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 id="2147483691" r:id="rId7"/>
  </p:sldMasterIdLst>
  <p:notesMasterIdLst>
    <p:notesMasterId r:id="rId48"/>
  </p:notesMasterIdLst>
  <p:sldIdLst>
    <p:sldId id="256" r:id="rId8"/>
    <p:sldId id="257" r:id="rId9"/>
    <p:sldId id="339" r:id="rId10"/>
    <p:sldId id="344" r:id="rId11"/>
    <p:sldId id="327" r:id="rId12"/>
    <p:sldId id="305" r:id="rId13"/>
    <p:sldId id="278" r:id="rId14"/>
    <p:sldId id="312" r:id="rId15"/>
    <p:sldId id="302" r:id="rId16"/>
    <p:sldId id="313" r:id="rId17"/>
    <p:sldId id="329" r:id="rId18"/>
    <p:sldId id="263" r:id="rId19"/>
    <p:sldId id="277" r:id="rId20"/>
    <p:sldId id="335" r:id="rId21"/>
    <p:sldId id="336" r:id="rId22"/>
    <p:sldId id="345" r:id="rId23"/>
    <p:sldId id="331" r:id="rId24"/>
    <p:sldId id="267" r:id="rId25"/>
    <p:sldId id="287" r:id="rId26"/>
    <p:sldId id="299" r:id="rId27"/>
    <p:sldId id="316" r:id="rId28"/>
    <p:sldId id="337" r:id="rId29"/>
    <p:sldId id="338" r:id="rId30"/>
    <p:sldId id="330" r:id="rId31"/>
    <p:sldId id="315" r:id="rId32"/>
    <p:sldId id="303" r:id="rId33"/>
    <p:sldId id="332" r:id="rId34"/>
    <p:sldId id="317" r:id="rId35"/>
    <p:sldId id="306" r:id="rId36"/>
    <p:sldId id="326" r:id="rId37"/>
    <p:sldId id="318" r:id="rId38"/>
    <p:sldId id="333" r:id="rId39"/>
    <p:sldId id="341" r:id="rId40"/>
    <p:sldId id="340" r:id="rId41"/>
    <p:sldId id="342" r:id="rId42"/>
    <p:sldId id="334" r:id="rId43"/>
    <p:sldId id="319" r:id="rId44"/>
    <p:sldId id="320" r:id="rId45"/>
    <p:sldId id="343" r:id="rId46"/>
    <p:sldId id="298" r:id="rId4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ININGER Roland [CEGEE]" initials="LR[" lastIdx="1" clrIdx="0">
    <p:extLst>
      <p:ext uri="{19B8F6BF-5375-455C-9EA6-DF929625EA0E}">
        <p15:presenceInfo xmlns:p15="http://schemas.microsoft.com/office/powerpoint/2012/main" userId="S::roland.leininger@cegee.caisse-epargne.fr::f5efad24-ac25-4e5d-9700-1aa69f2bc7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000000"/>
    <a:srgbClr val="F5F5F5"/>
    <a:srgbClr val="FBDCDD"/>
    <a:srgbClr val="EC1B24"/>
    <a:srgbClr val="E7302A"/>
    <a:srgbClr val="D11921"/>
    <a:srgbClr val="FF0000"/>
    <a:srgbClr val="E3322C"/>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65" autoAdjust="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96CC8E-3D6A-45A4-B780-8FAA84754953}" type="doc">
      <dgm:prSet loTypeId="urn:microsoft.com/office/officeart/2009/layout/CircleArrowProcess" loCatId="process" qsTypeId="urn:microsoft.com/office/officeart/2005/8/quickstyle/simple2" qsCatId="simple" csTypeId="urn:microsoft.com/office/officeart/2005/8/colors/accent1_4" csCatId="accent1" phldr="1"/>
      <dgm:spPr/>
      <dgm:t>
        <a:bodyPr/>
        <a:lstStyle/>
        <a:p>
          <a:endParaRPr lang="fr-FR"/>
        </a:p>
      </dgm:t>
    </dgm:pt>
    <dgm:pt modelId="{17F82F8E-BBDD-4C35-8E3E-9420163624A9}">
      <dgm:prSet phldrT="[Texte]" custT="1"/>
      <dgm:spPr/>
      <dgm:t>
        <a:bodyPr/>
        <a:lstStyle/>
        <a:p>
          <a:r>
            <a:rPr lang="fr-FR" sz="2000" b="1" dirty="0">
              <a:effectLst>
                <a:outerShdw blurRad="38100" dist="38100" dir="2700000" algn="tl">
                  <a:srgbClr val="000000">
                    <a:alpha val="43137"/>
                  </a:srgbClr>
                </a:outerShdw>
              </a:effectLst>
            </a:rPr>
            <a:t>ACCUEIL</a:t>
          </a:r>
        </a:p>
      </dgm:t>
    </dgm:pt>
    <dgm:pt modelId="{A2DD9C3F-4496-4B60-BD91-2C68A1CB8D0A}" type="parTrans" cxnId="{30DA6CAB-4045-4A77-9196-F6BCEAA0C1FC}">
      <dgm:prSet/>
      <dgm:spPr/>
      <dgm:t>
        <a:bodyPr/>
        <a:lstStyle/>
        <a:p>
          <a:endParaRPr lang="fr-FR"/>
        </a:p>
      </dgm:t>
    </dgm:pt>
    <dgm:pt modelId="{9196A4C2-86D8-4012-8848-C38CD902EDB8}" type="sibTrans" cxnId="{30DA6CAB-4045-4A77-9196-F6BCEAA0C1FC}">
      <dgm:prSet/>
      <dgm:spPr/>
      <dgm:t>
        <a:bodyPr/>
        <a:lstStyle/>
        <a:p>
          <a:endParaRPr lang="fr-FR"/>
        </a:p>
      </dgm:t>
    </dgm:pt>
    <dgm:pt modelId="{7A481D13-07A9-4AC1-A681-47C170B55A05}">
      <dgm:prSet phldrT="[Texte]" custT="1"/>
      <dgm:spPr/>
      <dgm:t>
        <a:bodyPr/>
        <a:lstStyle/>
        <a:p>
          <a:r>
            <a:rPr lang="fr-FR" sz="2000" b="1" dirty="0">
              <a:effectLst>
                <a:outerShdw blurRad="38100" dist="38100" dir="2700000" algn="tl">
                  <a:srgbClr val="000000">
                    <a:alpha val="43137"/>
                  </a:srgbClr>
                </a:outerShdw>
              </a:effectLst>
            </a:rPr>
            <a:t>ACCOMPAGNEMENT</a:t>
          </a:r>
        </a:p>
      </dgm:t>
    </dgm:pt>
    <dgm:pt modelId="{97AD2F33-9738-4B05-89C0-EA0FACAA0184}" type="parTrans" cxnId="{A2CF2CCC-B8F8-49D2-9FBF-B3840B5A4E79}">
      <dgm:prSet/>
      <dgm:spPr/>
      <dgm:t>
        <a:bodyPr/>
        <a:lstStyle/>
        <a:p>
          <a:endParaRPr lang="fr-FR"/>
        </a:p>
      </dgm:t>
    </dgm:pt>
    <dgm:pt modelId="{AAED9EB3-9065-4E06-8038-28960F214534}" type="sibTrans" cxnId="{A2CF2CCC-B8F8-49D2-9FBF-B3840B5A4E79}">
      <dgm:prSet/>
      <dgm:spPr/>
      <dgm:t>
        <a:bodyPr/>
        <a:lstStyle/>
        <a:p>
          <a:endParaRPr lang="fr-FR"/>
        </a:p>
      </dgm:t>
    </dgm:pt>
    <dgm:pt modelId="{A7A95221-1CA6-47B1-92BF-7F0FBC5BE70A}">
      <dgm:prSet phldrT="[Texte]" custT="1"/>
      <dgm:spPr/>
      <dgm:t>
        <a:bodyPr/>
        <a:lstStyle/>
        <a:p>
          <a:r>
            <a:rPr lang="fr-FR" sz="2000" b="1" dirty="0">
              <a:effectLst>
                <a:outerShdw blurRad="38100" dist="38100" dir="2700000" algn="tl">
                  <a:srgbClr val="000000">
                    <a:alpha val="43137"/>
                  </a:srgbClr>
                </a:outerShdw>
              </a:effectLst>
            </a:rPr>
            <a:t>REBOND COMMERCIAL</a:t>
          </a:r>
        </a:p>
      </dgm:t>
    </dgm:pt>
    <dgm:pt modelId="{CF736E16-9F59-4466-8BA7-0DFD24E14BEC}" type="parTrans" cxnId="{AD4762C7-A569-469C-AB5B-6C7F6DA805CF}">
      <dgm:prSet/>
      <dgm:spPr/>
      <dgm:t>
        <a:bodyPr/>
        <a:lstStyle/>
        <a:p>
          <a:endParaRPr lang="fr-FR"/>
        </a:p>
      </dgm:t>
    </dgm:pt>
    <dgm:pt modelId="{5644BD41-78D5-49AC-822C-A95375F7F127}" type="sibTrans" cxnId="{AD4762C7-A569-469C-AB5B-6C7F6DA805CF}">
      <dgm:prSet/>
      <dgm:spPr/>
      <dgm:t>
        <a:bodyPr/>
        <a:lstStyle/>
        <a:p>
          <a:endParaRPr lang="fr-FR"/>
        </a:p>
      </dgm:t>
    </dgm:pt>
    <dgm:pt modelId="{6D90AB3D-2D60-4040-B902-B8AFFB3F3794}" type="pres">
      <dgm:prSet presAssocID="{5796CC8E-3D6A-45A4-B780-8FAA84754953}" presName="Name0" presStyleCnt="0">
        <dgm:presLayoutVars>
          <dgm:chMax val="7"/>
          <dgm:chPref val="7"/>
          <dgm:dir/>
          <dgm:animLvl val="lvl"/>
        </dgm:presLayoutVars>
      </dgm:prSet>
      <dgm:spPr/>
    </dgm:pt>
    <dgm:pt modelId="{6D0194CC-A24E-4E8A-A13E-2E1F5F82C68A}" type="pres">
      <dgm:prSet presAssocID="{17F82F8E-BBDD-4C35-8E3E-9420163624A9}" presName="Accent1" presStyleCnt="0"/>
      <dgm:spPr/>
    </dgm:pt>
    <dgm:pt modelId="{687871DB-8416-4C34-AE39-BE632FF49866}" type="pres">
      <dgm:prSet presAssocID="{17F82F8E-BBDD-4C35-8E3E-9420163624A9}" presName="Accent" presStyleLbl="node1" presStyleIdx="0" presStyleCnt="3"/>
      <dgm:spPr/>
    </dgm:pt>
    <dgm:pt modelId="{CDF48AAC-349F-43F2-B516-22B2C4FDE5F3}" type="pres">
      <dgm:prSet presAssocID="{17F82F8E-BBDD-4C35-8E3E-9420163624A9}" presName="Parent1" presStyleLbl="revTx" presStyleIdx="0" presStyleCnt="3" custLinFactX="99207" custLinFactNeighborX="100000" custLinFactNeighborY="-14232">
        <dgm:presLayoutVars>
          <dgm:chMax val="1"/>
          <dgm:chPref val="1"/>
          <dgm:bulletEnabled val="1"/>
        </dgm:presLayoutVars>
      </dgm:prSet>
      <dgm:spPr/>
    </dgm:pt>
    <dgm:pt modelId="{D449E0A5-0494-4BB0-A5A4-CA97EC21CD44}" type="pres">
      <dgm:prSet presAssocID="{7A481D13-07A9-4AC1-A681-47C170B55A05}" presName="Accent2" presStyleCnt="0"/>
      <dgm:spPr/>
    </dgm:pt>
    <dgm:pt modelId="{6D619F12-5F36-46EA-B82D-5C3A1BC694F9}" type="pres">
      <dgm:prSet presAssocID="{7A481D13-07A9-4AC1-A681-47C170B55A05}" presName="Accent" presStyleLbl="node1" presStyleIdx="1" presStyleCnt="3"/>
      <dgm:spPr/>
    </dgm:pt>
    <dgm:pt modelId="{D1B7C963-0A23-4667-9FEA-6F2E90223DD2}" type="pres">
      <dgm:prSet presAssocID="{7A481D13-07A9-4AC1-A681-47C170B55A05}" presName="Parent2" presStyleLbl="revTx" presStyleIdx="1" presStyleCnt="3" custScaleX="340789" custLinFactX="100000" custLinFactNeighborX="149247" custLinFactNeighborY="-14992">
        <dgm:presLayoutVars>
          <dgm:chMax val="1"/>
          <dgm:chPref val="1"/>
          <dgm:bulletEnabled val="1"/>
        </dgm:presLayoutVars>
      </dgm:prSet>
      <dgm:spPr/>
    </dgm:pt>
    <dgm:pt modelId="{43173840-723E-4301-A897-069DA117EBFD}" type="pres">
      <dgm:prSet presAssocID="{A7A95221-1CA6-47B1-92BF-7F0FBC5BE70A}" presName="Accent3" presStyleCnt="0"/>
      <dgm:spPr/>
    </dgm:pt>
    <dgm:pt modelId="{F4BCF8DE-48B4-4698-84DF-40120CC26AB6}" type="pres">
      <dgm:prSet presAssocID="{A7A95221-1CA6-47B1-92BF-7F0FBC5BE70A}" presName="Accent" presStyleLbl="node1" presStyleIdx="2" presStyleCnt="3"/>
      <dgm:spPr/>
    </dgm:pt>
    <dgm:pt modelId="{D600F0EB-BF5A-47BF-B1C9-E363C5748E57}" type="pres">
      <dgm:prSet presAssocID="{A7A95221-1CA6-47B1-92BF-7F0FBC5BE70A}" presName="Parent3" presStyleLbl="revTx" presStyleIdx="2" presStyleCnt="3" custScaleX="318833" custLinFactX="100000" custLinFactNeighborX="128568" custLinFactNeighborY="0">
        <dgm:presLayoutVars>
          <dgm:chMax val="1"/>
          <dgm:chPref val="1"/>
          <dgm:bulletEnabled val="1"/>
        </dgm:presLayoutVars>
      </dgm:prSet>
      <dgm:spPr/>
    </dgm:pt>
  </dgm:ptLst>
  <dgm:cxnLst>
    <dgm:cxn modelId="{520D6831-96DF-4D16-8194-E26A31BEAC07}" type="presOf" srcId="{A7A95221-1CA6-47B1-92BF-7F0FBC5BE70A}" destId="{D600F0EB-BF5A-47BF-B1C9-E363C5748E57}" srcOrd="0" destOrd="0" presId="urn:microsoft.com/office/officeart/2009/layout/CircleArrowProcess"/>
    <dgm:cxn modelId="{9E799C4C-C256-45A4-8AFD-4E61BBDDAEF0}" type="presOf" srcId="{5796CC8E-3D6A-45A4-B780-8FAA84754953}" destId="{6D90AB3D-2D60-4040-B902-B8AFFB3F3794}" srcOrd="0" destOrd="0" presId="urn:microsoft.com/office/officeart/2009/layout/CircleArrowProcess"/>
    <dgm:cxn modelId="{77DC76A3-C082-4FC3-95F3-37E0942A3C13}" type="presOf" srcId="{7A481D13-07A9-4AC1-A681-47C170B55A05}" destId="{D1B7C963-0A23-4667-9FEA-6F2E90223DD2}" srcOrd="0" destOrd="0" presId="urn:microsoft.com/office/officeart/2009/layout/CircleArrowProcess"/>
    <dgm:cxn modelId="{E38196AA-FC60-4D27-B2EC-AF8C4816C310}" type="presOf" srcId="{17F82F8E-BBDD-4C35-8E3E-9420163624A9}" destId="{CDF48AAC-349F-43F2-B516-22B2C4FDE5F3}" srcOrd="0" destOrd="0" presId="urn:microsoft.com/office/officeart/2009/layout/CircleArrowProcess"/>
    <dgm:cxn modelId="{30DA6CAB-4045-4A77-9196-F6BCEAA0C1FC}" srcId="{5796CC8E-3D6A-45A4-B780-8FAA84754953}" destId="{17F82F8E-BBDD-4C35-8E3E-9420163624A9}" srcOrd="0" destOrd="0" parTransId="{A2DD9C3F-4496-4B60-BD91-2C68A1CB8D0A}" sibTransId="{9196A4C2-86D8-4012-8848-C38CD902EDB8}"/>
    <dgm:cxn modelId="{AD4762C7-A569-469C-AB5B-6C7F6DA805CF}" srcId="{5796CC8E-3D6A-45A4-B780-8FAA84754953}" destId="{A7A95221-1CA6-47B1-92BF-7F0FBC5BE70A}" srcOrd="2" destOrd="0" parTransId="{CF736E16-9F59-4466-8BA7-0DFD24E14BEC}" sibTransId="{5644BD41-78D5-49AC-822C-A95375F7F127}"/>
    <dgm:cxn modelId="{A2CF2CCC-B8F8-49D2-9FBF-B3840B5A4E79}" srcId="{5796CC8E-3D6A-45A4-B780-8FAA84754953}" destId="{7A481D13-07A9-4AC1-A681-47C170B55A05}" srcOrd="1" destOrd="0" parTransId="{97AD2F33-9738-4B05-89C0-EA0FACAA0184}" sibTransId="{AAED9EB3-9065-4E06-8038-28960F214534}"/>
    <dgm:cxn modelId="{16919729-C549-4AAB-B4EE-D8BADDFA719E}" type="presParOf" srcId="{6D90AB3D-2D60-4040-B902-B8AFFB3F3794}" destId="{6D0194CC-A24E-4E8A-A13E-2E1F5F82C68A}" srcOrd="0" destOrd="0" presId="urn:microsoft.com/office/officeart/2009/layout/CircleArrowProcess"/>
    <dgm:cxn modelId="{0FE778DE-5074-4D88-9564-351096C12AF8}" type="presParOf" srcId="{6D0194CC-A24E-4E8A-A13E-2E1F5F82C68A}" destId="{687871DB-8416-4C34-AE39-BE632FF49866}" srcOrd="0" destOrd="0" presId="urn:microsoft.com/office/officeart/2009/layout/CircleArrowProcess"/>
    <dgm:cxn modelId="{5C4BDDA1-67E3-4082-A77C-9C648BABCEF3}" type="presParOf" srcId="{6D90AB3D-2D60-4040-B902-B8AFFB3F3794}" destId="{CDF48AAC-349F-43F2-B516-22B2C4FDE5F3}" srcOrd="1" destOrd="0" presId="urn:microsoft.com/office/officeart/2009/layout/CircleArrowProcess"/>
    <dgm:cxn modelId="{6CA5B968-A842-451C-9D02-6ECB30AE2FC9}" type="presParOf" srcId="{6D90AB3D-2D60-4040-B902-B8AFFB3F3794}" destId="{D449E0A5-0494-4BB0-A5A4-CA97EC21CD44}" srcOrd="2" destOrd="0" presId="urn:microsoft.com/office/officeart/2009/layout/CircleArrowProcess"/>
    <dgm:cxn modelId="{4732BB26-1C47-4DE2-BDE6-1C1FCC350D6E}" type="presParOf" srcId="{D449E0A5-0494-4BB0-A5A4-CA97EC21CD44}" destId="{6D619F12-5F36-46EA-B82D-5C3A1BC694F9}" srcOrd="0" destOrd="0" presId="urn:microsoft.com/office/officeart/2009/layout/CircleArrowProcess"/>
    <dgm:cxn modelId="{E1DB13E6-BB51-4597-BD0D-90374F646234}" type="presParOf" srcId="{6D90AB3D-2D60-4040-B902-B8AFFB3F3794}" destId="{D1B7C963-0A23-4667-9FEA-6F2E90223DD2}" srcOrd="3" destOrd="0" presId="urn:microsoft.com/office/officeart/2009/layout/CircleArrowProcess"/>
    <dgm:cxn modelId="{98174B85-507A-4C49-93F9-49F67C0EA3FE}" type="presParOf" srcId="{6D90AB3D-2D60-4040-B902-B8AFFB3F3794}" destId="{43173840-723E-4301-A897-069DA117EBFD}" srcOrd="4" destOrd="0" presId="urn:microsoft.com/office/officeart/2009/layout/CircleArrowProcess"/>
    <dgm:cxn modelId="{96B615D1-D2D6-4979-BAA2-7E5000402C47}" type="presParOf" srcId="{43173840-723E-4301-A897-069DA117EBFD}" destId="{F4BCF8DE-48B4-4698-84DF-40120CC26AB6}" srcOrd="0" destOrd="0" presId="urn:microsoft.com/office/officeart/2009/layout/CircleArrowProcess"/>
    <dgm:cxn modelId="{098E3D97-E25B-433F-B769-CBCF2412C813}" type="presParOf" srcId="{6D90AB3D-2D60-4040-B902-B8AFFB3F3794}" destId="{D600F0EB-BF5A-47BF-B1C9-E363C5748E57}"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FD2A0F6-10EB-494B-9258-4FFDED8C424E}" type="doc">
      <dgm:prSet loTypeId="urn:microsoft.com/office/officeart/2005/8/layout/process1" loCatId="process" qsTypeId="urn:microsoft.com/office/officeart/2005/8/quickstyle/simple3" qsCatId="simple" csTypeId="urn:microsoft.com/office/officeart/2005/8/colors/accent1_1" csCatId="accent1" phldr="1"/>
      <dgm:spPr/>
    </dgm:pt>
    <dgm:pt modelId="{6D1EDBAB-E6EF-4918-85CE-8F44C718F731}">
      <dgm:prSet phldrT="[Texte]" custT="1"/>
      <dgm:spPr>
        <a:ln w="28575">
          <a:solidFill>
            <a:srgbClr val="C00000"/>
          </a:solidFill>
        </a:ln>
      </dgm:spPr>
      <dgm:t>
        <a:bodyPr/>
        <a:lstStyle/>
        <a:p>
          <a:r>
            <a:rPr lang="fr-FR" sz="1200" dirty="0"/>
            <a:t>Information envoyée à l’agence par mail par le Chargé d’Affaires Successions dès l’entrée du dossier dans son portefeuille</a:t>
          </a:r>
        </a:p>
      </dgm:t>
    </dgm:pt>
    <dgm:pt modelId="{C7FA4AD4-3F56-4FA6-B01A-F69BF1C49787}" type="parTrans" cxnId="{29DA2042-A750-44F6-A915-FDC7647779CF}">
      <dgm:prSet/>
      <dgm:spPr/>
      <dgm:t>
        <a:bodyPr/>
        <a:lstStyle/>
        <a:p>
          <a:endParaRPr lang="fr-FR" sz="1200"/>
        </a:p>
      </dgm:t>
    </dgm:pt>
    <dgm:pt modelId="{EDED35B3-FFEA-4464-8F17-92727FD1B9BA}" type="sibTrans" cxnId="{29DA2042-A750-44F6-A915-FDC7647779CF}">
      <dgm:prSet custT="1"/>
      <dgm:spPr/>
      <dgm:t>
        <a:bodyPr/>
        <a:lstStyle/>
        <a:p>
          <a:endParaRPr lang="fr-FR" sz="2400"/>
        </a:p>
      </dgm:t>
    </dgm:pt>
    <dgm:pt modelId="{8FD672E2-9677-45EA-91B4-AE882F68EAC7}">
      <dgm:prSet phldrT="[Texte]" custT="1"/>
      <dgm:spPr>
        <a:ln w="28575">
          <a:solidFill>
            <a:srgbClr val="C00000"/>
          </a:solidFill>
        </a:ln>
      </dgm:spPr>
      <dgm:t>
        <a:bodyPr/>
        <a:lstStyle/>
        <a:p>
          <a:r>
            <a:rPr lang="fr-FR" sz="1200" dirty="0"/>
            <a:t>Constitution d’un binôme interactif Chargé d’Affaires Successions / Commercial en charge de la relation GC - GCP - DA - CAGP</a:t>
          </a:r>
        </a:p>
      </dgm:t>
    </dgm:pt>
    <dgm:pt modelId="{5C8061EF-C1D2-4A96-8DE5-52FC51CDCE59}" type="parTrans" cxnId="{2719910D-4083-4506-ABFC-CB1CAD4D4C20}">
      <dgm:prSet/>
      <dgm:spPr/>
      <dgm:t>
        <a:bodyPr/>
        <a:lstStyle/>
        <a:p>
          <a:endParaRPr lang="fr-FR" sz="1200"/>
        </a:p>
      </dgm:t>
    </dgm:pt>
    <dgm:pt modelId="{3CF8BD4B-0A6A-47CE-9FEC-860D1628E902}" type="sibTrans" cxnId="{2719910D-4083-4506-ABFC-CB1CAD4D4C20}">
      <dgm:prSet custT="1"/>
      <dgm:spPr/>
      <dgm:t>
        <a:bodyPr/>
        <a:lstStyle/>
        <a:p>
          <a:endParaRPr lang="fr-FR" sz="2400"/>
        </a:p>
      </dgm:t>
    </dgm:pt>
    <dgm:pt modelId="{47C28285-9102-45D5-AE80-6CB1012CA3EF}">
      <dgm:prSet phldrT="[Texte]" custT="1"/>
      <dgm:spPr>
        <a:ln w="28575">
          <a:solidFill>
            <a:srgbClr val="C00000"/>
          </a:solidFill>
        </a:ln>
      </dgm:spPr>
      <dgm:t>
        <a:bodyPr/>
        <a:lstStyle/>
        <a:p>
          <a:endParaRPr lang="fr-FR" sz="1100" dirty="0"/>
        </a:p>
        <a:p>
          <a:r>
            <a:rPr lang="fr-FR" sz="1200" dirty="0"/>
            <a:t>le recyclage des fonds ou non, conjoint survivant ou non, héritiers / bénéficiaires clients ou non, connus ou non…</a:t>
          </a:r>
        </a:p>
        <a:p>
          <a:endParaRPr lang="fr-FR" sz="1100" dirty="0"/>
        </a:p>
      </dgm:t>
    </dgm:pt>
    <dgm:pt modelId="{59891F0E-7F5D-4678-97C3-B928D2927DF9}" type="sibTrans" cxnId="{B63F7B4D-D340-4284-A8A3-B8215B98391D}">
      <dgm:prSet/>
      <dgm:spPr/>
      <dgm:t>
        <a:bodyPr/>
        <a:lstStyle/>
        <a:p>
          <a:endParaRPr lang="fr-FR" sz="1200"/>
        </a:p>
      </dgm:t>
    </dgm:pt>
    <dgm:pt modelId="{8A56EDC6-E4C4-4977-8219-E735ADD647B4}" type="parTrans" cxnId="{B63F7B4D-D340-4284-A8A3-B8215B98391D}">
      <dgm:prSet/>
      <dgm:spPr/>
      <dgm:t>
        <a:bodyPr/>
        <a:lstStyle/>
        <a:p>
          <a:endParaRPr lang="fr-FR" sz="1200"/>
        </a:p>
      </dgm:t>
    </dgm:pt>
    <dgm:pt modelId="{0E4147D6-A3AA-42ED-BB87-EEE5C931B65B}" type="pres">
      <dgm:prSet presAssocID="{DFD2A0F6-10EB-494B-9258-4FFDED8C424E}" presName="Name0" presStyleCnt="0">
        <dgm:presLayoutVars>
          <dgm:dir/>
          <dgm:resizeHandles val="exact"/>
        </dgm:presLayoutVars>
      </dgm:prSet>
      <dgm:spPr/>
    </dgm:pt>
    <dgm:pt modelId="{FC221EB3-5F0F-474A-BADA-C6C8877E7665}" type="pres">
      <dgm:prSet presAssocID="{6D1EDBAB-E6EF-4918-85CE-8F44C718F731}" presName="node" presStyleLbl="node1" presStyleIdx="0" presStyleCnt="3" custScaleX="72933" custScaleY="81286">
        <dgm:presLayoutVars>
          <dgm:bulletEnabled val="1"/>
        </dgm:presLayoutVars>
      </dgm:prSet>
      <dgm:spPr/>
    </dgm:pt>
    <dgm:pt modelId="{BAC96FDA-8D66-41CB-A7E3-211A261C9616}" type="pres">
      <dgm:prSet presAssocID="{EDED35B3-FFEA-4464-8F17-92727FD1B9BA}" presName="sibTrans" presStyleLbl="sibTrans2D1" presStyleIdx="0" presStyleCnt="2" custLinFactNeighborX="-9838" custLinFactNeighborY="-363"/>
      <dgm:spPr/>
    </dgm:pt>
    <dgm:pt modelId="{6034CBAB-5916-4EFB-8D51-B04B988CFD4D}" type="pres">
      <dgm:prSet presAssocID="{EDED35B3-FFEA-4464-8F17-92727FD1B9BA}" presName="connectorText" presStyleLbl="sibTrans2D1" presStyleIdx="0" presStyleCnt="2"/>
      <dgm:spPr/>
    </dgm:pt>
    <dgm:pt modelId="{E6154D78-2F94-4822-A6A0-5F25BD51E2F1}" type="pres">
      <dgm:prSet presAssocID="{8FD672E2-9677-45EA-91B4-AE882F68EAC7}" presName="node" presStyleLbl="node1" presStyleIdx="1" presStyleCnt="3" custScaleX="85271" custScaleY="85200" custLinFactNeighborX="-5394" custLinFactNeighborY="429">
        <dgm:presLayoutVars>
          <dgm:bulletEnabled val="1"/>
        </dgm:presLayoutVars>
      </dgm:prSet>
      <dgm:spPr/>
    </dgm:pt>
    <dgm:pt modelId="{317F4BD4-C165-4BA8-A832-BA1A048A0862}" type="pres">
      <dgm:prSet presAssocID="{3CF8BD4B-0A6A-47CE-9FEC-860D1628E902}" presName="sibTrans" presStyleLbl="sibTrans2D1" presStyleIdx="1" presStyleCnt="2" custLinFactNeighborX="-20768" custLinFactNeighborY="-366"/>
      <dgm:spPr/>
    </dgm:pt>
    <dgm:pt modelId="{A1AABDC5-3F7A-4F7A-AFCB-F0B4BDEC1691}" type="pres">
      <dgm:prSet presAssocID="{3CF8BD4B-0A6A-47CE-9FEC-860D1628E902}" presName="connectorText" presStyleLbl="sibTrans2D1" presStyleIdx="1" presStyleCnt="2"/>
      <dgm:spPr/>
    </dgm:pt>
    <dgm:pt modelId="{77BED3D5-2E36-468C-9586-5729C85BA407}" type="pres">
      <dgm:prSet presAssocID="{47C28285-9102-45D5-AE80-6CB1012CA3EF}" presName="node" presStyleLbl="node1" presStyleIdx="2" presStyleCnt="3" custScaleX="79581" custScaleY="62731">
        <dgm:presLayoutVars>
          <dgm:bulletEnabled val="1"/>
        </dgm:presLayoutVars>
      </dgm:prSet>
      <dgm:spPr/>
    </dgm:pt>
  </dgm:ptLst>
  <dgm:cxnLst>
    <dgm:cxn modelId="{2719910D-4083-4506-ABFC-CB1CAD4D4C20}" srcId="{DFD2A0F6-10EB-494B-9258-4FFDED8C424E}" destId="{8FD672E2-9677-45EA-91B4-AE882F68EAC7}" srcOrd="1" destOrd="0" parTransId="{5C8061EF-C1D2-4A96-8DE5-52FC51CDCE59}" sibTransId="{3CF8BD4B-0A6A-47CE-9FEC-860D1628E902}"/>
    <dgm:cxn modelId="{EA5F331E-A614-4D3F-862B-2DF626A38D2B}" type="presOf" srcId="{6D1EDBAB-E6EF-4918-85CE-8F44C718F731}" destId="{FC221EB3-5F0F-474A-BADA-C6C8877E7665}" srcOrd="0" destOrd="0" presId="urn:microsoft.com/office/officeart/2005/8/layout/process1"/>
    <dgm:cxn modelId="{7F3C901F-CC8C-4079-BC98-8C036C19B0FA}" type="presOf" srcId="{47C28285-9102-45D5-AE80-6CB1012CA3EF}" destId="{77BED3D5-2E36-468C-9586-5729C85BA407}" srcOrd="0" destOrd="0" presId="urn:microsoft.com/office/officeart/2005/8/layout/process1"/>
    <dgm:cxn modelId="{EAC3B438-EAB9-4893-8610-8EF8B4C28D51}" type="presOf" srcId="{DFD2A0F6-10EB-494B-9258-4FFDED8C424E}" destId="{0E4147D6-A3AA-42ED-BB87-EEE5C931B65B}" srcOrd="0" destOrd="0" presId="urn:microsoft.com/office/officeart/2005/8/layout/process1"/>
    <dgm:cxn modelId="{E3DC233E-86A2-44BF-8C3F-7DDB6816385E}" type="presOf" srcId="{EDED35B3-FFEA-4464-8F17-92727FD1B9BA}" destId="{BAC96FDA-8D66-41CB-A7E3-211A261C9616}" srcOrd="0" destOrd="0" presId="urn:microsoft.com/office/officeart/2005/8/layout/process1"/>
    <dgm:cxn modelId="{29DA2042-A750-44F6-A915-FDC7647779CF}" srcId="{DFD2A0F6-10EB-494B-9258-4FFDED8C424E}" destId="{6D1EDBAB-E6EF-4918-85CE-8F44C718F731}" srcOrd="0" destOrd="0" parTransId="{C7FA4AD4-3F56-4FA6-B01A-F69BF1C49787}" sibTransId="{EDED35B3-FFEA-4464-8F17-92727FD1B9BA}"/>
    <dgm:cxn modelId="{D2E98369-46AC-4EA1-B820-9DF2D5D1F0BE}" type="presOf" srcId="{3CF8BD4B-0A6A-47CE-9FEC-860D1628E902}" destId="{A1AABDC5-3F7A-4F7A-AFCB-F0B4BDEC1691}" srcOrd="1" destOrd="0" presId="urn:microsoft.com/office/officeart/2005/8/layout/process1"/>
    <dgm:cxn modelId="{B63F7B4D-D340-4284-A8A3-B8215B98391D}" srcId="{DFD2A0F6-10EB-494B-9258-4FFDED8C424E}" destId="{47C28285-9102-45D5-AE80-6CB1012CA3EF}" srcOrd="2" destOrd="0" parTransId="{8A56EDC6-E4C4-4977-8219-E735ADD647B4}" sibTransId="{59891F0E-7F5D-4678-97C3-B928D2927DF9}"/>
    <dgm:cxn modelId="{163D2EAC-4DB2-43D4-ADFB-A76A6B263DB8}" type="presOf" srcId="{3CF8BD4B-0A6A-47CE-9FEC-860D1628E902}" destId="{317F4BD4-C165-4BA8-A832-BA1A048A0862}" srcOrd="0" destOrd="0" presId="urn:microsoft.com/office/officeart/2005/8/layout/process1"/>
    <dgm:cxn modelId="{E50B4DB5-36F0-4070-A949-A7695B3379CA}" type="presOf" srcId="{EDED35B3-FFEA-4464-8F17-92727FD1B9BA}" destId="{6034CBAB-5916-4EFB-8D51-B04B988CFD4D}" srcOrd="1" destOrd="0" presId="urn:microsoft.com/office/officeart/2005/8/layout/process1"/>
    <dgm:cxn modelId="{DC4B32DF-7506-4FAF-8C39-30D3B87EEAF9}" type="presOf" srcId="{8FD672E2-9677-45EA-91B4-AE882F68EAC7}" destId="{E6154D78-2F94-4822-A6A0-5F25BD51E2F1}" srcOrd="0" destOrd="0" presId="urn:microsoft.com/office/officeart/2005/8/layout/process1"/>
    <dgm:cxn modelId="{98A6873E-25FB-474F-8865-9C56634C9A80}" type="presParOf" srcId="{0E4147D6-A3AA-42ED-BB87-EEE5C931B65B}" destId="{FC221EB3-5F0F-474A-BADA-C6C8877E7665}" srcOrd="0" destOrd="0" presId="urn:microsoft.com/office/officeart/2005/8/layout/process1"/>
    <dgm:cxn modelId="{02C7F8CB-0DC8-429A-99FA-93CFB8DADACC}" type="presParOf" srcId="{0E4147D6-A3AA-42ED-BB87-EEE5C931B65B}" destId="{BAC96FDA-8D66-41CB-A7E3-211A261C9616}" srcOrd="1" destOrd="0" presId="urn:microsoft.com/office/officeart/2005/8/layout/process1"/>
    <dgm:cxn modelId="{2C1915DA-F483-4D3D-B420-EF82835DCECB}" type="presParOf" srcId="{BAC96FDA-8D66-41CB-A7E3-211A261C9616}" destId="{6034CBAB-5916-4EFB-8D51-B04B988CFD4D}" srcOrd="0" destOrd="0" presId="urn:microsoft.com/office/officeart/2005/8/layout/process1"/>
    <dgm:cxn modelId="{15EB5A95-7625-41A2-850C-3A2877AFA437}" type="presParOf" srcId="{0E4147D6-A3AA-42ED-BB87-EEE5C931B65B}" destId="{E6154D78-2F94-4822-A6A0-5F25BD51E2F1}" srcOrd="2" destOrd="0" presId="urn:microsoft.com/office/officeart/2005/8/layout/process1"/>
    <dgm:cxn modelId="{DF77D355-56CE-4225-8093-F0A89093BDDB}" type="presParOf" srcId="{0E4147D6-A3AA-42ED-BB87-EEE5C931B65B}" destId="{317F4BD4-C165-4BA8-A832-BA1A048A0862}" srcOrd="3" destOrd="0" presId="urn:microsoft.com/office/officeart/2005/8/layout/process1"/>
    <dgm:cxn modelId="{5BA594AB-4AD7-4C93-976E-C422CD28ADA7}" type="presParOf" srcId="{317F4BD4-C165-4BA8-A832-BA1A048A0862}" destId="{A1AABDC5-3F7A-4F7A-AFCB-F0B4BDEC1691}" srcOrd="0" destOrd="0" presId="urn:microsoft.com/office/officeart/2005/8/layout/process1"/>
    <dgm:cxn modelId="{8F38F43E-B3F6-4B49-80C0-2E2CA24724F2}" type="presParOf" srcId="{0E4147D6-A3AA-42ED-BB87-EEE5C931B65B}" destId="{77BED3D5-2E36-468C-9586-5729C85BA407}" srcOrd="4" destOrd="0" presId="urn:microsoft.com/office/officeart/2005/8/layout/process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2163EE-F505-4C4D-BEC5-2EB1AFE31138}"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fr-FR"/>
        </a:p>
      </dgm:t>
    </dgm:pt>
    <dgm:pt modelId="{B457B3BA-866F-4765-801D-0CFACBD0EAA9}">
      <dgm:prSet phldrT="[Texte]" custT="1"/>
      <dgm:spPr/>
      <dgm:t>
        <a:bodyPr/>
        <a:lstStyle/>
        <a:p>
          <a:pPr>
            <a:buFontTx/>
            <a:buChar char="-"/>
          </a:pPr>
          <a:r>
            <a:rPr lang="fr-FR" sz="2000" b="1" u="sng" dirty="0">
              <a:solidFill>
                <a:schemeClr val="tx1">
                  <a:lumMod val="75000"/>
                  <a:lumOff val="25000"/>
                </a:schemeClr>
              </a:solidFill>
              <a:ea typeface="Calibri" panose="020F0502020204030204" pitchFamily="34" charset="0"/>
              <a:cs typeface="Times New Roman" panose="02020603050405020304" pitchFamily="18" charset="0"/>
            </a:rPr>
            <a:t>Le réseau : la force de vente</a:t>
          </a:r>
        </a:p>
        <a:p>
          <a:pPr>
            <a:buFontTx/>
            <a:buChar char="-"/>
          </a:pPr>
          <a:r>
            <a:rPr lang="fr-FR" sz="1600" dirty="0">
              <a:solidFill>
                <a:schemeClr val="tx1">
                  <a:lumMod val="75000"/>
                  <a:lumOff val="25000"/>
                </a:schemeClr>
              </a:solidFill>
            </a:rPr>
            <a:t>- Il est le fil rouge et le </a:t>
          </a:r>
          <a:r>
            <a:rPr lang="fr-FR" sz="1600" b="1" dirty="0">
              <a:solidFill>
                <a:srgbClr val="C00000"/>
              </a:solidFill>
            </a:rPr>
            <a:t>1er contact pour notre clientèle touchée par un décès </a:t>
          </a:r>
          <a:r>
            <a:rPr lang="fr-FR" sz="1600" dirty="0">
              <a:solidFill>
                <a:schemeClr val="tx1">
                  <a:lumMod val="75000"/>
                  <a:lumOff val="25000"/>
                </a:schemeClr>
              </a:solidFill>
            </a:rPr>
            <a:t>: il accueille, rassure, conseille les ayants-droit/les bénéficiaires, et réinvestit les fonds en synergie avec la Filière successions.</a:t>
          </a:r>
        </a:p>
        <a:p>
          <a:pPr>
            <a:buFontTx/>
            <a:buChar char="-"/>
          </a:pPr>
          <a:r>
            <a:rPr lang="fr-FR" sz="1600" dirty="0">
              <a:solidFill>
                <a:schemeClr val="tx1">
                  <a:lumMod val="75000"/>
                  <a:lumOff val="25000"/>
                </a:schemeClr>
              </a:solidFill>
            </a:rPr>
            <a:t>- Il est </a:t>
          </a:r>
          <a:r>
            <a:rPr lang="fr-FR" sz="1600" b="1" dirty="0">
              <a:solidFill>
                <a:srgbClr val="C00000"/>
              </a:solidFill>
            </a:rPr>
            <a:t>décisionnaire et acteur </a:t>
          </a:r>
          <a:r>
            <a:rPr lang="fr-FR" sz="1600" dirty="0">
              <a:solidFill>
                <a:schemeClr val="tx1">
                  <a:lumMod val="75000"/>
                  <a:lumOff val="25000"/>
                </a:schemeClr>
              </a:solidFill>
            </a:rPr>
            <a:t>dans les remises tarifaires éventuelles.</a:t>
          </a:r>
        </a:p>
        <a:p>
          <a:pPr>
            <a:buFontTx/>
            <a:buChar char="-"/>
          </a:pPr>
          <a:r>
            <a:rPr lang="fr-FR" sz="1600" dirty="0">
              <a:solidFill>
                <a:schemeClr val="tx1">
                  <a:lumMod val="75000"/>
                  <a:lumOff val="25000"/>
                </a:schemeClr>
              </a:solidFill>
            </a:rPr>
            <a:t>- Il </a:t>
          </a:r>
          <a:r>
            <a:rPr lang="fr-FR" sz="1600" b="1" dirty="0">
              <a:solidFill>
                <a:srgbClr val="C00000"/>
              </a:solidFill>
            </a:rPr>
            <a:t>garde la main sur l’instruction du dossier. </a:t>
          </a:r>
        </a:p>
        <a:p>
          <a:pPr>
            <a:buFontTx/>
            <a:buChar char="-"/>
          </a:pPr>
          <a:r>
            <a:rPr lang="fr-FR" sz="1600" b="0" dirty="0">
              <a:solidFill>
                <a:schemeClr val="tx1">
                  <a:lumMod val="75000"/>
                  <a:lumOff val="25000"/>
                </a:schemeClr>
              </a:solidFill>
            </a:rPr>
            <a:t>- Il </a:t>
          </a:r>
          <a:r>
            <a:rPr lang="fr-FR" sz="1600" b="1" dirty="0">
              <a:solidFill>
                <a:srgbClr val="C00000"/>
              </a:solidFill>
            </a:rPr>
            <a:t>reste l’interlocuteur principal </a:t>
          </a:r>
          <a:r>
            <a:rPr lang="fr-FR" sz="1600" b="0" dirty="0">
              <a:solidFill>
                <a:schemeClr val="tx1">
                  <a:lumMod val="65000"/>
                  <a:lumOff val="35000"/>
                </a:schemeClr>
              </a:solidFill>
            </a:rPr>
            <a:t>avec les héritiers</a:t>
          </a:r>
          <a:r>
            <a:rPr lang="fr-FR" sz="1600" b="1" dirty="0">
              <a:solidFill>
                <a:srgbClr val="C00000"/>
              </a:solidFill>
            </a:rPr>
            <a:t> et collecte les pièces </a:t>
          </a:r>
          <a:r>
            <a:rPr lang="fr-FR" sz="1600" b="0" dirty="0">
              <a:solidFill>
                <a:schemeClr val="tx1">
                  <a:lumMod val="65000"/>
                  <a:lumOff val="35000"/>
                </a:schemeClr>
              </a:solidFill>
            </a:rPr>
            <a:t>quand l’héritier les présente.</a:t>
          </a:r>
        </a:p>
      </dgm:t>
    </dgm:pt>
    <dgm:pt modelId="{D68F3010-CD59-4770-B790-76FD025F4DD2}" type="parTrans" cxnId="{8A632D45-E746-4EE2-9F56-4D3B16E89219}">
      <dgm:prSet/>
      <dgm:spPr/>
      <dgm:t>
        <a:bodyPr/>
        <a:lstStyle/>
        <a:p>
          <a:endParaRPr lang="fr-FR"/>
        </a:p>
      </dgm:t>
    </dgm:pt>
    <dgm:pt modelId="{24E123AD-44FA-45DB-96EB-7E629FD6F09E}" type="sibTrans" cxnId="{8A632D45-E746-4EE2-9F56-4D3B16E89219}">
      <dgm:prSet/>
      <dgm:spPr/>
      <dgm:t>
        <a:bodyPr/>
        <a:lstStyle/>
        <a:p>
          <a:endParaRPr lang="fr-FR"/>
        </a:p>
      </dgm:t>
    </dgm:pt>
    <dgm:pt modelId="{A14BCD7F-8571-48AC-9C8C-5FAB8F701C6D}">
      <dgm:prSet phldrT="[Texte]" custT="1"/>
      <dgm:spPr>
        <a:solidFill>
          <a:srgbClr val="FBDCDD"/>
        </a:solidFill>
      </dgm:spPr>
      <dgm:t>
        <a:bodyPr/>
        <a:lstStyle/>
        <a:p>
          <a:pPr algn="ctr">
            <a:buFont typeface="Wingdings" panose="05000000000000000000" pitchFamily="2" charset="2"/>
            <a:buChar char=""/>
          </a:pPr>
          <a:r>
            <a:rPr lang="fr-FR" sz="2000" b="1" u="sng" dirty="0">
              <a:solidFill>
                <a:schemeClr val="tx1">
                  <a:lumMod val="75000"/>
                  <a:lumOff val="25000"/>
                </a:schemeClr>
              </a:solidFill>
              <a:ea typeface="Calibri" panose="020F0502020204030204" pitchFamily="34" charset="0"/>
              <a:cs typeface="Times New Roman" panose="02020603050405020304" pitchFamily="18" charset="0"/>
            </a:rPr>
            <a:t>La filière succession : partenaire du réseau commercial </a:t>
          </a:r>
          <a:r>
            <a:rPr lang="fr-FR" sz="2000" b="1" u="sng" dirty="0">
              <a:solidFill>
                <a:schemeClr val="tx1">
                  <a:lumMod val="75000"/>
                  <a:lumOff val="25000"/>
                </a:schemeClr>
              </a:solidFill>
              <a:ea typeface="Calibri" panose="020F0502020204030204" pitchFamily="34" charset="0"/>
              <a:cs typeface="Times New Roman" panose="02020603050405020304" pitchFamily="18" charset="0"/>
              <a:sym typeface="Wingdings" panose="05000000000000000000" pitchFamily="2" charset="2"/>
            </a:rPr>
            <a:t> Le collaborateur Succession</a:t>
          </a:r>
          <a:endParaRPr lang="fr-FR" sz="2000" b="1" u="sng" dirty="0">
            <a:solidFill>
              <a:schemeClr val="tx1">
                <a:lumMod val="75000"/>
                <a:lumOff val="25000"/>
              </a:schemeClr>
            </a:solidFill>
            <a:ea typeface="Calibri" panose="020F0502020204030204" pitchFamily="34" charset="0"/>
            <a:cs typeface="Times New Roman" panose="02020603050405020304" pitchFamily="18" charset="0"/>
          </a:endParaRPr>
        </a:p>
        <a:p>
          <a:pPr algn="l">
            <a:buFont typeface="Calibri" panose="020F0502020204030204" pitchFamily="34" charset="0"/>
            <a:buChar char="-"/>
          </a:pPr>
          <a:r>
            <a:rPr lang="fr-FR" sz="1600" dirty="0">
              <a:solidFill>
                <a:schemeClr val="tx1">
                  <a:lumMod val="75000"/>
                  <a:lumOff val="25000"/>
                </a:schemeClr>
              </a:solidFill>
              <a:ea typeface="Calibri" panose="020F0502020204030204" pitchFamily="34" charset="0"/>
              <a:cs typeface="Times New Roman" panose="02020603050405020304" pitchFamily="18" charset="0"/>
            </a:rPr>
            <a:t>- Il est </a:t>
          </a:r>
          <a:r>
            <a:rPr lang="fr-FR" sz="1600" b="1" dirty="0">
              <a:solidFill>
                <a:srgbClr val="C00000"/>
              </a:solidFill>
              <a:ea typeface="Calibri" panose="020F0502020204030204" pitchFamily="34" charset="0"/>
              <a:cs typeface="Times New Roman" panose="02020603050405020304" pitchFamily="18" charset="0"/>
            </a:rPr>
            <a:t>facilitateur</a:t>
          </a:r>
          <a:r>
            <a:rPr lang="fr-FR" sz="1600" dirty="0">
              <a:solidFill>
                <a:schemeClr val="tx1">
                  <a:lumMod val="75000"/>
                  <a:lumOff val="25000"/>
                </a:schemeClr>
              </a:solidFill>
              <a:ea typeface="Calibri" panose="020F0502020204030204" pitchFamily="34" charset="0"/>
              <a:cs typeface="Times New Roman" panose="02020603050405020304" pitchFamily="18" charset="0"/>
            </a:rPr>
            <a:t>, un appui pour les gestionnaires du réseau lors du traitement des successions</a:t>
          </a:r>
        </a:p>
        <a:p>
          <a:pPr algn="l">
            <a:buFont typeface="Calibri" panose="020F0502020204030204" pitchFamily="34" charset="0"/>
            <a:buChar char="-"/>
          </a:pPr>
          <a:r>
            <a:rPr lang="fr-FR" sz="1600" dirty="0">
              <a:solidFill>
                <a:schemeClr val="tx1">
                  <a:lumMod val="75000"/>
                  <a:lumOff val="25000"/>
                </a:schemeClr>
              </a:solidFill>
              <a:ea typeface="Calibri" panose="020F0502020204030204" pitchFamily="34" charset="0"/>
              <a:cs typeface="Times New Roman" panose="02020603050405020304" pitchFamily="18" charset="0"/>
            </a:rPr>
            <a:t>- Il </a:t>
          </a:r>
          <a:r>
            <a:rPr lang="fr-FR" sz="1600" b="1" dirty="0">
              <a:solidFill>
                <a:srgbClr val="C00000"/>
              </a:solidFill>
              <a:ea typeface="Calibri" panose="020F0502020204030204" pitchFamily="34" charset="0"/>
              <a:cs typeface="Times New Roman" panose="02020603050405020304" pitchFamily="18" charset="0"/>
            </a:rPr>
            <a:t>se tient à disposition </a:t>
          </a:r>
          <a:r>
            <a:rPr lang="fr-FR" sz="1600" dirty="0">
              <a:solidFill>
                <a:schemeClr val="tx1">
                  <a:lumMod val="75000"/>
                  <a:lumOff val="25000"/>
                </a:schemeClr>
              </a:solidFill>
              <a:ea typeface="Calibri" panose="020F0502020204030204" pitchFamily="34" charset="0"/>
              <a:cs typeface="Times New Roman" panose="02020603050405020304" pitchFamily="18" charset="0"/>
            </a:rPr>
            <a:t>du collaborateur du réseau pour préparer l’entretien avec les héritiers.</a:t>
          </a:r>
        </a:p>
        <a:p>
          <a:pPr algn="l">
            <a:buFont typeface="Calibri" panose="020F0502020204030204" pitchFamily="34" charset="0"/>
            <a:buChar char="-"/>
          </a:pPr>
          <a:r>
            <a:rPr lang="fr-FR" sz="1600" dirty="0">
              <a:solidFill>
                <a:schemeClr val="tx1">
                  <a:lumMod val="75000"/>
                  <a:lumOff val="25000"/>
                </a:schemeClr>
              </a:solidFill>
              <a:ea typeface="Calibri" panose="020F0502020204030204" pitchFamily="34" charset="0"/>
              <a:cs typeface="Times New Roman" panose="02020603050405020304" pitchFamily="18" charset="0"/>
            </a:rPr>
            <a:t>- Il procède au </a:t>
          </a:r>
          <a:r>
            <a:rPr lang="fr-FR" sz="1600" b="1" dirty="0">
              <a:solidFill>
                <a:srgbClr val="C00000"/>
              </a:solidFill>
              <a:ea typeface="Calibri" panose="020F0502020204030204" pitchFamily="34" charset="0"/>
              <a:cs typeface="Times New Roman" panose="02020603050405020304" pitchFamily="18" charset="0"/>
            </a:rPr>
            <a:t>règlement des avoirs </a:t>
          </a:r>
          <a:r>
            <a:rPr lang="fr-FR" sz="1600" dirty="0">
              <a:solidFill>
                <a:schemeClr val="tx1">
                  <a:lumMod val="75000"/>
                  <a:lumOff val="25000"/>
                </a:schemeClr>
              </a:solidFill>
              <a:ea typeface="Calibri" panose="020F0502020204030204" pitchFamily="34" charset="0"/>
              <a:cs typeface="Times New Roman" panose="02020603050405020304" pitchFamily="18" charset="0"/>
            </a:rPr>
            <a:t>de la succession auprès du notaire ou des héritiers</a:t>
          </a:r>
        </a:p>
        <a:p>
          <a:pPr algn="l">
            <a:buFont typeface="Calibri" panose="020F0502020204030204" pitchFamily="34" charset="0"/>
            <a:buChar char="-"/>
          </a:pPr>
          <a:r>
            <a:rPr lang="fr-FR" sz="1600" dirty="0">
              <a:solidFill>
                <a:schemeClr val="tx1">
                  <a:lumMod val="75000"/>
                  <a:lumOff val="25000"/>
                </a:schemeClr>
              </a:solidFill>
              <a:ea typeface="Calibri" panose="020F0502020204030204" pitchFamily="34" charset="0"/>
              <a:cs typeface="Times New Roman" panose="02020603050405020304" pitchFamily="18" charset="0"/>
            </a:rPr>
            <a:t>- Il </a:t>
          </a:r>
          <a:r>
            <a:rPr lang="fr-FR" sz="1600" b="1" dirty="0">
              <a:solidFill>
                <a:srgbClr val="C31632"/>
              </a:solidFill>
              <a:ea typeface="Calibri" panose="020F0502020204030204" pitchFamily="34" charset="0"/>
              <a:cs typeface="Times New Roman" panose="02020603050405020304" pitchFamily="18" charset="0"/>
            </a:rPr>
            <a:t>transfert ou vend les valeurs mobilières </a:t>
          </a:r>
        </a:p>
        <a:p>
          <a:pPr algn="l">
            <a:buFont typeface="Calibri" panose="020F0502020204030204" pitchFamily="34" charset="0"/>
            <a:buChar char="-"/>
          </a:pPr>
          <a:r>
            <a:rPr lang="fr-FR" sz="1600" dirty="0">
              <a:solidFill>
                <a:schemeClr val="tx1">
                  <a:lumMod val="75000"/>
                  <a:lumOff val="25000"/>
                </a:schemeClr>
              </a:solidFill>
              <a:ea typeface="Calibri" panose="020F0502020204030204" pitchFamily="34" charset="0"/>
              <a:cs typeface="Times New Roman" panose="02020603050405020304" pitchFamily="18" charset="0"/>
            </a:rPr>
            <a:t>-Il est le </a:t>
          </a:r>
          <a:r>
            <a:rPr lang="fr-FR" sz="1600" b="1" dirty="0">
              <a:solidFill>
                <a:srgbClr val="C00000"/>
              </a:solidFill>
              <a:ea typeface="Calibri" panose="020F0502020204030204" pitchFamily="34" charset="0"/>
              <a:cs typeface="Times New Roman" panose="02020603050405020304" pitchFamily="18" charset="0"/>
            </a:rPr>
            <a:t>lien entre les assureurs </a:t>
          </a:r>
          <a:r>
            <a:rPr lang="fr-FR" sz="1600" dirty="0">
              <a:solidFill>
                <a:schemeClr val="tx1">
                  <a:lumMod val="75000"/>
                  <a:lumOff val="25000"/>
                </a:schemeClr>
              </a:solidFill>
              <a:ea typeface="Calibri" panose="020F0502020204030204" pitchFamily="34" charset="0"/>
              <a:cs typeface="Times New Roman" panose="02020603050405020304" pitchFamily="18" charset="0"/>
            </a:rPr>
            <a:t>BPCE et CNP</a:t>
          </a:r>
          <a:endParaRPr lang="fr-FR" sz="1600" dirty="0">
            <a:solidFill>
              <a:schemeClr val="tx1">
                <a:lumMod val="75000"/>
                <a:lumOff val="25000"/>
              </a:schemeClr>
            </a:solidFill>
          </a:endParaRPr>
        </a:p>
      </dgm:t>
    </dgm:pt>
    <dgm:pt modelId="{F5DFD186-6D48-4A49-9DD3-DFD856277D5A}" type="parTrans" cxnId="{C8153B50-78EE-44C0-AE55-67F8C34188F4}">
      <dgm:prSet/>
      <dgm:spPr/>
      <dgm:t>
        <a:bodyPr/>
        <a:lstStyle/>
        <a:p>
          <a:endParaRPr lang="fr-FR"/>
        </a:p>
      </dgm:t>
    </dgm:pt>
    <dgm:pt modelId="{5076F5CA-5841-46C2-8384-4EE252A6D010}" type="sibTrans" cxnId="{C8153B50-78EE-44C0-AE55-67F8C34188F4}">
      <dgm:prSet/>
      <dgm:spPr/>
      <dgm:t>
        <a:bodyPr/>
        <a:lstStyle/>
        <a:p>
          <a:endParaRPr lang="fr-FR"/>
        </a:p>
      </dgm:t>
    </dgm:pt>
    <dgm:pt modelId="{D98C727E-F140-4E3E-A637-332B30B0BB2C}">
      <dgm:prSet/>
      <dgm:spPr/>
      <dgm:t>
        <a:bodyPr/>
        <a:lstStyle/>
        <a:p>
          <a:endParaRPr lang="fr-FR"/>
        </a:p>
      </dgm:t>
    </dgm:pt>
    <dgm:pt modelId="{4C325B3C-8561-4864-A67C-E22E4979B625}" type="parTrans" cxnId="{8E6A6146-B7DA-4716-8CC0-1216F18C275D}">
      <dgm:prSet/>
      <dgm:spPr/>
      <dgm:t>
        <a:bodyPr/>
        <a:lstStyle/>
        <a:p>
          <a:endParaRPr lang="fr-FR"/>
        </a:p>
      </dgm:t>
    </dgm:pt>
    <dgm:pt modelId="{1C48AEED-6C3D-4754-9D0D-9882A0078F6C}" type="sibTrans" cxnId="{8E6A6146-B7DA-4716-8CC0-1216F18C275D}">
      <dgm:prSet/>
      <dgm:spPr/>
      <dgm:t>
        <a:bodyPr/>
        <a:lstStyle/>
        <a:p>
          <a:endParaRPr lang="fr-FR"/>
        </a:p>
      </dgm:t>
    </dgm:pt>
    <dgm:pt modelId="{4EE7673D-246A-4101-89C8-AA89C7E557CE}">
      <dgm:prSet/>
      <dgm:spPr/>
      <dgm:t>
        <a:bodyPr/>
        <a:lstStyle/>
        <a:p>
          <a:endParaRPr lang="fr-FR"/>
        </a:p>
      </dgm:t>
    </dgm:pt>
    <dgm:pt modelId="{BD9D9C5E-6EF5-4764-84AC-D20D03E6714F}" type="parTrans" cxnId="{051527DE-1796-491E-B32F-303D3A970B7F}">
      <dgm:prSet/>
      <dgm:spPr/>
      <dgm:t>
        <a:bodyPr/>
        <a:lstStyle/>
        <a:p>
          <a:endParaRPr lang="fr-FR"/>
        </a:p>
      </dgm:t>
    </dgm:pt>
    <dgm:pt modelId="{FFAA6186-9609-440A-81BE-C01231C342B5}" type="sibTrans" cxnId="{051527DE-1796-491E-B32F-303D3A970B7F}">
      <dgm:prSet/>
      <dgm:spPr/>
      <dgm:t>
        <a:bodyPr/>
        <a:lstStyle/>
        <a:p>
          <a:endParaRPr lang="fr-FR"/>
        </a:p>
      </dgm:t>
    </dgm:pt>
    <dgm:pt modelId="{D55DD7E0-F315-4AB8-B268-ED295F38D944}">
      <dgm:prSet/>
      <dgm:spPr/>
      <dgm:t>
        <a:bodyPr/>
        <a:lstStyle/>
        <a:p>
          <a:endParaRPr lang="fr-FR"/>
        </a:p>
      </dgm:t>
    </dgm:pt>
    <dgm:pt modelId="{FD892719-A222-4EE8-B5B0-FB417A36673A}" type="parTrans" cxnId="{80AA3A05-376E-4FCC-8A4F-4F94F99D1244}">
      <dgm:prSet/>
      <dgm:spPr/>
      <dgm:t>
        <a:bodyPr/>
        <a:lstStyle/>
        <a:p>
          <a:endParaRPr lang="fr-FR"/>
        </a:p>
      </dgm:t>
    </dgm:pt>
    <dgm:pt modelId="{10C74AB0-2A77-4799-82AC-3A5EAB0AE2EF}" type="sibTrans" cxnId="{80AA3A05-376E-4FCC-8A4F-4F94F99D1244}">
      <dgm:prSet/>
      <dgm:spPr/>
      <dgm:t>
        <a:bodyPr/>
        <a:lstStyle/>
        <a:p>
          <a:endParaRPr lang="fr-FR"/>
        </a:p>
      </dgm:t>
    </dgm:pt>
    <dgm:pt modelId="{9620F94F-A3FA-42CD-AA62-A0EA8975E46B}">
      <dgm:prSet/>
      <dgm:spPr/>
      <dgm:t>
        <a:bodyPr/>
        <a:lstStyle/>
        <a:p>
          <a:endParaRPr lang="fr-FR"/>
        </a:p>
      </dgm:t>
    </dgm:pt>
    <dgm:pt modelId="{253A9C3E-991F-4052-8359-3B28AF804471}" type="parTrans" cxnId="{FDDDAD66-49D0-42C8-A74C-ACB110DD8316}">
      <dgm:prSet/>
      <dgm:spPr/>
      <dgm:t>
        <a:bodyPr/>
        <a:lstStyle/>
        <a:p>
          <a:endParaRPr lang="fr-FR"/>
        </a:p>
      </dgm:t>
    </dgm:pt>
    <dgm:pt modelId="{74CCAED1-F256-496F-AF19-B43D31A825F1}" type="sibTrans" cxnId="{FDDDAD66-49D0-42C8-A74C-ACB110DD8316}">
      <dgm:prSet/>
      <dgm:spPr/>
      <dgm:t>
        <a:bodyPr/>
        <a:lstStyle/>
        <a:p>
          <a:endParaRPr lang="fr-FR"/>
        </a:p>
      </dgm:t>
    </dgm:pt>
    <dgm:pt modelId="{F488FB92-EC68-4393-A699-539574747F34}">
      <dgm:prSet/>
      <dgm:spPr/>
      <dgm:t>
        <a:bodyPr/>
        <a:lstStyle/>
        <a:p>
          <a:endParaRPr lang="fr-FR" dirty="0">
            <a:ea typeface="Calibri" panose="020F0502020204030204" pitchFamily="34" charset="0"/>
            <a:cs typeface="Times New Roman" panose="02020603050405020304" pitchFamily="18" charset="0"/>
          </a:endParaRPr>
        </a:p>
      </dgm:t>
    </dgm:pt>
    <dgm:pt modelId="{5315B1C7-561D-4AAB-B456-0CB542888CF3}" type="parTrans" cxnId="{0B2A3575-62C7-4843-BC44-8A9862A36A3F}">
      <dgm:prSet/>
      <dgm:spPr/>
      <dgm:t>
        <a:bodyPr/>
        <a:lstStyle/>
        <a:p>
          <a:endParaRPr lang="fr-FR"/>
        </a:p>
      </dgm:t>
    </dgm:pt>
    <dgm:pt modelId="{8C400657-4789-43A1-89D8-10C244F7D7E2}" type="sibTrans" cxnId="{0B2A3575-62C7-4843-BC44-8A9862A36A3F}">
      <dgm:prSet/>
      <dgm:spPr/>
      <dgm:t>
        <a:bodyPr/>
        <a:lstStyle/>
        <a:p>
          <a:endParaRPr lang="fr-FR"/>
        </a:p>
      </dgm:t>
    </dgm:pt>
    <dgm:pt modelId="{AB1F321C-1768-48FE-BAAC-F9D81C500219}" type="pres">
      <dgm:prSet presAssocID="{462163EE-F505-4C4D-BEC5-2EB1AFE31138}" presName="Name0" presStyleCnt="0">
        <dgm:presLayoutVars>
          <dgm:chMax val="2"/>
          <dgm:chPref val="2"/>
          <dgm:animLvl val="lvl"/>
        </dgm:presLayoutVars>
      </dgm:prSet>
      <dgm:spPr/>
    </dgm:pt>
    <dgm:pt modelId="{9F9BC940-4077-4FDA-8C47-687343FB31E1}" type="pres">
      <dgm:prSet presAssocID="{462163EE-F505-4C4D-BEC5-2EB1AFE31138}" presName="LeftText" presStyleLbl="revTx" presStyleIdx="0" presStyleCnt="0">
        <dgm:presLayoutVars>
          <dgm:bulletEnabled val="1"/>
        </dgm:presLayoutVars>
      </dgm:prSet>
      <dgm:spPr/>
    </dgm:pt>
    <dgm:pt modelId="{8536E37B-741D-44C4-AB1B-103E6ED4C875}" type="pres">
      <dgm:prSet presAssocID="{462163EE-F505-4C4D-BEC5-2EB1AFE31138}" presName="LeftNode" presStyleLbl="bgImgPlace1" presStyleIdx="0" presStyleCnt="2" custScaleX="226112" custScaleY="91372" custLinFactNeighborX="-57921" custLinFactNeighborY="2394">
        <dgm:presLayoutVars>
          <dgm:chMax val="2"/>
          <dgm:chPref val="2"/>
        </dgm:presLayoutVars>
      </dgm:prSet>
      <dgm:spPr/>
    </dgm:pt>
    <dgm:pt modelId="{8E5FE638-4886-4ED2-B1DE-1D418240C855}" type="pres">
      <dgm:prSet presAssocID="{462163EE-F505-4C4D-BEC5-2EB1AFE31138}" presName="RightText" presStyleLbl="revTx" presStyleIdx="0" presStyleCnt="0">
        <dgm:presLayoutVars>
          <dgm:bulletEnabled val="1"/>
        </dgm:presLayoutVars>
      </dgm:prSet>
      <dgm:spPr/>
    </dgm:pt>
    <dgm:pt modelId="{EB4B0A01-58C7-444F-B130-D59BA202A689}" type="pres">
      <dgm:prSet presAssocID="{462163EE-F505-4C4D-BEC5-2EB1AFE31138}" presName="RightNode" presStyleLbl="bgImgPlace1" presStyleIdx="1" presStyleCnt="2" custScaleX="267618" custScaleY="87758" custLinFactNeighborX="91497" custLinFactNeighborY="587">
        <dgm:presLayoutVars>
          <dgm:chMax val="0"/>
          <dgm:chPref val="0"/>
        </dgm:presLayoutVars>
      </dgm:prSet>
      <dgm:spPr/>
    </dgm:pt>
    <dgm:pt modelId="{9C60406B-CE8B-4ABD-9756-1D5114344ECF}" type="pres">
      <dgm:prSet presAssocID="{462163EE-F505-4C4D-BEC5-2EB1AFE31138}" presName="TopArrow" presStyleLbl="node1" presStyleIdx="0" presStyleCnt="2"/>
      <dgm:spPr/>
    </dgm:pt>
    <dgm:pt modelId="{1CCCA967-3197-445B-8052-1359A9EF673B}" type="pres">
      <dgm:prSet presAssocID="{462163EE-F505-4C4D-BEC5-2EB1AFE31138}" presName="BottomArrow" presStyleLbl="node1" presStyleIdx="1" presStyleCnt="2"/>
      <dgm:spPr/>
    </dgm:pt>
  </dgm:ptLst>
  <dgm:cxnLst>
    <dgm:cxn modelId="{80AA3A05-376E-4FCC-8A4F-4F94F99D1244}" srcId="{462163EE-F505-4C4D-BEC5-2EB1AFE31138}" destId="{D55DD7E0-F315-4AB8-B268-ED295F38D944}" srcOrd="4" destOrd="0" parTransId="{FD892719-A222-4EE8-B5B0-FB417A36673A}" sibTransId="{10C74AB0-2A77-4799-82AC-3A5EAB0AE2EF}"/>
    <dgm:cxn modelId="{8A632D45-E746-4EE2-9F56-4D3B16E89219}" srcId="{462163EE-F505-4C4D-BEC5-2EB1AFE31138}" destId="{B457B3BA-866F-4765-801D-0CFACBD0EAA9}" srcOrd="0" destOrd="0" parTransId="{D68F3010-CD59-4770-B790-76FD025F4DD2}" sibTransId="{24E123AD-44FA-45DB-96EB-7E629FD6F09E}"/>
    <dgm:cxn modelId="{8E6A6146-B7DA-4716-8CC0-1216F18C275D}" srcId="{462163EE-F505-4C4D-BEC5-2EB1AFE31138}" destId="{D98C727E-F140-4E3E-A637-332B30B0BB2C}" srcOrd="2" destOrd="0" parTransId="{4C325B3C-8561-4864-A67C-E22E4979B625}" sibTransId="{1C48AEED-6C3D-4754-9D0D-9882A0078F6C}"/>
    <dgm:cxn modelId="{FDDDAD66-49D0-42C8-A74C-ACB110DD8316}" srcId="{462163EE-F505-4C4D-BEC5-2EB1AFE31138}" destId="{9620F94F-A3FA-42CD-AA62-A0EA8975E46B}" srcOrd="5" destOrd="0" parTransId="{253A9C3E-991F-4052-8359-3B28AF804471}" sibTransId="{74CCAED1-F256-496F-AF19-B43D31A825F1}"/>
    <dgm:cxn modelId="{60C91B4A-5877-46A3-B7C7-58F6EAB19828}" type="presOf" srcId="{462163EE-F505-4C4D-BEC5-2EB1AFE31138}" destId="{AB1F321C-1768-48FE-BAAC-F9D81C500219}" srcOrd="0" destOrd="0" presId="urn:microsoft.com/office/officeart/2009/layout/ReverseList"/>
    <dgm:cxn modelId="{C8153B50-78EE-44C0-AE55-67F8C34188F4}" srcId="{462163EE-F505-4C4D-BEC5-2EB1AFE31138}" destId="{A14BCD7F-8571-48AC-9C8C-5FAB8F701C6D}" srcOrd="1" destOrd="0" parTransId="{F5DFD186-6D48-4A49-9DD3-DFD856277D5A}" sibTransId="{5076F5CA-5841-46C2-8384-4EE252A6D010}"/>
    <dgm:cxn modelId="{0B2A3575-62C7-4843-BC44-8A9862A36A3F}" srcId="{462163EE-F505-4C4D-BEC5-2EB1AFE31138}" destId="{F488FB92-EC68-4393-A699-539574747F34}" srcOrd="6" destOrd="0" parTransId="{5315B1C7-561D-4AAB-B456-0CB542888CF3}" sibTransId="{8C400657-4789-43A1-89D8-10C244F7D7E2}"/>
    <dgm:cxn modelId="{70A11879-2636-4D78-9CA5-4F45757E2BF4}" type="presOf" srcId="{A14BCD7F-8571-48AC-9C8C-5FAB8F701C6D}" destId="{8E5FE638-4886-4ED2-B1DE-1D418240C855}" srcOrd="0" destOrd="0" presId="urn:microsoft.com/office/officeart/2009/layout/ReverseList"/>
    <dgm:cxn modelId="{B514DD59-EB96-4EE3-8E58-D82CB80C4840}" type="presOf" srcId="{B457B3BA-866F-4765-801D-0CFACBD0EAA9}" destId="{9F9BC940-4077-4FDA-8C47-687343FB31E1}" srcOrd="0" destOrd="0" presId="urn:microsoft.com/office/officeart/2009/layout/ReverseList"/>
    <dgm:cxn modelId="{5C2D81C4-4BEB-44B1-9F35-70476C20E194}" type="presOf" srcId="{A14BCD7F-8571-48AC-9C8C-5FAB8F701C6D}" destId="{EB4B0A01-58C7-444F-B130-D59BA202A689}" srcOrd="1" destOrd="0" presId="urn:microsoft.com/office/officeart/2009/layout/ReverseList"/>
    <dgm:cxn modelId="{47333ACA-96AF-4F6E-9DFD-B03045125CE4}" type="presOf" srcId="{B457B3BA-866F-4765-801D-0CFACBD0EAA9}" destId="{8536E37B-741D-44C4-AB1B-103E6ED4C875}" srcOrd="1" destOrd="0" presId="urn:microsoft.com/office/officeart/2009/layout/ReverseList"/>
    <dgm:cxn modelId="{051527DE-1796-491E-B32F-303D3A970B7F}" srcId="{462163EE-F505-4C4D-BEC5-2EB1AFE31138}" destId="{4EE7673D-246A-4101-89C8-AA89C7E557CE}" srcOrd="3" destOrd="0" parTransId="{BD9D9C5E-6EF5-4764-84AC-D20D03E6714F}" sibTransId="{FFAA6186-9609-440A-81BE-C01231C342B5}"/>
    <dgm:cxn modelId="{B0176AF3-7773-4C2A-8E0F-902AEF0C4E6A}" type="presParOf" srcId="{AB1F321C-1768-48FE-BAAC-F9D81C500219}" destId="{9F9BC940-4077-4FDA-8C47-687343FB31E1}" srcOrd="0" destOrd="0" presId="urn:microsoft.com/office/officeart/2009/layout/ReverseList"/>
    <dgm:cxn modelId="{214FE969-53D9-402F-98DF-7E1B8518F83A}" type="presParOf" srcId="{AB1F321C-1768-48FE-BAAC-F9D81C500219}" destId="{8536E37B-741D-44C4-AB1B-103E6ED4C875}" srcOrd="1" destOrd="0" presId="urn:microsoft.com/office/officeart/2009/layout/ReverseList"/>
    <dgm:cxn modelId="{7185A3F3-D469-46F9-BB20-229E014E3101}" type="presParOf" srcId="{AB1F321C-1768-48FE-BAAC-F9D81C500219}" destId="{8E5FE638-4886-4ED2-B1DE-1D418240C855}" srcOrd="2" destOrd="0" presId="urn:microsoft.com/office/officeart/2009/layout/ReverseList"/>
    <dgm:cxn modelId="{3F0FA39D-7E3F-4923-BE08-883E59CA7BBB}" type="presParOf" srcId="{AB1F321C-1768-48FE-BAAC-F9D81C500219}" destId="{EB4B0A01-58C7-444F-B130-D59BA202A689}" srcOrd="3" destOrd="0" presId="urn:microsoft.com/office/officeart/2009/layout/ReverseList"/>
    <dgm:cxn modelId="{54A52FE0-F11B-4D52-8617-E85F3A85927C}" type="presParOf" srcId="{AB1F321C-1768-48FE-BAAC-F9D81C500219}" destId="{9C60406B-CE8B-4ABD-9756-1D5114344ECF}" srcOrd="4" destOrd="0" presId="urn:microsoft.com/office/officeart/2009/layout/ReverseList"/>
    <dgm:cxn modelId="{5390B3F8-BB5E-4EF4-AB46-5F2E2AA6E1E8}" type="presParOf" srcId="{AB1F321C-1768-48FE-BAAC-F9D81C500219}" destId="{1CCCA967-3197-445B-8052-1359A9EF673B}"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D214EB-60DB-4C7D-9B64-ADA62F38EF04}" type="doc">
      <dgm:prSet loTypeId="urn:microsoft.com/office/officeart/2008/layout/RadialCluster" loCatId="cycle" qsTypeId="urn:microsoft.com/office/officeart/2005/8/quickstyle/simple1" qsCatId="simple" csTypeId="urn:microsoft.com/office/officeart/2005/8/colors/accent1_1" csCatId="accent1" phldr="1"/>
      <dgm:spPr/>
      <dgm:t>
        <a:bodyPr/>
        <a:lstStyle/>
        <a:p>
          <a:endParaRPr lang="fr-FR"/>
        </a:p>
      </dgm:t>
    </dgm:pt>
    <dgm:pt modelId="{29E88379-D7A6-4D45-9E9A-A66B87E47485}">
      <dgm:prSet phldrT="[Texte]" custT="1"/>
      <dgm:spPr>
        <a:ln w="28575">
          <a:solidFill>
            <a:srgbClr val="C00000"/>
          </a:solidFill>
        </a:ln>
      </dgm:spPr>
      <dgm:t>
        <a:bodyPr/>
        <a:lstStyle/>
        <a:p>
          <a:r>
            <a:rPr lang="fr-FR" sz="3200" b="1" dirty="0"/>
            <a:t>Comment ?</a:t>
          </a:r>
        </a:p>
      </dgm:t>
    </dgm:pt>
    <dgm:pt modelId="{F842B8B7-A415-45E0-BA05-1A4AEBE35A44}" type="parTrans" cxnId="{298E2801-A8A4-4060-9D9E-33B9A6EF7259}">
      <dgm:prSet/>
      <dgm:spPr/>
      <dgm:t>
        <a:bodyPr/>
        <a:lstStyle/>
        <a:p>
          <a:endParaRPr lang="fr-FR" sz="2400"/>
        </a:p>
      </dgm:t>
    </dgm:pt>
    <dgm:pt modelId="{93565189-5B94-4E36-B9F3-B6BEE14BB130}" type="sibTrans" cxnId="{298E2801-A8A4-4060-9D9E-33B9A6EF7259}">
      <dgm:prSet/>
      <dgm:spPr/>
      <dgm:t>
        <a:bodyPr/>
        <a:lstStyle/>
        <a:p>
          <a:endParaRPr lang="fr-FR" sz="2400"/>
        </a:p>
      </dgm:t>
    </dgm:pt>
    <dgm:pt modelId="{889FD7DE-2497-4E77-85A9-3BFA297D4E6D}">
      <dgm:prSet phldrT="[Texte]" custT="1"/>
      <dgm:spPr>
        <a:ln w="28575">
          <a:solidFill>
            <a:srgbClr val="C00000"/>
          </a:solidFill>
        </a:ln>
      </dgm:spPr>
      <dgm:t>
        <a:bodyPr/>
        <a:lstStyle/>
        <a:p>
          <a:r>
            <a:rPr lang="fr-FR" sz="1800" dirty="0"/>
            <a:t>Par réception du certificat de décès à l’agence, par courrier ou par mail</a:t>
          </a:r>
        </a:p>
      </dgm:t>
    </dgm:pt>
    <dgm:pt modelId="{B601EEC6-12C4-449D-88F7-49EDEC251FDB}" type="parTrans" cxnId="{B03E0FB8-5501-4AB2-9026-7214B40E3E79}">
      <dgm:prSet/>
      <dgm:spPr>
        <a:ln w="28575">
          <a:solidFill>
            <a:srgbClr val="C00000"/>
          </a:solidFill>
        </a:ln>
      </dgm:spPr>
      <dgm:t>
        <a:bodyPr/>
        <a:lstStyle/>
        <a:p>
          <a:endParaRPr lang="fr-FR" sz="4400"/>
        </a:p>
      </dgm:t>
    </dgm:pt>
    <dgm:pt modelId="{48A9C8F2-431F-481A-9BE0-58D2EB01E8ED}" type="sibTrans" cxnId="{B03E0FB8-5501-4AB2-9026-7214B40E3E79}">
      <dgm:prSet/>
      <dgm:spPr/>
      <dgm:t>
        <a:bodyPr/>
        <a:lstStyle/>
        <a:p>
          <a:endParaRPr lang="fr-FR" sz="2400"/>
        </a:p>
      </dgm:t>
    </dgm:pt>
    <dgm:pt modelId="{0D85D7F1-9465-4468-9FED-61405113528F}">
      <dgm:prSet phldrT="[Texte]" custT="1"/>
      <dgm:spPr>
        <a:ln w="28575">
          <a:solidFill>
            <a:srgbClr val="C00000"/>
          </a:solidFill>
        </a:ln>
      </dgm:spPr>
      <dgm:t>
        <a:bodyPr/>
        <a:lstStyle/>
        <a:p>
          <a:r>
            <a:rPr lang="fr-FR" sz="1800" dirty="0"/>
            <a:t>Par une information de la famille du défunt, par le notaire ou par les bénéficiaires d’un contrat d’assurance-vie</a:t>
          </a:r>
        </a:p>
      </dgm:t>
    </dgm:pt>
    <dgm:pt modelId="{827F3297-08C7-479A-AD85-D21E740AEB40}" type="parTrans" cxnId="{C3E98351-7348-4B12-8052-BC9B253A6625}">
      <dgm:prSet/>
      <dgm:spPr>
        <a:ln w="28575">
          <a:solidFill>
            <a:srgbClr val="C00000"/>
          </a:solidFill>
        </a:ln>
      </dgm:spPr>
      <dgm:t>
        <a:bodyPr/>
        <a:lstStyle/>
        <a:p>
          <a:endParaRPr lang="fr-FR" sz="4400"/>
        </a:p>
      </dgm:t>
    </dgm:pt>
    <dgm:pt modelId="{BFC0BB9A-D900-4A56-95A7-7FBF0707728C}" type="sibTrans" cxnId="{C3E98351-7348-4B12-8052-BC9B253A6625}">
      <dgm:prSet/>
      <dgm:spPr/>
      <dgm:t>
        <a:bodyPr/>
        <a:lstStyle/>
        <a:p>
          <a:endParaRPr lang="fr-FR" sz="2400"/>
        </a:p>
      </dgm:t>
    </dgm:pt>
    <dgm:pt modelId="{9752201C-7088-4C24-8D3D-D39D9D89D938}" type="pres">
      <dgm:prSet presAssocID="{16D214EB-60DB-4C7D-9B64-ADA62F38EF04}" presName="Name0" presStyleCnt="0">
        <dgm:presLayoutVars>
          <dgm:chMax val="1"/>
          <dgm:chPref val="1"/>
          <dgm:dir/>
          <dgm:animOne val="branch"/>
          <dgm:animLvl val="lvl"/>
        </dgm:presLayoutVars>
      </dgm:prSet>
      <dgm:spPr/>
    </dgm:pt>
    <dgm:pt modelId="{70577844-082A-4648-B5CD-0B80FB64CD01}" type="pres">
      <dgm:prSet presAssocID="{29E88379-D7A6-4D45-9E9A-A66B87E47485}" presName="singleCycle" presStyleCnt="0"/>
      <dgm:spPr/>
    </dgm:pt>
    <dgm:pt modelId="{309BA384-6E8E-4483-953E-78E20B6C032C}" type="pres">
      <dgm:prSet presAssocID="{29E88379-D7A6-4D45-9E9A-A66B87E47485}" presName="singleCenter" presStyleLbl="node1" presStyleIdx="0" presStyleCnt="3" custScaleX="199940" custLinFactNeighborX="0" custLinFactNeighborY="-31413">
        <dgm:presLayoutVars>
          <dgm:chMax val="7"/>
          <dgm:chPref val="7"/>
        </dgm:presLayoutVars>
      </dgm:prSet>
      <dgm:spPr/>
    </dgm:pt>
    <dgm:pt modelId="{266FF39C-F72F-47B4-AE70-28122234B28C}" type="pres">
      <dgm:prSet presAssocID="{B601EEC6-12C4-449D-88F7-49EDEC251FDB}" presName="Name56" presStyleLbl="parChTrans1D2" presStyleIdx="0" presStyleCnt="2"/>
      <dgm:spPr/>
    </dgm:pt>
    <dgm:pt modelId="{C99254FD-47AB-4501-9F46-FADFC474D0A9}" type="pres">
      <dgm:prSet presAssocID="{889FD7DE-2497-4E77-85A9-3BFA297D4E6D}" presName="text0" presStyleLbl="node1" presStyleIdx="1" presStyleCnt="3" custScaleX="284886" custScaleY="147994" custRadScaleRad="189203" custRadScaleInc="109714">
        <dgm:presLayoutVars>
          <dgm:bulletEnabled val="1"/>
        </dgm:presLayoutVars>
      </dgm:prSet>
      <dgm:spPr/>
    </dgm:pt>
    <dgm:pt modelId="{4DE467B2-7805-4234-9EC6-8B6FB8E938A7}" type="pres">
      <dgm:prSet presAssocID="{827F3297-08C7-479A-AD85-D21E740AEB40}" presName="Name56" presStyleLbl="parChTrans1D2" presStyleIdx="1" presStyleCnt="2"/>
      <dgm:spPr/>
    </dgm:pt>
    <dgm:pt modelId="{40ADDD55-1080-40B8-AFDA-33EF510AFA6E}" type="pres">
      <dgm:prSet presAssocID="{0D85D7F1-9465-4468-9FED-61405113528F}" presName="text0" presStyleLbl="node1" presStyleIdx="2" presStyleCnt="3" custScaleX="311601" custScaleY="156099" custRadScaleRad="207761" custRadScaleInc="92177">
        <dgm:presLayoutVars>
          <dgm:bulletEnabled val="1"/>
        </dgm:presLayoutVars>
      </dgm:prSet>
      <dgm:spPr/>
    </dgm:pt>
  </dgm:ptLst>
  <dgm:cxnLst>
    <dgm:cxn modelId="{298E2801-A8A4-4060-9D9E-33B9A6EF7259}" srcId="{16D214EB-60DB-4C7D-9B64-ADA62F38EF04}" destId="{29E88379-D7A6-4D45-9E9A-A66B87E47485}" srcOrd="0" destOrd="0" parTransId="{F842B8B7-A415-45E0-BA05-1A4AEBE35A44}" sibTransId="{93565189-5B94-4E36-B9F3-B6BEE14BB130}"/>
    <dgm:cxn modelId="{1CE6F015-EAF9-42B9-9217-5BD86FFE97AE}" type="presOf" srcId="{29E88379-D7A6-4D45-9E9A-A66B87E47485}" destId="{309BA384-6E8E-4483-953E-78E20B6C032C}" srcOrd="0" destOrd="0" presId="urn:microsoft.com/office/officeart/2008/layout/RadialCluster"/>
    <dgm:cxn modelId="{CA659E6F-6166-4B3E-82E7-A8A83FA89633}" type="presOf" srcId="{827F3297-08C7-479A-AD85-D21E740AEB40}" destId="{4DE467B2-7805-4234-9EC6-8B6FB8E938A7}" srcOrd="0" destOrd="0" presId="urn:microsoft.com/office/officeart/2008/layout/RadialCluster"/>
    <dgm:cxn modelId="{C3E98351-7348-4B12-8052-BC9B253A6625}" srcId="{29E88379-D7A6-4D45-9E9A-A66B87E47485}" destId="{0D85D7F1-9465-4468-9FED-61405113528F}" srcOrd="1" destOrd="0" parTransId="{827F3297-08C7-479A-AD85-D21E740AEB40}" sibTransId="{BFC0BB9A-D900-4A56-95A7-7FBF0707728C}"/>
    <dgm:cxn modelId="{B03E0FB8-5501-4AB2-9026-7214B40E3E79}" srcId="{29E88379-D7A6-4D45-9E9A-A66B87E47485}" destId="{889FD7DE-2497-4E77-85A9-3BFA297D4E6D}" srcOrd="0" destOrd="0" parTransId="{B601EEC6-12C4-449D-88F7-49EDEC251FDB}" sibTransId="{48A9C8F2-431F-481A-9BE0-58D2EB01E8ED}"/>
    <dgm:cxn modelId="{A37FA2BD-583C-4C31-881B-C28A7E8FABD7}" type="presOf" srcId="{889FD7DE-2497-4E77-85A9-3BFA297D4E6D}" destId="{C99254FD-47AB-4501-9F46-FADFC474D0A9}" srcOrd="0" destOrd="0" presId="urn:microsoft.com/office/officeart/2008/layout/RadialCluster"/>
    <dgm:cxn modelId="{C0452FC4-DA02-493D-95A5-490E46B17DD3}" type="presOf" srcId="{16D214EB-60DB-4C7D-9B64-ADA62F38EF04}" destId="{9752201C-7088-4C24-8D3D-D39D9D89D938}" srcOrd="0" destOrd="0" presId="urn:microsoft.com/office/officeart/2008/layout/RadialCluster"/>
    <dgm:cxn modelId="{E04D94D5-3934-4715-947A-8B6922581A23}" type="presOf" srcId="{B601EEC6-12C4-449D-88F7-49EDEC251FDB}" destId="{266FF39C-F72F-47B4-AE70-28122234B28C}" srcOrd="0" destOrd="0" presId="urn:microsoft.com/office/officeart/2008/layout/RadialCluster"/>
    <dgm:cxn modelId="{5D27DAFA-5778-47C2-B4AA-4D9059F4A2BE}" type="presOf" srcId="{0D85D7F1-9465-4468-9FED-61405113528F}" destId="{40ADDD55-1080-40B8-AFDA-33EF510AFA6E}" srcOrd="0" destOrd="0" presId="urn:microsoft.com/office/officeart/2008/layout/RadialCluster"/>
    <dgm:cxn modelId="{C255AFFB-A18F-4155-A66A-67CEEEBA3221}" type="presParOf" srcId="{9752201C-7088-4C24-8D3D-D39D9D89D938}" destId="{70577844-082A-4648-B5CD-0B80FB64CD01}" srcOrd="0" destOrd="0" presId="urn:microsoft.com/office/officeart/2008/layout/RadialCluster"/>
    <dgm:cxn modelId="{F163A061-CF99-4E2A-8917-06F423112B61}" type="presParOf" srcId="{70577844-082A-4648-B5CD-0B80FB64CD01}" destId="{309BA384-6E8E-4483-953E-78E20B6C032C}" srcOrd="0" destOrd="0" presId="urn:microsoft.com/office/officeart/2008/layout/RadialCluster"/>
    <dgm:cxn modelId="{3151FD32-4B70-47A6-A299-DBCC1D3FA1C9}" type="presParOf" srcId="{70577844-082A-4648-B5CD-0B80FB64CD01}" destId="{266FF39C-F72F-47B4-AE70-28122234B28C}" srcOrd="1" destOrd="0" presId="urn:microsoft.com/office/officeart/2008/layout/RadialCluster"/>
    <dgm:cxn modelId="{10837FC0-6A16-4144-9597-3A43161BEA99}" type="presParOf" srcId="{70577844-082A-4648-B5CD-0B80FB64CD01}" destId="{C99254FD-47AB-4501-9F46-FADFC474D0A9}" srcOrd="2" destOrd="0" presId="urn:microsoft.com/office/officeart/2008/layout/RadialCluster"/>
    <dgm:cxn modelId="{26D33965-A5A4-4286-8609-8DAACDDFA9C5}" type="presParOf" srcId="{70577844-082A-4648-B5CD-0B80FB64CD01}" destId="{4DE467B2-7805-4234-9EC6-8B6FB8E938A7}" srcOrd="3" destOrd="0" presId="urn:microsoft.com/office/officeart/2008/layout/RadialCluster"/>
    <dgm:cxn modelId="{F4255699-CB67-4396-BF9F-4E994D4126D4}" type="presParOf" srcId="{70577844-082A-4648-B5CD-0B80FB64CD01}" destId="{40ADDD55-1080-40B8-AFDA-33EF510AFA6E}" srcOrd="4" destOrd="0" presId="urn:microsoft.com/office/officeart/2008/layout/RadialCluster"/>
  </dgm:cxn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1F3214-239E-47D1-A32D-7734AAF26079}" type="doc">
      <dgm:prSet loTypeId="urn:microsoft.com/office/officeart/2005/8/layout/chevron1" loCatId="process" qsTypeId="urn:microsoft.com/office/officeart/2005/8/quickstyle/simple1" qsCatId="simple" csTypeId="urn:microsoft.com/office/officeart/2005/8/colors/accent1_1" csCatId="accent1" phldr="1"/>
      <dgm:spPr/>
    </dgm:pt>
    <dgm:pt modelId="{A7B834D4-3028-4DCC-8818-834E4752C99D}">
      <dgm:prSet phldrT="[Texte]" custT="1"/>
      <dgm:spPr>
        <a:ln w="57150">
          <a:solidFill>
            <a:srgbClr val="C00000"/>
          </a:solidFill>
        </a:ln>
      </dgm:spPr>
      <dgm:t>
        <a:bodyPr/>
        <a:lstStyle/>
        <a:p>
          <a:r>
            <a:rPr lang="fr-FR" sz="1300" dirty="0"/>
            <a:t>Une copie du certificat de décès et de la totalité du livret de famille du défunt </a:t>
          </a:r>
          <a:r>
            <a:rPr lang="fr-FR" sz="1300" b="1" dirty="0"/>
            <a:t>(copie de toutes les pages)</a:t>
          </a:r>
        </a:p>
      </dgm:t>
    </dgm:pt>
    <dgm:pt modelId="{62BFD18D-F474-4C9B-92C8-32A15D5B1704}" type="parTrans" cxnId="{6977B6AC-DB20-4E1C-BD65-A74767DED548}">
      <dgm:prSet/>
      <dgm:spPr/>
      <dgm:t>
        <a:bodyPr/>
        <a:lstStyle/>
        <a:p>
          <a:endParaRPr lang="fr-FR" sz="2000"/>
        </a:p>
      </dgm:t>
    </dgm:pt>
    <dgm:pt modelId="{A16F3B3B-6C5A-4352-98A8-6582CF4B8C9F}" type="sibTrans" cxnId="{6977B6AC-DB20-4E1C-BD65-A74767DED548}">
      <dgm:prSet/>
      <dgm:spPr/>
      <dgm:t>
        <a:bodyPr/>
        <a:lstStyle/>
        <a:p>
          <a:endParaRPr lang="fr-FR" sz="2000"/>
        </a:p>
      </dgm:t>
    </dgm:pt>
    <dgm:pt modelId="{B29A95F2-1420-4469-9D31-F33255A6FCE2}">
      <dgm:prSet phldrT="[Texte]" custT="1"/>
      <dgm:spPr>
        <a:ln w="57150">
          <a:solidFill>
            <a:srgbClr val="C00000"/>
          </a:solidFill>
        </a:ln>
      </dgm:spPr>
      <dgm:t>
        <a:bodyPr/>
        <a:lstStyle/>
        <a:p>
          <a:r>
            <a:rPr lang="fr-FR" sz="1300" dirty="0"/>
            <a:t>Les numéros des comptes et contrats détenus et</a:t>
          </a:r>
          <a:r>
            <a:rPr lang="fr-FR" sz="1300" b="1" dirty="0"/>
            <a:t> la         synthèse personne</a:t>
          </a:r>
        </a:p>
      </dgm:t>
    </dgm:pt>
    <dgm:pt modelId="{8C9F90A8-1BA4-4914-A5B8-F81A906906C7}" type="parTrans" cxnId="{EF1B262F-549E-4926-AB71-5ABB879DFC2E}">
      <dgm:prSet/>
      <dgm:spPr/>
      <dgm:t>
        <a:bodyPr/>
        <a:lstStyle/>
        <a:p>
          <a:endParaRPr lang="fr-FR" sz="2000"/>
        </a:p>
      </dgm:t>
    </dgm:pt>
    <dgm:pt modelId="{798A9861-86BE-4073-A3DA-4F6DF3A2C82E}" type="sibTrans" cxnId="{EF1B262F-549E-4926-AB71-5ABB879DFC2E}">
      <dgm:prSet/>
      <dgm:spPr/>
      <dgm:t>
        <a:bodyPr/>
        <a:lstStyle/>
        <a:p>
          <a:endParaRPr lang="fr-FR" sz="2000"/>
        </a:p>
      </dgm:t>
    </dgm:pt>
    <dgm:pt modelId="{569D7481-CA12-4344-B4B4-5FC80D2001DD}">
      <dgm:prSet phldrT="[Texte]" custT="1"/>
      <dgm:spPr>
        <a:ln w="57150">
          <a:solidFill>
            <a:srgbClr val="C00000"/>
          </a:solidFill>
        </a:ln>
      </dgm:spPr>
      <dgm:t>
        <a:bodyPr/>
        <a:lstStyle/>
        <a:p>
          <a:r>
            <a:rPr lang="fr-FR" sz="1300" dirty="0"/>
            <a:t>Les coordonnées des héritiers identifiés : adresse mail, n° de téléphone, adresse et copie de leur pièce d’identité en cours de validité</a:t>
          </a:r>
        </a:p>
      </dgm:t>
    </dgm:pt>
    <dgm:pt modelId="{C47B38BB-3B6C-434B-A15F-09F0707D2025}" type="parTrans" cxnId="{96127DDF-811B-4A41-990F-739857455D54}">
      <dgm:prSet/>
      <dgm:spPr/>
      <dgm:t>
        <a:bodyPr/>
        <a:lstStyle/>
        <a:p>
          <a:endParaRPr lang="fr-FR" sz="2000"/>
        </a:p>
      </dgm:t>
    </dgm:pt>
    <dgm:pt modelId="{3AFCED25-FB05-4C62-B79B-CD553EBE6BE3}" type="sibTrans" cxnId="{96127DDF-811B-4A41-990F-739857455D54}">
      <dgm:prSet/>
      <dgm:spPr/>
      <dgm:t>
        <a:bodyPr/>
        <a:lstStyle/>
        <a:p>
          <a:endParaRPr lang="fr-FR" sz="2000"/>
        </a:p>
      </dgm:t>
    </dgm:pt>
    <dgm:pt modelId="{73074425-11CB-4EB6-A220-7D412DFCE905}">
      <dgm:prSet phldrT="[Texte]" custT="1"/>
      <dgm:spPr>
        <a:ln w="57150">
          <a:solidFill>
            <a:srgbClr val="C00000"/>
          </a:solidFill>
        </a:ln>
      </dgm:spPr>
      <dgm:t>
        <a:bodyPr/>
        <a:lstStyle/>
        <a:p>
          <a:r>
            <a:rPr lang="fr-FR" sz="1300" dirty="0"/>
            <a:t>Les coordonnées du notaire éventuel</a:t>
          </a:r>
        </a:p>
      </dgm:t>
    </dgm:pt>
    <dgm:pt modelId="{35DCB959-48BF-4B9D-8C09-9A6864AA4AB6}" type="parTrans" cxnId="{DA9B6560-87F5-4029-9BE5-1A2F445C3DBA}">
      <dgm:prSet/>
      <dgm:spPr/>
      <dgm:t>
        <a:bodyPr/>
        <a:lstStyle/>
        <a:p>
          <a:endParaRPr lang="fr-FR" sz="2000"/>
        </a:p>
      </dgm:t>
    </dgm:pt>
    <dgm:pt modelId="{DF8F6DC0-06EF-4F9E-95BC-6B4349DD65AB}" type="sibTrans" cxnId="{DA9B6560-87F5-4029-9BE5-1A2F445C3DBA}">
      <dgm:prSet/>
      <dgm:spPr/>
      <dgm:t>
        <a:bodyPr/>
        <a:lstStyle/>
        <a:p>
          <a:endParaRPr lang="fr-FR" sz="2000"/>
        </a:p>
      </dgm:t>
    </dgm:pt>
    <dgm:pt modelId="{2A257A0F-2A6E-4942-93D3-6C8D56AA845E}" type="pres">
      <dgm:prSet presAssocID="{B81F3214-239E-47D1-A32D-7734AAF26079}" presName="Name0" presStyleCnt="0">
        <dgm:presLayoutVars>
          <dgm:dir/>
          <dgm:animLvl val="lvl"/>
          <dgm:resizeHandles val="exact"/>
        </dgm:presLayoutVars>
      </dgm:prSet>
      <dgm:spPr/>
    </dgm:pt>
    <dgm:pt modelId="{A158F9FF-96BB-4ABB-876E-1A95F6ADFABA}" type="pres">
      <dgm:prSet presAssocID="{A7B834D4-3028-4DCC-8818-834E4752C99D}" presName="parTxOnly" presStyleLbl="node1" presStyleIdx="0" presStyleCnt="4" custScaleY="101894">
        <dgm:presLayoutVars>
          <dgm:chMax val="0"/>
          <dgm:chPref val="0"/>
          <dgm:bulletEnabled val="1"/>
        </dgm:presLayoutVars>
      </dgm:prSet>
      <dgm:spPr/>
    </dgm:pt>
    <dgm:pt modelId="{12CC1F9C-0301-41AC-8EED-7C3CD551F806}" type="pres">
      <dgm:prSet presAssocID="{A16F3B3B-6C5A-4352-98A8-6582CF4B8C9F}" presName="parTxOnlySpace" presStyleCnt="0"/>
      <dgm:spPr/>
    </dgm:pt>
    <dgm:pt modelId="{A166786D-B245-401F-ABC4-A50A7303E417}" type="pres">
      <dgm:prSet presAssocID="{B29A95F2-1420-4469-9D31-F33255A6FCE2}" presName="parTxOnly" presStyleLbl="node1" presStyleIdx="1" presStyleCnt="4" custScaleY="101894">
        <dgm:presLayoutVars>
          <dgm:chMax val="0"/>
          <dgm:chPref val="0"/>
          <dgm:bulletEnabled val="1"/>
        </dgm:presLayoutVars>
      </dgm:prSet>
      <dgm:spPr/>
    </dgm:pt>
    <dgm:pt modelId="{7D29DD11-E947-47DE-98B5-8211D9E80AFF}" type="pres">
      <dgm:prSet presAssocID="{798A9861-86BE-4073-A3DA-4F6DF3A2C82E}" presName="parTxOnlySpace" presStyleCnt="0"/>
      <dgm:spPr/>
    </dgm:pt>
    <dgm:pt modelId="{D5CBA778-9F8E-4C2E-975A-75509F7914D5}" type="pres">
      <dgm:prSet presAssocID="{569D7481-CA12-4344-B4B4-5FC80D2001DD}" presName="parTxOnly" presStyleLbl="node1" presStyleIdx="2" presStyleCnt="4" custScaleY="101894">
        <dgm:presLayoutVars>
          <dgm:chMax val="0"/>
          <dgm:chPref val="0"/>
          <dgm:bulletEnabled val="1"/>
        </dgm:presLayoutVars>
      </dgm:prSet>
      <dgm:spPr/>
    </dgm:pt>
    <dgm:pt modelId="{36976E09-D534-42BE-BCDD-3DA601A57D9E}" type="pres">
      <dgm:prSet presAssocID="{3AFCED25-FB05-4C62-B79B-CD553EBE6BE3}" presName="parTxOnlySpace" presStyleCnt="0"/>
      <dgm:spPr/>
    </dgm:pt>
    <dgm:pt modelId="{DA918019-C9B4-4F15-8AEC-292886C1BD8E}" type="pres">
      <dgm:prSet presAssocID="{73074425-11CB-4EB6-A220-7D412DFCE905}" presName="parTxOnly" presStyleLbl="node1" presStyleIdx="3" presStyleCnt="4" custScaleY="101894">
        <dgm:presLayoutVars>
          <dgm:chMax val="0"/>
          <dgm:chPref val="0"/>
          <dgm:bulletEnabled val="1"/>
        </dgm:presLayoutVars>
      </dgm:prSet>
      <dgm:spPr/>
    </dgm:pt>
  </dgm:ptLst>
  <dgm:cxnLst>
    <dgm:cxn modelId="{EF1B262F-549E-4926-AB71-5ABB879DFC2E}" srcId="{B81F3214-239E-47D1-A32D-7734AAF26079}" destId="{B29A95F2-1420-4469-9D31-F33255A6FCE2}" srcOrd="1" destOrd="0" parTransId="{8C9F90A8-1BA4-4914-A5B8-F81A906906C7}" sibTransId="{798A9861-86BE-4073-A3DA-4F6DF3A2C82E}"/>
    <dgm:cxn modelId="{DA9B6560-87F5-4029-9BE5-1A2F445C3DBA}" srcId="{B81F3214-239E-47D1-A32D-7734AAF26079}" destId="{73074425-11CB-4EB6-A220-7D412DFCE905}" srcOrd="3" destOrd="0" parTransId="{35DCB959-48BF-4B9D-8C09-9A6864AA4AB6}" sibTransId="{DF8F6DC0-06EF-4F9E-95BC-6B4349DD65AB}"/>
    <dgm:cxn modelId="{3B43FE65-4157-4488-B532-483CFBC2D7E1}" type="presOf" srcId="{569D7481-CA12-4344-B4B4-5FC80D2001DD}" destId="{D5CBA778-9F8E-4C2E-975A-75509F7914D5}" srcOrd="0" destOrd="0" presId="urn:microsoft.com/office/officeart/2005/8/layout/chevron1"/>
    <dgm:cxn modelId="{3F85BD68-2D64-4A27-AD7F-AB414576028C}" type="presOf" srcId="{A7B834D4-3028-4DCC-8818-834E4752C99D}" destId="{A158F9FF-96BB-4ABB-876E-1A95F6ADFABA}" srcOrd="0" destOrd="0" presId="urn:microsoft.com/office/officeart/2005/8/layout/chevron1"/>
    <dgm:cxn modelId="{66E9E578-82EB-4102-9D0C-E2CCE28155AC}" type="presOf" srcId="{B29A95F2-1420-4469-9D31-F33255A6FCE2}" destId="{A166786D-B245-401F-ABC4-A50A7303E417}" srcOrd="0" destOrd="0" presId="urn:microsoft.com/office/officeart/2005/8/layout/chevron1"/>
    <dgm:cxn modelId="{6977B6AC-DB20-4E1C-BD65-A74767DED548}" srcId="{B81F3214-239E-47D1-A32D-7734AAF26079}" destId="{A7B834D4-3028-4DCC-8818-834E4752C99D}" srcOrd="0" destOrd="0" parTransId="{62BFD18D-F474-4C9B-92C8-32A15D5B1704}" sibTransId="{A16F3B3B-6C5A-4352-98A8-6582CF4B8C9F}"/>
    <dgm:cxn modelId="{96127DDF-811B-4A41-990F-739857455D54}" srcId="{B81F3214-239E-47D1-A32D-7734AAF26079}" destId="{569D7481-CA12-4344-B4B4-5FC80D2001DD}" srcOrd="2" destOrd="0" parTransId="{C47B38BB-3B6C-434B-A15F-09F0707D2025}" sibTransId="{3AFCED25-FB05-4C62-B79B-CD553EBE6BE3}"/>
    <dgm:cxn modelId="{326505E0-0B59-4355-8AB8-4361EABADDB4}" type="presOf" srcId="{73074425-11CB-4EB6-A220-7D412DFCE905}" destId="{DA918019-C9B4-4F15-8AEC-292886C1BD8E}" srcOrd="0" destOrd="0" presId="urn:microsoft.com/office/officeart/2005/8/layout/chevron1"/>
    <dgm:cxn modelId="{965C56F9-58F6-4C3F-88B8-D80E41A314A2}" type="presOf" srcId="{B81F3214-239E-47D1-A32D-7734AAF26079}" destId="{2A257A0F-2A6E-4942-93D3-6C8D56AA845E}" srcOrd="0" destOrd="0" presId="urn:microsoft.com/office/officeart/2005/8/layout/chevron1"/>
    <dgm:cxn modelId="{B3A01BDA-42EE-4BC9-ACC2-5563DDDFA167}" type="presParOf" srcId="{2A257A0F-2A6E-4942-93D3-6C8D56AA845E}" destId="{A158F9FF-96BB-4ABB-876E-1A95F6ADFABA}" srcOrd="0" destOrd="0" presId="urn:microsoft.com/office/officeart/2005/8/layout/chevron1"/>
    <dgm:cxn modelId="{33F989D3-8084-45F0-BACA-404EC4A22F0F}" type="presParOf" srcId="{2A257A0F-2A6E-4942-93D3-6C8D56AA845E}" destId="{12CC1F9C-0301-41AC-8EED-7C3CD551F806}" srcOrd="1" destOrd="0" presId="urn:microsoft.com/office/officeart/2005/8/layout/chevron1"/>
    <dgm:cxn modelId="{BED96D95-94FC-4347-99DA-5390C1A2C995}" type="presParOf" srcId="{2A257A0F-2A6E-4942-93D3-6C8D56AA845E}" destId="{A166786D-B245-401F-ABC4-A50A7303E417}" srcOrd="2" destOrd="0" presId="urn:microsoft.com/office/officeart/2005/8/layout/chevron1"/>
    <dgm:cxn modelId="{16B3F908-6A3F-4581-98FE-E809C7CD7EAC}" type="presParOf" srcId="{2A257A0F-2A6E-4942-93D3-6C8D56AA845E}" destId="{7D29DD11-E947-47DE-98B5-8211D9E80AFF}" srcOrd="3" destOrd="0" presId="urn:microsoft.com/office/officeart/2005/8/layout/chevron1"/>
    <dgm:cxn modelId="{540AA38A-8A7F-4CD5-B345-3A50F3C9BFB3}" type="presParOf" srcId="{2A257A0F-2A6E-4942-93D3-6C8D56AA845E}" destId="{D5CBA778-9F8E-4C2E-975A-75509F7914D5}" srcOrd="4" destOrd="0" presId="urn:microsoft.com/office/officeart/2005/8/layout/chevron1"/>
    <dgm:cxn modelId="{50BF8C09-5F1F-4B4A-A0F4-D83C8D8FCF65}" type="presParOf" srcId="{2A257A0F-2A6E-4942-93D3-6C8D56AA845E}" destId="{36976E09-D534-42BE-BCDD-3DA601A57D9E}" srcOrd="5" destOrd="0" presId="urn:microsoft.com/office/officeart/2005/8/layout/chevron1"/>
    <dgm:cxn modelId="{CEE41662-E149-4CAB-AF07-B306E01EA524}" type="presParOf" srcId="{2A257A0F-2A6E-4942-93D3-6C8D56AA845E}" destId="{DA918019-C9B4-4F15-8AEC-292886C1BD8E}"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871DB-8416-4C34-AE39-BE632FF49866}">
      <dsp:nvSpPr>
        <dsp:cNvPr id="0" name=""/>
        <dsp:cNvSpPr/>
      </dsp:nvSpPr>
      <dsp:spPr>
        <a:xfrm>
          <a:off x="4426853" y="0"/>
          <a:ext cx="2338928" cy="2339284"/>
        </a:xfrm>
        <a:prstGeom prst="circularArrow">
          <a:avLst>
            <a:gd name="adj1" fmla="val 10980"/>
            <a:gd name="adj2" fmla="val 1142322"/>
            <a:gd name="adj3" fmla="val 4500000"/>
            <a:gd name="adj4" fmla="val 10800000"/>
            <a:gd name="adj5" fmla="val 12500"/>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DF48AAC-349F-43F2-B516-22B2C4FDE5F3}">
      <dsp:nvSpPr>
        <dsp:cNvPr id="0" name=""/>
        <dsp:cNvSpPr/>
      </dsp:nvSpPr>
      <dsp:spPr>
        <a:xfrm>
          <a:off x="7532923" y="752088"/>
          <a:ext cx="1299697" cy="649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effectLst>
                <a:outerShdw blurRad="38100" dist="38100" dir="2700000" algn="tl">
                  <a:srgbClr val="000000">
                    <a:alpha val="43137"/>
                  </a:srgbClr>
                </a:outerShdw>
              </a:effectLst>
            </a:rPr>
            <a:t>ACCUEIL</a:t>
          </a:r>
        </a:p>
      </dsp:txBody>
      <dsp:txXfrm>
        <a:off x="7532923" y="752088"/>
        <a:ext cx="1299697" cy="649693"/>
      </dsp:txXfrm>
    </dsp:sp>
    <dsp:sp modelId="{6D619F12-5F36-46EA-B82D-5C3A1BC694F9}">
      <dsp:nvSpPr>
        <dsp:cNvPr id="0" name=""/>
        <dsp:cNvSpPr/>
      </dsp:nvSpPr>
      <dsp:spPr>
        <a:xfrm>
          <a:off x="3777224" y="1344092"/>
          <a:ext cx="2338928" cy="2339284"/>
        </a:xfrm>
        <a:prstGeom prst="leftCircularArrow">
          <a:avLst>
            <a:gd name="adj1" fmla="val 10980"/>
            <a:gd name="adj2" fmla="val 1142322"/>
            <a:gd name="adj3" fmla="val 6300000"/>
            <a:gd name="adj4" fmla="val 18900000"/>
            <a:gd name="adj5" fmla="val 12500"/>
          </a:avLst>
        </a:prstGeom>
        <a:solidFill>
          <a:schemeClr val="accent1">
            <a:shade val="50000"/>
            <a:hueOff val="265192"/>
            <a:satOff val="-27191"/>
            <a:lumOff val="3251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B7C963-0A23-4667-9FEA-6F2E90223DD2}">
      <dsp:nvSpPr>
        <dsp:cNvPr id="0" name=""/>
        <dsp:cNvSpPr/>
      </dsp:nvSpPr>
      <dsp:spPr>
        <a:xfrm>
          <a:off x="5971533" y="2099018"/>
          <a:ext cx="4429226" cy="649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effectLst>
                <a:outerShdw blurRad="38100" dist="38100" dir="2700000" algn="tl">
                  <a:srgbClr val="000000">
                    <a:alpha val="43137"/>
                  </a:srgbClr>
                </a:outerShdw>
              </a:effectLst>
            </a:rPr>
            <a:t>ACCOMPAGNEMENT</a:t>
          </a:r>
        </a:p>
      </dsp:txBody>
      <dsp:txXfrm>
        <a:off x="5971533" y="2099018"/>
        <a:ext cx="4429226" cy="649693"/>
      </dsp:txXfrm>
    </dsp:sp>
    <dsp:sp modelId="{F4BCF8DE-48B4-4698-84DF-40120CC26AB6}">
      <dsp:nvSpPr>
        <dsp:cNvPr id="0" name=""/>
        <dsp:cNvSpPr/>
      </dsp:nvSpPr>
      <dsp:spPr>
        <a:xfrm>
          <a:off x="4593324" y="2849029"/>
          <a:ext cx="2009502" cy="2010307"/>
        </a:xfrm>
        <a:prstGeom prst="blockArc">
          <a:avLst>
            <a:gd name="adj1" fmla="val 13500000"/>
            <a:gd name="adj2" fmla="val 10800000"/>
            <a:gd name="adj3" fmla="val 12740"/>
          </a:avLst>
        </a:prstGeom>
        <a:solidFill>
          <a:schemeClr val="accent1">
            <a:shade val="50000"/>
            <a:hueOff val="265192"/>
            <a:satOff val="-27191"/>
            <a:lumOff val="3251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600F0EB-BF5A-47BF-B1C9-E363C5748E57}">
      <dsp:nvSpPr>
        <dsp:cNvPr id="0" name=""/>
        <dsp:cNvSpPr/>
      </dsp:nvSpPr>
      <dsp:spPr>
        <a:xfrm>
          <a:off x="6256900" y="3550231"/>
          <a:ext cx="4143865" cy="649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effectLst>
                <a:outerShdw blurRad="38100" dist="38100" dir="2700000" algn="tl">
                  <a:srgbClr val="000000">
                    <a:alpha val="43137"/>
                  </a:srgbClr>
                </a:outerShdw>
              </a:effectLst>
            </a:rPr>
            <a:t>REBOND COMMERCIAL</a:t>
          </a:r>
        </a:p>
      </dsp:txBody>
      <dsp:txXfrm>
        <a:off x="6256900" y="3550231"/>
        <a:ext cx="4143865" cy="6496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21EB3-5F0F-474A-BADA-C6C8877E7665}">
      <dsp:nvSpPr>
        <dsp:cNvPr id="0" name=""/>
        <dsp:cNvSpPr/>
      </dsp:nvSpPr>
      <dsp:spPr>
        <a:xfrm>
          <a:off x="7909" y="310943"/>
          <a:ext cx="2143353" cy="1046756"/>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28575">
          <a:solidFill>
            <a:srgbClr val="C00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Information envoyée à l’agence par mail par le Chargé d’Affaires Successions dès l’entrée du dossier dans son portefeuille</a:t>
          </a:r>
        </a:p>
      </dsp:txBody>
      <dsp:txXfrm>
        <a:off x="38567" y="341601"/>
        <a:ext cx="2082037" cy="985440"/>
      </dsp:txXfrm>
    </dsp:sp>
    <dsp:sp modelId="{BAC96FDA-8D66-41CB-A7E3-211A261C9616}">
      <dsp:nvSpPr>
        <dsp:cNvPr id="0" name=""/>
        <dsp:cNvSpPr/>
      </dsp:nvSpPr>
      <dsp:spPr>
        <a:xfrm rot="5526">
          <a:off x="2371302" y="469908"/>
          <a:ext cx="589419" cy="728821"/>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fr-FR" sz="2400" kern="1200"/>
        </a:p>
      </dsp:txBody>
      <dsp:txXfrm>
        <a:off x="2371302" y="615530"/>
        <a:ext cx="412593" cy="437293"/>
      </dsp:txXfrm>
    </dsp:sp>
    <dsp:sp modelId="{E6154D78-2F94-4822-A6A0-5F25BD51E2F1}">
      <dsp:nvSpPr>
        <dsp:cNvPr id="0" name=""/>
        <dsp:cNvSpPr/>
      </dsp:nvSpPr>
      <dsp:spPr>
        <a:xfrm>
          <a:off x="3263373" y="291266"/>
          <a:ext cx="2505941" cy="1097158"/>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28575">
          <a:solidFill>
            <a:srgbClr val="C00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Constitution d’un binôme interactif Chargé d’Affaires Successions / Commercial en charge de la relation GC - GCP - DA - CAGP</a:t>
          </a:r>
        </a:p>
      </dsp:txBody>
      <dsp:txXfrm>
        <a:off x="3295508" y="323401"/>
        <a:ext cx="2441671" cy="1032888"/>
      </dsp:txXfrm>
    </dsp:sp>
    <dsp:sp modelId="{317F4BD4-C165-4BA8-A832-BA1A048A0862}">
      <dsp:nvSpPr>
        <dsp:cNvPr id="0" name=""/>
        <dsp:cNvSpPr/>
      </dsp:nvSpPr>
      <dsp:spPr>
        <a:xfrm rot="21594813">
          <a:off x="5942677" y="469914"/>
          <a:ext cx="656631" cy="728821"/>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fr-FR" sz="2400" kern="1200"/>
        </a:p>
      </dsp:txBody>
      <dsp:txXfrm>
        <a:off x="5942677" y="615827"/>
        <a:ext cx="459642" cy="437293"/>
      </dsp:txXfrm>
    </dsp:sp>
    <dsp:sp modelId="{77BED3D5-2E36-468C-9586-5729C85BA407}">
      <dsp:nvSpPr>
        <dsp:cNvPr id="0" name=""/>
        <dsp:cNvSpPr/>
      </dsp:nvSpPr>
      <dsp:spPr>
        <a:xfrm>
          <a:off x="7008242" y="448968"/>
          <a:ext cx="2338724" cy="770705"/>
        </a:xfrm>
        <a:prstGeom prst="roundRect">
          <a:avLst>
            <a:gd name="adj" fmla="val 10000"/>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28575">
          <a:solidFill>
            <a:srgbClr val="C00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endParaRPr lang="fr-FR" sz="1100" kern="1200" dirty="0"/>
        </a:p>
        <a:p>
          <a:pPr marL="0" lvl="0" indent="0" algn="ctr" defTabSz="488950">
            <a:lnSpc>
              <a:spcPct val="90000"/>
            </a:lnSpc>
            <a:spcBef>
              <a:spcPct val="0"/>
            </a:spcBef>
            <a:spcAft>
              <a:spcPct val="35000"/>
            </a:spcAft>
            <a:buNone/>
          </a:pPr>
          <a:r>
            <a:rPr lang="fr-FR" sz="1200" kern="1200" dirty="0"/>
            <a:t>le recyclage des fonds ou non, conjoint survivant ou non, héritiers / bénéficiaires clients ou non, connus ou non…</a:t>
          </a:r>
        </a:p>
        <a:p>
          <a:pPr marL="0" lvl="0" indent="0" algn="ctr" defTabSz="488950">
            <a:lnSpc>
              <a:spcPct val="90000"/>
            </a:lnSpc>
            <a:spcBef>
              <a:spcPct val="0"/>
            </a:spcBef>
            <a:spcAft>
              <a:spcPct val="35000"/>
            </a:spcAft>
            <a:buNone/>
          </a:pPr>
          <a:endParaRPr lang="fr-FR" sz="1100" kern="1200" dirty="0"/>
        </a:p>
      </dsp:txBody>
      <dsp:txXfrm>
        <a:off x="7030815" y="471541"/>
        <a:ext cx="2293578" cy="7255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36E37B-741D-44C4-AB1B-103E6ED4C875}">
      <dsp:nvSpPr>
        <dsp:cNvPr id="0" name=""/>
        <dsp:cNvSpPr/>
      </dsp:nvSpPr>
      <dsp:spPr>
        <a:xfrm rot="16200000">
          <a:off x="1509604" y="402784"/>
          <a:ext cx="3320040" cy="5020771"/>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127000" rIns="114300" bIns="127000" numCol="1" spcCol="1270" anchor="t" anchorCtr="0">
          <a:noAutofit/>
        </a:bodyPr>
        <a:lstStyle/>
        <a:p>
          <a:pPr marL="0" lvl="0" indent="0" algn="l" defTabSz="889000">
            <a:lnSpc>
              <a:spcPct val="90000"/>
            </a:lnSpc>
            <a:spcBef>
              <a:spcPct val="0"/>
            </a:spcBef>
            <a:spcAft>
              <a:spcPct val="35000"/>
            </a:spcAft>
            <a:buFontTx/>
            <a:buNone/>
          </a:pPr>
          <a:r>
            <a:rPr lang="fr-FR" sz="2000" b="1" u="sng" kern="1200" dirty="0">
              <a:solidFill>
                <a:schemeClr val="tx1">
                  <a:lumMod val="75000"/>
                  <a:lumOff val="25000"/>
                </a:schemeClr>
              </a:solidFill>
              <a:ea typeface="Calibri" panose="020F0502020204030204" pitchFamily="34" charset="0"/>
              <a:cs typeface="Times New Roman" panose="02020603050405020304" pitchFamily="18" charset="0"/>
            </a:rPr>
            <a:t>Le réseau : la force de vente</a:t>
          </a:r>
        </a:p>
        <a:p>
          <a:pPr marL="0" lvl="0" indent="0" algn="l" defTabSz="889000">
            <a:lnSpc>
              <a:spcPct val="90000"/>
            </a:lnSpc>
            <a:spcBef>
              <a:spcPct val="0"/>
            </a:spcBef>
            <a:spcAft>
              <a:spcPct val="35000"/>
            </a:spcAft>
            <a:buFontTx/>
            <a:buNone/>
          </a:pPr>
          <a:r>
            <a:rPr lang="fr-FR" sz="1600" kern="1200" dirty="0">
              <a:solidFill>
                <a:schemeClr val="tx1">
                  <a:lumMod val="75000"/>
                  <a:lumOff val="25000"/>
                </a:schemeClr>
              </a:solidFill>
            </a:rPr>
            <a:t>- Il est le fil rouge et le </a:t>
          </a:r>
          <a:r>
            <a:rPr lang="fr-FR" sz="1600" b="1" kern="1200" dirty="0">
              <a:solidFill>
                <a:srgbClr val="C00000"/>
              </a:solidFill>
            </a:rPr>
            <a:t>1er contact pour notre clientèle touchée par un décès </a:t>
          </a:r>
          <a:r>
            <a:rPr lang="fr-FR" sz="1600" kern="1200" dirty="0">
              <a:solidFill>
                <a:schemeClr val="tx1">
                  <a:lumMod val="75000"/>
                  <a:lumOff val="25000"/>
                </a:schemeClr>
              </a:solidFill>
            </a:rPr>
            <a:t>: il accueille, rassure, conseille les ayants-droit/les bénéficiaires, et réinvestit les fonds en synergie avec la Filière successions.</a:t>
          </a:r>
        </a:p>
        <a:p>
          <a:pPr marL="0" lvl="0" indent="0" algn="l" defTabSz="889000">
            <a:lnSpc>
              <a:spcPct val="90000"/>
            </a:lnSpc>
            <a:spcBef>
              <a:spcPct val="0"/>
            </a:spcBef>
            <a:spcAft>
              <a:spcPct val="35000"/>
            </a:spcAft>
            <a:buFontTx/>
            <a:buNone/>
          </a:pPr>
          <a:r>
            <a:rPr lang="fr-FR" sz="1600" kern="1200" dirty="0">
              <a:solidFill>
                <a:schemeClr val="tx1">
                  <a:lumMod val="75000"/>
                  <a:lumOff val="25000"/>
                </a:schemeClr>
              </a:solidFill>
            </a:rPr>
            <a:t>- Il est </a:t>
          </a:r>
          <a:r>
            <a:rPr lang="fr-FR" sz="1600" b="1" kern="1200" dirty="0">
              <a:solidFill>
                <a:srgbClr val="C00000"/>
              </a:solidFill>
            </a:rPr>
            <a:t>décisionnaire et acteur </a:t>
          </a:r>
          <a:r>
            <a:rPr lang="fr-FR" sz="1600" kern="1200" dirty="0">
              <a:solidFill>
                <a:schemeClr val="tx1">
                  <a:lumMod val="75000"/>
                  <a:lumOff val="25000"/>
                </a:schemeClr>
              </a:solidFill>
            </a:rPr>
            <a:t>dans les remises tarifaires éventuelles.</a:t>
          </a:r>
        </a:p>
        <a:p>
          <a:pPr marL="0" lvl="0" indent="0" algn="l" defTabSz="889000">
            <a:lnSpc>
              <a:spcPct val="90000"/>
            </a:lnSpc>
            <a:spcBef>
              <a:spcPct val="0"/>
            </a:spcBef>
            <a:spcAft>
              <a:spcPct val="35000"/>
            </a:spcAft>
            <a:buFontTx/>
            <a:buNone/>
          </a:pPr>
          <a:r>
            <a:rPr lang="fr-FR" sz="1600" kern="1200" dirty="0">
              <a:solidFill>
                <a:schemeClr val="tx1">
                  <a:lumMod val="75000"/>
                  <a:lumOff val="25000"/>
                </a:schemeClr>
              </a:solidFill>
            </a:rPr>
            <a:t>- Il </a:t>
          </a:r>
          <a:r>
            <a:rPr lang="fr-FR" sz="1600" b="1" kern="1200" dirty="0">
              <a:solidFill>
                <a:srgbClr val="C00000"/>
              </a:solidFill>
            </a:rPr>
            <a:t>garde la main sur l’instruction du dossier. </a:t>
          </a:r>
        </a:p>
        <a:p>
          <a:pPr marL="0" lvl="0" indent="0" algn="l" defTabSz="889000">
            <a:lnSpc>
              <a:spcPct val="90000"/>
            </a:lnSpc>
            <a:spcBef>
              <a:spcPct val="0"/>
            </a:spcBef>
            <a:spcAft>
              <a:spcPct val="35000"/>
            </a:spcAft>
            <a:buFontTx/>
            <a:buNone/>
          </a:pPr>
          <a:r>
            <a:rPr lang="fr-FR" sz="1600" b="0" kern="1200" dirty="0">
              <a:solidFill>
                <a:schemeClr val="tx1">
                  <a:lumMod val="75000"/>
                  <a:lumOff val="25000"/>
                </a:schemeClr>
              </a:solidFill>
            </a:rPr>
            <a:t>- Il </a:t>
          </a:r>
          <a:r>
            <a:rPr lang="fr-FR" sz="1600" b="1" kern="1200" dirty="0">
              <a:solidFill>
                <a:srgbClr val="C00000"/>
              </a:solidFill>
            </a:rPr>
            <a:t>reste l’interlocuteur principal </a:t>
          </a:r>
          <a:r>
            <a:rPr lang="fr-FR" sz="1600" b="0" kern="1200" dirty="0">
              <a:solidFill>
                <a:schemeClr val="tx1">
                  <a:lumMod val="65000"/>
                  <a:lumOff val="35000"/>
                </a:schemeClr>
              </a:solidFill>
            </a:rPr>
            <a:t>avec les héritiers</a:t>
          </a:r>
          <a:r>
            <a:rPr lang="fr-FR" sz="1600" b="1" kern="1200" dirty="0">
              <a:solidFill>
                <a:srgbClr val="C00000"/>
              </a:solidFill>
            </a:rPr>
            <a:t> et collecte les pièces </a:t>
          </a:r>
          <a:r>
            <a:rPr lang="fr-FR" sz="1600" b="0" kern="1200" dirty="0">
              <a:solidFill>
                <a:schemeClr val="tx1">
                  <a:lumMod val="65000"/>
                  <a:lumOff val="35000"/>
                </a:schemeClr>
              </a:solidFill>
            </a:rPr>
            <a:t>quand l’héritier les présente.</a:t>
          </a:r>
        </a:p>
      </dsp:txBody>
      <dsp:txXfrm rot="5400000">
        <a:off x="821339" y="1415249"/>
        <a:ext cx="4858671" cy="2995840"/>
      </dsp:txXfrm>
    </dsp:sp>
    <dsp:sp modelId="{EB4B0A01-58C7-444F-B130-D59BA202A689}">
      <dsp:nvSpPr>
        <dsp:cNvPr id="0" name=""/>
        <dsp:cNvSpPr/>
      </dsp:nvSpPr>
      <dsp:spPr>
        <a:xfrm rot="5400000">
          <a:off x="7128057" y="-123689"/>
          <a:ext cx="3188724" cy="5942403"/>
        </a:xfrm>
        <a:prstGeom prst="round2SameRect">
          <a:avLst>
            <a:gd name="adj1" fmla="val 16670"/>
            <a:gd name="adj2" fmla="val 0"/>
          </a:avLst>
        </a:prstGeom>
        <a:solidFill>
          <a:srgbClr val="FBDCD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27000" rIns="76200" bIns="127000" numCol="1" spcCol="1270" anchor="t"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fr-FR" sz="2000" b="1" u="sng" kern="1200" dirty="0">
              <a:solidFill>
                <a:schemeClr val="tx1">
                  <a:lumMod val="75000"/>
                  <a:lumOff val="25000"/>
                </a:schemeClr>
              </a:solidFill>
              <a:ea typeface="Calibri" panose="020F0502020204030204" pitchFamily="34" charset="0"/>
              <a:cs typeface="Times New Roman" panose="02020603050405020304" pitchFamily="18" charset="0"/>
            </a:rPr>
            <a:t>La filière succession : partenaire du réseau commercial </a:t>
          </a:r>
          <a:r>
            <a:rPr lang="fr-FR" sz="2000" b="1" u="sng" kern="1200" dirty="0">
              <a:solidFill>
                <a:schemeClr val="tx1">
                  <a:lumMod val="75000"/>
                  <a:lumOff val="25000"/>
                </a:schemeClr>
              </a:solidFill>
              <a:ea typeface="Calibri" panose="020F0502020204030204" pitchFamily="34" charset="0"/>
              <a:cs typeface="Times New Roman" panose="02020603050405020304" pitchFamily="18" charset="0"/>
              <a:sym typeface="Wingdings" panose="05000000000000000000" pitchFamily="2" charset="2"/>
            </a:rPr>
            <a:t> Le collaborateur Succession</a:t>
          </a:r>
          <a:endParaRPr lang="fr-FR" sz="2000" b="1" u="sng" kern="1200" dirty="0">
            <a:solidFill>
              <a:schemeClr val="tx1">
                <a:lumMod val="75000"/>
                <a:lumOff val="25000"/>
              </a:schemeClr>
            </a:solidFill>
            <a:ea typeface="Calibri" panose="020F0502020204030204" pitchFamily="34" charset="0"/>
            <a:cs typeface="Times New Roman" panose="02020603050405020304" pitchFamily="18" charset="0"/>
          </a:endParaRPr>
        </a:p>
        <a:p>
          <a:pPr marL="0" lvl="0" indent="0" algn="l" defTabSz="889000">
            <a:lnSpc>
              <a:spcPct val="90000"/>
            </a:lnSpc>
            <a:spcBef>
              <a:spcPct val="0"/>
            </a:spcBef>
            <a:spcAft>
              <a:spcPct val="35000"/>
            </a:spcAft>
            <a:buFont typeface="Calibri" panose="020F0502020204030204" pitchFamily="34" charset="0"/>
            <a:buNone/>
          </a:pP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 Il est </a:t>
          </a:r>
          <a:r>
            <a:rPr lang="fr-FR" sz="1600" b="1" kern="1200" dirty="0">
              <a:solidFill>
                <a:srgbClr val="C00000"/>
              </a:solidFill>
              <a:ea typeface="Calibri" panose="020F0502020204030204" pitchFamily="34" charset="0"/>
              <a:cs typeface="Times New Roman" panose="02020603050405020304" pitchFamily="18" charset="0"/>
            </a:rPr>
            <a:t>facilitateur</a:t>
          </a: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 un appui pour les gestionnaires du réseau lors du traitement des successions</a:t>
          </a:r>
        </a:p>
        <a:p>
          <a:pPr marL="0" lvl="0" indent="0" algn="l" defTabSz="889000">
            <a:lnSpc>
              <a:spcPct val="90000"/>
            </a:lnSpc>
            <a:spcBef>
              <a:spcPct val="0"/>
            </a:spcBef>
            <a:spcAft>
              <a:spcPct val="35000"/>
            </a:spcAft>
            <a:buFont typeface="Calibri" panose="020F0502020204030204" pitchFamily="34" charset="0"/>
            <a:buNone/>
          </a:pP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 Il </a:t>
          </a:r>
          <a:r>
            <a:rPr lang="fr-FR" sz="1600" b="1" kern="1200" dirty="0">
              <a:solidFill>
                <a:srgbClr val="C00000"/>
              </a:solidFill>
              <a:ea typeface="Calibri" panose="020F0502020204030204" pitchFamily="34" charset="0"/>
              <a:cs typeface="Times New Roman" panose="02020603050405020304" pitchFamily="18" charset="0"/>
            </a:rPr>
            <a:t>se tient à disposition </a:t>
          </a: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du collaborateur du réseau pour préparer l’entretien avec les héritiers.</a:t>
          </a:r>
        </a:p>
        <a:p>
          <a:pPr marL="0" lvl="0" indent="0" algn="l" defTabSz="889000">
            <a:lnSpc>
              <a:spcPct val="90000"/>
            </a:lnSpc>
            <a:spcBef>
              <a:spcPct val="0"/>
            </a:spcBef>
            <a:spcAft>
              <a:spcPct val="35000"/>
            </a:spcAft>
            <a:buFont typeface="Calibri" panose="020F0502020204030204" pitchFamily="34" charset="0"/>
            <a:buNone/>
          </a:pP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 Il procède au </a:t>
          </a:r>
          <a:r>
            <a:rPr lang="fr-FR" sz="1600" b="1" kern="1200" dirty="0">
              <a:solidFill>
                <a:srgbClr val="C00000"/>
              </a:solidFill>
              <a:ea typeface="Calibri" panose="020F0502020204030204" pitchFamily="34" charset="0"/>
              <a:cs typeface="Times New Roman" panose="02020603050405020304" pitchFamily="18" charset="0"/>
            </a:rPr>
            <a:t>règlement des avoirs </a:t>
          </a: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de la succession auprès du notaire ou des héritiers</a:t>
          </a:r>
        </a:p>
        <a:p>
          <a:pPr marL="0" lvl="0" indent="0" algn="l" defTabSz="889000">
            <a:lnSpc>
              <a:spcPct val="90000"/>
            </a:lnSpc>
            <a:spcBef>
              <a:spcPct val="0"/>
            </a:spcBef>
            <a:spcAft>
              <a:spcPct val="35000"/>
            </a:spcAft>
            <a:buFont typeface="Calibri" panose="020F0502020204030204" pitchFamily="34" charset="0"/>
            <a:buNone/>
          </a:pP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 Il </a:t>
          </a:r>
          <a:r>
            <a:rPr lang="fr-FR" sz="1600" b="1" kern="1200" dirty="0">
              <a:solidFill>
                <a:srgbClr val="C31632"/>
              </a:solidFill>
              <a:ea typeface="Calibri" panose="020F0502020204030204" pitchFamily="34" charset="0"/>
              <a:cs typeface="Times New Roman" panose="02020603050405020304" pitchFamily="18" charset="0"/>
            </a:rPr>
            <a:t>transfert ou vend les valeurs mobilières </a:t>
          </a:r>
        </a:p>
        <a:p>
          <a:pPr marL="0" lvl="0" indent="0" algn="l" defTabSz="889000">
            <a:lnSpc>
              <a:spcPct val="90000"/>
            </a:lnSpc>
            <a:spcBef>
              <a:spcPct val="0"/>
            </a:spcBef>
            <a:spcAft>
              <a:spcPct val="35000"/>
            </a:spcAft>
            <a:buFont typeface="Calibri" panose="020F0502020204030204" pitchFamily="34" charset="0"/>
            <a:buNone/>
          </a:pP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-Il est le </a:t>
          </a:r>
          <a:r>
            <a:rPr lang="fr-FR" sz="1600" b="1" kern="1200" dirty="0">
              <a:solidFill>
                <a:srgbClr val="C00000"/>
              </a:solidFill>
              <a:ea typeface="Calibri" panose="020F0502020204030204" pitchFamily="34" charset="0"/>
              <a:cs typeface="Times New Roman" panose="02020603050405020304" pitchFamily="18" charset="0"/>
            </a:rPr>
            <a:t>lien entre les assureurs </a:t>
          </a:r>
          <a:r>
            <a:rPr lang="fr-FR" sz="1600" kern="1200" dirty="0">
              <a:solidFill>
                <a:schemeClr val="tx1">
                  <a:lumMod val="75000"/>
                  <a:lumOff val="25000"/>
                </a:schemeClr>
              </a:solidFill>
              <a:ea typeface="Calibri" panose="020F0502020204030204" pitchFamily="34" charset="0"/>
              <a:cs typeface="Times New Roman" panose="02020603050405020304" pitchFamily="18" charset="0"/>
            </a:rPr>
            <a:t>BPCE et CNP</a:t>
          </a:r>
          <a:endParaRPr lang="fr-FR" sz="1600" kern="1200" dirty="0">
            <a:solidFill>
              <a:schemeClr val="tx1">
                <a:lumMod val="75000"/>
                <a:lumOff val="25000"/>
              </a:schemeClr>
            </a:solidFill>
          </a:endParaRPr>
        </a:p>
      </dsp:txBody>
      <dsp:txXfrm rot="-5400000">
        <a:off x="5751218" y="1408839"/>
        <a:ext cx="5786714" cy="2877346"/>
      </dsp:txXfrm>
    </dsp:sp>
    <dsp:sp modelId="{9C60406B-CE8B-4ABD-9756-1D5114344ECF}">
      <dsp:nvSpPr>
        <dsp:cNvPr id="0" name=""/>
        <dsp:cNvSpPr/>
      </dsp:nvSpPr>
      <dsp:spPr>
        <a:xfrm>
          <a:off x="4455522" y="0"/>
          <a:ext cx="2321307" cy="2321194"/>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CCA967-3197-445B-8052-1359A9EF673B}">
      <dsp:nvSpPr>
        <dsp:cNvPr id="0" name=""/>
        <dsp:cNvSpPr/>
      </dsp:nvSpPr>
      <dsp:spPr>
        <a:xfrm rot="10800000">
          <a:off x="4455522" y="3330606"/>
          <a:ext cx="2321307" cy="2321194"/>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9BA384-6E8E-4483-953E-78E20B6C032C}">
      <dsp:nvSpPr>
        <dsp:cNvPr id="0" name=""/>
        <dsp:cNvSpPr/>
      </dsp:nvSpPr>
      <dsp:spPr>
        <a:xfrm>
          <a:off x="4186259" y="427415"/>
          <a:ext cx="2698902" cy="1349856"/>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fr-FR" sz="3200" b="1" kern="1200" dirty="0"/>
            <a:t>Comment ?</a:t>
          </a:r>
        </a:p>
      </dsp:txBody>
      <dsp:txXfrm>
        <a:off x="4252154" y="493310"/>
        <a:ext cx="2567112" cy="1218066"/>
      </dsp:txXfrm>
    </dsp:sp>
    <dsp:sp modelId="{266FF39C-F72F-47B4-AE70-28122234B28C}">
      <dsp:nvSpPr>
        <dsp:cNvPr id="0" name=""/>
        <dsp:cNvSpPr/>
      </dsp:nvSpPr>
      <dsp:spPr>
        <a:xfrm rot="1565576">
          <a:off x="6844132" y="1940289"/>
          <a:ext cx="805143" cy="0"/>
        </a:xfrm>
        <a:custGeom>
          <a:avLst/>
          <a:gdLst/>
          <a:ahLst/>
          <a:cxnLst/>
          <a:rect l="0" t="0" r="0" b="0"/>
          <a:pathLst>
            <a:path>
              <a:moveTo>
                <a:pt x="0" y="0"/>
              </a:moveTo>
              <a:lnTo>
                <a:pt x="805143" y="0"/>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99254FD-47AB-4501-9F46-FADFC474D0A9}">
      <dsp:nvSpPr>
        <dsp:cNvPr id="0" name=""/>
        <dsp:cNvSpPr/>
      </dsp:nvSpPr>
      <dsp:spPr>
        <a:xfrm>
          <a:off x="7608246" y="2079034"/>
          <a:ext cx="2576519" cy="1338463"/>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kern="1200" dirty="0"/>
            <a:t>Par réception du certificat de décès à l’agence, par courrier ou par mail</a:t>
          </a:r>
        </a:p>
      </dsp:txBody>
      <dsp:txXfrm>
        <a:off x="7673584" y="2144372"/>
        <a:ext cx="2445843" cy="1207787"/>
      </dsp:txXfrm>
    </dsp:sp>
    <dsp:sp modelId="{4DE467B2-7805-4234-9EC6-8B6FB8E938A7}">
      <dsp:nvSpPr>
        <dsp:cNvPr id="0" name=""/>
        <dsp:cNvSpPr/>
      </dsp:nvSpPr>
      <dsp:spPr>
        <a:xfrm rot="9409167">
          <a:off x="3197519" y="1882961"/>
          <a:ext cx="1030329" cy="0"/>
        </a:xfrm>
        <a:custGeom>
          <a:avLst/>
          <a:gdLst/>
          <a:ahLst/>
          <a:cxnLst/>
          <a:rect l="0" t="0" r="0" b="0"/>
          <a:pathLst>
            <a:path>
              <a:moveTo>
                <a:pt x="0" y="0"/>
              </a:moveTo>
              <a:lnTo>
                <a:pt x="1030329" y="0"/>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40ADDD55-1080-40B8-AFDA-33EF510AFA6E}">
      <dsp:nvSpPr>
        <dsp:cNvPr id="0" name=""/>
        <dsp:cNvSpPr/>
      </dsp:nvSpPr>
      <dsp:spPr>
        <a:xfrm>
          <a:off x="420978" y="1983223"/>
          <a:ext cx="2818131" cy="1411765"/>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kern="1200" dirty="0"/>
            <a:t>Par une information de la famille du défunt, par le notaire ou par les bénéficiaires d’un contrat d’assurance-vie</a:t>
          </a:r>
        </a:p>
      </dsp:txBody>
      <dsp:txXfrm>
        <a:off x="489895" y="2052140"/>
        <a:ext cx="2680297" cy="12739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8F9FF-96BB-4ABB-876E-1A95F6ADFABA}">
      <dsp:nvSpPr>
        <dsp:cNvPr id="0" name=""/>
        <dsp:cNvSpPr/>
      </dsp:nvSpPr>
      <dsp:spPr>
        <a:xfrm>
          <a:off x="5417"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Une copie du certificat de décès et de la totalité du livret de famille du défunt </a:t>
          </a:r>
          <a:r>
            <a:rPr lang="fr-FR" sz="1300" b="1" kern="1200" dirty="0"/>
            <a:t>(copie de toutes les pages)</a:t>
          </a:r>
        </a:p>
      </dsp:txBody>
      <dsp:txXfrm>
        <a:off x="648046" y="587552"/>
        <a:ext cx="1868160" cy="1285257"/>
      </dsp:txXfrm>
    </dsp:sp>
    <dsp:sp modelId="{A166786D-B245-401F-ABC4-A50A7303E417}">
      <dsp:nvSpPr>
        <dsp:cNvPr id="0" name=""/>
        <dsp:cNvSpPr/>
      </dsp:nvSpPr>
      <dsp:spPr>
        <a:xfrm>
          <a:off x="2843492"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numéros des comptes et contrats détenus et</a:t>
          </a:r>
          <a:r>
            <a:rPr lang="fr-FR" sz="1300" b="1" kern="1200" dirty="0"/>
            <a:t> la         synthèse personne</a:t>
          </a:r>
        </a:p>
      </dsp:txBody>
      <dsp:txXfrm>
        <a:off x="3486121" y="587552"/>
        <a:ext cx="1868160" cy="1285257"/>
      </dsp:txXfrm>
    </dsp:sp>
    <dsp:sp modelId="{D5CBA778-9F8E-4C2E-975A-75509F7914D5}">
      <dsp:nvSpPr>
        <dsp:cNvPr id="0" name=""/>
        <dsp:cNvSpPr/>
      </dsp:nvSpPr>
      <dsp:spPr>
        <a:xfrm>
          <a:off x="5681568"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coordonnées des héritiers identifiés : adresse mail, n° de téléphone, adresse et copie de leur pièce d’identité en cours de validité</a:t>
          </a:r>
        </a:p>
      </dsp:txBody>
      <dsp:txXfrm>
        <a:off x="6324197" y="587552"/>
        <a:ext cx="1868160" cy="1285257"/>
      </dsp:txXfrm>
    </dsp:sp>
    <dsp:sp modelId="{DA918019-C9B4-4F15-8AEC-292886C1BD8E}">
      <dsp:nvSpPr>
        <dsp:cNvPr id="0" name=""/>
        <dsp:cNvSpPr/>
      </dsp:nvSpPr>
      <dsp:spPr>
        <a:xfrm>
          <a:off x="8519643" y="587552"/>
          <a:ext cx="3153417" cy="1285257"/>
        </a:xfrm>
        <a:prstGeom prst="chevron">
          <a:avLst/>
        </a:prstGeom>
        <a:solidFill>
          <a:schemeClr val="lt1">
            <a:hueOff val="0"/>
            <a:satOff val="0"/>
            <a:lumOff val="0"/>
            <a:alphaOff val="0"/>
          </a:schemeClr>
        </a:solidFill>
        <a:ln w="571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coordonnées du notaire éventuel</a:t>
          </a:r>
        </a:p>
      </dsp:txBody>
      <dsp:txXfrm>
        <a:off x="9162272" y="587552"/>
        <a:ext cx="1868160" cy="128525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CC4B178-9EDC-4867-AFFA-13284E571CE0}" type="datetimeFigureOut">
              <a:rPr lang="fr-FR" smtClean="0"/>
              <a:t>22/01/2024</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BA336E5-7379-4320-A7D3-1B2C6EF10DBC}" type="slidenum">
              <a:rPr lang="fr-FR" smtClean="0"/>
              <a:t>‹N°›</a:t>
            </a:fld>
            <a:endParaRPr lang="fr-FR"/>
          </a:p>
        </p:txBody>
      </p:sp>
    </p:spTree>
    <p:extLst>
      <p:ext uri="{BB962C8B-B14F-4D97-AF65-F5344CB8AC3E}">
        <p14:creationId xmlns:p14="http://schemas.microsoft.com/office/powerpoint/2010/main" val="3187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e l'image des diapositives 1">
            <a:extLst>
              <a:ext uri="{FF2B5EF4-FFF2-40B4-BE49-F238E27FC236}">
                <a16:creationId xmlns:a16="http://schemas.microsoft.com/office/drawing/2014/main" id="{6572BA5F-84AB-493A-897F-33B860B193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Espace réservé des notes 2">
            <a:extLst>
              <a:ext uri="{FF2B5EF4-FFF2-40B4-BE49-F238E27FC236}">
                <a16:creationId xmlns:a16="http://schemas.microsoft.com/office/drawing/2014/main" id="{168F6EC8-EA9C-48AD-94D7-F22735D1A2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23556" name="Espace réservé du numéro de diapositive 3">
            <a:extLst>
              <a:ext uri="{FF2B5EF4-FFF2-40B4-BE49-F238E27FC236}">
                <a16:creationId xmlns:a16="http://schemas.microsoft.com/office/drawing/2014/main" id="{514C8309-6BD0-4FB6-9D99-6958E68941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D9ED877-A8CD-4DCF-9A73-167074DA77BC}"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Orca/index.php" TargetMode="External"/><Relationship Id="rId3" Type="http://schemas.openxmlformats.org/officeDocument/2006/relationships/hyperlink" Target="http://service-portail-intranet-cegee.sigce.caisse-epargne.fr/Intranet/intranetcegee_prod/Orca/index.php?rap=3039" TargetMode="External"/><Relationship Id="rId7" Type="http://schemas.openxmlformats.org/officeDocument/2006/relationships/hyperlink" Target="http://service-portail-intranet-cegee.sigce.caisse-epargne.fr/Intranet/intranetcegee_prod/Orca/index.php?rap=3017" TargetMode="External"/><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hyperlink" Target="http://service-portail-intranet-cegee.sigce.caisse-epargne.fr/Intranet/intranetcegee_prod/Orca/index.php?rap=3018" TargetMode="External"/><Relationship Id="rId11" Type="http://schemas.openxmlformats.org/officeDocument/2006/relationships/image" Target="../media/image8.png"/><Relationship Id="rId5" Type="http://schemas.openxmlformats.org/officeDocument/2006/relationships/hyperlink" Target="http://commerciaux.celca.caisse-epargne.fr/download/1185/assurance-auto/11613/process-traitement-contrat-auto-vf-rdc.pdf" TargetMode="External"/><Relationship Id="rId10" Type="http://schemas.openxmlformats.org/officeDocument/2006/relationships/hyperlink" Target="_" TargetMode="External"/><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8" Type="http://schemas.openxmlformats.org/officeDocument/2006/relationships/slide" Target="../slides/slide20.xml"/><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slide" Target="../slides/slide20.xml"/><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php-gephp.cegee.mycloud.intrabpce.fr/orca" TargetMode="External"/><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hyperlink" Target="_" TargetMode="External"/><Relationship Id="rId5" Type="http://schemas.openxmlformats.org/officeDocument/2006/relationships/image" Target="../media/image7.png"/><Relationship Id="rId4" Type="http://schemas.openxmlformats.org/officeDocument/2006/relationships/hyperlink" Target="http://commerciaux.celca.caisse-epargne.fr/download/1185/assurance-auto/11613/process-traitement-contrat-auto-vf-rdc.pdf" TargetMode="External"/></Relationships>
</file>

<file path=ppt/slideLayouts/_rels/slideLayout17.xml.rels><?xml version="1.0" encoding="UTF-8" standalone="yes"?>
<Relationships xmlns="http://schemas.openxmlformats.org/package/2006/relationships"><Relationship Id="rId8" Type="http://schemas.openxmlformats.org/officeDocument/2006/relationships/slide" Target="../slides/slide2.xml"/><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15.png"/><Relationship Id="rId5" Type="http://schemas.openxmlformats.org/officeDocument/2006/relationships/slide" Target="../slides/slide2.xml"/><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28F74-32B1-4AE2-AC74-90A31BF4AE6C}"/>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2084D081-ECCB-441E-B3CE-5F9C596D774F}"/>
              </a:ext>
            </a:extLst>
          </p:cNvPr>
          <p:cNvSpPr/>
          <p:nvPr userDrawn="1"/>
        </p:nvSpPr>
        <p:spPr>
          <a:xfrm>
            <a:off x="1333500" y="4689475"/>
            <a:ext cx="887413" cy="10001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sp>
        <p:nvSpPr>
          <p:cNvPr id="6" name="Rectangle 5">
            <a:extLst>
              <a:ext uri="{FF2B5EF4-FFF2-40B4-BE49-F238E27FC236}">
                <a16:creationId xmlns:a16="http://schemas.microsoft.com/office/drawing/2014/main" id="{B40DECC6-1CFC-4E5D-A195-A1069E8F225E}"/>
              </a:ext>
            </a:extLst>
          </p:cNvPr>
          <p:cNvSpPr/>
          <p:nvPr userDrawn="1"/>
        </p:nvSpPr>
        <p:spPr>
          <a:xfrm>
            <a:off x="0" y="0"/>
            <a:ext cx="803275" cy="181451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7" name="Image 12">
            <a:extLst>
              <a:ext uri="{FF2B5EF4-FFF2-40B4-BE49-F238E27FC236}">
                <a16:creationId xmlns:a16="http://schemas.microsoft.com/office/drawing/2014/main" id="{76A20D0F-4AF0-4AE0-8B2F-421ED86340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49863" y="434975"/>
            <a:ext cx="5756275" cy="575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2">
            <a:extLst>
              <a:ext uri="{FF2B5EF4-FFF2-40B4-BE49-F238E27FC236}">
                <a16:creationId xmlns:a16="http://schemas.microsoft.com/office/drawing/2014/main" id="{B0797C9E-92AA-426C-BEA7-9842CD834E2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8575"/>
          <a:stretch>
            <a:fillRect/>
          </a:stretch>
        </p:blipFill>
        <p:spPr bwMode="auto">
          <a:xfrm>
            <a:off x="11201400" y="6149975"/>
            <a:ext cx="5318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p:nvPr>
        </p:nvSpPr>
        <p:spPr>
          <a:xfrm>
            <a:off x="1343110" y="5098177"/>
            <a:ext cx="5685487" cy="285831"/>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10" name="Espace réservé du texte 9"/>
          <p:cNvSpPr>
            <a:spLocks noGrp="1"/>
          </p:cNvSpPr>
          <p:nvPr>
            <p:ph type="body" sz="quarter" idx="10"/>
          </p:nvPr>
        </p:nvSpPr>
        <p:spPr>
          <a:xfrm>
            <a:off x="1332934" y="5481778"/>
            <a:ext cx="5695663" cy="492125"/>
          </a:xfrm>
        </p:spPr>
        <p:txBody>
          <a:bodyPr/>
          <a:lstStyle>
            <a:lvl1pPr>
              <a:defRPr baseline="0">
                <a:latin typeface="Montserrat" panose="000005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301414404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8CBE8D-2A02-4BD3-8C03-DF8D5A446EFD}"/>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ZoneTexte 4">
            <a:extLst>
              <a:ext uri="{FF2B5EF4-FFF2-40B4-BE49-F238E27FC236}">
                <a16:creationId xmlns:a16="http://schemas.microsoft.com/office/drawing/2014/main" id="{3143CA8E-D64E-4674-A83D-2A2BB5CE98FC}"/>
              </a:ext>
            </a:extLst>
          </p:cNvPr>
          <p:cNvSpPr txBox="1"/>
          <p:nvPr userDrawn="1"/>
        </p:nvSpPr>
        <p:spPr>
          <a:xfrm>
            <a:off x="1036638" y="2794000"/>
            <a:ext cx="1773237" cy="2124075"/>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6" name="Rectangle 5">
            <a:extLst>
              <a:ext uri="{FF2B5EF4-FFF2-40B4-BE49-F238E27FC236}">
                <a16:creationId xmlns:a16="http://schemas.microsoft.com/office/drawing/2014/main" id="{B2B8669E-BEE6-463B-8F4F-64DB83D13FA2}"/>
              </a:ext>
            </a:extLst>
          </p:cNvPr>
          <p:cNvSpPr/>
          <p:nvPr userDrawn="1"/>
        </p:nvSpPr>
        <p:spPr>
          <a:xfrm>
            <a:off x="1133475" y="5062538"/>
            <a:ext cx="889000"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7D352FFD-8013-4DDB-9944-B9D07659E6EE}"/>
              </a:ext>
            </a:extLst>
          </p:cNvPr>
          <p:cNvSpPr/>
          <p:nvPr userDrawn="1"/>
        </p:nvSpPr>
        <p:spPr>
          <a:xfrm>
            <a:off x="0" y="5062538"/>
            <a:ext cx="803275" cy="179546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12">
            <a:extLst>
              <a:ext uri="{FF2B5EF4-FFF2-40B4-BE49-F238E27FC236}">
                <a16:creationId xmlns:a16="http://schemas.microsoft.com/office/drawing/2014/main" id="{E4FAD06B-F29D-4D60-9914-7698D49642AC}"/>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026F03FC-8FA9-488D-89A8-C13DEDFA63C2}"/>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46145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UIV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D40F20-535E-4E23-8D56-2A0426ABFB13}"/>
              </a:ext>
            </a:extLst>
          </p:cNvPr>
          <p:cNvSpPr/>
          <p:nvPr userDrawn="1"/>
        </p:nvSpPr>
        <p:spPr>
          <a:xfrm>
            <a:off x="7835900" y="547688"/>
            <a:ext cx="3824288" cy="896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4538E7E4-F7ED-4ADF-8BE2-A75EB5DBCC85}"/>
              </a:ext>
            </a:extLst>
          </p:cNvPr>
          <p:cNvSpPr/>
          <p:nvPr userDrawn="1"/>
        </p:nvSpPr>
        <p:spPr>
          <a:xfrm>
            <a:off x="3584575" y="547688"/>
            <a:ext cx="3854450" cy="8953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Rectangle 3">
            <a:extLst>
              <a:ext uri="{FF2B5EF4-FFF2-40B4-BE49-F238E27FC236}">
                <a16:creationId xmlns:a16="http://schemas.microsoft.com/office/drawing/2014/main" id="{B647F0BB-57E4-4793-8B08-38755F94BE6D}"/>
              </a:ext>
            </a:extLst>
          </p:cNvPr>
          <p:cNvSpPr/>
          <p:nvPr userDrawn="1"/>
        </p:nvSpPr>
        <p:spPr>
          <a:xfrm>
            <a:off x="3584575" y="1644650"/>
            <a:ext cx="3854450" cy="2392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46453EA8-4C51-49A4-9607-2EAE98475161}"/>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ZoneTexte 5">
            <a:extLst>
              <a:ext uri="{FF2B5EF4-FFF2-40B4-BE49-F238E27FC236}">
                <a16:creationId xmlns:a16="http://schemas.microsoft.com/office/drawing/2014/main" id="{7267F9D1-2F11-4C4D-BA64-F434CA30C8DD}"/>
              </a:ext>
            </a:extLst>
          </p:cNvPr>
          <p:cNvSpPr txBox="1"/>
          <p:nvPr userDrawn="1"/>
        </p:nvSpPr>
        <p:spPr>
          <a:xfrm>
            <a:off x="776288" y="2874963"/>
            <a:ext cx="2333625" cy="76993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SUIVIS</a:t>
            </a:r>
          </a:p>
        </p:txBody>
      </p:sp>
      <p:sp>
        <p:nvSpPr>
          <p:cNvPr id="7" name="Rectangle 6">
            <a:extLst>
              <a:ext uri="{FF2B5EF4-FFF2-40B4-BE49-F238E27FC236}">
                <a16:creationId xmlns:a16="http://schemas.microsoft.com/office/drawing/2014/main" id="{A267B029-1F44-4CA6-8538-EBE11B6CA7F5}"/>
              </a:ext>
            </a:extLst>
          </p:cNvPr>
          <p:cNvSpPr/>
          <p:nvPr userDrawn="1"/>
        </p:nvSpPr>
        <p:spPr>
          <a:xfrm>
            <a:off x="803275" y="4514850"/>
            <a:ext cx="887413"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F291596E-851D-4D32-8B8F-E77F022561E6}"/>
              </a:ext>
            </a:extLst>
          </p:cNvPr>
          <p:cNvSpPr/>
          <p:nvPr userDrawn="1"/>
        </p:nvSpPr>
        <p:spPr>
          <a:xfrm>
            <a:off x="0" y="5765800"/>
            <a:ext cx="2547938" cy="109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9" name="Image 15">
            <a:extLst>
              <a:ext uri="{FF2B5EF4-FFF2-40B4-BE49-F238E27FC236}">
                <a16:creationId xmlns:a16="http://schemas.microsoft.com/office/drawing/2014/main" id="{8E20C5C4-1BF7-4991-BF83-44BDE5708151}"/>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60D75582-AFD2-45DD-AE06-571CC856F57C}"/>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ZoneTexte 10">
            <a:extLst>
              <a:ext uri="{FF2B5EF4-FFF2-40B4-BE49-F238E27FC236}">
                <a16:creationId xmlns:a16="http://schemas.microsoft.com/office/drawing/2014/main" id="{EF91AD3C-5630-45FE-99C4-23BB4C519FBA}"/>
              </a:ext>
            </a:extLst>
          </p:cNvPr>
          <p:cNvSpPr txBox="1">
            <a:spLocks noChangeArrowheads="1"/>
          </p:cNvSpPr>
          <p:nvPr userDrawn="1"/>
        </p:nvSpPr>
        <p:spPr bwMode="auto">
          <a:xfrm>
            <a:off x="803275" y="3524250"/>
            <a:ext cx="2306638" cy="7540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600" b="1">
                <a:solidFill>
                  <a:srgbClr val="404040"/>
                </a:solidFill>
                <a:latin typeface="Montserrat" panose="00000500000000000000" pitchFamily="2" charset="0"/>
              </a:rPr>
              <a:t>Qui guident mes </a:t>
            </a:r>
            <a:br>
              <a:rPr lang="fr-FR" altLang="fr-FR" sz="1600" b="1">
                <a:solidFill>
                  <a:srgbClr val="404040"/>
                </a:solidFill>
                <a:latin typeface="Montserrat" panose="00000500000000000000" pitchFamily="2" charset="0"/>
              </a:rPr>
            </a:br>
            <a:r>
              <a:rPr lang="fr-FR" altLang="fr-FR" sz="1600" b="1">
                <a:solidFill>
                  <a:srgbClr val="404040"/>
                </a:solidFill>
                <a:latin typeface="Montserrat" panose="00000500000000000000" pitchFamily="2" charset="0"/>
              </a:rPr>
              <a:t>actions</a:t>
            </a:r>
            <a:endParaRPr lang="fr-FR" altLang="fr-FR" sz="1100">
              <a:solidFill>
                <a:srgbClr val="404040"/>
              </a:solidFill>
              <a:latin typeface="Montserrat" panose="00000500000000000000" pitchFamily="2" charset="0"/>
            </a:endParaRPr>
          </a:p>
          <a:p>
            <a:pPr eaLnBrk="1" hangingPunct="1">
              <a:defRPr/>
            </a:pPr>
            <a:r>
              <a:rPr lang="fr-FR" altLang="fr-FR" sz="1100">
                <a:solidFill>
                  <a:srgbClr val="404040"/>
                </a:solidFill>
                <a:latin typeface="Montserrat" panose="00000500000000000000" pitchFamily="2" charset="0"/>
              </a:rPr>
              <a:t>*réactualisés chaque lundi</a:t>
            </a:r>
          </a:p>
        </p:txBody>
      </p:sp>
      <p:sp>
        <p:nvSpPr>
          <p:cNvPr id="12" name="ZoneTexte 11">
            <a:extLst>
              <a:ext uri="{FF2B5EF4-FFF2-40B4-BE49-F238E27FC236}">
                <a16:creationId xmlns:a16="http://schemas.microsoft.com/office/drawing/2014/main" id="{350E9F26-4F73-449B-9AF4-C86CA95DE6EE}"/>
              </a:ext>
            </a:extLst>
          </p:cNvPr>
          <p:cNvSpPr txBox="1">
            <a:spLocks noChangeArrowheads="1"/>
          </p:cNvSpPr>
          <p:nvPr userDrawn="1"/>
        </p:nvSpPr>
        <p:spPr bwMode="auto">
          <a:xfrm>
            <a:off x="8580438" y="665163"/>
            <a:ext cx="2936875" cy="9540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IZICARTE NON MISES </a:t>
            </a:r>
          </a:p>
          <a:p>
            <a:pPr eaLnBrk="1" hangingPunct="1">
              <a:defRPr/>
            </a:pPr>
            <a:r>
              <a:rPr lang="fr-FR" altLang="fr-FR" sz="1400" dirty="0">
                <a:solidFill>
                  <a:srgbClr val="404040"/>
                </a:solidFill>
                <a:latin typeface="Montserrat Black" panose="00000A00000000000000" pitchFamily="2" charset="0"/>
              </a:rPr>
              <a:t>EN FORCE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3" name="ZoneTexte 12">
            <a:extLst>
              <a:ext uri="{FF2B5EF4-FFF2-40B4-BE49-F238E27FC236}">
                <a16:creationId xmlns:a16="http://schemas.microsoft.com/office/drawing/2014/main" id="{7AC8A10D-4925-4936-8DFC-52BF9EB57C90}"/>
              </a:ext>
            </a:extLst>
          </p:cNvPr>
          <p:cNvSpPr txBox="1">
            <a:spLocks noChangeArrowheads="1"/>
          </p:cNvSpPr>
          <p:nvPr userDrawn="1"/>
        </p:nvSpPr>
        <p:spPr bwMode="auto">
          <a:xfrm>
            <a:off x="4392613" y="674688"/>
            <a:ext cx="2946400" cy="11699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ECHEANCES 2022</a:t>
            </a:r>
          </a:p>
          <a:p>
            <a:pPr eaLnBrk="1" hangingPunct="1">
              <a:defRPr/>
            </a:pPr>
            <a:r>
              <a:rPr lang="fr-FR" altLang="fr-FR" sz="1000" dirty="0">
                <a:solidFill>
                  <a:srgbClr val="404040"/>
                </a:solidFill>
              </a:rPr>
              <a:t>Retrouvez en cliquant </a:t>
            </a:r>
            <a:r>
              <a:rPr lang="fr-FR" altLang="fr-FR" sz="1000" dirty="0">
                <a:solidFill>
                  <a:srgbClr val="404040"/>
                </a:solidFill>
                <a:hlinkClick r:id="rId4"/>
              </a:rPr>
              <a:t>ici</a:t>
            </a:r>
            <a:r>
              <a:rPr lang="fr-FR" altLang="fr-FR" sz="1000" dirty="0">
                <a:solidFill>
                  <a:srgbClr val="404040"/>
                </a:solidFill>
              </a:rPr>
              <a:t> les listing détaillés (ORCA – rubrique Échéances »)</a:t>
            </a:r>
          </a:p>
          <a:p>
            <a:pPr eaLnBrk="1" hangingPunct="1">
              <a:defRPr/>
            </a:pP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4" name="ZoneTexte 13">
            <a:extLst>
              <a:ext uri="{FF2B5EF4-FFF2-40B4-BE49-F238E27FC236}">
                <a16:creationId xmlns:a16="http://schemas.microsoft.com/office/drawing/2014/main" id="{D2FD4690-6508-4E04-B6FD-4B9E0F3A5B49}"/>
              </a:ext>
            </a:extLst>
          </p:cNvPr>
          <p:cNvSpPr txBox="1"/>
          <p:nvPr userDrawn="1"/>
        </p:nvSpPr>
        <p:spPr>
          <a:xfrm>
            <a:off x="4392613" y="1785938"/>
            <a:ext cx="2944812" cy="2338387"/>
          </a:xfrm>
          <a:prstGeom prst="rect">
            <a:avLst/>
          </a:prstGeom>
          <a:noFill/>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ontserrat Black" panose="00000A00000000000000" pitchFamily="2" charset="0"/>
              </a:rPr>
              <a:t>PEL POTENTIELLEMENT IRREGULIERS</a:t>
            </a:r>
          </a:p>
          <a:p>
            <a:pPr eaLnBrk="1" fontAlgn="auto" hangingPunct="1">
              <a:spcBef>
                <a:spcPts val="0"/>
              </a:spcBef>
              <a:spcAft>
                <a:spcPts val="0"/>
              </a:spcAft>
              <a:buFont typeface="Arial" panose="020B0604020202020204" pitchFamily="34" charset="0"/>
              <a:buNone/>
              <a:defRPr/>
            </a:pPr>
            <a:r>
              <a:rPr lang="fr-FR" altLang="fr-FR" sz="1000" dirty="0">
                <a:solidFill>
                  <a:schemeClr val="tx1">
                    <a:lumMod val="75000"/>
                    <a:lumOff val="25000"/>
                  </a:schemeClr>
                </a:solidFill>
                <a:latin typeface="+mn-lt"/>
              </a:rPr>
              <a:t>Rappel des traitements attendus :</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Régulariser les versements manquants.</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modifier au besoin l’abonnement mis en place, permettant ainsi d’assurer le versement minimum de 540€ chaque année.</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procéder au besoin à la prorogation du PEL.</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En cas d’alimentation du PEL par les propres soins du client proposer la mise en place d’un abonnement.</a:t>
            </a:r>
            <a:endParaRPr lang="fr-FR" dirty="0">
              <a:solidFill>
                <a:schemeClr val="tx1">
                  <a:lumMod val="75000"/>
                  <a:lumOff val="25000"/>
                </a:schemeClr>
              </a:solidFill>
              <a:latin typeface="Montserrat Black" panose="00000A00000000000000" pitchFamily="2" charset="0"/>
            </a:endParaRPr>
          </a:p>
          <a:p>
            <a:pPr eaLnBrk="1" fontAlgn="auto" hangingPunct="1">
              <a:spcBef>
                <a:spcPts val="0"/>
              </a:spcBef>
              <a:spcAft>
                <a:spcPts val="0"/>
              </a:spcAft>
              <a:defRPr/>
            </a:pPr>
            <a:endParaRPr lang="fr-FR" dirty="0">
              <a:solidFill>
                <a:schemeClr val="tx1">
                  <a:lumMod val="75000"/>
                  <a:lumOff val="25000"/>
                </a:schemeClr>
              </a:solidFill>
              <a:latin typeface="+mn-lt"/>
            </a:endParaRPr>
          </a:p>
        </p:txBody>
      </p:sp>
      <p:sp>
        <p:nvSpPr>
          <p:cNvPr id="15" name="Rectangle 14">
            <a:extLst>
              <a:ext uri="{FF2B5EF4-FFF2-40B4-BE49-F238E27FC236}">
                <a16:creationId xmlns:a16="http://schemas.microsoft.com/office/drawing/2014/main" id="{1D83FC28-D921-4D1B-92BA-AAFCBBA921BA}"/>
              </a:ext>
            </a:extLst>
          </p:cNvPr>
          <p:cNvSpPr/>
          <p:nvPr userDrawn="1"/>
        </p:nvSpPr>
        <p:spPr>
          <a:xfrm>
            <a:off x="3584575" y="4160838"/>
            <a:ext cx="3854450" cy="2363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ZoneTexte 15">
            <a:extLst>
              <a:ext uri="{FF2B5EF4-FFF2-40B4-BE49-F238E27FC236}">
                <a16:creationId xmlns:a16="http://schemas.microsoft.com/office/drawing/2014/main" id="{270329B7-D544-406D-8329-5ED9903B623A}"/>
              </a:ext>
            </a:extLst>
          </p:cNvPr>
          <p:cNvSpPr txBox="1">
            <a:spLocks noChangeArrowheads="1"/>
          </p:cNvSpPr>
          <p:nvPr userDrawn="1"/>
        </p:nvSpPr>
        <p:spPr bwMode="auto">
          <a:xfrm>
            <a:off x="4392613" y="4302125"/>
            <a:ext cx="2944812" cy="20621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AUTO – 2 ROUES – CONTRATS PROVISOIRES</a:t>
            </a:r>
          </a:p>
          <a:p>
            <a:pPr algn="just" eaLnBrk="1" hangingPunct="1">
              <a:defRPr/>
            </a:pPr>
            <a:r>
              <a:rPr lang="fr-FR" altLang="fr-FR" sz="1000">
                <a:solidFill>
                  <a:srgbClr val="404040"/>
                </a:solidFill>
              </a:rPr>
              <a:t>Si un contrat auto ou 2 roues est un «contrat provisoire en note de couverture» notre client doit alors nous fournir les justificatifs sous 30 jours à compter de la date d’effet du contrat. Passé ce délai, le véhicule ne sera plus assuré. D’où l’utilité de relancer ces clients pour finaliser ces contrats et en priorisant ceux à moins de 10 jours de la sortie.</a:t>
            </a:r>
          </a:p>
          <a:p>
            <a:pPr algn="just" eaLnBrk="1" hangingPunct="1">
              <a:defRPr/>
            </a:pPr>
            <a:r>
              <a:rPr lang="fr-FR" altLang="fr-FR" sz="1000">
                <a:solidFill>
                  <a:srgbClr val="404040"/>
                </a:solidFill>
              </a:rPr>
              <a:t>Retrouvez en cliquant </a:t>
            </a:r>
            <a:r>
              <a:rPr lang="fr-FR" altLang="fr-FR" sz="1000">
                <a:solidFill>
                  <a:srgbClr val="404040"/>
                </a:solidFill>
                <a:hlinkClick r:id="rId5"/>
              </a:rPr>
              <a:t>ici</a:t>
            </a:r>
            <a:r>
              <a:rPr lang="fr-FR" altLang="fr-FR" sz="1000">
                <a:solidFill>
                  <a:srgbClr val="404040"/>
                </a:solidFill>
              </a:rPr>
              <a:t> le process complet de traitement d’un contrat AUTO</a:t>
            </a:r>
          </a:p>
        </p:txBody>
      </p:sp>
      <p:sp>
        <p:nvSpPr>
          <p:cNvPr id="17" name="Rectangle 16">
            <a:extLst>
              <a:ext uri="{FF2B5EF4-FFF2-40B4-BE49-F238E27FC236}">
                <a16:creationId xmlns:a16="http://schemas.microsoft.com/office/drawing/2014/main" id="{D3B45FB3-6E93-4D1F-A113-BE77AC479E56}"/>
              </a:ext>
            </a:extLst>
          </p:cNvPr>
          <p:cNvSpPr/>
          <p:nvPr userDrawn="1"/>
        </p:nvSpPr>
        <p:spPr>
          <a:xfrm>
            <a:off x="7821613" y="1644650"/>
            <a:ext cx="3824287" cy="858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ZoneTexte 17">
            <a:extLst>
              <a:ext uri="{FF2B5EF4-FFF2-40B4-BE49-F238E27FC236}">
                <a16:creationId xmlns:a16="http://schemas.microsoft.com/office/drawing/2014/main" id="{CEBA9CC3-CF41-4F67-B13F-DF5EE2EED154}"/>
              </a:ext>
            </a:extLst>
          </p:cNvPr>
          <p:cNvSpPr txBox="1">
            <a:spLocks noChangeArrowheads="1"/>
          </p:cNvSpPr>
          <p:nvPr userDrawn="1"/>
        </p:nvSpPr>
        <p:spPr bwMode="auto">
          <a:xfrm>
            <a:off x="8520113" y="1824038"/>
            <a:ext cx="3043237" cy="4619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MOBILITE BANCAIRE</a:t>
            </a:r>
          </a:p>
          <a:p>
            <a:pPr algn="just" eaLnBrk="1" hangingPunct="1">
              <a:defRPr/>
            </a:pPr>
            <a:r>
              <a:rPr lang="fr-FR" altLang="fr-FR" sz="1000">
                <a:solidFill>
                  <a:srgbClr val="404040"/>
                </a:solidFill>
              </a:rPr>
              <a:t>Retrouvez en cliquant </a:t>
            </a:r>
            <a:r>
              <a:rPr lang="fr-FR" altLang="fr-FR" sz="1000">
                <a:solidFill>
                  <a:srgbClr val="404040"/>
                </a:solidFill>
                <a:hlinkClick r:id="rId6"/>
              </a:rPr>
              <a:t>ici</a:t>
            </a:r>
            <a:r>
              <a:rPr lang="fr-FR" altLang="fr-FR" sz="1000">
                <a:solidFill>
                  <a:srgbClr val="404040"/>
                </a:solidFill>
              </a:rPr>
              <a:t> le listing détaillé ORCA. </a:t>
            </a:r>
            <a:endParaRPr lang="fr-FR" altLang="fr-FR">
              <a:solidFill>
                <a:srgbClr val="404040"/>
              </a:solidFill>
              <a:latin typeface="Montserrat Black" panose="00000A00000000000000" pitchFamily="2" charset="0"/>
            </a:endParaRPr>
          </a:p>
        </p:txBody>
      </p:sp>
      <p:sp>
        <p:nvSpPr>
          <p:cNvPr id="19" name="Rectangle 18">
            <a:extLst>
              <a:ext uri="{FF2B5EF4-FFF2-40B4-BE49-F238E27FC236}">
                <a16:creationId xmlns:a16="http://schemas.microsoft.com/office/drawing/2014/main" id="{9B4BC405-D81A-4942-BC37-B27725D1E285}"/>
              </a:ext>
            </a:extLst>
          </p:cNvPr>
          <p:cNvSpPr/>
          <p:nvPr userDrawn="1"/>
        </p:nvSpPr>
        <p:spPr>
          <a:xfrm>
            <a:off x="7821613" y="2665413"/>
            <a:ext cx="3824287" cy="835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19">
            <a:extLst>
              <a:ext uri="{FF2B5EF4-FFF2-40B4-BE49-F238E27FC236}">
                <a16:creationId xmlns:a16="http://schemas.microsoft.com/office/drawing/2014/main" id="{EA6475D1-197E-4691-9A6B-449FE2A32A52}"/>
              </a:ext>
            </a:extLst>
          </p:cNvPr>
          <p:cNvSpPr txBox="1">
            <a:spLocks noChangeArrowheads="1"/>
          </p:cNvSpPr>
          <p:nvPr userDrawn="1"/>
        </p:nvSpPr>
        <p:spPr bwMode="auto">
          <a:xfrm>
            <a:off x="8520113" y="2860675"/>
            <a:ext cx="3043237" cy="4460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CREDITS PROJET</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7"/>
              </a:rPr>
              <a:t>ici </a:t>
            </a:r>
            <a:r>
              <a:rPr lang="fr-FR" altLang="fr-FR" sz="1000">
                <a:solidFill>
                  <a:srgbClr val="404040"/>
                </a:solidFill>
              </a:rPr>
              <a:t>le listing ORCA détaillé </a:t>
            </a:r>
          </a:p>
        </p:txBody>
      </p:sp>
      <p:sp>
        <p:nvSpPr>
          <p:cNvPr id="21" name="Rectangle 20">
            <a:extLst>
              <a:ext uri="{FF2B5EF4-FFF2-40B4-BE49-F238E27FC236}">
                <a16:creationId xmlns:a16="http://schemas.microsoft.com/office/drawing/2014/main" id="{AADB8761-E804-47A7-A471-DF975F4885FE}"/>
              </a:ext>
            </a:extLst>
          </p:cNvPr>
          <p:cNvSpPr/>
          <p:nvPr userDrawn="1"/>
        </p:nvSpPr>
        <p:spPr>
          <a:xfrm>
            <a:off x="7821613" y="3702050"/>
            <a:ext cx="3824287" cy="81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ZoneTexte 21">
            <a:extLst>
              <a:ext uri="{FF2B5EF4-FFF2-40B4-BE49-F238E27FC236}">
                <a16:creationId xmlns:a16="http://schemas.microsoft.com/office/drawing/2014/main" id="{9C43E84C-9696-4547-9E87-29EC40968C20}"/>
              </a:ext>
            </a:extLst>
          </p:cNvPr>
          <p:cNvSpPr txBox="1">
            <a:spLocks noChangeArrowheads="1"/>
          </p:cNvSpPr>
          <p:nvPr userDrawn="1"/>
        </p:nvSpPr>
        <p:spPr bwMode="auto">
          <a:xfrm>
            <a:off x="8520113" y="3871913"/>
            <a:ext cx="3043237" cy="4603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VAD</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8"/>
              </a:rPr>
              <a:t>ici</a:t>
            </a:r>
            <a:r>
              <a:rPr lang="fr-FR" altLang="fr-FR" sz="1000">
                <a:solidFill>
                  <a:srgbClr val="404040"/>
                </a:solidFill>
              </a:rPr>
              <a:t> le listing ORCA détaillé </a:t>
            </a:r>
          </a:p>
        </p:txBody>
      </p:sp>
      <p:sp>
        <p:nvSpPr>
          <p:cNvPr id="23" name="ZoneTexte 22">
            <a:extLst>
              <a:ext uri="{FF2B5EF4-FFF2-40B4-BE49-F238E27FC236}">
                <a16:creationId xmlns:a16="http://schemas.microsoft.com/office/drawing/2014/main" id="{79342B6D-9146-469D-8E85-E304A4B88A95}"/>
              </a:ext>
            </a:extLst>
          </p:cNvPr>
          <p:cNvSpPr txBox="1">
            <a:spLocks noChangeArrowheads="1"/>
          </p:cNvSpPr>
          <p:nvPr userDrawn="1"/>
        </p:nvSpPr>
        <p:spPr bwMode="auto">
          <a:xfrm>
            <a:off x="777875" y="6110288"/>
            <a:ext cx="1660525" cy="3857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000">
                <a:solidFill>
                  <a:schemeClr val="bg1"/>
                </a:solidFill>
                <a:latin typeface="Montserrat Black" panose="00000A00000000000000" pitchFamily="2" charset="0"/>
              </a:rPr>
              <a:t>Cliquez sur cet icône</a:t>
            </a:r>
          </a:p>
          <a:p>
            <a:pPr algn="just" eaLnBrk="1" hangingPunct="1">
              <a:lnSpc>
                <a:spcPct val="90000"/>
              </a:lnSpc>
              <a:defRPr/>
            </a:pPr>
            <a:r>
              <a:rPr lang="fr-FR" altLang="fr-FR" sz="1000">
                <a:solidFill>
                  <a:schemeClr val="bg1"/>
                </a:solidFill>
              </a:rPr>
              <a:t>Pour accéder à votre suivi</a:t>
            </a:r>
          </a:p>
        </p:txBody>
      </p:sp>
      <p:pic>
        <p:nvPicPr>
          <p:cNvPr id="24" name="Image 23">
            <a:extLst>
              <a:ext uri="{FF2B5EF4-FFF2-40B4-BE49-F238E27FC236}">
                <a16:creationId xmlns:a16="http://schemas.microsoft.com/office/drawing/2014/main" id="{C0EA1EE0-6012-4CF5-9CE5-8334D56ACC91}"/>
              </a:ext>
            </a:extLst>
          </p:cNvPr>
          <p:cNvPicPr>
            <a:picLocks noChangeAspect="1"/>
          </p:cNvPicPr>
          <p:nvPr userDrawn="1"/>
        </p:nvPicPr>
        <p:blipFill>
          <a:blip r:embed="rId9">
            <a:duotone>
              <a:schemeClr val="accent5">
                <a:shade val="45000"/>
                <a:satMod val="135000"/>
              </a:schemeClr>
              <a:prstClr val="white"/>
            </a:duotone>
          </a:blip>
          <a:stretch>
            <a:fillRect/>
          </a:stretch>
        </p:blipFill>
        <p:spPr>
          <a:xfrm>
            <a:off x="-72424" y="5852610"/>
            <a:ext cx="762000" cy="762000"/>
          </a:xfrm>
          <a:prstGeom prst="rect">
            <a:avLst/>
          </a:prstGeom>
        </p:spPr>
      </p:pic>
      <p:sp>
        <p:nvSpPr>
          <p:cNvPr id="25" name="ZoneTexte 24">
            <a:extLst>
              <a:ext uri="{FF2B5EF4-FFF2-40B4-BE49-F238E27FC236}">
                <a16:creationId xmlns:a16="http://schemas.microsoft.com/office/drawing/2014/main" id="{8F653CFE-F6CA-4233-853E-89F1EE5F3594}"/>
              </a:ext>
            </a:extLst>
          </p:cNvPr>
          <p:cNvSpPr txBox="1"/>
          <p:nvPr userDrawn="1"/>
        </p:nvSpPr>
        <p:spPr>
          <a:xfrm>
            <a:off x="415925" y="6319838"/>
            <a:ext cx="123825" cy="201612"/>
          </a:xfrm>
          <a:prstGeom prst="rect">
            <a:avLst/>
          </a:prstGeom>
          <a:solidFill>
            <a:schemeClr val="accent4">
              <a:lumMod val="75000"/>
            </a:schemeClr>
          </a:solidFill>
        </p:spPr>
        <p:txBody>
          <a:bodyPr>
            <a:spAutoFit/>
          </a:bodyPr>
          <a:lstStyle/>
          <a:p>
            <a:pPr eaLnBrk="1" fontAlgn="auto" hangingPunct="1">
              <a:spcBef>
                <a:spcPts val="0"/>
              </a:spcBef>
              <a:spcAft>
                <a:spcPts val="0"/>
              </a:spcAft>
              <a:defRPr/>
            </a:pPr>
            <a:endParaRPr lang="fr-FR" dirty="0">
              <a:latin typeface="+mn-lt"/>
            </a:endParaRPr>
          </a:p>
        </p:txBody>
      </p:sp>
      <p:pic>
        <p:nvPicPr>
          <p:cNvPr id="26" name="Picture 13" descr="Résultat de recherche d'images pour &quot;clic&quot;">
            <a:hlinkClick r:id="rId10" action="ppaction://hlinkfile"/>
            <a:extLst>
              <a:ext uri="{FF2B5EF4-FFF2-40B4-BE49-F238E27FC236}">
                <a16:creationId xmlns:a16="http://schemas.microsoft.com/office/drawing/2014/main" id="{9C654C47-9CDC-42A9-8E4A-FD3F254E9CE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433388" y="6338888"/>
            <a:ext cx="2524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57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1">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FDAED6-DF3A-4BE0-8161-CA3D30C86510}"/>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a:extLst>
              <a:ext uri="{FF2B5EF4-FFF2-40B4-BE49-F238E27FC236}">
                <a16:creationId xmlns:a16="http://schemas.microsoft.com/office/drawing/2014/main" id="{AA33FF31-E9EE-49AE-8F7A-9E7D62F4D3F3}"/>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9">
            <a:extLst>
              <a:ext uri="{FF2B5EF4-FFF2-40B4-BE49-F238E27FC236}">
                <a16:creationId xmlns:a16="http://schemas.microsoft.com/office/drawing/2014/main" id="{12CD0264-CCF8-4FB9-9CF3-1C4883C366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2">
            <a:extLst>
              <a:ext uri="{FF2B5EF4-FFF2-40B4-BE49-F238E27FC236}">
                <a16:creationId xmlns:a16="http://schemas.microsoft.com/office/drawing/2014/main" id="{C71B35B6-04F0-4617-AEBA-9E7FDB9DBE8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3">
            <a:extLst>
              <a:ext uri="{FF2B5EF4-FFF2-40B4-BE49-F238E27FC236}">
                <a16:creationId xmlns:a16="http://schemas.microsoft.com/office/drawing/2014/main" id="{2FC8AE90-7118-4A12-9BE3-5C7BA8401BC8}"/>
              </a:ext>
            </a:extLst>
          </p:cNvPr>
          <p:cNvPicPr>
            <a:picLocks noChangeAspect="1"/>
          </p:cNvPicPr>
          <p:nvPr userDrawn="1"/>
        </p:nvPicPr>
        <p:blipFill>
          <a:blip r:embed="rId4">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6366D01E-2BC6-46D9-B43B-5B2084B63AFC}"/>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5" name="Image 14">
            <a:extLst>
              <a:ext uri="{FF2B5EF4-FFF2-40B4-BE49-F238E27FC236}">
                <a16:creationId xmlns:a16="http://schemas.microsoft.com/office/drawing/2014/main" id="{E024C3C6-29FB-411C-BD17-56D81F1D08E8}"/>
              </a:ext>
            </a:extLst>
          </p:cNvPr>
          <p:cNvPicPr>
            <a:picLocks noChangeAspect="1"/>
          </p:cNvPicPr>
          <p:nvPr userDrawn="1"/>
        </p:nvPicPr>
        <p:blipFill>
          <a:blip r:embed="rId5"/>
          <a:stretch>
            <a:fillRect/>
          </a:stretch>
        </p:blipFill>
        <p:spPr>
          <a:xfrm>
            <a:off x="0" y="368300"/>
            <a:ext cx="1352550" cy="828675"/>
          </a:xfrm>
          <a:prstGeom prst="rect">
            <a:avLst/>
          </a:prstGeom>
          <a:solidFill>
            <a:schemeClr val="accent4"/>
          </a:solidFill>
        </p:spPr>
      </p:pic>
      <p:sp>
        <p:nvSpPr>
          <p:cNvPr id="16" name="ZoneTexte 15">
            <a:extLst>
              <a:ext uri="{FF2B5EF4-FFF2-40B4-BE49-F238E27FC236}">
                <a16:creationId xmlns:a16="http://schemas.microsoft.com/office/drawing/2014/main" id="{881C8D6D-D8B5-466A-9775-AF8A37C9476C}"/>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7" name="ZoneTexte 16">
            <a:extLst>
              <a:ext uri="{FF2B5EF4-FFF2-40B4-BE49-F238E27FC236}">
                <a16:creationId xmlns:a16="http://schemas.microsoft.com/office/drawing/2014/main" id="{1E0C339C-3BEF-4511-9C65-6CCF31BC6A78}"/>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18" name="Rectangle 17">
            <a:extLst>
              <a:ext uri="{FF2B5EF4-FFF2-40B4-BE49-F238E27FC236}">
                <a16:creationId xmlns:a16="http://schemas.microsoft.com/office/drawing/2014/main" id="{3131242D-5CEA-4D28-AF3F-D1C766F2DB6F}"/>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a:extLst>
              <a:ext uri="{FF2B5EF4-FFF2-40B4-BE49-F238E27FC236}">
                <a16:creationId xmlns:a16="http://schemas.microsoft.com/office/drawing/2014/main" id="{E97A6244-BECE-4CF2-B722-9DB0788885AE}"/>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Rectangle 19">
            <a:extLst>
              <a:ext uri="{FF2B5EF4-FFF2-40B4-BE49-F238E27FC236}">
                <a16:creationId xmlns:a16="http://schemas.microsoft.com/office/drawing/2014/main" id="{74807745-19BB-489B-B2B5-78B769C88E53}"/>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21" name="Image 21">
            <a:extLst>
              <a:ext uri="{FF2B5EF4-FFF2-40B4-BE49-F238E27FC236}">
                <a16:creationId xmlns:a16="http://schemas.microsoft.com/office/drawing/2014/main" id="{86E74080-2BB5-40F2-9717-9BC3ABC0F6F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2">
            <a:extLst>
              <a:ext uri="{FF2B5EF4-FFF2-40B4-BE49-F238E27FC236}">
                <a16:creationId xmlns:a16="http://schemas.microsoft.com/office/drawing/2014/main" id="{4F0410EF-F317-4744-8B8F-5CBCB7D0585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3D92B54F-2C67-4377-80F8-089E0730E69F}"/>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24" name="ZoneTexte 23">
            <a:extLst>
              <a:ext uri="{FF2B5EF4-FFF2-40B4-BE49-F238E27FC236}">
                <a16:creationId xmlns:a16="http://schemas.microsoft.com/office/drawing/2014/main" id="{D7DBA840-34D9-40F1-ACCB-0B4572BAB7FD}"/>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25" name="Connecteur droit 24">
            <a:extLst>
              <a:ext uri="{FF2B5EF4-FFF2-40B4-BE49-F238E27FC236}">
                <a16:creationId xmlns:a16="http://schemas.microsoft.com/office/drawing/2014/main" id="{DA133471-997B-4120-A229-9DB63DFB9723}"/>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DD924198-CEDB-40D7-BA68-9A75A6DB83AA}"/>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7" name="ZoneTexte 26">
            <a:extLst>
              <a:ext uri="{FF2B5EF4-FFF2-40B4-BE49-F238E27FC236}">
                <a16:creationId xmlns:a16="http://schemas.microsoft.com/office/drawing/2014/main" id="{02CA9715-BEBB-43A4-BB11-025909F1AC32}"/>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8" name="ZoneTexte 27">
            <a:extLst>
              <a:ext uri="{FF2B5EF4-FFF2-40B4-BE49-F238E27FC236}">
                <a16:creationId xmlns:a16="http://schemas.microsoft.com/office/drawing/2014/main" id="{4BA81F98-A833-4A31-9788-A0C767F788E5}"/>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9" name="ZoneTexte 28">
            <a:extLst>
              <a:ext uri="{FF2B5EF4-FFF2-40B4-BE49-F238E27FC236}">
                <a16:creationId xmlns:a16="http://schemas.microsoft.com/office/drawing/2014/main" id="{5DE5FB2F-5F58-4520-85BE-6B21BAB06B61}"/>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30" name="ZoneTexte 29">
            <a:extLst>
              <a:ext uri="{FF2B5EF4-FFF2-40B4-BE49-F238E27FC236}">
                <a16:creationId xmlns:a16="http://schemas.microsoft.com/office/drawing/2014/main" id="{6B4163BD-D4DE-4894-A260-C452CAC0CE4A}"/>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31" name="ZoneTexte 30">
            <a:extLst>
              <a:ext uri="{FF2B5EF4-FFF2-40B4-BE49-F238E27FC236}">
                <a16:creationId xmlns:a16="http://schemas.microsoft.com/office/drawing/2014/main" id="{6ABFC89A-B750-468C-969F-97B654C2958D}"/>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32" name="Rectangle 31">
            <a:extLst>
              <a:ext uri="{FF2B5EF4-FFF2-40B4-BE49-F238E27FC236}">
                <a16:creationId xmlns:a16="http://schemas.microsoft.com/office/drawing/2014/main" id="{8BB9B443-03CD-4BA2-8457-3CA68C66BB28}"/>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693B5B5E-97FE-41B2-A29B-2A92854C4497}"/>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25DE84AE-3739-46A5-A20B-1FD2B7859E75}"/>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6" name="Rectangle 35">
            <a:extLst>
              <a:ext uri="{FF2B5EF4-FFF2-40B4-BE49-F238E27FC236}">
                <a16:creationId xmlns:a16="http://schemas.microsoft.com/office/drawing/2014/main" id="{E0BAEA19-5DD3-4101-8439-6F075E9C1F83}"/>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Rectangle 36">
            <a:extLst>
              <a:ext uri="{FF2B5EF4-FFF2-40B4-BE49-F238E27FC236}">
                <a16:creationId xmlns:a16="http://schemas.microsoft.com/office/drawing/2014/main" id="{8754CBF8-AB57-436B-B937-725BB5424363}"/>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48D24AEC-4FC0-4F30-8249-A6008FC16FA0}"/>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1" name="Graphique 297">
            <a:hlinkClick r:id="rId8" action="ppaction://hlinksldjump"/>
            <a:extLst>
              <a:ext uri="{FF2B5EF4-FFF2-40B4-BE49-F238E27FC236}">
                <a16:creationId xmlns:a16="http://schemas.microsoft.com/office/drawing/2014/main" id="{DDF292C8-69CA-4440-A9AD-35DCFCCD88FB}"/>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5"/>
          </p:nvPr>
        </p:nvSpPr>
        <p:spPr>
          <a:xfrm>
            <a:off x="1346762" y="368300"/>
            <a:ext cx="9638323" cy="828676"/>
          </a:xfrm>
          <a:solidFill>
            <a:schemeClr val="bg1">
              <a:lumMod val="65000"/>
            </a:schemeClr>
          </a:solidFill>
        </p:spPr>
        <p:txBody>
          <a:bodyPr anchor="ct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p:txBody>
      </p:sp>
      <p:sp>
        <p:nvSpPr>
          <p:cNvPr id="35" name="Espace réservé du contenu 2"/>
          <p:cNvSpPr>
            <a:spLocks noGrp="1"/>
          </p:cNvSpPr>
          <p:nvPr>
            <p:ph idx="1"/>
          </p:nvPr>
        </p:nvSpPr>
        <p:spPr>
          <a:xfrm>
            <a:off x="515938" y="1504811"/>
            <a:ext cx="10267357" cy="447879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2937530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2">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BAF404-EBE0-47BE-9FCB-E743332F3C58}"/>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2782614F-5C47-42CD-B959-58AB360B02FB}"/>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9">
            <a:extLst>
              <a:ext uri="{FF2B5EF4-FFF2-40B4-BE49-F238E27FC236}">
                <a16:creationId xmlns:a16="http://schemas.microsoft.com/office/drawing/2014/main" id="{5FB3326A-CA98-4A63-BEA5-BBE9B10E9BCF}"/>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9BB9FA43-6BBD-4A51-BC90-ADA127699BA1}"/>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12">
            <a:extLst>
              <a:ext uri="{FF2B5EF4-FFF2-40B4-BE49-F238E27FC236}">
                <a16:creationId xmlns:a16="http://schemas.microsoft.com/office/drawing/2014/main" id="{77D555BD-9A56-4E5F-98AB-16C29086A93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3">
            <a:extLst>
              <a:ext uri="{FF2B5EF4-FFF2-40B4-BE49-F238E27FC236}">
                <a16:creationId xmlns:a16="http://schemas.microsoft.com/office/drawing/2014/main" id="{263E5499-4476-4410-9C1B-6BD7341E7273}"/>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CEA6E70-21C8-4DAF-A970-A04E8F9B6D20}"/>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14" name="ZoneTexte 13">
            <a:extLst>
              <a:ext uri="{FF2B5EF4-FFF2-40B4-BE49-F238E27FC236}">
                <a16:creationId xmlns:a16="http://schemas.microsoft.com/office/drawing/2014/main" id="{3482D20D-BF2A-41E0-8011-559F9C8E0AD2}"/>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15" name="Connecteur droit 14">
            <a:extLst>
              <a:ext uri="{FF2B5EF4-FFF2-40B4-BE49-F238E27FC236}">
                <a16:creationId xmlns:a16="http://schemas.microsoft.com/office/drawing/2014/main" id="{235BCDEF-C798-465A-A742-BFA27975014F}"/>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Graphique 297">
            <a:hlinkClick r:id="rId5" action="ppaction://hlinksldjump"/>
            <a:extLst>
              <a:ext uri="{FF2B5EF4-FFF2-40B4-BE49-F238E27FC236}">
                <a16:creationId xmlns:a16="http://schemas.microsoft.com/office/drawing/2014/main" id="{FBD6472B-0DC7-4422-B0D5-CF8B9750B59F}"/>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8">
            <a:extLst>
              <a:ext uri="{FF2B5EF4-FFF2-40B4-BE49-F238E27FC236}">
                <a16:creationId xmlns:a16="http://schemas.microsoft.com/office/drawing/2014/main" id="{6249E939-89E2-42D7-8BDE-B6679B262DE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E06D4679-4B84-4BF8-A952-175CA4F15B46}"/>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9" name="ZoneTexte 18">
            <a:extLst>
              <a:ext uri="{FF2B5EF4-FFF2-40B4-BE49-F238E27FC236}">
                <a16:creationId xmlns:a16="http://schemas.microsoft.com/office/drawing/2014/main" id="{5FAD888A-0D79-4456-87B1-D88956EA7ED7}"/>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20" name="Rectangle 19">
            <a:extLst>
              <a:ext uri="{FF2B5EF4-FFF2-40B4-BE49-F238E27FC236}">
                <a16:creationId xmlns:a16="http://schemas.microsoft.com/office/drawing/2014/main" id="{27A6AD12-CDE6-4F4E-8EA6-A2C2C2BE9837}"/>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a:extLst>
              <a:ext uri="{FF2B5EF4-FFF2-40B4-BE49-F238E27FC236}">
                <a16:creationId xmlns:a16="http://schemas.microsoft.com/office/drawing/2014/main" id="{E2E45AFF-352A-4637-8192-458E1073695A}"/>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Rectangle 21">
            <a:extLst>
              <a:ext uri="{FF2B5EF4-FFF2-40B4-BE49-F238E27FC236}">
                <a16:creationId xmlns:a16="http://schemas.microsoft.com/office/drawing/2014/main" id="{C9B28940-22BC-4A4F-8D8C-5AF5FCB0AAB6}"/>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ZoneTexte 22">
            <a:extLst>
              <a:ext uri="{FF2B5EF4-FFF2-40B4-BE49-F238E27FC236}">
                <a16:creationId xmlns:a16="http://schemas.microsoft.com/office/drawing/2014/main" id="{B149FC67-F732-4ABB-B9F4-A26815DB9639}"/>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4" name="ZoneTexte 23">
            <a:extLst>
              <a:ext uri="{FF2B5EF4-FFF2-40B4-BE49-F238E27FC236}">
                <a16:creationId xmlns:a16="http://schemas.microsoft.com/office/drawing/2014/main" id="{C3A9B215-CA47-42BC-9E83-8F0083E7DECF}"/>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5" name="ZoneTexte 24">
            <a:extLst>
              <a:ext uri="{FF2B5EF4-FFF2-40B4-BE49-F238E27FC236}">
                <a16:creationId xmlns:a16="http://schemas.microsoft.com/office/drawing/2014/main" id="{8D4EC89F-EC1F-40C3-8E3B-DF3B05F1C5A9}"/>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6" name="ZoneTexte 25">
            <a:extLst>
              <a:ext uri="{FF2B5EF4-FFF2-40B4-BE49-F238E27FC236}">
                <a16:creationId xmlns:a16="http://schemas.microsoft.com/office/drawing/2014/main" id="{49A89F34-197D-4EDC-AAFA-480E0911DFF8}"/>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27" name="ZoneTexte 26">
            <a:extLst>
              <a:ext uri="{FF2B5EF4-FFF2-40B4-BE49-F238E27FC236}">
                <a16:creationId xmlns:a16="http://schemas.microsoft.com/office/drawing/2014/main" id="{09D34F21-A540-402A-A862-49F398609C29}"/>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28" name="ZoneTexte 27">
            <a:extLst>
              <a:ext uri="{FF2B5EF4-FFF2-40B4-BE49-F238E27FC236}">
                <a16:creationId xmlns:a16="http://schemas.microsoft.com/office/drawing/2014/main" id="{5C50CCCF-BCF6-4564-AA0C-AF5431C4074F}"/>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29" name="Rectangle 28">
            <a:extLst>
              <a:ext uri="{FF2B5EF4-FFF2-40B4-BE49-F238E27FC236}">
                <a16:creationId xmlns:a16="http://schemas.microsoft.com/office/drawing/2014/main" id="{8F4ABF82-5D1C-452A-851E-A475A486B43E}"/>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 name="Rectangle 29">
            <a:extLst>
              <a:ext uri="{FF2B5EF4-FFF2-40B4-BE49-F238E27FC236}">
                <a16:creationId xmlns:a16="http://schemas.microsoft.com/office/drawing/2014/main" id="{14E4CA99-5660-4050-AF2D-8750CA129044}"/>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1" name="Rectangle 30">
            <a:extLst>
              <a:ext uri="{FF2B5EF4-FFF2-40B4-BE49-F238E27FC236}">
                <a16:creationId xmlns:a16="http://schemas.microsoft.com/office/drawing/2014/main" id="{5AE32AEE-95A3-4C52-863E-DC7EC68C13DA}"/>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2" name="Rectangle 31">
            <a:extLst>
              <a:ext uri="{FF2B5EF4-FFF2-40B4-BE49-F238E27FC236}">
                <a16:creationId xmlns:a16="http://schemas.microsoft.com/office/drawing/2014/main" id="{24A3216A-82A7-4CCE-99A1-83F92CD4CCB5}"/>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BE101334-08E6-4B3F-833E-0903E324A2BD}"/>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8326B01F-D484-4F77-9756-FF64B5DBF7CB}"/>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36" name="Image 36">
            <a:extLst>
              <a:ext uri="{FF2B5EF4-FFF2-40B4-BE49-F238E27FC236}">
                <a16:creationId xmlns:a16="http://schemas.microsoft.com/office/drawing/2014/main" id="{052D30A1-B46D-40BD-BC7B-5594E47BCD32}"/>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contenu 2"/>
          <p:cNvSpPr>
            <a:spLocks noGrp="1"/>
          </p:cNvSpPr>
          <p:nvPr>
            <p:ph idx="1"/>
          </p:nvPr>
        </p:nvSpPr>
        <p:spPr>
          <a:xfrm>
            <a:off x="515937" y="710352"/>
            <a:ext cx="10267357" cy="52732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750327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354275-541F-4F8D-B72C-A790301DA092}"/>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 name="Image 8">
            <a:extLst>
              <a:ext uri="{FF2B5EF4-FFF2-40B4-BE49-F238E27FC236}">
                <a16:creationId xmlns:a16="http://schemas.microsoft.com/office/drawing/2014/main" id="{E2D597E8-7EDC-4B33-AA16-5037A423AD84}"/>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62AB163-5FD6-4F39-BDBF-12568983A297}"/>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6" name="Graphique 297">
            <a:hlinkClick r:id="rId3" action="ppaction://hlinksldjump"/>
            <a:extLst>
              <a:ext uri="{FF2B5EF4-FFF2-40B4-BE49-F238E27FC236}">
                <a16:creationId xmlns:a16="http://schemas.microsoft.com/office/drawing/2014/main" id="{2920046B-B83E-4160-94CD-141CD08621A3}"/>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1671425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6A7C22-1A8C-4DE1-9F9E-BEEA36056DCD}"/>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48F9EE52-B3A6-4A94-AC0B-35A3E19DF712}"/>
              </a:ext>
            </a:extLst>
          </p:cNvPr>
          <p:cNvSpPr/>
          <p:nvPr userDrawn="1"/>
        </p:nvSpPr>
        <p:spPr>
          <a:xfrm>
            <a:off x="1333500" y="4689475"/>
            <a:ext cx="887413" cy="10001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sp>
        <p:nvSpPr>
          <p:cNvPr id="6" name="Rectangle 5">
            <a:extLst>
              <a:ext uri="{FF2B5EF4-FFF2-40B4-BE49-F238E27FC236}">
                <a16:creationId xmlns:a16="http://schemas.microsoft.com/office/drawing/2014/main" id="{6327B4D1-9290-45C7-BDB6-6198466EAAD2}"/>
              </a:ext>
            </a:extLst>
          </p:cNvPr>
          <p:cNvSpPr/>
          <p:nvPr userDrawn="1"/>
        </p:nvSpPr>
        <p:spPr>
          <a:xfrm>
            <a:off x="0" y="0"/>
            <a:ext cx="803275" cy="181451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7" name="Image 12">
            <a:extLst>
              <a:ext uri="{FF2B5EF4-FFF2-40B4-BE49-F238E27FC236}">
                <a16:creationId xmlns:a16="http://schemas.microsoft.com/office/drawing/2014/main" id="{54BFE365-904F-406E-AB32-F01D30D8F4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49863" y="434975"/>
            <a:ext cx="5756275" cy="575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2">
            <a:extLst>
              <a:ext uri="{FF2B5EF4-FFF2-40B4-BE49-F238E27FC236}">
                <a16:creationId xmlns:a16="http://schemas.microsoft.com/office/drawing/2014/main" id="{0C2C894D-1443-47F5-809F-AA6B596DD79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8575"/>
          <a:stretch>
            <a:fillRect/>
          </a:stretch>
        </p:blipFill>
        <p:spPr bwMode="auto">
          <a:xfrm>
            <a:off x="11201400" y="6149975"/>
            <a:ext cx="5318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p:nvPr>
        </p:nvSpPr>
        <p:spPr>
          <a:xfrm>
            <a:off x="1343110" y="5098177"/>
            <a:ext cx="5685487" cy="285831"/>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10" name="Espace réservé du texte 9"/>
          <p:cNvSpPr>
            <a:spLocks noGrp="1"/>
          </p:cNvSpPr>
          <p:nvPr>
            <p:ph type="body" sz="quarter" idx="10"/>
          </p:nvPr>
        </p:nvSpPr>
        <p:spPr>
          <a:xfrm>
            <a:off x="1332934" y="5481778"/>
            <a:ext cx="5695663" cy="492125"/>
          </a:xfrm>
        </p:spPr>
        <p:txBody>
          <a:bodyPr/>
          <a:lstStyle>
            <a:lvl1pPr>
              <a:defRPr baseline="0">
                <a:latin typeface="Montserrat" panose="000005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406306155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6FDEB2A-F3AE-46D4-9FBE-4A1C818DA340}"/>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ZoneTexte 4">
            <a:extLst>
              <a:ext uri="{FF2B5EF4-FFF2-40B4-BE49-F238E27FC236}">
                <a16:creationId xmlns:a16="http://schemas.microsoft.com/office/drawing/2014/main" id="{9FF7F199-4E1B-4B6A-A7D8-E9296C968958}"/>
              </a:ext>
            </a:extLst>
          </p:cNvPr>
          <p:cNvSpPr txBox="1"/>
          <p:nvPr userDrawn="1"/>
        </p:nvSpPr>
        <p:spPr>
          <a:xfrm>
            <a:off x="1036638" y="2794000"/>
            <a:ext cx="1773237" cy="2124075"/>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6" name="Rectangle 5">
            <a:extLst>
              <a:ext uri="{FF2B5EF4-FFF2-40B4-BE49-F238E27FC236}">
                <a16:creationId xmlns:a16="http://schemas.microsoft.com/office/drawing/2014/main" id="{28C4A988-147F-492A-BF90-AEF0BADFCA4C}"/>
              </a:ext>
            </a:extLst>
          </p:cNvPr>
          <p:cNvSpPr/>
          <p:nvPr userDrawn="1"/>
        </p:nvSpPr>
        <p:spPr>
          <a:xfrm>
            <a:off x="1133475" y="5062538"/>
            <a:ext cx="889000"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B5D9775F-05E5-42F4-AB45-6A989FF2D8C6}"/>
              </a:ext>
            </a:extLst>
          </p:cNvPr>
          <p:cNvSpPr/>
          <p:nvPr userDrawn="1"/>
        </p:nvSpPr>
        <p:spPr>
          <a:xfrm>
            <a:off x="0" y="5062538"/>
            <a:ext cx="803275" cy="179546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12">
            <a:extLst>
              <a:ext uri="{FF2B5EF4-FFF2-40B4-BE49-F238E27FC236}">
                <a16:creationId xmlns:a16="http://schemas.microsoft.com/office/drawing/2014/main" id="{F8B7F7CA-7A1E-4415-930E-45F7A065889D}"/>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0B2E477-E8CA-470C-BA48-D2AE77BB94D0}"/>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66659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UIV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6FF38-5BE5-431B-AB75-571E169A90E6}"/>
              </a:ext>
            </a:extLst>
          </p:cNvPr>
          <p:cNvSpPr/>
          <p:nvPr userDrawn="1"/>
        </p:nvSpPr>
        <p:spPr>
          <a:xfrm>
            <a:off x="7835900" y="547688"/>
            <a:ext cx="3824288" cy="896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3D4BEFE2-2C54-4586-A5A1-570D1F9CE671}"/>
              </a:ext>
            </a:extLst>
          </p:cNvPr>
          <p:cNvSpPr/>
          <p:nvPr userDrawn="1"/>
        </p:nvSpPr>
        <p:spPr>
          <a:xfrm>
            <a:off x="3584575" y="547688"/>
            <a:ext cx="3854450" cy="8953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Rectangle 3">
            <a:extLst>
              <a:ext uri="{FF2B5EF4-FFF2-40B4-BE49-F238E27FC236}">
                <a16:creationId xmlns:a16="http://schemas.microsoft.com/office/drawing/2014/main" id="{DF7980C9-6883-4CAC-A698-ED3BA32E35DD}"/>
              </a:ext>
            </a:extLst>
          </p:cNvPr>
          <p:cNvSpPr/>
          <p:nvPr userDrawn="1"/>
        </p:nvSpPr>
        <p:spPr>
          <a:xfrm>
            <a:off x="3584575" y="1644650"/>
            <a:ext cx="3854450" cy="2392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67A77AF8-29C9-465E-9F12-F355991E7516}"/>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ZoneTexte 5">
            <a:extLst>
              <a:ext uri="{FF2B5EF4-FFF2-40B4-BE49-F238E27FC236}">
                <a16:creationId xmlns:a16="http://schemas.microsoft.com/office/drawing/2014/main" id="{455DB2A5-AB5C-4893-A6F0-48F553F859F1}"/>
              </a:ext>
            </a:extLst>
          </p:cNvPr>
          <p:cNvSpPr txBox="1"/>
          <p:nvPr userDrawn="1"/>
        </p:nvSpPr>
        <p:spPr>
          <a:xfrm>
            <a:off x="776288" y="2874963"/>
            <a:ext cx="2333625" cy="76993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SUIVIS</a:t>
            </a:r>
          </a:p>
        </p:txBody>
      </p:sp>
      <p:sp>
        <p:nvSpPr>
          <p:cNvPr id="7" name="Rectangle 6">
            <a:extLst>
              <a:ext uri="{FF2B5EF4-FFF2-40B4-BE49-F238E27FC236}">
                <a16:creationId xmlns:a16="http://schemas.microsoft.com/office/drawing/2014/main" id="{DDEAB852-6B32-40E1-8DFA-8AA78887412C}"/>
              </a:ext>
            </a:extLst>
          </p:cNvPr>
          <p:cNvSpPr/>
          <p:nvPr userDrawn="1"/>
        </p:nvSpPr>
        <p:spPr>
          <a:xfrm>
            <a:off x="803275" y="4514850"/>
            <a:ext cx="887413"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6290898B-B7CC-4A87-B939-05FB0C2B508A}"/>
              </a:ext>
            </a:extLst>
          </p:cNvPr>
          <p:cNvSpPr/>
          <p:nvPr userDrawn="1"/>
        </p:nvSpPr>
        <p:spPr>
          <a:xfrm>
            <a:off x="0" y="5765800"/>
            <a:ext cx="2547938" cy="109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9" name="Image 15">
            <a:extLst>
              <a:ext uri="{FF2B5EF4-FFF2-40B4-BE49-F238E27FC236}">
                <a16:creationId xmlns:a16="http://schemas.microsoft.com/office/drawing/2014/main" id="{21313C99-5ABF-4101-B370-20AF3D98160D}"/>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CA08C597-8387-4A2C-90E1-A48F4C48AC74}"/>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ZoneTexte 10">
            <a:extLst>
              <a:ext uri="{FF2B5EF4-FFF2-40B4-BE49-F238E27FC236}">
                <a16:creationId xmlns:a16="http://schemas.microsoft.com/office/drawing/2014/main" id="{8E73129F-6680-46E3-B7CE-1A872A5EF8BB}"/>
              </a:ext>
            </a:extLst>
          </p:cNvPr>
          <p:cNvSpPr txBox="1">
            <a:spLocks noChangeArrowheads="1"/>
          </p:cNvSpPr>
          <p:nvPr userDrawn="1"/>
        </p:nvSpPr>
        <p:spPr bwMode="auto">
          <a:xfrm>
            <a:off x="803275" y="3524250"/>
            <a:ext cx="2306638" cy="7540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600" b="1">
                <a:solidFill>
                  <a:srgbClr val="404040"/>
                </a:solidFill>
                <a:latin typeface="Montserrat" panose="00000500000000000000" pitchFamily="2" charset="0"/>
              </a:rPr>
              <a:t>Qui guident mes </a:t>
            </a:r>
            <a:br>
              <a:rPr lang="fr-FR" altLang="fr-FR" sz="1600" b="1">
                <a:solidFill>
                  <a:srgbClr val="404040"/>
                </a:solidFill>
                <a:latin typeface="Montserrat" panose="00000500000000000000" pitchFamily="2" charset="0"/>
              </a:rPr>
            </a:br>
            <a:r>
              <a:rPr lang="fr-FR" altLang="fr-FR" sz="1600" b="1">
                <a:solidFill>
                  <a:srgbClr val="404040"/>
                </a:solidFill>
                <a:latin typeface="Montserrat" panose="00000500000000000000" pitchFamily="2" charset="0"/>
              </a:rPr>
              <a:t>actions</a:t>
            </a:r>
            <a:endParaRPr lang="fr-FR" altLang="fr-FR" sz="1100">
              <a:solidFill>
                <a:srgbClr val="404040"/>
              </a:solidFill>
              <a:latin typeface="Montserrat" panose="00000500000000000000" pitchFamily="2" charset="0"/>
            </a:endParaRPr>
          </a:p>
          <a:p>
            <a:pPr eaLnBrk="1" hangingPunct="1">
              <a:defRPr/>
            </a:pPr>
            <a:r>
              <a:rPr lang="fr-FR" altLang="fr-FR" sz="1100">
                <a:solidFill>
                  <a:srgbClr val="404040"/>
                </a:solidFill>
                <a:latin typeface="Montserrat" panose="00000500000000000000" pitchFamily="2" charset="0"/>
              </a:rPr>
              <a:t>*réactualisés chaque lundi</a:t>
            </a:r>
          </a:p>
        </p:txBody>
      </p:sp>
      <p:sp>
        <p:nvSpPr>
          <p:cNvPr id="12" name="ZoneTexte 11">
            <a:extLst>
              <a:ext uri="{FF2B5EF4-FFF2-40B4-BE49-F238E27FC236}">
                <a16:creationId xmlns:a16="http://schemas.microsoft.com/office/drawing/2014/main" id="{BAE95F6A-A380-4A24-B4FF-A57EB400164B}"/>
              </a:ext>
            </a:extLst>
          </p:cNvPr>
          <p:cNvSpPr txBox="1">
            <a:spLocks noChangeArrowheads="1"/>
          </p:cNvSpPr>
          <p:nvPr userDrawn="1"/>
        </p:nvSpPr>
        <p:spPr bwMode="auto">
          <a:xfrm>
            <a:off x="8580438" y="665163"/>
            <a:ext cx="2936875" cy="9540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IZICARTE NON MISES </a:t>
            </a:r>
          </a:p>
          <a:p>
            <a:pPr eaLnBrk="1" hangingPunct="1">
              <a:defRPr/>
            </a:pPr>
            <a:r>
              <a:rPr lang="fr-FR" altLang="fr-FR" sz="1400" dirty="0">
                <a:solidFill>
                  <a:srgbClr val="404040"/>
                </a:solidFill>
                <a:latin typeface="Montserrat Black" panose="00000A00000000000000" pitchFamily="2" charset="0"/>
              </a:rPr>
              <a:t>EN FORCE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3" name="ZoneTexte 12">
            <a:extLst>
              <a:ext uri="{FF2B5EF4-FFF2-40B4-BE49-F238E27FC236}">
                <a16:creationId xmlns:a16="http://schemas.microsoft.com/office/drawing/2014/main" id="{DBED1F9D-39A0-4B75-8B22-632EBF9BB772}"/>
              </a:ext>
            </a:extLst>
          </p:cNvPr>
          <p:cNvSpPr txBox="1">
            <a:spLocks noChangeArrowheads="1"/>
          </p:cNvSpPr>
          <p:nvPr userDrawn="1"/>
        </p:nvSpPr>
        <p:spPr bwMode="auto">
          <a:xfrm>
            <a:off x="4392613" y="674688"/>
            <a:ext cx="2946400" cy="11699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ECHEANCES 2022</a:t>
            </a:r>
          </a:p>
          <a:p>
            <a:pPr eaLnBrk="1" hangingPunct="1">
              <a:defRPr/>
            </a:pPr>
            <a:r>
              <a:rPr lang="fr-FR" altLang="fr-FR" sz="1000" dirty="0">
                <a:solidFill>
                  <a:srgbClr val="404040"/>
                </a:solidFill>
              </a:rPr>
              <a:t>Retrouvez en cliquant </a:t>
            </a:r>
            <a:r>
              <a:rPr lang="fr-FR" altLang="fr-FR" sz="1000" dirty="0">
                <a:solidFill>
                  <a:srgbClr val="404040"/>
                </a:solidFill>
                <a:hlinkClick r:id="rId3"/>
              </a:rPr>
              <a:t>ici </a:t>
            </a:r>
            <a:r>
              <a:rPr lang="fr-FR" altLang="fr-FR" sz="1000" dirty="0">
                <a:solidFill>
                  <a:srgbClr val="404040"/>
                </a:solidFill>
              </a:rPr>
              <a:t>les listing détaillés (ORCA – rubrique Échéances »)</a:t>
            </a:r>
          </a:p>
          <a:p>
            <a:pPr eaLnBrk="1" hangingPunct="1">
              <a:defRPr/>
            </a:pP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4" name="ZoneTexte 13">
            <a:extLst>
              <a:ext uri="{FF2B5EF4-FFF2-40B4-BE49-F238E27FC236}">
                <a16:creationId xmlns:a16="http://schemas.microsoft.com/office/drawing/2014/main" id="{C163F691-8157-427F-BC43-B04393CA553A}"/>
              </a:ext>
            </a:extLst>
          </p:cNvPr>
          <p:cNvSpPr txBox="1"/>
          <p:nvPr userDrawn="1"/>
        </p:nvSpPr>
        <p:spPr>
          <a:xfrm>
            <a:off x="4392613" y="1785938"/>
            <a:ext cx="2944812" cy="2338387"/>
          </a:xfrm>
          <a:prstGeom prst="rect">
            <a:avLst/>
          </a:prstGeom>
          <a:noFill/>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ontserrat Black" panose="00000A00000000000000" pitchFamily="2" charset="0"/>
              </a:rPr>
              <a:t>PEL POTENTIELLEMENT IRREGULIERS</a:t>
            </a:r>
          </a:p>
          <a:p>
            <a:pPr eaLnBrk="1" fontAlgn="auto" hangingPunct="1">
              <a:spcBef>
                <a:spcPts val="0"/>
              </a:spcBef>
              <a:spcAft>
                <a:spcPts val="0"/>
              </a:spcAft>
              <a:buFont typeface="Arial" panose="020B0604020202020204" pitchFamily="34" charset="0"/>
              <a:buNone/>
              <a:defRPr/>
            </a:pPr>
            <a:r>
              <a:rPr lang="fr-FR" altLang="fr-FR" sz="1000" dirty="0">
                <a:solidFill>
                  <a:schemeClr val="tx1">
                    <a:lumMod val="75000"/>
                    <a:lumOff val="25000"/>
                  </a:schemeClr>
                </a:solidFill>
                <a:latin typeface="+mn-lt"/>
              </a:rPr>
              <a:t>Rappel des traitements attendus :</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Régulariser les versements manquants.</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modifier au besoin l’abonnement mis en place, permettant ainsi d’assurer le versement minimum de 540€ chaque année.</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procéder au besoin à la prorogation du PEL.</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En cas d’alimentation du PEL par les propres soins du client proposer la mise en place d’un abonnement.</a:t>
            </a:r>
            <a:endParaRPr lang="fr-FR" dirty="0">
              <a:solidFill>
                <a:schemeClr val="tx1">
                  <a:lumMod val="75000"/>
                  <a:lumOff val="25000"/>
                </a:schemeClr>
              </a:solidFill>
              <a:latin typeface="Montserrat Black" panose="00000A00000000000000" pitchFamily="2" charset="0"/>
            </a:endParaRPr>
          </a:p>
          <a:p>
            <a:pPr eaLnBrk="1" fontAlgn="auto" hangingPunct="1">
              <a:spcBef>
                <a:spcPts val="0"/>
              </a:spcBef>
              <a:spcAft>
                <a:spcPts val="0"/>
              </a:spcAft>
              <a:defRPr/>
            </a:pPr>
            <a:endParaRPr lang="fr-FR" dirty="0">
              <a:solidFill>
                <a:schemeClr val="tx1">
                  <a:lumMod val="75000"/>
                  <a:lumOff val="25000"/>
                </a:schemeClr>
              </a:solidFill>
              <a:latin typeface="+mn-lt"/>
            </a:endParaRPr>
          </a:p>
        </p:txBody>
      </p:sp>
      <p:sp>
        <p:nvSpPr>
          <p:cNvPr id="15" name="Rectangle 14">
            <a:extLst>
              <a:ext uri="{FF2B5EF4-FFF2-40B4-BE49-F238E27FC236}">
                <a16:creationId xmlns:a16="http://schemas.microsoft.com/office/drawing/2014/main" id="{F371FD6D-AC8D-4242-BA69-D0BE91F67E9D}"/>
              </a:ext>
            </a:extLst>
          </p:cNvPr>
          <p:cNvSpPr/>
          <p:nvPr userDrawn="1"/>
        </p:nvSpPr>
        <p:spPr>
          <a:xfrm>
            <a:off x="3584575" y="4160838"/>
            <a:ext cx="3854450" cy="2363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ZoneTexte 15">
            <a:extLst>
              <a:ext uri="{FF2B5EF4-FFF2-40B4-BE49-F238E27FC236}">
                <a16:creationId xmlns:a16="http://schemas.microsoft.com/office/drawing/2014/main" id="{3B3F35E6-3D6D-4983-8E8A-88F683E5FA4B}"/>
              </a:ext>
            </a:extLst>
          </p:cNvPr>
          <p:cNvSpPr txBox="1">
            <a:spLocks noChangeArrowheads="1"/>
          </p:cNvSpPr>
          <p:nvPr userDrawn="1"/>
        </p:nvSpPr>
        <p:spPr bwMode="auto">
          <a:xfrm>
            <a:off x="4392613" y="4302125"/>
            <a:ext cx="2944812" cy="20621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AUTO – 2 ROUES – CONTRATS PROVISOIRES</a:t>
            </a:r>
          </a:p>
          <a:p>
            <a:pPr algn="just" eaLnBrk="1" hangingPunct="1">
              <a:defRPr/>
            </a:pPr>
            <a:r>
              <a:rPr lang="fr-FR" altLang="fr-FR" sz="1000">
                <a:solidFill>
                  <a:srgbClr val="404040"/>
                </a:solidFill>
              </a:rPr>
              <a:t>Si un contrat auto ou 2 roues est un «contrat provisoire en note de couverture» notre client doit alors nous fournir les justificatifs sous 30 jours à compter de la date d’effet du contrat. Passé ce délai, le véhicule ne sera plus assuré. D’où l’utilité de relancer ces clients pour finaliser ces contrats et en priorisant ceux à moins de 10 jours de la sortie.</a:t>
            </a:r>
          </a:p>
          <a:p>
            <a:pPr algn="just" eaLnBrk="1" hangingPunct="1">
              <a:defRPr/>
            </a:pPr>
            <a:r>
              <a:rPr lang="fr-FR" altLang="fr-FR" sz="1000">
                <a:solidFill>
                  <a:srgbClr val="404040"/>
                </a:solidFill>
              </a:rPr>
              <a:t>Retrouvez en cliquant </a:t>
            </a:r>
            <a:r>
              <a:rPr lang="fr-FR" altLang="fr-FR" sz="1000">
                <a:solidFill>
                  <a:srgbClr val="404040"/>
                </a:solidFill>
                <a:hlinkClick r:id="rId4"/>
              </a:rPr>
              <a:t>ici</a:t>
            </a:r>
            <a:r>
              <a:rPr lang="fr-FR" altLang="fr-FR" sz="1000">
                <a:solidFill>
                  <a:srgbClr val="404040"/>
                </a:solidFill>
              </a:rPr>
              <a:t> le process complet de traitement d’un contrat AUTO</a:t>
            </a:r>
          </a:p>
        </p:txBody>
      </p:sp>
      <p:sp>
        <p:nvSpPr>
          <p:cNvPr id="17" name="Rectangle 16">
            <a:extLst>
              <a:ext uri="{FF2B5EF4-FFF2-40B4-BE49-F238E27FC236}">
                <a16:creationId xmlns:a16="http://schemas.microsoft.com/office/drawing/2014/main" id="{6EA74016-3894-4564-8E7A-EAC3EAAAB7D6}"/>
              </a:ext>
            </a:extLst>
          </p:cNvPr>
          <p:cNvSpPr/>
          <p:nvPr userDrawn="1"/>
        </p:nvSpPr>
        <p:spPr>
          <a:xfrm>
            <a:off x="7821613" y="1644650"/>
            <a:ext cx="3824287" cy="858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ZoneTexte 17">
            <a:extLst>
              <a:ext uri="{FF2B5EF4-FFF2-40B4-BE49-F238E27FC236}">
                <a16:creationId xmlns:a16="http://schemas.microsoft.com/office/drawing/2014/main" id="{A2D03BD9-34BD-478D-A93D-0FB1A47D9CDD}"/>
              </a:ext>
            </a:extLst>
          </p:cNvPr>
          <p:cNvSpPr txBox="1">
            <a:spLocks noChangeArrowheads="1"/>
          </p:cNvSpPr>
          <p:nvPr userDrawn="1"/>
        </p:nvSpPr>
        <p:spPr bwMode="auto">
          <a:xfrm>
            <a:off x="8520113" y="1824038"/>
            <a:ext cx="3043237" cy="4619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SUIVI MOBILITE BANCAIRE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p:txBody>
      </p:sp>
      <p:sp>
        <p:nvSpPr>
          <p:cNvPr id="19" name="Rectangle 18">
            <a:extLst>
              <a:ext uri="{FF2B5EF4-FFF2-40B4-BE49-F238E27FC236}">
                <a16:creationId xmlns:a16="http://schemas.microsoft.com/office/drawing/2014/main" id="{4B6DC083-29F1-4AB7-BBF2-C548426E4ED4}"/>
              </a:ext>
            </a:extLst>
          </p:cNvPr>
          <p:cNvSpPr/>
          <p:nvPr userDrawn="1"/>
        </p:nvSpPr>
        <p:spPr>
          <a:xfrm>
            <a:off x="7821613" y="2665413"/>
            <a:ext cx="3824287" cy="835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19">
            <a:extLst>
              <a:ext uri="{FF2B5EF4-FFF2-40B4-BE49-F238E27FC236}">
                <a16:creationId xmlns:a16="http://schemas.microsoft.com/office/drawing/2014/main" id="{6603813D-73D8-4B90-9A5D-4C708F500097}"/>
              </a:ext>
            </a:extLst>
          </p:cNvPr>
          <p:cNvSpPr txBox="1">
            <a:spLocks noChangeArrowheads="1"/>
          </p:cNvSpPr>
          <p:nvPr userDrawn="1"/>
        </p:nvSpPr>
        <p:spPr bwMode="auto">
          <a:xfrm>
            <a:off x="8520113" y="2860675"/>
            <a:ext cx="3043237" cy="4460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SUIVI CREDITS PROJET</a:t>
            </a:r>
          </a:p>
          <a:p>
            <a:pPr algn="just" eaLnBrk="1" hangingPunct="1">
              <a:lnSpc>
                <a:spcPct val="90000"/>
              </a:lnSpc>
              <a:defRPr/>
            </a:pPr>
            <a:r>
              <a:rPr lang="fr-FR" altLang="fr-FR" sz="1000" dirty="0">
                <a:solidFill>
                  <a:srgbClr val="404040"/>
                </a:solidFill>
              </a:rPr>
              <a:t>Retrouvez en cliquant</a:t>
            </a:r>
            <a:r>
              <a:rPr lang="fr-FR" altLang="fr-FR" sz="1000" dirty="0">
                <a:solidFill>
                  <a:srgbClr val="404040"/>
                </a:solidFill>
                <a:hlinkClick r:id="rId3"/>
              </a:rPr>
              <a:t> ici </a:t>
            </a:r>
            <a:r>
              <a:rPr lang="fr-FR" altLang="fr-FR" sz="1000" dirty="0">
                <a:solidFill>
                  <a:srgbClr val="404040"/>
                </a:solidFill>
              </a:rPr>
              <a:t>le listing ORCA détaillé </a:t>
            </a:r>
          </a:p>
        </p:txBody>
      </p:sp>
      <p:sp>
        <p:nvSpPr>
          <p:cNvPr id="21" name="Rectangle 20">
            <a:extLst>
              <a:ext uri="{FF2B5EF4-FFF2-40B4-BE49-F238E27FC236}">
                <a16:creationId xmlns:a16="http://schemas.microsoft.com/office/drawing/2014/main" id="{CA3CA24D-ED17-4381-90A6-C975579CF0F0}"/>
              </a:ext>
            </a:extLst>
          </p:cNvPr>
          <p:cNvSpPr/>
          <p:nvPr userDrawn="1"/>
        </p:nvSpPr>
        <p:spPr>
          <a:xfrm>
            <a:off x="7821613" y="3702050"/>
            <a:ext cx="3824287" cy="81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ZoneTexte 21">
            <a:extLst>
              <a:ext uri="{FF2B5EF4-FFF2-40B4-BE49-F238E27FC236}">
                <a16:creationId xmlns:a16="http://schemas.microsoft.com/office/drawing/2014/main" id="{A9ADE202-4660-4767-BA5A-1DF8280E2BB1}"/>
              </a:ext>
            </a:extLst>
          </p:cNvPr>
          <p:cNvSpPr txBox="1">
            <a:spLocks noChangeArrowheads="1"/>
          </p:cNvSpPr>
          <p:nvPr userDrawn="1"/>
        </p:nvSpPr>
        <p:spPr bwMode="auto">
          <a:xfrm>
            <a:off x="8520113" y="3871913"/>
            <a:ext cx="3043237" cy="4603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SUIVI VAD</a:t>
            </a:r>
          </a:p>
          <a:p>
            <a:pPr algn="just" eaLnBrk="1" hangingPunct="1">
              <a:lnSpc>
                <a:spcPct val="90000"/>
              </a:lnSpc>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ORCA détaillé </a:t>
            </a:r>
          </a:p>
        </p:txBody>
      </p:sp>
      <p:sp>
        <p:nvSpPr>
          <p:cNvPr id="23" name="ZoneTexte 22">
            <a:extLst>
              <a:ext uri="{FF2B5EF4-FFF2-40B4-BE49-F238E27FC236}">
                <a16:creationId xmlns:a16="http://schemas.microsoft.com/office/drawing/2014/main" id="{87C67FCB-6597-4002-899A-10000E8B747F}"/>
              </a:ext>
            </a:extLst>
          </p:cNvPr>
          <p:cNvSpPr txBox="1">
            <a:spLocks noChangeArrowheads="1"/>
          </p:cNvSpPr>
          <p:nvPr userDrawn="1"/>
        </p:nvSpPr>
        <p:spPr bwMode="auto">
          <a:xfrm>
            <a:off x="777875" y="6110288"/>
            <a:ext cx="1660525" cy="3857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000">
                <a:solidFill>
                  <a:schemeClr val="bg1"/>
                </a:solidFill>
                <a:latin typeface="Montserrat Black" panose="00000A00000000000000" pitchFamily="2" charset="0"/>
              </a:rPr>
              <a:t>Cliquez sur cet icône</a:t>
            </a:r>
          </a:p>
          <a:p>
            <a:pPr algn="just" eaLnBrk="1" hangingPunct="1">
              <a:lnSpc>
                <a:spcPct val="90000"/>
              </a:lnSpc>
              <a:defRPr/>
            </a:pPr>
            <a:r>
              <a:rPr lang="fr-FR" altLang="fr-FR" sz="1000">
                <a:solidFill>
                  <a:schemeClr val="bg1"/>
                </a:solidFill>
              </a:rPr>
              <a:t>Pour accéder à votre suivi</a:t>
            </a:r>
          </a:p>
        </p:txBody>
      </p:sp>
      <p:pic>
        <p:nvPicPr>
          <p:cNvPr id="24" name="Image 23">
            <a:extLst>
              <a:ext uri="{FF2B5EF4-FFF2-40B4-BE49-F238E27FC236}">
                <a16:creationId xmlns:a16="http://schemas.microsoft.com/office/drawing/2014/main" id="{37183F20-6622-4FAE-84B4-1FA304D7EA91}"/>
              </a:ext>
            </a:extLst>
          </p:cNvPr>
          <p:cNvPicPr>
            <a:picLocks noChangeAspect="1"/>
          </p:cNvPicPr>
          <p:nvPr userDrawn="1"/>
        </p:nvPicPr>
        <p:blipFill>
          <a:blip r:embed="rId5">
            <a:duotone>
              <a:schemeClr val="accent5">
                <a:shade val="45000"/>
                <a:satMod val="135000"/>
              </a:schemeClr>
              <a:prstClr val="white"/>
            </a:duotone>
          </a:blip>
          <a:stretch>
            <a:fillRect/>
          </a:stretch>
        </p:blipFill>
        <p:spPr>
          <a:xfrm>
            <a:off x="-72424" y="5852610"/>
            <a:ext cx="762000" cy="762000"/>
          </a:xfrm>
          <a:prstGeom prst="rect">
            <a:avLst/>
          </a:prstGeom>
        </p:spPr>
      </p:pic>
      <p:sp>
        <p:nvSpPr>
          <p:cNvPr id="25" name="ZoneTexte 24">
            <a:extLst>
              <a:ext uri="{FF2B5EF4-FFF2-40B4-BE49-F238E27FC236}">
                <a16:creationId xmlns:a16="http://schemas.microsoft.com/office/drawing/2014/main" id="{16EEA220-AAB2-44BF-B920-ADD057DAA7A0}"/>
              </a:ext>
            </a:extLst>
          </p:cNvPr>
          <p:cNvSpPr txBox="1"/>
          <p:nvPr userDrawn="1"/>
        </p:nvSpPr>
        <p:spPr>
          <a:xfrm>
            <a:off x="415925" y="6319838"/>
            <a:ext cx="123825" cy="201612"/>
          </a:xfrm>
          <a:prstGeom prst="rect">
            <a:avLst/>
          </a:prstGeom>
          <a:solidFill>
            <a:schemeClr val="accent4">
              <a:lumMod val="75000"/>
            </a:schemeClr>
          </a:solidFill>
        </p:spPr>
        <p:txBody>
          <a:bodyPr>
            <a:spAutoFit/>
          </a:bodyPr>
          <a:lstStyle/>
          <a:p>
            <a:pPr eaLnBrk="1" fontAlgn="auto" hangingPunct="1">
              <a:spcBef>
                <a:spcPts val="0"/>
              </a:spcBef>
              <a:spcAft>
                <a:spcPts val="0"/>
              </a:spcAft>
              <a:defRPr/>
            </a:pPr>
            <a:endParaRPr lang="fr-FR" dirty="0">
              <a:latin typeface="+mn-lt"/>
            </a:endParaRPr>
          </a:p>
        </p:txBody>
      </p:sp>
      <p:pic>
        <p:nvPicPr>
          <p:cNvPr id="26" name="Picture 13" descr="Résultat de recherche d'images pour &quot;clic&quot;">
            <a:hlinkClick r:id="rId6" action="ppaction://hlinkfile"/>
            <a:extLst>
              <a:ext uri="{FF2B5EF4-FFF2-40B4-BE49-F238E27FC236}">
                <a16:creationId xmlns:a16="http://schemas.microsoft.com/office/drawing/2014/main" id="{09FF8298-2262-40CB-AF43-2ACDC835838B}"/>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33388" y="6338888"/>
            <a:ext cx="2524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903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1">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F279F2-A55D-4716-9676-45C9F702A154}"/>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a:extLst>
              <a:ext uri="{FF2B5EF4-FFF2-40B4-BE49-F238E27FC236}">
                <a16:creationId xmlns:a16="http://schemas.microsoft.com/office/drawing/2014/main" id="{1D429359-D0D2-4640-A941-C432DA7C8531}"/>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9">
            <a:extLst>
              <a:ext uri="{FF2B5EF4-FFF2-40B4-BE49-F238E27FC236}">
                <a16:creationId xmlns:a16="http://schemas.microsoft.com/office/drawing/2014/main" id="{FF924E2E-14C4-40FF-821D-8AE73385C0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2">
            <a:extLst>
              <a:ext uri="{FF2B5EF4-FFF2-40B4-BE49-F238E27FC236}">
                <a16:creationId xmlns:a16="http://schemas.microsoft.com/office/drawing/2014/main" id="{F25F9950-43AA-4949-AE2F-2C9B05C424F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3">
            <a:extLst>
              <a:ext uri="{FF2B5EF4-FFF2-40B4-BE49-F238E27FC236}">
                <a16:creationId xmlns:a16="http://schemas.microsoft.com/office/drawing/2014/main" id="{F2BC9BE3-3805-455C-8543-4DD49FB0D1BE}"/>
              </a:ext>
            </a:extLst>
          </p:cNvPr>
          <p:cNvPicPr>
            <a:picLocks noChangeAspect="1"/>
          </p:cNvPicPr>
          <p:nvPr userDrawn="1"/>
        </p:nvPicPr>
        <p:blipFill>
          <a:blip r:embed="rId4">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F9FA454F-6FA0-455E-A997-966752754038}"/>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5" name="Image 14">
            <a:extLst>
              <a:ext uri="{FF2B5EF4-FFF2-40B4-BE49-F238E27FC236}">
                <a16:creationId xmlns:a16="http://schemas.microsoft.com/office/drawing/2014/main" id="{207E218F-EF77-4618-90F9-00AF130EAAC5}"/>
              </a:ext>
            </a:extLst>
          </p:cNvPr>
          <p:cNvPicPr>
            <a:picLocks noChangeAspect="1"/>
          </p:cNvPicPr>
          <p:nvPr userDrawn="1"/>
        </p:nvPicPr>
        <p:blipFill>
          <a:blip r:embed="rId5"/>
          <a:stretch>
            <a:fillRect/>
          </a:stretch>
        </p:blipFill>
        <p:spPr>
          <a:xfrm>
            <a:off x="0" y="368300"/>
            <a:ext cx="1352550" cy="828675"/>
          </a:xfrm>
          <a:prstGeom prst="rect">
            <a:avLst/>
          </a:prstGeom>
          <a:solidFill>
            <a:schemeClr val="accent4"/>
          </a:solidFill>
        </p:spPr>
      </p:pic>
      <p:sp>
        <p:nvSpPr>
          <p:cNvPr id="16" name="ZoneTexte 15">
            <a:extLst>
              <a:ext uri="{FF2B5EF4-FFF2-40B4-BE49-F238E27FC236}">
                <a16:creationId xmlns:a16="http://schemas.microsoft.com/office/drawing/2014/main" id="{3D4CE1CD-F962-42B4-A6EA-278535128330}"/>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7" name="ZoneTexte 16">
            <a:extLst>
              <a:ext uri="{FF2B5EF4-FFF2-40B4-BE49-F238E27FC236}">
                <a16:creationId xmlns:a16="http://schemas.microsoft.com/office/drawing/2014/main" id="{5BAC6EC5-ABD6-431D-890F-F4BA1B60879F}"/>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18" name="Rectangle 17">
            <a:extLst>
              <a:ext uri="{FF2B5EF4-FFF2-40B4-BE49-F238E27FC236}">
                <a16:creationId xmlns:a16="http://schemas.microsoft.com/office/drawing/2014/main" id="{2FEE64F3-D584-45C2-8172-A5E7DAEA0AEE}"/>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a:extLst>
              <a:ext uri="{FF2B5EF4-FFF2-40B4-BE49-F238E27FC236}">
                <a16:creationId xmlns:a16="http://schemas.microsoft.com/office/drawing/2014/main" id="{532D8B5D-4FF9-40F5-A9B2-C7FD507ACBAA}"/>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Rectangle 19">
            <a:extLst>
              <a:ext uri="{FF2B5EF4-FFF2-40B4-BE49-F238E27FC236}">
                <a16:creationId xmlns:a16="http://schemas.microsoft.com/office/drawing/2014/main" id="{F7225EC6-AAEE-4A3C-A7FA-7D0D4A098A6C}"/>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21" name="Image 21">
            <a:extLst>
              <a:ext uri="{FF2B5EF4-FFF2-40B4-BE49-F238E27FC236}">
                <a16:creationId xmlns:a16="http://schemas.microsoft.com/office/drawing/2014/main" id="{79216B70-762F-4176-80A9-1126903D45B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2">
            <a:extLst>
              <a:ext uri="{FF2B5EF4-FFF2-40B4-BE49-F238E27FC236}">
                <a16:creationId xmlns:a16="http://schemas.microsoft.com/office/drawing/2014/main" id="{A1600A1A-FBB2-4EE4-AAB4-5187E658AB4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44B1BF44-985F-4B24-873D-DB9460390475}"/>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24" name="ZoneTexte 23">
            <a:extLst>
              <a:ext uri="{FF2B5EF4-FFF2-40B4-BE49-F238E27FC236}">
                <a16:creationId xmlns:a16="http://schemas.microsoft.com/office/drawing/2014/main" id="{E09187D9-F2FC-4266-AC7D-9778F37A320D}"/>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25" name="Connecteur droit 24">
            <a:extLst>
              <a:ext uri="{FF2B5EF4-FFF2-40B4-BE49-F238E27FC236}">
                <a16:creationId xmlns:a16="http://schemas.microsoft.com/office/drawing/2014/main" id="{B01B2CCD-2AFE-4091-9683-ED11363241DD}"/>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A7E6F0C3-656B-4EDB-85E0-0B36F955C926}"/>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7" name="ZoneTexte 26">
            <a:extLst>
              <a:ext uri="{FF2B5EF4-FFF2-40B4-BE49-F238E27FC236}">
                <a16:creationId xmlns:a16="http://schemas.microsoft.com/office/drawing/2014/main" id="{F49B233A-1C72-4B5D-8499-4030E27BCB11}"/>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8" name="ZoneTexte 27">
            <a:extLst>
              <a:ext uri="{FF2B5EF4-FFF2-40B4-BE49-F238E27FC236}">
                <a16:creationId xmlns:a16="http://schemas.microsoft.com/office/drawing/2014/main" id="{A20D9F6E-06EE-4F4E-AE35-5CDBCFEDE906}"/>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9" name="ZoneTexte 28">
            <a:extLst>
              <a:ext uri="{FF2B5EF4-FFF2-40B4-BE49-F238E27FC236}">
                <a16:creationId xmlns:a16="http://schemas.microsoft.com/office/drawing/2014/main" id="{3C23967C-771A-4CD7-939C-23D2BC23C826}"/>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30" name="ZoneTexte 29">
            <a:extLst>
              <a:ext uri="{FF2B5EF4-FFF2-40B4-BE49-F238E27FC236}">
                <a16:creationId xmlns:a16="http://schemas.microsoft.com/office/drawing/2014/main" id="{D5D7DAAB-89F9-4A09-9CE6-8595B7598D49}"/>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31" name="ZoneTexte 30">
            <a:extLst>
              <a:ext uri="{FF2B5EF4-FFF2-40B4-BE49-F238E27FC236}">
                <a16:creationId xmlns:a16="http://schemas.microsoft.com/office/drawing/2014/main" id="{AD7C6805-75DE-4748-AA67-EC478552BCEA}"/>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32" name="Rectangle 31">
            <a:extLst>
              <a:ext uri="{FF2B5EF4-FFF2-40B4-BE49-F238E27FC236}">
                <a16:creationId xmlns:a16="http://schemas.microsoft.com/office/drawing/2014/main" id="{686EB69D-1FC8-4395-922B-619EDC79C019}"/>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81FC82D7-258A-4AB1-BC0F-41D3E2CBD381}"/>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25211648-D5CF-4983-B71C-00063659000A}"/>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6" name="Rectangle 35">
            <a:extLst>
              <a:ext uri="{FF2B5EF4-FFF2-40B4-BE49-F238E27FC236}">
                <a16:creationId xmlns:a16="http://schemas.microsoft.com/office/drawing/2014/main" id="{D6843B71-8532-497B-B142-894C46626F0F}"/>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Rectangle 36">
            <a:extLst>
              <a:ext uri="{FF2B5EF4-FFF2-40B4-BE49-F238E27FC236}">
                <a16:creationId xmlns:a16="http://schemas.microsoft.com/office/drawing/2014/main" id="{77D92659-036F-4EB6-8714-0C41582A82C3}"/>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37102058-C34E-457E-9DA0-B799225F87E2}"/>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1" name="Graphique 297">
            <a:hlinkClick r:id="rId8" action="ppaction://hlinksldjump"/>
            <a:extLst>
              <a:ext uri="{FF2B5EF4-FFF2-40B4-BE49-F238E27FC236}">
                <a16:creationId xmlns:a16="http://schemas.microsoft.com/office/drawing/2014/main" id="{585460B9-85B9-490B-A9CB-36284C891102}"/>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5"/>
          </p:nvPr>
        </p:nvSpPr>
        <p:spPr>
          <a:xfrm>
            <a:off x="1346762" y="368300"/>
            <a:ext cx="9638323" cy="828676"/>
          </a:xfrm>
          <a:solidFill>
            <a:schemeClr val="bg1">
              <a:lumMod val="65000"/>
            </a:schemeClr>
          </a:solidFill>
        </p:spPr>
        <p:txBody>
          <a:bodyPr anchor="ct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p:txBody>
      </p:sp>
      <p:sp>
        <p:nvSpPr>
          <p:cNvPr id="35" name="Espace réservé du contenu 2"/>
          <p:cNvSpPr>
            <a:spLocks noGrp="1"/>
          </p:cNvSpPr>
          <p:nvPr>
            <p:ph idx="1"/>
          </p:nvPr>
        </p:nvSpPr>
        <p:spPr>
          <a:xfrm>
            <a:off x="515938" y="1504811"/>
            <a:ext cx="10267357" cy="447879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611777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2">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495ED2D-B04E-4B8D-8A86-FB0E5A48CF31}"/>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8BDE4011-B1BD-450F-9E77-EE8C8E9CDE72}"/>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9">
            <a:extLst>
              <a:ext uri="{FF2B5EF4-FFF2-40B4-BE49-F238E27FC236}">
                <a16:creationId xmlns:a16="http://schemas.microsoft.com/office/drawing/2014/main" id="{B75E4854-C746-4FE4-96DB-C7CC608E55A1}"/>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78736F1-C233-4AD4-B85D-967FBBD45EC1}"/>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12">
            <a:extLst>
              <a:ext uri="{FF2B5EF4-FFF2-40B4-BE49-F238E27FC236}">
                <a16:creationId xmlns:a16="http://schemas.microsoft.com/office/drawing/2014/main" id="{88C621CF-5617-43BD-AAC0-40E0E40195A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3">
            <a:extLst>
              <a:ext uri="{FF2B5EF4-FFF2-40B4-BE49-F238E27FC236}">
                <a16:creationId xmlns:a16="http://schemas.microsoft.com/office/drawing/2014/main" id="{EE8DB60D-79FF-4864-90C9-9B5F47E339F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0706FEC5-EAE2-4982-B4C0-889A3895A01F}"/>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14" name="ZoneTexte 13">
            <a:extLst>
              <a:ext uri="{FF2B5EF4-FFF2-40B4-BE49-F238E27FC236}">
                <a16:creationId xmlns:a16="http://schemas.microsoft.com/office/drawing/2014/main" id="{17CB852C-7480-4F45-BA7B-1C500B230E03}"/>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15" name="Connecteur droit 14">
            <a:extLst>
              <a:ext uri="{FF2B5EF4-FFF2-40B4-BE49-F238E27FC236}">
                <a16:creationId xmlns:a16="http://schemas.microsoft.com/office/drawing/2014/main" id="{790CA0C1-895C-4BE6-945A-0536E5B381B1}"/>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Graphique 297">
            <a:hlinkClick r:id="rId5" action="ppaction://hlinksldjump"/>
            <a:extLst>
              <a:ext uri="{FF2B5EF4-FFF2-40B4-BE49-F238E27FC236}">
                <a16:creationId xmlns:a16="http://schemas.microsoft.com/office/drawing/2014/main" id="{955E1EA4-2594-40AA-85E5-F58F5F8D4D06}"/>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8">
            <a:extLst>
              <a:ext uri="{FF2B5EF4-FFF2-40B4-BE49-F238E27FC236}">
                <a16:creationId xmlns:a16="http://schemas.microsoft.com/office/drawing/2014/main" id="{62076CF2-4E86-4D32-82BF-BC33B623421D}"/>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A154A18A-D602-4253-9072-D614E71ABC60}"/>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9" name="ZoneTexte 18">
            <a:extLst>
              <a:ext uri="{FF2B5EF4-FFF2-40B4-BE49-F238E27FC236}">
                <a16:creationId xmlns:a16="http://schemas.microsoft.com/office/drawing/2014/main" id="{B51F1E61-FFC2-400E-A523-323AECF4A456}"/>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20" name="Rectangle 19">
            <a:extLst>
              <a:ext uri="{FF2B5EF4-FFF2-40B4-BE49-F238E27FC236}">
                <a16:creationId xmlns:a16="http://schemas.microsoft.com/office/drawing/2014/main" id="{75359315-2963-4935-9D3C-358E81F116A4}"/>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a:extLst>
              <a:ext uri="{FF2B5EF4-FFF2-40B4-BE49-F238E27FC236}">
                <a16:creationId xmlns:a16="http://schemas.microsoft.com/office/drawing/2014/main" id="{C8F4BA58-5BA7-427F-B5D1-9C8019060989}"/>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Rectangle 21">
            <a:extLst>
              <a:ext uri="{FF2B5EF4-FFF2-40B4-BE49-F238E27FC236}">
                <a16:creationId xmlns:a16="http://schemas.microsoft.com/office/drawing/2014/main" id="{A6227ADF-12F3-470D-9144-8B94882CD672}"/>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ZoneTexte 22">
            <a:extLst>
              <a:ext uri="{FF2B5EF4-FFF2-40B4-BE49-F238E27FC236}">
                <a16:creationId xmlns:a16="http://schemas.microsoft.com/office/drawing/2014/main" id="{5F740991-688A-4568-A592-092DE892A0BF}"/>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4" name="ZoneTexte 23">
            <a:extLst>
              <a:ext uri="{FF2B5EF4-FFF2-40B4-BE49-F238E27FC236}">
                <a16:creationId xmlns:a16="http://schemas.microsoft.com/office/drawing/2014/main" id="{C61D4300-BA28-4EEB-9649-A24DEF560016}"/>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5" name="ZoneTexte 24">
            <a:extLst>
              <a:ext uri="{FF2B5EF4-FFF2-40B4-BE49-F238E27FC236}">
                <a16:creationId xmlns:a16="http://schemas.microsoft.com/office/drawing/2014/main" id="{9EA732B6-947D-4386-864B-D86D152195BF}"/>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6" name="ZoneTexte 25">
            <a:extLst>
              <a:ext uri="{FF2B5EF4-FFF2-40B4-BE49-F238E27FC236}">
                <a16:creationId xmlns:a16="http://schemas.microsoft.com/office/drawing/2014/main" id="{A5B8D56E-CCCA-4ABF-B8F1-D6BB8E6AC7E5}"/>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27" name="ZoneTexte 26">
            <a:extLst>
              <a:ext uri="{FF2B5EF4-FFF2-40B4-BE49-F238E27FC236}">
                <a16:creationId xmlns:a16="http://schemas.microsoft.com/office/drawing/2014/main" id="{BA124E8C-F855-4220-AF3F-92A95367F290}"/>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28" name="ZoneTexte 27">
            <a:extLst>
              <a:ext uri="{FF2B5EF4-FFF2-40B4-BE49-F238E27FC236}">
                <a16:creationId xmlns:a16="http://schemas.microsoft.com/office/drawing/2014/main" id="{2DEE2AC5-DCA6-4BBA-95D0-B1AEF99CBD53}"/>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29" name="Rectangle 28">
            <a:extLst>
              <a:ext uri="{FF2B5EF4-FFF2-40B4-BE49-F238E27FC236}">
                <a16:creationId xmlns:a16="http://schemas.microsoft.com/office/drawing/2014/main" id="{D42032E8-E3E8-4122-903D-20A766D58439}"/>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 name="Rectangle 29">
            <a:extLst>
              <a:ext uri="{FF2B5EF4-FFF2-40B4-BE49-F238E27FC236}">
                <a16:creationId xmlns:a16="http://schemas.microsoft.com/office/drawing/2014/main" id="{A11B725E-2840-42D1-A7FD-FC91B06048AA}"/>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1" name="Rectangle 30">
            <a:extLst>
              <a:ext uri="{FF2B5EF4-FFF2-40B4-BE49-F238E27FC236}">
                <a16:creationId xmlns:a16="http://schemas.microsoft.com/office/drawing/2014/main" id="{920EF4F1-656B-46A1-BBD0-63ED0B64F04E}"/>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2" name="Rectangle 31">
            <a:extLst>
              <a:ext uri="{FF2B5EF4-FFF2-40B4-BE49-F238E27FC236}">
                <a16:creationId xmlns:a16="http://schemas.microsoft.com/office/drawing/2014/main" id="{B2FD80A2-E107-4363-962B-391ABAFDA359}"/>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9412B9A3-14D9-4580-95F0-743460447396}"/>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93D29A8F-A632-47DC-ABAE-CE801CD9D877}"/>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36" name="Image 36">
            <a:extLst>
              <a:ext uri="{FF2B5EF4-FFF2-40B4-BE49-F238E27FC236}">
                <a16:creationId xmlns:a16="http://schemas.microsoft.com/office/drawing/2014/main" id="{4084E679-D31D-4754-B312-588FF78D39A6}"/>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contenu 2"/>
          <p:cNvSpPr>
            <a:spLocks noGrp="1"/>
          </p:cNvSpPr>
          <p:nvPr>
            <p:ph idx="1"/>
          </p:nvPr>
        </p:nvSpPr>
        <p:spPr>
          <a:xfrm>
            <a:off x="515937" y="710352"/>
            <a:ext cx="10267357" cy="52732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66106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D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D0BA42-AFF4-4319-A37E-A8C7819A0D38}"/>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 name="Image 8">
            <a:extLst>
              <a:ext uri="{FF2B5EF4-FFF2-40B4-BE49-F238E27FC236}">
                <a16:creationId xmlns:a16="http://schemas.microsoft.com/office/drawing/2014/main" id="{D79B1E4C-1D54-4A94-A0E5-B0E1B4C123FE}"/>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74A2052-4774-4746-BC94-1781B5C9FAA4}"/>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6" name="Graphique 297">
            <a:hlinkClick r:id="rId3" action="ppaction://hlinksldjump"/>
            <a:extLst>
              <a:ext uri="{FF2B5EF4-FFF2-40B4-BE49-F238E27FC236}">
                <a16:creationId xmlns:a16="http://schemas.microsoft.com/office/drawing/2014/main" id="{DB5001F6-8CFF-4A19-83F2-A5E0B291E2A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147033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exte 2">
            <a:extLst>
              <a:ext uri="{FF2B5EF4-FFF2-40B4-BE49-F238E27FC236}">
                <a16:creationId xmlns:a16="http://schemas.microsoft.com/office/drawing/2014/main" id="{546DC7A4-2B8D-4D62-80F0-06EDF424BDB3}"/>
              </a:ext>
            </a:extLst>
          </p:cNvPr>
          <p:cNvSpPr>
            <a:spLocks noGrp="1"/>
          </p:cNvSpPr>
          <p:nvPr>
            <p:ph type="body" idx="1"/>
          </p:nvPr>
        </p:nvSpPr>
        <p:spPr bwMode="auto">
          <a:xfrm>
            <a:off x="688975" y="1484313"/>
            <a:ext cx="10972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 texte</a:t>
            </a:r>
          </a:p>
          <a:p>
            <a:pPr lvl="1"/>
            <a:r>
              <a:rPr lang="fr-FR" altLang="fr-FR"/>
              <a:t>Deuxième niveau </a:t>
            </a:r>
          </a:p>
          <a:p>
            <a:pPr lvl="2"/>
            <a:r>
              <a:rPr lang="fr-FR" altLang="fr-FR"/>
              <a:t>Troisième niveau </a:t>
            </a:r>
          </a:p>
          <a:p>
            <a:pPr lvl="3"/>
            <a:r>
              <a:rPr lang="fr-FR" altLang="fr-FR"/>
              <a:t>Quatrième niveau </a:t>
            </a:r>
          </a:p>
          <a:p>
            <a:pPr lvl="4"/>
            <a:r>
              <a:rPr lang="fr-FR" altLang="fr-FR"/>
              <a:t>Cinquième niveau </a:t>
            </a:r>
          </a:p>
        </p:txBody>
      </p:sp>
      <p:sp>
        <p:nvSpPr>
          <p:cNvPr id="1027" name="Espace réservé du titre 1">
            <a:extLst>
              <a:ext uri="{FF2B5EF4-FFF2-40B4-BE49-F238E27FC236}">
                <a16:creationId xmlns:a16="http://schemas.microsoft.com/office/drawing/2014/main" id="{C07CC56F-01F5-43D2-A3B4-DFBCDE541BD3}"/>
              </a:ext>
            </a:extLst>
          </p:cNvPr>
          <p:cNvSpPr>
            <a:spLocks noGrp="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CF1F5C3F-7813-4C10-B7DD-5523E384F2AC}"/>
              </a:ext>
            </a:extLst>
          </p:cNvPr>
          <p:cNvSpPr txBox="1">
            <a:spLocks/>
          </p:cNvSpPr>
          <p:nvPr userDrawn="1"/>
        </p:nvSpPr>
        <p:spPr>
          <a:xfrm>
            <a:off x="10988675" y="6524625"/>
            <a:ext cx="673100" cy="261938"/>
          </a:xfrm>
          <a:prstGeom prst="rect">
            <a:avLst/>
          </a:prstGeom>
          <a:noFill/>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4BDAFAAB-7841-4E75-AA79-FDE08E20740B}" type="slidenum">
              <a:rPr lang="fr-FR" altLang="fr-FR" sz="1100" b="1" smtClean="0">
                <a:solidFill>
                  <a:srgbClr val="7F7F7F"/>
                </a:solidFill>
                <a:ea typeface="Helvetica Neue Medium"/>
                <a:cs typeface="Helvetica Neue Medium"/>
              </a:rPr>
              <a:pPr algn="r" eaLnBrk="1" hangingPunct="1">
                <a:defRPr/>
              </a:pPr>
              <a:t>‹N°›</a:t>
            </a:fld>
            <a:endParaRPr lang="fr-FR" altLang="fr-FR" sz="1000" b="1">
              <a:solidFill>
                <a:srgbClr val="7F7F7F"/>
              </a:solidFill>
              <a:ea typeface="Helvetica Neue Medium"/>
              <a:cs typeface="Helvetica Neue Medium"/>
            </a:endParaRPr>
          </a:p>
        </p:txBody>
      </p:sp>
      <p:sp>
        <p:nvSpPr>
          <p:cNvPr id="7" name="Espace réservé du texte 13">
            <a:extLst>
              <a:ext uri="{FF2B5EF4-FFF2-40B4-BE49-F238E27FC236}">
                <a16:creationId xmlns:a16="http://schemas.microsoft.com/office/drawing/2014/main" id="{9E7A5719-5718-4C4C-B1E7-39E76BDC4F27}"/>
              </a:ext>
            </a:extLst>
          </p:cNvPr>
          <p:cNvSpPr txBox="1">
            <a:spLocks/>
          </p:cNvSpPr>
          <p:nvPr userDrawn="1"/>
        </p:nvSpPr>
        <p:spPr>
          <a:xfrm>
            <a:off x="6510338" y="6473825"/>
            <a:ext cx="4478337" cy="361950"/>
          </a:xfrm>
          <a:prstGeom prst="rect">
            <a:avLst/>
          </a:prstGeom>
        </p:spPr>
        <p:txBody>
          <a:bodyPr anchor="ct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Semaine 25</a:t>
            </a:r>
          </a:p>
        </p:txBody>
      </p:sp>
      <p:pic>
        <p:nvPicPr>
          <p:cNvPr id="1030" name="Image 7">
            <a:extLst>
              <a:ext uri="{FF2B5EF4-FFF2-40B4-BE49-F238E27FC236}">
                <a16:creationId xmlns:a16="http://schemas.microsoft.com/office/drawing/2014/main" id="{D9E2D8DF-801A-465B-9A67-9EF9423BD62B}"/>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4225" y="6477000"/>
            <a:ext cx="11541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2125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exte 2">
            <a:extLst>
              <a:ext uri="{FF2B5EF4-FFF2-40B4-BE49-F238E27FC236}">
                <a16:creationId xmlns:a16="http://schemas.microsoft.com/office/drawing/2014/main" id="{4171435B-4643-4871-9702-31BF9D7DC31B}"/>
              </a:ext>
            </a:extLst>
          </p:cNvPr>
          <p:cNvSpPr>
            <a:spLocks noGrp="1"/>
          </p:cNvSpPr>
          <p:nvPr>
            <p:ph type="body" idx="1"/>
          </p:nvPr>
        </p:nvSpPr>
        <p:spPr bwMode="auto">
          <a:xfrm>
            <a:off x="688975" y="1484313"/>
            <a:ext cx="10972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 texte</a:t>
            </a:r>
          </a:p>
          <a:p>
            <a:pPr lvl="1"/>
            <a:r>
              <a:rPr lang="fr-FR" altLang="fr-FR"/>
              <a:t>Deuxième niveau </a:t>
            </a:r>
          </a:p>
          <a:p>
            <a:pPr lvl="2"/>
            <a:r>
              <a:rPr lang="fr-FR" altLang="fr-FR"/>
              <a:t>Troisième niveau </a:t>
            </a:r>
          </a:p>
          <a:p>
            <a:pPr lvl="3"/>
            <a:r>
              <a:rPr lang="fr-FR" altLang="fr-FR"/>
              <a:t>Quatrième niveau </a:t>
            </a:r>
          </a:p>
          <a:p>
            <a:pPr lvl="4"/>
            <a:r>
              <a:rPr lang="fr-FR" altLang="fr-FR"/>
              <a:t>Cinquième niveau </a:t>
            </a:r>
          </a:p>
        </p:txBody>
      </p:sp>
      <p:sp>
        <p:nvSpPr>
          <p:cNvPr id="1027" name="Espace réservé du titre 1">
            <a:extLst>
              <a:ext uri="{FF2B5EF4-FFF2-40B4-BE49-F238E27FC236}">
                <a16:creationId xmlns:a16="http://schemas.microsoft.com/office/drawing/2014/main" id="{48F5D75B-5DB4-4490-821F-A3D7F924842D}"/>
              </a:ext>
            </a:extLst>
          </p:cNvPr>
          <p:cNvSpPr>
            <a:spLocks noGrp="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022AE4A3-2F73-4F8B-8033-ECC6C592A0B5}"/>
              </a:ext>
            </a:extLst>
          </p:cNvPr>
          <p:cNvSpPr txBox="1">
            <a:spLocks/>
          </p:cNvSpPr>
          <p:nvPr userDrawn="1"/>
        </p:nvSpPr>
        <p:spPr>
          <a:xfrm>
            <a:off x="10988675" y="6524625"/>
            <a:ext cx="673100" cy="261938"/>
          </a:xfrm>
          <a:prstGeom prst="rect">
            <a:avLst/>
          </a:prstGeom>
          <a:noFill/>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1B2F012C-7659-4D0F-A7C7-8C2550D9D68D}" type="slidenum">
              <a:rPr lang="fr-FR" altLang="fr-FR" sz="1100" b="1" smtClean="0">
                <a:solidFill>
                  <a:srgbClr val="7F7F7F"/>
                </a:solidFill>
                <a:ea typeface="Helvetica Neue Medium"/>
                <a:cs typeface="Helvetica Neue Medium"/>
              </a:rPr>
              <a:pPr algn="r" eaLnBrk="1" hangingPunct="1">
                <a:defRPr/>
              </a:pPr>
              <a:t>‹N°›</a:t>
            </a:fld>
            <a:endParaRPr lang="fr-FR" altLang="fr-FR" sz="1000" b="1">
              <a:solidFill>
                <a:srgbClr val="7F7F7F"/>
              </a:solidFill>
              <a:ea typeface="Helvetica Neue Medium"/>
              <a:cs typeface="Helvetica Neue Medium"/>
            </a:endParaRPr>
          </a:p>
        </p:txBody>
      </p:sp>
      <p:sp>
        <p:nvSpPr>
          <p:cNvPr id="7" name="Espace réservé du texte 13">
            <a:extLst>
              <a:ext uri="{FF2B5EF4-FFF2-40B4-BE49-F238E27FC236}">
                <a16:creationId xmlns:a16="http://schemas.microsoft.com/office/drawing/2014/main" id="{C056A79F-B43D-4466-8FAF-1A3502254BD8}"/>
              </a:ext>
            </a:extLst>
          </p:cNvPr>
          <p:cNvSpPr txBox="1">
            <a:spLocks/>
          </p:cNvSpPr>
          <p:nvPr userDrawn="1"/>
        </p:nvSpPr>
        <p:spPr>
          <a:xfrm>
            <a:off x="6510338" y="6473825"/>
            <a:ext cx="4478337" cy="361950"/>
          </a:xfrm>
          <a:prstGeom prst="rect">
            <a:avLst/>
          </a:prstGeom>
        </p:spPr>
        <p:txBody>
          <a:bodyPr anchor="ct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Semaine 25</a:t>
            </a:r>
          </a:p>
        </p:txBody>
      </p:sp>
      <p:pic>
        <p:nvPicPr>
          <p:cNvPr id="1030" name="Image 7">
            <a:extLst>
              <a:ext uri="{FF2B5EF4-FFF2-40B4-BE49-F238E27FC236}">
                <a16:creationId xmlns:a16="http://schemas.microsoft.com/office/drawing/2014/main" id="{11CB7BBA-8D13-4B7A-9CC4-F6CFE04C65F5}"/>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84225" y="6477000"/>
            <a:ext cx="11541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71604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4.png"/><Relationship Id="rId3" Type="http://schemas.openxmlformats.org/officeDocument/2006/relationships/diagramLayout" Target="../diagrams/layout2.xml"/><Relationship Id="rId7" Type="http://schemas.openxmlformats.org/officeDocument/2006/relationships/image" Target="../media/image21.png"/><Relationship Id="rId12" Type="http://schemas.microsoft.com/office/2007/relationships/hdphoto" Target="../media/hdphoto5.wdp"/><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openxmlformats.org/officeDocument/2006/relationships/image" Target="../media/image23.png"/><Relationship Id="rId5" Type="http://schemas.openxmlformats.org/officeDocument/2006/relationships/diagramColors" Target="../diagrams/colors2.xml"/><Relationship Id="rId10" Type="http://schemas.microsoft.com/office/2007/relationships/hdphoto" Target="../media/hdphoto4.wdp"/><Relationship Id="rId4" Type="http://schemas.openxmlformats.org/officeDocument/2006/relationships/diagramQuickStyle" Target="../diagrams/quickStyle2.xml"/><Relationship Id="rId9" Type="http://schemas.openxmlformats.org/officeDocument/2006/relationships/image" Target="../media/image22.png"/><Relationship Id="rId1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8.png"/><Relationship Id="rId1" Type="http://schemas.openxmlformats.org/officeDocument/2006/relationships/slideLayout" Target="../slideLayouts/slideLayout4.xml"/><Relationship Id="rId5" Type="http://schemas.microsoft.com/office/2007/relationships/hdphoto" Target="../media/hdphoto7.wdp"/><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9.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4.xml"/><Relationship Id="rId3" Type="http://schemas.microsoft.com/office/2007/relationships/hdphoto" Target="../media/hdphoto8.wdp"/><Relationship Id="rId7" Type="http://schemas.openxmlformats.org/officeDocument/2006/relationships/diagramData" Target="../diagrams/data4.xml"/><Relationship Id="rId12" Type="http://schemas.openxmlformats.org/officeDocument/2006/relationships/image" Target="../media/image25.png"/><Relationship Id="rId2"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hyperlink" Target="https://cloud.absorbcreate.com/launch/project/uwZyh8qPGWt4DyY6j" TargetMode="External"/><Relationship Id="rId11" Type="http://schemas.microsoft.com/office/2007/relationships/diagramDrawing" Target="../diagrams/drawing4.xml"/><Relationship Id="rId5" Type="http://schemas.microsoft.com/office/2007/relationships/hdphoto" Target="../media/hdphoto9.wdp"/><Relationship Id="rId10" Type="http://schemas.openxmlformats.org/officeDocument/2006/relationships/diagramColors" Target="../diagrams/colors4.xml"/><Relationship Id="rId4" Type="http://schemas.openxmlformats.org/officeDocument/2006/relationships/image" Target="../media/image41.png"/><Relationship Id="rId9"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43.png"/><Relationship Id="rId7" Type="http://schemas.openxmlformats.org/officeDocument/2006/relationships/image" Target="../media/image29.png"/><Relationship Id="rId2" Type="http://schemas.openxmlformats.org/officeDocument/2006/relationships/image" Target="../media/image42.png"/><Relationship Id="rId1" Type="http://schemas.openxmlformats.org/officeDocument/2006/relationships/slideLayout" Target="../slideLayouts/slideLayout4.xml"/><Relationship Id="rId6" Type="http://schemas.microsoft.com/office/2007/relationships/hdphoto" Target="../media/hdphoto11.wdp"/><Relationship Id="rId5" Type="http://schemas.openxmlformats.org/officeDocument/2006/relationships/image" Target="../media/image44.png"/><Relationship Id="rId4" Type="http://schemas.microsoft.com/office/2007/relationships/hdphoto" Target="../media/hdphoto10.wdp"/><Relationship Id="rId9"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microsoft.com/office/2007/relationships/hdphoto" Target="../media/hdphoto12.wdp"/><Relationship Id="rId7" Type="http://schemas.openxmlformats.org/officeDocument/2006/relationships/image" Target="../media/image25.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6.png"/><Relationship Id="rId5" Type="http://schemas.microsoft.com/office/2007/relationships/hdphoto" Target="../media/hdphoto7.wdp"/><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www.img.caisse-epargne.fr/app/uploads/sites/10/2023/10/26150645/guide-succession-cegee-digital-07-23.pdf" TargetMode="External"/><Relationship Id="rId7" Type="http://schemas.microsoft.com/office/2007/relationships/hdphoto" Target="../media/hdphoto7.wdp"/><Relationship Id="rId2" Type="http://schemas.openxmlformats.org/officeDocument/2006/relationships/hyperlink" Target="https://www.caisse-epargne.fr/grand-est-europe/conseils/6-mois-pour-effectuer-demarches/" TargetMode="External"/><Relationship Id="rId1" Type="http://schemas.openxmlformats.org/officeDocument/2006/relationships/slideLayout" Target="../slideLayouts/slideLayout4.xml"/><Relationship Id="rId6" Type="http://schemas.openxmlformats.org/officeDocument/2006/relationships/image" Target="../media/image29.png"/><Relationship Id="rId5" Type="http://schemas.microsoft.com/office/2007/relationships/hdphoto" Target="../media/hdphoto13.wdp"/><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8.png"/><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4.png"/><Relationship Id="rId3" Type="http://schemas.openxmlformats.org/officeDocument/2006/relationships/diagramLayout" Target="../diagrams/layout5.xml"/><Relationship Id="rId7" Type="http://schemas.openxmlformats.org/officeDocument/2006/relationships/image" Target="../media/image51.png"/><Relationship Id="rId12" Type="http://schemas.microsoft.com/office/2007/relationships/hdphoto" Target="../media/hdphoto16.wdp"/><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11" Type="http://schemas.openxmlformats.org/officeDocument/2006/relationships/image" Target="../media/image53.png"/><Relationship Id="rId5" Type="http://schemas.openxmlformats.org/officeDocument/2006/relationships/diagramColors" Target="../diagrams/colors5.xml"/><Relationship Id="rId10" Type="http://schemas.microsoft.com/office/2007/relationships/hdphoto" Target="../media/hdphoto15.wdp"/><Relationship Id="rId4" Type="http://schemas.openxmlformats.org/officeDocument/2006/relationships/diagramQuickStyle" Target="../diagrams/quickStyle5.xml"/><Relationship Id="rId9"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 Id="rId6" Type="http://schemas.microsoft.com/office/2007/relationships/hdphoto" Target="../media/hdphoto18.wdp"/><Relationship Id="rId5" Type="http://schemas.openxmlformats.org/officeDocument/2006/relationships/image" Target="../media/image57.png"/><Relationship Id="rId4" Type="http://schemas.microsoft.com/office/2007/relationships/hdphoto" Target="../media/hdphoto17.wdp"/></Relationships>
</file>

<file path=ppt/slides/_rels/slide20.xml.rels><?xml version="1.0" encoding="UTF-8" standalone="yes"?>
<Relationships xmlns="http://schemas.openxmlformats.org/package/2006/relationships"><Relationship Id="rId8" Type="http://schemas.openxmlformats.org/officeDocument/2006/relationships/image" Target="../media/image61.png"/><Relationship Id="rId3" Type="http://schemas.microsoft.com/office/2007/relationships/hdphoto" Target="../media/hdphoto19.wdp"/><Relationship Id="rId7" Type="http://schemas.microsoft.com/office/2007/relationships/hdphoto" Target="../media/hdphoto21.wdp"/><Relationship Id="rId2" Type="http://schemas.openxmlformats.org/officeDocument/2006/relationships/image" Target="../media/image58.png"/><Relationship Id="rId1" Type="http://schemas.openxmlformats.org/officeDocument/2006/relationships/slideLayout" Target="../slideLayouts/slideLayout4.xml"/><Relationship Id="rId6" Type="http://schemas.openxmlformats.org/officeDocument/2006/relationships/image" Target="../media/image60.png"/><Relationship Id="rId5" Type="http://schemas.microsoft.com/office/2007/relationships/hdphoto" Target="../media/hdphoto20.wdp"/><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65.png"/><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29.png"/><Relationship Id="rId7" Type="http://schemas.openxmlformats.org/officeDocument/2006/relationships/image" Target="../media/image68.pn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67.png"/><Relationship Id="rId4" Type="http://schemas.microsoft.com/office/2007/relationships/hdphoto" Target="../media/hdphoto7.wdp"/><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0.png"/><Relationship Id="rId7" Type="http://schemas.openxmlformats.org/officeDocument/2006/relationships/image" Target="../media/image73.png"/><Relationship Id="rId2" Type="http://schemas.openxmlformats.org/officeDocument/2006/relationships/hyperlink" Target="http://ihmgestimp-pro.sigce.caisse-epargne.fr:8853/GestionImprimes/frmFusionImprime.aspx?id_doc=2037" TargetMode="External"/><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71.png"/><Relationship Id="rId4" Type="http://schemas.microsoft.com/office/2007/relationships/hdphoto" Target="../media/hdphoto22.wdp"/></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79.png"/><Relationship Id="rId3" Type="http://schemas.microsoft.com/office/2007/relationships/hdphoto" Target="../media/hdphoto23.wdp"/><Relationship Id="rId7" Type="http://schemas.openxmlformats.org/officeDocument/2006/relationships/image" Target="../media/image78.png"/><Relationship Id="rId2" Type="http://schemas.openxmlformats.org/officeDocument/2006/relationships/image" Target="../media/image75.png"/><Relationship Id="rId1" Type="http://schemas.openxmlformats.org/officeDocument/2006/relationships/slideLayout" Target="../slideLayouts/slideLayout4.xml"/><Relationship Id="rId6" Type="http://schemas.openxmlformats.org/officeDocument/2006/relationships/image" Target="../media/image77.png"/><Relationship Id="rId5" Type="http://schemas.openxmlformats.org/officeDocument/2006/relationships/image" Target="../media/image25.png"/><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82.png"/><Relationship Id="rId4" Type="http://schemas.openxmlformats.org/officeDocument/2006/relationships/image" Target="../media/image81.png"/></Relationships>
</file>

<file path=ppt/slides/_rels/slide31.xml.rels><?xml version="1.0" encoding="UTF-8" standalone="yes"?>
<Relationships xmlns="http://schemas.openxmlformats.org/package/2006/relationships"><Relationship Id="rId3" Type="http://schemas.microsoft.com/office/2007/relationships/hdphoto" Target="../media/hdphoto23.wdp"/><Relationship Id="rId7" Type="http://schemas.microsoft.com/office/2007/relationships/hdphoto" Target="../media/hdphoto7.wdp"/><Relationship Id="rId2" Type="http://schemas.openxmlformats.org/officeDocument/2006/relationships/image" Target="../media/image75.png"/><Relationship Id="rId1" Type="http://schemas.openxmlformats.org/officeDocument/2006/relationships/slideLayout" Target="../slideLayouts/slideLayout4.xml"/><Relationship Id="rId6" Type="http://schemas.openxmlformats.org/officeDocument/2006/relationships/image" Target="../media/image29.png"/><Relationship Id="rId5" Type="http://schemas.microsoft.com/office/2007/relationships/hdphoto" Target="../media/hdphoto13.wdp"/><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image" Target="../media/image84.png"/><Relationship Id="rId1" Type="http://schemas.openxmlformats.org/officeDocument/2006/relationships/slideLayout" Target="../slideLayouts/slideLayout4.xml"/><Relationship Id="rId6" Type="http://schemas.openxmlformats.org/officeDocument/2006/relationships/image" Target="../media/image87.png"/><Relationship Id="rId5" Type="http://schemas.openxmlformats.org/officeDocument/2006/relationships/image" Target="../media/image25.png"/><Relationship Id="rId4" Type="http://schemas.openxmlformats.org/officeDocument/2006/relationships/image" Target="../media/image86.png"/></Relationships>
</file>

<file path=ppt/slides/_rels/slide3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1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9.xml.rels><?xml version="1.0" encoding="UTF-8" standalone="yes"?>
<Relationships xmlns="http://schemas.openxmlformats.org/package/2006/relationships"><Relationship Id="rId8" Type="http://schemas.openxmlformats.org/officeDocument/2006/relationships/hyperlink" Target="http://commerciaux.celca.caisse-epargne.fr/download/1028/documents-hors-arbo-1/26955/nppdc-faq.pptx" TargetMode="External"/><Relationship Id="rId13" Type="http://schemas.openxmlformats.org/officeDocument/2006/relationships/image" Target="../media/image98.jpeg"/><Relationship Id="rId3" Type="http://schemas.openxmlformats.org/officeDocument/2006/relationships/hyperlink" Target="https://web.microsoftstream.com/video/dd4ce1a1-65df-4049-805c-ced587934927" TargetMode="External"/><Relationship Id="rId7" Type="http://schemas.openxmlformats.org/officeDocument/2006/relationships/hyperlink" Target="http://commerciaux.celca.caisse-epargne.fr/download/1028/documents-hors-arbo-1/26952/nppdc-fiche-memo-topage-premium.pdf" TargetMode="External"/><Relationship Id="rId12" Type="http://schemas.openxmlformats.org/officeDocument/2006/relationships/image" Target="../media/image97.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commerciaux.celca.caisse-epargne.fr/download/1028/documents-hors-arbo-1/26953/nppdc-fiche-memo-rsd.pdf" TargetMode="External"/><Relationship Id="rId11" Type="http://schemas.openxmlformats.org/officeDocument/2006/relationships/image" Target="../media/image96.jpeg"/><Relationship Id="rId5" Type="http://schemas.openxmlformats.org/officeDocument/2006/relationships/hyperlink" Target="http://commerciaux.celca.caisse-epargne.fr/download/1028/documents-hors-arbo-1/26954/nppdc-fiche-memo-le-chargement-des-pieces.pdf" TargetMode="External"/><Relationship Id="rId10" Type="http://schemas.openxmlformats.org/officeDocument/2006/relationships/image" Target="../media/image67.png"/><Relationship Id="rId4" Type="http://schemas.openxmlformats.org/officeDocument/2006/relationships/hyperlink" Target="https://web.microsoftstream.com/video/057aea6c-a6a1-4619-9db4-6ab090975413" TargetMode="External"/><Relationship Id="rId9" Type="http://schemas.openxmlformats.org/officeDocument/2006/relationships/hyperlink" Target="https://myeav.ecuvie.assurances.d.bbg/jcms/rpn32_30735/guides-utilisateurs" TargetMode="External"/><Relationship Id="rId14" Type="http://schemas.openxmlformats.org/officeDocument/2006/relationships/image" Target="../media/image99.png"/></Relationships>
</file>

<file path=ppt/slides/_rels/slide40.xml.rels><?xml version="1.0" encoding="UTF-8" standalone="yes"?>
<Relationships xmlns="http://schemas.openxmlformats.org/package/2006/relationships"><Relationship Id="rId8" Type="http://schemas.openxmlformats.org/officeDocument/2006/relationships/hyperlink" Target="http://commerciaux.celca.caisse-epargne.fr/particuliers/bancarisation-particuliers/cartes-bancaires/fonctions-des-cartes/fonctions-des-cartes/" TargetMode="External"/><Relationship Id="rId13" Type="http://schemas.openxmlformats.org/officeDocument/2006/relationships/image" Target="../media/image104.png"/><Relationship Id="rId3" Type="http://schemas.openxmlformats.org/officeDocument/2006/relationships/hyperlink" Target="http://commerciaux.celca.caisse-epargne.fr/particuliers/credits-particuliers/assureur-des-emprunteurs/" TargetMode="External"/><Relationship Id="rId7" Type="http://schemas.openxmlformats.org/officeDocument/2006/relationships/hyperlink" Target="http://commerciaux.celca.caisse-epargne.fr/global-bdd/successions/successions/" TargetMode="External"/><Relationship Id="rId12" Type="http://schemas.openxmlformats.org/officeDocument/2006/relationships/hyperlink" Target="http://commerciaux.celca.caisse-epargne.fr/particuliers/succession/" TargetMode="External"/><Relationship Id="rId2" Type="http://schemas.openxmlformats.org/officeDocument/2006/relationships/image" Target="../media/image100.png"/><Relationship Id="rId1" Type="http://schemas.openxmlformats.org/officeDocument/2006/relationships/slideLayout" Target="../slideLayouts/slideLayout4.xml"/><Relationship Id="rId6" Type="http://schemas.openxmlformats.org/officeDocument/2006/relationships/hyperlink" Target="http://commerciaux.celca.caisse-epargne.fr/particuliers/particuliers/" TargetMode="External"/><Relationship Id="rId11" Type="http://schemas.microsoft.com/office/2007/relationships/hdphoto" Target="../media/hdphoto24.wdp"/><Relationship Id="rId5" Type="http://schemas.openxmlformats.org/officeDocument/2006/relationships/image" Target="../media/image101.png"/><Relationship Id="rId15" Type="http://schemas.openxmlformats.org/officeDocument/2006/relationships/hyperlink" Target="https://groupebpce.sharepoint.com/sites/assurnet-ce?mywayPortalId=" TargetMode="External"/><Relationship Id="rId10" Type="http://schemas.openxmlformats.org/officeDocument/2006/relationships/image" Target="../media/image103.png"/><Relationship Id="rId4" Type="http://schemas.openxmlformats.org/officeDocument/2006/relationships/hyperlink" Target="https://www.caisse-epargne.fr/" TargetMode="External"/><Relationship Id="rId9" Type="http://schemas.openxmlformats.org/officeDocument/2006/relationships/image" Target="../media/image102.png"/><Relationship Id="rId14"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a:xfrm>
            <a:off x="1091821" y="6090352"/>
            <a:ext cx="7893700" cy="304887"/>
          </a:xfrm>
        </p:spPr>
        <p:txBody>
          <a:bodyPr>
            <a:normAutofit fontScale="92500" lnSpcReduction="10000"/>
          </a:bodyPr>
          <a:lstStyle/>
          <a:p>
            <a:r>
              <a:rPr lang="fr-FR"/>
              <a:t>Janvier 2024</a:t>
            </a:r>
            <a:endParaRPr lang="fr-FR" dirty="0"/>
          </a:p>
        </p:txBody>
      </p:sp>
      <p:sp>
        <p:nvSpPr>
          <p:cNvPr id="4" name="Titre 3"/>
          <p:cNvSpPr>
            <a:spLocks noGrp="1"/>
          </p:cNvSpPr>
          <p:nvPr>
            <p:ph type="ctrTitle"/>
          </p:nvPr>
        </p:nvSpPr>
        <p:spPr>
          <a:xfrm>
            <a:off x="0" y="1474223"/>
            <a:ext cx="12037888" cy="2478317"/>
          </a:xfrm>
          <a:solidFill>
            <a:schemeClr val="bg1">
              <a:lumMod val="95000"/>
            </a:schemeClr>
          </a:solidFill>
        </p:spPr>
        <p:txBody>
          <a:bodyPr>
            <a:normAutofit/>
          </a:bodyPr>
          <a:lstStyle/>
          <a:p>
            <a:pPr algn="ctr"/>
            <a:r>
              <a:rPr lang="fr-FR" sz="4000" dirty="0"/>
              <a:t>Parcours trajectoire nouveaux entrants </a:t>
            </a:r>
            <a:br>
              <a:rPr lang="fr-FR" sz="4000" dirty="0"/>
            </a:br>
            <a:br>
              <a:rPr lang="fr-FR" sz="4000" dirty="0"/>
            </a:br>
            <a:r>
              <a:rPr lang="fr-FR" sz="5400" dirty="0">
                <a:solidFill>
                  <a:srgbClr val="C00000"/>
                </a:solidFill>
              </a:rPr>
              <a:t>Les Successions</a:t>
            </a:r>
            <a:endParaRPr lang="fr-FR" sz="4000" dirty="0">
              <a:solidFill>
                <a:srgbClr val="C00000"/>
              </a:solidFill>
            </a:endParaRPr>
          </a:p>
        </p:txBody>
      </p:sp>
      <p:sp>
        <p:nvSpPr>
          <p:cNvPr id="5" name="Espace réservé du texte 4"/>
          <p:cNvSpPr>
            <a:spLocks noGrp="1"/>
          </p:cNvSpPr>
          <p:nvPr>
            <p:ph type="body" sz="quarter" idx="11"/>
          </p:nvPr>
        </p:nvSpPr>
        <p:spPr/>
        <p:txBody>
          <a:bodyPr/>
          <a:lstStyle/>
          <a:p>
            <a:r>
              <a:rPr lang="fr-FR" dirty="0"/>
              <a:t>FILIERE SUCCESSIONS</a:t>
            </a:r>
          </a:p>
        </p:txBody>
      </p:sp>
      <p:pic>
        <p:nvPicPr>
          <p:cNvPr id="1026" name="Picture 2" descr="Illustration de famille heureuse Vecteur gratuit"/>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933" b="96000" l="9744" r="89776">
                        <a14:foregroundMark x1="28275" y1="18133" x2="28115" y2="29067"/>
                        <a14:foregroundMark x1="25080" y1="20000" x2="28594" y2="18400"/>
                        <a14:foregroundMark x1="29553" y1="18933" x2="30351" y2="20267"/>
                        <a14:foregroundMark x1="16773" y1="54133" x2="16773" y2="73600"/>
                        <a14:foregroundMark x1="30671" y1="23200" x2="30671" y2="23200"/>
                        <a14:foregroundMark x1="48722" y1="19467" x2="48722" y2="19467"/>
                        <a14:foregroundMark x1="49521" y1="22133" x2="49521" y2="22133"/>
                        <a14:foregroundMark x1="50639" y1="21067" x2="50639" y2="21067"/>
                        <a14:foregroundMark x1="51278" y1="21067" x2="51278" y2="21067"/>
                        <a14:foregroundMark x1="52077" y1="21067" x2="52077" y2="21067"/>
                        <a14:foregroundMark x1="61821" y1="37067" x2="61821" y2="37067"/>
                        <a14:foregroundMark x1="60543" y1="40800" x2="60383" y2="40800"/>
                        <a14:foregroundMark x1="59585" y1="42933" x2="59585" y2="42933"/>
                        <a14:foregroundMark x1="52077" y1="33067" x2="52077" y2="33067"/>
                        <a14:foregroundMark x1="69169" y1="24533" x2="66773" y2="75733"/>
                        <a14:foregroundMark x1="67572" y1="81333" x2="67572" y2="81333"/>
                        <a14:foregroundMark x1="67093" y1="79467" x2="67093" y2="79467"/>
                        <a14:foregroundMark x1="69489" y1="72533" x2="69329" y2="79200"/>
                        <a14:foregroundMark x1="78754" y1="55467" x2="75399" y2="74933"/>
                        <a14:foregroundMark x1="74760" y1="76000" x2="74760" y2="79733"/>
                        <a14:foregroundMark x1="76837" y1="77067" x2="77476" y2="80267"/>
                        <a14:foregroundMark x1="76677" y1="26667" x2="82588" y2="54133"/>
                        <a14:foregroundMark x1="81470" y1="55733" x2="80351" y2="78400"/>
                        <a14:foregroundMark x1="82268" y1="38667" x2="82268" y2="38667"/>
                        <a14:foregroundMark x1="83227" y1="37600" x2="83227" y2="37600"/>
                        <a14:foregroundMark x1="83866" y1="36267" x2="83866" y2="36267"/>
                        <a14:foregroundMark x1="75399" y1="40000" x2="75399" y2="40000"/>
                        <a14:foregroundMark x1="75399" y1="40000" x2="75399" y2="40000"/>
                        <a14:foregroundMark x1="75399" y1="40000" x2="74760" y2="40000"/>
                        <a14:foregroundMark x1="73323" y1="41333" x2="75719" y2="39733"/>
                        <a14:foregroundMark x1="72524" y1="30667" x2="70128" y2="22933"/>
                        <a14:foregroundMark x1="67732" y1="25600" x2="69010" y2="23467"/>
                        <a14:foregroundMark x1="67412" y1="24533" x2="66613" y2="27467"/>
                        <a14:foregroundMark x1="25559" y1="81333" x2="25559" y2="81333"/>
                        <a14:foregroundMark x1="26358" y1="80533" x2="26358" y2="80533"/>
                        <a14:foregroundMark x1="19649" y1="79467" x2="19649" y2="79467"/>
                        <a14:foregroundMark x1="19649" y1="78133" x2="19808" y2="80267"/>
                        <a14:foregroundMark x1="15974" y1="78400" x2="15655" y2="81067"/>
                        <a14:foregroundMark x1="35304" y1="79467" x2="34824" y2="81067"/>
                        <a14:foregroundMark x1="42812" y1="79733" x2="42812" y2="79733"/>
                        <a14:foregroundMark x1="48882" y1="74933" x2="49042" y2="80267"/>
                      </a14:backgroundRemoval>
                    </a14:imgEffect>
                  </a14:imgLayer>
                </a14:imgProps>
              </a:ext>
              <a:ext uri="{28A0092B-C50C-407E-A947-70E740481C1C}">
                <a14:useLocalDpi xmlns:a14="http://schemas.microsoft.com/office/drawing/2010/main" val="0"/>
              </a:ext>
            </a:extLst>
          </a:blip>
          <a:srcRect/>
          <a:stretch>
            <a:fillRect/>
          </a:stretch>
        </p:blipFill>
        <p:spPr bwMode="auto">
          <a:xfrm>
            <a:off x="3724298" y="4016505"/>
            <a:ext cx="4743403" cy="2841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pPr marL="0" indent="0" algn="ctr">
              <a:buNone/>
            </a:pPr>
            <a:r>
              <a:rPr lang="fr-FR" sz="2000" b="1" dirty="0"/>
              <a:t>PREAMBULE</a:t>
            </a:r>
          </a:p>
          <a:p>
            <a:pPr marL="0" indent="0">
              <a:buNone/>
            </a:pPr>
            <a:endParaRPr lang="fr-FR" dirty="0"/>
          </a:p>
          <a:p>
            <a:r>
              <a:rPr lang="fr-FR" dirty="0"/>
              <a:t>Les successions en CEGEE : présentation de la filière succession</a:t>
            </a:r>
          </a:p>
          <a:p>
            <a:r>
              <a:rPr lang="fr-FR" dirty="0"/>
              <a:t>La connaissance du décès : que faire ?</a:t>
            </a:r>
          </a:p>
          <a:p>
            <a:r>
              <a:rPr lang="fr-FR" dirty="0"/>
              <a:t>La collecte des informations, documents et blocage des comptes</a:t>
            </a:r>
          </a:p>
          <a:p>
            <a:r>
              <a:rPr lang="fr-FR" dirty="0"/>
              <a:t>Règlements des factures</a:t>
            </a:r>
          </a:p>
          <a:p>
            <a:r>
              <a:rPr lang="fr-FR" dirty="0"/>
              <a:t>Rôle du notaire – Tarification - MAD</a:t>
            </a:r>
          </a:p>
          <a:p>
            <a:r>
              <a:rPr lang="fr-FR" dirty="0"/>
              <a:t>Suivi des Successions</a:t>
            </a:r>
          </a:p>
          <a:p>
            <a:r>
              <a:rPr lang="fr-FR" dirty="0">
                <a:solidFill>
                  <a:schemeClr val="tx1"/>
                </a:solidFill>
              </a:rPr>
              <a:t>Comment gérer les contrats d’assurance vie </a:t>
            </a:r>
          </a:p>
          <a:p>
            <a:endParaRPr lang="fr-FR" dirty="0">
              <a:highlight>
                <a:srgbClr val="FFFF00"/>
              </a:highlight>
            </a:endParaRP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9920732" y="4324005"/>
            <a:ext cx="2093843" cy="2199557"/>
          </a:xfrm>
          <a:prstGeom prst="rect">
            <a:avLst/>
          </a:prstGeom>
        </p:spPr>
      </p:pic>
      <p:sp>
        <p:nvSpPr>
          <p:cNvPr id="3" name="Éclair 2">
            <a:extLst>
              <a:ext uri="{FF2B5EF4-FFF2-40B4-BE49-F238E27FC236}">
                <a16:creationId xmlns:a16="http://schemas.microsoft.com/office/drawing/2014/main" id="{6423615D-5E55-4B69-B078-A951A1973C07}"/>
              </a:ext>
            </a:extLst>
          </p:cNvPr>
          <p:cNvSpPr/>
          <p:nvPr/>
        </p:nvSpPr>
        <p:spPr>
          <a:xfrm>
            <a:off x="11424976" y="252549"/>
            <a:ext cx="337624" cy="444138"/>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049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a:xfrm>
            <a:off x="4767943" y="-122115"/>
            <a:ext cx="10980738" cy="720000"/>
          </a:xfrm>
        </p:spPr>
        <p:txBody>
          <a:bodyPr>
            <a:normAutofit/>
          </a:bodyPr>
          <a:lstStyle/>
          <a:p>
            <a:r>
              <a:rPr lang="fr-FR" sz="2800" u="sng" dirty="0"/>
              <a:t>Préambule</a:t>
            </a:r>
          </a:p>
        </p:txBody>
      </p:sp>
      <p:sp>
        <p:nvSpPr>
          <p:cNvPr id="20" name="Espace réservé du contenu 8">
            <a:extLst>
              <a:ext uri="{FF2B5EF4-FFF2-40B4-BE49-F238E27FC236}">
                <a16:creationId xmlns:a16="http://schemas.microsoft.com/office/drawing/2014/main" id="{148E9316-FB09-40E6-BCF1-3D244D2E7D3C}"/>
              </a:ext>
            </a:extLst>
          </p:cNvPr>
          <p:cNvSpPr>
            <a:spLocks noGrp="1"/>
          </p:cNvSpPr>
          <p:nvPr>
            <p:ph idx="17"/>
          </p:nvPr>
        </p:nvSpPr>
        <p:spPr>
          <a:xfrm>
            <a:off x="1308695" y="1978449"/>
            <a:ext cx="10570970" cy="4603907"/>
          </a:xfrm>
        </p:spPr>
        <p:txBody>
          <a:bodyPr/>
          <a:lstStyle/>
          <a:p>
            <a:r>
              <a:rPr lang="fr-FR" sz="1800" b="1" dirty="0"/>
              <a:t>15 630 dossiers pour des enjeux de </a:t>
            </a:r>
            <a:r>
              <a:rPr lang="fr-FR" sz="1800" b="1" dirty="0">
                <a:solidFill>
                  <a:schemeClr val="tx1"/>
                </a:solidFill>
              </a:rPr>
              <a:t>684 </a:t>
            </a:r>
            <a:r>
              <a:rPr lang="fr-FR" sz="1800" b="1" dirty="0"/>
              <a:t>M€ en CEGEE</a:t>
            </a:r>
          </a:p>
          <a:p>
            <a:pPr marL="0" indent="0">
              <a:buNone/>
            </a:pPr>
            <a:endParaRPr lang="fr-FR" dirty="0"/>
          </a:p>
          <a:p>
            <a:pPr marL="0" indent="0" algn="just">
              <a:buNone/>
            </a:pPr>
            <a:r>
              <a:rPr lang="fr-FR" sz="2000" b="1" dirty="0">
                <a:solidFill>
                  <a:schemeClr val="tx1"/>
                </a:solidFill>
              </a:rPr>
              <a:t>80%</a:t>
            </a:r>
            <a:r>
              <a:rPr lang="fr-FR" dirty="0">
                <a:solidFill>
                  <a:schemeClr val="tx1"/>
                </a:solidFill>
              </a:rPr>
              <a:t> </a:t>
            </a:r>
            <a:r>
              <a:rPr lang="fr-FR" dirty="0"/>
              <a:t>des dossiers </a:t>
            </a:r>
            <a:r>
              <a:rPr lang="fr-FR" u="sng" dirty="0"/>
              <a:t>en nombre </a:t>
            </a:r>
            <a:r>
              <a:rPr lang="fr-FR" dirty="0"/>
              <a:t>dont les avoirs sont </a:t>
            </a:r>
            <a:r>
              <a:rPr lang="fr-FR" sz="1800" b="1" dirty="0">
                <a:solidFill>
                  <a:srgbClr val="7030A0"/>
                </a:solidFill>
              </a:rPr>
              <a:t>inférieurs à 75 K€</a:t>
            </a:r>
            <a:r>
              <a:rPr lang="fr-FR" dirty="0"/>
              <a:t> pèsent </a:t>
            </a:r>
            <a:r>
              <a:rPr lang="fr-FR" sz="2000" b="1" dirty="0">
                <a:solidFill>
                  <a:schemeClr val="tx1"/>
                </a:solidFill>
              </a:rPr>
              <a:t>30 %</a:t>
            </a:r>
            <a:r>
              <a:rPr lang="fr-FR" dirty="0">
                <a:solidFill>
                  <a:schemeClr val="tx1"/>
                </a:solidFill>
              </a:rPr>
              <a:t> </a:t>
            </a:r>
            <a:r>
              <a:rPr lang="fr-FR" dirty="0"/>
              <a:t>des </a:t>
            </a:r>
            <a:r>
              <a:rPr lang="fr-FR" b="1" dirty="0"/>
              <a:t>enjeux en capitaux.</a:t>
            </a:r>
          </a:p>
          <a:p>
            <a:pPr marL="0" indent="0" algn="just">
              <a:buNone/>
            </a:pPr>
            <a:endParaRPr lang="fr-FR" b="1" dirty="0"/>
          </a:p>
          <a:p>
            <a:pPr marL="0" indent="0" algn="just">
              <a:buNone/>
            </a:pPr>
            <a:r>
              <a:rPr lang="fr-FR" sz="1800" dirty="0"/>
              <a:t>	</a:t>
            </a:r>
            <a:r>
              <a:rPr lang="fr-FR" sz="1800" dirty="0">
                <a:solidFill>
                  <a:srgbClr val="C00000"/>
                </a:solidFill>
              </a:rPr>
              <a:t> 		</a:t>
            </a:r>
            <a:r>
              <a:rPr lang="fr-FR" sz="1800" b="1" dirty="0">
                <a:solidFill>
                  <a:srgbClr val="C00000"/>
                </a:solidFill>
              </a:rPr>
              <a:t>Taux de recyclage </a:t>
            </a:r>
            <a:r>
              <a:rPr lang="fr-FR" sz="1800" dirty="0">
                <a:solidFill>
                  <a:srgbClr val="C00000"/>
                </a:solidFill>
              </a:rPr>
              <a:t>: </a:t>
            </a:r>
            <a:r>
              <a:rPr lang="fr-FR" sz="2400" b="1" dirty="0">
                <a:solidFill>
                  <a:schemeClr val="tx1"/>
                </a:solidFill>
              </a:rPr>
              <a:t>39,6%</a:t>
            </a:r>
            <a:endParaRPr lang="fr-FR" sz="1800" b="1" dirty="0">
              <a:solidFill>
                <a:schemeClr val="tx1"/>
              </a:solidFill>
            </a:endParaRPr>
          </a:p>
          <a:p>
            <a:pPr marL="0" indent="0" algn="just">
              <a:buNone/>
            </a:pPr>
            <a:endParaRPr lang="fr-FR" sz="1800" dirty="0"/>
          </a:p>
          <a:p>
            <a:pPr marL="0" indent="0" algn="just">
              <a:buNone/>
            </a:pPr>
            <a:r>
              <a:rPr lang="fr-FR" sz="2000" b="1" dirty="0">
                <a:solidFill>
                  <a:schemeClr val="tx1"/>
                </a:solidFill>
              </a:rPr>
              <a:t>20%</a:t>
            </a:r>
            <a:r>
              <a:rPr lang="fr-FR" sz="2000" dirty="0">
                <a:solidFill>
                  <a:schemeClr val="tx1"/>
                </a:solidFill>
              </a:rPr>
              <a:t> </a:t>
            </a:r>
            <a:r>
              <a:rPr lang="fr-FR" dirty="0"/>
              <a:t>de dossiers dont les avoirs sont </a:t>
            </a:r>
            <a:r>
              <a:rPr lang="fr-FR" sz="1800" b="1" dirty="0">
                <a:solidFill>
                  <a:srgbClr val="7030A0"/>
                </a:solidFill>
              </a:rPr>
              <a:t>supérieurs à 75 K€</a:t>
            </a:r>
            <a:r>
              <a:rPr lang="fr-FR" sz="1800" b="1" dirty="0"/>
              <a:t> </a:t>
            </a:r>
            <a:r>
              <a:rPr lang="fr-FR" b="1" dirty="0"/>
              <a:t>pèsent </a:t>
            </a:r>
            <a:r>
              <a:rPr lang="fr-FR" sz="2000" b="1" dirty="0">
                <a:solidFill>
                  <a:schemeClr val="tx1"/>
                </a:solidFill>
              </a:rPr>
              <a:t>70 %</a:t>
            </a:r>
            <a:r>
              <a:rPr lang="fr-FR" dirty="0">
                <a:solidFill>
                  <a:schemeClr val="tx1"/>
                </a:solidFill>
              </a:rPr>
              <a:t> </a:t>
            </a:r>
            <a:r>
              <a:rPr lang="fr-FR" dirty="0"/>
              <a:t>des </a:t>
            </a:r>
            <a:r>
              <a:rPr lang="fr-FR" b="1" dirty="0"/>
              <a:t>enjeux en capitaux.</a:t>
            </a:r>
          </a:p>
          <a:p>
            <a:pPr marL="0" indent="0" algn="just">
              <a:buNone/>
            </a:pPr>
            <a:endParaRPr lang="fr-FR" dirty="0"/>
          </a:p>
          <a:p>
            <a:pPr marL="0" indent="0">
              <a:buNone/>
            </a:pPr>
            <a:r>
              <a:rPr lang="fr-FR" sz="1800" dirty="0"/>
              <a:t>			</a:t>
            </a:r>
            <a:r>
              <a:rPr lang="fr-FR" sz="1800" b="1" dirty="0">
                <a:solidFill>
                  <a:srgbClr val="C00000"/>
                </a:solidFill>
              </a:rPr>
              <a:t>Taux de recyclage : </a:t>
            </a:r>
            <a:r>
              <a:rPr lang="fr-FR" sz="2400" b="1" dirty="0">
                <a:solidFill>
                  <a:schemeClr val="tx1"/>
                </a:solidFill>
              </a:rPr>
              <a:t>49,9 %</a:t>
            </a:r>
          </a:p>
          <a:p>
            <a:pPr marL="0" indent="0">
              <a:buNone/>
            </a:pPr>
            <a:endParaRPr lang="fr-FR" sz="1800" b="1" dirty="0">
              <a:solidFill>
                <a:schemeClr val="tx1"/>
              </a:solidFill>
            </a:endParaRPr>
          </a:p>
          <a:p>
            <a:endParaRPr lang="fr-FR" sz="1000" b="1" i="1" dirty="0">
              <a:solidFill>
                <a:schemeClr val="tx1"/>
              </a:solidFill>
            </a:endParaRPr>
          </a:p>
          <a:p>
            <a:r>
              <a:rPr lang="fr-FR" b="1" i="1" dirty="0">
                <a:solidFill>
                  <a:schemeClr val="tx1"/>
                </a:solidFill>
              </a:rPr>
              <a:t>67 000 </a:t>
            </a:r>
            <a:r>
              <a:rPr lang="fr-FR" b="1" i="1" dirty="0" err="1">
                <a:solidFill>
                  <a:schemeClr val="tx1"/>
                </a:solidFill>
              </a:rPr>
              <a:t>MyFlow</a:t>
            </a:r>
            <a:r>
              <a:rPr lang="fr-FR" b="1" i="1" dirty="0">
                <a:solidFill>
                  <a:schemeClr val="tx1"/>
                </a:solidFill>
              </a:rPr>
              <a:t> succession </a:t>
            </a:r>
            <a:r>
              <a:rPr lang="fr-FR" dirty="0">
                <a:solidFill>
                  <a:schemeClr val="tx1"/>
                </a:solidFill>
              </a:rPr>
              <a:t>réceptionnées par la filière succession en 2022</a:t>
            </a:r>
          </a:p>
          <a:p>
            <a:endParaRPr lang="fr-FR" dirty="0"/>
          </a:p>
        </p:txBody>
      </p:sp>
      <p:pic>
        <p:nvPicPr>
          <p:cNvPr id="21" name="Image 20">
            <a:extLst>
              <a:ext uri="{FF2B5EF4-FFF2-40B4-BE49-F238E27FC236}">
                <a16:creationId xmlns:a16="http://schemas.microsoft.com/office/drawing/2014/main" id="{6E28A756-6756-4481-9282-C9A4C7D6FFCF}"/>
              </a:ext>
            </a:extLst>
          </p:cNvPr>
          <p:cNvPicPr>
            <a:picLocks noChangeAspect="1"/>
          </p:cNvPicPr>
          <p:nvPr/>
        </p:nvPicPr>
        <p:blipFill>
          <a:blip r:embed="rId2"/>
          <a:stretch>
            <a:fillRect/>
          </a:stretch>
        </p:blipFill>
        <p:spPr>
          <a:xfrm>
            <a:off x="3306195" y="3205965"/>
            <a:ext cx="853514" cy="792549"/>
          </a:xfrm>
          <a:prstGeom prst="rect">
            <a:avLst/>
          </a:prstGeom>
        </p:spPr>
      </p:pic>
      <p:pic>
        <p:nvPicPr>
          <p:cNvPr id="22" name="Image 21">
            <a:extLst>
              <a:ext uri="{FF2B5EF4-FFF2-40B4-BE49-F238E27FC236}">
                <a16:creationId xmlns:a16="http://schemas.microsoft.com/office/drawing/2014/main" id="{3DB8E69E-EAF9-4F01-B8DC-7060BD832713}"/>
              </a:ext>
            </a:extLst>
          </p:cNvPr>
          <p:cNvPicPr>
            <a:picLocks noChangeAspect="1"/>
          </p:cNvPicPr>
          <p:nvPr/>
        </p:nvPicPr>
        <p:blipFill>
          <a:blip r:embed="rId2"/>
          <a:stretch>
            <a:fillRect/>
          </a:stretch>
        </p:blipFill>
        <p:spPr>
          <a:xfrm>
            <a:off x="3306195" y="4731277"/>
            <a:ext cx="853514" cy="792549"/>
          </a:xfrm>
          <a:prstGeom prst="rect">
            <a:avLst/>
          </a:prstGeom>
        </p:spPr>
      </p:pic>
      <p:sp>
        <p:nvSpPr>
          <p:cNvPr id="24" name="Rectangle 23">
            <a:extLst>
              <a:ext uri="{FF2B5EF4-FFF2-40B4-BE49-F238E27FC236}">
                <a16:creationId xmlns:a16="http://schemas.microsoft.com/office/drawing/2014/main" id="{6C8C5234-B539-43B5-B3A8-2880FCE7F1A7}"/>
              </a:ext>
            </a:extLst>
          </p:cNvPr>
          <p:cNvSpPr/>
          <p:nvPr/>
        </p:nvSpPr>
        <p:spPr>
          <a:xfrm>
            <a:off x="2172112" y="1302181"/>
            <a:ext cx="7246208" cy="523220"/>
          </a:xfrm>
          <a:prstGeom prst="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black">
                    <a:lumMod val="75000"/>
                    <a:lumOff val="25000"/>
                  </a:prstClr>
                </a:solidFill>
                <a:effectLst/>
                <a:uLnTx/>
                <a:uFillTx/>
                <a:latin typeface="Arial"/>
                <a:ea typeface="+mn-ea"/>
                <a:cs typeface="+mn-cs"/>
              </a:rPr>
              <a:t>Revenons sur les chiffres de </a:t>
            </a:r>
            <a:r>
              <a:rPr kumimoji="0" lang="fr-FR" sz="2800" b="1" i="0" u="none" strike="noStrike" kern="1200" cap="none" spc="0" normalizeH="0" baseline="0" noProof="0" dirty="0">
                <a:ln>
                  <a:noFill/>
                </a:ln>
                <a:solidFill>
                  <a:prstClr val="black"/>
                </a:solidFill>
                <a:effectLst/>
                <a:uLnTx/>
                <a:uFillTx/>
                <a:latin typeface="Arial"/>
                <a:ea typeface="+mn-ea"/>
                <a:cs typeface="+mn-cs"/>
              </a:rPr>
              <a:t>2023</a:t>
            </a:r>
          </a:p>
        </p:txBody>
      </p:sp>
      <p:pic>
        <p:nvPicPr>
          <p:cNvPr id="25" name="Image 24">
            <a:extLst>
              <a:ext uri="{FF2B5EF4-FFF2-40B4-BE49-F238E27FC236}">
                <a16:creationId xmlns:a16="http://schemas.microsoft.com/office/drawing/2014/main" id="{6FAC7F56-3B71-464E-9E5F-B724F2725C0B}"/>
              </a:ext>
            </a:extLst>
          </p:cNvPr>
          <p:cNvPicPr>
            <a:picLocks noChangeAspect="1"/>
          </p:cNvPicPr>
          <p:nvPr/>
        </p:nvPicPr>
        <p:blipFill>
          <a:blip r:embed="rId3"/>
          <a:stretch>
            <a:fillRect/>
          </a:stretch>
        </p:blipFill>
        <p:spPr>
          <a:xfrm>
            <a:off x="4450756" y="826076"/>
            <a:ext cx="2143424" cy="371527"/>
          </a:xfrm>
          <a:prstGeom prst="rect">
            <a:avLst/>
          </a:prstGeom>
        </p:spPr>
      </p:pic>
      <p:pic>
        <p:nvPicPr>
          <p:cNvPr id="2" name="Image 1">
            <a:extLst>
              <a:ext uri="{FF2B5EF4-FFF2-40B4-BE49-F238E27FC236}">
                <a16:creationId xmlns:a16="http://schemas.microsoft.com/office/drawing/2014/main" id="{C109FF7A-8B92-55FA-0509-9786D5D6313C}"/>
              </a:ext>
            </a:extLst>
          </p:cNvPr>
          <p:cNvPicPr>
            <a:picLocks noChangeAspect="1"/>
          </p:cNvPicPr>
          <p:nvPr/>
        </p:nvPicPr>
        <p:blipFill>
          <a:blip r:embed="rId4"/>
          <a:stretch>
            <a:fillRect/>
          </a:stretch>
        </p:blipFill>
        <p:spPr>
          <a:xfrm>
            <a:off x="11369024" y="513862"/>
            <a:ext cx="353599" cy="414564"/>
          </a:xfrm>
          <a:prstGeom prst="rect">
            <a:avLst/>
          </a:prstGeom>
        </p:spPr>
      </p:pic>
    </p:spTree>
    <p:extLst>
      <p:ext uri="{BB962C8B-B14F-4D97-AF65-F5344CB8AC3E}">
        <p14:creationId xmlns:p14="http://schemas.microsoft.com/office/powerpoint/2010/main" val="1274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D537FDE-46F8-45F4-EE92-0531A41689AD}"/>
              </a:ext>
            </a:extLst>
          </p:cNvPr>
          <p:cNvSpPr>
            <a:spLocks noGrp="1"/>
          </p:cNvSpPr>
          <p:nvPr>
            <p:ph type="body" sz="quarter" idx="12"/>
          </p:nvPr>
        </p:nvSpPr>
        <p:spPr>
          <a:xfrm>
            <a:off x="375751" y="566318"/>
            <a:ext cx="10980738" cy="720000"/>
          </a:xfrm>
          <a:solidFill>
            <a:schemeClr val="bg1"/>
          </a:solidFill>
        </p:spPr>
        <p:txBody>
          <a:bodyPr>
            <a:normAutofit/>
          </a:bodyPr>
          <a:lstStyle/>
          <a:p>
            <a:pPr algn="ctr"/>
            <a:r>
              <a:rPr lang="fr-FR" sz="3200" dirty="0"/>
              <a:t>Les Successions en 3 PHASES </a:t>
            </a:r>
          </a:p>
        </p:txBody>
      </p:sp>
      <p:graphicFrame>
        <p:nvGraphicFramePr>
          <p:cNvPr id="12" name="Espace réservé du contenu 11">
            <a:extLst>
              <a:ext uri="{FF2B5EF4-FFF2-40B4-BE49-F238E27FC236}">
                <a16:creationId xmlns:a16="http://schemas.microsoft.com/office/drawing/2014/main" id="{E63035BC-D686-C1D3-2C5F-296D620510D9}"/>
              </a:ext>
            </a:extLst>
          </p:cNvPr>
          <p:cNvGraphicFramePr>
            <a:graphicFrameLocks noGrp="1"/>
          </p:cNvGraphicFramePr>
          <p:nvPr>
            <p:ph idx="17"/>
            <p:extLst>
              <p:ext uri="{D42A27DB-BD31-4B8C-83A1-F6EECF244321}">
                <p14:modId xmlns:p14="http://schemas.microsoft.com/office/powerpoint/2010/main" val="1545446030"/>
              </p:ext>
            </p:extLst>
          </p:nvPr>
        </p:nvGraphicFramePr>
        <p:xfrm>
          <a:off x="-3178033" y="1286320"/>
          <a:ext cx="10400766" cy="4859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ZoneTexte 12">
            <a:extLst>
              <a:ext uri="{FF2B5EF4-FFF2-40B4-BE49-F238E27FC236}">
                <a16:creationId xmlns:a16="http://schemas.microsoft.com/office/drawing/2014/main" id="{3B1573F5-0A16-4E6F-F548-D8F50A13830B}"/>
              </a:ext>
            </a:extLst>
          </p:cNvPr>
          <p:cNvSpPr txBox="1"/>
          <p:nvPr/>
        </p:nvSpPr>
        <p:spPr>
          <a:xfrm>
            <a:off x="9020710" y="1638495"/>
            <a:ext cx="1921267" cy="4154984"/>
          </a:xfrm>
          <a:prstGeom prst="rect">
            <a:avLst/>
          </a:prstGeom>
          <a:solidFill>
            <a:schemeClr val="bg1">
              <a:lumMod val="95000"/>
            </a:schemeClr>
          </a:solidFill>
          <a:effectLst>
            <a:glow rad="139700">
              <a:schemeClr val="accent5">
                <a:satMod val="175000"/>
                <a:alpha val="40000"/>
              </a:schemeClr>
            </a:glow>
            <a:outerShdw blurRad="50800" dist="38100" dir="2700000" algn="tl" rotWithShape="0">
              <a:prstClr val="black">
                <a:alpha val="40000"/>
              </a:prstClr>
            </a:outerShdw>
          </a:effectLst>
        </p:spPr>
        <p:txBody>
          <a:bodyPr wrap="square" rtlCol="0">
            <a:spAutoFit/>
          </a:bodyPr>
          <a:lstStyle/>
          <a:p>
            <a:pPr algn="ctr"/>
            <a:r>
              <a:rPr lang="fr-FR" sz="2400" b="1" i="1" dirty="0">
                <a:solidFill>
                  <a:schemeClr val="bg2">
                    <a:lumMod val="50000"/>
                  </a:schemeClr>
                </a:solidFill>
              </a:rPr>
              <a:t>Qualité</a:t>
            </a:r>
          </a:p>
          <a:p>
            <a:pPr algn="ctr"/>
            <a:endParaRPr lang="fr-FR" sz="2400" b="1" i="1" dirty="0">
              <a:solidFill>
                <a:schemeClr val="bg2">
                  <a:lumMod val="50000"/>
                </a:schemeClr>
              </a:solidFill>
            </a:endParaRPr>
          </a:p>
          <a:p>
            <a:pPr algn="ctr"/>
            <a:r>
              <a:rPr lang="fr-FR" sz="2400" b="1" i="1" dirty="0">
                <a:solidFill>
                  <a:schemeClr val="bg2">
                    <a:lumMod val="50000"/>
                  </a:schemeClr>
                </a:solidFill>
              </a:rPr>
              <a:t>Réactivité </a:t>
            </a:r>
          </a:p>
          <a:p>
            <a:pPr algn="ctr"/>
            <a:endParaRPr lang="fr-FR" sz="2400" b="1" i="1" dirty="0">
              <a:solidFill>
                <a:schemeClr val="bg2">
                  <a:lumMod val="50000"/>
                </a:schemeClr>
              </a:solidFill>
            </a:endParaRPr>
          </a:p>
          <a:p>
            <a:pPr algn="ctr"/>
            <a:r>
              <a:rPr lang="fr-FR" sz="2400" b="1" i="1" dirty="0">
                <a:solidFill>
                  <a:schemeClr val="bg2">
                    <a:lumMod val="50000"/>
                  </a:schemeClr>
                </a:solidFill>
              </a:rPr>
              <a:t>Expertise</a:t>
            </a:r>
          </a:p>
          <a:p>
            <a:pPr algn="ctr"/>
            <a:endParaRPr lang="fr-FR" sz="2400" b="1" i="1" dirty="0">
              <a:solidFill>
                <a:schemeClr val="bg2">
                  <a:lumMod val="50000"/>
                </a:schemeClr>
              </a:solidFill>
            </a:endParaRPr>
          </a:p>
          <a:p>
            <a:pPr algn="ctr"/>
            <a:r>
              <a:rPr lang="fr-FR" sz="2400" b="1" i="1" dirty="0">
                <a:solidFill>
                  <a:schemeClr val="bg2">
                    <a:lumMod val="50000"/>
                  </a:schemeClr>
                </a:solidFill>
              </a:rPr>
              <a:t>Satisfaction</a:t>
            </a:r>
          </a:p>
          <a:p>
            <a:pPr algn="ctr"/>
            <a:endParaRPr lang="fr-FR" sz="2400" b="1" i="1" dirty="0">
              <a:solidFill>
                <a:schemeClr val="bg2">
                  <a:lumMod val="50000"/>
                </a:schemeClr>
              </a:solidFill>
            </a:endParaRPr>
          </a:p>
          <a:p>
            <a:pPr algn="ctr"/>
            <a:r>
              <a:rPr lang="fr-FR" sz="2400" b="1" i="1" dirty="0">
                <a:solidFill>
                  <a:schemeClr val="bg2">
                    <a:lumMod val="50000"/>
                  </a:schemeClr>
                </a:solidFill>
              </a:rPr>
              <a:t>Conseil</a:t>
            </a:r>
          </a:p>
          <a:p>
            <a:pPr algn="ctr"/>
            <a:endParaRPr lang="fr-FR" sz="2400" b="1" i="1" dirty="0">
              <a:solidFill>
                <a:schemeClr val="bg2">
                  <a:lumMod val="50000"/>
                </a:schemeClr>
              </a:solidFill>
            </a:endParaRPr>
          </a:p>
          <a:p>
            <a:pPr algn="ctr"/>
            <a:r>
              <a:rPr lang="fr-FR" sz="2400" b="1" i="1" dirty="0">
                <a:solidFill>
                  <a:schemeClr val="bg2">
                    <a:lumMod val="50000"/>
                  </a:schemeClr>
                </a:solidFill>
              </a:rPr>
              <a:t>Recyclage</a:t>
            </a:r>
          </a:p>
        </p:txBody>
      </p:sp>
      <p:sp>
        <p:nvSpPr>
          <p:cNvPr id="14" name="Flèche : droite rayée 13">
            <a:extLst>
              <a:ext uri="{FF2B5EF4-FFF2-40B4-BE49-F238E27FC236}">
                <a16:creationId xmlns:a16="http://schemas.microsoft.com/office/drawing/2014/main" id="{46D5592A-50A6-F498-FCC1-45BD8F261DAC}"/>
              </a:ext>
            </a:extLst>
          </p:cNvPr>
          <p:cNvSpPr/>
          <p:nvPr/>
        </p:nvSpPr>
        <p:spPr>
          <a:xfrm>
            <a:off x="6965879" y="3222828"/>
            <a:ext cx="1212351" cy="986319"/>
          </a:xfrm>
          <a:prstGeom prst="striped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dirty="0"/>
          </a:p>
        </p:txBody>
      </p:sp>
      <p:pic>
        <p:nvPicPr>
          <p:cNvPr id="2" name="Image 1">
            <a:extLst>
              <a:ext uri="{FF2B5EF4-FFF2-40B4-BE49-F238E27FC236}">
                <a16:creationId xmlns:a16="http://schemas.microsoft.com/office/drawing/2014/main" id="{7049614C-ACEF-EA0A-98B3-B5437B55E9A2}"/>
              </a:ext>
            </a:extLst>
          </p:cNvPr>
          <p:cNvPicPr>
            <a:picLocks noChangeAspect="1"/>
          </p:cNvPicPr>
          <p:nvPr/>
        </p:nvPicPr>
        <p:blipFill>
          <a:blip r:embed="rId7"/>
          <a:stretch>
            <a:fillRect/>
          </a:stretch>
        </p:blipFill>
        <p:spPr>
          <a:xfrm>
            <a:off x="11027274" y="566316"/>
            <a:ext cx="353599" cy="414564"/>
          </a:xfrm>
          <a:prstGeom prst="rect">
            <a:avLst/>
          </a:prstGeom>
        </p:spPr>
      </p:pic>
    </p:spTree>
    <p:extLst>
      <p:ext uri="{BB962C8B-B14F-4D97-AF65-F5344CB8AC3E}">
        <p14:creationId xmlns:p14="http://schemas.microsoft.com/office/powerpoint/2010/main" val="1062912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8339722" cy="4023689"/>
          </a:xfrm>
        </p:spPr>
        <p:txBody>
          <a:bodyPr/>
          <a:lstStyle/>
          <a:p>
            <a:r>
              <a:rPr lang="fr-FR" b="1" dirty="0">
                <a:solidFill>
                  <a:srgbClr val="C00000"/>
                </a:solidFill>
              </a:rPr>
              <a:t>Les successions en CEGEE : présentation de la filière succession</a:t>
            </a:r>
          </a:p>
          <a:p>
            <a:r>
              <a:rPr lang="fr-FR" dirty="0"/>
              <a:t>La connaissance du décès : que faire ?</a:t>
            </a:r>
          </a:p>
          <a:p>
            <a:r>
              <a:rPr lang="fr-FR" dirty="0"/>
              <a:t>La collecte des informations, documents et blocage des comptes</a:t>
            </a:r>
          </a:p>
          <a:p>
            <a:r>
              <a:rPr lang="fr-FR" dirty="0"/>
              <a:t>Règlements des factures</a:t>
            </a:r>
          </a:p>
          <a:p>
            <a:r>
              <a:rPr lang="fr-FR" dirty="0"/>
              <a:t>Rôle du notaire – Tarification - MAD</a:t>
            </a:r>
          </a:p>
          <a:p>
            <a:r>
              <a:rPr lang="fr-FR" dirty="0"/>
              <a:t>Suivi des Successions</a:t>
            </a:r>
          </a:p>
          <a:p>
            <a:r>
              <a:rPr lang="fr-FR" dirty="0">
                <a:solidFill>
                  <a:srgbClr val="000000"/>
                </a:solidFill>
              </a:rPr>
              <a:t>Comment gérer les contrats d’assurance vie </a:t>
            </a:r>
          </a:p>
          <a:p>
            <a:endParaRPr lang="fr-FR" dirty="0">
              <a:highlight>
                <a:srgbClr val="FFFF00"/>
              </a:highlight>
            </a:endParaRP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2069983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494197" y="1304715"/>
            <a:ext cx="10980738" cy="1839032"/>
          </a:xfrm>
        </p:spPr>
        <p:txBody>
          <a:bodyPr/>
          <a:lstStyle/>
          <a:p>
            <a:r>
              <a:rPr lang="fr-FR" sz="1800" u="sng" dirty="0">
                <a:solidFill>
                  <a:srgbClr val="C00000"/>
                </a:solidFill>
              </a:rPr>
              <a:t>Pôle Successions Premium </a:t>
            </a:r>
            <a:r>
              <a:rPr lang="fr-FR" u="sng" dirty="0">
                <a:solidFill>
                  <a:srgbClr val="C00000"/>
                </a:solidFill>
              </a:rPr>
              <a:t>: </a:t>
            </a:r>
            <a:r>
              <a:rPr lang="fr-FR" sz="2400" b="1" u="sng" dirty="0">
                <a:solidFill>
                  <a:srgbClr val="C00000"/>
                </a:solidFill>
              </a:rPr>
              <a:t>dossiers &gt; à 75 K€</a:t>
            </a:r>
          </a:p>
          <a:p>
            <a:pPr lvl="1">
              <a:buFont typeface="Wingdings" panose="05000000000000000000" pitchFamily="2" charset="2"/>
              <a:buChar char="q"/>
            </a:pPr>
            <a:r>
              <a:rPr lang="fr-FR" dirty="0"/>
              <a:t>11 Chargés d’Affaires Successions à vos côtés (Reims et Strasbourg) pour vous accompagner tout au long du traitement du dossier </a:t>
            </a:r>
            <a:r>
              <a:rPr lang="fr-FR" sz="1600" b="1" dirty="0"/>
              <a:t>joignables par téléphone sur </a:t>
            </a:r>
            <a:r>
              <a:rPr lang="fr-FR" sz="1600" b="1" u="sng" dirty="0"/>
              <a:t>leur ligne directe</a:t>
            </a:r>
            <a:r>
              <a:rPr lang="fr-FR" sz="1600" b="1" dirty="0"/>
              <a:t>, </a:t>
            </a:r>
            <a:r>
              <a:rPr lang="fr-FR" sz="1600" b="1" u="sng" dirty="0"/>
              <a:t>Skype</a:t>
            </a:r>
            <a:r>
              <a:rPr lang="fr-FR" sz="1600" b="1" dirty="0"/>
              <a:t>, sur leur </a:t>
            </a:r>
            <a:r>
              <a:rPr lang="fr-FR" sz="1600" b="1" u="sng" dirty="0"/>
              <a:t>adresse mail</a:t>
            </a:r>
            <a:endParaRPr lang="fr-FR" b="1" dirty="0"/>
          </a:p>
          <a:p>
            <a:pPr lvl="1">
              <a:buFont typeface="Wingdings" panose="05000000000000000000" pitchFamily="2" charset="2"/>
              <a:buChar char="q"/>
            </a:pPr>
            <a:r>
              <a:rPr lang="fr-FR" b="1" dirty="0"/>
              <a:t>Il n’existe pas de Boite Mail Générique Premium.</a:t>
            </a:r>
          </a:p>
          <a:p>
            <a:pPr lvl="1">
              <a:buFont typeface="Wingdings" panose="05000000000000000000" pitchFamily="2" charset="2"/>
              <a:buChar char="q"/>
            </a:pPr>
            <a:r>
              <a:rPr lang="fr-FR" dirty="0"/>
              <a:t>1 Technico-commerciaux à Strasbourg.</a:t>
            </a:r>
          </a:p>
          <a:p>
            <a:pPr lvl="1">
              <a:buFont typeface="Wingdings" panose="05000000000000000000" pitchFamily="2" charset="2"/>
              <a:buChar char="q"/>
            </a:pPr>
            <a:r>
              <a:rPr lang="fr-FR" dirty="0"/>
              <a:t>Responsable du Pôle : Roland </a:t>
            </a:r>
            <a:r>
              <a:rPr lang="fr-FR" dirty="0" err="1"/>
              <a:t>Leininger</a:t>
            </a:r>
            <a:endParaRPr lang="fr-FR" dirty="0"/>
          </a:p>
          <a:p>
            <a:r>
              <a:rPr lang="fr-FR" b="1" u="sng" dirty="0"/>
              <a:t>Etapes d’un dossier :</a:t>
            </a:r>
          </a:p>
          <a:p>
            <a:pPr marL="468000" lvl="1" indent="0">
              <a:buNone/>
            </a:pPr>
            <a:endParaRPr lang="fr-FR" dirty="0"/>
          </a:p>
          <a:p>
            <a:pPr lvl="3">
              <a:buFont typeface="Wingdings" panose="05000000000000000000" pitchFamily="2" charset="2"/>
              <a:buChar char="Ø"/>
            </a:pPr>
            <a:endParaRPr lang="fr-FR" dirty="0"/>
          </a:p>
        </p:txBody>
      </p:sp>
      <p:sp>
        <p:nvSpPr>
          <p:cNvPr id="6" name="Espace réservé du texte 5"/>
          <p:cNvSpPr>
            <a:spLocks noGrp="1"/>
          </p:cNvSpPr>
          <p:nvPr>
            <p:ph type="body" sz="quarter" idx="12"/>
          </p:nvPr>
        </p:nvSpPr>
        <p:spPr/>
        <p:txBody>
          <a:bodyPr>
            <a:normAutofit/>
          </a:bodyPr>
          <a:lstStyle/>
          <a:p>
            <a:r>
              <a:rPr lang="fr-FR" dirty="0"/>
              <a:t>Les successions en CEGEE : présentation du Pôle</a:t>
            </a:r>
            <a:r>
              <a:rPr lang="fr-FR" dirty="0">
                <a:effectLst>
                  <a:outerShdw blurRad="38100" dist="38100" dir="2700000" algn="tl">
                    <a:srgbClr val="000000">
                      <a:alpha val="43137"/>
                    </a:srgbClr>
                  </a:outerShdw>
                </a:effectLst>
              </a:rPr>
              <a:t> </a:t>
            </a:r>
            <a:r>
              <a:rPr lang="fr-FR" dirty="0"/>
              <a:t>Successions PREMIUM (&gt;75 K€)</a:t>
            </a:r>
          </a:p>
        </p:txBody>
      </p:sp>
      <p:sp>
        <p:nvSpPr>
          <p:cNvPr id="3" name="Rectangle 2"/>
          <p:cNvSpPr/>
          <p:nvPr/>
        </p:nvSpPr>
        <p:spPr>
          <a:xfrm>
            <a:off x="426882" y="4753385"/>
            <a:ext cx="11048053" cy="2416046"/>
          </a:xfrm>
          <a:prstGeom prst="rect">
            <a:avLst/>
          </a:prstGeom>
        </p:spPr>
        <p:txBody>
          <a:bodyPr wrap="square">
            <a:spAutoFit/>
          </a:bodyPr>
          <a:lstStyle/>
          <a:p>
            <a:pPr marL="468000" marR="0" lvl="1" indent="0" algn="l" defTabSz="914400" rtl="0" eaLnBrk="1" fontAlgn="auto" latinLnBrk="0" hangingPunct="1">
              <a:lnSpc>
                <a:spcPct val="100000"/>
              </a:lnSpc>
              <a:spcBef>
                <a:spcPts val="600"/>
              </a:spcBef>
              <a:spcAft>
                <a:spcPts val="0"/>
              </a:spcAft>
              <a:buClr>
                <a:srgbClr val="EA4E55">
                  <a:lumMod val="75000"/>
                </a:srgbClr>
              </a:buClr>
              <a:buSzTx/>
              <a:buFontTx/>
              <a:buNone/>
              <a:tabLst/>
              <a:defRPr/>
            </a:pPr>
            <a:r>
              <a:rPr kumimoji="0" lang="fr-FR" sz="1400" b="0" i="0" u="sng" strike="noStrike" kern="1200" cap="none" spc="0" normalizeH="0" baseline="0" noProof="0" dirty="0">
                <a:ln>
                  <a:noFill/>
                </a:ln>
                <a:solidFill>
                  <a:prstClr val="black">
                    <a:lumMod val="75000"/>
                    <a:lumOff val="25000"/>
                  </a:prstClr>
                </a:solidFill>
                <a:effectLst/>
                <a:uLnTx/>
                <a:uFillTx/>
                <a:latin typeface="Arial"/>
                <a:ea typeface="+mn-ea"/>
                <a:cs typeface="+mn-cs"/>
              </a:rPr>
              <a:t>Les clés de la réussite</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a:t>
            </a:r>
            <a:r>
              <a:rPr kumimoji="0" lang="fr-FR"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highlight>
                  <a:srgbClr val="FBDCDD"/>
                </a:highlight>
                <a:uLnTx/>
                <a:uFillTx/>
                <a:latin typeface="Arial"/>
                <a:ea typeface="+mn-ea"/>
                <a:cs typeface="+mn-cs"/>
              </a:rPr>
              <a:t>Tous acteurs, </a:t>
            </a:r>
            <a:r>
              <a:rPr kumimoji="0" lang="fr-FR" b="1" i="0" u="sng" strike="noStrike" kern="1200" cap="none" spc="0" normalizeH="0" baseline="0" noProof="0" dirty="0">
                <a:ln>
                  <a:noFill/>
                </a:ln>
                <a:solidFill>
                  <a:prstClr val="black"/>
                </a:solidFill>
                <a:effectLst>
                  <a:outerShdw blurRad="38100" dist="38100" dir="2700000" algn="tl">
                    <a:srgbClr val="000000">
                      <a:alpha val="43137"/>
                    </a:srgbClr>
                  </a:outerShdw>
                </a:effectLst>
                <a:highlight>
                  <a:srgbClr val="FBDCDD"/>
                </a:highlight>
                <a:uLnTx/>
                <a:uFillTx/>
                <a:latin typeface="Arial"/>
                <a:ea typeface="+mn-ea"/>
                <a:cs typeface="+mn-cs"/>
              </a:rPr>
              <a:t>mais l’agence garde la main sur l’instruction du dossier</a:t>
            </a:r>
            <a:endParaRPr kumimoji="0" lang="fr-FR" sz="1400" b="0" i="0" u="sng"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highlight>
                <a:srgbClr val="FBDCDD"/>
              </a:highlight>
              <a:uLnTx/>
              <a:uFillTx/>
              <a:latin typeface="Arial"/>
              <a:ea typeface="+mn-ea"/>
              <a:cs typeface="+mn-cs"/>
            </a:endParaRPr>
          </a:p>
          <a:p>
            <a:pPr marL="683983" marR="0" lvl="1" indent="-215995" algn="l" defTabSz="914377" rtl="0" eaLnBrk="1" fontAlgn="auto" latinLnBrk="0" hangingPunct="1">
              <a:lnSpc>
                <a:spcPct val="100000"/>
              </a:lnSpc>
              <a:spcBef>
                <a:spcPts val="600"/>
              </a:spcBef>
              <a:spcAft>
                <a:spcPts val="0"/>
              </a:spcAft>
              <a:buClr>
                <a:srgbClr val="EA4E55">
                  <a:lumMod val="75000"/>
                </a:srgbClr>
              </a:buClr>
              <a:buSzTx/>
              <a:buFont typeface="Wingdings" panose="05000000000000000000" pitchFamily="2" charset="2"/>
              <a:buChar char="q"/>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Réactivité</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nécessité de prendre contact rapidement avec le Chargé d’Affaires Successions</a:t>
            </a:r>
          </a:p>
          <a:p>
            <a:pPr marL="467988" marR="0" lvl="1" indent="0" algn="l" defTabSz="914377" rtl="0" eaLnBrk="1" fontAlgn="auto" latinLnBrk="0" hangingPunct="1">
              <a:lnSpc>
                <a:spcPct val="100000"/>
              </a:lnSpc>
              <a:spcBef>
                <a:spcPts val="600"/>
              </a:spcBef>
              <a:spcAft>
                <a:spcPts val="0"/>
              </a:spcAft>
              <a:buClr>
                <a:srgbClr val="EA4E55">
                  <a:lumMod val="75000"/>
                </a:srgbClr>
              </a:buClr>
              <a:buSzTx/>
              <a:buFontTx/>
              <a:buNone/>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et planification par le gestionnaire du défunt (GC, GCP, DA, CAGP) d’un </a:t>
            </a:r>
            <a:r>
              <a:rPr kumimoji="0" lang="fr-FR" sz="1400" b="0" i="0" u="none" strike="noStrike" kern="1200" cap="none" spc="0" normalizeH="0" baseline="0" noProof="0" dirty="0">
                <a:ln>
                  <a:noFill/>
                </a:ln>
                <a:solidFill>
                  <a:srgbClr val="C00000"/>
                </a:solidFill>
                <a:effectLst/>
                <a:uLnTx/>
                <a:uFillTx/>
                <a:latin typeface="Arial"/>
                <a:ea typeface="+mn-ea"/>
                <a:cs typeface="+mn-cs"/>
              </a:rPr>
              <a:t>RDV en agence </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avec les héritiers.</a:t>
            </a:r>
          </a:p>
          <a:p>
            <a:pPr marL="683983" marR="0" lvl="1" indent="-215995" algn="l" defTabSz="914377" rtl="0" eaLnBrk="1" fontAlgn="auto" latinLnBrk="0" hangingPunct="1">
              <a:lnSpc>
                <a:spcPct val="100000"/>
              </a:lnSpc>
              <a:spcBef>
                <a:spcPts val="600"/>
              </a:spcBef>
              <a:spcAft>
                <a:spcPts val="0"/>
              </a:spcAft>
              <a:buClr>
                <a:srgbClr val="EA4E55">
                  <a:lumMod val="75000"/>
                </a:srgbClr>
              </a:buClr>
              <a:buSzTx/>
              <a:buFont typeface="Wingdings" panose="05000000000000000000" pitchFamily="2" charset="2"/>
              <a:buChar char="q"/>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 Expertise des Chargés d’Affaires Successions pour rdv de </a:t>
            </a:r>
            <a:r>
              <a:rPr kumimoji="0" lang="fr-FR" sz="1400" b="0" i="0" u="none" strike="noStrike" kern="1200" cap="none" spc="0" normalizeH="0" baseline="0" noProof="0" dirty="0">
                <a:ln>
                  <a:noFill/>
                </a:ln>
                <a:solidFill>
                  <a:srgbClr val="C00000"/>
                </a:solidFill>
                <a:effectLst/>
                <a:uLnTx/>
                <a:uFillTx/>
                <a:latin typeface="Arial"/>
                <a:ea typeface="+mn-ea"/>
                <a:cs typeface="+mn-cs"/>
              </a:rPr>
              <a:t>préparation</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 d’entretien, relations BPCE Vie , CNP, filiales.</a:t>
            </a:r>
          </a:p>
          <a:p>
            <a:pPr marL="683983" marR="0" lvl="1" indent="-215995" algn="l" defTabSz="914377" rtl="0" eaLnBrk="1" fontAlgn="auto" latinLnBrk="0" hangingPunct="1">
              <a:lnSpc>
                <a:spcPct val="100000"/>
              </a:lnSpc>
              <a:spcBef>
                <a:spcPts val="600"/>
              </a:spcBef>
              <a:spcAft>
                <a:spcPts val="0"/>
              </a:spcAft>
              <a:buClr>
                <a:srgbClr val="EA4E55">
                  <a:lumMod val="75000"/>
                </a:srgbClr>
              </a:buClr>
              <a:buSzTx/>
              <a:buFont typeface="Wingdings" panose="05000000000000000000" pitchFamily="2" charset="2"/>
              <a:buChar char="q"/>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400" b="1" i="0" u="none" strike="noStrike" kern="1200" cap="none" spc="0" normalizeH="0" baseline="0" noProof="0" dirty="0">
                <a:ln>
                  <a:noFill/>
                </a:ln>
                <a:solidFill>
                  <a:srgbClr val="C00000"/>
                </a:solidFill>
                <a:effectLst/>
                <a:uLnTx/>
                <a:uFillTx/>
                <a:latin typeface="Arial"/>
                <a:ea typeface="+mn-ea"/>
                <a:cs typeface="+mn-cs"/>
              </a:rPr>
              <a:t>Interlocuteur dédié</a:t>
            </a:r>
          </a:p>
          <a:p>
            <a:pPr marL="467988" marR="0" lvl="1" indent="0" algn="l" defTabSz="914377" rtl="0" eaLnBrk="1" fontAlgn="auto" latinLnBrk="0" hangingPunct="1">
              <a:lnSpc>
                <a:spcPct val="100000"/>
              </a:lnSpc>
              <a:spcBef>
                <a:spcPts val="600"/>
              </a:spcBef>
              <a:spcAft>
                <a:spcPts val="0"/>
              </a:spcAft>
              <a:buClr>
                <a:srgbClr val="EA4E55">
                  <a:lumMod val="75000"/>
                </a:srgbClr>
              </a:buClr>
              <a:buSzTx/>
              <a:buFontTx/>
              <a:buNone/>
              <a:tabLst/>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7988" marR="0" lvl="1" indent="0" algn="l" defTabSz="914377" rtl="0" eaLnBrk="1" fontAlgn="auto" latinLnBrk="0" hangingPunct="1">
              <a:lnSpc>
                <a:spcPct val="100000"/>
              </a:lnSpc>
              <a:spcBef>
                <a:spcPts val="600"/>
              </a:spcBef>
              <a:spcAft>
                <a:spcPts val="0"/>
              </a:spcAft>
              <a:buClr>
                <a:srgbClr val="EA4E55">
                  <a:lumMod val="75000"/>
                </a:srgbClr>
              </a:buClr>
              <a:buSzTx/>
              <a:buFontTx/>
              <a:buNone/>
              <a:tabLst/>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600"/>
              </a:spcBef>
              <a:spcAft>
                <a:spcPts val="0"/>
              </a:spcAft>
              <a:buClr>
                <a:srgbClr val="EA4E55">
                  <a:lumMod val="75000"/>
                </a:srgbClr>
              </a:buClr>
              <a:buSzTx/>
              <a:buFont typeface="Wingdings" panose="05000000000000000000" pitchFamily="2" charset="2"/>
              <a:buChar char="q"/>
              <a:tabLst/>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graphicFrame>
        <p:nvGraphicFramePr>
          <p:cNvPr id="10" name="Diagramme 9"/>
          <p:cNvGraphicFramePr/>
          <p:nvPr>
            <p:extLst>
              <p:ext uri="{D42A27DB-BD31-4B8C-83A1-F6EECF244321}">
                <p14:modId xmlns:p14="http://schemas.microsoft.com/office/powerpoint/2010/main" val="1386414250"/>
              </p:ext>
            </p:extLst>
          </p:nvPr>
        </p:nvGraphicFramePr>
        <p:xfrm>
          <a:off x="494197" y="3284476"/>
          <a:ext cx="9354876" cy="1668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p:cNvPicPr>
            <a:picLocks noChangeAspect="1"/>
          </p:cNvPicPr>
          <p:nvPr/>
        </p:nvPicPr>
        <p:blipFill>
          <a:blip r:embed="rId7">
            <a:extLst>
              <a:ext uri="{BEBA8EAE-BF5A-486C-A8C5-ECC9F3942E4B}">
                <a14:imgProps xmlns:a14="http://schemas.microsoft.com/office/drawing/2010/main">
                  <a14:imgLayer r:embed="rId8">
                    <a14:imgEffect>
                      <a14:backgroundRemoval t="5837" b="95331" l="11039" r="90909"/>
                    </a14:imgEffect>
                  </a14:imgLayer>
                </a14:imgProps>
              </a:ext>
            </a:extLst>
          </a:blip>
          <a:stretch>
            <a:fillRect/>
          </a:stretch>
        </p:blipFill>
        <p:spPr>
          <a:xfrm>
            <a:off x="111128" y="3924427"/>
            <a:ext cx="232941" cy="388740"/>
          </a:xfrm>
          <a:prstGeom prst="rect">
            <a:avLst/>
          </a:prstGeom>
        </p:spPr>
      </p:pic>
      <p:pic>
        <p:nvPicPr>
          <p:cNvPr id="5" name="Image 4"/>
          <p:cNvPicPr>
            <a:picLocks noChangeAspect="1"/>
          </p:cNvPicPr>
          <p:nvPr/>
        </p:nvPicPr>
        <p:blipFill>
          <a:blip r:embed="rId9">
            <a:extLst>
              <a:ext uri="{BEBA8EAE-BF5A-486C-A8C5-ECC9F3942E4B}">
                <a14:imgProps xmlns:a14="http://schemas.microsoft.com/office/drawing/2010/main">
                  <a14:imgLayer r:embed="rId10">
                    <a14:imgEffect>
                      <a14:backgroundRemoval t="9914" b="98276" l="9615" r="89744">
                        <a14:foregroundMark x1="23718" y1="84914" x2="67949" y2="78017"/>
                      </a14:backgroundRemoval>
                    </a14:imgEffect>
                  </a14:imgLayer>
                </a14:imgProps>
              </a:ext>
            </a:extLst>
          </a:blip>
          <a:stretch>
            <a:fillRect/>
          </a:stretch>
        </p:blipFill>
        <p:spPr>
          <a:xfrm>
            <a:off x="3480210" y="3924427"/>
            <a:ext cx="270588" cy="402413"/>
          </a:xfrm>
          <a:prstGeom prst="rect">
            <a:avLst/>
          </a:prstGeom>
        </p:spPr>
      </p:pic>
      <p:pic>
        <p:nvPicPr>
          <p:cNvPr id="11" name="Image 10"/>
          <p:cNvPicPr>
            <a:picLocks noChangeAspect="1"/>
          </p:cNvPicPr>
          <p:nvPr/>
        </p:nvPicPr>
        <p:blipFill>
          <a:blip r:embed="rId11">
            <a:extLst>
              <a:ext uri="{BEBA8EAE-BF5A-486C-A8C5-ECC9F3942E4B}">
                <a14:imgProps xmlns:a14="http://schemas.microsoft.com/office/drawing/2010/main">
                  <a14:imgLayer r:embed="rId12">
                    <a14:imgEffect>
                      <a14:backgroundRemoval t="9653" b="98842" l="3093" r="89691">
                        <a14:foregroundMark x1="14948" y1="93436" x2="7216" y2="93436"/>
                        <a14:foregroundMark x1="17526" y1="93436" x2="21134" y2="93050"/>
                        <a14:foregroundMark x1="18557" y1="94981" x2="18557" y2="94981"/>
                        <a14:foregroundMark x1="22680" y1="94208" x2="22680" y2="94208"/>
                        <a14:foregroundMark x1="24227" y1="94595" x2="24227" y2="94595"/>
                      </a14:backgroundRemoval>
                    </a14:imgEffect>
                  </a14:imgLayer>
                </a14:imgProps>
              </a:ext>
            </a:extLst>
          </a:blip>
          <a:stretch>
            <a:fillRect/>
          </a:stretch>
        </p:blipFill>
        <p:spPr>
          <a:xfrm>
            <a:off x="7152330" y="3940786"/>
            <a:ext cx="270588" cy="401344"/>
          </a:xfrm>
          <a:prstGeom prst="rect">
            <a:avLst/>
          </a:prstGeom>
        </p:spPr>
      </p:pic>
      <p:sp>
        <p:nvSpPr>
          <p:cNvPr id="2" name="ZoneTexte 1">
            <a:extLst>
              <a:ext uri="{FF2B5EF4-FFF2-40B4-BE49-F238E27FC236}">
                <a16:creationId xmlns:a16="http://schemas.microsoft.com/office/drawing/2014/main" id="{35BE0384-C294-478B-A0AC-8CC08C6F27FA}"/>
              </a:ext>
            </a:extLst>
          </p:cNvPr>
          <p:cNvSpPr txBox="1"/>
          <p:nvPr/>
        </p:nvSpPr>
        <p:spPr>
          <a:xfrm>
            <a:off x="10262670" y="2702955"/>
            <a:ext cx="1685274"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Échanges avec le Chargé d’Affaires Successions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pour déterminer </a:t>
            </a:r>
            <a:r>
              <a:rPr kumimoji="0" lang="fr-FR" sz="1000" b="0" i="1" u="none" strike="noStrike" kern="1200" cap="none" spc="0" normalizeH="0" baseline="0" noProof="0" dirty="0">
                <a:ln>
                  <a:noFill/>
                </a:ln>
                <a:solidFill>
                  <a:prstClr val="black">
                    <a:lumMod val="50000"/>
                    <a:lumOff val="50000"/>
                  </a:prstClr>
                </a:solidFill>
                <a:effectLst/>
                <a:uLnTx/>
                <a:uFillTx/>
                <a:latin typeface="Arial"/>
                <a:ea typeface="+mn-ea"/>
                <a:cs typeface="+mn-cs"/>
              </a:rPr>
              <a:t>« qui fait quoi »</a:t>
            </a:r>
            <a:r>
              <a:rPr kumimoji="0" lang="fr-FR" sz="1000" b="0" i="0" u="none" strike="noStrike" kern="1200" cap="none" spc="0" normalizeH="0" baseline="0" noProof="0" dirty="0">
                <a:ln>
                  <a:noFill/>
                </a:ln>
                <a:solidFill>
                  <a:prstClr val="black"/>
                </a:solidFill>
                <a:effectLst/>
                <a:uLnTx/>
                <a:uFillTx/>
                <a:latin typeface="Arial"/>
                <a:ea typeface="+mn-ea"/>
                <a:cs typeface="+mn-cs"/>
              </a:rPr>
              <a:t> </a:t>
            </a:r>
            <a:r>
              <a:rPr kumimoji="0" lang="fr-FR" sz="1000" b="0" i="1" u="none" strike="noStrike" kern="1200" cap="none" spc="0" normalizeH="0" baseline="0" noProof="0" dirty="0">
                <a:ln>
                  <a:noFill/>
                </a:ln>
                <a:solidFill>
                  <a:prstClr val="black">
                    <a:lumMod val="50000"/>
                    <a:lumOff val="50000"/>
                  </a:prstClr>
                </a:solidFill>
                <a:effectLst/>
                <a:uLnTx/>
                <a:uFillTx/>
                <a:latin typeface="Arial"/>
                <a:ea typeface="+mn-ea"/>
                <a:cs typeface="+mn-cs"/>
              </a:rPr>
              <a:t>*</a:t>
            </a:r>
            <a:r>
              <a:rPr kumimoji="0" lang="fr-FR" sz="1000" b="0" i="0" u="none" strike="noStrike" kern="1200" cap="none" spc="0" normalizeH="0" baseline="0" noProof="0" dirty="0">
                <a:ln>
                  <a:noFill/>
                </a:ln>
                <a:solidFill>
                  <a:prstClr val="black"/>
                </a:solidFill>
                <a:effectLst/>
                <a:uLnTx/>
                <a:uFillTx/>
                <a:latin typeface="Arial"/>
                <a:ea typeface="+mn-ea"/>
                <a:cs typeface="+mn-cs"/>
              </a:rPr>
              <a:t> dans le dossier,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la stratégie à mettre en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14" name="ZoneTexte 13">
            <a:extLst>
              <a:ext uri="{FF2B5EF4-FFF2-40B4-BE49-F238E27FC236}">
                <a16:creationId xmlns:a16="http://schemas.microsoft.com/office/drawing/2014/main" id="{5F97F4BD-3213-49B4-85C8-13FC37E089B4}"/>
              </a:ext>
            </a:extLst>
          </p:cNvPr>
          <p:cNvSpPr txBox="1"/>
          <p:nvPr/>
        </p:nvSpPr>
        <p:spPr>
          <a:xfrm>
            <a:off x="10325512" y="3847558"/>
            <a:ext cx="1900126"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prstClr val="black">
                    <a:lumMod val="50000"/>
                    <a:lumOff val="50000"/>
                  </a:prstClr>
                </a:solidFill>
                <a:effectLst/>
                <a:uLnTx/>
                <a:uFillTx/>
                <a:latin typeface="Arial"/>
                <a:ea typeface="+mn-ea"/>
                <a:cs typeface="+mn-cs"/>
              </a:rPr>
              <a:t>*Qui fait quoi : appel de courtoisie,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prstClr val="black">
                    <a:lumMod val="50000"/>
                    <a:lumOff val="50000"/>
                  </a:prstClr>
                </a:solidFill>
                <a:effectLst/>
                <a:uLnTx/>
                <a:uFillTx/>
                <a:latin typeface="Arial"/>
                <a:ea typeface="+mn-ea"/>
                <a:cs typeface="+mn-cs"/>
              </a:rPr>
              <a:t>présentation des condoléances,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prstClr val="black">
                    <a:lumMod val="50000"/>
                    <a:lumOff val="50000"/>
                  </a:prstClr>
                </a:solidFill>
                <a:effectLst/>
                <a:uLnTx/>
                <a:uFillTx/>
                <a:latin typeface="Arial"/>
                <a:ea typeface="+mn-ea"/>
                <a:cs typeface="+mn-cs"/>
              </a:rPr>
              <a:t>accompagnement,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prstClr val="black">
                    <a:lumMod val="50000"/>
                    <a:lumOff val="50000"/>
                  </a:prstClr>
                </a:solidFill>
                <a:effectLst/>
                <a:uLnTx/>
                <a:uFillTx/>
                <a:latin typeface="Arial"/>
                <a:ea typeface="+mn-ea"/>
                <a:cs typeface="+mn-cs"/>
              </a:rPr>
              <a:t>constitution et dénouement du dossier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Arial"/>
              <a:ea typeface="+mn-ea"/>
              <a:cs typeface="+mn-cs"/>
            </a:endParaRPr>
          </a:p>
        </p:txBody>
      </p:sp>
      <p:pic>
        <p:nvPicPr>
          <p:cNvPr id="15" name="Picture 6" descr="fleche-rouge - Tous Perfect">
            <a:extLst>
              <a:ext uri="{FF2B5EF4-FFF2-40B4-BE49-F238E27FC236}">
                <a16:creationId xmlns:a16="http://schemas.microsoft.com/office/drawing/2014/main" id="{92181653-23E4-4935-ADC3-8C7BD1A7D67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9539195" flipH="1" flipV="1">
            <a:off x="9898935" y="3327765"/>
            <a:ext cx="533792" cy="377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fleche-rouge - Tous Perfect">
            <a:extLst>
              <a:ext uri="{FF2B5EF4-FFF2-40B4-BE49-F238E27FC236}">
                <a16:creationId xmlns:a16="http://schemas.microsoft.com/office/drawing/2014/main" id="{2EAC9FE2-E553-4B43-B3F0-3E28360A35E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0800000" flipH="1">
            <a:off x="9982550" y="4017570"/>
            <a:ext cx="500282" cy="47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texte 11">
            <a:extLst>
              <a:ext uri="{FF2B5EF4-FFF2-40B4-BE49-F238E27FC236}">
                <a16:creationId xmlns:a16="http://schemas.microsoft.com/office/drawing/2014/main" id="{03DA7B61-82AD-4141-B2A6-3221456CC86D}"/>
              </a:ext>
            </a:extLst>
          </p:cNvPr>
          <p:cNvSpPr>
            <a:spLocks noGrp="1"/>
          </p:cNvSpPr>
          <p:nvPr>
            <p:ph type="body" sz="quarter" idx="16"/>
          </p:nvPr>
        </p:nvSpPr>
        <p:spPr/>
        <p:txBody>
          <a:bodyPr/>
          <a:lstStyle/>
          <a:p>
            <a:r>
              <a:rPr lang="fr-FR" dirty="0"/>
              <a:t>1</a:t>
            </a:r>
          </a:p>
        </p:txBody>
      </p:sp>
      <p:pic>
        <p:nvPicPr>
          <p:cNvPr id="7" name="Image 6">
            <a:extLst>
              <a:ext uri="{FF2B5EF4-FFF2-40B4-BE49-F238E27FC236}">
                <a16:creationId xmlns:a16="http://schemas.microsoft.com/office/drawing/2014/main" id="{9CA2515C-FA14-48D2-B1A8-63A73BC2E972}"/>
              </a:ext>
            </a:extLst>
          </p:cNvPr>
          <p:cNvPicPr>
            <a:picLocks noChangeAspect="1"/>
          </p:cNvPicPr>
          <p:nvPr/>
        </p:nvPicPr>
        <p:blipFill>
          <a:blip r:embed="rId14"/>
          <a:stretch>
            <a:fillRect/>
          </a:stretch>
        </p:blipFill>
        <p:spPr>
          <a:xfrm>
            <a:off x="11762000" y="514535"/>
            <a:ext cx="371888" cy="417612"/>
          </a:xfrm>
          <a:prstGeom prst="rect">
            <a:avLst/>
          </a:prstGeom>
        </p:spPr>
      </p:pic>
    </p:spTree>
    <p:extLst>
      <p:ext uri="{BB962C8B-B14F-4D97-AF65-F5344CB8AC3E}">
        <p14:creationId xmlns:p14="http://schemas.microsoft.com/office/powerpoint/2010/main" val="3402511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34912" y="2143444"/>
            <a:ext cx="11857088" cy="3828434"/>
          </a:xfrm>
        </p:spPr>
        <p:txBody>
          <a:bodyPr/>
          <a:lstStyle/>
          <a:p>
            <a:pPr marL="0" indent="0">
              <a:buNone/>
            </a:pPr>
            <a:endParaRPr lang="fr-FR" sz="1800" dirty="0">
              <a:solidFill>
                <a:schemeClr val="tx1"/>
              </a:solidFill>
            </a:endParaRPr>
          </a:p>
          <a:p>
            <a:endParaRPr lang="fr-FR" dirty="0"/>
          </a:p>
        </p:txBody>
      </p:sp>
      <p:sp>
        <p:nvSpPr>
          <p:cNvPr id="6" name="Espace réservé du texte 5"/>
          <p:cNvSpPr>
            <a:spLocks noGrp="1"/>
          </p:cNvSpPr>
          <p:nvPr>
            <p:ph type="body" sz="quarter" idx="12"/>
          </p:nvPr>
        </p:nvSpPr>
        <p:spPr>
          <a:xfrm>
            <a:off x="605631" y="457796"/>
            <a:ext cx="10980738" cy="720000"/>
          </a:xfrm>
        </p:spPr>
        <p:txBody>
          <a:bodyPr>
            <a:normAutofit/>
          </a:bodyPr>
          <a:lstStyle/>
          <a:p>
            <a:r>
              <a:rPr lang="fr-FR" dirty="0"/>
              <a:t>Les successions en CEGEE : Qui et Comment contacter le Pôle Succession Prémium ?</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1</a:t>
            </a:r>
          </a:p>
        </p:txBody>
      </p:sp>
      <p:pic>
        <p:nvPicPr>
          <p:cNvPr id="2" name="Image 1">
            <a:extLst>
              <a:ext uri="{FF2B5EF4-FFF2-40B4-BE49-F238E27FC236}">
                <a16:creationId xmlns:a16="http://schemas.microsoft.com/office/drawing/2014/main" id="{2321CAE2-9361-44A2-B867-78C1F425A405}"/>
              </a:ext>
            </a:extLst>
          </p:cNvPr>
          <p:cNvPicPr>
            <a:picLocks noChangeAspect="1"/>
          </p:cNvPicPr>
          <p:nvPr/>
        </p:nvPicPr>
        <p:blipFill>
          <a:blip r:embed="rId2"/>
          <a:stretch>
            <a:fillRect/>
          </a:stretch>
        </p:blipFill>
        <p:spPr>
          <a:xfrm>
            <a:off x="11512731" y="457796"/>
            <a:ext cx="355832" cy="415166"/>
          </a:xfrm>
          <a:prstGeom prst="rect">
            <a:avLst/>
          </a:prstGeom>
        </p:spPr>
      </p:pic>
      <p:pic>
        <p:nvPicPr>
          <p:cNvPr id="10" name="Image 9">
            <a:extLst>
              <a:ext uri="{FF2B5EF4-FFF2-40B4-BE49-F238E27FC236}">
                <a16:creationId xmlns:a16="http://schemas.microsoft.com/office/drawing/2014/main" id="{E97D512B-F2B2-4BCD-8645-6F49ABEC492D}"/>
              </a:ext>
            </a:extLst>
          </p:cNvPr>
          <p:cNvPicPr>
            <a:picLocks noChangeAspect="1"/>
          </p:cNvPicPr>
          <p:nvPr/>
        </p:nvPicPr>
        <p:blipFill>
          <a:blip r:embed="rId3"/>
          <a:stretch>
            <a:fillRect/>
          </a:stretch>
        </p:blipFill>
        <p:spPr>
          <a:xfrm>
            <a:off x="9580098" y="962458"/>
            <a:ext cx="2095965" cy="583264"/>
          </a:xfrm>
          <a:prstGeom prst="rect">
            <a:avLst/>
          </a:prstGeom>
        </p:spPr>
      </p:pic>
      <p:pic>
        <p:nvPicPr>
          <p:cNvPr id="4" name="Image 3">
            <a:extLst>
              <a:ext uri="{FF2B5EF4-FFF2-40B4-BE49-F238E27FC236}">
                <a16:creationId xmlns:a16="http://schemas.microsoft.com/office/drawing/2014/main" id="{A2A422E4-6A9F-C79C-08E9-5106006BB610}"/>
              </a:ext>
            </a:extLst>
          </p:cNvPr>
          <p:cNvPicPr>
            <a:picLocks noChangeAspect="1"/>
          </p:cNvPicPr>
          <p:nvPr/>
        </p:nvPicPr>
        <p:blipFill>
          <a:blip r:embed="rId4"/>
          <a:stretch>
            <a:fillRect/>
          </a:stretch>
        </p:blipFill>
        <p:spPr>
          <a:xfrm>
            <a:off x="297240" y="1579596"/>
            <a:ext cx="11744072" cy="4820607"/>
          </a:xfrm>
          <a:prstGeom prst="rect">
            <a:avLst/>
          </a:prstGeom>
        </p:spPr>
      </p:pic>
    </p:spTree>
    <p:extLst>
      <p:ext uri="{BB962C8B-B14F-4D97-AF65-F5344CB8AC3E}">
        <p14:creationId xmlns:p14="http://schemas.microsoft.com/office/powerpoint/2010/main" val="157954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34912" y="2143444"/>
            <a:ext cx="11857088" cy="3828434"/>
          </a:xfrm>
        </p:spPr>
        <p:txBody>
          <a:bodyPr/>
          <a:lstStyle/>
          <a:p>
            <a:pPr marL="0" indent="0">
              <a:buNone/>
            </a:pPr>
            <a:endParaRPr lang="fr-FR" sz="1800" dirty="0">
              <a:solidFill>
                <a:schemeClr val="tx1"/>
              </a:solidFill>
            </a:endParaRPr>
          </a:p>
          <a:p>
            <a:endParaRPr lang="fr-FR" dirty="0"/>
          </a:p>
        </p:txBody>
      </p:sp>
      <p:sp>
        <p:nvSpPr>
          <p:cNvPr id="6" name="Espace réservé du texte 5"/>
          <p:cNvSpPr>
            <a:spLocks noGrp="1"/>
          </p:cNvSpPr>
          <p:nvPr>
            <p:ph type="body" sz="quarter" idx="12"/>
          </p:nvPr>
        </p:nvSpPr>
        <p:spPr>
          <a:xfrm>
            <a:off x="647115" y="491835"/>
            <a:ext cx="11544886" cy="1087761"/>
          </a:xfrm>
          <a:solidFill>
            <a:schemeClr val="bg1"/>
          </a:solidFill>
        </p:spPr>
        <p:txBody>
          <a:bodyPr>
            <a:normAutofit/>
          </a:bodyPr>
          <a:lstStyle/>
          <a:p>
            <a:r>
              <a:rPr lang="fr-FR" dirty="0"/>
              <a:t>Les successions en CEGEE : présentation des successions Grands Publics </a:t>
            </a:r>
          </a:p>
          <a:p>
            <a:pPr algn="ctr"/>
            <a:r>
              <a:rPr lang="fr-FR" dirty="0"/>
              <a:t>(&lt;75 K€) </a:t>
            </a:r>
            <a:r>
              <a:rPr lang="fr-FR" dirty="0">
                <a:sym typeface="Wingdings" panose="05000000000000000000" pitchFamily="2" charset="2"/>
              </a:rPr>
              <a:t></a:t>
            </a:r>
            <a:r>
              <a:rPr lang="fr-FR" dirty="0"/>
              <a:t> Les Solutions régionalisées </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1</a:t>
            </a: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663" b="96610" l="9459" r="89865">
                        <a14:foregroundMark x1="69932" y1="12107" x2="69932" y2="12107"/>
                        <a14:foregroundMark x1="69595" y1="12833" x2="68243" y2="13801"/>
                      </a14:backgroundRemoval>
                    </a14:imgEffect>
                  </a14:imgLayer>
                </a14:imgProps>
              </a:ext>
            </a:extLst>
          </a:blip>
          <a:stretch>
            <a:fillRect/>
          </a:stretch>
        </p:blipFill>
        <p:spPr>
          <a:xfrm>
            <a:off x="10872549" y="3873845"/>
            <a:ext cx="1298713" cy="1812056"/>
          </a:xfrm>
          <a:prstGeom prst="rect">
            <a:avLst/>
          </a:prstGeom>
        </p:spPr>
      </p:pic>
      <p:sp>
        <p:nvSpPr>
          <p:cNvPr id="2" name="Rectangle 1"/>
          <p:cNvSpPr/>
          <p:nvPr/>
        </p:nvSpPr>
        <p:spPr>
          <a:xfrm>
            <a:off x="545616" y="1491525"/>
            <a:ext cx="11435679" cy="369332"/>
          </a:xfrm>
          <a:prstGeom prst="rect">
            <a:avLst/>
          </a:prstGeom>
          <a:solidFill>
            <a:schemeClr val="bg1">
              <a:lumMod val="95000"/>
            </a:schemeClr>
          </a:solidFill>
        </p:spPr>
        <p:txBody>
          <a:bodyPr wrap="square">
            <a:spAutoFit/>
          </a:bodyPr>
          <a:lstStyle/>
          <a:p>
            <a:pPr algn="ctr"/>
            <a:endParaRPr lang="fr-FR" b="1" dirty="0"/>
          </a:p>
        </p:txBody>
      </p:sp>
      <p:sp>
        <p:nvSpPr>
          <p:cNvPr id="3" name="Rectangle 2">
            <a:extLst>
              <a:ext uri="{FF2B5EF4-FFF2-40B4-BE49-F238E27FC236}">
                <a16:creationId xmlns:a16="http://schemas.microsoft.com/office/drawing/2014/main" id="{57188D88-B1BB-4F25-8B76-2475825C38AE}"/>
              </a:ext>
            </a:extLst>
          </p:cNvPr>
          <p:cNvSpPr/>
          <p:nvPr/>
        </p:nvSpPr>
        <p:spPr>
          <a:xfrm>
            <a:off x="545615" y="2106173"/>
            <a:ext cx="10326933" cy="4524315"/>
          </a:xfrm>
          <a:prstGeom prst="rect">
            <a:avLst/>
          </a:prstGeom>
        </p:spPr>
        <p:txBody>
          <a:bodyPr wrap="square">
            <a:spAutoFit/>
          </a:bodyPr>
          <a:lstStyle/>
          <a:p>
            <a:pPr marL="285750" lvl="0" indent="-285750">
              <a:buClr>
                <a:srgbClr val="C00000"/>
              </a:buClr>
              <a:buFont typeface="Wingdings" panose="05000000000000000000" pitchFamily="2" charset="2"/>
              <a:buChar char="q"/>
            </a:pPr>
            <a:r>
              <a:rPr lang="fr-FR" dirty="0">
                <a:solidFill>
                  <a:schemeClr val="tx1">
                    <a:lumMod val="75000"/>
                    <a:lumOff val="25000"/>
                  </a:schemeClr>
                </a:solidFill>
              </a:rPr>
              <a:t>Depuis le 21/02/2022, le département succession n’existe plus et le traitement des successions &lt;75 K€ a été régionalisé dans 4 Solutions.</a:t>
            </a:r>
          </a:p>
          <a:p>
            <a:pPr marL="285750" lvl="0" indent="-285750">
              <a:buClr>
                <a:srgbClr val="C00000"/>
              </a:buClr>
              <a:buFont typeface="Wingdings" panose="05000000000000000000" pitchFamily="2" charset="2"/>
              <a:buChar char="q"/>
            </a:pPr>
            <a:endParaRPr lang="fr-FR" dirty="0">
              <a:solidFill>
                <a:schemeClr val="tx1">
                  <a:lumMod val="75000"/>
                  <a:lumOff val="25000"/>
                </a:schemeClr>
              </a:solidFill>
            </a:endParaRPr>
          </a:p>
          <a:p>
            <a:pPr marL="285750" lvl="0" indent="-285750">
              <a:buClr>
                <a:srgbClr val="C00000"/>
              </a:buClr>
              <a:buFont typeface="Wingdings" panose="05000000000000000000" pitchFamily="2" charset="2"/>
              <a:buChar char="q"/>
            </a:pPr>
            <a:r>
              <a:rPr lang="fr-FR" b="1" dirty="0">
                <a:solidFill>
                  <a:schemeClr val="tx1">
                    <a:lumMod val="75000"/>
                    <a:lumOff val="25000"/>
                  </a:schemeClr>
                </a:solidFill>
              </a:rPr>
              <a:t>Il n’y a plus de gestion en portefeuille des dossiers</a:t>
            </a:r>
            <a:r>
              <a:rPr lang="fr-FR" b="1" i="1" dirty="0">
                <a:solidFill>
                  <a:schemeClr val="tx1">
                    <a:lumMod val="75000"/>
                    <a:lumOff val="25000"/>
                  </a:schemeClr>
                </a:solidFill>
              </a:rPr>
              <a:t>. </a:t>
            </a:r>
            <a:r>
              <a:rPr lang="fr-FR" b="1" dirty="0">
                <a:solidFill>
                  <a:schemeClr val="tx1">
                    <a:lumMod val="75000"/>
                    <a:lumOff val="25000"/>
                  </a:schemeClr>
                </a:solidFill>
              </a:rPr>
              <a:t> </a:t>
            </a:r>
            <a:endParaRPr lang="fr-FR" b="1" i="1" dirty="0">
              <a:solidFill>
                <a:schemeClr val="tx1">
                  <a:lumMod val="75000"/>
                  <a:lumOff val="25000"/>
                </a:schemeClr>
              </a:solidFill>
            </a:endParaRPr>
          </a:p>
          <a:p>
            <a:pPr lvl="0">
              <a:buClr>
                <a:srgbClr val="C00000"/>
              </a:buClr>
            </a:pPr>
            <a:r>
              <a:rPr lang="fr-FR" b="1" dirty="0">
                <a:solidFill>
                  <a:srgbClr val="C00000"/>
                </a:solidFill>
              </a:rPr>
              <a:t>Les collaborateurs traitant les successions sont susceptibles de changer =&gt; privilégier les </a:t>
            </a:r>
            <a:r>
              <a:rPr lang="fr-FR" b="1" dirty="0" err="1">
                <a:solidFill>
                  <a:srgbClr val="C00000"/>
                </a:solidFill>
              </a:rPr>
              <a:t>MyFlow</a:t>
            </a:r>
            <a:r>
              <a:rPr lang="fr-FR" b="1" dirty="0">
                <a:solidFill>
                  <a:srgbClr val="C00000"/>
                </a:solidFill>
              </a:rPr>
              <a:t>, le contact via le SVI ou boites mails génériques (pas de mail sur la messagerie personnelle).</a:t>
            </a:r>
          </a:p>
          <a:p>
            <a:pPr lvl="0">
              <a:buClr>
                <a:srgbClr val="C00000"/>
              </a:buClr>
            </a:pPr>
            <a:endParaRPr lang="fr-FR" b="1" i="1" dirty="0"/>
          </a:p>
          <a:p>
            <a:pPr marL="285750" lvl="0" indent="-285750">
              <a:buClr>
                <a:srgbClr val="C00000"/>
              </a:buClr>
              <a:buFont typeface="Wingdings" panose="05000000000000000000" pitchFamily="2" charset="2"/>
              <a:buChar char="q"/>
            </a:pPr>
            <a:r>
              <a:rPr lang="fr-FR" b="1" dirty="0">
                <a:solidFill>
                  <a:schemeClr val="tx1">
                    <a:lumMod val="75000"/>
                    <a:lumOff val="25000"/>
                  </a:schemeClr>
                </a:solidFill>
              </a:rPr>
              <a:t>Comment contacter ? :</a:t>
            </a:r>
          </a:p>
          <a:p>
            <a:r>
              <a:rPr lang="fr-FR" dirty="0">
                <a:solidFill>
                  <a:schemeClr val="tx1">
                    <a:lumMod val="75000"/>
                    <a:lumOff val="25000"/>
                  </a:schemeClr>
                </a:solidFill>
              </a:rPr>
              <a:t>             par le SVI </a:t>
            </a:r>
            <a:r>
              <a:rPr lang="fr-FR" sz="1600" dirty="0">
                <a:solidFill>
                  <a:schemeClr val="tx1">
                    <a:lumMod val="75000"/>
                    <a:lumOff val="25000"/>
                  </a:schemeClr>
                </a:solidFill>
              </a:rPr>
              <a:t>(du mardi au vendredi de 8h45 à 12h et 13h45 à 18h et le samedi de 8h45 à 12h30).</a:t>
            </a:r>
          </a:p>
          <a:p>
            <a:r>
              <a:rPr lang="fr-FR" dirty="0">
                <a:solidFill>
                  <a:schemeClr val="tx1">
                    <a:lumMod val="75000"/>
                    <a:lumOff val="25000"/>
                  </a:schemeClr>
                </a:solidFill>
              </a:rPr>
              <a:t>                - Solution Alsace (67 et 68)                                                                =&gt;  03 88 44 07 00</a:t>
            </a:r>
          </a:p>
          <a:p>
            <a:r>
              <a:rPr lang="fr-FR" dirty="0">
                <a:solidFill>
                  <a:schemeClr val="tx1">
                    <a:lumMod val="75000"/>
                    <a:lumOff val="25000"/>
                  </a:schemeClr>
                </a:solidFill>
              </a:rPr>
              <a:t>                - Solution Champagne-Ardenne (08,10,51 et 52 + Banque Digital)   =&gt; 03 26 77 08 07  </a:t>
            </a:r>
          </a:p>
          <a:p>
            <a:r>
              <a:rPr lang="fr-FR" dirty="0">
                <a:solidFill>
                  <a:schemeClr val="tx1">
                    <a:lumMod val="75000"/>
                    <a:lumOff val="25000"/>
                  </a:schemeClr>
                </a:solidFill>
              </a:rPr>
              <a:t>                - Solution Nord Lorraine (57)                                                              =&gt; 03 87 76 17 18</a:t>
            </a:r>
          </a:p>
          <a:p>
            <a:r>
              <a:rPr lang="fr-FR" dirty="0">
                <a:solidFill>
                  <a:schemeClr val="tx1">
                    <a:lumMod val="75000"/>
                    <a:lumOff val="25000"/>
                  </a:schemeClr>
                </a:solidFill>
              </a:rPr>
              <a:t>                - Solution Sud Lorraine (54,55 et 88)                                                  =&gt; 03 83 31 05 50</a:t>
            </a:r>
          </a:p>
          <a:p>
            <a:endParaRPr lang="fr-FR" dirty="0">
              <a:solidFill>
                <a:schemeClr val="tx1">
                  <a:lumMod val="75000"/>
                  <a:lumOff val="25000"/>
                </a:schemeClr>
              </a:solidFill>
            </a:endParaRPr>
          </a:p>
          <a:p>
            <a:r>
              <a:rPr lang="fr-FR" dirty="0">
                <a:solidFill>
                  <a:schemeClr val="tx1">
                    <a:lumMod val="75000"/>
                    <a:lumOff val="25000"/>
                  </a:schemeClr>
                </a:solidFill>
              </a:rPr>
              <a:t>             par mail via des boites mails génériques (voir slide suivante) </a:t>
            </a:r>
          </a:p>
        </p:txBody>
      </p:sp>
      <p:pic>
        <p:nvPicPr>
          <p:cNvPr id="10" name="Image 9">
            <a:extLst>
              <a:ext uri="{FF2B5EF4-FFF2-40B4-BE49-F238E27FC236}">
                <a16:creationId xmlns:a16="http://schemas.microsoft.com/office/drawing/2014/main" id="{CC5EA121-231F-437E-B6AA-BDB9D66A0E8A}"/>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ackgroundRemoval t="5556" b="88889" l="1878" r="96714"/>
                    </a14:imgEffect>
                  </a14:imgLayer>
                </a14:imgProps>
              </a:ext>
            </a:extLst>
          </a:blip>
          <a:stretch>
            <a:fillRect/>
          </a:stretch>
        </p:blipFill>
        <p:spPr>
          <a:xfrm rot="430197">
            <a:off x="846069" y="4644693"/>
            <a:ext cx="565986" cy="270357"/>
          </a:xfrm>
          <a:prstGeom prst="rect">
            <a:avLst/>
          </a:prstGeom>
        </p:spPr>
      </p:pic>
      <p:pic>
        <p:nvPicPr>
          <p:cNvPr id="11" name="Image 10">
            <a:extLst>
              <a:ext uri="{FF2B5EF4-FFF2-40B4-BE49-F238E27FC236}">
                <a16:creationId xmlns:a16="http://schemas.microsoft.com/office/drawing/2014/main" id="{E1947541-5F8F-487F-9120-DCE07B5CD815}"/>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ackgroundRemoval t="5556" b="88889" l="1878" r="96714"/>
                    </a14:imgEffect>
                  </a14:imgLayer>
                </a14:imgProps>
              </a:ext>
            </a:extLst>
          </a:blip>
          <a:stretch>
            <a:fillRect/>
          </a:stretch>
        </p:blipFill>
        <p:spPr>
          <a:xfrm rot="430197">
            <a:off x="852402" y="6251855"/>
            <a:ext cx="565986" cy="168875"/>
          </a:xfrm>
          <a:prstGeom prst="rect">
            <a:avLst/>
          </a:prstGeom>
        </p:spPr>
      </p:pic>
    </p:spTree>
    <p:extLst>
      <p:ext uri="{BB962C8B-B14F-4D97-AF65-F5344CB8AC3E}">
        <p14:creationId xmlns:p14="http://schemas.microsoft.com/office/powerpoint/2010/main" val="3695196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CDE851F-8D79-4347-8005-93CBFB6D6620}"/>
              </a:ext>
            </a:extLst>
          </p:cNvPr>
          <p:cNvPicPr>
            <a:picLocks noChangeAspect="1"/>
          </p:cNvPicPr>
          <p:nvPr/>
        </p:nvPicPr>
        <p:blipFill>
          <a:blip r:embed="rId2"/>
          <a:stretch>
            <a:fillRect/>
          </a:stretch>
        </p:blipFill>
        <p:spPr>
          <a:xfrm>
            <a:off x="1004841" y="1193059"/>
            <a:ext cx="9449619" cy="4066384"/>
          </a:xfrm>
          <a:prstGeom prst="rect">
            <a:avLst/>
          </a:prstGeom>
        </p:spPr>
      </p:pic>
      <p:sp>
        <p:nvSpPr>
          <p:cNvPr id="2" name="Espace réservé du contenu 1">
            <a:extLst>
              <a:ext uri="{FF2B5EF4-FFF2-40B4-BE49-F238E27FC236}">
                <a16:creationId xmlns:a16="http://schemas.microsoft.com/office/drawing/2014/main" id="{6DC9B97B-34F6-42A6-9D18-FFD242B61E0E}"/>
              </a:ext>
            </a:extLst>
          </p:cNvPr>
          <p:cNvSpPr>
            <a:spLocks noGrp="1"/>
          </p:cNvSpPr>
          <p:nvPr>
            <p:ph idx="17"/>
          </p:nvPr>
        </p:nvSpPr>
        <p:spPr>
          <a:xfrm>
            <a:off x="528243" y="716963"/>
            <a:ext cx="10514895" cy="5724625"/>
          </a:xfrm>
        </p:spPr>
        <p:txBody>
          <a:bodyPr/>
          <a:lstStyle/>
          <a:p>
            <a:r>
              <a:rPr lang="fr-FR" sz="1400" dirty="0">
                <a:solidFill>
                  <a:srgbClr val="C00000"/>
                </a:solidFill>
              </a:rPr>
              <a:t>Successions &lt; 75 K€ : Régionalisation de l’activité succession dans les </a:t>
            </a:r>
            <a:r>
              <a:rPr lang="fr-FR" sz="1400" b="1" dirty="0">
                <a:solidFill>
                  <a:srgbClr val="C00000"/>
                </a:solidFill>
              </a:rPr>
              <a:t>Solutions</a:t>
            </a:r>
            <a:r>
              <a:rPr lang="fr-FR" sz="1400" dirty="0">
                <a:solidFill>
                  <a:srgbClr val="C00000"/>
                </a:solidFill>
              </a:rPr>
              <a:t> au sein de la </a:t>
            </a:r>
            <a:r>
              <a:rPr lang="fr-FR" sz="1400" b="1" dirty="0">
                <a:solidFill>
                  <a:srgbClr val="C00000"/>
                </a:solidFill>
              </a:rPr>
              <a:t>Direction Solution Client</a:t>
            </a:r>
            <a:r>
              <a:rPr lang="fr-FR" sz="1400" b="1" dirty="0"/>
              <a:t> </a:t>
            </a:r>
          </a:p>
          <a:p>
            <a:pPr marL="0" indent="0">
              <a:buNone/>
            </a:pPr>
            <a:endParaRPr lang="fr-FR" sz="1400" b="1" dirty="0"/>
          </a:p>
          <a:p>
            <a:pPr marL="0" indent="0">
              <a:buNone/>
            </a:pPr>
            <a:endParaRPr lang="fr-FR" sz="1400" b="1" dirty="0"/>
          </a:p>
          <a:p>
            <a:pPr marL="0" indent="0">
              <a:buNone/>
            </a:pPr>
            <a:endParaRPr lang="fr-FR" sz="1400" b="1" dirty="0"/>
          </a:p>
          <a:p>
            <a:pPr lvl="1">
              <a:buFontTx/>
              <a:buChar char="-"/>
            </a:pPr>
            <a:endParaRPr lang="fr-FR" dirty="0"/>
          </a:p>
          <a:p>
            <a:pPr marL="0" indent="0">
              <a:buNone/>
            </a:pPr>
            <a:endParaRPr lang="fr-FR" dirty="0"/>
          </a:p>
          <a:p>
            <a:pPr lvl="1">
              <a:buFontTx/>
              <a:buChar char="-"/>
            </a:pPr>
            <a:endParaRPr lang="fr-FR" dirty="0"/>
          </a:p>
          <a:p>
            <a:pPr lvl="1">
              <a:buFontTx/>
              <a:buChar char="-"/>
            </a:pPr>
            <a:endParaRPr lang="fr-FR" dirty="0"/>
          </a:p>
          <a:p>
            <a:pPr marL="468000" lvl="1" indent="0">
              <a:buNone/>
            </a:pPr>
            <a:endParaRPr lang="fr-FR" dirty="0"/>
          </a:p>
          <a:p>
            <a:pPr marL="468000" lvl="1" indent="0">
              <a:buNone/>
            </a:pPr>
            <a:r>
              <a:rPr lang="fr-FR" dirty="0"/>
              <a:t>		</a:t>
            </a:r>
          </a:p>
          <a:p>
            <a:pPr marL="468000" lvl="1" indent="0">
              <a:buNone/>
            </a:pPr>
            <a:r>
              <a:rPr lang="fr-FR" dirty="0"/>
              <a:t>		</a:t>
            </a:r>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p>
          <a:p>
            <a:pPr marL="180000" lvl="1" indent="0">
              <a:spcBef>
                <a:spcPts val="0"/>
              </a:spcBef>
              <a:buNone/>
            </a:pPr>
            <a:endParaRPr lang="fr-FR" dirty="0"/>
          </a:p>
          <a:p>
            <a:pPr marL="468000" lvl="1" indent="0">
              <a:buNone/>
            </a:pPr>
            <a:r>
              <a:rPr lang="fr-FR" dirty="0"/>
              <a:t>Une responsable de domaine qui porte l’</a:t>
            </a:r>
            <a:r>
              <a:rPr lang="fr-FR" dirty="0">
                <a:solidFill>
                  <a:srgbClr val="C00000"/>
                </a:solidFill>
              </a:rPr>
              <a:t>expertise</a:t>
            </a:r>
            <a:r>
              <a:rPr lang="fr-FR" dirty="0"/>
              <a:t> : Anne-Catherine DORIDANT et Giang-Anh WILLM</a:t>
            </a:r>
            <a:endParaRPr lang="fr-FR" dirty="0">
              <a:solidFill>
                <a:srgbClr val="C00000"/>
              </a:solidFill>
            </a:endParaRPr>
          </a:p>
          <a:p>
            <a:pPr lvl="1">
              <a:buFont typeface="Wingdings" panose="05000000000000000000" pitchFamily="2" charset="2"/>
              <a:buChar char="§"/>
            </a:pPr>
            <a:r>
              <a:rPr lang="fr-FR" dirty="0"/>
              <a:t>Dossiers simples &lt;10k€ (absence de compte titre,….) prise en charge par un prestataire externe I-</a:t>
            </a:r>
            <a:r>
              <a:rPr lang="fr-FR" dirty="0" err="1"/>
              <a:t>Datech</a:t>
            </a:r>
            <a:r>
              <a:rPr lang="fr-FR" dirty="0"/>
              <a:t> depuis le 05/07/2021, sauf MAD traité par l’agence </a:t>
            </a:r>
          </a:p>
          <a:p>
            <a:pPr lvl="1">
              <a:buFont typeface="Wingdings" panose="05000000000000000000" pitchFamily="2" charset="2"/>
              <a:buChar char="§"/>
            </a:pPr>
            <a:r>
              <a:rPr lang="fr-FR" dirty="0"/>
              <a:t>Dossiers complexes &lt;10k€ et 10-75k€, par les collaborateurs successions des Solutions</a:t>
            </a:r>
          </a:p>
          <a:p>
            <a:pPr marL="468000" lvl="1" indent="0">
              <a:buNone/>
            </a:pPr>
            <a:endParaRPr lang="fr-FR" dirty="0"/>
          </a:p>
          <a:p>
            <a:pPr marL="0" indent="0">
              <a:buNone/>
            </a:pPr>
            <a:endParaRPr lang="fr-FR" dirty="0">
              <a:solidFill>
                <a:srgbClr val="C00000"/>
              </a:solidFill>
            </a:endParaRPr>
          </a:p>
          <a:p>
            <a:endParaRPr lang="fr-FR" dirty="0"/>
          </a:p>
        </p:txBody>
      </p:sp>
      <p:sp>
        <p:nvSpPr>
          <p:cNvPr id="3" name="Espace réservé du texte 2">
            <a:extLst>
              <a:ext uri="{FF2B5EF4-FFF2-40B4-BE49-F238E27FC236}">
                <a16:creationId xmlns:a16="http://schemas.microsoft.com/office/drawing/2014/main" id="{626BDE5F-2464-44AD-B60D-A7721FE85DC8}"/>
              </a:ext>
            </a:extLst>
          </p:cNvPr>
          <p:cNvSpPr>
            <a:spLocks noGrp="1"/>
          </p:cNvSpPr>
          <p:nvPr>
            <p:ph type="body" sz="quarter" idx="12"/>
          </p:nvPr>
        </p:nvSpPr>
        <p:spPr>
          <a:xfrm>
            <a:off x="791019" y="126797"/>
            <a:ext cx="10980738" cy="720000"/>
          </a:xfrm>
        </p:spPr>
        <p:txBody>
          <a:bodyPr/>
          <a:lstStyle/>
          <a:p>
            <a:r>
              <a:rPr lang="fr-FR" dirty="0"/>
              <a:t>Synergie Réseau commercial, Filière Successions</a:t>
            </a:r>
          </a:p>
          <a:p>
            <a:endParaRPr lang="fr-FR" dirty="0"/>
          </a:p>
        </p:txBody>
      </p:sp>
      <p:sp>
        <p:nvSpPr>
          <p:cNvPr id="5" name="Espace réservé du texte 4">
            <a:extLst>
              <a:ext uri="{FF2B5EF4-FFF2-40B4-BE49-F238E27FC236}">
                <a16:creationId xmlns:a16="http://schemas.microsoft.com/office/drawing/2014/main" id="{92B4B087-8EE6-4F3A-B60D-168BD8E5E968}"/>
              </a:ext>
            </a:extLst>
          </p:cNvPr>
          <p:cNvSpPr>
            <a:spLocks noGrp="1"/>
          </p:cNvSpPr>
          <p:nvPr>
            <p:ph type="body" sz="quarter" idx="16"/>
          </p:nvPr>
        </p:nvSpPr>
        <p:spPr>
          <a:xfrm>
            <a:off x="420243" y="154366"/>
            <a:ext cx="216000" cy="216000"/>
          </a:xfrm>
        </p:spPr>
        <p:txBody>
          <a:bodyPr/>
          <a:lstStyle/>
          <a:p>
            <a:r>
              <a:rPr lang="fr-FR" dirty="0"/>
              <a:t>4</a:t>
            </a:r>
          </a:p>
        </p:txBody>
      </p:sp>
      <p:pic>
        <p:nvPicPr>
          <p:cNvPr id="9" name="Image 8">
            <a:extLst>
              <a:ext uri="{FF2B5EF4-FFF2-40B4-BE49-F238E27FC236}">
                <a16:creationId xmlns:a16="http://schemas.microsoft.com/office/drawing/2014/main" id="{AD76E30C-2A00-4076-9404-BB2E4C230FE2}"/>
              </a:ext>
            </a:extLst>
          </p:cNvPr>
          <p:cNvPicPr>
            <a:picLocks noChangeAspect="1"/>
          </p:cNvPicPr>
          <p:nvPr/>
        </p:nvPicPr>
        <p:blipFill>
          <a:blip r:embed="rId3"/>
          <a:stretch>
            <a:fillRect/>
          </a:stretch>
        </p:blipFill>
        <p:spPr>
          <a:xfrm>
            <a:off x="1932632" y="3457157"/>
            <a:ext cx="480471" cy="556736"/>
          </a:xfrm>
          <a:prstGeom prst="rect">
            <a:avLst/>
          </a:prstGeom>
        </p:spPr>
      </p:pic>
      <p:pic>
        <p:nvPicPr>
          <p:cNvPr id="10" name="Image 9">
            <a:extLst>
              <a:ext uri="{FF2B5EF4-FFF2-40B4-BE49-F238E27FC236}">
                <a16:creationId xmlns:a16="http://schemas.microsoft.com/office/drawing/2014/main" id="{48EA9055-ED3A-4939-8214-A2546135F339}"/>
              </a:ext>
            </a:extLst>
          </p:cNvPr>
          <p:cNvPicPr>
            <a:picLocks noChangeAspect="1"/>
          </p:cNvPicPr>
          <p:nvPr/>
        </p:nvPicPr>
        <p:blipFill>
          <a:blip r:embed="rId4"/>
          <a:stretch>
            <a:fillRect/>
          </a:stretch>
        </p:blipFill>
        <p:spPr>
          <a:xfrm>
            <a:off x="1972025" y="4571418"/>
            <a:ext cx="480471" cy="564363"/>
          </a:xfrm>
          <a:prstGeom prst="rect">
            <a:avLst/>
          </a:prstGeom>
        </p:spPr>
      </p:pic>
      <p:pic>
        <p:nvPicPr>
          <p:cNvPr id="11" name="Image 10">
            <a:extLst>
              <a:ext uri="{FF2B5EF4-FFF2-40B4-BE49-F238E27FC236}">
                <a16:creationId xmlns:a16="http://schemas.microsoft.com/office/drawing/2014/main" id="{9D10DC2E-642E-4919-8BAB-FBE908FCC34C}"/>
              </a:ext>
            </a:extLst>
          </p:cNvPr>
          <p:cNvPicPr>
            <a:picLocks noChangeAspect="1"/>
          </p:cNvPicPr>
          <p:nvPr/>
        </p:nvPicPr>
        <p:blipFill>
          <a:blip r:embed="rId5"/>
          <a:stretch>
            <a:fillRect/>
          </a:stretch>
        </p:blipFill>
        <p:spPr>
          <a:xfrm>
            <a:off x="4236129" y="3457157"/>
            <a:ext cx="523979" cy="598833"/>
          </a:xfrm>
          <a:prstGeom prst="rect">
            <a:avLst/>
          </a:prstGeom>
        </p:spPr>
      </p:pic>
      <p:pic>
        <p:nvPicPr>
          <p:cNvPr id="12" name="Image 11">
            <a:extLst>
              <a:ext uri="{FF2B5EF4-FFF2-40B4-BE49-F238E27FC236}">
                <a16:creationId xmlns:a16="http://schemas.microsoft.com/office/drawing/2014/main" id="{0646717B-B637-4B2A-8546-E354387D4FCF}"/>
              </a:ext>
            </a:extLst>
          </p:cNvPr>
          <p:cNvPicPr>
            <a:picLocks noChangeAspect="1"/>
          </p:cNvPicPr>
          <p:nvPr/>
        </p:nvPicPr>
        <p:blipFill>
          <a:blip r:embed="rId6"/>
          <a:stretch>
            <a:fillRect/>
          </a:stretch>
        </p:blipFill>
        <p:spPr>
          <a:xfrm>
            <a:off x="4249103" y="4585046"/>
            <a:ext cx="511005" cy="598834"/>
          </a:xfrm>
          <a:prstGeom prst="rect">
            <a:avLst/>
          </a:prstGeom>
        </p:spPr>
      </p:pic>
      <p:pic>
        <p:nvPicPr>
          <p:cNvPr id="14" name="Image 13">
            <a:extLst>
              <a:ext uri="{FF2B5EF4-FFF2-40B4-BE49-F238E27FC236}">
                <a16:creationId xmlns:a16="http://schemas.microsoft.com/office/drawing/2014/main" id="{B4D76F0C-4D6B-4C03-9C82-925E56FB9843}"/>
              </a:ext>
            </a:extLst>
          </p:cNvPr>
          <p:cNvPicPr>
            <a:picLocks noChangeAspect="1"/>
          </p:cNvPicPr>
          <p:nvPr/>
        </p:nvPicPr>
        <p:blipFill>
          <a:blip r:embed="rId7"/>
          <a:stretch>
            <a:fillRect/>
          </a:stretch>
        </p:blipFill>
        <p:spPr>
          <a:xfrm>
            <a:off x="6579760" y="3441936"/>
            <a:ext cx="523980" cy="598834"/>
          </a:xfrm>
          <a:prstGeom prst="rect">
            <a:avLst/>
          </a:prstGeom>
        </p:spPr>
      </p:pic>
      <p:pic>
        <p:nvPicPr>
          <p:cNvPr id="16" name="Image 15">
            <a:extLst>
              <a:ext uri="{FF2B5EF4-FFF2-40B4-BE49-F238E27FC236}">
                <a16:creationId xmlns:a16="http://schemas.microsoft.com/office/drawing/2014/main" id="{D30943C8-C583-4017-80FF-0348F28E008D}"/>
              </a:ext>
            </a:extLst>
          </p:cNvPr>
          <p:cNvPicPr>
            <a:picLocks noChangeAspect="1"/>
          </p:cNvPicPr>
          <p:nvPr/>
        </p:nvPicPr>
        <p:blipFill>
          <a:blip r:embed="rId8"/>
          <a:stretch>
            <a:fillRect/>
          </a:stretch>
        </p:blipFill>
        <p:spPr>
          <a:xfrm>
            <a:off x="8923392" y="3414363"/>
            <a:ext cx="562539" cy="598833"/>
          </a:xfrm>
          <a:prstGeom prst="rect">
            <a:avLst/>
          </a:prstGeom>
        </p:spPr>
      </p:pic>
      <p:pic>
        <p:nvPicPr>
          <p:cNvPr id="18" name="Image 17">
            <a:extLst>
              <a:ext uri="{FF2B5EF4-FFF2-40B4-BE49-F238E27FC236}">
                <a16:creationId xmlns:a16="http://schemas.microsoft.com/office/drawing/2014/main" id="{ED4BEFB1-5826-41F4-8ED0-8ED9A058CC97}"/>
              </a:ext>
            </a:extLst>
          </p:cNvPr>
          <p:cNvPicPr>
            <a:picLocks noChangeAspect="1"/>
          </p:cNvPicPr>
          <p:nvPr/>
        </p:nvPicPr>
        <p:blipFill>
          <a:blip r:embed="rId9"/>
          <a:stretch>
            <a:fillRect/>
          </a:stretch>
        </p:blipFill>
        <p:spPr>
          <a:xfrm>
            <a:off x="8942672" y="4538539"/>
            <a:ext cx="523980" cy="648315"/>
          </a:xfrm>
          <a:prstGeom prst="rect">
            <a:avLst/>
          </a:prstGeom>
        </p:spPr>
      </p:pic>
      <p:pic>
        <p:nvPicPr>
          <p:cNvPr id="8" name="Image 7">
            <a:extLst>
              <a:ext uri="{FF2B5EF4-FFF2-40B4-BE49-F238E27FC236}">
                <a16:creationId xmlns:a16="http://schemas.microsoft.com/office/drawing/2014/main" id="{1CAA9467-AFCF-4E58-B468-924231BCAB86}"/>
              </a:ext>
            </a:extLst>
          </p:cNvPr>
          <p:cNvPicPr>
            <a:picLocks noChangeAspect="1"/>
          </p:cNvPicPr>
          <p:nvPr/>
        </p:nvPicPr>
        <p:blipFill>
          <a:blip r:embed="rId10"/>
          <a:stretch>
            <a:fillRect/>
          </a:stretch>
        </p:blipFill>
        <p:spPr>
          <a:xfrm>
            <a:off x="6621618" y="4558700"/>
            <a:ext cx="523980" cy="592699"/>
          </a:xfrm>
          <a:prstGeom prst="rect">
            <a:avLst/>
          </a:prstGeom>
        </p:spPr>
      </p:pic>
      <p:sp>
        <p:nvSpPr>
          <p:cNvPr id="15" name="ZoneTexte 14">
            <a:extLst>
              <a:ext uri="{FF2B5EF4-FFF2-40B4-BE49-F238E27FC236}">
                <a16:creationId xmlns:a16="http://schemas.microsoft.com/office/drawing/2014/main" id="{CB0337B1-933C-4055-B94C-6108279A5C4C}"/>
              </a:ext>
            </a:extLst>
          </p:cNvPr>
          <p:cNvSpPr txBox="1"/>
          <p:nvPr/>
        </p:nvSpPr>
        <p:spPr>
          <a:xfrm rot="19667549">
            <a:off x="183279" y="4514187"/>
            <a:ext cx="10791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a:ea typeface="+mn-ea"/>
                <a:cs typeface="+mn-cs"/>
              </a:rPr>
              <a:t>Superviseurs</a:t>
            </a:r>
          </a:p>
        </p:txBody>
      </p:sp>
      <p:sp>
        <p:nvSpPr>
          <p:cNvPr id="20" name="ZoneTexte 19">
            <a:extLst>
              <a:ext uri="{FF2B5EF4-FFF2-40B4-BE49-F238E27FC236}">
                <a16:creationId xmlns:a16="http://schemas.microsoft.com/office/drawing/2014/main" id="{C18C5EB5-8D3F-4F07-8783-DFC3BC9B2BF4}"/>
              </a:ext>
            </a:extLst>
          </p:cNvPr>
          <p:cNvSpPr txBox="1"/>
          <p:nvPr/>
        </p:nvSpPr>
        <p:spPr>
          <a:xfrm rot="19562517">
            <a:off x="108796" y="3440777"/>
            <a:ext cx="12410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a:ea typeface="+mn-ea"/>
                <a:cs typeface="+mn-cs"/>
              </a:rPr>
              <a:t>Responsables  </a:t>
            </a:r>
          </a:p>
        </p:txBody>
      </p:sp>
    </p:spTree>
    <p:extLst>
      <p:ext uri="{BB962C8B-B14F-4D97-AF65-F5344CB8AC3E}">
        <p14:creationId xmlns:p14="http://schemas.microsoft.com/office/powerpoint/2010/main" val="2993063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34912" y="2143444"/>
            <a:ext cx="11857088" cy="3828434"/>
          </a:xfrm>
        </p:spPr>
        <p:txBody>
          <a:bodyPr/>
          <a:lstStyle/>
          <a:p>
            <a:pPr marL="0" indent="0">
              <a:buNone/>
            </a:pPr>
            <a:endParaRPr lang="fr-FR" sz="1800" dirty="0">
              <a:solidFill>
                <a:schemeClr val="tx1"/>
              </a:solidFill>
            </a:endParaRPr>
          </a:p>
          <a:p>
            <a:endParaRPr lang="fr-FR" dirty="0"/>
          </a:p>
        </p:txBody>
      </p:sp>
      <p:sp>
        <p:nvSpPr>
          <p:cNvPr id="6" name="Espace réservé du texte 5"/>
          <p:cNvSpPr>
            <a:spLocks noGrp="1"/>
          </p:cNvSpPr>
          <p:nvPr>
            <p:ph type="body" sz="quarter" idx="12"/>
          </p:nvPr>
        </p:nvSpPr>
        <p:spPr/>
        <p:txBody>
          <a:bodyPr>
            <a:normAutofit/>
          </a:bodyPr>
          <a:lstStyle/>
          <a:p>
            <a:r>
              <a:rPr lang="fr-FR" dirty="0"/>
              <a:t>Les successions en CEGEE : périmètre d’action des collaborateurs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1</a:t>
            </a:r>
          </a:p>
        </p:txBody>
      </p:sp>
      <p:sp>
        <p:nvSpPr>
          <p:cNvPr id="2" name="Rectangle 1"/>
          <p:cNvSpPr/>
          <p:nvPr/>
        </p:nvSpPr>
        <p:spPr>
          <a:xfrm>
            <a:off x="545616" y="1491525"/>
            <a:ext cx="11435679" cy="369332"/>
          </a:xfrm>
          <a:prstGeom prst="rect">
            <a:avLst/>
          </a:prstGeom>
          <a:solidFill>
            <a:schemeClr val="bg1">
              <a:lumMod val="95000"/>
            </a:schemeClr>
          </a:solidFill>
        </p:spPr>
        <p:txBody>
          <a:bodyPr wrap="square">
            <a:spAutoFit/>
          </a:bodyPr>
          <a:lstStyle/>
          <a:p>
            <a:pPr algn="ctr"/>
            <a:endParaRPr lang="fr-FR" b="1" dirty="0"/>
          </a:p>
        </p:txBody>
      </p:sp>
      <p:graphicFrame>
        <p:nvGraphicFramePr>
          <p:cNvPr id="5" name="Diagramme 4">
            <a:extLst>
              <a:ext uri="{FF2B5EF4-FFF2-40B4-BE49-F238E27FC236}">
                <a16:creationId xmlns:a16="http://schemas.microsoft.com/office/drawing/2014/main" id="{AE9F1616-3AD3-4517-AC97-3D9D727184A7}"/>
              </a:ext>
            </a:extLst>
          </p:cNvPr>
          <p:cNvGraphicFramePr/>
          <p:nvPr>
            <p:extLst>
              <p:ext uri="{D42A27DB-BD31-4B8C-83A1-F6EECF244321}">
                <p14:modId xmlns:p14="http://schemas.microsoft.com/office/powerpoint/2010/main" val="3926986122"/>
              </p:ext>
            </p:extLst>
          </p:nvPr>
        </p:nvGraphicFramePr>
        <p:xfrm>
          <a:off x="-196947" y="1069144"/>
          <a:ext cx="11693622" cy="5651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Image 9">
            <a:extLst>
              <a:ext uri="{FF2B5EF4-FFF2-40B4-BE49-F238E27FC236}">
                <a16:creationId xmlns:a16="http://schemas.microsoft.com/office/drawing/2014/main" id="{37D35739-9305-4911-9093-F04C3728888D}"/>
              </a:ext>
            </a:extLst>
          </p:cNvPr>
          <p:cNvPicPr>
            <a:picLocks noChangeAspect="1"/>
          </p:cNvPicPr>
          <p:nvPr/>
        </p:nvPicPr>
        <p:blipFill>
          <a:blip r:embed="rId7"/>
          <a:stretch>
            <a:fillRect/>
          </a:stretch>
        </p:blipFill>
        <p:spPr>
          <a:xfrm>
            <a:off x="9833318" y="464147"/>
            <a:ext cx="2147978" cy="1396710"/>
          </a:xfrm>
          <a:prstGeom prst="rect">
            <a:avLst/>
          </a:prstGeom>
        </p:spPr>
      </p:pic>
    </p:spTree>
    <p:extLst>
      <p:ext uri="{BB962C8B-B14F-4D97-AF65-F5344CB8AC3E}">
        <p14:creationId xmlns:p14="http://schemas.microsoft.com/office/powerpoint/2010/main" val="283682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a:t>Les successions en CEGEE : présentation de la filière succession</a:t>
            </a:r>
          </a:p>
          <a:p>
            <a:r>
              <a:rPr lang="fr-FR" b="1" dirty="0">
                <a:solidFill>
                  <a:srgbClr val="C00000"/>
                </a:solidFill>
              </a:rPr>
              <a:t>La connaissance du décès : que faire ?</a:t>
            </a:r>
          </a:p>
          <a:p>
            <a:r>
              <a:rPr lang="fr-FR" dirty="0"/>
              <a:t>La collecte des informations, documents et blocage des comptes</a:t>
            </a:r>
          </a:p>
          <a:p>
            <a:r>
              <a:rPr lang="fr-FR" dirty="0"/>
              <a:t>Règlements des factures</a:t>
            </a:r>
          </a:p>
          <a:p>
            <a:r>
              <a:rPr lang="fr-FR" dirty="0"/>
              <a:t>Rôle du notaire – tarification - MAD</a:t>
            </a:r>
          </a:p>
          <a:p>
            <a:r>
              <a:rPr lang="fr-FR" dirty="0"/>
              <a:t>Suivi des Successions</a:t>
            </a:r>
          </a:p>
          <a:p>
            <a:r>
              <a:rPr lang="fr-FR" dirty="0">
                <a:solidFill>
                  <a:srgbClr val="000000"/>
                </a:solidFill>
              </a:rPr>
              <a:t>Comment gérer les contrats d’assurance vie </a:t>
            </a:r>
          </a:p>
          <a:p>
            <a:endParaRPr lang="fr-FR" dirty="0">
              <a:highlight>
                <a:srgbClr val="FFFF00"/>
              </a:highlight>
            </a:endParaRP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1109930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D559193C-7B21-4279-B69F-862D90AD88F0}"/>
              </a:ext>
            </a:extLst>
          </p:cNvPr>
          <p:cNvSpPr/>
          <p:nvPr/>
        </p:nvSpPr>
        <p:spPr>
          <a:xfrm>
            <a:off x="5421490" y="3446916"/>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a:t>La connaissance du décès et enregistrement dans </a:t>
            </a:r>
            <a:r>
              <a:rPr lang="fr-FR" dirty="0" err="1"/>
              <a:t>Mysys</a:t>
            </a:r>
            <a:endParaRPr lang="fr-FR" dirty="0"/>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2</a:t>
            </a:r>
          </a:p>
        </p:txBody>
      </p:sp>
      <p:pic>
        <p:nvPicPr>
          <p:cNvPr id="3" name="Image 2"/>
          <p:cNvPicPr>
            <a:picLocks noChangeAspect="1"/>
          </p:cNvPicPr>
          <p:nvPr/>
        </p:nvPicPr>
        <p:blipFill>
          <a:blip r:embed="rId2">
            <a:extLst>
              <a:ext uri="{BEBA8EAE-BF5A-486C-A8C5-ECC9F3942E4B}">
                <a14:imgProps xmlns:a14="http://schemas.microsoft.com/office/drawing/2010/main">
                  <a14:imgLayer r:embed="rId3">
                    <a14:imgEffect>
                      <a14:backgroundRemoval t="0" b="99583" l="0" r="97500">
                        <a14:foregroundMark x1="58750" y1="52917" x2="45417" y2="77083"/>
                        <a14:foregroundMark x1="87917" y1="32500" x2="87917" y2="32500"/>
                        <a14:foregroundMark x1="17500" y1="35833" x2="57500" y2="55000"/>
                        <a14:foregroundMark x1="42917" y1="34583" x2="42917" y2="34583"/>
                        <a14:foregroundMark x1="35000" y1="30833" x2="35000" y2="22917"/>
                        <a14:foregroundMark x1="37083" y1="17500" x2="36667" y2="38333"/>
                        <a14:foregroundMark x1="15417" y1="29167" x2="24583" y2="53333"/>
                        <a14:foregroundMark x1="35417" y1="87500" x2="40417" y2="80000"/>
                        <a14:foregroundMark x1="71667" y1="52500" x2="87917" y2="34167"/>
                        <a14:foregroundMark x1="29583" y1="91667" x2="29583" y2="91667"/>
                      </a14:backgroundRemoval>
                    </a14:imgEffect>
                  </a14:imgLayer>
                </a14:imgProps>
              </a:ext>
            </a:extLst>
          </a:blip>
          <a:stretch>
            <a:fillRect/>
          </a:stretch>
        </p:blipFill>
        <p:spPr>
          <a:xfrm>
            <a:off x="10634406" y="526162"/>
            <a:ext cx="1186070" cy="1186070"/>
          </a:xfrm>
          <a:prstGeom prst="rect">
            <a:avLst/>
          </a:prstGeom>
        </p:spPr>
      </p:pic>
      <p:pic>
        <p:nvPicPr>
          <p:cNvPr id="3074" name="Picture 2" descr="Senior homme et femme parlant par téléphone mobile s'asseoir sur le canapé dans une maison de soins infirmiers. vieille dame enveloppée dans un plaid et un retraité aux cheveux gris âgés se détendre sur le canapé, utiliser un smartphone pour discuter, illustration de dessin animé Vecteur gratuit"/>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2800" l="4473" r="93930"/>
                    </a14:imgEffect>
                  </a14:imgLayer>
                </a14:imgProps>
              </a:ext>
              <a:ext uri="{28A0092B-C50C-407E-A947-70E740481C1C}">
                <a14:useLocalDpi xmlns:a14="http://schemas.microsoft.com/office/drawing/2010/main" val="0"/>
              </a:ext>
            </a:extLst>
          </a:blip>
          <a:srcRect/>
          <a:stretch>
            <a:fillRect/>
          </a:stretch>
        </p:blipFill>
        <p:spPr bwMode="auto">
          <a:xfrm>
            <a:off x="3886200" y="4231994"/>
            <a:ext cx="3984981" cy="23871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me 4">
            <a:hlinkClick r:id="rId6" tooltip="Flop"/>
          </p:cNvPr>
          <p:cNvGraphicFramePr/>
          <p:nvPr>
            <p:extLst>
              <p:ext uri="{D42A27DB-BD31-4B8C-83A1-F6EECF244321}">
                <p14:modId xmlns:p14="http://schemas.microsoft.com/office/powerpoint/2010/main" val="983429341"/>
              </p:ext>
            </p:extLst>
          </p:nvPr>
        </p:nvGraphicFramePr>
        <p:xfrm>
          <a:off x="260975" y="1613043"/>
          <a:ext cx="11071421" cy="44995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ZoneTexte 1">
            <a:extLst>
              <a:ext uri="{FF2B5EF4-FFF2-40B4-BE49-F238E27FC236}">
                <a16:creationId xmlns:a16="http://schemas.microsoft.com/office/drawing/2014/main" id="{C8B29EBB-6D04-4778-8B1B-358F15BF75A1}"/>
              </a:ext>
            </a:extLst>
          </p:cNvPr>
          <p:cNvSpPr txBox="1"/>
          <p:nvPr/>
        </p:nvSpPr>
        <p:spPr>
          <a:xfrm>
            <a:off x="5656832" y="3725394"/>
            <a:ext cx="413896" cy="307777"/>
          </a:xfrm>
          <a:prstGeom prst="rect">
            <a:avLst/>
          </a:prstGeom>
          <a:noFill/>
        </p:spPr>
        <p:txBody>
          <a:bodyPr wrap="none" rtlCol="0">
            <a:spAutoFit/>
          </a:bodyPr>
          <a:lstStyle/>
          <a:p>
            <a:r>
              <a:rPr lang="fr-FR" sz="1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ET</a:t>
            </a:r>
          </a:p>
        </p:txBody>
      </p:sp>
      <p:pic>
        <p:nvPicPr>
          <p:cNvPr id="9" name="Image 8">
            <a:extLst>
              <a:ext uri="{FF2B5EF4-FFF2-40B4-BE49-F238E27FC236}">
                <a16:creationId xmlns:a16="http://schemas.microsoft.com/office/drawing/2014/main" id="{D46A4834-07D2-4938-85E1-50AEDCAB8E1B}"/>
              </a:ext>
            </a:extLst>
          </p:cNvPr>
          <p:cNvPicPr>
            <a:picLocks noChangeAspect="1"/>
          </p:cNvPicPr>
          <p:nvPr/>
        </p:nvPicPr>
        <p:blipFill>
          <a:blip r:embed="rId12"/>
          <a:stretch>
            <a:fillRect/>
          </a:stretch>
        </p:blipFill>
        <p:spPr>
          <a:xfrm>
            <a:off x="9908628" y="622900"/>
            <a:ext cx="371888" cy="456963"/>
          </a:xfrm>
          <a:prstGeom prst="rect">
            <a:avLst/>
          </a:prstGeom>
        </p:spPr>
      </p:pic>
      <p:sp>
        <p:nvSpPr>
          <p:cNvPr id="10" name="ZoneTexte 9">
            <a:hlinkClick r:id="rId6"/>
            <a:extLst>
              <a:ext uri="{FF2B5EF4-FFF2-40B4-BE49-F238E27FC236}">
                <a16:creationId xmlns:a16="http://schemas.microsoft.com/office/drawing/2014/main" id="{1EA28BE3-83B5-08EA-30CF-CBBC9FFDDF42}"/>
              </a:ext>
            </a:extLst>
          </p:cNvPr>
          <p:cNvSpPr txBox="1"/>
          <p:nvPr/>
        </p:nvSpPr>
        <p:spPr>
          <a:xfrm>
            <a:off x="260975" y="1339929"/>
            <a:ext cx="10073215" cy="369332"/>
          </a:xfrm>
          <a:prstGeom prst="rect">
            <a:avLst/>
          </a:prstGeom>
          <a:noFill/>
        </p:spPr>
        <p:txBody>
          <a:bodyPr wrap="square" rtlCol="0">
            <a:spAutoFit/>
          </a:bodyPr>
          <a:lstStyle/>
          <a:p>
            <a:r>
              <a:rPr lang="fr-FR" dirty="0">
                <a:hlinkClick r:id="rId6"/>
              </a:rPr>
              <a:t>VIDEO : Accueil et prise en charge d’une personne annonçant le décès d’un proche  Flop-CE</a:t>
            </a:r>
            <a:endParaRPr lang="fr-FR" dirty="0"/>
          </a:p>
        </p:txBody>
      </p:sp>
    </p:spTree>
    <p:extLst>
      <p:ext uri="{BB962C8B-B14F-4D97-AF65-F5344CB8AC3E}">
        <p14:creationId xmlns:p14="http://schemas.microsoft.com/office/powerpoint/2010/main" val="2249944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Comment réagir ?</a:t>
            </a:r>
          </a:p>
        </p:txBody>
      </p:sp>
      <p:sp>
        <p:nvSpPr>
          <p:cNvPr id="6" name="Espace réservé du texte 5"/>
          <p:cNvSpPr>
            <a:spLocks noGrp="1"/>
          </p:cNvSpPr>
          <p:nvPr>
            <p:ph type="body" sz="quarter" idx="12"/>
          </p:nvPr>
        </p:nvSpPr>
        <p:spPr/>
        <p:txBody>
          <a:bodyPr/>
          <a:lstStyle/>
          <a:p>
            <a:r>
              <a:rPr lang="fr-FR" dirty="0"/>
              <a:t>La connaissance du décès</a:t>
            </a:r>
          </a:p>
        </p:txBody>
      </p:sp>
      <p:sp>
        <p:nvSpPr>
          <p:cNvPr id="7" name="Espace réservé du texte 6"/>
          <p:cNvSpPr>
            <a:spLocks noGrp="1"/>
          </p:cNvSpPr>
          <p:nvPr>
            <p:ph type="body" sz="quarter" idx="14"/>
          </p:nvPr>
        </p:nvSpPr>
        <p:spPr/>
        <p:txBody>
          <a:bodyPr/>
          <a:lstStyle/>
          <a:p>
            <a:r>
              <a:rPr lang="fr-FR" dirty="0"/>
              <a:t>FILIERE SUCCESSIONS</a:t>
            </a:r>
          </a:p>
        </p:txBody>
      </p:sp>
      <p:pic>
        <p:nvPicPr>
          <p:cNvPr id="10" name="Picture 5"/>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9781537" y="610977"/>
            <a:ext cx="1894526" cy="1214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979513" y="1976285"/>
            <a:ext cx="10412361" cy="4108817"/>
          </a:xfrm>
          <a:prstGeom prst="rect">
            <a:avLst/>
          </a:prstGeom>
          <a:noFill/>
        </p:spPr>
        <p:txBody>
          <a:bodyPr wrap="square" rtlCol="0">
            <a:spAutoFit/>
          </a:bodyPr>
          <a:lstStyle/>
          <a:p>
            <a:pPr marL="285750" lvl="1" indent="-285750" algn="just">
              <a:spcBef>
                <a:spcPts val="600"/>
              </a:spcBef>
              <a:buClr>
                <a:srgbClr val="C00000"/>
              </a:buClr>
              <a:buFont typeface="Wingdings" panose="05000000000000000000" pitchFamily="2" charset="2"/>
              <a:buChar char="q"/>
              <a:defRPr/>
            </a:pPr>
            <a:r>
              <a:rPr lang="fr-FR" altLang="fr-FR" sz="2000" b="1" dirty="0">
                <a:cs typeface="Times New Roman" panose="02020603050405020304" pitchFamily="18" charset="0"/>
              </a:rPr>
              <a:t>Présenter ses condoléances : </a:t>
            </a:r>
          </a:p>
          <a:p>
            <a:pPr marL="273050" lvl="1" algn="just">
              <a:spcBef>
                <a:spcPts val="600"/>
              </a:spcBef>
              <a:buClr>
                <a:srgbClr val="C00000"/>
              </a:buClr>
              <a:defRPr/>
            </a:pPr>
            <a:r>
              <a:rPr lang="fr-FR" altLang="fr-FR" sz="1400" i="1" dirty="0">
                <a:solidFill>
                  <a:schemeClr val="bg1">
                    <a:lumMod val="50000"/>
                  </a:schemeClr>
                </a:solidFill>
                <a:cs typeface="Times New Roman" panose="02020603050405020304" pitchFamily="18" charset="0"/>
              </a:rPr>
              <a:t>« J</a:t>
            </a:r>
            <a:r>
              <a:rPr lang="fr-FR" sz="1400" i="1" dirty="0">
                <a:solidFill>
                  <a:schemeClr val="bg1">
                    <a:lumMod val="50000"/>
                  </a:schemeClr>
                </a:solidFill>
                <a:cs typeface="Arial" charset="0"/>
                <a:sym typeface="Arial" charset="0"/>
              </a:rPr>
              <a:t>e suis désolé d’apprendre cette nouvelle et je vous présente mes sincères condoléances » </a:t>
            </a:r>
          </a:p>
          <a:p>
            <a:pPr marL="273050" lvl="1" algn="just">
              <a:spcBef>
                <a:spcPts val="600"/>
              </a:spcBef>
              <a:buClr>
                <a:srgbClr val="C00000"/>
              </a:buClr>
              <a:defRPr/>
            </a:pPr>
            <a:r>
              <a:rPr lang="fr-FR" sz="1400" i="1" dirty="0">
                <a:solidFill>
                  <a:schemeClr val="bg1">
                    <a:lumMod val="50000"/>
                  </a:schemeClr>
                </a:solidFill>
                <a:cs typeface="Arial" charset="0"/>
                <a:sym typeface="Arial" charset="0"/>
              </a:rPr>
              <a:t>« Je tiens à vous présenter mes sincères condoléances. C’est un moment difficile et nous sommes là pour vous accompagner »</a:t>
            </a:r>
          </a:p>
          <a:p>
            <a:pPr marL="285750" lvl="1" indent="-285750" algn="just">
              <a:spcBef>
                <a:spcPts val="600"/>
              </a:spcBef>
              <a:buClr>
                <a:srgbClr val="C00000"/>
              </a:buClr>
              <a:buFont typeface="Wingdings" panose="05000000000000000000" pitchFamily="2" charset="2"/>
              <a:buChar char="q"/>
              <a:defRPr/>
            </a:pPr>
            <a:r>
              <a:rPr lang="fr-FR" altLang="fr-FR" sz="2000" b="1" dirty="0">
                <a:cs typeface="Times New Roman" panose="02020603050405020304" pitchFamily="18" charset="0"/>
              </a:rPr>
              <a:t>« Savoir être » : </a:t>
            </a:r>
          </a:p>
          <a:p>
            <a:pPr marL="177800" lvl="2" algn="just">
              <a:spcBef>
                <a:spcPts val="600"/>
              </a:spcBef>
              <a:buClr>
                <a:srgbClr val="C00000"/>
              </a:buClr>
              <a:defRPr/>
            </a:pPr>
            <a:r>
              <a:rPr lang="fr-FR" altLang="fr-FR" sz="1600" dirty="0">
                <a:solidFill>
                  <a:srgbClr val="C00000"/>
                </a:solidFill>
                <a:cs typeface="Times New Roman" panose="02020603050405020304" pitchFamily="18" charset="0"/>
              </a:rPr>
              <a:t>	</a:t>
            </a:r>
            <a:r>
              <a:rPr lang="fr-FR" altLang="fr-FR" sz="1600" dirty="0">
                <a:solidFill>
                  <a:srgbClr val="000000"/>
                </a:solidFill>
                <a:cs typeface="Times New Roman" panose="02020603050405020304" pitchFamily="18" charset="0"/>
              </a:rPr>
              <a:t>Adopter un </a:t>
            </a:r>
            <a:r>
              <a:rPr lang="fr-FR" altLang="fr-FR" sz="1600" b="1" dirty="0">
                <a:solidFill>
                  <a:srgbClr val="C00000"/>
                </a:solidFill>
                <a:cs typeface="Times New Roman" panose="02020603050405020304" pitchFamily="18" charset="0"/>
              </a:rPr>
              <a:t>ton rassurant</a:t>
            </a:r>
            <a:r>
              <a:rPr lang="fr-FR" altLang="fr-FR" sz="1600" dirty="0">
                <a:solidFill>
                  <a:srgbClr val="000000"/>
                </a:solidFill>
                <a:cs typeface="Times New Roman" panose="02020603050405020304" pitchFamily="18" charset="0"/>
              </a:rPr>
              <a:t>, la </a:t>
            </a:r>
            <a:r>
              <a:rPr lang="fr-FR" altLang="fr-FR" sz="1600" b="1" dirty="0">
                <a:solidFill>
                  <a:srgbClr val="C00000"/>
                </a:solidFill>
                <a:cs typeface="Times New Roman" panose="02020603050405020304" pitchFamily="18" charset="0"/>
              </a:rPr>
              <a:t>bonne posture d’écoute et d’empathie</a:t>
            </a:r>
          </a:p>
          <a:p>
            <a:pPr marL="450850" lvl="2" indent="-95250" algn="just">
              <a:spcBef>
                <a:spcPts val="600"/>
              </a:spcBef>
              <a:buClr>
                <a:srgbClr val="C00000"/>
              </a:buClr>
              <a:tabLst>
                <a:tab pos="450850" algn="l"/>
              </a:tabLst>
              <a:defRPr/>
            </a:pPr>
            <a:r>
              <a:rPr lang="fr-FR" sz="1400" i="1" dirty="0">
                <a:solidFill>
                  <a:schemeClr val="bg1">
                    <a:lumMod val="50000"/>
                  </a:schemeClr>
                </a:solidFill>
                <a:cs typeface="Arial" charset="0"/>
                <a:sym typeface="Arial" charset="0"/>
              </a:rPr>
              <a:t>« Le conseiller en charge des comptes de votre proche est disponible. Il va venir vous chercher dans un instant, je vous laisse patienter. Si vous voulez vous asseoir »</a:t>
            </a:r>
          </a:p>
          <a:p>
            <a:pPr marL="992188" lvl="3" indent="-636588" algn="just">
              <a:spcBef>
                <a:spcPts val="600"/>
              </a:spcBef>
              <a:buClr>
                <a:srgbClr val="C00000"/>
              </a:buClr>
              <a:defRPr/>
            </a:pPr>
            <a:r>
              <a:rPr lang="fr-FR" sz="1400" i="1" dirty="0">
                <a:solidFill>
                  <a:schemeClr val="bg1">
                    <a:lumMod val="50000"/>
                  </a:schemeClr>
                </a:solidFill>
                <a:cs typeface="Arial" charset="0"/>
                <a:sym typeface="Arial" charset="0"/>
              </a:rPr>
              <a:t>« Je vais vous expliquer la façon dont les choses vont se dérouler »</a:t>
            </a:r>
          </a:p>
          <a:p>
            <a:pPr marL="177800" lvl="2" algn="just">
              <a:spcBef>
                <a:spcPts val="600"/>
              </a:spcBef>
              <a:buClr>
                <a:srgbClr val="C00000"/>
              </a:buClr>
              <a:defRPr/>
            </a:pPr>
            <a:r>
              <a:rPr lang="fr-FR" altLang="fr-FR" sz="1600" dirty="0">
                <a:solidFill>
                  <a:srgbClr val="C00000"/>
                </a:solidFill>
                <a:cs typeface="Times New Roman" panose="02020603050405020304" pitchFamily="18" charset="0"/>
              </a:rPr>
              <a:t>	</a:t>
            </a:r>
            <a:r>
              <a:rPr lang="fr-FR" altLang="fr-FR" sz="1600" dirty="0">
                <a:solidFill>
                  <a:srgbClr val="000000"/>
                </a:solidFill>
                <a:cs typeface="Times New Roman" panose="02020603050405020304" pitchFamily="18" charset="0"/>
              </a:rPr>
              <a:t>Trouver les </a:t>
            </a:r>
            <a:r>
              <a:rPr lang="fr-FR" altLang="fr-FR" sz="1600" b="1" dirty="0">
                <a:solidFill>
                  <a:srgbClr val="C00000"/>
                </a:solidFill>
                <a:cs typeface="Times New Roman" panose="02020603050405020304" pitchFamily="18" charset="0"/>
              </a:rPr>
              <a:t>mots adaptés</a:t>
            </a:r>
          </a:p>
          <a:p>
            <a:pPr marL="450850" lvl="2" indent="-95250" algn="just">
              <a:spcBef>
                <a:spcPts val="600"/>
              </a:spcBef>
              <a:buClr>
                <a:srgbClr val="C00000"/>
              </a:buClr>
              <a:defRPr/>
            </a:pPr>
            <a:r>
              <a:rPr lang="fr-FR" sz="1400" i="1" dirty="0">
                <a:solidFill>
                  <a:schemeClr val="bg1">
                    <a:lumMod val="50000"/>
                  </a:schemeClr>
                </a:solidFill>
                <a:cs typeface="Arial" charset="0"/>
                <a:sym typeface="Arial" charset="0"/>
              </a:rPr>
              <a:t>« Je me renseigne si le conseiller en charge des comptes de votre proche est disponible pour vous recevoir. De combien de temps disposez-vous ? »</a:t>
            </a:r>
            <a:endParaRPr lang="fr-FR" altLang="fr-FR" sz="1400" i="1" dirty="0">
              <a:solidFill>
                <a:schemeClr val="bg1">
                  <a:lumMod val="50000"/>
                </a:schemeClr>
              </a:solidFill>
              <a:cs typeface="Arial" charset="0"/>
              <a:sym typeface="Arial" charset="0"/>
            </a:endParaRPr>
          </a:p>
          <a:p>
            <a:pPr marL="450850" lvl="2" indent="-95250" algn="just">
              <a:spcBef>
                <a:spcPts val="600"/>
              </a:spcBef>
              <a:buClr>
                <a:srgbClr val="C00000"/>
              </a:buClr>
              <a:defRPr/>
            </a:pPr>
            <a:r>
              <a:rPr lang="fr-FR" altLang="fr-FR" sz="1400" i="1" dirty="0">
                <a:solidFill>
                  <a:schemeClr val="bg1">
                    <a:lumMod val="50000"/>
                  </a:schemeClr>
                </a:solidFill>
                <a:cs typeface="Arial" charset="0"/>
                <a:sym typeface="Arial" charset="0"/>
              </a:rPr>
              <a:t>		</a:t>
            </a:r>
            <a:r>
              <a:rPr lang="fr-FR" altLang="fr-FR" sz="1600" b="1" dirty="0">
                <a:solidFill>
                  <a:srgbClr val="C00000"/>
                </a:solidFill>
                <a:cs typeface="Times New Roman" panose="02020603050405020304" pitchFamily="18" charset="0"/>
                <a:sym typeface="Arial" charset="0"/>
              </a:rPr>
              <a:t>Rassurer le client </a:t>
            </a:r>
            <a:r>
              <a:rPr lang="fr-FR" altLang="fr-FR" sz="1600" dirty="0">
                <a:solidFill>
                  <a:srgbClr val="000000"/>
                </a:solidFill>
                <a:cs typeface="Times New Roman" panose="02020603050405020304" pitchFamily="18" charset="0"/>
                <a:sym typeface="Arial" charset="0"/>
              </a:rPr>
              <a:t>concernant le règlement de la facture des obsèques </a:t>
            </a:r>
            <a:r>
              <a:rPr lang="fr-FR" altLang="fr-FR" sz="1600" dirty="0">
                <a:cs typeface="Times New Roman" panose="02020603050405020304" pitchFamily="18" charset="0"/>
                <a:sym typeface="Arial" charset="0"/>
              </a:rPr>
              <a:t>(</a:t>
            </a:r>
            <a:r>
              <a:rPr lang="fr-FR" altLang="fr-FR" sz="1600" dirty="0" err="1">
                <a:cs typeface="Times New Roman" panose="02020603050405020304" pitchFamily="18" charset="0"/>
                <a:sym typeface="Arial" charset="0"/>
              </a:rPr>
              <a:t>cf</a:t>
            </a:r>
            <a:r>
              <a:rPr lang="fr-FR" altLang="fr-FR" sz="1600" dirty="0">
                <a:cs typeface="Times New Roman" panose="02020603050405020304" pitchFamily="18" charset="0"/>
                <a:sym typeface="Arial" charset="0"/>
              </a:rPr>
              <a:t> page 22)</a:t>
            </a:r>
            <a:endParaRPr lang="fr-FR" altLang="fr-FR" sz="1600" dirty="0">
              <a:cs typeface="Times New Roman" panose="02020603050405020304" pitchFamily="18" charset="0"/>
            </a:endParaRPr>
          </a:p>
          <a:p>
            <a:pPr algn="just"/>
            <a:r>
              <a:rPr lang="fr-FR" sz="1600" dirty="0"/>
              <a:t> </a:t>
            </a:r>
          </a:p>
        </p:txBody>
      </p:sp>
      <p:pic>
        <p:nvPicPr>
          <p:cNvPr id="11" name="Image 10"/>
          <p:cNvPicPr>
            <a:picLocks noChangeAspect="1"/>
          </p:cNvPicPr>
          <p:nvPr/>
        </p:nvPicPr>
        <p:blipFill>
          <a:blip r:embed="rId3">
            <a:extLst>
              <a:ext uri="{BEBA8EAE-BF5A-486C-A8C5-ECC9F3942E4B}">
                <a14:imgProps xmlns:a14="http://schemas.microsoft.com/office/drawing/2010/main">
                  <a14:imgLayer r:embed="rId4">
                    <a14:imgEffect>
                      <a14:backgroundRemoval t="10000" b="90000" l="48542" r="90000">
                        <a14:foregroundMark x1="55104" y1="33750" x2="53021" y2="38750"/>
                      </a14:backgroundRemoval>
                    </a14:imgEffect>
                  </a14:imgLayer>
                </a14:imgProps>
              </a:ext>
            </a:extLst>
          </a:blip>
          <a:stretch>
            <a:fillRect/>
          </a:stretch>
        </p:blipFill>
        <p:spPr>
          <a:xfrm>
            <a:off x="6881409" y="4285614"/>
            <a:ext cx="2158088" cy="525117"/>
          </a:xfrm>
          <a:prstGeom prst="rect">
            <a:avLst/>
          </a:prstGeom>
        </p:spPr>
      </p:pic>
      <p:pic>
        <p:nvPicPr>
          <p:cNvPr id="12" name="Image 11"/>
          <p:cNvPicPr>
            <a:picLocks noChangeAspect="1"/>
          </p:cNvPicPr>
          <p:nvPr/>
        </p:nvPicPr>
        <p:blipFill>
          <a:blip r:embed="rId5">
            <a:extLst>
              <a:ext uri="{BEBA8EAE-BF5A-486C-A8C5-ECC9F3942E4B}">
                <a14:imgProps xmlns:a14="http://schemas.microsoft.com/office/drawing/2010/main">
                  <a14:imgLayer r:embed="rId6">
                    <a14:imgEffect>
                      <a14:backgroundRemoval t="4118" b="99706" l="2556" r="89457">
                        <a14:foregroundMark x1="15016" y1="10294" x2="7348" y2="21765"/>
                        <a14:foregroundMark x1="21086" y1="14412" x2="16294" y2="24118"/>
                        <a14:foregroundMark x1="25879" y1="21176" x2="24281" y2="27941"/>
                        <a14:foregroundMark x1="67412" y1="21176" x2="68051" y2="27647"/>
                        <a14:foregroundMark x1="73482" y1="15882" x2="77316" y2="25588"/>
                        <a14:foregroundMark x1="43131" y1="23824" x2="43131" y2="23824"/>
                        <a14:foregroundMark x1="50160" y1="24412" x2="50160" y2="24412"/>
                        <a14:foregroundMark x1="46326" y1="28235" x2="46326" y2="28235"/>
                        <a14:foregroundMark x1="47604" y1="30000" x2="47604" y2="30000"/>
                      </a14:backgroundRemoval>
                    </a14:imgEffect>
                  </a14:imgLayer>
                </a14:imgProps>
              </a:ext>
            </a:extLst>
          </a:blip>
          <a:stretch>
            <a:fillRect/>
          </a:stretch>
        </p:blipFill>
        <p:spPr>
          <a:xfrm>
            <a:off x="10300878" y="3011668"/>
            <a:ext cx="569637" cy="618775"/>
          </a:xfrm>
          <a:prstGeom prst="rect">
            <a:avLst/>
          </a:prstGeom>
        </p:spPr>
      </p:pic>
      <p:pic>
        <p:nvPicPr>
          <p:cNvPr id="13" name="Image 12"/>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5556" b="88889" l="1878" r="96714"/>
                    </a14:imgEffect>
                  </a14:imgLayer>
                </a14:imgProps>
              </a:ext>
            </a:extLst>
          </a:blip>
          <a:stretch>
            <a:fillRect/>
          </a:stretch>
        </p:blipFill>
        <p:spPr>
          <a:xfrm rot="430197">
            <a:off x="1341280" y="3615740"/>
            <a:ext cx="565986" cy="180336"/>
          </a:xfrm>
          <a:prstGeom prst="rect">
            <a:avLst/>
          </a:prstGeom>
        </p:spPr>
      </p:pic>
      <p:pic>
        <p:nvPicPr>
          <p:cNvPr id="14" name="Image 13"/>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5556" b="88889" l="1878" r="96714"/>
                    </a14:imgEffect>
                  </a14:imgLayer>
                </a14:imgProps>
              </a:ext>
            </a:extLst>
          </a:blip>
          <a:stretch>
            <a:fillRect/>
          </a:stretch>
        </p:blipFill>
        <p:spPr>
          <a:xfrm rot="430197">
            <a:off x="1330528" y="4720564"/>
            <a:ext cx="565986" cy="180336"/>
          </a:xfrm>
          <a:prstGeom prst="rect">
            <a:avLst/>
          </a:prstGeom>
        </p:spPr>
      </p:pic>
      <p:pic>
        <p:nvPicPr>
          <p:cNvPr id="15" name="Image 14">
            <a:extLst>
              <a:ext uri="{FF2B5EF4-FFF2-40B4-BE49-F238E27FC236}">
                <a16:creationId xmlns:a16="http://schemas.microsoft.com/office/drawing/2014/main" id="{BD7DA181-4D34-495F-A80C-7E03427A1DA6}"/>
              </a:ext>
            </a:extLst>
          </p:cNvPr>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5556" b="88889" l="1878" r="96714"/>
                    </a14:imgEffect>
                  </a14:imgLayer>
                </a14:imgProps>
              </a:ext>
            </a:extLst>
          </a:blip>
          <a:stretch>
            <a:fillRect/>
          </a:stretch>
        </p:blipFill>
        <p:spPr>
          <a:xfrm rot="430197">
            <a:off x="1330527" y="5567966"/>
            <a:ext cx="565986" cy="180336"/>
          </a:xfrm>
          <a:prstGeom prst="rect">
            <a:avLst/>
          </a:prstGeom>
        </p:spPr>
      </p:pic>
      <p:sp>
        <p:nvSpPr>
          <p:cNvPr id="4" name="Espace réservé du texte 3">
            <a:extLst>
              <a:ext uri="{FF2B5EF4-FFF2-40B4-BE49-F238E27FC236}">
                <a16:creationId xmlns:a16="http://schemas.microsoft.com/office/drawing/2014/main" id="{DB0A1EB7-2E14-4E7B-94C1-3D3CA3638F44}"/>
              </a:ext>
            </a:extLst>
          </p:cNvPr>
          <p:cNvSpPr>
            <a:spLocks noGrp="1"/>
          </p:cNvSpPr>
          <p:nvPr>
            <p:ph type="body" sz="quarter" idx="16"/>
          </p:nvPr>
        </p:nvSpPr>
        <p:spPr/>
        <p:txBody>
          <a:bodyPr/>
          <a:lstStyle/>
          <a:p>
            <a:r>
              <a:rPr lang="fr-FR" dirty="0"/>
              <a:t>2</a:t>
            </a:r>
          </a:p>
        </p:txBody>
      </p:sp>
      <p:pic>
        <p:nvPicPr>
          <p:cNvPr id="2" name="Image 1">
            <a:extLst>
              <a:ext uri="{FF2B5EF4-FFF2-40B4-BE49-F238E27FC236}">
                <a16:creationId xmlns:a16="http://schemas.microsoft.com/office/drawing/2014/main" id="{4BB4E389-CC3B-4AE9-AA9B-B195E53F8C71}"/>
              </a:ext>
            </a:extLst>
          </p:cNvPr>
          <p:cNvPicPr>
            <a:picLocks noChangeAspect="1"/>
          </p:cNvPicPr>
          <p:nvPr/>
        </p:nvPicPr>
        <p:blipFill>
          <a:blip r:embed="rId9"/>
          <a:stretch>
            <a:fillRect/>
          </a:stretch>
        </p:blipFill>
        <p:spPr>
          <a:xfrm>
            <a:off x="8710411" y="621188"/>
            <a:ext cx="329086" cy="490264"/>
          </a:xfrm>
          <a:prstGeom prst="rect">
            <a:avLst/>
          </a:prstGeom>
        </p:spPr>
      </p:pic>
    </p:spTree>
    <p:extLst>
      <p:ext uri="{BB962C8B-B14F-4D97-AF65-F5344CB8AC3E}">
        <p14:creationId xmlns:p14="http://schemas.microsoft.com/office/powerpoint/2010/main" val="159941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803275" y="1484313"/>
            <a:ext cx="10980738" cy="4860000"/>
          </a:xfrm>
        </p:spPr>
        <p:txBody>
          <a:bodyPr/>
          <a:lstStyle/>
          <a:p>
            <a:r>
              <a:rPr lang="fr-FR" dirty="0"/>
              <a:t>Comment réagir ?</a:t>
            </a:r>
          </a:p>
        </p:txBody>
      </p:sp>
      <p:sp>
        <p:nvSpPr>
          <p:cNvPr id="6" name="Espace réservé du texte 5"/>
          <p:cNvSpPr>
            <a:spLocks noGrp="1"/>
          </p:cNvSpPr>
          <p:nvPr>
            <p:ph type="body" sz="quarter" idx="12"/>
          </p:nvPr>
        </p:nvSpPr>
        <p:spPr/>
        <p:txBody>
          <a:bodyPr/>
          <a:lstStyle/>
          <a:p>
            <a:r>
              <a:rPr lang="fr-FR" dirty="0"/>
              <a:t>La connaissance du décès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16" name="Espace réservé du texte 15">
            <a:extLst>
              <a:ext uri="{FF2B5EF4-FFF2-40B4-BE49-F238E27FC236}">
                <a16:creationId xmlns:a16="http://schemas.microsoft.com/office/drawing/2014/main" id="{0306C3B6-E7B0-4C3C-9C49-8B872AA0264E}"/>
              </a:ext>
            </a:extLst>
          </p:cNvPr>
          <p:cNvSpPr>
            <a:spLocks noGrp="1"/>
          </p:cNvSpPr>
          <p:nvPr>
            <p:ph type="body" sz="quarter" idx="16"/>
          </p:nvPr>
        </p:nvSpPr>
        <p:spPr/>
        <p:txBody>
          <a:bodyPr/>
          <a:lstStyle/>
          <a:p>
            <a:r>
              <a:rPr lang="fr-FR" dirty="0"/>
              <a:t>2</a:t>
            </a:r>
          </a:p>
        </p:txBody>
      </p:sp>
      <p:sp>
        <p:nvSpPr>
          <p:cNvPr id="8" name="Rectangle 7">
            <a:extLst>
              <a:ext uri="{FF2B5EF4-FFF2-40B4-BE49-F238E27FC236}">
                <a16:creationId xmlns:a16="http://schemas.microsoft.com/office/drawing/2014/main" id="{38A004AC-7F92-4049-BD04-DDDBF72C16A2}"/>
              </a:ext>
            </a:extLst>
          </p:cNvPr>
          <p:cNvSpPr/>
          <p:nvPr/>
        </p:nvSpPr>
        <p:spPr>
          <a:xfrm>
            <a:off x="914399" y="1959429"/>
            <a:ext cx="10869614" cy="4708981"/>
          </a:xfrm>
          <a:prstGeom prst="rect">
            <a:avLst/>
          </a:prstGeom>
        </p:spPr>
        <p:txBody>
          <a:bodyPr wrap="square">
            <a:spAutoFit/>
          </a:bodyPr>
          <a:lstStyle/>
          <a:p>
            <a:pPr marL="742950" lvl="2" indent="-285750">
              <a:spcBef>
                <a:spcPts val="600"/>
              </a:spcBef>
              <a:buClr>
                <a:srgbClr val="C00000"/>
              </a:buClr>
              <a:buFont typeface="Wingdings" panose="05000000000000000000" pitchFamily="2" charset="2"/>
              <a:buChar char="q"/>
              <a:defRPr/>
            </a:pPr>
            <a:r>
              <a:rPr lang="fr-FR" altLang="fr-FR" sz="1600" dirty="0">
                <a:solidFill>
                  <a:schemeClr val="tx1">
                    <a:lumMod val="75000"/>
                    <a:lumOff val="25000"/>
                  </a:schemeClr>
                </a:solidFill>
              </a:rPr>
              <a:t>Recevoir le déclarant (conjoint survivant, enfants ...) dans un endroit respectant </a:t>
            </a:r>
            <a:r>
              <a:rPr lang="fr-FR" altLang="fr-FR" sz="1600" b="1" dirty="0">
                <a:solidFill>
                  <a:srgbClr val="C00000"/>
                </a:solidFill>
              </a:rPr>
              <a:t>la confidentialité </a:t>
            </a:r>
            <a:r>
              <a:rPr lang="fr-FR" altLang="fr-FR" sz="1600" dirty="0">
                <a:solidFill>
                  <a:schemeClr val="tx1">
                    <a:lumMod val="75000"/>
                    <a:lumOff val="25000"/>
                  </a:schemeClr>
                </a:solidFill>
              </a:rPr>
              <a:t>du moment</a:t>
            </a:r>
          </a:p>
          <a:p>
            <a:pPr marL="914400" lvl="3">
              <a:spcBef>
                <a:spcPts val="600"/>
              </a:spcBef>
              <a:buClr>
                <a:srgbClr val="C00000"/>
              </a:buClr>
              <a:defRPr/>
            </a:pPr>
            <a:r>
              <a:rPr lang="fr-FR" altLang="fr-FR" sz="1600" i="1" dirty="0">
                <a:solidFill>
                  <a:schemeClr val="bg1">
                    <a:lumMod val="50000"/>
                  </a:schemeClr>
                </a:solidFill>
              </a:rPr>
              <a:t>Dans la mesure du possible, les recevoir dans un bureau si l’agencement du point de vente le permet.</a:t>
            </a:r>
          </a:p>
          <a:p>
            <a:pPr marL="0" lvl="1">
              <a:spcBef>
                <a:spcPts val="600"/>
              </a:spcBef>
              <a:buClr>
                <a:srgbClr val="C00000"/>
              </a:buClr>
              <a:defRPr/>
            </a:pPr>
            <a:endParaRPr lang="fr-FR" altLang="fr-FR" sz="1400" dirty="0">
              <a:solidFill>
                <a:schemeClr val="tx1">
                  <a:lumMod val="75000"/>
                  <a:lumOff val="25000"/>
                </a:schemeClr>
              </a:solidFill>
            </a:endParaRPr>
          </a:p>
          <a:p>
            <a:pPr marL="742950" lvl="2" indent="-285750">
              <a:spcBef>
                <a:spcPts val="600"/>
              </a:spcBef>
              <a:buClr>
                <a:srgbClr val="C00000"/>
              </a:buClr>
              <a:buFont typeface="Wingdings" panose="05000000000000000000" pitchFamily="2" charset="2"/>
              <a:buChar char="q"/>
              <a:defRPr/>
            </a:pPr>
            <a:r>
              <a:rPr lang="fr-FR" altLang="fr-FR" dirty="0">
                <a:solidFill>
                  <a:schemeClr val="tx1">
                    <a:lumMod val="75000"/>
                    <a:lumOff val="25000"/>
                  </a:schemeClr>
                </a:solidFill>
              </a:rPr>
              <a:t>Recueillir les documents validant le décès.</a:t>
            </a:r>
          </a:p>
          <a:p>
            <a:pPr marL="0" lvl="1">
              <a:spcBef>
                <a:spcPts val="600"/>
              </a:spcBef>
              <a:buClr>
                <a:srgbClr val="C00000"/>
              </a:buClr>
              <a:defRPr/>
            </a:pPr>
            <a:endParaRPr lang="fr-FR" altLang="fr-FR" sz="1400" b="1" dirty="0">
              <a:solidFill>
                <a:schemeClr val="tx1">
                  <a:lumMod val="75000"/>
                  <a:lumOff val="25000"/>
                </a:schemeClr>
              </a:solidFill>
            </a:endParaRPr>
          </a:p>
          <a:p>
            <a:pPr marL="0" lvl="1">
              <a:spcBef>
                <a:spcPts val="600"/>
              </a:spcBef>
              <a:buClr>
                <a:srgbClr val="C00000"/>
              </a:buClr>
              <a:defRPr/>
            </a:pPr>
            <a:endParaRPr lang="fr-FR" altLang="fr-FR" sz="1400" b="1" dirty="0">
              <a:solidFill>
                <a:schemeClr val="tx1">
                  <a:lumMod val="75000"/>
                  <a:lumOff val="25000"/>
                </a:schemeClr>
              </a:solidFill>
            </a:endParaRPr>
          </a:p>
          <a:p>
            <a:pPr marL="177800" lvl="2">
              <a:spcBef>
                <a:spcPts val="600"/>
              </a:spcBef>
              <a:buClr>
                <a:srgbClr val="C00000"/>
              </a:buClr>
              <a:defRPr/>
            </a:pPr>
            <a:r>
              <a:rPr lang="fr-FR" altLang="fr-FR" sz="1400" dirty="0">
                <a:solidFill>
                  <a:schemeClr val="tx1">
                    <a:lumMod val="75000"/>
                    <a:lumOff val="25000"/>
                  </a:schemeClr>
                </a:solidFill>
              </a:rPr>
              <a:t>                                                           </a:t>
            </a:r>
          </a:p>
          <a:p>
            <a:pPr marL="177800" lvl="2">
              <a:spcBef>
                <a:spcPts val="600"/>
              </a:spcBef>
              <a:buClr>
                <a:srgbClr val="C00000"/>
              </a:buClr>
              <a:defRPr/>
            </a:pPr>
            <a:endParaRPr lang="fr-FR" altLang="fr-FR" sz="1400" dirty="0">
              <a:solidFill>
                <a:schemeClr val="tx1">
                  <a:lumMod val="75000"/>
                  <a:lumOff val="25000"/>
                </a:schemeClr>
              </a:solidFill>
            </a:endParaRPr>
          </a:p>
          <a:p>
            <a:pPr marL="635000" lvl="3">
              <a:spcBef>
                <a:spcPts val="600"/>
              </a:spcBef>
              <a:buClr>
                <a:srgbClr val="C00000"/>
              </a:buClr>
              <a:defRPr/>
            </a:pPr>
            <a:r>
              <a:rPr lang="fr-FR" altLang="fr-FR" sz="1600" dirty="0">
                <a:solidFill>
                  <a:schemeClr val="tx1">
                    <a:lumMod val="75000"/>
                    <a:lumOff val="25000"/>
                  </a:schemeClr>
                </a:solidFill>
              </a:rPr>
              <a:t>Recueillir des renseignements sur le déclarant et sur les ayants-droit</a:t>
            </a:r>
          </a:p>
          <a:p>
            <a:pPr marL="635000" lvl="3">
              <a:spcBef>
                <a:spcPts val="600"/>
              </a:spcBef>
              <a:buClr>
                <a:srgbClr val="C00000"/>
              </a:buClr>
              <a:defRPr/>
            </a:pPr>
            <a:r>
              <a:rPr lang="fr-FR" altLang="fr-FR" sz="1600" dirty="0">
                <a:solidFill>
                  <a:schemeClr val="tx1">
                    <a:lumMod val="75000"/>
                    <a:lumOff val="25000"/>
                  </a:schemeClr>
                </a:solidFill>
              </a:rPr>
              <a:t>Expliquer les grandes étapes du traitement du dossier</a:t>
            </a:r>
          </a:p>
          <a:p>
            <a:pPr marL="920750" lvl="3" indent="-285750">
              <a:spcBef>
                <a:spcPts val="600"/>
              </a:spcBef>
              <a:buClr>
                <a:srgbClr val="C00000"/>
              </a:buClr>
              <a:buFontTx/>
              <a:buChar char="-"/>
              <a:defRPr/>
            </a:pPr>
            <a:r>
              <a:rPr lang="fr-FR" altLang="fr-FR" sz="1600" dirty="0">
                <a:solidFill>
                  <a:schemeClr val="tx1">
                    <a:lumMod val="75000"/>
                    <a:lumOff val="25000"/>
                  </a:schemeClr>
                </a:solidFill>
              </a:rPr>
              <a:t>Envoi de l’acte de décès via une </a:t>
            </a:r>
            <a:r>
              <a:rPr lang="fr-FR" altLang="fr-FR" sz="1600" dirty="0" err="1">
                <a:solidFill>
                  <a:schemeClr val="tx1">
                    <a:lumMod val="75000"/>
                    <a:lumOff val="25000"/>
                  </a:schemeClr>
                </a:solidFill>
              </a:rPr>
              <a:t>MyFlow</a:t>
            </a:r>
            <a:r>
              <a:rPr lang="fr-FR" altLang="fr-FR" sz="1600" dirty="0">
                <a:solidFill>
                  <a:schemeClr val="tx1">
                    <a:lumMod val="75000"/>
                    <a:lumOff val="25000"/>
                  </a:schemeClr>
                </a:solidFill>
              </a:rPr>
              <a:t> « information décès » à la filière</a:t>
            </a:r>
          </a:p>
          <a:p>
            <a:pPr marL="920750" lvl="3" indent="-285750">
              <a:spcBef>
                <a:spcPts val="600"/>
              </a:spcBef>
              <a:buClr>
                <a:srgbClr val="C00000"/>
              </a:buClr>
              <a:buFontTx/>
              <a:buChar char="-"/>
              <a:defRPr/>
            </a:pPr>
            <a:r>
              <a:rPr lang="fr-FR" altLang="fr-FR" sz="1600" dirty="0">
                <a:solidFill>
                  <a:schemeClr val="tx1">
                    <a:lumMod val="75000"/>
                    <a:lumOff val="25000"/>
                  </a:schemeClr>
                </a:solidFill>
              </a:rPr>
              <a:t>Clôture des comptes et livrets sur un 04 individuel ou compte d’instance si pas de 04 individuel</a:t>
            </a:r>
          </a:p>
          <a:p>
            <a:pPr marL="920750" lvl="3" indent="-285750">
              <a:spcBef>
                <a:spcPts val="600"/>
              </a:spcBef>
              <a:buClr>
                <a:srgbClr val="C00000"/>
              </a:buClr>
              <a:buFontTx/>
              <a:buChar char="-"/>
              <a:defRPr/>
            </a:pPr>
            <a:r>
              <a:rPr lang="fr-FR" altLang="fr-FR" sz="1600" dirty="0">
                <a:solidFill>
                  <a:schemeClr val="tx1">
                    <a:lumMod val="75000"/>
                    <a:lumOff val="25000"/>
                  </a:schemeClr>
                </a:solidFill>
              </a:rPr>
              <a:t>Transfert du compte joint au nom du conjoint survivant</a:t>
            </a:r>
          </a:p>
          <a:p>
            <a:pPr marL="920750" lvl="3" indent="-285750">
              <a:spcBef>
                <a:spcPts val="600"/>
              </a:spcBef>
              <a:buClr>
                <a:srgbClr val="C00000"/>
              </a:buClr>
              <a:buFontTx/>
              <a:buChar char="-"/>
              <a:defRPr/>
            </a:pPr>
            <a:r>
              <a:rPr lang="fr-FR" altLang="fr-FR" sz="1600" dirty="0">
                <a:solidFill>
                  <a:schemeClr val="tx1">
                    <a:lumMod val="75000"/>
                    <a:lumOff val="25000"/>
                  </a:schemeClr>
                </a:solidFill>
              </a:rPr>
              <a:t>Prise en charge de la facture des Pompes Funèbres (</a:t>
            </a:r>
            <a:r>
              <a:rPr lang="fr-FR" altLang="fr-FR" sz="1600" dirty="0" err="1">
                <a:solidFill>
                  <a:schemeClr val="tx1">
                    <a:lumMod val="75000"/>
                    <a:lumOff val="25000"/>
                  </a:schemeClr>
                </a:solidFill>
              </a:rPr>
              <a:t>cf</a:t>
            </a:r>
            <a:r>
              <a:rPr lang="fr-FR" altLang="fr-FR" sz="1600" dirty="0">
                <a:solidFill>
                  <a:schemeClr val="tx1">
                    <a:lumMod val="75000"/>
                    <a:lumOff val="25000"/>
                  </a:schemeClr>
                </a:solidFill>
              </a:rPr>
              <a:t> page 22)</a:t>
            </a:r>
          </a:p>
          <a:p>
            <a:pPr marL="920750" lvl="3" indent="-285750">
              <a:spcBef>
                <a:spcPts val="600"/>
              </a:spcBef>
              <a:buClr>
                <a:srgbClr val="C00000"/>
              </a:buClr>
              <a:buFontTx/>
              <a:buChar char="-"/>
              <a:defRPr/>
            </a:pPr>
            <a:endParaRPr lang="fr-FR" altLang="fr-FR" sz="1400" dirty="0">
              <a:solidFill>
                <a:schemeClr val="tx1">
                  <a:lumMod val="75000"/>
                  <a:lumOff val="25000"/>
                </a:schemeClr>
              </a:solidFill>
            </a:endParaRPr>
          </a:p>
        </p:txBody>
      </p:sp>
      <p:pic>
        <p:nvPicPr>
          <p:cNvPr id="17" name="Image 16">
            <a:extLst>
              <a:ext uri="{FF2B5EF4-FFF2-40B4-BE49-F238E27FC236}">
                <a16:creationId xmlns:a16="http://schemas.microsoft.com/office/drawing/2014/main" id="{4B28BA50-C158-4868-9608-529FF8D5CF5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742" b="89888" l="9322" r="95763">
                        <a14:foregroundMark x1="82203" y1="15169" x2="84746" y2="15730"/>
                        <a14:foregroundMark x1="77966" y1="7865" x2="77966" y2="7865"/>
                        <a14:foregroundMark x1="87288" y1="10112" x2="87288" y2="10112"/>
                        <a14:foregroundMark x1="93220" y1="16854" x2="93220" y2="16854"/>
                      </a14:backgroundRemoval>
                    </a14:imgEffect>
                  </a14:imgLayer>
                </a14:imgProps>
              </a:ext>
            </a:extLst>
          </a:blip>
          <a:stretch>
            <a:fillRect/>
          </a:stretch>
        </p:blipFill>
        <p:spPr>
          <a:xfrm flipH="1">
            <a:off x="4385044" y="3078437"/>
            <a:ext cx="970480" cy="1132084"/>
          </a:xfrm>
          <a:prstGeom prst="rect">
            <a:avLst/>
          </a:prstGeom>
        </p:spPr>
      </p:pic>
      <p:pic>
        <p:nvPicPr>
          <p:cNvPr id="21" name="Image 20">
            <a:extLst>
              <a:ext uri="{FF2B5EF4-FFF2-40B4-BE49-F238E27FC236}">
                <a16:creationId xmlns:a16="http://schemas.microsoft.com/office/drawing/2014/main" id="{D51D9132-A168-4C64-B288-ED614F657440}"/>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ackgroundRemoval t="5556" b="88889" l="1878" r="96714"/>
                    </a14:imgEffect>
                  </a14:imgLayer>
                </a14:imgProps>
              </a:ext>
            </a:extLst>
          </a:blip>
          <a:stretch>
            <a:fillRect/>
          </a:stretch>
        </p:blipFill>
        <p:spPr>
          <a:xfrm rot="430197">
            <a:off x="975324" y="4469330"/>
            <a:ext cx="565986" cy="180336"/>
          </a:xfrm>
          <a:prstGeom prst="rect">
            <a:avLst/>
          </a:prstGeom>
        </p:spPr>
      </p:pic>
      <p:pic>
        <p:nvPicPr>
          <p:cNvPr id="22" name="Image 21">
            <a:extLst>
              <a:ext uri="{FF2B5EF4-FFF2-40B4-BE49-F238E27FC236}">
                <a16:creationId xmlns:a16="http://schemas.microsoft.com/office/drawing/2014/main" id="{A0CA189A-08C3-436A-803C-3092D70988F2}"/>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ackgroundRemoval t="5556" b="88889" l="1878" r="96714"/>
                    </a14:imgEffect>
                  </a14:imgLayer>
                </a14:imgProps>
              </a:ext>
            </a:extLst>
          </a:blip>
          <a:stretch>
            <a:fillRect/>
          </a:stretch>
        </p:blipFill>
        <p:spPr>
          <a:xfrm rot="430197">
            <a:off x="923441" y="4769243"/>
            <a:ext cx="565986" cy="180336"/>
          </a:xfrm>
          <a:prstGeom prst="rect">
            <a:avLst/>
          </a:prstGeom>
        </p:spPr>
      </p:pic>
      <p:pic>
        <p:nvPicPr>
          <p:cNvPr id="15" name="Image 14">
            <a:extLst>
              <a:ext uri="{FF2B5EF4-FFF2-40B4-BE49-F238E27FC236}">
                <a16:creationId xmlns:a16="http://schemas.microsoft.com/office/drawing/2014/main" id="{3A5D18E3-366E-4D19-9AE8-4BD75226E3CC}"/>
              </a:ext>
            </a:extLst>
          </p:cNvPr>
          <p:cNvPicPr>
            <a:picLocks noChangeAspect="1"/>
          </p:cNvPicPr>
          <p:nvPr/>
        </p:nvPicPr>
        <p:blipFill>
          <a:blip r:embed="rId6"/>
          <a:stretch>
            <a:fillRect/>
          </a:stretch>
        </p:blipFill>
        <p:spPr>
          <a:xfrm>
            <a:off x="5321290" y="3295993"/>
            <a:ext cx="3248478" cy="914528"/>
          </a:xfrm>
          <a:prstGeom prst="rect">
            <a:avLst/>
          </a:prstGeom>
        </p:spPr>
      </p:pic>
      <p:pic>
        <p:nvPicPr>
          <p:cNvPr id="2" name="Image 1">
            <a:extLst>
              <a:ext uri="{FF2B5EF4-FFF2-40B4-BE49-F238E27FC236}">
                <a16:creationId xmlns:a16="http://schemas.microsoft.com/office/drawing/2014/main" id="{69CE4740-3475-4BFD-8B5A-3B61E7A185ED}"/>
              </a:ext>
            </a:extLst>
          </p:cNvPr>
          <p:cNvPicPr>
            <a:picLocks noChangeAspect="1"/>
          </p:cNvPicPr>
          <p:nvPr/>
        </p:nvPicPr>
        <p:blipFill>
          <a:blip r:embed="rId7"/>
          <a:stretch>
            <a:fillRect/>
          </a:stretch>
        </p:blipFill>
        <p:spPr>
          <a:xfrm>
            <a:off x="11124787" y="543533"/>
            <a:ext cx="371888" cy="484078"/>
          </a:xfrm>
          <a:prstGeom prst="rect">
            <a:avLst/>
          </a:prstGeom>
        </p:spPr>
      </p:pic>
    </p:spTree>
    <p:extLst>
      <p:ext uri="{BB962C8B-B14F-4D97-AF65-F5344CB8AC3E}">
        <p14:creationId xmlns:p14="http://schemas.microsoft.com/office/powerpoint/2010/main" val="611084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827412" y="1277759"/>
            <a:ext cx="10980738" cy="4860000"/>
          </a:xfrm>
        </p:spPr>
        <p:txBody>
          <a:bodyPr/>
          <a:lstStyle/>
          <a:p>
            <a:r>
              <a:rPr lang="fr-FR" dirty="0"/>
              <a:t>Comment réagir ?</a:t>
            </a:r>
          </a:p>
        </p:txBody>
      </p:sp>
      <p:sp>
        <p:nvSpPr>
          <p:cNvPr id="6" name="Espace réservé du texte 5"/>
          <p:cNvSpPr>
            <a:spLocks noGrp="1"/>
          </p:cNvSpPr>
          <p:nvPr>
            <p:ph type="body" sz="quarter" idx="12"/>
          </p:nvPr>
        </p:nvSpPr>
        <p:spPr/>
        <p:txBody>
          <a:bodyPr/>
          <a:lstStyle/>
          <a:p>
            <a:r>
              <a:rPr lang="fr-FR" dirty="0"/>
              <a:t>La connaissance du décès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16" name="Espace réservé du texte 15">
            <a:extLst>
              <a:ext uri="{FF2B5EF4-FFF2-40B4-BE49-F238E27FC236}">
                <a16:creationId xmlns:a16="http://schemas.microsoft.com/office/drawing/2014/main" id="{0306C3B6-E7B0-4C3C-9C49-8B872AA0264E}"/>
              </a:ext>
            </a:extLst>
          </p:cNvPr>
          <p:cNvSpPr>
            <a:spLocks noGrp="1"/>
          </p:cNvSpPr>
          <p:nvPr>
            <p:ph type="body" sz="quarter" idx="16"/>
          </p:nvPr>
        </p:nvSpPr>
        <p:spPr/>
        <p:txBody>
          <a:bodyPr/>
          <a:lstStyle/>
          <a:p>
            <a:r>
              <a:rPr lang="fr-FR" dirty="0"/>
              <a:t>2</a:t>
            </a:r>
          </a:p>
        </p:txBody>
      </p:sp>
      <p:sp>
        <p:nvSpPr>
          <p:cNvPr id="8" name="Rectangle 7">
            <a:extLst>
              <a:ext uri="{FF2B5EF4-FFF2-40B4-BE49-F238E27FC236}">
                <a16:creationId xmlns:a16="http://schemas.microsoft.com/office/drawing/2014/main" id="{38A004AC-7F92-4049-BD04-DDDBF72C16A2}"/>
              </a:ext>
            </a:extLst>
          </p:cNvPr>
          <p:cNvSpPr/>
          <p:nvPr/>
        </p:nvSpPr>
        <p:spPr>
          <a:xfrm>
            <a:off x="661193" y="1710156"/>
            <a:ext cx="10869614" cy="4401205"/>
          </a:xfrm>
          <a:prstGeom prst="rect">
            <a:avLst/>
          </a:prstGeom>
        </p:spPr>
        <p:txBody>
          <a:bodyPr wrap="square">
            <a:spAutoFit/>
          </a:bodyPr>
          <a:lstStyle/>
          <a:p>
            <a:pPr marL="920750" lvl="3" indent="-285750">
              <a:spcBef>
                <a:spcPts val="600"/>
              </a:spcBef>
              <a:buClr>
                <a:srgbClr val="C00000"/>
              </a:buClr>
              <a:buFont typeface="Wingdings" panose="05000000000000000000" pitchFamily="2" charset="2"/>
              <a:buChar char="q"/>
              <a:defRPr/>
            </a:pPr>
            <a:r>
              <a:rPr lang="fr-FR" altLang="fr-FR" sz="1400" dirty="0">
                <a:solidFill>
                  <a:schemeClr val="tx1">
                    <a:lumMod val="75000"/>
                    <a:lumOff val="25000"/>
                  </a:schemeClr>
                </a:solidFill>
              </a:rPr>
              <a:t>En fonction de la surface financière de la succession au jour du décès, pour les dossiers &gt; 10K€, les héritiers doivent prendre contact avec un notaire (sauf si le défunt était marié sous le régime matrimonial de la communauté universelle avec donation intégrale au dernier survivant </a:t>
            </a:r>
            <a:r>
              <a:rPr lang="fr-FR" altLang="fr-FR" sz="1400" dirty="0" err="1">
                <a:solidFill>
                  <a:schemeClr val="tx1">
                    <a:lumMod val="75000"/>
                    <a:lumOff val="25000"/>
                  </a:schemeClr>
                </a:solidFill>
              </a:rPr>
              <a:t>cf</a:t>
            </a:r>
            <a:r>
              <a:rPr lang="fr-FR" altLang="fr-FR" sz="1400" dirty="0">
                <a:solidFill>
                  <a:schemeClr val="tx1">
                    <a:lumMod val="75000"/>
                    <a:lumOff val="25000"/>
                  </a:schemeClr>
                </a:solidFill>
              </a:rPr>
              <a:t> page 19).</a:t>
            </a:r>
          </a:p>
          <a:p>
            <a:pPr marL="920750" lvl="3" indent="-285750">
              <a:spcBef>
                <a:spcPts val="600"/>
              </a:spcBef>
              <a:buClr>
                <a:srgbClr val="C00000"/>
              </a:buClr>
              <a:buFont typeface="Wingdings" panose="05000000000000000000" pitchFamily="2" charset="2"/>
              <a:buChar char="q"/>
              <a:defRPr/>
            </a:pPr>
            <a:r>
              <a:rPr lang="fr-FR" altLang="fr-FR" sz="1400" dirty="0">
                <a:solidFill>
                  <a:schemeClr val="tx1">
                    <a:lumMod val="75000"/>
                    <a:lumOff val="25000"/>
                  </a:schemeClr>
                </a:solidFill>
              </a:rPr>
              <a:t>Un arrêté des comptes sera envoyé au notaire dès qu’il en fait la demande</a:t>
            </a:r>
          </a:p>
          <a:p>
            <a:pPr marL="920750" lvl="3" indent="-285750">
              <a:spcBef>
                <a:spcPts val="600"/>
              </a:spcBef>
              <a:buClr>
                <a:srgbClr val="C00000"/>
              </a:buClr>
              <a:buFont typeface="Wingdings" panose="05000000000000000000" pitchFamily="2" charset="2"/>
              <a:buChar char="q"/>
              <a:defRPr/>
            </a:pPr>
            <a:r>
              <a:rPr lang="fr-FR" altLang="fr-FR" sz="1400" dirty="0">
                <a:solidFill>
                  <a:schemeClr val="tx1">
                    <a:lumMod val="75000"/>
                    <a:lumOff val="25000"/>
                  </a:schemeClr>
                </a:solidFill>
              </a:rPr>
              <a:t>A réception des documents permettant le règlement des avoirs, ce dernier sera fait par la filière succession dès obtention de toutes les instructions </a:t>
            </a:r>
            <a:r>
              <a:rPr lang="fr-FR" altLang="fr-FR" sz="1400" b="1" dirty="0">
                <a:solidFill>
                  <a:srgbClr val="C00000"/>
                </a:solidFill>
              </a:rPr>
              <a:t>et selon les délais de traitement.</a:t>
            </a:r>
          </a:p>
          <a:p>
            <a:pPr marL="920750" lvl="3" indent="-285750">
              <a:spcBef>
                <a:spcPts val="600"/>
              </a:spcBef>
              <a:buClr>
                <a:srgbClr val="C00000"/>
              </a:buClr>
              <a:buFont typeface="Wingdings" panose="05000000000000000000" pitchFamily="2" charset="2"/>
              <a:buChar char="q"/>
              <a:defRPr/>
            </a:pPr>
            <a:r>
              <a:rPr lang="fr-FR" altLang="fr-FR" sz="1400" b="1" dirty="0">
                <a:solidFill>
                  <a:schemeClr val="tx1">
                    <a:lumMod val="75000"/>
                    <a:lumOff val="25000"/>
                  </a:schemeClr>
                </a:solidFill>
              </a:rPr>
              <a:t>Selon la complexité de la succession et des intervenants extérieurs (impôts, filiales,…) </a:t>
            </a:r>
            <a:r>
              <a:rPr lang="fr-FR" altLang="fr-FR" sz="1400" b="1" dirty="0">
                <a:solidFill>
                  <a:srgbClr val="C00000"/>
                </a:solidFill>
              </a:rPr>
              <a:t>le délai de traitement d’une succession est de 3 à 12 mois.</a:t>
            </a:r>
          </a:p>
          <a:p>
            <a:pPr marL="635000" lvl="3">
              <a:spcBef>
                <a:spcPts val="600"/>
              </a:spcBef>
              <a:buClr>
                <a:srgbClr val="C00000"/>
              </a:buClr>
              <a:defRPr/>
            </a:pPr>
            <a:r>
              <a:rPr lang="fr-FR" altLang="fr-FR" sz="1400" b="1" dirty="0">
                <a:solidFill>
                  <a:srgbClr val="C00000"/>
                </a:solidFill>
              </a:rPr>
              <a:t>Renseigner sur  </a:t>
            </a:r>
            <a:r>
              <a:rPr lang="fr-FR" sz="1400" dirty="0">
                <a:solidFill>
                  <a:schemeClr val="tx1">
                    <a:lumMod val="75000"/>
                    <a:lumOff val="25000"/>
                  </a:schemeClr>
                </a:solidFill>
                <a:hlinkClick r:id="rId2"/>
              </a:rPr>
              <a:t>Les démarches à effectuer dans un délai de 6 mois | Grand Est Europe (caisse-epargne.fr)</a:t>
            </a:r>
            <a:r>
              <a:rPr lang="fr-FR" sz="1400" dirty="0">
                <a:solidFill>
                  <a:schemeClr val="tx1">
                    <a:lumMod val="75000"/>
                    <a:lumOff val="25000"/>
                  </a:schemeClr>
                </a:solidFill>
              </a:rPr>
              <a:t> : un certain nombre de démarches sont à faire par les héritiers lors de la survenance d’un décès ( déclaration décès aux organismes, impôts,…).</a:t>
            </a:r>
            <a:endParaRPr lang="fr-FR" altLang="fr-FR" sz="1400" dirty="0">
              <a:solidFill>
                <a:schemeClr val="tx1">
                  <a:lumMod val="75000"/>
                  <a:lumOff val="25000"/>
                </a:schemeClr>
              </a:solidFill>
            </a:endParaRPr>
          </a:p>
          <a:p>
            <a:pPr marL="635000" lvl="3">
              <a:spcBef>
                <a:spcPts val="600"/>
              </a:spcBef>
              <a:buClr>
                <a:srgbClr val="C00000"/>
              </a:buClr>
              <a:defRPr/>
            </a:pPr>
            <a:r>
              <a:rPr lang="fr-FR" altLang="fr-FR" sz="1400" b="1" dirty="0"/>
              <a:t>Possibilité de remettre </a:t>
            </a:r>
            <a:r>
              <a:rPr lang="fr-FR" altLang="fr-FR" sz="1400" dirty="0">
                <a:solidFill>
                  <a:srgbClr val="C00000"/>
                </a:solidFill>
                <a:hlinkClick r:id="rId3"/>
              </a:rPr>
              <a:t>un Guide des Successions </a:t>
            </a:r>
            <a:r>
              <a:rPr lang="fr-FR" altLang="fr-FR" sz="1400" b="1" dirty="0"/>
              <a:t>sur les démarches à effectuer, liées aux avoirs et aux assurance vie.</a:t>
            </a:r>
          </a:p>
          <a:p>
            <a:pPr marL="920750" lvl="3" indent="-285750">
              <a:spcBef>
                <a:spcPts val="600"/>
              </a:spcBef>
              <a:buClr>
                <a:srgbClr val="C00000"/>
              </a:buClr>
              <a:buFontTx/>
              <a:buChar char="-"/>
              <a:defRPr/>
            </a:pPr>
            <a:endParaRPr lang="fr-FR" altLang="fr-FR" sz="1400" dirty="0">
              <a:solidFill>
                <a:schemeClr val="tx1">
                  <a:lumMod val="75000"/>
                  <a:lumOff val="25000"/>
                </a:schemeClr>
              </a:solidFill>
            </a:endParaRPr>
          </a:p>
          <a:p>
            <a:pPr marL="635000" lvl="3">
              <a:spcBef>
                <a:spcPts val="600"/>
              </a:spcBef>
              <a:buClr>
                <a:srgbClr val="C00000"/>
              </a:buClr>
              <a:defRPr/>
            </a:pPr>
            <a:r>
              <a:rPr lang="fr-FR" altLang="fr-FR" sz="1400" b="1" dirty="0">
                <a:solidFill>
                  <a:srgbClr val="C00000"/>
                </a:solidFill>
              </a:rPr>
              <a:t>Rester l’interlocuteur privilégié </a:t>
            </a:r>
            <a:r>
              <a:rPr lang="fr-FR" altLang="fr-FR" sz="1400" dirty="0">
                <a:solidFill>
                  <a:schemeClr val="tx1">
                    <a:lumMod val="75000"/>
                    <a:lumOff val="25000"/>
                  </a:schemeClr>
                </a:solidFill>
              </a:rPr>
              <a:t>du déclarant pour répondre aux questions tout au long de la succession avec l’aide des équipes successions dédiées</a:t>
            </a:r>
            <a:endParaRPr lang="fr-FR" sz="1400" dirty="0">
              <a:solidFill>
                <a:schemeClr val="tx1">
                  <a:lumMod val="75000"/>
                  <a:lumOff val="25000"/>
                </a:schemeClr>
              </a:solidFill>
            </a:endParaRPr>
          </a:p>
          <a:p>
            <a:pPr marL="177800" lvl="2">
              <a:spcBef>
                <a:spcPts val="600"/>
              </a:spcBef>
              <a:buClr>
                <a:srgbClr val="C00000"/>
              </a:buClr>
              <a:defRPr/>
            </a:pPr>
            <a:r>
              <a:rPr lang="fr-FR" sz="1400" b="1" dirty="0">
                <a:solidFill>
                  <a:schemeClr val="tx1">
                    <a:lumMod val="75000"/>
                    <a:lumOff val="25000"/>
                  </a:schemeClr>
                </a:solidFill>
              </a:rPr>
              <a:t>	</a:t>
            </a:r>
            <a:r>
              <a:rPr lang="fr-FR" sz="1600" b="1" u="sng" dirty="0">
                <a:solidFill>
                  <a:srgbClr val="C00000"/>
                </a:solidFill>
              </a:rPr>
              <a:t>Ne pas donner d’informations </a:t>
            </a:r>
            <a:r>
              <a:rPr lang="fr-FR" sz="1400" b="1" dirty="0">
                <a:solidFill>
                  <a:srgbClr val="C00000"/>
                </a:solidFill>
              </a:rPr>
              <a:t>à ce stade sur les comptes du défunt ou les clauses bénéficiaires des contrats si 	vous ne détenez pas un document justifiant de la qualité d’héritier ou de bénéficiaire. </a:t>
            </a:r>
          </a:p>
        </p:txBody>
      </p:sp>
      <p:pic>
        <p:nvPicPr>
          <p:cNvPr id="20" name="Image 19">
            <a:extLst>
              <a:ext uri="{FF2B5EF4-FFF2-40B4-BE49-F238E27FC236}">
                <a16:creationId xmlns:a16="http://schemas.microsoft.com/office/drawing/2014/main" id="{2F516BDE-A9F6-4F84-A050-147D41DB088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78" b="89209" l="2341" r="95318">
                        <a14:foregroundMark x1="50502" y1="38489" x2="51171" y2="50360"/>
                        <a14:foregroundMark x1="52174" y1="72662" x2="52174" y2="72662"/>
                        <a14:foregroundMark x1="35786" y1="31655" x2="26421" y2="45324"/>
                      </a14:backgroundRemoval>
                    </a14:imgEffect>
                  </a14:imgLayer>
                </a14:imgProps>
              </a:ext>
            </a:extLst>
          </a:blip>
          <a:stretch>
            <a:fillRect/>
          </a:stretch>
        </p:blipFill>
        <p:spPr>
          <a:xfrm>
            <a:off x="810937" y="5480885"/>
            <a:ext cx="720691" cy="670073"/>
          </a:xfrm>
          <a:prstGeom prst="rect">
            <a:avLst/>
          </a:prstGeom>
        </p:spPr>
      </p:pic>
      <p:pic>
        <p:nvPicPr>
          <p:cNvPr id="22" name="Image 21">
            <a:extLst>
              <a:ext uri="{FF2B5EF4-FFF2-40B4-BE49-F238E27FC236}">
                <a16:creationId xmlns:a16="http://schemas.microsoft.com/office/drawing/2014/main" id="{A0CA189A-08C3-436A-803C-3092D70988F2}"/>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5556" b="88889" l="1878" r="96714"/>
                    </a14:imgEffect>
                  </a14:imgLayer>
                </a14:imgProps>
              </a:ext>
            </a:extLst>
          </a:blip>
          <a:stretch>
            <a:fillRect/>
          </a:stretch>
        </p:blipFill>
        <p:spPr>
          <a:xfrm rot="430197">
            <a:off x="596255" y="3788140"/>
            <a:ext cx="565986" cy="180336"/>
          </a:xfrm>
          <a:prstGeom prst="rect">
            <a:avLst/>
          </a:prstGeom>
        </p:spPr>
      </p:pic>
      <p:pic>
        <p:nvPicPr>
          <p:cNvPr id="2" name="Image 1">
            <a:extLst>
              <a:ext uri="{FF2B5EF4-FFF2-40B4-BE49-F238E27FC236}">
                <a16:creationId xmlns:a16="http://schemas.microsoft.com/office/drawing/2014/main" id="{A68325B1-2D1C-4A8E-9364-45DB141E91E7}"/>
              </a:ext>
            </a:extLst>
          </p:cNvPr>
          <p:cNvPicPr>
            <a:picLocks noChangeAspect="1"/>
          </p:cNvPicPr>
          <p:nvPr/>
        </p:nvPicPr>
        <p:blipFill>
          <a:blip r:embed="rId8"/>
          <a:stretch>
            <a:fillRect/>
          </a:stretch>
        </p:blipFill>
        <p:spPr>
          <a:xfrm>
            <a:off x="11016837" y="716147"/>
            <a:ext cx="371888" cy="468000"/>
          </a:xfrm>
          <a:prstGeom prst="rect">
            <a:avLst/>
          </a:prstGeom>
        </p:spPr>
      </p:pic>
      <p:pic>
        <p:nvPicPr>
          <p:cNvPr id="11" name="Image 10">
            <a:extLst>
              <a:ext uri="{FF2B5EF4-FFF2-40B4-BE49-F238E27FC236}">
                <a16:creationId xmlns:a16="http://schemas.microsoft.com/office/drawing/2014/main" id="{BFCF8A03-FE1E-4D5A-82D9-52E58904AE48}"/>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5556" b="88889" l="1878" r="96714"/>
                    </a14:imgEffect>
                  </a14:imgLayer>
                </a14:imgProps>
              </a:ext>
            </a:extLst>
          </a:blip>
          <a:stretch>
            <a:fillRect/>
          </a:stretch>
        </p:blipFill>
        <p:spPr>
          <a:xfrm rot="430197">
            <a:off x="704366" y="4932891"/>
            <a:ext cx="565986" cy="180336"/>
          </a:xfrm>
          <a:prstGeom prst="rect">
            <a:avLst/>
          </a:prstGeom>
        </p:spPr>
      </p:pic>
      <p:pic>
        <p:nvPicPr>
          <p:cNvPr id="3" name="Image 2">
            <a:extLst>
              <a:ext uri="{FF2B5EF4-FFF2-40B4-BE49-F238E27FC236}">
                <a16:creationId xmlns:a16="http://schemas.microsoft.com/office/drawing/2014/main" id="{93A6E516-2028-8963-41FA-8723D6FCBCB6}"/>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5556" b="88889" l="1878" r="96714"/>
                    </a14:imgEffect>
                  </a14:imgLayer>
                </a14:imgProps>
              </a:ext>
            </a:extLst>
          </a:blip>
          <a:stretch>
            <a:fillRect/>
          </a:stretch>
        </p:blipFill>
        <p:spPr>
          <a:xfrm rot="430197">
            <a:off x="684032" y="4497813"/>
            <a:ext cx="565986" cy="180336"/>
          </a:xfrm>
          <a:prstGeom prst="rect">
            <a:avLst/>
          </a:prstGeom>
        </p:spPr>
      </p:pic>
    </p:spTree>
    <p:extLst>
      <p:ext uri="{BB962C8B-B14F-4D97-AF65-F5344CB8AC3E}">
        <p14:creationId xmlns:p14="http://schemas.microsoft.com/office/powerpoint/2010/main" val="29039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3214782C-359B-0607-B160-B9C327FFA3D2}"/>
              </a:ext>
            </a:extLst>
          </p:cNvPr>
          <p:cNvPicPr>
            <a:picLocks noChangeAspect="1"/>
          </p:cNvPicPr>
          <p:nvPr/>
        </p:nvPicPr>
        <p:blipFill>
          <a:blip r:embed="rId2"/>
          <a:stretch>
            <a:fillRect/>
          </a:stretch>
        </p:blipFill>
        <p:spPr>
          <a:xfrm>
            <a:off x="227545" y="1279994"/>
            <a:ext cx="7470002" cy="3002324"/>
          </a:xfrm>
          <a:prstGeom prst="rect">
            <a:avLst/>
          </a:prstGeom>
          <a:ln>
            <a:noFill/>
          </a:ln>
          <a:effectLst>
            <a:outerShdw blurRad="292100" dist="139700" dir="2700000" algn="tl" rotWithShape="0">
              <a:srgbClr val="333333">
                <a:alpha val="65000"/>
              </a:srgbClr>
            </a:outerShdw>
          </a:effectLst>
        </p:spPr>
      </p:pic>
      <p:sp>
        <p:nvSpPr>
          <p:cNvPr id="6" name="Espace réservé du texte 5"/>
          <p:cNvSpPr>
            <a:spLocks noGrp="1"/>
          </p:cNvSpPr>
          <p:nvPr>
            <p:ph type="body" sz="quarter" idx="12"/>
          </p:nvPr>
        </p:nvSpPr>
        <p:spPr/>
        <p:txBody>
          <a:bodyPr/>
          <a:lstStyle/>
          <a:p>
            <a:r>
              <a:rPr lang="fr-FR" dirty="0"/>
              <a:t>Enregistrement du décès dans </a:t>
            </a:r>
            <a:r>
              <a:rPr lang="fr-FR" dirty="0" err="1"/>
              <a:t>Mysys</a:t>
            </a:r>
            <a:endParaRPr lang="fr-FR" dirty="0"/>
          </a:p>
        </p:txBody>
      </p:sp>
      <p:sp>
        <p:nvSpPr>
          <p:cNvPr id="7" name="Espace réservé du texte 6"/>
          <p:cNvSpPr>
            <a:spLocks noGrp="1"/>
          </p:cNvSpPr>
          <p:nvPr>
            <p:ph type="body" sz="quarter" idx="14"/>
          </p:nvPr>
        </p:nvSpPr>
        <p:spPr/>
        <p:txBody>
          <a:bodyPr/>
          <a:lstStyle/>
          <a:p>
            <a:r>
              <a:rPr lang="fr-FR" dirty="0"/>
              <a:t>FILIERE SUCCESSIONS</a:t>
            </a:r>
          </a:p>
        </p:txBody>
      </p:sp>
      <p:sp>
        <p:nvSpPr>
          <p:cNvPr id="16" name="Espace réservé du texte 15">
            <a:extLst>
              <a:ext uri="{FF2B5EF4-FFF2-40B4-BE49-F238E27FC236}">
                <a16:creationId xmlns:a16="http://schemas.microsoft.com/office/drawing/2014/main" id="{0306C3B6-E7B0-4C3C-9C49-8B872AA0264E}"/>
              </a:ext>
            </a:extLst>
          </p:cNvPr>
          <p:cNvSpPr>
            <a:spLocks noGrp="1"/>
          </p:cNvSpPr>
          <p:nvPr>
            <p:ph type="body" sz="quarter" idx="16"/>
          </p:nvPr>
        </p:nvSpPr>
        <p:spPr/>
        <p:txBody>
          <a:bodyPr/>
          <a:lstStyle/>
          <a:p>
            <a:r>
              <a:rPr lang="fr-FR" dirty="0"/>
              <a:t>2</a:t>
            </a:r>
          </a:p>
        </p:txBody>
      </p:sp>
      <p:pic>
        <p:nvPicPr>
          <p:cNvPr id="2" name="Image 1">
            <a:extLst>
              <a:ext uri="{FF2B5EF4-FFF2-40B4-BE49-F238E27FC236}">
                <a16:creationId xmlns:a16="http://schemas.microsoft.com/office/drawing/2014/main" id="{A68325B1-2D1C-4A8E-9364-45DB141E91E7}"/>
              </a:ext>
            </a:extLst>
          </p:cNvPr>
          <p:cNvPicPr>
            <a:picLocks noChangeAspect="1"/>
          </p:cNvPicPr>
          <p:nvPr/>
        </p:nvPicPr>
        <p:blipFill>
          <a:blip r:embed="rId3"/>
          <a:stretch>
            <a:fillRect/>
          </a:stretch>
        </p:blipFill>
        <p:spPr>
          <a:xfrm>
            <a:off x="11016837" y="716147"/>
            <a:ext cx="371888" cy="468000"/>
          </a:xfrm>
          <a:prstGeom prst="rect">
            <a:avLst/>
          </a:prstGeom>
        </p:spPr>
      </p:pic>
      <p:pic>
        <p:nvPicPr>
          <p:cNvPr id="26" name="Image 25">
            <a:extLst>
              <a:ext uri="{FF2B5EF4-FFF2-40B4-BE49-F238E27FC236}">
                <a16:creationId xmlns:a16="http://schemas.microsoft.com/office/drawing/2014/main" id="{9193DE17-44BC-6707-71B8-8937DB3F7869}"/>
              </a:ext>
            </a:extLst>
          </p:cNvPr>
          <p:cNvPicPr>
            <a:picLocks noChangeAspect="1"/>
          </p:cNvPicPr>
          <p:nvPr/>
        </p:nvPicPr>
        <p:blipFill>
          <a:blip r:embed="rId4"/>
          <a:stretch>
            <a:fillRect/>
          </a:stretch>
        </p:blipFill>
        <p:spPr>
          <a:xfrm>
            <a:off x="3962546" y="1819652"/>
            <a:ext cx="6424112" cy="3888959"/>
          </a:xfrm>
          <a:prstGeom prst="rect">
            <a:avLst/>
          </a:prstGeom>
          <a:ln>
            <a:noFill/>
          </a:ln>
          <a:effectLst>
            <a:outerShdw blurRad="292100" dist="139700" dir="2700000" algn="tl" rotWithShape="0">
              <a:srgbClr val="333333">
                <a:alpha val="65000"/>
              </a:srgbClr>
            </a:outerShdw>
          </a:effectLst>
        </p:spPr>
      </p:pic>
      <p:pic>
        <p:nvPicPr>
          <p:cNvPr id="23" name="Image 22">
            <a:extLst>
              <a:ext uri="{FF2B5EF4-FFF2-40B4-BE49-F238E27FC236}">
                <a16:creationId xmlns:a16="http://schemas.microsoft.com/office/drawing/2014/main" id="{03D2A782-5DE1-74CC-7632-353A72EA0AAC}"/>
              </a:ext>
            </a:extLst>
          </p:cNvPr>
          <p:cNvPicPr>
            <a:picLocks noChangeAspect="1"/>
          </p:cNvPicPr>
          <p:nvPr/>
        </p:nvPicPr>
        <p:blipFill>
          <a:blip r:embed="rId5"/>
          <a:stretch>
            <a:fillRect/>
          </a:stretch>
        </p:blipFill>
        <p:spPr>
          <a:xfrm>
            <a:off x="5372669" y="3289265"/>
            <a:ext cx="6303394" cy="3431681"/>
          </a:xfrm>
          <a:prstGeom prst="rect">
            <a:avLst/>
          </a:prstGeom>
          <a:ln>
            <a:noFill/>
          </a:ln>
          <a:effectLst>
            <a:outerShdw blurRad="292100" dist="139700" dir="2700000" algn="tl" rotWithShape="0">
              <a:srgbClr val="333333">
                <a:alpha val="65000"/>
              </a:srgbClr>
            </a:outerShdw>
          </a:effectLst>
        </p:spPr>
      </p:pic>
      <p:sp>
        <p:nvSpPr>
          <p:cNvPr id="24" name="Ellipse 23">
            <a:extLst>
              <a:ext uri="{FF2B5EF4-FFF2-40B4-BE49-F238E27FC236}">
                <a16:creationId xmlns:a16="http://schemas.microsoft.com/office/drawing/2014/main" id="{3EFF54E6-0CAC-283D-2FF9-7EEBE879586A}"/>
              </a:ext>
            </a:extLst>
          </p:cNvPr>
          <p:cNvSpPr/>
          <p:nvPr/>
        </p:nvSpPr>
        <p:spPr>
          <a:xfrm>
            <a:off x="5372669" y="4104953"/>
            <a:ext cx="1222624" cy="1050423"/>
          </a:xfrm>
          <a:prstGeom prst="ellips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172737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8168272" cy="4023689"/>
          </a:xfrm>
        </p:spPr>
        <p:txBody>
          <a:bodyPr/>
          <a:lstStyle/>
          <a:p>
            <a:r>
              <a:rPr lang="fr-FR" dirty="0"/>
              <a:t>Les successions en CEGEE : présentation de la filière succession</a:t>
            </a:r>
          </a:p>
          <a:p>
            <a:r>
              <a:rPr lang="fr-FR" dirty="0"/>
              <a:t>La connaissance du décès : que faire ?</a:t>
            </a:r>
          </a:p>
          <a:p>
            <a:r>
              <a:rPr lang="fr-FR" b="1" dirty="0">
                <a:solidFill>
                  <a:srgbClr val="C00000"/>
                </a:solidFill>
              </a:rPr>
              <a:t>La collecte des informations, documents et blocage des comptes</a:t>
            </a:r>
          </a:p>
          <a:p>
            <a:r>
              <a:rPr lang="fr-FR" dirty="0"/>
              <a:t>Règlements des factures</a:t>
            </a:r>
          </a:p>
          <a:p>
            <a:r>
              <a:rPr lang="fr-FR" dirty="0"/>
              <a:t>Rôle du notaire – tarification - MAD</a:t>
            </a:r>
          </a:p>
          <a:p>
            <a:r>
              <a:rPr lang="fr-FR" dirty="0"/>
              <a:t>Suivi des Successions</a:t>
            </a:r>
          </a:p>
          <a:p>
            <a:r>
              <a:rPr lang="fr-FR" dirty="0">
                <a:solidFill>
                  <a:srgbClr val="000000"/>
                </a:solidFill>
              </a:rPr>
              <a:t>Comment gérer les contrats d’assurance vie </a:t>
            </a:r>
          </a:p>
          <a:p>
            <a:endParaRPr lang="fr-FR" dirty="0">
              <a:highlight>
                <a:srgbClr val="FFFF00"/>
              </a:highlight>
            </a:endParaRP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1002905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p14="http://schemas.microsoft.com/office/powerpoint/2010/main" val="2125760942"/>
              </p:ext>
            </p:extLst>
          </p:nvPr>
        </p:nvGraphicFramePr>
        <p:xfrm>
          <a:off x="198782" y="1855295"/>
          <a:ext cx="11678478" cy="2460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Image 17"/>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ackgroundRemoval t="10000" b="90000" l="10000" r="90000">
                        <a14:foregroundMark x1="69935" y1="55629" x2="69935" y2="55629"/>
                        <a14:foregroundMark x1="56863" y1="43046" x2="56863" y2="43046"/>
                        <a14:foregroundMark x1="37908" y1="45695" x2="37908" y2="45695"/>
                        <a14:foregroundMark x1="37908" y1="27152" x2="37908" y2="27152"/>
                        <a14:foregroundMark x1="54248" y1="24503" x2="54248" y2="24503"/>
                        <a14:foregroundMark x1="56209" y1="29801" x2="56209" y2="29801"/>
                        <a14:foregroundMark x1="73203" y1="70199" x2="73203" y2="70199"/>
                        <a14:foregroundMark x1="52941" y1="62252" x2="52941" y2="62252"/>
                        <a14:foregroundMark x1="54902" y1="49669" x2="54902" y2="49669"/>
                        <a14:foregroundMark x1="35294" y1="64238" x2="35294" y2="64238"/>
                        <a14:foregroundMark x1="50980" y1="68874" x2="50980" y2="68874"/>
                      </a14:backgroundRemoval>
                    </a14:imgEffect>
                  </a14:imgLayer>
                </a14:imgProps>
              </a:ext>
            </a:extLst>
          </a:blip>
          <a:stretch>
            <a:fillRect/>
          </a:stretch>
        </p:blipFill>
        <p:spPr>
          <a:xfrm>
            <a:off x="10494514" y="1070523"/>
            <a:ext cx="1181549" cy="1166103"/>
          </a:xfrm>
          <a:prstGeom prst="rect">
            <a:avLst/>
          </a:prstGeom>
        </p:spPr>
      </p:pic>
      <p:pic>
        <p:nvPicPr>
          <p:cNvPr id="11" name="Image 10"/>
          <p:cNvPicPr>
            <a:picLocks noChangeAspect="1"/>
          </p:cNvPicPr>
          <p:nvPr/>
        </p:nvPicPr>
        <p:blipFill>
          <a:blip r:embed="rId9">
            <a:duotone>
              <a:schemeClr val="accent4">
                <a:shade val="45000"/>
                <a:satMod val="135000"/>
              </a:schemeClr>
              <a:prstClr val="white"/>
            </a:duotone>
            <a:extLst>
              <a:ext uri="{BEBA8EAE-BF5A-486C-A8C5-ECC9F3942E4B}">
                <a14:imgProps xmlns:a14="http://schemas.microsoft.com/office/drawing/2010/main">
                  <a14:imgLayer r:embed="rId10">
                    <a14:imgEffect>
                      <a14:backgroundRemoval t="2917" b="54167" l="1392" r="27634"/>
                    </a14:imgEffect>
                  </a14:imgLayer>
                </a14:imgProps>
              </a:ext>
            </a:extLst>
          </a:blip>
          <a:stretch>
            <a:fillRect/>
          </a:stretch>
        </p:blipFill>
        <p:spPr>
          <a:xfrm>
            <a:off x="198782" y="3994328"/>
            <a:ext cx="5049077" cy="2321596"/>
          </a:xfrm>
          <a:prstGeom prst="rect">
            <a:avLst/>
          </a:prstGeom>
        </p:spPr>
      </p:pic>
      <p:sp>
        <p:nvSpPr>
          <p:cNvPr id="9" name="Espace réservé du contenu 8"/>
          <p:cNvSpPr>
            <a:spLocks noGrp="1"/>
          </p:cNvSpPr>
          <p:nvPr>
            <p:ph idx="17"/>
          </p:nvPr>
        </p:nvSpPr>
        <p:spPr>
          <a:xfrm>
            <a:off x="695325" y="1279994"/>
            <a:ext cx="10980738" cy="592964"/>
          </a:xfrm>
        </p:spPr>
        <p:txBody>
          <a:bodyPr/>
          <a:lstStyle/>
          <a:p>
            <a:r>
              <a:rPr lang="fr-FR" dirty="0"/>
              <a:t>Documents à collecter en agence et </a:t>
            </a:r>
            <a:r>
              <a:rPr lang="fr-FR" b="1" dirty="0">
                <a:solidFill>
                  <a:srgbClr val="C00000"/>
                </a:solidFill>
              </a:rPr>
              <a:t>à transmettre via MYFLOW à la filière successions</a:t>
            </a:r>
            <a:endParaRPr lang="fr-FR" sz="1400" b="1" dirty="0">
              <a:solidFill>
                <a:srgbClr val="C00000"/>
              </a:solidFill>
            </a:endParaRPr>
          </a:p>
          <a:p>
            <a:pPr>
              <a:buFont typeface="Wingdings" panose="05000000000000000000" pitchFamily="2" charset="2"/>
              <a:buChar char="q"/>
            </a:pPr>
            <a:endParaRPr lang="fr-FR" sz="1400" dirty="0"/>
          </a:p>
          <a:p>
            <a:pPr marL="0" indent="0">
              <a:buNone/>
            </a:pPr>
            <a:endParaRPr lang="fr-FR" b="1" dirty="0"/>
          </a:p>
          <a:p>
            <a:pPr marL="0" indent="0">
              <a:buNone/>
            </a:pPr>
            <a:endParaRPr lang="fr-FR" b="1" dirty="0"/>
          </a:p>
          <a:p>
            <a:pPr marL="0" indent="0">
              <a:buNone/>
            </a:pPr>
            <a:endParaRPr lang="fr-FR" b="1" dirty="0"/>
          </a:p>
          <a:p>
            <a:pPr marL="0" indent="0">
              <a:buNone/>
            </a:pPr>
            <a:endParaRPr lang="fr-FR" b="1" dirty="0"/>
          </a:p>
          <a:p>
            <a:pPr marL="0" indent="0">
              <a:buNone/>
            </a:pPr>
            <a:endParaRPr lang="fr-FR" b="1" dirty="0"/>
          </a:p>
          <a:p>
            <a:pPr marL="0" indent="0">
              <a:buNone/>
            </a:pPr>
            <a:endParaRPr lang="fr-FR" b="1" dirty="0"/>
          </a:p>
        </p:txBody>
      </p:sp>
      <p:sp>
        <p:nvSpPr>
          <p:cNvPr id="6" name="Espace réservé du texte 5"/>
          <p:cNvSpPr>
            <a:spLocks noGrp="1"/>
          </p:cNvSpPr>
          <p:nvPr>
            <p:ph type="body" sz="quarter" idx="12"/>
          </p:nvPr>
        </p:nvSpPr>
        <p:spPr/>
        <p:txBody>
          <a:bodyPr>
            <a:normAutofit/>
          </a:bodyPr>
          <a:lstStyle/>
          <a:p>
            <a:r>
              <a:rPr lang="fr-FR" dirty="0"/>
              <a:t>La collecte des informations, documents et blocage des comptes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3</a:t>
            </a:r>
          </a:p>
        </p:txBody>
      </p:sp>
      <p:grpSp>
        <p:nvGrpSpPr>
          <p:cNvPr id="15" name="Groupe 14"/>
          <p:cNvGrpSpPr/>
          <p:nvPr/>
        </p:nvGrpSpPr>
        <p:grpSpPr>
          <a:xfrm>
            <a:off x="1464894" y="4030533"/>
            <a:ext cx="3153417" cy="1285257"/>
            <a:chOff x="8519643" y="587552"/>
            <a:chExt cx="3153417" cy="1285257"/>
          </a:xfrm>
        </p:grpSpPr>
        <p:sp>
          <p:nvSpPr>
            <p:cNvPr id="16" name="Chevron 15"/>
            <p:cNvSpPr/>
            <p:nvPr/>
          </p:nvSpPr>
          <p:spPr>
            <a:xfrm>
              <a:off x="8519643" y="587552"/>
              <a:ext cx="3153417" cy="1285257"/>
            </a:xfrm>
            <a:prstGeom prst="chevron">
              <a:avLst/>
            </a:prstGeom>
            <a:ln w="57150">
              <a:solidFill>
                <a:srgbClr val="C00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Chevron 4"/>
            <p:cNvSpPr txBox="1"/>
            <p:nvPr/>
          </p:nvSpPr>
          <p:spPr>
            <a:xfrm>
              <a:off x="9162272" y="587552"/>
              <a:ext cx="1868160" cy="128525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6007" tIns="18669" rIns="18669" bIns="18669" numCol="1" spcCol="1270" anchor="ctr" anchorCtr="0">
              <a:noAutofit/>
            </a:bodyPr>
            <a:lstStyle/>
            <a:p>
              <a:pPr algn="ctr" defTabSz="533400">
                <a:lnSpc>
                  <a:spcPct val="90000"/>
                </a:lnSpc>
                <a:spcBef>
                  <a:spcPct val="0"/>
                </a:spcBef>
                <a:spcAft>
                  <a:spcPct val="35000"/>
                </a:spcAft>
              </a:pPr>
              <a:r>
                <a:rPr lang="fr-FR" sz="1300" dirty="0"/>
                <a:t>Les instruments de paiement du défunt (carte et chéquier du compte simple) sont </a:t>
              </a:r>
              <a:r>
                <a:rPr lang="fr-FR" sz="1300" b="1" dirty="0"/>
                <a:t>à détruire en agence  </a:t>
              </a:r>
            </a:p>
          </p:txBody>
        </p:sp>
      </p:grpSp>
      <p:pic>
        <p:nvPicPr>
          <p:cNvPr id="2" name="Image 1"/>
          <p:cNvPicPr>
            <a:picLocks noChangeAspect="1"/>
          </p:cNvPicPr>
          <p:nvPr/>
        </p:nvPicPr>
        <p:blipFill>
          <a:blip r:embed="rId11">
            <a:extLst>
              <a:ext uri="{BEBA8EAE-BF5A-486C-A8C5-ECC9F3942E4B}">
                <a14:imgProps xmlns:a14="http://schemas.microsoft.com/office/drawing/2010/main">
                  <a14:imgLayer r:embed="rId12">
                    <a14:imgEffect>
                      <a14:backgroundRemoval t="4669" b="96109" l="9921" r="89683">
                        <a14:foregroundMark x1="48413" y1="10506" x2="58333" y2="21790"/>
                        <a14:foregroundMark x1="32937" y1="29572" x2="32937" y2="29572"/>
                        <a14:foregroundMark x1="34921" y1="29572" x2="39286" y2="29961"/>
                        <a14:foregroundMark x1="15079" y1="49416" x2="16270" y2="78988"/>
                        <a14:foregroundMark x1="17460" y1="77821" x2="26984" y2="82101"/>
                        <a14:foregroundMark x1="27381" y1="85214" x2="27381" y2="85214"/>
                        <a14:foregroundMark x1="27778" y1="86770" x2="27778" y2="86770"/>
                        <a14:foregroundMark x1="17063" y1="80156" x2="17063" y2="80156"/>
                        <a14:foregroundMark x1="82937" y1="37743" x2="81349" y2="48249"/>
                        <a14:foregroundMark x1="82540" y1="35409" x2="82540" y2="35409"/>
                      </a14:backgroundRemoval>
                    </a14:imgEffect>
                  </a14:imgLayer>
                </a14:imgProps>
              </a:ext>
            </a:extLst>
          </a:blip>
          <a:stretch>
            <a:fillRect/>
          </a:stretch>
        </p:blipFill>
        <p:spPr>
          <a:xfrm>
            <a:off x="9557669" y="3988977"/>
            <a:ext cx="2451025" cy="2499656"/>
          </a:xfrm>
          <a:prstGeom prst="rect">
            <a:avLst/>
          </a:prstGeom>
        </p:spPr>
      </p:pic>
      <p:sp>
        <p:nvSpPr>
          <p:cNvPr id="13" name="Espace réservé du contenu 8"/>
          <p:cNvSpPr txBox="1">
            <a:spLocks/>
          </p:cNvSpPr>
          <p:nvPr/>
        </p:nvSpPr>
        <p:spPr>
          <a:xfrm>
            <a:off x="1035123" y="5950071"/>
            <a:ext cx="6113438" cy="59296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b="1" i="1" dirty="0"/>
              <a:t>Durée moyenne de traitement d’un dossier succession : entre 3 et 12 mois </a:t>
            </a:r>
          </a:p>
          <a:p>
            <a:pPr>
              <a:buFont typeface="Wingdings" panose="05000000000000000000" pitchFamily="2" charset="2"/>
              <a:buChar char="q"/>
            </a:pPr>
            <a:endParaRPr lang="fr-FR" sz="1200" i="1" dirty="0">
              <a:solidFill>
                <a:schemeClr val="bg1">
                  <a:lumMod val="50000"/>
                </a:schemeClr>
              </a:solidFill>
            </a:endParaRPr>
          </a:p>
          <a:p>
            <a:pPr marL="0" indent="0">
              <a:buFont typeface="Arial" panose="020B0604020202020204" pitchFamily="34" charset="0"/>
              <a:buNone/>
            </a:pPr>
            <a:endParaRPr lang="fr-FR" sz="1200" b="1" i="1" dirty="0">
              <a:solidFill>
                <a:schemeClr val="bg1">
                  <a:lumMod val="50000"/>
                </a:schemeClr>
              </a:solidFill>
            </a:endParaRPr>
          </a:p>
          <a:p>
            <a:pPr marL="0" indent="0">
              <a:buFont typeface="Arial" panose="020B0604020202020204" pitchFamily="34" charset="0"/>
              <a:buNone/>
            </a:pPr>
            <a:endParaRPr lang="fr-FR" sz="1200" b="1" i="1" dirty="0">
              <a:solidFill>
                <a:schemeClr val="bg1">
                  <a:lumMod val="50000"/>
                </a:schemeClr>
              </a:solidFill>
            </a:endParaRPr>
          </a:p>
          <a:p>
            <a:pPr marL="0" indent="0">
              <a:buFont typeface="Arial" panose="020B0604020202020204" pitchFamily="34" charset="0"/>
              <a:buNone/>
            </a:pPr>
            <a:endParaRPr lang="fr-FR" sz="1200" b="1" i="1" dirty="0">
              <a:solidFill>
                <a:schemeClr val="bg1">
                  <a:lumMod val="50000"/>
                </a:schemeClr>
              </a:solidFill>
            </a:endParaRPr>
          </a:p>
          <a:p>
            <a:pPr marL="0" indent="0">
              <a:buFont typeface="Arial" panose="020B0604020202020204" pitchFamily="34" charset="0"/>
              <a:buNone/>
            </a:pPr>
            <a:endParaRPr lang="fr-FR" sz="1200" b="1" i="1" dirty="0">
              <a:solidFill>
                <a:schemeClr val="bg1">
                  <a:lumMod val="50000"/>
                </a:schemeClr>
              </a:solidFill>
            </a:endParaRPr>
          </a:p>
          <a:p>
            <a:pPr marL="0" indent="0">
              <a:buFont typeface="Arial" panose="020B0604020202020204" pitchFamily="34" charset="0"/>
              <a:buNone/>
            </a:pPr>
            <a:endParaRPr lang="fr-FR" sz="1200" b="1" i="1" dirty="0">
              <a:solidFill>
                <a:schemeClr val="bg1">
                  <a:lumMod val="50000"/>
                </a:schemeClr>
              </a:solidFill>
            </a:endParaRPr>
          </a:p>
          <a:p>
            <a:pPr marL="0" indent="0">
              <a:buFont typeface="Arial" panose="020B0604020202020204" pitchFamily="34" charset="0"/>
              <a:buNone/>
            </a:pPr>
            <a:endParaRPr lang="fr-FR" sz="1200" b="1" i="1" dirty="0">
              <a:solidFill>
                <a:schemeClr val="bg1">
                  <a:lumMod val="50000"/>
                </a:schemeClr>
              </a:solidFill>
            </a:endParaRPr>
          </a:p>
        </p:txBody>
      </p:sp>
      <p:grpSp>
        <p:nvGrpSpPr>
          <p:cNvPr id="14" name="Groupe 13"/>
          <p:cNvGrpSpPr/>
          <p:nvPr/>
        </p:nvGrpSpPr>
        <p:grpSpPr>
          <a:xfrm>
            <a:off x="659935" y="5892862"/>
            <a:ext cx="370498" cy="388673"/>
            <a:chOff x="8959861" y="2563813"/>
            <a:chExt cx="420688" cy="441325"/>
          </a:xfrm>
          <a:solidFill>
            <a:srgbClr val="646567"/>
          </a:solidFill>
        </p:grpSpPr>
        <p:sp>
          <p:nvSpPr>
            <p:cNvPr id="19" name="Freeform 5"/>
            <p:cNvSpPr>
              <a:spLocks noEditPoints="1"/>
            </p:cNvSpPr>
            <p:nvPr/>
          </p:nvSpPr>
          <p:spPr bwMode="auto">
            <a:xfrm>
              <a:off x="9069399" y="2693988"/>
              <a:ext cx="230188" cy="311150"/>
            </a:xfrm>
            <a:custGeom>
              <a:avLst/>
              <a:gdLst>
                <a:gd name="T0" fmla="*/ 58 w 99"/>
                <a:gd name="T1" fmla="*/ 133 h 133"/>
                <a:gd name="T2" fmla="*/ 40 w 99"/>
                <a:gd name="T3" fmla="*/ 133 h 133"/>
                <a:gd name="T4" fmla="*/ 37 w 99"/>
                <a:gd name="T5" fmla="*/ 130 h 133"/>
                <a:gd name="T6" fmla="*/ 40 w 99"/>
                <a:gd name="T7" fmla="*/ 127 h 133"/>
                <a:gd name="T8" fmla="*/ 58 w 99"/>
                <a:gd name="T9" fmla="*/ 127 h 133"/>
                <a:gd name="T10" fmla="*/ 62 w 99"/>
                <a:gd name="T11" fmla="*/ 130 h 133"/>
                <a:gd name="T12" fmla="*/ 58 w 99"/>
                <a:gd name="T13" fmla="*/ 133 h 133"/>
                <a:gd name="T14" fmla="*/ 62 w 99"/>
                <a:gd name="T15" fmla="*/ 111 h 133"/>
                <a:gd name="T16" fmla="*/ 36 w 99"/>
                <a:gd name="T17" fmla="*/ 111 h 133"/>
                <a:gd name="T18" fmla="*/ 24 w 99"/>
                <a:gd name="T19" fmla="*/ 99 h 133"/>
                <a:gd name="T20" fmla="*/ 24 w 99"/>
                <a:gd name="T21" fmla="*/ 99 h 133"/>
                <a:gd name="T22" fmla="*/ 24 w 99"/>
                <a:gd name="T23" fmla="*/ 91 h 133"/>
                <a:gd name="T24" fmla="*/ 0 w 99"/>
                <a:gd name="T25" fmla="*/ 49 h 133"/>
                <a:gd name="T26" fmla="*/ 49 w 99"/>
                <a:gd name="T27" fmla="*/ 0 h 133"/>
                <a:gd name="T28" fmla="*/ 99 w 99"/>
                <a:gd name="T29" fmla="*/ 49 h 133"/>
                <a:gd name="T30" fmla="*/ 75 w 99"/>
                <a:gd name="T31" fmla="*/ 91 h 133"/>
                <a:gd name="T32" fmla="*/ 75 w 99"/>
                <a:gd name="T33" fmla="*/ 99 h 133"/>
                <a:gd name="T34" fmla="*/ 62 w 99"/>
                <a:gd name="T35" fmla="*/ 111 h 133"/>
                <a:gd name="T36" fmla="*/ 49 w 99"/>
                <a:gd name="T37" fmla="*/ 6 h 133"/>
                <a:gd name="T38" fmla="*/ 6 w 99"/>
                <a:gd name="T39" fmla="*/ 49 h 133"/>
                <a:gd name="T40" fmla="*/ 29 w 99"/>
                <a:gd name="T41" fmla="*/ 87 h 133"/>
                <a:gd name="T42" fmla="*/ 30 w 99"/>
                <a:gd name="T43" fmla="*/ 89 h 133"/>
                <a:gd name="T44" fmla="*/ 30 w 99"/>
                <a:gd name="T45" fmla="*/ 99 h 133"/>
                <a:gd name="T46" fmla="*/ 36 w 99"/>
                <a:gd name="T47" fmla="*/ 105 h 133"/>
                <a:gd name="T48" fmla="*/ 62 w 99"/>
                <a:gd name="T49" fmla="*/ 105 h 133"/>
                <a:gd name="T50" fmla="*/ 68 w 99"/>
                <a:gd name="T51" fmla="*/ 99 h 133"/>
                <a:gd name="T52" fmla="*/ 68 w 99"/>
                <a:gd name="T53" fmla="*/ 89 h 133"/>
                <a:gd name="T54" fmla="*/ 70 w 99"/>
                <a:gd name="T55" fmla="*/ 87 h 133"/>
                <a:gd name="T56" fmla="*/ 92 w 99"/>
                <a:gd name="T57" fmla="*/ 49 h 133"/>
                <a:gd name="T58" fmla="*/ 49 w 99"/>
                <a:gd name="T5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133">
                  <a:moveTo>
                    <a:pt x="58" y="133"/>
                  </a:moveTo>
                  <a:cubicBezTo>
                    <a:pt x="40" y="133"/>
                    <a:pt x="40" y="133"/>
                    <a:pt x="40" y="133"/>
                  </a:cubicBezTo>
                  <a:cubicBezTo>
                    <a:pt x="38" y="133"/>
                    <a:pt x="37" y="132"/>
                    <a:pt x="37" y="130"/>
                  </a:cubicBezTo>
                  <a:cubicBezTo>
                    <a:pt x="37" y="128"/>
                    <a:pt x="38" y="127"/>
                    <a:pt x="40" y="127"/>
                  </a:cubicBezTo>
                  <a:cubicBezTo>
                    <a:pt x="58" y="127"/>
                    <a:pt x="58" y="127"/>
                    <a:pt x="58" y="127"/>
                  </a:cubicBezTo>
                  <a:cubicBezTo>
                    <a:pt x="60" y="127"/>
                    <a:pt x="62" y="128"/>
                    <a:pt x="62" y="130"/>
                  </a:cubicBezTo>
                  <a:cubicBezTo>
                    <a:pt x="62" y="132"/>
                    <a:pt x="60" y="133"/>
                    <a:pt x="58" y="133"/>
                  </a:cubicBezTo>
                  <a:close/>
                  <a:moveTo>
                    <a:pt x="62" y="111"/>
                  </a:moveTo>
                  <a:cubicBezTo>
                    <a:pt x="36" y="111"/>
                    <a:pt x="36" y="111"/>
                    <a:pt x="36" y="111"/>
                  </a:cubicBezTo>
                  <a:cubicBezTo>
                    <a:pt x="30" y="111"/>
                    <a:pt x="24" y="107"/>
                    <a:pt x="24" y="99"/>
                  </a:cubicBezTo>
                  <a:cubicBezTo>
                    <a:pt x="24" y="99"/>
                    <a:pt x="24" y="99"/>
                    <a:pt x="24" y="99"/>
                  </a:cubicBezTo>
                  <a:cubicBezTo>
                    <a:pt x="24" y="99"/>
                    <a:pt x="24" y="95"/>
                    <a:pt x="24" y="91"/>
                  </a:cubicBezTo>
                  <a:cubicBezTo>
                    <a:pt x="9" y="82"/>
                    <a:pt x="0" y="66"/>
                    <a:pt x="0" y="49"/>
                  </a:cubicBezTo>
                  <a:cubicBezTo>
                    <a:pt x="0" y="22"/>
                    <a:pt x="22" y="0"/>
                    <a:pt x="49" y="0"/>
                  </a:cubicBezTo>
                  <a:cubicBezTo>
                    <a:pt x="76" y="0"/>
                    <a:pt x="99" y="22"/>
                    <a:pt x="99" y="49"/>
                  </a:cubicBezTo>
                  <a:cubicBezTo>
                    <a:pt x="99" y="66"/>
                    <a:pt x="89" y="82"/>
                    <a:pt x="75" y="91"/>
                  </a:cubicBezTo>
                  <a:cubicBezTo>
                    <a:pt x="75" y="99"/>
                    <a:pt x="75" y="99"/>
                    <a:pt x="75" y="99"/>
                  </a:cubicBezTo>
                  <a:cubicBezTo>
                    <a:pt x="75" y="106"/>
                    <a:pt x="69" y="111"/>
                    <a:pt x="62" y="111"/>
                  </a:cubicBezTo>
                  <a:close/>
                  <a:moveTo>
                    <a:pt x="49" y="6"/>
                  </a:moveTo>
                  <a:cubicBezTo>
                    <a:pt x="26" y="6"/>
                    <a:pt x="6" y="25"/>
                    <a:pt x="6" y="49"/>
                  </a:cubicBezTo>
                  <a:cubicBezTo>
                    <a:pt x="6" y="65"/>
                    <a:pt x="15" y="79"/>
                    <a:pt x="29" y="87"/>
                  </a:cubicBezTo>
                  <a:cubicBezTo>
                    <a:pt x="30" y="87"/>
                    <a:pt x="30" y="88"/>
                    <a:pt x="30" y="89"/>
                  </a:cubicBezTo>
                  <a:cubicBezTo>
                    <a:pt x="30" y="93"/>
                    <a:pt x="30" y="99"/>
                    <a:pt x="30" y="99"/>
                  </a:cubicBezTo>
                  <a:cubicBezTo>
                    <a:pt x="30" y="104"/>
                    <a:pt x="35" y="105"/>
                    <a:pt x="36" y="105"/>
                  </a:cubicBezTo>
                  <a:cubicBezTo>
                    <a:pt x="62" y="105"/>
                    <a:pt x="62" y="105"/>
                    <a:pt x="62" y="105"/>
                  </a:cubicBezTo>
                  <a:cubicBezTo>
                    <a:pt x="65" y="105"/>
                    <a:pt x="68" y="102"/>
                    <a:pt x="68" y="99"/>
                  </a:cubicBezTo>
                  <a:cubicBezTo>
                    <a:pt x="68" y="89"/>
                    <a:pt x="68" y="89"/>
                    <a:pt x="68" y="89"/>
                  </a:cubicBezTo>
                  <a:cubicBezTo>
                    <a:pt x="68" y="88"/>
                    <a:pt x="69" y="87"/>
                    <a:pt x="70" y="87"/>
                  </a:cubicBezTo>
                  <a:cubicBezTo>
                    <a:pt x="84" y="79"/>
                    <a:pt x="92" y="65"/>
                    <a:pt x="92" y="49"/>
                  </a:cubicBezTo>
                  <a:cubicBezTo>
                    <a:pt x="92" y="25"/>
                    <a:pt x="73" y="6"/>
                    <a:pt x="49"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0" name="Freeform 6"/>
            <p:cNvSpPr>
              <a:spLocks noEditPoints="1"/>
            </p:cNvSpPr>
            <p:nvPr/>
          </p:nvSpPr>
          <p:spPr bwMode="auto">
            <a:xfrm>
              <a:off x="8959861" y="2563813"/>
              <a:ext cx="420688" cy="149225"/>
            </a:xfrm>
            <a:custGeom>
              <a:avLst/>
              <a:gdLst>
                <a:gd name="T0" fmla="*/ 12 w 181"/>
                <a:gd name="T1" fmla="*/ 64 h 64"/>
                <a:gd name="T2" fmla="*/ 10 w 181"/>
                <a:gd name="T3" fmla="*/ 64 h 64"/>
                <a:gd name="T4" fmla="*/ 2 w 181"/>
                <a:gd name="T5" fmla="*/ 59 h 64"/>
                <a:gd name="T6" fmla="*/ 1 w 181"/>
                <a:gd name="T7" fmla="*/ 55 h 64"/>
                <a:gd name="T8" fmla="*/ 5 w 181"/>
                <a:gd name="T9" fmla="*/ 54 h 64"/>
                <a:gd name="T10" fmla="*/ 13 w 181"/>
                <a:gd name="T11" fmla="*/ 58 h 64"/>
                <a:gd name="T12" fmla="*/ 14 w 181"/>
                <a:gd name="T13" fmla="*/ 63 h 64"/>
                <a:gd name="T14" fmla="*/ 12 w 181"/>
                <a:gd name="T15" fmla="*/ 64 h 64"/>
                <a:gd name="T16" fmla="*/ 170 w 181"/>
                <a:gd name="T17" fmla="*/ 60 h 64"/>
                <a:gd name="T18" fmla="*/ 167 w 181"/>
                <a:gd name="T19" fmla="*/ 58 h 64"/>
                <a:gd name="T20" fmla="*/ 168 w 181"/>
                <a:gd name="T21" fmla="*/ 54 h 64"/>
                <a:gd name="T22" fmla="*/ 176 w 181"/>
                <a:gd name="T23" fmla="*/ 49 h 64"/>
                <a:gd name="T24" fmla="*/ 180 w 181"/>
                <a:gd name="T25" fmla="*/ 50 h 64"/>
                <a:gd name="T26" fmla="*/ 179 w 181"/>
                <a:gd name="T27" fmla="*/ 55 h 64"/>
                <a:gd name="T28" fmla="*/ 171 w 181"/>
                <a:gd name="T29" fmla="*/ 59 h 64"/>
                <a:gd name="T30" fmla="*/ 170 w 181"/>
                <a:gd name="T31" fmla="*/ 60 h 64"/>
                <a:gd name="T32" fmla="*/ 96 w 181"/>
                <a:gd name="T33" fmla="*/ 16 h 64"/>
                <a:gd name="T34" fmla="*/ 93 w 181"/>
                <a:gd name="T35" fmla="*/ 13 h 64"/>
                <a:gd name="T36" fmla="*/ 93 w 181"/>
                <a:gd name="T37" fmla="*/ 3 h 64"/>
                <a:gd name="T38" fmla="*/ 96 w 181"/>
                <a:gd name="T39" fmla="*/ 0 h 64"/>
                <a:gd name="T40" fmla="*/ 99 w 181"/>
                <a:gd name="T41" fmla="*/ 3 h 64"/>
                <a:gd name="T42" fmla="*/ 99 w 181"/>
                <a:gd name="T43" fmla="*/ 13 h 64"/>
                <a:gd name="T44" fmla="*/ 96 w 181"/>
                <a:gd name="T45"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64">
                  <a:moveTo>
                    <a:pt x="12" y="64"/>
                  </a:moveTo>
                  <a:cubicBezTo>
                    <a:pt x="11" y="64"/>
                    <a:pt x="11" y="64"/>
                    <a:pt x="10" y="64"/>
                  </a:cubicBezTo>
                  <a:cubicBezTo>
                    <a:pt x="2" y="59"/>
                    <a:pt x="2" y="59"/>
                    <a:pt x="2" y="59"/>
                  </a:cubicBezTo>
                  <a:cubicBezTo>
                    <a:pt x="1" y="58"/>
                    <a:pt x="0" y="56"/>
                    <a:pt x="1" y="55"/>
                  </a:cubicBezTo>
                  <a:cubicBezTo>
                    <a:pt x="2" y="53"/>
                    <a:pt x="4" y="53"/>
                    <a:pt x="5" y="54"/>
                  </a:cubicBezTo>
                  <a:cubicBezTo>
                    <a:pt x="13" y="58"/>
                    <a:pt x="13" y="58"/>
                    <a:pt x="13" y="58"/>
                  </a:cubicBezTo>
                  <a:cubicBezTo>
                    <a:pt x="15" y="59"/>
                    <a:pt x="15" y="61"/>
                    <a:pt x="14" y="63"/>
                  </a:cubicBezTo>
                  <a:cubicBezTo>
                    <a:pt x="14" y="64"/>
                    <a:pt x="13" y="64"/>
                    <a:pt x="12" y="64"/>
                  </a:cubicBezTo>
                  <a:close/>
                  <a:moveTo>
                    <a:pt x="170" y="60"/>
                  </a:moveTo>
                  <a:cubicBezTo>
                    <a:pt x="169" y="60"/>
                    <a:pt x="168" y="59"/>
                    <a:pt x="167" y="58"/>
                  </a:cubicBezTo>
                  <a:cubicBezTo>
                    <a:pt x="166" y="56"/>
                    <a:pt x="167" y="54"/>
                    <a:pt x="168" y="54"/>
                  </a:cubicBezTo>
                  <a:cubicBezTo>
                    <a:pt x="176" y="49"/>
                    <a:pt x="176" y="49"/>
                    <a:pt x="176" y="49"/>
                  </a:cubicBezTo>
                  <a:cubicBezTo>
                    <a:pt x="178" y="48"/>
                    <a:pt x="180" y="49"/>
                    <a:pt x="180" y="50"/>
                  </a:cubicBezTo>
                  <a:cubicBezTo>
                    <a:pt x="181" y="52"/>
                    <a:pt x="181" y="54"/>
                    <a:pt x="179" y="55"/>
                  </a:cubicBezTo>
                  <a:cubicBezTo>
                    <a:pt x="171" y="59"/>
                    <a:pt x="171" y="59"/>
                    <a:pt x="171" y="59"/>
                  </a:cubicBezTo>
                  <a:cubicBezTo>
                    <a:pt x="171" y="59"/>
                    <a:pt x="170" y="60"/>
                    <a:pt x="170" y="60"/>
                  </a:cubicBezTo>
                  <a:close/>
                  <a:moveTo>
                    <a:pt x="96" y="16"/>
                  </a:moveTo>
                  <a:cubicBezTo>
                    <a:pt x="94" y="16"/>
                    <a:pt x="93" y="14"/>
                    <a:pt x="93" y="13"/>
                  </a:cubicBezTo>
                  <a:cubicBezTo>
                    <a:pt x="93" y="3"/>
                    <a:pt x="93" y="3"/>
                    <a:pt x="93" y="3"/>
                  </a:cubicBezTo>
                  <a:cubicBezTo>
                    <a:pt x="93" y="2"/>
                    <a:pt x="94" y="0"/>
                    <a:pt x="96" y="0"/>
                  </a:cubicBezTo>
                  <a:cubicBezTo>
                    <a:pt x="98" y="0"/>
                    <a:pt x="99" y="2"/>
                    <a:pt x="99" y="3"/>
                  </a:cubicBezTo>
                  <a:cubicBezTo>
                    <a:pt x="99" y="13"/>
                    <a:pt x="99" y="13"/>
                    <a:pt x="99" y="13"/>
                  </a:cubicBezTo>
                  <a:cubicBezTo>
                    <a:pt x="99" y="14"/>
                    <a:pt x="98" y="16"/>
                    <a:pt x="96"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nvGrpSpPr>
          <p:cNvPr id="22" name="Groupe 21">
            <a:extLst>
              <a:ext uri="{FF2B5EF4-FFF2-40B4-BE49-F238E27FC236}">
                <a16:creationId xmlns:a16="http://schemas.microsoft.com/office/drawing/2014/main" id="{7086A63C-9C74-4741-BAFE-645F8790703F}"/>
              </a:ext>
            </a:extLst>
          </p:cNvPr>
          <p:cNvGrpSpPr/>
          <p:nvPr/>
        </p:nvGrpSpPr>
        <p:grpSpPr>
          <a:xfrm>
            <a:off x="6447129" y="4116887"/>
            <a:ext cx="3441487" cy="1285257"/>
            <a:chOff x="8519643" y="587552"/>
            <a:chExt cx="3153417" cy="1285257"/>
          </a:xfrm>
          <a:noFill/>
        </p:grpSpPr>
        <p:sp>
          <p:nvSpPr>
            <p:cNvPr id="23" name="Chevron 15">
              <a:extLst>
                <a:ext uri="{FF2B5EF4-FFF2-40B4-BE49-F238E27FC236}">
                  <a16:creationId xmlns:a16="http://schemas.microsoft.com/office/drawing/2014/main" id="{C6D786D0-E742-47C1-986C-9B96111B4831}"/>
                </a:ext>
              </a:extLst>
            </p:cNvPr>
            <p:cNvSpPr/>
            <p:nvPr/>
          </p:nvSpPr>
          <p:spPr>
            <a:xfrm>
              <a:off x="8519643" y="587552"/>
              <a:ext cx="3153417" cy="1285257"/>
            </a:xfrm>
            <a:prstGeom prst="chevron">
              <a:avLst/>
            </a:prstGeom>
            <a:grpFill/>
            <a:ln w="57150">
              <a:solidFill>
                <a:srgbClr val="C00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4" name="Chevron 4">
              <a:extLst>
                <a:ext uri="{FF2B5EF4-FFF2-40B4-BE49-F238E27FC236}">
                  <a16:creationId xmlns:a16="http://schemas.microsoft.com/office/drawing/2014/main" id="{8B7B9E2E-BB95-4D27-85F7-BF6FDADF7E0E}"/>
                </a:ext>
              </a:extLst>
            </p:cNvPr>
            <p:cNvSpPr txBox="1"/>
            <p:nvPr/>
          </p:nvSpPr>
          <p:spPr>
            <a:xfrm>
              <a:off x="9126666" y="643761"/>
              <a:ext cx="1939369" cy="1198903"/>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6007" tIns="18669" rIns="18669" bIns="18669" numCol="1" spcCol="1270" anchor="ctr" anchorCtr="0">
              <a:noAutofit/>
            </a:bodyPr>
            <a:lstStyle/>
            <a:p>
              <a:pPr algn="ctr" defTabSz="533400">
                <a:lnSpc>
                  <a:spcPct val="90000"/>
                </a:lnSpc>
                <a:spcBef>
                  <a:spcPct val="0"/>
                </a:spcBef>
                <a:spcAft>
                  <a:spcPct val="35000"/>
                </a:spcAft>
              </a:pPr>
              <a:r>
                <a:rPr lang="fr-FR" sz="1100" b="1" dirty="0">
                  <a:solidFill>
                    <a:srgbClr val="C00000"/>
                  </a:solidFill>
                  <a:effectLst>
                    <a:outerShdw blurRad="38100" dist="38100" dir="2700000" algn="tl">
                      <a:srgbClr val="000000">
                        <a:alpha val="43137"/>
                      </a:srgbClr>
                    </a:outerShdw>
                  </a:effectLst>
                </a:rPr>
                <a:t>MONTANT TOTAL DES AVOIRS DE LA SUCCESSION A RENSEIGNER DANS MYFLOW</a:t>
              </a:r>
              <a:r>
                <a:rPr lang="fr-FR" sz="1100" b="1" dirty="0">
                  <a:solidFill>
                    <a:srgbClr val="C00000"/>
                  </a:solidFill>
                  <a:effectLst>
                    <a:outerShdw blurRad="38100" dist="38100" dir="2700000" algn="tl">
                      <a:srgbClr val="000000">
                        <a:alpha val="43137"/>
                      </a:srgbClr>
                    </a:outerShdw>
                  </a:effectLst>
                  <a:sym typeface="Wingdings" panose="05000000000000000000" pitchFamily="2" charset="2"/>
                </a:rPr>
                <a:t> </a:t>
              </a:r>
              <a:r>
                <a:rPr lang="fr-FR" sz="1100" b="1" dirty="0">
                  <a:solidFill>
                    <a:srgbClr val="C00000"/>
                  </a:solidFill>
                  <a:effectLst>
                    <a:outerShdw blurRad="38100" dist="38100" dir="2700000" algn="tl">
                      <a:srgbClr val="000000">
                        <a:alpha val="43137"/>
                      </a:srgbClr>
                    </a:outerShdw>
                  </a:effectLst>
                </a:rPr>
                <a:t> </a:t>
              </a:r>
              <a:r>
                <a:rPr lang="fr-FR" sz="1300" b="1" dirty="0"/>
                <a:t>détermine la filière successions Premium </a:t>
              </a:r>
            </a:p>
            <a:p>
              <a:pPr algn="ctr" defTabSz="533400">
                <a:lnSpc>
                  <a:spcPct val="90000"/>
                </a:lnSpc>
                <a:spcBef>
                  <a:spcPct val="0"/>
                </a:spcBef>
                <a:spcAft>
                  <a:spcPct val="35000"/>
                </a:spcAft>
              </a:pPr>
              <a:r>
                <a:rPr lang="fr-FR" sz="1300" b="1" dirty="0"/>
                <a:t>ou Grand Public</a:t>
              </a:r>
            </a:p>
          </p:txBody>
        </p:sp>
      </p:grpSp>
      <p:pic>
        <p:nvPicPr>
          <p:cNvPr id="4" name="Image 3">
            <a:extLst>
              <a:ext uri="{FF2B5EF4-FFF2-40B4-BE49-F238E27FC236}">
                <a16:creationId xmlns:a16="http://schemas.microsoft.com/office/drawing/2014/main" id="{D472DE7C-5712-4A65-939D-7A816634EC5A}"/>
              </a:ext>
            </a:extLst>
          </p:cNvPr>
          <p:cNvPicPr>
            <a:picLocks noChangeAspect="1"/>
          </p:cNvPicPr>
          <p:nvPr/>
        </p:nvPicPr>
        <p:blipFill>
          <a:blip r:embed="rId13"/>
          <a:stretch>
            <a:fillRect/>
          </a:stretch>
        </p:blipFill>
        <p:spPr>
          <a:xfrm>
            <a:off x="5105818" y="4088859"/>
            <a:ext cx="1341311" cy="13413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47856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stretch>
            <a:fillRect/>
          </a:stretch>
        </p:blipFill>
        <p:spPr>
          <a:xfrm>
            <a:off x="5870290" y="4895662"/>
            <a:ext cx="4192138" cy="1522790"/>
          </a:xfrm>
          <a:prstGeom prst="rect">
            <a:avLst/>
          </a:prstGeom>
        </p:spPr>
      </p:pic>
      <p:sp>
        <p:nvSpPr>
          <p:cNvPr id="9" name="Espace réservé du contenu 8"/>
          <p:cNvSpPr>
            <a:spLocks noGrp="1"/>
          </p:cNvSpPr>
          <p:nvPr>
            <p:ph idx="17"/>
          </p:nvPr>
        </p:nvSpPr>
        <p:spPr>
          <a:xfrm>
            <a:off x="695325" y="1211912"/>
            <a:ext cx="10980738" cy="3701372"/>
          </a:xfrm>
        </p:spPr>
        <p:txBody>
          <a:bodyPr/>
          <a:lstStyle/>
          <a:p>
            <a:r>
              <a:rPr lang="fr-FR" dirty="0"/>
              <a:t>Opérations à réaliser en agence</a:t>
            </a:r>
            <a:endParaRPr lang="fr-FR" b="1" dirty="0"/>
          </a:p>
          <a:p>
            <a:pPr lvl="1">
              <a:buFont typeface="Wingdings" panose="05000000000000000000" pitchFamily="2" charset="2"/>
              <a:buChar char="q"/>
            </a:pPr>
            <a:r>
              <a:rPr lang="fr-FR" dirty="0">
                <a:solidFill>
                  <a:srgbClr val="C00000"/>
                </a:solidFill>
              </a:rPr>
              <a:t>Vérifier et mettre à jour si besoin dans « connaissance client » </a:t>
            </a:r>
            <a:r>
              <a:rPr lang="fr-FR" dirty="0"/>
              <a:t>la situation familiale du défunt, son nom, prénom, date de naissance et lieu de naissance</a:t>
            </a:r>
          </a:p>
          <a:p>
            <a:pPr lvl="1">
              <a:buFont typeface="Wingdings" panose="05000000000000000000" pitchFamily="2" charset="2"/>
              <a:buChar char="q"/>
            </a:pPr>
            <a:r>
              <a:rPr lang="fr-FR" dirty="0"/>
              <a:t>Vérifier le lien conjoint existant s’il y a lieu. </a:t>
            </a:r>
            <a:r>
              <a:rPr lang="fr-FR" i="1" dirty="0">
                <a:solidFill>
                  <a:srgbClr val="C00000"/>
                </a:solidFill>
              </a:rPr>
              <a:t>Si lien inexistant : le mettre en place si conjoint survivant client CEGEE </a:t>
            </a:r>
            <a:r>
              <a:rPr lang="fr-FR" i="1" dirty="0">
                <a:solidFill>
                  <a:schemeClr val="tx1"/>
                </a:solidFill>
              </a:rPr>
              <a:t>(en mettant comme date d’effet la date du décès)</a:t>
            </a:r>
          </a:p>
          <a:p>
            <a:pPr lvl="1">
              <a:buFont typeface="Wingdings" panose="05000000000000000000" pitchFamily="2" charset="2"/>
              <a:buChar char="q"/>
            </a:pPr>
            <a:r>
              <a:rPr lang="fr-FR" dirty="0"/>
              <a:t>Renseigner la </a:t>
            </a:r>
            <a:r>
              <a:rPr lang="fr-FR" b="1" dirty="0">
                <a:solidFill>
                  <a:srgbClr val="C00000"/>
                </a:solidFill>
              </a:rPr>
              <a:t>date du décès </a:t>
            </a:r>
            <a:r>
              <a:rPr lang="fr-FR" dirty="0"/>
              <a:t>dans MYSYS rubrique « connaissance client » : dès validation, les comptes sont bloqués</a:t>
            </a:r>
          </a:p>
          <a:p>
            <a:pPr marL="468000" lvl="1" indent="0">
              <a:buNone/>
            </a:pPr>
            <a:endParaRPr lang="fr-FR" dirty="0"/>
          </a:p>
          <a:p>
            <a:pPr marL="468000" lvl="1" indent="0">
              <a:buNone/>
            </a:pPr>
            <a:endParaRPr lang="fr-FR" sz="1200" dirty="0"/>
          </a:p>
          <a:p>
            <a:pPr marL="927000" lvl="2" indent="0">
              <a:buNone/>
            </a:pPr>
            <a:endParaRPr lang="fr-FR" sz="1000" b="1" dirty="0"/>
          </a:p>
          <a:p>
            <a:pPr lvl="1">
              <a:buFont typeface="Wingdings" panose="05000000000000000000" pitchFamily="2" charset="2"/>
              <a:buChar char="q"/>
            </a:pPr>
            <a:r>
              <a:rPr lang="fr-FR" b="1" dirty="0">
                <a:solidFill>
                  <a:srgbClr val="C00000"/>
                </a:solidFill>
              </a:rPr>
              <a:t>Interdire l’accès au coffre-fort loué au seul nom du défunt</a:t>
            </a:r>
          </a:p>
          <a:p>
            <a:pPr lvl="1">
              <a:buFont typeface="Wingdings" panose="05000000000000000000" pitchFamily="2" charset="2"/>
              <a:buChar char="q"/>
            </a:pPr>
            <a:r>
              <a:rPr lang="fr-FR" dirty="0"/>
              <a:t>Préciser avec le déclarant et un héritier les opérations en cours sur le compte qui devront être honorées en vue </a:t>
            </a:r>
            <a:r>
              <a:rPr lang="fr-FR" dirty="0">
                <a:solidFill>
                  <a:srgbClr val="C00000"/>
                </a:solidFill>
              </a:rPr>
              <a:t>du traitement du MAD</a:t>
            </a:r>
            <a:r>
              <a:rPr lang="fr-FR" dirty="0"/>
              <a:t> : </a:t>
            </a:r>
            <a:r>
              <a:rPr lang="fr-FR" b="1" dirty="0"/>
              <a:t>Information sur la synthèse client via la procédure 1010</a:t>
            </a:r>
            <a:r>
              <a:rPr lang="fr-FR" dirty="0"/>
              <a:t> + faire signer le formulaire SUC 18 ou mail ou courrier à envoyer à la filière succession.</a:t>
            </a:r>
          </a:p>
          <a:p>
            <a:pPr marL="468000" lvl="1" indent="0">
              <a:buNone/>
            </a:pPr>
            <a:r>
              <a:rPr lang="fr-FR" dirty="0"/>
              <a:t>    Par défaut toutes les opérations sont rejetées lorsque le compte est bloqué avec le motif titulaire décédé. </a:t>
            </a:r>
          </a:p>
          <a:p>
            <a:pPr marL="0" indent="0">
              <a:buNone/>
            </a:pPr>
            <a:endParaRPr lang="fr-FR" dirty="0"/>
          </a:p>
        </p:txBody>
      </p:sp>
      <p:sp>
        <p:nvSpPr>
          <p:cNvPr id="6" name="Espace réservé du texte 5"/>
          <p:cNvSpPr>
            <a:spLocks noGrp="1"/>
          </p:cNvSpPr>
          <p:nvPr>
            <p:ph type="body" sz="quarter" idx="12"/>
          </p:nvPr>
        </p:nvSpPr>
        <p:spPr/>
        <p:txBody>
          <a:bodyPr>
            <a:normAutofit/>
          </a:bodyPr>
          <a:lstStyle/>
          <a:p>
            <a:r>
              <a:rPr lang="fr-FR" dirty="0"/>
              <a:t>La collecte des informations, documents et blocage des comptes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3</a:t>
            </a:r>
          </a:p>
        </p:txBody>
      </p:sp>
      <p:sp>
        <p:nvSpPr>
          <p:cNvPr id="5" name="ZoneTexte 4"/>
          <p:cNvSpPr txBox="1"/>
          <p:nvPr/>
        </p:nvSpPr>
        <p:spPr>
          <a:xfrm>
            <a:off x="9773917" y="4789410"/>
            <a:ext cx="2210536" cy="769441"/>
          </a:xfrm>
          <a:prstGeom prst="rect">
            <a:avLst/>
          </a:prstGeom>
          <a:solidFill>
            <a:schemeClr val="bg1">
              <a:lumMod val="95000"/>
            </a:schemeClr>
          </a:solidFill>
          <a:ln>
            <a:solidFill>
              <a:schemeClr val="tx1"/>
            </a:solidFill>
            <a:prstDash val="dash"/>
          </a:ln>
        </p:spPr>
        <p:txBody>
          <a:bodyPr wrap="square" rtlCol="0">
            <a:spAutoFit/>
          </a:bodyPr>
          <a:lstStyle/>
          <a:p>
            <a:pPr algn="just"/>
            <a:r>
              <a:rPr lang="fr-FR" sz="1100" dirty="0"/>
              <a:t>Pensez à utiliser la zone « commentaires » dans MYFLOW pour toute information complémentaire</a:t>
            </a:r>
          </a:p>
        </p:txBody>
      </p:sp>
      <p:pic>
        <p:nvPicPr>
          <p:cNvPr id="2" name="Image 1"/>
          <p:cNvPicPr>
            <a:picLocks noChangeAspect="1"/>
          </p:cNvPicPr>
          <p:nvPr/>
        </p:nvPicPr>
        <p:blipFill>
          <a:blip r:embed="rId3">
            <a:extLst>
              <a:ext uri="{BEBA8EAE-BF5A-486C-A8C5-ECC9F3942E4B}">
                <a14:imgProps xmlns:a14="http://schemas.microsoft.com/office/drawing/2010/main">
                  <a14:imgLayer r:embed="rId4">
                    <a14:imgEffect>
                      <a14:backgroundRemoval t="1653" b="100000" l="9396" r="89933">
                        <a14:foregroundMark x1="63758" y1="91322" x2="63758" y2="91322"/>
                      </a14:backgroundRemoval>
                    </a14:imgEffect>
                  </a14:imgLayer>
                </a14:imgProps>
              </a:ext>
            </a:extLst>
          </a:blip>
          <a:stretch>
            <a:fillRect/>
          </a:stretch>
        </p:blipFill>
        <p:spPr>
          <a:xfrm>
            <a:off x="4195530" y="2842592"/>
            <a:ext cx="361053" cy="586408"/>
          </a:xfrm>
          <a:prstGeom prst="rect">
            <a:avLst/>
          </a:prstGeom>
        </p:spPr>
      </p:pic>
      <p:sp>
        <p:nvSpPr>
          <p:cNvPr id="11" name="Rectangle à coins arrondis 10"/>
          <p:cNvSpPr/>
          <p:nvPr/>
        </p:nvSpPr>
        <p:spPr>
          <a:xfrm>
            <a:off x="4778361" y="2850052"/>
            <a:ext cx="3815484" cy="678237"/>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La date de décès n’est pas celle de </a:t>
            </a:r>
            <a:r>
              <a:rPr lang="fr-FR" sz="1400" b="1" dirty="0">
                <a:solidFill>
                  <a:srgbClr val="C00000"/>
                </a:solidFill>
              </a:rPr>
              <a:t>la rédaction du certificat de décès </a:t>
            </a:r>
            <a:r>
              <a:rPr lang="fr-FR" sz="1400" dirty="0">
                <a:solidFill>
                  <a:schemeClr val="tx1"/>
                </a:solidFill>
              </a:rPr>
              <a:t>(voir document page 17)</a:t>
            </a:r>
          </a:p>
        </p:txBody>
      </p:sp>
      <p:sp>
        <p:nvSpPr>
          <p:cNvPr id="13" name="Rectangle 12"/>
          <p:cNvSpPr/>
          <p:nvPr/>
        </p:nvSpPr>
        <p:spPr>
          <a:xfrm>
            <a:off x="515937" y="4866353"/>
            <a:ext cx="4377471" cy="1384995"/>
          </a:xfrm>
          <a:prstGeom prst="rect">
            <a:avLst/>
          </a:prstGeom>
          <a:solidFill>
            <a:schemeClr val="bg1">
              <a:lumMod val="95000"/>
            </a:schemeClr>
          </a:solidFill>
        </p:spPr>
        <p:txBody>
          <a:bodyPr wrap="square">
            <a:spAutoFit/>
          </a:bodyPr>
          <a:lstStyle/>
          <a:p>
            <a:r>
              <a:rPr lang="fr-FR" sz="1100" dirty="0"/>
              <a:t>- </a:t>
            </a:r>
            <a:r>
              <a:rPr lang="fr-FR" sz="1200" b="1" dirty="0"/>
              <a:t>Transmettre </a:t>
            </a:r>
            <a:r>
              <a:rPr lang="fr-FR" sz="1200" b="1" dirty="0">
                <a:solidFill>
                  <a:srgbClr val="C00000"/>
                </a:solidFill>
              </a:rPr>
              <a:t>via MYFLOW </a:t>
            </a:r>
            <a:r>
              <a:rPr lang="fr-FR" sz="1200" b="1" dirty="0"/>
              <a:t>les documents collectés via la prestation dédiée  « Information décès » </a:t>
            </a:r>
          </a:p>
          <a:p>
            <a:r>
              <a:rPr lang="fr-FR" sz="1200" b="1" dirty="0"/>
              <a:t> </a:t>
            </a:r>
          </a:p>
          <a:p>
            <a:r>
              <a:rPr lang="fr-FR" sz="1200" b="1" dirty="0"/>
              <a:t>- Préciser impérativement dans MYFLOW le </a:t>
            </a:r>
            <a:r>
              <a:rPr lang="fr-FR" sz="1200" b="1" dirty="0">
                <a:solidFill>
                  <a:srgbClr val="C00000"/>
                </a:solidFill>
              </a:rPr>
              <a:t>montant des avoirs du défunt </a:t>
            </a:r>
            <a:r>
              <a:rPr lang="fr-FR" sz="1200" b="1" dirty="0"/>
              <a:t>(épargne + assurance-vie + </a:t>
            </a:r>
            <a:r>
              <a:rPr lang="fr-FR" sz="1200" b="1" u="sng" dirty="0"/>
              <a:t>1/2 solde du compte-joint)</a:t>
            </a:r>
            <a:r>
              <a:rPr lang="fr-FR" sz="1200" b="1" dirty="0"/>
              <a:t> </a:t>
            </a:r>
            <a:r>
              <a:rPr lang="fr-FR" sz="1200" b="1" dirty="0">
                <a:solidFill>
                  <a:srgbClr val="C00000"/>
                </a:solidFill>
              </a:rPr>
              <a:t>pour permettre la bonne affectation du dossier</a:t>
            </a:r>
          </a:p>
        </p:txBody>
      </p:sp>
      <p:pic>
        <p:nvPicPr>
          <p:cNvPr id="15" name="Image 14"/>
          <p:cNvPicPr>
            <a:picLocks noChangeAspect="1"/>
          </p:cNvPicPr>
          <p:nvPr/>
        </p:nvPicPr>
        <p:blipFill>
          <a:blip r:embed="rId5">
            <a:extLst>
              <a:ext uri="{BEBA8EAE-BF5A-486C-A8C5-ECC9F3942E4B}">
                <a14:imgProps xmlns:a14="http://schemas.microsoft.com/office/drawing/2010/main">
                  <a14:imgLayer r:embed="rId6">
                    <a14:imgEffect>
                      <a14:backgroundRemoval t="10448" b="100000" l="3805" r="99366">
                        <a14:foregroundMark x1="79915" y1="16169" x2="66173" y2="84328"/>
                        <a14:foregroundMark x1="52220" y1="66418" x2="81607" y2="61443"/>
                        <a14:foregroundMark x1="71036" y1="20149" x2="92178" y2="35323"/>
                        <a14:foregroundMark x1="83298" y1="15423" x2="60465" y2="38557"/>
                        <a14:foregroundMark x1="62156" y1="22886" x2="62156" y2="22886"/>
                        <a14:foregroundMark x1="68288" y1="19900" x2="68288" y2="19900"/>
                        <a14:foregroundMark x1="60677" y1="33085" x2="60677" y2="33085"/>
                        <a14:foregroundMark x1="60465" y1="31095" x2="60465" y2="31095"/>
                        <a14:foregroundMark x1="60042" y1="28607" x2="60042" y2="28607"/>
                        <a14:foregroundMark x1="59408" y1="37811" x2="59408" y2="37811"/>
                        <a14:foregroundMark x1="59408" y1="35323" x2="59408" y2="35323"/>
                        <a14:foregroundMark x1="60677" y1="39552" x2="60677" y2="39552"/>
                        <a14:foregroundMark x1="63214" y1="41542" x2="63848" y2="53980"/>
                        <a14:foregroundMark x1="50529" y1="63184" x2="50529" y2="63184"/>
                        <a14:foregroundMark x1="68922" y1="45522" x2="68922" y2="45522"/>
                        <a14:foregroundMark x1="92389" y1="40547" x2="80550" y2="61940"/>
                        <a14:foregroundMark x1="66596" y1="90050" x2="75053" y2="65174"/>
                        <a14:foregroundMark x1="72939" y1="73134" x2="79915" y2="78109"/>
                        <a14:foregroundMark x1="82875" y1="76866" x2="82875" y2="76866"/>
                        <a14:foregroundMark x1="84567" y1="80100" x2="84567" y2="80100"/>
                        <a14:foregroundMark x1="77167" y1="87562" x2="77167" y2="87562"/>
                        <a14:foregroundMark x1="73996" y1="78856" x2="73996" y2="88060"/>
                        <a14:foregroundMark x1="26638" y1="95274" x2="82241" y2="92786"/>
                        <a14:foregroundMark x1="87738" y1="94527" x2="93869" y2="58209"/>
                        <a14:foregroundMark x1="66173" y1="14179" x2="93446" y2="12438"/>
                        <a14:foregroundMark x1="94926" y1="14179" x2="95983" y2="41045"/>
                        <a14:foregroundMark x1="91755" y1="68408" x2="91755" y2="68408"/>
                        <a14:foregroundMark x1="88372" y1="66418" x2="88372" y2="66418"/>
                        <a14:foregroundMark x1="96195" y1="52239" x2="97674" y2="93284"/>
                        <a14:foregroundMark x1="27273" y1="90547" x2="68922" y2="28607"/>
                        <a14:foregroundMark x1="16702" y1="96020" x2="61734" y2="70398"/>
                        <a14:foregroundMark x1="56237" y1="83333" x2="56237" y2="83333"/>
                        <a14:foregroundMark x1="52220" y1="84080" x2="52220" y2="84080"/>
                        <a14:foregroundMark x1="43340" y1="86318" x2="53488" y2="83582"/>
                        <a14:foregroundMark x1="56660" y1="79104" x2="57082" y2="87562"/>
                        <a14:foregroundMark x1="78224" y1="45025" x2="78224" y2="45025"/>
                        <a14:foregroundMark x1="81184" y1="43781" x2="81184" y2="43781"/>
                        <a14:foregroundMark x1="83298" y1="47512" x2="83298" y2="47512"/>
                        <a14:foregroundMark x1="91543" y1="59453" x2="91543" y2="59453"/>
                        <a14:foregroundMark x1="97674" y1="42289" x2="97674" y2="42289"/>
                        <a14:foregroundMark x1="97674" y1="35323" x2="97674" y2="35323"/>
                        <a14:foregroundMark x1="97252" y1="27861" x2="97252" y2="27861"/>
                        <a14:foregroundMark x1="96195" y1="19403" x2="98309" y2="48756"/>
                        <a14:foregroundMark x1="63425" y1="14179" x2="54545" y2="31841"/>
                        <a14:foregroundMark x1="58985" y1="14677" x2="96617" y2="11443"/>
                        <a14:foregroundMark x1="64482" y1="13433" x2="88795" y2="11443"/>
                        <a14:foregroundMark x1="60465" y1="12935" x2="77378" y2="10945"/>
                        <a14:foregroundMark x1="62156" y1="12438" x2="92812" y2="10448"/>
                        <a14:foregroundMark x1="63425" y1="11692" x2="63425" y2="11692"/>
                        <a14:foregroundMark x1="60465" y1="11443" x2="60465" y2="11443"/>
                        <a14:foregroundMark x1="48203" y1="97264" x2="97886" y2="96766"/>
                      </a14:backgroundRemoval>
                    </a14:imgEffect>
                  </a14:imgLayer>
                </a14:imgProps>
              </a:ext>
            </a:extLst>
          </a:blip>
          <a:stretch>
            <a:fillRect/>
          </a:stretch>
        </p:blipFill>
        <p:spPr>
          <a:xfrm>
            <a:off x="10750799" y="5190565"/>
            <a:ext cx="1444754" cy="1227888"/>
          </a:xfrm>
          <a:prstGeom prst="rect">
            <a:avLst/>
          </a:prstGeom>
        </p:spPr>
      </p:pic>
    </p:spTree>
    <p:extLst>
      <p:ext uri="{BB962C8B-B14F-4D97-AF65-F5344CB8AC3E}">
        <p14:creationId xmlns:p14="http://schemas.microsoft.com/office/powerpoint/2010/main" val="2547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8285A5BF-F59F-42CE-AD59-95AC35E595A2}"/>
              </a:ext>
            </a:extLst>
          </p:cNvPr>
          <p:cNvSpPr/>
          <p:nvPr/>
        </p:nvSpPr>
        <p:spPr>
          <a:xfrm>
            <a:off x="3827146" y="4450770"/>
            <a:ext cx="775431" cy="410546"/>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p:cNvPicPr>
            <a:picLocks noChangeAspect="1"/>
          </p:cNvPicPr>
          <p:nvPr/>
        </p:nvPicPr>
        <p:blipFill>
          <a:blip r:embed="rId2">
            <a:extLst>
              <a:ext uri="{BEBA8EAE-BF5A-486C-A8C5-ECC9F3942E4B}">
                <a14:imgProps xmlns:a14="http://schemas.microsoft.com/office/drawing/2010/main">
                  <a14:imgLayer r:embed="rId3">
                    <a14:imgEffect>
                      <a14:backgroundRemoval t="439" b="99123" l="2920" r="87591">
                        <a14:foregroundMark x1="49635" y1="28947" x2="59854" y2="28509"/>
                        <a14:backgroundMark x1="43066" y1="66667" x2="45255" y2="76754"/>
                      </a14:backgroundRemoval>
                    </a14:imgEffect>
                  </a14:imgLayer>
                </a14:imgProps>
              </a:ext>
            </a:extLst>
          </a:blip>
          <a:stretch>
            <a:fillRect/>
          </a:stretch>
        </p:blipFill>
        <p:spPr>
          <a:xfrm>
            <a:off x="-122288" y="3279435"/>
            <a:ext cx="1949249" cy="3244006"/>
          </a:xfrm>
          <a:prstGeom prst="rect">
            <a:avLst/>
          </a:prstGeom>
        </p:spPr>
      </p:pic>
      <p:sp>
        <p:nvSpPr>
          <p:cNvPr id="6" name="Espace réservé du texte 5"/>
          <p:cNvSpPr>
            <a:spLocks noGrp="1"/>
          </p:cNvSpPr>
          <p:nvPr>
            <p:ph type="body" sz="quarter" idx="12"/>
          </p:nvPr>
        </p:nvSpPr>
        <p:spPr/>
        <p:txBody>
          <a:bodyPr/>
          <a:lstStyle/>
          <a:p>
            <a:r>
              <a:rPr lang="fr-FR" dirty="0"/>
              <a:t>La collecte des informations, documents et blocage des comptes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3" name="ZoneTexte 2"/>
          <p:cNvSpPr txBox="1"/>
          <p:nvPr/>
        </p:nvSpPr>
        <p:spPr>
          <a:xfrm>
            <a:off x="4751294" y="2563906"/>
            <a:ext cx="2133600" cy="369332"/>
          </a:xfrm>
          <a:prstGeom prst="rect">
            <a:avLst/>
          </a:prstGeom>
          <a:noFill/>
          <a:ln>
            <a:solidFill>
              <a:schemeClr val="bg1"/>
            </a:solidFill>
          </a:ln>
        </p:spPr>
        <p:txBody>
          <a:bodyPr wrap="square" rtlCol="0">
            <a:spAutoFit/>
          </a:bodyPr>
          <a:lstStyle/>
          <a:p>
            <a:endParaRPr lang="fr-FR" dirty="0"/>
          </a:p>
        </p:txBody>
      </p:sp>
      <p:sp>
        <p:nvSpPr>
          <p:cNvPr id="13" name="ZoneTexte 12"/>
          <p:cNvSpPr txBox="1"/>
          <p:nvPr/>
        </p:nvSpPr>
        <p:spPr>
          <a:xfrm>
            <a:off x="0" y="4276541"/>
            <a:ext cx="1421296" cy="584775"/>
          </a:xfrm>
          <a:prstGeom prst="rect">
            <a:avLst/>
          </a:prstGeom>
          <a:noFill/>
        </p:spPr>
        <p:txBody>
          <a:bodyPr wrap="square" rtlCol="0">
            <a:spAutoFit/>
          </a:bodyPr>
          <a:lstStyle/>
          <a:p>
            <a:pPr algn="ctr"/>
            <a:r>
              <a:rPr lang="fr-FR" sz="1600" dirty="0">
                <a:latin typeface="Georgia" panose="02040502050405020303" pitchFamily="18" charset="0"/>
              </a:rPr>
              <a:t>Modèle acte de décès : </a:t>
            </a:r>
          </a:p>
        </p:txBody>
      </p:sp>
      <p:sp>
        <p:nvSpPr>
          <p:cNvPr id="9" name="Rectangle 8"/>
          <p:cNvSpPr/>
          <p:nvPr/>
        </p:nvSpPr>
        <p:spPr>
          <a:xfrm>
            <a:off x="8442050" y="2009908"/>
            <a:ext cx="2958158" cy="738664"/>
          </a:xfrm>
          <a:prstGeom prst="rect">
            <a:avLst/>
          </a:prstGeom>
          <a:solidFill>
            <a:schemeClr val="bg1">
              <a:lumMod val="95000"/>
            </a:schemeClr>
          </a:solidFill>
        </p:spPr>
        <p:txBody>
          <a:bodyPr wrap="square">
            <a:spAutoFit/>
          </a:bodyPr>
          <a:lstStyle/>
          <a:p>
            <a:pPr algn="ctr"/>
            <a:r>
              <a:rPr lang="fr-FR" sz="1400" dirty="0">
                <a:ln>
                  <a:solidFill>
                    <a:schemeClr val="tx1"/>
                  </a:solidFill>
                </a:ln>
                <a:solidFill>
                  <a:schemeClr val="bg1">
                    <a:lumMod val="50000"/>
                  </a:schemeClr>
                </a:solidFill>
              </a:rPr>
              <a:t>Date de décès à indiquer dans MYSYS, connaissance client, état civil</a:t>
            </a:r>
          </a:p>
        </p:txBody>
      </p:sp>
      <p:sp>
        <p:nvSpPr>
          <p:cNvPr id="16" name="Rectangle 15"/>
          <p:cNvSpPr/>
          <p:nvPr/>
        </p:nvSpPr>
        <p:spPr>
          <a:xfrm>
            <a:off x="8442050" y="4191475"/>
            <a:ext cx="2958158" cy="307777"/>
          </a:xfrm>
          <a:prstGeom prst="rect">
            <a:avLst/>
          </a:prstGeom>
          <a:solidFill>
            <a:schemeClr val="bg1">
              <a:lumMod val="95000"/>
            </a:schemeClr>
          </a:solidFill>
        </p:spPr>
        <p:txBody>
          <a:bodyPr wrap="square">
            <a:spAutoFit/>
          </a:bodyPr>
          <a:lstStyle/>
          <a:p>
            <a:pPr algn="ctr"/>
            <a:r>
              <a:rPr lang="fr-FR" sz="1400" dirty="0">
                <a:ln>
                  <a:solidFill>
                    <a:schemeClr val="tx1"/>
                  </a:solidFill>
                </a:ln>
                <a:solidFill>
                  <a:schemeClr val="bg1">
                    <a:lumMod val="50000"/>
                  </a:schemeClr>
                </a:solidFill>
              </a:rPr>
              <a:t>Date de rédaction de l’acte</a:t>
            </a:r>
          </a:p>
        </p:txBody>
      </p:sp>
      <p:pic>
        <p:nvPicPr>
          <p:cNvPr id="18" name="Image 17"/>
          <p:cNvPicPr>
            <a:picLocks noChangeAspect="1"/>
          </p:cNvPicPr>
          <p:nvPr/>
        </p:nvPicPr>
        <p:blipFill>
          <a:blip r:embed="rId4">
            <a:extLst>
              <a:ext uri="{BEBA8EAE-BF5A-486C-A8C5-ECC9F3942E4B}">
                <a14:imgProps xmlns:a14="http://schemas.microsoft.com/office/drawing/2010/main">
                  <a14:imgLayer r:embed="rId5">
                    <a14:imgEffect>
                      <a14:backgroundRemoval t="4630" b="96991" l="9877" r="93827">
                        <a14:foregroundMark x1="34568" y1="11343" x2="29877" y2="87731"/>
                        <a14:foregroundMark x1="65185" y1="12500" x2="64938" y2="27778"/>
                        <a14:foregroundMark x1="14074" y1="91435" x2="23457" y2="90972"/>
                        <a14:foregroundMark x1="42469" y1="93287" x2="86914" y2="92593"/>
                        <a14:foregroundMark x1="54074" y1="91898" x2="54074" y2="91898"/>
                        <a14:foregroundMark x1="49136" y1="90509" x2="57531" y2="88889"/>
                        <a14:foregroundMark x1="78519" y1="89352" x2="88395" y2="90972"/>
                        <a14:foregroundMark x1="88395" y1="91435" x2="88395" y2="91435"/>
                        <a14:foregroundMark x1="90864" y1="91435" x2="90864" y2="91435"/>
                        <a14:foregroundMark x1="23457" y1="93056" x2="41728" y2="93519"/>
                        <a14:foregroundMark x1="11111" y1="92130" x2="11111" y2="92130"/>
                        <a14:foregroundMark x1="12840" y1="92593" x2="12346" y2="91435"/>
                        <a14:foregroundMark x1="44691" y1="43981" x2="50864" y2="42593"/>
                        <a14:foregroundMark x1="43457" y1="43750" x2="43457" y2="43750"/>
                        <a14:foregroundMark x1="42469" y1="42824" x2="42469" y2="42824"/>
                        <a14:foregroundMark x1="44198" y1="41435" x2="44198" y2="41435"/>
                        <a14:foregroundMark x1="69877" y1="46528" x2="74568" y2="43519"/>
                        <a14:foregroundMark x1="66173" y1="29398" x2="68889" y2="20833"/>
                      </a14:backgroundRemoval>
                    </a14:imgEffect>
                  </a14:imgLayer>
                </a14:imgProps>
              </a:ext>
            </a:extLst>
          </a:blip>
          <a:stretch>
            <a:fillRect/>
          </a:stretch>
        </p:blipFill>
        <p:spPr>
          <a:xfrm>
            <a:off x="10028348" y="4765878"/>
            <a:ext cx="1647715" cy="1757563"/>
          </a:xfrm>
          <a:prstGeom prst="rect">
            <a:avLst/>
          </a:prstGeom>
        </p:spPr>
      </p:pic>
      <p:pic>
        <p:nvPicPr>
          <p:cNvPr id="11" name="Image 10"/>
          <p:cNvPicPr>
            <a:picLocks noChangeAspect="1"/>
          </p:cNvPicPr>
          <p:nvPr/>
        </p:nvPicPr>
        <p:blipFill>
          <a:blip r:embed="rId6">
            <a:duotone>
              <a:schemeClr val="accent5">
                <a:shade val="45000"/>
                <a:satMod val="135000"/>
              </a:schemeClr>
              <a:prstClr val="white"/>
            </a:duotone>
            <a:extLst>
              <a:ext uri="{BEBA8EAE-BF5A-486C-A8C5-ECC9F3942E4B}">
                <a14:imgProps xmlns:a14="http://schemas.microsoft.com/office/drawing/2010/main">
                  <a14:imgLayer r:embed="rId7">
                    <a14:imgEffect>
                      <a14:backgroundRemoval t="0" b="91005" l="0" r="89431"/>
                    </a14:imgEffect>
                  </a14:imgLayer>
                </a14:imgProps>
              </a:ext>
            </a:extLst>
          </a:blip>
          <a:stretch>
            <a:fillRect/>
          </a:stretch>
        </p:blipFill>
        <p:spPr>
          <a:xfrm rot="3634721">
            <a:off x="7103835" y="1848459"/>
            <a:ext cx="835701" cy="1800225"/>
          </a:xfrm>
          <a:prstGeom prst="rect">
            <a:avLst/>
          </a:prstGeom>
        </p:spPr>
      </p:pic>
      <p:pic>
        <p:nvPicPr>
          <p:cNvPr id="20" name="Image 19"/>
          <p:cNvPicPr>
            <a:picLocks noChangeAspect="1"/>
          </p:cNvPicPr>
          <p:nvPr/>
        </p:nvPicPr>
        <p:blipFill>
          <a:blip r:embed="rId6">
            <a:duotone>
              <a:schemeClr val="accent5">
                <a:shade val="45000"/>
                <a:satMod val="135000"/>
              </a:schemeClr>
              <a:prstClr val="white"/>
            </a:duotone>
            <a:extLst>
              <a:ext uri="{BEBA8EAE-BF5A-486C-A8C5-ECC9F3942E4B}">
                <a14:imgProps xmlns:a14="http://schemas.microsoft.com/office/drawing/2010/main">
                  <a14:imgLayer r:embed="rId7">
                    <a14:imgEffect>
                      <a14:backgroundRemoval t="0" b="91005" l="0" r="89431"/>
                    </a14:imgEffect>
                  </a14:imgLayer>
                </a14:imgProps>
              </a:ext>
            </a:extLst>
          </a:blip>
          <a:stretch>
            <a:fillRect/>
          </a:stretch>
        </p:blipFill>
        <p:spPr>
          <a:xfrm rot="6052822" flipH="1">
            <a:off x="7087729" y="3526858"/>
            <a:ext cx="858016" cy="1800225"/>
          </a:xfrm>
          <a:prstGeom prst="rect">
            <a:avLst/>
          </a:prstGeom>
        </p:spPr>
      </p:pic>
      <p:pic>
        <p:nvPicPr>
          <p:cNvPr id="27" name="Espace réservé du contenu 26">
            <a:extLst>
              <a:ext uri="{FF2B5EF4-FFF2-40B4-BE49-F238E27FC236}">
                <a16:creationId xmlns:a16="http://schemas.microsoft.com/office/drawing/2014/main" id="{4154988C-D7E3-4660-B311-3BF17F649A2B}"/>
              </a:ext>
            </a:extLst>
          </p:cNvPr>
          <p:cNvPicPr>
            <a:picLocks noGrp="1" noChangeAspect="1"/>
          </p:cNvPicPr>
          <p:nvPr>
            <p:ph idx="17"/>
          </p:nvPr>
        </p:nvPicPr>
        <p:blipFill>
          <a:blip r:embed="rId8"/>
          <a:stretch>
            <a:fillRect/>
          </a:stretch>
        </p:blipFill>
        <p:spPr>
          <a:xfrm>
            <a:off x="1826961" y="1476708"/>
            <a:ext cx="4705438" cy="4370475"/>
          </a:xfrm>
          <a:prstGeom prst="rect">
            <a:avLst/>
          </a:prstGeom>
        </p:spPr>
      </p:pic>
      <p:sp>
        <p:nvSpPr>
          <p:cNvPr id="5" name="Espace réservé du texte 4">
            <a:extLst>
              <a:ext uri="{FF2B5EF4-FFF2-40B4-BE49-F238E27FC236}">
                <a16:creationId xmlns:a16="http://schemas.microsoft.com/office/drawing/2014/main" id="{E1B062B2-544D-4555-86E9-4C783651226D}"/>
              </a:ext>
            </a:extLst>
          </p:cNvPr>
          <p:cNvSpPr>
            <a:spLocks noGrp="1"/>
          </p:cNvSpPr>
          <p:nvPr>
            <p:ph type="body" sz="quarter" idx="16"/>
          </p:nvPr>
        </p:nvSpPr>
        <p:spPr/>
        <p:txBody>
          <a:bodyPr/>
          <a:lstStyle/>
          <a:p>
            <a:r>
              <a:rPr lang="fr-FR" dirty="0"/>
              <a:t>3</a:t>
            </a:r>
          </a:p>
        </p:txBody>
      </p:sp>
    </p:spTree>
    <p:extLst>
      <p:ext uri="{BB962C8B-B14F-4D97-AF65-F5344CB8AC3E}">
        <p14:creationId xmlns:p14="http://schemas.microsoft.com/office/powerpoint/2010/main" val="532243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34912" y="1389310"/>
            <a:ext cx="11414177" cy="3580241"/>
          </a:xfrm>
        </p:spPr>
        <p:txBody>
          <a:bodyPr/>
          <a:lstStyle/>
          <a:p>
            <a:pPr marL="0" lvl="0" indent="0">
              <a:buNone/>
            </a:pPr>
            <a:r>
              <a:rPr lang="fr-FR" sz="1800" dirty="0">
                <a:solidFill>
                  <a:srgbClr val="C00000"/>
                </a:solidFill>
              </a:rPr>
              <a:t> </a:t>
            </a:r>
            <a:r>
              <a:rPr lang="fr-FR" sz="1800" b="1" i="1" dirty="0">
                <a:solidFill>
                  <a:srgbClr val="C00000"/>
                </a:solidFill>
              </a:rPr>
              <a:t>Les documents à demander sont fonction des avoirs de la succession (hors assurance-vie) </a:t>
            </a:r>
            <a:r>
              <a:rPr lang="fr-FR" sz="1800" dirty="0">
                <a:solidFill>
                  <a:srgbClr val="C00000"/>
                </a:solidFill>
              </a:rPr>
              <a:t>: </a:t>
            </a:r>
          </a:p>
          <a:p>
            <a:pPr lvl="0">
              <a:buFont typeface="Wingdings" panose="05000000000000000000" pitchFamily="2" charset="2"/>
              <a:buChar char="q"/>
            </a:pPr>
            <a:r>
              <a:rPr lang="fr-FR" b="1" dirty="0"/>
              <a:t> </a:t>
            </a:r>
            <a:r>
              <a:rPr lang="fr-FR" b="1" u="sng" dirty="0"/>
              <a:t>Avoirs bancaires &gt; 10 K€ </a:t>
            </a:r>
            <a:r>
              <a:rPr lang="fr-FR" b="1" dirty="0"/>
              <a:t>:</a:t>
            </a:r>
            <a:r>
              <a:rPr lang="fr-FR" dirty="0"/>
              <a:t>  - une dévolution successorale du notaire</a:t>
            </a:r>
          </a:p>
          <a:p>
            <a:pPr marL="0" indent="0">
              <a:buNone/>
            </a:pPr>
            <a:r>
              <a:rPr lang="fr-FR" dirty="0"/>
              <a:t>                                                   - les pièces d’identité en cours de validité et RIB des héritiers </a:t>
            </a:r>
            <a:r>
              <a:rPr lang="fr-FR" sz="1400" dirty="0"/>
              <a:t>(si pas de règlement au notaire)</a:t>
            </a:r>
          </a:p>
          <a:p>
            <a:pPr marL="0" indent="0">
              <a:buNone/>
            </a:pPr>
            <a:r>
              <a:rPr lang="fr-FR" dirty="0"/>
              <a:t> </a:t>
            </a:r>
          </a:p>
          <a:p>
            <a:pPr lvl="0">
              <a:buFont typeface="Wingdings" panose="05000000000000000000" pitchFamily="2" charset="2"/>
              <a:buChar char="q"/>
            </a:pPr>
            <a:r>
              <a:rPr lang="fr-FR" b="1" dirty="0"/>
              <a:t> </a:t>
            </a:r>
            <a:r>
              <a:rPr lang="fr-FR" b="1" u="sng" dirty="0"/>
              <a:t>Avoirs bancaires &lt; 10 K€ </a:t>
            </a:r>
            <a:r>
              <a:rPr lang="fr-FR" b="1" dirty="0"/>
              <a:t>:</a:t>
            </a:r>
          </a:p>
          <a:p>
            <a:pPr marL="0" indent="0">
              <a:buNone/>
            </a:pPr>
            <a:r>
              <a:rPr lang="fr-FR" dirty="0"/>
              <a:t>           pour les héritiers en ligne directe (enfant, petit-enfants, </a:t>
            </a:r>
          </a:p>
          <a:p>
            <a:pPr marL="0" indent="0">
              <a:buNone/>
            </a:pPr>
            <a:r>
              <a:rPr lang="fr-FR" dirty="0"/>
              <a:t>père et mère) et conjoint avec dossier sans coffre, sans </a:t>
            </a:r>
          </a:p>
          <a:p>
            <a:pPr marL="0" indent="0">
              <a:buNone/>
            </a:pPr>
            <a:r>
              <a:rPr lang="fr-FR" dirty="0"/>
              <a:t>compte-titres, sans crédit.</a:t>
            </a:r>
          </a:p>
          <a:p>
            <a:pPr marL="0" indent="0">
              <a:buNone/>
            </a:pPr>
            <a:r>
              <a:rPr lang="fr-FR" b="1" dirty="0"/>
              <a:t>           </a:t>
            </a:r>
            <a:r>
              <a:rPr lang="fr-FR" dirty="0"/>
              <a:t>pour les autres héritiers (autres qu’en ligne directe) =&gt; demander une dévolution successorale délivrée par un notaire</a:t>
            </a:r>
          </a:p>
          <a:p>
            <a:pPr marL="0" indent="0">
              <a:buNone/>
            </a:pPr>
            <a:r>
              <a:rPr lang="fr-FR" sz="700" dirty="0"/>
              <a:t> </a:t>
            </a:r>
          </a:p>
          <a:p>
            <a:pPr>
              <a:buFont typeface="Wingdings" panose="05000000000000000000" pitchFamily="2" charset="2"/>
              <a:buChar char="q"/>
            </a:pPr>
            <a:r>
              <a:rPr lang="fr-FR" b="1" dirty="0"/>
              <a:t> </a:t>
            </a:r>
            <a:r>
              <a:rPr lang="fr-FR" b="1" u="sng" dirty="0"/>
              <a:t>Cas particuliers </a:t>
            </a:r>
            <a:r>
              <a:rPr lang="fr-FR" dirty="0"/>
              <a:t>: </a:t>
            </a:r>
          </a:p>
          <a:p>
            <a:pPr>
              <a:buFontTx/>
              <a:buChar char="-"/>
            </a:pPr>
            <a:r>
              <a:rPr lang="fr-FR" dirty="0"/>
              <a:t>si le défunt détenait un coffre physique, il faut une dévolution successorale même si les avoirs sont &lt; 10 K€.</a:t>
            </a:r>
          </a:p>
          <a:p>
            <a:pPr algn="just">
              <a:buFontTx/>
              <a:buChar char="-"/>
            </a:pPr>
            <a:r>
              <a:rPr lang="fr-FR" dirty="0"/>
              <a:t>si le défunt était </a:t>
            </a:r>
            <a:r>
              <a:rPr lang="fr-FR" b="1" dirty="0">
                <a:solidFill>
                  <a:srgbClr val="C00000"/>
                </a:solidFill>
              </a:rPr>
              <a:t>marié sous le régime de la communauté universelle avec donation intégrale au dernier survivant</a:t>
            </a:r>
            <a:r>
              <a:rPr lang="fr-FR" dirty="0"/>
              <a:t>, quels que soient les avoirs de la succession, il sera possible pour le conjoint de recevoir les avoirs du défunt en présentant les documents suivants </a:t>
            </a:r>
            <a:r>
              <a:rPr lang="fr-FR" dirty="0">
                <a:sym typeface="Wingdings" panose="05000000000000000000" pitchFamily="2" charset="2"/>
              </a:rPr>
              <a:t> </a:t>
            </a:r>
            <a:r>
              <a:rPr lang="fr-FR" dirty="0"/>
              <a:t>copie intégrale du contrat de mariage </a:t>
            </a:r>
            <a:r>
              <a:rPr lang="fr-FR" b="1" u="sng" dirty="0"/>
              <a:t>ET</a:t>
            </a:r>
            <a:r>
              <a:rPr lang="fr-FR" dirty="0"/>
              <a:t> un extrait d’acte de mariage de moins de 3 mois (sur lequel figurera la date du dernier contrat de mariage). </a:t>
            </a:r>
          </a:p>
          <a:p>
            <a:pPr>
              <a:buFontTx/>
              <a:buChar char="-"/>
            </a:pPr>
            <a:r>
              <a:rPr lang="fr-FR" dirty="0"/>
              <a:t>s’il y a présentation d’un testament, ce document doit être validé par un notaire.</a:t>
            </a:r>
          </a:p>
          <a:p>
            <a:pPr marL="0" indent="0">
              <a:buNone/>
            </a:pPr>
            <a:r>
              <a:rPr lang="fr-FR" dirty="0">
                <a:solidFill>
                  <a:srgbClr val="00B050"/>
                </a:solidFill>
              </a:rPr>
              <a:t> </a:t>
            </a:r>
          </a:p>
          <a:p>
            <a:endParaRPr lang="fr-FR" dirty="0"/>
          </a:p>
          <a:p>
            <a:pPr marL="0" indent="0">
              <a:buNone/>
            </a:pPr>
            <a:endParaRPr lang="fr-FR" dirty="0"/>
          </a:p>
          <a:p>
            <a:pPr marL="0" indent="0">
              <a:buNone/>
            </a:pPr>
            <a:endParaRPr lang="fr-FR" sz="1400" b="1" dirty="0"/>
          </a:p>
          <a:p>
            <a:pPr lvl="1">
              <a:buFont typeface="Wingdings" panose="05000000000000000000" pitchFamily="2" charset="2"/>
              <a:buChar char="§"/>
            </a:pPr>
            <a:endParaRPr lang="fr-FR" sz="1200" dirty="0"/>
          </a:p>
          <a:p>
            <a:pPr marL="459000" lvl="2" indent="0">
              <a:buNone/>
            </a:pPr>
            <a:endParaRPr lang="fr-FR" sz="900" b="1" i="1" dirty="0"/>
          </a:p>
        </p:txBody>
      </p:sp>
      <p:sp>
        <p:nvSpPr>
          <p:cNvPr id="6" name="Espace réservé du texte 5"/>
          <p:cNvSpPr>
            <a:spLocks noGrp="1"/>
          </p:cNvSpPr>
          <p:nvPr>
            <p:ph type="body" sz="quarter" idx="12"/>
          </p:nvPr>
        </p:nvSpPr>
        <p:spPr/>
        <p:txBody>
          <a:bodyPr>
            <a:normAutofit/>
          </a:bodyPr>
          <a:lstStyle/>
          <a:p>
            <a:r>
              <a:rPr lang="fr-FR" dirty="0"/>
              <a:t>La collecte des informations, documents et blocage des comptes : </a:t>
            </a:r>
          </a:p>
          <a:p>
            <a:r>
              <a:rPr lang="fr-FR" dirty="0"/>
              <a:t>Quels documents pour dénouer les avoirs de la succession ?</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3" name="Espace réservé du texte 2">
            <a:extLst>
              <a:ext uri="{FF2B5EF4-FFF2-40B4-BE49-F238E27FC236}">
                <a16:creationId xmlns:a16="http://schemas.microsoft.com/office/drawing/2014/main" id="{4ACEE0F6-C0BD-4884-902A-C029C7DF1C87}"/>
              </a:ext>
            </a:extLst>
          </p:cNvPr>
          <p:cNvSpPr>
            <a:spLocks noGrp="1"/>
          </p:cNvSpPr>
          <p:nvPr>
            <p:ph type="body" sz="quarter" idx="16"/>
          </p:nvPr>
        </p:nvSpPr>
        <p:spPr/>
        <p:txBody>
          <a:bodyPr/>
          <a:lstStyle/>
          <a:p>
            <a:r>
              <a:rPr lang="fr-FR" dirty="0"/>
              <a:t>3</a:t>
            </a:r>
          </a:p>
        </p:txBody>
      </p:sp>
      <p:pic>
        <p:nvPicPr>
          <p:cNvPr id="10" name="Image 9">
            <a:extLst>
              <a:ext uri="{FF2B5EF4-FFF2-40B4-BE49-F238E27FC236}">
                <a16:creationId xmlns:a16="http://schemas.microsoft.com/office/drawing/2014/main" id="{5D83AC6D-E5C6-4EEA-85BC-983CC75C0B51}"/>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451952" y="3121389"/>
            <a:ext cx="565986" cy="180336"/>
          </a:xfrm>
          <a:prstGeom prst="rect">
            <a:avLst/>
          </a:prstGeom>
        </p:spPr>
      </p:pic>
      <p:pic>
        <p:nvPicPr>
          <p:cNvPr id="11" name="Image 10">
            <a:extLst>
              <a:ext uri="{FF2B5EF4-FFF2-40B4-BE49-F238E27FC236}">
                <a16:creationId xmlns:a16="http://schemas.microsoft.com/office/drawing/2014/main" id="{11C33481-FDA8-41F3-BE44-B1432FA4557A}"/>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451953" y="4062778"/>
            <a:ext cx="565986" cy="180336"/>
          </a:xfrm>
          <a:prstGeom prst="rect">
            <a:avLst/>
          </a:prstGeom>
        </p:spPr>
      </p:pic>
      <p:pic>
        <p:nvPicPr>
          <p:cNvPr id="8" name="Image 7">
            <a:extLst>
              <a:ext uri="{FF2B5EF4-FFF2-40B4-BE49-F238E27FC236}">
                <a16:creationId xmlns:a16="http://schemas.microsoft.com/office/drawing/2014/main" id="{7BB926C8-489F-4CF5-B748-99880D0C24D7}"/>
              </a:ext>
            </a:extLst>
          </p:cNvPr>
          <p:cNvPicPr>
            <a:picLocks noChangeAspect="1"/>
          </p:cNvPicPr>
          <p:nvPr/>
        </p:nvPicPr>
        <p:blipFill>
          <a:blip r:embed="rId4"/>
          <a:stretch>
            <a:fillRect/>
          </a:stretch>
        </p:blipFill>
        <p:spPr>
          <a:xfrm>
            <a:off x="6096000" y="2504368"/>
            <a:ext cx="5836363" cy="1392383"/>
          </a:xfrm>
          <a:prstGeom prst="rect">
            <a:avLst/>
          </a:prstGeom>
        </p:spPr>
      </p:pic>
    </p:spTree>
    <p:extLst>
      <p:ext uri="{BB962C8B-B14F-4D97-AF65-F5344CB8AC3E}">
        <p14:creationId xmlns:p14="http://schemas.microsoft.com/office/powerpoint/2010/main" val="3507234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0" y="1279994"/>
            <a:ext cx="7216726" cy="4634636"/>
          </a:xfrm>
        </p:spPr>
        <p:txBody>
          <a:bodyPr/>
          <a:lstStyle/>
          <a:p>
            <a:pPr marL="241200" indent="0">
              <a:lnSpc>
                <a:spcPct val="107000"/>
              </a:lnSpc>
              <a:buNone/>
            </a:pPr>
            <a:r>
              <a:rPr lang="fr-FR" b="1" dirty="0"/>
              <a:t>Comment transmettre les documents à la filière ?</a:t>
            </a:r>
          </a:p>
          <a:p>
            <a:pPr marL="241200" indent="0">
              <a:lnSpc>
                <a:spcPct val="107000"/>
              </a:lnSpc>
              <a:buNone/>
            </a:pPr>
            <a:endParaRPr lang="fr-FR" sz="1400" dirty="0"/>
          </a:p>
          <a:p>
            <a:pPr marL="457200" algn="just">
              <a:lnSpc>
                <a:spcPct val="107000"/>
              </a:lnSpc>
            </a:pPr>
            <a:r>
              <a:rPr lang="fr-FR" sz="1400" dirty="0"/>
              <a:t> </a:t>
            </a:r>
            <a:r>
              <a:rPr lang="fr-FR" sz="1400" dirty="0">
                <a:solidFill>
                  <a:srgbClr val="00B050"/>
                </a:solidFill>
              </a:rPr>
              <a:t> </a:t>
            </a:r>
            <a:r>
              <a:rPr lang="fr-FR" sz="1400" dirty="0">
                <a:ea typeface="Calibri" panose="020F0502020204030204" pitchFamily="34" charset="0"/>
                <a:cs typeface="Times New Roman" panose="02020603050405020304" pitchFamily="18" charset="0"/>
              </a:rPr>
              <a:t>La </a:t>
            </a:r>
            <a:r>
              <a:rPr lang="fr-FR" sz="1400" dirty="0" err="1">
                <a:ea typeface="Calibri" panose="020F0502020204030204" pitchFamily="34" charset="0"/>
                <a:cs typeface="Times New Roman" panose="02020603050405020304" pitchFamily="18" charset="0"/>
              </a:rPr>
              <a:t>MyFlow</a:t>
            </a:r>
            <a:r>
              <a:rPr lang="fr-FR" sz="1400" dirty="0">
                <a:ea typeface="Calibri" panose="020F0502020204030204" pitchFamily="34" charset="0"/>
                <a:cs typeface="Times New Roman" panose="02020603050405020304" pitchFamily="18" charset="0"/>
              </a:rPr>
              <a:t> (MF) est le</a:t>
            </a:r>
            <a:r>
              <a:rPr lang="fr-FR" sz="1400" b="1" dirty="0">
                <a:ea typeface="Calibri" panose="020F0502020204030204" pitchFamily="34" charset="0"/>
                <a:cs typeface="Times New Roman" panose="02020603050405020304" pitchFamily="18" charset="0"/>
              </a:rPr>
              <a:t> </a:t>
            </a:r>
            <a:r>
              <a:rPr lang="fr-FR" sz="1400" b="1" dirty="0">
                <a:solidFill>
                  <a:srgbClr val="C00000"/>
                </a:solidFill>
                <a:ea typeface="Calibri" panose="020F0502020204030204" pitchFamily="34" charset="0"/>
                <a:cs typeface="Times New Roman" panose="02020603050405020304" pitchFamily="18" charset="0"/>
              </a:rPr>
              <a:t>principal mode de transmission des documents </a:t>
            </a:r>
          </a:p>
          <a:p>
            <a:pPr marL="457200" algn="just">
              <a:lnSpc>
                <a:spcPct val="107000"/>
              </a:lnSpc>
            </a:pPr>
            <a:endParaRPr lang="fr-FR" sz="1400" dirty="0">
              <a:ea typeface="Calibri" panose="020F0502020204030204" pitchFamily="34" charset="0"/>
              <a:cs typeface="Times New Roman" panose="02020603050405020304" pitchFamily="18" charset="0"/>
            </a:endParaRPr>
          </a:p>
          <a:p>
            <a:pPr marL="742950" indent="-285750" algn="just">
              <a:lnSpc>
                <a:spcPct val="107000"/>
              </a:lnSpc>
              <a:buFont typeface="Wingdings" panose="05000000000000000000" pitchFamily="2" charset="2"/>
              <a:buChar char="q"/>
            </a:pPr>
            <a:r>
              <a:rPr lang="fr-FR" b="1" i="1" u="sng" dirty="0">
                <a:solidFill>
                  <a:srgbClr val="C00000"/>
                </a:solidFill>
                <a:ea typeface="Calibri" panose="020F0502020204030204" pitchFamily="34" charset="0"/>
                <a:cs typeface="Times New Roman" panose="02020603050405020304" pitchFamily="18" charset="0"/>
              </a:rPr>
              <a:t>MF « information décès »</a:t>
            </a:r>
            <a:r>
              <a:rPr lang="fr-FR" b="1" dirty="0">
                <a:solidFill>
                  <a:srgbClr val="C00000"/>
                </a:solidFill>
                <a:ea typeface="Calibri" panose="020F0502020204030204" pitchFamily="34" charset="0"/>
                <a:cs typeface="Times New Roman" panose="02020603050405020304" pitchFamily="18" charset="0"/>
              </a:rPr>
              <a:t> </a:t>
            </a:r>
            <a:r>
              <a:rPr lang="fr-FR" dirty="0">
                <a:solidFill>
                  <a:schemeClr val="tx1">
                    <a:lumMod val="65000"/>
                    <a:lumOff val="35000"/>
                  </a:schemeClr>
                </a:solidFill>
                <a:ea typeface="Calibri" panose="020F0502020204030204" pitchFamily="34" charset="0"/>
                <a:cs typeface="Times New Roman" panose="02020603050405020304" pitchFamily="18" charset="0"/>
              </a:rPr>
              <a:t>=&gt; </a:t>
            </a:r>
            <a:r>
              <a:rPr lang="fr-FR" sz="1400" dirty="0">
                <a:solidFill>
                  <a:schemeClr val="tx1">
                    <a:lumMod val="65000"/>
                    <a:lumOff val="35000"/>
                  </a:schemeClr>
                </a:solidFill>
                <a:ea typeface="Calibri" panose="020F0502020204030204" pitchFamily="34" charset="0"/>
                <a:cs typeface="Times New Roman" panose="02020603050405020304" pitchFamily="18" charset="0"/>
              </a:rPr>
              <a:t>pour </a:t>
            </a:r>
            <a:r>
              <a:rPr lang="fr-FR" sz="1400" dirty="0">
                <a:ea typeface="Calibri" panose="020F0502020204030204" pitchFamily="34" charset="0"/>
                <a:cs typeface="Times New Roman" panose="02020603050405020304" pitchFamily="18" charset="0"/>
              </a:rPr>
              <a:t>transmettre l’acte de décès qui permettra la prise en charge du dossier succession par la filière avec une ouverture du dossier faite à l’aide d’un automate (création du dossier sous </a:t>
            </a:r>
            <a:r>
              <a:rPr lang="fr-FR" sz="1400" dirty="0" err="1">
                <a:ea typeface="Calibri" panose="020F0502020204030204" pitchFamily="34" charset="0"/>
                <a:cs typeface="Times New Roman" panose="02020603050405020304" pitchFamily="18" charset="0"/>
              </a:rPr>
              <a:t>Hérémus</a:t>
            </a:r>
            <a:r>
              <a:rPr lang="fr-FR" sz="1400" dirty="0">
                <a:ea typeface="Calibri" panose="020F0502020204030204" pitchFamily="34" charset="0"/>
                <a:cs typeface="Times New Roman" panose="02020603050405020304" pitchFamily="18" charset="0"/>
              </a:rPr>
              <a:t> jet).</a:t>
            </a:r>
          </a:p>
          <a:p>
            <a:pPr marL="742950" indent="-285750" algn="just">
              <a:lnSpc>
                <a:spcPct val="107000"/>
              </a:lnSpc>
              <a:buFont typeface="Wingdings" panose="05000000000000000000" pitchFamily="2" charset="2"/>
              <a:buChar char="q"/>
            </a:pPr>
            <a:r>
              <a:rPr lang="fr-FR" b="1" i="1" u="sng" dirty="0">
                <a:solidFill>
                  <a:srgbClr val="C00000"/>
                </a:solidFill>
                <a:ea typeface="Calibri" panose="020F0502020204030204" pitchFamily="34" charset="0"/>
                <a:cs typeface="Times New Roman" panose="02020603050405020304" pitchFamily="18" charset="0"/>
              </a:rPr>
              <a:t>MF « facture à régler » </a:t>
            </a:r>
            <a:r>
              <a:rPr lang="fr-FR" sz="1400" dirty="0">
                <a:ea typeface="Calibri" panose="020F0502020204030204" pitchFamily="34" charset="0"/>
                <a:cs typeface="Times New Roman" panose="02020603050405020304" pitchFamily="18" charset="0"/>
              </a:rPr>
              <a:t>=&gt; la transmission des factures ou informations importantes pour le traitement du MAD</a:t>
            </a:r>
          </a:p>
          <a:p>
            <a:pPr marL="742950" indent="-285750" algn="just">
              <a:lnSpc>
                <a:spcPct val="107000"/>
              </a:lnSpc>
              <a:buFont typeface="Wingdings" panose="05000000000000000000" pitchFamily="2" charset="2"/>
              <a:buChar char="q"/>
            </a:pPr>
            <a:r>
              <a:rPr lang="fr-FR" b="1" i="1" u="sng" dirty="0">
                <a:solidFill>
                  <a:srgbClr val="C00000"/>
                </a:solidFill>
                <a:ea typeface="Calibri" panose="020F0502020204030204" pitchFamily="34" charset="0"/>
                <a:cs typeface="Times New Roman" panose="02020603050405020304" pitchFamily="18" charset="0"/>
              </a:rPr>
              <a:t>MF « règlement succession » </a:t>
            </a:r>
            <a:r>
              <a:rPr lang="fr-FR" sz="1400" dirty="0">
                <a:ea typeface="Calibri" panose="020F0502020204030204" pitchFamily="34" charset="0"/>
                <a:cs typeface="Times New Roman" panose="02020603050405020304" pitchFamily="18" charset="0"/>
              </a:rPr>
              <a:t>=&gt; la transmission de tout document permettant de régler la succession ( pièces d’identité des héritiers, une dévolution successorale, livret de famille, …)</a:t>
            </a:r>
          </a:p>
          <a:p>
            <a:pPr marL="742950" indent="-285750" algn="just">
              <a:lnSpc>
                <a:spcPct val="107000"/>
              </a:lnSpc>
              <a:buFont typeface="Wingdings" panose="05000000000000000000" pitchFamily="2" charset="2"/>
              <a:buChar char="q"/>
            </a:pPr>
            <a:r>
              <a:rPr lang="fr-FR" b="1" i="1" u="sng" dirty="0">
                <a:solidFill>
                  <a:srgbClr val="C00000"/>
                </a:solidFill>
                <a:ea typeface="Calibri" panose="020F0502020204030204" pitchFamily="34" charset="0"/>
                <a:cs typeface="Times New Roman" panose="02020603050405020304" pitchFamily="18" charset="0"/>
              </a:rPr>
              <a:t>MF « règlement des contrats d’assurance-vie » </a:t>
            </a:r>
            <a:r>
              <a:rPr lang="fr-FR" sz="1400" dirty="0">
                <a:ea typeface="Calibri" panose="020F0502020204030204" pitchFamily="34" charset="0"/>
                <a:cs typeface="Times New Roman" panose="02020603050405020304" pitchFamily="18" charset="0"/>
              </a:rPr>
              <a:t>=&gt; la transmission de tout document permettant le paiement d’un contrat d’assurance-vie ou de nous informer du téléchargement sous PUMA décès des pièces pour le contrôle puis l’envoi du dossier vers la CNP.</a:t>
            </a:r>
          </a:p>
          <a:p>
            <a:pPr marL="457200">
              <a:lnSpc>
                <a:spcPct val="107000"/>
              </a:lnSpc>
              <a:spcAft>
                <a:spcPts val="800"/>
              </a:spcAft>
            </a:pPr>
            <a:r>
              <a:rPr lang="fr-FR" sz="14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NB: passer un maximum d’information via la zone commentaire des MF</a:t>
            </a:r>
          </a:p>
          <a:p>
            <a:pPr marL="0" lvl="0" indent="0">
              <a:buNone/>
            </a:pPr>
            <a:endParaRPr lang="fr-FR" dirty="0">
              <a:solidFill>
                <a:srgbClr val="00B050"/>
              </a:solidFill>
            </a:endParaRPr>
          </a:p>
          <a:p>
            <a:endParaRPr lang="fr-FR" dirty="0"/>
          </a:p>
          <a:p>
            <a:pPr marL="0" indent="0">
              <a:buNone/>
            </a:pPr>
            <a:endParaRPr lang="fr-FR" dirty="0"/>
          </a:p>
          <a:p>
            <a:pPr marL="0" indent="0">
              <a:buNone/>
            </a:pPr>
            <a:endParaRPr lang="fr-FR" sz="1400" b="1" dirty="0"/>
          </a:p>
          <a:p>
            <a:pPr lvl="1">
              <a:buFont typeface="Wingdings" panose="05000000000000000000" pitchFamily="2" charset="2"/>
              <a:buChar char="§"/>
            </a:pPr>
            <a:endParaRPr lang="fr-FR" sz="1200" dirty="0"/>
          </a:p>
          <a:p>
            <a:pPr marL="459000" lvl="2" indent="0">
              <a:buNone/>
            </a:pPr>
            <a:endParaRPr lang="fr-FR" sz="900" b="1" i="1" dirty="0"/>
          </a:p>
        </p:txBody>
      </p:sp>
      <p:sp>
        <p:nvSpPr>
          <p:cNvPr id="6" name="Espace réservé du texte 5"/>
          <p:cNvSpPr>
            <a:spLocks noGrp="1"/>
          </p:cNvSpPr>
          <p:nvPr>
            <p:ph type="body" sz="quarter" idx="12"/>
          </p:nvPr>
        </p:nvSpPr>
        <p:spPr/>
        <p:txBody>
          <a:bodyPr/>
          <a:lstStyle/>
          <a:p>
            <a:r>
              <a:rPr lang="fr-FR" dirty="0"/>
              <a:t>La collecte des informations, documents et blocage des comptes </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4" name="Espace réservé du texte 3">
            <a:extLst>
              <a:ext uri="{FF2B5EF4-FFF2-40B4-BE49-F238E27FC236}">
                <a16:creationId xmlns:a16="http://schemas.microsoft.com/office/drawing/2014/main" id="{ECD4A1DE-884B-4758-9A38-D80F64BFF09E}"/>
              </a:ext>
            </a:extLst>
          </p:cNvPr>
          <p:cNvSpPr>
            <a:spLocks noGrp="1"/>
          </p:cNvSpPr>
          <p:nvPr>
            <p:ph type="body" sz="quarter" idx="16"/>
          </p:nvPr>
        </p:nvSpPr>
        <p:spPr/>
        <p:txBody>
          <a:bodyPr/>
          <a:lstStyle/>
          <a:p>
            <a:r>
              <a:rPr lang="fr-FR" dirty="0"/>
              <a:t>3</a:t>
            </a:r>
          </a:p>
        </p:txBody>
      </p:sp>
      <p:pic>
        <p:nvPicPr>
          <p:cNvPr id="3" name="Image 2">
            <a:extLst>
              <a:ext uri="{FF2B5EF4-FFF2-40B4-BE49-F238E27FC236}">
                <a16:creationId xmlns:a16="http://schemas.microsoft.com/office/drawing/2014/main" id="{26329060-575E-4875-87FF-582847FDFC8D}"/>
              </a:ext>
            </a:extLst>
          </p:cNvPr>
          <p:cNvPicPr>
            <a:picLocks noChangeAspect="1"/>
          </p:cNvPicPr>
          <p:nvPr/>
        </p:nvPicPr>
        <p:blipFill rotWithShape="1">
          <a:blip r:embed="rId2"/>
          <a:srcRect r="12236"/>
          <a:stretch/>
        </p:blipFill>
        <p:spPr>
          <a:xfrm>
            <a:off x="7428369" y="1969477"/>
            <a:ext cx="4641711" cy="37244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5947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07781" y="1263503"/>
            <a:ext cx="11857088" cy="3580241"/>
          </a:xfrm>
        </p:spPr>
        <p:txBody>
          <a:bodyPr/>
          <a:lstStyle/>
          <a:p>
            <a:pPr marL="0" lvl="0" indent="0">
              <a:buNone/>
            </a:pPr>
            <a:r>
              <a:rPr lang="fr-FR" b="1" i="1" dirty="0"/>
              <a:t>Les impacts sur les comptes du défunt suite à l’ouverture du dossier succession.</a:t>
            </a:r>
          </a:p>
          <a:p>
            <a:pPr marL="0" lvl="0" indent="0">
              <a:buNone/>
            </a:pPr>
            <a:endParaRPr lang="fr-FR" sz="1400" dirty="0"/>
          </a:p>
          <a:p>
            <a:pPr marL="0" lvl="0" indent="0">
              <a:buNone/>
            </a:pPr>
            <a:r>
              <a:rPr lang="fr-FR" sz="1400" dirty="0"/>
              <a:t>Avec l’envoi d’un acte de décès ou courrier notaire via la MF « information décès », le dossier est créé dans l’outil </a:t>
            </a:r>
            <a:r>
              <a:rPr lang="fr-FR" sz="1400" dirty="0" err="1"/>
              <a:t>Hérémus</a:t>
            </a:r>
            <a:r>
              <a:rPr lang="fr-FR" sz="1400" dirty="0"/>
              <a:t> Jet et des clôtures automatiques se font :</a:t>
            </a:r>
          </a:p>
          <a:p>
            <a:pPr marL="0" indent="0">
              <a:buNone/>
            </a:pPr>
            <a:r>
              <a:rPr lang="fr-FR" sz="1400" dirty="0"/>
              <a:t>            </a:t>
            </a:r>
            <a:r>
              <a:rPr lang="fr-FR" sz="1400" b="1" dirty="0"/>
              <a:t>la clôture des livrets et PEL </a:t>
            </a:r>
            <a:r>
              <a:rPr lang="fr-FR" sz="1400" dirty="0"/>
              <a:t>échu sur le compte de dépôt individuel du défunt ou un compte d’instance ouvert au nom du défunt. </a:t>
            </a:r>
          </a:p>
          <a:p>
            <a:pPr marL="0" indent="0">
              <a:buNone/>
            </a:pPr>
            <a:r>
              <a:rPr lang="fr-FR" sz="1400" b="1" dirty="0">
                <a:solidFill>
                  <a:srgbClr val="C00000"/>
                </a:solidFill>
                <a:effectLst>
                  <a:outerShdw blurRad="38100" dist="38100" dir="2700000" algn="tl">
                    <a:srgbClr val="000000">
                      <a:alpha val="43137"/>
                    </a:srgbClr>
                  </a:outerShdw>
                </a:effectLst>
              </a:rPr>
              <a:t>	ATTENTION</a:t>
            </a:r>
            <a:r>
              <a:rPr lang="fr-FR" sz="1400" b="1" dirty="0">
                <a:solidFill>
                  <a:srgbClr val="C00000"/>
                </a:solidFill>
              </a:rPr>
              <a:t> = plus de transférabilité des PEL après décès.</a:t>
            </a:r>
          </a:p>
          <a:p>
            <a:pPr marL="0" indent="0">
              <a:buNone/>
            </a:pPr>
            <a:r>
              <a:rPr lang="fr-FR" sz="1400" dirty="0"/>
              <a:t>            </a:t>
            </a:r>
            <a:r>
              <a:rPr lang="fr-FR" sz="1400" b="1" dirty="0"/>
              <a:t>transfert du compte joint </a:t>
            </a:r>
            <a:r>
              <a:rPr lang="fr-FR" sz="1400" dirty="0"/>
              <a:t>au nom du conjoint survivant </a:t>
            </a:r>
          </a:p>
          <a:p>
            <a:pPr marL="0" indent="0">
              <a:buNone/>
            </a:pPr>
            <a:r>
              <a:rPr lang="fr-FR" sz="1400" dirty="0"/>
              <a:t>            </a:t>
            </a:r>
            <a:r>
              <a:rPr lang="fr-FR" sz="1400" b="1" dirty="0"/>
              <a:t>clôture de tous les services </a:t>
            </a:r>
            <a:r>
              <a:rPr lang="fr-FR" sz="1400" dirty="0"/>
              <a:t>au nom du défunt rattachés au compte de dépôt individuel ou sur le compte joint, y compris la CB du défunt.</a:t>
            </a:r>
          </a:p>
          <a:p>
            <a:pPr marL="0" indent="0">
              <a:buNone/>
            </a:pPr>
            <a:r>
              <a:rPr lang="fr-FR" sz="1400" dirty="0"/>
              <a:t>            </a:t>
            </a:r>
            <a:r>
              <a:rPr lang="fr-FR" sz="1400" b="1" dirty="0"/>
              <a:t>changement d’offre sur le compte de dépôt individuel </a:t>
            </a:r>
            <a:r>
              <a:rPr lang="fr-FR" sz="1400" dirty="0"/>
              <a:t>: passage d’une formule ou bouquet vers un compte </a:t>
            </a:r>
            <a:r>
              <a:rPr lang="fr-FR" sz="1400" dirty="0" err="1"/>
              <a:t>Satellis</a:t>
            </a:r>
            <a:r>
              <a:rPr lang="fr-FR" sz="1400" dirty="0"/>
              <a:t> Ecureuil</a:t>
            </a:r>
          </a:p>
          <a:p>
            <a:pPr marL="0" indent="0">
              <a:buNone/>
            </a:pPr>
            <a:r>
              <a:rPr lang="fr-FR" sz="1400" dirty="0"/>
              <a:t>            </a:t>
            </a:r>
            <a:r>
              <a:rPr lang="fr-FR" sz="1400" b="1" dirty="0"/>
              <a:t>rachat dérogatoire et automatique des parts sociales</a:t>
            </a:r>
          </a:p>
          <a:p>
            <a:pPr marL="0" indent="0">
              <a:buNone/>
            </a:pPr>
            <a:r>
              <a:rPr lang="fr-FR" sz="1400" dirty="0"/>
              <a:t>            </a:t>
            </a:r>
            <a:r>
              <a:rPr lang="fr-FR" sz="1400" b="1" dirty="0"/>
              <a:t>clôture du compte titre PEA et transfert des valeurs sur un compte titre ordinaire </a:t>
            </a:r>
            <a:r>
              <a:rPr lang="fr-FR" sz="1400" dirty="0"/>
              <a:t>ouvert automatiquement au nom du défunt </a:t>
            </a:r>
          </a:p>
          <a:p>
            <a:pPr marL="0" indent="0">
              <a:buNone/>
            </a:pPr>
            <a:r>
              <a:rPr lang="fr-FR" sz="1400" dirty="0"/>
              <a:t>            </a:t>
            </a:r>
            <a:r>
              <a:rPr lang="fr-FR" sz="1400" b="1" dirty="0"/>
              <a:t>calcul des </a:t>
            </a:r>
            <a:r>
              <a:rPr lang="fr-FR" sz="1400" b="1" dirty="0">
                <a:solidFill>
                  <a:srgbClr val="C00000"/>
                </a:solidFill>
              </a:rPr>
              <a:t>frais de dossier qui seront prélevés </a:t>
            </a:r>
            <a:r>
              <a:rPr lang="fr-FR" sz="1400" b="1" u="sng" dirty="0">
                <a:solidFill>
                  <a:srgbClr val="C00000"/>
                </a:solidFill>
              </a:rPr>
              <a:t>30 jours plus tard</a:t>
            </a:r>
            <a:r>
              <a:rPr lang="fr-FR" sz="1400" b="1" dirty="0">
                <a:solidFill>
                  <a:srgbClr val="C00000"/>
                </a:solidFill>
              </a:rPr>
              <a:t> </a:t>
            </a:r>
            <a:r>
              <a:rPr lang="fr-FR" sz="1400" dirty="0"/>
              <a:t>sur le compte du défunt ou si les avoirs du défunt ne suffisent pas sur le compte joint</a:t>
            </a:r>
          </a:p>
          <a:p>
            <a:pPr marL="0" indent="0">
              <a:buNone/>
            </a:pPr>
            <a:r>
              <a:rPr lang="fr-FR" sz="1400" dirty="0"/>
              <a:t>            </a:t>
            </a:r>
            <a:r>
              <a:rPr lang="fr-FR" sz="1400" b="1" dirty="0"/>
              <a:t>clôture automatique du coffre fort numérique</a:t>
            </a:r>
            <a:r>
              <a:rPr lang="fr-FR" sz="1400" dirty="0"/>
              <a:t> </a:t>
            </a:r>
            <a:r>
              <a:rPr lang="fr-FR" sz="1400" dirty="0">
                <a:solidFill>
                  <a:srgbClr val="C00000"/>
                </a:solidFill>
              </a:rPr>
              <a:t>si ce dernier est vide </a:t>
            </a:r>
            <a:r>
              <a:rPr lang="fr-FR" sz="1800" dirty="0">
                <a:solidFill>
                  <a:srgbClr val="C00000"/>
                </a:solidFill>
              </a:rPr>
              <a:t>/!\</a:t>
            </a:r>
            <a:endParaRPr lang="fr-FR" sz="1400" dirty="0">
              <a:solidFill>
                <a:srgbClr val="C00000"/>
              </a:solidFill>
            </a:endParaRPr>
          </a:p>
          <a:p>
            <a:pPr marL="0" indent="0">
              <a:buNone/>
            </a:pPr>
            <a:r>
              <a:rPr lang="fr-FR" sz="1400" dirty="0"/>
              <a:t>            </a:t>
            </a:r>
            <a:r>
              <a:rPr lang="fr-FR" sz="1400" b="1" dirty="0"/>
              <a:t>arrêt de la valeur réelle du contrat d’assurance </a:t>
            </a:r>
            <a:r>
              <a:rPr lang="fr-FR" sz="1400" dirty="0"/>
              <a:t>: montant figé à la date du décès</a:t>
            </a:r>
          </a:p>
          <a:p>
            <a:pPr marL="0" indent="0">
              <a:buNone/>
            </a:pPr>
            <a:r>
              <a:rPr lang="fr-FR" sz="1400" dirty="0"/>
              <a:t>            </a:t>
            </a:r>
            <a:r>
              <a:rPr lang="fr-FR" sz="1400" b="1" dirty="0"/>
              <a:t>envoi de l’acte de décès vers les filiales </a:t>
            </a:r>
            <a:r>
              <a:rPr lang="fr-FR" sz="1400" dirty="0"/>
              <a:t>( en présence de contrat de prévoyance, de prêts, contrat assurance-vie BPCE,…) </a:t>
            </a:r>
          </a:p>
          <a:p>
            <a:pPr marL="0" indent="0">
              <a:buNone/>
            </a:pPr>
            <a:r>
              <a:rPr lang="fr-FR" sz="1400" dirty="0">
                <a:solidFill>
                  <a:srgbClr val="FF0000"/>
                </a:solidFill>
              </a:rPr>
              <a:t>Attention: le statut sortie pour les contrats CNP ou clos pour les contrats BPCE, ne signifie pas que le contrat est réglé</a:t>
            </a:r>
            <a:r>
              <a:rPr lang="fr-FR" dirty="0">
                <a:solidFill>
                  <a:srgbClr val="FF0000"/>
                </a:solidFill>
              </a:rPr>
              <a:t>.</a:t>
            </a:r>
          </a:p>
          <a:p>
            <a:pPr marL="0" lvl="0" indent="0">
              <a:buNone/>
            </a:pPr>
            <a:endParaRPr lang="fr-FR" dirty="0">
              <a:solidFill>
                <a:srgbClr val="00B050"/>
              </a:solidFill>
            </a:endParaRPr>
          </a:p>
          <a:p>
            <a:endParaRPr lang="fr-FR" dirty="0"/>
          </a:p>
          <a:p>
            <a:pPr marL="0" indent="0">
              <a:buNone/>
            </a:pPr>
            <a:endParaRPr lang="fr-FR" dirty="0"/>
          </a:p>
          <a:p>
            <a:pPr marL="0" indent="0">
              <a:buNone/>
            </a:pPr>
            <a:endParaRPr lang="fr-FR" sz="1400" b="1" dirty="0"/>
          </a:p>
          <a:p>
            <a:pPr lvl="1">
              <a:buFont typeface="Wingdings" panose="05000000000000000000" pitchFamily="2" charset="2"/>
              <a:buChar char="§"/>
            </a:pPr>
            <a:endParaRPr lang="fr-FR" sz="1200" dirty="0"/>
          </a:p>
          <a:p>
            <a:pPr marL="459000" lvl="2" indent="0">
              <a:buNone/>
            </a:pPr>
            <a:endParaRPr lang="fr-FR" sz="900" b="1" i="1" dirty="0"/>
          </a:p>
        </p:txBody>
      </p:sp>
      <p:sp>
        <p:nvSpPr>
          <p:cNvPr id="6" name="Espace réservé du texte 5"/>
          <p:cNvSpPr>
            <a:spLocks noGrp="1"/>
          </p:cNvSpPr>
          <p:nvPr>
            <p:ph type="body" sz="quarter" idx="12"/>
          </p:nvPr>
        </p:nvSpPr>
        <p:spPr/>
        <p:txBody>
          <a:bodyPr/>
          <a:lstStyle/>
          <a:p>
            <a:r>
              <a:rPr lang="fr-FR" dirty="0"/>
              <a:t>La collecte des informations, documents et blocage des comptes </a:t>
            </a:r>
          </a:p>
        </p:txBody>
      </p:sp>
      <p:sp>
        <p:nvSpPr>
          <p:cNvPr id="7" name="Espace réservé du texte 6"/>
          <p:cNvSpPr>
            <a:spLocks noGrp="1"/>
          </p:cNvSpPr>
          <p:nvPr>
            <p:ph type="body" sz="quarter" idx="14"/>
          </p:nvPr>
        </p:nvSpPr>
        <p:spPr/>
        <p:txBody>
          <a:bodyPr/>
          <a:lstStyle/>
          <a:p>
            <a:r>
              <a:rPr lang="fr-FR" dirty="0"/>
              <a:t>FILIERE SUCCESSIONS</a:t>
            </a:r>
          </a:p>
        </p:txBody>
      </p:sp>
      <p:pic>
        <p:nvPicPr>
          <p:cNvPr id="8" name="Image 7">
            <a:extLst>
              <a:ext uri="{FF2B5EF4-FFF2-40B4-BE49-F238E27FC236}">
                <a16:creationId xmlns:a16="http://schemas.microsoft.com/office/drawing/2014/main" id="{0A052009-EEC5-4398-981B-99C7C146CAE0}"/>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96490" y="5354471"/>
            <a:ext cx="565986" cy="180336"/>
          </a:xfrm>
          <a:prstGeom prst="rect">
            <a:avLst/>
          </a:prstGeom>
        </p:spPr>
      </p:pic>
      <p:pic>
        <p:nvPicPr>
          <p:cNvPr id="10" name="Image 9">
            <a:extLst>
              <a:ext uri="{FF2B5EF4-FFF2-40B4-BE49-F238E27FC236}">
                <a16:creationId xmlns:a16="http://schemas.microsoft.com/office/drawing/2014/main" id="{F9F4EBFD-0A30-485E-B327-874BEF8F25F3}"/>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85664" y="2418685"/>
            <a:ext cx="565986" cy="180336"/>
          </a:xfrm>
          <a:prstGeom prst="rect">
            <a:avLst/>
          </a:prstGeom>
        </p:spPr>
      </p:pic>
      <p:pic>
        <p:nvPicPr>
          <p:cNvPr id="12" name="Image 11">
            <a:extLst>
              <a:ext uri="{FF2B5EF4-FFF2-40B4-BE49-F238E27FC236}">
                <a16:creationId xmlns:a16="http://schemas.microsoft.com/office/drawing/2014/main" id="{687E119B-B2A5-443F-AF9A-A86F201ED1A3}"/>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408440" y="3038256"/>
            <a:ext cx="565986" cy="180336"/>
          </a:xfrm>
          <a:prstGeom prst="rect">
            <a:avLst/>
          </a:prstGeom>
        </p:spPr>
      </p:pic>
      <p:pic>
        <p:nvPicPr>
          <p:cNvPr id="13" name="Image 12">
            <a:extLst>
              <a:ext uri="{FF2B5EF4-FFF2-40B4-BE49-F238E27FC236}">
                <a16:creationId xmlns:a16="http://schemas.microsoft.com/office/drawing/2014/main" id="{DE6D769C-BB3F-491C-9D7B-46C0C49BF867}"/>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91076" y="3309489"/>
            <a:ext cx="565986" cy="180336"/>
          </a:xfrm>
          <a:prstGeom prst="rect">
            <a:avLst/>
          </a:prstGeom>
        </p:spPr>
      </p:pic>
      <p:pic>
        <p:nvPicPr>
          <p:cNvPr id="16" name="Image 15">
            <a:extLst>
              <a:ext uri="{FF2B5EF4-FFF2-40B4-BE49-F238E27FC236}">
                <a16:creationId xmlns:a16="http://schemas.microsoft.com/office/drawing/2014/main" id="{16BBEDB1-DDC2-42CC-B608-A16DC53005E0}"/>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96489" y="3863253"/>
            <a:ext cx="565986" cy="180336"/>
          </a:xfrm>
          <a:prstGeom prst="rect">
            <a:avLst/>
          </a:prstGeom>
        </p:spPr>
      </p:pic>
      <p:pic>
        <p:nvPicPr>
          <p:cNvPr id="17" name="Image 16">
            <a:extLst>
              <a:ext uri="{FF2B5EF4-FFF2-40B4-BE49-F238E27FC236}">
                <a16:creationId xmlns:a16="http://schemas.microsoft.com/office/drawing/2014/main" id="{888B7055-CC36-4164-920E-48DDF975F957}"/>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93141" y="4180035"/>
            <a:ext cx="565986" cy="180336"/>
          </a:xfrm>
          <a:prstGeom prst="rect">
            <a:avLst/>
          </a:prstGeom>
        </p:spPr>
      </p:pic>
      <p:pic>
        <p:nvPicPr>
          <p:cNvPr id="18" name="Image 17">
            <a:extLst>
              <a:ext uri="{FF2B5EF4-FFF2-40B4-BE49-F238E27FC236}">
                <a16:creationId xmlns:a16="http://schemas.microsoft.com/office/drawing/2014/main" id="{B2E0813E-6485-4CAF-957F-47B8AF08450B}"/>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85665" y="4483233"/>
            <a:ext cx="565986" cy="180336"/>
          </a:xfrm>
          <a:prstGeom prst="rect">
            <a:avLst/>
          </a:prstGeom>
        </p:spPr>
      </p:pic>
      <p:pic>
        <p:nvPicPr>
          <p:cNvPr id="19" name="Image 18">
            <a:extLst>
              <a:ext uri="{FF2B5EF4-FFF2-40B4-BE49-F238E27FC236}">
                <a16:creationId xmlns:a16="http://schemas.microsoft.com/office/drawing/2014/main" id="{5B7860A4-7BF1-4422-BD03-8D79A52A90A4}"/>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85667" y="5033516"/>
            <a:ext cx="565986" cy="180336"/>
          </a:xfrm>
          <a:prstGeom prst="rect">
            <a:avLst/>
          </a:prstGeom>
        </p:spPr>
      </p:pic>
      <p:sp>
        <p:nvSpPr>
          <p:cNvPr id="4" name="Espace réservé du texte 3">
            <a:extLst>
              <a:ext uri="{FF2B5EF4-FFF2-40B4-BE49-F238E27FC236}">
                <a16:creationId xmlns:a16="http://schemas.microsoft.com/office/drawing/2014/main" id="{F4882183-CCFB-4602-8388-E88740B87938}"/>
              </a:ext>
            </a:extLst>
          </p:cNvPr>
          <p:cNvSpPr>
            <a:spLocks noGrp="1"/>
          </p:cNvSpPr>
          <p:nvPr>
            <p:ph type="body" sz="quarter" idx="16"/>
          </p:nvPr>
        </p:nvSpPr>
        <p:spPr/>
        <p:txBody>
          <a:bodyPr/>
          <a:lstStyle/>
          <a:p>
            <a:r>
              <a:rPr lang="fr-FR" dirty="0"/>
              <a:t>3</a:t>
            </a:r>
          </a:p>
        </p:txBody>
      </p:sp>
      <p:pic>
        <p:nvPicPr>
          <p:cNvPr id="3" name="Image 2">
            <a:extLst>
              <a:ext uri="{FF2B5EF4-FFF2-40B4-BE49-F238E27FC236}">
                <a16:creationId xmlns:a16="http://schemas.microsoft.com/office/drawing/2014/main" id="{81926963-FF2A-46A8-BA39-BF235B60C2C0}"/>
              </a:ext>
            </a:extLst>
          </p:cNvPr>
          <p:cNvPicPr>
            <a:picLocks noChangeAspect="1"/>
          </p:cNvPicPr>
          <p:nvPr/>
        </p:nvPicPr>
        <p:blipFill>
          <a:blip r:embed="rId4"/>
          <a:stretch>
            <a:fillRect/>
          </a:stretch>
        </p:blipFill>
        <p:spPr>
          <a:xfrm>
            <a:off x="10684268" y="517742"/>
            <a:ext cx="1332810" cy="1332810"/>
          </a:xfrm>
          <a:prstGeom prst="rect">
            <a:avLst/>
          </a:prstGeom>
        </p:spPr>
      </p:pic>
      <p:pic>
        <p:nvPicPr>
          <p:cNvPr id="5" name="Image 4">
            <a:extLst>
              <a:ext uri="{FF2B5EF4-FFF2-40B4-BE49-F238E27FC236}">
                <a16:creationId xmlns:a16="http://schemas.microsoft.com/office/drawing/2014/main" id="{42E37E50-F1C0-4C54-A465-259D4C338518}"/>
              </a:ext>
            </a:extLst>
          </p:cNvPr>
          <p:cNvPicPr>
            <a:picLocks noChangeAspect="1"/>
          </p:cNvPicPr>
          <p:nvPr/>
        </p:nvPicPr>
        <p:blipFill>
          <a:blip r:embed="rId5"/>
          <a:stretch>
            <a:fillRect/>
          </a:stretch>
        </p:blipFill>
        <p:spPr>
          <a:xfrm>
            <a:off x="925119" y="2654548"/>
            <a:ext cx="307875" cy="286537"/>
          </a:xfrm>
          <a:prstGeom prst="rect">
            <a:avLst/>
          </a:prstGeom>
        </p:spPr>
      </p:pic>
      <p:pic>
        <p:nvPicPr>
          <p:cNvPr id="20" name="Image 19">
            <a:extLst>
              <a:ext uri="{FF2B5EF4-FFF2-40B4-BE49-F238E27FC236}">
                <a16:creationId xmlns:a16="http://schemas.microsoft.com/office/drawing/2014/main" id="{EF24EBD4-4E89-43AB-AF2E-B871D185C318}"/>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85666" y="5627554"/>
            <a:ext cx="565986" cy="180336"/>
          </a:xfrm>
          <a:prstGeom prst="rect">
            <a:avLst/>
          </a:prstGeom>
        </p:spPr>
      </p:pic>
      <p:pic>
        <p:nvPicPr>
          <p:cNvPr id="21" name="Image 20">
            <a:extLst>
              <a:ext uri="{FF2B5EF4-FFF2-40B4-BE49-F238E27FC236}">
                <a16:creationId xmlns:a16="http://schemas.microsoft.com/office/drawing/2014/main" id="{2632D712-78D9-45AF-9845-26935982CF5E}"/>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5556" b="88889" l="1878" r="96714"/>
                    </a14:imgEffect>
                  </a14:imgLayer>
                </a14:imgProps>
              </a:ext>
            </a:extLst>
          </a:blip>
          <a:stretch>
            <a:fillRect/>
          </a:stretch>
        </p:blipFill>
        <p:spPr>
          <a:xfrm rot="430197">
            <a:off x="385666" y="3579455"/>
            <a:ext cx="565986" cy="180336"/>
          </a:xfrm>
          <a:prstGeom prst="rect">
            <a:avLst/>
          </a:prstGeom>
        </p:spPr>
      </p:pic>
    </p:spTree>
    <p:extLst>
      <p:ext uri="{BB962C8B-B14F-4D97-AF65-F5344CB8AC3E}">
        <p14:creationId xmlns:p14="http://schemas.microsoft.com/office/powerpoint/2010/main" val="408764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a:t>Les successions en CEGEE : présentation de la filière succession</a:t>
            </a:r>
          </a:p>
          <a:p>
            <a:r>
              <a:rPr lang="fr-FR" dirty="0"/>
              <a:t>La connaissance du décès : que faire ?</a:t>
            </a:r>
          </a:p>
          <a:p>
            <a:r>
              <a:rPr lang="fr-FR" dirty="0"/>
              <a:t>La collecte des informations, documents et blocage des comptes</a:t>
            </a:r>
          </a:p>
          <a:p>
            <a:r>
              <a:rPr lang="fr-FR" b="1" dirty="0">
                <a:solidFill>
                  <a:srgbClr val="C00000"/>
                </a:solidFill>
              </a:rPr>
              <a:t>Règlements des factures</a:t>
            </a:r>
          </a:p>
          <a:p>
            <a:r>
              <a:rPr lang="fr-FR" dirty="0"/>
              <a:t>Rôle du notaire – tarification - MAD</a:t>
            </a:r>
          </a:p>
          <a:p>
            <a:r>
              <a:rPr lang="fr-FR" dirty="0"/>
              <a:t>Suivi des Successions</a:t>
            </a:r>
          </a:p>
          <a:p>
            <a:r>
              <a:rPr lang="fr-FR" dirty="0">
                <a:solidFill>
                  <a:srgbClr val="000000"/>
                </a:solidFill>
              </a:rPr>
              <a:t>Comment gérer les contrats d’assurance vie </a:t>
            </a:r>
          </a:p>
          <a:p>
            <a:endParaRPr lang="fr-FR" dirty="0">
              <a:highlight>
                <a:srgbClr val="FFFF00"/>
              </a:highlight>
            </a:endParaRP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2510933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124756" y="1446062"/>
            <a:ext cx="11983819" cy="3580241"/>
          </a:xfrm>
        </p:spPr>
        <p:txBody>
          <a:bodyPr/>
          <a:lstStyle/>
          <a:p>
            <a:pPr marL="744750" lvl="2" indent="-285750">
              <a:buFont typeface="Wingdings" panose="05000000000000000000" pitchFamily="2" charset="2"/>
              <a:buChar char="q"/>
            </a:pPr>
            <a:r>
              <a:rPr lang="fr-FR" sz="1600" b="1" dirty="0"/>
              <a:t>Si demande de paiement de la facture des </a:t>
            </a:r>
            <a:r>
              <a:rPr lang="fr-FR" sz="2000" b="1" dirty="0"/>
              <a:t>Pompes Funèbres</a:t>
            </a:r>
            <a:endParaRPr lang="fr-FR" sz="1600" b="1" dirty="0"/>
          </a:p>
          <a:p>
            <a:pPr lvl="2"/>
            <a:r>
              <a:rPr lang="fr-FR" sz="1600" dirty="0"/>
              <a:t>Si </a:t>
            </a:r>
            <a:r>
              <a:rPr lang="fr-FR" sz="1600" b="1" u="sng" dirty="0">
                <a:solidFill>
                  <a:srgbClr val="C00000"/>
                </a:solidFill>
              </a:rPr>
              <a:t>inférieure à 5 796,27 € </a:t>
            </a:r>
            <a:r>
              <a:rPr lang="fr-FR" sz="1600" b="1" u="sng" dirty="0"/>
              <a:t>: </a:t>
            </a:r>
            <a:r>
              <a:rPr lang="fr-FR" sz="1600" dirty="0"/>
              <a:t>payée d’office par la banque </a:t>
            </a:r>
            <a:r>
              <a:rPr lang="fr-FR" sz="1600" b="1" dirty="0"/>
              <a:t>via la Filière Successions </a:t>
            </a:r>
            <a:r>
              <a:rPr lang="fr-FR" sz="1600" i="1" dirty="0"/>
              <a:t>(Article L312-1-4 du Code monétaire et financier, complété par l’arrêté du 25/10/2013) et selon les avoirs de la succession.</a:t>
            </a:r>
            <a:endParaRPr lang="fr-FR" sz="1600" dirty="0"/>
          </a:p>
          <a:p>
            <a:pPr lvl="2"/>
            <a:r>
              <a:rPr lang="fr-FR" sz="1600" dirty="0"/>
              <a:t>Si </a:t>
            </a:r>
            <a:r>
              <a:rPr lang="fr-FR" sz="1600" b="1" u="sng" dirty="0">
                <a:solidFill>
                  <a:srgbClr val="C00000"/>
                </a:solidFill>
              </a:rPr>
              <a:t>supérieure à 5 796,27 €  </a:t>
            </a:r>
            <a:r>
              <a:rPr lang="fr-FR" sz="1600" dirty="0"/>
              <a:t>: recueillir l’accord de tous les héritiers pour permettre le paiement : </a:t>
            </a:r>
            <a:r>
              <a:rPr lang="fr-FR" sz="1600" i="1" dirty="0"/>
              <a:t>document SUC 09</a:t>
            </a:r>
          </a:p>
          <a:p>
            <a:pPr marL="1441350" lvl="3" indent="0">
              <a:buNone/>
            </a:pPr>
            <a:r>
              <a:rPr lang="fr-FR" sz="1600" b="1" i="1" dirty="0">
                <a:solidFill>
                  <a:srgbClr val="C00000"/>
                </a:solidFill>
              </a:rPr>
              <a:t>Joindre à l’accord la copie de la pièce d’identité de chaque héritier et un document justifiant leur qualité d’héritier </a:t>
            </a:r>
            <a:r>
              <a:rPr lang="fr-FR" sz="1400" i="1" dirty="0">
                <a:solidFill>
                  <a:srgbClr val="C00000"/>
                </a:solidFill>
              </a:rPr>
              <a:t>(pour les héritiers en ligne directe =&gt; Livret de famille et pour les héritiers non-directs =&gt; dévolution successorale) </a:t>
            </a:r>
            <a:endParaRPr lang="fr-FR" sz="500" i="1" dirty="0">
              <a:solidFill>
                <a:srgbClr val="C00000"/>
              </a:solidFill>
              <a:effectLst>
                <a:outerShdw blurRad="38100" dist="38100" dir="2700000" algn="tl">
                  <a:srgbClr val="000000">
                    <a:alpha val="43137"/>
                  </a:srgbClr>
                </a:outerShdw>
              </a:effectLst>
            </a:endParaRPr>
          </a:p>
          <a:p>
            <a:pPr lvl="2"/>
            <a:r>
              <a:rPr lang="fr-FR" sz="1600" b="1" dirty="0">
                <a:solidFill>
                  <a:srgbClr val="C00000"/>
                </a:solidFill>
              </a:rPr>
              <a:t>Ne sont acceptées que les factures des frais d’obsèques et </a:t>
            </a:r>
            <a:r>
              <a:rPr lang="fr-FR" sz="1600" b="1" u="sng" dirty="0">
                <a:solidFill>
                  <a:srgbClr val="C00000"/>
                </a:solidFill>
              </a:rPr>
              <a:t>non les devis ou commandes</a:t>
            </a:r>
          </a:p>
          <a:p>
            <a:pPr marL="0" indent="0">
              <a:buNone/>
            </a:pPr>
            <a:endParaRPr lang="fr-FR" sz="1400" b="1" dirty="0"/>
          </a:p>
          <a:p>
            <a:pPr lvl="1">
              <a:buFont typeface="Wingdings" panose="05000000000000000000" pitchFamily="2" charset="2"/>
              <a:buChar char="§"/>
            </a:pPr>
            <a:endParaRPr lang="fr-FR" sz="1200" dirty="0"/>
          </a:p>
          <a:p>
            <a:pPr marL="459000" lvl="2" indent="0">
              <a:buNone/>
            </a:pPr>
            <a:endParaRPr lang="fr-FR" sz="900" b="1" i="1" dirty="0"/>
          </a:p>
        </p:txBody>
      </p:sp>
      <p:sp>
        <p:nvSpPr>
          <p:cNvPr id="6" name="Espace réservé du texte 5"/>
          <p:cNvSpPr>
            <a:spLocks noGrp="1"/>
          </p:cNvSpPr>
          <p:nvPr>
            <p:ph type="body" sz="quarter" idx="12"/>
          </p:nvPr>
        </p:nvSpPr>
        <p:spPr/>
        <p:txBody>
          <a:bodyPr/>
          <a:lstStyle/>
          <a:p>
            <a:r>
              <a:rPr lang="fr-FR" dirty="0"/>
              <a:t>Le règlement des factures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4</a:t>
            </a:r>
          </a:p>
        </p:txBody>
      </p:sp>
      <p:pic>
        <p:nvPicPr>
          <p:cNvPr id="2" name="Image 1"/>
          <p:cNvPicPr>
            <a:picLocks noChangeAspect="1"/>
          </p:cNvPicPr>
          <p:nvPr/>
        </p:nvPicPr>
        <p:blipFill>
          <a:blip r:embed="rId2"/>
          <a:stretch>
            <a:fillRect/>
          </a:stretch>
        </p:blipFill>
        <p:spPr>
          <a:xfrm>
            <a:off x="1143680" y="3823381"/>
            <a:ext cx="6200676" cy="1503071"/>
          </a:xfrm>
          <a:prstGeom prst="rect">
            <a:avLst/>
          </a:prstGeom>
        </p:spPr>
      </p:pic>
      <p:sp>
        <p:nvSpPr>
          <p:cNvPr id="12" name="Rectangle 11"/>
          <p:cNvSpPr/>
          <p:nvPr/>
        </p:nvSpPr>
        <p:spPr>
          <a:xfrm>
            <a:off x="1100456" y="5415335"/>
            <a:ext cx="5442384" cy="830997"/>
          </a:xfrm>
          <a:prstGeom prst="rect">
            <a:avLst/>
          </a:prstGeom>
          <a:solidFill>
            <a:schemeClr val="bg1">
              <a:lumMod val="95000"/>
            </a:schemeClr>
          </a:solidFill>
        </p:spPr>
        <p:txBody>
          <a:bodyPr wrap="square">
            <a:spAutoFit/>
          </a:bodyPr>
          <a:lstStyle/>
          <a:p>
            <a:pPr marL="0" lvl="2" indent="0" algn="just">
              <a:buNone/>
            </a:pPr>
            <a:r>
              <a:rPr lang="fr-FR" sz="1600" dirty="0"/>
              <a:t>Transmettre pour paiement via MYFLOW les factures, documents et les accords via la prestation dédiée « Factures et/ou reversement d’une pension ou retraite »  </a:t>
            </a:r>
          </a:p>
        </p:txBody>
      </p:sp>
      <p:pic>
        <p:nvPicPr>
          <p:cNvPr id="13" name="Image 12"/>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5556" b="88889" l="1878" r="96714"/>
                    </a14:imgEffect>
                  </a14:imgLayer>
                </a14:imgProps>
              </a:ext>
            </a:extLst>
          </a:blip>
          <a:stretch>
            <a:fillRect/>
          </a:stretch>
        </p:blipFill>
        <p:spPr>
          <a:xfrm rot="430197" flipV="1">
            <a:off x="949275" y="2605374"/>
            <a:ext cx="388811" cy="421464"/>
          </a:xfrm>
          <a:prstGeom prst="rect">
            <a:avLst/>
          </a:prstGeom>
        </p:spPr>
      </p:pic>
      <p:pic>
        <p:nvPicPr>
          <p:cNvPr id="18" name="Picture 2" descr="System attention icon">
            <a:extLst>
              <a:ext uri="{FF2B5EF4-FFF2-40B4-BE49-F238E27FC236}">
                <a16:creationId xmlns:a16="http://schemas.microsoft.com/office/drawing/2014/main" id="{15CC9483-684E-439C-823B-649ABA247A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741" y="3236182"/>
            <a:ext cx="512552" cy="51255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fleche-rouge - Tous Perfect">
            <a:extLst>
              <a:ext uri="{FF2B5EF4-FFF2-40B4-BE49-F238E27FC236}">
                <a16:creationId xmlns:a16="http://schemas.microsoft.com/office/drawing/2014/main" id="{8FC07E4A-481D-464C-80E3-FF690F4F70E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476677" flipH="1">
            <a:off x="555405" y="5027589"/>
            <a:ext cx="603776" cy="56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id="{DEF9487C-654B-49C9-865F-39706B3F5DBF}"/>
              </a:ext>
            </a:extLst>
          </p:cNvPr>
          <p:cNvPicPr>
            <a:picLocks noChangeAspect="1"/>
          </p:cNvPicPr>
          <p:nvPr/>
        </p:nvPicPr>
        <p:blipFill rotWithShape="1">
          <a:blip r:embed="rId7"/>
          <a:srcRect l="18823" t="8626" r="18003" b="11818"/>
          <a:stretch/>
        </p:blipFill>
        <p:spPr>
          <a:xfrm>
            <a:off x="10550149" y="496730"/>
            <a:ext cx="753836" cy="949332"/>
          </a:xfrm>
          <a:prstGeom prst="rect">
            <a:avLst/>
          </a:prstGeom>
        </p:spPr>
      </p:pic>
      <p:pic>
        <p:nvPicPr>
          <p:cNvPr id="4" name="Image 3">
            <a:extLst>
              <a:ext uri="{FF2B5EF4-FFF2-40B4-BE49-F238E27FC236}">
                <a16:creationId xmlns:a16="http://schemas.microsoft.com/office/drawing/2014/main" id="{4A6A389A-8AD0-4442-97CB-D9555E716112}"/>
              </a:ext>
            </a:extLst>
          </p:cNvPr>
          <p:cNvPicPr>
            <a:picLocks noChangeAspect="1"/>
          </p:cNvPicPr>
          <p:nvPr/>
        </p:nvPicPr>
        <p:blipFill rotWithShape="1">
          <a:blip r:embed="rId8"/>
          <a:srcRect l="10087" r="10114"/>
          <a:stretch/>
        </p:blipFill>
        <p:spPr>
          <a:xfrm>
            <a:off x="9667803" y="526974"/>
            <a:ext cx="882346" cy="905910"/>
          </a:xfrm>
          <a:prstGeom prst="rect">
            <a:avLst/>
          </a:prstGeom>
        </p:spPr>
      </p:pic>
      <p:pic>
        <p:nvPicPr>
          <p:cNvPr id="14" name="Image 13">
            <a:extLst>
              <a:ext uri="{FF2B5EF4-FFF2-40B4-BE49-F238E27FC236}">
                <a16:creationId xmlns:a16="http://schemas.microsoft.com/office/drawing/2014/main" id="{5DF9068F-3E9F-49DD-A6FB-6D4D6D9FCDB1}"/>
              </a:ext>
            </a:extLst>
          </p:cNvPr>
          <p:cNvPicPr>
            <a:picLocks noChangeAspect="1"/>
          </p:cNvPicPr>
          <p:nvPr/>
        </p:nvPicPr>
        <p:blipFill>
          <a:blip r:embed="rId9"/>
          <a:stretch>
            <a:fillRect/>
          </a:stretch>
        </p:blipFill>
        <p:spPr>
          <a:xfrm>
            <a:off x="11581714" y="615341"/>
            <a:ext cx="371888" cy="417612"/>
          </a:xfrm>
          <a:prstGeom prst="rect">
            <a:avLst/>
          </a:prstGeom>
        </p:spPr>
      </p:pic>
      <p:sp>
        <p:nvSpPr>
          <p:cNvPr id="5" name="ZoneTexte 4">
            <a:extLst>
              <a:ext uri="{FF2B5EF4-FFF2-40B4-BE49-F238E27FC236}">
                <a16:creationId xmlns:a16="http://schemas.microsoft.com/office/drawing/2014/main" id="{362C8FD1-6BB2-6824-4E75-768381488278}"/>
              </a:ext>
            </a:extLst>
          </p:cNvPr>
          <p:cNvSpPr txBox="1"/>
          <p:nvPr/>
        </p:nvSpPr>
        <p:spPr>
          <a:xfrm>
            <a:off x="6702176" y="4435989"/>
            <a:ext cx="5251426" cy="1015663"/>
          </a:xfrm>
          <a:prstGeom prst="rect">
            <a:avLst/>
          </a:prstGeom>
          <a:noFill/>
        </p:spPr>
        <p:txBody>
          <a:bodyPr wrap="square" rtlCol="0">
            <a:spAutoFit/>
          </a:bodyPr>
          <a:lstStyle/>
          <a:p>
            <a:pPr lvl="2"/>
            <a:r>
              <a:rPr lang="fr-FR" dirty="0">
                <a:solidFill>
                  <a:srgbClr val="C31632"/>
                </a:solidFill>
              </a:rPr>
              <a:t>Prise de tarification automatique conformément à la plaquette tarifaire en vigueur : </a:t>
            </a:r>
            <a:r>
              <a:rPr lang="fr-FR" sz="2400" b="1" u="sng" dirty="0">
                <a:solidFill>
                  <a:srgbClr val="C31632"/>
                </a:solidFill>
              </a:rPr>
              <a:t>4,50€ le virement</a:t>
            </a:r>
            <a:endParaRPr lang="fr-FR" dirty="0"/>
          </a:p>
        </p:txBody>
      </p:sp>
    </p:spTree>
    <p:extLst>
      <p:ext uri="{BB962C8B-B14F-4D97-AF65-F5344CB8AC3E}">
        <p14:creationId xmlns:p14="http://schemas.microsoft.com/office/powerpoint/2010/main" val="407449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70250" y="1333401"/>
            <a:ext cx="12562249" cy="3940864"/>
          </a:xfrm>
        </p:spPr>
        <p:txBody>
          <a:bodyPr/>
          <a:lstStyle/>
          <a:p>
            <a:pPr lvl="1">
              <a:buFont typeface="Wingdings" panose="05000000000000000000" pitchFamily="2" charset="2"/>
              <a:buChar char="q"/>
            </a:pPr>
            <a:r>
              <a:rPr lang="fr-FR" sz="1600" b="1" dirty="0"/>
              <a:t>Si demande de paiement de factures (autre que Pompes Funèbres) ou demande de remboursement d’une pension ou retraite quel que soit le montant : </a:t>
            </a:r>
          </a:p>
          <a:p>
            <a:pPr marL="468000" lvl="1" indent="0">
              <a:buNone/>
            </a:pPr>
            <a:endParaRPr lang="fr-FR" dirty="0"/>
          </a:p>
          <a:p>
            <a:pPr lvl="2"/>
            <a:r>
              <a:rPr lang="fr-FR" sz="1600" dirty="0">
                <a:solidFill>
                  <a:srgbClr val="C00000"/>
                </a:solidFill>
              </a:rPr>
              <a:t>Si la facture est transmise par le notaire</a:t>
            </a:r>
            <a:r>
              <a:rPr lang="fr-FR" sz="1600" dirty="0"/>
              <a:t>, </a:t>
            </a:r>
            <a:r>
              <a:rPr lang="fr-FR" sz="1400" dirty="0"/>
              <a:t>il n’est pas nécessaire de solliciter l’accord de tous les héritiers</a:t>
            </a:r>
            <a:endParaRPr lang="fr-FR" sz="1600" dirty="0"/>
          </a:p>
          <a:p>
            <a:pPr marL="927000" lvl="2" indent="0">
              <a:buNone/>
            </a:pPr>
            <a:endParaRPr lang="fr-FR" sz="1400" dirty="0"/>
          </a:p>
          <a:p>
            <a:pPr lvl="2"/>
            <a:r>
              <a:rPr lang="fr-FR" sz="1600" dirty="0">
                <a:solidFill>
                  <a:srgbClr val="C00000"/>
                </a:solidFill>
              </a:rPr>
              <a:t>Si la facture est transmise par un héritier</a:t>
            </a:r>
            <a:r>
              <a:rPr lang="fr-FR" sz="1400" dirty="0"/>
              <a:t>, il est nécessaire d’obtenir l’accord de paiement de tous les héritiers : </a:t>
            </a:r>
            <a:r>
              <a:rPr lang="fr-FR" sz="1400" i="1" dirty="0"/>
              <a:t>document </a:t>
            </a:r>
            <a:r>
              <a:rPr lang="fr-FR" sz="1400" i="1" dirty="0">
                <a:hlinkClick r:id="rId2"/>
              </a:rPr>
              <a:t>SUC 09</a:t>
            </a:r>
            <a:endParaRPr lang="fr-FR" sz="1400" i="1" dirty="0"/>
          </a:p>
          <a:p>
            <a:pPr marL="1441350" lvl="3" indent="0">
              <a:buNone/>
            </a:pPr>
            <a:r>
              <a:rPr lang="fr-FR" sz="1400" b="1" i="1" dirty="0">
                <a:solidFill>
                  <a:srgbClr val="C00000"/>
                </a:solidFill>
              </a:rPr>
              <a:t>Joindre à l’accord la copie de la pièce d’identité de chaque héritier et un document justifiant leur qualité d’héritier (pour les héritiers en ligne directe =&gt; Livret de famille et pour les héritiers non directs =&gt; dévolution successorale) </a:t>
            </a:r>
          </a:p>
          <a:p>
            <a:pPr marL="1441350" lvl="3" indent="0">
              <a:buNone/>
            </a:pPr>
            <a:endParaRPr lang="fr-FR" sz="1400" b="1" i="1" dirty="0">
              <a:solidFill>
                <a:srgbClr val="C00000"/>
              </a:solidFill>
            </a:endParaRPr>
          </a:p>
          <a:p>
            <a:pPr lvl="2"/>
            <a:r>
              <a:rPr lang="fr-FR" sz="1400" dirty="0"/>
              <a:t>Prise en charge du paiement des factures autres que frais d’obsèques </a:t>
            </a:r>
            <a:r>
              <a:rPr lang="fr-FR" sz="1400" b="1" dirty="0">
                <a:solidFill>
                  <a:srgbClr val="C00000"/>
                </a:solidFill>
              </a:rPr>
              <a:t>à </a:t>
            </a:r>
            <a:r>
              <a:rPr lang="fr-FR" sz="2000" b="1" dirty="0">
                <a:solidFill>
                  <a:srgbClr val="C00000"/>
                </a:solidFill>
              </a:rPr>
              <a:t>titre exceptionnel </a:t>
            </a:r>
            <a:r>
              <a:rPr lang="fr-FR" sz="1400" b="1" dirty="0">
                <a:solidFill>
                  <a:srgbClr val="C00000"/>
                </a:solidFill>
              </a:rPr>
              <a:t>et dans un délai raisonnable</a:t>
            </a:r>
            <a:r>
              <a:rPr lang="fr-FR" sz="1400" dirty="0">
                <a:solidFill>
                  <a:srgbClr val="C00000"/>
                </a:solidFill>
              </a:rPr>
              <a:t> </a:t>
            </a:r>
            <a:r>
              <a:rPr lang="fr-FR" sz="1400" dirty="0"/>
              <a:t>après le décès</a:t>
            </a:r>
          </a:p>
          <a:p>
            <a:pPr marL="927000" lvl="2" indent="0">
              <a:buNone/>
            </a:pPr>
            <a:endParaRPr lang="fr-FR" sz="1400" dirty="0"/>
          </a:p>
          <a:p>
            <a:pPr lvl="2"/>
            <a:r>
              <a:rPr lang="fr-FR" sz="1400" dirty="0"/>
              <a:t>Prise de tarification automatique conformément à la plaquette tarification en vigueur (</a:t>
            </a:r>
            <a:r>
              <a:rPr lang="fr-FR" sz="1800" b="1" i="1" dirty="0"/>
              <a:t>9,50€ par facture Hors pension indue</a:t>
            </a:r>
            <a:r>
              <a:rPr lang="fr-FR" sz="1400" dirty="0"/>
              <a:t>) </a:t>
            </a:r>
          </a:p>
          <a:p>
            <a:pPr lvl="1">
              <a:buFont typeface="Wingdings" panose="05000000000000000000" pitchFamily="2" charset="2"/>
              <a:buChar char="§"/>
            </a:pPr>
            <a:endParaRPr lang="fr-FR" dirty="0"/>
          </a:p>
          <a:p>
            <a:pPr marL="744750" lvl="2" indent="-285750"/>
            <a:endParaRPr lang="fr-FR" sz="1400" b="1" i="1" dirty="0"/>
          </a:p>
        </p:txBody>
      </p:sp>
      <p:pic>
        <p:nvPicPr>
          <p:cNvPr id="16" name="Image 15"/>
          <p:cNvPicPr>
            <a:picLocks noChangeAspect="1"/>
          </p:cNvPicPr>
          <p:nvPr/>
        </p:nvPicPr>
        <p:blipFill>
          <a:blip r:embed="rId3">
            <a:extLst>
              <a:ext uri="{BEBA8EAE-BF5A-486C-A8C5-ECC9F3942E4B}">
                <a14:imgProps xmlns:a14="http://schemas.microsoft.com/office/drawing/2010/main">
                  <a14:imgLayer r:embed="rId4">
                    <a14:imgEffect>
                      <a14:backgroundRemoval t="9824" b="89924" l="9795" r="99772">
                        <a14:backgroundMark x1="23007" y1="11839" x2="23007" y2="11839"/>
                        <a14:backgroundMark x1="29385" y1="11587" x2="29385" y2="11587"/>
                        <a14:backgroundMark x1="41002" y1="16121" x2="41002" y2="16121"/>
                        <a14:backgroundMark x1="42369" y1="14106" x2="42369" y2="14106"/>
                        <a14:backgroundMark x1="48747" y1="15113" x2="48747" y2="15113"/>
                        <a14:backgroundMark x1="53759" y1="17380" x2="53759" y2="17380"/>
                        <a14:backgroundMark x1="59226" y1="19144" x2="59226" y2="19144"/>
                        <a14:backgroundMark x1="65148" y1="17884" x2="65148" y2="17884"/>
                        <a14:backgroundMark x1="65148" y1="18640" x2="65148" y2="18640"/>
                        <a14:backgroundMark x1="70387" y1="15617" x2="70387" y2="15617"/>
                        <a14:backgroundMark x1="74260" y1="18892" x2="74260" y2="18892"/>
                        <a14:backgroundMark x1="77904" y1="22922" x2="77904" y2="22922"/>
                        <a14:backgroundMark x1="90205" y1="25441" x2="90205" y2="25441"/>
                        <a14:backgroundMark x1="95672" y1="28463" x2="95672" y2="28463"/>
                        <a14:backgroundMark x1="87699" y1="26700" x2="87699" y2="26700"/>
                        <a14:backgroundMark x1="20729" y1="23174" x2="20729" y2="23174"/>
                        <a14:backgroundMark x1="19134" y1="29723" x2="19134" y2="29723"/>
                        <a14:backgroundMark x1="16401" y1="43325" x2="16401" y2="43325"/>
                        <a14:backgroundMark x1="14579" y1="50630" x2="14579" y2="50630"/>
                        <a14:backgroundMark x1="12528" y1="54912" x2="12528" y2="54912"/>
                        <a14:backgroundMark x1="15034" y1="41562" x2="15034" y2="41562"/>
                      </a14:backgroundRemoval>
                    </a14:imgEffect>
                  </a14:imgLayer>
                </a14:imgProps>
              </a:ext>
            </a:extLst>
          </a:blip>
          <a:stretch>
            <a:fillRect/>
          </a:stretch>
        </p:blipFill>
        <p:spPr>
          <a:xfrm>
            <a:off x="5104531" y="5019886"/>
            <a:ext cx="1516044" cy="1701060"/>
          </a:xfrm>
          <a:prstGeom prst="rect">
            <a:avLst/>
          </a:prstGeom>
        </p:spPr>
      </p:pic>
      <p:sp>
        <p:nvSpPr>
          <p:cNvPr id="6" name="Espace réservé du texte 5"/>
          <p:cNvSpPr>
            <a:spLocks noGrp="1"/>
          </p:cNvSpPr>
          <p:nvPr>
            <p:ph type="body" sz="quarter" idx="12"/>
          </p:nvPr>
        </p:nvSpPr>
        <p:spPr/>
        <p:txBody>
          <a:bodyPr/>
          <a:lstStyle/>
          <a:p>
            <a:r>
              <a:rPr lang="fr-FR" dirty="0"/>
              <a:t>Le règlement des factures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4</a:t>
            </a:r>
          </a:p>
        </p:txBody>
      </p:sp>
      <p:sp>
        <p:nvSpPr>
          <p:cNvPr id="17" name="Rectangle 16"/>
          <p:cNvSpPr/>
          <p:nvPr/>
        </p:nvSpPr>
        <p:spPr>
          <a:xfrm>
            <a:off x="5371212" y="5496975"/>
            <a:ext cx="1079323" cy="738664"/>
          </a:xfrm>
          <a:prstGeom prst="rect">
            <a:avLst/>
          </a:prstGeom>
        </p:spPr>
        <p:txBody>
          <a:bodyPr wrap="square">
            <a:spAutoFit/>
          </a:bodyPr>
          <a:lstStyle/>
          <a:p>
            <a:r>
              <a:rPr lang="fr-FR" sz="1400" dirty="0"/>
              <a:t>Vérifier la présence de RIB</a:t>
            </a:r>
          </a:p>
        </p:txBody>
      </p:sp>
      <p:pic>
        <p:nvPicPr>
          <p:cNvPr id="18" name="Image 17">
            <a:extLst>
              <a:ext uri="{FF2B5EF4-FFF2-40B4-BE49-F238E27FC236}">
                <a16:creationId xmlns:a16="http://schemas.microsoft.com/office/drawing/2014/main" id="{68E09BB2-677C-4ABE-A546-DCB0EED6440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08801" y="5327866"/>
            <a:ext cx="695730" cy="69361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fleche-rouge - Tous Perfect">
            <a:extLst>
              <a:ext uri="{FF2B5EF4-FFF2-40B4-BE49-F238E27FC236}">
                <a16:creationId xmlns:a16="http://schemas.microsoft.com/office/drawing/2014/main" id="{E8789D70-7BFA-4C05-970F-DEBF4787272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1709388" flipH="1">
            <a:off x="906770" y="3254231"/>
            <a:ext cx="217884" cy="2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6C2BDA90-0928-45A3-9E6A-601CD2659F25}"/>
              </a:ext>
            </a:extLst>
          </p:cNvPr>
          <p:cNvPicPr>
            <a:picLocks noChangeAspect="1"/>
          </p:cNvPicPr>
          <p:nvPr/>
        </p:nvPicPr>
        <p:blipFill>
          <a:blip r:embed="rId7"/>
          <a:stretch>
            <a:fillRect/>
          </a:stretch>
        </p:blipFill>
        <p:spPr>
          <a:xfrm>
            <a:off x="11376698" y="464146"/>
            <a:ext cx="674301" cy="855211"/>
          </a:xfrm>
          <a:prstGeom prst="rect">
            <a:avLst/>
          </a:prstGeom>
        </p:spPr>
      </p:pic>
      <p:pic>
        <p:nvPicPr>
          <p:cNvPr id="11" name="Image 10">
            <a:extLst>
              <a:ext uri="{FF2B5EF4-FFF2-40B4-BE49-F238E27FC236}">
                <a16:creationId xmlns:a16="http://schemas.microsoft.com/office/drawing/2014/main" id="{05D29C5D-5A02-4387-AFF2-B2C8EF0139BA}"/>
              </a:ext>
            </a:extLst>
          </p:cNvPr>
          <p:cNvPicPr>
            <a:picLocks noChangeAspect="1"/>
          </p:cNvPicPr>
          <p:nvPr/>
        </p:nvPicPr>
        <p:blipFill>
          <a:blip r:embed="rId8"/>
          <a:stretch>
            <a:fillRect/>
          </a:stretch>
        </p:blipFill>
        <p:spPr>
          <a:xfrm>
            <a:off x="10910985" y="632356"/>
            <a:ext cx="371888" cy="417612"/>
          </a:xfrm>
          <a:prstGeom prst="rect">
            <a:avLst/>
          </a:prstGeom>
        </p:spPr>
      </p:pic>
    </p:spTree>
    <p:extLst>
      <p:ext uri="{BB962C8B-B14F-4D97-AF65-F5344CB8AC3E}">
        <p14:creationId xmlns:p14="http://schemas.microsoft.com/office/powerpoint/2010/main" val="1474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2000"/>
                                  </p:stCondLst>
                                  <p:childTnLst>
                                    <p:animEffect transition="out" filter="fade">
                                      <p:cBhvr>
                                        <p:cTn id="6" dur="2000" tmFilter="0, 0; .2, .5; .8, .5; 1, 0"/>
                                        <p:tgtEl>
                                          <p:spTgt spid="18"/>
                                        </p:tgtEl>
                                      </p:cBhvr>
                                    </p:animEffect>
                                    <p:animScale>
                                      <p:cBhvr>
                                        <p:cTn id="7" dur="100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a:t>Les successions en CEGEE : présentation de la filière succession</a:t>
            </a:r>
          </a:p>
          <a:p>
            <a:r>
              <a:rPr lang="fr-FR" dirty="0"/>
              <a:t>La connaissance du décès : que faire ?</a:t>
            </a:r>
          </a:p>
          <a:p>
            <a:r>
              <a:rPr lang="fr-FR" dirty="0"/>
              <a:t>La collecte des informations, documents et blocage des comptes</a:t>
            </a:r>
          </a:p>
          <a:p>
            <a:r>
              <a:rPr lang="fr-FR" dirty="0"/>
              <a:t>Règlements des factures</a:t>
            </a:r>
          </a:p>
          <a:p>
            <a:r>
              <a:rPr lang="fr-FR" b="1" dirty="0">
                <a:solidFill>
                  <a:srgbClr val="C00000"/>
                </a:solidFill>
              </a:rPr>
              <a:t>Rôle du notaire – tarification - MAD</a:t>
            </a:r>
          </a:p>
          <a:p>
            <a:r>
              <a:rPr lang="fr-FR" dirty="0"/>
              <a:t>Suivi des Successions</a:t>
            </a:r>
          </a:p>
          <a:p>
            <a:r>
              <a:rPr lang="fr-FR" dirty="0">
                <a:solidFill>
                  <a:srgbClr val="000000"/>
                </a:solidFill>
              </a:rPr>
              <a:t>Comment gérer les contrats d’assurance vie </a:t>
            </a:r>
          </a:p>
          <a:p>
            <a:endParaRPr lang="fr-FR" dirty="0"/>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2610864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167456" y="932148"/>
            <a:ext cx="11329219" cy="5454584"/>
          </a:xfrm>
          <a:solidFill>
            <a:schemeClr val="bg1"/>
          </a:solidFill>
        </p:spPr>
        <p:txBody>
          <a:bodyPr/>
          <a:lstStyle/>
          <a:p>
            <a:pPr marL="342900" lvl="0" indent="-342900">
              <a:lnSpc>
                <a:spcPct val="107000"/>
              </a:lnSpc>
              <a:spcBef>
                <a:spcPts val="0"/>
              </a:spcBef>
              <a:buClrTx/>
              <a:buFont typeface="Wingdings" panose="05000000000000000000" pitchFamily="2" charset="2"/>
              <a:buChar char=""/>
              <a:defRPr/>
            </a:pPr>
            <a:r>
              <a:rPr lang="fr-FR" b="1" u="sng" dirty="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Le notaire doit être sollicité :</a:t>
            </a:r>
          </a:p>
          <a:p>
            <a:pPr marL="0" lvl="0" indent="0">
              <a:lnSpc>
                <a:spcPct val="107000"/>
              </a:lnSpc>
              <a:spcBef>
                <a:spcPts val="0"/>
              </a:spcBef>
              <a:buClrTx/>
              <a:buNone/>
              <a:defRPr/>
            </a:pPr>
            <a:endParaRPr lang="fr-FR" sz="1400" b="1" u="sng" dirty="0">
              <a:solidFill>
                <a:schemeClr val="tx1">
                  <a:lumMod val="65000"/>
                  <a:lumOff val="35000"/>
                </a:schemeClr>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endParaRPr>
          </a:p>
          <a:p>
            <a:pPr marL="800100" lvl="1" indent="-342900">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rPr>
              <a:t>Si le montant de la succession est &gt; 10.000 €, hors assurance vie</a:t>
            </a:r>
            <a:endParaRPr lang="fr-FR" dirty="0">
              <a:solidFill>
                <a:schemeClr val="tx1">
                  <a:lumMod val="65000"/>
                  <a:lumOff val="35000"/>
                </a:schemeClr>
              </a:solidFill>
              <a:highlight>
                <a:srgbClr val="FFFF00"/>
              </a:highlight>
              <a:ea typeface="Calibri" panose="020F0502020204030204" pitchFamily="34" charset="0"/>
              <a:cs typeface="Times New Roman" panose="02020603050405020304" pitchFamily="18" charset="0"/>
            </a:endParaRPr>
          </a:p>
          <a:p>
            <a:pPr marL="800100" lvl="1" indent="-342900">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rPr>
              <a:t>Si la succession comprend un ou des biens immobiliers</a:t>
            </a:r>
          </a:p>
          <a:p>
            <a:pPr marL="800100" lvl="1" indent="-342900">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rPr>
              <a:t>S’il existe un testament</a:t>
            </a:r>
          </a:p>
          <a:p>
            <a:pPr marL="800100" lvl="1" indent="-342900">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rPr>
              <a:t>S’il existe une quelconque donation (entre époux, aux enfants ou autres)</a:t>
            </a:r>
          </a:p>
          <a:p>
            <a:pPr marL="800100" lvl="1" indent="-342900">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rPr>
              <a:t>Si l’un des héritiers est un mineur ou un majeur protégé</a:t>
            </a:r>
          </a:p>
          <a:p>
            <a:pPr marL="800100" lvl="1" indent="-342900">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rPr>
              <a:t>S’il existe un coffre fort physique.</a:t>
            </a:r>
          </a:p>
          <a:p>
            <a:pPr marL="800100" lvl="1" indent="-342900">
              <a:lnSpc>
                <a:spcPct val="107000"/>
              </a:lnSpc>
              <a:spcBef>
                <a:spcPts val="0"/>
              </a:spcBef>
              <a:buClrTx/>
              <a:buFont typeface="Wingdings" panose="05000000000000000000" pitchFamily="2" charset="2"/>
              <a:buChar char=""/>
              <a:defRPr/>
            </a:pPr>
            <a:endParaRPr lang="fr-FR" dirty="0">
              <a:solidFill>
                <a:schemeClr val="tx1">
                  <a:lumMod val="65000"/>
                  <a:lumOff val="35000"/>
                </a:schemeClr>
              </a:solidFill>
              <a:ea typeface="Calibri" panose="020F0502020204030204" pitchFamily="34" charset="0"/>
              <a:cs typeface="Times New Roman" panose="02020603050405020304" pitchFamily="18" charset="0"/>
            </a:endParaRPr>
          </a:p>
          <a:p>
            <a:pPr marL="285750" lvl="0" indent="-285750">
              <a:lnSpc>
                <a:spcPct val="107000"/>
              </a:lnSpc>
              <a:spcBef>
                <a:spcPts val="0"/>
              </a:spcBef>
              <a:buClrTx/>
              <a:buFont typeface="Wingdings" panose="05000000000000000000" pitchFamily="2" charset="2"/>
              <a:buChar char="Ø"/>
              <a:defRPr/>
            </a:pPr>
            <a:r>
              <a:rPr lang="fr-FR" b="1" u="sng" dirty="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Lorsque le notaire prend en charge la succession :</a:t>
            </a:r>
          </a:p>
          <a:p>
            <a:pPr marL="0" lvl="0" indent="0">
              <a:lnSpc>
                <a:spcPct val="107000"/>
              </a:lnSpc>
              <a:spcBef>
                <a:spcPts val="0"/>
              </a:spcBef>
              <a:buClrTx/>
              <a:buNone/>
              <a:defRPr/>
            </a:pPr>
            <a:endParaRPr lang="fr-FR" sz="1400" b="1" u="sng" dirty="0">
              <a:solidFill>
                <a:schemeClr val="tx1">
                  <a:lumMod val="65000"/>
                  <a:lumOff val="35000"/>
                </a:schemeClr>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endParaRPr>
          </a:p>
          <a:p>
            <a:pPr lvl="1" algn="just">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rPr>
              <a:t>Il nous adresse une demande d’état de comptes du défunt au jour du décès </a:t>
            </a:r>
            <a:r>
              <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rPr>
              <a:t> Nous adressons au notaire les éléments demandés.</a:t>
            </a:r>
          </a:p>
          <a:p>
            <a:pPr marL="468000" lvl="1" indent="0" algn="just">
              <a:lnSpc>
                <a:spcPct val="107000"/>
              </a:lnSpc>
              <a:spcBef>
                <a:spcPts val="0"/>
              </a:spcBef>
              <a:buClr>
                <a:srgbClr val="C00000"/>
              </a:buClr>
              <a:buNone/>
              <a:defRPr/>
            </a:pPr>
            <a:endPar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endParaRPr>
          </a:p>
          <a:p>
            <a:pPr lvl="1" algn="just">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rPr>
              <a:t>Il instruit le dossier : il rassemble tous les éléments lui permettant d’établir l’acte de notoriété, l’attestation successorale ou l’attestation dévolutive qui permet d’identifier les héritiers, leurs degrés de parenté et la part leur revenant. Ces documents constituent un moyen de preuves de la qualité juridique des héritiers vis-à-vis des tiers. Le notaire y appose sa signature.</a:t>
            </a:r>
          </a:p>
          <a:p>
            <a:pPr marL="468000" lvl="1" indent="0" algn="just">
              <a:lnSpc>
                <a:spcPct val="107000"/>
              </a:lnSpc>
              <a:spcBef>
                <a:spcPts val="0"/>
              </a:spcBef>
              <a:buClr>
                <a:srgbClr val="C00000"/>
              </a:buClr>
              <a:buNone/>
              <a:defRPr/>
            </a:pPr>
            <a:endPar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endParaRPr>
          </a:p>
          <a:p>
            <a:pPr lvl="1" algn="just">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rPr>
              <a:t>S’il existe des titres, il recueille les accords de vente ou de transfert de la part de tous les héritiers, avant de nous les transmettre.</a:t>
            </a:r>
          </a:p>
          <a:p>
            <a:pPr marL="468000" lvl="1" indent="0" algn="just">
              <a:lnSpc>
                <a:spcPct val="107000"/>
              </a:lnSpc>
              <a:spcBef>
                <a:spcPts val="0"/>
              </a:spcBef>
              <a:buClr>
                <a:srgbClr val="C00000"/>
              </a:buClr>
              <a:buNone/>
              <a:defRPr/>
            </a:pPr>
            <a:r>
              <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rPr>
              <a:t> </a:t>
            </a:r>
          </a:p>
          <a:p>
            <a:pPr lvl="1" algn="just">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rPr>
              <a:t>Il peut nous adresser une demande d’avance pour régler certains frais liés à la succession.</a:t>
            </a:r>
          </a:p>
          <a:p>
            <a:pPr marL="468000" lvl="1" indent="0" algn="just">
              <a:lnSpc>
                <a:spcPct val="107000"/>
              </a:lnSpc>
              <a:spcBef>
                <a:spcPts val="0"/>
              </a:spcBef>
              <a:buClr>
                <a:srgbClr val="C00000"/>
              </a:buClr>
              <a:buNone/>
              <a:defRPr/>
            </a:pPr>
            <a:endPar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endParaRPr>
          </a:p>
          <a:p>
            <a:pPr lvl="1" algn="just">
              <a:lnSpc>
                <a:spcPct val="107000"/>
              </a:lnSpc>
              <a:spcBef>
                <a:spcPts val="0"/>
              </a:spcBef>
              <a:buClr>
                <a:srgbClr val="C00000"/>
              </a:buClr>
              <a:buFont typeface="Wingdings" panose="05000000000000000000" pitchFamily="2" charset="2"/>
              <a:buChar char="q"/>
              <a:defRPr/>
            </a:pPr>
            <a:r>
              <a:rPr lang="fr-FR"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rPr>
              <a:t>  Sur demande du notaire, nous versons les fonds conformément aux instructions reçues de sa part. </a:t>
            </a:r>
            <a:endParaRPr lang="fr-FR" u="sng"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endParaRPr>
          </a:p>
          <a:p>
            <a:pPr marL="0" lvl="0" indent="0">
              <a:lnSpc>
                <a:spcPct val="107000"/>
              </a:lnSpc>
              <a:spcBef>
                <a:spcPts val="0"/>
              </a:spcBef>
              <a:buClrTx/>
              <a:buNone/>
              <a:defRPr/>
            </a:pPr>
            <a:r>
              <a:rPr lang="fr-FR" sz="1400" dirty="0">
                <a:solidFill>
                  <a:schemeClr val="tx1">
                    <a:lumMod val="65000"/>
                    <a:lumOff val="35000"/>
                  </a:schemeClr>
                </a:solidFill>
                <a:ea typeface="Calibri" panose="020F0502020204030204" pitchFamily="34" charset="0"/>
                <a:cs typeface="Times New Roman" panose="02020603050405020304" pitchFamily="18" charset="0"/>
                <a:sym typeface="Wingdings" panose="05000000000000000000" pitchFamily="2" charset="2"/>
              </a:rPr>
              <a:t>		</a:t>
            </a:r>
            <a:endParaRPr lang="fr-FR" sz="1400" b="1" dirty="0">
              <a:solidFill>
                <a:schemeClr val="tx1">
                  <a:lumMod val="65000"/>
                  <a:lumOff val="35000"/>
                </a:schemeClr>
              </a:solidFill>
            </a:endParaRPr>
          </a:p>
        </p:txBody>
      </p:sp>
      <p:sp>
        <p:nvSpPr>
          <p:cNvPr id="6" name="Espace réservé du texte 5"/>
          <p:cNvSpPr>
            <a:spLocks noGrp="1"/>
          </p:cNvSpPr>
          <p:nvPr>
            <p:ph type="body" sz="quarter" idx="12"/>
          </p:nvPr>
        </p:nvSpPr>
        <p:spPr>
          <a:xfrm>
            <a:off x="695325" y="356147"/>
            <a:ext cx="10980738" cy="720000"/>
          </a:xfrm>
        </p:spPr>
        <p:txBody>
          <a:bodyPr/>
          <a:lstStyle/>
          <a:p>
            <a:r>
              <a:rPr lang="fr-FR" dirty="0"/>
              <a:t>Le rôle du notaire</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a:xfrm>
            <a:off x="323505" y="608147"/>
            <a:ext cx="216000" cy="216000"/>
          </a:xfrm>
        </p:spPr>
        <p:txBody>
          <a:bodyPr/>
          <a:lstStyle/>
          <a:p>
            <a:r>
              <a:rPr lang="fr-FR" dirty="0"/>
              <a:t>5</a:t>
            </a:r>
          </a:p>
        </p:txBody>
      </p:sp>
      <p:pic>
        <p:nvPicPr>
          <p:cNvPr id="2" name="Image 1">
            <a:extLst>
              <a:ext uri="{FF2B5EF4-FFF2-40B4-BE49-F238E27FC236}">
                <a16:creationId xmlns:a16="http://schemas.microsoft.com/office/drawing/2014/main" id="{A0A9D67A-611A-4C30-B33F-D2D5743D159C}"/>
              </a:ext>
            </a:extLst>
          </p:cNvPr>
          <p:cNvPicPr>
            <a:picLocks noChangeAspect="1"/>
          </p:cNvPicPr>
          <p:nvPr/>
        </p:nvPicPr>
        <p:blipFill>
          <a:blip r:embed="rId2"/>
          <a:stretch>
            <a:fillRect/>
          </a:stretch>
        </p:blipFill>
        <p:spPr>
          <a:xfrm>
            <a:off x="8816069" y="712536"/>
            <a:ext cx="371888" cy="471612"/>
          </a:xfrm>
          <a:prstGeom prst="rect">
            <a:avLst/>
          </a:prstGeom>
        </p:spPr>
      </p:pic>
      <p:pic>
        <p:nvPicPr>
          <p:cNvPr id="3" name="Image 2">
            <a:extLst>
              <a:ext uri="{FF2B5EF4-FFF2-40B4-BE49-F238E27FC236}">
                <a16:creationId xmlns:a16="http://schemas.microsoft.com/office/drawing/2014/main" id="{B3B3B5E4-0DF5-4111-8469-5571944821C0}"/>
              </a:ext>
            </a:extLst>
          </p:cNvPr>
          <p:cNvPicPr>
            <a:picLocks noChangeAspect="1"/>
          </p:cNvPicPr>
          <p:nvPr/>
        </p:nvPicPr>
        <p:blipFill>
          <a:blip r:embed="rId3"/>
          <a:stretch>
            <a:fillRect/>
          </a:stretch>
        </p:blipFill>
        <p:spPr>
          <a:xfrm>
            <a:off x="9637835" y="712536"/>
            <a:ext cx="2038228" cy="2033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5843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167456" y="1271620"/>
            <a:ext cx="11857088" cy="3580241"/>
          </a:xfrm>
        </p:spPr>
        <p:txBody>
          <a:bodyPr/>
          <a:lstStyle/>
          <a:p>
            <a:pPr lvl="1">
              <a:buFont typeface="Wingdings" panose="05000000000000000000" pitchFamily="2" charset="2"/>
              <a:buChar char="q"/>
            </a:pPr>
            <a:r>
              <a:rPr lang="fr-FR" dirty="0"/>
              <a:t>Être transparent sur les </a:t>
            </a:r>
            <a:r>
              <a:rPr lang="fr-FR" b="1" dirty="0"/>
              <a:t>FRAIS de Successions</a:t>
            </a:r>
            <a:r>
              <a:rPr lang="fr-FR" dirty="0"/>
              <a:t> pour augmenter la satisfaction client. </a:t>
            </a:r>
          </a:p>
          <a:p>
            <a:pPr lvl="1">
              <a:buFont typeface="Wingdings" panose="05000000000000000000" pitchFamily="2" charset="2"/>
              <a:buChar char="q"/>
            </a:pPr>
            <a:r>
              <a:rPr lang="fr-FR" dirty="0"/>
              <a:t>Détailler notre prestation pour expliquer la prise de frais : </a:t>
            </a:r>
            <a:r>
              <a:rPr lang="fr-FR" sz="1600" b="1" dirty="0">
                <a:solidFill>
                  <a:srgbClr val="C31632"/>
                </a:solidFill>
              </a:rPr>
              <a:t>Assistance – Protection – Conseils</a:t>
            </a:r>
            <a:r>
              <a:rPr lang="fr-FR" dirty="0"/>
              <a:t>. </a:t>
            </a:r>
            <a:r>
              <a:rPr lang="fr-FR" sz="1050" b="1" dirty="0">
                <a:solidFill>
                  <a:schemeClr val="tx2">
                    <a:lumMod val="50000"/>
                  </a:schemeClr>
                </a:solidFill>
              </a:rPr>
              <a:t>Cf.  Fiche MEMO dans la RDC </a:t>
            </a:r>
            <a:r>
              <a:rPr lang="fr-FR" sz="1050" dirty="0">
                <a:solidFill>
                  <a:schemeClr val="tx2">
                    <a:lumMod val="50000"/>
                  </a:schemeClr>
                </a:solidFill>
              </a:rPr>
              <a:t>(copie ci-dessous)</a:t>
            </a:r>
          </a:p>
          <a:p>
            <a:pPr lvl="1">
              <a:buFont typeface="Wingdings" panose="05000000000000000000" pitchFamily="2" charset="2"/>
              <a:buChar char="q"/>
            </a:pPr>
            <a:r>
              <a:rPr lang="fr-FR" dirty="0"/>
              <a:t>La prise des frais de dossier se fait 30 jours après le calcul</a:t>
            </a:r>
          </a:p>
          <a:p>
            <a:pPr lvl="1">
              <a:buFont typeface="Wingdings" panose="05000000000000000000" pitchFamily="2" charset="2"/>
              <a:buChar char="q"/>
            </a:pPr>
            <a:r>
              <a:rPr lang="fr-FR" dirty="0"/>
              <a:t>Pas de frais de successions pour le décès d’un mineur.</a:t>
            </a:r>
          </a:p>
          <a:p>
            <a:pPr lvl="1">
              <a:buFont typeface="Wingdings" panose="05000000000000000000" pitchFamily="2" charset="2"/>
              <a:buChar char="q"/>
            </a:pPr>
            <a:r>
              <a:rPr lang="fr-FR" dirty="0"/>
              <a:t>L’agence est décisionnaire sur la remise des frais de dossier selon le schéma délégataire (outil </a:t>
            </a:r>
            <a:r>
              <a:rPr lang="fr-FR" dirty="0" err="1"/>
              <a:t>MyDerog</a:t>
            </a:r>
            <a:r>
              <a:rPr lang="fr-FR" dirty="0"/>
              <a:t>) :</a:t>
            </a:r>
          </a:p>
          <a:p>
            <a:pPr lvl="2">
              <a:buFont typeface="Wingdings" panose="05000000000000000000" pitchFamily="2" charset="2"/>
              <a:buChar char="q"/>
            </a:pPr>
            <a:r>
              <a:rPr lang="fr-FR" dirty="0"/>
              <a:t>avant le règlement de la succession, la remise est passée par la filière après envoi accord remise par le réseau (Grand Public uniquement)</a:t>
            </a:r>
          </a:p>
          <a:p>
            <a:pPr lvl="2">
              <a:buFont typeface="Wingdings" panose="05000000000000000000" pitchFamily="2" charset="2"/>
              <a:buChar char="q"/>
            </a:pPr>
            <a:r>
              <a:rPr lang="fr-FR" dirty="0"/>
              <a:t>après le règlement de la succession, la remise est à passer par le réseau</a:t>
            </a:r>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marL="468000" lvl="1" indent="0">
              <a:buNone/>
            </a:pPr>
            <a:endParaRPr lang="fr-FR" dirty="0"/>
          </a:p>
          <a:p>
            <a:pPr lvl="1">
              <a:buFont typeface="Wingdings" panose="05000000000000000000" pitchFamily="2" charset="2"/>
              <a:buChar char="q"/>
            </a:pPr>
            <a:endParaRPr lang="fr-FR" dirty="0"/>
          </a:p>
          <a:p>
            <a:pPr marL="468000" lvl="1" indent="0">
              <a:buNone/>
            </a:pPr>
            <a:endParaRPr lang="fr-FR" dirty="0"/>
          </a:p>
          <a:p>
            <a:pPr marL="927000" lvl="2" indent="0">
              <a:buNone/>
            </a:pPr>
            <a:endParaRPr lang="fr-FR" sz="1400" dirty="0"/>
          </a:p>
          <a:p>
            <a:pPr marL="927000" lvl="2" indent="0">
              <a:buNone/>
            </a:pPr>
            <a:endParaRPr lang="fr-FR" sz="1400" dirty="0"/>
          </a:p>
          <a:p>
            <a:pPr lvl="2"/>
            <a:endParaRPr lang="fr-FR" sz="1400" dirty="0"/>
          </a:p>
          <a:p>
            <a:pPr lvl="1">
              <a:buFont typeface="Wingdings" panose="05000000000000000000" pitchFamily="2" charset="2"/>
              <a:buChar char="§"/>
            </a:pPr>
            <a:endParaRPr lang="fr-FR" dirty="0"/>
          </a:p>
          <a:p>
            <a:pPr marL="744750" lvl="2" indent="-285750"/>
            <a:endParaRPr lang="fr-FR" sz="1400" b="1" i="1" dirty="0"/>
          </a:p>
        </p:txBody>
      </p:sp>
      <p:sp>
        <p:nvSpPr>
          <p:cNvPr id="6" name="Espace réservé du texte 5"/>
          <p:cNvSpPr>
            <a:spLocks noGrp="1"/>
          </p:cNvSpPr>
          <p:nvPr>
            <p:ph type="body" sz="quarter" idx="12"/>
          </p:nvPr>
        </p:nvSpPr>
        <p:spPr/>
        <p:txBody>
          <a:bodyPr/>
          <a:lstStyle/>
          <a:p>
            <a:r>
              <a:rPr lang="fr-FR" dirty="0"/>
              <a:t>La tarification succession </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8" name="Espace réservé du texte 7"/>
          <p:cNvSpPr>
            <a:spLocks noGrp="1"/>
          </p:cNvSpPr>
          <p:nvPr>
            <p:ph type="body" sz="quarter" idx="16"/>
          </p:nvPr>
        </p:nvSpPr>
        <p:spPr/>
        <p:txBody>
          <a:bodyPr/>
          <a:lstStyle/>
          <a:p>
            <a:r>
              <a:rPr lang="fr-FR" dirty="0"/>
              <a:t>5</a:t>
            </a:r>
          </a:p>
        </p:txBody>
      </p:sp>
      <p:pic>
        <p:nvPicPr>
          <p:cNvPr id="11" name="Image 10">
            <a:extLst>
              <a:ext uri="{FF2B5EF4-FFF2-40B4-BE49-F238E27FC236}">
                <a16:creationId xmlns:a16="http://schemas.microsoft.com/office/drawing/2014/main" id="{DA6DA46B-3EA8-4210-8A19-4B821D4BDE33}"/>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Lst>
          </a:blip>
          <a:srcRect l="64840"/>
          <a:stretch/>
        </p:blipFill>
        <p:spPr>
          <a:xfrm flipH="1">
            <a:off x="10782321" y="2448571"/>
            <a:ext cx="1304385" cy="2776858"/>
          </a:xfrm>
          <a:prstGeom prst="rect">
            <a:avLst/>
          </a:prstGeom>
        </p:spPr>
      </p:pic>
      <p:pic>
        <p:nvPicPr>
          <p:cNvPr id="12" name="Image 11">
            <a:extLst>
              <a:ext uri="{FF2B5EF4-FFF2-40B4-BE49-F238E27FC236}">
                <a16:creationId xmlns:a16="http://schemas.microsoft.com/office/drawing/2014/main" id="{FD41C7F3-7DC9-49BE-973A-9259236B6AE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59391" y="486910"/>
            <a:ext cx="1305008" cy="621396"/>
          </a:xfrm>
          <a:prstGeom prst="rect">
            <a:avLst/>
          </a:prstGeom>
        </p:spPr>
      </p:pic>
      <p:pic>
        <p:nvPicPr>
          <p:cNvPr id="3" name="Image 2">
            <a:extLst>
              <a:ext uri="{FF2B5EF4-FFF2-40B4-BE49-F238E27FC236}">
                <a16:creationId xmlns:a16="http://schemas.microsoft.com/office/drawing/2014/main" id="{C2DB288E-646B-4A53-BD9C-E325B04A2FDF}"/>
              </a:ext>
            </a:extLst>
          </p:cNvPr>
          <p:cNvPicPr>
            <a:picLocks noChangeAspect="1"/>
          </p:cNvPicPr>
          <p:nvPr/>
        </p:nvPicPr>
        <p:blipFill>
          <a:blip r:embed="rId5"/>
          <a:stretch>
            <a:fillRect/>
          </a:stretch>
        </p:blipFill>
        <p:spPr>
          <a:xfrm>
            <a:off x="11310731" y="917246"/>
            <a:ext cx="371888" cy="435400"/>
          </a:xfrm>
          <a:prstGeom prst="rect">
            <a:avLst/>
          </a:prstGeom>
        </p:spPr>
      </p:pic>
      <p:pic>
        <p:nvPicPr>
          <p:cNvPr id="18" name="Image 17">
            <a:extLst>
              <a:ext uri="{FF2B5EF4-FFF2-40B4-BE49-F238E27FC236}">
                <a16:creationId xmlns:a16="http://schemas.microsoft.com/office/drawing/2014/main" id="{68E09BB2-677C-4ABE-A546-DCB0EED6440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45253" y="4545111"/>
            <a:ext cx="649713" cy="6134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a:extLst>
              <a:ext uri="{FF2B5EF4-FFF2-40B4-BE49-F238E27FC236}">
                <a16:creationId xmlns:a16="http://schemas.microsoft.com/office/drawing/2014/main" id="{DEF8815E-CD00-0CD0-ECCF-4E92F26FE98F}"/>
              </a:ext>
            </a:extLst>
          </p:cNvPr>
          <p:cNvPicPr>
            <a:picLocks noChangeAspect="1"/>
          </p:cNvPicPr>
          <p:nvPr/>
        </p:nvPicPr>
        <p:blipFill>
          <a:blip r:embed="rId7"/>
          <a:stretch>
            <a:fillRect/>
          </a:stretch>
        </p:blipFill>
        <p:spPr>
          <a:xfrm>
            <a:off x="6494966" y="3319986"/>
            <a:ext cx="4625422" cy="3437318"/>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731C7352-27BA-9D6D-FBB4-E2C32D6920DB}"/>
              </a:ext>
            </a:extLst>
          </p:cNvPr>
          <p:cNvPicPr>
            <a:picLocks noChangeAspect="1"/>
          </p:cNvPicPr>
          <p:nvPr/>
        </p:nvPicPr>
        <p:blipFill>
          <a:blip r:embed="rId8"/>
          <a:stretch>
            <a:fillRect/>
          </a:stretch>
        </p:blipFill>
        <p:spPr>
          <a:xfrm>
            <a:off x="105294" y="3550549"/>
            <a:ext cx="5636263" cy="31703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252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2000"/>
                                  </p:stCondLst>
                                  <p:childTnLst>
                                    <p:animEffect transition="out" filter="fade">
                                      <p:cBhvr>
                                        <p:cTn id="6" dur="2000" tmFilter="0, 0; .2, .5; .8, .5; 1, 0"/>
                                        <p:tgtEl>
                                          <p:spTgt spid="18"/>
                                        </p:tgtEl>
                                      </p:cBhvr>
                                    </p:animEffect>
                                    <p:animScale>
                                      <p:cBhvr>
                                        <p:cTn id="7" dur="100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La tarification succession – comment remiser des frais de successions ? </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10" name="Espace réservé du contenu 9">
            <a:extLst>
              <a:ext uri="{FF2B5EF4-FFF2-40B4-BE49-F238E27FC236}">
                <a16:creationId xmlns:a16="http://schemas.microsoft.com/office/drawing/2014/main" id="{CAD07CD6-240E-48D9-85C2-1BD3CEAA1938}"/>
              </a:ext>
            </a:extLst>
          </p:cNvPr>
          <p:cNvSpPr>
            <a:spLocks noGrp="1"/>
          </p:cNvSpPr>
          <p:nvPr>
            <p:ph idx="17"/>
          </p:nvPr>
        </p:nvSpPr>
        <p:spPr>
          <a:xfrm>
            <a:off x="695325" y="1315500"/>
            <a:ext cx="10980738" cy="4933169"/>
          </a:xfrm>
        </p:spPr>
        <p:txBody>
          <a:bodyPr/>
          <a:lstStyle/>
          <a:p>
            <a:r>
              <a:rPr lang="fr-FR" b="1" dirty="0"/>
              <a:t>En remisant directement sur le compte du défunt (Cf. procédure </a:t>
            </a:r>
            <a:r>
              <a:rPr lang="fr-FR" b="1" dirty="0" err="1"/>
              <a:t>My</a:t>
            </a:r>
            <a:r>
              <a:rPr lang="fr-FR" b="1" dirty="0"/>
              <a:t> Dérog et Délégations Tarifaire Agence)</a:t>
            </a:r>
          </a:p>
          <a:p>
            <a:pPr lvl="0"/>
            <a:r>
              <a:rPr lang="fr-FR" b="1" dirty="0"/>
              <a:t>En remisant sur le compte de chaque Ayant droits en fonction de sa quote-part :</a:t>
            </a:r>
          </a:p>
          <a:p>
            <a:pPr lvl="1"/>
            <a:r>
              <a:rPr lang="fr-FR" dirty="0"/>
              <a:t>Clic droit sur le compte pour lequel la remise devra être faite et rechercher la transaction </a:t>
            </a:r>
            <a:r>
              <a:rPr lang="fr-FR" dirty="0">
                <a:solidFill>
                  <a:schemeClr val="tx1">
                    <a:lumMod val="50000"/>
                    <a:lumOff val="50000"/>
                  </a:schemeClr>
                </a:solidFill>
              </a:rPr>
              <a:t>« </a:t>
            </a:r>
            <a:r>
              <a:rPr lang="fr-FR" b="1" u="sng" dirty="0">
                <a:solidFill>
                  <a:schemeClr val="tx1">
                    <a:lumMod val="50000"/>
                    <a:lumOff val="50000"/>
                  </a:schemeClr>
                </a:solidFill>
              </a:rPr>
              <a:t>remiser manuellement un client </a:t>
            </a:r>
            <a:r>
              <a:rPr lang="fr-FR" dirty="0">
                <a:solidFill>
                  <a:schemeClr val="tx1">
                    <a:lumMod val="50000"/>
                    <a:lumOff val="50000"/>
                  </a:schemeClr>
                </a:solidFill>
              </a:rPr>
              <a:t>» </a:t>
            </a:r>
            <a:r>
              <a:rPr lang="fr-FR" dirty="0"/>
              <a:t>par un mot de recherche « remise » ou l’ancien code de transaction 0107</a:t>
            </a:r>
          </a:p>
          <a:p>
            <a:pPr lvl="1"/>
            <a:r>
              <a:rPr lang="fr-FR" dirty="0"/>
              <a:t>Cliquer sur « effectuer une remise libre » en bas à droite.</a:t>
            </a:r>
          </a:p>
          <a:p>
            <a:pPr lvl="1"/>
            <a:r>
              <a:rPr lang="fr-FR" dirty="0"/>
              <a:t>Cliquer sur « divers » et rechercher «remise </a:t>
            </a:r>
            <a:r>
              <a:rPr lang="fr-FR" dirty="0" err="1"/>
              <a:t>ouv</a:t>
            </a:r>
            <a:r>
              <a:rPr lang="fr-FR" dirty="0"/>
              <a:t> succession»</a:t>
            </a:r>
          </a:p>
          <a:p>
            <a:pPr lvl="1"/>
            <a:r>
              <a:rPr lang="fr-FR" dirty="0"/>
              <a:t>Renseigner le montant à remiser puis cliquer sur « remiser »</a:t>
            </a:r>
          </a:p>
          <a:p>
            <a:pPr lvl="1"/>
            <a:endParaRPr lang="fr-FR" dirty="0"/>
          </a:p>
          <a:p>
            <a:pPr lvl="1"/>
            <a:endParaRPr lang="fr-FR" dirty="0"/>
          </a:p>
        </p:txBody>
      </p:sp>
      <p:sp>
        <p:nvSpPr>
          <p:cNvPr id="3" name="Espace réservé du texte 2">
            <a:extLst>
              <a:ext uri="{FF2B5EF4-FFF2-40B4-BE49-F238E27FC236}">
                <a16:creationId xmlns:a16="http://schemas.microsoft.com/office/drawing/2014/main" id="{8CE4CFB2-E31A-4872-8151-E1285FA7C2B3}"/>
              </a:ext>
            </a:extLst>
          </p:cNvPr>
          <p:cNvSpPr>
            <a:spLocks noGrp="1"/>
          </p:cNvSpPr>
          <p:nvPr>
            <p:ph type="body" sz="quarter" idx="16"/>
          </p:nvPr>
        </p:nvSpPr>
        <p:spPr/>
        <p:txBody>
          <a:bodyPr/>
          <a:lstStyle/>
          <a:p>
            <a:r>
              <a:rPr lang="fr-FR" dirty="0"/>
              <a:t>5</a:t>
            </a:r>
          </a:p>
        </p:txBody>
      </p:sp>
      <p:pic>
        <p:nvPicPr>
          <p:cNvPr id="2" name="Image 1">
            <a:extLst>
              <a:ext uri="{FF2B5EF4-FFF2-40B4-BE49-F238E27FC236}">
                <a16:creationId xmlns:a16="http://schemas.microsoft.com/office/drawing/2014/main" id="{CE425446-C07C-497D-A49E-E34B8E5802DA}"/>
              </a:ext>
            </a:extLst>
          </p:cNvPr>
          <p:cNvPicPr>
            <a:picLocks noChangeAspect="1"/>
          </p:cNvPicPr>
          <p:nvPr/>
        </p:nvPicPr>
        <p:blipFill>
          <a:blip r:embed="rId2"/>
          <a:stretch>
            <a:fillRect/>
          </a:stretch>
        </p:blipFill>
        <p:spPr>
          <a:xfrm>
            <a:off x="11556588" y="514535"/>
            <a:ext cx="371888" cy="417612"/>
          </a:xfrm>
          <a:prstGeom prst="rect">
            <a:avLst/>
          </a:prstGeom>
        </p:spPr>
      </p:pic>
      <p:pic>
        <p:nvPicPr>
          <p:cNvPr id="12" name="Image 11">
            <a:extLst>
              <a:ext uri="{FF2B5EF4-FFF2-40B4-BE49-F238E27FC236}">
                <a16:creationId xmlns:a16="http://schemas.microsoft.com/office/drawing/2014/main" id="{AD33E29D-FAE5-42EF-9AE5-A312F1FBDE0B}"/>
              </a:ext>
            </a:extLst>
          </p:cNvPr>
          <p:cNvPicPr/>
          <p:nvPr/>
        </p:nvPicPr>
        <p:blipFill>
          <a:blip r:embed="rId3"/>
          <a:stretch>
            <a:fillRect/>
          </a:stretch>
        </p:blipFill>
        <p:spPr>
          <a:xfrm>
            <a:off x="442912" y="3387611"/>
            <a:ext cx="4691796" cy="2754242"/>
          </a:xfrm>
          <a:prstGeom prst="rect">
            <a:avLst/>
          </a:prstGeom>
        </p:spPr>
      </p:pic>
      <p:pic>
        <p:nvPicPr>
          <p:cNvPr id="5" name="Image 4">
            <a:extLst>
              <a:ext uri="{FF2B5EF4-FFF2-40B4-BE49-F238E27FC236}">
                <a16:creationId xmlns:a16="http://schemas.microsoft.com/office/drawing/2014/main" id="{4B957513-4955-43AA-9233-F0B5E45206DE}"/>
              </a:ext>
            </a:extLst>
          </p:cNvPr>
          <p:cNvPicPr>
            <a:picLocks noChangeAspect="1"/>
          </p:cNvPicPr>
          <p:nvPr/>
        </p:nvPicPr>
        <p:blipFill>
          <a:blip r:embed="rId4"/>
          <a:stretch>
            <a:fillRect/>
          </a:stretch>
        </p:blipFill>
        <p:spPr>
          <a:xfrm>
            <a:off x="5350141" y="3429000"/>
            <a:ext cx="5093310" cy="3036071"/>
          </a:xfrm>
          <a:prstGeom prst="rect">
            <a:avLst/>
          </a:prstGeom>
        </p:spPr>
      </p:pic>
      <p:sp>
        <p:nvSpPr>
          <p:cNvPr id="18" name="Flèche : bas 17">
            <a:extLst>
              <a:ext uri="{FF2B5EF4-FFF2-40B4-BE49-F238E27FC236}">
                <a16:creationId xmlns:a16="http://schemas.microsoft.com/office/drawing/2014/main" id="{8E1AFAE9-1621-4B1F-84FD-39316F8A3B9D}"/>
              </a:ext>
            </a:extLst>
          </p:cNvPr>
          <p:cNvSpPr/>
          <p:nvPr/>
        </p:nvSpPr>
        <p:spPr>
          <a:xfrm>
            <a:off x="9574688" y="5530021"/>
            <a:ext cx="484505" cy="678685"/>
          </a:xfrm>
          <a:prstGeom prst="down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9" name="Flèche : bas 18">
            <a:extLst>
              <a:ext uri="{FF2B5EF4-FFF2-40B4-BE49-F238E27FC236}">
                <a16:creationId xmlns:a16="http://schemas.microsoft.com/office/drawing/2014/main" id="{FBEBE52A-DB96-4591-A547-88AC17AF6274}"/>
              </a:ext>
            </a:extLst>
          </p:cNvPr>
          <p:cNvSpPr/>
          <p:nvPr/>
        </p:nvSpPr>
        <p:spPr>
          <a:xfrm rot="10800000">
            <a:off x="2049535" y="5265581"/>
            <a:ext cx="484505" cy="553837"/>
          </a:xfrm>
          <a:prstGeom prst="down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pic>
        <p:nvPicPr>
          <p:cNvPr id="20" name="Image 19">
            <a:extLst>
              <a:ext uri="{FF2B5EF4-FFF2-40B4-BE49-F238E27FC236}">
                <a16:creationId xmlns:a16="http://schemas.microsoft.com/office/drawing/2014/main" id="{8261CBA6-CC30-424D-A5AA-79995F235FD2}"/>
              </a:ext>
            </a:extLst>
          </p:cNvPr>
          <p:cNvPicPr/>
          <p:nvPr/>
        </p:nvPicPr>
        <p:blipFill rotWithShape="1">
          <a:blip r:embed="rId5"/>
          <a:srcRect l="7461" t="13868" r="5356" b="16199"/>
          <a:stretch/>
        </p:blipFill>
        <p:spPr>
          <a:xfrm>
            <a:off x="3592277" y="5430130"/>
            <a:ext cx="3919871" cy="8145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55741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34912" y="1686882"/>
            <a:ext cx="11857088" cy="3580241"/>
          </a:xfrm>
        </p:spPr>
        <p:txBody>
          <a:bodyPr/>
          <a:lstStyle/>
          <a:p>
            <a:pPr lvl="1">
              <a:buFont typeface="Wingdings" panose="05000000000000000000" pitchFamily="2" charset="2"/>
              <a:buChar char="q"/>
            </a:pPr>
            <a:r>
              <a:rPr lang="fr-FR" sz="1600" b="1" u="sng" dirty="0"/>
              <a:t>Le traitement du MAD </a:t>
            </a:r>
            <a:r>
              <a:rPr lang="fr-FR" sz="1600" b="1" dirty="0"/>
              <a:t>:</a:t>
            </a:r>
          </a:p>
          <a:p>
            <a:pPr lvl="1">
              <a:buFontTx/>
              <a:buChar char="-"/>
            </a:pPr>
            <a:r>
              <a:rPr lang="fr-FR" dirty="0"/>
              <a:t>Les dossiers successions &lt;10 K€: le traitement du MAD reste à la main de l’agence</a:t>
            </a:r>
          </a:p>
          <a:p>
            <a:pPr lvl="1">
              <a:buFontTx/>
              <a:buChar char="-"/>
            </a:pPr>
            <a:r>
              <a:rPr lang="fr-FR" dirty="0"/>
              <a:t>Les dossier succession &gt;10 K€: le traitement du MAD sera à la charge de la filière dès que le dossier succession est ouvert.</a:t>
            </a:r>
          </a:p>
          <a:p>
            <a:pPr marL="468000" lvl="1" indent="0">
              <a:buNone/>
            </a:pPr>
            <a:endParaRPr lang="fr-FR" b="1" dirty="0"/>
          </a:p>
          <a:p>
            <a:pPr marL="468000" lvl="1" indent="0">
              <a:buNone/>
            </a:pPr>
            <a:r>
              <a:rPr lang="fr-FR" sz="1600" b="1" u="sng" dirty="0">
                <a:solidFill>
                  <a:srgbClr val="C00000"/>
                </a:solidFill>
              </a:rPr>
              <a:t>Le principe</a:t>
            </a:r>
            <a:r>
              <a:rPr lang="fr-FR" sz="1600" b="1" dirty="0">
                <a:solidFill>
                  <a:srgbClr val="C00000"/>
                </a:solidFill>
              </a:rPr>
              <a:t>:  rejet automatique des opérations dès qu’il y a un blocage décès sur les comptes</a:t>
            </a:r>
          </a:p>
          <a:p>
            <a:pPr marL="468000" lvl="1" indent="0">
              <a:buNone/>
            </a:pPr>
            <a:r>
              <a:rPr lang="fr-FR" b="1" dirty="0"/>
              <a:t>                      </a:t>
            </a:r>
          </a:p>
          <a:p>
            <a:pPr lvl="1">
              <a:buFont typeface="Wingdings" panose="05000000000000000000" pitchFamily="2" charset="2"/>
              <a:buChar char="q"/>
            </a:pPr>
            <a:r>
              <a:rPr lang="fr-FR" sz="1600" b="1" u="sng" dirty="0"/>
              <a:t>Les exceptions </a:t>
            </a:r>
            <a:r>
              <a:rPr lang="fr-FR" b="1" dirty="0"/>
              <a:t>: certaines opérations pourront être forcées uniquement </a:t>
            </a:r>
            <a:r>
              <a:rPr lang="fr-FR" b="1" dirty="0">
                <a:solidFill>
                  <a:srgbClr val="C00000"/>
                </a:solidFill>
              </a:rPr>
              <a:t>si PROVISION DU COMPTE</a:t>
            </a:r>
          </a:p>
          <a:p>
            <a:pPr marL="468000" lvl="1" indent="0">
              <a:buNone/>
            </a:pPr>
            <a:r>
              <a:rPr lang="fr-FR" dirty="0"/>
              <a:t>              Les prélèvements des cotisations d’assurance IARD CEGEE</a:t>
            </a:r>
          </a:p>
          <a:p>
            <a:pPr marL="468000" lvl="1" indent="0">
              <a:buNone/>
            </a:pPr>
            <a:r>
              <a:rPr lang="fr-FR" dirty="0"/>
              <a:t>              Sous accord d’un héritier ou conjoint survivant, les prélèvements listés ( formulaire AGIL…)</a:t>
            </a:r>
          </a:p>
          <a:p>
            <a:pPr marL="468000" lvl="1" indent="0">
              <a:buNone/>
            </a:pPr>
            <a:r>
              <a:rPr lang="fr-FR" dirty="0"/>
              <a:t>              Si présentation d’un chèque et s’il y a provision, il s’agit de faire une demande de copie chèque pour vérifier la date </a:t>
            </a:r>
          </a:p>
          <a:p>
            <a:pPr marL="468000" lvl="1" indent="0">
              <a:buNone/>
            </a:pPr>
            <a:r>
              <a:rPr lang="fr-FR" dirty="0"/>
              <a:t>              d’émission du chèque ou accord des héritiers si connus.</a:t>
            </a:r>
          </a:p>
          <a:p>
            <a:pPr lvl="1">
              <a:buFontTx/>
              <a:buChar char="-"/>
            </a:pPr>
            <a:endParaRPr lang="fr-FR" b="1" dirty="0"/>
          </a:p>
          <a:p>
            <a:pPr lvl="1">
              <a:buFontTx/>
              <a:buChar char="-"/>
            </a:pPr>
            <a:endParaRPr lang="fr-FR" b="1" dirty="0"/>
          </a:p>
          <a:p>
            <a:pPr marL="468000" lvl="1" indent="0">
              <a:buNone/>
            </a:pPr>
            <a:r>
              <a:rPr lang="fr-FR" b="1" dirty="0"/>
              <a:t>                    Le forçage d’opérations via le MAD doit rester une exception</a:t>
            </a:r>
          </a:p>
          <a:p>
            <a:pPr marL="468000" lvl="1" indent="0">
              <a:buNone/>
            </a:pPr>
            <a:endParaRPr lang="fr-FR" b="1" dirty="0"/>
          </a:p>
          <a:p>
            <a:pPr marL="468000" lvl="1" indent="0">
              <a:buNone/>
            </a:pPr>
            <a:r>
              <a:rPr lang="fr-FR" dirty="0"/>
              <a:t> </a:t>
            </a:r>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marL="468000" lvl="1" indent="0">
              <a:buNone/>
            </a:pPr>
            <a:endParaRPr lang="fr-FR" dirty="0"/>
          </a:p>
          <a:p>
            <a:pPr lvl="1">
              <a:buFont typeface="Wingdings" panose="05000000000000000000" pitchFamily="2" charset="2"/>
              <a:buChar char="q"/>
            </a:pPr>
            <a:endParaRPr lang="fr-FR" dirty="0"/>
          </a:p>
          <a:p>
            <a:pPr marL="468000" lvl="1" indent="0">
              <a:buNone/>
            </a:pPr>
            <a:endParaRPr lang="fr-FR" dirty="0"/>
          </a:p>
          <a:p>
            <a:pPr marL="927000" lvl="2" indent="0">
              <a:buNone/>
            </a:pPr>
            <a:endParaRPr lang="fr-FR" sz="1400" dirty="0"/>
          </a:p>
          <a:p>
            <a:pPr marL="927000" lvl="2" indent="0">
              <a:buNone/>
            </a:pPr>
            <a:endParaRPr lang="fr-FR" sz="1400" dirty="0"/>
          </a:p>
          <a:p>
            <a:pPr lvl="2"/>
            <a:endParaRPr lang="fr-FR" sz="1400" dirty="0"/>
          </a:p>
          <a:p>
            <a:pPr lvl="1">
              <a:buFont typeface="Wingdings" panose="05000000000000000000" pitchFamily="2" charset="2"/>
              <a:buChar char="§"/>
            </a:pPr>
            <a:endParaRPr lang="fr-FR" dirty="0"/>
          </a:p>
          <a:p>
            <a:pPr marL="744750" lvl="2" indent="-285750"/>
            <a:endParaRPr lang="fr-FR" sz="1400" b="1" i="1" dirty="0"/>
          </a:p>
        </p:txBody>
      </p:sp>
      <p:sp>
        <p:nvSpPr>
          <p:cNvPr id="6" name="Espace réservé du texte 5"/>
          <p:cNvSpPr>
            <a:spLocks noGrp="1"/>
          </p:cNvSpPr>
          <p:nvPr>
            <p:ph type="body" sz="quarter" idx="12"/>
          </p:nvPr>
        </p:nvSpPr>
        <p:spPr/>
        <p:txBody>
          <a:bodyPr/>
          <a:lstStyle/>
          <a:p>
            <a:r>
              <a:rPr lang="fr-FR" dirty="0"/>
              <a:t>Le traitement du MAD</a:t>
            </a:r>
          </a:p>
        </p:txBody>
      </p:sp>
      <p:sp>
        <p:nvSpPr>
          <p:cNvPr id="7" name="Espace réservé du texte 6"/>
          <p:cNvSpPr>
            <a:spLocks noGrp="1"/>
          </p:cNvSpPr>
          <p:nvPr>
            <p:ph type="body" sz="quarter" idx="14"/>
          </p:nvPr>
        </p:nvSpPr>
        <p:spPr/>
        <p:txBody>
          <a:bodyPr/>
          <a:lstStyle/>
          <a:p>
            <a:r>
              <a:rPr lang="fr-FR" dirty="0"/>
              <a:t>FILIERE SUCCESSIONS</a:t>
            </a:r>
          </a:p>
        </p:txBody>
      </p:sp>
      <p:pic>
        <p:nvPicPr>
          <p:cNvPr id="11" name="Image 10">
            <a:extLst>
              <a:ext uri="{FF2B5EF4-FFF2-40B4-BE49-F238E27FC236}">
                <a16:creationId xmlns:a16="http://schemas.microsoft.com/office/drawing/2014/main" id="{DA6DA46B-3EA8-4210-8A19-4B821D4BDE33}"/>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Lst>
          </a:blip>
          <a:srcRect l="64840"/>
          <a:stretch/>
        </p:blipFill>
        <p:spPr>
          <a:xfrm flipH="1">
            <a:off x="10605532" y="4031610"/>
            <a:ext cx="1070531" cy="2279015"/>
          </a:xfrm>
          <a:prstGeom prst="rect">
            <a:avLst/>
          </a:prstGeom>
        </p:spPr>
      </p:pic>
      <p:sp>
        <p:nvSpPr>
          <p:cNvPr id="3" name="Espace réservé du texte 2">
            <a:extLst>
              <a:ext uri="{FF2B5EF4-FFF2-40B4-BE49-F238E27FC236}">
                <a16:creationId xmlns:a16="http://schemas.microsoft.com/office/drawing/2014/main" id="{8499C6D7-B125-419A-8C6E-B904B0BE0B84}"/>
              </a:ext>
            </a:extLst>
          </p:cNvPr>
          <p:cNvSpPr>
            <a:spLocks noGrp="1"/>
          </p:cNvSpPr>
          <p:nvPr>
            <p:ph type="body" sz="quarter" idx="16"/>
          </p:nvPr>
        </p:nvSpPr>
        <p:spPr/>
        <p:txBody>
          <a:bodyPr/>
          <a:lstStyle/>
          <a:p>
            <a:r>
              <a:rPr lang="fr-FR" dirty="0"/>
              <a:t>5</a:t>
            </a:r>
          </a:p>
        </p:txBody>
      </p:sp>
      <p:pic>
        <p:nvPicPr>
          <p:cNvPr id="12" name="Image 11">
            <a:extLst>
              <a:ext uri="{FF2B5EF4-FFF2-40B4-BE49-F238E27FC236}">
                <a16:creationId xmlns:a16="http://schemas.microsoft.com/office/drawing/2014/main" id="{9291EE3D-8357-487F-9525-9CC78DA0F68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78" b="89209" l="2341" r="95318">
                        <a14:foregroundMark x1="50502" y1="38489" x2="51171" y2="50360"/>
                        <a14:foregroundMark x1="52174" y1="72662" x2="52174" y2="72662"/>
                        <a14:foregroundMark x1="35786" y1="31655" x2="26421" y2="45324"/>
                      </a14:backgroundRemoval>
                    </a14:imgEffect>
                  </a14:imgLayer>
                </a14:imgProps>
              </a:ext>
            </a:extLst>
          </a:blip>
          <a:stretch>
            <a:fillRect/>
          </a:stretch>
        </p:blipFill>
        <p:spPr>
          <a:xfrm>
            <a:off x="1062528" y="5298893"/>
            <a:ext cx="614686" cy="571514"/>
          </a:xfrm>
          <a:prstGeom prst="rect">
            <a:avLst/>
          </a:prstGeom>
        </p:spPr>
      </p:pic>
      <p:pic>
        <p:nvPicPr>
          <p:cNvPr id="13" name="Image 12">
            <a:extLst>
              <a:ext uri="{FF2B5EF4-FFF2-40B4-BE49-F238E27FC236}">
                <a16:creationId xmlns:a16="http://schemas.microsoft.com/office/drawing/2014/main" id="{B75B87C4-08D2-43B2-8B35-56874249D42F}"/>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5556" b="88889" l="1878" r="96714"/>
                    </a14:imgEffect>
                  </a14:imgLayer>
                </a14:imgProps>
              </a:ext>
            </a:extLst>
          </a:blip>
          <a:stretch>
            <a:fillRect/>
          </a:stretch>
        </p:blipFill>
        <p:spPr>
          <a:xfrm rot="430197">
            <a:off x="965629" y="3850144"/>
            <a:ext cx="565986" cy="180336"/>
          </a:xfrm>
          <a:prstGeom prst="rect">
            <a:avLst/>
          </a:prstGeom>
        </p:spPr>
      </p:pic>
      <p:pic>
        <p:nvPicPr>
          <p:cNvPr id="14" name="Image 13">
            <a:extLst>
              <a:ext uri="{FF2B5EF4-FFF2-40B4-BE49-F238E27FC236}">
                <a16:creationId xmlns:a16="http://schemas.microsoft.com/office/drawing/2014/main" id="{60D9733D-03D7-4285-A5BA-79E43A9627F1}"/>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5556" b="88889" l="1878" r="96714"/>
                    </a14:imgEffect>
                  </a14:imgLayer>
                </a14:imgProps>
              </a:ext>
            </a:extLst>
          </a:blip>
          <a:stretch>
            <a:fillRect/>
          </a:stretch>
        </p:blipFill>
        <p:spPr>
          <a:xfrm rot="430197">
            <a:off x="965629" y="4131484"/>
            <a:ext cx="565986" cy="180336"/>
          </a:xfrm>
          <a:prstGeom prst="rect">
            <a:avLst/>
          </a:prstGeom>
        </p:spPr>
      </p:pic>
      <p:pic>
        <p:nvPicPr>
          <p:cNvPr id="10" name="Image 9">
            <a:extLst>
              <a:ext uri="{FF2B5EF4-FFF2-40B4-BE49-F238E27FC236}">
                <a16:creationId xmlns:a16="http://schemas.microsoft.com/office/drawing/2014/main" id="{A2D0FA3A-6C34-45D7-B2A9-397872B70F19}"/>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5556" b="88889" l="1878" r="96714"/>
                    </a14:imgEffect>
                  </a14:imgLayer>
                </a14:imgProps>
              </a:ext>
            </a:extLst>
          </a:blip>
          <a:stretch>
            <a:fillRect/>
          </a:stretch>
        </p:blipFill>
        <p:spPr>
          <a:xfrm rot="430197">
            <a:off x="965630" y="4410619"/>
            <a:ext cx="565986" cy="180336"/>
          </a:xfrm>
          <a:prstGeom prst="rect">
            <a:avLst/>
          </a:prstGeom>
        </p:spPr>
      </p:pic>
    </p:spTree>
    <p:extLst>
      <p:ext uri="{BB962C8B-B14F-4D97-AF65-F5344CB8AC3E}">
        <p14:creationId xmlns:p14="http://schemas.microsoft.com/office/powerpoint/2010/main" val="3150941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a:t>Les successions en CEGEE : présentation de la filière succession</a:t>
            </a:r>
          </a:p>
          <a:p>
            <a:r>
              <a:rPr lang="fr-FR" dirty="0"/>
              <a:t>La connaissance du décès : que faire ?</a:t>
            </a:r>
          </a:p>
          <a:p>
            <a:r>
              <a:rPr lang="fr-FR" dirty="0"/>
              <a:t>La collecte des informations, documents et blocage des comptes</a:t>
            </a:r>
          </a:p>
          <a:p>
            <a:r>
              <a:rPr lang="fr-FR" dirty="0"/>
              <a:t>Règlements des factures</a:t>
            </a:r>
          </a:p>
          <a:p>
            <a:r>
              <a:rPr lang="fr-FR" dirty="0"/>
              <a:t>Rôle du notaire – tarification - MAD</a:t>
            </a:r>
          </a:p>
          <a:p>
            <a:r>
              <a:rPr lang="fr-FR" b="1" dirty="0">
                <a:solidFill>
                  <a:srgbClr val="C00000"/>
                </a:solidFill>
              </a:rPr>
              <a:t>Suivi des Successions</a:t>
            </a:r>
          </a:p>
          <a:p>
            <a:r>
              <a:rPr lang="fr-FR" dirty="0">
                <a:solidFill>
                  <a:srgbClr val="000000"/>
                </a:solidFill>
              </a:rPr>
              <a:t>Comment gérer les contrats d’assurance vie </a:t>
            </a:r>
          </a:p>
          <a:p>
            <a:endParaRPr lang="fr-FR" b="1" dirty="0">
              <a:solidFill>
                <a:srgbClr val="C00000"/>
              </a:solidFill>
            </a:endParaRP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2871803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E5FADD72-4558-4DF8-9408-53A1627A7587}"/>
              </a:ext>
            </a:extLst>
          </p:cNvPr>
          <p:cNvPicPr>
            <a:picLocks noChangeAspect="1"/>
          </p:cNvPicPr>
          <p:nvPr/>
        </p:nvPicPr>
        <p:blipFill>
          <a:blip r:embed="rId2"/>
          <a:stretch>
            <a:fillRect/>
          </a:stretch>
        </p:blipFill>
        <p:spPr>
          <a:xfrm>
            <a:off x="722344" y="1911469"/>
            <a:ext cx="10926700" cy="4563112"/>
          </a:xfrm>
          <a:prstGeom prst="rect">
            <a:avLst/>
          </a:prstGeom>
          <a:ln>
            <a:solidFill>
              <a:srgbClr val="C00000"/>
            </a:solidFill>
          </a:ln>
        </p:spPr>
      </p:pic>
      <p:sp>
        <p:nvSpPr>
          <p:cNvPr id="9" name="Espace réservé du contenu 8"/>
          <p:cNvSpPr>
            <a:spLocks noGrp="1"/>
          </p:cNvSpPr>
          <p:nvPr>
            <p:ph idx="17"/>
          </p:nvPr>
        </p:nvSpPr>
        <p:spPr>
          <a:xfrm>
            <a:off x="582503" y="1184148"/>
            <a:ext cx="11609497" cy="702351"/>
          </a:xfrm>
        </p:spPr>
        <p:txBody>
          <a:bodyPr/>
          <a:lstStyle/>
          <a:p>
            <a:r>
              <a:rPr lang="fr-FR" b="1" dirty="0"/>
              <a:t>Les moyens à votre disposition</a:t>
            </a:r>
          </a:p>
          <a:p>
            <a:pPr lvl="1">
              <a:buFont typeface="Wingdings" panose="05000000000000000000" pitchFamily="2" charset="2"/>
              <a:buChar char="q"/>
            </a:pPr>
            <a:r>
              <a:rPr lang="fr-FR" sz="1800" b="1" u="sng" dirty="0">
                <a:solidFill>
                  <a:srgbClr val="C00000"/>
                </a:solidFill>
              </a:rPr>
              <a:t>Dans le nouveau Portail MYSYS </a:t>
            </a:r>
            <a:r>
              <a:rPr lang="fr-FR" b="1" dirty="0"/>
              <a:t>: </a:t>
            </a:r>
            <a:r>
              <a:rPr lang="fr-FR" sz="1800" b="1" dirty="0"/>
              <a:t>Identifier un client décédé, date d’ouverture dossier Succession.</a:t>
            </a:r>
          </a:p>
          <a:p>
            <a:pPr marL="0" indent="0">
              <a:buNone/>
            </a:pPr>
            <a:endParaRPr lang="fr-FR" b="1" dirty="0"/>
          </a:p>
          <a:p>
            <a:pPr marL="0" indent="0">
              <a:buNone/>
            </a:pPr>
            <a:endParaRPr lang="fr-FR" b="1" dirty="0"/>
          </a:p>
          <a:p>
            <a:endParaRPr lang="fr-FR" b="1" dirty="0"/>
          </a:p>
          <a:p>
            <a:endParaRPr lang="fr-FR" b="1" dirty="0"/>
          </a:p>
          <a:p>
            <a:endParaRPr lang="fr-FR" b="1" dirty="0"/>
          </a:p>
          <a:p>
            <a:endParaRPr lang="fr-FR" b="1" dirty="0"/>
          </a:p>
          <a:p>
            <a:endParaRPr lang="fr-FR" b="1" dirty="0"/>
          </a:p>
          <a:p>
            <a:endParaRPr lang="fr-FR" b="1" dirty="0"/>
          </a:p>
          <a:p>
            <a:endParaRPr lang="fr-FR" b="1" dirty="0"/>
          </a:p>
          <a:p>
            <a:pPr lvl="1">
              <a:buFont typeface="Wingdings" panose="05000000000000000000" pitchFamily="2" charset="2"/>
              <a:buChar char="q"/>
            </a:pPr>
            <a:endParaRPr lang="fr-FR" u="sng" dirty="0">
              <a:effectLst>
                <a:outerShdw blurRad="38100" dist="38100" dir="2700000" algn="tl">
                  <a:srgbClr val="000000">
                    <a:alpha val="43137"/>
                  </a:srgbClr>
                </a:outerShdw>
              </a:effectLst>
            </a:endParaRPr>
          </a:p>
          <a:p>
            <a:pPr marL="468000" lvl="1" indent="0">
              <a:buNone/>
            </a:pPr>
            <a:endParaRPr lang="fr-FR" dirty="0"/>
          </a:p>
          <a:p>
            <a:pPr marL="468000" lvl="1" indent="0">
              <a:buNone/>
            </a:pPr>
            <a:endParaRPr lang="fr-FR" dirty="0"/>
          </a:p>
          <a:p>
            <a:pPr marL="468000" lvl="1" indent="0">
              <a:buNone/>
            </a:pPr>
            <a:endParaRPr lang="fr-FR" dirty="0"/>
          </a:p>
          <a:p>
            <a:pPr marL="468000" lvl="1" indent="0">
              <a:buNone/>
            </a:pPr>
            <a:endParaRPr lang="fr-FR" dirty="0">
              <a:solidFill>
                <a:srgbClr val="C00000"/>
              </a:solidFill>
            </a:endParaRPr>
          </a:p>
          <a:p>
            <a:pPr marL="468000" lvl="1" indent="0">
              <a:buNone/>
            </a:pPr>
            <a:endParaRPr lang="fr-FR" dirty="0"/>
          </a:p>
          <a:p>
            <a:pPr marL="468000" lvl="1" indent="0">
              <a:buNone/>
            </a:pPr>
            <a:endParaRPr lang="fr-FR" dirty="0"/>
          </a:p>
        </p:txBody>
      </p:sp>
      <p:sp>
        <p:nvSpPr>
          <p:cNvPr id="6" name="Espace réservé du texte 5"/>
          <p:cNvSpPr>
            <a:spLocks noGrp="1"/>
          </p:cNvSpPr>
          <p:nvPr>
            <p:ph type="body" sz="quarter" idx="12"/>
          </p:nvPr>
        </p:nvSpPr>
        <p:spPr/>
        <p:txBody>
          <a:bodyPr/>
          <a:lstStyle/>
          <a:p>
            <a:r>
              <a:rPr lang="fr-FR" dirty="0"/>
              <a:t>Le suivi de la succession</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11" name="Espace réservé du texte 10">
            <a:extLst>
              <a:ext uri="{FF2B5EF4-FFF2-40B4-BE49-F238E27FC236}">
                <a16:creationId xmlns:a16="http://schemas.microsoft.com/office/drawing/2014/main" id="{23897751-7CF6-4F71-81BE-58C6779FA658}"/>
              </a:ext>
            </a:extLst>
          </p:cNvPr>
          <p:cNvSpPr>
            <a:spLocks noGrp="1"/>
          </p:cNvSpPr>
          <p:nvPr>
            <p:ph type="body" sz="quarter" idx="16"/>
          </p:nvPr>
        </p:nvSpPr>
        <p:spPr/>
        <p:txBody>
          <a:bodyPr/>
          <a:lstStyle/>
          <a:p>
            <a:r>
              <a:rPr lang="fr-FR" dirty="0"/>
              <a:t>6</a:t>
            </a:r>
          </a:p>
        </p:txBody>
      </p:sp>
      <p:sp>
        <p:nvSpPr>
          <p:cNvPr id="8" name="ZoneTexte 7">
            <a:extLst>
              <a:ext uri="{FF2B5EF4-FFF2-40B4-BE49-F238E27FC236}">
                <a16:creationId xmlns:a16="http://schemas.microsoft.com/office/drawing/2014/main" id="{B85A5604-BAAC-442D-84B6-486A198F34FE}"/>
              </a:ext>
            </a:extLst>
          </p:cNvPr>
          <p:cNvSpPr txBox="1"/>
          <p:nvPr/>
        </p:nvSpPr>
        <p:spPr>
          <a:xfrm>
            <a:off x="722344" y="1955358"/>
            <a:ext cx="2117189" cy="377446"/>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722E53">
                    <a:lumMod val="60000"/>
                    <a:lumOff val="40000"/>
                  </a:srgbClr>
                </a:solidFill>
                <a:effectLst/>
                <a:uLnTx/>
                <a:uFillTx/>
                <a:latin typeface="Arial"/>
                <a:ea typeface="+mn-ea"/>
                <a:cs typeface="+mn-cs"/>
              </a:rPr>
              <a:t>M. LE CLIENT</a:t>
            </a:r>
          </a:p>
        </p:txBody>
      </p:sp>
      <p:sp>
        <p:nvSpPr>
          <p:cNvPr id="15" name="Flèche : gauche 14">
            <a:extLst>
              <a:ext uri="{FF2B5EF4-FFF2-40B4-BE49-F238E27FC236}">
                <a16:creationId xmlns:a16="http://schemas.microsoft.com/office/drawing/2014/main" id="{9DC86450-7173-46E8-A862-E10C347D93F5}"/>
              </a:ext>
            </a:extLst>
          </p:cNvPr>
          <p:cNvSpPr/>
          <p:nvPr/>
        </p:nvSpPr>
        <p:spPr>
          <a:xfrm>
            <a:off x="6931461" y="1923720"/>
            <a:ext cx="2117189" cy="440723"/>
          </a:xfrm>
          <a:prstGeom prst="leftArrow">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lumMod val="95000"/>
                  </a:prstClr>
                </a:solidFill>
                <a:effectLst/>
                <a:uLnTx/>
                <a:uFillTx/>
                <a:latin typeface="Arial"/>
                <a:ea typeface="+mn-ea"/>
                <a:cs typeface="+mn-cs"/>
              </a:rPr>
              <a:t>Date du décès</a:t>
            </a:r>
          </a:p>
        </p:txBody>
      </p:sp>
      <p:cxnSp>
        <p:nvCxnSpPr>
          <p:cNvPr id="17" name="Connecteur droit 16">
            <a:extLst>
              <a:ext uri="{FF2B5EF4-FFF2-40B4-BE49-F238E27FC236}">
                <a16:creationId xmlns:a16="http://schemas.microsoft.com/office/drawing/2014/main" id="{09B7FE44-EC78-4226-BFC0-7D3406F12B20}"/>
              </a:ext>
            </a:extLst>
          </p:cNvPr>
          <p:cNvCxnSpPr>
            <a:cxnSpLocks/>
          </p:cNvCxnSpPr>
          <p:nvPr/>
        </p:nvCxnSpPr>
        <p:spPr>
          <a:xfrm>
            <a:off x="846800" y="4204899"/>
            <a:ext cx="1992733"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8" name="Flèche : gauche 17">
            <a:extLst>
              <a:ext uri="{FF2B5EF4-FFF2-40B4-BE49-F238E27FC236}">
                <a16:creationId xmlns:a16="http://schemas.microsoft.com/office/drawing/2014/main" id="{41759A36-3516-424B-AADB-569654D97D3E}"/>
              </a:ext>
            </a:extLst>
          </p:cNvPr>
          <p:cNvSpPr/>
          <p:nvPr/>
        </p:nvSpPr>
        <p:spPr>
          <a:xfrm>
            <a:off x="7020444" y="5418634"/>
            <a:ext cx="3744592" cy="1116366"/>
          </a:xfrm>
          <a:prstGeom prst="leftArrow">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lumMod val="95000"/>
                  </a:prstClr>
                </a:solidFill>
                <a:effectLst/>
                <a:uLnTx/>
                <a:uFillTx/>
                <a:latin typeface="Arial"/>
                <a:ea typeface="+mn-ea"/>
                <a:cs typeface="+mn-cs"/>
              </a:rPr>
              <a:t>Date ouverture dossier SUCC et accès HEREMUS Jet</a:t>
            </a:r>
          </a:p>
        </p:txBody>
      </p:sp>
      <p:pic>
        <p:nvPicPr>
          <p:cNvPr id="13" name="Image 12">
            <a:extLst>
              <a:ext uri="{FF2B5EF4-FFF2-40B4-BE49-F238E27FC236}">
                <a16:creationId xmlns:a16="http://schemas.microsoft.com/office/drawing/2014/main" id="{BE34F1FA-14DE-4B67-9990-18C3B7908913}"/>
              </a:ext>
            </a:extLst>
          </p:cNvPr>
          <p:cNvPicPr>
            <a:picLocks noChangeAspect="1"/>
          </p:cNvPicPr>
          <p:nvPr/>
        </p:nvPicPr>
        <p:blipFill>
          <a:blip r:embed="rId3"/>
          <a:stretch>
            <a:fillRect/>
          </a:stretch>
        </p:blipFill>
        <p:spPr>
          <a:xfrm>
            <a:off x="11463797" y="557730"/>
            <a:ext cx="371888" cy="417612"/>
          </a:xfrm>
          <a:prstGeom prst="rect">
            <a:avLst/>
          </a:prstGeom>
        </p:spPr>
      </p:pic>
    </p:spTree>
    <p:extLst>
      <p:ext uri="{BB962C8B-B14F-4D97-AF65-F5344CB8AC3E}">
        <p14:creationId xmlns:p14="http://schemas.microsoft.com/office/powerpoint/2010/main" val="599632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37E28173-8D1B-4F86-8831-770C7CBC79FA}"/>
              </a:ext>
            </a:extLst>
          </p:cNvPr>
          <p:cNvPicPr>
            <a:picLocks noChangeAspect="1"/>
          </p:cNvPicPr>
          <p:nvPr/>
        </p:nvPicPr>
        <p:blipFill>
          <a:blip r:embed="rId2"/>
          <a:stretch>
            <a:fillRect/>
          </a:stretch>
        </p:blipFill>
        <p:spPr>
          <a:xfrm>
            <a:off x="1482462" y="2318787"/>
            <a:ext cx="8381315" cy="921149"/>
          </a:xfrm>
          <a:prstGeom prst="rect">
            <a:avLst/>
          </a:prstGeom>
        </p:spPr>
      </p:pic>
      <p:pic>
        <p:nvPicPr>
          <p:cNvPr id="22" name="Image 21">
            <a:extLst>
              <a:ext uri="{FF2B5EF4-FFF2-40B4-BE49-F238E27FC236}">
                <a16:creationId xmlns:a16="http://schemas.microsoft.com/office/drawing/2014/main" id="{406C7217-A4DD-4616-AE96-0B41C028AC94}"/>
              </a:ext>
            </a:extLst>
          </p:cNvPr>
          <p:cNvPicPr>
            <a:picLocks noChangeAspect="1"/>
          </p:cNvPicPr>
          <p:nvPr/>
        </p:nvPicPr>
        <p:blipFill>
          <a:blip r:embed="rId3"/>
          <a:stretch>
            <a:fillRect/>
          </a:stretch>
        </p:blipFill>
        <p:spPr>
          <a:xfrm>
            <a:off x="2415595" y="4650245"/>
            <a:ext cx="4376925" cy="1662124"/>
          </a:xfrm>
          <a:prstGeom prst="rect">
            <a:avLst/>
          </a:prstGeom>
          <a:ln>
            <a:noFill/>
          </a:ln>
          <a:effectLst>
            <a:outerShdw blurRad="292100" dist="139700" dir="2700000" algn="tl" rotWithShape="0">
              <a:srgbClr val="333333">
                <a:alpha val="65000"/>
              </a:srgbClr>
            </a:outerShdw>
          </a:effectLst>
        </p:spPr>
      </p:pic>
      <p:sp>
        <p:nvSpPr>
          <p:cNvPr id="9" name="Espace réservé du contenu 8"/>
          <p:cNvSpPr>
            <a:spLocks noGrp="1"/>
          </p:cNvSpPr>
          <p:nvPr>
            <p:ph idx="17"/>
          </p:nvPr>
        </p:nvSpPr>
        <p:spPr>
          <a:xfrm>
            <a:off x="430488" y="1268901"/>
            <a:ext cx="11331023" cy="5209705"/>
          </a:xfrm>
        </p:spPr>
        <p:txBody>
          <a:bodyPr/>
          <a:lstStyle/>
          <a:p>
            <a:r>
              <a:rPr lang="fr-FR" b="1" dirty="0"/>
              <a:t>Les moyens à votre disposition</a:t>
            </a:r>
          </a:p>
          <a:p>
            <a:pPr lvl="1">
              <a:buFont typeface="Wingdings" panose="05000000000000000000" pitchFamily="2" charset="2"/>
              <a:buChar char="q"/>
            </a:pPr>
            <a:r>
              <a:rPr lang="fr-FR" sz="1800" b="1" u="sng" dirty="0">
                <a:solidFill>
                  <a:srgbClr val="C00000"/>
                </a:solidFill>
              </a:rPr>
              <a:t> Dans MYSYS </a:t>
            </a:r>
            <a:r>
              <a:rPr lang="fr-FR" b="1" dirty="0"/>
              <a:t>: </a:t>
            </a:r>
            <a:r>
              <a:rPr lang="fr-FR" dirty="0"/>
              <a:t>identification du </a:t>
            </a:r>
            <a:r>
              <a:rPr lang="fr-FR" b="1" dirty="0">
                <a:solidFill>
                  <a:srgbClr val="C00000"/>
                </a:solidFill>
              </a:rPr>
              <a:t>Gestionnaire Succession </a:t>
            </a:r>
            <a:r>
              <a:rPr lang="fr-FR" dirty="0"/>
              <a:t>dans le</a:t>
            </a:r>
            <a:r>
              <a:rPr lang="fr-FR" dirty="0">
                <a:effectLst>
                  <a:outerShdw blurRad="38100" dist="38100" dir="2700000" algn="tl">
                    <a:srgbClr val="000000">
                      <a:alpha val="43137"/>
                    </a:srgbClr>
                  </a:outerShdw>
                </a:effectLst>
              </a:rPr>
              <a:t> </a:t>
            </a:r>
            <a:r>
              <a:rPr lang="fr-FR" u="sng" dirty="0"/>
              <a:t>« </a:t>
            </a:r>
            <a:r>
              <a:rPr lang="fr-FR" sz="1600" b="1" u="sng" dirty="0">
                <a:solidFill>
                  <a:srgbClr val="C00000"/>
                </a:solidFill>
              </a:rPr>
              <a:t>Géré par </a:t>
            </a:r>
            <a:r>
              <a:rPr lang="fr-FR" u="sng" dirty="0"/>
              <a:t>» </a:t>
            </a:r>
            <a:r>
              <a:rPr lang="fr-FR" u="sng" dirty="0">
                <a:solidFill>
                  <a:srgbClr val="C00000"/>
                </a:solidFill>
              </a:rPr>
              <a:t>pour les dossiers de succession </a:t>
            </a:r>
            <a:r>
              <a:rPr lang="fr-FR" sz="2000" b="1" u="sng" dirty="0">
                <a:solidFill>
                  <a:srgbClr val="C00000"/>
                </a:solidFill>
              </a:rPr>
              <a:t>&gt;</a:t>
            </a:r>
            <a:r>
              <a:rPr lang="fr-FR" u="sng" dirty="0">
                <a:solidFill>
                  <a:srgbClr val="C00000"/>
                </a:solidFill>
              </a:rPr>
              <a:t> </a:t>
            </a:r>
            <a:r>
              <a:rPr lang="fr-FR" sz="2000" b="1" u="sng" dirty="0">
                <a:solidFill>
                  <a:srgbClr val="C00000"/>
                </a:solidFill>
              </a:rPr>
              <a:t>75 K€</a:t>
            </a:r>
          </a:p>
          <a:p>
            <a:pPr marL="468000" lvl="1" indent="0">
              <a:buNone/>
            </a:pPr>
            <a:r>
              <a:rPr lang="fr-FR" dirty="0"/>
              <a:t>Pour rappel :  pour les dossiers &lt; 75K€, il faut contacter la Solution rattachée à votre territoire.</a:t>
            </a:r>
          </a:p>
          <a:p>
            <a:pPr marL="468000" lvl="1" indent="0">
              <a:buNone/>
            </a:pPr>
            <a:endParaRPr lang="fr-FR" dirty="0"/>
          </a:p>
          <a:p>
            <a:pPr lvl="1"/>
            <a:endParaRPr lang="fr-FR" u="sng" dirty="0">
              <a:effectLst>
                <a:outerShdw blurRad="38100" dist="38100" dir="2700000" algn="tl">
                  <a:srgbClr val="000000">
                    <a:alpha val="43137"/>
                  </a:srgbClr>
                </a:outerShdw>
              </a:effectLst>
            </a:endParaRPr>
          </a:p>
          <a:p>
            <a:pPr marL="468000" lvl="1" indent="0">
              <a:buNone/>
            </a:pPr>
            <a:endParaRPr lang="fr-FR" dirty="0"/>
          </a:p>
          <a:p>
            <a:pPr marL="468000" lvl="1" indent="0">
              <a:buNone/>
            </a:pPr>
            <a:endParaRPr lang="fr-FR" dirty="0"/>
          </a:p>
          <a:p>
            <a:pPr lvl="1">
              <a:buFont typeface="Wingdings" panose="05000000000000000000" pitchFamily="2" charset="2"/>
              <a:buChar char="q"/>
            </a:pPr>
            <a:r>
              <a:rPr lang="fr-FR" sz="1800" b="1" u="sng" dirty="0">
                <a:solidFill>
                  <a:srgbClr val="C00000"/>
                </a:solidFill>
              </a:rPr>
              <a:t> Dans </a:t>
            </a:r>
            <a:r>
              <a:rPr lang="fr-FR" sz="1800" b="1" u="sng" dirty="0" err="1">
                <a:solidFill>
                  <a:srgbClr val="C00000"/>
                </a:solidFill>
              </a:rPr>
              <a:t>Hérémus</a:t>
            </a:r>
            <a:r>
              <a:rPr lang="fr-FR" sz="1800" b="1" u="sng" dirty="0">
                <a:solidFill>
                  <a:srgbClr val="C00000"/>
                </a:solidFill>
              </a:rPr>
              <a:t> Jet (Outil de gestion des successions) </a:t>
            </a:r>
            <a:r>
              <a:rPr lang="fr-FR" b="1" dirty="0"/>
              <a:t>:  Trouver l’historique du dossier avec le nom du gestionnaire</a:t>
            </a:r>
          </a:p>
          <a:p>
            <a:pPr lvl="1">
              <a:buFont typeface="Wingdings" panose="05000000000000000000" pitchFamily="2" charset="2"/>
              <a:buChar char="è"/>
            </a:pPr>
            <a:r>
              <a:rPr lang="fr-FR" dirty="0">
                <a:solidFill>
                  <a:schemeClr val="tx1">
                    <a:lumMod val="65000"/>
                    <a:lumOff val="35000"/>
                  </a:schemeClr>
                </a:solidFill>
              </a:rPr>
              <a:t>Interrogation « </a:t>
            </a:r>
            <a:r>
              <a:rPr lang="fr-FR" b="1" dirty="0">
                <a:solidFill>
                  <a:schemeClr val="tx1">
                    <a:lumMod val="65000"/>
                    <a:lumOff val="35000"/>
                  </a:schemeClr>
                </a:solidFill>
              </a:rPr>
              <a:t>1209 » à partir de MYSYS synthèse client  </a:t>
            </a:r>
          </a:p>
          <a:p>
            <a:pPr marL="468000" lvl="1" indent="0">
              <a:buNone/>
            </a:pPr>
            <a:endParaRPr lang="fr-FR" b="1" dirty="0">
              <a:solidFill>
                <a:srgbClr val="C00000"/>
              </a:solidFill>
            </a:endParaRPr>
          </a:p>
          <a:p>
            <a:pPr lvl="1">
              <a:buFont typeface="Wingdings" panose="05000000000000000000" pitchFamily="2" charset="2"/>
              <a:buChar char="è"/>
            </a:pPr>
            <a:r>
              <a:rPr lang="fr-FR" b="1" dirty="0">
                <a:solidFill>
                  <a:schemeClr val="tx1">
                    <a:lumMod val="65000"/>
                    <a:lumOff val="35000"/>
                  </a:schemeClr>
                </a:solidFill>
              </a:rPr>
              <a:t>ou clic direct </a:t>
            </a:r>
          </a:p>
          <a:p>
            <a:pPr lvl="1">
              <a:buFont typeface="Wingdings" panose="05000000000000000000" pitchFamily="2" charset="2"/>
              <a:buChar char="è"/>
            </a:pPr>
            <a:endParaRPr lang="fr-FR" dirty="0">
              <a:solidFill>
                <a:srgbClr val="C00000"/>
              </a:solidFill>
            </a:endParaRPr>
          </a:p>
          <a:p>
            <a:pPr marL="468000" lvl="1" indent="0">
              <a:buNone/>
            </a:pPr>
            <a:endParaRPr lang="fr-FR" dirty="0"/>
          </a:p>
          <a:p>
            <a:pPr marL="468000" lvl="1" indent="0">
              <a:buNone/>
            </a:pPr>
            <a:endParaRPr lang="fr-FR" dirty="0"/>
          </a:p>
        </p:txBody>
      </p:sp>
      <p:sp>
        <p:nvSpPr>
          <p:cNvPr id="6" name="Espace réservé du texte 5"/>
          <p:cNvSpPr>
            <a:spLocks noGrp="1"/>
          </p:cNvSpPr>
          <p:nvPr>
            <p:ph type="body" sz="quarter" idx="12"/>
          </p:nvPr>
        </p:nvSpPr>
        <p:spPr/>
        <p:txBody>
          <a:bodyPr/>
          <a:lstStyle/>
          <a:p>
            <a:r>
              <a:rPr lang="fr-FR" dirty="0"/>
              <a:t>Le suivi de la succession</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4" name="Flèche droite 3"/>
          <p:cNvSpPr/>
          <p:nvPr/>
        </p:nvSpPr>
        <p:spPr>
          <a:xfrm rot="5400000">
            <a:off x="4298708" y="4906386"/>
            <a:ext cx="610697" cy="5670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Espace réservé du texte 10">
            <a:extLst>
              <a:ext uri="{FF2B5EF4-FFF2-40B4-BE49-F238E27FC236}">
                <a16:creationId xmlns:a16="http://schemas.microsoft.com/office/drawing/2014/main" id="{23897751-7CF6-4F71-81BE-58C6779FA658}"/>
              </a:ext>
            </a:extLst>
          </p:cNvPr>
          <p:cNvSpPr>
            <a:spLocks noGrp="1"/>
          </p:cNvSpPr>
          <p:nvPr>
            <p:ph type="body" sz="quarter" idx="16"/>
          </p:nvPr>
        </p:nvSpPr>
        <p:spPr/>
        <p:txBody>
          <a:bodyPr/>
          <a:lstStyle/>
          <a:p>
            <a:r>
              <a:rPr lang="fr-FR" dirty="0"/>
              <a:t>6</a:t>
            </a:r>
          </a:p>
        </p:txBody>
      </p:sp>
      <p:cxnSp>
        <p:nvCxnSpPr>
          <p:cNvPr id="21" name="Connecteur droit 20">
            <a:extLst>
              <a:ext uri="{FF2B5EF4-FFF2-40B4-BE49-F238E27FC236}">
                <a16:creationId xmlns:a16="http://schemas.microsoft.com/office/drawing/2014/main" id="{F95BD6F6-8532-436E-BC37-8DD08E752BC4}"/>
              </a:ext>
            </a:extLst>
          </p:cNvPr>
          <p:cNvCxnSpPr>
            <a:cxnSpLocks/>
          </p:cNvCxnSpPr>
          <p:nvPr/>
        </p:nvCxnSpPr>
        <p:spPr>
          <a:xfrm>
            <a:off x="1592262" y="2921279"/>
            <a:ext cx="329533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23" name="Image 22">
            <a:extLst>
              <a:ext uri="{FF2B5EF4-FFF2-40B4-BE49-F238E27FC236}">
                <a16:creationId xmlns:a16="http://schemas.microsoft.com/office/drawing/2014/main" id="{BA7C3FAF-6E4C-4B3E-BC4B-FECA48094101}"/>
              </a:ext>
            </a:extLst>
          </p:cNvPr>
          <p:cNvPicPr>
            <a:picLocks noChangeAspect="1"/>
          </p:cNvPicPr>
          <p:nvPr/>
        </p:nvPicPr>
        <p:blipFill>
          <a:blip r:embed="rId4"/>
          <a:stretch>
            <a:fillRect/>
          </a:stretch>
        </p:blipFill>
        <p:spPr>
          <a:xfrm>
            <a:off x="110744" y="5035126"/>
            <a:ext cx="1798620" cy="11297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Image 12">
            <a:extLst>
              <a:ext uri="{FF2B5EF4-FFF2-40B4-BE49-F238E27FC236}">
                <a16:creationId xmlns:a16="http://schemas.microsoft.com/office/drawing/2014/main" id="{FBE5C643-2727-4B25-94AB-33369832AC4A}"/>
              </a:ext>
            </a:extLst>
          </p:cNvPr>
          <p:cNvPicPr>
            <a:picLocks noChangeAspect="1"/>
          </p:cNvPicPr>
          <p:nvPr/>
        </p:nvPicPr>
        <p:blipFill>
          <a:blip r:embed="rId5"/>
          <a:stretch>
            <a:fillRect/>
          </a:stretch>
        </p:blipFill>
        <p:spPr>
          <a:xfrm>
            <a:off x="11472505" y="615341"/>
            <a:ext cx="371888" cy="417612"/>
          </a:xfrm>
          <a:prstGeom prst="rect">
            <a:avLst/>
          </a:prstGeom>
        </p:spPr>
      </p:pic>
      <p:pic>
        <p:nvPicPr>
          <p:cNvPr id="2" name="Image 1">
            <a:extLst>
              <a:ext uri="{FF2B5EF4-FFF2-40B4-BE49-F238E27FC236}">
                <a16:creationId xmlns:a16="http://schemas.microsoft.com/office/drawing/2014/main" id="{2C2E757E-DE5F-4F78-94FB-7BD5D7FF0896}"/>
              </a:ext>
            </a:extLst>
          </p:cNvPr>
          <p:cNvPicPr>
            <a:picLocks noChangeAspect="1"/>
          </p:cNvPicPr>
          <p:nvPr/>
        </p:nvPicPr>
        <p:blipFill rotWithShape="1">
          <a:blip r:embed="rId6"/>
          <a:srcRect r="22451" b="45375"/>
          <a:stretch/>
        </p:blipFill>
        <p:spPr>
          <a:xfrm>
            <a:off x="7021002" y="3873753"/>
            <a:ext cx="5060253" cy="2689607"/>
          </a:xfrm>
          <a:prstGeom prst="rect">
            <a:avLst/>
          </a:prstGeom>
        </p:spPr>
      </p:pic>
      <p:pic>
        <p:nvPicPr>
          <p:cNvPr id="25" name="Image 24">
            <a:extLst>
              <a:ext uri="{FF2B5EF4-FFF2-40B4-BE49-F238E27FC236}">
                <a16:creationId xmlns:a16="http://schemas.microsoft.com/office/drawing/2014/main" id="{9DB810B3-BDBB-4332-90FB-CEFAF47055C1}"/>
              </a:ext>
            </a:extLst>
          </p:cNvPr>
          <p:cNvPicPr>
            <a:picLocks noChangeAspect="1"/>
          </p:cNvPicPr>
          <p:nvPr/>
        </p:nvPicPr>
        <p:blipFill>
          <a:blip r:embed="rId7"/>
          <a:stretch>
            <a:fillRect/>
          </a:stretch>
        </p:blipFill>
        <p:spPr>
          <a:xfrm>
            <a:off x="6868500" y="5589099"/>
            <a:ext cx="438950" cy="268247"/>
          </a:xfrm>
          <a:prstGeom prst="rect">
            <a:avLst/>
          </a:prstGeom>
        </p:spPr>
      </p:pic>
      <p:sp>
        <p:nvSpPr>
          <p:cNvPr id="3" name="Flèche : haut 2">
            <a:extLst>
              <a:ext uri="{FF2B5EF4-FFF2-40B4-BE49-F238E27FC236}">
                <a16:creationId xmlns:a16="http://schemas.microsoft.com/office/drawing/2014/main" id="{E80A35CF-D5BD-4545-B2C6-9F4A0F153EDA}"/>
              </a:ext>
            </a:extLst>
          </p:cNvPr>
          <p:cNvSpPr/>
          <p:nvPr/>
        </p:nvSpPr>
        <p:spPr>
          <a:xfrm>
            <a:off x="9255318" y="4110466"/>
            <a:ext cx="111319" cy="1478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9220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582503" y="1112804"/>
            <a:ext cx="11331023" cy="5005185"/>
          </a:xfrm>
          <a:solidFill>
            <a:schemeClr val="bg1"/>
          </a:solidFill>
        </p:spPr>
        <p:txBody>
          <a:bodyPr/>
          <a:lstStyle/>
          <a:p>
            <a:r>
              <a:rPr lang="fr-FR" b="1" dirty="0"/>
              <a:t>Les moyens à votre disposition</a:t>
            </a:r>
          </a:p>
          <a:p>
            <a:pPr lvl="1">
              <a:buFont typeface="Wingdings" panose="05000000000000000000" pitchFamily="2" charset="2"/>
              <a:buChar char="q"/>
            </a:pPr>
            <a:r>
              <a:rPr lang="fr-FR" sz="1600" b="1" u="sng" dirty="0">
                <a:solidFill>
                  <a:srgbClr val="C00000"/>
                </a:solidFill>
              </a:rPr>
              <a:t> PUMA DECES </a:t>
            </a:r>
            <a:r>
              <a:rPr lang="fr-FR" sz="1800" b="1" dirty="0"/>
              <a:t>: </a:t>
            </a:r>
            <a:r>
              <a:rPr lang="fr-FR" sz="1800" dirty="0"/>
              <a:t>permet la consultation de l’avancement du dénouement des contrats d’assurance vie CNP, la visualisation des bénéficiaires, et </a:t>
            </a:r>
            <a:r>
              <a:rPr lang="fr-FR" sz="1800" b="1" dirty="0"/>
              <a:t>d’intégrer des documents pour la gestion du dossier</a:t>
            </a:r>
            <a:r>
              <a:rPr lang="fr-FR" sz="1800" dirty="0"/>
              <a:t>. </a:t>
            </a: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lvl="1">
              <a:buFontTx/>
              <a:buChar char="-"/>
            </a:pPr>
            <a:endParaRPr lang="fr-FR" sz="1600" dirty="0"/>
          </a:p>
          <a:p>
            <a:pPr marL="468000" lvl="1" indent="0">
              <a:buNone/>
            </a:pPr>
            <a:endParaRPr lang="fr-FR" dirty="0"/>
          </a:p>
          <a:p>
            <a:pPr lvl="2"/>
            <a:endParaRPr lang="fr-FR" dirty="0"/>
          </a:p>
          <a:p>
            <a:pPr lvl="1">
              <a:buFont typeface="Wingdings" panose="05000000000000000000" pitchFamily="2" charset="2"/>
              <a:buChar char="q"/>
            </a:pPr>
            <a:r>
              <a:rPr lang="fr-FR" sz="1800" dirty="0"/>
              <a:t>Si les renseignements obtenus ne sont pas suffisants ou en présence d’un contrat BPCE Vie </a:t>
            </a:r>
          </a:p>
          <a:p>
            <a:pPr marL="468000" lvl="1" indent="0" algn="ctr">
              <a:buNone/>
            </a:pPr>
            <a:r>
              <a:rPr lang="fr-FR" sz="1800" b="1" u="sng" dirty="0">
                <a:solidFill>
                  <a:srgbClr val="C00000"/>
                </a:solidFill>
                <a:sym typeface="Wingdings" panose="05000000000000000000" pitchFamily="2" charset="2"/>
              </a:rPr>
              <a:t> </a:t>
            </a:r>
            <a:r>
              <a:rPr lang="fr-FR" sz="1800" b="1" u="sng" dirty="0">
                <a:solidFill>
                  <a:srgbClr val="C00000"/>
                </a:solidFill>
              </a:rPr>
              <a:t>la Filière Successions est à votre disposition</a:t>
            </a:r>
          </a:p>
          <a:p>
            <a:pPr marL="468000" lvl="1" indent="0">
              <a:buNone/>
            </a:pPr>
            <a:endParaRPr lang="fr-FR" dirty="0"/>
          </a:p>
          <a:p>
            <a:pPr marL="468000" lvl="1" indent="0">
              <a:buNone/>
            </a:pPr>
            <a:endParaRPr lang="fr-FR" dirty="0"/>
          </a:p>
        </p:txBody>
      </p:sp>
      <p:sp>
        <p:nvSpPr>
          <p:cNvPr id="6" name="Espace réservé du texte 5"/>
          <p:cNvSpPr>
            <a:spLocks noGrp="1"/>
          </p:cNvSpPr>
          <p:nvPr>
            <p:ph type="body" sz="quarter" idx="12"/>
          </p:nvPr>
        </p:nvSpPr>
        <p:spPr/>
        <p:txBody>
          <a:bodyPr/>
          <a:lstStyle/>
          <a:p>
            <a:r>
              <a:rPr lang="fr-FR" dirty="0"/>
              <a:t>Le suivi de la succession</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11" name="Espace réservé du texte 10">
            <a:extLst>
              <a:ext uri="{FF2B5EF4-FFF2-40B4-BE49-F238E27FC236}">
                <a16:creationId xmlns:a16="http://schemas.microsoft.com/office/drawing/2014/main" id="{23897751-7CF6-4F71-81BE-58C6779FA658}"/>
              </a:ext>
            </a:extLst>
          </p:cNvPr>
          <p:cNvSpPr>
            <a:spLocks noGrp="1"/>
          </p:cNvSpPr>
          <p:nvPr>
            <p:ph type="body" sz="quarter" idx="16"/>
          </p:nvPr>
        </p:nvSpPr>
        <p:spPr/>
        <p:txBody>
          <a:bodyPr/>
          <a:lstStyle/>
          <a:p>
            <a:r>
              <a:rPr lang="fr-FR" dirty="0"/>
              <a:t>6</a:t>
            </a:r>
          </a:p>
        </p:txBody>
      </p:sp>
      <p:pic>
        <p:nvPicPr>
          <p:cNvPr id="25" name="Image 24">
            <a:extLst>
              <a:ext uri="{FF2B5EF4-FFF2-40B4-BE49-F238E27FC236}">
                <a16:creationId xmlns:a16="http://schemas.microsoft.com/office/drawing/2014/main" id="{58BC670D-CC86-4CE9-B37A-0C3FEF3AB752}"/>
              </a:ext>
            </a:extLst>
          </p:cNvPr>
          <p:cNvPicPr>
            <a:picLocks noChangeAspect="1"/>
          </p:cNvPicPr>
          <p:nvPr/>
        </p:nvPicPr>
        <p:blipFill>
          <a:blip r:embed="rId2"/>
          <a:stretch>
            <a:fillRect/>
          </a:stretch>
        </p:blipFill>
        <p:spPr>
          <a:xfrm>
            <a:off x="278474" y="2143789"/>
            <a:ext cx="10569526" cy="3601407"/>
          </a:xfrm>
          <a:prstGeom prst="rect">
            <a:avLst/>
          </a:prstGeom>
        </p:spPr>
      </p:pic>
      <p:sp>
        <p:nvSpPr>
          <p:cNvPr id="26" name="Rectangle 25">
            <a:extLst>
              <a:ext uri="{FF2B5EF4-FFF2-40B4-BE49-F238E27FC236}">
                <a16:creationId xmlns:a16="http://schemas.microsoft.com/office/drawing/2014/main" id="{62CC40F5-029F-4558-A937-755CA51FE774}"/>
              </a:ext>
            </a:extLst>
          </p:cNvPr>
          <p:cNvSpPr/>
          <p:nvPr/>
        </p:nvSpPr>
        <p:spPr>
          <a:xfrm>
            <a:off x="278474" y="3443514"/>
            <a:ext cx="1550326" cy="856344"/>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Rectangle 1"/>
          <p:cNvSpPr/>
          <p:nvPr/>
        </p:nvSpPr>
        <p:spPr>
          <a:xfrm>
            <a:off x="10860583" y="2618148"/>
            <a:ext cx="1065526" cy="2800767"/>
          </a:xfrm>
          <a:prstGeom prst="rect">
            <a:avLst/>
          </a:prstGeom>
          <a:solidFill>
            <a:schemeClr val="bg1">
              <a:lumMod val="95000"/>
            </a:schemeClr>
          </a:solidFill>
          <a:ln>
            <a:solidFill>
              <a:srgbClr val="C00000"/>
            </a:solidFill>
          </a:ln>
        </p:spPr>
        <p:txBody>
          <a:bodyPr wrap="square">
            <a:spAutoFit/>
          </a:bodyPr>
          <a:lstStyle/>
          <a:p>
            <a:pPr marL="1260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Arial"/>
                <a:ea typeface="+mn-ea"/>
                <a:cs typeface="+mn-cs"/>
              </a:rPr>
              <a:t>Informer la Filière Successions via la prestation </a:t>
            </a:r>
            <a:r>
              <a:rPr kumimoji="0" lang="fr-FR" sz="1100" b="0" i="0" u="none" strike="noStrike" kern="1200" cap="none" spc="0" normalizeH="0" baseline="0" noProof="0" dirty="0" err="1">
                <a:ln>
                  <a:noFill/>
                </a:ln>
                <a:solidFill>
                  <a:prstClr val="black"/>
                </a:solidFill>
                <a:effectLst/>
                <a:uLnTx/>
                <a:uFillTx/>
                <a:latin typeface="Arial"/>
                <a:ea typeface="+mn-ea"/>
                <a:cs typeface="+mn-cs"/>
              </a:rPr>
              <a:t>Myflow</a:t>
            </a:r>
            <a:r>
              <a:rPr kumimoji="0" lang="fr-FR" sz="1100" b="0" i="0" u="none" strike="noStrike" kern="1200" cap="none" spc="0" normalizeH="0" baseline="0" noProof="0" dirty="0">
                <a:ln>
                  <a:noFill/>
                </a:ln>
                <a:solidFill>
                  <a:prstClr val="black"/>
                </a:solidFill>
                <a:effectLst/>
                <a:uLnTx/>
                <a:uFillTx/>
                <a:latin typeface="Arial"/>
                <a:ea typeface="+mn-ea"/>
                <a:cs typeface="+mn-cs"/>
              </a:rPr>
              <a:t> « Règlement d’un contrat Assurance Vie » si le commercial a numérisé des documents dans le dossier PUMA Décès</a:t>
            </a:r>
          </a:p>
        </p:txBody>
      </p:sp>
    </p:spTree>
    <p:extLst>
      <p:ext uri="{BB962C8B-B14F-4D97-AF65-F5344CB8AC3E}">
        <p14:creationId xmlns:p14="http://schemas.microsoft.com/office/powerpoint/2010/main" val="2553432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347453" y="1734807"/>
            <a:ext cx="7620201" cy="4023689"/>
          </a:xfrm>
        </p:spPr>
        <p:txBody>
          <a:bodyPr/>
          <a:lstStyle/>
          <a:p>
            <a:r>
              <a:rPr lang="fr-FR" dirty="0"/>
              <a:t>Les successions en CEGEE : présentation de la filière succession</a:t>
            </a:r>
          </a:p>
          <a:p>
            <a:r>
              <a:rPr lang="fr-FR" dirty="0"/>
              <a:t>La connaissance du décès : que faire ?</a:t>
            </a:r>
          </a:p>
          <a:p>
            <a:r>
              <a:rPr lang="fr-FR" dirty="0"/>
              <a:t>La collecte des informations, documents et blocage des comptes</a:t>
            </a:r>
          </a:p>
          <a:p>
            <a:r>
              <a:rPr lang="fr-FR" dirty="0"/>
              <a:t>Règlements des factures</a:t>
            </a:r>
          </a:p>
          <a:p>
            <a:r>
              <a:rPr lang="fr-FR" dirty="0"/>
              <a:t>Rôle du notaire – tarification - MAD</a:t>
            </a:r>
          </a:p>
          <a:p>
            <a:r>
              <a:rPr lang="fr-FR" dirty="0"/>
              <a:t>Suivi des Successions</a:t>
            </a:r>
          </a:p>
          <a:p>
            <a:r>
              <a:rPr lang="fr-FR" b="1" dirty="0">
                <a:solidFill>
                  <a:srgbClr val="C00000"/>
                </a:solidFill>
              </a:rPr>
              <a:t>Comment gérer les contrats d’assurance vie </a:t>
            </a:r>
          </a:p>
        </p:txBody>
      </p:sp>
      <p:pic>
        <p:nvPicPr>
          <p:cNvPr id="4" name="Image 3"/>
          <p:cNvPicPr>
            <a:picLocks noChangeAspect="1"/>
          </p:cNvPicPr>
          <p:nvPr/>
        </p:nvPicPr>
        <p:blipFill>
          <a:blip r:embed="rId2">
            <a:extLst>
              <a:ext uri="{BEBA8EAE-BF5A-486C-A8C5-ECC9F3942E4B}">
                <a14:imgProps xmlns:a14="http://schemas.microsoft.com/office/drawing/2010/main">
                  <a14:imgLayer r:embed="rId3">
                    <a14:imgEffect>
                      <a14:backgroundRemoval t="2922" b="99469" l="2057" r="98418">
                        <a14:foregroundMark x1="90665" y1="10359" x2="90665" y2="10359"/>
                        <a14:foregroundMark x1="92089" y1="8101" x2="93196" y2="17530"/>
                        <a14:foregroundMark x1="18196" y1="13944" x2="18196" y2="13944"/>
                        <a14:foregroundMark x1="13291" y1="16335" x2="24525" y2="12616"/>
                        <a14:foregroundMark x1="12342" y1="13015" x2="21203" y2="7968"/>
                        <a14:foregroundMark x1="22627" y1="7437" x2="29747" y2="16467"/>
                        <a14:backgroundMark x1="4430" y1="67463" x2="18671" y2="90173"/>
                        <a14:backgroundMark x1="34177" y1="96282" x2="34652" y2="83267"/>
                        <a14:backgroundMark x1="43354" y1="89376" x2="43354" y2="89376"/>
                        <a14:backgroundMark x1="43354" y1="88712" x2="44146" y2="86189"/>
                        <a14:backgroundMark x1="54114" y1="88048" x2="84177" y2="72510"/>
                        <a14:backgroundMark x1="67722" y1="58566" x2="56804" y2="82736"/>
                        <a14:backgroundMark x1="54589" y1="85259" x2="54589" y2="85259"/>
                        <a14:backgroundMark x1="55538" y1="82470" x2="55538" y2="82470"/>
                        <a14:backgroundMark x1="56013" y1="80744" x2="56013" y2="80744"/>
                        <a14:backgroundMark x1="29589" y1="12882" x2="33228" y2="19124"/>
                        <a14:backgroundMark x1="42880" y1="91501" x2="42563" y2="93625"/>
                      </a14:backgroundRemoval>
                    </a14:imgEffect>
                  </a14:imgLayer>
                </a14:imgProps>
              </a:ext>
            </a:extLst>
          </a:blip>
          <a:stretch>
            <a:fillRect/>
          </a:stretch>
        </p:blipFill>
        <p:spPr>
          <a:xfrm>
            <a:off x="10098157" y="4689765"/>
            <a:ext cx="2093843" cy="2199557"/>
          </a:xfrm>
          <a:prstGeom prst="rect">
            <a:avLst/>
          </a:prstGeom>
        </p:spPr>
      </p:pic>
    </p:spTree>
    <p:extLst>
      <p:ext uri="{BB962C8B-B14F-4D97-AF65-F5344CB8AC3E}">
        <p14:creationId xmlns:p14="http://schemas.microsoft.com/office/powerpoint/2010/main" val="3836151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284687" y="1344666"/>
            <a:ext cx="11622626" cy="3797219"/>
          </a:xfrm>
        </p:spPr>
        <p:txBody>
          <a:bodyPr/>
          <a:lstStyle/>
          <a:p>
            <a:pPr lvl="0">
              <a:buFont typeface="Wingdings" panose="05000000000000000000" pitchFamily="2" charset="2"/>
              <a:buChar char="q"/>
            </a:pPr>
            <a:r>
              <a:rPr lang="fr-FR" b="1" u="sng" dirty="0"/>
              <a:t>Deux assureurs</a:t>
            </a:r>
            <a:r>
              <a:rPr lang="fr-FR" b="1" dirty="0"/>
              <a:t> : CNP avec le nouveau parcours PUMA Décès et  BPCE.</a:t>
            </a:r>
          </a:p>
          <a:p>
            <a:pPr marL="0" lvl="0" indent="0">
              <a:buNone/>
            </a:pPr>
            <a:endParaRPr lang="fr-FR" dirty="0"/>
          </a:p>
          <a:p>
            <a:pPr lvl="0" algn="just">
              <a:buFont typeface="Wingdings" panose="05000000000000000000" pitchFamily="2" charset="2"/>
              <a:buChar char="q"/>
            </a:pPr>
            <a:r>
              <a:rPr lang="fr-FR" dirty="0"/>
              <a:t>L’agence reste l’interlocuteur privilégié avec le bénéficiaire pour la constitution du dossier en agence (collecter les pièces requises pour le dossier avec demande de paiement et/ou réinvestissement) puis transfert des documents à la filière via une </a:t>
            </a:r>
            <a:r>
              <a:rPr lang="fr-FR" dirty="0" err="1"/>
              <a:t>MyFlow</a:t>
            </a:r>
            <a:r>
              <a:rPr lang="fr-FR" dirty="0"/>
              <a:t> « règlement contrat d’assurance-vie »</a:t>
            </a:r>
          </a:p>
          <a:p>
            <a:pPr lvl="0">
              <a:buFont typeface="Wingdings" panose="05000000000000000000" pitchFamily="2" charset="2"/>
              <a:buChar char="q"/>
            </a:pPr>
            <a:r>
              <a:rPr lang="fr-FR" dirty="0"/>
              <a:t>Parcours Nouveau Puma décès (cf. Brief hebdo semaine 25 slide suivante)</a:t>
            </a:r>
          </a:p>
          <a:p>
            <a:pPr lvl="0">
              <a:buFont typeface="Wingdings" panose="05000000000000000000" pitchFamily="2" charset="2"/>
              <a:buChar char="q"/>
            </a:pPr>
            <a:r>
              <a:rPr lang="fr-FR" dirty="0"/>
              <a:t>Procédure de Réinvestissement ( cf. fiche mémo) </a:t>
            </a:r>
          </a:p>
          <a:p>
            <a:pPr lvl="0">
              <a:buFont typeface="Wingdings" panose="05000000000000000000" pitchFamily="2" charset="2"/>
              <a:buChar char="q"/>
            </a:pPr>
            <a:r>
              <a:rPr lang="fr-FR" dirty="0"/>
              <a:t>BPCE : pas besoin de demande de paiement contrairement à la CNP</a:t>
            </a:r>
          </a:p>
          <a:p>
            <a:pPr lvl="0">
              <a:buFont typeface="Wingdings" panose="05000000000000000000" pitchFamily="2" charset="2"/>
              <a:buChar char="q"/>
            </a:pPr>
            <a:r>
              <a:rPr lang="fr-FR" dirty="0"/>
              <a:t>Transmission des documents :</a:t>
            </a:r>
          </a:p>
          <a:p>
            <a:pPr marL="0" lvl="0" indent="0">
              <a:buNone/>
            </a:pPr>
            <a:r>
              <a:rPr lang="fr-FR" dirty="0"/>
              <a:t>- via la MF demande de règlement contrat d’assurance-vie</a:t>
            </a:r>
          </a:p>
          <a:p>
            <a:pPr marL="0" indent="0">
              <a:buNone/>
            </a:pPr>
            <a:r>
              <a:rPr lang="fr-FR" dirty="0"/>
              <a:t>- pour la CNP, possibilité d’insérer directement les documents dans l’outil PUMA</a:t>
            </a:r>
          </a:p>
          <a:p>
            <a:pPr marL="0" indent="0">
              <a:buNone/>
            </a:pPr>
            <a:r>
              <a:rPr lang="fr-FR" dirty="0"/>
              <a:t>La filière ne reçoit pas de notification </a:t>
            </a:r>
            <a:r>
              <a:rPr lang="fr-FR" dirty="0">
                <a:sym typeface="Wingdings" panose="05000000000000000000" pitchFamily="2" charset="2"/>
              </a:rPr>
              <a:t> </a:t>
            </a:r>
            <a:r>
              <a:rPr lang="fr-FR" dirty="0"/>
              <a:t>Prévenir la filière via une MF demande de règlement contrat d’assurance</a:t>
            </a:r>
          </a:p>
          <a:p>
            <a:pPr marL="0" indent="0">
              <a:buNone/>
            </a:pPr>
            <a:endParaRPr lang="fr-FR" dirty="0"/>
          </a:p>
          <a:p>
            <a:pPr marL="0" indent="0">
              <a:buNone/>
            </a:pPr>
            <a:r>
              <a:rPr lang="fr-FR" dirty="0"/>
              <a:t>            </a:t>
            </a:r>
            <a:r>
              <a:rPr lang="fr-FR" b="1" dirty="0">
                <a:solidFill>
                  <a:srgbClr val="C00000"/>
                </a:solidFill>
              </a:rPr>
              <a:t>Dès identification d’un bénéficiaire par l’assureur (BPCE ou CNP), des codes d’accès à l’Espace Succession sont envoyés au bénéficiaire pour lui permettre de suivre l’avancée du dossier et de télécharger les documents.</a:t>
            </a:r>
          </a:p>
          <a:p>
            <a:pPr marL="0" indent="0">
              <a:buNone/>
            </a:pPr>
            <a:r>
              <a:rPr lang="fr-FR" b="1" dirty="0">
                <a:solidFill>
                  <a:srgbClr val="C00000"/>
                </a:solidFill>
              </a:rPr>
              <a:t>Si code non reçu, le bénéficiaire peut appeler le 09.69.39.07.26</a:t>
            </a:r>
          </a:p>
          <a:p>
            <a:pPr marL="468000" lvl="1" indent="0">
              <a:buNone/>
            </a:pPr>
            <a:r>
              <a:rPr lang="fr-FR" dirty="0"/>
              <a:t> </a:t>
            </a:r>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lvl="1">
              <a:buFont typeface="Wingdings" panose="05000000000000000000" pitchFamily="2" charset="2"/>
              <a:buChar char="q"/>
            </a:pPr>
            <a:endParaRPr lang="fr-FR" dirty="0"/>
          </a:p>
          <a:p>
            <a:pPr marL="468000" lvl="1" indent="0">
              <a:buNone/>
            </a:pPr>
            <a:endParaRPr lang="fr-FR" dirty="0"/>
          </a:p>
          <a:p>
            <a:pPr lvl="1">
              <a:buFont typeface="Wingdings" panose="05000000000000000000" pitchFamily="2" charset="2"/>
              <a:buChar char="q"/>
            </a:pPr>
            <a:endParaRPr lang="fr-FR" dirty="0"/>
          </a:p>
          <a:p>
            <a:pPr marL="468000" lvl="1" indent="0">
              <a:buNone/>
            </a:pPr>
            <a:endParaRPr lang="fr-FR" dirty="0"/>
          </a:p>
          <a:p>
            <a:pPr marL="927000" lvl="2" indent="0">
              <a:buNone/>
            </a:pPr>
            <a:endParaRPr lang="fr-FR" sz="1400" dirty="0"/>
          </a:p>
          <a:p>
            <a:pPr marL="927000" lvl="2" indent="0">
              <a:buNone/>
            </a:pPr>
            <a:endParaRPr lang="fr-FR" sz="1400" dirty="0"/>
          </a:p>
          <a:p>
            <a:pPr lvl="2"/>
            <a:endParaRPr lang="fr-FR" sz="1400" dirty="0"/>
          </a:p>
          <a:p>
            <a:pPr lvl="1">
              <a:buFont typeface="Wingdings" panose="05000000000000000000" pitchFamily="2" charset="2"/>
              <a:buChar char="§"/>
            </a:pPr>
            <a:endParaRPr lang="fr-FR" dirty="0"/>
          </a:p>
          <a:p>
            <a:pPr marL="744750" lvl="2" indent="-285750"/>
            <a:endParaRPr lang="fr-FR" sz="1400" b="1" i="1" dirty="0"/>
          </a:p>
        </p:txBody>
      </p:sp>
      <p:sp>
        <p:nvSpPr>
          <p:cNvPr id="6" name="Espace réservé du texte 5"/>
          <p:cNvSpPr>
            <a:spLocks noGrp="1"/>
          </p:cNvSpPr>
          <p:nvPr>
            <p:ph type="body" sz="quarter" idx="12"/>
          </p:nvPr>
        </p:nvSpPr>
        <p:spPr/>
        <p:txBody>
          <a:bodyPr/>
          <a:lstStyle/>
          <a:p>
            <a:r>
              <a:rPr lang="fr-FR" dirty="0"/>
              <a:t>Les contrats d’assurance-vie</a:t>
            </a:r>
          </a:p>
        </p:txBody>
      </p:sp>
      <p:sp>
        <p:nvSpPr>
          <p:cNvPr id="7" name="Espace réservé du texte 6"/>
          <p:cNvSpPr>
            <a:spLocks noGrp="1"/>
          </p:cNvSpPr>
          <p:nvPr>
            <p:ph type="body" sz="quarter" idx="14"/>
          </p:nvPr>
        </p:nvSpPr>
        <p:spPr/>
        <p:txBody>
          <a:bodyPr/>
          <a:lstStyle/>
          <a:p>
            <a:r>
              <a:rPr lang="fr-FR" dirty="0"/>
              <a:t>FILIERE SUCCESSIONS</a:t>
            </a:r>
          </a:p>
        </p:txBody>
      </p:sp>
      <p:pic>
        <p:nvPicPr>
          <p:cNvPr id="10" name="Image 9">
            <a:extLst>
              <a:ext uri="{FF2B5EF4-FFF2-40B4-BE49-F238E27FC236}">
                <a16:creationId xmlns:a16="http://schemas.microsoft.com/office/drawing/2014/main" id="{51CED3B2-A6BB-4366-85D5-E0DA8183E7D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878" b="89209" l="2341" r="95318">
                        <a14:foregroundMark x1="50502" y1="38489" x2="51171" y2="50360"/>
                        <a14:foregroundMark x1="52174" y1="72662" x2="52174" y2="72662"/>
                        <a14:foregroundMark x1="35786" y1="31655" x2="26421" y2="45324"/>
                      </a14:backgroundRemoval>
                    </a14:imgEffect>
                  </a14:imgLayer>
                </a14:imgProps>
              </a:ext>
            </a:extLst>
          </a:blip>
          <a:stretch>
            <a:fillRect/>
          </a:stretch>
        </p:blipFill>
        <p:spPr>
          <a:xfrm>
            <a:off x="334912" y="5120023"/>
            <a:ext cx="614686" cy="571514"/>
          </a:xfrm>
          <a:prstGeom prst="rect">
            <a:avLst/>
          </a:prstGeom>
        </p:spPr>
      </p:pic>
      <p:sp>
        <p:nvSpPr>
          <p:cNvPr id="3" name="Espace réservé du texte 2">
            <a:extLst>
              <a:ext uri="{FF2B5EF4-FFF2-40B4-BE49-F238E27FC236}">
                <a16:creationId xmlns:a16="http://schemas.microsoft.com/office/drawing/2014/main" id="{556A4424-A104-4856-84FE-0803A5413B12}"/>
              </a:ext>
            </a:extLst>
          </p:cNvPr>
          <p:cNvSpPr>
            <a:spLocks noGrp="1"/>
          </p:cNvSpPr>
          <p:nvPr>
            <p:ph type="body" sz="quarter" idx="16"/>
          </p:nvPr>
        </p:nvSpPr>
        <p:spPr/>
        <p:txBody>
          <a:bodyPr/>
          <a:lstStyle/>
          <a:p>
            <a:r>
              <a:rPr lang="fr-FR" dirty="0"/>
              <a:t>7</a:t>
            </a:r>
          </a:p>
        </p:txBody>
      </p:sp>
      <p:pic>
        <p:nvPicPr>
          <p:cNvPr id="2" name="Image 1">
            <a:extLst>
              <a:ext uri="{FF2B5EF4-FFF2-40B4-BE49-F238E27FC236}">
                <a16:creationId xmlns:a16="http://schemas.microsoft.com/office/drawing/2014/main" id="{6CAFEE3C-A246-4DF0-B45E-1160B4BEF667}"/>
              </a:ext>
            </a:extLst>
          </p:cNvPr>
          <p:cNvPicPr>
            <a:picLocks noChangeAspect="1"/>
          </p:cNvPicPr>
          <p:nvPr/>
        </p:nvPicPr>
        <p:blipFill>
          <a:blip r:embed="rId4"/>
          <a:stretch>
            <a:fillRect/>
          </a:stretch>
        </p:blipFill>
        <p:spPr>
          <a:xfrm>
            <a:off x="11124787" y="623749"/>
            <a:ext cx="371888" cy="560398"/>
          </a:xfrm>
          <a:prstGeom prst="rect">
            <a:avLst/>
          </a:prstGeom>
        </p:spPr>
      </p:pic>
    </p:spTree>
    <p:extLst>
      <p:ext uri="{BB962C8B-B14F-4D97-AF65-F5344CB8AC3E}">
        <p14:creationId xmlns:p14="http://schemas.microsoft.com/office/powerpoint/2010/main" val="3152442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AABE42D8-77E9-4766-AF8C-E513202FDDFC}"/>
              </a:ext>
            </a:extLst>
          </p:cNvPr>
          <p:cNvSpPr>
            <a:spLocks noGrp="1"/>
          </p:cNvSpPr>
          <p:nvPr>
            <p:ph idx="15"/>
          </p:nvPr>
        </p:nvSpPr>
        <p:spPr>
          <a:xfrm>
            <a:off x="1346200" y="368300"/>
            <a:ext cx="9639300" cy="828675"/>
          </a:xfrm>
        </p:spPr>
        <p:txBody>
          <a:bodyPr/>
          <a:lstStyle/>
          <a:p>
            <a:pPr>
              <a:defRPr/>
            </a:pPr>
            <a:r>
              <a:rPr lang="fr-FR" dirty="0"/>
              <a:t>PUMA – nouveau parcours Décès</a:t>
            </a:r>
          </a:p>
        </p:txBody>
      </p:sp>
      <p:sp>
        <p:nvSpPr>
          <p:cNvPr id="3" name="Espace réservé du contenu 2">
            <a:extLst>
              <a:ext uri="{FF2B5EF4-FFF2-40B4-BE49-F238E27FC236}">
                <a16:creationId xmlns:a16="http://schemas.microsoft.com/office/drawing/2014/main" id="{62905166-8F44-40A0-AA51-80C203AECA16}"/>
              </a:ext>
            </a:extLst>
          </p:cNvPr>
          <p:cNvSpPr>
            <a:spLocks noGrp="1"/>
          </p:cNvSpPr>
          <p:nvPr>
            <p:ph idx="1"/>
          </p:nvPr>
        </p:nvSpPr>
        <p:spPr>
          <a:xfrm>
            <a:off x="515938" y="1504950"/>
            <a:ext cx="10267950" cy="4757738"/>
          </a:xfrm>
        </p:spPr>
        <p:txBody>
          <a:bodyPr>
            <a:noAutofit/>
          </a:bodyPr>
          <a:lstStyle/>
          <a:p>
            <a:pPr marL="36000" indent="0">
              <a:buFont typeface="Arial" panose="020B0604020202020204" pitchFamily="34" charset="0"/>
              <a:buNone/>
              <a:defRPr/>
            </a:pPr>
            <a:r>
              <a:rPr lang="fr-FR" sz="1600" dirty="0"/>
              <a:t>Une nouvelle version de </a:t>
            </a:r>
            <a:r>
              <a:rPr lang="fr-FR" sz="1600" dirty="0">
                <a:solidFill>
                  <a:srgbClr val="C00000"/>
                </a:solidFill>
              </a:rPr>
              <a:t>Puma Décès </a:t>
            </a:r>
            <a:r>
              <a:rPr lang="fr-FR" sz="1600" dirty="0"/>
              <a:t>disponible dès le 	  juin : un nouveau parcours qui reprend les fonctionnalités actuelles en       </a:t>
            </a:r>
          </a:p>
          <a:p>
            <a:pPr marL="36000" indent="0">
              <a:buFont typeface="Arial" panose="020B0604020202020204" pitchFamily="34" charset="0"/>
              <a:buNone/>
              <a:defRPr/>
            </a:pPr>
            <a:r>
              <a:rPr lang="fr-FR" sz="1600" dirty="0"/>
              <a:t>			Ergonomiques        </a:t>
            </a:r>
          </a:p>
          <a:p>
            <a:pPr marL="36000" indent="0">
              <a:buFont typeface="Arial" panose="020B0604020202020204" pitchFamily="34" charset="0"/>
              <a:buNone/>
              <a:defRPr/>
            </a:pPr>
            <a:r>
              <a:rPr lang="fr-FR" sz="1600" dirty="0"/>
              <a:t>			Visuels </a:t>
            </a:r>
          </a:p>
          <a:p>
            <a:pPr marL="36000" indent="0">
              <a:buFont typeface="Arial" panose="020B0604020202020204" pitchFamily="34" charset="0"/>
              <a:buNone/>
              <a:defRPr/>
            </a:pPr>
            <a:r>
              <a:rPr lang="fr-FR" sz="1600" dirty="0"/>
              <a:t>			Une Navigation       Simple et      Intuitive</a:t>
            </a:r>
          </a:p>
          <a:p>
            <a:pPr marL="36000" indent="0">
              <a:buFont typeface="Arial" panose="020B0604020202020204" pitchFamily="34" charset="0"/>
              <a:buNone/>
              <a:defRPr/>
            </a:pPr>
            <a:endParaRPr lang="fr-FR" sz="1600" dirty="0"/>
          </a:p>
          <a:p>
            <a:pPr>
              <a:defRPr/>
            </a:pPr>
            <a:r>
              <a:rPr lang="fr-FR" b="1" dirty="0"/>
              <a:t> </a:t>
            </a:r>
            <a:r>
              <a:rPr lang="fr-FR" dirty="0"/>
              <a:t>Cette nouvelle version s’applique aux </a:t>
            </a:r>
            <a:r>
              <a:rPr lang="fr-FR" b="1" u="sng" dirty="0">
                <a:solidFill>
                  <a:srgbClr val="C00000"/>
                </a:solidFill>
                <a:effectLst>
                  <a:outerShdw blurRad="38100" dist="38100" dir="2700000" algn="tl">
                    <a:srgbClr val="000000">
                      <a:alpha val="43137"/>
                    </a:srgbClr>
                  </a:outerShdw>
                </a:effectLst>
              </a:rPr>
              <a:t>nouveaux défunts </a:t>
            </a:r>
            <a:r>
              <a:rPr lang="fr-FR" b="1" u="sng" dirty="0">
                <a:effectLst>
                  <a:outerShdw blurRad="38100" dist="38100" dir="2700000" algn="tl">
                    <a:srgbClr val="000000">
                      <a:alpha val="43137"/>
                    </a:srgbClr>
                  </a:outerShdw>
                </a:effectLst>
              </a:rPr>
              <a:t>créés dans PUMA à partir du 20 juin </a:t>
            </a:r>
          </a:p>
          <a:p>
            <a:pPr>
              <a:defRPr/>
            </a:pPr>
            <a:r>
              <a:rPr lang="fr-FR" dirty="0"/>
              <a:t> La </a:t>
            </a:r>
            <a:r>
              <a:rPr lang="fr-FR" dirty="0">
                <a:solidFill>
                  <a:srgbClr val="C00000"/>
                </a:solidFill>
              </a:rPr>
              <a:t>souplesse</a:t>
            </a:r>
            <a:r>
              <a:rPr lang="fr-FR" dirty="0"/>
              <a:t> du nouveau parcours permet :</a:t>
            </a:r>
          </a:p>
          <a:p>
            <a:pPr lvl="1">
              <a:defRPr/>
            </a:pPr>
            <a:r>
              <a:rPr lang="fr-FR" dirty="0"/>
              <a:t>Une </a:t>
            </a:r>
            <a:r>
              <a:rPr lang="fr-FR" dirty="0">
                <a:solidFill>
                  <a:srgbClr val="C00000"/>
                </a:solidFill>
              </a:rPr>
              <a:t>meilleure gestion des pièces </a:t>
            </a:r>
            <a:r>
              <a:rPr lang="fr-FR" dirty="0"/>
              <a:t>(enregistrement préalable des pièces numérisées avant envoi du courrier de demande de pièces vers le bénéficiaire) </a:t>
            </a:r>
          </a:p>
          <a:p>
            <a:pPr lvl="1">
              <a:defRPr/>
            </a:pPr>
            <a:r>
              <a:rPr lang="fr-FR" dirty="0"/>
              <a:t>Un parcours en </a:t>
            </a:r>
            <a:r>
              <a:rPr lang="fr-FR" dirty="0">
                <a:solidFill>
                  <a:srgbClr val="C00000"/>
                </a:solidFill>
              </a:rPr>
              <a:t>une seule étape </a:t>
            </a:r>
            <a:r>
              <a:rPr lang="fr-FR" dirty="0"/>
              <a:t>: la demande de paiement peut être générée en même temps (ou au choix) que la demande de pièces</a:t>
            </a:r>
          </a:p>
          <a:p>
            <a:pPr lvl="1">
              <a:defRPr/>
            </a:pPr>
            <a:r>
              <a:rPr lang="fr-FR" dirty="0"/>
              <a:t> Une </a:t>
            </a:r>
            <a:r>
              <a:rPr lang="fr-FR" dirty="0">
                <a:solidFill>
                  <a:srgbClr val="C00000"/>
                </a:solidFill>
              </a:rPr>
              <a:t>lecture automatique </a:t>
            </a:r>
            <a:r>
              <a:rPr lang="fr-FR" dirty="0"/>
              <a:t>de reconnaissance du RIB</a:t>
            </a:r>
          </a:p>
          <a:p>
            <a:pPr lvl="1">
              <a:defRPr/>
            </a:pPr>
            <a:r>
              <a:rPr lang="fr-FR" dirty="0"/>
              <a:t> Une </a:t>
            </a:r>
            <a:r>
              <a:rPr lang="fr-FR" dirty="0">
                <a:solidFill>
                  <a:srgbClr val="C00000"/>
                </a:solidFill>
              </a:rPr>
              <a:t>mise en conformité </a:t>
            </a:r>
            <a:r>
              <a:rPr lang="fr-FR" dirty="0"/>
              <a:t>des pièces optimisée réalisée en même temps que la numérisation </a:t>
            </a:r>
          </a:p>
          <a:p>
            <a:pPr lvl="1">
              <a:defRPr/>
            </a:pPr>
            <a:r>
              <a:rPr lang="fr-FR" dirty="0"/>
              <a:t> Un suivi des bénéficiaires </a:t>
            </a:r>
            <a:r>
              <a:rPr lang="fr-FR" dirty="0">
                <a:solidFill>
                  <a:srgbClr val="C00000"/>
                </a:solidFill>
              </a:rPr>
              <a:t>« Premium »</a:t>
            </a:r>
          </a:p>
          <a:p>
            <a:pPr lvl="3">
              <a:defRPr/>
            </a:pPr>
            <a:r>
              <a:rPr lang="fr-FR" dirty="0"/>
              <a:t> Les écrans « consultation défunt » restent inchangés </a:t>
            </a:r>
          </a:p>
          <a:p>
            <a:pPr marL="468000" lvl="1" indent="0">
              <a:buFont typeface="Arial" panose="020B0604020202020204" pitchFamily="34" charset="0"/>
              <a:buNone/>
              <a:defRPr/>
            </a:pPr>
            <a:endParaRPr lang="fr-FR" dirty="0"/>
          </a:p>
          <a:p>
            <a:pPr marL="36000" indent="0">
              <a:buFont typeface="Arial" panose="020B0604020202020204" pitchFamily="34" charset="0"/>
              <a:buNone/>
              <a:defRPr/>
            </a:pPr>
            <a:endParaRPr lang="fr-FR" b="1" dirty="0"/>
          </a:p>
          <a:p>
            <a:pPr marL="36000" indent="0">
              <a:buFont typeface="Arial" panose="020B0604020202020204" pitchFamily="34" charset="0"/>
              <a:buNone/>
              <a:defRPr/>
            </a:pPr>
            <a:r>
              <a:rPr lang="fr-FR" dirty="0"/>
              <a:t>	</a:t>
            </a:r>
          </a:p>
          <a:p>
            <a:pPr>
              <a:defRPr/>
            </a:pPr>
            <a:endParaRPr lang="fr-FR" b="1" dirty="0"/>
          </a:p>
          <a:p>
            <a:pPr>
              <a:defRPr/>
            </a:pPr>
            <a:endParaRPr lang="fr-FR" b="1" dirty="0"/>
          </a:p>
          <a:p>
            <a:pPr marL="36000" indent="0">
              <a:buFont typeface="Arial" panose="020B0604020202020204" pitchFamily="34" charset="0"/>
              <a:buNone/>
              <a:defRPr/>
            </a:pPr>
            <a:endParaRPr lang="fr-FR" b="1" dirty="0"/>
          </a:p>
          <a:p>
            <a:pPr marL="36000" indent="0">
              <a:buFont typeface="Arial" panose="020B0604020202020204" pitchFamily="34" charset="0"/>
              <a:buNone/>
              <a:defRPr/>
            </a:pPr>
            <a:r>
              <a:rPr lang="fr-FR" b="1" dirty="0"/>
              <a:t> 					</a:t>
            </a:r>
            <a:endParaRPr lang="fr-FR" dirty="0"/>
          </a:p>
          <a:p>
            <a:pPr marL="36000" indent="0">
              <a:buFont typeface="Arial" panose="020B0604020202020204" pitchFamily="34" charset="0"/>
              <a:buNone/>
              <a:defRPr/>
            </a:pPr>
            <a:endParaRPr lang="fr-FR" dirty="0"/>
          </a:p>
          <a:p>
            <a:pPr marL="36000" indent="0">
              <a:buFont typeface="Arial" panose="020B0604020202020204" pitchFamily="34" charset="0"/>
              <a:buNone/>
              <a:defRPr/>
            </a:pPr>
            <a:endParaRPr lang="fr-FR" dirty="0"/>
          </a:p>
          <a:p>
            <a:pPr>
              <a:defRPr/>
            </a:pPr>
            <a:endParaRPr lang="fr-FR" dirty="0"/>
          </a:p>
          <a:p>
            <a:pPr>
              <a:defRPr/>
            </a:pPr>
            <a:endParaRPr lang="fr-FR" dirty="0"/>
          </a:p>
        </p:txBody>
      </p:sp>
      <p:sp>
        <p:nvSpPr>
          <p:cNvPr id="7" name="Espace réservé du texte 6">
            <a:extLst>
              <a:ext uri="{FF2B5EF4-FFF2-40B4-BE49-F238E27FC236}">
                <a16:creationId xmlns:a16="http://schemas.microsoft.com/office/drawing/2014/main" id="{95F9EE14-C5CA-44C6-B004-998A793F9D7F}"/>
              </a:ext>
            </a:extLst>
          </p:cNvPr>
          <p:cNvSpPr>
            <a:spLocks noGrp="1"/>
          </p:cNvSpPr>
          <p:nvPr>
            <p:ph type="body" sz="quarter" idx="26"/>
          </p:nvPr>
        </p:nvSpPr>
        <p:spPr>
          <a:xfrm>
            <a:off x="515938" y="60325"/>
            <a:ext cx="10469562" cy="388938"/>
          </a:xfrm>
        </p:spPr>
        <p:txBody>
          <a:bodyPr/>
          <a:lstStyle/>
          <a:p>
            <a:pPr>
              <a:defRPr/>
            </a:pPr>
            <a:r>
              <a:rPr lang="fr-FR" dirty="0"/>
              <a:t>Successions </a:t>
            </a:r>
          </a:p>
          <a:p>
            <a:pPr>
              <a:defRPr/>
            </a:pPr>
            <a:endParaRPr lang="fr-FR" dirty="0"/>
          </a:p>
        </p:txBody>
      </p:sp>
      <p:sp>
        <p:nvSpPr>
          <p:cNvPr id="10" name="Espace réservé du texte 9">
            <a:extLst>
              <a:ext uri="{FF2B5EF4-FFF2-40B4-BE49-F238E27FC236}">
                <a16:creationId xmlns:a16="http://schemas.microsoft.com/office/drawing/2014/main" id="{F3DA6ED1-D758-440D-BCF4-26EE7FE28B21}"/>
              </a:ext>
            </a:extLst>
          </p:cNvPr>
          <p:cNvSpPr>
            <a:spLocks noGrp="1"/>
          </p:cNvSpPr>
          <p:nvPr>
            <p:ph type="body" sz="quarter" idx="28"/>
          </p:nvPr>
        </p:nvSpPr>
        <p:spPr/>
        <p:txBody>
          <a:bodyPr/>
          <a:lstStyle/>
          <a:p>
            <a:pPr>
              <a:defRPr/>
            </a:pPr>
            <a:r>
              <a:rPr lang="fr-FR" dirty="0"/>
              <a:t>PUMA</a:t>
            </a:r>
          </a:p>
        </p:txBody>
      </p:sp>
      <p:sp>
        <p:nvSpPr>
          <p:cNvPr id="11" name="Espace réservé du texte 10">
            <a:extLst>
              <a:ext uri="{FF2B5EF4-FFF2-40B4-BE49-F238E27FC236}">
                <a16:creationId xmlns:a16="http://schemas.microsoft.com/office/drawing/2014/main" id="{B3C48303-3932-4060-BC29-2E03F152160F}"/>
              </a:ext>
            </a:extLst>
          </p:cNvPr>
          <p:cNvSpPr>
            <a:spLocks noGrp="1"/>
          </p:cNvSpPr>
          <p:nvPr>
            <p:ph type="body" sz="quarter" idx="29"/>
          </p:nvPr>
        </p:nvSpPr>
        <p:spPr/>
        <p:txBody>
          <a:bodyPr/>
          <a:lstStyle/>
          <a:p>
            <a:pPr>
              <a:defRPr/>
            </a:pPr>
            <a:r>
              <a:rPr lang="fr-FR" dirty="0"/>
              <a:t>SUCCESSIONS</a:t>
            </a:r>
          </a:p>
        </p:txBody>
      </p:sp>
      <p:sp>
        <p:nvSpPr>
          <p:cNvPr id="2" name="Rectangle 1">
            <a:extLst>
              <a:ext uri="{FF2B5EF4-FFF2-40B4-BE49-F238E27FC236}">
                <a16:creationId xmlns:a16="http://schemas.microsoft.com/office/drawing/2014/main" id="{3A305A47-30D9-4FC7-98E0-2BA6F29DC251}"/>
              </a:ext>
            </a:extLst>
          </p:cNvPr>
          <p:cNvSpPr/>
          <p:nvPr/>
        </p:nvSpPr>
        <p:spPr>
          <a:xfrm>
            <a:off x="11091863" y="3987800"/>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5FA4B985-5AA8-4B27-9FF3-3CA2E9575E9F}"/>
              </a:ext>
            </a:extLst>
          </p:cNvPr>
          <p:cNvSpPr/>
          <p:nvPr/>
        </p:nvSpPr>
        <p:spPr>
          <a:xfrm>
            <a:off x="11091863" y="5570538"/>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0253" name="Graphique 303">
            <a:extLst>
              <a:ext uri="{FF2B5EF4-FFF2-40B4-BE49-F238E27FC236}">
                <a16:creationId xmlns:a16="http://schemas.microsoft.com/office/drawing/2014/main" id="{E42F267C-8BC3-4419-A1B3-34C8BEAC5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2079625"/>
            <a:ext cx="8191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Graphique 303">
            <a:extLst>
              <a:ext uri="{FF2B5EF4-FFF2-40B4-BE49-F238E27FC236}">
                <a16:creationId xmlns:a16="http://schemas.microsoft.com/office/drawing/2014/main" id="{7710ABD2-EB96-414C-928D-63D86ABCE0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8525" y="2644775"/>
            <a:ext cx="4857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5" name="Graphique 303">
            <a:extLst>
              <a:ext uri="{FF2B5EF4-FFF2-40B4-BE49-F238E27FC236}">
                <a16:creationId xmlns:a16="http://schemas.microsoft.com/office/drawing/2014/main" id="{3E2DBBC4-8EAA-4E7E-8F5F-C884B0F1B9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2963" y="2644775"/>
            <a:ext cx="4857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Image 10">
            <a:extLst>
              <a:ext uri="{FF2B5EF4-FFF2-40B4-BE49-F238E27FC236}">
                <a16:creationId xmlns:a16="http://schemas.microsoft.com/office/drawing/2014/main" id="{590C1085-C5A1-4185-BDD0-3CAAE9BA19F1}"/>
              </a:ext>
            </a:extLst>
          </p:cNvPr>
          <p:cNvPicPr>
            <a:picLocks noChangeAspect="1"/>
          </p:cNvPicPr>
          <p:nvPr/>
        </p:nvPicPr>
        <p:blipFill>
          <a:blip r:embed="rId4">
            <a:extLst>
              <a:ext uri="{28A0092B-C50C-407E-A947-70E740481C1C}">
                <a14:useLocalDpi xmlns:a14="http://schemas.microsoft.com/office/drawing/2010/main" val="0"/>
              </a:ext>
            </a:extLst>
          </a:blip>
          <a:srcRect l="43474"/>
          <a:stretch>
            <a:fillRect/>
          </a:stretch>
        </p:blipFill>
        <p:spPr bwMode="auto">
          <a:xfrm rot="-2408202">
            <a:off x="6997700" y="2047875"/>
            <a:ext cx="123348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7" name="Image 25">
            <a:extLst>
              <a:ext uri="{FF2B5EF4-FFF2-40B4-BE49-F238E27FC236}">
                <a16:creationId xmlns:a16="http://schemas.microsoft.com/office/drawing/2014/main" id="{7C6CD429-49B3-472F-8131-7819D63BB6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1975" y="1428750"/>
            <a:ext cx="52863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8" name="Image 3">
            <a:extLst>
              <a:ext uri="{FF2B5EF4-FFF2-40B4-BE49-F238E27FC236}">
                <a16:creationId xmlns:a16="http://schemas.microsoft.com/office/drawing/2014/main" id="{7AC316BC-2FD5-41C1-8B22-0BC2D816CEF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08113" y="2209800"/>
            <a:ext cx="92075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AAA4439D-9DA3-40C9-96B9-FCD950F47E0C}"/>
              </a:ext>
            </a:extLst>
          </p:cNvPr>
          <p:cNvPicPr>
            <a:picLocks noChangeAspect="1"/>
          </p:cNvPicPr>
          <p:nvPr/>
        </p:nvPicPr>
        <p:blipFill>
          <a:blip r:embed="rId7"/>
          <a:stretch>
            <a:fillRect/>
          </a:stretch>
        </p:blipFill>
        <p:spPr>
          <a:xfrm>
            <a:off x="4413055" y="5478698"/>
            <a:ext cx="484669" cy="43819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166BC58-4495-4813-B51F-C64FA61361A5}"/>
              </a:ext>
            </a:extLst>
          </p:cNvPr>
          <p:cNvSpPr>
            <a:spLocks noGrp="1"/>
          </p:cNvSpPr>
          <p:nvPr>
            <p:ph idx="1"/>
          </p:nvPr>
        </p:nvSpPr>
        <p:spPr>
          <a:xfrm>
            <a:off x="885825" y="792163"/>
            <a:ext cx="10267950" cy="5273675"/>
          </a:xfrm>
        </p:spPr>
        <p:txBody>
          <a:bodyPr>
            <a:noAutofit/>
          </a:bodyPr>
          <a:lstStyle/>
          <a:p>
            <a:pPr marL="36000" indent="0">
              <a:buFont typeface="Arial" panose="020B0604020202020204" pitchFamily="34" charset="0"/>
              <a:buNone/>
              <a:defRPr/>
            </a:pPr>
            <a:endParaRPr lang="fr-FR" dirty="0"/>
          </a:p>
          <a:p>
            <a:pPr marL="36000" indent="0">
              <a:buFont typeface="Arial" panose="020B0604020202020204" pitchFamily="34" charset="0"/>
              <a:buNone/>
              <a:defRPr/>
            </a:pPr>
            <a:r>
              <a:rPr lang="fr-FR" sz="1600" b="1" dirty="0">
                <a:sym typeface="Wingdings" panose="05000000000000000000" pitchFamily="2" charset="2"/>
              </a:rPr>
              <a:t>  </a:t>
            </a:r>
            <a:r>
              <a:rPr lang="fr-FR" sz="1600" b="1" dirty="0"/>
              <a:t>2 vidéos </a:t>
            </a:r>
            <a:r>
              <a:rPr lang="fr-FR" dirty="0"/>
              <a:t>	</a:t>
            </a:r>
            <a:endParaRPr lang="fr-FR" dirty="0">
              <a:solidFill>
                <a:srgbClr val="FF0000"/>
              </a:solidFill>
            </a:endParaRPr>
          </a:p>
          <a:p>
            <a:pPr>
              <a:buFont typeface="Wingdings" panose="05000000000000000000" pitchFamily="2" charset="2"/>
              <a:buChar char="§"/>
              <a:defRPr/>
            </a:pPr>
            <a:r>
              <a:rPr lang="fr-FR" dirty="0">
                <a:solidFill>
                  <a:srgbClr val="C00000"/>
                </a:solidFill>
                <a:hlinkClick r:id="rId3"/>
              </a:rPr>
              <a:t>Constitution d'un dossier en Agence</a:t>
            </a:r>
            <a:endParaRPr lang="fr-FR" dirty="0">
              <a:solidFill>
                <a:srgbClr val="C00000"/>
              </a:solidFill>
            </a:endParaRPr>
          </a:p>
          <a:p>
            <a:pPr>
              <a:buFont typeface="Wingdings" panose="05000000000000000000" pitchFamily="2" charset="2"/>
              <a:buChar char="§"/>
              <a:defRPr/>
            </a:pPr>
            <a:r>
              <a:rPr lang="fr-FR" dirty="0">
                <a:solidFill>
                  <a:srgbClr val="C00000"/>
                </a:solidFill>
                <a:hlinkClick r:id="rId4"/>
              </a:rPr>
              <a:t>Reprise ou Modification d'un dossier en Agence</a:t>
            </a:r>
            <a:endParaRPr lang="fr-FR" dirty="0">
              <a:solidFill>
                <a:srgbClr val="C00000"/>
              </a:solidFill>
            </a:endParaRPr>
          </a:p>
          <a:p>
            <a:pPr marL="36000" indent="0">
              <a:buFont typeface="Arial" panose="020B0604020202020204" pitchFamily="34" charset="0"/>
              <a:buNone/>
              <a:defRPr/>
            </a:pPr>
            <a:endParaRPr lang="fr-FR" sz="1600" dirty="0"/>
          </a:p>
          <a:p>
            <a:pPr marL="36000" indent="0">
              <a:buFont typeface="Arial" panose="020B0604020202020204" pitchFamily="34" charset="0"/>
              <a:buNone/>
              <a:defRPr/>
            </a:pPr>
            <a:r>
              <a:rPr lang="fr-FR" sz="1600" b="1" dirty="0">
                <a:sym typeface="Wingdings" panose="05000000000000000000" pitchFamily="2" charset="2"/>
              </a:rPr>
              <a:t> </a:t>
            </a:r>
            <a:r>
              <a:rPr lang="fr-FR" sz="1600" b="1" dirty="0"/>
              <a:t>Les fiches mémo </a:t>
            </a:r>
          </a:p>
          <a:p>
            <a:pPr>
              <a:buFont typeface="Wingdings" panose="05000000000000000000" pitchFamily="2" charset="2"/>
              <a:buChar char="§"/>
              <a:defRPr/>
            </a:pPr>
            <a:r>
              <a:rPr lang="fr-FR" dirty="0">
                <a:solidFill>
                  <a:srgbClr val="C00000"/>
                </a:solidFill>
                <a:hlinkClick r:id="rId5"/>
              </a:rPr>
              <a:t>Fiche Memo : le Chargement des pièces</a:t>
            </a:r>
            <a:r>
              <a:rPr lang="fr-FR" dirty="0">
                <a:solidFill>
                  <a:srgbClr val="C00000"/>
                </a:solidFill>
              </a:rPr>
              <a:t>	</a:t>
            </a:r>
            <a:r>
              <a:rPr lang="fr-FR" b="1" dirty="0">
                <a:solidFill>
                  <a:srgbClr val="C00000"/>
                </a:solidFill>
              </a:rPr>
              <a:t>			</a:t>
            </a:r>
            <a:endParaRPr lang="fr-FR" dirty="0">
              <a:solidFill>
                <a:srgbClr val="C00000"/>
              </a:solidFill>
            </a:endParaRPr>
          </a:p>
          <a:p>
            <a:pPr>
              <a:buFont typeface="Wingdings" panose="05000000000000000000" pitchFamily="2" charset="2"/>
              <a:buChar char="§"/>
              <a:defRPr/>
            </a:pPr>
            <a:r>
              <a:rPr lang="fr-FR" dirty="0">
                <a:solidFill>
                  <a:srgbClr val="C00000"/>
                </a:solidFill>
                <a:hlinkClick r:id="rId6"/>
              </a:rPr>
              <a:t>Fiche memo : le Réinvestissement suite à décès</a:t>
            </a:r>
            <a:endParaRPr lang="fr-FR" dirty="0">
              <a:solidFill>
                <a:srgbClr val="C00000"/>
              </a:solidFill>
            </a:endParaRPr>
          </a:p>
          <a:p>
            <a:pPr>
              <a:buFont typeface="Wingdings" panose="05000000000000000000" pitchFamily="2" charset="2"/>
              <a:buChar char="§"/>
              <a:defRPr/>
            </a:pPr>
            <a:r>
              <a:rPr lang="fr-FR" dirty="0">
                <a:solidFill>
                  <a:srgbClr val="C00000"/>
                </a:solidFill>
                <a:hlinkClick r:id="rId7"/>
              </a:rPr>
              <a:t>Fiche memo : le topage PREMIUM</a:t>
            </a:r>
            <a:endParaRPr lang="fr-FR" dirty="0">
              <a:solidFill>
                <a:srgbClr val="C00000"/>
              </a:solidFill>
            </a:endParaRPr>
          </a:p>
          <a:p>
            <a:pPr marL="36000" indent="0">
              <a:buFont typeface="Arial" panose="020B0604020202020204" pitchFamily="34" charset="0"/>
              <a:buNone/>
              <a:defRPr/>
            </a:pPr>
            <a:endParaRPr lang="fr-FR" dirty="0"/>
          </a:p>
          <a:p>
            <a:pPr marL="36000" indent="0">
              <a:buFont typeface="Arial" panose="020B0604020202020204" pitchFamily="34" charset="0"/>
              <a:buNone/>
              <a:defRPr/>
            </a:pPr>
            <a:r>
              <a:rPr lang="fr-FR" sz="1600" b="1" dirty="0">
                <a:sym typeface="Wingdings" panose="05000000000000000000" pitchFamily="2" charset="2"/>
              </a:rPr>
              <a:t> </a:t>
            </a:r>
            <a:r>
              <a:rPr lang="fr-FR" sz="1600" b="1" dirty="0"/>
              <a:t>La foire aux questions </a:t>
            </a:r>
            <a:r>
              <a:rPr lang="fr-FR" dirty="0"/>
              <a:t>: </a:t>
            </a:r>
            <a:r>
              <a:rPr lang="fr-FR" dirty="0">
                <a:solidFill>
                  <a:srgbClr val="C00000"/>
                </a:solidFill>
                <a:hlinkClick r:id="rId8"/>
              </a:rPr>
              <a:t>FAQ</a:t>
            </a:r>
            <a:endParaRPr lang="fr-FR" dirty="0">
              <a:solidFill>
                <a:srgbClr val="C00000"/>
              </a:solidFill>
            </a:endParaRPr>
          </a:p>
          <a:p>
            <a:pPr marL="36000" indent="0">
              <a:buFont typeface="Arial" panose="020B0604020202020204" pitchFamily="34" charset="0"/>
              <a:buNone/>
              <a:defRPr/>
            </a:pPr>
            <a:r>
              <a:rPr lang="fr-FR" sz="1600" b="1" dirty="0">
                <a:sym typeface="Wingdings" panose="05000000000000000000" pitchFamily="2" charset="2"/>
              </a:rPr>
              <a:t>ASSURNET </a:t>
            </a:r>
            <a:r>
              <a:rPr lang="fr-FR" dirty="0">
                <a:solidFill>
                  <a:schemeClr val="accent4">
                    <a:lumMod val="50000"/>
                  </a:schemeClr>
                </a:solidFill>
              </a:rPr>
              <a:t>: </a:t>
            </a:r>
            <a:r>
              <a:rPr lang="fr-FR" dirty="0">
                <a:solidFill>
                  <a:srgbClr val="C00000"/>
                </a:solidFill>
                <a:hlinkClick r:id="rId9"/>
              </a:rPr>
              <a:t>Guide utilisateurs Puma Décès</a:t>
            </a:r>
            <a:endParaRPr lang="fr-FR" dirty="0">
              <a:solidFill>
                <a:srgbClr val="C00000"/>
              </a:solidFill>
            </a:endParaRPr>
          </a:p>
          <a:p>
            <a:pPr marL="36000" indent="0">
              <a:buFont typeface="Arial" panose="020B0604020202020204" pitchFamily="34" charset="0"/>
              <a:buNone/>
              <a:defRPr/>
            </a:pPr>
            <a:endParaRPr lang="fr-FR" dirty="0">
              <a:solidFill>
                <a:schemeClr val="accent4">
                  <a:lumMod val="50000"/>
                </a:schemeClr>
              </a:solidFill>
            </a:endParaRPr>
          </a:p>
          <a:p>
            <a:pPr marL="36000" indent="0">
              <a:buFont typeface="Arial" panose="020B0604020202020204" pitchFamily="34" charset="0"/>
              <a:buNone/>
              <a:defRPr/>
            </a:pPr>
            <a:r>
              <a:rPr lang="fr-FR" sz="1200" dirty="0">
                <a:solidFill>
                  <a:schemeClr val="tx1">
                    <a:lumMod val="95000"/>
                    <a:lumOff val="5000"/>
                  </a:schemeClr>
                </a:solidFill>
              </a:rPr>
              <a:t>Les équipes successions des Solutions Régionales (&lt;75K€), et le </a:t>
            </a:r>
          </a:p>
          <a:p>
            <a:pPr marL="36000" indent="0">
              <a:buFont typeface="Arial" panose="020B0604020202020204" pitchFamily="34" charset="0"/>
              <a:buNone/>
              <a:defRPr/>
            </a:pPr>
            <a:r>
              <a:rPr lang="fr-FR" sz="1200" dirty="0">
                <a:solidFill>
                  <a:schemeClr val="tx1">
                    <a:lumMod val="95000"/>
                    <a:lumOff val="5000"/>
                  </a:schemeClr>
                </a:solidFill>
              </a:rPr>
              <a:t>Pôle Successions Premium (&gt;75K€) restent à votre disposition.</a:t>
            </a:r>
          </a:p>
          <a:p>
            <a:pPr marL="36000" indent="0">
              <a:buFont typeface="Arial" panose="020B0604020202020204" pitchFamily="34" charset="0"/>
              <a:buNone/>
              <a:defRPr/>
            </a:pPr>
            <a:endParaRPr lang="fr-FR" sz="1200" dirty="0">
              <a:solidFill>
                <a:schemeClr val="tx1">
                  <a:lumMod val="95000"/>
                  <a:lumOff val="5000"/>
                </a:schemeClr>
              </a:solidFill>
            </a:endParaRPr>
          </a:p>
          <a:p>
            <a:pPr>
              <a:defRPr/>
            </a:pPr>
            <a:endParaRPr lang="fr-FR" dirty="0">
              <a:solidFill>
                <a:schemeClr val="accent4">
                  <a:lumMod val="50000"/>
                </a:schemeClr>
              </a:solidFill>
            </a:endParaRPr>
          </a:p>
        </p:txBody>
      </p:sp>
      <p:sp>
        <p:nvSpPr>
          <p:cNvPr id="7" name="Espace réservé du texte 6">
            <a:extLst>
              <a:ext uri="{FF2B5EF4-FFF2-40B4-BE49-F238E27FC236}">
                <a16:creationId xmlns:a16="http://schemas.microsoft.com/office/drawing/2014/main" id="{0C05415F-1D61-4B39-9704-72C3FF622999}"/>
              </a:ext>
            </a:extLst>
          </p:cNvPr>
          <p:cNvSpPr>
            <a:spLocks noGrp="1"/>
          </p:cNvSpPr>
          <p:nvPr>
            <p:ph type="body" sz="quarter" idx="26"/>
          </p:nvPr>
        </p:nvSpPr>
        <p:spPr>
          <a:xfrm>
            <a:off x="515938" y="60325"/>
            <a:ext cx="10469562" cy="388938"/>
          </a:xfrm>
        </p:spPr>
        <p:txBody>
          <a:bodyPr/>
          <a:lstStyle/>
          <a:p>
            <a:pPr>
              <a:defRPr/>
            </a:pPr>
            <a:r>
              <a:rPr lang="fr-FR" dirty="0"/>
              <a:t>Successions </a:t>
            </a:r>
          </a:p>
          <a:p>
            <a:pPr>
              <a:defRPr/>
            </a:pPr>
            <a:endParaRPr lang="fr-FR" dirty="0"/>
          </a:p>
        </p:txBody>
      </p:sp>
      <p:sp>
        <p:nvSpPr>
          <p:cNvPr id="5" name="Espace réservé du texte 4">
            <a:extLst>
              <a:ext uri="{FF2B5EF4-FFF2-40B4-BE49-F238E27FC236}">
                <a16:creationId xmlns:a16="http://schemas.microsoft.com/office/drawing/2014/main" id="{C235E524-1CAC-40DE-A63F-B22FA6476B22}"/>
              </a:ext>
            </a:extLst>
          </p:cNvPr>
          <p:cNvSpPr>
            <a:spLocks noGrp="1"/>
          </p:cNvSpPr>
          <p:nvPr>
            <p:ph type="body" sz="quarter" idx="28"/>
          </p:nvPr>
        </p:nvSpPr>
        <p:spPr/>
        <p:txBody>
          <a:bodyPr/>
          <a:lstStyle/>
          <a:p>
            <a:pPr>
              <a:defRPr/>
            </a:pPr>
            <a:r>
              <a:rPr lang="fr-FR" dirty="0"/>
              <a:t>PUMA</a:t>
            </a:r>
          </a:p>
        </p:txBody>
      </p:sp>
      <p:sp>
        <p:nvSpPr>
          <p:cNvPr id="11" name="Espace réservé du texte 10">
            <a:extLst>
              <a:ext uri="{FF2B5EF4-FFF2-40B4-BE49-F238E27FC236}">
                <a16:creationId xmlns:a16="http://schemas.microsoft.com/office/drawing/2014/main" id="{48964F84-E98F-4118-94BF-8E13C2B24ADA}"/>
              </a:ext>
            </a:extLst>
          </p:cNvPr>
          <p:cNvSpPr>
            <a:spLocks noGrp="1"/>
          </p:cNvSpPr>
          <p:nvPr>
            <p:ph type="body" sz="quarter" idx="29"/>
          </p:nvPr>
        </p:nvSpPr>
        <p:spPr/>
        <p:txBody>
          <a:bodyPr/>
          <a:lstStyle/>
          <a:p>
            <a:pPr>
              <a:defRPr/>
            </a:pPr>
            <a:r>
              <a:rPr lang="fr-FR" dirty="0"/>
              <a:t>SUCCESSIONS</a:t>
            </a:r>
          </a:p>
        </p:txBody>
      </p:sp>
      <p:sp>
        <p:nvSpPr>
          <p:cNvPr id="2" name="Rectangle 1">
            <a:extLst>
              <a:ext uri="{FF2B5EF4-FFF2-40B4-BE49-F238E27FC236}">
                <a16:creationId xmlns:a16="http://schemas.microsoft.com/office/drawing/2014/main" id="{F5C5A0CE-4213-4C60-B6F2-83CAA2A84CDD}"/>
              </a:ext>
            </a:extLst>
          </p:cNvPr>
          <p:cNvSpPr/>
          <p:nvPr/>
        </p:nvSpPr>
        <p:spPr>
          <a:xfrm>
            <a:off x="11091863" y="3987800"/>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A1CBDA9C-ED77-4523-8B91-B78FA8D18880}"/>
              </a:ext>
            </a:extLst>
          </p:cNvPr>
          <p:cNvSpPr/>
          <p:nvPr/>
        </p:nvSpPr>
        <p:spPr>
          <a:xfrm>
            <a:off x="11091863" y="5570538"/>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ZoneTexte 5">
            <a:extLst>
              <a:ext uri="{FF2B5EF4-FFF2-40B4-BE49-F238E27FC236}">
                <a16:creationId xmlns:a16="http://schemas.microsoft.com/office/drawing/2014/main" id="{8309E2C5-1604-4046-834E-0C94FF398FBC}"/>
              </a:ext>
            </a:extLst>
          </p:cNvPr>
          <p:cNvSpPr txBox="1"/>
          <p:nvPr/>
        </p:nvSpPr>
        <p:spPr>
          <a:xfrm>
            <a:off x="6137275" y="3756025"/>
            <a:ext cx="4362450" cy="1938338"/>
          </a:xfrm>
          <a:prstGeom prst="rect">
            <a:avLst/>
          </a:prstGeom>
          <a:noFill/>
          <a:ln>
            <a:solidFill>
              <a:schemeClr val="bg1">
                <a:lumMod val="50000"/>
              </a:schemeClr>
            </a:solidFill>
            <a:prstDash val="sysDash"/>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EA4E55">
                    <a:lumMod val="50000"/>
                  </a:srgbClr>
                </a:solidFill>
                <a:effectLst/>
                <a:uLnTx/>
                <a:uFillTx/>
                <a:latin typeface="Arial" panose="020B0604020202020204" pitchFamily="34" charset="0"/>
                <a:ea typeface="+mn-ea"/>
                <a:cs typeface="+mn-cs"/>
              </a:rPr>
              <a:t> </a:t>
            </a:r>
            <a:r>
              <a:rPr kumimoji="0" lang="fr-FR"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Pensez à prévenir les services </a:t>
            </a:r>
            <a:r>
              <a:rPr kumimoji="0" lang="fr-FR" sz="18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successions</a:t>
            </a:r>
            <a:r>
              <a:rPr kumimoji="0" lang="fr-FR"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mn-cs"/>
              </a:rPr>
              <a:t>(Solutions Régionales ou Successions Premium)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lorsque vous numérisez des documents dans Puma décès</a:t>
            </a:r>
            <a:endParaRPr kumimoji="0" lang="fr-FR" sz="1800" b="1" i="0" u="none" strike="noStrike" kern="1200" cap="none" spc="0" normalizeH="0" baseline="0" noProof="0" dirty="0">
              <a:ln>
                <a:noFill/>
              </a:ln>
              <a:solidFill>
                <a:srgbClr val="EA4E55">
                  <a:lumMod val="50000"/>
                </a:srgbClr>
              </a:solidFill>
              <a:effectLst/>
              <a:uLnTx/>
              <a:uFillTx/>
              <a:latin typeface="Arial" panose="020B0604020202020204" pitchFamily="34" charset="0"/>
              <a:ea typeface="+mn-ea"/>
              <a:cs typeface="+mn-cs"/>
            </a:endParaRPr>
          </a:p>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è"/>
              <a:tabLst/>
              <a:defRPr/>
            </a:pPr>
            <a:r>
              <a:rPr kumimoji="0" lang="fr-FR"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mn-cs"/>
              </a:rPr>
              <a:t>via </a:t>
            </a:r>
            <a:r>
              <a:rPr kumimoji="0" lang="fr-FR" sz="1800" b="1" i="0" u="none" strike="noStrike" kern="120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mn-cs"/>
              </a:rPr>
              <a:t>Myflow</a:t>
            </a:r>
            <a:r>
              <a:rPr kumimoji="0" lang="fr-FR"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mn-cs"/>
              </a:rPr>
              <a:t> « succession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mn-cs"/>
              </a:rPr>
              <a:t> règlement assurance vie »</a:t>
            </a:r>
          </a:p>
        </p:txBody>
      </p:sp>
      <p:pic>
        <p:nvPicPr>
          <p:cNvPr id="22541" name="Picture 2" descr="System attention icon">
            <a:extLst>
              <a:ext uri="{FF2B5EF4-FFF2-40B4-BE49-F238E27FC236}">
                <a16:creationId xmlns:a16="http://schemas.microsoft.com/office/drawing/2014/main" id="{1E79A11C-75F4-4F3F-92C4-1C9E90CF81C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00725" y="3416300"/>
            <a:ext cx="6794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2" descr="Flat clap icône Vecteur gratuit">
            <a:extLst>
              <a:ext uri="{FF2B5EF4-FFF2-40B4-BE49-F238E27FC236}">
                <a16:creationId xmlns:a16="http://schemas.microsoft.com/office/drawing/2014/main" id="{59298ADE-CAD7-401C-BB1E-0E0CFCDD91A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86000" y="966788"/>
            <a:ext cx="554038"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3" name="Image 9">
            <a:extLst>
              <a:ext uri="{FF2B5EF4-FFF2-40B4-BE49-F238E27FC236}">
                <a16:creationId xmlns:a16="http://schemas.microsoft.com/office/drawing/2014/main" id="{10563F4A-D4E2-47B3-AA16-0DD1CA52A220}"/>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973388" y="2135188"/>
            <a:ext cx="7493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4" name="Image 29">
            <a:extLst>
              <a:ext uri="{FF2B5EF4-FFF2-40B4-BE49-F238E27FC236}">
                <a16:creationId xmlns:a16="http://schemas.microsoft.com/office/drawing/2014/main" id="{766DAD6C-6D78-403B-9E8E-860B1A468D8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57963" y="1519238"/>
            <a:ext cx="3184525"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5" name="Image 9">
            <a:extLst>
              <a:ext uri="{FF2B5EF4-FFF2-40B4-BE49-F238E27FC236}">
                <a16:creationId xmlns:a16="http://schemas.microsoft.com/office/drawing/2014/main" id="{FE538661-B2EB-4E36-80C4-9F6171D849E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073525" y="3879850"/>
            <a:ext cx="5635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contenu 2">
            <a:extLst>
              <a:ext uri="{FF2B5EF4-FFF2-40B4-BE49-F238E27FC236}">
                <a16:creationId xmlns:a16="http://schemas.microsoft.com/office/drawing/2014/main" id="{412F9D03-A548-4435-8B01-9066B5D8DCA6}"/>
              </a:ext>
            </a:extLst>
          </p:cNvPr>
          <p:cNvSpPr txBox="1">
            <a:spLocks/>
          </p:cNvSpPr>
          <p:nvPr/>
        </p:nvSpPr>
        <p:spPr bwMode="auto">
          <a:xfrm>
            <a:off x="515938" y="679450"/>
            <a:ext cx="3352800" cy="388938"/>
          </a:xfrm>
          <a:prstGeom prst="rect">
            <a:avLst/>
          </a:prstGeom>
          <a:noFill/>
          <a:ln>
            <a:noFill/>
          </a:ln>
        </p:spPr>
        <p:txBody>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marR="0" lvl="0" indent="-216000" algn="l" defTabSz="914400" rtl="0" eaLnBrk="0" fontAlgn="base" latinLnBrk="0" hangingPunct="0">
              <a:lnSpc>
                <a:spcPct val="100000"/>
              </a:lnSpc>
              <a:spcBef>
                <a:spcPts val="600"/>
              </a:spcBef>
              <a:spcAft>
                <a:spcPct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lumMod val="75000"/>
                    <a:lumOff val="25000"/>
                  </a:prstClr>
                </a:solidFill>
                <a:effectLst/>
                <a:uLnTx/>
                <a:uFillTx/>
                <a:latin typeface="Arial"/>
                <a:ea typeface="+mn-ea"/>
                <a:cs typeface="+mn-cs"/>
              </a:rPr>
              <a:t>Pour vous accompagner :</a:t>
            </a:r>
            <a:endParaRPr kumimoji="0" lang="fr-FR" sz="1500" b="1" i="0" u="sng"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252000" marR="0" lvl="0" indent="-216000" algn="l" defTabSz="914400" rtl="0" eaLnBrk="0" fontAlgn="base" latinLnBrk="0" hangingPunct="0">
              <a:lnSpc>
                <a:spcPct val="100000"/>
              </a:lnSpc>
              <a:spcBef>
                <a:spcPts val="600"/>
              </a:spcBef>
              <a:spcAft>
                <a:spcPct val="0"/>
              </a:spcAft>
              <a:buClr>
                <a:srgbClr val="EA4E55">
                  <a:lumMod val="75000"/>
                </a:srgbClr>
              </a:buClr>
              <a:buSzTx/>
              <a:buFont typeface="Arial" panose="020B0604020202020204" pitchFamily="34" charset="0"/>
              <a:buChar char="■"/>
              <a:tabLst/>
              <a:defRPr/>
            </a:pPr>
            <a:endParaRPr kumimoji="0" lang="fr-FR" sz="15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A616A27E-E08D-81E6-645F-0CF81E3C5722}"/>
              </a:ext>
            </a:extLst>
          </p:cNvPr>
          <p:cNvPicPr>
            <a:picLocks noChangeAspect="1"/>
          </p:cNvPicPr>
          <p:nvPr/>
        </p:nvPicPr>
        <p:blipFill>
          <a:blip r:embed="rId2"/>
          <a:stretch>
            <a:fillRect/>
          </a:stretch>
        </p:blipFill>
        <p:spPr>
          <a:xfrm>
            <a:off x="3697699" y="4509847"/>
            <a:ext cx="2821947" cy="1859887"/>
          </a:xfrm>
          <a:prstGeom prst="rect">
            <a:avLst/>
          </a:prstGeom>
          <a:ln>
            <a:noFill/>
          </a:ln>
          <a:effectLst>
            <a:outerShdw blurRad="292100" dist="139700" dir="2700000" algn="tl" rotWithShape="0">
              <a:srgbClr val="333333">
                <a:alpha val="65000"/>
              </a:srgbClr>
            </a:outerShdw>
          </a:effectLst>
        </p:spPr>
      </p:pic>
      <p:sp>
        <p:nvSpPr>
          <p:cNvPr id="9" name="Espace réservé du contenu 8"/>
          <p:cNvSpPr>
            <a:spLocks noGrp="1"/>
          </p:cNvSpPr>
          <p:nvPr>
            <p:ph idx="17"/>
          </p:nvPr>
        </p:nvSpPr>
        <p:spPr>
          <a:xfrm>
            <a:off x="6954330" y="242068"/>
            <a:ext cx="10980738" cy="634056"/>
          </a:xfrm>
        </p:spPr>
        <p:txBody>
          <a:bodyPr/>
          <a:lstStyle/>
          <a:p>
            <a:pPr marL="468000" lvl="1" indent="0">
              <a:buNone/>
            </a:pPr>
            <a:endParaRPr lang="fr-FR" dirty="0">
              <a:solidFill>
                <a:schemeClr val="tx1"/>
              </a:solidFill>
            </a:endParaRPr>
          </a:p>
          <a:p>
            <a:pPr marL="468000" lvl="1" indent="0">
              <a:buNone/>
            </a:pPr>
            <a:endParaRPr lang="fr-FR" dirty="0">
              <a:solidFill>
                <a:schemeClr val="tx1"/>
              </a:solidFill>
            </a:endParaRPr>
          </a:p>
          <a:p>
            <a:pPr marL="468000" lvl="1" indent="0">
              <a:buNone/>
            </a:pPr>
            <a:endParaRPr lang="fr-FR" dirty="0">
              <a:solidFill>
                <a:schemeClr val="tx1"/>
              </a:solidFill>
            </a:endParaRPr>
          </a:p>
        </p:txBody>
      </p:sp>
      <p:sp>
        <p:nvSpPr>
          <p:cNvPr id="6" name="Espace réservé du texte 5"/>
          <p:cNvSpPr>
            <a:spLocks noGrp="1"/>
          </p:cNvSpPr>
          <p:nvPr>
            <p:ph type="body" sz="quarter" idx="12"/>
          </p:nvPr>
        </p:nvSpPr>
        <p:spPr/>
        <p:txBody>
          <a:bodyPr/>
          <a:lstStyle/>
          <a:p>
            <a:r>
              <a:rPr lang="fr-FR" dirty="0"/>
              <a:t>Conseiller et accompagner le client : Boite à outils</a:t>
            </a:r>
          </a:p>
        </p:txBody>
      </p:sp>
      <p:sp>
        <p:nvSpPr>
          <p:cNvPr id="7" name="Espace réservé du texte 6"/>
          <p:cNvSpPr>
            <a:spLocks noGrp="1"/>
          </p:cNvSpPr>
          <p:nvPr>
            <p:ph type="body" sz="quarter" idx="14"/>
          </p:nvPr>
        </p:nvSpPr>
        <p:spPr/>
        <p:txBody>
          <a:bodyPr/>
          <a:lstStyle/>
          <a:p>
            <a:r>
              <a:rPr lang="fr-FR" dirty="0"/>
              <a:t>FILIERE SUCCESSIONS</a:t>
            </a:r>
          </a:p>
        </p:txBody>
      </p:sp>
      <p:sp>
        <p:nvSpPr>
          <p:cNvPr id="10" name="Rectangle 9">
            <a:hlinkClick r:id="rId3"/>
          </p:cNvPr>
          <p:cNvSpPr/>
          <p:nvPr/>
        </p:nvSpPr>
        <p:spPr>
          <a:xfrm>
            <a:off x="2218778" y="3141298"/>
            <a:ext cx="2921178" cy="1135760"/>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Sur le site </a:t>
            </a:r>
            <a:r>
              <a:rPr lang="fr-FR" sz="1600" dirty="0">
                <a:solidFill>
                  <a:schemeClr val="tx1"/>
                </a:solidFill>
                <a:hlinkClick r:id="rId4"/>
              </a:rPr>
              <a:t>caisse-epargne.fr</a:t>
            </a:r>
            <a:r>
              <a:rPr lang="fr-FR" sz="1600" dirty="0">
                <a:solidFill>
                  <a:schemeClr val="tx1"/>
                </a:solidFill>
              </a:rPr>
              <a:t> : renseigner « succession » dans la recherche</a:t>
            </a:r>
          </a:p>
        </p:txBody>
      </p:sp>
      <p:pic>
        <p:nvPicPr>
          <p:cNvPr id="11" name="Image 10">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4593430" y="3440116"/>
            <a:ext cx="821555" cy="865511"/>
          </a:xfrm>
          <a:prstGeom prst="rect">
            <a:avLst/>
          </a:prstGeom>
          <a:effectLst>
            <a:outerShdw blurRad="50800" dist="38100" dir="8100000" algn="tr" rotWithShape="0">
              <a:prstClr val="black">
                <a:alpha val="40000"/>
              </a:prstClr>
            </a:outerShdw>
          </a:effectLst>
        </p:spPr>
      </p:pic>
      <p:sp>
        <p:nvSpPr>
          <p:cNvPr id="18" name="Rectangle 17"/>
          <p:cNvSpPr/>
          <p:nvPr/>
        </p:nvSpPr>
        <p:spPr>
          <a:xfrm>
            <a:off x="550912" y="1322392"/>
            <a:ext cx="10867312" cy="1534259"/>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hlinkClick r:id="rId6"/>
          </p:cNvPr>
          <p:cNvSpPr txBox="1"/>
          <p:nvPr/>
        </p:nvSpPr>
        <p:spPr>
          <a:xfrm>
            <a:off x="2058535" y="1926792"/>
            <a:ext cx="8873456" cy="646331"/>
          </a:xfrm>
          <a:prstGeom prst="rect">
            <a:avLst/>
          </a:prstGeom>
          <a:noFill/>
        </p:spPr>
        <p:txBody>
          <a:bodyPr wrap="square" rtlCol="0">
            <a:spAutoFit/>
          </a:bodyPr>
          <a:lstStyle/>
          <a:p>
            <a:pPr algn="ctr"/>
            <a:r>
              <a:rPr lang="fr-FR" dirty="0">
                <a:solidFill>
                  <a:srgbClr val="C00000"/>
                </a:solidFill>
                <a:hlinkClick r:id="rId7"/>
              </a:rPr>
              <a:t> </a:t>
            </a:r>
            <a:r>
              <a:rPr lang="fr-FR" b="1" dirty="0">
                <a:solidFill>
                  <a:srgbClr val="C00000"/>
                </a:solidFill>
                <a:hlinkClick r:id="rId7"/>
              </a:rPr>
              <a:t>Global BDD &gt; Successions</a:t>
            </a:r>
            <a:endParaRPr lang="fr-FR" b="1" dirty="0">
              <a:solidFill>
                <a:srgbClr val="C00000"/>
              </a:solidFill>
            </a:endParaRPr>
          </a:p>
          <a:p>
            <a:pPr algn="ctr"/>
            <a:endParaRPr lang="fr-FR" dirty="0">
              <a:solidFill>
                <a:srgbClr val="C00000"/>
              </a:solidFill>
            </a:endParaRPr>
          </a:p>
        </p:txBody>
      </p:sp>
      <p:sp>
        <p:nvSpPr>
          <p:cNvPr id="20" name="ZoneTexte 19"/>
          <p:cNvSpPr txBox="1"/>
          <p:nvPr/>
        </p:nvSpPr>
        <p:spPr>
          <a:xfrm>
            <a:off x="692054" y="1366664"/>
            <a:ext cx="10696581" cy="369332"/>
          </a:xfrm>
          <a:prstGeom prst="rect">
            <a:avLst/>
          </a:prstGeom>
          <a:noFill/>
        </p:spPr>
        <p:txBody>
          <a:bodyPr wrap="square" rtlCol="0">
            <a:spAutoFit/>
          </a:bodyPr>
          <a:lstStyle/>
          <a:p>
            <a:pPr algn="ctr"/>
            <a:r>
              <a:rPr lang="fr-FR" dirty="0">
                <a:solidFill>
                  <a:schemeClr val="tx1">
                    <a:lumMod val="75000"/>
                    <a:lumOff val="25000"/>
                  </a:schemeClr>
                </a:solidFill>
              </a:rPr>
              <a:t>Retrouvez l’ensemble des infos sur la </a:t>
            </a:r>
            <a:r>
              <a:rPr lang="fr-FR" b="1" dirty="0">
                <a:solidFill>
                  <a:schemeClr val="tx1">
                    <a:lumMod val="75000"/>
                    <a:lumOff val="25000"/>
                  </a:schemeClr>
                </a:solidFill>
                <a:effectLst>
                  <a:outerShdw blurRad="38100" dist="38100" dir="2700000" algn="tl">
                    <a:srgbClr val="000000">
                      <a:alpha val="43137"/>
                    </a:srgbClr>
                  </a:outerShdw>
                </a:effectLst>
              </a:rPr>
              <a:t>« Successions » </a:t>
            </a:r>
            <a:r>
              <a:rPr lang="fr-FR" dirty="0">
                <a:solidFill>
                  <a:schemeClr val="tx1">
                    <a:lumMod val="75000"/>
                    <a:lumOff val="25000"/>
                  </a:schemeClr>
                </a:solidFill>
              </a:rPr>
              <a:t>dans votre Rubrique des Commerciaux : </a:t>
            </a:r>
          </a:p>
        </p:txBody>
      </p:sp>
      <p:pic>
        <p:nvPicPr>
          <p:cNvPr id="21" name="Image 20">
            <a:hlinkClick r:id="rId8"/>
          </p:cNvPr>
          <p:cNvPicPr>
            <a:picLocks noChangeAspect="1"/>
          </p:cNvPicPr>
          <p:nvPr/>
        </p:nvPicPr>
        <p:blipFill>
          <a:blip r:embed="rId9">
            <a:clrChange>
              <a:clrFrom>
                <a:srgbClr val="FDF9FA"/>
              </a:clrFrom>
              <a:clrTo>
                <a:srgbClr val="FDF9FA">
                  <a:alpha val="0"/>
                </a:srgbClr>
              </a:clrTo>
            </a:clrChange>
          </a:blip>
          <a:stretch>
            <a:fillRect/>
          </a:stretch>
        </p:blipFill>
        <p:spPr>
          <a:xfrm>
            <a:off x="2698502" y="1877894"/>
            <a:ext cx="1674284" cy="400947"/>
          </a:xfrm>
          <a:prstGeom prst="rect">
            <a:avLst/>
          </a:prstGeom>
        </p:spPr>
      </p:pic>
      <p:pic>
        <p:nvPicPr>
          <p:cNvPr id="22" name="Image 21"/>
          <p:cNvPicPr>
            <a:picLocks noChangeAspect="1"/>
          </p:cNvPicPr>
          <p:nvPr/>
        </p:nvPicPr>
        <p:blipFill>
          <a:blip r:embed="rId10">
            <a:duotone>
              <a:schemeClr val="accent1">
                <a:shade val="45000"/>
                <a:satMod val="135000"/>
              </a:schemeClr>
              <a:prstClr val="white"/>
            </a:duotone>
            <a:extLst>
              <a:ext uri="{BEBA8EAE-BF5A-486C-A8C5-ECC9F3942E4B}">
                <a14:imgProps xmlns:a14="http://schemas.microsoft.com/office/drawing/2010/main">
                  <a14:imgLayer r:embed="rId11">
                    <a14:imgEffect>
                      <a14:backgroundRemoval t="9790" b="89510" l="1000" r="90000"/>
                    </a14:imgEffect>
                  </a14:imgLayer>
                </a14:imgProps>
              </a:ext>
            </a:extLst>
          </a:blip>
          <a:stretch>
            <a:fillRect/>
          </a:stretch>
        </p:blipFill>
        <p:spPr>
          <a:xfrm rot="3379224">
            <a:off x="5504563" y="3063958"/>
            <a:ext cx="960012" cy="1372818"/>
          </a:xfrm>
          <a:prstGeom prst="rect">
            <a:avLst/>
          </a:prstGeom>
        </p:spPr>
      </p:pic>
      <p:sp>
        <p:nvSpPr>
          <p:cNvPr id="23" name="Rectangle 22">
            <a:hlinkClick r:id="rId3"/>
          </p:cNvPr>
          <p:cNvSpPr/>
          <p:nvPr/>
        </p:nvSpPr>
        <p:spPr>
          <a:xfrm>
            <a:off x="8002051" y="6086570"/>
            <a:ext cx="2929939" cy="614565"/>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lumMod val="50000"/>
                  </a:schemeClr>
                </a:solidFill>
              </a:rPr>
              <a:t> </a:t>
            </a:r>
          </a:p>
          <a:p>
            <a:pPr algn="ctr"/>
            <a:r>
              <a:rPr lang="fr-FR" b="1" dirty="0">
                <a:solidFill>
                  <a:srgbClr val="7030A0"/>
                </a:solidFill>
                <a:hlinkClick r:id="rId12">
                  <a:extLst>
                    <a:ext uri="{A12FA001-AC4F-418D-AE19-62706E023703}">
                      <ahyp:hlinkClr xmlns:ahyp="http://schemas.microsoft.com/office/drawing/2018/hyperlinkcolor" val="tx"/>
                    </a:ext>
                  </a:extLst>
                </a:hlinkClick>
              </a:rPr>
              <a:t>Atelier des décodeurs</a:t>
            </a:r>
            <a:endParaRPr lang="fr-FR" b="1" dirty="0">
              <a:solidFill>
                <a:srgbClr val="7030A0"/>
              </a:solidFill>
            </a:endParaRPr>
          </a:p>
          <a:p>
            <a:pPr algn="ctr"/>
            <a:r>
              <a:rPr lang="fr-FR" sz="1200" dirty="0">
                <a:solidFill>
                  <a:srgbClr val="C00000"/>
                </a:solidFill>
              </a:rPr>
              <a:t> </a:t>
            </a:r>
            <a:endParaRPr lang="fr-FR" sz="1200" dirty="0">
              <a:solidFill>
                <a:schemeClr val="bg1">
                  <a:lumMod val="50000"/>
                </a:schemeClr>
              </a:solidFill>
            </a:endParaRPr>
          </a:p>
        </p:txBody>
      </p:sp>
      <p:pic>
        <p:nvPicPr>
          <p:cNvPr id="26" name="Image 25">
            <a:hlinkClick r:id="rId3"/>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7961793" y="2022080"/>
            <a:ext cx="529656" cy="557994"/>
          </a:xfrm>
          <a:prstGeom prst="rect">
            <a:avLst/>
          </a:prstGeom>
          <a:effectLst>
            <a:outerShdw blurRad="50800" dist="38100" dir="8100000" algn="tr" rotWithShape="0">
              <a:prstClr val="black">
                <a:alpha val="40000"/>
              </a:prstClr>
            </a:outerShdw>
          </a:effectLst>
        </p:spPr>
      </p:pic>
      <p:sp>
        <p:nvSpPr>
          <p:cNvPr id="4" name="Espace réservé du texte 3">
            <a:extLst>
              <a:ext uri="{FF2B5EF4-FFF2-40B4-BE49-F238E27FC236}">
                <a16:creationId xmlns:a16="http://schemas.microsoft.com/office/drawing/2014/main" id="{34698666-4B2B-47FF-90A1-FEB89226CD97}"/>
              </a:ext>
            </a:extLst>
          </p:cNvPr>
          <p:cNvSpPr>
            <a:spLocks noGrp="1"/>
          </p:cNvSpPr>
          <p:nvPr>
            <p:ph type="body" sz="quarter" idx="16"/>
          </p:nvPr>
        </p:nvSpPr>
        <p:spPr/>
        <p:txBody>
          <a:bodyPr/>
          <a:lstStyle/>
          <a:p>
            <a:r>
              <a:rPr lang="fr-FR" dirty="0"/>
              <a:t>8</a:t>
            </a:r>
          </a:p>
        </p:txBody>
      </p:sp>
      <p:pic>
        <p:nvPicPr>
          <p:cNvPr id="8" name="Image 7">
            <a:extLst>
              <a:ext uri="{FF2B5EF4-FFF2-40B4-BE49-F238E27FC236}">
                <a16:creationId xmlns:a16="http://schemas.microsoft.com/office/drawing/2014/main" id="{58ACC3AE-CFC8-36E0-9BE1-CE5768ADBC13}"/>
              </a:ext>
            </a:extLst>
          </p:cNvPr>
          <p:cNvPicPr>
            <a:picLocks noChangeAspect="1"/>
          </p:cNvPicPr>
          <p:nvPr/>
        </p:nvPicPr>
        <p:blipFill>
          <a:blip r:embed="rId13"/>
          <a:stretch>
            <a:fillRect/>
          </a:stretch>
        </p:blipFill>
        <p:spPr>
          <a:xfrm>
            <a:off x="212651" y="4602877"/>
            <a:ext cx="3160209" cy="163509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2" name="Image 11">
            <a:extLst>
              <a:ext uri="{FF2B5EF4-FFF2-40B4-BE49-F238E27FC236}">
                <a16:creationId xmlns:a16="http://schemas.microsoft.com/office/drawing/2014/main" id="{78E550E9-348B-B467-CEED-6C4E3FF8E948}"/>
              </a:ext>
            </a:extLst>
          </p:cNvPr>
          <p:cNvPicPr>
            <a:picLocks noChangeAspect="1"/>
          </p:cNvPicPr>
          <p:nvPr/>
        </p:nvPicPr>
        <p:blipFill>
          <a:blip r:embed="rId14"/>
          <a:stretch>
            <a:fillRect/>
          </a:stretch>
        </p:blipFill>
        <p:spPr>
          <a:xfrm>
            <a:off x="6746548" y="2970283"/>
            <a:ext cx="5055591" cy="2884326"/>
          </a:xfrm>
          <a:prstGeom prst="rect">
            <a:avLst/>
          </a:prstGeom>
          <a:ln>
            <a:noFill/>
          </a:ln>
          <a:effectLst>
            <a:outerShdw blurRad="292100" dist="139700" dir="2700000" algn="tl" rotWithShape="0">
              <a:srgbClr val="333333">
                <a:alpha val="65000"/>
              </a:srgbClr>
            </a:outerShdw>
          </a:effectLst>
        </p:spPr>
      </p:pic>
      <p:pic>
        <p:nvPicPr>
          <p:cNvPr id="24" name="Image 23">
            <a:hlinkClick r:id="rId15"/>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1771273" y="5629131"/>
            <a:ext cx="698792" cy="736179"/>
          </a:xfrm>
          <a:prstGeom prst="rect">
            <a:avLst/>
          </a:prstGeom>
          <a:effectLst>
            <a:outerShdw blurRad="50800" dist="38100" dir="8100000" algn="tr" rotWithShape="0">
              <a:prstClr val="black">
                <a:alpha val="40000"/>
              </a:prstClr>
            </a:outerShdw>
          </a:effectLst>
        </p:spPr>
      </p:pic>
      <p:pic>
        <p:nvPicPr>
          <p:cNvPr id="27" name="Image 26">
            <a:hlinkClick r:id="rId15"/>
            <a:extLst>
              <a:ext uri="{FF2B5EF4-FFF2-40B4-BE49-F238E27FC236}">
                <a16:creationId xmlns:a16="http://schemas.microsoft.com/office/drawing/2014/main" id="{FC0069FF-7818-EF9D-FEA2-5B1C01147CB7}"/>
              </a:ext>
            </a:extLst>
          </p:cNvPr>
          <p:cNvPicPr>
            <a:picLocks noChangeAspect="1"/>
          </p:cNvPicPr>
          <p:nvPr/>
        </p:nvPicPr>
        <p:blipFill>
          <a:blip r:embed="rId5">
            <a:duotone>
              <a:prstClr val="black"/>
              <a:schemeClr val="accent1">
                <a:tint val="45000"/>
                <a:satMod val="400000"/>
              </a:schemeClr>
            </a:duotone>
          </a:blip>
          <a:stretch>
            <a:fillRect/>
          </a:stretch>
        </p:blipFill>
        <p:spPr>
          <a:xfrm rot="6121041" flipH="1" flipV="1">
            <a:off x="4881065" y="5159533"/>
            <a:ext cx="698792" cy="736179"/>
          </a:xfrm>
          <a:prstGeom prst="rect">
            <a:avLst/>
          </a:prstGeom>
          <a:effectLst>
            <a:outerShdw blurRad="50800" dist="38100" dir="8100000" algn="tr" rotWithShape="0">
              <a:prstClr val="black">
                <a:alpha val="40000"/>
              </a:prstClr>
            </a:outerShdw>
          </a:effectLst>
        </p:spPr>
      </p:pic>
      <p:pic>
        <p:nvPicPr>
          <p:cNvPr id="28" name="Image 27">
            <a:extLst>
              <a:ext uri="{FF2B5EF4-FFF2-40B4-BE49-F238E27FC236}">
                <a16:creationId xmlns:a16="http://schemas.microsoft.com/office/drawing/2014/main" id="{C274B17F-EDBC-D4DE-86A7-DC1DF371F80B}"/>
              </a:ext>
            </a:extLst>
          </p:cNvPr>
          <p:cNvPicPr>
            <a:picLocks noChangeAspect="1"/>
          </p:cNvPicPr>
          <p:nvPr/>
        </p:nvPicPr>
        <p:blipFill>
          <a:blip r:embed="rId10">
            <a:duotone>
              <a:schemeClr val="accent1">
                <a:shade val="45000"/>
                <a:satMod val="135000"/>
              </a:schemeClr>
              <a:prstClr val="white"/>
            </a:duotone>
            <a:extLst>
              <a:ext uri="{BEBA8EAE-BF5A-486C-A8C5-ECC9F3942E4B}">
                <a14:imgProps xmlns:a14="http://schemas.microsoft.com/office/drawing/2010/main">
                  <a14:imgLayer r:embed="rId11">
                    <a14:imgEffect>
                      <a14:backgroundRemoval t="9790" b="89510" l="1000" r="90000"/>
                    </a14:imgEffect>
                  </a14:imgLayer>
                </a14:imgProps>
              </a:ext>
            </a:extLst>
          </a:blip>
          <a:stretch>
            <a:fillRect/>
          </a:stretch>
        </p:blipFill>
        <p:spPr>
          <a:xfrm rot="3379224">
            <a:off x="3370366" y="5221770"/>
            <a:ext cx="427763" cy="611701"/>
          </a:xfrm>
          <a:prstGeom prst="rect">
            <a:avLst/>
          </a:prstGeom>
        </p:spPr>
      </p:pic>
    </p:spTree>
    <p:extLst>
      <p:ext uri="{BB962C8B-B14F-4D97-AF65-F5344CB8AC3E}">
        <p14:creationId xmlns:p14="http://schemas.microsoft.com/office/powerpoint/2010/main" val="885388688"/>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Personnalisé 5">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ème Office">
  <a:themeElements>
    <a:clrScheme name="Personnalisé 5">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12897</TotalTime>
  <Words>4782</Words>
  <Application>Microsoft Office PowerPoint</Application>
  <PresentationFormat>Grand écran</PresentationFormat>
  <Paragraphs>612</Paragraphs>
  <Slides>40</Slides>
  <Notes>1</Notes>
  <HiddenSlides>0</HiddenSlides>
  <MMClips>0</MMClips>
  <ScaleCrop>false</ScaleCrop>
  <HeadingPairs>
    <vt:vector size="6" baseType="variant">
      <vt:variant>
        <vt:lpstr>Polices utilisées</vt:lpstr>
      </vt:variant>
      <vt:variant>
        <vt:i4>8</vt:i4>
      </vt:variant>
      <vt:variant>
        <vt:lpstr>Thème</vt:lpstr>
      </vt:variant>
      <vt:variant>
        <vt:i4>3</vt:i4>
      </vt:variant>
      <vt:variant>
        <vt:lpstr>Titres des diapositives</vt:lpstr>
      </vt:variant>
      <vt:variant>
        <vt:i4>40</vt:i4>
      </vt:variant>
    </vt:vector>
  </HeadingPairs>
  <TitlesOfParts>
    <vt:vector size="51" baseType="lpstr">
      <vt:lpstr>Arial</vt:lpstr>
      <vt:lpstr>Arial Black</vt:lpstr>
      <vt:lpstr>Calibri</vt:lpstr>
      <vt:lpstr>Georgia</vt:lpstr>
      <vt:lpstr>Montserrat</vt:lpstr>
      <vt:lpstr>Montserrat Black</vt:lpstr>
      <vt:lpstr>ubuntu</vt:lpstr>
      <vt:lpstr>Wingdings</vt:lpstr>
      <vt:lpstr>Thème Office</vt:lpstr>
      <vt:lpstr>1_Thème Office</vt:lpstr>
      <vt:lpstr>2_Thème Office</vt:lpstr>
      <vt:lpstr>Parcours trajectoire nouveaux entrants   Les Successions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LEININGER Roland [CEGEE]</cp:lastModifiedBy>
  <cp:revision>666</cp:revision>
  <cp:lastPrinted>2022-08-29T12:50:15Z</cp:lastPrinted>
  <dcterms:created xsi:type="dcterms:W3CDTF">2020-06-24T09:20:11Z</dcterms:created>
  <dcterms:modified xsi:type="dcterms:W3CDTF">2024-01-22T13:55:27Z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2022-12-08T08:36:28Z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