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5"/>
    <p:sldMasterId id="2147483731" r:id="rId6"/>
  </p:sldMasterIdLst>
  <p:notesMasterIdLst>
    <p:notesMasterId r:id="rId18"/>
  </p:notesMasterIdLst>
  <p:handoutMasterIdLst>
    <p:handoutMasterId r:id="rId19"/>
  </p:handoutMasterIdLst>
  <p:sldIdLst>
    <p:sldId id="367" r:id="rId7"/>
    <p:sldId id="537" r:id="rId8"/>
    <p:sldId id="552" r:id="rId9"/>
    <p:sldId id="556" r:id="rId10"/>
    <p:sldId id="557" r:id="rId11"/>
    <p:sldId id="558" r:id="rId12"/>
    <p:sldId id="559" r:id="rId13"/>
    <p:sldId id="562" r:id="rId14"/>
    <p:sldId id="560" r:id="rId15"/>
    <p:sldId id="553" r:id="rId16"/>
    <p:sldId id="399" r:id="rId17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bin Condensed" panose="020B060402020202020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ambria Math" panose="02040503050406030204" pitchFamily="18" charset="0"/>
      <p:regular r:id="rId34"/>
    </p:embeddedFont>
    <p:embeddedFont>
      <p:font typeface="Montserrat ExtraBold" panose="00000900000000000000" pitchFamily="2" charset="0"/>
      <p:bold r:id="rId35"/>
      <p:boldItalic r:id="rId36"/>
    </p:embeddedFont>
    <p:embeddedFont>
      <p:font typeface="Montserrat SemiBold" panose="00000700000000000000" pitchFamily="2" charset="0"/>
      <p:bold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389"/>
    <a:srgbClr val="BF76AA"/>
    <a:srgbClr val="6694CE"/>
    <a:srgbClr val="3333FF"/>
    <a:srgbClr val="FF7C80"/>
    <a:srgbClr val="EAEAEA"/>
    <a:srgbClr val="BABADA"/>
    <a:srgbClr val="DCE288"/>
    <a:srgbClr val="705889"/>
    <a:srgbClr val="8A5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4" autoAdjust="0"/>
    <p:restoredTop sz="94651" autoAdjust="0"/>
  </p:normalViewPr>
  <p:slideViewPr>
    <p:cSldViewPr showGuides="1">
      <p:cViewPr varScale="1">
        <p:scale>
          <a:sx n="77" d="100"/>
          <a:sy n="77" d="100"/>
        </p:scale>
        <p:origin x="1164" y="6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3954" y="90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/>
              <a:t>Souscription SCPI AEW </a:t>
            </a:r>
            <a:r>
              <a:rPr lang="fr-FR" dirty="0" err="1"/>
              <a:t>Ciloger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5470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9152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FC9AB-A5D1-4E93-8188-8B4F42499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F01CFE-0E24-479D-8517-C95142A10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A487E7-DDEA-4FEE-83B7-4C2346E1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85B9AB-878A-49C9-917D-C685C82A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E85059-510F-4A65-A72A-08A7E988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858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305330-F670-42B4-9FB4-B6E45BB6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AF2F3B-FE4A-4356-BF98-9002767F7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62A8AD-5902-4B89-A4EB-C8E43DD1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BBA333-F61F-43D2-8502-CC6AC085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6524D8-2067-43CB-8AF6-ABE9D609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317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0B77CF-2343-40FA-979C-04ECBF8C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DC5B7-D408-46E6-8971-F714EAA46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C8265B-FAD6-4AC1-9F27-7E0FF6B64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179BF6-4A83-43AE-98EB-7C3EC8A6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DAA088-3256-4672-8942-43E9C566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930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3D646-3D12-464E-8CDB-6D9027CA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001F5E-BB29-4712-AC4D-D67245070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01E311-4A38-4095-AD8E-3851E45AF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6E88A7-4183-4E2D-9475-EFD1978B9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F5B840-ACE4-470C-8017-0D6F010F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3CD5C9-E98F-46A1-8FB9-B3DB24FF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935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A86B8-E6AD-4F8E-A580-B18123554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1FB2B4-1592-41AA-B27B-79A41BD70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8A332A-59EC-4248-A2E5-63551AAE5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9BC0C5-A6A5-433E-9406-4FE44AF0D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787C12-4AD0-4DA9-8B8B-AD53B45B81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F1A8708-E568-41E2-AAAA-CB2B5619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169A67E-A68C-4C5D-BECC-878FDE46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59C3A2-D497-4140-B4C7-E3CBE88A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763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56C93-7EDC-49A7-88C8-8EC04C74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B21937-9C6C-4345-BD18-440706A3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AA1DEF-5374-4A54-A4DB-C9852C19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D38149-F578-4AF7-BAD3-A484ED7D7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929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545C20-86D3-49BC-95F8-7E7F479F3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38F8856-861D-488F-BBC2-2F85331A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0F39EC-4FC8-45A0-A720-18F2434CA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762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2E455-DF27-45B0-818F-57FDB5AF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671B7C-D0D1-452E-A3D4-7DBA87A70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AE3C2C-7F0C-4B77-A651-49AE3E624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8B856F-6454-448A-BF70-728BF6646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66E765-1FC7-439D-B545-E8DA87BAA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EA79FD-ABDE-48E5-BB7D-8C058EC6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152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05A43-CB53-4443-8DA1-16A8117D7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A9F4B8-D95F-4AA3-BD17-F8FEB7357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D754B6-0646-4C9F-BE41-CDDACBCB1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B102B0-8D9E-4A48-9335-D4DF9DEC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5F3CFF-EAD1-48E8-ADE6-834D8163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CB56C-3EE3-44C9-A5C7-047B332D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879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F62EB-0A52-48D1-BB4E-68BFD4EE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B18BAC-1BCD-4FAB-96C5-15BC63854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28BD1D-695C-4BE1-960A-FD4FEA6A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4A98B1-9D82-4CBD-97F7-7E6755C7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195F52-988D-43CF-AA83-0AA86DD9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329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7A6896-21E0-449D-81EC-34693EB2B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F51B67-3D4D-4446-B6C5-DB6BF4EA9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1A010A-97F7-4C5E-8FE6-8453AF20A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5166DA-F00A-4D98-82C2-90112173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F57B04-44A8-4BB9-82D5-6A80B5BA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3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2673809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AEW </a:t>
            </a:r>
            <a:r>
              <a:rPr lang="fr-FR" sz="900" baseline="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CIILoger</a:t>
            </a: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Automatisation processus Gérer des parts SCPI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29" r:id="rId3"/>
    <p:sldLayoutId id="2147483701" r:id="rId4"/>
    <p:sldLayoutId id="2147483702" r:id="rId5"/>
    <p:sldLayoutId id="2147483703" r:id="rId6"/>
    <p:sldLayoutId id="2147483704" r:id="rId7"/>
    <p:sldLayoutId id="2147483728" r:id="rId8"/>
    <p:sldLayoutId id="2147483726" r:id="rId9"/>
    <p:sldLayoutId id="2147483684" r:id="rId10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17DDE0-8087-4692-B979-4987C099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B87100-D310-4D65-A9B0-91C1F8EBF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B2737D-79D6-44CB-AF91-F2EEAD8A3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7C397-A95A-48B7-8F90-42EA26151C73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12EC07-AAF9-49D9-9651-FE88A802B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Souscription SCPI AEW </a:t>
            </a:r>
            <a:r>
              <a:rPr lang="fr-FR" dirty="0" err="1"/>
              <a:t>Ciloger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473D8D-3526-4DE5-B3A4-DB809109F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52679-DBF5-4067-9A0C-7B7307A27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81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 idx="4294967295"/>
          </p:nvPr>
        </p:nvSpPr>
        <p:spPr>
          <a:xfrm>
            <a:off x="971600" y="1779662"/>
            <a:ext cx="7527352" cy="1159799"/>
          </a:xfrm>
        </p:spPr>
        <p:txBody>
          <a:bodyPr/>
          <a:lstStyle/>
          <a:p>
            <a:pPr algn="ctr"/>
            <a:r>
              <a:rPr lang="fr-FR" sz="4000" dirty="0"/>
              <a:t>Ecrans de signature </a:t>
            </a:r>
            <a:r>
              <a:rPr lang="fr-FR" sz="4000" dirty="0" err="1"/>
              <a:t>UniverSign</a:t>
            </a:r>
            <a:endParaRPr lang="fr-FR" sz="40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Mars 2021</a:t>
            </a:r>
          </a:p>
        </p:txBody>
      </p:sp>
    </p:spTree>
    <p:extLst>
      <p:ext uri="{BB962C8B-B14F-4D97-AF65-F5344CB8AC3E}">
        <p14:creationId xmlns:p14="http://schemas.microsoft.com/office/powerpoint/2010/main" val="354136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907704" y="2355726"/>
            <a:ext cx="6470818" cy="1082086"/>
          </a:xfrm>
        </p:spPr>
        <p:txBody>
          <a:bodyPr/>
          <a:lstStyle/>
          <a:p>
            <a:r>
              <a:rPr lang="fr-FR" dirty="0"/>
              <a:t>Processus de signature</a:t>
            </a:r>
          </a:p>
        </p:txBody>
      </p:sp>
    </p:spTree>
    <p:extLst>
      <p:ext uri="{BB962C8B-B14F-4D97-AF65-F5344CB8AC3E}">
        <p14:creationId xmlns:p14="http://schemas.microsoft.com/office/powerpoint/2010/main" val="254335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4" y="195486"/>
            <a:ext cx="8064103" cy="432000"/>
          </a:xfrm>
        </p:spPr>
        <p:txBody>
          <a:bodyPr/>
          <a:lstStyle/>
          <a:p>
            <a:r>
              <a:rPr lang="fr-FR" sz="2800" dirty="0"/>
              <a:t>Etapes de signature : </a:t>
            </a:r>
            <a:r>
              <a:rPr lang="fr-FR" sz="2000" dirty="0"/>
              <a:t>Le conseiller démarre le 		       processus de signature électronique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024415-90CD-4250-B0D8-987D9EC84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08" y="1059582"/>
            <a:ext cx="6751983" cy="3770919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455F98A-8C1A-460F-9516-D97F730EDD7B}"/>
              </a:ext>
            </a:extLst>
          </p:cNvPr>
          <p:cNvCxnSpPr>
            <a:cxnSpLocks/>
          </p:cNvCxnSpPr>
          <p:nvPr/>
        </p:nvCxnSpPr>
        <p:spPr>
          <a:xfrm flipH="1">
            <a:off x="4929844" y="4155926"/>
            <a:ext cx="504055" cy="14401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8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/>
              <a:t>Etapes de signature : </a:t>
            </a:r>
            <a:r>
              <a:rPr lang="fr-FR" sz="2000" dirty="0"/>
              <a:t>envoi par mail au client 				      du lien de signature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91A798-4045-40EB-958C-6A58F3D25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17" y="1131590"/>
            <a:ext cx="6777366" cy="13302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6566A2-C810-4731-B39E-F66AFE57C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17" y="3147814"/>
            <a:ext cx="6777366" cy="728555"/>
          </a:xfrm>
          <a:prstGeom prst="rect">
            <a:avLst/>
          </a:prstGeom>
          <a:ln>
            <a:solidFill>
              <a:schemeClr val="bg2"/>
            </a:solidFill>
          </a:ln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573D6C5-4E65-4A60-8151-A788CD8F5023}"/>
              </a:ext>
            </a:extLst>
          </p:cNvPr>
          <p:cNvCxnSpPr>
            <a:cxnSpLocks/>
          </p:cNvCxnSpPr>
          <p:nvPr/>
        </p:nvCxnSpPr>
        <p:spPr>
          <a:xfrm>
            <a:off x="827584" y="1923678"/>
            <a:ext cx="437148" cy="36004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20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4" y="195486"/>
            <a:ext cx="8064103" cy="432000"/>
          </a:xfrm>
        </p:spPr>
        <p:txBody>
          <a:bodyPr/>
          <a:lstStyle/>
          <a:p>
            <a:r>
              <a:rPr lang="fr-FR" sz="2800" dirty="0"/>
              <a:t>Ecrans AEW : </a:t>
            </a:r>
            <a:r>
              <a:rPr lang="fr-FR" sz="2000" dirty="0"/>
              <a:t>visualisation du bulletin de souscription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40F962-D495-4712-8E4D-9B02B0C40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03" y="771550"/>
            <a:ext cx="7768322" cy="395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39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/>
              <a:t>Ecrans AEW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3398" y="602071"/>
            <a:ext cx="7704098" cy="28803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F24414-6F9F-4432-9E7C-AEB5A273E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09" y="890104"/>
            <a:ext cx="7493794" cy="380163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4A17EB2D-93FA-4454-A16B-BEA790B5E549}"/>
              </a:ext>
            </a:extLst>
          </p:cNvPr>
          <p:cNvSpPr/>
          <p:nvPr/>
        </p:nvSpPr>
        <p:spPr>
          <a:xfrm>
            <a:off x="3491880" y="3939902"/>
            <a:ext cx="1872208" cy="313494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76924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1976" y="201805"/>
            <a:ext cx="8244520" cy="432000"/>
          </a:xfrm>
        </p:spPr>
        <p:txBody>
          <a:bodyPr/>
          <a:lstStyle/>
          <a:p>
            <a:r>
              <a:rPr lang="fr-FR" dirty="0"/>
              <a:t>Ecrans AEW :</a:t>
            </a:r>
            <a:r>
              <a:rPr lang="fr-FR" sz="2800" dirty="0"/>
              <a:t> </a:t>
            </a:r>
            <a:r>
              <a:rPr lang="fr-FR" sz="1600" dirty="0"/>
              <a:t>en cliquant sur "j’ai lu et j’accepte " envoi d’un SMS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E35F7F-A149-42AD-AA4C-129719C81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131589"/>
            <a:ext cx="7992888" cy="3744416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CB5FE7A7-828E-415C-A61B-4AB16556E511}"/>
              </a:ext>
            </a:extLst>
          </p:cNvPr>
          <p:cNvCxnSpPr/>
          <p:nvPr/>
        </p:nvCxnSpPr>
        <p:spPr>
          <a:xfrm flipH="1">
            <a:off x="4788024" y="4083918"/>
            <a:ext cx="648072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itre 1">
            <a:extLst>
              <a:ext uri="{FF2B5EF4-FFF2-40B4-BE49-F238E27FC236}">
                <a16:creationId xmlns:a16="http://schemas.microsoft.com/office/drawing/2014/main" id="{ADF2A6DC-F377-400E-9F3B-35B894DB6A19}"/>
              </a:ext>
            </a:extLst>
          </p:cNvPr>
          <p:cNvSpPr txBox="1">
            <a:spLocks/>
          </p:cNvSpPr>
          <p:nvPr/>
        </p:nvSpPr>
        <p:spPr>
          <a:xfrm>
            <a:off x="1115616" y="774102"/>
            <a:ext cx="6696744" cy="291749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1200" dirty="0">
                <a:solidFill>
                  <a:srgbClr val="FF0000"/>
                </a:solidFill>
              </a:rPr>
              <a:t>Point d’attention : informer le client d’attendre le reroutage pour quitter la page</a:t>
            </a:r>
          </a:p>
        </p:txBody>
      </p:sp>
    </p:spTree>
    <p:extLst>
      <p:ext uri="{BB962C8B-B14F-4D97-AF65-F5344CB8AC3E}">
        <p14:creationId xmlns:p14="http://schemas.microsoft.com/office/powerpoint/2010/main" val="1404864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4" y="195486"/>
            <a:ext cx="8136111" cy="432000"/>
          </a:xfrm>
        </p:spPr>
        <p:txBody>
          <a:bodyPr/>
          <a:lstStyle/>
          <a:p>
            <a:r>
              <a:rPr lang="fr-FR" sz="2800" dirty="0"/>
              <a:t>Ecrans AEW : </a:t>
            </a:r>
            <a:r>
              <a:rPr lang="fr-FR" sz="2000" dirty="0"/>
              <a:t>Horodatage bulletin de souscription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194187-52EE-4CF7-8C4A-7B09DA39E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627486"/>
            <a:ext cx="5544616" cy="425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7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95486"/>
            <a:ext cx="8208912" cy="432000"/>
          </a:xfrm>
        </p:spPr>
        <p:txBody>
          <a:bodyPr/>
          <a:lstStyle/>
          <a:p>
            <a:r>
              <a:rPr lang="fr-FR" sz="2800" dirty="0"/>
              <a:t>Ecrans AEW : </a:t>
            </a:r>
            <a:r>
              <a:rPr lang="fr-FR" sz="2000" dirty="0"/>
              <a:t>Ecran d’horodatage signature dossier sur la plateforme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7E64CD-1D99-445E-B70D-FD857BC2A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1" y="1156081"/>
            <a:ext cx="9053217" cy="283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53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4" y="195486"/>
            <a:ext cx="8064103" cy="432000"/>
          </a:xfrm>
        </p:spPr>
        <p:txBody>
          <a:bodyPr/>
          <a:lstStyle/>
          <a:p>
            <a:r>
              <a:rPr lang="fr-FR" dirty="0"/>
              <a:t>Dossier client : </a:t>
            </a:r>
            <a:r>
              <a:rPr lang="fr-FR" sz="1600" dirty="0"/>
              <a:t>en retournant dans le dossier le conseiller a 			           accès au bulletin signé dans l’onglet pièces jointes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9A594A-2C88-4ACC-B3E1-2AF86468A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32" y="987574"/>
            <a:ext cx="7596336" cy="3689486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639A3A19-14E1-4192-9059-1018C05E6144}"/>
              </a:ext>
            </a:extLst>
          </p:cNvPr>
          <p:cNvSpPr/>
          <p:nvPr/>
        </p:nvSpPr>
        <p:spPr>
          <a:xfrm>
            <a:off x="5717242" y="2499742"/>
            <a:ext cx="288032" cy="288032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0B0FD6B-66A4-4C99-9F27-131AFA0D6A02}"/>
              </a:ext>
            </a:extLst>
          </p:cNvPr>
          <p:cNvCxnSpPr>
            <a:endCxn id="8" idx="7"/>
          </p:cNvCxnSpPr>
          <p:nvPr/>
        </p:nvCxnSpPr>
        <p:spPr>
          <a:xfrm flipH="1">
            <a:off x="5963093" y="2283718"/>
            <a:ext cx="193083" cy="25820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0E271EDA-FD2B-4F42-B9C3-A71394F05694}"/>
              </a:ext>
            </a:extLst>
          </p:cNvPr>
          <p:cNvSpPr/>
          <p:nvPr/>
        </p:nvSpPr>
        <p:spPr>
          <a:xfrm>
            <a:off x="6660232" y="1203598"/>
            <a:ext cx="288032" cy="288032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DDE3338-056A-4C0F-BBD2-8D91BFDE0B63}"/>
              </a:ext>
            </a:extLst>
          </p:cNvPr>
          <p:cNvCxnSpPr>
            <a:cxnSpLocks/>
            <a:endCxn id="6" idx="4"/>
          </p:cNvCxnSpPr>
          <p:nvPr/>
        </p:nvCxnSpPr>
        <p:spPr>
          <a:xfrm flipH="1" flipV="1">
            <a:off x="6804248" y="1491630"/>
            <a:ext cx="42182" cy="33021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142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4D3BE9B4-D295-42D8-9764-56B874D3DD4A}" vid="{EA401D29-B2C2-498B-8C0C-17F1C0773A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2B5F705BCB664BBA6197E595C14898" ma:contentTypeVersion="10" ma:contentTypeDescription="Create a new document." ma:contentTypeScope="" ma:versionID="e6a34a0eea8da89fecd3d591028ea73d">
  <xsd:schema xmlns:xsd="http://www.w3.org/2001/XMLSchema" xmlns:xs="http://www.w3.org/2001/XMLSchema" xmlns:p="http://schemas.microsoft.com/office/2006/metadata/properties" xmlns:ns3="4269a9a4-0226-4b30-baa3-33e725a87aec" xmlns:ns4="b58b204e-4557-461e-83d2-ba8482668eaa" targetNamespace="http://schemas.microsoft.com/office/2006/metadata/properties" ma:root="true" ma:fieldsID="8a47f7b3ba1f26467c96c1a61f391549" ns3:_="" ns4:_="">
    <xsd:import namespace="4269a9a4-0226-4b30-baa3-33e725a87aec"/>
    <xsd:import namespace="b58b204e-4557-461e-83d2-ba8482668ea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9a9a4-0226-4b30-baa3-33e725a87a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b204e-4557-461e-83d2-ba8482668e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4269a9a4-0226-4b30-baa3-33e725a87aec"/>
    <ds:schemaRef ds:uri="http://purl.org/dc/elements/1.1/"/>
    <ds:schemaRef ds:uri="http://schemas.microsoft.com/office/2006/metadata/properties"/>
    <ds:schemaRef ds:uri="b58b204e-4557-461e-83d2-ba8482668ea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E07FC09-D9BD-4F26-A6F5-DF59103130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9a9a4-0226-4b30-baa3-33e725a87aec"/>
    <ds:schemaRef ds:uri="b58b204e-4557-461e-83d2-ba8482668e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122</Words>
  <Application>Microsoft Office PowerPoint</Application>
  <PresentationFormat>Affichage à l'écran (16:9)</PresentationFormat>
  <Paragraphs>14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3" baseType="lpstr">
      <vt:lpstr>Montserrat ExtraBold</vt:lpstr>
      <vt:lpstr>Calibri</vt:lpstr>
      <vt:lpstr>Arial Narrow</vt:lpstr>
      <vt:lpstr>Arial</vt:lpstr>
      <vt:lpstr>Cambria Math</vt:lpstr>
      <vt:lpstr>Symbol</vt:lpstr>
      <vt:lpstr>Courier New</vt:lpstr>
      <vt:lpstr>Montserrat SemiBold</vt:lpstr>
      <vt:lpstr>Cabin Condensed</vt:lpstr>
      <vt:lpstr>Calibri Light</vt:lpstr>
      <vt:lpstr>Groupe BPCE</vt:lpstr>
      <vt:lpstr>Conception personnalisée</vt:lpstr>
      <vt:lpstr>Ecrans de signature UniverSign</vt:lpstr>
      <vt:lpstr>Présentation PowerPoint</vt:lpstr>
      <vt:lpstr>Etapes de signature : Le conseiller démarre le          processus de signature électronique</vt:lpstr>
      <vt:lpstr>Etapes de signature : envoi par mail au client           du lien de signature</vt:lpstr>
      <vt:lpstr>Ecrans AEW : visualisation du bulletin de souscription</vt:lpstr>
      <vt:lpstr>Ecrans AEW</vt:lpstr>
      <vt:lpstr>Ecrans AEW : en cliquant sur "j’ai lu et j’accepte " envoi d’un SMS</vt:lpstr>
      <vt:lpstr>Ecrans AEW : Horodatage bulletin de souscription</vt:lpstr>
      <vt:lpstr>Ecrans AEW : Ecran d’horodatage signature dossier sur la plateforme</vt:lpstr>
      <vt:lpstr>Dossier client : en retournant dans le dossier le conseiller a               accès au bulletin signé dans l’onglet pièces jointes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n°1 : souscription  SCPI AEW Ciloger</dc:title>
  <dc:creator>NEGRO Gregory [CERA]</dc:creator>
  <cp:lastModifiedBy>CASSAN Nathalie [CEGEE]</cp:lastModifiedBy>
  <cp:revision>67</cp:revision>
  <dcterms:created xsi:type="dcterms:W3CDTF">2021-03-23T17:00:40Z</dcterms:created>
  <dcterms:modified xsi:type="dcterms:W3CDTF">2022-11-14T15:03:03Z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gregory.negro@cera.caisse-epargne.fr</vt:lpwstr>
  </property>
  <property fmtid="{D5CDD505-2E9C-101B-9397-08002B2CF9AE}" pid="5" name="MSIP_Label_48a19f0c-bea1-442e-a475-ed109d9ec508_SetDate">
    <vt:lpwstr>2021-03-23T17:03:14.2948131Z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