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67" r:id="rId2"/>
    <p:sldId id="585" r:id="rId3"/>
    <p:sldId id="584" r:id="rId4"/>
    <p:sldId id="539" r:id="rId5"/>
    <p:sldId id="582" r:id="rId6"/>
    <p:sldId id="565" r:id="rId7"/>
    <p:sldId id="583" r:id="rId8"/>
    <p:sldId id="588" r:id="rId9"/>
    <p:sldId id="541" r:id="rId10"/>
    <p:sldId id="576" r:id="rId11"/>
    <p:sldId id="554" r:id="rId12"/>
    <p:sldId id="566" r:id="rId13"/>
    <p:sldId id="577" r:id="rId14"/>
    <p:sldId id="578" r:id="rId15"/>
    <p:sldId id="556" r:id="rId16"/>
    <p:sldId id="553" r:id="rId17"/>
    <p:sldId id="579" r:id="rId18"/>
    <p:sldId id="560" r:id="rId19"/>
    <p:sldId id="587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1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FDE01-5CC2-4074-8F2B-34FF065EFF8E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F628-A600-44BE-B54F-FCB593C9C7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321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5470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1"/>
            <a:ext cx="10036469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35" name="Groupe 34"/>
          <p:cNvGrpSpPr/>
          <p:nvPr userDrawn="1"/>
        </p:nvGrpSpPr>
        <p:grpSpPr>
          <a:xfrm>
            <a:off x="385236" y="584202"/>
            <a:ext cx="4560000" cy="49284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99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7603727" y="6117300"/>
            <a:ext cx="4320480" cy="442865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5"/>
            <a:ext cx="10036469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8725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429000"/>
            <a:ext cx="8627757" cy="144278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678195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73640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6720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67215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398621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4" y="0"/>
            <a:ext cx="4078816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7605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56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16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911425" y="6501342"/>
            <a:ext cx="3598229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AEW </a:t>
            </a:r>
            <a:r>
              <a:rPr lang="fr-FR" sz="1200" baseline="0" dirty="0" err="1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CIILoger</a:t>
            </a:r>
            <a:r>
              <a:rPr lang="fr-FR" sz="12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Automatisation processus Gérer des parts SCPI</a:t>
            </a:r>
          </a:p>
        </p:txBody>
      </p:sp>
    </p:spTree>
    <p:extLst>
      <p:ext uri="{BB962C8B-B14F-4D97-AF65-F5344CB8AC3E}">
        <p14:creationId xmlns:p14="http://schemas.microsoft.com/office/powerpoint/2010/main" val="10526621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5591" marR="0" lvl="0" indent="-35559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6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721766" marR="0" lvl="1" indent="-27304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2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1077357" marR="0" lvl="2" indent="-26457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2133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553594" marR="0" lvl="3" indent="-26246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 idx="4294967295"/>
          </p:nvPr>
        </p:nvSpPr>
        <p:spPr>
          <a:xfrm>
            <a:off x="1295467" y="2372883"/>
            <a:ext cx="10036469" cy="1546399"/>
          </a:xfrm>
        </p:spPr>
        <p:txBody>
          <a:bodyPr/>
          <a:lstStyle/>
          <a:p>
            <a:pPr algn="ctr"/>
            <a:r>
              <a:rPr lang="fr-FR" sz="5333" dirty="0"/>
              <a:t>Ecrans de souscriptions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54136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2074FA-B7E9-48A4-B2DB-525827711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56" y="1016095"/>
            <a:ext cx="11176000" cy="528807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703456" cy="576000"/>
          </a:xfrm>
        </p:spPr>
        <p:txBody>
          <a:bodyPr/>
          <a:lstStyle/>
          <a:p>
            <a:r>
              <a:rPr lang="fr-FR" dirty="0"/>
              <a:t>Point d’entrée totem recherche du Portail </a:t>
            </a:r>
            <a:r>
              <a:rPr lang="fr-FR" dirty="0" err="1"/>
              <a:t>Mysys</a:t>
            </a:r>
            <a:endParaRPr lang="fr-FR" dirty="0"/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D4801384-E27D-49F7-9635-387957B8FE5D}"/>
              </a:ext>
            </a:extLst>
          </p:cNvPr>
          <p:cNvSpPr txBox="1">
            <a:spLocks/>
          </p:cNvSpPr>
          <p:nvPr/>
        </p:nvSpPr>
        <p:spPr>
          <a:xfrm rot="10800000">
            <a:off x="4221017" y="4473224"/>
            <a:ext cx="1209963" cy="930048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9B8EE99-4988-4EFA-81E9-01E312C51EEB}"/>
              </a:ext>
            </a:extLst>
          </p:cNvPr>
          <p:cNvSpPr/>
          <p:nvPr/>
        </p:nvSpPr>
        <p:spPr>
          <a:xfrm>
            <a:off x="5879297" y="932077"/>
            <a:ext cx="504317" cy="5384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490D00C-7C38-4470-A598-147E6CD08C33}"/>
              </a:ext>
            </a:extLst>
          </p:cNvPr>
          <p:cNvCxnSpPr>
            <a:cxnSpLocks/>
          </p:cNvCxnSpPr>
          <p:nvPr/>
        </p:nvCxnSpPr>
        <p:spPr>
          <a:xfrm flipH="1">
            <a:off x="5430980" y="1728945"/>
            <a:ext cx="1229242" cy="38792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77C3EF5-9FD5-4315-89CF-0ACD770FD52B}"/>
              </a:ext>
            </a:extLst>
          </p:cNvPr>
          <p:cNvCxnSpPr>
            <a:cxnSpLocks/>
          </p:cNvCxnSpPr>
          <p:nvPr/>
        </p:nvCxnSpPr>
        <p:spPr>
          <a:xfrm flipH="1">
            <a:off x="5430980" y="4473224"/>
            <a:ext cx="1229242" cy="38792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27E7D6BD-615E-4D0D-8E2D-98689CFD43D5}"/>
              </a:ext>
            </a:extLst>
          </p:cNvPr>
          <p:cNvSpPr txBox="1">
            <a:spLocks/>
          </p:cNvSpPr>
          <p:nvPr/>
        </p:nvSpPr>
        <p:spPr>
          <a:xfrm rot="10800000">
            <a:off x="1764341" y="2139160"/>
            <a:ext cx="4331659" cy="491232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</p:spTree>
    <p:extLst>
      <p:ext uri="{BB962C8B-B14F-4D97-AF65-F5344CB8AC3E}">
        <p14:creationId xmlns:p14="http://schemas.microsoft.com/office/powerpoint/2010/main" val="147356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4244CBF-9A31-402B-8546-5BF68581A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02" y="1010494"/>
            <a:ext cx="11355589" cy="5381149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D4801384-E27D-49F7-9635-387957B8FE5D}"/>
              </a:ext>
            </a:extLst>
          </p:cNvPr>
          <p:cNvSpPr txBox="1">
            <a:spLocks/>
          </p:cNvSpPr>
          <p:nvPr/>
        </p:nvSpPr>
        <p:spPr>
          <a:xfrm rot="10800000">
            <a:off x="1483923" y="1148134"/>
            <a:ext cx="1945343" cy="361849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9B8EE99-4988-4EFA-81E9-01E312C51EEB}"/>
              </a:ext>
            </a:extLst>
          </p:cNvPr>
          <p:cNvSpPr/>
          <p:nvPr/>
        </p:nvSpPr>
        <p:spPr>
          <a:xfrm>
            <a:off x="5726337" y="878911"/>
            <a:ext cx="504317" cy="5384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490D00C-7C38-4470-A598-147E6CD08C33}"/>
              </a:ext>
            </a:extLst>
          </p:cNvPr>
          <p:cNvCxnSpPr>
            <a:cxnSpLocks/>
          </p:cNvCxnSpPr>
          <p:nvPr/>
        </p:nvCxnSpPr>
        <p:spPr>
          <a:xfrm flipH="1">
            <a:off x="3310782" y="1148134"/>
            <a:ext cx="1593727" cy="82203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1">
            <a:extLst>
              <a:ext uri="{FF2B5EF4-FFF2-40B4-BE49-F238E27FC236}">
                <a16:creationId xmlns:a16="http://schemas.microsoft.com/office/drawing/2014/main" id="{608D06B5-D625-4498-BE07-F973F713A805}"/>
              </a:ext>
            </a:extLst>
          </p:cNvPr>
          <p:cNvSpPr txBox="1">
            <a:spLocks/>
          </p:cNvSpPr>
          <p:nvPr/>
        </p:nvSpPr>
        <p:spPr>
          <a:xfrm>
            <a:off x="1103445" y="293123"/>
            <a:ext cx="10272131" cy="576000"/>
          </a:xfrm>
          <a:prstGeom prst="rect">
            <a:avLst/>
          </a:prstGeom>
        </p:spPr>
        <p:txBody>
          <a:bodyPr vert="horz" lIns="0" tIns="60960" rIns="0" bIns="6096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defTabSz="1219170"/>
            <a:r>
              <a:rPr lang="fr-FR" sz="3200" kern="0" dirty="0">
                <a:solidFill>
                  <a:srgbClr val="000000"/>
                </a:solidFill>
              </a:rPr>
              <a:t>Redirection sur identification client</a:t>
            </a:r>
          </a:p>
        </p:txBody>
      </p:sp>
    </p:spTree>
    <p:extLst>
      <p:ext uri="{BB962C8B-B14F-4D97-AF65-F5344CB8AC3E}">
        <p14:creationId xmlns:p14="http://schemas.microsoft.com/office/powerpoint/2010/main" val="1372152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DE8046D-AB15-4525-B8EE-707432AF3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49" y="932723"/>
            <a:ext cx="11120120" cy="55251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 d’entrée synthèse client Portail </a:t>
            </a:r>
            <a:r>
              <a:rPr lang="fr-FR" dirty="0" err="1"/>
              <a:t>Mysys</a:t>
            </a:r>
            <a:endParaRPr lang="fr-FR" dirty="0"/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D4801384-E27D-49F7-9635-387957B8FE5D}"/>
              </a:ext>
            </a:extLst>
          </p:cNvPr>
          <p:cNvSpPr txBox="1">
            <a:spLocks/>
          </p:cNvSpPr>
          <p:nvPr/>
        </p:nvSpPr>
        <p:spPr>
          <a:xfrm rot="10800000">
            <a:off x="8688287" y="6117298"/>
            <a:ext cx="1945343" cy="361849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9B8EE99-4988-4EFA-81E9-01E312C51EEB}"/>
              </a:ext>
            </a:extLst>
          </p:cNvPr>
          <p:cNvSpPr/>
          <p:nvPr/>
        </p:nvSpPr>
        <p:spPr>
          <a:xfrm>
            <a:off x="6123212" y="932723"/>
            <a:ext cx="504317" cy="5384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490D00C-7C38-4470-A598-147E6CD08C33}"/>
              </a:ext>
            </a:extLst>
          </p:cNvPr>
          <p:cNvCxnSpPr/>
          <p:nvPr/>
        </p:nvCxnSpPr>
        <p:spPr>
          <a:xfrm>
            <a:off x="7440149" y="5541235"/>
            <a:ext cx="1440160" cy="55476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648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 d’entrée synthèse client Portail </a:t>
            </a:r>
            <a:r>
              <a:rPr lang="fr-FR" dirty="0" err="1"/>
              <a:t>Mysys</a:t>
            </a:r>
            <a:endParaRPr lang="fr-FR" dirty="0"/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D4801384-E27D-49F7-9635-387957B8FE5D}"/>
              </a:ext>
            </a:extLst>
          </p:cNvPr>
          <p:cNvSpPr txBox="1">
            <a:spLocks/>
          </p:cNvSpPr>
          <p:nvPr/>
        </p:nvSpPr>
        <p:spPr>
          <a:xfrm rot="16200000">
            <a:off x="8087095" y="6046418"/>
            <a:ext cx="1106375" cy="288031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7FB9C8-151E-4DB7-856D-1392412AD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24" y="925004"/>
            <a:ext cx="11000803" cy="54083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2D1FBEEA-ADAB-4968-A961-F3F2C603D3EE}"/>
              </a:ext>
            </a:extLst>
          </p:cNvPr>
          <p:cNvSpPr txBox="1">
            <a:spLocks/>
          </p:cNvSpPr>
          <p:nvPr/>
        </p:nvSpPr>
        <p:spPr>
          <a:xfrm rot="10800000">
            <a:off x="10608502" y="5949304"/>
            <a:ext cx="1157285" cy="384043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AC48AAE-2A96-454B-BC41-E9ECA70E3974}"/>
              </a:ext>
            </a:extLst>
          </p:cNvPr>
          <p:cNvCxnSpPr>
            <a:cxnSpLocks/>
          </p:cNvCxnSpPr>
          <p:nvPr/>
        </p:nvCxnSpPr>
        <p:spPr>
          <a:xfrm>
            <a:off x="9072331" y="5599149"/>
            <a:ext cx="1536171" cy="39805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>
            <a:extLst>
              <a:ext uri="{FF2B5EF4-FFF2-40B4-BE49-F238E27FC236}">
                <a16:creationId xmlns:a16="http://schemas.microsoft.com/office/drawing/2014/main" id="{76D13E61-2B52-43FE-ADFD-7F27AA454190}"/>
              </a:ext>
            </a:extLst>
          </p:cNvPr>
          <p:cNvSpPr/>
          <p:nvPr/>
        </p:nvSpPr>
        <p:spPr>
          <a:xfrm>
            <a:off x="6169892" y="925004"/>
            <a:ext cx="577220" cy="3773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4091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Choisir l’entité titulaire du souscripteur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D4801384-E27D-49F7-9635-387957B8FE5D}"/>
              </a:ext>
            </a:extLst>
          </p:cNvPr>
          <p:cNvSpPr txBox="1">
            <a:spLocks/>
          </p:cNvSpPr>
          <p:nvPr/>
        </p:nvSpPr>
        <p:spPr>
          <a:xfrm rot="16200000">
            <a:off x="8087095" y="6046418"/>
            <a:ext cx="1106375" cy="288031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EE29C5-48ED-48C8-9561-67172840C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71" y="1508787"/>
            <a:ext cx="11910952" cy="35478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E32E49AB-B5B9-4EE4-94D2-C4812C4311CC}"/>
              </a:ext>
            </a:extLst>
          </p:cNvPr>
          <p:cNvSpPr txBox="1">
            <a:spLocks/>
          </p:cNvSpPr>
          <p:nvPr/>
        </p:nvSpPr>
        <p:spPr>
          <a:xfrm rot="10800000">
            <a:off x="1487488" y="3904469"/>
            <a:ext cx="6432715" cy="1252723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A2C0DD4-DB4B-46DC-A623-246C91E6659B}"/>
              </a:ext>
            </a:extLst>
          </p:cNvPr>
          <p:cNvCxnSpPr>
            <a:cxnSpLocks/>
          </p:cNvCxnSpPr>
          <p:nvPr/>
        </p:nvCxnSpPr>
        <p:spPr>
          <a:xfrm flipH="1">
            <a:off x="7632171" y="3140969"/>
            <a:ext cx="1344149" cy="71770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7244CD1-7B83-48F9-9269-32E03D08968C}"/>
              </a:ext>
            </a:extLst>
          </p:cNvPr>
          <p:cNvCxnSpPr>
            <a:cxnSpLocks/>
          </p:cNvCxnSpPr>
          <p:nvPr/>
        </p:nvCxnSpPr>
        <p:spPr>
          <a:xfrm>
            <a:off x="1679510" y="5059415"/>
            <a:ext cx="163218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0DDECCD7-A0C1-4348-B252-37993127626B}"/>
              </a:ext>
            </a:extLst>
          </p:cNvPr>
          <p:cNvSpPr/>
          <p:nvPr/>
        </p:nvSpPr>
        <p:spPr>
          <a:xfrm>
            <a:off x="5927045" y="1508786"/>
            <a:ext cx="482991" cy="4216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418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34304C0-AF2C-45DF-A5B8-E5FAAA787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40" y="1255394"/>
            <a:ext cx="11921920" cy="471533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656127" cy="576000"/>
          </a:xfrm>
        </p:spPr>
        <p:txBody>
          <a:bodyPr/>
          <a:lstStyle/>
          <a:p>
            <a:r>
              <a:rPr lang="fr-FR" dirty="0"/>
              <a:t>Choisir dans les applications ou par la recherche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D4801384-E27D-49F7-9635-387957B8FE5D}"/>
              </a:ext>
            </a:extLst>
          </p:cNvPr>
          <p:cNvSpPr txBox="1">
            <a:spLocks/>
          </p:cNvSpPr>
          <p:nvPr/>
        </p:nvSpPr>
        <p:spPr>
          <a:xfrm rot="16200000">
            <a:off x="8087095" y="6046418"/>
            <a:ext cx="1106375" cy="288031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E32E49AB-B5B9-4EE4-94D2-C4812C4311CC}"/>
              </a:ext>
            </a:extLst>
          </p:cNvPr>
          <p:cNvSpPr txBox="1">
            <a:spLocks/>
          </p:cNvSpPr>
          <p:nvPr/>
        </p:nvSpPr>
        <p:spPr>
          <a:xfrm rot="10800000">
            <a:off x="4488647" y="4867187"/>
            <a:ext cx="2016224" cy="1152093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A2C0DD4-DB4B-46DC-A623-246C91E6659B}"/>
              </a:ext>
            </a:extLst>
          </p:cNvPr>
          <p:cNvCxnSpPr>
            <a:cxnSpLocks/>
          </p:cNvCxnSpPr>
          <p:nvPr/>
        </p:nvCxnSpPr>
        <p:spPr>
          <a:xfrm flipH="1">
            <a:off x="6384032" y="4298965"/>
            <a:ext cx="1440160" cy="53886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7244CD1-7B83-48F9-9269-32E03D08968C}"/>
              </a:ext>
            </a:extLst>
          </p:cNvPr>
          <p:cNvCxnSpPr>
            <a:cxnSpLocks/>
          </p:cNvCxnSpPr>
          <p:nvPr/>
        </p:nvCxnSpPr>
        <p:spPr>
          <a:xfrm>
            <a:off x="1679510" y="5059415"/>
            <a:ext cx="163218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A0A72797-E45B-49C6-AA6E-999D85ED819F}"/>
              </a:ext>
            </a:extLst>
          </p:cNvPr>
          <p:cNvSpPr txBox="1">
            <a:spLocks/>
          </p:cNvSpPr>
          <p:nvPr/>
        </p:nvSpPr>
        <p:spPr>
          <a:xfrm rot="10800000">
            <a:off x="239349" y="1605549"/>
            <a:ext cx="4331659" cy="491232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FC88931-9130-4349-97F1-C0DAAA4D7901}"/>
              </a:ext>
            </a:extLst>
          </p:cNvPr>
          <p:cNvCxnSpPr>
            <a:cxnSpLocks/>
          </p:cNvCxnSpPr>
          <p:nvPr/>
        </p:nvCxnSpPr>
        <p:spPr>
          <a:xfrm flipH="1">
            <a:off x="4562932" y="1186804"/>
            <a:ext cx="1533068" cy="50299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482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Ecrans AEW : </a:t>
            </a:r>
            <a:r>
              <a:rPr lang="fr-FR" sz="2400" dirty="0"/>
              <a:t>débranchement sur la plateforme AEW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D7F8E9-7C2F-40C8-8F33-CF88E58AB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940" y="1093890"/>
            <a:ext cx="9808644" cy="4961349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0FB8DD37-04CC-45F7-A617-631E77510BD1}"/>
              </a:ext>
            </a:extLst>
          </p:cNvPr>
          <p:cNvSpPr txBox="1">
            <a:spLocks/>
          </p:cNvSpPr>
          <p:nvPr/>
        </p:nvSpPr>
        <p:spPr>
          <a:xfrm rot="10800000">
            <a:off x="914940" y="3725333"/>
            <a:ext cx="1499918" cy="478692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spcAft>
                <a:spcPts val="800"/>
              </a:spcAft>
            </a:pPr>
            <a:r>
              <a:rPr lang="fr-FR" sz="2133" kern="0"/>
              <a:t> </a:t>
            </a:r>
            <a:endParaRPr lang="fr-FR" sz="2133" kern="0" dirty="0"/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45E6DF9-9970-433A-93AD-027A9C23701A}"/>
              </a:ext>
            </a:extLst>
          </p:cNvPr>
          <p:cNvCxnSpPr>
            <a:cxnSpLocks/>
          </p:cNvCxnSpPr>
          <p:nvPr/>
        </p:nvCxnSpPr>
        <p:spPr>
          <a:xfrm flipH="1">
            <a:off x="2414858" y="2892213"/>
            <a:ext cx="1351115" cy="80621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877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Ecrans AEW : </a:t>
            </a:r>
            <a:r>
              <a:rPr lang="fr-FR" sz="2400" dirty="0"/>
              <a:t>débranchement sur la plateforme AEW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75FE5A-A888-49AB-A2A5-D84ED425E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85" y="913093"/>
            <a:ext cx="11717830" cy="549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35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Ecrans AEW : </a:t>
            </a:r>
            <a:r>
              <a:rPr lang="fr-FR" sz="2400" dirty="0"/>
              <a:t>débranchement sur la plateforme AEW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B01ED1-BE65-4456-906B-3B9B3BE54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80" y="917733"/>
            <a:ext cx="11844839" cy="557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60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CF3544-1B37-45FE-BED1-0A4EEF70A617}"/>
              </a:ext>
            </a:extLst>
          </p:cNvPr>
          <p:cNvSpPr txBox="1"/>
          <p:nvPr/>
        </p:nvSpPr>
        <p:spPr>
          <a:xfrm>
            <a:off x="728672" y="858508"/>
            <a:ext cx="10167861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1219170">
              <a:buFont typeface="Wingdings" panose="05000000000000000000" pitchFamily="2" charset="2"/>
              <a:buChar char="§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Prérempli avec les informations du transfert de contexte en cas de création d’un nouveau dossier</a:t>
            </a:r>
          </a:p>
          <a:p>
            <a:pPr marL="380990" indent="-380990" defTabSz="1219170">
              <a:buFont typeface="Wingdings" panose="05000000000000000000" pitchFamily="2" charset="2"/>
              <a:buChar char="§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Si dossier déjà existant pour ce client, reprise des informations du dossier client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3E08DC-3EC7-4E91-8A05-DB29310D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14" y="1604798"/>
            <a:ext cx="9429337" cy="4753957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84EDB2C-33B0-4545-B6E9-F807F72F4BA1}"/>
              </a:ext>
            </a:extLst>
          </p:cNvPr>
          <p:cNvSpPr txBox="1">
            <a:spLocks/>
          </p:cNvSpPr>
          <p:nvPr/>
        </p:nvSpPr>
        <p:spPr>
          <a:xfrm>
            <a:off x="1200513" y="260648"/>
            <a:ext cx="9962787" cy="576000"/>
          </a:xfrm>
          <a:prstGeom prst="rect">
            <a:avLst/>
          </a:prstGeom>
        </p:spPr>
        <p:txBody>
          <a:bodyPr vert="horz" lIns="0" tIns="60960" rIns="0" bIns="6096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defTabSz="1219170"/>
            <a:r>
              <a:rPr lang="fr-FR" sz="3200" kern="0">
                <a:solidFill>
                  <a:srgbClr val="000000"/>
                </a:solidFill>
              </a:rPr>
              <a:t>Ecrans AEW : </a:t>
            </a:r>
            <a:r>
              <a:rPr lang="fr-FR" kern="0">
                <a:solidFill>
                  <a:srgbClr val="000000"/>
                </a:solidFill>
              </a:rPr>
              <a:t>contexte client chargé automatiquement</a:t>
            </a:r>
            <a:endParaRPr lang="fr-FR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240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 </a:t>
            </a:r>
            <a:r>
              <a:rPr lang="fr-FR" u="sng" dirty="0"/>
              <a:t>des</a:t>
            </a:r>
            <a:r>
              <a:rPr lang="fr-FR" dirty="0"/>
              <a:t> clients (</a:t>
            </a:r>
            <a:r>
              <a:rPr lang="fr-FR" dirty="0" err="1"/>
              <a:t>co</a:t>
            </a:r>
            <a:r>
              <a:rPr lang="fr-FR" dirty="0"/>
              <a:t>-souscription)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C866C6B-3E44-46A1-9DAF-75EF93380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54" y="994783"/>
            <a:ext cx="10455892" cy="521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63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581912" cy="576000"/>
          </a:xfrm>
        </p:spPr>
        <p:txBody>
          <a:bodyPr/>
          <a:lstStyle/>
          <a:p>
            <a:r>
              <a:rPr lang="fr-FR" dirty="0"/>
              <a:t>Ecrans AEW : </a:t>
            </a:r>
            <a:r>
              <a:rPr lang="fr-FR" sz="2200" dirty="0"/>
              <a:t>saisir le montant, le mode de règlement et le nom du titulaire du compte ainsi que l’IBAN destinataire des revenus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D1F48C-8F04-4D33-B16A-3AF9BDC5B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03" y="1186804"/>
            <a:ext cx="11829994" cy="52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691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Ecrans AEW : Déclaration d’origine des fonds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B0C6E7-3D76-4405-A340-060217E6C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89" y="919824"/>
            <a:ext cx="11906022" cy="55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651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Eléments de certification du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277CACB-E746-4E73-BED5-7DD835315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48" y="992684"/>
            <a:ext cx="11916903" cy="547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64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Ecrans AEW : </a:t>
            </a:r>
            <a:r>
              <a:rPr lang="fr-FR" sz="2400" dirty="0"/>
              <a:t>Etape de signature de la souscription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3E7FD6F-C119-45F2-A6C1-54540A603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69" y="911357"/>
            <a:ext cx="11915062" cy="556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36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Ecrans AEW : </a:t>
            </a:r>
            <a:r>
              <a:rPr lang="fr-FR" sz="2400" dirty="0"/>
              <a:t>récapitulatif avant signature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58C13E-4526-4183-92D4-1B9F301E8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" y="992975"/>
            <a:ext cx="11858625" cy="542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816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944159" cy="576000"/>
          </a:xfrm>
        </p:spPr>
        <p:txBody>
          <a:bodyPr/>
          <a:lstStyle/>
          <a:p>
            <a:r>
              <a:rPr lang="fr-FR" sz="2933" dirty="0"/>
              <a:t>Le type de pièces à joindre s’adapte à la souscription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3A6C6E78-11EC-404D-B032-25433253E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946" y="994783"/>
            <a:ext cx="6498639" cy="43544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C0640A-88F8-4FE8-94F7-7C34A82CE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7" y="994783"/>
            <a:ext cx="5556289" cy="534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5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677162" cy="576000"/>
          </a:xfrm>
        </p:spPr>
        <p:txBody>
          <a:bodyPr/>
          <a:lstStyle/>
          <a:p>
            <a:r>
              <a:rPr lang="fr-FR" dirty="0"/>
              <a:t>Ecrans AEW : </a:t>
            </a:r>
            <a:r>
              <a:rPr lang="fr-FR" sz="2400" dirty="0"/>
              <a:t>Validation une fois le dossier signé et complet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91197" y="802761"/>
            <a:ext cx="10272131" cy="38404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718E23-9A1B-42A4-AA49-EA8D94A62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12" y="898690"/>
            <a:ext cx="11793176" cy="554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269146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-Communaute.potx" id="{4D3BE9B4-D295-42D8-9764-56B874D3DD4A}" vid="{EA401D29-B2C2-498B-8C0C-17F1C0773A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202</Words>
  <Application>Microsoft Office PowerPoint</Application>
  <PresentationFormat>Grand écran</PresentationFormat>
  <Paragraphs>46</Paragraphs>
  <Slides>19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30" baseType="lpstr">
      <vt:lpstr>Arial</vt:lpstr>
      <vt:lpstr>Arial Narrow</vt:lpstr>
      <vt:lpstr>Cabin Condensed</vt:lpstr>
      <vt:lpstr>Calibri</vt:lpstr>
      <vt:lpstr>Cambria Math</vt:lpstr>
      <vt:lpstr>Courier New</vt:lpstr>
      <vt:lpstr>Montserrat ExtraBold</vt:lpstr>
      <vt:lpstr>Montserrat SemiBold</vt:lpstr>
      <vt:lpstr>Symbol</vt:lpstr>
      <vt:lpstr>Wingdings</vt:lpstr>
      <vt:lpstr>Groupe BPCE</vt:lpstr>
      <vt:lpstr>Ecrans de souscriptions</vt:lpstr>
      <vt:lpstr>Point d’entrée totem recherche du Portail Mysys</vt:lpstr>
      <vt:lpstr>Présentation PowerPoint</vt:lpstr>
      <vt:lpstr>Point d’entrée synthèse client Portail Mysys</vt:lpstr>
      <vt:lpstr>Point d’entrée synthèse client Portail Mysys</vt:lpstr>
      <vt:lpstr>Choisir l’entité titulaire du souscripteur</vt:lpstr>
      <vt:lpstr>Choisir dans les applications ou par la recherche</vt:lpstr>
      <vt:lpstr>Ecrans AEW : débranchement sur la plateforme AEW</vt:lpstr>
      <vt:lpstr>Ecrans AEW : débranchement sur la plateforme AEW</vt:lpstr>
      <vt:lpstr>Ecrans AEW : débranchement sur la plateforme AEW</vt:lpstr>
      <vt:lpstr>Présentation PowerPoint</vt:lpstr>
      <vt:lpstr>Ou des clients (co-souscription)</vt:lpstr>
      <vt:lpstr>Ecrans AEW : saisir le montant, le mode de règlement et le nom du titulaire du compte ainsi que l’IBAN destinataire des revenus</vt:lpstr>
      <vt:lpstr>Ecrans AEW : Déclaration d’origine des fonds</vt:lpstr>
      <vt:lpstr>Eléments de certification du client</vt:lpstr>
      <vt:lpstr>Ecrans AEW : Etape de signature de la souscription</vt:lpstr>
      <vt:lpstr>Ecrans AEW : récapitulatif avant signature </vt:lpstr>
      <vt:lpstr>Le type de pièces à joindre s’adapte à la souscription</vt:lpstr>
      <vt:lpstr>Ecrans AEW : Validation une fois le dossier signé et complet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NEGRO Gregory [CERA]</dc:creator>
  <cp:lastModifiedBy>CASSAN Nathalie [CEGEE]</cp:lastModifiedBy>
  <cp:revision>24</cp:revision>
  <dcterms:created xsi:type="dcterms:W3CDTF">2021-11-30T08:29:54Z</dcterms:created>
  <dcterms:modified xsi:type="dcterms:W3CDTF">2022-11-14T15:02:23Z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gregory.negro@cera.caisse-epargne.fr</vt:lpwstr>
  </property>
  <property fmtid="{D5CDD505-2E9C-101B-9397-08002B2CF9AE}" pid="5" name="MSIP_Label_48a19f0c-bea1-442e-a475-ed109d9ec508_SetDate">
    <vt:lpwstr>2021-11-30T08:30:01.0810255Z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