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pptx" ContentType="application/vnd.openxmlformats-officedocument.presentationml.presentation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5"/>
    <p:sldMasterId id="2147483731" r:id="rId6"/>
  </p:sldMasterIdLst>
  <p:notesMasterIdLst>
    <p:notesMasterId r:id="rId16"/>
  </p:notesMasterIdLst>
  <p:handoutMasterIdLst>
    <p:handoutMasterId r:id="rId17"/>
  </p:handoutMasterIdLst>
  <p:sldIdLst>
    <p:sldId id="258" r:id="rId7"/>
    <p:sldId id="533" r:id="rId8"/>
    <p:sldId id="573" r:id="rId9"/>
    <p:sldId id="562" r:id="rId10"/>
    <p:sldId id="261" r:id="rId11"/>
    <p:sldId id="574" r:id="rId12"/>
    <p:sldId id="575" r:id="rId13"/>
    <p:sldId id="564" r:id="rId14"/>
    <p:sldId id="399" r:id="rId15"/>
  </p:sldIdLst>
  <p:sldSz cx="9144000" cy="5143500" type="screen16x9"/>
  <p:notesSz cx="6797675" cy="9874250"/>
  <p:embeddedFontLst>
    <p:embeddedFont>
      <p:font typeface="Arial Narrow" panose="020B0606020202030204" pitchFamily="34" charset="0"/>
      <p:regular r:id="rId18"/>
      <p:bold r:id="rId19"/>
      <p:italic r:id="rId20"/>
      <p:boldItalic r:id="rId21"/>
    </p:embeddedFont>
    <p:embeddedFont>
      <p:font typeface="Cabin Condensed" panose="020B0604020202020204" charset="0"/>
      <p:regular r:id="rId22"/>
      <p:bold r:id="rId23"/>
      <p:italic r:id="rId24"/>
      <p:boldItalic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alibri Light" panose="020F0302020204030204" pitchFamily="34" charset="0"/>
      <p:regular r:id="rId30"/>
      <p:italic r:id="rId31"/>
    </p:embeddedFont>
    <p:embeddedFont>
      <p:font typeface="Cambria Math" panose="02040503050406030204" pitchFamily="18" charset="0"/>
      <p:regular r:id="rId32"/>
    </p:embeddedFont>
    <p:embeddedFont>
      <p:font typeface="Montserrat ExtraBold" panose="00000900000000000000" pitchFamily="2" charset="0"/>
      <p:bold r:id="rId33"/>
      <p:boldItalic r:id="rId34"/>
    </p:embeddedFont>
    <p:embeddedFont>
      <p:font typeface="Montserrat SemiBold" panose="00000700000000000000" pitchFamily="2" charset="0"/>
      <p:bold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439" userDrawn="1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pos="1383">
          <p15:clr>
            <a:srgbClr val="A4A3A4"/>
          </p15:clr>
        </p15:guide>
        <p15:guide id="4" pos="4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76AA"/>
    <a:srgbClr val="B34389"/>
    <a:srgbClr val="6694CE"/>
    <a:srgbClr val="3333FF"/>
    <a:srgbClr val="FF7C80"/>
    <a:srgbClr val="EAEAEA"/>
    <a:srgbClr val="BABADA"/>
    <a:srgbClr val="DCE288"/>
    <a:srgbClr val="705889"/>
    <a:srgbClr val="8A5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18F9F7-1D3C-478D-BEE9-DF718A63774B}" v="40" dt="2022-09-02T10:00:38.883"/>
  </p1510:revLst>
</p1510:revInfo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04" autoAdjust="0"/>
    <p:restoredTop sz="94651" autoAdjust="0"/>
  </p:normalViewPr>
  <p:slideViewPr>
    <p:cSldViewPr showGuides="1">
      <p:cViewPr varScale="1">
        <p:scale>
          <a:sx n="137" d="100"/>
          <a:sy n="137" d="100"/>
        </p:scale>
        <p:origin x="1140" y="120"/>
      </p:cViewPr>
      <p:guideLst>
        <p:guide orient="horz" pos="1439"/>
        <p:guide orient="horz" pos="169"/>
        <p:guide pos="1383"/>
        <p:guide pos="44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5" d="100"/>
          <a:sy n="75" d="100"/>
        </p:scale>
        <p:origin x="4026" y="54"/>
      </p:cViewPr>
      <p:guideLst>
        <p:guide orient="horz" pos="3109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4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07/09/2022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 dirty="0"/>
              <a:t>Gestion des apports PEA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38188"/>
            <a:ext cx="6591300" cy="3708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79" y="4690270"/>
            <a:ext cx="5438139" cy="44434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5389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6397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5.emf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4498128" y="1877775"/>
            <a:ext cx="4645872" cy="32657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221112" y="2979616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88234" y="4670222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345323" y="4703468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5" name="Groupe 34"/>
          <p:cNvGrpSpPr/>
          <p:nvPr userDrawn="1"/>
        </p:nvGrpSpPr>
        <p:grpSpPr>
          <a:xfrm>
            <a:off x="288927" y="438151"/>
            <a:ext cx="3420000" cy="369633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998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4520342" cy="1810442"/>
          </a:xfrm>
          <a:prstGeom prst="rect">
            <a:avLst/>
          </a:prstGeom>
        </p:spPr>
      </p:pic>
      <p:grpSp>
        <p:nvGrpSpPr>
          <p:cNvPr id="39" name="Groupe 38"/>
          <p:cNvGrpSpPr/>
          <p:nvPr userDrawn="1"/>
        </p:nvGrpSpPr>
        <p:grpSpPr>
          <a:xfrm>
            <a:off x="5702795" y="4587974"/>
            <a:ext cx="3240360" cy="332149"/>
            <a:chOff x="288926" y="438151"/>
            <a:chExt cx="4284661" cy="444500"/>
          </a:xfrm>
        </p:grpSpPr>
        <p:sp>
          <p:nvSpPr>
            <p:cNvPr id="41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2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3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4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5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6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7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2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3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6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10164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499" y="3720191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499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499" y="3147814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89451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0" y="-1"/>
            <a:ext cx="4484971" cy="1810444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55576" y="2490048"/>
            <a:ext cx="1401338" cy="835282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72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2349655" y="2571750"/>
            <a:ext cx="6470818" cy="1082086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buNone/>
              <a:defRPr lang="fr-FR" sz="3200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TITRE</a:t>
            </a:r>
          </a:p>
          <a:p>
            <a:pPr>
              <a:defRPr/>
            </a:pPr>
            <a:r>
              <a:rPr lang="fr-FR" dirty="0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915230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89"/>
            <a:ext cx="7704856" cy="371256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6532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50405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900113" y="1131888"/>
            <a:ext cx="3600450" cy="37115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716463" y="1131888"/>
            <a:ext cx="3887787" cy="37115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406972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827672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3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6084888" y="0"/>
            <a:ext cx="3059112" cy="51435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61927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138087"/>
            <a:ext cx="7200000" cy="286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784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/>
          <p:cNvGrpSpPr/>
          <p:nvPr userDrawn="1"/>
        </p:nvGrpSpPr>
        <p:grpSpPr>
          <a:xfrm>
            <a:off x="1907007" y="2283718"/>
            <a:ext cx="5329986" cy="576064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930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5576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4520342" cy="1810442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10164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499" y="3720191"/>
            <a:ext cx="1109278" cy="13849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499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499" y="3147814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pic>
        <p:nvPicPr>
          <p:cNvPr id="22" name="Image 2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760000" y="4320000"/>
            <a:ext cx="3312000" cy="68368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466E8B3-C426-4284-80CC-D589994F825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88224" y="339502"/>
            <a:ext cx="2304257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7208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5FC9AB-A5D1-4E93-8188-8B4F424994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F01CFE-0E24-479D-8517-C95142A10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0A487E7-DDEA-4FEE-83B7-4C2346E13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285B9AB-878A-49C9-917D-C685C82A5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8E85059-510F-4A65-A72A-08A7E9885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58580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305330-F670-42B4-9FB4-B6E45BB65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AF2F3B-FE4A-4356-BF98-9002767F7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62A8AD-5902-4B89-A4EB-C8E43DD15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BBA333-F61F-43D2-8502-CC6AC085B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F6524D8-2067-43CB-8AF6-ABE9D6099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6317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0B77CF-2343-40FA-979C-04ECBF8CA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9DC5B7-D408-46E6-8971-F714EAA466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C8265B-FAD6-4AC1-9F27-7E0FF6B64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179BF6-4A83-43AE-98EB-7C3EC8A67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DDAA088-3256-4672-8942-43E9C5660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9304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83D646-3D12-464E-8CDB-6D9027CA9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3001F5E-BB29-4712-AC4D-D67245070A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501E311-4A38-4095-AD8E-3851E45AF2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56E88A7-4183-4E2D-9475-EFD1978B9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8F5B840-ACE4-470C-8017-0D6F010F8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B3CD5C9-E98F-46A1-8FB9-B3DB24FF6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29357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3A86B8-E6AD-4F8E-A580-B18123554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51FB2B4-1592-41AA-B27B-79A41BD708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F8A332A-59EC-4248-A2E5-63551AAE5F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39BC0C5-A6A5-433E-9406-4FE44AF0D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F787C12-4AD0-4DA9-8B8B-AD53B45B81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F1A8708-E568-41E2-AAAA-CB2B56195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169A67E-A68C-4C5D-BECC-878FDE469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A59C3A2-D497-4140-B4C7-E3CBE88AE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6763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56C93-7EDC-49A7-88C8-8EC04C743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AB21937-9C6C-4345-BD18-440706A3D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FAA1DEF-5374-4A54-A4DB-C9852C192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FD38149-F578-4AF7-BAD3-A484ED7D7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49296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B545C20-86D3-49BC-95F8-7E7F479F3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38F8856-861D-488F-BBC2-2F85331AF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10F39EC-4FC8-45A0-A720-18F2434CA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77620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B2E455-DF27-45B0-818F-57FDB5AF1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671B7C-D0D1-452E-A3D4-7DBA87A70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AE3C2C-7F0C-4B77-A651-49AE3E624F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A8B856F-6454-448A-BF70-728BF6646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566E765-1FC7-439D-B545-E8DA87BAA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AEA79FD-ABDE-48E5-BB7D-8C058EC64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51527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905A43-CB53-4443-8DA1-16A8117D7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DA9F4B8-D95F-4AA3-BD17-F8FEB7357C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CD754B6-0646-4C9F-BE41-CDDACBCB10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5B102B0-8D9E-4A48-9335-D4DF9DEC2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95F3CFF-EAD1-48E8-ADE6-834D81631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9CB56C-3EE3-44C9-A5C7-047B332D5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48794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3F62EB-0A52-48D1-BB4E-68BFD4EEC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4B18BAC-1BCD-4FAB-96C5-15BC63854F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28BD1D-695C-4BE1-960A-FD4FEA6AA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4A98B1-9D82-4CBD-97F7-7E6755C78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7195F52-988D-43CF-AA83-0AA86DD98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3293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17A6896-21E0-449D-81EC-34693EB2B1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F51B67-3D4D-4446-B6C5-DB6BF4EA93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11A010A-97F7-4C5E-8FE6-8453AF20A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5166DA-F00A-4D98-82C2-90112173C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F57B04-44A8-4BB9-82D5-6A80B5BAF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334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899592" y="1131590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 userDrawn="1"/>
        </p:nvSpPr>
        <p:spPr bwMode="auto">
          <a:xfrm>
            <a:off x="251520" y="4876006"/>
            <a:ext cx="206787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40" name="Ellipse 39"/>
          <p:cNvSpPr/>
          <p:nvPr userDrawn="1"/>
        </p:nvSpPr>
        <p:spPr>
          <a:xfrm>
            <a:off x="539552" y="4909251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" name="Groupe 10"/>
          <p:cNvGrpSpPr/>
          <p:nvPr userDrawn="1"/>
        </p:nvGrpSpPr>
        <p:grpSpPr>
          <a:xfrm>
            <a:off x="7740352" y="4879963"/>
            <a:ext cx="1258738" cy="130584"/>
            <a:chOff x="288926" y="438151"/>
            <a:chExt cx="4284661" cy="444500"/>
          </a:xfrm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41" name="Groupe 40"/>
          <p:cNvGrpSpPr/>
          <p:nvPr userDrawn="1"/>
        </p:nvGrpSpPr>
        <p:grpSpPr>
          <a:xfrm>
            <a:off x="142259" y="195486"/>
            <a:ext cx="616636" cy="439173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56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6" name="Espace réservé de la date 3"/>
          <p:cNvSpPr txBox="1">
            <a:spLocks noGrp="1"/>
          </p:cNvSpPr>
          <p:nvPr userDrawn="1"/>
        </p:nvSpPr>
        <p:spPr bwMode="auto">
          <a:xfrm>
            <a:off x="683568" y="4876006"/>
            <a:ext cx="2282676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900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030694 Intégration plateforme souscription SCPI AEW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727" r:id="rId2"/>
    <p:sldLayoutId id="2147483729" r:id="rId3"/>
    <p:sldLayoutId id="2147483701" r:id="rId4"/>
    <p:sldLayoutId id="2147483702" r:id="rId5"/>
    <p:sldLayoutId id="2147483703" r:id="rId6"/>
    <p:sldLayoutId id="2147483704" r:id="rId7"/>
    <p:sldLayoutId id="2147483728" r:id="rId8"/>
    <p:sldLayoutId id="2147483726" r:id="rId9"/>
    <p:sldLayoutId id="2147483684" r:id="rId10"/>
    <p:sldLayoutId id="2147483743" r:id="rId11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2400" b="0" i="0" u="none" strike="noStrike" cap="none" baseline="0">
          <a:solidFill>
            <a:schemeClr val="tx1"/>
          </a:solidFill>
          <a:latin typeface="Montserrat ExtraBold" panose="00000900000000000000" pitchFamily="50" charset="0"/>
          <a:ea typeface="Montserrat ExtraBold" panose="00000900000000000000" pitchFamily="50" charset="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66700" marR="0" lvl="0" indent="-2667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B24388"/>
        </a:buClr>
        <a:buFont typeface="Cambria Math" panose="02040503050406030204" pitchFamily="18" charset="0"/>
        <a:buChar char="ʘ"/>
        <a:defRPr sz="20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L="541338" marR="0" lvl="1" indent="-20478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18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L="808038" marR="0" lvl="2" indent="-19843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EC624A"/>
        </a:buClr>
        <a:buFont typeface="Courier New" panose="02070309020205020404" pitchFamily="49" charset="0"/>
        <a:buChar char="o"/>
        <a:defRPr sz="16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L="1165225" marR="0" lvl="3" indent="-19685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417DDE0-8087-4692-B979-4987C0996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EB87100-D310-4D65-A9B0-91C1F8EBF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B2737D-79D6-44CB-AF91-F2EEAD8A31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12EC07-AAF9-49D9-9651-FE88A802B6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473D8D-3526-4DE5-B3A4-DB809109F7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6815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PowerPoint_Presentation2.pptx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9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PowerPoint_Presentation1.pptx"/><Relationship Id="rId5" Type="http://schemas.openxmlformats.org/officeDocument/2006/relationships/image" Target="../media/image8.emf"/><Relationship Id="rId4" Type="http://schemas.openxmlformats.org/officeDocument/2006/relationships/package" Target="../embeddings/Microsoft_PowerPoint_Presentation.pptx"/><Relationship Id="rId9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>
          <a:xfrm>
            <a:off x="755576" y="4011910"/>
            <a:ext cx="1109278" cy="138499"/>
          </a:xfrm>
        </p:spPr>
        <p:txBody>
          <a:bodyPr/>
          <a:lstStyle/>
          <a:p>
            <a:r>
              <a:rPr lang="fr-FR" dirty="0"/>
              <a:t>Date : Août 2022</a:t>
            </a:r>
          </a:p>
        </p:txBody>
      </p:sp>
      <p:sp>
        <p:nvSpPr>
          <p:cNvPr id="7" name="Titre 4">
            <a:extLst>
              <a:ext uri="{FF2B5EF4-FFF2-40B4-BE49-F238E27FC236}">
                <a16:creationId xmlns:a16="http://schemas.microsoft.com/office/drawing/2014/main" id="{B404989B-7B17-4AEF-8F24-D09F52FD0CD5}"/>
              </a:ext>
            </a:extLst>
          </p:cNvPr>
          <p:cNvSpPr txBox="1">
            <a:spLocks/>
          </p:cNvSpPr>
          <p:nvPr/>
        </p:nvSpPr>
        <p:spPr>
          <a:xfrm>
            <a:off x="808324" y="2139702"/>
            <a:ext cx="7527352" cy="18002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fr-FR" dirty="0"/>
              <a:t>030694 Intégration plateforme souscription SCPI AEW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53B0A3F-A3B8-416A-8AB5-85FBE71BEB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1275606"/>
            <a:ext cx="1279926" cy="72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599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2"/>
          </p:nvPr>
        </p:nvSpPr>
        <p:spPr>
          <a:xfrm>
            <a:off x="755576" y="1923678"/>
            <a:ext cx="1368152" cy="1593870"/>
          </a:xfrm>
        </p:spPr>
        <p:txBody>
          <a:bodyPr/>
          <a:lstStyle/>
          <a:p>
            <a:r>
              <a:rPr lang="fr-FR" dirty="0"/>
              <a:t>01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Contexte</a:t>
            </a:r>
          </a:p>
        </p:txBody>
      </p:sp>
    </p:spTree>
    <p:extLst>
      <p:ext uri="{BB962C8B-B14F-4D97-AF65-F5344CB8AC3E}">
        <p14:creationId xmlns:p14="http://schemas.microsoft.com/office/powerpoint/2010/main" val="1014478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1"/>
                </a:solidFill>
              </a:rPr>
              <a:t>01</a:t>
            </a:r>
            <a:r>
              <a:rPr lang="fr-FR" dirty="0"/>
              <a:t> Contexte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893398" y="602071"/>
            <a:ext cx="7704098" cy="288032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C951FD-E40E-4817-BC23-137686D385DC}"/>
              </a:ext>
            </a:extLst>
          </p:cNvPr>
          <p:cNvSpPr/>
          <p:nvPr/>
        </p:nvSpPr>
        <p:spPr>
          <a:xfrm>
            <a:off x="611560" y="1060955"/>
            <a:ext cx="7704098" cy="2577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chemeClr val="bg2"/>
              </a:buClr>
            </a:pPr>
            <a:r>
              <a:rPr lang="fr-FR" sz="1300" dirty="0"/>
              <a:t>Le projet 030694 "Intégration plateforme souscription SCPI AEW </a:t>
            </a:r>
            <a:r>
              <a:rPr lang="fr-FR" sz="1300" dirty="0" err="1"/>
              <a:t>Ciloger</a:t>
            </a:r>
            <a:r>
              <a:rPr lang="fr-FR" sz="1300" dirty="0"/>
              <a:t> à </a:t>
            </a:r>
            <a:r>
              <a:rPr lang="fr-FR" sz="1300" dirty="0" err="1"/>
              <a:t>Mysys</a:t>
            </a:r>
            <a:r>
              <a:rPr lang="fr-FR" sz="1300" dirty="0"/>
              <a:t>" a pour objectif d’interfacer la plateforme de souscription de SCPI AEW avec </a:t>
            </a:r>
            <a:r>
              <a:rPr lang="fr-FR" sz="1300" dirty="0" err="1"/>
              <a:t>Mysys</a:t>
            </a:r>
            <a:r>
              <a:rPr lang="fr-FR" sz="1300" dirty="0"/>
              <a:t> afin de digitaliser un processus aujourd’hui manuel. </a:t>
            </a:r>
          </a:p>
          <a:p>
            <a:pPr marL="268288">
              <a:lnSpc>
                <a:spcPct val="150000"/>
              </a:lnSpc>
            </a:pPr>
            <a:r>
              <a:rPr lang="fr-FR" sz="1300" dirty="0"/>
              <a:t>Ce premier lot (MVP) objet de la présentation en CVPC doit permettre :</a:t>
            </a:r>
          </a:p>
          <a:p>
            <a:pPr marL="536575" lvl="2" indent="357188">
              <a:lnSpc>
                <a:spcPct val="150000"/>
              </a:lnSpc>
              <a:spcAft>
                <a:spcPts val="600"/>
              </a:spcAft>
              <a:buClr>
                <a:srgbClr val="B24388"/>
              </a:buClr>
              <a:buFont typeface="Cambria Math" panose="02040503050406030204" pitchFamily="18" charset="0"/>
              <a:buChar char="ʘ"/>
            </a:pPr>
            <a:r>
              <a:rPr lang="fr-FR" sz="1100" dirty="0"/>
              <a:t>Une diminution importante des erreurs de saisies des données clients</a:t>
            </a:r>
            <a:r>
              <a:rPr lang="fr-FR" dirty="0"/>
              <a:t>,</a:t>
            </a:r>
          </a:p>
          <a:p>
            <a:pPr marL="536575" lvl="2" indent="357188">
              <a:lnSpc>
                <a:spcPct val="150000"/>
              </a:lnSpc>
              <a:spcAft>
                <a:spcPts val="600"/>
              </a:spcAft>
              <a:buClr>
                <a:srgbClr val="B24388"/>
              </a:buClr>
              <a:buFont typeface="Cambria Math" panose="02040503050406030204" pitchFamily="18" charset="0"/>
              <a:buChar char="ʘ"/>
            </a:pPr>
            <a:r>
              <a:rPr lang="fr-FR" sz="1100" dirty="0">
                <a:latin typeface="+mn-lt"/>
              </a:rPr>
              <a:t>Une </a:t>
            </a:r>
            <a:r>
              <a:rPr lang="fr-FR" sz="1100" dirty="0"/>
              <a:t>amélioration de la conformité des souscriptions (contrôle de présence médias et âge du souscripteur),</a:t>
            </a:r>
          </a:p>
          <a:p>
            <a:pPr marL="536575" lvl="2" indent="357188">
              <a:lnSpc>
                <a:spcPct val="150000"/>
              </a:lnSpc>
              <a:spcAft>
                <a:spcPts val="600"/>
              </a:spcAft>
              <a:buClr>
                <a:srgbClr val="B24388"/>
              </a:buClr>
              <a:buFont typeface="Cambria Math" panose="02040503050406030204" pitchFamily="18" charset="0"/>
              <a:buChar char="ʘ"/>
            </a:pPr>
            <a:r>
              <a:rPr lang="fr-FR" sz="1100" dirty="0">
                <a:latin typeface="+mn-lt"/>
              </a:rPr>
              <a:t>Une </a:t>
            </a:r>
            <a:r>
              <a:rPr lang="fr-FR" sz="1100" dirty="0"/>
              <a:t>amélioration significative du délai de souscription.</a:t>
            </a:r>
            <a:endParaRPr lang="fr-FR" sz="1100" dirty="0">
              <a:latin typeface="+mn-lt"/>
            </a:endParaRPr>
          </a:p>
          <a:p>
            <a:pPr marL="536575" lvl="2">
              <a:lnSpc>
                <a:spcPct val="150000"/>
              </a:lnSpc>
              <a:spcAft>
                <a:spcPts val="600"/>
              </a:spcAft>
              <a:buClr>
                <a:srgbClr val="B24388"/>
              </a:buClr>
            </a:pPr>
            <a:endParaRPr lang="fr-FR" sz="11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09261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2"/>
          </p:nvPr>
        </p:nvSpPr>
        <p:spPr>
          <a:xfrm>
            <a:off x="755576" y="1923678"/>
            <a:ext cx="1368152" cy="1593870"/>
          </a:xfrm>
        </p:spPr>
        <p:txBody>
          <a:bodyPr/>
          <a:lstStyle/>
          <a:p>
            <a:r>
              <a:rPr lang="fr-FR" dirty="0">
                <a:solidFill>
                  <a:srgbClr val="BF76AA"/>
                </a:solidFill>
              </a:rPr>
              <a:t>02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Parcours de souscription digitalisé</a:t>
            </a:r>
          </a:p>
        </p:txBody>
      </p:sp>
    </p:spTree>
    <p:extLst>
      <p:ext uri="{BB962C8B-B14F-4D97-AF65-F5344CB8AC3E}">
        <p14:creationId xmlns:p14="http://schemas.microsoft.com/office/powerpoint/2010/main" val="968111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BF76AA"/>
                </a:solidFill>
              </a:rPr>
              <a:t>02</a:t>
            </a:r>
            <a:r>
              <a:rPr lang="fr-FR" dirty="0">
                <a:solidFill>
                  <a:srgbClr val="7030A0"/>
                </a:solidFill>
              </a:rPr>
              <a:t> </a:t>
            </a:r>
            <a:r>
              <a:rPr lang="fr-FR" dirty="0"/>
              <a:t>Parcours de souscription digitalisée en face             à face uniquement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719572" y="987574"/>
            <a:ext cx="7704856" cy="3744416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fr-FR" sz="1500" dirty="0"/>
              <a:t>Parcours possibles aujourd’hui :</a:t>
            </a:r>
          </a:p>
          <a:p>
            <a:pPr marL="893763" lvl="2" algn="just">
              <a:lnSpc>
                <a:spcPct val="170000"/>
              </a:lnSpc>
              <a:buClr>
                <a:schemeClr val="bg2"/>
              </a:buClr>
              <a:buFont typeface="Cambria Math" panose="02040503050406030204" pitchFamily="18" charset="0"/>
              <a:buChar char="ʘ"/>
            </a:pPr>
            <a:r>
              <a:rPr lang="fr-FR" sz="1100" dirty="0"/>
              <a:t>Souscription individuelle personne physique</a:t>
            </a:r>
          </a:p>
          <a:p>
            <a:pPr marL="893763" lvl="2" algn="just">
              <a:lnSpc>
                <a:spcPct val="170000"/>
              </a:lnSpc>
              <a:buClr>
                <a:schemeClr val="bg2"/>
              </a:buClr>
              <a:buFont typeface="Cambria Math" panose="02040503050406030204" pitchFamily="18" charset="0"/>
              <a:buChar char="ʘ"/>
            </a:pPr>
            <a:r>
              <a:rPr lang="fr-FR" sz="1100" dirty="0"/>
              <a:t>Co-souscription entre époux ou Pacsés</a:t>
            </a:r>
          </a:p>
          <a:p>
            <a:pPr marL="893763" lvl="2" algn="just">
              <a:lnSpc>
                <a:spcPct val="170000"/>
              </a:lnSpc>
              <a:buClr>
                <a:schemeClr val="bg2"/>
              </a:buClr>
              <a:buFont typeface="Cambria Math" panose="02040503050406030204" pitchFamily="18" charset="0"/>
              <a:buChar char="ʘ"/>
            </a:pPr>
            <a:r>
              <a:rPr lang="fr-FR" sz="1100" dirty="0"/>
              <a:t>Souscription marché primaire </a:t>
            </a:r>
          </a:p>
          <a:p>
            <a:pPr algn="just">
              <a:lnSpc>
                <a:spcPct val="170000"/>
              </a:lnSpc>
              <a:buFont typeface="Wingdings" panose="05000000000000000000" pitchFamily="2" charset="2"/>
              <a:buChar char="Ø"/>
            </a:pPr>
            <a:endParaRPr lang="fr-FR" sz="900" dirty="0"/>
          </a:p>
          <a:p>
            <a:pPr algn="just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fr-FR" sz="1500" dirty="0"/>
              <a:t>Parcours restant en mode papier :</a:t>
            </a:r>
          </a:p>
          <a:p>
            <a:pPr marL="893763" lvl="2" algn="just">
              <a:lnSpc>
                <a:spcPct val="170000"/>
              </a:lnSpc>
              <a:buClr>
                <a:schemeClr val="bg2"/>
              </a:buClr>
              <a:buFont typeface="Cambria Math" panose="02040503050406030204" pitchFamily="18" charset="0"/>
              <a:buChar char="ʘ"/>
            </a:pPr>
            <a:r>
              <a:rPr lang="fr-FR" sz="1100" dirty="0"/>
              <a:t>Souscription en indivision (Union libre, concubinage, entité jointe indivision,…)</a:t>
            </a:r>
          </a:p>
          <a:p>
            <a:pPr marL="893763" lvl="2" algn="just">
              <a:lnSpc>
                <a:spcPct val="170000"/>
              </a:lnSpc>
              <a:buClr>
                <a:schemeClr val="bg2"/>
              </a:buClr>
              <a:buFont typeface="Cambria Math" panose="02040503050406030204" pitchFamily="18" charset="0"/>
              <a:buChar char="ʘ"/>
            </a:pPr>
            <a:r>
              <a:rPr lang="fr-FR" sz="1100" dirty="0"/>
              <a:t>Souscription démembrée</a:t>
            </a:r>
          </a:p>
          <a:p>
            <a:pPr marL="893763" lvl="2" algn="just">
              <a:lnSpc>
                <a:spcPct val="170000"/>
              </a:lnSpc>
              <a:buClr>
                <a:schemeClr val="bg2"/>
              </a:buClr>
              <a:buFont typeface="Cambria Math" panose="02040503050406030204" pitchFamily="18" charset="0"/>
              <a:buChar char="ʘ"/>
            </a:pPr>
            <a:r>
              <a:rPr lang="fr-FR" sz="1100" dirty="0"/>
              <a:t>Souscription pour une personne de plus de 80 ans (souscription individuelle et </a:t>
            </a:r>
            <a:r>
              <a:rPr lang="fr-FR" sz="1100" dirty="0" err="1"/>
              <a:t>co</a:t>
            </a:r>
            <a:r>
              <a:rPr lang="fr-FR" sz="1100" dirty="0"/>
              <a:t>-souscription)</a:t>
            </a:r>
          </a:p>
          <a:p>
            <a:pPr marL="893763" lvl="2" algn="just">
              <a:lnSpc>
                <a:spcPct val="170000"/>
              </a:lnSpc>
              <a:buClr>
                <a:schemeClr val="bg2"/>
              </a:buClr>
              <a:buFont typeface="Cambria Math" panose="02040503050406030204" pitchFamily="18" charset="0"/>
              <a:buChar char="ʘ"/>
            </a:pPr>
            <a:r>
              <a:rPr lang="fr-FR" sz="1100" dirty="0"/>
              <a:t>Souscription &gt; à 2 </a:t>
            </a:r>
            <a:r>
              <a:rPr lang="fr-FR" sz="1100" dirty="0" err="1"/>
              <a:t>co</a:t>
            </a:r>
            <a:r>
              <a:rPr lang="fr-FR" sz="1100" dirty="0"/>
              <a:t>-souscripteurs</a:t>
            </a:r>
          </a:p>
          <a:p>
            <a:pPr marL="893763" lvl="2" algn="just">
              <a:lnSpc>
                <a:spcPct val="170000"/>
              </a:lnSpc>
              <a:buClr>
                <a:schemeClr val="bg2"/>
              </a:buClr>
              <a:buFont typeface="Cambria Math" panose="02040503050406030204" pitchFamily="18" charset="0"/>
              <a:buChar char="ʘ"/>
            </a:pPr>
            <a:r>
              <a:rPr lang="fr-FR" sz="1100" dirty="0"/>
              <a:t>Souscription personne morale</a:t>
            </a:r>
          </a:p>
          <a:p>
            <a:pPr marL="893763" lvl="2" algn="just">
              <a:lnSpc>
                <a:spcPct val="170000"/>
              </a:lnSpc>
              <a:buClr>
                <a:schemeClr val="bg2"/>
              </a:buClr>
              <a:buFont typeface="Cambria Math" panose="02040503050406030204" pitchFamily="18" charset="0"/>
              <a:buChar char="ʘ"/>
            </a:pPr>
            <a:r>
              <a:rPr lang="fr-FR" sz="1100" dirty="0"/>
              <a:t>Souscription marché secondaire</a:t>
            </a:r>
          </a:p>
          <a:p>
            <a:pPr lvl="1" algn="just">
              <a:lnSpc>
                <a:spcPct val="170000"/>
              </a:lnSpc>
              <a:buFont typeface="Wingdings" panose="05000000000000000000" pitchFamily="2" charset="2"/>
              <a:buChar char="Ø"/>
            </a:pPr>
            <a:endParaRPr lang="fr-FR" sz="1100" dirty="0"/>
          </a:p>
          <a:p>
            <a:pPr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566494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BF76AA"/>
                </a:solidFill>
              </a:rPr>
              <a:t>02</a:t>
            </a:r>
            <a:r>
              <a:rPr lang="fr-FR" dirty="0">
                <a:solidFill>
                  <a:srgbClr val="7030A0"/>
                </a:solidFill>
              </a:rPr>
              <a:t> </a:t>
            </a:r>
            <a:r>
              <a:rPr lang="fr-FR" dirty="0"/>
              <a:t>Parcours de souscription digitalisée en face             à face uniquement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719572" y="987574"/>
            <a:ext cx="7704856" cy="3600400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fr-FR" sz="1500" dirty="0"/>
              <a:t>Accès à la plateforme sur habilitation établissement :</a:t>
            </a:r>
          </a:p>
          <a:p>
            <a:pPr marL="893763" lvl="2" algn="just">
              <a:lnSpc>
                <a:spcPct val="170000"/>
              </a:lnSpc>
              <a:buClr>
                <a:schemeClr val="bg2"/>
              </a:buClr>
              <a:buFont typeface="Cambria Math" panose="02040503050406030204" pitchFamily="18" charset="0"/>
              <a:buChar char="ʘ"/>
            </a:pPr>
            <a:r>
              <a:rPr lang="fr-FR" sz="1100" dirty="0"/>
              <a:t>Profil Souscripteur valideur</a:t>
            </a:r>
          </a:p>
          <a:p>
            <a:pPr marL="893763" lvl="2" algn="just">
              <a:lnSpc>
                <a:spcPct val="170000"/>
              </a:lnSpc>
              <a:buClr>
                <a:schemeClr val="bg2"/>
              </a:buClr>
              <a:buFont typeface="Cambria Math" panose="02040503050406030204" pitchFamily="18" charset="0"/>
              <a:buChar char="ʘ"/>
            </a:pPr>
            <a:r>
              <a:rPr lang="fr-FR" sz="1100" dirty="0"/>
              <a:t>Profil Souscripteur non valideur 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fr-FR" sz="1050" i="1" dirty="0"/>
              <a:t>L’accès à la plateforme n’est possible que pour les collaborateurs avec un User mono établissement</a:t>
            </a:r>
          </a:p>
          <a:p>
            <a:pPr marL="0" indent="0" algn="just">
              <a:lnSpc>
                <a:spcPct val="170000"/>
              </a:lnSpc>
              <a:buNone/>
            </a:pPr>
            <a:endParaRPr lang="fr-FR" sz="1200" dirty="0"/>
          </a:p>
          <a:p>
            <a:pPr algn="just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fr-FR" sz="1500" dirty="0"/>
              <a:t>Abandon de dossier obligatoire correction et création d’un nouveau dossier :</a:t>
            </a:r>
          </a:p>
          <a:p>
            <a:pPr marL="893763" lvl="2" algn="just">
              <a:lnSpc>
                <a:spcPct val="170000"/>
              </a:lnSpc>
              <a:buClr>
                <a:schemeClr val="bg2"/>
              </a:buClr>
              <a:buFont typeface="Cambria Math" panose="02040503050406030204" pitchFamily="18" charset="0"/>
              <a:buChar char="ʘ"/>
            </a:pPr>
            <a:r>
              <a:rPr lang="fr-FR" sz="1100" dirty="0"/>
              <a:t>En cas de donnée erronée dans le SI </a:t>
            </a:r>
            <a:r>
              <a:rPr lang="fr-FR" sz="1100" dirty="0" err="1"/>
              <a:t>Mysys</a:t>
            </a:r>
            <a:r>
              <a:rPr lang="fr-FR" sz="1100" dirty="0"/>
              <a:t> et importée sur la plateforme AEW (ex : tel ou mail client)</a:t>
            </a:r>
          </a:p>
          <a:p>
            <a:pPr marL="893763" lvl="2" algn="just">
              <a:lnSpc>
                <a:spcPct val="170000"/>
              </a:lnSpc>
              <a:buClr>
                <a:schemeClr val="bg2"/>
              </a:buClr>
              <a:buFont typeface="Cambria Math" panose="02040503050406030204" pitchFamily="18" charset="0"/>
              <a:buChar char="ʘ"/>
            </a:pPr>
            <a:r>
              <a:rPr lang="fr-FR" sz="1100" dirty="0"/>
              <a:t>En cas de donnée manquante obligatoire et non saisissable sur la plateforme (ex : régime matrimonial)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fr-FR" sz="1400" dirty="0"/>
          </a:p>
          <a:p>
            <a:pPr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sz="1400" dirty="0"/>
              <a:t>Certaines données sont à saisir sur la plateforme (secteur d’activité, profession, origine des fonds, nom titulaire du compte, IBAN,…)</a:t>
            </a:r>
          </a:p>
        </p:txBody>
      </p:sp>
    </p:spTree>
    <p:extLst>
      <p:ext uri="{BB962C8B-B14F-4D97-AF65-F5344CB8AC3E}">
        <p14:creationId xmlns:p14="http://schemas.microsoft.com/office/powerpoint/2010/main" val="2308520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BF76AA"/>
                </a:solidFill>
              </a:rPr>
              <a:t>02</a:t>
            </a:r>
            <a:r>
              <a:rPr lang="fr-FR" dirty="0">
                <a:solidFill>
                  <a:srgbClr val="7030A0"/>
                </a:solidFill>
              </a:rPr>
              <a:t> </a:t>
            </a:r>
            <a:r>
              <a:rPr lang="fr-FR" dirty="0"/>
              <a:t>Parcours de souscription digitalisée en face             à face uniquement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610802" y="1131590"/>
            <a:ext cx="7704856" cy="3446075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fr-FR" sz="1500" dirty="0"/>
              <a:t>Notifications clients :</a:t>
            </a:r>
          </a:p>
          <a:p>
            <a:pPr marL="893763" lvl="2" algn="just">
              <a:lnSpc>
                <a:spcPct val="170000"/>
              </a:lnSpc>
              <a:buClr>
                <a:schemeClr val="bg2"/>
              </a:buClr>
              <a:buFont typeface="Cambria Math" panose="02040503050406030204" pitchFamily="18" charset="0"/>
              <a:buChar char="ʘ"/>
            </a:pPr>
            <a:r>
              <a:rPr lang="fr-FR" sz="1100" dirty="0"/>
              <a:t>Souscription individuelle personne physique</a:t>
            </a:r>
          </a:p>
          <a:p>
            <a:pPr marL="893763" lvl="2" algn="just">
              <a:lnSpc>
                <a:spcPct val="170000"/>
              </a:lnSpc>
              <a:spcAft>
                <a:spcPts val="600"/>
              </a:spcAft>
              <a:buClr>
                <a:schemeClr val="bg2"/>
              </a:buClr>
              <a:buFont typeface="Cambria Math" panose="02040503050406030204" pitchFamily="18" charset="0"/>
              <a:buChar char="ʘ"/>
            </a:pPr>
            <a:r>
              <a:rPr lang="fr-FR" sz="1100" dirty="0"/>
              <a:t>Co-souscription entre époux ou Pacsés</a:t>
            </a:r>
          </a:p>
          <a:p>
            <a:pPr marL="893763" lvl="2" algn="just">
              <a:lnSpc>
                <a:spcPct val="170000"/>
              </a:lnSpc>
              <a:spcAft>
                <a:spcPts val="600"/>
              </a:spcAft>
              <a:buClr>
                <a:schemeClr val="bg2"/>
              </a:buClr>
              <a:buFont typeface="Cambria Math" panose="02040503050406030204" pitchFamily="18" charset="0"/>
              <a:buChar char="ʘ"/>
            </a:pPr>
            <a:r>
              <a:rPr lang="fr-FR" sz="1100" dirty="0"/>
              <a:t>Relance signature </a:t>
            </a:r>
          </a:p>
          <a:p>
            <a:pPr algn="just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fr-FR" sz="1500" dirty="0"/>
              <a:t>Notifications conseiller</a:t>
            </a:r>
          </a:p>
          <a:p>
            <a:pPr marL="893763" lvl="2" algn="just">
              <a:lnSpc>
                <a:spcPct val="170000"/>
              </a:lnSpc>
              <a:buClr>
                <a:schemeClr val="bg2"/>
              </a:buClr>
              <a:buFont typeface="Cambria Math" panose="02040503050406030204" pitchFamily="18" charset="0"/>
              <a:buChar char="ʘ"/>
            </a:pPr>
            <a:r>
              <a:rPr lang="fr-FR" sz="1100" dirty="0"/>
              <a:t>Une fois le dossier signé ou co-signé</a:t>
            </a:r>
          </a:p>
          <a:p>
            <a:pPr marL="893763" lvl="2" algn="just">
              <a:lnSpc>
                <a:spcPct val="170000"/>
              </a:lnSpc>
              <a:buClr>
                <a:schemeClr val="bg2"/>
              </a:buClr>
              <a:buFont typeface="Cambria Math" panose="02040503050406030204" pitchFamily="18" charset="0"/>
              <a:buChar char="ʘ"/>
            </a:pPr>
            <a:r>
              <a:rPr lang="fr-FR" sz="1100" dirty="0"/>
              <a:t>Quand les parts sont en cours de création par AEW</a:t>
            </a:r>
          </a:p>
          <a:p>
            <a:pPr marL="893763" lvl="2" algn="just">
              <a:lnSpc>
                <a:spcPct val="170000"/>
              </a:lnSpc>
              <a:spcAft>
                <a:spcPts val="600"/>
              </a:spcAft>
              <a:buClr>
                <a:schemeClr val="bg2"/>
              </a:buClr>
              <a:buFont typeface="Cambria Math" panose="02040503050406030204" pitchFamily="18" charset="0"/>
              <a:buChar char="ʘ"/>
            </a:pPr>
            <a:r>
              <a:rPr lang="fr-FR" sz="1100" dirty="0"/>
              <a:t>En cas d’annulation par le BO AEW</a:t>
            </a:r>
            <a:endParaRPr lang="fr-FR" sz="1500" dirty="0"/>
          </a:p>
          <a:p>
            <a:pPr algn="just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fr-FR" sz="1500" dirty="0"/>
              <a:t>Téléchargement du bulletin de souscription dans classeur client </a:t>
            </a:r>
          </a:p>
          <a:p>
            <a:pPr lvl="1" algn="just">
              <a:lnSpc>
                <a:spcPct val="170000"/>
              </a:lnSpc>
              <a:buFont typeface="Wingdings" panose="05000000000000000000" pitchFamily="2" charset="2"/>
              <a:buChar char="Ø"/>
            </a:pPr>
            <a:endParaRPr lang="fr-FR" sz="1100" dirty="0"/>
          </a:p>
          <a:p>
            <a:pPr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756495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différents écrans par étapes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893398" y="602071"/>
            <a:ext cx="7704098" cy="288032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BC0D6013-60C7-4B38-97D1-5473228C42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8949993"/>
              </p:ext>
            </p:extLst>
          </p:nvPr>
        </p:nvGraphicFramePr>
        <p:xfrm>
          <a:off x="2824956" y="1413867"/>
          <a:ext cx="9144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Presentation" showAsIcon="1" r:id="rId4" imgW="914649" imgH="792535" progId="PowerPoint.Show.12">
                  <p:embed/>
                </p:oleObj>
              </mc:Choice>
              <mc:Fallback>
                <p:oleObj name="Presentation" showAsIcon="1" r:id="rId4" imgW="914649" imgH="792535" progId="PowerPoint.Show.12">
                  <p:embed/>
                  <p:pic>
                    <p:nvPicPr>
                      <p:cNvPr id="4" name="Objet 3">
                        <a:extLst>
                          <a:ext uri="{FF2B5EF4-FFF2-40B4-BE49-F238E27FC236}">
                            <a16:creationId xmlns:a16="http://schemas.microsoft.com/office/drawing/2014/main" id="{BC0D6013-60C7-4B38-97D1-5473228C425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24956" y="1413867"/>
                        <a:ext cx="914400" cy="792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>
            <a:extLst>
              <a:ext uri="{FF2B5EF4-FFF2-40B4-BE49-F238E27FC236}">
                <a16:creationId xmlns:a16="http://schemas.microsoft.com/office/drawing/2014/main" id="{DFFA5574-10DB-4830-89C0-16D1BE3D2A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808814"/>
              </p:ext>
            </p:extLst>
          </p:nvPr>
        </p:nvGraphicFramePr>
        <p:xfrm>
          <a:off x="967061" y="1413866"/>
          <a:ext cx="9144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Presentation" showAsIcon="1" r:id="rId6" imgW="914649" imgH="792535" progId="PowerPoint.Show.12">
                  <p:embed/>
                </p:oleObj>
              </mc:Choice>
              <mc:Fallback>
                <p:oleObj name="Presentation" showAsIcon="1" r:id="rId6" imgW="914649" imgH="792535" progId="PowerPoint.Show.12">
                  <p:embed/>
                  <p:pic>
                    <p:nvPicPr>
                      <p:cNvPr id="5" name="Objet 4">
                        <a:extLst>
                          <a:ext uri="{FF2B5EF4-FFF2-40B4-BE49-F238E27FC236}">
                            <a16:creationId xmlns:a16="http://schemas.microsoft.com/office/drawing/2014/main" id="{DFFA5574-10DB-4830-89C0-16D1BE3D2A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67061" y="1413866"/>
                        <a:ext cx="914400" cy="792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3BD08AE0-0048-449C-9E53-8B78C1A610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5281202"/>
              </p:ext>
            </p:extLst>
          </p:nvPr>
        </p:nvGraphicFramePr>
        <p:xfrm>
          <a:off x="1862882" y="1413866"/>
          <a:ext cx="9144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Presentation" showAsIcon="1" r:id="rId8" imgW="914649" imgH="792535" progId="PowerPoint.Show.12">
                  <p:embed/>
                </p:oleObj>
              </mc:Choice>
              <mc:Fallback>
                <p:oleObj name="Presentation" showAsIcon="1" r:id="rId8" imgW="914649" imgH="792535" progId="PowerPoint.Show.12">
                  <p:embed/>
                  <p:pic>
                    <p:nvPicPr>
                      <p:cNvPr id="7" name="Objet 6">
                        <a:extLst>
                          <a:ext uri="{FF2B5EF4-FFF2-40B4-BE49-F238E27FC236}">
                            <a16:creationId xmlns:a16="http://schemas.microsoft.com/office/drawing/2014/main" id="{3BD08AE0-0048-449C-9E53-8B78C1A6108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862882" y="1413866"/>
                        <a:ext cx="914400" cy="792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5402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6407100"/>
      </p:ext>
    </p:extLst>
  </p:cSld>
  <p:clrMapOvr>
    <a:masterClrMapping/>
  </p:clrMapOvr>
</p:sld>
</file>

<file path=ppt/theme/theme1.xml><?xml version="1.0" encoding="utf-8"?>
<a:theme xmlns:a="http://schemas.openxmlformats.org/drawingml/2006/main" name="Groupe BPC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2-Communaute.potx" id="{4D3BE9B4-D295-42D8-9764-56B874D3DD4A}" vid="{EA401D29-B2C2-498B-8C0C-17F1C0773A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29EA1705A0D748A0590A76387565E3" ma:contentTypeVersion="16" ma:contentTypeDescription="Create a new document." ma:contentTypeScope="" ma:versionID="4f9e6c5b7e9ea9d5b3f731a2f1f55290">
  <xsd:schema xmlns:xsd="http://www.w3.org/2001/XMLSchema" xmlns:xs="http://www.w3.org/2001/XMLSchema" xmlns:p="http://schemas.microsoft.com/office/2006/metadata/properties" xmlns:ns3="3b0704aa-1ed0-4000-bc23-9c550a513863" xmlns:ns4="3c9ef075-1852-466e-8a9d-dad987a6e6f7" targetNamespace="http://schemas.microsoft.com/office/2006/metadata/properties" ma:root="true" ma:fieldsID="3b6e844b686d5426ed2e67dcf2c64790" ns3:_="" ns4:_="">
    <xsd:import namespace="3b0704aa-1ed0-4000-bc23-9c550a513863"/>
    <xsd:import namespace="3c9ef075-1852-466e-8a9d-dad987a6e6f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0704aa-1ed0-4000-bc23-9c550a5138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ef075-1852-466e-8a9d-dad987a6e6f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04AC50-A577-46D0-8B9F-6D3C9D53AFF5}">
  <ds:schemaRefs>
    <ds:schemaRef ds:uri="http://purl.org/dc/elements/1.1/"/>
    <ds:schemaRef ds:uri="http://schemas.microsoft.com/office/2006/metadata/properties"/>
    <ds:schemaRef ds:uri="3b0704aa-1ed0-4000-bc23-9c550a51386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3c9ef075-1852-466e-8a9d-dad987a6e6f7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44FE268-7940-43D2-8021-7611A09EA5A3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CC837A97-BB43-4DA8-9DB6-2D70FC438D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0704aa-1ed0-4000-bc23-9c550a513863"/>
    <ds:schemaRef ds:uri="3c9ef075-1852-466e-8a9d-dad987a6e6f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2992</TotalTime>
  <Words>359</Words>
  <Application>Microsoft Office PowerPoint</Application>
  <PresentationFormat>Affichage à l'écran (16:9)</PresentationFormat>
  <Paragraphs>49</Paragraphs>
  <Slides>9</Slides>
  <Notes>2</Notes>
  <HiddenSlides>0</HiddenSlides>
  <MMClips>0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23" baseType="lpstr">
      <vt:lpstr>Calibri</vt:lpstr>
      <vt:lpstr>Courier New</vt:lpstr>
      <vt:lpstr>Montserrat ExtraBold</vt:lpstr>
      <vt:lpstr>Symbol</vt:lpstr>
      <vt:lpstr>Arial Narrow</vt:lpstr>
      <vt:lpstr>Calibri Light</vt:lpstr>
      <vt:lpstr>Cambria Math</vt:lpstr>
      <vt:lpstr>Wingdings</vt:lpstr>
      <vt:lpstr>Montserrat SemiBold</vt:lpstr>
      <vt:lpstr>Arial</vt:lpstr>
      <vt:lpstr>Cabin Condensed</vt:lpstr>
      <vt:lpstr>Groupe BPCE</vt:lpstr>
      <vt:lpstr>Conception personnalisée</vt:lpstr>
      <vt:lpstr>Presentation</vt:lpstr>
      <vt:lpstr>Présentation PowerPoint</vt:lpstr>
      <vt:lpstr>Présentation PowerPoint</vt:lpstr>
      <vt:lpstr>01 Contexte</vt:lpstr>
      <vt:lpstr>Présentation PowerPoint</vt:lpstr>
      <vt:lpstr>02 Parcours de souscription digitalisée en face             à face uniquement</vt:lpstr>
      <vt:lpstr>02 Parcours de souscription digitalisée en face             à face uniquement</vt:lpstr>
      <vt:lpstr>02 Parcours de souscription digitalisée en face             à face uniquement</vt:lpstr>
      <vt:lpstr>Les différents écrans par étapes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Atelier n°1 : souscription  SCPI AEW Ciloger</dc:title>
  <dc:creator>NEGRO Gregory [CERA]</dc:creator>
  <cp:lastModifiedBy>CASSAN Nathalie [CEGEE]</cp:lastModifiedBy>
  <cp:revision>138</cp:revision>
  <dcterms:created xsi:type="dcterms:W3CDTF">2021-03-23T17:00:40Z</dcterms:created>
  <dcterms:modified xsi:type="dcterms:W3CDTF">2022-09-07T11:55:05Z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gregory.negro@cera.caisse-epargne.fr</vt:lpwstr>
  </property>
  <property fmtid="{D5CDD505-2E9C-101B-9397-08002B2CF9AE}" pid="5" name="MSIP_Label_48a19f0c-bea1-442e-a475-ed109d9ec508_SetDate">
    <vt:lpwstr>2021-03-23T17:03:14.2948131Z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0x0101005B29EA1705A0D748A0590A76387565E3</vt:lpwstr>
  </property>
</Properties>
</file>