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36"/>
  </p:notesMasterIdLst>
  <p:sldIdLst>
    <p:sldId id="259" r:id="rId6"/>
    <p:sldId id="372" r:id="rId7"/>
    <p:sldId id="374" r:id="rId8"/>
    <p:sldId id="405" r:id="rId9"/>
    <p:sldId id="373" r:id="rId10"/>
    <p:sldId id="378" r:id="rId11"/>
    <p:sldId id="375" r:id="rId12"/>
    <p:sldId id="379" r:id="rId13"/>
    <p:sldId id="376" r:id="rId14"/>
    <p:sldId id="381" r:id="rId15"/>
    <p:sldId id="382" r:id="rId16"/>
    <p:sldId id="386" r:id="rId17"/>
    <p:sldId id="388" r:id="rId18"/>
    <p:sldId id="391" r:id="rId19"/>
    <p:sldId id="390" r:id="rId20"/>
    <p:sldId id="407" r:id="rId21"/>
    <p:sldId id="408" r:id="rId22"/>
    <p:sldId id="393" r:id="rId23"/>
    <p:sldId id="394" r:id="rId24"/>
    <p:sldId id="397" r:id="rId25"/>
    <p:sldId id="398" r:id="rId26"/>
    <p:sldId id="399" r:id="rId27"/>
    <p:sldId id="400" r:id="rId28"/>
    <p:sldId id="411" r:id="rId29"/>
    <p:sldId id="410" r:id="rId30"/>
    <p:sldId id="409" r:id="rId31"/>
    <p:sldId id="412" r:id="rId32"/>
    <p:sldId id="414" r:id="rId33"/>
    <p:sldId id="415" r:id="rId34"/>
    <p:sldId id="413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D Sign'it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5"/>
          </p14:sldIdLst>
        </p14:section>
        <p14:section name="Le processus de vente à distance" id="{D44DD309-3BB9-40B5-9E5D-5F8D7F4C7651}">
          <p14:sldIdLst>
            <p14:sldId id="373"/>
            <p14:sldId id="378"/>
          </p14:sldIdLst>
        </p14:section>
        <p14:section name="Les prérequis" id="{6C22DE70-8265-41A6-B9D4-2D14CE86F826}">
          <p14:sldIdLst>
            <p14:sldId id="375"/>
            <p14:sldId id="379"/>
          </p14:sldIdLst>
        </p14:section>
        <p14:section name="Le mode opératoire détaillé" id="{C737F124-D51F-47C8-89BC-D4D144F14B06}">
          <p14:sldIdLst>
            <p14:sldId id="376"/>
            <p14:sldId id="381"/>
            <p14:sldId id="382"/>
            <p14:sldId id="386"/>
            <p14:sldId id="388"/>
            <p14:sldId id="391"/>
            <p14:sldId id="390"/>
            <p14:sldId id="407"/>
            <p14:sldId id="408"/>
          </p14:sldIdLst>
        </p14:section>
        <p14:section name="Accompagner mon client en SED" id="{8BBCB7F5-A631-41B8-BDA8-0BD227CCF2B6}">
          <p14:sldIdLst>
            <p14:sldId id="393"/>
            <p14:sldId id="394"/>
            <p14:sldId id="397"/>
            <p14:sldId id="398"/>
            <p14:sldId id="399"/>
            <p14:sldId id="400"/>
          </p14:sldIdLst>
        </p14:section>
        <p14:section name="Collecter et archiver" id="{8A7C8E45-A35A-4321-9F9C-076BE27E1ED5}">
          <p14:sldIdLst>
            <p14:sldId id="411"/>
            <p14:sldId id="410"/>
            <p14:sldId id="409"/>
            <p14:sldId id="412"/>
            <p14:sldId id="414"/>
            <p14:sldId id="415"/>
            <p14:sldId id="413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24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44336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45" autoAdjust="0"/>
    <p:restoredTop sz="94343" autoAdjust="0"/>
  </p:normalViewPr>
  <p:slideViewPr>
    <p:cSldViewPr snapToGrid="0">
      <p:cViewPr varScale="1">
        <p:scale>
          <a:sx n="110" d="100"/>
          <a:sy n="110" d="100"/>
        </p:scale>
        <p:origin x="702" y="102"/>
      </p:cViewPr>
      <p:guideLst>
        <p:guide pos="778"/>
        <p:guide pos="4112"/>
        <p:guide orient="horz" pos="4224"/>
        <p:guide orient="horz" pos="73"/>
        <p:guide pos="5087"/>
        <p:guide pos="1118"/>
        <p:guide pos="651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26/10/2022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8793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72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2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79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6449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759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982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9351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3810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232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022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7549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783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7228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88348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3604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288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1519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5350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359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40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png"/><Relationship Id="rId5" Type="http://schemas.openxmlformats.org/officeDocument/2006/relationships/hyperlink" Target="file:///\\Fsgeedrt\directions\GEE%20MARCHE_PREMIUM_CAGP%20DRT\CEGEE%20-%20DGP%20CAGP\CAMPAGNE%20DE%20DEFISCALISATION%202022" TargetMode="Externa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g"/><Relationship Id="rId5" Type="http://schemas.openxmlformats.org/officeDocument/2006/relationships/image" Target="../media/image44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10680" y="1799977"/>
            <a:ext cx="5066402" cy="23021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A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Souscription FIP / FCPI avec </a:t>
            </a:r>
            <a:r>
              <a:rPr lang="fr-FR" sz="2800" i="1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8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(non compatible avec le démarchage)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436549"/>
            <a:ext cx="1965795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opératoire –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5088194" y="0"/>
            <a:ext cx="7103806" cy="68477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14246-95C0-48D8-94EF-CEEED4BD4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45" y="622862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325259"/>
            <a:ext cx="4750042" cy="48582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pour finaliser son offre avec Sign’it. 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Collecter et archiver les documents signés via Sign’it.</a:t>
            </a: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Annexes </a:t>
            </a:r>
          </a:p>
          <a:p>
            <a:pPr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- </a:t>
            </a:r>
            <a:r>
              <a:rPr lang="fr-FR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Transformer un document PDF en document PDF/A. 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512377-9AC5-45B2-99F1-4BE038534B9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265" y="6183512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21667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</a:p>
          <a:p>
            <a:pPr>
              <a:lnSpc>
                <a:spcPct val="110000"/>
              </a:lnSpc>
            </a:pPr>
            <a:r>
              <a:rPr lang="fr-FR" sz="32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Souscription FIP / FCPI avec Sign’it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endParaRPr lang="fr-FR" sz="32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8ACA85-BFD8-430C-A818-552543C8C2B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850" y="616766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0800000">
            <a:off x="10102412" y="99642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373513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de contractualisation  concerné : Sign’it.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35074" y="1321991"/>
            <a:ext cx="9109076" cy="4061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5476661" cy="75675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Ce mode opératoire vous guide pour vendre à distance (</a:t>
            </a:r>
            <a:r>
              <a:rPr lang="fr-FR" sz="1600" b="1" dirty="0" err="1"/>
              <a:t>Sign’it</a:t>
            </a:r>
            <a:r>
              <a:rPr lang="fr-FR" sz="1600" b="1" dirty="0"/>
              <a:t> non éligible au démarchage bancaire) les contrats ci-dessous :</a:t>
            </a:r>
          </a:p>
        </p:txBody>
      </p:sp>
      <p:sp>
        <p:nvSpPr>
          <p:cNvPr id="24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105444" y="2227196"/>
            <a:ext cx="530419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dirty="0"/>
              <a:t>SOUSCRIPTION </a:t>
            </a:r>
            <a:r>
              <a:rPr lang="fr-FR" sz="1400" b="1" dirty="0">
                <a:solidFill>
                  <a:srgbClr val="FF0000"/>
                </a:solidFill>
              </a:rPr>
              <a:t>FIP FCPI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cxnSp>
        <p:nvCxnSpPr>
          <p:cNvPr id="25" name="Connecteur droit 24"/>
          <p:cNvCxnSpPr/>
          <p:nvPr/>
        </p:nvCxnSpPr>
        <p:spPr>
          <a:xfrm>
            <a:off x="1759660" y="2255361"/>
            <a:ext cx="15165" cy="258935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26" name="Grouper 2"/>
          <p:cNvGrpSpPr/>
          <p:nvPr/>
        </p:nvGrpSpPr>
        <p:grpSpPr>
          <a:xfrm>
            <a:off x="1549276" y="3276664"/>
            <a:ext cx="451098" cy="488656"/>
            <a:chOff x="9674810" y="2339077"/>
            <a:chExt cx="397832" cy="397832"/>
          </a:xfrm>
        </p:grpSpPr>
        <p:sp>
          <p:nvSpPr>
            <p:cNvPr id="27" name="Ellipse 2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8" name="Forme en L 27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B2AE5E6D-932F-46E9-BA51-CB2A1C2C771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2862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53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</a:t>
            </a:r>
            <a:r>
              <a:rPr lang="fr-FR" sz="32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FIP / FCPI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3200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(hors démarchage)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5A98E5-26D6-4EF8-9D6E-E2C0DECFC5B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513" y="628958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131339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D’UN FIP ou FCPI AVEC SIGN’IT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23" y="2957062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27574" y="2653707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5110" y="710918"/>
            <a:ext cx="10148377" cy="600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488894" y="117741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1. </a:t>
            </a:r>
            <a:r>
              <a:rPr lang="fr-FR" sz="1000" dirty="0"/>
              <a:t>Je m’assure que le client répond </a:t>
            </a:r>
            <a:r>
              <a:rPr lang="fr-FR" sz="1000" b="1" dirty="0"/>
              <a:t>aux exigences réglementaires pour la VAD avec Sign’it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488894" y="1853410"/>
            <a:ext cx="3734907" cy="6776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/>
              <a:t>2. </a:t>
            </a:r>
            <a:r>
              <a:rPr lang="fr-FR" sz="1000" dirty="0"/>
              <a:t>Je vérifie la conformité des </a:t>
            </a:r>
            <a:r>
              <a:rPr lang="fr-FR" sz="1000" b="1" dirty="0"/>
              <a:t>QCF-QR et l’EAI</a:t>
            </a:r>
            <a:r>
              <a:rPr lang="fr-FR" sz="1000" dirty="0"/>
              <a:t>. Je saisis un dossier </a:t>
            </a:r>
            <a:r>
              <a:rPr lang="fr-FR" sz="1000" dirty="0" err="1"/>
              <a:t>Sign’it</a:t>
            </a:r>
            <a:r>
              <a:rPr lang="fr-FR" sz="1000" dirty="0"/>
              <a:t> à partir duquel j’envoie la liasse pré contractuelle* (1) pour information au client </a:t>
            </a:r>
            <a:endParaRPr lang="fr-FR" sz="1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3528388"/>
            <a:ext cx="3734907" cy="4788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/>
              <a:t>4. </a:t>
            </a:r>
            <a:r>
              <a:rPr lang="fr-FR" sz="1000" dirty="0"/>
              <a:t>J’enregistre </a:t>
            </a:r>
            <a:r>
              <a:rPr lang="fr-FR" sz="1000" b="1" dirty="0"/>
              <a:t>le conseil, le bulletin de souscription </a:t>
            </a:r>
            <a:r>
              <a:rPr lang="fr-FR" sz="1000" dirty="0"/>
              <a:t>en format PDF/A</a:t>
            </a:r>
            <a:endParaRPr lang="fr-FR" sz="1000" b="1" i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864376" y="845249"/>
            <a:ext cx="2060585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>
                <a:solidFill>
                  <a:srgbClr val="0070C0"/>
                </a:solidFill>
              </a:rPr>
              <a:t>Actions du Client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5437210" y="4221539"/>
            <a:ext cx="2915232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6. </a:t>
            </a:r>
            <a:r>
              <a:rPr lang="fr-FR" sz="1000" dirty="0"/>
              <a:t>Le client réceptionne un mail pour </a:t>
            </a:r>
            <a:r>
              <a:rPr lang="fr-FR" sz="1000" b="1" dirty="0"/>
              <a:t>se connecter à un espace sécurisé</a:t>
            </a:r>
            <a:endParaRPr lang="fr-FR" sz="1000" b="1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1908741" y="855850"/>
            <a:ext cx="2766424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</a:rPr>
              <a:t>Actions du Conseiller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4790373" y="4473546"/>
            <a:ext cx="373503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1549777" y="1058083"/>
            <a:ext cx="373490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5437181" y="1058083"/>
            <a:ext cx="29149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422154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5. </a:t>
            </a:r>
            <a:r>
              <a:rPr lang="fr-FR" sz="1000" dirty="0"/>
              <a:t>Je</a:t>
            </a:r>
            <a:r>
              <a:rPr lang="fr-FR" sz="1000" b="1" dirty="0"/>
              <a:t> saisis un dossier Sign’it</a:t>
            </a:r>
            <a:r>
              <a:rPr lang="fr-FR" sz="1000" dirty="0"/>
              <a:t> a partir duquel j’envoie la liasse contractuelle*(2) PDF pour signature au client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4907332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8. </a:t>
            </a:r>
            <a:r>
              <a:rPr lang="fr-FR" sz="1000" dirty="0"/>
              <a:t>Je </a:t>
            </a:r>
            <a:r>
              <a:rPr lang="fr-FR" sz="1000" b="1" dirty="0"/>
              <a:t>collecte la liasse contractuelle signée </a:t>
            </a:r>
            <a:r>
              <a:rPr lang="fr-FR" sz="1000" dirty="0"/>
              <a:t>par le client dans le dossier Sign’it que j’ai saisi</a:t>
            </a:r>
          </a:p>
        </p:txBody>
      </p:sp>
      <p:cxnSp>
        <p:nvCxnSpPr>
          <p:cNvPr id="42" name="Connecteur droit avec flèche 41"/>
          <p:cNvCxnSpPr/>
          <p:nvPr/>
        </p:nvCxnSpPr>
        <p:spPr>
          <a:xfrm flipV="1">
            <a:off x="5235372" y="4466160"/>
            <a:ext cx="216000" cy="1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5437210" y="4907339"/>
            <a:ext cx="2915232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7 Le client signe </a:t>
            </a:r>
            <a:r>
              <a:rPr lang="fr-FR" sz="1000" dirty="0"/>
              <a:t>à partir de l’espace sécurisé </a:t>
            </a:r>
            <a:endParaRPr lang="fr-FR" sz="1000" i="1" dirty="0"/>
          </a:p>
        </p:txBody>
      </p:sp>
      <p:cxnSp>
        <p:nvCxnSpPr>
          <p:cNvPr id="46" name="Connecteur droit avec flèche 45"/>
          <p:cNvCxnSpPr/>
          <p:nvPr/>
        </p:nvCxnSpPr>
        <p:spPr>
          <a:xfrm>
            <a:off x="3164133" y="5413302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5611498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9. </a:t>
            </a:r>
            <a:r>
              <a:rPr lang="fr-FR" sz="1000" dirty="0"/>
              <a:t>Je réalise un contrôle des documents puis je saisie la souscription </a:t>
            </a:r>
            <a:r>
              <a:rPr lang="fr-FR" sz="1000" b="1" dirty="0"/>
              <a:t>dans Platine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8479760" y="1744897"/>
            <a:ext cx="2768645" cy="15493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i="1" dirty="0"/>
              <a:t>*(1)Liasse pré contractuelle</a:t>
            </a:r>
          </a:p>
          <a:p>
            <a:pPr algn="ctr"/>
            <a:r>
              <a:rPr lang="fr-FR" sz="1000" b="1" i="1" dirty="0"/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DICI (Document d’Informations Clés pour l’Investisseur)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La note fiscale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La plaquette commerciale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règlement du produit</a:t>
            </a:r>
          </a:p>
          <a:p>
            <a:r>
              <a:rPr lang="fr-FR" sz="1000" b="1" i="1" dirty="0"/>
              <a:t>Et s’il a lieu :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QCF QR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EAI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625710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10. J</a:t>
            </a:r>
            <a:r>
              <a:rPr lang="fr-FR" sz="1000" dirty="0"/>
              <a:t>’archive dans le SI la liasse contractuelle signée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3164133" y="6092648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>
            <a:off x="3164133" y="1672120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>
            <a:off x="3164133" y="2517687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>
            <a:off x="3164133" y="402203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3164133" y="4739794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488894" y="2684758"/>
            <a:ext cx="3734907" cy="6776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/>
              <a:t>3. Je </a:t>
            </a:r>
            <a:r>
              <a:rPr lang="fr-FR" sz="1000" dirty="0"/>
              <a:t>complète </a:t>
            </a:r>
            <a:r>
              <a:rPr lang="fr-FR" sz="1000" b="1" dirty="0"/>
              <a:t>le </a:t>
            </a:r>
            <a:r>
              <a:rPr lang="fr-FR" sz="1000" b="1" i="1" dirty="0"/>
              <a:t>conseil de la banque au titre d’un investissement en produits permettant de réduire votre charge fiscal</a:t>
            </a:r>
            <a:r>
              <a:rPr lang="fr-FR" sz="1000" b="1" dirty="0"/>
              <a:t> </a:t>
            </a:r>
            <a:r>
              <a:rPr lang="fr-FR" sz="1000" dirty="0"/>
              <a:t>et je renseigne </a:t>
            </a:r>
            <a:r>
              <a:rPr lang="fr-FR" sz="1000" b="1" dirty="0"/>
              <a:t>le bulletin de souscription </a:t>
            </a:r>
            <a:r>
              <a:rPr lang="fr-FR" sz="1000" dirty="0"/>
              <a:t>(comprenant le récépissé de démarchage)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8460176" y="3570797"/>
            <a:ext cx="2768645" cy="16137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i="1" dirty="0"/>
              <a:t>* (2) Liasse contractuelle</a:t>
            </a:r>
          </a:p>
          <a:p>
            <a:pPr algn="ctr"/>
            <a:r>
              <a:rPr lang="fr-FR" sz="1000" b="1" i="1" dirty="0"/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bulletin de souscription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conseil de la banque au titre d’un investissement en produits permettant de réduire votre charge fiscal</a:t>
            </a:r>
            <a:r>
              <a:rPr lang="fr-FR" sz="1000" b="1" dirty="0"/>
              <a:t> </a:t>
            </a:r>
            <a:endParaRPr lang="fr-FR" sz="1000" b="1" i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Formulaire de don, le cas échéant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document de mise en garde pour les clients âgés de plus de 80 ans si nécessaire</a:t>
            </a:r>
          </a:p>
        </p:txBody>
      </p:sp>
      <p:cxnSp>
        <p:nvCxnSpPr>
          <p:cNvPr id="58" name="Connecteur droit avec flèche 57"/>
          <p:cNvCxnSpPr/>
          <p:nvPr/>
        </p:nvCxnSpPr>
        <p:spPr>
          <a:xfrm>
            <a:off x="3154302" y="337311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 flipH="1">
            <a:off x="5236682" y="5142128"/>
            <a:ext cx="213380" cy="1720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>
            <a:off x="6900388" y="4729965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>
            <a:extLst>
              <a:ext uri="{FF2B5EF4-FFF2-40B4-BE49-F238E27FC236}">
                <a16:creationId xmlns:a16="http://schemas.microsoft.com/office/drawing/2014/main" id="{0013FEC8-9DF4-4A3D-AF82-5EC532316FC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646" y="619464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5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à distance </a:t>
            </a:r>
          </a:p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FIP FCPI avec Sign’it. </a:t>
            </a: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895868" y="1243781"/>
            <a:ext cx="5441130" cy="49795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511925" y="1234818"/>
            <a:ext cx="5441130" cy="50207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pour vendre à distance  FIP FCPI avec Sign’it.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86573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56237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08</a:t>
            </a: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61988" y="1490503"/>
            <a:ext cx="383401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Les indispensables avant de proposer une souscription FIP FCPI à distance :</a:t>
            </a:r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7921489" y="1460090"/>
            <a:ext cx="2195905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Conditions d’éligibilité à </a:t>
            </a:r>
            <a:r>
              <a:rPr lang="fr-FR" sz="1600" b="1" dirty="0" err="1"/>
              <a:t>Sign’it</a:t>
            </a:r>
            <a:r>
              <a:rPr lang="fr-FR" sz="1600" b="1" dirty="0"/>
              <a:t> :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028598" y="1234818"/>
            <a:ext cx="1095170" cy="96632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6652650" y="1234818"/>
            <a:ext cx="1095170" cy="966326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666271" y="2321705"/>
            <a:ext cx="4984955" cy="36009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Concerne les clients uniquement (EER non prévue)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 document nécessite la signature d’un seul client (signature multiple impossible)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 numéro de mobile (français ou étranger) à jour enregistré dans le SI.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adresse mail valide.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Les liens sont à jour dans la synthèse client.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 document est en format PDF/A. Si ce n’est pas le cas, transformer le PDF en PDF/A selon le mode opératoire en annexe</a:t>
            </a:r>
          </a:p>
          <a:p>
            <a:pPr algn="just">
              <a:lnSpc>
                <a:spcPct val="150000"/>
              </a:lnSpc>
            </a:pPr>
            <a:endParaRPr lang="fr-FR" sz="14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" dirty="0"/>
          </a:p>
        </p:txBody>
      </p:sp>
      <p:sp>
        <p:nvSpPr>
          <p:cNvPr id="22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5" y="2278706"/>
            <a:ext cx="4492772" cy="22467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FF0000"/>
                </a:solidFill>
              </a:rPr>
              <a:t>Si la souscription est réalisée sur un compte </a:t>
            </a:r>
            <a:r>
              <a:rPr lang="fr-FR" sz="1400">
                <a:solidFill>
                  <a:srgbClr val="FF0000"/>
                </a:solidFill>
              </a:rPr>
              <a:t>titre joint </a:t>
            </a:r>
            <a:r>
              <a:rPr lang="fr-FR" sz="1400" dirty="0">
                <a:solidFill>
                  <a:srgbClr val="FF0000"/>
                </a:solidFill>
              </a:rPr>
              <a:t>le QCF QR et l’EAI de chaque titulaires doivent être complets et conformes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algn="just">
              <a:lnSpc>
                <a:spcPct val="150000"/>
              </a:lnSpc>
            </a:pPr>
            <a:r>
              <a:rPr lang="fr-FR" sz="1400" b="1" dirty="0"/>
              <a:t>Si ces conditions ne sont pas remplies, il convient de proposer un entretien en face à face au client avant création de la vente.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4DE7667-DB84-4339-9959-8A03BE44CDB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705" y="6274393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38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9" y="1807813"/>
            <a:ext cx="4427814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C3D2841-4741-43F4-AF35-1CC92F3A4FC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55" y="6211207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932502" y="1537944"/>
            <a:ext cx="5275521" cy="2966033"/>
            <a:chOff x="2615412" y="2176438"/>
            <a:chExt cx="5275521" cy="2966033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5412" y="2176438"/>
              <a:ext cx="5275521" cy="2966032"/>
            </a:xfrm>
            <a:prstGeom prst="rect">
              <a:avLst/>
            </a:prstGeom>
          </p:spPr>
        </p:pic>
        <p:sp>
          <p:nvSpPr>
            <p:cNvPr id="4" name="Rectangle à coins arrondis 3"/>
            <p:cNvSpPr/>
            <p:nvPr/>
          </p:nvSpPr>
          <p:spPr>
            <a:xfrm>
              <a:off x="2755231" y="4896853"/>
              <a:ext cx="890337" cy="245618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client.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 partir de la synthèse client, je saisis « SIGN » dans la barre de recherche </a:t>
            </a:r>
          </a:p>
        </p:txBody>
      </p:sp>
      <p:sp>
        <p:nvSpPr>
          <p:cNvPr id="34" name="object 11"/>
          <p:cNvSpPr txBox="1"/>
          <p:nvPr/>
        </p:nvSpPr>
        <p:spPr>
          <a:xfrm>
            <a:off x="1386951" y="4425217"/>
            <a:ext cx="92613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600" b="1" dirty="0"/>
              <a:t>Puis, je choisis « Instruire une signature électronique autonome »</a:t>
            </a:r>
            <a:endParaRPr sz="1600" b="1" dirty="0"/>
          </a:p>
        </p:txBody>
      </p:sp>
      <p:sp>
        <p:nvSpPr>
          <p:cNvPr id="24" name="object 11"/>
          <p:cNvSpPr/>
          <p:nvPr/>
        </p:nvSpPr>
        <p:spPr>
          <a:xfrm>
            <a:off x="1745328" y="4999703"/>
            <a:ext cx="1278091" cy="752167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11"/>
          <p:cNvSpPr/>
          <p:nvPr/>
        </p:nvSpPr>
        <p:spPr>
          <a:xfrm>
            <a:off x="1845808" y="2036584"/>
            <a:ext cx="1177612" cy="200763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3131574" y="4684262"/>
            <a:ext cx="4163143" cy="748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338" y="2568498"/>
            <a:ext cx="2602925" cy="140949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cxnSp>
        <p:nvCxnSpPr>
          <p:cNvPr id="36" name="Connecteur droit avec flèche 35"/>
          <p:cNvCxnSpPr/>
          <p:nvPr/>
        </p:nvCxnSpPr>
        <p:spPr>
          <a:xfrm>
            <a:off x="3023419" y="2136965"/>
            <a:ext cx="5314465" cy="678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41" y="4887123"/>
            <a:ext cx="2833666" cy="1450974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E39C63-CCDC-42E0-AD50-25903E99733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55" y="6225695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94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Ouvrir Sign’it.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sélectionne le client concerné en cliquant sur son nom puis sur « sélectionner » </a:t>
            </a:r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3642099" y="1610350"/>
            <a:ext cx="526164" cy="1051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712117" y="5109003"/>
            <a:ext cx="500953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Un message me précise que Sign’it s’ouvre automatiquement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800" dirty="0"/>
          </a:p>
        </p:txBody>
      </p:sp>
      <p:pic>
        <p:nvPicPr>
          <p:cNvPr id="14" name="Image 13"/>
          <p:cNvPicPr/>
          <p:nvPr/>
        </p:nvPicPr>
        <p:blipFill rotWithShape="1">
          <a:blip r:embed="rId4"/>
          <a:srcRect r="132" b="51774"/>
          <a:stretch/>
        </p:blipFill>
        <p:spPr bwMode="auto">
          <a:xfrm>
            <a:off x="1305873" y="1651003"/>
            <a:ext cx="5753100" cy="1562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object 11"/>
          <p:cNvSpPr/>
          <p:nvPr/>
        </p:nvSpPr>
        <p:spPr>
          <a:xfrm>
            <a:off x="3470355" y="2542235"/>
            <a:ext cx="2581529" cy="215149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7" name="Groupe 6"/>
          <p:cNvGrpSpPr/>
          <p:nvPr/>
        </p:nvGrpSpPr>
        <p:grpSpPr>
          <a:xfrm>
            <a:off x="5750046" y="2753340"/>
            <a:ext cx="5753100" cy="1524000"/>
            <a:chOff x="4111746" y="3553440"/>
            <a:chExt cx="5753100" cy="1524000"/>
          </a:xfrm>
        </p:grpSpPr>
        <p:pic>
          <p:nvPicPr>
            <p:cNvPr id="16" name="Image 15"/>
            <p:cNvPicPr/>
            <p:nvPr/>
          </p:nvPicPr>
          <p:blipFill rotWithShape="1">
            <a:blip r:embed="rId5"/>
            <a:srcRect r="132" b="52950"/>
            <a:stretch/>
          </p:blipFill>
          <p:spPr bwMode="auto">
            <a:xfrm>
              <a:off x="4111746" y="3553440"/>
              <a:ext cx="5753100" cy="1524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1" name="object 11"/>
            <p:cNvSpPr/>
            <p:nvPr/>
          </p:nvSpPr>
          <p:spPr>
            <a:xfrm>
              <a:off x="6261749" y="4453169"/>
              <a:ext cx="2581529" cy="215149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1"/>
            <p:cNvSpPr/>
            <p:nvPr/>
          </p:nvSpPr>
          <p:spPr>
            <a:xfrm>
              <a:off x="7928811" y="4798078"/>
              <a:ext cx="1066867" cy="271948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29" name="Connecteur droit avec flèche 28"/>
          <p:cNvCxnSpPr/>
          <p:nvPr/>
        </p:nvCxnSpPr>
        <p:spPr>
          <a:xfrm>
            <a:off x="4738526" y="2757384"/>
            <a:ext cx="3161523" cy="895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/>
          <p:cNvGrpSpPr/>
          <p:nvPr/>
        </p:nvGrpSpPr>
        <p:grpSpPr>
          <a:xfrm>
            <a:off x="1319984" y="3835028"/>
            <a:ext cx="5204460" cy="2926080"/>
            <a:chOff x="1319984" y="3835028"/>
            <a:chExt cx="5204460" cy="292608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9984" y="3835028"/>
              <a:ext cx="5204460" cy="292608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447800" y="6457350"/>
              <a:ext cx="857250" cy="2290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cxnSp>
        <p:nvCxnSpPr>
          <p:cNvPr id="30" name="Connecteur droit avec flèche 29"/>
          <p:cNvCxnSpPr/>
          <p:nvPr/>
        </p:nvCxnSpPr>
        <p:spPr>
          <a:xfrm flipH="1">
            <a:off x="5824698" y="4343400"/>
            <a:ext cx="1814353" cy="1119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B8806B82-6985-410A-9661-4B3B5CB72E3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138606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47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6074865" y="280136"/>
            <a:ext cx="4997989" cy="2845509"/>
            <a:chOff x="4753014" y="912003"/>
            <a:chExt cx="5895937" cy="3314846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3014" y="912003"/>
              <a:ext cx="5895937" cy="3314846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984326" y="3798132"/>
              <a:ext cx="971549" cy="3469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</a:p>
        </p:txBody>
      </p:sp>
      <p:sp>
        <p:nvSpPr>
          <p:cNvPr id="61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nouveau dossier (1/2).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35075" y="1450406"/>
            <a:ext cx="43465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L’écran suivant me permet d’initier la création du dossier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4790364" y="1768092"/>
            <a:ext cx="3521123" cy="357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865" y="3631617"/>
            <a:ext cx="5050658" cy="249594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235075" y="4948656"/>
            <a:ext cx="4346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peux également consulter les dossiers « en cours » ou « finalisés » du client</a:t>
            </a:r>
            <a:endParaRPr lang="fr-FR" sz="1000" b="1" dirty="0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5304624" y="5347036"/>
            <a:ext cx="2065167" cy="186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423350" y="2910032"/>
            <a:ext cx="823583" cy="2977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F43CAC6-7313-405F-A1A4-EEF3F32A2D7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63458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9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nouveau dossier (2/2).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35075" y="1278956"/>
            <a:ext cx="51804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clique sur « créer un nouveau dossier »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086" y="1640303"/>
            <a:ext cx="7121739" cy="2340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235075" y="4647216"/>
            <a:ext cx="32321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sélectionne le client</a:t>
            </a:r>
            <a:endParaRPr lang="fr-FR" sz="1000" b="1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/>
          <a:srcRect l="45524" t="54345" r="25531" b="28868"/>
          <a:stretch/>
        </p:blipFill>
        <p:spPr>
          <a:xfrm>
            <a:off x="5912208" y="992671"/>
            <a:ext cx="2642215" cy="87243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cxnSp>
        <p:nvCxnSpPr>
          <p:cNvPr id="41" name="Connecteur droit avec flèche 40"/>
          <p:cNvCxnSpPr/>
          <p:nvPr/>
        </p:nvCxnSpPr>
        <p:spPr>
          <a:xfrm>
            <a:off x="5620871" y="1497106"/>
            <a:ext cx="537195" cy="47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6560172" y="2153888"/>
            <a:ext cx="644199" cy="1064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6"/>
          <a:srcRect l="-265" b="42724"/>
          <a:stretch/>
        </p:blipFill>
        <p:spPr>
          <a:xfrm>
            <a:off x="4727204" y="4104650"/>
            <a:ext cx="7282308" cy="2340000"/>
          </a:xfrm>
          <a:prstGeom prst="rect">
            <a:avLst/>
          </a:prstGeom>
        </p:spPr>
      </p:pic>
      <p:cxnSp>
        <p:nvCxnSpPr>
          <p:cNvPr id="37" name="Connecteur droit avec flèche 36"/>
          <p:cNvCxnSpPr/>
          <p:nvPr/>
        </p:nvCxnSpPr>
        <p:spPr>
          <a:xfrm>
            <a:off x="4303015" y="4871969"/>
            <a:ext cx="2901356" cy="1004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>
            <a:off x="4467225" y="5876925"/>
            <a:ext cx="5781675" cy="351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235075" y="5574395"/>
            <a:ext cx="345122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Puis je clique sur « Continuer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CF25AD4-348E-46D0-AB98-D018022E5F5B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650" y="641350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11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9128" t="17882" r="507" b="941"/>
          <a:stretch/>
        </p:blipFill>
        <p:spPr>
          <a:xfrm>
            <a:off x="5877210" y="1074821"/>
            <a:ext cx="6096000" cy="2460361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13927" y="1197486"/>
            <a:ext cx="47632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Je vérifie les coordonnées du client puis je clique sur « Continuer »</a:t>
            </a:r>
          </a:p>
          <a:p>
            <a:pPr marL="273050" algn="just"/>
            <a:r>
              <a:rPr lang="fr-FR" sz="1600" b="1" dirty="0"/>
              <a:t>Il est encore possible de mettre à jour les informations en revanche la mise à jour d’un numéro de mobile et email doit être conforme au processus en vigueur dans la caisse.</a:t>
            </a:r>
          </a:p>
          <a:p>
            <a:pPr marL="273050" algn="just"/>
            <a:endParaRPr lang="fr-FR" sz="1400" dirty="0"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Vérifier les coordonnées du client  et nommer le dossier 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89864" y="3664104"/>
            <a:ext cx="444259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Je saisis le nom du dossier. </a:t>
            </a:r>
            <a:r>
              <a:rPr lang="fr-FR" sz="1600" b="1" dirty="0">
                <a:solidFill>
                  <a:srgbClr val="FF0000"/>
                </a:solidFill>
              </a:rPr>
              <a:t>Attention ce nom sera repris dans l’objet du mail adressé au client</a:t>
            </a:r>
          </a:p>
          <a:p>
            <a:pPr marL="273050" algn="just"/>
            <a:endParaRPr lang="fr-FR" sz="1400" dirty="0"/>
          </a:p>
        </p:txBody>
      </p:sp>
      <p:sp>
        <p:nvSpPr>
          <p:cNvPr id="26" name="object 10"/>
          <p:cNvSpPr>
            <a:spLocks/>
          </p:cNvSpPr>
          <p:nvPr/>
        </p:nvSpPr>
        <p:spPr bwMode="auto">
          <a:xfrm>
            <a:off x="9432758" y="3232847"/>
            <a:ext cx="1491916" cy="27072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5758966" y="1552781"/>
            <a:ext cx="3555548" cy="1780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t="14362"/>
          <a:stretch/>
        </p:blipFill>
        <p:spPr>
          <a:xfrm>
            <a:off x="5577490" y="3697934"/>
            <a:ext cx="6027593" cy="1874316"/>
          </a:xfrm>
          <a:prstGeom prst="rect">
            <a:avLst/>
          </a:prstGeom>
        </p:spPr>
      </p:pic>
      <p:cxnSp>
        <p:nvCxnSpPr>
          <p:cNvPr id="32" name="Connecteur droit avec flèche 31"/>
          <p:cNvCxnSpPr/>
          <p:nvPr/>
        </p:nvCxnSpPr>
        <p:spPr>
          <a:xfrm>
            <a:off x="4972703" y="4187324"/>
            <a:ext cx="1005219" cy="636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 32"/>
          <p:cNvPicPr/>
          <p:nvPr/>
        </p:nvPicPr>
        <p:blipFill rotWithShape="1">
          <a:blip r:embed="rId6"/>
          <a:srcRect l="26330" t="18440" r="1824" b="46905"/>
          <a:stretch/>
        </p:blipFill>
        <p:spPr>
          <a:xfrm>
            <a:off x="1113927" y="4792707"/>
            <a:ext cx="4619048" cy="1700397"/>
          </a:xfrm>
          <a:prstGeom prst="rect">
            <a:avLst/>
          </a:prstGeom>
        </p:spPr>
      </p:pic>
      <p:cxnSp>
        <p:nvCxnSpPr>
          <p:cNvPr id="42" name="Connecteur droit avec flèche 41"/>
          <p:cNvCxnSpPr>
            <a:stCxn id="49" idx="1"/>
          </p:cNvCxnSpPr>
          <p:nvPr/>
        </p:nvCxnSpPr>
        <p:spPr>
          <a:xfrm flipH="1">
            <a:off x="5374105" y="6246103"/>
            <a:ext cx="995883" cy="128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369988" y="5969104"/>
            <a:ext cx="44425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Puis je clique sur continuer</a:t>
            </a:r>
          </a:p>
          <a:p>
            <a:pPr marL="273050" algn="just"/>
            <a:endParaRPr lang="fr-FR" sz="1400" dirty="0"/>
          </a:p>
        </p:txBody>
      </p:sp>
      <p:sp>
        <p:nvSpPr>
          <p:cNvPr id="50" name="object 10"/>
          <p:cNvSpPr>
            <a:spLocks/>
          </p:cNvSpPr>
          <p:nvPr/>
        </p:nvSpPr>
        <p:spPr bwMode="auto">
          <a:xfrm>
            <a:off x="5879309" y="4994432"/>
            <a:ext cx="1491916" cy="27072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52" name="object 10"/>
          <p:cNvSpPr>
            <a:spLocks/>
          </p:cNvSpPr>
          <p:nvPr/>
        </p:nvSpPr>
        <p:spPr bwMode="auto">
          <a:xfrm>
            <a:off x="3768926" y="6163111"/>
            <a:ext cx="1491916" cy="362601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49102" y="3581941"/>
            <a:ext cx="1095170" cy="96632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18E6CC-92EA-4902-B9AC-E46E80C2864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55" y="621780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928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Télécharger la liasse contractuelle a envoyer.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03688" y="1527733"/>
            <a:ext cx="503686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/>
              <a:t>Pour télécharger le document à faire signer,</a:t>
            </a:r>
          </a:p>
          <a:p>
            <a:pPr>
              <a:spcAft>
                <a:spcPts val="600"/>
              </a:spcAft>
            </a:pPr>
            <a:r>
              <a:rPr lang="fr-FR" sz="1600" b="1" dirty="0"/>
              <a:t>Je peux  :</a:t>
            </a:r>
          </a:p>
          <a:p>
            <a:pPr marL="722313" lvl="1" indent="-28575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722313" algn="l"/>
              </a:tabLst>
            </a:pPr>
            <a:r>
              <a:rPr lang="fr-FR" sz="1600" b="1" dirty="0"/>
              <a:t>Le faire glisser dans l’espace prévu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/>
              <a:t>Le télécharger a partir de mes fichiers 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Pour cela je clique sur  « Faites glisser » puis je sélectionne le fichier et enfin je clique « ouvrir »)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21" name="Image 20"/>
          <p:cNvPicPr/>
          <p:nvPr/>
        </p:nvPicPr>
        <p:blipFill rotWithShape="1">
          <a:blip r:embed="rId4"/>
          <a:srcRect l="25171" t="15509" b="33994"/>
          <a:stretch/>
        </p:blipFill>
        <p:spPr>
          <a:xfrm>
            <a:off x="6240556" y="1380149"/>
            <a:ext cx="5604949" cy="2101516"/>
          </a:xfrm>
          <a:prstGeom prst="rect">
            <a:avLst/>
          </a:prstGeom>
        </p:spPr>
      </p:pic>
      <p:cxnSp>
        <p:nvCxnSpPr>
          <p:cNvPr id="27" name="Connecteur droit avec flèche 26"/>
          <p:cNvCxnSpPr/>
          <p:nvPr/>
        </p:nvCxnSpPr>
        <p:spPr>
          <a:xfrm flipV="1">
            <a:off x="5740630" y="2374233"/>
            <a:ext cx="1499779" cy="56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211708" y="4507828"/>
            <a:ext cx="503686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dirty="0"/>
              <a:t>Ordre des documents :</a:t>
            </a:r>
          </a:p>
          <a:p>
            <a:pPr marL="722313" lvl="1" indent="-28575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722313" algn="l"/>
              </a:tabLst>
            </a:pPr>
            <a:r>
              <a:rPr lang="fr-FR" sz="1600" b="1" dirty="0"/>
              <a:t>Les « CG signature électronique » </a:t>
            </a:r>
            <a:r>
              <a:rPr lang="fr-FR" sz="1600" dirty="0"/>
              <a:t>sont toujours en premier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dirty="0"/>
              <a:t>Puis les documents apparaissent </a:t>
            </a:r>
            <a:r>
              <a:rPr lang="fr-FR" sz="1600" b="1" dirty="0"/>
              <a:t>dans l’ordre de leur téléchargement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25" name="Image 24"/>
          <p:cNvPicPr/>
          <p:nvPr/>
        </p:nvPicPr>
        <p:blipFill rotWithShape="1">
          <a:blip r:embed="rId5"/>
          <a:srcRect l="6281" t="8539" r="17417" b="35519"/>
          <a:stretch/>
        </p:blipFill>
        <p:spPr>
          <a:xfrm>
            <a:off x="6248576" y="3657790"/>
            <a:ext cx="4767494" cy="2570481"/>
          </a:xfrm>
          <a:prstGeom prst="rect">
            <a:avLst/>
          </a:prstGeom>
        </p:spPr>
      </p:pic>
      <p:cxnSp>
        <p:nvCxnSpPr>
          <p:cNvPr id="26" name="Connecteur droit avec flèche 25"/>
          <p:cNvCxnSpPr/>
          <p:nvPr/>
        </p:nvCxnSpPr>
        <p:spPr>
          <a:xfrm>
            <a:off x="5740630" y="3368212"/>
            <a:ext cx="749889" cy="204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346326" y="4838498"/>
            <a:ext cx="1095170" cy="96632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277C76-0B81-4784-AB78-C8F563CD73C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308321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570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/>
          <p:nvPr/>
        </p:nvPicPr>
        <p:blipFill rotWithShape="1">
          <a:blip r:embed="rId3"/>
          <a:srcRect l="30204" t="24300" r="7958" b="34940"/>
          <a:stretch/>
        </p:blipFill>
        <p:spPr bwMode="auto">
          <a:xfrm>
            <a:off x="6999257" y="864878"/>
            <a:ext cx="4787302" cy="1467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3" name="Connecteur droit avec flèche 12"/>
          <p:cNvCxnSpPr/>
          <p:nvPr/>
        </p:nvCxnSpPr>
        <p:spPr>
          <a:xfrm>
            <a:off x="3253339" y="1713297"/>
            <a:ext cx="6747309" cy="95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message a destination du client (1/2).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6" y="1281956"/>
            <a:ext cx="5016636" cy="7078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Lorsque les documents sont téléchargés </a:t>
            </a:r>
            <a:r>
              <a:rPr lang="fr-FR" sz="1600" b="1" dirty="0"/>
              <a:t>je clique sur « continuer » </a:t>
            </a: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17" name="Image 16"/>
          <p:cNvPicPr/>
          <p:nvPr/>
        </p:nvPicPr>
        <p:blipFill rotWithShape="1">
          <a:blip r:embed="rId5"/>
          <a:srcRect l="28724" t="14875" r="8786" b="19182"/>
          <a:stretch/>
        </p:blipFill>
        <p:spPr>
          <a:xfrm>
            <a:off x="6718504" y="2440656"/>
            <a:ext cx="4636061" cy="2719403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6" y="2522012"/>
            <a:ext cx="5016636" cy="1877437"/>
          </a:xfrm>
          <a:prstGeom prst="rect">
            <a:avLst/>
          </a:prstGeom>
          <a:noFill/>
        </p:spPr>
        <p:txBody>
          <a:bodyPr wrap="square" lIns="0" tIns="0" rIns="14400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Le message a destination du client est présenté. A cette étape j’ai plusieurs choix :</a:t>
            </a:r>
          </a:p>
          <a:p>
            <a:pPr algn="just">
              <a:lnSpc>
                <a:spcPct val="100000"/>
              </a:lnSpc>
            </a:pPr>
            <a:endParaRPr lang="fr-FR" sz="1600" dirty="0"/>
          </a:p>
          <a:p>
            <a:pPr marL="800100" lvl="1" indent="-342900" algn="just">
              <a:buFont typeface="Wingdings" panose="05000000000000000000" pitchFamily="2" charset="2"/>
              <a:buChar char="§"/>
              <a:tabLst>
                <a:tab pos="4572000" algn="l"/>
              </a:tabLst>
            </a:pPr>
            <a:r>
              <a:rPr lang="fr-FR" sz="1200" dirty="0"/>
              <a:t>Je peux ajouter un destinataire, si je gère le dossier d’un collègue. Il s’agit obligatoirement d’un collaborateur CEGEE et je dois le trouver dans la liste « Signature de l’email ».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1200" dirty="0"/>
              <a:t>Choisir le signataire de l’email parmi la liste de choix proposée (suivi par …)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22" name="Image 21"/>
          <p:cNvPicPr/>
          <p:nvPr/>
        </p:nvPicPr>
        <p:blipFill rotWithShape="1">
          <a:blip r:embed="rId6"/>
          <a:srcRect l="31065" t="20519" r="19813" b="18588"/>
          <a:stretch/>
        </p:blipFill>
        <p:spPr>
          <a:xfrm>
            <a:off x="2312622" y="4399449"/>
            <a:ext cx="3404784" cy="2116571"/>
          </a:xfrm>
          <a:prstGeom prst="rect">
            <a:avLst/>
          </a:prstGeom>
        </p:spPr>
      </p:pic>
      <p:cxnSp>
        <p:nvCxnSpPr>
          <p:cNvPr id="23" name="Connecteur droit avec flèche 22"/>
          <p:cNvCxnSpPr/>
          <p:nvPr/>
        </p:nvCxnSpPr>
        <p:spPr>
          <a:xfrm>
            <a:off x="6035040" y="3400755"/>
            <a:ext cx="904850" cy="20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5938792" y="4089613"/>
            <a:ext cx="904850" cy="20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>
            <a:off x="5871411" y="5822865"/>
            <a:ext cx="972232" cy="71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999257" y="5554574"/>
            <a:ext cx="4626346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En bas de page je peux prendre connaissance du contenu du message à destination du client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6A8A59-D656-4A51-B7C3-A16CE1D1C71B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390" y="624807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19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message a destination du client (2/2).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5" y="1281956"/>
            <a:ext cx="5251983" cy="7078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Je peux cliquer sur « Envoyer le dossier pour signature »</a:t>
            </a: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17" name="Image 16"/>
          <p:cNvPicPr/>
          <p:nvPr/>
        </p:nvPicPr>
        <p:blipFill rotWithShape="1">
          <a:blip r:embed="rId4"/>
          <a:srcRect l="28724" t="14875" r="8786" b="19182"/>
          <a:stretch/>
        </p:blipFill>
        <p:spPr>
          <a:xfrm>
            <a:off x="6660676" y="1022167"/>
            <a:ext cx="4636061" cy="2719403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28710" y="4832076"/>
            <a:ext cx="4626346" cy="120032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L’écran suivant me confirme l’envoi du dossier, je clique sur « fermer le dossier » ou « créer un nouveau dossier » en fonction de la situation</a:t>
            </a:r>
          </a:p>
          <a:p>
            <a:pPr algn="just">
              <a:lnSpc>
                <a:spcPct val="100000"/>
              </a:lnSpc>
            </a:pPr>
            <a:endParaRPr lang="fr-FR" sz="1600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5717406" y="1538883"/>
            <a:ext cx="3147461" cy="1816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/>
          <p:cNvPicPr/>
          <p:nvPr/>
        </p:nvPicPr>
        <p:blipFill rotWithShape="1">
          <a:blip r:embed="rId5"/>
          <a:srcRect l="43595" t="14579" r="6615" b="31533"/>
          <a:stretch/>
        </p:blipFill>
        <p:spPr>
          <a:xfrm>
            <a:off x="6728059" y="4157447"/>
            <a:ext cx="3946358" cy="2281854"/>
          </a:xfrm>
          <a:prstGeom prst="rect">
            <a:avLst/>
          </a:prstGeom>
        </p:spPr>
      </p:pic>
      <p:cxnSp>
        <p:nvCxnSpPr>
          <p:cNvPr id="23" name="Connecteur droit avec flèche 22"/>
          <p:cNvCxnSpPr/>
          <p:nvPr/>
        </p:nvCxnSpPr>
        <p:spPr>
          <a:xfrm flipV="1">
            <a:off x="6063916" y="4726004"/>
            <a:ext cx="3984859" cy="7005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6063916" y="5432240"/>
            <a:ext cx="1424539" cy="722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B17065BD-541B-431A-A54F-912C127E373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562" y="6217051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258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32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18997" y="356985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/>
              <a:t>Les étapes sont similaires quel que soit le produit.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ABCABF-7709-4F5E-8269-3954FAF7DE7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232" y="622862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8749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réceptionne l’email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46318" y="2059803"/>
            <a:ext cx="29037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reçoit un e-mail sur son adresse email personnelle. </a:t>
            </a:r>
          </a:p>
        </p:txBody>
      </p:sp>
      <p:pic>
        <p:nvPicPr>
          <p:cNvPr id="10" name="Image 9"/>
          <p:cNvPicPr/>
          <p:nvPr/>
        </p:nvPicPr>
        <p:blipFill rotWithShape="1">
          <a:blip r:embed="rId4"/>
          <a:srcRect r="4108" b="3491"/>
          <a:stretch/>
        </p:blipFill>
        <p:spPr>
          <a:xfrm>
            <a:off x="4784558" y="1738538"/>
            <a:ext cx="5524099" cy="301634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46318" y="3380604"/>
            <a:ext cx="29037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doit cliquer sur lien cliquable (cliquer ici). Il s’agit de la première étape pour accéder à l’espace de signature sécurisé,</a:t>
            </a:r>
          </a:p>
        </p:txBody>
      </p:sp>
      <p:cxnSp>
        <p:nvCxnSpPr>
          <p:cNvPr id="13" name="Connecteur droit avec flèche 12"/>
          <p:cNvCxnSpPr>
            <a:stCxn id="11" idx="3"/>
          </p:cNvCxnSpPr>
          <p:nvPr/>
        </p:nvCxnSpPr>
        <p:spPr>
          <a:xfrm>
            <a:off x="3850106" y="3965380"/>
            <a:ext cx="2347494" cy="81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725333" y="2321413"/>
            <a:ext cx="931334" cy="196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3CA247D9-6179-490D-9F2C-07767A4DCDA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435" y="6237333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882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/>
          <p:nvPr/>
        </p:nvPicPr>
        <p:blipFill>
          <a:blip r:embed="rId3"/>
          <a:stretch>
            <a:fillRect/>
          </a:stretch>
        </p:blipFill>
        <p:spPr>
          <a:xfrm>
            <a:off x="1240909" y="1492290"/>
            <a:ext cx="4612804" cy="2901791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s’authentifie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63134" y="1684104"/>
            <a:ext cx="50249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est dirigé vers une page explicative pour la signature.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Pour l’authentification le client doit demander à recevoir son code  par SMS en cliquant sur « Démarrer »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4368" y="4724082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reçoit un SMS avec un code à usage. Il doit alors saisir ce code dans le champ prévu à cet effet et cliquer sur « Valider ».</a:t>
            </a:r>
          </a:p>
        </p:txBody>
      </p:sp>
      <p:sp>
        <p:nvSpPr>
          <p:cNvPr id="31" name="object 10"/>
          <p:cNvSpPr>
            <a:spLocks/>
          </p:cNvSpPr>
          <p:nvPr/>
        </p:nvSpPr>
        <p:spPr bwMode="auto">
          <a:xfrm>
            <a:off x="2314557" y="3465579"/>
            <a:ext cx="2465507" cy="328873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4801235" y="3125645"/>
            <a:ext cx="1540750" cy="504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10"/>
          <p:cNvSpPr>
            <a:spLocks/>
          </p:cNvSpPr>
          <p:nvPr/>
        </p:nvSpPr>
        <p:spPr bwMode="auto">
          <a:xfrm>
            <a:off x="8984213" y="5314651"/>
            <a:ext cx="1163087" cy="33045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261" y="3177632"/>
            <a:ext cx="4232573" cy="3312945"/>
          </a:xfrm>
          <a:prstGeom prst="rect">
            <a:avLst/>
          </a:prstGeom>
        </p:spPr>
      </p:pic>
      <p:cxnSp>
        <p:nvCxnSpPr>
          <p:cNvPr id="21" name="Connecteur droit avec flèche 20"/>
          <p:cNvCxnSpPr/>
          <p:nvPr/>
        </p:nvCxnSpPr>
        <p:spPr>
          <a:xfrm>
            <a:off x="3326847" y="5314651"/>
            <a:ext cx="4562512" cy="330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0"/>
          <p:cNvSpPr>
            <a:spLocks/>
          </p:cNvSpPr>
          <p:nvPr/>
        </p:nvSpPr>
        <p:spPr bwMode="auto">
          <a:xfrm>
            <a:off x="8115893" y="5525827"/>
            <a:ext cx="474919" cy="203941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93A8289-A9A9-4AA2-89BA-87BDDCEE644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638" y="6268327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12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711" y="1379217"/>
            <a:ext cx="3901559" cy="3004648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prend connaissance des documents et signe.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09074" y="1663786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Pour ouvrir les documents (et accéder à la signature), le client doit cliquer sur «Commencer».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sp>
        <p:nvSpPr>
          <p:cNvPr id="24" name="object 10"/>
          <p:cNvSpPr>
            <a:spLocks/>
          </p:cNvSpPr>
          <p:nvPr/>
        </p:nvSpPr>
        <p:spPr bwMode="auto">
          <a:xfrm>
            <a:off x="3209537" y="4031910"/>
            <a:ext cx="1256586" cy="365957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4199467" y="2170194"/>
            <a:ext cx="2455333" cy="1958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0"/>
          <p:cNvSpPr>
            <a:spLocks/>
          </p:cNvSpPr>
          <p:nvPr/>
        </p:nvSpPr>
        <p:spPr bwMode="auto">
          <a:xfrm>
            <a:off x="9964666" y="4786564"/>
            <a:ext cx="969366" cy="28169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r="1470"/>
          <a:stretch/>
        </p:blipFill>
        <p:spPr>
          <a:xfrm>
            <a:off x="7256928" y="3385800"/>
            <a:ext cx="3908378" cy="2988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298815" y="4495193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Après avoir ouvert l’ensemble des documents, le client doit « reconnaitre avoir pris connaissance et accepter l’ensemble des documents » en faisant glisser le bouton d’action vers la droite</a:t>
            </a:r>
          </a:p>
        </p:txBody>
      </p:sp>
      <p:cxnSp>
        <p:nvCxnSpPr>
          <p:cNvPr id="29" name="Connecteur droit avec flèche 28"/>
          <p:cNvCxnSpPr>
            <a:stCxn id="26" idx="3"/>
          </p:cNvCxnSpPr>
          <p:nvPr/>
        </p:nvCxnSpPr>
        <p:spPr>
          <a:xfrm>
            <a:off x="6323773" y="4972247"/>
            <a:ext cx="1142739" cy="863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10"/>
          <p:cNvSpPr>
            <a:spLocks/>
          </p:cNvSpPr>
          <p:nvPr/>
        </p:nvSpPr>
        <p:spPr bwMode="auto">
          <a:xfrm>
            <a:off x="7466512" y="5915642"/>
            <a:ext cx="3795046" cy="177150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1298815" y="5864048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bouton « Signer » sera alors activé ce qui permet au client de l’utiliser</a:t>
            </a:r>
          </a:p>
        </p:txBody>
      </p:sp>
      <p:cxnSp>
        <p:nvCxnSpPr>
          <p:cNvPr id="32" name="Connecteur droit avec flèche 31"/>
          <p:cNvCxnSpPr>
            <a:stCxn id="30" idx="3"/>
          </p:cNvCxnSpPr>
          <p:nvPr/>
        </p:nvCxnSpPr>
        <p:spPr>
          <a:xfrm>
            <a:off x="6323773" y="6125658"/>
            <a:ext cx="2887344" cy="125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A211359D-2861-4300-810D-C400DFE5F1E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257" y="629205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20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51" y="1243452"/>
            <a:ext cx="3529376" cy="2647032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télécharge les documents.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022406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319192" y="1465739"/>
            <a:ext cx="55171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L’étape suivante permet au client de télécharger les documents pour les archiver.</a:t>
            </a:r>
          </a:p>
          <a:p>
            <a:pPr algn="just"/>
            <a:endParaRPr lang="fr-FR" sz="1400" b="1" dirty="0"/>
          </a:p>
        </p:txBody>
      </p:sp>
      <p:sp>
        <p:nvSpPr>
          <p:cNvPr id="32" name="Rectangle 31"/>
          <p:cNvSpPr/>
          <p:nvPr/>
        </p:nvSpPr>
        <p:spPr>
          <a:xfrm>
            <a:off x="904488" y="4795889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Un email de confirmation de prise en compte de la signature est envoyé au client</a:t>
            </a:r>
          </a:p>
        </p:txBody>
      </p:sp>
      <p:sp>
        <p:nvSpPr>
          <p:cNvPr id="33" name="object 10"/>
          <p:cNvSpPr>
            <a:spLocks/>
          </p:cNvSpPr>
          <p:nvPr/>
        </p:nvSpPr>
        <p:spPr bwMode="auto">
          <a:xfrm>
            <a:off x="2126938" y="3313167"/>
            <a:ext cx="1290029" cy="325181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6" name="Connecteur droit avec flèche 35"/>
          <p:cNvCxnSpPr>
            <a:stCxn id="31" idx="1"/>
          </p:cNvCxnSpPr>
          <p:nvPr/>
        </p:nvCxnSpPr>
        <p:spPr>
          <a:xfrm flipH="1">
            <a:off x="3561347" y="1835071"/>
            <a:ext cx="1757845" cy="1593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l="659" t="3508" r="1475" b="1087"/>
          <a:stretch/>
        </p:blipFill>
        <p:spPr>
          <a:xfrm>
            <a:off x="5995026" y="2728256"/>
            <a:ext cx="5024387" cy="3689453"/>
          </a:xfrm>
          <a:prstGeom prst="rect">
            <a:avLst/>
          </a:prstGeom>
        </p:spPr>
      </p:pic>
      <p:sp>
        <p:nvSpPr>
          <p:cNvPr id="38" name="object 10"/>
          <p:cNvSpPr>
            <a:spLocks/>
          </p:cNvSpPr>
          <p:nvPr/>
        </p:nvSpPr>
        <p:spPr bwMode="auto">
          <a:xfrm>
            <a:off x="7629461" y="2857503"/>
            <a:ext cx="3598324" cy="3599847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9" name="Connecteur droit avec flèche 38"/>
          <p:cNvCxnSpPr>
            <a:stCxn id="32" idx="3"/>
          </p:cNvCxnSpPr>
          <p:nvPr/>
        </p:nvCxnSpPr>
        <p:spPr>
          <a:xfrm flipV="1">
            <a:off x="5929446" y="4649002"/>
            <a:ext cx="1700015" cy="408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754B7F6-3044-4385-9139-5D365C48654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223" y="631711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91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664" t="2227" r="3607" b="24389"/>
          <a:stretch/>
        </p:blipFill>
        <p:spPr>
          <a:xfrm>
            <a:off x="917828" y="1336673"/>
            <a:ext cx="5061094" cy="2193440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545" y="5833635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conseiller est informé de la signature.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78922" y="2075149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En parallèle l’initiateur du dossier est informé de la signature des documents. </a:t>
            </a:r>
          </a:p>
          <a:p>
            <a:pPr algn="just"/>
            <a:endParaRPr lang="fr-FR" sz="1400" b="1" dirty="0"/>
          </a:p>
        </p:txBody>
      </p:sp>
      <p:cxnSp>
        <p:nvCxnSpPr>
          <p:cNvPr id="47" name="Connecteur droit avec flèche 46"/>
          <p:cNvCxnSpPr/>
          <p:nvPr/>
        </p:nvCxnSpPr>
        <p:spPr>
          <a:xfrm flipH="1">
            <a:off x="4870383" y="2271563"/>
            <a:ext cx="820021" cy="25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6301046" y="4966028"/>
            <a:ext cx="4462764" cy="1344936"/>
            <a:chOff x="11452913" y="3821837"/>
            <a:chExt cx="3683622" cy="134493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4493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5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62686" y="3850882"/>
              <a:ext cx="3573849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 POUR LES COLLABORATEURS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err="1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CloE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 est à votre disposition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, </a:t>
              </a:r>
              <a:r>
                <a:rPr lang="fr-FR" sz="1400" dirty="0" err="1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MyAssistance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: 0326868585,  choix 2 puis choisir l’univers concerné.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D07DB53-C232-479E-B2C0-91799E40884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101" y="6294266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55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21667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des documents signés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3200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6418997" y="430138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/>
              <a:t>Les étapes sont similaires quel que soit le produit.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ECD83F-974D-4C49-A845-DEA82EE738E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636" y="6185081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5056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/>
          <p:nvPr/>
        </p:nvPicPr>
        <p:blipFill rotWithShape="1">
          <a:blip r:embed="rId3"/>
          <a:srcRect l="748" t="13314" r="73341" b="62996"/>
          <a:stretch/>
        </p:blipFill>
        <p:spPr bwMode="auto">
          <a:xfrm>
            <a:off x="1547893" y="4770420"/>
            <a:ext cx="3553953" cy="18277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 19"/>
          <p:cNvPicPr/>
          <p:nvPr/>
        </p:nvPicPr>
        <p:blipFill rotWithShape="1">
          <a:blip r:embed="rId4"/>
          <a:srcRect r="2066" b="22531"/>
          <a:stretch/>
        </p:blipFill>
        <p:spPr bwMode="auto">
          <a:xfrm>
            <a:off x="1845808" y="1691034"/>
            <a:ext cx="5641340" cy="25101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Ouvrir le tableau de bord </a:t>
            </a:r>
            <a:r>
              <a:rPr lang="fr-FR" sz="2000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 partir de la synthèse client, je saisie « SIGN » dans la barre de recherche </a:t>
            </a:r>
          </a:p>
        </p:txBody>
      </p:sp>
      <p:sp>
        <p:nvSpPr>
          <p:cNvPr id="34" name="object 11"/>
          <p:cNvSpPr txBox="1"/>
          <p:nvPr/>
        </p:nvSpPr>
        <p:spPr>
          <a:xfrm>
            <a:off x="1386951" y="4425217"/>
            <a:ext cx="92613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600" b="1" dirty="0"/>
              <a:t>Puis, je choisis « Suivre les signatures électroniques autonomes – </a:t>
            </a:r>
            <a:r>
              <a:rPr lang="fr-FR" sz="1600" b="1" dirty="0" err="1"/>
              <a:t>Sign’it</a:t>
            </a:r>
            <a:r>
              <a:rPr lang="fr-FR" sz="1600" b="1" dirty="0"/>
              <a:t> »</a:t>
            </a:r>
            <a:endParaRPr sz="1600" b="1" dirty="0"/>
          </a:p>
        </p:txBody>
      </p:sp>
      <p:sp>
        <p:nvSpPr>
          <p:cNvPr id="24" name="object 11"/>
          <p:cNvSpPr/>
          <p:nvPr/>
        </p:nvSpPr>
        <p:spPr>
          <a:xfrm>
            <a:off x="1745328" y="5811234"/>
            <a:ext cx="2980676" cy="233431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11"/>
          <p:cNvSpPr/>
          <p:nvPr/>
        </p:nvSpPr>
        <p:spPr>
          <a:xfrm>
            <a:off x="1845808" y="2036584"/>
            <a:ext cx="1177612" cy="200763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4822257" y="4728404"/>
            <a:ext cx="1347537" cy="1082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3023419" y="2136965"/>
            <a:ext cx="5314465" cy="678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/>
          <p:cNvPicPr/>
          <p:nvPr/>
        </p:nvPicPr>
        <p:blipFill rotWithShape="1">
          <a:blip r:embed="rId4"/>
          <a:srcRect l="1237" t="12915" r="73365" b="65697"/>
          <a:stretch/>
        </p:blipFill>
        <p:spPr bwMode="auto">
          <a:xfrm>
            <a:off x="8337884" y="2352929"/>
            <a:ext cx="3002584" cy="15450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2E115E-7502-401E-A6CC-A2829D79CE1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55" y="6284479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417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30276" t="10102" r="10883" b="5500"/>
          <a:stretch/>
        </p:blipFill>
        <p:spPr>
          <a:xfrm>
            <a:off x="3048860" y="1698229"/>
            <a:ext cx="5380522" cy="434099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235075" y="1229180"/>
            <a:ext cx="103276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 partir du tableau de bord , j’utilise des filtres proposés pour sélectionner un dossier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</a:rPr>
              <a:t>1. </a:t>
            </a:r>
            <a:r>
              <a:rPr lang="fr-FR" sz="1400" dirty="0"/>
              <a:t>l’entité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</a:rPr>
              <a:t>2. </a:t>
            </a:r>
            <a:r>
              <a:rPr lang="fr-FR" sz="1400" dirty="0"/>
              <a:t>Nom du client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</a:rPr>
              <a:t>3. </a:t>
            </a:r>
            <a:r>
              <a:rPr lang="fr-FR" sz="1400" dirty="0"/>
              <a:t>Statuts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lvl="1"/>
            <a:endParaRPr lang="fr-FR" sz="1600" b="1" dirty="0"/>
          </a:p>
        </p:txBody>
      </p:sp>
      <p:sp>
        <p:nvSpPr>
          <p:cNvPr id="7" name="Ellipse 6"/>
          <p:cNvSpPr/>
          <p:nvPr/>
        </p:nvSpPr>
        <p:spPr>
          <a:xfrm>
            <a:off x="3118585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26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11091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1</a:t>
            </a:r>
          </a:p>
        </p:txBody>
      </p:sp>
      <p:sp>
        <p:nvSpPr>
          <p:cNvPr id="17" name="Ellipse 16"/>
          <p:cNvSpPr/>
          <p:nvPr/>
        </p:nvSpPr>
        <p:spPr>
          <a:xfrm>
            <a:off x="5378921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5590677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2</a:t>
            </a:r>
          </a:p>
        </p:txBody>
      </p:sp>
      <p:sp>
        <p:nvSpPr>
          <p:cNvPr id="21" name="Ellipse 20"/>
          <p:cNvSpPr/>
          <p:nvPr/>
        </p:nvSpPr>
        <p:spPr>
          <a:xfrm>
            <a:off x="3096124" y="3688740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3307880" y="361332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3</a:t>
            </a:r>
          </a:p>
        </p:txBody>
      </p:sp>
      <p:sp>
        <p:nvSpPr>
          <p:cNvPr id="23" name="Ellipse 22"/>
          <p:cNvSpPr/>
          <p:nvPr/>
        </p:nvSpPr>
        <p:spPr>
          <a:xfrm>
            <a:off x="7926415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8138171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706061" y="2470960"/>
            <a:ext cx="42964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Puis je clique sur filtrer (4.)</a:t>
            </a:r>
            <a:endParaRPr lang="fr-FR" sz="1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lvl="1"/>
            <a:endParaRPr lang="fr-FR" sz="1600" b="1" dirty="0"/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7639257" y="2760542"/>
            <a:ext cx="1248084" cy="486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4E410FBA-9F41-4CEC-917A-3BDF738DDDE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80908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9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/>
          <p:cNvGrpSpPr/>
          <p:nvPr/>
        </p:nvGrpSpPr>
        <p:grpSpPr>
          <a:xfrm>
            <a:off x="1120124" y="1644678"/>
            <a:ext cx="4618997" cy="3927479"/>
            <a:chOff x="1568919" y="2396691"/>
            <a:chExt cx="4618997" cy="392747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/>
            <a:srcRect l="31875" t="10884" r="13282" b="6215"/>
            <a:stretch/>
          </p:blipFill>
          <p:spPr>
            <a:xfrm>
              <a:off x="1568919" y="2396691"/>
              <a:ext cx="4618997" cy="3927479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1572139" y="3355575"/>
              <a:ext cx="1135780" cy="1487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4" name="object 11"/>
            <p:cNvSpPr/>
            <p:nvPr/>
          </p:nvSpPr>
          <p:spPr>
            <a:xfrm>
              <a:off x="5484158" y="6088818"/>
              <a:ext cx="703758" cy="167603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26887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(page 1/3)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35075" y="1229180"/>
            <a:ext cx="5964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clique un dossier pour l’ouvrir </a:t>
            </a:r>
          </a:p>
          <a:p>
            <a:endParaRPr lang="fr-FR" sz="1600" b="1" dirty="0"/>
          </a:p>
          <a:p>
            <a:pPr lvl="1"/>
            <a:endParaRPr lang="fr-FR" sz="16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34366" t="15767" r="14582" b="37637"/>
          <a:stretch/>
        </p:blipFill>
        <p:spPr>
          <a:xfrm>
            <a:off x="6830759" y="1324473"/>
            <a:ext cx="4668252" cy="2396691"/>
          </a:xfrm>
          <a:prstGeom prst="rect">
            <a:avLst/>
          </a:prstGeom>
        </p:spPr>
      </p:pic>
      <p:cxnSp>
        <p:nvCxnSpPr>
          <p:cNvPr id="27" name="Connecteur droit avec flèche 26"/>
          <p:cNvCxnSpPr/>
          <p:nvPr/>
        </p:nvCxnSpPr>
        <p:spPr>
          <a:xfrm flipH="1">
            <a:off x="3909379" y="2018787"/>
            <a:ext cx="4746424" cy="603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ject 11"/>
          <p:cNvSpPr/>
          <p:nvPr/>
        </p:nvSpPr>
        <p:spPr>
          <a:xfrm>
            <a:off x="2501847" y="2381630"/>
            <a:ext cx="1407531" cy="282378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F5F3D4F-B048-48F2-83B2-48F8F21167C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945" y="6086613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2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/>
          <p:cNvGrpSpPr/>
          <p:nvPr/>
        </p:nvGrpSpPr>
        <p:grpSpPr>
          <a:xfrm>
            <a:off x="1120124" y="1644678"/>
            <a:ext cx="4618997" cy="3927479"/>
            <a:chOff x="1568919" y="2396691"/>
            <a:chExt cx="4618997" cy="392747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/>
            <a:srcRect l="31875" t="10884" r="13282" b="6215"/>
            <a:stretch/>
          </p:blipFill>
          <p:spPr>
            <a:xfrm>
              <a:off x="1568919" y="2396691"/>
              <a:ext cx="4618997" cy="3927479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1572139" y="3355575"/>
              <a:ext cx="1135780" cy="1487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4" name="object 11"/>
            <p:cNvSpPr/>
            <p:nvPr/>
          </p:nvSpPr>
          <p:spPr>
            <a:xfrm>
              <a:off x="5484158" y="6088818"/>
              <a:ext cx="703758" cy="167603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(page 2/3)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28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35075" y="1229180"/>
            <a:ext cx="5964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clique un dossier pour l’ouvrir </a:t>
            </a:r>
          </a:p>
          <a:p>
            <a:endParaRPr lang="fr-FR" sz="1600" b="1" dirty="0"/>
          </a:p>
          <a:p>
            <a:pPr lvl="1"/>
            <a:endParaRPr lang="fr-FR" sz="1600" b="1" dirty="0"/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3962788" y="1792189"/>
            <a:ext cx="2019056" cy="68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159286" y="730706"/>
            <a:ext cx="4772694" cy="575542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1600" b="1" dirty="0"/>
              <a:t>Puis je clique sur « Récupérer les documents signés ». </a:t>
            </a:r>
            <a:r>
              <a:rPr lang="fr-FR" sz="1600" dirty="0"/>
              <a:t>Les documents signés s’ouvrent, je dois impérativement les collecter et en archiver une copie intégrale signée dans  :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le plan de classement « classeur client/collecte manuelle/connaissance Client/Conseil Epargne Conseil de la banque » </a:t>
            </a:r>
          </a:p>
          <a:p>
            <a:pPr marL="342900" indent="-342900">
              <a:buFont typeface="+mj-lt"/>
              <a:buAutoNum type="arabicPeriod"/>
            </a:pPr>
            <a:endParaRPr lang="fr-FR" sz="1600" dirty="0"/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 </a:t>
            </a:r>
            <a:r>
              <a:rPr lang="fr-FR" sz="1600" b="1" dirty="0">
                <a:hlinkClick r:id="rId5" action="ppaction://hlinkfile"/>
              </a:rPr>
              <a:t>\\Fsgeedrt\directions\GEE MARCHE_PREMIUM_CAGP DRT\CEGEE - DGP CAGP\CAMPAGNE DE DEFISCALISATION 2022</a:t>
            </a: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r>
              <a:rPr lang="fr-FR" sz="1600" b="1" dirty="0"/>
              <a:t>Mise à disposition dans la MSI du client de l’ensemble des documents signés + documents pré contractuels pour permettre au client de retrouver dans un espace sécurisé les documents</a:t>
            </a:r>
          </a:p>
        </p:txBody>
      </p:sp>
      <p:sp>
        <p:nvSpPr>
          <p:cNvPr id="31" name="object 11"/>
          <p:cNvSpPr/>
          <p:nvPr/>
        </p:nvSpPr>
        <p:spPr>
          <a:xfrm>
            <a:off x="2501847" y="2381630"/>
            <a:ext cx="1407531" cy="282378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430" y="3782317"/>
            <a:ext cx="2075969" cy="1269875"/>
          </a:xfrm>
          <a:prstGeom prst="rect">
            <a:avLst/>
          </a:prstGeom>
        </p:spPr>
      </p:pic>
      <p:sp>
        <p:nvSpPr>
          <p:cNvPr id="4" name="Accolade fermante 3"/>
          <p:cNvSpPr/>
          <p:nvPr/>
        </p:nvSpPr>
        <p:spPr>
          <a:xfrm>
            <a:off x="8465055" y="3782318"/>
            <a:ext cx="511328" cy="126987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116290" y="4092517"/>
            <a:ext cx="3075710" cy="649473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500" b="1" dirty="0">
                <a:solidFill>
                  <a:srgbClr val="FFFFFF"/>
                </a:solidFill>
              </a:rPr>
              <a:t>Indiquer le numéro de personne + nom prénom du client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4B96C36-532E-4728-ABE8-8568CA2CEA1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63878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7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(page 3/3)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29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47307" y="1218833"/>
            <a:ext cx="10739252" cy="3385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1600" b="1" dirty="0"/>
              <a:t>Comment envoyer dans la MSI du </a:t>
            </a:r>
            <a:r>
              <a:rPr lang="fr-FR" sz="1600" b="1"/>
              <a:t>client l’ensemble </a:t>
            </a:r>
            <a:r>
              <a:rPr lang="fr-FR" sz="1600" b="1" dirty="0"/>
              <a:t>des documents </a:t>
            </a:r>
            <a:r>
              <a:rPr lang="fr-FR" sz="1600" b="1"/>
              <a:t>pré contractuels </a:t>
            </a:r>
            <a:r>
              <a:rPr lang="fr-FR" sz="1600" b="1" dirty="0"/>
              <a:t>et contractuels signés ?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897" y="3583379"/>
            <a:ext cx="6961662" cy="2943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ZoneTexte 3"/>
          <p:cNvSpPr txBox="1"/>
          <p:nvPr/>
        </p:nvSpPr>
        <p:spPr>
          <a:xfrm>
            <a:off x="1047307" y="1947136"/>
            <a:ext cx="3538847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dirty="0"/>
              <a:t>1. Dans </a:t>
            </a:r>
            <a:r>
              <a:rPr lang="fr-FR" dirty="0" err="1"/>
              <a:t>MySys</a:t>
            </a:r>
            <a:r>
              <a:rPr lang="fr-FR" dirty="0"/>
              <a:t>, cliquer sur l’icône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047307" y="4639516"/>
            <a:ext cx="346417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dirty="0"/>
              <a:t>2. Charger les pièces dans le mail et envoyer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2860" y="1902069"/>
            <a:ext cx="3057525" cy="723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80D1B8-F3A3-4D5A-823D-0B55A0A58B3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75518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335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30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423192" y="673016"/>
            <a:ext cx="5127522" cy="125265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Annexe</a:t>
            </a:r>
          </a:p>
          <a:p>
            <a:pPr>
              <a:lnSpc>
                <a:spcPct val="110000"/>
              </a:lnSpc>
            </a:pPr>
            <a:endParaRPr lang="fr-FR" sz="1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16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consulter une annexe je clique sur l’image ci-dessous en mode présentation.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762683" y="2023887"/>
            <a:ext cx="4512934" cy="45538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Annexe : </a:t>
            </a:r>
            <a:r>
              <a:rPr lang="fr-FR" sz="14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Transformer un document PDF en document PDF/A. </a:t>
            </a:r>
            <a:endParaRPr lang="fr-FR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3" name="Obje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491998"/>
              </p:ext>
            </p:extLst>
          </p:nvPr>
        </p:nvGraphicFramePr>
        <p:xfrm>
          <a:off x="6762690" y="2749772"/>
          <a:ext cx="4266251" cy="2399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Présentation" r:id="rId4" imgW="6094644" imgH="3427618" progId="PowerPoint.Show.12">
                  <p:embed/>
                </p:oleObj>
              </mc:Choice>
              <mc:Fallback>
                <p:oleObj name="Présentation" r:id="rId4" imgW="6094644" imgH="342761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62690" y="2749772"/>
                        <a:ext cx="4266251" cy="2399333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C3C8A947-BC3A-4A46-BC3C-B29B117FBBC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2335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298798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2C61B9-A7AB-44A9-BA6A-358DAC7E0A57}">
  <ds:schemaRefs>
    <ds:schemaRef ds:uri="http://schemas.microsoft.com/office/2006/metadata/properties"/>
    <ds:schemaRef ds:uri="http://purl.org/dc/elements/1.1/"/>
    <ds:schemaRef ds:uri="3edcd01c-fa64-4670-bc4f-9984a77729ad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10560</TotalTime>
  <Words>1844</Words>
  <Application>Microsoft Office PowerPoint</Application>
  <PresentationFormat>Grand écran</PresentationFormat>
  <Paragraphs>231</Paragraphs>
  <Slides>30</Slides>
  <Notes>22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8" baseType="lpstr">
      <vt:lpstr>Arial</vt:lpstr>
      <vt:lpstr>Arial Narrow</vt:lpstr>
      <vt:lpstr>Segoe UI</vt:lpstr>
      <vt:lpstr>Segoe UI Light</vt:lpstr>
      <vt:lpstr>Segoe UI Semibold</vt:lpstr>
      <vt:lpstr>Wingdings</vt:lpstr>
      <vt:lpstr>2_Office Theme</vt:lpstr>
      <vt:lpstr>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carine.bulet@cegee.caisse-epargne.fr</dc:creator>
  <cp:keywords>PowerPoint, Glide, Slidor</cp:keywords>
  <cp:lastModifiedBy>CASSAN Nathalie [CEGEE]</cp:lastModifiedBy>
  <cp:revision>855</cp:revision>
  <dcterms:created xsi:type="dcterms:W3CDTF">2018-11-08T16:43:29Z</dcterms:created>
  <dcterms:modified xsi:type="dcterms:W3CDTF">2022-10-26T09:13:04Z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