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43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E00C6B-8FB8-4FF0-AF1B-66E1B675D96D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6E3AB-96B9-4C9A-97C4-C3B8D01FBE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12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39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2349" y="6146186"/>
            <a:ext cx="1921704" cy="62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12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ED5314E-9844-461D-BB69-A2D5D8E39B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0156F1-D545-46EB-9BF9-4EF07FCEA507}"/>
              </a:ext>
            </a:extLst>
          </p:cNvPr>
          <p:cNvSpPr/>
          <p:nvPr userDrawn="1"/>
        </p:nvSpPr>
        <p:spPr>
          <a:xfrm>
            <a:off x="4798498" y="6390486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S41 2022</a:t>
            </a:r>
          </a:p>
        </p:txBody>
      </p:sp>
    </p:spTree>
    <p:extLst>
      <p:ext uri="{BB962C8B-B14F-4D97-AF65-F5344CB8AC3E}">
        <p14:creationId xmlns:p14="http://schemas.microsoft.com/office/powerpoint/2010/main" val="200072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16D60F7-D98B-4C0C-A0F8-4C23ADDD7A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9AC322-D820-4498-96CA-6A1C95BF3202}"/>
              </a:ext>
            </a:extLst>
          </p:cNvPr>
          <p:cNvSpPr/>
          <p:nvPr userDrawn="1"/>
        </p:nvSpPr>
        <p:spPr>
          <a:xfrm>
            <a:off x="4798498" y="6390486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S41 2022</a:t>
            </a:r>
          </a:p>
        </p:txBody>
      </p:sp>
    </p:spTree>
    <p:extLst>
      <p:ext uri="{BB962C8B-B14F-4D97-AF65-F5344CB8AC3E}">
        <p14:creationId xmlns:p14="http://schemas.microsoft.com/office/powerpoint/2010/main" val="883448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1429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6156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20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6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733676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53245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82607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service-cegee-bdrnet.sigce.caisse-epargne.fr/download/13/baremes-placements/879/taux-de-placements-bdr-cegee-en-vigueur.xlsx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9.emf"/><Relationship Id="rId5" Type="http://schemas.openxmlformats.org/officeDocument/2006/relationships/hyperlink" Target="mailto:CEGEE-B-RM-PROFESSIONNELS%20[CEGEE]%20%3ccegee-b-rm-professionnels@cegee.caisse-epargne.fr%3e" TargetMode="External"/><Relationship Id="rId10" Type="http://schemas.openxmlformats.org/officeDocument/2006/relationships/package" Target="../embeddings/Microsoft_Excel_Worksheet.xlsx"/><Relationship Id="rId4" Type="http://schemas.openxmlformats.org/officeDocument/2006/relationships/image" Target="../media/image6.png"/><Relationship Id="rId9" Type="http://schemas.openxmlformats.org/officeDocument/2006/relationships/hyperlink" Target="http://commerciaux.celca.caisse-epargne.fr/download/303/taux-depargne/27658/2022-01-10-taux-epargne-au-01-octobre-202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08E3BB-DED6-4F92-9BB8-ECA0EFB2EE87}"/>
              </a:ext>
            </a:extLst>
          </p:cNvPr>
          <p:cNvSpPr/>
          <p:nvPr/>
        </p:nvSpPr>
        <p:spPr>
          <a:xfrm>
            <a:off x="3156790" y="463686"/>
            <a:ext cx="6148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La gamme des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omptes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 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erme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10" name="Image 9">
            <a:hlinkClick r:id="rId3"/>
            <a:extLst>
              <a:ext uri="{FF2B5EF4-FFF2-40B4-BE49-F238E27FC236}">
                <a16:creationId xmlns:a16="http://schemas.microsoft.com/office/drawing/2014/main" id="{F9AF8FF0-1362-41EA-8CE5-88C3856C4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435" y="2561639"/>
            <a:ext cx="2485982" cy="19910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C65AA88-2DF4-4126-95EB-D0CACDCBB44E}"/>
              </a:ext>
            </a:extLst>
          </p:cNvPr>
          <p:cNvSpPr txBox="1"/>
          <p:nvPr/>
        </p:nvSpPr>
        <p:spPr>
          <a:xfrm>
            <a:off x="4474560" y="2646023"/>
            <a:ext cx="116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>
                  <a:noFill/>
                </a:ln>
                <a:solidFill>
                  <a:srgbClr val="00B05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CAT VERT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5CBC99-4E0C-4CE1-A8A1-9CA13CD08DC8}"/>
              </a:ext>
            </a:extLst>
          </p:cNvPr>
          <p:cNvSpPr txBox="1"/>
          <p:nvPr/>
        </p:nvSpPr>
        <p:spPr>
          <a:xfrm>
            <a:off x="2149782" y="1498782"/>
            <a:ext cx="7892435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Cliquez ci-dessous pour retrouver les conditions des CAT VERT et PRO/BDR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78B055-DA2B-4E2C-880F-B0DF3D05EADF}"/>
              </a:ext>
            </a:extLst>
          </p:cNvPr>
          <p:cNvSpPr txBox="1"/>
          <p:nvPr/>
        </p:nvSpPr>
        <p:spPr>
          <a:xfrm>
            <a:off x="0" y="4743536"/>
            <a:ext cx="1219200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Sous condition d’argent frais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demandes de dérogation sont à adresser au marché sur la boite RM PRO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CEGEE-B-RM-PROFESSIONNELS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C4790EE-4B87-4EE9-ABC5-E44FAD029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134" y="2438260"/>
            <a:ext cx="2592392" cy="223776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1AF789-DE7B-454B-810E-004B87EDB7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84" b="92116" l="9664" r="89916">
                        <a14:foregroundMark x1="79412" y1="65145" x2="79412" y2="65145"/>
                        <a14:foregroundMark x1="77311" y1="87552" x2="77311" y2="87552"/>
                        <a14:foregroundMark x1="59244" y1="92946" x2="59244" y2="92946"/>
                        <a14:foregroundMark x1="32773" y1="67220" x2="32773" y2="67220"/>
                        <a14:foregroundMark x1="42437" y1="22822" x2="42437" y2="22822"/>
                        <a14:foregroundMark x1="45798" y1="12863" x2="45798" y2="12863"/>
                        <a14:foregroundMark x1="34034" y1="9544" x2="34034" y2="9544"/>
                        <a14:foregroundMark x1="26471" y1="17012" x2="26471" y2="17012"/>
                        <a14:foregroundMark x1="22269" y1="28216" x2="22269" y2="28216"/>
                        <a14:foregroundMark x1="26891" y1="37344" x2="26891" y2="37344"/>
                        <a14:foregroundMark x1="55042" y1="32365" x2="55042" y2="32365"/>
                        <a14:foregroundMark x1="55882" y1="20747" x2="55882" y2="20747"/>
                        <a14:foregroundMark x1="46218" y1="11618" x2="46218" y2="11618"/>
                        <a14:foregroundMark x1="34454" y1="7884" x2="34454" y2="7884"/>
                        <a14:foregroundMark x1="43697" y1="76763" x2="43697" y2="767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059946">
            <a:off x="8832649" y="3239067"/>
            <a:ext cx="1223159" cy="123857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15B0607-E1E8-435D-BC4A-87029131EA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84" b="92116" l="9664" r="89916">
                        <a14:foregroundMark x1="79412" y1="65145" x2="79412" y2="65145"/>
                        <a14:foregroundMark x1="77311" y1="87552" x2="77311" y2="87552"/>
                        <a14:foregroundMark x1="59244" y1="92946" x2="59244" y2="92946"/>
                        <a14:foregroundMark x1="32773" y1="67220" x2="32773" y2="67220"/>
                        <a14:foregroundMark x1="42437" y1="22822" x2="42437" y2="22822"/>
                        <a14:foregroundMark x1="45798" y1="12863" x2="45798" y2="12863"/>
                        <a14:foregroundMark x1="34034" y1="9544" x2="34034" y2="9544"/>
                        <a14:foregroundMark x1="26471" y1="17012" x2="26471" y2="17012"/>
                        <a14:foregroundMark x1="22269" y1="28216" x2="22269" y2="28216"/>
                        <a14:foregroundMark x1="26891" y1="37344" x2="26891" y2="37344"/>
                        <a14:foregroundMark x1="55042" y1="32365" x2="55042" y2="32365"/>
                        <a14:foregroundMark x1="55882" y1="20747" x2="55882" y2="20747"/>
                        <a14:foregroundMark x1="46218" y1="11618" x2="46218" y2="11618"/>
                        <a14:foregroundMark x1="34454" y1="7884" x2="34454" y2="7884"/>
                        <a14:foregroundMark x1="43697" y1="76763" x2="43697" y2="767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51166" flipH="1">
            <a:off x="1864339" y="3407781"/>
            <a:ext cx="1357476" cy="113290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4BF2278-5145-4CBE-BBF3-7E1A22BA9991}"/>
              </a:ext>
            </a:extLst>
          </p:cNvPr>
          <p:cNvSpPr txBox="1"/>
          <p:nvPr/>
        </p:nvSpPr>
        <p:spPr>
          <a:xfrm>
            <a:off x="2747314" y="5757603"/>
            <a:ext cx="988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conditions des CAT Captio sont à retrouver sous la RDC /taux des placements</a:t>
            </a:r>
          </a:p>
        </p:txBody>
      </p:sp>
      <p:sp>
        <p:nvSpPr>
          <p:cNvPr id="23" name="Rectangle 22">
            <a:hlinkClick r:id="rId9"/>
            <a:extLst>
              <a:ext uri="{FF2B5EF4-FFF2-40B4-BE49-F238E27FC236}">
                <a16:creationId xmlns:a16="http://schemas.microsoft.com/office/drawing/2014/main" id="{14BA9750-65B6-4AE7-A659-811200BE7735}"/>
              </a:ext>
            </a:extLst>
          </p:cNvPr>
          <p:cNvSpPr/>
          <p:nvPr/>
        </p:nvSpPr>
        <p:spPr>
          <a:xfrm>
            <a:off x="9941576" y="5556642"/>
            <a:ext cx="977171" cy="84183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149B0EC-F12C-4948-85E7-4E1CAAFA4312}"/>
              </a:ext>
            </a:extLst>
          </p:cNvPr>
          <p:cNvSpPr txBox="1"/>
          <p:nvPr/>
        </p:nvSpPr>
        <p:spPr>
          <a:xfrm>
            <a:off x="9995628" y="5689021"/>
            <a:ext cx="8690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CAT CAPTIO PRESTANCE 3 ANS</a:t>
            </a: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597FFC14-EB5D-7F03-39E8-92A3D729A4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398344"/>
              </p:ext>
            </p:extLst>
          </p:nvPr>
        </p:nvGraphicFramePr>
        <p:xfrm>
          <a:off x="9081228" y="287068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10" imgW="914400" imgH="771525" progId="Excel.Sheet.12">
                  <p:embed/>
                </p:oleObj>
              </mc:Choice>
              <mc:Fallback>
                <p:oleObj name="Worksheet" showAsIcon="1" r:id="rId10" imgW="914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081228" y="287068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1998847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61</Words>
  <Application>Microsoft Office PowerPoint</Application>
  <PresentationFormat>Grand écran</PresentationFormat>
  <Paragraphs>8</Paragraphs>
  <Slides>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Arial Narrow</vt:lpstr>
      <vt:lpstr>Calibri</vt:lpstr>
      <vt:lpstr>Wingdings</vt:lpstr>
      <vt:lpstr>1-MODELE PART</vt:lpstr>
      <vt:lpstr>Feuille de calcul Microsoft Excel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REFFORT Didier [CEGEE]</dc:creator>
  <cp:lastModifiedBy>REFFORT Didier [CEGEE]</cp:lastModifiedBy>
  <cp:revision>3</cp:revision>
  <dcterms:created xsi:type="dcterms:W3CDTF">2022-10-11T06:52:17Z</dcterms:created>
  <dcterms:modified xsi:type="dcterms:W3CDTF">2024-06-03T12:24:12Z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didier.reffort@cegee.caisse-epargne.fr</vt:lpwstr>
  </property>
  <property fmtid="{D5CDD505-2E9C-101B-9397-08002B2CF9AE}" pid="5" name="MSIP_Label_48a19f0c-bea1-442e-a475-ed109d9ec508_SetDate">
    <vt:lpwstr>2022-10-11T06:57:31.5671443Z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