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theme/theme4.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40.xml" ContentType="application/vnd.openxmlformats-officedocument.presentationml.slideLayout+xml"/>
  <Override PartName="/ppt/theme/theme5.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7.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0.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1.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37" r:id="rId5"/>
    <p:sldMasterId id="2147483712" r:id="rId6"/>
    <p:sldMasterId id="2147483724" r:id="rId7"/>
    <p:sldMasterId id="2147483660" r:id="rId8"/>
    <p:sldMasterId id="2147483709" r:id="rId9"/>
    <p:sldMasterId id="2147483788" r:id="rId10"/>
    <p:sldMasterId id="2147483796" r:id="rId11"/>
    <p:sldMasterId id="2147483807" r:id="rId12"/>
    <p:sldMasterId id="2147483819" r:id="rId13"/>
    <p:sldMasterId id="2147483835" r:id="rId14"/>
    <p:sldMasterId id="2147483845" r:id="rId15"/>
    <p:sldMasterId id="2147483868" r:id="rId16"/>
  </p:sldMasterIdLst>
  <p:notesMasterIdLst>
    <p:notesMasterId r:id="rId76"/>
  </p:notesMasterIdLst>
  <p:handoutMasterIdLst>
    <p:handoutMasterId r:id="rId77"/>
  </p:handoutMasterIdLst>
  <p:sldIdLst>
    <p:sldId id="558" r:id="rId17"/>
    <p:sldId id="259" r:id="rId18"/>
    <p:sldId id="2147374751" r:id="rId19"/>
    <p:sldId id="2147374753" r:id="rId20"/>
    <p:sldId id="2147374853" r:id="rId21"/>
    <p:sldId id="2147374938" r:id="rId22"/>
    <p:sldId id="2147374760" r:id="rId23"/>
    <p:sldId id="2147374750" r:id="rId24"/>
    <p:sldId id="289" r:id="rId25"/>
    <p:sldId id="2147374953" r:id="rId26"/>
    <p:sldId id="2147374950" r:id="rId27"/>
    <p:sldId id="2147374856" r:id="rId28"/>
    <p:sldId id="2147374955" r:id="rId29"/>
    <p:sldId id="2147374962" r:id="rId30"/>
    <p:sldId id="2147374771" r:id="rId31"/>
    <p:sldId id="2147374942" r:id="rId32"/>
    <p:sldId id="2147374778" r:id="rId33"/>
    <p:sldId id="286" r:id="rId34"/>
    <p:sldId id="2147374892" r:id="rId35"/>
    <p:sldId id="2147374857" r:id="rId36"/>
    <p:sldId id="2147374971" r:id="rId37"/>
    <p:sldId id="2147374972" r:id="rId38"/>
    <p:sldId id="2147375003" r:id="rId39"/>
    <p:sldId id="2147374973" r:id="rId40"/>
    <p:sldId id="2147374974" r:id="rId41"/>
    <p:sldId id="2147374975" r:id="rId42"/>
    <p:sldId id="2147374976" r:id="rId43"/>
    <p:sldId id="2147374977" r:id="rId44"/>
    <p:sldId id="2147375005" r:id="rId45"/>
    <p:sldId id="2146847049" r:id="rId46"/>
    <p:sldId id="2146847050" r:id="rId47"/>
    <p:sldId id="2146847051" r:id="rId48"/>
    <p:sldId id="2146847052" r:id="rId49"/>
    <p:sldId id="2146847053" r:id="rId50"/>
    <p:sldId id="2146847055" r:id="rId51"/>
    <p:sldId id="2147375007" r:id="rId52"/>
    <p:sldId id="4865" r:id="rId53"/>
    <p:sldId id="4876" r:id="rId54"/>
    <p:sldId id="2147375009" r:id="rId55"/>
    <p:sldId id="2147374978" r:id="rId56"/>
    <p:sldId id="2147374979" r:id="rId57"/>
    <p:sldId id="2147375011" r:id="rId58"/>
    <p:sldId id="2146846846" r:id="rId59"/>
    <p:sldId id="2147375000" r:id="rId60"/>
    <p:sldId id="2147374893" r:id="rId61"/>
    <p:sldId id="2147374911" r:id="rId62"/>
    <p:sldId id="2147374912" r:id="rId63"/>
    <p:sldId id="2147374967" r:id="rId64"/>
    <p:sldId id="2147374996" r:id="rId65"/>
    <p:sldId id="2147374796" r:id="rId66"/>
    <p:sldId id="2147374797" r:id="rId67"/>
    <p:sldId id="2147374798" r:id="rId68"/>
    <p:sldId id="2147374947" r:id="rId69"/>
    <p:sldId id="2147374948" r:id="rId70"/>
    <p:sldId id="2147374884" r:id="rId71"/>
    <p:sldId id="2147374746" r:id="rId72"/>
    <p:sldId id="2147374766" r:id="rId73"/>
    <p:sldId id="2147374891" r:id="rId74"/>
    <p:sldId id="256" r:id="rId75"/>
  </p:sldIdLst>
  <p:sldSz cx="12192000" cy="6858000"/>
  <p:notesSz cx="7104063"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38BE063C-08F4-4549-8632-DB326E81C2D6}">
          <p14:sldIdLst>
            <p14:sldId id="558"/>
            <p14:sldId id="259"/>
            <p14:sldId id="2147374751"/>
            <p14:sldId id="2147374753"/>
            <p14:sldId id="2147374853"/>
            <p14:sldId id="2147374938"/>
            <p14:sldId id="2147374760"/>
            <p14:sldId id="2147374750"/>
            <p14:sldId id="289"/>
            <p14:sldId id="2147374953"/>
            <p14:sldId id="2147374950"/>
            <p14:sldId id="2147374856"/>
          </p14:sldIdLst>
        </p14:section>
        <p14:section name="Section sans titre" id="{3670DC1D-A6F4-466D-A4F1-55B5ABAF8B3D}">
          <p14:sldIdLst/>
        </p14:section>
        <p14:section name="Section sans titre" id="{71F990F4-3204-478C-9760-4137081E619B}">
          <p14:sldIdLst>
            <p14:sldId id="2147374955"/>
            <p14:sldId id="2147374962"/>
            <p14:sldId id="2147374771"/>
            <p14:sldId id="2147374942"/>
            <p14:sldId id="2147374778"/>
            <p14:sldId id="286"/>
            <p14:sldId id="2147374892"/>
            <p14:sldId id="2147374857"/>
            <p14:sldId id="2147374971"/>
            <p14:sldId id="2147374972"/>
            <p14:sldId id="2147375003"/>
            <p14:sldId id="2147374973"/>
            <p14:sldId id="2147374974"/>
            <p14:sldId id="2147374975"/>
            <p14:sldId id="2147374976"/>
            <p14:sldId id="2147374977"/>
            <p14:sldId id="2147375005"/>
            <p14:sldId id="2146847049"/>
            <p14:sldId id="2146847050"/>
            <p14:sldId id="2146847051"/>
            <p14:sldId id="2146847052"/>
            <p14:sldId id="2146847053"/>
            <p14:sldId id="2146847055"/>
            <p14:sldId id="2147375007"/>
            <p14:sldId id="4865"/>
            <p14:sldId id="4876"/>
            <p14:sldId id="2147375009"/>
            <p14:sldId id="2147374978"/>
            <p14:sldId id="2147374979"/>
            <p14:sldId id="2147375011"/>
            <p14:sldId id="2146846846"/>
            <p14:sldId id="2147375000"/>
            <p14:sldId id="2147374893"/>
            <p14:sldId id="2147374911"/>
            <p14:sldId id="2147374912"/>
            <p14:sldId id="2147374967"/>
            <p14:sldId id="2147374996"/>
            <p14:sldId id="2147374796"/>
            <p14:sldId id="2147374797"/>
            <p14:sldId id="2147374798"/>
            <p14:sldId id="2147374947"/>
            <p14:sldId id="2147374948"/>
            <p14:sldId id="2147374884"/>
            <p14:sldId id="2147374746"/>
            <p14:sldId id="2147374766"/>
            <p14:sldId id="2147374891"/>
            <p14:sldId id="25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D16E20-35F1-CB2C-F069-E9761F36D922}" name="LE DOUAREC CELINE" initials="LC" userId="S::celine.ledouarec@bpce.fr::9ae0ee48-5c8b-47cf-8c2a-5943cbae17a4" providerId="AD"/>
  <p188:author id="{2E12E06A-2B53-A16C-C248-A623B41915D0}" name="LAMAIRESSE Cyril" initials="LC" userId="LAMAIRESSE Cyril" providerId="None"/>
  <p188:author id="{C419A77B-1630-3B9A-B984-D381C5ADD474}" name="SAULNIER Cecile [ECUVIE]" initials="SC[" userId="S::cecile.saulnier@ecuvie.caisse-epargne.fr::9e0507c2-a4cc-4a46-81c9-c48db2794098" providerId="AD"/>
  <p188:author id="{F005BA7B-D6F8-A8FF-FD47-90E8AEDFFA55}" name="SAULNIER Cecile [ECUVIE]" initials="S[" userId="S::cecile.saulnier_ecuvie.caisse-epargne.fr#ext#@groupebpce.onmicrosoft.com::c18d1068-20d9-420f-98c5-360221edcf8f" providerId="AD"/>
  <p188:author id="{B8F61B87-65EF-933E-6882-B3C271501E61}" name="MARTIN TONY" initials="MT" userId="S::Tony.MARTIN@bpce.fr::8ac15915-d877-4f8e-b276-0374efdfbdf2" providerId="AD"/>
  <p188:author id="{B199BF8E-21F3-8231-2581-CCD2A2522106}" name="PINOT PATRICIA" initials="PP" userId="S::patricia.pinot@bpce.fr::31fb12bc-89cd-4e3b-8d4a-b9c06b12d85f" providerId="AD"/>
  <p188:author id="{358A28A8-EC15-010F-5A47-325DF3ED0C33}" name="SINIAKOVA Tatiana" initials="ST" userId="SINIAKOVA Tatiana" providerId="None"/>
  <p188:author id="{C650F5BB-51FC-FB10-CA6F-AEA29ADC65E4}" name="MARTIN TONY" initials="MT" userId="S::tony.martin@bpce.fr::8ac15915-d877-4f8e-b276-0374efdfbdf2" providerId="AD"/>
  <p188:author id="{99F89EED-5B10-8DFC-59BC-910950A4B05B}" name="PINOT PATRICIA" initials="PP" userId="S::patricia.pinot@natixis.com::31fb12bc-89cd-4e3b-8d4a-b9c06b12d85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NOT AUDREY" initials="AA" lastIdx="1" clrIdx="0">
    <p:extLst>
      <p:ext uri="{19B8F6BF-5375-455C-9EA6-DF929625EA0E}">
        <p15:presenceInfo xmlns:p15="http://schemas.microsoft.com/office/powerpoint/2012/main" userId="S::audrey.adnot@bpce.fr::26c629b6-2324-455d-88a3-c53510e2b5aa" providerId="AD"/>
      </p:ext>
    </p:extLst>
  </p:cmAuthor>
  <p:cmAuthor id="2" name="NARDOT-PEYRILLE ARMELLE" initials="NA" lastIdx="1" clrIdx="1">
    <p:extLst>
      <p:ext uri="{19B8F6BF-5375-455C-9EA6-DF929625EA0E}">
        <p15:presenceInfo xmlns:p15="http://schemas.microsoft.com/office/powerpoint/2012/main" userId="S::ARMELLE.NARDOT-PEYRILLE@bpce.fr::07443f68-8e2f-4464-8d80-dd9fa3141990" providerId="AD"/>
      </p:ext>
    </p:extLst>
  </p:cmAuthor>
  <p:cmAuthor id="3" name="HAROUYTOUN ODILE" initials="HO" lastIdx="5" clrIdx="2">
    <p:extLst>
      <p:ext uri="{19B8F6BF-5375-455C-9EA6-DF929625EA0E}">
        <p15:presenceInfo xmlns:p15="http://schemas.microsoft.com/office/powerpoint/2012/main" userId="S::Odile.HAROUYTOUN@bpce.fr::57743ced-20de-40d2-b994-86dd3e27ed95" providerId="AD"/>
      </p:ext>
    </p:extLst>
  </p:cmAuthor>
  <p:cmAuthor id="4" name="PINOT PATRICIA" initials="PP" lastIdx="13" clrIdx="3">
    <p:extLst>
      <p:ext uri="{19B8F6BF-5375-455C-9EA6-DF929625EA0E}">
        <p15:presenceInfo xmlns:p15="http://schemas.microsoft.com/office/powerpoint/2012/main" userId="S::patricia.pinot@bpce.fr::31fb12bc-89cd-4e3b-8d4a-b9c06b12d85f" providerId="AD"/>
      </p:ext>
    </p:extLst>
  </p:cmAuthor>
  <p:cmAuthor id="5" name="MASME PHILIPPE" initials="MP" lastIdx="7" clrIdx="4">
    <p:extLst>
      <p:ext uri="{19B8F6BF-5375-455C-9EA6-DF929625EA0E}">
        <p15:presenceInfo xmlns:p15="http://schemas.microsoft.com/office/powerpoint/2012/main" userId="S::Philippe.MASME@bpce.fr::9730a7b3-eb35-403c-a8ef-c3ea02c2c4cd" providerId="AD"/>
      </p:ext>
    </p:extLst>
  </p:cmAuthor>
  <p:cmAuthor id="6" name="PINOT PATRICIA" initials="PP [2]" lastIdx="33" clrIdx="5">
    <p:extLst>
      <p:ext uri="{19B8F6BF-5375-455C-9EA6-DF929625EA0E}">
        <p15:presenceInfo xmlns:p15="http://schemas.microsoft.com/office/powerpoint/2012/main" userId="S::patricia.pinot@natixis.com::31fb12bc-89cd-4e3b-8d4a-b9c06b12d85f" providerId="AD"/>
      </p:ext>
    </p:extLst>
  </p:cmAuthor>
  <p:cmAuthor id="7" name="BARANGER LAURENCE" initials="BL" lastIdx="30" clrIdx="6">
    <p:extLst>
      <p:ext uri="{19B8F6BF-5375-455C-9EA6-DF929625EA0E}">
        <p15:presenceInfo xmlns:p15="http://schemas.microsoft.com/office/powerpoint/2012/main" userId="S::Laurence.BARANGER@bpce.fr::9a99c7ba-7867-4155-b25a-396a1ec85ea9" providerId="AD"/>
      </p:ext>
    </p:extLst>
  </p:cmAuthor>
  <p:cmAuthor id="8" name="BOSSE ELODIE" initials="BE" lastIdx="43" clrIdx="7">
    <p:extLst>
      <p:ext uri="{19B8F6BF-5375-455C-9EA6-DF929625EA0E}">
        <p15:presenceInfo xmlns:p15="http://schemas.microsoft.com/office/powerpoint/2012/main" userId="S::Elodie.BOSSE@bpce.fr::142e570a-5d6e-45a0-b262-926506aaf755" providerId="AD"/>
      </p:ext>
    </p:extLst>
  </p:cmAuthor>
  <p:cmAuthor id="9" name="RICHY LAURENCE" initials="RL" lastIdx="3" clrIdx="8">
    <p:extLst>
      <p:ext uri="{19B8F6BF-5375-455C-9EA6-DF929625EA0E}">
        <p15:presenceInfo xmlns:p15="http://schemas.microsoft.com/office/powerpoint/2012/main" userId="S::Laurence.RICHY@bpce.fr::faf6c523-aca3-4396-9810-4b46f995f6fb" providerId="AD"/>
      </p:ext>
    </p:extLst>
  </p:cmAuthor>
  <p:cmAuthor id="10" name="BENTZ SYLVIE" initials="BS" lastIdx="1" clrIdx="9">
    <p:extLst>
      <p:ext uri="{19B8F6BF-5375-455C-9EA6-DF929625EA0E}">
        <p15:presenceInfo xmlns:p15="http://schemas.microsoft.com/office/powerpoint/2012/main" userId="S::sylvie.bentz@bpce.fr::72674729-de4a-46f6-bf94-0b8b0d825772" providerId="AD"/>
      </p:ext>
    </p:extLst>
  </p:cmAuthor>
  <p:cmAuthor id="11" name="LAMAIRESSE Cyril" initials="LC" lastIdx="1" clrIdx="10">
    <p:extLst>
      <p:ext uri="{19B8F6BF-5375-455C-9EA6-DF929625EA0E}">
        <p15:presenceInfo xmlns:p15="http://schemas.microsoft.com/office/powerpoint/2012/main" userId="LAMAIRESSE Cyril" providerId="None"/>
      </p:ext>
    </p:extLst>
  </p:cmAuthor>
  <p:cmAuthor id="12" name="BARA Coraline" initials="BC" lastIdx="1" clrIdx="11">
    <p:extLst>
      <p:ext uri="{19B8F6BF-5375-455C-9EA6-DF929625EA0E}">
        <p15:presenceInfo xmlns:p15="http://schemas.microsoft.com/office/powerpoint/2012/main" userId="BARA Coraline" providerId="None"/>
      </p:ext>
    </p:extLst>
  </p:cmAuthor>
  <p:cmAuthor id="13" name="SAULNIER Cecile [ECUVIE]" initials="SC[" lastIdx="2" clrIdx="12">
    <p:extLst>
      <p:ext uri="{19B8F6BF-5375-455C-9EA6-DF929625EA0E}">
        <p15:presenceInfo xmlns:p15="http://schemas.microsoft.com/office/powerpoint/2012/main" userId="S::cecile.saulnier@ecuvie.caisse-epargne.fr::9e0507c2-a4cc-4a46-81c9-c48db279409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8AB973"/>
    <a:srgbClr val="B24388"/>
    <a:srgbClr val="E3E0E4"/>
    <a:srgbClr val="D6D2E3"/>
    <a:srgbClr val="00514A"/>
    <a:srgbClr val="5557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4" d="100"/>
          <a:sy n="44" d="100"/>
        </p:scale>
        <p:origin x="1042" y="43"/>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9.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slide" Target="slides/slide47.xml"/><Relationship Id="rId68" Type="http://schemas.openxmlformats.org/officeDocument/2006/relationships/slide" Target="slides/slide52.xml"/><Relationship Id="rId76" Type="http://schemas.openxmlformats.org/officeDocument/2006/relationships/notesMaster" Target="notesMasters/notesMaster1.xml"/><Relationship Id="rId7" Type="http://schemas.openxmlformats.org/officeDocument/2006/relationships/slideMaster" Target="slideMasters/slideMaster3.xml"/><Relationship Id="rId71" Type="http://schemas.openxmlformats.org/officeDocument/2006/relationships/slide" Target="slides/slide55.xml"/><Relationship Id="rId2" Type="http://schemas.openxmlformats.org/officeDocument/2006/relationships/customXml" Target="../customXml/item2.xml"/><Relationship Id="rId16" Type="http://schemas.openxmlformats.org/officeDocument/2006/relationships/slideMaster" Target="slideMasters/slideMaster12.xml"/><Relationship Id="rId29" Type="http://schemas.openxmlformats.org/officeDocument/2006/relationships/slide" Target="slides/slide13.xml"/><Relationship Id="rId11" Type="http://schemas.openxmlformats.org/officeDocument/2006/relationships/slideMaster" Target="slideMasters/slideMaster7.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slide" Target="slides/slide50.xml"/><Relationship Id="rId74" Type="http://schemas.openxmlformats.org/officeDocument/2006/relationships/slide" Target="slides/slide58.xml"/><Relationship Id="rId79" Type="http://schemas.openxmlformats.org/officeDocument/2006/relationships/presProps" Target="presProps.xml"/><Relationship Id="rId5" Type="http://schemas.openxmlformats.org/officeDocument/2006/relationships/slideMaster" Target="slideMasters/slideMaster1.xml"/><Relationship Id="rId61" Type="http://schemas.openxmlformats.org/officeDocument/2006/relationships/slide" Target="slides/slide45.xml"/><Relationship Id="rId82" Type="http://schemas.openxmlformats.org/officeDocument/2006/relationships/tableStyles" Target="tableStyles.xml"/><Relationship Id="rId10" Type="http://schemas.openxmlformats.org/officeDocument/2006/relationships/slideMaster" Target="slideMasters/slideMaster6.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Master" Target="slideMasters/slideMaster10.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handoutMaster" Target="handoutMasters/handoutMaster1.xml"/><Relationship Id="rId8" Type="http://schemas.openxmlformats.org/officeDocument/2006/relationships/slideMaster" Target="slideMasters/slideMaster4.xml"/><Relationship Id="rId51" Type="http://schemas.openxmlformats.org/officeDocument/2006/relationships/slide" Target="slides/slide35.xml"/><Relationship Id="rId72" Type="http://schemas.openxmlformats.org/officeDocument/2006/relationships/slide" Target="slides/slide56.xml"/><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Master" Target="slideMasters/slideMaster11.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1F99BCBA-9E07-4C6B-9590-41F6976BEBF4}"/>
              </a:ext>
            </a:extLst>
          </p:cNvPr>
          <p:cNvSpPr>
            <a:spLocks noGrp="1"/>
          </p:cNvSpPr>
          <p:nvPr>
            <p:ph type="ftr" sz="quarter" idx="2"/>
          </p:nvPr>
        </p:nvSpPr>
        <p:spPr>
          <a:xfrm>
            <a:off x="1" y="9721107"/>
            <a:ext cx="3078427" cy="513506"/>
          </a:xfrm>
          <a:prstGeom prst="rect">
            <a:avLst/>
          </a:prstGeom>
        </p:spPr>
        <p:txBody>
          <a:bodyPr vert="horz" lIns="95098" tIns="47549" rIns="95098" bIns="47549" rtlCol="0" anchor="b"/>
          <a:lstStyle>
            <a:lvl1pPr algn="l">
              <a:defRPr sz="1200"/>
            </a:lvl1pPr>
          </a:lstStyle>
          <a:p>
            <a:r>
              <a:rPr lang="fr-FR" err="1"/>
              <a:t>Esaaie</a:t>
            </a:r>
            <a:r>
              <a:rPr lang="fr-FR"/>
              <a:t> A</a:t>
            </a:r>
          </a:p>
        </p:txBody>
      </p:sp>
    </p:spTree>
    <p:extLst>
      <p:ext uri="{BB962C8B-B14F-4D97-AF65-F5344CB8AC3E}">
        <p14:creationId xmlns:p14="http://schemas.microsoft.com/office/powerpoint/2010/main" val="282252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3"/>
            <a:ext cx="3078427" cy="513507"/>
          </a:xfrm>
          <a:prstGeom prst="rect">
            <a:avLst/>
          </a:prstGeom>
        </p:spPr>
        <p:txBody>
          <a:bodyPr vert="horz" lIns="95098" tIns="47549" rIns="95098" bIns="47549" rtlCol="0"/>
          <a:lstStyle>
            <a:lvl1pPr algn="l">
              <a:defRPr sz="1200"/>
            </a:lvl1pPr>
          </a:lstStyle>
          <a:p>
            <a:endParaRPr lang="fr-FR"/>
          </a:p>
        </p:txBody>
      </p:sp>
      <p:sp>
        <p:nvSpPr>
          <p:cNvPr id="3" name="Espace réservé de la date 2"/>
          <p:cNvSpPr>
            <a:spLocks noGrp="1"/>
          </p:cNvSpPr>
          <p:nvPr>
            <p:ph type="dt" idx="1"/>
          </p:nvPr>
        </p:nvSpPr>
        <p:spPr>
          <a:xfrm>
            <a:off x="4023993" y="3"/>
            <a:ext cx="3078427" cy="513507"/>
          </a:xfrm>
          <a:prstGeom prst="rect">
            <a:avLst/>
          </a:prstGeom>
        </p:spPr>
        <p:txBody>
          <a:bodyPr vert="horz" lIns="95098" tIns="47549" rIns="95098" bIns="47549" rtlCol="0"/>
          <a:lstStyle>
            <a:lvl1pPr algn="r">
              <a:defRPr sz="1200"/>
            </a:lvl1pPr>
          </a:lstStyle>
          <a:p>
            <a:fld id="{B6B77A52-663C-48FB-9472-994596496562}" type="datetimeFigureOut">
              <a:rPr lang="fr-FR" smtClean="0"/>
              <a:t>22/11/2022</a:t>
            </a:fld>
            <a:endParaRPr lang="fr-FR"/>
          </a:p>
        </p:txBody>
      </p:sp>
      <p:sp>
        <p:nvSpPr>
          <p:cNvPr id="4" name="Espace réservé de l'image des diapositives 3"/>
          <p:cNvSpPr>
            <a:spLocks noGrp="1" noRot="1" noChangeAspect="1"/>
          </p:cNvSpPr>
          <p:nvPr>
            <p:ph type="sldImg" idx="2"/>
          </p:nvPr>
        </p:nvSpPr>
        <p:spPr>
          <a:xfrm>
            <a:off x="481013" y="1277938"/>
            <a:ext cx="6142037" cy="3454400"/>
          </a:xfrm>
          <a:prstGeom prst="rect">
            <a:avLst/>
          </a:prstGeom>
          <a:noFill/>
          <a:ln w="12700">
            <a:solidFill>
              <a:prstClr val="black"/>
            </a:solidFill>
          </a:ln>
        </p:spPr>
        <p:txBody>
          <a:bodyPr vert="horz" lIns="95098" tIns="47549" rIns="95098" bIns="47549" rtlCol="0" anchor="ctr"/>
          <a:lstStyle/>
          <a:p>
            <a:endParaRPr lang="fr-FR"/>
          </a:p>
        </p:txBody>
      </p:sp>
      <p:sp>
        <p:nvSpPr>
          <p:cNvPr id="5" name="Espace réservé des notes 4"/>
          <p:cNvSpPr>
            <a:spLocks noGrp="1"/>
          </p:cNvSpPr>
          <p:nvPr>
            <p:ph type="body" sz="quarter" idx="3"/>
          </p:nvPr>
        </p:nvSpPr>
        <p:spPr>
          <a:xfrm>
            <a:off x="710407" y="4925409"/>
            <a:ext cx="5683250" cy="4029879"/>
          </a:xfrm>
          <a:prstGeom prst="rect">
            <a:avLst/>
          </a:prstGeom>
        </p:spPr>
        <p:txBody>
          <a:bodyPr vert="horz" lIns="95098" tIns="47549" rIns="95098" bIns="47549"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721107"/>
            <a:ext cx="3078427" cy="513506"/>
          </a:xfrm>
          <a:prstGeom prst="rect">
            <a:avLst/>
          </a:prstGeom>
        </p:spPr>
        <p:txBody>
          <a:bodyPr vert="horz" lIns="95098" tIns="47549" rIns="95098" bIns="47549" rtlCol="0" anchor="b"/>
          <a:lstStyle>
            <a:lvl1pPr algn="l">
              <a:defRPr sz="1200"/>
            </a:lvl1pPr>
          </a:lstStyle>
          <a:p>
            <a:r>
              <a:rPr lang="fr-FR"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a:p>
            <a:endParaRPr lang="fr-FR"/>
          </a:p>
        </p:txBody>
      </p:sp>
      <p:sp>
        <p:nvSpPr>
          <p:cNvPr id="7" name="Espace réservé du numéro de diapositive 6"/>
          <p:cNvSpPr>
            <a:spLocks noGrp="1"/>
          </p:cNvSpPr>
          <p:nvPr>
            <p:ph type="sldNum" sz="quarter" idx="5"/>
          </p:nvPr>
        </p:nvSpPr>
        <p:spPr>
          <a:xfrm>
            <a:off x="4023993" y="9721107"/>
            <a:ext cx="3078427" cy="513506"/>
          </a:xfrm>
          <a:prstGeom prst="rect">
            <a:avLst/>
          </a:prstGeom>
        </p:spPr>
        <p:txBody>
          <a:bodyPr vert="horz" lIns="95098" tIns="47549" rIns="95098" bIns="47549" rtlCol="0" anchor="b"/>
          <a:lstStyle>
            <a:lvl1pPr algn="r">
              <a:defRPr sz="1200"/>
            </a:lvl1pPr>
          </a:lstStyle>
          <a:p>
            <a:fld id="{32A38772-A939-4C9A-A116-B69DE5037715}" type="slidenum">
              <a:rPr lang="fr-FR" smtClean="0"/>
              <a:t>‹N°›</a:t>
            </a:fld>
            <a:endParaRPr lang="fr-FR"/>
          </a:p>
        </p:txBody>
      </p:sp>
    </p:spTree>
    <p:extLst>
      <p:ext uri="{BB962C8B-B14F-4D97-AF65-F5344CB8AC3E}">
        <p14:creationId xmlns:p14="http://schemas.microsoft.com/office/powerpoint/2010/main" val="2902312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a:t>
            </a:fld>
            <a:endParaRPr lang="fr-FR"/>
          </a:p>
        </p:txBody>
      </p:sp>
    </p:spTree>
    <p:extLst>
      <p:ext uri="{BB962C8B-B14F-4D97-AF65-F5344CB8AC3E}">
        <p14:creationId xmlns:p14="http://schemas.microsoft.com/office/powerpoint/2010/main" val="104358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2</a:t>
            </a:fld>
            <a:endParaRPr lang="fr-FR"/>
          </a:p>
        </p:txBody>
      </p:sp>
    </p:spTree>
    <p:extLst>
      <p:ext uri="{BB962C8B-B14F-4D97-AF65-F5344CB8AC3E}">
        <p14:creationId xmlns:p14="http://schemas.microsoft.com/office/powerpoint/2010/main" val="327019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4</a:t>
            </a:fld>
            <a:endParaRPr lang="fr-FR"/>
          </a:p>
        </p:txBody>
      </p:sp>
    </p:spTree>
    <p:extLst>
      <p:ext uri="{BB962C8B-B14F-4D97-AF65-F5344CB8AC3E}">
        <p14:creationId xmlns:p14="http://schemas.microsoft.com/office/powerpoint/2010/main" val="1397071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5</a:t>
            </a:fld>
            <a:endParaRPr lang="fr-FR"/>
          </a:p>
        </p:txBody>
      </p:sp>
    </p:spTree>
    <p:extLst>
      <p:ext uri="{BB962C8B-B14F-4D97-AF65-F5344CB8AC3E}">
        <p14:creationId xmlns:p14="http://schemas.microsoft.com/office/powerpoint/2010/main" val="3408972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6</a:t>
            </a:fld>
            <a:endParaRPr lang="fr-FR"/>
          </a:p>
        </p:txBody>
      </p:sp>
    </p:spTree>
    <p:extLst>
      <p:ext uri="{BB962C8B-B14F-4D97-AF65-F5344CB8AC3E}">
        <p14:creationId xmlns:p14="http://schemas.microsoft.com/office/powerpoint/2010/main" val="3380749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A99BAC-0573-49EF-BF70-9B3EEF315473}" type="slidenum">
              <a:rPr lang="fr-FR" altLang="fr-FR"/>
              <a:pPr/>
              <a:t>9</a:t>
            </a:fld>
            <a:endParaRPr lang="fr-FR" altLang="fr-F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fr-FR" altLang="fr-FR"/>
          </a:p>
        </p:txBody>
      </p:sp>
    </p:spTree>
    <p:extLst>
      <p:ext uri="{BB962C8B-B14F-4D97-AF65-F5344CB8AC3E}">
        <p14:creationId xmlns:p14="http://schemas.microsoft.com/office/powerpoint/2010/main" val="1699204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50976">
              <a:defRPr/>
            </a:pPr>
            <a:fld id="{F009BBE8-DCA6-4522-BA68-B2CFD00524D5}" type="slidenum">
              <a:rPr lang="fr-FR" altLang="fr-FR">
                <a:solidFill>
                  <a:prstClr val="black"/>
                </a:solidFill>
                <a:latin typeface="Calibri" panose="020F0502020204030204"/>
              </a:rPr>
              <a:pPr defTabSz="950976">
                <a:defRPr/>
              </a:pPr>
              <a:t>13</a:t>
            </a:fld>
            <a:endParaRPr lang="fr-FR" altLang="fr-FR">
              <a:solidFill>
                <a:prstClr val="black"/>
              </a:solidFill>
              <a:latin typeface="Calibri" panose="020F0502020204030204"/>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700">
              <a:solidFill>
                <a:srgbClr val="CC0000"/>
              </a:solidFill>
            </a:endParaRPr>
          </a:p>
        </p:txBody>
      </p:sp>
    </p:spTree>
    <p:extLst>
      <p:ext uri="{BB962C8B-B14F-4D97-AF65-F5344CB8AC3E}">
        <p14:creationId xmlns:p14="http://schemas.microsoft.com/office/powerpoint/2010/main" val="3307014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50976">
              <a:defRPr/>
            </a:pPr>
            <a:fld id="{47E86E8B-841E-4624-8962-0C2736C6145A}" type="slidenum">
              <a:rPr lang="fr-FR" altLang="fr-FR">
                <a:solidFill>
                  <a:prstClr val="black"/>
                </a:solidFill>
                <a:latin typeface="Calibri" panose="020F0502020204030204"/>
              </a:rPr>
              <a:pPr defTabSz="950976">
                <a:defRPr/>
              </a:pPr>
              <a:t>15</a:t>
            </a:fld>
            <a:endParaRPr lang="fr-FR" altLang="fr-FR">
              <a:solidFill>
                <a:prstClr val="black"/>
              </a:solidFill>
              <a:latin typeface="Calibri" panose="020F0502020204030204"/>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fr-FR" altLang="fr-FR" sz="1700" u="sng">
                <a:solidFill>
                  <a:srgbClr val="CC0000"/>
                </a:solidFill>
              </a:rPr>
              <a:t>Précisions :</a:t>
            </a:r>
          </a:p>
          <a:p>
            <a:r>
              <a:rPr lang="fr-FR" altLang="fr-FR" sz="1700"/>
              <a:t>En l’occurrence l’émetteur est BPCE</a:t>
            </a:r>
          </a:p>
          <a:p>
            <a:endParaRPr lang="fr-FR" altLang="fr-FR" sz="1700">
              <a:solidFill>
                <a:srgbClr val="CC0000"/>
              </a:solidFill>
            </a:endParaRPr>
          </a:p>
          <a:p>
            <a:r>
              <a:rPr lang="fr-FR" altLang="fr-FR" sz="1700" b="1" u="sng">
                <a:solidFill>
                  <a:srgbClr val="CC0000"/>
                </a:solidFill>
              </a:rPr>
              <a:t>Rang de créance : </a:t>
            </a:r>
          </a:p>
          <a:p>
            <a:r>
              <a:rPr lang="fr-FR" altLang="fr-FR" sz="1700"/>
              <a:t>En cas de défaillance de l’entreprise les détenteurs de dettes privilégiées (exemple : fisc ou salarié) ou d’une dette chirographaire (exemple : emprunt classique) seront prioritaires pour le remboursement de leur créance.</a:t>
            </a:r>
          </a:p>
          <a:p>
            <a:r>
              <a:rPr lang="fr-FR" altLang="fr-FR" sz="1700"/>
              <a:t>Viendront ensuite les détenteurs de Titres Subordonnés Remboursables (TSR).</a:t>
            </a:r>
          </a:p>
          <a:p>
            <a:r>
              <a:rPr lang="fr-FR" altLang="fr-FR" sz="1700"/>
              <a:t>Puis enfin, les détenteurs de Titres Super Subordonnés (Titres non distribués dans notre réseau) et les détenteurs de Parts sociales.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50976">
              <a:defRPr/>
            </a:pPr>
            <a:fld id="{F009BBE8-DCA6-4522-BA68-B2CFD00524D5}" type="slidenum">
              <a:rPr lang="fr-FR" altLang="fr-FR">
                <a:solidFill>
                  <a:prstClr val="black"/>
                </a:solidFill>
                <a:latin typeface="Calibri" panose="020F0502020204030204"/>
              </a:rPr>
              <a:pPr defTabSz="950976">
                <a:defRPr/>
              </a:pPr>
              <a:t>16</a:t>
            </a:fld>
            <a:endParaRPr lang="fr-FR" altLang="fr-FR">
              <a:solidFill>
                <a:prstClr val="black"/>
              </a:solidFill>
              <a:latin typeface="Calibri" panose="020F0502020204030204"/>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700">
              <a:solidFill>
                <a:srgbClr val="CC0000"/>
              </a:solidFill>
            </a:endParaRPr>
          </a:p>
        </p:txBody>
      </p:sp>
    </p:spTree>
    <p:extLst>
      <p:ext uri="{BB962C8B-B14F-4D97-AF65-F5344CB8AC3E}">
        <p14:creationId xmlns:p14="http://schemas.microsoft.com/office/powerpoint/2010/main" val="2977647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923438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50976">
              <a:defRPr/>
            </a:pPr>
            <a:fld id="{11DCB26B-FC53-4372-A658-825CA0542ABC}" type="slidenum">
              <a:rPr lang="fr-FR" altLang="fr-FR">
                <a:solidFill>
                  <a:prstClr val="black"/>
                </a:solidFill>
                <a:latin typeface="Calibri" panose="020F0502020204030204"/>
              </a:rPr>
              <a:pPr defTabSz="950976">
                <a:defRPr/>
              </a:pPr>
              <a:t>19</a:t>
            </a:fld>
            <a:endParaRPr lang="fr-FR" altLang="fr-FR">
              <a:solidFill>
                <a:prstClr val="black"/>
              </a:solidFill>
              <a:latin typeface="Calibri" panose="020F0502020204030204"/>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r>
              <a:rPr lang="fr-FR" altLang="fr-FR" sz="1700" b="1" u="sng">
                <a:solidFill>
                  <a:srgbClr val="CC0000"/>
                </a:solidFill>
              </a:rPr>
              <a:t>Important :</a:t>
            </a:r>
          </a:p>
          <a:p>
            <a:r>
              <a:rPr lang="fr-FR" altLang="fr-FR" sz="1700" b="1">
                <a:solidFill>
                  <a:srgbClr val="CC0000"/>
                </a:solidFill>
              </a:rPr>
              <a:t>Au niveau de la </a:t>
            </a:r>
            <a:r>
              <a:rPr lang="fr-FR" altLang="fr-FR" sz="1700" b="1" u="sng">
                <a:solidFill>
                  <a:srgbClr val="CC0000"/>
                </a:solidFill>
              </a:rPr>
              <a:t>sécurité du placement</a:t>
            </a:r>
            <a:r>
              <a:rPr lang="fr-FR" altLang="fr-FR" sz="1700" b="1">
                <a:solidFill>
                  <a:srgbClr val="CC0000"/>
                </a:solidFill>
              </a:rPr>
              <a:t>, </a:t>
            </a:r>
            <a:r>
              <a:rPr lang="fr-FR" altLang="fr-FR" sz="1700" b="1">
                <a:solidFill>
                  <a:srgbClr val="CC0000"/>
                </a:solidFill>
                <a:cs typeface="Arial" charset="0"/>
              </a:rPr>
              <a:t>il est essentiel de recommander au client de conserver ses TSR jusqu’à leur échéance.</a:t>
            </a:r>
          </a:p>
          <a:p>
            <a:r>
              <a:rPr lang="fr-FR" altLang="fr-FR" sz="1700" b="1">
                <a:solidFill>
                  <a:srgbClr val="CC0000"/>
                </a:solidFill>
                <a:cs typeface="Arial" charset="0"/>
              </a:rPr>
              <a:t>Le commercial doit vérifier que cette durée de détention est compatible avec les objectifs exprimés du client.</a:t>
            </a:r>
          </a:p>
          <a:p>
            <a:r>
              <a:rPr lang="fr-FR" altLang="fr-FR" sz="1700" b="1">
                <a:solidFill>
                  <a:srgbClr val="CC0000"/>
                </a:solidFill>
                <a:cs typeface="Arial" charset="0"/>
              </a:rPr>
              <a:t>Au niveau de la </a:t>
            </a:r>
            <a:r>
              <a:rPr lang="fr-FR" altLang="fr-FR" sz="1700" b="1" u="sng">
                <a:solidFill>
                  <a:srgbClr val="CC0000"/>
                </a:solidFill>
                <a:cs typeface="Arial" charset="0"/>
              </a:rPr>
              <a:t>souplesse du placement</a:t>
            </a:r>
            <a:r>
              <a:rPr lang="fr-FR" altLang="fr-FR" sz="1700" b="1">
                <a:solidFill>
                  <a:srgbClr val="CC0000"/>
                </a:solidFill>
                <a:cs typeface="Arial" charset="0"/>
              </a:rPr>
              <a:t>, le commercial doit informer le client que le marché sur ce type d’instrument financier reste modeste et que les prix de cession peuvent s’en ressentir (risque de moins values en cas de revente en Bourse avant l’échéance).</a:t>
            </a:r>
          </a:p>
          <a:p>
            <a:endParaRPr lang="fr-FR" altLang="fr-FR" sz="1700" b="1">
              <a:solidFill>
                <a:srgbClr val="FF0000"/>
              </a:solidFill>
            </a:endParaRPr>
          </a:p>
        </p:txBody>
      </p:sp>
    </p:spTree>
    <p:extLst>
      <p:ext uri="{BB962C8B-B14F-4D97-AF65-F5344CB8AC3E}">
        <p14:creationId xmlns:p14="http://schemas.microsoft.com/office/powerpoint/2010/main" val="4226798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50976">
              <a:defRPr/>
            </a:pPr>
            <a:fld id="{47E86E8B-841E-4624-8962-0C2736C6145A}" type="slidenum">
              <a:rPr lang="fr-FR" altLang="fr-FR">
                <a:solidFill>
                  <a:prstClr val="black"/>
                </a:solidFill>
                <a:latin typeface="Calibri" panose="020F0502020204030204"/>
              </a:rPr>
              <a:pPr defTabSz="950976">
                <a:defRPr/>
              </a:pPr>
              <a:t>22</a:t>
            </a:fld>
            <a:endParaRPr lang="fr-FR" altLang="fr-FR">
              <a:solidFill>
                <a:prstClr val="black"/>
              </a:solidFill>
              <a:latin typeface="Calibri" panose="020F0502020204030204"/>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fr-FR" altLang="fr-FR" sz="1700" u="sng">
                <a:solidFill>
                  <a:srgbClr val="CC0000"/>
                </a:solidFill>
              </a:rPr>
              <a:t>Précisions :</a:t>
            </a:r>
          </a:p>
          <a:p>
            <a:r>
              <a:rPr lang="fr-FR" altLang="fr-FR" sz="1700"/>
              <a:t>En l’occurrence l’émetteur est BPCE</a:t>
            </a:r>
          </a:p>
          <a:p>
            <a:endParaRPr lang="fr-FR" altLang="fr-FR" sz="1700">
              <a:solidFill>
                <a:srgbClr val="CC0000"/>
              </a:solidFill>
            </a:endParaRPr>
          </a:p>
          <a:p>
            <a:r>
              <a:rPr lang="fr-FR" altLang="fr-FR" sz="1700" b="1" u="sng">
                <a:solidFill>
                  <a:srgbClr val="CC0000"/>
                </a:solidFill>
              </a:rPr>
              <a:t>Rang de créance : </a:t>
            </a:r>
          </a:p>
          <a:p>
            <a:r>
              <a:rPr lang="fr-FR" altLang="fr-FR" sz="1700"/>
              <a:t>En cas de défaillance de l’entreprise les détenteurs de dettes privilégiées (exemple : fisc ou salarié) ou d’une dette chirographaire (exemple : emprunt classique) seront prioritaires pour le remboursement de leur créance.</a:t>
            </a:r>
          </a:p>
          <a:p>
            <a:r>
              <a:rPr lang="fr-FR" altLang="fr-FR" sz="1700"/>
              <a:t>Viendront ensuite les détenteurs de Titres Subordonnés Remboursables (TSR).</a:t>
            </a:r>
          </a:p>
          <a:p>
            <a:r>
              <a:rPr lang="fr-FR" altLang="fr-FR" sz="1700"/>
              <a:t>Puis enfin, les détenteurs de Titres Super Subordonnés (Titres non distribués dans notre réseau) et les détenteurs de Parts sociales.</a:t>
            </a:r>
          </a:p>
        </p:txBody>
      </p:sp>
    </p:spTree>
    <p:extLst>
      <p:ext uri="{BB962C8B-B14F-4D97-AF65-F5344CB8AC3E}">
        <p14:creationId xmlns:p14="http://schemas.microsoft.com/office/powerpoint/2010/main" val="7613388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53333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3423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090472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3078447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998439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427510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817751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484554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14793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6552567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6417898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9709270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2298795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0177671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549992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8833354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8.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8.emf"/></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8.emf"/></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8.xml"/><Relationship Id="rId4" Type="http://schemas.openxmlformats.org/officeDocument/2006/relationships/image" Target="../media/image8.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4.e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9.xml"/><Relationship Id="rId4" Type="http://schemas.openxmlformats.org/officeDocument/2006/relationships/image" Target="../media/image4.emf"/></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1.xml"/><Relationship Id="rId4" Type="http://schemas.openxmlformats.org/officeDocument/2006/relationships/image" Target="../media/image4.emf"/></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1.xml"/><Relationship Id="rId4" Type="http://schemas.openxmlformats.org/officeDocument/2006/relationships/image" Target="../media/image4.emf"/></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2.xml"/><Relationship Id="rId4" Type="http://schemas.openxmlformats.org/officeDocument/2006/relationships/image" Target="../media/image8.emf"/></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25"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6" name="Image 25"/>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3235689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2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2" name="Image 21"/>
          <p:cNvPicPr>
            <a:picLocks noChangeAspect="1"/>
          </p:cNvPicPr>
          <p:nvPr userDrawn="1"/>
        </p:nvPicPr>
        <p:blipFill>
          <a:blip r:embed="rId4"/>
          <a:stretch>
            <a:fillRect/>
          </a:stretch>
        </p:blipFill>
        <p:spPr>
          <a:xfrm>
            <a:off x="7680000" y="5760000"/>
            <a:ext cx="4416000" cy="911573"/>
          </a:xfrm>
          <a:prstGeom prst="rect">
            <a:avLst/>
          </a:prstGeom>
        </p:spPr>
      </p:pic>
      <p:sp>
        <p:nvSpPr>
          <p:cNvPr id="2" name="Rectangle 1">
            <a:extLst>
              <a:ext uri="{FF2B5EF4-FFF2-40B4-BE49-F238E27FC236}">
                <a16:creationId xmlns:a16="http://schemas.microsoft.com/office/drawing/2014/main" id="{BA74EEF6-BDA8-254F-B9E2-1EC6EEECA6EA}"/>
              </a:ext>
            </a:extLst>
          </p:cNvPr>
          <p:cNvSpPr/>
          <p:nvPr userDrawn="1"/>
        </p:nvSpPr>
        <p:spPr>
          <a:xfrm>
            <a:off x="7561943" y="6299200"/>
            <a:ext cx="3728525" cy="391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Tree>
    <p:extLst>
      <p:ext uri="{BB962C8B-B14F-4D97-AF65-F5344CB8AC3E}">
        <p14:creationId xmlns:p14="http://schemas.microsoft.com/office/powerpoint/2010/main" val="246050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3159839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525428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719356" y="1200043"/>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582228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513"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38112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28651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113272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3210053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4060191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17862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3"/>
          <p:cNvSpPr>
            <a:spLocks noGrp="1"/>
          </p:cNvSpPr>
          <p:nvPr>
            <p:ph type="sldNum" sz="quarter" idx="10"/>
          </p:nvPr>
        </p:nvSpPr>
        <p:spPr/>
        <p:txBody>
          <a:bodyPr/>
          <a:lstStyle>
            <a:lvl1pPr>
              <a:defRPr/>
            </a:lvl1pPr>
          </a:lstStyle>
          <a:p>
            <a:fld id="{BE3D769A-12CA-4D2F-9A56-0C503A7E898C}" type="slidenum">
              <a:rPr lang="fr-FR" altLang="fr-FR"/>
              <a:pPr/>
              <a:t>‹N°›</a:t>
            </a:fld>
            <a:endParaRPr lang="fr-FR" altLang="fr-FR"/>
          </a:p>
        </p:txBody>
      </p:sp>
      <p:sp>
        <p:nvSpPr>
          <p:cNvPr id="5" name="Titre 4"/>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176817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69715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2639484" y="188914"/>
            <a:ext cx="9313333" cy="346075"/>
          </a:xfrm>
        </p:spPr>
        <p:txBody>
          <a:bodyPr/>
          <a:lstStyle/>
          <a:p>
            <a:r>
              <a:rPr lang="fr-FR"/>
              <a:t>Modifiez le style du titre</a:t>
            </a:r>
          </a:p>
        </p:txBody>
      </p:sp>
      <p:sp>
        <p:nvSpPr>
          <p:cNvPr id="3" name="Espace réservé du tableau 2"/>
          <p:cNvSpPr>
            <a:spLocks noGrp="1"/>
          </p:cNvSpPr>
          <p:nvPr>
            <p:ph type="tbl" idx="1"/>
          </p:nvPr>
        </p:nvSpPr>
        <p:spPr>
          <a:xfrm>
            <a:off x="2722034" y="1600201"/>
            <a:ext cx="8942917" cy="4525963"/>
          </a:xfrm>
        </p:spPr>
        <p:txBody>
          <a:bodyPr/>
          <a:lstStyle/>
          <a:p>
            <a:endParaRPr lang="fr-FR"/>
          </a:p>
        </p:txBody>
      </p:sp>
      <p:sp>
        <p:nvSpPr>
          <p:cNvPr id="4" name="Espace réservé du numéro de diapositive 3"/>
          <p:cNvSpPr>
            <a:spLocks noGrp="1"/>
          </p:cNvSpPr>
          <p:nvPr>
            <p:ph type="sldNum" sz="quarter" idx="10"/>
          </p:nvPr>
        </p:nvSpPr>
        <p:spPr>
          <a:xfrm>
            <a:off x="8737601" y="6265863"/>
            <a:ext cx="622300" cy="476250"/>
          </a:xfrm>
        </p:spPr>
        <p:txBody>
          <a:bodyPr/>
          <a:lstStyle>
            <a:lvl1pPr>
              <a:defRPr/>
            </a:lvl1pPr>
          </a:lstStyle>
          <a:p>
            <a:fld id="{7A38580F-E31B-4D1D-9C15-325A5ADAD719}" type="slidenum">
              <a:rPr lang="fr-FR" altLang="fr-FR"/>
              <a:pPr/>
              <a:t>‹N°›</a:t>
            </a:fld>
            <a:endParaRPr lang="fr-FR" altLang="fr-FR"/>
          </a:p>
        </p:txBody>
      </p:sp>
    </p:spTree>
    <p:extLst>
      <p:ext uri="{BB962C8B-B14F-4D97-AF65-F5344CB8AC3E}">
        <p14:creationId xmlns:p14="http://schemas.microsoft.com/office/powerpoint/2010/main" val="61351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2" y="273049"/>
            <a:ext cx="4011084" cy="1162051"/>
          </a:xfrm>
        </p:spPr>
        <p:txBody>
          <a:bodyPr anchor="b"/>
          <a:lstStyle>
            <a:lvl1pPr algn="l">
              <a:defRPr sz="2000" b="1"/>
            </a:lvl1pPr>
          </a:lstStyle>
          <a:p>
            <a:r>
              <a:rPr lang="fr-FR"/>
              <a:t>Modifiez le style du titre</a:t>
            </a:r>
            <a:endParaRPr lang="en-US"/>
          </a:p>
        </p:txBody>
      </p:sp>
      <p:sp>
        <p:nvSpPr>
          <p:cNvPr id="3" name="Espace réservé du contenu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endParaRPr lang="en-US"/>
          </a:p>
        </p:txBody>
      </p:sp>
      <p:sp>
        <p:nvSpPr>
          <p:cNvPr id="6" name="Espace réservé du pied de page 5"/>
          <p:cNvSpPr>
            <a:spLocks noGrp="1"/>
          </p:cNvSpPr>
          <p:nvPr>
            <p:ph type="ftr" sz="quarter" idx="11"/>
          </p:nvPr>
        </p:nvSpPr>
        <p:spPr/>
        <p:txBody>
          <a:bodyPr/>
          <a:lstStyle/>
          <a:p>
            <a:r>
              <a:rPr lang="fr-FR"/>
              <a:t>DOCUMENT STRICTEMENT INTERNE – NE PAS DIFFUSER</a:t>
            </a:r>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1640351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pic>
        <p:nvPicPr>
          <p:cNvPr id="2" name="Image 1"/>
          <p:cNvPicPr>
            <a:picLocks noChangeAspect="1"/>
          </p:cNvPicPr>
          <p:nvPr userDrawn="1"/>
        </p:nvPicPr>
        <p:blipFill>
          <a:blip r:embed="rId4"/>
          <a:stretch>
            <a:fillRect/>
          </a:stretch>
        </p:blipFill>
        <p:spPr>
          <a:xfrm>
            <a:off x="192000" y="480000"/>
            <a:ext cx="4992000" cy="1030475"/>
          </a:xfrm>
          <a:prstGeom prst="rect">
            <a:avLst/>
          </a:prstGeom>
        </p:spPr>
      </p:pic>
      <p:sp>
        <p:nvSpPr>
          <p:cNvPr id="12" name="Espace réservé du texte 52"/>
          <p:cNvSpPr>
            <a:spLocks noGrp="1"/>
          </p:cNvSpPr>
          <p:nvPr>
            <p:ph type="body" sz="quarter" idx="14" hasCustomPrompt="1"/>
          </p:nvPr>
        </p:nvSpPr>
        <p:spPr>
          <a:xfrm>
            <a:off x="8400257" y="1268760"/>
            <a:ext cx="3305007" cy="432048"/>
          </a:xfrm>
          <a:prstGeom prst="rect">
            <a:avLst/>
          </a:prstGeom>
          <a:noFill/>
        </p:spPr>
        <p:txBody>
          <a:bodyPr lIns="0" tIns="0" rIns="0" bIns="0" anchor="t" anchorCtr="0">
            <a:normAutofit/>
          </a:bodyPr>
          <a:lstStyle>
            <a:lvl1pPr marL="0" indent="0" algn="r">
              <a:buNone/>
              <a:defRPr sz="1400" b="0" baseline="0">
                <a:solidFill>
                  <a:schemeClr val="bg1">
                    <a:lumMod val="50000"/>
                  </a:schemeClr>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 et/ou du pôle</a:t>
            </a:r>
          </a:p>
        </p:txBody>
      </p:sp>
      <p:pic>
        <p:nvPicPr>
          <p:cNvPr id="14" name="Image 13"/>
          <p:cNvPicPr>
            <a:picLocks noChangeAspect="1"/>
          </p:cNvPicPr>
          <p:nvPr userDrawn="1"/>
        </p:nvPicPr>
        <p:blipFill rotWithShape="1">
          <a:blip r:embed="rId5">
            <a:extLst>
              <a:ext uri="{28A0092B-C50C-407E-A947-70E740481C1C}">
                <a14:useLocalDpi xmlns:a14="http://schemas.microsoft.com/office/drawing/2010/main" val="0"/>
              </a:ext>
            </a:extLst>
          </a:blip>
          <a:srcRect l="3211" t="22430" r="68394" b="20965"/>
          <a:stretch/>
        </p:blipFill>
        <p:spPr>
          <a:xfrm>
            <a:off x="9718428" y="576170"/>
            <a:ext cx="1986835" cy="548575"/>
          </a:xfrm>
          <a:prstGeom prst="rect">
            <a:avLst/>
          </a:prstGeom>
        </p:spPr>
      </p:pic>
    </p:spTree>
    <p:extLst>
      <p:ext uri="{BB962C8B-B14F-4D97-AF65-F5344CB8AC3E}">
        <p14:creationId xmlns:p14="http://schemas.microsoft.com/office/powerpoint/2010/main" val="578758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pic>
        <p:nvPicPr>
          <p:cNvPr id="10" name="Image 9"/>
          <p:cNvPicPr>
            <a:picLocks noChangeAspect="1"/>
          </p:cNvPicPr>
          <p:nvPr userDrawn="1"/>
        </p:nvPicPr>
        <p:blipFill>
          <a:blip r:embed="rId4"/>
          <a:stretch>
            <a:fillRect/>
          </a:stretch>
        </p:blipFill>
        <p:spPr>
          <a:xfrm>
            <a:off x="7680000" y="5760000"/>
            <a:ext cx="4416000" cy="911573"/>
          </a:xfrm>
          <a:prstGeom prst="rect">
            <a:avLst/>
          </a:prstGeom>
        </p:spPr>
      </p:pic>
      <p:sp>
        <p:nvSpPr>
          <p:cNvPr id="13" name="Espace réservé du texte 52"/>
          <p:cNvSpPr>
            <a:spLocks noGrp="1"/>
          </p:cNvSpPr>
          <p:nvPr>
            <p:ph type="body" sz="quarter" idx="14" hasCustomPrompt="1"/>
          </p:nvPr>
        </p:nvSpPr>
        <p:spPr>
          <a:xfrm>
            <a:off x="8400257" y="1268760"/>
            <a:ext cx="3305007" cy="432048"/>
          </a:xfrm>
          <a:prstGeom prst="rect">
            <a:avLst/>
          </a:prstGeom>
          <a:noFill/>
        </p:spPr>
        <p:txBody>
          <a:bodyPr lIns="0" tIns="0" rIns="0" bIns="0" anchor="t" anchorCtr="0">
            <a:normAutofit/>
          </a:bodyPr>
          <a:lstStyle>
            <a:lvl1pPr marL="0" indent="0" algn="r">
              <a:buNone/>
              <a:defRPr sz="1400" b="0" baseline="0">
                <a:solidFill>
                  <a:schemeClr val="bg1">
                    <a:lumMod val="50000"/>
                  </a:schemeClr>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 et/ou du pôle</a:t>
            </a:r>
          </a:p>
        </p:txBody>
      </p:sp>
      <p:pic>
        <p:nvPicPr>
          <p:cNvPr id="14" name="Image 13"/>
          <p:cNvPicPr>
            <a:picLocks noChangeAspect="1"/>
          </p:cNvPicPr>
          <p:nvPr userDrawn="1"/>
        </p:nvPicPr>
        <p:blipFill rotWithShape="1">
          <a:blip r:embed="rId5">
            <a:extLst>
              <a:ext uri="{28A0092B-C50C-407E-A947-70E740481C1C}">
                <a14:useLocalDpi xmlns:a14="http://schemas.microsoft.com/office/drawing/2010/main" val="0"/>
              </a:ext>
            </a:extLst>
          </a:blip>
          <a:srcRect l="3211" t="22430" r="68394" b="20965"/>
          <a:stretch/>
        </p:blipFill>
        <p:spPr>
          <a:xfrm>
            <a:off x="9718428" y="576170"/>
            <a:ext cx="1986835" cy="548575"/>
          </a:xfrm>
          <a:prstGeom prst="rect">
            <a:avLst/>
          </a:prstGeom>
        </p:spPr>
      </p:pic>
    </p:spTree>
    <p:extLst>
      <p:ext uri="{BB962C8B-B14F-4D97-AF65-F5344CB8AC3E}">
        <p14:creationId xmlns:p14="http://schemas.microsoft.com/office/powerpoint/2010/main" val="39447533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22491219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25378931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696802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83063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9442605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367250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14282112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20602692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8131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32"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3" name="Image 32"/>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28601652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3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2" name="Image 31"/>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2363087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986706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8899000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4862740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6237676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5242601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362583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21014760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224651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0834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0890385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7749295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496754"/>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39051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45132"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427572"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25781330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9501707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73374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7584022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59321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82469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4" name="Shape 10"/>
          <p:cNvSpPr txBox="1">
            <a:spLocks noGrp="1"/>
          </p:cNvSpPr>
          <p:nvPr>
            <p:ph type="ctrTitle"/>
          </p:nvPr>
        </p:nvSpPr>
        <p:spPr>
          <a:xfrm>
            <a:off x="409898" y="5061182"/>
            <a:ext cx="11222724" cy="672565"/>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8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5" name="Espace réservé du texte 52"/>
          <p:cNvSpPr>
            <a:spLocks noGrp="1"/>
          </p:cNvSpPr>
          <p:nvPr>
            <p:ph type="body" sz="quarter" idx="11" hasCustomPrompt="1"/>
          </p:nvPr>
        </p:nvSpPr>
        <p:spPr>
          <a:xfrm>
            <a:off x="409899" y="5733257"/>
            <a:ext cx="1122272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2"/>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7" name="Espace réservé du texte 52"/>
          <p:cNvSpPr>
            <a:spLocks noGrp="1"/>
          </p:cNvSpPr>
          <p:nvPr>
            <p:ph type="body" sz="quarter" idx="13" hasCustomPrompt="1"/>
          </p:nvPr>
        </p:nvSpPr>
        <p:spPr>
          <a:xfrm>
            <a:off x="537905" y="6165304"/>
            <a:ext cx="2688299" cy="240027"/>
          </a:xfrm>
        </p:spPr>
        <p:txBody>
          <a:bodyPr lIns="0" tIns="0" rIns="0" bIns="0" anchor="ctr" anchorCtr="0">
            <a:normAutofit/>
          </a:bodyPr>
          <a:lstStyle>
            <a:lvl1pPr marL="0" indent="0" algn="l">
              <a:buNone/>
              <a:defRPr sz="1200"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a:t>
            </a:r>
          </a:p>
        </p:txBody>
      </p:sp>
      <p:sp>
        <p:nvSpPr>
          <p:cNvPr id="8" name="Ellipse 7"/>
          <p:cNvSpPr/>
          <p:nvPr userDrawn="1"/>
        </p:nvSpPr>
        <p:spPr>
          <a:xfrm rot="5400000">
            <a:off x="356408" y="6261315"/>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8448" y="6405331"/>
            <a:ext cx="1920213" cy="320292"/>
          </a:xfrm>
          <a:prstGeom prst="rect">
            <a:avLst/>
          </a:prstGeom>
        </p:spPr>
      </p:pic>
      <p:pic>
        <p:nvPicPr>
          <p:cNvPr id="12" name="Espace réservé pour une image  10">
            <a:extLst>
              <a:ext uri="{FF2B5EF4-FFF2-40B4-BE49-F238E27FC236}">
                <a16:creationId xmlns:a16="http://schemas.microsoft.com/office/drawing/2014/main" id="{D06D682D-E184-4D2D-9356-C1CC96CE1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90123"/>
            <a:ext cx="12192000" cy="3924300"/>
          </a:xfrm>
          <a:prstGeom prst="rect">
            <a:avLst/>
          </a:prstGeom>
        </p:spPr>
      </p:pic>
      <p:pic>
        <p:nvPicPr>
          <p:cNvPr id="13" name="Image 4">
            <a:extLst>
              <a:ext uri="{FF2B5EF4-FFF2-40B4-BE49-F238E27FC236}">
                <a16:creationId xmlns:a16="http://schemas.microsoft.com/office/drawing/2014/main" id="{88FC4DA7-14D7-4729-A6B3-5DBB09508D0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288022" y="1717582"/>
            <a:ext cx="1558804" cy="34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a:extLst>
              <a:ext uri="{FF2B5EF4-FFF2-40B4-BE49-F238E27FC236}">
                <a16:creationId xmlns:a16="http://schemas.microsoft.com/office/drawing/2014/main" id="{CB2ED594-1233-45CA-8CCF-4BBFFE5013C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466113" y="2067314"/>
            <a:ext cx="1702047" cy="682684"/>
          </a:xfrm>
          <a:prstGeom prst="rect">
            <a:avLst/>
          </a:prstGeom>
        </p:spPr>
      </p:pic>
      <p:pic>
        <p:nvPicPr>
          <p:cNvPr id="15" name="Image 14">
            <a:extLst>
              <a:ext uri="{FF2B5EF4-FFF2-40B4-BE49-F238E27FC236}">
                <a16:creationId xmlns:a16="http://schemas.microsoft.com/office/drawing/2014/main" id="{73E07046-452B-4A57-8EBA-D0147C1514F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605663" y="2385036"/>
            <a:ext cx="1703208" cy="557091"/>
          </a:xfrm>
          <a:prstGeom prst="rect">
            <a:avLst/>
          </a:prstGeom>
        </p:spPr>
      </p:pic>
      <p:pic>
        <p:nvPicPr>
          <p:cNvPr id="16" name="Image 15">
            <a:extLst>
              <a:ext uri="{FF2B5EF4-FFF2-40B4-BE49-F238E27FC236}">
                <a16:creationId xmlns:a16="http://schemas.microsoft.com/office/drawing/2014/main" id="{E5AF9954-BDD8-4034-AE6B-6346DF4CEFB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800524" y="1525583"/>
            <a:ext cx="866953" cy="192000"/>
          </a:xfrm>
          <a:prstGeom prst="rect">
            <a:avLst/>
          </a:prstGeom>
        </p:spPr>
      </p:pic>
      <p:pic>
        <p:nvPicPr>
          <p:cNvPr id="21" name="Image 20">
            <a:extLst>
              <a:ext uri="{FF2B5EF4-FFF2-40B4-BE49-F238E27FC236}">
                <a16:creationId xmlns:a16="http://schemas.microsoft.com/office/drawing/2014/main" id="{3BF3850C-EBDB-4F3C-9657-9E9D1463FA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3664" y="164638"/>
            <a:ext cx="4150155" cy="692247"/>
          </a:xfrm>
          <a:prstGeom prst="rect">
            <a:avLst/>
          </a:prstGeom>
        </p:spPr>
      </p:pic>
      <p:sp>
        <p:nvSpPr>
          <p:cNvPr id="2" name="ZoneTexte 1">
            <a:extLst>
              <a:ext uri="{FF2B5EF4-FFF2-40B4-BE49-F238E27FC236}">
                <a16:creationId xmlns:a16="http://schemas.microsoft.com/office/drawing/2014/main" id="{CA31ECB9-BCF3-459C-956F-5C3509015ACD}"/>
              </a:ext>
            </a:extLst>
          </p:cNvPr>
          <p:cNvSpPr txBox="1"/>
          <p:nvPr userDrawn="1"/>
        </p:nvSpPr>
        <p:spPr>
          <a:xfrm>
            <a:off x="8249960" y="265723"/>
            <a:ext cx="3628377" cy="420564"/>
          </a:xfrm>
          <a:prstGeom prst="rect">
            <a:avLst/>
          </a:prstGeom>
          <a:noFill/>
        </p:spPr>
        <p:txBody>
          <a:bodyPr wrap="square" rtlCol="0">
            <a:spAutoFit/>
          </a:bodyPr>
          <a:lstStyle/>
          <a:p>
            <a:pPr algn="r"/>
            <a:r>
              <a:rPr lang="fr-FR" sz="2133" b="1" err="1">
                <a:solidFill>
                  <a:schemeClr val="accent4"/>
                </a:solidFill>
              </a:rPr>
              <a:t>EuroTitres</a:t>
            </a:r>
            <a:endParaRPr lang="fr-FR" sz="2133" b="1">
              <a:solidFill>
                <a:schemeClr val="accent4"/>
              </a:solidFill>
            </a:endParaRPr>
          </a:p>
        </p:txBody>
      </p:sp>
    </p:spTree>
    <p:extLst>
      <p:ext uri="{BB962C8B-B14F-4D97-AF65-F5344CB8AC3E}">
        <p14:creationId xmlns:p14="http://schemas.microsoft.com/office/powerpoint/2010/main" val="4569380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11" name="Espace réservé pour une image  27"/>
          <p:cNvSpPr>
            <a:spLocks noGrp="1"/>
          </p:cNvSpPr>
          <p:nvPr>
            <p:ph type="pic" sz="quarter" idx="14"/>
          </p:nvPr>
        </p:nvSpPr>
        <p:spPr>
          <a:xfrm>
            <a:off x="0" y="-3"/>
            <a:ext cx="6960096" cy="6858003"/>
          </a:xfrm>
          <a:custGeom>
            <a:avLst/>
            <a:gdLst>
              <a:gd name="connsiteX0" fmla="*/ 0 w 5652120"/>
              <a:gd name="connsiteY0" fmla="*/ 0 h 4574624"/>
              <a:gd name="connsiteX1" fmla="*/ 5652120 w 5652120"/>
              <a:gd name="connsiteY1" fmla="*/ 0 h 4574624"/>
              <a:gd name="connsiteX2" fmla="*/ 5652120 w 5652120"/>
              <a:gd name="connsiteY2" fmla="*/ 1131590 h 4574624"/>
              <a:gd name="connsiteX3" fmla="*/ 4380119 w 5652120"/>
              <a:gd name="connsiteY3" fmla="*/ 1131590 h 4574624"/>
              <a:gd name="connsiteX4" fmla="*/ 4380119 w 5652120"/>
              <a:gd name="connsiteY4" fmla="*/ 3795886 h 4574624"/>
              <a:gd name="connsiteX5" fmla="*/ 5652120 w 5652120"/>
              <a:gd name="connsiteY5" fmla="*/ 3795886 h 4574624"/>
              <a:gd name="connsiteX6" fmla="*/ 5652120 w 5652120"/>
              <a:gd name="connsiteY6" fmla="*/ 4574624 h 4574624"/>
              <a:gd name="connsiteX7" fmla="*/ 0 w 5652120"/>
              <a:gd name="connsiteY7" fmla="*/ 4574624 h 4574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2120" h="4574624">
                <a:moveTo>
                  <a:pt x="0" y="0"/>
                </a:moveTo>
                <a:lnTo>
                  <a:pt x="5652120" y="0"/>
                </a:lnTo>
                <a:lnTo>
                  <a:pt x="5652120" y="1131590"/>
                </a:lnTo>
                <a:lnTo>
                  <a:pt x="4380119" y="1131590"/>
                </a:lnTo>
                <a:lnTo>
                  <a:pt x="4380119" y="3795886"/>
                </a:lnTo>
                <a:lnTo>
                  <a:pt x="5652120" y="3795886"/>
                </a:lnTo>
                <a:lnTo>
                  <a:pt x="5652120" y="4574624"/>
                </a:lnTo>
                <a:lnTo>
                  <a:pt x="0" y="4574624"/>
                </a:lnTo>
                <a:close/>
              </a:path>
            </a:pathLst>
          </a:custGeom>
          <a:solidFill>
            <a:schemeClr val="bg1">
              <a:lumMod val="95000"/>
            </a:schemeClr>
          </a:solidFill>
        </p:spPr>
        <p:txBody>
          <a:bodyPr wrap="square">
            <a:noAutofit/>
          </a:bodyPr>
          <a:lstStyle/>
          <a:p>
            <a:r>
              <a:rPr lang="fr-FR"/>
              <a:t>Cliquez sur l'icône pour ajouter une image</a:t>
            </a:r>
          </a:p>
        </p:txBody>
      </p:sp>
      <p:sp>
        <p:nvSpPr>
          <p:cNvPr id="13" name="Espace réservé du texte 52"/>
          <p:cNvSpPr>
            <a:spLocks noGrp="1"/>
          </p:cNvSpPr>
          <p:nvPr>
            <p:ph type="body" sz="quarter" idx="13" hasCustomPrompt="1"/>
          </p:nvPr>
        </p:nvSpPr>
        <p:spPr>
          <a:xfrm>
            <a:off x="5711957" y="4648585"/>
            <a:ext cx="3456384" cy="220448"/>
          </a:xfrm>
        </p:spPr>
        <p:txBody>
          <a:bodyPr lIns="0" tIns="0" rIns="0" bIns="0" anchor="ctr" anchorCtr="0">
            <a:normAutofit/>
          </a:bodyPr>
          <a:lstStyle>
            <a:lvl1pPr marL="0" indent="0" algn="l">
              <a:buNone/>
              <a:defRPr sz="1200"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32" name="Shape 10"/>
          <p:cNvSpPr txBox="1">
            <a:spLocks noGrp="1"/>
          </p:cNvSpPr>
          <p:nvPr>
            <p:ph type="ctrTitle"/>
          </p:nvPr>
        </p:nvSpPr>
        <p:spPr>
          <a:xfrm>
            <a:off x="5711957" y="2468894"/>
            <a:ext cx="6336704"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80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33" name="Espace réservé du texte 52"/>
          <p:cNvSpPr>
            <a:spLocks noGrp="1"/>
          </p:cNvSpPr>
          <p:nvPr>
            <p:ph type="body" sz="quarter" idx="11" hasCustomPrompt="1"/>
          </p:nvPr>
        </p:nvSpPr>
        <p:spPr>
          <a:xfrm>
            <a:off x="5711957" y="4068833"/>
            <a:ext cx="6336704"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0" name="ZoneTexte 9">
            <a:extLst>
              <a:ext uri="{FF2B5EF4-FFF2-40B4-BE49-F238E27FC236}">
                <a16:creationId xmlns:a16="http://schemas.microsoft.com/office/drawing/2014/main" id="{2649688E-C5DD-474E-8CC9-B7CAC38327D2}"/>
              </a:ext>
            </a:extLst>
          </p:cNvPr>
          <p:cNvSpPr txBox="1"/>
          <p:nvPr userDrawn="1"/>
        </p:nvSpPr>
        <p:spPr>
          <a:xfrm>
            <a:off x="8420285" y="338609"/>
            <a:ext cx="3628377" cy="420564"/>
          </a:xfrm>
          <a:prstGeom prst="rect">
            <a:avLst/>
          </a:prstGeom>
          <a:noFill/>
        </p:spPr>
        <p:txBody>
          <a:bodyPr wrap="square" rtlCol="0">
            <a:spAutoFit/>
          </a:bodyPr>
          <a:lstStyle/>
          <a:p>
            <a:pPr algn="r"/>
            <a:r>
              <a:rPr lang="fr-FR" sz="2133" b="1" err="1">
                <a:solidFill>
                  <a:schemeClr val="accent4"/>
                </a:solidFill>
              </a:rPr>
              <a:t>EuroTitres</a:t>
            </a:r>
            <a:endParaRPr lang="fr-FR" sz="2133" b="1">
              <a:solidFill>
                <a:schemeClr val="accent4"/>
              </a:solidFill>
            </a:endParaRPr>
          </a:p>
        </p:txBody>
      </p:sp>
      <p:pic>
        <p:nvPicPr>
          <p:cNvPr id="12" name="Image 11">
            <a:extLst>
              <a:ext uri="{FF2B5EF4-FFF2-40B4-BE49-F238E27FC236}">
                <a16:creationId xmlns:a16="http://schemas.microsoft.com/office/drawing/2014/main" id="{5D8ADEAD-C9B4-4179-8473-91552E5CCF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80310" y="6133058"/>
            <a:ext cx="3094037" cy="516085"/>
          </a:xfrm>
          <a:prstGeom prst="rect">
            <a:avLst/>
          </a:prstGeom>
        </p:spPr>
      </p:pic>
    </p:spTree>
    <p:extLst>
      <p:ext uri="{BB962C8B-B14F-4D97-AF65-F5344CB8AC3E}">
        <p14:creationId xmlns:p14="http://schemas.microsoft.com/office/powerpoint/2010/main" val="38308355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719403" y="260648"/>
            <a:ext cx="11233248" cy="576000"/>
          </a:xfrm>
        </p:spPr>
        <p:txBody>
          <a:bodyPr/>
          <a:lstStyle/>
          <a:p>
            <a:r>
              <a:rPr lang="fr-FR"/>
              <a:t>Modifiez le style du titre</a:t>
            </a:r>
          </a:p>
        </p:txBody>
      </p:sp>
      <p:sp>
        <p:nvSpPr>
          <p:cNvPr id="7" name="Espace réservé du contenu 5"/>
          <p:cNvSpPr>
            <a:spLocks noGrp="1"/>
          </p:cNvSpPr>
          <p:nvPr>
            <p:ph sz="quarter" idx="13"/>
          </p:nvPr>
        </p:nvSpPr>
        <p:spPr>
          <a:xfrm>
            <a:off x="718392" y="1508786"/>
            <a:ext cx="11234259" cy="4800535"/>
          </a:xfrm>
        </p:spPr>
        <p:txBody>
          <a:bodyPr lIns="0" tIns="0" rIns="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5"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5880154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718661" y="1508786"/>
            <a:ext cx="5472000" cy="4800535"/>
          </a:xfr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432651" y="1508786"/>
            <a:ext cx="5520000" cy="4800535"/>
          </a:xfr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719403" y="260648"/>
            <a:ext cx="11233248" cy="576000"/>
          </a:xfrm>
        </p:spPr>
        <p:txBody>
          <a:bodyPr/>
          <a:lstStyle>
            <a:lvl1pPr>
              <a:defRPr>
                <a:latin typeface="Montserrat ExtraBold" panose="00000900000000000000" pitchFamily="50" charset="0"/>
              </a:defRPr>
            </a:lvl1pPr>
          </a:lstStyle>
          <a:p>
            <a:r>
              <a:rPr lang="fr-FR"/>
              <a:t>Modifiez le style du titre</a:t>
            </a:r>
          </a:p>
        </p:txBody>
      </p:sp>
      <p:sp>
        <p:nvSpPr>
          <p:cNvPr id="6"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3856131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4"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8850151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8113184" y="0"/>
            <a:ext cx="4078816" cy="6858000"/>
          </a:xfrm>
        </p:spPr>
        <p:txBody>
          <a:bodyPr/>
          <a:lstStyle/>
          <a:p>
            <a:r>
              <a:rPr lang="fr-FR"/>
              <a:t>Cliquez sur l'icône pour ajouter une image</a:t>
            </a:r>
          </a:p>
        </p:txBody>
      </p:sp>
      <p:sp>
        <p:nvSpPr>
          <p:cNvPr id="5"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6999326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vierge">
    <p:spTree>
      <p:nvGrpSpPr>
        <p:cNvPr id="1" name=""/>
        <p:cNvGrpSpPr/>
        <p:nvPr/>
      </p:nvGrpSpPr>
      <p:grpSpPr>
        <a:xfrm>
          <a:off x="0" y="0"/>
          <a:ext cx="0" cy="0"/>
          <a:chOff x="0" y="0"/>
          <a:chExt cx="0" cy="0"/>
        </a:xfrm>
      </p:grpSpPr>
      <p:pic>
        <p:nvPicPr>
          <p:cNvPr id="51" name="Image 5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83765" y="3140969"/>
            <a:ext cx="4150155" cy="692247"/>
          </a:xfrm>
          <a:prstGeom prst="rect">
            <a:avLst/>
          </a:prstGeom>
        </p:spPr>
      </p:pic>
    </p:spTree>
    <p:extLst>
      <p:ext uri="{BB962C8B-B14F-4D97-AF65-F5344CB8AC3E}">
        <p14:creationId xmlns:p14="http://schemas.microsoft.com/office/powerpoint/2010/main" val="12796450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15563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1956455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4830794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3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2" name="Image 31"/>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23070652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8441142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4907627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5501891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3945049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5801093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5645124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122131991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17432239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6939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25"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6" name="Image 25"/>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70852844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2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2" name="Image 21"/>
          <p:cNvPicPr>
            <a:picLocks noChangeAspect="1"/>
          </p:cNvPicPr>
          <p:nvPr userDrawn="1"/>
        </p:nvPicPr>
        <p:blipFill>
          <a:blip r:embed="rId4"/>
          <a:stretch>
            <a:fillRect/>
          </a:stretch>
        </p:blipFill>
        <p:spPr>
          <a:xfrm>
            <a:off x="7680000" y="5760000"/>
            <a:ext cx="4416000" cy="911573"/>
          </a:xfrm>
          <a:prstGeom prst="rect">
            <a:avLst/>
          </a:prstGeom>
        </p:spPr>
      </p:pic>
      <p:sp>
        <p:nvSpPr>
          <p:cNvPr id="2" name="Rectangle 1">
            <a:extLst>
              <a:ext uri="{FF2B5EF4-FFF2-40B4-BE49-F238E27FC236}">
                <a16:creationId xmlns:a16="http://schemas.microsoft.com/office/drawing/2014/main" id="{BA74EEF6-BDA8-254F-B9E2-1EC6EEECA6EA}"/>
              </a:ext>
            </a:extLst>
          </p:cNvPr>
          <p:cNvSpPr/>
          <p:nvPr userDrawn="1"/>
        </p:nvSpPr>
        <p:spPr>
          <a:xfrm>
            <a:off x="7561943" y="6299200"/>
            <a:ext cx="3728525" cy="391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Tree>
    <p:extLst>
      <p:ext uri="{BB962C8B-B14F-4D97-AF65-F5344CB8AC3E}">
        <p14:creationId xmlns:p14="http://schemas.microsoft.com/office/powerpoint/2010/main" val="8873322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20829931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25032205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719356" y="1200043"/>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0299855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513"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92726682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52961458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76504730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387905042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67692340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442193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3"/>
          <p:cNvSpPr>
            <a:spLocks noGrp="1"/>
          </p:cNvSpPr>
          <p:nvPr>
            <p:ph type="sldNum" sz="quarter" idx="10"/>
          </p:nvPr>
        </p:nvSpPr>
        <p:spPr/>
        <p:txBody>
          <a:bodyPr/>
          <a:lstStyle>
            <a:lvl1pPr>
              <a:defRPr/>
            </a:lvl1pPr>
          </a:lstStyle>
          <a:p>
            <a:fld id="{BE3D769A-12CA-4D2F-9A56-0C503A7E898C}" type="slidenum">
              <a:rPr lang="fr-FR" altLang="fr-FR"/>
              <a:pPr/>
              <a:t>‹N°›</a:t>
            </a:fld>
            <a:endParaRPr lang="fr-FR" altLang="fr-FR"/>
          </a:p>
        </p:txBody>
      </p:sp>
      <p:sp>
        <p:nvSpPr>
          <p:cNvPr id="5" name="Titre 4"/>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99887633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8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08967383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2639484" y="188914"/>
            <a:ext cx="9313333" cy="346075"/>
          </a:xfrm>
        </p:spPr>
        <p:txBody>
          <a:bodyPr/>
          <a:lstStyle/>
          <a:p>
            <a:r>
              <a:rPr lang="fr-FR"/>
              <a:t>Modifiez le style du titre</a:t>
            </a:r>
          </a:p>
        </p:txBody>
      </p:sp>
      <p:sp>
        <p:nvSpPr>
          <p:cNvPr id="3" name="Espace réservé du tableau 2"/>
          <p:cNvSpPr>
            <a:spLocks noGrp="1"/>
          </p:cNvSpPr>
          <p:nvPr>
            <p:ph type="tbl" idx="1"/>
          </p:nvPr>
        </p:nvSpPr>
        <p:spPr>
          <a:xfrm>
            <a:off x="2722034" y="1600201"/>
            <a:ext cx="8942917" cy="4525963"/>
          </a:xfrm>
        </p:spPr>
        <p:txBody>
          <a:bodyPr/>
          <a:lstStyle/>
          <a:p>
            <a:endParaRPr lang="fr-FR"/>
          </a:p>
        </p:txBody>
      </p:sp>
      <p:sp>
        <p:nvSpPr>
          <p:cNvPr id="4" name="Espace réservé du numéro de diapositive 3"/>
          <p:cNvSpPr>
            <a:spLocks noGrp="1"/>
          </p:cNvSpPr>
          <p:nvPr>
            <p:ph type="sldNum" sz="quarter" idx="10"/>
          </p:nvPr>
        </p:nvSpPr>
        <p:spPr>
          <a:xfrm>
            <a:off x="8737601" y="6265863"/>
            <a:ext cx="622300" cy="476250"/>
          </a:xfrm>
        </p:spPr>
        <p:txBody>
          <a:bodyPr/>
          <a:lstStyle>
            <a:lvl1pPr>
              <a:defRPr/>
            </a:lvl1pPr>
          </a:lstStyle>
          <a:p>
            <a:fld id="{7A38580F-E31B-4D1D-9C15-325A5ADAD719}" type="slidenum">
              <a:rPr lang="fr-FR" altLang="fr-FR"/>
              <a:pPr/>
              <a:t>‹N°›</a:t>
            </a:fld>
            <a:endParaRPr lang="fr-FR" altLang="fr-FR"/>
          </a:p>
        </p:txBody>
      </p:sp>
    </p:spTree>
    <p:extLst>
      <p:ext uri="{BB962C8B-B14F-4D97-AF65-F5344CB8AC3E}">
        <p14:creationId xmlns:p14="http://schemas.microsoft.com/office/powerpoint/2010/main" val="4576067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4" name="Shape 10"/>
          <p:cNvSpPr txBox="1">
            <a:spLocks noGrp="1"/>
          </p:cNvSpPr>
          <p:nvPr>
            <p:ph type="ctrTitle"/>
          </p:nvPr>
        </p:nvSpPr>
        <p:spPr>
          <a:xfrm>
            <a:off x="409898" y="5061182"/>
            <a:ext cx="11222724" cy="672565"/>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8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5" name="Espace réservé du texte 52"/>
          <p:cNvSpPr>
            <a:spLocks noGrp="1"/>
          </p:cNvSpPr>
          <p:nvPr>
            <p:ph type="body" sz="quarter" idx="11" hasCustomPrompt="1"/>
          </p:nvPr>
        </p:nvSpPr>
        <p:spPr>
          <a:xfrm>
            <a:off x="409899" y="5733257"/>
            <a:ext cx="1122272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2"/>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7" name="Espace réservé du texte 52"/>
          <p:cNvSpPr>
            <a:spLocks noGrp="1"/>
          </p:cNvSpPr>
          <p:nvPr>
            <p:ph type="body" sz="quarter" idx="13" hasCustomPrompt="1"/>
          </p:nvPr>
        </p:nvSpPr>
        <p:spPr>
          <a:xfrm>
            <a:off x="537905" y="6165304"/>
            <a:ext cx="2688299" cy="240027"/>
          </a:xfrm>
        </p:spPr>
        <p:txBody>
          <a:bodyPr lIns="0" tIns="0" rIns="0" bIns="0" anchor="ctr" anchorCtr="0">
            <a:normAutofit/>
          </a:bodyPr>
          <a:lstStyle>
            <a:lvl1pPr marL="0" indent="0" algn="l">
              <a:buNone/>
              <a:defRPr sz="1200"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a:t>
            </a:r>
          </a:p>
        </p:txBody>
      </p:sp>
      <p:sp>
        <p:nvSpPr>
          <p:cNvPr id="8" name="Ellipse 7"/>
          <p:cNvSpPr/>
          <p:nvPr userDrawn="1"/>
        </p:nvSpPr>
        <p:spPr>
          <a:xfrm rot="5400000">
            <a:off x="356408" y="6261315"/>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8448" y="6405331"/>
            <a:ext cx="1920213" cy="320292"/>
          </a:xfrm>
          <a:prstGeom prst="rect">
            <a:avLst/>
          </a:prstGeom>
        </p:spPr>
      </p:pic>
      <p:pic>
        <p:nvPicPr>
          <p:cNvPr id="12" name="Espace réservé pour une image  10">
            <a:extLst>
              <a:ext uri="{FF2B5EF4-FFF2-40B4-BE49-F238E27FC236}">
                <a16:creationId xmlns:a16="http://schemas.microsoft.com/office/drawing/2014/main" id="{D06D682D-E184-4D2D-9356-C1CC96CE1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90123"/>
            <a:ext cx="12192000" cy="3924300"/>
          </a:xfrm>
          <a:prstGeom prst="rect">
            <a:avLst/>
          </a:prstGeom>
        </p:spPr>
      </p:pic>
      <p:pic>
        <p:nvPicPr>
          <p:cNvPr id="13" name="Image 4">
            <a:extLst>
              <a:ext uri="{FF2B5EF4-FFF2-40B4-BE49-F238E27FC236}">
                <a16:creationId xmlns:a16="http://schemas.microsoft.com/office/drawing/2014/main" id="{88FC4DA7-14D7-4729-A6B3-5DBB09508D0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288022" y="1717582"/>
            <a:ext cx="1558804" cy="34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a:extLst>
              <a:ext uri="{FF2B5EF4-FFF2-40B4-BE49-F238E27FC236}">
                <a16:creationId xmlns:a16="http://schemas.microsoft.com/office/drawing/2014/main" id="{CB2ED594-1233-45CA-8CCF-4BBFFE5013C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466113" y="2067314"/>
            <a:ext cx="1702047" cy="682684"/>
          </a:xfrm>
          <a:prstGeom prst="rect">
            <a:avLst/>
          </a:prstGeom>
        </p:spPr>
      </p:pic>
      <p:pic>
        <p:nvPicPr>
          <p:cNvPr id="15" name="Image 14">
            <a:extLst>
              <a:ext uri="{FF2B5EF4-FFF2-40B4-BE49-F238E27FC236}">
                <a16:creationId xmlns:a16="http://schemas.microsoft.com/office/drawing/2014/main" id="{73E07046-452B-4A57-8EBA-D0147C1514F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605663" y="2385036"/>
            <a:ext cx="1703208" cy="557091"/>
          </a:xfrm>
          <a:prstGeom prst="rect">
            <a:avLst/>
          </a:prstGeom>
        </p:spPr>
      </p:pic>
      <p:pic>
        <p:nvPicPr>
          <p:cNvPr id="16" name="Image 15">
            <a:extLst>
              <a:ext uri="{FF2B5EF4-FFF2-40B4-BE49-F238E27FC236}">
                <a16:creationId xmlns:a16="http://schemas.microsoft.com/office/drawing/2014/main" id="{E5AF9954-BDD8-4034-AE6B-6346DF4CEFB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800524" y="1525583"/>
            <a:ext cx="866953" cy="192000"/>
          </a:xfrm>
          <a:prstGeom prst="rect">
            <a:avLst/>
          </a:prstGeom>
        </p:spPr>
      </p:pic>
      <p:pic>
        <p:nvPicPr>
          <p:cNvPr id="21" name="Image 20">
            <a:extLst>
              <a:ext uri="{FF2B5EF4-FFF2-40B4-BE49-F238E27FC236}">
                <a16:creationId xmlns:a16="http://schemas.microsoft.com/office/drawing/2014/main" id="{3BF3850C-EBDB-4F3C-9657-9E9D1463FA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3664" y="164638"/>
            <a:ext cx="4150155" cy="692247"/>
          </a:xfrm>
          <a:prstGeom prst="rect">
            <a:avLst/>
          </a:prstGeom>
        </p:spPr>
      </p:pic>
      <p:sp>
        <p:nvSpPr>
          <p:cNvPr id="2" name="ZoneTexte 1">
            <a:extLst>
              <a:ext uri="{FF2B5EF4-FFF2-40B4-BE49-F238E27FC236}">
                <a16:creationId xmlns:a16="http://schemas.microsoft.com/office/drawing/2014/main" id="{CA31ECB9-BCF3-459C-956F-5C3509015ACD}"/>
              </a:ext>
            </a:extLst>
          </p:cNvPr>
          <p:cNvSpPr txBox="1"/>
          <p:nvPr userDrawn="1"/>
        </p:nvSpPr>
        <p:spPr>
          <a:xfrm>
            <a:off x="8249960" y="265723"/>
            <a:ext cx="3628377" cy="420564"/>
          </a:xfrm>
          <a:prstGeom prst="rect">
            <a:avLst/>
          </a:prstGeom>
          <a:noFill/>
        </p:spPr>
        <p:txBody>
          <a:bodyPr wrap="square" rtlCol="0">
            <a:spAutoFit/>
          </a:bodyPr>
          <a:lstStyle/>
          <a:p>
            <a:pPr algn="r"/>
            <a:r>
              <a:rPr lang="fr-FR" sz="2133" b="1" err="1">
                <a:solidFill>
                  <a:schemeClr val="accent4"/>
                </a:solidFill>
              </a:rPr>
              <a:t>EuroTitres</a:t>
            </a:r>
            <a:endParaRPr lang="fr-FR" sz="2133" b="1">
              <a:solidFill>
                <a:schemeClr val="accent4"/>
              </a:solidFill>
            </a:endParaRPr>
          </a:p>
        </p:txBody>
      </p:sp>
    </p:spTree>
    <p:extLst>
      <p:ext uri="{BB962C8B-B14F-4D97-AF65-F5344CB8AC3E}">
        <p14:creationId xmlns:p14="http://schemas.microsoft.com/office/powerpoint/2010/main" val="99375310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11" name="Espace réservé pour une image  27"/>
          <p:cNvSpPr>
            <a:spLocks noGrp="1"/>
          </p:cNvSpPr>
          <p:nvPr>
            <p:ph type="pic" sz="quarter" idx="14"/>
          </p:nvPr>
        </p:nvSpPr>
        <p:spPr>
          <a:xfrm>
            <a:off x="0" y="-3"/>
            <a:ext cx="6960096" cy="6858003"/>
          </a:xfrm>
          <a:custGeom>
            <a:avLst/>
            <a:gdLst>
              <a:gd name="connsiteX0" fmla="*/ 0 w 5652120"/>
              <a:gd name="connsiteY0" fmla="*/ 0 h 4574624"/>
              <a:gd name="connsiteX1" fmla="*/ 5652120 w 5652120"/>
              <a:gd name="connsiteY1" fmla="*/ 0 h 4574624"/>
              <a:gd name="connsiteX2" fmla="*/ 5652120 w 5652120"/>
              <a:gd name="connsiteY2" fmla="*/ 1131590 h 4574624"/>
              <a:gd name="connsiteX3" fmla="*/ 4380119 w 5652120"/>
              <a:gd name="connsiteY3" fmla="*/ 1131590 h 4574624"/>
              <a:gd name="connsiteX4" fmla="*/ 4380119 w 5652120"/>
              <a:gd name="connsiteY4" fmla="*/ 3795886 h 4574624"/>
              <a:gd name="connsiteX5" fmla="*/ 5652120 w 5652120"/>
              <a:gd name="connsiteY5" fmla="*/ 3795886 h 4574624"/>
              <a:gd name="connsiteX6" fmla="*/ 5652120 w 5652120"/>
              <a:gd name="connsiteY6" fmla="*/ 4574624 h 4574624"/>
              <a:gd name="connsiteX7" fmla="*/ 0 w 5652120"/>
              <a:gd name="connsiteY7" fmla="*/ 4574624 h 4574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2120" h="4574624">
                <a:moveTo>
                  <a:pt x="0" y="0"/>
                </a:moveTo>
                <a:lnTo>
                  <a:pt x="5652120" y="0"/>
                </a:lnTo>
                <a:lnTo>
                  <a:pt x="5652120" y="1131590"/>
                </a:lnTo>
                <a:lnTo>
                  <a:pt x="4380119" y="1131590"/>
                </a:lnTo>
                <a:lnTo>
                  <a:pt x="4380119" y="3795886"/>
                </a:lnTo>
                <a:lnTo>
                  <a:pt x="5652120" y="3795886"/>
                </a:lnTo>
                <a:lnTo>
                  <a:pt x="5652120" y="4574624"/>
                </a:lnTo>
                <a:lnTo>
                  <a:pt x="0" y="4574624"/>
                </a:lnTo>
                <a:close/>
              </a:path>
            </a:pathLst>
          </a:custGeom>
          <a:solidFill>
            <a:schemeClr val="bg1">
              <a:lumMod val="95000"/>
            </a:schemeClr>
          </a:solidFill>
        </p:spPr>
        <p:txBody>
          <a:bodyPr wrap="square">
            <a:noAutofit/>
          </a:bodyPr>
          <a:lstStyle/>
          <a:p>
            <a:r>
              <a:rPr lang="fr-FR"/>
              <a:t>Cliquez sur l'icône pour ajouter une image</a:t>
            </a:r>
          </a:p>
        </p:txBody>
      </p:sp>
      <p:sp>
        <p:nvSpPr>
          <p:cNvPr id="13" name="Espace réservé du texte 52"/>
          <p:cNvSpPr>
            <a:spLocks noGrp="1"/>
          </p:cNvSpPr>
          <p:nvPr>
            <p:ph type="body" sz="quarter" idx="13" hasCustomPrompt="1"/>
          </p:nvPr>
        </p:nvSpPr>
        <p:spPr>
          <a:xfrm>
            <a:off x="5711957" y="4648585"/>
            <a:ext cx="3456384" cy="220448"/>
          </a:xfrm>
        </p:spPr>
        <p:txBody>
          <a:bodyPr lIns="0" tIns="0" rIns="0" bIns="0" anchor="ctr" anchorCtr="0">
            <a:normAutofit/>
          </a:bodyPr>
          <a:lstStyle>
            <a:lvl1pPr marL="0" indent="0" algn="l">
              <a:buNone/>
              <a:defRPr sz="1200"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32" name="Shape 10"/>
          <p:cNvSpPr txBox="1">
            <a:spLocks noGrp="1"/>
          </p:cNvSpPr>
          <p:nvPr>
            <p:ph type="ctrTitle"/>
          </p:nvPr>
        </p:nvSpPr>
        <p:spPr>
          <a:xfrm>
            <a:off x="5711957" y="2468894"/>
            <a:ext cx="6336704"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80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33" name="Espace réservé du texte 52"/>
          <p:cNvSpPr>
            <a:spLocks noGrp="1"/>
          </p:cNvSpPr>
          <p:nvPr>
            <p:ph type="body" sz="quarter" idx="11" hasCustomPrompt="1"/>
          </p:nvPr>
        </p:nvSpPr>
        <p:spPr>
          <a:xfrm>
            <a:off x="5711957" y="4068833"/>
            <a:ext cx="6336704"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0" name="ZoneTexte 9">
            <a:extLst>
              <a:ext uri="{FF2B5EF4-FFF2-40B4-BE49-F238E27FC236}">
                <a16:creationId xmlns:a16="http://schemas.microsoft.com/office/drawing/2014/main" id="{2649688E-C5DD-474E-8CC9-B7CAC38327D2}"/>
              </a:ext>
            </a:extLst>
          </p:cNvPr>
          <p:cNvSpPr txBox="1"/>
          <p:nvPr userDrawn="1"/>
        </p:nvSpPr>
        <p:spPr>
          <a:xfrm>
            <a:off x="8420285" y="338609"/>
            <a:ext cx="3628377" cy="420564"/>
          </a:xfrm>
          <a:prstGeom prst="rect">
            <a:avLst/>
          </a:prstGeom>
          <a:noFill/>
        </p:spPr>
        <p:txBody>
          <a:bodyPr wrap="square" rtlCol="0">
            <a:spAutoFit/>
          </a:bodyPr>
          <a:lstStyle/>
          <a:p>
            <a:pPr algn="r"/>
            <a:r>
              <a:rPr lang="fr-FR" sz="2133" b="1" err="1">
                <a:solidFill>
                  <a:schemeClr val="accent4"/>
                </a:solidFill>
              </a:rPr>
              <a:t>EuroTitres</a:t>
            </a:r>
            <a:endParaRPr lang="fr-FR" sz="2133" b="1">
              <a:solidFill>
                <a:schemeClr val="accent4"/>
              </a:solidFill>
            </a:endParaRPr>
          </a:p>
        </p:txBody>
      </p:sp>
      <p:pic>
        <p:nvPicPr>
          <p:cNvPr id="12" name="Image 11">
            <a:extLst>
              <a:ext uri="{FF2B5EF4-FFF2-40B4-BE49-F238E27FC236}">
                <a16:creationId xmlns:a16="http://schemas.microsoft.com/office/drawing/2014/main" id="{5D8ADEAD-C9B4-4179-8473-91552E5CCF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80310" y="6133058"/>
            <a:ext cx="3094037" cy="516085"/>
          </a:xfrm>
          <a:prstGeom prst="rect">
            <a:avLst/>
          </a:prstGeom>
        </p:spPr>
      </p:pic>
    </p:spTree>
    <p:extLst>
      <p:ext uri="{BB962C8B-B14F-4D97-AF65-F5344CB8AC3E}">
        <p14:creationId xmlns:p14="http://schemas.microsoft.com/office/powerpoint/2010/main" val="113274228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719403" y="260648"/>
            <a:ext cx="11233248" cy="576000"/>
          </a:xfrm>
        </p:spPr>
        <p:txBody>
          <a:bodyPr/>
          <a:lstStyle/>
          <a:p>
            <a:r>
              <a:rPr lang="fr-FR"/>
              <a:t>Modifiez le style du titre</a:t>
            </a:r>
          </a:p>
        </p:txBody>
      </p:sp>
      <p:sp>
        <p:nvSpPr>
          <p:cNvPr id="7" name="Espace réservé du contenu 5"/>
          <p:cNvSpPr>
            <a:spLocks noGrp="1"/>
          </p:cNvSpPr>
          <p:nvPr>
            <p:ph sz="quarter" idx="13"/>
          </p:nvPr>
        </p:nvSpPr>
        <p:spPr>
          <a:xfrm>
            <a:off x="718392" y="1508786"/>
            <a:ext cx="11234259" cy="4800535"/>
          </a:xfrm>
        </p:spPr>
        <p:txBody>
          <a:bodyPr lIns="0" tIns="0" rIns="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5"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11932060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718661" y="1508786"/>
            <a:ext cx="5472000" cy="4800535"/>
          </a:xfr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432651" y="1508786"/>
            <a:ext cx="5520000" cy="4800535"/>
          </a:xfr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719403" y="260648"/>
            <a:ext cx="11233248" cy="576000"/>
          </a:xfrm>
        </p:spPr>
        <p:txBody>
          <a:bodyPr/>
          <a:lstStyle>
            <a:lvl1pPr>
              <a:defRPr>
                <a:latin typeface="Montserrat ExtraBold" panose="00000900000000000000" pitchFamily="50" charset="0"/>
              </a:defRPr>
            </a:lvl1pPr>
          </a:lstStyle>
          <a:p>
            <a:r>
              <a:rPr lang="fr-FR"/>
              <a:t>Modifiez le style du titre</a:t>
            </a:r>
          </a:p>
        </p:txBody>
      </p:sp>
      <p:sp>
        <p:nvSpPr>
          <p:cNvPr id="6"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75770383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4"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47394666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8113184" y="0"/>
            <a:ext cx="4078816" cy="6858000"/>
          </a:xfrm>
        </p:spPr>
        <p:txBody>
          <a:bodyPr/>
          <a:lstStyle/>
          <a:p>
            <a:r>
              <a:rPr lang="fr-FR"/>
              <a:t>Cliquez sur l'icône pour ajouter une image</a:t>
            </a:r>
          </a:p>
        </p:txBody>
      </p:sp>
      <p:sp>
        <p:nvSpPr>
          <p:cNvPr id="5"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0182116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vierge">
    <p:spTree>
      <p:nvGrpSpPr>
        <p:cNvPr id="1" name=""/>
        <p:cNvGrpSpPr/>
        <p:nvPr/>
      </p:nvGrpSpPr>
      <p:grpSpPr>
        <a:xfrm>
          <a:off x="0" y="0"/>
          <a:ext cx="0" cy="0"/>
          <a:chOff x="0" y="0"/>
          <a:chExt cx="0" cy="0"/>
        </a:xfrm>
      </p:grpSpPr>
      <p:pic>
        <p:nvPicPr>
          <p:cNvPr id="51" name="Image 5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83765" y="3140969"/>
            <a:ext cx="4150155" cy="692247"/>
          </a:xfrm>
          <a:prstGeom prst="rect">
            <a:avLst/>
          </a:prstGeom>
        </p:spPr>
      </p:pic>
    </p:spTree>
    <p:extLst>
      <p:ext uri="{BB962C8B-B14F-4D97-AF65-F5344CB8AC3E}">
        <p14:creationId xmlns:p14="http://schemas.microsoft.com/office/powerpoint/2010/main" val="9798495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35280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13413288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25"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6" name="Image 25"/>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370120279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2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2" name="Image 21"/>
          <p:cNvPicPr>
            <a:picLocks noChangeAspect="1"/>
          </p:cNvPicPr>
          <p:nvPr userDrawn="1"/>
        </p:nvPicPr>
        <p:blipFill>
          <a:blip r:embed="rId4"/>
          <a:stretch>
            <a:fillRect/>
          </a:stretch>
        </p:blipFill>
        <p:spPr>
          <a:xfrm>
            <a:off x="7680000" y="5760000"/>
            <a:ext cx="4416000" cy="911573"/>
          </a:xfrm>
          <a:prstGeom prst="rect">
            <a:avLst/>
          </a:prstGeom>
        </p:spPr>
      </p:pic>
      <p:sp>
        <p:nvSpPr>
          <p:cNvPr id="2" name="Rectangle 1">
            <a:extLst>
              <a:ext uri="{FF2B5EF4-FFF2-40B4-BE49-F238E27FC236}">
                <a16:creationId xmlns:a16="http://schemas.microsoft.com/office/drawing/2014/main" id="{BA74EEF6-BDA8-254F-B9E2-1EC6EEECA6EA}"/>
              </a:ext>
            </a:extLst>
          </p:cNvPr>
          <p:cNvSpPr/>
          <p:nvPr userDrawn="1"/>
        </p:nvSpPr>
        <p:spPr>
          <a:xfrm>
            <a:off x="7561943" y="6299200"/>
            <a:ext cx="3728525" cy="391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Tree>
    <p:extLst>
      <p:ext uri="{BB962C8B-B14F-4D97-AF65-F5344CB8AC3E}">
        <p14:creationId xmlns:p14="http://schemas.microsoft.com/office/powerpoint/2010/main" val="412810687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253210913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46044933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719356" y="1200043"/>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86969980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513"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96313557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41609742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7323344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35424349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123172063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18171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3"/>
          <p:cNvSpPr>
            <a:spLocks noGrp="1"/>
          </p:cNvSpPr>
          <p:nvPr>
            <p:ph type="sldNum" sz="quarter" idx="10"/>
          </p:nvPr>
        </p:nvSpPr>
        <p:spPr/>
        <p:txBody>
          <a:bodyPr/>
          <a:lstStyle>
            <a:lvl1pPr>
              <a:defRPr/>
            </a:lvl1pPr>
          </a:lstStyle>
          <a:p>
            <a:fld id="{BE3D769A-12CA-4D2F-9A56-0C503A7E898C}" type="slidenum">
              <a:rPr lang="fr-FR" altLang="fr-FR"/>
              <a:pPr/>
              <a:t>‹N°›</a:t>
            </a:fld>
            <a:endParaRPr lang="fr-FR" altLang="fr-FR"/>
          </a:p>
        </p:txBody>
      </p:sp>
      <p:sp>
        <p:nvSpPr>
          <p:cNvPr id="5" name="Titre 4"/>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1256169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8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37343699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2639484" y="188914"/>
            <a:ext cx="9313333" cy="346075"/>
          </a:xfrm>
        </p:spPr>
        <p:txBody>
          <a:bodyPr/>
          <a:lstStyle/>
          <a:p>
            <a:r>
              <a:rPr lang="fr-FR"/>
              <a:t>Modifiez le style du titre</a:t>
            </a:r>
          </a:p>
        </p:txBody>
      </p:sp>
      <p:sp>
        <p:nvSpPr>
          <p:cNvPr id="3" name="Espace réservé du tableau 2"/>
          <p:cNvSpPr>
            <a:spLocks noGrp="1"/>
          </p:cNvSpPr>
          <p:nvPr>
            <p:ph type="tbl" idx="1"/>
          </p:nvPr>
        </p:nvSpPr>
        <p:spPr>
          <a:xfrm>
            <a:off x="2722034" y="1600201"/>
            <a:ext cx="8942917" cy="4525963"/>
          </a:xfrm>
        </p:spPr>
        <p:txBody>
          <a:bodyPr/>
          <a:lstStyle/>
          <a:p>
            <a:endParaRPr lang="fr-FR"/>
          </a:p>
        </p:txBody>
      </p:sp>
      <p:sp>
        <p:nvSpPr>
          <p:cNvPr id="4" name="Espace réservé du numéro de diapositive 3"/>
          <p:cNvSpPr>
            <a:spLocks noGrp="1"/>
          </p:cNvSpPr>
          <p:nvPr>
            <p:ph type="sldNum" sz="quarter" idx="10"/>
          </p:nvPr>
        </p:nvSpPr>
        <p:spPr>
          <a:xfrm>
            <a:off x="8737601" y="6265863"/>
            <a:ext cx="622300" cy="476250"/>
          </a:xfrm>
        </p:spPr>
        <p:txBody>
          <a:bodyPr/>
          <a:lstStyle>
            <a:lvl1pPr>
              <a:defRPr/>
            </a:lvl1pPr>
          </a:lstStyle>
          <a:p>
            <a:fld id="{7A38580F-E31B-4D1D-9C15-325A5ADAD719}" type="slidenum">
              <a:rPr lang="fr-FR" altLang="fr-FR"/>
              <a:pPr/>
              <a:t>‹N°›</a:t>
            </a:fld>
            <a:endParaRPr lang="fr-FR" altLang="fr-FR"/>
          </a:p>
        </p:txBody>
      </p:sp>
    </p:spTree>
    <p:extLst>
      <p:ext uri="{BB962C8B-B14F-4D97-AF65-F5344CB8AC3E}">
        <p14:creationId xmlns:p14="http://schemas.microsoft.com/office/powerpoint/2010/main" val="43807117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45132"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427572"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378603998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219100226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07761208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71578161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510545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870497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D7A789-7063-4D2A-BAB7-DCCB9F744D2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03820BD-B08B-45B9-83EF-AD7F921B70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BB40FDD-5D67-43FB-8599-85D253A51D6A}"/>
              </a:ext>
            </a:extLst>
          </p:cNvPr>
          <p:cNvSpPr>
            <a:spLocks noGrp="1"/>
          </p:cNvSpPr>
          <p:nvPr>
            <p:ph type="dt" sz="half" idx="10"/>
          </p:nvPr>
        </p:nvSpPr>
        <p:spPr/>
        <p:txBody>
          <a:bodyPr/>
          <a:lstStyle/>
          <a:p>
            <a:fld id="{9B3900EE-B943-42EE-BD49-B36D1D0D81CE}" type="datetimeFigureOut">
              <a:rPr lang="fr-FR" smtClean="0"/>
              <a:t>22/11/2022</a:t>
            </a:fld>
            <a:endParaRPr lang="fr-FR"/>
          </a:p>
        </p:txBody>
      </p:sp>
      <p:sp>
        <p:nvSpPr>
          <p:cNvPr id="5" name="Espace réservé du pied de page 4">
            <a:extLst>
              <a:ext uri="{FF2B5EF4-FFF2-40B4-BE49-F238E27FC236}">
                <a16:creationId xmlns:a16="http://schemas.microsoft.com/office/drawing/2014/main" id="{868D90E9-3F3E-4203-ADDC-DA4DF0CE316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9E80E7A-CF7C-46CD-9C88-078E7A7D960D}"/>
              </a:ext>
            </a:extLst>
          </p:cNvPr>
          <p:cNvSpPr>
            <a:spLocks noGrp="1"/>
          </p:cNvSpPr>
          <p:nvPr>
            <p:ph type="sldNum" sz="quarter" idx="12"/>
          </p:nvPr>
        </p:nvSpPr>
        <p:spPr/>
        <p:txBody>
          <a:bodyPr/>
          <a:lstStyle/>
          <a:p>
            <a:fld id="{EDD4C70F-2926-4DB6-AEB8-1C7D4AAB9F67}" type="slidenum">
              <a:rPr lang="fr-FR" smtClean="0"/>
              <a:t>‹N°›</a:t>
            </a:fld>
            <a:endParaRPr lang="fr-FR"/>
          </a:p>
        </p:txBody>
      </p:sp>
    </p:spTree>
    <p:extLst>
      <p:ext uri="{BB962C8B-B14F-4D97-AF65-F5344CB8AC3E}">
        <p14:creationId xmlns:p14="http://schemas.microsoft.com/office/powerpoint/2010/main" val="79237679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415447027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 name="Espace réservé de la date 3">
            <a:extLst>
              <a:ext uri="{FF2B5EF4-FFF2-40B4-BE49-F238E27FC236}">
                <a16:creationId xmlns:a16="http://schemas.microsoft.com/office/drawing/2014/main" id="{AEBDF29C-7377-4E63-8C4C-1D03C8CA67DF}"/>
              </a:ext>
            </a:extLst>
          </p:cNvPr>
          <p:cNvSpPr txBox="1">
            <a:spLocks noGrp="1"/>
          </p:cNvSpPr>
          <p:nvPr userDrawn="1"/>
        </p:nvSpPr>
        <p:spPr bwMode="auto">
          <a:xfrm>
            <a:off x="1114624" y="6524199"/>
            <a:ext cx="1756186"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KIT de formation LEA V3.5</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3970553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200513" y="260648"/>
            <a:ext cx="10272131" cy="672075"/>
          </a:xfrm>
        </p:spPr>
        <p:txBody>
          <a:bodyPr/>
          <a:lstStyle/>
          <a:p>
            <a:r>
              <a:rPr lang="fr-FR"/>
              <a:t>Modifiez le style du titre</a:t>
            </a:r>
          </a:p>
        </p:txBody>
      </p:sp>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02947601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8113184" y="0"/>
            <a:ext cx="4078816" cy="6858000"/>
          </a:xfrm>
          <a:prstGeom prst="rect">
            <a:avLst/>
          </a:prstGeom>
        </p:spPr>
        <p:txBody>
          <a:bodyPr/>
          <a:lstStyle/>
          <a:p>
            <a:endParaRPr lang="fr-FR"/>
          </a:p>
        </p:txBody>
      </p:sp>
      <p:sp>
        <p:nvSpPr>
          <p:cNvPr id="6"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5311362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5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148103185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6_Titre">
    <p:spTree>
      <p:nvGrpSpPr>
        <p:cNvPr id="1" name="Shape 8"/>
        <p:cNvGrpSpPr/>
        <p:nvPr/>
      </p:nvGrpSpPr>
      <p:grpSpPr>
        <a:xfrm>
          <a:off x="0" y="0"/>
          <a:ext cx="0" cy="0"/>
          <a:chOff x="0" y="0"/>
          <a:chExt cx="0" cy="0"/>
        </a:xfrm>
      </p:grpSpPr>
      <p:grpSp>
        <p:nvGrpSpPr>
          <p:cNvPr id="35" name="Groupe 34"/>
          <p:cNvGrpSpPr/>
          <p:nvPr userDrawn="1"/>
        </p:nvGrpSpPr>
        <p:grpSpPr>
          <a:xfrm>
            <a:off x="2542676" y="3044958"/>
            <a:ext cx="7106648" cy="768085"/>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2138293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335360" y="596687"/>
            <a:ext cx="2592288" cy="1541135"/>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335360" y="2263701"/>
            <a:ext cx="2591992" cy="1741363"/>
          </a:xfrm>
          <a:prstGeom prst="rect">
            <a:avLst/>
          </a:prstGeom>
        </p:spPr>
        <p:txBody>
          <a:bodyPr lIns="0" tIns="0" rIns="0" bIns="0">
            <a:normAutofit/>
          </a:bodyPr>
          <a:lstStyle>
            <a:lvl1pPr marL="0" indent="0" algn="r">
              <a:buNone/>
              <a:defRPr sz="2133" b="0" i="1" baseline="0">
                <a:solidFill>
                  <a:schemeClr val="accent2">
                    <a:lumMod val="75000"/>
                  </a:schemeClr>
                </a:solidFil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993152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1.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vmlDrawing" Target="../drawings/vmlDrawing1.vm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3" Type="http://schemas.openxmlformats.org/officeDocument/2006/relationships/vmlDrawing" Target="../drawings/vmlDrawing2.vml"/><Relationship Id="rId7" Type="http://schemas.openxmlformats.org/officeDocument/2006/relationships/image" Target="../media/image1.emf"/><Relationship Id="rId2" Type="http://schemas.openxmlformats.org/officeDocument/2006/relationships/theme" Target="../theme/theme4.xml"/><Relationship Id="rId1" Type="http://schemas.openxmlformats.org/officeDocument/2006/relationships/slideLayout" Target="../slideLayouts/slideLayout39.xml"/><Relationship Id="rId6" Type="http://schemas.openxmlformats.org/officeDocument/2006/relationships/oleObject" Target="../embeddings/oleObject2.bin"/><Relationship Id="rId5" Type="http://schemas.openxmlformats.org/officeDocument/2006/relationships/tags" Target="../tags/tag4.xml"/><Relationship Id="rId4" Type="http://schemas.openxmlformats.org/officeDocument/2006/relationships/tags" Target="../tags/tag3.xml"/></Relationships>
</file>

<file path=ppt/slideMasters/_rels/slideMaster5.xml.rels><?xml version="1.0" encoding="UTF-8" standalone="yes"?>
<Relationships xmlns="http://schemas.openxmlformats.org/package/2006/relationships"><Relationship Id="rId3" Type="http://schemas.openxmlformats.org/officeDocument/2006/relationships/vmlDrawing" Target="../drawings/vmlDrawing3.vml"/><Relationship Id="rId7" Type="http://schemas.openxmlformats.org/officeDocument/2006/relationships/image" Target="../media/image1.emf"/><Relationship Id="rId2" Type="http://schemas.openxmlformats.org/officeDocument/2006/relationships/theme" Target="../theme/theme5.xml"/><Relationship Id="rId1" Type="http://schemas.openxmlformats.org/officeDocument/2006/relationships/slideLayout" Target="../slideLayouts/slideLayout40.xml"/><Relationship Id="rId6" Type="http://schemas.openxmlformats.org/officeDocument/2006/relationships/oleObject" Target="../embeddings/oleObject3.bin"/><Relationship Id="rId5" Type="http://schemas.openxmlformats.org/officeDocument/2006/relationships/tags" Target="../tags/tag6.xml"/><Relationship Id="rId4" Type="http://schemas.openxmlformats.org/officeDocument/2006/relationships/tags" Target="../tags/tag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theme" Target="../theme/theme6.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10" Type="http://schemas.openxmlformats.org/officeDocument/2006/relationships/theme" Target="../theme/theme7.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8.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tags" Target="../tags/tag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tags" Target="../tags/tag7.xml"/><Relationship Id="rId2" Type="http://schemas.openxmlformats.org/officeDocument/2006/relationships/slideLayout" Target="../slideLayouts/slideLayout68.xml"/><Relationship Id="rId16" Type="http://schemas.openxmlformats.org/officeDocument/2006/relationships/vmlDrawing" Target="../drawings/vmlDrawing4.vml"/><Relationship Id="rId20" Type="http://schemas.openxmlformats.org/officeDocument/2006/relationships/image" Target="../media/image1.emf"/><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9.xml"/><Relationship Id="rId10" Type="http://schemas.openxmlformats.org/officeDocument/2006/relationships/slideLayout" Target="../slideLayouts/slideLayout76.xml"/><Relationship Id="rId19" Type="http://schemas.openxmlformats.org/officeDocument/2006/relationships/oleObject" Target="../embeddings/oleObject4.bin"/><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5" Type="http://schemas.openxmlformats.org/officeDocument/2006/relationships/slideLayout" Target="../slideLayouts/slideLayout85.xml"/><Relationship Id="rId10" Type="http://schemas.openxmlformats.org/officeDocument/2006/relationships/theme" Target="../theme/theme1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tags" Target="../tags/tag10.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tags" Target="../tags/tag9.xml"/><Relationship Id="rId2" Type="http://schemas.openxmlformats.org/officeDocument/2006/relationships/slideLayout" Target="../slideLayouts/slideLayout91.xml"/><Relationship Id="rId16" Type="http://schemas.openxmlformats.org/officeDocument/2006/relationships/vmlDrawing" Target="../drawings/vmlDrawing5.vml"/><Relationship Id="rId20" Type="http://schemas.openxmlformats.org/officeDocument/2006/relationships/image" Target="../media/image1.emf"/><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theme" Target="../theme/theme11.xml"/><Relationship Id="rId10" Type="http://schemas.openxmlformats.org/officeDocument/2006/relationships/slideLayout" Target="../slideLayouts/slideLayout99.xml"/><Relationship Id="rId19" Type="http://schemas.openxmlformats.org/officeDocument/2006/relationships/oleObject" Target="../embeddings/oleObject5.bin"/><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slideLayout" Target="../slideLayouts/slideLayout116.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5" Type="http://schemas.openxmlformats.org/officeDocument/2006/relationships/theme" Target="../theme/theme12.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18"/>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7" name="Diapositive think-cell" r:id="rId20" imgW="526" imgH="526" progId="TCLayout.ActiveDocument.1">
                  <p:embed/>
                </p:oleObj>
              </mc:Choice>
              <mc:Fallback>
                <p:oleObj name="Diapositive think-cell" r:id="rId20"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2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19"/>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5" y="6501341"/>
            <a:ext cx="2830396" cy="184666"/>
          </a:xfrm>
          <a:prstGeom prst="rect">
            <a:avLst/>
          </a:prstGeom>
          <a:noFill/>
          <a:ln>
            <a:noFill/>
          </a:ln>
        </p:spPr>
        <p:txBody>
          <a:bodyPr wrap="squar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Emprunt BPCE ASV NOV. 2022</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513805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745" r:id="rId5"/>
    <p:sldLayoutId id="2147483666" r:id="rId6"/>
    <p:sldLayoutId id="2147483667" r:id="rId7"/>
    <p:sldLayoutId id="2147483668" r:id="rId8"/>
    <p:sldLayoutId id="2147483669" r:id="rId9"/>
    <p:sldLayoutId id="2147483670" r:id="rId10"/>
    <p:sldLayoutId id="2147483671" r:id="rId11"/>
    <p:sldLayoutId id="2147483747" r:id="rId12"/>
    <p:sldLayoutId id="2147483751" r:id="rId13"/>
    <p:sldLayoutId id="2147483752" r:id="rId14"/>
    <p:sldLayoutId id="2147483886" r:id="rId15"/>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3345536677"/>
      </p:ext>
    </p:extLst>
  </p:cSld>
  <p:clrMap bg1="lt1" tx1="dk1" bg2="lt2" tx2="dk2" accent1="accent1" accent2="accent2" accent3="accent3" accent4="accent4" accent5="accent5" accent6="accent6" hlink="hlink" folHlink="folHlink"/>
  <p:sldLayoutIdLst>
    <p:sldLayoutId id="2147483713" r:id="rId1"/>
    <p:sldLayoutId id="2147483746"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821947577"/>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DE4829C9-B548-405D-8DAC-0F28C0A0B36F}"/>
              </a:ext>
            </a:extLst>
          </p:cNvPr>
          <p:cNvGraphicFramePr>
            <a:graphicFrameLocks noChangeAspect="1"/>
          </p:cNvGraphicFramePr>
          <p:nvPr userDrawn="1">
            <p:custDataLst>
              <p:tags r:id="rId4"/>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1" name="Diapositive think-cell" r:id="rId6" imgW="526" imgH="526" progId="TCLayout.ActiveDocument.1">
                  <p:embed/>
                </p:oleObj>
              </mc:Choice>
              <mc:Fallback>
                <p:oleObj name="Diapositive think-cell" r:id="rId6" imgW="526" imgH="526" progId="TCLayout.ActiveDocument.1">
                  <p:embed/>
                  <p:pic>
                    <p:nvPicPr>
                      <p:cNvPr id="5" name="Objet 4" hidden="1">
                        <a:extLst>
                          <a:ext uri="{FF2B5EF4-FFF2-40B4-BE49-F238E27FC236}">
                            <a16:creationId xmlns:a16="http://schemas.microsoft.com/office/drawing/2014/main" id="{DE4829C9-B548-405D-8DAC-0F28C0A0B36F}"/>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BA9D79E-6337-49A7-83F0-025D4CD9AC11}"/>
              </a:ext>
            </a:extLst>
          </p:cNvPr>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0000900000000000000"/>
              <a:ea typeface="+mj-ea"/>
              <a:cs typeface="Arial" panose="020B0604020202020204" pitchFamily="34" charset="0"/>
              <a:sym typeface="Montserrat ExtraBold" panose="0000090000000000000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442705746"/>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F2D07C5B-ED4E-4E10-B2EE-58C2E1B0E2DF}"/>
              </a:ext>
            </a:extLst>
          </p:cNvPr>
          <p:cNvGraphicFramePr>
            <a:graphicFrameLocks noChangeAspect="1"/>
          </p:cNvGraphicFramePr>
          <p:nvPr userDrawn="1">
            <p:custDataLst>
              <p:tags r:id="rId4"/>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5" name="Diapositive think-cell" r:id="rId6" imgW="526" imgH="526" progId="TCLayout.ActiveDocument.1">
                  <p:embed/>
                </p:oleObj>
              </mc:Choice>
              <mc:Fallback>
                <p:oleObj name="Diapositive think-cell" r:id="rId6" imgW="526" imgH="526" progId="TCLayout.ActiveDocument.1">
                  <p:embed/>
                  <p:pic>
                    <p:nvPicPr>
                      <p:cNvPr id="3" name="Objet 2" hidden="1">
                        <a:extLst>
                          <a:ext uri="{FF2B5EF4-FFF2-40B4-BE49-F238E27FC236}">
                            <a16:creationId xmlns:a16="http://schemas.microsoft.com/office/drawing/2014/main" id="{F2D07C5B-ED4E-4E10-B2EE-58C2E1B0E2DF}"/>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576FBBF-76BB-4E62-857D-F88B6133779E}"/>
              </a:ext>
            </a:extLst>
          </p:cNvPr>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0000900000000000000"/>
              <a:ea typeface="+mj-ea"/>
              <a:cs typeface="Arial" panose="020B0604020202020204" pitchFamily="34" charset="0"/>
              <a:sym typeface="Montserrat ExtraBold" panose="0000090000000000000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6682200"/>
      </p:ext>
    </p:extLst>
  </p:cSld>
  <p:clrMap bg1="lt1" tx1="dk1" bg2="lt2" tx2="dk2" accent1="accent1" accent2="accent2" accent3="accent3" accent4="accent4" accent5="accent5" accent6="accent6" hlink="hlink" folHlink="folHlink"/>
  <p:sldLayoutIdLst>
    <p:sldLayoutId id="2147483714" r:id="rId1"/>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18" name="Oval 13"/>
          <p:cNvSpPr txBox="1">
            <a:spLocks noChangeAspect="1" noChangeArrowheads="1"/>
          </p:cNvSpPr>
          <p:nvPr userDrawn="1"/>
        </p:nvSpPr>
        <p:spPr bwMode="auto">
          <a:xfrm>
            <a:off x="93768"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40" name="Ellipse 39"/>
          <p:cNvSpPr/>
          <p:nvPr userDrawn="1"/>
        </p:nvSpPr>
        <p:spPr>
          <a:xfrm>
            <a:off x="427568"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1" name="Groupe 10"/>
          <p:cNvGrpSpPr/>
          <p:nvPr userDrawn="1"/>
        </p:nvGrpSpPr>
        <p:grpSpPr>
          <a:xfrm>
            <a:off x="10320470" y="6506617"/>
            <a:ext cx="1678317" cy="174112"/>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grpSp>
        <p:nvGrpSpPr>
          <p:cNvPr id="41" name="Groupe 40"/>
          <p:cNvGrpSpPr/>
          <p:nvPr userDrawn="1"/>
        </p:nvGrpSpPr>
        <p:grpSpPr>
          <a:xfrm>
            <a:off x="189679" y="260649"/>
            <a:ext cx="822181" cy="585564"/>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37" name="Rectangle 36">
            <a:extLst>
              <a:ext uri="{FF2B5EF4-FFF2-40B4-BE49-F238E27FC236}">
                <a16:creationId xmlns:a16="http://schemas.microsoft.com/office/drawing/2014/main" id="{46F61F0F-C85F-4FFF-9C61-F755D263E2B4}"/>
              </a:ext>
            </a:extLst>
          </p:cNvPr>
          <p:cNvSpPr/>
          <p:nvPr userDrawn="1"/>
        </p:nvSpPr>
        <p:spPr>
          <a:xfrm>
            <a:off x="10135799" y="6415869"/>
            <a:ext cx="1971388" cy="317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ZoneTexte 1">
            <a:extLst>
              <a:ext uri="{FF2B5EF4-FFF2-40B4-BE49-F238E27FC236}">
                <a16:creationId xmlns:a16="http://schemas.microsoft.com/office/drawing/2014/main" id="{D1B53503-5257-489B-819F-D7BC1737BD80}"/>
              </a:ext>
            </a:extLst>
          </p:cNvPr>
          <p:cNvSpPr txBox="1"/>
          <p:nvPr userDrawn="1"/>
        </p:nvSpPr>
        <p:spPr>
          <a:xfrm>
            <a:off x="11197870" y="6595939"/>
            <a:ext cx="985422" cy="261610"/>
          </a:xfrm>
          <a:prstGeom prst="rect">
            <a:avLst/>
          </a:prstGeom>
          <a:solidFill>
            <a:schemeClr val="bg2"/>
          </a:solidFill>
        </p:spPr>
        <p:txBody>
          <a:bodyPr wrap="square" rtlCol="0">
            <a:spAutoFit/>
          </a:bodyPr>
          <a:lstStyle/>
          <a:p>
            <a:pPr algn="ctr"/>
            <a:r>
              <a:rPr lang="fr-FR" sz="1100">
                <a:solidFill>
                  <a:schemeClr val="bg1"/>
                </a:solidFill>
              </a:rPr>
              <a:t>DRAFT</a:t>
            </a:r>
          </a:p>
        </p:txBody>
      </p:sp>
    </p:spTree>
    <p:extLst>
      <p:ext uri="{BB962C8B-B14F-4D97-AF65-F5344CB8AC3E}">
        <p14:creationId xmlns:p14="http://schemas.microsoft.com/office/powerpoint/2010/main" val="867471359"/>
      </p:ext>
    </p:extLst>
  </p:cSld>
  <p:clrMap bg1="lt1" tx1="dk1" bg2="dk2" tx2="lt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866" r:id="rId6"/>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26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719402" y="260648"/>
            <a:ext cx="11326940" cy="576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718345" y="1508787"/>
            <a:ext cx="11328055" cy="480053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2" name="Rectangle 1"/>
          <p:cNvSpPr/>
          <p:nvPr userDrawn="1"/>
        </p:nvSpPr>
        <p:spPr>
          <a:xfrm>
            <a:off x="335360" y="260648"/>
            <a:ext cx="96000" cy="9601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Oval 13">
            <a:extLst>
              <a:ext uri="{FF2B5EF4-FFF2-40B4-BE49-F238E27FC236}">
                <a16:creationId xmlns:a16="http://schemas.microsoft.com/office/drawing/2014/main" id="{5F303DB6-E784-48C0-9FDB-3FAE5C44CE35}"/>
              </a:ext>
            </a:extLst>
          </p:cNvPr>
          <p:cNvSpPr txBox="1">
            <a:spLocks noChangeAspect="1" noChangeArrowheads="1"/>
          </p:cNvSpPr>
          <p:nvPr userDrawn="1"/>
        </p:nvSpPr>
        <p:spPr bwMode="auto">
          <a:xfrm>
            <a:off x="11664627" y="6501342"/>
            <a:ext cx="480045" cy="184666"/>
          </a:xfrm>
          <a:prstGeom prst="rect">
            <a:avLst/>
          </a:prstGeom>
          <a:noFill/>
          <a:ln>
            <a:noFill/>
          </a:ln>
          <a:effectLst/>
        </p:spPr>
        <p:txBody>
          <a:bodyPr wrap="squar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l">
              <a:defRPr/>
            </a:pPr>
            <a:fld id="{1E08334B-91D7-46DA-837A-2A85F7B647E5}" type="slidenum">
              <a:rPr lang="fr-FR" sz="1200" smtClean="0">
                <a:solidFill>
                  <a:schemeClr val="accent1"/>
                </a:solidFill>
              </a:rPr>
              <a:pPr algn="l">
                <a:defRPr/>
              </a:pPr>
              <a:t>‹N°›</a:t>
            </a:fld>
            <a:endParaRPr lang="fr-FR" sz="1200">
              <a:solidFill>
                <a:schemeClr val="accent1"/>
              </a:solidFill>
            </a:endParaRPr>
          </a:p>
        </p:txBody>
      </p:sp>
    </p:spTree>
    <p:extLst>
      <p:ext uri="{BB962C8B-B14F-4D97-AF65-F5344CB8AC3E}">
        <p14:creationId xmlns:p14="http://schemas.microsoft.com/office/powerpoint/2010/main" val="3636005582"/>
      </p:ext>
    </p:extLst>
  </p:cSld>
  <p:clrMap bg1="lt1" tx1="dk1" bg2="dk2" tx2="lt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733"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26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629221" y="0"/>
            <a:ext cx="10272131" cy="576000"/>
          </a:xfrm>
          <a:prstGeom prst="rect">
            <a:avLst/>
          </a:prstGeom>
        </p:spPr>
        <p:txBody>
          <a:bodyPr vert="horz" lIns="0" tIns="45720" rIns="0" bIns="45720" rtlCol="0" anchor="t" anchorCtr="0">
            <a:noAutofit/>
          </a:bodyPr>
          <a:lstStyle/>
          <a:p>
            <a:r>
              <a:rPr lang="fr-FR"/>
              <a:t>Modifiez le style du titre</a:t>
            </a:r>
          </a:p>
        </p:txBody>
      </p:sp>
      <p:grpSp>
        <p:nvGrpSpPr>
          <p:cNvPr id="9" name="Groupe 8"/>
          <p:cNvGrpSpPr/>
          <p:nvPr userDrawn="1"/>
        </p:nvGrpSpPr>
        <p:grpSpPr>
          <a:xfrm>
            <a:off x="47328" y="68627"/>
            <a:ext cx="529677" cy="38404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29913" y="6633475"/>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412353" y="667780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602628"/>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2638829391"/>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17"/>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9" name="Diapositive think-cell" r:id="rId19" imgW="526" imgH="526" progId="TCLayout.ActiveDocument.1">
                  <p:embed/>
                </p:oleObj>
              </mc:Choice>
              <mc:Fallback>
                <p:oleObj name="Diapositive think-cell" r:id="rId19"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1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3464490"/>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719402" y="260648"/>
            <a:ext cx="11326940" cy="576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718345" y="1508787"/>
            <a:ext cx="11328055" cy="480053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2" name="Rectangle 1"/>
          <p:cNvSpPr/>
          <p:nvPr userDrawn="1"/>
        </p:nvSpPr>
        <p:spPr>
          <a:xfrm>
            <a:off x="335360" y="260648"/>
            <a:ext cx="96000" cy="9601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Oval 13">
            <a:extLst>
              <a:ext uri="{FF2B5EF4-FFF2-40B4-BE49-F238E27FC236}">
                <a16:creationId xmlns:a16="http://schemas.microsoft.com/office/drawing/2014/main" id="{5F303DB6-E784-48C0-9FDB-3FAE5C44CE35}"/>
              </a:ext>
            </a:extLst>
          </p:cNvPr>
          <p:cNvSpPr txBox="1">
            <a:spLocks noChangeAspect="1" noChangeArrowheads="1"/>
          </p:cNvSpPr>
          <p:nvPr userDrawn="1"/>
        </p:nvSpPr>
        <p:spPr bwMode="auto">
          <a:xfrm>
            <a:off x="11664627" y="6501342"/>
            <a:ext cx="480045" cy="184666"/>
          </a:xfrm>
          <a:prstGeom prst="rect">
            <a:avLst/>
          </a:prstGeom>
          <a:noFill/>
          <a:ln>
            <a:noFill/>
          </a:ln>
          <a:effectLst/>
        </p:spPr>
        <p:txBody>
          <a:bodyPr wrap="squar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l">
              <a:defRPr/>
            </a:pPr>
            <a:fld id="{1E08334B-91D7-46DA-837A-2A85F7B647E5}" type="slidenum">
              <a:rPr lang="fr-FR" sz="1200" smtClean="0">
                <a:solidFill>
                  <a:schemeClr val="accent1"/>
                </a:solidFill>
              </a:rPr>
              <a:pPr algn="l">
                <a:defRPr/>
              </a:pPr>
              <a:t>‹N°›</a:t>
            </a:fld>
            <a:endParaRPr lang="fr-FR" sz="1200">
              <a:solidFill>
                <a:schemeClr val="accent1"/>
              </a:solidFill>
            </a:endParaRPr>
          </a:p>
        </p:txBody>
      </p:sp>
      <p:sp>
        <p:nvSpPr>
          <p:cNvPr id="17" name="Espace réservé de la date 3">
            <a:extLst>
              <a:ext uri="{FF2B5EF4-FFF2-40B4-BE49-F238E27FC236}">
                <a16:creationId xmlns:a16="http://schemas.microsoft.com/office/drawing/2014/main" id="{F797D079-90A9-48B5-8036-2F37A1108630}"/>
              </a:ext>
            </a:extLst>
          </p:cNvPr>
          <p:cNvSpPr txBox="1">
            <a:spLocks noGrp="1"/>
          </p:cNvSpPr>
          <p:nvPr userDrawn="1"/>
        </p:nvSpPr>
        <p:spPr bwMode="auto">
          <a:xfrm>
            <a:off x="4465936" y="6501342"/>
            <a:ext cx="5940345" cy="184666"/>
          </a:xfrm>
          <a:prstGeom prst="rect">
            <a:avLst/>
          </a:prstGeom>
          <a:noFill/>
          <a:ln>
            <a:noFill/>
          </a:ln>
        </p:spPr>
        <p:txBody>
          <a:bodyPr wrap="squar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Présentation EMISSION</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cxnSp>
        <p:nvCxnSpPr>
          <p:cNvPr id="18" name="Connecteur droit 17">
            <a:extLst>
              <a:ext uri="{FF2B5EF4-FFF2-40B4-BE49-F238E27FC236}">
                <a16:creationId xmlns:a16="http://schemas.microsoft.com/office/drawing/2014/main" id="{17E90D5C-21B5-4B6A-9FE0-97561F88EB3F}"/>
              </a:ext>
            </a:extLst>
          </p:cNvPr>
          <p:cNvCxnSpPr>
            <a:cxnSpLocks/>
          </p:cNvCxnSpPr>
          <p:nvPr userDrawn="1"/>
        </p:nvCxnSpPr>
        <p:spPr>
          <a:xfrm>
            <a:off x="10512491" y="6501342"/>
            <a:ext cx="0" cy="184665"/>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E92B6F98-9307-4E58-B08F-900FB8C083DB}"/>
              </a:ext>
            </a:extLst>
          </p:cNvPr>
          <p:cNvCxnSpPr>
            <a:cxnSpLocks/>
          </p:cNvCxnSpPr>
          <p:nvPr userDrawn="1"/>
        </p:nvCxnSpPr>
        <p:spPr>
          <a:xfrm>
            <a:off x="11568608" y="6501342"/>
            <a:ext cx="0" cy="184665"/>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0" name="Espace réservé de la date 3">
            <a:extLst>
              <a:ext uri="{FF2B5EF4-FFF2-40B4-BE49-F238E27FC236}">
                <a16:creationId xmlns:a16="http://schemas.microsoft.com/office/drawing/2014/main" id="{802775FB-0CFC-43F0-816F-F6FB08939719}"/>
              </a:ext>
            </a:extLst>
          </p:cNvPr>
          <p:cNvSpPr txBox="1">
            <a:spLocks noGrp="1"/>
          </p:cNvSpPr>
          <p:nvPr userDrawn="1"/>
        </p:nvSpPr>
        <p:spPr bwMode="auto">
          <a:xfrm>
            <a:off x="10531399" y="6501340"/>
            <a:ext cx="1021333" cy="184666"/>
          </a:xfrm>
          <a:prstGeom prst="rect">
            <a:avLst/>
          </a:prstGeom>
          <a:noFill/>
          <a:ln>
            <a:noFill/>
          </a:ln>
        </p:spPr>
        <p:txBody>
          <a:bodyPr wrap="squar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200" cap="all" baseline="0" err="1">
                <a:solidFill>
                  <a:schemeClr val="accent4"/>
                </a:solidFill>
                <a:latin typeface="Arial Narrow" panose="020B0606020202030204" pitchFamily="34" charset="0"/>
                <a:ea typeface="Verdana" panose="020B0604030504040204" pitchFamily="34" charset="0"/>
                <a:cs typeface="Verdana" panose="020B0604030504040204" pitchFamily="34" charset="0"/>
              </a:rPr>
              <a:t>eurotitres</a:t>
            </a:r>
            <a:endParaRPr lang="fr-FR" sz="1200" baseline="0">
              <a:solidFill>
                <a:schemeClr val="accent4"/>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56335737"/>
      </p:ext>
    </p:extLst>
  </p:cSld>
  <p:clrMap bg1="lt1" tx1="dk1" bg2="dk2" tx2="lt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733"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26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17"/>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3" name="Diapositive think-cell" r:id="rId19" imgW="526" imgH="526" progId="TCLayout.ActiveDocument.1">
                  <p:embed/>
                </p:oleObj>
              </mc:Choice>
              <mc:Fallback>
                <p:oleObj name="Diapositive think-cell" r:id="rId19"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1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35" name="ZoneTexte 34">
            <a:extLst>
              <a:ext uri="{FF2B5EF4-FFF2-40B4-BE49-F238E27FC236}">
                <a16:creationId xmlns:a16="http://schemas.microsoft.com/office/drawing/2014/main" id="{413BC1AD-35A3-4B46-9C62-245F7DD010F2}"/>
              </a:ext>
            </a:extLst>
          </p:cNvPr>
          <p:cNvSpPr txBox="1"/>
          <p:nvPr userDrawn="1"/>
        </p:nvSpPr>
        <p:spPr>
          <a:xfrm>
            <a:off x="3462916" y="6554435"/>
            <a:ext cx="67034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 sz="12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DOCUMENT STRICTEMENT INTERNE, DESTINE AUX CONSEILLERS DU RESEAU BP</a:t>
            </a:r>
          </a:p>
        </p:txBody>
      </p:sp>
    </p:spTree>
    <p:extLst>
      <p:ext uri="{BB962C8B-B14F-4D97-AF65-F5344CB8AC3E}">
        <p14:creationId xmlns:p14="http://schemas.microsoft.com/office/powerpoint/2010/main" val="2135265175"/>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18" name="Oval 13"/>
          <p:cNvSpPr txBox="1">
            <a:spLocks noChangeAspect="1" noChangeArrowheads="1"/>
          </p:cNvSpPr>
          <p:nvPr userDrawn="1"/>
        </p:nvSpPr>
        <p:spPr bwMode="auto">
          <a:xfrm>
            <a:off x="93768"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40" name="Ellipse 39"/>
          <p:cNvSpPr/>
          <p:nvPr userDrawn="1"/>
        </p:nvSpPr>
        <p:spPr>
          <a:xfrm>
            <a:off x="427568"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1" name="Groupe 10"/>
          <p:cNvGrpSpPr/>
          <p:nvPr userDrawn="1"/>
        </p:nvGrpSpPr>
        <p:grpSpPr>
          <a:xfrm>
            <a:off x="10320470" y="6506617"/>
            <a:ext cx="1678317" cy="174112"/>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grpSp>
        <p:nvGrpSpPr>
          <p:cNvPr id="41" name="Groupe 40"/>
          <p:cNvGrpSpPr/>
          <p:nvPr userDrawn="1"/>
        </p:nvGrpSpPr>
        <p:grpSpPr>
          <a:xfrm>
            <a:off x="189679" y="260649"/>
            <a:ext cx="822181" cy="585564"/>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37" name="Rectangle 36">
            <a:extLst>
              <a:ext uri="{FF2B5EF4-FFF2-40B4-BE49-F238E27FC236}">
                <a16:creationId xmlns:a16="http://schemas.microsoft.com/office/drawing/2014/main" id="{46F61F0F-C85F-4FFF-9C61-F755D263E2B4}"/>
              </a:ext>
            </a:extLst>
          </p:cNvPr>
          <p:cNvSpPr/>
          <p:nvPr userDrawn="1"/>
        </p:nvSpPr>
        <p:spPr>
          <a:xfrm>
            <a:off x="10135799" y="6415869"/>
            <a:ext cx="1971388" cy="317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ZoneTexte 1">
            <a:extLst>
              <a:ext uri="{FF2B5EF4-FFF2-40B4-BE49-F238E27FC236}">
                <a16:creationId xmlns:a16="http://schemas.microsoft.com/office/drawing/2014/main" id="{D1B53503-5257-489B-819F-D7BC1737BD80}"/>
              </a:ext>
            </a:extLst>
          </p:cNvPr>
          <p:cNvSpPr txBox="1"/>
          <p:nvPr userDrawn="1"/>
        </p:nvSpPr>
        <p:spPr>
          <a:xfrm>
            <a:off x="11197870" y="6595939"/>
            <a:ext cx="985422" cy="261610"/>
          </a:xfrm>
          <a:prstGeom prst="rect">
            <a:avLst/>
          </a:prstGeom>
          <a:solidFill>
            <a:schemeClr val="bg2"/>
          </a:solidFill>
        </p:spPr>
        <p:txBody>
          <a:bodyPr wrap="square" rtlCol="0">
            <a:spAutoFit/>
          </a:bodyPr>
          <a:lstStyle/>
          <a:p>
            <a:pPr algn="ctr"/>
            <a:r>
              <a:rPr lang="fr-FR" sz="1100">
                <a:solidFill>
                  <a:schemeClr val="bg1"/>
                </a:solidFill>
              </a:rPr>
              <a:t>DRAFT</a:t>
            </a:r>
          </a:p>
        </p:txBody>
      </p:sp>
    </p:spTree>
    <p:extLst>
      <p:ext uri="{BB962C8B-B14F-4D97-AF65-F5344CB8AC3E}">
        <p14:creationId xmlns:p14="http://schemas.microsoft.com/office/powerpoint/2010/main" val="2966707153"/>
      </p:ext>
    </p:extLst>
  </p:cSld>
  <p:clrMap bg1="lt1" tx1="dk1" bg2="dk2" tx2="lt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9" r:id="rId10"/>
    <p:sldLayoutId id="2147483881" r:id="rId11"/>
    <p:sldLayoutId id="2147483882" r:id="rId12"/>
    <p:sldLayoutId id="2147483883" r:id="rId13"/>
    <p:sldLayoutId id="2147483885" r:id="rId14"/>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26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18.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01.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1.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sv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16.png"/><Relationship Id="rId4" Type="http://schemas.openxmlformats.org/officeDocument/2006/relationships/image" Target="../media/image23.svg"/></Relationships>
</file>

<file path=ppt/slides/_rels/slide2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www.priips-bpce-vie.com/" TargetMode="External"/><Relationship Id="rId7"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12.xml"/><Relationship Id="rId6" Type="http://schemas.openxmlformats.org/officeDocument/2006/relationships/hyperlink" Target="https://dic.cnp.fr/wkd-web/home" TargetMode="External"/><Relationship Id="rId11" Type="http://schemas.openxmlformats.org/officeDocument/2006/relationships/image" Target="../media/image18.svg"/><Relationship Id="rId5" Type="http://schemas.openxmlformats.org/officeDocument/2006/relationships/hyperlink" Target="https://priips.life.groupebpce.com/" TargetMode="External"/><Relationship Id="rId10" Type="http://schemas.openxmlformats.org/officeDocument/2006/relationships/image" Target="../media/image17.png"/><Relationship Id="rId4" Type="http://schemas.openxmlformats.org/officeDocument/2006/relationships/hyperlink" Target="https://priips.life.natixis.com/" TargetMode="External"/><Relationship Id="rId9" Type="http://schemas.openxmlformats.org/officeDocument/2006/relationships/image" Target="../media/image23.svg"/></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image" Target="../media/image28.png"/><Relationship Id="rId1" Type="http://schemas.openxmlformats.org/officeDocument/2006/relationships/slideLayout" Target="../slideLayouts/slideLayout43.xml"/><Relationship Id="rId6" Type="http://schemas.openxmlformats.org/officeDocument/2006/relationships/image" Target="../media/image31.png"/><Relationship Id="rId5" Type="http://schemas.openxmlformats.org/officeDocument/2006/relationships/image" Target="../media/image16.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Layout" Target="../slideLayouts/slideLayout43.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3.xml"/><Relationship Id="rId5" Type="http://schemas.openxmlformats.org/officeDocument/2006/relationships/image" Target="../media/image16.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3.xml"/><Relationship Id="rId6" Type="http://schemas.openxmlformats.org/officeDocument/2006/relationships/image" Target="../media/image31.png"/><Relationship Id="rId5" Type="http://schemas.openxmlformats.org/officeDocument/2006/relationships/image" Target="../media/image16.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9.png"/><Relationship Id="rId1" Type="http://schemas.openxmlformats.org/officeDocument/2006/relationships/slideLayout" Target="../slideLayouts/slideLayout43.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32.png"/><Relationship Id="rId2" Type="http://schemas.openxmlformats.org/officeDocument/2006/relationships/image" Target="../media/image16.png"/><Relationship Id="rId1" Type="http://schemas.openxmlformats.org/officeDocument/2006/relationships/slideLayout" Target="../slideLayouts/slideLayout46.xml"/><Relationship Id="rId6" Type="http://schemas.openxmlformats.org/officeDocument/2006/relationships/image" Target="../media/image31.png"/><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3.png"/><Relationship Id="rId1" Type="http://schemas.openxmlformats.org/officeDocument/2006/relationships/slideLayout" Target="../slideLayouts/slideLayout46.xml"/><Relationship Id="rId5" Type="http://schemas.openxmlformats.org/officeDocument/2006/relationships/image" Target="../media/image16.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6.xml"/><Relationship Id="rId5" Type="http://schemas.openxmlformats.org/officeDocument/2006/relationships/image" Target="../media/image16.png"/><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46.xml"/><Relationship Id="rId6" Type="http://schemas.openxmlformats.org/officeDocument/2006/relationships/image" Target="../media/image16.png"/><Relationship Id="rId5" Type="http://schemas.openxmlformats.org/officeDocument/2006/relationships/image" Target="../media/image31.png"/><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46.xml"/><Relationship Id="rId6" Type="http://schemas.openxmlformats.org/officeDocument/2006/relationships/image" Target="../media/image16.png"/><Relationship Id="rId5" Type="http://schemas.openxmlformats.org/officeDocument/2006/relationships/image" Target="../media/image51.pn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6.png"/><Relationship Id="rId1" Type="http://schemas.openxmlformats.org/officeDocument/2006/relationships/slideLayout" Target="../slideLayouts/slideLayout46.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46.xml"/><Relationship Id="rId6" Type="http://schemas.openxmlformats.org/officeDocument/2006/relationships/image" Target="../media/image16.png"/><Relationship Id="rId5" Type="http://schemas.openxmlformats.org/officeDocument/2006/relationships/image" Target="../media/image31.png"/><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46.xml"/><Relationship Id="rId6" Type="http://schemas.openxmlformats.org/officeDocument/2006/relationships/image" Target="../media/image57.png"/><Relationship Id="rId5" Type="http://schemas.microsoft.com/office/2007/relationships/hdphoto" Target="../media/hdphoto1.wdp"/><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46.xml"/><Relationship Id="rId6" Type="http://schemas.openxmlformats.org/officeDocument/2006/relationships/image" Target="../media/image16.png"/><Relationship Id="rId5" Type="http://schemas.openxmlformats.org/officeDocument/2006/relationships/image" Target="../media/image31.png"/><Relationship Id="rId4" Type="http://schemas.openxmlformats.org/officeDocument/2006/relationships/image" Target="../media/image59.png"/></Relationships>
</file>

<file path=ppt/slides/_rels/slide4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12" Type="http://schemas.openxmlformats.org/officeDocument/2006/relationships/image" Target="../media/image69.png"/><Relationship Id="rId2" Type="http://schemas.openxmlformats.org/officeDocument/2006/relationships/image" Target="../media/image16.png"/><Relationship Id="rId1" Type="http://schemas.openxmlformats.org/officeDocument/2006/relationships/slideLayout" Target="../slideLayouts/slideLayout46.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1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31.png"/><Relationship Id="rId7" Type="http://schemas.openxmlformats.org/officeDocument/2006/relationships/image" Target="../media/image75.png"/><Relationship Id="rId2" Type="http://schemas.openxmlformats.org/officeDocument/2006/relationships/notesSlide" Target="../notesSlides/notesSlide19.xml"/><Relationship Id="rId1" Type="http://schemas.openxmlformats.org/officeDocument/2006/relationships/slideLayout" Target="../slideLayouts/slideLayout111.xml"/><Relationship Id="rId6" Type="http://schemas.openxmlformats.org/officeDocument/2006/relationships/image" Target="../media/image74.png"/><Relationship Id="rId11" Type="http://schemas.openxmlformats.org/officeDocument/2006/relationships/image" Target="../media/image79.png"/><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16.png"/><Relationship Id="rId9" Type="http://schemas.openxmlformats.org/officeDocument/2006/relationships/image" Target="../media/image7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71.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s://image.news.im.natixis.com/lib/fe8f1372746d057e7c/m/16/a833d980-0dd0-474c-aab7-32f003fbadcf.pdf?sfid=0036M00002WcWMwQAN&amp;utm_medium=email&amp;utm_source=CE+-+Selection+Essentielle+-+30052022"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23.svg"/><Relationship Id="rId4" Type="http://schemas.openxmlformats.org/officeDocument/2006/relationships/image" Target="../media/image22.png"/></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indispensable-myeav.ecuvie.caisse-epargne.fr/?initState=nowelcomepage#page=191" TargetMode="External"/><Relationship Id="rId1" Type="http://schemas.openxmlformats.org/officeDocument/2006/relationships/slideLayout" Target="../slideLayouts/slideLayout4.xml"/><Relationship Id="rId4" Type="http://schemas.openxmlformats.org/officeDocument/2006/relationships/image" Target="../media/image81.sv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81.svg"/><Relationship Id="rId2" Type="http://schemas.openxmlformats.org/officeDocument/2006/relationships/slideLayout" Target="../slideLayouts/slideLayout5.xml"/><Relationship Id="rId1" Type="http://schemas.openxmlformats.org/officeDocument/2006/relationships/vmlDrawing" Target="../drawings/vmlDrawing6.vml"/><Relationship Id="rId6" Type="http://schemas.openxmlformats.org/officeDocument/2006/relationships/image" Target="../media/image80.png"/><Relationship Id="rId5" Type="http://schemas.openxmlformats.org/officeDocument/2006/relationships/image" Target="../media/image82.emf"/><Relationship Id="rId4" Type="http://schemas.openxmlformats.org/officeDocument/2006/relationships/oleObject" Target="../embeddings/oleObject6.bin"/></Relationships>
</file>

<file path=ppt/slides/_rels/slide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4239E220-1C35-9748-BEB0-E15587FE3649}"/>
              </a:ext>
            </a:extLst>
          </p:cNvPr>
          <p:cNvSpPr>
            <a:spLocks noGrp="1"/>
          </p:cNvSpPr>
          <p:nvPr>
            <p:ph type="body" sz="quarter" idx="16"/>
          </p:nvPr>
        </p:nvSpPr>
        <p:spPr>
          <a:xfrm>
            <a:off x="9276945" y="349077"/>
            <a:ext cx="1655456" cy="276038"/>
          </a:xfrm>
        </p:spPr>
        <p:txBody>
          <a:bodyPr/>
          <a:lstStyle/>
          <a:p>
            <a:pPr algn="ctr"/>
            <a:r>
              <a:rPr lang="fr-FR" sz="1450">
                <a:latin typeface="Arial"/>
                <a:cs typeface="Arial"/>
              </a:rPr>
              <a:t>Novembre 2022</a:t>
            </a:r>
          </a:p>
        </p:txBody>
      </p:sp>
      <p:sp>
        <p:nvSpPr>
          <p:cNvPr id="2" name="Titre 1">
            <a:extLst>
              <a:ext uri="{FF2B5EF4-FFF2-40B4-BE49-F238E27FC236}">
                <a16:creationId xmlns:a16="http://schemas.microsoft.com/office/drawing/2014/main" id="{1BAB262F-870A-644A-AB32-75C74BABF25C}"/>
              </a:ext>
            </a:extLst>
          </p:cNvPr>
          <p:cNvSpPr>
            <a:spLocks noGrp="1"/>
          </p:cNvSpPr>
          <p:nvPr>
            <p:ph type="ctrTitle"/>
          </p:nvPr>
        </p:nvSpPr>
        <p:spPr>
          <a:xfrm>
            <a:off x="1158182" y="2370934"/>
            <a:ext cx="10091710" cy="2872329"/>
          </a:xfrm>
        </p:spPr>
        <p:txBody>
          <a:bodyPr/>
          <a:lstStyle/>
          <a:p>
            <a:pPr algn="ctr">
              <a:lnSpc>
                <a:spcPct val="100000"/>
              </a:lnSpc>
              <a:spcAft>
                <a:spcPts val="600"/>
              </a:spcAft>
            </a:pPr>
            <a:br>
              <a:rPr lang="fr-FR" sz="3600" dirty="0"/>
            </a:br>
            <a:br>
              <a:rPr lang="fr-FR" sz="3600" dirty="0"/>
            </a:br>
            <a:r>
              <a:rPr lang="fr-FR" sz="2000" b="1" dirty="0">
                <a:latin typeface="Arial Black"/>
              </a:rPr>
              <a:t>ÉMISSION « EMPRUNT BPCE JANVIER 2028 »</a:t>
            </a:r>
            <a:br>
              <a:rPr lang="fr-FR" sz="2000" b="0" i="0" u="none" strike="noStrike" kern="1200" cap="none" spc="0" normalizeH="0" baseline="0" noProof="0" dirty="0">
                <a:ln>
                  <a:noFill/>
                </a:ln>
                <a:effectLst/>
                <a:uLnTx/>
                <a:uFillTx/>
                <a:latin typeface="Arial Black" panose="020B0A04020102020204" pitchFamily="34" charset="0"/>
                <a:ea typeface="Verdana" panose="020B0604030504040204" pitchFamily="34" charset="0"/>
                <a:cs typeface="Verdana" panose="020B0604030504040204" pitchFamily="34" charset="0"/>
              </a:rPr>
            </a:br>
            <a:br>
              <a:rPr lang="fr-FR" sz="2000" b="0" i="0" u="none" strike="noStrike" kern="1200" cap="none" spc="0" normalizeH="0" baseline="0" noProof="0" dirty="0">
                <a:ln>
                  <a:noFill/>
                </a:ln>
                <a:effectLst/>
                <a:uLnTx/>
                <a:uFillTx/>
                <a:latin typeface="Arial Black" panose="020B0A04020102020204" pitchFamily="34" charset="0"/>
                <a:ea typeface="Verdana" panose="020B0604030504040204" pitchFamily="34" charset="0"/>
                <a:cs typeface="Verdana" panose="020B0604030504040204" pitchFamily="34" charset="0"/>
              </a:rPr>
            </a:br>
            <a:r>
              <a:rPr lang="fr-FR" sz="1600" b="1" i="1" dirty="0">
                <a:effectLst/>
                <a:latin typeface="+mj-lt"/>
              </a:rPr>
              <a:t>Obligations référencées comme support d'investissement des contrats d'assurance-vie et de capitalisation multi-supports libellés en euros et en unités de compte </a:t>
            </a:r>
            <a:br>
              <a:rPr lang="fr-FR" sz="1800" dirty="0">
                <a:effectLst/>
                <a:latin typeface="Arial" panose="020B0604020202020204" pitchFamily="34" charset="0"/>
              </a:rPr>
            </a:br>
            <a:br>
              <a:rPr lang="fr-FR" sz="2000" i="1" dirty="0">
                <a:latin typeface="Verdana"/>
                <a:ea typeface="Verdana"/>
                <a:cs typeface="Verdana" panose="020B0604030504040204" pitchFamily="34" charset="0"/>
              </a:rPr>
            </a:br>
            <a:r>
              <a:rPr lang="fr-FR" sz="1200" i="1" dirty="0">
                <a:latin typeface="Verdana"/>
                <a:ea typeface="Verdana"/>
                <a:cs typeface="Verdana" panose="020B0604030504040204" pitchFamily="34" charset="0"/>
              </a:rPr>
              <a:t>Durée d’investissement : 5 ans (jusqu’au 20/01/2028)</a:t>
            </a:r>
            <a:br>
              <a:rPr lang="fr-FR" sz="1200" i="1" dirty="0">
                <a:latin typeface="Verdana"/>
                <a:ea typeface="Verdana"/>
                <a:cs typeface="Verdana" panose="020B0604030504040204" pitchFamily="34" charset="0"/>
              </a:rPr>
            </a:br>
            <a:r>
              <a:rPr lang="fr-FR" sz="1200" i="1" dirty="0">
                <a:latin typeface="Verdana"/>
                <a:ea typeface="Verdana"/>
                <a:cs typeface="Verdana" panose="020B0604030504040204" pitchFamily="34" charset="0"/>
              </a:rPr>
              <a:t>Période de souscription : du 22/11/2022 au 12/01/2023 </a:t>
            </a:r>
            <a:br>
              <a:rPr lang="fr-FR" sz="1200" i="1" dirty="0">
                <a:latin typeface="Verdana"/>
                <a:ea typeface="Verdana"/>
                <a:cs typeface="Verdana" panose="020B0604030504040204" pitchFamily="34" charset="0"/>
              </a:rPr>
            </a:br>
            <a:r>
              <a:rPr lang="fr-FR" sz="1200" i="1" dirty="0">
                <a:latin typeface="Verdana"/>
                <a:ea typeface="Verdana"/>
                <a:cs typeface="Verdana" panose="020B0604030504040204" pitchFamily="34" charset="0"/>
              </a:rPr>
              <a:t>(à l'exception de BPCE Life (ex. Natixis Life) qui arrêtera la commercialisation le 6 janvier 2023)</a:t>
            </a:r>
            <a:br>
              <a:rPr lang="fr-FR" sz="1200" i="1" dirty="0">
                <a:latin typeface="Verdana"/>
                <a:ea typeface="Verdana"/>
                <a:cs typeface="Verdana" panose="020B0604030504040204" pitchFamily="34" charset="0"/>
              </a:rPr>
            </a:br>
            <a:br>
              <a:rPr lang="fr-FR" sz="1200" i="1" dirty="0">
                <a:latin typeface="Verdana"/>
                <a:ea typeface="Verdana"/>
                <a:cs typeface="Verdana" panose="020B0604030504040204" pitchFamily="34" charset="0"/>
              </a:rPr>
            </a:br>
            <a:r>
              <a:rPr lang="fr-FR" sz="1200" i="1" dirty="0">
                <a:latin typeface="Verdana"/>
                <a:ea typeface="Verdana"/>
                <a:cs typeface="Verdana" panose="020B0604030504040204" pitchFamily="34" charset="0"/>
              </a:rPr>
              <a:t>assureur du Groupe - BPCE Vie : code ISIN </a:t>
            </a:r>
            <a:r>
              <a:rPr lang="fr-FR" sz="1200" b="1" i="1" dirty="0">
                <a:latin typeface="Verdana"/>
                <a:ea typeface="Verdana"/>
                <a:cs typeface="Verdana" panose="020B0604030504040204" pitchFamily="34" charset="0"/>
              </a:rPr>
              <a:t>FR001400DEM0</a:t>
            </a:r>
            <a:br>
              <a:rPr lang="fr-FR" sz="1200" b="1" i="1" dirty="0">
                <a:latin typeface="Verdana"/>
                <a:ea typeface="Verdana"/>
                <a:cs typeface="Verdana" panose="020B0604030504040204" pitchFamily="34" charset="0"/>
              </a:rPr>
            </a:br>
            <a:r>
              <a:rPr lang="fr-FR" sz="1200" i="1" dirty="0">
                <a:latin typeface="Verdana"/>
                <a:ea typeface="Verdana"/>
                <a:cs typeface="Verdana" panose="020B0604030504040204" pitchFamily="34" charset="0"/>
              </a:rPr>
              <a:t>assureur du Groupe – BPCE Life (ex. Natixis Life) : code ISIN </a:t>
            </a:r>
            <a:r>
              <a:rPr lang="fr-FR" sz="1200" b="1" i="1" dirty="0">
                <a:latin typeface="Verdana"/>
                <a:ea typeface="Verdana"/>
                <a:cs typeface="Verdana" panose="020B0604030504040204" pitchFamily="34" charset="0"/>
              </a:rPr>
              <a:t>FR001400DEM0 (FAS :</a:t>
            </a:r>
            <a:r>
              <a:rPr lang="fr-FR" sz="1200" i="1" dirty="0">
                <a:latin typeface="Verdana"/>
                <a:ea typeface="Verdana"/>
                <a:cs typeface="Verdana" panose="020B0604030504040204" pitchFamily="34" charset="0"/>
              </a:rPr>
              <a:t> </a:t>
            </a:r>
            <a:r>
              <a:rPr lang="fr-FR" sz="1200" b="1" i="1" dirty="0">
                <a:latin typeface="Verdana"/>
                <a:ea typeface="Verdana"/>
                <a:cs typeface="Verdana" panose="020B0604030504040204" pitchFamily="34" charset="0"/>
              </a:rPr>
              <a:t>NL6650030980)</a:t>
            </a:r>
            <a:br>
              <a:rPr lang="fr-FR" sz="1200" b="1" i="1" dirty="0">
                <a:latin typeface="Verdana"/>
                <a:ea typeface="Verdana"/>
                <a:cs typeface="Verdana" panose="020B0604030504040204" pitchFamily="34" charset="0"/>
              </a:rPr>
            </a:br>
            <a:r>
              <a:rPr lang="fr-FR" sz="1200" i="1" dirty="0">
                <a:latin typeface="Verdana"/>
                <a:ea typeface="Verdana"/>
                <a:cs typeface="Verdana" panose="020B0604030504040204" pitchFamily="34" charset="0"/>
              </a:rPr>
              <a:t>assureur externe - CNP Assurances </a:t>
            </a:r>
            <a:r>
              <a:rPr lang="fr-FR" sz="1200" b="1" i="1" dirty="0">
                <a:latin typeface="Verdana"/>
                <a:ea typeface="Verdana"/>
                <a:cs typeface="Verdana" panose="020B0604030504040204" pitchFamily="34" charset="0"/>
              </a:rPr>
              <a:t>: </a:t>
            </a:r>
            <a:r>
              <a:rPr lang="fr-FR" sz="1200" i="1" dirty="0">
                <a:latin typeface="Verdana"/>
                <a:ea typeface="Verdana"/>
                <a:cs typeface="Verdana" panose="020B0604030504040204" pitchFamily="34" charset="0"/>
              </a:rPr>
              <a:t>code ISIN </a:t>
            </a:r>
            <a:r>
              <a:rPr lang="fr-FR" sz="1200" b="1" i="1" dirty="0">
                <a:latin typeface="Verdana"/>
                <a:ea typeface="Verdana"/>
                <a:cs typeface="Verdana" panose="020B0604030504040204" pitchFamily="34" charset="0"/>
              </a:rPr>
              <a:t>FR001400DFD6</a:t>
            </a:r>
            <a:br>
              <a:rPr lang="fr-FR" sz="1200" i="1" dirty="0">
                <a:latin typeface="Verdana"/>
                <a:ea typeface="Verdana"/>
                <a:cs typeface="Verdana" panose="020B0604030504040204" pitchFamily="34" charset="0"/>
              </a:rPr>
            </a:br>
            <a:br>
              <a:rPr lang="fr-FR" sz="6600" b="1" dirty="0"/>
            </a:br>
            <a:endParaRPr lang="fr-FR" sz="1800" dirty="0">
              <a:solidFill>
                <a:srgbClr val="FF0000"/>
              </a:solidFill>
              <a:latin typeface="Montserrat ExtraBold"/>
            </a:endParaRPr>
          </a:p>
        </p:txBody>
      </p:sp>
      <p:sp>
        <p:nvSpPr>
          <p:cNvPr id="5" name="Rectangle 4">
            <a:extLst>
              <a:ext uri="{FF2B5EF4-FFF2-40B4-BE49-F238E27FC236}">
                <a16:creationId xmlns:a16="http://schemas.microsoft.com/office/drawing/2014/main" id="{51B0751D-0DBF-4665-9826-5D1ACA8FBD6D}"/>
              </a:ext>
            </a:extLst>
          </p:cNvPr>
          <p:cNvSpPr/>
          <p:nvPr/>
        </p:nvSpPr>
        <p:spPr>
          <a:xfrm>
            <a:off x="3024723" y="6519446"/>
            <a:ext cx="5560477" cy="253916"/>
          </a:xfrm>
          <a:prstGeom prst="rect">
            <a:avLst/>
          </a:prstGeom>
        </p:spPr>
        <p:txBody>
          <a:bodyPr wrap="square">
            <a:spAutoFit/>
          </a:bodyPr>
          <a:lstStyle/>
          <a:p>
            <a:r>
              <a:rPr lang="fr" sz="1050" b="1" i="1">
                <a:latin typeface="Arial" panose="020B0604020202020204" pitchFamily="34" charset="0"/>
                <a:cs typeface="Arial" panose="020B0604020202020204" pitchFamily="34" charset="0"/>
              </a:rPr>
              <a:t>DOCUMENT STRICTEMENT INTERNE, DESTINE AUX </a:t>
            </a:r>
            <a:r>
              <a:rPr lang="fr" sz="1050" b="1" i="1">
                <a:solidFill>
                  <a:srgbClr val="000000"/>
                </a:solidFill>
                <a:latin typeface="Arial" panose="020B0604020202020204" pitchFamily="34" charset="0"/>
                <a:cs typeface="Arial" panose="020B0604020202020204" pitchFamily="34" charset="0"/>
                <a:sym typeface="Arial"/>
              </a:rPr>
              <a:t>CONSEILLERS DU RESEAU</a:t>
            </a:r>
            <a:endParaRPr lang="fr" sz="1050" b="1" i="1">
              <a:highlight>
                <a:srgbClr val="FFFF00"/>
              </a:highlight>
              <a:latin typeface="Arial" panose="020B0604020202020204" pitchFamily="34" charset="0"/>
              <a:cs typeface="Arial" panose="020B0604020202020204" pitchFamily="34" charset="0"/>
            </a:endParaRPr>
          </a:p>
        </p:txBody>
      </p:sp>
      <p:sp>
        <p:nvSpPr>
          <p:cNvPr id="7" name="Espace réservé du texte 6">
            <a:extLst>
              <a:ext uri="{FF2B5EF4-FFF2-40B4-BE49-F238E27FC236}">
                <a16:creationId xmlns:a16="http://schemas.microsoft.com/office/drawing/2014/main" id="{896AF834-A90E-491C-9D12-A1BF86F8A3CE}"/>
              </a:ext>
            </a:extLst>
          </p:cNvPr>
          <p:cNvSpPr txBox="1">
            <a:spLocks/>
          </p:cNvSpPr>
          <p:nvPr/>
        </p:nvSpPr>
        <p:spPr>
          <a:xfrm>
            <a:off x="8308855" y="827070"/>
            <a:ext cx="3383792" cy="1139953"/>
          </a:xfrm>
          <a:prstGeom prst="roundRect">
            <a:avLst>
              <a:gd name="adj" fmla="val 50000"/>
            </a:avLst>
          </a:prstGeom>
          <a:solidFill>
            <a:srgbClr val="00A193"/>
          </a:solidFill>
        </p:spPr>
        <p:txBody>
          <a:bodyPr vert="horz" lIns="0" tIns="0" rIns="0" bIns="0" rtlCol="0" anchor="ctr" anchorCtr="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defRPr sz="1600" b="0" kern="1200">
                <a:solidFill>
                  <a:schemeClr val="bg1"/>
                </a:solidFill>
                <a:latin typeface="Arial Narrow" panose="020B0606020202030204" pitchFamily="34" charset="0"/>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a:t>BPA – Directions du développement et Direction Produits et Solutions</a:t>
            </a:r>
          </a:p>
        </p:txBody>
      </p:sp>
      <p:sp>
        <p:nvSpPr>
          <p:cNvPr id="8" name="ZoneTexte 7">
            <a:extLst>
              <a:ext uri="{FF2B5EF4-FFF2-40B4-BE49-F238E27FC236}">
                <a16:creationId xmlns:a16="http://schemas.microsoft.com/office/drawing/2014/main" id="{D751AB60-03AD-43ED-82D9-E72A8656A20C}"/>
              </a:ext>
            </a:extLst>
          </p:cNvPr>
          <p:cNvSpPr txBox="1"/>
          <p:nvPr/>
        </p:nvSpPr>
        <p:spPr>
          <a:xfrm>
            <a:off x="3217333" y="5243263"/>
            <a:ext cx="6341534" cy="261610"/>
          </a:xfrm>
          <a:prstGeom prst="rect">
            <a:avLst/>
          </a:prstGeom>
          <a:noFill/>
        </p:spPr>
        <p:txBody>
          <a:bodyPr wrap="square">
            <a:spAutoFit/>
          </a:bodyPr>
          <a:lstStyle/>
          <a:p>
            <a:r>
              <a:rPr lang="fr-FR" sz="1100" b="0" i="0" u="none" strike="noStrike" baseline="0">
                <a:solidFill>
                  <a:srgbClr val="000000"/>
                </a:solidFill>
              </a:rPr>
              <a:t>Cette présentation est sans valeur contractuelle et ne constitue pas un conseil en investissement </a:t>
            </a:r>
            <a:endParaRPr lang="fr-FR" sz="1100"/>
          </a:p>
        </p:txBody>
      </p:sp>
    </p:spTree>
    <p:extLst>
      <p:ext uri="{BB962C8B-B14F-4D97-AF65-F5344CB8AC3E}">
        <p14:creationId xmlns:p14="http://schemas.microsoft.com/office/powerpoint/2010/main" val="4005748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2456469" y="996548"/>
            <a:ext cx="8462087" cy="721177"/>
          </a:xfrm>
        </p:spPr>
        <p:txBody>
          <a:bodyPr/>
          <a:lstStyle/>
          <a:p>
            <a:r>
              <a:rPr lang="fr-FR"/>
              <a:t>Pourquoi un emprunt BPCE ?</a:t>
            </a:r>
          </a:p>
        </p:txBody>
      </p:sp>
      <p:sp>
        <p:nvSpPr>
          <p:cNvPr id="4" name="Espace réservé du texte 3"/>
          <p:cNvSpPr>
            <a:spLocks noGrp="1"/>
          </p:cNvSpPr>
          <p:nvPr>
            <p:ph type="body" sz="quarter" idx="15"/>
          </p:nvPr>
        </p:nvSpPr>
        <p:spPr>
          <a:xfrm>
            <a:off x="2422971" y="1650736"/>
            <a:ext cx="8462087" cy="721177"/>
          </a:xfrm>
        </p:spPr>
        <p:txBody>
          <a:bodyPr/>
          <a:lstStyle/>
          <a:p>
            <a:r>
              <a:rPr lang="fr-FR" sz="2650">
                <a:latin typeface="Arial Narrow"/>
              </a:rPr>
              <a:t>Caractéristiques, contingents, risques et cible de clientèle</a:t>
            </a:r>
          </a:p>
        </p:txBody>
      </p:sp>
      <p:sp>
        <p:nvSpPr>
          <p:cNvPr id="5" name="Espace réservé du texte 4"/>
          <p:cNvSpPr>
            <a:spLocks noGrp="1"/>
          </p:cNvSpPr>
          <p:nvPr>
            <p:ph type="body" sz="quarter" idx="17"/>
          </p:nvPr>
        </p:nvSpPr>
        <p:spPr>
          <a:xfrm>
            <a:off x="2422972" y="2346792"/>
            <a:ext cx="8462087" cy="721177"/>
          </a:xfrm>
        </p:spPr>
        <p:txBody>
          <a:bodyPr/>
          <a:lstStyle/>
          <a:p>
            <a:r>
              <a:rPr lang="fr-FR"/>
              <a:t>Parcours conseil</a:t>
            </a:r>
          </a:p>
        </p:txBody>
      </p:sp>
      <p:sp>
        <p:nvSpPr>
          <p:cNvPr id="9" name="Espace réservé du texte 8"/>
          <p:cNvSpPr>
            <a:spLocks noGrp="1"/>
          </p:cNvSpPr>
          <p:nvPr>
            <p:ph type="body" sz="quarter" idx="12"/>
          </p:nvPr>
        </p:nvSpPr>
        <p:spPr>
          <a:xfrm>
            <a:off x="1480093" y="971427"/>
            <a:ext cx="678829" cy="678829"/>
          </a:xfrm>
        </p:spPr>
        <p:txBody>
          <a:bodyPr/>
          <a:lstStyle/>
          <a:p>
            <a:r>
              <a:rPr lang="fr-FR"/>
              <a:t>01</a:t>
            </a:r>
          </a:p>
        </p:txBody>
      </p:sp>
      <p:sp>
        <p:nvSpPr>
          <p:cNvPr id="10" name="Espace réservé du texte 9"/>
          <p:cNvSpPr>
            <a:spLocks noGrp="1"/>
          </p:cNvSpPr>
          <p:nvPr>
            <p:ph type="body" sz="quarter" idx="14"/>
          </p:nvPr>
        </p:nvSpPr>
        <p:spPr>
          <a:xfrm>
            <a:off x="1529931" y="1612654"/>
            <a:ext cx="678829" cy="678829"/>
          </a:xfrm>
        </p:spPr>
        <p:txBody>
          <a:bodyPr/>
          <a:lstStyle/>
          <a:p>
            <a:r>
              <a:rPr lang="fr-FR"/>
              <a:t>02</a:t>
            </a:r>
          </a:p>
        </p:txBody>
      </p:sp>
      <p:sp>
        <p:nvSpPr>
          <p:cNvPr id="11" name="Espace réservé du texte 10"/>
          <p:cNvSpPr>
            <a:spLocks noGrp="1"/>
          </p:cNvSpPr>
          <p:nvPr>
            <p:ph type="body" sz="quarter" idx="16"/>
          </p:nvPr>
        </p:nvSpPr>
        <p:spPr>
          <a:xfrm>
            <a:off x="1529931" y="2314302"/>
            <a:ext cx="678829" cy="678829"/>
          </a:xfrm>
        </p:spPr>
        <p:txBody>
          <a:bodyPr/>
          <a:lstStyle/>
          <a:p>
            <a:r>
              <a:rPr lang="fr-FR">
                <a:solidFill>
                  <a:schemeClr val="accent1"/>
                </a:solidFill>
              </a:rPr>
              <a:t>03</a:t>
            </a:r>
          </a:p>
        </p:txBody>
      </p:sp>
      <p:sp>
        <p:nvSpPr>
          <p:cNvPr id="14" name="Espace réservé du texte 10">
            <a:extLst>
              <a:ext uri="{FF2B5EF4-FFF2-40B4-BE49-F238E27FC236}">
                <a16:creationId xmlns:a16="http://schemas.microsoft.com/office/drawing/2014/main" id="{A5D94A18-B85B-4CCE-8FA5-6E2F9F28F26C}"/>
              </a:ext>
            </a:extLst>
          </p:cNvPr>
          <p:cNvSpPr txBox="1">
            <a:spLocks/>
          </p:cNvSpPr>
          <p:nvPr/>
        </p:nvSpPr>
        <p:spPr>
          <a:xfrm>
            <a:off x="1555957" y="2958938"/>
            <a:ext cx="678829" cy="678829"/>
          </a:xfrm>
          <a:prstGeom prst="rect">
            <a:avLst/>
          </a:prstGeom>
          <a:noFill/>
          <a:ln w="38100">
            <a:noFill/>
          </a:ln>
        </p:spPr>
        <p:txBody>
          <a:bodyPr vert="horz" wrap="none" lIns="72000" tIns="0" rIns="72000" bIns="0" rtlCol="0" anchor="ctr" anchorCtr="0">
            <a:noAutofit/>
          </a:bodyPr>
          <a:lstStyle>
            <a:lvl1pPr marL="0" marR="0" indent="0" algn="r" defTabSz="1219170" rtl="0" eaLnBrk="1" latinLnBrk="0" hangingPunct="1">
              <a:lnSpc>
                <a:spcPct val="100000"/>
              </a:lnSpc>
              <a:spcBef>
                <a:spcPts val="0"/>
              </a:spcBef>
              <a:spcAft>
                <a:spcPts val="0"/>
              </a:spcAft>
              <a:buClr>
                <a:schemeClr val="tx2"/>
              </a:buClr>
              <a:buFont typeface="Cambria Math" panose="02040503050406030204" pitchFamily="18" charset="0"/>
              <a:buNone/>
              <a:defRPr lang="fr-FR" sz="3733" b="1" i="0" u="none" strike="noStrike" kern="1200"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a:solidFill>
                  <a:schemeClr val="accent4">
                    <a:lumMod val="60000"/>
                    <a:lumOff val="40000"/>
                  </a:schemeClr>
                </a:solidFill>
              </a:rPr>
              <a:t>04</a:t>
            </a:r>
          </a:p>
        </p:txBody>
      </p:sp>
      <p:sp>
        <p:nvSpPr>
          <p:cNvPr id="15" name="Espace réservé du texte 4">
            <a:extLst>
              <a:ext uri="{FF2B5EF4-FFF2-40B4-BE49-F238E27FC236}">
                <a16:creationId xmlns:a16="http://schemas.microsoft.com/office/drawing/2014/main" id="{9D116AB5-1788-4491-BA78-76163A95FF93}"/>
              </a:ext>
            </a:extLst>
          </p:cNvPr>
          <p:cNvSpPr txBox="1">
            <a:spLocks/>
          </p:cNvSpPr>
          <p:nvPr/>
        </p:nvSpPr>
        <p:spPr>
          <a:xfrm>
            <a:off x="2422972" y="3001073"/>
            <a:ext cx="8263313" cy="721177"/>
          </a:xfrm>
          <a:prstGeom prst="rect">
            <a:avLst/>
          </a:prstGeom>
        </p:spPr>
        <p:txBody>
          <a:bodyPr vert="horz" lIns="0" tIns="0" rIns="0" bIns="0" rtlCol="0" anchor="ctr" anchorCtr="0">
            <a:normAutofit/>
          </a:bodyPr>
          <a:lstStyle>
            <a:lvl1pPr marL="0" marR="0" indent="0" algn="l" defTabSz="1219170" rtl="0" eaLnBrk="1" latinLnBrk="0" hangingPunct="1">
              <a:lnSpc>
                <a:spcPct val="70000"/>
              </a:lnSpc>
              <a:spcBef>
                <a:spcPts val="0"/>
              </a:spcBef>
              <a:spcAft>
                <a:spcPts val="0"/>
              </a:spcAft>
              <a:buClr>
                <a:schemeClr val="tx2"/>
              </a:buClr>
              <a:buFont typeface="Cambria Math" panose="02040503050406030204" pitchFamily="18" charset="0"/>
              <a:buNone/>
              <a:defRPr lang="fr-FR" sz="2667" b="0" i="0" u="none" strike="noStrike" kern="1200" cap="none" dirty="0" smtClean="0">
                <a:solidFill>
                  <a:srgbClr val="000000"/>
                </a:solidFill>
                <a:latin typeface="Arial Narrow" panose="020B0606020202030204" pitchFamily="34" charset="0"/>
                <a:ea typeface="Arial"/>
                <a:cs typeface="Arial"/>
                <a:sym typeface="Arial"/>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2650">
                <a:latin typeface="Arial Narrow"/>
              </a:rPr>
              <a:t>Argumentaires pour les conseillers « particuliers »</a:t>
            </a:r>
            <a:endParaRPr lang="fr-FR"/>
          </a:p>
        </p:txBody>
      </p:sp>
      <p:sp>
        <p:nvSpPr>
          <p:cNvPr id="8" name="Espace réservé du texte 7">
            <a:extLst>
              <a:ext uri="{FF2B5EF4-FFF2-40B4-BE49-F238E27FC236}">
                <a16:creationId xmlns:a16="http://schemas.microsoft.com/office/drawing/2014/main" id="{2EEE4FB6-A295-4CD2-846D-40ECAAC26222}"/>
              </a:ext>
            </a:extLst>
          </p:cNvPr>
          <p:cNvSpPr>
            <a:spLocks noGrp="1"/>
          </p:cNvSpPr>
          <p:nvPr>
            <p:ph type="body" sz="quarter" idx="21"/>
          </p:nvPr>
        </p:nvSpPr>
        <p:spPr>
          <a:xfrm>
            <a:off x="2397849" y="3628362"/>
            <a:ext cx="8462087" cy="721177"/>
          </a:xfrm>
        </p:spPr>
        <p:txBody>
          <a:bodyPr/>
          <a:lstStyle/>
          <a:p>
            <a:r>
              <a:rPr lang="fr-FR" sz="2650">
                <a:latin typeface="Arial Narrow"/>
              </a:rPr>
              <a:t>Assurance-vie et fiscalité</a:t>
            </a:r>
            <a:endParaRPr lang="fr-FR"/>
          </a:p>
        </p:txBody>
      </p:sp>
      <p:sp>
        <p:nvSpPr>
          <p:cNvPr id="16" name="Espace réservé du texte 10">
            <a:extLst>
              <a:ext uri="{FF2B5EF4-FFF2-40B4-BE49-F238E27FC236}">
                <a16:creationId xmlns:a16="http://schemas.microsoft.com/office/drawing/2014/main" id="{0937F304-6DCC-43C3-AC75-91CC43B1A9CA}"/>
              </a:ext>
            </a:extLst>
          </p:cNvPr>
          <p:cNvSpPr txBox="1">
            <a:spLocks/>
          </p:cNvSpPr>
          <p:nvPr/>
        </p:nvSpPr>
        <p:spPr>
          <a:xfrm>
            <a:off x="1540219" y="3583400"/>
            <a:ext cx="678829" cy="678829"/>
          </a:xfrm>
          <a:prstGeom prst="rect">
            <a:avLst/>
          </a:prstGeom>
          <a:noFill/>
          <a:ln w="38100">
            <a:noFill/>
          </a:ln>
        </p:spPr>
        <p:txBody>
          <a:bodyPr vert="horz" wrap="none" lIns="72000" tIns="0" rIns="72000" bIns="0" rtlCol="0" anchor="ctr" anchorCtr="0">
            <a:noAutofit/>
          </a:bodyPr>
          <a:lstStyle>
            <a:lvl1pPr marL="0" marR="0" indent="0" algn="r" defTabSz="1219170" rtl="0" eaLnBrk="1" latinLnBrk="0" hangingPunct="1">
              <a:lnSpc>
                <a:spcPct val="100000"/>
              </a:lnSpc>
              <a:spcBef>
                <a:spcPts val="0"/>
              </a:spcBef>
              <a:spcAft>
                <a:spcPts val="0"/>
              </a:spcAft>
              <a:buClr>
                <a:schemeClr val="tx2"/>
              </a:buClr>
              <a:buFont typeface="Cambria Math" panose="02040503050406030204" pitchFamily="18" charset="0"/>
              <a:buNone/>
              <a:defRPr lang="fr-FR" sz="3733" b="1" i="0" u="none" strike="noStrike" kern="1200"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3700">
                <a:solidFill>
                  <a:srgbClr val="0070C0"/>
                </a:solidFill>
                <a:latin typeface="Montserrat SemiBold"/>
                <a:cs typeface="Arial"/>
              </a:rPr>
              <a:t>05</a:t>
            </a:r>
          </a:p>
        </p:txBody>
      </p:sp>
      <p:sp>
        <p:nvSpPr>
          <p:cNvPr id="2" name="Espace réservé du texte 10">
            <a:extLst>
              <a:ext uri="{FF2B5EF4-FFF2-40B4-BE49-F238E27FC236}">
                <a16:creationId xmlns:a16="http://schemas.microsoft.com/office/drawing/2014/main" id="{BBB4A358-8569-6082-D92A-F932F7DA158F}"/>
              </a:ext>
            </a:extLst>
          </p:cNvPr>
          <p:cNvSpPr txBox="1">
            <a:spLocks/>
          </p:cNvSpPr>
          <p:nvPr/>
        </p:nvSpPr>
        <p:spPr>
          <a:xfrm>
            <a:off x="1555957" y="4198221"/>
            <a:ext cx="678829" cy="678829"/>
          </a:xfrm>
          <a:prstGeom prst="rect">
            <a:avLst/>
          </a:prstGeom>
          <a:noFill/>
          <a:ln w="38100">
            <a:noFill/>
          </a:ln>
        </p:spPr>
        <p:txBody>
          <a:bodyPr vert="horz" wrap="none" lIns="72000" tIns="0" rIns="72000" bIns="0" rtlCol="0" anchor="ctr" anchorCtr="0">
            <a:noAutofit/>
          </a:bodyPr>
          <a:lstStyle>
            <a:lvl1pPr marL="0" marR="0" indent="0" algn="r" defTabSz="1219170" rtl="0" eaLnBrk="1" latinLnBrk="0" hangingPunct="1">
              <a:lnSpc>
                <a:spcPct val="100000"/>
              </a:lnSpc>
              <a:spcBef>
                <a:spcPts val="0"/>
              </a:spcBef>
              <a:spcAft>
                <a:spcPts val="0"/>
              </a:spcAft>
              <a:buClr>
                <a:schemeClr val="tx2"/>
              </a:buClr>
              <a:buFont typeface="Cambria Math" panose="02040503050406030204" pitchFamily="18" charset="0"/>
              <a:buNone/>
              <a:defRPr lang="fr-FR" sz="3733" b="1" i="0" u="none" strike="noStrike" kern="1200"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3700">
                <a:solidFill>
                  <a:srgbClr val="C00000"/>
                </a:solidFill>
                <a:latin typeface="Montserrat SemiBold"/>
                <a:cs typeface="Arial"/>
              </a:rPr>
              <a:t>06</a:t>
            </a:r>
          </a:p>
        </p:txBody>
      </p:sp>
      <p:sp>
        <p:nvSpPr>
          <p:cNvPr id="7" name="Espace réservé du texte 7">
            <a:extLst>
              <a:ext uri="{FF2B5EF4-FFF2-40B4-BE49-F238E27FC236}">
                <a16:creationId xmlns:a16="http://schemas.microsoft.com/office/drawing/2014/main" id="{25A47D19-F498-FB13-39B5-8E90EA205643}"/>
              </a:ext>
            </a:extLst>
          </p:cNvPr>
          <p:cNvSpPr txBox="1">
            <a:spLocks/>
          </p:cNvSpPr>
          <p:nvPr/>
        </p:nvSpPr>
        <p:spPr>
          <a:xfrm>
            <a:off x="2399524" y="4205846"/>
            <a:ext cx="8462087" cy="721177"/>
          </a:xfrm>
          <a:prstGeom prst="rect">
            <a:avLst/>
          </a:prstGeom>
        </p:spPr>
        <p:txBody>
          <a:bodyPr vert="horz" lIns="0" tIns="0" rIns="0" bIns="0" rtlCol="0" anchor="ctr" anchorCtr="0">
            <a:normAutofit/>
          </a:bodyPr>
          <a:lstStyle>
            <a:lvl1pPr marL="0" marR="0" indent="0" algn="l" defTabSz="1219170" rtl="0" eaLnBrk="1" latinLnBrk="0" hangingPunct="1">
              <a:lnSpc>
                <a:spcPct val="70000"/>
              </a:lnSpc>
              <a:spcBef>
                <a:spcPts val="0"/>
              </a:spcBef>
              <a:spcAft>
                <a:spcPts val="0"/>
              </a:spcAft>
              <a:buClr>
                <a:schemeClr val="tx2"/>
              </a:buClr>
              <a:buFont typeface="Cambria Math" panose="02040503050406030204" pitchFamily="18" charset="0"/>
              <a:buNone/>
              <a:defRPr lang="fr-FR" sz="2667" b="0" i="0" u="none" strike="noStrike" kern="1200" cap="none" dirty="0" smtClean="0">
                <a:solidFill>
                  <a:srgbClr val="000000"/>
                </a:solidFill>
                <a:latin typeface="Arial Narrow" panose="020B0606020202030204" pitchFamily="34" charset="0"/>
                <a:ea typeface="Arial"/>
                <a:cs typeface="Arial"/>
                <a:sym typeface="Arial"/>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2650">
                <a:latin typeface="Arial Narrow"/>
              </a:rPr>
              <a:t>Pour en savoir +</a:t>
            </a:r>
            <a:endParaRPr lang="fr-FR"/>
          </a:p>
        </p:txBody>
      </p:sp>
      <p:sp>
        <p:nvSpPr>
          <p:cNvPr id="22" name="Rectangle 21">
            <a:extLst>
              <a:ext uri="{FF2B5EF4-FFF2-40B4-BE49-F238E27FC236}">
                <a16:creationId xmlns:a16="http://schemas.microsoft.com/office/drawing/2014/main" id="{6A8EA712-CDF8-4C16-B11B-9220C4BAAC65}"/>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26534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a:solidFill>
                  <a:schemeClr val="tx2"/>
                </a:solidFill>
              </a:rPr>
              <a:t>01</a:t>
            </a:r>
          </a:p>
        </p:txBody>
      </p:sp>
      <p:sp>
        <p:nvSpPr>
          <p:cNvPr id="3" name="Espace réservé du texte 2"/>
          <p:cNvSpPr>
            <a:spLocks noGrp="1"/>
          </p:cNvSpPr>
          <p:nvPr>
            <p:ph type="body" sz="quarter" idx="13"/>
          </p:nvPr>
        </p:nvSpPr>
        <p:spPr>
          <a:xfrm>
            <a:off x="3126075" y="3771463"/>
            <a:ext cx="8627757" cy="503081"/>
          </a:xfrm>
        </p:spPr>
        <p:txBody>
          <a:bodyPr/>
          <a:lstStyle/>
          <a:p>
            <a:r>
              <a:rPr lang="fr-FR" sz="3600">
                <a:latin typeface="Montserrat SemiBold"/>
                <a:cs typeface="Arial"/>
              </a:rPr>
              <a:t>POURQUOI UN EMPRUNT BPCE ?</a:t>
            </a:r>
          </a:p>
        </p:txBody>
      </p:sp>
      <p:sp>
        <p:nvSpPr>
          <p:cNvPr id="4" name="Rectangle 3">
            <a:extLst>
              <a:ext uri="{FF2B5EF4-FFF2-40B4-BE49-F238E27FC236}">
                <a16:creationId xmlns:a16="http://schemas.microsoft.com/office/drawing/2014/main" id="{D32BE5D7-C1E6-42BB-B9B5-00BE75A8EDC8}"/>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868234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a:xfrm>
            <a:off x="1516956" y="500500"/>
            <a:ext cx="10273141" cy="449816"/>
          </a:xfrm>
        </p:spPr>
        <p:txBody>
          <a:bodyPr/>
          <a:lstStyle/>
          <a:p>
            <a:r>
              <a:rPr lang="fr-FR">
                <a:latin typeface="Montserrat ExtraBold"/>
                <a:cs typeface="Arial"/>
              </a:rPr>
              <a:t>Contexte Économique</a:t>
            </a:r>
            <a:endParaRPr lang="fr-FR"/>
          </a:p>
        </p:txBody>
      </p:sp>
      <p:sp>
        <p:nvSpPr>
          <p:cNvPr id="6" name="ZoneTexte 5">
            <a:extLst>
              <a:ext uri="{FF2B5EF4-FFF2-40B4-BE49-F238E27FC236}">
                <a16:creationId xmlns:a16="http://schemas.microsoft.com/office/drawing/2014/main" id="{44DA5C7A-7AFC-40E5-AB7C-4D3844B1FE78}"/>
              </a:ext>
            </a:extLst>
          </p:cNvPr>
          <p:cNvSpPr txBox="1"/>
          <p:nvPr/>
        </p:nvSpPr>
        <p:spPr>
          <a:xfrm>
            <a:off x="1112849" y="991501"/>
            <a:ext cx="10450657" cy="4869090"/>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fr-FR" sz="1400" i="0" u="none" strike="noStrike" kern="1200" cap="none" spc="0" normalizeH="0" baseline="0" noProof="0" dirty="0">
                <a:ln>
                  <a:noFill/>
                </a:ln>
                <a:solidFill>
                  <a:srgbClr val="000000"/>
                </a:solidFill>
                <a:effectLst/>
                <a:uLnTx/>
                <a:uFillTx/>
                <a:latin typeface="Arial"/>
                <a:ea typeface="+mn-ea"/>
                <a:cs typeface="+mn-cs"/>
              </a:rPr>
              <a:t>L’augmentation des prix à la consommation s’est accélérée </a:t>
            </a:r>
            <a:r>
              <a:rPr kumimoji="0" lang="fr-FR" sz="1400" b="0" i="0" u="none" strike="noStrike" kern="1200" cap="none" spc="0" normalizeH="0" baseline="0" noProof="0" dirty="0">
                <a:ln>
                  <a:noFill/>
                </a:ln>
                <a:solidFill>
                  <a:srgbClr val="000000"/>
                </a:solidFill>
                <a:effectLst/>
                <a:uLnTx/>
                <a:uFillTx/>
                <a:latin typeface="Arial"/>
                <a:ea typeface="+mn-ea"/>
                <a:cs typeface="+mn-cs"/>
              </a:rPr>
              <a:t>depuis le mois de février 2022 en raison de la guerre en Ukraine (flambée des matières énergétiques et agricoles…) et du confinement en Chine ;</a:t>
            </a:r>
          </a:p>
          <a:p>
            <a:pPr marR="0" lvl="0" algn="l" defTabSz="914400" rtl="0" eaLnBrk="1" fontAlgn="auto" latinLnBrk="0" hangingPunct="1">
              <a:lnSpc>
                <a:spcPct val="150000"/>
              </a:lnSpc>
              <a:spcBef>
                <a:spcPts val="600"/>
              </a:spcBef>
              <a:spcAft>
                <a:spcPts val="0"/>
              </a:spcAft>
              <a:buClrTx/>
              <a:buSzTx/>
              <a:tabLst/>
              <a:defRPr/>
            </a:pPr>
            <a:endParaRPr lang="fr-FR" sz="1400" b="0" i="0" u="none" strike="noStrike" kern="1200" cap="none" spc="0" normalizeH="0" baseline="0" noProof="0" dirty="0">
              <a:ln>
                <a:noFill/>
              </a:ln>
              <a:solidFill>
                <a:srgbClr val="000000"/>
              </a:solidFill>
              <a:effectLst/>
              <a:uLnTx/>
              <a:uFillTx/>
              <a:latin typeface="Arial"/>
              <a:cs typeface="Arial"/>
            </a:endParaRPr>
          </a:p>
          <a:p>
            <a:pPr marL="285750" indent="-285750">
              <a:lnSpc>
                <a:spcPct val="150000"/>
              </a:lnSpc>
              <a:spcBef>
                <a:spcPts val="600"/>
              </a:spcBef>
              <a:buFont typeface="Arial" panose="020B0604020202020204" pitchFamily="34" charset="0"/>
              <a:buChar char="•"/>
              <a:defRPr/>
            </a:pPr>
            <a:r>
              <a:rPr lang="fr-FR" sz="1400" dirty="0">
                <a:solidFill>
                  <a:srgbClr val="000000"/>
                </a:solidFill>
                <a:latin typeface="Arial"/>
              </a:rPr>
              <a:t>À fin octobre 2022, </a:t>
            </a:r>
            <a:r>
              <a:rPr lang="fr-FR" sz="1400" b="1" dirty="0">
                <a:solidFill>
                  <a:schemeClr val="tx2"/>
                </a:solidFill>
                <a:latin typeface="Arial"/>
              </a:rPr>
              <a:t>une inflation de 6,2 %* </a:t>
            </a:r>
            <a:r>
              <a:rPr lang="fr-FR" sz="1400" dirty="0">
                <a:latin typeface="Arial"/>
              </a:rPr>
              <a:t>sur un an</a:t>
            </a:r>
            <a:r>
              <a:rPr lang="fr-FR" sz="1400" b="1" dirty="0">
                <a:solidFill>
                  <a:srgbClr val="000000"/>
                </a:solidFill>
                <a:latin typeface="Arial"/>
              </a:rPr>
              <a:t>, </a:t>
            </a:r>
            <a:r>
              <a:rPr lang="fr-FR" sz="1400" dirty="0">
                <a:solidFill>
                  <a:srgbClr val="000000"/>
                </a:solidFill>
                <a:latin typeface="Arial"/>
              </a:rPr>
              <a:t>en France</a:t>
            </a:r>
            <a:r>
              <a:rPr lang="fr-FR" sz="1400" b="1" dirty="0">
                <a:solidFill>
                  <a:srgbClr val="000000"/>
                </a:solidFill>
                <a:latin typeface="Arial"/>
              </a:rPr>
              <a:t> </a:t>
            </a:r>
            <a:r>
              <a:rPr lang="fr-FR" sz="1400" dirty="0">
                <a:solidFill>
                  <a:srgbClr val="000000"/>
                </a:solidFill>
                <a:latin typeface="Arial"/>
              </a:rPr>
              <a:t>;</a:t>
            </a:r>
            <a:endParaRPr lang="fr-FR" sz="1400" dirty="0">
              <a:solidFill>
                <a:srgbClr val="000000"/>
              </a:solidFill>
              <a:latin typeface="Arial"/>
              <a:cs typeface="Arial"/>
            </a:endParaRPr>
          </a:p>
          <a:p>
            <a:pPr marR="0" lvl="0" algn="l" defTabSz="914400" rtl="0" eaLnBrk="1" fontAlgn="auto" latinLnBrk="0" hangingPunct="1">
              <a:lnSpc>
                <a:spcPct val="150000"/>
              </a:lnSpc>
              <a:spcBef>
                <a:spcPts val="600"/>
              </a:spcBef>
              <a:spcAft>
                <a:spcPts val="0"/>
              </a:spcAft>
              <a:buClrTx/>
              <a:buSzTx/>
              <a:tabLst/>
              <a:defRPr/>
            </a:pPr>
            <a:endParaRPr lang="fr-FR" sz="1400" b="0" i="0" u="none" strike="noStrike" kern="1200" cap="none" spc="0" normalizeH="0" baseline="0" noProof="0" dirty="0">
              <a:ln>
                <a:noFill/>
              </a:ln>
              <a:solidFill>
                <a:srgbClr val="000000"/>
              </a:solidFill>
              <a:effectLst/>
              <a:uLnTx/>
              <a:uFillTx/>
              <a:latin typeface="Arial"/>
              <a:cs typeface="Arial"/>
            </a:endParaRPr>
          </a:p>
          <a:p>
            <a:pPr marL="285750" indent="-285750">
              <a:lnSpc>
                <a:spcPct val="150000"/>
              </a:lnSpc>
              <a:spcBef>
                <a:spcPts val="600"/>
              </a:spcBef>
              <a:buFont typeface="Arial" panose="020B0604020202020204" pitchFamily="34" charset="0"/>
              <a:buChar char="•"/>
              <a:defRPr/>
            </a:pPr>
            <a:r>
              <a:rPr lang="fr-FR" sz="1400" b="1" dirty="0">
                <a:solidFill>
                  <a:schemeClr val="tx2"/>
                </a:solidFill>
                <a:latin typeface="Arial"/>
              </a:rPr>
              <a:t>La</a:t>
            </a:r>
            <a:r>
              <a:rPr kumimoji="0" lang="fr-FR" sz="1400" b="1" i="0" u="none" strike="noStrike" kern="1200" cap="none" spc="0" normalizeH="0" baseline="0" noProof="0" dirty="0">
                <a:ln>
                  <a:noFill/>
                </a:ln>
                <a:solidFill>
                  <a:schemeClr val="tx2"/>
                </a:solidFill>
                <a:effectLst/>
                <a:uLnTx/>
                <a:uFillTx/>
                <a:latin typeface="Arial"/>
                <a:ea typeface="+mn-ea"/>
                <a:cs typeface="+mn-cs"/>
              </a:rPr>
              <a:t> Banque Centrale </a:t>
            </a:r>
            <a:r>
              <a:rPr lang="fr-FR" sz="1400" b="1" dirty="0">
                <a:solidFill>
                  <a:schemeClr val="tx2"/>
                </a:solidFill>
                <a:latin typeface="Arial"/>
              </a:rPr>
              <a:t>E</a:t>
            </a:r>
            <a:r>
              <a:rPr kumimoji="0" lang="fr-FR" sz="1400" b="1" i="0" u="none" strike="noStrike" kern="1200" cap="none" spc="0" normalizeH="0" baseline="0" noProof="0" dirty="0" err="1">
                <a:ln>
                  <a:noFill/>
                </a:ln>
                <a:solidFill>
                  <a:schemeClr val="tx2"/>
                </a:solidFill>
                <a:effectLst/>
                <a:uLnTx/>
                <a:uFillTx/>
                <a:latin typeface="Arial"/>
                <a:ea typeface="+mn-ea"/>
                <a:cs typeface="+mn-cs"/>
              </a:rPr>
              <a:t>uropéenne</a:t>
            </a:r>
            <a:r>
              <a:rPr kumimoji="0" lang="fr-FR" sz="1400" b="1" i="0" u="none" strike="noStrike" kern="1200" cap="none" spc="0" normalizeH="0" baseline="0" noProof="0" dirty="0">
                <a:ln>
                  <a:noFill/>
                </a:ln>
                <a:solidFill>
                  <a:schemeClr val="tx2"/>
                </a:solidFill>
                <a:effectLst/>
                <a:uLnTx/>
                <a:uFillTx/>
                <a:latin typeface="Arial"/>
                <a:ea typeface="+mn-ea"/>
                <a:cs typeface="+mn-cs"/>
              </a:rPr>
              <a:t> (BCE) est engagée dans un mouvement de hausse progressive des taux d’intérêts </a:t>
            </a:r>
            <a:r>
              <a:rPr kumimoji="0" lang="fr-FR" sz="1400" b="0" i="0" u="none" strike="noStrike" kern="1200" cap="none" spc="0" normalizeH="0" baseline="0" noProof="0" dirty="0">
                <a:ln>
                  <a:noFill/>
                </a:ln>
                <a:solidFill>
                  <a:srgbClr val="000000"/>
                </a:solidFill>
                <a:effectLst/>
                <a:uLnTx/>
                <a:uFillTx/>
                <a:latin typeface="Arial"/>
                <a:ea typeface="+mn-ea"/>
                <a:cs typeface="+mn-cs"/>
              </a:rPr>
              <a:t>pour essayer de maîtriser l’inflation. Dès à présent, on constate une hausse des taux longs (OAT 10 ans) qui s’établissent autour de </a:t>
            </a:r>
            <a:r>
              <a:rPr lang="fr-FR" sz="1400" dirty="0">
                <a:solidFill>
                  <a:srgbClr val="000000"/>
                </a:solidFill>
                <a:latin typeface="Arial"/>
              </a:rPr>
              <a:t>2,70</a:t>
            </a:r>
            <a:r>
              <a:rPr kumimoji="0" lang="fr-FR" sz="1400" b="0" i="0" u="none" strike="noStrike" kern="1200" cap="none" spc="0" normalizeH="0" baseline="0" noProof="0" dirty="0">
                <a:ln>
                  <a:noFill/>
                </a:ln>
                <a:solidFill>
                  <a:srgbClr val="000000"/>
                </a:solidFill>
                <a:effectLst/>
                <a:uLnTx/>
                <a:uFillTx/>
                <a:latin typeface="Arial"/>
                <a:ea typeface="+mn-ea"/>
                <a:cs typeface="+mn-cs"/>
              </a:rPr>
              <a:t>% actuellement alors qu’ils étaient encore négatifs il y a encore un an ;</a:t>
            </a:r>
            <a:endParaRPr lang="fr-FR" sz="1400" b="0" i="0" u="none" strike="noStrike" kern="1200" cap="none" spc="0" normalizeH="0" baseline="0" noProof="0" dirty="0">
              <a:ln>
                <a:noFill/>
              </a:ln>
              <a:solidFill>
                <a:srgbClr val="000000"/>
              </a:solidFill>
              <a:effectLst/>
              <a:uLnTx/>
              <a:uFillTx/>
              <a:latin typeface="Arial"/>
              <a:cs typeface="Arial"/>
            </a:endParaRPr>
          </a:p>
          <a:p>
            <a:pPr marL="285750" indent="-285750">
              <a:lnSpc>
                <a:spcPct val="150000"/>
              </a:lnSpc>
              <a:spcBef>
                <a:spcPts val="600"/>
              </a:spcBef>
              <a:buFont typeface="Arial" panose="020B0604020202020204" pitchFamily="34" charset="0"/>
              <a:buChar char="•"/>
              <a:defRPr/>
            </a:pPr>
            <a:endParaRPr lang="fr-FR" sz="1400" b="1" i="0" u="none" strike="noStrike" kern="1200" cap="none" spc="0" normalizeH="0" baseline="0" noProof="0" dirty="0">
              <a:ln>
                <a:noFill/>
              </a:ln>
              <a:solidFill>
                <a:srgbClr val="000000"/>
              </a:solidFill>
              <a:effectLst/>
              <a:uLnTx/>
              <a:uFillTx/>
              <a:latin typeface="Arial"/>
              <a:cs typeface="Arial"/>
            </a:endParaRPr>
          </a:p>
          <a:p>
            <a:pPr marL="285750" indent="-285750">
              <a:lnSpc>
                <a:spcPct val="150000"/>
              </a:lnSpc>
              <a:spcBef>
                <a:spcPts val="600"/>
              </a:spcBef>
              <a:buFont typeface="Arial" panose="020B0604020202020204" pitchFamily="34" charset="0"/>
              <a:buChar char="•"/>
              <a:defRPr/>
            </a:pPr>
            <a:r>
              <a:rPr lang="fr-FR" sz="1400" dirty="0">
                <a:solidFill>
                  <a:srgbClr val="000000"/>
                </a:solidFill>
                <a:latin typeface="Arial"/>
              </a:rPr>
              <a:t>Depuis le 1</a:t>
            </a:r>
            <a:r>
              <a:rPr lang="fr-FR" sz="1400" baseline="30000" dirty="0">
                <a:solidFill>
                  <a:srgbClr val="000000"/>
                </a:solidFill>
                <a:latin typeface="Arial"/>
              </a:rPr>
              <a:t>er</a:t>
            </a:r>
            <a:r>
              <a:rPr lang="fr-FR" sz="1400" dirty="0">
                <a:solidFill>
                  <a:srgbClr val="000000"/>
                </a:solidFill>
                <a:latin typeface="Arial"/>
              </a:rPr>
              <a:t> août 2022, l</a:t>
            </a:r>
            <a:r>
              <a:rPr kumimoji="0" lang="fr-FR" sz="1400" b="0" i="0" u="none" strike="noStrike" kern="1200" cap="none" spc="0" normalizeH="0" baseline="0" noProof="0" dirty="0">
                <a:ln>
                  <a:noFill/>
                </a:ln>
                <a:solidFill>
                  <a:srgbClr val="000000"/>
                </a:solidFill>
                <a:effectLst/>
                <a:uLnTx/>
                <a:uFillTx/>
                <a:latin typeface="Arial"/>
                <a:ea typeface="+mn-ea"/>
                <a:cs typeface="+mn-cs"/>
              </a:rPr>
              <a:t>e taux de rémunération </a:t>
            </a:r>
            <a:r>
              <a:rPr lang="fr-FR" sz="1400" dirty="0">
                <a:latin typeface="Arial"/>
              </a:rPr>
              <a:t>du</a:t>
            </a:r>
            <a:r>
              <a:rPr lang="fr-FR" sz="1400" dirty="0">
                <a:solidFill>
                  <a:srgbClr val="000000"/>
                </a:solidFill>
                <a:latin typeface="Arial"/>
              </a:rPr>
              <a:t> </a:t>
            </a:r>
            <a:r>
              <a:rPr kumimoji="0" lang="fr-FR" sz="1400" b="1" i="0" u="none" strike="noStrike" kern="1200" cap="none" spc="0" normalizeH="0" baseline="0" noProof="0" dirty="0">
                <a:ln>
                  <a:noFill/>
                </a:ln>
                <a:solidFill>
                  <a:schemeClr val="tx2"/>
                </a:solidFill>
                <a:effectLst/>
                <a:uLnTx/>
                <a:uFillTx/>
                <a:latin typeface="Arial"/>
                <a:ea typeface="+mn-ea"/>
                <a:cs typeface="+mn-cs"/>
              </a:rPr>
              <a:t>Livret A </a:t>
            </a:r>
            <a:r>
              <a:rPr kumimoji="0" lang="fr-FR" sz="1400" i="0" u="none" strike="noStrike" kern="1200" cap="none" spc="0" normalizeH="0" baseline="0" noProof="0" dirty="0">
                <a:ln>
                  <a:noFill/>
                </a:ln>
                <a:effectLst/>
                <a:uLnTx/>
                <a:uFillTx/>
                <a:latin typeface="Arial"/>
                <a:ea typeface="+mn-ea"/>
                <a:cs typeface="+mn-cs"/>
              </a:rPr>
              <a:t>et du </a:t>
            </a:r>
            <a:r>
              <a:rPr kumimoji="0" lang="fr-FR" sz="1400" b="1" i="0" u="none" strike="noStrike" kern="1200" cap="none" spc="0" normalizeH="0" baseline="0" noProof="0" dirty="0">
                <a:ln>
                  <a:noFill/>
                </a:ln>
                <a:solidFill>
                  <a:schemeClr val="tx2"/>
                </a:solidFill>
                <a:effectLst/>
                <a:uLnTx/>
                <a:uFillTx/>
                <a:latin typeface="Arial"/>
                <a:ea typeface="+mn-ea"/>
                <a:cs typeface="+mn-cs"/>
              </a:rPr>
              <a:t>LDDS </a:t>
            </a:r>
            <a:r>
              <a:rPr kumimoji="0" lang="fr-FR" sz="1400" i="0" u="none" strike="noStrike" kern="1200" cap="none" spc="0" normalizeH="0" baseline="0" noProof="0" dirty="0">
                <a:ln>
                  <a:noFill/>
                </a:ln>
                <a:effectLst/>
                <a:uLnTx/>
                <a:uFillTx/>
                <a:latin typeface="Arial"/>
                <a:ea typeface="+mn-ea"/>
                <a:cs typeface="+mn-cs"/>
              </a:rPr>
              <a:t>est porté à </a:t>
            </a:r>
            <a:r>
              <a:rPr lang="fr-FR" sz="1400" b="1" dirty="0">
                <a:solidFill>
                  <a:schemeClr val="tx2"/>
                </a:solidFill>
                <a:latin typeface="Arial"/>
              </a:rPr>
              <a:t>2% </a:t>
            </a:r>
            <a:r>
              <a:rPr lang="fr-FR" sz="1400" dirty="0">
                <a:latin typeface="Arial"/>
              </a:rPr>
              <a:t>et à </a:t>
            </a:r>
            <a:r>
              <a:rPr lang="fr-FR" sz="1400" b="1" dirty="0">
                <a:solidFill>
                  <a:schemeClr val="tx2"/>
                </a:solidFill>
                <a:latin typeface="Arial"/>
              </a:rPr>
              <a:t>4,60% pour le </a:t>
            </a:r>
            <a:r>
              <a:rPr kumimoji="0" lang="fr-FR" sz="1400" b="1" i="0" u="none" strike="noStrike" kern="1200" cap="none" spc="0" normalizeH="0" baseline="0" noProof="0" dirty="0">
                <a:ln>
                  <a:noFill/>
                </a:ln>
                <a:solidFill>
                  <a:schemeClr val="tx2"/>
                </a:solidFill>
                <a:effectLst/>
                <a:uLnTx/>
                <a:uFillTx/>
                <a:latin typeface="Arial"/>
                <a:ea typeface="+mn-ea"/>
                <a:cs typeface="+mn-cs"/>
              </a:rPr>
              <a:t>LEP</a:t>
            </a:r>
            <a:r>
              <a:rPr lang="fr-FR" sz="1400" dirty="0">
                <a:solidFill>
                  <a:schemeClr val="tx2"/>
                </a:solidFill>
                <a:latin typeface="Arial"/>
              </a:rPr>
              <a:t> ;</a:t>
            </a:r>
            <a:endParaRPr lang="fr-FR" sz="1400" dirty="0">
              <a:solidFill>
                <a:schemeClr val="tx2"/>
              </a:solidFill>
              <a:latin typeface="Arial"/>
              <a:cs typeface="Arial"/>
            </a:endParaRPr>
          </a:p>
          <a:p>
            <a:pPr marL="285750" indent="-285750">
              <a:lnSpc>
                <a:spcPct val="150000"/>
              </a:lnSpc>
              <a:spcBef>
                <a:spcPts val="600"/>
              </a:spcBef>
              <a:buFont typeface="Arial" panose="020B0604020202020204" pitchFamily="34" charset="0"/>
              <a:buChar char="•"/>
              <a:defRPr/>
            </a:pPr>
            <a:endParaRPr lang="fr-FR" sz="1400" dirty="0">
              <a:solidFill>
                <a:schemeClr val="tx2"/>
              </a:solidFill>
              <a:latin typeface="Arial"/>
            </a:endParaRPr>
          </a:p>
          <a:p>
            <a:pPr marL="285750" indent="-285750">
              <a:lnSpc>
                <a:spcPct val="150000"/>
              </a:lnSpc>
              <a:spcBef>
                <a:spcPts val="600"/>
              </a:spcBef>
              <a:buFont typeface="Arial" panose="020B0604020202020204" pitchFamily="34" charset="0"/>
              <a:buChar char="•"/>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 contexte économique est marqué par 2 chocs profonds (la crise sanitaire et le conflit russo-ukrainien) qui ont pour conséquence de perturber fortement les marchés obligataires et actions.</a:t>
            </a:r>
            <a:endParaRPr lang="fr-FR" sz="1400" b="0" i="0" u="none" strike="noStrike" kern="1200" cap="none" spc="0" normalizeH="0" baseline="0" noProof="0" dirty="0">
              <a:ln>
                <a:noFill/>
              </a:ln>
              <a:solidFill>
                <a:srgbClr val="000000"/>
              </a:solidFill>
              <a:effectLst/>
              <a:uLnTx/>
              <a:uFillTx/>
              <a:latin typeface="Arial"/>
              <a:cs typeface="Arial"/>
            </a:endParaRPr>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1202992" y="154642"/>
            <a:ext cx="721028" cy="721028"/>
          </a:xfrm>
          <a:prstGeom prst="rect">
            <a:avLst/>
          </a:prstGeom>
        </p:spPr>
      </p:pic>
      <p:sp>
        <p:nvSpPr>
          <p:cNvPr id="10" name="Rectangle 9">
            <a:extLst>
              <a:ext uri="{FF2B5EF4-FFF2-40B4-BE49-F238E27FC236}">
                <a16:creationId xmlns:a16="http://schemas.microsoft.com/office/drawing/2014/main" id="{E25071E4-6E84-4D6E-84D8-411FA3CCDDB0}"/>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3" name="ZoneTexte 2">
            <a:extLst>
              <a:ext uri="{FF2B5EF4-FFF2-40B4-BE49-F238E27FC236}">
                <a16:creationId xmlns:a16="http://schemas.microsoft.com/office/drawing/2014/main" id="{CB12DBEF-B7AA-4031-A5F4-92B0F1AF1C72}"/>
              </a:ext>
            </a:extLst>
          </p:cNvPr>
          <p:cNvSpPr txBox="1"/>
          <p:nvPr/>
        </p:nvSpPr>
        <p:spPr>
          <a:xfrm>
            <a:off x="1424533" y="6230107"/>
            <a:ext cx="2367000" cy="261610"/>
          </a:xfrm>
          <a:prstGeom prst="rect">
            <a:avLst/>
          </a:prstGeom>
          <a:noFill/>
        </p:spPr>
        <p:txBody>
          <a:bodyPr wrap="square" rtlCol="0">
            <a:spAutoFit/>
          </a:bodyPr>
          <a:lstStyle/>
          <a:p>
            <a:r>
              <a:rPr lang="fr-FR" sz="1100" i="1"/>
              <a:t>* Source : INSEE</a:t>
            </a:r>
          </a:p>
        </p:txBody>
      </p:sp>
    </p:spTree>
    <p:extLst>
      <p:ext uri="{BB962C8B-B14F-4D97-AF65-F5344CB8AC3E}">
        <p14:creationId xmlns:p14="http://schemas.microsoft.com/office/powerpoint/2010/main" val="3717242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a:xfrm>
            <a:off x="1555742" y="153891"/>
            <a:ext cx="10273141" cy="449816"/>
          </a:xfrm>
        </p:spPr>
        <p:txBody>
          <a:bodyPr/>
          <a:lstStyle/>
          <a:p>
            <a:r>
              <a:rPr lang="fr-FR">
                <a:latin typeface="Montserrat ExtraBold"/>
                <a:cs typeface="Arial"/>
              </a:rPr>
              <a:t>Définition </a:t>
            </a:r>
            <a:r>
              <a:rPr lang="fr-FR" u="sng">
                <a:latin typeface="Montserrat ExtraBold"/>
                <a:cs typeface="Arial"/>
              </a:rPr>
              <a:t>générale</a:t>
            </a:r>
            <a:r>
              <a:rPr lang="fr-FR">
                <a:latin typeface="Montserrat ExtraBold"/>
                <a:cs typeface="Arial"/>
              </a:rPr>
              <a:t> d'un Emprunt</a:t>
            </a:r>
            <a:br>
              <a:rPr lang="fr-FR">
                <a:latin typeface="Montserrat ExtraBold"/>
                <a:cs typeface="Arial"/>
              </a:rPr>
            </a:br>
            <a:r>
              <a:rPr lang="fr-FR">
                <a:latin typeface="Montserrat ExtraBold"/>
                <a:cs typeface="Arial"/>
              </a:rPr>
              <a:t>Obligataire</a:t>
            </a:r>
            <a:endParaRPr lang="fr-FR"/>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0792945" y="143932"/>
            <a:ext cx="747122" cy="747122"/>
          </a:xfrm>
          <a:prstGeom prst="rect">
            <a:avLst/>
          </a:prstGeom>
        </p:spPr>
      </p:pic>
      <p:sp>
        <p:nvSpPr>
          <p:cNvPr id="4" name="ZoneTexte 3">
            <a:extLst>
              <a:ext uri="{FF2B5EF4-FFF2-40B4-BE49-F238E27FC236}">
                <a16:creationId xmlns:a16="http://schemas.microsoft.com/office/drawing/2014/main" id="{9EDCCA51-36A7-AED4-2E7A-847F6B9C9D71}"/>
              </a:ext>
            </a:extLst>
          </p:cNvPr>
          <p:cNvSpPr txBox="1"/>
          <p:nvPr/>
        </p:nvSpPr>
        <p:spPr>
          <a:xfrm>
            <a:off x="1340137" y="1763299"/>
            <a:ext cx="10132460" cy="41857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400">
                <a:solidFill>
                  <a:schemeClr val="tx2"/>
                </a:solidFill>
                <a:cs typeface="Arial"/>
              </a:rPr>
              <a:t>&gt; </a:t>
            </a:r>
            <a:r>
              <a:rPr lang="fr-FR" sz="1400">
                <a:cs typeface="Arial"/>
              </a:rPr>
              <a:t>Un emprunt obligataire est constitué d'obligations qui sont des </a:t>
            </a:r>
            <a:r>
              <a:rPr lang="fr-FR" sz="1400" b="1">
                <a:solidFill>
                  <a:schemeClr val="tx2"/>
                </a:solidFill>
                <a:cs typeface="Arial"/>
              </a:rPr>
              <a:t>titres de créances émis </a:t>
            </a:r>
            <a:r>
              <a:rPr lang="fr-FR" sz="1400">
                <a:cs typeface="Arial"/>
              </a:rPr>
              <a:t>par un Etat, une collectivité locale ou </a:t>
            </a:r>
            <a:r>
              <a:rPr lang="fr-FR" sz="1400" b="1">
                <a:solidFill>
                  <a:schemeClr val="tx2"/>
                </a:solidFill>
                <a:cs typeface="Arial"/>
              </a:rPr>
              <a:t>une entreprise</a:t>
            </a:r>
            <a:r>
              <a:rPr lang="fr-FR" sz="1400">
                <a:cs typeface="Arial"/>
              </a:rPr>
              <a:t>, sur les marchés financiers pour une durée déterminée à l'avance par l'émetteur ;</a:t>
            </a:r>
          </a:p>
          <a:p>
            <a:endParaRPr lang="fr-FR" sz="1400">
              <a:cs typeface="Arial"/>
            </a:endParaRPr>
          </a:p>
          <a:p>
            <a:r>
              <a:rPr lang="fr-FR" sz="1400">
                <a:solidFill>
                  <a:schemeClr val="tx2"/>
                </a:solidFill>
                <a:cs typeface="Arial"/>
              </a:rPr>
              <a:t>&gt;</a:t>
            </a:r>
            <a:r>
              <a:rPr lang="fr-FR" sz="1400">
                <a:cs typeface="Arial"/>
              </a:rPr>
              <a:t> Un Emprunt obligataire n’est pas soumis à la réglementation SFDR en conséquence, aucune information n’est à fournir au client en matière de développement durable ;</a:t>
            </a:r>
          </a:p>
          <a:p>
            <a:r>
              <a:rPr lang="fr-FR" sz="1400">
                <a:cs typeface="Arial"/>
              </a:rPr>
              <a:t> ​</a:t>
            </a:r>
            <a:endParaRPr lang="fr-FR" sz="1400"/>
          </a:p>
          <a:p>
            <a:r>
              <a:rPr lang="fr-FR" sz="1400">
                <a:solidFill>
                  <a:schemeClr val="tx2"/>
                </a:solidFill>
                <a:cs typeface="Arial"/>
              </a:rPr>
              <a:t>&gt; </a:t>
            </a:r>
            <a:r>
              <a:rPr lang="fr-FR" sz="1400">
                <a:cs typeface="Arial"/>
              </a:rPr>
              <a:t>La souscription à l'emprunt donne aux clients </a:t>
            </a:r>
            <a:r>
              <a:rPr lang="fr-FR" sz="1400" b="1">
                <a:solidFill>
                  <a:schemeClr val="tx2"/>
                </a:solidFill>
                <a:cs typeface="Arial"/>
              </a:rPr>
              <a:t>le droit à perception d'intérêts (coupon) payable par l'émetteur périodiquement ou à l'échéance ;</a:t>
            </a:r>
            <a:endParaRPr lang="fr-FR" sz="1400">
              <a:solidFill>
                <a:schemeClr val="tx2"/>
              </a:solidFill>
              <a:highlight>
                <a:srgbClr val="00FF00"/>
              </a:highlight>
              <a:cs typeface="Arial"/>
            </a:endParaRPr>
          </a:p>
          <a:p>
            <a:pPr>
              <a:buFont typeface="Arial"/>
              <a:buChar char="•"/>
            </a:pPr>
            <a:endParaRPr lang="fr-FR" sz="1400">
              <a:solidFill>
                <a:srgbClr val="000000"/>
              </a:solidFill>
              <a:highlight>
                <a:srgbClr val="00FF00"/>
              </a:highlight>
              <a:cs typeface="Arial"/>
            </a:endParaRPr>
          </a:p>
          <a:p>
            <a:r>
              <a:rPr lang="fr-FR" sz="1400">
                <a:cs typeface="Arial"/>
              </a:rPr>
              <a:t>​</a:t>
            </a:r>
          </a:p>
          <a:p>
            <a:r>
              <a:rPr lang="fr-FR" sz="1400">
                <a:solidFill>
                  <a:schemeClr val="tx2"/>
                </a:solidFill>
                <a:cs typeface="Arial"/>
              </a:rPr>
              <a:t>&gt; </a:t>
            </a:r>
            <a:r>
              <a:rPr lang="fr-FR" sz="1400" b="1">
                <a:solidFill>
                  <a:schemeClr val="tx2"/>
                </a:solidFill>
                <a:cs typeface="Arial"/>
              </a:rPr>
              <a:t>Le taux d'intérêt peut être fixe ou variable</a:t>
            </a:r>
            <a:r>
              <a:rPr lang="fr-FR" sz="1400" b="1">
                <a:cs typeface="Arial"/>
              </a:rPr>
              <a:t> </a:t>
            </a:r>
            <a:r>
              <a:rPr lang="fr-FR" sz="1400">
                <a:cs typeface="Arial"/>
              </a:rPr>
              <a:t>; ​</a:t>
            </a:r>
          </a:p>
          <a:p>
            <a:pPr>
              <a:buChar char="•"/>
            </a:pPr>
            <a:endParaRPr lang="fr-FR" sz="1400">
              <a:cs typeface="Arial"/>
            </a:endParaRPr>
          </a:p>
          <a:p>
            <a:endParaRPr lang="fr-FR" sz="1400">
              <a:cs typeface="Arial"/>
            </a:endParaRPr>
          </a:p>
          <a:p>
            <a:r>
              <a:rPr lang="fr-FR" sz="1400">
                <a:solidFill>
                  <a:schemeClr val="tx2"/>
                </a:solidFill>
                <a:cs typeface="Arial"/>
              </a:rPr>
              <a:t>&gt; </a:t>
            </a:r>
            <a:r>
              <a:rPr lang="fr-FR" sz="1400" b="1">
                <a:solidFill>
                  <a:schemeClr val="tx2"/>
                </a:solidFill>
                <a:cs typeface="Arial"/>
              </a:rPr>
              <a:t>L'obligation est remboursée à l'échéance</a:t>
            </a:r>
            <a:r>
              <a:rPr lang="fr-FR" sz="1400">
                <a:cs typeface="Arial"/>
              </a:rPr>
              <a:t>, soit au capital de départ (nominal), soit à un prix défini par l’émetteur (par exemple nominal de l'obligation majoré d’une prime de remboursement).​</a:t>
            </a:r>
          </a:p>
          <a:p>
            <a:pPr>
              <a:buChar char="•"/>
            </a:pPr>
            <a:endParaRPr lang="fr-FR" sz="1400">
              <a:cs typeface="Arial"/>
            </a:endParaRPr>
          </a:p>
          <a:p>
            <a:pPr>
              <a:buChar char="•"/>
            </a:pPr>
            <a:endParaRPr lang="fr-FR" sz="1400">
              <a:cs typeface="Arial"/>
            </a:endParaRPr>
          </a:p>
          <a:p>
            <a:pPr>
              <a:buChar char="•"/>
            </a:pPr>
            <a:endParaRPr lang="fr-FR" sz="1400">
              <a:cs typeface="Arial"/>
            </a:endParaRPr>
          </a:p>
          <a:p>
            <a:r>
              <a:rPr lang="fr-FR" sz="1400">
                <a:cs typeface="Arial"/>
              </a:rPr>
              <a:t>NB. Voir glossaire en annexe</a:t>
            </a:r>
          </a:p>
        </p:txBody>
      </p:sp>
      <p:sp>
        <p:nvSpPr>
          <p:cNvPr id="9" name="Rectangle 8">
            <a:extLst>
              <a:ext uri="{FF2B5EF4-FFF2-40B4-BE49-F238E27FC236}">
                <a16:creationId xmlns:a16="http://schemas.microsoft.com/office/drawing/2014/main" id="{E4F8933E-8E23-4412-AD0A-DC3795B4BFCE}"/>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639661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p:txBody>
          <a:bodyPr/>
          <a:lstStyle/>
          <a:p>
            <a:r>
              <a:rPr lang="fr-FR" dirty="0">
                <a:latin typeface="Montserrat ExtraBold"/>
                <a:cs typeface="Arial"/>
              </a:rPr>
              <a:t>Focus sur une émission obligataire dite </a:t>
            </a:r>
            <a:br>
              <a:rPr lang="fr-FR" dirty="0">
                <a:latin typeface="Montserrat ExtraBold"/>
                <a:cs typeface="Arial"/>
              </a:rPr>
            </a:br>
            <a:r>
              <a:rPr lang="fr-FR" dirty="0">
                <a:latin typeface="Montserrat ExtraBold"/>
                <a:cs typeface="Arial"/>
              </a:rPr>
              <a:t>« zéro coupon »</a:t>
            </a:r>
            <a:endParaRPr lang="fr-FR" dirty="0"/>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1202992" y="154642"/>
            <a:ext cx="721028" cy="721028"/>
          </a:xfrm>
          <a:prstGeom prst="rect">
            <a:avLst/>
          </a:prstGeom>
        </p:spPr>
      </p:pic>
      <p:sp>
        <p:nvSpPr>
          <p:cNvPr id="8" name="ZoneTexte 7">
            <a:extLst>
              <a:ext uri="{FF2B5EF4-FFF2-40B4-BE49-F238E27FC236}">
                <a16:creationId xmlns:a16="http://schemas.microsoft.com/office/drawing/2014/main" id="{DCBD958C-C7C1-43A8-A814-CD7CBD1B6F65}"/>
              </a:ext>
            </a:extLst>
          </p:cNvPr>
          <p:cNvSpPr txBox="1"/>
          <p:nvPr/>
        </p:nvSpPr>
        <p:spPr>
          <a:xfrm>
            <a:off x="693213" y="1667611"/>
            <a:ext cx="11117301" cy="4038093"/>
          </a:xfrm>
          <a:prstGeom prst="rect">
            <a:avLst/>
          </a:prstGeom>
          <a:noFill/>
        </p:spPr>
        <p:txBody>
          <a:bodyPr wrap="square" lIns="91440" tIns="45720" rIns="91440" bIns="45720" anchor="t">
            <a:spAutoFit/>
          </a:bodyPr>
          <a:lstStyle/>
          <a:p>
            <a:pPr fontAlgn="base"/>
            <a:r>
              <a:rPr lang="fr-FR" sz="1400" b="1">
                <a:solidFill>
                  <a:schemeClr val="tx2"/>
                </a:solidFill>
                <a:latin typeface="Arial"/>
              </a:rPr>
              <a:t>Une obligation « zéro coupon » </a:t>
            </a:r>
            <a:r>
              <a:rPr lang="fr-FR" sz="1400">
                <a:latin typeface="Arial"/>
              </a:rPr>
              <a:t>est un emprunt </a:t>
            </a:r>
            <a:r>
              <a:rPr lang="fr-FR" sz="1400">
                <a:solidFill>
                  <a:srgbClr val="000000"/>
                </a:solidFill>
                <a:latin typeface="Arial"/>
              </a:rPr>
              <a:t>obligataire qui ne paie pas d’intérêts durant toute sa durée de vie. En contrepartie, la valeur de remboursement au terme est plus élevée. La rémunération est donc la différence entre le prix d’émission et le prix de remboursement à l’échéance. </a:t>
            </a:r>
            <a:endParaRPr lang="fr-FR" sz="1400">
              <a:solidFill>
                <a:srgbClr val="000000"/>
              </a:solidFill>
              <a:latin typeface="Arial"/>
              <a:cs typeface="Arial"/>
            </a:endParaRPr>
          </a:p>
          <a:p>
            <a:pPr fontAlgn="base">
              <a:lnSpc>
                <a:spcPct val="150000"/>
              </a:lnSpc>
            </a:pPr>
            <a:r>
              <a:rPr lang="fr-FR" sz="1400">
                <a:solidFill>
                  <a:srgbClr val="000000"/>
                </a:solidFill>
                <a:latin typeface="Arial"/>
              </a:rPr>
              <a:t>L’avantage réside dans la connaissance, dès la souscription, du taux de réinvestissement des coupons (les coupons non versés génèrent des intérêts). </a:t>
            </a:r>
            <a:endParaRPr lang="fr-FR" sz="1400">
              <a:solidFill>
                <a:srgbClr val="000000"/>
              </a:solidFill>
              <a:latin typeface="Arial"/>
              <a:cs typeface="Arial"/>
            </a:endParaRPr>
          </a:p>
          <a:p>
            <a:pPr algn="l" fontAlgn="base">
              <a:lnSpc>
                <a:spcPct val="150000"/>
              </a:lnSpc>
            </a:pPr>
            <a:r>
              <a:rPr lang="fr-FR" sz="1400" b="1">
                <a:solidFill>
                  <a:srgbClr val="000000"/>
                </a:solidFill>
                <a:latin typeface="Arial"/>
              </a:rPr>
              <a:t>En cas de défaillance de l’émetteur, l’investisseur perd à la fois le principal (capital de départ) et les intérêts.</a:t>
            </a:r>
            <a:endParaRPr lang="fr-FR" sz="1400" b="1">
              <a:solidFill>
                <a:srgbClr val="000000"/>
              </a:solidFill>
              <a:latin typeface="Arial"/>
              <a:cs typeface="Arial"/>
            </a:endParaRPr>
          </a:p>
          <a:p>
            <a:pPr algn="l" fontAlgn="base"/>
            <a:endParaRPr lang="fr-FR" sz="1400" b="1">
              <a:solidFill>
                <a:schemeClr val="tx2"/>
              </a:solidFill>
              <a:latin typeface="Arial"/>
            </a:endParaRPr>
          </a:p>
          <a:p>
            <a:pPr algn="l" fontAlgn="base"/>
            <a:endParaRPr lang="fr-FR" sz="1400">
              <a:solidFill>
                <a:srgbClr val="000000"/>
              </a:solidFill>
              <a:latin typeface="Arial"/>
            </a:endParaRPr>
          </a:p>
          <a:p>
            <a:pPr marL="285750" indent="-285750" fontAlgn="base">
              <a:lnSpc>
                <a:spcPct val="150000"/>
              </a:lnSpc>
              <a:buFont typeface="Webdings" panose="05030102010509060703" pitchFamily="18" charset="2"/>
              <a:buChar char="i"/>
            </a:pPr>
            <a:r>
              <a:rPr lang="fr-FR" sz="1400">
                <a:solidFill>
                  <a:srgbClr val="000000"/>
                </a:solidFill>
                <a:latin typeface="Arial"/>
              </a:rPr>
              <a:t>Les obligations "zéro coupon" ne distribuent pas de coupon mais cela ne signifie pas que les intérêts soient nuls. Le versement des intérêts a lieu uniquement lors du remboursement final versé au client. </a:t>
            </a:r>
            <a:endParaRPr lang="fr-FR" sz="1400">
              <a:solidFill>
                <a:srgbClr val="000000"/>
              </a:solidFill>
              <a:latin typeface="Arial"/>
              <a:cs typeface="Arial"/>
            </a:endParaRPr>
          </a:p>
          <a:p>
            <a:pPr fontAlgn="base">
              <a:lnSpc>
                <a:spcPct val="150000"/>
              </a:lnSpc>
            </a:pPr>
            <a:endParaRPr lang="fr-FR" sz="1400">
              <a:solidFill>
                <a:srgbClr val="000000"/>
              </a:solidFill>
              <a:latin typeface="Arial"/>
            </a:endParaRPr>
          </a:p>
          <a:p>
            <a:pPr fontAlgn="base">
              <a:lnSpc>
                <a:spcPct val="150000"/>
              </a:lnSpc>
            </a:pPr>
            <a:r>
              <a:rPr lang="fr-FR" sz="1400">
                <a:solidFill>
                  <a:srgbClr val="000000"/>
                </a:solidFill>
                <a:latin typeface="Arial"/>
              </a:rPr>
              <a:t>L’emprunt BPCE janvier 2028 est commercialisé au sein des contrats d’assurance-vie et de capitalisation en tant qu’unités de compte classique.</a:t>
            </a:r>
            <a:endParaRPr lang="fr-FR" sz="1400">
              <a:solidFill>
                <a:srgbClr val="000000"/>
              </a:solidFill>
              <a:latin typeface="Arial"/>
              <a:cs typeface="Arial"/>
            </a:endParaRPr>
          </a:p>
          <a:p>
            <a:pPr>
              <a:lnSpc>
                <a:spcPct val="150000"/>
              </a:lnSpc>
            </a:pPr>
            <a:r>
              <a:rPr lang="fr-FR" sz="1400">
                <a:solidFill>
                  <a:srgbClr val="000000"/>
                </a:solidFill>
                <a:latin typeface="Arial"/>
              </a:rPr>
              <a:t>Pour bénéficier du versement de </a:t>
            </a:r>
            <a:r>
              <a:rPr lang="fr-FR" sz="1400" b="1">
                <a:solidFill>
                  <a:srgbClr val="000000"/>
                </a:solidFill>
                <a:latin typeface="Arial"/>
              </a:rPr>
              <a:t>ces intérêts en totalité</a:t>
            </a:r>
            <a:r>
              <a:rPr lang="fr-FR" sz="1400">
                <a:solidFill>
                  <a:srgbClr val="000000"/>
                </a:solidFill>
                <a:latin typeface="Arial"/>
              </a:rPr>
              <a:t>, le souscripteur doit conserver ses obligations jusqu’à l’échéance.</a:t>
            </a:r>
            <a:endParaRPr lang="fr-FR" sz="1400">
              <a:solidFill>
                <a:srgbClr val="000000"/>
              </a:solidFill>
              <a:latin typeface="Arial"/>
              <a:cs typeface="Arial"/>
            </a:endParaRPr>
          </a:p>
        </p:txBody>
      </p:sp>
      <p:sp>
        <p:nvSpPr>
          <p:cNvPr id="10" name="Rectangle 9">
            <a:extLst>
              <a:ext uri="{FF2B5EF4-FFF2-40B4-BE49-F238E27FC236}">
                <a16:creationId xmlns:a16="http://schemas.microsoft.com/office/drawing/2014/main" id="{B8546274-7169-4D35-B7FF-6A40A1D7E8D5}"/>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078696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p:txBody>
          <a:bodyPr/>
          <a:lstStyle/>
          <a:p>
            <a:r>
              <a:rPr lang="fr-FR"/>
              <a:t>Pourquoi un emprunt BPCE ?</a:t>
            </a:r>
          </a:p>
        </p:txBody>
      </p:sp>
      <p:sp>
        <p:nvSpPr>
          <p:cNvPr id="9" name="Rectangle : coins arrondis 8">
            <a:extLst>
              <a:ext uri="{FF2B5EF4-FFF2-40B4-BE49-F238E27FC236}">
                <a16:creationId xmlns:a16="http://schemas.microsoft.com/office/drawing/2014/main" id="{50057F40-840A-4A61-B9E7-CFA67DC35B17}"/>
              </a:ext>
            </a:extLst>
          </p:cNvPr>
          <p:cNvSpPr/>
          <p:nvPr/>
        </p:nvSpPr>
        <p:spPr>
          <a:xfrm>
            <a:off x="329950" y="1310183"/>
            <a:ext cx="557763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chemeClr val="bg1"/>
                </a:solidFill>
                <a:latin typeface="+mj-lt"/>
              </a:rPr>
              <a:t>Intérêts pour le client</a:t>
            </a:r>
          </a:p>
        </p:txBody>
      </p:sp>
      <p:sp>
        <p:nvSpPr>
          <p:cNvPr id="10" name="Rectangle : coins arrondis 9">
            <a:extLst>
              <a:ext uri="{FF2B5EF4-FFF2-40B4-BE49-F238E27FC236}">
                <a16:creationId xmlns:a16="http://schemas.microsoft.com/office/drawing/2014/main" id="{3B3ED8B4-F287-46E9-B343-F50BDB0AD8FD}"/>
              </a:ext>
            </a:extLst>
          </p:cNvPr>
          <p:cNvSpPr/>
          <p:nvPr/>
        </p:nvSpPr>
        <p:spPr>
          <a:xfrm>
            <a:off x="6695658" y="1306001"/>
            <a:ext cx="5442443"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chemeClr val="bg1"/>
                </a:solidFill>
                <a:latin typeface="+mj-lt"/>
              </a:rPr>
              <a:t>Intérêts pour le Groupe</a:t>
            </a:r>
          </a:p>
        </p:txBody>
      </p:sp>
      <p:cxnSp>
        <p:nvCxnSpPr>
          <p:cNvPr id="16" name="Connecteur droit 15">
            <a:extLst>
              <a:ext uri="{FF2B5EF4-FFF2-40B4-BE49-F238E27FC236}">
                <a16:creationId xmlns:a16="http://schemas.microsoft.com/office/drawing/2014/main" id="{3A8AB240-7B50-46D7-BEA3-9E5D2061675E}"/>
              </a:ext>
            </a:extLst>
          </p:cNvPr>
          <p:cNvCxnSpPr>
            <a:cxnSpLocks/>
          </p:cNvCxnSpPr>
          <p:nvPr/>
        </p:nvCxnSpPr>
        <p:spPr>
          <a:xfrm>
            <a:off x="6127331" y="1306001"/>
            <a:ext cx="0" cy="4636946"/>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pic>
        <p:nvPicPr>
          <p:cNvPr id="15" name="Image 14">
            <a:extLst>
              <a:ext uri="{FF2B5EF4-FFF2-40B4-BE49-F238E27FC236}">
                <a16:creationId xmlns:a16="http://schemas.microsoft.com/office/drawing/2014/main" id="{0F88AF5E-983E-49EC-9E6E-40B94E69D84C}"/>
              </a:ext>
            </a:extLst>
          </p:cNvPr>
          <p:cNvPicPr>
            <a:picLocks noChangeAspect="1"/>
          </p:cNvPicPr>
          <p:nvPr/>
        </p:nvPicPr>
        <p:blipFill>
          <a:blip r:embed="rId2"/>
          <a:stretch>
            <a:fillRect/>
          </a:stretch>
        </p:blipFill>
        <p:spPr>
          <a:xfrm>
            <a:off x="11380703" y="156370"/>
            <a:ext cx="472587" cy="472587"/>
          </a:xfrm>
          <a:prstGeom prst="rect">
            <a:avLst/>
          </a:prstGeom>
        </p:spPr>
      </p:pic>
      <p:sp>
        <p:nvSpPr>
          <p:cNvPr id="13" name="Rectangle : coins arrondis 12">
            <a:extLst>
              <a:ext uri="{FF2B5EF4-FFF2-40B4-BE49-F238E27FC236}">
                <a16:creationId xmlns:a16="http://schemas.microsoft.com/office/drawing/2014/main" id="{B8C7A730-50DE-4BB2-902C-0867132C6508}"/>
              </a:ext>
            </a:extLst>
          </p:cNvPr>
          <p:cNvSpPr/>
          <p:nvPr/>
        </p:nvSpPr>
        <p:spPr>
          <a:xfrm>
            <a:off x="7179255" y="1000144"/>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17" name="Rectangle : coins arrondis 16">
            <a:extLst>
              <a:ext uri="{FF2B5EF4-FFF2-40B4-BE49-F238E27FC236}">
                <a16:creationId xmlns:a16="http://schemas.microsoft.com/office/drawing/2014/main" id="{CED5028A-151E-4AB8-9FAF-E43E05C566AF}"/>
              </a:ext>
            </a:extLst>
          </p:cNvPr>
          <p:cNvSpPr/>
          <p:nvPr/>
        </p:nvSpPr>
        <p:spPr>
          <a:xfrm>
            <a:off x="972888" y="1006047"/>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18" name="Rectangle : coins arrondis 17">
            <a:extLst>
              <a:ext uri="{FF2B5EF4-FFF2-40B4-BE49-F238E27FC236}">
                <a16:creationId xmlns:a16="http://schemas.microsoft.com/office/drawing/2014/main" id="{A35D387D-D75C-4396-9834-E9A4E9E661B9}"/>
              </a:ext>
            </a:extLst>
          </p:cNvPr>
          <p:cNvSpPr/>
          <p:nvPr/>
        </p:nvSpPr>
        <p:spPr>
          <a:xfrm>
            <a:off x="309638" y="1068635"/>
            <a:ext cx="557763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bg1"/>
                </a:solidFill>
                <a:latin typeface="+mj-lt"/>
              </a:rPr>
              <a:t>Intérêts pour le client</a:t>
            </a:r>
          </a:p>
        </p:txBody>
      </p:sp>
      <p:sp>
        <p:nvSpPr>
          <p:cNvPr id="19" name="ZoneTexte 18">
            <a:extLst>
              <a:ext uri="{FF2B5EF4-FFF2-40B4-BE49-F238E27FC236}">
                <a16:creationId xmlns:a16="http://schemas.microsoft.com/office/drawing/2014/main" id="{E60C4217-E213-41CE-ADD0-35D452AB5A33}"/>
              </a:ext>
            </a:extLst>
          </p:cNvPr>
          <p:cNvSpPr txBox="1"/>
          <p:nvPr/>
        </p:nvSpPr>
        <p:spPr>
          <a:xfrm>
            <a:off x="367611" y="1451292"/>
            <a:ext cx="5461687" cy="5028749"/>
          </a:xfrm>
          <a:prstGeom prst="rect">
            <a:avLst/>
          </a:prstGeom>
          <a:noFill/>
        </p:spPr>
        <p:txBody>
          <a:bodyPr wrap="square" lIns="91440" tIns="45720" rIns="91440" bIns="45720" rtlCol="0" anchor="t">
            <a:spAutoFit/>
          </a:bodyPr>
          <a:lstStyle/>
          <a:p>
            <a:pPr marL="171450" indent="-171450">
              <a:lnSpc>
                <a:spcPct val="150000"/>
              </a:lnSpc>
              <a:spcBef>
                <a:spcPts val="600"/>
              </a:spcBef>
              <a:buFont typeface="Wingdings" panose="05000000000000000000" pitchFamily="2" charset="2"/>
              <a:buChar char="ü"/>
            </a:pPr>
            <a:r>
              <a:rPr lang="fr-FR" sz="1200" b="1" dirty="0">
                <a:solidFill>
                  <a:schemeClr val="tx2"/>
                </a:solidFill>
                <a:latin typeface="+mj-lt"/>
              </a:rPr>
              <a:t>La diversification</a:t>
            </a:r>
          </a:p>
          <a:p>
            <a:pPr>
              <a:lnSpc>
                <a:spcPct val="150000"/>
              </a:lnSpc>
              <a:spcBef>
                <a:spcPts val="600"/>
              </a:spcBef>
            </a:pPr>
            <a:r>
              <a:rPr lang="fr-FR" sz="1200" dirty="0">
                <a:latin typeface="+mj-lt"/>
              </a:rPr>
              <a:t>Un produit de diversification en complément de l’épargne de précaution pour des clients souhaitant répartir leur épargne en investissant sur les marchés financiers.</a:t>
            </a:r>
            <a:endParaRPr lang="fr-FR" sz="1200" b="1" dirty="0">
              <a:solidFill>
                <a:schemeClr val="tx2"/>
              </a:solidFill>
              <a:latin typeface="+mj-lt"/>
            </a:endParaRPr>
          </a:p>
          <a:p>
            <a:pPr marL="171450" indent="-171450">
              <a:lnSpc>
                <a:spcPct val="150000"/>
              </a:lnSpc>
              <a:spcBef>
                <a:spcPts val="600"/>
              </a:spcBef>
              <a:buFont typeface="Wingdings" panose="05000000000000000000" pitchFamily="2" charset="2"/>
              <a:buChar char="ü"/>
            </a:pPr>
            <a:r>
              <a:rPr lang="fr-FR" sz="1200" b="1" dirty="0">
                <a:solidFill>
                  <a:schemeClr val="tx2"/>
                </a:solidFill>
                <a:latin typeface="+mj-lt"/>
              </a:rPr>
              <a:t>La rémunération </a:t>
            </a:r>
            <a:endParaRPr lang="fr-FR" sz="1200" b="1" dirty="0">
              <a:solidFill>
                <a:schemeClr val="tx2"/>
              </a:solidFill>
              <a:latin typeface="+mj-lt"/>
              <a:cs typeface="Arial"/>
            </a:endParaRPr>
          </a:p>
          <a:p>
            <a:pPr>
              <a:lnSpc>
                <a:spcPct val="150000"/>
              </a:lnSpc>
              <a:spcBef>
                <a:spcPts val="600"/>
              </a:spcBef>
            </a:pPr>
            <a:r>
              <a:rPr lang="fr-FR" sz="1200" dirty="0">
                <a:latin typeface="+mj-lt"/>
              </a:rPr>
              <a:t>L'émission BPCE offrira un rendement actuariel de 3,70 %  sur une durée de 5 ans. </a:t>
            </a:r>
            <a:endParaRPr lang="fr-FR" sz="1200" dirty="0">
              <a:latin typeface="+mj-lt"/>
              <a:cs typeface="Arial"/>
            </a:endParaRPr>
          </a:p>
          <a:p>
            <a:pPr>
              <a:lnSpc>
                <a:spcPct val="150000"/>
              </a:lnSpc>
              <a:spcBef>
                <a:spcPts val="600"/>
              </a:spcBef>
            </a:pPr>
            <a:r>
              <a:rPr lang="fr-FR" sz="1200" dirty="0">
                <a:latin typeface="+mj-lt"/>
              </a:rPr>
              <a:t>Les obligations sont des actifs de rendement de moyen terme ; elles ont vocation à offrir des rendements supérieurs aux taux d’intérêts versés sur des placements liquides de court terme comme la plupart des livrets.</a:t>
            </a:r>
            <a:endParaRPr lang="fr-FR" sz="1200" b="1" dirty="0">
              <a:solidFill>
                <a:schemeClr val="tx2"/>
              </a:solidFill>
              <a:latin typeface="+mj-lt"/>
            </a:endParaRPr>
          </a:p>
          <a:p>
            <a:pPr>
              <a:lnSpc>
                <a:spcPct val="150000"/>
              </a:lnSpc>
              <a:spcBef>
                <a:spcPts val="600"/>
              </a:spcBef>
            </a:pPr>
            <a:r>
              <a:rPr lang="fr-FR" sz="1200" dirty="0">
                <a:latin typeface="+mj-lt"/>
              </a:rPr>
              <a:t>Le client bénéfice à l’échéance d’un montant appelé remboursement qui intégrera la valeur de l’investissement augmentée des intérêts capitalisés sur 5 années.</a:t>
            </a:r>
            <a:endParaRPr lang="fr-FR" sz="1200" dirty="0">
              <a:latin typeface="+mj-lt"/>
              <a:cs typeface="Arial"/>
            </a:endParaRPr>
          </a:p>
          <a:p>
            <a:pPr marL="171450" indent="-171450">
              <a:lnSpc>
                <a:spcPct val="150000"/>
              </a:lnSpc>
              <a:spcBef>
                <a:spcPts val="600"/>
              </a:spcBef>
              <a:buFont typeface="Wingdings" panose="05000000000000000000" pitchFamily="2" charset="2"/>
              <a:buChar char="ü"/>
            </a:pPr>
            <a:r>
              <a:rPr lang="fr-FR" sz="1200" b="1" i="0" dirty="0">
                <a:solidFill>
                  <a:schemeClr val="tx2"/>
                </a:solidFill>
                <a:effectLst/>
                <a:latin typeface="+mj-lt"/>
              </a:rPr>
              <a:t>Garantie de capital à l’échéance </a:t>
            </a:r>
            <a:r>
              <a:rPr lang="fr-FR" sz="1200" b="1" dirty="0">
                <a:solidFill>
                  <a:schemeClr val="tx2"/>
                </a:solidFill>
                <a:latin typeface="+mj-lt"/>
              </a:rPr>
              <a:t>  </a:t>
            </a:r>
            <a:endParaRPr lang="fr-FR" sz="1200" b="1" i="0" dirty="0">
              <a:solidFill>
                <a:schemeClr val="tx2"/>
              </a:solidFill>
              <a:effectLst/>
              <a:latin typeface="+mj-lt"/>
              <a:cs typeface="Arial"/>
            </a:endParaRPr>
          </a:p>
          <a:p>
            <a:pPr>
              <a:lnSpc>
                <a:spcPct val="150000"/>
              </a:lnSpc>
              <a:spcBef>
                <a:spcPts val="600"/>
              </a:spcBef>
            </a:pPr>
            <a:r>
              <a:rPr lang="fr-FR" sz="1200" dirty="0">
                <a:latin typeface="+mj-lt"/>
              </a:rPr>
              <a:t>U</a:t>
            </a:r>
            <a:r>
              <a:rPr lang="fr-FR" sz="1200" b="0" i="0" dirty="0">
                <a:solidFill>
                  <a:srgbClr val="1A1A1A"/>
                </a:solidFill>
                <a:effectLst/>
                <a:latin typeface="+mj-lt"/>
              </a:rPr>
              <a:t>ne obligation</a:t>
            </a:r>
            <a:r>
              <a:rPr lang="fr-FR" sz="1200" dirty="0">
                <a:solidFill>
                  <a:srgbClr val="1A1A1A"/>
                </a:solidFill>
                <a:latin typeface="+mj-lt"/>
              </a:rPr>
              <a:t> sera</a:t>
            </a:r>
            <a:r>
              <a:rPr lang="fr-FR" sz="1200" b="0" i="0" dirty="0">
                <a:solidFill>
                  <a:srgbClr val="1A1A1A"/>
                </a:solidFill>
                <a:effectLst/>
                <a:latin typeface="+mj-lt"/>
              </a:rPr>
              <a:t> toujours </a:t>
            </a:r>
            <a:r>
              <a:rPr lang="fr-FR" sz="1200" i="0" dirty="0">
                <a:effectLst/>
                <a:latin typeface="+mj-lt"/>
              </a:rPr>
              <a:t>remboursée à l’échéance (capital et intérêts) </a:t>
            </a:r>
            <a:r>
              <a:rPr lang="fr-FR" sz="1200" dirty="0">
                <a:latin typeface="+mj-lt"/>
              </a:rPr>
              <a:t>sauf défaut de l'émetteur.</a:t>
            </a:r>
            <a:endParaRPr lang="fr-FR" sz="1200" b="1" dirty="0">
              <a:latin typeface="+mj-lt"/>
              <a:cs typeface="Arial"/>
            </a:endParaRPr>
          </a:p>
        </p:txBody>
      </p:sp>
      <p:sp>
        <p:nvSpPr>
          <p:cNvPr id="20" name="ZoneTexte 19">
            <a:extLst>
              <a:ext uri="{FF2B5EF4-FFF2-40B4-BE49-F238E27FC236}">
                <a16:creationId xmlns:a16="http://schemas.microsoft.com/office/drawing/2014/main" id="{F21D48DF-1224-43FF-835F-629CB11524A8}"/>
              </a:ext>
            </a:extLst>
          </p:cNvPr>
          <p:cNvSpPr txBox="1"/>
          <p:nvPr/>
        </p:nvSpPr>
        <p:spPr>
          <a:xfrm>
            <a:off x="6625591" y="2113240"/>
            <a:ext cx="5442442" cy="3354765"/>
          </a:xfrm>
          <a:prstGeom prst="rect">
            <a:avLst/>
          </a:prstGeom>
          <a:noFill/>
        </p:spPr>
        <p:txBody>
          <a:bodyPr wrap="square" lIns="91440" tIns="45720" rIns="91440" bIns="45720" rtlCol="0" anchor="t">
            <a:spAutoFit/>
          </a:bodyPr>
          <a:lstStyle/>
          <a:p>
            <a:pPr marL="171450" indent="-171450">
              <a:lnSpc>
                <a:spcPct val="150000"/>
              </a:lnSpc>
              <a:spcBef>
                <a:spcPts val="600"/>
              </a:spcBef>
              <a:buFont typeface="Wingdings" panose="05000000000000000000" pitchFamily="2" charset="2"/>
              <a:buChar char="ü"/>
            </a:pPr>
            <a:r>
              <a:rPr lang="fr-FR" sz="1200" b="1">
                <a:solidFill>
                  <a:schemeClr val="tx2"/>
                </a:solidFill>
                <a:latin typeface="+mj-lt"/>
              </a:rPr>
              <a:t>Enjeu</a:t>
            </a:r>
            <a:r>
              <a:rPr lang="fr-FR" sz="1200" b="1">
                <a:solidFill>
                  <a:schemeClr val="tx2"/>
                </a:solidFill>
                <a:effectLst/>
                <a:latin typeface="+mj-lt"/>
              </a:rPr>
              <a:t> </a:t>
            </a:r>
            <a:r>
              <a:rPr lang="fr-FR" sz="1200" b="1">
                <a:solidFill>
                  <a:schemeClr val="tx2"/>
                </a:solidFill>
                <a:latin typeface="+mj-lt"/>
              </a:rPr>
              <a:t>financier</a:t>
            </a:r>
            <a:endParaRPr lang="fr-FR" sz="1200" b="1">
              <a:solidFill>
                <a:schemeClr val="tx2"/>
              </a:solidFill>
              <a:effectLst/>
              <a:latin typeface="+mj-lt"/>
              <a:cs typeface="Arial"/>
            </a:endParaRPr>
          </a:p>
          <a:p>
            <a:pPr>
              <a:lnSpc>
                <a:spcPct val="150000"/>
              </a:lnSpc>
              <a:spcBef>
                <a:spcPts val="600"/>
              </a:spcBef>
            </a:pPr>
            <a:r>
              <a:rPr lang="fr-FR" altLang="fr-FR" sz="1200">
                <a:latin typeface="+mj-lt"/>
              </a:rPr>
              <a:t>Renforcer et diversifier les ressources bilantielles à moyen terme du Groupe pour lui permettre de répondre aux besoins de financement de ses clients.</a:t>
            </a:r>
            <a:endParaRPr lang="fr-FR" altLang="fr-FR" sz="1200">
              <a:latin typeface="+mj-lt"/>
              <a:cs typeface="Arial"/>
            </a:endParaRPr>
          </a:p>
          <a:p>
            <a:pPr marL="285750" indent="-285750">
              <a:lnSpc>
                <a:spcPct val="150000"/>
              </a:lnSpc>
              <a:spcBef>
                <a:spcPts val="600"/>
              </a:spcBef>
              <a:buFont typeface="Arial" panose="020B0604020202020204" pitchFamily="34" charset="0"/>
              <a:buChar char="•"/>
            </a:pPr>
            <a:endParaRPr lang="fr-FR" sz="1200">
              <a:highlight>
                <a:srgbClr val="FFFF00"/>
              </a:highlight>
              <a:latin typeface="+mj-lt"/>
              <a:cs typeface="Arial"/>
            </a:endParaRPr>
          </a:p>
          <a:p>
            <a:pPr marL="171450" indent="-171450">
              <a:lnSpc>
                <a:spcPct val="150000"/>
              </a:lnSpc>
              <a:spcBef>
                <a:spcPts val="600"/>
              </a:spcBef>
              <a:buFont typeface="Wingdings" panose="05000000000000000000" pitchFamily="2" charset="2"/>
              <a:buChar char="ü"/>
            </a:pPr>
            <a:r>
              <a:rPr lang="fr-FR" sz="1200" b="1">
                <a:solidFill>
                  <a:schemeClr val="tx2"/>
                </a:solidFill>
                <a:latin typeface="+mj-lt"/>
              </a:rPr>
              <a:t>Enjeux commerciaux</a:t>
            </a:r>
            <a:endParaRPr lang="fr-FR" sz="1200" b="1">
              <a:solidFill>
                <a:schemeClr val="tx2"/>
              </a:solidFill>
              <a:latin typeface="+mj-lt"/>
              <a:cs typeface="Arial"/>
            </a:endParaRPr>
          </a:p>
          <a:p>
            <a:pPr marL="171450" indent="-171450">
              <a:lnSpc>
                <a:spcPct val="150000"/>
              </a:lnSpc>
              <a:spcBef>
                <a:spcPts val="600"/>
              </a:spcBef>
              <a:buFont typeface="Arial" panose="020B0604020202020204" pitchFamily="34" charset="0"/>
              <a:buChar char="•"/>
            </a:pPr>
            <a:r>
              <a:rPr lang="fr-FR" sz="1200">
                <a:latin typeface="+mj-lt"/>
              </a:rPr>
              <a:t>Dynamiser la collecte en épargne financière </a:t>
            </a:r>
            <a:r>
              <a:rPr lang="fr-FR" sz="1200" err="1">
                <a:latin typeface="+mj-lt"/>
              </a:rPr>
              <a:t>bilanciarisable</a:t>
            </a:r>
            <a:r>
              <a:rPr lang="fr-FR" sz="1200">
                <a:latin typeface="+mj-lt"/>
              </a:rPr>
              <a:t>,</a:t>
            </a:r>
            <a:endParaRPr lang="fr-FR" sz="1200">
              <a:latin typeface="+mj-lt"/>
              <a:cs typeface="Arial"/>
            </a:endParaRPr>
          </a:p>
          <a:p>
            <a:pPr marL="171450" indent="-171450">
              <a:lnSpc>
                <a:spcPct val="150000"/>
              </a:lnSpc>
              <a:spcBef>
                <a:spcPts val="600"/>
              </a:spcBef>
              <a:buFont typeface="Arial" panose="020B0604020202020204" pitchFamily="34" charset="0"/>
              <a:buChar char="•"/>
            </a:pPr>
            <a:r>
              <a:rPr lang="fr-FR" sz="1200">
                <a:latin typeface="+mj-lt"/>
              </a:rPr>
              <a:t>Capter ou réactiver une clientèle appétente à ce type d’émission,</a:t>
            </a:r>
            <a:endParaRPr lang="fr-FR" sz="1200">
              <a:latin typeface="+mj-lt"/>
              <a:cs typeface="Arial"/>
            </a:endParaRPr>
          </a:p>
          <a:p>
            <a:pPr marL="171450" indent="-171450">
              <a:lnSpc>
                <a:spcPct val="150000"/>
              </a:lnSpc>
              <a:spcBef>
                <a:spcPts val="600"/>
              </a:spcBef>
              <a:buFont typeface="Arial" panose="020B0604020202020204" pitchFamily="34" charset="0"/>
              <a:buChar char="•"/>
            </a:pPr>
            <a:r>
              <a:rPr lang="fr-FR" sz="1200">
                <a:latin typeface="+mj-lt"/>
              </a:rPr>
              <a:t>Dynamiser la collecte en assurance-vie / contrat de capitalisation.</a:t>
            </a:r>
            <a:br>
              <a:rPr lang="fr-FR" sz="1200">
                <a:latin typeface="+mj-lt"/>
              </a:rPr>
            </a:br>
            <a:endParaRPr lang="fr-FR" sz="1200">
              <a:latin typeface="+mj-lt"/>
            </a:endParaRPr>
          </a:p>
          <a:p>
            <a:endParaRPr lang="fr-FR" sz="1400">
              <a:latin typeface="+mj-lt"/>
            </a:endParaRPr>
          </a:p>
        </p:txBody>
      </p:sp>
      <p:cxnSp>
        <p:nvCxnSpPr>
          <p:cNvPr id="21" name="Connecteur droit 20">
            <a:extLst>
              <a:ext uri="{FF2B5EF4-FFF2-40B4-BE49-F238E27FC236}">
                <a16:creationId xmlns:a16="http://schemas.microsoft.com/office/drawing/2014/main" id="{254A5AAE-993A-4F8D-B4BC-6D292E4C386C}"/>
              </a:ext>
            </a:extLst>
          </p:cNvPr>
          <p:cNvCxnSpPr>
            <a:cxnSpLocks/>
          </p:cNvCxnSpPr>
          <p:nvPr/>
        </p:nvCxnSpPr>
        <p:spPr>
          <a:xfrm>
            <a:off x="6127331" y="1619997"/>
            <a:ext cx="0" cy="4636946"/>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pic>
        <p:nvPicPr>
          <p:cNvPr id="22" name="Graphique 21" descr="Index pointant vers la droite vu du côté du dos de la main contour">
            <a:extLst>
              <a:ext uri="{FF2B5EF4-FFF2-40B4-BE49-F238E27FC236}">
                <a16:creationId xmlns:a16="http://schemas.microsoft.com/office/drawing/2014/main" id="{3532AB87-22CB-495A-8EB5-05CFF23352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819" y="998391"/>
            <a:ext cx="457200" cy="457200"/>
          </a:xfrm>
          <a:prstGeom prst="rect">
            <a:avLst/>
          </a:prstGeom>
        </p:spPr>
      </p:pic>
      <p:pic>
        <p:nvPicPr>
          <p:cNvPr id="23" name="Graphique 22" descr="Index pointant vers la droite vu du côté du dos de la main contour">
            <a:extLst>
              <a:ext uri="{FF2B5EF4-FFF2-40B4-BE49-F238E27FC236}">
                <a16:creationId xmlns:a16="http://schemas.microsoft.com/office/drawing/2014/main" id="{055C9616-94B4-4177-A34C-205B87502A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94299" y="977355"/>
            <a:ext cx="457200" cy="457200"/>
          </a:xfrm>
          <a:prstGeom prst="rect">
            <a:avLst/>
          </a:prstGeom>
        </p:spPr>
      </p:pic>
      <p:sp>
        <p:nvSpPr>
          <p:cNvPr id="24" name="Rectangle : coins arrondis 23">
            <a:extLst>
              <a:ext uri="{FF2B5EF4-FFF2-40B4-BE49-F238E27FC236}">
                <a16:creationId xmlns:a16="http://schemas.microsoft.com/office/drawing/2014/main" id="{3BA925D1-6B00-4822-B09D-161F2A0BBA9C}"/>
              </a:ext>
            </a:extLst>
          </p:cNvPr>
          <p:cNvSpPr/>
          <p:nvPr/>
        </p:nvSpPr>
        <p:spPr>
          <a:xfrm>
            <a:off x="7179255" y="1059788"/>
            <a:ext cx="433511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bg1"/>
                </a:solidFill>
                <a:latin typeface="+mj-lt"/>
              </a:rPr>
              <a:t>Intérêts pour le Groupe</a:t>
            </a:r>
          </a:p>
        </p:txBody>
      </p:sp>
      <p:sp>
        <p:nvSpPr>
          <p:cNvPr id="28" name="Rectangle 27">
            <a:extLst>
              <a:ext uri="{FF2B5EF4-FFF2-40B4-BE49-F238E27FC236}">
                <a16:creationId xmlns:a16="http://schemas.microsoft.com/office/drawing/2014/main" id="{26A0FCFC-87A9-44E5-BE4F-00DBACC2D73E}"/>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2023543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1007435" y="3064882"/>
            <a:ext cx="1868451" cy="1113709"/>
          </a:xfrm>
        </p:spPr>
        <p:txBody>
          <a:bodyPr/>
          <a:lstStyle/>
          <a:p>
            <a:r>
              <a:rPr lang="fr-FR">
                <a:solidFill>
                  <a:schemeClr val="accent2"/>
                </a:solidFill>
              </a:rPr>
              <a:t>02</a:t>
            </a:r>
          </a:p>
        </p:txBody>
      </p:sp>
      <p:sp>
        <p:nvSpPr>
          <p:cNvPr id="3" name="Espace réservé du texte 2"/>
          <p:cNvSpPr>
            <a:spLocks noGrp="1"/>
          </p:cNvSpPr>
          <p:nvPr>
            <p:ph type="body" sz="quarter" idx="13"/>
          </p:nvPr>
        </p:nvSpPr>
        <p:spPr>
          <a:xfrm>
            <a:off x="3277805" y="3214670"/>
            <a:ext cx="8909664" cy="1442781"/>
          </a:xfrm>
        </p:spPr>
        <p:txBody>
          <a:bodyPr/>
          <a:lstStyle/>
          <a:p>
            <a:r>
              <a:rPr lang="fr-FR" sz="3200">
                <a:latin typeface="Montserrat SemiBold"/>
                <a:cs typeface="Arial"/>
              </a:rPr>
              <a:t>CARACTERISTIQUES, CONTINGENTS, RISQUES ET CIBLE DE CLIENTELE</a:t>
            </a:r>
          </a:p>
        </p:txBody>
      </p:sp>
      <p:sp>
        <p:nvSpPr>
          <p:cNvPr id="5" name="Rectangle 4">
            <a:extLst>
              <a:ext uri="{FF2B5EF4-FFF2-40B4-BE49-F238E27FC236}">
                <a16:creationId xmlns:a16="http://schemas.microsoft.com/office/drawing/2014/main" id="{8A9993A8-2033-4807-A6AC-57407544E75B}"/>
              </a:ext>
            </a:extLst>
          </p:cNvPr>
          <p:cNvSpPr/>
          <p:nvPr/>
        </p:nvSpPr>
        <p:spPr>
          <a:xfrm>
            <a:off x="3526069" y="6457888"/>
            <a:ext cx="5320687"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a:t>
            </a:r>
          </a:p>
        </p:txBody>
      </p:sp>
    </p:spTree>
    <p:extLst>
      <p:ext uri="{BB962C8B-B14F-4D97-AF65-F5344CB8AC3E}">
        <p14:creationId xmlns:p14="http://schemas.microsoft.com/office/powerpoint/2010/main" val="2186721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074947" y="65841"/>
            <a:ext cx="9964676" cy="871132"/>
          </a:xfrm>
        </p:spPr>
        <p:txBody>
          <a:bodyPr/>
          <a:lstStyle/>
          <a:p>
            <a:r>
              <a:rPr lang="fr-FR" sz="2400" b="1" dirty="0">
                <a:latin typeface="Montserrat"/>
                <a:cs typeface="Arial"/>
              </a:rPr>
              <a:t>Caractéristiques emprunt commercialisé par BPCE Vie, CNP Assurances et BPCE Life (ex. Natixis Life)</a:t>
            </a:r>
            <a:endParaRPr lang="fr-FR" b="1" dirty="0">
              <a:latin typeface="Montserrat" panose="00000500000000000000" pitchFamily="2" charset="0"/>
            </a:endParaRPr>
          </a:p>
        </p:txBody>
      </p:sp>
      <p:graphicFrame>
        <p:nvGraphicFramePr>
          <p:cNvPr id="6" name="Tableau 5">
            <a:extLst>
              <a:ext uri="{FF2B5EF4-FFF2-40B4-BE49-F238E27FC236}">
                <a16:creationId xmlns:a16="http://schemas.microsoft.com/office/drawing/2014/main" id="{F0B0ADFC-93FF-4BF0-8866-ED1BBBA2E4C3}"/>
              </a:ext>
            </a:extLst>
          </p:cNvPr>
          <p:cNvGraphicFramePr>
            <a:graphicFrameLocks noGrp="1"/>
          </p:cNvGraphicFramePr>
          <p:nvPr>
            <p:extLst>
              <p:ext uri="{D42A27DB-BD31-4B8C-83A1-F6EECF244321}">
                <p14:modId xmlns:p14="http://schemas.microsoft.com/office/powerpoint/2010/main" val="1350002399"/>
              </p:ext>
            </p:extLst>
          </p:nvPr>
        </p:nvGraphicFramePr>
        <p:xfrm>
          <a:off x="263384" y="831453"/>
          <a:ext cx="11665230" cy="5515026"/>
        </p:xfrm>
        <a:graphic>
          <a:graphicData uri="http://schemas.openxmlformats.org/drawingml/2006/table">
            <a:tbl>
              <a:tblPr/>
              <a:tblGrid>
                <a:gridCol w="2229212">
                  <a:extLst>
                    <a:ext uri="{9D8B030D-6E8A-4147-A177-3AD203B41FA5}">
                      <a16:colId xmlns:a16="http://schemas.microsoft.com/office/drawing/2014/main" val="3160436982"/>
                    </a:ext>
                  </a:extLst>
                </a:gridCol>
                <a:gridCol w="3193550">
                  <a:extLst>
                    <a:ext uri="{9D8B030D-6E8A-4147-A177-3AD203B41FA5}">
                      <a16:colId xmlns:a16="http://schemas.microsoft.com/office/drawing/2014/main" val="344075696"/>
                    </a:ext>
                  </a:extLst>
                </a:gridCol>
                <a:gridCol w="3121234">
                  <a:extLst>
                    <a:ext uri="{9D8B030D-6E8A-4147-A177-3AD203B41FA5}">
                      <a16:colId xmlns:a16="http://schemas.microsoft.com/office/drawing/2014/main" val="3186421559"/>
                    </a:ext>
                  </a:extLst>
                </a:gridCol>
                <a:gridCol w="3121234">
                  <a:extLst>
                    <a:ext uri="{9D8B030D-6E8A-4147-A177-3AD203B41FA5}">
                      <a16:colId xmlns:a16="http://schemas.microsoft.com/office/drawing/2014/main" val="315997342"/>
                    </a:ext>
                  </a:extLst>
                </a:gridCol>
              </a:tblGrid>
              <a:tr h="288685">
                <a:tc>
                  <a:txBody>
                    <a:bodyPr/>
                    <a:lstStyle/>
                    <a:p>
                      <a:pPr lvl="0">
                        <a:buNone/>
                      </a:pPr>
                      <a:endParaRPr lang="fr-FR" sz="1400" b="1">
                        <a:solidFill>
                          <a:schemeClr val="bg1"/>
                        </a:solidFill>
                      </a:endParaRPr>
                    </a:p>
                  </a:txBody>
                  <a:tcPr marL="36000" marR="36000" marT="7620" marB="0" anchor="ctr">
                    <a:lnL w="6350">
                      <a:solidFill>
                        <a:srgbClr val="581D74"/>
                      </a:solidFill>
                    </a:lnL>
                    <a:lnR w="6350">
                      <a:solidFill>
                        <a:srgbClr val="581D74"/>
                      </a:solidFill>
                    </a:lnR>
                    <a:lnT w="6350">
                      <a:solidFill>
                        <a:srgbClr val="581D74"/>
                      </a:solidFill>
                    </a:lnT>
                    <a:lnB w="6350">
                      <a:solidFill>
                        <a:srgbClr val="581D74"/>
                      </a:solidFill>
                    </a:lnB>
                    <a:solidFill>
                      <a:schemeClr val="accent1"/>
                    </a:solidFill>
                  </a:tcPr>
                </a:tc>
                <a:tc>
                  <a:txBody>
                    <a:bodyPr/>
                    <a:lstStyle/>
                    <a:p>
                      <a:pPr lvl="0" algn="ctr">
                        <a:buNone/>
                      </a:pPr>
                      <a:endParaRPr lang="fr-FR" sz="1200" b="1">
                        <a:solidFill>
                          <a:schemeClr val="bg1"/>
                        </a:solidFill>
                      </a:endParaRPr>
                    </a:p>
                  </a:txBody>
                  <a:tcPr marL="36000" marR="36000" marT="7620" marB="0" anchor="ctr">
                    <a:lnL w="6350">
                      <a:solidFill>
                        <a:srgbClr val="581D74"/>
                      </a:solidFill>
                    </a:lnL>
                    <a:lnR w="6350">
                      <a:solidFill>
                        <a:srgbClr val="581D74"/>
                      </a:solidFill>
                    </a:lnR>
                    <a:lnT w="6350">
                      <a:solidFill>
                        <a:srgbClr val="581D74"/>
                      </a:solidFill>
                    </a:lnT>
                    <a:lnB w="6350">
                      <a:solidFill>
                        <a:srgbClr val="581D74"/>
                      </a:solidFill>
                    </a:lnB>
                    <a:solidFill>
                      <a:schemeClr val="accent1"/>
                    </a:solidFill>
                  </a:tcPr>
                </a:tc>
                <a:tc gridSpan="2">
                  <a:txBody>
                    <a:bodyPr/>
                    <a:lstStyle/>
                    <a:p>
                      <a:pPr lvl="0" algn="ctr">
                        <a:buNone/>
                      </a:pPr>
                      <a:endParaRPr lang="fr-FR" sz="1200" b="1">
                        <a:solidFill>
                          <a:schemeClr val="bg1"/>
                        </a:solidFill>
                      </a:endParaRPr>
                    </a:p>
                  </a:txBody>
                  <a:tcPr marL="36000" marR="36000" marT="7620" marB="0" anchor="ctr">
                    <a:lnL w="6350">
                      <a:solidFill>
                        <a:srgbClr val="581D74"/>
                      </a:solidFill>
                    </a:lnL>
                    <a:lnR w="6350">
                      <a:solidFill>
                        <a:srgbClr val="581D74"/>
                      </a:solidFill>
                    </a:lnR>
                    <a:lnT w="6350">
                      <a:solidFill>
                        <a:srgbClr val="581D74"/>
                      </a:solidFill>
                    </a:lnT>
                    <a:lnB w="6350">
                      <a:solidFill>
                        <a:srgbClr val="581D74"/>
                      </a:solidFill>
                    </a:lnB>
                    <a:solidFill>
                      <a:schemeClr val="accent1"/>
                    </a:solidFill>
                  </a:tcPr>
                </a:tc>
                <a:tc hMerge="1">
                  <a:txBody>
                    <a:bodyPr/>
                    <a:lstStyle/>
                    <a:p>
                      <a:endParaRPr lang="fr-FR"/>
                    </a:p>
                  </a:txBody>
                  <a:tcPr/>
                </a:tc>
                <a:extLst>
                  <a:ext uri="{0D108BD9-81ED-4DB2-BD59-A6C34878D82A}">
                    <a16:rowId xmlns:a16="http://schemas.microsoft.com/office/drawing/2014/main" val="859803564"/>
                  </a:ext>
                </a:extLst>
              </a:tr>
              <a:tr h="348554">
                <a:tc>
                  <a:txBody>
                    <a:bodyPr/>
                    <a:lstStyle/>
                    <a:p>
                      <a:pPr algn="l" rtl="0" fontAlgn="ctr"/>
                      <a:r>
                        <a:rPr lang="fr-FR" sz="1100" b="0" i="0" u="none" strike="noStrike">
                          <a:solidFill>
                            <a:schemeClr val="bg1"/>
                          </a:solidFill>
                          <a:effectLst/>
                          <a:latin typeface="Arial"/>
                        </a:rPr>
                        <a:t>Code ISIN</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marL="0" marR="0" lvl="0" indent="0" algn="l" rtl="0" eaLnBrk="1" fontAlgn="ctr" latinLnBrk="0" hangingPunct="1">
                        <a:lnSpc>
                          <a:spcPct val="100000"/>
                        </a:lnSpc>
                        <a:spcBef>
                          <a:spcPts val="0"/>
                        </a:spcBef>
                        <a:spcAft>
                          <a:spcPts val="0"/>
                        </a:spcAft>
                        <a:buClrTx/>
                        <a:buSzTx/>
                        <a:buFontTx/>
                        <a:buNone/>
                      </a:pPr>
                      <a:r>
                        <a:rPr lang="fr-FR" altLang="fr-FR" sz="1100" b="1" i="0" u="none" strike="noStrike" cap="none" normalizeH="0" baseline="0" dirty="0">
                          <a:ln>
                            <a:noFill/>
                          </a:ln>
                          <a:solidFill>
                            <a:schemeClr val="tx1"/>
                          </a:solidFill>
                          <a:effectLst/>
                          <a:latin typeface="+mj-lt"/>
                        </a:rPr>
                        <a:t>FR001400DEM0 (BPCE Vie)</a:t>
                      </a:r>
                      <a:endParaRPr lang="fr-FR" sz="1100" b="1" i="0" u="none" strike="noStrike" dirty="0">
                        <a:solidFill>
                          <a:schemeClr val="tx1"/>
                        </a:solidFill>
                        <a:effectLst/>
                        <a:latin typeface="+mj-lt"/>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altLang="fr-FR" sz="1100" b="1" i="0" u="none" strike="noStrike" cap="none" normalizeH="0" baseline="0" dirty="0">
                          <a:ln>
                            <a:noFill/>
                          </a:ln>
                          <a:solidFill>
                            <a:schemeClr val="tx1"/>
                          </a:solidFill>
                          <a:effectLst/>
                          <a:latin typeface="+mn-lt"/>
                        </a:rPr>
                        <a:t>FR001400DFD6</a:t>
                      </a:r>
                      <a:r>
                        <a:rPr lang="fr-FR" altLang="fr-FR" sz="1100" b="1" i="0" u="none" strike="noStrike" cap="none" normalizeH="0" baseline="0" dirty="0">
                          <a:ln>
                            <a:noFill/>
                          </a:ln>
                          <a:solidFill>
                            <a:schemeClr val="tx1"/>
                          </a:solidFill>
                          <a:effectLst/>
                          <a:latin typeface="+mn-lt"/>
                        </a:rPr>
                        <a:t> (CNP Assurances)</a:t>
                      </a:r>
                      <a:endParaRPr lang="fr-FR" altLang="fr-FR" sz="1100" b="1" i="0" u="none" strike="noStrike" cap="none" normalizeH="0" baseline="0" dirty="0">
                        <a:ln>
                          <a:noFill/>
                        </a:ln>
                        <a:solidFill>
                          <a:schemeClr val="tx1"/>
                        </a:solidFill>
                        <a:effectLst/>
                        <a:latin typeface="Arial"/>
                      </a:endParaRPr>
                    </a:p>
                  </a:txBody>
                  <a:tcPr marL="36000" marR="36000" marT="7620" marB="0">
                    <a:lnL w="6350">
                      <a:solidFill>
                        <a:srgbClr val="581D74"/>
                      </a:solidFill>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a:solidFill>
                        <a:srgbClr val="581D74"/>
                      </a:solidFill>
                    </a:lnB>
                  </a:tcPr>
                </a:tc>
                <a:tc>
                  <a:txBody>
                    <a:bodyPr/>
                    <a:lstStyle/>
                    <a:p>
                      <a:pPr marL="0" lvl="0" indent="0" algn="l">
                        <a:lnSpc>
                          <a:spcPct val="100000"/>
                        </a:lnSpc>
                        <a:spcBef>
                          <a:spcPts val="0"/>
                        </a:spcBef>
                        <a:spcAft>
                          <a:spcPts val="0"/>
                        </a:spcAft>
                        <a:buNone/>
                      </a:pPr>
                      <a:r>
                        <a:rPr lang="fr-FR" altLang="fr-FR" sz="1100" b="1" i="0" u="none" strike="noStrike" kern="1200" cap="none" normalizeH="0" baseline="0" dirty="0">
                          <a:ln>
                            <a:noFill/>
                          </a:ln>
                          <a:solidFill>
                            <a:schemeClr val="tx1"/>
                          </a:solidFill>
                          <a:effectLst/>
                          <a:latin typeface="+mn-lt"/>
                          <a:ea typeface="+mn-ea"/>
                          <a:cs typeface="+mn-cs"/>
                        </a:rPr>
                        <a:t>FR001400DEM0 (FAS : </a:t>
                      </a:r>
                      <a:r>
                        <a:rPr lang="fr-FR" altLang="fr-FR" sz="1100" b="1" i="0" u="none" strike="noStrike" cap="none" normalizeH="0" baseline="0" dirty="0">
                          <a:ln>
                            <a:noFill/>
                          </a:ln>
                          <a:solidFill>
                            <a:schemeClr val="tx1"/>
                          </a:solidFill>
                          <a:effectLst/>
                          <a:latin typeface="+mn-lt"/>
                        </a:rPr>
                        <a:t>NL6650030980) (BPCE Life ex. Natixis Life)</a:t>
                      </a:r>
                      <a:endParaRPr lang="fr-FR" altLang="fr-FR" sz="1100" b="1" i="0" u="none" strike="noStrike" cap="none" normalizeH="0" baseline="0" dirty="0">
                        <a:ln>
                          <a:noFill/>
                        </a:ln>
                        <a:solidFill>
                          <a:schemeClr val="tx1"/>
                        </a:solidFill>
                        <a:effectLst/>
                        <a:latin typeface="Arial"/>
                      </a:endParaRPr>
                    </a:p>
                  </a:txBody>
                  <a:tcPr marL="36000" marR="36000" marT="7620" marB="0">
                    <a:lnL w="6350" cap="flat" cmpd="sng" algn="ctr">
                      <a:solidFill>
                        <a:srgbClr val="581D74"/>
                      </a:solidFill>
                      <a:prstDash val="solid"/>
                      <a:round/>
                      <a:headEnd type="none" w="med" len="med"/>
                      <a:tailEnd type="none" w="med" len="med"/>
                    </a:lnL>
                    <a:lnR w="6350">
                      <a:solidFill>
                        <a:srgbClr val="581D74"/>
                      </a:solidFill>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3016377667"/>
                  </a:ext>
                </a:extLst>
              </a:tr>
              <a:tr h="193933">
                <a:tc>
                  <a:txBody>
                    <a:bodyPr/>
                    <a:lstStyle/>
                    <a:p>
                      <a:pPr algn="l" rtl="0" fontAlgn="ctr"/>
                      <a:r>
                        <a:rPr lang="fr-FR" sz="1100" b="0" i="0" u="none" strike="noStrike">
                          <a:solidFill>
                            <a:schemeClr val="bg1"/>
                          </a:solidFill>
                          <a:effectLst/>
                          <a:latin typeface="Arial"/>
                        </a:rPr>
                        <a:t>Montant de l’émission</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3">
                  <a:txBody>
                    <a:bodyPr/>
                    <a:lstStyle/>
                    <a:p>
                      <a:pPr marL="0" marR="0" lvl="0" indent="0" algn="l" rtl="0" eaLnBrk="1" fontAlgn="base" latinLnBrk="0" hangingPunct="1">
                        <a:lnSpc>
                          <a:spcPct val="100000"/>
                        </a:lnSpc>
                        <a:spcBef>
                          <a:spcPct val="20000"/>
                        </a:spcBef>
                        <a:spcAft>
                          <a:spcPct val="0"/>
                        </a:spcAft>
                        <a:buClr>
                          <a:srgbClr val="E60000"/>
                        </a:buClr>
                        <a:buSzTx/>
                        <a:buFont typeface="Arial" charset="0"/>
                        <a:buNone/>
                      </a:pPr>
                      <a:r>
                        <a:rPr kumimoji="0" lang="fr-FR" altLang="fr-FR" sz="1100" b="0" i="0" u="none" strike="noStrike" cap="none" normalizeH="0" baseline="0" dirty="0">
                          <a:ln>
                            <a:noFill/>
                          </a:ln>
                          <a:solidFill>
                            <a:schemeClr val="tx1"/>
                          </a:solidFill>
                          <a:effectLst/>
                          <a:latin typeface="+mj-lt"/>
                        </a:rPr>
                        <a:t>100 000 000 € minimum (tous réseaux confondus) et pas de maximum imposé</a:t>
                      </a:r>
                      <a:r>
                        <a:rPr lang="fr-FR" altLang="fr-FR" sz="1100" b="0" i="0" u="none" strike="noStrike" cap="none" normalizeH="0" baseline="0" dirty="0">
                          <a:ln>
                            <a:noFill/>
                          </a:ln>
                          <a:solidFill>
                            <a:schemeClr val="tx1"/>
                          </a:solidFill>
                          <a:effectLst/>
                          <a:latin typeface="+mj-lt"/>
                        </a:rPr>
                        <a:t> </a:t>
                      </a:r>
                      <a:endParaRPr kumimoji="0" lang="fr-FR" altLang="fr-FR" sz="1100" b="0" i="0" u="none" strike="noStrike" cap="none" normalizeH="0" baseline="0" dirty="0">
                        <a:ln>
                          <a:noFill/>
                        </a:ln>
                        <a:solidFill>
                          <a:srgbClr val="92D050"/>
                        </a:solidFill>
                        <a:effectLst/>
                        <a:latin typeface="+mj-lt"/>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marL="0" marR="0" lvl="0" indent="0" algn="l" defTabSz="914400" rtl="0" eaLnBrk="1" fontAlgn="base" latinLnBrk="0" hangingPunct="1">
                        <a:lnSpc>
                          <a:spcPct val="100000"/>
                        </a:lnSpc>
                        <a:spcBef>
                          <a:spcPct val="20000"/>
                        </a:spcBef>
                        <a:spcAft>
                          <a:spcPct val="0"/>
                        </a:spcAft>
                        <a:buClr>
                          <a:srgbClr val="E60000"/>
                        </a:buClr>
                        <a:buSzTx/>
                        <a:buFont typeface="Arial" charset="0"/>
                        <a:buNone/>
                        <a:tabLst/>
                      </a:pPr>
                      <a:endParaRPr kumimoji="0" lang="fr-FR" altLang="fr-FR" sz="1100" b="0" i="0" u="none" strike="noStrike" cap="none" normalizeH="0" baseline="0">
                        <a:ln>
                          <a:noFill/>
                        </a:ln>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tc hMerge="1">
                  <a:txBody>
                    <a:bodyPr/>
                    <a:lstStyle/>
                    <a:p>
                      <a:endParaRPr lang="fr-FR"/>
                    </a:p>
                  </a:txBody>
                  <a:tcPr/>
                </a:tc>
                <a:extLst>
                  <a:ext uri="{0D108BD9-81ED-4DB2-BD59-A6C34878D82A}">
                    <a16:rowId xmlns:a16="http://schemas.microsoft.com/office/drawing/2014/main" val="1298378586"/>
                  </a:ext>
                </a:extLst>
              </a:tr>
              <a:tr h="193933">
                <a:tc>
                  <a:txBody>
                    <a:bodyPr/>
                    <a:lstStyle/>
                    <a:p>
                      <a:pPr algn="l" rtl="0" fontAlgn="ctr"/>
                      <a:r>
                        <a:rPr lang="fr-FR" sz="1100" b="0" i="0" u="none" strike="noStrike">
                          <a:solidFill>
                            <a:schemeClr val="bg1"/>
                          </a:solidFill>
                          <a:effectLst/>
                          <a:latin typeface="Arial"/>
                        </a:rPr>
                        <a:t>Titres d’instruments</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3">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fr-FR" altLang="fr-FR" sz="1100" b="0" i="0" u="none" strike="noStrike" kern="1200">
                          <a:solidFill>
                            <a:schemeClr val="tx1"/>
                          </a:solidFill>
                          <a:effectLst/>
                          <a:latin typeface="+mj-lt"/>
                          <a:ea typeface="+mn-ea"/>
                          <a:cs typeface="+mn-cs"/>
                        </a:rPr>
                        <a:t>Obligation « senior préférée » conformément à l’article L.613-3-I-3° du Code monétaire et financier (les « Obligations »)</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endParaRPr lang="fr-FR" altLang="fr-FR" sz="1100" b="0" i="0" u="none" strike="noStrike" kern="1200">
                        <a:solidFill>
                          <a:schemeClr val="tx1"/>
                        </a:solidFill>
                        <a:effectLst/>
                        <a:latin typeface="Arial"/>
                        <a:ea typeface="+mn-ea"/>
                        <a:cs typeface="+mn-cs"/>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tc hMerge="1">
                  <a:txBody>
                    <a:bodyPr/>
                    <a:lstStyle/>
                    <a:p>
                      <a:endParaRPr lang="fr-FR"/>
                    </a:p>
                  </a:txBody>
                  <a:tcPr/>
                </a:tc>
                <a:extLst>
                  <a:ext uri="{0D108BD9-81ED-4DB2-BD59-A6C34878D82A}">
                    <a16:rowId xmlns:a16="http://schemas.microsoft.com/office/drawing/2014/main" val="3447645914"/>
                  </a:ext>
                </a:extLst>
              </a:tr>
              <a:tr h="193933">
                <a:tc>
                  <a:txBody>
                    <a:bodyPr/>
                    <a:lstStyle/>
                    <a:p>
                      <a:pPr algn="l" rtl="0" fontAlgn="ctr"/>
                      <a:r>
                        <a:rPr lang="fr-FR" sz="1100" b="0" i="0" u="none" strike="noStrike">
                          <a:solidFill>
                            <a:schemeClr val="bg1"/>
                          </a:solidFill>
                          <a:effectLst/>
                          <a:latin typeface="Arial"/>
                        </a:rPr>
                        <a:t>Durée d’investissement conseillée</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3">
                  <a:txBody>
                    <a:bodyPr/>
                    <a:lstStyle/>
                    <a:p>
                      <a:pPr algn="l" rtl="0" fontAlgn="ctr"/>
                      <a:r>
                        <a:rPr lang="fr-FR" sz="1100" b="0" i="0" u="none" strike="noStrike" dirty="0">
                          <a:solidFill>
                            <a:schemeClr val="tx1"/>
                          </a:solidFill>
                          <a:effectLst/>
                          <a:latin typeface="+mj-lt"/>
                        </a:rPr>
                        <a:t>5 ans</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algn="l" rtl="0" fontAlgn="ctr"/>
                      <a:endParaRPr lang="fr-FR" sz="1100" b="0" i="0" u="none" strike="noStrike">
                        <a:solidFill>
                          <a:schemeClr val="tx1"/>
                        </a:solidFill>
                        <a:effectLs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tc hMerge="1">
                  <a:txBody>
                    <a:bodyPr/>
                    <a:lstStyle/>
                    <a:p>
                      <a:endParaRPr lang="fr-FR"/>
                    </a:p>
                  </a:txBody>
                  <a:tcPr/>
                </a:tc>
                <a:extLst>
                  <a:ext uri="{0D108BD9-81ED-4DB2-BD59-A6C34878D82A}">
                    <a16:rowId xmlns:a16="http://schemas.microsoft.com/office/drawing/2014/main" val="3791283231"/>
                  </a:ext>
                </a:extLst>
              </a:tr>
              <a:tr h="193933">
                <a:tc>
                  <a:txBody>
                    <a:bodyPr/>
                    <a:lstStyle/>
                    <a:p>
                      <a:pPr algn="l" rtl="0" fontAlgn="ctr"/>
                      <a:r>
                        <a:rPr lang="fr-FR" sz="1100" b="0" i="0" u="none" strike="noStrike">
                          <a:solidFill>
                            <a:schemeClr val="bg1"/>
                          </a:solidFill>
                          <a:effectLst/>
                          <a:latin typeface="Arial"/>
                        </a:rPr>
                        <a:t>Valeur nominale du titre</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3">
                  <a:txBody>
                    <a:bodyPr/>
                    <a:lstStyle/>
                    <a:p>
                      <a:pPr algn="l" rtl="0" fontAlgn="ctr"/>
                      <a:r>
                        <a:rPr lang="fr-FR" sz="1100" b="0" i="0" u="none" strike="noStrike">
                          <a:solidFill>
                            <a:schemeClr val="tx1"/>
                          </a:solidFill>
                          <a:effectLst/>
                          <a:latin typeface="+mj-lt"/>
                        </a:rPr>
                        <a:t>100 €</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algn="l" rtl="0" fontAlgn="ctr"/>
                      <a:endParaRPr lang="fr-FR" sz="1100" b="0" i="0" u="none" strike="noStrike">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tc hMerge="1">
                  <a:txBody>
                    <a:bodyPr/>
                    <a:lstStyle/>
                    <a:p>
                      <a:endParaRPr lang="fr-FR"/>
                    </a:p>
                  </a:txBody>
                  <a:tcPr/>
                </a:tc>
                <a:extLst>
                  <a:ext uri="{0D108BD9-81ED-4DB2-BD59-A6C34878D82A}">
                    <a16:rowId xmlns:a16="http://schemas.microsoft.com/office/drawing/2014/main" val="1612807956"/>
                  </a:ext>
                </a:extLst>
              </a:tr>
              <a:tr h="193933">
                <a:tc>
                  <a:txBody>
                    <a:bodyPr/>
                    <a:lstStyle/>
                    <a:p>
                      <a:pPr algn="l" rtl="0" fontAlgn="ctr"/>
                      <a:r>
                        <a:rPr lang="fr-FR" sz="1100" b="0" i="0" u="none" strike="noStrike">
                          <a:solidFill>
                            <a:schemeClr val="bg1"/>
                          </a:solidFill>
                          <a:effectLst/>
                          <a:latin typeface="Arial"/>
                        </a:rPr>
                        <a:t>Période de souscription</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3">
                  <a:txBody>
                    <a:bodyPr/>
                    <a:lstStyle/>
                    <a:p>
                      <a:pPr marL="0" marR="0" lvl="0" indent="0" algn="l" rtl="0" eaLnBrk="1" fontAlgn="base" latinLnBrk="0" hangingPunct="1">
                        <a:lnSpc>
                          <a:spcPct val="100000"/>
                        </a:lnSpc>
                        <a:spcBef>
                          <a:spcPct val="20000"/>
                        </a:spcBef>
                        <a:spcAft>
                          <a:spcPct val="0"/>
                        </a:spcAft>
                        <a:buClr>
                          <a:srgbClr val="E60000"/>
                        </a:buClr>
                        <a:buSzTx/>
                        <a:buFont typeface="Arial" charset="0"/>
                        <a:buNone/>
                      </a:pPr>
                      <a:r>
                        <a:rPr lang="fr-FR" sz="1100" dirty="0">
                          <a:solidFill>
                            <a:srgbClr val="000000"/>
                          </a:solidFill>
                          <a:effectLst/>
                          <a:latin typeface="+mj-lt"/>
                          <a:ea typeface="Calibri" panose="020F0502020204030204" pitchFamily="34" charset="0"/>
                        </a:rPr>
                        <a:t>22 novembre 2022 à 9 heures au 12 janvier 2023 à 17 heures (pour BPCE Life (ex. Natixis Life) jusqu'au 06 janvier 2023 17 heures</a:t>
                      </a:r>
                      <a:endParaRPr kumimoji="0" lang="fr-FR" altLang="fr-FR" sz="1100" b="0" i="0" u="none" strike="sngStrike" cap="none" normalizeH="0" baseline="0" dirty="0">
                        <a:ln>
                          <a:noFill/>
                        </a:ln>
                        <a:solidFill>
                          <a:schemeClr val="tx1"/>
                        </a:solidFill>
                        <a:effectLst/>
                        <a:latin typeface="+mj-lt"/>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marL="0" marR="0" lvl="0" indent="0" algn="l" rtl="0" eaLnBrk="1" fontAlgn="base" latinLnBrk="0" hangingPunct="1">
                        <a:lnSpc>
                          <a:spcPct val="100000"/>
                        </a:lnSpc>
                        <a:spcBef>
                          <a:spcPct val="20000"/>
                        </a:spcBef>
                        <a:spcAft>
                          <a:spcPct val="0"/>
                        </a:spcAft>
                        <a:buClr>
                          <a:srgbClr val="E60000"/>
                        </a:buClr>
                        <a:buSzTx/>
                        <a:buFont typeface="Arial" charset="0"/>
                        <a:buNone/>
                      </a:pPr>
                      <a:endParaRPr kumimoji="0" lang="fr-FR" altLang="fr-FR" sz="1100" b="0" i="0" u="none" strike="noStrike" cap="none" normalizeH="0" baseline="0">
                        <a:ln>
                          <a:noFill/>
                        </a:ln>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tc hMerge="1">
                  <a:txBody>
                    <a:bodyPr/>
                    <a:lstStyle/>
                    <a:p>
                      <a:endParaRPr lang="fr-FR"/>
                    </a:p>
                  </a:txBody>
                  <a:tcPr/>
                </a:tc>
                <a:extLst>
                  <a:ext uri="{0D108BD9-81ED-4DB2-BD59-A6C34878D82A}">
                    <a16:rowId xmlns:a16="http://schemas.microsoft.com/office/drawing/2014/main" val="1846453345"/>
                  </a:ext>
                </a:extLst>
              </a:tr>
              <a:tr h="379437">
                <a:tc>
                  <a:txBody>
                    <a:bodyPr/>
                    <a:lstStyle/>
                    <a:p>
                      <a:pPr algn="l" rtl="0" fontAlgn="ctr"/>
                      <a:r>
                        <a:rPr lang="fr-FR" sz="1100" b="0" i="0" u="none" strike="noStrike">
                          <a:solidFill>
                            <a:schemeClr val="bg1"/>
                          </a:solidFill>
                          <a:effectLst/>
                          <a:latin typeface="Arial"/>
                        </a:rPr>
                        <a:t>Éligibilité</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3">
                  <a:txBody>
                    <a:bodyPr/>
                    <a:lstStyle/>
                    <a:p>
                      <a:pPr algn="l" rtl="0" fontAlgn="ctr"/>
                      <a:r>
                        <a:rPr lang="fr-FR" sz="1100" b="0" i="0" u="none" strike="noStrike" dirty="0">
                          <a:solidFill>
                            <a:schemeClr val="tx1"/>
                          </a:solidFill>
                          <a:effectLst/>
                          <a:latin typeface="+mj-lt"/>
                        </a:rPr>
                        <a:t>Contrats d’assurance-vie ou de capitalisation </a:t>
                      </a:r>
                      <a:r>
                        <a:rPr lang="fr-FR" sz="1100" b="0" i="0" u="none" strike="noStrike" kern="1200" dirty="0">
                          <a:solidFill>
                            <a:schemeClr val="tx1"/>
                          </a:solidFill>
                          <a:effectLst/>
                          <a:latin typeface="+mj-lt"/>
                          <a:ea typeface="+mn-ea"/>
                          <a:cs typeface="+mn-cs"/>
                        </a:rPr>
                        <a:t>multi-supports libellés en euros et en unités de comptes </a:t>
                      </a:r>
                      <a:r>
                        <a:rPr lang="fr-FR" sz="1100" b="0" i="0" u="none" strike="noStrike" dirty="0">
                          <a:solidFill>
                            <a:schemeClr val="tx1"/>
                          </a:solidFill>
                          <a:effectLst/>
                          <a:latin typeface="+mj-lt"/>
                        </a:rPr>
                        <a:t>(BPCE Vie, BPCE Life (ex. Natixis Life) et CNP Assurances)</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algn="l" rtl="0" fontAlgn="ctr"/>
                      <a:endParaRPr lang="fr-FR" sz="1100" b="0" i="0" u="none" strike="noStrike">
                        <a:solidFill>
                          <a:schemeClr val="tx1"/>
                        </a:solidFill>
                        <a:effectLst/>
                        <a:highlight>
                          <a:srgbClr val="00FF00"/>
                        </a:highlight>
                        <a:latin typeface="+mn-lt"/>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tc hMerge="1">
                  <a:txBody>
                    <a:bodyPr/>
                    <a:lstStyle/>
                    <a:p>
                      <a:endParaRPr lang="fr-FR"/>
                    </a:p>
                  </a:txBody>
                  <a:tcPr/>
                </a:tc>
                <a:extLst>
                  <a:ext uri="{0D108BD9-81ED-4DB2-BD59-A6C34878D82A}">
                    <a16:rowId xmlns:a16="http://schemas.microsoft.com/office/drawing/2014/main" val="100285005"/>
                  </a:ext>
                </a:extLst>
              </a:tr>
              <a:tr h="1030171">
                <a:tc>
                  <a:txBody>
                    <a:bodyPr/>
                    <a:lstStyle/>
                    <a:p>
                      <a:pPr algn="l" rtl="0" fontAlgn="ctr"/>
                      <a:r>
                        <a:rPr lang="fr-FR" sz="1100" b="0" i="0" u="none" strike="noStrike">
                          <a:solidFill>
                            <a:schemeClr val="bg1"/>
                          </a:solidFill>
                          <a:effectLst/>
                          <a:latin typeface="Arial"/>
                        </a:rPr>
                        <a:t>Frais </a:t>
                      </a:r>
                      <a:endParaRPr lang="fr-FR" sz="1100" b="0" i="0" u="none" strike="noStrike">
                        <a:solidFill>
                          <a:schemeClr val="bg1"/>
                        </a:solidFill>
                        <a:effectLst/>
                        <a:latin typeface="Arial" panose="020B0604020202020204" pitchFamily="34" charset="0"/>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3">
                  <a:txBody>
                    <a:bodyPr/>
                    <a:lstStyle/>
                    <a:p>
                      <a:pPr algn="l" rtl="0" fontAlgn="ctr"/>
                      <a:r>
                        <a:rPr lang="fr-FR" sz="1100" b="0" i="0" u="none" strike="noStrike" dirty="0">
                          <a:solidFill>
                            <a:schemeClr val="tx1"/>
                          </a:solidFill>
                          <a:effectLst/>
                          <a:latin typeface="+mj-lt"/>
                        </a:rPr>
                        <a:t>Pas de frais lié à la souscription de l'emprunt.</a:t>
                      </a:r>
                    </a:p>
                    <a:p>
                      <a:pPr marL="0" marR="0" lvl="0" indent="0" algn="l" rtl="0" eaLnBrk="1" fontAlgn="auto" latinLnBrk="0" hangingPunct="1">
                        <a:lnSpc>
                          <a:spcPct val="100000"/>
                        </a:lnSpc>
                        <a:spcBef>
                          <a:spcPts val="0"/>
                        </a:spcBef>
                        <a:spcAft>
                          <a:spcPts val="0"/>
                        </a:spcAft>
                        <a:buClrTx/>
                        <a:buSzTx/>
                        <a:buFontTx/>
                        <a:buNone/>
                      </a:pPr>
                      <a:r>
                        <a:rPr lang="fr-FR" sz="1100" b="0" i="0" u="none" strike="noStrike" dirty="0">
                          <a:solidFill>
                            <a:schemeClr val="tx1"/>
                          </a:solidFill>
                          <a:effectLst/>
                          <a:latin typeface="+mj-lt"/>
                        </a:rPr>
                        <a:t>Frais </a:t>
                      </a:r>
                      <a:r>
                        <a:rPr lang="fr-FR" sz="1100" b="0" i="0" u="none" strike="noStrike" kern="1200" dirty="0">
                          <a:solidFill>
                            <a:schemeClr val="tx1"/>
                          </a:solidFill>
                          <a:effectLst/>
                          <a:latin typeface="+mj-lt"/>
                          <a:ea typeface="+mn-ea"/>
                          <a:cs typeface="+mn-cs"/>
                        </a:rPr>
                        <a:t>sur versements et frais de gestion dans le cadre d’un contrat d’assurance-vie ou de capitalisation (selon conditions tarifaires ou grille dérogatoire en vigueur) </a:t>
                      </a:r>
                      <a:r>
                        <a:rPr lang="fr-FR" sz="1100" b="0" i="1" u="none" strike="noStrike" kern="1200" dirty="0">
                          <a:solidFill>
                            <a:schemeClr val="tx1"/>
                          </a:solidFill>
                          <a:effectLst/>
                          <a:latin typeface="+mj-lt"/>
                          <a:ea typeface="+mn-ea"/>
                          <a:cs typeface="+mn-cs"/>
                        </a:rPr>
                        <a:t>=&gt; </a:t>
                      </a:r>
                      <a:r>
                        <a:rPr lang="fr-FR" sz="1100" b="0" i="0" u="none" strike="noStrike" kern="1200" dirty="0">
                          <a:solidFill>
                            <a:schemeClr val="tx1"/>
                          </a:solidFill>
                          <a:effectLst/>
                          <a:latin typeface="+mj-lt"/>
                          <a:ea typeface="+mn-ea"/>
                          <a:cs typeface="+mn-cs"/>
                        </a:rPr>
                        <a:t>détails slides 10 et 11</a:t>
                      </a:r>
                    </a:p>
                    <a:p>
                      <a:pPr marL="0" marR="0" lvl="0" indent="0" algn="l" rtl="0" eaLnBrk="1" fontAlgn="auto" latinLnBrk="0" hangingPunct="1">
                        <a:lnSpc>
                          <a:spcPct val="100000"/>
                        </a:lnSpc>
                        <a:spcBef>
                          <a:spcPts val="0"/>
                        </a:spcBef>
                        <a:spcAft>
                          <a:spcPts val="0"/>
                        </a:spcAft>
                        <a:buClrTx/>
                        <a:buSzTx/>
                        <a:buFontTx/>
                        <a:buNone/>
                      </a:pPr>
                      <a:r>
                        <a:rPr lang="fr-FR" sz="1100" b="0" i="0" u="none" strike="noStrike" kern="1200" dirty="0">
                          <a:solidFill>
                            <a:schemeClr val="tx1"/>
                          </a:solidFill>
                          <a:effectLst/>
                          <a:latin typeface="+mj-lt"/>
                          <a:ea typeface="+mn-ea"/>
                          <a:cs typeface="+mn-cs"/>
                        </a:rPr>
                        <a:t>En cas de rachat avant l’échéance de l’émission, des frais de courtage ou d’arbitrage peuvent s’appliquer dans le cadre du contrat d’assurance vie ou de capitalisation. </a:t>
                      </a:r>
                    </a:p>
                    <a:p>
                      <a:pPr marL="0" marR="0" lvl="0" indent="0" algn="l" defTabSz="1219170" rtl="0" eaLnBrk="1" fontAlgn="auto" latinLnBrk="0" hangingPunct="1">
                        <a:lnSpc>
                          <a:spcPct val="100000"/>
                        </a:lnSpc>
                        <a:spcBef>
                          <a:spcPts val="0"/>
                        </a:spcBef>
                        <a:spcAft>
                          <a:spcPts val="0"/>
                        </a:spcAft>
                        <a:buClrTx/>
                        <a:buSzTx/>
                        <a:buFontTx/>
                        <a:buNone/>
                        <a:tabLst/>
                        <a:defRPr/>
                      </a:pPr>
                      <a:r>
                        <a:rPr lang="fr-FR" sz="1100" b="0" i="0" u="none" strike="noStrike" kern="1200" dirty="0">
                          <a:solidFill>
                            <a:schemeClr val="tx1"/>
                          </a:solidFill>
                          <a:effectLst/>
                          <a:latin typeface="+mj-lt"/>
                          <a:ea typeface="+mn-ea"/>
                          <a:cs typeface="+mn-cs"/>
                        </a:rPr>
                        <a:t>La revente de l’obligation est soumise aux risques de taux et de liquidité, en dehors des frais de courtage ou d’arbitrage.</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fr-FR" sz="1100" b="0" i="0" u="none" strike="noStrike" kern="1200">
                        <a:solidFill>
                          <a:schemeClr val="tx1"/>
                        </a:solidFill>
                        <a:effectLst/>
                        <a:highlight>
                          <a:srgbClr val="00FF00"/>
                        </a:highlight>
                        <a:latin typeface="+mn-lt"/>
                        <a:ea typeface="+mn-ea"/>
                        <a:cs typeface="+mn-cs"/>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tc hMerge="1">
                  <a:txBody>
                    <a:bodyPr/>
                    <a:lstStyle/>
                    <a:p>
                      <a:endParaRPr lang="fr-FR"/>
                    </a:p>
                  </a:txBody>
                  <a:tcPr/>
                </a:tc>
                <a:extLst>
                  <a:ext uri="{0D108BD9-81ED-4DB2-BD59-A6C34878D82A}">
                    <a16:rowId xmlns:a16="http://schemas.microsoft.com/office/drawing/2014/main" val="2645504370"/>
                  </a:ext>
                </a:extLst>
              </a:tr>
              <a:tr h="193933">
                <a:tc>
                  <a:txBody>
                    <a:bodyPr/>
                    <a:lstStyle/>
                    <a:p>
                      <a:pPr algn="l" rtl="0" fontAlgn="ctr"/>
                      <a:r>
                        <a:rPr lang="fr-FR" sz="1100" b="0" i="0" u="none" strike="noStrike">
                          <a:solidFill>
                            <a:schemeClr val="bg1"/>
                          </a:solidFill>
                          <a:effectLst/>
                          <a:latin typeface="Arial"/>
                        </a:rPr>
                        <a:t>Indicateur de risque du produit</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3">
                  <a:txBody>
                    <a:bodyPr/>
                    <a:lstStyle/>
                    <a:p>
                      <a:pPr algn="l" rtl="0" fontAlgn="ctr"/>
                      <a:r>
                        <a:rPr lang="fr-FR" sz="1100" b="0" i="0" u="none" strike="noStrike" dirty="0">
                          <a:solidFill>
                            <a:schemeClr val="tx1"/>
                          </a:solidFill>
                          <a:effectLst/>
                          <a:latin typeface="+mj-lt"/>
                        </a:rPr>
                        <a:t>SRRI 3 (sur une échelle de 1 à 7) / </a:t>
                      </a:r>
                      <a:r>
                        <a:rPr lang="fr-FR" sz="1100" b="0" i="0" u="none" strike="noStrike" kern="1200" dirty="0">
                          <a:solidFill>
                            <a:schemeClr val="tx1"/>
                          </a:solidFill>
                          <a:effectLst/>
                          <a:latin typeface="+mj-lt"/>
                          <a:ea typeface="+mn-ea"/>
                          <a:cs typeface="+mn-cs"/>
                        </a:rPr>
                        <a:t>Produit R2</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118562601"/>
                  </a:ext>
                </a:extLst>
              </a:tr>
              <a:tr h="193933">
                <a:tc>
                  <a:txBody>
                    <a:bodyPr/>
                    <a:lstStyle/>
                    <a:p>
                      <a:pPr algn="l" rtl="0" fontAlgn="ctr"/>
                      <a:r>
                        <a:rPr lang="fr-FR" sz="1100" b="0" i="0" u="none" strike="noStrike">
                          <a:solidFill>
                            <a:schemeClr val="bg1"/>
                          </a:solidFill>
                          <a:effectLst/>
                          <a:latin typeface="Arial"/>
                        </a:rPr>
                        <a:t>Jouissance et date de règlement</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3">
                  <a:txBody>
                    <a:bodyPr/>
                    <a:lstStyle/>
                    <a:p>
                      <a:pPr algn="l" rtl="0" fontAlgn="ctr"/>
                      <a:r>
                        <a:rPr lang="fr-FR" sz="1100" b="0" i="0" u="none" strike="noStrike" dirty="0">
                          <a:solidFill>
                            <a:schemeClr val="tx1"/>
                          </a:solidFill>
                          <a:effectLst/>
                          <a:latin typeface="+mj-lt"/>
                        </a:rPr>
                        <a:t>20/01/2023</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algn="l" rtl="0" fontAlgn="ctr"/>
                      <a:endParaRPr lang="fr-FR" sz="1100" b="0" i="0" u="none" strike="noStrike">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tc hMerge="1">
                  <a:txBody>
                    <a:bodyPr/>
                    <a:lstStyle/>
                    <a:p>
                      <a:endParaRPr lang="fr-FR"/>
                    </a:p>
                  </a:txBody>
                  <a:tcPr/>
                </a:tc>
                <a:extLst>
                  <a:ext uri="{0D108BD9-81ED-4DB2-BD59-A6C34878D82A}">
                    <a16:rowId xmlns:a16="http://schemas.microsoft.com/office/drawing/2014/main" val="1769468438"/>
                  </a:ext>
                </a:extLst>
              </a:tr>
              <a:tr h="193933">
                <a:tc>
                  <a:txBody>
                    <a:bodyPr/>
                    <a:lstStyle/>
                    <a:p>
                      <a:pPr algn="l" rtl="0" fontAlgn="ctr"/>
                      <a:r>
                        <a:rPr lang="fr-FR" sz="1100" b="0" i="0" u="none" strike="noStrike">
                          <a:solidFill>
                            <a:schemeClr val="bg1"/>
                          </a:solidFill>
                          <a:effectLst/>
                          <a:latin typeface="Arial"/>
                        </a:rPr>
                        <a:t>Prix d’émission</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kern="1200" dirty="0">
                          <a:solidFill>
                            <a:schemeClr val="tx1"/>
                          </a:solidFill>
                          <a:effectLst/>
                          <a:latin typeface="+mj-lt"/>
                          <a:ea typeface="+mn-ea"/>
                          <a:cs typeface="+mn-cs"/>
                        </a:rPr>
                        <a:t>100% de la valeur nominale</a:t>
                      </a:r>
                      <a:endParaRPr kumimoji="0" lang="fr-FR" altLang="fr-FR" sz="1100" b="0" i="0" u="none" strike="noStrike" cap="none" normalizeH="0" baseline="0" dirty="0">
                        <a:ln>
                          <a:noFill/>
                        </a:ln>
                        <a:solidFill>
                          <a:schemeClr val="tx1"/>
                        </a:solidFill>
                        <a:effectLst/>
                        <a:latin typeface="+mj-lt"/>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100" b="0" i="0" u="none" strike="noStrike" cap="none" normalizeH="0" baseline="0">
                        <a:ln>
                          <a:noFill/>
                        </a:ln>
                        <a:solidFill>
                          <a:schemeClr val="tx1"/>
                        </a:solidFill>
                        <a:effectLst/>
                        <a:latin typeface="Arial" charset="0"/>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tc hMerge="1">
                  <a:txBody>
                    <a:bodyPr/>
                    <a:lstStyle/>
                    <a:p>
                      <a:endParaRPr lang="fr-FR"/>
                    </a:p>
                  </a:txBody>
                  <a:tcPr/>
                </a:tc>
                <a:extLst>
                  <a:ext uri="{0D108BD9-81ED-4DB2-BD59-A6C34878D82A}">
                    <a16:rowId xmlns:a16="http://schemas.microsoft.com/office/drawing/2014/main" val="4181398738"/>
                  </a:ext>
                </a:extLst>
              </a:tr>
              <a:tr h="689363">
                <a:tc>
                  <a:txBody>
                    <a:bodyPr/>
                    <a:lstStyle/>
                    <a:p>
                      <a:pPr algn="l" rtl="0" fontAlgn="ctr"/>
                      <a:r>
                        <a:rPr lang="fr-FR" sz="1100" b="0" i="0" u="none" strike="noStrike">
                          <a:solidFill>
                            <a:schemeClr val="bg1"/>
                          </a:solidFill>
                          <a:effectLst/>
                          <a:latin typeface="Arial"/>
                        </a:rPr>
                        <a:t>Périodicité et montant de l’intérêt</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3">
                  <a:txBody>
                    <a:bodyPr/>
                    <a:lstStyle/>
                    <a:p>
                      <a:pPr marL="0" marR="0" lvl="0" indent="0" algn="l" rtl="0" eaLnBrk="1" fontAlgn="auto" latinLnBrk="0" hangingPunct="1">
                        <a:lnSpc>
                          <a:spcPct val="100000"/>
                        </a:lnSpc>
                        <a:spcBef>
                          <a:spcPts val="0"/>
                        </a:spcBef>
                        <a:spcAft>
                          <a:spcPts val="0"/>
                        </a:spcAft>
                        <a:buClrTx/>
                        <a:buSzTx/>
                        <a:buFontTx/>
                        <a:buNone/>
                      </a:pPr>
                      <a:r>
                        <a:rPr lang="fr-FR" sz="1100" dirty="0">
                          <a:solidFill>
                            <a:srgbClr val="000000"/>
                          </a:solidFill>
                          <a:effectLst/>
                          <a:latin typeface="+mj-lt"/>
                          <a:ea typeface="Calibri" panose="020F0502020204030204" pitchFamily="34" charset="0"/>
                        </a:rPr>
                        <a:t>Taux de rendement actuariel de </a:t>
                      </a:r>
                      <a:r>
                        <a:rPr lang="fr-FR" sz="1100" kern="1200" dirty="0">
                          <a:solidFill>
                            <a:srgbClr val="000000"/>
                          </a:solidFill>
                          <a:effectLst/>
                          <a:latin typeface="+mj-lt"/>
                          <a:ea typeface="Calibri" panose="020F0502020204030204" pitchFamily="34" charset="0"/>
                          <a:cs typeface="+mn-cs"/>
                        </a:rPr>
                        <a:t>3,70%</a:t>
                      </a:r>
                      <a:r>
                        <a:rPr lang="fr-FR" sz="1100" dirty="0">
                          <a:solidFill>
                            <a:srgbClr val="000000"/>
                          </a:solidFill>
                          <a:effectLst/>
                          <a:latin typeface="+mj-lt"/>
                          <a:ea typeface="Calibri" panose="020F0502020204030204" pitchFamily="34" charset="0"/>
                        </a:rPr>
                        <a:t>, les intérêts sont capitalisés et versés à l’échéance de l’emprunt, soit le 20/01/2028, sous la forme d’une prime de remboursement de 19,9206%. </a:t>
                      </a:r>
                    </a:p>
                    <a:p>
                      <a:pPr marL="0" marR="0" lvl="0" indent="0" algn="l" defTabSz="1219170" rtl="0" eaLnBrk="1" fontAlgn="auto" latinLnBrk="0" hangingPunct="1">
                        <a:lnSpc>
                          <a:spcPct val="100000"/>
                        </a:lnSpc>
                        <a:spcBef>
                          <a:spcPts val="0"/>
                        </a:spcBef>
                        <a:spcAft>
                          <a:spcPts val="0"/>
                        </a:spcAft>
                        <a:buClrTx/>
                        <a:buSzTx/>
                        <a:buFontTx/>
                        <a:buNone/>
                        <a:tabLst/>
                        <a:defRPr/>
                      </a:pPr>
                      <a:r>
                        <a:rPr lang="fr-FR" sz="1100" dirty="0">
                          <a:latin typeface="+mj-lt"/>
                        </a:rPr>
                        <a:t>NB : La rémunération des sommes investies avant la livraison des titres</a:t>
                      </a:r>
                      <a:r>
                        <a:rPr lang="fr-FR" sz="1100" kern="1200" dirty="0">
                          <a:solidFill>
                            <a:schemeClr val="tx1"/>
                          </a:solidFill>
                          <a:latin typeface="+mn-lt"/>
                          <a:ea typeface="+mn-ea"/>
                          <a:cs typeface="+mn-cs"/>
                        </a:rPr>
                        <a:t> </a:t>
                      </a:r>
                      <a:r>
                        <a:rPr lang="fr-FR" sz="1100" dirty="0">
                          <a:latin typeface="+mj-lt"/>
                        </a:rPr>
                        <a:t>est précisée dans la Fiche d'Information Assurance vie Spécifique (FIS), le cas échéant.</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fr-FR" sz="1100">
                        <a:highlight>
                          <a:srgbClr val="FFFF00"/>
                        </a:highlight>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tc hMerge="1">
                  <a:txBody>
                    <a:bodyPr/>
                    <a:lstStyle/>
                    <a:p>
                      <a:endParaRPr lang="fr-FR"/>
                    </a:p>
                  </a:txBody>
                  <a:tcPr/>
                </a:tc>
                <a:extLst>
                  <a:ext uri="{0D108BD9-81ED-4DB2-BD59-A6C34878D82A}">
                    <a16:rowId xmlns:a16="http://schemas.microsoft.com/office/drawing/2014/main" val="3905650097"/>
                  </a:ext>
                </a:extLst>
              </a:tr>
              <a:tr h="315601">
                <a:tc>
                  <a:txBody>
                    <a:bodyPr/>
                    <a:lstStyle/>
                    <a:p>
                      <a:pPr algn="l" rtl="0" fontAlgn="ctr"/>
                      <a:r>
                        <a:rPr lang="fr-FR" sz="1100" b="0" i="0" u="none" strike="noStrike">
                          <a:solidFill>
                            <a:schemeClr val="bg1"/>
                          </a:solidFill>
                          <a:effectLst/>
                          <a:latin typeface="Arial"/>
                        </a:rPr>
                        <a:t>Amortissement normal</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3">
                  <a:txBody>
                    <a:bodyPr/>
                    <a:lstStyle/>
                    <a:p>
                      <a:pPr algn="l" rtl="0" fontAlgn="ctr"/>
                      <a:r>
                        <a:rPr lang="fr-FR" sz="1100" dirty="0">
                          <a:solidFill>
                            <a:srgbClr val="000000"/>
                          </a:solidFill>
                          <a:effectLst/>
                          <a:latin typeface="+mj-lt"/>
                          <a:ea typeface="Calibri" panose="020F0502020204030204" pitchFamily="34" charset="0"/>
                        </a:rPr>
                        <a:t>Amortissement en totalité le 20 janvier 2028 à la valeur nominale augmentée d’une prime de remboursement de 19,9206% , soit 119,9206% au total.</a:t>
                      </a:r>
                      <a:endParaRPr lang="fr-FR" sz="1100" b="0" i="0" u="none" strike="noStrike" dirty="0">
                        <a:solidFill>
                          <a:schemeClr val="tx1"/>
                        </a:solidFill>
                        <a:effectLst/>
                        <a:latin typeface="+mj-lt"/>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algn="l" rtl="0" fontAlgn="ctr"/>
                      <a:endParaRPr lang="fr-FR" sz="1100" b="0" i="0" u="none" strike="noStrike">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tc hMerge="1">
                  <a:txBody>
                    <a:bodyPr/>
                    <a:lstStyle/>
                    <a:p>
                      <a:endParaRPr lang="fr-FR"/>
                    </a:p>
                  </a:txBody>
                  <a:tcPr/>
                </a:tc>
                <a:extLst>
                  <a:ext uri="{0D108BD9-81ED-4DB2-BD59-A6C34878D82A}">
                    <a16:rowId xmlns:a16="http://schemas.microsoft.com/office/drawing/2014/main" val="1649784039"/>
                  </a:ext>
                </a:extLst>
              </a:tr>
              <a:tr h="198860">
                <a:tc>
                  <a:txBody>
                    <a:bodyPr/>
                    <a:lstStyle/>
                    <a:p>
                      <a:pPr algn="l" rtl="0" fontAlgn="ctr"/>
                      <a:r>
                        <a:rPr lang="fr-FR" sz="1100" b="0" i="0" u="none" strike="noStrike">
                          <a:solidFill>
                            <a:schemeClr val="bg1"/>
                          </a:solidFill>
                          <a:effectLst/>
                          <a:latin typeface="Arial"/>
                        </a:rPr>
                        <a:t>Taux de rendement actuariel</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3">
                  <a:txBody>
                    <a:bodyPr/>
                    <a:lstStyle/>
                    <a:p>
                      <a:pPr algn="l" rtl="0" fontAlgn="ctr"/>
                      <a:r>
                        <a:rPr lang="fr-FR" sz="1100" b="0" i="0" u="none" strike="noStrike" dirty="0">
                          <a:solidFill>
                            <a:schemeClr val="tx1"/>
                          </a:solidFill>
                          <a:effectLst/>
                          <a:latin typeface="+mj-lt"/>
                        </a:rPr>
                        <a:t>3,70%</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algn="l" rtl="0" fontAlgn="ctr"/>
                      <a:endParaRPr lang="fr-FR" sz="1100" b="0" i="0" u="none" strike="noStrike">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tc hMerge="1">
                  <a:txBody>
                    <a:bodyPr/>
                    <a:lstStyle/>
                    <a:p>
                      <a:endParaRPr lang="fr-FR"/>
                    </a:p>
                  </a:txBody>
                  <a:tcPr/>
                </a:tc>
                <a:extLst>
                  <a:ext uri="{0D108BD9-81ED-4DB2-BD59-A6C34878D82A}">
                    <a16:rowId xmlns:a16="http://schemas.microsoft.com/office/drawing/2014/main" val="489393544"/>
                  </a:ext>
                </a:extLst>
              </a:tr>
              <a:tr h="518958">
                <a:tc>
                  <a:txBody>
                    <a:bodyPr/>
                    <a:lstStyle/>
                    <a:p>
                      <a:pPr algn="l" rtl="0" fontAlgn="ctr"/>
                      <a:r>
                        <a:rPr lang="fr-FR" sz="1100" b="0" i="0" u="none" strike="noStrike">
                          <a:solidFill>
                            <a:schemeClr val="bg1"/>
                          </a:solidFill>
                          <a:effectLst/>
                          <a:latin typeface="Arial"/>
                        </a:rPr>
                        <a:t>Date d’échéance</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3">
                  <a:txBody>
                    <a:bodyPr/>
                    <a:lstStyle/>
                    <a:p>
                      <a:pPr algn="l" rtl="0" fontAlgn="ctr"/>
                      <a:r>
                        <a:rPr lang="fr-FR" sz="1100" b="0" i="0" u="none" strike="noStrike" dirty="0">
                          <a:solidFill>
                            <a:schemeClr val="tx1"/>
                          </a:solidFill>
                          <a:effectLst/>
                          <a:latin typeface="+mj-lt"/>
                        </a:rPr>
                        <a:t>20 janvier 2028 - </a:t>
                      </a:r>
                      <a:r>
                        <a:rPr lang="fr-FR" sz="1100" kern="1200" dirty="0">
                          <a:solidFill>
                            <a:srgbClr val="000000"/>
                          </a:solidFill>
                          <a:effectLst/>
                          <a:latin typeface="+mn-lt"/>
                          <a:ea typeface="Calibri" panose="020F0502020204030204" pitchFamily="34" charset="0"/>
                          <a:cs typeface="+mn-cs"/>
                        </a:rPr>
                        <a:t>A l’échéance, </a:t>
                      </a:r>
                      <a:r>
                        <a:rPr lang="fr-FR" sz="1100" b="0" i="0" u="none" strike="noStrike" kern="1200" noProof="0" dirty="0">
                          <a:effectLst/>
                        </a:rPr>
                        <a:t>la valeur de rachat du Support financier sera arbitrée automatiquement (sans frais d’arbitrage) par l’assureur vers un autre support financier en unités de compte éligible au contrat.</a:t>
                      </a:r>
                      <a:endParaRPr lang="fr-FR" dirty="0"/>
                    </a:p>
                    <a:p>
                      <a:pPr lvl="0" algn="l">
                        <a:buNone/>
                      </a:pPr>
                      <a:r>
                        <a:rPr lang="fr-FR" sz="1100" b="0" i="0" u="none" strike="noStrike" kern="1200" dirty="0">
                          <a:solidFill>
                            <a:schemeClr val="tx1"/>
                          </a:solidFill>
                          <a:effectLst/>
                          <a:latin typeface="+mn-lt"/>
                          <a:cs typeface="+mn-cs"/>
                        </a:rPr>
                        <a:t>Au moment du remboursement, le client sera informé par l'assureur.</a:t>
                      </a:r>
                      <a:endParaRPr lang="fr-FR" dirty="0">
                        <a:solidFill>
                          <a:schemeClr val="tx1"/>
                        </a:solidFill>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algn="l" rtl="0" fontAlgn="ctr"/>
                      <a:endParaRPr lang="fr-FR" sz="1100" b="0" i="0" u="none" strike="noStrike">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tc hMerge="1">
                  <a:txBody>
                    <a:bodyPr/>
                    <a:lstStyle/>
                    <a:p>
                      <a:endParaRPr lang="fr-FR"/>
                    </a:p>
                  </a:txBody>
                  <a:tcPr/>
                </a:tc>
                <a:extLst>
                  <a:ext uri="{0D108BD9-81ED-4DB2-BD59-A6C34878D82A}">
                    <a16:rowId xmlns:a16="http://schemas.microsoft.com/office/drawing/2014/main" val="1486247114"/>
                  </a:ext>
                </a:extLst>
              </a:tr>
              <a:tr h="193933">
                <a:tc>
                  <a:txBody>
                    <a:bodyPr/>
                    <a:lstStyle/>
                    <a:p>
                      <a:pPr algn="l" rtl="0" fontAlgn="ctr"/>
                      <a:r>
                        <a:rPr lang="fr-FR" sz="1100" b="0" i="0" u="none" strike="noStrike">
                          <a:solidFill>
                            <a:schemeClr val="bg1"/>
                          </a:solidFill>
                          <a:effectLst/>
                          <a:latin typeface="Arial"/>
                        </a:rPr>
                        <a:t>Documentation</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3">
                  <a:txBody>
                    <a:bodyPr/>
                    <a:lstStyle/>
                    <a:p>
                      <a:pPr marL="0" marR="0" lvl="0" indent="0" algn="l" defTabSz="914400" rtl="0" eaLnBrk="1" fontAlgn="base" latinLnBrk="0" hangingPunct="1">
                        <a:lnSpc>
                          <a:spcPct val="100000"/>
                        </a:lnSpc>
                        <a:spcBef>
                          <a:spcPct val="20000"/>
                        </a:spcBef>
                        <a:spcAft>
                          <a:spcPct val="0"/>
                        </a:spcAft>
                        <a:buClr>
                          <a:srgbClr val="E60000"/>
                        </a:buClr>
                        <a:buSzTx/>
                        <a:buFont typeface="Arial" charset="0"/>
                        <a:buNone/>
                        <a:tabLst/>
                      </a:pPr>
                      <a:r>
                        <a:rPr kumimoji="0" lang="fr-FR" altLang="fr-FR" sz="1100" b="0" i="0" u="none" strike="noStrike" kern="1200" cap="none" normalizeH="0" baseline="0" dirty="0">
                          <a:ln>
                            <a:noFill/>
                          </a:ln>
                          <a:solidFill>
                            <a:schemeClr val="tx1"/>
                          </a:solidFill>
                          <a:effectLst/>
                          <a:latin typeface="+mn-lt"/>
                          <a:ea typeface="+mn-ea"/>
                          <a:cs typeface="+mn-cs"/>
                        </a:rPr>
                        <a:t>A l’issue de la période de commercialisation et avant la date de règlement-livraison, prospectus incluant le montant final de l’émission et le visa AMF.</a:t>
                      </a:r>
                      <a:endParaRPr kumimoji="0" lang="fr-FR" altLang="fr-FR" sz="1100" b="0" i="0" u="none" strike="noStrike" kern="1200" cap="none" normalizeH="0" baseline="0" dirty="0">
                        <a:ln>
                          <a:noFill/>
                        </a:ln>
                        <a:solidFill>
                          <a:schemeClr val="tx1"/>
                        </a:solidFill>
                        <a:effectLst/>
                        <a:highlight>
                          <a:srgbClr val="00FF00"/>
                        </a:highlight>
                        <a:latin typeface="+mn-lt"/>
                        <a:ea typeface="+mn-ea"/>
                        <a:cs typeface="+mn-cs"/>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marL="0" marR="0" lvl="0" indent="0" algn="l" defTabSz="914400" rtl="0" eaLnBrk="1" fontAlgn="base" latinLnBrk="0" hangingPunct="1">
                        <a:lnSpc>
                          <a:spcPct val="100000"/>
                        </a:lnSpc>
                        <a:spcBef>
                          <a:spcPct val="20000"/>
                        </a:spcBef>
                        <a:spcAft>
                          <a:spcPct val="0"/>
                        </a:spcAft>
                        <a:buClr>
                          <a:srgbClr val="E60000"/>
                        </a:buClr>
                        <a:buSzTx/>
                        <a:buFont typeface="Arial" charset="0"/>
                        <a:buNone/>
                        <a:tabLst/>
                      </a:pPr>
                      <a:endParaRPr kumimoji="0" lang="fr-FR" altLang="fr-FR" sz="1100" b="0" i="0" u="none" strike="noStrike" cap="none" normalizeH="0" baseline="0">
                        <a:ln>
                          <a:noFill/>
                        </a:ln>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tc hMerge="1">
                  <a:txBody>
                    <a:bodyPr/>
                    <a:lstStyle/>
                    <a:p>
                      <a:endParaRPr lang="fr-FR"/>
                    </a:p>
                  </a:txBody>
                  <a:tcPr/>
                </a:tc>
                <a:extLst>
                  <a:ext uri="{0D108BD9-81ED-4DB2-BD59-A6C34878D82A}">
                    <a16:rowId xmlns:a16="http://schemas.microsoft.com/office/drawing/2014/main" val="826790151"/>
                  </a:ext>
                </a:extLst>
              </a:tr>
            </a:tbl>
          </a:graphicData>
        </a:graphic>
      </p:graphicFrame>
      <p:pic>
        <p:nvPicPr>
          <p:cNvPr id="9" name="Image 8">
            <a:extLst>
              <a:ext uri="{FF2B5EF4-FFF2-40B4-BE49-F238E27FC236}">
                <a16:creationId xmlns:a16="http://schemas.microsoft.com/office/drawing/2014/main" id="{A75B9608-3A84-470F-9448-6757BC56AAFB}"/>
              </a:ext>
            </a:extLst>
          </p:cNvPr>
          <p:cNvPicPr>
            <a:picLocks noChangeAspect="1"/>
          </p:cNvPicPr>
          <p:nvPr/>
        </p:nvPicPr>
        <p:blipFill>
          <a:blip r:embed="rId3"/>
          <a:stretch>
            <a:fillRect/>
          </a:stretch>
        </p:blipFill>
        <p:spPr>
          <a:xfrm>
            <a:off x="11191929" y="64768"/>
            <a:ext cx="721028" cy="721028"/>
          </a:xfrm>
          <a:prstGeom prst="rect">
            <a:avLst/>
          </a:prstGeom>
        </p:spPr>
      </p:pic>
      <p:sp>
        <p:nvSpPr>
          <p:cNvPr id="8" name="Rectangle 7">
            <a:extLst>
              <a:ext uri="{FF2B5EF4-FFF2-40B4-BE49-F238E27FC236}">
                <a16:creationId xmlns:a16="http://schemas.microsoft.com/office/drawing/2014/main" id="{640867B1-349C-495D-BFD8-F86A0C3FC590}"/>
              </a:ext>
            </a:extLst>
          </p:cNvPr>
          <p:cNvSpPr/>
          <p:nvPr/>
        </p:nvSpPr>
        <p:spPr>
          <a:xfrm>
            <a:off x="3870573" y="6584836"/>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211782043"/>
      </p:ext>
    </p:extLst>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064138A-0E5F-4CA4-916C-2CFFA8802045}"/>
              </a:ext>
            </a:extLst>
          </p:cNvPr>
          <p:cNvSpPr>
            <a:spLocks noGrp="1"/>
          </p:cNvSpPr>
          <p:nvPr>
            <p:ph type="title"/>
          </p:nvPr>
        </p:nvSpPr>
        <p:spPr>
          <a:xfrm>
            <a:off x="1508223" y="256360"/>
            <a:ext cx="8586271" cy="576000"/>
          </a:xfrm>
        </p:spPr>
        <p:txBody>
          <a:bodyPr/>
          <a:lstStyle/>
          <a:p>
            <a:r>
              <a:rPr lang="fr-FR" sz="3600"/>
              <a:t>Frais assurance vie/Capi</a:t>
            </a:r>
          </a:p>
        </p:txBody>
      </p:sp>
      <p:sp>
        <p:nvSpPr>
          <p:cNvPr id="26" name="ZoneTexte 25">
            <a:extLst>
              <a:ext uri="{FF2B5EF4-FFF2-40B4-BE49-F238E27FC236}">
                <a16:creationId xmlns:a16="http://schemas.microsoft.com/office/drawing/2014/main" id="{48008DE7-B7E2-46DF-8FFB-9057FBCA9E66}"/>
              </a:ext>
            </a:extLst>
          </p:cNvPr>
          <p:cNvSpPr txBox="1"/>
          <p:nvPr/>
        </p:nvSpPr>
        <p:spPr>
          <a:xfrm>
            <a:off x="1323249" y="832360"/>
            <a:ext cx="4266554" cy="369332"/>
          </a:xfrm>
          <a:prstGeom prst="rect">
            <a:avLst/>
          </a:prstGeom>
          <a:noFill/>
        </p:spPr>
        <p:txBody>
          <a:bodyPr wrap="square">
            <a:spAutoFit/>
          </a:bodyPr>
          <a:lstStyle/>
          <a:p>
            <a:pPr algn="just" eaLnBrk="1" hangingPunct="1"/>
            <a:r>
              <a:rPr lang="fr-FR" b="1">
                <a:solidFill>
                  <a:srgbClr val="B24388"/>
                </a:solidFill>
              </a:rPr>
              <a:t>Frais sur versements maximum</a:t>
            </a:r>
          </a:p>
        </p:txBody>
      </p:sp>
      <p:pic>
        <p:nvPicPr>
          <p:cNvPr id="15" name="Image 14">
            <a:extLst>
              <a:ext uri="{FF2B5EF4-FFF2-40B4-BE49-F238E27FC236}">
                <a16:creationId xmlns:a16="http://schemas.microsoft.com/office/drawing/2014/main" id="{6A462073-85DA-48F7-837D-D89373352A49}"/>
              </a:ext>
            </a:extLst>
          </p:cNvPr>
          <p:cNvPicPr>
            <a:picLocks noChangeAspect="1"/>
          </p:cNvPicPr>
          <p:nvPr/>
        </p:nvPicPr>
        <p:blipFill>
          <a:blip r:embed="rId2"/>
          <a:stretch>
            <a:fillRect/>
          </a:stretch>
        </p:blipFill>
        <p:spPr>
          <a:xfrm>
            <a:off x="11339191" y="126648"/>
            <a:ext cx="721028" cy="721028"/>
          </a:xfrm>
          <a:prstGeom prst="rect">
            <a:avLst/>
          </a:prstGeom>
        </p:spPr>
      </p:pic>
      <p:graphicFrame>
        <p:nvGraphicFramePr>
          <p:cNvPr id="18" name="Tableau 17">
            <a:extLst>
              <a:ext uri="{FF2B5EF4-FFF2-40B4-BE49-F238E27FC236}">
                <a16:creationId xmlns:a16="http://schemas.microsoft.com/office/drawing/2014/main" id="{40E0EFA8-A07E-4C09-A9F4-0A2C6D49C702}"/>
              </a:ext>
            </a:extLst>
          </p:cNvPr>
          <p:cNvGraphicFramePr>
            <a:graphicFrameLocks noGrp="1"/>
          </p:cNvGraphicFramePr>
          <p:nvPr>
            <p:extLst>
              <p:ext uri="{D42A27DB-BD31-4B8C-83A1-F6EECF244321}">
                <p14:modId xmlns:p14="http://schemas.microsoft.com/office/powerpoint/2010/main" val="2573815573"/>
              </p:ext>
            </p:extLst>
          </p:nvPr>
        </p:nvGraphicFramePr>
        <p:xfrm>
          <a:off x="790074" y="1201692"/>
          <a:ext cx="5037518" cy="3931600"/>
        </p:xfrm>
        <a:graphic>
          <a:graphicData uri="http://schemas.openxmlformats.org/drawingml/2006/table">
            <a:tbl>
              <a:tblPr firstRow="1" bandRow="1">
                <a:tableStyleId>{3B4B98B0-60AC-42C2-AFA5-B58CD77FA1E5}</a:tableStyleId>
              </a:tblPr>
              <a:tblGrid>
                <a:gridCol w="1598284">
                  <a:extLst>
                    <a:ext uri="{9D8B030D-6E8A-4147-A177-3AD203B41FA5}">
                      <a16:colId xmlns:a16="http://schemas.microsoft.com/office/drawing/2014/main" val="20000"/>
                    </a:ext>
                  </a:extLst>
                </a:gridCol>
                <a:gridCol w="1572901">
                  <a:extLst>
                    <a:ext uri="{9D8B030D-6E8A-4147-A177-3AD203B41FA5}">
                      <a16:colId xmlns:a16="http://schemas.microsoft.com/office/drawing/2014/main" val="20001"/>
                    </a:ext>
                  </a:extLst>
                </a:gridCol>
                <a:gridCol w="1866333">
                  <a:extLst>
                    <a:ext uri="{9D8B030D-6E8A-4147-A177-3AD203B41FA5}">
                      <a16:colId xmlns:a16="http://schemas.microsoft.com/office/drawing/2014/main" val="20002"/>
                    </a:ext>
                  </a:extLst>
                </a:gridCol>
              </a:tblGrid>
              <a:tr h="183976">
                <a:tc rowSpan="4">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a:solidFill>
                            <a:schemeClr val="tx1"/>
                          </a:solidFill>
                          <a:latin typeface="Roboto"/>
                          <a:ea typeface="Roboto"/>
                          <a:cs typeface="Roboto"/>
                        </a:rPr>
                        <a:t>Contrats CNP Assurances</a:t>
                      </a:r>
                      <a:endParaRPr lang="en-US" sz="1100">
                        <a:solidFill>
                          <a:schemeClr val="tx1"/>
                        </a:solidFill>
                        <a:latin typeface="Roboto" panose="02000000000000000000" pitchFamily="2" charset="0"/>
                        <a:ea typeface="Roboto" panose="02000000000000000000" pitchFamily="2" charset="0"/>
                        <a:cs typeface="Roboto" panose="02000000000000000000" pitchFamily="2" charset="0"/>
                      </a:endParaRPr>
                    </a:p>
                  </a:txBody>
                  <a:tcPr marT="45704" marB="45704">
                    <a:lnT w="12700" cap="flat" cmpd="sng" algn="ctr">
                      <a:solidFill>
                        <a:schemeClr val="accent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b="0">
                          <a:solidFill>
                            <a:schemeClr val="tx1"/>
                          </a:solidFill>
                          <a:latin typeface="Roboto"/>
                          <a:ea typeface="Roboto"/>
                          <a:cs typeface="Roboto"/>
                        </a:rPr>
                        <a:t>Nuances 3 D</a:t>
                      </a:r>
                    </a:p>
                    <a:p>
                      <a:endParaRPr lang="fr-FR" sz="1100" b="0">
                        <a:solidFill>
                          <a:schemeClr val="tx1"/>
                        </a:solidFill>
                        <a:latin typeface="Roboto"/>
                        <a:ea typeface="Roboto"/>
                        <a:cs typeface="Roboto"/>
                      </a:endParaRPr>
                    </a:p>
                    <a:p>
                      <a:r>
                        <a:rPr lang="fr-FR" sz="1100" b="0">
                          <a:solidFill>
                            <a:schemeClr val="tx1"/>
                          </a:solidFill>
                          <a:latin typeface="Roboto"/>
                          <a:ea typeface="Roboto"/>
                          <a:cs typeface="Roboto"/>
                        </a:rPr>
                        <a:t>Nuances Plus</a:t>
                      </a:r>
                      <a:endParaRPr lang="en-US" sz="1100" b="0">
                        <a:solidFill>
                          <a:schemeClr val="tx1"/>
                        </a:solidFill>
                        <a:latin typeface="Roboto"/>
                        <a:ea typeface="Roboto"/>
                        <a:cs typeface="Roboto"/>
                      </a:endParaRPr>
                    </a:p>
                  </a:txBody>
                  <a:tcPr marT="45704" marB="45704">
                    <a:lnT w="12700" cap="flat" cmpd="sng" algn="ctr">
                      <a:solidFill>
                        <a:schemeClr val="accent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1100" b="0">
                          <a:solidFill>
                            <a:schemeClr val="tx1"/>
                          </a:solidFill>
                          <a:latin typeface="Roboto"/>
                          <a:ea typeface="Roboto"/>
                          <a:cs typeface="Roboto"/>
                        </a:rPr>
                        <a:t>3% max</a:t>
                      </a:r>
                      <a:endParaRPr lang="en-US" sz="1100" b="0">
                        <a:solidFill>
                          <a:schemeClr val="tx1"/>
                        </a:solidFill>
                        <a:latin typeface="Roboto"/>
                        <a:ea typeface="Roboto"/>
                        <a:cs typeface="Roboto"/>
                      </a:endParaRPr>
                    </a:p>
                    <a:p>
                      <a:pPr algn="r"/>
                      <a:endParaRPr lang="fr-FR" sz="1100" b="0">
                        <a:solidFill>
                          <a:schemeClr val="tx1"/>
                        </a:solidFill>
                        <a:latin typeface="Roboto"/>
                        <a:ea typeface="Roboto"/>
                        <a:cs typeface="Roboto"/>
                      </a:endParaRPr>
                    </a:p>
                    <a:p>
                      <a:pPr algn="r"/>
                      <a:r>
                        <a:rPr lang="fr-FR" sz="1100" b="0">
                          <a:solidFill>
                            <a:schemeClr val="tx1"/>
                          </a:solidFill>
                          <a:latin typeface="Roboto"/>
                          <a:ea typeface="Roboto"/>
                          <a:cs typeface="Roboto"/>
                        </a:rPr>
                        <a:t>3% max</a:t>
                      </a:r>
                      <a:endParaRPr lang="en-US" sz="1100" b="0">
                        <a:solidFill>
                          <a:schemeClr val="tx1"/>
                        </a:solidFill>
                        <a:latin typeface="Roboto"/>
                        <a:ea typeface="Roboto"/>
                        <a:cs typeface="Roboto"/>
                      </a:endParaRPr>
                    </a:p>
                  </a:txBody>
                  <a:tcPr marT="45704" marB="45704">
                    <a:lnT w="12700" cap="flat" cmpd="sng" algn="ctr">
                      <a:solidFill>
                        <a:schemeClr val="accent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183976">
                <a:tc vMerge="1">
                  <a:txBody>
                    <a:bodyPr/>
                    <a:lstStyle/>
                    <a:p>
                      <a:endParaRPr lang="en-US"/>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a:solidFill>
                            <a:schemeClr val="tx1"/>
                          </a:solidFill>
                          <a:latin typeface="Roboto"/>
                          <a:ea typeface="Roboto"/>
                          <a:cs typeface="Roboto"/>
                        </a:rPr>
                        <a:t>Nuances Capi</a:t>
                      </a:r>
                      <a:endParaRPr lang="en-US" sz="1100">
                        <a:solidFill>
                          <a:schemeClr val="tx1"/>
                        </a:solidFill>
                        <a:latin typeface="Roboto"/>
                        <a:ea typeface="Roboto"/>
                        <a:cs typeface="Roboto"/>
                      </a:endParaRPr>
                    </a:p>
                  </a:txBody>
                  <a:tcPr marT="45704" marB="45704">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fr-FR" sz="1100">
                          <a:solidFill>
                            <a:schemeClr val="tx1"/>
                          </a:solidFill>
                          <a:latin typeface="Roboto"/>
                          <a:ea typeface="Roboto"/>
                          <a:cs typeface="Roboto"/>
                        </a:rPr>
                        <a:t>3% max</a:t>
                      </a:r>
                      <a:endParaRPr lang="en-US" sz="1100">
                        <a:solidFill>
                          <a:schemeClr val="tx1"/>
                        </a:solidFill>
                        <a:latin typeface="Roboto"/>
                        <a:ea typeface="Roboto"/>
                        <a:cs typeface="Roboto"/>
                      </a:endParaRPr>
                    </a:p>
                  </a:txBody>
                  <a:tcPr marT="45704" marB="45704">
                    <a:lnL>
                      <a:noFill/>
                    </a:lnL>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3"/>
                  </a:ext>
                </a:extLst>
              </a:tr>
              <a:tr h="183976">
                <a:tc vMerge="1">
                  <a:txBody>
                    <a:bodyPr/>
                    <a:lstStyle/>
                    <a:p>
                      <a:endParaRPr lang="en-US"/>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a:solidFill>
                            <a:schemeClr val="tx1"/>
                          </a:solidFill>
                          <a:latin typeface="Roboto"/>
                          <a:ea typeface="Roboto"/>
                          <a:cs typeface="Roboto"/>
                        </a:rPr>
                        <a:t>Nuances Privilège</a:t>
                      </a:r>
                      <a:endParaRPr lang="en-US" sz="1100">
                        <a:solidFill>
                          <a:schemeClr val="tx1"/>
                        </a:solidFill>
                        <a:latin typeface="Roboto"/>
                        <a:ea typeface="Roboto"/>
                        <a:cs typeface="Roboto"/>
                      </a:endParaRPr>
                    </a:p>
                  </a:txBody>
                  <a:tcPr marT="45704" marB="45704">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fr-FR" sz="1100">
                          <a:solidFill>
                            <a:schemeClr val="tx1"/>
                          </a:solidFill>
                          <a:latin typeface="Roboto"/>
                          <a:ea typeface="Roboto"/>
                          <a:cs typeface="Roboto"/>
                        </a:rPr>
                        <a:t>2% max</a:t>
                      </a:r>
                      <a:endParaRPr lang="en-US" sz="1100">
                        <a:solidFill>
                          <a:schemeClr val="tx1"/>
                        </a:solidFill>
                        <a:latin typeface="Roboto"/>
                        <a:ea typeface="Roboto"/>
                        <a:cs typeface="Roboto"/>
                      </a:endParaRPr>
                    </a:p>
                  </a:txBody>
                  <a:tcPr marT="45704" marB="45704">
                    <a:lnL>
                      <a:noFill/>
                    </a:lnL>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4"/>
                  </a:ext>
                </a:extLst>
              </a:tr>
              <a:tr h="183976">
                <a:tc vMerge="1">
                  <a:txBody>
                    <a:bodyPr/>
                    <a:lstStyle/>
                    <a:p>
                      <a:endParaRPr lang="en-US"/>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en-US" sz="1100">
                          <a:solidFill>
                            <a:schemeClr val="tx1"/>
                          </a:solidFill>
                          <a:latin typeface="Roboto"/>
                          <a:ea typeface="Roboto"/>
                          <a:cs typeface="Roboto"/>
                        </a:rPr>
                        <a:t>Nuances Grenadine</a:t>
                      </a:r>
                    </a:p>
                  </a:txBody>
                  <a:tcPr marT="45704" marB="45704">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en-US" sz="1100">
                          <a:solidFill>
                            <a:schemeClr val="tx1"/>
                          </a:solidFill>
                          <a:latin typeface="Roboto"/>
                          <a:ea typeface="Roboto"/>
                          <a:cs typeface="Roboto"/>
                        </a:rPr>
                        <a:t>3% max</a:t>
                      </a:r>
                    </a:p>
                  </a:txBody>
                  <a:tcPr marT="45704" marB="45704">
                    <a:lnL>
                      <a:noFill/>
                    </a:lnL>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303034">
                <a:tc rowSpan="5">
                  <a:txBody>
                    <a:bodyPr/>
                    <a:lstStyle/>
                    <a:p>
                      <a:r>
                        <a:rPr lang="fr-FR" sz="1100" b="1">
                          <a:solidFill>
                            <a:schemeClr val="tx1"/>
                          </a:solidFill>
                          <a:latin typeface="Roboto"/>
                          <a:ea typeface="Roboto"/>
                          <a:cs typeface="Roboto"/>
                        </a:rPr>
                        <a:t>Contrats BPCE Vie</a:t>
                      </a:r>
                      <a:endParaRPr lang="en-US" sz="1100" b="1">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Initiale</a:t>
                      </a:r>
                    </a:p>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Initiale 2</a:t>
                      </a:r>
                      <a:endParaRPr lang="en-US" sz="1100">
                        <a:solidFill>
                          <a:schemeClr val="tx1"/>
                        </a:solidFill>
                        <a:latin typeface="Roboto"/>
                        <a:ea typeface="Roboto"/>
                        <a:cs typeface="Roboto"/>
                      </a:endParaRPr>
                    </a:p>
                  </a:txBody>
                  <a:tcPr marT="45704" marB="45704">
                    <a:lnT w="3175" cap="flat" cmpd="sng" algn="ctr">
                      <a:no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srgbClr val="000000"/>
                          </a:solidFill>
                          <a:effectLst/>
                          <a:uLnTx/>
                          <a:uFillTx/>
                          <a:latin typeface="Roboto"/>
                          <a:ea typeface="Roboto"/>
                          <a:cs typeface="Roboto"/>
                        </a:rPr>
                        <a:t>3,5% max</a:t>
                      </a:r>
                    </a:p>
                    <a:p>
                      <a:pPr marL="0" marR="0" lvl="0" indent="0" algn="r" defTabSz="121917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srgbClr val="000000"/>
                          </a:solidFill>
                          <a:effectLst/>
                          <a:uLnTx/>
                          <a:uFillTx/>
                          <a:latin typeface="Roboto"/>
                          <a:ea typeface="Roboto"/>
                          <a:cs typeface="Roboto"/>
                        </a:rPr>
                        <a:t>3% max</a:t>
                      </a:r>
                      <a:endParaRPr kumimoji="0" lang="en-US" sz="1100" b="0" i="0" u="none" strike="noStrike" kern="1200" cap="none" spc="0" normalizeH="0" baseline="0" noProof="0">
                        <a:ln>
                          <a:noFill/>
                        </a:ln>
                        <a:solidFill>
                          <a:srgbClr val="000000"/>
                        </a:solidFill>
                        <a:effectLst/>
                        <a:uLnTx/>
                        <a:uFillTx/>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408232261"/>
                  </a:ext>
                </a:extLst>
              </a:tr>
              <a:tr h="303034">
                <a:tc vMerge="1">
                  <a:txBody>
                    <a:bodyPr/>
                    <a:lstStyle/>
                    <a:p>
                      <a:r>
                        <a:rPr lang="fr-FR" sz="1100">
                          <a:solidFill>
                            <a:schemeClr val="tx1"/>
                          </a:solidFill>
                          <a:latin typeface="Roboto" panose="02000000000000000000" pitchFamily="2" charset="0"/>
                          <a:ea typeface="Roboto" panose="02000000000000000000" pitchFamily="2" charset="0"/>
                          <a:cs typeface="Roboto" panose="02000000000000000000" pitchFamily="2" charset="0"/>
                        </a:rPr>
                        <a:t>Contrats BPCE Vie</a:t>
                      </a:r>
                      <a:endParaRPr lang="en-US" sz="1100">
                        <a:solidFill>
                          <a:schemeClr val="tx1"/>
                        </a:solidFill>
                        <a:latin typeface="Roboto" panose="02000000000000000000" pitchFamily="2" charset="0"/>
                        <a:ea typeface="Roboto" panose="02000000000000000000" pitchFamily="2" charset="0"/>
                        <a:cs typeface="Roboto" panose="02000000000000000000" pitchFamily="2" charset="0"/>
                      </a:endParaRPr>
                    </a:p>
                  </a:txBody>
                  <a:tcPr marT="45704" marB="45704">
                    <a:lnT w="3175" cap="flat" cmpd="sng" algn="ctr">
                      <a:solidFill>
                        <a:schemeClr val="bg1">
                          <a:lumMod val="75000"/>
                        </a:schemeClr>
                      </a:solidFill>
                      <a:prstDash val="solid"/>
                      <a:round/>
                      <a:headEnd type="none" w="med" len="med"/>
                      <a:tailEnd type="none" w="med" len="med"/>
                    </a:lnT>
                    <a:noFill/>
                  </a:tcPr>
                </a:tc>
                <a:tc>
                  <a:txBody>
                    <a:bodyPr/>
                    <a:lstStyle/>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Essentielle</a:t>
                      </a:r>
                    </a:p>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Essentielle 2</a:t>
                      </a:r>
                      <a:endParaRPr lang="en-US" sz="1100">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srgbClr val="000000"/>
                          </a:solidFill>
                          <a:effectLst/>
                          <a:uLnTx/>
                          <a:uFillTx/>
                          <a:latin typeface="Roboto"/>
                          <a:ea typeface="Roboto"/>
                          <a:cs typeface="Roboto"/>
                        </a:rPr>
                        <a:t>3,5% max</a:t>
                      </a:r>
                    </a:p>
                    <a:p>
                      <a:pPr marL="0" marR="0" lvl="0" indent="0" algn="r" defTabSz="121917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srgbClr val="000000"/>
                          </a:solidFill>
                          <a:effectLst/>
                          <a:uLnTx/>
                          <a:uFillTx/>
                          <a:latin typeface="Roboto"/>
                          <a:ea typeface="Roboto"/>
                          <a:cs typeface="Roboto"/>
                        </a:rPr>
                        <a:t>3% max</a:t>
                      </a:r>
                      <a:endParaRPr kumimoji="0" lang="en-US" sz="1100" b="0" i="0" u="none" strike="noStrike" kern="1200" cap="none" spc="0" normalizeH="0" baseline="0" noProof="0">
                        <a:ln>
                          <a:noFill/>
                        </a:ln>
                        <a:solidFill>
                          <a:srgbClr val="000000"/>
                        </a:solidFill>
                        <a:effectLst/>
                        <a:uLnTx/>
                        <a:uFillTx/>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921086970"/>
                  </a:ext>
                </a:extLst>
              </a:tr>
              <a:tr h="303034">
                <a:tc vMerge="1">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a:solidFill>
                            <a:schemeClr val="tx1"/>
                          </a:solidFill>
                          <a:latin typeface="Roboto" panose="02000000000000000000" pitchFamily="2" charset="0"/>
                          <a:ea typeface="Roboto" panose="02000000000000000000" pitchFamily="2" charset="0"/>
                          <a:cs typeface="Roboto" panose="02000000000000000000" pitchFamily="2" charset="0"/>
                        </a:rPr>
                        <a:t>Contrats BPCE Vie</a:t>
                      </a:r>
                      <a:endParaRPr lang="en-US" sz="1100">
                        <a:solidFill>
                          <a:schemeClr val="tx1"/>
                        </a:solidFill>
                        <a:latin typeface="Roboto" panose="02000000000000000000" pitchFamily="2" charset="0"/>
                        <a:ea typeface="Roboto" panose="02000000000000000000" pitchFamily="2" charset="0"/>
                        <a:cs typeface="Roboto" panose="02000000000000000000" pitchFamily="2" charset="0"/>
                      </a:endParaRPr>
                    </a:p>
                  </a:txBody>
                  <a:tcPr marT="45704" marB="45704">
                    <a:lnT w="3175" cap="flat" cmpd="sng" algn="ctr">
                      <a:solidFill>
                        <a:schemeClr val="bg1">
                          <a:lumMod val="7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Premium</a:t>
                      </a:r>
                    </a:p>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Premium 2</a:t>
                      </a:r>
                      <a:endParaRPr lang="en-US" sz="1100">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fr-FR" sz="1100">
                          <a:solidFill>
                            <a:schemeClr val="tx1"/>
                          </a:solidFill>
                          <a:latin typeface="Roboto"/>
                          <a:ea typeface="Roboto"/>
                          <a:cs typeface="Roboto"/>
                        </a:rPr>
                        <a:t>3% max</a:t>
                      </a:r>
                    </a:p>
                    <a:p>
                      <a:pPr algn="r"/>
                      <a:r>
                        <a:rPr lang="fr-FR" sz="1100">
                          <a:solidFill>
                            <a:schemeClr val="tx1"/>
                          </a:solidFill>
                          <a:latin typeface="Roboto"/>
                          <a:ea typeface="Roboto"/>
                          <a:cs typeface="Roboto"/>
                        </a:rPr>
                        <a:t>3% max</a:t>
                      </a:r>
                      <a:endParaRPr lang="en-US" sz="1100">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6"/>
                  </a:ext>
                </a:extLst>
              </a:tr>
              <a:tr h="303034">
                <a:tc vMerge="1">
                  <a:txBody>
                    <a:bodyPr/>
                    <a:lstStyle/>
                    <a:p>
                      <a:endParaRPr lang="en-US"/>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Capi</a:t>
                      </a:r>
                    </a:p>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Capi 2</a:t>
                      </a:r>
                      <a:endParaRPr lang="en-US" sz="1100">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fr-FR" sz="1100">
                          <a:solidFill>
                            <a:schemeClr val="tx1"/>
                          </a:solidFill>
                          <a:latin typeface="Roboto"/>
                          <a:ea typeface="Roboto"/>
                          <a:cs typeface="Roboto"/>
                        </a:rPr>
                        <a:t>3% max</a:t>
                      </a:r>
                    </a:p>
                    <a:p>
                      <a:pPr algn="r"/>
                      <a:r>
                        <a:rPr lang="fr-FR" sz="1100">
                          <a:solidFill>
                            <a:schemeClr val="tx1"/>
                          </a:solidFill>
                          <a:latin typeface="Roboto"/>
                          <a:ea typeface="Roboto"/>
                          <a:cs typeface="Roboto"/>
                        </a:rPr>
                        <a:t>3% max</a:t>
                      </a:r>
                      <a:endParaRPr lang="en-US" sz="1100">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7"/>
                  </a:ext>
                </a:extLst>
              </a:tr>
              <a:tr h="303034">
                <a:tc vMerge="1">
                  <a:txBody>
                    <a:bodyPr/>
                    <a:lstStyle/>
                    <a:p>
                      <a:endParaRPr lang="en-US"/>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Infinie</a:t>
                      </a:r>
                    </a:p>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Infinie 2</a:t>
                      </a: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fr-FR" sz="1100">
                          <a:solidFill>
                            <a:schemeClr val="tx1"/>
                          </a:solidFill>
                          <a:latin typeface="Roboto"/>
                          <a:ea typeface="Roboto"/>
                          <a:cs typeface="Roboto"/>
                        </a:rPr>
                        <a:t>2% max</a:t>
                      </a:r>
                    </a:p>
                    <a:p>
                      <a:pPr algn="r"/>
                      <a:r>
                        <a:rPr lang="fr-FR" sz="1100">
                          <a:solidFill>
                            <a:schemeClr val="tx1"/>
                          </a:solidFill>
                          <a:latin typeface="Roboto"/>
                          <a:ea typeface="Roboto"/>
                          <a:cs typeface="Roboto"/>
                        </a:rPr>
                        <a:t>3% max</a:t>
                      </a:r>
                      <a:endParaRPr lang="en-US" sz="1100">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8"/>
                  </a:ext>
                </a:extLst>
              </a:tr>
              <a:tr h="303034">
                <a:tc>
                  <a:txBody>
                    <a:bodyPr/>
                    <a:lstStyle/>
                    <a:p>
                      <a:r>
                        <a:rPr lang="en-US" sz="1100" b="1" err="1">
                          <a:solidFill>
                            <a:schemeClr val="tx1"/>
                          </a:solidFill>
                          <a:latin typeface="Roboto"/>
                          <a:ea typeface="Roboto"/>
                          <a:cs typeface="Roboto"/>
                        </a:rPr>
                        <a:t>Contrats</a:t>
                      </a:r>
                      <a:r>
                        <a:rPr lang="en-US" sz="1100" b="1">
                          <a:solidFill>
                            <a:schemeClr val="tx1"/>
                          </a:solidFill>
                          <a:latin typeface="Roboto"/>
                          <a:ea typeface="Roboto"/>
                          <a:cs typeface="Roboto"/>
                        </a:rPr>
                        <a:t> BPCE Life (ex. Natixis Life)</a:t>
                      </a:r>
                    </a:p>
                  </a:txBody>
                  <a:tcPr marT="45704" marB="45704">
                    <a:lnT w="3175" cap="flat" cmpd="sng" algn="ctr">
                      <a:solidFill>
                        <a:schemeClr val="bg1">
                          <a:lumMod val="75000"/>
                        </a:schemeClr>
                      </a:solidFill>
                      <a:prstDash val="solid"/>
                      <a:round/>
                      <a:headEnd type="none" w="med" len="med"/>
                      <a:tailEnd type="none" w="med" len="med"/>
                    </a:lnT>
                    <a:noFill/>
                  </a:tcPr>
                </a:tc>
                <a:tc>
                  <a:txBody>
                    <a:bodyPr/>
                    <a:lstStyle/>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Life</a:t>
                      </a:r>
                    </a:p>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Lux</a:t>
                      </a:r>
                    </a:p>
                  </a:txBody>
                  <a:tcPr marT="45704" marB="45704">
                    <a:lnT w="3175" cap="flat" cmpd="sng" algn="ctr">
                      <a:solidFill>
                        <a:schemeClr val="bg1">
                          <a:lumMod val="7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r"/>
                      <a:r>
                        <a:rPr lang="en-US" sz="1100">
                          <a:solidFill>
                            <a:schemeClr val="tx1"/>
                          </a:solidFill>
                          <a:latin typeface="Roboto"/>
                          <a:ea typeface="Roboto"/>
                          <a:cs typeface="Roboto"/>
                        </a:rPr>
                        <a:t>2,5% max</a:t>
                      </a:r>
                    </a:p>
                    <a:p>
                      <a:pPr algn="r"/>
                      <a:r>
                        <a:rPr lang="en-US" sz="1100">
                          <a:solidFill>
                            <a:schemeClr val="tx1"/>
                          </a:solidFill>
                          <a:latin typeface="Roboto"/>
                          <a:ea typeface="Roboto"/>
                          <a:cs typeface="Roboto"/>
                        </a:rPr>
                        <a:t>2,5% max</a:t>
                      </a:r>
                    </a:p>
                  </a:txBody>
                  <a:tcPr marT="45704" marB="45704">
                    <a:lnT w="3175" cap="flat" cmpd="sng" algn="ctr">
                      <a:solidFill>
                        <a:schemeClr val="bg1">
                          <a:lumMod val="7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458625519"/>
                  </a:ext>
                </a:extLst>
              </a:tr>
            </a:tbl>
          </a:graphicData>
        </a:graphic>
      </p:graphicFrame>
      <p:sp>
        <p:nvSpPr>
          <p:cNvPr id="25" name="ZoneTexte 24">
            <a:extLst>
              <a:ext uri="{FF2B5EF4-FFF2-40B4-BE49-F238E27FC236}">
                <a16:creationId xmlns:a16="http://schemas.microsoft.com/office/drawing/2014/main" id="{A5E581C5-5E49-4B8E-89B7-FE2FD4BFC75D}"/>
              </a:ext>
            </a:extLst>
          </p:cNvPr>
          <p:cNvSpPr txBox="1"/>
          <p:nvPr/>
        </p:nvSpPr>
        <p:spPr>
          <a:xfrm>
            <a:off x="6665896" y="831933"/>
            <a:ext cx="4772751" cy="369332"/>
          </a:xfrm>
          <a:prstGeom prst="rect">
            <a:avLst/>
          </a:prstGeom>
          <a:noFill/>
        </p:spPr>
        <p:txBody>
          <a:bodyPr wrap="square">
            <a:spAutoFit/>
          </a:bodyPr>
          <a:lstStyle/>
          <a:p>
            <a:pPr algn="just" eaLnBrk="1" hangingPunct="1"/>
            <a:r>
              <a:rPr lang="fr-FR" b="1">
                <a:solidFill>
                  <a:srgbClr val="B24388"/>
                </a:solidFill>
              </a:rPr>
              <a:t>Frais d’arbitrage € ou UC vers Emprunt</a:t>
            </a:r>
          </a:p>
        </p:txBody>
      </p:sp>
      <p:sp>
        <p:nvSpPr>
          <p:cNvPr id="28" name="ZoneTexte 27">
            <a:extLst>
              <a:ext uri="{FF2B5EF4-FFF2-40B4-BE49-F238E27FC236}">
                <a16:creationId xmlns:a16="http://schemas.microsoft.com/office/drawing/2014/main" id="{81EB9C1A-5525-4EBA-B82C-3EEC36AAAB10}"/>
              </a:ext>
            </a:extLst>
          </p:cNvPr>
          <p:cNvSpPr txBox="1"/>
          <p:nvPr/>
        </p:nvSpPr>
        <p:spPr>
          <a:xfrm>
            <a:off x="1138063" y="5188676"/>
            <a:ext cx="4266554" cy="369332"/>
          </a:xfrm>
          <a:prstGeom prst="rect">
            <a:avLst/>
          </a:prstGeom>
          <a:noFill/>
        </p:spPr>
        <p:txBody>
          <a:bodyPr wrap="square">
            <a:spAutoFit/>
          </a:bodyPr>
          <a:lstStyle/>
          <a:p>
            <a:pPr algn="just" eaLnBrk="1" hangingPunct="1"/>
            <a:r>
              <a:rPr lang="fr-FR" b="1">
                <a:solidFill>
                  <a:srgbClr val="B24388"/>
                </a:solidFill>
              </a:rPr>
              <a:t>Frais de gestion</a:t>
            </a:r>
          </a:p>
        </p:txBody>
      </p:sp>
      <p:graphicFrame>
        <p:nvGraphicFramePr>
          <p:cNvPr id="29" name="Tableau 28">
            <a:extLst>
              <a:ext uri="{FF2B5EF4-FFF2-40B4-BE49-F238E27FC236}">
                <a16:creationId xmlns:a16="http://schemas.microsoft.com/office/drawing/2014/main" id="{69F84D26-9C74-47E2-8C97-D2A3E406AA5C}"/>
              </a:ext>
            </a:extLst>
          </p:cNvPr>
          <p:cNvGraphicFramePr>
            <a:graphicFrameLocks noGrp="1"/>
          </p:cNvGraphicFramePr>
          <p:nvPr>
            <p:extLst>
              <p:ext uri="{D42A27DB-BD31-4B8C-83A1-F6EECF244321}">
                <p14:modId xmlns:p14="http://schemas.microsoft.com/office/powerpoint/2010/main" val="2662645390"/>
              </p:ext>
            </p:extLst>
          </p:nvPr>
        </p:nvGraphicFramePr>
        <p:xfrm>
          <a:off x="156189" y="5594871"/>
          <a:ext cx="5322311" cy="620640"/>
        </p:xfrm>
        <a:graphic>
          <a:graphicData uri="http://schemas.openxmlformats.org/drawingml/2006/table">
            <a:tbl>
              <a:tblPr firstRow="1" firstCol="1" bandRow="1"/>
              <a:tblGrid>
                <a:gridCol w="5322311">
                  <a:extLst>
                    <a:ext uri="{9D8B030D-6E8A-4147-A177-3AD203B41FA5}">
                      <a16:colId xmlns:a16="http://schemas.microsoft.com/office/drawing/2014/main" val="20000"/>
                    </a:ext>
                  </a:extLst>
                </a:gridCol>
              </a:tblGrid>
              <a:tr h="166845">
                <a:tc>
                  <a:txBody>
                    <a:bodyPr/>
                    <a:lstStyle/>
                    <a:p>
                      <a:pPr marL="0" indent="0" algn="just" eaLnBrk="1" hangingPunct="1">
                        <a:buFont typeface="Arial" panose="020B0604020202020204" pitchFamily="34" charset="0"/>
                        <a:buNone/>
                      </a:pPr>
                      <a:r>
                        <a:rPr lang="fr-FR" sz="1200" b="0" kern="0" baseline="0">
                          <a:latin typeface="Roboto" panose="02000000000000000000" pitchFamily="2" charset="0"/>
                          <a:ea typeface="Roboto" panose="02000000000000000000" pitchFamily="2" charset="0"/>
                          <a:cs typeface="Roboto" panose="02000000000000000000" pitchFamily="2" charset="0"/>
                          <a:sym typeface="Arial"/>
                          <a:rtl val="0"/>
                        </a:rPr>
                        <a:t>Les frais de gestion sur encours du support financier en UC sont ceux détaillés aux conditions générales valant note / notice d’information du contrat détenu par l’adhérent / souscripteur. </a:t>
                      </a:r>
                      <a:endParaRPr lang="fr-FR" sz="1200" b="0" strike="sngStrike" kern="0" baseline="0">
                        <a:highlight>
                          <a:srgbClr val="00FFFF"/>
                        </a:highlight>
                        <a:latin typeface="Roboto" panose="02000000000000000000" pitchFamily="2" charset="0"/>
                        <a:ea typeface="Roboto" panose="02000000000000000000" pitchFamily="2" charset="0"/>
                        <a:cs typeface="Roboto" panose="02000000000000000000" pitchFamily="2" charset="0"/>
                        <a:sym typeface="Arial"/>
                        <a:rtl val="0"/>
                      </a:endParaRPr>
                    </a:p>
                  </a:txBody>
                  <a:tcPr marL="72000" marR="72000" marT="36000" marB="36000" anchor="ctr">
                    <a:lnL w="12700" cap="flat" cmpd="sng" algn="ctr">
                      <a:noFill/>
                      <a:prstDash val="solid"/>
                      <a:round/>
                      <a:headEnd type="none" w="med" len="med"/>
                      <a:tailEnd type="none" w="med" len="med"/>
                    </a:lnL>
                    <a:lnR w="12700" cap="flat" cmpd="sng" algn="ctr">
                      <a:solidFill>
                        <a:schemeClr val="bg2"/>
                      </a:solidFill>
                      <a:prstDash val="dot"/>
                      <a:round/>
                      <a:headEnd type="none" w="med" len="med"/>
                      <a:tailEnd type="none" w="med" len="med"/>
                    </a:lnR>
                    <a:lnT w="12700" cap="flat" cmpd="sng" algn="ctr">
                      <a:solidFill>
                        <a:schemeClr val="accent1"/>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aphicFrame>
        <p:nvGraphicFramePr>
          <p:cNvPr id="30" name="Tableau 29">
            <a:extLst>
              <a:ext uri="{FF2B5EF4-FFF2-40B4-BE49-F238E27FC236}">
                <a16:creationId xmlns:a16="http://schemas.microsoft.com/office/drawing/2014/main" id="{7D574239-906D-45E2-BC24-759C5B94D854}"/>
              </a:ext>
            </a:extLst>
          </p:cNvPr>
          <p:cNvGraphicFramePr>
            <a:graphicFrameLocks noGrp="1"/>
          </p:cNvGraphicFramePr>
          <p:nvPr>
            <p:extLst>
              <p:ext uri="{D42A27DB-BD31-4B8C-83A1-F6EECF244321}">
                <p14:modId xmlns:p14="http://schemas.microsoft.com/office/powerpoint/2010/main" val="2406212276"/>
              </p:ext>
            </p:extLst>
          </p:nvPr>
        </p:nvGraphicFramePr>
        <p:xfrm>
          <a:off x="6360767" y="1215115"/>
          <a:ext cx="5703920" cy="3946882"/>
        </p:xfrm>
        <a:graphic>
          <a:graphicData uri="http://schemas.openxmlformats.org/drawingml/2006/table">
            <a:tbl>
              <a:tblPr firstRow="1" bandRow="1">
                <a:tableStyleId>{3B4B98B0-60AC-42C2-AFA5-B58CD77FA1E5}</a:tableStyleId>
              </a:tblPr>
              <a:tblGrid>
                <a:gridCol w="1809717">
                  <a:extLst>
                    <a:ext uri="{9D8B030D-6E8A-4147-A177-3AD203B41FA5}">
                      <a16:colId xmlns:a16="http://schemas.microsoft.com/office/drawing/2014/main" val="20000"/>
                    </a:ext>
                  </a:extLst>
                </a:gridCol>
                <a:gridCol w="1563451">
                  <a:extLst>
                    <a:ext uri="{9D8B030D-6E8A-4147-A177-3AD203B41FA5}">
                      <a16:colId xmlns:a16="http://schemas.microsoft.com/office/drawing/2014/main" val="20001"/>
                    </a:ext>
                  </a:extLst>
                </a:gridCol>
                <a:gridCol w="1165376">
                  <a:extLst>
                    <a:ext uri="{9D8B030D-6E8A-4147-A177-3AD203B41FA5}">
                      <a16:colId xmlns:a16="http://schemas.microsoft.com/office/drawing/2014/main" val="20002"/>
                    </a:ext>
                  </a:extLst>
                </a:gridCol>
                <a:gridCol w="1165376">
                  <a:extLst>
                    <a:ext uri="{9D8B030D-6E8A-4147-A177-3AD203B41FA5}">
                      <a16:colId xmlns:a16="http://schemas.microsoft.com/office/drawing/2014/main" val="3524192015"/>
                    </a:ext>
                  </a:extLst>
                </a:gridCol>
              </a:tblGrid>
              <a:tr h="271275">
                <a:tc rowSpan="4">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a:solidFill>
                            <a:schemeClr val="tx1"/>
                          </a:solidFill>
                          <a:latin typeface="Roboto"/>
                          <a:ea typeface="Roboto"/>
                          <a:cs typeface="Roboto"/>
                        </a:rPr>
                        <a:t>Contrats CNP Assurances</a:t>
                      </a:r>
                      <a:endParaRPr lang="en-US" sz="1100">
                        <a:solidFill>
                          <a:schemeClr val="tx1"/>
                        </a:solidFill>
                        <a:latin typeface="Roboto" panose="02000000000000000000" pitchFamily="2" charset="0"/>
                        <a:ea typeface="Roboto" panose="02000000000000000000" pitchFamily="2" charset="0"/>
                        <a:cs typeface="Roboto" panose="02000000000000000000" pitchFamily="2" charset="0"/>
                      </a:endParaRPr>
                    </a:p>
                  </a:txBody>
                  <a:tcPr marT="45704" marB="45704">
                    <a:lnT w="12700" cap="flat" cmpd="sng" algn="ctr">
                      <a:solidFill>
                        <a:schemeClr val="accent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b="0">
                          <a:solidFill>
                            <a:schemeClr val="tx1"/>
                          </a:solidFill>
                          <a:latin typeface="Roboto"/>
                          <a:ea typeface="Roboto"/>
                          <a:cs typeface="Roboto"/>
                        </a:rPr>
                        <a:t>Nuances 3D</a:t>
                      </a:r>
                    </a:p>
                    <a:p>
                      <a:endParaRPr lang="fr-FR" sz="1100" b="0">
                        <a:solidFill>
                          <a:schemeClr val="tx1"/>
                        </a:solidFill>
                        <a:latin typeface="Roboto"/>
                        <a:ea typeface="Roboto"/>
                        <a:cs typeface="Roboto"/>
                      </a:endParaRPr>
                    </a:p>
                    <a:p>
                      <a:r>
                        <a:rPr lang="fr-FR" sz="1100" b="0">
                          <a:solidFill>
                            <a:schemeClr val="tx1"/>
                          </a:solidFill>
                          <a:latin typeface="Roboto"/>
                          <a:ea typeface="Roboto"/>
                          <a:cs typeface="Roboto"/>
                        </a:rPr>
                        <a:t>Nuances Plus</a:t>
                      </a:r>
                      <a:endParaRPr lang="en-US" sz="1100" b="0">
                        <a:solidFill>
                          <a:schemeClr val="tx1"/>
                        </a:solidFill>
                        <a:latin typeface="Roboto"/>
                        <a:ea typeface="Roboto"/>
                        <a:cs typeface="Roboto"/>
                      </a:endParaRPr>
                    </a:p>
                  </a:txBody>
                  <a:tcPr marT="45704" marB="45704">
                    <a:lnT w="12700" cap="flat" cmpd="sng" algn="ctr">
                      <a:solidFill>
                        <a:schemeClr val="accent1"/>
                      </a:solid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lvl="0" indent="0" algn="r" rtl="0" eaLnBrk="1" fontAlgn="auto" latinLnBrk="0" hangingPunct="1">
                        <a:lnSpc>
                          <a:spcPct val="100000"/>
                        </a:lnSpc>
                        <a:spcBef>
                          <a:spcPts val="0"/>
                        </a:spcBef>
                        <a:spcAft>
                          <a:spcPts val="0"/>
                        </a:spcAft>
                        <a:buClrTx/>
                        <a:buSzTx/>
                        <a:buFontTx/>
                        <a:buNone/>
                      </a:pPr>
                      <a:r>
                        <a:rPr lang="fr-FR" sz="1000" b="0">
                          <a:solidFill>
                            <a:schemeClr val="tx1"/>
                          </a:solidFill>
                          <a:latin typeface="Roboto"/>
                          <a:ea typeface="Roboto"/>
                          <a:cs typeface="Roboto"/>
                        </a:rPr>
                        <a:t>0,80% max</a:t>
                      </a:r>
                      <a:endParaRPr lang="en-US" sz="1000" b="0">
                        <a:solidFill>
                          <a:schemeClr val="tx1"/>
                        </a:solidFill>
                        <a:latin typeface="Roboto"/>
                        <a:ea typeface="Roboto"/>
                        <a:cs typeface="Roboto"/>
                      </a:endParaRPr>
                    </a:p>
                  </a:txBody>
                  <a:tcPr marT="45704" marB="45704" anchor="ctr">
                    <a:lnT w="12700" cap="flat" cmpd="sng" algn="ctr">
                      <a:solidFill>
                        <a:schemeClr val="accent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row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0">
                          <a:solidFill>
                            <a:schemeClr val="tx1"/>
                          </a:solidFill>
                          <a:latin typeface="Roboto"/>
                          <a:ea typeface="Roboto"/>
                          <a:cs typeface="Roboto"/>
                        </a:rPr>
                        <a:t>possibilité de minorer jusqu’à 0% si réinvestissement à 100% vers des UC</a:t>
                      </a:r>
                      <a:endParaRPr lang="en-US" sz="1000" b="0">
                        <a:solidFill>
                          <a:schemeClr val="tx1"/>
                        </a:solidFill>
                        <a:latin typeface="Roboto"/>
                        <a:ea typeface="Roboto"/>
                        <a:cs typeface="Roboto"/>
                      </a:endParaRPr>
                    </a:p>
                  </a:txBody>
                  <a:tcPr marT="45704" marB="45704" anchor="ctr">
                    <a:lnT w="12700" cap="flat" cmpd="sng" algn="ctr">
                      <a:solidFill>
                        <a:schemeClr val="accent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71275">
                <a:tc vMerge="1">
                  <a:txBody>
                    <a:bodyPr/>
                    <a:lstStyle/>
                    <a:p>
                      <a:endParaRPr lang="en-US"/>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a:solidFill>
                            <a:schemeClr val="tx1"/>
                          </a:solidFill>
                          <a:latin typeface="Roboto"/>
                          <a:ea typeface="Roboto"/>
                          <a:cs typeface="Roboto"/>
                        </a:rPr>
                        <a:t>Nuances Capi</a:t>
                      </a:r>
                      <a:endParaRPr lang="en-US" sz="1100">
                        <a:solidFill>
                          <a:schemeClr val="tx1"/>
                        </a:solidFill>
                        <a:latin typeface="Roboto"/>
                        <a:ea typeface="Roboto"/>
                        <a:cs typeface="Roboto"/>
                      </a:endParaRPr>
                    </a:p>
                  </a:txBody>
                  <a:tcPr marT="45704" marB="45704">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fr-FR" sz="1100">
                          <a:solidFill>
                            <a:schemeClr val="tx1"/>
                          </a:solidFill>
                          <a:latin typeface="Roboto"/>
                          <a:ea typeface="Roboto"/>
                          <a:cs typeface="Roboto"/>
                        </a:rPr>
                        <a:t>0,80%</a:t>
                      </a:r>
                      <a:r>
                        <a:rPr lang="fr-FR" sz="1100" b="0" i="0" u="none" strike="noStrike" noProof="0">
                          <a:solidFill>
                            <a:schemeClr val="tx1"/>
                          </a:solidFill>
                          <a:latin typeface="Roboto"/>
                        </a:rPr>
                        <a:t> max</a:t>
                      </a:r>
                      <a:endParaRPr lang="en-US" sz="1100">
                        <a:solidFill>
                          <a:schemeClr val="tx1"/>
                        </a:solidFill>
                        <a:latin typeface="Roboto"/>
                        <a:ea typeface="Roboto"/>
                        <a:cs typeface="Roboto"/>
                      </a:endParaRPr>
                    </a:p>
                  </a:txBody>
                  <a:tcPr marT="45704" marB="45704">
                    <a:lnL>
                      <a:noFill/>
                    </a:lnL>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vMerge="1">
                  <a:txBody>
                    <a:bodyPr/>
                    <a:lstStyle/>
                    <a:p>
                      <a:pPr algn="r"/>
                      <a:endParaRPr lang="en-US" sz="1100">
                        <a:solidFill>
                          <a:schemeClr val="tx1"/>
                        </a:solidFill>
                        <a:highlight>
                          <a:srgbClr val="FFFF00"/>
                        </a:highlight>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71275">
                <a:tc vMerge="1">
                  <a:txBody>
                    <a:bodyPr/>
                    <a:lstStyle/>
                    <a:p>
                      <a:endParaRPr lang="en-US"/>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a:solidFill>
                            <a:schemeClr val="tx1"/>
                          </a:solidFill>
                          <a:latin typeface="Roboto"/>
                          <a:ea typeface="Roboto"/>
                          <a:cs typeface="Roboto"/>
                        </a:rPr>
                        <a:t>Nuances Privilège</a:t>
                      </a:r>
                      <a:endParaRPr lang="en-US" sz="1100">
                        <a:solidFill>
                          <a:schemeClr val="tx1"/>
                        </a:solidFill>
                        <a:latin typeface="Roboto"/>
                        <a:ea typeface="Roboto"/>
                        <a:cs typeface="Roboto"/>
                      </a:endParaRPr>
                    </a:p>
                  </a:txBody>
                  <a:tcPr marT="45704" marB="45704">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fr-FR" sz="1100">
                          <a:solidFill>
                            <a:schemeClr val="tx1"/>
                          </a:solidFill>
                          <a:latin typeface="Roboto"/>
                          <a:ea typeface="Roboto"/>
                          <a:cs typeface="Roboto"/>
                        </a:rPr>
                        <a:t>0,60% </a:t>
                      </a:r>
                      <a:r>
                        <a:rPr lang="fr-FR" sz="1100" b="0" i="0" u="none" strike="noStrike" noProof="0">
                          <a:solidFill>
                            <a:schemeClr val="tx1"/>
                          </a:solidFill>
                          <a:latin typeface="Roboto"/>
                        </a:rPr>
                        <a:t> max</a:t>
                      </a:r>
                      <a:endParaRPr lang="en-US" sz="1100">
                        <a:solidFill>
                          <a:schemeClr val="tx1"/>
                        </a:solidFill>
                        <a:latin typeface="Roboto"/>
                        <a:ea typeface="Roboto"/>
                        <a:cs typeface="Roboto"/>
                      </a:endParaRPr>
                    </a:p>
                  </a:txBody>
                  <a:tcPr marT="45704" marB="45704">
                    <a:lnL>
                      <a:noFill/>
                    </a:lnL>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vMerge="1">
                  <a:txBody>
                    <a:bodyPr/>
                    <a:lstStyle/>
                    <a:p>
                      <a:pPr algn="r"/>
                      <a:endParaRPr lang="en-US" sz="1100">
                        <a:solidFill>
                          <a:schemeClr val="tx1"/>
                        </a:solidFill>
                        <a:highlight>
                          <a:srgbClr val="FFFF00"/>
                        </a:highlight>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71275">
                <a:tc vMerge="1">
                  <a:txBody>
                    <a:bodyPr/>
                    <a:lstStyle/>
                    <a:p>
                      <a:endParaRPr lang="en-US"/>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en-US" sz="1100">
                          <a:solidFill>
                            <a:schemeClr val="tx1"/>
                          </a:solidFill>
                          <a:latin typeface="Roboto"/>
                          <a:ea typeface="Roboto"/>
                          <a:cs typeface="Roboto"/>
                        </a:rPr>
                        <a:t>Nuances Grenadine</a:t>
                      </a:r>
                    </a:p>
                  </a:txBody>
                  <a:tcPr marT="45704" marB="45704">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en-US" sz="1100">
                          <a:solidFill>
                            <a:schemeClr val="tx1"/>
                          </a:solidFill>
                          <a:latin typeface="Roboto"/>
                          <a:ea typeface="Roboto"/>
                          <a:cs typeface="Roboto"/>
                        </a:rPr>
                        <a:t>0,80%</a:t>
                      </a:r>
                      <a:r>
                        <a:rPr lang="fr-FR" sz="1100" b="0" i="0" u="none" strike="noStrike" noProof="0">
                          <a:solidFill>
                            <a:schemeClr val="tx1"/>
                          </a:solidFill>
                          <a:latin typeface="Roboto"/>
                        </a:rPr>
                        <a:t> max</a:t>
                      </a:r>
                      <a:endParaRPr lang="en-US" sz="1100">
                        <a:solidFill>
                          <a:schemeClr val="tx1"/>
                        </a:solidFill>
                        <a:latin typeface="Roboto"/>
                        <a:ea typeface="Roboto"/>
                        <a:cs typeface="Roboto"/>
                      </a:endParaRPr>
                    </a:p>
                  </a:txBody>
                  <a:tcPr marT="45704" marB="45704">
                    <a:lnL>
                      <a:noFill/>
                    </a:lnL>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vMerge="1">
                  <a:txBody>
                    <a:bodyPr/>
                    <a:lstStyle/>
                    <a:p>
                      <a:pPr algn="r"/>
                      <a:endParaRPr lang="en-US" sz="1100">
                        <a:solidFill>
                          <a:schemeClr val="tx1"/>
                        </a:solidFill>
                        <a:highlight>
                          <a:srgbClr val="FFFF00"/>
                        </a:highlight>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973485">
                <a:tc rowSpan="2">
                  <a:txBody>
                    <a:bodyPr/>
                    <a:lstStyle/>
                    <a:p>
                      <a:r>
                        <a:rPr lang="fr-FR" sz="1100" b="1">
                          <a:solidFill>
                            <a:schemeClr val="tx1"/>
                          </a:solidFill>
                          <a:latin typeface="Roboto"/>
                          <a:ea typeface="Roboto"/>
                          <a:cs typeface="Roboto"/>
                        </a:rPr>
                        <a:t>Contrats BPCE Vie</a:t>
                      </a:r>
                      <a:endParaRPr lang="en-US" sz="1100" b="1">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Premium</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Infinie</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Essentielle</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Initiale</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Capi</a:t>
                      </a:r>
                      <a:endParaRPr lang="en-US" sz="1100">
                        <a:solidFill>
                          <a:schemeClr val="tx1"/>
                        </a:solidFill>
                        <a:latin typeface="Roboto"/>
                        <a:ea typeface="Roboto"/>
                        <a:cs typeface="Roboto"/>
                      </a:endParaRPr>
                    </a:p>
                  </a:txBody>
                  <a:tcPr marT="45704" marB="45704">
                    <a:lnT w="3175" cap="flat" cmpd="sng" algn="ctr">
                      <a:no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gridSpan="2">
                  <a: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lang="fr-FR" sz="1100" b="1" kern="0" baseline="0">
                          <a:latin typeface="Roboto"/>
                          <a:ea typeface="Roboto"/>
                          <a:cs typeface="Roboto"/>
                          <a:sym typeface="Arial"/>
                        </a:rPr>
                        <a:t>1 </a:t>
                      </a:r>
                      <a:r>
                        <a:rPr lang="fr-FR" sz="1100" b="0" kern="0" baseline="0">
                          <a:latin typeface="Roboto"/>
                          <a:ea typeface="Roboto"/>
                          <a:cs typeface="Roboto"/>
                          <a:sym typeface="Arial"/>
                        </a:rPr>
                        <a:t>arbitrage gratuit par année glissante puis </a:t>
                      </a:r>
                      <a:r>
                        <a:rPr lang="fr-FR" sz="1100" b="1" kern="0" baseline="0">
                          <a:latin typeface="Roboto"/>
                          <a:ea typeface="Roboto"/>
                          <a:cs typeface="Roboto"/>
                          <a:sym typeface="Arial"/>
                        </a:rPr>
                        <a:t>0,5%</a:t>
                      </a:r>
                      <a:r>
                        <a:rPr lang="fr-FR" sz="1100" b="0" kern="0" baseline="0">
                          <a:latin typeface="Roboto"/>
                          <a:ea typeface="Roboto"/>
                          <a:cs typeface="Roboto"/>
                          <a:sym typeface="Arial"/>
                        </a:rPr>
                        <a:t> du montant arbitré</a:t>
                      </a:r>
                      <a:endParaRPr kumimoji="0" lang="en-US" sz="1100" b="0" i="0" u="none" strike="noStrike" kern="1200" cap="none" spc="0" normalizeH="0" baseline="0" noProof="0">
                        <a:ln>
                          <a:noFill/>
                        </a:ln>
                        <a:solidFill>
                          <a:srgbClr val="000000"/>
                        </a:solidFill>
                        <a:effectLst/>
                        <a:uLnTx/>
                        <a:uFillTx/>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hMerge="1">
                  <a:txBody>
                    <a:bodyPr/>
                    <a:lstStyle/>
                    <a:p>
                      <a:endParaRPr lang="fr-FR"/>
                    </a:p>
                  </a:txBody>
                  <a:tcPr/>
                </a:tc>
                <a:extLst>
                  <a:ext uri="{0D108BD9-81ED-4DB2-BD59-A6C34878D82A}">
                    <a16:rowId xmlns:a16="http://schemas.microsoft.com/office/drawing/2014/main" val="2408232261"/>
                  </a:ext>
                </a:extLst>
              </a:tr>
              <a:tr h="973485">
                <a:tc vMerge="1">
                  <a:txBody>
                    <a:bodyPr/>
                    <a:lstStyle/>
                    <a:p>
                      <a:r>
                        <a:rPr lang="fr-FR" sz="1100">
                          <a:solidFill>
                            <a:schemeClr val="tx1"/>
                          </a:solidFill>
                          <a:latin typeface="Roboto" panose="02000000000000000000" pitchFamily="2" charset="0"/>
                          <a:ea typeface="Roboto" panose="02000000000000000000" pitchFamily="2" charset="0"/>
                          <a:cs typeface="Roboto" panose="02000000000000000000" pitchFamily="2" charset="0"/>
                        </a:rPr>
                        <a:t>Contrats BPCE Vie</a:t>
                      </a:r>
                      <a:endParaRPr lang="en-US" sz="1100">
                        <a:solidFill>
                          <a:schemeClr val="tx1"/>
                        </a:solidFill>
                        <a:latin typeface="Roboto" panose="02000000000000000000" pitchFamily="2" charset="0"/>
                        <a:ea typeface="Roboto" panose="02000000000000000000" pitchFamily="2" charset="0"/>
                        <a:cs typeface="Roboto" panose="02000000000000000000" pitchFamily="2" charset="0"/>
                      </a:endParaRPr>
                    </a:p>
                  </a:txBody>
                  <a:tcPr marT="45704" marB="45704">
                    <a:lnT w="3175" cap="flat" cmpd="sng" algn="ctr">
                      <a:solidFill>
                        <a:schemeClr val="bg1">
                          <a:lumMod val="75000"/>
                        </a:schemeClr>
                      </a:solidFill>
                      <a:prstDash val="solid"/>
                      <a:round/>
                      <a:headEnd type="none" w="med" len="med"/>
                      <a:tailEnd type="none" w="med" len="med"/>
                    </a:lnT>
                    <a:noFill/>
                  </a:tcPr>
                </a:tc>
                <a:tc>
                  <a:txBody>
                    <a:bodyPr/>
                    <a:lstStyle/>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Premium 2</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Infinie 2</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Essentielle 2</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Initiale 2</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Capi 2</a:t>
                      </a:r>
                      <a:endParaRPr lang="en-US" sz="1100">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gridSpan="2">
                  <a: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lang="fr-FR" sz="1100" b="0" kern="0" baseline="0">
                          <a:latin typeface="Roboto"/>
                          <a:ea typeface="Roboto"/>
                          <a:cs typeface="Roboto"/>
                          <a:sym typeface="Arial"/>
                        </a:rPr>
                        <a:t>arbitrage du fonds en euros ou support en UC vers support en UC : </a:t>
                      </a:r>
                      <a:r>
                        <a:rPr kumimoji="0" lang="en-US" sz="1100" b="1" i="0" u="none" strike="noStrike" kern="1200" cap="none" spc="0" normalizeH="0" baseline="0" noProof="0">
                          <a:ln>
                            <a:noFill/>
                          </a:ln>
                          <a:solidFill>
                            <a:srgbClr val="000000"/>
                          </a:solidFill>
                          <a:effectLst/>
                          <a:uLnTx/>
                          <a:uFillTx/>
                          <a:latin typeface="Roboto"/>
                          <a:ea typeface="Roboto"/>
                          <a:cs typeface="Roboto"/>
                        </a:rPr>
                        <a:t>0%</a:t>
                      </a:r>
                    </a:p>
                  </a:txBody>
                  <a:tcPr marT="45704" marB="45704" anchor="ct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hMerge="1">
                  <a:txBody>
                    <a:bodyPr/>
                    <a:lstStyle/>
                    <a:p>
                      <a:endParaRPr lang="fr-FR"/>
                    </a:p>
                  </a:txBody>
                  <a:tcPr/>
                </a:tc>
                <a:extLst>
                  <a:ext uri="{0D108BD9-81ED-4DB2-BD59-A6C34878D82A}">
                    <a16:rowId xmlns:a16="http://schemas.microsoft.com/office/drawing/2014/main" val="921086970"/>
                  </a:ext>
                </a:extLst>
              </a:tr>
              <a:tr h="591759">
                <a:tc>
                  <a:txBody>
                    <a:bodyPr/>
                    <a:lstStyle/>
                    <a:p>
                      <a:r>
                        <a:rPr lang="en-US" sz="1100" b="1" err="1">
                          <a:solidFill>
                            <a:schemeClr val="tx1"/>
                          </a:solidFill>
                          <a:latin typeface="Roboto"/>
                          <a:ea typeface="Roboto"/>
                          <a:cs typeface="Roboto"/>
                        </a:rPr>
                        <a:t>Contrats</a:t>
                      </a:r>
                      <a:r>
                        <a:rPr lang="en-US" sz="1100" b="1">
                          <a:solidFill>
                            <a:schemeClr val="tx1"/>
                          </a:solidFill>
                          <a:latin typeface="Roboto"/>
                          <a:ea typeface="Roboto"/>
                          <a:cs typeface="Roboto"/>
                        </a:rPr>
                        <a:t> BPCE Life (ex. Natixis Life)</a:t>
                      </a:r>
                    </a:p>
                  </a:txBody>
                  <a:tcPr marT="45704" marB="45704">
                    <a:lnT w="3175" cap="flat" cmpd="sng" algn="ctr">
                      <a:solidFill>
                        <a:schemeClr val="bg1">
                          <a:lumMod val="75000"/>
                        </a:schemeClr>
                      </a:solidFill>
                      <a:prstDash val="solid"/>
                      <a:round/>
                      <a:headEnd type="none" w="med" len="med"/>
                      <a:tailEnd type="none" w="med" len="med"/>
                    </a:lnT>
                    <a:solidFill>
                      <a:schemeClr val="bg1"/>
                    </a:solidFill>
                  </a:tcPr>
                </a:tc>
                <a:tc>
                  <a:txBody>
                    <a:bodyPr/>
                    <a:lstStyle/>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Life</a:t>
                      </a:r>
                    </a:p>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Lux</a:t>
                      </a:r>
                    </a:p>
                  </a:txBody>
                  <a:tcPr marT="45704" marB="45704">
                    <a:lnT w="3175"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r"/>
                      <a:r>
                        <a:rPr lang="en-US" sz="1100" b="1">
                          <a:solidFill>
                            <a:schemeClr val="tx1"/>
                          </a:solidFill>
                          <a:latin typeface="Roboto"/>
                          <a:ea typeface="Roboto"/>
                          <a:cs typeface="Roboto"/>
                        </a:rPr>
                        <a:t>0,5%</a:t>
                      </a:r>
                      <a:r>
                        <a:rPr lang="en-US" sz="1100">
                          <a:solidFill>
                            <a:schemeClr val="tx1"/>
                          </a:solidFill>
                          <a:latin typeface="Roboto"/>
                          <a:ea typeface="Roboto"/>
                          <a:cs typeface="Roboto"/>
                        </a:rPr>
                        <a:t> du </a:t>
                      </a:r>
                      <a:r>
                        <a:rPr lang="en-US" sz="1100" err="1">
                          <a:solidFill>
                            <a:schemeClr val="tx1"/>
                          </a:solidFill>
                          <a:latin typeface="Roboto"/>
                          <a:ea typeface="Roboto"/>
                          <a:cs typeface="Roboto"/>
                        </a:rPr>
                        <a:t>montant</a:t>
                      </a:r>
                      <a:r>
                        <a:rPr lang="en-US" sz="1100">
                          <a:solidFill>
                            <a:schemeClr val="tx1"/>
                          </a:solidFill>
                          <a:latin typeface="Roboto"/>
                          <a:ea typeface="Roboto"/>
                          <a:cs typeface="Roboto"/>
                        </a:rPr>
                        <a:t> </a:t>
                      </a:r>
                      <a:r>
                        <a:rPr lang="en-US" sz="1100" err="1">
                          <a:solidFill>
                            <a:schemeClr val="tx1"/>
                          </a:solidFill>
                          <a:latin typeface="Roboto"/>
                          <a:ea typeface="Roboto"/>
                          <a:cs typeface="Roboto"/>
                        </a:rPr>
                        <a:t>arbitré</a:t>
                      </a:r>
                      <a:endParaRPr lang="en-US" sz="1100">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fr-FR"/>
                    </a:p>
                  </a:txBody>
                  <a:tcPr/>
                </a:tc>
                <a:extLst>
                  <a:ext uri="{0D108BD9-81ED-4DB2-BD59-A6C34878D82A}">
                    <a16:rowId xmlns:a16="http://schemas.microsoft.com/office/drawing/2014/main" val="3197923520"/>
                  </a:ext>
                </a:extLst>
              </a:tr>
            </a:tbl>
          </a:graphicData>
        </a:graphic>
      </p:graphicFrame>
      <p:sp>
        <p:nvSpPr>
          <p:cNvPr id="16" name="Rectangle 15">
            <a:extLst>
              <a:ext uri="{FF2B5EF4-FFF2-40B4-BE49-F238E27FC236}">
                <a16:creationId xmlns:a16="http://schemas.microsoft.com/office/drawing/2014/main" id="{0C80DE92-C5DF-4D84-8E20-5B92058A0691}"/>
              </a:ext>
            </a:extLst>
          </p:cNvPr>
          <p:cNvSpPr/>
          <p:nvPr/>
        </p:nvSpPr>
        <p:spPr>
          <a:xfrm>
            <a:off x="137034" y="2974362"/>
            <a:ext cx="1783646" cy="1446550"/>
          </a:xfrm>
          <a:prstGeom prst="rect">
            <a:avLst/>
          </a:prstGeom>
          <a:solidFill>
            <a:schemeClr val="accent6">
              <a:lumMod val="20000"/>
              <a:lumOff val="80000"/>
            </a:schemeClr>
          </a:solidFill>
          <a:ln>
            <a:solidFill>
              <a:schemeClr val="tx1"/>
            </a:solidFill>
          </a:ln>
        </p:spPr>
        <p:txBody>
          <a:bodyPr wrap="square" anchor="ctr">
            <a:spAutoFit/>
          </a:bodyPr>
          <a:lstStyle/>
          <a:p>
            <a:pPr>
              <a:spcBef>
                <a:spcPts val="0"/>
              </a:spcBef>
              <a:spcAft>
                <a:spcPts val="0"/>
              </a:spcAft>
              <a:tabLst>
                <a:tab pos="209550" algn="l"/>
              </a:tabLst>
            </a:pPr>
            <a:r>
              <a:rPr lang="fr-FR" sz="1100" b="1" i="1">
                <a:latin typeface="+mj-lt"/>
                <a:ea typeface="Roboto" panose="02000000000000000000" pitchFamily="2" charset="0"/>
                <a:cs typeface="Roboto" panose="02000000000000000000" pitchFamily="2" charset="0"/>
              </a:rPr>
              <a:t>Important : veuillez-vous reporter aux éventuelles dispositions relatives à la tarification des frais sur versements, en vigueur au moment de l’investissement.</a:t>
            </a:r>
            <a:endParaRPr lang="fr-FR" sz="1100" b="1">
              <a:effectLst/>
              <a:latin typeface="+mj-lt"/>
              <a:ea typeface="Roboto" panose="02000000000000000000" pitchFamily="2" charset="0"/>
              <a:cs typeface="Roboto" panose="02000000000000000000" pitchFamily="2" charset="0"/>
            </a:endParaRPr>
          </a:p>
        </p:txBody>
      </p:sp>
      <p:sp>
        <p:nvSpPr>
          <p:cNvPr id="12" name="Rectangle 11">
            <a:extLst>
              <a:ext uri="{FF2B5EF4-FFF2-40B4-BE49-F238E27FC236}">
                <a16:creationId xmlns:a16="http://schemas.microsoft.com/office/drawing/2014/main" id="{D32BE5D7-C1E6-42BB-B9B5-00BE75A8EDC8}"/>
              </a:ext>
            </a:extLst>
          </p:cNvPr>
          <p:cNvSpPr/>
          <p:nvPr/>
        </p:nvSpPr>
        <p:spPr>
          <a:xfrm>
            <a:off x="2952535" y="6478529"/>
            <a:ext cx="5352747" cy="246221"/>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
        <p:nvSpPr>
          <p:cNvPr id="14" name="Rectangle : coins arrondis 13">
            <a:extLst>
              <a:ext uri="{FF2B5EF4-FFF2-40B4-BE49-F238E27FC236}">
                <a16:creationId xmlns:a16="http://schemas.microsoft.com/office/drawing/2014/main" id="{0AE38674-CE9C-4360-968B-DA4AA96739CC}"/>
              </a:ext>
            </a:extLst>
          </p:cNvPr>
          <p:cNvSpPr/>
          <p:nvPr/>
        </p:nvSpPr>
        <p:spPr>
          <a:xfrm>
            <a:off x="6025179" y="5107585"/>
            <a:ext cx="6035040" cy="13534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600"/>
              </a:spcAft>
            </a:pPr>
            <a:r>
              <a:rPr lang="fr-FR" sz="1200" b="1" u="sng"/>
              <a:t>A noter :</a:t>
            </a:r>
          </a:p>
          <a:p>
            <a:pPr marL="171450" indent="-171450" algn="just">
              <a:spcAft>
                <a:spcPts val="600"/>
              </a:spcAft>
              <a:buFont typeface="Arial" panose="020B0604020202020204" pitchFamily="34" charset="0"/>
              <a:buChar char="•"/>
            </a:pPr>
            <a:r>
              <a:rPr lang="fr-FR" sz="1200"/>
              <a:t>Les frais qui s’appliquent à l’Emprunt sont ceux qui s’appliquent aux </a:t>
            </a:r>
            <a:r>
              <a:rPr lang="fr-FR" sz="1200" b="1" u="sng"/>
              <a:t>supports en Unités de Compte</a:t>
            </a:r>
            <a:r>
              <a:rPr lang="fr-FR" sz="1200" b="1"/>
              <a:t> </a:t>
            </a:r>
            <a:r>
              <a:rPr lang="fr-FR" sz="1200"/>
              <a:t>conformément aux conditions contractuelles habituelles.</a:t>
            </a:r>
            <a:endParaRPr lang="fr-FR" sz="1200">
              <a:cs typeface="Arial"/>
            </a:endParaRPr>
          </a:p>
          <a:p>
            <a:pPr marL="171450" indent="-171450" algn="just">
              <a:spcAft>
                <a:spcPts val="600"/>
              </a:spcAft>
              <a:buFont typeface="Arial" panose="020B0604020202020204" pitchFamily="34" charset="0"/>
              <a:buChar char="•"/>
            </a:pPr>
            <a:r>
              <a:rPr lang="fr-FR" sz="1200">
                <a:cs typeface="Arial"/>
              </a:rPr>
              <a:t>Les commissions versées par l’assureur aux distributeurs au titre de l’Emprunt s’appliquent selon les conditions habituelles, comme pour tous supports en Unités de Compte.</a:t>
            </a:r>
          </a:p>
        </p:txBody>
      </p:sp>
    </p:spTree>
    <p:extLst>
      <p:ext uri="{BB962C8B-B14F-4D97-AF65-F5344CB8AC3E}">
        <p14:creationId xmlns:p14="http://schemas.microsoft.com/office/powerpoint/2010/main" val="2087557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33B85620-8B1D-F220-2EED-5CCAC4204D98}"/>
              </a:ext>
            </a:extLst>
          </p:cNvPr>
          <p:cNvSpPr>
            <a:spLocks noGrp="1"/>
          </p:cNvSpPr>
          <p:nvPr>
            <p:ph type="title"/>
          </p:nvPr>
        </p:nvSpPr>
        <p:spPr/>
        <p:txBody>
          <a:bodyPr/>
          <a:lstStyle/>
          <a:p>
            <a:r>
              <a:rPr lang="fr-FR" dirty="0">
                <a:latin typeface="Montserrat ExtraBold"/>
                <a:cs typeface="Arial"/>
              </a:rPr>
              <a:t>Focus sur les frais dans les contrats d’assurance vie ou capitalisation</a:t>
            </a:r>
          </a:p>
        </p:txBody>
      </p:sp>
      <p:pic>
        <p:nvPicPr>
          <p:cNvPr id="5" name="Image 4" descr="Une image contenant texte, clipart&#10;&#10;Description générée automatiquement">
            <a:extLst>
              <a:ext uri="{FF2B5EF4-FFF2-40B4-BE49-F238E27FC236}">
                <a16:creationId xmlns:a16="http://schemas.microsoft.com/office/drawing/2014/main" id="{69BCD9B8-3907-8F9A-F397-A87D1E16DA91}"/>
              </a:ext>
            </a:extLst>
          </p:cNvPr>
          <p:cNvPicPr>
            <a:picLocks noChangeAspect="1"/>
          </p:cNvPicPr>
          <p:nvPr/>
        </p:nvPicPr>
        <p:blipFill>
          <a:blip r:embed="rId2"/>
          <a:stretch>
            <a:fillRect/>
          </a:stretch>
        </p:blipFill>
        <p:spPr>
          <a:xfrm>
            <a:off x="11297594" y="146747"/>
            <a:ext cx="721028" cy="721028"/>
          </a:xfrm>
          <a:prstGeom prst="rect">
            <a:avLst/>
          </a:prstGeom>
        </p:spPr>
      </p:pic>
      <p:graphicFrame>
        <p:nvGraphicFramePr>
          <p:cNvPr id="7" name="Tableau 6">
            <a:extLst>
              <a:ext uri="{FF2B5EF4-FFF2-40B4-BE49-F238E27FC236}">
                <a16:creationId xmlns:a16="http://schemas.microsoft.com/office/drawing/2014/main" id="{E351DE90-B8F5-0DFA-2EE6-03732C7B9866}"/>
              </a:ext>
            </a:extLst>
          </p:cNvPr>
          <p:cNvGraphicFramePr>
            <a:graphicFrameLocks noGrp="1"/>
          </p:cNvGraphicFramePr>
          <p:nvPr>
            <p:extLst>
              <p:ext uri="{D42A27DB-BD31-4B8C-83A1-F6EECF244321}">
                <p14:modId xmlns:p14="http://schemas.microsoft.com/office/powerpoint/2010/main" val="3486064700"/>
              </p:ext>
            </p:extLst>
          </p:nvPr>
        </p:nvGraphicFramePr>
        <p:xfrm>
          <a:off x="454891" y="1273639"/>
          <a:ext cx="11145982" cy="4162482"/>
        </p:xfrm>
        <a:graphic>
          <a:graphicData uri="http://schemas.openxmlformats.org/drawingml/2006/table">
            <a:tbl>
              <a:tblPr firstRow="1" firstCol="1" bandRow="1">
                <a:tableStyleId>{5C22544A-7EE6-4342-B048-85BDC9FD1C3A}</a:tableStyleId>
              </a:tblPr>
              <a:tblGrid>
                <a:gridCol w="2046029">
                  <a:extLst>
                    <a:ext uri="{9D8B030D-6E8A-4147-A177-3AD203B41FA5}">
                      <a16:colId xmlns:a16="http://schemas.microsoft.com/office/drawing/2014/main" val="1974576964"/>
                    </a:ext>
                  </a:extLst>
                </a:gridCol>
                <a:gridCol w="2155883">
                  <a:extLst>
                    <a:ext uri="{9D8B030D-6E8A-4147-A177-3AD203B41FA5}">
                      <a16:colId xmlns:a16="http://schemas.microsoft.com/office/drawing/2014/main" val="1802851561"/>
                    </a:ext>
                  </a:extLst>
                </a:gridCol>
                <a:gridCol w="2169616">
                  <a:extLst>
                    <a:ext uri="{9D8B030D-6E8A-4147-A177-3AD203B41FA5}">
                      <a16:colId xmlns:a16="http://schemas.microsoft.com/office/drawing/2014/main" val="1308333129"/>
                    </a:ext>
                  </a:extLst>
                </a:gridCol>
                <a:gridCol w="2169616">
                  <a:extLst>
                    <a:ext uri="{9D8B030D-6E8A-4147-A177-3AD203B41FA5}">
                      <a16:colId xmlns:a16="http://schemas.microsoft.com/office/drawing/2014/main" val="3201804602"/>
                    </a:ext>
                  </a:extLst>
                </a:gridCol>
                <a:gridCol w="2604838">
                  <a:extLst>
                    <a:ext uri="{9D8B030D-6E8A-4147-A177-3AD203B41FA5}">
                      <a16:colId xmlns:a16="http://schemas.microsoft.com/office/drawing/2014/main" val="1672634981"/>
                    </a:ext>
                  </a:extLst>
                </a:gridCol>
              </a:tblGrid>
              <a:tr h="826684">
                <a:tc gridSpan="2">
                  <a:txBody>
                    <a:bodyPr/>
                    <a:lstStyle/>
                    <a:p>
                      <a:pPr marL="73025" algn="ctr" rtl="0" eaLnBrk="1" latinLnBrk="0" hangingPunct="1">
                        <a:spcBef>
                          <a:spcPts val="0"/>
                        </a:spcBef>
                        <a:spcAft>
                          <a:spcPts val="0"/>
                        </a:spcAft>
                      </a:pPr>
                      <a:endParaRPr lang="fr-FR" sz="1550" kern="1200">
                        <a:effectLst/>
                      </a:endParaRPr>
                    </a:p>
                  </a:txBody>
                  <a:tcPr marL="0" marR="0" marT="0" marB="0" anchor="ctr"/>
                </a:tc>
                <a:tc hMerge="1">
                  <a:txBody>
                    <a:bodyPr/>
                    <a:lstStyle/>
                    <a:p>
                      <a:endParaRPr lang="fr-FR"/>
                    </a:p>
                  </a:txBody>
                  <a:tcPr/>
                </a:tc>
                <a:tc>
                  <a:txBody>
                    <a:bodyPr/>
                    <a:lstStyle/>
                    <a:p>
                      <a:pPr marL="36195" algn="ctr" rtl="0" eaLnBrk="1" latinLnBrk="0" hangingPunct="1">
                        <a:spcBef>
                          <a:spcPts val="0"/>
                        </a:spcBef>
                        <a:spcAft>
                          <a:spcPts val="0"/>
                        </a:spcAft>
                      </a:pPr>
                      <a:r>
                        <a:rPr lang="fr-FR" sz="1550" kern="1200">
                          <a:effectLst/>
                        </a:rPr>
                        <a:t>BPCE Vie </a:t>
                      </a:r>
                      <a:endParaRPr lang="fr-FR">
                        <a:effectLst/>
                      </a:endParaRPr>
                    </a:p>
                  </a:txBody>
                  <a:tcPr marL="0" marR="0" marT="0" marB="0" anchor="ctr"/>
                </a:tc>
                <a:tc>
                  <a:txBody>
                    <a:bodyPr/>
                    <a:lstStyle/>
                    <a:p>
                      <a:pPr marL="36195" algn="ctr" rtl="0" eaLnBrk="1" latinLnBrk="0" hangingPunct="1">
                        <a:spcBef>
                          <a:spcPts val="0"/>
                        </a:spcBef>
                        <a:spcAft>
                          <a:spcPts val="0"/>
                        </a:spcAft>
                      </a:pPr>
                      <a:r>
                        <a:rPr lang="fr-FR" sz="1550" kern="1200">
                          <a:effectLst/>
                        </a:rPr>
                        <a:t>CNP Assurances </a:t>
                      </a:r>
                      <a:endParaRPr lang="fr-FR">
                        <a:effectLst/>
                      </a:endParaRPr>
                    </a:p>
                  </a:txBody>
                  <a:tcPr marL="0" marR="0" marT="0" marB="0" anchor="ctr"/>
                </a:tc>
                <a:tc>
                  <a:txBody>
                    <a:bodyPr/>
                    <a:lstStyle/>
                    <a:p>
                      <a:pPr marL="36195" lvl="0" algn="ctr" rtl="0">
                        <a:spcBef>
                          <a:spcPts val="0"/>
                        </a:spcBef>
                        <a:spcAft>
                          <a:spcPts val="0"/>
                        </a:spcAft>
                        <a:buNone/>
                      </a:pPr>
                      <a:r>
                        <a:rPr lang="fr-FR" sz="1550" b="1" kern="1200">
                          <a:solidFill>
                            <a:schemeClr val="lt1"/>
                          </a:solidFill>
                          <a:effectLst/>
                          <a:latin typeface="+mn-lt"/>
                          <a:ea typeface="+mn-ea"/>
                          <a:cs typeface="+mn-cs"/>
                        </a:rPr>
                        <a:t>BPCE Life (ex. Natixis Life)</a:t>
                      </a:r>
                      <a:endParaRPr lang="fr-FR"/>
                    </a:p>
                  </a:txBody>
                  <a:tcPr marL="0" marR="0" marT="0" marB="0" anchor="ctr"/>
                </a:tc>
                <a:extLst>
                  <a:ext uri="{0D108BD9-81ED-4DB2-BD59-A6C34878D82A}">
                    <a16:rowId xmlns:a16="http://schemas.microsoft.com/office/drawing/2014/main" val="402436401"/>
                  </a:ext>
                </a:extLst>
              </a:tr>
              <a:tr h="565679">
                <a:tc rowSpan="2">
                  <a:txBody>
                    <a:bodyPr/>
                    <a:lstStyle/>
                    <a:p>
                      <a:pPr marL="73025" algn="l" rtl="0" eaLnBrk="1" latinLnBrk="0" hangingPunct="1">
                        <a:spcBef>
                          <a:spcPts val="0"/>
                        </a:spcBef>
                        <a:spcAft>
                          <a:spcPts val="0"/>
                        </a:spcAft>
                      </a:pPr>
                      <a:r>
                        <a:rPr lang="fr-FR" sz="1550" kern="1200">
                          <a:effectLst/>
                        </a:rPr>
                        <a:t>Frais liés à l’émission Emprunt Obligataire</a:t>
                      </a:r>
                      <a:endParaRPr lang="fr-FR" sz="1550">
                        <a:effectLst/>
                      </a:endParaRPr>
                    </a:p>
                  </a:txBody>
                  <a:tcPr marL="0" marR="0" marT="0" marB="0" anchor="ctr"/>
                </a:tc>
                <a:tc>
                  <a:txBody>
                    <a:bodyPr/>
                    <a:lstStyle/>
                    <a:p>
                      <a:pPr marL="73025" algn="ctr" rtl="0" eaLnBrk="1" latinLnBrk="0" hangingPunct="1">
                        <a:spcBef>
                          <a:spcPts val="0"/>
                        </a:spcBef>
                        <a:spcAft>
                          <a:spcPts val="0"/>
                        </a:spcAft>
                      </a:pPr>
                      <a:r>
                        <a:rPr lang="fr-FR" sz="1550" kern="1200">
                          <a:effectLst/>
                        </a:rPr>
                        <a:t>Commission de souscription</a:t>
                      </a:r>
                      <a:endParaRPr lang="fr-FR" sz="1550">
                        <a:effectLst/>
                      </a:endParaRPr>
                    </a:p>
                  </a:txBody>
                  <a:tcPr marL="0" marR="0" marT="0" marB="0" anchor="ctr"/>
                </a:tc>
                <a:tc gridSpan="3">
                  <a:txBody>
                    <a:bodyPr/>
                    <a:lstStyle/>
                    <a:p>
                      <a:pPr marL="73025" lvl="0" algn="ctr">
                        <a:spcBef>
                          <a:spcPts val="0"/>
                        </a:spcBef>
                        <a:spcAft>
                          <a:spcPts val="0"/>
                        </a:spcAft>
                        <a:buNone/>
                      </a:pPr>
                      <a:r>
                        <a:rPr lang="fr-FR" sz="1800" b="1" kern="1200">
                          <a:effectLst/>
                        </a:rPr>
                        <a:t>néant</a:t>
                      </a:r>
                      <a:endParaRPr lang="fr-FR" b="1"/>
                    </a:p>
                  </a:txBody>
                  <a:tcPr marL="0" marR="0" marT="0" marB="0" anchor="ctr"/>
                </a:tc>
                <a:tc hMerge="1">
                  <a:txBody>
                    <a:bodyPr/>
                    <a:lstStyle/>
                    <a:p>
                      <a:endParaRPr lang="fr-FR"/>
                    </a:p>
                  </a:txBody>
                  <a:tcPr/>
                </a:tc>
                <a:tc hMerge="1">
                  <a:txBody>
                    <a:bodyPr/>
                    <a:lstStyle/>
                    <a:p>
                      <a:pPr marL="73025" lvl="0" algn="ctr">
                        <a:spcBef>
                          <a:spcPts val="0"/>
                        </a:spcBef>
                        <a:spcAft>
                          <a:spcPts val="0"/>
                        </a:spcAft>
                        <a:buNone/>
                      </a:pPr>
                      <a:endParaRPr lang="fr-FR" b="1"/>
                    </a:p>
                  </a:txBody>
                  <a:tcPr marL="0" marR="0" marT="0" marB="0" anchor="ctr"/>
                </a:tc>
                <a:extLst>
                  <a:ext uri="{0D108BD9-81ED-4DB2-BD59-A6C34878D82A}">
                    <a16:rowId xmlns:a16="http://schemas.microsoft.com/office/drawing/2014/main" val="3802680367"/>
                  </a:ext>
                </a:extLst>
              </a:tr>
              <a:tr h="420594">
                <a:tc vMerge="1">
                  <a:txBody>
                    <a:bodyPr/>
                    <a:lstStyle/>
                    <a:p>
                      <a:pPr marL="73152" algn="l" rtl="0" eaLnBrk="1" latinLnBrk="0" hangingPunct="1">
                        <a:spcBef>
                          <a:spcPts val="0"/>
                        </a:spcBef>
                        <a:spcAft>
                          <a:spcPts val="0"/>
                        </a:spcAft>
                      </a:pPr>
                      <a:endParaRPr lang="fr-FR">
                        <a:effectLst/>
                      </a:endParaRPr>
                    </a:p>
                  </a:txBody>
                  <a:tcPr marL="0" marR="0" marT="0" marB="0"/>
                </a:tc>
                <a:tc>
                  <a:txBody>
                    <a:bodyPr/>
                    <a:lstStyle/>
                    <a:p>
                      <a:pPr marL="73025" lvl="0" algn="ctr">
                        <a:spcBef>
                          <a:spcPts val="0"/>
                        </a:spcBef>
                        <a:spcAft>
                          <a:spcPts val="0"/>
                        </a:spcAft>
                        <a:buNone/>
                      </a:pPr>
                      <a:r>
                        <a:rPr lang="fr-FR" sz="1550" kern="1200">
                          <a:effectLst/>
                        </a:rPr>
                        <a:t>Frais de Rachat</a:t>
                      </a:r>
                    </a:p>
                  </a:txBody>
                  <a:tcPr marL="0" marR="0" marT="0" marB="0" anchor="ctr"/>
                </a:tc>
                <a:tc gridSpan="3">
                  <a:txBody>
                    <a:bodyPr/>
                    <a:lstStyle/>
                    <a:p>
                      <a:pPr marL="73025" lvl="0" algn="ctr">
                        <a:spcBef>
                          <a:spcPts val="0"/>
                        </a:spcBef>
                        <a:spcAft>
                          <a:spcPts val="0"/>
                        </a:spcAft>
                        <a:buNone/>
                      </a:pPr>
                      <a:r>
                        <a:rPr lang="fr-FR" sz="1800" b="1" kern="1200">
                          <a:effectLst/>
                        </a:rPr>
                        <a:t>néant</a:t>
                      </a:r>
                    </a:p>
                  </a:txBody>
                  <a:tcPr marL="0" marR="0" marT="0" marB="0" anchor="ctr"/>
                </a:tc>
                <a:tc hMerge="1">
                  <a:txBody>
                    <a:bodyPr/>
                    <a:lstStyle/>
                    <a:p>
                      <a:endParaRPr lang="fr-FR"/>
                    </a:p>
                  </a:txBody>
                  <a:tcPr/>
                </a:tc>
                <a:tc hMerge="1">
                  <a:txBody>
                    <a:bodyPr/>
                    <a:lstStyle/>
                    <a:p>
                      <a:pPr marL="73025" lvl="0" algn="ctr">
                        <a:spcBef>
                          <a:spcPts val="0"/>
                        </a:spcBef>
                        <a:spcAft>
                          <a:spcPts val="0"/>
                        </a:spcAft>
                        <a:buNone/>
                      </a:pPr>
                      <a:endParaRPr lang="fr-FR" sz="1800" b="1" kern="1200">
                        <a:effectLst/>
                      </a:endParaRPr>
                    </a:p>
                  </a:txBody>
                  <a:tcPr marL="0" marR="0" marT="0" marB="0" anchor="ctr"/>
                </a:tc>
                <a:extLst>
                  <a:ext uri="{0D108BD9-81ED-4DB2-BD59-A6C34878D82A}">
                    <a16:rowId xmlns:a16="http://schemas.microsoft.com/office/drawing/2014/main" val="3862130709"/>
                  </a:ext>
                </a:extLst>
              </a:tr>
              <a:tr h="1044233">
                <a:tc rowSpan="3">
                  <a:txBody>
                    <a:bodyPr/>
                    <a:lstStyle/>
                    <a:p>
                      <a:pPr marL="73025" algn="l" rtl="0" eaLnBrk="1" latinLnBrk="0" hangingPunct="1">
                        <a:spcBef>
                          <a:spcPts val="0"/>
                        </a:spcBef>
                        <a:spcAft>
                          <a:spcPts val="0"/>
                        </a:spcAft>
                      </a:pPr>
                      <a:r>
                        <a:rPr lang="fr-FR" sz="1550" kern="1200">
                          <a:effectLst/>
                        </a:rPr>
                        <a:t>Frais contrats d’assurance vie ou capitalisation</a:t>
                      </a:r>
                      <a:endParaRPr lang="fr-FR" sz="1550">
                        <a:effectLst/>
                      </a:endParaRPr>
                    </a:p>
                  </a:txBody>
                  <a:tcPr marL="0" marR="0" marT="0" marB="0" anchor="ctr"/>
                </a:tc>
                <a:tc>
                  <a:txBody>
                    <a:bodyPr/>
                    <a:lstStyle/>
                    <a:p>
                      <a:pPr marL="73025" algn="ctr" rtl="0" eaLnBrk="1" latinLnBrk="0" hangingPunct="1">
                        <a:spcBef>
                          <a:spcPts val="0"/>
                        </a:spcBef>
                        <a:spcAft>
                          <a:spcPts val="0"/>
                        </a:spcAft>
                      </a:pPr>
                      <a:r>
                        <a:rPr lang="fr-FR" sz="1550" kern="1200">
                          <a:effectLst/>
                        </a:rPr>
                        <a:t>Frais sur versement</a:t>
                      </a:r>
                      <a:endParaRPr lang="fr-FR" sz="1550">
                        <a:effectLst/>
                      </a:endParaRPr>
                    </a:p>
                  </a:txBody>
                  <a:tcPr marL="0" marR="0" marT="0" marB="0" anchor="ctr"/>
                </a:tc>
                <a:tc gridSpan="3">
                  <a:txBody>
                    <a:bodyPr/>
                    <a:lstStyle/>
                    <a:p>
                      <a:pPr marL="73025" lvl="0" algn="ctr">
                        <a:spcBef>
                          <a:spcPts val="0"/>
                        </a:spcBef>
                        <a:spcAft>
                          <a:spcPts val="0"/>
                        </a:spcAft>
                        <a:buNone/>
                      </a:pPr>
                      <a:r>
                        <a:rPr lang="fr-FR" sz="1550" b="1" i="0" u="none" strike="noStrike" kern="1200" noProof="0">
                          <a:effectLst/>
                          <a:latin typeface="Arial"/>
                        </a:rPr>
                        <a:t>Frais du contrat</a:t>
                      </a:r>
                    </a:p>
                    <a:p>
                      <a:pPr marL="73025" lvl="0" algn="ctr">
                        <a:spcBef>
                          <a:spcPts val="0"/>
                        </a:spcBef>
                        <a:spcAft>
                          <a:spcPts val="0"/>
                        </a:spcAft>
                        <a:buNone/>
                      </a:pPr>
                      <a:r>
                        <a:rPr lang="fr-FR" sz="1050" b="0" i="0" u="none" strike="noStrike" kern="1200" noProof="0">
                          <a:effectLst/>
                          <a:latin typeface="Arial"/>
                        </a:rPr>
                        <a:t>conformément aux conditions valant note/notice d’information ou à la notice du contrat de l’adhérent / souscripteur</a:t>
                      </a:r>
                    </a:p>
                    <a:p>
                      <a:pPr marL="73025" lvl="0" algn="ctr">
                        <a:spcBef>
                          <a:spcPts val="0"/>
                        </a:spcBef>
                        <a:spcAft>
                          <a:spcPts val="0"/>
                        </a:spcAft>
                        <a:buNone/>
                      </a:pPr>
                      <a:r>
                        <a:rPr lang="fr-FR" sz="1550" b="0" i="0" u="none" strike="noStrike" kern="1200" noProof="0">
                          <a:effectLst/>
                          <a:latin typeface="Arial"/>
                        </a:rPr>
                        <a:t>==&gt; Se reporter à la grille dérogatoire de l’établissement</a:t>
                      </a:r>
                    </a:p>
                  </a:txBody>
                  <a:tcPr marL="0" marR="0" marT="0" marB="0" anchor="ctr"/>
                </a:tc>
                <a:tc hMerge="1">
                  <a:txBody>
                    <a:bodyPr/>
                    <a:lstStyle/>
                    <a:p>
                      <a:endParaRPr lang="fr-FR"/>
                    </a:p>
                  </a:txBody>
                  <a:tcPr marL="0" marR="0" marT="0" marB="0" anchor="ctr"/>
                </a:tc>
                <a:tc hMerge="1">
                  <a:txBody>
                    <a:bodyPr/>
                    <a:lstStyle/>
                    <a:p>
                      <a:pPr marL="73025" lvl="0" algn="ctr">
                        <a:spcBef>
                          <a:spcPts val="0"/>
                        </a:spcBef>
                        <a:spcAft>
                          <a:spcPts val="0"/>
                        </a:spcAft>
                        <a:buNone/>
                      </a:pPr>
                      <a:endParaRPr lang="fr-FR" sz="1550" b="0" i="0" u="none" strike="noStrike" kern="1200" noProof="0">
                        <a:effectLst/>
                        <a:latin typeface="Arial"/>
                      </a:endParaRPr>
                    </a:p>
                  </a:txBody>
                  <a:tcPr marL="0" marR="0" marT="0" marB="0" anchor="ctr"/>
                </a:tc>
                <a:extLst>
                  <a:ext uri="{0D108BD9-81ED-4DB2-BD59-A6C34878D82A}">
                    <a16:rowId xmlns:a16="http://schemas.microsoft.com/office/drawing/2014/main" val="62909559"/>
                  </a:ext>
                </a:extLst>
              </a:tr>
              <a:tr h="681652">
                <a:tc vMerge="1">
                  <a:txBody>
                    <a:bodyPr/>
                    <a:lstStyle/>
                    <a:p>
                      <a:endParaRPr lang="fr-FR"/>
                    </a:p>
                  </a:txBody>
                  <a:tcPr/>
                </a:tc>
                <a:tc>
                  <a:txBody>
                    <a:bodyPr/>
                    <a:lstStyle/>
                    <a:p>
                      <a:pPr marL="73025" algn="ctr" rtl="0" eaLnBrk="1" latinLnBrk="0" hangingPunct="1">
                        <a:spcBef>
                          <a:spcPts val="0"/>
                        </a:spcBef>
                        <a:spcAft>
                          <a:spcPts val="0"/>
                        </a:spcAft>
                      </a:pPr>
                      <a:r>
                        <a:rPr lang="fr-FR" sz="1550" kern="1200">
                          <a:effectLst/>
                        </a:rPr>
                        <a:t>Frais de gestion UC</a:t>
                      </a:r>
                      <a:endParaRPr lang="fr-FR" sz="1550">
                        <a:effectLst/>
                      </a:endParaRPr>
                    </a:p>
                  </a:txBody>
                  <a:tcPr marL="0" marR="0" marT="0" marB="0" anchor="ctr"/>
                </a:tc>
                <a:tc gridSpan="3">
                  <a:txBody>
                    <a:bodyPr/>
                    <a:lstStyle/>
                    <a:p>
                      <a:pPr marL="73025" algn="ctr" rtl="0" eaLnBrk="1" latinLnBrk="0" hangingPunct="1">
                        <a:spcBef>
                          <a:spcPts val="0"/>
                        </a:spcBef>
                        <a:spcAft>
                          <a:spcPts val="0"/>
                        </a:spcAft>
                      </a:pPr>
                      <a:r>
                        <a:rPr lang="fr-FR" sz="1550" b="1" kern="1200">
                          <a:effectLst/>
                        </a:rPr>
                        <a:t>Frais UC du contrat</a:t>
                      </a:r>
                      <a:endParaRPr lang="fr-FR" sz="1550" b="1">
                        <a:effectLst/>
                      </a:endParaRPr>
                    </a:p>
                    <a:p>
                      <a:pPr marL="73025" algn="ctr" rtl="0" eaLnBrk="1" latinLnBrk="0" hangingPunct="1">
                        <a:spcBef>
                          <a:spcPts val="0"/>
                        </a:spcBef>
                        <a:spcAft>
                          <a:spcPts val="0"/>
                        </a:spcAft>
                      </a:pPr>
                      <a:r>
                        <a:rPr lang="fr-FR" sz="1050" kern="1200">
                          <a:effectLst/>
                        </a:rPr>
                        <a:t>conformément aux conditions valant note/notice d’information ou à la notice du contrat de l’adhérent / souscripteur</a:t>
                      </a:r>
                    </a:p>
                  </a:txBody>
                  <a:tcPr marL="0" marR="0" marT="0" marB="0" anchor="ctr"/>
                </a:tc>
                <a:tc hMerge="1">
                  <a:txBody>
                    <a:bodyPr/>
                    <a:lstStyle/>
                    <a:p>
                      <a:endParaRPr lang="fr-FR"/>
                    </a:p>
                  </a:txBody>
                  <a:tcPr marL="0" marR="0" marT="0" marB="0" anchor="ctr"/>
                </a:tc>
                <a:tc hMerge="1">
                  <a:txBody>
                    <a:bodyPr/>
                    <a:lstStyle/>
                    <a:p>
                      <a:pPr marL="73025" algn="ctr" rtl="0" eaLnBrk="1" latinLnBrk="0" hangingPunct="1">
                        <a:spcBef>
                          <a:spcPts val="0"/>
                        </a:spcBef>
                        <a:spcAft>
                          <a:spcPts val="0"/>
                        </a:spcAft>
                      </a:pPr>
                      <a:endParaRPr lang="fr-FR" sz="900" kern="1200">
                        <a:effectLst/>
                      </a:endParaRPr>
                    </a:p>
                  </a:txBody>
                  <a:tcPr marL="0" marR="0" marT="0" marB="0" anchor="ctr"/>
                </a:tc>
                <a:extLst>
                  <a:ext uri="{0D108BD9-81ED-4DB2-BD59-A6C34878D82A}">
                    <a16:rowId xmlns:a16="http://schemas.microsoft.com/office/drawing/2014/main" val="3947146167"/>
                  </a:ext>
                </a:extLst>
              </a:tr>
              <a:tr h="623640">
                <a:tc vMerge="1">
                  <a:txBody>
                    <a:bodyPr/>
                    <a:lstStyle/>
                    <a:p>
                      <a:endParaRPr lang="fr-FR"/>
                    </a:p>
                  </a:txBody>
                  <a:tcPr/>
                </a:tc>
                <a:tc>
                  <a:txBody>
                    <a:bodyPr/>
                    <a:lstStyle/>
                    <a:p>
                      <a:pPr marL="73025" algn="ctr" rtl="0" eaLnBrk="1" latinLnBrk="0" hangingPunct="1">
                        <a:spcBef>
                          <a:spcPts val="0"/>
                        </a:spcBef>
                        <a:spcAft>
                          <a:spcPts val="0"/>
                        </a:spcAft>
                      </a:pPr>
                      <a:r>
                        <a:rPr lang="fr-FR" sz="1550" kern="1200">
                          <a:effectLst/>
                        </a:rPr>
                        <a:t>Frais sur arbitrage</a:t>
                      </a:r>
                    </a:p>
                  </a:txBody>
                  <a:tcPr marL="0" marR="0" marT="0" marB="0" anchor="ctr"/>
                </a:tc>
                <a:tc gridSpan="3">
                  <a:txBody>
                    <a:bodyPr/>
                    <a:lstStyle/>
                    <a:p>
                      <a:pPr marL="73025" lvl="0" indent="0" algn="ctr">
                        <a:spcBef>
                          <a:spcPts val="0"/>
                        </a:spcBef>
                        <a:spcAft>
                          <a:spcPts val="0"/>
                        </a:spcAft>
                        <a:buFont typeface="Arial" panose="020B0604020202020204" pitchFamily="34" charset="0"/>
                        <a:buNone/>
                      </a:pPr>
                      <a:r>
                        <a:rPr lang="fr-FR" sz="1550" b="1" kern="1200">
                          <a:effectLst/>
                        </a:rPr>
                        <a:t>Frais d’arbitrage Euros vers UC / UC vers UC du contrat</a:t>
                      </a:r>
                    </a:p>
                    <a:p>
                      <a:pPr marL="73025" marR="0" lvl="0" indent="0" algn="ctr" defTabSz="121917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srgbClr val="000000"/>
                          </a:solidFill>
                          <a:effectLst/>
                          <a:uLnTx/>
                          <a:uFillTx/>
                          <a:latin typeface="+mn-lt"/>
                          <a:ea typeface="+mn-ea"/>
                          <a:cs typeface="+mn-cs"/>
                        </a:rPr>
                        <a:t>conformément aux conditions valant note/notice d’information ou à la notice du contrat de l’adhérent / souscripteur</a:t>
                      </a:r>
                    </a:p>
                  </a:txBody>
                  <a:tcPr marL="0" marR="0" marT="0" marB="0" anchor="ctr"/>
                </a:tc>
                <a:tc hMerge="1">
                  <a:txBody>
                    <a:bodyPr/>
                    <a:lstStyle/>
                    <a:p>
                      <a:endParaRPr lang="fr-FR"/>
                    </a:p>
                  </a:txBody>
                  <a:tcPr marL="0" marR="0" marT="0" marB="0" anchor="ctr"/>
                </a:tc>
                <a:tc hMerge="1">
                  <a:txBody>
                    <a:bodyPr/>
                    <a:lstStyle/>
                    <a:p>
                      <a:pPr marL="73025" lvl="0" algn="ctr">
                        <a:spcBef>
                          <a:spcPts val="0"/>
                        </a:spcBef>
                        <a:spcAft>
                          <a:spcPts val="0"/>
                        </a:spcAft>
                        <a:buNone/>
                      </a:pPr>
                      <a:endParaRPr lang="fr-FR"/>
                    </a:p>
                  </a:txBody>
                  <a:tcPr marL="0" marR="0" marT="0" marB="0" anchor="ctr"/>
                </a:tc>
                <a:extLst>
                  <a:ext uri="{0D108BD9-81ED-4DB2-BD59-A6C34878D82A}">
                    <a16:rowId xmlns:a16="http://schemas.microsoft.com/office/drawing/2014/main" val="2661950936"/>
                  </a:ext>
                </a:extLst>
              </a:tr>
            </a:tbl>
          </a:graphicData>
        </a:graphic>
      </p:graphicFrame>
      <p:sp>
        <p:nvSpPr>
          <p:cNvPr id="6" name="Rectangle 5">
            <a:extLst>
              <a:ext uri="{FF2B5EF4-FFF2-40B4-BE49-F238E27FC236}">
                <a16:creationId xmlns:a16="http://schemas.microsoft.com/office/drawing/2014/main" id="{F27B212B-BE64-4EC1-BF03-33A6F3D8F303}"/>
              </a:ext>
            </a:extLst>
          </p:cNvPr>
          <p:cNvSpPr/>
          <p:nvPr/>
        </p:nvSpPr>
        <p:spPr>
          <a:xfrm>
            <a:off x="3526069" y="6457888"/>
            <a:ext cx="5388013"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 CE </a:t>
            </a:r>
          </a:p>
        </p:txBody>
      </p:sp>
      <p:sp>
        <p:nvSpPr>
          <p:cNvPr id="2" name="ZoneTexte 1">
            <a:extLst>
              <a:ext uri="{FF2B5EF4-FFF2-40B4-BE49-F238E27FC236}">
                <a16:creationId xmlns:a16="http://schemas.microsoft.com/office/drawing/2014/main" id="{B9F567EB-BB6E-40FE-B503-F67243F38E24}"/>
              </a:ext>
            </a:extLst>
          </p:cNvPr>
          <p:cNvSpPr txBox="1"/>
          <p:nvPr/>
        </p:nvSpPr>
        <p:spPr>
          <a:xfrm>
            <a:off x="1300231" y="5654617"/>
            <a:ext cx="9839687" cy="584775"/>
          </a:xfrm>
          <a:prstGeom prst="rect">
            <a:avLst/>
          </a:prstGeom>
          <a:noFill/>
        </p:spPr>
        <p:txBody>
          <a:bodyPr wrap="square" lIns="91440" tIns="45720" rIns="91440" bIns="45720" rtlCol="0" anchor="t">
            <a:spAutoFit/>
          </a:bodyPr>
          <a:lstStyle/>
          <a:p>
            <a:r>
              <a:rPr lang="fr-FR" sz="1600">
                <a:sym typeface="Webdings" panose="05030102010509060703" pitchFamily="18" charset="2"/>
              </a:rPr>
              <a:t> </a:t>
            </a:r>
            <a:r>
              <a:rPr lang="fr-FR" sz="1600"/>
              <a:t>Une partie de ces frais est rétrocédée aux distributeurs des contrats ;</a:t>
            </a:r>
            <a:r>
              <a:rPr lang="fr-FR" sz="1600">
                <a:sym typeface="Webdings" panose="05030102010509060703" pitchFamily="18" charset="2"/>
              </a:rPr>
              <a:t> en</a:t>
            </a:r>
            <a:r>
              <a:rPr lang="fr-FR" sz="1600" b="0" i="0" u="none" kern="1200">
                <a:effectLst/>
                <a:latin typeface="+mn-lt"/>
                <a:ea typeface="+mn-ea"/>
                <a:cs typeface="+mn-cs"/>
                <a:sym typeface="Webdings" panose="05030102010509060703" pitchFamily="18" charset="2"/>
              </a:rPr>
              <a:t> revanche, l’établissement</a:t>
            </a:r>
            <a:r>
              <a:rPr lang="fr-FR" sz="1600" b="0" i="0" u="none" kern="1200">
                <a:effectLst/>
                <a:latin typeface="+mn-lt"/>
                <a:ea typeface="+mn-ea"/>
                <a:cs typeface="+mn-cs"/>
              </a:rPr>
              <a:t> ne perçoit aucune rémunération de BPCE au titre du placement de l’emprunt.</a:t>
            </a:r>
            <a:endParaRPr lang="fr-FR"/>
          </a:p>
        </p:txBody>
      </p:sp>
    </p:spTree>
    <p:extLst>
      <p:ext uri="{BB962C8B-B14F-4D97-AF65-F5344CB8AC3E}">
        <p14:creationId xmlns:p14="http://schemas.microsoft.com/office/powerpoint/2010/main" val="2893523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200513" y="260648"/>
            <a:ext cx="10272131" cy="576000"/>
          </a:xfrm>
        </p:spPr>
        <p:txBody>
          <a:bodyPr/>
          <a:lstStyle/>
          <a:p>
            <a:r>
              <a:rPr lang="fr-FR"/>
              <a:t>Cible de clientèle </a:t>
            </a:r>
            <a:r>
              <a:rPr lang="fr-FR" u="sng"/>
              <a:t>personnes physiques</a:t>
            </a:r>
          </a:p>
        </p:txBody>
      </p:sp>
      <p:pic>
        <p:nvPicPr>
          <p:cNvPr id="6" name="Image 5">
            <a:extLst>
              <a:ext uri="{FF2B5EF4-FFF2-40B4-BE49-F238E27FC236}">
                <a16:creationId xmlns:a16="http://schemas.microsoft.com/office/drawing/2014/main" id="{1A78D00D-B86E-453F-9567-0DEDE91A7FB9}"/>
              </a:ext>
            </a:extLst>
          </p:cNvPr>
          <p:cNvPicPr>
            <a:picLocks noChangeAspect="1"/>
          </p:cNvPicPr>
          <p:nvPr/>
        </p:nvPicPr>
        <p:blipFill>
          <a:blip r:embed="rId2"/>
          <a:stretch>
            <a:fillRect/>
          </a:stretch>
        </p:blipFill>
        <p:spPr>
          <a:xfrm>
            <a:off x="11540021" y="77768"/>
            <a:ext cx="576000" cy="576000"/>
          </a:xfrm>
          <a:prstGeom prst="rect">
            <a:avLst/>
          </a:prstGeom>
        </p:spPr>
      </p:pic>
      <p:graphicFrame>
        <p:nvGraphicFramePr>
          <p:cNvPr id="7" name="Tableau 2">
            <a:extLst>
              <a:ext uri="{FF2B5EF4-FFF2-40B4-BE49-F238E27FC236}">
                <a16:creationId xmlns:a16="http://schemas.microsoft.com/office/drawing/2014/main" id="{597E0792-FE27-47B7-91C6-0E53995D914D}"/>
              </a:ext>
            </a:extLst>
          </p:cNvPr>
          <p:cNvGraphicFramePr>
            <a:graphicFrameLocks noGrp="1"/>
          </p:cNvGraphicFramePr>
          <p:nvPr>
            <p:extLst>
              <p:ext uri="{D42A27DB-BD31-4B8C-83A1-F6EECF244321}">
                <p14:modId xmlns:p14="http://schemas.microsoft.com/office/powerpoint/2010/main" val="4156758362"/>
              </p:ext>
            </p:extLst>
          </p:nvPr>
        </p:nvGraphicFramePr>
        <p:xfrm>
          <a:off x="875737" y="910363"/>
          <a:ext cx="10440525" cy="4843146"/>
        </p:xfrm>
        <a:graphic>
          <a:graphicData uri="http://schemas.openxmlformats.org/drawingml/2006/table">
            <a:tbl>
              <a:tblPr firstRow="1" bandRow="1"/>
              <a:tblGrid>
                <a:gridCol w="3367143">
                  <a:extLst>
                    <a:ext uri="{9D8B030D-6E8A-4147-A177-3AD203B41FA5}">
                      <a16:colId xmlns:a16="http://schemas.microsoft.com/office/drawing/2014/main" val="2123190846"/>
                    </a:ext>
                  </a:extLst>
                </a:gridCol>
                <a:gridCol w="1753497">
                  <a:extLst>
                    <a:ext uri="{9D8B030D-6E8A-4147-A177-3AD203B41FA5}">
                      <a16:colId xmlns:a16="http://schemas.microsoft.com/office/drawing/2014/main" val="2557378200"/>
                    </a:ext>
                  </a:extLst>
                </a:gridCol>
                <a:gridCol w="1667435">
                  <a:extLst>
                    <a:ext uri="{9D8B030D-6E8A-4147-A177-3AD203B41FA5}">
                      <a16:colId xmlns:a16="http://schemas.microsoft.com/office/drawing/2014/main" val="975504748"/>
                    </a:ext>
                  </a:extLst>
                </a:gridCol>
                <a:gridCol w="1807285">
                  <a:extLst>
                    <a:ext uri="{9D8B030D-6E8A-4147-A177-3AD203B41FA5}">
                      <a16:colId xmlns:a16="http://schemas.microsoft.com/office/drawing/2014/main" val="1171837911"/>
                    </a:ext>
                  </a:extLst>
                </a:gridCol>
                <a:gridCol w="1845165">
                  <a:extLst>
                    <a:ext uri="{9D8B030D-6E8A-4147-A177-3AD203B41FA5}">
                      <a16:colId xmlns:a16="http://schemas.microsoft.com/office/drawing/2014/main" val="1529366017"/>
                    </a:ext>
                  </a:extLst>
                </a:gridCol>
              </a:tblGrid>
              <a:tr h="682620">
                <a:tc>
                  <a:txBody>
                    <a:bodyPr/>
                    <a:lstStyle/>
                    <a:p>
                      <a:r>
                        <a:rPr lang="fr-FR" sz="1200" b="1"/>
                        <a:t>CLIENTELE CIBLE </a:t>
                      </a:r>
                      <a:r>
                        <a:rPr lang="fr-FR" sz="1200" b="0"/>
                        <a:t>(personnes physiques)</a:t>
                      </a:r>
                      <a:endParaRPr lang="fr-FR" sz="1200" b="0">
                        <a:highlight>
                          <a:srgbClr val="FFFF00"/>
                        </a:highlight>
                      </a:endParaRPr>
                    </a:p>
                  </a:txBody>
                  <a:tcPr marL="121920" marR="121920" marT="60960" marB="60960" anchor="ctr">
                    <a:solidFill>
                      <a:schemeClr val="tx2">
                        <a:lumMod val="40000"/>
                        <a:lumOff val="60000"/>
                      </a:schemeClr>
                    </a:solidFill>
                  </a:tcPr>
                </a:tc>
                <a:tc>
                  <a:txBody>
                    <a:bodyPr/>
                    <a:lstStyle/>
                    <a:p>
                      <a:pPr algn="ctr"/>
                      <a:r>
                        <a:rPr lang="fr-FR" sz="1200" b="1">
                          <a:solidFill>
                            <a:schemeClr val="tx1"/>
                          </a:solidFill>
                        </a:rPr>
                        <a:t>GRAND PUBLIC</a:t>
                      </a:r>
                    </a:p>
                  </a:txBody>
                  <a:tcPr marL="121920" marR="121920" marT="60960" marB="60960" anchor="ctr">
                    <a:solidFill>
                      <a:schemeClr val="tx2">
                        <a:lumMod val="40000"/>
                        <a:lumOff val="60000"/>
                      </a:schemeClr>
                    </a:solidFill>
                  </a:tcPr>
                </a:tc>
                <a:tc>
                  <a:txBody>
                    <a:bodyPr/>
                    <a:lstStyle/>
                    <a:p>
                      <a:pPr algn="ctr"/>
                      <a:r>
                        <a:rPr lang="fr-FR" sz="1200" b="1">
                          <a:solidFill>
                            <a:schemeClr val="tx1"/>
                          </a:solidFill>
                        </a:rPr>
                        <a:t>PREMIUM / HAUT DE GAMME</a:t>
                      </a:r>
                    </a:p>
                  </a:txBody>
                  <a:tcPr marL="121920" marR="121920" marT="60960" marB="60960" anchor="ctr">
                    <a:solidFill>
                      <a:schemeClr val="tx2">
                        <a:lumMod val="40000"/>
                        <a:lumOff val="60000"/>
                      </a:schemeClr>
                    </a:solidFill>
                  </a:tcPr>
                </a:tc>
                <a:tc>
                  <a:txBody>
                    <a:bodyPr/>
                    <a:lstStyle/>
                    <a:p>
                      <a:pPr algn="ctr"/>
                      <a:r>
                        <a:rPr lang="fr-FR" sz="1200" b="1">
                          <a:solidFill>
                            <a:schemeClr val="tx1"/>
                          </a:solidFill>
                        </a:rPr>
                        <a:t>PREMIUM GESTION </a:t>
                      </a:r>
                    </a:p>
                    <a:p>
                      <a:pPr algn="ctr"/>
                      <a:r>
                        <a:rPr lang="fr-FR" sz="1200" b="1">
                          <a:solidFill>
                            <a:schemeClr val="tx1"/>
                          </a:solidFill>
                        </a:rPr>
                        <a:t>PRIVEE</a:t>
                      </a:r>
                    </a:p>
                  </a:txBody>
                  <a:tcPr marL="121920" marR="121920" marT="60960" marB="60960" anchor="ctr">
                    <a:solidFill>
                      <a:schemeClr val="tx2">
                        <a:lumMod val="40000"/>
                        <a:lumOff val="60000"/>
                      </a:schemeClr>
                    </a:solidFill>
                  </a:tcPr>
                </a:tc>
                <a:tc>
                  <a:txBody>
                    <a:bodyPr/>
                    <a:lstStyle/>
                    <a:p>
                      <a:pPr algn="ctr"/>
                      <a:r>
                        <a:rPr lang="fr-FR" sz="1200" b="1">
                          <a:solidFill>
                            <a:schemeClr val="tx1"/>
                          </a:solidFill>
                        </a:rPr>
                        <a:t>PREMIUM BANQUE PRIVEE</a:t>
                      </a:r>
                    </a:p>
                  </a:txBody>
                  <a:tcPr marL="121920" marR="121920" marT="60960" marB="60960" anchor="ctr">
                    <a:solidFill>
                      <a:schemeClr val="tx2">
                        <a:lumMod val="40000"/>
                        <a:lumOff val="60000"/>
                      </a:schemeClr>
                    </a:solidFill>
                  </a:tcPr>
                </a:tc>
                <a:extLst>
                  <a:ext uri="{0D108BD9-81ED-4DB2-BD59-A6C34878D82A}">
                    <a16:rowId xmlns:a16="http://schemas.microsoft.com/office/drawing/2014/main" val="1730698765"/>
                  </a:ext>
                </a:extLst>
              </a:tr>
              <a:tr h="938601">
                <a:tc>
                  <a:txBody>
                    <a:bodyPr/>
                    <a:lstStyle/>
                    <a:p>
                      <a:r>
                        <a:rPr lang="fr-FR" sz="1200" b="1"/>
                        <a:t>CONNAISSANCE &amp; EXPERIENCE DU CLIENT (QCF)</a:t>
                      </a:r>
                    </a:p>
                  </a:txBody>
                  <a:tcPr marL="121920" marR="121920" marT="60960" marB="60960" anchor="ctr">
                    <a:solidFill>
                      <a:schemeClr val="bg1">
                        <a:lumMod val="95000"/>
                      </a:schemeClr>
                    </a:solidFill>
                  </a:tcPr>
                </a:tc>
                <a:tc gridSpan="4">
                  <a:txBody>
                    <a:bodyPr/>
                    <a:lstStyle/>
                    <a:p>
                      <a:pPr algn="ctr"/>
                      <a:endParaRPr lang="fr-FR" sz="1200" dirty="0"/>
                    </a:p>
                    <a:p>
                      <a:pPr algn="ctr"/>
                      <a:r>
                        <a:rPr lang="fr-FR" sz="1000" kern="1200" dirty="0">
                          <a:solidFill>
                            <a:schemeClr val="tx1"/>
                          </a:solidFill>
                          <a:latin typeface="+mn-lt"/>
                          <a:ea typeface="+mn-ea"/>
                          <a:cs typeface="+mn-cs"/>
                        </a:rPr>
                        <a:t>À partir de C1</a:t>
                      </a:r>
                    </a:p>
                    <a:p>
                      <a:pPr algn="ctr"/>
                      <a:r>
                        <a:rPr lang="fr-FR" sz="1200" b="1" dirty="0">
                          <a:solidFill>
                            <a:schemeClr val="tx2"/>
                          </a:solidFill>
                        </a:rPr>
                        <a:t>débutant</a:t>
                      </a:r>
                      <a:endParaRPr lang="fr-FR" sz="1200" dirty="0"/>
                    </a:p>
                  </a:txBody>
                  <a:tcPr marL="121920" marR="121920" marT="60960" marB="60960" anchor="ctr"/>
                </a:tc>
                <a:tc hMerge="1">
                  <a:txBody>
                    <a:bodyPr/>
                    <a:lstStyle/>
                    <a:p>
                      <a:pPr algn="ctr"/>
                      <a:r>
                        <a:rPr lang="fr-FR" sz="1300"/>
                        <a:t>C2</a:t>
                      </a:r>
                    </a:p>
                    <a:p>
                      <a:pPr algn="ctr"/>
                      <a:r>
                        <a:rPr lang="fr-FR" sz="1300"/>
                        <a:t>Initié</a:t>
                      </a:r>
                    </a:p>
                  </a:txBody>
                  <a:tcPr marL="121920" marR="121920" marT="60960" marB="60960" anchor="ctr"/>
                </a:tc>
                <a:tc hMerge="1">
                  <a:txBody>
                    <a:bodyPr/>
                    <a:lstStyle/>
                    <a:p>
                      <a:pPr algn="ctr"/>
                      <a:r>
                        <a:rPr lang="fr-FR" sz="1300"/>
                        <a:t>C3 </a:t>
                      </a:r>
                    </a:p>
                    <a:p>
                      <a:pPr algn="ctr"/>
                      <a:r>
                        <a:rPr lang="fr-FR" sz="1300"/>
                        <a:t>Confirmé</a:t>
                      </a:r>
                    </a:p>
                  </a:txBody>
                  <a:tcPr marL="121920" marR="121920" marT="60960" marB="60960" anchor="ctr"/>
                </a:tc>
                <a:tc hMerge="1">
                  <a:txBody>
                    <a:bodyPr/>
                    <a:lstStyle/>
                    <a:p>
                      <a:pPr algn="ctr"/>
                      <a:r>
                        <a:rPr lang="fr-FR" sz="1300"/>
                        <a:t>C4</a:t>
                      </a:r>
                    </a:p>
                    <a:p>
                      <a:pPr algn="ctr"/>
                      <a:r>
                        <a:rPr lang="fr-FR" sz="1300"/>
                        <a:t>Expert</a:t>
                      </a:r>
                    </a:p>
                  </a:txBody>
                  <a:tcPr marL="121920" marR="121920" marT="60960" marB="60960" anchor="ctr"/>
                </a:tc>
                <a:extLst>
                  <a:ext uri="{0D108BD9-81ED-4DB2-BD59-A6C34878D82A}">
                    <a16:rowId xmlns:a16="http://schemas.microsoft.com/office/drawing/2014/main" val="849941826"/>
                  </a:ext>
                </a:extLst>
              </a:tr>
              <a:tr h="682620">
                <a:tc>
                  <a:txBody>
                    <a:bodyPr/>
                    <a:lstStyle/>
                    <a:p>
                      <a:r>
                        <a:rPr lang="fr-FR" sz="1200" b="1"/>
                        <a:t>PROFIL DE RISQUE DU CLIENT (QR)</a:t>
                      </a:r>
                    </a:p>
                  </a:txBody>
                  <a:tcPr marL="121920" marR="121920" marT="60960" marB="60960" anchor="ctr">
                    <a:solidFill>
                      <a:schemeClr val="bg1">
                        <a:lumMod val="95000"/>
                      </a:schemeClr>
                    </a:solidFill>
                  </a:tcPr>
                </a:tc>
                <a:tc gridSpan="4">
                  <a:txBody>
                    <a:bodyPr/>
                    <a:lstStyle/>
                    <a:p>
                      <a:pPr lvl="0" algn="ctr">
                        <a:lnSpc>
                          <a:spcPct val="100000"/>
                        </a:lnSpc>
                        <a:spcBef>
                          <a:spcPts val="0"/>
                        </a:spcBef>
                        <a:spcAft>
                          <a:spcPts val="0"/>
                        </a:spcAft>
                        <a:buNone/>
                      </a:pPr>
                      <a:r>
                        <a:rPr lang="fr-FR" sz="1000" b="0" i="0" u="none" strike="noStrike" noProof="0" dirty="0">
                          <a:solidFill>
                            <a:schemeClr val="tx1"/>
                          </a:solidFill>
                          <a:latin typeface="Arial"/>
                        </a:rPr>
                        <a:t>A partir du profil client  R1 Prudent</a:t>
                      </a:r>
                      <a:endParaRPr lang="fr-FR" dirty="0">
                        <a:solidFill>
                          <a:schemeClr val="tx1"/>
                        </a:solidFill>
                      </a:endParaRPr>
                    </a:p>
                    <a:p>
                      <a:pPr lvl="0" algn="ctr">
                        <a:lnSpc>
                          <a:spcPct val="100000"/>
                        </a:lnSpc>
                        <a:spcBef>
                          <a:spcPts val="0"/>
                        </a:spcBef>
                        <a:spcAft>
                          <a:spcPts val="0"/>
                        </a:spcAft>
                        <a:buNone/>
                      </a:pPr>
                      <a:r>
                        <a:rPr lang="fr-FR" sz="1000" b="0" i="0" u="none" strike="noStrike" noProof="0" dirty="0">
                          <a:solidFill>
                            <a:schemeClr val="tx1"/>
                          </a:solidFill>
                          <a:latin typeface="Arial"/>
                        </a:rPr>
                        <a:t>Le Profil du produit  est R2 – Equilibre,  mais dans le cadre du parcours conseil « Personne Physique LEA/O2S », le support peut-être conseillé à des clients dont le profil de risque est Prudent tant que le niveau de risque, global du client (LEA) ou par projet (O2S), est respecté</a:t>
                      </a:r>
                      <a:endParaRPr lang="fr-FR" sz="1000" b="0" dirty="0">
                        <a:solidFill>
                          <a:schemeClr val="tx1"/>
                        </a:solidFill>
                      </a:endParaRPr>
                    </a:p>
                  </a:txBody>
                  <a:tcPr marL="121920" marR="121920" marT="60960" marB="60960" anchor="ctr"/>
                </a:tc>
                <a:tc hMerge="1">
                  <a:txBody>
                    <a:bodyPr/>
                    <a:lstStyle/>
                    <a:p>
                      <a:pPr algn="ctr"/>
                      <a:r>
                        <a:rPr lang="fr-FR" sz="1300"/>
                        <a:t>R2</a:t>
                      </a:r>
                    </a:p>
                  </a:txBody>
                  <a:tcPr marL="121920" marR="121920" marT="60960" marB="60960" anchor="ctr"/>
                </a:tc>
                <a:tc hMerge="1">
                  <a:txBody>
                    <a:bodyPr/>
                    <a:lstStyle/>
                    <a:p>
                      <a:pPr algn="ctr"/>
                      <a:r>
                        <a:rPr lang="fr-FR" sz="1300"/>
                        <a:t>R3</a:t>
                      </a:r>
                    </a:p>
                  </a:txBody>
                  <a:tcPr marL="121920" marR="121920" marT="60960" marB="60960" anchor="ctr"/>
                </a:tc>
                <a:tc hMerge="1">
                  <a:txBody>
                    <a:bodyPr/>
                    <a:lstStyle/>
                    <a:p>
                      <a:pPr algn="ctr"/>
                      <a:r>
                        <a:rPr lang="fr-FR" sz="1300"/>
                        <a:t>R4</a:t>
                      </a:r>
                    </a:p>
                  </a:txBody>
                  <a:tcPr marL="121920" marR="121920" marT="60960" marB="60960" anchor="ctr"/>
                </a:tc>
                <a:extLst>
                  <a:ext uri="{0D108BD9-81ED-4DB2-BD59-A6C34878D82A}">
                    <a16:rowId xmlns:a16="http://schemas.microsoft.com/office/drawing/2014/main" val="720072121"/>
                  </a:ext>
                </a:extLst>
              </a:tr>
              <a:tr h="682620">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b="1"/>
                        <a:t>MARCHE CIBLE (MIFID II)</a:t>
                      </a:r>
                    </a:p>
                    <a:p>
                      <a:endParaRPr lang="fr-FR" sz="1200" b="1"/>
                    </a:p>
                  </a:txBody>
                  <a:tcPr marL="121920" marR="121920" marT="60960" marB="60960" anchor="ctr">
                    <a:solidFill>
                      <a:schemeClr val="bg1">
                        <a:lumMod val="95000"/>
                      </a:schemeClr>
                    </a:solidFill>
                  </a:tcPr>
                </a:tc>
                <a:tc gridSpan="4">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000" kern="1200" noProof="0" dirty="0">
                          <a:solidFill>
                            <a:schemeClr val="tx1"/>
                          </a:solidFill>
                          <a:latin typeface="+mn-lt"/>
                          <a:ea typeface="+mn-ea"/>
                          <a:cs typeface="+mn-cs"/>
                        </a:rPr>
                        <a:t>Non professionnel - professionnel</a:t>
                      </a:r>
                    </a:p>
                  </a:txBody>
                  <a:tcPr marL="121920" marR="121920" marT="60960" marB="60960" anchor="ct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841415652"/>
                  </a:ext>
                </a:extLst>
              </a:tr>
              <a:tr h="938601">
                <a:tc>
                  <a:txBody>
                    <a:bodyPr/>
                    <a:lstStyle/>
                    <a:p>
                      <a:r>
                        <a:rPr lang="fr-FR" sz="1200" b="1"/>
                        <a:t>OBJECTIF D’INVESTISSEMENT DU CLIENT</a:t>
                      </a:r>
                    </a:p>
                  </a:txBody>
                  <a:tcPr marL="121920" marR="121920" marT="60960" marB="60960" anchor="ctr">
                    <a:solidFill>
                      <a:schemeClr val="bg1">
                        <a:lumMod val="95000"/>
                      </a:schemeClr>
                    </a:solidFill>
                  </a:tcPr>
                </a:tc>
                <a:tc gridSpan="4">
                  <a:txBody>
                    <a:bodyPr/>
                    <a:lstStyle/>
                    <a:p>
                      <a:pPr algn="ctr"/>
                      <a:r>
                        <a:rPr lang="fr-FR" sz="1000" kern="1200" dirty="0">
                          <a:solidFill>
                            <a:schemeClr val="tx1"/>
                          </a:solidFill>
                          <a:latin typeface="+mn-lt"/>
                          <a:ea typeface="+mn-ea"/>
                          <a:cs typeface="+mn-cs"/>
                        </a:rPr>
                        <a:t>Percevoir des revenus complémentaires – Epargne pour mes proches – constituer une épargne - </a:t>
                      </a:r>
                    </a:p>
                    <a:p>
                      <a:pPr algn="ctr"/>
                      <a:r>
                        <a:rPr lang="fr-FR" sz="1000" kern="1200" dirty="0">
                          <a:solidFill>
                            <a:schemeClr val="tx1"/>
                          </a:solidFill>
                          <a:latin typeface="+mn-lt"/>
                          <a:ea typeface="+mn-ea"/>
                          <a:cs typeface="+mn-cs"/>
                        </a:rPr>
                        <a:t>transmettre mon patrimoine – préparer ma retraite </a:t>
                      </a:r>
                    </a:p>
                    <a:p>
                      <a:pPr algn="ctr"/>
                      <a:r>
                        <a:rPr lang="fr-FR" sz="1000" kern="1200" dirty="0">
                          <a:solidFill>
                            <a:schemeClr val="tx1"/>
                          </a:solidFill>
                          <a:latin typeface="+mn-lt"/>
                          <a:ea typeface="+mn-ea"/>
                          <a:cs typeface="+mn-cs"/>
                        </a:rPr>
                        <a:t>Valoriser mon épargne – valoriser mon capital – préparer un projet immobilier</a:t>
                      </a:r>
                    </a:p>
                  </a:txBody>
                  <a:tcPr marL="121920" marR="121920" marT="60960" marB="60960" anchor="ctr"/>
                </a:tc>
                <a:tc hMerge="1">
                  <a:txBody>
                    <a:bodyPr/>
                    <a:lstStyle/>
                    <a:p>
                      <a:pPr algn="ctr"/>
                      <a:endParaRPr lang="fr-FR" sz="1000"/>
                    </a:p>
                  </a:txBody>
                  <a:tcPr anchor="ctr"/>
                </a:tc>
                <a:tc hMerge="1">
                  <a:txBody>
                    <a:bodyPr/>
                    <a:lstStyle/>
                    <a:p>
                      <a:pPr algn="ctr"/>
                      <a:endParaRPr lang="fr-FR" sz="1000"/>
                    </a:p>
                  </a:txBody>
                  <a:tcPr anchor="ctr"/>
                </a:tc>
                <a:tc hMerge="1">
                  <a:txBody>
                    <a:bodyPr/>
                    <a:lstStyle/>
                    <a:p>
                      <a:pPr algn="ctr"/>
                      <a:endParaRPr lang="fr-FR" sz="1000"/>
                    </a:p>
                  </a:txBody>
                  <a:tcPr anchor="ctr"/>
                </a:tc>
                <a:extLst>
                  <a:ext uri="{0D108BD9-81ED-4DB2-BD59-A6C34878D82A}">
                    <a16:rowId xmlns:a16="http://schemas.microsoft.com/office/drawing/2014/main" val="3286510632"/>
                  </a:ext>
                </a:extLst>
              </a:tr>
              <a:tr h="426637">
                <a:tc>
                  <a:txBody>
                    <a:bodyPr/>
                    <a:lstStyle/>
                    <a:p>
                      <a:r>
                        <a:rPr lang="fr-FR" sz="1200" b="1"/>
                        <a:t>DUREE D’INVESTISSEMENT </a:t>
                      </a:r>
                    </a:p>
                  </a:txBody>
                  <a:tcPr marL="121920" marR="121920" marT="60960" marB="60960" anchor="ctr">
                    <a:solidFill>
                      <a:schemeClr val="bg1">
                        <a:lumMod val="95000"/>
                      </a:schemeClr>
                    </a:solidFill>
                  </a:tcPr>
                </a:tc>
                <a:tc gridSpan="4">
                  <a:txBody>
                    <a:bodyPr/>
                    <a:lstStyle/>
                    <a:p>
                      <a:pPr algn="ctr"/>
                      <a:r>
                        <a:rPr lang="fr-FR" sz="1000" kern="1200" dirty="0">
                          <a:solidFill>
                            <a:schemeClr val="tx1"/>
                          </a:solidFill>
                          <a:latin typeface="+mn-lt"/>
                          <a:ea typeface="+mn-ea"/>
                          <a:cs typeface="+mn-cs"/>
                        </a:rPr>
                        <a:t>5 ans avec une date d’échéance le 20/01/2028</a:t>
                      </a:r>
                    </a:p>
                  </a:txBody>
                  <a:tcPr marL="121920" marR="121920" marT="60960" marB="60960" anchor="ctr"/>
                </a:tc>
                <a:tc hMerge="1">
                  <a:txBody>
                    <a:bodyPr/>
                    <a:lstStyle/>
                    <a:p>
                      <a:pPr algn="ctr"/>
                      <a:endParaRPr lang="fr-FR" sz="100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300"/>
                    </a:p>
                  </a:txBody>
                  <a:tcPr marL="121920" marR="121920" marT="60960" marB="60960" anchor="ctr"/>
                </a:tc>
                <a:tc hMerge="1">
                  <a:txBody>
                    <a:bodyPr/>
                    <a:lstStyle/>
                    <a:p>
                      <a:pPr algn="ctr"/>
                      <a:endParaRPr lang="fr-FR" sz="1000"/>
                    </a:p>
                  </a:txBody>
                  <a:tcPr anchor="ctr"/>
                </a:tc>
                <a:extLst>
                  <a:ext uri="{0D108BD9-81ED-4DB2-BD59-A6C34878D82A}">
                    <a16:rowId xmlns:a16="http://schemas.microsoft.com/office/drawing/2014/main" val="2604197224"/>
                  </a:ext>
                </a:extLst>
              </a:tr>
              <a:tr h="442547">
                <a:tc>
                  <a:txBody>
                    <a:bodyPr/>
                    <a:lstStyle/>
                    <a:p>
                      <a:r>
                        <a:rPr lang="fr-FR" sz="1200" b="1"/>
                        <a:t>CANAL DE DISTRIBUTION DU PRODUIT</a:t>
                      </a:r>
                    </a:p>
                  </a:txBody>
                  <a:tcPr marL="121920" marR="121920" marT="60960" marB="60960" anchor="ctr">
                    <a:solidFill>
                      <a:schemeClr val="bg1">
                        <a:lumMod val="95000"/>
                      </a:schemeClr>
                    </a:solidFill>
                  </a:tcPr>
                </a:tc>
                <a:tc gridSpan="4">
                  <a:txBody>
                    <a:bodyPr/>
                    <a:lstStyle/>
                    <a:p>
                      <a:pPr marL="0" marR="0" lvl="0" indent="0" algn="ctr" defTabSz="1219170" rtl="0" eaLnBrk="1" fontAlgn="auto" latinLnBrk="0" hangingPunct="1">
                        <a:lnSpc>
                          <a:spcPct val="100000"/>
                        </a:lnSpc>
                        <a:spcBef>
                          <a:spcPts val="0"/>
                        </a:spcBef>
                        <a:spcAft>
                          <a:spcPts val="0"/>
                        </a:spcAft>
                        <a:buClrTx/>
                        <a:buSzTx/>
                        <a:buFontTx/>
                        <a:buNone/>
                      </a:pPr>
                      <a:r>
                        <a:rPr lang="fr-FR" sz="1000" kern="1200" dirty="0">
                          <a:solidFill>
                            <a:schemeClr val="tx1"/>
                          </a:solidFill>
                          <a:latin typeface="+mn-lt"/>
                          <a:ea typeface="+mn-ea"/>
                          <a:cs typeface="+mn-cs"/>
                        </a:rPr>
                        <a:t>Vente dans le cadre d'un parcours épargne personnalisé (LEA ou O2S)</a:t>
                      </a:r>
                    </a:p>
                  </a:txBody>
                  <a:tcPr marL="121920" marR="121920" marT="60960" marB="60960" anchor="ctr"/>
                </a:tc>
                <a:tc hMerge="1">
                  <a:txBody>
                    <a:bodyPr/>
                    <a:lstStyle/>
                    <a:p>
                      <a:pPr algn="ctr"/>
                      <a:endParaRPr lang="fr-FR" sz="1300"/>
                    </a:p>
                  </a:txBody>
                  <a:tcPr marL="121920" marR="121920" marT="60960" marB="60960" anchor="ctr"/>
                </a:tc>
                <a:tc hMerge="1">
                  <a:txBody>
                    <a:bodyPr/>
                    <a:lstStyle/>
                    <a:p>
                      <a:pPr algn="ctr"/>
                      <a:endParaRPr lang="fr-FR" sz="1300"/>
                    </a:p>
                  </a:txBody>
                  <a:tcPr marL="121920" marR="121920" marT="60960" marB="60960" anchor="ctr"/>
                </a:tc>
                <a:tc hMerge="1">
                  <a:txBody>
                    <a:bodyPr/>
                    <a:lstStyle/>
                    <a:p>
                      <a:pPr algn="ctr"/>
                      <a:endParaRPr lang="fr-FR" sz="1300"/>
                    </a:p>
                  </a:txBody>
                  <a:tcPr marL="121920" marR="121920" marT="60960" marB="60960" anchor="ctr"/>
                </a:tc>
                <a:extLst>
                  <a:ext uri="{0D108BD9-81ED-4DB2-BD59-A6C34878D82A}">
                    <a16:rowId xmlns:a16="http://schemas.microsoft.com/office/drawing/2014/main" val="474342112"/>
                  </a:ext>
                </a:extLst>
              </a:tr>
            </a:tbl>
          </a:graphicData>
        </a:graphic>
      </p:graphicFrame>
      <p:sp>
        <p:nvSpPr>
          <p:cNvPr id="8" name="Rectangle 7">
            <a:extLst>
              <a:ext uri="{FF2B5EF4-FFF2-40B4-BE49-F238E27FC236}">
                <a16:creationId xmlns:a16="http://schemas.microsoft.com/office/drawing/2014/main" id="{129465E2-6DC0-4F10-A1B1-9A194AC509F9}"/>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2" name="Rectangle : coins arrondis 1">
            <a:extLst>
              <a:ext uri="{FF2B5EF4-FFF2-40B4-BE49-F238E27FC236}">
                <a16:creationId xmlns:a16="http://schemas.microsoft.com/office/drawing/2014/main" id="{ABAA2B86-670D-4C5F-B7F0-CA2B1F4343AF}"/>
              </a:ext>
            </a:extLst>
          </p:cNvPr>
          <p:cNvSpPr/>
          <p:nvPr/>
        </p:nvSpPr>
        <p:spPr>
          <a:xfrm>
            <a:off x="9744982" y="4865268"/>
            <a:ext cx="2266153" cy="57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354013" rtl="0" eaLnBrk="1" fontAlgn="auto" latinLnBrk="0" hangingPunct="1">
              <a:lnSpc>
                <a:spcPct val="100000"/>
              </a:lnSpc>
              <a:spcBef>
                <a:spcPts val="0"/>
              </a:spcBef>
              <a:spcAft>
                <a:spcPts val="0"/>
              </a:spcAft>
              <a:buClrTx/>
              <a:buSzTx/>
              <a:buFontTx/>
              <a:buNone/>
              <a:tabLst/>
              <a:defRPr/>
            </a:pPr>
            <a:r>
              <a:rPr lang="fr-FR" sz="1000" b="1" kern="0">
                <a:solidFill>
                  <a:schemeClr val="bg1"/>
                </a:solidFill>
                <a:latin typeface="Montserrat" panose="00000500000000000000" pitchFamily="2" charset="0"/>
                <a:sym typeface="Wingdings" panose="05000000000000000000" pitchFamily="2" charset="2"/>
              </a:rPr>
              <a:t>Dans LEA, l’horizon de placement minimum de l’emprunt est de 6 ans</a:t>
            </a:r>
            <a:endParaRPr kumimoji="0" lang="fr-FR" sz="1000" b="1" u="none" strike="noStrike" kern="0" cap="none" spc="0" normalizeH="0" baseline="0" noProof="0">
              <a:ln>
                <a:noFill/>
              </a:ln>
              <a:solidFill>
                <a:schemeClr val="bg1"/>
              </a:solidFill>
              <a:effectLst/>
              <a:uLnTx/>
              <a:uFillTx/>
              <a:latin typeface="Montserrat" panose="00000500000000000000" pitchFamily="2" charset="0"/>
              <a:ea typeface="+mn-ea"/>
              <a:cs typeface="+mn-cs"/>
              <a:sym typeface="Wingdings" panose="05000000000000000000" pitchFamily="2" charset="2"/>
            </a:endParaRPr>
          </a:p>
        </p:txBody>
      </p:sp>
      <p:sp>
        <p:nvSpPr>
          <p:cNvPr id="9" name="ZoneTexte 8">
            <a:extLst>
              <a:ext uri="{FF2B5EF4-FFF2-40B4-BE49-F238E27FC236}">
                <a16:creationId xmlns:a16="http://schemas.microsoft.com/office/drawing/2014/main" id="{59FA7A10-DE93-446F-9E73-67AC409480EB}"/>
              </a:ext>
            </a:extLst>
          </p:cNvPr>
          <p:cNvSpPr txBox="1"/>
          <p:nvPr/>
        </p:nvSpPr>
        <p:spPr>
          <a:xfrm>
            <a:off x="875737" y="5778001"/>
            <a:ext cx="10440525" cy="400110"/>
          </a:xfrm>
          <a:prstGeom prst="rect">
            <a:avLst/>
          </a:prstGeom>
          <a:noFill/>
          <a:ln>
            <a:noFill/>
          </a:ln>
        </p:spPr>
        <p:txBody>
          <a:bodyPr wrap="square">
            <a:spAutoFit/>
          </a:bodyPr>
          <a:lstStyle/>
          <a:p>
            <a:pPr algn="ctr" defTabSz="1219170"/>
            <a:r>
              <a:rPr lang="fr-FR" sz="1000"/>
              <a:t>Ce produit financier doit être proposé à des clients dont l'âge est compatible avec la date d'échéance prévue. Il n’est pas recommandé de commercialiser ce produit à des clients âgés de 80 ans et plus. En cas de souscription dans le cadre d’un contrat d’assurance-vie à la demande d’un client âgé de 80 ans et plus, faire remplir la fiche dédiée. </a:t>
            </a:r>
          </a:p>
        </p:txBody>
      </p:sp>
    </p:spTree>
    <p:extLst>
      <p:ext uri="{BB962C8B-B14F-4D97-AF65-F5344CB8AC3E}">
        <p14:creationId xmlns:p14="http://schemas.microsoft.com/office/powerpoint/2010/main" val="2369854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31746" name="Rectangle 2"/>
          <p:cNvSpPr>
            <a:spLocks noGrp="1" noChangeArrowheads="1"/>
          </p:cNvSpPr>
          <p:nvPr>
            <p:ph type="title"/>
          </p:nvPr>
        </p:nvSpPr>
        <p:spPr>
          <a:xfrm>
            <a:off x="1179872" y="203218"/>
            <a:ext cx="11012128" cy="616330"/>
          </a:xfrm>
        </p:spPr>
        <p:txBody>
          <a:bodyPr/>
          <a:lstStyle/>
          <a:p>
            <a:r>
              <a:rPr lang="fr-FR" altLang="fr-FR" sz="3600"/>
              <a:t>Contrats éligibles</a:t>
            </a:r>
          </a:p>
        </p:txBody>
      </p:sp>
      <p:sp>
        <p:nvSpPr>
          <p:cNvPr id="5" name="Espace réservé du texte 2">
            <a:extLst>
              <a:ext uri="{FF2B5EF4-FFF2-40B4-BE49-F238E27FC236}">
                <a16:creationId xmlns:a16="http://schemas.microsoft.com/office/drawing/2014/main" id="{6D84A320-0A4E-4A55-BC48-9DD8046B23E4}"/>
              </a:ext>
            </a:extLst>
          </p:cNvPr>
          <p:cNvSpPr txBox="1">
            <a:spLocks/>
          </p:cNvSpPr>
          <p:nvPr/>
        </p:nvSpPr>
        <p:spPr>
          <a:xfrm>
            <a:off x="1124540" y="650631"/>
            <a:ext cx="10272131" cy="384043"/>
          </a:xfrm>
          <a:prstGeom prst="rect">
            <a:avLst/>
          </a:prstGeom>
        </p:spPr>
        <p:txBody>
          <a:bodyPr lIns="91440" tIns="45720" rIns="91440" bIns="45720" anchor="t"/>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endParaRPr kumimoji="0" lang="fr-FR" sz="2000" b="0" i="0" u="none" strike="noStrike" kern="1200" cap="none" spc="0" normalizeH="0" baseline="0" noProof="0">
              <a:ln>
                <a:noFill/>
              </a:ln>
              <a:solidFill>
                <a:srgbClr val="B24388"/>
              </a:solidFill>
              <a:effectLst/>
              <a:uLnTx/>
              <a:uFillTx/>
              <a:latin typeface="Montserrat SemiBold" panose="00000700000000000000" pitchFamily="50" charset="0"/>
              <a:ea typeface="+mn-ea"/>
              <a:cs typeface="Arial" panose="020B0604020202020204" pitchFamily="34" charset="0"/>
            </a:endParaRPr>
          </a:p>
        </p:txBody>
      </p:sp>
      <p:pic>
        <p:nvPicPr>
          <p:cNvPr id="10" name="Image 9">
            <a:extLst>
              <a:ext uri="{FF2B5EF4-FFF2-40B4-BE49-F238E27FC236}">
                <a16:creationId xmlns:a16="http://schemas.microsoft.com/office/drawing/2014/main" id="{AFBD817C-B279-49F8-9BA6-A74859B55876}"/>
              </a:ext>
            </a:extLst>
          </p:cNvPr>
          <p:cNvPicPr>
            <a:picLocks noChangeAspect="1"/>
          </p:cNvPicPr>
          <p:nvPr/>
        </p:nvPicPr>
        <p:blipFill>
          <a:blip r:embed="rId3"/>
          <a:stretch>
            <a:fillRect/>
          </a:stretch>
        </p:blipFill>
        <p:spPr>
          <a:xfrm>
            <a:off x="11230075" y="146747"/>
            <a:ext cx="721028" cy="721028"/>
          </a:xfrm>
          <a:prstGeom prst="rect">
            <a:avLst/>
          </a:prstGeom>
        </p:spPr>
      </p:pic>
      <p:sp>
        <p:nvSpPr>
          <p:cNvPr id="6" name="ZoneTexte 5">
            <a:extLst>
              <a:ext uri="{FF2B5EF4-FFF2-40B4-BE49-F238E27FC236}">
                <a16:creationId xmlns:a16="http://schemas.microsoft.com/office/drawing/2014/main" id="{F87E02B4-96EF-4A20-8FA8-3BE97D65E5D1}"/>
              </a:ext>
            </a:extLst>
          </p:cNvPr>
          <p:cNvSpPr txBox="1"/>
          <p:nvPr/>
        </p:nvSpPr>
        <p:spPr>
          <a:xfrm>
            <a:off x="546847" y="3612776"/>
            <a:ext cx="10088763" cy="923330"/>
          </a:xfrm>
          <a:prstGeom prst="rect">
            <a:avLst/>
          </a:prstGeom>
          <a:noFill/>
        </p:spPr>
        <p:txBody>
          <a:bodyPr wrap="square" rtlCol="0">
            <a:spAutoFit/>
          </a:bodyPr>
          <a:lstStyle/>
          <a:p>
            <a:endParaRPr lang="fr-FR"/>
          </a:p>
          <a:p>
            <a:endParaRPr lang="fr-FR"/>
          </a:p>
          <a:p>
            <a:endParaRPr lang="fr-FR"/>
          </a:p>
        </p:txBody>
      </p:sp>
      <p:graphicFrame>
        <p:nvGraphicFramePr>
          <p:cNvPr id="8" name="Tableau 8">
            <a:extLst>
              <a:ext uri="{FF2B5EF4-FFF2-40B4-BE49-F238E27FC236}">
                <a16:creationId xmlns:a16="http://schemas.microsoft.com/office/drawing/2014/main" id="{DE84B2EC-C724-408E-B1A3-158A641F84EF}"/>
              </a:ext>
            </a:extLst>
          </p:cNvPr>
          <p:cNvGraphicFramePr>
            <a:graphicFrameLocks noGrp="1"/>
          </p:cNvGraphicFramePr>
          <p:nvPr>
            <p:extLst>
              <p:ext uri="{D42A27DB-BD31-4B8C-83A1-F6EECF244321}">
                <p14:modId xmlns:p14="http://schemas.microsoft.com/office/powerpoint/2010/main" val="1830325928"/>
              </p:ext>
            </p:extLst>
          </p:nvPr>
        </p:nvGraphicFramePr>
        <p:xfrm>
          <a:off x="521036" y="1000973"/>
          <a:ext cx="11429093" cy="5506404"/>
        </p:xfrm>
        <a:graphic>
          <a:graphicData uri="http://schemas.openxmlformats.org/drawingml/2006/table">
            <a:tbl>
              <a:tblPr firstRow="1" bandRow="1">
                <a:tableStyleId>{5C22544A-7EE6-4342-B048-85BDC9FD1C3A}</a:tableStyleId>
              </a:tblPr>
              <a:tblGrid>
                <a:gridCol w="1974273">
                  <a:extLst>
                    <a:ext uri="{9D8B030D-6E8A-4147-A177-3AD203B41FA5}">
                      <a16:colId xmlns:a16="http://schemas.microsoft.com/office/drawing/2014/main" val="2521400151"/>
                    </a:ext>
                  </a:extLst>
                </a:gridCol>
                <a:gridCol w="3054927">
                  <a:extLst>
                    <a:ext uri="{9D8B030D-6E8A-4147-A177-3AD203B41FA5}">
                      <a16:colId xmlns:a16="http://schemas.microsoft.com/office/drawing/2014/main" val="3017120589"/>
                    </a:ext>
                  </a:extLst>
                </a:gridCol>
                <a:gridCol w="3065318">
                  <a:extLst>
                    <a:ext uri="{9D8B030D-6E8A-4147-A177-3AD203B41FA5}">
                      <a16:colId xmlns:a16="http://schemas.microsoft.com/office/drawing/2014/main" val="1635092249"/>
                    </a:ext>
                  </a:extLst>
                </a:gridCol>
                <a:gridCol w="3334575">
                  <a:extLst>
                    <a:ext uri="{9D8B030D-6E8A-4147-A177-3AD203B41FA5}">
                      <a16:colId xmlns:a16="http://schemas.microsoft.com/office/drawing/2014/main" val="1308772162"/>
                    </a:ext>
                  </a:extLst>
                </a:gridCol>
              </a:tblGrid>
              <a:tr h="246870">
                <a:tc>
                  <a:txBody>
                    <a:bodyPr/>
                    <a:lstStyle/>
                    <a:p>
                      <a:pPr>
                        <a:lnSpc>
                          <a:spcPts val="1400"/>
                        </a:lnSpc>
                      </a:pPr>
                      <a:endParaRPr lang="fr-FR" sz="1200"/>
                    </a:p>
                  </a:txBody>
                  <a:tcPr/>
                </a:tc>
                <a:tc>
                  <a:txBody>
                    <a:bodyPr/>
                    <a:lstStyle/>
                    <a:p>
                      <a:pPr lvl="0" algn="ctr">
                        <a:lnSpc>
                          <a:spcPts val="1400"/>
                        </a:lnSpc>
                        <a:buNone/>
                      </a:pPr>
                      <a:r>
                        <a:rPr lang="fr-FR" sz="1100"/>
                        <a:t>BPCE Life (ex. Natixis Life)</a:t>
                      </a:r>
                    </a:p>
                  </a:txBody>
                  <a:tcPr/>
                </a:tc>
                <a:tc>
                  <a:txBody>
                    <a:bodyPr/>
                    <a:lstStyle/>
                    <a:p>
                      <a:pPr algn="ctr">
                        <a:lnSpc>
                          <a:spcPts val="1400"/>
                        </a:lnSpc>
                      </a:pPr>
                      <a:r>
                        <a:rPr lang="fr-FR" sz="1100"/>
                        <a:t>BPCE Vie</a:t>
                      </a:r>
                    </a:p>
                  </a:txBody>
                  <a:tcPr/>
                </a:tc>
                <a:tc>
                  <a:txBody>
                    <a:bodyPr/>
                    <a:lstStyle/>
                    <a:p>
                      <a:pPr algn="ctr">
                        <a:lnSpc>
                          <a:spcPts val="1400"/>
                        </a:lnSpc>
                      </a:pPr>
                      <a:r>
                        <a:rPr lang="fr-FR" sz="1100"/>
                        <a:t>CNP Assurances </a:t>
                      </a:r>
                    </a:p>
                  </a:txBody>
                  <a:tcPr/>
                </a:tc>
                <a:extLst>
                  <a:ext uri="{0D108BD9-81ED-4DB2-BD59-A6C34878D82A}">
                    <a16:rowId xmlns:a16="http://schemas.microsoft.com/office/drawing/2014/main" val="50505218"/>
                  </a:ext>
                </a:extLst>
              </a:tr>
              <a:tr h="233944">
                <a:tc>
                  <a:txBody>
                    <a:bodyPr/>
                    <a:lstStyle/>
                    <a:p>
                      <a:pPr marL="0" marR="0" lvl="0" indent="0" algn="l" defTabSz="1219170" rtl="0" eaLnBrk="1" fontAlgn="auto" latinLnBrk="0" hangingPunct="1">
                        <a:lnSpc>
                          <a:spcPts val="1400"/>
                        </a:lnSpc>
                        <a:spcBef>
                          <a:spcPts val="0"/>
                        </a:spcBef>
                        <a:spcAft>
                          <a:spcPts val="0"/>
                        </a:spcAft>
                        <a:buClrTx/>
                        <a:buSzTx/>
                        <a:buFontTx/>
                        <a:buNone/>
                        <a:tabLst/>
                        <a:defRPr/>
                      </a:pPr>
                      <a:r>
                        <a:rPr lang="fr-FR" sz="1050"/>
                        <a:t>Dates de souscription</a:t>
                      </a:r>
                    </a:p>
                  </a:txBody>
                  <a:tcPr/>
                </a:tc>
                <a:tc gridSpan="3">
                  <a:txBody>
                    <a:bodyPr/>
                    <a:lstStyle/>
                    <a:p>
                      <a:pPr algn="ctr">
                        <a:lnSpc>
                          <a:spcPts val="1400"/>
                        </a:lnSpc>
                      </a:pPr>
                      <a:r>
                        <a:rPr lang="fr-FR" sz="1000" b="1" dirty="0"/>
                        <a:t>Du 22 novembre 2022 au 12 janvier 2023 à 17 heures inclus (pour BPCE Life (ex. Natixis Life) jusqu'au 6 janvier 2023 à 17 heures)</a:t>
                      </a: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760031512"/>
                  </a:ext>
                </a:extLst>
              </a:tr>
              <a:tr h="1047743">
                <a:tc>
                  <a:txBody>
                    <a:bodyPr/>
                    <a:lstStyle/>
                    <a:p>
                      <a:pPr marL="0" marR="0" lvl="0" indent="0" algn="l" defTabSz="1219170" rtl="0" eaLnBrk="1" fontAlgn="auto" latinLnBrk="0" hangingPunct="1">
                        <a:lnSpc>
                          <a:spcPts val="1400"/>
                        </a:lnSpc>
                        <a:spcBef>
                          <a:spcPts val="0"/>
                        </a:spcBef>
                        <a:spcAft>
                          <a:spcPts val="0"/>
                        </a:spcAft>
                        <a:buClrTx/>
                        <a:buSzTx/>
                        <a:buFontTx/>
                        <a:buNone/>
                        <a:tabLst/>
                        <a:defRPr/>
                      </a:pPr>
                      <a:r>
                        <a:rPr lang="fr-FR" sz="1050"/>
                        <a:t>Modalités de souscription</a:t>
                      </a:r>
                    </a:p>
                  </a:txBody>
                  <a:tcPr/>
                </a:tc>
                <a:tc>
                  <a:txBody>
                    <a:bodyPr/>
                    <a:lstStyle/>
                    <a:p>
                      <a:pPr>
                        <a:lnSpc>
                          <a:spcPts val="1400"/>
                        </a:lnSpc>
                      </a:pPr>
                      <a:r>
                        <a:rPr lang="fr-FR" sz="1000" b="1" i="0" u="none" strike="noStrike" kern="1200" baseline="0" dirty="0">
                          <a:solidFill>
                            <a:schemeClr val="tx1"/>
                          </a:solidFill>
                          <a:latin typeface="+mn-lt"/>
                          <a:ea typeface="+mn-ea"/>
                          <a:cs typeface="+mn-cs"/>
                        </a:rPr>
                        <a:t>Dates limites :</a:t>
                      </a:r>
                    </a:p>
                    <a:p>
                      <a:pPr>
                        <a:lnSpc>
                          <a:spcPts val="1400"/>
                        </a:lnSpc>
                      </a:pPr>
                      <a:r>
                        <a:rPr lang="fr-FR" sz="1000" b="1" i="0" u="none" strike="noStrike" kern="1200" baseline="0" dirty="0">
                          <a:solidFill>
                            <a:schemeClr val="tx1"/>
                          </a:solidFill>
                          <a:latin typeface="+mn-lt"/>
                          <a:ea typeface="+mn-ea"/>
                          <a:cs typeface="+mn-cs"/>
                        </a:rPr>
                        <a:t>En numérique et papier (réception des ordres) </a:t>
                      </a:r>
                      <a:r>
                        <a:rPr lang="fr-FR" sz="1000" b="0" i="0" u="none" strike="noStrike" kern="1200" baseline="0" dirty="0">
                          <a:solidFill>
                            <a:schemeClr val="tx1"/>
                          </a:solidFill>
                          <a:latin typeface="+mn-lt"/>
                          <a:ea typeface="+mn-ea"/>
                          <a:cs typeface="+mn-cs"/>
                        </a:rPr>
                        <a:t>: le 06/01/2023 à 17 heures</a:t>
                      </a:r>
                    </a:p>
                  </a:txBody>
                  <a:tcPr/>
                </a:tc>
                <a:tc>
                  <a:txBody>
                    <a:bodyPr/>
                    <a:lstStyle/>
                    <a:p>
                      <a:pPr>
                        <a:lnSpc>
                          <a:spcPts val="1400"/>
                        </a:lnSpc>
                      </a:pPr>
                      <a:r>
                        <a:rPr lang="fr-FR" sz="1000" b="1" kern="1200">
                          <a:solidFill>
                            <a:schemeClr val="tx1"/>
                          </a:solidFill>
                          <a:latin typeface="+mn-lt"/>
                          <a:ea typeface="+mn-ea"/>
                          <a:cs typeface="+mn-cs"/>
                        </a:rPr>
                        <a:t>Dates limites :</a:t>
                      </a:r>
                    </a:p>
                    <a:p>
                      <a:pPr marL="93345" indent="-93345">
                        <a:lnSpc>
                          <a:spcPts val="1400"/>
                        </a:lnSpc>
                        <a:buFontTx/>
                        <a:buChar char="-"/>
                      </a:pPr>
                      <a:r>
                        <a:rPr lang="fr-FR" sz="1000" kern="1200">
                          <a:solidFill>
                            <a:schemeClr val="tx1"/>
                          </a:solidFill>
                          <a:latin typeface="+mn-lt"/>
                          <a:ea typeface="+mn-ea"/>
                          <a:cs typeface="+mn-cs"/>
                        </a:rPr>
                        <a:t>sur </a:t>
                      </a:r>
                      <a:r>
                        <a:rPr lang="fr-FR" sz="1000" u="sng" kern="1200">
                          <a:solidFill>
                            <a:schemeClr val="tx1"/>
                          </a:solidFill>
                          <a:latin typeface="+mn-lt"/>
                          <a:ea typeface="+mn-ea"/>
                          <a:cs typeface="+mn-cs"/>
                        </a:rPr>
                        <a:t>Extrassur</a:t>
                      </a:r>
                      <a:r>
                        <a:rPr lang="fr-FR" sz="1000" kern="1200">
                          <a:solidFill>
                            <a:schemeClr val="tx1"/>
                          </a:solidFill>
                          <a:latin typeface="+mn-lt"/>
                          <a:ea typeface="+mn-ea"/>
                          <a:cs typeface="+mn-cs"/>
                        </a:rPr>
                        <a:t> : le 12/01/2023 (30/12/2022 pour la Banque de Nouvelle Calédonie)</a:t>
                      </a:r>
                    </a:p>
                    <a:p>
                      <a:pPr marL="93345" indent="-93345">
                        <a:lnSpc>
                          <a:spcPts val="1400"/>
                        </a:lnSpc>
                        <a:buFont typeface="Arial"/>
                        <a:buChar char="•"/>
                      </a:pPr>
                      <a:r>
                        <a:rPr lang="fr-FR" sz="1000" kern="1200">
                          <a:solidFill>
                            <a:schemeClr val="tx1"/>
                          </a:solidFill>
                          <a:latin typeface="+mn-lt"/>
                          <a:ea typeface="+mn-ea"/>
                          <a:cs typeface="+mn-cs"/>
                        </a:rPr>
                        <a:t>Sur </a:t>
                      </a:r>
                      <a:r>
                        <a:rPr lang="fr-FR" sz="1000" u="sng" kern="1200">
                          <a:solidFill>
                            <a:schemeClr val="tx1"/>
                          </a:solidFill>
                          <a:latin typeface="+mn-lt"/>
                          <a:ea typeface="+mn-ea"/>
                          <a:cs typeface="+mn-cs"/>
                        </a:rPr>
                        <a:t>WebAssur</a:t>
                      </a:r>
                      <a:r>
                        <a:rPr lang="fr-FR" sz="1000" kern="1200">
                          <a:solidFill>
                            <a:schemeClr val="tx1"/>
                          </a:solidFill>
                          <a:latin typeface="+mn-lt"/>
                          <a:ea typeface="+mn-ea"/>
                          <a:cs typeface="+mn-cs"/>
                        </a:rPr>
                        <a:t> : le 09/01/2023 (30/12/2022 pour la </a:t>
                      </a:r>
                      <a:r>
                        <a:rPr lang="fr-FR" sz="1000" b="0" i="0" u="none" strike="noStrike" kern="1200" noProof="0">
                          <a:solidFill>
                            <a:schemeClr val="tx1"/>
                          </a:solidFill>
                          <a:latin typeface="Arial"/>
                        </a:rPr>
                        <a:t>Banque de Nouvelle Calédonie</a:t>
                      </a:r>
                      <a:r>
                        <a:rPr lang="fr-FR" sz="1000" kern="1200">
                          <a:solidFill>
                            <a:schemeClr val="tx1"/>
                          </a:solidFill>
                          <a:latin typeface="+mn-lt"/>
                          <a:ea typeface="+mn-ea"/>
                          <a:cs typeface="+mn-cs"/>
                        </a:rPr>
                        <a:t>) </a:t>
                      </a:r>
                      <a:r>
                        <a:rPr lang="fr-FR" sz="1000" kern="1200">
                          <a:solidFill>
                            <a:schemeClr val="tx1"/>
                          </a:solidFill>
                          <a:latin typeface="+mn-lt"/>
                          <a:ea typeface="+mn-ea"/>
                          <a:cs typeface="+mn-cs"/>
                          <a:sym typeface="Wingdings" panose="05000000000000000000" pitchFamily="2" charset="2"/>
                        </a:rPr>
                        <a:t> </a:t>
                      </a:r>
                      <a:r>
                        <a:rPr lang="fr-FR" sz="1000" kern="1200">
                          <a:solidFill>
                            <a:schemeClr val="tx1"/>
                          </a:solidFill>
                          <a:latin typeface="+mn-lt"/>
                          <a:ea typeface="+mn-ea"/>
                          <a:cs typeface="+mn-cs"/>
                        </a:rPr>
                        <a:t>date limite de réception papier au service clientèle le 12/01/2023</a:t>
                      </a:r>
                    </a:p>
                  </a:txBody>
                  <a:tcPr/>
                </a:tc>
                <a:tc>
                  <a:txBody>
                    <a:bodyPr/>
                    <a:lstStyle/>
                    <a:p>
                      <a:pPr>
                        <a:lnSpc>
                          <a:spcPts val="1400"/>
                        </a:lnSpc>
                      </a:pPr>
                      <a:r>
                        <a:rPr lang="fr-FR" sz="1000" b="1" kern="1200">
                          <a:solidFill>
                            <a:schemeClr val="tx1"/>
                          </a:solidFill>
                          <a:latin typeface="+mn-lt"/>
                          <a:ea typeface="+mn-ea"/>
                          <a:cs typeface="+mn-cs"/>
                        </a:rPr>
                        <a:t>Dates limites :</a:t>
                      </a:r>
                    </a:p>
                    <a:p>
                      <a:pPr marL="93345" indent="-93345">
                        <a:lnSpc>
                          <a:spcPts val="1400"/>
                        </a:lnSpc>
                        <a:buFontTx/>
                        <a:buChar char="-"/>
                      </a:pPr>
                      <a:r>
                        <a:rPr lang="fr-FR" sz="1000" kern="1200">
                          <a:solidFill>
                            <a:schemeClr val="tx1"/>
                          </a:solidFill>
                          <a:latin typeface="+mn-lt"/>
                          <a:ea typeface="+mn-ea"/>
                          <a:cs typeface="+mn-cs"/>
                        </a:rPr>
                        <a:t>sur Puma : le 12/01/2023</a:t>
                      </a:r>
                    </a:p>
                    <a:p>
                      <a:pPr marL="93345" indent="-93345">
                        <a:lnSpc>
                          <a:spcPts val="1400"/>
                        </a:lnSpc>
                        <a:buFontTx/>
                        <a:buChar char="-"/>
                      </a:pPr>
                      <a:r>
                        <a:rPr lang="fr-FR" sz="1000" kern="1200">
                          <a:solidFill>
                            <a:schemeClr val="tx1"/>
                          </a:solidFill>
                          <a:latin typeface="+mn-lt"/>
                          <a:ea typeface="+mn-ea"/>
                          <a:cs typeface="+mn-cs"/>
                        </a:rPr>
                        <a:t>sur ISI : le 09/01/2023</a:t>
                      </a:r>
                    </a:p>
                  </a:txBody>
                  <a:tcPr/>
                </a:tc>
                <a:extLst>
                  <a:ext uri="{0D108BD9-81ED-4DB2-BD59-A6C34878D82A}">
                    <a16:rowId xmlns:a16="http://schemas.microsoft.com/office/drawing/2014/main" val="1938235355"/>
                  </a:ext>
                </a:extLst>
              </a:tr>
              <a:tr h="884716">
                <a:tc>
                  <a:txBody>
                    <a:bodyPr/>
                    <a:lstStyle/>
                    <a:p>
                      <a:pPr marL="0" marR="0" lvl="0" indent="0" algn="l" defTabSz="1219170" rtl="0" eaLnBrk="1" fontAlgn="auto" latinLnBrk="0" hangingPunct="1">
                        <a:lnSpc>
                          <a:spcPts val="1400"/>
                        </a:lnSpc>
                        <a:spcBef>
                          <a:spcPts val="0"/>
                        </a:spcBef>
                        <a:spcAft>
                          <a:spcPts val="0"/>
                        </a:spcAft>
                        <a:buClrTx/>
                        <a:buSzTx/>
                        <a:buFontTx/>
                        <a:buNone/>
                        <a:tabLst/>
                        <a:defRPr/>
                      </a:pPr>
                      <a:r>
                        <a:rPr lang="fr-FR" sz="1050"/>
                        <a:t>Contrats éligibles</a:t>
                      </a:r>
                    </a:p>
                    <a:p>
                      <a:pPr marL="0" marR="0" lvl="0" indent="0" algn="l" defTabSz="1219170" rtl="0" eaLnBrk="1" fontAlgn="auto" latinLnBrk="0" hangingPunct="1">
                        <a:lnSpc>
                          <a:spcPts val="1400"/>
                        </a:lnSpc>
                        <a:spcBef>
                          <a:spcPts val="0"/>
                        </a:spcBef>
                        <a:spcAft>
                          <a:spcPts val="0"/>
                        </a:spcAft>
                        <a:buClrTx/>
                        <a:buSzTx/>
                        <a:buFontTx/>
                        <a:buNone/>
                        <a:tabLst/>
                        <a:defRPr/>
                      </a:pPr>
                      <a:endParaRPr lang="fr-FR" sz="1050"/>
                    </a:p>
                  </a:txBody>
                  <a:tcPr/>
                </a:tc>
                <a:tc>
                  <a:txBody>
                    <a:bodyPr/>
                    <a:lstStyle/>
                    <a:p>
                      <a:pPr marL="171450" marR="0" lvl="0" indent="-171450" algn="l" rtl="0" eaLnBrk="1" fontAlgn="auto" latinLnBrk="0" hangingPunct="1">
                        <a:lnSpc>
                          <a:spcPts val="1400"/>
                        </a:lnSpc>
                        <a:spcBef>
                          <a:spcPts val="0"/>
                        </a:spcBef>
                        <a:spcAft>
                          <a:spcPts val="0"/>
                        </a:spcAft>
                        <a:buClrTx/>
                        <a:buSzTx/>
                        <a:buFont typeface="Arial" panose="020B0604020202020204" pitchFamily="34" charset="0"/>
                        <a:buChar char="•"/>
                      </a:pPr>
                      <a:r>
                        <a:rPr lang="fr-FR" sz="1000" strike="noStrike"/>
                        <a:t>Millevie Life</a:t>
                      </a:r>
                    </a:p>
                    <a:p>
                      <a:pPr marL="171450" marR="0" lvl="0" indent="-171450" algn="l" rtl="0" eaLnBrk="1" fontAlgn="auto" latinLnBrk="0" hangingPunct="1">
                        <a:lnSpc>
                          <a:spcPts val="1400"/>
                        </a:lnSpc>
                        <a:spcBef>
                          <a:spcPts val="0"/>
                        </a:spcBef>
                        <a:spcAft>
                          <a:spcPts val="0"/>
                        </a:spcAft>
                        <a:buClrTx/>
                        <a:buSzTx/>
                        <a:buFont typeface="Arial" panose="020B0604020202020204" pitchFamily="34" charset="0"/>
                        <a:buChar char="•"/>
                      </a:pPr>
                      <a:r>
                        <a:rPr lang="fr-FR" sz="1000" strike="noStrike"/>
                        <a:t>Millevie Lux</a:t>
                      </a:r>
                    </a:p>
                    <a:p>
                      <a:pPr marL="0" marR="0" lvl="0" indent="0" algn="l" rtl="0" eaLnBrk="1" fontAlgn="auto" latinLnBrk="0" hangingPunct="1">
                        <a:lnSpc>
                          <a:spcPts val="1400"/>
                        </a:lnSpc>
                        <a:spcBef>
                          <a:spcPts val="0"/>
                        </a:spcBef>
                        <a:spcAft>
                          <a:spcPts val="0"/>
                        </a:spcAft>
                        <a:buClrTx/>
                        <a:buSzTx/>
                        <a:buFont typeface="Arial" panose="020B0604020202020204" pitchFamily="34" charset="0"/>
                        <a:buNone/>
                      </a:pPr>
                      <a:endParaRPr lang="fr-FR" sz="1000" strike="noStrike"/>
                    </a:p>
                    <a:p>
                      <a:pPr marL="0" marR="0" lvl="0" indent="0" algn="l">
                        <a:lnSpc>
                          <a:spcPts val="1400"/>
                        </a:lnSpc>
                        <a:spcBef>
                          <a:spcPts val="0"/>
                        </a:spcBef>
                        <a:spcAft>
                          <a:spcPts val="0"/>
                        </a:spcAft>
                        <a:buClrTx/>
                        <a:buSzTx/>
                        <a:buFont typeface="Arial" panose="020B0604020202020204" pitchFamily="34" charset="0"/>
                        <a:buNone/>
                      </a:pPr>
                      <a:r>
                        <a:rPr lang="fr-FR" sz="1000" strike="noStrike"/>
                        <a:t>(sur leurs déclinaisons vie et capitalisation)</a:t>
                      </a:r>
                      <a:endParaRPr lang="fr-FR"/>
                    </a:p>
                  </a:txBody>
                  <a:tcPr/>
                </a:tc>
                <a:tc>
                  <a:txBody>
                    <a:bodyPr/>
                    <a:lstStyle/>
                    <a:p>
                      <a:pPr marL="285750" indent="-285750">
                        <a:lnSpc>
                          <a:spcPts val="1400"/>
                        </a:lnSpc>
                        <a:buFont typeface="Arial" panose="020B0604020202020204" pitchFamily="34" charset="0"/>
                        <a:buChar char="•"/>
                      </a:pPr>
                      <a:r>
                        <a:rPr lang="fr-FR" sz="1000" b="0" i="0" u="none" strike="noStrike" noProof="0" err="1">
                          <a:latin typeface="Arial"/>
                        </a:rPr>
                        <a:t>Millevie</a:t>
                      </a:r>
                      <a:r>
                        <a:rPr lang="fr-FR" sz="1000" b="0" i="0" u="none" strike="noStrike" noProof="0">
                          <a:latin typeface="Arial"/>
                        </a:rPr>
                        <a:t> Initiale 1 et 2 </a:t>
                      </a:r>
                      <a:endParaRPr lang="fr-FR" sz="1000"/>
                    </a:p>
                    <a:p>
                      <a:pPr marL="285750" lvl="0" indent="-285750">
                        <a:lnSpc>
                          <a:spcPts val="1400"/>
                        </a:lnSpc>
                        <a:buFont typeface="Arial" panose="020B0604020202020204" pitchFamily="34" charset="0"/>
                        <a:buChar char="•"/>
                      </a:pPr>
                      <a:r>
                        <a:rPr lang="fr-FR" sz="1000" err="1"/>
                        <a:t>Millevie</a:t>
                      </a:r>
                      <a:r>
                        <a:rPr lang="fr-FR" sz="1000"/>
                        <a:t> Essentielle 1 et 2 </a:t>
                      </a:r>
                    </a:p>
                    <a:p>
                      <a:pPr marL="285750" lvl="0" indent="-285750">
                        <a:lnSpc>
                          <a:spcPts val="1400"/>
                        </a:lnSpc>
                        <a:buFont typeface="Arial" panose="020B0604020202020204" pitchFamily="34" charset="0"/>
                        <a:buChar char="•"/>
                      </a:pPr>
                      <a:r>
                        <a:rPr lang="fr-FR" sz="1000" err="1"/>
                        <a:t>Millevie</a:t>
                      </a:r>
                      <a:r>
                        <a:rPr lang="fr-FR" sz="1000"/>
                        <a:t> Premium 1 et 2</a:t>
                      </a:r>
                      <a:endParaRPr lang="fr-FR" sz="1000" strike="sngStrike">
                        <a:highlight>
                          <a:srgbClr val="FFFF00"/>
                        </a:highlight>
                      </a:endParaRPr>
                    </a:p>
                    <a:p>
                      <a:pPr marL="285750" marR="0" lvl="0" indent="-285750" algn="l" rtl="0" eaLnBrk="1" fontAlgn="auto" latinLnBrk="0" hangingPunct="1">
                        <a:lnSpc>
                          <a:spcPts val="1400"/>
                        </a:lnSpc>
                        <a:spcBef>
                          <a:spcPts val="0"/>
                        </a:spcBef>
                        <a:spcAft>
                          <a:spcPts val="0"/>
                        </a:spcAft>
                        <a:buClrTx/>
                        <a:buSzTx/>
                        <a:buFont typeface="Arial" panose="020B0604020202020204" pitchFamily="34" charset="0"/>
                        <a:buChar char="•"/>
                      </a:pPr>
                      <a:r>
                        <a:rPr lang="fr-FR" sz="1000" err="1"/>
                        <a:t>Millevie</a:t>
                      </a:r>
                      <a:r>
                        <a:rPr lang="fr-FR" sz="1000"/>
                        <a:t> Infinie 1 et 2</a:t>
                      </a:r>
                      <a:endParaRPr lang="fr-FR" sz="1000" strike="sngStrike">
                        <a:highlight>
                          <a:srgbClr val="FFFF00"/>
                        </a:highlight>
                      </a:endParaRPr>
                    </a:p>
                    <a:p>
                      <a:pPr marL="285750" marR="0" lvl="0" indent="-285750" algn="l" rtl="0" eaLnBrk="1" fontAlgn="auto" latinLnBrk="0" hangingPunct="1">
                        <a:lnSpc>
                          <a:spcPts val="1400"/>
                        </a:lnSpc>
                        <a:spcBef>
                          <a:spcPts val="0"/>
                        </a:spcBef>
                        <a:spcAft>
                          <a:spcPts val="0"/>
                        </a:spcAft>
                        <a:buClrTx/>
                        <a:buSzTx/>
                        <a:buFont typeface="Arial" panose="020B0604020202020204" pitchFamily="34" charset="0"/>
                        <a:buChar char="•"/>
                      </a:pPr>
                      <a:r>
                        <a:rPr lang="fr-FR" sz="1000" err="1"/>
                        <a:t>Millevie</a:t>
                      </a:r>
                      <a:r>
                        <a:rPr lang="fr-FR" sz="1000"/>
                        <a:t> Capi 1 et 2</a:t>
                      </a:r>
                      <a:endParaRPr lang="fr-FR" sz="1000" strike="noStrike"/>
                    </a:p>
                  </a:txBody>
                  <a:tcPr/>
                </a:tc>
                <a:tc>
                  <a:txBody>
                    <a:bodyPr/>
                    <a:lstStyle/>
                    <a:p>
                      <a:pPr marL="285750" indent="-285750">
                        <a:lnSpc>
                          <a:spcPts val="1400"/>
                        </a:lnSpc>
                        <a:buFont typeface="Arial" panose="020B0604020202020204" pitchFamily="34" charset="0"/>
                        <a:buChar char="•"/>
                      </a:pPr>
                      <a:r>
                        <a:rPr lang="fr-FR" sz="1000"/>
                        <a:t>Nuances Grenadine </a:t>
                      </a:r>
                    </a:p>
                    <a:p>
                      <a:pPr marL="285750" indent="-285750">
                        <a:lnSpc>
                          <a:spcPts val="1400"/>
                        </a:lnSpc>
                        <a:buFont typeface="Arial" panose="020B0604020202020204" pitchFamily="34" charset="0"/>
                        <a:buChar char="•"/>
                      </a:pPr>
                      <a:r>
                        <a:rPr lang="fr-FR" sz="1000"/>
                        <a:t>Nuances 3D </a:t>
                      </a:r>
                    </a:p>
                    <a:p>
                      <a:pPr marL="285750" indent="-285750">
                        <a:lnSpc>
                          <a:spcPts val="1400"/>
                        </a:lnSpc>
                        <a:buFont typeface="Arial" panose="020B0604020202020204" pitchFamily="34" charset="0"/>
                        <a:buChar char="•"/>
                      </a:pPr>
                      <a:r>
                        <a:rPr lang="fr-FR" sz="1000"/>
                        <a:t>Nuances Plus </a:t>
                      </a:r>
                    </a:p>
                    <a:p>
                      <a:pPr marL="285750" indent="-285750">
                        <a:lnSpc>
                          <a:spcPts val="1400"/>
                        </a:lnSpc>
                        <a:buFont typeface="Arial" panose="020B0604020202020204" pitchFamily="34" charset="0"/>
                        <a:buChar char="•"/>
                      </a:pPr>
                      <a:r>
                        <a:rPr lang="fr-FR" sz="1000"/>
                        <a:t>Nuances Privilège </a:t>
                      </a:r>
                    </a:p>
                    <a:p>
                      <a:pPr marL="285750" indent="-285750">
                        <a:lnSpc>
                          <a:spcPts val="1400"/>
                        </a:lnSpc>
                        <a:buFont typeface="Arial" panose="020B0604020202020204" pitchFamily="34" charset="0"/>
                        <a:buChar char="•"/>
                      </a:pPr>
                      <a:r>
                        <a:rPr lang="fr-FR" sz="1000"/>
                        <a:t>Nuances Capi</a:t>
                      </a:r>
                      <a:endParaRPr lang="fr-FR" sz="1000" strike="noStrike"/>
                    </a:p>
                  </a:txBody>
                  <a:tcPr/>
                </a:tc>
                <a:extLst>
                  <a:ext uri="{0D108BD9-81ED-4DB2-BD59-A6C34878D82A}">
                    <a16:rowId xmlns:a16="http://schemas.microsoft.com/office/drawing/2014/main" val="2573584221"/>
                  </a:ext>
                </a:extLst>
              </a:tr>
              <a:tr h="721688">
                <a:tc>
                  <a:txBody>
                    <a:bodyPr/>
                    <a:lstStyle/>
                    <a:p>
                      <a:pPr marL="0" marR="0" lvl="0" indent="0" algn="l" defTabSz="1219170" rtl="0" eaLnBrk="1" fontAlgn="auto" latinLnBrk="0" hangingPunct="1">
                        <a:lnSpc>
                          <a:spcPts val="1400"/>
                        </a:lnSpc>
                        <a:spcBef>
                          <a:spcPts val="0"/>
                        </a:spcBef>
                        <a:spcAft>
                          <a:spcPts val="0"/>
                        </a:spcAft>
                        <a:buClrTx/>
                        <a:buSzTx/>
                        <a:buFontTx/>
                        <a:buNone/>
                        <a:tabLst/>
                        <a:defRPr/>
                      </a:pPr>
                      <a:r>
                        <a:rPr lang="fr-FR" sz="1050"/>
                        <a:t>Opérations éligibles</a:t>
                      </a:r>
                    </a:p>
                  </a:txBody>
                  <a:tcPr/>
                </a:tc>
                <a:tc gridSpan="3">
                  <a:txBody>
                    <a:bodyPr/>
                    <a:lstStyle/>
                    <a:p>
                      <a:pPr marL="171450" marR="0" lvl="0" indent="-171450" algn="l" rtl="0" eaLnBrk="1" fontAlgn="auto" latinLnBrk="0" hangingPunct="1">
                        <a:lnSpc>
                          <a:spcPts val="1400"/>
                        </a:lnSpc>
                        <a:spcBef>
                          <a:spcPts val="0"/>
                        </a:spcBef>
                        <a:spcAft>
                          <a:spcPts val="0"/>
                        </a:spcAft>
                        <a:buClrTx/>
                        <a:buSzTx/>
                        <a:buFont typeface="Arial" panose="020B0604020202020204" pitchFamily="34" charset="0"/>
                        <a:buChar char="•"/>
                      </a:pPr>
                      <a:r>
                        <a:rPr lang="fr-FR" sz="1000" i="0" kern="1200">
                          <a:solidFill>
                            <a:schemeClr val="dk1"/>
                          </a:solidFill>
                          <a:latin typeface="+mn-lt"/>
                          <a:ea typeface="+mn-ea"/>
                          <a:cs typeface="+mn-cs"/>
                        </a:rPr>
                        <a:t>Versement initial </a:t>
                      </a:r>
                    </a:p>
                    <a:p>
                      <a:pPr marL="171450" marR="0" lvl="0" indent="-171450" algn="l" defTabSz="1219170" rtl="0" eaLnBrk="1" fontAlgn="auto" latinLnBrk="0" hangingPunct="1">
                        <a:lnSpc>
                          <a:spcPts val="1400"/>
                        </a:lnSpc>
                        <a:spcBef>
                          <a:spcPts val="0"/>
                        </a:spcBef>
                        <a:spcAft>
                          <a:spcPts val="0"/>
                        </a:spcAft>
                        <a:buClrTx/>
                        <a:buSzTx/>
                        <a:buFont typeface="Arial" panose="020B0604020202020204" pitchFamily="34" charset="0"/>
                        <a:buChar char="•"/>
                        <a:tabLst/>
                        <a:defRPr/>
                      </a:pPr>
                      <a:r>
                        <a:rPr lang="fr-FR" sz="1000" i="0" kern="1200">
                          <a:solidFill>
                            <a:schemeClr val="dk1"/>
                          </a:solidFill>
                          <a:latin typeface="+mn-lt"/>
                          <a:ea typeface="+mn-ea"/>
                          <a:cs typeface="+mn-cs"/>
                        </a:rPr>
                        <a:t>Versement(s) libre(s) complémentaire(s)</a:t>
                      </a:r>
                    </a:p>
                    <a:p>
                      <a:pPr marL="171450" marR="0" lvl="0" indent="-171450" algn="l" defTabSz="1219170" rtl="0" eaLnBrk="1" fontAlgn="auto" latinLnBrk="0" hangingPunct="1">
                        <a:lnSpc>
                          <a:spcPts val="1400"/>
                        </a:lnSpc>
                        <a:spcBef>
                          <a:spcPts val="0"/>
                        </a:spcBef>
                        <a:spcAft>
                          <a:spcPts val="0"/>
                        </a:spcAft>
                        <a:buClrTx/>
                        <a:buSzTx/>
                        <a:buFont typeface="Arial" panose="020B0604020202020204" pitchFamily="34" charset="0"/>
                        <a:buChar char="•"/>
                        <a:tabLst/>
                        <a:defRPr/>
                      </a:pPr>
                      <a:r>
                        <a:rPr lang="fr-FR" sz="1000" i="0" kern="1200">
                          <a:solidFill>
                            <a:schemeClr val="dk1"/>
                          </a:solidFill>
                          <a:latin typeface="+mn-lt"/>
                          <a:ea typeface="+mn-ea"/>
                          <a:cs typeface="+mn-cs"/>
                        </a:rPr>
                        <a:t>Arbitrage(s)</a:t>
                      </a:r>
                    </a:p>
                    <a:p>
                      <a:pPr marL="0" marR="0" lvl="0" indent="0" algn="ctr" defTabSz="1219170" rtl="0" eaLnBrk="1" fontAlgn="auto" latinLnBrk="0" hangingPunct="1">
                        <a:lnSpc>
                          <a:spcPts val="1400"/>
                        </a:lnSpc>
                        <a:spcBef>
                          <a:spcPts val="0"/>
                        </a:spcBef>
                        <a:spcAft>
                          <a:spcPts val="0"/>
                        </a:spcAft>
                        <a:buClrTx/>
                        <a:buSzTx/>
                        <a:buFont typeface="Arial" panose="020B0604020202020204" pitchFamily="34" charset="0"/>
                        <a:buNone/>
                        <a:tabLst/>
                        <a:defRPr/>
                      </a:pPr>
                      <a:r>
                        <a:rPr lang="fr-FR" sz="1000" i="1" kern="1200">
                          <a:solidFill>
                            <a:schemeClr val="dk1"/>
                          </a:solidFill>
                          <a:latin typeface="+mn-lt"/>
                          <a:ea typeface="+mn-ea"/>
                          <a:cs typeface="+mn-cs"/>
                        </a:rPr>
                        <a:t>L’emprunt n’est pas éligible aux versements programmés, options d’arbitrages automatiques et rachats partiels programmés.</a:t>
                      </a: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563381218"/>
                  </a:ext>
                </a:extLst>
              </a:tr>
              <a:tr h="396972">
                <a:tc>
                  <a:txBody>
                    <a:bodyPr/>
                    <a:lstStyle/>
                    <a:p>
                      <a:pPr marL="0" marR="0" lvl="0" indent="0" algn="l" defTabSz="1219170" rtl="0" eaLnBrk="1" fontAlgn="auto" latinLnBrk="0" hangingPunct="1">
                        <a:lnSpc>
                          <a:spcPts val="1400"/>
                        </a:lnSpc>
                        <a:spcBef>
                          <a:spcPts val="0"/>
                        </a:spcBef>
                        <a:spcAft>
                          <a:spcPts val="0"/>
                        </a:spcAft>
                        <a:buClrTx/>
                        <a:buSzTx/>
                        <a:buFontTx/>
                        <a:buNone/>
                        <a:tabLst/>
                        <a:defRPr/>
                      </a:pPr>
                      <a:r>
                        <a:rPr lang="fr-FR" sz="1050"/>
                        <a:t>Garantie plancher en cas de décès</a:t>
                      </a:r>
                    </a:p>
                  </a:txBody>
                  <a:tcPr/>
                </a:tc>
                <a:tc>
                  <a:txBody>
                    <a:bodyPr/>
                    <a:lstStyle/>
                    <a:p>
                      <a:pPr marL="0" marR="0" lvl="0" indent="0" algn="l" defTabSz="1219170" rtl="0" eaLnBrk="1" fontAlgn="auto" latinLnBrk="0" hangingPunct="1">
                        <a:lnSpc>
                          <a:spcPts val="1400"/>
                        </a:lnSpc>
                        <a:spcBef>
                          <a:spcPts val="0"/>
                        </a:spcBef>
                        <a:spcAft>
                          <a:spcPts val="0"/>
                        </a:spcAft>
                        <a:buClrTx/>
                        <a:buSzTx/>
                        <a:buFont typeface="Arial" panose="020B0604020202020204" pitchFamily="34" charset="0"/>
                        <a:buNone/>
                        <a:tabLst/>
                        <a:defRPr/>
                      </a:pPr>
                      <a:r>
                        <a:rPr lang="fr-FR" sz="1000" i="0" kern="1200">
                          <a:solidFill>
                            <a:schemeClr val="dk1"/>
                          </a:solidFill>
                          <a:latin typeface="+mn-lt"/>
                          <a:ea typeface="+mn-ea"/>
                          <a:cs typeface="+mn-cs"/>
                        </a:rPr>
                        <a:t>NON</a:t>
                      </a:r>
                    </a:p>
                  </a:txBody>
                  <a:tcPr/>
                </a:tc>
                <a:tc>
                  <a:txBody>
                    <a:bodyPr/>
                    <a:lstStyle/>
                    <a:p>
                      <a:pPr marL="0" marR="0" lvl="0" indent="0" algn="l" defTabSz="1219170" rtl="0" eaLnBrk="1" fontAlgn="auto" latinLnBrk="0" hangingPunct="1">
                        <a:lnSpc>
                          <a:spcPts val="1400"/>
                        </a:lnSpc>
                        <a:spcBef>
                          <a:spcPts val="0"/>
                        </a:spcBef>
                        <a:spcAft>
                          <a:spcPts val="0"/>
                        </a:spcAft>
                        <a:buClrTx/>
                        <a:buSzTx/>
                        <a:buFont typeface="Arial" panose="020B0604020202020204" pitchFamily="34" charset="0"/>
                        <a:buNone/>
                        <a:tabLst/>
                        <a:defRPr/>
                      </a:pPr>
                      <a:r>
                        <a:rPr lang="fr-FR" sz="1000" i="0" kern="1200">
                          <a:solidFill>
                            <a:schemeClr val="dk1"/>
                          </a:solidFill>
                          <a:latin typeface="+mn-lt"/>
                          <a:ea typeface="+mn-ea"/>
                          <a:cs typeface="+mn-cs"/>
                        </a:rPr>
                        <a:t>OUI</a:t>
                      </a:r>
                    </a:p>
                  </a:txBody>
                  <a:tcPr/>
                </a:tc>
                <a:tc>
                  <a:txBody>
                    <a:bodyPr/>
                    <a:lstStyle/>
                    <a:p>
                      <a:pPr marL="0" marR="0" lvl="0" indent="0" algn="l" defTabSz="1219170" rtl="0" eaLnBrk="1" fontAlgn="auto" latinLnBrk="0" hangingPunct="1">
                        <a:lnSpc>
                          <a:spcPts val="1400"/>
                        </a:lnSpc>
                        <a:spcBef>
                          <a:spcPts val="0"/>
                        </a:spcBef>
                        <a:spcAft>
                          <a:spcPts val="0"/>
                        </a:spcAft>
                        <a:buClrTx/>
                        <a:buSzTx/>
                        <a:buFont typeface="Arial" panose="020B0604020202020204" pitchFamily="34" charset="0"/>
                        <a:buNone/>
                        <a:tabLst/>
                        <a:defRPr/>
                      </a:pPr>
                      <a:r>
                        <a:rPr lang="fr-FR" sz="1000" i="0" kern="1200">
                          <a:solidFill>
                            <a:schemeClr val="dk1"/>
                          </a:solidFill>
                          <a:latin typeface="+mn-lt"/>
                          <a:ea typeface="+mn-ea"/>
                          <a:cs typeface="+mn-cs"/>
                        </a:rPr>
                        <a:t>NON</a:t>
                      </a:r>
                    </a:p>
                  </a:txBody>
                  <a:tcPr/>
                </a:tc>
                <a:extLst>
                  <a:ext uri="{0D108BD9-81ED-4DB2-BD59-A6C34878D82A}">
                    <a16:rowId xmlns:a16="http://schemas.microsoft.com/office/drawing/2014/main" val="781198861"/>
                  </a:ext>
                </a:extLst>
              </a:tr>
              <a:tr h="233944">
                <a:tc>
                  <a:txBody>
                    <a:bodyPr/>
                    <a:lstStyle/>
                    <a:p>
                      <a:pPr marL="0" marR="0" lvl="0" indent="0" algn="l" defTabSz="1219170" rtl="0" eaLnBrk="1" fontAlgn="auto" latinLnBrk="0" hangingPunct="1">
                        <a:lnSpc>
                          <a:spcPts val="1400"/>
                        </a:lnSpc>
                        <a:spcBef>
                          <a:spcPts val="0"/>
                        </a:spcBef>
                        <a:spcAft>
                          <a:spcPts val="0"/>
                        </a:spcAft>
                        <a:buClrTx/>
                        <a:buSzTx/>
                        <a:buFontTx/>
                        <a:buNone/>
                        <a:tabLst/>
                        <a:defRPr/>
                      </a:pPr>
                      <a:r>
                        <a:rPr lang="fr-FR" sz="1050"/>
                        <a:t>Gestion déléguée</a:t>
                      </a:r>
                    </a:p>
                  </a:txBody>
                  <a:tcPr/>
                </a:tc>
                <a:tc>
                  <a:txBody>
                    <a:bodyPr/>
                    <a:lstStyle/>
                    <a:p>
                      <a:pPr marL="0" indent="0">
                        <a:lnSpc>
                          <a:spcPts val="1400"/>
                        </a:lnSpc>
                        <a:buFont typeface="Arial" panose="020B0604020202020204" pitchFamily="34" charset="0"/>
                        <a:buNone/>
                      </a:pPr>
                      <a:r>
                        <a:rPr lang="fr-FR" sz="1000"/>
                        <a:t>NON</a:t>
                      </a:r>
                    </a:p>
                  </a:txBody>
                  <a:tcPr/>
                </a:tc>
                <a:tc gridSpan="2">
                  <a:txBody>
                    <a:bodyPr/>
                    <a:lstStyle/>
                    <a:p>
                      <a:pPr marL="0" indent="0">
                        <a:lnSpc>
                          <a:spcPts val="1400"/>
                        </a:lnSpc>
                        <a:buFont typeface="Arial" panose="020B0604020202020204" pitchFamily="34" charset="0"/>
                        <a:buNone/>
                      </a:pPr>
                      <a:r>
                        <a:rPr lang="fr-FR" sz="1000" err="1"/>
                        <a:t>Co-habitation</a:t>
                      </a:r>
                      <a:r>
                        <a:rPr lang="fr-FR" sz="1000"/>
                        <a:t> possible entre la GEDEL/ OG et l’emprunt</a:t>
                      </a:r>
                    </a:p>
                  </a:txBody>
                  <a:tcPr/>
                </a:tc>
                <a:tc hMerge="1">
                  <a:txBody>
                    <a:bodyPr/>
                    <a:lstStyle/>
                    <a:p>
                      <a:endParaRPr lang="fr-FR"/>
                    </a:p>
                  </a:txBody>
                  <a:tcPr/>
                </a:tc>
                <a:extLst>
                  <a:ext uri="{0D108BD9-81ED-4DB2-BD59-A6C34878D82A}">
                    <a16:rowId xmlns:a16="http://schemas.microsoft.com/office/drawing/2014/main" val="789715640"/>
                  </a:ext>
                </a:extLst>
              </a:tr>
              <a:tr h="729218">
                <a:tc>
                  <a:txBody>
                    <a:bodyPr/>
                    <a:lstStyle/>
                    <a:p>
                      <a:pPr marL="0" marR="0" lvl="0" indent="0" algn="l" rtl="0" eaLnBrk="1" fontAlgn="auto" latinLnBrk="0" hangingPunct="1">
                        <a:lnSpc>
                          <a:spcPts val="1400"/>
                        </a:lnSpc>
                        <a:spcBef>
                          <a:spcPts val="0"/>
                        </a:spcBef>
                        <a:spcAft>
                          <a:spcPts val="0"/>
                        </a:spcAft>
                        <a:buClrTx/>
                        <a:buSzTx/>
                        <a:buFontTx/>
                        <a:buNone/>
                      </a:pPr>
                      <a:r>
                        <a:rPr lang="fr-FR" sz="1050"/>
                        <a:t>Documents à remettre aux clients en cas d’investissement sur l’Emprunt</a:t>
                      </a:r>
                    </a:p>
                  </a:txBody>
                  <a:tcPr/>
                </a:tc>
                <a:tc>
                  <a:txBody>
                    <a:bodyPr/>
                    <a:lstStyle/>
                    <a:p>
                      <a:pPr marL="92075" marR="0" lvl="0" indent="-92075" algn="l" defTabSz="1219170" rtl="0" eaLnBrk="1" fontAlgn="auto" latinLnBrk="0" hangingPunct="1">
                        <a:lnSpc>
                          <a:spcPts val="1400"/>
                        </a:lnSpc>
                        <a:spcBef>
                          <a:spcPts val="0"/>
                        </a:spcBef>
                        <a:spcAft>
                          <a:spcPts val="0"/>
                        </a:spcAft>
                        <a:buClrTx/>
                        <a:buSzTx/>
                        <a:buFont typeface="Arial" panose="020B0604020202020204" pitchFamily="34" charset="0"/>
                        <a:buChar char="•"/>
                        <a:tabLst/>
                        <a:defRPr/>
                      </a:pPr>
                      <a:r>
                        <a:rPr lang="fr-FR" sz="1000"/>
                        <a:t>Double de la synthèse Epargne LEA</a:t>
                      </a:r>
                    </a:p>
                    <a:p>
                      <a:pPr marL="92075" marR="0" lvl="0" indent="-92075" algn="l" rtl="0" eaLnBrk="1" fontAlgn="auto" latinLnBrk="0" hangingPunct="1">
                        <a:lnSpc>
                          <a:spcPts val="1400"/>
                        </a:lnSpc>
                        <a:spcBef>
                          <a:spcPts val="0"/>
                        </a:spcBef>
                        <a:spcAft>
                          <a:spcPts val="0"/>
                        </a:spcAft>
                        <a:buClrTx/>
                        <a:buSzTx/>
                        <a:buFont typeface="Arial" panose="020B0604020202020204" pitchFamily="34" charset="0"/>
                        <a:buChar char="•"/>
                      </a:pPr>
                      <a:r>
                        <a:rPr lang="fr-FR" sz="1000"/>
                        <a:t>Fiche d’information assurance vie (FIS) BPCE Life (ex. Natixis Life) + Annexe à la FIS (« Caractéristiques principales des obligations »)</a:t>
                      </a:r>
                    </a:p>
                  </a:txBody>
                  <a:tcPr/>
                </a:tc>
                <a:tc>
                  <a:txBody>
                    <a:bodyPr/>
                    <a:lstStyle/>
                    <a:p>
                      <a:pPr marL="285750" indent="-285750">
                        <a:lnSpc>
                          <a:spcPts val="1400"/>
                        </a:lnSpc>
                        <a:buFont typeface="Arial" panose="020B0604020202020204" pitchFamily="34" charset="0"/>
                        <a:buChar char="•"/>
                      </a:pPr>
                      <a:r>
                        <a:rPr lang="fr-FR" sz="1000"/>
                        <a:t>Double </a:t>
                      </a:r>
                      <a:r>
                        <a:rPr lang="fr-FR" sz="1000" strike="noStrike"/>
                        <a:t>de la synthèse épargne LEA</a:t>
                      </a:r>
                    </a:p>
                    <a:p>
                      <a:pPr marL="285750" marR="0" lvl="0" indent="-285750" algn="l" defTabSz="1219170" rtl="0" eaLnBrk="1" fontAlgn="auto" latinLnBrk="0" hangingPunct="1">
                        <a:lnSpc>
                          <a:spcPts val="1400"/>
                        </a:lnSpc>
                        <a:spcBef>
                          <a:spcPts val="0"/>
                        </a:spcBef>
                        <a:spcAft>
                          <a:spcPts val="0"/>
                        </a:spcAft>
                        <a:buClrTx/>
                        <a:buSzTx/>
                        <a:buFont typeface="Arial" panose="020B0604020202020204" pitchFamily="34" charset="0"/>
                        <a:buChar char="•"/>
                        <a:tabLst/>
                        <a:defRPr/>
                      </a:pPr>
                      <a:r>
                        <a:rPr lang="fr-FR" sz="1000"/>
                        <a:t>Fiche d’information assurance vie (FIS) BPCE Vie + Annexe à la FIS (« Caractéristiques principales des Obligations »)</a:t>
                      </a:r>
                      <a:endParaRPr lang="fr-FR" sz="1000" strike="sngStrike">
                        <a:highlight>
                          <a:srgbClr val="00FF00"/>
                        </a:highlight>
                      </a:endParaRPr>
                    </a:p>
                  </a:txBody>
                  <a:tcPr/>
                </a:tc>
                <a:tc>
                  <a:txBody>
                    <a:bodyPr/>
                    <a:lstStyle/>
                    <a:p>
                      <a:pPr marL="285750" marR="0" lvl="0" indent="-285750" algn="l" defTabSz="1219170" rtl="0" eaLnBrk="1" fontAlgn="auto" latinLnBrk="0" hangingPunct="1">
                        <a:lnSpc>
                          <a:spcPts val="1400"/>
                        </a:lnSpc>
                        <a:spcBef>
                          <a:spcPts val="0"/>
                        </a:spcBef>
                        <a:spcAft>
                          <a:spcPts val="0"/>
                        </a:spcAft>
                        <a:buClrTx/>
                        <a:buSzTx/>
                        <a:buFont typeface="Arial" panose="020B0604020202020204" pitchFamily="34" charset="0"/>
                        <a:buChar char="•"/>
                        <a:tabLst/>
                        <a:defRPr/>
                      </a:pPr>
                      <a:r>
                        <a:rPr lang="fr-FR" sz="1000"/>
                        <a:t>Double </a:t>
                      </a:r>
                      <a:r>
                        <a:rPr lang="fr-FR" sz="1000" strike="noStrike"/>
                        <a:t>de la synthèse épargne LEA</a:t>
                      </a:r>
                      <a:endParaRPr lang="fr-FR" sz="1000" strike="sngStrike">
                        <a:highlight>
                          <a:srgbClr val="00FF00"/>
                        </a:highlight>
                      </a:endParaRPr>
                    </a:p>
                    <a:p>
                      <a:pPr marL="285750" indent="-285750">
                        <a:lnSpc>
                          <a:spcPts val="1400"/>
                        </a:lnSpc>
                        <a:buFont typeface="Arial" panose="020B0604020202020204" pitchFamily="34" charset="0"/>
                        <a:buChar char="•"/>
                      </a:pPr>
                      <a:r>
                        <a:rPr lang="fr-FR" sz="1000"/>
                        <a:t>Fiche d’information assurance vie (FIS) CNP Assurances + Annexe à la FIS (« Caractéristiques principales des Obligations »)</a:t>
                      </a:r>
                      <a:endParaRPr lang="fr-FR" sz="1000" b="0" i="0" u="none" strike="noStrike" noProof="0">
                        <a:latin typeface="Arial"/>
                      </a:endParaRPr>
                    </a:p>
                  </a:txBody>
                  <a:tcPr/>
                </a:tc>
                <a:extLst>
                  <a:ext uri="{0D108BD9-81ED-4DB2-BD59-A6C34878D82A}">
                    <a16:rowId xmlns:a16="http://schemas.microsoft.com/office/drawing/2014/main" val="1220193175"/>
                  </a:ext>
                </a:extLst>
              </a:tr>
              <a:tr h="396972">
                <a:tc>
                  <a:txBody>
                    <a:bodyPr/>
                    <a:lstStyle/>
                    <a:p>
                      <a:pPr marL="0" marR="0" lvl="0" indent="0" algn="l" defTabSz="1219170" rtl="0" eaLnBrk="1" fontAlgn="auto" latinLnBrk="0" hangingPunct="1">
                        <a:lnSpc>
                          <a:spcPts val="1400"/>
                        </a:lnSpc>
                        <a:spcBef>
                          <a:spcPts val="0"/>
                        </a:spcBef>
                        <a:spcAft>
                          <a:spcPts val="0"/>
                        </a:spcAft>
                        <a:buClrTx/>
                        <a:buSzTx/>
                        <a:buFontTx/>
                        <a:buNone/>
                        <a:tabLst/>
                        <a:defRPr/>
                      </a:pPr>
                      <a:r>
                        <a:rPr lang="fr-FR" sz="1050"/>
                        <a:t>Document disponible sur le site </a:t>
                      </a:r>
                      <a:r>
                        <a:rPr lang="fr-FR" sz="1050" err="1"/>
                        <a:t>Priips</a:t>
                      </a:r>
                      <a:r>
                        <a:rPr lang="fr-FR" sz="1050"/>
                        <a:t> de l’assureur</a:t>
                      </a:r>
                    </a:p>
                  </a:txBody>
                  <a:tcPr/>
                </a:tc>
                <a:tc>
                  <a:txBody>
                    <a:bodyPr/>
                    <a:lstStyle/>
                    <a:p>
                      <a:pPr marL="285750" marR="0" lvl="0" indent="-285750" algn="l" defTabSz="1219170" rtl="0" eaLnBrk="1" fontAlgn="auto" latinLnBrk="0" hangingPunct="1">
                        <a:lnSpc>
                          <a:spcPts val="1400"/>
                        </a:lnSpc>
                        <a:spcBef>
                          <a:spcPts val="0"/>
                        </a:spcBef>
                        <a:spcAft>
                          <a:spcPts val="0"/>
                        </a:spcAft>
                        <a:buClrTx/>
                        <a:buSzTx/>
                        <a:buFont typeface="Arial" panose="020B0604020202020204" pitchFamily="34" charset="0"/>
                        <a:buChar char="•"/>
                        <a:tabLst/>
                        <a:defRPr/>
                      </a:pPr>
                      <a:r>
                        <a:rPr lang="fr-FR" sz="1000" strike="noStrike"/>
                        <a:t>DIS Fonds d’Assurances Spécialisé « Emprunt BPCE janvier 2028 »</a:t>
                      </a:r>
                    </a:p>
                  </a:txBody>
                  <a:tcPr/>
                </a:tc>
                <a:tc>
                  <a:txBody>
                    <a:bodyPr/>
                    <a:lstStyle/>
                    <a:p>
                      <a:pPr marL="285750" marR="0" lvl="0" indent="-285750" algn="l" defTabSz="1219170" rtl="0" eaLnBrk="1" fontAlgn="auto" latinLnBrk="0" hangingPunct="1">
                        <a:lnSpc>
                          <a:spcPts val="1400"/>
                        </a:lnSpc>
                        <a:spcBef>
                          <a:spcPts val="0"/>
                        </a:spcBef>
                        <a:spcAft>
                          <a:spcPts val="0"/>
                        </a:spcAft>
                        <a:buClrTx/>
                        <a:buSzTx/>
                        <a:buFont typeface="Arial" panose="020B0604020202020204" pitchFamily="34" charset="0"/>
                        <a:buChar char="•"/>
                        <a:tabLst/>
                        <a:defRPr/>
                      </a:pPr>
                      <a:r>
                        <a:rPr lang="fr-FR" sz="1000"/>
                        <a:t>DIS « Emprunt BPCE janvier 2028 »</a:t>
                      </a:r>
                    </a:p>
                  </a:txBody>
                  <a:tcPr/>
                </a:tc>
                <a:tc>
                  <a:txBody>
                    <a:bodyPr/>
                    <a:lstStyle/>
                    <a:p>
                      <a:pPr marL="285750" marR="0" lvl="0" indent="-285750" algn="l" defTabSz="1219170" rtl="0" eaLnBrk="1" fontAlgn="auto" latinLnBrk="0" hangingPunct="1">
                        <a:lnSpc>
                          <a:spcPts val="1400"/>
                        </a:lnSpc>
                        <a:spcBef>
                          <a:spcPts val="0"/>
                        </a:spcBef>
                        <a:spcAft>
                          <a:spcPts val="0"/>
                        </a:spcAft>
                        <a:buClrTx/>
                        <a:buSzTx/>
                        <a:buFont typeface="Arial" panose="020B0604020202020204" pitchFamily="34" charset="0"/>
                        <a:buChar char="•"/>
                        <a:tabLst/>
                        <a:defRPr/>
                      </a:pPr>
                      <a:r>
                        <a:rPr lang="fr-FR" sz="1000" dirty="0"/>
                        <a:t>DIS « Emprunt BPCE janvier 2028 »</a:t>
                      </a:r>
                    </a:p>
                  </a:txBody>
                  <a:tcPr/>
                </a:tc>
                <a:extLst>
                  <a:ext uri="{0D108BD9-81ED-4DB2-BD59-A6C34878D82A}">
                    <a16:rowId xmlns:a16="http://schemas.microsoft.com/office/drawing/2014/main" val="3655025030"/>
                  </a:ext>
                </a:extLst>
              </a:tr>
            </a:tbl>
          </a:graphicData>
        </a:graphic>
      </p:graphicFrame>
      <p:sp>
        <p:nvSpPr>
          <p:cNvPr id="9" name="ZoneTexte 8">
            <a:extLst>
              <a:ext uri="{FF2B5EF4-FFF2-40B4-BE49-F238E27FC236}">
                <a16:creationId xmlns:a16="http://schemas.microsoft.com/office/drawing/2014/main" id="{86E85D26-EF4A-40F8-B8EE-39FE4832B745}"/>
              </a:ext>
            </a:extLst>
          </p:cNvPr>
          <p:cNvSpPr txBox="1"/>
          <p:nvPr/>
        </p:nvSpPr>
        <p:spPr>
          <a:xfrm>
            <a:off x="1042374" y="712731"/>
            <a:ext cx="9790315" cy="259110"/>
          </a:xfrm>
          <a:prstGeom prst="rect">
            <a:avLst/>
          </a:prstGeom>
          <a:noFill/>
        </p:spPr>
        <p:txBody>
          <a:bodyPr wrap="square" lIns="91440" tIns="45720" rIns="91440" bIns="45720" anchor="t">
            <a:spAutoFit/>
          </a:bodyPr>
          <a:lstStyle/>
          <a:p>
            <a:pPr marL="0" marR="0" lvl="0" indent="0" algn="l" defTabSz="1219170" rtl="0" eaLnBrk="1" fontAlgn="auto" latinLnBrk="0" hangingPunct="1">
              <a:lnSpc>
                <a:spcPts val="1400"/>
              </a:lnSpc>
              <a:spcBef>
                <a:spcPts val="0"/>
              </a:spcBef>
              <a:spcAft>
                <a:spcPts val="0"/>
              </a:spcAft>
              <a:buClrTx/>
              <a:buSzTx/>
              <a:buFont typeface="Arial" panose="020B0604020202020204" pitchFamily="34" charset="0"/>
              <a:buNone/>
              <a:tabLst/>
              <a:defRPr/>
            </a:pPr>
            <a:r>
              <a:rPr lang="fr-FR" sz="1100" i="1"/>
              <a:t>A compter du 20 janvier 2023, le prospectus définitif du support financier pourra être consulté sur le site de l’émetteur </a:t>
            </a:r>
            <a:r>
              <a:rPr lang="fr-FR" sz="1100" b="1" i="1">
                <a:solidFill>
                  <a:srgbClr val="0070C0"/>
                </a:solidFill>
              </a:rPr>
              <a:t>www.groupebpce.com</a:t>
            </a:r>
            <a:endParaRPr lang="fr-FR" sz="1100" b="1" i="1">
              <a:solidFill>
                <a:srgbClr val="0070C0"/>
              </a:solidFill>
              <a:highlight>
                <a:srgbClr val="00FF00"/>
              </a:highlight>
              <a:cs typeface="Arial"/>
            </a:endParaRPr>
          </a:p>
        </p:txBody>
      </p:sp>
      <p:sp>
        <p:nvSpPr>
          <p:cNvPr id="2" name="Rectangle 1">
            <a:extLst>
              <a:ext uri="{FF2B5EF4-FFF2-40B4-BE49-F238E27FC236}">
                <a16:creationId xmlns:a16="http://schemas.microsoft.com/office/drawing/2014/main" id="{9804FF86-CA08-4D40-B1AE-5690196B1407}"/>
              </a:ext>
            </a:extLst>
          </p:cNvPr>
          <p:cNvSpPr/>
          <p:nvPr/>
        </p:nvSpPr>
        <p:spPr>
          <a:xfrm>
            <a:off x="9452008" y="6574055"/>
            <a:ext cx="250257" cy="259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65514924"/>
      </p:ext>
    </p:extLst>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586803" y="1599990"/>
            <a:ext cx="11431819" cy="4800810"/>
          </a:xfrm>
        </p:spPr>
        <p:txBody>
          <a:bodyPr vert="horz" lIns="91440" tIns="45720" rIns="91440" bIns="45720" rtlCol="0" anchor="t">
            <a:normAutofit/>
          </a:bodyPr>
          <a:lstStyle/>
          <a:p>
            <a:pPr marL="354965" indent="-354965">
              <a:lnSpc>
                <a:spcPts val="2300"/>
              </a:lnSpc>
            </a:pPr>
            <a:r>
              <a:rPr lang="fr-FR" sz="1800">
                <a:latin typeface="Arial"/>
                <a:cs typeface="Arial"/>
              </a:rPr>
              <a:t>Assurance vie et Capitalisation – Contrats BPCE Life / BPCE Life France (ex. Natixis Life / Natixis Life France)</a:t>
            </a:r>
          </a:p>
          <a:p>
            <a:pPr marL="354965" indent="-354965">
              <a:lnSpc>
                <a:spcPts val="2300"/>
              </a:lnSpc>
            </a:pPr>
            <a:endParaRPr lang="fr-FR" sz="1800">
              <a:latin typeface="Arial"/>
              <a:cs typeface="Arial"/>
            </a:endParaRPr>
          </a:p>
          <a:p>
            <a:pPr marL="354965" indent="-354965">
              <a:lnSpc>
                <a:spcPts val="2300"/>
              </a:lnSpc>
            </a:pPr>
            <a:r>
              <a:rPr lang="fr-FR" sz="1800">
                <a:latin typeface="Arial"/>
                <a:cs typeface="Arial"/>
              </a:rPr>
              <a:t>L’emprunt BPCE janvier 2028 est éligible aux contrats </a:t>
            </a:r>
            <a:r>
              <a:rPr lang="fr-FR" sz="1800" err="1">
                <a:latin typeface="Arial"/>
                <a:cs typeface="Arial"/>
              </a:rPr>
              <a:t>Delfea</a:t>
            </a:r>
            <a:r>
              <a:rPr lang="fr-FR" sz="1800">
                <a:latin typeface="Arial"/>
                <a:cs typeface="Arial"/>
              </a:rPr>
              <a:t>, Premium, </a:t>
            </a:r>
            <a:r>
              <a:rPr lang="fr-FR" sz="1800" err="1">
                <a:latin typeface="Arial"/>
                <a:cs typeface="Arial"/>
              </a:rPr>
              <a:t>Millevie</a:t>
            </a:r>
            <a:r>
              <a:rPr lang="fr-FR" sz="1800">
                <a:latin typeface="Arial"/>
                <a:cs typeface="Arial"/>
              </a:rPr>
              <a:t> Life et </a:t>
            </a:r>
            <a:r>
              <a:rPr lang="fr-FR" sz="1800" err="1">
                <a:latin typeface="Arial"/>
                <a:cs typeface="Arial"/>
              </a:rPr>
              <a:t>Millevie</a:t>
            </a:r>
            <a:r>
              <a:rPr lang="fr-FR" sz="1800">
                <a:latin typeface="Arial"/>
                <a:cs typeface="Arial"/>
              </a:rPr>
              <a:t> Lux (dans le cadre de l’assurance-vie et de la capitalisation) en tant qu’actif sous-jacent d’un Fonds d’assurance spécialisé (FAS), selon les règles énoncées ci-dessous.</a:t>
            </a:r>
            <a:endParaRPr lang="fr-FR" sz="1800"/>
          </a:p>
          <a:p>
            <a:pPr marL="0" indent="0">
              <a:lnSpc>
                <a:spcPts val="2300"/>
              </a:lnSpc>
              <a:buNone/>
            </a:pPr>
            <a:endParaRPr lang="fr-FR" sz="1800">
              <a:latin typeface="Arial"/>
              <a:cs typeface="Arial"/>
            </a:endParaRPr>
          </a:p>
          <a:p>
            <a:pPr marL="354965" indent="-354965">
              <a:lnSpc>
                <a:spcPts val="2300"/>
              </a:lnSpc>
            </a:pPr>
            <a:r>
              <a:rPr lang="fr-FR" sz="1800" u="sng">
                <a:latin typeface="Arial"/>
                <a:cs typeface="Arial"/>
              </a:rPr>
              <a:t>Cas particulier du FAS </a:t>
            </a:r>
            <a:r>
              <a:rPr lang="fr-FR" sz="1800">
                <a:latin typeface="Arial"/>
                <a:cs typeface="Arial"/>
              </a:rPr>
              <a:t>: le support financier est éligible au sein du FAS. L’intégration du produit sera effectuée sous réserve que :</a:t>
            </a:r>
          </a:p>
          <a:p>
            <a:pPr marL="913765" lvl="1" indent="-304165">
              <a:lnSpc>
                <a:spcPts val="2300"/>
              </a:lnSpc>
            </a:pPr>
            <a:r>
              <a:rPr lang="fr-FR" sz="1600">
                <a:latin typeface="Arial"/>
                <a:cs typeface="Arial"/>
              </a:rPr>
              <a:t>que le produit réponde au profil de risque du client  et à l’analyse de ses besoins ;</a:t>
            </a:r>
          </a:p>
          <a:p>
            <a:pPr marL="913765" lvl="1" indent="-304165">
              <a:lnSpc>
                <a:spcPts val="2300"/>
              </a:lnSpc>
            </a:pPr>
            <a:r>
              <a:rPr lang="fr-FR" sz="1600">
                <a:latin typeface="Arial"/>
                <a:cs typeface="Arial"/>
              </a:rPr>
              <a:t>que le client dispose d’un minimum de 250 000 euros au sein du contrat et qu’il déclare une fortune en valeurs mobilières nette de toute dette supérieure à 1 250 000 euros correspondant à une catégorisation C au regard de la Lettre Circulaire 15/3 du Commissariat Aux Assurances.</a:t>
            </a:r>
          </a:p>
        </p:txBody>
      </p:sp>
      <p:sp>
        <p:nvSpPr>
          <p:cNvPr id="3" name="Titre 2"/>
          <p:cNvSpPr>
            <a:spLocks noGrp="1"/>
          </p:cNvSpPr>
          <p:nvPr>
            <p:ph type="title"/>
          </p:nvPr>
        </p:nvSpPr>
        <p:spPr>
          <a:xfrm>
            <a:off x="1200514" y="260648"/>
            <a:ext cx="9075932" cy="576000"/>
          </a:xfrm>
        </p:spPr>
        <p:txBody>
          <a:bodyPr/>
          <a:lstStyle/>
          <a:p>
            <a:r>
              <a:rPr lang="fr-FR">
                <a:latin typeface="Montserrat ExtraBold"/>
                <a:cs typeface="Arial"/>
              </a:rPr>
              <a:t>Eligibilités et souscriptions – BPCE Life (ex. Natixis Life)</a:t>
            </a:r>
          </a:p>
        </p:txBody>
      </p:sp>
      <p:pic>
        <p:nvPicPr>
          <p:cNvPr id="4" name="Image 3">
            <a:extLst>
              <a:ext uri="{FF2B5EF4-FFF2-40B4-BE49-F238E27FC236}">
                <a16:creationId xmlns:a16="http://schemas.microsoft.com/office/drawing/2014/main" id="{AFBD817C-B279-49F8-9BA6-A74859B55876}"/>
              </a:ext>
            </a:extLst>
          </p:cNvPr>
          <p:cNvPicPr>
            <a:picLocks noChangeAspect="1"/>
          </p:cNvPicPr>
          <p:nvPr/>
        </p:nvPicPr>
        <p:blipFill>
          <a:blip r:embed="rId2"/>
          <a:stretch>
            <a:fillRect/>
          </a:stretch>
        </p:blipFill>
        <p:spPr>
          <a:xfrm>
            <a:off x="11297594" y="146747"/>
            <a:ext cx="721028" cy="721028"/>
          </a:xfrm>
          <a:prstGeom prst="rect">
            <a:avLst/>
          </a:prstGeom>
        </p:spPr>
      </p:pic>
    </p:spTree>
    <p:extLst>
      <p:ext uri="{BB962C8B-B14F-4D97-AF65-F5344CB8AC3E}">
        <p14:creationId xmlns:p14="http://schemas.microsoft.com/office/powerpoint/2010/main" val="2316635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E4D5A51-4937-418E-9031-5AF22621FF4A}" type="slidenum">
              <a:rPr kumimoji="0" lang="fr-FR" altLang="fr-FR" sz="1800" b="0" i="0" u="none" strike="noStrike" kern="1200" cap="none" spc="0" normalizeH="0" baseline="0" noProof="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fr-FR" alt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0722" name="Rectangle 2"/>
          <p:cNvSpPr>
            <a:spLocks noGrp="1" noChangeArrowheads="1"/>
          </p:cNvSpPr>
          <p:nvPr>
            <p:ph type="title"/>
          </p:nvPr>
        </p:nvSpPr>
        <p:spPr>
          <a:xfrm>
            <a:off x="1185412" y="354119"/>
            <a:ext cx="7416800" cy="346075"/>
          </a:xfrm>
        </p:spPr>
        <p:txBody>
          <a:bodyPr/>
          <a:lstStyle/>
          <a:p>
            <a:r>
              <a:rPr lang="fr-FR" altLang="fr-FR" b="1">
                <a:latin typeface="Montserrat" panose="00000500000000000000" pitchFamily="2" charset="0"/>
              </a:rPr>
              <a:t>Facteurs de risques</a:t>
            </a:r>
            <a:r>
              <a:rPr lang="fr-FR" altLang="fr-FR" b="1">
                <a:solidFill>
                  <a:srgbClr val="FFFFFF"/>
                </a:solidFill>
                <a:latin typeface="Montserrat" panose="00000500000000000000" pitchFamily="2" charset="0"/>
              </a:rPr>
              <a:t>2/3</a:t>
            </a:r>
            <a:r>
              <a:rPr lang="fr-FR" altLang="fr-FR" b="1">
                <a:latin typeface="Montserrat" panose="00000500000000000000" pitchFamily="2" charset="0"/>
              </a:rPr>
              <a:t> </a:t>
            </a:r>
          </a:p>
        </p:txBody>
      </p:sp>
      <p:pic>
        <p:nvPicPr>
          <p:cNvPr id="8" name="Image 7">
            <a:extLst>
              <a:ext uri="{FF2B5EF4-FFF2-40B4-BE49-F238E27FC236}">
                <a16:creationId xmlns:a16="http://schemas.microsoft.com/office/drawing/2014/main" id="{FE29FBC9-19FE-4DC2-BD7F-7D89558F8B32}"/>
              </a:ext>
            </a:extLst>
          </p:cNvPr>
          <p:cNvPicPr>
            <a:picLocks noChangeAspect="1"/>
          </p:cNvPicPr>
          <p:nvPr/>
        </p:nvPicPr>
        <p:blipFill>
          <a:blip r:embed="rId3"/>
          <a:stretch>
            <a:fillRect/>
          </a:stretch>
        </p:blipFill>
        <p:spPr>
          <a:xfrm>
            <a:off x="11006588" y="166642"/>
            <a:ext cx="721028" cy="721028"/>
          </a:xfrm>
          <a:prstGeom prst="rect">
            <a:avLst/>
          </a:prstGeom>
        </p:spPr>
      </p:pic>
      <p:sp>
        <p:nvSpPr>
          <p:cNvPr id="7" name="Rectangle 6">
            <a:extLst>
              <a:ext uri="{FF2B5EF4-FFF2-40B4-BE49-F238E27FC236}">
                <a16:creationId xmlns:a16="http://schemas.microsoft.com/office/drawing/2014/main" id="{45C2BB98-4CCD-4186-9933-272FD6AF21F8}"/>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
        <p:nvSpPr>
          <p:cNvPr id="9" name="Rectangle 3">
            <a:extLst>
              <a:ext uri="{FF2B5EF4-FFF2-40B4-BE49-F238E27FC236}">
                <a16:creationId xmlns:a16="http://schemas.microsoft.com/office/drawing/2014/main" id="{BA548820-0017-4E21-9265-69981F3FF629}"/>
              </a:ext>
            </a:extLst>
          </p:cNvPr>
          <p:cNvSpPr txBox="1">
            <a:spLocks noChangeArrowheads="1"/>
          </p:cNvSpPr>
          <p:nvPr/>
        </p:nvSpPr>
        <p:spPr bwMode="auto">
          <a:xfrm>
            <a:off x="466141" y="1048905"/>
            <a:ext cx="11617550" cy="5304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a:lstStyle>
          <a:p>
            <a:pPr marL="264795" marR="0" lvl="0" indent="0" algn="l" defTabSz="914400" rtl="0" eaLnBrk="0" fontAlgn="base" latinLnBrk="0" hangingPunct="0">
              <a:lnSpc>
                <a:spcPts val="2700"/>
              </a:lnSpc>
              <a:spcBef>
                <a:spcPts val="0"/>
              </a:spcBef>
              <a:spcAft>
                <a:spcPts val="600"/>
              </a:spcAft>
              <a:buClr>
                <a:schemeClr val="tx2"/>
              </a:buClr>
              <a:buSzPct val="80000"/>
              <a:buNone/>
              <a:tabLst/>
              <a:defRPr/>
            </a:pPr>
            <a:r>
              <a:rPr kumimoji="0" lang="fr-FR" altLang="fr-FR" sz="1800" b="1" i="0" u="none" strike="noStrike" kern="0" cap="none" spc="0" normalizeH="0" baseline="0" noProof="0">
                <a:ln>
                  <a:noFill/>
                </a:ln>
                <a:solidFill>
                  <a:srgbClr val="000000"/>
                </a:solidFill>
                <a:effectLst/>
                <a:uLnTx/>
                <a:uFillTx/>
                <a:latin typeface="+mj-lt"/>
                <a:cs typeface="Arial"/>
              </a:rPr>
              <a:t>Les risques </a:t>
            </a:r>
            <a:r>
              <a:rPr kumimoji="0" lang="fr-FR" altLang="fr-FR" sz="1800" b="1" i="0" u="none" strike="noStrike" kern="0" cap="none" spc="0" normalizeH="0" baseline="0" noProof="0">
                <a:ln>
                  <a:noFill/>
                </a:ln>
                <a:effectLst/>
                <a:uLnTx/>
                <a:uFillTx/>
                <a:latin typeface="+mj-lt"/>
                <a:cs typeface="Arial"/>
              </a:rPr>
              <a:t>liés à l’emprunt incluent notamment :</a:t>
            </a:r>
            <a:endParaRPr lang="fr-FR">
              <a:cs typeface="Arial"/>
            </a:endParaRPr>
          </a:p>
          <a:p>
            <a:pPr marL="899795" lvl="1" indent="-285750">
              <a:lnSpc>
                <a:spcPts val="2700"/>
              </a:lnSpc>
              <a:spcBef>
                <a:spcPts val="0"/>
              </a:spcBef>
              <a:spcAft>
                <a:spcPts val="0"/>
              </a:spcAft>
              <a:buClr>
                <a:schemeClr val="tx2"/>
              </a:buClr>
              <a:buFont typeface="Arial" panose="020B0604020202020204" pitchFamily="34" charset="0"/>
              <a:buChar char="•"/>
            </a:pPr>
            <a:r>
              <a:rPr lang="fr-FR" altLang="fr-FR" sz="1600" b="1" kern="0">
                <a:solidFill>
                  <a:srgbClr val="000000"/>
                </a:solidFill>
                <a:latin typeface="+mj-lt"/>
                <a:cs typeface="Arial"/>
              </a:rPr>
              <a:t>Conflits d’intérêts </a:t>
            </a:r>
            <a:r>
              <a:rPr lang="fr-FR" altLang="fr-FR" sz="1600" kern="0">
                <a:solidFill>
                  <a:srgbClr val="000000"/>
                </a:solidFill>
                <a:latin typeface="+mj-lt"/>
                <a:cs typeface="Arial"/>
              </a:rPr>
              <a:t>potentiels </a:t>
            </a:r>
            <a:endParaRPr lang="fr-FR" altLang="fr-FR" sz="1600" kern="0">
              <a:solidFill>
                <a:srgbClr val="000000"/>
              </a:solidFill>
              <a:latin typeface="+mj-lt"/>
              <a:cs typeface="Arial" panose="020B0604020202020204" pitchFamily="34" charset="0"/>
            </a:endParaRPr>
          </a:p>
          <a:p>
            <a:pPr marL="899795" lvl="1" indent="-285750">
              <a:lnSpc>
                <a:spcPts val="2700"/>
              </a:lnSpc>
              <a:spcBef>
                <a:spcPts val="0"/>
              </a:spcBef>
              <a:spcAft>
                <a:spcPts val="0"/>
              </a:spcAft>
              <a:buClr>
                <a:schemeClr val="tx2"/>
              </a:buClr>
              <a:buFont typeface="Arial" panose="020B0604020202020204" pitchFamily="34" charset="0"/>
              <a:buChar char="•"/>
            </a:pPr>
            <a:r>
              <a:rPr lang="fr-FR" altLang="fr-FR" sz="1600" kern="0">
                <a:solidFill>
                  <a:srgbClr val="000000"/>
                </a:solidFill>
                <a:latin typeface="+mj-lt"/>
                <a:cs typeface="Arial"/>
              </a:rPr>
              <a:t>Risque de </a:t>
            </a:r>
            <a:r>
              <a:rPr lang="fr-FR" altLang="fr-FR" sz="1600" b="1" kern="0">
                <a:solidFill>
                  <a:srgbClr val="000000"/>
                </a:solidFill>
                <a:latin typeface="+mj-lt"/>
                <a:cs typeface="Arial"/>
              </a:rPr>
              <a:t>marché des Obligations </a:t>
            </a:r>
            <a:r>
              <a:rPr lang="fr-FR" altLang="fr-FR" sz="1600" kern="0">
                <a:latin typeface="+mj-lt"/>
                <a:cs typeface="Arial"/>
              </a:rPr>
              <a:t>et risque lié </a:t>
            </a:r>
            <a:r>
              <a:rPr lang="fr-FR" altLang="fr-FR" sz="1600" b="1" kern="0">
                <a:latin typeface="+mj-lt"/>
                <a:cs typeface="Arial"/>
              </a:rPr>
              <a:t>au taux d’intérêt des Obligations </a:t>
            </a:r>
            <a:r>
              <a:rPr lang="fr-FR" altLang="fr-FR" sz="1600" kern="0">
                <a:latin typeface="+mj-lt"/>
                <a:cs typeface="Arial"/>
              </a:rPr>
              <a:t>en cas de vente avant l’échéance</a:t>
            </a:r>
          </a:p>
          <a:p>
            <a:pPr marL="899795" lvl="1" indent="-285750">
              <a:lnSpc>
                <a:spcPts val="2700"/>
              </a:lnSpc>
              <a:spcBef>
                <a:spcPts val="0"/>
              </a:spcBef>
              <a:spcAft>
                <a:spcPts val="0"/>
              </a:spcAft>
              <a:buClr>
                <a:schemeClr val="tx2"/>
              </a:buClr>
              <a:buFont typeface="Arial" panose="020B0604020202020204" pitchFamily="34" charset="0"/>
              <a:buChar char="•"/>
            </a:pPr>
            <a:r>
              <a:rPr lang="fr-FR" altLang="fr-FR" sz="1600" kern="0">
                <a:latin typeface="+mj-lt"/>
                <a:cs typeface="Arial"/>
              </a:rPr>
              <a:t>Risque de </a:t>
            </a:r>
            <a:r>
              <a:rPr lang="fr-FR" altLang="fr-FR" sz="1600" b="1" kern="0">
                <a:latin typeface="+mj-lt"/>
                <a:cs typeface="Arial"/>
              </a:rPr>
              <a:t>liquidité</a:t>
            </a:r>
            <a:r>
              <a:rPr lang="fr-FR" altLang="fr-FR" sz="1600" kern="0">
                <a:latin typeface="+mj-lt"/>
                <a:cs typeface="Arial"/>
              </a:rPr>
              <a:t> sur le marché secondaire des Obligations en cas de vente avant l’échéance</a:t>
            </a:r>
          </a:p>
          <a:p>
            <a:pPr marL="899795" lvl="1" indent="-285750">
              <a:lnSpc>
                <a:spcPts val="2700"/>
              </a:lnSpc>
              <a:spcBef>
                <a:spcPts val="0"/>
              </a:spcBef>
              <a:spcAft>
                <a:spcPts val="0"/>
              </a:spcAft>
              <a:buClr>
                <a:schemeClr val="tx2"/>
              </a:buClr>
              <a:buFont typeface="Arial" panose="020B0604020202020204" pitchFamily="34" charset="0"/>
              <a:buChar char="•"/>
            </a:pPr>
            <a:r>
              <a:rPr lang="fr-FR" altLang="fr-FR" sz="1600" kern="0">
                <a:latin typeface="+mj-lt"/>
                <a:cs typeface="Arial"/>
              </a:rPr>
              <a:t>Risque de </a:t>
            </a:r>
            <a:r>
              <a:rPr lang="fr-FR" altLang="fr-FR" sz="1600" b="1" kern="0">
                <a:latin typeface="+mj-lt"/>
                <a:cs typeface="Arial"/>
              </a:rPr>
              <a:t>non-remboursement du capital investi </a:t>
            </a:r>
            <a:r>
              <a:rPr lang="fr-FR" altLang="fr-FR" sz="1600" kern="0">
                <a:latin typeface="+mj-lt"/>
                <a:cs typeface="Arial"/>
              </a:rPr>
              <a:t>et/ou de </a:t>
            </a:r>
            <a:r>
              <a:rPr lang="fr-FR" altLang="fr-FR" sz="1600" b="1" kern="0">
                <a:latin typeface="+mj-lt"/>
                <a:cs typeface="Arial"/>
              </a:rPr>
              <a:t>non-paiement des intérêts </a:t>
            </a:r>
            <a:r>
              <a:rPr lang="fr-FR" altLang="fr-FR" sz="1600" kern="0">
                <a:latin typeface="+mj-lt"/>
                <a:cs typeface="Arial"/>
              </a:rPr>
              <a:t>en cas de défaut de l’Emetteur BPCE</a:t>
            </a:r>
            <a:endParaRPr lang="fr-FR" sz="1600">
              <a:effectLst/>
              <a:latin typeface="+mj-lt"/>
              <a:cs typeface="Arial"/>
            </a:endParaRPr>
          </a:p>
          <a:p>
            <a:pPr marL="893445" lvl="1" indent="-269875" fontAlgn="ctr">
              <a:lnSpc>
                <a:spcPts val="2700"/>
              </a:lnSpc>
              <a:spcBef>
                <a:spcPts val="0"/>
              </a:spcBef>
              <a:spcAft>
                <a:spcPts val="0"/>
              </a:spcAft>
              <a:buClr>
                <a:schemeClr val="tx2"/>
              </a:buClr>
              <a:buSzPts val="1000"/>
              <a:buFont typeface="Symbol" panose="05050102010706020507" pitchFamily="18" charset="2"/>
              <a:buChar char=""/>
              <a:tabLst>
                <a:tab pos="890588" algn="l"/>
              </a:tabLst>
            </a:pPr>
            <a:r>
              <a:rPr lang="fr-FR" sz="1600">
                <a:solidFill>
                  <a:srgbClr val="000000"/>
                </a:solidFill>
                <a:effectLst/>
                <a:latin typeface="+mj-lt"/>
                <a:ea typeface="Times New Roman" panose="02020603050405020304" pitchFamily="18" charset="0"/>
              </a:rPr>
              <a:t>Dans certains cas limités et définis dans le Prospectus, il existe un </a:t>
            </a:r>
            <a:r>
              <a:rPr lang="fr-FR" sz="1600" b="1">
                <a:solidFill>
                  <a:srgbClr val="000000"/>
                </a:solidFill>
                <a:effectLst/>
                <a:latin typeface="+mj-lt"/>
                <a:ea typeface="Times New Roman" panose="02020603050405020304" pitchFamily="18" charset="0"/>
              </a:rPr>
              <a:t>risque </a:t>
            </a:r>
            <a:r>
              <a:rPr lang="fr-FR" sz="1600" b="1">
                <a:solidFill>
                  <a:srgbClr val="000000"/>
                </a:solidFill>
                <a:latin typeface="+mj-lt"/>
                <a:ea typeface="Times New Roman" panose="02020603050405020304" pitchFamily="18" charset="0"/>
              </a:rPr>
              <a:t>limité que</a:t>
            </a:r>
            <a:r>
              <a:rPr lang="fr-FR" sz="1600" b="1">
                <a:solidFill>
                  <a:srgbClr val="000000"/>
                </a:solidFill>
                <a:effectLst/>
                <a:latin typeface="+mj-lt"/>
                <a:ea typeface="Times New Roman" panose="02020603050405020304" pitchFamily="18" charset="0"/>
              </a:rPr>
              <a:t> les obligations soient remboursées par anticipation</a:t>
            </a:r>
            <a:r>
              <a:rPr lang="fr-FR" sz="1600" b="1">
                <a:solidFill>
                  <a:srgbClr val="000000"/>
                </a:solidFill>
                <a:latin typeface="+mj-lt"/>
                <a:ea typeface="Times New Roman" panose="02020603050405020304" pitchFamily="18" charset="0"/>
              </a:rPr>
              <a:t> (évènements fiscaux …). </a:t>
            </a:r>
            <a:r>
              <a:rPr lang="fr-FR" sz="1600">
                <a:solidFill>
                  <a:srgbClr val="000000"/>
                </a:solidFill>
                <a:latin typeface="+mj-lt"/>
                <a:ea typeface="Times New Roman" panose="02020603050405020304" pitchFamily="18" charset="0"/>
              </a:rPr>
              <a:t>Le montant du remboursement correspondra au capital augmenté d'une prime de remboursement anticipée *.</a:t>
            </a:r>
            <a:endParaRPr lang="fr-FR" sz="1600">
              <a:solidFill>
                <a:srgbClr val="000000"/>
              </a:solidFill>
              <a:latin typeface="Arial" panose="020B0604020202020204" pitchFamily="34" charset="0"/>
              <a:cs typeface="Arial" panose="020B0604020202020204" pitchFamily="34" charset="0"/>
            </a:endParaRPr>
          </a:p>
          <a:p>
            <a:pPr marL="893445" lvl="1" indent="-269875">
              <a:lnSpc>
                <a:spcPts val="2700"/>
              </a:lnSpc>
              <a:spcBef>
                <a:spcPts val="0"/>
              </a:spcBef>
              <a:spcAft>
                <a:spcPts val="0"/>
              </a:spcAft>
              <a:buClr>
                <a:srgbClr val="B34A8C"/>
              </a:buClr>
              <a:buSzPts val="1000"/>
              <a:buFont typeface="Symbol" panose="05050102010706020507" pitchFamily="18" charset="2"/>
              <a:buChar char=""/>
            </a:pPr>
            <a:endParaRPr lang="fr-FR" sz="1600">
              <a:solidFill>
                <a:srgbClr val="000000"/>
              </a:solidFill>
              <a:latin typeface="Arial"/>
              <a:cs typeface="Arial"/>
            </a:endParaRPr>
          </a:p>
          <a:p>
            <a:pPr marL="0" indent="0">
              <a:lnSpc>
                <a:spcPts val="2700"/>
              </a:lnSpc>
              <a:spcBef>
                <a:spcPts val="0"/>
              </a:spcBef>
              <a:spcAft>
                <a:spcPts val="0"/>
              </a:spcAft>
              <a:buClr>
                <a:srgbClr val="FF0000"/>
              </a:buClr>
              <a:buNone/>
            </a:pPr>
            <a:r>
              <a:rPr kumimoji="0" lang="fr-FR" altLang="fr-FR" sz="1050" b="0" i="0" u="none" strike="noStrike" kern="0" cap="none" spc="0" normalizeH="0" baseline="0" noProof="0">
                <a:ln>
                  <a:noFill/>
                </a:ln>
                <a:solidFill>
                  <a:srgbClr val="000000"/>
                </a:solidFill>
                <a:effectLst/>
                <a:uLnTx/>
                <a:uFillTx/>
                <a:latin typeface="Arial Narrow"/>
                <a:cs typeface="Arial"/>
              </a:rPr>
              <a:t>	</a:t>
            </a:r>
            <a:endParaRPr lang="fr-FR" altLang="fr-FR" sz="1050" i="1" kern="0">
              <a:solidFill>
                <a:srgbClr val="000000"/>
              </a:solidFill>
              <a:latin typeface="Arial Narrow"/>
              <a:cs typeface="Arial"/>
            </a:endParaRPr>
          </a:p>
          <a:p>
            <a:pPr marL="0" indent="0">
              <a:buNone/>
            </a:pPr>
            <a:r>
              <a:rPr lang="fr-FR" altLang="fr-FR" sz="1000" i="1" kern="0">
                <a:solidFill>
                  <a:srgbClr val="000000"/>
                </a:solidFill>
                <a:latin typeface="Arial Nova"/>
                <a:cs typeface="Arial"/>
              </a:rPr>
              <a:t>* </a:t>
            </a:r>
            <a:r>
              <a:rPr lang="fr-FR" sz="1000" b="1" kern="0">
                <a:solidFill>
                  <a:srgbClr val="000000"/>
                </a:solidFill>
                <a:latin typeface="Arial Nova"/>
                <a:ea typeface="+mn-lt"/>
                <a:cs typeface="+mn-lt"/>
              </a:rPr>
              <a:t>Prime de Remboursement Anticipé</a:t>
            </a:r>
            <a:r>
              <a:rPr lang="fr-FR" sz="1000" kern="0">
                <a:solidFill>
                  <a:srgbClr val="000000"/>
                </a:solidFill>
                <a:latin typeface="Arial Nova"/>
                <a:ea typeface="+mn-lt"/>
                <a:cs typeface="+mn-lt"/>
              </a:rPr>
              <a:t> désigne la prime versée par Obligation en cas de remboursement anticipé conformément aux paragraphes 2.6.2.1 (Remboursement Optionnel en cas de survenance d'un Evènement de Retenue à la Source), 2.6.2.2 (Remboursement des Obligations suite à la survenance d’un Evènement de </a:t>
            </a:r>
            <a:r>
              <a:rPr lang="fr-FR" sz="1000" kern="0" err="1">
                <a:solidFill>
                  <a:srgbClr val="000000"/>
                </a:solidFill>
                <a:latin typeface="Arial Nova"/>
                <a:ea typeface="+mn-lt"/>
                <a:cs typeface="+mn-lt"/>
              </a:rPr>
              <a:t>Brutage</a:t>
            </a:r>
            <a:r>
              <a:rPr lang="fr-FR" sz="1000" kern="0">
                <a:solidFill>
                  <a:srgbClr val="000000"/>
                </a:solidFill>
                <a:latin typeface="Arial Nova"/>
                <a:ea typeface="+mn-lt"/>
                <a:cs typeface="+mn-lt"/>
              </a:rPr>
              <a:t>) ou 2.6.2.3 (Remboursement des Obligations suite à la survenance d’un Evènement de Déqualification MREL/TLAC) et </a:t>
            </a:r>
            <a:r>
              <a:rPr lang="fr-FR" sz="1000" b="1" kern="0">
                <a:solidFill>
                  <a:srgbClr val="000000"/>
                </a:solidFill>
                <a:latin typeface="Arial Nova"/>
                <a:ea typeface="+mn-lt"/>
                <a:cs typeface="+mn-lt"/>
              </a:rPr>
              <a:t>correspondant à la Prime de Remboursement Final diminuée d’un taux annuel correspondant au Rendement Amorti capitalisé annuellement sur la période comprise entre la date de remboursement (incluse) et la Date d’Echéance (exclue) multiplié par la Valeur Nominale</a:t>
            </a:r>
            <a:r>
              <a:rPr lang="fr-FR" sz="1000" kern="0">
                <a:solidFill>
                  <a:srgbClr val="000000"/>
                </a:solidFill>
                <a:latin typeface="Arial Nova"/>
                <a:ea typeface="+mn-lt"/>
                <a:cs typeface="+mn-lt"/>
              </a:rPr>
              <a:t>. </a:t>
            </a:r>
            <a:endParaRPr lang="fr-FR">
              <a:solidFill>
                <a:srgbClr val="000000"/>
              </a:solidFill>
              <a:cs typeface="Arial"/>
            </a:endParaRPr>
          </a:p>
          <a:p>
            <a:pPr marL="0" indent="0">
              <a:buNone/>
              <a:defRPr/>
            </a:pPr>
            <a:r>
              <a:rPr lang="fr-FR" sz="1000" kern="0">
                <a:solidFill>
                  <a:srgbClr val="000000"/>
                </a:solidFill>
                <a:ea typeface="+mn-lt"/>
                <a:cs typeface="+mn-lt"/>
              </a:rPr>
              <a:t>L</a:t>
            </a:r>
            <a:r>
              <a:rPr lang="fr-FR" sz="1000" kern="0">
                <a:solidFill>
                  <a:srgbClr val="000000"/>
                </a:solidFill>
                <a:latin typeface="Arial Nova"/>
                <a:ea typeface="+mn-lt"/>
                <a:cs typeface="+mn-lt"/>
              </a:rPr>
              <a:t>es conditions précises pour déclencher le RA sont indiquées aux paragraphes 2.6.2.1 (Remboursement Optionnel en cas de survenance d'un Evènement de Retenue à la Source), 2.6.2.2 (Remboursement des Obligations suite à la survenance d’un Evènement de </a:t>
            </a:r>
            <a:r>
              <a:rPr lang="fr-FR" sz="1000" kern="0" err="1">
                <a:solidFill>
                  <a:srgbClr val="000000"/>
                </a:solidFill>
                <a:latin typeface="Arial Nova"/>
                <a:ea typeface="+mn-lt"/>
                <a:cs typeface="+mn-lt"/>
              </a:rPr>
              <a:t>Brutage</a:t>
            </a:r>
            <a:r>
              <a:rPr lang="fr-FR" sz="1000" kern="0">
                <a:solidFill>
                  <a:srgbClr val="000000"/>
                </a:solidFill>
                <a:latin typeface="Arial Nova"/>
                <a:ea typeface="+mn-lt"/>
                <a:cs typeface="+mn-lt"/>
              </a:rPr>
              <a:t>) ou 2.6.2.3 (Remboursement des Obligations suite à la survenance d’un Evènement de Déqualification MREL/TLAC). </a:t>
            </a:r>
            <a:endParaRPr lang="fr-FR" sz="1000">
              <a:solidFill>
                <a:srgbClr val="000000"/>
              </a:solidFill>
              <a:latin typeface="Arial Nova"/>
              <a:cs typeface="Arial"/>
            </a:endParaRPr>
          </a:p>
        </p:txBody>
      </p:sp>
      <p:sp>
        <p:nvSpPr>
          <p:cNvPr id="12" name="Rectangle 11">
            <a:extLst>
              <a:ext uri="{FF2B5EF4-FFF2-40B4-BE49-F238E27FC236}">
                <a16:creationId xmlns:a16="http://schemas.microsoft.com/office/drawing/2014/main" id="{5F5596EE-5F9D-48F2-814D-AE1CBAE7C1DF}"/>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2" name="Rectangle 1">
            <a:extLst>
              <a:ext uri="{FF2B5EF4-FFF2-40B4-BE49-F238E27FC236}">
                <a16:creationId xmlns:a16="http://schemas.microsoft.com/office/drawing/2014/main" id="{CC326A52-BF4A-46AB-A6E4-8F620DADE848}"/>
              </a:ext>
            </a:extLst>
          </p:cNvPr>
          <p:cNvSpPr/>
          <p:nvPr/>
        </p:nvSpPr>
        <p:spPr>
          <a:xfrm>
            <a:off x="8543345" y="6457887"/>
            <a:ext cx="244544"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44146370"/>
      </p:ext>
    </p:extLst>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31746" name="Rectangle 2"/>
          <p:cNvSpPr>
            <a:spLocks noGrp="1" noChangeArrowheads="1"/>
          </p:cNvSpPr>
          <p:nvPr>
            <p:ph type="title"/>
          </p:nvPr>
        </p:nvSpPr>
        <p:spPr>
          <a:xfrm>
            <a:off x="1179872" y="251445"/>
            <a:ext cx="11012128" cy="957923"/>
          </a:xfrm>
        </p:spPr>
        <p:txBody>
          <a:bodyPr/>
          <a:lstStyle/>
          <a:p>
            <a:r>
              <a:rPr lang="fr-FR" altLang="fr-FR"/>
              <a:t>Conflits d’intérêts potentiels</a:t>
            </a:r>
          </a:p>
        </p:txBody>
      </p:sp>
      <p:sp>
        <p:nvSpPr>
          <p:cNvPr id="5" name="Espace réservé du texte 2">
            <a:extLst>
              <a:ext uri="{FF2B5EF4-FFF2-40B4-BE49-F238E27FC236}">
                <a16:creationId xmlns:a16="http://schemas.microsoft.com/office/drawing/2014/main" id="{6D84A320-0A4E-4A55-BC48-9DD8046B23E4}"/>
              </a:ext>
            </a:extLst>
          </p:cNvPr>
          <p:cNvSpPr txBox="1">
            <a:spLocks/>
          </p:cNvSpPr>
          <p:nvPr/>
        </p:nvSpPr>
        <p:spPr>
          <a:xfrm>
            <a:off x="1124540" y="650631"/>
            <a:ext cx="10272131" cy="384043"/>
          </a:xfrm>
          <a:prstGeom prst="rect">
            <a:avLst/>
          </a:prstGeom>
        </p:spPr>
        <p:txBody>
          <a:bodyPr lIns="91440" tIns="45720" rIns="91440" bIns="45720" anchor="t"/>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endParaRPr kumimoji="0" lang="fr-FR" sz="2000" b="0" i="0" u="none" strike="noStrike" kern="1200" cap="none" spc="0" normalizeH="0" baseline="0" noProof="0">
              <a:ln>
                <a:noFill/>
              </a:ln>
              <a:solidFill>
                <a:srgbClr val="B24388"/>
              </a:solidFill>
              <a:effectLst/>
              <a:uLnTx/>
              <a:uFillTx/>
              <a:latin typeface="Montserrat SemiBold" panose="00000700000000000000" pitchFamily="50" charset="0"/>
              <a:ea typeface="+mn-ea"/>
              <a:cs typeface="Arial" panose="020B0604020202020204" pitchFamily="34" charset="0"/>
            </a:endParaRPr>
          </a:p>
        </p:txBody>
      </p:sp>
      <p:pic>
        <p:nvPicPr>
          <p:cNvPr id="2" name="Image 1">
            <a:extLst>
              <a:ext uri="{FF2B5EF4-FFF2-40B4-BE49-F238E27FC236}">
                <a16:creationId xmlns:a16="http://schemas.microsoft.com/office/drawing/2014/main" id="{25ABABF6-EBE2-452F-A164-2966639E7F6A}"/>
              </a:ext>
            </a:extLst>
          </p:cNvPr>
          <p:cNvPicPr>
            <a:picLocks noChangeAspect="1"/>
          </p:cNvPicPr>
          <p:nvPr/>
        </p:nvPicPr>
        <p:blipFill>
          <a:blip r:embed="rId3"/>
          <a:stretch>
            <a:fillRect/>
          </a:stretch>
        </p:blipFill>
        <p:spPr>
          <a:xfrm>
            <a:off x="3601092" y="6463286"/>
            <a:ext cx="6169687" cy="286537"/>
          </a:xfrm>
          <a:prstGeom prst="rect">
            <a:avLst/>
          </a:prstGeom>
        </p:spPr>
      </p:pic>
      <p:pic>
        <p:nvPicPr>
          <p:cNvPr id="10" name="Image 9">
            <a:extLst>
              <a:ext uri="{FF2B5EF4-FFF2-40B4-BE49-F238E27FC236}">
                <a16:creationId xmlns:a16="http://schemas.microsoft.com/office/drawing/2014/main" id="{AFBD817C-B279-49F8-9BA6-A74859B55876}"/>
              </a:ext>
            </a:extLst>
          </p:cNvPr>
          <p:cNvPicPr>
            <a:picLocks noChangeAspect="1"/>
          </p:cNvPicPr>
          <p:nvPr/>
        </p:nvPicPr>
        <p:blipFill>
          <a:blip r:embed="rId4"/>
          <a:stretch>
            <a:fillRect/>
          </a:stretch>
        </p:blipFill>
        <p:spPr>
          <a:xfrm>
            <a:off x="11297594" y="146747"/>
            <a:ext cx="721028" cy="721028"/>
          </a:xfrm>
          <a:prstGeom prst="rect">
            <a:avLst/>
          </a:prstGeom>
        </p:spPr>
      </p:pic>
      <p:sp>
        <p:nvSpPr>
          <p:cNvPr id="11" name="ZoneTexte 10">
            <a:extLst>
              <a:ext uri="{FF2B5EF4-FFF2-40B4-BE49-F238E27FC236}">
                <a16:creationId xmlns:a16="http://schemas.microsoft.com/office/drawing/2014/main" id="{4A1E1892-A12B-47EA-8F5F-736E2A787062}"/>
              </a:ext>
            </a:extLst>
          </p:cNvPr>
          <p:cNvSpPr txBox="1"/>
          <p:nvPr/>
        </p:nvSpPr>
        <p:spPr>
          <a:xfrm>
            <a:off x="713934" y="1348010"/>
            <a:ext cx="11128072" cy="4965462"/>
          </a:xfrm>
          <a:prstGeom prst="rect">
            <a:avLst/>
          </a:prstGeom>
          <a:noFill/>
        </p:spPr>
        <p:txBody>
          <a:bodyPr wrap="square" lIns="91440" tIns="45720" rIns="91440" bIns="45720" anchor="t">
            <a:spAutoFit/>
          </a:bodyPr>
          <a:lstStyle/>
          <a:p>
            <a:pPr>
              <a:lnSpc>
                <a:spcPts val="1900"/>
              </a:lnSpc>
            </a:pPr>
            <a:r>
              <a:rPr lang="fr-FR" sz="1600" dirty="0">
                <a:solidFill>
                  <a:srgbClr val="131513"/>
                </a:solidFill>
                <a:latin typeface="Arial"/>
                <a:ea typeface="Calibri" panose="020F0502020204030204" pitchFamily="34" charset="0"/>
                <a:cs typeface="Arial"/>
              </a:rPr>
              <a:t>Vous devez </a:t>
            </a:r>
            <a:r>
              <a:rPr lang="fr-FR" sz="1600" dirty="0">
                <a:solidFill>
                  <a:srgbClr val="131513"/>
                </a:solidFill>
                <a:effectLst/>
                <a:latin typeface="Arial"/>
                <a:ea typeface="Calibri" panose="020F0502020204030204" pitchFamily="34" charset="0"/>
                <a:cs typeface="Arial"/>
              </a:rPr>
              <a:t>attirer l’attention des investisseurs sur les liens capitalistiques existants entre les entités composant le Groupe BPCE et </a:t>
            </a:r>
            <a:r>
              <a:rPr lang="fr-FR" sz="1600" dirty="0">
                <a:solidFill>
                  <a:srgbClr val="131513"/>
                </a:solidFill>
                <a:latin typeface="Arial"/>
                <a:ea typeface="Calibri" panose="020F0502020204030204" pitchFamily="34" charset="0"/>
                <a:cs typeface="Arial"/>
              </a:rPr>
              <a:t>l’émetteur </a:t>
            </a:r>
            <a:r>
              <a:rPr lang="fr-FR" sz="1600" dirty="0">
                <a:effectLst/>
                <a:latin typeface="Arial"/>
                <a:ea typeface="Calibri" panose="020F0502020204030204" pitchFamily="34" charset="0"/>
                <a:cs typeface="Arial"/>
              </a:rPr>
              <a:t>qui pourraient faire émerger de potentiels conflits d’intérêts</a:t>
            </a:r>
            <a:r>
              <a:rPr lang="fr-FR" sz="1600" dirty="0">
                <a:solidFill>
                  <a:srgbClr val="131513"/>
                </a:solidFill>
                <a:effectLst/>
                <a:latin typeface="Arial"/>
                <a:ea typeface="Calibri" panose="020F0502020204030204" pitchFamily="34" charset="0"/>
                <a:cs typeface="Arial"/>
              </a:rPr>
              <a:t>.</a:t>
            </a:r>
            <a:r>
              <a:rPr lang="fr-FR" sz="1600" dirty="0">
                <a:solidFill>
                  <a:srgbClr val="131513"/>
                </a:solidFill>
                <a:latin typeface="Arial"/>
                <a:ea typeface="Calibri" panose="020F0502020204030204" pitchFamily="34" charset="0"/>
                <a:cs typeface="Arial"/>
              </a:rPr>
              <a:t> </a:t>
            </a:r>
            <a:endParaRPr lang="fr-FR" sz="1600" dirty="0">
              <a:effectLst/>
              <a:latin typeface="Calibri"/>
              <a:ea typeface="Calibri" panose="020F0502020204030204" pitchFamily="34" charset="0"/>
            </a:endParaRPr>
          </a:p>
          <a:p>
            <a:pPr>
              <a:lnSpc>
                <a:spcPts val="1900"/>
              </a:lnSpc>
            </a:pPr>
            <a:endParaRPr lang="fr-FR" sz="1600" dirty="0">
              <a:effectLst/>
              <a:latin typeface="Calibri" panose="020F0502020204030204" pitchFamily="34" charset="0"/>
              <a:ea typeface="Calibri" panose="020F0502020204030204" pitchFamily="34" charset="0"/>
            </a:endParaRPr>
          </a:p>
          <a:p>
            <a:pPr>
              <a:lnSpc>
                <a:spcPts val="1900"/>
              </a:lnSpc>
            </a:pPr>
            <a:r>
              <a:rPr lang="fr-FR" sz="1600" dirty="0">
                <a:solidFill>
                  <a:srgbClr val="131513"/>
                </a:solidFill>
                <a:effectLst/>
                <a:latin typeface="Arial"/>
                <a:ea typeface="Calibri" panose="020F0502020204030204" pitchFamily="34" charset="0"/>
                <a:cs typeface="Arial"/>
              </a:rPr>
              <a:t>Les Banques Populaires / Caisses d’Epargne, distributeurs de ce support, sont actionnaires de l’émetteur. Les autres établissements distributeurs sont des établissements de crédit affiliés à BPCE.</a:t>
            </a:r>
            <a:endParaRPr lang="fr-FR" sz="1600" dirty="0">
              <a:effectLst/>
              <a:latin typeface="Arial"/>
              <a:ea typeface="Calibri" panose="020F0502020204030204" pitchFamily="34" charset="0"/>
              <a:cs typeface="Arial"/>
            </a:endParaRPr>
          </a:p>
          <a:p>
            <a:pPr>
              <a:lnSpc>
                <a:spcPts val="1900"/>
              </a:lnSpc>
            </a:pPr>
            <a:endParaRPr lang="fr-FR" sz="1600" dirty="0">
              <a:effectLst/>
              <a:latin typeface="Calibri" panose="020F0502020204030204" pitchFamily="34" charset="0"/>
              <a:ea typeface="Calibri" panose="020F0502020204030204" pitchFamily="34" charset="0"/>
            </a:endParaRPr>
          </a:p>
          <a:p>
            <a:pPr algn="just">
              <a:lnSpc>
                <a:spcPts val="1900"/>
              </a:lnSpc>
            </a:pPr>
            <a:r>
              <a:rPr lang="fr-FR" sz="1600" dirty="0">
                <a:effectLst/>
                <a:latin typeface="Arial"/>
                <a:ea typeface="Calibri" panose="020F0502020204030204" pitchFamily="34" charset="0"/>
                <a:cs typeface="Arial"/>
              </a:rPr>
              <a:t>Vous devez également attirer l’attention des investisseurs sur les liens capitalistiques et financiers existant entre </a:t>
            </a:r>
            <a:r>
              <a:rPr lang="fr-FR" sz="1600" dirty="0">
                <a:latin typeface="Arial"/>
                <a:ea typeface="Calibri" panose="020F0502020204030204" pitchFamily="34" charset="0"/>
                <a:cs typeface="Arial"/>
              </a:rPr>
              <a:t>l’émetteur</a:t>
            </a:r>
            <a:r>
              <a:rPr lang="fr-FR" sz="1600" dirty="0">
                <a:effectLst/>
                <a:latin typeface="Arial"/>
                <a:ea typeface="Calibri" panose="020F0502020204030204" pitchFamily="34" charset="0"/>
                <a:cs typeface="Arial"/>
              </a:rPr>
              <a:t> BPCE, BPCE Vie et BPCE Life</a:t>
            </a:r>
            <a:r>
              <a:rPr lang="fr-FR" sz="1600" dirty="0">
                <a:latin typeface="Arial"/>
                <a:ea typeface="Calibri" panose="020F0502020204030204" pitchFamily="34" charset="0"/>
                <a:cs typeface="Arial"/>
              </a:rPr>
              <a:t> (ex. Natixis Life).</a:t>
            </a:r>
            <a:r>
              <a:rPr lang="fr-FR" sz="1600" dirty="0">
                <a:effectLst/>
                <a:latin typeface="Arial"/>
                <a:ea typeface="Calibri" panose="020F0502020204030204" pitchFamily="34" charset="0"/>
                <a:cs typeface="Arial"/>
              </a:rPr>
              <a:t> Ces filiales d’assurances détenues à 100% par le Groupe BPCE, référencent ce support comme support d’unités de compte de contrats d’assurance-vie et capitalisation.</a:t>
            </a:r>
          </a:p>
          <a:p>
            <a:pPr>
              <a:lnSpc>
                <a:spcPts val="1900"/>
              </a:lnSpc>
            </a:pPr>
            <a:endParaRPr lang="fr-FR" sz="1600" dirty="0">
              <a:effectLst/>
              <a:latin typeface="Calibri" panose="020F0502020204030204" pitchFamily="34" charset="0"/>
              <a:ea typeface="Calibri" panose="020F0502020204030204" pitchFamily="34" charset="0"/>
            </a:endParaRPr>
          </a:p>
          <a:p>
            <a:pPr>
              <a:lnSpc>
                <a:spcPts val="1900"/>
              </a:lnSpc>
            </a:pPr>
            <a:r>
              <a:rPr lang="fr-FR" sz="1600" dirty="0">
                <a:effectLst/>
                <a:latin typeface="Arial"/>
                <a:ea typeface="Calibri" panose="020F0502020204030204" pitchFamily="34" charset="0"/>
                <a:cs typeface="Arial"/>
              </a:rPr>
              <a:t>Vous devez également attirer l’attention des investisseurs sur le conflit d’intérêt potentiel lié à la détermination de la valeur du produit en cas de demande de rachat, d’arbitrage ou de dénouement du contrat avant l’échéance du support, BPCE, BPCE Vie, BPCE Life</a:t>
            </a:r>
            <a:r>
              <a:rPr lang="fr-FR" sz="1600" dirty="0">
                <a:latin typeface="Arial"/>
                <a:ea typeface="Calibri" panose="020F0502020204030204" pitchFamily="34" charset="0"/>
                <a:cs typeface="Arial"/>
              </a:rPr>
              <a:t> (ex. Natixis Life)</a:t>
            </a:r>
            <a:r>
              <a:rPr lang="fr-FR" sz="1600" dirty="0">
                <a:effectLst/>
                <a:latin typeface="Arial"/>
                <a:ea typeface="Calibri" panose="020F0502020204030204" pitchFamily="34" charset="0"/>
                <a:cs typeface="Arial"/>
              </a:rPr>
              <a:t> pouvant décider d’acquérir ce support financier.</a:t>
            </a:r>
          </a:p>
          <a:p>
            <a:pPr>
              <a:lnSpc>
                <a:spcPts val="1900"/>
              </a:lnSpc>
            </a:pPr>
            <a:endParaRPr lang="fr-FR" sz="1600" dirty="0">
              <a:effectLst/>
              <a:latin typeface="Calibri" panose="020F0502020204030204" pitchFamily="34" charset="0"/>
              <a:ea typeface="Calibri" panose="020F0502020204030204" pitchFamily="34" charset="0"/>
            </a:endParaRPr>
          </a:p>
          <a:p>
            <a:pPr algn="just">
              <a:lnSpc>
                <a:spcPts val="1900"/>
              </a:lnSpc>
            </a:pPr>
            <a:r>
              <a:rPr lang="fr-FR" sz="1600" dirty="0">
                <a:effectLst/>
                <a:latin typeface="Arial"/>
                <a:ea typeface="Calibri" panose="020F0502020204030204" pitchFamily="34" charset="0"/>
                <a:cs typeface="Arial"/>
              </a:rPr>
              <a:t>Les différentes activités exercées par les entités du Groupe BPCE relatives à la distribution des instruments financiers peuvent être génératrices de conflits d’intérêts de diverses natures. </a:t>
            </a:r>
            <a:r>
              <a:rPr lang="fr-FR" sz="1600" dirty="0">
                <a:latin typeface="Arial"/>
                <a:ea typeface="Calibri" panose="020F0502020204030204" pitchFamily="34" charset="0"/>
                <a:cs typeface="Arial"/>
              </a:rPr>
              <a:t>L’émetteur</a:t>
            </a:r>
            <a:r>
              <a:rPr lang="fr-FR" sz="1600" dirty="0">
                <a:effectLst/>
                <a:latin typeface="Arial"/>
                <a:ea typeface="Calibri" panose="020F0502020204030204" pitchFamily="34" charset="0"/>
                <a:cs typeface="Arial"/>
              </a:rPr>
              <a:t> dispose d'un corpus normatif en matière de prévention, détection et gestion des conflits d'intérêts qui veille à assurer la protection et la primauté des intérêts du client dans la fourniture des services d’investissement conformément à la réglementation. De tels conflits d’intérêts pourraient avoir un effet défavorable sur la liquidité ou la valeur des Obligations ainsi que sur les intérêts des investisseurs.</a:t>
            </a:r>
          </a:p>
        </p:txBody>
      </p:sp>
      <p:sp>
        <p:nvSpPr>
          <p:cNvPr id="3" name="Rectangle 2">
            <a:extLst>
              <a:ext uri="{FF2B5EF4-FFF2-40B4-BE49-F238E27FC236}">
                <a16:creationId xmlns:a16="http://schemas.microsoft.com/office/drawing/2014/main" id="{60D5A1EC-AB75-43EC-A8A9-BA931B66C28A}"/>
              </a:ext>
            </a:extLst>
          </p:cNvPr>
          <p:cNvSpPr/>
          <p:nvPr/>
        </p:nvSpPr>
        <p:spPr>
          <a:xfrm>
            <a:off x="9066998" y="6487427"/>
            <a:ext cx="616017" cy="231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98873360"/>
      </p:ext>
    </p:extLst>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9" y="325610"/>
            <a:ext cx="9455796" cy="535531"/>
          </a:xfrm>
          <a:prstGeom prst="rect">
            <a:avLst/>
          </a:prstGeom>
          <a:noFill/>
        </p:spPr>
        <p:txBody>
          <a:bodyPr wrap="square" lIns="91440" tIns="45720" rIns="91440" bIns="45720" rtlCol="0" anchor="t">
            <a:spAutoFit/>
          </a:bodyPr>
          <a:lstStyle/>
          <a:p>
            <a:pPr defTabSz="1214484">
              <a:lnSpc>
                <a:spcPct val="90000"/>
              </a:lnSpc>
              <a:defRPr/>
            </a:pPr>
            <a:r>
              <a:rPr lang="fr-FR" sz="3200" b="1" kern="0" dirty="0">
                <a:latin typeface="Montserrat"/>
                <a:ea typeface="Arial Narrow" panose="020B0606020202030204" pitchFamily="34" charset="0"/>
                <a:cs typeface="Arial"/>
                <a:sym typeface="Arial"/>
              </a:rPr>
              <a:t>Rappel des appétences du réseau CE</a:t>
            </a:r>
            <a:r>
              <a:rPr lang="fr-FR" sz="3200" b="1" kern="0" dirty="0">
                <a:solidFill>
                  <a:srgbClr val="321143"/>
                </a:solidFill>
                <a:latin typeface="Montserrat"/>
                <a:ea typeface="Arial Narrow" panose="020B0606020202030204" pitchFamily="34" charset="0"/>
                <a:cs typeface="Arial"/>
                <a:sym typeface="Arial"/>
              </a:rPr>
              <a:t> </a:t>
            </a:r>
            <a:endParaRPr lang="fr-FR" sz="3200" b="1" kern="0" dirty="0">
              <a:solidFill>
                <a:srgbClr val="321143"/>
              </a:solidFill>
              <a:latin typeface="Montserrat" panose="00000500000000000000" pitchFamily="2" charset="0"/>
              <a:ea typeface="Arial Narrow" panose="020B0606020202030204" pitchFamily="34" charset="0"/>
              <a:cs typeface="Arial"/>
              <a:sym typeface="Arial"/>
            </a:endParaRPr>
          </a:p>
        </p:txBody>
      </p:sp>
      <p:pic>
        <p:nvPicPr>
          <p:cNvPr id="4" name="Image 3">
            <a:extLst>
              <a:ext uri="{FF2B5EF4-FFF2-40B4-BE49-F238E27FC236}">
                <a16:creationId xmlns:a16="http://schemas.microsoft.com/office/drawing/2014/main" id="{02812776-F031-453D-8C55-5EDC5540A843}"/>
              </a:ext>
            </a:extLst>
          </p:cNvPr>
          <p:cNvPicPr>
            <a:picLocks noChangeAspect="1"/>
          </p:cNvPicPr>
          <p:nvPr/>
        </p:nvPicPr>
        <p:blipFill>
          <a:blip r:embed="rId3"/>
          <a:stretch>
            <a:fillRect/>
          </a:stretch>
        </p:blipFill>
        <p:spPr>
          <a:xfrm>
            <a:off x="10805084" y="229407"/>
            <a:ext cx="1012024" cy="1012024"/>
          </a:xfrm>
          <a:prstGeom prst="rect">
            <a:avLst/>
          </a:prstGeom>
        </p:spPr>
      </p:pic>
      <p:sp>
        <p:nvSpPr>
          <p:cNvPr id="6" name="Espace réservé du texte 2">
            <a:extLst>
              <a:ext uri="{FF2B5EF4-FFF2-40B4-BE49-F238E27FC236}">
                <a16:creationId xmlns:a16="http://schemas.microsoft.com/office/drawing/2014/main" id="{A3B22E87-858E-AAD6-A677-7368F4C3ECFC}"/>
              </a:ext>
            </a:extLst>
          </p:cNvPr>
          <p:cNvSpPr>
            <a:spLocks noGrp="1"/>
          </p:cNvSpPr>
          <p:nvPr>
            <p:ph type="body" sz="quarter" idx="12"/>
          </p:nvPr>
        </p:nvSpPr>
        <p:spPr>
          <a:xfrm>
            <a:off x="1247283" y="813652"/>
            <a:ext cx="8173808" cy="428840"/>
          </a:xfrm>
        </p:spPr>
        <p:txBody>
          <a:bodyPr vert="horz" lIns="0" tIns="0" rIns="0" bIns="0" rtlCol="0" anchor="t">
            <a:normAutofit/>
          </a:bodyPr>
          <a:lstStyle/>
          <a:p>
            <a:r>
              <a:rPr lang="fr-FR" sz="2000">
                <a:latin typeface="Montserrat SemiBold"/>
                <a:cs typeface="Arial"/>
              </a:rPr>
              <a:t>Personnes physiques </a:t>
            </a:r>
            <a:endParaRPr lang="fr-FR" strike="sngStrike">
              <a:highlight>
                <a:srgbClr val="00FF00"/>
              </a:highlight>
            </a:endParaRPr>
          </a:p>
        </p:txBody>
      </p:sp>
      <p:sp>
        <p:nvSpPr>
          <p:cNvPr id="7" name="Rectangle 6">
            <a:extLst>
              <a:ext uri="{FF2B5EF4-FFF2-40B4-BE49-F238E27FC236}">
                <a16:creationId xmlns:a16="http://schemas.microsoft.com/office/drawing/2014/main" id="{445EBE5C-937A-4A31-BD3C-64FA21F541C3}"/>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pic>
        <p:nvPicPr>
          <p:cNvPr id="9" name="Image 8">
            <a:extLst>
              <a:ext uri="{FF2B5EF4-FFF2-40B4-BE49-F238E27FC236}">
                <a16:creationId xmlns:a16="http://schemas.microsoft.com/office/drawing/2014/main" id="{95EA1FF7-1323-48C7-9CDF-2918B493C122}"/>
              </a:ext>
            </a:extLst>
          </p:cNvPr>
          <p:cNvPicPr>
            <a:picLocks noChangeAspect="1"/>
          </p:cNvPicPr>
          <p:nvPr/>
        </p:nvPicPr>
        <p:blipFill rotWithShape="1">
          <a:blip r:embed="rId4">
            <a:extLst>
              <a:ext uri="{28A0092B-C50C-407E-A947-70E740481C1C}">
                <a14:useLocalDpi xmlns:a14="http://schemas.microsoft.com/office/drawing/2010/main" val="0"/>
              </a:ext>
            </a:extLst>
          </a:blip>
          <a:srcRect r="47559"/>
          <a:stretch/>
        </p:blipFill>
        <p:spPr bwMode="auto">
          <a:xfrm>
            <a:off x="3526069" y="1241431"/>
            <a:ext cx="5017383" cy="512180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0655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a:t>03</a:t>
            </a:r>
          </a:p>
        </p:txBody>
      </p:sp>
      <p:sp>
        <p:nvSpPr>
          <p:cNvPr id="3" name="Espace réservé du texte 2"/>
          <p:cNvSpPr>
            <a:spLocks noGrp="1"/>
          </p:cNvSpPr>
          <p:nvPr>
            <p:ph type="body" sz="quarter" idx="13"/>
          </p:nvPr>
        </p:nvSpPr>
        <p:spPr>
          <a:xfrm>
            <a:off x="3153576" y="3429000"/>
            <a:ext cx="8627757" cy="1552041"/>
          </a:xfrm>
        </p:spPr>
        <p:txBody>
          <a:bodyPr/>
          <a:lstStyle/>
          <a:p>
            <a:r>
              <a:rPr lang="fr-FR"/>
              <a:t>PARCOURS CONSEIL  </a:t>
            </a:r>
          </a:p>
        </p:txBody>
      </p:sp>
      <p:sp>
        <p:nvSpPr>
          <p:cNvPr id="6" name="ZoneTexte 5">
            <a:extLst>
              <a:ext uri="{FF2B5EF4-FFF2-40B4-BE49-F238E27FC236}">
                <a16:creationId xmlns:a16="http://schemas.microsoft.com/office/drawing/2014/main" id="{901BE6F3-3D66-4FAC-AB22-E6E11E1BF591}"/>
              </a:ext>
            </a:extLst>
          </p:cNvPr>
          <p:cNvSpPr txBox="1"/>
          <p:nvPr/>
        </p:nvSpPr>
        <p:spPr>
          <a:xfrm>
            <a:off x="945748" y="4396025"/>
            <a:ext cx="10148103" cy="1323439"/>
          </a:xfrm>
          <a:prstGeom prst="rect">
            <a:avLst/>
          </a:prstGeom>
          <a:noFill/>
        </p:spPr>
        <p:txBody>
          <a:bodyPr wrap="square">
            <a:spAutoFit/>
          </a:bodyPr>
          <a:lstStyle/>
          <a:p>
            <a:pPr algn="ctr"/>
            <a:r>
              <a:rPr lang="fr-FR" sz="1600" b="1">
                <a:effectLst/>
                <a:latin typeface="Arial" panose="020B0604020202020204" pitchFamily="34" charset="0"/>
                <a:ea typeface="Calibri" panose="020F0502020204030204" pitchFamily="34" charset="0"/>
                <a:cs typeface="Arial" panose="020B0604020202020204" pitchFamily="34" charset="0"/>
              </a:rPr>
              <a:t>Conformément aux recommandations AMF/ACPR, les établissements doivent limiter la commercialisation de titres auto placés : cet emprunt ne doit pas représenter une part trop significative dans le portefeuille des clients et le produit doit constituer un élément de diversification. </a:t>
            </a:r>
            <a:r>
              <a:rPr lang="fr-FR" sz="1600" b="1">
                <a:latin typeface="Arial" panose="020B0604020202020204" pitchFamily="34" charset="0"/>
                <a:ea typeface="Calibri" panose="020F0502020204030204" pitchFamily="34" charset="0"/>
                <a:cs typeface="Arial" panose="020B0604020202020204" pitchFamily="34" charset="0"/>
              </a:rPr>
              <a:t>L</a:t>
            </a:r>
            <a:r>
              <a:rPr lang="fr-FR" sz="1600" b="1">
                <a:effectLst/>
                <a:latin typeface="Arial" panose="020B0604020202020204" pitchFamily="34" charset="0"/>
                <a:ea typeface="Calibri" panose="020F0502020204030204" pitchFamily="34" charset="0"/>
                <a:cs typeface="Arial" panose="020B0604020202020204" pitchFamily="34" charset="0"/>
              </a:rPr>
              <a:t>’appréciation de la part à investir n’est pas définie a priori et est à évaluer par le conseiller lors de l’entretien conseil. </a:t>
            </a:r>
          </a:p>
        </p:txBody>
      </p:sp>
      <p:sp>
        <p:nvSpPr>
          <p:cNvPr id="7" name="Rectangle 6">
            <a:extLst>
              <a:ext uri="{FF2B5EF4-FFF2-40B4-BE49-F238E27FC236}">
                <a16:creationId xmlns:a16="http://schemas.microsoft.com/office/drawing/2014/main" id="{F741A41E-BEE8-4DD5-B520-B55714794FC1}"/>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895918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5" name="Rectangle 2">
            <a:extLst>
              <a:ext uri="{FF2B5EF4-FFF2-40B4-BE49-F238E27FC236}">
                <a16:creationId xmlns:a16="http://schemas.microsoft.com/office/drawing/2014/main" id="{83EDF18E-B3ED-47D4-A040-C9FED8BCF61C}"/>
              </a:ext>
            </a:extLst>
          </p:cNvPr>
          <p:cNvSpPr txBox="1">
            <a:spLocks noChangeArrowheads="1"/>
          </p:cNvSpPr>
          <p:nvPr/>
        </p:nvSpPr>
        <p:spPr>
          <a:xfrm>
            <a:off x="1179872" y="209508"/>
            <a:ext cx="11012128" cy="551865"/>
          </a:xfrm>
          <a:prstGeom prst="rect">
            <a:avLst/>
          </a:prstGeom>
        </p:spPr>
        <p:txBody>
          <a:bodyPr vert="horz" lIns="0" tIns="45720" rIns="0" bIns="45720" rtlCol="0" anchor="t" anchorCtr="0">
            <a:noAutofit/>
          </a:bodyPr>
          <a:lst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fr-FR" altLang="fr-FR" b="0" i="0" u="none" strike="noStrike" kern="1200" cap="none" spc="0" normalizeH="0" baseline="0" noProof="0">
                <a:ln>
                  <a:noFill/>
                </a:ln>
                <a:solidFill>
                  <a:srgbClr val="000000"/>
                </a:solidFill>
                <a:effectLst/>
                <a:uLnTx/>
                <a:uFillTx/>
                <a:latin typeface="Montserrat ExtraBold" panose="00000900000000000000" pitchFamily="50" charset="0"/>
                <a:ea typeface="+mj-ea"/>
                <a:cs typeface="Arial" panose="020B0604020202020204" pitchFamily="34" charset="0"/>
              </a:rPr>
              <a:t>A noter</a:t>
            </a:r>
          </a:p>
        </p:txBody>
      </p:sp>
      <p:pic>
        <p:nvPicPr>
          <p:cNvPr id="11" name="Graphique 10" descr="Curseur avec un remplissage uni">
            <a:extLst>
              <a:ext uri="{FF2B5EF4-FFF2-40B4-BE49-F238E27FC236}">
                <a16:creationId xmlns:a16="http://schemas.microsoft.com/office/drawing/2014/main" id="{432C5ABF-BE0E-42E7-9410-211FE8D38B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40450" y="5582343"/>
            <a:ext cx="500017" cy="500017"/>
          </a:xfrm>
          <a:prstGeom prst="rect">
            <a:avLst/>
          </a:prstGeom>
        </p:spPr>
      </p:pic>
      <p:pic>
        <p:nvPicPr>
          <p:cNvPr id="7" name="Image 6" descr="Une image contenant texte, clipart&#10;&#10;Description générée automatiquement">
            <a:extLst>
              <a:ext uri="{FF2B5EF4-FFF2-40B4-BE49-F238E27FC236}">
                <a16:creationId xmlns:a16="http://schemas.microsoft.com/office/drawing/2014/main" id="{B927B698-90E6-C3C4-6AF6-965FCBB4D9C4}"/>
              </a:ext>
            </a:extLst>
          </p:cNvPr>
          <p:cNvPicPr>
            <a:picLocks noChangeAspect="1"/>
          </p:cNvPicPr>
          <p:nvPr/>
        </p:nvPicPr>
        <p:blipFill>
          <a:blip r:embed="rId5"/>
          <a:stretch>
            <a:fillRect/>
          </a:stretch>
        </p:blipFill>
        <p:spPr>
          <a:xfrm>
            <a:off x="11119439" y="117527"/>
            <a:ext cx="721028" cy="721028"/>
          </a:xfrm>
          <a:prstGeom prst="rect">
            <a:avLst/>
          </a:prstGeom>
        </p:spPr>
      </p:pic>
      <p:sp>
        <p:nvSpPr>
          <p:cNvPr id="12" name="Rectangle 3">
            <a:extLst>
              <a:ext uri="{FF2B5EF4-FFF2-40B4-BE49-F238E27FC236}">
                <a16:creationId xmlns:a16="http://schemas.microsoft.com/office/drawing/2014/main" id="{4E8103E0-013C-490D-AE02-CF1B04292B02}"/>
              </a:ext>
            </a:extLst>
          </p:cNvPr>
          <p:cNvSpPr txBox="1">
            <a:spLocks noChangeArrowheads="1"/>
          </p:cNvSpPr>
          <p:nvPr/>
        </p:nvSpPr>
        <p:spPr>
          <a:xfrm>
            <a:off x="62537" y="767087"/>
            <a:ext cx="12129463" cy="5681111"/>
          </a:xfrm>
          <a:prstGeom prst="rect">
            <a:avLst/>
          </a:prstGeom>
          <a:noFill/>
          <a:ln/>
        </p:spPr>
        <p:txBody>
          <a:bodyPr vert="horz" lIns="91440" tIns="45720" rIns="91440" bIns="45720" numCol="2" rtlCol="0" anchor="t">
            <a:noAutofit/>
          </a:bodyPr>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63220" indent="-269875">
              <a:lnSpc>
                <a:spcPct val="150000"/>
              </a:lnSpc>
              <a:spcBef>
                <a:spcPts val="600"/>
              </a:spcBef>
              <a:spcAft>
                <a:spcPts val="600"/>
              </a:spcAft>
              <a:buFont typeface="Wingdings" panose="05000000000000000000" pitchFamily="2" charset="2"/>
              <a:buChar char="§"/>
            </a:pPr>
            <a:r>
              <a:rPr lang="fr-FR" sz="1200" b="1" dirty="0">
                <a:solidFill>
                  <a:schemeClr val="tx2"/>
                </a:solidFill>
                <a:latin typeface="+mn-lt"/>
                <a:ea typeface="Calibri" panose="020F0502020204030204" pitchFamily="34" charset="0"/>
                <a:cs typeface="Arial"/>
              </a:rPr>
              <a:t>Conformément aux recommandations AMF/ACPR, les établissements doivent limiter la commercialisation de titres auto placés : cet emprunt ne doit pas représenter une part trop significative dans le portefeuille des clients et le produit doit constituer un élément de diversification. </a:t>
            </a:r>
            <a:endParaRPr lang="fr-FR" altLang="fr-FR" sz="1200" b="1" dirty="0">
              <a:solidFill>
                <a:schemeClr val="tx2"/>
              </a:solidFill>
              <a:latin typeface="+mj-lt"/>
              <a:cs typeface="Arial"/>
            </a:endParaRPr>
          </a:p>
          <a:p>
            <a:pPr marL="363220" indent="-269875">
              <a:lnSpc>
                <a:spcPct val="150000"/>
              </a:lnSpc>
              <a:spcBef>
                <a:spcPts val="600"/>
              </a:spcBef>
              <a:spcAft>
                <a:spcPts val="600"/>
              </a:spcAft>
              <a:buFont typeface="Wingdings" panose="05000000000000000000" pitchFamily="2" charset="2"/>
              <a:buChar char="§"/>
            </a:pPr>
            <a:r>
              <a:rPr lang="fr-FR" altLang="fr-FR" sz="1200" dirty="0">
                <a:solidFill>
                  <a:srgbClr val="000000"/>
                </a:solidFill>
                <a:latin typeface="+mj-lt"/>
                <a:cs typeface="Arial"/>
              </a:rPr>
              <a:t>Le conseil et la vente de l’emprunt BPCE s’effectuent </a:t>
            </a:r>
            <a:r>
              <a:rPr lang="fr-FR" altLang="fr-FR" sz="1200" b="1" dirty="0">
                <a:solidFill>
                  <a:schemeClr val="tx2"/>
                </a:solidFill>
                <a:latin typeface="+mj-lt"/>
                <a:cs typeface="Arial"/>
              </a:rPr>
              <a:t>uniquement dans le cadre d’un parcours conseil.</a:t>
            </a:r>
            <a:endParaRPr lang="fr-FR" altLang="fr-FR" sz="1200" dirty="0">
              <a:solidFill>
                <a:schemeClr val="tx2"/>
              </a:solidFill>
              <a:latin typeface="+mj-lt"/>
              <a:cs typeface="Arial"/>
            </a:endParaRPr>
          </a:p>
          <a:p>
            <a:pPr marL="363220" indent="-269875">
              <a:lnSpc>
                <a:spcPct val="150000"/>
              </a:lnSpc>
              <a:spcBef>
                <a:spcPts val="600"/>
              </a:spcBef>
              <a:spcAft>
                <a:spcPts val="600"/>
              </a:spcAft>
              <a:buFont typeface="Wingdings" panose="05000000000000000000" pitchFamily="2" charset="2"/>
              <a:buChar char="§"/>
            </a:pPr>
            <a:r>
              <a:rPr lang="fr-FR" sz="1200" dirty="0">
                <a:solidFill>
                  <a:srgbClr val="000000"/>
                </a:solidFill>
                <a:latin typeface="+mj-lt"/>
                <a:cs typeface="Arial"/>
              </a:rPr>
              <a:t>Comme pour tout produit d’épargne, la souscription d’obligations ne peut être réalisée à crédit, a fortiori dans le cadre de l’auto-placement.</a:t>
            </a:r>
          </a:p>
          <a:p>
            <a:pPr marL="363220" indent="-269875">
              <a:lnSpc>
                <a:spcPct val="150000"/>
              </a:lnSpc>
              <a:spcBef>
                <a:spcPts val="600"/>
              </a:spcBef>
              <a:spcAft>
                <a:spcPts val="600"/>
              </a:spcAft>
              <a:buFont typeface="Wingdings" panose="05000000000000000000" pitchFamily="2" charset="2"/>
              <a:buChar char="§"/>
            </a:pPr>
            <a:r>
              <a:rPr lang="fr-FR" altLang="fr-FR" sz="1200" dirty="0">
                <a:latin typeface="+mj-lt"/>
                <a:cs typeface="Arial"/>
              </a:rPr>
              <a:t>Les titres peuvent être souscrits par les </a:t>
            </a:r>
            <a:r>
              <a:rPr lang="fr-FR" altLang="fr-FR" sz="1200" b="1" dirty="0">
                <a:solidFill>
                  <a:schemeClr val="tx2"/>
                </a:solidFill>
                <a:latin typeface="+mj-lt"/>
                <a:cs typeface="Arial"/>
              </a:rPr>
              <a:t>personnes physiques uniquement</a:t>
            </a:r>
            <a:r>
              <a:rPr lang="fr-FR" altLang="fr-FR" sz="1200" dirty="0">
                <a:latin typeface="+mj-lt"/>
                <a:cs typeface="Arial"/>
              </a:rPr>
              <a:t>.</a:t>
            </a:r>
          </a:p>
          <a:p>
            <a:pPr marL="363220" indent="-269875">
              <a:lnSpc>
                <a:spcPct val="150000"/>
              </a:lnSpc>
              <a:spcBef>
                <a:spcPts val="600"/>
              </a:spcBef>
              <a:spcAft>
                <a:spcPts val="600"/>
              </a:spcAft>
              <a:buFont typeface="Wingdings" panose="05000000000000000000" pitchFamily="2" charset="2"/>
              <a:buChar char="§"/>
            </a:pPr>
            <a:r>
              <a:rPr lang="fr-FR" sz="1200" dirty="0">
                <a:latin typeface="+mj-lt"/>
                <a:cs typeface="Arial"/>
              </a:rPr>
              <a:t>A l’échéance, l’investisseur reçoit le capital et les intérêts capitalisés.</a:t>
            </a:r>
          </a:p>
          <a:p>
            <a:pPr marL="363220" indent="-269875">
              <a:lnSpc>
                <a:spcPct val="150000"/>
              </a:lnSpc>
              <a:spcBef>
                <a:spcPts val="600"/>
              </a:spcBef>
              <a:spcAft>
                <a:spcPts val="600"/>
              </a:spcAft>
              <a:buFont typeface="Wingdings" panose="05000000000000000000" pitchFamily="2" charset="2"/>
              <a:buChar char="§"/>
            </a:pPr>
            <a:r>
              <a:rPr lang="fr" sz="1200" dirty="0">
                <a:latin typeface="+mj-lt"/>
                <a:cs typeface="Arial"/>
              </a:rPr>
              <a:t>L’âge limite de souscription préconisé pour cette émission est de 80 ans. En cas de demande de souscription par un client ayant dépassé cet âge, une mise en garde spécifique devra être formalisée par le conseiller et signée par le client (« déclaration liée à la souscription 80 ans et plus »).</a:t>
            </a:r>
          </a:p>
          <a:p>
            <a:pPr marL="363220" lvl="1" indent="-269875">
              <a:lnSpc>
                <a:spcPct val="150000"/>
              </a:lnSpc>
              <a:spcBef>
                <a:spcPts val="600"/>
              </a:spcBef>
              <a:buClr>
                <a:schemeClr val="tx2"/>
              </a:buClr>
              <a:buFont typeface="Wingdings" panose="05000000000000000000" pitchFamily="2" charset="2"/>
              <a:buChar char="§"/>
            </a:pPr>
            <a:r>
              <a:rPr lang="fr" sz="1200" dirty="0">
                <a:latin typeface="+mj-lt"/>
                <a:cs typeface="Arial"/>
              </a:rPr>
              <a:t>En cas de </a:t>
            </a:r>
            <a:r>
              <a:rPr lang="fr-FR" sz="1200" dirty="0">
                <a:latin typeface="+mj-lt"/>
                <a:cs typeface="Arial"/>
              </a:rPr>
              <a:t>revente avant l’échéance, le client ne bénéficie pas de la garantie en capital car les obligations seront revendues aux conditions du marché. </a:t>
            </a:r>
          </a:p>
          <a:p>
            <a:pPr marL="363220" lvl="1" indent="-269875">
              <a:lnSpc>
                <a:spcPct val="150000"/>
              </a:lnSpc>
              <a:spcBef>
                <a:spcPts val="600"/>
              </a:spcBef>
              <a:buClr>
                <a:schemeClr val="tx2"/>
              </a:buClr>
              <a:buFont typeface="Symbol" panose="05050102010706020507" pitchFamily="18" charset="2"/>
              <a:buNone/>
              <a:tabLst>
                <a:tab pos="1166813" algn="l"/>
              </a:tabLst>
            </a:pPr>
            <a:endParaRPr lang="fr-FR" sz="1200" dirty="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1166813" algn="l"/>
              </a:tabLst>
            </a:pPr>
            <a:endParaRPr lang="fr-FR" sz="1200" dirty="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1166813" algn="l"/>
              </a:tabLst>
            </a:pPr>
            <a:endParaRPr lang="fr-FR" sz="1200" dirty="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r>
              <a:rPr lang="fr-FR" sz="1200" dirty="0">
                <a:latin typeface="+mj-lt"/>
                <a:cs typeface="Arial"/>
                <a:hlinkClick r:id="" action="ppaction://noaction"/>
              </a:rPr>
              <a:t>Pour aller plus loin: impact de l’évolution des taux d’intérêt d’une obligation </a:t>
            </a:r>
            <a:endParaRPr lang="fr-FR" sz="1200" dirty="0">
              <a:latin typeface="+mj-lt"/>
            </a:endParaRPr>
          </a:p>
        </p:txBody>
      </p:sp>
      <p:sp>
        <p:nvSpPr>
          <p:cNvPr id="13" name="Arrondir un rectangle avec un coin diagonal 12">
            <a:extLst>
              <a:ext uri="{FF2B5EF4-FFF2-40B4-BE49-F238E27FC236}">
                <a16:creationId xmlns:a16="http://schemas.microsoft.com/office/drawing/2014/main" id="{9834A928-016E-4A83-9A30-C06B30BCD8AE}"/>
              </a:ext>
            </a:extLst>
          </p:cNvPr>
          <p:cNvSpPr>
            <a:spLocks noChangeArrowheads="1"/>
          </p:cNvSpPr>
          <p:nvPr/>
        </p:nvSpPr>
        <p:spPr bwMode="auto">
          <a:xfrm>
            <a:off x="6299577" y="1033404"/>
            <a:ext cx="5453366" cy="3689101"/>
          </a:xfrm>
          <a:custGeom>
            <a:avLst/>
            <a:gdLst>
              <a:gd name="T0" fmla="*/ 2147483647 w 2514600"/>
              <a:gd name="T1" fmla="*/ 2147483647 h 380902"/>
              <a:gd name="T2" fmla="*/ 2147483647 w 2514600"/>
              <a:gd name="T3" fmla="*/ 2147483647 h 380902"/>
              <a:gd name="T4" fmla="*/ 0 w 2514600"/>
              <a:gd name="T5" fmla="*/ 2147483647 h 380902"/>
              <a:gd name="T6" fmla="*/ 2147483647 w 2514600"/>
              <a:gd name="T7" fmla="*/ 0 h 380902"/>
              <a:gd name="T8" fmla="*/ 0 60000 65536"/>
              <a:gd name="T9" fmla="*/ 0 60000 65536"/>
              <a:gd name="T10" fmla="*/ 0 60000 65536"/>
              <a:gd name="T11" fmla="*/ 0 60000 65536"/>
              <a:gd name="T12" fmla="*/ 18594 w 2514600"/>
              <a:gd name="T13" fmla="*/ 18594 h 380902"/>
              <a:gd name="T14" fmla="*/ 2496006 w 2514600"/>
              <a:gd name="T15" fmla="*/ 362308 h 380902"/>
            </a:gdLst>
            <a:ahLst/>
            <a:cxnLst>
              <a:cxn ang="T8">
                <a:pos x="T0" y="T1"/>
              </a:cxn>
              <a:cxn ang="T9">
                <a:pos x="T2" y="T3"/>
              </a:cxn>
              <a:cxn ang="T10">
                <a:pos x="T4" y="T5"/>
              </a:cxn>
              <a:cxn ang="T11">
                <a:pos x="T6" y="T7"/>
              </a:cxn>
            </a:cxnLst>
            <a:rect l="T12" t="T13" r="T14" b="T15"/>
            <a:pathLst>
              <a:path w="2514600" h="380902">
                <a:moveTo>
                  <a:pt x="63485" y="0"/>
                </a:moveTo>
                <a:lnTo>
                  <a:pt x="2514600" y="0"/>
                </a:lnTo>
                <a:lnTo>
                  <a:pt x="2514600" y="317417"/>
                </a:lnTo>
                <a:cubicBezTo>
                  <a:pt x="2514600" y="352478"/>
                  <a:pt x="2486176" y="380901"/>
                  <a:pt x="2451115" y="380902"/>
                </a:cubicBezTo>
                <a:lnTo>
                  <a:pt x="0" y="380902"/>
                </a:lnTo>
                <a:lnTo>
                  <a:pt x="0" y="63485"/>
                </a:lnTo>
                <a:cubicBezTo>
                  <a:pt x="0" y="28423"/>
                  <a:pt x="28423" y="0"/>
                  <a:pt x="63484" y="0"/>
                </a:cubicBezTo>
                <a:lnTo>
                  <a:pt x="63485" y="0"/>
                </a:lnTo>
                <a:close/>
              </a:path>
            </a:pathLst>
          </a:custGeom>
          <a:solidFill>
            <a:schemeClr val="bg1">
              <a:lumMod val="95000"/>
            </a:schemeClr>
          </a:solidFill>
          <a:ln w="28575">
            <a:solidFill>
              <a:srgbClr val="1D1B1B"/>
            </a:solidFill>
            <a:miter lim="800000"/>
            <a:headEnd/>
            <a:tailEnd/>
          </a:ln>
          <a:effectLst>
            <a:outerShdw dist="23000" dir="5400000" rotWithShape="0">
              <a:srgbClr val="808080">
                <a:alpha val="34998"/>
              </a:srgb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 typeface="Wingdings" pitchFamily="2" charset="2"/>
              <a:buNone/>
              <a:tabLst/>
              <a:defRPr/>
            </a:pPr>
            <a:r>
              <a:rPr kumimoji="0" lang="fr-FR" sz="1600" b="1" i="0" u="none" strike="noStrike" kern="0" cap="none" spc="0" normalizeH="0" baseline="0" noProof="0">
                <a:ln>
                  <a:noFill/>
                </a:ln>
                <a:solidFill>
                  <a:srgbClr val="B34A8C"/>
                </a:solidFill>
                <a:effectLst/>
                <a:uLnTx/>
                <a:uFillTx/>
                <a:latin typeface="Arial"/>
                <a:ea typeface="Verdana" panose="020B0604030504040204" pitchFamily="34" charset="0"/>
                <a:cs typeface="Verdana" panose="020B0604030504040204" pitchFamily="34" charset="0"/>
              </a:rPr>
              <a:t>BONNE PRATIQUE EN AMONT DES PARCOURS </a:t>
            </a:r>
          </a:p>
          <a:p>
            <a:pPr marL="0" marR="0" lvl="0" indent="0" algn="ctr" defTabSz="914400" rtl="0" eaLnBrk="1" fontAlgn="auto" latinLnBrk="0" hangingPunct="1">
              <a:lnSpc>
                <a:spcPct val="100000"/>
              </a:lnSpc>
              <a:spcBef>
                <a:spcPts val="0"/>
              </a:spcBef>
              <a:spcAft>
                <a:spcPts val="0"/>
              </a:spcAft>
              <a:buClrTx/>
              <a:buSzTx/>
              <a:buFont typeface="Wingdings" pitchFamily="2" charset="2"/>
              <a:buNone/>
              <a:tabLst/>
              <a:defRPr/>
            </a:pPr>
            <a:endParaRPr kumimoji="0" lang="fr-FR" sz="1200" b="1" i="0" u="none" strike="noStrike" kern="0" cap="none" spc="0" normalizeH="0" baseline="0" noProof="0">
              <a:ln>
                <a:noFill/>
              </a:ln>
              <a:solidFill>
                <a:srgbClr val="44546A"/>
              </a:solidFill>
              <a:effectLst/>
              <a:uLnTx/>
              <a:uFillTx/>
              <a:latin typeface="Arial"/>
              <a:ea typeface="Verdana" panose="020B0604030504040204" pitchFamily="34" charset="0"/>
              <a:cs typeface="Verdana" panose="020B060403050404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fr-FR" sz="1200" b="0"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Il convient de tenir compte </a:t>
            </a:r>
            <a:r>
              <a:rPr kumimoji="0" lang="fr-FR" sz="1200" b="1"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de sa connaissance, de son expérience en matière financière, de ses objectifs, de ses exigences et de ses besoins, de son appétence aux risques et de son horizon de placement.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fr-FR" sz="1200" b="0"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Veillez à compléter ou mettre à jour, avec le client, le </a:t>
            </a:r>
            <a:r>
              <a:rPr kumimoji="0" lang="fr-FR" sz="1200" b="1"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QCF-QR en amont du parcours (également disponible en </a:t>
            </a:r>
            <a:r>
              <a:rPr kumimoji="0" lang="fr-FR" sz="1200" b="1" i="0" u="none" strike="noStrike" kern="0" cap="none" spc="0" normalizeH="0" baseline="0" noProof="0" err="1">
                <a:ln>
                  <a:noFill/>
                </a:ln>
                <a:solidFill>
                  <a:srgbClr val="000000"/>
                </a:solidFill>
                <a:effectLst/>
                <a:uLnTx/>
                <a:uFillTx/>
                <a:latin typeface="Arial"/>
                <a:ea typeface="Verdana" panose="020B0604030504040204" pitchFamily="34" charset="0"/>
                <a:cs typeface="Verdana" panose="020B0604030504040204" pitchFamily="34" charset="0"/>
              </a:rPr>
              <a:t>selfcare</a:t>
            </a:r>
            <a:r>
              <a:rPr kumimoji="0" lang="fr-FR" sz="1200" b="1"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a:t>
            </a:r>
            <a:r>
              <a:rPr kumimoji="0" lang="fr-FR" sz="1200" b="0"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 </a:t>
            </a:r>
          </a:p>
          <a:p>
            <a:pPr marL="171450" marR="0" lvl="0" indent="-171450" algn="just" defTabSz="914400" rtl="0" eaLnBrk="1" fontAlgn="auto" latinLnBrk="0" hangingPunct="1">
              <a:lnSpc>
                <a:spcPct val="100000"/>
              </a:lnSpc>
              <a:spcBef>
                <a:spcPts val="0"/>
              </a:spcBef>
              <a:spcAft>
                <a:spcPts val="0"/>
              </a:spcAft>
              <a:buClrTx/>
              <a:buSzTx/>
              <a:buFont typeface="Arial" pitchFamily="34" charset="0"/>
              <a:buChar char="•"/>
              <a:tabLst/>
              <a:defRPr/>
            </a:pPr>
            <a:endParaRPr lang="fr-FR" sz="1200" kern="0">
              <a:solidFill>
                <a:srgbClr val="000000"/>
              </a:solidFill>
              <a:latin typeface="Arial"/>
              <a:ea typeface="Verdana" panose="020B0604030504040204" pitchFamily="34" charset="0"/>
              <a:cs typeface="Verdana" panose="020B0604030504040204" pitchFamily="34" charset="0"/>
            </a:endParaRPr>
          </a:p>
          <a:p>
            <a:pPr marL="171450" indent="-171450" algn="just">
              <a:buFont typeface="Arial" pitchFamily="34" charset="0"/>
              <a:buChar char="•"/>
              <a:defRPr/>
            </a:pPr>
            <a:r>
              <a:rPr lang="fr-FR" altLang="fr-FR" sz="1200" b="1" kern="0">
                <a:solidFill>
                  <a:srgbClr val="000000"/>
                </a:solidFill>
                <a:latin typeface="Arial"/>
                <a:ea typeface="Verdana" panose="020B0604030504040204" pitchFamily="34" charset="0"/>
              </a:rPr>
              <a:t>         La procédure de devoir de conseil doit être scrupuleusement respectée</a:t>
            </a:r>
            <a:r>
              <a:rPr lang="fr-FR" altLang="fr-FR" sz="1200" kern="0">
                <a:solidFill>
                  <a:srgbClr val="000000"/>
                </a:solidFill>
                <a:latin typeface="Arial"/>
                <a:ea typeface="Verdana" panose="020B0604030504040204" pitchFamily="34" charset="0"/>
              </a:rPr>
              <a:t>, d’autant plus que s’agissant d’une émission BPCE, il y a conflit d’intérêt dans la mesure où l’établissement a intérêt à placer un emprunt de sa maison mère émettrice (BPCE). L’établissement doit donc pouvoir apporter la preuve que l’intérêt du client a été pris en compte</a:t>
            </a:r>
          </a:p>
        </p:txBody>
      </p:sp>
      <p:pic>
        <p:nvPicPr>
          <p:cNvPr id="14" name="Graphique 13" descr="Avertissement contour">
            <a:extLst>
              <a:ext uri="{FF2B5EF4-FFF2-40B4-BE49-F238E27FC236}">
                <a16:creationId xmlns:a16="http://schemas.microsoft.com/office/drawing/2014/main" id="{2FF87333-040C-440E-B984-FD14D0D5B43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76591" y="5038618"/>
            <a:ext cx="248801" cy="248801"/>
          </a:xfrm>
          <a:prstGeom prst="rect">
            <a:avLst/>
          </a:prstGeom>
        </p:spPr>
      </p:pic>
      <p:sp>
        <p:nvSpPr>
          <p:cNvPr id="15" name="Rectangle 14">
            <a:extLst>
              <a:ext uri="{FF2B5EF4-FFF2-40B4-BE49-F238E27FC236}">
                <a16:creationId xmlns:a16="http://schemas.microsoft.com/office/drawing/2014/main" id="{D32BE5D7-C1E6-42BB-B9B5-00BE75A8EDC8}"/>
              </a:ext>
            </a:extLst>
          </p:cNvPr>
          <p:cNvSpPr/>
          <p:nvPr/>
        </p:nvSpPr>
        <p:spPr>
          <a:xfrm>
            <a:off x="3661309" y="6448198"/>
            <a:ext cx="5139548" cy="246221"/>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662622831"/>
      </p:ext>
    </p:extLst>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87B9838D-A86D-4912-BD1A-832F3521ABC5}"/>
              </a:ext>
            </a:extLst>
          </p:cNvPr>
          <p:cNvSpPr>
            <a:spLocks noGrp="1"/>
          </p:cNvSpPr>
          <p:nvPr>
            <p:ph type="title"/>
          </p:nvPr>
        </p:nvSpPr>
        <p:spPr/>
        <p:txBody>
          <a:bodyPr/>
          <a:lstStyle/>
          <a:p>
            <a:r>
              <a:rPr lang="fr-FR"/>
              <a:t>Supports de communication</a:t>
            </a:r>
          </a:p>
        </p:txBody>
      </p:sp>
      <p:pic>
        <p:nvPicPr>
          <p:cNvPr id="13" name="Image 12">
            <a:extLst>
              <a:ext uri="{FF2B5EF4-FFF2-40B4-BE49-F238E27FC236}">
                <a16:creationId xmlns:a16="http://schemas.microsoft.com/office/drawing/2014/main" id="{13D29E5E-4789-49F0-B242-FD1B36B149F8}"/>
              </a:ext>
            </a:extLst>
          </p:cNvPr>
          <p:cNvPicPr>
            <a:picLocks noChangeAspect="1"/>
          </p:cNvPicPr>
          <p:nvPr/>
        </p:nvPicPr>
        <p:blipFill>
          <a:blip r:embed="rId2"/>
          <a:stretch>
            <a:fillRect/>
          </a:stretch>
        </p:blipFill>
        <p:spPr>
          <a:xfrm>
            <a:off x="10924067" y="261897"/>
            <a:ext cx="721028" cy="721028"/>
          </a:xfrm>
          <a:prstGeom prst="rect">
            <a:avLst/>
          </a:prstGeom>
        </p:spPr>
      </p:pic>
      <p:sp>
        <p:nvSpPr>
          <p:cNvPr id="16" name="Rectangle : coins arrondis 15">
            <a:extLst>
              <a:ext uri="{FF2B5EF4-FFF2-40B4-BE49-F238E27FC236}">
                <a16:creationId xmlns:a16="http://schemas.microsoft.com/office/drawing/2014/main" id="{1BB7F281-99C3-42C4-BB79-7D8A493D7D9E}"/>
              </a:ext>
            </a:extLst>
          </p:cNvPr>
          <p:cNvSpPr/>
          <p:nvPr/>
        </p:nvSpPr>
        <p:spPr>
          <a:xfrm>
            <a:off x="6733566" y="1043132"/>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17" name="ZoneTexte 16">
            <a:extLst>
              <a:ext uri="{FF2B5EF4-FFF2-40B4-BE49-F238E27FC236}">
                <a16:creationId xmlns:a16="http://schemas.microsoft.com/office/drawing/2014/main" id="{06CDD1A3-7377-49BF-BD4C-3F7CC775E29E}"/>
              </a:ext>
            </a:extLst>
          </p:cNvPr>
          <p:cNvSpPr txBox="1"/>
          <p:nvPr/>
        </p:nvSpPr>
        <p:spPr>
          <a:xfrm>
            <a:off x="6368895" y="1679725"/>
            <a:ext cx="5587870" cy="468339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800"/>
              </a:lnSpc>
              <a:spcBef>
                <a:spcPts val="0"/>
              </a:spcBef>
              <a:spcAft>
                <a:spcPts val="0"/>
              </a:spcAft>
              <a:buClr>
                <a:srgbClr val="B34A8C"/>
              </a:buClr>
              <a:buSzTx/>
              <a:buFontTx/>
              <a:buNone/>
              <a:tabLst/>
              <a:defRPr/>
            </a:pPr>
            <a:r>
              <a:rPr lang="fr-FR" sz="1200" b="1" dirty="0">
                <a:solidFill>
                  <a:srgbClr val="000000"/>
                </a:solidFill>
                <a:latin typeface="Arial"/>
              </a:rPr>
              <a:t>Documents à remettre obligatoirement :</a:t>
            </a:r>
            <a:endParaRPr lang="fr-FR" sz="1200" b="1" i="0" u="none" strike="noStrike" kern="1200" cap="none" spc="0" normalizeH="0" baseline="0" noProof="0" dirty="0">
              <a:ln>
                <a:noFill/>
              </a:ln>
              <a:solidFill>
                <a:srgbClr val="000000"/>
              </a:solidFill>
              <a:effectLst/>
              <a:uLnTx/>
              <a:uFillTx/>
              <a:latin typeface="Arial"/>
              <a:cs typeface="Arial"/>
            </a:endParaRPr>
          </a:p>
          <a:p>
            <a:pPr marL="171450" indent="-171450">
              <a:lnSpc>
                <a:spcPts val="1800"/>
              </a:lnSpc>
              <a:spcBef>
                <a:spcPts val="600"/>
              </a:spcBef>
              <a:buClr>
                <a:srgbClr val="B34A8C"/>
              </a:buClr>
              <a:buFont typeface="Wingdings 3" panose="05040102010807070707" pitchFamily="18" charset="2"/>
              <a:buChar char="º"/>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La synthèse épargne (LEA) ou proposition d’investissement (O2S)</a:t>
            </a:r>
            <a:r>
              <a:rPr lang="fr-FR" sz="1200" dirty="0">
                <a:solidFill>
                  <a:srgbClr val="000000"/>
                </a:solidFill>
                <a:latin typeface="Arial"/>
              </a:rPr>
              <a:t> -</a:t>
            </a:r>
            <a:endParaRPr lang="fr-FR" sz="1200" b="0" i="0" u="none" strike="noStrike" kern="1200" cap="none" spc="0" normalizeH="0" baseline="0" noProof="0" dirty="0">
              <a:ln>
                <a:noFill/>
              </a:ln>
              <a:solidFill>
                <a:srgbClr val="000000"/>
              </a:solidFill>
              <a:effectLst/>
              <a:uLnTx/>
              <a:uFillTx/>
              <a:latin typeface="Arial"/>
              <a:cs typeface="Arial"/>
            </a:endParaRPr>
          </a:p>
          <a:p>
            <a:pPr marL="171450" marR="0" lvl="0" indent="-171450" algn="l" defTabSz="914400" rtl="0" eaLnBrk="1" fontAlgn="auto" latinLnBrk="0" hangingPunct="1">
              <a:lnSpc>
                <a:spcPts val="1800"/>
              </a:lnSpc>
              <a:spcBef>
                <a:spcPts val="600"/>
              </a:spcBef>
              <a:spcAft>
                <a:spcPts val="0"/>
              </a:spcAft>
              <a:buClr>
                <a:srgbClr val="B34A8C"/>
              </a:buClr>
              <a:buSzTx/>
              <a:buFont typeface="Wingdings 3" panose="05040102010807070707" pitchFamily="18" charset="2"/>
              <a:buChar char="º"/>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 cas échéant, l’attestation plus de 80 ans dédiée à l’assurance vie,</a:t>
            </a:r>
            <a:endParaRPr lang="fr-FR" sz="1200" b="0" i="0" u="none" strike="noStrike" kern="1200" cap="none" spc="0" normalizeH="0" baseline="0" noProof="0" dirty="0">
              <a:ln>
                <a:noFill/>
              </a:ln>
              <a:solidFill>
                <a:srgbClr val="000000"/>
              </a:solidFill>
              <a:effectLst/>
              <a:uLnTx/>
              <a:uFillTx/>
              <a:latin typeface="Arial"/>
              <a:cs typeface="Arial"/>
            </a:endParaRPr>
          </a:p>
          <a:p>
            <a:pPr marL="171450" indent="-171450">
              <a:lnSpc>
                <a:spcPts val="1800"/>
              </a:lnSpc>
              <a:spcBef>
                <a:spcPts val="600"/>
              </a:spcBef>
              <a:buClr>
                <a:srgbClr val="B34A8C"/>
              </a:buClr>
              <a:buFont typeface="Wingdings 3" panose="05040102010807070707" pitchFamily="18" charset="2"/>
              <a:buChar char="º"/>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La fiche assurance vie (FIS) BPCE Vie, BPCE Life</a:t>
            </a:r>
            <a:r>
              <a:rPr lang="fr-FR" sz="1200" dirty="0">
                <a:solidFill>
                  <a:srgbClr val="000000"/>
                </a:solidFill>
                <a:latin typeface="Arial"/>
              </a:rPr>
              <a:t> (ex. Natixis Life)</a:t>
            </a:r>
            <a:r>
              <a:rPr kumimoji="0" lang="fr-FR" sz="1200" b="0" i="0" u="none" strike="noStrike" kern="1200" cap="none" spc="0" normalizeH="0" baseline="0" noProof="0" dirty="0">
                <a:ln>
                  <a:noFill/>
                </a:ln>
                <a:solidFill>
                  <a:srgbClr val="000000"/>
                </a:solidFill>
                <a:effectLst/>
                <a:uLnTx/>
                <a:uFillTx/>
                <a:latin typeface="Arial"/>
                <a:ea typeface="+mn-ea"/>
                <a:cs typeface="+mn-cs"/>
              </a:rPr>
              <a:t> ou CNP Assurances</a:t>
            </a:r>
            <a:endParaRPr lang="fr-FR" sz="1200" b="0" i="0" u="none" strike="noStrike" kern="1200" cap="none" spc="0" normalizeH="0" baseline="0" noProof="0" dirty="0">
              <a:ln>
                <a:noFill/>
              </a:ln>
              <a:solidFill>
                <a:srgbClr val="000000"/>
              </a:solidFill>
              <a:effectLst/>
              <a:uLnTx/>
              <a:uFillTx/>
              <a:latin typeface="Arial"/>
              <a:cs typeface="Arial"/>
            </a:endParaRPr>
          </a:p>
          <a:p>
            <a:pPr marL="171450" indent="-171450">
              <a:lnSpc>
                <a:spcPts val="1800"/>
              </a:lnSpc>
              <a:spcBef>
                <a:spcPts val="600"/>
              </a:spcBef>
              <a:buClr>
                <a:srgbClr val="B34A8C"/>
              </a:buClr>
              <a:buFont typeface="Wingdings 3" panose="05040102010807070707" pitchFamily="18" charset="2"/>
              <a:buChar char="º"/>
              <a:defRPr/>
            </a:pPr>
            <a:r>
              <a:rPr lang="fr-FR" sz="1200" dirty="0"/>
              <a:t>L’annexe « Caractéristiques principales des obligations »</a:t>
            </a:r>
            <a:r>
              <a:rPr lang="fr-FR" sz="1200" dirty="0">
                <a:solidFill>
                  <a:srgbClr val="000000"/>
                </a:solidFill>
                <a:latin typeface="Arial"/>
              </a:rPr>
              <a:t> remise avec la FIS</a:t>
            </a:r>
            <a:endParaRPr lang="fr-FR" sz="1200" dirty="0">
              <a:solidFill>
                <a:srgbClr val="000000"/>
              </a:solidFill>
              <a:latin typeface="Arial"/>
              <a:cs typeface="Arial"/>
            </a:endParaRPr>
          </a:p>
          <a:p>
            <a:pPr>
              <a:lnSpc>
                <a:spcPts val="1800"/>
              </a:lnSpc>
              <a:spcBef>
                <a:spcPts val="600"/>
              </a:spcBef>
              <a:buClr>
                <a:srgbClr val="B34A8C"/>
              </a:buClr>
              <a:defRPr/>
            </a:pPr>
            <a:r>
              <a:rPr kumimoji="0" lang="fr-FR" sz="1200" b="1" i="0" u="none" kern="1200" cap="none" spc="0" normalizeH="0" baseline="0" noProof="0" dirty="0">
                <a:ln>
                  <a:noFill/>
                </a:ln>
                <a:solidFill>
                  <a:srgbClr val="000000"/>
                </a:solidFill>
                <a:effectLst/>
                <a:uLnTx/>
                <a:uFillTx/>
                <a:latin typeface="Arial"/>
                <a:ea typeface="+mn-ea"/>
                <a:cs typeface="+mn-cs"/>
              </a:rPr>
              <a:t>Autres documents :</a:t>
            </a:r>
            <a:endParaRPr lang="fr-FR" sz="1200" b="1" i="0" u="none" kern="1200" cap="none" spc="0" normalizeH="0" baseline="0" noProof="0" dirty="0">
              <a:ln>
                <a:noFill/>
              </a:ln>
              <a:solidFill>
                <a:srgbClr val="000000"/>
              </a:solidFill>
              <a:effectLst/>
              <a:uLnTx/>
              <a:uFillTx/>
              <a:latin typeface="Arial"/>
              <a:cs typeface="Arial"/>
            </a:endParaRPr>
          </a:p>
          <a:p>
            <a:pPr marL="171450" marR="0" lvl="0" indent="-171450" algn="l" defTabSz="914400" rtl="0" eaLnBrk="1" fontAlgn="auto" latinLnBrk="0" hangingPunct="1">
              <a:lnSpc>
                <a:spcPts val="1800"/>
              </a:lnSpc>
              <a:spcBef>
                <a:spcPts val="600"/>
              </a:spcBef>
              <a:spcAft>
                <a:spcPts val="0"/>
              </a:spcAft>
              <a:buClr>
                <a:srgbClr val="B34A8C"/>
              </a:buClr>
              <a:buSzTx/>
              <a:buFont typeface="Wingdings 3" panose="05040102010807070707" pitchFamily="18" charset="2"/>
              <a:buChar char="º"/>
              <a:tabLst/>
              <a:defRPr/>
            </a:pPr>
            <a:r>
              <a:rPr kumimoji="0" lang="fr-FR" sz="1200" b="0" i="0" u="none" kern="1200" cap="none" spc="0" normalizeH="0" baseline="0" noProof="0" dirty="0">
                <a:ln>
                  <a:noFill/>
                </a:ln>
                <a:solidFill>
                  <a:srgbClr val="000000"/>
                </a:solidFill>
                <a:effectLst/>
                <a:uLnTx/>
                <a:uFillTx/>
                <a:latin typeface="Arial"/>
                <a:ea typeface="+mn-ea"/>
                <a:cs typeface="+mn-cs"/>
              </a:rPr>
              <a:t>Le prospectus de </a:t>
            </a:r>
            <a:r>
              <a:rPr kumimoji="0" lang="fr-FR" sz="1200" b="0" i="0" u="none" kern="1200" cap="none" spc="0" normalizeH="0" baseline="0" noProof="0" dirty="0">
                <a:ln>
                  <a:noFill/>
                </a:ln>
                <a:effectLst/>
                <a:uLnTx/>
                <a:uFillTx/>
                <a:latin typeface="Arial"/>
                <a:ea typeface="+mn-ea"/>
                <a:cs typeface="+mn-cs"/>
              </a:rPr>
              <a:t>l’émission disponible sur le site de l’AMF à partir du 20/01/23 (à remettre sur demande)</a:t>
            </a:r>
            <a:endParaRPr lang="fr-FR" sz="1200" b="0" i="0" u="none" kern="1200" cap="none" spc="0" normalizeH="0" baseline="0" noProof="0" dirty="0">
              <a:ln>
                <a:noFill/>
              </a:ln>
              <a:effectLst/>
              <a:uLnTx/>
              <a:uFillTx/>
              <a:latin typeface="Arial"/>
              <a:cs typeface="Arial"/>
            </a:endParaRPr>
          </a:p>
          <a:p>
            <a:pPr marL="171450" indent="-171450">
              <a:lnSpc>
                <a:spcPts val="1800"/>
              </a:lnSpc>
              <a:spcBef>
                <a:spcPts val="600"/>
              </a:spcBef>
              <a:buClr>
                <a:srgbClr val="B34A8C"/>
              </a:buClr>
              <a:buFont typeface="Wingdings 3" panose="05040102010807070707" pitchFamily="18" charset="2"/>
              <a:buChar char="º"/>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 Document d'Informations Spécifiques (DIS</a:t>
            </a:r>
            <a:r>
              <a:rPr lang="fr-FR" sz="1200" dirty="0">
                <a:solidFill>
                  <a:srgbClr val="000000"/>
                </a:solidFill>
                <a:latin typeface="Arial"/>
              </a:rPr>
              <a:t> ou DIS/FAS</a:t>
            </a:r>
            <a:r>
              <a:rPr kumimoji="0" lang="fr-FR" sz="1200" b="0" i="0" u="none" strike="noStrike" kern="1200" cap="none" spc="0" normalizeH="0" baseline="0" noProof="0" dirty="0">
                <a:ln>
                  <a:noFill/>
                </a:ln>
                <a:solidFill>
                  <a:srgbClr val="000000"/>
                </a:solidFill>
                <a:effectLst/>
                <a:uLnTx/>
                <a:uFillTx/>
                <a:latin typeface="Arial"/>
                <a:ea typeface="+mn-ea"/>
                <a:cs typeface="+mn-cs"/>
              </a:rPr>
              <a:t>) mis à disposition sur les sites </a:t>
            </a:r>
            <a:r>
              <a:rPr lang="fr-FR" sz="1200" dirty="0">
                <a:solidFill>
                  <a:srgbClr val="000000"/>
                </a:solidFill>
                <a:latin typeface="Arial"/>
              </a:rPr>
              <a:t>"</a:t>
            </a:r>
            <a:r>
              <a:rPr kumimoji="0" lang="fr-FR" sz="1200" b="0" i="0" u="none" strike="noStrike" kern="1200" cap="none" spc="0" normalizeH="0" baseline="0" noProof="0" dirty="0" err="1">
                <a:ln>
                  <a:noFill/>
                </a:ln>
                <a:solidFill>
                  <a:srgbClr val="000000"/>
                </a:solidFill>
                <a:effectLst/>
                <a:uLnTx/>
                <a:uFillTx/>
                <a:latin typeface="Arial"/>
                <a:ea typeface="+mn-ea"/>
                <a:cs typeface="+mn-cs"/>
              </a:rPr>
              <a:t>priips</a:t>
            </a:r>
            <a:r>
              <a:rPr lang="fr-FR" sz="1200" dirty="0">
                <a:solidFill>
                  <a:srgbClr val="000000"/>
                </a:solidFill>
                <a:latin typeface="Arial"/>
              </a:rPr>
              <a:t>"</a:t>
            </a:r>
            <a:r>
              <a:rPr kumimoji="0" lang="fr-FR" sz="1200" b="0" i="0" u="none" strike="noStrike" kern="1200" cap="none" spc="0" normalizeH="0" baseline="0" noProof="0" dirty="0">
                <a:ln>
                  <a:noFill/>
                </a:ln>
                <a:solidFill>
                  <a:srgbClr val="000000"/>
                </a:solidFill>
                <a:effectLst/>
                <a:uLnTx/>
                <a:uFillTx/>
                <a:latin typeface="Arial"/>
                <a:ea typeface="+mn-ea"/>
                <a:cs typeface="+mn-cs"/>
              </a:rPr>
              <a:t> selon l’assureur concerné :</a:t>
            </a:r>
            <a:endParaRPr lang="fr-FR" sz="1200" b="0" i="0" u="none" strike="noStrike" kern="1200" cap="none" spc="0" normalizeH="0" baseline="0" noProof="0" dirty="0">
              <a:ln>
                <a:noFill/>
              </a:ln>
              <a:solidFill>
                <a:srgbClr val="000000"/>
              </a:solidFill>
              <a:effectLst/>
              <a:uLnTx/>
              <a:uFillTx/>
              <a:latin typeface="Arial"/>
              <a:cs typeface="Arial"/>
            </a:endParaRPr>
          </a:p>
          <a:p>
            <a:pPr marL="742950" lvl="1" indent="-285750">
              <a:lnSpc>
                <a:spcPts val="1800"/>
              </a:lnSpc>
              <a:spcBef>
                <a:spcPts val="600"/>
              </a:spcBef>
              <a:buClr>
                <a:srgbClr val="B34A8C"/>
              </a:buClr>
              <a:buFont typeface="Courier New" panose="02070309020205020404" pitchFamily="49" charset="0"/>
              <a:buChar char="o"/>
              <a:defRPr/>
            </a:pPr>
            <a:r>
              <a:rPr kumimoji="0" lang="fr-FR" sz="1100" b="0" i="0" u="none" strike="noStrike" kern="1200" cap="none" spc="0" normalizeH="0" baseline="0" noProof="0" dirty="0">
                <a:ln>
                  <a:noFill/>
                </a:ln>
                <a:solidFill>
                  <a:srgbClr val="000000"/>
                </a:solidFill>
                <a:effectLst/>
                <a:uLnTx/>
                <a:uFillTx/>
                <a:latin typeface="Arial"/>
                <a:ea typeface="+mn-ea"/>
                <a:cs typeface="+mn-cs"/>
                <a:hlinkClick r:id="rId3">
                  <a:extLst>
                    <a:ext uri="{A12FA001-AC4F-418D-AE19-62706E023703}">
                      <ahyp:hlinkClr xmlns:ahyp="http://schemas.microsoft.com/office/drawing/2018/hyperlinkcolor" val="tx"/>
                    </a:ext>
                  </a:extLst>
                </a:hlinkClick>
              </a:rPr>
              <a:t>http://www.priips-bpce-vie.com/</a:t>
            </a:r>
            <a:endParaRPr lang="fr-FR" sz="1100" b="0" i="0" u="none" strike="noStrike" kern="1200" cap="none" spc="0" normalizeH="0" baseline="0" noProof="0" dirty="0">
              <a:ln>
                <a:noFill/>
              </a:ln>
              <a:solidFill>
                <a:srgbClr val="000000"/>
              </a:solidFill>
              <a:effectLst/>
              <a:uLnTx/>
              <a:uFillTx/>
              <a:latin typeface="Arial"/>
              <a:cs typeface="Arial"/>
            </a:endParaRPr>
          </a:p>
          <a:p>
            <a:pPr marL="742950" lvl="1" indent="-285750">
              <a:lnSpc>
                <a:spcPts val="1800"/>
              </a:lnSpc>
              <a:spcBef>
                <a:spcPts val="600"/>
              </a:spcBef>
              <a:buClr>
                <a:srgbClr val="B34A8C"/>
              </a:buClr>
              <a:buFont typeface="Courier New" panose="02070309020205020404" pitchFamily="49" charset="0"/>
              <a:buChar char="o"/>
              <a:defRPr/>
            </a:pPr>
            <a:r>
              <a:rPr kumimoji="0" lang="fr-FR" sz="1100" b="0" i="0" u="none" strike="noStrike" kern="1200" cap="none" spc="0" normalizeH="0" baseline="0" noProof="0" dirty="0">
                <a:ln>
                  <a:noFill/>
                </a:ln>
                <a:solidFill>
                  <a:srgbClr val="000000"/>
                </a:solidFill>
                <a:effectLst/>
                <a:uLnTx/>
                <a:uFillTx/>
                <a:latin typeface="Arial"/>
                <a:ea typeface="+mn-ea"/>
                <a:cs typeface="+mn-cs"/>
                <a:hlinkClick r:id="rId4">
                  <a:extLst>
                    <a:ext uri="{A12FA001-AC4F-418D-AE19-62706E023703}">
                      <ahyp:hlinkClr xmlns:ahyp="http://schemas.microsoft.com/office/drawing/2018/hyperlinkcolor" val="tx"/>
                    </a:ext>
                  </a:extLst>
                </a:hlinkClick>
              </a:rPr>
              <a:t>https://priips.life.natixis.com/</a:t>
            </a:r>
            <a:r>
              <a:rPr lang="fr-FR" sz="1100" dirty="0">
                <a:solidFill>
                  <a:srgbClr val="000000"/>
                </a:solidFill>
                <a:latin typeface="Arial"/>
              </a:rPr>
              <a:t> jusqu’au 28/11</a:t>
            </a:r>
            <a:endParaRPr lang="fr-FR" sz="1100" dirty="0">
              <a:solidFill>
                <a:srgbClr val="000000"/>
              </a:solidFill>
              <a:latin typeface="Arial"/>
              <a:cs typeface="Arial"/>
            </a:endParaRPr>
          </a:p>
          <a:p>
            <a:pPr marL="742950" lvl="1" indent="-285750">
              <a:lnSpc>
                <a:spcPts val="1800"/>
              </a:lnSpc>
              <a:spcBef>
                <a:spcPts val="600"/>
              </a:spcBef>
              <a:buClr>
                <a:srgbClr val="B34A8C"/>
              </a:buClr>
              <a:buFont typeface="Courier New" panose="02070309020205020404" pitchFamily="49" charset="0"/>
              <a:buChar char="o"/>
              <a:defRPr/>
            </a:pPr>
            <a:r>
              <a:rPr lang="fr-FR" sz="1100" dirty="0">
                <a:solidFill>
                  <a:srgbClr val="000000"/>
                </a:solidFill>
                <a:latin typeface="Arial"/>
                <a:hlinkClick r:id="rId5">
                  <a:extLst>
                    <a:ext uri="{A12FA001-AC4F-418D-AE19-62706E023703}">
                      <ahyp:hlinkClr xmlns:ahyp="http://schemas.microsoft.com/office/drawing/2018/hyperlinkcolor" val="tx"/>
                    </a:ext>
                  </a:extLst>
                </a:hlinkClick>
              </a:rPr>
              <a:t>https://priips.life.groupebpce.com/</a:t>
            </a:r>
            <a:r>
              <a:rPr lang="fr-FR" sz="1100" dirty="0">
                <a:solidFill>
                  <a:srgbClr val="000000"/>
                </a:solidFill>
                <a:latin typeface="Arial"/>
              </a:rPr>
              <a:t> à partir du 28/11</a:t>
            </a:r>
            <a:endParaRPr lang="fr-FR" sz="1100" b="0" i="0" u="none" strike="noStrike" kern="1200" cap="none" spc="0" normalizeH="0" baseline="0" noProof="0" dirty="0">
              <a:ln>
                <a:noFill/>
              </a:ln>
              <a:solidFill>
                <a:srgbClr val="000000"/>
              </a:solidFill>
              <a:effectLst/>
              <a:uLnTx/>
              <a:uFillTx/>
              <a:latin typeface="Arial"/>
              <a:cs typeface="Arial"/>
            </a:endParaRPr>
          </a:p>
          <a:p>
            <a:pPr marL="742950" lvl="1" indent="-285750">
              <a:lnSpc>
                <a:spcPts val="1800"/>
              </a:lnSpc>
              <a:spcBef>
                <a:spcPts val="600"/>
              </a:spcBef>
              <a:buClr>
                <a:srgbClr val="B34A8C"/>
              </a:buClr>
              <a:buFont typeface="Courier New" panose="02070309020205020404" pitchFamily="49" charset="0"/>
              <a:buChar char="o"/>
              <a:defRPr/>
            </a:pPr>
            <a:r>
              <a:rPr kumimoji="0" lang="fr-FR" sz="1100" b="0" i="0" u="none" strike="noStrike" kern="1200" cap="none" spc="0" normalizeH="0" baseline="0" noProof="0" dirty="0">
                <a:ln>
                  <a:noFill/>
                </a:ln>
                <a:solidFill>
                  <a:srgbClr val="000000"/>
                </a:solidFill>
                <a:effectLst/>
                <a:uLnTx/>
                <a:uFillTx/>
                <a:latin typeface="Arial"/>
                <a:ea typeface="+mn-ea"/>
                <a:cs typeface="+mn-cs"/>
                <a:hlinkClick r:id="rId6">
                  <a:extLst>
                    <a:ext uri="{A12FA001-AC4F-418D-AE19-62706E023703}">
                      <ahyp:hlinkClr xmlns:ahyp="http://schemas.microsoft.com/office/drawing/2018/hyperlinkcolor" val="tx"/>
                    </a:ext>
                  </a:extLst>
                </a:hlinkClick>
              </a:rPr>
              <a:t>https://dic.cnp.fr/wkd-web/home</a:t>
            </a:r>
          </a:p>
          <a:p>
            <a:pPr marL="742950" lvl="1" indent="-285750">
              <a:lnSpc>
                <a:spcPts val="1800"/>
              </a:lnSpc>
              <a:spcBef>
                <a:spcPts val="600"/>
              </a:spcBef>
              <a:buClr>
                <a:srgbClr val="B34A8C"/>
              </a:buClr>
              <a:buFont typeface="Courier New" panose="02070309020205020404" pitchFamily="49" charset="0"/>
              <a:buChar char="o"/>
              <a:defRPr/>
            </a:pPr>
            <a:endParaRPr lang="fr-FR" sz="1100" dirty="0">
              <a:solidFill>
                <a:srgbClr val="0070C0"/>
              </a:solidFill>
              <a:latin typeface="Arial"/>
              <a:cs typeface="Arial"/>
            </a:endParaRPr>
          </a:p>
        </p:txBody>
      </p:sp>
      <p:sp>
        <p:nvSpPr>
          <p:cNvPr id="18" name="ZoneTexte 17">
            <a:extLst>
              <a:ext uri="{FF2B5EF4-FFF2-40B4-BE49-F238E27FC236}">
                <a16:creationId xmlns:a16="http://schemas.microsoft.com/office/drawing/2014/main" id="{28D2D9AB-247B-44C1-8D10-F989497CB724}"/>
              </a:ext>
            </a:extLst>
          </p:cNvPr>
          <p:cNvSpPr txBox="1"/>
          <p:nvPr/>
        </p:nvSpPr>
        <p:spPr>
          <a:xfrm>
            <a:off x="641853" y="1412014"/>
            <a:ext cx="5430817" cy="499412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800"/>
              </a:lnSpc>
              <a:spcBef>
                <a:spcPts val="600"/>
              </a:spcBef>
              <a:spcAft>
                <a:spcPts val="0"/>
              </a:spcAft>
              <a:buClr>
                <a:srgbClr val="B34A8C"/>
              </a:buClr>
              <a:buSzTx/>
              <a:buFontTx/>
              <a:buNone/>
              <a:tabLst/>
              <a:defRPr/>
            </a:pPr>
            <a:endParaRPr kumimoji="0" lang="fr-FR" sz="1400" b="1" i="0" u="none" strike="noStrike" kern="1200" cap="none" spc="0" normalizeH="0" baseline="0" noProof="0" dirty="0">
              <a:ln>
                <a:noFill/>
              </a:ln>
              <a:solidFill>
                <a:srgbClr val="B34A8C"/>
              </a:solidFill>
              <a:effectLst/>
              <a:uLnTx/>
              <a:uFillTx/>
              <a:latin typeface="Arial"/>
              <a:ea typeface="+mn-ea"/>
              <a:cs typeface="+mn-cs"/>
            </a:endParaRPr>
          </a:p>
          <a:p>
            <a:pPr marL="0" marR="0" lvl="0" indent="0" algn="l" defTabSz="914400" rtl="0" eaLnBrk="1" fontAlgn="auto" latinLnBrk="0" hangingPunct="1">
              <a:lnSpc>
                <a:spcPts val="1800"/>
              </a:lnSpc>
              <a:spcBef>
                <a:spcPts val="600"/>
              </a:spcBef>
              <a:spcAft>
                <a:spcPts val="0"/>
              </a:spcAft>
              <a:buClr>
                <a:srgbClr val="B34A8C"/>
              </a:buClr>
              <a:buSzTx/>
              <a:buFontTx/>
              <a:buNone/>
              <a:tabLst/>
              <a:defRPr/>
            </a:pPr>
            <a:r>
              <a:rPr kumimoji="0" lang="fr-FR" sz="1200" b="0" i="1" u="none" strike="noStrike" kern="1200" cap="none" spc="0" normalizeH="0" baseline="0" noProof="0" dirty="0">
                <a:ln>
                  <a:noFill/>
                </a:ln>
                <a:solidFill>
                  <a:srgbClr val="000000"/>
                </a:solidFill>
                <a:effectLst/>
                <a:uLnTx/>
                <a:uFillTx/>
                <a:latin typeface="Arial"/>
                <a:ea typeface="+mn-ea"/>
                <a:cs typeface="+mn-cs"/>
              </a:rPr>
              <a:t>Disponible sous </a:t>
            </a:r>
            <a:r>
              <a:rPr kumimoji="0" lang="fr-FR" sz="1200" b="0" i="1" u="none" strike="noStrike" kern="1200" cap="none" spc="0" normalizeH="0" baseline="0" noProof="0" dirty="0">
                <a:ln>
                  <a:noFill/>
                </a:ln>
                <a:solidFill>
                  <a:srgbClr val="B34A8C"/>
                </a:solidFill>
                <a:effectLst/>
                <a:uLnTx/>
                <a:uFillTx/>
                <a:latin typeface="Arial"/>
                <a:ea typeface="+mn-ea"/>
                <a:cs typeface="+mn-cs"/>
              </a:rPr>
              <a:t>DEFI</a:t>
            </a:r>
            <a:endParaRPr lang="fr-FR" sz="1200" b="0" i="1" u="none" strike="noStrike" kern="1200" cap="none" spc="0" normalizeH="0" baseline="0" noProof="0" dirty="0">
              <a:ln>
                <a:noFill/>
              </a:ln>
              <a:solidFill>
                <a:srgbClr val="B34A8C"/>
              </a:solidFill>
              <a:effectLst/>
              <a:highlight>
                <a:srgbClr val="FFFF00"/>
              </a:highlight>
              <a:uLnTx/>
              <a:uFillTx/>
              <a:latin typeface="Arial"/>
              <a:cs typeface="Arial"/>
            </a:endParaRPr>
          </a:p>
          <a:p>
            <a:pPr marL="0" marR="0" lvl="0" indent="0" algn="l" defTabSz="914400" rtl="0" eaLnBrk="1" fontAlgn="auto" latinLnBrk="0" hangingPunct="1">
              <a:lnSpc>
                <a:spcPts val="1800"/>
              </a:lnSpc>
              <a:spcBef>
                <a:spcPts val="600"/>
              </a:spcBef>
              <a:spcAft>
                <a:spcPts val="0"/>
              </a:spcAft>
              <a:buClr>
                <a:srgbClr val="B34A8C"/>
              </a:buClr>
              <a:buSzTx/>
              <a:buFontTx/>
              <a:buNone/>
              <a:tabLst/>
              <a:defRPr/>
            </a:pPr>
            <a:r>
              <a:rPr lang="fr-FR" sz="1200" dirty="0">
                <a:solidFill>
                  <a:srgbClr val="B34A8C"/>
                </a:solidFill>
                <a:latin typeface="Arial"/>
              </a:rPr>
              <a:t>Cliquez ici</a:t>
            </a:r>
            <a:endParaRPr lang="fr-FR" sz="1200" dirty="0">
              <a:solidFill>
                <a:srgbClr val="B34A8C"/>
              </a:solidFill>
              <a:latin typeface="Arial"/>
              <a:cs typeface="Arial"/>
            </a:endParaRPr>
          </a:p>
          <a:p>
            <a:pPr marL="0" marR="0" lvl="0" indent="0" algn="l" defTabSz="914400" rtl="0" eaLnBrk="1" fontAlgn="auto" latinLnBrk="0" hangingPunct="1">
              <a:lnSpc>
                <a:spcPts val="1800"/>
              </a:lnSpc>
              <a:spcBef>
                <a:spcPts val="600"/>
              </a:spcBef>
              <a:spcAft>
                <a:spcPts val="0"/>
              </a:spcAft>
              <a:buClr>
                <a:srgbClr val="B34A8C"/>
              </a:buClr>
              <a:buSzTx/>
              <a:buFontTx/>
              <a:buNone/>
              <a:tabLst/>
              <a:defRPr/>
            </a:pPr>
            <a:endParaRPr lang="fr-FR" sz="1200" b="0" u="none" strike="noStrike" kern="1200" cap="none" spc="0" normalizeH="0" baseline="0" noProof="0" dirty="0">
              <a:ln>
                <a:noFill/>
              </a:ln>
              <a:solidFill>
                <a:srgbClr val="B34A8C"/>
              </a:solidFill>
              <a:effectLst/>
              <a:uLnTx/>
              <a:uFillTx/>
              <a:latin typeface="Arial"/>
              <a:cs typeface="Arial"/>
            </a:endParaRPr>
          </a:p>
          <a:p>
            <a:pPr marL="171450" marR="0" lvl="0" indent="-171450" algn="l" defTabSz="914400" rtl="0" eaLnBrk="1" fontAlgn="auto" latinLnBrk="0" hangingPunct="1">
              <a:lnSpc>
                <a:spcPts val="1800"/>
              </a:lnSpc>
              <a:spcBef>
                <a:spcPts val="600"/>
              </a:spcBef>
              <a:spcAft>
                <a:spcPts val="0"/>
              </a:spcAft>
              <a:buClr>
                <a:srgbClr val="B34A8C"/>
              </a:buClr>
              <a:buSzTx/>
              <a:buFont typeface="Wingdings 3" panose="05040102010807070707" pitchFamily="18" charset="2"/>
              <a:buChar char="º"/>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 kit conseiller</a:t>
            </a:r>
            <a:endParaRPr lang="fr-FR" sz="1200" b="0" i="0" u="none" strike="noStrike" kern="1200" cap="none" spc="0" normalizeH="0" baseline="0" noProof="0" dirty="0">
              <a:ln>
                <a:noFill/>
              </a:ln>
              <a:solidFill>
                <a:srgbClr val="000000"/>
              </a:solidFill>
              <a:effectLst/>
              <a:uLnTx/>
              <a:uFillTx/>
              <a:latin typeface="Arial"/>
              <a:cs typeface="Arial"/>
            </a:endParaRPr>
          </a:p>
          <a:p>
            <a:pPr marL="171450" marR="0" lvl="0" indent="-171450" algn="l" defTabSz="914400" rtl="0" eaLnBrk="1" fontAlgn="auto" latinLnBrk="0" hangingPunct="1">
              <a:lnSpc>
                <a:spcPts val="1800"/>
              </a:lnSpc>
              <a:spcBef>
                <a:spcPts val="600"/>
              </a:spcBef>
              <a:spcAft>
                <a:spcPts val="0"/>
              </a:spcAft>
              <a:buClr>
                <a:srgbClr val="B34A8C"/>
              </a:buClr>
              <a:buSzTx/>
              <a:buFont typeface="Wingdings 3" panose="05040102010807070707" pitchFamily="18" charset="2"/>
              <a:buChar char="º"/>
              <a:tabLst/>
              <a:defRPr/>
            </a:pPr>
            <a:r>
              <a:rPr kumimoji="0" lang="fr-FR" sz="1200" b="0" i="0" u="none" kern="1200" cap="none" spc="0" normalizeH="0" baseline="0" noProof="0" dirty="0">
                <a:ln>
                  <a:noFill/>
                </a:ln>
                <a:solidFill>
                  <a:srgbClr val="000000"/>
                </a:solidFill>
                <a:effectLst/>
                <a:uLnTx/>
                <a:uFillTx/>
                <a:latin typeface="Arial"/>
                <a:ea typeface="+mn-ea"/>
                <a:cs typeface="+mn-cs"/>
              </a:rPr>
              <a:t>Le prospectus de </a:t>
            </a:r>
            <a:r>
              <a:rPr kumimoji="0" lang="fr-FR" sz="1200" b="0" i="0" u="none" kern="1200" cap="none" spc="0" normalizeH="0" baseline="0" noProof="0" dirty="0">
                <a:ln>
                  <a:noFill/>
                </a:ln>
                <a:effectLst/>
                <a:uLnTx/>
                <a:uFillTx/>
                <a:latin typeface="Arial"/>
                <a:ea typeface="+mn-ea"/>
                <a:cs typeface="+mn-cs"/>
              </a:rPr>
              <a:t>l’émission disponible sur le site de l’AMF à partir du 20/01/23</a:t>
            </a:r>
            <a:endParaRPr lang="fr-FR" sz="1200" b="0" i="0" u="none" kern="1200" cap="none" spc="0" normalizeH="0" baseline="0" noProof="0" dirty="0">
              <a:ln>
                <a:noFill/>
              </a:ln>
              <a:effectLst/>
              <a:uLnTx/>
              <a:uFillTx/>
              <a:latin typeface="Arial"/>
              <a:cs typeface="Arial"/>
            </a:endParaRPr>
          </a:p>
          <a:p>
            <a:pPr marL="171450" marR="0" lvl="0" indent="-171450" algn="l" defTabSz="914400" rtl="0" eaLnBrk="1" fontAlgn="auto" latinLnBrk="0" hangingPunct="1">
              <a:lnSpc>
                <a:spcPts val="1800"/>
              </a:lnSpc>
              <a:spcBef>
                <a:spcPts val="600"/>
              </a:spcBef>
              <a:spcAft>
                <a:spcPts val="0"/>
              </a:spcAft>
              <a:buClr>
                <a:srgbClr val="B34A8C"/>
              </a:buClr>
              <a:buSzTx/>
              <a:buFont typeface="Wingdings 3" panose="05040102010807070707" pitchFamily="18" charset="2"/>
              <a:buChar char="º"/>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La fiche attestation 80 ans dédiée à l’assurance vie</a:t>
            </a:r>
            <a:endParaRPr lang="fr-FR" sz="1200" b="0" i="0" u="none" strike="noStrike" kern="1200" cap="none" spc="0" normalizeH="0" baseline="0" noProof="0" dirty="0">
              <a:ln>
                <a:noFill/>
              </a:ln>
              <a:solidFill>
                <a:srgbClr val="000000"/>
              </a:solidFill>
              <a:effectLst/>
              <a:uLnTx/>
              <a:uFillTx/>
              <a:latin typeface="Arial"/>
              <a:cs typeface="Arial"/>
            </a:endParaRPr>
          </a:p>
          <a:p>
            <a:pPr marL="171450" indent="-171450">
              <a:lnSpc>
                <a:spcPts val="1800"/>
              </a:lnSpc>
              <a:spcBef>
                <a:spcPts val="600"/>
              </a:spcBef>
              <a:buClr>
                <a:srgbClr val="B34A8C"/>
              </a:buClr>
              <a:buFont typeface="Wingdings 3" panose="05040102010807070707" pitchFamily="18" charset="2"/>
              <a:buChar char="º"/>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La fiche assurance vie (FIS) BPCE Vie, BPCE Life</a:t>
            </a:r>
            <a:r>
              <a:rPr lang="fr-FR" sz="1200" dirty="0">
                <a:solidFill>
                  <a:srgbClr val="000000"/>
                </a:solidFill>
                <a:latin typeface="Arial"/>
              </a:rPr>
              <a:t> (ex. Natixis Life)</a:t>
            </a:r>
            <a:r>
              <a:rPr kumimoji="0" lang="fr-FR" sz="1200" b="0" i="0" u="none" strike="noStrike" kern="1200" cap="none" spc="0" normalizeH="0" baseline="0" noProof="0" dirty="0">
                <a:ln>
                  <a:noFill/>
                </a:ln>
                <a:solidFill>
                  <a:srgbClr val="000000"/>
                </a:solidFill>
                <a:effectLst/>
                <a:uLnTx/>
                <a:uFillTx/>
                <a:latin typeface="Arial"/>
                <a:ea typeface="+mn-ea"/>
                <a:cs typeface="+mn-cs"/>
              </a:rPr>
              <a:t> ou CNP Assurances</a:t>
            </a:r>
            <a:endParaRPr lang="fr-FR" sz="1200" b="0" i="0" u="none" strike="noStrike" kern="1200" cap="none" spc="0" normalizeH="0" baseline="0" noProof="0" dirty="0">
              <a:ln>
                <a:noFill/>
              </a:ln>
              <a:solidFill>
                <a:srgbClr val="000000"/>
              </a:solidFill>
              <a:effectLst/>
              <a:uLnTx/>
              <a:uFillTx/>
              <a:latin typeface="Arial"/>
              <a:cs typeface="Arial"/>
            </a:endParaRPr>
          </a:p>
          <a:p>
            <a:pPr marL="171450" marR="0" lvl="0" indent="-171450" algn="l" defTabSz="914400" rtl="0" eaLnBrk="1" fontAlgn="auto" latinLnBrk="0" hangingPunct="1">
              <a:lnSpc>
                <a:spcPts val="1800"/>
              </a:lnSpc>
              <a:spcBef>
                <a:spcPts val="600"/>
              </a:spcBef>
              <a:spcAft>
                <a:spcPts val="0"/>
              </a:spcAft>
              <a:buClr>
                <a:srgbClr val="B34A8C"/>
              </a:buClr>
              <a:buSzTx/>
              <a:buFont typeface="Wingdings 3" panose="05040102010807070707" pitchFamily="18" charset="2"/>
              <a:buChar char="º"/>
              <a:tabLst/>
              <a:defRPr/>
            </a:pPr>
            <a:r>
              <a:rPr lang="fr-FR" sz="1200" dirty="0"/>
              <a:t>L’annexe « Caractéristiques principales des obligations » </a:t>
            </a:r>
            <a:r>
              <a:rPr lang="fr-FR" sz="1200" dirty="0">
                <a:solidFill>
                  <a:srgbClr val="000000"/>
                </a:solidFill>
                <a:latin typeface="Arial"/>
              </a:rPr>
              <a:t>remise avec la FIS</a:t>
            </a:r>
            <a:endParaRPr lang="fr-FR" sz="1200" dirty="0">
              <a:solidFill>
                <a:srgbClr val="000000"/>
              </a:solidFill>
              <a:latin typeface="Arial"/>
              <a:cs typeface="Arial"/>
            </a:endParaRPr>
          </a:p>
          <a:p>
            <a:pPr marL="171450" marR="0" lvl="0" indent="-171450" algn="l" defTabSz="914400" rtl="0" eaLnBrk="1" fontAlgn="auto" latinLnBrk="0" hangingPunct="1">
              <a:lnSpc>
                <a:spcPts val="1800"/>
              </a:lnSpc>
              <a:spcBef>
                <a:spcPts val="600"/>
              </a:spcBef>
              <a:spcAft>
                <a:spcPts val="0"/>
              </a:spcAft>
              <a:buClr>
                <a:srgbClr val="B34A8C"/>
              </a:buClr>
              <a:buSzTx/>
              <a:buFont typeface="Wingdings 3" panose="05040102010807070707" pitchFamily="18" charset="2"/>
              <a:buChar char="º"/>
              <a:tabLst/>
              <a:defRPr/>
            </a:pPr>
            <a:r>
              <a:rPr lang="fr-FR" sz="1200" dirty="0">
                <a:solidFill>
                  <a:srgbClr val="000000"/>
                </a:solidFill>
                <a:latin typeface="Arial"/>
              </a:rPr>
              <a:t>Le Flash Info Ecureuil Vie</a:t>
            </a:r>
            <a:endParaRPr lang="fr-FR" sz="1200" dirty="0">
              <a:solidFill>
                <a:srgbClr val="000000"/>
              </a:solidFill>
              <a:latin typeface="Arial"/>
              <a:cs typeface="Arial"/>
            </a:endParaRPr>
          </a:p>
          <a:p>
            <a:pPr marL="171450" indent="-171450">
              <a:lnSpc>
                <a:spcPts val="1800"/>
              </a:lnSpc>
              <a:spcBef>
                <a:spcPts val="600"/>
              </a:spcBef>
              <a:buClr>
                <a:srgbClr val="B34A8C"/>
              </a:buClr>
              <a:buFont typeface="Wingdings 3" panose="05040102010807070707" pitchFamily="18" charset="2"/>
              <a:buChar char="º"/>
              <a:defRPr/>
            </a:pPr>
            <a:r>
              <a:rPr lang="fr-FR" sz="1200" dirty="0">
                <a:solidFill>
                  <a:srgbClr val="000000"/>
                </a:solidFill>
                <a:latin typeface="Arial"/>
                <a:cs typeface="Arial"/>
              </a:rPr>
              <a:t>Le DIS pour BPCE Vie et CNP Assurances</a:t>
            </a:r>
          </a:p>
          <a:p>
            <a:pPr marL="171450" indent="-171450">
              <a:lnSpc>
                <a:spcPts val="1800"/>
              </a:lnSpc>
              <a:spcBef>
                <a:spcPts val="600"/>
              </a:spcBef>
              <a:buClr>
                <a:srgbClr val="B34A8C"/>
              </a:buClr>
              <a:buFont typeface="Wingdings 3" panose="05040102010807070707" pitchFamily="18" charset="2"/>
              <a:buChar char="º"/>
              <a:defRPr/>
            </a:pPr>
            <a:r>
              <a:rPr lang="fr-FR" sz="1200" dirty="0">
                <a:solidFill>
                  <a:srgbClr val="000000"/>
                </a:solidFill>
                <a:latin typeface="Arial"/>
                <a:cs typeface="Arial"/>
              </a:rPr>
              <a:t>Le DIS/FAS pour BPCE Life (ex. Natixis Life)</a:t>
            </a:r>
          </a:p>
          <a:p>
            <a:pPr marL="171450" indent="-171450">
              <a:lnSpc>
                <a:spcPts val="1800"/>
              </a:lnSpc>
              <a:spcBef>
                <a:spcPts val="600"/>
              </a:spcBef>
              <a:buClr>
                <a:srgbClr val="B34A8C"/>
              </a:buClr>
              <a:buFont typeface="Wingdings 3" panose="05040102010807070707" pitchFamily="18" charset="2"/>
              <a:buChar char="º"/>
              <a:defRPr/>
            </a:pPr>
            <a:r>
              <a:rPr lang="fr-FR" sz="1200" dirty="0">
                <a:solidFill>
                  <a:srgbClr val="000000"/>
                </a:solidFill>
                <a:latin typeface="Arial"/>
                <a:cs typeface="Arial"/>
              </a:rPr>
              <a:t>Le DMA pour BPCE Life (ex. Natixis Life)</a:t>
            </a:r>
          </a:p>
          <a:p>
            <a:pPr marL="171450" indent="-171450">
              <a:lnSpc>
                <a:spcPts val="1800"/>
              </a:lnSpc>
              <a:spcBef>
                <a:spcPts val="600"/>
              </a:spcBef>
              <a:buClr>
                <a:srgbClr val="B34A8C"/>
              </a:buClr>
              <a:buFont typeface="Wingdings 3" panose="05040102010807070707" pitchFamily="18" charset="2"/>
              <a:buChar char="º"/>
              <a:defRPr/>
            </a:pPr>
            <a:r>
              <a:rPr lang="fr-FR" sz="1200" dirty="0">
                <a:solidFill>
                  <a:srgbClr val="000000"/>
                </a:solidFill>
                <a:latin typeface="Arial"/>
                <a:cs typeface="Arial"/>
              </a:rPr>
              <a:t>Fiche technique et FAQ spécifique BPCE Life</a:t>
            </a:r>
          </a:p>
        </p:txBody>
      </p:sp>
      <p:pic>
        <p:nvPicPr>
          <p:cNvPr id="19" name="Image 18">
            <a:extLst>
              <a:ext uri="{FF2B5EF4-FFF2-40B4-BE49-F238E27FC236}">
                <a16:creationId xmlns:a16="http://schemas.microsoft.com/office/drawing/2014/main" id="{E3DC730D-FAE1-4B7B-AF4E-CD5C5F943E93}"/>
              </a:ext>
            </a:extLst>
          </p:cNvPr>
          <p:cNvPicPr>
            <a:picLocks noChangeAspect="1"/>
          </p:cNvPicPr>
          <p:nvPr/>
        </p:nvPicPr>
        <p:blipFill>
          <a:blip r:embed="rId7"/>
          <a:stretch>
            <a:fillRect/>
          </a:stretch>
        </p:blipFill>
        <p:spPr>
          <a:xfrm>
            <a:off x="5837428" y="885225"/>
            <a:ext cx="0" cy="0"/>
          </a:xfrm>
          <a:prstGeom prst="rect">
            <a:avLst/>
          </a:prstGeom>
        </p:spPr>
      </p:pic>
      <p:sp>
        <p:nvSpPr>
          <p:cNvPr id="20" name="Rectangle : coins arrondis 19">
            <a:extLst>
              <a:ext uri="{FF2B5EF4-FFF2-40B4-BE49-F238E27FC236}">
                <a16:creationId xmlns:a16="http://schemas.microsoft.com/office/drawing/2014/main" id="{338B53DB-D459-47DB-ADC0-C406769B7285}"/>
              </a:ext>
            </a:extLst>
          </p:cNvPr>
          <p:cNvSpPr/>
          <p:nvPr/>
        </p:nvSpPr>
        <p:spPr>
          <a:xfrm>
            <a:off x="867877" y="1053778"/>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21" name="ZoneTexte 20">
            <a:extLst>
              <a:ext uri="{FF2B5EF4-FFF2-40B4-BE49-F238E27FC236}">
                <a16:creationId xmlns:a16="http://schemas.microsoft.com/office/drawing/2014/main" id="{7AC5D50B-3938-4CA2-AD71-DD4C4801020B}"/>
              </a:ext>
            </a:extLst>
          </p:cNvPr>
          <p:cNvSpPr txBox="1"/>
          <p:nvPr/>
        </p:nvSpPr>
        <p:spPr>
          <a:xfrm>
            <a:off x="7476596" y="1138645"/>
            <a:ext cx="378014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FFFF"/>
                </a:solidFill>
                <a:effectLst/>
                <a:uLnTx/>
                <a:uFillTx/>
                <a:latin typeface="Arial"/>
                <a:ea typeface="+mn-ea"/>
                <a:cs typeface="+mn-cs"/>
              </a:rPr>
              <a:t>A DESTINATION DES CLIENTS</a:t>
            </a:r>
          </a:p>
        </p:txBody>
      </p:sp>
      <p:sp>
        <p:nvSpPr>
          <p:cNvPr id="22" name="ZoneTexte 21">
            <a:extLst>
              <a:ext uri="{FF2B5EF4-FFF2-40B4-BE49-F238E27FC236}">
                <a16:creationId xmlns:a16="http://schemas.microsoft.com/office/drawing/2014/main" id="{A0F0F7BB-685A-44B9-A6AA-502FAB936BC0}"/>
              </a:ext>
            </a:extLst>
          </p:cNvPr>
          <p:cNvSpPr txBox="1"/>
          <p:nvPr/>
        </p:nvSpPr>
        <p:spPr>
          <a:xfrm>
            <a:off x="1498250" y="1104324"/>
            <a:ext cx="378014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FFFF"/>
                </a:solidFill>
                <a:effectLst/>
                <a:uLnTx/>
                <a:uFillTx/>
                <a:latin typeface="Arial"/>
                <a:ea typeface="+mn-ea"/>
                <a:cs typeface="+mn-cs"/>
              </a:rPr>
              <a:t>A DESTINATION DU RESEAU</a:t>
            </a:r>
          </a:p>
        </p:txBody>
      </p:sp>
      <p:pic>
        <p:nvPicPr>
          <p:cNvPr id="23" name="Graphique 22" descr="Curseur avec un remplissage uni">
            <a:extLst>
              <a:ext uri="{FF2B5EF4-FFF2-40B4-BE49-F238E27FC236}">
                <a16:creationId xmlns:a16="http://schemas.microsoft.com/office/drawing/2014/main" id="{65D52BFC-85E4-4DC8-918E-C7140586BE5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591964" y="1968219"/>
            <a:ext cx="500017" cy="500017"/>
          </a:xfrm>
          <a:prstGeom prst="rect">
            <a:avLst/>
          </a:prstGeom>
        </p:spPr>
      </p:pic>
      <p:pic>
        <p:nvPicPr>
          <p:cNvPr id="24" name="Graphique 23" descr="Index pointant vers la droite vu du côté du dos de la main contour">
            <a:extLst>
              <a:ext uri="{FF2B5EF4-FFF2-40B4-BE49-F238E27FC236}">
                <a16:creationId xmlns:a16="http://schemas.microsoft.com/office/drawing/2014/main" id="{6259B85B-E7B8-40BB-AF2F-A77CC3C8400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4091" y="1035747"/>
            <a:ext cx="457200" cy="457200"/>
          </a:xfrm>
          <a:prstGeom prst="rect">
            <a:avLst/>
          </a:prstGeom>
        </p:spPr>
      </p:pic>
      <p:pic>
        <p:nvPicPr>
          <p:cNvPr id="25" name="Graphique 24" descr="Index pointant vers la droite vu du côté du dos de la main contour">
            <a:extLst>
              <a:ext uri="{FF2B5EF4-FFF2-40B4-BE49-F238E27FC236}">
                <a16:creationId xmlns:a16="http://schemas.microsoft.com/office/drawing/2014/main" id="{78A0E73E-B61F-4B59-82A7-810AF5C4178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200959" y="1076818"/>
            <a:ext cx="457200" cy="457200"/>
          </a:xfrm>
          <a:prstGeom prst="rect">
            <a:avLst/>
          </a:prstGeom>
        </p:spPr>
      </p:pic>
      <p:sp>
        <p:nvSpPr>
          <p:cNvPr id="27" name="Rectangle 26">
            <a:extLst>
              <a:ext uri="{FF2B5EF4-FFF2-40B4-BE49-F238E27FC236}">
                <a16:creationId xmlns:a16="http://schemas.microsoft.com/office/drawing/2014/main" id="{D32BE5D7-C1E6-42BB-B9B5-00BE75A8EDC8}"/>
              </a:ext>
            </a:extLst>
          </p:cNvPr>
          <p:cNvSpPr/>
          <p:nvPr/>
        </p:nvSpPr>
        <p:spPr>
          <a:xfrm>
            <a:off x="2999865" y="6474241"/>
            <a:ext cx="5139548" cy="246221"/>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819968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a:xfrm>
            <a:off x="1567102" y="2644181"/>
            <a:ext cx="9831726" cy="449816"/>
          </a:xfrm>
        </p:spPr>
        <p:txBody>
          <a:bodyPr/>
          <a:lstStyle/>
          <a:p>
            <a:r>
              <a:rPr lang="fr-FR"/>
              <a:t>Parcours LEA (personnes physiques)</a:t>
            </a:r>
            <a:br>
              <a:rPr lang="fr-FR"/>
            </a:br>
            <a:endParaRPr lang="fr-FR"/>
          </a:p>
        </p:txBody>
      </p:sp>
      <p:pic>
        <p:nvPicPr>
          <p:cNvPr id="4" name="Image 3">
            <a:extLst>
              <a:ext uri="{FF2B5EF4-FFF2-40B4-BE49-F238E27FC236}">
                <a16:creationId xmlns:a16="http://schemas.microsoft.com/office/drawing/2014/main" id="{2F9096FB-3B09-4DE8-97CC-145A6A850B91}"/>
              </a:ext>
            </a:extLst>
          </p:cNvPr>
          <p:cNvPicPr>
            <a:picLocks noChangeAspect="1"/>
          </p:cNvPicPr>
          <p:nvPr/>
        </p:nvPicPr>
        <p:blipFill>
          <a:blip r:embed="rId2"/>
          <a:stretch>
            <a:fillRect/>
          </a:stretch>
        </p:blipFill>
        <p:spPr>
          <a:xfrm>
            <a:off x="11061700" y="247769"/>
            <a:ext cx="693617" cy="683707"/>
          </a:xfrm>
          <a:prstGeom prst="rect">
            <a:avLst/>
          </a:prstGeom>
        </p:spPr>
      </p:pic>
      <p:sp>
        <p:nvSpPr>
          <p:cNvPr id="7" name="Rectangle 6">
            <a:extLst>
              <a:ext uri="{FF2B5EF4-FFF2-40B4-BE49-F238E27FC236}">
                <a16:creationId xmlns:a16="http://schemas.microsoft.com/office/drawing/2014/main" id="{29E6B93A-0102-4C88-9842-ABBE252B02C4}"/>
              </a:ext>
            </a:extLst>
          </p:cNvPr>
          <p:cNvSpPr/>
          <p:nvPr/>
        </p:nvSpPr>
        <p:spPr>
          <a:xfrm>
            <a:off x="3526069" y="6457888"/>
            <a:ext cx="5320687"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1786277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E4D5A51-4937-418E-9031-5AF22621FF4A}" type="slidenum">
              <a:rPr kumimoji="0" lang="fr-FR" altLang="fr-FR" sz="1800" b="0" i="0" u="none" strike="noStrike" kern="1200" cap="none" spc="0" normalizeH="0" baseline="0" noProof="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fr-FR" alt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0722" name="Rectangle 2"/>
          <p:cNvSpPr>
            <a:spLocks noGrp="1" noChangeArrowheads="1"/>
          </p:cNvSpPr>
          <p:nvPr>
            <p:ph type="title"/>
          </p:nvPr>
        </p:nvSpPr>
        <p:spPr>
          <a:xfrm>
            <a:off x="1185412" y="354119"/>
            <a:ext cx="7416800" cy="346075"/>
          </a:xfrm>
        </p:spPr>
        <p:txBody>
          <a:bodyPr/>
          <a:lstStyle/>
          <a:p>
            <a:r>
              <a:rPr lang="fr-FR" altLang="fr-FR" b="1">
                <a:latin typeface="Montserrat" panose="00000500000000000000" pitchFamily="2" charset="0"/>
              </a:rPr>
              <a:t>Parcours LEA</a:t>
            </a:r>
          </a:p>
        </p:txBody>
      </p:sp>
      <p:pic>
        <p:nvPicPr>
          <p:cNvPr id="8" name="Image 7">
            <a:extLst>
              <a:ext uri="{FF2B5EF4-FFF2-40B4-BE49-F238E27FC236}">
                <a16:creationId xmlns:a16="http://schemas.microsoft.com/office/drawing/2014/main" id="{EF1AC7A2-E180-4DC6-B590-906F074AA7DB}"/>
              </a:ext>
            </a:extLst>
          </p:cNvPr>
          <p:cNvPicPr>
            <a:picLocks noChangeAspect="1"/>
          </p:cNvPicPr>
          <p:nvPr/>
        </p:nvPicPr>
        <p:blipFill>
          <a:blip r:embed="rId3"/>
          <a:stretch>
            <a:fillRect/>
          </a:stretch>
        </p:blipFill>
        <p:spPr>
          <a:xfrm>
            <a:off x="11424491" y="209887"/>
            <a:ext cx="721028" cy="721028"/>
          </a:xfrm>
          <a:prstGeom prst="rect">
            <a:avLst/>
          </a:prstGeom>
        </p:spPr>
      </p:pic>
      <p:sp>
        <p:nvSpPr>
          <p:cNvPr id="7" name="Rectangle 6">
            <a:extLst>
              <a:ext uri="{FF2B5EF4-FFF2-40B4-BE49-F238E27FC236}">
                <a16:creationId xmlns:a16="http://schemas.microsoft.com/office/drawing/2014/main" id="{5DBC8402-1861-4F95-873C-32A4CD6461B7}"/>
              </a:ext>
            </a:extLst>
          </p:cNvPr>
          <p:cNvSpPr/>
          <p:nvPr/>
        </p:nvSpPr>
        <p:spPr>
          <a:xfrm>
            <a:off x="3526069" y="6457888"/>
            <a:ext cx="5320687"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 CE</a:t>
            </a:r>
          </a:p>
        </p:txBody>
      </p:sp>
      <p:sp>
        <p:nvSpPr>
          <p:cNvPr id="9" name="Rectangle 3">
            <a:extLst>
              <a:ext uri="{FF2B5EF4-FFF2-40B4-BE49-F238E27FC236}">
                <a16:creationId xmlns:a16="http://schemas.microsoft.com/office/drawing/2014/main" id="{7DBA1528-0BEE-4D60-A045-BFCF91CFCB4A}"/>
              </a:ext>
            </a:extLst>
          </p:cNvPr>
          <p:cNvSpPr txBox="1">
            <a:spLocks noChangeArrowheads="1"/>
          </p:cNvSpPr>
          <p:nvPr/>
        </p:nvSpPr>
        <p:spPr bwMode="auto">
          <a:xfrm>
            <a:off x="288096" y="1174749"/>
            <a:ext cx="11136395" cy="5116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a:lstStyle>
          <a:p>
            <a:pPr marL="899795" lvl="1" indent="-285750">
              <a:lnSpc>
                <a:spcPct val="150000"/>
              </a:lnSpc>
              <a:spcBef>
                <a:spcPts val="600"/>
              </a:spcBef>
              <a:spcAft>
                <a:spcPts val="0"/>
              </a:spcAft>
              <a:buClr>
                <a:srgbClr val="B34A8C"/>
              </a:buClr>
              <a:buFont typeface="Arial" panose="020B0604020202020204" pitchFamily="34" charset="0"/>
              <a:buChar char="•"/>
              <a:defRPr/>
            </a:pPr>
            <a:r>
              <a:rPr kumimoji="0" lang="fr-FR" altLang="fr-FR" sz="1600" b="1" i="0" u="none" strike="noStrike" kern="0" cap="none" spc="0" normalizeH="0" baseline="0" noProof="0" dirty="0">
                <a:ln>
                  <a:noFill/>
                </a:ln>
                <a:solidFill>
                  <a:srgbClr val="B34A8C"/>
                </a:solidFill>
                <a:effectLst/>
                <a:uLnTx/>
                <a:uFillTx/>
                <a:latin typeface="Arial"/>
                <a:ea typeface="+mn-ea"/>
                <a:cs typeface="Arial"/>
              </a:rPr>
              <a:t>Tous les clients sont éligibles à l’Emprunt BPCE </a:t>
            </a:r>
            <a:r>
              <a:rPr lang="fr-FR" altLang="fr-FR" sz="1600" b="1" kern="0" dirty="0">
                <a:solidFill>
                  <a:srgbClr val="B34A8C"/>
                </a:solidFill>
                <a:latin typeface="Arial"/>
                <a:cs typeface="Arial"/>
              </a:rPr>
              <a:t>janvier 2028 </a:t>
            </a:r>
            <a:r>
              <a:rPr kumimoji="0" lang="fr-FR" altLang="fr-FR" sz="1600" b="1" i="0" u="none" strike="noStrike" kern="0" cap="none" spc="0" normalizeH="0" baseline="0" noProof="0" dirty="0">
                <a:ln>
                  <a:noFill/>
                </a:ln>
                <a:solidFill>
                  <a:srgbClr val="B34A8C"/>
                </a:solidFill>
                <a:effectLst/>
                <a:uLnTx/>
                <a:uFillTx/>
                <a:latin typeface="Arial"/>
                <a:ea typeface="+mn-ea"/>
                <a:cs typeface="Arial"/>
              </a:rPr>
              <a:t>(Grand Public à Gestion Privée : C1 /R1)</a:t>
            </a:r>
          </a:p>
          <a:p>
            <a:pPr marL="899795" lvl="1" indent="-285750">
              <a:lnSpc>
                <a:spcPct val="150000"/>
              </a:lnSpc>
              <a:spcBef>
                <a:spcPts val="600"/>
              </a:spcBef>
              <a:spcAft>
                <a:spcPts val="0"/>
              </a:spcAft>
              <a:buClr>
                <a:srgbClr val="B34A8C"/>
              </a:buClr>
              <a:buFont typeface="Arial" panose="020B0604020202020204" pitchFamily="34" charset="0"/>
              <a:buChar char="•"/>
              <a:defRPr/>
            </a:pPr>
            <a:r>
              <a:rPr kumimoji="0" lang="fr-FR" altLang="fr-FR" sz="1400" b="1" i="0" u="none" strike="noStrike" kern="0" cap="none" spc="0" normalizeH="0" baseline="0" noProof="0" dirty="0">
                <a:ln>
                  <a:noFill/>
                </a:ln>
                <a:solidFill>
                  <a:srgbClr val="B34A8C"/>
                </a:solidFill>
                <a:effectLst/>
                <a:uLnTx/>
                <a:uFillTx/>
                <a:latin typeface="Arial"/>
                <a:ea typeface="+mn-ea"/>
                <a:cs typeface="Arial"/>
              </a:rPr>
              <a:t>Le Profil du produit</a:t>
            </a:r>
            <a:r>
              <a:rPr lang="fr-FR" altLang="fr-FR" sz="1400" b="1" kern="0" dirty="0">
                <a:solidFill>
                  <a:srgbClr val="B34A8C"/>
                </a:solidFill>
                <a:latin typeface="Arial"/>
                <a:cs typeface="Arial"/>
              </a:rPr>
              <a:t> </a:t>
            </a:r>
            <a:r>
              <a:rPr kumimoji="0" lang="fr-FR" altLang="fr-FR" sz="1400" b="1" i="0" u="none" strike="noStrike" kern="0" cap="none" spc="0" normalizeH="0" baseline="0" noProof="0" dirty="0">
                <a:ln>
                  <a:noFill/>
                </a:ln>
                <a:solidFill>
                  <a:srgbClr val="B34A8C"/>
                </a:solidFill>
                <a:effectLst/>
                <a:uLnTx/>
                <a:uFillTx/>
                <a:latin typeface="Arial"/>
                <a:ea typeface="+mn-ea"/>
                <a:cs typeface="Arial"/>
              </a:rPr>
              <a:t> est R2 – Equilibré, mais dans le cadre du parcours conseil « Personne Physique LEA/O2S », le support peut-être conseillé à des clients dont le profil de risque est Prudent tant que le niveau de risque, global du client (LEA) ou par projet (O2S), est respecté</a:t>
            </a:r>
            <a:endParaRPr lang="fr-FR" altLang="fr-FR" sz="1600" b="1" i="0" u="none" strike="noStrike" kern="0" cap="none" spc="0" normalizeH="0" baseline="0" noProof="0" dirty="0">
              <a:ln>
                <a:noFill/>
              </a:ln>
              <a:solidFill>
                <a:srgbClr val="B34A8C"/>
              </a:solidFill>
              <a:effectLst/>
              <a:uLnTx/>
              <a:uFillTx/>
              <a:latin typeface="Arial"/>
              <a:cs typeface="Arial"/>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b="0" i="0" u="none" strike="noStrike" kern="0" cap="none" spc="0" normalizeH="0" baseline="0" noProof="0" dirty="0">
                <a:ln>
                  <a:noFill/>
                </a:ln>
                <a:solidFill>
                  <a:srgbClr val="000000"/>
                </a:solidFill>
                <a:effectLst/>
                <a:uLnTx/>
                <a:uFillTx/>
                <a:latin typeface="Arial"/>
                <a:ea typeface="+mn-ea"/>
                <a:cs typeface="Arial"/>
              </a:rPr>
              <a:t>Le parcours LEA est retenu comme le « </a:t>
            </a:r>
            <a:r>
              <a:rPr kumimoji="0" lang="fr-FR" altLang="fr-FR" sz="1600" b="1" i="0" u="none" strike="noStrike" kern="0" cap="none" spc="0" normalizeH="0" baseline="0" noProof="0" dirty="0">
                <a:ln>
                  <a:noFill/>
                </a:ln>
                <a:solidFill>
                  <a:srgbClr val="B34A8C"/>
                </a:solidFill>
                <a:effectLst/>
                <a:uLnTx/>
                <a:uFillTx/>
                <a:latin typeface="Arial"/>
                <a:ea typeface="+mn-ea"/>
                <a:cs typeface="Arial"/>
              </a:rPr>
              <a:t>parcours standard de souscription ou d’abondement </a:t>
            </a:r>
            <a:r>
              <a:rPr kumimoji="0" lang="fr-FR" altLang="fr-FR" sz="1600" b="0" i="0" u="none" strike="noStrike" kern="0" cap="none" spc="0" normalizeH="0" baseline="0" noProof="0" dirty="0">
                <a:ln>
                  <a:noFill/>
                </a:ln>
                <a:solidFill>
                  <a:srgbClr val="000000"/>
                </a:solidFill>
                <a:effectLst/>
                <a:uLnTx/>
                <a:uFillTx/>
                <a:latin typeface="Arial"/>
                <a:ea typeface="+mn-ea"/>
                <a:cs typeface="Arial"/>
              </a:rPr>
              <a:t>» pour les contrats en adhésion simple.</a:t>
            </a:r>
            <a:endParaRPr lang="fr-FR" altLang="fr-FR" sz="1600" b="0" i="0" u="none" strike="noStrike" kern="0" cap="none" spc="0" normalizeH="0" baseline="0" noProof="0" dirty="0">
              <a:ln>
                <a:noFill/>
              </a:ln>
              <a:solidFill>
                <a:srgbClr val="000000"/>
              </a:solidFill>
              <a:effectLst/>
              <a:uLnTx/>
              <a:uFillTx/>
              <a:latin typeface="Arial"/>
              <a:cs typeface="Arial"/>
            </a:endParaRPr>
          </a:p>
          <a:p>
            <a:pPr marL="899795" lvl="1" indent="-285750">
              <a:lnSpc>
                <a:spcPct val="150000"/>
              </a:lnSpc>
              <a:spcBef>
                <a:spcPts val="600"/>
              </a:spcBef>
              <a:spcAft>
                <a:spcPts val="0"/>
              </a:spcAft>
              <a:buClr>
                <a:srgbClr val="B34A8C"/>
              </a:buClr>
              <a:buFont typeface="Arial" panose="020B0604020202020204" pitchFamily="34" charset="0"/>
              <a:buChar char="•"/>
              <a:defRPr/>
            </a:pPr>
            <a:r>
              <a:rPr kumimoji="0" lang="fr-FR" altLang="fr-FR" sz="1600" b="1" i="0" u="none" strike="noStrike" kern="0" cap="none" spc="0" normalizeH="0" baseline="0" noProof="0" dirty="0">
                <a:ln>
                  <a:noFill/>
                </a:ln>
                <a:solidFill>
                  <a:srgbClr val="B34A8C"/>
                </a:solidFill>
                <a:effectLst/>
                <a:uLnTx/>
                <a:uFillTx/>
                <a:latin typeface="Arial"/>
                <a:ea typeface="+mn-ea"/>
                <a:cs typeface="Arial"/>
              </a:rPr>
              <a:t>L’emprunt BPCE ne sera pas intégré dans les portefeuilles modèles. </a:t>
            </a:r>
            <a:r>
              <a:rPr kumimoji="0" lang="fr-FR" altLang="fr-FR" sz="1600" b="0" i="0" u="none" strike="noStrike" kern="0" cap="none" spc="0" normalizeH="0" baseline="0" noProof="0" dirty="0">
                <a:ln>
                  <a:noFill/>
                </a:ln>
                <a:solidFill>
                  <a:srgbClr val="000000"/>
                </a:solidFill>
                <a:effectLst/>
                <a:uLnTx/>
                <a:uFillTx/>
                <a:latin typeface="Arial"/>
                <a:ea typeface="+mn-ea"/>
                <a:cs typeface="Arial"/>
              </a:rPr>
              <a:t>L’algorithme LEA alloue en première intention une allocation issue du portefeuille modèle de NIM qui ne comportera pas l’emprunt</a:t>
            </a:r>
            <a:r>
              <a:rPr lang="fr-FR" altLang="fr-FR" sz="1600" kern="0" dirty="0">
                <a:solidFill>
                  <a:srgbClr val="000000"/>
                </a:solidFill>
                <a:latin typeface="Arial"/>
                <a:cs typeface="Arial"/>
              </a:rPr>
              <a:t> </a:t>
            </a:r>
            <a:endParaRPr lang="fr-FR" altLang="fr-FR" sz="1600" b="0" i="0" u="none" strike="noStrike" kern="0" cap="none" spc="0" normalizeH="0" baseline="0" noProof="0" dirty="0">
              <a:ln>
                <a:noFill/>
              </a:ln>
              <a:solidFill>
                <a:srgbClr val="000000"/>
              </a:solidFill>
              <a:effectLst/>
              <a:uLnTx/>
              <a:uFillTx/>
              <a:latin typeface="Arial"/>
              <a:cs typeface="Arial"/>
            </a:endParaRPr>
          </a:p>
          <a:p>
            <a:pPr marL="899795" lvl="1" indent="-285750">
              <a:lnSpc>
                <a:spcPct val="150000"/>
              </a:lnSpc>
              <a:spcBef>
                <a:spcPts val="600"/>
              </a:spcBef>
              <a:spcAft>
                <a:spcPts val="0"/>
              </a:spcAft>
              <a:buClr>
                <a:srgbClr val="B34A8C"/>
              </a:buClr>
              <a:buFont typeface="Arial" panose="020B0604020202020204" pitchFamily="34" charset="0"/>
              <a:buChar char="•"/>
              <a:defRPr/>
            </a:pPr>
            <a:r>
              <a:rPr kumimoji="0" lang="fr-FR" altLang="fr-FR" sz="1600" b="0" i="0" u="none" strike="noStrike" kern="0" cap="none" spc="0" normalizeH="0" baseline="0" noProof="0" dirty="0">
                <a:ln>
                  <a:noFill/>
                </a:ln>
                <a:solidFill>
                  <a:srgbClr val="000000"/>
                </a:solidFill>
                <a:effectLst/>
                <a:uLnTx/>
                <a:uFillTx/>
                <a:latin typeface="Arial"/>
                <a:ea typeface="+mn-ea"/>
                <a:cs typeface="Arial"/>
              </a:rPr>
              <a:t>La souscription de l’emprunt se fera par </a:t>
            </a:r>
            <a:r>
              <a:rPr kumimoji="0" lang="fr-FR" altLang="fr-FR" sz="1600" b="1" i="0" u="none" strike="noStrike" kern="0" cap="none" spc="0" normalizeH="0" baseline="0" noProof="0" dirty="0">
                <a:ln>
                  <a:noFill/>
                </a:ln>
                <a:solidFill>
                  <a:srgbClr val="B34A8C"/>
                </a:solidFill>
                <a:effectLst/>
                <a:uLnTx/>
                <a:uFillTx/>
                <a:latin typeface="Arial"/>
                <a:ea typeface="+mn-ea"/>
                <a:cs typeface="Arial"/>
              </a:rPr>
              <a:t>substitution </a:t>
            </a:r>
            <a:r>
              <a:rPr kumimoji="0" lang="fr-FR" altLang="fr-FR" sz="1600" b="0" i="0" u="none" strike="noStrike" kern="0" cap="none" spc="0" normalizeH="0" baseline="0" noProof="0" dirty="0">
                <a:ln>
                  <a:noFill/>
                </a:ln>
                <a:solidFill>
                  <a:srgbClr val="000000"/>
                </a:solidFill>
                <a:effectLst/>
                <a:uLnTx/>
                <a:uFillTx/>
                <a:latin typeface="Arial"/>
                <a:ea typeface="+mn-ea"/>
                <a:cs typeface="Arial"/>
              </a:rPr>
              <a:t>du conseiller </a:t>
            </a:r>
            <a:r>
              <a:rPr kumimoji="0" lang="fr-FR" altLang="fr-FR" sz="1600" b="1" i="0" u="none" strike="noStrike" kern="0" cap="none" spc="0" normalizeH="0" baseline="0" noProof="0" dirty="0">
                <a:ln>
                  <a:noFill/>
                </a:ln>
                <a:solidFill>
                  <a:srgbClr val="B34A8C"/>
                </a:solidFill>
                <a:effectLst/>
                <a:uLnTx/>
                <a:uFillTx/>
                <a:latin typeface="Arial"/>
                <a:ea typeface="+mn-ea"/>
                <a:cs typeface="Arial"/>
              </a:rPr>
              <a:t>switch de niveau 2,</a:t>
            </a:r>
            <a:r>
              <a:rPr kumimoji="0" lang="fr-FR" altLang="fr-FR" sz="1600" b="0" i="0" u="none" strike="noStrike" kern="0" cap="none" spc="0" normalizeH="0" baseline="0" noProof="0" dirty="0">
                <a:ln>
                  <a:noFill/>
                </a:ln>
                <a:solidFill>
                  <a:srgbClr val="000000"/>
                </a:solidFill>
                <a:effectLst/>
                <a:uLnTx/>
                <a:uFillTx/>
                <a:latin typeface="Arial"/>
                <a:ea typeface="+mn-ea"/>
                <a:cs typeface="Arial"/>
              </a:rPr>
              <a:t> suite </a:t>
            </a:r>
            <a:r>
              <a:rPr kumimoji="0" lang="fr-FR" sz="1600" b="0" i="0" u="none" strike="noStrike" kern="1200" cap="none" spc="0" normalizeH="0" baseline="0" noProof="0" dirty="0">
                <a:ln>
                  <a:noFill/>
                </a:ln>
                <a:solidFill>
                  <a:srgbClr val="242424"/>
                </a:solidFill>
                <a:effectLst/>
                <a:uLnTx/>
                <a:uFillTx/>
                <a:latin typeface="Arial"/>
                <a:ea typeface="Calibri" panose="020F0502020204030204" pitchFamily="34" charset="0"/>
                <a:cs typeface="+mn-cs"/>
              </a:rPr>
              <a:t>à l'entretien conseil avec le client identifiant l’emprunt comme une solution adaptée à son profil investisseur, son projet et ses objectifs d'investissement</a:t>
            </a:r>
            <a:r>
              <a:rPr lang="fr-FR" sz="1600" dirty="0">
                <a:solidFill>
                  <a:srgbClr val="242424"/>
                </a:solidFill>
                <a:latin typeface="Arial"/>
                <a:ea typeface="Calibri" panose="020F0502020204030204" pitchFamily="34" charset="0"/>
              </a:rPr>
              <a:t> ou </a:t>
            </a:r>
            <a:r>
              <a:rPr lang="fr-FR" sz="1600" b="1" dirty="0">
                <a:solidFill>
                  <a:srgbClr val="B24388"/>
                </a:solidFill>
                <a:latin typeface="Arial"/>
                <a:ea typeface="Calibri" panose="020F0502020204030204" pitchFamily="34" charset="0"/>
              </a:rPr>
              <a:t>de switch de niveau 3</a:t>
            </a:r>
            <a:r>
              <a:rPr lang="fr-FR" sz="1600" dirty="0">
                <a:solidFill>
                  <a:srgbClr val="242424"/>
                </a:solidFill>
                <a:latin typeface="Arial"/>
                <a:ea typeface="Calibri" panose="020F0502020204030204" pitchFamily="34" charset="0"/>
              </a:rPr>
              <a:t> si le client souhaite déroger au conseil.</a:t>
            </a:r>
            <a:endParaRPr lang="fr-FR" altLang="fr-FR" sz="1600" b="0" i="0" u="none" strike="noStrike" kern="0" cap="none" spc="0" normalizeH="0" baseline="0" noProof="0" dirty="0">
              <a:ln>
                <a:noFill/>
              </a:ln>
              <a:solidFill>
                <a:srgbClr val="000000"/>
              </a:solidFill>
              <a:effectLst/>
              <a:uLnTx/>
              <a:uFillTx/>
              <a:latin typeface="Arial"/>
              <a:cs typeface="Arial"/>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b="1" i="0" u="sng" strike="noStrike" kern="0" cap="none" spc="0" normalizeH="0" baseline="0" noProof="0" dirty="0">
                <a:ln>
                  <a:noFill/>
                </a:ln>
                <a:solidFill>
                  <a:srgbClr val="B34A8C"/>
                </a:solidFill>
                <a:effectLst/>
                <a:uLnTx/>
                <a:uFillTx/>
                <a:latin typeface="Arial"/>
                <a:ea typeface="+mn-ea"/>
                <a:cs typeface="Arial"/>
              </a:rPr>
              <a:t>L’horizon de placement renseigné dans LEA doit être au minimum de 6 ans pour que l’emprunt BPCE remonte dans la liste des produits disponibles à la vente</a:t>
            </a:r>
            <a:endParaRPr kumimoji="0" lang="fr-FR" altLang="fr-FR" sz="1600" b="1" i="0" u="none" strike="noStrike" kern="0" cap="none" spc="0" normalizeH="0" baseline="0" noProof="0" dirty="0">
              <a:ln>
                <a:noFill/>
              </a:ln>
              <a:solidFill>
                <a:srgbClr val="B34A8C"/>
              </a:solidFill>
              <a:effectLst/>
              <a:uLnTx/>
              <a:uFillTx/>
              <a:latin typeface="Arial"/>
              <a:ea typeface="+mn-ea"/>
              <a:cs typeface="Arial"/>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40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600"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614045" marR="0" lvl="1" indent="0" algn="l" defTabSz="914400" rtl="0" eaLnBrk="0" fontAlgn="base" latinLnBrk="0" hangingPunct="0">
              <a:lnSpc>
                <a:spcPct val="150000"/>
              </a:lnSpc>
              <a:spcBef>
                <a:spcPts val="600"/>
              </a:spcBef>
              <a:spcAft>
                <a:spcPts val="0"/>
              </a:spcAft>
              <a:buClr>
                <a:srgbClr val="B34A8C"/>
              </a:buClr>
              <a:buSzPct val="80000"/>
              <a:buNone/>
              <a:tabLst/>
              <a:defRPr/>
            </a:pPr>
            <a:endParaRPr kumimoji="0" lang="fr-FR" altLang="fr-FR"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0" i="0" u="none" strike="noStrike" kern="0" cap="none" spc="0" normalizeH="0" baseline="0" noProof="0" dirty="0">
                <a:ln>
                  <a:noFill/>
                </a:ln>
                <a:solidFill>
                  <a:srgbClr val="000000"/>
                </a:solidFill>
                <a:effectLst/>
                <a:uLnTx/>
                <a:uFillTx/>
                <a:latin typeface="Arial"/>
                <a:ea typeface="+mn-ea"/>
                <a:cs typeface="Arial"/>
              </a:rPr>
              <a:t>		</a:t>
            </a:r>
            <a:endParaRPr lang="fr-FR" altLang="fr-FR" sz="1600" b="0" i="0" u="none" strike="noStrike" kern="0" cap="none" spc="0" normalizeH="0" baseline="0" noProof="0" dirty="0">
              <a:ln>
                <a:noFill/>
              </a:ln>
              <a:solidFill>
                <a:srgbClr val="000000"/>
              </a:solidFill>
              <a:effectLst/>
              <a:uLnTx/>
              <a:uFillTx/>
              <a:latin typeface="Arial"/>
              <a:cs typeface="Arial"/>
            </a:endParaRP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1" i="0" u="none" strike="noStrike" kern="0" cap="none" spc="0" normalizeH="0" baseline="0" noProof="0" dirty="0">
                <a:ln>
                  <a:noFill/>
                </a:ln>
                <a:solidFill>
                  <a:srgbClr val="000000"/>
                </a:solidFill>
                <a:effectLst/>
                <a:uLnTx/>
                <a:uFillTx/>
                <a:latin typeface="Arial"/>
                <a:ea typeface="+mn-ea"/>
                <a:cs typeface="Arial"/>
              </a:rPr>
              <a:t>		</a:t>
            </a:r>
            <a:endParaRPr kumimoji="0" lang="fr-FR" sz="1400" b="1" i="0" u="none" strike="noStrike" kern="1200" cap="none" spc="0" normalizeH="0" baseline="0" noProof="0" dirty="0">
              <a:ln>
                <a:noFill/>
              </a:ln>
              <a:solidFill>
                <a:srgbClr val="000000"/>
              </a:solidFill>
              <a:effectLst/>
              <a:uLnTx/>
              <a:uFillTx/>
              <a:latin typeface="Arial"/>
              <a:ea typeface="Calibri" panose="020F0502020204030204" pitchFamily="34" charset="0"/>
              <a:cs typeface="Arial"/>
            </a:endParaRPr>
          </a:p>
          <a:p>
            <a:pPr marL="1270"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defRPr/>
            </a:pPr>
            <a:r>
              <a:rPr kumimoji="0" lang="fr-FR" sz="1400" b="1"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	</a:t>
            </a:r>
            <a:endParaRPr kumimoji="0" lang="fr-FR" sz="1400" b="0" i="0" u="none" strike="noStrike" kern="1200" cap="none" spc="0" normalizeH="0" baseline="0" noProof="0" dirty="0">
              <a:ln>
                <a:noFill/>
              </a:ln>
              <a:solidFill>
                <a:srgbClr val="000000"/>
              </a:solidFill>
              <a:effectLst/>
              <a:uLnTx/>
              <a:uFillTx/>
              <a:latin typeface="Arial"/>
              <a:ea typeface="Calibri" panose="020F0502020204030204" pitchFamily="34" charset="0"/>
              <a:cs typeface="Arial"/>
            </a:endParaRPr>
          </a:p>
          <a:p>
            <a:pPr marL="614045" marR="0" lvl="1" indent="0" algn="l" defTabSz="914400" rtl="0" eaLnBrk="0" fontAlgn="base" latinLnBrk="0" hangingPunct="0">
              <a:lnSpc>
                <a:spcPct val="100000"/>
              </a:lnSpc>
              <a:spcBef>
                <a:spcPts val="300"/>
              </a:spcBef>
              <a:spcAft>
                <a:spcPts val="0"/>
              </a:spcAft>
              <a:buClr>
                <a:srgbClr val="FF0000"/>
              </a:buClr>
              <a:buSzPct val="80000"/>
              <a:buFont typeface="Arial Black" pitchFamily="34" charset="0"/>
              <a:buNone/>
              <a:tabLst/>
              <a:defRPr/>
            </a:pPr>
            <a:endParaRPr kumimoji="0" lang="fr-FR" altLang="fr-FR" sz="12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a:p>
            <a:pPr marL="449580" marR="0" lvl="0" indent="0" algn="just" defTabSz="914400" rtl="0" eaLnBrk="0" fontAlgn="base" latinLnBrk="0" hangingPunct="0">
              <a:lnSpc>
                <a:spcPct val="120000"/>
              </a:lnSpc>
              <a:spcBef>
                <a:spcPct val="20000"/>
              </a:spcBef>
              <a:spcAft>
                <a:spcPts val="700"/>
              </a:spcAft>
              <a:buClr>
                <a:srgbClr val="E6001A"/>
              </a:buClr>
              <a:buSzPct val="80000"/>
              <a:buFont typeface="Wingdings" pitchFamily="2" charset="2"/>
              <a:buNone/>
              <a:tabLst/>
              <a:defRPr/>
            </a:pPr>
            <a:endParaRPr kumimoji="0" lang="fr-FR" sz="16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r>
              <a:rPr kumimoji="0" lang="fr-FR" altLang="fr-FR" sz="1000" b="0" i="0" u="none" strike="noStrike" kern="0" cap="none" spc="0" normalizeH="0" baseline="0" noProof="0" dirty="0">
                <a:ln>
                  <a:noFill/>
                </a:ln>
                <a:solidFill>
                  <a:srgbClr val="000000"/>
                </a:solidFill>
                <a:effectLst/>
                <a:uLnTx/>
                <a:uFillTx/>
                <a:latin typeface="Arial Narrow"/>
                <a:ea typeface="+mn-ea"/>
                <a:cs typeface="Arial"/>
              </a:rPr>
              <a:t>	</a:t>
            </a:r>
            <a:endParaRPr kumimoji="0" lang="fr-FR" altLang="fr-FR" sz="1000" b="0" i="1" u="none" strike="noStrike" kern="0" cap="none" spc="0" normalizeH="0" baseline="0" noProof="0" dirty="0">
              <a:ln>
                <a:noFill/>
              </a:ln>
              <a:solidFill>
                <a:srgbClr val="000000"/>
              </a:solidFill>
              <a:effectLst/>
              <a:uLnTx/>
              <a:uFillTx/>
              <a:latin typeface="Arial Narrow"/>
              <a:ea typeface="+mn-ea"/>
              <a:cs typeface="Arial"/>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endParaRPr kumimoji="0" lang="fr-FR" altLang="fr-FR" sz="1400" b="0" i="1"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p:txBody>
      </p:sp>
      <p:sp>
        <p:nvSpPr>
          <p:cNvPr id="11" name="Rectangle 10">
            <a:extLst>
              <a:ext uri="{FF2B5EF4-FFF2-40B4-BE49-F238E27FC236}">
                <a16:creationId xmlns:a16="http://schemas.microsoft.com/office/drawing/2014/main" id="{D32BE5D7-C1E6-42BB-B9B5-00BE75A8EDC8}"/>
              </a:ext>
            </a:extLst>
          </p:cNvPr>
          <p:cNvSpPr/>
          <p:nvPr/>
        </p:nvSpPr>
        <p:spPr>
          <a:xfrm>
            <a:off x="3526069" y="6457887"/>
            <a:ext cx="5139548" cy="246221"/>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2" name="Rectangle 1">
            <a:extLst>
              <a:ext uri="{FF2B5EF4-FFF2-40B4-BE49-F238E27FC236}">
                <a16:creationId xmlns:a16="http://schemas.microsoft.com/office/drawing/2014/main" id="{A8B1BFAD-533C-4C67-B039-EE2A3F01F846}"/>
              </a:ext>
            </a:extLst>
          </p:cNvPr>
          <p:cNvSpPr/>
          <p:nvPr/>
        </p:nvSpPr>
        <p:spPr>
          <a:xfrm>
            <a:off x="8570510" y="6500706"/>
            <a:ext cx="244544" cy="2002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48551652"/>
      </p:ext>
    </p:extLst>
  </p:cSld>
  <p:clrMapOvr>
    <a:masterClrMapping/>
  </p:clrMapOvr>
  <p:transition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4" name="Titre 1">
            <a:extLst>
              <a:ext uri="{FF2B5EF4-FFF2-40B4-BE49-F238E27FC236}">
                <a16:creationId xmlns:a16="http://schemas.microsoft.com/office/drawing/2014/main" id="{5EF2E155-2AFE-483F-9DD9-8B74D7F6984F}"/>
              </a:ext>
            </a:extLst>
          </p:cNvPr>
          <p:cNvSpPr txBox="1">
            <a:spLocks/>
          </p:cNvSpPr>
          <p:nvPr/>
        </p:nvSpPr>
        <p:spPr>
          <a:xfrm>
            <a:off x="2145398" y="2264114"/>
            <a:ext cx="7998727" cy="853159"/>
          </a:xfrm>
          <a:prstGeom prst="rect">
            <a:avLst/>
          </a:prstGeom>
          <a:solidFill>
            <a:schemeClr val="tx2">
              <a:lumMod val="20000"/>
              <a:lumOff val="80000"/>
            </a:schemeClr>
          </a:solidFill>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285750" indent="-285750" algn="ctr">
              <a:buFont typeface="Wingdings" panose="05000000000000000000" pitchFamily="2" charset="2"/>
              <a:buChar char="Ø"/>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Souscription d’un contrat d’assurance vie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Essentielle 2 avec de l’Emprunt BPCE</a:t>
            </a:r>
            <a:r>
              <a:rPr lang="fr-FR" sz="1800" kern="0">
                <a:solidFill>
                  <a:srgbClr val="000000"/>
                </a:solidFill>
                <a:latin typeface="Montserrat ExtraBold"/>
              </a:rPr>
              <a:t> </a:t>
            </a: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4867817" y="1616414"/>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lgn="ctr">
              <a:defRPr/>
            </a:pPr>
            <a:r>
              <a:rPr kumimoji="0" lang="fr-FR" sz="1800" b="0" i="0" u="none" strike="noStrike" kern="0" cap="none" spc="0" normalizeH="0" baseline="0" noProof="0">
                <a:ln>
                  <a:noFill/>
                </a:ln>
                <a:solidFill>
                  <a:schemeClr val="bg1"/>
                </a:solidFill>
                <a:effectLst/>
                <a:uLnTx/>
                <a:uFillTx/>
                <a:latin typeface="Montserrat ExtraBold"/>
                <a:cs typeface="Arial"/>
                <a:sym typeface="Arial"/>
              </a:rPr>
              <a:t>CAS 1</a:t>
            </a:r>
          </a:p>
        </p:txBody>
      </p:sp>
    </p:spTree>
    <p:extLst>
      <p:ext uri="{BB962C8B-B14F-4D97-AF65-F5344CB8AC3E}">
        <p14:creationId xmlns:p14="http://schemas.microsoft.com/office/powerpoint/2010/main" val="2831028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A22204AB-4B79-4F57-A809-23CB0AA3E69E}"/>
              </a:ext>
            </a:extLst>
          </p:cNvPr>
          <p:cNvPicPr>
            <a:picLocks noChangeAspect="1"/>
          </p:cNvPicPr>
          <p:nvPr/>
        </p:nvPicPr>
        <p:blipFill>
          <a:blip r:embed="rId2"/>
          <a:stretch>
            <a:fillRect/>
          </a:stretch>
        </p:blipFill>
        <p:spPr>
          <a:xfrm>
            <a:off x="8162510" y="4837707"/>
            <a:ext cx="2938262" cy="1605759"/>
          </a:xfrm>
          <a:prstGeom prst="rect">
            <a:avLst/>
          </a:prstGeom>
        </p:spPr>
      </p:pic>
      <p:pic>
        <p:nvPicPr>
          <p:cNvPr id="5" name="Image 4">
            <a:extLst>
              <a:ext uri="{FF2B5EF4-FFF2-40B4-BE49-F238E27FC236}">
                <a16:creationId xmlns:a16="http://schemas.microsoft.com/office/drawing/2014/main" id="{EFC6FAC2-61BA-4C5C-8546-60EA19E4CEB9}"/>
              </a:ext>
            </a:extLst>
          </p:cNvPr>
          <p:cNvPicPr>
            <a:picLocks noChangeAspect="1"/>
          </p:cNvPicPr>
          <p:nvPr/>
        </p:nvPicPr>
        <p:blipFill>
          <a:blip r:embed="rId3"/>
          <a:stretch>
            <a:fillRect/>
          </a:stretch>
        </p:blipFill>
        <p:spPr>
          <a:xfrm>
            <a:off x="8382809" y="2600052"/>
            <a:ext cx="2578980" cy="1891007"/>
          </a:xfrm>
          <a:prstGeom prst="rect">
            <a:avLst/>
          </a:prstGeom>
        </p:spPr>
      </p:pic>
      <p:pic>
        <p:nvPicPr>
          <p:cNvPr id="3" name="Image 2">
            <a:extLst>
              <a:ext uri="{FF2B5EF4-FFF2-40B4-BE49-F238E27FC236}">
                <a16:creationId xmlns:a16="http://schemas.microsoft.com/office/drawing/2014/main" id="{A87D5C23-4C10-4C4D-AFA9-7E6712AF9DB4}"/>
              </a:ext>
            </a:extLst>
          </p:cNvPr>
          <p:cNvPicPr>
            <a:picLocks noChangeAspect="1"/>
          </p:cNvPicPr>
          <p:nvPr/>
        </p:nvPicPr>
        <p:blipFill rotWithShape="1">
          <a:blip r:embed="rId4"/>
          <a:srcRect t="21356"/>
          <a:stretch/>
        </p:blipFill>
        <p:spPr>
          <a:xfrm>
            <a:off x="2548616" y="2416995"/>
            <a:ext cx="3890912" cy="2205174"/>
          </a:xfrm>
          <a:prstGeom prst="rect">
            <a:avLst/>
          </a:prstGeom>
        </p:spPr>
      </p:pic>
      <p:pic>
        <p:nvPicPr>
          <p:cNvPr id="13" name="Image 12" descr="Une image contenant texte, clipart&#10;&#10;Description générée automatiquement">
            <a:extLst>
              <a:ext uri="{FF2B5EF4-FFF2-40B4-BE49-F238E27FC236}">
                <a16:creationId xmlns:a16="http://schemas.microsoft.com/office/drawing/2014/main" id="{A3388332-0451-5B7A-41CA-E3ACEB94146F}"/>
              </a:ext>
            </a:extLst>
          </p:cNvPr>
          <p:cNvPicPr>
            <a:picLocks noChangeAspect="1"/>
          </p:cNvPicPr>
          <p:nvPr/>
        </p:nvPicPr>
        <p:blipFill>
          <a:blip r:embed="rId5"/>
          <a:stretch>
            <a:fillRect/>
          </a:stretch>
        </p:blipFill>
        <p:spPr>
          <a:xfrm>
            <a:off x="11661471" y="0"/>
            <a:ext cx="530529" cy="503314"/>
          </a:xfrm>
          <a:prstGeom prst="rect">
            <a:avLst/>
          </a:prstGeom>
        </p:spPr>
      </p:pic>
      <p:sp>
        <p:nvSpPr>
          <p:cNvPr id="36" name="Titre 1">
            <a:extLst>
              <a:ext uri="{FF2B5EF4-FFF2-40B4-BE49-F238E27FC236}">
                <a16:creationId xmlns:a16="http://schemas.microsoft.com/office/drawing/2014/main" id="{35034179-0913-4896-A538-4E5977B6AC4E}"/>
              </a:ext>
            </a:extLst>
          </p:cNvPr>
          <p:cNvSpPr txBox="1">
            <a:spLocks/>
          </p:cNvSpPr>
          <p:nvPr/>
        </p:nvSpPr>
        <p:spPr>
          <a:xfrm>
            <a:off x="1075135" y="414534"/>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Cas 1 : souscription d’une assurance vie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Essentielle 2 avec de l’Emprunt BPCE</a:t>
            </a:r>
            <a:r>
              <a:rPr lang="fr-FR" sz="1800" kern="0">
                <a:solidFill>
                  <a:srgbClr val="000000"/>
                </a:solidFill>
                <a:latin typeface="Montserrat ExtraBold"/>
              </a:rPr>
              <a:t> </a:t>
            </a: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sp>
        <p:nvSpPr>
          <p:cNvPr id="42" name="Rectangle : coins arrondis 41">
            <a:extLst>
              <a:ext uri="{FF2B5EF4-FFF2-40B4-BE49-F238E27FC236}">
                <a16:creationId xmlns:a16="http://schemas.microsoft.com/office/drawing/2014/main" id="{E9E5E5BD-BB90-4021-B2F3-7F5D70FEE490}"/>
              </a:ext>
            </a:extLst>
          </p:cNvPr>
          <p:cNvSpPr/>
          <p:nvPr/>
        </p:nvSpPr>
        <p:spPr>
          <a:xfrm>
            <a:off x="403589" y="1112604"/>
            <a:ext cx="10980799" cy="1109635"/>
          </a:xfrm>
          <a:prstGeom prst="roundRect">
            <a:avLst>
              <a:gd name="adj" fmla="val 26180"/>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Libérer des montants à allouer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Ouvrir une nouvelle session</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LEA et accéder en premier à la rubrique « Renseigner mon Epargne » pour investir des liquidités en épargne financière. Le client peut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Investir des liquidités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à partir d’u compte à vue depuis la page « Votre épargne de précaution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Déclarer</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des avoirs externes et indiquer la part à investir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dans le projet à la page « Souhaitez-vous déclarer des avoirs dans d’autres établissements »</a:t>
            </a:r>
          </a:p>
        </p:txBody>
      </p:sp>
      <p:grpSp>
        <p:nvGrpSpPr>
          <p:cNvPr id="43" name="Groupe 42">
            <a:extLst>
              <a:ext uri="{FF2B5EF4-FFF2-40B4-BE49-F238E27FC236}">
                <a16:creationId xmlns:a16="http://schemas.microsoft.com/office/drawing/2014/main" id="{56CBD839-3164-461C-8273-A57C34B76225}"/>
              </a:ext>
            </a:extLst>
          </p:cNvPr>
          <p:cNvGrpSpPr/>
          <p:nvPr/>
        </p:nvGrpSpPr>
        <p:grpSpPr>
          <a:xfrm>
            <a:off x="281912" y="1140679"/>
            <a:ext cx="2204417" cy="322977"/>
            <a:chOff x="1642210" y="864000"/>
            <a:chExt cx="1653313" cy="242233"/>
          </a:xfrm>
        </p:grpSpPr>
        <p:sp>
          <p:nvSpPr>
            <p:cNvPr id="44" name="Rectangle 43">
              <a:extLst>
                <a:ext uri="{FF2B5EF4-FFF2-40B4-BE49-F238E27FC236}">
                  <a16:creationId xmlns:a16="http://schemas.microsoft.com/office/drawing/2014/main" id="{5A279841-9C92-43D5-8E44-29036AB11855}"/>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45" name="Groupe 44">
              <a:extLst>
                <a:ext uri="{FF2B5EF4-FFF2-40B4-BE49-F238E27FC236}">
                  <a16:creationId xmlns:a16="http://schemas.microsoft.com/office/drawing/2014/main" id="{C2336464-5853-428B-AD89-2FE473797EA1}"/>
                </a:ext>
              </a:extLst>
            </p:cNvPr>
            <p:cNvGrpSpPr/>
            <p:nvPr/>
          </p:nvGrpSpPr>
          <p:grpSpPr>
            <a:xfrm>
              <a:off x="1976780" y="895093"/>
              <a:ext cx="984172" cy="175628"/>
              <a:chOff x="2027352" y="895093"/>
              <a:chExt cx="984172" cy="175628"/>
            </a:xfrm>
          </p:grpSpPr>
          <p:cxnSp>
            <p:nvCxnSpPr>
              <p:cNvPr id="47" name="Connecteur droit 46">
                <a:extLst>
                  <a:ext uri="{FF2B5EF4-FFF2-40B4-BE49-F238E27FC236}">
                    <a16:creationId xmlns:a16="http://schemas.microsoft.com/office/drawing/2014/main" id="{A2DAFA4D-DDDE-48B1-B743-5276505F2886}"/>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Connecteur droit 47">
                <a:extLst>
                  <a:ext uri="{FF2B5EF4-FFF2-40B4-BE49-F238E27FC236}">
                    <a16:creationId xmlns:a16="http://schemas.microsoft.com/office/drawing/2014/main" id="{0E5CA142-47F3-4C85-AD45-A13C34121C97}"/>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6" name="Picture 2" descr="Key Icon 4409723">
              <a:extLst>
                <a:ext uri="{FF2B5EF4-FFF2-40B4-BE49-F238E27FC236}">
                  <a16:creationId xmlns:a16="http://schemas.microsoft.com/office/drawing/2014/main" id="{E7166C5C-1BD6-4901-B953-481B0B3DDF37}"/>
                </a:ext>
              </a:extLst>
            </p:cNvPr>
            <p:cNvPicPr>
              <a:picLocks noChangeAspect="1" noChangeArrowheads="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49" name="Rectangle : coins arrondis 48">
            <a:extLst>
              <a:ext uri="{FF2B5EF4-FFF2-40B4-BE49-F238E27FC236}">
                <a16:creationId xmlns:a16="http://schemas.microsoft.com/office/drawing/2014/main" id="{6079E205-FF78-4877-9CCA-572E0EF6BD84}"/>
              </a:ext>
            </a:extLst>
          </p:cNvPr>
          <p:cNvSpPr/>
          <p:nvPr/>
        </p:nvSpPr>
        <p:spPr>
          <a:xfrm>
            <a:off x="2625212" y="3264680"/>
            <a:ext cx="3737720" cy="420152"/>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Rectangle : coins arrondis 49">
            <a:extLst>
              <a:ext uri="{FF2B5EF4-FFF2-40B4-BE49-F238E27FC236}">
                <a16:creationId xmlns:a16="http://schemas.microsoft.com/office/drawing/2014/main" id="{3604E431-1F88-41F3-BB03-F38090B672FD}"/>
              </a:ext>
            </a:extLst>
          </p:cNvPr>
          <p:cNvSpPr/>
          <p:nvPr/>
        </p:nvSpPr>
        <p:spPr>
          <a:xfrm>
            <a:off x="8288594" y="2600052"/>
            <a:ext cx="2804496" cy="1984420"/>
          </a:xfrm>
          <a:prstGeom prst="roundRect">
            <a:avLst>
              <a:gd name="adj" fmla="val 9235"/>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1" name="Flèche : bas 50">
            <a:extLst>
              <a:ext uri="{FF2B5EF4-FFF2-40B4-BE49-F238E27FC236}">
                <a16:creationId xmlns:a16="http://schemas.microsoft.com/office/drawing/2014/main" id="{D0FF1A13-1640-4899-9DD1-6CE4F2B305C9}"/>
              </a:ext>
            </a:extLst>
          </p:cNvPr>
          <p:cNvSpPr/>
          <p:nvPr/>
        </p:nvSpPr>
        <p:spPr>
          <a:xfrm>
            <a:off x="10310689" y="3985918"/>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3" name="Rectangle : coins arrondis 52">
            <a:extLst>
              <a:ext uri="{FF2B5EF4-FFF2-40B4-BE49-F238E27FC236}">
                <a16:creationId xmlns:a16="http://schemas.microsoft.com/office/drawing/2014/main" id="{85E41F49-5E88-4391-8898-56E62140B734}"/>
              </a:ext>
            </a:extLst>
          </p:cNvPr>
          <p:cNvSpPr/>
          <p:nvPr/>
        </p:nvSpPr>
        <p:spPr>
          <a:xfrm>
            <a:off x="403589" y="5272167"/>
            <a:ext cx="7196746" cy="1109636"/>
          </a:xfrm>
          <a:prstGeom prst="roundRect">
            <a:avLst>
              <a:gd name="adj" fmla="val 13547"/>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Mettre en place des versements programmés : Pour mettre en place/augmenter des versements programmés, indiquer le montant additionnel à investir mensuellement en renseignant la ligne « Epargne restant programmée à affecter aux projets » à la page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Votre capacité d’épargne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p>
        </p:txBody>
      </p:sp>
      <p:pic>
        <p:nvPicPr>
          <p:cNvPr id="54" name="Image 53">
            <a:extLst>
              <a:ext uri="{FF2B5EF4-FFF2-40B4-BE49-F238E27FC236}">
                <a16:creationId xmlns:a16="http://schemas.microsoft.com/office/drawing/2014/main" id="{5BBA1DF1-CCD0-48B8-B1F3-A039C3EFDED2}"/>
              </a:ext>
            </a:extLst>
          </p:cNvPr>
          <p:cNvPicPr>
            <a:picLocks noChangeAspect="1"/>
          </p:cNvPicPr>
          <p:nvPr/>
        </p:nvPicPr>
        <p:blipFill>
          <a:blip r:embed="rId7"/>
          <a:stretch>
            <a:fillRect/>
          </a:stretch>
        </p:blipFill>
        <p:spPr>
          <a:xfrm flipH="1">
            <a:off x="277670" y="5164341"/>
            <a:ext cx="450335" cy="386933"/>
          </a:xfrm>
          <a:prstGeom prst="rect">
            <a:avLst/>
          </a:prstGeom>
        </p:spPr>
      </p:pic>
      <p:grpSp>
        <p:nvGrpSpPr>
          <p:cNvPr id="55" name="Groupe 54">
            <a:extLst>
              <a:ext uri="{FF2B5EF4-FFF2-40B4-BE49-F238E27FC236}">
                <a16:creationId xmlns:a16="http://schemas.microsoft.com/office/drawing/2014/main" id="{2B89B414-9948-4AD3-B729-EC23D66DDC1D}"/>
              </a:ext>
            </a:extLst>
          </p:cNvPr>
          <p:cNvGrpSpPr/>
          <p:nvPr/>
        </p:nvGrpSpPr>
        <p:grpSpPr>
          <a:xfrm>
            <a:off x="281912" y="5357808"/>
            <a:ext cx="2204417" cy="322977"/>
            <a:chOff x="1642210" y="864000"/>
            <a:chExt cx="1653313" cy="242233"/>
          </a:xfrm>
        </p:grpSpPr>
        <p:sp>
          <p:nvSpPr>
            <p:cNvPr id="56" name="Rectangle 55">
              <a:extLst>
                <a:ext uri="{FF2B5EF4-FFF2-40B4-BE49-F238E27FC236}">
                  <a16:creationId xmlns:a16="http://schemas.microsoft.com/office/drawing/2014/main" id="{C3032A65-E2C5-46AF-84D9-681F6195EC9B}"/>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57" name="Groupe 56">
              <a:extLst>
                <a:ext uri="{FF2B5EF4-FFF2-40B4-BE49-F238E27FC236}">
                  <a16:creationId xmlns:a16="http://schemas.microsoft.com/office/drawing/2014/main" id="{98106951-67BA-4D58-8548-21977B0207EE}"/>
                </a:ext>
              </a:extLst>
            </p:cNvPr>
            <p:cNvGrpSpPr/>
            <p:nvPr/>
          </p:nvGrpSpPr>
          <p:grpSpPr>
            <a:xfrm>
              <a:off x="1976780" y="895093"/>
              <a:ext cx="984172" cy="175628"/>
              <a:chOff x="2027352" y="895093"/>
              <a:chExt cx="984172" cy="175628"/>
            </a:xfrm>
          </p:grpSpPr>
          <p:cxnSp>
            <p:nvCxnSpPr>
              <p:cNvPr id="59" name="Connecteur droit 58">
                <a:extLst>
                  <a:ext uri="{FF2B5EF4-FFF2-40B4-BE49-F238E27FC236}">
                    <a16:creationId xmlns:a16="http://schemas.microsoft.com/office/drawing/2014/main" id="{827927A0-C562-4471-97CC-380B14CFA656}"/>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Connecteur droit 59">
                <a:extLst>
                  <a:ext uri="{FF2B5EF4-FFF2-40B4-BE49-F238E27FC236}">
                    <a16:creationId xmlns:a16="http://schemas.microsoft.com/office/drawing/2014/main" id="{692F799F-E245-4D88-B0E8-1BD5A7688C8D}"/>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58" name="Picture 2" descr="Key Icon 4409723">
              <a:extLst>
                <a:ext uri="{FF2B5EF4-FFF2-40B4-BE49-F238E27FC236}">
                  <a16:creationId xmlns:a16="http://schemas.microsoft.com/office/drawing/2014/main" id="{A2F7CA6B-7A68-42A0-A556-59FF0063CE83}"/>
                </a:ext>
              </a:extLst>
            </p:cNvPr>
            <p:cNvPicPr>
              <a:picLocks noChangeAspect="1" noChangeArrowheads="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61" name="Flèche : bas 60">
            <a:extLst>
              <a:ext uri="{FF2B5EF4-FFF2-40B4-BE49-F238E27FC236}">
                <a16:creationId xmlns:a16="http://schemas.microsoft.com/office/drawing/2014/main" id="{922E1E5D-54B6-49CA-867C-D46A6A02A32C}"/>
              </a:ext>
            </a:extLst>
          </p:cNvPr>
          <p:cNvSpPr/>
          <p:nvPr/>
        </p:nvSpPr>
        <p:spPr>
          <a:xfrm>
            <a:off x="5819609" y="3183727"/>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2" name="Flèche : bas 61">
            <a:extLst>
              <a:ext uri="{FF2B5EF4-FFF2-40B4-BE49-F238E27FC236}">
                <a16:creationId xmlns:a16="http://schemas.microsoft.com/office/drawing/2014/main" id="{9EB497B4-9D73-48EA-B29D-C261C8AE0FEB}"/>
              </a:ext>
            </a:extLst>
          </p:cNvPr>
          <p:cNvSpPr/>
          <p:nvPr/>
        </p:nvSpPr>
        <p:spPr>
          <a:xfrm>
            <a:off x="9846455" y="5642341"/>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020235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FB57E33-CC50-45EE-A0FB-C073C21E2179}"/>
              </a:ext>
            </a:extLst>
          </p:cNvPr>
          <p:cNvPicPr>
            <a:picLocks noChangeAspect="1"/>
          </p:cNvPicPr>
          <p:nvPr/>
        </p:nvPicPr>
        <p:blipFill>
          <a:blip r:embed="rId2"/>
          <a:stretch>
            <a:fillRect/>
          </a:stretch>
        </p:blipFill>
        <p:spPr>
          <a:xfrm>
            <a:off x="6296825" y="817654"/>
            <a:ext cx="5598084" cy="4936334"/>
          </a:xfrm>
          <a:prstGeom prst="rect">
            <a:avLst/>
          </a:prstGeom>
        </p:spPr>
      </p:pic>
      <p:grpSp>
        <p:nvGrpSpPr>
          <p:cNvPr id="35" name="Groupe 34">
            <a:extLst>
              <a:ext uri="{FF2B5EF4-FFF2-40B4-BE49-F238E27FC236}">
                <a16:creationId xmlns:a16="http://schemas.microsoft.com/office/drawing/2014/main" id="{F4E58FE5-7644-438D-B728-EEFF7B0F6FEA}"/>
              </a:ext>
            </a:extLst>
          </p:cNvPr>
          <p:cNvGrpSpPr/>
          <p:nvPr/>
        </p:nvGrpSpPr>
        <p:grpSpPr>
          <a:xfrm>
            <a:off x="353658" y="2486639"/>
            <a:ext cx="5531271" cy="2238375"/>
            <a:chOff x="327091" y="2070426"/>
            <a:chExt cx="5531271" cy="1893000"/>
          </a:xfrm>
        </p:grpSpPr>
        <p:sp>
          <p:nvSpPr>
            <p:cNvPr id="37" name="Rectangle : coins arrondis 36">
              <a:extLst>
                <a:ext uri="{FF2B5EF4-FFF2-40B4-BE49-F238E27FC236}">
                  <a16:creationId xmlns:a16="http://schemas.microsoft.com/office/drawing/2014/main" id="{3E8914A3-680A-444A-B6E6-8CF6341C833A}"/>
                </a:ext>
              </a:extLst>
            </p:cNvPr>
            <p:cNvSpPr/>
            <p:nvPr/>
          </p:nvSpPr>
          <p:spPr>
            <a:xfrm>
              <a:off x="327091" y="2070426"/>
              <a:ext cx="5531271" cy="1893000"/>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Définir les projets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Accéder à la rubrique « Lister mes projets »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	&gt; choisir le projet souhaité par le client.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	&gt; Sélectionner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Versement initial</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 et indiquer le montant apporté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	&gt;  Indiquer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les mensualités apportées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le cas échéant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	&gt; l’horizon de placement par défaut de 10 ans ne devra pas être modifié si une cohabitation des Fonds Temporaires est envisagée.</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Pour rappel l’horizon de placement minimum de l’emprunt est de 6 ans</a:t>
              </a:r>
            </a:p>
            <a:p>
              <a:pPr marL="0" marR="0" lvl="0" indent="0" algn="just" defTabSz="354013"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Sélectionner le contrat d’assurance Vie puis cliquer sur Ajouter ce projet.</a:t>
              </a:r>
            </a:p>
          </p:txBody>
        </p:sp>
        <p:grpSp>
          <p:nvGrpSpPr>
            <p:cNvPr id="38" name="Groupe 37">
              <a:extLst>
                <a:ext uri="{FF2B5EF4-FFF2-40B4-BE49-F238E27FC236}">
                  <a16:creationId xmlns:a16="http://schemas.microsoft.com/office/drawing/2014/main" id="{62C4784F-AC72-46FE-B004-2FB59F3B0B35}"/>
                </a:ext>
              </a:extLst>
            </p:cNvPr>
            <p:cNvGrpSpPr/>
            <p:nvPr/>
          </p:nvGrpSpPr>
          <p:grpSpPr>
            <a:xfrm>
              <a:off x="1816495" y="2173085"/>
              <a:ext cx="2204417" cy="322977"/>
              <a:chOff x="1642210" y="864000"/>
              <a:chExt cx="1653313" cy="242233"/>
            </a:xfrm>
          </p:grpSpPr>
          <p:sp>
            <p:nvSpPr>
              <p:cNvPr id="39" name="Rectangle 38">
                <a:extLst>
                  <a:ext uri="{FF2B5EF4-FFF2-40B4-BE49-F238E27FC236}">
                    <a16:creationId xmlns:a16="http://schemas.microsoft.com/office/drawing/2014/main" id="{8A01FD2F-2A56-4C09-BFBA-8191A267DCD9}"/>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63" name="Groupe 62">
                <a:extLst>
                  <a:ext uri="{FF2B5EF4-FFF2-40B4-BE49-F238E27FC236}">
                    <a16:creationId xmlns:a16="http://schemas.microsoft.com/office/drawing/2014/main" id="{2C403CD4-EB7D-4555-930C-2E8927B1A9A5}"/>
                  </a:ext>
                </a:extLst>
              </p:cNvPr>
              <p:cNvGrpSpPr/>
              <p:nvPr/>
            </p:nvGrpSpPr>
            <p:grpSpPr>
              <a:xfrm>
                <a:off x="1976780" y="895093"/>
                <a:ext cx="984172" cy="175628"/>
                <a:chOff x="2027352" y="895093"/>
                <a:chExt cx="984172" cy="175628"/>
              </a:xfrm>
            </p:grpSpPr>
            <p:cxnSp>
              <p:nvCxnSpPr>
                <p:cNvPr id="65" name="Connecteur droit 64">
                  <a:extLst>
                    <a:ext uri="{FF2B5EF4-FFF2-40B4-BE49-F238E27FC236}">
                      <a16:creationId xmlns:a16="http://schemas.microsoft.com/office/drawing/2014/main" id="{756B60A3-A943-4623-B233-A49E7FF913CC}"/>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FE77D966-BE8B-452C-BC8E-49D5A5DEF19A}"/>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64" name="Picture 2" descr="Key Icon 4409723">
                <a:extLst>
                  <a:ext uri="{FF2B5EF4-FFF2-40B4-BE49-F238E27FC236}">
                    <a16:creationId xmlns:a16="http://schemas.microsoft.com/office/drawing/2014/main" id="{1EF1471B-6491-4C4B-9BD7-522BFFA25E3D}"/>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68" name="Rectangle : coins arrondis 67">
            <a:extLst>
              <a:ext uri="{FF2B5EF4-FFF2-40B4-BE49-F238E27FC236}">
                <a16:creationId xmlns:a16="http://schemas.microsoft.com/office/drawing/2014/main" id="{B8B4430D-E376-4AB8-99DB-FA9FE532585C}"/>
              </a:ext>
            </a:extLst>
          </p:cNvPr>
          <p:cNvSpPr/>
          <p:nvPr/>
        </p:nvSpPr>
        <p:spPr>
          <a:xfrm>
            <a:off x="6413284" y="2898281"/>
            <a:ext cx="5598084" cy="489155"/>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9" name="Rectangle : coins arrondis 68">
            <a:extLst>
              <a:ext uri="{FF2B5EF4-FFF2-40B4-BE49-F238E27FC236}">
                <a16:creationId xmlns:a16="http://schemas.microsoft.com/office/drawing/2014/main" id="{733D0EBD-78B9-4890-B6EF-DF3B9C8DDD6F}"/>
              </a:ext>
            </a:extLst>
          </p:cNvPr>
          <p:cNvSpPr/>
          <p:nvPr/>
        </p:nvSpPr>
        <p:spPr>
          <a:xfrm>
            <a:off x="10862734" y="4986903"/>
            <a:ext cx="538724" cy="186814"/>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0" name="Flèche : bas 69">
            <a:extLst>
              <a:ext uri="{FF2B5EF4-FFF2-40B4-BE49-F238E27FC236}">
                <a16:creationId xmlns:a16="http://schemas.microsoft.com/office/drawing/2014/main" id="{87D9286D-6A41-4B07-8247-5E75A2577906}"/>
              </a:ext>
            </a:extLst>
          </p:cNvPr>
          <p:cNvSpPr/>
          <p:nvPr/>
        </p:nvSpPr>
        <p:spPr>
          <a:xfrm>
            <a:off x="7318485" y="2320565"/>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1" name="Flèche : bas 70">
            <a:extLst>
              <a:ext uri="{FF2B5EF4-FFF2-40B4-BE49-F238E27FC236}">
                <a16:creationId xmlns:a16="http://schemas.microsoft.com/office/drawing/2014/main" id="{C3B41834-2A9E-4F4C-AD1D-84AEED86DFA6}"/>
              </a:ext>
            </a:extLst>
          </p:cNvPr>
          <p:cNvSpPr/>
          <p:nvPr/>
        </p:nvSpPr>
        <p:spPr>
          <a:xfrm>
            <a:off x="7579040" y="1806801"/>
            <a:ext cx="245806" cy="230737"/>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2" name="Flèche : bas 71">
            <a:extLst>
              <a:ext uri="{FF2B5EF4-FFF2-40B4-BE49-F238E27FC236}">
                <a16:creationId xmlns:a16="http://schemas.microsoft.com/office/drawing/2014/main" id="{5860A265-75C5-45EA-ADA7-165A4F1303B8}"/>
              </a:ext>
            </a:extLst>
          </p:cNvPr>
          <p:cNvSpPr/>
          <p:nvPr/>
        </p:nvSpPr>
        <p:spPr>
          <a:xfrm>
            <a:off x="8577230" y="2320565"/>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3" name="Flèche : bas 72">
            <a:extLst>
              <a:ext uri="{FF2B5EF4-FFF2-40B4-BE49-F238E27FC236}">
                <a16:creationId xmlns:a16="http://schemas.microsoft.com/office/drawing/2014/main" id="{C2D0E3B3-1570-436B-BC9C-AC2830FFC973}"/>
              </a:ext>
            </a:extLst>
          </p:cNvPr>
          <p:cNvSpPr/>
          <p:nvPr/>
        </p:nvSpPr>
        <p:spPr>
          <a:xfrm>
            <a:off x="10444629" y="2320565"/>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4" name="Flèche : bas 73">
            <a:extLst>
              <a:ext uri="{FF2B5EF4-FFF2-40B4-BE49-F238E27FC236}">
                <a16:creationId xmlns:a16="http://schemas.microsoft.com/office/drawing/2014/main" id="{F76176F9-EA10-4838-AD15-2EA436C1A42B}"/>
              </a:ext>
            </a:extLst>
          </p:cNvPr>
          <p:cNvSpPr/>
          <p:nvPr/>
        </p:nvSpPr>
        <p:spPr>
          <a:xfrm>
            <a:off x="11234255" y="4817133"/>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5" name="Flèche : bas 74">
            <a:extLst>
              <a:ext uri="{FF2B5EF4-FFF2-40B4-BE49-F238E27FC236}">
                <a16:creationId xmlns:a16="http://schemas.microsoft.com/office/drawing/2014/main" id="{9E7B1DF7-DD15-4827-A3CD-B6E1697DA53E}"/>
              </a:ext>
            </a:extLst>
          </p:cNvPr>
          <p:cNvSpPr/>
          <p:nvPr/>
        </p:nvSpPr>
        <p:spPr>
          <a:xfrm>
            <a:off x="11656218" y="5369095"/>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Rectangle : coins arrondis 28">
            <a:extLst>
              <a:ext uri="{FF2B5EF4-FFF2-40B4-BE49-F238E27FC236}">
                <a16:creationId xmlns:a16="http://schemas.microsoft.com/office/drawing/2014/main" id="{0B6427FC-D84F-448C-96B1-41C30DDD07F9}"/>
              </a:ext>
            </a:extLst>
          </p:cNvPr>
          <p:cNvSpPr/>
          <p:nvPr/>
        </p:nvSpPr>
        <p:spPr>
          <a:xfrm>
            <a:off x="353658" y="1561945"/>
            <a:ext cx="5531271" cy="57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54013"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Wingdings" panose="05000000000000000000" pitchFamily="2" charset="2"/>
              </a:rPr>
              <a:t>Dans LEA, l’horizon de placement minimum de l’emprunt est de 6 ans</a:t>
            </a:r>
          </a:p>
        </p:txBody>
      </p:sp>
      <p:pic>
        <p:nvPicPr>
          <p:cNvPr id="30" name="Image 29" descr="Une image contenant texte, clipart&#10;&#10;Description générée automatiquement">
            <a:extLst>
              <a:ext uri="{FF2B5EF4-FFF2-40B4-BE49-F238E27FC236}">
                <a16:creationId xmlns:a16="http://schemas.microsoft.com/office/drawing/2014/main" id="{21CC0E5A-7547-404C-B10B-7275D5950019}"/>
              </a:ext>
            </a:extLst>
          </p:cNvPr>
          <p:cNvPicPr>
            <a:picLocks noChangeAspect="1"/>
          </p:cNvPicPr>
          <p:nvPr/>
        </p:nvPicPr>
        <p:blipFill>
          <a:blip r:embed="rId4"/>
          <a:stretch>
            <a:fillRect/>
          </a:stretch>
        </p:blipFill>
        <p:spPr>
          <a:xfrm>
            <a:off x="11656218" y="0"/>
            <a:ext cx="530529" cy="503314"/>
          </a:xfrm>
          <a:prstGeom prst="rect">
            <a:avLst/>
          </a:prstGeom>
        </p:spPr>
      </p:pic>
      <p:sp>
        <p:nvSpPr>
          <p:cNvPr id="23" name="Titre 1">
            <a:extLst>
              <a:ext uri="{FF2B5EF4-FFF2-40B4-BE49-F238E27FC236}">
                <a16:creationId xmlns:a16="http://schemas.microsoft.com/office/drawing/2014/main" id="{30AB6884-A068-444D-B50A-D478292BD3DA}"/>
              </a:ext>
            </a:extLst>
          </p:cNvPr>
          <p:cNvSpPr txBox="1">
            <a:spLocks/>
          </p:cNvSpPr>
          <p:nvPr/>
        </p:nvSpPr>
        <p:spPr>
          <a:xfrm>
            <a:off x="1075135" y="414534"/>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Cas 1 : souscription d’une assurance vie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Essentielle 2 avec de l’Emprunt BPCE</a:t>
            </a:r>
            <a:r>
              <a:rPr lang="fr-FR" sz="1800" kern="0">
                <a:solidFill>
                  <a:srgbClr val="000000"/>
                </a:solidFill>
                <a:latin typeface="Montserrat ExtraBold"/>
              </a:rPr>
              <a:t> </a:t>
            </a: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spTree>
    <p:extLst>
      <p:ext uri="{BB962C8B-B14F-4D97-AF65-F5344CB8AC3E}">
        <p14:creationId xmlns:p14="http://schemas.microsoft.com/office/powerpoint/2010/main" val="297701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9D752D6-BF04-4283-97BE-696CF6B27F9D}"/>
              </a:ext>
            </a:extLst>
          </p:cNvPr>
          <p:cNvPicPr>
            <a:picLocks noChangeAspect="1"/>
          </p:cNvPicPr>
          <p:nvPr/>
        </p:nvPicPr>
        <p:blipFill rotWithShape="1">
          <a:blip r:embed="rId2"/>
          <a:srcRect b="1515"/>
          <a:stretch/>
        </p:blipFill>
        <p:spPr>
          <a:xfrm>
            <a:off x="6368302" y="2138042"/>
            <a:ext cx="5422730" cy="4069481"/>
          </a:xfrm>
          <a:prstGeom prst="rect">
            <a:avLst/>
          </a:prstGeom>
        </p:spPr>
      </p:pic>
      <p:pic>
        <p:nvPicPr>
          <p:cNvPr id="3" name="Image 2">
            <a:extLst>
              <a:ext uri="{FF2B5EF4-FFF2-40B4-BE49-F238E27FC236}">
                <a16:creationId xmlns:a16="http://schemas.microsoft.com/office/drawing/2014/main" id="{27A01845-FEEB-4961-AFAC-776FA441502E}"/>
              </a:ext>
            </a:extLst>
          </p:cNvPr>
          <p:cNvPicPr>
            <a:picLocks noChangeAspect="1"/>
          </p:cNvPicPr>
          <p:nvPr/>
        </p:nvPicPr>
        <p:blipFill>
          <a:blip r:embed="rId3"/>
          <a:stretch>
            <a:fillRect/>
          </a:stretch>
        </p:blipFill>
        <p:spPr>
          <a:xfrm>
            <a:off x="272382" y="2138042"/>
            <a:ext cx="5117030" cy="3637058"/>
          </a:xfrm>
          <a:prstGeom prst="rect">
            <a:avLst/>
          </a:prstGeom>
          <a:ln>
            <a:solidFill>
              <a:schemeClr val="bg1"/>
            </a:solidFill>
          </a:ln>
        </p:spPr>
      </p:pic>
      <p:sp>
        <p:nvSpPr>
          <p:cNvPr id="31" name="Flèche : bas 30">
            <a:extLst>
              <a:ext uri="{FF2B5EF4-FFF2-40B4-BE49-F238E27FC236}">
                <a16:creationId xmlns:a16="http://schemas.microsoft.com/office/drawing/2014/main" id="{C04F47F9-159A-40A4-A340-05D827DBC704}"/>
              </a:ext>
            </a:extLst>
          </p:cNvPr>
          <p:cNvSpPr/>
          <p:nvPr/>
        </p:nvSpPr>
        <p:spPr>
          <a:xfrm>
            <a:off x="4993200" y="3682000"/>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Flèche : bas 31">
            <a:extLst>
              <a:ext uri="{FF2B5EF4-FFF2-40B4-BE49-F238E27FC236}">
                <a16:creationId xmlns:a16="http://schemas.microsoft.com/office/drawing/2014/main" id="{36E481C7-E7E3-470F-ABEA-B76E7D261AD6}"/>
              </a:ext>
            </a:extLst>
          </p:cNvPr>
          <p:cNvSpPr/>
          <p:nvPr/>
        </p:nvSpPr>
        <p:spPr>
          <a:xfrm>
            <a:off x="11348183" y="5578822"/>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 coins arrondis 32">
            <a:extLst>
              <a:ext uri="{FF2B5EF4-FFF2-40B4-BE49-F238E27FC236}">
                <a16:creationId xmlns:a16="http://schemas.microsoft.com/office/drawing/2014/main" id="{6B93A062-8B7F-4392-B014-5D567BABB862}"/>
              </a:ext>
            </a:extLst>
          </p:cNvPr>
          <p:cNvSpPr/>
          <p:nvPr/>
        </p:nvSpPr>
        <p:spPr>
          <a:xfrm>
            <a:off x="316001" y="1571663"/>
            <a:ext cx="11284316" cy="314031"/>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Consulter le projet / Consulter la composition de la proposition</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grpSp>
        <p:nvGrpSpPr>
          <p:cNvPr id="40" name="Groupe 39">
            <a:extLst>
              <a:ext uri="{FF2B5EF4-FFF2-40B4-BE49-F238E27FC236}">
                <a16:creationId xmlns:a16="http://schemas.microsoft.com/office/drawing/2014/main" id="{A095027F-5EE2-4BD0-ADDB-1BAEF1864C78}"/>
              </a:ext>
            </a:extLst>
          </p:cNvPr>
          <p:cNvGrpSpPr/>
          <p:nvPr/>
        </p:nvGrpSpPr>
        <p:grpSpPr>
          <a:xfrm>
            <a:off x="0" y="1246904"/>
            <a:ext cx="2204417" cy="322977"/>
            <a:chOff x="1642210" y="864000"/>
            <a:chExt cx="1653313" cy="242233"/>
          </a:xfrm>
        </p:grpSpPr>
        <p:sp>
          <p:nvSpPr>
            <p:cNvPr id="41" name="Rectangle 40">
              <a:extLst>
                <a:ext uri="{FF2B5EF4-FFF2-40B4-BE49-F238E27FC236}">
                  <a16:creationId xmlns:a16="http://schemas.microsoft.com/office/drawing/2014/main" id="{FBDFB417-C1DC-47B7-A4BF-9BDAC1536176}"/>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42" name="Groupe 41">
              <a:extLst>
                <a:ext uri="{FF2B5EF4-FFF2-40B4-BE49-F238E27FC236}">
                  <a16:creationId xmlns:a16="http://schemas.microsoft.com/office/drawing/2014/main" id="{4FD8AB97-4EED-43A6-8D99-BED625AC53BC}"/>
                </a:ext>
              </a:extLst>
            </p:cNvPr>
            <p:cNvGrpSpPr/>
            <p:nvPr/>
          </p:nvGrpSpPr>
          <p:grpSpPr>
            <a:xfrm>
              <a:off x="1976780" y="895093"/>
              <a:ext cx="984172" cy="175628"/>
              <a:chOff x="2027352" y="895093"/>
              <a:chExt cx="984172" cy="175628"/>
            </a:xfrm>
          </p:grpSpPr>
          <p:cxnSp>
            <p:nvCxnSpPr>
              <p:cNvPr id="44" name="Connecteur droit 43">
                <a:extLst>
                  <a:ext uri="{FF2B5EF4-FFF2-40B4-BE49-F238E27FC236}">
                    <a16:creationId xmlns:a16="http://schemas.microsoft.com/office/drawing/2014/main" id="{BE6DFB98-B87D-4519-98CB-693EF1A3FE6B}"/>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2E8CF3AE-A5DE-47BF-8C58-7A25DEA0E397}"/>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3" name="Picture 2" descr="Key Icon 4409723">
              <a:extLst>
                <a:ext uri="{FF2B5EF4-FFF2-40B4-BE49-F238E27FC236}">
                  <a16:creationId xmlns:a16="http://schemas.microsoft.com/office/drawing/2014/main" id="{F950C2CD-5E21-496E-85DF-3DE68FE7A5D5}"/>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pic>
        <p:nvPicPr>
          <p:cNvPr id="22" name="Image 21" descr="Une image contenant texte, clipart&#10;&#10;Description générée automatiquement">
            <a:extLst>
              <a:ext uri="{FF2B5EF4-FFF2-40B4-BE49-F238E27FC236}">
                <a16:creationId xmlns:a16="http://schemas.microsoft.com/office/drawing/2014/main" id="{4E671AA1-8A83-4C27-BC52-7F976D11E8D9}"/>
              </a:ext>
            </a:extLst>
          </p:cNvPr>
          <p:cNvPicPr>
            <a:picLocks noChangeAspect="1"/>
          </p:cNvPicPr>
          <p:nvPr/>
        </p:nvPicPr>
        <p:blipFill>
          <a:blip r:embed="rId5"/>
          <a:stretch>
            <a:fillRect/>
          </a:stretch>
        </p:blipFill>
        <p:spPr>
          <a:xfrm>
            <a:off x="11661471" y="31735"/>
            <a:ext cx="530529" cy="503314"/>
          </a:xfrm>
          <a:prstGeom prst="rect">
            <a:avLst/>
          </a:prstGeom>
        </p:spPr>
      </p:pic>
      <p:sp>
        <p:nvSpPr>
          <p:cNvPr id="15" name="Titre 1">
            <a:extLst>
              <a:ext uri="{FF2B5EF4-FFF2-40B4-BE49-F238E27FC236}">
                <a16:creationId xmlns:a16="http://schemas.microsoft.com/office/drawing/2014/main" id="{0C1FC21E-3FD2-4403-98BA-BC106AB6100F}"/>
              </a:ext>
            </a:extLst>
          </p:cNvPr>
          <p:cNvSpPr txBox="1">
            <a:spLocks/>
          </p:cNvSpPr>
          <p:nvPr/>
        </p:nvSpPr>
        <p:spPr>
          <a:xfrm>
            <a:off x="1075135" y="414534"/>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Cas 1 : souscription d’une assurance vie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Essentielle 2 avec de l’Emprunt BPCE</a:t>
            </a:r>
            <a:r>
              <a:rPr lang="fr-FR" sz="1800" kern="0">
                <a:solidFill>
                  <a:srgbClr val="000000"/>
                </a:solidFill>
                <a:latin typeface="Montserrat ExtraBold"/>
              </a:rPr>
              <a:t> </a:t>
            </a: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spTree>
    <p:extLst>
      <p:ext uri="{BB962C8B-B14F-4D97-AF65-F5344CB8AC3E}">
        <p14:creationId xmlns:p14="http://schemas.microsoft.com/office/powerpoint/2010/main" val="1374867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E1C3823C-CD9F-4FC6-A5A5-AE530E15252E}"/>
              </a:ext>
            </a:extLst>
          </p:cNvPr>
          <p:cNvPicPr>
            <a:picLocks noChangeAspect="1"/>
          </p:cNvPicPr>
          <p:nvPr/>
        </p:nvPicPr>
        <p:blipFill>
          <a:blip r:embed="rId2"/>
          <a:stretch>
            <a:fillRect/>
          </a:stretch>
        </p:blipFill>
        <p:spPr>
          <a:xfrm>
            <a:off x="6741162" y="2304846"/>
            <a:ext cx="5117816" cy="4061640"/>
          </a:xfrm>
          <a:prstGeom prst="rect">
            <a:avLst/>
          </a:prstGeom>
        </p:spPr>
      </p:pic>
      <p:pic>
        <p:nvPicPr>
          <p:cNvPr id="9" name="Image 8">
            <a:extLst>
              <a:ext uri="{FF2B5EF4-FFF2-40B4-BE49-F238E27FC236}">
                <a16:creationId xmlns:a16="http://schemas.microsoft.com/office/drawing/2014/main" id="{C6613CDD-4D74-4D2F-AB4F-8F4F5C49B0A9}"/>
              </a:ext>
            </a:extLst>
          </p:cNvPr>
          <p:cNvPicPr>
            <a:picLocks noChangeAspect="1"/>
          </p:cNvPicPr>
          <p:nvPr/>
        </p:nvPicPr>
        <p:blipFill>
          <a:blip r:embed="rId3"/>
          <a:stretch>
            <a:fillRect/>
          </a:stretch>
        </p:blipFill>
        <p:spPr>
          <a:xfrm>
            <a:off x="656767" y="5055492"/>
            <a:ext cx="3700403" cy="1688971"/>
          </a:xfrm>
          <a:prstGeom prst="rect">
            <a:avLst/>
          </a:prstGeom>
        </p:spPr>
      </p:pic>
      <p:pic>
        <p:nvPicPr>
          <p:cNvPr id="7" name="Image 6">
            <a:extLst>
              <a:ext uri="{FF2B5EF4-FFF2-40B4-BE49-F238E27FC236}">
                <a16:creationId xmlns:a16="http://schemas.microsoft.com/office/drawing/2014/main" id="{486857A3-2A6F-4D97-B211-F8821CC73810}"/>
              </a:ext>
            </a:extLst>
          </p:cNvPr>
          <p:cNvPicPr>
            <a:picLocks noChangeAspect="1"/>
          </p:cNvPicPr>
          <p:nvPr/>
        </p:nvPicPr>
        <p:blipFill>
          <a:blip r:embed="rId4"/>
          <a:stretch>
            <a:fillRect/>
          </a:stretch>
        </p:blipFill>
        <p:spPr>
          <a:xfrm>
            <a:off x="570063" y="2637601"/>
            <a:ext cx="3766494" cy="2334589"/>
          </a:xfrm>
          <a:prstGeom prst="rect">
            <a:avLst/>
          </a:prstGeom>
        </p:spPr>
      </p:pic>
      <p:sp>
        <p:nvSpPr>
          <p:cNvPr id="15" name="Rectangle : coins arrondis 14">
            <a:extLst>
              <a:ext uri="{FF2B5EF4-FFF2-40B4-BE49-F238E27FC236}">
                <a16:creationId xmlns:a16="http://schemas.microsoft.com/office/drawing/2014/main" id="{874D06B4-A50E-4D9D-8FB6-E96F04B0A164}"/>
              </a:ext>
            </a:extLst>
          </p:cNvPr>
          <p:cNvSpPr/>
          <p:nvPr/>
        </p:nvSpPr>
        <p:spPr>
          <a:xfrm>
            <a:off x="409278" y="1423248"/>
            <a:ext cx="5380800" cy="1072154"/>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Modifier l’allocation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Il est possible de modifier la proposition réalisée par LEA à l’étape 2 « Proposition et personnalisation », via le switch de niveau 2</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Sélectionner la ligne à modifier avec le crayon puis cliquer sur autres supports (Switch de Niveau 2) dans la ligne support indiquer « Emprunt »</a:t>
            </a: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17" name="Ellipse 16">
            <a:extLst>
              <a:ext uri="{FF2B5EF4-FFF2-40B4-BE49-F238E27FC236}">
                <a16:creationId xmlns:a16="http://schemas.microsoft.com/office/drawing/2014/main" id="{00577F55-7EFC-4613-A79D-57CC339E90CB}"/>
              </a:ext>
            </a:extLst>
          </p:cNvPr>
          <p:cNvSpPr/>
          <p:nvPr/>
        </p:nvSpPr>
        <p:spPr>
          <a:xfrm>
            <a:off x="3969664" y="3263230"/>
            <a:ext cx="387506" cy="193560"/>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Rectangle : coins arrondis 17">
            <a:extLst>
              <a:ext uri="{FF2B5EF4-FFF2-40B4-BE49-F238E27FC236}">
                <a16:creationId xmlns:a16="http://schemas.microsoft.com/office/drawing/2014/main" id="{2374FA49-E832-43D2-862E-8573891BB84A}"/>
              </a:ext>
            </a:extLst>
          </p:cNvPr>
          <p:cNvSpPr/>
          <p:nvPr/>
        </p:nvSpPr>
        <p:spPr>
          <a:xfrm>
            <a:off x="7039894" y="4615244"/>
            <a:ext cx="1043679" cy="196645"/>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Flèche : bas 18">
            <a:extLst>
              <a:ext uri="{FF2B5EF4-FFF2-40B4-BE49-F238E27FC236}">
                <a16:creationId xmlns:a16="http://schemas.microsoft.com/office/drawing/2014/main" id="{650C85DA-DE08-4368-918F-ADE3B1D5D6F9}"/>
              </a:ext>
            </a:extLst>
          </p:cNvPr>
          <p:cNvSpPr/>
          <p:nvPr/>
        </p:nvSpPr>
        <p:spPr>
          <a:xfrm>
            <a:off x="8048520" y="3682955"/>
            <a:ext cx="150914" cy="153623"/>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Flèche : bas 19">
            <a:extLst>
              <a:ext uri="{FF2B5EF4-FFF2-40B4-BE49-F238E27FC236}">
                <a16:creationId xmlns:a16="http://schemas.microsoft.com/office/drawing/2014/main" id="{0619A273-D6D5-4F15-A1BA-7C99E4AACAB5}"/>
              </a:ext>
            </a:extLst>
          </p:cNvPr>
          <p:cNvSpPr/>
          <p:nvPr/>
        </p:nvSpPr>
        <p:spPr>
          <a:xfrm rot="5400000">
            <a:off x="11920179" y="5747893"/>
            <a:ext cx="139233" cy="26163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Rectangle : coins arrondis 21">
            <a:extLst>
              <a:ext uri="{FF2B5EF4-FFF2-40B4-BE49-F238E27FC236}">
                <a16:creationId xmlns:a16="http://schemas.microsoft.com/office/drawing/2014/main" id="{BE9F0977-BF39-4DAE-9963-C9AF8C4E0CA5}"/>
              </a:ext>
            </a:extLst>
          </p:cNvPr>
          <p:cNvSpPr/>
          <p:nvPr/>
        </p:nvSpPr>
        <p:spPr>
          <a:xfrm>
            <a:off x="6401924" y="1269595"/>
            <a:ext cx="5704726" cy="749574"/>
          </a:xfrm>
          <a:prstGeom prst="roundRect">
            <a:avLst>
              <a:gd name="adj" fmla="val 13003"/>
            </a:avLst>
          </a:prstGeom>
          <a:solidFill>
            <a:srgbClr val="00A193">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333"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En première intention LEA pousse une allocation issue du portefeuille modèle de NIM qui ne comportera pas l’emprunt.</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333" b="1" i="1" u="none" strike="noStrike" kern="0" cap="none" spc="0" normalizeH="0" baseline="0" noProof="0">
                <a:ln>
                  <a:noFill/>
                </a:ln>
                <a:solidFill>
                  <a:srgbClr val="FF0000"/>
                </a:solidFill>
                <a:effectLst/>
                <a:uLnTx/>
                <a:uFillTx/>
                <a:latin typeface="Montserrat" panose="00000500000000000000" pitchFamily="2" charset="0"/>
                <a:ea typeface="+mn-ea"/>
                <a:cs typeface="+mn-cs"/>
                <a:sym typeface="Arial"/>
              </a:rPr>
              <a:t>Tous les supports sont éligibles au switch</a:t>
            </a:r>
          </a:p>
        </p:txBody>
      </p:sp>
      <p:sp>
        <p:nvSpPr>
          <p:cNvPr id="23" name="ZoneTexte 22">
            <a:extLst>
              <a:ext uri="{FF2B5EF4-FFF2-40B4-BE49-F238E27FC236}">
                <a16:creationId xmlns:a16="http://schemas.microsoft.com/office/drawing/2014/main" id="{0A06E8EB-1671-41C7-96F8-B69D6FEE0F77}"/>
              </a:ext>
            </a:extLst>
          </p:cNvPr>
          <p:cNvSpPr txBox="1"/>
          <p:nvPr/>
        </p:nvSpPr>
        <p:spPr>
          <a:xfrm>
            <a:off x="4743965" y="3072144"/>
            <a:ext cx="1107848" cy="1576008"/>
          </a:xfrm>
          <a:prstGeom prst="rect">
            <a:avLst/>
          </a:prstGeom>
          <a:solidFill>
            <a:srgbClr val="00A193">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R="0" lvl="0" indent="0" algn="just" defTabSz="1219170" fontAlgn="auto">
              <a:lnSpc>
                <a:spcPct val="100000"/>
              </a:lnSpc>
              <a:spcBef>
                <a:spcPts val="0"/>
              </a:spcBef>
              <a:spcAft>
                <a:spcPts val="0"/>
              </a:spcAft>
              <a:buClrTx/>
              <a:buSzTx/>
              <a:buFontTx/>
              <a:buNone/>
              <a:tabLst/>
              <a:defRPr kumimoji="0" sz="1333" b="0" i="1" u="none" strike="noStrike" kern="0" cap="none" spc="0" normalizeH="0" baseline="0">
                <a:ln>
                  <a:noFill/>
                </a:ln>
                <a:solidFill>
                  <a:srgbClr val="000000"/>
                </a:solidFill>
                <a:effectLst/>
                <a:uLnTx/>
                <a:uFillTx/>
                <a:latin typeface="Montserrat" panose="00000500000000000000"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333"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Tous les supports sont éligibles au switch</a:t>
            </a:r>
            <a:endParaRPr kumimoji="0" lang="fr-FR" sz="1333" b="0" i="1" u="none" strike="noStrike" kern="0" cap="none" spc="0" normalizeH="0" baseline="0" noProof="0">
              <a:ln>
                <a:noFill/>
              </a:ln>
              <a:solidFill>
                <a:srgbClr val="000000"/>
              </a:solidFill>
              <a:effectLst/>
              <a:uLnTx/>
              <a:uFillTx/>
              <a:latin typeface="Montserrat" panose="00000500000000000000" pitchFamily="2" charset="0"/>
              <a:ea typeface="+mn-ea"/>
              <a:cs typeface="+mn-cs"/>
            </a:endParaRPr>
          </a:p>
        </p:txBody>
      </p:sp>
      <p:sp>
        <p:nvSpPr>
          <p:cNvPr id="24" name="ZoneTexte 23">
            <a:extLst>
              <a:ext uri="{FF2B5EF4-FFF2-40B4-BE49-F238E27FC236}">
                <a16:creationId xmlns:a16="http://schemas.microsoft.com/office/drawing/2014/main" id="{B482174D-502F-4D54-9796-834E28DEEE6E}"/>
              </a:ext>
            </a:extLst>
          </p:cNvPr>
          <p:cNvSpPr txBox="1"/>
          <p:nvPr/>
        </p:nvSpPr>
        <p:spPr>
          <a:xfrm>
            <a:off x="4622865" y="2757413"/>
            <a:ext cx="1560045"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srgbClr val="000000"/>
                </a:solidFill>
                <a:effectLst/>
                <a:uLnTx/>
                <a:uFillTx/>
                <a:latin typeface="Arial" panose="020B0604020202020204"/>
                <a:ea typeface="+mn-ea"/>
                <a:cs typeface="+mn-cs"/>
              </a:rPr>
              <a:t>Exemple de switch</a:t>
            </a:r>
          </a:p>
        </p:txBody>
      </p:sp>
      <p:sp>
        <p:nvSpPr>
          <p:cNvPr id="26" name="Accolade fermante 25">
            <a:extLst>
              <a:ext uri="{FF2B5EF4-FFF2-40B4-BE49-F238E27FC236}">
                <a16:creationId xmlns:a16="http://schemas.microsoft.com/office/drawing/2014/main" id="{7E6F4D83-C2E3-4616-A57E-4898D261EA5C}"/>
              </a:ext>
            </a:extLst>
          </p:cNvPr>
          <p:cNvSpPr/>
          <p:nvPr/>
        </p:nvSpPr>
        <p:spPr>
          <a:xfrm>
            <a:off x="4207219" y="2740590"/>
            <a:ext cx="365339" cy="2150412"/>
          </a:xfrm>
          <a:prstGeom prst="rightBrace">
            <a:avLst>
              <a:gd name="adj1" fmla="val 24481"/>
              <a:gd name="adj2" fmla="val 50000"/>
            </a:avLst>
          </a:prstGeom>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1" name="Flèche : bas 30">
            <a:extLst>
              <a:ext uri="{FF2B5EF4-FFF2-40B4-BE49-F238E27FC236}">
                <a16:creationId xmlns:a16="http://schemas.microsoft.com/office/drawing/2014/main" id="{2E7BB006-322E-4548-B972-97648D3D11EE}"/>
              </a:ext>
            </a:extLst>
          </p:cNvPr>
          <p:cNvSpPr/>
          <p:nvPr/>
        </p:nvSpPr>
        <p:spPr>
          <a:xfrm>
            <a:off x="7725677" y="4426196"/>
            <a:ext cx="150914" cy="153623"/>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ZoneTexte 31">
            <a:extLst>
              <a:ext uri="{FF2B5EF4-FFF2-40B4-BE49-F238E27FC236}">
                <a16:creationId xmlns:a16="http://schemas.microsoft.com/office/drawing/2014/main" id="{383FBB12-C924-4F1E-AE08-C23915A745A2}"/>
              </a:ext>
            </a:extLst>
          </p:cNvPr>
          <p:cNvSpPr txBox="1"/>
          <p:nvPr/>
        </p:nvSpPr>
        <p:spPr>
          <a:xfrm>
            <a:off x="8048520" y="5017985"/>
            <a:ext cx="613699" cy="28077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Switch de Niveau 2 </a:t>
            </a:r>
            <a:endParaRPr kumimoji="0" lang="fr-FR" sz="600" b="0" i="1"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3" name="ZoneTexte 32">
            <a:extLst>
              <a:ext uri="{FF2B5EF4-FFF2-40B4-BE49-F238E27FC236}">
                <a16:creationId xmlns:a16="http://schemas.microsoft.com/office/drawing/2014/main" id="{5C4964E4-F7F0-481E-9441-C4CC61D01623}"/>
              </a:ext>
            </a:extLst>
          </p:cNvPr>
          <p:cNvSpPr txBox="1"/>
          <p:nvPr/>
        </p:nvSpPr>
        <p:spPr>
          <a:xfrm>
            <a:off x="7262892" y="5017985"/>
            <a:ext cx="613699" cy="28077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Switch de Niveau 1 </a:t>
            </a:r>
            <a:endParaRPr kumimoji="0" lang="fr-FR" sz="600" b="0" i="1"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5" name="Ellipse 34">
            <a:extLst>
              <a:ext uri="{FF2B5EF4-FFF2-40B4-BE49-F238E27FC236}">
                <a16:creationId xmlns:a16="http://schemas.microsoft.com/office/drawing/2014/main" id="{F8FFE142-C91B-4958-B027-40211D3F8228}"/>
              </a:ext>
            </a:extLst>
          </p:cNvPr>
          <p:cNvSpPr/>
          <p:nvPr/>
        </p:nvSpPr>
        <p:spPr>
          <a:xfrm>
            <a:off x="11546957" y="5766033"/>
            <a:ext cx="206788" cy="233305"/>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ZoneTexte 36">
            <a:extLst>
              <a:ext uri="{FF2B5EF4-FFF2-40B4-BE49-F238E27FC236}">
                <a16:creationId xmlns:a16="http://schemas.microsoft.com/office/drawing/2014/main" id="{3045EBEA-FC4F-4FC2-9319-866A65C21637}"/>
              </a:ext>
            </a:extLst>
          </p:cNvPr>
          <p:cNvSpPr txBox="1"/>
          <p:nvPr/>
        </p:nvSpPr>
        <p:spPr>
          <a:xfrm rot="16200000">
            <a:off x="-285499" y="3676117"/>
            <a:ext cx="128444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panose="020B0604020202020204"/>
                <a:ea typeface="+mn-ea"/>
                <a:cs typeface="+mn-cs"/>
              </a:rPr>
              <a:t>PRTF Modèle Versement Initial</a:t>
            </a:r>
          </a:p>
        </p:txBody>
      </p:sp>
      <p:sp>
        <p:nvSpPr>
          <p:cNvPr id="38" name="ZoneTexte 37">
            <a:extLst>
              <a:ext uri="{FF2B5EF4-FFF2-40B4-BE49-F238E27FC236}">
                <a16:creationId xmlns:a16="http://schemas.microsoft.com/office/drawing/2014/main" id="{517DDD73-0CD3-4D70-90F7-7A076F89119A}"/>
              </a:ext>
            </a:extLst>
          </p:cNvPr>
          <p:cNvSpPr txBox="1"/>
          <p:nvPr/>
        </p:nvSpPr>
        <p:spPr>
          <a:xfrm rot="16200000">
            <a:off x="-338349" y="5430081"/>
            <a:ext cx="144749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panose="020B0604020202020204"/>
                <a:ea typeface="+mn-ea"/>
                <a:cs typeface="+mn-cs"/>
              </a:rPr>
              <a:t>PRTF Modèle Versement Programmé</a:t>
            </a:r>
          </a:p>
        </p:txBody>
      </p:sp>
      <p:sp>
        <p:nvSpPr>
          <p:cNvPr id="39" name="Accolade fermante 38">
            <a:extLst>
              <a:ext uri="{FF2B5EF4-FFF2-40B4-BE49-F238E27FC236}">
                <a16:creationId xmlns:a16="http://schemas.microsoft.com/office/drawing/2014/main" id="{1FAA76ED-3361-4D25-A6EB-3D4C1BE6C5FE}"/>
              </a:ext>
            </a:extLst>
          </p:cNvPr>
          <p:cNvSpPr/>
          <p:nvPr/>
        </p:nvSpPr>
        <p:spPr>
          <a:xfrm>
            <a:off x="4228163" y="5230281"/>
            <a:ext cx="365339" cy="1108212"/>
          </a:xfrm>
          <a:prstGeom prst="rightBrace">
            <a:avLst>
              <a:gd name="adj1" fmla="val 16819"/>
              <a:gd name="adj2" fmla="val 50000"/>
            </a:avLst>
          </a:prstGeom>
          <a:ln>
            <a:solidFill>
              <a:srgbClr val="C00000"/>
            </a:solidFill>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0" name="ZoneTexte 39">
            <a:extLst>
              <a:ext uri="{FF2B5EF4-FFF2-40B4-BE49-F238E27FC236}">
                <a16:creationId xmlns:a16="http://schemas.microsoft.com/office/drawing/2014/main" id="{5AC8B9D0-8495-44E3-A6B6-58DA52937ED7}"/>
              </a:ext>
            </a:extLst>
          </p:cNvPr>
          <p:cNvSpPr txBox="1"/>
          <p:nvPr/>
        </p:nvSpPr>
        <p:spPr>
          <a:xfrm>
            <a:off x="4577080" y="5431975"/>
            <a:ext cx="979229" cy="857620"/>
          </a:xfrm>
          <a:prstGeom prst="rect">
            <a:avLst/>
          </a:prstGeom>
          <a:solidFill>
            <a:srgbClr val="F9E0D7">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R="0" lvl="0" indent="0" algn="just" defTabSz="1219170" fontAlgn="auto">
              <a:lnSpc>
                <a:spcPct val="100000"/>
              </a:lnSpc>
              <a:spcBef>
                <a:spcPts val="0"/>
              </a:spcBef>
              <a:spcAft>
                <a:spcPts val="0"/>
              </a:spcAft>
              <a:buClrTx/>
              <a:buSzTx/>
              <a:buFontTx/>
              <a:buNone/>
              <a:tabLst/>
              <a:defRPr kumimoji="0" sz="1333" b="0" i="1" u="none" strike="noStrike" kern="0" cap="none" spc="0" normalizeH="0" baseline="0">
                <a:ln>
                  <a:noFill/>
                </a:ln>
                <a:solidFill>
                  <a:srgbClr val="000000"/>
                </a:solidFill>
                <a:effectLst/>
                <a:uLnTx/>
                <a:uFillTx/>
                <a:latin typeface="Montserrat" panose="00000500000000000000"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80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Versement programmé Non éligible à l’emprunt</a:t>
            </a:r>
            <a:endParaRPr kumimoji="0" lang="fr-FR" sz="800" b="0" i="1" u="none" strike="noStrike" kern="0" cap="none" spc="0" normalizeH="0" baseline="0" noProof="0">
              <a:ln>
                <a:noFill/>
              </a:ln>
              <a:solidFill>
                <a:srgbClr val="000000"/>
              </a:solidFill>
              <a:effectLst/>
              <a:uLnTx/>
              <a:uFillTx/>
              <a:latin typeface="Montserrat" panose="00000500000000000000" pitchFamily="2" charset="0"/>
              <a:ea typeface="+mn-ea"/>
              <a:cs typeface="+mn-cs"/>
            </a:endParaRPr>
          </a:p>
        </p:txBody>
      </p:sp>
      <p:sp>
        <p:nvSpPr>
          <p:cNvPr id="41" name="Flèche : bas 40">
            <a:extLst>
              <a:ext uri="{FF2B5EF4-FFF2-40B4-BE49-F238E27FC236}">
                <a16:creationId xmlns:a16="http://schemas.microsoft.com/office/drawing/2014/main" id="{5811F6E1-7A57-4FDF-AF3E-6CFD2D18C022}"/>
              </a:ext>
            </a:extLst>
          </p:cNvPr>
          <p:cNvSpPr/>
          <p:nvPr/>
        </p:nvSpPr>
        <p:spPr>
          <a:xfrm>
            <a:off x="8385441" y="4677225"/>
            <a:ext cx="150914" cy="153623"/>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4" name="Image 43" descr="Une image contenant texte, clipart&#10;&#10;Description générée automatiquement">
            <a:extLst>
              <a:ext uri="{FF2B5EF4-FFF2-40B4-BE49-F238E27FC236}">
                <a16:creationId xmlns:a16="http://schemas.microsoft.com/office/drawing/2014/main" id="{60989E1F-6DF2-4FAA-AAA3-C8871DEA9505}"/>
              </a:ext>
            </a:extLst>
          </p:cNvPr>
          <p:cNvPicPr>
            <a:picLocks noChangeAspect="1"/>
          </p:cNvPicPr>
          <p:nvPr/>
        </p:nvPicPr>
        <p:blipFill>
          <a:blip r:embed="rId5"/>
          <a:stretch>
            <a:fillRect/>
          </a:stretch>
        </p:blipFill>
        <p:spPr>
          <a:xfrm>
            <a:off x="11661471" y="31735"/>
            <a:ext cx="530529" cy="503314"/>
          </a:xfrm>
          <a:prstGeom prst="rect">
            <a:avLst/>
          </a:prstGeom>
        </p:spPr>
      </p:pic>
      <p:sp>
        <p:nvSpPr>
          <p:cNvPr id="45" name="Rectangle : coins arrondis 44">
            <a:extLst>
              <a:ext uri="{FF2B5EF4-FFF2-40B4-BE49-F238E27FC236}">
                <a16:creationId xmlns:a16="http://schemas.microsoft.com/office/drawing/2014/main" id="{D6B73867-EE2A-422E-BB5F-45719CACE86A}"/>
              </a:ext>
            </a:extLst>
          </p:cNvPr>
          <p:cNvSpPr/>
          <p:nvPr/>
        </p:nvSpPr>
        <p:spPr>
          <a:xfrm>
            <a:off x="85350" y="959898"/>
            <a:ext cx="1674624" cy="368112"/>
          </a:xfrm>
          <a:prstGeom prst="roundRect">
            <a:avLst/>
          </a:prstGeom>
          <a:solidFill>
            <a:schemeClr val="bg2">
              <a:lumMod val="75000"/>
            </a:schemeClr>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Le switch simple </a:t>
            </a:r>
          </a:p>
        </p:txBody>
      </p:sp>
      <p:grpSp>
        <p:nvGrpSpPr>
          <p:cNvPr id="46" name="Groupe 45">
            <a:extLst>
              <a:ext uri="{FF2B5EF4-FFF2-40B4-BE49-F238E27FC236}">
                <a16:creationId xmlns:a16="http://schemas.microsoft.com/office/drawing/2014/main" id="{3B1CA070-BA79-4338-8AF3-EF94E4B91ED1}"/>
              </a:ext>
            </a:extLst>
          </p:cNvPr>
          <p:cNvGrpSpPr/>
          <p:nvPr/>
        </p:nvGrpSpPr>
        <p:grpSpPr>
          <a:xfrm>
            <a:off x="2368141" y="1052652"/>
            <a:ext cx="2204417" cy="322977"/>
            <a:chOff x="1642210" y="864000"/>
            <a:chExt cx="1653313" cy="242233"/>
          </a:xfrm>
        </p:grpSpPr>
        <p:sp>
          <p:nvSpPr>
            <p:cNvPr id="47" name="Rectangle 46">
              <a:extLst>
                <a:ext uri="{FF2B5EF4-FFF2-40B4-BE49-F238E27FC236}">
                  <a16:creationId xmlns:a16="http://schemas.microsoft.com/office/drawing/2014/main" id="{A1BCC9E7-04F6-43C1-8D95-9CEB12B5FB4A}"/>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48" name="Groupe 47">
              <a:extLst>
                <a:ext uri="{FF2B5EF4-FFF2-40B4-BE49-F238E27FC236}">
                  <a16:creationId xmlns:a16="http://schemas.microsoft.com/office/drawing/2014/main" id="{5E943DAB-023B-4895-8152-BD6989E14513}"/>
                </a:ext>
              </a:extLst>
            </p:cNvPr>
            <p:cNvGrpSpPr/>
            <p:nvPr/>
          </p:nvGrpSpPr>
          <p:grpSpPr>
            <a:xfrm>
              <a:off x="1976780" y="895093"/>
              <a:ext cx="984172" cy="175628"/>
              <a:chOff x="2027352" y="895093"/>
              <a:chExt cx="984172" cy="175628"/>
            </a:xfrm>
          </p:grpSpPr>
          <p:cxnSp>
            <p:nvCxnSpPr>
              <p:cNvPr id="50" name="Connecteur droit 49">
                <a:extLst>
                  <a:ext uri="{FF2B5EF4-FFF2-40B4-BE49-F238E27FC236}">
                    <a16:creationId xmlns:a16="http://schemas.microsoft.com/office/drawing/2014/main" id="{356AB9B8-FDEA-42FC-A250-52133ACD990C}"/>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id="{56B6BFBE-5E57-47C5-94ED-4C71F87564B0}"/>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9" name="Picture 2" descr="Key Icon 4409723">
              <a:extLst>
                <a:ext uri="{FF2B5EF4-FFF2-40B4-BE49-F238E27FC236}">
                  <a16:creationId xmlns:a16="http://schemas.microsoft.com/office/drawing/2014/main" id="{2F838DF2-5A7E-4309-95C0-DCF586D2C6D8}"/>
                </a:ext>
              </a:extLst>
            </p:cNvPr>
            <p:cNvPicPr>
              <a:picLocks noChangeAspect="1" noChangeArrowheads="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42" name="Titre 1">
            <a:extLst>
              <a:ext uri="{FF2B5EF4-FFF2-40B4-BE49-F238E27FC236}">
                <a16:creationId xmlns:a16="http://schemas.microsoft.com/office/drawing/2014/main" id="{67C37E01-6A15-411A-AB7F-9342286EE721}"/>
              </a:ext>
            </a:extLst>
          </p:cNvPr>
          <p:cNvSpPr txBox="1">
            <a:spLocks/>
          </p:cNvSpPr>
          <p:nvPr/>
        </p:nvSpPr>
        <p:spPr>
          <a:xfrm>
            <a:off x="1075135" y="414534"/>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Cas 1 : souscription d’une assurance vie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Essentielle 2 avec de l’Emprunt BPCE</a:t>
            </a:r>
            <a:r>
              <a:rPr lang="fr-FR" sz="1800" kern="0">
                <a:solidFill>
                  <a:srgbClr val="000000"/>
                </a:solidFill>
                <a:latin typeface="Montserrat ExtraBold"/>
              </a:rPr>
              <a:t> </a:t>
            </a: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spTree>
    <p:extLst>
      <p:ext uri="{BB962C8B-B14F-4D97-AF65-F5344CB8AC3E}">
        <p14:creationId xmlns:p14="http://schemas.microsoft.com/office/powerpoint/2010/main" val="16527467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7B99111-38FC-4968-A4BD-DDD8703C00F9}"/>
              </a:ext>
            </a:extLst>
          </p:cNvPr>
          <p:cNvPicPr>
            <a:picLocks noChangeAspect="1"/>
          </p:cNvPicPr>
          <p:nvPr/>
        </p:nvPicPr>
        <p:blipFill rotWithShape="1">
          <a:blip r:embed="rId2"/>
          <a:srcRect t="26803"/>
          <a:stretch/>
        </p:blipFill>
        <p:spPr>
          <a:xfrm>
            <a:off x="5306932" y="1147665"/>
            <a:ext cx="6295193" cy="5019870"/>
          </a:xfrm>
          <a:prstGeom prst="rect">
            <a:avLst/>
          </a:prstGeom>
        </p:spPr>
      </p:pic>
      <p:sp>
        <p:nvSpPr>
          <p:cNvPr id="14" name="Rectangle : coins arrondis 13">
            <a:extLst>
              <a:ext uri="{FF2B5EF4-FFF2-40B4-BE49-F238E27FC236}">
                <a16:creationId xmlns:a16="http://schemas.microsoft.com/office/drawing/2014/main" id="{3C68A1B6-FAFC-4C97-B4D7-8474888C09A8}"/>
              </a:ext>
            </a:extLst>
          </p:cNvPr>
          <p:cNvSpPr/>
          <p:nvPr/>
        </p:nvSpPr>
        <p:spPr>
          <a:xfrm>
            <a:off x="311084" y="3446613"/>
            <a:ext cx="3312259" cy="395999"/>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Synthèse des opérations à réaliser</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cxnSp>
        <p:nvCxnSpPr>
          <p:cNvPr id="15" name="Connecteur droit avec flèche 14">
            <a:extLst>
              <a:ext uri="{FF2B5EF4-FFF2-40B4-BE49-F238E27FC236}">
                <a16:creationId xmlns:a16="http://schemas.microsoft.com/office/drawing/2014/main" id="{0E15671A-B0DF-4906-B4F2-CFC2F84A0908}"/>
              </a:ext>
            </a:extLst>
          </p:cNvPr>
          <p:cNvCxnSpPr>
            <a:cxnSpLocks/>
          </p:cNvCxnSpPr>
          <p:nvPr/>
        </p:nvCxnSpPr>
        <p:spPr>
          <a:xfrm>
            <a:off x="3623343" y="3644613"/>
            <a:ext cx="1748787" cy="0"/>
          </a:xfrm>
          <a:prstGeom prst="straightConnector1">
            <a:avLst/>
          </a:prstGeom>
          <a:ln>
            <a:solidFill>
              <a:schemeClr val="accent2">
                <a:lumMod val="7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16" name="Rectangle : coins arrondis 15">
            <a:extLst>
              <a:ext uri="{FF2B5EF4-FFF2-40B4-BE49-F238E27FC236}">
                <a16:creationId xmlns:a16="http://schemas.microsoft.com/office/drawing/2014/main" id="{C7CFE345-D90A-4D35-AF26-3B103E9149A4}"/>
              </a:ext>
            </a:extLst>
          </p:cNvPr>
          <p:cNvSpPr/>
          <p:nvPr/>
        </p:nvSpPr>
        <p:spPr>
          <a:xfrm>
            <a:off x="8421268" y="3971368"/>
            <a:ext cx="3064716" cy="636981"/>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Flèche : bas 16">
            <a:extLst>
              <a:ext uri="{FF2B5EF4-FFF2-40B4-BE49-F238E27FC236}">
                <a16:creationId xmlns:a16="http://schemas.microsoft.com/office/drawing/2014/main" id="{4D1346F9-9C3D-4582-A211-91E99D5A6D95}"/>
              </a:ext>
            </a:extLst>
          </p:cNvPr>
          <p:cNvSpPr/>
          <p:nvPr/>
        </p:nvSpPr>
        <p:spPr>
          <a:xfrm>
            <a:off x="10997760" y="3971368"/>
            <a:ext cx="97581" cy="161226"/>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4" name="Image 23" descr="Une image contenant texte, clipart&#10;&#10;Description générée automatiquement">
            <a:extLst>
              <a:ext uri="{FF2B5EF4-FFF2-40B4-BE49-F238E27FC236}">
                <a16:creationId xmlns:a16="http://schemas.microsoft.com/office/drawing/2014/main" id="{E14DB059-B8E4-41AC-95E4-FEA0E929452D}"/>
              </a:ext>
            </a:extLst>
          </p:cNvPr>
          <p:cNvPicPr>
            <a:picLocks noChangeAspect="1"/>
          </p:cNvPicPr>
          <p:nvPr/>
        </p:nvPicPr>
        <p:blipFill>
          <a:blip r:embed="rId3"/>
          <a:stretch>
            <a:fillRect/>
          </a:stretch>
        </p:blipFill>
        <p:spPr>
          <a:xfrm>
            <a:off x="11661471" y="0"/>
            <a:ext cx="530529" cy="503314"/>
          </a:xfrm>
          <a:prstGeom prst="rect">
            <a:avLst/>
          </a:prstGeom>
        </p:spPr>
      </p:pic>
      <p:sp>
        <p:nvSpPr>
          <p:cNvPr id="27" name="Rectangle : coins arrondis 26">
            <a:extLst>
              <a:ext uri="{FF2B5EF4-FFF2-40B4-BE49-F238E27FC236}">
                <a16:creationId xmlns:a16="http://schemas.microsoft.com/office/drawing/2014/main" id="{99DF50F3-ACDE-432C-BF93-66EE8D1D5D4F}"/>
              </a:ext>
            </a:extLst>
          </p:cNvPr>
          <p:cNvSpPr/>
          <p:nvPr/>
        </p:nvSpPr>
        <p:spPr>
          <a:xfrm>
            <a:off x="142707" y="1715284"/>
            <a:ext cx="2126908" cy="368112"/>
          </a:xfrm>
          <a:prstGeom prst="roundRect">
            <a:avLst/>
          </a:prstGeom>
          <a:solidFill>
            <a:schemeClr val="bg2">
              <a:lumMod val="75000"/>
            </a:schemeClr>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Détail du projet</a:t>
            </a:r>
          </a:p>
        </p:txBody>
      </p:sp>
      <p:grpSp>
        <p:nvGrpSpPr>
          <p:cNvPr id="28" name="Groupe 27">
            <a:extLst>
              <a:ext uri="{FF2B5EF4-FFF2-40B4-BE49-F238E27FC236}">
                <a16:creationId xmlns:a16="http://schemas.microsoft.com/office/drawing/2014/main" id="{6FAC2FF7-710E-4C97-B98C-A05D088DEE68}"/>
              </a:ext>
            </a:extLst>
          </p:cNvPr>
          <p:cNvGrpSpPr/>
          <p:nvPr/>
        </p:nvGrpSpPr>
        <p:grpSpPr>
          <a:xfrm>
            <a:off x="0" y="1246904"/>
            <a:ext cx="2204417" cy="322977"/>
            <a:chOff x="1642210" y="864000"/>
            <a:chExt cx="1653313" cy="242233"/>
          </a:xfrm>
        </p:grpSpPr>
        <p:sp>
          <p:nvSpPr>
            <p:cNvPr id="29" name="Rectangle 28">
              <a:extLst>
                <a:ext uri="{FF2B5EF4-FFF2-40B4-BE49-F238E27FC236}">
                  <a16:creationId xmlns:a16="http://schemas.microsoft.com/office/drawing/2014/main" id="{4933B7EC-7F6D-4D19-80EF-34FA0A42CE2B}"/>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30" name="Groupe 29">
              <a:extLst>
                <a:ext uri="{FF2B5EF4-FFF2-40B4-BE49-F238E27FC236}">
                  <a16:creationId xmlns:a16="http://schemas.microsoft.com/office/drawing/2014/main" id="{5EFABFF3-6716-4D85-A35A-AD869732AD3A}"/>
                </a:ext>
              </a:extLst>
            </p:cNvPr>
            <p:cNvGrpSpPr/>
            <p:nvPr/>
          </p:nvGrpSpPr>
          <p:grpSpPr>
            <a:xfrm>
              <a:off x="1976780" y="895093"/>
              <a:ext cx="984172" cy="175628"/>
              <a:chOff x="2027352" y="895093"/>
              <a:chExt cx="984172" cy="175628"/>
            </a:xfrm>
          </p:grpSpPr>
          <p:cxnSp>
            <p:nvCxnSpPr>
              <p:cNvPr id="32" name="Connecteur droit 31">
                <a:extLst>
                  <a:ext uri="{FF2B5EF4-FFF2-40B4-BE49-F238E27FC236}">
                    <a16:creationId xmlns:a16="http://schemas.microsoft.com/office/drawing/2014/main" id="{4AA89A98-915A-4854-892E-F7511CBFFA84}"/>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Connecteur droit 32">
                <a:extLst>
                  <a:ext uri="{FF2B5EF4-FFF2-40B4-BE49-F238E27FC236}">
                    <a16:creationId xmlns:a16="http://schemas.microsoft.com/office/drawing/2014/main" id="{E372ED47-94DF-48C6-B185-D760B68B710F}"/>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1" name="Picture 2" descr="Key Icon 4409723">
              <a:extLst>
                <a:ext uri="{FF2B5EF4-FFF2-40B4-BE49-F238E27FC236}">
                  <a16:creationId xmlns:a16="http://schemas.microsoft.com/office/drawing/2014/main" id="{8D2E152A-05E0-424F-AB40-9E9B2AB40E53}"/>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itre 1">
            <a:extLst>
              <a:ext uri="{FF2B5EF4-FFF2-40B4-BE49-F238E27FC236}">
                <a16:creationId xmlns:a16="http://schemas.microsoft.com/office/drawing/2014/main" id="{7B8213A4-C98C-4FFA-AC01-E4941F2E2E68}"/>
              </a:ext>
            </a:extLst>
          </p:cNvPr>
          <p:cNvSpPr txBox="1">
            <a:spLocks/>
          </p:cNvSpPr>
          <p:nvPr/>
        </p:nvSpPr>
        <p:spPr>
          <a:xfrm>
            <a:off x="1075135" y="414534"/>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Cas 1 : souscription d’une assurance vie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Essentielle 2 avec de l’Emprunt BPCE</a:t>
            </a:r>
            <a:r>
              <a:rPr lang="fr-FR" sz="1800" kern="0">
                <a:solidFill>
                  <a:srgbClr val="000000"/>
                </a:solidFill>
                <a:latin typeface="Montserrat ExtraBold"/>
              </a:rPr>
              <a:t> </a:t>
            </a: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spTree>
    <p:extLst>
      <p:ext uri="{BB962C8B-B14F-4D97-AF65-F5344CB8AC3E}">
        <p14:creationId xmlns:p14="http://schemas.microsoft.com/office/powerpoint/2010/main" val="18128912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4" name="Titre 1">
            <a:extLst>
              <a:ext uri="{FF2B5EF4-FFF2-40B4-BE49-F238E27FC236}">
                <a16:creationId xmlns:a16="http://schemas.microsoft.com/office/drawing/2014/main" id="{5EF2E155-2AFE-483F-9DD9-8B74D7F6984F}"/>
              </a:ext>
            </a:extLst>
          </p:cNvPr>
          <p:cNvSpPr txBox="1">
            <a:spLocks/>
          </p:cNvSpPr>
          <p:nvPr/>
        </p:nvSpPr>
        <p:spPr>
          <a:xfrm>
            <a:off x="2145398" y="2264114"/>
            <a:ext cx="7913001" cy="853159"/>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285750" marR="0" lvl="0" indent="-285750" algn="ctr" defTabSz="9144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Versement complémentaire sur un contrat d’assurance vie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Essentielle 2 existant avec de l’Emprunt BPCE </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4867817" y="1616414"/>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  2</a:t>
            </a:r>
          </a:p>
        </p:txBody>
      </p:sp>
    </p:spTree>
    <p:extLst>
      <p:ext uri="{BB962C8B-B14F-4D97-AF65-F5344CB8AC3E}">
        <p14:creationId xmlns:p14="http://schemas.microsoft.com/office/powerpoint/2010/main" val="2352271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 28" descr="Une image contenant texte, clipart&#10;&#10;Description générée automatiquement">
            <a:extLst>
              <a:ext uri="{FF2B5EF4-FFF2-40B4-BE49-F238E27FC236}">
                <a16:creationId xmlns:a16="http://schemas.microsoft.com/office/drawing/2014/main" id="{7CE4606E-AE68-42B6-ABAA-1D7AFF827DE7}"/>
              </a:ext>
            </a:extLst>
          </p:cNvPr>
          <p:cNvPicPr>
            <a:picLocks noChangeAspect="1"/>
          </p:cNvPicPr>
          <p:nvPr/>
        </p:nvPicPr>
        <p:blipFill>
          <a:blip r:embed="rId2"/>
          <a:stretch>
            <a:fillRect/>
          </a:stretch>
        </p:blipFill>
        <p:spPr>
          <a:xfrm>
            <a:off x="11661471" y="31735"/>
            <a:ext cx="530529" cy="503314"/>
          </a:xfrm>
          <a:prstGeom prst="rect">
            <a:avLst/>
          </a:prstGeom>
        </p:spPr>
      </p:pic>
      <p:pic>
        <p:nvPicPr>
          <p:cNvPr id="24" name="Image 23">
            <a:extLst>
              <a:ext uri="{FF2B5EF4-FFF2-40B4-BE49-F238E27FC236}">
                <a16:creationId xmlns:a16="http://schemas.microsoft.com/office/drawing/2014/main" id="{CC1A2919-CED0-446C-B7FA-2002E26D1747}"/>
              </a:ext>
            </a:extLst>
          </p:cNvPr>
          <p:cNvPicPr>
            <a:picLocks noChangeAspect="1"/>
          </p:cNvPicPr>
          <p:nvPr/>
        </p:nvPicPr>
        <p:blipFill rotWithShape="1">
          <a:blip r:embed="rId3"/>
          <a:srcRect l="29684" t="23129" r="29898" b="28710"/>
          <a:stretch/>
        </p:blipFill>
        <p:spPr>
          <a:xfrm>
            <a:off x="8353012" y="5098743"/>
            <a:ext cx="2382691" cy="1597043"/>
          </a:xfrm>
          <a:prstGeom prst="rect">
            <a:avLst/>
          </a:prstGeom>
        </p:spPr>
      </p:pic>
      <p:pic>
        <p:nvPicPr>
          <p:cNvPr id="22" name="Image 21">
            <a:extLst>
              <a:ext uri="{FF2B5EF4-FFF2-40B4-BE49-F238E27FC236}">
                <a16:creationId xmlns:a16="http://schemas.microsoft.com/office/drawing/2014/main" id="{C73CFB40-9B70-4A85-905F-4F92686348CD}"/>
              </a:ext>
            </a:extLst>
          </p:cNvPr>
          <p:cNvPicPr>
            <a:picLocks noChangeAspect="1"/>
          </p:cNvPicPr>
          <p:nvPr/>
        </p:nvPicPr>
        <p:blipFill>
          <a:blip r:embed="rId4"/>
          <a:stretch>
            <a:fillRect/>
          </a:stretch>
        </p:blipFill>
        <p:spPr>
          <a:xfrm>
            <a:off x="8537087" y="3297843"/>
            <a:ext cx="2138440" cy="1526940"/>
          </a:xfrm>
          <a:prstGeom prst="rect">
            <a:avLst/>
          </a:prstGeom>
        </p:spPr>
      </p:pic>
      <p:pic>
        <p:nvPicPr>
          <p:cNvPr id="20" name="Image 19">
            <a:extLst>
              <a:ext uri="{FF2B5EF4-FFF2-40B4-BE49-F238E27FC236}">
                <a16:creationId xmlns:a16="http://schemas.microsoft.com/office/drawing/2014/main" id="{9FA6F345-5642-4808-AC35-BF77EA78ABB5}"/>
              </a:ext>
            </a:extLst>
          </p:cNvPr>
          <p:cNvPicPr>
            <a:picLocks noChangeAspect="1"/>
          </p:cNvPicPr>
          <p:nvPr/>
        </p:nvPicPr>
        <p:blipFill rotWithShape="1">
          <a:blip r:embed="rId5"/>
          <a:srcRect l="30459" t="22901" r="30051" b="35139"/>
          <a:stretch/>
        </p:blipFill>
        <p:spPr>
          <a:xfrm>
            <a:off x="7370717" y="932481"/>
            <a:ext cx="4509874" cy="2157255"/>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403589" y="1237708"/>
            <a:ext cx="6154527" cy="2385699"/>
          </a:xfrm>
          <a:prstGeom prst="roundRect">
            <a:avLst>
              <a:gd name="adj" fmla="val 9601"/>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Libérer des montants à allouer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Ouvrir une nouvelle session</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LEA et accéder en premier à la rubrique « Renseigner mon Epargne » pour investir des liquidités en épargne financière. Le client peut :</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182563" marR="0" lvl="0" indent="0" algn="just" defTabSz="121917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Investir des liquidités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à partir d’un compte à vue depuis la page « Votre épargne de précaution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182563" marR="0" lvl="0" indent="0" algn="just" defTabSz="121917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00A193">
                    <a:lumMod val="75000"/>
                  </a:srgbClr>
                </a:solidFill>
                <a:effectLst/>
                <a:highlight>
                  <a:srgbClr val="F9F9FB"/>
                </a:highlight>
                <a:uLnTx/>
                <a:uFillTx/>
                <a:latin typeface="Montserrat" panose="00000500000000000000" pitchFamily="2" charset="0"/>
                <a:ea typeface="+mn-ea"/>
                <a:cs typeface="+mn-cs"/>
                <a:sym typeface="Wingdings 2" panose="05020102010507070707" pitchFamily="18" charset="2"/>
              </a:rPr>
              <a:t></a:t>
            </a:r>
            <a:r>
              <a:rPr kumimoji="0" lang="fr-FR" sz="1067" b="1" i="0" u="none" strike="noStrike" kern="0" cap="none" spc="0" normalizeH="0" baseline="0" noProof="0">
                <a:ln>
                  <a:noFill/>
                </a:ln>
                <a:solidFill>
                  <a:srgbClr val="55579E"/>
                </a:solidFill>
                <a:effectLst/>
                <a:highlight>
                  <a:srgbClr val="F9F9FB"/>
                </a:highlight>
                <a:uLnTx/>
                <a:uFillTx/>
                <a:latin typeface="Montserrat" panose="00000500000000000000" pitchFamily="2" charset="0"/>
                <a:ea typeface="+mn-ea"/>
                <a:cs typeface="+mn-cs"/>
                <a:sym typeface="Arial"/>
              </a:rPr>
              <a:t>Déclarer</a:t>
            </a:r>
            <a:r>
              <a:rPr kumimoji="0" lang="fr-FR" sz="1067" b="0" i="0" u="none" strike="noStrike" kern="0" cap="none" spc="0" normalizeH="0" baseline="0" noProof="0">
                <a:ln>
                  <a:noFill/>
                </a:ln>
                <a:solidFill>
                  <a:srgbClr val="55579E"/>
                </a:solidFill>
                <a:effectLst/>
                <a:highlight>
                  <a:srgbClr val="F9F9FB"/>
                </a:highlight>
                <a:uLnTx/>
                <a:uFillTx/>
                <a:latin typeface="Montserrat" panose="00000500000000000000" pitchFamily="2" charset="0"/>
                <a:ea typeface="+mn-ea"/>
                <a:cs typeface="+mn-cs"/>
                <a:sym typeface="Arial"/>
              </a:rPr>
              <a:t> </a:t>
            </a:r>
            <a:r>
              <a:rPr kumimoji="0" lang="fr-FR" sz="1067" b="1" i="0" u="none" strike="noStrike" kern="0" cap="none" spc="0" normalizeH="0" baseline="0" noProof="0">
                <a:ln>
                  <a:noFill/>
                </a:ln>
                <a:solidFill>
                  <a:srgbClr val="55579E"/>
                </a:solidFill>
                <a:effectLst/>
                <a:highlight>
                  <a:srgbClr val="F9F9FB"/>
                </a:highlight>
                <a:uLnTx/>
                <a:uFillTx/>
                <a:latin typeface="Montserrat" panose="00000500000000000000" pitchFamily="2" charset="0"/>
                <a:ea typeface="+mn-ea"/>
                <a:cs typeface="+mn-cs"/>
                <a:sym typeface="Arial"/>
              </a:rPr>
              <a:t>des avoirs externes et indiquer la part à investir </a:t>
            </a:r>
            <a:r>
              <a:rPr kumimoji="0" lang="fr-FR" sz="1067" b="0" i="0" u="none" strike="noStrike" kern="0" cap="none" spc="0" normalizeH="0" baseline="0" noProof="0">
                <a:ln>
                  <a:noFill/>
                </a:ln>
                <a:solidFill>
                  <a:srgbClr val="55579E"/>
                </a:solidFill>
                <a:effectLst/>
                <a:highlight>
                  <a:srgbClr val="F9F9FB"/>
                </a:highlight>
                <a:uLnTx/>
                <a:uFillTx/>
                <a:latin typeface="Montserrat" panose="00000500000000000000" pitchFamily="2" charset="0"/>
                <a:ea typeface="+mn-ea"/>
                <a:cs typeface="+mn-cs"/>
                <a:sym typeface="Arial"/>
              </a:rPr>
              <a:t>dans le projet à la page  « Souhaitez-vous déclarer des avoirs dans d’autres établissements »</a:t>
            </a:r>
          </a:p>
        </p:txBody>
      </p:sp>
      <p:grpSp>
        <p:nvGrpSpPr>
          <p:cNvPr id="9" name="Groupe 8">
            <a:extLst>
              <a:ext uri="{FF2B5EF4-FFF2-40B4-BE49-F238E27FC236}">
                <a16:creationId xmlns:a16="http://schemas.microsoft.com/office/drawing/2014/main" id="{552CA55B-560C-414D-B321-79E83F8AD8A4}"/>
              </a:ext>
            </a:extLst>
          </p:cNvPr>
          <p:cNvGrpSpPr/>
          <p:nvPr/>
        </p:nvGrpSpPr>
        <p:grpSpPr>
          <a:xfrm>
            <a:off x="311409" y="1285649"/>
            <a:ext cx="2204417" cy="322977"/>
            <a:chOff x="1642210" y="864000"/>
            <a:chExt cx="1653313" cy="242233"/>
          </a:xfrm>
        </p:grpSpPr>
        <p:sp>
          <p:nvSpPr>
            <p:cNvPr id="10" name="Rectangle 9">
              <a:extLst>
                <a:ext uri="{FF2B5EF4-FFF2-40B4-BE49-F238E27FC236}">
                  <a16:creationId xmlns:a16="http://schemas.microsoft.com/office/drawing/2014/main" id="{A453F8E7-6E45-4864-9ED1-FFE48A767562}"/>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 name="Groupe 10">
              <a:extLst>
                <a:ext uri="{FF2B5EF4-FFF2-40B4-BE49-F238E27FC236}">
                  <a16:creationId xmlns:a16="http://schemas.microsoft.com/office/drawing/2014/main" id="{F9F2B59E-CBBB-4C66-AF12-7B5B8F9653E1}"/>
                </a:ext>
              </a:extLst>
            </p:cNvPr>
            <p:cNvGrpSpPr/>
            <p:nvPr/>
          </p:nvGrpSpPr>
          <p:grpSpPr>
            <a:xfrm>
              <a:off x="1976780" y="895093"/>
              <a:ext cx="984172" cy="175628"/>
              <a:chOff x="2027352" y="895093"/>
              <a:chExt cx="984172" cy="175628"/>
            </a:xfrm>
          </p:grpSpPr>
          <p:cxnSp>
            <p:nvCxnSpPr>
              <p:cNvPr id="13" name="Connecteur droit 12">
                <a:extLst>
                  <a:ext uri="{FF2B5EF4-FFF2-40B4-BE49-F238E27FC236}">
                    <a16:creationId xmlns:a16="http://schemas.microsoft.com/office/drawing/2014/main" id="{EFFBFFED-123E-44F5-B8BA-0DB32BBFEC4A}"/>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F9D060AD-B97D-4335-8523-531095C3885F}"/>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2" name="Picture 2" descr="Key Icon 4409723">
              <a:extLst>
                <a:ext uri="{FF2B5EF4-FFF2-40B4-BE49-F238E27FC236}">
                  <a16:creationId xmlns:a16="http://schemas.microsoft.com/office/drawing/2014/main" id="{0F4DD792-4CF9-4CEC-9DA6-DCAB7EEC247B}"/>
                </a:ext>
              </a:extLst>
            </p:cNvPr>
            <p:cNvPicPr>
              <a:picLocks noChangeAspect="1" noChangeArrowheads="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Rectangle : coins arrondis 26">
            <a:extLst>
              <a:ext uri="{FF2B5EF4-FFF2-40B4-BE49-F238E27FC236}">
                <a16:creationId xmlns:a16="http://schemas.microsoft.com/office/drawing/2014/main" id="{12410670-F5AB-445E-B7AC-C85A201448AD}"/>
              </a:ext>
            </a:extLst>
          </p:cNvPr>
          <p:cNvSpPr/>
          <p:nvPr/>
        </p:nvSpPr>
        <p:spPr>
          <a:xfrm>
            <a:off x="7320074" y="1832803"/>
            <a:ext cx="4414910" cy="331077"/>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 coins arrondis 29">
            <a:extLst>
              <a:ext uri="{FF2B5EF4-FFF2-40B4-BE49-F238E27FC236}">
                <a16:creationId xmlns:a16="http://schemas.microsoft.com/office/drawing/2014/main" id="{70EE417E-F972-4733-AFB8-5AD933850D18}"/>
              </a:ext>
            </a:extLst>
          </p:cNvPr>
          <p:cNvSpPr/>
          <p:nvPr/>
        </p:nvSpPr>
        <p:spPr>
          <a:xfrm>
            <a:off x="8348524" y="3277317"/>
            <a:ext cx="2575347" cy="1609564"/>
          </a:xfrm>
          <a:prstGeom prst="roundRect">
            <a:avLst>
              <a:gd name="adj" fmla="val 9235"/>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Rectangle : coins arrondis 39">
            <a:extLst>
              <a:ext uri="{FF2B5EF4-FFF2-40B4-BE49-F238E27FC236}">
                <a16:creationId xmlns:a16="http://schemas.microsoft.com/office/drawing/2014/main" id="{F45C544C-06EA-44B6-B186-F86718B2FA55}"/>
              </a:ext>
            </a:extLst>
          </p:cNvPr>
          <p:cNvSpPr/>
          <p:nvPr/>
        </p:nvSpPr>
        <p:spPr>
          <a:xfrm>
            <a:off x="406048" y="4097497"/>
            <a:ext cx="6154526" cy="1462081"/>
          </a:xfrm>
          <a:prstGeom prst="roundRect">
            <a:avLst>
              <a:gd name="adj" fmla="val 13547"/>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Si vous souhaitez connaître le montant des versements programmés déjà existants ainsi que leur détail cliquez sur « Détail des produits » </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Pour mettre en place/</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augmenter</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les versements programmés, indiquer le montant additionnel à investir mensuellement en renseignant la ligne «Epargne restant programmée à affecter aux projets » à la page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Votre capacité d’épargne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p>
        </p:txBody>
      </p:sp>
      <p:pic>
        <p:nvPicPr>
          <p:cNvPr id="41" name="Image 40">
            <a:extLst>
              <a:ext uri="{FF2B5EF4-FFF2-40B4-BE49-F238E27FC236}">
                <a16:creationId xmlns:a16="http://schemas.microsoft.com/office/drawing/2014/main" id="{CFE41AFE-77B6-45E4-9A18-7D9431AD8372}"/>
              </a:ext>
            </a:extLst>
          </p:cNvPr>
          <p:cNvPicPr>
            <a:picLocks noChangeAspect="1"/>
          </p:cNvPicPr>
          <p:nvPr/>
        </p:nvPicPr>
        <p:blipFill>
          <a:blip r:embed="rId7"/>
          <a:stretch>
            <a:fillRect/>
          </a:stretch>
        </p:blipFill>
        <p:spPr>
          <a:xfrm flipH="1">
            <a:off x="249336" y="4002422"/>
            <a:ext cx="330394" cy="283878"/>
          </a:xfrm>
          <a:prstGeom prst="rect">
            <a:avLst/>
          </a:prstGeom>
        </p:spPr>
      </p:pic>
      <p:sp>
        <p:nvSpPr>
          <p:cNvPr id="50" name="Flèche : bas 49">
            <a:extLst>
              <a:ext uri="{FF2B5EF4-FFF2-40B4-BE49-F238E27FC236}">
                <a16:creationId xmlns:a16="http://schemas.microsoft.com/office/drawing/2014/main" id="{AA2420CB-E13B-4A1C-BD30-BF38EA76CE7A}"/>
              </a:ext>
            </a:extLst>
          </p:cNvPr>
          <p:cNvSpPr/>
          <p:nvPr/>
        </p:nvSpPr>
        <p:spPr>
          <a:xfrm>
            <a:off x="11277832" y="1587030"/>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Flèche : bas 36">
            <a:extLst>
              <a:ext uri="{FF2B5EF4-FFF2-40B4-BE49-F238E27FC236}">
                <a16:creationId xmlns:a16="http://schemas.microsoft.com/office/drawing/2014/main" id="{DD97A2EC-4721-4A4D-AB0B-365257FAA1C2}"/>
              </a:ext>
            </a:extLst>
          </p:cNvPr>
          <p:cNvSpPr/>
          <p:nvPr/>
        </p:nvSpPr>
        <p:spPr>
          <a:xfrm>
            <a:off x="9974867" y="6097405"/>
            <a:ext cx="148758" cy="208657"/>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2" name="Flèche : bas 41">
            <a:extLst>
              <a:ext uri="{FF2B5EF4-FFF2-40B4-BE49-F238E27FC236}">
                <a16:creationId xmlns:a16="http://schemas.microsoft.com/office/drawing/2014/main" id="{F000D600-5388-4D44-9535-DE2CFE3CE83D}"/>
              </a:ext>
            </a:extLst>
          </p:cNvPr>
          <p:cNvSpPr/>
          <p:nvPr/>
        </p:nvSpPr>
        <p:spPr>
          <a:xfrm>
            <a:off x="10327829" y="4400731"/>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55" name="Groupe 54">
            <a:extLst>
              <a:ext uri="{FF2B5EF4-FFF2-40B4-BE49-F238E27FC236}">
                <a16:creationId xmlns:a16="http://schemas.microsoft.com/office/drawing/2014/main" id="{2526A5F7-46D0-41A5-9AFB-85D887EF4A68}"/>
              </a:ext>
            </a:extLst>
          </p:cNvPr>
          <p:cNvGrpSpPr/>
          <p:nvPr/>
        </p:nvGrpSpPr>
        <p:grpSpPr>
          <a:xfrm>
            <a:off x="198308" y="4102904"/>
            <a:ext cx="2204417" cy="322977"/>
            <a:chOff x="1642210" y="864000"/>
            <a:chExt cx="1653313" cy="242233"/>
          </a:xfrm>
        </p:grpSpPr>
        <p:sp>
          <p:nvSpPr>
            <p:cNvPr id="56" name="Rectangle 55">
              <a:extLst>
                <a:ext uri="{FF2B5EF4-FFF2-40B4-BE49-F238E27FC236}">
                  <a16:creationId xmlns:a16="http://schemas.microsoft.com/office/drawing/2014/main" id="{14802F2E-EE9A-4727-840C-C6126DF2BE5E}"/>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rappel</a:t>
              </a:r>
            </a:p>
          </p:txBody>
        </p:sp>
        <p:grpSp>
          <p:nvGrpSpPr>
            <p:cNvPr id="57" name="Groupe 56">
              <a:extLst>
                <a:ext uri="{FF2B5EF4-FFF2-40B4-BE49-F238E27FC236}">
                  <a16:creationId xmlns:a16="http://schemas.microsoft.com/office/drawing/2014/main" id="{2E64E08A-9A75-4E1E-9D94-1E543680D72C}"/>
                </a:ext>
              </a:extLst>
            </p:cNvPr>
            <p:cNvGrpSpPr/>
            <p:nvPr/>
          </p:nvGrpSpPr>
          <p:grpSpPr>
            <a:xfrm>
              <a:off x="1976780" y="895093"/>
              <a:ext cx="984172" cy="175628"/>
              <a:chOff x="2027352" y="895093"/>
              <a:chExt cx="984172" cy="175628"/>
            </a:xfrm>
          </p:grpSpPr>
          <p:cxnSp>
            <p:nvCxnSpPr>
              <p:cNvPr id="59" name="Connecteur droit 58">
                <a:extLst>
                  <a:ext uri="{FF2B5EF4-FFF2-40B4-BE49-F238E27FC236}">
                    <a16:creationId xmlns:a16="http://schemas.microsoft.com/office/drawing/2014/main" id="{4C78652F-7DD6-4E4A-A3FB-2F145A905FB9}"/>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Connecteur droit 59">
                <a:extLst>
                  <a:ext uri="{FF2B5EF4-FFF2-40B4-BE49-F238E27FC236}">
                    <a16:creationId xmlns:a16="http://schemas.microsoft.com/office/drawing/2014/main" id="{5768AF33-24A0-4A31-9D80-BDCD2DC2EA29}"/>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58" name="Picture 2" descr="Key Icon 4409723">
              <a:extLst>
                <a:ext uri="{FF2B5EF4-FFF2-40B4-BE49-F238E27FC236}">
                  <a16:creationId xmlns:a16="http://schemas.microsoft.com/office/drawing/2014/main" id="{03DE4871-C577-42E5-9077-575772358D5F}"/>
                </a:ext>
              </a:extLst>
            </p:cNvPr>
            <p:cNvPicPr>
              <a:picLocks noChangeAspect="1" noChangeArrowheads="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61" name="ZoneTexte 60">
            <a:extLst>
              <a:ext uri="{FF2B5EF4-FFF2-40B4-BE49-F238E27FC236}">
                <a16:creationId xmlns:a16="http://schemas.microsoft.com/office/drawing/2014/main" id="{6F4FC4B8-F53D-402F-9644-023338288D0E}"/>
              </a:ext>
            </a:extLst>
          </p:cNvPr>
          <p:cNvSpPr txBox="1"/>
          <p:nvPr/>
        </p:nvSpPr>
        <p:spPr>
          <a:xfrm>
            <a:off x="11199811" y="1253336"/>
            <a:ext cx="3048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2" name="ZoneTexte 61">
            <a:extLst>
              <a:ext uri="{FF2B5EF4-FFF2-40B4-BE49-F238E27FC236}">
                <a16:creationId xmlns:a16="http://schemas.microsoft.com/office/drawing/2014/main" id="{33D80576-A972-446F-9E80-61E59453E838}"/>
              </a:ext>
            </a:extLst>
          </p:cNvPr>
          <p:cNvSpPr txBox="1"/>
          <p:nvPr/>
        </p:nvSpPr>
        <p:spPr>
          <a:xfrm>
            <a:off x="10199597" y="4050644"/>
            <a:ext cx="42055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1" name="Titre 1">
            <a:extLst>
              <a:ext uri="{FF2B5EF4-FFF2-40B4-BE49-F238E27FC236}">
                <a16:creationId xmlns:a16="http://schemas.microsoft.com/office/drawing/2014/main" id="{43408E8D-50C3-44E8-9A15-9FA3C08D7905}"/>
              </a:ext>
            </a:extLst>
          </p:cNvPr>
          <p:cNvSpPr txBox="1">
            <a:spLocks/>
          </p:cNvSpPr>
          <p:nvPr/>
        </p:nvSpPr>
        <p:spPr>
          <a:xfrm>
            <a:off x="1075136" y="381630"/>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Cas 2 : Versement complémentaire sur un contrat d’assurance vie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Essentielle 2 existant avec de l’Emprunt BPCE </a:t>
            </a:r>
          </a:p>
          <a:p>
            <a:pPr>
              <a:defRPr/>
            </a:pP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spTree>
    <p:extLst>
      <p:ext uri="{BB962C8B-B14F-4D97-AF65-F5344CB8AC3E}">
        <p14:creationId xmlns:p14="http://schemas.microsoft.com/office/powerpoint/2010/main" val="24255367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43EBDA8-6859-4537-AEBE-3204767C1278}"/>
              </a:ext>
            </a:extLst>
          </p:cNvPr>
          <p:cNvPicPr>
            <a:picLocks noChangeAspect="1"/>
          </p:cNvPicPr>
          <p:nvPr/>
        </p:nvPicPr>
        <p:blipFill rotWithShape="1">
          <a:blip r:embed="rId2"/>
          <a:srcRect t="-220"/>
          <a:stretch/>
        </p:blipFill>
        <p:spPr>
          <a:xfrm>
            <a:off x="6460080" y="1670185"/>
            <a:ext cx="5604270" cy="4947734"/>
          </a:xfrm>
          <a:prstGeom prst="rect">
            <a:avLst/>
          </a:prstGeom>
        </p:spPr>
      </p:pic>
      <p:grpSp>
        <p:nvGrpSpPr>
          <p:cNvPr id="16" name="Groupe 15">
            <a:extLst>
              <a:ext uri="{FF2B5EF4-FFF2-40B4-BE49-F238E27FC236}">
                <a16:creationId xmlns:a16="http://schemas.microsoft.com/office/drawing/2014/main" id="{5E2E25AB-B3E9-46AE-813C-D45A538002FB}"/>
              </a:ext>
            </a:extLst>
          </p:cNvPr>
          <p:cNvGrpSpPr/>
          <p:nvPr/>
        </p:nvGrpSpPr>
        <p:grpSpPr>
          <a:xfrm>
            <a:off x="2021136" y="1409492"/>
            <a:ext cx="2204417" cy="381904"/>
            <a:chOff x="1642210" y="864000"/>
            <a:chExt cx="1653313" cy="242233"/>
          </a:xfrm>
        </p:grpSpPr>
        <p:sp>
          <p:nvSpPr>
            <p:cNvPr id="17" name="Rectangle 16">
              <a:extLst>
                <a:ext uri="{FF2B5EF4-FFF2-40B4-BE49-F238E27FC236}">
                  <a16:creationId xmlns:a16="http://schemas.microsoft.com/office/drawing/2014/main" id="{7769213F-4B28-4559-9206-EE9F10B894A1}"/>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8" name="Groupe 17">
              <a:extLst>
                <a:ext uri="{FF2B5EF4-FFF2-40B4-BE49-F238E27FC236}">
                  <a16:creationId xmlns:a16="http://schemas.microsoft.com/office/drawing/2014/main" id="{2A03386B-F3C1-4646-80D3-062B2253DC5D}"/>
                </a:ext>
              </a:extLst>
            </p:cNvPr>
            <p:cNvGrpSpPr/>
            <p:nvPr/>
          </p:nvGrpSpPr>
          <p:grpSpPr>
            <a:xfrm>
              <a:off x="1976780" y="895093"/>
              <a:ext cx="984172" cy="175628"/>
              <a:chOff x="2027352" y="895093"/>
              <a:chExt cx="984172" cy="175628"/>
            </a:xfrm>
          </p:grpSpPr>
          <p:cxnSp>
            <p:nvCxnSpPr>
              <p:cNvPr id="20" name="Connecteur droit 19">
                <a:extLst>
                  <a:ext uri="{FF2B5EF4-FFF2-40B4-BE49-F238E27FC236}">
                    <a16:creationId xmlns:a16="http://schemas.microsoft.com/office/drawing/2014/main" id="{C233765D-A83F-4D88-8D7A-DC114045F180}"/>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86F1D55B-DABC-4D78-8579-CEB2C8432A2E}"/>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9" name="Picture 2" descr="Key Icon 4409723">
              <a:extLst>
                <a:ext uri="{FF2B5EF4-FFF2-40B4-BE49-F238E27FC236}">
                  <a16:creationId xmlns:a16="http://schemas.microsoft.com/office/drawing/2014/main" id="{D3FC9E4B-02E8-473B-BCC8-638CC02FCA3C}"/>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Rectangle : coins arrondis 27">
            <a:extLst>
              <a:ext uri="{FF2B5EF4-FFF2-40B4-BE49-F238E27FC236}">
                <a16:creationId xmlns:a16="http://schemas.microsoft.com/office/drawing/2014/main" id="{55CF8BF0-2299-47B6-8DB4-04A323F06E70}"/>
              </a:ext>
            </a:extLst>
          </p:cNvPr>
          <p:cNvSpPr/>
          <p:nvPr/>
        </p:nvSpPr>
        <p:spPr>
          <a:xfrm>
            <a:off x="6549204" y="3083946"/>
            <a:ext cx="5016721" cy="489155"/>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 coins arrondis 29">
            <a:extLst>
              <a:ext uri="{FF2B5EF4-FFF2-40B4-BE49-F238E27FC236}">
                <a16:creationId xmlns:a16="http://schemas.microsoft.com/office/drawing/2014/main" id="{1493CEE1-1F74-48ED-A9B5-0215CE236083}"/>
              </a:ext>
            </a:extLst>
          </p:cNvPr>
          <p:cNvSpPr/>
          <p:nvPr/>
        </p:nvSpPr>
        <p:spPr>
          <a:xfrm>
            <a:off x="11013261" y="4716733"/>
            <a:ext cx="538724" cy="186814"/>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Flèche : bas 31">
            <a:extLst>
              <a:ext uri="{FF2B5EF4-FFF2-40B4-BE49-F238E27FC236}">
                <a16:creationId xmlns:a16="http://schemas.microsoft.com/office/drawing/2014/main" id="{B2709404-BE63-455A-8B0F-1A2D29C2884B}"/>
              </a:ext>
            </a:extLst>
          </p:cNvPr>
          <p:cNvSpPr/>
          <p:nvPr/>
        </p:nvSpPr>
        <p:spPr>
          <a:xfrm>
            <a:off x="7402376" y="3083946"/>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Flèche : bas 38">
            <a:extLst>
              <a:ext uri="{FF2B5EF4-FFF2-40B4-BE49-F238E27FC236}">
                <a16:creationId xmlns:a16="http://schemas.microsoft.com/office/drawing/2014/main" id="{9288D696-303B-4AC4-AE10-3995225355F9}"/>
              </a:ext>
            </a:extLst>
          </p:cNvPr>
          <p:cNvSpPr/>
          <p:nvPr/>
        </p:nvSpPr>
        <p:spPr>
          <a:xfrm>
            <a:off x="8542602" y="2523006"/>
            <a:ext cx="245806" cy="230737"/>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Flèche : bas 39">
            <a:extLst>
              <a:ext uri="{FF2B5EF4-FFF2-40B4-BE49-F238E27FC236}">
                <a16:creationId xmlns:a16="http://schemas.microsoft.com/office/drawing/2014/main" id="{48D16484-F51F-41C0-B3CD-015407A44785}"/>
              </a:ext>
            </a:extLst>
          </p:cNvPr>
          <p:cNvSpPr/>
          <p:nvPr/>
        </p:nvSpPr>
        <p:spPr>
          <a:xfrm>
            <a:off x="11551985" y="6171328"/>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1" name="Flèche : bas 50">
            <a:extLst>
              <a:ext uri="{FF2B5EF4-FFF2-40B4-BE49-F238E27FC236}">
                <a16:creationId xmlns:a16="http://schemas.microsoft.com/office/drawing/2014/main" id="{D88C7FB2-3F46-47F7-A99B-3CD36E580BEA}"/>
              </a:ext>
            </a:extLst>
          </p:cNvPr>
          <p:cNvSpPr/>
          <p:nvPr/>
        </p:nvSpPr>
        <p:spPr>
          <a:xfrm>
            <a:off x="11341150" y="4504943"/>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2" name="Flèche : bas 51">
            <a:extLst>
              <a:ext uri="{FF2B5EF4-FFF2-40B4-BE49-F238E27FC236}">
                <a16:creationId xmlns:a16="http://schemas.microsoft.com/office/drawing/2014/main" id="{0898F092-CF83-43D7-A3C4-19F8584DABCB}"/>
              </a:ext>
            </a:extLst>
          </p:cNvPr>
          <p:cNvSpPr/>
          <p:nvPr/>
        </p:nvSpPr>
        <p:spPr>
          <a:xfrm>
            <a:off x="7531446" y="5321738"/>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 coins arrondis 32">
            <a:extLst>
              <a:ext uri="{FF2B5EF4-FFF2-40B4-BE49-F238E27FC236}">
                <a16:creationId xmlns:a16="http://schemas.microsoft.com/office/drawing/2014/main" id="{609D49C8-E964-4A33-9EBE-EBF37BCDDDBB}"/>
              </a:ext>
            </a:extLst>
          </p:cNvPr>
          <p:cNvSpPr/>
          <p:nvPr/>
        </p:nvSpPr>
        <p:spPr>
          <a:xfrm>
            <a:off x="543542" y="1863544"/>
            <a:ext cx="5380800" cy="2276999"/>
          </a:xfrm>
          <a:prstGeom prst="roundRect">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48000" rIns="48000" rtlCol="0" anchor="t"/>
          <a:lstStyle/>
          <a:p>
            <a:pPr marL="239994"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Définir les projets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Dans « Lister mes projets », sélectionner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Versement complémentaire</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 et indiquer le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montant</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apporté, les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mensualités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apportées le cas échéant,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l’horizon</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de placement et le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contrat à abonder</a:t>
            </a:r>
            <a:endPar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l’horizon de placement par défaut de 10 ans ne devra pas être modifié si une cohabitation des Fonds Temporaires est envisagée.</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Pour rappel l’horizon de temps minimum de l’emprunt est de 6 ans</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Choisir la valorisation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Le client peut choisir de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Valoriser l’ensemble de mon contrat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ou de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Valoriser uniquement mes versements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p>
          <a:p>
            <a:pPr marL="2933" marR="0" lvl="1"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puis cliquer sur Ajouter ce projet.</a:t>
            </a:r>
            <a:endPar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239994" marR="0" lvl="0" indent="-237061"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endParaRPr>
          </a:p>
          <a:p>
            <a:pPr marL="239994" marR="0" lvl="0" indent="-237061"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36" name="Rectangle : coins arrondis 35">
            <a:extLst>
              <a:ext uri="{FF2B5EF4-FFF2-40B4-BE49-F238E27FC236}">
                <a16:creationId xmlns:a16="http://schemas.microsoft.com/office/drawing/2014/main" id="{DFAB1DF0-2784-4BC1-A560-50CBD025E389}"/>
              </a:ext>
            </a:extLst>
          </p:cNvPr>
          <p:cNvSpPr/>
          <p:nvPr/>
        </p:nvSpPr>
        <p:spPr>
          <a:xfrm>
            <a:off x="506553" y="4878795"/>
            <a:ext cx="5380800" cy="1374435"/>
          </a:xfrm>
          <a:prstGeom prst="roundRect">
            <a:avLst/>
          </a:prstGeom>
          <a:solidFill>
            <a:srgbClr val="00A193">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37061" marR="0" lvl="0" indent="0" algn="l" defTabSz="1219170" rtl="0" eaLnBrk="1" fontAlgn="auto" latinLnBrk="0" hangingPunct="1">
              <a:lnSpc>
                <a:spcPct val="100000"/>
              </a:lnSpc>
              <a:spcBef>
                <a:spcPts val="0"/>
              </a:spcBef>
              <a:spcAft>
                <a:spcPts val="0"/>
              </a:spcAft>
              <a:buClrTx/>
              <a:buSzTx/>
              <a:buFontTx/>
              <a:buNone/>
              <a:tabLst>
                <a:tab pos="476239" algn="l"/>
              </a:tabLst>
              <a:defRPr/>
            </a:pPr>
            <a:endParaRPr kumimoji="0" lang="fr-FR" sz="1333"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tab pos="476239" algn="l"/>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Choisir la valorisation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Il existe 2 types de valorisation :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Valoriser l’ensemble de mon contrat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(stock + versements) ou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Valoriser uniquement mes versements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p>
          <a:p>
            <a:pPr marL="0" marR="0" lvl="0" indent="0" algn="just" defTabSz="1219170" rtl="0" eaLnBrk="1" fontAlgn="auto" latinLnBrk="0" hangingPunct="1">
              <a:lnSpc>
                <a:spcPct val="100000"/>
              </a:lnSpc>
              <a:spcBef>
                <a:spcPts val="0"/>
              </a:spcBef>
              <a:spcAft>
                <a:spcPts val="0"/>
              </a:spcAft>
              <a:buClrTx/>
              <a:buSzTx/>
              <a:buFontTx/>
              <a:buNone/>
              <a:tabLst>
                <a:tab pos="476239" algn="l"/>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tab pos="476239" algn="l"/>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Le choix de « Valoriser l’ensemble de mon contrat » permet d’arbitrer le stock du contrat existant</a:t>
            </a:r>
          </a:p>
          <a:p>
            <a:pPr marL="239994" marR="0" lvl="0" indent="0" algn="just" defTabSz="1219170" rtl="0" eaLnBrk="1" fontAlgn="auto" latinLnBrk="0" hangingPunct="1">
              <a:lnSpc>
                <a:spcPct val="100000"/>
              </a:lnSpc>
              <a:spcBef>
                <a:spcPts val="0"/>
              </a:spcBef>
              <a:spcAft>
                <a:spcPts val="0"/>
              </a:spcAft>
              <a:buClrTx/>
              <a:buSzTx/>
              <a:buFontTx/>
              <a:buNone/>
              <a:tabLst>
                <a:tab pos="476239" algn="l"/>
              </a:tabLst>
              <a:defRPr/>
            </a:pPr>
            <a:endParaRPr kumimoji="0" lang="fr-FR" sz="1067" b="0"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239994"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pic>
        <p:nvPicPr>
          <p:cNvPr id="37" name="Picture 2" descr="Light bulb free icon">
            <a:extLst>
              <a:ext uri="{FF2B5EF4-FFF2-40B4-BE49-F238E27FC236}">
                <a16:creationId xmlns:a16="http://schemas.microsoft.com/office/drawing/2014/main" id="{0001A3D0-86F3-4FEC-BF52-930C274920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1371" y="4668747"/>
            <a:ext cx="373120" cy="373120"/>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Groupe 37">
            <a:extLst>
              <a:ext uri="{FF2B5EF4-FFF2-40B4-BE49-F238E27FC236}">
                <a16:creationId xmlns:a16="http://schemas.microsoft.com/office/drawing/2014/main" id="{8B5FE5B7-8E42-4C5D-AC22-935A6C6BF375}"/>
              </a:ext>
            </a:extLst>
          </p:cNvPr>
          <p:cNvGrpSpPr/>
          <p:nvPr/>
        </p:nvGrpSpPr>
        <p:grpSpPr>
          <a:xfrm rot="20936250">
            <a:off x="72789" y="4717306"/>
            <a:ext cx="1310315" cy="322977"/>
            <a:chOff x="6091404" y="864000"/>
            <a:chExt cx="1491362" cy="242233"/>
          </a:xfrm>
        </p:grpSpPr>
        <p:sp>
          <p:nvSpPr>
            <p:cNvPr id="41" name="Rectangle 40">
              <a:extLst>
                <a:ext uri="{FF2B5EF4-FFF2-40B4-BE49-F238E27FC236}">
                  <a16:creationId xmlns:a16="http://schemas.microsoft.com/office/drawing/2014/main" id="{6CB49085-46D4-499C-8108-13346AEB986C}"/>
                </a:ext>
              </a:extLst>
            </p:cNvPr>
            <p:cNvSpPr/>
            <p:nvPr/>
          </p:nvSpPr>
          <p:spPr>
            <a:xfrm>
              <a:off x="6091404" y="864000"/>
              <a:ext cx="1491362"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00A193"/>
                  </a:solidFill>
                  <a:effectLst/>
                  <a:uLnTx/>
                  <a:uFillTx/>
                  <a:latin typeface="Montserrat" panose="00000500000000000000" pitchFamily="2" charset="0"/>
                  <a:ea typeface="+mn-ea"/>
                  <a:cs typeface="+mn-cs"/>
                  <a:sym typeface="Arial"/>
                </a:rPr>
                <a:t>A retenir</a:t>
              </a:r>
            </a:p>
          </p:txBody>
        </p:sp>
        <p:cxnSp>
          <p:nvCxnSpPr>
            <p:cNvPr id="42" name="Connecteur droit 41">
              <a:extLst>
                <a:ext uri="{FF2B5EF4-FFF2-40B4-BE49-F238E27FC236}">
                  <a16:creationId xmlns:a16="http://schemas.microsoft.com/office/drawing/2014/main" id="{69E18651-97AE-428A-A4B5-3D44752B0023}"/>
                </a:ext>
              </a:extLst>
            </p:cNvPr>
            <p:cNvCxnSpPr>
              <a:cxnSpLocks/>
            </p:cNvCxnSpPr>
            <p:nvPr/>
          </p:nvCxnSpPr>
          <p:spPr>
            <a:xfrm>
              <a:off x="6344999" y="895093"/>
              <a:ext cx="98417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D69944B0-9619-45C4-804C-9A0CAFC70773}"/>
                </a:ext>
              </a:extLst>
            </p:cNvPr>
            <p:cNvCxnSpPr>
              <a:cxnSpLocks/>
            </p:cNvCxnSpPr>
            <p:nvPr/>
          </p:nvCxnSpPr>
          <p:spPr>
            <a:xfrm>
              <a:off x="6344999" y="1070721"/>
              <a:ext cx="98417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1" name="Flèche : bas 30">
            <a:extLst>
              <a:ext uri="{FF2B5EF4-FFF2-40B4-BE49-F238E27FC236}">
                <a16:creationId xmlns:a16="http://schemas.microsoft.com/office/drawing/2014/main" id="{AE8A6C32-1A01-4361-83A6-49DEFC1C9687}"/>
              </a:ext>
            </a:extLst>
          </p:cNvPr>
          <p:cNvSpPr/>
          <p:nvPr/>
        </p:nvSpPr>
        <p:spPr>
          <a:xfrm>
            <a:off x="10463413" y="2920142"/>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5" name="Image 24" descr="Une image contenant texte, clipart&#10;&#10;Description générée automatiquement">
            <a:extLst>
              <a:ext uri="{FF2B5EF4-FFF2-40B4-BE49-F238E27FC236}">
                <a16:creationId xmlns:a16="http://schemas.microsoft.com/office/drawing/2014/main" id="{9F4DA344-54DB-4A1C-9516-098A3C0DF15A}"/>
              </a:ext>
            </a:extLst>
          </p:cNvPr>
          <p:cNvPicPr>
            <a:picLocks noChangeAspect="1"/>
          </p:cNvPicPr>
          <p:nvPr/>
        </p:nvPicPr>
        <p:blipFill>
          <a:blip r:embed="rId5"/>
          <a:stretch>
            <a:fillRect/>
          </a:stretch>
        </p:blipFill>
        <p:spPr>
          <a:xfrm>
            <a:off x="11661471" y="31735"/>
            <a:ext cx="530529" cy="503314"/>
          </a:xfrm>
          <a:prstGeom prst="rect">
            <a:avLst/>
          </a:prstGeom>
        </p:spPr>
      </p:pic>
      <p:sp>
        <p:nvSpPr>
          <p:cNvPr id="27" name="Titre 1">
            <a:extLst>
              <a:ext uri="{FF2B5EF4-FFF2-40B4-BE49-F238E27FC236}">
                <a16:creationId xmlns:a16="http://schemas.microsoft.com/office/drawing/2014/main" id="{607278A6-316B-4C63-AA57-226476BE4CE5}"/>
              </a:ext>
            </a:extLst>
          </p:cNvPr>
          <p:cNvSpPr txBox="1">
            <a:spLocks/>
          </p:cNvSpPr>
          <p:nvPr/>
        </p:nvSpPr>
        <p:spPr>
          <a:xfrm>
            <a:off x="1060545" y="355540"/>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Cas 2 : Versement complémentaire sur un contrat d’assurance vie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Essentielle 2 existant avec de l’Emprunt BPCE </a:t>
            </a:r>
          </a:p>
          <a:p>
            <a:pPr>
              <a:defRPr/>
            </a:pP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spTree>
    <p:extLst>
      <p:ext uri="{BB962C8B-B14F-4D97-AF65-F5344CB8AC3E}">
        <p14:creationId xmlns:p14="http://schemas.microsoft.com/office/powerpoint/2010/main" val="8787210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1A7E2A7D-EBE0-470C-95AB-64C5253E83B2}"/>
              </a:ext>
            </a:extLst>
          </p:cNvPr>
          <p:cNvPicPr>
            <a:picLocks noChangeAspect="1"/>
          </p:cNvPicPr>
          <p:nvPr/>
        </p:nvPicPr>
        <p:blipFill rotWithShape="1">
          <a:blip r:embed="rId2"/>
          <a:srcRect l="25258" t="13456" r="23314" b="4758"/>
          <a:stretch/>
        </p:blipFill>
        <p:spPr>
          <a:xfrm>
            <a:off x="6864828" y="1743055"/>
            <a:ext cx="5118704" cy="4578840"/>
          </a:xfrm>
          <a:prstGeom prst="rect">
            <a:avLst/>
          </a:prstGeom>
        </p:spPr>
      </p:pic>
      <p:pic>
        <p:nvPicPr>
          <p:cNvPr id="3" name="Image 2">
            <a:extLst>
              <a:ext uri="{FF2B5EF4-FFF2-40B4-BE49-F238E27FC236}">
                <a16:creationId xmlns:a16="http://schemas.microsoft.com/office/drawing/2014/main" id="{E7E0C6F2-8025-46FA-BE79-1E7636A12FE3}"/>
              </a:ext>
            </a:extLst>
          </p:cNvPr>
          <p:cNvPicPr>
            <a:picLocks noChangeAspect="1"/>
          </p:cNvPicPr>
          <p:nvPr/>
        </p:nvPicPr>
        <p:blipFill rotWithShape="1">
          <a:blip r:embed="rId3"/>
          <a:srcRect l="25237" t="11959" r="24199" b="23994"/>
          <a:stretch/>
        </p:blipFill>
        <p:spPr>
          <a:xfrm>
            <a:off x="1106519" y="2473199"/>
            <a:ext cx="4991672" cy="3556508"/>
          </a:xfrm>
          <a:prstGeom prst="rect">
            <a:avLst/>
          </a:prstGeom>
        </p:spPr>
      </p:pic>
      <p:sp>
        <p:nvSpPr>
          <p:cNvPr id="19" name="Flèche : bas 18">
            <a:extLst>
              <a:ext uri="{FF2B5EF4-FFF2-40B4-BE49-F238E27FC236}">
                <a16:creationId xmlns:a16="http://schemas.microsoft.com/office/drawing/2014/main" id="{CBC05A7A-E1B7-4ADE-AC8D-2ADF837A2C99}"/>
              </a:ext>
            </a:extLst>
          </p:cNvPr>
          <p:cNvSpPr/>
          <p:nvPr/>
        </p:nvSpPr>
        <p:spPr>
          <a:xfrm>
            <a:off x="5661390" y="4020639"/>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Flèche : bas 19">
            <a:extLst>
              <a:ext uri="{FF2B5EF4-FFF2-40B4-BE49-F238E27FC236}">
                <a16:creationId xmlns:a16="http://schemas.microsoft.com/office/drawing/2014/main" id="{68480354-34A6-4E3E-AB37-BE5BADB11B64}"/>
              </a:ext>
            </a:extLst>
          </p:cNvPr>
          <p:cNvSpPr/>
          <p:nvPr/>
        </p:nvSpPr>
        <p:spPr>
          <a:xfrm>
            <a:off x="11461904" y="5637152"/>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 coins arrondis 20">
            <a:extLst>
              <a:ext uri="{FF2B5EF4-FFF2-40B4-BE49-F238E27FC236}">
                <a16:creationId xmlns:a16="http://schemas.microsoft.com/office/drawing/2014/main" id="{D2358329-1CC1-4B8E-9A68-7D591B070CDF}"/>
              </a:ext>
            </a:extLst>
          </p:cNvPr>
          <p:cNvSpPr/>
          <p:nvPr/>
        </p:nvSpPr>
        <p:spPr>
          <a:xfrm>
            <a:off x="293364" y="1919041"/>
            <a:ext cx="5985652" cy="314031"/>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Consulter le projet / Consulter la composition de la proposition</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grpSp>
        <p:nvGrpSpPr>
          <p:cNvPr id="22" name="Groupe 21">
            <a:extLst>
              <a:ext uri="{FF2B5EF4-FFF2-40B4-BE49-F238E27FC236}">
                <a16:creationId xmlns:a16="http://schemas.microsoft.com/office/drawing/2014/main" id="{F704B689-1651-4DCC-A7FB-1659E1467296}"/>
              </a:ext>
            </a:extLst>
          </p:cNvPr>
          <p:cNvGrpSpPr/>
          <p:nvPr/>
        </p:nvGrpSpPr>
        <p:grpSpPr>
          <a:xfrm>
            <a:off x="0" y="1476000"/>
            <a:ext cx="2204417" cy="322977"/>
            <a:chOff x="1642210" y="864000"/>
            <a:chExt cx="1653313" cy="242233"/>
          </a:xfrm>
        </p:grpSpPr>
        <p:sp>
          <p:nvSpPr>
            <p:cNvPr id="23" name="Rectangle 22">
              <a:extLst>
                <a:ext uri="{FF2B5EF4-FFF2-40B4-BE49-F238E27FC236}">
                  <a16:creationId xmlns:a16="http://schemas.microsoft.com/office/drawing/2014/main" id="{6EB7637A-3F45-4AD0-ADD5-F600B149C54A}"/>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24" name="Groupe 23">
              <a:extLst>
                <a:ext uri="{FF2B5EF4-FFF2-40B4-BE49-F238E27FC236}">
                  <a16:creationId xmlns:a16="http://schemas.microsoft.com/office/drawing/2014/main" id="{010BE2EF-3A95-40AB-B318-D1BDFD45C6BF}"/>
                </a:ext>
              </a:extLst>
            </p:cNvPr>
            <p:cNvGrpSpPr/>
            <p:nvPr/>
          </p:nvGrpSpPr>
          <p:grpSpPr>
            <a:xfrm>
              <a:off x="1976780" y="895093"/>
              <a:ext cx="984172" cy="175628"/>
              <a:chOff x="2027352" y="895093"/>
              <a:chExt cx="984172" cy="175628"/>
            </a:xfrm>
          </p:grpSpPr>
          <p:cxnSp>
            <p:nvCxnSpPr>
              <p:cNvPr id="26" name="Connecteur droit 25">
                <a:extLst>
                  <a:ext uri="{FF2B5EF4-FFF2-40B4-BE49-F238E27FC236}">
                    <a16:creationId xmlns:a16="http://schemas.microsoft.com/office/drawing/2014/main" id="{F0308D4A-01E5-46C4-B484-6BE258A8B595}"/>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B8DEE30E-7410-45F6-8503-65DA60F23E0B}"/>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5" name="Picture 2" descr="Key Icon 4409723">
              <a:extLst>
                <a:ext uri="{FF2B5EF4-FFF2-40B4-BE49-F238E27FC236}">
                  <a16:creationId xmlns:a16="http://schemas.microsoft.com/office/drawing/2014/main" id="{97508FD5-EA7F-42B9-92D7-05416242F8EF}"/>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Image 13" descr="Une image contenant texte, clipart&#10;&#10;Description générée automatiquement">
            <a:extLst>
              <a:ext uri="{FF2B5EF4-FFF2-40B4-BE49-F238E27FC236}">
                <a16:creationId xmlns:a16="http://schemas.microsoft.com/office/drawing/2014/main" id="{9C37AB4D-9B79-4F1F-8F82-06471CC7B3EC}"/>
              </a:ext>
            </a:extLst>
          </p:cNvPr>
          <p:cNvPicPr>
            <a:picLocks noChangeAspect="1"/>
          </p:cNvPicPr>
          <p:nvPr/>
        </p:nvPicPr>
        <p:blipFill>
          <a:blip r:embed="rId5"/>
          <a:stretch>
            <a:fillRect/>
          </a:stretch>
        </p:blipFill>
        <p:spPr>
          <a:xfrm>
            <a:off x="11661471" y="31735"/>
            <a:ext cx="530529" cy="503314"/>
          </a:xfrm>
          <a:prstGeom prst="rect">
            <a:avLst/>
          </a:prstGeom>
        </p:spPr>
      </p:pic>
      <p:sp>
        <p:nvSpPr>
          <p:cNvPr id="16" name="Titre 1">
            <a:extLst>
              <a:ext uri="{FF2B5EF4-FFF2-40B4-BE49-F238E27FC236}">
                <a16:creationId xmlns:a16="http://schemas.microsoft.com/office/drawing/2014/main" id="{5A8038D9-C722-476E-A359-C877AA1F305F}"/>
              </a:ext>
            </a:extLst>
          </p:cNvPr>
          <p:cNvSpPr txBox="1">
            <a:spLocks/>
          </p:cNvSpPr>
          <p:nvPr/>
        </p:nvSpPr>
        <p:spPr>
          <a:xfrm>
            <a:off x="1102207" y="403456"/>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Cas 2 : Versement complémentaire sur un contrat d’assurance vie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Essentielle 2 existant avec de l’Emprunt BPCE </a:t>
            </a:r>
          </a:p>
          <a:p>
            <a:pPr>
              <a:defRPr/>
            </a:pP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spTree>
    <p:extLst>
      <p:ext uri="{BB962C8B-B14F-4D97-AF65-F5344CB8AC3E}">
        <p14:creationId xmlns:p14="http://schemas.microsoft.com/office/powerpoint/2010/main" val="6083716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3007111-C690-47A9-829B-F312180CE1AE}"/>
              </a:ext>
            </a:extLst>
          </p:cNvPr>
          <p:cNvPicPr>
            <a:picLocks noChangeAspect="1"/>
          </p:cNvPicPr>
          <p:nvPr/>
        </p:nvPicPr>
        <p:blipFill rotWithShape="1">
          <a:blip r:embed="rId3"/>
          <a:srcRect l="31148" t="15889" r="30587" b="31156"/>
          <a:stretch/>
        </p:blipFill>
        <p:spPr>
          <a:xfrm>
            <a:off x="7740416" y="3100292"/>
            <a:ext cx="4237666" cy="3631655"/>
          </a:xfrm>
          <a:prstGeom prst="rect">
            <a:avLst/>
          </a:prstGeom>
        </p:spPr>
      </p:pic>
      <p:pic>
        <p:nvPicPr>
          <p:cNvPr id="5" name="Image 4">
            <a:extLst>
              <a:ext uri="{FF2B5EF4-FFF2-40B4-BE49-F238E27FC236}">
                <a16:creationId xmlns:a16="http://schemas.microsoft.com/office/drawing/2014/main" id="{FB257D4F-D296-4F21-90FD-EEE572DC67EF}"/>
              </a:ext>
            </a:extLst>
          </p:cNvPr>
          <p:cNvPicPr>
            <a:picLocks noChangeAspect="1"/>
          </p:cNvPicPr>
          <p:nvPr/>
        </p:nvPicPr>
        <p:blipFill rotWithShape="1">
          <a:blip r:embed="rId4"/>
          <a:srcRect l="31148" t="35661" r="31964" b="30323"/>
          <a:stretch/>
        </p:blipFill>
        <p:spPr>
          <a:xfrm>
            <a:off x="7740416" y="659120"/>
            <a:ext cx="4135050" cy="2102724"/>
          </a:xfrm>
          <a:prstGeom prst="rect">
            <a:avLst/>
          </a:prstGeom>
        </p:spPr>
      </p:pic>
      <p:sp>
        <p:nvSpPr>
          <p:cNvPr id="54" name="Rectangle : coins arrondis 53">
            <a:extLst>
              <a:ext uri="{FF2B5EF4-FFF2-40B4-BE49-F238E27FC236}">
                <a16:creationId xmlns:a16="http://schemas.microsoft.com/office/drawing/2014/main" id="{EC7E9A01-E644-44F7-8F4B-591C78C294F9}"/>
              </a:ext>
            </a:extLst>
          </p:cNvPr>
          <p:cNvSpPr/>
          <p:nvPr/>
        </p:nvSpPr>
        <p:spPr>
          <a:xfrm>
            <a:off x="138349" y="3682375"/>
            <a:ext cx="6540841" cy="2522220"/>
          </a:xfrm>
          <a:prstGeom prst="roundRect">
            <a:avLst>
              <a:gd name="adj" fmla="val 5876"/>
            </a:avLst>
          </a:prstGeom>
          <a:no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 l’étape 2 de « Proposition et personnalisation », cliquer sur le petit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crayon à droite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de l’</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intitulé du contrat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pour accéder aux écrans de </a:t>
            </a:r>
            <a:r>
              <a:rPr kumimoji="0" lang="fr-FR" sz="1067" b="0" i="0" u="none" strike="noStrike" kern="0" cap="none" spc="0" normalizeH="0" baseline="0" noProof="0" err="1">
                <a:ln>
                  <a:noFill/>
                </a:ln>
                <a:solidFill>
                  <a:srgbClr val="000000"/>
                </a:solidFill>
                <a:effectLst/>
                <a:uLnTx/>
                <a:uFillTx/>
                <a:latin typeface="Montserrat" panose="00000500000000000000" pitchFamily="2" charset="0"/>
                <a:ea typeface="+mn-ea"/>
                <a:cs typeface="+mn-cs"/>
                <a:sym typeface="Arial"/>
              </a:rPr>
              <a:t>switchs</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t>
            </a:r>
            <a:r>
              <a:rPr kumimoji="0" lang="fr-FR" sz="1067" b="0" i="0" u="none" strike="noStrike" kern="0" cap="none" spc="0" normalizeH="0" baseline="0" noProof="0" err="1">
                <a:ln>
                  <a:noFill/>
                </a:ln>
                <a:solidFill>
                  <a:srgbClr val="000000"/>
                </a:solidFill>
                <a:effectLst/>
                <a:uLnTx/>
                <a:uFillTx/>
                <a:latin typeface="Montserrat" panose="00000500000000000000" pitchFamily="2" charset="0"/>
                <a:ea typeface="+mn-ea"/>
                <a:cs typeface="+mn-cs"/>
                <a:sym typeface="Arial"/>
              </a:rPr>
              <a:t>splits</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multiples</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 premier écran permet de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désinvestir</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612590" marR="0" lvl="0" indent="-228600" algn="just" defTabSz="1219170" rtl="0" eaLnBrk="1" fontAlgn="auto" latinLnBrk="0" hangingPunct="1">
              <a:lnSpc>
                <a:spcPct val="100000"/>
              </a:lnSpc>
              <a:spcBef>
                <a:spcPts val="0"/>
              </a:spcBef>
              <a:spcAft>
                <a:spcPts val="0"/>
              </a:spcAft>
              <a:buClr>
                <a:srgbClr val="00A193">
                  <a:lumMod val="75000"/>
                </a:srgbClr>
              </a:buClr>
              <a:buSzTx/>
              <a:buFont typeface="+mj-lt"/>
              <a:buAutoNum type="alphaLcParenR"/>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totalement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(via l’icône double flèche) </a:t>
            </a:r>
          </a:p>
          <a:p>
            <a:pPr marL="612590" marR="0" lvl="0" indent="-228600" algn="just" defTabSz="1219170" rtl="0" eaLnBrk="1" fontAlgn="auto" latinLnBrk="0" hangingPunct="1">
              <a:lnSpc>
                <a:spcPct val="100000"/>
              </a:lnSpc>
              <a:spcBef>
                <a:spcPts val="0"/>
              </a:spcBef>
              <a:spcAft>
                <a:spcPts val="0"/>
              </a:spcAft>
              <a:buClr>
                <a:srgbClr val="00A193">
                  <a:lumMod val="75000"/>
                </a:srgbClr>
              </a:buClr>
              <a:buSzTx/>
              <a:buFont typeface="+mj-lt"/>
              <a:buAutoNum type="alphaLcParenR"/>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partiellement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en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montant ou pourcentage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(via les colonnes « Montant à désinvestir » et « Pourcentage à désinvestir »)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…les instruments financiers que le client souhaite arbitrer sur son contrat.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Une fois les montants saisis, la somme des montants désinvestis s’affiche alors en bas de l’écran. Cliquer sur « suivant » en bas à droite de l’écran pour poursuivre</a:t>
            </a:r>
          </a:p>
          <a:p>
            <a:pPr marL="243411"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87" name="Ellipse 86">
            <a:extLst>
              <a:ext uri="{FF2B5EF4-FFF2-40B4-BE49-F238E27FC236}">
                <a16:creationId xmlns:a16="http://schemas.microsoft.com/office/drawing/2014/main" id="{8C56F0E3-6796-4DE0-A7D0-0F2C9C3965A3}"/>
              </a:ext>
            </a:extLst>
          </p:cNvPr>
          <p:cNvSpPr/>
          <p:nvPr/>
        </p:nvSpPr>
        <p:spPr>
          <a:xfrm>
            <a:off x="11603508" y="3849519"/>
            <a:ext cx="120000" cy="120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667" b="1" i="0" u="none" strike="noStrike" kern="0" cap="none" spc="0" normalizeH="0" baseline="0" noProof="0">
                <a:ln>
                  <a:noFill/>
                </a:ln>
                <a:solidFill>
                  <a:srgbClr val="FFFFFF"/>
                </a:solidFill>
                <a:effectLst/>
                <a:uLnTx/>
                <a:uFillTx/>
                <a:latin typeface="Arial" panose="020B0604020202020204"/>
                <a:ea typeface="+mn-ea"/>
                <a:cs typeface="+mn-cs"/>
                <a:sym typeface="Arial"/>
              </a:rPr>
              <a:t>b</a:t>
            </a:r>
          </a:p>
        </p:txBody>
      </p:sp>
      <p:sp>
        <p:nvSpPr>
          <p:cNvPr id="88" name="Ellipse 87">
            <a:extLst>
              <a:ext uri="{FF2B5EF4-FFF2-40B4-BE49-F238E27FC236}">
                <a16:creationId xmlns:a16="http://schemas.microsoft.com/office/drawing/2014/main" id="{C31CDE21-6499-4FCA-8816-04719084DCEC}"/>
              </a:ext>
            </a:extLst>
          </p:cNvPr>
          <p:cNvSpPr/>
          <p:nvPr/>
        </p:nvSpPr>
        <p:spPr>
          <a:xfrm>
            <a:off x="10796856" y="3870438"/>
            <a:ext cx="120000" cy="120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667" b="1" i="0" u="none" strike="noStrike" kern="0" cap="none" spc="0" normalizeH="0" baseline="0" noProof="0">
                <a:ln>
                  <a:noFill/>
                </a:ln>
                <a:solidFill>
                  <a:srgbClr val="FFFFFF"/>
                </a:solidFill>
                <a:effectLst/>
                <a:uLnTx/>
                <a:uFillTx/>
                <a:latin typeface="Arial" panose="020B0604020202020204"/>
                <a:ea typeface="+mn-ea"/>
                <a:cs typeface="+mn-cs"/>
                <a:sym typeface="Arial"/>
              </a:rPr>
              <a:t>a</a:t>
            </a:r>
          </a:p>
        </p:txBody>
      </p:sp>
      <p:sp>
        <p:nvSpPr>
          <p:cNvPr id="95" name="Rectangle 94">
            <a:extLst>
              <a:ext uri="{FF2B5EF4-FFF2-40B4-BE49-F238E27FC236}">
                <a16:creationId xmlns:a16="http://schemas.microsoft.com/office/drawing/2014/main" id="{5925D983-9004-46EA-9201-B4E5D75E0FF8}"/>
              </a:ext>
            </a:extLst>
          </p:cNvPr>
          <p:cNvSpPr/>
          <p:nvPr/>
        </p:nvSpPr>
        <p:spPr>
          <a:xfrm>
            <a:off x="10926580" y="5974673"/>
            <a:ext cx="958065" cy="179061"/>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Ellipse 38">
            <a:extLst>
              <a:ext uri="{FF2B5EF4-FFF2-40B4-BE49-F238E27FC236}">
                <a16:creationId xmlns:a16="http://schemas.microsoft.com/office/drawing/2014/main" id="{489CC47B-FC1A-4DAB-A170-B276CC5D5FAB}"/>
              </a:ext>
            </a:extLst>
          </p:cNvPr>
          <p:cNvSpPr/>
          <p:nvPr/>
        </p:nvSpPr>
        <p:spPr>
          <a:xfrm>
            <a:off x="7452416" y="5143651"/>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2</a:t>
            </a:r>
          </a:p>
        </p:txBody>
      </p:sp>
      <p:sp>
        <p:nvSpPr>
          <p:cNvPr id="90" name="Rectangle 89">
            <a:extLst>
              <a:ext uri="{FF2B5EF4-FFF2-40B4-BE49-F238E27FC236}">
                <a16:creationId xmlns:a16="http://schemas.microsoft.com/office/drawing/2014/main" id="{F6586E6B-1756-4F5A-9695-7816E321ADFC}"/>
              </a:ext>
            </a:extLst>
          </p:cNvPr>
          <p:cNvSpPr/>
          <p:nvPr/>
        </p:nvSpPr>
        <p:spPr>
          <a:xfrm>
            <a:off x="11651035" y="2194506"/>
            <a:ext cx="153041" cy="129473"/>
          </a:xfrm>
          <a:prstGeom prst="rect">
            <a:avLst/>
          </a:prstGeom>
          <a:no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4" name="Rectangle 93">
            <a:extLst>
              <a:ext uri="{FF2B5EF4-FFF2-40B4-BE49-F238E27FC236}">
                <a16:creationId xmlns:a16="http://schemas.microsoft.com/office/drawing/2014/main" id="{EA538992-5099-47B3-94A0-DEDAA0679597}"/>
              </a:ext>
            </a:extLst>
          </p:cNvPr>
          <p:cNvSpPr/>
          <p:nvPr/>
        </p:nvSpPr>
        <p:spPr>
          <a:xfrm>
            <a:off x="11615109" y="1045151"/>
            <a:ext cx="190439" cy="129473"/>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Ellipse 37">
            <a:extLst>
              <a:ext uri="{FF2B5EF4-FFF2-40B4-BE49-F238E27FC236}">
                <a16:creationId xmlns:a16="http://schemas.microsoft.com/office/drawing/2014/main" id="{39919D17-9C4A-4CCB-9537-D8ACE888B344}"/>
              </a:ext>
            </a:extLst>
          </p:cNvPr>
          <p:cNvSpPr/>
          <p:nvPr/>
        </p:nvSpPr>
        <p:spPr>
          <a:xfrm>
            <a:off x="11854250" y="994638"/>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1</a:t>
            </a:r>
          </a:p>
        </p:txBody>
      </p:sp>
      <p:sp>
        <p:nvSpPr>
          <p:cNvPr id="60" name="ZoneTexte 59">
            <a:extLst>
              <a:ext uri="{FF2B5EF4-FFF2-40B4-BE49-F238E27FC236}">
                <a16:creationId xmlns:a16="http://schemas.microsoft.com/office/drawing/2014/main" id="{8FC7FB02-4028-4DF0-B986-018A1E6CEE94}"/>
              </a:ext>
            </a:extLst>
          </p:cNvPr>
          <p:cNvSpPr txBox="1"/>
          <p:nvPr/>
        </p:nvSpPr>
        <p:spPr>
          <a:xfrm>
            <a:off x="11804076" y="2107292"/>
            <a:ext cx="280964" cy="37965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867" b="0" i="0" u="none" strike="noStrike" kern="0" cap="none" spc="0" normalizeH="0" baseline="0" noProof="0">
                <a:ln>
                  <a:noFill/>
                </a:ln>
                <a:solidFill>
                  <a:srgbClr val="B34A8C">
                    <a:lumMod val="75000"/>
                  </a:srgbClr>
                </a:solidFill>
                <a:effectLst/>
                <a:uLnTx/>
                <a:uFillTx/>
                <a:latin typeface="Arial"/>
                <a:ea typeface="+mn-ea"/>
                <a:cs typeface="Arial"/>
                <a:sym typeface="Arial"/>
              </a:rPr>
              <a:t>*</a:t>
            </a:r>
          </a:p>
        </p:txBody>
      </p:sp>
      <p:sp>
        <p:nvSpPr>
          <p:cNvPr id="19" name="Rectangle : coins arrondis 18">
            <a:extLst>
              <a:ext uri="{FF2B5EF4-FFF2-40B4-BE49-F238E27FC236}">
                <a16:creationId xmlns:a16="http://schemas.microsoft.com/office/drawing/2014/main" id="{146D657B-DDF7-4B99-86FE-CF81FAC3E2FB}"/>
              </a:ext>
            </a:extLst>
          </p:cNvPr>
          <p:cNvSpPr/>
          <p:nvPr/>
        </p:nvSpPr>
        <p:spPr>
          <a:xfrm>
            <a:off x="1984411" y="1326751"/>
            <a:ext cx="3249685" cy="322976"/>
          </a:xfrm>
          <a:prstGeom prst="roundRect">
            <a:avLst>
              <a:gd name="adj" fmla="val 13003"/>
            </a:avLst>
          </a:prstGeom>
          <a:solidFill>
            <a:schemeClr val="bg2">
              <a:lumMod val="75000"/>
            </a:schemeClr>
          </a:solid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a:ln>
                  <a:noFill/>
                </a:ln>
                <a:solidFill>
                  <a:srgbClr val="FFFFFF"/>
                </a:solidFill>
                <a:effectLst/>
                <a:uLnTx/>
                <a:uFillTx/>
                <a:latin typeface="Montserrat"/>
                <a:sym typeface="Wingdings" panose="05000000000000000000" pitchFamily="2" charset="2"/>
              </a:rPr>
              <a:t>Switchs simple ou </a:t>
            </a:r>
            <a:r>
              <a:rPr lang="fr-FR" sz="1300" kern="0">
                <a:solidFill>
                  <a:srgbClr val="FFFFFF"/>
                </a:solidFill>
                <a:latin typeface="Montserrat"/>
                <a:sym typeface="Wingdings" panose="05000000000000000000" pitchFamily="2" charset="2"/>
              </a:rPr>
              <a:t>switchs</a:t>
            </a:r>
            <a:r>
              <a:rPr kumimoji="0" lang="fr-FR" sz="1300" b="0" i="0" u="none" strike="noStrike" kern="0" cap="none" spc="0" normalizeH="0" baseline="0" noProof="0">
                <a:ln>
                  <a:noFill/>
                </a:ln>
                <a:solidFill>
                  <a:srgbClr val="FFFFFF"/>
                </a:solidFill>
                <a:effectLst/>
                <a:uLnTx/>
                <a:uFillTx/>
                <a:latin typeface="Montserrat"/>
                <a:sym typeface="Wingdings" panose="05000000000000000000" pitchFamily="2" charset="2"/>
              </a:rPr>
              <a:t> multiples</a:t>
            </a:r>
            <a:endParaRPr kumimoji="0" lang="fr-FR" sz="1300" b="0" i="0" u="none" strike="noStrike" kern="0" cap="none" spc="0" normalizeH="0" baseline="0" noProof="0">
              <a:ln>
                <a:noFill/>
              </a:ln>
              <a:solidFill>
                <a:srgbClr val="FFFFFF"/>
              </a:solidFill>
              <a:effectLst/>
              <a:uLnTx/>
              <a:uFillTx/>
              <a:latin typeface="Montserrat"/>
              <a:sym typeface="Arial"/>
            </a:endParaRPr>
          </a:p>
        </p:txBody>
      </p:sp>
      <p:grpSp>
        <p:nvGrpSpPr>
          <p:cNvPr id="20" name="Groupe 19">
            <a:extLst>
              <a:ext uri="{FF2B5EF4-FFF2-40B4-BE49-F238E27FC236}">
                <a16:creationId xmlns:a16="http://schemas.microsoft.com/office/drawing/2014/main" id="{8C254046-2465-4255-B89C-B931888AEC02}"/>
              </a:ext>
            </a:extLst>
          </p:cNvPr>
          <p:cNvGrpSpPr/>
          <p:nvPr/>
        </p:nvGrpSpPr>
        <p:grpSpPr>
          <a:xfrm>
            <a:off x="-220004" y="1318615"/>
            <a:ext cx="2204417" cy="322977"/>
            <a:chOff x="1642210" y="864000"/>
            <a:chExt cx="1653313" cy="242233"/>
          </a:xfrm>
        </p:grpSpPr>
        <p:sp>
          <p:nvSpPr>
            <p:cNvPr id="21" name="Rectangle 20">
              <a:extLst>
                <a:ext uri="{FF2B5EF4-FFF2-40B4-BE49-F238E27FC236}">
                  <a16:creationId xmlns:a16="http://schemas.microsoft.com/office/drawing/2014/main" id="{E56F76FE-77EA-4DB8-A217-277DA73AC0EC}"/>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22" name="Groupe 21">
              <a:extLst>
                <a:ext uri="{FF2B5EF4-FFF2-40B4-BE49-F238E27FC236}">
                  <a16:creationId xmlns:a16="http://schemas.microsoft.com/office/drawing/2014/main" id="{A16B2618-4BF3-4BDC-9EFA-D6CC996039C7}"/>
                </a:ext>
              </a:extLst>
            </p:cNvPr>
            <p:cNvGrpSpPr/>
            <p:nvPr/>
          </p:nvGrpSpPr>
          <p:grpSpPr>
            <a:xfrm>
              <a:off x="1976780" y="895093"/>
              <a:ext cx="984172" cy="175628"/>
              <a:chOff x="2027352" y="895093"/>
              <a:chExt cx="984172" cy="175628"/>
            </a:xfrm>
          </p:grpSpPr>
          <p:cxnSp>
            <p:nvCxnSpPr>
              <p:cNvPr id="24" name="Connecteur droit 23">
                <a:extLst>
                  <a:ext uri="{FF2B5EF4-FFF2-40B4-BE49-F238E27FC236}">
                    <a16:creationId xmlns:a16="http://schemas.microsoft.com/office/drawing/2014/main" id="{30CDE2FD-2972-4FA8-81AB-1E25C33535B4}"/>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DEF86298-3B0A-4EC5-8357-0E32A15F1F2C}"/>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3" name="Picture 2" descr="Key Icon 4409723">
              <a:extLst>
                <a:ext uri="{FF2B5EF4-FFF2-40B4-BE49-F238E27FC236}">
                  <a16:creationId xmlns:a16="http://schemas.microsoft.com/office/drawing/2014/main" id="{0727B772-7944-4B87-8B73-43D296049502}"/>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Rectangle : coins arrondis 27">
            <a:extLst>
              <a:ext uri="{FF2B5EF4-FFF2-40B4-BE49-F238E27FC236}">
                <a16:creationId xmlns:a16="http://schemas.microsoft.com/office/drawing/2014/main" id="{995CA606-6B0A-49AF-8B28-BC95196F1C9B}"/>
              </a:ext>
            </a:extLst>
          </p:cNvPr>
          <p:cNvSpPr/>
          <p:nvPr/>
        </p:nvSpPr>
        <p:spPr>
          <a:xfrm>
            <a:off x="138350" y="2313456"/>
            <a:ext cx="6540842" cy="946435"/>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Modifier l’allocation : </a:t>
            </a:r>
            <a:r>
              <a:rPr kumimoji="0" lang="fr-FR" sz="105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Il est possible de modifier la proposition réalisée par LEA à l’étape 2 « Proposition et personnalisation », via le switch de niveau 2 </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Sélectionner la ligne à modifier avec le crayon puis cliquer sur autres supports dans la ligne support indiquer « Emprunt »</a:t>
            </a: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5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2" name="Rectangle : coins arrondis 1">
            <a:extLst>
              <a:ext uri="{FF2B5EF4-FFF2-40B4-BE49-F238E27FC236}">
                <a16:creationId xmlns:a16="http://schemas.microsoft.com/office/drawing/2014/main" id="{EDA28977-1129-4D85-9BA6-DCB7C4590A6C}"/>
              </a:ext>
            </a:extLst>
          </p:cNvPr>
          <p:cNvSpPr/>
          <p:nvPr/>
        </p:nvSpPr>
        <p:spPr>
          <a:xfrm>
            <a:off x="285084" y="2203163"/>
            <a:ext cx="1834770" cy="173768"/>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simple *</a:t>
            </a:r>
          </a:p>
        </p:txBody>
      </p:sp>
      <p:sp>
        <p:nvSpPr>
          <p:cNvPr id="31" name="Rectangle : coins arrondis 30">
            <a:extLst>
              <a:ext uri="{FF2B5EF4-FFF2-40B4-BE49-F238E27FC236}">
                <a16:creationId xmlns:a16="http://schemas.microsoft.com/office/drawing/2014/main" id="{47911914-5EF4-403B-8F0F-DE9CC2BA08F0}"/>
              </a:ext>
            </a:extLst>
          </p:cNvPr>
          <p:cNvSpPr/>
          <p:nvPr/>
        </p:nvSpPr>
        <p:spPr>
          <a:xfrm>
            <a:off x="240965" y="3597385"/>
            <a:ext cx="1834770" cy="235191"/>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multiple (1/2)</a:t>
            </a:r>
          </a:p>
        </p:txBody>
      </p:sp>
      <p:sp>
        <p:nvSpPr>
          <p:cNvPr id="37" name="ZoneTexte 36">
            <a:extLst>
              <a:ext uri="{FF2B5EF4-FFF2-40B4-BE49-F238E27FC236}">
                <a16:creationId xmlns:a16="http://schemas.microsoft.com/office/drawing/2014/main" id="{5358CFB6-FA16-4299-B5FE-4F015C594B4F}"/>
              </a:ext>
            </a:extLst>
          </p:cNvPr>
          <p:cNvSpPr txBox="1"/>
          <p:nvPr/>
        </p:nvSpPr>
        <p:spPr>
          <a:xfrm>
            <a:off x="1644431" y="2130700"/>
            <a:ext cx="280964" cy="37965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867" b="0" i="0" u="none" strike="noStrike" kern="0" cap="none" spc="0" normalizeH="0" baseline="0" noProof="0">
                <a:ln>
                  <a:noFill/>
                </a:ln>
                <a:solidFill>
                  <a:srgbClr val="B34A8C">
                    <a:lumMod val="75000"/>
                  </a:srgbClr>
                </a:solidFill>
                <a:effectLst/>
                <a:uLnTx/>
                <a:uFillTx/>
                <a:latin typeface="Arial"/>
                <a:ea typeface="+mn-ea"/>
                <a:cs typeface="Arial"/>
                <a:sym typeface="Arial"/>
              </a:rPr>
              <a:t>*</a:t>
            </a:r>
          </a:p>
        </p:txBody>
      </p:sp>
      <p:sp>
        <p:nvSpPr>
          <p:cNvPr id="40" name="Rectangle 39">
            <a:extLst>
              <a:ext uri="{FF2B5EF4-FFF2-40B4-BE49-F238E27FC236}">
                <a16:creationId xmlns:a16="http://schemas.microsoft.com/office/drawing/2014/main" id="{80632DFE-12C5-4C47-871B-DBEC66C867D3}"/>
              </a:ext>
            </a:extLst>
          </p:cNvPr>
          <p:cNvSpPr/>
          <p:nvPr/>
        </p:nvSpPr>
        <p:spPr>
          <a:xfrm>
            <a:off x="10776263" y="4540537"/>
            <a:ext cx="1077987" cy="222977"/>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2" name="Flèche : bas 41">
            <a:extLst>
              <a:ext uri="{FF2B5EF4-FFF2-40B4-BE49-F238E27FC236}">
                <a16:creationId xmlns:a16="http://schemas.microsoft.com/office/drawing/2014/main" id="{06AB33E8-E7AD-43B9-9864-72DF50691B40}"/>
              </a:ext>
            </a:extLst>
          </p:cNvPr>
          <p:cNvSpPr/>
          <p:nvPr/>
        </p:nvSpPr>
        <p:spPr>
          <a:xfrm>
            <a:off x="10796856" y="4093748"/>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Flèche : bas 42">
            <a:extLst>
              <a:ext uri="{FF2B5EF4-FFF2-40B4-BE49-F238E27FC236}">
                <a16:creationId xmlns:a16="http://schemas.microsoft.com/office/drawing/2014/main" id="{F7868A12-E928-4D54-BA27-255A7A17FE65}"/>
              </a:ext>
            </a:extLst>
          </p:cNvPr>
          <p:cNvSpPr/>
          <p:nvPr/>
        </p:nvSpPr>
        <p:spPr>
          <a:xfrm>
            <a:off x="11663508" y="5774212"/>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32">
            <a:extLst>
              <a:ext uri="{FF2B5EF4-FFF2-40B4-BE49-F238E27FC236}">
                <a16:creationId xmlns:a16="http://schemas.microsoft.com/office/drawing/2014/main" id="{BEA93626-D3D6-4578-8DE9-38214FCAAED1}"/>
              </a:ext>
            </a:extLst>
          </p:cNvPr>
          <p:cNvSpPr/>
          <p:nvPr/>
        </p:nvSpPr>
        <p:spPr>
          <a:xfrm>
            <a:off x="10776263" y="4272809"/>
            <a:ext cx="1077987" cy="222977"/>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29" name="Image 28" descr="Une image contenant texte, clipart&#10;&#10;Description générée automatiquement">
            <a:extLst>
              <a:ext uri="{FF2B5EF4-FFF2-40B4-BE49-F238E27FC236}">
                <a16:creationId xmlns:a16="http://schemas.microsoft.com/office/drawing/2014/main" id="{494C4320-0BFE-47FB-8B62-1F48ABEFCA51}"/>
              </a:ext>
            </a:extLst>
          </p:cNvPr>
          <p:cNvPicPr>
            <a:picLocks noChangeAspect="1"/>
          </p:cNvPicPr>
          <p:nvPr/>
        </p:nvPicPr>
        <p:blipFill>
          <a:blip r:embed="rId6"/>
          <a:stretch>
            <a:fillRect/>
          </a:stretch>
        </p:blipFill>
        <p:spPr>
          <a:xfrm>
            <a:off x="11663508" y="31896"/>
            <a:ext cx="530529" cy="503314"/>
          </a:xfrm>
          <a:prstGeom prst="rect">
            <a:avLst/>
          </a:prstGeom>
        </p:spPr>
      </p:pic>
      <p:sp>
        <p:nvSpPr>
          <p:cNvPr id="3" name="Flèche : droite 2">
            <a:extLst>
              <a:ext uri="{FF2B5EF4-FFF2-40B4-BE49-F238E27FC236}">
                <a16:creationId xmlns:a16="http://schemas.microsoft.com/office/drawing/2014/main" id="{88B5EB67-0846-4CCB-8CCC-7B7588638782}"/>
              </a:ext>
            </a:extLst>
          </p:cNvPr>
          <p:cNvSpPr/>
          <p:nvPr/>
        </p:nvSpPr>
        <p:spPr>
          <a:xfrm>
            <a:off x="1524633" y="1311483"/>
            <a:ext cx="436465" cy="3229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Titre 1">
            <a:extLst>
              <a:ext uri="{FF2B5EF4-FFF2-40B4-BE49-F238E27FC236}">
                <a16:creationId xmlns:a16="http://schemas.microsoft.com/office/drawing/2014/main" id="{C6C66653-333A-4FED-A48C-2D2D84C537C6}"/>
              </a:ext>
            </a:extLst>
          </p:cNvPr>
          <p:cNvSpPr txBox="1">
            <a:spLocks/>
          </p:cNvSpPr>
          <p:nvPr/>
        </p:nvSpPr>
        <p:spPr>
          <a:xfrm>
            <a:off x="1123993" y="418327"/>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Cas 2 : Versement complémentaire sur un contrat d’assurance vie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Essentielle 2 existant avec de l’Emprunt BPCE </a:t>
            </a:r>
          </a:p>
          <a:p>
            <a:pPr>
              <a:defRPr/>
            </a:pP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spTree>
    <p:extLst>
      <p:ext uri="{BB962C8B-B14F-4D97-AF65-F5344CB8AC3E}">
        <p14:creationId xmlns:p14="http://schemas.microsoft.com/office/powerpoint/2010/main" val="3089667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B3F30B8E-61A7-4E55-B56A-5B2662B3F014}"/>
              </a:ext>
            </a:extLst>
          </p:cNvPr>
          <p:cNvPicPr>
            <a:picLocks noChangeAspect="1"/>
          </p:cNvPicPr>
          <p:nvPr/>
        </p:nvPicPr>
        <p:blipFill>
          <a:blip r:embed="rId3"/>
          <a:stretch>
            <a:fillRect/>
          </a:stretch>
        </p:blipFill>
        <p:spPr>
          <a:xfrm>
            <a:off x="7503797" y="3488617"/>
            <a:ext cx="4553562" cy="2180460"/>
          </a:xfrm>
          <a:prstGeom prst="rect">
            <a:avLst/>
          </a:prstGeom>
        </p:spPr>
      </p:pic>
      <p:pic>
        <p:nvPicPr>
          <p:cNvPr id="12" name="Image 11">
            <a:extLst>
              <a:ext uri="{FF2B5EF4-FFF2-40B4-BE49-F238E27FC236}">
                <a16:creationId xmlns:a16="http://schemas.microsoft.com/office/drawing/2014/main" id="{E608DF79-A88A-44C7-BDCA-EC03B955AB3A}"/>
              </a:ext>
            </a:extLst>
          </p:cNvPr>
          <p:cNvPicPr>
            <a:picLocks noChangeAspect="1"/>
          </p:cNvPicPr>
          <p:nvPr/>
        </p:nvPicPr>
        <p:blipFill rotWithShape="1">
          <a:blip r:embed="rId4"/>
          <a:srcRect t="55864"/>
          <a:stretch/>
        </p:blipFill>
        <p:spPr>
          <a:xfrm>
            <a:off x="7244796" y="957534"/>
            <a:ext cx="4643766" cy="1795692"/>
          </a:xfrm>
          <a:prstGeom prst="rect">
            <a:avLst/>
          </a:prstGeom>
        </p:spPr>
      </p:pic>
      <p:sp>
        <p:nvSpPr>
          <p:cNvPr id="54" name="Rectangle : coins arrondis 53">
            <a:extLst>
              <a:ext uri="{FF2B5EF4-FFF2-40B4-BE49-F238E27FC236}">
                <a16:creationId xmlns:a16="http://schemas.microsoft.com/office/drawing/2014/main" id="{EC7E9A01-E644-44F7-8F4B-591C78C294F9}"/>
              </a:ext>
            </a:extLst>
          </p:cNvPr>
          <p:cNvSpPr/>
          <p:nvPr/>
        </p:nvSpPr>
        <p:spPr>
          <a:xfrm>
            <a:off x="199188" y="2890326"/>
            <a:ext cx="6540841" cy="2281628"/>
          </a:xfrm>
          <a:prstGeom prst="roundRect">
            <a:avLst>
              <a:gd name="adj" fmla="val 7412"/>
            </a:avLst>
          </a:prstGeom>
          <a:no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 second écran permettra de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sélectionner l’emprunt à ajouter sur le contrat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afin de réallouer la somme des montants désinvestis, il faudra indiquer «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Emprunt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dans la barre de recherche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puis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Cliquer alors sur le « </a:t>
            </a:r>
            <a:r>
              <a:rPr kumimoji="0" lang="fr-FR" sz="1100" b="1" i="0" u="none" strike="noStrike" kern="0" cap="none" spc="0" normalizeH="0" baseline="0" noProof="0">
                <a:ln>
                  <a:noFill/>
                </a:ln>
                <a:solidFill>
                  <a:srgbClr val="FF0000"/>
                </a:solidFill>
                <a:effectLst/>
                <a:uLnTx/>
                <a:uFillTx/>
                <a:latin typeface="Montserrat" panose="00000500000000000000" pitchFamily="2" charset="0"/>
                <a:ea typeface="+mn-ea"/>
                <a:cs typeface="+mn-cs"/>
                <a:sym typeface="Arial"/>
              </a:rPr>
              <a: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à droite.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Indiquer le montant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en € ou en % du montant à investir en Emprunt.</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Vous pouvez vous assurer que les supports choisis ne surexposent pas le client en risque ou en volatilité (contrôle a posteriori), cliquer sur «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Vérifier la faisabilité</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a:t>
            </a: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Enfin, cliquer sur « valider » en bas à droite de l’écran</a:t>
            </a:r>
          </a:p>
          <a:p>
            <a:pPr marL="143996"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92" name="Rectangle 91">
            <a:extLst>
              <a:ext uri="{FF2B5EF4-FFF2-40B4-BE49-F238E27FC236}">
                <a16:creationId xmlns:a16="http://schemas.microsoft.com/office/drawing/2014/main" id="{3463F910-0233-46AD-998C-CC7BDF32BA9C}"/>
              </a:ext>
            </a:extLst>
          </p:cNvPr>
          <p:cNvSpPr/>
          <p:nvPr/>
        </p:nvSpPr>
        <p:spPr>
          <a:xfrm>
            <a:off x="7475598" y="4639789"/>
            <a:ext cx="4643766" cy="39154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Ellipse 38">
            <a:extLst>
              <a:ext uri="{FF2B5EF4-FFF2-40B4-BE49-F238E27FC236}">
                <a16:creationId xmlns:a16="http://schemas.microsoft.com/office/drawing/2014/main" id="{489CC47B-FC1A-4DAB-A170-B276CC5D5FAB}"/>
              </a:ext>
            </a:extLst>
          </p:cNvPr>
          <p:cNvSpPr/>
          <p:nvPr/>
        </p:nvSpPr>
        <p:spPr>
          <a:xfrm>
            <a:off x="7125593" y="4691561"/>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4</a:t>
            </a:r>
          </a:p>
        </p:txBody>
      </p:sp>
      <p:sp>
        <p:nvSpPr>
          <p:cNvPr id="21" name="Rectangle : coins arrondis 20">
            <a:extLst>
              <a:ext uri="{FF2B5EF4-FFF2-40B4-BE49-F238E27FC236}">
                <a16:creationId xmlns:a16="http://schemas.microsoft.com/office/drawing/2014/main" id="{C822D22F-8037-4DA8-BE87-27464D35A5FA}"/>
              </a:ext>
            </a:extLst>
          </p:cNvPr>
          <p:cNvSpPr/>
          <p:nvPr/>
        </p:nvSpPr>
        <p:spPr>
          <a:xfrm>
            <a:off x="364866" y="2803442"/>
            <a:ext cx="1834770" cy="278546"/>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multiple (2/2)</a:t>
            </a:r>
          </a:p>
        </p:txBody>
      </p:sp>
      <p:sp>
        <p:nvSpPr>
          <p:cNvPr id="62" name="Rectangle 61">
            <a:extLst>
              <a:ext uri="{FF2B5EF4-FFF2-40B4-BE49-F238E27FC236}">
                <a16:creationId xmlns:a16="http://schemas.microsoft.com/office/drawing/2014/main" id="{9F392C95-967E-44F6-9EF3-5CC7D6E74AD9}"/>
              </a:ext>
            </a:extLst>
          </p:cNvPr>
          <p:cNvSpPr/>
          <p:nvPr/>
        </p:nvSpPr>
        <p:spPr>
          <a:xfrm>
            <a:off x="11648229" y="2350242"/>
            <a:ext cx="178627" cy="259373"/>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Ellipse 37">
            <a:extLst>
              <a:ext uri="{FF2B5EF4-FFF2-40B4-BE49-F238E27FC236}">
                <a16:creationId xmlns:a16="http://schemas.microsoft.com/office/drawing/2014/main" id="{39919D17-9C4A-4CCB-9537-D8ACE888B344}"/>
              </a:ext>
            </a:extLst>
          </p:cNvPr>
          <p:cNvSpPr/>
          <p:nvPr/>
        </p:nvSpPr>
        <p:spPr>
          <a:xfrm>
            <a:off x="7215797" y="1339035"/>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3</a:t>
            </a:r>
          </a:p>
        </p:txBody>
      </p:sp>
      <p:sp>
        <p:nvSpPr>
          <p:cNvPr id="7" name="Rectangle 6">
            <a:extLst>
              <a:ext uri="{FF2B5EF4-FFF2-40B4-BE49-F238E27FC236}">
                <a16:creationId xmlns:a16="http://schemas.microsoft.com/office/drawing/2014/main" id="{DD4451A8-65C0-4B14-B7C2-D2FAD4E58200}"/>
              </a:ext>
            </a:extLst>
          </p:cNvPr>
          <p:cNvSpPr/>
          <p:nvPr/>
        </p:nvSpPr>
        <p:spPr>
          <a:xfrm>
            <a:off x="7532796" y="1310479"/>
            <a:ext cx="1950664" cy="264966"/>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Flèche : bas 42">
            <a:extLst>
              <a:ext uri="{FF2B5EF4-FFF2-40B4-BE49-F238E27FC236}">
                <a16:creationId xmlns:a16="http://schemas.microsoft.com/office/drawing/2014/main" id="{1818B0F3-9584-4437-9BA6-A1368087BE8B}"/>
              </a:ext>
            </a:extLst>
          </p:cNvPr>
          <p:cNvSpPr/>
          <p:nvPr/>
        </p:nvSpPr>
        <p:spPr>
          <a:xfrm>
            <a:off x="8149843" y="1086309"/>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4" name="Flèche : bas 43">
            <a:extLst>
              <a:ext uri="{FF2B5EF4-FFF2-40B4-BE49-F238E27FC236}">
                <a16:creationId xmlns:a16="http://schemas.microsoft.com/office/drawing/2014/main" id="{49CDD451-7A02-4008-9C69-1C9B962AABA5}"/>
              </a:ext>
            </a:extLst>
          </p:cNvPr>
          <p:cNvSpPr/>
          <p:nvPr/>
        </p:nvSpPr>
        <p:spPr>
          <a:xfrm>
            <a:off x="11692529" y="2151777"/>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6" name="Flèche : bas 45">
            <a:extLst>
              <a:ext uri="{FF2B5EF4-FFF2-40B4-BE49-F238E27FC236}">
                <a16:creationId xmlns:a16="http://schemas.microsoft.com/office/drawing/2014/main" id="{C8901D7C-6232-4F25-9604-B97727D1A3F8}"/>
              </a:ext>
            </a:extLst>
          </p:cNvPr>
          <p:cNvSpPr/>
          <p:nvPr/>
        </p:nvSpPr>
        <p:spPr>
          <a:xfrm>
            <a:off x="11504251" y="6209160"/>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7" name="Flèche : bas 46">
            <a:extLst>
              <a:ext uri="{FF2B5EF4-FFF2-40B4-BE49-F238E27FC236}">
                <a16:creationId xmlns:a16="http://schemas.microsoft.com/office/drawing/2014/main" id="{64C4EF5A-22A1-43D7-BE14-1967D0D03592}"/>
              </a:ext>
            </a:extLst>
          </p:cNvPr>
          <p:cNvSpPr/>
          <p:nvPr/>
        </p:nvSpPr>
        <p:spPr>
          <a:xfrm>
            <a:off x="11773097" y="4489316"/>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0" name="Image 19">
            <a:extLst>
              <a:ext uri="{FF2B5EF4-FFF2-40B4-BE49-F238E27FC236}">
                <a16:creationId xmlns:a16="http://schemas.microsoft.com/office/drawing/2014/main" id="{35918083-1235-4418-B25D-A96DC04ACCE2}"/>
              </a:ext>
            </a:extLst>
          </p:cNvPr>
          <p:cNvPicPr>
            <a:picLocks noChangeAspect="1"/>
          </p:cNvPicPr>
          <p:nvPr/>
        </p:nvPicPr>
        <p:blipFill>
          <a:blip r:embed="rId5"/>
          <a:stretch>
            <a:fillRect/>
          </a:stretch>
        </p:blipFill>
        <p:spPr>
          <a:xfrm>
            <a:off x="9474456" y="6404468"/>
            <a:ext cx="2609850" cy="390525"/>
          </a:xfrm>
          <a:prstGeom prst="rect">
            <a:avLst/>
          </a:prstGeom>
        </p:spPr>
      </p:pic>
      <p:pic>
        <p:nvPicPr>
          <p:cNvPr id="28" name="Image 27" descr="Une image contenant texte, clipart&#10;&#10;Description générée automatiquement">
            <a:extLst>
              <a:ext uri="{FF2B5EF4-FFF2-40B4-BE49-F238E27FC236}">
                <a16:creationId xmlns:a16="http://schemas.microsoft.com/office/drawing/2014/main" id="{16FF75F6-26BD-431E-B845-169126F6FB42}"/>
              </a:ext>
            </a:extLst>
          </p:cNvPr>
          <p:cNvPicPr>
            <a:picLocks noChangeAspect="1"/>
          </p:cNvPicPr>
          <p:nvPr/>
        </p:nvPicPr>
        <p:blipFill>
          <a:blip r:embed="rId6"/>
          <a:stretch>
            <a:fillRect/>
          </a:stretch>
        </p:blipFill>
        <p:spPr>
          <a:xfrm>
            <a:off x="11661471" y="31735"/>
            <a:ext cx="530529" cy="503314"/>
          </a:xfrm>
          <a:prstGeom prst="rect">
            <a:avLst/>
          </a:prstGeom>
        </p:spPr>
      </p:pic>
      <p:sp>
        <p:nvSpPr>
          <p:cNvPr id="45" name="Rectangle 44">
            <a:extLst>
              <a:ext uri="{FF2B5EF4-FFF2-40B4-BE49-F238E27FC236}">
                <a16:creationId xmlns:a16="http://schemas.microsoft.com/office/drawing/2014/main" id="{398734CA-2FE6-49EE-8DF6-E4DD0426E6D3}"/>
              </a:ext>
            </a:extLst>
          </p:cNvPr>
          <p:cNvSpPr/>
          <p:nvPr/>
        </p:nvSpPr>
        <p:spPr>
          <a:xfrm>
            <a:off x="9361714" y="5338354"/>
            <a:ext cx="923110" cy="307338"/>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8" name="Titre 1">
            <a:extLst>
              <a:ext uri="{FF2B5EF4-FFF2-40B4-BE49-F238E27FC236}">
                <a16:creationId xmlns:a16="http://schemas.microsoft.com/office/drawing/2014/main" id="{1F077F63-9762-458B-B646-BEB4E5968C68}"/>
              </a:ext>
            </a:extLst>
          </p:cNvPr>
          <p:cNvSpPr txBox="1">
            <a:spLocks/>
          </p:cNvSpPr>
          <p:nvPr/>
        </p:nvSpPr>
        <p:spPr>
          <a:xfrm>
            <a:off x="1123993" y="418327"/>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Cas 2 : Versement complémentaire sur un contrat d’assurance vie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Essentielle 2 existant avec de l’Emprunt BPCE </a:t>
            </a:r>
          </a:p>
          <a:p>
            <a:pPr>
              <a:defRPr/>
            </a:pP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spTree>
    <p:extLst>
      <p:ext uri="{BB962C8B-B14F-4D97-AF65-F5344CB8AC3E}">
        <p14:creationId xmlns:p14="http://schemas.microsoft.com/office/powerpoint/2010/main" val="39992896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60877A41-4364-43BD-B462-14C5E96CF010}"/>
              </a:ext>
            </a:extLst>
          </p:cNvPr>
          <p:cNvSpPr/>
          <p:nvPr/>
        </p:nvSpPr>
        <p:spPr>
          <a:xfrm>
            <a:off x="311084" y="3172456"/>
            <a:ext cx="3543036" cy="395999"/>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Synthèse des opérations </a:t>
            </a:r>
            <a:r>
              <a:rPr lang="fr-FR" sz="1067" b="1" kern="0">
                <a:solidFill>
                  <a:srgbClr val="B34A8C"/>
                </a:solidFill>
                <a:latin typeface="Montserrat" panose="00000500000000000000" pitchFamily="2" charset="0"/>
                <a:sym typeface="Wingdings" panose="05000000000000000000" pitchFamily="2" charset="2"/>
              </a:rPr>
              <a:t>après la proposition</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cxnSp>
        <p:nvCxnSpPr>
          <p:cNvPr id="9" name="Connecteur droit avec flèche 8">
            <a:extLst>
              <a:ext uri="{FF2B5EF4-FFF2-40B4-BE49-F238E27FC236}">
                <a16:creationId xmlns:a16="http://schemas.microsoft.com/office/drawing/2014/main" id="{DCC21EAA-9F1A-4953-9882-402646189978}"/>
              </a:ext>
            </a:extLst>
          </p:cNvPr>
          <p:cNvCxnSpPr>
            <a:cxnSpLocks/>
            <a:stCxn id="8" idx="3"/>
          </p:cNvCxnSpPr>
          <p:nvPr/>
        </p:nvCxnSpPr>
        <p:spPr>
          <a:xfrm>
            <a:off x="3854120" y="3370456"/>
            <a:ext cx="1125720" cy="0"/>
          </a:xfrm>
          <a:prstGeom prst="straightConnector1">
            <a:avLst/>
          </a:prstGeom>
          <a:ln>
            <a:solidFill>
              <a:schemeClr val="accent2">
                <a:lumMod val="7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EB597E20-3B48-4188-8062-73C4DB21AC76}"/>
              </a:ext>
            </a:extLst>
          </p:cNvPr>
          <p:cNvSpPr/>
          <p:nvPr/>
        </p:nvSpPr>
        <p:spPr>
          <a:xfrm>
            <a:off x="8584163" y="2706748"/>
            <a:ext cx="569168" cy="924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Image 9" descr="Une image contenant texte, clipart&#10;&#10;Description générée automatiquement">
            <a:extLst>
              <a:ext uri="{FF2B5EF4-FFF2-40B4-BE49-F238E27FC236}">
                <a16:creationId xmlns:a16="http://schemas.microsoft.com/office/drawing/2014/main" id="{60F5202E-680F-48A3-8C00-101B4F02FCA3}"/>
              </a:ext>
            </a:extLst>
          </p:cNvPr>
          <p:cNvPicPr>
            <a:picLocks noChangeAspect="1"/>
          </p:cNvPicPr>
          <p:nvPr/>
        </p:nvPicPr>
        <p:blipFill>
          <a:blip r:embed="rId2"/>
          <a:stretch>
            <a:fillRect/>
          </a:stretch>
        </p:blipFill>
        <p:spPr>
          <a:xfrm>
            <a:off x="11661471" y="31735"/>
            <a:ext cx="530529" cy="503314"/>
          </a:xfrm>
          <a:prstGeom prst="rect">
            <a:avLst/>
          </a:prstGeom>
        </p:spPr>
      </p:pic>
      <p:sp>
        <p:nvSpPr>
          <p:cNvPr id="13" name="Rectangle : coins arrondis 12">
            <a:extLst>
              <a:ext uri="{FF2B5EF4-FFF2-40B4-BE49-F238E27FC236}">
                <a16:creationId xmlns:a16="http://schemas.microsoft.com/office/drawing/2014/main" id="{B0F3A84C-178F-4C7D-B07A-DE67FA61F0F0}"/>
              </a:ext>
            </a:extLst>
          </p:cNvPr>
          <p:cNvSpPr/>
          <p:nvPr/>
        </p:nvSpPr>
        <p:spPr>
          <a:xfrm>
            <a:off x="295107" y="1867684"/>
            <a:ext cx="2126908" cy="368112"/>
          </a:xfrm>
          <a:prstGeom prst="roundRect">
            <a:avLst/>
          </a:prstGeom>
          <a:solidFill>
            <a:schemeClr val="bg2">
              <a:lumMod val="75000"/>
            </a:schemeClr>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Détail du projet</a:t>
            </a:r>
          </a:p>
        </p:txBody>
      </p:sp>
      <p:grpSp>
        <p:nvGrpSpPr>
          <p:cNvPr id="6" name="Groupe 5">
            <a:extLst>
              <a:ext uri="{FF2B5EF4-FFF2-40B4-BE49-F238E27FC236}">
                <a16:creationId xmlns:a16="http://schemas.microsoft.com/office/drawing/2014/main" id="{DD5FD19D-6995-49C4-9B18-088CD88E381F}"/>
              </a:ext>
            </a:extLst>
          </p:cNvPr>
          <p:cNvGrpSpPr/>
          <p:nvPr/>
        </p:nvGrpSpPr>
        <p:grpSpPr>
          <a:xfrm>
            <a:off x="4979840" y="1005361"/>
            <a:ext cx="6468417" cy="5791702"/>
            <a:chOff x="4979840" y="1005361"/>
            <a:chExt cx="6468417" cy="5791702"/>
          </a:xfrm>
        </p:grpSpPr>
        <p:pic>
          <p:nvPicPr>
            <p:cNvPr id="17" name="Image 16">
              <a:extLst>
                <a:ext uri="{FF2B5EF4-FFF2-40B4-BE49-F238E27FC236}">
                  <a16:creationId xmlns:a16="http://schemas.microsoft.com/office/drawing/2014/main" id="{E0723ED0-9FF7-4D91-A301-B0B757A16626}"/>
                </a:ext>
              </a:extLst>
            </p:cNvPr>
            <p:cNvPicPr>
              <a:picLocks noChangeAspect="1"/>
            </p:cNvPicPr>
            <p:nvPr/>
          </p:nvPicPr>
          <p:blipFill>
            <a:blip r:embed="rId3"/>
            <a:stretch>
              <a:fillRect/>
            </a:stretch>
          </p:blipFill>
          <p:spPr>
            <a:xfrm>
              <a:off x="4979840" y="1005361"/>
              <a:ext cx="6468417" cy="5791702"/>
            </a:xfrm>
            <a:prstGeom prst="rect">
              <a:avLst/>
            </a:prstGeom>
          </p:spPr>
        </p:pic>
        <p:pic>
          <p:nvPicPr>
            <p:cNvPr id="5" name="Image 4">
              <a:extLst>
                <a:ext uri="{FF2B5EF4-FFF2-40B4-BE49-F238E27FC236}">
                  <a16:creationId xmlns:a16="http://schemas.microsoft.com/office/drawing/2014/main" id="{E87BE392-DEB4-4B65-8298-858B211BD65A}"/>
                </a:ext>
              </a:extLst>
            </p:cNvPr>
            <p:cNvPicPr>
              <a:picLocks noChangeAspect="1"/>
            </p:cNvPicPr>
            <p:nvPr/>
          </p:nvPicPr>
          <p:blipFill>
            <a:blip r:embed="rId4"/>
            <a:stretch>
              <a:fillRect/>
            </a:stretch>
          </p:blipFill>
          <p:spPr>
            <a:xfrm>
              <a:off x="8239686" y="2365936"/>
              <a:ext cx="2978331" cy="511625"/>
            </a:xfrm>
            <a:prstGeom prst="rect">
              <a:avLst/>
            </a:prstGeom>
          </p:spPr>
        </p:pic>
      </p:grpSp>
      <p:sp>
        <p:nvSpPr>
          <p:cNvPr id="16" name="Titre 1">
            <a:extLst>
              <a:ext uri="{FF2B5EF4-FFF2-40B4-BE49-F238E27FC236}">
                <a16:creationId xmlns:a16="http://schemas.microsoft.com/office/drawing/2014/main" id="{F3339BF2-96E9-4AEE-A3D7-BD4B4725EBB0}"/>
              </a:ext>
            </a:extLst>
          </p:cNvPr>
          <p:cNvSpPr txBox="1">
            <a:spLocks/>
          </p:cNvSpPr>
          <p:nvPr/>
        </p:nvSpPr>
        <p:spPr>
          <a:xfrm>
            <a:off x="1123993" y="418327"/>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Cas 2 : Versement complémentaire sur un contrat d’assurance vie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Essentielle 2 existant avec de l’Emprunt BPCE </a:t>
            </a:r>
          </a:p>
          <a:p>
            <a:pPr>
              <a:defRPr/>
            </a:pP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spTree>
    <p:extLst>
      <p:ext uri="{BB962C8B-B14F-4D97-AF65-F5344CB8AC3E}">
        <p14:creationId xmlns:p14="http://schemas.microsoft.com/office/powerpoint/2010/main" val="18740088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4867817" y="1616414"/>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  3</a:t>
            </a:r>
          </a:p>
        </p:txBody>
      </p:sp>
      <p:sp>
        <p:nvSpPr>
          <p:cNvPr id="6" name="Titre 1">
            <a:extLst>
              <a:ext uri="{FF2B5EF4-FFF2-40B4-BE49-F238E27FC236}">
                <a16:creationId xmlns:a16="http://schemas.microsoft.com/office/drawing/2014/main" id="{38BFB51C-C51B-4585-AC11-E2623E9899BE}"/>
              </a:ext>
            </a:extLst>
          </p:cNvPr>
          <p:cNvSpPr txBox="1">
            <a:spLocks/>
          </p:cNvSpPr>
          <p:nvPr/>
        </p:nvSpPr>
        <p:spPr>
          <a:xfrm>
            <a:off x="3202394" y="2783748"/>
            <a:ext cx="7294156" cy="457200"/>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r>
              <a:rPr lang="fr-FR"/>
              <a:t>Arbitrage sur un contrat Nuances 3 D (CNP assurances)</a:t>
            </a:r>
          </a:p>
        </p:txBody>
      </p:sp>
    </p:spTree>
    <p:extLst>
      <p:ext uri="{BB962C8B-B14F-4D97-AF65-F5344CB8AC3E}">
        <p14:creationId xmlns:p14="http://schemas.microsoft.com/office/powerpoint/2010/main" val="32726713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a:extLst>
              <a:ext uri="{FF2B5EF4-FFF2-40B4-BE49-F238E27FC236}">
                <a16:creationId xmlns:a16="http://schemas.microsoft.com/office/drawing/2014/main" id="{F004EF7C-6F41-4A2D-BB71-FC15E8ED3D6B}"/>
              </a:ext>
            </a:extLst>
          </p:cNvPr>
          <p:cNvPicPr>
            <a:picLocks noChangeAspect="1"/>
          </p:cNvPicPr>
          <p:nvPr/>
        </p:nvPicPr>
        <p:blipFill rotWithShape="1">
          <a:blip r:embed="rId3"/>
          <a:srcRect l="28977" t="24136" r="24315" b="4475"/>
          <a:stretch/>
        </p:blipFill>
        <p:spPr>
          <a:xfrm>
            <a:off x="4143476" y="3330205"/>
            <a:ext cx="4316522" cy="3154571"/>
          </a:xfrm>
          <a:prstGeom prst="rect">
            <a:avLst/>
          </a:prstGeom>
        </p:spPr>
      </p:pic>
      <p:grpSp>
        <p:nvGrpSpPr>
          <p:cNvPr id="8" name="Groupe 7">
            <a:extLst>
              <a:ext uri="{FF2B5EF4-FFF2-40B4-BE49-F238E27FC236}">
                <a16:creationId xmlns:a16="http://schemas.microsoft.com/office/drawing/2014/main" id="{50DEE9FC-B1B8-4DF0-8ADD-69B74489BA53}"/>
              </a:ext>
            </a:extLst>
          </p:cNvPr>
          <p:cNvGrpSpPr/>
          <p:nvPr/>
        </p:nvGrpSpPr>
        <p:grpSpPr>
          <a:xfrm>
            <a:off x="508978" y="1134504"/>
            <a:ext cx="11205092" cy="2253328"/>
            <a:chOff x="451066" y="864000"/>
            <a:chExt cx="8403819" cy="1689996"/>
          </a:xfrm>
        </p:grpSpPr>
        <p:sp>
          <p:nvSpPr>
            <p:cNvPr id="24" name="Rectangle : coins arrondis 23">
              <a:extLst>
                <a:ext uri="{FF2B5EF4-FFF2-40B4-BE49-F238E27FC236}">
                  <a16:creationId xmlns:a16="http://schemas.microsoft.com/office/drawing/2014/main" id="{F249BEC8-4BB4-495B-A18E-A17DC0AE5EFD}"/>
                </a:ext>
              </a:extLst>
            </p:cNvPr>
            <p:cNvSpPr/>
            <p:nvPr/>
          </p:nvSpPr>
          <p:spPr>
            <a:xfrm>
              <a:off x="4819285" y="864930"/>
              <a:ext cx="4035600" cy="1567552"/>
            </a:xfrm>
            <a:prstGeom prst="roundRect">
              <a:avLst>
                <a:gd name="adj" fmla="val 15449"/>
              </a:avLst>
            </a:prstGeom>
            <a:solidFill>
              <a:srgbClr val="00A193">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37061" marR="0" lvl="0" indent="0" algn="l" defTabSz="1219170" rtl="0" eaLnBrk="1" fontAlgn="auto" latinLnBrk="0" hangingPunct="1">
                <a:lnSpc>
                  <a:spcPct val="100000"/>
                </a:lnSpc>
                <a:spcBef>
                  <a:spcPts val="0"/>
                </a:spcBef>
                <a:spcAft>
                  <a:spcPts val="0"/>
                </a:spcAft>
                <a:buClrTx/>
                <a:buSzTx/>
                <a:buFontTx/>
                <a:buNone/>
                <a:tabLst>
                  <a:tab pos="476239" algn="l"/>
                </a:tabLst>
                <a:defRPr/>
              </a:pPr>
              <a:endParaRPr kumimoji="0" lang="fr-FR" sz="1333"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tab pos="476239" algn="l"/>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La définition d’un projet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permet de réaliser un arbitrage et un versement complémentaire dans un même projet. Dans ce cas, pensez à dégager des liquidités pour le versement en début de parcours puis choisir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Versement complémentaire</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 comme objectif de projet</a:t>
              </a:r>
            </a:p>
            <a:p>
              <a:pPr marL="0" marR="0" lvl="0" indent="0" algn="just" defTabSz="1219170" rtl="0" eaLnBrk="1" fontAlgn="auto" latinLnBrk="0" hangingPunct="1">
                <a:lnSpc>
                  <a:spcPct val="100000"/>
                </a:lnSpc>
                <a:spcBef>
                  <a:spcPts val="0"/>
                </a:spcBef>
                <a:spcAft>
                  <a:spcPts val="0"/>
                </a:spcAft>
                <a:buClrTx/>
                <a:buSzTx/>
                <a:buFontTx/>
                <a:buNone/>
                <a:tabLst>
                  <a:tab pos="476239" algn="l"/>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tab pos="476239" algn="l"/>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Une opération d’arbitrage reprend automatiquement le stock du contrat et les versements programmés existants afin de pouvoir modifier la composition de chaque allocation (stocks et VP existants)</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57" name="Rectangle : coins arrondis 56">
              <a:extLst>
                <a:ext uri="{FF2B5EF4-FFF2-40B4-BE49-F238E27FC236}">
                  <a16:creationId xmlns:a16="http://schemas.microsoft.com/office/drawing/2014/main" id="{DCF33027-24F3-464A-9614-3EFF8D8E4B71}"/>
                </a:ext>
              </a:extLst>
            </p:cNvPr>
            <p:cNvSpPr/>
            <p:nvPr/>
          </p:nvSpPr>
          <p:spPr>
            <a:xfrm>
              <a:off x="451066" y="864000"/>
              <a:ext cx="4035600" cy="1689996"/>
            </a:xfrm>
            <a:prstGeom prst="roundRect">
              <a:avLst>
                <a:gd name="adj" fmla="val 13917"/>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120000" rIns="120000" rtlCol="0" anchor="t"/>
            <a:lstStyle/>
            <a:p>
              <a:pPr marL="239994"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Libérer des montants à allouer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Cliquer sur « Parcours Epargne Financière » dans Entretien Conseil puis ouvrir une nouvelle session dans LEA et accéder</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à la rubrique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Renseigner mon épargne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Dans le cadre d’un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arbitrage d’un contrat existant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(sans versement), il n’est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pas nécessaire d’investir des liquidités</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Cliquer donc sur « Suivant » pour passer les différentes pages de la rubrique « Renseigner mon épargne »</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Définir les projets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Accéder à la rubrique « Lister mes projets » et choisir le projet souhaité par le client. Dans la rubrique « Votre objectif », sélectionner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Arbitrage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et indiquer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l’horizon</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de placement et le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contrat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à arbitrer</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grpSp>
      <p:sp>
        <p:nvSpPr>
          <p:cNvPr id="2" name="Titre 1">
            <a:extLst>
              <a:ext uri="{FF2B5EF4-FFF2-40B4-BE49-F238E27FC236}">
                <a16:creationId xmlns:a16="http://schemas.microsoft.com/office/drawing/2014/main" id="{0518E33F-A338-4998-BEAE-43248FEFDFA8}"/>
              </a:ext>
            </a:extLst>
          </p:cNvPr>
          <p:cNvSpPr>
            <a:spLocks noGrp="1"/>
          </p:cNvSpPr>
          <p:nvPr>
            <p:ph type="title" idx="4294967295"/>
          </p:nvPr>
        </p:nvSpPr>
        <p:spPr>
          <a:xfrm>
            <a:off x="1165380" y="402075"/>
            <a:ext cx="7864319" cy="551345"/>
          </a:xfrm>
        </p:spPr>
        <p:txBody>
          <a:bodyPr vert="horz" lIns="0" tIns="45720" rIns="0" bIns="45720" rtlCol="0" anchor="t" anchorCtr="0">
            <a:noAutofit/>
          </a:bodyPr>
          <a:lstStyle/>
          <a:p>
            <a:r>
              <a:rPr lang="fr-FR" sz="1800">
                <a:solidFill>
                  <a:srgbClr val="000000"/>
                </a:solidFill>
              </a:rPr>
              <a:t>Cas 3 : Arbitrage sur un contrat Nuances 3 D (CNP assurances)</a:t>
            </a:r>
          </a:p>
        </p:txBody>
      </p:sp>
      <p:pic>
        <p:nvPicPr>
          <p:cNvPr id="18" name="Picture 2" descr="Light bulb free icon">
            <a:extLst>
              <a:ext uri="{FF2B5EF4-FFF2-40B4-BE49-F238E27FC236}">
                <a16:creationId xmlns:a16="http://schemas.microsoft.com/office/drawing/2014/main" id="{513CABC1-A4AC-46FF-82EE-8E267DD293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524" y="730276"/>
            <a:ext cx="362393" cy="362393"/>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e 15">
            <a:extLst>
              <a:ext uri="{FF2B5EF4-FFF2-40B4-BE49-F238E27FC236}">
                <a16:creationId xmlns:a16="http://schemas.microsoft.com/office/drawing/2014/main" id="{280AD659-0BFA-4CAE-8F85-A18F77D35DB7}"/>
              </a:ext>
            </a:extLst>
          </p:cNvPr>
          <p:cNvGrpSpPr/>
          <p:nvPr/>
        </p:nvGrpSpPr>
        <p:grpSpPr>
          <a:xfrm>
            <a:off x="7744039" y="753865"/>
            <a:ext cx="1988483" cy="322977"/>
            <a:chOff x="6091404" y="864000"/>
            <a:chExt cx="1491362" cy="242233"/>
          </a:xfrm>
        </p:grpSpPr>
        <p:sp>
          <p:nvSpPr>
            <p:cNvPr id="3" name="Rectangle 2">
              <a:extLst>
                <a:ext uri="{FF2B5EF4-FFF2-40B4-BE49-F238E27FC236}">
                  <a16:creationId xmlns:a16="http://schemas.microsoft.com/office/drawing/2014/main" id="{651E6550-5B3F-4B94-A0E1-2A571119EC1E}"/>
                </a:ext>
              </a:extLst>
            </p:cNvPr>
            <p:cNvSpPr/>
            <p:nvPr/>
          </p:nvSpPr>
          <p:spPr>
            <a:xfrm>
              <a:off x="6091404" y="864000"/>
              <a:ext cx="1491362"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00A193"/>
                  </a:solidFill>
                  <a:effectLst/>
                  <a:uLnTx/>
                  <a:uFillTx/>
                  <a:latin typeface="Montserrat" panose="00000500000000000000" pitchFamily="2" charset="0"/>
                  <a:ea typeface="+mn-ea"/>
                  <a:cs typeface="+mn-cs"/>
                  <a:sym typeface="Arial"/>
                </a:rPr>
                <a:t>A retenir</a:t>
              </a:r>
            </a:p>
          </p:txBody>
        </p:sp>
        <p:cxnSp>
          <p:nvCxnSpPr>
            <p:cNvPr id="7" name="Connecteur droit 6">
              <a:extLst>
                <a:ext uri="{FF2B5EF4-FFF2-40B4-BE49-F238E27FC236}">
                  <a16:creationId xmlns:a16="http://schemas.microsoft.com/office/drawing/2014/main" id="{5A736DB6-8DEE-4625-955D-5DAEEC428EEF}"/>
                </a:ext>
              </a:extLst>
            </p:cNvPr>
            <p:cNvCxnSpPr>
              <a:cxnSpLocks/>
            </p:cNvCxnSpPr>
            <p:nvPr/>
          </p:nvCxnSpPr>
          <p:spPr>
            <a:xfrm>
              <a:off x="6344999" y="895093"/>
              <a:ext cx="98417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Connecteur droit 32">
              <a:extLst>
                <a:ext uri="{FF2B5EF4-FFF2-40B4-BE49-F238E27FC236}">
                  <a16:creationId xmlns:a16="http://schemas.microsoft.com/office/drawing/2014/main" id="{1A6FADFA-B593-47FD-ABFD-96C17375D74A}"/>
                </a:ext>
              </a:extLst>
            </p:cNvPr>
            <p:cNvCxnSpPr>
              <a:cxnSpLocks/>
            </p:cNvCxnSpPr>
            <p:nvPr/>
          </p:nvCxnSpPr>
          <p:spPr>
            <a:xfrm>
              <a:off x="6344999" y="1070721"/>
              <a:ext cx="98417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14" name="Groupe 113">
            <a:extLst>
              <a:ext uri="{FF2B5EF4-FFF2-40B4-BE49-F238E27FC236}">
                <a16:creationId xmlns:a16="http://schemas.microsoft.com/office/drawing/2014/main" id="{6BC1ABA7-21E7-4EA2-B2EF-ECCDF772D963}"/>
              </a:ext>
            </a:extLst>
          </p:cNvPr>
          <p:cNvGrpSpPr/>
          <p:nvPr/>
        </p:nvGrpSpPr>
        <p:grpSpPr>
          <a:xfrm>
            <a:off x="2189612" y="833614"/>
            <a:ext cx="2204417" cy="322977"/>
            <a:chOff x="1642210" y="864000"/>
            <a:chExt cx="1653313" cy="242233"/>
          </a:xfrm>
        </p:grpSpPr>
        <p:sp>
          <p:nvSpPr>
            <p:cNvPr id="115" name="Rectangle 114">
              <a:extLst>
                <a:ext uri="{FF2B5EF4-FFF2-40B4-BE49-F238E27FC236}">
                  <a16:creationId xmlns:a16="http://schemas.microsoft.com/office/drawing/2014/main" id="{8C28C311-8708-4C5F-A11C-ED8F2500BCCD}"/>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6" name="Groupe 115">
              <a:extLst>
                <a:ext uri="{FF2B5EF4-FFF2-40B4-BE49-F238E27FC236}">
                  <a16:creationId xmlns:a16="http://schemas.microsoft.com/office/drawing/2014/main" id="{12D248D3-FB8D-48B2-B32A-EA037AF3245F}"/>
                </a:ext>
              </a:extLst>
            </p:cNvPr>
            <p:cNvGrpSpPr/>
            <p:nvPr/>
          </p:nvGrpSpPr>
          <p:grpSpPr>
            <a:xfrm>
              <a:off x="1976780" y="895093"/>
              <a:ext cx="984172" cy="175628"/>
              <a:chOff x="2027352" y="895093"/>
              <a:chExt cx="984172" cy="175628"/>
            </a:xfrm>
          </p:grpSpPr>
          <p:cxnSp>
            <p:nvCxnSpPr>
              <p:cNvPr id="118" name="Connecteur droit 117">
                <a:extLst>
                  <a:ext uri="{FF2B5EF4-FFF2-40B4-BE49-F238E27FC236}">
                    <a16:creationId xmlns:a16="http://schemas.microsoft.com/office/drawing/2014/main" id="{B11EA747-2436-4E0F-8433-1D6E6466695F}"/>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Connecteur droit 118">
                <a:extLst>
                  <a:ext uri="{FF2B5EF4-FFF2-40B4-BE49-F238E27FC236}">
                    <a16:creationId xmlns:a16="http://schemas.microsoft.com/office/drawing/2014/main" id="{44641A62-4A95-47B9-881C-4485D6661751}"/>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17" name="Picture 2" descr="Key Icon 4409723">
              <a:extLst>
                <a:ext uri="{FF2B5EF4-FFF2-40B4-BE49-F238E27FC236}">
                  <a16:creationId xmlns:a16="http://schemas.microsoft.com/office/drawing/2014/main" id="{DC7FE11D-5A33-48B1-B9CB-DF2E9FA75E00}"/>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54" name="Rectangle 53">
            <a:extLst>
              <a:ext uri="{FF2B5EF4-FFF2-40B4-BE49-F238E27FC236}">
                <a16:creationId xmlns:a16="http://schemas.microsoft.com/office/drawing/2014/main" id="{648AD8D9-28D1-43F3-A80D-7AA2E12BD9F5}"/>
              </a:ext>
            </a:extLst>
          </p:cNvPr>
          <p:cNvSpPr/>
          <p:nvPr/>
        </p:nvSpPr>
        <p:spPr>
          <a:xfrm>
            <a:off x="4143476" y="5182751"/>
            <a:ext cx="3806206" cy="30680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78" name="Rectangle 77">
            <a:extLst>
              <a:ext uri="{FF2B5EF4-FFF2-40B4-BE49-F238E27FC236}">
                <a16:creationId xmlns:a16="http://schemas.microsoft.com/office/drawing/2014/main" id="{634D4D97-CEB1-417E-9206-3080706A8DDA}"/>
              </a:ext>
            </a:extLst>
          </p:cNvPr>
          <p:cNvSpPr/>
          <p:nvPr/>
        </p:nvSpPr>
        <p:spPr>
          <a:xfrm>
            <a:off x="6111524" y="5731525"/>
            <a:ext cx="1203676" cy="173051"/>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45" name="Flèche : bas 44">
            <a:extLst>
              <a:ext uri="{FF2B5EF4-FFF2-40B4-BE49-F238E27FC236}">
                <a16:creationId xmlns:a16="http://schemas.microsoft.com/office/drawing/2014/main" id="{053896D6-3295-4898-844E-A9AEC63B7EC6}"/>
              </a:ext>
            </a:extLst>
          </p:cNvPr>
          <p:cNvSpPr/>
          <p:nvPr/>
        </p:nvSpPr>
        <p:spPr>
          <a:xfrm>
            <a:off x="7744039" y="4916839"/>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1" name="Image 20" descr="Une image contenant texte, clipart&#10;&#10;Description générée automatiquement">
            <a:extLst>
              <a:ext uri="{FF2B5EF4-FFF2-40B4-BE49-F238E27FC236}">
                <a16:creationId xmlns:a16="http://schemas.microsoft.com/office/drawing/2014/main" id="{BBAB708D-0C3A-4869-B66F-4BE8109F6C78}"/>
              </a:ext>
            </a:extLst>
          </p:cNvPr>
          <p:cNvPicPr>
            <a:picLocks noChangeAspect="1"/>
          </p:cNvPicPr>
          <p:nvPr/>
        </p:nvPicPr>
        <p:blipFill>
          <a:blip r:embed="rId6"/>
          <a:stretch>
            <a:fillRect/>
          </a:stretch>
        </p:blipFill>
        <p:spPr>
          <a:xfrm>
            <a:off x="11661471" y="31735"/>
            <a:ext cx="530529" cy="503314"/>
          </a:xfrm>
          <a:prstGeom prst="rect">
            <a:avLst/>
          </a:prstGeom>
        </p:spPr>
      </p:pic>
    </p:spTree>
    <p:extLst>
      <p:ext uri="{BB962C8B-B14F-4D97-AF65-F5344CB8AC3E}">
        <p14:creationId xmlns:p14="http://schemas.microsoft.com/office/powerpoint/2010/main" val="13736355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FE3BF4CD-9E44-48F0-A7E4-5B49FE74B59B}"/>
              </a:ext>
            </a:extLst>
          </p:cNvPr>
          <p:cNvPicPr>
            <a:picLocks noChangeAspect="1"/>
          </p:cNvPicPr>
          <p:nvPr/>
        </p:nvPicPr>
        <p:blipFill rotWithShape="1">
          <a:blip r:embed="rId3"/>
          <a:srcRect l="25637" t="11429" r="24158" b="4898"/>
          <a:stretch/>
        </p:blipFill>
        <p:spPr>
          <a:xfrm>
            <a:off x="544157" y="2099824"/>
            <a:ext cx="4745991" cy="4003246"/>
          </a:xfrm>
          <a:prstGeom prst="rect">
            <a:avLst/>
          </a:prstGeom>
        </p:spPr>
      </p:pic>
      <p:sp>
        <p:nvSpPr>
          <p:cNvPr id="57" name="Rectangle : coins arrondis 56">
            <a:extLst>
              <a:ext uri="{FF2B5EF4-FFF2-40B4-BE49-F238E27FC236}">
                <a16:creationId xmlns:a16="http://schemas.microsoft.com/office/drawing/2014/main" id="{DCF33027-24F3-464A-9614-3EFF8D8E4B71}"/>
              </a:ext>
            </a:extLst>
          </p:cNvPr>
          <p:cNvSpPr/>
          <p:nvPr/>
        </p:nvSpPr>
        <p:spPr>
          <a:xfrm>
            <a:off x="276308" y="1047431"/>
            <a:ext cx="11638250" cy="1052393"/>
          </a:xfrm>
          <a:prstGeom prst="roundRect">
            <a:avLst>
              <a:gd name="adj" fmla="val 16049"/>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120000" rIns="120000"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Générer l’allocation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Un écran récapitule les projets créés, cliquer sur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Consulter</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 pour accéder à la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proposition LEA</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Modifier l’allocation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Il est possible de modifier l’allocation LEA via la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jauge de gamification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et les </a:t>
            </a:r>
            <a:r>
              <a:rPr kumimoji="0" lang="fr-FR" sz="1067" b="1" i="0" u="none" strike="noStrike" kern="0" cap="none" spc="0" normalizeH="0" baseline="0" noProof="0" err="1">
                <a:ln>
                  <a:noFill/>
                </a:ln>
                <a:solidFill>
                  <a:srgbClr val="55579E"/>
                </a:solidFill>
                <a:effectLst/>
                <a:uLnTx/>
                <a:uFillTx/>
                <a:latin typeface="Montserrat" panose="00000500000000000000" pitchFamily="2" charset="0"/>
                <a:ea typeface="+mn-ea"/>
                <a:cs typeface="+mn-cs"/>
                <a:sym typeface="Arial"/>
              </a:rPr>
              <a:t>switchs</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r>
              <a:rPr kumimoji="0" lang="fr-FR" sz="1067" b="1" i="0" u="none" strike="noStrike" kern="0" cap="none" spc="0" normalizeH="0" baseline="0" noProof="0" err="1">
                <a:ln>
                  <a:noFill/>
                </a:ln>
                <a:solidFill>
                  <a:srgbClr val="55579E"/>
                </a:solidFill>
                <a:effectLst/>
                <a:uLnTx/>
                <a:uFillTx/>
                <a:latin typeface="Montserrat" panose="00000500000000000000" pitchFamily="2" charset="0"/>
                <a:ea typeface="+mn-ea"/>
                <a:cs typeface="+mn-cs"/>
                <a:sym typeface="Arial"/>
              </a:rPr>
              <a:t>splits</a:t>
            </a:r>
            <a:endPar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Finaliser le parcours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jusqu’à la signature de la synthèse</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2" name="Titre 1">
            <a:extLst>
              <a:ext uri="{FF2B5EF4-FFF2-40B4-BE49-F238E27FC236}">
                <a16:creationId xmlns:a16="http://schemas.microsoft.com/office/drawing/2014/main" id="{0518E33F-A338-4998-BEAE-43248FEFDFA8}"/>
              </a:ext>
            </a:extLst>
          </p:cNvPr>
          <p:cNvSpPr>
            <a:spLocks noGrp="1"/>
          </p:cNvSpPr>
          <p:nvPr>
            <p:ph type="title" idx="4294967295"/>
          </p:nvPr>
        </p:nvSpPr>
        <p:spPr>
          <a:xfrm>
            <a:off x="0" y="0"/>
            <a:ext cx="0" cy="0"/>
          </a:xfrm>
        </p:spPr>
        <p:txBody>
          <a:bodyPr/>
          <a:lstStyle/>
          <a:p>
            <a:br>
              <a:rPr lang="fr-FR" sz="2400"/>
            </a:br>
            <a:endParaRPr lang="fr-FR" sz="2400"/>
          </a:p>
        </p:txBody>
      </p:sp>
      <p:sp>
        <p:nvSpPr>
          <p:cNvPr id="54" name="Rectangle 53">
            <a:extLst>
              <a:ext uri="{FF2B5EF4-FFF2-40B4-BE49-F238E27FC236}">
                <a16:creationId xmlns:a16="http://schemas.microsoft.com/office/drawing/2014/main" id="{648AD8D9-28D1-43F3-A80D-7AA2E12BD9F5}"/>
              </a:ext>
            </a:extLst>
          </p:cNvPr>
          <p:cNvSpPr/>
          <p:nvPr/>
        </p:nvSpPr>
        <p:spPr>
          <a:xfrm>
            <a:off x="627344" y="4386512"/>
            <a:ext cx="1328309" cy="336965"/>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71" name="Ellipse 70">
            <a:extLst>
              <a:ext uri="{FF2B5EF4-FFF2-40B4-BE49-F238E27FC236}">
                <a16:creationId xmlns:a16="http://schemas.microsoft.com/office/drawing/2014/main" id="{ADA69D65-D27F-4F8A-94D8-9AA4E6A59D57}"/>
              </a:ext>
            </a:extLst>
          </p:cNvPr>
          <p:cNvSpPr/>
          <p:nvPr/>
        </p:nvSpPr>
        <p:spPr>
          <a:xfrm>
            <a:off x="214564" y="4435477"/>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rPr>
              <a:t>1</a:t>
            </a:r>
          </a:p>
        </p:txBody>
      </p:sp>
      <p:sp>
        <p:nvSpPr>
          <p:cNvPr id="68" name="Rectangle : coins arrondis 67">
            <a:extLst>
              <a:ext uri="{FF2B5EF4-FFF2-40B4-BE49-F238E27FC236}">
                <a16:creationId xmlns:a16="http://schemas.microsoft.com/office/drawing/2014/main" id="{B1EDF0F1-23B2-494A-B4A7-3BD300C63640}"/>
              </a:ext>
            </a:extLst>
          </p:cNvPr>
          <p:cNvSpPr/>
          <p:nvPr/>
        </p:nvSpPr>
        <p:spPr>
          <a:xfrm>
            <a:off x="6095433" y="2430586"/>
            <a:ext cx="6017932" cy="1345413"/>
          </a:xfrm>
          <a:prstGeom prst="roundRect">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120000" rIns="120000" rtlCol="0" anchor="t"/>
          <a:lstStyle/>
          <a:p>
            <a:pPr marL="239994" marR="0" lvl="1" indent="-237061"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endParaRPr>
          </a:p>
          <a:p>
            <a:pPr marL="143996" marR="0" lvl="1"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Gamification à la hausse (augmenter le pourcentage d’actifs risqués)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La gamification à la hausse est limitée par le profil de risque global du client (part de risque et volatilité). En conséquent, il ne sera pas toujours possible d’atteindre, pour un projet, la borne maximale d’actifs risqués liée au profil de risque du client</a:t>
            </a:r>
          </a:p>
          <a:p>
            <a:pPr marL="143996" marR="0" lvl="1"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69" name="Rectangle 68">
            <a:extLst>
              <a:ext uri="{FF2B5EF4-FFF2-40B4-BE49-F238E27FC236}">
                <a16:creationId xmlns:a16="http://schemas.microsoft.com/office/drawing/2014/main" id="{B63BBF8B-2D03-4B34-ABC3-CAC0A15DACE2}"/>
              </a:ext>
            </a:extLst>
          </p:cNvPr>
          <p:cNvSpPr/>
          <p:nvPr/>
        </p:nvSpPr>
        <p:spPr>
          <a:xfrm>
            <a:off x="7335305" y="2175458"/>
            <a:ext cx="3304509" cy="368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Gamification à la hausse</a:t>
            </a:r>
          </a:p>
        </p:txBody>
      </p:sp>
      <p:pic>
        <p:nvPicPr>
          <p:cNvPr id="70" name="Image 69">
            <a:extLst>
              <a:ext uri="{FF2B5EF4-FFF2-40B4-BE49-F238E27FC236}">
                <a16:creationId xmlns:a16="http://schemas.microsoft.com/office/drawing/2014/main" id="{1FB430E5-7C41-404B-BB0D-B3BA4BE88205}"/>
              </a:ext>
            </a:extLst>
          </p:cNvPr>
          <p:cNvPicPr>
            <a:picLocks noChangeAspect="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brightnessContrast bright="70000" contrast="-30000"/>
                    </a14:imgEffect>
                  </a14:imgLayer>
                </a14:imgProps>
              </a:ext>
            </a:extLst>
          </a:blip>
          <a:srcRect b="13012"/>
          <a:stretch/>
        </p:blipFill>
        <p:spPr>
          <a:xfrm>
            <a:off x="7504111" y="2229515"/>
            <a:ext cx="312680" cy="307200"/>
          </a:xfrm>
          <a:prstGeom prst="rect">
            <a:avLst/>
          </a:prstGeom>
        </p:spPr>
      </p:pic>
      <p:pic>
        <p:nvPicPr>
          <p:cNvPr id="14" name="Image 13">
            <a:extLst>
              <a:ext uri="{FF2B5EF4-FFF2-40B4-BE49-F238E27FC236}">
                <a16:creationId xmlns:a16="http://schemas.microsoft.com/office/drawing/2014/main" id="{64634212-2859-4393-9C82-364E472992DF}"/>
              </a:ext>
            </a:extLst>
          </p:cNvPr>
          <p:cNvPicPr>
            <a:picLocks noChangeAspect="1"/>
          </p:cNvPicPr>
          <p:nvPr/>
        </p:nvPicPr>
        <p:blipFill rotWithShape="1">
          <a:blip r:embed="rId6"/>
          <a:srcRect l="25255" t="27204" r="25385" b="4762"/>
          <a:stretch/>
        </p:blipFill>
        <p:spPr>
          <a:xfrm>
            <a:off x="7188718" y="3805222"/>
            <a:ext cx="3686990" cy="2762867"/>
          </a:xfrm>
          <a:prstGeom prst="rect">
            <a:avLst/>
          </a:prstGeom>
        </p:spPr>
      </p:pic>
      <p:sp>
        <p:nvSpPr>
          <p:cNvPr id="73" name="Rectangle 72">
            <a:extLst>
              <a:ext uri="{FF2B5EF4-FFF2-40B4-BE49-F238E27FC236}">
                <a16:creationId xmlns:a16="http://schemas.microsoft.com/office/drawing/2014/main" id="{6ADE6493-9265-4AFB-91E8-B3D275D32ACC}"/>
              </a:ext>
            </a:extLst>
          </p:cNvPr>
          <p:cNvSpPr/>
          <p:nvPr/>
        </p:nvSpPr>
        <p:spPr>
          <a:xfrm>
            <a:off x="7211965" y="5078050"/>
            <a:ext cx="1064148" cy="35456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74" name="Ellipse 73">
            <a:extLst>
              <a:ext uri="{FF2B5EF4-FFF2-40B4-BE49-F238E27FC236}">
                <a16:creationId xmlns:a16="http://schemas.microsoft.com/office/drawing/2014/main" id="{0E9549F7-208F-47AC-A9F0-9EE00E379A0C}"/>
              </a:ext>
            </a:extLst>
          </p:cNvPr>
          <p:cNvSpPr/>
          <p:nvPr/>
        </p:nvSpPr>
        <p:spPr>
          <a:xfrm>
            <a:off x="6095433" y="2590644"/>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rPr>
              <a:t>2</a:t>
            </a:r>
          </a:p>
        </p:txBody>
      </p:sp>
      <p:sp>
        <p:nvSpPr>
          <p:cNvPr id="75" name="Ellipse 74">
            <a:extLst>
              <a:ext uri="{FF2B5EF4-FFF2-40B4-BE49-F238E27FC236}">
                <a16:creationId xmlns:a16="http://schemas.microsoft.com/office/drawing/2014/main" id="{2F1B78AB-52F0-4FBB-BFBE-CA2A6FB2DA44}"/>
              </a:ext>
            </a:extLst>
          </p:cNvPr>
          <p:cNvSpPr/>
          <p:nvPr/>
        </p:nvSpPr>
        <p:spPr>
          <a:xfrm>
            <a:off x="6888378" y="4995718"/>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rPr>
              <a:t>2</a:t>
            </a:r>
          </a:p>
        </p:txBody>
      </p:sp>
      <p:pic>
        <p:nvPicPr>
          <p:cNvPr id="21" name="Image 20" descr="Une image contenant texte, clipart&#10;&#10;Description générée automatiquement">
            <a:extLst>
              <a:ext uri="{FF2B5EF4-FFF2-40B4-BE49-F238E27FC236}">
                <a16:creationId xmlns:a16="http://schemas.microsoft.com/office/drawing/2014/main" id="{5A8DEB3D-3D4D-4C68-ADAF-FE229B60AABB}"/>
              </a:ext>
            </a:extLst>
          </p:cNvPr>
          <p:cNvPicPr>
            <a:picLocks noChangeAspect="1"/>
          </p:cNvPicPr>
          <p:nvPr/>
        </p:nvPicPr>
        <p:blipFill>
          <a:blip r:embed="rId7"/>
          <a:stretch>
            <a:fillRect/>
          </a:stretch>
        </p:blipFill>
        <p:spPr>
          <a:xfrm>
            <a:off x="11661471" y="31735"/>
            <a:ext cx="530529" cy="503314"/>
          </a:xfrm>
          <a:prstGeom prst="rect">
            <a:avLst/>
          </a:prstGeom>
        </p:spPr>
      </p:pic>
      <p:sp>
        <p:nvSpPr>
          <p:cNvPr id="16" name="Titre 1">
            <a:extLst>
              <a:ext uri="{FF2B5EF4-FFF2-40B4-BE49-F238E27FC236}">
                <a16:creationId xmlns:a16="http://schemas.microsoft.com/office/drawing/2014/main" id="{97D71003-104C-4F38-B7A8-941541ACA6D6}"/>
              </a:ext>
            </a:extLst>
          </p:cNvPr>
          <p:cNvSpPr txBox="1">
            <a:spLocks/>
          </p:cNvSpPr>
          <p:nvPr/>
        </p:nvSpPr>
        <p:spPr>
          <a:xfrm>
            <a:off x="1163241" y="442620"/>
            <a:ext cx="8142683" cy="36894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r>
              <a:rPr lang="fr-FR" sz="1800" kern="0">
                <a:solidFill>
                  <a:srgbClr val="000000"/>
                </a:solidFill>
              </a:rPr>
              <a:t>Cas 3 : Arbitrage sur un contrat Nuances 3 D (CNP </a:t>
            </a:r>
            <a:r>
              <a:rPr lang="fr-FR" sz="1800">
                <a:solidFill>
                  <a:srgbClr val="000000"/>
                </a:solidFill>
              </a:rPr>
              <a:t>assurances)</a:t>
            </a:r>
            <a:endParaRPr lang="fr-FR" sz="1800" kern="0">
              <a:solidFill>
                <a:srgbClr val="000000"/>
              </a:solidFill>
            </a:endParaRPr>
          </a:p>
        </p:txBody>
      </p:sp>
    </p:spTree>
    <p:extLst>
      <p:ext uri="{BB962C8B-B14F-4D97-AF65-F5344CB8AC3E}">
        <p14:creationId xmlns:p14="http://schemas.microsoft.com/office/powerpoint/2010/main" val="37836357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4867817" y="1616414"/>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  4</a:t>
            </a:r>
          </a:p>
        </p:txBody>
      </p:sp>
      <p:sp>
        <p:nvSpPr>
          <p:cNvPr id="6" name="Titre 1">
            <a:extLst>
              <a:ext uri="{FF2B5EF4-FFF2-40B4-BE49-F238E27FC236}">
                <a16:creationId xmlns:a16="http://schemas.microsoft.com/office/drawing/2014/main" id="{38BFB51C-C51B-4585-AC11-E2623E9899BE}"/>
              </a:ext>
            </a:extLst>
          </p:cNvPr>
          <p:cNvSpPr txBox="1">
            <a:spLocks/>
          </p:cNvSpPr>
          <p:nvPr/>
        </p:nvSpPr>
        <p:spPr>
          <a:xfrm>
            <a:off x="3202393" y="2783748"/>
            <a:ext cx="7779932" cy="457200"/>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pPr marL="285750" marR="0" lvl="0" indent="-285750" algn="ctr" defTabSz="9144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lang="fr-FR"/>
              <a:t>Versement</a:t>
            </a:r>
            <a:r>
              <a:rPr kumimoji="0" lang="fr-FR" sz="1800" b="0" i="0" u="none" strike="noStrike" kern="0" cap="none" spc="0" normalizeH="0" baseline="0" noProof="0">
                <a:ln>
                  <a:noFill/>
                </a:ln>
                <a:solidFill>
                  <a:srgbClr val="000000"/>
                </a:solidFill>
                <a:effectLst/>
                <a:uLnTx/>
                <a:uFillTx/>
                <a:latin typeface="Montserrat ExtraBold"/>
                <a:cs typeface="Arial"/>
              </a:rPr>
              <a:t> sur un contrat Nuances 3 D (CNP </a:t>
            </a:r>
            <a:r>
              <a:rPr lang="fr-FR" sz="1800">
                <a:solidFill>
                  <a:srgbClr val="000000"/>
                </a:solidFill>
              </a:rPr>
              <a:t>assurances</a:t>
            </a:r>
            <a:r>
              <a:rPr kumimoji="0" lang="fr-FR" sz="1800" b="0" i="0" u="none" strike="noStrike" kern="0" cap="none" spc="0" normalizeH="0" baseline="0" noProof="0">
                <a:ln>
                  <a:noFill/>
                </a:ln>
                <a:solidFill>
                  <a:srgbClr val="000000"/>
                </a:solidFill>
                <a:effectLst/>
                <a:uLnTx/>
                <a:uFillTx/>
                <a:latin typeface="Montserrat ExtraBold"/>
                <a:cs typeface="Arial"/>
              </a:rPr>
              <a:t>)</a:t>
            </a:r>
          </a:p>
        </p:txBody>
      </p:sp>
    </p:spTree>
    <p:extLst>
      <p:ext uri="{BB962C8B-B14F-4D97-AF65-F5344CB8AC3E}">
        <p14:creationId xmlns:p14="http://schemas.microsoft.com/office/powerpoint/2010/main" val="6635255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3560CAD0-5720-44D3-A687-BE9376B314BB}"/>
              </a:ext>
            </a:extLst>
          </p:cNvPr>
          <p:cNvPicPr>
            <a:picLocks noChangeAspect="1"/>
          </p:cNvPicPr>
          <p:nvPr/>
        </p:nvPicPr>
        <p:blipFill>
          <a:blip r:embed="rId3"/>
          <a:stretch>
            <a:fillRect/>
          </a:stretch>
        </p:blipFill>
        <p:spPr>
          <a:xfrm>
            <a:off x="1282832" y="2991285"/>
            <a:ext cx="4467225" cy="3133725"/>
          </a:xfrm>
          <a:prstGeom prst="rect">
            <a:avLst/>
          </a:prstGeom>
        </p:spPr>
      </p:pic>
      <p:pic>
        <p:nvPicPr>
          <p:cNvPr id="38" name="Image 37">
            <a:extLst>
              <a:ext uri="{FF2B5EF4-FFF2-40B4-BE49-F238E27FC236}">
                <a16:creationId xmlns:a16="http://schemas.microsoft.com/office/drawing/2014/main" id="{250853E4-63F5-4CF5-A02A-1C3E1A9C64D4}"/>
              </a:ext>
            </a:extLst>
          </p:cNvPr>
          <p:cNvPicPr>
            <a:picLocks noChangeAspect="1"/>
          </p:cNvPicPr>
          <p:nvPr/>
        </p:nvPicPr>
        <p:blipFill rotWithShape="1">
          <a:blip r:embed="rId4"/>
          <a:srcRect l="28750" t="12529" r="30521" b="10000"/>
          <a:stretch/>
        </p:blipFill>
        <p:spPr>
          <a:xfrm>
            <a:off x="7885348" y="2889635"/>
            <a:ext cx="3486540" cy="3730335"/>
          </a:xfrm>
          <a:prstGeom prst="rect">
            <a:avLst/>
          </a:prstGeom>
        </p:spPr>
      </p:pic>
      <p:sp>
        <p:nvSpPr>
          <p:cNvPr id="57" name="Rectangle : coins arrondis 56">
            <a:extLst>
              <a:ext uri="{FF2B5EF4-FFF2-40B4-BE49-F238E27FC236}">
                <a16:creationId xmlns:a16="http://schemas.microsoft.com/office/drawing/2014/main" id="{DCF33027-24F3-464A-9614-3EFF8D8E4B71}"/>
              </a:ext>
            </a:extLst>
          </p:cNvPr>
          <p:cNvSpPr/>
          <p:nvPr/>
        </p:nvSpPr>
        <p:spPr>
          <a:xfrm>
            <a:off x="508977" y="1134504"/>
            <a:ext cx="11417551" cy="1431712"/>
          </a:xfrm>
          <a:prstGeom prst="roundRect">
            <a:avLst>
              <a:gd name="adj" fmla="val 13917"/>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120000" rIns="120000" rtlCol="0" anchor="t"/>
          <a:lstStyle/>
          <a:p>
            <a:pPr marL="239994"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Libérer des montants à allouer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Cliquer sur « Parcours Epargne Financière » dans Entretien Conseil puis ouvrir une nouvelle session dans LEA et accéder</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à la rubrique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Renseigner mon épargne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Cliquer donc sur « Suivant » pour passer les différentes pages de la rubrique « Renseigner mon épargne »</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Définir les projets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Accéder à la rubrique « Lister mes projets » et choisir le projet souhaité par le client. Dans la rubrique « Votre objectif », sélectionner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Versement Complémentaire</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et indiquer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l’horizon</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de placement</a:t>
            </a:r>
          </a:p>
        </p:txBody>
      </p:sp>
      <p:sp>
        <p:nvSpPr>
          <p:cNvPr id="2" name="Titre 1">
            <a:extLst>
              <a:ext uri="{FF2B5EF4-FFF2-40B4-BE49-F238E27FC236}">
                <a16:creationId xmlns:a16="http://schemas.microsoft.com/office/drawing/2014/main" id="{0518E33F-A338-4998-BEAE-43248FEFDFA8}"/>
              </a:ext>
            </a:extLst>
          </p:cNvPr>
          <p:cNvSpPr>
            <a:spLocks noGrp="1"/>
          </p:cNvSpPr>
          <p:nvPr>
            <p:ph type="title" idx="4294967295"/>
          </p:nvPr>
        </p:nvSpPr>
        <p:spPr>
          <a:xfrm>
            <a:off x="1165381" y="402076"/>
            <a:ext cx="10272712" cy="457200"/>
          </a:xfrm>
        </p:spPr>
        <p:txBody>
          <a:bodyPr vert="horz" lIns="0" tIns="45720" rIns="0" bIns="45720" rtlCol="0" anchor="t" anchorCtr="0">
            <a:noAutofit/>
          </a:bodyPr>
          <a:lstStyle/>
          <a:p>
            <a:r>
              <a:rPr lang="fr-FR" sz="1800">
                <a:solidFill>
                  <a:srgbClr val="000000"/>
                </a:solidFill>
              </a:rPr>
              <a:t>Cas 4 : Versement complémentaire sur un contrat Nuances 3 D  (CNP assurances)</a:t>
            </a:r>
          </a:p>
        </p:txBody>
      </p:sp>
      <p:grpSp>
        <p:nvGrpSpPr>
          <p:cNvPr id="114" name="Groupe 113">
            <a:extLst>
              <a:ext uri="{FF2B5EF4-FFF2-40B4-BE49-F238E27FC236}">
                <a16:creationId xmlns:a16="http://schemas.microsoft.com/office/drawing/2014/main" id="{6BC1ABA7-21E7-4EA2-B2EF-ECCDF772D963}"/>
              </a:ext>
            </a:extLst>
          </p:cNvPr>
          <p:cNvGrpSpPr/>
          <p:nvPr/>
        </p:nvGrpSpPr>
        <p:grpSpPr>
          <a:xfrm>
            <a:off x="265472" y="945700"/>
            <a:ext cx="2204417" cy="322977"/>
            <a:chOff x="1642210" y="864000"/>
            <a:chExt cx="1653313" cy="242233"/>
          </a:xfrm>
          <a:solidFill>
            <a:schemeClr val="bg1"/>
          </a:solidFill>
        </p:grpSpPr>
        <p:sp>
          <p:nvSpPr>
            <p:cNvPr id="115" name="Rectangle 114">
              <a:extLst>
                <a:ext uri="{FF2B5EF4-FFF2-40B4-BE49-F238E27FC236}">
                  <a16:creationId xmlns:a16="http://schemas.microsoft.com/office/drawing/2014/main" id="{8C28C311-8708-4C5F-A11C-ED8F2500BCCD}"/>
                </a:ext>
              </a:extLst>
            </p:cNvPr>
            <p:cNvSpPr/>
            <p:nvPr/>
          </p:nvSpPr>
          <p:spPr>
            <a:xfrm>
              <a:off x="1642210" y="864000"/>
              <a:ext cx="1653313" cy="2422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6" name="Groupe 115">
              <a:extLst>
                <a:ext uri="{FF2B5EF4-FFF2-40B4-BE49-F238E27FC236}">
                  <a16:creationId xmlns:a16="http://schemas.microsoft.com/office/drawing/2014/main" id="{12D248D3-FB8D-48B2-B32A-EA037AF3245F}"/>
                </a:ext>
              </a:extLst>
            </p:cNvPr>
            <p:cNvGrpSpPr/>
            <p:nvPr/>
          </p:nvGrpSpPr>
          <p:grpSpPr>
            <a:xfrm>
              <a:off x="1976780" y="895093"/>
              <a:ext cx="984172" cy="175628"/>
              <a:chOff x="2027352" y="895093"/>
              <a:chExt cx="984172" cy="175628"/>
            </a:xfrm>
            <a:grpFill/>
          </p:grpSpPr>
          <p:cxnSp>
            <p:nvCxnSpPr>
              <p:cNvPr id="118" name="Connecteur droit 117">
                <a:extLst>
                  <a:ext uri="{FF2B5EF4-FFF2-40B4-BE49-F238E27FC236}">
                    <a16:creationId xmlns:a16="http://schemas.microsoft.com/office/drawing/2014/main" id="{B11EA747-2436-4E0F-8433-1D6E6466695F}"/>
                  </a:ext>
                </a:extLst>
              </p:cNvPr>
              <p:cNvCxnSpPr>
                <a:cxnSpLocks/>
              </p:cNvCxnSpPr>
              <p:nvPr/>
            </p:nvCxnSpPr>
            <p:spPr>
              <a:xfrm>
                <a:off x="2027352" y="895093"/>
                <a:ext cx="984172" cy="0"/>
              </a:xfrm>
              <a:prstGeom prst="line">
                <a:avLst/>
              </a:prstGeom>
              <a:grpFill/>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Connecteur droit 118">
                <a:extLst>
                  <a:ext uri="{FF2B5EF4-FFF2-40B4-BE49-F238E27FC236}">
                    <a16:creationId xmlns:a16="http://schemas.microsoft.com/office/drawing/2014/main" id="{44641A62-4A95-47B9-881C-4485D6661751}"/>
                  </a:ext>
                </a:extLst>
              </p:cNvPr>
              <p:cNvCxnSpPr>
                <a:cxnSpLocks/>
              </p:cNvCxnSpPr>
              <p:nvPr/>
            </p:nvCxnSpPr>
            <p:spPr>
              <a:xfrm>
                <a:off x="2027352" y="1070721"/>
                <a:ext cx="984172" cy="0"/>
              </a:xfrm>
              <a:prstGeom prst="line">
                <a:avLst/>
              </a:prstGeom>
              <a:grpFill/>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17" name="Picture 2" descr="Key Icon 4409723">
              <a:extLst>
                <a:ext uri="{FF2B5EF4-FFF2-40B4-BE49-F238E27FC236}">
                  <a16:creationId xmlns:a16="http://schemas.microsoft.com/office/drawing/2014/main" id="{DC7FE11D-5A33-48B1-B9CB-DF2E9FA75E00}"/>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grpFill/>
          </p:spPr>
        </p:pic>
      </p:grpSp>
      <p:sp>
        <p:nvSpPr>
          <p:cNvPr id="78" name="Rectangle 77">
            <a:extLst>
              <a:ext uri="{FF2B5EF4-FFF2-40B4-BE49-F238E27FC236}">
                <a16:creationId xmlns:a16="http://schemas.microsoft.com/office/drawing/2014/main" id="{634D4D97-CEB1-417E-9206-3080706A8DDA}"/>
              </a:ext>
            </a:extLst>
          </p:cNvPr>
          <p:cNvSpPr/>
          <p:nvPr/>
        </p:nvSpPr>
        <p:spPr>
          <a:xfrm>
            <a:off x="7951553" y="5528976"/>
            <a:ext cx="3486540" cy="225083"/>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45" name="Flèche : bas 44">
            <a:extLst>
              <a:ext uri="{FF2B5EF4-FFF2-40B4-BE49-F238E27FC236}">
                <a16:creationId xmlns:a16="http://schemas.microsoft.com/office/drawing/2014/main" id="{053896D6-3295-4898-844E-A9AEC63B7EC6}"/>
              </a:ext>
            </a:extLst>
          </p:cNvPr>
          <p:cNvSpPr/>
          <p:nvPr/>
        </p:nvSpPr>
        <p:spPr>
          <a:xfrm>
            <a:off x="4165850" y="5353813"/>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1" name="Image 20" descr="Une image contenant texte, clipart&#10;&#10;Description générée automatiquement">
            <a:extLst>
              <a:ext uri="{FF2B5EF4-FFF2-40B4-BE49-F238E27FC236}">
                <a16:creationId xmlns:a16="http://schemas.microsoft.com/office/drawing/2014/main" id="{BBAB708D-0C3A-4869-B66F-4BE8109F6C78}"/>
              </a:ext>
            </a:extLst>
          </p:cNvPr>
          <p:cNvPicPr>
            <a:picLocks noChangeAspect="1"/>
          </p:cNvPicPr>
          <p:nvPr/>
        </p:nvPicPr>
        <p:blipFill>
          <a:blip r:embed="rId6"/>
          <a:stretch>
            <a:fillRect/>
          </a:stretch>
        </p:blipFill>
        <p:spPr>
          <a:xfrm>
            <a:off x="11661471" y="31735"/>
            <a:ext cx="530529" cy="503314"/>
          </a:xfrm>
          <a:prstGeom prst="rect">
            <a:avLst/>
          </a:prstGeom>
        </p:spPr>
      </p:pic>
      <p:sp>
        <p:nvSpPr>
          <p:cNvPr id="30" name="Rectangle 29">
            <a:extLst>
              <a:ext uri="{FF2B5EF4-FFF2-40B4-BE49-F238E27FC236}">
                <a16:creationId xmlns:a16="http://schemas.microsoft.com/office/drawing/2014/main" id="{5E412DB0-759A-45FD-BDA7-745CCB437286}"/>
              </a:ext>
            </a:extLst>
          </p:cNvPr>
          <p:cNvSpPr/>
          <p:nvPr/>
        </p:nvSpPr>
        <p:spPr>
          <a:xfrm>
            <a:off x="8031691" y="4520993"/>
            <a:ext cx="522018" cy="191648"/>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31" name="Rectangle 30">
            <a:extLst>
              <a:ext uri="{FF2B5EF4-FFF2-40B4-BE49-F238E27FC236}">
                <a16:creationId xmlns:a16="http://schemas.microsoft.com/office/drawing/2014/main" id="{3A90AA5E-9C52-4C7E-B52E-156149FB9FCC}"/>
              </a:ext>
            </a:extLst>
          </p:cNvPr>
          <p:cNvSpPr/>
          <p:nvPr/>
        </p:nvSpPr>
        <p:spPr>
          <a:xfrm>
            <a:off x="9687483" y="6077478"/>
            <a:ext cx="1343035" cy="173051"/>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35" name="Flèche : bas 34">
            <a:extLst>
              <a:ext uri="{FF2B5EF4-FFF2-40B4-BE49-F238E27FC236}">
                <a16:creationId xmlns:a16="http://schemas.microsoft.com/office/drawing/2014/main" id="{F5607F13-FB74-4EC9-9403-3CD6A93ABD32}"/>
              </a:ext>
            </a:extLst>
          </p:cNvPr>
          <p:cNvSpPr/>
          <p:nvPr/>
        </p:nvSpPr>
        <p:spPr>
          <a:xfrm>
            <a:off x="9241401" y="3996077"/>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Flèche : bas 35">
            <a:extLst>
              <a:ext uri="{FF2B5EF4-FFF2-40B4-BE49-F238E27FC236}">
                <a16:creationId xmlns:a16="http://schemas.microsoft.com/office/drawing/2014/main" id="{D45FC17C-0096-491F-8F67-AB86ACE19ADE}"/>
              </a:ext>
            </a:extLst>
          </p:cNvPr>
          <p:cNvSpPr/>
          <p:nvPr/>
        </p:nvSpPr>
        <p:spPr>
          <a:xfrm>
            <a:off x="11163285" y="5277736"/>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Flèche : bas 36">
            <a:extLst>
              <a:ext uri="{FF2B5EF4-FFF2-40B4-BE49-F238E27FC236}">
                <a16:creationId xmlns:a16="http://schemas.microsoft.com/office/drawing/2014/main" id="{81AB9D88-E288-4A4C-BC32-7CB802D2FC6D}"/>
              </a:ext>
            </a:extLst>
          </p:cNvPr>
          <p:cNvSpPr/>
          <p:nvPr/>
        </p:nvSpPr>
        <p:spPr>
          <a:xfrm>
            <a:off x="10267950" y="5898417"/>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794011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lipart&#10;&#10;Description générée automatiquement">
            <a:extLst>
              <a:ext uri="{FF2B5EF4-FFF2-40B4-BE49-F238E27FC236}">
                <a16:creationId xmlns:a16="http://schemas.microsoft.com/office/drawing/2014/main" id="{ACBEE642-89AF-4EB2-B2E3-5718197AA8DE}"/>
              </a:ext>
            </a:extLst>
          </p:cNvPr>
          <p:cNvPicPr>
            <a:picLocks noChangeAspect="1"/>
          </p:cNvPicPr>
          <p:nvPr/>
        </p:nvPicPr>
        <p:blipFill>
          <a:blip r:embed="rId2"/>
          <a:stretch>
            <a:fillRect/>
          </a:stretch>
        </p:blipFill>
        <p:spPr>
          <a:xfrm>
            <a:off x="11661471" y="31735"/>
            <a:ext cx="530529" cy="503314"/>
          </a:xfrm>
          <a:prstGeom prst="rect">
            <a:avLst/>
          </a:prstGeom>
        </p:spPr>
      </p:pic>
      <p:sp>
        <p:nvSpPr>
          <p:cNvPr id="24" name="Rectangle : coins arrondis 23">
            <a:extLst>
              <a:ext uri="{FF2B5EF4-FFF2-40B4-BE49-F238E27FC236}">
                <a16:creationId xmlns:a16="http://schemas.microsoft.com/office/drawing/2014/main" id="{988F30F9-5D4C-414F-A123-E6FEF9F799B3}"/>
              </a:ext>
            </a:extLst>
          </p:cNvPr>
          <p:cNvSpPr/>
          <p:nvPr/>
        </p:nvSpPr>
        <p:spPr>
          <a:xfrm>
            <a:off x="152065" y="1075163"/>
            <a:ext cx="4343735" cy="5512011"/>
          </a:xfrm>
          <a:prstGeom prst="roundRect">
            <a:avLst>
              <a:gd name="adj" fmla="val 5876"/>
            </a:avLst>
          </a:prstGeom>
          <a:no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 l’étape 2 de « Proposition et personnalisation », cliquer sur le petit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crayon à droite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de l’</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intitulé du contrat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pour accéder aux écrans de </a:t>
            </a:r>
            <a:r>
              <a:rPr kumimoji="0" lang="fr-FR" sz="1067" b="0" i="0" u="none" strike="noStrike" kern="0" cap="none" spc="0" normalizeH="0" baseline="0" noProof="0" err="1">
                <a:ln>
                  <a:noFill/>
                </a:ln>
                <a:solidFill>
                  <a:srgbClr val="000000"/>
                </a:solidFill>
                <a:effectLst/>
                <a:uLnTx/>
                <a:uFillTx/>
                <a:latin typeface="Montserrat" panose="00000500000000000000" pitchFamily="2" charset="0"/>
                <a:ea typeface="+mn-ea"/>
                <a:cs typeface="+mn-cs"/>
                <a:sym typeface="Arial"/>
              </a:rPr>
              <a:t>switchs</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t>
            </a:r>
            <a:r>
              <a:rPr kumimoji="0" lang="fr-FR" sz="1067" b="0" i="0" u="none" strike="noStrike" kern="0" cap="none" spc="0" normalizeH="0" baseline="0" noProof="0" err="1">
                <a:ln>
                  <a:noFill/>
                </a:ln>
                <a:solidFill>
                  <a:srgbClr val="000000"/>
                </a:solidFill>
                <a:effectLst/>
                <a:uLnTx/>
                <a:uFillTx/>
                <a:latin typeface="Montserrat" panose="00000500000000000000" pitchFamily="2" charset="0"/>
                <a:ea typeface="+mn-ea"/>
                <a:cs typeface="+mn-cs"/>
                <a:sym typeface="Arial"/>
              </a:rPr>
              <a:t>splits</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multiples</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 premier écran permet de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désinvestir</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a:t>
            </a:r>
          </a:p>
          <a:p>
            <a:pPr marL="383990" marR="0" lvl="0" indent="0" algn="just" defTabSz="1219170" rtl="0" eaLnBrk="1" fontAlgn="auto" latinLnBrk="0" hangingPunct="1">
              <a:lnSpc>
                <a:spcPct val="100000"/>
              </a:lnSpc>
              <a:spcBef>
                <a:spcPts val="0"/>
              </a:spcBef>
              <a:spcAft>
                <a:spcPts val="0"/>
              </a:spcAft>
              <a:buClr>
                <a:srgbClr val="00A193">
                  <a:lumMod val="75000"/>
                </a:srgbClr>
              </a:buClr>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totalement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(via l’icône double flèche) </a:t>
            </a:r>
          </a:p>
          <a:p>
            <a:pPr marL="383990" marR="0" lvl="0" indent="0" algn="just" defTabSz="1219170" rtl="0" eaLnBrk="1" fontAlgn="auto" latinLnBrk="0" hangingPunct="1">
              <a:lnSpc>
                <a:spcPct val="100000"/>
              </a:lnSpc>
              <a:spcBef>
                <a:spcPts val="0"/>
              </a:spcBef>
              <a:spcAft>
                <a:spcPts val="0"/>
              </a:spcAft>
              <a:buClr>
                <a:srgbClr val="00A193">
                  <a:lumMod val="75000"/>
                </a:srgbClr>
              </a:buClr>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partiellement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en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montant ou pourcentage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(via les colonnes « Montant à désinvestir » et « Pourcentage à désinvestir »)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…les instruments financiers que le client souhaite arbitrer sur son contrat.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Une fois les montants saisis, la somme des montants désinvestis s’affiche alors en bas de l’écran. Cliquer sur « suivant » en bas à droite de l’écran pour poursuivre</a:t>
            </a:r>
          </a:p>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 second écran permettra de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sélectionner l’emprunt à ajouter sur le contrat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afin de réallouer la somme des montants désinvestis, il faudra indiquer «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Emprunt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dans la barre de recherche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puis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Cliquer alors sur le « + »  à droite.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Indiquer le montant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en € ou en % du montant à investir en Emprunt.</a:t>
            </a: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Enfin, cliquer sur « valider » en bas à droite de l’écran</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Finaliser le parcours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jusqu’à la signature de la synthèse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38399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243411"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25" name="Rectangle : coins arrondis 24">
            <a:extLst>
              <a:ext uri="{FF2B5EF4-FFF2-40B4-BE49-F238E27FC236}">
                <a16:creationId xmlns:a16="http://schemas.microsoft.com/office/drawing/2014/main" id="{CBB01E28-435C-4CA2-B19D-F6F6B217FEC6}"/>
              </a:ext>
            </a:extLst>
          </p:cNvPr>
          <p:cNvSpPr/>
          <p:nvPr/>
        </p:nvSpPr>
        <p:spPr>
          <a:xfrm>
            <a:off x="152065" y="962751"/>
            <a:ext cx="1834770" cy="235191"/>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multiple </a:t>
            </a:r>
          </a:p>
        </p:txBody>
      </p:sp>
      <p:pic>
        <p:nvPicPr>
          <p:cNvPr id="27" name="Image 26">
            <a:extLst>
              <a:ext uri="{FF2B5EF4-FFF2-40B4-BE49-F238E27FC236}">
                <a16:creationId xmlns:a16="http://schemas.microsoft.com/office/drawing/2014/main" id="{BD97800D-3A9C-403C-B422-1BBDF865EC29}"/>
              </a:ext>
            </a:extLst>
          </p:cNvPr>
          <p:cNvPicPr>
            <a:picLocks noChangeAspect="1"/>
          </p:cNvPicPr>
          <p:nvPr/>
        </p:nvPicPr>
        <p:blipFill rotWithShape="1">
          <a:blip r:embed="rId3"/>
          <a:srcRect b="50000"/>
          <a:stretch/>
        </p:blipFill>
        <p:spPr>
          <a:xfrm>
            <a:off x="5377655" y="922201"/>
            <a:ext cx="5364163" cy="882674"/>
          </a:xfrm>
          <a:prstGeom prst="rect">
            <a:avLst/>
          </a:prstGeom>
        </p:spPr>
      </p:pic>
      <p:sp>
        <p:nvSpPr>
          <p:cNvPr id="29" name="ZoneTexte 28">
            <a:extLst>
              <a:ext uri="{FF2B5EF4-FFF2-40B4-BE49-F238E27FC236}">
                <a16:creationId xmlns:a16="http://schemas.microsoft.com/office/drawing/2014/main" id="{E66CE146-67DB-4858-A30B-C9CC613441AC}"/>
              </a:ext>
            </a:extLst>
          </p:cNvPr>
          <p:cNvSpPr txBox="1"/>
          <p:nvPr/>
        </p:nvSpPr>
        <p:spPr>
          <a:xfrm>
            <a:off x="10653095" y="1435543"/>
            <a:ext cx="5334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31" name="Image 30">
            <a:extLst>
              <a:ext uri="{FF2B5EF4-FFF2-40B4-BE49-F238E27FC236}">
                <a16:creationId xmlns:a16="http://schemas.microsoft.com/office/drawing/2014/main" id="{E4CE77AD-9B59-4667-A5A3-4213E58F51E2}"/>
              </a:ext>
            </a:extLst>
          </p:cNvPr>
          <p:cNvPicPr>
            <a:picLocks noChangeAspect="1"/>
          </p:cNvPicPr>
          <p:nvPr/>
        </p:nvPicPr>
        <p:blipFill>
          <a:blip r:embed="rId4"/>
          <a:stretch>
            <a:fillRect/>
          </a:stretch>
        </p:blipFill>
        <p:spPr>
          <a:xfrm>
            <a:off x="4727574" y="1988223"/>
            <a:ext cx="2214563" cy="1795430"/>
          </a:xfrm>
          <a:prstGeom prst="rect">
            <a:avLst/>
          </a:prstGeom>
        </p:spPr>
      </p:pic>
      <p:sp>
        <p:nvSpPr>
          <p:cNvPr id="38" name="Rectangle 37">
            <a:extLst>
              <a:ext uri="{FF2B5EF4-FFF2-40B4-BE49-F238E27FC236}">
                <a16:creationId xmlns:a16="http://schemas.microsoft.com/office/drawing/2014/main" id="{28DEC33E-79A1-477E-92A3-07A2CA0B9A15}"/>
              </a:ext>
            </a:extLst>
          </p:cNvPr>
          <p:cNvSpPr/>
          <p:nvPr/>
        </p:nvSpPr>
        <p:spPr>
          <a:xfrm>
            <a:off x="6187440" y="2049845"/>
            <a:ext cx="754697" cy="1733808"/>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42" name="ZoneTexte 41">
            <a:extLst>
              <a:ext uri="{FF2B5EF4-FFF2-40B4-BE49-F238E27FC236}">
                <a16:creationId xmlns:a16="http://schemas.microsoft.com/office/drawing/2014/main" id="{0AF702AD-492F-44D4-8612-1C700E9BC0AB}"/>
              </a:ext>
            </a:extLst>
          </p:cNvPr>
          <p:cNvSpPr txBox="1"/>
          <p:nvPr/>
        </p:nvSpPr>
        <p:spPr>
          <a:xfrm>
            <a:off x="6919127" y="2740598"/>
            <a:ext cx="43688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5" name="ZoneTexte 44">
            <a:extLst>
              <a:ext uri="{FF2B5EF4-FFF2-40B4-BE49-F238E27FC236}">
                <a16:creationId xmlns:a16="http://schemas.microsoft.com/office/drawing/2014/main" id="{2FC7217C-D412-4413-9B2C-E153B31DB619}"/>
              </a:ext>
            </a:extLst>
          </p:cNvPr>
          <p:cNvSpPr txBox="1"/>
          <p:nvPr/>
        </p:nvSpPr>
        <p:spPr>
          <a:xfrm>
            <a:off x="8388865" y="2629081"/>
            <a:ext cx="74199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1" name="ZoneTexte 60">
            <a:extLst>
              <a:ext uri="{FF2B5EF4-FFF2-40B4-BE49-F238E27FC236}">
                <a16:creationId xmlns:a16="http://schemas.microsoft.com/office/drawing/2014/main" id="{37A7D221-561F-4CA7-A0AD-37CE582D0349}"/>
              </a:ext>
            </a:extLst>
          </p:cNvPr>
          <p:cNvSpPr txBox="1"/>
          <p:nvPr/>
        </p:nvSpPr>
        <p:spPr>
          <a:xfrm>
            <a:off x="11238548" y="5434433"/>
            <a:ext cx="80138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6" name="Groupe 5">
            <a:extLst>
              <a:ext uri="{FF2B5EF4-FFF2-40B4-BE49-F238E27FC236}">
                <a16:creationId xmlns:a16="http://schemas.microsoft.com/office/drawing/2014/main" id="{CCF7D51D-C35D-408C-981A-3276745D6610}"/>
              </a:ext>
            </a:extLst>
          </p:cNvPr>
          <p:cNvGrpSpPr/>
          <p:nvPr/>
        </p:nvGrpSpPr>
        <p:grpSpPr>
          <a:xfrm>
            <a:off x="8059737" y="1822474"/>
            <a:ext cx="3065463" cy="1882892"/>
            <a:chOff x="8059737" y="1822474"/>
            <a:chExt cx="3065463" cy="1882892"/>
          </a:xfrm>
        </p:grpSpPr>
        <p:grpSp>
          <p:nvGrpSpPr>
            <p:cNvPr id="49" name="Groupe 48">
              <a:extLst>
                <a:ext uri="{FF2B5EF4-FFF2-40B4-BE49-F238E27FC236}">
                  <a16:creationId xmlns:a16="http://schemas.microsoft.com/office/drawing/2014/main" id="{1DBC417E-8602-46E9-93D3-CFA97DFE9BF8}"/>
                </a:ext>
              </a:extLst>
            </p:cNvPr>
            <p:cNvGrpSpPr/>
            <p:nvPr/>
          </p:nvGrpSpPr>
          <p:grpSpPr>
            <a:xfrm>
              <a:off x="8059737" y="1822474"/>
              <a:ext cx="3065463" cy="1865293"/>
              <a:chOff x="8059737" y="1822474"/>
              <a:chExt cx="3065463" cy="1865293"/>
            </a:xfrm>
          </p:grpSpPr>
          <p:grpSp>
            <p:nvGrpSpPr>
              <p:cNvPr id="43" name="Groupe 42">
                <a:extLst>
                  <a:ext uri="{FF2B5EF4-FFF2-40B4-BE49-F238E27FC236}">
                    <a16:creationId xmlns:a16="http://schemas.microsoft.com/office/drawing/2014/main" id="{75292049-161B-4AF7-BE02-FC655E9383FC}"/>
                  </a:ext>
                </a:extLst>
              </p:cNvPr>
              <p:cNvGrpSpPr/>
              <p:nvPr/>
            </p:nvGrpSpPr>
            <p:grpSpPr>
              <a:xfrm>
                <a:off x="8059737" y="1822474"/>
                <a:ext cx="3065463" cy="1865293"/>
                <a:chOff x="8059737" y="1822474"/>
                <a:chExt cx="3065463" cy="1865293"/>
              </a:xfrm>
            </p:grpSpPr>
            <p:pic>
              <p:nvPicPr>
                <p:cNvPr id="35" name="Image 34">
                  <a:extLst>
                    <a:ext uri="{FF2B5EF4-FFF2-40B4-BE49-F238E27FC236}">
                      <a16:creationId xmlns:a16="http://schemas.microsoft.com/office/drawing/2014/main" id="{D96CB944-C939-4099-B44D-CE85B23F48FE}"/>
                    </a:ext>
                  </a:extLst>
                </p:cNvPr>
                <p:cNvPicPr>
                  <a:picLocks noChangeAspect="1"/>
                </p:cNvPicPr>
                <p:nvPr/>
              </p:nvPicPr>
              <p:blipFill rotWithShape="1">
                <a:blip r:embed="rId5"/>
                <a:srcRect l="31667" t="16173" r="30729" b="43148"/>
                <a:stretch/>
              </p:blipFill>
              <p:spPr>
                <a:xfrm>
                  <a:off x="8059737" y="1822474"/>
                  <a:ext cx="3065463" cy="1865293"/>
                </a:xfrm>
                <a:prstGeom prst="rect">
                  <a:avLst/>
                </a:prstGeom>
              </p:spPr>
            </p:pic>
            <p:pic>
              <p:nvPicPr>
                <p:cNvPr id="33" name="Image 32">
                  <a:extLst>
                    <a:ext uri="{FF2B5EF4-FFF2-40B4-BE49-F238E27FC236}">
                      <a16:creationId xmlns:a16="http://schemas.microsoft.com/office/drawing/2014/main" id="{A268B03B-C101-446D-B963-53F4A17B201E}"/>
                    </a:ext>
                  </a:extLst>
                </p:cNvPr>
                <p:cNvPicPr>
                  <a:picLocks noChangeAspect="1"/>
                </p:cNvPicPr>
                <p:nvPr/>
              </p:nvPicPr>
              <p:blipFill rotWithShape="1">
                <a:blip r:embed="rId6"/>
                <a:srcRect r="51889" b="21478"/>
                <a:stretch/>
              </p:blipFill>
              <p:spPr>
                <a:xfrm>
                  <a:off x="8064817" y="2831346"/>
                  <a:ext cx="1390094" cy="242054"/>
                </a:xfrm>
                <a:prstGeom prst="rect">
                  <a:avLst/>
                </a:prstGeom>
              </p:spPr>
            </p:pic>
          </p:grpSp>
          <p:sp>
            <p:nvSpPr>
              <p:cNvPr id="47" name="ZoneTexte 46">
                <a:extLst>
                  <a:ext uri="{FF2B5EF4-FFF2-40B4-BE49-F238E27FC236}">
                    <a16:creationId xmlns:a16="http://schemas.microsoft.com/office/drawing/2014/main" id="{59D2C2AE-4A25-4922-9457-AD90E7D229CA}"/>
                  </a:ext>
                </a:extLst>
              </p:cNvPr>
              <p:cNvSpPr txBox="1"/>
              <p:nvPr/>
            </p:nvSpPr>
            <p:spPr>
              <a:xfrm>
                <a:off x="9837575" y="3497214"/>
                <a:ext cx="1082220" cy="138499"/>
              </a:xfrm>
              <a:prstGeom prst="rect">
                <a:avLst/>
              </a:prstGeom>
              <a:solidFill>
                <a:schemeClr val="bg1">
                  <a:lumMod val="95000"/>
                </a:schemeClr>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300" b="1" i="0" u="none" strike="noStrike" kern="1200" cap="none" spc="0" normalizeH="0" baseline="0" noProof="0">
                    <a:ln>
                      <a:noFill/>
                    </a:ln>
                    <a:solidFill>
                      <a:srgbClr val="000000">
                        <a:lumMod val="65000"/>
                        <a:lumOff val="35000"/>
                      </a:srgbClr>
                    </a:solidFill>
                    <a:effectLst/>
                    <a:uLnTx/>
                    <a:uFillTx/>
                    <a:latin typeface="Ubuntu" panose="020B0504030602030204" pitchFamily="34" charset="0"/>
                    <a:ea typeface="+mn-ea"/>
                    <a:cs typeface="+mn-cs"/>
                  </a:rPr>
                  <a:t>Obligations</a:t>
                </a:r>
                <a:endParaRPr kumimoji="0" lang="fr-FR" sz="200" b="1" i="0" u="none" strike="noStrike" kern="1200" cap="none" spc="0" normalizeH="0" baseline="0" noProof="0">
                  <a:ln>
                    <a:noFill/>
                  </a:ln>
                  <a:solidFill>
                    <a:srgbClr val="000000">
                      <a:lumMod val="65000"/>
                      <a:lumOff val="35000"/>
                    </a:srgbClr>
                  </a:solidFill>
                  <a:effectLst/>
                  <a:uLnTx/>
                  <a:uFillTx/>
                  <a:latin typeface="Ubuntu" panose="020B0504030602030204" pitchFamily="34" charset="0"/>
                  <a:ea typeface="+mn-ea"/>
                  <a:cs typeface="+mn-cs"/>
                </a:endParaRPr>
              </a:p>
            </p:txBody>
          </p:sp>
          <p:pic>
            <p:nvPicPr>
              <p:cNvPr id="48" name="Image 47">
                <a:extLst>
                  <a:ext uri="{FF2B5EF4-FFF2-40B4-BE49-F238E27FC236}">
                    <a16:creationId xmlns:a16="http://schemas.microsoft.com/office/drawing/2014/main" id="{FA52484D-BA6F-4B96-938E-2D5B5EBF4809}"/>
                  </a:ext>
                </a:extLst>
              </p:cNvPr>
              <p:cNvPicPr>
                <a:picLocks noChangeAspect="1"/>
              </p:cNvPicPr>
              <p:nvPr/>
            </p:nvPicPr>
            <p:blipFill>
              <a:blip r:embed="rId7"/>
              <a:stretch>
                <a:fillRect/>
              </a:stretch>
            </p:blipFill>
            <p:spPr>
              <a:xfrm>
                <a:off x="8109462" y="3497214"/>
                <a:ext cx="851658" cy="133121"/>
              </a:xfrm>
              <a:prstGeom prst="rect">
                <a:avLst/>
              </a:prstGeom>
            </p:spPr>
          </p:pic>
        </p:grpSp>
        <p:pic>
          <p:nvPicPr>
            <p:cNvPr id="5" name="Image 4">
              <a:extLst>
                <a:ext uri="{FF2B5EF4-FFF2-40B4-BE49-F238E27FC236}">
                  <a16:creationId xmlns:a16="http://schemas.microsoft.com/office/drawing/2014/main" id="{F621BAFB-C559-45AF-87C5-A3FD3AB92DF6}"/>
                </a:ext>
              </a:extLst>
            </p:cNvPr>
            <p:cNvPicPr>
              <a:picLocks noChangeAspect="1"/>
            </p:cNvPicPr>
            <p:nvPr/>
          </p:nvPicPr>
          <p:blipFill>
            <a:blip r:embed="rId8"/>
            <a:stretch>
              <a:fillRect/>
            </a:stretch>
          </p:blipFill>
          <p:spPr>
            <a:xfrm>
              <a:off x="8109462" y="3354747"/>
              <a:ext cx="2990061" cy="350619"/>
            </a:xfrm>
            <a:prstGeom prst="rect">
              <a:avLst/>
            </a:prstGeom>
          </p:spPr>
        </p:pic>
      </p:grpSp>
      <p:sp>
        <p:nvSpPr>
          <p:cNvPr id="28" name="Titre 1">
            <a:extLst>
              <a:ext uri="{FF2B5EF4-FFF2-40B4-BE49-F238E27FC236}">
                <a16:creationId xmlns:a16="http://schemas.microsoft.com/office/drawing/2014/main" id="{77CCCAD0-18A5-4820-932C-5A5E9176FFE0}"/>
              </a:ext>
            </a:extLst>
          </p:cNvPr>
          <p:cNvSpPr txBox="1">
            <a:spLocks/>
          </p:cNvSpPr>
          <p:nvPr/>
        </p:nvSpPr>
        <p:spPr>
          <a:xfrm>
            <a:off x="1165381" y="402076"/>
            <a:ext cx="10272712" cy="457200"/>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r>
              <a:rPr lang="fr-FR" sz="1800" kern="0">
                <a:solidFill>
                  <a:srgbClr val="000000"/>
                </a:solidFill>
              </a:rPr>
              <a:t>Cas 4 : Versement complémentaire sur un contrat Nuances 3 D  (CNP </a:t>
            </a:r>
            <a:r>
              <a:rPr lang="fr-FR" sz="1800">
                <a:solidFill>
                  <a:srgbClr val="000000"/>
                </a:solidFill>
              </a:rPr>
              <a:t>assurances)</a:t>
            </a:r>
            <a:endParaRPr lang="fr-FR" sz="1800" kern="0">
              <a:solidFill>
                <a:srgbClr val="000000"/>
              </a:solidFill>
            </a:endParaRPr>
          </a:p>
        </p:txBody>
      </p:sp>
      <p:pic>
        <p:nvPicPr>
          <p:cNvPr id="8" name="Image 7">
            <a:extLst>
              <a:ext uri="{FF2B5EF4-FFF2-40B4-BE49-F238E27FC236}">
                <a16:creationId xmlns:a16="http://schemas.microsoft.com/office/drawing/2014/main" id="{C195FF09-EB10-4A71-9CA1-585944639B7F}"/>
              </a:ext>
            </a:extLst>
          </p:cNvPr>
          <p:cNvPicPr>
            <a:picLocks noChangeAspect="1"/>
          </p:cNvPicPr>
          <p:nvPr/>
        </p:nvPicPr>
        <p:blipFill rotWithShape="1">
          <a:blip r:embed="rId9"/>
          <a:srcRect t="5120" r="75734"/>
          <a:stretch/>
        </p:blipFill>
        <p:spPr>
          <a:xfrm>
            <a:off x="8081491" y="3488525"/>
            <a:ext cx="836731" cy="151000"/>
          </a:xfrm>
          <a:prstGeom prst="rect">
            <a:avLst/>
          </a:prstGeom>
        </p:spPr>
      </p:pic>
      <p:grpSp>
        <p:nvGrpSpPr>
          <p:cNvPr id="14" name="Groupe 13">
            <a:extLst>
              <a:ext uri="{FF2B5EF4-FFF2-40B4-BE49-F238E27FC236}">
                <a16:creationId xmlns:a16="http://schemas.microsoft.com/office/drawing/2014/main" id="{B42F2C2C-D4B8-4591-A58D-46F07F595D8B}"/>
              </a:ext>
            </a:extLst>
          </p:cNvPr>
          <p:cNvGrpSpPr/>
          <p:nvPr/>
        </p:nvGrpSpPr>
        <p:grpSpPr>
          <a:xfrm>
            <a:off x="8195393" y="4210481"/>
            <a:ext cx="3066554" cy="1885478"/>
            <a:chOff x="8195393" y="4210481"/>
            <a:chExt cx="3066554" cy="1885478"/>
          </a:xfrm>
        </p:grpSpPr>
        <p:grpSp>
          <p:nvGrpSpPr>
            <p:cNvPr id="11" name="Groupe 10">
              <a:extLst>
                <a:ext uri="{FF2B5EF4-FFF2-40B4-BE49-F238E27FC236}">
                  <a16:creationId xmlns:a16="http://schemas.microsoft.com/office/drawing/2014/main" id="{C3C190D7-1618-42BD-BB1E-2FB57CE8E491}"/>
                </a:ext>
              </a:extLst>
            </p:cNvPr>
            <p:cNvGrpSpPr/>
            <p:nvPr/>
          </p:nvGrpSpPr>
          <p:grpSpPr>
            <a:xfrm>
              <a:off x="8195393" y="4210481"/>
              <a:ext cx="3066554" cy="1885478"/>
              <a:chOff x="8195393" y="4210481"/>
              <a:chExt cx="3066554" cy="1885478"/>
            </a:xfrm>
          </p:grpSpPr>
          <p:pic>
            <p:nvPicPr>
              <p:cNvPr id="10" name="Image 9">
                <a:extLst>
                  <a:ext uri="{FF2B5EF4-FFF2-40B4-BE49-F238E27FC236}">
                    <a16:creationId xmlns:a16="http://schemas.microsoft.com/office/drawing/2014/main" id="{3CA0CB82-9350-4695-88A2-2502BC8E8B05}"/>
                  </a:ext>
                </a:extLst>
              </p:cNvPr>
              <p:cNvPicPr>
                <a:picLocks noChangeAspect="1"/>
              </p:cNvPicPr>
              <p:nvPr/>
            </p:nvPicPr>
            <p:blipFill>
              <a:blip r:embed="rId10"/>
              <a:stretch>
                <a:fillRect/>
              </a:stretch>
            </p:blipFill>
            <p:spPr>
              <a:xfrm>
                <a:off x="8305101" y="5885125"/>
                <a:ext cx="2881394" cy="210834"/>
              </a:xfrm>
              <a:prstGeom prst="rect">
                <a:avLst/>
              </a:prstGeom>
            </p:spPr>
          </p:pic>
          <p:grpSp>
            <p:nvGrpSpPr>
              <p:cNvPr id="9" name="Groupe 8">
                <a:extLst>
                  <a:ext uri="{FF2B5EF4-FFF2-40B4-BE49-F238E27FC236}">
                    <a16:creationId xmlns:a16="http://schemas.microsoft.com/office/drawing/2014/main" id="{3810CE56-692B-4F74-AF5F-F868D20A63B2}"/>
                  </a:ext>
                </a:extLst>
              </p:cNvPr>
              <p:cNvGrpSpPr/>
              <p:nvPr/>
            </p:nvGrpSpPr>
            <p:grpSpPr>
              <a:xfrm>
                <a:off x="8195393" y="4210481"/>
                <a:ext cx="3066554" cy="1468866"/>
                <a:chOff x="8195393" y="4210481"/>
                <a:chExt cx="3066554" cy="1468866"/>
              </a:xfrm>
            </p:grpSpPr>
            <p:pic>
              <p:nvPicPr>
                <p:cNvPr id="59" name="Image 58">
                  <a:extLst>
                    <a:ext uri="{FF2B5EF4-FFF2-40B4-BE49-F238E27FC236}">
                      <a16:creationId xmlns:a16="http://schemas.microsoft.com/office/drawing/2014/main" id="{40178E11-39AD-4CEF-8E29-CE0985BE220A}"/>
                    </a:ext>
                  </a:extLst>
                </p:cNvPr>
                <p:cNvPicPr>
                  <a:picLocks noChangeAspect="1"/>
                </p:cNvPicPr>
                <p:nvPr/>
              </p:nvPicPr>
              <p:blipFill rotWithShape="1">
                <a:blip r:embed="rId11"/>
                <a:srcRect b="14864"/>
                <a:stretch/>
              </p:blipFill>
              <p:spPr>
                <a:xfrm>
                  <a:off x="8195393" y="4210481"/>
                  <a:ext cx="3066554" cy="1468866"/>
                </a:xfrm>
                <a:prstGeom prst="rect">
                  <a:avLst/>
                </a:prstGeom>
              </p:spPr>
            </p:pic>
            <p:pic>
              <p:nvPicPr>
                <p:cNvPr id="30" name="Image 29">
                  <a:extLst>
                    <a:ext uri="{FF2B5EF4-FFF2-40B4-BE49-F238E27FC236}">
                      <a16:creationId xmlns:a16="http://schemas.microsoft.com/office/drawing/2014/main" id="{D0E6C55D-65F9-401E-9011-2B8ABE0AF0A9}"/>
                    </a:ext>
                  </a:extLst>
                </p:cNvPr>
                <p:cNvPicPr>
                  <a:picLocks noChangeAspect="1"/>
                </p:cNvPicPr>
                <p:nvPr/>
              </p:nvPicPr>
              <p:blipFill rotWithShape="1">
                <a:blip r:embed="rId9"/>
                <a:srcRect t="5120" r="75734"/>
                <a:stretch/>
              </p:blipFill>
              <p:spPr>
                <a:xfrm>
                  <a:off x="8417336" y="4642814"/>
                  <a:ext cx="836731" cy="151000"/>
                </a:xfrm>
                <a:prstGeom prst="rect">
                  <a:avLst/>
                </a:prstGeom>
              </p:spPr>
            </p:pic>
          </p:grpSp>
          <p:pic>
            <p:nvPicPr>
              <p:cNvPr id="32" name="Image 31">
                <a:extLst>
                  <a:ext uri="{FF2B5EF4-FFF2-40B4-BE49-F238E27FC236}">
                    <a16:creationId xmlns:a16="http://schemas.microsoft.com/office/drawing/2014/main" id="{A179551C-0595-4567-AF8A-A68DF9902713}"/>
                  </a:ext>
                </a:extLst>
              </p:cNvPr>
              <p:cNvPicPr>
                <a:picLocks noChangeAspect="1"/>
              </p:cNvPicPr>
              <p:nvPr/>
            </p:nvPicPr>
            <p:blipFill rotWithShape="1">
              <a:blip r:embed="rId9"/>
              <a:srcRect t="5120" r="75734"/>
              <a:stretch/>
            </p:blipFill>
            <p:spPr>
              <a:xfrm>
                <a:off x="8342149" y="5935799"/>
                <a:ext cx="663561" cy="119748"/>
              </a:xfrm>
              <a:prstGeom prst="rect">
                <a:avLst/>
              </a:prstGeom>
            </p:spPr>
          </p:pic>
        </p:grpSp>
        <p:pic>
          <p:nvPicPr>
            <p:cNvPr id="13" name="Image 12">
              <a:extLst>
                <a:ext uri="{FF2B5EF4-FFF2-40B4-BE49-F238E27FC236}">
                  <a16:creationId xmlns:a16="http://schemas.microsoft.com/office/drawing/2014/main" id="{CCC3FD77-0798-4D6F-8BE8-876391A0F04B}"/>
                </a:ext>
              </a:extLst>
            </p:cNvPr>
            <p:cNvPicPr>
              <a:picLocks noChangeAspect="1"/>
            </p:cNvPicPr>
            <p:nvPr/>
          </p:nvPicPr>
          <p:blipFill>
            <a:blip r:embed="rId12"/>
            <a:stretch>
              <a:fillRect/>
            </a:stretch>
          </p:blipFill>
          <p:spPr>
            <a:xfrm>
              <a:off x="9302885" y="4944914"/>
              <a:ext cx="885825" cy="133350"/>
            </a:xfrm>
            <a:prstGeom prst="rect">
              <a:avLst/>
            </a:prstGeom>
          </p:spPr>
        </p:pic>
      </p:grpSp>
    </p:spTree>
    <p:extLst>
      <p:ext uri="{BB962C8B-B14F-4D97-AF65-F5344CB8AC3E}">
        <p14:creationId xmlns:p14="http://schemas.microsoft.com/office/powerpoint/2010/main" val="11343492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4867817" y="1616414"/>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  5</a:t>
            </a:r>
          </a:p>
        </p:txBody>
      </p:sp>
      <p:sp>
        <p:nvSpPr>
          <p:cNvPr id="7" name="Titre 1">
            <a:extLst>
              <a:ext uri="{FF2B5EF4-FFF2-40B4-BE49-F238E27FC236}">
                <a16:creationId xmlns:a16="http://schemas.microsoft.com/office/drawing/2014/main" id="{0C77EE08-1AE0-45E6-90FB-3FF332159E4B}"/>
              </a:ext>
            </a:extLst>
          </p:cNvPr>
          <p:cNvSpPr txBox="1">
            <a:spLocks/>
          </p:cNvSpPr>
          <p:nvPr/>
        </p:nvSpPr>
        <p:spPr>
          <a:xfrm>
            <a:off x="1687321" y="2575420"/>
            <a:ext cx="8496914" cy="1035946"/>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r>
              <a:rPr lang="fr-FR">
                <a:sym typeface="Arial"/>
              </a:rPr>
              <a:t>Souscription </a:t>
            </a:r>
            <a:r>
              <a:rPr lang="fr-FR"/>
              <a:t>d’un contrat d’</a:t>
            </a:r>
            <a:r>
              <a:rPr lang="fr-FR">
                <a:sym typeface="Arial"/>
              </a:rPr>
              <a:t>assurance vie </a:t>
            </a:r>
            <a:r>
              <a:rPr lang="fr-FR" err="1">
                <a:sym typeface="Arial"/>
              </a:rPr>
              <a:t>Millevie</a:t>
            </a:r>
            <a:r>
              <a:rPr lang="fr-FR">
                <a:sym typeface="Arial"/>
              </a:rPr>
              <a:t> Premium 2 avec une Orientation de Gestion et </a:t>
            </a:r>
            <a:r>
              <a:rPr lang="fr-FR"/>
              <a:t>une</a:t>
            </a:r>
            <a:r>
              <a:rPr lang="fr-FR">
                <a:sym typeface="Arial"/>
              </a:rPr>
              <a:t> cohabitation </a:t>
            </a:r>
          </a:p>
          <a:p>
            <a:pPr marL="0" indent="0">
              <a:buNone/>
            </a:pPr>
            <a:r>
              <a:rPr lang="fr-FR">
                <a:sym typeface="Arial"/>
              </a:rPr>
              <a:t>sur l’Emprunt BPCE Janvier 2028</a:t>
            </a:r>
            <a:r>
              <a:rPr lang="fr-FR"/>
              <a:t> </a:t>
            </a:r>
            <a:endParaRPr lang="fr-FR">
              <a:sym typeface="Arial"/>
            </a:endParaRPr>
          </a:p>
        </p:txBody>
      </p:sp>
    </p:spTree>
    <p:extLst>
      <p:ext uri="{BB962C8B-B14F-4D97-AF65-F5344CB8AC3E}">
        <p14:creationId xmlns:p14="http://schemas.microsoft.com/office/powerpoint/2010/main" val="469644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C4AF3E11-35EA-400B-9160-E88118712CDC}"/>
              </a:ext>
            </a:extLst>
          </p:cNvPr>
          <p:cNvPicPr>
            <a:picLocks noChangeAspect="1"/>
          </p:cNvPicPr>
          <p:nvPr/>
        </p:nvPicPr>
        <p:blipFill>
          <a:blip r:embed="rId3"/>
          <a:stretch>
            <a:fillRect/>
          </a:stretch>
        </p:blipFill>
        <p:spPr>
          <a:xfrm>
            <a:off x="8644056" y="3844412"/>
            <a:ext cx="3339234" cy="2757949"/>
          </a:xfrm>
          <a:prstGeom prst="rect">
            <a:avLst/>
          </a:prstGeom>
        </p:spPr>
      </p:pic>
      <p:sp>
        <p:nvSpPr>
          <p:cNvPr id="57" name="Rectangle : coins arrondis 56">
            <a:extLst>
              <a:ext uri="{FF2B5EF4-FFF2-40B4-BE49-F238E27FC236}">
                <a16:creationId xmlns:a16="http://schemas.microsoft.com/office/drawing/2014/main" id="{DCF33027-24F3-464A-9614-3EFF8D8E4B71}"/>
              </a:ext>
            </a:extLst>
          </p:cNvPr>
          <p:cNvSpPr/>
          <p:nvPr/>
        </p:nvSpPr>
        <p:spPr>
          <a:xfrm>
            <a:off x="208710" y="894735"/>
            <a:ext cx="4791730" cy="5136275"/>
          </a:xfrm>
          <a:prstGeom prst="roundRect">
            <a:avLst>
              <a:gd name="adj" fmla="val 5951"/>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9994" marR="0" lvl="0" indent="0" algn="l" defTabSz="1219170" rtl="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rPr>
              <a:t>Libérer des montants à allouer :  </a:t>
            </a: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rPr>
              <a:t>Ouvrir une nouvelle session</a:t>
            </a: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 LEA et accéder en premier à la rubrique « </a:t>
            </a:r>
            <a:r>
              <a:rPr kumimoji="0" lang="fr-FR" sz="1000" b="1"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Renseigner mon Epargne </a:t>
            </a: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 pour investir des liquidités en épargne financière. Le client peut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00" b="1"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Investir des liquidités </a:t>
            </a: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à partir d’un compte à vue depuis la page «</a:t>
            </a:r>
            <a:r>
              <a:rPr kumimoji="0" lang="fr-FR" sz="1000" b="1"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Votre épargne de précaution</a:t>
            </a: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a:t>
            </a:r>
          </a:p>
          <a:p>
            <a:pPr marL="354013" marR="0" lvl="0" indent="-171450" algn="l"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00" b="1"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Déclarer</a:t>
            </a: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 </a:t>
            </a:r>
            <a:r>
              <a:rPr kumimoji="0" lang="fr-FR" sz="1000" b="1"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des avoirs externes et indiquer la part à investir </a:t>
            </a: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dans le projet à la page «</a:t>
            </a:r>
            <a:r>
              <a:rPr kumimoji="0" lang="fr-FR" sz="1000" b="0" i="1"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Souhaitez-vous déclarer des avoirs dans d’autres établissements </a:t>
            </a: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Arial"/>
              </a:rPr>
              <a:t>Mettre en place des versements programmés : </a:t>
            </a: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Indiquer le montant additionnel à investir mensuellement en renseignant la ligne « </a:t>
            </a:r>
            <a:r>
              <a:rPr kumimoji="0" lang="fr-FR" sz="1000" b="1"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Epargne restant programmée à affecter aux projets </a:t>
            </a: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 à la page «</a:t>
            </a:r>
            <a:r>
              <a:rPr kumimoji="0" lang="fr-FR" sz="1000" b="1"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Votre capacité d’épargne </a:t>
            </a: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rPr>
              <a:t>Définir les projets :   </a:t>
            </a: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rPr>
              <a:t>Accéder à la rubrique « </a:t>
            </a:r>
            <a:r>
              <a:rPr kumimoji="0" lang="fr-FR" sz="1000" b="0" i="1"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rPr>
              <a:t>Lister mes projets </a:t>
            </a: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rPr>
              <a:t>»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rPr>
              <a:t>&gt; choisir le projet souhaité par le client.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rPr>
              <a:t>&gt; Sélectionner «</a:t>
            </a:r>
            <a:r>
              <a:rPr kumimoji="0" lang="fr-FR" sz="1000" b="1"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rPr>
              <a:t>Versement initial</a:t>
            </a: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rPr>
              <a:t>» et indiquer le montant apporté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rPr>
              <a:t>&gt;  Indiquer </a:t>
            </a:r>
            <a:r>
              <a:rPr kumimoji="0" lang="fr-FR" sz="1000" b="1"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rPr>
              <a:t>les mensualités apportées </a:t>
            </a: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rPr>
              <a:t>le cas échéant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rPr>
              <a:t>&gt; l’horizon de placement par défaut de 10 ans ne devra pas être modifié si une cohabitation des Fonds Temporaires est envisagée.</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1"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rPr>
              <a:t>Pour rappel l’horizon de placement minimum de l’emprunt est de 6 ans</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rPr>
              <a:t>Sélectionner le contrat d’assurance Vie puis cliquer sur Ajouter ce projet.</a:t>
            </a:r>
          </a:p>
          <a:p>
            <a:pPr marL="0" marR="0" lvl="0" indent="0" algn="just" defTabSz="354013"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rPr>
              <a:t>Consulter le projet </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rPr>
              <a:t>Consulter la composition de la proposition</a:t>
            </a:r>
            <a:endParaRPr kumimoji="0" lang="fr-FR" sz="100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Arial"/>
            </a:endParaRPr>
          </a:p>
          <a:p>
            <a:pPr marL="0" marR="0" lvl="0" indent="0" algn="just" defTabSz="354013"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354013"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endParaRPr>
          </a:p>
          <a:p>
            <a:pPr marL="0" marR="0" lvl="0" indent="-237061" algn="l"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050"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endParaRPr>
          </a:p>
          <a:p>
            <a:pPr marL="335992" marR="0" lvl="0" indent="0" algn="l" defTabSz="121917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239178" marR="0" lvl="0" indent="0" algn="l" defTabSz="121917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p:txBody>
      </p:sp>
      <p:grpSp>
        <p:nvGrpSpPr>
          <p:cNvPr id="114" name="Groupe 113">
            <a:extLst>
              <a:ext uri="{FF2B5EF4-FFF2-40B4-BE49-F238E27FC236}">
                <a16:creationId xmlns:a16="http://schemas.microsoft.com/office/drawing/2014/main" id="{6BC1ABA7-21E7-4EA2-B2EF-ECCDF772D963}"/>
              </a:ext>
            </a:extLst>
          </p:cNvPr>
          <p:cNvGrpSpPr/>
          <p:nvPr/>
        </p:nvGrpSpPr>
        <p:grpSpPr>
          <a:xfrm>
            <a:off x="132471" y="896362"/>
            <a:ext cx="2204417" cy="322977"/>
            <a:chOff x="1642210" y="864000"/>
            <a:chExt cx="1653313" cy="242233"/>
          </a:xfrm>
        </p:grpSpPr>
        <p:sp>
          <p:nvSpPr>
            <p:cNvPr id="115" name="Rectangle 114">
              <a:extLst>
                <a:ext uri="{FF2B5EF4-FFF2-40B4-BE49-F238E27FC236}">
                  <a16:creationId xmlns:a16="http://schemas.microsoft.com/office/drawing/2014/main" id="{8C28C311-8708-4C5F-A11C-ED8F2500BCCD}"/>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6" name="Groupe 115">
              <a:extLst>
                <a:ext uri="{FF2B5EF4-FFF2-40B4-BE49-F238E27FC236}">
                  <a16:creationId xmlns:a16="http://schemas.microsoft.com/office/drawing/2014/main" id="{12D248D3-FB8D-48B2-B32A-EA037AF3245F}"/>
                </a:ext>
              </a:extLst>
            </p:cNvPr>
            <p:cNvGrpSpPr/>
            <p:nvPr/>
          </p:nvGrpSpPr>
          <p:grpSpPr>
            <a:xfrm>
              <a:off x="1976780" y="895093"/>
              <a:ext cx="984172" cy="175628"/>
              <a:chOff x="2027352" y="895093"/>
              <a:chExt cx="984172" cy="175628"/>
            </a:xfrm>
          </p:grpSpPr>
          <p:cxnSp>
            <p:nvCxnSpPr>
              <p:cNvPr id="118" name="Connecteur droit 117">
                <a:extLst>
                  <a:ext uri="{FF2B5EF4-FFF2-40B4-BE49-F238E27FC236}">
                    <a16:creationId xmlns:a16="http://schemas.microsoft.com/office/drawing/2014/main" id="{B11EA747-2436-4E0F-8433-1D6E6466695F}"/>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Connecteur droit 118">
                <a:extLst>
                  <a:ext uri="{FF2B5EF4-FFF2-40B4-BE49-F238E27FC236}">
                    <a16:creationId xmlns:a16="http://schemas.microsoft.com/office/drawing/2014/main" id="{44641A62-4A95-47B9-881C-4485D6661751}"/>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17" name="Picture 2" descr="Key Icon 4409723">
              <a:extLst>
                <a:ext uri="{FF2B5EF4-FFF2-40B4-BE49-F238E27FC236}">
                  <a16:creationId xmlns:a16="http://schemas.microsoft.com/office/drawing/2014/main" id="{DC7FE11D-5A33-48B1-B9CB-DF2E9FA75E00}"/>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64" name="Ellipse 63">
            <a:extLst>
              <a:ext uri="{FF2B5EF4-FFF2-40B4-BE49-F238E27FC236}">
                <a16:creationId xmlns:a16="http://schemas.microsoft.com/office/drawing/2014/main" id="{8E2DF82C-BB1C-493C-94F8-C859469D3D97}"/>
              </a:ext>
            </a:extLst>
          </p:cNvPr>
          <p:cNvSpPr/>
          <p:nvPr/>
        </p:nvSpPr>
        <p:spPr>
          <a:xfrm>
            <a:off x="11558505" y="1896507"/>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1</a:t>
            </a:r>
          </a:p>
        </p:txBody>
      </p:sp>
      <p:sp>
        <p:nvSpPr>
          <p:cNvPr id="51" name="Titre 1">
            <a:extLst>
              <a:ext uri="{FF2B5EF4-FFF2-40B4-BE49-F238E27FC236}">
                <a16:creationId xmlns:a16="http://schemas.microsoft.com/office/drawing/2014/main" id="{45CA80FA-534D-4261-A208-D2F32BF33B53}"/>
              </a:ext>
            </a:extLst>
          </p:cNvPr>
          <p:cNvSpPr txBox="1">
            <a:spLocks/>
          </p:cNvSpPr>
          <p:nvPr/>
        </p:nvSpPr>
        <p:spPr>
          <a:xfrm>
            <a:off x="1075136" y="217894"/>
            <a:ext cx="10309252"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Cas 5 : souscription </a:t>
            </a:r>
            <a:r>
              <a:rPr lang="fr-FR" sz="1800" kern="0">
                <a:solidFill>
                  <a:srgbClr val="000000"/>
                </a:solidFill>
                <a:latin typeface="Montserrat ExtraBold"/>
              </a:rPr>
              <a:t>d’une </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assurance vie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Premium 2 avec une Orientation </a:t>
            </a:r>
            <a:r>
              <a:rPr lang="fr-FR" sz="1800" kern="0">
                <a:solidFill>
                  <a:srgbClr val="000000"/>
                </a:solidFill>
                <a:latin typeface="Montserrat ExtraBold"/>
              </a:rPr>
              <a:t>de </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Gestion et </a:t>
            </a:r>
            <a:r>
              <a:rPr lang="fr-FR" sz="1800" kern="0">
                <a:solidFill>
                  <a:srgbClr val="000000"/>
                </a:solidFill>
                <a:latin typeface="Montserrat ExtraBold"/>
              </a:rPr>
              <a:t>une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cohabitation sur de l’Emprunt BPCE</a:t>
            </a:r>
            <a:r>
              <a:rPr lang="fr-FR" sz="1800" kern="0">
                <a:solidFill>
                  <a:srgbClr val="000000"/>
                </a:solidFill>
                <a:latin typeface="Montserrat ExtraBold"/>
              </a:rPr>
              <a:t> </a:t>
            </a: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pic>
        <p:nvPicPr>
          <p:cNvPr id="53" name="Image 52">
            <a:extLst>
              <a:ext uri="{FF2B5EF4-FFF2-40B4-BE49-F238E27FC236}">
                <a16:creationId xmlns:a16="http://schemas.microsoft.com/office/drawing/2014/main" id="{6AB55A45-7D1F-4909-8251-562CA28DAD04}"/>
              </a:ext>
            </a:extLst>
          </p:cNvPr>
          <p:cNvPicPr>
            <a:picLocks noChangeAspect="1"/>
          </p:cNvPicPr>
          <p:nvPr/>
        </p:nvPicPr>
        <p:blipFill rotWithShape="1">
          <a:blip r:embed="rId5"/>
          <a:srcRect l="26290" t="27097" r="28710" b="42652"/>
          <a:stretch/>
        </p:blipFill>
        <p:spPr>
          <a:xfrm>
            <a:off x="7203206" y="894735"/>
            <a:ext cx="3690936" cy="1368200"/>
          </a:xfrm>
          <a:prstGeom prst="rect">
            <a:avLst/>
          </a:prstGeom>
        </p:spPr>
      </p:pic>
      <p:sp>
        <p:nvSpPr>
          <p:cNvPr id="54" name="Ellipse 53">
            <a:extLst>
              <a:ext uri="{FF2B5EF4-FFF2-40B4-BE49-F238E27FC236}">
                <a16:creationId xmlns:a16="http://schemas.microsoft.com/office/drawing/2014/main" id="{12509188-549B-4E60-BD75-D6EC37B087B0}"/>
              </a:ext>
            </a:extLst>
          </p:cNvPr>
          <p:cNvSpPr/>
          <p:nvPr/>
        </p:nvSpPr>
        <p:spPr>
          <a:xfrm>
            <a:off x="8407335" y="3318872"/>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2</a:t>
            </a:r>
          </a:p>
        </p:txBody>
      </p:sp>
      <p:sp>
        <p:nvSpPr>
          <p:cNvPr id="55" name="Rectangle 54">
            <a:extLst>
              <a:ext uri="{FF2B5EF4-FFF2-40B4-BE49-F238E27FC236}">
                <a16:creationId xmlns:a16="http://schemas.microsoft.com/office/drawing/2014/main" id="{7397C947-C7CE-4DC2-8E27-5302F5358569}"/>
              </a:ext>
            </a:extLst>
          </p:cNvPr>
          <p:cNvSpPr/>
          <p:nvPr/>
        </p:nvSpPr>
        <p:spPr>
          <a:xfrm>
            <a:off x="7273430" y="1954073"/>
            <a:ext cx="4254712" cy="23043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58" name="Ellipse 57">
            <a:extLst>
              <a:ext uri="{FF2B5EF4-FFF2-40B4-BE49-F238E27FC236}">
                <a16:creationId xmlns:a16="http://schemas.microsoft.com/office/drawing/2014/main" id="{3534130A-B3FB-4BC5-AF69-23B9109FDF67}"/>
              </a:ext>
            </a:extLst>
          </p:cNvPr>
          <p:cNvSpPr/>
          <p:nvPr/>
        </p:nvSpPr>
        <p:spPr>
          <a:xfrm>
            <a:off x="46212" y="3933283"/>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1</a:t>
            </a:r>
          </a:p>
        </p:txBody>
      </p:sp>
      <p:sp>
        <p:nvSpPr>
          <p:cNvPr id="59" name="Ellipse 58">
            <a:extLst>
              <a:ext uri="{FF2B5EF4-FFF2-40B4-BE49-F238E27FC236}">
                <a16:creationId xmlns:a16="http://schemas.microsoft.com/office/drawing/2014/main" id="{B1115D5F-02CD-4501-9A6D-C5C5FF2D61DB}"/>
              </a:ext>
            </a:extLst>
          </p:cNvPr>
          <p:cNvSpPr/>
          <p:nvPr/>
        </p:nvSpPr>
        <p:spPr>
          <a:xfrm>
            <a:off x="60695" y="5071048"/>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2</a:t>
            </a:r>
          </a:p>
        </p:txBody>
      </p:sp>
      <p:sp>
        <p:nvSpPr>
          <p:cNvPr id="67" name="Ellipse 66">
            <a:extLst>
              <a:ext uri="{FF2B5EF4-FFF2-40B4-BE49-F238E27FC236}">
                <a16:creationId xmlns:a16="http://schemas.microsoft.com/office/drawing/2014/main" id="{A9946A2D-EDC4-4C8C-BE4E-15753DCC626D}"/>
              </a:ext>
            </a:extLst>
          </p:cNvPr>
          <p:cNvSpPr/>
          <p:nvPr/>
        </p:nvSpPr>
        <p:spPr>
          <a:xfrm>
            <a:off x="60695" y="5407029"/>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3</a:t>
            </a:r>
          </a:p>
        </p:txBody>
      </p:sp>
      <p:pic>
        <p:nvPicPr>
          <p:cNvPr id="25" name="Image 24">
            <a:extLst>
              <a:ext uri="{FF2B5EF4-FFF2-40B4-BE49-F238E27FC236}">
                <a16:creationId xmlns:a16="http://schemas.microsoft.com/office/drawing/2014/main" id="{8EECE8AE-5377-4894-8BE9-801BC02B4591}"/>
              </a:ext>
            </a:extLst>
          </p:cNvPr>
          <p:cNvPicPr>
            <a:picLocks noChangeAspect="1"/>
          </p:cNvPicPr>
          <p:nvPr/>
        </p:nvPicPr>
        <p:blipFill>
          <a:blip r:embed="rId6"/>
          <a:stretch>
            <a:fillRect/>
          </a:stretch>
        </p:blipFill>
        <p:spPr>
          <a:xfrm>
            <a:off x="5018746" y="2321439"/>
            <a:ext cx="3400515" cy="2757948"/>
          </a:xfrm>
          <a:prstGeom prst="rect">
            <a:avLst/>
          </a:prstGeom>
        </p:spPr>
      </p:pic>
      <p:sp>
        <p:nvSpPr>
          <p:cNvPr id="71" name="Ellipse 70">
            <a:extLst>
              <a:ext uri="{FF2B5EF4-FFF2-40B4-BE49-F238E27FC236}">
                <a16:creationId xmlns:a16="http://schemas.microsoft.com/office/drawing/2014/main" id="{53D2E9E7-8E81-4D5B-996F-9B873EC5B8DB}"/>
              </a:ext>
            </a:extLst>
          </p:cNvPr>
          <p:cNvSpPr/>
          <p:nvPr/>
        </p:nvSpPr>
        <p:spPr>
          <a:xfrm>
            <a:off x="11528142" y="6145647"/>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3</a:t>
            </a:r>
          </a:p>
        </p:txBody>
      </p:sp>
      <p:pic>
        <p:nvPicPr>
          <p:cNvPr id="20" name="Image 19" descr="Une image contenant texte, clipart&#10;&#10;Description générée automatiquement">
            <a:extLst>
              <a:ext uri="{FF2B5EF4-FFF2-40B4-BE49-F238E27FC236}">
                <a16:creationId xmlns:a16="http://schemas.microsoft.com/office/drawing/2014/main" id="{33215478-EDB5-4A89-A4B5-F5AE83BEA69F}"/>
              </a:ext>
            </a:extLst>
          </p:cNvPr>
          <p:cNvPicPr>
            <a:picLocks noChangeAspect="1"/>
          </p:cNvPicPr>
          <p:nvPr/>
        </p:nvPicPr>
        <p:blipFill>
          <a:blip r:embed="rId7"/>
          <a:stretch>
            <a:fillRect/>
          </a:stretch>
        </p:blipFill>
        <p:spPr>
          <a:xfrm>
            <a:off x="11661471" y="31735"/>
            <a:ext cx="530529" cy="503314"/>
          </a:xfrm>
          <a:prstGeom prst="rect">
            <a:avLst/>
          </a:prstGeom>
        </p:spPr>
      </p:pic>
    </p:spTree>
    <p:extLst>
      <p:ext uri="{BB962C8B-B14F-4D97-AF65-F5344CB8AC3E}">
        <p14:creationId xmlns:p14="http://schemas.microsoft.com/office/powerpoint/2010/main" val="21256376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D10209F6-D32A-4AED-8842-C2BAE52140AE}"/>
              </a:ext>
            </a:extLst>
          </p:cNvPr>
          <p:cNvSpPr/>
          <p:nvPr/>
        </p:nvSpPr>
        <p:spPr>
          <a:xfrm>
            <a:off x="4945817" y="1384065"/>
            <a:ext cx="7072011" cy="2153991"/>
          </a:xfrm>
          <a:prstGeom prst="roundRect">
            <a:avLst>
              <a:gd name="adj" fmla="val 4921"/>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lang="fr-FR" kern="0">
                <a:solidFill>
                  <a:srgbClr val="00A193">
                    <a:lumMod val="75000"/>
                  </a:srgbClr>
                </a:solidFill>
                <a:latin typeface="Arial" panose="020B0604020202020204" pitchFamily="34" charset="0"/>
                <a:cs typeface="Arial" panose="020B0604020202020204" pitchFamily="34" charset="0"/>
                <a:sym typeface="Wingdings" panose="05000000000000000000" pitchFamily="2" charset="2"/>
              </a:rPr>
              <a:t></a:t>
            </a:r>
            <a:r>
              <a:rPr lang="fr-FR" sz="1050" kern="0">
                <a:solidFill>
                  <a:srgbClr val="00A193">
                    <a:lumMod val="75000"/>
                  </a:srgbClr>
                </a:solidFill>
                <a:latin typeface="Arial" panose="020B0604020202020204" pitchFamily="34" charset="0"/>
                <a:cs typeface="Arial" panose="020B0604020202020204" pitchFamily="34" charset="0"/>
                <a:sym typeface="Wingdings" panose="05000000000000000000" pitchFamily="2" charset="2"/>
              </a:rPr>
              <a:t> </a:t>
            </a:r>
            <a:r>
              <a:rPr kumimoji="0" lang="fr-FR" sz="1050" b="0" i="0" u="none" strike="noStrike" kern="0" cap="none" spc="0" normalizeH="0" baseline="0" noProof="0">
                <a:ln>
                  <a:noFill/>
                </a:ln>
                <a:solidFill>
                  <a:srgbClr val="55579E"/>
                </a:solidFill>
                <a:effectLst/>
                <a:uLnTx/>
                <a:uFillTx/>
                <a:latin typeface="Montserrat"/>
                <a:sym typeface="Arial"/>
              </a:rPr>
              <a:t>Sélectionner le cas échéant les instruments à conserver </a:t>
            </a:r>
            <a:r>
              <a:rPr kumimoji="0" lang="fr-FR" sz="1050" b="1" i="0" u="none" strike="noStrike" kern="0" cap="none" spc="0" normalizeH="0" baseline="0" noProof="0">
                <a:ln>
                  <a:noFill/>
                </a:ln>
                <a:solidFill>
                  <a:srgbClr val="55579E"/>
                </a:solidFill>
                <a:effectLst/>
                <a:uLnTx/>
                <a:uFillTx/>
                <a:latin typeface="Montserrat"/>
                <a:sym typeface="Arial"/>
              </a:rPr>
              <a:t>en cohabitation</a:t>
            </a:r>
            <a:r>
              <a:rPr kumimoji="0" lang="fr-FR" sz="1050" b="0" i="0" u="none" strike="noStrike" kern="0" cap="none" spc="0" normalizeH="0" baseline="0" noProof="0">
                <a:ln>
                  <a:noFill/>
                </a:ln>
                <a:solidFill>
                  <a:srgbClr val="55579E"/>
                </a:solidFill>
                <a:effectLst/>
                <a:uLnTx/>
                <a:uFillTx/>
                <a:latin typeface="Montserrat"/>
                <a:sym typeface="Arial"/>
              </a:rPr>
              <a:t>. Les supports </a:t>
            </a:r>
            <a:r>
              <a:rPr kumimoji="0" lang="fr-FR" sz="1050" b="1" i="0" u="none" strike="noStrike" kern="0" cap="none" spc="0" normalizeH="0" baseline="0" noProof="0">
                <a:ln>
                  <a:noFill/>
                </a:ln>
                <a:solidFill>
                  <a:srgbClr val="55579E"/>
                </a:solidFill>
                <a:effectLst/>
                <a:uLnTx/>
                <a:uFillTx/>
                <a:latin typeface="Montserrat"/>
                <a:sym typeface="Arial"/>
              </a:rPr>
              <a:t>cohabitables</a:t>
            </a:r>
            <a:r>
              <a:rPr kumimoji="0" lang="fr-FR" sz="1050" b="0" i="0" u="none" strike="noStrike" kern="0" cap="none" spc="0" normalizeH="0" baseline="0" noProof="0">
                <a:ln>
                  <a:noFill/>
                </a:ln>
                <a:solidFill>
                  <a:srgbClr val="55579E"/>
                </a:solidFill>
                <a:effectLst/>
                <a:uLnTx/>
                <a:uFillTx/>
                <a:latin typeface="Montserrat"/>
                <a:sym typeface="Arial"/>
              </a:rPr>
              <a:t> (</a:t>
            </a:r>
            <a:r>
              <a:rPr kumimoji="0" lang="fr-FR" sz="900" b="0" i="0" u="none" strike="noStrike" kern="0" cap="none" spc="0" normalizeH="0" baseline="0" noProof="0">
                <a:ln>
                  <a:noFill/>
                </a:ln>
                <a:solidFill>
                  <a:srgbClr val="55579E"/>
                </a:solidFill>
                <a:effectLst/>
                <a:uLnTx/>
                <a:uFillTx/>
                <a:latin typeface="Montserrat"/>
                <a:sym typeface="Arial"/>
              </a:rPr>
              <a:t>produits structurés, </a:t>
            </a:r>
            <a:r>
              <a:rPr lang="fr-FR" sz="900" kern="0">
                <a:solidFill>
                  <a:srgbClr val="55579E"/>
                </a:solidFill>
                <a:latin typeface="Montserrat"/>
                <a:sym typeface="Arial"/>
              </a:rPr>
              <a:t>emprunt</a:t>
            </a:r>
            <a:r>
              <a:rPr kumimoji="0" lang="fr-FR" sz="900" b="0" i="0" u="none" strike="noStrike" kern="0" cap="none" spc="0" normalizeH="0" baseline="0" noProof="0">
                <a:ln>
                  <a:noFill/>
                </a:ln>
                <a:solidFill>
                  <a:srgbClr val="55579E"/>
                </a:solidFill>
                <a:effectLst/>
                <a:uLnTx/>
                <a:uFillTx/>
                <a:latin typeface="Montserrat"/>
                <a:sym typeface="Arial"/>
              </a:rPr>
              <a:t> et supports immobiliers</a:t>
            </a:r>
            <a:r>
              <a:rPr kumimoji="0" lang="fr-FR" sz="1050" b="0" i="0" u="none" strike="noStrike" kern="0" cap="none" spc="0" normalizeH="0" baseline="0" noProof="0">
                <a:ln>
                  <a:noFill/>
                </a:ln>
                <a:solidFill>
                  <a:srgbClr val="55579E"/>
                </a:solidFill>
                <a:effectLst/>
                <a:uLnTx/>
                <a:uFillTx/>
                <a:latin typeface="Montserrat"/>
                <a:sym typeface="Arial"/>
              </a:rPr>
              <a:t>) proposés dans l’allocation s’afficheront systématiquement dans la rubrique «Vos choix d’allocations» et seront par défaut placés en cohabitation dans leur intégralité.</a:t>
            </a:r>
          </a:p>
          <a:p>
            <a:pPr algn="just" defTabSz="1219170">
              <a:defRPr/>
            </a:pPr>
            <a:r>
              <a:rPr lang="fr-FR" sz="2000" kern="0">
                <a:solidFill>
                  <a:srgbClr val="00A193">
                    <a:lumMod val="75000"/>
                  </a:srgbClr>
                </a:solidFill>
                <a:latin typeface="Arial" panose="020B0604020202020204" pitchFamily="34" charset="0"/>
                <a:cs typeface="Arial" panose="020B0604020202020204" pitchFamily="34" charset="0"/>
                <a:sym typeface="Wingdings" panose="05000000000000000000" pitchFamily="2" charset="2"/>
              </a:rPr>
              <a:t> </a:t>
            </a:r>
            <a:r>
              <a:rPr kumimoji="0" lang="fr-FR" sz="1050" b="1" i="0" u="none" strike="noStrike" kern="0" cap="none" spc="0" normalizeH="0" baseline="0" noProof="0">
                <a:ln>
                  <a:noFill/>
                </a:ln>
                <a:solidFill>
                  <a:srgbClr val="B34A8C"/>
                </a:solidFill>
                <a:effectLst/>
                <a:uLnTx/>
                <a:uFillTx/>
                <a:latin typeface="Montserrat"/>
                <a:sym typeface="Arial"/>
              </a:rPr>
              <a:t>Choisir le profil de gestion : </a:t>
            </a:r>
            <a:r>
              <a:rPr kumimoji="0" lang="fr-FR" sz="1050" b="0" i="0" u="none" strike="noStrike" kern="0" cap="none" spc="0" normalizeH="0" baseline="0" noProof="0">
                <a:ln>
                  <a:noFill/>
                </a:ln>
                <a:solidFill>
                  <a:srgbClr val="55579E"/>
                </a:solidFill>
                <a:effectLst/>
                <a:uLnTx/>
                <a:uFillTx/>
                <a:latin typeface="Montserrat"/>
                <a:sym typeface="Arial"/>
              </a:rPr>
              <a:t>Cliquer ensuite sur « </a:t>
            </a:r>
            <a:r>
              <a:rPr kumimoji="0" lang="fr-FR" sz="1050" b="1" i="0" u="none" strike="noStrike" kern="0" cap="none" spc="0" normalizeH="0" baseline="0" noProof="0">
                <a:ln>
                  <a:noFill/>
                </a:ln>
                <a:solidFill>
                  <a:srgbClr val="55579E"/>
                </a:solidFill>
                <a:effectLst/>
                <a:uLnTx/>
                <a:uFillTx/>
                <a:latin typeface="Montserrat"/>
                <a:sym typeface="Arial"/>
              </a:rPr>
              <a:t>Rechercher les profils éligibles </a:t>
            </a:r>
            <a:r>
              <a:rPr kumimoji="0" lang="fr-FR" sz="1050" b="0" i="0" u="none" strike="noStrike" kern="0" cap="none" spc="0" normalizeH="0" baseline="0" noProof="0">
                <a:ln>
                  <a:noFill/>
                </a:ln>
                <a:solidFill>
                  <a:srgbClr val="55579E"/>
                </a:solidFill>
                <a:effectLst/>
                <a:uLnTx/>
                <a:uFillTx/>
                <a:latin typeface="Montserrat"/>
                <a:sym typeface="Arial"/>
              </a:rPr>
              <a:t>». A cette étape, </a:t>
            </a:r>
            <a:r>
              <a:rPr kumimoji="0" lang="fr-FR" sz="1050" b="1" i="0" u="none" strike="noStrike" kern="0" cap="none" spc="0" normalizeH="0" baseline="0" noProof="0">
                <a:ln>
                  <a:noFill/>
                </a:ln>
                <a:solidFill>
                  <a:srgbClr val="55579E"/>
                </a:solidFill>
                <a:effectLst/>
                <a:uLnTx/>
                <a:uFillTx/>
                <a:latin typeface="Montserrat"/>
                <a:sym typeface="Arial"/>
              </a:rPr>
              <a:t>l’outil vérifie que l’allocation respecte le risque global ainsi que la volatilité globale </a:t>
            </a:r>
            <a:r>
              <a:rPr kumimoji="0" lang="fr-FR" sz="1050" b="0" i="0" u="none" strike="noStrike" kern="0" cap="none" spc="0" normalizeH="0" baseline="0" noProof="0">
                <a:ln>
                  <a:noFill/>
                </a:ln>
                <a:solidFill>
                  <a:srgbClr val="55579E"/>
                </a:solidFill>
                <a:effectLst/>
                <a:uLnTx/>
                <a:uFillTx/>
                <a:latin typeface="Montserrat"/>
                <a:sym typeface="Arial"/>
              </a:rPr>
              <a:t>du client et permet la mise en place d’une gestion déléguée sur son contrat.</a:t>
            </a:r>
            <a:r>
              <a:rPr lang="fr-FR" sz="1050" kern="0">
                <a:solidFill>
                  <a:srgbClr val="55579E"/>
                </a:solidFill>
                <a:latin typeface="Montserrat"/>
                <a:sym typeface="Arial"/>
              </a:rPr>
              <a:t> </a:t>
            </a:r>
            <a:r>
              <a:rPr kumimoji="0" lang="fr-FR" sz="1050" b="0" i="0" u="none" strike="noStrike" kern="0" cap="none" spc="0" normalizeH="0" baseline="0" noProof="0">
                <a:ln>
                  <a:noFill/>
                </a:ln>
                <a:solidFill>
                  <a:srgbClr val="55579E"/>
                </a:solidFill>
                <a:effectLst/>
                <a:uLnTx/>
                <a:uFillTx/>
                <a:latin typeface="Montserrat"/>
                <a:sym typeface="Arial"/>
              </a:rPr>
              <a:t> Si tel est bien le cas alors les profils de gestion déléguée auxquels le client est éligible sur ce projet s’affichent.</a:t>
            </a:r>
            <a:r>
              <a:rPr lang="fr-FR" sz="1050" kern="0">
                <a:solidFill>
                  <a:srgbClr val="55579E"/>
                </a:solidFill>
                <a:latin typeface="Montserrat"/>
                <a:sym typeface="Arial"/>
              </a:rPr>
              <a:t>  </a:t>
            </a:r>
            <a:endParaRPr lang="fr-FR" sz="1050" b="0" i="0" u="none" strike="noStrike" kern="0" cap="none" spc="0" normalizeH="0" baseline="0" noProof="0">
              <a:ln>
                <a:noFill/>
              </a:ln>
              <a:solidFill>
                <a:srgbClr val="55579E"/>
              </a:solidFill>
              <a:effectLst/>
              <a:uLnTx/>
              <a:uFillTx/>
              <a:latin typeface="Montserrat" panose="00000500000000000000" pitchFamily="2" charset="0"/>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srgbClr val="55579E"/>
                </a:solidFill>
                <a:effectLst/>
                <a:uLnTx/>
                <a:uFillTx/>
                <a:latin typeface="Montserrat"/>
                <a:sym typeface="Arial"/>
              </a:rPr>
              <a:t>Choisir le profil de gestion souhaité par le client puis finaliser le parcours jusqu’à la signature de la synthèse</a:t>
            </a:r>
            <a:endParaRPr lang="fr-FR" sz="1050" b="0" i="0" u="none" strike="noStrike" kern="0" cap="none" spc="0" normalizeH="0" baseline="0" noProof="0">
              <a:ln>
                <a:noFill/>
              </a:ln>
              <a:solidFill>
                <a:srgbClr val="55579E"/>
              </a:solidFill>
              <a:effectLst/>
              <a:uLnTx/>
              <a:uFillTx/>
              <a:latin typeface="Montserrat"/>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srgbClr val="B34A8C"/>
                </a:solidFill>
                <a:effectLst/>
                <a:uLnTx/>
                <a:uFillTx/>
                <a:latin typeface="Montserrat"/>
                <a:sym typeface="Arial"/>
              </a:rPr>
              <a:t>Valider le projet</a:t>
            </a:r>
            <a:endParaRPr lang="fr-FR" sz="1050" b="1" i="0" u="none" strike="noStrike" kern="0" cap="none" spc="0" normalizeH="0" baseline="0" noProof="0">
              <a:ln>
                <a:noFill/>
              </a:ln>
              <a:solidFill>
                <a:srgbClr val="B34A8C"/>
              </a:solidFill>
              <a:effectLst/>
              <a:uLnTx/>
              <a:uFillTx/>
              <a:latin typeface="Montserrat"/>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238760" marR="0" lvl="0" indent="0" algn="l" defTabSz="1219170" rtl="0" eaLnBrk="1" fontAlgn="auto" latinLnBrk="0" hangingPunct="1">
              <a:lnSpc>
                <a:spcPct val="100000"/>
              </a:lnSpc>
              <a:spcBef>
                <a:spcPts val="0"/>
              </a:spcBef>
              <a:spcAft>
                <a:spcPts val="0"/>
              </a:spcAft>
              <a:buClrTx/>
              <a:buSzTx/>
              <a:buFontTx/>
              <a:buNone/>
              <a:tabLst/>
              <a:defRPr/>
            </a:pPr>
            <a:endParaRPr lang="fr-FR" sz="1067" b="0" i="0" u="none" strike="noStrike" kern="0" cap="none" spc="0" normalizeH="0" baseline="0" noProof="0">
              <a:ln>
                <a:noFill/>
              </a:ln>
              <a:solidFill>
                <a:srgbClr val="000000"/>
              </a:solidFill>
              <a:effectLst/>
              <a:uLnTx/>
              <a:uFillTx/>
              <a:latin typeface="Montserrat" panose="00000500000000000000" pitchFamily="2" charset="0"/>
            </a:endParaRPr>
          </a:p>
        </p:txBody>
      </p:sp>
      <p:grpSp>
        <p:nvGrpSpPr>
          <p:cNvPr id="114" name="Groupe 113">
            <a:extLst>
              <a:ext uri="{FF2B5EF4-FFF2-40B4-BE49-F238E27FC236}">
                <a16:creationId xmlns:a16="http://schemas.microsoft.com/office/drawing/2014/main" id="{6BC1ABA7-21E7-4EA2-B2EF-ECCDF772D963}"/>
              </a:ext>
            </a:extLst>
          </p:cNvPr>
          <p:cNvGrpSpPr/>
          <p:nvPr/>
        </p:nvGrpSpPr>
        <p:grpSpPr>
          <a:xfrm>
            <a:off x="-270651" y="966857"/>
            <a:ext cx="2204417" cy="322977"/>
            <a:chOff x="1642210" y="864000"/>
            <a:chExt cx="1653313" cy="242233"/>
          </a:xfrm>
        </p:grpSpPr>
        <p:sp>
          <p:nvSpPr>
            <p:cNvPr id="115" name="Rectangle 114">
              <a:extLst>
                <a:ext uri="{FF2B5EF4-FFF2-40B4-BE49-F238E27FC236}">
                  <a16:creationId xmlns:a16="http://schemas.microsoft.com/office/drawing/2014/main" id="{8C28C311-8708-4C5F-A11C-ED8F2500BCCD}"/>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6" name="Groupe 115">
              <a:extLst>
                <a:ext uri="{FF2B5EF4-FFF2-40B4-BE49-F238E27FC236}">
                  <a16:creationId xmlns:a16="http://schemas.microsoft.com/office/drawing/2014/main" id="{12D248D3-FB8D-48B2-B32A-EA037AF3245F}"/>
                </a:ext>
              </a:extLst>
            </p:cNvPr>
            <p:cNvGrpSpPr/>
            <p:nvPr/>
          </p:nvGrpSpPr>
          <p:grpSpPr>
            <a:xfrm>
              <a:off x="1976780" y="895093"/>
              <a:ext cx="984172" cy="175628"/>
              <a:chOff x="2027352" y="895093"/>
              <a:chExt cx="984172" cy="175628"/>
            </a:xfrm>
          </p:grpSpPr>
          <p:cxnSp>
            <p:nvCxnSpPr>
              <p:cNvPr id="118" name="Connecteur droit 117">
                <a:extLst>
                  <a:ext uri="{FF2B5EF4-FFF2-40B4-BE49-F238E27FC236}">
                    <a16:creationId xmlns:a16="http://schemas.microsoft.com/office/drawing/2014/main" id="{B11EA747-2436-4E0F-8433-1D6E6466695F}"/>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Connecteur droit 118">
                <a:extLst>
                  <a:ext uri="{FF2B5EF4-FFF2-40B4-BE49-F238E27FC236}">
                    <a16:creationId xmlns:a16="http://schemas.microsoft.com/office/drawing/2014/main" id="{44641A62-4A95-47B9-881C-4485D6661751}"/>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17" name="Picture 2" descr="Key Icon 4409723">
              <a:extLst>
                <a:ext uri="{FF2B5EF4-FFF2-40B4-BE49-F238E27FC236}">
                  <a16:creationId xmlns:a16="http://schemas.microsoft.com/office/drawing/2014/main" id="{DC7FE11D-5A33-48B1-B9CB-DF2E9FA75E00}"/>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54" name="Ellipse 53">
            <a:extLst>
              <a:ext uri="{FF2B5EF4-FFF2-40B4-BE49-F238E27FC236}">
                <a16:creationId xmlns:a16="http://schemas.microsoft.com/office/drawing/2014/main" id="{12509188-549B-4E60-BD75-D6EC37B087B0}"/>
              </a:ext>
            </a:extLst>
          </p:cNvPr>
          <p:cNvSpPr/>
          <p:nvPr/>
        </p:nvSpPr>
        <p:spPr>
          <a:xfrm>
            <a:off x="7472838" y="4221283"/>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2</a:t>
            </a:r>
          </a:p>
        </p:txBody>
      </p:sp>
      <p:sp>
        <p:nvSpPr>
          <p:cNvPr id="58" name="Ellipse 57">
            <a:extLst>
              <a:ext uri="{FF2B5EF4-FFF2-40B4-BE49-F238E27FC236}">
                <a16:creationId xmlns:a16="http://schemas.microsoft.com/office/drawing/2014/main" id="{3534130A-B3FB-4BC5-AF69-23B9109FDF67}"/>
              </a:ext>
            </a:extLst>
          </p:cNvPr>
          <p:cNvSpPr/>
          <p:nvPr/>
        </p:nvSpPr>
        <p:spPr>
          <a:xfrm>
            <a:off x="5616078" y="4365283"/>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1</a:t>
            </a:r>
          </a:p>
        </p:txBody>
      </p:sp>
      <p:sp>
        <p:nvSpPr>
          <p:cNvPr id="59" name="Ellipse 58">
            <a:extLst>
              <a:ext uri="{FF2B5EF4-FFF2-40B4-BE49-F238E27FC236}">
                <a16:creationId xmlns:a16="http://schemas.microsoft.com/office/drawing/2014/main" id="{B1115D5F-02CD-4501-9A6D-C5C5FF2D61DB}"/>
              </a:ext>
            </a:extLst>
          </p:cNvPr>
          <p:cNvSpPr/>
          <p:nvPr/>
        </p:nvSpPr>
        <p:spPr>
          <a:xfrm>
            <a:off x="60695" y="5093862"/>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4</a:t>
            </a:r>
          </a:p>
        </p:txBody>
      </p:sp>
      <p:sp>
        <p:nvSpPr>
          <p:cNvPr id="67" name="Ellipse 66">
            <a:extLst>
              <a:ext uri="{FF2B5EF4-FFF2-40B4-BE49-F238E27FC236}">
                <a16:creationId xmlns:a16="http://schemas.microsoft.com/office/drawing/2014/main" id="{A9946A2D-EDC4-4C8C-BE4E-15753DCC626D}"/>
              </a:ext>
            </a:extLst>
          </p:cNvPr>
          <p:cNvSpPr/>
          <p:nvPr/>
        </p:nvSpPr>
        <p:spPr>
          <a:xfrm>
            <a:off x="8118867" y="5093862"/>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6</a:t>
            </a:r>
          </a:p>
        </p:txBody>
      </p:sp>
      <p:sp>
        <p:nvSpPr>
          <p:cNvPr id="20" name="Rectangle : coins arrondis 19">
            <a:extLst>
              <a:ext uri="{FF2B5EF4-FFF2-40B4-BE49-F238E27FC236}">
                <a16:creationId xmlns:a16="http://schemas.microsoft.com/office/drawing/2014/main" id="{62DDB6DC-7431-4BF7-AE0F-1C24CE17C3F0}"/>
              </a:ext>
            </a:extLst>
          </p:cNvPr>
          <p:cNvSpPr/>
          <p:nvPr/>
        </p:nvSpPr>
        <p:spPr>
          <a:xfrm>
            <a:off x="85350" y="1384065"/>
            <a:ext cx="4657322" cy="2153991"/>
          </a:xfrm>
          <a:prstGeom prst="roundRect">
            <a:avLst>
              <a:gd name="adj" fmla="val 5829"/>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 </a:t>
            </a:r>
            <a:r>
              <a:rPr kumimoji="0" lang="fr-FR" sz="20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r>
              <a:rPr kumimoji="0" lang="fr-FR" sz="10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Modifier l’allocation :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Le portefeuille modèle poussera une allocation issue du portefeuille modèle de NIM qui ne comportera pas l’emprunt.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Il sera possible de modifier la proposition réalisée par LEA à l’étape 2 «</a:t>
            </a: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Proposition et personnalisation</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via le switch de niveau 2</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Sélectionner la ligne à modifier avec le crayon puis cliquer sur autres supports dans la ligne support indiquer « Emprunt »</a:t>
            </a:r>
          </a:p>
        </p:txBody>
      </p:sp>
      <p:sp>
        <p:nvSpPr>
          <p:cNvPr id="21" name="Rectangle : coins arrondis 20">
            <a:extLst>
              <a:ext uri="{FF2B5EF4-FFF2-40B4-BE49-F238E27FC236}">
                <a16:creationId xmlns:a16="http://schemas.microsoft.com/office/drawing/2014/main" id="{30A4EFF5-B68A-4FCC-BD95-CA3E2912CDFE}"/>
              </a:ext>
            </a:extLst>
          </p:cNvPr>
          <p:cNvSpPr/>
          <p:nvPr/>
        </p:nvSpPr>
        <p:spPr>
          <a:xfrm>
            <a:off x="3240028" y="915537"/>
            <a:ext cx="1502644" cy="368112"/>
          </a:xfrm>
          <a:prstGeom prst="roundRect">
            <a:avLst/>
          </a:prstGeom>
          <a:solidFill>
            <a:schemeClr val="bg2">
              <a:lumMod val="75000"/>
            </a:schemeClr>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Le switch simple </a:t>
            </a:r>
          </a:p>
        </p:txBody>
      </p:sp>
      <p:sp>
        <p:nvSpPr>
          <p:cNvPr id="26" name="Flèche : bas 25">
            <a:extLst>
              <a:ext uri="{FF2B5EF4-FFF2-40B4-BE49-F238E27FC236}">
                <a16:creationId xmlns:a16="http://schemas.microsoft.com/office/drawing/2014/main" id="{309D6E00-5346-4E46-B5E9-F6E86004B1A0}"/>
              </a:ext>
            </a:extLst>
          </p:cNvPr>
          <p:cNvSpPr/>
          <p:nvPr/>
        </p:nvSpPr>
        <p:spPr>
          <a:xfrm>
            <a:off x="925385" y="4876786"/>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4" name="Ellipse 63">
            <a:extLst>
              <a:ext uri="{FF2B5EF4-FFF2-40B4-BE49-F238E27FC236}">
                <a16:creationId xmlns:a16="http://schemas.microsoft.com/office/drawing/2014/main" id="{8E2DF82C-BB1C-493C-94F8-C859469D3D97}"/>
              </a:ext>
            </a:extLst>
          </p:cNvPr>
          <p:cNvSpPr/>
          <p:nvPr/>
        </p:nvSpPr>
        <p:spPr>
          <a:xfrm>
            <a:off x="4332087" y="5093862"/>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5</a:t>
            </a:r>
          </a:p>
        </p:txBody>
      </p:sp>
      <p:sp>
        <p:nvSpPr>
          <p:cNvPr id="29" name="Rectangle : coins arrondis 28">
            <a:extLst>
              <a:ext uri="{FF2B5EF4-FFF2-40B4-BE49-F238E27FC236}">
                <a16:creationId xmlns:a16="http://schemas.microsoft.com/office/drawing/2014/main" id="{C77D3A63-37F9-4F9D-B21D-B0332B06F478}"/>
              </a:ext>
            </a:extLst>
          </p:cNvPr>
          <p:cNvSpPr/>
          <p:nvPr/>
        </p:nvSpPr>
        <p:spPr>
          <a:xfrm>
            <a:off x="9144000" y="934786"/>
            <a:ext cx="2872558" cy="368112"/>
          </a:xfrm>
          <a:prstGeom prst="roundRect">
            <a:avLst/>
          </a:prstGeom>
          <a:solidFill>
            <a:schemeClr val="bg2">
              <a:lumMod val="75000"/>
            </a:schemeClr>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panose="020B0604020202020204"/>
                <a:ea typeface="+mn-ea"/>
                <a:cs typeface="+mn-cs"/>
              </a:rPr>
              <a:t>Mise en place de la gestion déléguée</a:t>
            </a:r>
          </a:p>
        </p:txBody>
      </p:sp>
      <p:sp>
        <p:nvSpPr>
          <p:cNvPr id="36" name="Flèche : bas 35">
            <a:extLst>
              <a:ext uri="{FF2B5EF4-FFF2-40B4-BE49-F238E27FC236}">
                <a16:creationId xmlns:a16="http://schemas.microsoft.com/office/drawing/2014/main" id="{F10EE7B8-E897-49FB-B5AD-D99C96EA89C5}"/>
              </a:ext>
            </a:extLst>
          </p:cNvPr>
          <p:cNvSpPr/>
          <p:nvPr/>
        </p:nvSpPr>
        <p:spPr>
          <a:xfrm>
            <a:off x="6875684" y="5881550"/>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7" name="Image 26" descr="Une image contenant texte, clipart&#10;&#10;Description générée automatiquement">
            <a:extLst>
              <a:ext uri="{FF2B5EF4-FFF2-40B4-BE49-F238E27FC236}">
                <a16:creationId xmlns:a16="http://schemas.microsoft.com/office/drawing/2014/main" id="{E0F0D2FC-3CAB-4D6F-A4AD-5622BD29A1AC}"/>
              </a:ext>
            </a:extLst>
          </p:cNvPr>
          <p:cNvPicPr>
            <a:picLocks noChangeAspect="1"/>
          </p:cNvPicPr>
          <p:nvPr/>
        </p:nvPicPr>
        <p:blipFill>
          <a:blip r:embed="rId4"/>
          <a:stretch>
            <a:fillRect/>
          </a:stretch>
        </p:blipFill>
        <p:spPr>
          <a:xfrm>
            <a:off x="11661471" y="31735"/>
            <a:ext cx="530529" cy="503314"/>
          </a:xfrm>
          <a:prstGeom prst="rect">
            <a:avLst/>
          </a:prstGeom>
        </p:spPr>
      </p:pic>
      <p:sp>
        <p:nvSpPr>
          <p:cNvPr id="30" name="Titre 1">
            <a:extLst>
              <a:ext uri="{FF2B5EF4-FFF2-40B4-BE49-F238E27FC236}">
                <a16:creationId xmlns:a16="http://schemas.microsoft.com/office/drawing/2014/main" id="{98447699-34DB-4F50-894F-C06845475E05}"/>
              </a:ext>
            </a:extLst>
          </p:cNvPr>
          <p:cNvSpPr txBox="1">
            <a:spLocks/>
          </p:cNvSpPr>
          <p:nvPr/>
        </p:nvSpPr>
        <p:spPr>
          <a:xfrm>
            <a:off x="1075136" y="217894"/>
            <a:ext cx="10309252"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Cas 5 : souscription </a:t>
            </a:r>
            <a:r>
              <a:rPr lang="fr-FR" sz="1800" kern="0">
                <a:solidFill>
                  <a:srgbClr val="000000"/>
                </a:solidFill>
                <a:latin typeface="Montserrat ExtraBold"/>
              </a:rPr>
              <a:t>d’une </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assurance vie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Premium 2 avec une </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Orientaiton</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de Gestion et </a:t>
            </a:r>
            <a:r>
              <a:rPr lang="fr-FR" sz="1800" kern="0">
                <a:solidFill>
                  <a:srgbClr val="000000"/>
                </a:solidFill>
                <a:latin typeface="Montserrat ExtraBold"/>
              </a:rPr>
              <a:t>une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cohabitation sur de l’Emprunt BPCE</a:t>
            </a:r>
            <a:r>
              <a:rPr lang="fr-FR" sz="1800" kern="0">
                <a:solidFill>
                  <a:srgbClr val="000000"/>
                </a:solidFill>
                <a:latin typeface="Montserrat ExtraBold"/>
              </a:rPr>
              <a:t> </a:t>
            </a: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grpSp>
        <p:nvGrpSpPr>
          <p:cNvPr id="9" name="Groupe 8">
            <a:extLst>
              <a:ext uri="{FF2B5EF4-FFF2-40B4-BE49-F238E27FC236}">
                <a16:creationId xmlns:a16="http://schemas.microsoft.com/office/drawing/2014/main" id="{968192BC-551B-4823-81A6-6E8867A5AC10}"/>
              </a:ext>
            </a:extLst>
          </p:cNvPr>
          <p:cNvGrpSpPr/>
          <p:nvPr/>
        </p:nvGrpSpPr>
        <p:grpSpPr>
          <a:xfrm>
            <a:off x="444137" y="3668123"/>
            <a:ext cx="3626825" cy="2035295"/>
            <a:chOff x="444137" y="3668123"/>
            <a:chExt cx="3626825" cy="2035295"/>
          </a:xfrm>
        </p:grpSpPr>
        <p:pic>
          <p:nvPicPr>
            <p:cNvPr id="24" name="Image 23">
              <a:extLst>
                <a:ext uri="{FF2B5EF4-FFF2-40B4-BE49-F238E27FC236}">
                  <a16:creationId xmlns:a16="http://schemas.microsoft.com/office/drawing/2014/main" id="{B9EA5A62-A384-4C02-83C2-835BF0C4119F}"/>
                </a:ext>
              </a:extLst>
            </p:cNvPr>
            <p:cNvPicPr>
              <a:picLocks noChangeAspect="1"/>
            </p:cNvPicPr>
            <p:nvPr/>
          </p:nvPicPr>
          <p:blipFill>
            <a:blip r:embed="rId5"/>
            <a:stretch>
              <a:fillRect/>
            </a:stretch>
          </p:blipFill>
          <p:spPr>
            <a:xfrm>
              <a:off x="444137" y="3668123"/>
              <a:ext cx="3626825" cy="2026906"/>
            </a:xfrm>
            <a:prstGeom prst="rect">
              <a:avLst/>
            </a:prstGeom>
          </p:spPr>
        </p:pic>
        <p:pic>
          <p:nvPicPr>
            <p:cNvPr id="5" name="Image 4">
              <a:extLst>
                <a:ext uri="{FF2B5EF4-FFF2-40B4-BE49-F238E27FC236}">
                  <a16:creationId xmlns:a16="http://schemas.microsoft.com/office/drawing/2014/main" id="{C64FFA31-0D46-4CE3-9F51-172E8ED82B14}"/>
                </a:ext>
              </a:extLst>
            </p:cNvPr>
            <p:cNvPicPr>
              <a:picLocks noChangeAspect="1"/>
            </p:cNvPicPr>
            <p:nvPr/>
          </p:nvPicPr>
          <p:blipFill>
            <a:blip r:embed="rId6"/>
            <a:stretch>
              <a:fillRect/>
            </a:stretch>
          </p:blipFill>
          <p:spPr>
            <a:xfrm>
              <a:off x="578361" y="5463114"/>
              <a:ext cx="1201520" cy="240304"/>
            </a:xfrm>
            <a:prstGeom prst="rect">
              <a:avLst/>
            </a:prstGeom>
          </p:spPr>
        </p:pic>
      </p:grpSp>
      <p:grpSp>
        <p:nvGrpSpPr>
          <p:cNvPr id="15" name="Groupe 14">
            <a:extLst>
              <a:ext uri="{FF2B5EF4-FFF2-40B4-BE49-F238E27FC236}">
                <a16:creationId xmlns:a16="http://schemas.microsoft.com/office/drawing/2014/main" id="{71E1AFDD-0C55-4B71-9AA6-116B8A752C9C}"/>
              </a:ext>
            </a:extLst>
          </p:cNvPr>
          <p:cNvGrpSpPr/>
          <p:nvPr/>
        </p:nvGrpSpPr>
        <p:grpSpPr>
          <a:xfrm>
            <a:off x="4620087" y="3646392"/>
            <a:ext cx="3276469" cy="2987650"/>
            <a:chOff x="4620087" y="3646392"/>
            <a:chExt cx="3276469" cy="2987650"/>
          </a:xfrm>
        </p:grpSpPr>
        <p:grpSp>
          <p:nvGrpSpPr>
            <p:cNvPr id="8" name="Groupe 7">
              <a:extLst>
                <a:ext uri="{FF2B5EF4-FFF2-40B4-BE49-F238E27FC236}">
                  <a16:creationId xmlns:a16="http://schemas.microsoft.com/office/drawing/2014/main" id="{EC8D9BA5-0726-4C21-9F88-E911566A2C50}"/>
                </a:ext>
              </a:extLst>
            </p:cNvPr>
            <p:cNvGrpSpPr/>
            <p:nvPr/>
          </p:nvGrpSpPr>
          <p:grpSpPr>
            <a:xfrm>
              <a:off x="4620087" y="3646392"/>
              <a:ext cx="3276469" cy="2987650"/>
              <a:chOff x="4620087" y="3646392"/>
              <a:chExt cx="3276469" cy="2987650"/>
            </a:xfrm>
          </p:grpSpPr>
          <p:pic>
            <p:nvPicPr>
              <p:cNvPr id="4" name="Image 3">
                <a:extLst>
                  <a:ext uri="{FF2B5EF4-FFF2-40B4-BE49-F238E27FC236}">
                    <a16:creationId xmlns:a16="http://schemas.microsoft.com/office/drawing/2014/main" id="{5815E8AE-0629-4330-8A7E-407EE9EC5839}"/>
                  </a:ext>
                </a:extLst>
              </p:cNvPr>
              <p:cNvPicPr>
                <a:picLocks noChangeAspect="1"/>
              </p:cNvPicPr>
              <p:nvPr/>
            </p:nvPicPr>
            <p:blipFill>
              <a:blip r:embed="rId7"/>
              <a:stretch>
                <a:fillRect/>
              </a:stretch>
            </p:blipFill>
            <p:spPr>
              <a:xfrm>
                <a:off x="4620087" y="3646392"/>
                <a:ext cx="3276469" cy="2987650"/>
              </a:xfrm>
              <a:prstGeom prst="rect">
                <a:avLst/>
              </a:prstGeom>
            </p:spPr>
          </p:pic>
          <p:pic>
            <p:nvPicPr>
              <p:cNvPr id="7" name="Image 6">
                <a:extLst>
                  <a:ext uri="{FF2B5EF4-FFF2-40B4-BE49-F238E27FC236}">
                    <a16:creationId xmlns:a16="http://schemas.microsoft.com/office/drawing/2014/main" id="{F209CC7F-E582-4DAE-94C9-D57EDED168C4}"/>
                  </a:ext>
                </a:extLst>
              </p:cNvPr>
              <p:cNvPicPr>
                <a:picLocks noChangeAspect="1"/>
              </p:cNvPicPr>
              <p:nvPr/>
            </p:nvPicPr>
            <p:blipFill>
              <a:blip r:embed="rId8"/>
              <a:stretch>
                <a:fillRect/>
              </a:stretch>
            </p:blipFill>
            <p:spPr>
              <a:xfrm>
                <a:off x="4734651" y="5201017"/>
                <a:ext cx="1115634" cy="180845"/>
              </a:xfrm>
              <a:prstGeom prst="rect">
                <a:avLst/>
              </a:prstGeom>
            </p:spPr>
          </p:pic>
        </p:grpSp>
        <p:pic>
          <p:nvPicPr>
            <p:cNvPr id="14" name="Image 13">
              <a:extLst>
                <a:ext uri="{FF2B5EF4-FFF2-40B4-BE49-F238E27FC236}">
                  <a16:creationId xmlns:a16="http://schemas.microsoft.com/office/drawing/2014/main" id="{CE5B0CCD-A243-40C7-8945-4EC3E453CA6D}"/>
                </a:ext>
              </a:extLst>
            </p:cNvPr>
            <p:cNvPicPr>
              <a:picLocks noChangeAspect="1"/>
            </p:cNvPicPr>
            <p:nvPr/>
          </p:nvPicPr>
          <p:blipFill>
            <a:blip r:embed="rId9"/>
            <a:stretch>
              <a:fillRect/>
            </a:stretch>
          </p:blipFill>
          <p:spPr>
            <a:xfrm>
              <a:off x="4734650" y="5201017"/>
              <a:ext cx="881427" cy="218594"/>
            </a:xfrm>
            <a:prstGeom prst="rect">
              <a:avLst/>
            </a:prstGeom>
          </p:spPr>
        </p:pic>
      </p:grpSp>
      <p:grpSp>
        <p:nvGrpSpPr>
          <p:cNvPr id="18" name="Groupe 17">
            <a:extLst>
              <a:ext uri="{FF2B5EF4-FFF2-40B4-BE49-F238E27FC236}">
                <a16:creationId xmlns:a16="http://schemas.microsoft.com/office/drawing/2014/main" id="{099F8117-FBF4-4FDB-8D3E-FA82F6BA902F}"/>
              </a:ext>
            </a:extLst>
          </p:cNvPr>
          <p:cNvGrpSpPr/>
          <p:nvPr/>
        </p:nvGrpSpPr>
        <p:grpSpPr>
          <a:xfrm>
            <a:off x="8406867" y="3678006"/>
            <a:ext cx="3319525" cy="2924421"/>
            <a:chOff x="8406867" y="3678006"/>
            <a:chExt cx="3319525" cy="2924421"/>
          </a:xfrm>
        </p:grpSpPr>
        <p:pic>
          <p:nvPicPr>
            <p:cNvPr id="6" name="Image 5">
              <a:extLst>
                <a:ext uri="{FF2B5EF4-FFF2-40B4-BE49-F238E27FC236}">
                  <a16:creationId xmlns:a16="http://schemas.microsoft.com/office/drawing/2014/main" id="{483746D0-C84F-41A5-B0EA-45A54C078147}"/>
                </a:ext>
              </a:extLst>
            </p:cNvPr>
            <p:cNvPicPr>
              <a:picLocks noChangeAspect="1"/>
            </p:cNvPicPr>
            <p:nvPr/>
          </p:nvPicPr>
          <p:blipFill>
            <a:blip r:embed="rId10"/>
            <a:stretch>
              <a:fillRect/>
            </a:stretch>
          </p:blipFill>
          <p:spPr>
            <a:xfrm>
              <a:off x="8406867" y="3678006"/>
              <a:ext cx="3319525" cy="2924421"/>
            </a:xfrm>
            <a:prstGeom prst="rect">
              <a:avLst/>
            </a:prstGeom>
          </p:spPr>
        </p:pic>
        <p:pic>
          <p:nvPicPr>
            <p:cNvPr id="17" name="Image 16">
              <a:extLst>
                <a:ext uri="{FF2B5EF4-FFF2-40B4-BE49-F238E27FC236}">
                  <a16:creationId xmlns:a16="http://schemas.microsoft.com/office/drawing/2014/main" id="{78E1C5BE-7001-4709-9C24-30C2B9162246}"/>
                </a:ext>
              </a:extLst>
            </p:cNvPr>
            <p:cNvPicPr>
              <a:picLocks noChangeAspect="1"/>
            </p:cNvPicPr>
            <p:nvPr/>
          </p:nvPicPr>
          <p:blipFill>
            <a:blip r:embed="rId11"/>
            <a:stretch>
              <a:fillRect/>
            </a:stretch>
          </p:blipFill>
          <p:spPr>
            <a:xfrm>
              <a:off x="10152153" y="5736167"/>
              <a:ext cx="709448" cy="201128"/>
            </a:xfrm>
            <a:prstGeom prst="rect">
              <a:avLst/>
            </a:prstGeom>
          </p:spPr>
        </p:pic>
      </p:grpSp>
    </p:spTree>
    <p:extLst>
      <p:ext uri="{BB962C8B-B14F-4D97-AF65-F5344CB8AC3E}">
        <p14:creationId xmlns:p14="http://schemas.microsoft.com/office/powerpoint/2010/main" val="11278693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a:solidFill>
                  <a:schemeClr val="bg2">
                    <a:lumMod val="40000"/>
                    <a:lumOff val="60000"/>
                  </a:schemeClr>
                </a:solidFill>
                <a:latin typeface="Montserrat SemiBold"/>
                <a:cs typeface="Arial"/>
              </a:rPr>
              <a:t>04</a:t>
            </a:r>
          </a:p>
        </p:txBody>
      </p:sp>
      <p:sp>
        <p:nvSpPr>
          <p:cNvPr id="3" name="Espace réservé du texte 2"/>
          <p:cNvSpPr>
            <a:spLocks noGrp="1"/>
          </p:cNvSpPr>
          <p:nvPr>
            <p:ph type="body" sz="quarter" idx="13"/>
          </p:nvPr>
        </p:nvSpPr>
        <p:spPr>
          <a:xfrm>
            <a:off x="3137323" y="3429000"/>
            <a:ext cx="8627757" cy="808222"/>
          </a:xfrm>
        </p:spPr>
        <p:txBody>
          <a:bodyPr/>
          <a:lstStyle/>
          <a:p>
            <a:r>
              <a:rPr lang="fr-FR" sz="3200"/>
              <a:t>ARGUMENTAIRES POUR LES CONSEILLERS « PARTICULIERS »</a:t>
            </a:r>
          </a:p>
        </p:txBody>
      </p:sp>
      <p:sp>
        <p:nvSpPr>
          <p:cNvPr id="5" name="Rectangle 4">
            <a:extLst>
              <a:ext uri="{FF2B5EF4-FFF2-40B4-BE49-F238E27FC236}">
                <a16:creationId xmlns:a16="http://schemas.microsoft.com/office/drawing/2014/main" id="{17DD3E98-0B3A-4803-A451-4D5F84D26B47}"/>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38993066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083493" y="205294"/>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Obtenez un rendez-vous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6232840" y="329746"/>
            <a:ext cx="4006313"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8296412" y="1414048"/>
            <a:ext cx="3655818"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a:defRPr/>
            </a:pPr>
            <a:r>
              <a:rPr kumimoji="0" lang="fr-FR" sz="1200" b="0" i="1" u="none" strike="noStrike" kern="1200" cap="none" spc="0" normalizeH="0" baseline="0" noProof="0" dirty="0">
                <a:ln>
                  <a:noFill/>
                </a:ln>
                <a:solidFill>
                  <a:srgbClr val="000000"/>
                </a:solidFill>
                <a:effectLst/>
                <a:uLnTx/>
                <a:uFillTx/>
                <a:latin typeface="Arial"/>
                <a:ea typeface="Verdana"/>
                <a:cs typeface="Arial"/>
              </a:rPr>
              <a:t>« </a:t>
            </a:r>
            <a:r>
              <a:rPr kumimoji="0" lang="fr-FR" sz="1100" b="1" i="1" u="none" strike="noStrike" kern="1200" cap="none" spc="0" normalizeH="0" baseline="0" noProof="0" dirty="0">
                <a:ln>
                  <a:noFill/>
                </a:ln>
                <a:solidFill>
                  <a:srgbClr val="000000"/>
                </a:solidFill>
                <a:effectLst/>
                <a:uLnTx/>
                <a:uFillTx/>
                <a:latin typeface="Arial"/>
                <a:ea typeface="Verdana"/>
                <a:cs typeface="Arial"/>
              </a:rPr>
              <a:t>Je </a:t>
            </a:r>
            <a:r>
              <a:rPr lang="fr-FR" sz="1100" b="1" i="1" dirty="0">
                <a:solidFill>
                  <a:srgbClr val="000000"/>
                </a:solidFill>
                <a:latin typeface="Arial"/>
                <a:ea typeface="Verdana"/>
                <a:cs typeface="Arial"/>
              </a:rPr>
              <a:t>vois que </a:t>
            </a:r>
            <a:r>
              <a:rPr kumimoji="0" lang="fr-FR" sz="1100" b="1" i="1" u="none" strike="noStrike" kern="1200" cap="none" spc="0" normalizeH="0" baseline="0" noProof="0" dirty="0">
                <a:ln>
                  <a:noFill/>
                </a:ln>
                <a:solidFill>
                  <a:srgbClr val="000000"/>
                </a:solidFill>
                <a:effectLst/>
                <a:uLnTx/>
                <a:uFillTx/>
                <a:latin typeface="Arial"/>
                <a:ea typeface="Verdana"/>
                <a:cs typeface="Arial"/>
              </a:rPr>
              <a:t>vous </a:t>
            </a:r>
            <a:r>
              <a:rPr lang="fr-FR" sz="1100" b="1" i="1" dirty="0">
                <a:solidFill>
                  <a:srgbClr val="000000"/>
                </a:solidFill>
                <a:latin typeface="Arial"/>
                <a:ea typeface="Verdana"/>
                <a:cs typeface="Arial"/>
              </a:rPr>
              <a:t>êtes détenteur d’un contrat d'assurance vie et que votre bénéficiaire est votre conjoint mais qu'il n'est pas encore équipé.</a:t>
            </a:r>
            <a:endParaRPr lang="fr-FR" sz="1100" dirty="0">
              <a:solidFill>
                <a:srgbClr val="FFFFFF"/>
              </a:solidFill>
              <a:latin typeface="Arial"/>
              <a:ea typeface="Verdana"/>
              <a:cs typeface="Arial"/>
            </a:endParaRPr>
          </a:p>
          <a:p>
            <a:pPr defTabSz="910828">
              <a:defRPr/>
            </a:pPr>
            <a:r>
              <a:rPr lang="fr-FR" sz="1100" i="1" dirty="0">
                <a:solidFill>
                  <a:srgbClr val="000000"/>
                </a:solidFill>
                <a:latin typeface="Arial"/>
                <a:ea typeface="Verdana"/>
                <a:cs typeface="Arial"/>
              </a:rPr>
              <a:t>Aussi  je vous</a:t>
            </a:r>
            <a:r>
              <a:rPr kumimoji="0" lang="fr-FR" sz="1100" i="1" u="none" strike="noStrike" kern="1200" cap="none" spc="0" normalizeH="0" baseline="0" noProof="0" dirty="0">
                <a:ln>
                  <a:noFill/>
                </a:ln>
                <a:solidFill>
                  <a:srgbClr val="000000"/>
                </a:solidFill>
                <a:effectLst/>
                <a:uLnTx/>
                <a:uFillTx/>
                <a:latin typeface="Arial"/>
                <a:ea typeface="Verdana"/>
                <a:cs typeface="Arial"/>
              </a:rPr>
              <a:t> </a:t>
            </a:r>
            <a:r>
              <a:rPr lang="fr-FR" sz="1100" i="1" dirty="0">
                <a:solidFill>
                  <a:srgbClr val="000000"/>
                </a:solidFill>
                <a:latin typeface="Arial"/>
                <a:ea typeface="Verdana"/>
                <a:cs typeface="Arial"/>
              </a:rPr>
              <a:t>propose d'ouvrir un contrat d’assurance vie à votre conjoint et de faire un versement sur chaque contrat pour poursuivre la diversification de votre épargne</a:t>
            </a:r>
            <a:r>
              <a:rPr kumimoji="0" lang="fr-FR" sz="1100" b="0" i="1" u="none" strike="noStrike" kern="1200" cap="none" spc="0" normalizeH="0" baseline="0" noProof="0" dirty="0">
                <a:ln>
                  <a:noFill/>
                </a:ln>
                <a:solidFill>
                  <a:srgbClr val="000000"/>
                </a:solidFill>
                <a:effectLst/>
                <a:uLnTx/>
                <a:uFillTx/>
                <a:latin typeface="Arial"/>
                <a:ea typeface="Verdana"/>
                <a:cs typeface="Arial"/>
              </a:rPr>
              <a:t>.</a:t>
            </a:r>
            <a:r>
              <a:rPr lang="fr-FR" sz="1100" i="1" dirty="0">
                <a:solidFill>
                  <a:srgbClr val="000000"/>
                </a:solidFill>
                <a:latin typeface="Arial"/>
                <a:ea typeface="Verdana"/>
                <a:cs typeface="Arial"/>
              </a:rPr>
              <a:t> « L'Emprunt</a:t>
            </a:r>
            <a:r>
              <a:rPr kumimoji="0" lang="fr-FR" sz="1100" b="0" i="1" u="none" strike="noStrike" kern="1200" cap="none" spc="0" normalizeH="0" baseline="0" noProof="0" dirty="0">
                <a:ln>
                  <a:noFill/>
                </a:ln>
                <a:solidFill>
                  <a:srgbClr val="000000"/>
                </a:solidFill>
                <a:effectLst/>
                <a:uLnTx/>
                <a:uFillTx/>
                <a:latin typeface="Arial"/>
                <a:ea typeface="Verdana"/>
                <a:cs typeface="Arial"/>
              </a:rPr>
              <a:t> BPCE</a:t>
            </a:r>
            <a:r>
              <a:rPr lang="fr-FR" sz="1100" i="1" dirty="0">
                <a:solidFill>
                  <a:srgbClr val="000000"/>
                </a:solidFill>
                <a:latin typeface="Arial"/>
                <a:ea typeface="Verdana"/>
                <a:cs typeface="Arial"/>
              </a:rPr>
              <a:t> Janvier 2028 *»  sur 5 ans vous garantit </a:t>
            </a:r>
            <a:r>
              <a:rPr kumimoji="0" lang="fr-FR" sz="1100" b="0" i="1" u="none" strike="noStrike" kern="1200" cap="none" spc="0" normalizeH="0" baseline="0" noProof="0" dirty="0">
                <a:ln>
                  <a:noFill/>
                </a:ln>
                <a:solidFill>
                  <a:srgbClr val="000000"/>
                </a:solidFill>
                <a:effectLst/>
                <a:uLnTx/>
                <a:uFillTx/>
                <a:latin typeface="Arial"/>
                <a:ea typeface="Verdana"/>
                <a:cs typeface="Arial"/>
              </a:rPr>
              <a:t>un </a:t>
            </a:r>
            <a:r>
              <a:rPr lang="fr-FR" sz="1100" i="1" dirty="0">
                <a:solidFill>
                  <a:srgbClr val="000000"/>
                </a:solidFill>
                <a:latin typeface="Arial"/>
                <a:ea typeface="Verdana"/>
                <a:cs typeface="Arial"/>
              </a:rPr>
              <a:t>taux de rendement actuariel de 3,70% sur  5 ans. Et comme une bonne nouvelle n'arrive jamais seule</a:t>
            </a:r>
            <a:r>
              <a:rPr kumimoji="0" lang="fr-FR" sz="1100" b="0" i="1" u="none" strike="noStrike" kern="1200" cap="none" spc="0" normalizeH="0" baseline="0" noProof="0" dirty="0">
                <a:ln>
                  <a:noFill/>
                </a:ln>
                <a:solidFill>
                  <a:srgbClr val="000000"/>
                </a:solidFill>
                <a:effectLst/>
                <a:uLnTx/>
                <a:uFillTx/>
                <a:latin typeface="Arial"/>
                <a:ea typeface="Verdana"/>
                <a:cs typeface="Arial"/>
              </a:rPr>
              <a:t>, </a:t>
            </a:r>
            <a:r>
              <a:rPr lang="fr-FR" sz="1100" i="1" dirty="0">
                <a:solidFill>
                  <a:srgbClr val="000000"/>
                </a:solidFill>
                <a:latin typeface="Arial"/>
                <a:ea typeface="Verdana"/>
                <a:cs typeface="Arial"/>
              </a:rPr>
              <a:t>vos versements de ce jour </a:t>
            </a:r>
            <a:r>
              <a:rPr kumimoji="0" lang="fr-FR" sz="1100" b="0" i="1" u="none" strike="noStrike" kern="1200" cap="none" spc="0" normalizeH="0" baseline="0" noProof="0" dirty="0">
                <a:ln>
                  <a:noFill/>
                </a:ln>
                <a:solidFill>
                  <a:srgbClr val="000000"/>
                </a:solidFill>
                <a:effectLst/>
                <a:uLnTx/>
                <a:uFillTx/>
                <a:latin typeface="Arial"/>
                <a:ea typeface="Verdana"/>
                <a:cs typeface="Arial"/>
              </a:rPr>
              <a:t>vous </a:t>
            </a:r>
            <a:r>
              <a:rPr lang="fr-FR" sz="1100" i="1" dirty="0">
                <a:solidFill>
                  <a:srgbClr val="000000"/>
                </a:solidFill>
                <a:latin typeface="Arial"/>
                <a:ea typeface="Verdana"/>
                <a:cs typeface="Arial"/>
              </a:rPr>
              <a:t>ferons bénéficier d'un bonus** de rémunération sur la part investie </a:t>
            </a:r>
            <a:r>
              <a:rPr kumimoji="0" lang="fr-FR" sz="1100" b="0" i="1" u="none" strike="noStrike" kern="1200" cap="none" spc="0" normalizeH="0" baseline="0" noProof="0" dirty="0">
                <a:ln>
                  <a:noFill/>
                </a:ln>
                <a:solidFill>
                  <a:srgbClr val="000000"/>
                </a:solidFill>
                <a:effectLst/>
                <a:uLnTx/>
                <a:uFillTx/>
                <a:latin typeface="Arial"/>
                <a:ea typeface="Verdana"/>
                <a:cs typeface="Arial"/>
              </a:rPr>
              <a:t>en </a:t>
            </a:r>
            <a:r>
              <a:rPr lang="fr-FR" sz="1100" i="1" dirty="0">
                <a:solidFill>
                  <a:srgbClr val="000000"/>
                </a:solidFill>
                <a:latin typeface="Arial"/>
                <a:ea typeface="Verdana"/>
                <a:cs typeface="Arial"/>
              </a:rPr>
              <a:t>euros</a:t>
            </a:r>
            <a:r>
              <a:rPr kumimoji="0" lang="fr-FR" sz="1100" b="0" i="1" u="none" strike="noStrike" kern="1200" cap="none" spc="0" normalizeH="0" baseline="0" noProof="0" dirty="0">
                <a:ln>
                  <a:noFill/>
                </a:ln>
                <a:solidFill>
                  <a:srgbClr val="000000"/>
                </a:solidFill>
                <a:effectLst/>
                <a:uLnTx/>
                <a:uFillTx/>
                <a:latin typeface="Arial"/>
                <a:ea typeface="Verdana"/>
                <a:cs typeface="Arial"/>
              </a:rPr>
              <a:t>.</a:t>
            </a:r>
            <a:endParaRPr lang="fr-FR" sz="1100" b="0" i="1" u="none" strike="noStrike" kern="1200" cap="none" spc="0" normalizeH="0" baseline="0" noProof="0" dirty="0">
              <a:ln>
                <a:noFill/>
              </a:ln>
              <a:solidFill>
                <a:srgbClr val="000000"/>
              </a:solidFill>
              <a:effectLst/>
              <a:uLnTx/>
              <a:uFillTx/>
              <a:latin typeface="Arial"/>
              <a:ea typeface="Verdana"/>
              <a:cs typeface="Arial"/>
            </a:endParaRPr>
          </a:p>
          <a:p>
            <a:pPr defTabSz="910828">
              <a:defRPr/>
            </a:pPr>
            <a:endParaRPr lang="fr-FR" sz="1100" i="1" dirty="0">
              <a:solidFill>
                <a:srgbClr val="000000"/>
              </a:solidFill>
              <a:latin typeface="Arial"/>
              <a:ea typeface="Verdana"/>
              <a:cs typeface="Arial"/>
            </a:endParaRPr>
          </a:p>
          <a:p>
            <a:pPr defTabSz="910828">
              <a:defRPr/>
            </a:pPr>
            <a:endParaRPr lang="fr-FR" sz="1100" i="1" dirty="0">
              <a:solidFill>
                <a:srgbClr val="000000"/>
              </a:solidFill>
              <a:latin typeface="Arial"/>
              <a:ea typeface="Verdana"/>
              <a:cs typeface="Arial"/>
            </a:endParaRPr>
          </a:p>
          <a:p>
            <a:pPr defTabSz="910828">
              <a:defRPr/>
            </a:pPr>
            <a:endParaRPr lang="fr-FR" sz="1100" dirty="0">
              <a:ea typeface="+mn-lt"/>
              <a:cs typeface="+mn-lt"/>
            </a:endParaRPr>
          </a:p>
          <a:p>
            <a:pPr defTabSz="910828">
              <a:spcAft>
                <a:spcPct val="0"/>
              </a:spcAft>
              <a:defRPr/>
            </a:pPr>
            <a:r>
              <a:rPr lang="fr-FR" sz="1200" dirty="0">
                <a:solidFill>
                  <a:schemeClr val="tx1"/>
                </a:solidFill>
                <a:ea typeface="+mn-lt"/>
                <a:cs typeface="+mn-lt"/>
              </a:rPr>
              <a:t>** Sous réserve du respect des conditions d’éligibilités à l’offre.</a:t>
            </a:r>
          </a:p>
          <a:p>
            <a:pPr marL="0" marR="0" lvl="0" indent="0" algn="l" defTabSz="910828">
              <a:lnSpc>
                <a:spcPct val="100000"/>
              </a:lnSpc>
              <a:spcBef>
                <a:spcPts val="0"/>
              </a:spcBef>
              <a:spcAft>
                <a:spcPct val="0"/>
              </a:spcAft>
              <a:buClrTx/>
              <a:buSzTx/>
              <a:buFontTx/>
              <a:buNone/>
              <a:tabLst/>
              <a:defRPr/>
            </a:pPr>
            <a:endParaRPr lang="fr-FR" altLang="fr-FR" sz="1200" b="0" i="1" u="none" strike="noStrike" kern="1200" cap="none" spc="0" normalizeH="0" baseline="0" noProof="0" dirty="0">
              <a:ln>
                <a:noFill/>
              </a:ln>
              <a:solidFill>
                <a:srgbClr val="000000"/>
              </a:solidFill>
              <a:effectLst/>
              <a:uLnTx/>
              <a:uFillTx/>
              <a:latin typeface="Arial"/>
              <a:ea typeface="Verdana" panose="020B0604030504040204" pitchFamily="34" charset="0"/>
              <a:cs typeface="Arial"/>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9084887" y="1023452"/>
            <a:ext cx="2145194" cy="954107"/>
          </a:xfrm>
          <a:prstGeom prst="rect">
            <a:avLst/>
          </a:prstGeom>
          <a:solidFill>
            <a:schemeClr val="bg1"/>
          </a:solidFill>
        </p:spPr>
        <p:txBody>
          <a:bodyPr wrap="square" lIns="91440" tIns="45720" rIns="91440" bIns="45720" rtlCol="0" anchor="t">
            <a:spAutoFit/>
          </a:bodyPr>
          <a:lstStyle/>
          <a:p>
            <a:pPr algn="ctr">
              <a:defRPr/>
            </a:pPr>
            <a:r>
              <a:rPr kumimoji="0" lang="fr-FR" sz="1400" b="1" i="0" u="none" strike="noStrike" kern="1200" cap="none" spc="0" normalizeH="0" baseline="0" noProof="0">
                <a:ln>
                  <a:noFill/>
                </a:ln>
                <a:solidFill>
                  <a:srgbClr val="B34A8C"/>
                </a:solidFill>
                <a:effectLst/>
                <a:uLnTx/>
                <a:uFillTx/>
                <a:latin typeface="Arial"/>
                <a:ea typeface="+mn-ea"/>
                <a:cs typeface="+mn-cs"/>
              </a:rPr>
              <a:t>Votre client</a:t>
            </a:r>
            <a:r>
              <a:rPr lang="fr-FR" sz="1400" b="1">
                <a:solidFill>
                  <a:srgbClr val="B34A8C"/>
                </a:solidFill>
                <a:latin typeface="Arial"/>
              </a:rPr>
              <a:t> détient un contrat d'assurance vie mais son conjoint n'est pas équipé.</a:t>
            </a:r>
            <a:endParaRPr lang="fr-FR" sz="1400" b="1" i="0" u="none" strike="noStrike" kern="1200" cap="none" spc="0" normalizeH="0" baseline="0" noProof="0">
              <a:ln>
                <a:noFill/>
              </a:ln>
              <a:solidFill>
                <a:srgbClr val="B34A8C"/>
              </a:solidFill>
              <a:effectLst/>
              <a:uLnTx/>
              <a:uFillTx/>
              <a:latin typeface="Arial"/>
              <a:cs typeface="Arial"/>
            </a:endParaRPr>
          </a:p>
        </p:txBody>
      </p:sp>
      <p:sp>
        <p:nvSpPr>
          <p:cNvPr id="13" name="Rectangle : coins arrondis 12">
            <a:extLst>
              <a:ext uri="{FF2B5EF4-FFF2-40B4-BE49-F238E27FC236}">
                <a16:creationId xmlns:a16="http://schemas.microsoft.com/office/drawing/2014/main" id="{8264664A-3A39-4D35-A8B6-224D8009500E}"/>
              </a:ext>
            </a:extLst>
          </p:cNvPr>
          <p:cNvSpPr/>
          <p:nvPr/>
        </p:nvSpPr>
        <p:spPr>
          <a:xfrm>
            <a:off x="7385" y="1414048"/>
            <a:ext cx="4395282"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tIns="45720" rIns="36000" bIns="45720" rtlCol="0" anchor="ctr"/>
          <a:lstStyle/>
          <a:p>
            <a:pPr defTabSz="910828" fontAlgn="base">
              <a:defRPr/>
            </a:pPr>
            <a:endParaRPr lang="fr-FR" altLang="fr-FR" sz="1200" b="1" i="1">
              <a:solidFill>
                <a:srgbClr val="000000"/>
              </a:solidFill>
              <a:latin typeface="Arial"/>
              <a:ea typeface="Verdana"/>
              <a:cs typeface="Arial"/>
            </a:endParaRPr>
          </a:p>
          <a:p>
            <a:pPr defTabSz="910828">
              <a:defRPr/>
            </a:pPr>
            <a:endParaRPr lang="fr-FR" altLang="fr-FR" sz="1200" b="1" i="1">
              <a:solidFill>
                <a:srgbClr val="000000"/>
              </a:solidFill>
              <a:latin typeface="Arial"/>
              <a:ea typeface="Verdana"/>
              <a:cs typeface="Arial"/>
            </a:endParaRPr>
          </a:p>
          <a:p>
            <a:pPr defTabSz="910828">
              <a:defRPr/>
            </a:pPr>
            <a:endParaRPr lang="fr-FR" altLang="fr-FR" sz="1200" b="1" i="1">
              <a:solidFill>
                <a:srgbClr val="000000"/>
              </a:solidFill>
              <a:latin typeface="Arial"/>
              <a:ea typeface="Verdana"/>
              <a:cs typeface="Arial"/>
            </a:endParaRPr>
          </a:p>
          <a:p>
            <a:pPr defTabSz="910828">
              <a:lnSpc>
                <a:spcPts val="1300"/>
              </a:lnSpc>
              <a:defRPr/>
            </a:pPr>
            <a:r>
              <a:rPr lang="fr-FR" altLang="fr-FR" sz="1200" b="1" i="1">
                <a:solidFill>
                  <a:schemeClr val="tx2"/>
                </a:solidFill>
                <a:latin typeface="Arial"/>
                <a:ea typeface="Verdana"/>
                <a:cs typeface="Arial"/>
              </a:rPr>
              <a:t>&gt; Rebond sur contact entrant ou sortant :</a:t>
            </a:r>
            <a:endParaRPr lang="fr-FR" sz="1200" b="1" i="1">
              <a:solidFill>
                <a:schemeClr val="tx2"/>
              </a:solidFill>
              <a:latin typeface="Arial"/>
              <a:ea typeface="Verdana"/>
              <a:cs typeface="Arial"/>
            </a:endParaRPr>
          </a:p>
          <a:p>
            <a:pPr defTabSz="910828">
              <a:lnSpc>
                <a:spcPts val="1300"/>
              </a:lnSpc>
              <a:defRPr/>
            </a:pPr>
            <a:r>
              <a:rPr kumimoji="0" lang="fr-FR" altLang="fr-FR" sz="1200" b="0" i="1" u="none" strike="noStrike" kern="1200" cap="none" spc="0" normalizeH="0" baseline="0" noProof="0">
                <a:ln>
                  <a:noFill/>
                </a:ln>
                <a:solidFill>
                  <a:srgbClr val="000000"/>
                </a:solidFill>
                <a:effectLst/>
                <a:uLnTx/>
                <a:uFillTx/>
                <a:latin typeface="Arial"/>
                <a:ea typeface="Verdana"/>
                <a:cs typeface="Arial"/>
              </a:rPr>
              <a:t>«</a:t>
            </a:r>
            <a:r>
              <a:rPr kumimoji="0" lang="fr-FR" altLang="fr-FR" sz="1100" b="0" i="1" u="none" strike="noStrike" kern="1200" cap="none" spc="0" normalizeH="0" baseline="0" noProof="0">
                <a:ln>
                  <a:noFill/>
                </a:ln>
                <a:solidFill>
                  <a:srgbClr val="000000"/>
                </a:solidFill>
                <a:effectLst/>
                <a:uLnTx/>
                <a:uFillTx/>
                <a:latin typeface="Arial"/>
                <a:ea typeface="Verdana"/>
                <a:cs typeface="Arial"/>
              </a:rPr>
              <a:t> </a:t>
            </a:r>
            <a:r>
              <a:rPr lang="fr-FR" altLang="fr-FR" sz="1100" i="1">
                <a:solidFill>
                  <a:srgbClr val="000000"/>
                </a:solidFill>
                <a:latin typeface="Arial"/>
                <a:ea typeface="Verdana"/>
                <a:cs typeface="Arial"/>
              </a:rPr>
              <a:t>Monsieur Dupuis, nous nous voyons aujourd’hui pour … (banque au quotidien, crédit, assurance, prévoyance,…) et je vais bien sûr vous accompagner sur votre demande.</a:t>
            </a:r>
            <a:endParaRPr lang="fr-FR" sz="1100">
              <a:solidFill>
                <a:srgbClr val="FFFFFF"/>
              </a:solidFill>
              <a:latin typeface="Arial"/>
              <a:ea typeface="Verdana"/>
              <a:cs typeface="Arial"/>
            </a:endParaRPr>
          </a:p>
          <a:p>
            <a:pPr defTabSz="910828">
              <a:lnSpc>
                <a:spcPts val="1300"/>
              </a:lnSpc>
              <a:defRPr/>
            </a:pPr>
            <a:r>
              <a:rPr kumimoji="0" lang="fr-FR" altLang="fr-FR" sz="1100" b="0" i="1" u="none" strike="noStrike" kern="1200" cap="none" spc="0" normalizeH="0" baseline="0" noProof="0">
                <a:ln>
                  <a:noFill/>
                </a:ln>
                <a:solidFill>
                  <a:srgbClr val="000000"/>
                </a:solidFill>
                <a:effectLst/>
                <a:uLnTx/>
                <a:uFillTx/>
                <a:latin typeface="Arial"/>
                <a:ea typeface="Verdana"/>
                <a:cs typeface="Arial"/>
              </a:rPr>
              <a:t> </a:t>
            </a:r>
            <a:r>
              <a:rPr lang="fr-FR" altLang="fr-FR" sz="1100" b="1" i="1">
                <a:solidFill>
                  <a:srgbClr val="000000"/>
                </a:solidFill>
                <a:latin typeface="Arial"/>
                <a:ea typeface="Verdana"/>
                <a:cs typeface="Arial"/>
              </a:rPr>
              <a:t>En préparant notre entretien</a:t>
            </a:r>
            <a:r>
              <a:rPr lang="fr-FR" altLang="fr-FR" sz="1100" i="1">
                <a:solidFill>
                  <a:srgbClr val="000000"/>
                </a:solidFill>
                <a:latin typeface="Arial"/>
                <a:ea typeface="Verdana"/>
                <a:cs typeface="Arial"/>
              </a:rPr>
              <a:t> et à la vue de votre épargne actuelle, je pense qu'il est important que nous abordions ensemble les évolutions récentes des taux d’épargne sur la deuxième partie de notre rdv. Qu’en pensez-vous ? »</a:t>
            </a:r>
          </a:p>
          <a:p>
            <a:pPr defTabSz="910828">
              <a:lnSpc>
                <a:spcPts val="1300"/>
              </a:lnSpc>
              <a:defRPr/>
            </a:pPr>
            <a:endParaRPr lang="fr-FR" altLang="fr-FR" sz="1100" b="1" i="1">
              <a:solidFill>
                <a:schemeClr val="tx2"/>
              </a:solidFill>
              <a:latin typeface="Arial"/>
              <a:ea typeface="Verdana"/>
              <a:cs typeface="Arial"/>
            </a:endParaRPr>
          </a:p>
          <a:p>
            <a:pPr defTabSz="910828">
              <a:lnSpc>
                <a:spcPts val="1300"/>
              </a:lnSpc>
              <a:defRPr/>
            </a:pPr>
            <a:r>
              <a:rPr lang="fr-FR" altLang="fr-FR" sz="1200" b="1" i="1">
                <a:solidFill>
                  <a:schemeClr val="tx2"/>
                </a:solidFill>
                <a:latin typeface="Arial"/>
                <a:ea typeface="Verdana"/>
                <a:cs typeface="Arial"/>
              </a:rPr>
              <a:t>&gt; Entretien autre qu'épargne:</a:t>
            </a:r>
          </a:p>
          <a:p>
            <a:pPr defTabSz="910828">
              <a:lnSpc>
                <a:spcPts val="1300"/>
              </a:lnSpc>
              <a:defRPr/>
            </a:pPr>
            <a:r>
              <a:rPr lang="fr-FR" altLang="fr-FR" sz="1100" i="1">
                <a:solidFill>
                  <a:schemeClr val="tx1"/>
                </a:solidFill>
                <a:ea typeface="Verdana"/>
                <a:cs typeface="+mn-lt"/>
              </a:rPr>
              <a:t>Monsieur ou Madame, maintenant que nous avons traité votre besoin… (banque au quotidien, crédit, assurance, prévoyance,…) je profite de notre échange pour évoquer l’évolution récente des taux d’épargne. Je vous propose :</a:t>
            </a:r>
            <a:endParaRPr lang="fr-FR" sz="1100" i="1">
              <a:solidFill>
                <a:schemeClr val="tx1"/>
              </a:solidFill>
              <a:ea typeface="+mn-lt"/>
              <a:cs typeface="+mn-lt"/>
            </a:endParaRPr>
          </a:p>
          <a:p>
            <a:pPr defTabSz="910828">
              <a:lnSpc>
                <a:spcPts val="1300"/>
              </a:lnSpc>
              <a:defRPr/>
            </a:pPr>
            <a:r>
              <a:rPr lang="fr-FR" sz="1100" i="1">
                <a:solidFill>
                  <a:schemeClr val="tx1"/>
                </a:solidFill>
                <a:ea typeface="+mn-lt"/>
                <a:cs typeface="+mn-lt"/>
              </a:rPr>
              <a:t>• de prendre le temps de faire le point sur vos envies, projets ou besoins</a:t>
            </a:r>
            <a:endParaRPr lang="fr-FR" sz="1100" i="1">
              <a:solidFill>
                <a:schemeClr val="tx1"/>
              </a:solidFill>
            </a:endParaRPr>
          </a:p>
          <a:p>
            <a:pPr defTabSz="910828">
              <a:lnSpc>
                <a:spcPts val="1300"/>
              </a:lnSpc>
              <a:defRPr/>
            </a:pPr>
            <a:r>
              <a:rPr lang="fr-FR" sz="1100" i="1">
                <a:solidFill>
                  <a:schemeClr val="tx1"/>
                </a:solidFill>
                <a:ea typeface="+mn-lt"/>
                <a:cs typeface="+mn-lt"/>
              </a:rPr>
              <a:t>• de déterminer l'impact éventuel sur vos placements, vos projets, vos besoins. </a:t>
            </a:r>
            <a:endParaRPr lang="fr-FR" sz="1100" i="1">
              <a:solidFill>
                <a:schemeClr val="tx1"/>
              </a:solidFill>
            </a:endParaRPr>
          </a:p>
          <a:p>
            <a:pPr defTabSz="910828">
              <a:lnSpc>
                <a:spcPts val="1300"/>
              </a:lnSpc>
              <a:defRPr/>
            </a:pPr>
            <a:r>
              <a:rPr lang="fr-FR" sz="1100" i="1">
                <a:solidFill>
                  <a:schemeClr val="tx1"/>
                </a:solidFill>
                <a:ea typeface="+mn-lt"/>
                <a:cs typeface="+mn-lt"/>
              </a:rPr>
              <a:t>Quand êtes</a:t>
            </a:r>
            <a:r>
              <a:rPr lang="fr-FR" sz="1100" i="1">
                <a:solidFill>
                  <a:schemeClr val="tx1"/>
                </a:solidFill>
                <a:highlight>
                  <a:srgbClr val="00FF00"/>
                </a:highlight>
                <a:ea typeface="+mn-lt"/>
                <a:cs typeface="+mn-lt"/>
              </a:rPr>
              <a:t>-</a:t>
            </a:r>
            <a:r>
              <a:rPr lang="fr-FR" sz="1100" i="1">
                <a:solidFill>
                  <a:schemeClr val="tx1"/>
                </a:solidFill>
                <a:ea typeface="+mn-lt"/>
                <a:cs typeface="+mn-lt"/>
              </a:rPr>
              <a:t>vous disponible ? Mardi / jeudi ? Début fin de journée? Visio /agence /téléphone ?</a:t>
            </a:r>
            <a:endParaRPr lang="fr-FR" sz="1100" i="1">
              <a:solidFill>
                <a:schemeClr val="tx1"/>
              </a:solidFill>
            </a:endParaRPr>
          </a:p>
          <a:p>
            <a:pPr defTabSz="910828">
              <a:lnSpc>
                <a:spcPts val="1300"/>
              </a:lnSpc>
              <a:defRPr/>
            </a:pPr>
            <a:r>
              <a:rPr lang="fr-FR" sz="1100" i="1">
                <a:solidFill>
                  <a:schemeClr val="tx1"/>
                </a:solidFill>
                <a:ea typeface="+mn-lt"/>
                <a:cs typeface="+mn-lt"/>
              </a:rPr>
              <a:t>En préparant notre entretien et à la vue de votre épargne actuelle, je pense qu'il est important que nous abordions ensemble les évolutions récentes des taux d’épargne et de crédit sur la deuxième partie de notre rdv. </a:t>
            </a:r>
          </a:p>
          <a:p>
            <a:pPr defTabSz="910828">
              <a:lnSpc>
                <a:spcPts val="1300"/>
              </a:lnSpc>
              <a:defRPr/>
            </a:pPr>
            <a:r>
              <a:rPr lang="fr-FR" sz="1100" i="1">
                <a:solidFill>
                  <a:schemeClr val="tx1"/>
                </a:solidFill>
                <a:ea typeface="+mn-lt"/>
                <a:cs typeface="+mn-lt"/>
              </a:rPr>
              <a:t>Qu’en pensez-vous ? </a:t>
            </a:r>
            <a:endParaRPr lang="fr-FR" sz="1100" i="1">
              <a:solidFill>
                <a:schemeClr val="tx1"/>
              </a:solidFill>
              <a:cs typeface="Arial"/>
            </a:endParaRPr>
          </a:p>
          <a:p>
            <a:pPr defTabSz="910828">
              <a:spcAft>
                <a:spcPct val="0"/>
              </a:spcAft>
              <a:defRPr/>
            </a:pPr>
            <a:endParaRPr lang="fr-FR" altLang="fr-FR" sz="1200" b="0" i="1" u="none" strike="noStrike" kern="1200" cap="none" spc="0" normalizeH="0" baseline="0" noProof="0">
              <a:ln>
                <a:noFill/>
              </a:ln>
              <a:solidFill>
                <a:srgbClr val="000000"/>
              </a:solidFill>
              <a:effectLst/>
              <a:uLnTx/>
              <a:uFillTx/>
              <a:latin typeface="Arial"/>
              <a:ea typeface="Verdana"/>
              <a:cs typeface="Arial"/>
            </a:endParaRPr>
          </a:p>
        </p:txBody>
      </p:sp>
      <p:sp>
        <p:nvSpPr>
          <p:cNvPr id="14" name="ZoneTexte 13">
            <a:extLst>
              <a:ext uri="{FF2B5EF4-FFF2-40B4-BE49-F238E27FC236}">
                <a16:creationId xmlns:a16="http://schemas.microsoft.com/office/drawing/2014/main" id="{B0533C84-C838-469E-B8D6-27815EDF31B4}"/>
              </a:ext>
            </a:extLst>
          </p:cNvPr>
          <p:cNvSpPr txBox="1"/>
          <p:nvPr/>
        </p:nvSpPr>
        <p:spPr>
          <a:xfrm>
            <a:off x="793798" y="1020221"/>
            <a:ext cx="2556273" cy="738664"/>
          </a:xfrm>
          <a:prstGeom prst="rect">
            <a:avLst/>
          </a:prstGeom>
          <a:solidFill>
            <a:schemeClr val="bg1"/>
          </a:solidFill>
        </p:spPr>
        <p:txBody>
          <a:bodyPr wrap="square" lIns="91440" tIns="45720" rIns="91440" bIns="45720" rtlCol="0" anchor="t">
            <a:spAutoFit/>
          </a:bodyPr>
          <a:lstStyle/>
          <a:p>
            <a:pPr algn="ctr">
              <a:defRPr/>
            </a:pPr>
            <a:r>
              <a:rPr lang="fr-FR" sz="1400" b="1">
                <a:solidFill>
                  <a:srgbClr val="B34A8C"/>
                </a:solidFill>
                <a:latin typeface="Arial"/>
              </a:rPr>
              <a:t>A chaque contact client, je propose un rendez-vous épargne</a:t>
            </a:r>
            <a:endParaRPr lang="fr-FR">
              <a:ea typeface="+mn-ea"/>
              <a:cs typeface="+mn-cs"/>
            </a:endParaRPr>
          </a:p>
        </p:txBody>
      </p:sp>
      <p:sp>
        <p:nvSpPr>
          <p:cNvPr id="15" name="Rectangle : coins arrondis 14">
            <a:extLst>
              <a:ext uri="{FF2B5EF4-FFF2-40B4-BE49-F238E27FC236}">
                <a16:creationId xmlns:a16="http://schemas.microsoft.com/office/drawing/2014/main" id="{DD7B7CBA-E9FA-483A-89AD-DFDE1A6F0270}"/>
              </a:ext>
            </a:extLst>
          </p:cNvPr>
          <p:cNvSpPr/>
          <p:nvPr/>
        </p:nvSpPr>
        <p:spPr>
          <a:xfrm>
            <a:off x="4488486" y="1414049"/>
            <a:ext cx="3655818"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fontAlgn="base">
              <a:spcAft>
                <a:spcPct val="0"/>
              </a:spcAft>
              <a:defRPr/>
            </a:pPr>
            <a:r>
              <a:rPr lang="fr-FR" altLang="fr-FR" sz="1200" b="1" i="1" dirty="0">
                <a:solidFill>
                  <a:schemeClr val="tx2"/>
                </a:solidFill>
                <a:latin typeface="Arial"/>
                <a:ea typeface="Verdana"/>
                <a:cs typeface="Arial"/>
              </a:rPr>
              <a:t> &gt; Client détenteur d’assurance vie:</a:t>
            </a:r>
            <a:endParaRPr lang="fr-FR" sz="1200" b="1" i="1" dirty="0">
              <a:solidFill>
                <a:schemeClr val="tx2"/>
              </a:solidFill>
              <a:latin typeface="Arial"/>
              <a:ea typeface="Verdana"/>
              <a:cs typeface="Arial"/>
            </a:endParaRPr>
          </a:p>
          <a:p>
            <a:pPr defTabSz="910828">
              <a:spcAft>
                <a:spcPct val="0"/>
              </a:spcAft>
              <a:defRPr/>
            </a:pPr>
            <a:r>
              <a:rPr lang="fr-FR" altLang="fr-FR" sz="1100" b="1" i="1" dirty="0">
                <a:solidFill>
                  <a:srgbClr val="000000"/>
                </a:solidFill>
                <a:latin typeface="Arial"/>
                <a:ea typeface="Verdana"/>
                <a:cs typeface="Arial"/>
              </a:rPr>
              <a:t>Je</a:t>
            </a:r>
            <a:r>
              <a:rPr kumimoji="0" lang="fr-FR" altLang="fr-FR" sz="1100" b="1" i="1" u="none" strike="noStrike" kern="1200" cap="none" spc="0" normalizeH="0" baseline="0" noProof="0" dirty="0">
                <a:ln>
                  <a:noFill/>
                </a:ln>
                <a:solidFill>
                  <a:srgbClr val="000000"/>
                </a:solidFill>
                <a:effectLst/>
                <a:uLnTx/>
                <a:uFillTx/>
                <a:latin typeface="Arial"/>
                <a:ea typeface="Verdana"/>
                <a:cs typeface="Arial"/>
              </a:rPr>
              <a:t> vois que vous êtes détenteur d’un </a:t>
            </a:r>
            <a:r>
              <a:rPr lang="fr-FR" altLang="fr-FR" sz="1100" b="1" i="1" dirty="0">
                <a:solidFill>
                  <a:srgbClr val="000000"/>
                </a:solidFill>
                <a:latin typeface="Arial"/>
                <a:ea typeface="Verdana"/>
                <a:cs typeface="Arial"/>
              </a:rPr>
              <a:t>contrat d'assurance vie </a:t>
            </a:r>
            <a:r>
              <a:rPr lang="fr-FR" altLang="fr-FR" sz="1100" i="1" dirty="0">
                <a:solidFill>
                  <a:srgbClr val="000000"/>
                </a:solidFill>
                <a:latin typeface="Arial"/>
                <a:ea typeface="Verdana"/>
                <a:cs typeface="Arial"/>
              </a:rPr>
              <a:t>et vous propose de faire un nouveau versement et de poursuivre la diversification de votre épargne.</a:t>
            </a:r>
            <a:r>
              <a:rPr kumimoji="0" lang="fr-FR" altLang="fr-FR" sz="1100" b="0" i="1" u="none" strike="noStrike" kern="1200" cap="none" spc="0" normalizeH="0" baseline="0" noProof="0" dirty="0">
                <a:ln>
                  <a:noFill/>
                </a:ln>
                <a:solidFill>
                  <a:srgbClr val="000000"/>
                </a:solidFill>
                <a:effectLst/>
                <a:uLnTx/>
                <a:uFillTx/>
                <a:latin typeface="Arial"/>
                <a:ea typeface="Verdana"/>
                <a:cs typeface="Arial"/>
              </a:rPr>
              <a:t> « </a:t>
            </a:r>
            <a:r>
              <a:rPr lang="fr-FR" altLang="fr-FR" sz="1100" i="1" dirty="0">
                <a:solidFill>
                  <a:srgbClr val="000000"/>
                </a:solidFill>
                <a:latin typeface="Arial"/>
                <a:ea typeface="Verdana"/>
                <a:cs typeface="Arial"/>
              </a:rPr>
              <a:t>L'</a:t>
            </a:r>
            <a:r>
              <a:rPr kumimoji="0" lang="fr-FR" altLang="fr-FR" sz="1100" b="0" i="1" u="none" strike="noStrike" kern="1200" cap="none" spc="0" normalizeH="0" baseline="0" noProof="0" dirty="0">
                <a:ln>
                  <a:noFill/>
                </a:ln>
                <a:solidFill>
                  <a:srgbClr val="000000"/>
                </a:solidFill>
                <a:effectLst/>
                <a:uLnTx/>
                <a:uFillTx/>
                <a:latin typeface="Arial"/>
                <a:ea typeface="Verdana"/>
                <a:cs typeface="Arial"/>
              </a:rPr>
              <a:t>Emprunt BPCE </a:t>
            </a:r>
            <a:r>
              <a:rPr lang="fr-FR" altLang="fr-FR" sz="1100" i="1" dirty="0">
                <a:solidFill>
                  <a:srgbClr val="000000"/>
                </a:solidFill>
                <a:latin typeface="Arial"/>
                <a:ea typeface="Verdana"/>
                <a:cs typeface="Arial"/>
              </a:rPr>
              <a:t>Janvier</a:t>
            </a:r>
            <a:r>
              <a:rPr kumimoji="0" lang="fr-FR" altLang="fr-FR" sz="1100" b="0" i="1" u="none" strike="noStrike" kern="1200" cap="none" spc="0" normalizeH="0" baseline="0" noProof="0" dirty="0">
                <a:ln>
                  <a:noFill/>
                </a:ln>
                <a:solidFill>
                  <a:srgbClr val="000000"/>
                </a:solidFill>
                <a:effectLst/>
                <a:uLnTx/>
                <a:uFillTx/>
                <a:latin typeface="Arial"/>
                <a:ea typeface="Verdana"/>
                <a:cs typeface="Arial"/>
              </a:rPr>
              <a:t> 2028 *»</a:t>
            </a:r>
            <a:r>
              <a:rPr lang="fr-FR" altLang="fr-FR" sz="1100" i="1" dirty="0">
                <a:solidFill>
                  <a:srgbClr val="000000"/>
                </a:solidFill>
                <a:latin typeface="Arial"/>
                <a:ea typeface="Verdana"/>
                <a:cs typeface="Arial"/>
              </a:rPr>
              <a:t> </a:t>
            </a:r>
            <a:r>
              <a:rPr kumimoji="0" lang="fr-FR" altLang="fr-FR" sz="1100" b="0" i="1" u="none" strike="noStrike" kern="1200" cap="none" spc="0" normalizeH="0" baseline="0" noProof="0" dirty="0">
                <a:ln>
                  <a:noFill/>
                </a:ln>
                <a:solidFill>
                  <a:srgbClr val="000000"/>
                </a:solidFill>
                <a:effectLst/>
                <a:uLnTx/>
                <a:uFillTx/>
                <a:latin typeface="Arial"/>
                <a:ea typeface="Verdana"/>
                <a:cs typeface="Arial"/>
              </a:rPr>
              <a:t> sur </a:t>
            </a:r>
            <a:r>
              <a:rPr lang="fr-FR" altLang="fr-FR" sz="1100" i="1" dirty="0">
                <a:solidFill>
                  <a:srgbClr val="000000"/>
                </a:solidFill>
                <a:latin typeface="Arial"/>
                <a:ea typeface="Verdana"/>
                <a:cs typeface="Arial"/>
              </a:rPr>
              <a:t>5 </a:t>
            </a:r>
            <a:r>
              <a:rPr kumimoji="0" lang="fr-FR" altLang="fr-FR" sz="1100" b="0" i="1" u="none" strike="noStrike" kern="1200" cap="none" spc="0" normalizeH="0" baseline="0" noProof="0" dirty="0">
                <a:ln>
                  <a:noFill/>
                </a:ln>
                <a:solidFill>
                  <a:srgbClr val="000000"/>
                </a:solidFill>
                <a:effectLst/>
                <a:uLnTx/>
                <a:uFillTx/>
                <a:latin typeface="Arial"/>
                <a:ea typeface="Verdana"/>
                <a:cs typeface="Arial"/>
              </a:rPr>
              <a:t>ans</a:t>
            </a:r>
            <a:r>
              <a:rPr lang="fr-FR" altLang="fr-FR" sz="1100" i="1" dirty="0">
                <a:solidFill>
                  <a:srgbClr val="000000"/>
                </a:solidFill>
                <a:latin typeface="Arial"/>
                <a:ea typeface="Verdana"/>
                <a:cs typeface="Arial"/>
              </a:rPr>
              <a:t> </a:t>
            </a:r>
            <a:r>
              <a:rPr kumimoji="0" lang="fr-FR" altLang="fr-FR" sz="1100" b="0" i="1" u="none" strike="noStrike" kern="1200" cap="none" spc="0" normalizeH="0" baseline="0" noProof="0" dirty="0">
                <a:ln>
                  <a:noFill/>
                </a:ln>
                <a:solidFill>
                  <a:srgbClr val="000000"/>
                </a:solidFill>
                <a:effectLst/>
                <a:uLnTx/>
                <a:uFillTx/>
                <a:latin typeface="Arial"/>
                <a:ea typeface="Verdana"/>
                <a:cs typeface="Arial"/>
              </a:rPr>
              <a:t>vous </a:t>
            </a:r>
            <a:r>
              <a:rPr lang="fr-FR" altLang="fr-FR" sz="1100" i="1" dirty="0">
                <a:solidFill>
                  <a:srgbClr val="000000"/>
                </a:solidFill>
                <a:latin typeface="Arial"/>
                <a:ea typeface="Verdana"/>
                <a:cs typeface="Arial"/>
              </a:rPr>
              <a:t>garantit un taux de rendement actuariel de 3,70% sur 5 ans. Et comme une bonne nouvelle n'arrive jamais seule, votre versement de ce jour vous fait bénéficier d'un bonus de rémunération sur la part investie en euros</a:t>
            </a:r>
            <a:r>
              <a:rPr lang="fr-FR" altLang="fr-FR" sz="1200" i="1" dirty="0">
                <a:solidFill>
                  <a:srgbClr val="000000"/>
                </a:solidFill>
                <a:latin typeface="Arial"/>
                <a:ea typeface="Verdana"/>
                <a:cs typeface="Arial"/>
              </a:rPr>
              <a:t>.</a:t>
            </a:r>
            <a:endParaRPr lang="fr-FR" dirty="0"/>
          </a:p>
          <a:p>
            <a:pPr defTabSz="910828">
              <a:spcAft>
                <a:spcPct val="0"/>
              </a:spcAft>
              <a:defRPr/>
            </a:pPr>
            <a:endParaRPr lang="fr-FR" altLang="fr-FR" sz="1200" i="1" dirty="0">
              <a:solidFill>
                <a:srgbClr val="000000"/>
              </a:solidFill>
              <a:latin typeface="Arial"/>
              <a:ea typeface="Verdana"/>
              <a:cs typeface="Arial"/>
            </a:endParaRPr>
          </a:p>
          <a:p>
            <a:pPr defTabSz="910828">
              <a:defRPr/>
            </a:pPr>
            <a:r>
              <a:rPr lang="fr-FR" sz="1200" b="1" i="1" dirty="0">
                <a:solidFill>
                  <a:schemeClr val="tx2"/>
                </a:solidFill>
                <a:latin typeface="Arial"/>
                <a:ea typeface="Verdana"/>
                <a:cs typeface="Arial"/>
              </a:rPr>
              <a:t>&gt; Client non-détenteur d’assurance vie:</a:t>
            </a:r>
          </a:p>
          <a:p>
            <a:pPr defTabSz="910828">
              <a:defRPr/>
            </a:pPr>
            <a:r>
              <a:rPr lang="fr-FR" sz="1100" b="1" i="1" dirty="0">
                <a:solidFill>
                  <a:srgbClr val="000000"/>
                </a:solidFill>
                <a:latin typeface="Arial"/>
                <a:ea typeface="Verdana"/>
                <a:cs typeface="Arial"/>
              </a:rPr>
              <a:t>Je vois que vous n'êtes pas encore détenteur d’un contrat d'assurance vie </a:t>
            </a:r>
            <a:r>
              <a:rPr lang="fr-FR" sz="1100" i="1" dirty="0">
                <a:solidFill>
                  <a:srgbClr val="000000"/>
                </a:solidFill>
                <a:latin typeface="Arial"/>
                <a:ea typeface="Verdana"/>
                <a:cs typeface="Arial"/>
              </a:rPr>
              <a:t>et vous propose d'envisager ensemble ce projet . </a:t>
            </a:r>
          </a:p>
          <a:p>
            <a:pPr defTabSz="910828">
              <a:defRPr/>
            </a:pPr>
            <a:r>
              <a:rPr lang="fr-FR" sz="1100" i="1" dirty="0">
                <a:solidFill>
                  <a:srgbClr val="000000"/>
                </a:solidFill>
                <a:latin typeface="Arial"/>
                <a:ea typeface="Verdana"/>
                <a:cs typeface="Arial"/>
              </a:rPr>
              <a:t>« L'Emprunt BPCE Janvier 2028 *»  sur 5 ans vous garantit un taux de rendement actuariel de 3,70% sur  5 ans. Et comme une bonne nouvelle n'arrive jamais seule, votre versement de ce jour vous fait bénéficier d'un bonus** de rémunération sur la part investie en euros.</a:t>
            </a:r>
          </a:p>
          <a:p>
            <a:pPr defTabSz="910828">
              <a:defRPr/>
            </a:pPr>
            <a:endParaRPr lang="fr-FR" sz="1100" i="1" dirty="0">
              <a:solidFill>
                <a:srgbClr val="000000"/>
              </a:solidFill>
              <a:latin typeface="Arial"/>
              <a:ea typeface="Verdana"/>
              <a:cs typeface="Arial"/>
            </a:endParaRPr>
          </a:p>
          <a:p>
            <a:pPr defTabSz="910828">
              <a:defRPr/>
            </a:pPr>
            <a:r>
              <a:rPr lang="fr-FR" sz="1100" dirty="0">
                <a:solidFill>
                  <a:schemeClr val="tx1"/>
                </a:solidFill>
                <a:ea typeface="+mn-lt"/>
                <a:cs typeface="+mn-lt"/>
              </a:rPr>
              <a:t>** Sous réserve du respect des conditions d’éligibilités à l’offre.</a:t>
            </a:r>
          </a:p>
          <a:p>
            <a:pPr defTabSz="910828">
              <a:spcAft>
                <a:spcPct val="0"/>
              </a:spcAft>
              <a:defRPr/>
            </a:pPr>
            <a:endParaRPr lang="fr-FR" altLang="fr-FR" sz="1200" i="1" dirty="0">
              <a:solidFill>
                <a:srgbClr val="000000"/>
              </a:solidFill>
              <a:latin typeface="Arial"/>
              <a:ea typeface="Verdana"/>
              <a:cs typeface="Arial"/>
            </a:endParaRPr>
          </a:p>
        </p:txBody>
      </p:sp>
      <p:sp>
        <p:nvSpPr>
          <p:cNvPr id="16" name="ZoneTexte 15">
            <a:extLst>
              <a:ext uri="{FF2B5EF4-FFF2-40B4-BE49-F238E27FC236}">
                <a16:creationId xmlns:a16="http://schemas.microsoft.com/office/drawing/2014/main" id="{C55C4344-3CD2-4E2C-A5F4-296EB061B2E8}"/>
              </a:ext>
            </a:extLst>
          </p:cNvPr>
          <p:cNvSpPr txBox="1"/>
          <p:nvPr/>
        </p:nvSpPr>
        <p:spPr>
          <a:xfrm>
            <a:off x="5248811" y="903260"/>
            <a:ext cx="2135168" cy="738664"/>
          </a:xfrm>
          <a:prstGeom prst="rect">
            <a:avLst/>
          </a:prstGeom>
          <a:solidFill>
            <a:schemeClr val="bg1"/>
          </a:solidFill>
        </p:spPr>
        <p:txBody>
          <a:bodyPr wrap="square" lIns="91440" tIns="45720" rIns="91440" bIns="45720" rtlCol="0" anchor="t">
            <a:spAutoFit/>
          </a:bodyPr>
          <a:lstStyle/>
          <a:p>
            <a:pPr algn="ctr">
              <a:defRPr/>
            </a:pPr>
            <a:r>
              <a:rPr lang="fr-FR" sz="1400" b="1">
                <a:solidFill>
                  <a:srgbClr val="B34A8C"/>
                </a:solidFill>
                <a:latin typeface="Arial"/>
              </a:rPr>
              <a:t>A chaque rendez-vous é</a:t>
            </a:r>
            <a:r>
              <a:rPr lang="fr-FR" sz="1400" b="1">
                <a:solidFill>
                  <a:schemeClr val="tx2"/>
                </a:solidFill>
                <a:latin typeface="Arial"/>
                <a:ea typeface="Verdana"/>
                <a:cs typeface="Arial"/>
              </a:rPr>
              <a:t>pargne</a:t>
            </a:r>
            <a:r>
              <a:rPr lang="fr-FR" sz="1400" b="1">
                <a:solidFill>
                  <a:srgbClr val="B34A8C"/>
                </a:solidFill>
                <a:latin typeface="Arial"/>
              </a:rPr>
              <a:t> j'oriente vers l'assurance vie</a:t>
            </a:r>
            <a:endParaRPr lang="fr-FR">
              <a:ea typeface="+mn-ea"/>
              <a:cs typeface="+mn-cs"/>
            </a:endParaRPr>
          </a:p>
        </p:txBody>
      </p:sp>
      <p:pic>
        <p:nvPicPr>
          <p:cNvPr id="18" name="Image 17">
            <a:extLst>
              <a:ext uri="{FF2B5EF4-FFF2-40B4-BE49-F238E27FC236}">
                <a16:creationId xmlns:a16="http://schemas.microsoft.com/office/drawing/2014/main" id="{6735D6B1-FF63-4C29-9B1C-AEDD1CA5C2D8}"/>
              </a:ext>
            </a:extLst>
          </p:cNvPr>
          <p:cNvPicPr>
            <a:picLocks noChangeAspect="1"/>
          </p:cNvPicPr>
          <p:nvPr/>
        </p:nvPicPr>
        <p:blipFill>
          <a:blip r:embed="rId3"/>
          <a:stretch>
            <a:fillRect/>
          </a:stretch>
        </p:blipFill>
        <p:spPr>
          <a:xfrm>
            <a:off x="11151471" y="260989"/>
            <a:ext cx="693617" cy="683707"/>
          </a:xfrm>
          <a:prstGeom prst="rect">
            <a:avLst/>
          </a:prstGeom>
        </p:spPr>
      </p:pic>
      <p:sp>
        <p:nvSpPr>
          <p:cNvPr id="24" name="Rectangle 23">
            <a:extLst>
              <a:ext uri="{FF2B5EF4-FFF2-40B4-BE49-F238E27FC236}">
                <a16:creationId xmlns:a16="http://schemas.microsoft.com/office/drawing/2014/main" id="{B95687BC-8BAA-49AD-8E24-9FB830A0AE74}"/>
              </a:ext>
            </a:extLst>
          </p:cNvPr>
          <p:cNvSpPr/>
          <p:nvPr/>
        </p:nvSpPr>
        <p:spPr>
          <a:xfrm>
            <a:off x="3154557" y="6583500"/>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5" name="Rectangle 4">
            <a:extLst>
              <a:ext uri="{FF2B5EF4-FFF2-40B4-BE49-F238E27FC236}">
                <a16:creationId xmlns:a16="http://schemas.microsoft.com/office/drawing/2014/main" id="{658219D3-20BE-877F-0EE2-FE67E5EE12A8}"/>
              </a:ext>
            </a:extLst>
          </p:cNvPr>
          <p:cNvSpPr/>
          <p:nvPr/>
        </p:nvSpPr>
        <p:spPr>
          <a:xfrm>
            <a:off x="3445658" y="6874601"/>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9197413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284274"/>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Rendez-vous Client</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5228537" y="461952"/>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5" y="1062698"/>
            <a:ext cx="11867747"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1" i="1" u="none" strike="noStrike" kern="1200" cap="none" spc="0" normalizeH="0" baseline="0" noProof="0" dirty="0">
                <a:ln>
                  <a:noFill/>
                </a:ln>
                <a:solidFill>
                  <a:srgbClr val="B34A8C"/>
                </a:solidFill>
                <a:effectLst/>
                <a:uLnTx/>
                <a:uFillTx/>
                <a:latin typeface="Arial" panose="020B0604020202020204"/>
                <a:ea typeface="+mn-ea"/>
                <a:cs typeface="Arial"/>
              </a:rPr>
              <a:t>Pourquoi souscrire à cet emprunt dans votre contrat d’assurance vie?</a:t>
            </a:r>
            <a:endParaRPr lang="fr-FR" sz="1400" b="1" i="1" u="none" strike="noStrike" kern="1200" cap="none" spc="0" normalizeH="0" baseline="0" noProof="0" dirty="0">
              <a:ln>
                <a:noFill/>
              </a:ln>
              <a:solidFill>
                <a:srgbClr val="B34A8C"/>
              </a:solidFill>
              <a:effectLst/>
              <a:uLnTx/>
              <a:uFillTx/>
              <a:latin typeface="Arial" panose="020B0604020202020204"/>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1" i="1" u="none" strike="noStrike" kern="1200" cap="none" spc="0" normalizeH="0" baseline="0" noProof="0" dirty="0">
              <a:ln>
                <a:noFill/>
              </a:ln>
              <a:solidFill>
                <a:srgbClr val="B34A8C"/>
              </a:solidFill>
              <a:effectLst/>
              <a:uLnTx/>
              <a:uFillTx/>
              <a:latin typeface="Arial" panose="020B0604020202020204"/>
              <a:ea typeface="+mn-ea"/>
              <a:cs typeface="Arial"/>
            </a:endParaRPr>
          </a:p>
          <a:p>
            <a:pPr marL="192405" indent="-192405" defTabSz="910828" fontAlgn="base">
              <a:spcBef>
                <a:spcPct val="0"/>
              </a:spcBef>
              <a:spcAft>
                <a:spcPct val="0"/>
              </a:spcAft>
              <a:buFontTx/>
              <a:buChar char="-"/>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Pour diversifier votre </a:t>
            </a:r>
            <a:r>
              <a:rPr lang="fr-FR" sz="1400" i="1" dirty="0">
                <a:solidFill>
                  <a:srgbClr val="000000"/>
                </a:solidFill>
                <a:latin typeface="Arial" panose="020B0604020202020204"/>
                <a:cs typeface="Arial"/>
              </a:rPr>
              <a:t>épargne</a:t>
            </a: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 en </a:t>
            </a:r>
            <a:r>
              <a:rPr lang="fr-FR" sz="1400" i="1" dirty="0">
                <a:solidFill>
                  <a:srgbClr val="000000"/>
                </a:solidFill>
                <a:latin typeface="Arial" panose="020B0604020202020204"/>
                <a:cs typeface="Arial"/>
              </a:rPr>
              <a:t>investissant sur les marchés financiers, en complément de l’épargne de précaution.</a:t>
            </a:r>
          </a:p>
          <a:p>
            <a:pPr defTabSz="910828" fontAlgn="base">
              <a:spcBef>
                <a:spcPct val="0"/>
              </a:spcBef>
              <a:spcAft>
                <a:spcPct val="0"/>
              </a:spcAft>
              <a:defRPr/>
            </a:pPr>
            <a:endParaRPr lang="fr-FR" sz="1400" i="1" dirty="0">
              <a:solidFill>
                <a:srgbClr val="000000"/>
              </a:solidFill>
              <a:latin typeface="Arial" panose="020B0604020202020204"/>
              <a:cs typeface="Arial"/>
            </a:endParaRPr>
          </a:p>
          <a:p>
            <a:pPr marL="192405" indent="-192405" defTabSz="910828" fontAlgn="base">
              <a:spcBef>
                <a:spcPct val="0"/>
              </a:spcBef>
              <a:spcAft>
                <a:spcPct val="0"/>
              </a:spcAft>
              <a:buFontTx/>
              <a:buChar char="-"/>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Pour </a:t>
            </a:r>
            <a:r>
              <a:rPr kumimoji="0" lang="fr-FR" sz="1400" b="0" i="1" u="none" strike="noStrike" kern="1200" cap="none" spc="0" normalizeH="0" baseline="0" noProof="0" dirty="0">
                <a:ln>
                  <a:noFill/>
                </a:ln>
                <a:solidFill>
                  <a:srgbClr val="000000"/>
                </a:solidFill>
                <a:effectLst/>
                <a:uLnTx/>
                <a:uFillTx/>
                <a:latin typeface="Arial"/>
                <a:ea typeface="Verdana"/>
                <a:cs typeface="Arial"/>
              </a:rPr>
              <a:t>bénéficier du capital et du rendement </a:t>
            </a:r>
            <a:r>
              <a:rPr lang="fr-FR" sz="1400" i="1" dirty="0">
                <a:solidFill>
                  <a:srgbClr val="000000"/>
                </a:solidFill>
                <a:latin typeface="Arial"/>
                <a:ea typeface="Verdana"/>
                <a:cs typeface="Arial"/>
              </a:rPr>
              <a:t>actuariel de</a:t>
            </a:r>
            <a:r>
              <a:rPr kumimoji="0" lang="fr-FR" sz="1400" b="0" i="1" u="none" strike="noStrike" kern="1200" cap="none" spc="0" normalizeH="0" baseline="0" noProof="0" dirty="0">
                <a:ln>
                  <a:noFill/>
                </a:ln>
                <a:solidFill>
                  <a:srgbClr val="000000"/>
                </a:solidFill>
                <a:effectLst/>
                <a:uLnTx/>
                <a:uFillTx/>
                <a:latin typeface="Arial"/>
                <a:ea typeface="Verdana"/>
                <a:cs typeface="Arial"/>
              </a:rPr>
              <a:t> 3,70% </a:t>
            </a:r>
            <a:r>
              <a:rPr kumimoji="0" lang="fr-FR" altLang="fr-FR" sz="1400" b="0" i="1" u="none" strike="noStrike" kern="1200" cap="none" spc="0" normalizeH="0" baseline="0" noProof="0" dirty="0">
                <a:ln>
                  <a:noFill/>
                </a:ln>
                <a:solidFill>
                  <a:srgbClr val="000000"/>
                </a:solidFill>
                <a:effectLst/>
                <a:uLnTx/>
                <a:uFillTx/>
                <a:latin typeface="Arial"/>
                <a:ea typeface="Verdana"/>
                <a:cs typeface="Arial"/>
              </a:rPr>
              <a:t>sur </a:t>
            </a:r>
            <a:r>
              <a:rPr lang="fr-FR" altLang="fr-FR" sz="1400" i="1" dirty="0">
                <a:solidFill>
                  <a:srgbClr val="000000"/>
                </a:solidFill>
                <a:latin typeface="Arial"/>
                <a:ea typeface="Verdana"/>
                <a:cs typeface="Arial"/>
              </a:rPr>
              <a:t>5 </a:t>
            </a:r>
            <a:r>
              <a:rPr kumimoji="0" lang="fr-FR" altLang="fr-FR" sz="1400" b="0" i="1" u="none" strike="noStrike" kern="1200" cap="none" spc="0" normalizeH="0" baseline="0" noProof="0" dirty="0">
                <a:ln>
                  <a:noFill/>
                </a:ln>
                <a:solidFill>
                  <a:srgbClr val="000000"/>
                </a:solidFill>
                <a:effectLst/>
                <a:uLnTx/>
                <a:uFillTx/>
                <a:latin typeface="Arial"/>
                <a:ea typeface="Verdana"/>
                <a:cs typeface="Arial"/>
              </a:rPr>
              <a:t>ans</a:t>
            </a:r>
            <a:r>
              <a:rPr lang="fr-FR" altLang="fr-FR" sz="1400" i="1" dirty="0">
                <a:solidFill>
                  <a:srgbClr val="000000"/>
                </a:solidFill>
                <a:latin typeface="Arial"/>
                <a:ea typeface="Verdana"/>
                <a:cs typeface="Arial"/>
              </a:rPr>
              <a:t> garantis </a:t>
            </a: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pendant toute la durée du placement</a:t>
            </a:r>
            <a:r>
              <a:rPr lang="fr-FR" sz="1400" i="1" dirty="0">
                <a:solidFill>
                  <a:srgbClr val="000000"/>
                </a:solidFill>
                <a:latin typeface="Arial" panose="020B0604020202020204"/>
                <a:cs typeface="Arial"/>
              </a:rPr>
              <a:t>.</a:t>
            </a:r>
          </a:p>
          <a:p>
            <a:pPr marL="175895" lvl="1" defTabSz="910828" fontAlgn="base">
              <a:spcBef>
                <a:spcPct val="0"/>
              </a:spcBef>
              <a:spcAft>
                <a:spcPct val="0"/>
              </a:spcAft>
              <a:defRPr/>
            </a:pPr>
            <a:endParaRPr lang="fr-FR" sz="1400" i="1" dirty="0">
              <a:solidFill>
                <a:srgbClr val="000000"/>
              </a:solidFill>
              <a:latin typeface="Arial" panose="020B0604020202020204"/>
              <a:cs typeface="Arial"/>
            </a:endParaRPr>
          </a:p>
          <a:p>
            <a:pPr marL="175895" indent="-175895" defTabSz="910828" fontAlgn="base">
              <a:spcBef>
                <a:spcPct val="0"/>
              </a:spcBef>
              <a:spcAft>
                <a:spcPct val="0"/>
              </a:spcAft>
              <a:buFont typeface="Arial" panose="020B0604020202020204" pitchFamily="34" charset="0"/>
              <a:buChar char="-"/>
              <a:defRPr/>
            </a:pPr>
            <a:r>
              <a:rPr lang="fr-FR" sz="1400" i="1" dirty="0">
                <a:solidFill>
                  <a:srgbClr val="000000"/>
                </a:solidFill>
                <a:latin typeface="Arial" panose="020B0604020202020204"/>
                <a:cs typeface="Arial"/>
              </a:rPr>
              <a:t>Pour bénéficier de la garantie de capital à l’échéance,</a:t>
            </a:r>
          </a:p>
          <a:p>
            <a:pPr marL="175895" lvl="1" defTabSz="910828" fontAlgn="base">
              <a:spcBef>
                <a:spcPct val="0"/>
              </a:spcBef>
              <a:spcAft>
                <a:spcPct val="0"/>
              </a:spcAft>
              <a:defRPr/>
            </a:pPr>
            <a:endParaRPr lang="fr-FR" sz="1400" i="1" dirty="0">
              <a:solidFill>
                <a:srgbClr val="000000"/>
              </a:solidFill>
              <a:latin typeface="Arial" panose="020B0604020202020204"/>
              <a:cs typeface="Arial"/>
            </a:endParaRPr>
          </a:p>
          <a:p>
            <a:pPr marL="175895" lvl="1" defTabSz="910828" fontAlgn="base">
              <a:spcBef>
                <a:spcPct val="0"/>
              </a:spcBef>
              <a:spcAft>
                <a:spcPct val="0"/>
              </a:spcAft>
              <a:defRPr/>
            </a:pPr>
            <a:r>
              <a:rPr lang="fr-FR" sz="1400" i="1" dirty="0">
                <a:solidFill>
                  <a:srgbClr val="000000"/>
                </a:solidFill>
                <a:latin typeface="Arial" panose="020B0604020202020204"/>
                <a:cs typeface="Arial"/>
              </a:rPr>
              <a:t>A noter : il existe un risque de perte en capital notamment en cas de sortie anticipée avant la date </a:t>
            </a:r>
            <a:r>
              <a:rPr lang="fr-FR" sz="1400" i="1" dirty="0">
                <a:solidFill>
                  <a:schemeClr val="tx1"/>
                </a:solidFill>
                <a:latin typeface="Arial" panose="020B0604020202020204"/>
                <a:cs typeface="Arial"/>
              </a:rPr>
              <a:t>du 20 janvier </a:t>
            </a:r>
            <a:r>
              <a:rPr lang="fr-FR" sz="1400" i="1" dirty="0">
                <a:solidFill>
                  <a:srgbClr val="000000"/>
                </a:solidFill>
                <a:latin typeface="Arial" panose="020B0604020202020204"/>
                <a:cs typeface="Arial"/>
              </a:rPr>
              <a:t>2028 (rachat, arbitrage, décès),</a:t>
            </a:r>
            <a:endParaRPr lang="fr-FR" sz="1400" i="1" dirty="0">
              <a:solidFill>
                <a:srgbClr val="FF0000"/>
              </a:solidFill>
              <a:latin typeface="Arial" panose="020B0604020202020204"/>
              <a:cs typeface="Arial"/>
            </a:endParaRPr>
          </a:p>
          <a:p>
            <a:pPr marR="0" lvl="0" algn="l" defTabSz="910828" rtl="0" eaLnBrk="1" fontAlgn="base" latinLnBrk="0" hangingPunct="1">
              <a:lnSpc>
                <a:spcPct val="100000"/>
              </a:lnSpc>
              <a:spcBef>
                <a:spcPct val="0"/>
              </a:spcBef>
              <a:spcAft>
                <a:spcPct val="0"/>
              </a:spcAft>
              <a:buClrTx/>
              <a:buSzTx/>
              <a:tabLst/>
              <a:defRPr/>
            </a:pPr>
            <a:endPar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endParaRPr>
          </a:p>
          <a:p>
            <a:pPr defTabSz="910828" fontAlgn="base">
              <a:spcBef>
                <a:spcPct val="0"/>
              </a:spcBef>
              <a:spcAft>
                <a:spcPct val="0"/>
              </a:spcAf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Ce placement sera réalisé dans le cadre </a:t>
            </a:r>
            <a:r>
              <a:rPr kumimoji="0" lang="fr-FR" sz="1400" b="0" i="1" u="none" kern="1200" cap="none" spc="0" normalizeH="0" noProof="0" dirty="0">
                <a:ln>
                  <a:noFill/>
                </a:ln>
                <a:solidFill>
                  <a:srgbClr val="000000"/>
                </a:solidFill>
                <a:effectLst/>
                <a:uLnTx/>
                <a:uFillTx/>
                <a:latin typeface="Arial" panose="020B0604020202020204"/>
                <a:ea typeface="+mn-ea"/>
                <a:cs typeface="Arial"/>
              </a:rPr>
              <a:t>d’un contrat d’assurance-</a:t>
            </a:r>
            <a:r>
              <a:rPr lang="fr-FR" sz="1400" i="1" dirty="0">
                <a:solidFill>
                  <a:srgbClr val="000000"/>
                </a:solidFill>
                <a:latin typeface="Arial" panose="020B0604020202020204"/>
                <a:cs typeface="Arial"/>
              </a:rPr>
              <a:t>v</a:t>
            </a:r>
            <a:r>
              <a:rPr kumimoji="0" lang="fr-FR" sz="1400" b="0" i="1" u="none" kern="1200" cap="none" spc="0" normalizeH="0" noProof="0" dirty="0" err="1">
                <a:ln>
                  <a:noFill/>
                </a:ln>
                <a:solidFill>
                  <a:srgbClr val="000000"/>
                </a:solidFill>
                <a:effectLst/>
                <a:uLnTx/>
                <a:uFillTx/>
                <a:latin typeface="Arial" panose="020B0604020202020204"/>
                <a:ea typeface="+mn-ea"/>
                <a:cs typeface="Arial"/>
              </a:rPr>
              <a:t>ie</a:t>
            </a:r>
            <a:r>
              <a:rPr kumimoji="0" lang="fr-FR" sz="1400" b="0" i="1" u="none" kern="1200" cap="none" spc="0" normalizeH="0" noProof="0" dirty="0">
                <a:ln>
                  <a:noFill/>
                </a:ln>
                <a:solidFill>
                  <a:srgbClr val="000000"/>
                </a:solidFill>
                <a:effectLst/>
                <a:uLnTx/>
                <a:uFillTx/>
                <a:latin typeface="Arial" panose="020B0604020202020204"/>
                <a:ea typeface="+mn-ea"/>
                <a:cs typeface="Arial"/>
              </a:rPr>
              <a:t> /capitalisation</a:t>
            </a: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 sans frais de souscription sur le support. Les frais liés au contrat d’assurance-vie/capitalisation s’appliquent</a:t>
            </a:r>
            <a:r>
              <a:rPr lang="fr-FR" sz="1400" i="1" dirty="0">
                <a:solidFill>
                  <a:srgbClr val="000000"/>
                </a:solidFill>
                <a:latin typeface="Arial" panose="020B0604020202020204"/>
                <a:cs typeface="Arial"/>
              </a:rPr>
              <a:t>.</a:t>
            </a:r>
          </a:p>
          <a:p>
            <a:pPr defTabSz="910828" fontAlgn="base">
              <a:spcBef>
                <a:spcPct val="0"/>
              </a:spcBef>
              <a:spcAft>
                <a:spcPct val="0"/>
              </a:spcAft>
              <a:defRPr/>
            </a:pPr>
            <a:endParaRPr kumimoji="0" lang="fr-FR" altLang="fr-FR" sz="1400" b="0" i="1"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cs typeface="Arial"/>
            </a:endParaRPr>
          </a:p>
          <a:p>
            <a:pPr defTabSz="910828" fontAlgn="base">
              <a:spcBef>
                <a:spcPct val="0"/>
              </a:spcBef>
              <a:spcAft>
                <a:spcPct val="0"/>
              </a:spcAft>
              <a:defRPr/>
            </a:pPr>
            <a:endParaRPr kumimoji="0" lang="fr-FR" altLang="fr-FR" sz="1400" b="0" i="1" u="none" strike="noStrike" kern="1200" cap="none" spc="0" normalizeH="0" baseline="0" noProof="0" dirty="0">
              <a:ln>
                <a:noFill/>
              </a:ln>
              <a:solidFill>
                <a:srgbClr val="000000"/>
              </a:solidFill>
              <a:effectLst/>
              <a:uLnTx/>
              <a:uFillTx/>
              <a:latin typeface="Arial"/>
              <a:ea typeface="Verdana" panose="020B0604030504040204" pitchFamily="34" charset="0"/>
              <a:cs typeface="Arial" panose="020B0604020202020204" pitchFamily="34" charset="0"/>
            </a:endParaRPr>
          </a:p>
          <a:p>
            <a:pPr defTabSz="910828" fontAlgn="base">
              <a:spcBef>
                <a:spcPct val="0"/>
              </a:spcBef>
              <a:spcAft>
                <a:spcPct val="0"/>
              </a:spcAft>
              <a:defRPr/>
            </a:pPr>
            <a:r>
              <a:rPr kumimoji="0" lang="fr-FR" altLang="fr-FR" sz="1400" b="0" i="1" u="none" strike="noStrike" kern="1200" cap="none" spc="0" normalizeH="0" baseline="0" noProof="0" dirty="0">
                <a:ln>
                  <a:noFill/>
                </a:ln>
                <a:solidFill>
                  <a:srgbClr val="000000"/>
                </a:solidFill>
                <a:effectLst/>
                <a:uLnTx/>
                <a:uFillTx/>
                <a:latin typeface="Arial"/>
                <a:ea typeface="Verdana"/>
                <a:cs typeface="Arial"/>
              </a:rPr>
              <a:t>Nb. tenir compte des éléments issus de la connaissance client : sa connaissance, sa situation, de son expérience en matière financière, de ses exigences, objectifs et besoins, de son appétence aux risques, de son horizon de placement et de sa capacité à subir des pertes.</a:t>
            </a:r>
            <a:endParaRPr lang="fr-FR" altLang="fr-FR" sz="1400" b="0" i="1" u="none" strike="noStrike" kern="1200" cap="none" spc="0" normalizeH="0" baseline="0" noProof="0" dirty="0">
              <a:ln>
                <a:noFill/>
              </a:ln>
              <a:solidFill>
                <a:srgbClr val="000000"/>
              </a:solidFill>
              <a:effectLst/>
              <a:uLnTx/>
              <a:uFillTx/>
              <a:latin typeface="Arial"/>
              <a:ea typeface="Verdana"/>
              <a:cs typeface="Arial"/>
            </a:endParaRPr>
          </a:p>
          <a:p>
            <a:pPr defTabSz="910828" fontAlgn="base">
              <a:spcBef>
                <a:spcPct val="0"/>
              </a:spcBef>
              <a:spcAft>
                <a:spcPct val="0"/>
              </a:spcAft>
              <a:defRPr/>
            </a:pPr>
            <a:endParaRPr kumimoji="0" lang="fr-FR" altLang="fr-FR" sz="1400" b="0" i="1" u="none" strike="noStrike" kern="1200" cap="none" spc="0" normalizeH="0" baseline="0" noProof="0" dirty="0">
              <a:ln>
                <a:noFill/>
              </a:ln>
              <a:solidFill>
                <a:srgbClr val="000000"/>
              </a:solidFill>
              <a:effectLst/>
              <a:uLnTx/>
              <a:uFillTx/>
              <a:latin typeface="Arial"/>
              <a:ea typeface="Verdana" panose="020B060403050404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668286" y="927218"/>
            <a:ext cx="2135168"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Argumentaire</a:t>
            </a:r>
          </a:p>
        </p:txBody>
      </p:sp>
      <p:pic>
        <p:nvPicPr>
          <p:cNvPr id="7" name="Image 6" descr="Une image contenant texte, clipart&#10;&#10;Description générée automatiquement">
            <a:extLst>
              <a:ext uri="{FF2B5EF4-FFF2-40B4-BE49-F238E27FC236}">
                <a16:creationId xmlns:a16="http://schemas.microsoft.com/office/drawing/2014/main" id="{8BB0ABF1-AC1C-53DD-6FB3-ADD4F4DC2F83}"/>
              </a:ext>
            </a:extLst>
          </p:cNvPr>
          <p:cNvPicPr>
            <a:picLocks noChangeAspect="1"/>
          </p:cNvPicPr>
          <p:nvPr/>
        </p:nvPicPr>
        <p:blipFill>
          <a:blip r:embed="rId3"/>
          <a:stretch>
            <a:fillRect/>
          </a:stretch>
        </p:blipFill>
        <p:spPr>
          <a:xfrm>
            <a:off x="11253124" y="244879"/>
            <a:ext cx="721028" cy="721028"/>
          </a:xfrm>
          <a:prstGeom prst="rect">
            <a:avLst/>
          </a:prstGeom>
        </p:spPr>
      </p:pic>
      <p:sp>
        <p:nvSpPr>
          <p:cNvPr id="9" name="Rectangle 8">
            <a:extLst>
              <a:ext uri="{FF2B5EF4-FFF2-40B4-BE49-F238E27FC236}">
                <a16:creationId xmlns:a16="http://schemas.microsoft.com/office/drawing/2014/main" id="{933A960D-B206-4D89-86BF-E38F4BD6FAD0}"/>
              </a:ext>
            </a:extLst>
          </p:cNvPr>
          <p:cNvSpPr/>
          <p:nvPr/>
        </p:nvSpPr>
        <p:spPr>
          <a:xfrm>
            <a:off x="3526069" y="655362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29725296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260607"/>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Exemple chiffré de calcul d’intérêts </a:t>
            </a:r>
            <a:r>
              <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rPr>
              <a:t> </a:t>
            </a: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687616" y="1285784"/>
            <a:ext cx="10472657" cy="423068"/>
          </a:xfrm>
        </p:spPr>
        <p:txBody>
          <a:bodyPr>
            <a:normAutofit/>
          </a:bodyPr>
          <a:lstStyle/>
          <a:p>
            <a:r>
              <a:rPr lang="fr-FR" sz="1400"/>
              <a:t>Madame Dupont, célibataire, souscrit à l’emprunt BPCE Janvier 2028 sur son contrat </a:t>
            </a:r>
            <a:r>
              <a:rPr lang="fr-FR" sz="1400" err="1"/>
              <a:t>Millevie</a:t>
            </a:r>
            <a:r>
              <a:rPr lang="fr-FR" sz="1400"/>
              <a:t> Essentielle 2</a:t>
            </a:r>
          </a:p>
        </p:txBody>
      </p:sp>
      <p:sp>
        <p:nvSpPr>
          <p:cNvPr id="9" name="ZoneTexte 8">
            <a:extLst>
              <a:ext uri="{FF2B5EF4-FFF2-40B4-BE49-F238E27FC236}">
                <a16:creationId xmlns:a16="http://schemas.microsoft.com/office/drawing/2014/main" id="{E115AB67-DC88-4F0B-8CA2-EE2E20A53808}"/>
              </a:ext>
            </a:extLst>
          </p:cNvPr>
          <p:cNvSpPr txBox="1"/>
          <p:nvPr/>
        </p:nvSpPr>
        <p:spPr>
          <a:xfrm>
            <a:off x="483625" y="2063563"/>
            <a:ext cx="6694416" cy="3508653"/>
          </a:xfrm>
          <a:prstGeom prst="rect">
            <a:avLst/>
          </a:prstGeom>
          <a:noFill/>
        </p:spPr>
        <p:txBody>
          <a:bodyPr wrap="square" lIns="91440" tIns="45720" rIns="91440" bIns="45720" rtlCol="0" anchor="t">
            <a:spAutoFit/>
          </a:bodyPr>
          <a:lstStyle/>
          <a:p>
            <a:pPr marL="171450" marR="0" lvl="0" indent="-171450"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Ø"/>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Elle dispose d’un capital de 10 000 € actuellement placé sur son compte chèque dans un établissement concurrent.</a:t>
            </a:r>
          </a:p>
          <a:p>
            <a:pPr marL="171450" marR="0" lvl="0" indent="-171450"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Ø"/>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Elle</a:t>
            </a:r>
            <a:r>
              <a:rPr lang="fr-FR" sz="1200" dirty="0">
                <a:solidFill>
                  <a:srgbClr val="000000"/>
                </a:solidFill>
                <a:latin typeface="Arial"/>
              </a:rPr>
              <a:t> souhaite diversifier, dynamiser une partie de ses investissements</a:t>
            </a:r>
            <a:r>
              <a:rPr kumimoji="0" lang="fr-FR" sz="1200" b="0" i="0" u="none" strike="noStrike" kern="1200" cap="none" spc="0" normalizeH="0" baseline="0" noProof="0" dirty="0">
                <a:ln>
                  <a:noFill/>
                </a:ln>
                <a:solidFill>
                  <a:srgbClr val="000000"/>
                </a:solidFill>
                <a:effectLst/>
                <a:uLnTx/>
                <a:uFillTx/>
                <a:latin typeface="Arial"/>
                <a:ea typeface="+mn-ea"/>
                <a:cs typeface="+mn-cs"/>
              </a:rPr>
              <a:t>.</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a:lnSpc>
                <a:spcPct val="150000"/>
              </a:lnSpc>
              <a:spcBef>
                <a:spcPts val="600"/>
              </a:spcBef>
              <a:buClr>
                <a:srgbClr val="B34A8C"/>
              </a:buClr>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En investissant </a:t>
            </a:r>
            <a:r>
              <a:rPr lang="fr-FR" sz="1200" b="1" dirty="0">
                <a:solidFill>
                  <a:srgbClr val="B34A8C"/>
                </a:solidFill>
                <a:latin typeface="Arial"/>
              </a:rPr>
              <a:t>1</a:t>
            </a:r>
            <a:r>
              <a:rPr kumimoji="0" lang="fr-FR" sz="1200" b="1" i="0" u="none" strike="noStrike" kern="1200" cap="none" spc="0" normalizeH="0" baseline="0" noProof="0" dirty="0">
                <a:ln>
                  <a:noFill/>
                </a:ln>
                <a:solidFill>
                  <a:srgbClr val="B34A8C"/>
                </a:solidFill>
                <a:effectLst/>
                <a:uLnTx/>
                <a:uFillTx/>
                <a:latin typeface="Arial"/>
                <a:ea typeface="+mn-ea"/>
                <a:cs typeface="+mn-cs"/>
              </a:rPr>
              <a:t>0 000 € </a:t>
            </a:r>
            <a:r>
              <a:rPr kumimoji="0" lang="fr-FR" sz="1200" i="0" u="none" strike="noStrike" kern="1200" cap="none" spc="0" normalizeH="0" baseline="0" noProof="0" dirty="0">
                <a:ln>
                  <a:noFill/>
                </a:ln>
                <a:effectLst/>
                <a:uLnTx/>
                <a:uFillTx/>
                <a:latin typeface="Arial"/>
                <a:ea typeface="+mn-ea"/>
                <a:cs typeface="+mn-cs"/>
              </a:rPr>
              <a:t>(nets de frais d’entrée) le 01/01/2023 </a:t>
            </a:r>
            <a:r>
              <a:rPr kumimoji="0" lang="fr-FR" sz="1200" b="0" i="0" u="none" strike="noStrike" kern="1200" cap="none" spc="0" normalizeH="0" baseline="0" noProof="0" dirty="0">
                <a:ln>
                  <a:noFill/>
                </a:ln>
                <a:solidFill>
                  <a:srgbClr val="000000"/>
                </a:solidFill>
                <a:effectLst/>
                <a:uLnTx/>
                <a:uFillTx/>
                <a:latin typeface="Arial"/>
                <a:ea typeface="+mn-ea"/>
                <a:cs typeface="+mn-cs"/>
              </a:rPr>
              <a:t>sur l’emprunt BPCE </a:t>
            </a:r>
            <a:r>
              <a:rPr lang="fr-FR" sz="1200" dirty="0">
                <a:solidFill>
                  <a:srgbClr val="000000"/>
                </a:solidFill>
                <a:latin typeface="Arial"/>
              </a:rPr>
              <a:t>janvier</a:t>
            </a:r>
            <a:r>
              <a:rPr kumimoji="0" lang="fr-FR" sz="1200" b="0" i="0" u="none" strike="noStrike" kern="1200" cap="none" spc="0" normalizeH="0" baseline="0" noProof="0" dirty="0">
                <a:ln>
                  <a:noFill/>
                </a:ln>
                <a:solidFill>
                  <a:srgbClr val="000000"/>
                </a:solidFill>
                <a:effectLst/>
                <a:uLnTx/>
                <a:uFillTx/>
                <a:latin typeface="Arial"/>
                <a:ea typeface="+mn-ea"/>
                <a:cs typeface="+mn-cs"/>
              </a:rPr>
              <a:t> 2028 (hypothèse d’un taux minimum de 3,70%),</a:t>
            </a:r>
            <a:r>
              <a:rPr lang="fr-FR" sz="1200" dirty="0">
                <a:solidFill>
                  <a:srgbClr val="000000"/>
                </a:solidFill>
                <a:latin typeface="Arial"/>
              </a:rPr>
              <a:t> </a:t>
            </a:r>
            <a:endParaRPr lang="fr-FR" sz="1200" b="0" i="0" u="none" strike="noStrike" kern="1200" cap="none" spc="0" normalizeH="0" baseline="0" noProof="0" dirty="0">
              <a:ln>
                <a:noFill/>
              </a:ln>
              <a:solidFill>
                <a:srgbClr val="000000"/>
              </a:solidFill>
              <a:effectLst/>
              <a:uLnTx/>
              <a:uFillTx/>
              <a:latin typeface="Arial"/>
              <a:cs typeface="Arial"/>
            </a:endParaRPr>
          </a:p>
          <a:p>
            <a:pPr>
              <a:lnSpc>
                <a:spcPct val="150000"/>
              </a:lnSpc>
              <a:spcBef>
                <a:spcPts val="600"/>
              </a:spcBef>
              <a:buClr>
                <a:srgbClr val="B34A8C"/>
              </a:buClr>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la valeur de rachat de l’</a:t>
            </a:r>
            <a:r>
              <a:rPr lang="fr-FR" sz="1200" dirty="0">
                <a:solidFill>
                  <a:srgbClr val="000000"/>
                </a:solidFill>
                <a:latin typeface="Arial"/>
              </a:rPr>
              <a:t>emprunt au 01/01/2028 sera de </a:t>
            </a:r>
            <a:r>
              <a:rPr kumimoji="0" lang="fr-FR" sz="1200" b="0" i="0" u="none" strike="noStrike" kern="1200" cap="none" spc="0" normalizeH="0" baseline="0" noProof="0" dirty="0">
                <a:ln>
                  <a:noFill/>
                </a:ln>
                <a:solidFill>
                  <a:srgbClr val="000000"/>
                </a:solidFill>
                <a:effectLst/>
                <a:uLnTx/>
                <a:uFillTx/>
                <a:latin typeface="Arial"/>
                <a:ea typeface="+mn-ea"/>
                <a:cs typeface="+mn-cs"/>
              </a:rPr>
              <a:t>: </a:t>
            </a:r>
            <a:r>
              <a:rPr kumimoji="0" lang="fr-FR" sz="1200" b="1" i="0" u="none" strike="noStrike" kern="1200" cap="none" spc="0" normalizeH="0" baseline="0" noProof="0" dirty="0">
                <a:ln>
                  <a:noFill/>
                </a:ln>
                <a:solidFill>
                  <a:srgbClr val="B34A8C"/>
                </a:solidFill>
                <a:effectLst/>
                <a:uLnTx/>
                <a:uFillTx/>
                <a:latin typeface="Arial"/>
                <a:ea typeface="+mn-ea"/>
                <a:cs typeface="+mn-cs"/>
              </a:rPr>
              <a:t>11 992</a:t>
            </a:r>
            <a:r>
              <a:rPr lang="fr-FR" sz="1200" b="1" dirty="0">
                <a:solidFill>
                  <a:srgbClr val="B34A8C"/>
                </a:solidFill>
                <a:latin typeface="Arial"/>
              </a:rPr>
              <a:t> </a:t>
            </a:r>
            <a:r>
              <a:rPr kumimoji="0" lang="fr-FR" sz="1200" b="1" i="0" u="none" strike="noStrike" kern="1200" cap="none" spc="0" normalizeH="0" baseline="0" noProof="0" dirty="0">
                <a:ln>
                  <a:noFill/>
                </a:ln>
                <a:solidFill>
                  <a:srgbClr val="B34A8C"/>
                </a:solidFill>
                <a:effectLst/>
                <a:uLnTx/>
                <a:uFillTx/>
                <a:latin typeface="Arial"/>
                <a:ea typeface="+mn-ea"/>
                <a:cs typeface="+mn-cs"/>
              </a:rPr>
              <a:t>€ à l’échéance,</a:t>
            </a:r>
            <a:r>
              <a:rPr lang="fr-FR" sz="1200" b="1" dirty="0">
                <a:solidFill>
                  <a:srgbClr val="B34A8C"/>
                </a:solidFill>
                <a:latin typeface="Arial"/>
              </a:rPr>
              <a:t> </a:t>
            </a:r>
            <a:endParaRPr lang="fr-FR" sz="1200" b="1" i="0" u="none" strike="noStrike" kern="1200" cap="none" spc="0" normalizeH="0" baseline="0" noProof="0" dirty="0">
              <a:ln>
                <a:noFill/>
              </a:ln>
              <a:solidFill>
                <a:srgbClr val="B34A8C"/>
              </a:solidFill>
              <a:effectLst/>
              <a:uLnTx/>
              <a:uFillTx/>
              <a:latin typeface="Arial"/>
              <a:cs typeface="Arial"/>
            </a:endParaRPr>
          </a:p>
          <a:p>
            <a:pPr>
              <a:lnSpc>
                <a:spcPct val="150000"/>
              </a:lnSpc>
              <a:spcBef>
                <a:spcPts val="600"/>
              </a:spcBef>
              <a:buClr>
                <a:srgbClr val="B34A8C"/>
              </a:buClr>
              <a:defRPr/>
            </a:pPr>
            <a:r>
              <a:rPr kumimoji="0" lang="fr-FR" sz="1200" b="0" i="0"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soit </a:t>
            </a:r>
            <a:r>
              <a:rPr lang="fr-FR" sz="1200" b="1" dirty="0">
                <a:solidFill>
                  <a:srgbClr val="B34A8C"/>
                </a:solidFill>
                <a:latin typeface="Arial"/>
                <a:sym typeface="Wingdings" panose="05000000000000000000" pitchFamily="2" charset="2"/>
              </a:rPr>
              <a:t>un gain de 1 992 €</a:t>
            </a:r>
            <a:r>
              <a:rPr kumimoji="0" lang="fr-FR" sz="1200" b="0" i="0"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 sans tenir compte des frais de gestion.</a:t>
            </a:r>
            <a:endParaRPr lang="fr-FR" sz="1200" b="0" i="0" u="none" strike="noStrike" kern="1200" cap="none" spc="0" normalizeH="0" baseline="0" noProof="0" dirty="0">
              <a:ln>
                <a:noFill/>
              </a:ln>
              <a:solidFill>
                <a:srgbClr val="000000"/>
              </a:solidFill>
              <a:effectLst/>
              <a:uLnTx/>
              <a:uFillTx/>
              <a:latin typeface="Arial"/>
              <a:cs typeface="Arial"/>
            </a:endParaRPr>
          </a:p>
          <a:p>
            <a:pPr marL="0" marR="0" lvl="0" indent="0" defTabSz="914400" rtl="0" eaLnBrk="1" fontAlgn="auto" latinLnBrk="0" hangingPunct="1">
              <a:lnSpc>
                <a:spcPct val="150000"/>
              </a:lnSpc>
              <a:spcBef>
                <a:spcPts val="600"/>
              </a:spcBef>
              <a:spcAft>
                <a:spcPts val="0"/>
              </a:spcAft>
              <a:buClr>
                <a:srgbClr val="B34A8C"/>
              </a:buClr>
              <a:buSzTx/>
              <a:buFontTx/>
              <a:buNone/>
              <a:tabLst/>
              <a:defRPr/>
            </a:pPr>
            <a:endParaRPr lang="fr-FR" sz="1200" dirty="0">
              <a:solidFill>
                <a:srgbClr val="000000"/>
              </a:solidFill>
              <a:latin typeface="Arial"/>
              <a:sym typeface="Wingdings" panose="05000000000000000000" pitchFamily="2" charset="2"/>
            </a:endParaRPr>
          </a:p>
          <a:p>
            <a:pPr marL="0" marR="0" lvl="0" indent="0" defTabSz="914400" rtl="0" eaLnBrk="1" fontAlgn="auto" latinLnBrk="0" hangingPunct="1">
              <a:lnSpc>
                <a:spcPct val="150000"/>
              </a:lnSpc>
              <a:spcBef>
                <a:spcPts val="600"/>
              </a:spcBef>
              <a:spcAft>
                <a:spcPts val="0"/>
              </a:spcAft>
              <a:buClr>
                <a:srgbClr val="B34A8C"/>
              </a:buClr>
              <a:buSzTx/>
              <a:buFontTx/>
              <a:buNone/>
              <a:tabLst/>
              <a:defRPr/>
            </a:pPr>
            <a:r>
              <a:rPr kumimoji="0" lang="fr-FR" sz="1200" b="1" i="0" u="none" strike="noStrike" kern="1200" cap="none" spc="0" normalizeH="0" baseline="0" noProof="0" dirty="0">
                <a:ln>
                  <a:noFill/>
                </a:ln>
                <a:solidFill>
                  <a:schemeClr val="tx2"/>
                </a:solidFill>
                <a:effectLst/>
                <a:uLnTx/>
                <a:uFillTx/>
                <a:latin typeface="Arial"/>
                <a:ea typeface="+mn-ea"/>
                <a:cs typeface="+mn-cs"/>
                <a:sym typeface="Wingdings" panose="05000000000000000000" pitchFamily="2" charset="2"/>
              </a:rPr>
              <a:t>Madame Dupont, ayant investi dans l’emprunt au travers d’une Unité de Compte du contrat d’assurance vie, bénéficiera du cadre fiscal spécifique à l’</a:t>
            </a:r>
            <a:r>
              <a:rPr lang="fr-FR" sz="1200" b="1" dirty="0">
                <a:solidFill>
                  <a:schemeClr val="tx2"/>
                </a:solidFill>
                <a:latin typeface="Arial"/>
                <a:sym typeface="Wingdings" panose="05000000000000000000" pitchFamily="2" charset="2"/>
              </a:rPr>
              <a:t>A</a:t>
            </a:r>
            <a:r>
              <a:rPr kumimoji="0" lang="fr-FR" sz="1200" b="1" i="0" u="none" strike="noStrike" kern="1200" cap="none" spc="0" normalizeH="0" baseline="0" noProof="0" dirty="0" err="1">
                <a:ln>
                  <a:noFill/>
                </a:ln>
                <a:solidFill>
                  <a:schemeClr val="tx2"/>
                </a:solidFill>
                <a:effectLst/>
                <a:uLnTx/>
                <a:uFillTx/>
                <a:latin typeface="Arial"/>
                <a:ea typeface="+mn-ea"/>
                <a:cs typeface="+mn-cs"/>
                <a:sym typeface="Wingdings" panose="05000000000000000000" pitchFamily="2" charset="2"/>
              </a:rPr>
              <a:t>ssuranc</a:t>
            </a:r>
            <a:r>
              <a:rPr lang="fr-FR" sz="1200" b="1" dirty="0">
                <a:solidFill>
                  <a:schemeClr val="tx2"/>
                </a:solidFill>
                <a:latin typeface="Arial"/>
                <a:sym typeface="Wingdings" panose="05000000000000000000" pitchFamily="2" charset="2"/>
              </a:rPr>
              <a:t>e-Vie.</a:t>
            </a:r>
            <a:endParaRPr kumimoji="0" lang="fr-FR" sz="1200" b="0" i="0" u="none" strike="noStrike" kern="1200" cap="none" spc="0" normalizeH="0" baseline="0" noProof="0" dirty="0">
              <a:ln>
                <a:noFill/>
              </a:ln>
              <a:solidFill>
                <a:schemeClr val="tx2"/>
              </a:solidFill>
              <a:effectLst/>
              <a:uLnTx/>
              <a:uFillTx/>
              <a:latin typeface="Arial"/>
              <a:ea typeface="+mn-ea"/>
              <a:cs typeface="+mn-cs"/>
            </a:endParaRPr>
          </a:p>
          <a:p>
            <a:pPr marL="0" marR="0" lvl="0" indent="0" defTabSz="914400" rtl="0" eaLnBrk="1" fontAlgn="auto" latinLnBrk="0" hangingPunct="1">
              <a:lnSpc>
                <a:spcPct val="100000"/>
              </a:lnSpc>
              <a:spcBef>
                <a:spcPts val="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pic>
        <p:nvPicPr>
          <p:cNvPr id="6" name="Image 6" descr="Une image contenant texte, clipart&#10;&#10;Description générée automatiquement">
            <a:extLst>
              <a:ext uri="{FF2B5EF4-FFF2-40B4-BE49-F238E27FC236}">
                <a16:creationId xmlns:a16="http://schemas.microsoft.com/office/drawing/2014/main" id="{1A417AD2-B964-5FA8-69B1-E7F5CEF7DA2D}"/>
              </a:ext>
            </a:extLst>
          </p:cNvPr>
          <p:cNvPicPr>
            <a:picLocks noChangeAspect="1"/>
          </p:cNvPicPr>
          <p:nvPr/>
        </p:nvPicPr>
        <p:blipFill>
          <a:blip r:embed="rId3"/>
          <a:stretch>
            <a:fillRect/>
          </a:stretch>
        </p:blipFill>
        <p:spPr>
          <a:xfrm>
            <a:off x="11335804" y="244879"/>
            <a:ext cx="638348" cy="638348"/>
          </a:xfrm>
          <a:prstGeom prst="rect">
            <a:avLst/>
          </a:prstGeom>
        </p:spPr>
      </p:pic>
      <p:sp>
        <p:nvSpPr>
          <p:cNvPr id="13" name="Rectangle 12">
            <a:extLst>
              <a:ext uri="{FF2B5EF4-FFF2-40B4-BE49-F238E27FC236}">
                <a16:creationId xmlns:a16="http://schemas.microsoft.com/office/drawing/2014/main" id="{FF39CE9B-37EB-4732-B1F7-570A04284409}"/>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2" name="Rectangle : avec coins arrondis en diagonale 1">
            <a:extLst>
              <a:ext uri="{FF2B5EF4-FFF2-40B4-BE49-F238E27FC236}">
                <a16:creationId xmlns:a16="http://schemas.microsoft.com/office/drawing/2014/main" id="{FE5776FE-5CBF-45A1-8600-2314AC503554}"/>
              </a:ext>
            </a:extLst>
          </p:cNvPr>
          <p:cNvSpPr/>
          <p:nvPr/>
        </p:nvSpPr>
        <p:spPr>
          <a:xfrm>
            <a:off x="8004633" y="2915800"/>
            <a:ext cx="3854211" cy="966651"/>
          </a:xfrm>
          <a:prstGeom prst="round2Diag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FR" sz="1200" i="1" u="sng" dirty="0">
                <a:solidFill>
                  <a:schemeClr val="tx1"/>
                </a:solidFill>
              </a:rPr>
              <a:t>Hypothèses utilisées pour le calcul :</a:t>
            </a:r>
          </a:p>
          <a:p>
            <a:pPr marL="171450" indent="-171450">
              <a:buFont typeface="Arial" panose="020B0604020202020204" pitchFamily="34" charset="0"/>
              <a:buChar char="•"/>
            </a:pPr>
            <a:r>
              <a:rPr lang="fr-FR" sz="1200" i="1" dirty="0">
                <a:solidFill>
                  <a:schemeClr val="tx1"/>
                </a:solidFill>
              </a:rPr>
              <a:t>Frais de gestion sur encours UC : 0,80%</a:t>
            </a:r>
            <a:endParaRPr lang="fr-FR" sz="1200" i="1" dirty="0">
              <a:solidFill>
                <a:schemeClr val="tx1"/>
              </a:solidFill>
              <a:cs typeface="Arial"/>
            </a:endParaRPr>
          </a:p>
          <a:p>
            <a:pPr marL="171450" indent="-171450">
              <a:buFont typeface="Arial" panose="020B0604020202020204" pitchFamily="34" charset="0"/>
              <a:buChar char="•"/>
            </a:pPr>
            <a:r>
              <a:rPr lang="fr-FR" sz="1200" i="1" dirty="0">
                <a:solidFill>
                  <a:schemeClr val="tx1"/>
                </a:solidFill>
              </a:rPr>
              <a:t>Performance brute annuelle hors coupon : 0%</a:t>
            </a:r>
            <a:endParaRPr lang="fr-FR" sz="1200" i="1" dirty="0">
              <a:solidFill>
                <a:schemeClr val="tx1"/>
              </a:solidFill>
              <a:cs typeface="Arial"/>
            </a:endParaRPr>
          </a:p>
          <a:p>
            <a:pPr marL="171450" indent="-171450">
              <a:buFont typeface="Arial" panose="020B0604020202020204" pitchFamily="34" charset="0"/>
              <a:buChar char="•"/>
            </a:pPr>
            <a:r>
              <a:rPr lang="fr-FR" sz="1200" i="1" dirty="0">
                <a:solidFill>
                  <a:schemeClr val="tx1"/>
                </a:solidFill>
              </a:rPr>
              <a:t>Valeur Liquidative (VL) emprunt à l’origine : 100 €</a:t>
            </a:r>
            <a:endParaRPr lang="fr-FR" i="1" dirty="0">
              <a:solidFill>
                <a:schemeClr val="tx1"/>
              </a:solidFill>
              <a:cs typeface="Arial"/>
            </a:endParaRPr>
          </a:p>
        </p:txBody>
      </p:sp>
    </p:spTree>
    <p:extLst>
      <p:ext uri="{BB962C8B-B14F-4D97-AF65-F5344CB8AC3E}">
        <p14:creationId xmlns:p14="http://schemas.microsoft.com/office/powerpoint/2010/main" val="9013549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260607"/>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Exemple chiffré de calcul d’intérêts </a:t>
            </a:r>
            <a:r>
              <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rPr>
              <a:t> </a:t>
            </a: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687616" y="1285784"/>
            <a:ext cx="10472657" cy="423068"/>
          </a:xfrm>
        </p:spPr>
        <p:txBody>
          <a:bodyPr>
            <a:normAutofit/>
          </a:bodyPr>
          <a:lstStyle/>
          <a:p>
            <a:r>
              <a:rPr lang="fr-FR" sz="1400"/>
              <a:t>Madame Dupont, célibataire, souscrit à l’emprunt BPCE Janvier 2028 sur son contrat </a:t>
            </a:r>
            <a:r>
              <a:rPr lang="fr-FR" sz="1400" err="1"/>
              <a:t>Millevie</a:t>
            </a:r>
            <a:r>
              <a:rPr lang="fr-FR" sz="1400"/>
              <a:t> Life</a:t>
            </a:r>
          </a:p>
        </p:txBody>
      </p:sp>
      <p:sp>
        <p:nvSpPr>
          <p:cNvPr id="9" name="ZoneTexte 8">
            <a:extLst>
              <a:ext uri="{FF2B5EF4-FFF2-40B4-BE49-F238E27FC236}">
                <a16:creationId xmlns:a16="http://schemas.microsoft.com/office/drawing/2014/main" id="{E115AB67-DC88-4F0B-8CA2-EE2E20A53808}"/>
              </a:ext>
            </a:extLst>
          </p:cNvPr>
          <p:cNvSpPr txBox="1"/>
          <p:nvPr/>
        </p:nvSpPr>
        <p:spPr>
          <a:xfrm>
            <a:off x="674010" y="2013211"/>
            <a:ext cx="7026716" cy="4304833"/>
          </a:xfrm>
          <a:prstGeom prst="rect">
            <a:avLst/>
          </a:prstGeom>
          <a:noFill/>
        </p:spPr>
        <p:txBody>
          <a:bodyPr wrap="square" lIns="91440" tIns="45720" rIns="91440" bIns="45720" rtlCol="0" anchor="t">
            <a:spAutoFit/>
          </a:bodyPr>
          <a:lstStyle/>
          <a:p>
            <a:pPr marL="171450" marR="0" lvl="0" indent="-171450" defTabSz="914400" rtl="0" eaLnBrk="1" fontAlgn="auto" latinLnBrk="0" hangingPunct="1">
              <a:lnSpc>
                <a:spcPts val="1700"/>
              </a:lnSpc>
              <a:spcAft>
                <a:spcPts val="1800"/>
              </a:spcAft>
              <a:buClr>
                <a:srgbClr val="B34A8C"/>
              </a:buClr>
              <a:buSzTx/>
              <a:buFont typeface="Wingdings" panose="05000000000000000000" pitchFamily="2" charset="2"/>
              <a:buChar char="Ø"/>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Elle dispose actuellement d’un capital de 1 000 000 € sur son compte chèque dans un établissement concurrent.</a:t>
            </a:r>
            <a:endParaRPr kumimoji="0" lang="fr-FR" sz="1200" b="0" i="0" u="none" strike="noStrike" kern="1200" cap="none" spc="0" normalizeH="0" baseline="0" noProof="0" dirty="0">
              <a:ln>
                <a:noFill/>
              </a:ln>
              <a:solidFill>
                <a:srgbClr val="000000"/>
              </a:solidFill>
              <a:effectLst/>
              <a:highlight>
                <a:srgbClr val="FFFF00"/>
              </a:highlight>
              <a:uLnTx/>
              <a:uFillTx/>
              <a:latin typeface="Arial"/>
              <a:ea typeface="+mn-ea"/>
              <a:cs typeface="+mn-cs"/>
            </a:endParaRPr>
          </a:p>
          <a:p>
            <a:pPr marL="171450" marR="0" lvl="0" indent="-171450" defTabSz="914400" rtl="0" eaLnBrk="1" fontAlgn="auto" latinLnBrk="0" hangingPunct="1">
              <a:lnSpc>
                <a:spcPts val="1700"/>
              </a:lnSpc>
              <a:spcAft>
                <a:spcPts val="1800"/>
              </a:spcAft>
              <a:buClr>
                <a:srgbClr val="B34A8C"/>
              </a:buClr>
              <a:buSzTx/>
              <a:buFont typeface="Wingdings" panose="05000000000000000000" pitchFamily="2" charset="2"/>
              <a:buChar char="Ø"/>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Elle</a:t>
            </a:r>
            <a:r>
              <a:rPr lang="fr-FR" sz="1200" dirty="0">
                <a:solidFill>
                  <a:srgbClr val="000000"/>
                </a:solidFill>
                <a:latin typeface="Arial"/>
              </a:rPr>
              <a:t> souhaite diversifier, dynamiser une partie de ses investissements</a:t>
            </a:r>
            <a:r>
              <a:rPr kumimoji="0" lang="fr-FR" sz="1200" b="0" i="0" u="none" strike="noStrike" kern="1200" cap="none" spc="0" normalizeH="0" baseline="0" noProof="0" dirty="0">
                <a:ln>
                  <a:noFill/>
                </a:ln>
                <a:solidFill>
                  <a:srgbClr val="000000"/>
                </a:solidFill>
                <a:effectLst/>
                <a:uLnTx/>
                <a:uFillTx/>
                <a:latin typeface="Arial"/>
                <a:ea typeface="+mn-ea"/>
                <a:cs typeface="+mn-cs"/>
              </a:rPr>
              <a:t>.</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a:lnSpc>
                <a:spcPts val="1700"/>
              </a:lnSpc>
              <a:spcAft>
                <a:spcPts val="1800"/>
              </a:spcAft>
              <a:buClr>
                <a:srgbClr val="B34A8C"/>
              </a:buClr>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En investissant une partie </a:t>
            </a:r>
            <a:r>
              <a:rPr lang="fr-FR" sz="1200" dirty="0">
                <a:solidFill>
                  <a:srgbClr val="000000"/>
                </a:solidFill>
                <a:latin typeface="Arial"/>
              </a:rPr>
              <a:t>dans</a:t>
            </a:r>
            <a:r>
              <a:rPr kumimoji="0" lang="fr-FR" sz="1200" b="0" i="0" u="none" strike="noStrike" kern="1200" cap="none" spc="0" normalizeH="0" baseline="0" noProof="0" dirty="0">
                <a:ln>
                  <a:noFill/>
                </a:ln>
                <a:solidFill>
                  <a:srgbClr val="000000"/>
                </a:solidFill>
                <a:effectLst/>
                <a:uLnTx/>
                <a:uFillTx/>
                <a:latin typeface="Arial"/>
                <a:ea typeface="+mn-ea"/>
                <a:cs typeface="+mn-cs"/>
              </a:rPr>
              <a:t> un FAS </a:t>
            </a:r>
            <a:r>
              <a:rPr lang="fr-FR" sz="1200" dirty="0">
                <a:solidFill>
                  <a:srgbClr val="000000"/>
                </a:solidFill>
              </a:rPr>
              <a:t>Emprunt BPCE janvier </a:t>
            </a:r>
            <a:r>
              <a:rPr kumimoji="0" lang="fr-FR" sz="1200" b="0" i="0" u="none" strike="noStrike" kern="1200" cap="none" spc="0" normalizeH="0" baseline="0" noProof="0" dirty="0">
                <a:ln>
                  <a:noFill/>
                </a:ln>
                <a:solidFill>
                  <a:srgbClr val="000000"/>
                </a:solidFill>
                <a:effectLst/>
                <a:uLnTx/>
                <a:uFillTx/>
                <a:latin typeface="Arial"/>
                <a:ea typeface="+mn-ea"/>
                <a:cs typeface="+mn-cs"/>
              </a:rPr>
              <a:t>2028 au sein d’un contrat </a:t>
            </a:r>
            <a:r>
              <a:rPr kumimoji="0" lang="fr-FR" sz="1200" b="0" i="0" u="none" strike="noStrike" kern="1200" cap="none" spc="0" normalizeH="0" baseline="0" noProof="0" dirty="0" err="1">
                <a:ln>
                  <a:noFill/>
                </a:ln>
                <a:solidFill>
                  <a:srgbClr val="000000"/>
                </a:solidFill>
                <a:effectLst/>
                <a:uLnTx/>
                <a:uFillTx/>
                <a:latin typeface="Arial"/>
                <a:ea typeface="+mn-ea"/>
                <a:cs typeface="+mn-cs"/>
              </a:rPr>
              <a:t>Millevie</a:t>
            </a:r>
            <a:r>
              <a:rPr kumimoji="0" lang="fr-FR" sz="1200" b="0" i="0" u="none" strike="noStrike" kern="1200" cap="none" spc="0" normalizeH="0" baseline="0" noProof="0" dirty="0">
                <a:ln>
                  <a:noFill/>
                </a:ln>
                <a:solidFill>
                  <a:srgbClr val="000000"/>
                </a:solidFill>
                <a:effectLst/>
                <a:uLnTx/>
                <a:uFillTx/>
                <a:latin typeface="Arial"/>
                <a:ea typeface="+mn-ea"/>
                <a:cs typeface="+mn-cs"/>
              </a:rPr>
              <a:t> Life, soit </a:t>
            </a:r>
            <a:r>
              <a:rPr kumimoji="0" lang="fr-FR" sz="1200" b="1" i="0" u="none" strike="noStrike" kern="1200" cap="none" spc="0" normalizeH="0" baseline="0" noProof="0" dirty="0">
                <a:ln>
                  <a:noFill/>
                </a:ln>
                <a:solidFill>
                  <a:srgbClr val="B34A8C"/>
                </a:solidFill>
                <a:effectLst/>
                <a:uLnTx/>
                <a:uFillTx/>
                <a:latin typeface="Arial"/>
                <a:ea typeface="+mn-ea"/>
                <a:cs typeface="+mn-cs"/>
              </a:rPr>
              <a:t>250 000 € </a:t>
            </a:r>
            <a:r>
              <a:rPr kumimoji="0" lang="fr-FR" sz="1200" i="0" u="none" strike="noStrike" kern="1200" cap="none" spc="0" normalizeH="0" baseline="0" noProof="0" dirty="0">
                <a:ln>
                  <a:noFill/>
                </a:ln>
                <a:effectLst/>
                <a:uLnTx/>
                <a:uFillTx/>
                <a:latin typeface="Arial"/>
                <a:ea typeface="+mn-ea"/>
                <a:cs typeface="+mn-cs"/>
              </a:rPr>
              <a:t>(nets de frais d’entrée), le 01/01/2023 </a:t>
            </a:r>
            <a:r>
              <a:rPr kumimoji="0" lang="fr-FR" sz="1200" b="0" i="0" u="none" strike="noStrike" kern="1200" cap="none" spc="0" normalizeH="0" baseline="0" noProof="0" dirty="0">
                <a:ln>
                  <a:noFill/>
                </a:ln>
                <a:solidFill>
                  <a:srgbClr val="000000"/>
                </a:solidFill>
                <a:effectLst/>
                <a:uLnTx/>
                <a:uFillTx/>
                <a:latin typeface="Arial"/>
                <a:ea typeface="+mn-ea"/>
                <a:cs typeface="+mn-cs"/>
              </a:rPr>
              <a:t>sur l’emprunt BPCE </a:t>
            </a:r>
            <a:r>
              <a:rPr lang="fr-FR" sz="1200" dirty="0">
                <a:solidFill>
                  <a:srgbClr val="000000"/>
                </a:solidFill>
                <a:latin typeface="Arial"/>
              </a:rPr>
              <a:t>janvier</a:t>
            </a:r>
            <a:r>
              <a:rPr kumimoji="0" lang="fr-FR" sz="1200" b="0" i="0" u="none" strike="noStrike" kern="1200" cap="none" spc="0" normalizeH="0" baseline="0" noProof="0" dirty="0">
                <a:ln>
                  <a:noFill/>
                </a:ln>
                <a:solidFill>
                  <a:srgbClr val="000000"/>
                </a:solidFill>
                <a:effectLst/>
                <a:uLnTx/>
                <a:uFillTx/>
                <a:latin typeface="Arial"/>
                <a:ea typeface="+mn-ea"/>
                <a:cs typeface="+mn-cs"/>
              </a:rPr>
              <a:t> 2028 (hypothèse d’un taux minimum de </a:t>
            </a:r>
            <a:r>
              <a:rPr lang="fr-FR" sz="1200" dirty="0">
                <a:solidFill>
                  <a:srgbClr val="000000"/>
                </a:solidFill>
                <a:latin typeface="Arial"/>
              </a:rPr>
              <a:t>3,70</a:t>
            </a:r>
            <a:r>
              <a:rPr kumimoji="0" lang="fr-FR" sz="1200" b="0" i="0" u="none" strike="noStrike" kern="1200" cap="none" spc="0" normalizeH="0" baseline="0" noProof="0" dirty="0">
                <a:ln>
                  <a:noFill/>
                </a:ln>
                <a:solidFill>
                  <a:srgbClr val="000000"/>
                </a:solidFill>
                <a:effectLst/>
                <a:uLnTx/>
                <a:uFillTx/>
                <a:latin typeface="Arial"/>
                <a:ea typeface="+mn-ea"/>
                <a:cs typeface="+mn-cs"/>
              </a:rPr>
              <a:t>%),</a:t>
            </a:r>
            <a:r>
              <a:rPr lang="fr-FR" sz="1200" dirty="0">
                <a:solidFill>
                  <a:srgbClr val="000000"/>
                </a:solidFill>
                <a:latin typeface="Arial"/>
              </a:rPr>
              <a:t> </a:t>
            </a:r>
            <a:endParaRPr lang="fr-FR" sz="1200" b="0" i="0" u="none" strike="noStrike" kern="1200" cap="none" spc="0" normalizeH="0" baseline="0" noProof="0" dirty="0">
              <a:ln>
                <a:noFill/>
              </a:ln>
              <a:solidFill>
                <a:srgbClr val="000000"/>
              </a:solidFill>
              <a:effectLst/>
              <a:uLnTx/>
              <a:uFillTx/>
              <a:latin typeface="Arial"/>
              <a:cs typeface="Arial"/>
            </a:endParaRPr>
          </a:p>
          <a:p>
            <a:pPr>
              <a:lnSpc>
                <a:spcPts val="1700"/>
              </a:lnSpc>
              <a:spcAft>
                <a:spcPts val="1800"/>
              </a:spcAft>
              <a:buClr>
                <a:srgbClr val="B34A8C"/>
              </a:buClr>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la valeur de rachat du FAS</a:t>
            </a:r>
            <a:r>
              <a:rPr lang="fr-FR" sz="1200" dirty="0">
                <a:solidFill>
                  <a:srgbClr val="000000"/>
                </a:solidFill>
                <a:latin typeface="Arial"/>
              </a:rPr>
              <a:t> au 01/01/2028 sera de </a:t>
            </a:r>
            <a:r>
              <a:rPr kumimoji="0" lang="fr-FR" sz="1200" b="0" i="0" u="none" strike="noStrike" kern="1200" cap="none" spc="0" normalizeH="0" baseline="0" noProof="0" dirty="0">
                <a:ln>
                  <a:noFill/>
                </a:ln>
                <a:solidFill>
                  <a:srgbClr val="000000"/>
                </a:solidFill>
                <a:effectLst/>
                <a:uLnTx/>
                <a:uFillTx/>
                <a:latin typeface="Arial"/>
                <a:ea typeface="+mn-ea"/>
                <a:cs typeface="+mn-cs"/>
              </a:rPr>
              <a:t>: </a:t>
            </a:r>
            <a:r>
              <a:rPr kumimoji="0" lang="fr-FR" sz="1200" b="1" i="0" u="none" strike="noStrike" kern="1200" cap="none" spc="0" normalizeH="0" baseline="0" noProof="0" dirty="0">
                <a:ln>
                  <a:noFill/>
                </a:ln>
                <a:solidFill>
                  <a:srgbClr val="B34A8C"/>
                </a:solidFill>
                <a:effectLst/>
                <a:uLnTx/>
                <a:uFillTx/>
                <a:latin typeface="Arial"/>
                <a:ea typeface="+mn-ea"/>
                <a:cs typeface="+mn-cs"/>
              </a:rPr>
              <a:t>299 801€ à l’échéance,</a:t>
            </a:r>
            <a:r>
              <a:rPr lang="fr-FR" sz="1200" b="1" dirty="0">
                <a:solidFill>
                  <a:srgbClr val="B34A8C"/>
                </a:solidFill>
                <a:latin typeface="Arial"/>
              </a:rPr>
              <a:t> </a:t>
            </a:r>
            <a:endParaRPr lang="fr-FR" sz="1200" b="1" i="0" u="none" strike="noStrike" kern="1200" cap="none" spc="0" normalizeH="0" baseline="0" noProof="0" dirty="0">
              <a:ln>
                <a:noFill/>
              </a:ln>
              <a:solidFill>
                <a:srgbClr val="B34A8C"/>
              </a:solidFill>
              <a:effectLst/>
              <a:uLnTx/>
              <a:uFillTx/>
              <a:latin typeface="Arial"/>
              <a:cs typeface="Arial"/>
            </a:endParaRPr>
          </a:p>
          <a:p>
            <a:pPr>
              <a:lnSpc>
                <a:spcPts val="1700"/>
              </a:lnSpc>
              <a:spcAft>
                <a:spcPts val="1800"/>
              </a:spcAft>
              <a:buClr>
                <a:srgbClr val="B34A8C"/>
              </a:buClr>
              <a:defRPr/>
            </a:pPr>
            <a:r>
              <a:rPr kumimoji="0" lang="fr-FR" sz="1200" b="0" i="0"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soit </a:t>
            </a:r>
            <a:r>
              <a:rPr lang="fr-FR" sz="1200" b="1" dirty="0">
                <a:solidFill>
                  <a:srgbClr val="B34A8C"/>
                </a:solidFill>
                <a:latin typeface="Arial"/>
                <a:sym typeface="Wingdings" panose="05000000000000000000" pitchFamily="2" charset="2"/>
              </a:rPr>
              <a:t>un gain de 49 801€</a:t>
            </a:r>
            <a:r>
              <a:rPr kumimoji="0" lang="fr-FR" sz="1200" b="0" i="0"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 sans tenir compte des frais de gestion.</a:t>
            </a:r>
            <a:endParaRPr lang="fr-FR" sz="1200" b="0" i="0" u="none" strike="noStrike" kern="1200" cap="none" spc="0" normalizeH="0" baseline="0" noProof="0" dirty="0">
              <a:ln>
                <a:noFill/>
              </a:ln>
              <a:solidFill>
                <a:srgbClr val="000000"/>
              </a:solidFill>
              <a:effectLst/>
              <a:uLnTx/>
              <a:uFillTx/>
              <a:latin typeface="Arial"/>
              <a:cs typeface="Arial"/>
            </a:endParaRPr>
          </a:p>
          <a:p>
            <a:pPr marL="0" marR="0" lvl="0" indent="0" defTabSz="914400" rtl="0" eaLnBrk="1" fontAlgn="auto" latinLnBrk="0" hangingPunct="1">
              <a:lnSpc>
                <a:spcPts val="1700"/>
              </a:lnSpc>
              <a:spcAft>
                <a:spcPts val="1800"/>
              </a:spcAft>
              <a:buClr>
                <a:srgbClr val="B34A8C"/>
              </a:buClr>
              <a:buSzTx/>
              <a:buFontTx/>
              <a:buNone/>
              <a:tabLst/>
              <a:defRPr/>
            </a:pPr>
            <a:endParaRPr lang="fr-FR" sz="1200" dirty="0">
              <a:solidFill>
                <a:srgbClr val="000000"/>
              </a:solidFill>
              <a:highlight>
                <a:srgbClr val="FFFF00"/>
              </a:highlight>
              <a:latin typeface="Arial"/>
              <a:sym typeface="Wingdings" panose="05000000000000000000" pitchFamily="2" charset="2"/>
            </a:endParaRPr>
          </a:p>
          <a:p>
            <a:pPr marL="0" marR="0" lvl="0" indent="0" defTabSz="914400" rtl="0" eaLnBrk="1" fontAlgn="auto" latinLnBrk="0" hangingPunct="1">
              <a:lnSpc>
                <a:spcPts val="1700"/>
              </a:lnSpc>
              <a:spcAft>
                <a:spcPts val="1800"/>
              </a:spcAft>
              <a:buClr>
                <a:srgbClr val="B34A8C"/>
              </a:buClr>
              <a:buSzTx/>
              <a:buFontTx/>
              <a:buNone/>
              <a:tabLst/>
              <a:defRPr/>
            </a:pPr>
            <a:r>
              <a:rPr kumimoji="0" lang="fr-FR" sz="1200" b="1" i="0" u="none" strike="noStrike" kern="1200" cap="none" spc="0" normalizeH="0" baseline="0" noProof="0" dirty="0">
                <a:ln>
                  <a:noFill/>
                </a:ln>
                <a:solidFill>
                  <a:schemeClr val="tx2"/>
                </a:solidFill>
                <a:effectLst/>
                <a:uLnTx/>
                <a:uFillTx/>
                <a:latin typeface="Arial"/>
                <a:ea typeface="+mn-ea"/>
                <a:cs typeface="+mn-cs"/>
                <a:sym typeface="Wingdings" panose="05000000000000000000" pitchFamily="2" charset="2"/>
              </a:rPr>
              <a:t>Madame Dupont, ayant investi dans l’emprunt au travers d’une Unité de Compte du contrat d’assurance vie, bénéficiera du cadre fiscal spécifique à l’</a:t>
            </a:r>
            <a:r>
              <a:rPr lang="fr-FR" sz="1200" b="1" dirty="0">
                <a:solidFill>
                  <a:schemeClr val="tx2"/>
                </a:solidFill>
                <a:latin typeface="Arial"/>
                <a:sym typeface="Wingdings" panose="05000000000000000000" pitchFamily="2" charset="2"/>
              </a:rPr>
              <a:t>A</a:t>
            </a:r>
            <a:r>
              <a:rPr kumimoji="0" lang="fr-FR" sz="1200" b="1" i="0" u="none" strike="noStrike" kern="1200" cap="none" spc="0" normalizeH="0" baseline="0" noProof="0" dirty="0" err="1">
                <a:ln>
                  <a:noFill/>
                </a:ln>
                <a:solidFill>
                  <a:schemeClr val="tx2"/>
                </a:solidFill>
                <a:effectLst/>
                <a:uLnTx/>
                <a:uFillTx/>
                <a:latin typeface="Arial"/>
                <a:ea typeface="+mn-ea"/>
                <a:cs typeface="+mn-cs"/>
                <a:sym typeface="Wingdings" panose="05000000000000000000" pitchFamily="2" charset="2"/>
              </a:rPr>
              <a:t>ssuranc</a:t>
            </a:r>
            <a:r>
              <a:rPr lang="fr-FR" sz="1200" b="1" dirty="0">
                <a:solidFill>
                  <a:schemeClr val="tx2"/>
                </a:solidFill>
                <a:latin typeface="Arial"/>
                <a:sym typeface="Wingdings" panose="05000000000000000000" pitchFamily="2" charset="2"/>
              </a:rPr>
              <a:t>e-Vie.</a:t>
            </a:r>
            <a:endParaRPr kumimoji="0" lang="fr-FR" sz="1200" b="0" i="0" u="none" strike="noStrike" kern="1200" cap="none" spc="0" normalizeH="0" baseline="0" noProof="0" dirty="0">
              <a:ln>
                <a:noFill/>
              </a:ln>
              <a:solidFill>
                <a:schemeClr val="tx2"/>
              </a:solidFill>
              <a:effectLst/>
              <a:uLnTx/>
              <a:uFillTx/>
              <a:latin typeface="Arial"/>
              <a:ea typeface="+mn-ea"/>
              <a:cs typeface="+mn-cs"/>
            </a:endParaRPr>
          </a:p>
          <a:p>
            <a:pPr marL="0" marR="0" lvl="0" indent="0" defTabSz="914400" rtl="0" eaLnBrk="1" fontAlgn="auto" latinLnBrk="0" hangingPunct="1">
              <a:lnSpc>
                <a:spcPts val="1700"/>
              </a:lnSpc>
              <a:spcAft>
                <a:spcPts val="180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pic>
        <p:nvPicPr>
          <p:cNvPr id="6" name="Image 6" descr="Une image contenant texte, clipart&#10;&#10;Description générée automatiquement">
            <a:extLst>
              <a:ext uri="{FF2B5EF4-FFF2-40B4-BE49-F238E27FC236}">
                <a16:creationId xmlns:a16="http://schemas.microsoft.com/office/drawing/2014/main" id="{1A417AD2-B964-5FA8-69B1-E7F5CEF7DA2D}"/>
              </a:ext>
            </a:extLst>
          </p:cNvPr>
          <p:cNvPicPr>
            <a:picLocks noChangeAspect="1"/>
          </p:cNvPicPr>
          <p:nvPr/>
        </p:nvPicPr>
        <p:blipFill>
          <a:blip r:embed="rId3"/>
          <a:stretch>
            <a:fillRect/>
          </a:stretch>
        </p:blipFill>
        <p:spPr>
          <a:xfrm>
            <a:off x="11335804" y="244879"/>
            <a:ext cx="638348" cy="638348"/>
          </a:xfrm>
          <a:prstGeom prst="rect">
            <a:avLst/>
          </a:prstGeom>
        </p:spPr>
      </p:pic>
      <p:sp>
        <p:nvSpPr>
          <p:cNvPr id="13" name="Rectangle 12">
            <a:extLst>
              <a:ext uri="{FF2B5EF4-FFF2-40B4-BE49-F238E27FC236}">
                <a16:creationId xmlns:a16="http://schemas.microsoft.com/office/drawing/2014/main" id="{FF39CE9B-37EB-4732-B1F7-570A04284409}"/>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2" name="Rectangle : avec coins arrondis en diagonale 1">
            <a:extLst>
              <a:ext uri="{FF2B5EF4-FFF2-40B4-BE49-F238E27FC236}">
                <a16:creationId xmlns:a16="http://schemas.microsoft.com/office/drawing/2014/main" id="{FE5776FE-5CBF-45A1-8600-2314AC503554}"/>
              </a:ext>
            </a:extLst>
          </p:cNvPr>
          <p:cNvSpPr/>
          <p:nvPr/>
        </p:nvSpPr>
        <p:spPr>
          <a:xfrm>
            <a:off x="8004633" y="2915800"/>
            <a:ext cx="3854211" cy="966651"/>
          </a:xfrm>
          <a:prstGeom prst="round2Diag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FR" sz="1200" i="1" u="sng" dirty="0">
                <a:solidFill>
                  <a:schemeClr val="tx1"/>
                </a:solidFill>
              </a:rPr>
              <a:t>Hypothèses utilisées pour le calcul :</a:t>
            </a:r>
          </a:p>
          <a:p>
            <a:pPr marL="171450" indent="-171450">
              <a:buFont typeface="Arial" panose="020B0604020202020204" pitchFamily="34" charset="0"/>
              <a:buChar char="•"/>
            </a:pPr>
            <a:r>
              <a:rPr lang="fr-FR" sz="1200" i="1" dirty="0">
                <a:solidFill>
                  <a:schemeClr val="tx1"/>
                </a:solidFill>
              </a:rPr>
              <a:t>Frais de gestion sur encours UC : 0,90%</a:t>
            </a:r>
            <a:endParaRPr lang="fr-FR" sz="1200" i="1" dirty="0">
              <a:solidFill>
                <a:schemeClr val="tx1"/>
              </a:solidFill>
              <a:cs typeface="Arial"/>
            </a:endParaRPr>
          </a:p>
          <a:p>
            <a:pPr marL="171450" indent="-171450">
              <a:buFont typeface="Arial" panose="020B0604020202020204" pitchFamily="34" charset="0"/>
              <a:buChar char="•"/>
            </a:pPr>
            <a:r>
              <a:rPr lang="fr-FR" sz="1200" i="1" dirty="0">
                <a:solidFill>
                  <a:schemeClr val="tx1"/>
                </a:solidFill>
              </a:rPr>
              <a:t>Performance brute annuelle hors coupon : 0%</a:t>
            </a:r>
            <a:endParaRPr lang="fr-FR" sz="1200" i="1" dirty="0">
              <a:solidFill>
                <a:schemeClr val="tx1"/>
              </a:solidFill>
              <a:cs typeface="Arial"/>
            </a:endParaRPr>
          </a:p>
          <a:p>
            <a:pPr marL="171450" indent="-171450">
              <a:buFont typeface="Arial" panose="020B0604020202020204" pitchFamily="34" charset="0"/>
              <a:buChar char="•"/>
            </a:pPr>
            <a:r>
              <a:rPr lang="fr-FR" sz="1200" i="1" dirty="0">
                <a:solidFill>
                  <a:schemeClr val="tx1"/>
                </a:solidFill>
              </a:rPr>
              <a:t>Valeur Liquidative (VL) Emprunt à l’origine : 100 €</a:t>
            </a:r>
            <a:endParaRPr lang="fr-FR" i="1" dirty="0">
              <a:solidFill>
                <a:schemeClr val="tx1"/>
              </a:solidFill>
              <a:cs typeface="Arial"/>
            </a:endParaRPr>
          </a:p>
        </p:txBody>
      </p:sp>
    </p:spTree>
    <p:extLst>
      <p:ext uri="{BB962C8B-B14F-4D97-AF65-F5344CB8AC3E}">
        <p14:creationId xmlns:p14="http://schemas.microsoft.com/office/powerpoint/2010/main" val="29014306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questions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246095" y="965907"/>
            <a:ext cx="10117096" cy="423068"/>
          </a:xfrm>
        </p:spPr>
        <p:txBody>
          <a:bodyPr>
            <a:normAutofit/>
          </a:bodyPr>
          <a:lstStyle/>
          <a:p>
            <a:r>
              <a:rPr lang="fr-FR"/>
              <a:t>Saisissez toute opportunité !</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2337782"/>
            <a:ext cx="11867747" cy="224460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fontAlgn="base">
              <a:spcBef>
                <a:spcPct val="0"/>
              </a:spcBef>
              <a:spcAft>
                <a:spcPct val="0"/>
              </a:spcAft>
              <a:defRPr/>
            </a:pPr>
            <a:r>
              <a:rPr kumimoji="0" lang="fr-FR" sz="1400" b="0" i="1" u="none" strike="noStrike" kern="1200" cap="none" spc="0" normalizeH="0" baseline="0" noProof="0" dirty="0">
                <a:ln>
                  <a:noFill/>
                </a:ln>
                <a:solidFill>
                  <a:srgbClr val="000000"/>
                </a:solidFill>
                <a:effectLst/>
                <a:uLnTx/>
                <a:uFillTx/>
                <a:latin typeface="Arial"/>
                <a:cs typeface="Arial"/>
              </a:rPr>
              <a:t>Si vous conservez votre investissement jusqu’à la date d’échéance, le capital correspondra au montant net que vous avez investi et augmenté d’une performance correspondant aux intérêts de l’emprunt capitalisés sur 5 années.</a:t>
            </a: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defTabSz="910828" fontAlgn="base">
              <a:spcBef>
                <a:spcPct val="0"/>
              </a:spcBef>
              <a:spcAft>
                <a:spcPct val="0"/>
              </a:spcAft>
              <a:defRPr/>
            </a:pPr>
            <a:r>
              <a:rPr lang="fr-FR" sz="1400" i="1" dirty="0">
                <a:solidFill>
                  <a:schemeClr val="tx1"/>
                </a:solidFill>
                <a:latin typeface="Arial"/>
                <a:cs typeface="Arial"/>
              </a:rPr>
              <a:t>En cas de sortie avant l’échéance </a:t>
            </a:r>
            <a:r>
              <a:rPr kumimoji="0" lang="fr-FR" sz="1400" b="0" i="1" u="none" strike="noStrike" kern="1200" cap="none" spc="0" normalizeH="0" baseline="0" noProof="0" dirty="0">
                <a:ln>
                  <a:noFill/>
                </a:ln>
                <a:solidFill>
                  <a:schemeClr val="tx1"/>
                </a:solidFill>
                <a:effectLst/>
                <a:uLnTx/>
                <a:uFillTx/>
                <a:latin typeface="Arial"/>
                <a:cs typeface="Arial"/>
              </a:rPr>
              <a:t>(rachat, arbitrage </a:t>
            </a:r>
            <a:r>
              <a:rPr lang="fr-FR" sz="1400" i="1" dirty="0">
                <a:solidFill>
                  <a:schemeClr val="tx1"/>
                </a:solidFill>
                <a:latin typeface="Arial"/>
                <a:cs typeface="Arial"/>
              </a:rPr>
              <a:t>en sortie du support,…)</a:t>
            </a:r>
            <a:r>
              <a:rPr kumimoji="0" lang="fr-FR" sz="1400" b="0" i="1" u="none" strike="noStrike" kern="1200" cap="none" spc="0" normalizeH="0" baseline="0" noProof="0" dirty="0">
                <a:ln>
                  <a:noFill/>
                </a:ln>
                <a:solidFill>
                  <a:schemeClr val="tx1"/>
                </a:solidFill>
                <a:effectLst/>
                <a:uLnTx/>
                <a:uFillTx/>
                <a:latin typeface="Arial"/>
                <a:cs typeface="Arial"/>
              </a:rPr>
              <a:t>, </a:t>
            </a:r>
            <a:r>
              <a:rPr lang="fr-FR" sz="1400" i="1" dirty="0">
                <a:solidFill>
                  <a:schemeClr val="tx1"/>
                </a:solidFill>
                <a:latin typeface="Arial"/>
                <a:cs typeface="Arial"/>
              </a:rPr>
              <a:t>la valeur de rachat du support financier est composée :</a:t>
            </a:r>
            <a:endParaRPr lang="fr-FR" sz="1400" b="0" i="1"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defTabSz="910828">
              <a:spcBef>
                <a:spcPct val="0"/>
              </a:spcBef>
              <a:spcAft>
                <a:spcPct val="0"/>
              </a:spcAft>
              <a:defRPr/>
            </a:pPr>
            <a:r>
              <a:rPr lang="fr-FR" sz="1400" i="1" dirty="0">
                <a:solidFill>
                  <a:schemeClr val="tx1"/>
                </a:solidFill>
                <a:latin typeface="Arial"/>
                <a:cs typeface="Arial"/>
              </a:rPr>
              <a:t>-  du nominal qui évolue à la hausse comme à la baisse en fonction des conditions de marché </a:t>
            </a:r>
            <a:endParaRPr lang="fr-FR" sz="1400" i="1" dirty="0">
              <a:solidFill>
                <a:schemeClr val="tx1"/>
              </a:solidFill>
              <a:latin typeface="Arial" panose="020B0604020202020204" pitchFamily="34" charset="0"/>
              <a:cs typeface="Arial" panose="020B0604020202020204" pitchFamily="34" charset="0"/>
            </a:endParaRPr>
          </a:p>
          <a:p>
            <a:pPr defTabSz="910828">
              <a:spcBef>
                <a:spcPct val="0"/>
              </a:spcBef>
              <a:spcAft>
                <a:spcPct val="0"/>
              </a:spcAft>
              <a:defRPr/>
            </a:pPr>
            <a:r>
              <a:rPr lang="fr-FR" sz="1400" i="1" dirty="0">
                <a:solidFill>
                  <a:schemeClr val="tx1"/>
                </a:solidFill>
                <a:latin typeface="Arial"/>
                <a:cs typeface="Arial"/>
              </a:rPr>
              <a:t>- de la part des intérêts capitalisés au prorata </a:t>
            </a:r>
            <a:r>
              <a:rPr lang="fr-FR" sz="1400" i="1" dirty="0" err="1">
                <a:solidFill>
                  <a:schemeClr val="tx1"/>
                </a:solidFill>
                <a:latin typeface="Arial"/>
                <a:cs typeface="Arial"/>
              </a:rPr>
              <a:t>temporis</a:t>
            </a:r>
            <a:r>
              <a:rPr lang="fr-FR" sz="1400" i="1" dirty="0">
                <a:solidFill>
                  <a:schemeClr val="tx1"/>
                </a:solidFill>
                <a:latin typeface="Arial"/>
                <a:cs typeface="Arial"/>
              </a:rPr>
              <a:t> de la durée de détention.</a:t>
            </a:r>
            <a:endParaRPr lang="fr-FR" sz="1400" i="1" dirty="0">
              <a:solidFill>
                <a:schemeClr val="tx1"/>
              </a:solidFill>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1891143" y="2183893"/>
            <a:ext cx="8168622" cy="307777"/>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a:ln>
                  <a:noFill/>
                </a:ln>
                <a:solidFill>
                  <a:srgbClr val="000000"/>
                </a:solidFill>
                <a:effectLst/>
                <a:uLnTx/>
                <a:uFillTx/>
                <a:latin typeface="Arial" panose="020B0604020202020204"/>
                <a:ea typeface="Verdana" panose="020B0604030504040204" pitchFamily="34" charset="0"/>
                <a:cs typeface="Verdana" panose="020B0604030504040204" pitchFamily="34" charset="0"/>
              </a:rPr>
              <a:t>« Un placement sur les marchés financiers c’est risqué. Je ne veux pas perdre mon argent ! »</a:t>
            </a:r>
          </a:p>
        </p:txBody>
      </p:sp>
      <p:pic>
        <p:nvPicPr>
          <p:cNvPr id="6" name="Image 6" descr="Une image contenant texte, clipart&#10;&#10;Description générée automatiquement">
            <a:extLst>
              <a:ext uri="{FF2B5EF4-FFF2-40B4-BE49-F238E27FC236}">
                <a16:creationId xmlns:a16="http://schemas.microsoft.com/office/drawing/2014/main" id="{6BDEEB9F-CB07-C8BA-56B3-922A40EEBA6C}"/>
              </a:ext>
            </a:extLst>
          </p:cNvPr>
          <p:cNvPicPr>
            <a:picLocks noChangeAspect="1"/>
          </p:cNvPicPr>
          <p:nvPr/>
        </p:nvPicPr>
        <p:blipFill>
          <a:blip r:embed="rId3"/>
          <a:stretch>
            <a:fillRect/>
          </a:stretch>
        </p:blipFill>
        <p:spPr>
          <a:xfrm>
            <a:off x="11253124" y="244879"/>
            <a:ext cx="721028" cy="721028"/>
          </a:xfrm>
          <a:prstGeom prst="rect">
            <a:avLst/>
          </a:prstGeom>
        </p:spPr>
      </p:pic>
      <p:sp>
        <p:nvSpPr>
          <p:cNvPr id="7" name="Rectangle 6">
            <a:extLst>
              <a:ext uri="{FF2B5EF4-FFF2-40B4-BE49-F238E27FC236}">
                <a16:creationId xmlns:a16="http://schemas.microsoft.com/office/drawing/2014/main" id="{9F053D73-9793-4603-AB29-15837221B14E}"/>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064829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questions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1722282"/>
            <a:ext cx="11867747" cy="4643452"/>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fontAlgn="base">
              <a:spcBef>
                <a:spcPct val="0"/>
              </a:spcBef>
              <a:spcAft>
                <a:spcPct val="0"/>
              </a:spcAft>
              <a:defRPr/>
            </a:pPr>
            <a:r>
              <a:rPr kumimoji="0" lang="fr-FR" sz="1400" b="0" i="1" u="none" strike="noStrike" kern="1200" cap="none" spc="0" normalizeH="0" baseline="0" noProof="0">
                <a:ln>
                  <a:noFill/>
                </a:ln>
                <a:solidFill>
                  <a:srgbClr val="000000"/>
                </a:solidFill>
                <a:effectLst/>
                <a:uLnTx/>
                <a:uFillTx/>
                <a:latin typeface="Arial"/>
                <a:cs typeface="Arial"/>
              </a:rPr>
              <a:t>Il est préférable de conserver votre support financier jusqu’à son échéance. Mais en cas de besoin, vous pouvez désinvestir votre support financier quand vous le souhaitez, avant </a:t>
            </a:r>
            <a:r>
              <a:rPr lang="fr-FR" sz="1400" i="1">
                <a:solidFill>
                  <a:srgbClr val="000000"/>
                </a:solidFill>
                <a:latin typeface="Arial"/>
                <a:cs typeface="Arial"/>
              </a:rPr>
              <a:t>sa</a:t>
            </a:r>
            <a:r>
              <a:rPr kumimoji="0" lang="fr-FR" sz="1400" b="0" i="1" u="none" strike="noStrike" kern="1200" cap="none" spc="0" normalizeH="0" baseline="0" noProof="0">
                <a:ln>
                  <a:noFill/>
                </a:ln>
                <a:solidFill>
                  <a:srgbClr val="000000"/>
                </a:solidFill>
                <a:effectLst/>
                <a:uLnTx/>
                <a:uFillTx/>
                <a:latin typeface="Arial"/>
                <a:cs typeface="Arial"/>
              </a:rPr>
              <a:t> date d’échéance.</a:t>
            </a:r>
            <a:r>
              <a:rPr lang="fr-FR" sz="1400" i="1">
                <a:solidFill>
                  <a:srgbClr val="000000"/>
                </a:solidFill>
                <a:latin typeface="Arial"/>
                <a:cs typeface="Arial"/>
              </a:rPr>
              <a:t> </a:t>
            </a: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Arial"/>
                <a:cs typeface="Arial"/>
              </a:rPr>
              <a:t>J’attire votre attention sur le fait que la valeur de rachat de votre support financier qui dépendra de la valeur de l’emprunt obligataire, est </a:t>
            </a:r>
            <a:r>
              <a:rPr lang="fr-FR" sz="1400" i="1">
                <a:solidFill>
                  <a:srgbClr val="000000"/>
                </a:solidFill>
                <a:latin typeface="Arial"/>
                <a:cs typeface="Arial"/>
              </a:rPr>
              <a:t>déterminée</a:t>
            </a:r>
            <a:r>
              <a:rPr kumimoji="0" lang="fr-FR" sz="1400" b="0" i="1" u="none" strike="noStrike" kern="1200" cap="none" spc="0" normalizeH="0" baseline="0" noProof="0">
                <a:ln>
                  <a:noFill/>
                </a:ln>
                <a:solidFill>
                  <a:srgbClr val="000000"/>
                </a:solidFill>
                <a:effectLst/>
                <a:uLnTx/>
                <a:uFillTx/>
                <a:latin typeface="Arial"/>
                <a:cs typeface="Arial"/>
              </a:rPr>
              <a:t> par la loi de l’offre et de la demande, </a:t>
            </a:r>
            <a:r>
              <a:rPr lang="fr-FR" sz="1400" i="1">
                <a:solidFill>
                  <a:srgbClr val="000000"/>
                </a:solidFill>
                <a:latin typeface="Arial"/>
                <a:cs typeface="Arial"/>
              </a:rPr>
              <a:t>elle</a:t>
            </a:r>
            <a:r>
              <a:rPr kumimoji="0" lang="fr-FR" sz="1400" b="0" i="1" u="none" strike="noStrike" kern="1200" cap="none" spc="0" normalizeH="0" baseline="0" noProof="0">
                <a:ln>
                  <a:noFill/>
                </a:ln>
                <a:solidFill>
                  <a:srgbClr val="000000"/>
                </a:solidFill>
                <a:effectLst/>
                <a:uLnTx/>
                <a:uFillTx/>
                <a:latin typeface="Arial"/>
                <a:cs typeface="Arial"/>
              </a:rPr>
              <a:t> peut donc varier à la hausse ou à la baisse tout au long de sa vie.</a:t>
            </a:r>
            <a:endParaRPr lang="fr-FR" sz="1400" b="0" i="1" u="none" strike="noStrike" kern="1200" cap="none" spc="0" normalizeH="0" baseline="0" noProof="0">
              <a:ln>
                <a:noFill/>
              </a:ln>
              <a:solidFill>
                <a:srgbClr val="000000"/>
              </a:solidFill>
              <a:effectLst/>
              <a:uLnTx/>
              <a:uFillTx/>
              <a:latin typeface="Arial"/>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Arial"/>
                <a:cs typeface="Arial"/>
              </a:rPr>
              <a:t>Le cours des obligations à taux fixe évolue notamment en sens inverse des taux d’intérêt du marché obligataire :</a:t>
            </a:r>
            <a:endParaRPr lang="fr-FR" sz="1400" b="0" i="1" u="none" strike="noStrike" kern="1200" cap="none" spc="0" normalizeH="0" baseline="0" noProof="0">
              <a:ln>
                <a:noFill/>
              </a:ln>
              <a:solidFill>
                <a:srgbClr val="000000"/>
              </a:solidFill>
              <a:effectLst/>
              <a:uLnTx/>
              <a:uFillTx/>
              <a:latin typeface="Arial"/>
              <a:cs typeface="Arial"/>
            </a:endParaRPr>
          </a:p>
          <a:p>
            <a:pPr marL="192405" indent="-192405" defTabSz="910828" fontAlgn="base">
              <a:spcBef>
                <a:spcPct val="0"/>
              </a:spcBef>
              <a:spcAft>
                <a:spcPct val="0"/>
              </a:spcAft>
              <a:buFont typeface="Wingdings" panose="05000000000000000000" pitchFamily="2" charset="2"/>
              <a:buChar char="§"/>
              <a:defRPr/>
            </a:pPr>
            <a:r>
              <a:rPr kumimoji="0" lang="fr-FR" sz="1400" b="0" i="1" u="none" strike="noStrike" kern="1200" cap="none" spc="0" normalizeH="0" baseline="0" noProof="0">
                <a:ln>
                  <a:noFill/>
                </a:ln>
                <a:solidFill>
                  <a:srgbClr val="000000"/>
                </a:solidFill>
                <a:effectLst/>
                <a:uLnTx/>
                <a:uFillTx/>
                <a:latin typeface="Arial"/>
                <a:cs typeface="Arial"/>
              </a:rPr>
              <a:t>Si les taux obligataires proposés au moment</a:t>
            </a:r>
            <a:r>
              <a:rPr lang="fr-FR" sz="1400" i="1">
                <a:solidFill>
                  <a:srgbClr val="000000"/>
                </a:solidFill>
                <a:latin typeface="Arial"/>
                <a:cs typeface="Arial"/>
              </a:rPr>
              <a:t> du désinvestissement </a:t>
            </a:r>
            <a:r>
              <a:rPr kumimoji="0" lang="fr-FR" sz="1400" b="0" i="1" u="none" strike="noStrike" kern="1200" cap="none" spc="0" normalizeH="0" baseline="0" noProof="0">
                <a:ln>
                  <a:noFill/>
                </a:ln>
                <a:solidFill>
                  <a:srgbClr val="000000"/>
                </a:solidFill>
                <a:effectLst/>
                <a:uLnTx/>
                <a:uFillTx/>
                <a:latin typeface="Arial"/>
                <a:cs typeface="Arial"/>
              </a:rPr>
              <a:t>sont plus élevés, le client pourrait subit une moins-value sur la valeur de rachat,</a:t>
            </a:r>
            <a:endParaRPr lang="fr-FR" sz="1400" b="0" i="1" u="none" strike="sng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192405" marR="0" lvl="0" indent="-192405" algn="l" defTabSz="910828"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fr-FR" sz="1400" b="0" i="1" u="none" strike="noStrike" kern="1200" cap="none" spc="0" normalizeH="0" baseline="0" noProof="0">
                <a:ln>
                  <a:noFill/>
                </a:ln>
                <a:solidFill>
                  <a:srgbClr val="000000"/>
                </a:solidFill>
                <a:effectLst/>
                <a:uLnTx/>
                <a:uFillTx/>
                <a:latin typeface="Arial"/>
                <a:cs typeface="Arial"/>
              </a:rPr>
              <a:t>A l’inverse, si les taux proposés par les nouvelles obligations sont plus bas, il pourrait bénéficier d’une plus-value sur sa valeur de rachat.</a:t>
            </a:r>
            <a:endParaRPr lang="fr-FR" sz="1400" b="0" i="1" u="none" strike="noStrike" kern="1200" cap="none" spc="0" normalizeH="0" baseline="0" noProof="0">
              <a:ln>
                <a:noFill/>
              </a:ln>
              <a:solidFill>
                <a:srgbClr val="000000"/>
              </a:solidFill>
              <a:effectLst/>
              <a:uLnTx/>
              <a:uFillTx/>
              <a:latin typeface="Arial"/>
              <a:cs typeface="Arial"/>
            </a:endParaRPr>
          </a:p>
          <a:p>
            <a:pPr marL="192405" marR="0" lvl="0" indent="-192405" algn="l" defTabSz="91082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fr-FR" sz="1400" i="1">
              <a:solidFill>
                <a:srgbClr val="000000"/>
              </a:solidFill>
              <a:latin typeface="Arial"/>
              <a:cs typeface="Arial"/>
            </a:endParaRPr>
          </a:p>
          <a:p>
            <a:pPr marR="0" lvl="0" algn="l" defTabSz="910828" rtl="0" eaLnBrk="1" fontAlgn="base" latinLnBrk="0" hangingPunct="1">
              <a:lnSpc>
                <a:spcPct val="100000"/>
              </a:lnSpc>
              <a:spcBef>
                <a:spcPct val="0"/>
              </a:spcBef>
              <a:spcAft>
                <a:spcPct val="0"/>
              </a:spcAft>
              <a:buClrTx/>
              <a:buSzTx/>
              <a:tabLst/>
              <a:defRPr/>
            </a:pPr>
            <a:r>
              <a:rPr lang="fr-FR" sz="1400" b="0" i="1" u="none" strike="noStrike" kern="1200" cap="none" spc="0" normalizeH="0" baseline="0" noProof="0">
                <a:ln>
                  <a:noFill/>
                </a:ln>
                <a:solidFill>
                  <a:srgbClr val="000000"/>
                </a:solidFill>
                <a:effectLst/>
                <a:uLnTx/>
                <a:uFillTx/>
                <a:latin typeface="Arial"/>
                <a:cs typeface="Arial"/>
              </a:rPr>
              <a:t>NB : Toute revente des obligations avant l'échéance peut entraîner un gain ou </a:t>
            </a:r>
            <a:r>
              <a:rPr lang="fr-FR" sz="1400" i="1">
                <a:solidFill>
                  <a:srgbClr val="000000"/>
                </a:solidFill>
                <a:latin typeface="Arial"/>
                <a:cs typeface="Arial"/>
              </a:rPr>
              <a:t>une</a:t>
            </a:r>
            <a:r>
              <a:rPr lang="fr-FR" sz="1400" b="0" i="1" u="none" strike="noStrike" kern="1200" cap="none" spc="0" normalizeH="0" baseline="0" noProof="0">
                <a:ln>
                  <a:noFill/>
                </a:ln>
                <a:solidFill>
                  <a:srgbClr val="000000"/>
                </a:solidFill>
                <a:effectLst/>
                <a:uLnTx/>
                <a:uFillTx/>
                <a:latin typeface="Arial"/>
                <a:cs typeface="Arial"/>
              </a:rPr>
              <a:t> perte en capital en fonction du cours du marché au moment du désinvestissement.</a:t>
            </a:r>
          </a:p>
          <a:p>
            <a:pPr defTabSz="910828" fontAlgn="base">
              <a:spcBef>
                <a:spcPct val="0"/>
              </a:spcBef>
              <a:spcAft>
                <a:spcPct val="0"/>
              </a:spcAft>
              <a:defRPr/>
            </a:pPr>
            <a:endParaRPr kumimoji="0" lang="fr-FR" sz="1400" b="0" i="1" u="none" strike="noStrike" kern="1200" cap="none" spc="0" normalizeH="0" baseline="0" noProof="0">
              <a:ln>
                <a:noFill/>
              </a:ln>
              <a:solidFill>
                <a:srgbClr val="B34A8C"/>
              </a:solidFill>
              <a:effectLst/>
              <a:uLnTx/>
              <a:uFillTx/>
              <a:latin typeface="Arial"/>
              <a:ea typeface="+mn-ea"/>
              <a:cs typeface="+mn-cs"/>
              <a:hlinkClick r:id="rId3">
                <a:extLst>
                  <a:ext uri="{A12FA001-AC4F-418D-AE19-62706E023703}">
                    <ahyp:hlinkClr xmlns:ahyp="http://schemas.microsoft.com/office/drawing/2018/hyperlinkcolor" val="tx"/>
                  </a:ext>
                </a:extLst>
              </a:hlinkClick>
            </a:endParaRPr>
          </a:p>
          <a:p>
            <a:pPr defTabSz="910828" fontAlgn="base">
              <a:spcBef>
                <a:spcPct val="0"/>
              </a:spcBef>
              <a:spcAft>
                <a:spcPct val="0"/>
              </a:spcAft>
              <a:defRPr/>
            </a:pPr>
            <a:r>
              <a:rPr kumimoji="0" lang="fr-FR" sz="1400" b="0" i="1" u="none" strike="noStrike" kern="1200" cap="none" spc="0" normalizeH="0" baseline="0" noProof="0">
                <a:ln>
                  <a:noFill/>
                </a:ln>
                <a:solidFill>
                  <a:srgbClr val="B34A8C"/>
                </a:solidFill>
                <a:effectLst/>
                <a:uLnTx/>
                <a:uFillTx/>
                <a:latin typeface="Arial"/>
                <a:ea typeface="+mn-ea"/>
                <a:cs typeface="+mn-cs"/>
                <a:hlinkClick r:id="rId3">
                  <a:extLst>
                    <a:ext uri="{A12FA001-AC4F-418D-AE19-62706E023703}">
                      <ahyp:hlinkClr xmlns:ahyp="http://schemas.microsoft.com/office/drawing/2018/hyperlinkcolor" val="tx"/>
                    </a:ext>
                  </a:extLst>
                </a:hlinkClick>
              </a:rPr>
              <a:t>Pour aller plus loin : impact de l’évolution des taux d’intérêt d’une obligation</a:t>
            </a:r>
            <a:r>
              <a:rPr lang="fr-FR" sz="1400" i="1">
                <a:solidFill>
                  <a:srgbClr val="B34A8C"/>
                </a:solidFill>
                <a:latin typeface="Arial"/>
                <a:hlinkClick r:id="rId3">
                  <a:extLst>
                    <a:ext uri="{A12FA001-AC4F-418D-AE19-62706E023703}">
                      <ahyp:hlinkClr xmlns:ahyp="http://schemas.microsoft.com/office/drawing/2018/hyperlinkcolor" val="tx"/>
                    </a:ext>
                  </a:extLst>
                </a:hlinkClick>
              </a:rPr>
              <a:t> </a:t>
            </a:r>
            <a:endParaRPr kumimoji="0" lang="fr-FR" sz="1400" b="0" i="1" u="none" strike="noStrike" kern="1200" cap="none" spc="0" normalizeH="0" baseline="0" noProof="0">
              <a:ln>
                <a:noFill/>
              </a:ln>
              <a:solidFill>
                <a:srgbClr val="B34A8C"/>
              </a:solidFill>
              <a:effectLst/>
              <a:uLnTx/>
              <a:uFillTx/>
              <a:latin typeface="Arial"/>
              <a:ea typeface="+mn-ea"/>
              <a:cs typeface="+mn-cs"/>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3501735" y="1568393"/>
            <a:ext cx="4857749" cy="307777"/>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a:ln>
                  <a:noFill/>
                </a:ln>
                <a:solidFill>
                  <a:srgbClr val="000000"/>
                </a:solidFill>
                <a:effectLst/>
                <a:uLnTx/>
                <a:uFillTx/>
                <a:latin typeface="Arial" panose="020B0604020202020204"/>
                <a:ea typeface="Verdana" panose="020B0604030504040204" pitchFamily="34" charset="0"/>
                <a:cs typeface="Verdana" panose="020B0604030504040204" pitchFamily="34" charset="0"/>
              </a:rPr>
              <a:t>« Et si j’ai besoin de mon argent avant l’échéance ? »</a:t>
            </a:r>
          </a:p>
        </p:txBody>
      </p:sp>
      <p:pic>
        <p:nvPicPr>
          <p:cNvPr id="8" name="Graphique 7" descr="Curseur avec un remplissage uni">
            <a:extLst>
              <a:ext uri="{FF2B5EF4-FFF2-40B4-BE49-F238E27FC236}">
                <a16:creationId xmlns:a16="http://schemas.microsoft.com/office/drawing/2014/main" id="{00B88E6F-CDCD-482E-8B08-1E58F97B35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14446" y="5656047"/>
            <a:ext cx="500017" cy="500017"/>
          </a:xfrm>
          <a:prstGeom prst="rect">
            <a:avLst/>
          </a:prstGeom>
        </p:spPr>
      </p:pic>
      <p:pic>
        <p:nvPicPr>
          <p:cNvPr id="7" name="Image 6" descr="Une image contenant texte, clipart&#10;&#10;Description générée automatiquement">
            <a:extLst>
              <a:ext uri="{FF2B5EF4-FFF2-40B4-BE49-F238E27FC236}">
                <a16:creationId xmlns:a16="http://schemas.microsoft.com/office/drawing/2014/main" id="{3899D5D4-4FD7-0775-B8F7-922EDF59F2A5}"/>
              </a:ext>
            </a:extLst>
          </p:cNvPr>
          <p:cNvPicPr>
            <a:picLocks noChangeAspect="1"/>
          </p:cNvPicPr>
          <p:nvPr/>
        </p:nvPicPr>
        <p:blipFill>
          <a:blip r:embed="rId6"/>
          <a:stretch>
            <a:fillRect/>
          </a:stretch>
        </p:blipFill>
        <p:spPr>
          <a:xfrm>
            <a:off x="11253124" y="244879"/>
            <a:ext cx="721028" cy="721028"/>
          </a:xfrm>
          <a:prstGeom prst="rect">
            <a:avLst/>
          </a:prstGeom>
        </p:spPr>
      </p:pic>
      <p:sp>
        <p:nvSpPr>
          <p:cNvPr id="9" name="Rectangle 8">
            <a:extLst>
              <a:ext uri="{FF2B5EF4-FFF2-40B4-BE49-F238E27FC236}">
                <a16:creationId xmlns:a16="http://schemas.microsoft.com/office/drawing/2014/main" id="{236D1B2D-BA7B-4924-BDC8-FB341AF445D6}"/>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24443748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questions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240849" y="942069"/>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2157349"/>
            <a:ext cx="11867747" cy="4194608"/>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Arial"/>
                <a:cs typeface="Arial"/>
              </a:rPr>
              <a:t>« Il s’agit ici d’un emprunt du Groupe BPCE et, pour nos clients, nous n’appliquerons aucun frais de souscription pour l’emprunt en tant que tel</a:t>
            </a:r>
            <a:r>
              <a:rPr lang="fr-FR" sz="1400" i="1">
                <a:solidFill>
                  <a:srgbClr val="000000"/>
                </a:solidFill>
                <a:latin typeface="Arial"/>
                <a:cs typeface="Arial"/>
              </a:rPr>
              <a:t>.</a:t>
            </a: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Arial"/>
                <a:cs typeface="Arial"/>
              </a:rPr>
              <a:t>Les frais applicables au contrat d’assurance sont les frais d’entrée (pour un versement initial ou complémentaire) ou les frais d’arbitrage (le cas échéant).</a:t>
            </a:r>
          </a:p>
          <a:p>
            <a:pPr marL="0" marR="0" lvl="0" indent="0" algn="l" defTabSz="910828" rtl="0" eaLnBrk="1" fontAlgn="base" latinLnBrk="0" hangingPunct="1">
              <a:lnSpc>
                <a:spcPct val="100000"/>
              </a:lnSpc>
              <a:spcBef>
                <a:spcPct val="0"/>
              </a:spcBef>
              <a:spcAft>
                <a:spcPct val="0"/>
              </a:spcAft>
              <a:buClrTx/>
              <a:buSzTx/>
              <a:buFontTx/>
              <a:buNone/>
              <a:tabLst/>
              <a:defRPr/>
            </a:pPr>
            <a:r>
              <a:rPr lang="fr-FR" sz="1400" i="1">
                <a:solidFill>
                  <a:srgbClr val="000000"/>
                </a:solidFill>
                <a:latin typeface="Arial"/>
                <a:cs typeface="Arial"/>
              </a:rPr>
              <a:t>	</a:t>
            </a:r>
          </a:p>
          <a:p>
            <a:pPr defTabSz="910828">
              <a:spcBef>
                <a:spcPct val="0"/>
              </a:spcBef>
              <a:spcAft>
                <a:spcPct val="0"/>
              </a:spcAft>
              <a:defRPr/>
            </a:pPr>
            <a:r>
              <a:rPr lang="fr-FR" sz="1400" i="1">
                <a:solidFill>
                  <a:srgbClr val="000000"/>
                </a:solidFill>
                <a:cs typeface="Arial"/>
              </a:rPr>
              <a:t>En cours de vie de l’emprunt, les frais de gestion au titre des Unités de Compte s’appliquent tels que prévus aux conditions générales du contrat. »</a:t>
            </a:r>
          </a:p>
          <a:p>
            <a:pPr defTabSz="910828">
              <a:spcBef>
                <a:spcPct val="0"/>
              </a:spcBef>
              <a:spcAft>
                <a:spcPct val="0"/>
              </a:spcAft>
              <a:defRPr/>
            </a:pPr>
            <a:endParaRPr lang="fr-FR" sz="1400" i="1">
              <a:solidFill>
                <a:srgbClr val="000000"/>
              </a:solidFill>
              <a:cs typeface="Arial"/>
            </a:endParaRPr>
          </a:p>
          <a:p>
            <a:pPr defTabSz="910828" fontAlgn="base">
              <a:spcBef>
                <a:spcPct val="0"/>
              </a:spcBef>
              <a:spcAft>
                <a:spcPct val="0"/>
              </a:spcAft>
              <a:defRPr/>
            </a:pPr>
            <a:r>
              <a:rPr lang="fr-FR" sz="1400" b="1">
                <a:solidFill>
                  <a:srgbClr val="000000"/>
                </a:solidFill>
                <a:latin typeface="Arial"/>
                <a:cs typeface="Arial"/>
                <a:sym typeface="Webdings" panose="05030102010509060703" pitchFamily="18" charset="2"/>
              </a:rPr>
              <a:t> Voir conditions générales du contrat et grille tarifaire en vigueur.</a:t>
            </a:r>
            <a:endParaRPr kumimoji="0" lang="fr-FR" sz="1400" b="1" u="none" strike="noStrike" kern="1200" cap="none" spc="0" normalizeH="0" baseline="0" noProof="0">
              <a:ln>
                <a:noFill/>
              </a:ln>
              <a:solidFill>
                <a:srgbClr val="000000"/>
              </a:solidFill>
              <a:effectLst/>
              <a:uLnTx/>
              <a:uFillTx/>
              <a:latin typeface="Arial"/>
              <a:cs typeface="Arial"/>
            </a:endParaRPr>
          </a:p>
          <a:p>
            <a:pPr marR="0" lvl="0" algn="l" defTabSz="910828" rtl="0" eaLnBrk="1" fontAlgn="base" latinLnBrk="0" hangingPunct="1">
              <a:lnSpc>
                <a:spcPct val="100000"/>
              </a:lnSpc>
              <a:spcBef>
                <a:spcPct val="0"/>
              </a:spcBef>
              <a:spcAft>
                <a:spcPct val="0"/>
              </a:spcAft>
              <a:buClrTx/>
              <a:buSzTx/>
              <a:tabLst/>
              <a:defRPr/>
            </a:pPr>
            <a:endParaRPr lang="fr-FR" sz="1400" b="0" i="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endParaRPr lang="fr-FR" sz="1400">
              <a:solidFill>
                <a:schemeClr val="tx1"/>
              </a:solidFill>
              <a:latin typeface="Arial"/>
              <a:cs typeface="Arial"/>
            </a:endParaRPr>
          </a:p>
          <a:p>
            <a:endParaRPr lang="fr-FR" sz="1400">
              <a:solidFill>
                <a:schemeClr val="tx1"/>
              </a:solidFill>
              <a:ea typeface="+mn-lt"/>
              <a:cs typeface="+mn-lt"/>
            </a:endParaRPr>
          </a:p>
          <a:p>
            <a:pPr defTabSz="910828">
              <a:defRPr/>
            </a:pPr>
            <a:endParaRPr lang="fr-FR"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defTabSz="910828" fontAlgn="base">
              <a:spcBef>
                <a:spcPct val="0"/>
              </a:spcBef>
              <a:spcAft>
                <a:spcPct val="0"/>
              </a:spcAft>
              <a:defRPr/>
            </a:pPr>
            <a:endParaRPr lang="fr-FR" sz="1400" i="1">
              <a:solidFill>
                <a:srgbClr val="000000"/>
              </a:solidFill>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3730334" y="1960858"/>
            <a:ext cx="4531687" cy="307777"/>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a:ln>
                  <a:noFill/>
                </a:ln>
                <a:solidFill>
                  <a:srgbClr val="000000"/>
                </a:solidFill>
                <a:effectLst/>
                <a:uLnTx/>
                <a:uFillTx/>
                <a:latin typeface="Arial" panose="020B0604020202020204"/>
                <a:ea typeface="Verdana" panose="020B0604030504040204" pitchFamily="34" charset="0"/>
                <a:cs typeface="Verdana" panose="020B0604030504040204" pitchFamily="34" charset="0"/>
              </a:rPr>
              <a:t>« Quels sont les frais applicables à cet emprunt ? »</a:t>
            </a:r>
          </a:p>
        </p:txBody>
      </p:sp>
      <p:pic>
        <p:nvPicPr>
          <p:cNvPr id="6" name="Image 6" descr="Une image contenant texte, clipart&#10;&#10;Description générée automatiquement">
            <a:extLst>
              <a:ext uri="{FF2B5EF4-FFF2-40B4-BE49-F238E27FC236}">
                <a16:creationId xmlns:a16="http://schemas.microsoft.com/office/drawing/2014/main" id="{91691BF6-A1F1-85C4-A107-FC310E212D39}"/>
              </a:ext>
            </a:extLst>
          </p:cNvPr>
          <p:cNvPicPr>
            <a:picLocks noChangeAspect="1"/>
          </p:cNvPicPr>
          <p:nvPr/>
        </p:nvPicPr>
        <p:blipFill>
          <a:blip r:embed="rId3"/>
          <a:stretch>
            <a:fillRect/>
          </a:stretch>
        </p:blipFill>
        <p:spPr>
          <a:xfrm>
            <a:off x="11253124" y="244879"/>
            <a:ext cx="721028" cy="721028"/>
          </a:xfrm>
          <a:prstGeom prst="rect">
            <a:avLst/>
          </a:prstGeom>
        </p:spPr>
      </p:pic>
      <p:sp>
        <p:nvSpPr>
          <p:cNvPr id="8" name="Rectangle 7">
            <a:extLst>
              <a:ext uri="{FF2B5EF4-FFF2-40B4-BE49-F238E27FC236}">
                <a16:creationId xmlns:a16="http://schemas.microsoft.com/office/drawing/2014/main" id="{5B7283FF-8E78-44F6-9BEF-BA2EA082B3B7}"/>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29299897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questions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232382" y="932288"/>
            <a:ext cx="10117096" cy="423068"/>
          </a:xfrm>
        </p:spPr>
        <p:txBody>
          <a:bodyPr>
            <a:normAutofit/>
          </a:bodyPr>
          <a:lstStyle/>
          <a:p>
            <a:r>
              <a:rPr lang="fr-FR"/>
              <a:t>Saisissez toute opportunité !</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2157349"/>
            <a:ext cx="11867747" cy="4194608"/>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FR" sz="1400" b="0" i="1" u="none" strike="noStrike" baseline="0">
                <a:solidFill>
                  <a:srgbClr val="131513"/>
                </a:solidFill>
                <a:latin typeface="Arial"/>
                <a:cs typeface="Arial"/>
              </a:rPr>
              <a:t>« Le décès avant l’échéance entraîne le </a:t>
            </a:r>
            <a:r>
              <a:rPr lang="fr-FR" sz="1400" i="1">
                <a:solidFill>
                  <a:srgbClr val="131513"/>
                </a:solidFill>
                <a:latin typeface="Arial"/>
                <a:cs typeface="Arial"/>
              </a:rPr>
              <a:t>désinvestissement du support et le </a:t>
            </a:r>
            <a:r>
              <a:rPr lang="fr-FR" sz="1400" b="0" i="1" u="none" strike="noStrike" baseline="0">
                <a:solidFill>
                  <a:srgbClr val="131513"/>
                </a:solidFill>
                <a:latin typeface="Arial"/>
                <a:cs typeface="Arial"/>
              </a:rPr>
              <a:t>dénouement du contrat d’assurance vie. Dans ce cas, il existe un risque de perte en capital si le contrat ne bénéficie pas d’une garantie de prévoyance, dite « garantie plancher »</a:t>
            </a:r>
            <a:r>
              <a:rPr lang="fr-FR" sz="1400" i="1">
                <a:solidFill>
                  <a:srgbClr val="131513"/>
                </a:solidFill>
                <a:latin typeface="Arial"/>
                <a:cs typeface="Arial"/>
              </a:rPr>
              <a:t> qui peut être proposée au sein de votre contrat *.</a:t>
            </a:r>
            <a:endParaRPr lang="fr-FR" sz="1400" b="0" i="1" u="none" strike="noStrike" baseline="0">
              <a:solidFill>
                <a:srgbClr val="131513"/>
              </a:solidFill>
              <a:latin typeface="Arial"/>
              <a:cs typeface="Arial"/>
            </a:endParaRPr>
          </a:p>
          <a:p>
            <a:endParaRPr lang="fr-FR" sz="1400" i="1">
              <a:solidFill>
                <a:srgbClr val="131513"/>
              </a:solidFill>
              <a:latin typeface="Arial" panose="020B0604020202020204" pitchFamily="34" charset="0"/>
            </a:endParaRPr>
          </a:p>
          <a:p>
            <a:r>
              <a:rPr lang="fr-FR" sz="1400" i="1">
                <a:solidFill>
                  <a:srgbClr val="131513"/>
                </a:solidFill>
                <a:latin typeface="Arial"/>
                <a:cs typeface="Arial"/>
              </a:rPr>
              <a:t>Le désinvestissement du support financier s’effectuera à un prix qui dépendra des conditions de marché ce jour-là ne permettant plus à l’adhérent/souscripteur de bénéficier de la garantie du remboursement du capital augmenté de la performance prévue à l’échéance (taux d’intérêt de l’emprunt net de frais applicable au contrat d’assurance-vie). </a:t>
            </a:r>
            <a:endParaRPr lang="fr-FR" sz="1400" i="1">
              <a:solidFill>
                <a:srgbClr val="131513"/>
              </a:solidFill>
              <a:latin typeface="Arial" panose="020B0604020202020204" pitchFamily="34" charset="0"/>
              <a:cs typeface="Arial"/>
            </a:endParaRPr>
          </a:p>
          <a:p>
            <a:endParaRPr lang="fr-FR" sz="1400" i="1">
              <a:solidFill>
                <a:srgbClr val="131513"/>
              </a:solidFill>
              <a:latin typeface="Arial" panose="020B0604020202020204" pitchFamily="34" charset="0"/>
            </a:endParaRPr>
          </a:p>
          <a:p>
            <a:r>
              <a:rPr lang="fr-FR" sz="1400" i="1">
                <a:solidFill>
                  <a:srgbClr val="131513"/>
                </a:solidFill>
                <a:latin typeface="Arial"/>
                <a:cs typeface="Arial"/>
              </a:rPr>
              <a:t>Dans le cas des contrats CNP assurances, la remise des titres pourra être réalisée auprès des bénéficiaires (exercice à privilégier de manière défensive)</a:t>
            </a:r>
            <a:endParaRPr lang="fr-FR" sz="1400" b="0" u="none" strike="noStrike" kern="1200" cap="none" spc="0" normalizeH="0" baseline="0" noProof="0">
              <a:ln>
                <a:noFill/>
              </a:ln>
              <a:solidFill>
                <a:schemeClr val="tx1"/>
              </a:solidFill>
              <a:effectLst/>
              <a:uLnTx/>
              <a:uFillTx/>
              <a:latin typeface="Arial"/>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defTabSz="910828" fontAlgn="base">
              <a:spcBef>
                <a:spcPct val="0"/>
              </a:spcBef>
              <a:spcAft>
                <a:spcPct val="0"/>
              </a:spcAft>
              <a:defRPr/>
            </a:pPr>
            <a:endParaRPr lang="fr-FR" sz="1400" i="1">
              <a:solidFill>
                <a:srgbClr val="000000"/>
              </a:solidFill>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2660077" y="2003460"/>
            <a:ext cx="6281304" cy="523220"/>
          </a:xfrm>
          <a:prstGeom prst="rect">
            <a:avLst/>
          </a:prstGeom>
          <a:solidFill>
            <a:schemeClr val="bg1"/>
          </a:solidFill>
        </p:spPr>
        <p:txBody>
          <a:bodyPr wrap="square" lIns="91440" tIns="45720" rIns="91440" bIns="45720" rtlCol="0" anchor="t">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a:ln>
                  <a:noFill/>
                </a:ln>
                <a:solidFill>
                  <a:srgbClr val="000000"/>
                </a:solidFill>
                <a:effectLst/>
                <a:uLnTx/>
                <a:uFillTx/>
                <a:latin typeface="Arial" panose="020B0604020202020204"/>
                <a:ea typeface="Verdana"/>
                <a:cs typeface="Verdana" panose="020B0604030504040204" pitchFamily="34" charset="0"/>
              </a:rPr>
              <a:t>« Que se passe-t-il si je décède avant l’éch</a:t>
            </a:r>
            <a:r>
              <a:rPr lang="fr-FR" altLang="fr-FR" sz="1400" b="1">
                <a:solidFill>
                  <a:srgbClr val="000000"/>
                </a:solidFill>
                <a:latin typeface="Arial" panose="020B0604020202020204"/>
                <a:ea typeface="Verdana"/>
                <a:cs typeface="Verdana" panose="020B0604030504040204" pitchFamily="34" charset="0"/>
              </a:rPr>
              <a:t>éance des obligations lorsqu’elles sont souscrites dans un contrat d’assurance-vie</a:t>
            </a:r>
            <a:r>
              <a:rPr kumimoji="0" lang="fr-FR" altLang="fr-FR" sz="1400" b="1" i="0" u="none" strike="noStrike" kern="1200" cap="none" spc="0" normalizeH="0" baseline="0" noProof="0">
                <a:ln>
                  <a:noFill/>
                </a:ln>
                <a:solidFill>
                  <a:srgbClr val="000000"/>
                </a:solidFill>
                <a:effectLst/>
                <a:uLnTx/>
                <a:uFillTx/>
                <a:latin typeface="Arial" panose="020B0604020202020204"/>
                <a:ea typeface="Verdana"/>
                <a:cs typeface="Verdana" panose="020B0604030504040204" pitchFamily="34" charset="0"/>
              </a:rPr>
              <a:t>? »</a:t>
            </a:r>
          </a:p>
        </p:txBody>
      </p:sp>
      <p:pic>
        <p:nvPicPr>
          <p:cNvPr id="6" name="Image 6" descr="Une image contenant texte, clipart&#10;&#10;Description générée automatiquement">
            <a:extLst>
              <a:ext uri="{FF2B5EF4-FFF2-40B4-BE49-F238E27FC236}">
                <a16:creationId xmlns:a16="http://schemas.microsoft.com/office/drawing/2014/main" id="{91691BF6-A1F1-85C4-A107-FC310E212D39}"/>
              </a:ext>
            </a:extLst>
          </p:cNvPr>
          <p:cNvPicPr>
            <a:picLocks noChangeAspect="1"/>
          </p:cNvPicPr>
          <p:nvPr/>
        </p:nvPicPr>
        <p:blipFill>
          <a:blip r:embed="rId3"/>
          <a:stretch>
            <a:fillRect/>
          </a:stretch>
        </p:blipFill>
        <p:spPr>
          <a:xfrm>
            <a:off x="11253124" y="244879"/>
            <a:ext cx="721028" cy="721028"/>
          </a:xfrm>
          <a:prstGeom prst="rect">
            <a:avLst/>
          </a:prstGeom>
        </p:spPr>
      </p:pic>
      <p:sp>
        <p:nvSpPr>
          <p:cNvPr id="3" name="ZoneTexte 2">
            <a:extLst>
              <a:ext uri="{FF2B5EF4-FFF2-40B4-BE49-F238E27FC236}">
                <a16:creationId xmlns:a16="http://schemas.microsoft.com/office/drawing/2014/main" id="{94B58495-72BB-453A-84D0-2DC48A1DB5CF}"/>
              </a:ext>
            </a:extLst>
          </p:cNvPr>
          <p:cNvSpPr txBox="1"/>
          <p:nvPr/>
        </p:nvSpPr>
        <p:spPr>
          <a:xfrm>
            <a:off x="349477" y="5646273"/>
            <a:ext cx="3608617" cy="307777"/>
          </a:xfrm>
          <a:prstGeom prst="rect">
            <a:avLst/>
          </a:prstGeom>
          <a:noFill/>
        </p:spPr>
        <p:txBody>
          <a:bodyPr wrap="none" rtlCol="0">
            <a:spAutoFit/>
          </a:bodyPr>
          <a:lstStyle/>
          <a:p>
            <a:r>
              <a:rPr lang="fr-FR" sz="1400" i="1"/>
              <a:t>* Uniquement pour les contrats BPCE Vie</a:t>
            </a:r>
          </a:p>
        </p:txBody>
      </p:sp>
      <p:sp>
        <p:nvSpPr>
          <p:cNvPr id="9" name="Rectangle 8">
            <a:extLst>
              <a:ext uri="{FF2B5EF4-FFF2-40B4-BE49-F238E27FC236}">
                <a16:creationId xmlns:a16="http://schemas.microsoft.com/office/drawing/2014/main" id="{4C49A5D1-7237-4AD3-83FF-892B8B3146BD}"/>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1704033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questions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215449" y="861141"/>
            <a:ext cx="10117096" cy="423068"/>
          </a:xfrm>
        </p:spPr>
        <p:txBody>
          <a:bodyPr>
            <a:normAutofit/>
          </a:bodyPr>
          <a:lstStyle/>
          <a:p>
            <a:r>
              <a:rPr lang="fr-FR"/>
              <a:t>Saisissez toute opportunité !</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2157349"/>
            <a:ext cx="11867747" cy="2799115"/>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a:defRPr/>
            </a:pPr>
            <a:endParaRPr lang="fr-FR" sz="14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marL="0" marR="0" lvl="0" indent="0" algn="l" defTabSz="910828" rtl="0" eaLnBrk="1" latinLnBrk="0" hangingPunct="1">
              <a:lnSpc>
                <a:spcPct val="100000"/>
              </a:lnSpc>
              <a:buClrTx/>
              <a:buSzTx/>
              <a:buFontTx/>
              <a:buNone/>
              <a:tabLst/>
              <a:defRPr/>
            </a:pPr>
            <a:endParaRPr lang="fr-FR" sz="1400" b="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defTabSz="910828" fontAlgn="base">
              <a:spcBef>
                <a:spcPct val="0"/>
              </a:spcBef>
              <a:spcAft>
                <a:spcPct val="0"/>
              </a:spcAft>
              <a:defRPr/>
            </a:pPr>
            <a:r>
              <a:rPr kumimoji="0" lang="fr-FR" sz="1400" b="0" i="1" u="none" strike="noStrike" kern="1200" cap="none" spc="0" normalizeH="0" baseline="0" noProof="0" dirty="0">
                <a:ln>
                  <a:noFill/>
                </a:ln>
                <a:solidFill>
                  <a:schemeClr val="tx1"/>
                </a:solidFill>
                <a:effectLst/>
                <a:uLnTx/>
                <a:uFillTx/>
                <a:latin typeface="Arial"/>
                <a:cs typeface="Arial"/>
              </a:rPr>
              <a:t>« À l’échéance, la valeur de rachat de l’emprunt sera arbitrée automatiquement (sans frais d’arbitrage) par l’assureur (</a:t>
            </a:r>
            <a:r>
              <a:rPr lang="fr-FR" sz="1400" i="1" dirty="0">
                <a:solidFill>
                  <a:schemeClr val="tx1"/>
                </a:solidFill>
                <a:latin typeface="Arial"/>
                <a:cs typeface="Arial"/>
              </a:rPr>
              <a:t>BPCE Vie, BPCE Life (ex. Natixis Life) et CNP assurances) </a:t>
            </a:r>
            <a:r>
              <a:rPr kumimoji="0" lang="fr-FR" sz="1400" b="0" i="1" u="none" strike="noStrike" kern="1200" cap="none" spc="0" normalizeH="0" baseline="0" noProof="0" dirty="0">
                <a:ln>
                  <a:noFill/>
                </a:ln>
                <a:solidFill>
                  <a:schemeClr val="tx1"/>
                </a:solidFill>
                <a:effectLst/>
                <a:uLnTx/>
                <a:uFillTx/>
                <a:latin typeface="Arial"/>
                <a:cs typeface="Arial"/>
              </a:rPr>
              <a:t>vers un autre support financier en unités de compte éligible au contrat. Le client sera informé </a:t>
            </a:r>
            <a:r>
              <a:rPr lang="fr-FR" sz="1400" i="1" dirty="0">
                <a:solidFill>
                  <a:schemeClr val="tx1"/>
                </a:solidFill>
                <a:latin typeface="Arial"/>
                <a:cs typeface="Arial"/>
              </a:rPr>
              <a:t>en amont par</a:t>
            </a:r>
            <a:r>
              <a:rPr kumimoji="0" lang="fr-FR" sz="1400" b="0" i="1" u="none" strike="noStrike" kern="1200" cap="none" spc="0" normalizeH="0" baseline="0" noProof="0" dirty="0">
                <a:ln>
                  <a:noFill/>
                </a:ln>
                <a:solidFill>
                  <a:schemeClr val="tx1"/>
                </a:solidFill>
                <a:effectLst/>
                <a:uLnTx/>
                <a:uFillTx/>
                <a:latin typeface="Arial"/>
                <a:cs typeface="Arial"/>
              </a:rPr>
              <a:t> l’assureur. »</a:t>
            </a:r>
            <a:endParaRPr lang="fr-FR" sz="1400" b="0" i="1" u="none" strike="noStrike" kern="1200" cap="none" spc="0" normalizeH="0" baseline="0" noProof="0" dirty="0">
              <a:ln>
                <a:noFill/>
              </a:ln>
              <a:solidFill>
                <a:schemeClr val="tx1"/>
              </a:solidFill>
              <a:effectLst/>
              <a:uLnTx/>
              <a:uFillTx/>
              <a:latin typeface="Arial"/>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a:cs typeface="Arial"/>
            </a:endParaRPr>
          </a:p>
          <a:p>
            <a:pPr defTabSz="910828">
              <a:spcBef>
                <a:spcPct val="0"/>
              </a:spcBef>
              <a:spcAft>
                <a:spcPct val="0"/>
              </a:spcAft>
              <a:defRPr/>
            </a:pPr>
            <a:endParaRPr lang="fr-FR" sz="1400" i="1" dirty="0">
              <a:solidFill>
                <a:srgbClr val="000000"/>
              </a:solidFill>
              <a:latin typeface="Arial"/>
              <a:cs typeface="Arial"/>
            </a:endParaRPr>
          </a:p>
          <a:p>
            <a:pPr defTabSz="910828" fontAlgn="base">
              <a:spcBef>
                <a:spcPct val="0"/>
              </a:spcBef>
              <a:spcAft>
                <a:spcPct val="0"/>
              </a:spcAft>
              <a:defRPr/>
            </a:pPr>
            <a:endParaRPr lang="fr-FR" sz="1400" i="1" dirty="0">
              <a:solidFill>
                <a:srgbClr val="000000"/>
              </a:solidFill>
              <a:latin typeface="Arial" panose="020B0604020202020204" pitchFamily="34" charset="0"/>
              <a:cs typeface="Arial" panose="020B0604020202020204" pitchFamily="34" charset="0"/>
            </a:endParaRPr>
          </a:p>
          <a:p>
            <a:pPr defTabSz="910828" fontAlgn="base">
              <a:spcBef>
                <a:spcPct val="0"/>
              </a:spcBef>
              <a:spcAft>
                <a:spcPct val="0"/>
              </a:spcAft>
              <a:defRPr/>
            </a:pPr>
            <a:endParaRPr lang="fr-FR" sz="1400" i="1" dirty="0">
              <a:solidFill>
                <a:srgbClr val="000000"/>
              </a:solidFill>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4384962" y="2003460"/>
            <a:ext cx="3170479" cy="307777"/>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a:ln>
                  <a:noFill/>
                </a:ln>
                <a:solidFill>
                  <a:srgbClr val="000000"/>
                </a:solidFill>
                <a:effectLst/>
                <a:uLnTx/>
                <a:uFillTx/>
                <a:latin typeface="Arial" panose="020B0604020202020204"/>
                <a:ea typeface="Verdana" panose="020B0604030504040204" pitchFamily="34" charset="0"/>
                <a:cs typeface="Verdana" panose="020B0604030504040204" pitchFamily="34" charset="0"/>
              </a:rPr>
              <a:t>« Que se passe-t-il à l’échéance? »</a:t>
            </a:r>
          </a:p>
        </p:txBody>
      </p:sp>
      <p:pic>
        <p:nvPicPr>
          <p:cNvPr id="6" name="Image 6" descr="Une image contenant texte, clipart&#10;&#10;Description générée automatiquement">
            <a:extLst>
              <a:ext uri="{FF2B5EF4-FFF2-40B4-BE49-F238E27FC236}">
                <a16:creationId xmlns:a16="http://schemas.microsoft.com/office/drawing/2014/main" id="{91691BF6-A1F1-85C4-A107-FC310E212D39}"/>
              </a:ext>
            </a:extLst>
          </p:cNvPr>
          <p:cNvPicPr>
            <a:picLocks noChangeAspect="1"/>
          </p:cNvPicPr>
          <p:nvPr/>
        </p:nvPicPr>
        <p:blipFill>
          <a:blip r:embed="rId3"/>
          <a:stretch>
            <a:fillRect/>
          </a:stretch>
        </p:blipFill>
        <p:spPr>
          <a:xfrm>
            <a:off x="11253124" y="244879"/>
            <a:ext cx="721028" cy="721028"/>
          </a:xfrm>
          <a:prstGeom prst="rect">
            <a:avLst/>
          </a:prstGeom>
        </p:spPr>
      </p:pic>
    </p:spTree>
    <p:extLst>
      <p:ext uri="{BB962C8B-B14F-4D97-AF65-F5344CB8AC3E}">
        <p14:creationId xmlns:p14="http://schemas.microsoft.com/office/powerpoint/2010/main" val="29858169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a:solidFill>
                  <a:srgbClr val="00B0F0"/>
                </a:solidFill>
                <a:latin typeface="Montserrat SemiBold"/>
                <a:cs typeface="Arial"/>
              </a:rPr>
              <a:t>05</a:t>
            </a:r>
            <a:endParaRPr lang="fr-FR">
              <a:solidFill>
                <a:srgbClr val="00B0F0"/>
              </a:solidFill>
            </a:endParaRPr>
          </a:p>
        </p:txBody>
      </p:sp>
      <p:sp>
        <p:nvSpPr>
          <p:cNvPr id="3" name="Espace réservé du texte 2"/>
          <p:cNvSpPr>
            <a:spLocks noGrp="1"/>
          </p:cNvSpPr>
          <p:nvPr>
            <p:ph type="body" sz="quarter" idx="13"/>
          </p:nvPr>
        </p:nvSpPr>
        <p:spPr>
          <a:xfrm>
            <a:off x="3119669" y="3380311"/>
            <a:ext cx="8627757" cy="2502696"/>
          </a:xfrm>
        </p:spPr>
        <p:txBody>
          <a:bodyPr/>
          <a:lstStyle/>
          <a:p>
            <a:r>
              <a:rPr lang="fr-FR" sz="4250">
                <a:latin typeface="Montserrat SemiBold"/>
                <a:cs typeface="Arial"/>
              </a:rPr>
              <a:t>ASSURANCE VIE ET FISCALITÉ</a:t>
            </a:r>
            <a:endParaRPr lang="fr-FR" sz="1400"/>
          </a:p>
          <a:p>
            <a:r>
              <a:rPr lang="fr-FR" sz="1400">
                <a:latin typeface="Montserrat SemiBold"/>
                <a:cs typeface="Arial"/>
                <a:hlinkClick r:id="rId2"/>
              </a:rPr>
              <a:t>L'assurance vie permet de bénéficier d'une enveloppe fiscale avantageuse</a:t>
            </a:r>
            <a:endParaRPr lang="fr-FR" sz="1400">
              <a:latin typeface="Montserrat SemiBold"/>
              <a:cs typeface="Arial"/>
            </a:endParaRPr>
          </a:p>
          <a:p>
            <a:endParaRPr lang="fr-FR" sz="1400"/>
          </a:p>
        </p:txBody>
      </p:sp>
      <p:sp>
        <p:nvSpPr>
          <p:cNvPr id="5" name="Rectangle 4">
            <a:extLst>
              <a:ext uri="{FF2B5EF4-FFF2-40B4-BE49-F238E27FC236}">
                <a16:creationId xmlns:a16="http://schemas.microsoft.com/office/drawing/2014/main" id="{FC479E9E-66BE-4A06-AB6D-9ECC51AC4B66}"/>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 </a:t>
            </a:r>
          </a:p>
        </p:txBody>
      </p:sp>
      <p:pic>
        <p:nvPicPr>
          <p:cNvPr id="6" name="Graphique 5" descr="Curseur avec un remplissage uni">
            <a:extLst>
              <a:ext uri="{FF2B5EF4-FFF2-40B4-BE49-F238E27FC236}">
                <a16:creationId xmlns:a16="http://schemas.microsoft.com/office/drawing/2014/main" id="{E56E3BCA-6C2F-4868-AAA0-F42AEAD03A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993984" y="4016080"/>
            <a:ext cx="914400" cy="914400"/>
          </a:xfrm>
          <a:prstGeom prst="rect">
            <a:avLst/>
          </a:prstGeom>
        </p:spPr>
      </p:pic>
    </p:spTree>
    <p:extLst>
      <p:ext uri="{BB962C8B-B14F-4D97-AF65-F5344CB8AC3E}">
        <p14:creationId xmlns:p14="http://schemas.microsoft.com/office/powerpoint/2010/main" val="28155459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131998" y="3621022"/>
            <a:ext cx="8627757" cy="2208245"/>
          </a:xfrm>
        </p:spPr>
        <p:txBody>
          <a:bodyPr/>
          <a:lstStyle/>
          <a:p>
            <a:r>
              <a:rPr lang="fr-FR"/>
              <a:t>POUR EN SAVOIR PLUS</a:t>
            </a:r>
          </a:p>
        </p:txBody>
      </p:sp>
      <p:sp>
        <p:nvSpPr>
          <p:cNvPr id="5" name="Espace réservé du texte 1">
            <a:extLst>
              <a:ext uri="{FF2B5EF4-FFF2-40B4-BE49-F238E27FC236}">
                <a16:creationId xmlns:a16="http://schemas.microsoft.com/office/drawing/2014/main" id="{3AA7D5D8-9F16-45CF-8D9C-3962696371FB}"/>
              </a:ext>
            </a:extLst>
          </p:cNvPr>
          <p:cNvSpPr>
            <a:spLocks noGrp="1"/>
          </p:cNvSpPr>
          <p:nvPr>
            <p:ph type="body" sz="quarter" idx="12"/>
          </p:nvPr>
        </p:nvSpPr>
        <p:spPr>
          <a:xfrm>
            <a:off x="1007435" y="3320064"/>
            <a:ext cx="1868451" cy="1113709"/>
          </a:xfrm>
        </p:spPr>
        <p:txBody>
          <a:bodyPr/>
          <a:lstStyle/>
          <a:p>
            <a:r>
              <a:rPr lang="fr-FR">
                <a:solidFill>
                  <a:srgbClr val="C00000"/>
                </a:solidFill>
                <a:latin typeface="Montserrat SemiBold"/>
                <a:cs typeface="Arial"/>
              </a:rPr>
              <a:t>06</a:t>
            </a:r>
            <a:endParaRPr lang="fr-FR">
              <a:solidFill>
                <a:srgbClr val="C00000"/>
              </a:solidFill>
            </a:endParaRPr>
          </a:p>
        </p:txBody>
      </p:sp>
      <p:sp>
        <p:nvSpPr>
          <p:cNvPr id="6" name="Rectangle 5">
            <a:extLst>
              <a:ext uri="{FF2B5EF4-FFF2-40B4-BE49-F238E27FC236}">
                <a16:creationId xmlns:a16="http://schemas.microsoft.com/office/drawing/2014/main" id="{F60A5CDA-9DFA-446B-A09D-57B26F475166}"/>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7220919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a:xfrm>
            <a:off x="1200466" y="259200"/>
            <a:ext cx="10272131" cy="449816"/>
          </a:xfrm>
        </p:spPr>
        <p:txBody>
          <a:bodyPr/>
          <a:lstStyle/>
          <a:p>
            <a:r>
              <a:rPr lang="fr-FR"/>
              <a:t>Glossaire</a:t>
            </a:r>
          </a:p>
        </p:txBody>
      </p:sp>
      <p:pic>
        <p:nvPicPr>
          <p:cNvPr id="6" name="Image 5">
            <a:extLst>
              <a:ext uri="{FF2B5EF4-FFF2-40B4-BE49-F238E27FC236}">
                <a16:creationId xmlns:a16="http://schemas.microsoft.com/office/drawing/2014/main" id="{05535328-6F24-4B9F-9A1D-102F5CB8DC94}"/>
              </a:ext>
            </a:extLst>
          </p:cNvPr>
          <p:cNvPicPr>
            <a:picLocks noChangeAspect="1"/>
          </p:cNvPicPr>
          <p:nvPr/>
        </p:nvPicPr>
        <p:blipFill>
          <a:blip r:embed="rId3"/>
          <a:stretch>
            <a:fillRect/>
          </a:stretch>
        </p:blipFill>
        <p:spPr>
          <a:xfrm>
            <a:off x="11201219" y="243825"/>
            <a:ext cx="689067" cy="689067"/>
          </a:xfrm>
          <a:prstGeom prst="rect">
            <a:avLst/>
          </a:prstGeom>
        </p:spPr>
      </p:pic>
      <p:sp>
        <p:nvSpPr>
          <p:cNvPr id="7" name="Rectangle 6">
            <a:extLst>
              <a:ext uri="{FF2B5EF4-FFF2-40B4-BE49-F238E27FC236}">
                <a16:creationId xmlns:a16="http://schemas.microsoft.com/office/drawing/2014/main" id="{E0726E91-6C2A-4D19-BA9C-0E405D8B3CCA}"/>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8" name="ZoneTexte 7">
            <a:extLst>
              <a:ext uri="{FF2B5EF4-FFF2-40B4-BE49-F238E27FC236}">
                <a16:creationId xmlns:a16="http://schemas.microsoft.com/office/drawing/2014/main" id="{96B1E598-14EC-4670-9259-4E26A282F1D9}"/>
              </a:ext>
            </a:extLst>
          </p:cNvPr>
          <p:cNvSpPr txBox="1"/>
          <p:nvPr/>
        </p:nvSpPr>
        <p:spPr>
          <a:xfrm>
            <a:off x="544750" y="1196080"/>
            <a:ext cx="10927847" cy="5555367"/>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700" i="0" u="none" strike="noStrike" kern="0" cap="none" spc="0" normalizeH="0" baseline="0" noProof="0" dirty="0">
                <a:ln>
                  <a:noFill/>
                </a:ln>
                <a:solidFill>
                  <a:schemeClr val="tx2"/>
                </a:solidFill>
                <a:effectLst/>
                <a:uLnTx/>
                <a:uFillTx/>
                <a:latin typeface="+mj-lt"/>
              </a:rPr>
              <a:t>&gt;</a:t>
            </a:r>
            <a:r>
              <a:rPr kumimoji="0" lang="fr-FR" sz="1700" b="1" i="0" u="none" strike="noStrike" kern="0" cap="none" spc="0" normalizeH="0" baseline="0" noProof="0" dirty="0">
                <a:ln>
                  <a:noFill/>
                </a:ln>
                <a:effectLst/>
                <a:uLnTx/>
                <a:uFillTx/>
                <a:latin typeface="+mj-lt"/>
              </a:rPr>
              <a:t> </a:t>
            </a:r>
            <a:r>
              <a:rPr lang="fr-FR" sz="1400" b="1" kern="0" dirty="0">
                <a:solidFill>
                  <a:schemeClr val="tx2"/>
                </a:solidFill>
                <a:cs typeface="Arial"/>
              </a:rPr>
              <a:t>Le prix d’émission</a:t>
            </a:r>
            <a:r>
              <a:rPr kumimoji="0" lang="fr-FR" sz="1400" b="1" i="0" u="none" strike="noStrike" kern="0" cap="none" spc="0" normalizeH="0" baseline="0" noProof="0" dirty="0">
                <a:ln>
                  <a:noFill/>
                </a:ln>
                <a:effectLst/>
                <a:uLnTx/>
                <a:uFillTx/>
                <a:latin typeface="+mj-lt"/>
              </a:rPr>
              <a:t> </a:t>
            </a:r>
            <a:r>
              <a:rPr kumimoji="0" lang="fr-FR" sz="1400" b="0" i="0" u="none" strike="noStrike" kern="0" cap="none" spc="0" normalizeH="0" baseline="0" noProof="0" dirty="0">
                <a:ln>
                  <a:noFill/>
                </a:ln>
                <a:effectLst/>
                <a:uLnTx/>
                <a:uFillTx/>
                <a:latin typeface="+mj-lt"/>
              </a:rPr>
              <a:t>correspond au prix de l’obligation au moment de son émission.</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chemeClr val="tx2"/>
                </a:solidFill>
                <a:effectLst/>
                <a:uLnTx/>
                <a:uFillTx/>
                <a:latin typeface="+mj-lt"/>
              </a:rPr>
              <a:t>&gt;</a:t>
            </a:r>
            <a:r>
              <a:rPr kumimoji="0" lang="fr-FR" sz="1400" b="0" i="0" u="none" strike="noStrike" kern="0" cap="none" spc="0" normalizeH="0" baseline="0" noProof="0" dirty="0">
                <a:ln>
                  <a:noFill/>
                </a:ln>
                <a:effectLst/>
                <a:uLnTx/>
                <a:uFillTx/>
                <a:latin typeface="+mj-lt"/>
              </a:rPr>
              <a:t> Le capital de départ est appelé « </a:t>
            </a:r>
            <a:r>
              <a:rPr lang="fr-FR" sz="1400" b="1" kern="0" dirty="0">
                <a:solidFill>
                  <a:schemeClr val="tx2"/>
                </a:solidFill>
                <a:cs typeface="Arial"/>
              </a:rPr>
              <a:t>valeur nominale</a:t>
            </a:r>
            <a:r>
              <a:rPr kumimoji="0" lang="fr-FR" sz="1400" b="1" i="0" u="none" strike="noStrike" kern="0" cap="none" spc="0" normalizeH="0" baseline="0" noProof="0" dirty="0">
                <a:ln>
                  <a:noFill/>
                </a:ln>
                <a:effectLst/>
                <a:uLnTx/>
                <a:uFillTx/>
                <a:latin typeface="+mj-lt"/>
              </a:rPr>
              <a:t> </a:t>
            </a:r>
            <a:r>
              <a:rPr kumimoji="0" lang="fr-FR" sz="1400" b="0" i="0" u="none" strike="noStrike" kern="0" cap="none" spc="0" normalizeH="0" baseline="0" noProof="0" dirty="0">
                <a:ln>
                  <a:noFill/>
                </a:ln>
                <a:effectLst/>
                <a:uLnTx/>
                <a:uFillTx/>
                <a:latin typeface="+mj-lt"/>
              </a:rPr>
              <a:t>».</a:t>
            </a:r>
            <a:endParaRPr lang="fr-FR" sz="1400" b="0" i="0" u="none" strike="noStrike" kern="0" cap="none" spc="0" normalizeH="0" baseline="0" noProof="0" dirty="0">
              <a:ln>
                <a:noFill/>
              </a:ln>
              <a:effectLst/>
              <a:uLnTx/>
              <a:uFillTx/>
              <a:latin typeface="+mj-lt"/>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a:defRPr/>
            </a:pPr>
            <a:r>
              <a:rPr kumimoji="0" lang="fr-FR" sz="1400" i="0" u="none" strike="noStrike" kern="0" cap="none" spc="0" normalizeH="0" baseline="0" noProof="0" dirty="0">
                <a:ln>
                  <a:noFill/>
                </a:ln>
                <a:solidFill>
                  <a:schemeClr val="tx2"/>
                </a:solidFill>
                <a:effectLst/>
                <a:uLnTx/>
                <a:uFillTx/>
                <a:latin typeface="+mj-lt"/>
              </a:rPr>
              <a:t>&gt; </a:t>
            </a:r>
            <a:r>
              <a:rPr lang="fr-FR" sz="1400" b="1" kern="0" dirty="0">
                <a:solidFill>
                  <a:schemeClr val="tx2"/>
                </a:solidFill>
                <a:cs typeface="Arial"/>
              </a:rPr>
              <a:t>Le cours de l’obligation </a:t>
            </a:r>
            <a:r>
              <a:rPr kumimoji="0" lang="fr-FR" sz="1400" b="0" i="0" u="none" strike="noStrike" kern="0" cap="none" spc="0" normalizeH="0" baseline="0" noProof="0" dirty="0">
                <a:ln>
                  <a:noFill/>
                </a:ln>
                <a:effectLst/>
                <a:uLnTx/>
                <a:uFillTx/>
                <a:latin typeface="+mj-lt"/>
              </a:rPr>
              <a:t>correspond au prix auquel s’échange l’obligation</a:t>
            </a:r>
            <a:r>
              <a:rPr lang="fr-FR" sz="1400" kern="0" dirty="0">
                <a:latin typeface="+mj-lt"/>
              </a:rPr>
              <a:t> sur le marché</a:t>
            </a:r>
            <a:r>
              <a:rPr kumimoji="0" lang="fr-FR" sz="1400" b="0" i="0" u="none" strike="noStrike" kern="0" cap="none" spc="0" normalizeH="0" baseline="0" noProof="0" dirty="0">
                <a:ln>
                  <a:noFill/>
                </a:ln>
                <a:effectLst/>
                <a:uLnTx/>
                <a:uFillTx/>
                <a:latin typeface="+mj-lt"/>
              </a:rPr>
              <a:t>.</a:t>
            </a:r>
            <a:endParaRPr lang="fr-FR" sz="1400" b="0" i="0" u="none" strike="noStrike" kern="0" cap="none" spc="0" normalizeH="0" baseline="0" noProof="0" dirty="0">
              <a:ln>
                <a:noFill/>
              </a:ln>
              <a:effectLst/>
              <a:uLnTx/>
              <a:uFillTx/>
              <a:latin typeface="+mj-lt"/>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chemeClr val="tx2"/>
                </a:solidFill>
                <a:effectLst/>
                <a:uLnTx/>
                <a:uFillTx/>
                <a:latin typeface="+mj-lt"/>
              </a:rPr>
              <a:t>&gt; </a:t>
            </a:r>
            <a:r>
              <a:rPr kumimoji="0" lang="fr-FR" sz="1400" b="0" i="0" u="none" strike="noStrike" kern="0" cap="none" spc="0" normalizeH="0" baseline="0" noProof="0" dirty="0">
                <a:ln>
                  <a:noFill/>
                </a:ln>
                <a:effectLst/>
                <a:uLnTx/>
                <a:uFillTx/>
                <a:latin typeface="+mj-lt"/>
              </a:rPr>
              <a:t>La durée de la vie d'une obligation correspond à </a:t>
            </a:r>
            <a:r>
              <a:rPr lang="fr-FR" sz="1400" b="1" kern="0" dirty="0">
                <a:solidFill>
                  <a:schemeClr val="tx2"/>
                </a:solidFill>
                <a:cs typeface="Arial"/>
              </a:rPr>
              <a:t>sa maturité</a:t>
            </a:r>
            <a:r>
              <a:rPr kumimoji="0" lang="fr-FR" sz="1400" b="1" i="0" u="none" strike="noStrike" kern="0" cap="none" spc="0" normalizeH="0" baseline="0" noProof="0" dirty="0">
                <a:ln>
                  <a:noFill/>
                </a:ln>
                <a:effectLst/>
                <a:uLnTx/>
                <a:uFillTx/>
                <a:latin typeface="+mj-lt"/>
              </a:rPr>
              <a:t>.</a:t>
            </a:r>
            <a:endParaRPr lang="fr-FR" sz="1400" b="1" i="0" u="none" strike="noStrike" kern="0" cap="none" spc="0" normalizeH="0" baseline="0" noProof="0" dirty="0">
              <a:ln>
                <a:noFill/>
              </a:ln>
              <a:effectLst/>
              <a:uLnTx/>
              <a:uFillTx/>
              <a:latin typeface="+mj-lt"/>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a:defRPr/>
            </a:pPr>
            <a:r>
              <a:rPr kumimoji="0" lang="fr-FR" sz="1400" b="0" i="0" u="none" strike="noStrike" kern="0" cap="none" spc="0" normalizeH="0" baseline="0" noProof="0" dirty="0">
                <a:ln>
                  <a:noFill/>
                </a:ln>
                <a:solidFill>
                  <a:schemeClr val="tx2"/>
                </a:solidFill>
                <a:effectLst/>
                <a:uLnTx/>
                <a:uFillTx/>
                <a:latin typeface="+mj-lt"/>
              </a:rPr>
              <a:t>&gt; </a:t>
            </a:r>
            <a:r>
              <a:rPr kumimoji="0" lang="fr-FR" sz="1400" b="0" i="0" u="none" strike="noStrike" kern="0" cap="none" spc="0" normalizeH="0" baseline="0" noProof="0" dirty="0">
                <a:ln>
                  <a:noFill/>
                </a:ln>
                <a:effectLst/>
                <a:uLnTx/>
                <a:uFillTx/>
                <a:latin typeface="+mj-lt"/>
              </a:rPr>
              <a:t>Le taux d’intérêt qui vous rémunère est appelé </a:t>
            </a:r>
            <a:r>
              <a:rPr lang="fr-FR" sz="1400" b="1" kern="0" dirty="0">
                <a:solidFill>
                  <a:schemeClr val="tx2"/>
                </a:solidFill>
                <a:cs typeface="Arial"/>
              </a:rPr>
              <a:t>un coupon lorsqu'il est versé périodiquement </a:t>
            </a:r>
          </a:p>
          <a:p>
            <a:pPr>
              <a:defRPr/>
            </a:pPr>
            <a:r>
              <a:rPr lang="fr-FR" sz="1400" b="1" kern="0" dirty="0">
                <a:solidFill>
                  <a:schemeClr val="tx2"/>
                </a:solidFill>
                <a:cs typeface="Arial"/>
              </a:rPr>
              <a:t>   aux clients.</a:t>
            </a:r>
            <a:endParaRPr lang="fr-FR" dirty="0">
              <a:solidFill>
                <a:schemeClr val="tx2"/>
              </a:solidFill>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i="0" u="none" strike="noStrike" kern="0" cap="none" spc="0" normalizeH="0" baseline="0" noProof="0" dirty="0">
              <a:ln>
                <a:noFill/>
              </a:ln>
              <a:solidFill>
                <a:schemeClr val="tx2"/>
              </a:solidFill>
              <a:effectLst/>
              <a:uLnTx/>
              <a:uFillTx/>
              <a:latin typeface="+mj-lt"/>
            </a:endParaRPr>
          </a:p>
          <a:p>
            <a:pPr marR="0" lvl="0" defTabSz="914400" eaLnBrk="1" fontAlgn="auto" latinLnBrk="0" hangingPunct="1">
              <a:lnSpc>
                <a:spcPct val="100000"/>
              </a:lnSpc>
              <a:spcBef>
                <a:spcPts val="0"/>
              </a:spcBef>
              <a:spcAft>
                <a:spcPts val="0"/>
              </a:spcAft>
              <a:buClrTx/>
              <a:buSzTx/>
              <a:tabLst/>
              <a:defRPr/>
            </a:pPr>
            <a:r>
              <a:rPr kumimoji="0" lang="fr-FR" sz="1400" i="0" u="none" strike="noStrike" kern="0" cap="none" spc="0" normalizeH="0" baseline="0" noProof="0" dirty="0">
                <a:ln>
                  <a:noFill/>
                </a:ln>
                <a:solidFill>
                  <a:schemeClr val="tx2"/>
                </a:solidFill>
                <a:effectLst/>
                <a:uLnTx/>
                <a:uFillTx/>
                <a:latin typeface="+mj-lt"/>
              </a:rPr>
              <a:t>&gt; </a:t>
            </a:r>
            <a:r>
              <a:rPr lang="fr-FR" sz="1400" b="1" kern="0" dirty="0">
                <a:solidFill>
                  <a:schemeClr val="tx2"/>
                </a:solidFill>
                <a:cs typeface="Arial"/>
              </a:rPr>
              <a:t>Le remboursement au pair</a:t>
            </a:r>
            <a:r>
              <a:rPr kumimoji="0" lang="fr-FR" sz="1400" b="1" i="0" u="none" strike="noStrike" kern="0" cap="none" spc="0" normalizeH="0" baseline="0" noProof="0" dirty="0">
                <a:ln>
                  <a:noFill/>
                </a:ln>
                <a:effectLst/>
                <a:uLnTx/>
                <a:uFillTx/>
                <a:latin typeface="+mj-lt"/>
              </a:rPr>
              <a:t> </a:t>
            </a:r>
            <a:r>
              <a:rPr kumimoji="0" lang="fr-FR" sz="1400" b="0" i="0" u="none" strike="noStrike" kern="0" cap="none" spc="0" normalizeH="0" baseline="0" noProof="0" dirty="0">
                <a:ln>
                  <a:noFill/>
                </a:ln>
                <a:effectLst/>
                <a:uLnTx/>
                <a:uFillTx/>
                <a:latin typeface="+mj-lt"/>
              </a:rPr>
              <a:t>correspond au remboursement à 100 % du nominal.</a:t>
            </a:r>
            <a:endParaRPr lang="fr-FR" sz="1400" b="0" i="0" u="none" strike="noStrike" kern="0" cap="none" spc="0" normalizeH="0" baseline="0" noProof="0" dirty="0">
              <a:ln>
                <a:noFill/>
              </a:ln>
              <a:effectLst/>
              <a:uLnTx/>
              <a:uFillTx/>
              <a:latin typeface="+mj-lt"/>
              <a:cs typeface="Arial"/>
            </a:endParaRPr>
          </a:p>
          <a:p>
            <a:pPr marR="0" lvl="0" defTabSz="914400" eaLnBrk="1" fontAlgn="auto" latinLnBrk="0" hangingPunct="1">
              <a:lnSpc>
                <a:spcPct val="100000"/>
              </a:lnSpc>
              <a:spcBef>
                <a:spcPts val="0"/>
              </a:spcBef>
              <a:spcAft>
                <a:spcPts val="0"/>
              </a:spcAft>
              <a:buClrTx/>
              <a:buSzTx/>
              <a:tabLst/>
              <a:defRPr/>
            </a:pPr>
            <a:endParaRPr kumimoji="0" lang="fr-FR" sz="1400" b="0" i="0" u="none" strike="noStrike" kern="0" cap="none" spc="0" normalizeH="0" baseline="0" noProof="0" dirty="0">
              <a:ln>
                <a:noFill/>
              </a:ln>
              <a:effectLst/>
              <a:uLnTx/>
              <a:uFillTx/>
              <a:latin typeface="+mj-lt"/>
            </a:endParaRPr>
          </a:p>
          <a:p>
            <a:pPr marR="0" lvl="0" defTabSz="914400" eaLnBrk="1" fontAlgn="auto" latinLnBrk="0" hangingPunct="1">
              <a:lnSpc>
                <a:spcPct val="100000"/>
              </a:lnSpc>
              <a:spcBef>
                <a:spcPts val="0"/>
              </a:spcBef>
              <a:spcAft>
                <a:spcPts val="0"/>
              </a:spcAft>
              <a:buClrTx/>
              <a:buSzTx/>
              <a:tabLst/>
              <a:defRPr/>
            </a:pPr>
            <a:endParaRPr kumimoji="0" lang="fr-FR" sz="1400" b="0" i="0" u="none" strike="noStrike" kern="0" cap="none" spc="0" normalizeH="0" baseline="0" noProof="0" dirty="0">
              <a:ln>
                <a:noFill/>
              </a:ln>
              <a:effectLst/>
              <a:uLnTx/>
              <a:uFillTx/>
              <a:latin typeface="+mj-lt"/>
            </a:endParaRPr>
          </a:p>
          <a:p>
            <a:pPr marR="0" lvl="0" defTabSz="914400" eaLnBrk="1" fontAlgn="auto" latinLnBrk="0" hangingPunct="1">
              <a:lnSpc>
                <a:spcPct val="100000"/>
              </a:lnSpc>
              <a:spcBef>
                <a:spcPts val="0"/>
              </a:spcBef>
              <a:spcAft>
                <a:spcPts val="0"/>
              </a:spcAft>
              <a:buClrTx/>
              <a:buSzTx/>
              <a:tabLst/>
              <a:defRPr/>
            </a:pPr>
            <a:r>
              <a:rPr lang="fr-FR" sz="1400" kern="0" dirty="0">
                <a:solidFill>
                  <a:schemeClr val="tx2"/>
                </a:solidFill>
                <a:latin typeface="+mj-lt"/>
              </a:rPr>
              <a:t>&gt; </a:t>
            </a:r>
            <a:r>
              <a:rPr lang="fr-FR" sz="1400" kern="0" dirty="0">
                <a:latin typeface="+mj-lt"/>
              </a:rPr>
              <a:t>Le prix de remboursement correspond au remboursement de l’obligation à son échéance</a:t>
            </a:r>
            <a:r>
              <a:rPr lang="fr-FR" kern="0" dirty="0">
                <a:latin typeface="+mj-lt"/>
              </a:rPr>
              <a:t>.</a:t>
            </a:r>
            <a:endParaRPr lang="fr-FR" kern="0" dirty="0">
              <a:latin typeface="+mj-lt"/>
              <a:cs typeface="Arial"/>
            </a:endParaRPr>
          </a:p>
          <a:p>
            <a:pPr marR="0" lvl="0" defTabSz="914400" eaLnBrk="1" fontAlgn="auto" latinLnBrk="0" hangingPunct="1">
              <a:lnSpc>
                <a:spcPct val="100000"/>
              </a:lnSpc>
              <a:spcBef>
                <a:spcPts val="0"/>
              </a:spcBef>
              <a:spcAft>
                <a:spcPts val="0"/>
              </a:spcAft>
              <a:buClrTx/>
              <a:buSzTx/>
              <a:tabLst/>
              <a:defRPr/>
            </a:pPr>
            <a:endParaRPr lang="fr-FR" b="0" i="0" u="none" strike="noStrike" kern="0" cap="none" spc="0" normalizeH="0" baseline="0" noProof="0" dirty="0">
              <a:ln>
                <a:noFill/>
              </a:ln>
              <a:effectLst/>
              <a:uLnTx/>
              <a:uFillTx/>
              <a:latin typeface="+mj-lt"/>
              <a:cs typeface="Arial"/>
            </a:endParaRPr>
          </a:p>
          <a:p>
            <a:pPr>
              <a:defRPr/>
            </a:pPr>
            <a:r>
              <a:rPr lang="fr-FR" sz="1400" kern="0" dirty="0">
                <a:solidFill>
                  <a:schemeClr val="tx2"/>
                </a:solidFill>
                <a:latin typeface="+mj-lt"/>
              </a:rPr>
              <a:t>&gt;</a:t>
            </a:r>
            <a:r>
              <a:rPr lang="fr-FR" sz="1800" dirty="0">
                <a:cs typeface="Arial"/>
              </a:rPr>
              <a:t> </a:t>
            </a:r>
            <a:r>
              <a:rPr lang="fr-FR" sz="1400" b="1" kern="0" dirty="0">
                <a:solidFill>
                  <a:schemeClr val="tx2"/>
                </a:solidFill>
                <a:cs typeface="Arial"/>
              </a:rPr>
              <a:t>SFDR</a:t>
            </a:r>
            <a:r>
              <a:rPr lang="fr-FR" sz="1400" kern="0" dirty="0">
                <a:latin typeface="+mj-lt"/>
              </a:rPr>
              <a:t>: Règlement du Parlement européen et du Conseil du 27 novembre 2019 concernant les informations à fournir en matière de développement durable dans le secteur des services financiers </a:t>
            </a:r>
            <a:endParaRPr lang="fr-FR" sz="1400" kern="0" dirty="0">
              <a:latin typeface="+mj-lt"/>
              <a:cs typeface="Arial"/>
            </a:endParaRPr>
          </a:p>
          <a:p>
            <a:pPr marR="0" lvl="0" defTabSz="914400" eaLnBrk="1" fontAlgn="auto" latinLnBrk="0" hangingPunct="1">
              <a:lnSpc>
                <a:spcPct val="100000"/>
              </a:lnSpc>
              <a:spcBef>
                <a:spcPts val="0"/>
              </a:spcBef>
              <a:spcAft>
                <a:spcPts val="0"/>
              </a:spcAft>
              <a:buClrTx/>
              <a:buSzTx/>
              <a:tabLst/>
              <a:defRPr/>
            </a:pPr>
            <a:endParaRPr lang="fr-FR" b="0" i="0" u="none" strike="noStrike" kern="0" cap="none" spc="0" normalizeH="0" baseline="0" noProof="0" dirty="0">
              <a:ln>
                <a:noFill/>
              </a:ln>
              <a:effectLst/>
              <a:uLnTx/>
              <a:uFillTx/>
              <a:latin typeface="+mj-lt"/>
              <a:cs typeface="Arial"/>
            </a:endParaRPr>
          </a:p>
        </p:txBody>
      </p:sp>
      <p:graphicFrame>
        <p:nvGraphicFramePr>
          <p:cNvPr id="3" name="Objet 2">
            <a:extLst>
              <a:ext uri="{FF2B5EF4-FFF2-40B4-BE49-F238E27FC236}">
                <a16:creationId xmlns:a16="http://schemas.microsoft.com/office/drawing/2014/main" id="{3EE81DA0-DC94-4783-B2D3-471A75A7F597}"/>
              </a:ext>
            </a:extLst>
          </p:cNvPr>
          <p:cNvGraphicFramePr>
            <a:graphicFrameLocks noChangeAspect="1"/>
          </p:cNvGraphicFramePr>
          <p:nvPr>
            <p:extLst>
              <p:ext uri="{D42A27DB-BD31-4B8C-83A1-F6EECF244321}">
                <p14:modId xmlns:p14="http://schemas.microsoft.com/office/powerpoint/2010/main" val="2783107821"/>
              </p:ext>
            </p:extLst>
          </p:nvPr>
        </p:nvGraphicFramePr>
        <p:xfrm>
          <a:off x="8389555" y="3278710"/>
          <a:ext cx="2008209" cy="1771129"/>
        </p:xfrm>
        <a:graphic>
          <a:graphicData uri="http://schemas.openxmlformats.org/presentationml/2006/ole">
            <mc:AlternateContent xmlns:mc="http://schemas.openxmlformats.org/markup-compatibility/2006">
              <mc:Choice xmlns:v="urn:schemas-microsoft-com:vml" Requires="v">
                <p:oleObj spid="_x0000_s6147" name="Acrobat Document" showAsIcon="1" r:id="rId4" imgW="914400" imgH="806335" progId="AcroExch.Document.DC">
                  <p:embed/>
                </p:oleObj>
              </mc:Choice>
              <mc:Fallback>
                <p:oleObj name="Acrobat Document" showAsIcon="1" r:id="rId4" imgW="914400" imgH="806335" progId="AcroExch.Document.DC">
                  <p:embed/>
                  <p:pic>
                    <p:nvPicPr>
                      <p:cNvPr id="3" name="Objet 2">
                        <a:extLst>
                          <a:ext uri="{FF2B5EF4-FFF2-40B4-BE49-F238E27FC236}">
                            <a16:creationId xmlns:a16="http://schemas.microsoft.com/office/drawing/2014/main" id="{3EE81DA0-DC94-4783-B2D3-471A75A7F597}"/>
                          </a:ext>
                        </a:extLst>
                      </p:cNvPr>
                      <p:cNvPicPr/>
                      <p:nvPr/>
                    </p:nvPicPr>
                    <p:blipFill>
                      <a:blip r:embed="rId5"/>
                      <a:stretch>
                        <a:fillRect/>
                      </a:stretch>
                    </p:blipFill>
                    <p:spPr>
                      <a:xfrm>
                        <a:off x="8389555" y="3278710"/>
                        <a:ext cx="2008209" cy="1771129"/>
                      </a:xfrm>
                      <a:prstGeom prst="rect">
                        <a:avLst/>
                      </a:prstGeom>
                    </p:spPr>
                  </p:pic>
                </p:oleObj>
              </mc:Fallback>
            </mc:AlternateContent>
          </a:graphicData>
        </a:graphic>
      </p:graphicFrame>
      <p:pic>
        <p:nvPicPr>
          <p:cNvPr id="9" name="Graphique 8" descr="Curseur avec un remplissage uni">
            <a:extLst>
              <a:ext uri="{FF2B5EF4-FFF2-40B4-BE49-F238E27FC236}">
                <a16:creationId xmlns:a16="http://schemas.microsoft.com/office/drawing/2014/main" id="{C6B74467-CF81-42A4-BA91-529125F6E8C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020780" y="3874678"/>
            <a:ext cx="914400" cy="914400"/>
          </a:xfrm>
          <a:prstGeom prst="rect">
            <a:avLst/>
          </a:prstGeom>
        </p:spPr>
      </p:pic>
      <p:sp>
        <p:nvSpPr>
          <p:cNvPr id="5" name="ZoneTexte 4">
            <a:extLst>
              <a:ext uri="{FF2B5EF4-FFF2-40B4-BE49-F238E27FC236}">
                <a16:creationId xmlns:a16="http://schemas.microsoft.com/office/drawing/2014/main" id="{D2E4D750-BF7A-4802-956A-97BBBB9848BB}"/>
              </a:ext>
            </a:extLst>
          </p:cNvPr>
          <p:cNvSpPr txBox="1"/>
          <p:nvPr/>
        </p:nvSpPr>
        <p:spPr>
          <a:xfrm>
            <a:off x="8486123" y="2896581"/>
            <a:ext cx="2715096" cy="307777"/>
          </a:xfrm>
          <a:prstGeom prst="rect">
            <a:avLst/>
          </a:prstGeom>
          <a:noFill/>
        </p:spPr>
        <p:txBody>
          <a:bodyPr wrap="square" rtlCol="0">
            <a:spAutoFit/>
          </a:bodyPr>
          <a:lstStyle/>
          <a:p>
            <a:r>
              <a:rPr lang="fr-FR" sz="1400" b="1" kern="0">
                <a:solidFill>
                  <a:schemeClr val="tx2"/>
                </a:solidFill>
                <a:cs typeface="Arial"/>
              </a:rPr>
              <a:t>Pour aller plus loin:</a:t>
            </a:r>
          </a:p>
        </p:txBody>
      </p:sp>
    </p:spTree>
    <p:extLst>
      <p:ext uri="{BB962C8B-B14F-4D97-AF65-F5344CB8AC3E}">
        <p14:creationId xmlns:p14="http://schemas.microsoft.com/office/powerpoint/2010/main" val="34925222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lstStyle/>
          <a:p>
            <a:r>
              <a:rPr lang="fr-FR" dirty="0">
                <a:latin typeface="Montserrat ExtraBold"/>
                <a:cs typeface="Arial"/>
              </a:rPr>
              <a:t>Calendrier global de l’émission</a:t>
            </a:r>
          </a:p>
        </p:txBody>
      </p:sp>
      <p:sp>
        <p:nvSpPr>
          <p:cNvPr id="3" name="Espace réservé du texte 2">
            <a:extLst>
              <a:ext uri="{FF2B5EF4-FFF2-40B4-BE49-F238E27FC236}">
                <a16:creationId xmlns:a16="http://schemas.microsoft.com/office/drawing/2014/main" id="{C3FD3911-6138-4B7E-B9D5-DB654C3738A7}"/>
              </a:ext>
            </a:extLst>
          </p:cNvPr>
          <p:cNvSpPr>
            <a:spLocks noGrp="1"/>
          </p:cNvSpPr>
          <p:nvPr>
            <p:ph type="body" sz="quarter" idx="12"/>
          </p:nvPr>
        </p:nvSpPr>
        <p:spPr/>
        <p:txBody>
          <a:bodyPr/>
          <a:lstStyle/>
          <a:p>
            <a:r>
              <a:rPr lang="fr-FR"/>
              <a:t>   </a:t>
            </a:r>
          </a:p>
        </p:txBody>
      </p:sp>
      <p:pic>
        <p:nvPicPr>
          <p:cNvPr id="19" name="Image 18">
            <a:extLst>
              <a:ext uri="{FF2B5EF4-FFF2-40B4-BE49-F238E27FC236}">
                <a16:creationId xmlns:a16="http://schemas.microsoft.com/office/drawing/2014/main" id="{A39CFD11-98FD-4671-AB0A-A72FF394F420}"/>
              </a:ext>
            </a:extLst>
          </p:cNvPr>
          <p:cNvPicPr>
            <a:picLocks noChangeAspect="1"/>
          </p:cNvPicPr>
          <p:nvPr/>
        </p:nvPicPr>
        <p:blipFill>
          <a:blip r:embed="rId2"/>
          <a:stretch>
            <a:fillRect/>
          </a:stretch>
        </p:blipFill>
        <p:spPr>
          <a:xfrm>
            <a:off x="11243397" y="203137"/>
            <a:ext cx="721028" cy="721028"/>
          </a:xfrm>
          <a:prstGeom prst="rect">
            <a:avLst/>
          </a:prstGeom>
        </p:spPr>
      </p:pic>
      <p:cxnSp>
        <p:nvCxnSpPr>
          <p:cNvPr id="20" name="Straight Connector 3">
            <a:extLst>
              <a:ext uri="{FF2B5EF4-FFF2-40B4-BE49-F238E27FC236}">
                <a16:creationId xmlns:a16="http://schemas.microsoft.com/office/drawing/2014/main" id="{77977250-1344-4261-B5CA-63BE58E78D1B}"/>
              </a:ext>
            </a:extLst>
          </p:cNvPr>
          <p:cNvCxnSpPr>
            <a:cxnSpLocks/>
          </p:cNvCxnSpPr>
          <p:nvPr/>
        </p:nvCxnSpPr>
        <p:spPr>
          <a:xfrm>
            <a:off x="134869" y="3407428"/>
            <a:ext cx="11913792" cy="1009"/>
          </a:xfrm>
          <a:prstGeom prst="line">
            <a:avLst/>
          </a:prstGeom>
          <a:ln w="15875">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1" name="Oval 6">
            <a:extLst>
              <a:ext uri="{FF2B5EF4-FFF2-40B4-BE49-F238E27FC236}">
                <a16:creationId xmlns:a16="http://schemas.microsoft.com/office/drawing/2014/main" id="{8DE97524-3AA4-4D45-A913-D8B85BD61C52}"/>
              </a:ext>
            </a:extLst>
          </p:cNvPr>
          <p:cNvSpPr/>
          <p:nvPr/>
        </p:nvSpPr>
        <p:spPr>
          <a:xfrm>
            <a:off x="1801551" y="3251203"/>
            <a:ext cx="288000" cy="2880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26" name="Oval 9">
            <a:extLst>
              <a:ext uri="{FF2B5EF4-FFF2-40B4-BE49-F238E27FC236}">
                <a16:creationId xmlns:a16="http://schemas.microsoft.com/office/drawing/2014/main" id="{92DD1BE3-B93C-4C85-A554-75FB637F8C39}"/>
              </a:ext>
            </a:extLst>
          </p:cNvPr>
          <p:cNvSpPr/>
          <p:nvPr/>
        </p:nvSpPr>
        <p:spPr>
          <a:xfrm>
            <a:off x="5445411" y="3232842"/>
            <a:ext cx="288000" cy="288000"/>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27" name="Oval 18">
            <a:extLst>
              <a:ext uri="{FF2B5EF4-FFF2-40B4-BE49-F238E27FC236}">
                <a16:creationId xmlns:a16="http://schemas.microsoft.com/office/drawing/2014/main" id="{F113E348-9932-407B-849C-0B9887723C93}"/>
              </a:ext>
            </a:extLst>
          </p:cNvPr>
          <p:cNvSpPr/>
          <p:nvPr/>
        </p:nvSpPr>
        <p:spPr>
          <a:xfrm>
            <a:off x="556365" y="3212826"/>
            <a:ext cx="288000" cy="288000"/>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31" name="Oval 27">
            <a:extLst>
              <a:ext uri="{FF2B5EF4-FFF2-40B4-BE49-F238E27FC236}">
                <a16:creationId xmlns:a16="http://schemas.microsoft.com/office/drawing/2014/main" id="{A876D660-C30C-40DC-BBE3-888E5A54D83F}"/>
              </a:ext>
            </a:extLst>
          </p:cNvPr>
          <p:cNvSpPr/>
          <p:nvPr/>
        </p:nvSpPr>
        <p:spPr>
          <a:xfrm>
            <a:off x="11248679" y="3225109"/>
            <a:ext cx="288000" cy="288000"/>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32" name="ZoneTexte 31">
            <a:extLst>
              <a:ext uri="{FF2B5EF4-FFF2-40B4-BE49-F238E27FC236}">
                <a16:creationId xmlns:a16="http://schemas.microsoft.com/office/drawing/2014/main" id="{1D1D3D3B-FEE8-49FB-9179-D6D53E6818EB}"/>
              </a:ext>
            </a:extLst>
          </p:cNvPr>
          <p:cNvSpPr txBox="1"/>
          <p:nvPr/>
        </p:nvSpPr>
        <p:spPr>
          <a:xfrm>
            <a:off x="4616433" y="3689778"/>
            <a:ext cx="1945957" cy="1333378"/>
          </a:xfrm>
          <a:prstGeom prst="rect">
            <a:avLst/>
          </a:prstGeom>
          <a:noFill/>
        </p:spPr>
        <p:txBody>
          <a:bodyPr wrap="square" rtlCol="0">
            <a:spAutoFit/>
          </a:bodyPr>
          <a:lstStyle/>
          <a:p>
            <a:pPr algn="ctr" defTabSz="1219170">
              <a:defRPr/>
            </a:pPr>
            <a:r>
              <a:rPr lang="fr-FR" sz="1400" b="1">
                <a:solidFill>
                  <a:srgbClr val="EAB818"/>
                </a:solidFill>
              </a:rPr>
              <a:t>12/01/2023</a:t>
            </a:r>
            <a:endParaRPr lang="fr-FR" sz="1400" b="1" kern="0">
              <a:solidFill>
                <a:srgbClr val="EAB818"/>
              </a:solidFill>
              <a:cs typeface="Arial"/>
              <a:sym typeface="Arial"/>
            </a:endParaRPr>
          </a:p>
          <a:p>
            <a:pPr algn="ctr" defTabSz="1219170">
              <a:defRPr/>
            </a:pPr>
            <a:endParaRPr lang="fr-FR" sz="1333" kern="0">
              <a:solidFill>
                <a:srgbClr val="000000"/>
              </a:solidFill>
              <a:latin typeface="Arial"/>
              <a:cs typeface="Arial"/>
              <a:sym typeface="Arial"/>
            </a:endParaRPr>
          </a:p>
          <a:p>
            <a:pPr algn="ctr" defTabSz="1219170">
              <a:defRPr/>
            </a:pPr>
            <a:r>
              <a:rPr lang="fr-FR" sz="1333"/>
              <a:t>Date de</a:t>
            </a:r>
          </a:p>
          <a:p>
            <a:pPr algn="ctr" defTabSz="1219170">
              <a:defRPr/>
            </a:pPr>
            <a:r>
              <a:rPr lang="fr-FR" sz="1333"/>
              <a:t> fin de</a:t>
            </a:r>
          </a:p>
          <a:p>
            <a:pPr algn="ctr" defTabSz="1219170">
              <a:defRPr/>
            </a:pPr>
            <a:r>
              <a:rPr lang="fr-FR" sz="1333" kern="0">
                <a:solidFill>
                  <a:srgbClr val="000000"/>
                </a:solidFill>
                <a:cs typeface="Arial"/>
                <a:sym typeface="Arial"/>
              </a:rPr>
              <a:t>commercialisation</a:t>
            </a:r>
          </a:p>
          <a:p>
            <a:pPr algn="ctr" defTabSz="1219170">
              <a:defRPr/>
            </a:pPr>
            <a:endParaRPr lang="fr-FR" sz="1333" b="1" kern="0">
              <a:solidFill>
                <a:srgbClr val="C00000"/>
              </a:solidFill>
              <a:highlight>
                <a:srgbClr val="FFFF00"/>
              </a:highlight>
              <a:cs typeface="Arial"/>
              <a:sym typeface="Arial"/>
            </a:endParaRPr>
          </a:p>
        </p:txBody>
      </p:sp>
      <p:sp>
        <p:nvSpPr>
          <p:cNvPr id="33" name="ZoneTexte 32">
            <a:extLst>
              <a:ext uri="{FF2B5EF4-FFF2-40B4-BE49-F238E27FC236}">
                <a16:creationId xmlns:a16="http://schemas.microsoft.com/office/drawing/2014/main" id="{825276AD-0A9C-4347-84FD-AD9A9950E6B5}"/>
              </a:ext>
            </a:extLst>
          </p:cNvPr>
          <p:cNvSpPr txBox="1"/>
          <p:nvPr/>
        </p:nvSpPr>
        <p:spPr>
          <a:xfrm>
            <a:off x="10499665" y="3620567"/>
            <a:ext cx="1945957" cy="1128258"/>
          </a:xfrm>
          <a:prstGeom prst="rect">
            <a:avLst/>
          </a:prstGeom>
          <a:noFill/>
        </p:spPr>
        <p:txBody>
          <a:bodyPr wrap="square" lIns="91440" tIns="45720" rIns="91440" bIns="45720" rtlCol="0" anchor="t">
            <a:spAutoFit/>
          </a:bodyPr>
          <a:lstStyle/>
          <a:p>
            <a:pPr algn="ctr" defTabSz="1219170">
              <a:defRPr/>
            </a:pPr>
            <a:r>
              <a:rPr lang="fr-FR" sz="1400" b="1" kern="0">
                <a:solidFill>
                  <a:srgbClr val="00B0F0"/>
                </a:solidFill>
                <a:latin typeface="Arial"/>
                <a:cs typeface="Arial"/>
                <a:sym typeface="Arial"/>
              </a:rPr>
              <a:t>20/01/2028</a:t>
            </a:r>
          </a:p>
          <a:p>
            <a:pPr algn="ctr" defTabSz="1219170">
              <a:defRPr/>
            </a:pPr>
            <a:endParaRPr lang="fr-FR" sz="1333" kern="0">
              <a:solidFill>
                <a:srgbClr val="000000"/>
              </a:solidFill>
              <a:latin typeface="Arial"/>
              <a:cs typeface="Arial"/>
              <a:sym typeface="Arial"/>
            </a:endParaRPr>
          </a:p>
          <a:p>
            <a:pPr lvl="0" algn="ctr">
              <a:defRPr/>
            </a:pPr>
            <a:r>
              <a:rPr lang="fr-FR" sz="1333"/>
              <a:t>Remboursement </a:t>
            </a:r>
          </a:p>
          <a:p>
            <a:pPr lvl="0" algn="ctr">
              <a:defRPr/>
            </a:pPr>
            <a:r>
              <a:rPr lang="fr-FR" sz="1333"/>
              <a:t>et paiement des intérêts</a:t>
            </a:r>
          </a:p>
        </p:txBody>
      </p:sp>
      <p:sp>
        <p:nvSpPr>
          <p:cNvPr id="34" name="ZoneTexte 33">
            <a:extLst>
              <a:ext uri="{FF2B5EF4-FFF2-40B4-BE49-F238E27FC236}">
                <a16:creationId xmlns:a16="http://schemas.microsoft.com/office/drawing/2014/main" id="{EE902879-468F-49F1-911A-5412DE0765E1}"/>
              </a:ext>
            </a:extLst>
          </p:cNvPr>
          <p:cNvSpPr txBox="1"/>
          <p:nvPr/>
        </p:nvSpPr>
        <p:spPr>
          <a:xfrm>
            <a:off x="1153763" y="3622467"/>
            <a:ext cx="1583577" cy="1538498"/>
          </a:xfrm>
          <a:prstGeom prst="rect">
            <a:avLst/>
          </a:prstGeom>
          <a:noFill/>
        </p:spPr>
        <p:txBody>
          <a:bodyPr wrap="square" rtlCol="0">
            <a:spAutoFit/>
          </a:bodyPr>
          <a:lstStyle/>
          <a:p>
            <a:pPr algn="ctr" defTabSz="1219170">
              <a:defRPr/>
            </a:pPr>
            <a:r>
              <a:rPr lang="fr-FR" sz="1400" b="1">
                <a:solidFill>
                  <a:srgbClr val="EAB818"/>
                </a:solidFill>
              </a:rPr>
              <a:t>22/11/2022</a:t>
            </a:r>
            <a:endParaRPr lang="fr-FR" sz="1400" b="1" kern="0">
              <a:solidFill>
                <a:srgbClr val="EAB818"/>
              </a:solidFill>
              <a:cs typeface="Arial"/>
              <a:sym typeface="Arial"/>
            </a:endParaRPr>
          </a:p>
          <a:p>
            <a:pPr algn="ctr" defTabSz="1219170">
              <a:defRPr/>
            </a:pPr>
            <a:endParaRPr lang="fr-FR" sz="1333" kern="0">
              <a:solidFill>
                <a:srgbClr val="000000"/>
              </a:solidFill>
              <a:latin typeface="Arial"/>
              <a:cs typeface="Arial"/>
              <a:sym typeface="Arial"/>
            </a:endParaRPr>
          </a:p>
          <a:p>
            <a:pPr algn="ctr" defTabSz="1219170">
              <a:defRPr/>
            </a:pPr>
            <a:r>
              <a:rPr lang="fr-FR" sz="1333"/>
              <a:t>Date de </a:t>
            </a:r>
          </a:p>
          <a:p>
            <a:pPr algn="ctr" defTabSz="1219170">
              <a:defRPr/>
            </a:pPr>
            <a:r>
              <a:rPr lang="fr-FR" sz="1333"/>
              <a:t>début d</a:t>
            </a:r>
            <a:r>
              <a:rPr lang="fr-FR" sz="1333" kern="0">
                <a:solidFill>
                  <a:srgbClr val="000000"/>
                </a:solidFill>
                <a:cs typeface="Arial"/>
                <a:sym typeface="Arial"/>
              </a:rPr>
              <a:t>e commercialisation</a:t>
            </a:r>
          </a:p>
          <a:p>
            <a:pPr algn="ctr" defTabSz="1219170">
              <a:defRPr/>
            </a:pPr>
            <a:endParaRPr lang="fr-FR" sz="1333" b="1" kern="0">
              <a:solidFill>
                <a:srgbClr val="C00000"/>
              </a:solidFill>
              <a:highlight>
                <a:srgbClr val="FFFF00"/>
              </a:highlight>
              <a:cs typeface="Arial"/>
              <a:sym typeface="Arial"/>
            </a:endParaRPr>
          </a:p>
          <a:p>
            <a:pPr algn="ctr" defTabSz="1219170">
              <a:defRPr/>
            </a:pPr>
            <a:endParaRPr lang="fr-FR" sz="1333" kern="0">
              <a:solidFill>
                <a:srgbClr val="000000"/>
              </a:solidFill>
              <a:cs typeface="Arial"/>
              <a:sym typeface="Arial"/>
            </a:endParaRPr>
          </a:p>
        </p:txBody>
      </p:sp>
      <p:sp>
        <p:nvSpPr>
          <p:cNvPr id="35" name="Flèche : droite rayée 34">
            <a:extLst>
              <a:ext uri="{FF2B5EF4-FFF2-40B4-BE49-F238E27FC236}">
                <a16:creationId xmlns:a16="http://schemas.microsoft.com/office/drawing/2014/main" id="{157C4C86-6080-4E54-A46E-A6522F768E53}"/>
              </a:ext>
            </a:extLst>
          </p:cNvPr>
          <p:cNvSpPr/>
          <p:nvPr/>
        </p:nvSpPr>
        <p:spPr>
          <a:xfrm>
            <a:off x="1876319" y="2351244"/>
            <a:ext cx="3962621" cy="738135"/>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67">
                <a:solidFill>
                  <a:schemeClr val="tx1"/>
                </a:solidFill>
              </a:rPr>
              <a:t>Période de commercialisation</a:t>
            </a:r>
          </a:p>
        </p:txBody>
      </p:sp>
      <p:sp>
        <p:nvSpPr>
          <p:cNvPr id="36" name="Flèche : droite rayée 35">
            <a:extLst>
              <a:ext uri="{FF2B5EF4-FFF2-40B4-BE49-F238E27FC236}">
                <a16:creationId xmlns:a16="http://schemas.microsoft.com/office/drawing/2014/main" id="{C3D42648-9C29-498C-B0F3-80CF728F99E4}"/>
              </a:ext>
            </a:extLst>
          </p:cNvPr>
          <p:cNvSpPr/>
          <p:nvPr/>
        </p:nvSpPr>
        <p:spPr>
          <a:xfrm>
            <a:off x="7882358" y="2248023"/>
            <a:ext cx="3508759" cy="840652"/>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67">
                <a:solidFill>
                  <a:schemeClr val="tx1"/>
                </a:solidFill>
              </a:rPr>
              <a:t>Période d’amortissement</a:t>
            </a:r>
          </a:p>
        </p:txBody>
      </p:sp>
      <p:sp>
        <p:nvSpPr>
          <p:cNvPr id="37" name="Flèche : droite rayée 36">
            <a:extLst>
              <a:ext uri="{FF2B5EF4-FFF2-40B4-BE49-F238E27FC236}">
                <a16:creationId xmlns:a16="http://schemas.microsoft.com/office/drawing/2014/main" id="{97C2AD2F-EC80-44AF-BC55-5EAAB67B903D}"/>
              </a:ext>
            </a:extLst>
          </p:cNvPr>
          <p:cNvSpPr/>
          <p:nvPr/>
        </p:nvSpPr>
        <p:spPr>
          <a:xfrm>
            <a:off x="24920" y="2450179"/>
            <a:ext cx="1025364" cy="571964"/>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67">
                <a:solidFill>
                  <a:schemeClr val="tx1"/>
                </a:solidFill>
              </a:rPr>
              <a:t>AMF</a:t>
            </a:r>
          </a:p>
        </p:txBody>
      </p:sp>
      <p:sp>
        <p:nvSpPr>
          <p:cNvPr id="38" name="ZoneTexte 37">
            <a:extLst>
              <a:ext uri="{FF2B5EF4-FFF2-40B4-BE49-F238E27FC236}">
                <a16:creationId xmlns:a16="http://schemas.microsoft.com/office/drawing/2014/main" id="{71338AA7-64C4-4EAE-B239-3DA755C4C1E8}"/>
              </a:ext>
            </a:extLst>
          </p:cNvPr>
          <p:cNvSpPr txBox="1"/>
          <p:nvPr/>
        </p:nvSpPr>
        <p:spPr>
          <a:xfrm>
            <a:off x="137494" y="3631226"/>
            <a:ext cx="1162373" cy="2153859"/>
          </a:xfrm>
          <a:prstGeom prst="rect">
            <a:avLst/>
          </a:prstGeom>
          <a:noFill/>
        </p:spPr>
        <p:txBody>
          <a:bodyPr wrap="square" rtlCol="0">
            <a:spAutoFit/>
          </a:bodyPr>
          <a:lstStyle/>
          <a:p>
            <a:pPr algn="ctr" defTabSz="1219170">
              <a:defRPr/>
            </a:pPr>
            <a:r>
              <a:rPr lang="fr-FR" sz="1400" b="1">
                <a:solidFill>
                  <a:srgbClr val="FF0000"/>
                </a:solidFill>
              </a:rPr>
              <a:t>21/11/2022</a:t>
            </a:r>
            <a:endParaRPr lang="fr-FR" sz="1400" b="1" kern="0">
              <a:solidFill>
                <a:srgbClr val="FF0000"/>
              </a:solidFill>
              <a:cs typeface="Arial"/>
              <a:sym typeface="Arial"/>
            </a:endParaRPr>
          </a:p>
          <a:p>
            <a:pPr algn="ctr" defTabSz="1219170">
              <a:defRPr/>
            </a:pPr>
            <a:endParaRPr lang="fr-FR" sz="1333" kern="0">
              <a:solidFill>
                <a:srgbClr val="000000"/>
              </a:solidFill>
              <a:latin typeface="Arial"/>
              <a:cs typeface="Arial"/>
              <a:sym typeface="Arial"/>
            </a:endParaRPr>
          </a:p>
          <a:p>
            <a:pPr algn="ctr" defTabSz="1219170">
              <a:defRPr/>
            </a:pPr>
            <a:r>
              <a:rPr lang="fr-FR" sz="1333"/>
              <a:t>Fin d’instruction AMF</a:t>
            </a:r>
          </a:p>
          <a:p>
            <a:pPr algn="ctr" defTabSz="1219170">
              <a:defRPr/>
            </a:pPr>
            <a:r>
              <a:rPr lang="fr-FR" sz="1333" kern="0">
                <a:solidFill>
                  <a:srgbClr val="000000"/>
                </a:solidFill>
                <a:cs typeface="Arial"/>
                <a:sym typeface="Arial"/>
              </a:rPr>
              <a:t>et fixation des conditions de marché (taux) </a:t>
            </a:r>
          </a:p>
        </p:txBody>
      </p:sp>
      <p:sp>
        <p:nvSpPr>
          <p:cNvPr id="39" name="Oval 9">
            <a:extLst>
              <a:ext uri="{FF2B5EF4-FFF2-40B4-BE49-F238E27FC236}">
                <a16:creationId xmlns:a16="http://schemas.microsoft.com/office/drawing/2014/main" id="{41750AA0-62FB-4E60-948F-9176C68BD852}"/>
              </a:ext>
            </a:extLst>
          </p:cNvPr>
          <p:cNvSpPr/>
          <p:nvPr/>
        </p:nvSpPr>
        <p:spPr>
          <a:xfrm>
            <a:off x="7044973" y="3244426"/>
            <a:ext cx="288000" cy="288000"/>
          </a:xfrm>
          <a:prstGeom prst="ellipse">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40" name="ZoneTexte 39">
            <a:extLst>
              <a:ext uri="{FF2B5EF4-FFF2-40B4-BE49-F238E27FC236}">
                <a16:creationId xmlns:a16="http://schemas.microsoft.com/office/drawing/2014/main" id="{16805358-3A5E-455F-B90C-431335969F5D}"/>
              </a:ext>
            </a:extLst>
          </p:cNvPr>
          <p:cNvSpPr txBox="1"/>
          <p:nvPr/>
        </p:nvSpPr>
        <p:spPr>
          <a:xfrm>
            <a:off x="6397364" y="3715657"/>
            <a:ext cx="1657852" cy="923138"/>
          </a:xfrm>
          <a:prstGeom prst="rect">
            <a:avLst/>
          </a:prstGeom>
          <a:noFill/>
        </p:spPr>
        <p:txBody>
          <a:bodyPr wrap="square" rtlCol="0">
            <a:spAutoFit/>
          </a:bodyPr>
          <a:lstStyle/>
          <a:p>
            <a:pPr algn="ctr" defTabSz="1219170">
              <a:defRPr/>
            </a:pPr>
            <a:r>
              <a:rPr lang="fr-FR" sz="1400" b="1">
                <a:solidFill>
                  <a:srgbClr val="00B050"/>
                </a:solidFill>
              </a:rPr>
              <a:t>20/01/2023</a:t>
            </a:r>
            <a:endParaRPr lang="fr-FR" sz="1400" b="1" kern="0">
              <a:solidFill>
                <a:srgbClr val="00B050"/>
              </a:solidFill>
              <a:cs typeface="Arial"/>
              <a:sym typeface="Arial"/>
            </a:endParaRPr>
          </a:p>
          <a:p>
            <a:pPr algn="ctr" defTabSz="1219170">
              <a:defRPr/>
            </a:pPr>
            <a:endParaRPr lang="fr-FR" sz="1333" kern="0">
              <a:solidFill>
                <a:srgbClr val="000000"/>
              </a:solidFill>
              <a:latin typeface="Arial"/>
              <a:cs typeface="Arial"/>
              <a:sym typeface="Arial"/>
            </a:endParaRPr>
          </a:p>
          <a:p>
            <a:pPr algn="ctr" defTabSz="1219170">
              <a:defRPr/>
            </a:pPr>
            <a:r>
              <a:rPr lang="fr-FR" sz="1333"/>
              <a:t>Date de</a:t>
            </a:r>
          </a:p>
          <a:p>
            <a:pPr algn="ctr" defTabSz="1219170">
              <a:defRPr/>
            </a:pPr>
            <a:r>
              <a:rPr lang="fr-FR" sz="1333"/>
              <a:t> règlement/livraison</a:t>
            </a:r>
            <a:endParaRPr lang="fr-FR" sz="1333" kern="0">
              <a:solidFill>
                <a:srgbClr val="000000"/>
              </a:solidFill>
              <a:cs typeface="Arial"/>
              <a:sym typeface="Arial"/>
            </a:endParaRPr>
          </a:p>
        </p:txBody>
      </p:sp>
      <p:sp>
        <p:nvSpPr>
          <p:cNvPr id="24" name="Rectangle 23">
            <a:extLst>
              <a:ext uri="{FF2B5EF4-FFF2-40B4-BE49-F238E27FC236}">
                <a16:creationId xmlns:a16="http://schemas.microsoft.com/office/drawing/2014/main" id="{37A7DCD8-3C59-4D6D-8442-A570AF7789AF}"/>
              </a:ext>
            </a:extLst>
          </p:cNvPr>
          <p:cNvSpPr/>
          <p:nvPr/>
        </p:nvSpPr>
        <p:spPr>
          <a:xfrm>
            <a:off x="3526069" y="6457887"/>
            <a:ext cx="5139548" cy="246221"/>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3073028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4746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x1M.UzBRXmiSc9AKNvEEE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IglgcjsEEdFSey35VheUV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2.xml><?xml version="1.0" encoding="utf-8"?>
<a:theme xmlns:a="http://schemas.openxmlformats.org/drawingml/2006/main" name="2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CE.potx" id="{8FCFD85E-C1EB-4E22-800C-20229F3E826A}" vid="{62469BC1-F63D-44C5-A77B-813BB4A36322}"/>
    </a:ext>
  </a:extLst>
</a:theme>
</file>

<file path=ppt/theme/theme3.xml><?xml version="1.0" encoding="utf-8"?>
<a:theme xmlns:a="http://schemas.openxmlformats.org/drawingml/2006/main" name="1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4.xml><?xml version="1.0" encoding="utf-8"?>
<a:theme xmlns:a="http://schemas.openxmlformats.org/drawingml/2006/main" name="6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47651B09-5962-4BF6-963E-4C1F66AF1A27}" vid="{AEEB3A43-DDAD-4EC0-8DB6-1FD53D2CD155}"/>
    </a:ext>
  </a:extLst>
</a:theme>
</file>

<file path=ppt/theme/theme5.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47651B09-5962-4BF6-963E-4C1F66AF1A27}" vid="{AEEB3A43-DDAD-4EC0-8DB6-1FD53D2CD155}"/>
    </a:ext>
  </a:extLst>
</a:theme>
</file>

<file path=ppt/theme/theme6.xml><?xml version="1.0" encoding="utf-8"?>
<a:theme xmlns:a="http://schemas.openxmlformats.org/drawingml/2006/main" name="1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7.xml><?xml version="1.0" encoding="utf-8"?>
<a:theme xmlns:a="http://schemas.openxmlformats.org/drawingml/2006/main" name="2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Externe_GroupeBPCE-EuroTitres-V2.potx" id="{3FE7C4FA-945F-49E6-9947-9CE48DBF11CD}" vid="{0C42B300-5A5D-4A01-9D02-425E199E714B}"/>
    </a:ext>
  </a:extLst>
</a:theme>
</file>

<file path=ppt/theme/theme8.xml><?xml version="1.0" encoding="utf-8"?>
<a:theme xmlns:a="http://schemas.openxmlformats.org/drawingml/2006/main" name="3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9.xml><?xml version="1.0" encoding="utf-8"?>
<a:theme xmlns:a="http://schemas.openxmlformats.org/drawingml/2006/main" name="4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10.xml><?xml version="1.0" encoding="utf-8"?>
<a:theme xmlns:a="http://schemas.openxmlformats.org/drawingml/2006/main" name="3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Externe_GroupeBPCE-EuroTitres-V2.potx" id="{3FE7C4FA-945F-49E6-9947-9CE48DBF11CD}" vid="{0C42B300-5A5D-4A01-9D02-425E199E714B}"/>
    </a:ext>
  </a:extLst>
</a:theme>
</file>

<file path=ppt/theme/theme11.xml><?xml version="1.0" encoding="utf-8"?>
<a:theme xmlns:a="http://schemas.openxmlformats.org/drawingml/2006/main" name="5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12.xml><?xml version="1.0" encoding="utf-8"?>
<a:theme xmlns:a="http://schemas.openxmlformats.org/drawingml/2006/main" name="5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1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ed61e74-c06d-4224-bb6c-0fd69f7413c1" xsi:nil="true"/>
    <lcf76f155ced4ddcb4097134ff3c332f xmlns="5494620f-8162-49cc-a181-d2d69a6fbaa8">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92BA07C29F0DC74EA2E26680E20CBADD" ma:contentTypeVersion="14" ma:contentTypeDescription="Crée un document." ma:contentTypeScope="" ma:versionID="4efb008438af2e57da16d1a42be516aa">
  <xsd:schema xmlns:xsd="http://www.w3.org/2001/XMLSchema" xmlns:xs="http://www.w3.org/2001/XMLSchema" xmlns:p="http://schemas.microsoft.com/office/2006/metadata/properties" xmlns:ns2="5494620f-8162-49cc-a181-d2d69a6fbaa8" xmlns:ns3="1ed61e74-c06d-4224-bb6c-0fd69f7413c1" targetNamespace="http://schemas.microsoft.com/office/2006/metadata/properties" ma:root="true" ma:fieldsID="84f73632f0e29bceb59f8adb2159fe24" ns2:_="" ns3:_="">
    <xsd:import namespace="5494620f-8162-49cc-a181-d2d69a6fbaa8"/>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4620f-8162-49cc-a181-d2d69a6fba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9095acf9-1367-4df7-8ee8-37e538a166d6}" ma:internalName="TaxCatchAll" ma:showField="CatchAllData" ma:web="1ed61e74-c06d-4224-bb6c-0fd69f7413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CCEA9A-2A5C-4F6B-A26C-33190398D6BB}">
  <ds:schemaRefs>
    <ds:schemaRef ds:uri="Microsoft.SharePoint.Taxonomy.ContentTypeSync"/>
  </ds:schemaRefs>
</ds:datastoreItem>
</file>

<file path=customXml/itemProps2.xml><?xml version="1.0" encoding="utf-8"?>
<ds:datastoreItem xmlns:ds="http://schemas.openxmlformats.org/officeDocument/2006/customXml" ds:itemID="{1A574E9B-A453-4B5B-AF16-B0BDAA0729FF}">
  <ds:schemaRefs>
    <ds:schemaRef ds:uri="http://schemas.microsoft.com/sharepoint/v3/contenttype/forms"/>
  </ds:schemaRefs>
</ds:datastoreItem>
</file>

<file path=customXml/itemProps3.xml><?xml version="1.0" encoding="utf-8"?>
<ds:datastoreItem xmlns:ds="http://schemas.openxmlformats.org/officeDocument/2006/customXml" ds:itemID="{3F7D86EE-2320-4064-B496-4B5D40D26610}">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9a7f554b-cbb6-456d-933d-de15d4d7be7c"/>
    <ds:schemaRef ds:uri="http://schemas.microsoft.com/office/2006/documentManagement/types"/>
    <ds:schemaRef ds:uri="a425c614-9041-469b-9b10-44b9423a1a82"/>
    <ds:schemaRef ds:uri="http://www.w3.org/XML/1998/namespace"/>
    <ds:schemaRef ds:uri="http://purl.org/dc/terms/"/>
    <ds:schemaRef ds:uri="http://schemas.microsoft.com/sharepoint/v4"/>
    <ds:schemaRef ds:uri="1ed61e74-c06d-4224-bb6c-0fd69f7413c1"/>
    <ds:schemaRef ds:uri="5494620f-8162-49cc-a181-d2d69a6fbaa8"/>
  </ds:schemaRefs>
</ds:datastoreItem>
</file>

<file path=customXml/itemProps4.xml><?xml version="1.0" encoding="utf-8"?>
<ds:datastoreItem xmlns:ds="http://schemas.openxmlformats.org/officeDocument/2006/customXml" ds:itemID="{2D635329-EA76-4884-A591-67775CFE37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4620f-8162-49cc-a181-d2d69a6fbaa8"/>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TotalTime>
  <Words>9160</Words>
  <Application>Microsoft Office PowerPoint</Application>
  <PresentationFormat>Grand écran</PresentationFormat>
  <Paragraphs>892</Paragraphs>
  <Slides>59</Slides>
  <Notes>28</Notes>
  <HiddenSlides>0</HiddenSlides>
  <MMClips>0</MMClips>
  <ScaleCrop>false</ScaleCrop>
  <HeadingPairs>
    <vt:vector size="8" baseType="variant">
      <vt:variant>
        <vt:lpstr>Polices utilisées</vt:lpstr>
      </vt:variant>
      <vt:variant>
        <vt:i4>18</vt:i4>
      </vt:variant>
      <vt:variant>
        <vt:lpstr>Thème</vt:lpstr>
      </vt:variant>
      <vt:variant>
        <vt:i4>12</vt:i4>
      </vt:variant>
      <vt:variant>
        <vt:lpstr>Serveurs OLE incorporés</vt:lpstr>
      </vt:variant>
      <vt:variant>
        <vt:i4>2</vt:i4>
      </vt:variant>
      <vt:variant>
        <vt:lpstr>Titres des diapositives</vt:lpstr>
      </vt:variant>
      <vt:variant>
        <vt:i4>59</vt:i4>
      </vt:variant>
    </vt:vector>
  </HeadingPairs>
  <TitlesOfParts>
    <vt:vector size="91" baseType="lpstr">
      <vt:lpstr>Arial</vt:lpstr>
      <vt:lpstr>Arial Black</vt:lpstr>
      <vt:lpstr>Arial Narrow</vt:lpstr>
      <vt:lpstr>Arial Nova</vt:lpstr>
      <vt:lpstr>Cabin Condensed</vt:lpstr>
      <vt:lpstr>Calibri</vt:lpstr>
      <vt:lpstr>Cambria Math</vt:lpstr>
      <vt:lpstr>Courier New</vt:lpstr>
      <vt:lpstr>Montserrat</vt:lpstr>
      <vt:lpstr>Montserrat ExtraBold</vt:lpstr>
      <vt:lpstr>Montserrat SemiBold</vt:lpstr>
      <vt:lpstr>Roboto</vt:lpstr>
      <vt:lpstr>Symbol</vt:lpstr>
      <vt:lpstr>Ubuntu</vt:lpstr>
      <vt:lpstr>Verdana</vt:lpstr>
      <vt:lpstr>Webdings</vt:lpstr>
      <vt:lpstr>Wingdings</vt:lpstr>
      <vt:lpstr>Wingdings 3</vt:lpstr>
      <vt:lpstr>Conception personnalisée</vt:lpstr>
      <vt:lpstr>2_Conception personnalisée</vt:lpstr>
      <vt:lpstr>1_Conception personnalisée</vt:lpstr>
      <vt:lpstr>6_Conception personnalisée</vt:lpstr>
      <vt:lpstr>Conception personnalisée</vt:lpstr>
      <vt:lpstr>1_Groupe BPCE</vt:lpstr>
      <vt:lpstr>2_Groupe BPCE</vt:lpstr>
      <vt:lpstr>3_Conception personnalisée</vt:lpstr>
      <vt:lpstr>4_Conception personnalisée</vt:lpstr>
      <vt:lpstr>3_Groupe BPCE</vt:lpstr>
      <vt:lpstr>5_Conception personnalisée</vt:lpstr>
      <vt:lpstr>5_Groupe BPCE</vt:lpstr>
      <vt:lpstr>Diapositive think-cell</vt:lpstr>
      <vt:lpstr>Acrobat Document</vt:lpstr>
      <vt:lpstr>  ÉMISSION « EMPRUNT BPCE JANVIER 2028 »  Obligations référencées comme support d'investissement des contrats d'assurance-vie et de capitalisation multi-supports libellés en euros et en unités de compte   Durée d’investissement : 5 ans (jusqu’au 20/01/2028) Période de souscription : du 22/11/2022 au 12/01/2023  (à l'exception de BPCE Life (ex. Natixis Life) qui arrêtera la commercialisation le 6 janvier 2023)  assureur du Groupe - BPCE Vie : code ISIN FR001400DEM0 assureur du Groupe – BPCE Life (ex. Natixis Life) : code ISIN FR001400DEM0 (FAS : NL6650030980) assureur externe - CNP Assurances : code ISIN FR001400DFD6  </vt:lpstr>
      <vt:lpstr>Présentation PowerPoint</vt:lpstr>
      <vt:lpstr>Présentation PowerPoint</vt:lpstr>
      <vt:lpstr>Contexte Économique</vt:lpstr>
      <vt:lpstr>Définition générale d'un Emprunt Obligataire</vt:lpstr>
      <vt:lpstr>Focus sur une émission obligataire dite  « zéro coupon »</vt:lpstr>
      <vt:lpstr>Pourquoi un emprunt BPCE ?</vt:lpstr>
      <vt:lpstr>Présentation PowerPoint</vt:lpstr>
      <vt:lpstr>Caractéristiques emprunt commercialisé par BPCE Vie, CNP Assurances et BPCE Life (ex. Natixis Life)</vt:lpstr>
      <vt:lpstr>Frais assurance vie/Capi</vt:lpstr>
      <vt:lpstr>Focus sur les frais dans les contrats d’assurance vie ou capitalisation</vt:lpstr>
      <vt:lpstr>Cible de clientèle personnes physiques</vt:lpstr>
      <vt:lpstr>Contrats éligibles</vt:lpstr>
      <vt:lpstr>Eligibilités et souscriptions – BPCE Life (ex. Natixis Life)</vt:lpstr>
      <vt:lpstr>Facteurs de risques2/3 </vt:lpstr>
      <vt:lpstr>Conflits d’intérêts potentiels</vt:lpstr>
      <vt:lpstr>Présentation PowerPoint</vt:lpstr>
      <vt:lpstr>Présentation PowerPoint</vt:lpstr>
      <vt:lpstr>Présentation PowerPoint</vt:lpstr>
      <vt:lpstr>Supports de communication</vt:lpstr>
      <vt:lpstr>Parcours LEA (personnes physiques) </vt:lpstr>
      <vt:lpstr>Parcours LEA</vt:lpstr>
      <vt:lpstr>Parcours LEA</vt:lpstr>
      <vt:lpstr>Présentation PowerPoint</vt:lpstr>
      <vt:lpstr>Présentation PowerPoint</vt:lpstr>
      <vt:lpstr>Présentation PowerPoint</vt:lpstr>
      <vt:lpstr>Présentation PowerPoint</vt:lpstr>
      <vt:lpstr>Présentation PowerPoint</vt:lpstr>
      <vt:lpstr>Parcours LEA</vt:lpstr>
      <vt:lpstr>Présentation PowerPoint</vt:lpstr>
      <vt:lpstr>Présentation PowerPoint</vt:lpstr>
      <vt:lpstr>Présentation PowerPoint</vt:lpstr>
      <vt:lpstr>Présentation PowerPoint</vt:lpstr>
      <vt:lpstr>Présentation PowerPoint</vt:lpstr>
      <vt:lpstr>Présentation PowerPoint</vt:lpstr>
      <vt:lpstr>Parcours LEA</vt:lpstr>
      <vt:lpstr>Cas 3 : Arbitrage sur un contrat Nuances 3 D (CNP assurances)</vt:lpstr>
      <vt:lpstr> </vt:lpstr>
      <vt:lpstr>Parcours LEA</vt:lpstr>
      <vt:lpstr>Cas 4 : Versement complémentaire sur un contrat Nuances 3 D  (CNP assurances)</vt:lpstr>
      <vt:lpstr>Présentation PowerPoint</vt:lpstr>
      <vt:lpstr>Parcours LEA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Glossaire</vt:lpstr>
      <vt:lpstr>Calendrier global de l’émission</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Emprunt BPCE zéro coupon janvier 2028</dc:title>
  <dc:creator>AUDREY.ADNOT@bpce.fr</dc:creator>
  <cp:lastModifiedBy>LOSSER Fabien [CEGEE]</cp:lastModifiedBy>
  <cp:revision>8</cp:revision>
  <cp:lastPrinted>2022-11-21T17:13:02Z</cp:lastPrinted>
  <dcterms:created xsi:type="dcterms:W3CDTF">2020-11-17T15:30:59Z</dcterms:created>
  <dcterms:modified xsi:type="dcterms:W3CDTF">2022-11-22T06:45:17Z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audrey.adnot@bpce.fr</vt:lpwstr>
  </property>
  <property fmtid="{D5CDD505-2E9C-101B-9397-08002B2CF9AE}" pid="5" name="MSIP_Label_48a19f0c-bea1-442e-a475-ed109d9ec508_SetDate">
    <vt:lpwstr>2020-11-20T15:44:50.2805431Z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0x01010092BA07C29F0DC74EA2E26680E20CBADD</vt:lpwstr>
  </property>
  <property fmtid="{D5CDD505-2E9C-101B-9397-08002B2CF9AE}" pid="11" name="MediaServiceImageTags">
    <vt:lpwstr/>
  </property>
  <property fmtid="{D5CDD505-2E9C-101B-9397-08002B2CF9AE}" pid="12" name="CevanopMarkets">
    <vt:lpwstr/>
  </property>
  <property fmtid="{D5CDD505-2E9C-101B-9397-08002B2CF9AE}" pid="13" name="CevanopProductsSubFamilies">
    <vt:lpwstr/>
  </property>
</Properties>
</file>