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6"/>
  </p:notesMasterIdLst>
  <p:handoutMasterIdLst>
    <p:handoutMasterId r:id="rId17"/>
  </p:handoutMasterIdLst>
  <p:sldIdLst>
    <p:sldId id="400" r:id="rId5"/>
    <p:sldId id="457" r:id="rId6"/>
    <p:sldId id="458" r:id="rId7"/>
    <p:sldId id="524" r:id="rId8"/>
    <p:sldId id="899" r:id="rId9"/>
    <p:sldId id="527" r:id="rId10"/>
    <p:sldId id="894" r:id="rId11"/>
    <p:sldId id="533" r:id="rId12"/>
    <p:sldId id="560" r:id="rId13"/>
    <p:sldId id="564" r:id="rId14"/>
    <p:sldId id="898" r:id="rId15"/>
  </p:sldIdLst>
  <p:sldSz cx="9144000" cy="5143500" type="screen16x9"/>
  <p:notesSz cx="6797675" cy="9874250"/>
  <p:embeddedFontLst>
    <p:embeddedFont>
      <p:font typeface="Arial Narrow" panose="020B0606020202030204" pitchFamily="34" charset="0"/>
      <p:regular r:id="rId18"/>
      <p:bold r:id="rId19"/>
      <p:italic r:id="rId20"/>
      <p:boldItalic r:id="rId21"/>
    </p:embeddedFont>
    <p:embeddedFont>
      <p:font typeface="Cabin Condensed" panose="020B060402020202020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Cambria Math" panose="02040503050406030204" pitchFamily="18" charset="0"/>
      <p:regular r:id="rId30"/>
    </p:embeddedFont>
    <p:embeddedFont>
      <p:font typeface="Montserrat ExtraBold" panose="00000900000000000000" pitchFamily="2" charset="0"/>
      <p:bold r:id="rId31"/>
      <p:boldItalic r:id="rId32"/>
    </p:embeddedFont>
    <p:embeddedFont>
      <p:font typeface="Montserrat SemiBold" panose="00000700000000000000" pitchFamily="2" charset="0"/>
      <p:bold r:id="rId33"/>
      <p:boldItalic r:id="rId34"/>
    </p:embeddedFont>
    <p:embeddedFont>
      <p:font typeface="Roboto" panose="02000000000000000000" pitchFamily="2"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ONTARU LOIC" initials="ML" lastIdx="7" clrIdx="4">
    <p:extLst>
      <p:ext uri="{19B8F6BF-5375-455C-9EA6-DF929625EA0E}">
        <p15:presenceInfo xmlns:p15="http://schemas.microsoft.com/office/powerpoint/2012/main" userId="S::Loic.MONTARU@bpce.fr::07ce947d-e66c-4a3a-b7ed-99a4d33b66b7" providerId="AD"/>
      </p:ext>
    </p:extLst>
  </p:cmAuthor>
  <p:cmAuthor id="8" name="SLIMAN YACINE" initials="SY" lastIdx="22" clrIdx="5">
    <p:extLst>
      <p:ext uri="{19B8F6BF-5375-455C-9EA6-DF929625EA0E}">
        <p15:presenceInfo xmlns:p15="http://schemas.microsoft.com/office/powerpoint/2012/main" userId="S::Yacine.SLIMAN@bpce.fr::091de48d-1321-496f-80a4-433500ee9de7" providerId="AD"/>
      </p:ext>
    </p:extLst>
  </p:cmAuthor>
  <p:cmAuthor id="9" name="LE BRESTEC BRIGITTE" initials="LBB" lastIdx="7" clrIdx="6">
    <p:extLst>
      <p:ext uri="{19B8F6BF-5375-455C-9EA6-DF929625EA0E}">
        <p15:presenceInfo xmlns:p15="http://schemas.microsoft.com/office/powerpoint/2012/main" userId="LE BRESTEC BRIGITTE" providerId="None"/>
      </p:ext>
    </p:extLst>
  </p:cmAuthor>
  <p:cmAuthor id="3" name="HAROUYTOUN Odile" initials="HO" lastIdx="1" clrIdx="0">
    <p:extLst>
      <p:ext uri="{19B8F6BF-5375-455C-9EA6-DF929625EA0E}">
        <p15:presenceInfo xmlns:p15="http://schemas.microsoft.com/office/powerpoint/2012/main" userId="S-1-5-21-3019584756-1612224902-2092370849-62737" providerId="AD"/>
      </p:ext>
    </p:extLst>
  </p:cmAuthor>
  <p:cmAuthor id="10" name="HADHRI Samy" initials="HS" lastIdx="1" clrIdx="7">
    <p:extLst>
      <p:ext uri="{19B8F6BF-5375-455C-9EA6-DF929625EA0E}">
        <p15:presenceInfo xmlns:p15="http://schemas.microsoft.com/office/powerpoint/2012/main" userId="HADHRI Samy" providerId="None"/>
      </p:ext>
    </p:extLst>
  </p:cmAuthor>
  <p:cmAuthor id="4" name="Fyon Camille" initials="FC" lastIdx="30" clrIdx="1">
    <p:extLst>
      <p:ext uri="{19B8F6BF-5375-455C-9EA6-DF929625EA0E}">
        <p15:presenceInfo xmlns:p15="http://schemas.microsoft.com/office/powerpoint/2012/main" userId="Fyon Camille" providerId="None"/>
      </p:ext>
    </p:extLst>
  </p:cmAuthor>
  <p:cmAuthor id="5" name="MARTIN TONY" initials="MT" lastIdx="10" clrIdx="2">
    <p:extLst>
      <p:ext uri="{19B8F6BF-5375-455C-9EA6-DF929625EA0E}">
        <p15:presenceInfo xmlns:p15="http://schemas.microsoft.com/office/powerpoint/2012/main" userId="S::Tony.MARTIN@bpce.fr::8ac15915-d877-4f8e-b276-0374efdfbdf2" providerId="AD"/>
      </p:ext>
    </p:extLst>
  </p:cmAuthor>
  <p:cmAuthor id="6" name="LECOUVEY-BRAILLE ALIX" initials="LBA" lastIdx="6" clrIdx="3">
    <p:extLst>
      <p:ext uri="{19B8F6BF-5375-455C-9EA6-DF929625EA0E}">
        <p15:presenceInfo xmlns:p15="http://schemas.microsoft.com/office/powerpoint/2012/main" userId="S::alix.lecouvey-braille@bpce.fr::72941cd8-bcbe-4654-a422-457bbaea98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4CE"/>
    <a:srgbClr val="8AB973"/>
    <a:srgbClr val="66327A"/>
    <a:srgbClr val="00749D"/>
    <a:srgbClr val="EAEAEA"/>
    <a:srgbClr val="BABADA"/>
    <a:srgbClr val="DCE288"/>
    <a:srgbClr val="705889"/>
    <a:srgbClr val="BF76AA"/>
    <a:srgbClr val="8A5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584" autoAdjust="0"/>
  </p:normalViewPr>
  <p:slideViewPr>
    <p:cSldViewPr snapToGrid="0">
      <p:cViewPr varScale="1">
        <p:scale>
          <a:sx n="63" d="100"/>
          <a:sy n="63" d="100"/>
        </p:scale>
        <p:origin x="907" y="58"/>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3954" y="192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font" Target="fonts/font22.fntdata"/><Relationship Id="rId3" Type="http://schemas.openxmlformats.org/officeDocument/2006/relationships/customXml" Target="../customXml/item3.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font" Target="fonts/font25.fntdata"/><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font" Target="fonts/font2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font" Target="fonts/font23.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font" Target="fonts/font14.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25/10/2022</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80525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5" name="Groupe 34"/>
          <p:cNvGrpSpPr/>
          <p:nvPr userDrawn="1"/>
        </p:nvGrpSpPr>
        <p:grpSpPr>
          <a:xfrm>
            <a:off x="288927" y="438151"/>
            <a:ext cx="3420000" cy="369633"/>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08199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grpSp>
        <p:nvGrpSpPr>
          <p:cNvPr id="39" name="Groupe 38"/>
          <p:cNvGrpSpPr/>
          <p:nvPr userDrawn="1"/>
        </p:nvGrpSpPr>
        <p:grpSpPr>
          <a:xfrm>
            <a:off x="5702795" y="4587974"/>
            <a:ext cx="3240360" cy="332149"/>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388945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571750"/>
            <a:ext cx="6470818" cy="1082086"/>
          </a:xfr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915230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46532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00385" y="195486"/>
            <a:ext cx="7704098" cy="504056"/>
          </a:xfrm>
        </p:spPr>
        <p:txBody>
          <a:bodyPr/>
          <a:lstStyle/>
          <a:p>
            <a:r>
              <a:rPr lang="fr-FR"/>
              <a:t>Modifiez le style du titre</a:t>
            </a:r>
          </a:p>
        </p:txBody>
      </p:sp>
      <p:sp>
        <p:nvSpPr>
          <p:cNvPr id="13" name="Espace réservé du contenu 11"/>
          <p:cNvSpPr>
            <a:spLocks noGrp="1"/>
          </p:cNvSpPr>
          <p:nvPr>
            <p:ph sz="quarter" idx="14"/>
          </p:nvPr>
        </p:nvSpPr>
        <p:spPr>
          <a:xfrm>
            <a:off x="900113" y="1131888"/>
            <a:ext cx="3600450"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p:spPr>
        <p:txBody>
          <a:bodyPr>
            <a:normAutofit/>
          </a:bodyPr>
          <a:lstStyle>
            <a:lvl1pPr>
              <a:defRPr sz="1400"/>
            </a:lvl1pPr>
            <a:lvl2pPr>
              <a:defRPr sz="1200"/>
            </a:lvl2pPr>
            <a:lvl3pPr>
              <a:defRPr sz="1100"/>
            </a:lvl3pPr>
            <a:lvl4pPr>
              <a:defRPr sz="105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06972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8276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6084888" y="0"/>
            <a:ext cx="3059112" cy="5143500"/>
          </a:xfrm>
        </p:spPr>
        <p:txBody>
          <a:bodyPr/>
          <a:lstStyle/>
          <a:p>
            <a:endParaRPr lang="fr-FR"/>
          </a:p>
        </p:txBody>
      </p:sp>
      <p:sp>
        <p:nvSpPr>
          <p:cNvPr id="6"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192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re">
    <p:spTree>
      <p:nvGrpSpPr>
        <p:cNvPr id="1" name="Shape 8"/>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2661784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grpSp>
        <p:nvGrpSpPr>
          <p:cNvPr id="35" name="Groupe 34"/>
          <p:cNvGrpSpPr/>
          <p:nvPr userDrawn="1"/>
        </p:nvGrpSpPr>
        <p:grpSpPr>
          <a:xfrm>
            <a:off x="1907007" y="2283718"/>
            <a:ext cx="5329986" cy="576064"/>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361793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557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0" y="131708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0" y="201758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0" y="2718090"/>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0" y="3418595"/>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0" y="4119099"/>
            <a:ext cx="6346565" cy="540883"/>
          </a:xfr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46037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IM_Mentions léga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288450"/>
            <a:ext cx="6217920" cy="199435"/>
          </a:xfrm>
        </p:spPr>
        <p:txBody>
          <a:bodyPr/>
          <a:lstStyle>
            <a:lvl1pPr>
              <a:defRPr sz="1200" baseline="0">
                <a:solidFill>
                  <a:srgbClr val="581D74"/>
                </a:solidFill>
              </a:defRPr>
            </a:lvl1pPr>
          </a:lstStyle>
          <a:p>
            <a:r>
              <a:rPr lang="en-US" dirty="0"/>
              <a:t>Mentions </a:t>
            </a:r>
            <a:r>
              <a:rPr lang="en-US" dirty="0" err="1"/>
              <a:t>légales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5384" y="4816576"/>
            <a:ext cx="1250139" cy="199726"/>
          </a:xfrm>
          <a:prstGeom prst="rect">
            <a:avLst/>
          </a:prstGeom>
        </p:spPr>
      </p:pic>
      <p:pic>
        <p:nvPicPr>
          <p:cNvPr id="7" name="Image 6">
            <a:extLst>
              <a:ext uri="{FF2B5EF4-FFF2-40B4-BE49-F238E27FC236}">
                <a16:creationId xmlns:a16="http://schemas.microsoft.com/office/drawing/2014/main" id="{5193F6B7-5486-43F7-9CD6-3A6CD107E4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8233" y="4847592"/>
            <a:ext cx="1207949" cy="130064"/>
          </a:xfrm>
          <a:prstGeom prst="rect">
            <a:avLst/>
          </a:prstGeom>
        </p:spPr>
      </p:pic>
      <p:sp>
        <p:nvSpPr>
          <p:cNvPr id="5" name="Text Placeholder 37">
            <a:extLst>
              <a:ext uri="{FF2B5EF4-FFF2-40B4-BE49-F238E27FC236}">
                <a16:creationId xmlns:a16="http://schemas.microsoft.com/office/drawing/2014/main" id="{CD287453-619A-47E9-9FB9-77680AD0051C}"/>
              </a:ext>
            </a:extLst>
          </p:cNvPr>
          <p:cNvSpPr>
            <a:spLocks noGrp="1"/>
          </p:cNvSpPr>
          <p:nvPr>
            <p:ph type="body" sz="quarter" idx="13" hasCustomPrompt="1"/>
          </p:nvPr>
        </p:nvSpPr>
        <p:spPr>
          <a:xfrm>
            <a:off x="539750" y="633385"/>
            <a:ext cx="8225772" cy="1341167"/>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r>
              <a:rPr lang="en-US" dirty="0" err="1"/>
              <a:t>Lorum</a:t>
            </a:r>
            <a:r>
              <a:rPr lang="en-US" dirty="0"/>
              <a:t> ipsum</a:t>
            </a:r>
          </a:p>
          <a:p>
            <a:pPr lvl="1"/>
            <a:endParaRPr lang="en-US" dirty="0"/>
          </a:p>
        </p:txBody>
      </p:sp>
      <p:sp>
        <p:nvSpPr>
          <p:cNvPr id="6" name="Text Placeholder 37">
            <a:extLst>
              <a:ext uri="{FF2B5EF4-FFF2-40B4-BE49-F238E27FC236}">
                <a16:creationId xmlns:a16="http://schemas.microsoft.com/office/drawing/2014/main" id="{92419625-65AA-4460-B50C-8081B079865E}"/>
              </a:ext>
            </a:extLst>
          </p:cNvPr>
          <p:cNvSpPr>
            <a:spLocks noGrp="1"/>
          </p:cNvSpPr>
          <p:nvPr>
            <p:ph type="body" sz="quarter" idx="14" hasCustomPrompt="1"/>
          </p:nvPr>
        </p:nvSpPr>
        <p:spPr>
          <a:xfrm>
            <a:off x="539750" y="4271291"/>
            <a:ext cx="8225772" cy="397232"/>
          </a:xfrm>
          <a:prstGeom prst="rect">
            <a:avLst/>
          </a:prstGeom>
        </p:spPr>
        <p:txBody>
          <a:bodyPr lIns="0" tIns="0" rIns="0" bIns="0"/>
          <a:lstStyle>
            <a:lvl1pPr marL="0" marR="0" indent="0" algn="just" defTabSz="685800" rtl="0" eaLnBrk="0" fontAlgn="base" latinLnBrk="0" hangingPunct="0">
              <a:lnSpc>
                <a:spcPct val="100000"/>
              </a:lnSpc>
              <a:spcBef>
                <a:spcPts val="0"/>
              </a:spcBef>
              <a:spcAft>
                <a:spcPct val="0"/>
              </a:spcAft>
              <a:buClrTx/>
              <a:buSzTx/>
              <a:buFontTx/>
              <a:buNone/>
              <a:tabLst/>
              <a:defRPr sz="1500">
                <a:solidFill>
                  <a:schemeClr val="bg2"/>
                </a:solidFill>
              </a:defRPr>
            </a:lvl1pPr>
            <a:lvl2pPr marL="2381" marR="0" indent="0" algn="l" defTabSz="542925" rtl="0" eaLnBrk="1" fontAlgn="base" latinLnBrk="0" hangingPunct="1">
              <a:lnSpc>
                <a:spcPct val="100000"/>
              </a:lnSpc>
              <a:spcBef>
                <a:spcPts val="0"/>
              </a:spcBef>
              <a:spcAft>
                <a:spcPts val="300"/>
              </a:spcAft>
              <a:buClr>
                <a:srgbClr val="6797BD"/>
              </a:buClr>
              <a:buSzPct val="110000"/>
              <a:buFontTx/>
              <a:buNone/>
              <a:tabLst/>
              <a:defRPr sz="675">
                <a:solidFill>
                  <a:srgbClr val="581D74"/>
                </a:solidFill>
              </a:defRPr>
            </a:lvl2pPr>
          </a:lstStyle>
          <a:p>
            <a:pPr marL="0" marR="0" lvl="0" indent="0" algn="just" defTabSz="685800" rtl="0" eaLnBrk="0" fontAlgn="base" latinLnBrk="0" hangingPunct="0">
              <a:lnSpc>
                <a:spcPct val="100000"/>
              </a:lnSpc>
              <a:spcBef>
                <a:spcPts val="225"/>
              </a:spcBef>
              <a:spcAft>
                <a:spcPct val="0"/>
              </a:spcAft>
              <a:buClrTx/>
              <a:buSzTx/>
              <a:buFontTx/>
              <a:buNone/>
              <a:tabLst/>
              <a:defRPr/>
            </a:pPr>
            <a:r>
              <a:rPr lang="fr-FR" sz="638" b="1" kern="1200" baseline="0" dirty="0">
                <a:solidFill>
                  <a:srgbClr val="59237F"/>
                </a:solidFill>
                <a:latin typeface="+mn-lt"/>
                <a:ea typeface="+mn-ea"/>
                <a:cs typeface="+mn-cs"/>
              </a:rPr>
              <a:t>Natixis Investment Managers International </a:t>
            </a:r>
            <a:r>
              <a:rPr lang="fr-FR" sz="638" b="0" kern="1200" baseline="0" dirty="0">
                <a:solidFill>
                  <a:srgbClr val="59237F"/>
                </a:solidFill>
                <a:latin typeface="+mn-lt"/>
                <a:ea typeface="+mn-ea"/>
                <a:cs typeface="+mn-cs"/>
              </a:rPr>
              <a:t>– Société anonyme au capital de 51 371 060,28  euros – 329 450 738 RCS Paris - Agréé par l’Autorité des Marchés Financiers (AMF), sous le numéro GP 90-009.- Siège social : 43, avenue Pierre Mendès France - 75013 Paris - www.im.natixis.com</a:t>
            </a:r>
          </a:p>
          <a:p>
            <a:pPr algn="just">
              <a:spcBef>
                <a:spcPts val="0"/>
              </a:spcBef>
            </a:pPr>
            <a:r>
              <a:rPr lang="fr-FR" sz="638" b="1" baseline="0" dirty="0">
                <a:solidFill>
                  <a:srgbClr val="59237F"/>
                </a:solidFill>
                <a:latin typeface="+mn-lt"/>
              </a:rPr>
              <a:t>BPCE </a:t>
            </a:r>
            <a:r>
              <a:rPr lang="fr-FR" sz="638" b="0" kern="1200" baseline="0" dirty="0">
                <a:solidFill>
                  <a:srgbClr val="59237F"/>
                </a:solidFill>
                <a:latin typeface="Verdana" charset="0"/>
                <a:ea typeface="+mn-ea"/>
                <a:cs typeface="+mn-cs"/>
              </a:rPr>
              <a:t>–</a:t>
            </a:r>
            <a:r>
              <a:rPr lang="fr-FR" sz="638" b="0" baseline="0" dirty="0">
                <a:solidFill>
                  <a:srgbClr val="59237F"/>
                </a:solidFill>
                <a:latin typeface="+mn-lt"/>
              </a:rPr>
              <a:t> RCS Paris 493 455 042 – 50, avenue Pierre-Mendès-France, 75013 Paris – Intermédiaire d’assurance inscrit à l’Orias sous le  numéro 08045100 – Société Anonyme à directoire et conseil de surveillance, au capital de 157 697 890 euros.</a:t>
            </a:r>
            <a:endParaRPr lang="en-US" dirty="0"/>
          </a:p>
          <a:p>
            <a:pPr lvl="1"/>
            <a:endParaRPr lang="en-US" dirty="0"/>
          </a:p>
        </p:txBody>
      </p:sp>
    </p:spTree>
    <p:extLst>
      <p:ext uri="{BB962C8B-B14F-4D97-AF65-F5344CB8AC3E}">
        <p14:creationId xmlns:p14="http://schemas.microsoft.com/office/powerpoint/2010/main" val="384443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40" name="Ellipse 39"/>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a:off x="7740352" y="4879963"/>
            <a:ext cx="1258738" cy="130584"/>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grpSp>
        <p:nvGrpSpPr>
          <p:cNvPr id="41" name="Groupe 40"/>
          <p:cNvGrpSpPr/>
          <p:nvPr userDrawn="1"/>
        </p:nvGrpSpPr>
        <p:grpSpPr>
          <a:xfrm>
            <a:off x="142259" y="195486"/>
            <a:ext cx="616636" cy="439173"/>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Espace réservé de la date 3"/>
          <p:cNvSpPr txBox="1">
            <a:spLocks noGrp="1"/>
          </p:cNvSpPr>
          <p:nvPr userDrawn="1"/>
        </p:nvSpPr>
        <p:spPr bwMode="auto">
          <a:xfrm>
            <a:off x="683568" y="4876006"/>
            <a:ext cx="1857881"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Document interne NE pas diffuser</a:t>
            </a:r>
            <a:endParaRPr lang="fr-FR" sz="9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81" r:id="rId1"/>
    <p:sldLayoutId id="2147483727" r:id="rId2"/>
    <p:sldLayoutId id="2147483729" r:id="rId3"/>
    <p:sldLayoutId id="2147483701" r:id="rId4"/>
    <p:sldLayoutId id="2147483702" r:id="rId5"/>
    <p:sldLayoutId id="2147483703" r:id="rId6"/>
    <p:sldLayoutId id="2147483704" r:id="rId7"/>
    <p:sldLayoutId id="2147483728" r:id="rId8"/>
    <p:sldLayoutId id="2147483726" r:id="rId9"/>
    <p:sldLayoutId id="2147483684" r:id="rId10"/>
    <p:sldLayoutId id="2147483730" r:id="rId11"/>
    <p:sldLayoutId id="2147483733" r:id="rId12"/>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2.xml"/><Relationship Id="rId7" Type="http://schemas.openxmlformats.org/officeDocument/2006/relationships/image" Target="../media/image19.emf"/><Relationship Id="rId12" Type="http://schemas.openxmlformats.org/officeDocument/2006/relationships/image" Target="../media/image25.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slideLayout" Target="../slideLayouts/slideLayout6.xml"/><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6.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9.emf"/><Relationship Id="rId5" Type="http://schemas.openxmlformats.org/officeDocument/2006/relationships/oleObject" Target="../embeddings/oleObject1.bin"/><Relationship Id="rId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www.im.natixis.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11"/>
          <p:cNvSpPr>
            <a:spLocks noGrp="1"/>
          </p:cNvSpPr>
          <p:nvPr>
            <p:ph type="body" sz="quarter" idx="16"/>
          </p:nvPr>
        </p:nvSpPr>
        <p:spPr/>
        <p:txBody>
          <a:bodyPr/>
          <a:lstStyle/>
          <a:p>
            <a:r>
              <a:rPr lang="fr-FR" dirty="0"/>
              <a:t>Septembre 2022</a:t>
            </a:r>
          </a:p>
        </p:txBody>
      </p:sp>
      <p:sp>
        <p:nvSpPr>
          <p:cNvPr id="14" name="Titre 13"/>
          <p:cNvSpPr>
            <a:spLocks noGrp="1"/>
          </p:cNvSpPr>
          <p:nvPr>
            <p:ph type="ctrTitle"/>
          </p:nvPr>
        </p:nvSpPr>
        <p:spPr/>
        <p:txBody>
          <a:bodyPr/>
          <a:lstStyle/>
          <a:p>
            <a:r>
              <a:rPr lang="fr-FR" sz="4000" dirty="0"/>
              <a:t>Mise en marché</a:t>
            </a:r>
            <a:br>
              <a:rPr lang="fr-FR" sz="4000" dirty="0"/>
            </a:br>
            <a:r>
              <a:rPr lang="fr-FR" sz="2400" dirty="0"/>
              <a:t>DNCA Invest Alpha Bonds</a:t>
            </a:r>
            <a:endParaRPr lang="fr-FR" sz="4000" dirty="0"/>
          </a:p>
        </p:txBody>
      </p:sp>
      <p:pic>
        <p:nvPicPr>
          <p:cNvPr id="3" name="Image 2">
            <a:extLst>
              <a:ext uri="{FF2B5EF4-FFF2-40B4-BE49-F238E27FC236}">
                <a16:creationId xmlns:a16="http://schemas.microsoft.com/office/drawing/2014/main" id="{9037C339-EDD8-4AC6-8E9E-47FBAB6D6C96}"/>
              </a:ext>
            </a:extLst>
          </p:cNvPr>
          <p:cNvPicPr>
            <a:picLocks noChangeAspect="1"/>
          </p:cNvPicPr>
          <p:nvPr/>
        </p:nvPicPr>
        <p:blipFill>
          <a:blip r:embed="rId3"/>
          <a:stretch>
            <a:fillRect/>
          </a:stretch>
        </p:blipFill>
        <p:spPr>
          <a:xfrm>
            <a:off x="2605381" y="4679266"/>
            <a:ext cx="2599666" cy="228821"/>
          </a:xfrm>
          <a:prstGeom prst="rect">
            <a:avLst/>
          </a:prstGeom>
        </p:spPr>
      </p:pic>
    </p:spTree>
    <p:extLst>
      <p:ext uri="{BB962C8B-B14F-4D97-AF65-F5344CB8AC3E}">
        <p14:creationId xmlns:p14="http://schemas.microsoft.com/office/powerpoint/2010/main" val="414681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1"/>
          </p:nvPr>
        </p:nvSpPr>
        <p:spPr>
          <a:xfrm>
            <a:off x="1347206" y="2692567"/>
            <a:ext cx="6346565" cy="540883"/>
          </a:xfrm>
        </p:spPr>
        <p:txBody>
          <a:bodyPr/>
          <a:lstStyle/>
          <a:p>
            <a:r>
              <a:rPr lang="fr-FR" dirty="0"/>
              <a:t>Pourquoi référencer ce fonds ?</a:t>
            </a:r>
            <a:endParaRPr lang="pt-BR" altLang="en-US" dirty="0"/>
          </a:p>
        </p:txBody>
      </p:sp>
      <p:sp>
        <p:nvSpPr>
          <p:cNvPr id="5" name="Espace réservé du texte 4"/>
          <p:cNvSpPr>
            <a:spLocks noGrp="1"/>
          </p:cNvSpPr>
          <p:nvPr>
            <p:ph type="body" sz="quarter" idx="13"/>
          </p:nvPr>
        </p:nvSpPr>
        <p:spPr>
          <a:xfrm>
            <a:off x="1347206" y="2171448"/>
            <a:ext cx="6346565" cy="540883"/>
          </a:xfrm>
        </p:spPr>
        <p:txBody>
          <a:bodyPr/>
          <a:lstStyle/>
          <a:p>
            <a:r>
              <a:rPr lang="fr-FR" dirty="0"/>
              <a:t>Le fonds et les segments de clientèle visés</a:t>
            </a:r>
          </a:p>
        </p:txBody>
      </p:sp>
      <p:sp>
        <p:nvSpPr>
          <p:cNvPr id="7" name="Espace réservé du texte 6"/>
          <p:cNvSpPr>
            <a:spLocks noGrp="1"/>
          </p:cNvSpPr>
          <p:nvPr>
            <p:ph type="body" sz="quarter" idx="15"/>
          </p:nvPr>
        </p:nvSpPr>
        <p:spPr>
          <a:xfrm>
            <a:off x="1347206" y="3165842"/>
            <a:ext cx="6346565" cy="540883"/>
          </a:xfrm>
        </p:spPr>
        <p:txBody>
          <a:bodyPr/>
          <a:lstStyle/>
          <a:p>
            <a:r>
              <a:rPr lang="pt-BR" altLang="en-US" dirty="0"/>
              <a:t>Le dispositif d’accompagnement</a:t>
            </a:r>
          </a:p>
        </p:txBody>
      </p:sp>
      <p:sp>
        <p:nvSpPr>
          <p:cNvPr id="2" name="Espace réservé du texte 1"/>
          <p:cNvSpPr>
            <a:spLocks noGrp="1"/>
          </p:cNvSpPr>
          <p:nvPr>
            <p:ph type="body" sz="quarter" idx="10"/>
          </p:nvPr>
        </p:nvSpPr>
        <p:spPr>
          <a:xfrm>
            <a:off x="636988" y="2165473"/>
            <a:ext cx="509122" cy="509122"/>
          </a:xfrm>
        </p:spPr>
        <p:txBody>
          <a:bodyPr/>
          <a:lstStyle/>
          <a:p>
            <a:r>
              <a:rPr lang="fr-FR" dirty="0"/>
              <a:t>01</a:t>
            </a:r>
          </a:p>
        </p:txBody>
      </p:sp>
      <p:sp>
        <p:nvSpPr>
          <p:cNvPr id="4" name="Espace réservé du texte 3"/>
          <p:cNvSpPr>
            <a:spLocks noGrp="1"/>
          </p:cNvSpPr>
          <p:nvPr>
            <p:ph type="body" sz="quarter" idx="12"/>
          </p:nvPr>
        </p:nvSpPr>
        <p:spPr>
          <a:xfrm>
            <a:off x="639734" y="2639982"/>
            <a:ext cx="506376" cy="509122"/>
          </a:xfrm>
        </p:spPr>
        <p:txBody>
          <a:bodyPr/>
          <a:lstStyle/>
          <a:p>
            <a:r>
              <a:rPr lang="fr-FR" dirty="0"/>
              <a:t>02</a:t>
            </a:r>
          </a:p>
        </p:txBody>
      </p:sp>
      <p:sp>
        <p:nvSpPr>
          <p:cNvPr id="6" name="Espace réservé du texte 5"/>
          <p:cNvSpPr>
            <a:spLocks noGrp="1"/>
          </p:cNvSpPr>
          <p:nvPr>
            <p:ph type="body" sz="quarter" idx="14"/>
          </p:nvPr>
        </p:nvSpPr>
        <p:spPr>
          <a:xfrm>
            <a:off x="636988" y="3181722"/>
            <a:ext cx="509122" cy="509122"/>
          </a:xfrm>
        </p:spPr>
        <p:txBody>
          <a:bodyPr/>
          <a:lstStyle/>
          <a:p>
            <a:r>
              <a:rPr lang="fr-FR" dirty="0"/>
              <a:t>03</a:t>
            </a:r>
          </a:p>
        </p:txBody>
      </p:sp>
    </p:spTree>
    <p:extLst>
      <p:ext uri="{BB962C8B-B14F-4D97-AF65-F5344CB8AC3E}">
        <p14:creationId xmlns:p14="http://schemas.microsoft.com/office/powerpoint/2010/main" val="239723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985780" y="2243754"/>
            <a:ext cx="1296144" cy="1292662"/>
          </a:xfrm>
          <a:prstGeom prst="rect">
            <a:avLst/>
          </a:prstGeom>
          <a:noFill/>
        </p:spPr>
        <p:txBody>
          <a:bodyPr wrap="square" rtlCol="0">
            <a:spAutoFit/>
          </a:bodyPr>
          <a:lstStyle/>
          <a:p>
            <a:pPr algn="r"/>
            <a:r>
              <a:rPr lang="fr-FR" sz="7800" dirty="0">
                <a:solidFill>
                  <a:schemeClr val="accent1"/>
                </a:solidFill>
                <a:latin typeface="Montserrat SemiBold" panose="00000700000000000000" pitchFamily="50" charset="0"/>
              </a:rPr>
              <a:t>01</a:t>
            </a:r>
          </a:p>
        </p:txBody>
      </p:sp>
      <p:sp>
        <p:nvSpPr>
          <p:cNvPr id="3" name="Espace réservé du texte 2"/>
          <p:cNvSpPr>
            <a:spLocks noGrp="1"/>
          </p:cNvSpPr>
          <p:nvPr>
            <p:ph type="body" sz="quarter" idx="13"/>
          </p:nvPr>
        </p:nvSpPr>
        <p:spPr>
          <a:xfrm>
            <a:off x="2281924" y="2571750"/>
            <a:ext cx="6470818" cy="864096"/>
          </a:xfrm>
        </p:spPr>
        <p:txBody>
          <a:bodyPr/>
          <a:lstStyle/>
          <a:p>
            <a:r>
              <a:rPr lang="fr-FR" dirty="0"/>
              <a:t>Le fonds concernés et les segments de clientèle visés</a:t>
            </a:r>
          </a:p>
        </p:txBody>
      </p:sp>
    </p:spTree>
    <p:extLst>
      <p:ext uri="{BB962C8B-B14F-4D97-AF65-F5344CB8AC3E}">
        <p14:creationId xmlns:p14="http://schemas.microsoft.com/office/powerpoint/2010/main" val="68382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sz="2000" dirty="0"/>
              <a:t>DNCA Invest Alpha Bonds</a:t>
            </a:r>
            <a:br>
              <a:rPr lang="fr-FR" sz="2000" dirty="0"/>
            </a:br>
            <a:r>
              <a:rPr lang="fr-FR" sz="1400" dirty="0"/>
              <a:t>LU1694789451 part A et LU1694789378 part I</a:t>
            </a:r>
            <a:endParaRPr lang="fr-FR" sz="2000" dirty="0"/>
          </a:p>
        </p:txBody>
      </p:sp>
      <p:sp>
        <p:nvSpPr>
          <p:cNvPr id="2" name="ZoneTexte 1">
            <a:extLst>
              <a:ext uri="{FF2B5EF4-FFF2-40B4-BE49-F238E27FC236}">
                <a16:creationId xmlns:a16="http://schemas.microsoft.com/office/drawing/2014/main" id="{E3DABF00-2F78-490B-8BD7-B667EC7CD8FA}"/>
              </a:ext>
            </a:extLst>
          </p:cNvPr>
          <p:cNvSpPr txBox="1"/>
          <p:nvPr/>
        </p:nvSpPr>
        <p:spPr>
          <a:xfrm>
            <a:off x="780481" y="722544"/>
            <a:ext cx="6512863" cy="523220"/>
          </a:xfrm>
          <a:prstGeom prst="rect">
            <a:avLst/>
          </a:prstGeom>
          <a:noFill/>
        </p:spPr>
        <p:txBody>
          <a:bodyPr wrap="square" rtlCol="0">
            <a:spAutoFit/>
          </a:bodyPr>
          <a:lstStyle/>
          <a:p>
            <a:r>
              <a:rPr lang="fr-FR" b="1" i="1" kern="1200" dirty="0">
                <a:solidFill>
                  <a:schemeClr val="accent1"/>
                </a:solidFill>
                <a:latin typeface="+mn-lt"/>
                <a:ea typeface="+mn-ea"/>
                <a:cs typeface="+mn-cs"/>
              </a:rPr>
              <a:t>Privilégier une gestion obligataire multi-stratégies, flexible</a:t>
            </a:r>
          </a:p>
          <a:p>
            <a:r>
              <a:rPr lang="fr-FR" b="1" i="1" kern="1200" dirty="0">
                <a:solidFill>
                  <a:schemeClr val="accent1"/>
                </a:solidFill>
                <a:latin typeface="+mn-lt"/>
                <a:ea typeface="+mn-ea"/>
                <a:cs typeface="+mn-cs"/>
              </a:rPr>
              <a:t>et internationale</a:t>
            </a:r>
            <a:endParaRPr lang="fr-FR" sz="1800" dirty="0">
              <a:solidFill>
                <a:schemeClr val="accent1"/>
              </a:solidFill>
            </a:endParaRPr>
          </a:p>
        </p:txBody>
      </p:sp>
      <p:pic>
        <p:nvPicPr>
          <p:cNvPr id="16" name="Image 15">
            <a:extLst>
              <a:ext uri="{FF2B5EF4-FFF2-40B4-BE49-F238E27FC236}">
                <a16:creationId xmlns:a16="http://schemas.microsoft.com/office/drawing/2014/main" id="{0948A6EA-EFAC-449F-B7BA-EB23CE02AF4B}"/>
              </a:ext>
            </a:extLst>
          </p:cNvPr>
          <p:cNvPicPr>
            <a:picLocks noChangeAspect="1"/>
          </p:cNvPicPr>
          <p:nvPr/>
        </p:nvPicPr>
        <p:blipFill>
          <a:blip r:embed="rId2"/>
          <a:stretch>
            <a:fillRect/>
          </a:stretch>
        </p:blipFill>
        <p:spPr>
          <a:xfrm>
            <a:off x="159916" y="1245764"/>
            <a:ext cx="4626775" cy="915005"/>
          </a:xfrm>
          <a:prstGeom prst="rect">
            <a:avLst/>
          </a:prstGeom>
        </p:spPr>
      </p:pic>
      <p:pic>
        <p:nvPicPr>
          <p:cNvPr id="19" name="Image 18">
            <a:extLst>
              <a:ext uri="{FF2B5EF4-FFF2-40B4-BE49-F238E27FC236}">
                <a16:creationId xmlns:a16="http://schemas.microsoft.com/office/drawing/2014/main" id="{7C293A97-38CB-46D3-84A7-1E2A40A8A813}"/>
              </a:ext>
            </a:extLst>
          </p:cNvPr>
          <p:cNvPicPr>
            <a:picLocks noChangeAspect="1"/>
          </p:cNvPicPr>
          <p:nvPr/>
        </p:nvPicPr>
        <p:blipFill>
          <a:blip r:embed="rId3"/>
          <a:stretch>
            <a:fillRect/>
          </a:stretch>
        </p:blipFill>
        <p:spPr>
          <a:xfrm>
            <a:off x="159916" y="2189113"/>
            <a:ext cx="4963413" cy="862360"/>
          </a:xfrm>
          <a:prstGeom prst="rect">
            <a:avLst/>
          </a:prstGeom>
        </p:spPr>
      </p:pic>
      <p:pic>
        <p:nvPicPr>
          <p:cNvPr id="10" name="Image 9">
            <a:extLst>
              <a:ext uri="{FF2B5EF4-FFF2-40B4-BE49-F238E27FC236}">
                <a16:creationId xmlns:a16="http://schemas.microsoft.com/office/drawing/2014/main" id="{5150C935-FC5B-4161-9308-9BA5DF0AE87F}"/>
              </a:ext>
            </a:extLst>
          </p:cNvPr>
          <p:cNvPicPr>
            <a:picLocks noChangeAspect="1"/>
          </p:cNvPicPr>
          <p:nvPr/>
        </p:nvPicPr>
        <p:blipFill>
          <a:blip r:embed="rId4"/>
          <a:stretch>
            <a:fillRect/>
          </a:stretch>
        </p:blipFill>
        <p:spPr>
          <a:xfrm>
            <a:off x="5727652" y="1260206"/>
            <a:ext cx="2108580" cy="1050400"/>
          </a:xfrm>
          <a:prstGeom prst="rect">
            <a:avLst/>
          </a:prstGeom>
        </p:spPr>
      </p:pic>
      <p:pic>
        <p:nvPicPr>
          <p:cNvPr id="20" name="Image 19">
            <a:extLst>
              <a:ext uri="{FF2B5EF4-FFF2-40B4-BE49-F238E27FC236}">
                <a16:creationId xmlns:a16="http://schemas.microsoft.com/office/drawing/2014/main" id="{35D43700-5843-4680-80AF-0F925BFA017F}"/>
              </a:ext>
            </a:extLst>
          </p:cNvPr>
          <p:cNvPicPr>
            <a:picLocks noChangeAspect="1"/>
          </p:cNvPicPr>
          <p:nvPr/>
        </p:nvPicPr>
        <p:blipFill>
          <a:blip r:embed="rId5"/>
          <a:stretch>
            <a:fillRect/>
          </a:stretch>
        </p:blipFill>
        <p:spPr>
          <a:xfrm>
            <a:off x="2856310" y="3001935"/>
            <a:ext cx="2136487" cy="1313544"/>
          </a:xfrm>
          <a:prstGeom prst="rect">
            <a:avLst/>
          </a:prstGeom>
        </p:spPr>
      </p:pic>
      <p:pic>
        <p:nvPicPr>
          <p:cNvPr id="22" name="Image 21">
            <a:extLst>
              <a:ext uri="{FF2B5EF4-FFF2-40B4-BE49-F238E27FC236}">
                <a16:creationId xmlns:a16="http://schemas.microsoft.com/office/drawing/2014/main" id="{9EAFEA6C-B70A-4679-AF6F-71AC3D75655F}"/>
              </a:ext>
            </a:extLst>
          </p:cNvPr>
          <p:cNvPicPr>
            <a:picLocks noChangeAspect="1"/>
          </p:cNvPicPr>
          <p:nvPr/>
        </p:nvPicPr>
        <p:blipFill>
          <a:blip r:embed="rId6"/>
          <a:stretch>
            <a:fillRect/>
          </a:stretch>
        </p:blipFill>
        <p:spPr>
          <a:xfrm>
            <a:off x="159916" y="3051473"/>
            <a:ext cx="2358535" cy="1489918"/>
          </a:xfrm>
          <a:prstGeom prst="rect">
            <a:avLst/>
          </a:prstGeom>
        </p:spPr>
      </p:pic>
      <p:sp>
        <p:nvSpPr>
          <p:cNvPr id="13" name="ZoneTexte 12">
            <a:extLst>
              <a:ext uri="{FF2B5EF4-FFF2-40B4-BE49-F238E27FC236}">
                <a16:creationId xmlns:a16="http://schemas.microsoft.com/office/drawing/2014/main" id="{C4A36896-647E-45F8-9DE5-F5614B5783FB}"/>
              </a:ext>
            </a:extLst>
          </p:cNvPr>
          <p:cNvSpPr txBox="1"/>
          <p:nvPr/>
        </p:nvSpPr>
        <p:spPr>
          <a:xfrm>
            <a:off x="2471221" y="4453539"/>
            <a:ext cx="6512863" cy="415498"/>
          </a:xfrm>
          <a:prstGeom prst="rect">
            <a:avLst/>
          </a:prstGeom>
          <a:noFill/>
        </p:spPr>
        <p:txBody>
          <a:bodyPr wrap="square">
            <a:spAutoFit/>
          </a:bodyPr>
          <a:lstStyle/>
          <a:p>
            <a:r>
              <a:rPr lang="fr-FR" sz="700" dirty="0">
                <a:solidFill>
                  <a:schemeClr val="bg1">
                    <a:lumMod val="50000"/>
                  </a:schemeClr>
                </a:solidFill>
              </a:rPr>
              <a:t>Le DICI, le prospectus et les documents périodiques sont disponibles gratuitement en français sur demande auprès de DNCA Finance et sur le  https://ngamdfr-opcvm-reseaux.net/fonds/LU1694789451/detail (part A) et https://ngamdfr-opcvm-reseaux.net/fonds/LU1694789378/detail (part I) . Le DICI doit être remis au client préalablement à la souscription.</a:t>
            </a:r>
          </a:p>
        </p:txBody>
      </p:sp>
      <p:sp>
        <p:nvSpPr>
          <p:cNvPr id="11" name="ZoneTexte 10">
            <a:extLst>
              <a:ext uri="{FF2B5EF4-FFF2-40B4-BE49-F238E27FC236}">
                <a16:creationId xmlns:a16="http://schemas.microsoft.com/office/drawing/2014/main" id="{7AF1559D-F456-4489-B9D8-A3FB86AF8765}"/>
              </a:ext>
            </a:extLst>
          </p:cNvPr>
          <p:cNvSpPr txBox="1"/>
          <p:nvPr/>
        </p:nvSpPr>
        <p:spPr>
          <a:xfrm>
            <a:off x="5767279" y="2420106"/>
            <a:ext cx="2288819" cy="1492716"/>
          </a:xfrm>
          <a:prstGeom prst="rect">
            <a:avLst/>
          </a:prstGeom>
          <a:noFill/>
          <a:ln>
            <a:solidFill>
              <a:schemeClr val="tx1">
                <a:lumMod val="50000"/>
                <a:lumOff val="50000"/>
              </a:schemeClr>
            </a:solidFill>
          </a:ln>
        </p:spPr>
        <p:txBody>
          <a:bodyPr wrap="square">
            <a:spAutoFit/>
          </a:bodyPr>
          <a:lstStyle/>
          <a:p>
            <a:r>
              <a:rPr lang="fr-FR" sz="700" b="1" dirty="0">
                <a:solidFill>
                  <a:schemeClr val="tx1">
                    <a:lumMod val="50000"/>
                    <a:lumOff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Qu’est-ce que la sensibilité  ? </a:t>
            </a:r>
            <a:r>
              <a:rPr lang="fr-FR" sz="700" dirty="0">
                <a:solidFill>
                  <a:schemeClr val="tx1">
                    <a:lumMod val="50000"/>
                    <a:lumOff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La sensibilité d'une obligation ou d’un portefeuille obligataire mesure la variation de sa valeur en pourcentage, induite par une variation de 1% des taux d'intérêt.</a:t>
            </a:r>
          </a:p>
          <a:p>
            <a:r>
              <a:rPr lang="fr-FR" sz="700" dirty="0">
                <a:solidFill>
                  <a:schemeClr val="tx1">
                    <a:lumMod val="50000"/>
                    <a:lumOff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Exemples : une sensibilité de +7 pour une sicav obligataire signifie que la valeur liquidative de la sicav montera de 7% quand les taux du marché baisseront de 1% et inversement. Une sensibilité de   -3 signifie que la valeur liquidative montera de 3% quand les taux du marché augmenteront de 1% et inversement. Une sensibilité négative protège donc un portefeuille obligataire contre une hausse des taux.</a:t>
            </a:r>
          </a:p>
        </p:txBody>
      </p:sp>
    </p:spTree>
    <p:extLst>
      <p:ext uri="{BB962C8B-B14F-4D97-AF65-F5344CB8AC3E}">
        <p14:creationId xmlns:p14="http://schemas.microsoft.com/office/powerpoint/2010/main" val="1450718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096867" cy="432000"/>
          </a:xfrm>
        </p:spPr>
        <p:txBody>
          <a:bodyPr/>
          <a:lstStyle/>
          <a:p>
            <a:r>
              <a:rPr lang="fr-FR" dirty="0"/>
              <a:t>Ciblage général</a:t>
            </a:r>
          </a:p>
        </p:txBody>
      </p:sp>
      <p:sp>
        <p:nvSpPr>
          <p:cNvPr id="21" name="Rectangle 20">
            <a:extLst>
              <a:ext uri="{FF2B5EF4-FFF2-40B4-BE49-F238E27FC236}">
                <a16:creationId xmlns:a16="http://schemas.microsoft.com/office/drawing/2014/main" id="{B417D23E-E5F8-4E0F-9C0F-92CB80C6992D}"/>
              </a:ext>
            </a:extLst>
          </p:cNvPr>
          <p:cNvSpPr/>
          <p:nvPr/>
        </p:nvSpPr>
        <p:spPr>
          <a:xfrm>
            <a:off x="2910484" y="2563911"/>
            <a:ext cx="3178215" cy="2050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0D8D796D-10E0-4C79-A05A-F44F4D6A546E}"/>
              </a:ext>
            </a:extLst>
          </p:cNvPr>
          <p:cNvSpPr/>
          <p:nvPr/>
        </p:nvSpPr>
        <p:spPr>
          <a:xfrm>
            <a:off x="217088" y="2685569"/>
            <a:ext cx="4577476" cy="139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5156083D-3EFE-494D-BE25-800440B2A81D}"/>
              </a:ext>
            </a:extLst>
          </p:cNvPr>
          <p:cNvSpPr txBox="1"/>
          <p:nvPr/>
        </p:nvSpPr>
        <p:spPr>
          <a:xfrm>
            <a:off x="256558" y="1003087"/>
            <a:ext cx="8887442" cy="3323987"/>
          </a:xfrm>
          <a:prstGeom prst="rect">
            <a:avLst/>
          </a:prstGeom>
          <a:noFill/>
        </p:spPr>
        <p:txBody>
          <a:bodyPr wrap="square">
            <a:spAutoFit/>
          </a:bodyPr>
          <a:lstStyle/>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Le conseiller doit s’assurer du respect des procédures dans son établissement, relatives au Conseil, au Questionnaire Risque (QR), au Questionnaire de Compétences Financières (QCF) et à la Synthèse Epargne : cette dernière doit être complétée avec le client, qui devra le signer. La Synthèse Epargne devra comprendre le test d’adéquation, les instruments financiers proposés au client, ainsi que l’acceptation (ou non) du client (avec mise en garde si le choix du client n’est pas adapté).</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Avant de proposer le produit financier au client, le Conseiller devra s’enquérir de la capacité du client à subir des pertes, de la connaissance et de l’expérience financière de son client, de ses objectifs et de ses besoins, de son appétence aux risques, de son horizon de placement et de sa situation patrimoniale.</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endParaRPr lang="fr-FR" sz="1400" dirty="0">
              <a:solidFill>
                <a:schemeClr val="tx1">
                  <a:lumMod val="50000"/>
                  <a:lumOff val="50000"/>
                </a:schemeClr>
              </a:solidFill>
              <a:effectLst/>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Il devra également informer son client des risques associés au produit, en particulier du risque de perte en capital. </a:t>
            </a:r>
          </a:p>
          <a:p>
            <a:endParaRPr lang="fr-FR" dirty="0">
              <a:solidFill>
                <a:schemeClr val="tx1">
                  <a:lumMod val="50000"/>
                  <a:lumOff val="50000"/>
                </a:schemeClr>
              </a:solidFill>
              <a:latin typeface="Calibri" panose="020F0502020204030204" pitchFamily="34" charset="0"/>
              <a:ea typeface="Calibri" panose="020F0502020204030204" pitchFamily="34" charset="0"/>
            </a:endParaRPr>
          </a:p>
          <a:p>
            <a:r>
              <a:rPr lang="fr-FR" sz="1400" dirty="0">
                <a:solidFill>
                  <a:schemeClr val="tx1">
                    <a:lumMod val="50000"/>
                    <a:lumOff val="50000"/>
                  </a:schemeClr>
                </a:solidFill>
                <a:effectLst/>
                <a:latin typeface="Calibri" panose="020F0502020204030204" pitchFamily="34" charset="0"/>
                <a:ea typeface="Calibri" panose="020F0502020204030204" pitchFamily="34" charset="0"/>
              </a:rPr>
              <a:t>Le Conseiller devra fournir au client les informations précontractuelles sur les caractéristiques du produit à souscrire ainsi que sur les coûts et charges associés.</a:t>
            </a:r>
          </a:p>
        </p:txBody>
      </p:sp>
    </p:spTree>
    <p:extLst>
      <p:ext uri="{BB962C8B-B14F-4D97-AF65-F5344CB8AC3E}">
        <p14:creationId xmlns:p14="http://schemas.microsoft.com/office/powerpoint/2010/main" val="3120798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694944" y="2307525"/>
            <a:ext cx="1557779" cy="1292662"/>
          </a:xfrm>
          <a:prstGeom prst="rect">
            <a:avLst/>
          </a:prstGeom>
          <a:noFill/>
        </p:spPr>
        <p:txBody>
          <a:bodyPr wrap="square" rtlCol="0">
            <a:spAutoFit/>
          </a:bodyPr>
          <a:lstStyle/>
          <a:p>
            <a:pPr algn="r"/>
            <a:r>
              <a:rPr lang="fr-FR" sz="7800" b="1" dirty="0">
                <a:solidFill>
                  <a:srgbClr val="B34A8C"/>
                </a:solidFill>
                <a:latin typeface="Montserrat SemiBold" panose="00000700000000000000" pitchFamily="50" charset="0"/>
                <a:cs typeface="Arial" panose="020B0604020202020204" pitchFamily="34" charset="0"/>
              </a:rPr>
              <a:t>02</a:t>
            </a:r>
            <a:endParaRPr lang="fr-FR" sz="78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Pourquoi référencer ces fonds dans nos univers d’investissement ?</a:t>
            </a:r>
          </a:p>
        </p:txBody>
      </p:sp>
    </p:spTree>
    <p:extLst>
      <p:ext uri="{BB962C8B-B14F-4D97-AF65-F5344CB8AC3E}">
        <p14:creationId xmlns:p14="http://schemas.microsoft.com/office/powerpoint/2010/main" val="331484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a:xfrm>
            <a:off x="900385" y="195486"/>
            <a:ext cx="7990042" cy="432000"/>
          </a:xfrm>
        </p:spPr>
        <p:txBody>
          <a:bodyPr/>
          <a:lstStyle/>
          <a:p>
            <a:r>
              <a:rPr lang="fr-FR" dirty="0"/>
              <a:t>DNCA Invest Alpha Bonds LU1694789451</a:t>
            </a:r>
          </a:p>
        </p:txBody>
      </p:sp>
      <p:pic>
        <p:nvPicPr>
          <p:cNvPr id="7" name="Image 6">
            <a:extLst>
              <a:ext uri="{FF2B5EF4-FFF2-40B4-BE49-F238E27FC236}">
                <a16:creationId xmlns:a16="http://schemas.microsoft.com/office/drawing/2014/main" id="{BB18A8D2-2343-4407-A2A7-CAA7F1D7909C}"/>
              </a:ext>
            </a:extLst>
          </p:cNvPr>
          <p:cNvPicPr>
            <a:picLocks noChangeAspect="1"/>
          </p:cNvPicPr>
          <p:nvPr/>
        </p:nvPicPr>
        <p:blipFill>
          <a:blip r:embed="rId2"/>
          <a:stretch>
            <a:fillRect/>
          </a:stretch>
        </p:blipFill>
        <p:spPr>
          <a:xfrm>
            <a:off x="210252" y="4464289"/>
            <a:ext cx="8421222" cy="386288"/>
          </a:xfrm>
          <a:prstGeom prst="rect">
            <a:avLst/>
          </a:prstGeom>
        </p:spPr>
      </p:pic>
      <p:sp>
        <p:nvSpPr>
          <p:cNvPr id="2" name="Rectangle 1">
            <a:extLst>
              <a:ext uri="{FF2B5EF4-FFF2-40B4-BE49-F238E27FC236}">
                <a16:creationId xmlns:a16="http://schemas.microsoft.com/office/drawing/2014/main" id="{EF60B37C-FBB6-46B2-AA27-123C932EA58A}"/>
              </a:ext>
            </a:extLst>
          </p:cNvPr>
          <p:cNvSpPr/>
          <p:nvPr/>
        </p:nvSpPr>
        <p:spPr>
          <a:xfrm>
            <a:off x="8079971" y="697566"/>
            <a:ext cx="972589" cy="2750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33D24CC-31A8-4F01-B1B1-3536BD01AD5B}"/>
              </a:ext>
            </a:extLst>
          </p:cNvPr>
          <p:cNvPicPr>
            <a:picLocks noChangeAspect="1"/>
          </p:cNvPicPr>
          <p:nvPr/>
        </p:nvPicPr>
        <p:blipFill>
          <a:blip r:embed="rId3"/>
          <a:stretch>
            <a:fillRect/>
          </a:stretch>
        </p:blipFill>
        <p:spPr>
          <a:xfrm>
            <a:off x="285184" y="1364876"/>
            <a:ext cx="2866751" cy="1831321"/>
          </a:xfrm>
          <a:prstGeom prst="rect">
            <a:avLst/>
          </a:prstGeom>
        </p:spPr>
      </p:pic>
      <p:pic>
        <p:nvPicPr>
          <p:cNvPr id="8" name="Image 7">
            <a:extLst>
              <a:ext uri="{FF2B5EF4-FFF2-40B4-BE49-F238E27FC236}">
                <a16:creationId xmlns:a16="http://schemas.microsoft.com/office/drawing/2014/main" id="{6F9638E6-7B25-4005-99FF-CADC9D6A086C}"/>
              </a:ext>
            </a:extLst>
          </p:cNvPr>
          <p:cNvPicPr>
            <a:picLocks noChangeAspect="1"/>
          </p:cNvPicPr>
          <p:nvPr/>
        </p:nvPicPr>
        <p:blipFill>
          <a:blip r:embed="rId4"/>
          <a:stretch>
            <a:fillRect/>
          </a:stretch>
        </p:blipFill>
        <p:spPr>
          <a:xfrm>
            <a:off x="2896289" y="867344"/>
            <a:ext cx="2422768" cy="1529322"/>
          </a:xfrm>
          <a:prstGeom prst="rect">
            <a:avLst/>
          </a:prstGeom>
        </p:spPr>
      </p:pic>
      <p:pic>
        <p:nvPicPr>
          <p:cNvPr id="10" name="Image 9">
            <a:extLst>
              <a:ext uri="{FF2B5EF4-FFF2-40B4-BE49-F238E27FC236}">
                <a16:creationId xmlns:a16="http://schemas.microsoft.com/office/drawing/2014/main" id="{59119784-C2DC-4B62-8749-C4F2032DFB28}"/>
              </a:ext>
            </a:extLst>
          </p:cNvPr>
          <p:cNvPicPr>
            <a:picLocks noChangeAspect="1"/>
          </p:cNvPicPr>
          <p:nvPr/>
        </p:nvPicPr>
        <p:blipFill>
          <a:blip r:embed="rId5"/>
          <a:stretch>
            <a:fillRect/>
          </a:stretch>
        </p:blipFill>
        <p:spPr>
          <a:xfrm>
            <a:off x="3057805" y="2451559"/>
            <a:ext cx="2159654" cy="1876665"/>
          </a:xfrm>
          <a:prstGeom prst="rect">
            <a:avLst/>
          </a:prstGeom>
        </p:spPr>
      </p:pic>
      <p:pic>
        <p:nvPicPr>
          <p:cNvPr id="12" name="Image 11">
            <a:extLst>
              <a:ext uri="{FF2B5EF4-FFF2-40B4-BE49-F238E27FC236}">
                <a16:creationId xmlns:a16="http://schemas.microsoft.com/office/drawing/2014/main" id="{8056B119-7B66-49CD-82D4-BB538BBCE865}"/>
              </a:ext>
            </a:extLst>
          </p:cNvPr>
          <p:cNvPicPr>
            <a:picLocks noChangeAspect="1"/>
          </p:cNvPicPr>
          <p:nvPr/>
        </p:nvPicPr>
        <p:blipFill>
          <a:blip r:embed="rId6"/>
          <a:stretch>
            <a:fillRect/>
          </a:stretch>
        </p:blipFill>
        <p:spPr>
          <a:xfrm>
            <a:off x="5803414" y="898037"/>
            <a:ext cx="2327363" cy="1586472"/>
          </a:xfrm>
          <a:prstGeom prst="rect">
            <a:avLst/>
          </a:prstGeom>
        </p:spPr>
      </p:pic>
      <p:pic>
        <p:nvPicPr>
          <p:cNvPr id="14" name="Image 13">
            <a:extLst>
              <a:ext uri="{FF2B5EF4-FFF2-40B4-BE49-F238E27FC236}">
                <a16:creationId xmlns:a16="http://schemas.microsoft.com/office/drawing/2014/main" id="{FA3BAB30-08FB-43CD-B7F7-F8EBC1865D0A}"/>
              </a:ext>
            </a:extLst>
          </p:cNvPr>
          <p:cNvPicPr>
            <a:picLocks noChangeAspect="1"/>
          </p:cNvPicPr>
          <p:nvPr/>
        </p:nvPicPr>
        <p:blipFill>
          <a:blip r:embed="rId7"/>
          <a:stretch>
            <a:fillRect/>
          </a:stretch>
        </p:blipFill>
        <p:spPr>
          <a:xfrm>
            <a:off x="5951057" y="2510900"/>
            <a:ext cx="2872628" cy="1240096"/>
          </a:xfrm>
          <a:prstGeom prst="rect">
            <a:avLst/>
          </a:prstGeom>
        </p:spPr>
      </p:pic>
      <p:sp>
        <p:nvSpPr>
          <p:cNvPr id="18" name="ZoneTexte 17">
            <a:extLst>
              <a:ext uri="{FF2B5EF4-FFF2-40B4-BE49-F238E27FC236}">
                <a16:creationId xmlns:a16="http://schemas.microsoft.com/office/drawing/2014/main" id="{CE76EFA7-C104-4618-804F-0757211459B7}"/>
              </a:ext>
            </a:extLst>
          </p:cNvPr>
          <p:cNvSpPr txBox="1"/>
          <p:nvPr/>
        </p:nvSpPr>
        <p:spPr>
          <a:xfrm>
            <a:off x="186719" y="4298093"/>
            <a:ext cx="8468287" cy="215444"/>
          </a:xfrm>
          <a:prstGeom prst="rect">
            <a:avLst/>
          </a:prstGeom>
          <a:noFill/>
        </p:spPr>
        <p:txBody>
          <a:bodyPr wrap="square">
            <a:spAutoFit/>
          </a:bodyPr>
          <a:lstStyle/>
          <a:p>
            <a:r>
              <a:rPr lang="fr-FR" sz="800" dirty="0">
                <a:solidFill>
                  <a:schemeClr val="tx1">
                    <a:lumMod val="50000"/>
                    <a:lumOff val="50000"/>
                  </a:schemeClr>
                </a:solidFill>
              </a:rPr>
              <a:t>* Source : AMF, comprendre la diversification des placements financiers (https://www.amf-france. </a:t>
            </a:r>
            <a:r>
              <a:rPr lang="fr-FR" sz="800" dirty="0" err="1">
                <a:solidFill>
                  <a:schemeClr val="tx1">
                    <a:lumMod val="50000"/>
                    <a:lumOff val="50000"/>
                  </a:schemeClr>
                </a:solidFill>
              </a:rPr>
              <a:t>org</a:t>
            </a:r>
            <a:r>
              <a:rPr lang="fr-FR" sz="800" dirty="0">
                <a:solidFill>
                  <a:schemeClr val="tx1">
                    <a:lumMod val="50000"/>
                    <a:lumOff val="50000"/>
                  </a:schemeClr>
                </a:solidFill>
              </a:rPr>
              <a:t>/</a:t>
            </a:r>
            <a:r>
              <a:rPr lang="fr-FR" sz="800" dirty="0" err="1">
                <a:solidFill>
                  <a:schemeClr val="tx1">
                    <a:lumMod val="50000"/>
                    <a:lumOff val="50000"/>
                  </a:schemeClr>
                </a:solidFill>
              </a:rPr>
              <a:t>fr</a:t>
            </a:r>
            <a:r>
              <a:rPr lang="fr-FR" sz="800" dirty="0">
                <a:solidFill>
                  <a:schemeClr val="tx1">
                    <a:lumMod val="50000"/>
                    <a:lumOff val="50000"/>
                  </a:schemeClr>
                </a:solidFill>
              </a:rPr>
              <a:t>/comprendre-la-diversification-des-placements-financiers)</a:t>
            </a:r>
          </a:p>
        </p:txBody>
      </p:sp>
    </p:spTree>
    <p:extLst>
      <p:ext uri="{BB962C8B-B14F-4D97-AF65-F5344CB8AC3E}">
        <p14:creationId xmlns:p14="http://schemas.microsoft.com/office/powerpoint/2010/main" val="3959240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548640" y="2307525"/>
            <a:ext cx="1704083" cy="1200329"/>
          </a:xfrm>
          <a:prstGeom prst="rect">
            <a:avLst/>
          </a:prstGeom>
          <a:noFill/>
        </p:spPr>
        <p:txBody>
          <a:bodyPr wrap="square" rtlCol="0">
            <a:spAutoFit/>
          </a:bodyPr>
          <a:lstStyle/>
          <a:p>
            <a:pPr algn="r"/>
            <a:r>
              <a:rPr lang="fr-FR" sz="7200" b="1" dirty="0">
                <a:solidFill>
                  <a:srgbClr val="00A193"/>
                </a:solidFill>
                <a:latin typeface="Montserrat SemiBold" panose="00000700000000000000" pitchFamily="50" charset="0"/>
                <a:cs typeface="Arial" panose="020B0604020202020204" pitchFamily="34" charset="0"/>
              </a:rPr>
              <a:t>03</a:t>
            </a:r>
            <a:endParaRPr lang="fr-FR" sz="7200" dirty="0">
              <a:solidFill>
                <a:schemeClr val="accent1"/>
              </a:solidFill>
              <a:latin typeface="Montserrat SemiBold" panose="00000700000000000000" pitchFamily="50" charset="0"/>
            </a:endParaRPr>
          </a:p>
        </p:txBody>
      </p:sp>
      <p:sp>
        <p:nvSpPr>
          <p:cNvPr id="3" name="Espace réservé du texte 2"/>
          <p:cNvSpPr>
            <a:spLocks noGrp="1"/>
          </p:cNvSpPr>
          <p:nvPr>
            <p:ph type="body" sz="quarter" idx="13"/>
          </p:nvPr>
        </p:nvSpPr>
        <p:spPr>
          <a:xfrm>
            <a:off x="2349655" y="2571750"/>
            <a:ext cx="6470818" cy="864096"/>
          </a:xfrm>
        </p:spPr>
        <p:txBody>
          <a:bodyPr/>
          <a:lstStyle/>
          <a:p>
            <a:r>
              <a:rPr lang="fr-FR" dirty="0"/>
              <a:t>Le dispositif d’accompagnement</a:t>
            </a:r>
            <a:endParaRPr lang="pt-BR" altLang="en-US" dirty="0"/>
          </a:p>
        </p:txBody>
      </p:sp>
    </p:spTree>
    <p:extLst>
      <p:ext uri="{BB962C8B-B14F-4D97-AF65-F5344CB8AC3E}">
        <p14:creationId xmlns:p14="http://schemas.microsoft.com/office/powerpoint/2010/main" val="222411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B01DAA9-3702-4F72-83EB-3B0A6F29611C}"/>
              </a:ext>
            </a:extLst>
          </p:cNvPr>
          <p:cNvPicPr>
            <a:picLocks noChangeAspect="1"/>
          </p:cNvPicPr>
          <p:nvPr/>
        </p:nvPicPr>
        <p:blipFill>
          <a:blip r:embed="rId5"/>
          <a:stretch>
            <a:fillRect/>
          </a:stretch>
        </p:blipFill>
        <p:spPr>
          <a:xfrm>
            <a:off x="2723820" y="2775195"/>
            <a:ext cx="1901968" cy="1337983"/>
          </a:xfrm>
          <a:prstGeom prst="rect">
            <a:avLst/>
          </a:prstGeom>
          <a:ln>
            <a:noFill/>
          </a:ln>
          <a:effectLst>
            <a:outerShdw blurRad="292100" dist="139700" dir="2700000" algn="tl" rotWithShape="0">
              <a:srgbClr val="333333">
                <a:alpha val="65000"/>
              </a:srgbClr>
            </a:outerShdw>
          </a:effectLst>
        </p:spPr>
      </p:pic>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086" name="think-cell Slide" r:id="rId6" imgW="415" imgH="416" progId="TCLayout.ActiveDocument.1">
                  <p:embed/>
                </p:oleObj>
              </mc:Choice>
              <mc:Fallback>
                <p:oleObj name="think-cell Slide" r:id="rId6"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Le dispositif d’accompagnement</a:t>
            </a:r>
            <a:br>
              <a:rPr lang="fr-FR" b="1" dirty="0"/>
            </a:br>
            <a:endParaRPr lang="fr-FR" b="1" dirty="0"/>
          </a:p>
        </p:txBody>
      </p:sp>
      <p:sp>
        <p:nvSpPr>
          <p:cNvPr id="30" name="ZoneTexte 29">
            <a:extLst>
              <a:ext uri="{FF2B5EF4-FFF2-40B4-BE49-F238E27FC236}">
                <a16:creationId xmlns:a16="http://schemas.microsoft.com/office/drawing/2014/main" id="{C6179C9A-EC99-4470-9DB5-C282A9ED93BA}"/>
              </a:ext>
            </a:extLst>
          </p:cNvPr>
          <p:cNvSpPr txBox="1"/>
          <p:nvPr/>
        </p:nvSpPr>
        <p:spPr>
          <a:xfrm>
            <a:off x="195355" y="4301454"/>
            <a:ext cx="8807451" cy="523220"/>
          </a:xfrm>
          <a:prstGeom prst="rect">
            <a:avLst/>
          </a:prstGeom>
          <a:noFill/>
        </p:spPr>
        <p:txBody>
          <a:bodyPr wrap="square" rtlCol="0">
            <a:spAutoFit/>
          </a:bodyPr>
          <a:lstStyle/>
          <a:p>
            <a:r>
              <a:rPr lang="fr-FR" sz="700" b="0" i="1" baseline="0" dirty="0">
                <a:latin typeface="+mn-lt"/>
              </a:rPr>
              <a:t>Les OPC et leurs performances ne sont pas garantis. Ils présentent un </a:t>
            </a:r>
            <a:r>
              <a:rPr lang="fr-FR" sz="700" i="1" baseline="0" dirty="0">
                <a:latin typeface="+mn-lt"/>
              </a:rPr>
              <a:t>risque de perte en capital</a:t>
            </a:r>
            <a:r>
              <a:rPr lang="fr-FR" sz="700" b="0" i="1" baseline="0" dirty="0">
                <a:latin typeface="+mn-lt"/>
              </a:rPr>
              <a:t>.</a:t>
            </a:r>
          </a:p>
          <a:p>
            <a:r>
              <a:rPr lang="fr-FR" sz="700" b="0" i="1" baseline="0" dirty="0">
                <a:latin typeface="+mn-lt"/>
              </a:rPr>
              <a:t> Les risques des fonds sont décrits dans les pages précédentes. Pour plus d’information sur ces fonds, nous vous invitons à vous référer au prospectus des fonds et aux DICI (Document d’Information Clé pour l’Investisseur) disponibles sur le site du gestionnaire (cf. mentions légales). </a:t>
            </a:r>
          </a:p>
          <a:p>
            <a:endParaRPr lang="fr-FR" sz="700" b="0" i="1" baseline="0" dirty="0">
              <a:latin typeface="+mn-lt"/>
            </a:endParaRPr>
          </a:p>
        </p:txBody>
      </p:sp>
      <p:sp>
        <p:nvSpPr>
          <p:cNvPr id="9" name="ZoneTexte 8">
            <a:extLst>
              <a:ext uri="{FF2B5EF4-FFF2-40B4-BE49-F238E27FC236}">
                <a16:creationId xmlns:a16="http://schemas.microsoft.com/office/drawing/2014/main" id="{9B1409C0-196F-437F-9137-5ED5AB590E10}"/>
              </a:ext>
            </a:extLst>
          </p:cNvPr>
          <p:cNvSpPr txBox="1"/>
          <p:nvPr/>
        </p:nvSpPr>
        <p:spPr>
          <a:xfrm>
            <a:off x="216230" y="829273"/>
            <a:ext cx="1736702" cy="415498"/>
          </a:xfrm>
          <a:prstGeom prst="rect">
            <a:avLst/>
          </a:prstGeom>
          <a:noFill/>
        </p:spPr>
        <p:txBody>
          <a:bodyPr wrap="square" rtlCol="0">
            <a:spAutoFit/>
          </a:bodyPr>
          <a:lstStyle/>
          <a:p>
            <a:r>
              <a:rPr lang="fr-FR" sz="1050" b="1" dirty="0">
                <a:solidFill>
                  <a:schemeClr val="accent1"/>
                </a:solidFill>
              </a:rPr>
              <a:t>Fiche produit : </a:t>
            </a:r>
            <a:r>
              <a:rPr lang="fr-FR" sz="1050" dirty="0">
                <a:solidFill>
                  <a:schemeClr val="accent1"/>
                </a:solidFill>
              </a:rPr>
              <a:t>toutes les caractéristiques du fonds</a:t>
            </a:r>
          </a:p>
        </p:txBody>
      </p:sp>
      <p:sp>
        <p:nvSpPr>
          <p:cNvPr id="20" name="ZoneTexte 19">
            <a:extLst>
              <a:ext uri="{FF2B5EF4-FFF2-40B4-BE49-F238E27FC236}">
                <a16:creationId xmlns:a16="http://schemas.microsoft.com/office/drawing/2014/main" id="{19BD6396-260D-40BE-B21C-B25670EE829F}"/>
              </a:ext>
            </a:extLst>
          </p:cNvPr>
          <p:cNvSpPr txBox="1"/>
          <p:nvPr/>
        </p:nvSpPr>
        <p:spPr>
          <a:xfrm>
            <a:off x="2322419" y="1646178"/>
            <a:ext cx="1736702" cy="577081"/>
          </a:xfrm>
          <a:prstGeom prst="rect">
            <a:avLst/>
          </a:prstGeom>
          <a:noFill/>
        </p:spPr>
        <p:txBody>
          <a:bodyPr wrap="square" rtlCol="0">
            <a:spAutoFit/>
          </a:bodyPr>
          <a:lstStyle/>
          <a:p>
            <a:r>
              <a:rPr lang="fr-FR" sz="1050" b="1" dirty="0">
                <a:solidFill>
                  <a:schemeClr val="accent1"/>
                </a:solidFill>
              </a:rPr>
              <a:t>Fiche focus : </a:t>
            </a:r>
            <a:r>
              <a:rPr lang="fr-FR" sz="1050" dirty="0">
                <a:solidFill>
                  <a:schemeClr val="accent1"/>
                </a:solidFill>
              </a:rPr>
              <a:t>principales caractéristiques et argumentaire</a:t>
            </a:r>
          </a:p>
        </p:txBody>
      </p:sp>
      <p:sp>
        <p:nvSpPr>
          <p:cNvPr id="26" name="ZoneTexte 25">
            <a:extLst>
              <a:ext uri="{FF2B5EF4-FFF2-40B4-BE49-F238E27FC236}">
                <a16:creationId xmlns:a16="http://schemas.microsoft.com/office/drawing/2014/main" id="{1ED53BC1-7F8F-4409-A43A-C340379E992D}"/>
              </a:ext>
            </a:extLst>
          </p:cNvPr>
          <p:cNvSpPr txBox="1"/>
          <p:nvPr/>
        </p:nvSpPr>
        <p:spPr>
          <a:xfrm>
            <a:off x="6867225" y="242291"/>
            <a:ext cx="1736702" cy="415498"/>
          </a:xfrm>
          <a:prstGeom prst="rect">
            <a:avLst/>
          </a:prstGeom>
          <a:noFill/>
        </p:spPr>
        <p:txBody>
          <a:bodyPr wrap="square" rtlCol="0">
            <a:spAutoFit/>
          </a:bodyPr>
          <a:lstStyle/>
          <a:p>
            <a:r>
              <a:rPr lang="fr-FR" sz="1050" b="1" dirty="0">
                <a:solidFill>
                  <a:schemeClr val="accent1"/>
                </a:solidFill>
              </a:rPr>
              <a:t>Vidéos :</a:t>
            </a:r>
            <a:r>
              <a:rPr lang="fr-FR" sz="1050" dirty="0">
                <a:solidFill>
                  <a:schemeClr val="accent1"/>
                </a:solidFill>
              </a:rPr>
              <a:t> 2 minutes pour comprendre le fonds</a:t>
            </a:r>
          </a:p>
        </p:txBody>
      </p:sp>
      <p:sp>
        <p:nvSpPr>
          <p:cNvPr id="31" name="ZoneTexte 30">
            <a:extLst>
              <a:ext uri="{FF2B5EF4-FFF2-40B4-BE49-F238E27FC236}">
                <a16:creationId xmlns:a16="http://schemas.microsoft.com/office/drawing/2014/main" id="{A5326FBA-B017-4962-A1D1-105E9781A3FB}"/>
              </a:ext>
            </a:extLst>
          </p:cNvPr>
          <p:cNvSpPr txBox="1"/>
          <p:nvPr/>
        </p:nvSpPr>
        <p:spPr>
          <a:xfrm>
            <a:off x="4494122" y="799068"/>
            <a:ext cx="1736702" cy="900246"/>
          </a:xfrm>
          <a:prstGeom prst="rect">
            <a:avLst/>
          </a:prstGeom>
          <a:noFill/>
        </p:spPr>
        <p:txBody>
          <a:bodyPr wrap="square" rtlCol="0">
            <a:spAutoFit/>
          </a:bodyPr>
          <a:lstStyle/>
          <a:p>
            <a:r>
              <a:rPr lang="fr-FR" sz="1050" b="1" dirty="0">
                <a:solidFill>
                  <a:schemeClr val="accent1"/>
                </a:solidFill>
              </a:rPr>
              <a:t>Reporting mensuel :</a:t>
            </a:r>
            <a:r>
              <a:rPr lang="fr-FR" sz="1050" dirty="0">
                <a:solidFill>
                  <a:schemeClr val="accent1"/>
                </a:solidFill>
              </a:rPr>
              <a:t> tout savoir sur les performances, la répartition géographique, sectorielle etc…</a:t>
            </a:r>
          </a:p>
        </p:txBody>
      </p:sp>
      <p:sp>
        <p:nvSpPr>
          <p:cNvPr id="18" name="ZoneTexte 17">
            <a:extLst>
              <a:ext uri="{FF2B5EF4-FFF2-40B4-BE49-F238E27FC236}">
                <a16:creationId xmlns:a16="http://schemas.microsoft.com/office/drawing/2014/main" id="{DB853205-EBA5-4E58-A16A-E0205EEAE12B}"/>
              </a:ext>
            </a:extLst>
          </p:cNvPr>
          <p:cNvSpPr txBox="1"/>
          <p:nvPr/>
        </p:nvSpPr>
        <p:spPr>
          <a:xfrm>
            <a:off x="6773884" y="2077474"/>
            <a:ext cx="1736702" cy="415498"/>
          </a:xfrm>
          <a:prstGeom prst="rect">
            <a:avLst/>
          </a:prstGeom>
          <a:noFill/>
        </p:spPr>
        <p:txBody>
          <a:bodyPr wrap="square" rtlCol="0">
            <a:spAutoFit/>
          </a:bodyPr>
          <a:lstStyle/>
          <a:p>
            <a:r>
              <a:rPr lang="fr-FR" sz="1050" b="1" dirty="0">
                <a:solidFill>
                  <a:schemeClr val="accent1"/>
                </a:solidFill>
              </a:rPr>
              <a:t>DICI :</a:t>
            </a:r>
            <a:r>
              <a:rPr lang="fr-FR" sz="1050" dirty="0">
                <a:solidFill>
                  <a:schemeClr val="accent1"/>
                </a:solidFill>
              </a:rPr>
              <a:t> document </a:t>
            </a:r>
            <a:r>
              <a:rPr lang="fr-FR" sz="1050" dirty="0" err="1">
                <a:solidFill>
                  <a:schemeClr val="accent1"/>
                </a:solidFill>
              </a:rPr>
              <a:t>pré-contractuel</a:t>
            </a:r>
            <a:endParaRPr lang="fr-FR" sz="1050" dirty="0">
              <a:solidFill>
                <a:schemeClr val="accent1"/>
              </a:solidFill>
            </a:endParaRPr>
          </a:p>
        </p:txBody>
      </p:sp>
      <p:pic>
        <p:nvPicPr>
          <p:cNvPr id="8" name="Image 7">
            <a:extLst>
              <a:ext uri="{FF2B5EF4-FFF2-40B4-BE49-F238E27FC236}">
                <a16:creationId xmlns:a16="http://schemas.microsoft.com/office/drawing/2014/main" id="{D518BA35-FE4E-43CF-89C5-40DF3E4AA400}"/>
              </a:ext>
            </a:extLst>
          </p:cNvPr>
          <p:cNvPicPr>
            <a:picLocks noChangeAspect="1"/>
          </p:cNvPicPr>
          <p:nvPr/>
        </p:nvPicPr>
        <p:blipFill>
          <a:blip r:embed="rId8"/>
          <a:stretch>
            <a:fillRect/>
          </a:stretch>
        </p:blipFill>
        <p:spPr>
          <a:xfrm>
            <a:off x="368225" y="1360774"/>
            <a:ext cx="1276035" cy="1795182"/>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1B3BAF7D-66C5-4B11-B107-8258E22AF4B2}"/>
              </a:ext>
            </a:extLst>
          </p:cNvPr>
          <p:cNvPicPr>
            <a:picLocks noChangeAspect="1"/>
          </p:cNvPicPr>
          <p:nvPr/>
        </p:nvPicPr>
        <p:blipFill>
          <a:blip r:embed="rId9"/>
          <a:stretch>
            <a:fillRect/>
          </a:stretch>
        </p:blipFill>
        <p:spPr>
          <a:xfrm>
            <a:off x="1927387" y="2320652"/>
            <a:ext cx="1930345" cy="1337982"/>
          </a:xfrm>
          <a:prstGeom prst="rect">
            <a:avLst/>
          </a:prstGeom>
          <a:ln>
            <a:noFill/>
          </a:ln>
          <a:effectLst>
            <a:outerShdw blurRad="292100" dist="139700" dir="2700000" algn="tl" rotWithShape="0">
              <a:srgbClr val="333333">
                <a:alpha val="65000"/>
              </a:srgbClr>
            </a:outerShdw>
          </a:effectLst>
        </p:spPr>
      </p:pic>
      <p:pic>
        <p:nvPicPr>
          <p:cNvPr id="21" name="Image 20">
            <a:extLst>
              <a:ext uri="{FF2B5EF4-FFF2-40B4-BE49-F238E27FC236}">
                <a16:creationId xmlns:a16="http://schemas.microsoft.com/office/drawing/2014/main" id="{F4057A9C-7DD8-4AD5-8602-AA1785F12CBC}"/>
              </a:ext>
            </a:extLst>
          </p:cNvPr>
          <p:cNvPicPr>
            <a:picLocks noChangeAspect="1"/>
          </p:cNvPicPr>
          <p:nvPr/>
        </p:nvPicPr>
        <p:blipFill>
          <a:blip r:embed="rId10"/>
          <a:stretch>
            <a:fillRect/>
          </a:stretch>
        </p:blipFill>
        <p:spPr>
          <a:xfrm>
            <a:off x="5084881" y="1829809"/>
            <a:ext cx="1249430" cy="1765292"/>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B25F4A38-DCE3-479D-B262-3676B0101DB9}"/>
              </a:ext>
            </a:extLst>
          </p:cNvPr>
          <p:cNvPicPr>
            <a:picLocks noChangeAspect="1"/>
          </p:cNvPicPr>
          <p:nvPr/>
        </p:nvPicPr>
        <p:blipFill>
          <a:blip r:embed="rId11"/>
          <a:stretch>
            <a:fillRect/>
          </a:stretch>
        </p:blipFill>
        <p:spPr>
          <a:xfrm>
            <a:off x="7034185" y="2539963"/>
            <a:ext cx="1249430" cy="1761491"/>
          </a:xfrm>
          <a:prstGeom prst="rect">
            <a:avLst/>
          </a:prstGeom>
          <a:ln>
            <a:noFill/>
          </a:ln>
          <a:effectLst>
            <a:outerShdw blurRad="292100" dist="139700" dir="2700000" algn="tl" rotWithShape="0">
              <a:srgbClr val="333333">
                <a:alpha val="65000"/>
              </a:srgbClr>
            </a:outerShdw>
          </a:effectLst>
        </p:spPr>
      </p:pic>
      <p:pic>
        <p:nvPicPr>
          <p:cNvPr id="25" name="Image 24">
            <a:extLst>
              <a:ext uri="{FF2B5EF4-FFF2-40B4-BE49-F238E27FC236}">
                <a16:creationId xmlns:a16="http://schemas.microsoft.com/office/drawing/2014/main" id="{906D0764-9A70-4C73-B329-3B66ACFD7AC9}"/>
              </a:ext>
            </a:extLst>
          </p:cNvPr>
          <p:cNvPicPr>
            <a:picLocks noChangeAspect="1"/>
          </p:cNvPicPr>
          <p:nvPr/>
        </p:nvPicPr>
        <p:blipFill>
          <a:blip r:embed="rId12"/>
          <a:stretch>
            <a:fillRect/>
          </a:stretch>
        </p:blipFill>
        <p:spPr>
          <a:xfrm>
            <a:off x="6828655" y="734030"/>
            <a:ext cx="1813842" cy="103032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72875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AE703C-2236-45E7-A89A-3673BEFC908B}"/>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2109" name="think-cell Slide" r:id="rId5" imgW="415" imgH="416" progId="TCLayout.ActiveDocument.1">
                  <p:embed/>
                </p:oleObj>
              </mc:Choice>
              <mc:Fallback>
                <p:oleObj name="think-cell Slide" r:id="rId5" imgW="415" imgH="416" progId="TCLayout.ActiveDocument.1">
                  <p:embed/>
                  <p:pic>
                    <p:nvPicPr>
                      <p:cNvPr id="7" name="Object 6" hidden="1">
                        <a:extLst>
                          <a:ext uri="{FF2B5EF4-FFF2-40B4-BE49-F238E27FC236}">
                            <a16:creationId xmlns:a16="http://schemas.microsoft.com/office/drawing/2014/main" id="{DAAE703C-2236-45E7-A89A-3673BEFC908B}"/>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1419272-1C4C-4056-A87D-E3CB9D8A5B9F}"/>
              </a:ext>
            </a:extLst>
          </p:cNvPr>
          <p:cNvSpPr/>
          <p:nvPr>
            <p:custDataLst>
              <p:tags r:id="rId3"/>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00" b="1" dirty="0">
              <a:latin typeface="Montserrat ExtraBold" panose="020B0604020202020204" charset="0"/>
              <a:cs typeface="Arial" panose="020B0604020202020204" pitchFamily="34" charset="0"/>
              <a:sym typeface="Montserrat ExtraBold" panose="020B0604020202020204" charset="0"/>
            </a:endParaRPr>
          </a:p>
        </p:txBody>
      </p:sp>
      <p:sp>
        <p:nvSpPr>
          <p:cNvPr id="4" name="Title 1">
            <a:extLst>
              <a:ext uri="{FF2B5EF4-FFF2-40B4-BE49-F238E27FC236}">
                <a16:creationId xmlns:a16="http://schemas.microsoft.com/office/drawing/2014/main" id="{5E97F972-47AE-47A0-9D17-0CF0A06DC210}"/>
              </a:ext>
            </a:extLst>
          </p:cNvPr>
          <p:cNvSpPr>
            <a:spLocks noGrp="1"/>
          </p:cNvSpPr>
          <p:nvPr>
            <p:ph type="title"/>
          </p:nvPr>
        </p:nvSpPr>
        <p:spPr>
          <a:xfrm>
            <a:off x="900385" y="195486"/>
            <a:ext cx="7704098" cy="432000"/>
          </a:xfrm>
        </p:spPr>
        <p:txBody>
          <a:bodyPr/>
          <a:lstStyle/>
          <a:p>
            <a:r>
              <a:rPr lang="fr-FR" dirty="0"/>
              <a:t>Contacts NIMI</a:t>
            </a:r>
            <a:br>
              <a:rPr lang="fr-FR" b="1" dirty="0"/>
            </a:br>
            <a:endParaRPr lang="fr-FR" b="1" dirty="0"/>
          </a:p>
        </p:txBody>
      </p:sp>
      <p:sp>
        <p:nvSpPr>
          <p:cNvPr id="10" name="ZoneTexte 9">
            <a:extLst>
              <a:ext uri="{FF2B5EF4-FFF2-40B4-BE49-F238E27FC236}">
                <a16:creationId xmlns:a16="http://schemas.microsoft.com/office/drawing/2014/main" id="{CBFD8ED6-5AD5-47E3-A74D-FE51AFD53109}"/>
              </a:ext>
            </a:extLst>
          </p:cNvPr>
          <p:cNvSpPr txBox="1"/>
          <p:nvPr/>
        </p:nvSpPr>
        <p:spPr>
          <a:xfrm>
            <a:off x="223838" y="6097115"/>
            <a:ext cx="8636205" cy="215444"/>
          </a:xfrm>
          <a:prstGeom prst="rect">
            <a:avLst/>
          </a:prstGeom>
          <a:noFill/>
        </p:spPr>
        <p:txBody>
          <a:bodyPr wrap="square" rtlCol="0">
            <a:spAutoFit/>
          </a:bodyPr>
          <a:lstStyle/>
          <a:p>
            <a:pPr marL="228600" indent="-228600">
              <a:buAutoNum type="arabicParenBoth"/>
            </a:pPr>
            <a:r>
              <a:rPr lang="fr-FR" sz="800" b="0" baseline="0" dirty="0">
                <a:solidFill>
                  <a:srgbClr val="4D6995"/>
                </a:solidFill>
                <a:latin typeface="+mn-lt"/>
              </a:rPr>
              <a:t>Selon la fiscalité en vigueur</a:t>
            </a:r>
          </a:p>
        </p:txBody>
      </p:sp>
      <p:pic>
        <p:nvPicPr>
          <p:cNvPr id="5" name="Image 4">
            <a:extLst>
              <a:ext uri="{FF2B5EF4-FFF2-40B4-BE49-F238E27FC236}">
                <a16:creationId xmlns:a16="http://schemas.microsoft.com/office/drawing/2014/main" id="{19520040-DC42-4EB9-80C3-F7FCC2E74634}"/>
              </a:ext>
            </a:extLst>
          </p:cNvPr>
          <p:cNvPicPr>
            <a:picLocks noChangeAspect="1"/>
          </p:cNvPicPr>
          <p:nvPr/>
        </p:nvPicPr>
        <p:blipFill>
          <a:blip r:embed="rId7"/>
          <a:stretch>
            <a:fillRect/>
          </a:stretch>
        </p:blipFill>
        <p:spPr>
          <a:xfrm>
            <a:off x="900385" y="627486"/>
            <a:ext cx="7551582" cy="4187016"/>
          </a:xfrm>
          <a:prstGeom prst="rect">
            <a:avLst/>
          </a:prstGeom>
        </p:spPr>
      </p:pic>
    </p:spTree>
    <p:extLst>
      <p:ext uri="{BB962C8B-B14F-4D97-AF65-F5344CB8AC3E}">
        <p14:creationId xmlns:p14="http://schemas.microsoft.com/office/powerpoint/2010/main" val="3170474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4C7CC-5B28-4F73-8A25-14296344DB56}"/>
              </a:ext>
            </a:extLst>
          </p:cNvPr>
          <p:cNvSpPr>
            <a:spLocks noGrp="1"/>
          </p:cNvSpPr>
          <p:nvPr>
            <p:ph type="title"/>
          </p:nvPr>
        </p:nvSpPr>
        <p:spPr>
          <a:xfrm>
            <a:off x="851984" y="288450"/>
            <a:ext cx="6217920" cy="199435"/>
          </a:xfrm>
        </p:spPr>
        <p:txBody>
          <a:bodyPr/>
          <a:lstStyle/>
          <a:p>
            <a:endParaRPr lang="fr-FR" dirty="0"/>
          </a:p>
        </p:txBody>
      </p:sp>
      <p:sp>
        <p:nvSpPr>
          <p:cNvPr id="7" name="ZoneTexte 16">
            <a:extLst>
              <a:ext uri="{FF2B5EF4-FFF2-40B4-BE49-F238E27FC236}">
                <a16:creationId xmlns:a16="http://schemas.microsoft.com/office/drawing/2014/main" id="{1D7E514E-46BD-4B56-8E70-5351120C3646}"/>
              </a:ext>
            </a:extLst>
          </p:cNvPr>
          <p:cNvSpPr txBox="1">
            <a:spLocks noChangeArrowheads="1"/>
          </p:cNvSpPr>
          <p:nvPr/>
        </p:nvSpPr>
        <p:spPr bwMode="auto">
          <a:xfrm>
            <a:off x="209833" y="798294"/>
            <a:ext cx="8831304" cy="344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just"/>
            <a:r>
              <a:rPr lang="fr-FR" sz="800" dirty="0">
                <a:latin typeface="+mn-lt"/>
              </a:rPr>
              <a:t>Ce document est destiné exclusivement aux conseillers des caisses et des banques du réseau BPCE. Il ne peut être utilisé dans un but autre que celui pour lequel il a été conçu et ne peut pas être reproduit, diffusé ou communiqué à des tiers, notamment aux clients finaux des caisses et banques du réseau BPCE, en tout ou partie La remise du présent document et/ou une référence à des valeurs mobilières, des secteurs ou des marchés spécifiques dans le présent document ne constitue en aucun cas un conseil en investissement, une recommandation ou une sollicitation d’achat ou de vente de valeurs mobilières, ou une offre de services. Les investisseurs doivent examiner attentivement les objectifs d’investissements, les risques et les frais relatifs à tout investissement avant d’investir. </a:t>
            </a:r>
          </a:p>
          <a:p>
            <a:pPr algn="just"/>
            <a:r>
              <a:rPr lang="fr-FR" sz="800" dirty="0">
                <a:latin typeface="+mn-lt"/>
              </a:rPr>
              <a:t>Les risques et les frais relatifs à l’investissement dans un fonds sont décrits dans le prospectus de ce dernier. Le prospectus, Document d’Information Clé pour l’Investisseur (DICI) et les documents périodiques sont disponibles sur demande auprès de Natixis Investment Managers International. Natixis Investment Managers International ne saurait être tenue responsable de toute décision prise ou non sur la base d’une information contenue dans ce document, ni de l’utilisation qui pourrait en être faite par un tiers. Le fonds cité dans ce document a reçu l’agrément de la Commission de Surveillance du Secteur Financier et est autorisé à la commercialisation en France ou éventuellement dans d’autres pays où la loi l’autorise.</a:t>
            </a:r>
          </a:p>
          <a:p>
            <a:pPr algn="just"/>
            <a:r>
              <a:rPr lang="fr-FR" sz="800" dirty="0">
                <a:latin typeface="+mn-lt"/>
              </a:rPr>
              <a:t>Pour les fonds de droit étranger, l’attention des investisseurs est attirée sur le fait que la Société de gestion du fonds a la faculté d’arrêter la commercialisation du Fonds en France.</a:t>
            </a:r>
          </a:p>
          <a:p>
            <a:pPr algn="just"/>
            <a:endParaRPr lang="fr-FR" sz="800" dirty="0">
              <a:latin typeface="+mn-lt"/>
            </a:endParaRPr>
          </a:p>
          <a:p>
            <a:pPr algn="just"/>
            <a:r>
              <a:rPr lang="fr-FR" sz="800" dirty="0">
                <a:latin typeface="+mn-lt"/>
              </a:rPr>
              <a:t>Les performances passées ne présagent pas des performances futures. </a:t>
            </a:r>
          </a:p>
          <a:p>
            <a:pPr algn="just"/>
            <a:r>
              <a:rPr lang="fr-FR" sz="800" dirty="0">
                <a:latin typeface="+mn-lt"/>
              </a:rPr>
              <a:t>Ce Fonds promeut des critères environnementaux ou sociaux et de gouvernance (ESG) mais il n’a pas pour objectif un investissement durable. </a:t>
            </a:r>
          </a:p>
          <a:p>
            <a:pPr algn="just"/>
            <a:r>
              <a:rPr lang="fr-FR" sz="800" dirty="0">
                <a:latin typeface="+mn-lt"/>
              </a:rPr>
              <a:t>Veuillez vous référer au prospectus et au site internet du gérant financier pour plus d’information sur la méthodologie d’évaluation ESG du fonds. Il pourra investir partiellement dans des actifs ayant un objectif durable, par exemple tels que définis par la classification de l’UE. La politique de vote et d’engagement est disponible via le site internet du gestionnaire.</a:t>
            </a:r>
          </a:p>
          <a:p>
            <a:pPr algn="just"/>
            <a:r>
              <a:rPr lang="fr-FR" sz="800" dirty="0">
                <a:latin typeface="+mn-lt"/>
              </a:rPr>
              <a:t>Les analyses et les opinions mentionnées dans le présent document représentent le point de vue de (des) l’auteur (s) référencé(s) à la date indiquée. Elles sont émises à la date indiquée, sont susceptibles de changer et ne sauraient être interprétées comme possédant une quelconque valeur contractuelle. L’attention des investisseurs est attirée sur les risques de conflits d’intérêts potentiels pouvant exister du fait des liens capitalistiques existants entre le Groupe BPCE et les entités mentionnées ci-dessous. Document rédigé en juillet 2022. </a:t>
            </a:r>
          </a:p>
          <a:p>
            <a:pPr algn="just"/>
            <a:endParaRPr lang="fr-FR" sz="800" dirty="0">
              <a:latin typeface="+mn-lt"/>
            </a:endParaRPr>
          </a:p>
          <a:p>
            <a:pPr algn="just"/>
            <a:r>
              <a:rPr lang="fr-FR" sz="800" b="1" dirty="0">
                <a:latin typeface="+mn-lt"/>
              </a:rPr>
              <a:t>DNCA Finance </a:t>
            </a:r>
            <a:r>
              <a:rPr lang="fr-FR" sz="800" dirty="0">
                <a:latin typeface="+mn-lt"/>
              </a:rPr>
              <a:t>– Société de gestion de portefeuilles agréée par l’Autorité des Marchés Financiers sous le numéro GP 00-030 en date du 18 août 2000. 19, place Vendôme - 75001 Paris. Conseiller en investissement non indépendant au sens de la Directive MIFID II.</a:t>
            </a:r>
          </a:p>
          <a:p>
            <a:pPr algn="just"/>
            <a:r>
              <a:rPr lang="fr-FR" sz="800" b="1" dirty="0">
                <a:latin typeface="+mn-lt"/>
              </a:rPr>
              <a:t>Natixis Investment Managers International </a:t>
            </a:r>
            <a:r>
              <a:rPr lang="fr-FR" sz="800" dirty="0">
                <a:latin typeface="+mn-lt"/>
              </a:rPr>
              <a:t>– Société anonyme au capital de 94 127 658,48 euros – 329 450 738 RCS Paris - Agréé par l’Autorité des Marchés Financiers (AMF), sous le numéro GP 90-009.- Siège social : 43, avenue Pierre Mendès France - 75013 Paris - </a:t>
            </a:r>
            <a:r>
              <a:rPr lang="fr-FR" sz="800" dirty="0">
                <a:latin typeface="+mn-lt"/>
                <a:hlinkClick r:id="rId2">
                  <a:extLst>
                    <a:ext uri="{A12FA001-AC4F-418D-AE19-62706E023703}">
                      <ahyp:hlinkClr xmlns:ahyp="http://schemas.microsoft.com/office/drawing/2018/hyperlinkcolor" val="tx"/>
                    </a:ext>
                  </a:extLst>
                </a:hlinkClick>
              </a:rPr>
              <a:t>www.im.natixis.com</a:t>
            </a:r>
            <a:endParaRPr lang="fr-FR" sz="800" dirty="0">
              <a:latin typeface="+mn-lt"/>
            </a:endParaRPr>
          </a:p>
          <a:p>
            <a:pPr algn="just"/>
            <a:r>
              <a:rPr lang="fr-FR" sz="800" b="1" dirty="0">
                <a:latin typeface="+mn-lt"/>
              </a:rPr>
              <a:t>BPCE </a:t>
            </a:r>
            <a:r>
              <a:rPr lang="fr-FR" sz="800" dirty="0">
                <a:latin typeface="+mn-lt"/>
              </a:rPr>
              <a:t>– RCS Paris 493 455 042 – 50, avenue Pierre-Mendès-France, 75013 Paris – Intermédiaire d’assurance inscrit à l’Orias sous le  numéro 08045100 – Société Anonyme à directoire et conseil de surveillance, au capital de 180 478 270 euros.</a:t>
            </a:r>
            <a:endParaRPr lang="en-US" sz="800" dirty="0">
              <a:latin typeface="+mn-lt"/>
            </a:endParaRPr>
          </a:p>
          <a:p>
            <a:pPr algn="just">
              <a:spcBef>
                <a:spcPts val="225"/>
              </a:spcBef>
              <a:defRPr/>
            </a:pPr>
            <a:endParaRPr lang="en-US" sz="800" dirty="0">
              <a:latin typeface="+mn-lt"/>
            </a:endParaRPr>
          </a:p>
        </p:txBody>
      </p:sp>
    </p:spTree>
    <p:extLst>
      <p:ext uri="{BB962C8B-B14F-4D97-AF65-F5344CB8AC3E}">
        <p14:creationId xmlns:p14="http://schemas.microsoft.com/office/powerpoint/2010/main" val="145604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W9kyeVPZQTZHE87Zj16Tg"/>
</p:tagLst>
</file>

<file path=ppt/theme/theme1.xml><?xml version="1.0" encoding="utf-8"?>
<a:theme xmlns:a="http://schemas.openxmlformats.org/drawingml/2006/main" name="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04AC50-A577-46D0-8B9F-6D3C9D53AFF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99d24f70-7232-4f28-b291-b70d80f4f383"/>
    <ds:schemaRef ds:uri="http://www.w3.org/XML/1998/namespace"/>
    <ds:schemaRef ds:uri="http://purl.org/dc/dcmitype/"/>
    <ds:schemaRef ds:uri="e8852f28-ed92-48a4-848b-e8d9cfdc621c"/>
    <ds:schemaRef ds:uri="d8633bb9-caa1-4dd1-bae9-295f3c6e10ec"/>
    <ds:schemaRef ds:uri="http://schemas.microsoft.com/sharepoint/v4"/>
  </ds:schemaRefs>
</ds:datastoreItem>
</file>

<file path=customXml/itemProps2.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3.xml><?xml version="1.0" encoding="utf-8"?>
<ds:datastoreItem xmlns:ds="http://schemas.openxmlformats.org/officeDocument/2006/customXml" ds:itemID="{8C47466D-A176-431F-9C5E-CC42A30264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4631</TotalTime>
  <Words>1222</Words>
  <Application>Microsoft Office PowerPoint</Application>
  <PresentationFormat>Affichage à l'écran (16:9)</PresentationFormat>
  <Paragraphs>53</Paragraphs>
  <Slides>11</Slides>
  <Notes>1</Notes>
  <HiddenSlides>0</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11</vt:i4>
      </vt:variant>
    </vt:vector>
  </HeadingPairs>
  <TitlesOfParts>
    <vt:vector size="24" baseType="lpstr">
      <vt:lpstr>Symbol</vt:lpstr>
      <vt:lpstr>Cabin Condensed</vt:lpstr>
      <vt:lpstr>Courier New</vt:lpstr>
      <vt:lpstr>Montserrat SemiBold</vt:lpstr>
      <vt:lpstr>Montserrat ExtraBold</vt:lpstr>
      <vt:lpstr>Verdana</vt:lpstr>
      <vt:lpstr>Roboto</vt:lpstr>
      <vt:lpstr>Arial</vt:lpstr>
      <vt:lpstr>Calibri</vt:lpstr>
      <vt:lpstr>Arial Narrow</vt:lpstr>
      <vt:lpstr>Cambria Math</vt:lpstr>
      <vt:lpstr>Groupe BPCE</vt:lpstr>
      <vt:lpstr>think-cell Slide</vt:lpstr>
      <vt:lpstr>Mise en marché DNCA Invest Alpha Bonds</vt:lpstr>
      <vt:lpstr>Présentation PowerPoint</vt:lpstr>
      <vt:lpstr>Présentation PowerPoint</vt:lpstr>
      <vt:lpstr>DNCA Invest Alpha Bonds LU1694789451 part A et LU1694789378 part I</vt:lpstr>
      <vt:lpstr>Ciblage général</vt:lpstr>
      <vt:lpstr>Présentation PowerPoint</vt:lpstr>
      <vt:lpstr>DNCA Invest Alpha Bonds LU1694789451</vt:lpstr>
      <vt:lpstr>Présentation PowerPoint</vt:lpstr>
      <vt:lpstr>Le dispositif d’accompagnement </vt:lpstr>
      <vt:lpstr>Contacts NIMI </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Fonds DNCA Invest Alpha Bonds</dc:title>
  <dc:creator>YOLLANT GAELLE</dc:creator>
  <cp:lastModifiedBy>LOSSER Fabien [CEGEE]</cp:lastModifiedBy>
  <cp:revision>302</cp:revision>
  <cp:lastPrinted>2017-11-27T10:18:19Z</cp:lastPrinted>
  <dcterms:created xsi:type="dcterms:W3CDTF">2019-06-12T14:27:27Z</dcterms:created>
  <dcterms:modified xsi:type="dcterms:W3CDTF">2022-10-25T15:59:53Z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y fmtid="{D5CDD505-2E9C-101B-9397-08002B2CF9AE}" pid="11" name="CevanopMarkets">
    <vt:lpwstr/>
  </property>
  <property fmtid="{D5CDD505-2E9C-101B-9397-08002B2CF9AE}" pid="12" name="CevanopProductsSubFamilies">
    <vt:lpwstr/>
  </property>
</Properties>
</file>