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92" r:id="rId6"/>
    <p:sldId id="293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C1B24"/>
    <a:srgbClr val="E7302A"/>
    <a:srgbClr val="C31632"/>
    <a:srgbClr val="F5F5F5"/>
    <a:srgbClr val="D11921"/>
    <a:srgbClr val="FF0000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1484313"/>
            <a:ext cx="10267357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31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 userDrawn="1">
          <p15:clr>
            <a:srgbClr val="FBAE40"/>
          </p15:clr>
        </p15:guide>
        <p15:guide id="7" pos="70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0267357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5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>
          <p15:clr>
            <a:srgbClr val="FBAE40"/>
          </p15:clr>
        </p15:guide>
        <p15:guide id="7" pos="70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5938" y="1484313"/>
            <a:ext cx="11145766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5938" y="365126"/>
            <a:ext cx="11160125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6" name="Espace réservé du texte 13"/>
          <p:cNvSpPr txBox="1">
            <a:spLocks/>
          </p:cNvSpPr>
          <p:nvPr userDrawn="1"/>
        </p:nvSpPr>
        <p:spPr>
          <a:xfrm>
            <a:off x="5144252" y="6490943"/>
            <a:ext cx="5844045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06 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  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35" y="6476928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" TargetMode="External"/><Relationship Id="rId3" Type="http://schemas.openxmlformats.org/officeDocument/2006/relationships/hyperlink" Target="http://commerciaux.celca.caisse-epargne.fr/download/2157/financement-participatif-kiwai/28425/fiche-relais-kiwai.pdf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iwai-enr.fr/" TargetMode="External"/><Relationship Id="rId11" Type="http://schemas.openxmlformats.org/officeDocument/2006/relationships/image" Target="../media/image16.png"/><Relationship Id="rId5" Type="http://schemas.openxmlformats.org/officeDocument/2006/relationships/hyperlink" Target="mailto:cegee-b-kiwai@cegee.caisse-epargne.fr" TargetMode="External"/><Relationship Id="rId10" Type="http://schemas.openxmlformats.org/officeDocument/2006/relationships/image" Target="../media/image15.png"/><Relationship Id="rId4" Type="http://schemas.openxmlformats.org/officeDocument/2006/relationships/hyperlink" Target="mailto:contact@kiwai-enr.fr" TargetMode="Externa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74EC5084-D438-4A86-A42B-20281BB7A92A">
            <a:extLst>
              <a:ext uri="{FF2B5EF4-FFF2-40B4-BE49-F238E27FC236}">
                <a16:creationId xmlns:a16="http://schemas.microsoft.com/office/drawing/2014/main" id="{9C77FFDD-8190-4EF2-BB4F-4DF007047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281" y="1284953"/>
            <a:ext cx="2494216" cy="384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/>
              <a:t>La CEGEE lance une plateforme de financement participatif : Kiwaï. Un moyen de créer une synergie au service du Green entre les marchés BDD, BDR et Pros, utile à nos clients.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b="1" dirty="0"/>
              <a:t>Le financement participatif c’est quoi ?</a:t>
            </a:r>
            <a:r>
              <a:rPr lang="fr-FR" dirty="0"/>
              <a:t> (crowdfunding en anglais)</a:t>
            </a:r>
          </a:p>
          <a:p>
            <a:pPr lvl="1"/>
            <a:r>
              <a:rPr lang="fr-FR" dirty="0"/>
              <a:t>C’est un échange de fonds entre individus en dehors des circuits financiers institutionnels, afin de financer un projet via une plateforme en ligne.</a:t>
            </a:r>
          </a:p>
          <a:p>
            <a:r>
              <a:rPr lang="fr-FR" b="1" dirty="0"/>
              <a:t>Kiwaï ENR, c’est qui ? </a:t>
            </a:r>
          </a:p>
          <a:p>
            <a:pPr lvl="1"/>
            <a:r>
              <a:rPr lang="fr-FR" sz="1500" dirty="0">
                <a:cs typeface="Calibri" panose="020F0502020204030204" pitchFamily="34" charset="0"/>
              </a:rPr>
              <a:t>KIWAI est une plateforme de financement participatif dédiée aux </a:t>
            </a:r>
            <a:r>
              <a:rPr lang="fr-FR" sz="1500" b="1" dirty="0">
                <a:cs typeface="Calibri" panose="020F0502020204030204" pitchFamily="34" charset="0"/>
              </a:rPr>
              <a:t>projets de développement durable en France </a:t>
            </a:r>
            <a:r>
              <a:rPr lang="fr-FR" sz="1500" dirty="0">
                <a:cs typeface="Calibri" panose="020F0502020204030204" pitchFamily="34" charset="0"/>
              </a:rPr>
              <a:t>créée par la CE Normandie fin 2019 (limitée alors aux financements participatifs sur la région normande). Forte du succès de cette première expérience, la CEN a décidé de créer une seconde plateforme dédiée aux </a:t>
            </a:r>
            <a:r>
              <a:rPr lang="fr-FR" sz="1500" b="1" dirty="0">
                <a:cs typeface="Calibri" panose="020F0502020204030204" pitchFamily="34" charset="0"/>
              </a:rPr>
              <a:t>projets d’énergies renouvelables et aux Mobilités Douces (KIWAÏ ENR </a:t>
            </a:r>
            <a:r>
              <a:rPr lang="fr-FR" sz="1500" dirty="0">
                <a:cs typeface="Calibri" panose="020F0502020204030204" pitchFamily="34" charset="0"/>
              </a:rPr>
              <a:t>- crowdfunding éco-responsable). Elle est accessible à l’ensemble des Caisse d’Epargne et la CEGEE y a adhéré.</a:t>
            </a:r>
          </a:p>
          <a:p>
            <a:r>
              <a:rPr lang="fr-FR" b="1" dirty="0"/>
              <a:t>Quels actes reposent sur la BDR et le marché des Pros ? </a:t>
            </a:r>
          </a:p>
          <a:p>
            <a:pPr lvl="1"/>
            <a:r>
              <a:rPr lang="fr-FR" sz="1500" dirty="0">
                <a:solidFill>
                  <a:schemeClr val="tx1"/>
                </a:solidFill>
                <a:cs typeface="Calibri" panose="020F0502020204030204" pitchFamily="34" charset="0"/>
              </a:rPr>
              <a:t>Les marchés des </a:t>
            </a:r>
            <a:r>
              <a:rPr lang="fr-FR" sz="1500" b="1" dirty="0">
                <a:solidFill>
                  <a:schemeClr val="accent4">
                    <a:lumMod val="75000"/>
                  </a:schemeClr>
                </a:solidFill>
                <a:cs typeface="Calibri" panose="020F0502020204030204" pitchFamily="34" charset="0"/>
              </a:rPr>
              <a:t>Professionnels</a:t>
            </a:r>
            <a:r>
              <a:rPr lang="fr-FR" sz="1500" dirty="0">
                <a:solidFill>
                  <a:schemeClr val="tx1"/>
                </a:solidFill>
                <a:cs typeface="Calibri" panose="020F0502020204030204" pitchFamily="34" charset="0"/>
              </a:rPr>
              <a:t> et de la </a:t>
            </a:r>
            <a:r>
              <a:rPr lang="fr-FR" sz="1500" b="1" dirty="0">
                <a:solidFill>
                  <a:schemeClr val="accent4">
                    <a:lumMod val="75000"/>
                  </a:schemeClr>
                </a:solidFill>
                <a:cs typeface="Calibri" panose="020F0502020204030204" pitchFamily="34" charset="0"/>
              </a:rPr>
              <a:t>BDR</a:t>
            </a:r>
            <a:r>
              <a:rPr lang="fr-FR" sz="1500" dirty="0">
                <a:solidFill>
                  <a:schemeClr val="tx1"/>
                </a:solidFill>
                <a:cs typeface="Calibri" panose="020F0502020204030204" pitchFamily="34" charset="0"/>
              </a:rPr>
              <a:t> sont en </a:t>
            </a:r>
            <a:r>
              <a:rPr lang="fr-FR" sz="1500" b="1" dirty="0">
                <a:solidFill>
                  <a:schemeClr val="tx1"/>
                </a:solidFill>
                <a:cs typeface="Calibri" panose="020F0502020204030204" pitchFamily="34" charset="0"/>
              </a:rPr>
              <a:t>recherche des porteurs de projets pour la partie financement</a:t>
            </a:r>
            <a:r>
              <a:rPr lang="fr-FR" sz="1500" dirty="0">
                <a:solidFill>
                  <a:schemeClr val="tx1"/>
                </a:solidFill>
                <a:cs typeface="Calibri" panose="020F0502020204030204" pitchFamily="34" charset="0"/>
              </a:rPr>
              <a:t> : toutes personnes morales, clientes ou prospects de la CEGEE, souhaitant développer un projet d’énergie renouvelables ou mobilité douce sur le territoire de la CEGEE éligible à la plateforme : photovoltaïque, éolien, biomasse, méthanisation, réseau de chaleurs, </a:t>
            </a:r>
            <a:r>
              <a:rPr lang="fr-FR" sz="1500" dirty="0" err="1">
                <a:solidFill>
                  <a:schemeClr val="tx1"/>
                </a:solidFill>
                <a:cs typeface="Calibri" panose="020F0502020204030204" pitchFamily="34" charset="0"/>
              </a:rPr>
              <a:t>etc</a:t>
            </a:r>
            <a:r>
              <a:rPr lang="fr-FR" sz="1500" dirty="0">
                <a:solidFill>
                  <a:schemeClr val="tx1"/>
                </a:solidFill>
                <a:cs typeface="Calibri" panose="020F0502020204030204" pitchFamily="34" charset="0"/>
              </a:rPr>
              <a:t> … dont les immobilisations corporelles ou/et incorporelles inscrites au bilan sont supérieures à 50 K€ (maximum 1 M€). </a:t>
            </a:r>
          </a:p>
          <a:p>
            <a:r>
              <a:rPr lang="fr-FR" b="1" dirty="0"/>
              <a:t>Quels actes reposent sur la BDD ?</a:t>
            </a:r>
          </a:p>
          <a:p>
            <a:pPr lvl="1"/>
            <a:r>
              <a:rPr lang="fr-FR" dirty="0">
                <a:solidFill>
                  <a:schemeClr val="tx1"/>
                </a:solidFill>
                <a:cs typeface="Calibri" panose="020F0502020204030204" pitchFamily="34" charset="0"/>
              </a:rPr>
              <a:t>Le </a:t>
            </a:r>
            <a:r>
              <a:rPr lang="fr-FR" b="1" dirty="0">
                <a:solidFill>
                  <a:schemeClr val="tx1"/>
                </a:solidFill>
                <a:cs typeface="Calibri" panose="020F0502020204030204" pitchFamily="34" charset="0"/>
              </a:rPr>
              <a:t>réseau commercial </a:t>
            </a:r>
            <a:r>
              <a:rPr lang="fr-FR" dirty="0">
                <a:solidFill>
                  <a:schemeClr val="tx1"/>
                </a:solidFill>
                <a:cs typeface="Calibri" panose="020F0502020204030204" pitchFamily="34" charset="0"/>
              </a:rPr>
              <a:t>propose aux clients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  <a:cs typeface="Calibri" panose="020F0502020204030204" pitchFamily="34" charset="0"/>
              </a:rPr>
              <a:t>Particuliers</a:t>
            </a:r>
            <a:r>
              <a:rPr lang="fr-FR" b="1" dirty="0">
                <a:solidFill>
                  <a:schemeClr val="tx1"/>
                </a:solidFill>
                <a:cs typeface="Calibri" panose="020F0502020204030204" pitchFamily="34" charset="0"/>
              </a:rPr>
              <a:t> un nouveau type de placement</a:t>
            </a:r>
            <a:r>
              <a:rPr lang="fr-FR" dirty="0">
                <a:solidFill>
                  <a:schemeClr val="tx1"/>
                </a:solidFill>
                <a:cs typeface="Calibri" panose="020F0502020204030204" pitchFamily="34" charset="0"/>
              </a:rPr>
              <a:t>. Ces particuliers deviennent alors des « particuliers prêteurs ». Ils résident dans la région Grand Est, clients ou non de la CEGEE, </a:t>
            </a:r>
            <a:r>
              <a:rPr lang="fr-FR" b="1" dirty="0">
                <a:solidFill>
                  <a:schemeClr val="tx1"/>
                </a:solidFill>
                <a:cs typeface="Calibri" panose="020F0502020204030204" pitchFamily="34" charset="0"/>
              </a:rPr>
              <a:t>sensibles aux économies durables et en recherche de placements représentants des valeurs citoyennes et locales. </a:t>
            </a:r>
            <a:endParaRPr lang="fr-FR" b="1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Financement participatif KIWAÏ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KIWAÎ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GREEN</a:t>
            </a:r>
          </a:p>
        </p:txBody>
      </p:sp>
      <p:sp>
        <p:nvSpPr>
          <p:cNvPr id="2" name="Rectangle 1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D899F9-028A-43D0-BE7C-FA20A52ABB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ADADA"/>
              </a:clrFrom>
              <a:clrTo>
                <a:srgbClr val="DADAD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402" y="3030524"/>
            <a:ext cx="1100503" cy="49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08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C4BD9BDC-14B5-43E0-8EFC-224AD914F9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060303" flipV="1">
            <a:off x="8525567" y="1775579"/>
            <a:ext cx="3292028" cy="16469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1D32F4-9C01-4E80-95D2-16EFEB7238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86561">
            <a:off x="-541928" y="1746235"/>
            <a:ext cx="3410529" cy="1705686"/>
          </a:xfrm>
          <a:prstGeom prst="rect">
            <a:avLst/>
          </a:prstGeom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b="1" dirty="0"/>
              <a:t>Comment fonctionne le financement participatif Kiwaï ENR ?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Un client Particulier est intéressé, je fais quoi ?</a:t>
            </a:r>
          </a:p>
          <a:p>
            <a:pPr lvl="1"/>
            <a:r>
              <a:rPr lang="fr-FR" dirty="0"/>
              <a:t>Je crée une </a:t>
            </a:r>
            <a:r>
              <a:rPr lang="fr-FR" dirty="0">
                <a:hlinkClick r:id="rId3"/>
              </a:rPr>
              <a:t>fiche relais </a:t>
            </a:r>
            <a:r>
              <a:rPr lang="fr-FR" dirty="0"/>
              <a:t>en indiquant si la personne est client ou prospect. Retrouvez la dans          </a:t>
            </a:r>
            <a:r>
              <a:rPr lang="fr-FR" dirty="0">
                <a:sym typeface="Wingdings" panose="05000000000000000000" pitchFamily="2" charset="2"/>
              </a:rPr>
              <a:t>               </a:t>
            </a:r>
            <a:endParaRPr lang="fr-FR" dirty="0"/>
          </a:p>
          <a:p>
            <a:pPr lvl="1"/>
            <a:r>
              <a:rPr lang="fr-FR" dirty="0"/>
              <a:t>Je vérifie les coordonnées du client / prospect</a:t>
            </a:r>
          </a:p>
          <a:p>
            <a:pPr lvl="1"/>
            <a:r>
              <a:rPr lang="fr-FR" dirty="0"/>
              <a:t>J’envoie la fiche à </a:t>
            </a:r>
            <a:r>
              <a:rPr lang="fr-FR" u="sng" dirty="0">
                <a:hlinkClick r:id="rId4"/>
              </a:rPr>
              <a:t>contact@kiwai-enr.fr</a:t>
            </a:r>
            <a:r>
              <a:rPr lang="fr-FR" dirty="0"/>
              <a:t> + copie à CEGEE-B-KIWAI </a:t>
            </a:r>
            <a:r>
              <a:rPr lang="fr-FR" dirty="0">
                <a:hlinkClick r:id="rId5"/>
              </a:rPr>
              <a:t>cegee-b-kiwai@cegee.caisse-epargne.fr</a:t>
            </a:r>
            <a:r>
              <a:rPr lang="fr-FR" dirty="0"/>
              <a:t>.                Le client / prospect sera contacté par Kiwaï.</a:t>
            </a:r>
          </a:p>
          <a:p>
            <a:pPr lvl="1"/>
            <a:endParaRPr lang="fr-FR" sz="300" dirty="0"/>
          </a:p>
          <a:p>
            <a:r>
              <a:rPr lang="fr-FR" dirty="0"/>
              <a:t>Pour découvrir les projets déjà financés : </a:t>
            </a:r>
            <a:r>
              <a:rPr lang="fr-FR" dirty="0">
                <a:hlinkClick r:id="rId6"/>
              </a:rPr>
              <a:t>https://www.kiwai-enr.fr/</a:t>
            </a:r>
            <a:r>
              <a:rPr lang="fr-FR" dirty="0"/>
              <a:t>. La CEGEE est actuellement en étude pour des projets pouvant intégrer ce dispositif. Commencez à en parler autour de vous, ça intéresse nos clients !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Financement participatif KIWAÏ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KIWAÎ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GREEN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0985085" y="414794"/>
            <a:ext cx="0" cy="600562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33EEED-CA14-4943-B6EF-8D7E7EE66F24}"/>
              </a:ext>
            </a:extLst>
          </p:cNvPr>
          <p:cNvPicPr/>
          <p:nvPr/>
        </p:nvPicPr>
        <p:blipFill rotWithShape="1">
          <a:blip r:embed="rId7"/>
          <a:srcRect l="5312" t="4631"/>
          <a:stretch/>
        </p:blipFill>
        <p:spPr bwMode="auto">
          <a:xfrm>
            <a:off x="2109062" y="1260028"/>
            <a:ext cx="7282900" cy="27272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BD0C7B-FF79-4A3E-9387-D4FE742BC016}"/>
              </a:ext>
            </a:extLst>
          </p:cNvPr>
          <p:cNvSpPr/>
          <p:nvPr/>
        </p:nvSpPr>
        <p:spPr>
          <a:xfrm>
            <a:off x="515938" y="1260028"/>
            <a:ext cx="1423730" cy="2727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4">
                    <a:lumMod val="75000"/>
                  </a:schemeClr>
                </a:solidFill>
              </a:rPr>
              <a:t>PARTICULIERS</a:t>
            </a:r>
          </a:p>
          <a:p>
            <a:pPr algn="ctr"/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Montant de placement :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20 à 2 000 €</a:t>
            </a:r>
          </a:p>
          <a:p>
            <a:pPr algn="ctr"/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Placement à terme et garanti (max 7 ans)</a:t>
            </a:r>
          </a:p>
          <a:p>
            <a:pPr algn="ctr"/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Rendement garanti et supérieur au Livret 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C80D88-E9BB-4FFF-88FA-00DAE755817A}"/>
              </a:ext>
            </a:extLst>
          </p:cNvPr>
          <p:cNvSpPr/>
          <p:nvPr/>
        </p:nvSpPr>
        <p:spPr>
          <a:xfrm>
            <a:off x="9343367" y="1200612"/>
            <a:ext cx="1423730" cy="2727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4">
                    <a:lumMod val="75000"/>
                  </a:schemeClr>
                </a:solidFill>
              </a:rPr>
              <a:t>CLIENTS PROS / BDR</a:t>
            </a:r>
          </a:p>
          <a:p>
            <a:pPr algn="ctr"/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Projet financé :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10 k€ à 1M€</a:t>
            </a:r>
          </a:p>
          <a:p>
            <a:pPr algn="ctr"/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Financement In Fine</a:t>
            </a:r>
          </a:p>
        </p:txBody>
      </p:sp>
      <p:pic>
        <p:nvPicPr>
          <p:cNvPr id="16" name="Image 15">
            <a:hlinkClick r:id="rId8"/>
            <a:extLst>
              <a:ext uri="{FF2B5EF4-FFF2-40B4-BE49-F238E27FC236}">
                <a16:creationId xmlns:a16="http://schemas.microsoft.com/office/drawing/2014/main" id="{8E41B40A-90F7-4DED-8F40-2FA52152A0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573" y="4292382"/>
            <a:ext cx="1108284" cy="20990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7DF599-D0ED-4257-9D15-BE696E0DE1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9088" y="4538333"/>
            <a:ext cx="1221254" cy="20990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C004F3-5CAD-4C57-8FB9-1BC5D52E22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0147" y="4724205"/>
            <a:ext cx="226695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813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6711</TotalTime>
  <Words>489</Words>
  <Application>Microsoft Office PowerPoint</Application>
  <PresentationFormat>Grand écran</PresentationFormat>
  <Paragraphs>46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Montserrat</vt:lpstr>
      <vt:lpstr>Montserrat Black</vt:lpstr>
      <vt:lpstr>Wingdings</vt:lpstr>
      <vt:lpstr>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LAROQUE-FALANTIN Loriane [CEGEE]</cp:lastModifiedBy>
  <cp:revision>339</cp:revision>
  <dcterms:created xsi:type="dcterms:W3CDTF">2020-06-24T09:20:11Z</dcterms:created>
  <dcterms:modified xsi:type="dcterms:W3CDTF">2022-11-16T07:52:18Z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