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77" r:id="rId6"/>
    <p:sldId id="269" r:id="rId7"/>
    <p:sldId id="337" r:id="rId8"/>
    <p:sldId id="338" r:id="rId9"/>
    <p:sldId id="340" r:id="rId10"/>
    <p:sldId id="271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4253"/>
    <a:srgbClr val="8CC63F"/>
    <a:srgbClr val="FFC64C"/>
    <a:srgbClr val="77BF32"/>
    <a:srgbClr val="3F6D03"/>
    <a:srgbClr val="558C0E"/>
    <a:srgbClr val="F9CAD2"/>
    <a:srgbClr val="F2F2F2"/>
    <a:srgbClr val="000000"/>
    <a:srgbClr val="FBDC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88" d="100"/>
          <a:sy n="88" d="100"/>
        </p:scale>
        <p:origin x="13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es randonneurs à pied sur le pont traversant la rivière en forêt">
            <a:extLst>
              <a:ext uri="{FF2B5EF4-FFF2-40B4-BE49-F238E27FC236}">
                <a16:creationId xmlns:a16="http://schemas.microsoft.com/office/drawing/2014/main" id="{65A211B5-B601-4EB0-88A4-12B21AD980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" r="6129"/>
          <a:stretch/>
        </p:blipFill>
        <p:spPr bwMode="auto">
          <a:xfrm>
            <a:off x="-254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3">
            <a:extLst>
              <a:ext uri="{FF2B5EF4-FFF2-40B4-BE49-F238E27FC236}">
                <a16:creationId xmlns:a16="http://schemas.microsoft.com/office/drawing/2014/main" id="{977C9FF5-FCA9-49B6-804C-024A473E7757}"/>
              </a:ext>
            </a:extLst>
          </p:cNvPr>
          <p:cNvSpPr txBox="1">
            <a:spLocks/>
          </p:cNvSpPr>
          <p:nvPr/>
        </p:nvSpPr>
        <p:spPr>
          <a:xfrm>
            <a:off x="-174679" y="912848"/>
            <a:ext cx="12192000" cy="110383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    Livret 6/12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4FDD942-6E88-47B4-9F10-B6DF620CD7B4}"/>
              </a:ext>
            </a:extLst>
          </p:cNvPr>
          <p:cNvSpPr/>
          <p:nvPr/>
        </p:nvSpPr>
        <p:spPr>
          <a:xfrm>
            <a:off x="6097067" y="1803237"/>
            <a:ext cx="3136305" cy="268229"/>
          </a:xfrm>
          <a:custGeom>
            <a:avLst/>
            <a:gdLst>
              <a:gd name="connsiteX0" fmla="*/ 0 w 3136305"/>
              <a:gd name="connsiteY0" fmla="*/ 44706 h 268229"/>
              <a:gd name="connsiteX1" fmla="*/ 44706 w 3136305"/>
              <a:gd name="connsiteY1" fmla="*/ 0 h 268229"/>
              <a:gd name="connsiteX2" fmla="*/ 582990 w 3136305"/>
              <a:gd name="connsiteY2" fmla="*/ 0 h 268229"/>
              <a:gd name="connsiteX3" fmla="*/ 1090806 w 3136305"/>
              <a:gd name="connsiteY3" fmla="*/ 0 h 268229"/>
              <a:gd name="connsiteX4" fmla="*/ 1568153 w 3136305"/>
              <a:gd name="connsiteY4" fmla="*/ 0 h 268229"/>
              <a:gd name="connsiteX5" fmla="*/ 2106437 w 3136305"/>
              <a:gd name="connsiteY5" fmla="*/ 0 h 268229"/>
              <a:gd name="connsiteX6" fmla="*/ 2614252 w 3136305"/>
              <a:gd name="connsiteY6" fmla="*/ 0 h 268229"/>
              <a:gd name="connsiteX7" fmla="*/ 3091599 w 3136305"/>
              <a:gd name="connsiteY7" fmla="*/ 0 h 268229"/>
              <a:gd name="connsiteX8" fmla="*/ 3136305 w 3136305"/>
              <a:gd name="connsiteY8" fmla="*/ 44706 h 268229"/>
              <a:gd name="connsiteX9" fmla="*/ 3136305 w 3136305"/>
              <a:gd name="connsiteY9" fmla="*/ 223523 h 268229"/>
              <a:gd name="connsiteX10" fmla="*/ 3091599 w 3136305"/>
              <a:gd name="connsiteY10" fmla="*/ 268229 h 268229"/>
              <a:gd name="connsiteX11" fmla="*/ 2614252 w 3136305"/>
              <a:gd name="connsiteY11" fmla="*/ 268229 h 268229"/>
              <a:gd name="connsiteX12" fmla="*/ 2106437 w 3136305"/>
              <a:gd name="connsiteY12" fmla="*/ 268229 h 268229"/>
              <a:gd name="connsiteX13" fmla="*/ 1598621 w 3136305"/>
              <a:gd name="connsiteY13" fmla="*/ 268229 h 268229"/>
              <a:gd name="connsiteX14" fmla="*/ 1090806 w 3136305"/>
              <a:gd name="connsiteY14" fmla="*/ 268229 h 268229"/>
              <a:gd name="connsiteX15" fmla="*/ 613459 w 3136305"/>
              <a:gd name="connsiteY15" fmla="*/ 268229 h 268229"/>
              <a:gd name="connsiteX16" fmla="*/ 44706 w 3136305"/>
              <a:gd name="connsiteY16" fmla="*/ 268229 h 268229"/>
              <a:gd name="connsiteX17" fmla="*/ 0 w 3136305"/>
              <a:gd name="connsiteY17" fmla="*/ 223523 h 268229"/>
              <a:gd name="connsiteX18" fmla="*/ 0 w 3136305"/>
              <a:gd name="connsiteY18" fmla="*/ 44706 h 26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36305" h="268229" fill="none" extrusionOk="0">
                <a:moveTo>
                  <a:pt x="0" y="44706"/>
                </a:moveTo>
                <a:cubicBezTo>
                  <a:pt x="6825" y="19214"/>
                  <a:pt x="15565" y="4850"/>
                  <a:pt x="44706" y="0"/>
                </a:cubicBezTo>
                <a:cubicBezTo>
                  <a:pt x="302914" y="-61174"/>
                  <a:pt x="315164" y="28077"/>
                  <a:pt x="582990" y="0"/>
                </a:cubicBezTo>
                <a:cubicBezTo>
                  <a:pt x="850816" y="-28077"/>
                  <a:pt x="950297" y="16601"/>
                  <a:pt x="1090806" y="0"/>
                </a:cubicBezTo>
                <a:cubicBezTo>
                  <a:pt x="1231315" y="-16601"/>
                  <a:pt x="1434908" y="37087"/>
                  <a:pt x="1568153" y="0"/>
                </a:cubicBezTo>
                <a:cubicBezTo>
                  <a:pt x="1701398" y="-37087"/>
                  <a:pt x="1935091" y="35389"/>
                  <a:pt x="2106437" y="0"/>
                </a:cubicBezTo>
                <a:cubicBezTo>
                  <a:pt x="2277783" y="-35389"/>
                  <a:pt x="2384791" y="12653"/>
                  <a:pt x="2614252" y="0"/>
                </a:cubicBezTo>
                <a:cubicBezTo>
                  <a:pt x="2843714" y="-12653"/>
                  <a:pt x="2864226" y="30681"/>
                  <a:pt x="3091599" y="0"/>
                </a:cubicBezTo>
                <a:cubicBezTo>
                  <a:pt x="3119250" y="-811"/>
                  <a:pt x="3138819" y="17581"/>
                  <a:pt x="3136305" y="44706"/>
                </a:cubicBezTo>
                <a:cubicBezTo>
                  <a:pt x="3150153" y="83352"/>
                  <a:pt x="3128860" y="165401"/>
                  <a:pt x="3136305" y="223523"/>
                </a:cubicBezTo>
                <a:cubicBezTo>
                  <a:pt x="3134695" y="246470"/>
                  <a:pt x="3114204" y="274913"/>
                  <a:pt x="3091599" y="268229"/>
                </a:cubicBezTo>
                <a:cubicBezTo>
                  <a:pt x="2932093" y="308941"/>
                  <a:pt x="2762000" y="266855"/>
                  <a:pt x="2614252" y="268229"/>
                </a:cubicBezTo>
                <a:cubicBezTo>
                  <a:pt x="2466504" y="269603"/>
                  <a:pt x="2309321" y="248309"/>
                  <a:pt x="2106437" y="268229"/>
                </a:cubicBezTo>
                <a:cubicBezTo>
                  <a:pt x="1903554" y="288149"/>
                  <a:pt x="1806818" y="243226"/>
                  <a:pt x="1598621" y="268229"/>
                </a:cubicBezTo>
                <a:cubicBezTo>
                  <a:pt x="1390424" y="293232"/>
                  <a:pt x="1201470" y="225268"/>
                  <a:pt x="1090806" y="268229"/>
                </a:cubicBezTo>
                <a:cubicBezTo>
                  <a:pt x="980142" y="311190"/>
                  <a:pt x="722130" y="259110"/>
                  <a:pt x="613459" y="268229"/>
                </a:cubicBezTo>
                <a:cubicBezTo>
                  <a:pt x="504788" y="277348"/>
                  <a:pt x="320971" y="232156"/>
                  <a:pt x="44706" y="268229"/>
                </a:cubicBezTo>
                <a:cubicBezTo>
                  <a:pt x="14443" y="270372"/>
                  <a:pt x="2045" y="248605"/>
                  <a:pt x="0" y="223523"/>
                </a:cubicBezTo>
                <a:cubicBezTo>
                  <a:pt x="-5935" y="159368"/>
                  <a:pt x="8743" y="99234"/>
                  <a:pt x="0" y="44706"/>
                </a:cubicBezTo>
                <a:close/>
              </a:path>
              <a:path w="3136305" h="268229" stroke="0" extrusionOk="0">
                <a:moveTo>
                  <a:pt x="0" y="44706"/>
                </a:moveTo>
                <a:cubicBezTo>
                  <a:pt x="395" y="24912"/>
                  <a:pt x="18741" y="-2628"/>
                  <a:pt x="44706" y="0"/>
                </a:cubicBezTo>
                <a:cubicBezTo>
                  <a:pt x="195816" y="-56787"/>
                  <a:pt x="419944" y="7161"/>
                  <a:pt x="552522" y="0"/>
                </a:cubicBezTo>
                <a:cubicBezTo>
                  <a:pt x="685100" y="-7161"/>
                  <a:pt x="972439" y="12540"/>
                  <a:pt x="1121275" y="0"/>
                </a:cubicBezTo>
                <a:cubicBezTo>
                  <a:pt x="1270111" y="-12540"/>
                  <a:pt x="1501540" y="3327"/>
                  <a:pt x="1598621" y="0"/>
                </a:cubicBezTo>
                <a:cubicBezTo>
                  <a:pt x="1695702" y="-3327"/>
                  <a:pt x="1921162" y="16514"/>
                  <a:pt x="2045499" y="0"/>
                </a:cubicBezTo>
                <a:cubicBezTo>
                  <a:pt x="2169836" y="-16514"/>
                  <a:pt x="2305966" y="3779"/>
                  <a:pt x="2492377" y="0"/>
                </a:cubicBezTo>
                <a:cubicBezTo>
                  <a:pt x="2678788" y="-3779"/>
                  <a:pt x="2842838" y="62043"/>
                  <a:pt x="3091599" y="0"/>
                </a:cubicBezTo>
                <a:cubicBezTo>
                  <a:pt x="3121184" y="-3356"/>
                  <a:pt x="3142844" y="17059"/>
                  <a:pt x="3136305" y="44706"/>
                </a:cubicBezTo>
                <a:cubicBezTo>
                  <a:pt x="3139173" y="123580"/>
                  <a:pt x="3121553" y="140096"/>
                  <a:pt x="3136305" y="223523"/>
                </a:cubicBezTo>
                <a:cubicBezTo>
                  <a:pt x="3133500" y="252142"/>
                  <a:pt x="3115181" y="268898"/>
                  <a:pt x="3091599" y="268229"/>
                </a:cubicBezTo>
                <a:cubicBezTo>
                  <a:pt x="2888770" y="286990"/>
                  <a:pt x="2765681" y="236485"/>
                  <a:pt x="2675190" y="268229"/>
                </a:cubicBezTo>
                <a:cubicBezTo>
                  <a:pt x="2584699" y="299973"/>
                  <a:pt x="2371851" y="237474"/>
                  <a:pt x="2106437" y="268229"/>
                </a:cubicBezTo>
                <a:cubicBezTo>
                  <a:pt x="1841023" y="298984"/>
                  <a:pt x="1735779" y="216029"/>
                  <a:pt x="1598621" y="268229"/>
                </a:cubicBezTo>
                <a:cubicBezTo>
                  <a:pt x="1461463" y="320429"/>
                  <a:pt x="1248363" y="236633"/>
                  <a:pt x="1060337" y="268229"/>
                </a:cubicBezTo>
                <a:cubicBezTo>
                  <a:pt x="872311" y="299825"/>
                  <a:pt x="794302" y="251166"/>
                  <a:pt x="613459" y="268229"/>
                </a:cubicBezTo>
                <a:cubicBezTo>
                  <a:pt x="432616" y="285292"/>
                  <a:pt x="178325" y="242523"/>
                  <a:pt x="44706" y="268229"/>
                </a:cubicBezTo>
                <a:cubicBezTo>
                  <a:pt x="20508" y="270079"/>
                  <a:pt x="-2203" y="247275"/>
                  <a:pt x="0" y="223523"/>
                </a:cubicBezTo>
                <a:cubicBezTo>
                  <a:pt x="-2684" y="187538"/>
                  <a:pt x="1411" y="116332"/>
                  <a:pt x="0" y="44706"/>
                </a:cubicBezTo>
                <a:close/>
              </a:path>
            </a:pathLst>
          </a:custGeom>
          <a:solidFill>
            <a:srgbClr val="FFC64C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9417541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Marketing – décembre 2022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92FD0BF-E12C-4377-8F0D-61B4517AD4D1}"/>
              </a:ext>
            </a:extLst>
          </p:cNvPr>
          <p:cNvGrpSpPr/>
          <p:nvPr/>
        </p:nvGrpSpPr>
        <p:grpSpPr>
          <a:xfrm>
            <a:off x="10868302" y="81768"/>
            <a:ext cx="1235597" cy="1050101"/>
            <a:chOff x="10686437" y="224082"/>
            <a:chExt cx="1235597" cy="1050101"/>
          </a:xfrm>
        </p:grpSpPr>
        <p:sp>
          <p:nvSpPr>
            <p:cNvPr id="28" name="Phylactère : pensées 27">
              <a:extLst>
                <a:ext uri="{FF2B5EF4-FFF2-40B4-BE49-F238E27FC236}">
                  <a16:creationId xmlns:a16="http://schemas.microsoft.com/office/drawing/2014/main" id="{BD567021-BCE9-4BAD-9B6D-A20072B773FD}"/>
                </a:ext>
              </a:extLst>
            </p:cNvPr>
            <p:cNvSpPr/>
            <p:nvPr/>
          </p:nvSpPr>
          <p:spPr>
            <a:xfrm>
              <a:off x="10894424" y="418644"/>
              <a:ext cx="781008" cy="704762"/>
            </a:xfrm>
            <a:prstGeom prst="cloudCallout">
              <a:avLst>
                <a:gd name="adj1" fmla="val -4573"/>
                <a:gd name="adj2" fmla="val 6733"/>
              </a:avLst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9EDFFED8-4990-4F59-A840-AF33BB1D7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686437" y="224082"/>
              <a:ext cx="1235597" cy="1050101"/>
            </a:xfrm>
            <a:prstGeom prst="rect">
              <a:avLst/>
            </a:prstGeom>
          </p:spPr>
        </p:pic>
      </p:grpSp>
      <p:pic>
        <p:nvPicPr>
          <p:cNvPr id="22" name="Picture 2" descr="Les randonneurs à pied sur le pont traversant la rivière en forêt">
            <a:extLst>
              <a:ext uri="{FF2B5EF4-FFF2-40B4-BE49-F238E27FC236}">
                <a16:creationId xmlns:a16="http://schemas.microsoft.com/office/drawing/2014/main" id="{824921E5-460F-42F4-A850-01398AA409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530" b="75080" l="30192" r="50160">
                        <a14:foregroundMark x1="49042" y1="66134" x2="49042" y2="66134"/>
                        <a14:foregroundMark x1="48722" y1="64856" x2="48722" y2="64856"/>
                        <a14:foregroundMark x1="49521" y1="68371" x2="49521" y2="68371"/>
                        <a14:foregroundMark x1="50160" y1="69968" x2="50160" y2="69968"/>
                        <a14:foregroundMark x1="33546" y1="70607" x2="33546" y2="70607"/>
                        <a14:foregroundMark x1="32109" y1="73802" x2="32109" y2="73802"/>
                        <a14:foregroundMark x1="30511" y1="72204" x2="30511" y2="72204"/>
                        <a14:foregroundMark x1="32748" y1="75080" x2="32748" y2="75080"/>
                        <a14:foregroundMark x1="39936" y1="18530" x2="39936" y2="18530"/>
                        <a14:foregroundMark x1="35942" y1="24281" x2="35942" y2="24281"/>
                        <a14:backgroundMark x1="34345" y1="29073" x2="34345" y2="29073"/>
                        <a14:backgroundMark x1="35144" y1="22684" x2="35144" y2="22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86" t="14306" r="48249" b="23552"/>
          <a:stretch/>
        </p:blipFill>
        <p:spPr bwMode="auto">
          <a:xfrm>
            <a:off x="3291793" y="989888"/>
            <a:ext cx="3136305" cy="426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Les randonneurs à pied sur le pont traversant la rivière en forêt">
            <a:extLst>
              <a:ext uri="{FF2B5EF4-FFF2-40B4-BE49-F238E27FC236}">
                <a16:creationId xmlns:a16="http://schemas.microsoft.com/office/drawing/2014/main" id="{2293C7B8-6939-4C69-9C70-C3509711A7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700" b="70288" l="52077" r="65176">
                        <a14:foregroundMark x1="60383" y1="39617" x2="60383" y2="39617"/>
                        <a14:foregroundMark x1="52556" y1="41534" x2="52556" y2="41534"/>
                        <a14:foregroundMark x1="64856" y1="70607" x2="64856" y2="70607"/>
                        <a14:foregroundMark x1="63898" y1="66773" x2="63898" y2="66773"/>
                        <a14:foregroundMark x1="54473" y1="69329" x2="54473" y2="69329"/>
                        <a14:foregroundMark x1="56070" y1="68051" x2="56070" y2="68051"/>
                        <a14:foregroundMark x1="65176" y1="53355" x2="65176" y2="53355"/>
                        <a14:foregroundMark x1="62620" y1="38658" x2="62620" y2="38658"/>
                        <a14:foregroundMark x1="55591" y1="58466" x2="55591" y2="58466"/>
                        <a14:foregroundMark x1="59744" y1="38339" x2="59744" y2="383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640" t="34291" r="33360" b="25774"/>
          <a:stretch/>
        </p:blipFill>
        <p:spPr bwMode="auto">
          <a:xfrm>
            <a:off x="6267631" y="2341583"/>
            <a:ext cx="2194560" cy="273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Les randonneurs à pied sur le pont traversant la rivière en forêt">
            <a:extLst>
              <a:ext uri="{FF2B5EF4-FFF2-40B4-BE49-F238E27FC236}">
                <a16:creationId xmlns:a16="http://schemas.microsoft.com/office/drawing/2014/main" id="{6E8FE1AC-EE3C-4C21-87C8-06F006D499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131" b="76038" l="66773" r="77157">
                        <a14:foregroundMark x1="67252" y1="50479" x2="67252" y2="50479"/>
                        <a14:foregroundMark x1="68371" y1="72204" x2="68371" y2="72204"/>
                        <a14:foregroundMark x1="74920" y1="76038" x2="74920" y2="76038"/>
                        <a14:backgroundMark x1="71885" y1="69649" x2="71885" y2="69649"/>
                        <a14:backgroundMark x1="72843" y1="73802" x2="72843" y2="738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29" t="39376" r="21548" b="22393"/>
          <a:stretch/>
        </p:blipFill>
        <p:spPr bwMode="auto">
          <a:xfrm>
            <a:off x="8299182" y="2673568"/>
            <a:ext cx="1772530" cy="262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327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C600830-E759-4D3C-92B8-393E2FF94E1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7200446" cy="4860000"/>
          </a:xfrm>
        </p:spPr>
        <p:txBody>
          <a:bodyPr/>
          <a:lstStyle/>
          <a:p>
            <a:r>
              <a:rPr lang="fr-FR" dirty="0"/>
              <a:t>Alors que l’activation de nos clients est un gage de fidélisation et développement de PNB, nous sommes confrontés à une cassure de clients équipés lorsqu’ils ont 10 ans.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Cette forte chute est liée au changement de critère de segmentation : </a:t>
            </a:r>
          </a:p>
          <a:p>
            <a:pPr lvl="1"/>
            <a:r>
              <a:rPr lang="fr-FR" dirty="0"/>
              <a:t>Jusqu’aux 9 ans de l’enfant, la simple détention d’un Livret A (solde mini 100 € ou abonnement mini 10 €) permet d’activer le client.</a:t>
            </a:r>
          </a:p>
          <a:p>
            <a:pPr lvl="1"/>
            <a:r>
              <a:rPr lang="fr-FR" dirty="0"/>
              <a:t>Aux 10 ans, le critère d’activation intègre, en plus, la détention du livret 10/12.</a:t>
            </a:r>
          </a:p>
          <a:p>
            <a:pPr lvl="1"/>
            <a:endParaRPr lang="fr-FR" sz="500" dirty="0"/>
          </a:p>
          <a:p>
            <a:r>
              <a:rPr lang="fr-FR" dirty="0"/>
              <a:t>94 % de clients détenant un 10/12 sont « </a:t>
            </a:r>
            <a:r>
              <a:rPr lang="fr-FR" dirty="0" err="1"/>
              <a:t>Ee</a:t>
            </a:r>
            <a:r>
              <a:rPr lang="fr-FR" dirty="0"/>
              <a:t> » : c’est un levier très fort d’activation.  </a:t>
            </a:r>
          </a:p>
          <a:p>
            <a:endParaRPr lang="fr-FR" sz="500" dirty="0"/>
          </a:p>
          <a:p>
            <a:r>
              <a:rPr lang="fr-FR" dirty="0"/>
              <a:t>Anticiper au maximum l’ouverture de ce livret est un gage de fidélisation et de développement de PNB. </a:t>
            </a:r>
          </a:p>
          <a:p>
            <a:pPr marL="468000" lvl="1" indent="0">
              <a:buNone/>
            </a:pPr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4172F8-1052-4CF9-AD10-6AB0E30AE4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Nous sommes confrontés à « une cassure » de clients équipés lorsqu’ils ont 10 ans.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3103ACF-8701-4256-86E7-9EF6CF32D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0AE5208-7DDC-41C6-B0F4-66AC6D4B48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4368D-9988-4D28-8780-B28BFD4D41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DF1F3"/>
              </a:clrFrom>
              <a:clrTo>
                <a:srgbClr val="EDF1F3">
                  <a:alpha val="0"/>
                </a:srgbClr>
              </a:clrTo>
            </a:clrChange>
          </a:blip>
          <a:srcRect t="17038" r="50000" b="8340"/>
          <a:stretch/>
        </p:blipFill>
        <p:spPr>
          <a:xfrm>
            <a:off x="8252907" y="1609431"/>
            <a:ext cx="3036081" cy="430975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7CAAC83-EC20-4613-B484-18D7830D89F6}"/>
              </a:ext>
            </a:extLst>
          </p:cNvPr>
          <p:cNvSpPr/>
          <p:nvPr/>
        </p:nvSpPr>
        <p:spPr>
          <a:xfrm>
            <a:off x="1841946" y="2372211"/>
            <a:ext cx="5400675" cy="3332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572388-8EB9-47E4-A44A-B4A76EC6ED2F}"/>
              </a:ext>
            </a:extLst>
          </p:cNvPr>
          <p:cNvSpPr/>
          <p:nvPr/>
        </p:nvSpPr>
        <p:spPr>
          <a:xfrm>
            <a:off x="1841945" y="2372210"/>
            <a:ext cx="3780000" cy="333221"/>
          </a:xfrm>
          <a:custGeom>
            <a:avLst/>
            <a:gdLst>
              <a:gd name="connsiteX0" fmla="*/ 0 w 3780000"/>
              <a:gd name="connsiteY0" fmla="*/ 0 h 333221"/>
              <a:gd name="connsiteX1" fmla="*/ 592200 w 3780000"/>
              <a:gd name="connsiteY1" fmla="*/ 0 h 333221"/>
              <a:gd name="connsiteX2" fmla="*/ 1222200 w 3780000"/>
              <a:gd name="connsiteY2" fmla="*/ 0 h 333221"/>
              <a:gd name="connsiteX3" fmla="*/ 1852200 w 3780000"/>
              <a:gd name="connsiteY3" fmla="*/ 0 h 333221"/>
              <a:gd name="connsiteX4" fmla="*/ 2406600 w 3780000"/>
              <a:gd name="connsiteY4" fmla="*/ 0 h 333221"/>
              <a:gd name="connsiteX5" fmla="*/ 2923200 w 3780000"/>
              <a:gd name="connsiteY5" fmla="*/ 0 h 333221"/>
              <a:gd name="connsiteX6" fmla="*/ 3780000 w 3780000"/>
              <a:gd name="connsiteY6" fmla="*/ 0 h 333221"/>
              <a:gd name="connsiteX7" fmla="*/ 3780000 w 3780000"/>
              <a:gd name="connsiteY7" fmla="*/ 333221 h 333221"/>
              <a:gd name="connsiteX8" fmla="*/ 3187800 w 3780000"/>
              <a:gd name="connsiteY8" fmla="*/ 333221 h 333221"/>
              <a:gd name="connsiteX9" fmla="*/ 2595600 w 3780000"/>
              <a:gd name="connsiteY9" fmla="*/ 333221 h 333221"/>
              <a:gd name="connsiteX10" fmla="*/ 1890000 w 3780000"/>
              <a:gd name="connsiteY10" fmla="*/ 333221 h 333221"/>
              <a:gd name="connsiteX11" fmla="*/ 1335600 w 3780000"/>
              <a:gd name="connsiteY11" fmla="*/ 333221 h 333221"/>
              <a:gd name="connsiteX12" fmla="*/ 819000 w 3780000"/>
              <a:gd name="connsiteY12" fmla="*/ 333221 h 333221"/>
              <a:gd name="connsiteX13" fmla="*/ 0 w 3780000"/>
              <a:gd name="connsiteY13" fmla="*/ 333221 h 333221"/>
              <a:gd name="connsiteX14" fmla="*/ 0 w 3780000"/>
              <a:gd name="connsiteY14" fmla="*/ 0 h 333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780000" h="333221" fill="none" extrusionOk="0">
                <a:moveTo>
                  <a:pt x="0" y="0"/>
                </a:moveTo>
                <a:cubicBezTo>
                  <a:pt x="139029" y="16089"/>
                  <a:pt x="406642" y="25896"/>
                  <a:pt x="592200" y="0"/>
                </a:cubicBezTo>
                <a:cubicBezTo>
                  <a:pt x="777758" y="-25896"/>
                  <a:pt x="933971" y="18450"/>
                  <a:pt x="1222200" y="0"/>
                </a:cubicBezTo>
                <a:cubicBezTo>
                  <a:pt x="1510429" y="-18450"/>
                  <a:pt x="1586255" y="-23432"/>
                  <a:pt x="1852200" y="0"/>
                </a:cubicBezTo>
                <a:cubicBezTo>
                  <a:pt x="2118145" y="23432"/>
                  <a:pt x="2241090" y="-9081"/>
                  <a:pt x="2406600" y="0"/>
                </a:cubicBezTo>
                <a:cubicBezTo>
                  <a:pt x="2572110" y="9081"/>
                  <a:pt x="2683913" y="5408"/>
                  <a:pt x="2923200" y="0"/>
                </a:cubicBezTo>
                <a:cubicBezTo>
                  <a:pt x="3162487" y="-5408"/>
                  <a:pt x="3604892" y="38638"/>
                  <a:pt x="3780000" y="0"/>
                </a:cubicBezTo>
                <a:cubicBezTo>
                  <a:pt x="3788672" y="110375"/>
                  <a:pt x="3782265" y="233068"/>
                  <a:pt x="3780000" y="333221"/>
                </a:cubicBezTo>
                <a:cubicBezTo>
                  <a:pt x="3510566" y="358393"/>
                  <a:pt x="3450744" y="343344"/>
                  <a:pt x="3187800" y="333221"/>
                </a:cubicBezTo>
                <a:cubicBezTo>
                  <a:pt x="2924856" y="323098"/>
                  <a:pt x="2832510" y="356420"/>
                  <a:pt x="2595600" y="333221"/>
                </a:cubicBezTo>
                <a:cubicBezTo>
                  <a:pt x="2358690" y="310022"/>
                  <a:pt x="2065776" y="330116"/>
                  <a:pt x="1890000" y="333221"/>
                </a:cubicBezTo>
                <a:cubicBezTo>
                  <a:pt x="1714224" y="336326"/>
                  <a:pt x="1491451" y="356572"/>
                  <a:pt x="1335600" y="333221"/>
                </a:cubicBezTo>
                <a:cubicBezTo>
                  <a:pt x="1179749" y="309870"/>
                  <a:pt x="978794" y="317800"/>
                  <a:pt x="819000" y="333221"/>
                </a:cubicBezTo>
                <a:cubicBezTo>
                  <a:pt x="659206" y="348642"/>
                  <a:pt x="399037" y="318586"/>
                  <a:pt x="0" y="333221"/>
                </a:cubicBezTo>
                <a:cubicBezTo>
                  <a:pt x="-11050" y="237590"/>
                  <a:pt x="-16267" y="107829"/>
                  <a:pt x="0" y="0"/>
                </a:cubicBezTo>
                <a:close/>
              </a:path>
              <a:path w="3780000" h="333221" stroke="0" extrusionOk="0">
                <a:moveTo>
                  <a:pt x="0" y="0"/>
                </a:moveTo>
                <a:cubicBezTo>
                  <a:pt x="298740" y="-1622"/>
                  <a:pt x="450539" y="29814"/>
                  <a:pt x="667800" y="0"/>
                </a:cubicBezTo>
                <a:cubicBezTo>
                  <a:pt x="885061" y="-29814"/>
                  <a:pt x="998887" y="16474"/>
                  <a:pt x="1297800" y="0"/>
                </a:cubicBezTo>
                <a:cubicBezTo>
                  <a:pt x="1596713" y="-16474"/>
                  <a:pt x="1703998" y="15222"/>
                  <a:pt x="1852200" y="0"/>
                </a:cubicBezTo>
                <a:cubicBezTo>
                  <a:pt x="2000402" y="-15222"/>
                  <a:pt x="2116106" y="4582"/>
                  <a:pt x="2368800" y="0"/>
                </a:cubicBezTo>
                <a:cubicBezTo>
                  <a:pt x="2621494" y="-4582"/>
                  <a:pt x="2696000" y="17213"/>
                  <a:pt x="2961000" y="0"/>
                </a:cubicBezTo>
                <a:cubicBezTo>
                  <a:pt x="3226000" y="-17213"/>
                  <a:pt x="3506159" y="31843"/>
                  <a:pt x="3780000" y="0"/>
                </a:cubicBezTo>
                <a:cubicBezTo>
                  <a:pt x="3769922" y="76889"/>
                  <a:pt x="3786400" y="198227"/>
                  <a:pt x="3780000" y="333221"/>
                </a:cubicBezTo>
                <a:cubicBezTo>
                  <a:pt x="3602424" y="359035"/>
                  <a:pt x="3412661" y="314210"/>
                  <a:pt x="3263400" y="333221"/>
                </a:cubicBezTo>
                <a:cubicBezTo>
                  <a:pt x="3114139" y="352232"/>
                  <a:pt x="2798668" y="327357"/>
                  <a:pt x="2671200" y="333221"/>
                </a:cubicBezTo>
                <a:cubicBezTo>
                  <a:pt x="2543732" y="339085"/>
                  <a:pt x="2388024" y="350036"/>
                  <a:pt x="2154600" y="333221"/>
                </a:cubicBezTo>
                <a:cubicBezTo>
                  <a:pt x="1921176" y="316406"/>
                  <a:pt x="1750881" y="320678"/>
                  <a:pt x="1562400" y="333221"/>
                </a:cubicBezTo>
                <a:cubicBezTo>
                  <a:pt x="1373919" y="345764"/>
                  <a:pt x="1218822" y="358925"/>
                  <a:pt x="1008000" y="333221"/>
                </a:cubicBezTo>
                <a:cubicBezTo>
                  <a:pt x="797178" y="307517"/>
                  <a:pt x="444148" y="312282"/>
                  <a:pt x="0" y="333221"/>
                </a:cubicBezTo>
                <a:cubicBezTo>
                  <a:pt x="-14179" y="228883"/>
                  <a:pt x="-7426" y="111158"/>
                  <a:pt x="0" y="0"/>
                </a:cubicBezTo>
                <a:close/>
              </a:path>
            </a:pathLst>
          </a:custGeom>
          <a:solidFill>
            <a:srgbClr val="8CC63F"/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06457584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/>
              <a:t>70 % de clients équipés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3D22ED-4B50-46AE-B874-724DDE641292}"/>
              </a:ext>
            </a:extLst>
          </p:cNvPr>
          <p:cNvSpPr/>
          <p:nvPr/>
        </p:nvSpPr>
        <p:spPr>
          <a:xfrm>
            <a:off x="1841945" y="2891257"/>
            <a:ext cx="5400675" cy="3332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4DAE0E-1252-4268-A2AA-76923D57B824}"/>
              </a:ext>
            </a:extLst>
          </p:cNvPr>
          <p:cNvSpPr/>
          <p:nvPr/>
        </p:nvSpPr>
        <p:spPr>
          <a:xfrm>
            <a:off x="1841944" y="2891256"/>
            <a:ext cx="1728000" cy="333221"/>
          </a:xfrm>
          <a:custGeom>
            <a:avLst/>
            <a:gdLst>
              <a:gd name="connsiteX0" fmla="*/ 0 w 1728000"/>
              <a:gd name="connsiteY0" fmla="*/ 0 h 333221"/>
              <a:gd name="connsiteX1" fmla="*/ 558720 w 1728000"/>
              <a:gd name="connsiteY1" fmla="*/ 0 h 333221"/>
              <a:gd name="connsiteX2" fmla="*/ 1117440 w 1728000"/>
              <a:gd name="connsiteY2" fmla="*/ 0 h 333221"/>
              <a:gd name="connsiteX3" fmla="*/ 1728000 w 1728000"/>
              <a:gd name="connsiteY3" fmla="*/ 0 h 333221"/>
              <a:gd name="connsiteX4" fmla="*/ 1728000 w 1728000"/>
              <a:gd name="connsiteY4" fmla="*/ 333221 h 333221"/>
              <a:gd name="connsiteX5" fmla="*/ 1117440 w 1728000"/>
              <a:gd name="connsiteY5" fmla="*/ 333221 h 333221"/>
              <a:gd name="connsiteX6" fmla="*/ 506880 w 1728000"/>
              <a:gd name="connsiteY6" fmla="*/ 333221 h 333221"/>
              <a:gd name="connsiteX7" fmla="*/ 0 w 1728000"/>
              <a:gd name="connsiteY7" fmla="*/ 333221 h 333221"/>
              <a:gd name="connsiteX8" fmla="*/ 0 w 1728000"/>
              <a:gd name="connsiteY8" fmla="*/ 0 h 333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28000" h="333221" fill="none" extrusionOk="0">
                <a:moveTo>
                  <a:pt x="0" y="0"/>
                </a:moveTo>
                <a:cubicBezTo>
                  <a:pt x="267162" y="16793"/>
                  <a:pt x="429630" y="-20308"/>
                  <a:pt x="558720" y="0"/>
                </a:cubicBezTo>
                <a:cubicBezTo>
                  <a:pt x="687810" y="20308"/>
                  <a:pt x="901663" y="-833"/>
                  <a:pt x="1117440" y="0"/>
                </a:cubicBezTo>
                <a:cubicBezTo>
                  <a:pt x="1333217" y="833"/>
                  <a:pt x="1576034" y="-16278"/>
                  <a:pt x="1728000" y="0"/>
                </a:cubicBezTo>
                <a:cubicBezTo>
                  <a:pt x="1741259" y="126299"/>
                  <a:pt x="1742179" y="204304"/>
                  <a:pt x="1728000" y="333221"/>
                </a:cubicBezTo>
                <a:cubicBezTo>
                  <a:pt x="1435022" y="313521"/>
                  <a:pt x="1296389" y="339686"/>
                  <a:pt x="1117440" y="333221"/>
                </a:cubicBezTo>
                <a:cubicBezTo>
                  <a:pt x="938491" y="326756"/>
                  <a:pt x="773769" y="336338"/>
                  <a:pt x="506880" y="333221"/>
                </a:cubicBezTo>
                <a:cubicBezTo>
                  <a:pt x="239991" y="330104"/>
                  <a:pt x="193700" y="353882"/>
                  <a:pt x="0" y="333221"/>
                </a:cubicBezTo>
                <a:cubicBezTo>
                  <a:pt x="-16513" y="205125"/>
                  <a:pt x="11903" y="128585"/>
                  <a:pt x="0" y="0"/>
                </a:cubicBezTo>
                <a:close/>
              </a:path>
              <a:path w="1728000" h="333221" stroke="0" extrusionOk="0">
                <a:moveTo>
                  <a:pt x="0" y="0"/>
                </a:moveTo>
                <a:cubicBezTo>
                  <a:pt x="127379" y="-14780"/>
                  <a:pt x="319524" y="18276"/>
                  <a:pt x="593280" y="0"/>
                </a:cubicBezTo>
                <a:cubicBezTo>
                  <a:pt x="867036" y="-18276"/>
                  <a:pt x="897082" y="26374"/>
                  <a:pt x="1169280" y="0"/>
                </a:cubicBezTo>
                <a:cubicBezTo>
                  <a:pt x="1441478" y="-26374"/>
                  <a:pt x="1565604" y="3486"/>
                  <a:pt x="1728000" y="0"/>
                </a:cubicBezTo>
                <a:cubicBezTo>
                  <a:pt x="1734544" y="115456"/>
                  <a:pt x="1735836" y="265006"/>
                  <a:pt x="1728000" y="333221"/>
                </a:cubicBezTo>
                <a:cubicBezTo>
                  <a:pt x="1544552" y="311304"/>
                  <a:pt x="1329935" y="308981"/>
                  <a:pt x="1117440" y="333221"/>
                </a:cubicBezTo>
                <a:cubicBezTo>
                  <a:pt x="904945" y="357461"/>
                  <a:pt x="777611" y="329825"/>
                  <a:pt x="524160" y="333221"/>
                </a:cubicBezTo>
                <a:cubicBezTo>
                  <a:pt x="270709" y="336617"/>
                  <a:pt x="150017" y="316253"/>
                  <a:pt x="0" y="333221"/>
                </a:cubicBezTo>
                <a:cubicBezTo>
                  <a:pt x="480" y="181784"/>
                  <a:pt x="7826" y="146119"/>
                  <a:pt x="0" y="0"/>
                </a:cubicBezTo>
                <a:close/>
              </a:path>
            </a:pathLst>
          </a:custGeom>
          <a:solidFill>
            <a:srgbClr val="8CC63F"/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06457584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/>
              <a:t>32 % de clients équipés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9E214FA-87A8-46E5-AA90-6B26AD4144D1}"/>
              </a:ext>
            </a:extLst>
          </p:cNvPr>
          <p:cNvSpPr txBox="1"/>
          <p:nvPr/>
        </p:nvSpPr>
        <p:spPr>
          <a:xfrm>
            <a:off x="999974" y="2399660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  <a:t>9 ans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F1FD510-5E30-49C7-A508-5564307F4A83}"/>
              </a:ext>
            </a:extLst>
          </p:cNvPr>
          <p:cNvSpPr txBox="1"/>
          <p:nvPr/>
        </p:nvSpPr>
        <p:spPr>
          <a:xfrm>
            <a:off x="831658" y="2905232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  <a:t>10 ans </a:t>
            </a: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B4E79A3D-F2D5-43C7-9AE4-89ACC6009892}"/>
              </a:ext>
            </a:extLst>
          </p:cNvPr>
          <p:cNvCxnSpPr>
            <a:cxnSpLocks/>
          </p:cNvCxnSpPr>
          <p:nvPr/>
        </p:nvCxnSpPr>
        <p:spPr>
          <a:xfrm>
            <a:off x="8108274" y="1481444"/>
            <a:ext cx="0" cy="442587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12E6876B-0E7C-46FE-A194-75CC512E2BE6}"/>
              </a:ext>
            </a:extLst>
          </p:cNvPr>
          <p:cNvGrpSpPr/>
          <p:nvPr/>
        </p:nvGrpSpPr>
        <p:grpSpPr>
          <a:xfrm>
            <a:off x="10868302" y="81768"/>
            <a:ext cx="1235597" cy="1050101"/>
            <a:chOff x="10686437" y="224082"/>
            <a:chExt cx="1235597" cy="1050101"/>
          </a:xfrm>
        </p:grpSpPr>
        <p:sp>
          <p:nvSpPr>
            <p:cNvPr id="31" name="Phylactère : pensées 30">
              <a:extLst>
                <a:ext uri="{FF2B5EF4-FFF2-40B4-BE49-F238E27FC236}">
                  <a16:creationId xmlns:a16="http://schemas.microsoft.com/office/drawing/2014/main" id="{0D0384CD-5C35-4A25-8F73-57357EDB9549}"/>
                </a:ext>
              </a:extLst>
            </p:cNvPr>
            <p:cNvSpPr/>
            <p:nvPr/>
          </p:nvSpPr>
          <p:spPr>
            <a:xfrm>
              <a:off x="10894424" y="418644"/>
              <a:ext cx="781008" cy="704762"/>
            </a:xfrm>
            <a:prstGeom prst="cloudCallout">
              <a:avLst>
                <a:gd name="adj1" fmla="val -4573"/>
                <a:gd name="adj2" fmla="val 6733"/>
              </a:avLst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836157D3-746C-4402-915B-E18E246AE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686437" y="224082"/>
              <a:ext cx="1235597" cy="10501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5599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40BCCE1-543B-4005-A0EA-5F76B207060B}"/>
              </a:ext>
            </a:extLst>
          </p:cNvPr>
          <p:cNvSpPr/>
          <p:nvPr/>
        </p:nvSpPr>
        <p:spPr>
          <a:xfrm>
            <a:off x="3038621" y="4364610"/>
            <a:ext cx="3207433" cy="204522"/>
          </a:xfrm>
          <a:custGeom>
            <a:avLst/>
            <a:gdLst>
              <a:gd name="connsiteX0" fmla="*/ 0 w 3207433"/>
              <a:gd name="connsiteY0" fmla="*/ 0 h 204522"/>
              <a:gd name="connsiteX1" fmla="*/ 705635 w 3207433"/>
              <a:gd name="connsiteY1" fmla="*/ 0 h 204522"/>
              <a:gd name="connsiteX2" fmla="*/ 1411271 w 3207433"/>
              <a:gd name="connsiteY2" fmla="*/ 0 h 204522"/>
              <a:gd name="connsiteX3" fmla="*/ 2052757 w 3207433"/>
              <a:gd name="connsiteY3" fmla="*/ 0 h 204522"/>
              <a:gd name="connsiteX4" fmla="*/ 3207433 w 3207433"/>
              <a:gd name="connsiteY4" fmla="*/ 0 h 204522"/>
              <a:gd name="connsiteX5" fmla="*/ 3207433 w 3207433"/>
              <a:gd name="connsiteY5" fmla="*/ 204522 h 204522"/>
              <a:gd name="connsiteX6" fmla="*/ 2565946 w 3207433"/>
              <a:gd name="connsiteY6" fmla="*/ 204522 h 204522"/>
              <a:gd name="connsiteX7" fmla="*/ 1988608 w 3207433"/>
              <a:gd name="connsiteY7" fmla="*/ 204522 h 204522"/>
              <a:gd name="connsiteX8" fmla="*/ 1411271 w 3207433"/>
              <a:gd name="connsiteY8" fmla="*/ 204522 h 204522"/>
              <a:gd name="connsiteX9" fmla="*/ 866007 w 3207433"/>
              <a:gd name="connsiteY9" fmla="*/ 204522 h 204522"/>
              <a:gd name="connsiteX10" fmla="*/ 0 w 3207433"/>
              <a:gd name="connsiteY10" fmla="*/ 204522 h 204522"/>
              <a:gd name="connsiteX11" fmla="*/ 0 w 3207433"/>
              <a:gd name="connsiteY11" fmla="*/ 0 h 20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07433" h="204522" fill="none" extrusionOk="0">
                <a:moveTo>
                  <a:pt x="0" y="0"/>
                </a:moveTo>
                <a:cubicBezTo>
                  <a:pt x="197737" y="27020"/>
                  <a:pt x="467869" y="-1365"/>
                  <a:pt x="705635" y="0"/>
                </a:cubicBezTo>
                <a:cubicBezTo>
                  <a:pt x="943401" y="1365"/>
                  <a:pt x="1181237" y="-33546"/>
                  <a:pt x="1411271" y="0"/>
                </a:cubicBezTo>
                <a:cubicBezTo>
                  <a:pt x="1641305" y="33546"/>
                  <a:pt x="1863419" y="20402"/>
                  <a:pt x="2052757" y="0"/>
                </a:cubicBezTo>
                <a:cubicBezTo>
                  <a:pt x="2242095" y="-20402"/>
                  <a:pt x="2735825" y="-42926"/>
                  <a:pt x="3207433" y="0"/>
                </a:cubicBezTo>
                <a:cubicBezTo>
                  <a:pt x="3214264" y="90298"/>
                  <a:pt x="3213639" y="112553"/>
                  <a:pt x="3207433" y="204522"/>
                </a:cubicBezTo>
                <a:cubicBezTo>
                  <a:pt x="2915971" y="209440"/>
                  <a:pt x="2766364" y="186240"/>
                  <a:pt x="2565946" y="204522"/>
                </a:cubicBezTo>
                <a:cubicBezTo>
                  <a:pt x="2365528" y="222804"/>
                  <a:pt x="2157943" y="194325"/>
                  <a:pt x="1988608" y="204522"/>
                </a:cubicBezTo>
                <a:cubicBezTo>
                  <a:pt x="1819273" y="214719"/>
                  <a:pt x="1592659" y="231139"/>
                  <a:pt x="1411271" y="204522"/>
                </a:cubicBezTo>
                <a:cubicBezTo>
                  <a:pt x="1229883" y="177905"/>
                  <a:pt x="975305" y="201655"/>
                  <a:pt x="866007" y="204522"/>
                </a:cubicBezTo>
                <a:cubicBezTo>
                  <a:pt x="756709" y="207389"/>
                  <a:pt x="247055" y="208579"/>
                  <a:pt x="0" y="204522"/>
                </a:cubicBezTo>
                <a:cubicBezTo>
                  <a:pt x="6918" y="109601"/>
                  <a:pt x="8728" y="77824"/>
                  <a:pt x="0" y="0"/>
                </a:cubicBezTo>
                <a:close/>
              </a:path>
              <a:path w="3207433" h="204522" stroke="0" extrusionOk="0">
                <a:moveTo>
                  <a:pt x="0" y="0"/>
                </a:moveTo>
                <a:cubicBezTo>
                  <a:pt x="221091" y="-33248"/>
                  <a:pt x="494652" y="-31378"/>
                  <a:pt x="673561" y="0"/>
                </a:cubicBezTo>
                <a:cubicBezTo>
                  <a:pt x="852470" y="31378"/>
                  <a:pt x="1118838" y="-22247"/>
                  <a:pt x="1315048" y="0"/>
                </a:cubicBezTo>
                <a:cubicBezTo>
                  <a:pt x="1511258" y="22247"/>
                  <a:pt x="1742714" y="22327"/>
                  <a:pt x="1892385" y="0"/>
                </a:cubicBezTo>
                <a:cubicBezTo>
                  <a:pt x="2042056" y="-22327"/>
                  <a:pt x="2228838" y="11668"/>
                  <a:pt x="2437649" y="0"/>
                </a:cubicBezTo>
                <a:cubicBezTo>
                  <a:pt x="2646460" y="-11668"/>
                  <a:pt x="3012268" y="12070"/>
                  <a:pt x="3207433" y="0"/>
                </a:cubicBezTo>
                <a:cubicBezTo>
                  <a:pt x="3201224" y="78781"/>
                  <a:pt x="3202110" y="150985"/>
                  <a:pt x="3207433" y="204522"/>
                </a:cubicBezTo>
                <a:cubicBezTo>
                  <a:pt x="3058651" y="180945"/>
                  <a:pt x="2738434" y="198290"/>
                  <a:pt x="2565946" y="204522"/>
                </a:cubicBezTo>
                <a:cubicBezTo>
                  <a:pt x="2393458" y="210754"/>
                  <a:pt x="2128279" y="213235"/>
                  <a:pt x="1892385" y="204522"/>
                </a:cubicBezTo>
                <a:cubicBezTo>
                  <a:pt x="1656491" y="195809"/>
                  <a:pt x="1477827" y="232648"/>
                  <a:pt x="1282973" y="204522"/>
                </a:cubicBezTo>
                <a:cubicBezTo>
                  <a:pt x="1088119" y="176396"/>
                  <a:pt x="999791" y="183904"/>
                  <a:pt x="737710" y="204522"/>
                </a:cubicBezTo>
                <a:cubicBezTo>
                  <a:pt x="475629" y="225140"/>
                  <a:pt x="148019" y="210112"/>
                  <a:pt x="0" y="204522"/>
                </a:cubicBezTo>
                <a:cubicBezTo>
                  <a:pt x="5800" y="153715"/>
                  <a:pt x="-8708" y="77099"/>
                  <a:pt x="0" y="0"/>
                </a:cubicBezTo>
                <a:close/>
              </a:path>
            </a:pathLst>
          </a:custGeom>
          <a:solidFill>
            <a:srgbClr val="8CC63F"/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06457584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/>
              <a:t>Période de détention du 10-12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2E2F23-4620-4ED8-BF87-5375D8EB319F}"/>
              </a:ext>
            </a:extLst>
          </p:cNvPr>
          <p:cNvSpPr/>
          <p:nvPr/>
        </p:nvSpPr>
        <p:spPr>
          <a:xfrm>
            <a:off x="5582457" y="4790884"/>
            <a:ext cx="1322363" cy="484632"/>
          </a:xfrm>
          <a:custGeom>
            <a:avLst/>
            <a:gdLst>
              <a:gd name="connsiteX0" fmla="*/ 0 w 1322363"/>
              <a:gd name="connsiteY0" fmla="*/ 0 h 484632"/>
              <a:gd name="connsiteX1" fmla="*/ 621511 w 1322363"/>
              <a:gd name="connsiteY1" fmla="*/ 0 h 484632"/>
              <a:gd name="connsiteX2" fmla="*/ 1322363 w 1322363"/>
              <a:gd name="connsiteY2" fmla="*/ 0 h 484632"/>
              <a:gd name="connsiteX3" fmla="*/ 1322363 w 1322363"/>
              <a:gd name="connsiteY3" fmla="*/ 484632 h 484632"/>
              <a:gd name="connsiteX4" fmla="*/ 687629 w 1322363"/>
              <a:gd name="connsiteY4" fmla="*/ 484632 h 484632"/>
              <a:gd name="connsiteX5" fmla="*/ 0 w 1322363"/>
              <a:gd name="connsiteY5" fmla="*/ 484632 h 484632"/>
              <a:gd name="connsiteX6" fmla="*/ 0 w 1322363"/>
              <a:gd name="connsiteY6" fmla="*/ 0 h 484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2363" h="484632" fill="none" extrusionOk="0">
                <a:moveTo>
                  <a:pt x="0" y="0"/>
                </a:moveTo>
                <a:cubicBezTo>
                  <a:pt x="252406" y="16631"/>
                  <a:pt x="454781" y="23690"/>
                  <a:pt x="621511" y="0"/>
                </a:cubicBezTo>
                <a:cubicBezTo>
                  <a:pt x="788241" y="-23690"/>
                  <a:pt x="1085396" y="26766"/>
                  <a:pt x="1322363" y="0"/>
                </a:cubicBezTo>
                <a:cubicBezTo>
                  <a:pt x="1308388" y="119625"/>
                  <a:pt x="1308898" y="261635"/>
                  <a:pt x="1322363" y="484632"/>
                </a:cubicBezTo>
                <a:cubicBezTo>
                  <a:pt x="1178386" y="500666"/>
                  <a:pt x="963098" y="480244"/>
                  <a:pt x="687629" y="484632"/>
                </a:cubicBezTo>
                <a:cubicBezTo>
                  <a:pt x="412160" y="489020"/>
                  <a:pt x="271431" y="511450"/>
                  <a:pt x="0" y="484632"/>
                </a:cubicBezTo>
                <a:cubicBezTo>
                  <a:pt x="2855" y="248988"/>
                  <a:pt x="17835" y="128224"/>
                  <a:pt x="0" y="0"/>
                </a:cubicBezTo>
                <a:close/>
              </a:path>
              <a:path w="1322363" h="484632" stroke="0" extrusionOk="0">
                <a:moveTo>
                  <a:pt x="0" y="0"/>
                </a:moveTo>
                <a:cubicBezTo>
                  <a:pt x="184672" y="15602"/>
                  <a:pt x="406024" y="27104"/>
                  <a:pt x="674405" y="0"/>
                </a:cubicBezTo>
                <a:cubicBezTo>
                  <a:pt x="942786" y="-27104"/>
                  <a:pt x="1159789" y="-15302"/>
                  <a:pt x="1322363" y="0"/>
                </a:cubicBezTo>
                <a:cubicBezTo>
                  <a:pt x="1309225" y="183642"/>
                  <a:pt x="1319881" y="306165"/>
                  <a:pt x="1322363" y="484632"/>
                </a:cubicBezTo>
                <a:cubicBezTo>
                  <a:pt x="1001278" y="451571"/>
                  <a:pt x="975293" y="456908"/>
                  <a:pt x="647958" y="484632"/>
                </a:cubicBezTo>
                <a:cubicBezTo>
                  <a:pt x="320624" y="512356"/>
                  <a:pt x="319226" y="469817"/>
                  <a:pt x="0" y="484632"/>
                </a:cubicBezTo>
                <a:cubicBezTo>
                  <a:pt x="16741" y="381094"/>
                  <a:pt x="4208" y="239770"/>
                  <a:pt x="0" y="0"/>
                </a:cubicBezTo>
                <a:close/>
              </a:path>
            </a:pathLst>
          </a:custGeom>
          <a:solidFill>
            <a:srgbClr val="8CC63F"/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06457584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/>
              <a:t>Transformation en Livret Jeunes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C600830-E759-4D3C-92B8-393E2FF94E19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b="1" dirty="0"/>
              <a:t>La détention du livret 10/12 est doublement stratégique : </a:t>
            </a:r>
          </a:p>
          <a:p>
            <a:pPr lvl="1"/>
            <a:r>
              <a:rPr lang="fr-FR" dirty="0"/>
              <a:t>Il permet l’activation de nos clients, </a:t>
            </a:r>
          </a:p>
          <a:p>
            <a:pPr lvl="1"/>
            <a:r>
              <a:rPr lang="fr-FR" dirty="0"/>
              <a:t>Il se transforme automatiquement en Livret Jeunes aux 12 ans de l’enfant. C’est un moyen de « pré vendre » le LJ.</a:t>
            </a:r>
          </a:p>
          <a:p>
            <a:endParaRPr lang="fr-FR" sz="1000" dirty="0"/>
          </a:p>
          <a:p>
            <a:r>
              <a:rPr lang="fr-FR" b="1" dirty="0"/>
              <a:t>Or, il n’est possible de commercialiser le 10/12 que pendant 22 mois : </a:t>
            </a:r>
          </a:p>
          <a:p>
            <a:pPr lvl="1"/>
            <a:r>
              <a:rPr lang="fr-FR" dirty="0"/>
              <a:t>Il n’est pas possible de l’ouvrir avant les 10 ans de l’enfant </a:t>
            </a:r>
          </a:p>
          <a:p>
            <a:pPr lvl="1"/>
            <a:r>
              <a:rPr lang="fr-FR" dirty="0"/>
              <a:t>Sa souscription se termine aux 11 ans et 10 mois de l’enfant. 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r>
              <a:rPr lang="fr-FR" dirty="0"/>
              <a:t>Ainsi, seuls 12 % des 10/11 ans détiennent un livret 10/12.</a:t>
            </a:r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L’enjeu est d’augmenter significativement le nombre de détenteur de livret 10/12. 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4172F8-1052-4CF9-AD10-6AB0E30AE4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Alors que le 10/12 est un livret stratégique, sa période de commercialisation                est très courte et seuls 12 % des 10/11 ans en détiennent un. 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3103ACF-8701-4256-86E7-9EF6CF32D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0AE5208-7DDC-41C6-B0F4-66AC6D4B48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BB590AAC-9CB0-4BC3-BC77-AAC5BC06B160}"/>
              </a:ext>
            </a:extLst>
          </p:cNvPr>
          <p:cNvSpPr/>
          <p:nvPr/>
        </p:nvSpPr>
        <p:spPr>
          <a:xfrm>
            <a:off x="1378634" y="3573194"/>
            <a:ext cx="8609428" cy="484632"/>
          </a:xfrm>
          <a:custGeom>
            <a:avLst/>
            <a:gdLst>
              <a:gd name="connsiteX0" fmla="*/ 0 w 8609428"/>
              <a:gd name="connsiteY0" fmla="*/ 121158 h 484632"/>
              <a:gd name="connsiteX1" fmla="*/ 780930 w 8609428"/>
              <a:gd name="connsiteY1" fmla="*/ 121158 h 484632"/>
              <a:gd name="connsiteX2" fmla="*/ 1394519 w 8609428"/>
              <a:gd name="connsiteY2" fmla="*/ 121158 h 484632"/>
              <a:gd name="connsiteX3" fmla="*/ 2008107 w 8609428"/>
              <a:gd name="connsiteY3" fmla="*/ 121158 h 484632"/>
              <a:gd name="connsiteX4" fmla="*/ 2621695 w 8609428"/>
              <a:gd name="connsiteY4" fmla="*/ 121158 h 484632"/>
              <a:gd name="connsiteX5" fmla="*/ 3402626 w 8609428"/>
              <a:gd name="connsiteY5" fmla="*/ 121158 h 484632"/>
              <a:gd name="connsiteX6" fmla="*/ 3932543 w 8609428"/>
              <a:gd name="connsiteY6" fmla="*/ 121158 h 484632"/>
              <a:gd name="connsiteX7" fmla="*/ 4546131 w 8609428"/>
              <a:gd name="connsiteY7" fmla="*/ 121158 h 484632"/>
              <a:gd name="connsiteX8" fmla="*/ 5076048 w 8609428"/>
              <a:gd name="connsiteY8" fmla="*/ 121158 h 484632"/>
              <a:gd name="connsiteX9" fmla="*/ 5689636 w 8609428"/>
              <a:gd name="connsiteY9" fmla="*/ 121158 h 484632"/>
              <a:gd name="connsiteX10" fmla="*/ 6219553 w 8609428"/>
              <a:gd name="connsiteY10" fmla="*/ 121158 h 484632"/>
              <a:gd name="connsiteX11" fmla="*/ 7084155 w 8609428"/>
              <a:gd name="connsiteY11" fmla="*/ 121158 h 484632"/>
              <a:gd name="connsiteX12" fmla="*/ 8367112 w 8609428"/>
              <a:gd name="connsiteY12" fmla="*/ 121158 h 484632"/>
              <a:gd name="connsiteX13" fmla="*/ 8367112 w 8609428"/>
              <a:gd name="connsiteY13" fmla="*/ 0 h 484632"/>
              <a:gd name="connsiteX14" fmla="*/ 8609428 w 8609428"/>
              <a:gd name="connsiteY14" fmla="*/ 242316 h 484632"/>
              <a:gd name="connsiteX15" fmla="*/ 8367112 w 8609428"/>
              <a:gd name="connsiteY15" fmla="*/ 484632 h 484632"/>
              <a:gd name="connsiteX16" fmla="*/ 8367112 w 8609428"/>
              <a:gd name="connsiteY16" fmla="*/ 363474 h 484632"/>
              <a:gd name="connsiteX17" fmla="*/ 7920866 w 8609428"/>
              <a:gd name="connsiteY17" fmla="*/ 363474 h 484632"/>
              <a:gd name="connsiteX18" fmla="*/ 7139936 w 8609428"/>
              <a:gd name="connsiteY18" fmla="*/ 363474 h 484632"/>
              <a:gd name="connsiteX19" fmla="*/ 6275334 w 8609428"/>
              <a:gd name="connsiteY19" fmla="*/ 363474 h 484632"/>
              <a:gd name="connsiteX20" fmla="*/ 5578075 w 8609428"/>
              <a:gd name="connsiteY20" fmla="*/ 363474 h 484632"/>
              <a:gd name="connsiteX21" fmla="*/ 4797144 w 8609428"/>
              <a:gd name="connsiteY21" fmla="*/ 363474 h 484632"/>
              <a:gd name="connsiteX22" fmla="*/ 3932543 w 8609428"/>
              <a:gd name="connsiteY22" fmla="*/ 363474 h 484632"/>
              <a:gd name="connsiteX23" fmla="*/ 3402626 w 8609428"/>
              <a:gd name="connsiteY23" fmla="*/ 363474 h 484632"/>
              <a:gd name="connsiteX24" fmla="*/ 2538024 w 8609428"/>
              <a:gd name="connsiteY24" fmla="*/ 363474 h 484632"/>
              <a:gd name="connsiteX25" fmla="*/ 2091778 w 8609428"/>
              <a:gd name="connsiteY25" fmla="*/ 363474 h 484632"/>
              <a:gd name="connsiteX26" fmla="*/ 1310848 w 8609428"/>
              <a:gd name="connsiteY26" fmla="*/ 363474 h 484632"/>
              <a:gd name="connsiteX27" fmla="*/ 780930 w 8609428"/>
              <a:gd name="connsiteY27" fmla="*/ 363474 h 484632"/>
              <a:gd name="connsiteX28" fmla="*/ 0 w 8609428"/>
              <a:gd name="connsiteY28" fmla="*/ 363474 h 484632"/>
              <a:gd name="connsiteX29" fmla="*/ 0 w 8609428"/>
              <a:gd name="connsiteY29" fmla="*/ 121158 h 484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609428" h="484632" fill="none" extrusionOk="0">
                <a:moveTo>
                  <a:pt x="0" y="121158"/>
                </a:moveTo>
                <a:cubicBezTo>
                  <a:pt x="280869" y="95573"/>
                  <a:pt x="406120" y="123211"/>
                  <a:pt x="780930" y="121158"/>
                </a:cubicBezTo>
                <a:cubicBezTo>
                  <a:pt x="1155740" y="119106"/>
                  <a:pt x="1125340" y="132731"/>
                  <a:pt x="1394519" y="121158"/>
                </a:cubicBezTo>
                <a:cubicBezTo>
                  <a:pt x="1663698" y="109585"/>
                  <a:pt x="1871153" y="94083"/>
                  <a:pt x="2008107" y="121158"/>
                </a:cubicBezTo>
                <a:cubicBezTo>
                  <a:pt x="2145061" y="148233"/>
                  <a:pt x="2439591" y="132653"/>
                  <a:pt x="2621695" y="121158"/>
                </a:cubicBezTo>
                <a:cubicBezTo>
                  <a:pt x="2803799" y="109663"/>
                  <a:pt x="3217723" y="144369"/>
                  <a:pt x="3402626" y="121158"/>
                </a:cubicBezTo>
                <a:cubicBezTo>
                  <a:pt x="3587529" y="97947"/>
                  <a:pt x="3693383" y="107376"/>
                  <a:pt x="3932543" y="121158"/>
                </a:cubicBezTo>
                <a:cubicBezTo>
                  <a:pt x="4171703" y="134940"/>
                  <a:pt x="4288989" y="101165"/>
                  <a:pt x="4546131" y="121158"/>
                </a:cubicBezTo>
                <a:cubicBezTo>
                  <a:pt x="4803273" y="141151"/>
                  <a:pt x="4864488" y="124192"/>
                  <a:pt x="5076048" y="121158"/>
                </a:cubicBezTo>
                <a:cubicBezTo>
                  <a:pt x="5287608" y="118124"/>
                  <a:pt x="5496188" y="131842"/>
                  <a:pt x="5689636" y="121158"/>
                </a:cubicBezTo>
                <a:cubicBezTo>
                  <a:pt x="5883084" y="110474"/>
                  <a:pt x="5987766" y="123277"/>
                  <a:pt x="6219553" y="121158"/>
                </a:cubicBezTo>
                <a:cubicBezTo>
                  <a:pt x="6451340" y="119039"/>
                  <a:pt x="6790297" y="160658"/>
                  <a:pt x="7084155" y="121158"/>
                </a:cubicBezTo>
                <a:cubicBezTo>
                  <a:pt x="7378013" y="81658"/>
                  <a:pt x="7816312" y="159465"/>
                  <a:pt x="8367112" y="121158"/>
                </a:cubicBezTo>
                <a:cubicBezTo>
                  <a:pt x="8363591" y="66614"/>
                  <a:pt x="8362373" y="26283"/>
                  <a:pt x="8367112" y="0"/>
                </a:cubicBezTo>
                <a:cubicBezTo>
                  <a:pt x="8486852" y="95583"/>
                  <a:pt x="8544855" y="178237"/>
                  <a:pt x="8609428" y="242316"/>
                </a:cubicBezTo>
                <a:cubicBezTo>
                  <a:pt x="8495280" y="340257"/>
                  <a:pt x="8421854" y="431105"/>
                  <a:pt x="8367112" y="484632"/>
                </a:cubicBezTo>
                <a:cubicBezTo>
                  <a:pt x="8365614" y="454827"/>
                  <a:pt x="8362850" y="394560"/>
                  <a:pt x="8367112" y="363474"/>
                </a:cubicBezTo>
                <a:cubicBezTo>
                  <a:pt x="8237408" y="357498"/>
                  <a:pt x="8090432" y="354585"/>
                  <a:pt x="7920866" y="363474"/>
                </a:cubicBezTo>
                <a:cubicBezTo>
                  <a:pt x="7751300" y="372363"/>
                  <a:pt x="7352567" y="356338"/>
                  <a:pt x="7139936" y="363474"/>
                </a:cubicBezTo>
                <a:cubicBezTo>
                  <a:pt x="6927305" y="370611"/>
                  <a:pt x="6493962" y="384928"/>
                  <a:pt x="6275334" y="363474"/>
                </a:cubicBezTo>
                <a:cubicBezTo>
                  <a:pt x="6056706" y="342020"/>
                  <a:pt x="5839754" y="357449"/>
                  <a:pt x="5578075" y="363474"/>
                </a:cubicBezTo>
                <a:cubicBezTo>
                  <a:pt x="5316396" y="369499"/>
                  <a:pt x="5071608" y="363785"/>
                  <a:pt x="4797144" y="363474"/>
                </a:cubicBezTo>
                <a:cubicBezTo>
                  <a:pt x="4522680" y="363163"/>
                  <a:pt x="4180189" y="359490"/>
                  <a:pt x="3932543" y="363474"/>
                </a:cubicBezTo>
                <a:cubicBezTo>
                  <a:pt x="3684897" y="367458"/>
                  <a:pt x="3578251" y="388405"/>
                  <a:pt x="3402626" y="363474"/>
                </a:cubicBezTo>
                <a:cubicBezTo>
                  <a:pt x="3227001" y="338543"/>
                  <a:pt x="2920313" y="326524"/>
                  <a:pt x="2538024" y="363474"/>
                </a:cubicBezTo>
                <a:cubicBezTo>
                  <a:pt x="2155735" y="400424"/>
                  <a:pt x="2199662" y="364540"/>
                  <a:pt x="2091778" y="363474"/>
                </a:cubicBezTo>
                <a:cubicBezTo>
                  <a:pt x="1983894" y="362408"/>
                  <a:pt x="1650896" y="387409"/>
                  <a:pt x="1310848" y="363474"/>
                </a:cubicBezTo>
                <a:cubicBezTo>
                  <a:pt x="970800" y="339540"/>
                  <a:pt x="907616" y="357331"/>
                  <a:pt x="780930" y="363474"/>
                </a:cubicBezTo>
                <a:cubicBezTo>
                  <a:pt x="654244" y="369617"/>
                  <a:pt x="184978" y="327090"/>
                  <a:pt x="0" y="363474"/>
                </a:cubicBezTo>
                <a:cubicBezTo>
                  <a:pt x="-3604" y="247603"/>
                  <a:pt x="-842" y="204708"/>
                  <a:pt x="0" y="121158"/>
                </a:cubicBezTo>
                <a:close/>
              </a:path>
              <a:path w="8609428" h="484632" stroke="0" extrusionOk="0">
                <a:moveTo>
                  <a:pt x="0" y="121158"/>
                </a:moveTo>
                <a:cubicBezTo>
                  <a:pt x="353238" y="142465"/>
                  <a:pt x="487208" y="137402"/>
                  <a:pt x="780930" y="121158"/>
                </a:cubicBezTo>
                <a:cubicBezTo>
                  <a:pt x="1074652" y="104915"/>
                  <a:pt x="1053048" y="145094"/>
                  <a:pt x="1310848" y="121158"/>
                </a:cubicBezTo>
                <a:cubicBezTo>
                  <a:pt x="1568648" y="97222"/>
                  <a:pt x="1629624" y="142387"/>
                  <a:pt x="1757094" y="121158"/>
                </a:cubicBezTo>
                <a:cubicBezTo>
                  <a:pt x="1884564" y="99929"/>
                  <a:pt x="2133425" y="103430"/>
                  <a:pt x="2287011" y="121158"/>
                </a:cubicBezTo>
                <a:cubicBezTo>
                  <a:pt x="2440597" y="138886"/>
                  <a:pt x="2551000" y="112370"/>
                  <a:pt x="2733257" y="121158"/>
                </a:cubicBezTo>
                <a:cubicBezTo>
                  <a:pt x="2915514" y="129946"/>
                  <a:pt x="3144349" y="105307"/>
                  <a:pt x="3263174" y="121158"/>
                </a:cubicBezTo>
                <a:cubicBezTo>
                  <a:pt x="3381999" y="137009"/>
                  <a:pt x="3635728" y="133116"/>
                  <a:pt x="3876762" y="121158"/>
                </a:cubicBezTo>
                <a:cubicBezTo>
                  <a:pt x="4117796" y="109200"/>
                  <a:pt x="4280806" y="127876"/>
                  <a:pt x="4406679" y="121158"/>
                </a:cubicBezTo>
                <a:cubicBezTo>
                  <a:pt x="4532552" y="114440"/>
                  <a:pt x="4774654" y="95703"/>
                  <a:pt x="4936596" y="121158"/>
                </a:cubicBezTo>
                <a:cubicBezTo>
                  <a:pt x="5098538" y="146613"/>
                  <a:pt x="5292431" y="135385"/>
                  <a:pt x="5466513" y="121158"/>
                </a:cubicBezTo>
                <a:cubicBezTo>
                  <a:pt x="5640595" y="106931"/>
                  <a:pt x="5798392" y="145117"/>
                  <a:pt x="5996430" y="121158"/>
                </a:cubicBezTo>
                <a:cubicBezTo>
                  <a:pt x="6194468" y="97199"/>
                  <a:pt x="6391003" y="128567"/>
                  <a:pt x="6526347" y="121158"/>
                </a:cubicBezTo>
                <a:cubicBezTo>
                  <a:pt x="6661691" y="113749"/>
                  <a:pt x="7039511" y="86646"/>
                  <a:pt x="7223607" y="121158"/>
                </a:cubicBezTo>
                <a:cubicBezTo>
                  <a:pt x="7407703" y="155670"/>
                  <a:pt x="7804323" y="103532"/>
                  <a:pt x="8367112" y="121158"/>
                </a:cubicBezTo>
                <a:cubicBezTo>
                  <a:pt x="8369568" y="71624"/>
                  <a:pt x="8362217" y="60401"/>
                  <a:pt x="8367112" y="0"/>
                </a:cubicBezTo>
                <a:cubicBezTo>
                  <a:pt x="8431546" y="62973"/>
                  <a:pt x="8540190" y="159888"/>
                  <a:pt x="8609428" y="242316"/>
                </a:cubicBezTo>
                <a:cubicBezTo>
                  <a:pt x="8491019" y="359254"/>
                  <a:pt x="8474223" y="354141"/>
                  <a:pt x="8367112" y="484632"/>
                </a:cubicBezTo>
                <a:cubicBezTo>
                  <a:pt x="8371538" y="429807"/>
                  <a:pt x="8363978" y="418848"/>
                  <a:pt x="8367112" y="363474"/>
                </a:cubicBezTo>
                <a:cubicBezTo>
                  <a:pt x="8189880" y="380155"/>
                  <a:pt x="8066394" y="381247"/>
                  <a:pt x="7837195" y="363474"/>
                </a:cubicBezTo>
                <a:cubicBezTo>
                  <a:pt x="7607996" y="345701"/>
                  <a:pt x="7182165" y="405354"/>
                  <a:pt x="6972593" y="363474"/>
                </a:cubicBezTo>
                <a:cubicBezTo>
                  <a:pt x="6763021" y="321594"/>
                  <a:pt x="6645568" y="354938"/>
                  <a:pt x="6526347" y="363474"/>
                </a:cubicBezTo>
                <a:cubicBezTo>
                  <a:pt x="6407126" y="372010"/>
                  <a:pt x="6192564" y="342558"/>
                  <a:pt x="6080101" y="363474"/>
                </a:cubicBezTo>
                <a:cubicBezTo>
                  <a:pt x="5967638" y="384390"/>
                  <a:pt x="5584482" y="358691"/>
                  <a:pt x="5215500" y="363474"/>
                </a:cubicBezTo>
                <a:cubicBezTo>
                  <a:pt x="4846518" y="368257"/>
                  <a:pt x="4629111" y="378573"/>
                  <a:pt x="4434569" y="363474"/>
                </a:cubicBezTo>
                <a:cubicBezTo>
                  <a:pt x="4240027" y="348375"/>
                  <a:pt x="4076617" y="356247"/>
                  <a:pt x="3737310" y="363474"/>
                </a:cubicBezTo>
                <a:cubicBezTo>
                  <a:pt x="3398003" y="370701"/>
                  <a:pt x="3255580" y="376949"/>
                  <a:pt x="3040051" y="363474"/>
                </a:cubicBezTo>
                <a:cubicBezTo>
                  <a:pt x="2824522" y="349999"/>
                  <a:pt x="2727326" y="380492"/>
                  <a:pt x="2426462" y="363474"/>
                </a:cubicBezTo>
                <a:cubicBezTo>
                  <a:pt x="2125598" y="346456"/>
                  <a:pt x="2112545" y="333659"/>
                  <a:pt x="1812874" y="363474"/>
                </a:cubicBezTo>
                <a:cubicBezTo>
                  <a:pt x="1513203" y="393289"/>
                  <a:pt x="1450366" y="334908"/>
                  <a:pt x="1199286" y="363474"/>
                </a:cubicBezTo>
                <a:cubicBezTo>
                  <a:pt x="948206" y="392040"/>
                  <a:pt x="416139" y="393197"/>
                  <a:pt x="0" y="363474"/>
                </a:cubicBezTo>
                <a:cubicBezTo>
                  <a:pt x="-5819" y="291974"/>
                  <a:pt x="-9615" y="172351"/>
                  <a:pt x="0" y="12115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4169879126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9" name="Tableau 10">
            <a:extLst>
              <a:ext uri="{FF2B5EF4-FFF2-40B4-BE49-F238E27FC236}">
                <a16:creationId xmlns:a16="http://schemas.microsoft.com/office/drawing/2014/main" id="{407374A5-5E60-48DA-B830-EA9EC08AE9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140096"/>
              </p:ext>
            </p:extLst>
          </p:nvPr>
        </p:nvGraphicFramePr>
        <p:xfrm>
          <a:off x="1380588" y="3630090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89190261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34469809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1447732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58610089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466036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0" dirty="0"/>
                        <a:t>9 ans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/>
                        <a:t>10 ans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/>
                        <a:t>11 ans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/>
                        <a:t>12 ans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/>
                        <a:t>13 ans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7335000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051DBD71-77B2-4AE7-B5BB-640ED182F616}"/>
              </a:ext>
            </a:extLst>
          </p:cNvPr>
          <p:cNvSpPr/>
          <p:nvPr/>
        </p:nvSpPr>
        <p:spPr>
          <a:xfrm>
            <a:off x="3038622" y="4057827"/>
            <a:ext cx="2912012" cy="204522"/>
          </a:xfrm>
          <a:custGeom>
            <a:avLst/>
            <a:gdLst>
              <a:gd name="connsiteX0" fmla="*/ 0 w 2912012"/>
              <a:gd name="connsiteY0" fmla="*/ 0 h 204522"/>
              <a:gd name="connsiteX1" fmla="*/ 640643 w 2912012"/>
              <a:gd name="connsiteY1" fmla="*/ 0 h 204522"/>
              <a:gd name="connsiteX2" fmla="*/ 1281285 w 2912012"/>
              <a:gd name="connsiteY2" fmla="*/ 0 h 204522"/>
              <a:gd name="connsiteX3" fmla="*/ 1863688 w 2912012"/>
              <a:gd name="connsiteY3" fmla="*/ 0 h 204522"/>
              <a:gd name="connsiteX4" fmla="*/ 2912012 w 2912012"/>
              <a:gd name="connsiteY4" fmla="*/ 0 h 204522"/>
              <a:gd name="connsiteX5" fmla="*/ 2912012 w 2912012"/>
              <a:gd name="connsiteY5" fmla="*/ 204522 h 204522"/>
              <a:gd name="connsiteX6" fmla="*/ 2329610 w 2912012"/>
              <a:gd name="connsiteY6" fmla="*/ 204522 h 204522"/>
              <a:gd name="connsiteX7" fmla="*/ 1805447 w 2912012"/>
              <a:gd name="connsiteY7" fmla="*/ 204522 h 204522"/>
              <a:gd name="connsiteX8" fmla="*/ 1281285 w 2912012"/>
              <a:gd name="connsiteY8" fmla="*/ 204522 h 204522"/>
              <a:gd name="connsiteX9" fmla="*/ 786243 w 2912012"/>
              <a:gd name="connsiteY9" fmla="*/ 204522 h 204522"/>
              <a:gd name="connsiteX10" fmla="*/ 0 w 2912012"/>
              <a:gd name="connsiteY10" fmla="*/ 204522 h 204522"/>
              <a:gd name="connsiteX11" fmla="*/ 0 w 2912012"/>
              <a:gd name="connsiteY11" fmla="*/ 0 h 20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12012" h="204522" fill="none" extrusionOk="0">
                <a:moveTo>
                  <a:pt x="0" y="0"/>
                </a:moveTo>
                <a:cubicBezTo>
                  <a:pt x="315520" y="7936"/>
                  <a:pt x="326195" y="-11480"/>
                  <a:pt x="640643" y="0"/>
                </a:cubicBezTo>
                <a:cubicBezTo>
                  <a:pt x="955091" y="11480"/>
                  <a:pt x="1147112" y="-16361"/>
                  <a:pt x="1281285" y="0"/>
                </a:cubicBezTo>
                <a:cubicBezTo>
                  <a:pt x="1415458" y="16361"/>
                  <a:pt x="1596359" y="-27005"/>
                  <a:pt x="1863688" y="0"/>
                </a:cubicBezTo>
                <a:cubicBezTo>
                  <a:pt x="2131017" y="27005"/>
                  <a:pt x="2648501" y="-43257"/>
                  <a:pt x="2912012" y="0"/>
                </a:cubicBezTo>
                <a:cubicBezTo>
                  <a:pt x="2918843" y="90298"/>
                  <a:pt x="2918218" y="112553"/>
                  <a:pt x="2912012" y="204522"/>
                </a:cubicBezTo>
                <a:cubicBezTo>
                  <a:pt x="2628024" y="207715"/>
                  <a:pt x="2514765" y="187819"/>
                  <a:pt x="2329610" y="204522"/>
                </a:cubicBezTo>
                <a:cubicBezTo>
                  <a:pt x="2144455" y="221225"/>
                  <a:pt x="1941238" y="201109"/>
                  <a:pt x="1805447" y="204522"/>
                </a:cubicBezTo>
                <a:cubicBezTo>
                  <a:pt x="1669656" y="207935"/>
                  <a:pt x="1463313" y="223865"/>
                  <a:pt x="1281285" y="204522"/>
                </a:cubicBezTo>
                <a:cubicBezTo>
                  <a:pt x="1099257" y="185179"/>
                  <a:pt x="988741" y="216257"/>
                  <a:pt x="786243" y="204522"/>
                </a:cubicBezTo>
                <a:cubicBezTo>
                  <a:pt x="583745" y="192787"/>
                  <a:pt x="289742" y="189978"/>
                  <a:pt x="0" y="204522"/>
                </a:cubicBezTo>
                <a:cubicBezTo>
                  <a:pt x="6918" y="109601"/>
                  <a:pt x="8728" y="77824"/>
                  <a:pt x="0" y="0"/>
                </a:cubicBezTo>
                <a:close/>
              </a:path>
              <a:path w="2912012" h="204522" stroke="0" extrusionOk="0">
                <a:moveTo>
                  <a:pt x="0" y="0"/>
                </a:moveTo>
                <a:cubicBezTo>
                  <a:pt x="238818" y="3339"/>
                  <a:pt x="464308" y="-650"/>
                  <a:pt x="611523" y="0"/>
                </a:cubicBezTo>
                <a:cubicBezTo>
                  <a:pt x="758738" y="650"/>
                  <a:pt x="997230" y="-1220"/>
                  <a:pt x="1193925" y="0"/>
                </a:cubicBezTo>
                <a:cubicBezTo>
                  <a:pt x="1390620" y="1220"/>
                  <a:pt x="1603638" y="-7820"/>
                  <a:pt x="1718087" y="0"/>
                </a:cubicBezTo>
                <a:cubicBezTo>
                  <a:pt x="1832536" y="7820"/>
                  <a:pt x="2061751" y="-12964"/>
                  <a:pt x="2213129" y="0"/>
                </a:cubicBezTo>
                <a:cubicBezTo>
                  <a:pt x="2364507" y="12964"/>
                  <a:pt x="2731711" y="6961"/>
                  <a:pt x="2912012" y="0"/>
                </a:cubicBezTo>
                <a:cubicBezTo>
                  <a:pt x="2905803" y="78781"/>
                  <a:pt x="2906689" y="150985"/>
                  <a:pt x="2912012" y="204522"/>
                </a:cubicBezTo>
                <a:cubicBezTo>
                  <a:pt x="2700582" y="202243"/>
                  <a:pt x="2529961" y="229869"/>
                  <a:pt x="2329610" y="204522"/>
                </a:cubicBezTo>
                <a:cubicBezTo>
                  <a:pt x="2129259" y="179175"/>
                  <a:pt x="2019928" y="198521"/>
                  <a:pt x="1718087" y="204522"/>
                </a:cubicBezTo>
                <a:cubicBezTo>
                  <a:pt x="1416246" y="210523"/>
                  <a:pt x="1304012" y="191620"/>
                  <a:pt x="1164805" y="204522"/>
                </a:cubicBezTo>
                <a:cubicBezTo>
                  <a:pt x="1025598" y="217424"/>
                  <a:pt x="864185" y="186870"/>
                  <a:pt x="669763" y="204522"/>
                </a:cubicBezTo>
                <a:cubicBezTo>
                  <a:pt x="475341" y="222174"/>
                  <a:pt x="170323" y="183301"/>
                  <a:pt x="0" y="204522"/>
                </a:cubicBezTo>
                <a:cubicBezTo>
                  <a:pt x="5800" y="153715"/>
                  <a:pt x="-8708" y="77099"/>
                  <a:pt x="0" y="0"/>
                </a:cubicBezTo>
                <a:close/>
              </a:path>
            </a:pathLst>
          </a:custGeom>
          <a:solidFill>
            <a:srgbClr val="8CC63F"/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06457584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/>
              <a:t>Période de souscription du 10-12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E46A0334-3350-4D16-BC36-ED509323DC1D}"/>
              </a:ext>
            </a:extLst>
          </p:cNvPr>
          <p:cNvCxnSpPr>
            <a:cxnSpLocks/>
          </p:cNvCxnSpPr>
          <p:nvPr/>
        </p:nvCxnSpPr>
        <p:spPr>
          <a:xfrm>
            <a:off x="6248008" y="3815510"/>
            <a:ext cx="0" cy="1060406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Icône de gâteau d’anniversaire">
            <a:extLst>
              <a:ext uri="{FF2B5EF4-FFF2-40B4-BE49-F238E27FC236}">
                <a16:creationId xmlns:a16="http://schemas.microsoft.com/office/drawing/2014/main" id="{A260F2DB-4BDF-41F1-BAEC-06B88205E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071" y="3527025"/>
            <a:ext cx="483137" cy="48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AD4C16C2-D2E2-4D25-AEC5-010A8BD39A53}"/>
              </a:ext>
            </a:extLst>
          </p:cNvPr>
          <p:cNvGrpSpPr/>
          <p:nvPr/>
        </p:nvGrpSpPr>
        <p:grpSpPr>
          <a:xfrm>
            <a:off x="10868302" y="81768"/>
            <a:ext cx="1235597" cy="1050101"/>
            <a:chOff x="10686437" y="224082"/>
            <a:chExt cx="1235597" cy="1050101"/>
          </a:xfrm>
        </p:grpSpPr>
        <p:sp>
          <p:nvSpPr>
            <p:cNvPr id="21" name="Phylactère : pensées 20">
              <a:extLst>
                <a:ext uri="{FF2B5EF4-FFF2-40B4-BE49-F238E27FC236}">
                  <a16:creationId xmlns:a16="http://schemas.microsoft.com/office/drawing/2014/main" id="{37C80D71-AACE-43DA-9768-C7D7E66FAE0F}"/>
                </a:ext>
              </a:extLst>
            </p:cNvPr>
            <p:cNvSpPr/>
            <p:nvPr/>
          </p:nvSpPr>
          <p:spPr>
            <a:xfrm>
              <a:off x="10894424" y="418644"/>
              <a:ext cx="781008" cy="704762"/>
            </a:xfrm>
            <a:prstGeom prst="cloudCallout">
              <a:avLst>
                <a:gd name="adj1" fmla="val -4573"/>
                <a:gd name="adj2" fmla="val 6733"/>
              </a:avLst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ACF3FD4-1621-4D65-8E49-D1421DE32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686437" y="224082"/>
              <a:ext cx="1235597" cy="10501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5714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C600830-E759-4D3C-92B8-393E2FF94E1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4860000"/>
          </a:xfrm>
        </p:spPr>
        <p:txBody>
          <a:bodyPr/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Transformer le 10/12 en 6/12 apporte plusieurs avantages : </a:t>
            </a:r>
          </a:p>
          <a:p>
            <a:pPr lvl="1"/>
            <a:r>
              <a:rPr lang="fr-FR" dirty="0"/>
              <a:t>Commercialiser dès les 6 ans de l’enfant permet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d’étendre la période de souscription </a:t>
            </a:r>
            <a:r>
              <a:rPr lang="fr-FR" dirty="0"/>
              <a:t>de 4 ans : un laps de temps important et utile pour multiplier les opportunités d’ouverture du livret,</a:t>
            </a:r>
          </a:p>
          <a:p>
            <a:pPr lvl="1"/>
            <a:r>
              <a:rPr lang="fr-FR" dirty="0"/>
              <a:t>Apporter une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offre attirante </a:t>
            </a:r>
            <a:r>
              <a:rPr lang="fr-FR" dirty="0"/>
              <a:t>en capitalisant sur le taux boosté du livret pour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séduire les parents </a:t>
            </a:r>
            <a:r>
              <a:rPr lang="fr-FR" dirty="0"/>
              <a:t>et ainsi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renforcer l’équipement des enfants</a:t>
            </a:r>
            <a:r>
              <a:rPr lang="fr-FR" dirty="0"/>
              <a:t> au plus tôt, </a:t>
            </a:r>
          </a:p>
          <a:p>
            <a:pPr lvl="1"/>
            <a:r>
              <a:rPr lang="fr-FR" dirty="0"/>
              <a:t>Nous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différencier de la concurrence </a:t>
            </a:r>
            <a:r>
              <a:rPr lang="fr-FR" dirty="0"/>
              <a:t>et développer la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satisfaction des clients,</a:t>
            </a:r>
          </a:p>
          <a:p>
            <a:pPr lvl="1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Créer une opportunité de contact supplémentaire </a:t>
            </a:r>
            <a:r>
              <a:rPr lang="fr-FR" dirty="0"/>
              <a:t>au milieu d’une période « neutre » commercialement (pas d’offres spécifiques entre le Livret A et le Livret Jeunes), </a:t>
            </a:r>
          </a:p>
          <a:p>
            <a:pPr lvl="1"/>
            <a:r>
              <a:rPr lang="fr-FR" dirty="0"/>
              <a:t>S’intégrer dans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notre stratégie de développement du fonds de commerce et de conquête </a:t>
            </a:r>
            <a:r>
              <a:rPr lang="fr-FR" dirty="0"/>
              <a:t>: ainsi le livret 6/12 devient un livret d’appel,</a:t>
            </a:r>
          </a:p>
          <a:p>
            <a:pPr lvl="1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Augmenter nos « </a:t>
            </a:r>
            <a:r>
              <a:rPr lang="fr-FR" b="1" dirty="0" err="1">
                <a:solidFill>
                  <a:schemeClr val="accent4">
                    <a:lumMod val="75000"/>
                  </a:schemeClr>
                </a:solidFill>
              </a:rPr>
              <a:t>Ee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 » </a:t>
            </a:r>
            <a:r>
              <a:rPr lang="fr-FR" dirty="0"/>
              <a:t>(segmentation Activation).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4172F8-1052-4CF9-AD10-6AB0E30AE4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322209" cy="720000"/>
          </a:xfrm>
        </p:spPr>
        <p:txBody>
          <a:bodyPr>
            <a:normAutofit/>
          </a:bodyPr>
          <a:lstStyle/>
          <a:p>
            <a:r>
              <a:rPr lang="fr-FR" dirty="0"/>
              <a:t>Afin de favoriser la détention du « 10/12 », nous ouvrons la commercialisation de ce livret dès les 6 ans de l’enfant.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3103ACF-8701-4256-86E7-9EF6CF32D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0AE5208-7DDC-41C6-B0F4-66AC6D4B48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 descr="Rendu 3d, la main de dessin animé avec une manche montre un signe similaire. geste de la main. isolé sur fond blanc">
            <a:extLst>
              <a:ext uri="{FF2B5EF4-FFF2-40B4-BE49-F238E27FC236}">
                <a16:creationId xmlns:a16="http://schemas.microsoft.com/office/drawing/2014/main" id="{178E8020-5898-4346-9D7C-C04C8F848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03569" y="4258254"/>
            <a:ext cx="1882349" cy="1340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EA1CDB-AF84-4958-8016-2DA4D8B1B966}"/>
              </a:ext>
            </a:extLst>
          </p:cNvPr>
          <p:cNvSpPr/>
          <p:nvPr/>
        </p:nvSpPr>
        <p:spPr>
          <a:xfrm>
            <a:off x="1738466" y="4809650"/>
            <a:ext cx="1609646" cy="659681"/>
          </a:xfrm>
          <a:custGeom>
            <a:avLst/>
            <a:gdLst>
              <a:gd name="connsiteX0" fmla="*/ 0 w 1609646"/>
              <a:gd name="connsiteY0" fmla="*/ 0 h 659681"/>
              <a:gd name="connsiteX1" fmla="*/ 520452 w 1609646"/>
              <a:gd name="connsiteY1" fmla="*/ 0 h 659681"/>
              <a:gd name="connsiteX2" fmla="*/ 1040904 w 1609646"/>
              <a:gd name="connsiteY2" fmla="*/ 0 h 659681"/>
              <a:gd name="connsiteX3" fmla="*/ 1609646 w 1609646"/>
              <a:gd name="connsiteY3" fmla="*/ 0 h 659681"/>
              <a:gd name="connsiteX4" fmla="*/ 1609646 w 1609646"/>
              <a:gd name="connsiteY4" fmla="*/ 659681 h 659681"/>
              <a:gd name="connsiteX5" fmla="*/ 1040904 w 1609646"/>
              <a:gd name="connsiteY5" fmla="*/ 659681 h 659681"/>
              <a:gd name="connsiteX6" fmla="*/ 472163 w 1609646"/>
              <a:gd name="connsiteY6" fmla="*/ 659681 h 659681"/>
              <a:gd name="connsiteX7" fmla="*/ 0 w 1609646"/>
              <a:gd name="connsiteY7" fmla="*/ 659681 h 659681"/>
              <a:gd name="connsiteX8" fmla="*/ 0 w 1609646"/>
              <a:gd name="connsiteY8" fmla="*/ 0 h 659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9646" h="659681" fill="none" extrusionOk="0">
                <a:moveTo>
                  <a:pt x="0" y="0"/>
                </a:moveTo>
                <a:cubicBezTo>
                  <a:pt x="162191" y="-14007"/>
                  <a:pt x="290372" y="-19255"/>
                  <a:pt x="520452" y="0"/>
                </a:cubicBezTo>
                <a:cubicBezTo>
                  <a:pt x="750532" y="19255"/>
                  <a:pt x="927376" y="5685"/>
                  <a:pt x="1040904" y="0"/>
                </a:cubicBezTo>
                <a:cubicBezTo>
                  <a:pt x="1154432" y="-5685"/>
                  <a:pt x="1446106" y="24317"/>
                  <a:pt x="1609646" y="0"/>
                </a:cubicBezTo>
                <a:cubicBezTo>
                  <a:pt x="1635010" y="175919"/>
                  <a:pt x="1584920" y="442521"/>
                  <a:pt x="1609646" y="659681"/>
                </a:cubicBezTo>
                <a:cubicBezTo>
                  <a:pt x="1349726" y="636770"/>
                  <a:pt x="1248980" y="643913"/>
                  <a:pt x="1040904" y="659681"/>
                </a:cubicBezTo>
                <a:cubicBezTo>
                  <a:pt x="832828" y="675449"/>
                  <a:pt x="751235" y="686326"/>
                  <a:pt x="472163" y="659681"/>
                </a:cubicBezTo>
                <a:cubicBezTo>
                  <a:pt x="193091" y="633036"/>
                  <a:pt x="175925" y="643347"/>
                  <a:pt x="0" y="659681"/>
                </a:cubicBezTo>
                <a:cubicBezTo>
                  <a:pt x="-31679" y="521774"/>
                  <a:pt x="1921" y="245581"/>
                  <a:pt x="0" y="0"/>
                </a:cubicBezTo>
                <a:close/>
              </a:path>
              <a:path w="1609646" h="659681" stroke="0" extrusionOk="0">
                <a:moveTo>
                  <a:pt x="0" y="0"/>
                </a:moveTo>
                <a:cubicBezTo>
                  <a:pt x="239141" y="-4878"/>
                  <a:pt x="330487" y="-5333"/>
                  <a:pt x="552645" y="0"/>
                </a:cubicBezTo>
                <a:cubicBezTo>
                  <a:pt x="774803" y="5333"/>
                  <a:pt x="913463" y="-3807"/>
                  <a:pt x="1089194" y="0"/>
                </a:cubicBezTo>
                <a:cubicBezTo>
                  <a:pt x="1264925" y="3807"/>
                  <a:pt x="1423203" y="-13825"/>
                  <a:pt x="1609646" y="0"/>
                </a:cubicBezTo>
                <a:cubicBezTo>
                  <a:pt x="1602023" y="156372"/>
                  <a:pt x="1610076" y="420631"/>
                  <a:pt x="1609646" y="659681"/>
                </a:cubicBezTo>
                <a:cubicBezTo>
                  <a:pt x="1453628" y="634482"/>
                  <a:pt x="1193626" y="633982"/>
                  <a:pt x="1040904" y="659681"/>
                </a:cubicBezTo>
                <a:cubicBezTo>
                  <a:pt x="888182" y="685380"/>
                  <a:pt x="635253" y="653655"/>
                  <a:pt x="488259" y="659681"/>
                </a:cubicBezTo>
                <a:cubicBezTo>
                  <a:pt x="341265" y="665707"/>
                  <a:pt x="122934" y="674061"/>
                  <a:pt x="0" y="659681"/>
                </a:cubicBezTo>
                <a:cubicBezTo>
                  <a:pt x="5688" y="363940"/>
                  <a:pt x="-2912" y="279006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06457584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Fidéliser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4DAA0B-CA85-4F77-81DA-0643B5D74AE0}"/>
              </a:ext>
            </a:extLst>
          </p:cNvPr>
          <p:cNvSpPr/>
          <p:nvPr/>
        </p:nvSpPr>
        <p:spPr>
          <a:xfrm>
            <a:off x="4294940" y="4809650"/>
            <a:ext cx="1609646" cy="659681"/>
          </a:xfrm>
          <a:custGeom>
            <a:avLst/>
            <a:gdLst>
              <a:gd name="connsiteX0" fmla="*/ 0 w 1609646"/>
              <a:gd name="connsiteY0" fmla="*/ 0 h 659681"/>
              <a:gd name="connsiteX1" fmla="*/ 520452 w 1609646"/>
              <a:gd name="connsiteY1" fmla="*/ 0 h 659681"/>
              <a:gd name="connsiteX2" fmla="*/ 1040904 w 1609646"/>
              <a:gd name="connsiteY2" fmla="*/ 0 h 659681"/>
              <a:gd name="connsiteX3" fmla="*/ 1609646 w 1609646"/>
              <a:gd name="connsiteY3" fmla="*/ 0 h 659681"/>
              <a:gd name="connsiteX4" fmla="*/ 1609646 w 1609646"/>
              <a:gd name="connsiteY4" fmla="*/ 659681 h 659681"/>
              <a:gd name="connsiteX5" fmla="*/ 1040904 w 1609646"/>
              <a:gd name="connsiteY5" fmla="*/ 659681 h 659681"/>
              <a:gd name="connsiteX6" fmla="*/ 472163 w 1609646"/>
              <a:gd name="connsiteY6" fmla="*/ 659681 h 659681"/>
              <a:gd name="connsiteX7" fmla="*/ 0 w 1609646"/>
              <a:gd name="connsiteY7" fmla="*/ 659681 h 659681"/>
              <a:gd name="connsiteX8" fmla="*/ 0 w 1609646"/>
              <a:gd name="connsiteY8" fmla="*/ 0 h 659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9646" h="659681" fill="none" extrusionOk="0">
                <a:moveTo>
                  <a:pt x="0" y="0"/>
                </a:moveTo>
                <a:cubicBezTo>
                  <a:pt x="162191" y="-14007"/>
                  <a:pt x="290372" y="-19255"/>
                  <a:pt x="520452" y="0"/>
                </a:cubicBezTo>
                <a:cubicBezTo>
                  <a:pt x="750532" y="19255"/>
                  <a:pt x="927376" y="5685"/>
                  <a:pt x="1040904" y="0"/>
                </a:cubicBezTo>
                <a:cubicBezTo>
                  <a:pt x="1154432" y="-5685"/>
                  <a:pt x="1446106" y="24317"/>
                  <a:pt x="1609646" y="0"/>
                </a:cubicBezTo>
                <a:cubicBezTo>
                  <a:pt x="1635010" y="175919"/>
                  <a:pt x="1584920" y="442521"/>
                  <a:pt x="1609646" y="659681"/>
                </a:cubicBezTo>
                <a:cubicBezTo>
                  <a:pt x="1349726" y="636770"/>
                  <a:pt x="1248980" y="643913"/>
                  <a:pt x="1040904" y="659681"/>
                </a:cubicBezTo>
                <a:cubicBezTo>
                  <a:pt x="832828" y="675449"/>
                  <a:pt x="751235" y="686326"/>
                  <a:pt x="472163" y="659681"/>
                </a:cubicBezTo>
                <a:cubicBezTo>
                  <a:pt x="193091" y="633036"/>
                  <a:pt x="175925" y="643347"/>
                  <a:pt x="0" y="659681"/>
                </a:cubicBezTo>
                <a:cubicBezTo>
                  <a:pt x="-31679" y="521774"/>
                  <a:pt x="1921" y="245581"/>
                  <a:pt x="0" y="0"/>
                </a:cubicBezTo>
                <a:close/>
              </a:path>
              <a:path w="1609646" h="659681" stroke="0" extrusionOk="0">
                <a:moveTo>
                  <a:pt x="0" y="0"/>
                </a:moveTo>
                <a:cubicBezTo>
                  <a:pt x="239141" y="-4878"/>
                  <a:pt x="330487" y="-5333"/>
                  <a:pt x="552645" y="0"/>
                </a:cubicBezTo>
                <a:cubicBezTo>
                  <a:pt x="774803" y="5333"/>
                  <a:pt x="913463" y="-3807"/>
                  <a:pt x="1089194" y="0"/>
                </a:cubicBezTo>
                <a:cubicBezTo>
                  <a:pt x="1264925" y="3807"/>
                  <a:pt x="1423203" y="-13825"/>
                  <a:pt x="1609646" y="0"/>
                </a:cubicBezTo>
                <a:cubicBezTo>
                  <a:pt x="1602023" y="156372"/>
                  <a:pt x="1610076" y="420631"/>
                  <a:pt x="1609646" y="659681"/>
                </a:cubicBezTo>
                <a:cubicBezTo>
                  <a:pt x="1453628" y="634482"/>
                  <a:pt x="1193626" y="633982"/>
                  <a:pt x="1040904" y="659681"/>
                </a:cubicBezTo>
                <a:cubicBezTo>
                  <a:pt x="888182" y="685380"/>
                  <a:pt x="635253" y="653655"/>
                  <a:pt x="488259" y="659681"/>
                </a:cubicBezTo>
                <a:cubicBezTo>
                  <a:pt x="341265" y="665707"/>
                  <a:pt x="122934" y="674061"/>
                  <a:pt x="0" y="659681"/>
                </a:cubicBezTo>
                <a:cubicBezTo>
                  <a:pt x="5688" y="363940"/>
                  <a:pt x="-2912" y="279006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06457584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Equiper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8672C8-E42A-496E-9AA1-4E07579E9F26}"/>
              </a:ext>
            </a:extLst>
          </p:cNvPr>
          <p:cNvSpPr/>
          <p:nvPr/>
        </p:nvSpPr>
        <p:spPr>
          <a:xfrm>
            <a:off x="6851414" y="4809650"/>
            <a:ext cx="1609646" cy="659681"/>
          </a:xfrm>
          <a:custGeom>
            <a:avLst/>
            <a:gdLst>
              <a:gd name="connsiteX0" fmla="*/ 0 w 1609646"/>
              <a:gd name="connsiteY0" fmla="*/ 0 h 659681"/>
              <a:gd name="connsiteX1" fmla="*/ 520452 w 1609646"/>
              <a:gd name="connsiteY1" fmla="*/ 0 h 659681"/>
              <a:gd name="connsiteX2" fmla="*/ 1040904 w 1609646"/>
              <a:gd name="connsiteY2" fmla="*/ 0 h 659681"/>
              <a:gd name="connsiteX3" fmla="*/ 1609646 w 1609646"/>
              <a:gd name="connsiteY3" fmla="*/ 0 h 659681"/>
              <a:gd name="connsiteX4" fmla="*/ 1609646 w 1609646"/>
              <a:gd name="connsiteY4" fmla="*/ 659681 h 659681"/>
              <a:gd name="connsiteX5" fmla="*/ 1040904 w 1609646"/>
              <a:gd name="connsiteY5" fmla="*/ 659681 h 659681"/>
              <a:gd name="connsiteX6" fmla="*/ 472163 w 1609646"/>
              <a:gd name="connsiteY6" fmla="*/ 659681 h 659681"/>
              <a:gd name="connsiteX7" fmla="*/ 0 w 1609646"/>
              <a:gd name="connsiteY7" fmla="*/ 659681 h 659681"/>
              <a:gd name="connsiteX8" fmla="*/ 0 w 1609646"/>
              <a:gd name="connsiteY8" fmla="*/ 0 h 659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9646" h="659681" fill="none" extrusionOk="0">
                <a:moveTo>
                  <a:pt x="0" y="0"/>
                </a:moveTo>
                <a:cubicBezTo>
                  <a:pt x="162191" y="-14007"/>
                  <a:pt x="290372" y="-19255"/>
                  <a:pt x="520452" y="0"/>
                </a:cubicBezTo>
                <a:cubicBezTo>
                  <a:pt x="750532" y="19255"/>
                  <a:pt x="927376" y="5685"/>
                  <a:pt x="1040904" y="0"/>
                </a:cubicBezTo>
                <a:cubicBezTo>
                  <a:pt x="1154432" y="-5685"/>
                  <a:pt x="1446106" y="24317"/>
                  <a:pt x="1609646" y="0"/>
                </a:cubicBezTo>
                <a:cubicBezTo>
                  <a:pt x="1635010" y="175919"/>
                  <a:pt x="1584920" y="442521"/>
                  <a:pt x="1609646" y="659681"/>
                </a:cubicBezTo>
                <a:cubicBezTo>
                  <a:pt x="1349726" y="636770"/>
                  <a:pt x="1248980" y="643913"/>
                  <a:pt x="1040904" y="659681"/>
                </a:cubicBezTo>
                <a:cubicBezTo>
                  <a:pt x="832828" y="675449"/>
                  <a:pt x="751235" y="686326"/>
                  <a:pt x="472163" y="659681"/>
                </a:cubicBezTo>
                <a:cubicBezTo>
                  <a:pt x="193091" y="633036"/>
                  <a:pt x="175925" y="643347"/>
                  <a:pt x="0" y="659681"/>
                </a:cubicBezTo>
                <a:cubicBezTo>
                  <a:pt x="-31679" y="521774"/>
                  <a:pt x="1921" y="245581"/>
                  <a:pt x="0" y="0"/>
                </a:cubicBezTo>
                <a:close/>
              </a:path>
              <a:path w="1609646" h="659681" stroke="0" extrusionOk="0">
                <a:moveTo>
                  <a:pt x="0" y="0"/>
                </a:moveTo>
                <a:cubicBezTo>
                  <a:pt x="239141" y="-4878"/>
                  <a:pt x="330487" y="-5333"/>
                  <a:pt x="552645" y="0"/>
                </a:cubicBezTo>
                <a:cubicBezTo>
                  <a:pt x="774803" y="5333"/>
                  <a:pt x="913463" y="-3807"/>
                  <a:pt x="1089194" y="0"/>
                </a:cubicBezTo>
                <a:cubicBezTo>
                  <a:pt x="1264925" y="3807"/>
                  <a:pt x="1423203" y="-13825"/>
                  <a:pt x="1609646" y="0"/>
                </a:cubicBezTo>
                <a:cubicBezTo>
                  <a:pt x="1602023" y="156372"/>
                  <a:pt x="1610076" y="420631"/>
                  <a:pt x="1609646" y="659681"/>
                </a:cubicBezTo>
                <a:cubicBezTo>
                  <a:pt x="1453628" y="634482"/>
                  <a:pt x="1193626" y="633982"/>
                  <a:pt x="1040904" y="659681"/>
                </a:cubicBezTo>
                <a:cubicBezTo>
                  <a:pt x="888182" y="685380"/>
                  <a:pt x="635253" y="653655"/>
                  <a:pt x="488259" y="659681"/>
                </a:cubicBezTo>
                <a:cubicBezTo>
                  <a:pt x="341265" y="665707"/>
                  <a:pt x="122934" y="674061"/>
                  <a:pt x="0" y="659681"/>
                </a:cubicBezTo>
                <a:cubicBezTo>
                  <a:pt x="5688" y="363940"/>
                  <a:pt x="-2912" y="279006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06457584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Activer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CB02B2-8721-460B-B432-7DED04CB97A0}"/>
              </a:ext>
            </a:extLst>
          </p:cNvPr>
          <p:cNvSpPr/>
          <p:nvPr/>
        </p:nvSpPr>
        <p:spPr>
          <a:xfrm>
            <a:off x="9407888" y="4809649"/>
            <a:ext cx="1609646" cy="659681"/>
          </a:xfrm>
          <a:custGeom>
            <a:avLst/>
            <a:gdLst>
              <a:gd name="connsiteX0" fmla="*/ 0 w 1609646"/>
              <a:gd name="connsiteY0" fmla="*/ 0 h 659681"/>
              <a:gd name="connsiteX1" fmla="*/ 520452 w 1609646"/>
              <a:gd name="connsiteY1" fmla="*/ 0 h 659681"/>
              <a:gd name="connsiteX2" fmla="*/ 1040904 w 1609646"/>
              <a:gd name="connsiteY2" fmla="*/ 0 h 659681"/>
              <a:gd name="connsiteX3" fmla="*/ 1609646 w 1609646"/>
              <a:gd name="connsiteY3" fmla="*/ 0 h 659681"/>
              <a:gd name="connsiteX4" fmla="*/ 1609646 w 1609646"/>
              <a:gd name="connsiteY4" fmla="*/ 659681 h 659681"/>
              <a:gd name="connsiteX5" fmla="*/ 1040904 w 1609646"/>
              <a:gd name="connsiteY5" fmla="*/ 659681 h 659681"/>
              <a:gd name="connsiteX6" fmla="*/ 472163 w 1609646"/>
              <a:gd name="connsiteY6" fmla="*/ 659681 h 659681"/>
              <a:gd name="connsiteX7" fmla="*/ 0 w 1609646"/>
              <a:gd name="connsiteY7" fmla="*/ 659681 h 659681"/>
              <a:gd name="connsiteX8" fmla="*/ 0 w 1609646"/>
              <a:gd name="connsiteY8" fmla="*/ 0 h 659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9646" h="659681" fill="none" extrusionOk="0">
                <a:moveTo>
                  <a:pt x="0" y="0"/>
                </a:moveTo>
                <a:cubicBezTo>
                  <a:pt x="162191" y="-14007"/>
                  <a:pt x="290372" y="-19255"/>
                  <a:pt x="520452" y="0"/>
                </a:cubicBezTo>
                <a:cubicBezTo>
                  <a:pt x="750532" y="19255"/>
                  <a:pt x="927376" y="5685"/>
                  <a:pt x="1040904" y="0"/>
                </a:cubicBezTo>
                <a:cubicBezTo>
                  <a:pt x="1154432" y="-5685"/>
                  <a:pt x="1446106" y="24317"/>
                  <a:pt x="1609646" y="0"/>
                </a:cubicBezTo>
                <a:cubicBezTo>
                  <a:pt x="1635010" y="175919"/>
                  <a:pt x="1584920" y="442521"/>
                  <a:pt x="1609646" y="659681"/>
                </a:cubicBezTo>
                <a:cubicBezTo>
                  <a:pt x="1349726" y="636770"/>
                  <a:pt x="1248980" y="643913"/>
                  <a:pt x="1040904" y="659681"/>
                </a:cubicBezTo>
                <a:cubicBezTo>
                  <a:pt x="832828" y="675449"/>
                  <a:pt x="751235" y="686326"/>
                  <a:pt x="472163" y="659681"/>
                </a:cubicBezTo>
                <a:cubicBezTo>
                  <a:pt x="193091" y="633036"/>
                  <a:pt x="175925" y="643347"/>
                  <a:pt x="0" y="659681"/>
                </a:cubicBezTo>
                <a:cubicBezTo>
                  <a:pt x="-31679" y="521774"/>
                  <a:pt x="1921" y="245581"/>
                  <a:pt x="0" y="0"/>
                </a:cubicBezTo>
                <a:close/>
              </a:path>
              <a:path w="1609646" h="659681" stroke="0" extrusionOk="0">
                <a:moveTo>
                  <a:pt x="0" y="0"/>
                </a:moveTo>
                <a:cubicBezTo>
                  <a:pt x="239141" y="-4878"/>
                  <a:pt x="330487" y="-5333"/>
                  <a:pt x="552645" y="0"/>
                </a:cubicBezTo>
                <a:cubicBezTo>
                  <a:pt x="774803" y="5333"/>
                  <a:pt x="913463" y="-3807"/>
                  <a:pt x="1089194" y="0"/>
                </a:cubicBezTo>
                <a:cubicBezTo>
                  <a:pt x="1264925" y="3807"/>
                  <a:pt x="1423203" y="-13825"/>
                  <a:pt x="1609646" y="0"/>
                </a:cubicBezTo>
                <a:cubicBezTo>
                  <a:pt x="1602023" y="156372"/>
                  <a:pt x="1610076" y="420631"/>
                  <a:pt x="1609646" y="659681"/>
                </a:cubicBezTo>
                <a:cubicBezTo>
                  <a:pt x="1453628" y="634482"/>
                  <a:pt x="1193626" y="633982"/>
                  <a:pt x="1040904" y="659681"/>
                </a:cubicBezTo>
                <a:cubicBezTo>
                  <a:pt x="888182" y="685380"/>
                  <a:pt x="635253" y="653655"/>
                  <a:pt x="488259" y="659681"/>
                </a:cubicBezTo>
                <a:cubicBezTo>
                  <a:pt x="341265" y="665707"/>
                  <a:pt x="122934" y="674061"/>
                  <a:pt x="0" y="659681"/>
                </a:cubicBezTo>
                <a:cubicBezTo>
                  <a:pt x="5688" y="363940"/>
                  <a:pt x="-2912" y="279006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06457584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conquérir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84A5A-B3E2-443B-9EAA-22775D41A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140" b="89535" l="6579" r="89474">
                        <a14:foregroundMark x1="48684" y1="8140" x2="48684" y2="8140"/>
                        <a14:foregroundMark x1="6579" y1="41860" x2="6579" y2="418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8830" y="4855061"/>
            <a:ext cx="553364" cy="62617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8B889B-A45B-4AF1-A20D-2D48A5F3C9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140" b="89535" l="6579" r="89474">
                        <a14:foregroundMark x1="48684" y1="8140" x2="48684" y2="8140"/>
                        <a14:foregroundMark x1="6579" y1="41860" x2="6579" y2="418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36061" y="4855060"/>
            <a:ext cx="553364" cy="62617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1B0340-C423-4315-B708-1FE3FA456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140" b="89535" l="6579" r="89474">
                        <a14:foregroundMark x1="48684" y1="8140" x2="48684" y2="8140"/>
                        <a14:foregroundMark x1="6579" y1="41860" x2="6579" y2="418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47608" y="4855060"/>
            <a:ext cx="553364" cy="62617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5AA2C5F-C9C9-4AC6-AD4C-BEA390A9D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140" b="89535" l="6579" r="89474">
                        <a14:foregroundMark x1="48684" y1="8140" x2="48684" y2="8140"/>
                        <a14:foregroundMark x1="6579" y1="41860" x2="6579" y2="418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1353" y="4856633"/>
            <a:ext cx="553364" cy="626175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7776C585-EB7C-4C30-8958-66A7E7B78A5D}"/>
              </a:ext>
            </a:extLst>
          </p:cNvPr>
          <p:cNvGrpSpPr/>
          <p:nvPr/>
        </p:nvGrpSpPr>
        <p:grpSpPr>
          <a:xfrm>
            <a:off x="10868302" y="81768"/>
            <a:ext cx="1235597" cy="1050101"/>
            <a:chOff x="10686437" y="224082"/>
            <a:chExt cx="1235597" cy="1050101"/>
          </a:xfrm>
        </p:grpSpPr>
        <p:sp>
          <p:nvSpPr>
            <p:cNvPr id="18" name="Phylactère : pensées 17">
              <a:extLst>
                <a:ext uri="{FF2B5EF4-FFF2-40B4-BE49-F238E27FC236}">
                  <a16:creationId xmlns:a16="http://schemas.microsoft.com/office/drawing/2014/main" id="{12C8B6E4-1436-4E10-953F-B552666987B3}"/>
                </a:ext>
              </a:extLst>
            </p:cNvPr>
            <p:cNvSpPr/>
            <p:nvPr/>
          </p:nvSpPr>
          <p:spPr>
            <a:xfrm>
              <a:off x="10894424" y="418644"/>
              <a:ext cx="781008" cy="704762"/>
            </a:xfrm>
            <a:prstGeom prst="cloudCallout">
              <a:avLst>
                <a:gd name="adj1" fmla="val -4573"/>
                <a:gd name="adj2" fmla="val 6733"/>
              </a:avLst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EFBD6D2B-064D-4D1E-B121-F973118DC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686437" y="224082"/>
              <a:ext cx="1235597" cy="10501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5964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C600830-E759-4D3C-92B8-393E2FF94E1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4860000"/>
          </a:xfrm>
        </p:spPr>
        <p:txBody>
          <a:bodyPr/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La seule caractéristique qui diffère du 10/12 est l'âge de souscription </a:t>
            </a:r>
            <a:r>
              <a:rPr lang="fr-FR" dirty="0"/>
              <a:t>: passant de 10 ans à 6 ans. La rémunération, le calcul du taux d’intérêt, les clients éligibles, les conditions d’ouverture, de clôture et de transformation vers le Livret Jeunes restent ainsi inchangés. </a:t>
            </a:r>
          </a:p>
          <a:p>
            <a:endParaRPr lang="fr-FR" sz="100" dirty="0"/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Eligibilité : </a:t>
            </a:r>
            <a:r>
              <a:rPr lang="fr-FR" dirty="0"/>
              <a:t>Toute personne physique mineure âgée de 6 ans révolus (au lieu de 10 ans) à 11 ans et 10 mois, résidente en France. Au 12</a:t>
            </a:r>
            <a:r>
              <a:rPr lang="fr-FR" baseline="30000" dirty="0"/>
              <a:t>ème</a:t>
            </a:r>
            <a:r>
              <a:rPr lang="fr-FR" dirty="0"/>
              <a:t> anniversaire du client, le livret sera clôturé et un Livret Jeune pourra être ouvert sous réserve du respect des conditions d’éligibilité au Livret Jeune. </a:t>
            </a:r>
          </a:p>
          <a:p>
            <a:endParaRPr lang="fr-FR" sz="100" dirty="0"/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Rémunération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 : </a:t>
            </a:r>
            <a:r>
              <a:rPr lang="fr-FR" dirty="0"/>
              <a:t>fixée par la CEGEE (actuellement à 2,75 %, taux identique au Livret Jeune).</a:t>
            </a:r>
          </a:p>
          <a:p>
            <a:endParaRPr lang="fr-FR" sz="100" dirty="0"/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Fiscalité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 : </a:t>
            </a:r>
            <a:r>
              <a:rPr lang="fr-FR" dirty="0"/>
              <a:t>Intérêts soumis à l’impôt sur le revenu et aux prélèvements sociaux.</a:t>
            </a:r>
          </a:p>
          <a:p>
            <a:endParaRPr lang="fr-FR" sz="100" dirty="0"/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Seuil / Plafond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 : </a:t>
            </a:r>
            <a:r>
              <a:rPr lang="fr-FR" dirty="0"/>
              <a:t>10 € / 1 400 €</a:t>
            </a:r>
          </a:p>
          <a:p>
            <a:endParaRPr lang="fr-FR" sz="100" dirty="0"/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Versements (réguliers &amp; libres)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fr-FR" dirty="0"/>
              <a:t>A partir de 10 € / mois.</a:t>
            </a:r>
          </a:p>
          <a:p>
            <a:endParaRPr lang="fr-FR" sz="100" dirty="0"/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Disponibilité 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fr-FR" dirty="0"/>
              <a:t>Totale et immédiate. Retrait réalisé uniquement par le représentant légal.</a:t>
            </a:r>
          </a:p>
          <a:p>
            <a:endParaRPr lang="fr-FR" sz="100" dirty="0"/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Calcul des intérêts 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fr-FR" dirty="0"/>
              <a:t>En application de la règle des quinzaines.</a:t>
            </a:r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4172F8-1052-4CF9-AD10-6AB0E30AE4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Mis à part l’âge de souscription, les conditions de fonctionnement du 6/12 sont identiques au 10/12.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3103ACF-8701-4256-86E7-9EF6CF32D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0AE5208-7DDC-41C6-B0F4-66AC6D4B48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668AA63-A402-41B5-B571-D13BF5957808}"/>
              </a:ext>
            </a:extLst>
          </p:cNvPr>
          <p:cNvGrpSpPr/>
          <p:nvPr/>
        </p:nvGrpSpPr>
        <p:grpSpPr>
          <a:xfrm>
            <a:off x="10868302" y="81768"/>
            <a:ext cx="1235597" cy="1050101"/>
            <a:chOff x="10686437" y="224082"/>
            <a:chExt cx="1235597" cy="1050101"/>
          </a:xfrm>
        </p:grpSpPr>
        <p:sp>
          <p:nvSpPr>
            <p:cNvPr id="22" name="Phylactère : pensées 21">
              <a:extLst>
                <a:ext uri="{FF2B5EF4-FFF2-40B4-BE49-F238E27FC236}">
                  <a16:creationId xmlns:a16="http://schemas.microsoft.com/office/drawing/2014/main" id="{514501F1-3374-473A-8BFD-A6AA9CAA073B}"/>
                </a:ext>
              </a:extLst>
            </p:cNvPr>
            <p:cNvSpPr/>
            <p:nvPr/>
          </p:nvSpPr>
          <p:spPr>
            <a:xfrm>
              <a:off x="10894424" y="418644"/>
              <a:ext cx="781008" cy="704762"/>
            </a:xfrm>
            <a:prstGeom prst="cloudCallout">
              <a:avLst>
                <a:gd name="adj1" fmla="val -4573"/>
                <a:gd name="adj2" fmla="val 6733"/>
              </a:avLst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EFF9CFF-BADB-41FF-A74C-CD6E3809D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686437" y="224082"/>
              <a:ext cx="1235597" cy="1050101"/>
            </a:xfrm>
            <a:prstGeom prst="rect">
              <a:avLst/>
            </a:prstGeom>
          </p:spPr>
        </p:pic>
      </p:grpSp>
      <p:pic>
        <p:nvPicPr>
          <p:cNvPr id="18" name="Picture 2" descr="Les randonneurs à pied sur le pont traversant la rivière en forêt">
            <a:extLst>
              <a:ext uri="{FF2B5EF4-FFF2-40B4-BE49-F238E27FC236}">
                <a16:creationId xmlns:a16="http://schemas.microsoft.com/office/drawing/2014/main" id="{6A8D2086-EA55-4692-BC3A-493DCDAE9E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30" b="75080" l="30192" r="50160">
                        <a14:foregroundMark x1="49042" y1="66134" x2="49042" y2="66134"/>
                        <a14:foregroundMark x1="48722" y1="64856" x2="48722" y2="64856"/>
                        <a14:foregroundMark x1="49521" y1="68371" x2="49521" y2="68371"/>
                        <a14:foregroundMark x1="50160" y1="69968" x2="50160" y2="69968"/>
                        <a14:foregroundMark x1="33546" y1="70607" x2="33546" y2="70607"/>
                        <a14:foregroundMark x1="32109" y1="73802" x2="32109" y2="73802"/>
                        <a14:foregroundMark x1="30511" y1="72204" x2="30511" y2="72204"/>
                        <a14:foregroundMark x1="32748" y1="75080" x2="32748" y2="75080"/>
                        <a14:foregroundMark x1="39936" y1="18530" x2="39936" y2="18530"/>
                        <a14:foregroundMark x1="35942" y1="24281" x2="35942" y2="24281"/>
                        <a14:backgroundMark x1="34345" y1="29073" x2="34345" y2="29073"/>
                        <a14:backgroundMark x1="35144" y1="22684" x2="35144" y2="22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86" t="14306" r="48249" b="23552"/>
          <a:stretch/>
        </p:blipFill>
        <p:spPr bwMode="auto">
          <a:xfrm>
            <a:off x="8894907" y="4950326"/>
            <a:ext cx="1211511" cy="164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Les randonneurs à pied sur le pont traversant la rivière en forêt">
            <a:extLst>
              <a:ext uri="{FF2B5EF4-FFF2-40B4-BE49-F238E27FC236}">
                <a16:creationId xmlns:a16="http://schemas.microsoft.com/office/drawing/2014/main" id="{839728A0-B171-4319-9631-720CF3C334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700" b="70288" l="52077" r="65176">
                        <a14:foregroundMark x1="60383" y1="39617" x2="60383" y2="39617"/>
                        <a14:foregroundMark x1="52556" y1="41534" x2="52556" y2="41534"/>
                        <a14:foregroundMark x1="64856" y1="70607" x2="64856" y2="70607"/>
                        <a14:foregroundMark x1="63898" y1="66773" x2="63898" y2="66773"/>
                        <a14:foregroundMark x1="54473" y1="69329" x2="54473" y2="69329"/>
                        <a14:foregroundMark x1="56070" y1="68051" x2="56070" y2="68051"/>
                        <a14:foregroundMark x1="65176" y1="53355" x2="65176" y2="53355"/>
                        <a14:foregroundMark x1="62620" y1="38658" x2="62620" y2="38658"/>
                        <a14:foregroundMark x1="55591" y1="58466" x2="55591" y2="58466"/>
                        <a14:foregroundMark x1="59744" y1="38339" x2="59744" y2="383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640" t="34291" r="33360" b="25774"/>
          <a:stretch/>
        </p:blipFill>
        <p:spPr bwMode="auto">
          <a:xfrm>
            <a:off x="10106418" y="5476722"/>
            <a:ext cx="847728" cy="105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Les randonneurs à pied sur le pont traversant la rivière en forêt">
            <a:extLst>
              <a:ext uri="{FF2B5EF4-FFF2-40B4-BE49-F238E27FC236}">
                <a16:creationId xmlns:a16="http://schemas.microsoft.com/office/drawing/2014/main" id="{B440E4AF-5E31-4A88-B3C8-519A9B683A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131" b="76038" l="66773" r="77157">
                        <a14:foregroundMark x1="67252" y1="50479" x2="67252" y2="50479"/>
                        <a14:foregroundMark x1="68371" y1="72204" x2="68371" y2="72204"/>
                        <a14:foregroundMark x1="74920" y1="76038" x2="74920" y2="76038"/>
                        <a14:backgroundMark x1="71885" y1="69649" x2="71885" y2="69649"/>
                        <a14:backgroundMark x1="72843" y1="73802" x2="72843" y2="738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29" t="39376" r="21548" b="22393"/>
          <a:stretch/>
        </p:blipFill>
        <p:spPr bwMode="auto">
          <a:xfrm>
            <a:off x="10991359" y="5568881"/>
            <a:ext cx="684704" cy="1012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59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aysage de nature de dessin animé avec la montagne dans la clairance des troncs d'arbres à feuilles caduques de la forêt">
            <a:extLst>
              <a:ext uri="{FF2B5EF4-FFF2-40B4-BE49-F238E27FC236}">
                <a16:creationId xmlns:a16="http://schemas.microsoft.com/office/drawing/2014/main" id="{BC5917CA-E5D9-4F0B-BAA4-1807019737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36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space réservé du texte 1">
            <a:extLst>
              <a:ext uri="{FF2B5EF4-FFF2-40B4-BE49-F238E27FC236}">
                <a16:creationId xmlns:a16="http://schemas.microsoft.com/office/drawing/2014/main" id="{AEDD557E-C490-4CBC-8F5F-2B69DB8BC69F}"/>
              </a:ext>
            </a:extLst>
          </p:cNvPr>
          <p:cNvSpPr txBox="1">
            <a:spLocks/>
          </p:cNvSpPr>
          <p:nvPr/>
        </p:nvSpPr>
        <p:spPr>
          <a:xfrm>
            <a:off x="0" y="6506089"/>
            <a:ext cx="12192000" cy="2312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>
                <a:solidFill>
                  <a:schemeClr val="bg1"/>
                </a:solidFill>
              </a:rPr>
              <a:t>Direction Marketing &amp; Data Performance</a:t>
            </a:r>
            <a:endParaRPr lang="fr-FR" sz="1200" dirty="0">
              <a:solidFill>
                <a:schemeClr val="bg1"/>
              </a:solidFill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E1A6997-24B7-414E-991C-B2DFC67C477A}"/>
              </a:ext>
            </a:extLst>
          </p:cNvPr>
          <p:cNvGrpSpPr/>
          <p:nvPr/>
        </p:nvGrpSpPr>
        <p:grpSpPr>
          <a:xfrm>
            <a:off x="10868302" y="81768"/>
            <a:ext cx="1235597" cy="1050101"/>
            <a:chOff x="10686437" y="224082"/>
            <a:chExt cx="1235597" cy="1050101"/>
          </a:xfrm>
        </p:grpSpPr>
        <p:sp>
          <p:nvSpPr>
            <p:cNvPr id="23" name="Phylactère : pensées 22">
              <a:extLst>
                <a:ext uri="{FF2B5EF4-FFF2-40B4-BE49-F238E27FC236}">
                  <a16:creationId xmlns:a16="http://schemas.microsoft.com/office/drawing/2014/main" id="{BA34CBB7-E055-4756-A7A7-63EC1BADBE2C}"/>
                </a:ext>
              </a:extLst>
            </p:cNvPr>
            <p:cNvSpPr/>
            <p:nvPr/>
          </p:nvSpPr>
          <p:spPr>
            <a:xfrm>
              <a:off x="10894424" y="418644"/>
              <a:ext cx="781008" cy="704762"/>
            </a:xfrm>
            <a:prstGeom prst="cloudCallout">
              <a:avLst>
                <a:gd name="adj1" fmla="val -4573"/>
                <a:gd name="adj2" fmla="val 6733"/>
              </a:avLst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9680229-B7CF-4BD7-B271-BC1320FC8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686437" y="224082"/>
              <a:ext cx="1235597" cy="1050101"/>
            </a:xfrm>
            <a:prstGeom prst="rect">
              <a:avLst/>
            </a:prstGeom>
          </p:spPr>
        </p:pic>
      </p:grpSp>
      <p:pic>
        <p:nvPicPr>
          <p:cNvPr id="28" name="Picture 2" descr="Les randonneurs à pied sur le pont traversant la rivière en forêt">
            <a:extLst>
              <a:ext uri="{FF2B5EF4-FFF2-40B4-BE49-F238E27FC236}">
                <a16:creationId xmlns:a16="http://schemas.microsoft.com/office/drawing/2014/main" id="{F278C06E-386C-4B04-89B6-5D53CFD230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530" b="75080" l="30192" r="50160">
                        <a14:foregroundMark x1="49042" y1="66134" x2="49042" y2="66134"/>
                        <a14:foregroundMark x1="48722" y1="64856" x2="48722" y2="64856"/>
                        <a14:foregroundMark x1="49521" y1="68371" x2="49521" y2="68371"/>
                        <a14:foregroundMark x1="50160" y1="69968" x2="50160" y2="69968"/>
                        <a14:foregroundMark x1="33546" y1="70607" x2="33546" y2="70607"/>
                        <a14:foregroundMark x1="32109" y1="73802" x2="32109" y2="73802"/>
                        <a14:foregroundMark x1="30511" y1="72204" x2="30511" y2="72204"/>
                        <a14:foregroundMark x1="32748" y1="75080" x2="32748" y2="75080"/>
                        <a14:foregroundMark x1="39936" y1="18530" x2="39936" y2="18530"/>
                        <a14:foregroundMark x1="35942" y1="24281" x2="35942" y2="24281"/>
                        <a14:backgroundMark x1="34345" y1="29073" x2="34345" y2="29073"/>
                        <a14:backgroundMark x1="35144" y1="22684" x2="35144" y2="22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86" t="14306" r="48249" b="23552"/>
          <a:stretch/>
        </p:blipFill>
        <p:spPr bwMode="auto">
          <a:xfrm>
            <a:off x="5259456" y="1545168"/>
            <a:ext cx="3136305" cy="426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Les randonneurs à pied sur le pont traversant la rivière en forêt">
            <a:extLst>
              <a:ext uri="{FF2B5EF4-FFF2-40B4-BE49-F238E27FC236}">
                <a16:creationId xmlns:a16="http://schemas.microsoft.com/office/drawing/2014/main" id="{B7F55130-D3E5-472B-BF24-B491EE9648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700" b="70288" l="52077" r="65176">
                        <a14:foregroundMark x1="60383" y1="39617" x2="60383" y2="39617"/>
                        <a14:foregroundMark x1="52556" y1="41534" x2="52556" y2="41534"/>
                        <a14:foregroundMark x1="64856" y1="70607" x2="64856" y2="70607"/>
                        <a14:foregroundMark x1="63898" y1="66773" x2="63898" y2="66773"/>
                        <a14:foregroundMark x1="54473" y1="69329" x2="54473" y2="69329"/>
                        <a14:foregroundMark x1="56070" y1="68051" x2="56070" y2="68051"/>
                        <a14:foregroundMark x1="65176" y1="53355" x2="65176" y2="53355"/>
                        <a14:foregroundMark x1="62620" y1="38658" x2="62620" y2="38658"/>
                        <a14:foregroundMark x1="55591" y1="58466" x2="55591" y2="58466"/>
                        <a14:foregroundMark x1="59744" y1="38339" x2="59744" y2="383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640" t="34291" r="33360" b="25774"/>
          <a:stretch/>
        </p:blipFill>
        <p:spPr bwMode="auto">
          <a:xfrm>
            <a:off x="226330" y="3539738"/>
            <a:ext cx="2194560" cy="273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Les randonneurs à pied sur le pont traversant la rivière en forêt">
            <a:extLst>
              <a:ext uri="{FF2B5EF4-FFF2-40B4-BE49-F238E27FC236}">
                <a16:creationId xmlns:a16="http://schemas.microsoft.com/office/drawing/2014/main" id="{D5663ECA-0CDA-4E17-9F39-4520C85C20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131" b="76038" l="66773" r="77157">
                        <a14:foregroundMark x1="67252" y1="50479" x2="67252" y2="50479"/>
                        <a14:foregroundMark x1="68371" y1="72204" x2="68371" y2="72204"/>
                        <a14:foregroundMark x1="74920" y1="76038" x2="74920" y2="76038"/>
                        <a14:backgroundMark x1="71885" y1="69649" x2="71885" y2="69649"/>
                        <a14:backgroundMark x1="72843" y1="73802" x2="72843" y2="738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29" t="39376" r="21548" b="22393"/>
          <a:stretch/>
        </p:blipFill>
        <p:spPr bwMode="auto">
          <a:xfrm>
            <a:off x="2415621" y="3297540"/>
            <a:ext cx="1772530" cy="262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332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5408</TotalTime>
  <Words>699</Words>
  <Application>Microsoft Office PowerPoint</Application>
  <PresentationFormat>Grand écran</PresentationFormat>
  <Paragraphs>74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Cavolini</vt:lpstr>
      <vt:lpstr>Montserrat Black</vt:lpstr>
      <vt:lpstr>Segoe Print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326</cp:revision>
  <dcterms:created xsi:type="dcterms:W3CDTF">2020-06-24T09:20:11Z</dcterms:created>
  <dcterms:modified xsi:type="dcterms:W3CDTF">2022-12-01T08:52:33Z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