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93" r:id="rId7"/>
    <p:sldId id="257" r:id="rId8"/>
    <p:sldId id="441" r:id="rId9"/>
    <p:sldId id="464" r:id="rId10"/>
    <p:sldId id="442" r:id="rId11"/>
    <p:sldId id="443" r:id="rId12"/>
    <p:sldId id="263" r:id="rId13"/>
    <p:sldId id="444" r:id="rId14"/>
    <p:sldId id="445" r:id="rId15"/>
    <p:sldId id="450" r:id="rId16"/>
    <p:sldId id="446" r:id="rId17"/>
    <p:sldId id="447" r:id="rId18"/>
    <p:sldId id="460" r:id="rId19"/>
    <p:sldId id="463" r:id="rId20"/>
    <p:sldId id="458" r:id="rId21"/>
    <p:sldId id="270" r:id="rId22"/>
    <p:sldId id="459" r:id="rId23"/>
    <p:sldId id="448" r:id="rId24"/>
    <p:sldId id="451" r:id="rId25"/>
    <p:sldId id="452" r:id="rId26"/>
    <p:sldId id="453" r:id="rId27"/>
    <p:sldId id="454" r:id="rId28"/>
    <p:sldId id="392" r:id="rId29"/>
    <p:sldId id="435" r:id="rId30"/>
    <p:sldId id="455" r:id="rId31"/>
    <p:sldId id="456" r:id="rId32"/>
    <p:sldId id="449" r:id="rId33"/>
    <p:sldId id="439" r:id="rId34"/>
    <p:sldId id="440" r:id="rId35"/>
    <p:sldId id="46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2F2F2"/>
    <a:srgbClr val="FBDCDD"/>
    <a:srgbClr val="C31632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92CD3BEE-B695-450F-B37A-75D95365D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28465"/>
          <a:stretch/>
        </p:blipFill>
        <p:spPr>
          <a:xfrm>
            <a:off x="-2" y="-122830"/>
            <a:ext cx="12192000" cy="6994477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C70CB7-01EB-49C7-86E8-63EC26AC4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9886" y="777482"/>
            <a:ext cx="5112224" cy="3348506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4853E59-6C3F-4A4E-A2C6-302D08C4D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870" t="5854" r="36932" b="28465"/>
          <a:stretch/>
        </p:blipFill>
        <p:spPr>
          <a:xfrm>
            <a:off x="-1" y="-136477"/>
            <a:ext cx="3840481" cy="699447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196223" y="1890865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46057" y="401539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51812D-FE4D-42DE-9747-5A97837BF0A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2234" y="2840881"/>
            <a:ext cx="6437057" cy="42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que 8">
            <a:extLst>
              <a:ext uri="{FF2B5EF4-FFF2-40B4-BE49-F238E27FC236}">
                <a16:creationId xmlns:a16="http://schemas.microsoft.com/office/drawing/2014/main" id="{93CC3750-C7A1-48A9-9157-D1C58AD0D1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B4FC78-340D-4AE8-9EE3-C848D7AF70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56" y="6106679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que 9">
            <a:extLst>
              <a:ext uri="{FF2B5EF4-FFF2-40B4-BE49-F238E27FC236}">
                <a16:creationId xmlns:a16="http://schemas.microsoft.com/office/drawing/2014/main" id="{7B6F4208-2599-47BD-9BE1-9E35D34112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758BF1-9A25-48FB-8730-85CEB262CC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23" y="6178818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que 9">
            <a:extLst>
              <a:ext uri="{FF2B5EF4-FFF2-40B4-BE49-F238E27FC236}">
                <a16:creationId xmlns:a16="http://schemas.microsoft.com/office/drawing/2014/main" id="{7B6F4208-2599-47BD-9BE1-9E35D34112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60754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8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3" Type="http://schemas.openxmlformats.org/officeDocument/2006/relationships/hyperlink" Target="http://commerciaux.celca.caisse-epargne.fr/download/2164/q1-2023/28763/les-supports-pour-conquerir-les-sommets-v2.pptx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2164/q1-2023/28767/les-boites-a-outils-part-v2.pptx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://commerciaux.celca.caisse-epargne.fr/download/2164/q1-2023/28766/des-idees-pour-conquerir-les-sommets-v2.pptx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://commerciaux.celca.caisse-epargne.fr/download/2164/q1-2023/28764/6-les-actions-md-part-v2.pptx" TargetMode="External"/><Relationship Id="rId9" Type="http://schemas.openxmlformats.org/officeDocument/2006/relationships/image" Target="../media/image15.png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.wdp"/><Relationship Id="rId3" Type="http://schemas.openxmlformats.org/officeDocument/2006/relationships/hyperlink" Target="http://commerciaux.celca.caisse-epargne.fr/download/2164/q1-2023/28763/les-supports-pour-conquerir-les-sommets-v2.pptx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12.png"/><Relationship Id="rId2" Type="http://schemas.openxmlformats.org/officeDocument/2006/relationships/image" Target="../media/image8.png"/><Relationship Id="rId16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2164/q1-2023/28767/les-boites-a-outils-part-v2.pptx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://commerciaux.celca.caisse-epargne.fr/download/2164/q1-2023/28766/des-idees-pour-conquerir-les-sommets-v2.pptx" TargetMode="External"/><Relationship Id="rId15" Type="http://schemas.microsoft.com/office/2007/relationships/hdphoto" Target="../media/hdphoto2.wdp"/><Relationship Id="rId10" Type="http://schemas.openxmlformats.org/officeDocument/2006/relationships/image" Target="../media/image16.png"/><Relationship Id="rId4" Type="http://schemas.openxmlformats.org/officeDocument/2006/relationships/hyperlink" Target="http://commerciaux.celca.caisse-epargne.fr/download/2164/q1-2023/28764/6-les-actions-md-part-v2.pptx" TargetMode="External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64/q1-2023/28767/les-boites-a-outils-part-v2.pptx" TargetMode="External"/><Relationship Id="rId13" Type="http://schemas.openxmlformats.org/officeDocument/2006/relationships/image" Target="../media/image18.png"/><Relationship Id="rId3" Type="http://schemas.openxmlformats.org/officeDocument/2006/relationships/hyperlink" Target="http://commerciaux.celca.caisse-epargne.fr/download/1666/consulter-et-gerer-ses-credits/14502/dei-part-mobile-gerer-son-izicarte-03-2022.pdf" TargetMode="External"/><Relationship Id="rId7" Type="http://schemas.openxmlformats.org/officeDocument/2006/relationships/hyperlink" Target="http://commerciaux.celca.caisse-epargne.fr/download/2164/q1-2023/28766/des-idees-pour-conquerir-les-sommets-v2.pptx" TargetMode="External"/><Relationship Id="rId12" Type="http://schemas.openxmlformats.org/officeDocument/2006/relationships/image" Target="../media/image17.png"/><Relationship Id="rId2" Type="http://schemas.openxmlformats.org/officeDocument/2006/relationships/image" Target="../media/image8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2164/q1-2023/28764/6-les-actions-md-part-v2.pptx" TargetMode="External"/><Relationship Id="rId11" Type="http://schemas.openxmlformats.org/officeDocument/2006/relationships/image" Target="../media/image16.png"/><Relationship Id="rId5" Type="http://schemas.openxmlformats.org/officeDocument/2006/relationships/hyperlink" Target="http://commerciaux.celca.caisse-epargne.fr/download/2164/q1-2023/28763/les-supports-pour-conquerir-les-sommets-v2.pptx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64/q1-2023/28767/les-boites-a-outils-part-v2.pptx" TargetMode="Externa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hyperlink" Target="http://commerciaux.celca.caisse-epargne.fr/download/1083/tout-savoir-sur-le-credit-consommation/28545/potentiel-conso-oav-2.pptx" TargetMode="External"/><Relationship Id="rId7" Type="http://schemas.openxmlformats.org/officeDocument/2006/relationships/hyperlink" Target="http://commerciaux.celca.caisse-epargne.fr/download/2164/q1-2023/28766/des-idees-pour-conquerir-les-sommets-v2.pptx" TargetMode="External"/><Relationship Id="rId12" Type="http://schemas.openxmlformats.org/officeDocument/2006/relationships/image" Target="../media/image16.png"/><Relationship Id="rId17" Type="http://schemas.openxmlformats.org/officeDocument/2006/relationships/image" Target="../media/image21.jpeg"/><Relationship Id="rId2" Type="http://schemas.openxmlformats.org/officeDocument/2006/relationships/image" Target="../media/image8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2164/q1-2023/28764/6-les-actions-md-part-v2.pptx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://commerciaux.celca.caisse-epargne.fr/download/2164/q1-2023/28763/les-supports-pour-conquerir-les-sommets-v2.pptx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64/q1-2023/28764/6-les-actions-md-part-v2.pptx" TargetMode="External"/><Relationship Id="rId13" Type="http://schemas.openxmlformats.org/officeDocument/2006/relationships/image" Target="../media/image15.png"/><Relationship Id="rId3" Type="http://schemas.openxmlformats.org/officeDocument/2006/relationships/image" Target="../media/image21.jpeg"/><Relationship Id="rId7" Type="http://schemas.openxmlformats.org/officeDocument/2006/relationships/hyperlink" Target="http://commerciaux.celca.caisse-epargne.fr/download/2164/q1-2023/28763/les-supports-pour-conquerir-les-sommets-v2.pptx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2.jpeg"/><Relationship Id="rId2" Type="http://schemas.openxmlformats.org/officeDocument/2006/relationships/image" Target="../media/image8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assurancesnonvie-videos.natixis.com/caisse-d-039-epargne-1/declaration-sinistre-auto-ou-2-roues" TargetMode="External"/><Relationship Id="rId15" Type="http://schemas.openxmlformats.org/officeDocument/2006/relationships/image" Target="../media/image17.png"/><Relationship Id="rId10" Type="http://schemas.openxmlformats.org/officeDocument/2006/relationships/hyperlink" Target="http://commerciaux.celca.caisse-epargne.fr/download/2164/q1-2023/28767/les-boites-a-outils-part-v2.pptx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://commerciaux.celca.caisse-epargne.fr/download/2164/q1-2023/28766/des-idees-pour-conquerir-les-sommets-v2.pptx" TargetMode="External"/><Relationship Id="rId1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5.png"/><Relationship Id="rId5" Type="http://schemas.openxmlformats.org/officeDocument/2006/relationships/image" Target="../media/image14.png"/><Relationship Id="rId10" Type="http://schemas.openxmlformats.org/officeDocument/2006/relationships/hyperlink" Target="https://assurancesnonvie-videos.natixis.com/caisse-d-039-epargne-1/declaration-sinistre-auto-ou-2-roues" TargetMode="External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hyperlink" Target="http://commerciaux.celca.caisse-epargne.fr/download/2164/q1-2023/28768/les-boites-a-outils-pro-v2.pptx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2164/q1-2023/28765/6-les-actions-md-pro-v2.pptx" TargetMode="External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commerciaux.celca.caisse-epargne.fr/download/2164/q1-2023/28768/les-boites-a-outils-pro-v2.pptx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commerciaux.celca.caisse-epargne.fr/download/2164/q1-2023/28765/6-les-actions-md-pro-v2.pptx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2164/q1-2023/28768/les-boites-a-outils-pro-v2.pptx" TargetMode="External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hyperlink" Target="http://commerciaux.celca.caisse-epargne.fr/download/2164/q1-2023/28784/tout-sur-liard-prev-part.pptx" TargetMode="External"/><Relationship Id="rId18" Type="http://schemas.openxmlformats.org/officeDocument/2006/relationships/hyperlink" Target="http://commerciaux.celca.caisse-epargne.fr/download/2164/q1-2023/28790/tout-sur-la-conquete-flux-la-banca-pro.pptx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8.png"/><Relationship Id="rId12" Type="http://schemas.openxmlformats.org/officeDocument/2006/relationships/hyperlink" Target="http://commerciaux.celca.caisse-epargne.fr/download/2164/q1-2023/28787/tout-sur-le-credit-pro.pptx" TargetMode="External"/><Relationship Id="rId17" Type="http://schemas.openxmlformats.org/officeDocument/2006/relationships/hyperlink" Target="http://commerciaux.celca.caisse-epargne.fr/download/2164/q1-2023/28789/tout-sur-liard-et-la-protection-pro.pptx" TargetMode="External"/><Relationship Id="rId2" Type="http://schemas.openxmlformats.org/officeDocument/2006/relationships/image" Target="../media/image27.png"/><Relationship Id="rId16" Type="http://schemas.openxmlformats.org/officeDocument/2006/relationships/hyperlink" Target="http://commerciaux.celca.caisse-epargne.fr/download/2164/q1-2023/28788/tout-sur-lepargne-pro.pptx" TargetMode="External"/><Relationship Id="rId20" Type="http://schemas.openxmlformats.org/officeDocument/2006/relationships/hyperlink" Target="http://commerciaux.celca.caisse-epargne.fr/download/2164/q1-2023/28792/tout-sur-lingenierie-socuale-pro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hyperlink" Target="http://commerciaux.celca.caisse-epargne.fr/download/2164/q1-2023/28783/tout-sur-lepargne.pptx" TargetMode="External"/><Relationship Id="rId5" Type="http://schemas.microsoft.com/office/2007/relationships/hdphoto" Target="../media/hdphoto3.wdp"/><Relationship Id="rId15" Type="http://schemas.openxmlformats.org/officeDocument/2006/relationships/hyperlink" Target="http://commerciaux.celca.caisse-epargne.fr/download/2164/q1-2023/28786/tout-sur-la-banca-part.pptx" TargetMode="External"/><Relationship Id="rId10" Type="http://schemas.openxmlformats.org/officeDocument/2006/relationships/image" Target="../media/image33.png"/><Relationship Id="rId19" Type="http://schemas.openxmlformats.org/officeDocument/2006/relationships/hyperlink" Target="http://commerciaux.celca.caisse-epargne.fr/download/2164/q1-2023/28791/tout-sur-le-e-commerce-pro.pptx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hyperlink" Target="http://commerciaux.celca.caisse-epargne.fr/download/2164/q1-2023/28785/tout-sur-le-credit-part.pptx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64/q1-2023/28772/les-calendriers-des-offres-pro.pptx" TargetMode="External"/><Relationship Id="rId13" Type="http://schemas.openxmlformats.org/officeDocument/2006/relationships/image" Target="../media/image31.png"/><Relationship Id="rId18" Type="http://schemas.openxmlformats.org/officeDocument/2006/relationships/hyperlink" Target="http://commerciaux.celca.caisse-epargne.fr/download/2164/q1-2023/28763/les-supports-pour-conquerir-les-sommets-v2.pptx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12" Type="http://schemas.openxmlformats.org/officeDocument/2006/relationships/hyperlink" Target="http://commerciaux.celca.caisse-epargne.fr/download/2164/q1-2023/28782/les-cibles-pro.pptx" TargetMode="External"/><Relationship Id="rId17" Type="http://schemas.openxmlformats.org/officeDocument/2006/relationships/hyperlink" Target="http://commerciaux.celca.caisse-epargne.fr/download/2164/q1-2023/28767/les-boites-a-outils-part-v2.pptx" TargetMode="External"/><Relationship Id="rId2" Type="http://schemas.openxmlformats.org/officeDocument/2006/relationships/image" Target="../media/image34.jpeg"/><Relationship Id="rId16" Type="http://schemas.openxmlformats.org/officeDocument/2006/relationships/hyperlink" Target="http://commerciaux.celca.caisse-epargne.fr/download/2164/q1-2023/28781/les-cibles-part.pptx" TargetMode="External"/><Relationship Id="rId20" Type="http://schemas.openxmlformats.org/officeDocument/2006/relationships/hyperlink" Target="http://commerciaux.celca.caisse-epargne.fr/download/2164/q1-2023/28764/6-les-actions-md-part-v2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hyperlink" Target="http://commerciaux.celca.caisse-epargne.fr/download/2164/q1-2023/28768/les-boites-a-outils-pro-v2.pptx" TargetMode="External"/><Relationship Id="rId5" Type="http://schemas.openxmlformats.org/officeDocument/2006/relationships/image" Target="../media/image8.png"/><Relationship Id="rId15" Type="http://schemas.openxmlformats.org/officeDocument/2006/relationships/hyperlink" Target="http://commerciaux.celca.caisse-epargne.fr/download/2164/q1-2023/28769/les-fiches-essentiel-part.pptx" TargetMode="External"/><Relationship Id="rId10" Type="http://schemas.openxmlformats.org/officeDocument/2006/relationships/hyperlink" Target="http://commerciaux.celca.caisse-epargne.fr/download/2164/q1-2023/28765/6-les-actions-md-pro-v2.pptx" TargetMode="External"/><Relationship Id="rId19" Type="http://schemas.openxmlformats.org/officeDocument/2006/relationships/hyperlink" Target="http://commerciaux.celca.caisse-epargne.fr/download/2164/q1-2023/28766/des-idees-pour-conquerir-les-sommets-v2.pptx" TargetMode="External"/><Relationship Id="rId4" Type="http://schemas.openxmlformats.org/officeDocument/2006/relationships/image" Target="../media/image30.png"/><Relationship Id="rId9" Type="http://schemas.openxmlformats.org/officeDocument/2006/relationships/hyperlink" Target="http://commerciaux.celca.caisse-epargne.fr/download/2164/q1-2023/28770/les-fiches-essentiel-pro.pptx" TargetMode="External"/><Relationship Id="rId14" Type="http://schemas.openxmlformats.org/officeDocument/2006/relationships/hyperlink" Target="http://commerciaux.celca.caisse-epargne.fr/download/2164/q1-2023/28771/les-calendriers-des-offres-part.pptx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306F93-4E1F-4F36-B152-2C307C8A961A}"/>
              </a:ext>
            </a:extLst>
          </p:cNvPr>
          <p:cNvSpPr/>
          <p:nvPr/>
        </p:nvSpPr>
        <p:spPr>
          <a:xfrm>
            <a:off x="2999543" y="4206103"/>
            <a:ext cx="6192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>
                <a:solidFill>
                  <a:srgbClr val="C00000"/>
                </a:solidFill>
                <a:latin typeface="Arial Black" panose="020B0A04020102020204" pitchFamily="34" charset="0"/>
              </a:rPr>
              <a:t>Q1 2023 </a:t>
            </a:r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|</a:t>
            </a:r>
            <a:r>
              <a:rPr lang="fr-FR" sz="200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Heure du Jeudi du 5 janvier 2023</a:t>
            </a:r>
            <a:endParaRPr lang="fr-FR" sz="200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Sous-titre 1">
            <a:extLst>
              <a:ext uri="{FF2B5EF4-FFF2-40B4-BE49-F238E27FC236}">
                <a16:creationId xmlns:a16="http://schemas.microsoft.com/office/drawing/2014/main" id="{5C2011E3-3A27-4FF4-95A0-FCAD9DDAD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1230" y="4687282"/>
            <a:ext cx="6129539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None/>
            </a:pPr>
            <a:r>
              <a:rPr lang="fr-FR" altLang="fr-FR" sz="1600">
                <a:solidFill>
                  <a:srgbClr val="595959"/>
                </a:solidFill>
              </a:rPr>
              <a:t>Marchés Grand Public et Premiums – Marché des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Introduction : </a:t>
            </a: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Premiums - Professionnels 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57A76BEF-43A6-43F5-8D4B-9B5F4C85C580}"/>
              </a:ext>
            </a:extLst>
          </p:cNvPr>
          <p:cNvSpPr txBox="1">
            <a:spLocks/>
          </p:cNvSpPr>
          <p:nvPr/>
        </p:nvSpPr>
        <p:spPr>
          <a:xfrm>
            <a:off x="878892" y="1597808"/>
            <a:ext cx="8473974" cy="439222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fr-FR" sz="1400" b="1">
                <a:solidFill>
                  <a:schemeClr val="tx1"/>
                </a:solidFill>
              </a:rPr>
              <a:t>NOUVELLE ANNÉE, </a:t>
            </a:r>
            <a:r>
              <a:rPr lang="fr-FR" sz="1400" b="1">
                <a:solidFill>
                  <a:srgbClr val="C00000"/>
                </a:solidFill>
              </a:rPr>
              <a:t>NOUVEAU FORMAT ! </a:t>
            </a:r>
          </a:p>
          <a:p>
            <a:pPr algn="just">
              <a:defRPr/>
            </a:pPr>
            <a:endParaRPr lang="fr-FR" sz="1400"/>
          </a:p>
          <a:p>
            <a:pPr algn="just">
              <a:defRPr/>
            </a:pPr>
            <a:endParaRPr lang="fr-FR" sz="140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B64F8B78-6B84-43E2-B226-8C99E1A7C549}"/>
              </a:ext>
            </a:extLst>
          </p:cNvPr>
          <p:cNvSpPr txBox="1">
            <a:spLocks/>
          </p:cNvSpPr>
          <p:nvPr/>
        </p:nvSpPr>
        <p:spPr>
          <a:xfrm>
            <a:off x="6338005" y="2467149"/>
            <a:ext cx="4919246" cy="2669706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endParaRPr lang="fr-FR" sz="1400" dirty="0"/>
          </a:p>
          <a:p>
            <a:pPr lvl="1" algn="just">
              <a:defRPr/>
            </a:pPr>
            <a:r>
              <a:rPr lang="fr-FR" sz="1200" dirty="0"/>
              <a:t>Bienvenue dans votre nouveau support de présentation de ce </a:t>
            </a:r>
            <a:r>
              <a:rPr lang="fr-FR" sz="1200" b="1" dirty="0">
                <a:solidFill>
                  <a:srgbClr val="C00000"/>
                </a:solidFill>
              </a:rPr>
              <a:t>1</a:t>
            </a:r>
            <a:r>
              <a:rPr lang="fr-FR" sz="1200" b="1" baseline="30000" dirty="0">
                <a:solidFill>
                  <a:srgbClr val="C00000"/>
                </a:solidFill>
              </a:rPr>
              <a:t>er</a:t>
            </a:r>
            <a:r>
              <a:rPr lang="fr-FR" sz="1200" b="1" dirty="0">
                <a:solidFill>
                  <a:srgbClr val="C00000"/>
                </a:solidFill>
              </a:rPr>
              <a:t> quadrimestre 2023 </a:t>
            </a:r>
            <a:r>
              <a:rPr lang="fr-FR" sz="1200" dirty="0"/>
              <a:t>!</a:t>
            </a:r>
          </a:p>
          <a:p>
            <a:pPr lvl="1" algn="just">
              <a:defRPr/>
            </a:pPr>
            <a:endParaRPr lang="fr-FR" sz="1200" dirty="0"/>
          </a:p>
          <a:p>
            <a:pPr lvl="1" algn="just">
              <a:defRPr/>
            </a:pPr>
            <a:r>
              <a:rPr lang="fr-FR" sz="1200" b="1" dirty="0"/>
              <a:t>La montagne </a:t>
            </a:r>
            <a:r>
              <a:rPr lang="fr-FR" sz="1200" dirty="0"/>
              <a:t>est une véritable source d’inspiration et elle fascine à travers les âges. Ce sera le thème de cette présentation et de cette nouvelle année. </a:t>
            </a:r>
            <a:r>
              <a:rPr lang="fr-FR" sz="1200" b="1" dirty="0"/>
              <a:t>Gravissons ensemble la montagne pour atteindre </a:t>
            </a:r>
            <a:r>
              <a:rPr lang="fr-FR" sz="1200" b="1" dirty="0">
                <a:solidFill>
                  <a:srgbClr val="C00000"/>
                </a:solidFill>
              </a:rPr>
              <a:t>les sommets </a:t>
            </a:r>
            <a:r>
              <a:rPr lang="fr-FR" sz="1200" b="1" dirty="0"/>
              <a:t>!</a:t>
            </a:r>
          </a:p>
          <a:p>
            <a:pPr marL="468000" lvl="1" indent="0" algn="just">
              <a:buNone/>
              <a:defRPr/>
            </a:pPr>
            <a:endParaRPr lang="fr-FR" sz="1400" b="1" dirty="0"/>
          </a:p>
          <a:p>
            <a:pPr lvl="1" algn="just">
              <a:defRPr/>
            </a:pPr>
            <a:r>
              <a:rPr lang="fr-FR" sz="1200" dirty="0"/>
              <a:t>Ce support est conçu pour vous. </a:t>
            </a:r>
            <a:r>
              <a:rPr lang="fr-FR" sz="1200" b="1" dirty="0"/>
              <a:t>Il se veut </a:t>
            </a:r>
            <a:r>
              <a:rPr lang="fr-FR" sz="1200" b="1" dirty="0">
                <a:solidFill>
                  <a:srgbClr val="C00000"/>
                </a:solidFill>
              </a:rPr>
              <a:t>plus simple</a:t>
            </a:r>
            <a:r>
              <a:rPr lang="fr-FR" sz="1200" b="1" dirty="0"/>
              <a:t>, </a:t>
            </a:r>
            <a:r>
              <a:rPr lang="fr-FR" sz="1200" b="1" dirty="0">
                <a:solidFill>
                  <a:srgbClr val="C00000"/>
                </a:solidFill>
              </a:rPr>
              <a:t>plus accessible </a:t>
            </a:r>
            <a:r>
              <a:rPr lang="fr-FR" sz="1200" b="1" dirty="0"/>
              <a:t>et </a:t>
            </a:r>
            <a:r>
              <a:rPr lang="fr-FR" sz="1200" b="1" dirty="0">
                <a:solidFill>
                  <a:srgbClr val="C00000"/>
                </a:solidFill>
              </a:rPr>
              <a:t>plus proche.</a:t>
            </a:r>
          </a:p>
          <a:p>
            <a:pPr algn="just">
              <a:defRPr/>
            </a:pPr>
            <a:endParaRPr lang="fr-FR" sz="1400" dirty="0"/>
          </a:p>
        </p:txBody>
      </p:sp>
      <p:pic>
        <p:nvPicPr>
          <p:cNvPr id="1026" name="Picture 2" descr="Les meilleures citations sur la montagne">
            <a:extLst>
              <a:ext uri="{FF2B5EF4-FFF2-40B4-BE49-F238E27FC236}">
                <a16:creationId xmlns:a16="http://schemas.microsoft.com/office/drawing/2014/main" id="{5CA4EFAF-D682-4119-B4B3-0D9B4E1C5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68" y="2257850"/>
            <a:ext cx="5133692" cy="342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Espace réservé du contenu 8">
            <a:extLst>
              <a:ext uri="{FF2B5EF4-FFF2-40B4-BE49-F238E27FC236}">
                <a16:creationId xmlns:a16="http://schemas.microsoft.com/office/drawing/2014/main" id="{A78922C3-9D24-4B14-9EA5-4943BCCC5F9A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75247" y="5384929"/>
            <a:ext cx="555238" cy="3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5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1667108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97247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Nos ambitions pour </a:t>
            </a:r>
            <a:r>
              <a:rPr lang="fr-FR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Premiums - Professionnels 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591E0C25-0FB7-43B9-9948-51F63144B612}"/>
              </a:ext>
            </a:extLst>
          </p:cNvPr>
          <p:cNvSpPr txBox="1">
            <a:spLocks/>
          </p:cNvSpPr>
          <p:nvPr/>
        </p:nvSpPr>
        <p:spPr>
          <a:xfrm>
            <a:off x="934342" y="3530004"/>
            <a:ext cx="10600492" cy="2962340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defRPr/>
            </a:pPr>
            <a:endParaRPr lang="fr-FR" sz="1200" dirty="0"/>
          </a:p>
          <a:p>
            <a:pPr algn="just">
              <a:defRPr/>
            </a:pPr>
            <a:r>
              <a:rPr lang="fr-FR" sz="1400" dirty="0"/>
              <a:t>Pour réussir cette escalade ensemble, il nous faudra nous appuyer sur la </a:t>
            </a:r>
            <a:r>
              <a:rPr lang="fr-FR" sz="1400" b="1" dirty="0"/>
              <a:t>réactivité</a:t>
            </a:r>
            <a:r>
              <a:rPr lang="fr-FR" sz="1400" dirty="0"/>
              <a:t>, l’</a:t>
            </a:r>
            <a:r>
              <a:rPr lang="fr-FR" sz="1400" b="1" dirty="0"/>
              <a:t>expertise</a:t>
            </a:r>
            <a:r>
              <a:rPr lang="fr-FR" sz="1400" dirty="0"/>
              <a:t> et la </a:t>
            </a:r>
            <a:r>
              <a:rPr lang="fr-FR" sz="1400" b="1" dirty="0"/>
              <a:t>responsabilité.</a:t>
            </a:r>
            <a:endParaRPr lang="fr-FR" sz="400" b="1" dirty="0"/>
          </a:p>
          <a:p>
            <a:pPr algn="just">
              <a:defRPr/>
            </a:pPr>
            <a:r>
              <a:rPr lang="fr-FR" sz="1400" dirty="0"/>
              <a:t>Pour soutenir cette dynamique, nous mettons à votre disposition :</a:t>
            </a:r>
          </a:p>
          <a:p>
            <a:pPr lvl="1" algn="just">
              <a:defRPr/>
            </a:pPr>
            <a:r>
              <a:rPr lang="fr-FR" sz="1200" dirty="0"/>
              <a:t>Des offres phares permettant de répondre aux besoins de nos clients et particulièrement sur le </a:t>
            </a:r>
            <a:r>
              <a:rPr lang="fr-FR" sz="1200" dirty="0">
                <a:solidFill>
                  <a:srgbClr val="00B050"/>
                </a:solidFill>
              </a:rPr>
              <a:t>GREEN</a:t>
            </a:r>
            <a:r>
              <a:rPr lang="fr-FR" sz="1200" dirty="0"/>
              <a:t> ;</a:t>
            </a:r>
          </a:p>
          <a:p>
            <a:pPr lvl="1" algn="just">
              <a:defRPr/>
            </a:pPr>
            <a:r>
              <a:rPr lang="fr-FR" sz="1200" dirty="0"/>
              <a:t>Des cibles sur mesure afin de faciliter la prise de contact avec les clients appétents ;</a:t>
            </a:r>
          </a:p>
          <a:p>
            <a:pPr lvl="1" algn="just">
              <a:defRPr/>
            </a:pPr>
            <a:r>
              <a:rPr lang="fr-FR" sz="1200" dirty="0"/>
              <a:t>Une palette complète d’actions et de moyens dynamiques viennent alimenter ce dispositif : actions de marketing direct, programme relationnel d’entrée en relation, portfolio, ORCA…</a:t>
            </a:r>
            <a:endParaRPr lang="fr-FR" sz="1200" b="1" dirty="0"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fr-FR" sz="400" b="1" dirty="0">
              <a:cs typeface="Calibri" panose="020F0502020204030204" pitchFamily="34" charset="0"/>
            </a:endParaRPr>
          </a:p>
          <a:p>
            <a:pPr algn="just">
              <a:defRPr/>
            </a:pPr>
            <a:r>
              <a:rPr lang="fr-FR" sz="1400" dirty="0"/>
              <a:t>Vous retrouvez pour chaque marché et domaine de produits, </a:t>
            </a:r>
            <a:r>
              <a:rPr lang="fr-FR" sz="1400" b="1" dirty="0">
                <a:solidFill>
                  <a:srgbClr val="C00000"/>
                </a:solidFill>
              </a:rPr>
              <a:t>une synthèse </a:t>
            </a:r>
            <a:r>
              <a:rPr lang="fr-FR" sz="1400" b="1" dirty="0"/>
              <a:t>de l’ensemble des moyens disponibles.</a:t>
            </a:r>
            <a:endParaRPr lang="fr-FR" b="1" dirty="0"/>
          </a:p>
        </p:txBody>
      </p:sp>
      <p:pic>
        <p:nvPicPr>
          <p:cNvPr id="11" name="Picture 2" descr="Island peak - L'Island Peak (6189 m) - Trekking-alpinisme - Népal -  Allibert Trekking">
            <a:extLst>
              <a:ext uri="{FF2B5EF4-FFF2-40B4-BE49-F238E27FC236}">
                <a16:creationId xmlns:a16="http://schemas.microsoft.com/office/drawing/2014/main" id="{1F1C87DB-1F03-4F9E-AE9C-15FF9DE9D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7" y="1475805"/>
            <a:ext cx="2524504" cy="212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938EB961-A205-4961-9361-724EEC653BEF}"/>
              </a:ext>
            </a:extLst>
          </p:cNvPr>
          <p:cNvSpPr txBox="1">
            <a:spLocks/>
          </p:cNvSpPr>
          <p:nvPr/>
        </p:nvSpPr>
        <p:spPr>
          <a:xfrm>
            <a:off x="3458846" y="1617461"/>
            <a:ext cx="8492477" cy="2193391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indent="-215900" algn="just">
              <a:defRPr/>
            </a:pPr>
            <a:r>
              <a:rPr lang="fr-FR" sz="1400" dirty="0"/>
              <a:t>Nous allons </a:t>
            </a:r>
            <a:r>
              <a:rPr lang="fr-FR" sz="1400" b="1" dirty="0">
                <a:solidFill>
                  <a:srgbClr val="C00000"/>
                </a:solidFill>
              </a:rPr>
              <a:t>gravir ensemble </a:t>
            </a:r>
            <a:r>
              <a:rPr lang="fr-FR" sz="1400" dirty="0"/>
              <a:t>la montagne pour </a:t>
            </a:r>
            <a:r>
              <a:rPr lang="fr-FR" sz="1400" b="1" dirty="0">
                <a:solidFill>
                  <a:srgbClr val="C00000"/>
                </a:solidFill>
              </a:rPr>
              <a:t>conquérir les sommets. </a:t>
            </a:r>
            <a:r>
              <a:rPr lang="fr-FR" sz="1400" dirty="0"/>
              <a:t>Notre escalade passera par 3 voies principales :</a:t>
            </a:r>
            <a:endParaRPr lang="fr-FR" sz="1400" b="1" dirty="0">
              <a:cs typeface="Arial"/>
            </a:endParaRPr>
          </a:p>
          <a:p>
            <a:pPr marL="683895" lvl="1" indent="-215900" algn="just">
              <a:defRPr/>
            </a:pPr>
            <a:r>
              <a:rPr lang="fr-FR" sz="1200" b="1" dirty="0">
                <a:solidFill>
                  <a:srgbClr val="C00000"/>
                </a:solidFill>
              </a:rPr>
              <a:t>La conquête, </a:t>
            </a:r>
            <a:r>
              <a:rPr lang="fr-FR" sz="1200" dirty="0"/>
              <a:t>en instaurant une dynamique et en pratiquant la </a:t>
            </a:r>
            <a:r>
              <a:rPr lang="fr-FR" sz="1200" dirty="0">
                <a:solidFill>
                  <a:srgbClr val="C00000"/>
                </a:solidFill>
              </a:rPr>
              <a:t>recommandation</a:t>
            </a:r>
            <a:r>
              <a:rPr lang="fr-FR" sz="1200" dirty="0"/>
              <a:t>, notamment avec les </a:t>
            </a:r>
            <a:r>
              <a:rPr lang="fr-FR" sz="1200" dirty="0">
                <a:solidFill>
                  <a:srgbClr val="C00000"/>
                </a:solidFill>
              </a:rPr>
              <a:t>Jeunes et nos sociétaires</a:t>
            </a:r>
            <a:r>
              <a:rPr lang="fr-FR" sz="1200" dirty="0"/>
              <a:t>.</a:t>
            </a:r>
          </a:p>
          <a:p>
            <a:pPr marL="683895" lvl="1" indent="-215900" algn="just">
              <a:defRPr/>
            </a:pPr>
            <a:r>
              <a:rPr lang="fr-FR" sz="1200" b="1" dirty="0">
                <a:solidFill>
                  <a:srgbClr val="C00000"/>
                </a:solidFill>
              </a:rPr>
              <a:t>La fidélisation, </a:t>
            </a:r>
            <a:r>
              <a:rPr lang="fr-FR" sz="1200" dirty="0"/>
              <a:t>en ancrant dans notre quotidien l’activité </a:t>
            </a:r>
            <a:r>
              <a:rPr lang="fr-FR" sz="1200" dirty="0">
                <a:solidFill>
                  <a:srgbClr val="C00000"/>
                </a:solidFill>
              </a:rPr>
              <a:t>assurance</a:t>
            </a:r>
            <a:r>
              <a:rPr lang="fr-FR" sz="1200" dirty="0"/>
              <a:t> et la création de valeur client à travers </a:t>
            </a:r>
            <a:r>
              <a:rPr lang="fr-FR" sz="1200" dirty="0">
                <a:solidFill>
                  <a:srgbClr val="C00000"/>
                </a:solidFill>
              </a:rPr>
              <a:t>les flux et l'équipement en bancarisation</a:t>
            </a:r>
            <a:r>
              <a:rPr lang="fr-FR" sz="1200" dirty="0"/>
              <a:t>. En renforçant nos positions sur </a:t>
            </a:r>
            <a:r>
              <a:rPr lang="fr-FR" sz="1200" dirty="0">
                <a:solidFill>
                  <a:srgbClr val="C00000"/>
                </a:solidFill>
              </a:rPr>
              <a:t>l’épargne financière </a:t>
            </a:r>
            <a:r>
              <a:rPr lang="fr-FR" sz="1200" dirty="0"/>
              <a:t>et </a:t>
            </a:r>
            <a:r>
              <a:rPr lang="fr-FR" sz="1200" dirty="0">
                <a:solidFill>
                  <a:srgbClr val="C00000"/>
                </a:solidFill>
              </a:rPr>
              <a:t>l’épargne de retraite </a:t>
            </a:r>
            <a:r>
              <a:rPr lang="fr-FR" sz="1200" dirty="0"/>
              <a:t>et en affirmant nos valeurs mutualistes à travers les parts sociales. En nous positionnant sur le développement durable et en recommandant nos offres </a:t>
            </a:r>
            <a:r>
              <a:rPr lang="fr-FR" sz="1200" dirty="0">
                <a:solidFill>
                  <a:srgbClr val="00B050"/>
                </a:solidFill>
              </a:rPr>
              <a:t>GREEN</a:t>
            </a:r>
            <a:r>
              <a:rPr lang="fr-FR" sz="1200" dirty="0"/>
              <a:t>, particulièrement en</a:t>
            </a:r>
            <a:r>
              <a:rPr lang="fr-FR" sz="1200" dirty="0">
                <a:solidFill>
                  <a:srgbClr val="C00000"/>
                </a:solidFill>
              </a:rPr>
              <a:t> crédit. </a:t>
            </a:r>
            <a:endParaRPr lang="fr-FR" sz="1200" dirty="0">
              <a:solidFill>
                <a:srgbClr val="C00000"/>
              </a:solidFill>
              <a:cs typeface="Arial"/>
            </a:endParaRPr>
          </a:p>
          <a:p>
            <a:pPr marL="683895" lvl="1" indent="-215900" algn="just">
              <a:defRPr/>
            </a:pPr>
            <a:r>
              <a:rPr lang="fr-FR" sz="1200" b="1" dirty="0">
                <a:solidFill>
                  <a:srgbClr val="C00000"/>
                </a:solidFill>
              </a:rPr>
              <a:t>La satisfaction </a:t>
            </a:r>
            <a:r>
              <a:rPr lang="fr-FR" sz="1200" dirty="0"/>
              <a:t>en accentuant l’intensité relationnelle avec nos clients. </a:t>
            </a:r>
            <a:endParaRPr lang="fr-FR" sz="1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410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2068549"/>
            <a:ext cx="6500888" cy="70810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164715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2068549"/>
            <a:ext cx="6500888" cy="70810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2BEEE6-5518-40B2-B50C-CC37D113E35D}"/>
              </a:ext>
            </a:extLst>
          </p:cNvPr>
          <p:cNvSpPr/>
          <p:nvPr/>
        </p:nvSpPr>
        <p:spPr>
          <a:xfrm>
            <a:off x="4549971" y="2776654"/>
            <a:ext cx="6500888" cy="401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211253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06E4D5D6-1703-4B7D-B7D7-2EDE43FEE6D7}"/>
              </a:ext>
            </a:extLst>
          </p:cNvPr>
          <p:cNvGrpSpPr/>
          <p:nvPr/>
        </p:nvGrpSpPr>
        <p:grpSpPr>
          <a:xfrm>
            <a:off x="2996730" y="5775358"/>
            <a:ext cx="8533857" cy="347616"/>
            <a:chOff x="-1500508" y="2270451"/>
            <a:chExt cx="8687201" cy="339494"/>
          </a:xfrm>
        </p:grpSpPr>
        <p:cxnSp>
          <p:nvCxnSpPr>
            <p:cNvPr id="133" name="Connecteur droit avec flèche 132">
              <a:extLst>
                <a:ext uri="{FF2B5EF4-FFF2-40B4-BE49-F238E27FC236}">
                  <a16:creationId xmlns:a16="http://schemas.microsoft.com/office/drawing/2014/main" id="{A1FBAFA1-4255-4AD6-BA16-C4FDF928CAFD}"/>
                </a:ext>
              </a:extLst>
            </p:cNvPr>
            <p:cNvCxnSpPr>
              <a:cxnSpLocks/>
            </p:cNvCxnSpPr>
            <p:nvPr/>
          </p:nvCxnSpPr>
          <p:spPr>
            <a:xfrm>
              <a:off x="4446916" y="2542253"/>
              <a:ext cx="2702352" cy="42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4A6C7A0E-1AF0-4A43-BA7B-E03EA1AD3BC6}"/>
                </a:ext>
              </a:extLst>
            </p:cNvPr>
            <p:cNvGrpSpPr/>
            <p:nvPr/>
          </p:nvGrpSpPr>
          <p:grpSpPr>
            <a:xfrm>
              <a:off x="-1500508" y="2270451"/>
              <a:ext cx="8687201" cy="339494"/>
              <a:chOff x="-3483854" y="2268014"/>
              <a:chExt cx="8687201" cy="339494"/>
            </a:xfrm>
          </p:grpSpPr>
          <p:sp>
            <p:nvSpPr>
              <p:cNvPr id="135" name="ZoneTexte 134">
                <a:extLst>
                  <a:ext uri="{FF2B5EF4-FFF2-40B4-BE49-F238E27FC236}">
                    <a16:creationId xmlns:a16="http://schemas.microsoft.com/office/drawing/2014/main" id="{38B6F638-E66B-49C0-B50E-094CAFDD1941}"/>
                  </a:ext>
                </a:extLst>
              </p:cNvPr>
              <p:cNvSpPr txBox="1"/>
              <p:nvPr/>
            </p:nvSpPr>
            <p:spPr>
              <a:xfrm>
                <a:off x="2421866" y="2268014"/>
                <a:ext cx="2781481" cy="240468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MEG Visa Premier </a:t>
                </a:r>
              </a:p>
            </p:txBody>
          </p:sp>
          <p:sp>
            <p:nvSpPr>
              <p:cNvPr id="136" name="Étoile : 5 branches 135">
                <a:extLst>
                  <a:ext uri="{FF2B5EF4-FFF2-40B4-BE49-F238E27FC236}">
                    <a16:creationId xmlns:a16="http://schemas.microsoft.com/office/drawing/2014/main" id="{685FDD75-BE97-493B-BFA9-4F365EF54074}"/>
                  </a:ext>
                </a:extLst>
              </p:cNvPr>
              <p:cNvSpPr/>
              <p:nvPr/>
            </p:nvSpPr>
            <p:spPr>
              <a:xfrm>
                <a:off x="2318740" y="2434612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7" name="Étoile : 5 branches 136">
                <a:extLst>
                  <a:ext uri="{FF2B5EF4-FFF2-40B4-BE49-F238E27FC236}">
                    <a16:creationId xmlns:a16="http://schemas.microsoft.com/office/drawing/2014/main" id="{F5C0824C-636F-4B42-8706-ADF7A794F664}"/>
                  </a:ext>
                </a:extLst>
              </p:cNvPr>
              <p:cNvSpPr/>
              <p:nvPr/>
            </p:nvSpPr>
            <p:spPr>
              <a:xfrm>
                <a:off x="2106789" y="2433927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8" name="Étoile : 5 branches 137">
                <a:extLst>
                  <a:ext uri="{FF2B5EF4-FFF2-40B4-BE49-F238E27FC236}">
                    <a16:creationId xmlns:a16="http://schemas.microsoft.com/office/drawing/2014/main" id="{49DBCC2C-C586-472D-9076-17F8D897056F}"/>
                  </a:ext>
                </a:extLst>
              </p:cNvPr>
              <p:cNvSpPr/>
              <p:nvPr/>
            </p:nvSpPr>
            <p:spPr>
              <a:xfrm>
                <a:off x="-3483854" y="2441865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altLang="fr-FR">
                <a:solidFill>
                  <a:srgbClr val="C00000"/>
                </a:solidFill>
              </a:rPr>
              <a:t>LE CALENDRIER </a:t>
            </a:r>
            <a:r>
              <a:rPr lang="fr-FR" altLang="fr-FR"/>
              <a:t>du GRAND PUBLIC - </a:t>
            </a:r>
            <a:r>
              <a:rPr lang="fr-FR" altLang="fr-FR">
                <a:solidFill>
                  <a:srgbClr val="C00000"/>
                </a:solidFill>
              </a:rPr>
              <a:t>Les offres phares </a:t>
            </a:r>
            <a:r>
              <a:rPr lang="fr-FR" altLang="fr-FR"/>
              <a:t>de chaque univers de besoin et les évènements sur la période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134E11-C423-457E-84AA-538DB592D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/>
              <a:t> - Premiums - Professionnels </a:t>
            </a:r>
          </a:p>
        </p:txBody>
      </p: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18F0B273-FD4F-4E50-AA95-54B5E7084025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09C37EAD-808B-433E-8655-C5BB2DB3F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Janvier</a:t>
            </a:r>
          </a:p>
        </p:txBody>
      </p:sp>
      <p:sp>
        <p:nvSpPr>
          <p:cNvPr id="13" name="ZoneTexte 31">
            <a:extLst>
              <a:ext uri="{FF2B5EF4-FFF2-40B4-BE49-F238E27FC236}">
                <a16:creationId xmlns:a16="http://schemas.microsoft.com/office/drawing/2014/main" id="{6C477587-78D6-46E9-8A5F-9FFD76C8C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Février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F4E7C337-F6C5-4938-9B14-8BA2353F0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Mars</a:t>
            </a:r>
          </a:p>
        </p:txBody>
      </p:sp>
      <p:sp>
        <p:nvSpPr>
          <p:cNvPr id="15" name="ZoneTexte 33">
            <a:extLst>
              <a:ext uri="{FF2B5EF4-FFF2-40B4-BE49-F238E27FC236}">
                <a16:creationId xmlns:a16="http://schemas.microsoft.com/office/drawing/2014/main" id="{E9C8FC51-9857-4629-8AA7-F950B02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Avril</a:t>
            </a:r>
          </a:p>
        </p:txBody>
      </p:sp>
      <p:sp>
        <p:nvSpPr>
          <p:cNvPr id="16" name="ZoneTexte 2">
            <a:extLst>
              <a:ext uri="{FF2B5EF4-FFF2-40B4-BE49-F238E27FC236}">
                <a16:creationId xmlns:a16="http://schemas.microsoft.com/office/drawing/2014/main" id="{D99F99AF-49A1-45FC-8BEA-1161DBFA7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1813694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95DA"/>
                </a:solidFill>
              </a:rPr>
              <a:t>Epargne</a:t>
            </a:r>
          </a:p>
        </p:txBody>
      </p:sp>
      <p:sp>
        <p:nvSpPr>
          <p:cNvPr id="18" name="ZoneTexte 38">
            <a:extLst>
              <a:ext uri="{FF2B5EF4-FFF2-40B4-BE49-F238E27FC236}">
                <a16:creationId xmlns:a16="http://schemas.microsoft.com/office/drawing/2014/main" id="{8F5E24CA-6FBB-4A52-870E-71CDBCE7F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4248221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71BF44"/>
                </a:solidFill>
              </a:rPr>
              <a:t>Crédit</a:t>
            </a:r>
            <a:endParaRPr lang="fr-FR" altLang="fr-FR" sz="1400"/>
          </a:p>
        </p:txBody>
      </p:sp>
      <p:sp>
        <p:nvSpPr>
          <p:cNvPr id="19" name="ZoneTexte 39">
            <a:extLst>
              <a:ext uri="{FF2B5EF4-FFF2-40B4-BE49-F238E27FC236}">
                <a16:creationId xmlns:a16="http://schemas.microsoft.com/office/drawing/2014/main" id="{4AE1597B-6489-4B9E-99DD-0A201E83D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3346829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AC4E67-BAAA-47A1-B83B-9001E2092D38}"/>
              </a:ext>
            </a:extLst>
          </p:cNvPr>
          <p:cNvSpPr txBox="1"/>
          <p:nvPr/>
        </p:nvSpPr>
        <p:spPr>
          <a:xfrm>
            <a:off x="2623275" y="1638856"/>
            <a:ext cx="2047355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>
                <a:solidFill>
                  <a:schemeClr val="tx1">
                    <a:lumMod val="75000"/>
                    <a:lumOff val="25000"/>
                  </a:schemeClr>
                </a:solidFill>
              </a:rPr>
              <a:t>Bilan Epargne : Conquête ASV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DFEFD70-D3EB-4D3E-AFB7-FD3C476AABF2}"/>
              </a:ext>
            </a:extLst>
          </p:cNvPr>
          <p:cNvCxnSpPr/>
          <p:nvPr/>
        </p:nvCxnSpPr>
        <p:spPr>
          <a:xfrm>
            <a:off x="2623275" y="1866225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Étoile : 5 branches 24">
            <a:extLst>
              <a:ext uri="{FF2B5EF4-FFF2-40B4-BE49-F238E27FC236}">
                <a16:creationId xmlns:a16="http://schemas.microsoft.com/office/drawing/2014/main" id="{586324C4-C0E4-4194-875C-A575FD28C93D}"/>
              </a:ext>
            </a:extLst>
          </p:cNvPr>
          <p:cNvSpPr/>
          <p:nvPr/>
        </p:nvSpPr>
        <p:spPr>
          <a:xfrm>
            <a:off x="2485884" y="1761966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84BED7E-A18E-4EEA-8579-3A3CB3B3F28B}"/>
              </a:ext>
            </a:extLst>
          </p:cNvPr>
          <p:cNvSpPr txBox="1"/>
          <p:nvPr/>
        </p:nvSpPr>
        <p:spPr>
          <a:xfrm>
            <a:off x="2623275" y="1955152"/>
            <a:ext cx="2074607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Bilan Epargne : Activation ASV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AC0098F-C82A-4C01-B4D6-70EB914E5D76}"/>
              </a:ext>
            </a:extLst>
          </p:cNvPr>
          <p:cNvCxnSpPr>
            <a:cxnSpLocks/>
          </p:cNvCxnSpPr>
          <p:nvPr/>
        </p:nvCxnSpPr>
        <p:spPr>
          <a:xfrm>
            <a:off x="2623275" y="2195400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Étoile : 5 branches 27">
            <a:extLst>
              <a:ext uri="{FF2B5EF4-FFF2-40B4-BE49-F238E27FC236}">
                <a16:creationId xmlns:a16="http://schemas.microsoft.com/office/drawing/2014/main" id="{1759855F-11C6-427E-B022-75BF02C6D683}"/>
              </a:ext>
            </a:extLst>
          </p:cNvPr>
          <p:cNvSpPr/>
          <p:nvPr/>
        </p:nvSpPr>
        <p:spPr>
          <a:xfrm>
            <a:off x="2485884" y="2078262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2DBC99D-D6A0-4645-8714-2BA0094D1878}"/>
              </a:ext>
            </a:extLst>
          </p:cNvPr>
          <p:cNvGrpSpPr/>
          <p:nvPr/>
        </p:nvGrpSpPr>
        <p:grpSpPr>
          <a:xfrm>
            <a:off x="4469230" y="2295231"/>
            <a:ext cx="6812663" cy="292018"/>
            <a:chOff x="4469230" y="2295231"/>
            <a:chExt cx="6812663" cy="292018"/>
          </a:xfrm>
        </p:grpSpPr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70E73FDD-BE6F-497A-827B-731BBE73598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41453"/>
              <a:ext cx="6674164" cy="457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78D9C5A9-7F89-499C-86A0-09C3CC63FC15}"/>
                </a:ext>
              </a:extLst>
            </p:cNvPr>
            <p:cNvGrpSpPr/>
            <p:nvPr/>
          </p:nvGrpSpPr>
          <p:grpSpPr>
            <a:xfrm>
              <a:off x="4469230" y="2295231"/>
              <a:ext cx="2184746" cy="288753"/>
              <a:chOff x="2485884" y="2292794"/>
              <a:chExt cx="2184746" cy="288753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9F16734-0E29-4ECE-8007-F2B21F93F775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2047355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Bilan Epargne : Conquête PEA</a:t>
                </a:r>
              </a:p>
            </p:txBody>
          </p:sp>
          <p:sp>
            <p:nvSpPr>
              <p:cNvPr id="33" name="Étoile : 5 branches 32">
                <a:extLst>
                  <a:ext uri="{FF2B5EF4-FFF2-40B4-BE49-F238E27FC236}">
                    <a16:creationId xmlns:a16="http://schemas.microsoft.com/office/drawing/2014/main" id="{689544BE-E2B5-4B6F-BDEE-3EC82A2F98EC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5D5973F-9B17-4358-8468-C3BB73E9833E}"/>
              </a:ext>
            </a:extLst>
          </p:cNvPr>
          <p:cNvGrpSpPr/>
          <p:nvPr/>
        </p:nvGrpSpPr>
        <p:grpSpPr>
          <a:xfrm>
            <a:off x="3156329" y="3353263"/>
            <a:ext cx="2406816" cy="475461"/>
            <a:chOff x="3156329" y="2635310"/>
            <a:chExt cx="2406816" cy="475461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E9BA0FB-868A-40BD-ADE1-3BC30DCBB16E}"/>
                </a:ext>
              </a:extLst>
            </p:cNvPr>
            <p:cNvGrpSpPr/>
            <p:nvPr/>
          </p:nvGrpSpPr>
          <p:grpSpPr>
            <a:xfrm>
              <a:off x="3156329" y="2635310"/>
              <a:ext cx="2261709" cy="475461"/>
              <a:chOff x="3555792" y="3072965"/>
              <a:chExt cx="2261709" cy="475461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00597979-0AD0-4F0D-8360-68F84BE624EE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2261709" cy="337532"/>
                <a:chOff x="4478770" y="2295231"/>
                <a:chExt cx="2261709" cy="337532"/>
              </a:xfrm>
            </p:grpSpPr>
            <p:cxnSp>
              <p:nvCxnSpPr>
                <p:cNvPr id="39" name="Connecteur droit avec flèche 38">
                  <a:extLst>
                    <a:ext uri="{FF2B5EF4-FFF2-40B4-BE49-F238E27FC236}">
                      <a16:creationId xmlns:a16="http://schemas.microsoft.com/office/drawing/2014/main" id="{8EDBEE62-C79B-473B-907D-962D0FED39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07729" y="2544718"/>
                  <a:ext cx="2132750" cy="1573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" name="Groupe 39">
                  <a:extLst>
                    <a:ext uri="{FF2B5EF4-FFF2-40B4-BE49-F238E27FC236}">
                      <a16:creationId xmlns:a16="http://schemas.microsoft.com/office/drawing/2014/main" id="{B0AA7EAC-93C9-4398-9217-B7E718CA5957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1542021" cy="337532"/>
                  <a:chOff x="2495424" y="2292794"/>
                  <a:chExt cx="1542021" cy="337532"/>
                </a:xfrm>
              </p:grpSpPr>
              <p:sp>
                <p:nvSpPr>
                  <p:cNvPr id="41" name="ZoneTexte 40">
                    <a:extLst>
                      <a:ext uri="{FF2B5EF4-FFF2-40B4-BE49-F238E27FC236}">
                        <a16:creationId xmlns:a16="http://schemas.microsoft.com/office/drawing/2014/main" id="{9CD77A10-435F-4E5C-AFE8-FAEBCD65A072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414170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TF GAV : 30€ offerts</a:t>
                    </a:r>
                  </a:p>
                </p:txBody>
              </p:sp>
              <p:sp>
                <p:nvSpPr>
                  <p:cNvPr id="42" name="Étoile : 5 branches 41">
                    <a:extLst>
                      <a:ext uri="{FF2B5EF4-FFF2-40B4-BE49-F238E27FC236}">
                        <a16:creationId xmlns:a16="http://schemas.microsoft.com/office/drawing/2014/main" id="{08E917E0-890A-4D9A-89F7-3DC628A71FA5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A686C1A-313C-4B1E-A980-A6B0AE76CEFF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314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14/01 au 12/02</a:t>
                </a:r>
              </a:p>
            </p:txBody>
          </p:sp>
        </p:grpSp>
        <p:sp>
          <p:nvSpPr>
            <p:cNvPr id="36" name="Étoile : 5 branches 35">
              <a:extLst>
                <a:ext uri="{FF2B5EF4-FFF2-40B4-BE49-F238E27FC236}">
                  <a16:creationId xmlns:a16="http://schemas.microsoft.com/office/drawing/2014/main" id="{3AF80BC1-7B75-4124-992F-ECBF8E93D738}"/>
                </a:ext>
              </a:extLst>
            </p:cNvPr>
            <p:cNvSpPr/>
            <p:nvPr/>
          </p:nvSpPr>
          <p:spPr>
            <a:xfrm>
              <a:off x="5382840" y="2801118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007E6446-5306-44DE-9807-6EB92A1E5AD1}"/>
              </a:ext>
            </a:extLst>
          </p:cNvPr>
          <p:cNvGrpSpPr/>
          <p:nvPr/>
        </p:nvGrpSpPr>
        <p:grpSpPr>
          <a:xfrm>
            <a:off x="7415172" y="3361753"/>
            <a:ext cx="2847260" cy="475461"/>
            <a:chOff x="3184473" y="2635310"/>
            <a:chExt cx="2355738" cy="475461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1602A453-29FD-426B-8FCD-797FBC90F01D}"/>
                </a:ext>
              </a:extLst>
            </p:cNvPr>
            <p:cNvGrpSpPr/>
            <p:nvPr/>
          </p:nvGrpSpPr>
          <p:grpSpPr>
            <a:xfrm>
              <a:off x="3184473" y="2635310"/>
              <a:ext cx="2233565" cy="475461"/>
              <a:chOff x="3583936" y="3072965"/>
              <a:chExt cx="2233565" cy="475461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693BCC46-10FD-4E2C-9B71-640DC9BDB1BC}"/>
                  </a:ext>
                </a:extLst>
              </p:cNvPr>
              <p:cNvGrpSpPr/>
              <p:nvPr/>
            </p:nvGrpSpPr>
            <p:grpSpPr>
              <a:xfrm>
                <a:off x="3583936" y="3072965"/>
                <a:ext cx="2233565" cy="348045"/>
                <a:chOff x="4506914" y="2295231"/>
                <a:chExt cx="2233565" cy="348045"/>
              </a:xfrm>
            </p:grpSpPr>
            <p:cxnSp>
              <p:nvCxnSpPr>
                <p:cNvPr id="48" name="Connecteur droit avec flèche 47">
                  <a:extLst>
                    <a:ext uri="{FF2B5EF4-FFF2-40B4-BE49-F238E27FC236}">
                      <a16:creationId xmlns:a16="http://schemas.microsoft.com/office/drawing/2014/main" id="{82798179-A6D5-4865-A5DE-E0B3549C5C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07729" y="2544718"/>
                  <a:ext cx="2132750" cy="1573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9" name="Groupe 48">
                  <a:extLst>
                    <a:ext uri="{FF2B5EF4-FFF2-40B4-BE49-F238E27FC236}">
                      <a16:creationId xmlns:a16="http://schemas.microsoft.com/office/drawing/2014/main" id="{04731277-3BE2-471D-91AE-4DA1773F15EA}"/>
                    </a:ext>
                  </a:extLst>
                </p:cNvPr>
                <p:cNvGrpSpPr/>
                <p:nvPr/>
              </p:nvGrpSpPr>
              <p:grpSpPr>
                <a:xfrm>
                  <a:off x="4506914" y="2295231"/>
                  <a:ext cx="1600439" cy="348045"/>
                  <a:chOff x="2523568" y="2292794"/>
                  <a:chExt cx="1600439" cy="348045"/>
                </a:xfrm>
              </p:grpSpPr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E13743FF-FE0C-4C59-874E-4BBDF8EF27CD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500732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TF AUTO : 50€ offerts</a:t>
                    </a:r>
                  </a:p>
                </p:txBody>
              </p:sp>
              <p:sp>
                <p:nvSpPr>
                  <p:cNvPr id="51" name="Étoile : 5 branches 50">
                    <a:extLst>
                      <a:ext uri="{FF2B5EF4-FFF2-40B4-BE49-F238E27FC236}">
                        <a16:creationId xmlns:a16="http://schemas.microsoft.com/office/drawing/2014/main" id="{17EC93E6-744B-4C5F-99EC-D6E3309B0311}"/>
                      </a:ext>
                    </a:extLst>
                  </p:cNvPr>
                  <p:cNvSpPr/>
                  <p:nvPr/>
                </p:nvSpPr>
                <p:spPr>
                  <a:xfrm>
                    <a:off x="2523568" y="2475196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5551643-1FA5-4DE8-8234-9A0A9518619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99895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04/03 au 01/04</a:t>
                </a:r>
              </a:p>
            </p:txBody>
          </p:sp>
        </p:grpSp>
        <p:sp>
          <p:nvSpPr>
            <p:cNvPr id="45" name="Étoile : 5 branches 44">
              <a:extLst>
                <a:ext uri="{FF2B5EF4-FFF2-40B4-BE49-F238E27FC236}">
                  <a16:creationId xmlns:a16="http://schemas.microsoft.com/office/drawing/2014/main" id="{2B83BA6F-FF8C-4CFA-9B8B-7B845EDD3D65}"/>
                </a:ext>
              </a:extLst>
            </p:cNvPr>
            <p:cNvSpPr/>
            <p:nvPr/>
          </p:nvSpPr>
          <p:spPr>
            <a:xfrm>
              <a:off x="5359906" y="2790219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927CAA8-5348-40AB-8227-5C8B9E86F98A}"/>
              </a:ext>
            </a:extLst>
          </p:cNvPr>
          <p:cNvGrpSpPr/>
          <p:nvPr/>
        </p:nvGrpSpPr>
        <p:grpSpPr>
          <a:xfrm>
            <a:off x="9455028" y="3785032"/>
            <a:ext cx="1847870" cy="475460"/>
            <a:chOff x="3583936" y="3072966"/>
            <a:chExt cx="2233565" cy="475460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3004B5E0-FBFF-4E45-BBBF-33DAF4F8AACF}"/>
                </a:ext>
              </a:extLst>
            </p:cNvPr>
            <p:cNvGrpSpPr/>
            <p:nvPr/>
          </p:nvGrpSpPr>
          <p:grpSpPr>
            <a:xfrm>
              <a:off x="3583936" y="3072966"/>
              <a:ext cx="2233565" cy="348044"/>
              <a:chOff x="4506914" y="2295232"/>
              <a:chExt cx="2233565" cy="348044"/>
            </a:xfrm>
          </p:grpSpPr>
          <p:cxnSp>
            <p:nvCxnSpPr>
              <p:cNvPr id="55" name="Connecteur droit avec flèche 54">
                <a:extLst>
                  <a:ext uri="{FF2B5EF4-FFF2-40B4-BE49-F238E27FC236}">
                    <a16:creationId xmlns:a16="http://schemas.microsoft.com/office/drawing/2014/main" id="{5555A5E8-6561-4511-8B74-67D3289AB9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7729" y="2544718"/>
                <a:ext cx="2132750" cy="1573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3CBA1EA7-E7D4-4C29-B877-1F84B5BC14A8}"/>
                  </a:ext>
                </a:extLst>
              </p:cNvPr>
              <p:cNvGrpSpPr/>
              <p:nvPr/>
            </p:nvGrpSpPr>
            <p:grpSpPr>
              <a:xfrm>
                <a:off x="4506914" y="2295232"/>
                <a:ext cx="2099206" cy="348044"/>
                <a:chOff x="2523568" y="2292795"/>
                <a:chExt cx="2099206" cy="348044"/>
              </a:xfrm>
            </p:grpSpPr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1F8EBEA9-59C3-41E9-9623-B795F09FAA73}"/>
                    </a:ext>
                  </a:extLst>
                </p:cNvPr>
                <p:cNvSpPr txBox="1"/>
                <p:nvPr/>
              </p:nvSpPr>
              <p:spPr>
                <a:xfrm>
                  <a:off x="2623274" y="2292795"/>
                  <a:ext cx="1999500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Liberty Rider 2 Roues</a:t>
                  </a:r>
                </a:p>
              </p:txBody>
            </p:sp>
            <p:sp>
              <p:nvSpPr>
                <p:cNvPr id="58" name="Étoile : 5 branches 57">
                  <a:extLst>
                    <a:ext uri="{FF2B5EF4-FFF2-40B4-BE49-F238E27FC236}">
                      <a16:creationId xmlns:a16="http://schemas.microsoft.com/office/drawing/2014/main" id="{B566B478-FE73-470E-BB7E-36FC34D70FB2}"/>
                    </a:ext>
                  </a:extLst>
                </p:cNvPr>
                <p:cNvSpPr/>
                <p:nvPr/>
              </p:nvSpPr>
              <p:spPr>
                <a:xfrm>
                  <a:off x="2523568" y="2475196"/>
                  <a:ext cx="180305" cy="165643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2A19EC87-33C6-427F-964E-F350D602F914}"/>
                </a:ext>
              </a:extLst>
            </p:cNvPr>
            <p:cNvSpPr txBox="1"/>
            <p:nvPr/>
          </p:nvSpPr>
          <p:spPr>
            <a:xfrm>
              <a:off x="3746025" y="3302205"/>
              <a:ext cx="15349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 prémium offert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C6EAD79-E91B-40F0-BD99-7E6F80F6E05A}"/>
              </a:ext>
            </a:extLst>
          </p:cNvPr>
          <p:cNvGrpSpPr/>
          <p:nvPr/>
        </p:nvGrpSpPr>
        <p:grpSpPr>
          <a:xfrm>
            <a:off x="4577989" y="4060840"/>
            <a:ext cx="6756082" cy="288753"/>
            <a:chOff x="4469230" y="2295231"/>
            <a:chExt cx="6756082" cy="288753"/>
          </a:xfrm>
        </p:grpSpPr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C422E718-FAEA-4C1B-9973-700D48996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31712"/>
              <a:ext cx="6617583" cy="354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DA3A661F-6844-4626-8D83-4A6BCF39ABB9}"/>
                </a:ext>
              </a:extLst>
            </p:cNvPr>
            <p:cNvGrpSpPr/>
            <p:nvPr/>
          </p:nvGrpSpPr>
          <p:grpSpPr>
            <a:xfrm>
              <a:off x="4469230" y="2295231"/>
              <a:ext cx="2417182" cy="288753"/>
              <a:chOff x="2485884" y="2292794"/>
              <a:chExt cx="2417182" cy="288753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66117EF-B046-4F03-B764-0016CB979B27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2279791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Conquête encours conso externes</a:t>
                </a:r>
              </a:p>
            </p:txBody>
          </p:sp>
          <p:sp>
            <p:nvSpPr>
              <p:cNvPr id="63" name="Étoile : 5 branches 62">
                <a:extLst>
                  <a:ext uri="{FF2B5EF4-FFF2-40B4-BE49-F238E27FC236}">
                    <a16:creationId xmlns:a16="http://schemas.microsoft.com/office/drawing/2014/main" id="{FCD90649-7977-43CB-94F0-6D6F5CB06013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6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D6CE7BD6-AA41-49FF-AA84-294688C69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414" y="4387542"/>
            <a:ext cx="294550" cy="29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3B89407A-BDAB-48D2-9939-46AB8AEE665B}"/>
              </a:ext>
            </a:extLst>
          </p:cNvPr>
          <p:cNvGrpSpPr/>
          <p:nvPr/>
        </p:nvGrpSpPr>
        <p:grpSpPr>
          <a:xfrm>
            <a:off x="7225313" y="4408412"/>
            <a:ext cx="4108758" cy="288753"/>
            <a:chOff x="4469230" y="2295231"/>
            <a:chExt cx="4108758" cy="288753"/>
          </a:xfrm>
        </p:grpSpPr>
        <p:cxnSp>
          <p:nvCxnSpPr>
            <p:cNvPr id="66" name="Connecteur droit avec flèche 65">
              <a:extLst>
                <a:ext uri="{FF2B5EF4-FFF2-40B4-BE49-F238E27FC236}">
                  <a16:creationId xmlns:a16="http://schemas.microsoft.com/office/drawing/2014/main" id="{7E3625A8-1AD1-4883-81B1-1EDBB146B8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50863"/>
              <a:ext cx="3970259" cy="163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7FBE78AB-E185-4913-A58C-2DB0B62522FB}"/>
                </a:ext>
              </a:extLst>
            </p:cNvPr>
            <p:cNvGrpSpPr/>
            <p:nvPr/>
          </p:nvGrpSpPr>
          <p:grpSpPr>
            <a:xfrm>
              <a:off x="4469230" y="2295231"/>
              <a:ext cx="3265170" cy="288753"/>
              <a:chOff x="2485884" y="2292794"/>
              <a:chExt cx="3265170" cy="288753"/>
            </a:xfrm>
          </p:grpSpPr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B826E787-DDB2-49BE-91D0-E0314CD25108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3127779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Printemps des projets : travaux avec volet green</a:t>
                </a:r>
              </a:p>
            </p:txBody>
          </p:sp>
          <p:sp>
            <p:nvSpPr>
              <p:cNvPr id="69" name="Étoile : 5 branches 68">
                <a:extLst>
                  <a:ext uri="{FF2B5EF4-FFF2-40B4-BE49-F238E27FC236}">
                    <a16:creationId xmlns:a16="http://schemas.microsoft.com/office/drawing/2014/main" id="{879656CB-AF5C-4A0E-ADC8-95FD7210EE8F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12" name="ZoneTexte 37">
            <a:extLst>
              <a:ext uri="{FF2B5EF4-FFF2-40B4-BE49-F238E27FC236}">
                <a16:creationId xmlns:a16="http://schemas.microsoft.com/office/drawing/2014/main" id="{4E1E32ED-20F4-442D-8EB6-64D621C12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515" y="5579296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7030A0"/>
                </a:solidFill>
              </a:rPr>
              <a:t>Bancarisation</a:t>
            </a:r>
            <a:endParaRPr lang="fr-FR" altLang="fr-FR" sz="1400">
              <a:solidFill>
                <a:srgbClr val="7030A0"/>
              </a:solidFill>
            </a:endParaRPr>
          </a:p>
        </p:txBody>
      </p: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99381536-D4EA-44EB-A314-D28B13540670}"/>
              </a:ext>
            </a:extLst>
          </p:cNvPr>
          <p:cNvGrpSpPr/>
          <p:nvPr/>
        </p:nvGrpSpPr>
        <p:grpSpPr>
          <a:xfrm>
            <a:off x="2486555" y="5125484"/>
            <a:ext cx="9349838" cy="329598"/>
            <a:chOff x="3291201" y="2295231"/>
            <a:chExt cx="8902730" cy="329598"/>
          </a:xfrm>
        </p:grpSpPr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9ACE7C15-5D1B-4E41-9983-62DBED50F839}"/>
                </a:ext>
              </a:extLst>
            </p:cNvPr>
            <p:cNvGrpSpPr/>
            <p:nvPr/>
          </p:nvGrpSpPr>
          <p:grpSpPr>
            <a:xfrm>
              <a:off x="3291201" y="2295231"/>
              <a:ext cx="8901081" cy="329598"/>
              <a:chOff x="1307855" y="2292794"/>
              <a:chExt cx="8901081" cy="329598"/>
            </a:xfrm>
          </p:grpSpPr>
          <p:sp>
            <p:nvSpPr>
              <p:cNvPr id="117" name="ZoneTexte 116">
                <a:extLst>
                  <a:ext uri="{FF2B5EF4-FFF2-40B4-BE49-F238E27FC236}">
                    <a16:creationId xmlns:a16="http://schemas.microsoft.com/office/drawing/2014/main" id="{EDFF982F-C24C-45C4-B118-9ABC1BC398AF}"/>
                  </a:ext>
                </a:extLst>
              </p:cNvPr>
              <p:cNvSpPr txBox="1"/>
              <p:nvPr/>
            </p:nvSpPr>
            <p:spPr>
              <a:xfrm>
                <a:off x="1436069" y="2292794"/>
                <a:ext cx="8772867" cy="238527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95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Formule Famille : Conquête des enfants et des conjoints de nos clients bancarisés au travers du prisme famille – 30 % pendant 1 an avec </a:t>
                </a:r>
                <a:r>
                  <a:rPr lang="fr-FR" sz="950" b="1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Izicarte</a:t>
                </a:r>
                <a:r>
                  <a:rPr lang="fr-FR" sz="95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HDG DD</a:t>
                </a:r>
              </a:p>
            </p:txBody>
          </p:sp>
          <p:sp>
            <p:nvSpPr>
              <p:cNvPr id="118" name="Étoile : 5 branches 117">
                <a:extLst>
                  <a:ext uri="{FF2B5EF4-FFF2-40B4-BE49-F238E27FC236}">
                    <a16:creationId xmlns:a16="http://schemas.microsoft.com/office/drawing/2014/main" id="{E87EBA6A-8F1E-456D-A63D-E92C5F5F2418}"/>
                  </a:ext>
                </a:extLst>
              </p:cNvPr>
              <p:cNvSpPr/>
              <p:nvPr/>
            </p:nvSpPr>
            <p:spPr>
              <a:xfrm>
                <a:off x="1307855" y="2456749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15" name="Connecteur droit avec flèche 114">
              <a:extLst>
                <a:ext uri="{FF2B5EF4-FFF2-40B4-BE49-F238E27FC236}">
                  <a16:creationId xmlns:a16="http://schemas.microsoft.com/office/drawing/2014/main" id="{139FC53C-9D6D-424C-9713-FD9EBF1597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245" y="2554471"/>
              <a:ext cx="8731686" cy="35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0139F50D-7236-4B69-A9AA-DEB13E378F46}"/>
              </a:ext>
            </a:extLst>
          </p:cNvPr>
          <p:cNvGrpSpPr/>
          <p:nvPr/>
        </p:nvGrpSpPr>
        <p:grpSpPr>
          <a:xfrm>
            <a:off x="4670629" y="5458894"/>
            <a:ext cx="7169358" cy="1072932"/>
            <a:chOff x="4469230" y="2317533"/>
            <a:chExt cx="8214705" cy="1072932"/>
          </a:xfrm>
        </p:grpSpPr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6272EEA-37A2-41CC-B304-59AF3C98E8FC}"/>
                </a:ext>
              </a:extLst>
            </p:cNvPr>
            <p:cNvGrpSpPr/>
            <p:nvPr/>
          </p:nvGrpSpPr>
          <p:grpSpPr>
            <a:xfrm>
              <a:off x="4469230" y="2317533"/>
              <a:ext cx="8214166" cy="1072932"/>
              <a:chOff x="2485884" y="2315096"/>
              <a:chExt cx="8214166" cy="1072932"/>
            </a:xfrm>
          </p:grpSpPr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6DD6DE82-B5A3-4DF2-BD36-3E20277DF0C2}"/>
                  </a:ext>
                </a:extLst>
              </p:cNvPr>
              <p:cNvSpPr txBox="1"/>
              <p:nvPr/>
            </p:nvSpPr>
            <p:spPr>
              <a:xfrm>
                <a:off x="2623273" y="2315096"/>
                <a:ext cx="8076777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Mobilité Bancaire : parcours en </a:t>
                </a:r>
                <a:r>
                  <a:rPr lang="fr-FR" sz="1000" b="1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selfcare</a:t>
                </a:r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et 50 € en bons d’achat</a:t>
                </a:r>
              </a:p>
            </p:txBody>
          </p:sp>
          <p:sp>
            <p:nvSpPr>
              <p:cNvPr id="126" name="Étoile : 5 branches 125">
                <a:extLst>
                  <a:ext uri="{FF2B5EF4-FFF2-40B4-BE49-F238E27FC236}">
                    <a16:creationId xmlns:a16="http://schemas.microsoft.com/office/drawing/2014/main" id="{DA67C709-6F35-4D7F-AB8B-3762A960F6D7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7" name="Étoile : 5 branches 126">
                <a:extLst>
                  <a:ext uri="{FF2B5EF4-FFF2-40B4-BE49-F238E27FC236}">
                    <a16:creationId xmlns:a16="http://schemas.microsoft.com/office/drawing/2014/main" id="{48C31C3D-B430-4918-BA7B-0C1E8945CF59}"/>
                  </a:ext>
                </a:extLst>
              </p:cNvPr>
              <p:cNvSpPr/>
              <p:nvPr/>
            </p:nvSpPr>
            <p:spPr>
              <a:xfrm>
                <a:off x="2898304" y="3222385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8" name="Étoile : 5 branches 127">
                <a:extLst>
                  <a:ext uri="{FF2B5EF4-FFF2-40B4-BE49-F238E27FC236}">
                    <a16:creationId xmlns:a16="http://schemas.microsoft.com/office/drawing/2014/main" id="{31C2982F-220C-4C51-807D-AF4867BECF80}"/>
                  </a:ext>
                </a:extLst>
              </p:cNvPr>
              <p:cNvSpPr/>
              <p:nvPr/>
            </p:nvSpPr>
            <p:spPr>
              <a:xfrm>
                <a:off x="4728263" y="3211870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24" name="Connecteur droit avec flèche 123">
              <a:extLst>
                <a:ext uri="{FF2B5EF4-FFF2-40B4-BE49-F238E27FC236}">
                  <a16:creationId xmlns:a16="http://schemas.microsoft.com/office/drawing/2014/main" id="{FB1375D0-E537-42D2-803C-6CA390735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9493" y="2580387"/>
              <a:ext cx="8084442" cy="83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3E5AA8C1-9616-414D-9389-B7EE96E170BB}"/>
              </a:ext>
            </a:extLst>
          </p:cNvPr>
          <p:cNvGrpSpPr/>
          <p:nvPr/>
        </p:nvGrpSpPr>
        <p:grpSpPr>
          <a:xfrm>
            <a:off x="3073646" y="5779654"/>
            <a:ext cx="5490191" cy="273150"/>
            <a:chOff x="4886021" y="2295231"/>
            <a:chExt cx="3537607" cy="267837"/>
          </a:xfrm>
        </p:grpSpPr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2E13929A-33C7-466A-9DCF-6F7A1ED8113C}"/>
                </a:ext>
              </a:extLst>
            </p:cNvPr>
            <p:cNvSpPr txBox="1"/>
            <p:nvPr/>
          </p:nvSpPr>
          <p:spPr>
            <a:xfrm>
              <a:off x="4886021" y="2295231"/>
              <a:ext cx="3537607" cy="241432"/>
            </a:xfrm>
            <a:prstGeom prst="rect">
              <a:avLst/>
            </a:prstGeom>
            <a:solidFill>
              <a:srgbClr val="F4CDFF"/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Equipement Visa Premier. </a:t>
              </a:r>
              <a:r>
                <a:rPr lang="fr-FR" sz="95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 gagner, séjour et 2 places pour la Cérémonie d’ouverture JO</a:t>
              </a:r>
              <a:endParaRPr lang="fr-FR" sz="950" b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endParaRPr>
            </a:p>
          </p:txBody>
        </p:sp>
        <p:cxnSp>
          <p:nvCxnSpPr>
            <p:cNvPr id="131" name="Connecteur droit avec flèche 130">
              <a:extLst>
                <a:ext uri="{FF2B5EF4-FFF2-40B4-BE49-F238E27FC236}">
                  <a16:creationId xmlns:a16="http://schemas.microsoft.com/office/drawing/2014/main" id="{15B068B0-C3F3-4757-A4C2-9C59B9629453}"/>
                </a:ext>
              </a:extLst>
            </p:cNvPr>
            <p:cNvCxnSpPr>
              <a:cxnSpLocks/>
            </p:cNvCxnSpPr>
            <p:nvPr/>
          </p:nvCxnSpPr>
          <p:spPr>
            <a:xfrm>
              <a:off x="4940173" y="2559431"/>
              <a:ext cx="3433171" cy="36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7683500-463F-4D8C-AA8E-3880F1F597D3}"/>
              </a:ext>
            </a:extLst>
          </p:cNvPr>
          <p:cNvSpPr/>
          <p:nvPr/>
        </p:nvSpPr>
        <p:spPr>
          <a:xfrm>
            <a:off x="8696327" y="6028426"/>
            <a:ext cx="16658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>
                <a:solidFill>
                  <a:schemeClr val="tx1">
                    <a:lumMod val="75000"/>
                    <a:lumOff val="25000"/>
                  </a:schemeClr>
                </a:solidFill>
              </a:rPr>
              <a:t>Réservation vacances Eté</a:t>
            </a:r>
            <a:endParaRPr lang="fr-FR" sz="1000"/>
          </a:p>
        </p:txBody>
      </p:sp>
      <p:sp>
        <p:nvSpPr>
          <p:cNvPr id="140" name="Étoile : 5 branches 139">
            <a:extLst>
              <a:ext uri="{FF2B5EF4-FFF2-40B4-BE49-F238E27FC236}">
                <a16:creationId xmlns:a16="http://schemas.microsoft.com/office/drawing/2014/main" id="{BB678B6D-F51B-437A-9CDD-B2F53118F3B7}"/>
              </a:ext>
            </a:extLst>
          </p:cNvPr>
          <p:cNvSpPr/>
          <p:nvPr/>
        </p:nvSpPr>
        <p:spPr>
          <a:xfrm>
            <a:off x="11471329" y="5984765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6B4233C-6B70-4832-BDF8-86A986EB9F37}"/>
              </a:ext>
            </a:extLst>
          </p:cNvPr>
          <p:cNvSpPr/>
          <p:nvPr/>
        </p:nvSpPr>
        <p:spPr>
          <a:xfrm>
            <a:off x="3101352" y="6034807"/>
            <a:ext cx="1473480" cy="24622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fr-FR" sz="1000">
                <a:solidFill>
                  <a:schemeClr val="tx1">
                    <a:lumMod val="75000"/>
                    <a:lumOff val="25000"/>
                  </a:schemeClr>
                </a:solidFill>
              </a:rPr>
              <a:t>de mi janvier au 22/03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A5F954C6-5918-42CC-BBB9-F4928CB45A90}"/>
              </a:ext>
            </a:extLst>
          </p:cNvPr>
          <p:cNvGrpSpPr/>
          <p:nvPr/>
        </p:nvGrpSpPr>
        <p:grpSpPr>
          <a:xfrm>
            <a:off x="10224076" y="6138346"/>
            <a:ext cx="1611250" cy="509514"/>
            <a:chOff x="2606920" y="5357110"/>
            <a:chExt cx="1611250" cy="509514"/>
          </a:xfrm>
        </p:grpSpPr>
        <p:grpSp>
          <p:nvGrpSpPr>
            <p:cNvPr id="143" name="Groupe 142">
              <a:extLst>
                <a:ext uri="{FF2B5EF4-FFF2-40B4-BE49-F238E27FC236}">
                  <a16:creationId xmlns:a16="http://schemas.microsoft.com/office/drawing/2014/main" id="{FCCBB8A1-322A-443B-88B0-6ED709110C24}"/>
                </a:ext>
              </a:extLst>
            </p:cNvPr>
            <p:cNvGrpSpPr/>
            <p:nvPr/>
          </p:nvGrpSpPr>
          <p:grpSpPr>
            <a:xfrm>
              <a:off x="2606920" y="5357110"/>
              <a:ext cx="1455381" cy="339889"/>
              <a:chOff x="4469230" y="2303917"/>
              <a:chExt cx="1455381" cy="339889"/>
            </a:xfrm>
          </p:grpSpPr>
          <p:grpSp>
            <p:nvGrpSpPr>
              <p:cNvPr id="147" name="Groupe 146">
                <a:extLst>
                  <a:ext uri="{FF2B5EF4-FFF2-40B4-BE49-F238E27FC236}">
                    <a16:creationId xmlns:a16="http://schemas.microsoft.com/office/drawing/2014/main" id="{35AFAA44-3A6E-4FB9-9AAA-7A0F85B2B317}"/>
                  </a:ext>
                </a:extLst>
              </p:cNvPr>
              <p:cNvGrpSpPr/>
              <p:nvPr/>
            </p:nvGrpSpPr>
            <p:grpSpPr>
              <a:xfrm>
                <a:off x="4469230" y="2303917"/>
                <a:ext cx="1455381" cy="339889"/>
                <a:chOff x="2485884" y="2301480"/>
                <a:chExt cx="1455381" cy="339889"/>
              </a:xfrm>
            </p:grpSpPr>
            <p:sp>
              <p:nvSpPr>
                <p:cNvPr id="148" name="ZoneTexte 147">
                  <a:extLst>
                    <a:ext uri="{FF2B5EF4-FFF2-40B4-BE49-F238E27FC236}">
                      <a16:creationId xmlns:a16="http://schemas.microsoft.com/office/drawing/2014/main" id="{157DD261-5482-426D-AA7F-1597917D706D}"/>
                    </a:ext>
                  </a:extLst>
                </p:cNvPr>
                <p:cNvSpPr txBox="1"/>
                <p:nvPr/>
              </p:nvSpPr>
              <p:spPr>
                <a:xfrm>
                  <a:off x="2623275" y="2301480"/>
                  <a:ext cx="1317990" cy="246221"/>
                </a:xfrm>
                <a:prstGeom prst="rect">
                  <a:avLst/>
                </a:prstGeom>
                <a:solidFill>
                  <a:srgbClr val="F4CD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Paylib</a:t>
                  </a:r>
                  <a:r>
                    <a:rPr lang="fr-FR" sz="1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entre amis </a:t>
                  </a:r>
                </a:p>
              </p:txBody>
            </p:sp>
            <p:sp>
              <p:nvSpPr>
                <p:cNvPr id="149" name="Étoile : 5 branches 148">
                  <a:extLst>
                    <a:ext uri="{FF2B5EF4-FFF2-40B4-BE49-F238E27FC236}">
                      <a16:creationId xmlns:a16="http://schemas.microsoft.com/office/drawing/2014/main" id="{16D52DFB-0077-42DE-81DD-78083D7A282D}"/>
                    </a:ext>
                  </a:extLst>
                </p:cNvPr>
                <p:cNvSpPr/>
                <p:nvPr/>
              </p:nvSpPr>
              <p:spPr>
                <a:xfrm>
                  <a:off x="2485884" y="2475726"/>
                  <a:ext cx="180305" cy="165643"/>
                </a:xfrm>
                <a:prstGeom prst="star5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146" name="Connecteur droit avec flèche 145">
                <a:extLst>
                  <a:ext uri="{FF2B5EF4-FFF2-40B4-BE49-F238E27FC236}">
                    <a16:creationId xmlns:a16="http://schemas.microsoft.com/office/drawing/2014/main" id="{50C3700E-A647-4E61-9E9C-BA596F3036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7729" y="2567214"/>
                <a:ext cx="1284326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575FC9B6-F35E-41AB-B5F8-ED893D68D07D}"/>
                </a:ext>
              </a:extLst>
            </p:cNvPr>
            <p:cNvSpPr/>
            <p:nvPr/>
          </p:nvSpPr>
          <p:spPr>
            <a:xfrm>
              <a:off x="2723301" y="5620403"/>
              <a:ext cx="129870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/>
            </a:p>
          </p:txBody>
        </p:sp>
        <p:sp>
          <p:nvSpPr>
            <p:cNvPr id="145" name="Étoile : 5 branches 144">
              <a:extLst>
                <a:ext uri="{FF2B5EF4-FFF2-40B4-BE49-F238E27FC236}">
                  <a16:creationId xmlns:a16="http://schemas.microsoft.com/office/drawing/2014/main" id="{B8AF6B54-9F34-45FB-9490-E42C52E3CE1B}"/>
                </a:ext>
              </a:extLst>
            </p:cNvPr>
            <p:cNvSpPr/>
            <p:nvPr/>
          </p:nvSpPr>
          <p:spPr>
            <a:xfrm>
              <a:off x="4037865" y="5520941"/>
              <a:ext cx="180305" cy="165643"/>
            </a:xfrm>
            <a:prstGeom prst="star5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0" name="Groupe 149">
            <a:extLst>
              <a:ext uri="{FF2B5EF4-FFF2-40B4-BE49-F238E27FC236}">
                <a16:creationId xmlns:a16="http://schemas.microsoft.com/office/drawing/2014/main" id="{9BFBBE45-063D-4E01-9919-F4C819C8293C}"/>
              </a:ext>
            </a:extLst>
          </p:cNvPr>
          <p:cNvGrpSpPr/>
          <p:nvPr/>
        </p:nvGrpSpPr>
        <p:grpSpPr>
          <a:xfrm>
            <a:off x="5130877" y="6119867"/>
            <a:ext cx="1511464" cy="514363"/>
            <a:chOff x="2699405" y="5341235"/>
            <a:chExt cx="2863339" cy="514363"/>
          </a:xfrm>
        </p:grpSpPr>
        <p:grpSp>
          <p:nvGrpSpPr>
            <p:cNvPr id="151" name="Groupe 150">
              <a:extLst>
                <a:ext uri="{FF2B5EF4-FFF2-40B4-BE49-F238E27FC236}">
                  <a16:creationId xmlns:a16="http://schemas.microsoft.com/office/drawing/2014/main" id="{57F6EC1E-1FB8-4675-B5B5-71302C9E2984}"/>
                </a:ext>
              </a:extLst>
            </p:cNvPr>
            <p:cNvGrpSpPr/>
            <p:nvPr/>
          </p:nvGrpSpPr>
          <p:grpSpPr>
            <a:xfrm>
              <a:off x="2744310" y="5341235"/>
              <a:ext cx="2818434" cy="279174"/>
              <a:chOff x="4606620" y="2288042"/>
              <a:chExt cx="2818434" cy="279174"/>
            </a:xfrm>
          </p:grpSpPr>
          <p:sp>
            <p:nvSpPr>
              <p:cNvPr id="153" name="ZoneTexte 152">
                <a:extLst>
                  <a:ext uri="{FF2B5EF4-FFF2-40B4-BE49-F238E27FC236}">
                    <a16:creationId xmlns:a16="http://schemas.microsoft.com/office/drawing/2014/main" id="{BDB5C5F5-EDB0-4C4B-9E9C-935F13E61EE1}"/>
                  </a:ext>
                </a:extLst>
              </p:cNvPr>
              <p:cNvSpPr txBox="1"/>
              <p:nvPr/>
            </p:nvSpPr>
            <p:spPr>
              <a:xfrm>
                <a:off x="4606620" y="2288042"/>
                <a:ext cx="2818434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Paylib</a:t>
                </a:r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entre amis</a:t>
                </a:r>
              </a:p>
            </p:txBody>
          </p:sp>
          <p:cxnSp>
            <p:nvCxnSpPr>
              <p:cNvPr id="154" name="Connecteur droit avec flèche 153">
                <a:extLst>
                  <a:ext uri="{FF2B5EF4-FFF2-40B4-BE49-F238E27FC236}">
                    <a16:creationId xmlns:a16="http://schemas.microsoft.com/office/drawing/2014/main" id="{8EFA4E19-4740-4FF1-A644-FC81C8DFC6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7728" y="2563372"/>
                <a:ext cx="2806166" cy="384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612FED7-FB5A-4E9B-A4BE-C02DED7A6341}"/>
                </a:ext>
              </a:extLst>
            </p:cNvPr>
            <p:cNvSpPr/>
            <p:nvPr/>
          </p:nvSpPr>
          <p:spPr>
            <a:xfrm>
              <a:off x="2699405" y="5609377"/>
              <a:ext cx="242485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/>
            </a:p>
          </p:txBody>
        </p:sp>
      </p:grpSp>
      <p:pic>
        <p:nvPicPr>
          <p:cNvPr id="98" name="Image 97">
            <a:extLst>
              <a:ext uri="{FF2B5EF4-FFF2-40B4-BE49-F238E27FC236}">
                <a16:creationId xmlns:a16="http://schemas.microsoft.com/office/drawing/2014/main" id="{4F3D8D8E-F22D-4837-8533-2778C9B018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1643">
            <a:off x="6302666" y="6086864"/>
            <a:ext cx="378868" cy="281229"/>
          </a:xfrm>
          <a:prstGeom prst="rect">
            <a:avLst/>
          </a:prstGeom>
          <a:noFill/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B19AB4A6-8376-4419-BFAF-C9C7BB004DC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1643">
            <a:off x="11406066" y="6138503"/>
            <a:ext cx="378868" cy="281229"/>
          </a:xfrm>
          <a:prstGeom prst="rect">
            <a:avLst/>
          </a:prstGeom>
          <a:noFill/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088D988B-E3DE-4B5D-8C06-C47DCAB390C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1643">
            <a:off x="11512318" y="5119676"/>
            <a:ext cx="378868" cy="281229"/>
          </a:xfrm>
          <a:prstGeom prst="rect">
            <a:avLst/>
          </a:prstGeom>
          <a:noFill/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F3758E5E-893F-468A-97DF-549BB10592AC}"/>
              </a:ext>
            </a:extLst>
          </p:cNvPr>
          <p:cNvSpPr txBox="1"/>
          <p:nvPr/>
        </p:nvSpPr>
        <p:spPr>
          <a:xfrm>
            <a:off x="2629990" y="2631612"/>
            <a:ext cx="2943434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Contingent Avenir Responsable 3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 31 mars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3BED8328-0677-47C3-ACC6-4435AED2AEC8}"/>
              </a:ext>
            </a:extLst>
          </p:cNvPr>
          <p:cNvCxnSpPr>
            <a:cxnSpLocks/>
            <a:endCxn id="108" idx="2"/>
          </p:cNvCxnSpPr>
          <p:nvPr/>
        </p:nvCxnSpPr>
        <p:spPr>
          <a:xfrm>
            <a:off x="2672904" y="2854568"/>
            <a:ext cx="7109700" cy="62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Étoile : 5 branches 102">
            <a:extLst>
              <a:ext uri="{FF2B5EF4-FFF2-40B4-BE49-F238E27FC236}">
                <a16:creationId xmlns:a16="http://schemas.microsoft.com/office/drawing/2014/main" id="{A00E4A52-3859-4286-AC83-5A7DEC64A45E}"/>
              </a:ext>
            </a:extLst>
          </p:cNvPr>
          <p:cNvSpPr/>
          <p:nvPr/>
        </p:nvSpPr>
        <p:spPr>
          <a:xfrm>
            <a:off x="2492599" y="2754722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B5CEAE0-2FD2-4E17-80D9-1B16324E0141}"/>
              </a:ext>
            </a:extLst>
          </p:cNvPr>
          <p:cNvSpPr txBox="1"/>
          <p:nvPr/>
        </p:nvSpPr>
        <p:spPr>
          <a:xfrm>
            <a:off x="2640773" y="3021704"/>
            <a:ext cx="242406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Parts Sociales : Club des Sociétaires</a:t>
            </a:r>
          </a:p>
        </p:txBody>
      </p:sp>
      <p:cxnSp>
        <p:nvCxnSpPr>
          <p:cNvPr id="105" name="Connecteur droit avec flèche 104">
            <a:extLst>
              <a:ext uri="{FF2B5EF4-FFF2-40B4-BE49-F238E27FC236}">
                <a16:creationId xmlns:a16="http://schemas.microsoft.com/office/drawing/2014/main" id="{C5DA4193-386B-423E-97B3-023723422DCA}"/>
              </a:ext>
            </a:extLst>
          </p:cNvPr>
          <p:cNvCxnSpPr>
            <a:cxnSpLocks/>
          </p:cNvCxnSpPr>
          <p:nvPr/>
        </p:nvCxnSpPr>
        <p:spPr>
          <a:xfrm>
            <a:off x="2640773" y="3261952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Étoile : 5 branches 105">
            <a:extLst>
              <a:ext uri="{FF2B5EF4-FFF2-40B4-BE49-F238E27FC236}">
                <a16:creationId xmlns:a16="http://schemas.microsoft.com/office/drawing/2014/main" id="{C5EA5522-EC06-4594-AC4E-6A267876FA59}"/>
              </a:ext>
            </a:extLst>
          </p:cNvPr>
          <p:cNvSpPr/>
          <p:nvPr/>
        </p:nvSpPr>
        <p:spPr>
          <a:xfrm>
            <a:off x="2503382" y="3144814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Étoile : 5 branches 107">
            <a:extLst>
              <a:ext uri="{FF2B5EF4-FFF2-40B4-BE49-F238E27FC236}">
                <a16:creationId xmlns:a16="http://schemas.microsoft.com/office/drawing/2014/main" id="{4F7F3DDB-97C4-4746-9C43-35A62621903C}"/>
              </a:ext>
            </a:extLst>
          </p:cNvPr>
          <p:cNvSpPr/>
          <p:nvPr/>
        </p:nvSpPr>
        <p:spPr>
          <a:xfrm>
            <a:off x="9748169" y="2751493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altLang="fr-FR">
                <a:solidFill>
                  <a:srgbClr val="C00000"/>
                </a:solidFill>
              </a:rPr>
              <a:t>LE CALENDRIER </a:t>
            </a:r>
            <a:r>
              <a:rPr lang="fr-FR" altLang="fr-FR"/>
              <a:t>des PREMIUMS - </a:t>
            </a:r>
            <a:r>
              <a:rPr lang="fr-FR" altLang="fr-FR">
                <a:solidFill>
                  <a:srgbClr val="C00000"/>
                </a:solidFill>
              </a:rPr>
              <a:t>Les offres phares </a:t>
            </a:r>
            <a:r>
              <a:rPr lang="fr-FR" altLang="fr-FR"/>
              <a:t>de chaque univers de besoin et les évènements sur la période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134E11-C423-457E-84AA-538DB592D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0"/>
              <a:t>Grand Public</a:t>
            </a:r>
            <a:r>
              <a:rPr lang="fr-FR"/>
              <a:t> - </a:t>
            </a:r>
            <a:r>
              <a:rPr lang="fr-FR">
                <a:solidFill>
                  <a:srgbClr val="C00000"/>
                </a:solidFill>
              </a:rPr>
              <a:t>Premiums</a:t>
            </a:r>
            <a:r>
              <a:rPr lang="fr-FR"/>
              <a:t> - Professionnels </a:t>
            </a:r>
          </a:p>
        </p:txBody>
      </p: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18F0B273-FD4F-4E50-AA95-54B5E7084025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09C37EAD-808B-433E-8655-C5BB2DB3F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Janvier</a:t>
            </a:r>
          </a:p>
        </p:txBody>
      </p:sp>
      <p:sp>
        <p:nvSpPr>
          <p:cNvPr id="13" name="ZoneTexte 31">
            <a:extLst>
              <a:ext uri="{FF2B5EF4-FFF2-40B4-BE49-F238E27FC236}">
                <a16:creationId xmlns:a16="http://schemas.microsoft.com/office/drawing/2014/main" id="{6C477587-78D6-46E9-8A5F-9FFD76C8C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Février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F4E7C337-F6C5-4938-9B14-8BA2353F0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Mars</a:t>
            </a:r>
          </a:p>
        </p:txBody>
      </p:sp>
      <p:sp>
        <p:nvSpPr>
          <p:cNvPr id="15" name="ZoneTexte 33">
            <a:extLst>
              <a:ext uri="{FF2B5EF4-FFF2-40B4-BE49-F238E27FC236}">
                <a16:creationId xmlns:a16="http://schemas.microsoft.com/office/drawing/2014/main" id="{E9C8FC51-9857-4629-8AA7-F950B02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Avril</a:t>
            </a:r>
          </a:p>
        </p:txBody>
      </p:sp>
      <p:sp>
        <p:nvSpPr>
          <p:cNvPr id="16" name="ZoneTexte 2">
            <a:extLst>
              <a:ext uri="{FF2B5EF4-FFF2-40B4-BE49-F238E27FC236}">
                <a16:creationId xmlns:a16="http://schemas.microsoft.com/office/drawing/2014/main" id="{D99F99AF-49A1-45FC-8BEA-1161DBFA7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476" y="2808122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95DA"/>
                </a:solidFill>
              </a:rPr>
              <a:t>Epargne</a:t>
            </a:r>
          </a:p>
        </p:txBody>
      </p:sp>
      <p:pic>
        <p:nvPicPr>
          <p:cNvPr id="112" name="Image 111">
            <a:extLst>
              <a:ext uri="{FF2B5EF4-FFF2-40B4-BE49-F238E27FC236}">
                <a16:creationId xmlns:a16="http://schemas.microsoft.com/office/drawing/2014/main" id="{420B6540-C43C-47E5-8D1A-B598D0F7CB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50" y="3284050"/>
            <a:ext cx="796178" cy="77375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361B78-5FCB-4418-992B-37EFA7A0E501}"/>
              </a:ext>
            </a:extLst>
          </p:cNvPr>
          <p:cNvGrpSpPr/>
          <p:nvPr/>
        </p:nvGrpSpPr>
        <p:grpSpPr>
          <a:xfrm>
            <a:off x="2472356" y="1647626"/>
            <a:ext cx="1760191" cy="458793"/>
            <a:chOff x="2485884" y="1638856"/>
            <a:chExt cx="1760191" cy="458793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DAC4E67-BAAA-47A1-B83B-9001E2092D38}"/>
                </a:ext>
              </a:extLst>
            </p:cNvPr>
            <p:cNvSpPr txBox="1"/>
            <p:nvPr/>
          </p:nvSpPr>
          <p:spPr>
            <a:xfrm>
              <a:off x="2623275" y="1638856"/>
              <a:ext cx="1459838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EMPRUNT ASV 01/28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DFEFD70-D3EB-4D3E-AFB7-FD3C476AABF2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1622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Étoile : 5 branches 24">
              <a:extLst>
                <a:ext uri="{FF2B5EF4-FFF2-40B4-BE49-F238E27FC236}">
                  <a16:creationId xmlns:a16="http://schemas.microsoft.com/office/drawing/2014/main" id="{586324C4-C0E4-4194-875C-A575FD28C93D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D0EED32D-FC07-4940-A557-654427154416}"/>
                </a:ext>
              </a:extLst>
            </p:cNvPr>
            <p:cNvSpPr txBox="1"/>
            <p:nvPr/>
          </p:nvSpPr>
          <p:spPr>
            <a:xfrm>
              <a:off x="2623275" y="1851428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 12/01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A10A4BAC-F7B4-4042-8CF7-CC8DE1520154}"/>
              </a:ext>
            </a:extLst>
          </p:cNvPr>
          <p:cNvGrpSpPr/>
          <p:nvPr/>
        </p:nvGrpSpPr>
        <p:grpSpPr>
          <a:xfrm>
            <a:off x="2472356" y="2087002"/>
            <a:ext cx="6351348" cy="458793"/>
            <a:chOff x="2485884" y="1638856"/>
            <a:chExt cx="6351348" cy="458793"/>
          </a:xfrm>
        </p:grpSpPr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52131E8F-EB2B-417B-B8DE-C64355D413C6}"/>
                </a:ext>
              </a:extLst>
            </p:cNvPr>
            <p:cNvSpPr txBox="1"/>
            <p:nvPr/>
          </p:nvSpPr>
          <p:spPr>
            <a:xfrm>
              <a:off x="2623275" y="1638856"/>
              <a:ext cx="2728372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Contingent FAF CORALIUM PEA SANTE </a:t>
              </a:r>
            </a:p>
          </p:txBody>
        </p:sp>
        <p:cxnSp>
          <p:nvCxnSpPr>
            <p:cNvPr id="144" name="Connecteur droit avec flèche 143">
              <a:extLst>
                <a:ext uri="{FF2B5EF4-FFF2-40B4-BE49-F238E27FC236}">
                  <a16:creationId xmlns:a16="http://schemas.microsoft.com/office/drawing/2014/main" id="{F6A27F67-18B6-4A45-B836-5EFA36FC6E7B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6213957" cy="188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Étoile : 5 branches 144">
              <a:extLst>
                <a:ext uri="{FF2B5EF4-FFF2-40B4-BE49-F238E27FC236}">
                  <a16:creationId xmlns:a16="http://schemas.microsoft.com/office/drawing/2014/main" id="{4812A91E-000A-4DA8-84FC-27B38E4AAA1C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9F4FA51A-514F-4EF1-B9D9-CEF155586988}"/>
                </a:ext>
              </a:extLst>
            </p:cNvPr>
            <p:cNvSpPr txBox="1"/>
            <p:nvPr/>
          </p:nvSpPr>
          <p:spPr>
            <a:xfrm>
              <a:off x="2623275" y="1851428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 15/03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530046A2-B976-424C-A4CE-EFEAE7B8386C}"/>
              </a:ext>
            </a:extLst>
          </p:cNvPr>
          <p:cNvGrpSpPr/>
          <p:nvPr/>
        </p:nvGrpSpPr>
        <p:grpSpPr>
          <a:xfrm>
            <a:off x="2472356" y="2571328"/>
            <a:ext cx="9012611" cy="498915"/>
            <a:chOff x="2485884" y="1638856"/>
            <a:chExt cx="9012611" cy="498915"/>
          </a:xfrm>
        </p:grpSpPr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891AF97A-6D7F-4CE5-9AF9-BBEB07DEAEBA}"/>
                </a:ext>
              </a:extLst>
            </p:cNvPr>
            <p:cNvSpPr txBox="1"/>
            <p:nvPr/>
          </p:nvSpPr>
          <p:spPr>
            <a:xfrm>
              <a:off x="2623274" y="1638856"/>
              <a:ext cx="3552239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Contingent FAF CORALIUM TRANSATLANTIC NIMI </a:t>
              </a:r>
            </a:p>
          </p:txBody>
        </p:sp>
        <p:cxnSp>
          <p:nvCxnSpPr>
            <p:cNvPr id="149" name="Connecteur droit avec flèche 148">
              <a:extLst>
                <a:ext uri="{FF2B5EF4-FFF2-40B4-BE49-F238E27FC236}">
                  <a16:creationId xmlns:a16="http://schemas.microsoft.com/office/drawing/2014/main" id="{52563E7D-9860-45A1-B3FA-AAC0D58F209A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8875220" cy="188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Étoile : 5 branches 149">
              <a:extLst>
                <a:ext uri="{FF2B5EF4-FFF2-40B4-BE49-F238E27FC236}">
                  <a16:creationId xmlns:a16="http://schemas.microsoft.com/office/drawing/2014/main" id="{557948C2-09D7-41D4-86F6-2F11C0D565DE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73379537-9154-4BD9-AB52-AC942E4C7219}"/>
                </a:ext>
              </a:extLst>
            </p:cNvPr>
            <p:cNvSpPr txBox="1"/>
            <p:nvPr/>
          </p:nvSpPr>
          <p:spPr>
            <a:xfrm>
              <a:off x="10813321" y="1891550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 28/06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2" name="Groupe 151">
            <a:extLst>
              <a:ext uri="{FF2B5EF4-FFF2-40B4-BE49-F238E27FC236}">
                <a16:creationId xmlns:a16="http://schemas.microsoft.com/office/drawing/2014/main" id="{5770547A-267A-405F-B0E3-0857E0D2D202}"/>
              </a:ext>
            </a:extLst>
          </p:cNvPr>
          <p:cNvGrpSpPr/>
          <p:nvPr/>
        </p:nvGrpSpPr>
        <p:grpSpPr>
          <a:xfrm>
            <a:off x="2507289" y="2988375"/>
            <a:ext cx="9012611" cy="498915"/>
            <a:chOff x="2485884" y="1638856"/>
            <a:chExt cx="9012611" cy="498915"/>
          </a:xfrm>
        </p:grpSpPr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0A7D3FF3-FC2C-4E01-A7E6-2C64B50343A9}"/>
                </a:ext>
              </a:extLst>
            </p:cNvPr>
            <p:cNvSpPr txBox="1"/>
            <p:nvPr/>
          </p:nvSpPr>
          <p:spPr>
            <a:xfrm>
              <a:off x="2623274" y="1638856"/>
              <a:ext cx="3036191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Contingent FAF  ALIZE VISION  BGC </a:t>
              </a:r>
              <a:endParaRPr lang="fr-FR" sz="10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54" name="Connecteur droit avec flèche 153">
              <a:extLst>
                <a:ext uri="{FF2B5EF4-FFF2-40B4-BE49-F238E27FC236}">
                  <a16:creationId xmlns:a16="http://schemas.microsoft.com/office/drawing/2014/main" id="{C467133B-B7E0-45E4-A7A1-07BE6FC0E236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8875220" cy="188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Étoile : 5 branches 154">
              <a:extLst>
                <a:ext uri="{FF2B5EF4-FFF2-40B4-BE49-F238E27FC236}">
                  <a16:creationId xmlns:a16="http://schemas.microsoft.com/office/drawing/2014/main" id="{B22305B3-989B-4AE6-8332-3AB96714E7FD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4E20600C-5304-4FD0-A2D8-A0DBA76F68A1}"/>
                </a:ext>
              </a:extLst>
            </p:cNvPr>
            <p:cNvSpPr txBox="1"/>
            <p:nvPr/>
          </p:nvSpPr>
          <p:spPr>
            <a:xfrm>
              <a:off x="10813321" y="1891550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 04/07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EB7BAB43-95E5-47BC-AC24-EDD670CC11C4}"/>
              </a:ext>
            </a:extLst>
          </p:cNvPr>
          <p:cNvGrpSpPr/>
          <p:nvPr/>
        </p:nvGrpSpPr>
        <p:grpSpPr>
          <a:xfrm>
            <a:off x="8529412" y="3449817"/>
            <a:ext cx="3463412" cy="467330"/>
            <a:chOff x="8638436" y="1638856"/>
            <a:chExt cx="3463412" cy="467330"/>
          </a:xfrm>
        </p:grpSpPr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8FBED471-0948-4B70-9620-52DB7DB11385}"/>
                </a:ext>
              </a:extLst>
            </p:cNvPr>
            <p:cNvSpPr txBox="1"/>
            <p:nvPr/>
          </p:nvSpPr>
          <p:spPr>
            <a:xfrm>
              <a:off x="8863724" y="1638856"/>
              <a:ext cx="3238124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SCPI assurance vie CNP   PFO 2 , PRIMOPIERRE </a:t>
              </a:r>
            </a:p>
          </p:txBody>
        </p:sp>
        <p:cxnSp>
          <p:nvCxnSpPr>
            <p:cNvPr id="159" name="Connecteur droit avec flèche 158">
              <a:extLst>
                <a:ext uri="{FF2B5EF4-FFF2-40B4-BE49-F238E27FC236}">
                  <a16:creationId xmlns:a16="http://schemas.microsoft.com/office/drawing/2014/main" id="{872D7D82-9DCE-408C-B635-5265B31FF743}"/>
                </a:ext>
              </a:extLst>
            </p:cNvPr>
            <p:cNvCxnSpPr>
              <a:cxnSpLocks/>
            </p:cNvCxnSpPr>
            <p:nvPr/>
          </p:nvCxnSpPr>
          <p:spPr>
            <a:xfrm>
              <a:off x="8775827" y="1867156"/>
              <a:ext cx="2722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Étoile : 5 branches 159">
              <a:extLst>
                <a:ext uri="{FF2B5EF4-FFF2-40B4-BE49-F238E27FC236}">
                  <a16:creationId xmlns:a16="http://schemas.microsoft.com/office/drawing/2014/main" id="{DD9CF320-6B49-491A-B8C5-CB48047284F6}"/>
                </a:ext>
              </a:extLst>
            </p:cNvPr>
            <p:cNvSpPr/>
            <p:nvPr/>
          </p:nvSpPr>
          <p:spPr>
            <a:xfrm>
              <a:off x="8638436" y="1762897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915D07E6-5967-47C7-9F4C-AEAD2886610C}"/>
                </a:ext>
              </a:extLst>
            </p:cNvPr>
            <p:cNvSpPr txBox="1"/>
            <p:nvPr/>
          </p:nvSpPr>
          <p:spPr>
            <a:xfrm>
              <a:off x="8818741" y="1859965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31/03 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A2A35BAF-E2A6-470C-AEB4-8B133A392E60}"/>
              </a:ext>
            </a:extLst>
          </p:cNvPr>
          <p:cNvGrpSpPr/>
          <p:nvPr/>
        </p:nvGrpSpPr>
        <p:grpSpPr>
          <a:xfrm>
            <a:off x="8624606" y="4034405"/>
            <a:ext cx="3413102" cy="1079089"/>
            <a:chOff x="8688746" y="1638856"/>
            <a:chExt cx="3413102" cy="1079089"/>
          </a:xfrm>
        </p:grpSpPr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F34E13EF-3BD7-4BEA-9C0D-BEF7D9512C64}"/>
                </a:ext>
              </a:extLst>
            </p:cNvPr>
            <p:cNvSpPr txBox="1"/>
            <p:nvPr/>
          </p:nvSpPr>
          <p:spPr>
            <a:xfrm>
              <a:off x="8863724" y="1638856"/>
              <a:ext cx="3238124" cy="861774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SCPI assurance vie  BPCE Vie :  ATREAM, EFFIMMO, EPARGNE FONCIERE , PRIMOVIE, ACCIMMO PIERRE,  et  ATOUT PIERRE DIVERSIFICATION, AEDIFICIS , IMMORENTE , PRIMOPIERRE </a:t>
              </a:r>
            </a:p>
          </p:txBody>
        </p:sp>
        <p:cxnSp>
          <p:nvCxnSpPr>
            <p:cNvPr id="169" name="Connecteur droit avec flèche 168">
              <a:extLst>
                <a:ext uri="{FF2B5EF4-FFF2-40B4-BE49-F238E27FC236}">
                  <a16:creationId xmlns:a16="http://schemas.microsoft.com/office/drawing/2014/main" id="{7E05EB81-BBAE-42C3-B636-028C397A8CD2}"/>
                </a:ext>
              </a:extLst>
            </p:cNvPr>
            <p:cNvCxnSpPr>
              <a:cxnSpLocks/>
            </p:cNvCxnSpPr>
            <p:nvPr/>
          </p:nvCxnSpPr>
          <p:spPr>
            <a:xfrm>
              <a:off x="8929736" y="2504341"/>
              <a:ext cx="2722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Étoile : 5 branches 169">
              <a:extLst>
                <a:ext uri="{FF2B5EF4-FFF2-40B4-BE49-F238E27FC236}">
                  <a16:creationId xmlns:a16="http://schemas.microsoft.com/office/drawing/2014/main" id="{31F1808B-2316-48BC-AD60-B62B7148DCBD}"/>
                </a:ext>
              </a:extLst>
            </p:cNvPr>
            <p:cNvSpPr/>
            <p:nvPr/>
          </p:nvSpPr>
          <p:spPr>
            <a:xfrm>
              <a:off x="8688746" y="2388902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4CF6FBF5-69CA-4D2B-A6C4-532921D9A652}"/>
                </a:ext>
              </a:extLst>
            </p:cNvPr>
            <p:cNvSpPr txBox="1"/>
            <p:nvPr/>
          </p:nvSpPr>
          <p:spPr>
            <a:xfrm>
              <a:off x="8837598" y="2471724"/>
              <a:ext cx="6623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>
                  <a:solidFill>
                    <a:schemeClr val="tx1">
                      <a:lumMod val="75000"/>
                      <a:lumOff val="25000"/>
                    </a:schemeClr>
                  </a:solidFill>
                  <a:sym typeface="Wingdings" panose="05000000000000000000" pitchFamily="2" charset="2"/>
                </a:rPr>
                <a:t>01/04 </a:t>
              </a:r>
              <a:endParaRPr lang="fr-FR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2" name="Groupe 181">
            <a:extLst>
              <a:ext uri="{FF2B5EF4-FFF2-40B4-BE49-F238E27FC236}">
                <a16:creationId xmlns:a16="http://schemas.microsoft.com/office/drawing/2014/main" id="{5798037D-D4AE-4DFC-B208-D7F526FCD021}"/>
              </a:ext>
            </a:extLst>
          </p:cNvPr>
          <p:cNvGrpSpPr/>
          <p:nvPr/>
        </p:nvGrpSpPr>
        <p:grpSpPr>
          <a:xfrm>
            <a:off x="5038962" y="5230752"/>
            <a:ext cx="6566744" cy="288753"/>
            <a:chOff x="4931751" y="1638856"/>
            <a:chExt cx="6566744" cy="288753"/>
          </a:xfrm>
        </p:grpSpPr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610E9F4D-E6D0-4F89-B492-44BAA9CD22B7}"/>
                </a:ext>
              </a:extLst>
            </p:cNvPr>
            <p:cNvSpPr txBox="1"/>
            <p:nvPr/>
          </p:nvSpPr>
          <p:spPr>
            <a:xfrm>
              <a:off x="5116639" y="1638856"/>
              <a:ext cx="1575302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MIDI 2I AEDIFICIS</a:t>
              </a:r>
              <a:endParaRPr lang="fr-FR" sz="10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84" name="Connecteur droit avec flèche 183">
              <a:extLst>
                <a:ext uri="{FF2B5EF4-FFF2-40B4-BE49-F238E27FC236}">
                  <a16:creationId xmlns:a16="http://schemas.microsoft.com/office/drawing/2014/main" id="{19A0F8C5-724A-40DF-8B26-FA4DC280B0A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639" y="1885076"/>
              <a:ext cx="63818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Étoile : 5 branches 184">
              <a:extLst>
                <a:ext uri="{FF2B5EF4-FFF2-40B4-BE49-F238E27FC236}">
                  <a16:creationId xmlns:a16="http://schemas.microsoft.com/office/drawing/2014/main" id="{A5D3895B-021E-42A4-AEDD-69E9C954958E}"/>
                </a:ext>
              </a:extLst>
            </p:cNvPr>
            <p:cNvSpPr/>
            <p:nvPr/>
          </p:nvSpPr>
          <p:spPr>
            <a:xfrm>
              <a:off x="4931751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5358426D-0B98-4C31-8B10-A983F0BFE9BD}"/>
              </a:ext>
            </a:extLst>
          </p:cNvPr>
          <p:cNvGrpSpPr/>
          <p:nvPr/>
        </p:nvGrpSpPr>
        <p:grpSpPr>
          <a:xfrm>
            <a:off x="2640334" y="5636763"/>
            <a:ext cx="9016956" cy="288753"/>
            <a:chOff x="2485884" y="1638856"/>
            <a:chExt cx="9016956" cy="288753"/>
          </a:xfrm>
        </p:grpSpPr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0DDF9D6C-3F44-414F-BDA6-558A3AA78D95}"/>
                </a:ext>
              </a:extLst>
            </p:cNvPr>
            <p:cNvSpPr txBox="1"/>
            <p:nvPr/>
          </p:nvSpPr>
          <p:spPr>
            <a:xfrm>
              <a:off x="2623274" y="1638856"/>
              <a:ext cx="8742176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SCPI  en direct : ATOUT PIERRE DIVERSIFICATION, AEW DVERSIFICATION Allemagne , AEW PATRIMOINE SANTE </a:t>
              </a:r>
            </a:p>
          </p:txBody>
        </p:sp>
        <p:cxnSp>
          <p:nvCxnSpPr>
            <p:cNvPr id="189" name="Connecteur droit avec flèche 188">
              <a:extLst>
                <a:ext uri="{FF2B5EF4-FFF2-40B4-BE49-F238E27FC236}">
                  <a16:creationId xmlns:a16="http://schemas.microsoft.com/office/drawing/2014/main" id="{55066009-6BB9-49BF-95BD-3364F91AA4AC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8879565" cy="253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Étoile : 5 branches 189">
              <a:extLst>
                <a:ext uri="{FF2B5EF4-FFF2-40B4-BE49-F238E27FC236}">
                  <a16:creationId xmlns:a16="http://schemas.microsoft.com/office/drawing/2014/main" id="{08E6738B-C1D0-4071-8183-8DF047CBDA4F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1" name="Groupe 190">
            <a:extLst>
              <a:ext uri="{FF2B5EF4-FFF2-40B4-BE49-F238E27FC236}">
                <a16:creationId xmlns:a16="http://schemas.microsoft.com/office/drawing/2014/main" id="{D073DD30-01C1-4C5A-97ED-D05F5731392E}"/>
              </a:ext>
            </a:extLst>
          </p:cNvPr>
          <p:cNvGrpSpPr/>
          <p:nvPr/>
        </p:nvGrpSpPr>
        <p:grpSpPr>
          <a:xfrm>
            <a:off x="2640334" y="6042774"/>
            <a:ext cx="9012611" cy="288753"/>
            <a:chOff x="2485884" y="1638856"/>
            <a:chExt cx="9012611" cy="288753"/>
          </a:xfrm>
        </p:grpSpPr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99D05500-7B9F-43AE-937D-7245717DFA8B}"/>
                </a:ext>
              </a:extLst>
            </p:cNvPr>
            <p:cNvSpPr txBox="1"/>
            <p:nvPr/>
          </p:nvSpPr>
          <p:spPr>
            <a:xfrm>
              <a:off x="2623274" y="1638856"/>
              <a:ext cx="2855886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GSM / Gestion  Déléguée /OG (action PEA)</a:t>
              </a:r>
            </a:p>
          </p:txBody>
        </p:sp>
        <p:cxnSp>
          <p:nvCxnSpPr>
            <p:cNvPr id="193" name="Connecteur droit avec flèche 192">
              <a:extLst>
                <a:ext uri="{FF2B5EF4-FFF2-40B4-BE49-F238E27FC236}">
                  <a16:creationId xmlns:a16="http://schemas.microsoft.com/office/drawing/2014/main" id="{B4A21531-4CB8-4884-AA6D-DF694A264EFA}"/>
                </a:ext>
              </a:extLst>
            </p:cNvPr>
            <p:cNvCxnSpPr>
              <a:cxnSpLocks/>
            </p:cNvCxnSpPr>
            <p:nvPr/>
          </p:nvCxnSpPr>
          <p:spPr>
            <a:xfrm>
              <a:off x="2623275" y="1866225"/>
              <a:ext cx="8875220" cy="188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Étoile : 5 branches 193">
              <a:extLst>
                <a:ext uri="{FF2B5EF4-FFF2-40B4-BE49-F238E27FC236}">
                  <a16:creationId xmlns:a16="http://schemas.microsoft.com/office/drawing/2014/main" id="{21470EA2-B293-467B-89C0-64E9B58B4969}"/>
                </a:ext>
              </a:extLst>
            </p:cNvPr>
            <p:cNvSpPr/>
            <p:nvPr/>
          </p:nvSpPr>
          <p:spPr>
            <a:xfrm>
              <a:off x="2485884" y="1761966"/>
              <a:ext cx="180305" cy="165643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5479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2068549"/>
            <a:ext cx="6500888" cy="70810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2BEEE6-5518-40B2-B50C-CC37D113E35D}"/>
              </a:ext>
            </a:extLst>
          </p:cNvPr>
          <p:cNvSpPr/>
          <p:nvPr/>
        </p:nvSpPr>
        <p:spPr>
          <a:xfrm>
            <a:off x="4549971" y="3144640"/>
            <a:ext cx="6500888" cy="401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52292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altLang="fr-FR">
                <a:solidFill>
                  <a:srgbClr val="C00000"/>
                </a:solidFill>
              </a:rPr>
              <a:t>LE CALENDRIER </a:t>
            </a:r>
            <a:r>
              <a:rPr lang="fr-FR" altLang="fr-FR"/>
              <a:t>des professionnels - </a:t>
            </a:r>
            <a:r>
              <a:rPr lang="fr-FR" altLang="fr-FR">
                <a:solidFill>
                  <a:srgbClr val="C00000"/>
                </a:solidFill>
              </a:rPr>
              <a:t>Les offres phares </a:t>
            </a:r>
            <a:r>
              <a:rPr lang="fr-FR" altLang="fr-FR"/>
              <a:t>de chaque univers de besoin et les évènements sur la période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134E11-C423-457E-84AA-538DB592D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Grand Public - Premiums - </a:t>
            </a:r>
            <a:r>
              <a:rPr lang="fr-FR">
                <a:solidFill>
                  <a:srgbClr val="C00000"/>
                </a:solidFill>
              </a:rPr>
              <a:t>Professionnels </a:t>
            </a:r>
          </a:p>
        </p:txBody>
      </p: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18F0B273-FD4F-4E50-AA95-54B5E7084025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09C37EAD-808B-433E-8655-C5BB2DB3F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Janvier</a:t>
            </a:r>
          </a:p>
        </p:txBody>
      </p:sp>
      <p:sp>
        <p:nvSpPr>
          <p:cNvPr id="13" name="ZoneTexte 31">
            <a:extLst>
              <a:ext uri="{FF2B5EF4-FFF2-40B4-BE49-F238E27FC236}">
                <a16:creationId xmlns:a16="http://schemas.microsoft.com/office/drawing/2014/main" id="{6C477587-78D6-46E9-8A5F-9FFD76C8C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Février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F4E7C337-F6C5-4938-9B14-8BA2353F0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Mars</a:t>
            </a:r>
          </a:p>
        </p:txBody>
      </p:sp>
      <p:sp>
        <p:nvSpPr>
          <p:cNvPr id="15" name="ZoneTexte 33">
            <a:extLst>
              <a:ext uri="{FF2B5EF4-FFF2-40B4-BE49-F238E27FC236}">
                <a16:creationId xmlns:a16="http://schemas.microsoft.com/office/drawing/2014/main" id="{E9C8FC51-9857-4629-8AA7-F950B02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>
                <a:solidFill>
                  <a:srgbClr val="C00000"/>
                </a:solidFill>
              </a:rPr>
              <a:t>Avril</a:t>
            </a:r>
          </a:p>
        </p:txBody>
      </p:sp>
      <p:sp>
        <p:nvSpPr>
          <p:cNvPr id="16" name="ZoneTexte 2">
            <a:extLst>
              <a:ext uri="{FF2B5EF4-FFF2-40B4-BE49-F238E27FC236}">
                <a16:creationId xmlns:a16="http://schemas.microsoft.com/office/drawing/2014/main" id="{D99F99AF-49A1-45FC-8BEA-1161DBFA7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1813694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95DA"/>
                </a:solidFill>
              </a:rPr>
              <a:t>Epargne</a:t>
            </a:r>
          </a:p>
        </p:txBody>
      </p:sp>
      <p:sp>
        <p:nvSpPr>
          <p:cNvPr id="17" name="ZoneTexte 37">
            <a:extLst>
              <a:ext uri="{FF2B5EF4-FFF2-40B4-BE49-F238E27FC236}">
                <a16:creationId xmlns:a16="http://schemas.microsoft.com/office/drawing/2014/main" id="{94A9678A-F403-4595-81F2-EBEA9BFDD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5173496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7030A0"/>
                </a:solidFill>
              </a:rPr>
              <a:t>E-Commerce</a:t>
            </a:r>
            <a:endParaRPr lang="fr-FR" altLang="fr-FR" sz="1400">
              <a:solidFill>
                <a:srgbClr val="7030A0"/>
              </a:solidFill>
            </a:endParaRPr>
          </a:p>
        </p:txBody>
      </p:sp>
      <p:sp>
        <p:nvSpPr>
          <p:cNvPr id="18" name="ZoneTexte 38">
            <a:extLst>
              <a:ext uri="{FF2B5EF4-FFF2-40B4-BE49-F238E27FC236}">
                <a16:creationId xmlns:a16="http://schemas.microsoft.com/office/drawing/2014/main" id="{8F5E24CA-6FBB-4A52-870E-71CDBCE7F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734" y="3631877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71BF44"/>
                </a:solidFill>
              </a:rPr>
              <a:t>Crédit</a:t>
            </a:r>
            <a:endParaRPr lang="fr-FR" altLang="fr-FR" sz="1400"/>
          </a:p>
        </p:txBody>
      </p:sp>
      <p:sp>
        <p:nvSpPr>
          <p:cNvPr id="19" name="ZoneTexte 39">
            <a:extLst>
              <a:ext uri="{FF2B5EF4-FFF2-40B4-BE49-F238E27FC236}">
                <a16:creationId xmlns:a16="http://schemas.microsoft.com/office/drawing/2014/main" id="{4AE1597B-6489-4B9E-99DD-0A201E83D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466637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AC4E67-BAAA-47A1-B83B-9001E2092D38}"/>
              </a:ext>
            </a:extLst>
          </p:cNvPr>
          <p:cNvSpPr txBox="1"/>
          <p:nvPr/>
        </p:nvSpPr>
        <p:spPr>
          <a:xfrm>
            <a:off x="4254853" y="1793667"/>
            <a:ext cx="680400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chemeClr val="tx1">
                    <a:lumMod val="75000"/>
                    <a:lumOff val="25000"/>
                  </a:schemeClr>
                </a:solidFill>
              </a:rPr>
              <a:t>Dynamique Trésorerie Durable 3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DFEFD70-D3EB-4D3E-AFB7-FD3C476AABF2}"/>
              </a:ext>
            </a:extLst>
          </p:cNvPr>
          <p:cNvCxnSpPr/>
          <p:nvPr/>
        </p:nvCxnSpPr>
        <p:spPr>
          <a:xfrm>
            <a:off x="4254853" y="2030001"/>
            <a:ext cx="680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Étoile : 5 branches 24">
            <a:extLst>
              <a:ext uri="{FF2B5EF4-FFF2-40B4-BE49-F238E27FC236}">
                <a16:creationId xmlns:a16="http://schemas.microsoft.com/office/drawing/2014/main" id="{586324C4-C0E4-4194-875C-A575FD28C93D}"/>
              </a:ext>
            </a:extLst>
          </p:cNvPr>
          <p:cNvSpPr/>
          <p:nvPr/>
        </p:nvSpPr>
        <p:spPr>
          <a:xfrm>
            <a:off x="4144359" y="1925742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5D5973F-9B17-4358-8468-C3BB73E9833E}"/>
              </a:ext>
            </a:extLst>
          </p:cNvPr>
          <p:cNvGrpSpPr/>
          <p:nvPr/>
        </p:nvGrpSpPr>
        <p:grpSpPr>
          <a:xfrm>
            <a:off x="5270872" y="2969010"/>
            <a:ext cx="4854182" cy="337532"/>
            <a:chOff x="3156329" y="2635310"/>
            <a:chExt cx="4854182" cy="337532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00597979-0AD0-4F0D-8360-68F84BE624EE}"/>
                </a:ext>
              </a:extLst>
            </p:cNvPr>
            <p:cNvGrpSpPr/>
            <p:nvPr/>
          </p:nvGrpSpPr>
          <p:grpSpPr>
            <a:xfrm>
              <a:off x="3156329" y="2635310"/>
              <a:ext cx="4691854" cy="337532"/>
              <a:chOff x="4478770" y="2295231"/>
              <a:chExt cx="4691854" cy="337532"/>
            </a:xfrm>
          </p:grpSpPr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8EDBEE62-C79B-473B-907D-962D0FED39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4624" y="2544718"/>
                <a:ext cx="45360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B0AA7EAC-93C9-4398-9217-B7E718CA5957}"/>
                  </a:ext>
                </a:extLst>
              </p:cNvPr>
              <p:cNvGrpSpPr/>
              <p:nvPr/>
            </p:nvGrpSpPr>
            <p:grpSpPr>
              <a:xfrm>
                <a:off x="4478770" y="2295231"/>
                <a:ext cx="4648141" cy="337532"/>
                <a:chOff x="2495424" y="2292794"/>
                <a:chExt cx="4648141" cy="337532"/>
              </a:xfrm>
            </p:grpSpPr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9CD77A10-435F-4E5C-AFE8-FAEBCD65A072}"/>
                    </a:ext>
                  </a:extLst>
                </p:cNvPr>
                <p:cNvSpPr txBox="1"/>
                <p:nvPr/>
              </p:nvSpPr>
              <p:spPr>
                <a:xfrm>
                  <a:off x="2623275" y="2292794"/>
                  <a:ext cx="4520290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Offre Promo MR Pro : </a:t>
                  </a:r>
                  <a:r>
                    <a:rPr lang="fr-FR" sz="1000" b="1">
                      <a:solidFill>
                        <a:srgbClr val="C00000"/>
                      </a:solidFill>
                    </a:rPr>
                    <a:t>à confirmer</a:t>
                  </a:r>
                </a:p>
              </p:txBody>
            </p:sp>
            <p:sp>
              <p:nvSpPr>
                <p:cNvPr id="42" name="Étoile : 5 branches 41">
                  <a:extLst>
                    <a:ext uri="{FF2B5EF4-FFF2-40B4-BE49-F238E27FC236}">
                      <a16:creationId xmlns:a16="http://schemas.microsoft.com/office/drawing/2014/main" id="{08E917E0-890A-4D9A-89F7-3DC628A71FA5}"/>
                    </a:ext>
                  </a:extLst>
                </p:cNvPr>
                <p:cNvSpPr/>
                <p:nvPr/>
              </p:nvSpPr>
              <p:spPr>
                <a:xfrm>
                  <a:off x="2495424" y="2464683"/>
                  <a:ext cx="180305" cy="165643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36" name="Étoile : 5 branches 35">
              <a:extLst>
                <a:ext uri="{FF2B5EF4-FFF2-40B4-BE49-F238E27FC236}">
                  <a16:creationId xmlns:a16="http://schemas.microsoft.com/office/drawing/2014/main" id="{3AF80BC1-7B75-4124-992F-ECBF8E93D738}"/>
                </a:ext>
              </a:extLst>
            </p:cNvPr>
            <p:cNvSpPr/>
            <p:nvPr/>
          </p:nvSpPr>
          <p:spPr>
            <a:xfrm>
              <a:off x="7830206" y="2801118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C6EAD79-E91B-40F0-BD99-7E6F80F6E05A}"/>
              </a:ext>
            </a:extLst>
          </p:cNvPr>
          <p:cNvGrpSpPr/>
          <p:nvPr/>
        </p:nvGrpSpPr>
        <p:grpSpPr>
          <a:xfrm>
            <a:off x="2470904" y="3456393"/>
            <a:ext cx="8850498" cy="307269"/>
            <a:chOff x="4469230" y="2276715"/>
            <a:chExt cx="8850498" cy="307269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DA3A661F-6844-4626-8D83-4A6BCF39ABB9}"/>
                </a:ext>
              </a:extLst>
            </p:cNvPr>
            <p:cNvGrpSpPr/>
            <p:nvPr/>
          </p:nvGrpSpPr>
          <p:grpSpPr>
            <a:xfrm>
              <a:off x="4469230" y="2276715"/>
              <a:ext cx="8810989" cy="307269"/>
              <a:chOff x="2485884" y="2274278"/>
              <a:chExt cx="8810989" cy="307269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66117EF-B046-4F03-B764-0016CB979B27}"/>
                  </a:ext>
                </a:extLst>
              </p:cNvPr>
              <p:cNvSpPr txBox="1"/>
              <p:nvPr/>
            </p:nvSpPr>
            <p:spPr>
              <a:xfrm>
                <a:off x="2643895" y="2274278"/>
                <a:ext cx="8652978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Action DATANEO à injection mensuelle de cibles</a:t>
                </a:r>
              </a:p>
            </p:txBody>
          </p:sp>
          <p:sp>
            <p:nvSpPr>
              <p:cNvPr id="63" name="Étoile : 5 branches 62">
                <a:extLst>
                  <a:ext uri="{FF2B5EF4-FFF2-40B4-BE49-F238E27FC236}">
                    <a16:creationId xmlns:a16="http://schemas.microsoft.com/office/drawing/2014/main" id="{FCD90649-7977-43CB-94F0-6D6F5CB06013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C422E718-FAEA-4C1B-9973-700D48996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31712"/>
              <a:ext cx="87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6FA9FB73-FCC8-400F-ADA5-FC630F5A2AD4}"/>
              </a:ext>
            </a:extLst>
          </p:cNvPr>
          <p:cNvGrpSpPr/>
          <p:nvPr/>
        </p:nvGrpSpPr>
        <p:grpSpPr>
          <a:xfrm>
            <a:off x="2445385" y="4405834"/>
            <a:ext cx="8886498" cy="288753"/>
            <a:chOff x="4469230" y="2295231"/>
            <a:chExt cx="8886498" cy="288753"/>
          </a:xfrm>
        </p:grpSpPr>
        <p:cxnSp>
          <p:nvCxnSpPr>
            <p:cNvPr id="71" name="Connecteur droit avec flèche 70">
              <a:extLst>
                <a:ext uri="{FF2B5EF4-FFF2-40B4-BE49-F238E27FC236}">
                  <a16:creationId xmlns:a16="http://schemas.microsoft.com/office/drawing/2014/main" id="{547FFC00-0935-48C3-BF18-BDE0749108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67211"/>
              <a:ext cx="8748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303A44EA-7CF7-43E2-913C-AE3C81AA7B2E}"/>
                </a:ext>
              </a:extLst>
            </p:cNvPr>
            <p:cNvGrpSpPr/>
            <p:nvPr/>
          </p:nvGrpSpPr>
          <p:grpSpPr>
            <a:xfrm>
              <a:off x="4469230" y="2295231"/>
              <a:ext cx="8836507" cy="288753"/>
              <a:chOff x="2485884" y="2292794"/>
              <a:chExt cx="8836507" cy="288753"/>
            </a:xfrm>
          </p:grpSpPr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0C74B07A-4C95-426F-BD4C-7D716FD416D7}"/>
                  </a:ext>
                </a:extLst>
              </p:cNvPr>
              <p:cNvSpPr txBox="1"/>
              <p:nvPr/>
            </p:nvSpPr>
            <p:spPr>
              <a:xfrm>
                <a:off x="2623274" y="2292794"/>
                <a:ext cx="8699117" cy="24622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Offre Promo TPE </a:t>
                </a:r>
                <a:r>
                  <a:rPr lang="fr-FR" sz="1000" b="1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Androïd</a:t>
                </a:r>
                <a:endPara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4" name="Étoile : 5 branches 73">
                <a:extLst>
                  <a:ext uri="{FF2B5EF4-FFF2-40B4-BE49-F238E27FC236}">
                    <a16:creationId xmlns:a16="http://schemas.microsoft.com/office/drawing/2014/main" id="{F7A38F58-608E-4CCC-A7B4-122D786ADCF6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DD11170-824E-47CF-A352-C66EA7DE475A}"/>
              </a:ext>
            </a:extLst>
          </p:cNvPr>
          <p:cNvGrpSpPr/>
          <p:nvPr/>
        </p:nvGrpSpPr>
        <p:grpSpPr>
          <a:xfrm>
            <a:off x="2494376" y="5141936"/>
            <a:ext cx="8850499" cy="288753"/>
            <a:chOff x="4469230" y="2295231"/>
            <a:chExt cx="8850499" cy="288753"/>
          </a:xfrm>
        </p:grpSpPr>
        <p:cxnSp>
          <p:nvCxnSpPr>
            <p:cNvPr id="84" name="Connecteur droit avec flèche 83">
              <a:extLst>
                <a:ext uri="{FF2B5EF4-FFF2-40B4-BE49-F238E27FC236}">
                  <a16:creationId xmlns:a16="http://schemas.microsoft.com/office/drawing/2014/main" id="{91736B85-C388-4DB1-B67C-38A2C06FF1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51616"/>
              <a:ext cx="87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DE3095CA-E3E5-4CEF-9048-92EB6F1D5E47}"/>
                </a:ext>
              </a:extLst>
            </p:cNvPr>
            <p:cNvGrpSpPr/>
            <p:nvPr/>
          </p:nvGrpSpPr>
          <p:grpSpPr>
            <a:xfrm>
              <a:off x="4469230" y="2295231"/>
              <a:ext cx="8760921" cy="288753"/>
              <a:chOff x="2485884" y="2292794"/>
              <a:chExt cx="8760921" cy="288753"/>
            </a:xfrm>
          </p:grpSpPr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5A2E6826-E283-4E40-BC78-886716D6BF96}"/>
                  </a:ext>
                </a:extLst>
              </p:cNvPr>
              <p:cNvSpPr txBox="1"/>
              <p:nvPr/>
            </p:nvSpPr>
            <p:spPr>
              <a:xfrm>
                <a:off x="2606805" y="2292794"/>
                <a:ext cx="8640000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Offre Promo </a:t>
                </a:r>
                <a:r>
                  <a:rPr lang="fr-FR" sz="1000" b="1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PayPlug</a:t>
                </a:r>
                <a:endParaRPr lang="fr-FR" sz="1000" b="1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7" name="Étoile : 5 branches 86">
                <a:extLst>
                  <a:ext uri="{FF2B5EF4-FFF2-40B4-BE49-F238E27FC236}">
                    <a16:creationId xmlns:a16="http://schemas.microsoft.com/office/drawing/2014/main" id="{B772104C-4CC9-4BC5-8CF2-F42F070C8BE5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25" name="ZoneTexte 38">
            <a:extLst>
              <a:ext uri="{FF2B5EF4-FFF2-40B4-BE49-F238E27FC236}">
                <a16:creationId xmlns:a16="http://schemas.microsoft.com/office/drawing/2014/main" id="{3FD1C6DF-7131-412A-972B-E2021618B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042" y="4303823"/>
            <a:ext cx="1514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C00000"/>
                </a:solidFill>
              </a:rPr>
              <a:t>Conquête et flux</a:t>
            </a:r>
            <a:endParaRPr lang="fr-FR" altLang="fr-FR" sz="1400">
              <a:solidFill>
                <a:srgbClr val="C00000"/>
              </a:solidFill>
            </a:endParaRP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24011525-7EEF-4912-A426-57AFEB7C82B2}"/>
              </a:ext>
            </a:extLst>
          </p:cNvPr>
          <p:cNvGrpSpPr/>
          <p:nvPr/>
        </p:nvGrpSpPr>
        <p:grpSpPr>
          <a:xfrm>
            <a:off x="7692502" y="2640208"/>
            <a:ext cx="2406816" cy="337532"/>
            <a:chOff x="3156329" y="2635310"/>
            <a:chExt cx="2406816" cy="337532"/>
          </a:xfrm>
        </p:grpSpPr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70A241B5-D5D3-4E22-A3FC-30B24992C7DE}"/>
                </a:ext>
              </a:extLst>
            </p:cNvPr>
            <p:cNvGrpSpPr/>
            <p:nvPr/>
          </p:nvGrpSpPr>
          <p:grpSpPr>
            <a:xfrm>
              <a:off x="3156329" y="2635310"/>
              <a:ext cx="2261709" cy="337532"/>
              <a:chOff x="4478770" y="2295231"/>
              <a:chExt cx="2261709" cy="337532"/>
            </a:xfrm>
          </p:grpSpPr>
          <p:grpSp>
            <p:nvGrpSpPr>
              <p:cNvPr id="99" name="Groupe 98">
                <a:extLst>
                  <a:ext uri="{FF2B5EF4-FFF2-40B4-BE49-F238E27FC236}">
                    <a16:creationId xmlns:a16="http://schemas.microsoft.com/office/drawing/2014/main" id="{D801D2E2-EA36-42F4-9BAD-A0934BF52C8E}"/>
                  </a:ext>
                </a:extLst>
              </p:cNvPr>
              <p:cNvGrpSpPr/>
              <p:nvPr/>
            </p:nvGrpSpPr>
            <p:grpSpPr>
              <a:xfrm>
                <a:off x="4478770" y="2295231"/>
                <a:ext cx="2226511" cy="337532"/>
                <a:chOff x="2495424" y="2292794"/>
                <a:chExt cx="2226511" cy="337532"/>
              </a:xfrm>
            </p:grpSpPr>
            <p:sp>
              <p:nvSpPr>
                <p:cNvPr id="100" name="ZoneTexte 99">
                  <a:extLst>
                    <a:ext uri="{FF2B5EF4-FFF2-40B4-BE49-F238E27FC236}">
                      <a16:creationId xmlns:a16="http://schemas.microsoft.com/office/drawing/2014/main" id="{1866F59B-09C3-4ECF-8B29-927E22AF63D6}"/>
                    </a:ext>
                  </a:extLst>
                </p:cNvPr>
                <p:cNvSpPr txBox="1"/>
                <p:nvPr/>
              </p:nvSpPr>
              <p:spPr>
                <a:xfrm>
                  <a:off x="2623275" y="2292794"/>
                  <a:ext cx="2098660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Offre Promo Auto Pro</a:t>
                  </a:r>
                </a:p>
              </p:txBody>
            </p:sp>
            <p:sp>
              <p:nvSpPr>
                <p:cNvPr id="101" name="Étoile : 5 branches 100">
                  <a:extLst>
                    <a:ext uri="{FF2B5EF4-FFF2-40B4-BE49-F238E27FC236}">
                      <a16:creationId xmlns:a16="http://schemas.microsoft.com/office/drawing/2014/main" id="{02F2AE98-B089-438A-B943-AF7A48ABED17}"/>
                    </a:ext>
                  </a:extLst>
                </p:cNvPr>
                <p:cNvSpPr/>
                <p:nvPr/>
              </p:nvSpPr>
              <p:spPr>
                <a:xfrm>
                  <a:off x="2495424" y="2464683"/>
                  <a:ext cx="180305" cy="165643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98" name="Connecteur droit avec flèche 97">
                <a:extLst>
                  <a:ext uri="{FF2B5EF4-FFF2-40B4-BE49-F238E27FC236}">
                    <a16:creationId xmlns:a16="http://schemas.microsoft.com/office/drawing/2014/main" id="{94F45970-0EF0-40C9-A554-4CF1CBE273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7729" y="2544718"/>
                <a:ext cx="213275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Étoile : 5 branches 96">
              <a:extLst>
                <a:ext uri="{FF2B5EF4-FFF2-40B4-BE49-F238E27FC236}">
                  <a16:creationId xmlns:a16="http://schemas.microsoft.com/office/drawing/2014/main" id="{2CAEFF1C-F165-4ED6-8EAB-6607C068EF65}"/>
                </a:ext>
              </a:extLst>
            </p:cNvPr>
            <p:cNvSpPr/>
            <p:nvPr/>
          </p:nvSpPr>
          <p:spPr>
            <a:xfrm>
              <a:off x="5382840" y="2801118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2" name="Étoile : 5 branches 101">
            <a:extLst>
              <a:ext uri="{FF2B5EF4-FFF2-40B4-BE49-F238E27FC236}">
                <a16:creationId xmlns:a16="http://schemas.microsoft.com/office/drawing/2014/main" id="{101871DA-EDCB-4434-ABF7-835DCA1D92E3}"/>
              </a:ext>
            </a:extLst>
          </p:cNvPr>
          <p:cNvSpPr/>
          <p:nvPr/>
        </p:nvSpPr>
        <p:spPr>
          <a:xfrm>
            <a:off x="10995114" y="1925642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6BF8C93-FC11-4431-97B2-90A0F0B84140}"/>
              </a:ext>
            </a:extLst>
          </p:cNvPr>
          <p:cNvGrpSpPr/>
          <p:nvPr/>
        </p:nvGrpSpPr>
        <p:grpSpPr>
          <a:xfrm>
            <a:off x="3061219" y="2308725"/>
            <a:ext cx="5266561" cy="337532"/>
            <a:chOff x="3156329" y="2635310"/>
            <a:chExt cx="5266561" cy="337532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122FA799-32C7-44A9-BAEC-B5C0B9813131}"/>
                </a:ext>
              </a:extLst>
            </p:cNvPr>
            <p:cNvGrpSpPr/>
            <p:nvPr/>
          </p:nvGrpSpPr>
          <p:grpSpPr>
            <a:xfrm>
              <a:off x="3156329" y="2635310"/>
              <a:ext cx="5168959" cy="337532"/>
              <a:chOff x="4478770" y="2295231"/>
              <a:chExt cx="5168959" cy="337532"/>
            </a:xfrm>
          </p:grpSpPr>
          <p:grpSp>
            <p:nvGrpSpPr>
              <p:cNvPr id="106" name="Groupe 105">
                <a:extLst>
                  <a:ext uri="{FF2B5EF4-FFF2-40B4-BE49-F238E27FC236}">
                    <a16:creationId xmlns:a16="http://schemas.microsoft.com/office/drawing/2014/main" id="{05C7B459-2DB7-46DB-BCE0-AD49D87C4658}"/>
                  </a:ext>
                </a:extLst>
              </p:cNvPr>
              <p:cNvGrpSpPr/>
              <p:nvPr/>
            </p:nvGrpSpPr>
            <p:grpSpPr>
              <a:xfrm>
                <a:off x="4478770" y="2295231"/>
                <a:ext cx="5095604" cy="337532"/>
                <a:chOff x="2495424" y="2292794"/>
                <a:chExt cx="5095604" cy="337532"/>
              </a:xfrm>
            </p:grpSpPr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62633405-029C-4EEF-B0AC-00569B90BF06}"/>
                    </a:ext>
                  </a:extLst>
                </p:cNvPr>
                <p:cNvSpPr txBox="1"/>
                <p:nvPr/>
              </p:nvSpPr>
              <p:spPr>
                <a:xfrm>
                  <a:off x="2592121" y="2292794"/>
                  <a:ext cx="4998907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Offre Promo Protection Homme Clé</a:t>
                  </a:r>
                </a:p>
              </p:txBody>
            </p:sp>
            <p:sp>
              <p:nvSpPr>
                <p:cNvPr id="109" name="Étoile : 5 branches 108">
                  <a:extLst>
                    <a:ext uri="{FF2B5EF4-FFF2-40B4-BE49-F238E27FC236}">
                      <a16:creationId xmlns:a16="http://schemas.microsoft.com/office/drawing/2014/main" id="{90C3F5B1-EC75-4176-8B17-BDB7D4DF5760}"/>
                    </a:ext>
                  </a:extLst>
                </p:cNvPr>
                <p:cNvSpPr/>
                <p:nvPr/>
              </p:nvSpPr>
              <p:spPr>
                <a:xfrm>
                  <a:off x="2495424" y="2464683"/>
                  <a:ext cx="180305" cy="165643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107" name="Connecteur droit avec flèche 106">
                <a:extLst>
                  <a:ext uri="{FF2B5EF4-FFF2-40B4-BE49-F238E27FC236}">
                    <a16:creationId xmlns:a16="http://schemas.microsoft.com/office/drawing/2014/main" id="{B1172874-7ACB-473D-B3B2-CCCFE98F06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7729" y="2544718"/>
                <a:ext cx="50400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Étoile : 5 branches 104">
              <a:extLst>
                <a:ext uri="{FF2B5EF4-FFF2-40B4-BE49-F238E27FC236}">
                  <a16:creationId xmlns:a16="http://schemas.microsoft.com/office/drawing/2014/main" id="{1A15408D-C0BE-42C4-A124-995B50AC8512}"/>
                </a:ext>
              </a:extLst>
            </p:cNvPr>
            <p:cNvSpPr/>
            <p:nvPr/>
          </p:nvSpPr>
          <p:spPr>
            <a:xfrm>
              <a:off x="8242585" y="2801118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0" name="ZoneTexte 39">
            <a:extLst>
              <a:ext uri="{FF2B5EF4-FFF2-40B4-BE49-F238E27FC236}">
                <a16:creationId xmlns:a16="http://schemas.microsoft.com/office/drawing/2014/main" id="{14096E52-77C8-4437-90C6-65312EF3A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376" y="5820759"/>
            <a:ext cx="1500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chemeClr val="accent2">
                    <a:lumMod val="75000"/>
                  </a:schemeClr>
                </a:solidFill>
              </a:rPr>
              <a:t>Ingénierie sociale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035569E0-8ABB-4C59-86D1-A940D778E0F4}"/>
              </a:ext>
            </a:extLst>
          </p:cNvPr>
          <p:cNvSpPr txBox="1"/>
          <p:nvPr/>
        </p:nvSpPr>
        <p:spPr>
          <a:xfrm>
            <a:off x="2623275" y="5839679"/>
            <a:ext cx="8552144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chemeClr val="accent2">
                    <a:lumMod val="75000"/>
                  </a:schemeClr>
                </a:solidFill>
              </a:rPr>
              <a:t>Box-Office et ES-PL</a:t>
            </a:r>
          </a:p>
        </p:txBody>
      </p:sp>
      <p:cxnSp>
        <p:nvCxnSpPr>
          <p:cNvPr id="112" name="Connecteur droit avec flèche 111">
            <a:extLst>
              <a:ext uri="{FF2B5EF4-FFF2-40B4-BE49-F238E27FC236}">
                <a16:creationId xmlns:a16="http://schemas.microsoft.com/office/drawing/2014/main" id="{A9EDC9BC-F6F3-42DC-846B-4E83AAC5B54E}"/>
              </a:ext>
            </a:extLst>
          </p:cNvPr>
          <p:cNvCxnSpPr>
            <a:cxnSpLocks/>
          </p:cNvCxnSpPr>
          <p:nvPr/>
        </p:nvCxnSpPr>
        <p:spPr>
          <a:xfrm>
            <a:off x="2623275" y="6079927"/>
            <a:ext cx="871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Étoile : 5 branches 112">
            <a:extLst>
              <a:ext uri="{FF2B5EF4-FFF2-40B4-BE49-F238E27FC236}">
                <a16:creationId xmlns:a16="http://schemas.microsoft.com/office/drawing/2014/main" id="{607EDA2C-EF09-4CBB-989F-59281A894B85}"/>
              </a:ext>
            </a:extLst>
          </p:cNvPr>
          <p:cNvSpPr/>
          <p:nvPr/>
        </p:nvSpPr>
        <p:spPr>
          <a:xfrm>
            <a:off x="2485884" y="5962789"/>
            <a:ext cx="180305" cy="16564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779EC34D-1978-48CE-AD97-79CA49B59C01}"/>
              </a:ext>
            </a:extLst>
          </p:cNvPr>
          <p:cNvGrpSpPr/>
          <p:nvPr/>
        </p:nvGrpSpPr>
        <p:grpSpPr>
          <a:xfrm>
            <a:off x="2470904" y="3882387"/>
            <a:ext cx="8850498" cy="307269"/>
            <a:chOff x="4469230" y="2276715"/>
            <a:chExt cx="8850498" cy="307269"/>
          </a:xfrm>
        </p:grpSpPr>
        <p:grpSp>
          <p:nvGrpSpPr>
            <p:cNvPr id="115" name="Groupe 114">
              <a:extLst>
                <a:ext uri="{FF2B5EF4-FFF2-40B4-BE49-F238E27FC236}">
                  <a16:creationId xmlns:a16="http://schemas.microsoft.com/office/drawing/2014/main" id="{2C299CBB-8A91-445B-A5B8-0AA1409F17D5}"/>
                </a:ext>
              </a:extLst>
            </p:cNvPr>
            <p:cNvGrpSpPr/>
            <p:nvPr/>
          </p:nvGrpSpPr>
          <p:grpSpPr>
            <a:xfrm>
              <a:off x="4469230" y="2276715"/>
              <a:ext cx="8810989" cy="307269"/>
              <a:chOff x="2485884" y="2274278"/>
              <a:chExt cx="8810989" cy="307269"/>
            </a:xfrm>
          </p:grpSpPr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4DE72BCE-6116-4C5D-BC50-0A422B7F2E1B}"/>
                  </a:ext>
                </a:extLst>
              </p:cNvPr>
              <p:cNvSpPr txBox="1"/>
              <p:nvPr/>
            </p:nvSpPr>
            <p:spPr>
              <a:xfrm>
                <a:off x="2643895" y="2274278"/>
                <a:ext cx="8652978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Action crédit Digital Pro</a:t>
                </a:r>
              </a:p>
            </p:txBody>
          </p:sp>
          <p:sp>
            <p:nvSpPr>
              <p:cNvPr id="120" name="Étoile : 5 branches 119">
                <a:extLst>
                  <a:ext uri="{FF2B5EF4-FFF2-40B4-BE49-F238E27FC236}">
                    <a16:creationId xmlns:a16="http://schemas.microsoft.com/office/drawing/2014/main" id="{6C841348-DC83-4095-8733-59B364F5ABCF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16" name="Connecteur droit avec flèche 115">
              <a:extLst>
                <a:ext uri="{FF2B5EF4-FFF2-40B4-BE49-F238E27FC236}">
                  <a16:creationId xmlns:a16="http://schemas.microsoft.com/office/drawing/2014/main" id="{B3267627-5AB8-41CF-88A4-3D102E53EF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31712"/>
              <a:ext cx="87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1836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3523785"/>
            <a:ext cx="6500888" cy="39029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642508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3523785"/>
            <a:ext cx="6500888" cy="39029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6710D-27AB-4675-A2A2-817C42D7EEB6}"/>
              </a:ext>
            </a:extLst>
          </p:cNvPr>
          <p:cNvSpPr/>
          <p:nvPr/>
        </p:nvSpPr>
        <p:spPr>
          <a:xfrm>
            <a:off x="4549971" y="3914078"/>
            <a:ext cx="6500888" cy="4125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142665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00B0F0"/>
                </a:solidFill>
                <a:latin typeface="Montserrat Black"/>
              </a:rPr>
              <a:t>L’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de l’Epargne : </a:t>
            </a:r>
            <a:r>
              <a:rPr lang="fr-FR">
                <a:latin typeface="Montserrat Black"/>
              </a:rPr>
              <a:t>« Des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solutions d'épargne</a:t>
            </a:r>
            <a:r>
              <a:rPr lang="fr-FR">
                <a:latin typeface="Montserrat Black"/>
              </a:rPr>
              <a:t> pour chacun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/>
              <a:t> - Premiums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AA7CBDDB-5A54-4796-9DB5-BF62DF7AD7BB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 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</a:t>
            </a:r>
            <a:r>
              <a:rPr lang="fr-FR" sz="1200" dirty="0"/>
              <a:t>VB tous produits d’épargne,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  CA Assurance Vie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 Excédent Epargne, 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200" i="1" dirty="0"/>
              <a:t>Je cherche la multi-vente en équipant la famille, je propose des « couples de solutions » pour nos client AV et </a:t>
            </a:r>
            <a:r>
              <a:rPr lang="fr-FR" sz="1200" i="1" dirty="0" err="1"/>
              <a:t>Prév</a:t>
            </a:r>
            <a:r>
              <a:rPr lang="fr-FR" sz="1200" i="1" dirty="0"/>
              <a:t> par exemple.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EMPRUNT : </a:t>
            </a:r>
            <a:r>
              <a:rPr lang="fr-FR" sz="1200" dirty="0"/>
              <a:t>Emprunt BPCE 01/28 en assurance-vie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 : </a:t>
            </a:r>
            <a:r>
              <a:rPr lang="fr-FR" sz="1200" dirty="0"/>
              <a:t>Avenir Responsable 3 du 06 janvier au 31 mars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Quadreto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/>
              <a:t>Taux boosté sur 4 ans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: </a:t>
            </a:r>
            <a:r>
              <a:rPr lang="fr-FR" sz="1200" dirty="0"/>
              <a:t>CAT GP Premium sur 6, 12 et 18 mois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 : </a:t>
            </a:r>
            <a:r>
              <a:rPr lang="fr-FR" sz="1200" dirty="0"/>
              <a:t>Mise en avant du Club des Sociétaires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Livret 6/12 et livret Jeunes : </a:t>
            </a:r>
            <a:r>
              <a:rPr lang="fr-FR" sz="1200" dirty="0"/>
              <a:t>Taux boosté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0009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/>
              <a:t>Des cibles qualifiées pour faciliter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GERC prioritaires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Bilan Epargne Assurance-vie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Bilan Conquête Assurance-vie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rapports ORCA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Stock assurance-vie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Échéances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</a:t>
            </a: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BECA filtrés sur non équipés en </a:t>
            </a:r>
            <a:r>
              <a:rPr lang="fr-FR" sz="105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EPARGNE DE PLACEMENT.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Pensez à vos clients Premiums entre 35 et 65 ans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rgbClr val="CCEC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475672-913E-4EC3-A91F-D445E163B962}"/>
              </a:ext>
            </a:extLst>
          </p:cNvPr>
          <p:cNvSpPr/>
          <p:nvPr/>
        </p:nvSpPr>
        <p:spPr>
          <a:xfrm>
            <a:off x="11273772" y="1897046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273772" y="3052981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273772" y="4477476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273772" y="5625497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960" y="1761369"/>
            <a:ext cx="761705" cy="7617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720" y="4625763"/>
            <a:ext cx="476225" cy="48454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331" y="1489033"/>
            <a:ext cx="592163" cy="592163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09698" y="1671061"/>
            <a:ext cx="32860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supports de conquête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provoquer la relation client :</a:t>
            </a: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liste des actions de marketing direct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Des idées pour escalader.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mettons à votre disposition, par domaine, des idées pour engager la discussion.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boîte à outils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permettant à chacun de trouver les informations qui le concernent :</a:t>
            </a:r>
          </a:p>
        </p:txBody>
      </p:sp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67F73D3D-E5DA-B677-11A7-BC0098450221}"/>
              </a:ext>
            </a:extLst>
          </p:cNvPr>
          <p:cNvSpPr txBox="1">
            <a:spLocks/>
          </p:cNvSpPr>
          <p:nvPr/>
        </p:nvSpPr>
        <p:spPr>
          <a:xfrm>
            <a:off x="5311815" y="4868034"/>
            <a:ext cx="3292028" cy="12351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Inciter le client à utiliser le self care qui est très développé pour nos produits d'épargne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Comment rendre votre client autonome ? </a:t>
            </a:r>
            <a:r>
              <a:rPr lang="fr-FR" sz="1200" dirty="0">
                <a:hlinkClick r:id="rId13"/>
              </a:rPr>
              <a:t>cliquez-ici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AF894852-6607-4B15-A68F-43FD0642B5B4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1643">
            <a:off x="4265827" y="2970036"/>
            <a:ext cx="378868" cy="2812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2480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380957" cy="720000"/>
          </a:xfrm>
        </p:spPr>
        <p:txBody>
          <a:bodyPr/>
          <a:lstStyle/>
          <a:p>
            <a:r>
              <a:rPr lang="fr-FR">
                <a:solidFill>
                  <a:srgbClr val="00B0F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00B0F0"/>
                </a:solidFill>
              </a:rPr>
              <a:t>de l’Epargne Prémium : </a:t>
            </a:r>
            <a:r>
              <a:rPr lang="fr-FR"/>
              <a:t>«  les fonds à formule Premium pour booster l’épargne financière de nos clients GP au sein de l’assurance vie et du PEA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</a:t>
            </a:r>
            <a:r>
              <a:rPr lang="fr-FR">
                <a:solidFill>
                  <a:srgbClr val="C00000"/>
                </a:solidFill>
              </a:rPr>
              <a:t>Premiums</a:t>
            </a:r>
            <a:r>
              <a:rPr lang="fr-FR"/>
              <a:t>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AA7CBDDB-5A54-4796-9DB5-BF62DF7AD7BB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 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 </a:t>
            </a:r>
            <a:r>
              <a:rPr lang="fr-FR" sz="1200" dirty="0"/>
              <a:t>VB tous produits d’épargne,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  CA Assurance Vie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 Excédent Epargne, 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200" i="1" dirty="0"/>
              <a:t>Je cherche la multi-vente en équipant la famille, je propose des « couples de solutions » pour nos client AV et </a:t>
            </a:r>
            <a:r>
              <a:rPr lang="fr-FR" sz="1200" i="1" dirty="0" err="1"/>
              <a:t>Prév</a:t>
            </a:r>
            <a:r>
              <a:rPr lang="fr-FR" sz="1200" i="1" dirty="0"/>
              <a:t> par exemple.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EMPRUNT : </a:t>
            </a:r>
            <a:r>
              <a:rPr lang="fr-FR" sz="1200" dirty="0"/>
              <a:t>Emprunt BPCE 01/28 en assurance-vie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FAF: </a:t>
            </a:r>
            <a:r>
              <a:rPr lang="fr-FR" sz="1200" dirty="0" err="1"/>
              <a:t>Coralium</a:t>
            </a:r>
            <a:r>
              <a:rPr lang="fr-FR" sz="1200" dirty="0"/>
              <a:t> PEA Sante et </a:t>
            </a:r>
            <a:r>
              <a:rPr lang="fr-FR" sz="1200" dirty="0" err="1"/>
              <a:t>Coralium</a:t>
            </a:r>
            <a:r>
              <a:rPr lang="fr-FR" sz="1200" dirty="0"/>
              <a:t> </a:t>
            </a:r>
            <a:r>
              <a:rPr lang="fr-FR" sz="1200" dirty="0" err="1"/>
              <a:t>Transatlantic</a:t>
            </a:r>
            <a:r>
              <a:rPr lang="fr-FR" sz="1200" dirty="0"/>
              <a:t>, Alize vision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200" dirty="0"/>
              <a:t>CNP &gt; PFO 2 , </a:t>
            </a:r>
            <a:r>
              <a:rPr lang="fr-FR" sz="1200" dirty="0" err="1"/>
              <a:t>Primopierre</a:t>
            </a:r>
            <a:r>
              <a:rPr lang="fr-FR" sz="1200" dirty="0"/>
              <a:t> / BPCE VIE &gt; </a:t>
            </a:r>
            <a:r>
              <a:rPr lang="fr-FR" sz="1200" dirty="0" err="1"/>
              <a:t>Atream</a:t>
            </a:r>
            <a:r>
              <a:rPr lang="fr-FR" sz="1200" dirty="0"/>
              <a:t>, </a:t>
            </a:r>
            <a:r>
              <a:rPr lang="fr-FR" sz="1200" dirty="0" err="1"/>
              <a:t>Effimmo</a:t>
            </a:r>
            <a:r>
              <a:rPr lang="fr-FR" sz="1200" dirty="0"/>
              <a:t>, Epargne foncière , </a:t>
            </a:r>
            <a:r>
              <a:rPr lang="fr-FR" sz="1200" dirty="0" err="1"/>
              <a:t>Primovie</a:t>
            </a:r>
            <a:r>
              <a:rPr lang="fr-FR" sz="1200" dirty="0"/>
              <a:t>, </a:t>
            </a:r>
            <a:r>
              <a:rPr lang="fr-FR" sz="1200" dirty="0" err="1"/>
              <a:t>Accimmo</a:t>
            </a:r>
            <a:r>
              <a:rPr lang="fr-FR" sz="1200" dirty="0"/>
              <a:t> Pierre,  Atout Pierre div., </a:t>
            </a:r>
            <a:r>
              <a:rPr lang="fr-FR" sz="1200" dirty="0" err="1"/>
              <a:t>Aedificis</a:t>
            </a:r>
            <a:r>
              <a:rPr lang="fr-FR" sz="1200" dirty="0"/>
              <a:t> , </a:t>
            </a:r>
            <a:r>
              <a:rPr lang="fr-FR" sz="1200" dirty="0" err="1"/>
              <a:t>Immorente</a:t>
            </a:r>
            <a:r>
              <a:rPr lang="fr-FR" sz="1200" dirty="0"/>
              <a:t>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: </a:t>
            </a:r>
            <a:r>
              <a:rPr lang="fr-FR" sz="1200" dirty="0" err="1"/>
              <a:t>Aew</a:t>
            </a:r>
            <a:r>
              <a:rPr lang="fr-FR" sz="1200" dirty="0"/>
              <a:t>: Atout Pierre div., </a:t>
            </a:r>
            <a:r>
              <a:rPr lang="fr-FR" sz="1200" dirty="0" err="1"/>
              <a:t>Aew</a:t>
            </a:r>
            <a:r>
              <a:rPr lang="fr-FR" sz="1200" dirty="0"/>
              <a:t> div. Allemagne , </a:t>
            </a:r>
            <a:r>
              <a:rPr lang="fr-FR" sz="1200" dirty="0" err="1"/>
              <a:t>Aew</a:t>
            </a:r>
            <a:r>
              <a:rPr lang="fr-FR" sz="1200" dirty="0"/>
              <a:t> patrimoine sante ; Midi 2i: </a:t>
            </a:r>
            <a:r>
              <a:rPr lang="fr-FR" sz="1200" dirty="0" err="1"/>
              <a:t>Aedificis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DELEGUEE : </a:t>
            </a:r>
            <a:r>
              <a:rPr lang="fr-FR" sz="1200" dirty="0"/>
              <a:t>OG et gestion déléguée en PEA 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0009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/>
              <a:t>Des cibles qualifiées pour faciliter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GERC prioritaires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Bilan épargne : activation ASV Prémium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Bilan épargne : conquête ASV Prémium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Conquête Argent Frais &amp; Cristallisation Epargne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rapports ORCA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Stock assurance-vie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Échéances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</a:t>
            </a: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BECA filtrés sur non équipés en </a:t>
            </a:r>
            <a:r>
              <a:rPr lang="fr-FR" sz="105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EPARGNE DE PLACEMENT.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Pensez à vos clients Premiums entre 35 et 65 ans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rgbClr val="CCEC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475672-913E-4EC3-A91F-D445E163B962}"/>
              </a:ext>
            </a:extLst>
          </p:cNvPr>
          <p:cNvSpPr/>
          <p:nvPr/>
        </p:nvSpPr>
        <p:spPr>
          <a:xfrm>
            <a:off x="11273772" y="1897046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273772" y="3052981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273772" y="4477476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273772" y="5625497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960" y="1761369"/>
            <a:ext cx="761705" cy="7617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720" y="4625763"/>
            <a:ext cx="476225" cy="48454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491" y="1306597"/>
            <a:ext cx="592163" cy="59216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09698" y="1671061"/>
            <a:ext cx="32860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supports de conquête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provoquer la relation client :</a:t>
            </a: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liste des actions de marketing direct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Des idées pour escalader.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mettons à votre disposition, par domaine, des idées pour engager la discussion.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boîte à outils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permettant à chacun de trouver les informations qui le concernent :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0DB3389-7C36-40FA-BE26-4AD74DD2249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" y="211094"/>
            <a:ext cx="557362" cy="54166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53BAB9A-BC5A-4172-B9C6-56B92904B8A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1" y="4059592"/>
            <a:ext cx="260014" cy="25269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A887AEF5-6E94-43EB-AFD6-856177EF475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5" y="4849741"/>
            <a:ext cx="260014" cy="25269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D4EFC3B-AA39-4173-A6F8-3E58B356232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51" y="5473095"/>
            <a:ext cx="260014" cy="252690"/>
          </a:xfrm>
          <a:prstGeom prst="rect">
            <a:avLst/>
          </a:prstGeom>
        </p:spPr>
      </p:pic>
      <p:sp>
        <p:nvSpPr>
          <p:cNvPr id="41" name="Espace réservé du contenu 8">
            <a:extLst>
              <a:ext uri="{FF2B5EF4-FFF2-40B4-BE49-F238E27FC236}">
                <a16:creationId xmlns:a16="http://schemas.microsoft.com/office/drawing/2014/main" id="{23C2C5D1-3559-4FD4-ACEC-01BB35B66277}"/>
              </a:ext>
            </a:extLst>
          </p:cNvPr>
          <p:cNvSpPr txBox="1">
            <a:spLocks/>
          </p:cNvSpPr>
          <p:nvPr/>
        </p:nvSpPr>
        <p:spPr>
          <a:xfrm>
            <a:off x="5311815" y="4868034"/>
            <a:ext cx="3292028" cy="12351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Inciter le client à utiliser le self care qui est très développé pour nos produits d'épargne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Comment rendre votre client autonome ? </a:t>
            </a:r>
            <a:r>
              <a:rPr lang="fr-FR" sz="1200" dirty="0">
                <a:hlinkClick r:id="rId16"/>
              </a:rPr>
              <a:t>cliquez-ici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3883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9218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7030A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7030A0"/>
                </a:solidFill>
              </a:rPr>
              <a:t>de la bancarisation </a:t>
            </a:r>
            <a:r>
              <a:rPr lang="fr-FR"/>
              <a:t>« </a:t>
            </a:r>
            <a:r>
              <a:rPr lang="fr-FR">
                <a:solidFill>
                  <a:srgbClr val="C00000"/>
                </a:solidFill>
              </a:rPr>
              <a:t>Equiper</a:t>
            </a:r>
            <a:r>
              <a:rPr lang="fr-FR"/>
              <a:t> nos familles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/>
              <a:t> - </a:t>
            </a:r>
            <a:r>
              <a:rPr lang="fr-FR">
                <a:solidFill>
                  <a:srgbClr val="C00000"/>
                </a:solidFill>
              </a:rPr>
              <a:t>Premiums</a:t>
            </a:r>
            <a:r>
              <a:rPr lang="fr-FR"/>
              <a:t>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7"/>
            <a:ext cx="2820619" cy="2944723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AA7CBDDB-5A54-4796-9DB5-BF62DF7AD7BB}"/>
              </a:ext>
            </a:extLst>
          </p:cNvPr>
          <p:cNvSpPr txBox="1">
            <a:spLocks/>
          </p:cNvSpPr>
          <p:nvPr/>
        </p:nvSpPr>
        <p:spPr>
          <a:xfrm>
            <a:off x="5295900" y="1331120"/>
            <a:ext cx="3248333" cy="314551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fr-FR" sz="1200" dirty="0"/>
              <a:t>VB de Forfaits hors transfo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      Ventes nettes pondérées</a:t>
            </a: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  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i="1" dirty="0"/>
              <a:t>Proposer une </a:t>
            </a:r>
            <a:r>
              <a:rPr lang="fr-FR" sz="1200" i="1" dirty="0" err="1"/>
              <a:t>Izicarte</a:t>
            </a:r>
            <a:r>
              <a:rPr lang="fr-FR" sz="1200" i="1" dirty="0"/>
              <a:t> HDG Débit Différé permet d'impacter plusieurs lignes PV.</a:t>
            </a:r>
            <a:endParaRPr lang="fr-FR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 pendant 1 an </a:t>
            </a:r>
            <a:r>
              <a:rPr lang="fr-FR" sz="1200" dirty="0"/>
              <a:t>pour la souscription d’une formule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50€ offerts en bons d’achat </a:t>
            </a:r>
            <a:r>
              <a:rPr lang="fr-FR" sz="1200" dirty="0"/>
              <a:t>ISIFID pour toute utilisation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r>
              <a:rPr lang="fr-FR" sz="1200" dirty="0"/>
              <a:t>     de DOMILIS (avec au moins 3 prélèvements) à utiliser sur des   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r>
              <a:rPr lang="fr-FR" sz="1200" dirty="0"/>
              <a:t>     sites de e-commerce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Montée en gamme </a:t>
            </a:r>
            <a:r>
              <a:rPr lang="fr-FR" sz="950" dirty="0"/>
              <a:t>(</a:t>
            </a:r>
            <a:r>
              <a:rPr lang="fr-FR" sz="950" dirty="0" err="1"/>
              <a:t>Izicarte</a:t>
            </a:r>
            <a:r>
              <a:rPr lang="fr-FR" sz="950" dirty="0"/>
              <a:t> Premier DD / </a:t>
            </a:r>
            <a:r>
              <a:rPr lang="fr-FR" sz="950" dirty="0" err="1"/>
              <a:t>Izicarte</a:t>
            </a:r>
            <a:r>
              <a:rPr lang="fr-FR" sz="950" dirty="0"/>
              <a:t> Platinum / </a:t>
            </a:r>
            <a:r>
              <a:rPr lang="fr-FR" sz="950" dirty="0" err="1"/>
              <a:t>Infinite</a:t>
            </a:r>
            <a:r>
              <a:rPr lang="fr-FR" sz="950" dirty="0"/>
              <a:t>)        </a:t>
            </a:r>
            <a:r>
              <a:rPr lang="fr-FR" sz="1200" dirty="0"/>
              <a:t>30% pendant 1 an sur la Formule Individuelle ou Famille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Formules jeunes : </a:t>
            </a:r>
            <a:r>
              <a:rPr lang="fr-FR" sz="1200" dirty="0"/>
              <a:t>gratuité pendant 2 ans ou pendant toute la durée des études. 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0009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/>
              <a:t>Des cibles qualifiées pour faciliter la prise de contact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fr-FR" sz="1200" b="1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GERC prioritaires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Formule Famille Grand Public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Formules sans Mobilité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rapports ORCA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Mobilité Bancaire Entrante : recherchez les dossiers en anomalie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Clients détenteurs Prêt </a:t>
            </a:r>
            <a:r>
              <a:rPr lang="fr-FR" sz="1050" err="1"/>
              <a:t>Immo</a:t>
            </a:r>
            <a:r>
              <a:rPr lang="fr-FR" sz="1050"/>
              <a:t> : sans Forfait, sans </a:t>
            </a:r>
            <a:r>
              <a:rPr lang="fr-FR" sz="1050" err="1"/>
              <a:t>Izicarte</a:t>
            </a:r>
            <a:endParaRPr lang="fr-FR" sz="105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</a:t>
            </a:r>
            <a:r>
              <a:rPr lang="fr-FR" sz="12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</a:t>
            </a:r>
            <a:endParaRPr lang="fr-F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Client BP avec univers </a:t>
            </a:r>
            <a:r>
              <a:rPr lang="fr-FR" sz="105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BANCARISATION</a:t>
            </a:r>
            <a:r>
              <a:rPr lang="fr-FR" sz="1050"/>
              <a:t> coché à non</a:t>
            </a:r>
            <a:endParaRPr lang="fr-FR" sz="105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/>
              <a:t>Pensez à vos clients Premiums entre 35 et 65 ans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456250"/>
            <a:ext cx="217745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Astuces </a:t>
            </a:r>
            <a:r>
              <a:rPr lang="fr-FR" altLang="fr-FR" sz="1400" b="1" err="1">
                <a:solidFill>
                  <a:schemeClr val="bg1"/>
                </a:solidFill>
              </a:rPr>
              <a:t>Selfcare</a:t>
            </a:r>
            <a:endParaRPr lang="fr-FR" altLang="fr-FR" sz="1400" b="1">
              <a:solidFill>
                <a:schemeClr val="bg1"/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295900" y="4899306"/>
            <a:ext cx="3071301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Le client peut gérer son Crédit Renouvelable </a:t>
            </a:r>
            <a:r>
              <a:rPr lang="fr-FR" sz="1200" dirty="0" err="1"/>
              <a:t>Izicarte</a:t>
            </a:r>
            <a:r>
              <a:rPr lang="fr-FR" sz="1200" dirty="0"/>
              <a:t> en toute autonomie : </a:t>
            </a:r>
            <a:r>
              <a:rPr lang="fr-FR" sz="1200" dirty="0">
                <a:hlinkClick r:id="rId3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Comment rendre votre client autonome ? </a:t>
            </a:r>
            <a:r>
              <a:rPr lang="fr-FR" sz="1200" dirty="0">
                <a:hlinkClick r:id="rId4"/>
              </a:rPr>
              <a:t>cliquez-ici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rgbClr val="CCCCFF"/>
          </a:solidFill>
          <a:ln w="28575">
            <a:solidFill>
              <a:srgbClr val="7030A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Votre Sac à dos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475672-913E-4EC3-A91F-D445E163B962}"/>
              </a:ext>
            </a:extLst>
          </p:cNvPr>
          <p:cNvSpPr/>
          <p:nvPr/>
        </p:nvSpPr>
        <p:spPr>
          <a:xfrm>
            <a:off x="11273772" y="1897046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5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273772" y="3052981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6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273772" y="4477476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7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273772" y="5625497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8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28" y="1740171"/>
            <a:ext cx="761705" cy="76170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18" y="1488999"/>
            <a:ext cx="592163" cy="592163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CE44642-EABE-42ED-809E-020A740608E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4" y="4527550"/>
            <a:ext cx="339156" cy="346922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9249679-0730-4D93-85FB-349A81B1B6B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372" y="4657831"/>
            <a:ext cx="475194" cy="48349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09698" y="1671061"/>
            <a:ext cx="32860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supports de conquête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provoquer la relation client :</a:t>
            </a: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liste des actions de marketing direct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Des idées pour escalader.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mettons à votre disposition, par domaine, des idées pour engager la discussion.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boîte à outils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permettant à chacun de trouver les informations qui le concernent :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AA0C156-44CD-4A2B-834F-38A490578F4F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51643">
            <a:off x="2280572" y="3098211"/>
            <a:ext cx="378868" cy="281229"/>
          </a:xfrm>
          <a:prstGeom prst="rect">
            <a:avLst/>
          </a:prstGeom>
          <a:noFill/>
        </p:spPr>
      </p:pic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</p:spTree>
    <p:extLst>
      <p:ext uri="{BB962C8B-B14F-4D97-AF65-F5344CB8AC3E}">
        <p14:creationId xmlns:p14="http://schemas.microsoft.com/office/powerpoint/2010/main" val="1178768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92D05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92D050"/>
                </a:solidFill>
              </a:rPr>
              <a:t>du crédit : </a:t>
            </a:r>
            <a:r>
              <a:rPr lang="fr-FR"/>
              <a:t>« Il y a toujours un </a:t>
            </a:r>
            <a:r>
              <a:rPr lang="fr-FR">
                <a:solidFill>
                  <a:srgbClr val="C00000"/>
                </a:solidFill>
              </a:rPr>
              <a:t>potentiel</a:t>
            </a:r>
            <a:r>
              <a:rPr lang="fr-FR"/>
              <a:t> ou un </a:t>
            </a:r>
            <a:r>
              <a:rPr lang="fr-FR">
                <a:solidFill>
                  <a:srgbClr val="C00000"/>
                </a:solidFill>
              </a:rPr>
              <a:t>projet</a:t>
            </a:r>
            <a:r>
              <a:rPr lang="fr-FR"/>
              <a:t> à découvrir 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/>
              <a:t> - </a:t>
            </a:r>
            <a:r>
              <a:rPr lang="fr-FR">
                <a:solidFill>
                  <a:srgbClr val="C00000"/>
                </a:solidFill>
              </a:rPr>
              <a:t>Premiums</a:t>
            </a:r>
            <a:r>
              <a:rPr lang="fr-FR"/>
              <a:t>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AA7CBDDB-5A54-4796-9DB5-BF62DF7AD7BB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 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71755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Engagements conso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  <a:p>
            <a:pPr marL="71755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Engagements et ventes accessoires (</a:t>
            </a:r>
            <a:r>
              <a:rPr lang="fr-FR" sz="1200" dirty="0" err="1"/>
              <a:t>immo</a:t>
            </a:r>
            <a:r>
              <a:rPr lang="fr-FR" sz="1200" dirty="0"/>
              <a:t> et conso)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i="1" dirty="0"/>
              <a:t>les Frais de dossier et l'ADE du crédit conso impactent fortement ma PV.</a:t>
            </a:r>
            <a:endParaRPr lang="fr-FR" sz="1200" i="1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>
              <a:cs typeface="Arial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altLang="fr-FR" sz="1200" dirty="0"/>
              <a:t>de 6.000 à 75.000 euros, jusqu’à 120        mois, au taux de 3,75%, avec frais de dossier</a:t>
            </a:r>
            <a:endParaRPr lang="fr-FR" alt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</a:t>
            </a:r>
            <a:r>
              <a:rPr lang="fr-FR" alt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altLang="fr-FR" sz="1200" dirty="0"/>
              <a:t>de 6.000 à 75.000 euros, jusqu’à 120 mois, au taux de 3,75%, avec frais de dossier</a:t>
            </a:r>
            <a:endParaRPr lang="fr-FR" alt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Solutions auto : </a:t>
            </a:r>
            <a:r>
              <a:rPr lang="fr-FR" altLang="fr-FR" sz="1200" dirty="0"/>
              <a:t>les offres LOA et LLD</a:t>
            </a:r>
            <a:endParaRPr lang="fr-FR" alt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Premium Avance liberté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200" dirty="0"/>
              <a:t>de 10.000 à 150.000 euros, différé de 6 à 24 mois, amortissement jusqu’à 120 mois</a:t>
            </a: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5.000 € à taux 0 %</a:t>
            </a:r>
            <a:r>
              <a:rPr lang="fr-FR" altLang="fr-FR" sz="1200" dirty="0"/>
              <a:t> : pour les étudiants</a:t>
            </a:r>
            <a:endParaRPr lang="fr-FR" alt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/>
              <a:t>Des cibles qualifiées pour faciliter la prise de contact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fr-FR" sz="1200" b="1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Potentiel conso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/>
              <a:t>Accessible directement sur la synthèse client avec ‘estimation PP’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GERC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/>
              <a:t>Conquête encours externe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/>
              <a:t>Printemps des projets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PortFolio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/>
              <a:t>Clients BPEA filtrés sur non équipés en </a:t>
            </a:r>
            <a:r>
              <a:rPr lang="fr-FR" sz="105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/>
              <a:t>Tous vos clients Premium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Selfcare</a:t>
            </a: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289042" y="4868034"/>
            <a:ext cx="3193508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Sur l’application mobile ou DEI, un parcours entre l'estimation de prêt et la proposition : </a:t>
            </a:r>
            <a:r>
              <a:rPr lang="fr-FR" sz="1200" dirty="0">
                <a:hlinkClick r:id="rId3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Comment rendre votre client autonome ? </a:t>
            </a:r>
            <a:r>
              <a:rPr lang="fr-FR" sz="1200" dirty="0">
                <a:hlinkClick r:id="rId4"/>
              </a:rPr>
              <a:t>cliquez-ici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92D05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475672-913E-4EC3-A91F-D445E163B962}"/>
              </a:ext>
            </a:extLst>
          </p:cNvPr>
          <p:cNvSpPr/>
          <p:nvPr/>
        </p:nvSpPr>
        <p:spPr>
          <a:xfrm>
            <a:off x="11273772" y="1897046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 : coins arrondis 30">
            <a:hlinkClick r:id="rId6"/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273772" y="3052981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273772" y="4477476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273772" y="5625497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370" y="1704076"/>
            <a:ext cx="761705" cy="7617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16" y="4665481"/>
            <a:ext cx="476225" cy="48454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1501154"/>
            <a:ext cx="592163" cy="592163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27502322-F363-4B17-8A24-37C18942A7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772000"/>
            <a:ext cx="425399" cy="413416"/>
          </a:xfrm>
          <a:prstGeom prst="rect">
            <a:avLst/>
          </a:prstGeom>
        </p:spPr>
      </p:pic>
      <p:pic>
        <p:nvPicPr>
          <p:cNvPr id="52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5AF5FA5-8E3A-4E34-BDCD-551E552BB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1656000"/>
            <a:ext cx="413416" cy="41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3B941F3-CE6B-4576-BAE5-AAA23FAD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052000"/>
            <a:ext cx="413416" cy="41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09698" y="1671061"/>
            <a:ext cx="32860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supports de conquête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provoquer la relation client :</a:t>
            </a: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liste des actions de marketing direct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Des idées pour escalader.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mettons à votre disposition, par domaine, des idées pour engager la discussion.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boîte à outils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permettant à chacun de trouver les informations qui le concernent :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CD9CF13E-621E-454C-AF56-F9DCA9154107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357">
            <a:off x="4104742" y="3082546"/>
            <a:ext cx="378868" cy="2812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9538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IARD &amp; PREVOYANCE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chemeClr val="tx2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chemeClr val="tx2"/>
                </a:solidFill>
              </a:rPr>
              <a:t>de l’IARD &amp; PREVOYANCE : </a:t>
            </a:r>
            <a:r>
              <a:rPr lang="fr-FR"/>
              <a:t>« Être </a:t>
            </a:r>
            <a:r>
              <a:rPr lang="fr-FR">
                <a:solidFill>
                  <a:srgbClr val="C00000"/>
                </a:solidFill>
              </a:rPr>
              <a:t>Assureur</a:t>
            </a:r>
            <a:r>
              <a:rPr lang="fr-FR"/>
              <a:t> au quotidien 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/>
              <a:t> - </a:t>
            </a:r>
            <a:r>
              <a:rPr lang="fr-FR">
                <a:solidFill>
                  <a:srgbClr val="C00000"/>
                </a:solidFill>
              </a:rPr>
              <a:t>Premiums</a:t>
            </a:r>
            <a:r>
              <a:rPr lang="fr-FR"/>
              <a:t>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AA7CBDDB-5A54-4796-9DB5-BF62DF7AD7BB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fr-FR" sz="1200" dirty="0"/>
              <a:t>VB IARD Prévoyance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     Ventes nettes produits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      pondérés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i="1" dirty="0"/>
              <a:t>Suivez chaque semaine vos contrats provisoires AUTO ou 2Roues dans le brief </a:t>
            </a:r>
            <a:r>
              <a:rPr lang="fr-FR" sz="1200" i="1" dirty="0" err="1"/>
              <a:t>HeBDDo</a:t>
            </a:r>
            <a:r>
              <a:rPr lang="fr-FR" sz="1200" i="1" dirty="0"/>
              <a:t> pour éviter les résiliations</a:t>
            </a:r>
            <a:endParaRPr lang="fr-FR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FFC20A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GAV : </a:t>
            </a:r>
            <a:r>
              <a:rPr lang="fr-FR" sz="1200" dirty="0"/>
              <a:t>30€ offerts du 14/01 au 12/02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/>
              <a:t>50€ offerts du 04/03 au 01/04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Opération pouvoir d’achat auto : </a:t>
            </a:r>
            <a:r>
              <a:rPr lang="fr-FR" sz="1200" dirty="0"/>
              <a:t>Augmentation de l’enveloppe de remise exceptionnelle IARD Auto.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/>
              <a:t>10% de remise sur les véhicules propres (électriques et hybrides)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Fidélité : </a:t>
            </a:r>
            <a:r>
              <a:rPr lang="fr-FR" sz="1200" dirty="0"/>
              <a:t>5 % de remise à vie pour les clients qui souscrivent 2 contrats Habitation / Auto / GAV ou plus</a:t>
            </a:r>
          </a:p>
        </p:txBody>
      </p:sp>
      <p:pic>
        <p:nvPicPr>
          <p:cNvPr id="19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671706AA-3D1C-4BBC-BBD1-DB6DCC31D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17" y="2428510"/>
            <a:ext cx="413416" cy="41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89E313D-E21B-46E2-A60C-690B128ACE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72" y="1863681"/>
            <a:ext cx="339156" cy="346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E72CB49-655E-4485-8E70-8C0A79B4A4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72" y="1575937"/>
            <a:ext cx="339156" cy="346922"/>
          </a:xfrm>
          <a:prstGeom prst="rect">
            <a:avLst/>
          </a:prstGeom>
        </p:spPr>
      </p:pic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/>
              <a:t>Des cibles qualifiées pour faciliter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GERC prioritaires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IARD TF GAV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IARD TF AUTO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IARD Cœur de cible sans A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rapports ORCA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Auto TOP TRANSFO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Auto GREEN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</a:t>
            </a:r>
            <a:r>
              <a:rPr lang="fr-FR" sz="12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PortFolio</a:t>
            </a:r>
            <a:endParaRPr lang="fr-FR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Clients BEPC filtrés sur non équipés en </a:t>
            </a:r>
            <a:r>
              <a:rPr lang="fr-FR" sz="105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Assurance.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/>
              <a:t>Pensez à vos clients Premiums entre 35 et 65 ans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407437" y="4849985"/>
            <a:ext cx="29597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Il est possible de déclarer un sinistre en quelques clics sur l’appli et DEI ! : </a:t>
            </a:r>
            <a:r>
              <a:rPr lang="fr-FR" sz="1200" dirty="0">
                <a:hlinkClick r:id="rId5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/>
              <a:t>Comment rendre votre client autonome ? </a:t>
            </a:r>
            <a:r>
              <a:rPr lang="fr-FR" sz="1200" dirty="0">
                <a:hlinkClick r:id="rId6"/>
              </a:rPr>
              <a:t>cliquez-ici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3475672-913E-4EC3-A91F-D445E163B962}"/>
              </a:ext>
            </a:extLst>
          </p:cNvPr>
          <p:cNvSpPr/>
          <p:nvPr/>
        </p:nvSpPr>
        <p:spPr>
          <a:xfrm>
            <a:off x="11273772" y="1897046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273772" y="3052981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273772" y="4477476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273772" y="5625497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207" y="1801541"/>
            <a:ext cx="761705" cy="7617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1501154"/>
            <a:ext cx="592163" cy="592163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4E48C221-2902-4099-A5FB-0BBD02BFB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5282063"/>
            <a:ext cx="305216" cy="30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CE44642-EABE-42ED-809E-020A740608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5" y="4426123"/>
            <a:ext cx="339156" cy="34692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09698" y="1671061"/>
            <a:ext cx="32860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supports de conquête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provoquer la relation client :</a:t>
            </a: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liste des actions de marketing direct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Des idées pour escalader.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mettons à votre disposition, par domaine, des idées pour engager la discussion.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C00000"/>
                </a:solidFill>
              </a:rPr>
              <a:t>La boîte à outils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permettant à chacun de trouver les informations qui le concernent :</a:t>
            </a:r>
          </a:p>
        </p:txBody>
      </p:sp>
    </p:spTree>
    <p:extLst>
      <p:ext uri="{BB962C8B-B14F-4D97-AF65-F5344CB8AC3E}">
        <p14:creationId xmlns:p14="http://schemas.microsoft.com/office/powerpoint/2010/main" val="1499458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3523785"/>
            <a:ext cx="6500888" cy="39029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6710D-27AB-4675-A2A2-817C42D7EEB6}"/>
              </a:ext>
            </a:extLst>
          </p:cNvPr>
          <p:cNvSpPr/>
          <p:nvPr/>
        </p:nvSpPr>
        <p:spPr>
          <a:xfrm>
            <a:off x="4549971" y="4248614"/>
            <a:ext cx="6500888" cy="3902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544493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265355" cy="720000"/>
          </a:xfrm>
        </p:spPr>
        <p:txBody>
          <a:bodyPr/>
          <a:lstStyle/>
          <a:p>
            <a:r>
              <a:rPr lang="fr-FR">
                <a:solidFill>
                  <a:srgbClr val="92D05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92D050"/>
                </a:solidFill>
              </a:rPr>
              <a:t>de crédit : </a:t>
            </a:r>
            <a:r>
              <a:rPr lang="fr-FR"/>
              <a:t>« Financer les projets de nos Pros, y compris les projets « verts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3"/>
            <a:ext cx="5226050" cy="2304308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909258"/>
            <a:ext cx="5226050" cy="225948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17424" y="1418404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les professionnels de Santé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Le Prêt Décollage Pro pour leur projet d’installation / reprise sur zones à faible densité médicale </a:t>
            </a:r>
            <a:r>
              <a:rPr lang="fr-FR" sz="800" i="1">
                <a:solidFill>
                  <a:schemeClr val="tx1"/>
                </a:solidFill>
              </a:rPr>
              <a:t>(en adossement d’un financement MLT classique)</a:t>
            </a:r>
            <a:endParaRPr lang="fr-FR" sz="1000" i="1">
              <a:solidFill>
                <a:schemeClr val="tx1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L’équipement en LLD / CBM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endParaRPr lang="fr-FR" sz="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les agriculteurs &amp; viticulteurs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L’équipement de la filière en CBM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endParaRPr lang="fr-FR" sz="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tous les clients Pro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L’équipement en CBM / LLD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L’accompagnement vers la transition énergétique</a:t>
            </a:r>
            <a:endParaRPr lang="fr-FR" sz="1100">
              <a:solidFill>
                <a:schemeClr val="tx1"/>
              </a:solidFill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749602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4071428"/>
            <a:ext cx="5692092" cy="21528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Action récurrente DATANEO avec ciblage mensuel </a:t>
            </a:r>
            <a:r>
              <a:rPr lang="fr-FR" sz="105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050">
                <a:solidFill>
                  <a:schemeClr val="tx1"/>
                </a:solidFill>
              </a:rPr>
              <a:t>Financer l’équipement en véhicules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Enveloppe « crédit pré-accepté » pour les projets de nos LARGE PRO</a:t>
            </a:r>
            <a:endParaRPr lang="fr-FR" sz="4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Les professionnels de santé </a:t>
            </a:r>
            <a:r>
              <a:rPr lang="fr-FR" sz="900" i="1">
                <a:solidFill>
                  <a:schemeClr val="tx1"/>
                </a:solidFill>
              </a:rPr>
              <a:t>(15 codes NAF) </a:t>
            </a:r>
            <a:r>
              <a:rPr lang="fr-FR" sz="1050">
                <a:solidFill>
                  <a:schemeClr val="tx1"/>
                </a:solidFill>
              </a:rPr>
              <a:t>non-détenteurs CBM ou LLD en activité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L’ensemble des professionnels ayant des crédits à échoir prochainement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2690285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>
                <a:solidFill>
                  <a:schemeClr val="tx1"/>
                </a:solidFill>
              </a:rPr>
              <a:t>Crédit Digital Pro en </a:t>
            </a:r>
            <a:r>
              <a:rPr lang="fr-FR" sz="1200" err="1">
                <a:solidFill>
                  <a:schemeClr val="tx1"/>
                </a:solidFill>
              </a:rPr>
              <a:t>selfcare</a:t>
            </a:r>
            <a:r>
              <a:rPr lang="fr-FR" sz="1200">
                <a:solidFill>
                  <a:schemeClr val="tx1"/>
                </a:solidFill>
              </a:rPr>
              <a:t> pour les Large Pro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92D05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95616" y="2862821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395616" y="4365749"/>
            <a:ext cx="640268" cy="3683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EAF9DC3-4DFA-4AC9-B9E1-9443DE6FC6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8002332" y="1586302"/>
            <a:ext cx="32860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F83130-D17F-442B-8501-DFC45D5EE8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173" y="1312270"/>
            <a:ext cx="392116" cy="392116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58B78DEA-99B6-403E-8991-E39D7D378A03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Engagement crédit MLT / CBM / CBI / LLD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2% sur PV Coll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financements à forte valeur ajoutée (CB, affacturage, LLD)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fr-FR" sz="1000" b="1">
                <a:solidFill>
                  <a:schemeClr val="tx1"/>
                </a:solidFill>
              </a:rPr>
              <a:t>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Engagements MLT / PGE / CBM / CBI / LLD </a:t>
            </a:r>
            <a:r>
              <a:rPr lang="fr-FR" sz="1000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17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00B0F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00B0F0"/>
                </a:solidFill>
              </a:rPr>
              <a:t>de l’Epargne : </a:t>
            </a:r>
            <a:r>
              <a:rPr lang="fr-FR"/>
              <a:t>« Valoriser les liquidités de nos Pros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PRO</a:t>
            </a: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BDR</a:t>
            </a: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Dynamique Tréso Durable 3 (green bond)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fr-FR" sz="1200" b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Campagne de placement de trésorerie orientée Climat (Dyn. Tréso Durable 3, CAT Vert, …) </a:t>
            </a:r>
            <a:r>
              <a:rPr lang="fr-FR" sz="1050">
                <a:solidFill>
                  <a:schemeClr val="tx1"/>
                </a:solidFill>
                <a:sym typeface="Wingdings" panose="05000000000000000000" pitchFamily="2" charset="2"/>
              </a:rPr>
              <a:t> e-mailing + PDO</a:t>
            </a:r>
            <a:endParaRPr lang="fr-FR" sz="1050">
              <a:solidFill>
                <a:schemeClr val="tx1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endParaRPr lang="fr-FR" sz="10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Clients non-détenteurs de l’univers Epargne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Clients en PTF avec une SF Pro importante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Clients en PTF déjà détenteurs de CAT / de Comptes Titres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>
                <a:solidFill>
                  <a:schemeClr val="tx1"/>
                </a:solidFill>
              </a:rPr>
              <a:t>Clients déjà détenteurs d’un CEP avec solde important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rgbClr val="CCEC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29937" y="3157923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404018" y="4620399"/>
            <a:ext cx="640268" cy="3683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60475" y="1828631"/>
            <a:ext cx="32860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1" name="Image 39">
            <a:extLst>
              <a:ext uri="{FF2B5EF4-FFF2-40B4-BE49-F238E27FC236}">
                <a16:creationId xmlns:a16="http://schemas.microsoft.com/office/drawing/2014/main" id="{B210ACB2-02B2-44E7-82F4-178CD49C4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94" y="2895705"/>
            <a:ext cx="449178" cy="40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F17808C-A92F-4B01-ADCB-9CE931963A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EB033457-5B06-4915-82B5-B9541C0253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94" y="1501155"/>
            <a:ext cx="392116" cy="392116"/>
          </a:xfrm>
          <a:prstGeom prst="rect">
            <a:avLst/>
          </a:prstGeom>
        </p:spPr>
      </p:pic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8D8A6896-CC35-49C9-B0E3-8449F0662DF4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Excédent collecte Pro globale </a:t>
            </a:r>
            <a:r>
              <a:rPr lang="fr-FR" sz="1200" err="1">
                <a:solidFill>
                  <a:schemeClr val="tx1"/>
                </a:solidFill>
              </a:rPr>
              <a:t>yc</a:t>
            </a:r>
            <a:r>
              <a:rPr lang="fr-FR" sz="1200">
                <a:solidFill>
                  <a:schemeClr val="tx1"/>
                </a:solidFill>
              </a:rPr>
              <a:t> partie privée du pro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1,5% sur PV Coll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Excédent CEP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Coll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Excédent épargne (hors DAV) pondéré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ü"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890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IARD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chemeClr val="tx2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chemeClr val="tx2"/>
                </a:solidFill>
              </a:rPr>
              <a:t>de l’IARD PRO : </a:t>
            </a:r>
            <a:r>
              <a:rPr lang="fr-FR"/>
              <a:t>« Assurer l’activité et les véhicules de nos Pros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FFC20A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Non-détenteurs Auto Pro : Clients Pro Actifs 2* </a:t>
            </a:r>
            <a:r>
              <a:rPr lang="fr-FR" sz="1050" b="1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sz="1050" b="1">
                <a:solidFill>
                  <a:schemeClr val="tx1"/>
                </a:solidFill>
              </a:rPr>
              <a:t> e-mails + bannières + PDO </a:t>
            </a:r>
            <a:r>
              <a:rPr lang="fr-FR" sz="1000" i="1">
                <a:solidFill>
                  <a:schemeClr val="tx1"/>
                </a:solidFill>
              </a:rPr>
              <a:t>(en PDO = e-rebond emailing &amp; bannière + visite page Auto Pro du site dans les 3 derniers mois + simulation Auto Pro dans les 3 derniers mois)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Non-détenteurs Auto Pro ni MR Pro : Clients Pro avec codes NAF éligibles </a:t>
            </a:r>
            <a:r>
              <a:rPr lang="fr-FR" sz="1000" b="1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050" b="1">
                <a:solidFill>
                  <a:schemeClr val="tx1"/>
                </a:solidFill>
              </a:rPr>
              <a:t>e-mails + bannières + PDO </a:t>
            </a:r>
            <a:r>
              <a:rPr lang="fr-FR" sz="1000" i="1">
                <a:solidFill>
                  <a:schemeClr val="tx1"/>
                </a:solidFill>
              </a:rPr>
              <a:t>(en PDO = double-relation détenteurs contrat IARD-</a:t>
            </a:r>
            <a:r>
              <a:rPr lang="fr-FR" sz="1000" i="1" err="1">
                <a:solidFill>
                  <a:schemeClr val="tx1"/>
                </a:solidFill>
              </a:rPr>
              <a:t>Prév</a:t>
            </a:r>
            <a:r>
              <a:rPr lang="fr-FR" sz="1000" i="1">
                <a:solidFill>
                  <a:schemeClr val="tx1"/>
                </a:solidFill>
              </a:rPr>
              <a:t> à titre Part + </a:t>
            </a:r>
            <a:r>
              <a:rPr lang="fr-FR" sz="1000" i="1" err="1">
                <a:solidFill>
                  <a:schemeClr val="tx1"/>
                </a:solidFill>
              </a:rPr>
              <a:t>clts</a:t>
            </a:r>
            <a:r>
              <a:rPr lang="fr-FR" sz="1000" i="1">
                <a:solidFill>
                  <a:schemeClr val="tx1"/>
                </a:solidFill>
              </a:rPr>
              <a:t> Pros équipés </a:t>
            </a:r>
            <a:r>
              <a:rPr lang="fr-FR" sz="1000" i="1" err="1">
                <a:solidFill>
                  <a:schemeClr val="tx1"/>
                </a:solidFill>
              </a:rPr>
              <a:t>Prév</a:t>
            </a:r>
            <a:r>
              <a:rPr lang="fr-FR" sz="1000" i="1">
                <a:solidFill>
                  <a:schemeClr val="tx1"/>
                </a:solidFill>
              </a:rPr>
              <a:t> Pro + </a:t>
            </a:r>
            <a:r>
              <a:rPr lang="fr-FR" sz="1000" i="1" err="1">
                <a:solidFill>
                  <a:schemeClr val="tx1"/>
                </a:solidFill>
              </a:rPr>
              <a:t>clts</a:t>
            </a:r>
            <a:r>
              <a:rPr lang="fr-FR" sz="1000" i="1">
                <a:solidFill>
                  <a:schemeClr val="tx1"/>
                </a:solidFill>
              </a:rPr>
              <a:t> Pros ayant contracté un crédit Pro sur trimestre précédent + e-rebond emailing &amp; bannière)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Clients sans Univers Assurances </a:t>
            </a:r>
            <a:r>
              <a:rPr lang="fr-FR" sz="1050">
                <a:solidFill>
                  <a:schemeClr val="tx1"/>
                </a:solidFill>
              </a:rPr>
              <a:t>avec filtres et tris sur clients non-équipés [</a:t>
            </a:r>
            <a:r>
              <a:rPr lang="fr-FR" sz="1050" b="1" i="1">
                <a:solidFill>
                  <a:schemeClr val="tx1"/>
                </a:solidFill>
              </a:rPr>
              <a:t>78 %</a:t>
            </a:r>
            <a:r>
              <a:rPr lang="fr-FR" sz="1050" i="1">
                <a:solidFill>
                  <a:schemeClr val="tx1"/>
                </a:solidFill>
              </a:rPr>
              <a:t> de nos clients </a:t>
            </a:r>
            <a:r>
              <a:rPr lang="fr-FR" sz="1050" i="1" u="sng">
                <a:solidFill>
                  <a:schemeClr val="tx1"/>
                </a:solidFill>
              </a:rPr>
              <a:t>Actifs</a:t>
            </a:r>
            <a:r>
              <a:rPr lang="fr-FR" sz="1050" i="1">
                <a:solidFill>
                  <a:schemeClr val="tx1"/>
                </a:solidFill>
              </a:rPr>
              <a:t> </a:t>
            </a:r>
            <a:r>
              <a:rPr lang="fr-FR" sz="1050" b="1" i="1">
                <a:solidFill>
                  <a:schemeClr val="tx1"/>
                </a:solidFill>
              </a:rPr>
              <a:t>ne détiennent pas cet univers</a:t>
            </a:r>
            <a:r>
              <a:rPr lang="fr-FR" sz="1050">
                <a:solidFill>
                  <a:schemeClr val="tx1"/>
                </a:solidFill>
              </a:rPr>
              <a:t>]</a:t>
            </a:r>
            <a:endParaRPr lang="fr-FR" sz="1050" b="1">
              <a:solidFill>
                <a:schemeClr val="tx1"/>
              </a:solidFill>
            </a:endParaRP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49729" y="4575374"/>
            <a:ext cx="2827587" cy="159337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21182" y="3185992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355929" y="4502725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69488" y="1720840"/>
            <a:ext cx="32860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C4C3433-F104-44D0-B803-E769DCA44F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115" y="1627030"/>
            <a:ext cx="448673" cy="44867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F7268D66-148B-4122-A3DF-216CE4C3CA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15" y="1327139"/>
            <a:ext cx="392116" cy="392116"/>
          </a:xfrm>
          <a:prstGeom prst="rect">
            <a:avLst/>
          </a:prstGeom>
        </p:spPr>
      </p:pic>
      <p:sp>
        <p:nvSpPr>
          <p:cNvPr id="44" name="Espace réservé du contenu 8">
            <a:extLst>
              <a:ext uri="{FF2B5EF4-FFF2-40B4-BE49-F238E27FC236}">
                <a16:creationId xmlns:a16="http://schemas.microsoft.com/office/drawing/2014/main" id="{FE31E43E-14C5-4AD8-ADC1-FEC781BC810C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29597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MR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/ Auto Pro : </a:t>
            </a:r>
            <a:r>
              <a:rPr lang="fr-FR" sz="1200" dirty="0">
                <a:solidFill>
                  <a:schemeClr val="tx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 est possible de déclarer un sinistre en quelques clics sur l’appli et DEI !</a:t>
            </a:r>
            <a:endParaRPr lang="fr-FR" sz="1800" b="1" dirty="0">
              <a:solidFill>
                <a:schemeClr val="tx1"/>
              </a:solidFill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9880AB8-3341-DF4C-95F7-4C0D4139B5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582" y="1656304"/>
            <a:ext cx="346153" cy="1603220"/>
          </a:xfrm>
          <a:prstGeom prst="rect">
            <a:avLst/>
          </a:prstGeom>
        </p:spPr>
      </p:pic>
      <p:sp>
        <p:nvSpPr>
          <p:cNvPr id="7" name="Espace réservé du contenu 8">
            <a:extLst>
              <a:ext uri="{FF2B5EF4-FFF2-40B4-BE49-F238E27FC236}">
                <a16:creationId xmlns:a16="http://schemas.microsoft.com/office/drawing/2014/main" id="{8706AE05-611E-8940-9594-45F6F9986EF8}"/>
              </a:ext>
            </a:extLst>
          </p:cNvPr>
          <p:cNvSpPr txBox="1">
            <a:spLocks/>
          </p:cNvSpPr>
          <p:nvPr/>
        </p:nvSpPr>
        <p:spPr>
          <a:xfrm>
            <a:off x="1286107" y="140819"/>
            <a:ext cx="5692092" cy="2306227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indent="-215900">
              <a:buNone/>
              <a:defRPr/>
            </a:pPr>
            <a:endParaRPr lang="fr-FR" sz="1200"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24E3D5-5365-EE03-24CF-5749B9C0620F}"/>
              </a:ext>
            </a:extLst>
          </p:cNvPr>
          <p:cNvSpPr txBox="1"/>
          <p:nvPr/>
        </p:nvSpPr>
        <p:spPr>
          <a:xfrm>
            <a:off x="808464" y="1626219"/>
            <a:ext cx="4836607" cy="17389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fr-FR" sz="1200" b="1" kern="1200">
                <a:latin typeface="Arial"/>
                <a:ea typeface="+mn-ea"/>
                <a:cs typeface="+mn-cs"/>
              </a:rPr>
              <a:t>Auto Pro :</a:t>
            </a:r>
            <a:r>
              <a:rPr lang="fr-FR" sz="1200" b="1">
                <a:latin typeface="Arial"/>
              </a:rPr>
              <a:t> </a:t>
            </a:r>
            <a:r>
              <a:rPr lang="fr-FR" sz="1200" b="1" kern="1200">
                <a:latin typeface="Arial"/>
                <a:ea typeface="+mn-ea"/>
                <a:cs typeface="+mn-cs"/>
              </a:rPr>
              <a:t> du 04/03 au 01/04 </a:t>
            </a:r>
            <a:r>
              <a:rPr lang="fr-FR" sz="1200" b="1" kern="1200">
                <a:latin typeface="Arial"/>
                <a:ea typeface="+mn-ea"/>
                <a:cs typeface="+mn-cs"/>
                <a:sym typeface="Wingdings"/>
              </a:rPr>
              <a:t></a:t>
            </a:r>
            <a:r>
              <a:rPr lang="fr-FR" sz="1200" b="1" kern="1200">
                <a:latin typeface="Arial"/>
                <a:ea typeface="+mn-ea"/>
                <a:cs typeface="+mn-cs"/>
              </a:rPr>
              <a:t> 2 mois de cotisation offerts </a:t>
            </a:r>
            <a:r>
              <a:rPr lang="fr-FR" sz="1200" kern="1200">
                <a:latin typeface="Arial"/>
              </a:rPr>
              <a:t>sur les nouvelles souscriptions AUTO Pro (dans la limite de 200 €)</a:t>
            </a:r>
            <a:endParaRPr lang="en-US">
              <a:cs typeface="Arial"/>
            </a:endParaRPr>
          </a:p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  <a:ea typeface="+mn-ea"/>
                <a:cs typeface="+mn-cs"/>
              </a:rPr>
              <a:t>Auto Pro Green : offre promo «</a:t>
            </a:r>
            <a:r>
              <a:rPr lang="fr-FR" sz="1200" b="1" i="1" kern="1200">
                <a:latin typeface="Arial"/>
                <a:ea typeface="+mn-ea"/>
                <a:cs typeface="+mn-cs"/>
              </a:rPr>
              <a:t> 100 € de réduction offerts </a:t>
            </a:r>
            <a:r>
              <a:rPr lang="fr-FR" sz="1200" i="1" kern="1200">
                <a:latin typeface="Arial"/>
                <a:ea typeface="+mn-ea"/>
                <a:cs typeface="+mn-cs"/>
              </a:rPr>
              <a:t>pour toute nouvelle souscription d’un contrat sur véhicule électrique ou hybride </a:t>
            </a:r>
            <a:r>
              <a:rPr lang="fr-FR" sz="1200" kern="1200">
                <a:latin typeface="Arial"/>
              </a:rPr>
              <a:t>»</a:t>
            </a:r>
            <a:endParaRPr lang="fr-FR" sz="1200" kern="1200">
              <a:latin typeface="Arial"/>
              <a:cs typeface="Arial"/>
            </a:endParaRPr>
          </a:p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  <a:ea typeface="+mn-ea"/>
                <a:cs typeface="+mn-cs"/>
              </a:rPr>
              <a:t>MR Pro / Auto Pro </a:t>
            </a:r>
            <a:r>
              <a:rPr lang="fr-FR" sz="1200" b="1" kern="1200">
                <a:latin typeface="Arial"/>
                <a:ea typeface="+mn-ea"/>
                <a:cs typeface="+mn-cs"/>
                <a:sym typeface="Wingdings"/>
              </a:rPr>
              <a:t></a:t>
            </a:r>
            <a:r>
              <a:rPr lang="fr-FR" sz="1200" b="1" kern="1200">
                <a:latin typeface="Arial"/>
                <a:ea typeface="+mn-ea"/>
                <a:cs typeface="+mn-cs"/>
              </a:rPr>
              <a:t> 1 mois offert sur 2</a:t>
            </a:r>
            <a:r>
              <a:rPr lang="fr-FR" sz="1200" b="1" kern="1200" baseline="30000">
                <a:latin typeface="Arial"/>
                <a:ea typeface="+mn-ea"/>
                <a:cs typeface="+mn-cs"/>
              </a:rPr>
              <a:t>e</a:t>
            </a:r>
            <a:r>
              <a:rPr lang="fr-FR" sz="1200" b="1" kern="1200">
                <a:latin typeface="Arial"/>
                <a:ea typeface="+mn-ea"/>
                <a:cs typeface="+mn-cs"/>
              </a:rPr>
              <a:t> contrat </a:t>
            </a:r>
            <a:r>
              <a:rPr lang="fr-FR" sz="1100" i="1" kern="1200">
                <a:latin typeface="Arial"/>
              </a:rPr>
              <a:t>(précisions à venir)</a:t>
            </a:r>
            <a:endParaRPr lang="fr-FR" sz="1100" i="1" kern="1200">
              <a:latin typeface="Arial"/>
              <a:cs typeface="Arial"/>
            </a:endParaRPr>
          </a:p>
          <a:p>
            <a:pPr marL="171450" indent="-171450">
              <a:buFont typeface="Wingdings"/>
              <a:buChar char="§"/>
            </a:pPr>
            <a:r>
              <a:rPr lang="fr-FR" sz="1200" b="1" kern="1200">
                <a:latin typeface="Arial"/>
                <a:ea typeface="+mn-ea"/>
                <a:cs typeface="+mn-cs"/>
              </a:rPr>
              <a:t>Créateurs &amp; Pros établis </a:t>
            </a:r>
            <a:r>
              <a:rPr lang="fr-FR" sz="1200" b="1" kern="1200">
                <a:latin typeface="Arial"/>
                <a:ea typeface="+mn-ea"/>
                <a:cs typeface="+mn-cs"/>
                <a:sym typeface="Wingdings"/>
              </a:rPr>
              <a:t></a:t>
            </a:r>
            <a:r>
              <a:rPr lang="fr-FR" sz="1200" b="1" kern="1200">
                <a:latin typeface="Arial"/>
                <a:ea typeface="+mn-ea"/>
                <a:cs typeface="+mn-cs"/>
              </a:rPr>
              <a:t> 1 mois de cotisation offert sur contrats MR Pro et Auto Pro</a:t>
            </a:r>
            <a:r>
              <a:rPr lang="fr-FR" sz="1200" kern="1200">
                <a:latin typeface="Arial"/>
                <a:ea typeface="+mn-ea"/>
                <a:cs typeface="+mn-cs"/>
              </a:rPr>
              <a:t> </a:t>
            </a:r>
            <a:r>
              <a:rPr lang="fr-FR" sz="1200" b="1" kern="1200">
                <a:latin typeface="Arial"/>
                <a:ea typeface="+mn-ea"/>
                <a:cs typeface="+mn-cs"/>
              </a:rPr>
              <a:t>définitifs</a:t>
            </a:r>
            <a:r>
              <a:rPr lang="fr-FR" sz="1200">
                <a:latin typeface="Arial"/>
              </a:rPr>
              <a:t> </a:t>
            </a:r>
            <a:endParaRPr lang="en-US">
              <a:cs typeface="Arial"/>
            </a:endParaRPr>
          </a:p>
        </p:txBody>
      </p:sp>
      <p:sp>
        <p:nvSpPr>
          <p:cNvPr id="33" name="Espace réservé du contenu 8">
            <a:extLst>
              <a:ext uri="{FF2B5EF4-FFF2-40B4-BE49-F238E27FC236}">
                <a16:creationId xmlns:a16="http://schemas.microsoft.com/office/drawing/2014/main" id="{276F1D69-A5FB-4FF9-B03B-41535D706407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IARD PRO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IARD / </a:t>
            </a:r>
            <a:r>
              <a:rPr lang="fr-FR" sz="1200" err="1">
                <a:solidFill>
                  <a:schemeClr val="tx1"/>
                </a:solidFill>
              </a:rPr>
              <a:t>Prév</a:t>
            </a:r>
            <a:r>
              <a:rPr lang="fr-FR" sz="1200">
                <a:solidFill>
                  <a:schemeClr val="tx1"/>
                </a:solidFill>
              </a:rPr>
              <a:t>. / Ep. Salariale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34" name="Espace réservé du contenu 8">
            <a:extLst>
              <a:ext uri="{FF2B5EF4-FFF2-40B4-BE49-F238E27FC236}">
                <a16:creationId xmlns:a16="http://schemas.microsoft.com/office/drawing/2014/main" id="{E2BF5193-337A-426C-AAE0-7802336C5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Astuces </a:t>
            </a:r>
            <a:r>
              <a:rPr kumimoji="0" lang="fr-FR" altLang="fr-FR" sz="1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Selfcare</a:t>
            </a:r>
            <a:endParaRPr kumimoji="0" lang="fr-FR" alt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318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PREVOYANCE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390659" cy="720000"/>
          </a:xfrm>
        </p:spPr>
        <p:txBody>
          <a:bodyPr/>
          <a:lstStyle/>
          <a:p>
            <a:r>
              <a:rPr lang="fr-FR">
                <a:solidFill>
                  <a:schemeClr val="tx2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chemeClr val="tx2"/>
                </a:solidFill>
              </a:rPr>
              <a:t>de la protection du PRO : </a:t>
            </a:r>
            <a:r>
              <a:rPr lang="fr-FR"/>
              <a:t>« Protéger la ou les personnes clé(s) de l’entreprise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FFC20A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624841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Protection Homme Clé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mois de cotisation offerts du 09/01 au 09/03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pour toute nouvelle souscription d’un contrat Protection Homme Clé </a:t>
            </a:r>
            <a:r>
              <a:rPr kumimoji="0" lang="fr-FR" sz="11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(sur ses 3 dimensions de l’offre, à savoir Personne Clé, Associé et/ou Crédit)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lang="fr-FR" sz="900" i="1" dirty="0">
                <a:solidFill>
                  <a:schemeClr val="tx1"/>
                </a:solidFill>
                <a:latin typeface="Arial"/>
              </a:rPr>
              <a:t>Réduction automatique sur l’outil de vente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Offre valable une seule fois par client et par contrat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endParaRPr lang="fr-FR" sz="900" i="1" dirty="0">
              <a:solidFill>
                <a:schemeClr val="tx1"/>
              </a:solidFill>
              <a:latin typeface="Arial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Prévoyance Pro : </a:t>
            </a:r>
            <a:r>
              <a:rPr lang="fr-FR" sz="1200" dirty="0">
                <a:solidFill>
                  <a:schemeClr val="tx1"/>
                </a:solidFill>
              </a:rPr>
              <a:t>3 mois offerts pour toute nouvelle souscription avec reprise d’un contrat à la concurrence [offre à confirmer] </a:t>
            </a:r>
            <a:endParaRPr kumimoji="0" lang="fr-FR" sz="1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pour organiser la prise de contact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1077913" lvl="2" indent="-150813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Cible 1 : Clients Personnes Morales </a:t>
            </a:r>
            <a:r>
              <a:rPr kumimoji="0" lang="fr-FR" sz="105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détenteurs de Prévoyance </a:t>
            </a:r>
            <a:r>
              <a:rPr lang="fr-FR" sz="1050" u="sng" dirty="0">
                <a:solidFill>
                  <a:schemeClr val="tx1"/>
                </a:solidFill>
                <a:latin typeface="+mj-lt"/>
              </a:rPr>
              <a:t>Pro</a:t>
            </a:r>
            <a:r>
              <a:rPr lang="fr-FR" sz="1050" dirty="0">
                <a:solidFill>
                  <a:schemeClr val="tx1"/>
                </a:solidFill>
                <a:latin typeface="+mj-lt"/>
              </a:rPr>
              <a:t> et non-détenteurs d’un contrat PHC </a:t>
            </a:r>
            <a:r>
              <a:rPr lang="fr-FR" sz="105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1050" dirty="0">
                <a:solidFill>
                  <a:schemeClr val="tx1"/>
                </a:solidFill>
                <a:latin typeface="+mj-lt"/>
              </a:rPr>
              <a:t>email + bannières + PDO</a:t>
            </a:r>
          </a:p>
          <a:p>
            <a:pPr marL="1085850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</a:rPr>
              <a:t>Cible 2 : Clients Personnes Morales, avec salarié, non-détenteurs d’un contrat PHC </a:t>
            </a:r>
            <a:r>
              <a:rPr lang="fr-FR" sz="105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fr-FR" sz="1050" dirty="0">
                <a:solidFill>
                  <a:schemeClr val="tx1"/>
                </a:solidFill>
                <a:latin typeface="+mj-lt"/>
              </a:rPr>
              <a:t> email + bannières + PDO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endParaRPr kumimoji="0" lang="fr-FR" sz="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Clients sans Univers Assurances avec filtres et tris sur clients non-équipés </a:t>
            </a:r>
            <a:r>
              <a:rPr lang="fr-FR" sz="1050" dirty="0">
                <a:solidFill>
                  <a:schemeClr val="tx1"/>
                </a:solidFill>
              </a:rPr>
              <a:t>[</a:t>
            </a:r>
            <a:r>
              <a:rPr lang="fr-FR" sz="1050" i="1" dirty="0">
                <a:solidFill>
                  <a:schemeClr val="tx1"/>
                </a:solidFill>
              </a:rPr>
              <a:t>78 % de nos clients </a:t>
            </a:r>
            <a:r>
              <a:rPr lang="fr-FR" sz="1050" i="1" u="sng" dirty="0">
                <a:solidFill>
                  <a:schemeClr val="tx1"/>
                </a:solidFill>
              </a:rPr>
              <a:t>Actifs</a:t>
            </a:r>
            <a:r>
              <a:rPr lang="fr-FR" sz="1050" i="1" dirty="0">
                <a:solidFill>
                  <a:schemeClr val="tx1"/>
                </a:solidFill>
              </a:rPr>
              <a:t> ne détiennent pas cet univers</a:t>
            </a:r>
            <a:r>
              <a:rPr lang="fr-FR" sz="1050" dirty="0">
                <a:solidFill>
                  <a:schemeClr val="tx1"/>
                </a:solidFill>
              </a:rPr>
              <a:t>]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Clients avec un découvert et non-équipés du volet « PHC-Crédit »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Astuces </a:t>
            </a:r>
            <a:r>
              <a:rPr kumimoji="0" lang="fr-FR" altLang="fr-FR" sz="1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Selfcare</a:t>
            </a:r>
            <a:endParaRPr kumimoji="0" lang="fr-FR" alt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29597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Prévoyance</a:t>
            </a:r>
            <a:r>
              <a:rPr kumimoji="0" lang="fr-FR" sz="12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: </a:t>
            </a:r>
            <a:r>
              <a:rPr lang="fr-FR" sz="120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 est possible de déclarer un sinistre en quelques clics sur l’appli et DEI !</a:t>
            </a:r>
            <a:endParaRPr lang="fr-FR" sz="1800" b="1">
              <a:solidFill>
                <a:schemeClr val="tx1"/>
              </a:solidFill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405824" y="3095468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Cliquez ici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405824" y="4670700"/>
            <a:ext cx="640268" cy="3683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Cliquez ici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925449" y="1659399"/>
            <a:ext cx="328603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200">
              <a:latin typeface="Arial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La liste des actions de marketing direct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déployées pour chaque univers afin de vous accompagner et faciliter la prise de contact avec les clients :</a:t>
            </a: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La boîte à outils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C4C3433-F104-44D0-B803-E769DCA44F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F7268D66-148B-4122-A3DF-216CE4C3CA8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341" y="1267283"/>
            <a:ext cx="392116" cy="392116"/>
          </a:xfrm>
          <a:prstGeom prst="rect">
            <a:avLst/>
          </a:prstGeom>
        </p:spPr>
      </p:pic>
      <p:sp>
        <p:nvSpPr>
          <p:cNvPr id="33" name="Espace réservé du contenu 8">
            <a:extLst>
              <a:ext uri="{FF2B5EF4-FFF2-40B4-BE49-F238E27FC236}">
                <a16:creationId xmlns:a16="http://schemas.microsoft.com/office/drawing/2014/main" id="{48418D4A-1110-40AA-9017-0AE8518392F4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PV sur objectif : 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PREVOYANCE PRO 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0,5% sur PV </a:t>
            </a:r>
            <a:r>
              <a:rPr kumimoji="0" lang="fr-FR" sz="10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IARD / </a:t>
            </a:r>
            <a:r>
              <a:rPr lang="fr-FR" sz="1200" err="1">
                <a:solidFill>
                  <a:schemeClr val="tx1"/>
                </a:solidFill>
              </a:rPr>
              <a:t>Prév</a:t>
            </a:r>
            <a:r>
              <a:rPr lang="fr-FR" sz="1200">
                <a:solidFill>
                  <a:schemeClr val="tx1"/>
                </a:solidFill>
              </a:rPr>
              <a:t>. / Ep. Salariale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00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CONQUETE &amp; FLUX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L’Essentiel de Conquête &amp; Flux : </a:t>
            </a:r>
            <a:r>
              <a:rPr lang="fr-FR"/>
              <a:t>« Capter les flux de nos clients Pros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TPE </a:t>
            </a:r>
            <a:r>
              <a:rPr lang="fr-FR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Androïd</a:t>
            </a: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solidFill>
                  <a:schemeClr val="tx1"/>
                </a:solidFill>
              </a:rPr>
              <a:t>2 mois de loyer offerts si engagement sur 48 mois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 Boost FID : </a:t>
            </a:r>
            <a:r>
              <a:rPr lang="fr-FR" sz="1200" dirty="0">
                <a:solidFill>
                  <a:schemeClr val="tx1"/>
                </a:solidFill>
              </a:rPr>
              <a:t>3 mois d’abonnement offerts sur toutes les formules [offre promo à confirmer]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JePaieEnLigne</a:t>
            </a: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Express : </a:t>
            </a:r>
            <a:r>
              <a:rPr lang="fr-FR" sz="1200" dirty="0">
                <a:solidFill>
                  <a:schemeClr val="tx1"/>
                </a:solidFill>
              </a:rPr>
              <a:t>Offre promo en cours de constitution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Equiper en TPE </a:t>
            </a:r>
            <a:r>
              <a:rPr lang="fr-FR" sz="1050" b="1" err="1">
                <a:solidFill>
                  <a:schemeClr val="tx1"/>
                </a:solidFill>
              </a:rPr>
              <a:t>Androïd</a:t>
            </a:r>
            <a:r>
              <a:rPr lang="fr-FR" sz="1050" b="1">
                <a:solidFill>
                  <a:schemeClr val="tx1"/>
                </a:solidFill>
              </a:rPr>
              <a:t> les CHR : équiper les LARGE PRO CHR (cafés, hôtels, restaurants) </a:t>
            </a:r>
            <a:r>
              <a:rPr lang="fr-FR" sz="1050">
                <a:solidFill>
                  <a:schemeClr val="tx1"/>
                </a:solidFill>
                <a:sym typeface="Wingdings" panose="05000000000000000000" pitchFamily="2" charset="2"/>
              </a:rPr>
              <a:t> codes NAF CHR avec CA &gt; 750 K€ </a:t>
            </a:r>
            <a:endParaRPr lang="fr-F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Activer les contrats monétiques ouverts dans l’année : </a:t>
            </a:r>
            <a:r>
              <a:rPr lang="fr-FR" sz="1050">
                <a:solidFill>
                  <a:schemeClr val="tx1"/>
                </a:solidFill>
              </a:rPr>
              <a:t>clients Pros équipés d’un contrat monétique INACTIF (</a:t>
            </a:r>
            <a:r>
              <a:rPr lang="fr-FR" sz="1000" i="1">
                <a:solidFill>
                  <a:schemeClr val="tx1"/>
                </a:solidFill>
              </a:rPr>
              <a:t>0 flux sur les 6 derniers mois</a:t>
            </a:r>
            <a:r>
              <a:rPr lang="fr-FR" sz="1050">
                <a:solidFill>
                  <a:schemeClr val="tx1"/>
                </a:solidFill>
              </a:rPr>
              <a:t>) </a:t>
            </a:r>
            <a:r>
              <a:rPr lang="fr-FR" sz="105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050" b="1">
                <a:solidFill>
                  <a:schemeClr val="tx1"/>
                </a:solidFill>
              </a:rPr>
              <a:t>finaliser les installations monétiques et ainsi récupérer les flux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Equiper nos clients Pros d’une solution CE Boost FID</a:t>
            </a:r>
            <a:r>
              <a:rPr lang="fr-FR" sz="1050">
                <a:solidFill>
                  <a:schemeClr val="tx1"/>
                </a:solidFill>
              </a:rPr>
              <a:t>, </a:t>
            </a:r>
            <a:r>
              <a:rPr lang="fr-FR" sz="1000">
                <a:solidFill>
                  <a:schemeClr val="tx1"/>
                </a:solidFill>
              </a:rPr>
              <a:t>la solution utile au développement de leur activité grâce à la fidélisation de leur clientèle, l’amélioration de la réputation digitale et communication auprès de leur communauté</a:t>
            </a:r>
            <a:endParaRPr lang="fr-FR" sz="1000" b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Clients Pros sans univers FLUX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 bon réflexe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52818" y="3384115"/>
            <a:ext cx="640268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352818" y="4854851"/>
            <a:ext cx="640268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80488" y="1958820"/>
            <a:ext cx="32860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9405D5F9-0827-488D-BA25-6CF863E40E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555111D-4835-41DC-90AC-9168255223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658" y="1296757"/>
            <a:ext cx="392116" cy="39211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68D9F66F-C83B-41FD-8263-C5BA6AC750E3}"/>
              </a:ext>
            </a:extLst>
          </p:cNvPr>
          <p:cNvSpPr txBox="1"/>
          <p:nvPr/>
        </p:nvSpPr>
        <p:spPr>
          <a:xfrm>
            <a:off x="1610153" y="1879899"/>
            <a:ext cx="3943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- pour toute souscription de TPE Android (nouveau client et TPE supplémentaires)</a:t>
            </a:r>
          </a:p>
          <a:p>
            <a:r>
              <a:rPr lang="fr-FR" sz="800" dirty="0"/>
              <a:t>- Pour le remplacement d’un TPE Classique par un TPE Premium)</a:t>
            </a:r>
          </a:p>
        </p:txBody>
      </p:sp>
      <p:sp>
        <p:nvSpPr>
          <p:cNvPr id="56" name="Espace réservé du contenu 8">
            <a:extLst>
              <a:ext uri="{FF2B5EF4-FFF2-40B4-BE49-F238E27FC236}">
                <a16:creationId xmlns:a16="http://schemas.microsoft.com/office/drawing/2014/main" id="{2B2D0421-A5CD-475D-80DB-F46660B655ED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3053982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Tous prescripteurs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/>
                </a:solidFill>
              </a:rPr>
              <a:t>Nos experts sont à vos cotés, il vous suffit d’en parler simplement à vos clients et de passer le relai sur </a:t>
            </a:r>
            <a:r>
              <a:rPr lang="fr-FR" sz="1200" dirty="0" err="1">
                <a:solidFill>
                  <a:schemeClr val="tx1"/>
                </a:solidFill>
              </a:rPr>
              <a:t>Monexpert</a:t>
            </a:r>
            <a:r>
              <a:rPr lang="fr-FR" sz="1200" dirty="0">
                <a:solidFill>
                  <a:schemeClr val="tx1"/>
                </a:solidFill>
              </a:rPr>
              <a:t> (Ce Boost </a:t>
            </a:r>
            <a:r>
              <a:rPr lang="fr-FR" sz="1200" dirty="0" err="1">
                <a:solidFill>
                  <a:schemeClr val="tx1"/>
                </a:solidFill>
              </a:rPr>
              <a:t>Fid</a:t>
            </a:r>
            <a:r>
              <a:rPr lang="fr-FR" sz="1200" dirty="0">
                <a:solidFill>
                  <a:schemeClr val="tx1"/>
                </a:solidFill>
              </a:rPr>
              <a:t> et JPEL Express)</a:t>
            </a:r>
          </a:p>
        </p:txBody>
      </p:sp>
      <p:sp>
        <p:nvSpPr>
          <p:cNvPr id="33" name="Espace réservé du contenu 8">
            <a:extLst>
              <a:ext uri="{FF2B5EF4-FFF2-40B4-BE49-F238E27FC236}">
                <a16:creationId xmlns:a16="http://schemas.microsoft.com/office/drawing/2014/main" id="{60AC7B3F-A469-4948-97CB-D0E1BA96C7C9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contrats monétique de proximité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e-commerce [JPEL Express, </a:t>
            </a:r>
            <a:r>
              <a:rPr lang="fr-FR" sz="1200" err="1">
                <a:solidFill>
                  <a:schemeClr val="tx1"/>
                </a:solidFill>
              </a:rPr>
              <a:t>payplug</a:t>
            </a:r>
            <a:r>
              <a:rPr lang="fr-FR" sz="1200">
                <a:solidFill>
                  <a:schemeClr val="tx1"/>
                </a:solidFill>
              </a:rPr>
              <a:t>, SP+, VADS, IZ e-commerce, …]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Bancarisation et Flux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  <a:endParaRPr lang="fr-FR" sz="1050" i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fr-FR" sz="10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BANCARISATION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L’Essentiel de la bancarisation : </a:t>
            </a:r>
            <a:r>
              <a:rPr lang="fr-FR"/>
              <a:t>« Proposer nos offres groupées de services»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0E031DE-A7E7-42AF-9CD2-42DCD6653244}"/>
              </a:ext>
            </a:extLst>
          </p:cNvPr>
          <p:cNvSpPr txBox="1">
            <a:spLocks/>
          </p:cNvSpPr>
          <p:nvPr/>
        </p:nvSpPr>
        <p:spPr>
          <a:xfrm>
            <a:off x="336436" y="1657107"/>
            <a:ext cx="5355656" cy="170994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/>
                <a:ea typeface="+mn-ea"/>
                <a:cs typeface="+mn-cs"/>
              </a:rPr>
              <a:t>50% de remise sur le forfait</a:t>
            </a:r>
            <a:r>
              <a:rPr kumimoji="0" lang="fr-FR" sz="1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/>
                <a:ea typeface="+mn-ea"/>
                <a:cs typeface="+mn-cs"/>
              </a:rPr>
              <a:t> Part si la relation détient un forfait PRO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 de bienvenue :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1 à 6 mois offerts sur le forfait PRO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4333173"/>
            <a:ext cx="5692092" cy="183652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Banque au quotidien</a:t>
            </a:r>
            <a:r>
              <a:rPr kumimoji="0" lang="fr-FR" sz="1100" b="1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5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explorez votre portefeuille pour accentuer la relation et Activer/Equiper vos clients sur l’univers de besoin Banque au quotidien</a:t>
            </a:r>
            <a:endParaRPr kumimoji="0" lang="fr-FR" sz="105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Astuces </a:t>
            </a:r>
            <a:r>
              <a:rPr kumimoji="0" lang="fr-FR" altLang="fr-FR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Selfcare</a:t>
            </a:r>
            <a:endParaRPr kumimoji="0" lang="fr-FR" altLang="fr-FR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5900" marR="0" lvl="0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Votre Sac à dos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354308" y="3244850"/>
            <a:ext cx="640268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Cliquez ici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80488" y="1958820"/>
            <a:ext cx="32860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5850" marR="0" lvl="2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La boîte à outils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928" y="3579239"/>
            <a:ext cx="488260" cy="48826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9405D5F9-0827-488D-BA25-6CF863E40E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555111D-4835-41DC-90AC-9168255223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94" y="1428731"/>
            <a:ext cx="392116" cy="392116"/>
          </a:xfrm>
          <a:prstGeom prst="rect">
            <a:avLst/>
          </a:prstGeom>
        </p:spPr>
      </p:pic>
      <p:sp>
        <p:nvSpPr>
          <p:cNvPr id="30" name="Espace réservé du contenu 8">
            <a:extLst>
              <a:ext uri="{FF2B5EF4-FFF2-40B4-BE49-F238E27FC236}">
                <a16:creationId xmlns:a16="http://schemas.microsoft.com/office/drawing/2014/main" id="{748D0B36-DC85-4640-98C8-B9CE42F1483F}"/>
              </a:ext>
            </a:extLst>
          </p:cNvPr>
          <p:cNvSpPr txBox="1">
            <a:spLocks/>
          </p:cNvSpPr>
          <p:nvPr/>
        </p:nvSpPr>
        <p:spPr>
          <a:xfrm>
            <a:off x="5469239" y="1432225"/>
            <a:ext cx="3148199" cy="3124638"/>
          </a:xfrm>
          <a:prstGeom prst="rect">
            <a:avLst/>
          </a:prstGeom>
          <a:noFill/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forfaits pros (hors auto-entrepreneurs)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Nouvelles EER Medium Large PLR si EER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3%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 b="1">
                <a:solidFill>
                  <a:schemeClr val="tx1"/>
                </a:solidFill>
              </a:rPr>
              <a:t>.</a:t>
            </a:r>
            <a:r>
              <a:rPr lang="fr-FR" sz="1000">
                <a:solidFill>
                  <a:schemeClr val="tx1"/>
                </a:solidFill>
              </a:rPr>
              <a:t>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Bancarisation et Flux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  <a:endParaRPr lang="fr-FR" sz="1050" i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fr-FR" sz="10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02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E-COMMERCE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rgbClr val="7030A0"/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rgbClr val="7030A0"/>
                </a:solidFill>
              </a:rPr>
              <a:t>du E-COMMERCE </a:t>
            </a:r>
            <a:r>
              <a:rPr lang="fr-FR"/>
              <a:t>« Equiper nos clients </a:t>
            </a:r>
            <a:r>
              <a:rPr lang="fr-FR" err="1"/>
              <a:t>PROs</a:t>
            </a:r>
            <a:r>
              <a:rPr lang="fr-FR"/>
              <a:t> en solution IZ </a:t>
            </a:r>
            <a:r>
              <a:rPr lang="fr-FR" err="1"/>
              <a:t>e-COMMERCE</a:t>
            </a:r>
            <a:r>
              <a:rPr lang="fr-FR"/>
              <a:t> associée à nos solutions d’encaissement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201468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540958"/>
            <a:ext cx="5226050" cy="26277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3503938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863467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fr-FR" sz="1200" b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Pas de cible Réseau à proprement parler mais action d’appels sortants sous-traitée à REGICOM </a:t>
            </a:r>
            <a:r>
              <a:rPr lang="fr-FR" sz="1050" b="1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050" b="1" err="1">
                <a:solidFill>
                  <a:schemeClr val="tx1"/>
                </a:solidFill>
              </a:rPr>
              <a:t>obj</a:t>
            </a:r>
            <a:r>
              <a:rPr lang="fr-FR" sz="1050" b="1">
                <a:solidFill>
                  <a:schemeClr val="tx1"/>
                </a:solidFill>
              </a:rPr>
              <a:t> = équiper les clients ciblés </a:t>
            </a:r>
            <a:r>
              <a:rPr lang="fr-FR" sz="1050" i="1">
                <a:solidFill>
                  <a:schemeClr val="tx1"/>
                </a:solidFill>
              </a:rPr>
              <a:t>(topés parmi le TOP X des professions appétentes à de l’e-commerce + détenteurs contrats VAD actifs + détenteurs </a:t>
            </a:r>
            <a:r>
              <a:rPr lang="fr-FR" sz="1050" i="1" err="1">
                <a:solidFill>
                  <a:schemeClr val="tx1"/>
                </a:solidFill>
              </a:rPr>
              <a:t>PayPlug</a:t>
            </a:r>
            <a:r>
              <a:rPr lang="fr-FR" sz="1050" i="1">
                <a:solidFill>
                  <a:schemeClr val="tx1"/>
                </a:solidFill>
              </a:rPr>
              <a:t>) </a:t>
            </a:r>
            <a:r>
              <a:rPr lang="fr-FR" sz="1050" b="1">
                <a:solidFill>
                  <a:schemeClr val="tx1"/>
                </a:solidFill>
              </a:rPr>
              <a:t>avec une solution IZ e-commerce associée à nos solutions de paiement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200" b="1" i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50" b="1">
                <a:solidFill>
                  <a:schemeClr val="tx1"/>
                </a:solidFill>
              </a:rPr>
              <a:t>Clients Pros sans univers FLUX</a:t>
            </a: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 bon réflexe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rgbClr val="CCCCFF"/>
          </a:solidFill>
          <a:ln w="28575">
            <a:solidFill>
              <a:srgbClr val="7030A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58318" y="3356515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C1E11C-1109-4E56-A8DA-FF512848E753}"/>
              </a:ext>
            </a:extLst>
          </p:cNvPr>
          <p:cNvSpPr/>
          <p:nvPr/>
        </p:nvSpPr>
        <p:spPr>
          <a:xfrm>
            <a:off x="11358318" y="4958621"/>
            <a:ext cx="640268" cy="3683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bg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80488" y="2052458"/>
            <a:ext cx="32860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3647616"/>
            <a:ext cx="634444" cy="634444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DFEE5474-BF66-4BBD-9BBE-31A9EE319E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06A8BB95-3A9B-44FF-B654-7041047C8B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94" y="1428731"/>
            <a:ext cx="392116" cy="392116"/>
          </a:xfrm>
          <a:prstGeom prst="rect">
            <a:avLst/>
          </a:prstGeom>
        </p:spPr>
      </p:pic>
      <p:sp>
        <p:nvSpPr>
          <p:cNvPr id="44" name="Espace réservé du contenu 8">
            <a:extLst>
              <a:ext uri="{FF2B5EF4-FFF2-40B4-BE49-F238E27FC236}">
                <a16:creationId xmlns:a16="http://schemas.microsoft.com/office/drawing/2014/main" id="{A67823D8-B4CA-4314-9FCE-C6A895B846E0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29597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1"/>
                </a:solidFill>
              </a:rPr>
              <a:t>Tous prescripteurs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/>
                </a:solidFill>
              </a:rPr>
              <a:t>Nos experts sont à vos cotés, il vous suffit d’en parler simplement à vos clients et de passer le relais sur </a:t>
            </a:r>
            <a:r>
              <a:rPr lang="fr-FR" sz="1200" dirty="0" err="1">
                <a:solidFill>
                  <a:schemeClr val="tx1"/>
                </a:solidFill>
              </a:rPr>
              <a:t>Monexpert</a:t>
            </a:r>
            <a:r>
              <a:rPr lang="fr-FR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B61956EE-5574-46CD-B1FE-80ED64F1DAA9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e-commerce [JPEL Express, </a:t>
            </a:r>
            <a:r>
              <a:rPr lang="fr-FR" sz="1200" err="1">
                <a:solidFill>
                  <a:schemeClr val="tx1"/>
                </a:solidFill>
              </a:rPr>
              <a:t>payplug</a:t>
            </a:r>
            <a:r>
              <a:rPr lang="fr-FR" sz="1200">
                <a:solidFill>
                  <a:schemeClr val="tx1"/>
                </a:solidFill>
              </a:rPr>
              <a:t>, SP+, VADS, IZ e-commerce, …]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Bancarisation et Flux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  <a:endParaRPr lang="fr-FR" sz="1050" i="1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34" name="Espace réservé du contenu 8">
            <a:extLst>
              <a:ext uri="{FF2B5EF4-FFF2-40B4-BE49-F238E27FC236}">
                <a16:creationId xmlns:a16="http://schemas.microsoft.com/office/drawing/2014/main" id="{CF9A43E0-9E5C-4E11-B7C6-19EFE673BCB2}"/>
              </a:ext>
            </a:extLst>
          </p:cNvPr>
          <p:cNvSpPr txBox="1">
            <a:spLocks/>
          </p:cNvSpPr>
          <p:nvPr/>
        </p:nvSpPr>
        <p:spPr>
          <a:xfrm>
            <a:off x="133992" y="1361853"/>
            <a:ext cx="5558099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 </a:t>
            </a:r>
            <a:r>
              <a:rPr lang="fr-FR" sz="1200" b="1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REGICOM : </a:t>
            </a:r>
            <a:r>
              <a:rPr lang="fr-FR" sz="1100">
                <a:solidFill>
                  <a:schemeClr val="tx1"/>
                </a:solidFill>
              </a:rPr>
              <a:t>1</a:t>
            </a:r>
            <a:r>
              <a:rPr lang="fr-FR" sz="1100" baseline="30000">
                <a:solidFill>
                  <a:schemeClr val="tx1"/>
                </a:solidFill>
              </a:rPr>
              <a:t>ère</a:t>
            </a:r>
            <a:r>
              <a:rPr lang="fr-FR" sz="1100">
                <a:solidFill>
                  <a:schemeClr val="tx1"/>
                </a:solidFill>
              </a:rPr>
              <a:t> année offerte pour tout engagement sur un Site Web et -50% les années suivantes sur les options essentielles </a:t>
            </a:r>
            <a:r>
              <a:rPr lang="fr-FR" sz="1100" b="1">
                <a:solidFill>
                  <a:schemeClr val="tx1"/>
                </a:solidFill>
              </a:rPr>
              <a:t>+</a:t>
            </a:r>
            <a:r>
              <a:rPr lang="fr-FR" sz="1100">
                <a:solidFill>
                  <a:schemeClr val="tx1"/>
                </a:solidFill>
              </a:rPr>
              <a:t> Installation &amp; 1</a:t>
            </a:r>
            <a:r>
              <a:rPr lang="fr-FR" sz="1100" baseline="30000">
                <a:solidFill>
                  <a:schemeClr val="tx1"/>
                </a:solidFill>
              </a:rPr>
              <a:t>ère</a:t>
            </a:r>
            <a:r>
              <a:rPr lang="fr-FR" sz="1100">
                <a:solidFill>
                  <a:schemeClr val="tx1"/>
                </a:solidFill>
              </a:rPr>
              <a:t> année offerte sur le module « </a:t>
            </a:r>
            <a:r>
              <a:rPr lang="fr-FR" sz="1100" err="1">
                <a:solidFill>
                  <a:schemeClr val="tx1"/>
                </a:solidFill>
              </a:rPr>
              <a:t>Click&amp;Collect</a:t>
            </a:r>
            <a:r>
              <a:rPr lang="fr-FR" sz="1100">
                <a:solidFill>
                  <a:schemeClr val="tx1"/>
                </a:solidFill>
              </a:rPr>
              <a:t> » (</a:t>
            </a:r>
            <a:r>
              <a:rPr lang="fr-FR" sz="1000" i="1">
                <a:solidFill>
                  <a:schemeClr val="tx1"/>
                </a:solidFill>
              </a:rPr>
              <a:t>modalités précises de mise en œuvre à venir</a:t>
            </a:r>
            <a:r>
              <a:rPr lang="fr-FR" sz="1100">
                <a:solidFill>
                  <a:schemeClr val="tx1"/>
                </a:solidFill>
              </a:rPr>
              <a:t>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Associé à nos solutions d’encaissement</a:t>
            </a:r>
          </a:p>
          <a:p>
            <a:pPr marL="1085850" lvl="2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100" b="1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PayPlug</a:t>
            </a:r>
            <a:r>
              <a:rPr lang="fr-FR" sz="11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000">
                <a:solidFill>
                  <a:schemeClr val="tx1"/>
                </a:solidFill>
              </a:rPr>
              <a:t>3 mois d'abonnement offerts pour toute souscription d'une offre </a:t>
            </a:r>
            <a:r>
              <a:rPr lang="fr-FR" sz="1000" err="1">
                <a:solidFill>
                  <a:schemeClr val="tx1"/>
                </a:solidFill>
              </a:rPr>
              <a:t>PayPlug</a:t>
            </a:r>
            <a:r>
              <a:rPr lang="fr-FR" sz="1000">
                <a:solidFill>
                  <a:schemeClr val="tx1"/>
                </a:solidFill>
              </a:rPr>
              <a:t> Starter / Pro ou Premium </a:t>
            </a:r>
            <a:r>
              <a:rPr lang="fr-FR" sz="1000" b="1">
                <a:solidFill>
                  <a:schemeClr val="tx1"/>
                </a:solidFill>
              </a:rPr>
              <a:t>OU </a:t>
            </a:r>
            <a:r>
              <a:rPr lang="fr-FR" sz="1000">
                <a:solidFill>
                  <a:schemeClr val="tx1"/>
                </a:solidFill>
              </a:rPr>
              <a:t>6 mois d'abonnement offerts pour toute souscription d'une offre </a:t>
            </a:r>
            <a:r>
              <a:rPr lang="fr-FR" sz="1000" err="1">
                <a:solidFill>
                  <a:schemeClr val="tx1"/>
                </a:solidFill>
              </a:rPr>
              <a:t>PayPlug</a:t>
            </a:r>
            <a:r>
              <a:rPr lang="fr-FR" sz="1000">
                <a:solidFill>
                  <a:schemeClr val="tx1"/>
                </a:solidFill>
              </a:rPr>
              <a:t> Pro / Premium (ou Platinum) ET de la fonctionnalité PAYLATER (paiement fractionné garanti)</a:t>
            </a:r>
            <a:endParaRPr lang="fr-FR" sz="1000" b="1">
              <a:solidFill>
                <a:schemeClr val="tx1"/>
              </a:solidFill>
            </a:endParaRPr>
          </a:p>
          <a:p>
            <a:pPr marL="1085850" lvl="2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1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JPEL Express : </a:t>
            </a:r>
            <a:r>
              <a:rPr lang="fr-FR" sz="1100" b="1">
                <a:solidFill>
                  <a:schemeClr val="tx1"/>
                </a:solidFill>
              </a:rPr>
              <a:t>Offre promo en cours de constitution</a:t>
            </a:r>
            <a:endParaRPr lang="fr-FR" sz="1000" b="1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3095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1C2835-9EDD-4C9B-9D6A-A5D709ED3AD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391FE-EF02-4272-8551-5CB9B638BAFE}"/>
              </a:ext>
            </a:extLst>
          </p:cNvPr>
          <p:cNvSpPr/>
          <p:nvPr/>
        </p:nvSpPr>
        <p:spPr>
          <a:xfrm rot="19142128">
            <a:off x="2257532" y="2680211"/>
            <a:ext cx="778598" cy="479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1F60EFB-68F9-4DFA-AB59-233A3A0AEFCE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113" y="6141853"/>
            <a:ext cx="1162050" cy="76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9A55950-7E74-4377-832C-7B3690FC9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>
                <a:solidFill>
                  <a:schemeClr val="accent2">
                    <a:lumMod val="75000"/>
                  </a:schemeClr>
                </a:solidFill>
              </a:rPr>
              <a:t>L’</a:t>
            </a:r>
            <a:r>
              <a:rPr lang="fr-FR">
                <a:solidFill>
                  <a:srgbClr val="C00000"/>
                </a:solidFill>
              </a:rPr>
              <a:t>Essentiel </a:t>
            </a:r>
            <a:r>
              <a:rPr lang="fr-FR">
                <a:solidFill>
                  <a:schemeClr val="accent2">
                    <a:lumMod val="75000"/>
                  </a:schemeClr>
                </a:solidFill>
              </a:rPr>
              <a:t>de l’ingénierie sociale : </a:t>
            </a:r>
            <a:r>
              <a:rPr lang="fr-FR"/>
              <a:t>« Aider nos clients à fidéliser leurs salariés »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FC2FD56-4C20-4885-9208-17396904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/>
              <a:t>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A50DC433-55FE-42CD-AD48-B9A2EC592CBB}"/>
              </a:ext>
            </a:extLst>
          </p:cNvPr>
          <p:cNvSpPr txBox="1">
            <a:spLocks/>
          </p:cNvSpPr>
          <p:nvPr/>
        </p:nvSpPr>
        <p:spPr bwMode="auto">
          <a:xfrm>
            <a:off x="5780326" y="1412788"/>
            <a:ext cx="2820619" cy="306384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29B6957A-FCF9-485A-A9BD-8F921FC7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impacts sur votre PV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37D79385-1FD4-47FD-9E22-6FBB7FE05BC4}"/>
              </a:ext>
            </a:extLst>
          </p:cNvPr>
          <p:cNvSpPr txBox="1">
            <a:spLocks/>
          </p:cNvSpPr>
          <p:nvPr/>
        </p:nvSpPr>
        <p:spPr bwMode="auto">
          <a:xfrm>
            <a:off x="466042" y="1398834"/>
            <a:ext cx="5226050" cy="145538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01FFB4BC-D07A-45D9-BD9F-F6D1EAFA571F}"/>
              </a:ext>
            </a:extLst>
          </p:cNvPr>
          <p:cNvSpPr txBox="1">
            <a:spLocks/>
          </p:cNvSpPr>
          <p:nvPr/>
        </p:nvSpPr>
        <p:spPr>
          <a:xfrm>
            <a:off x="458604" y="3068908"/>
            <a:ext cx="5226050" cy="309983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60791FB6-2EA8-48AA-AFF7-1C0F5B58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à proposer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4E8B59F9-D43D-4833-ACB6-AFAA9DB1B261}"/>
              </a:ext>
            </a:extLst>
          </p:cNvPr>
          <p:cNvSpPr txBox="1">
            <a:spLocks/>
          </p:cNvSpPr>
          <p:nvPr/>
        </p:nvSpPr>
        <p:spPr>
          <a:xfrm>
            <a:off x="517558" y="2927163"/>
            <a:ext cx="1723366" cy="3389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/>
              <a:t>Qui contacter ?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37E38F8C-F012-46DB-8E8E-BD547FCC21A3}"/>
              </a:ext>
            </a:extLst>
          </p:cNvPr>
          <p:cNvSpPr txBox="1">
            <a:spLocks/>
          </p:cNvSpPr>
          <p:nvPr/>
        </p:nvSpPr>
        <p:spPr>
          <a:xfrm>
            <a:off x="0" y="3220255"/>
            <a:ext cx="5692092" cy="294848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100" b="1">
                <a:solidFill>
                  <a:schemeClr val="tx1"/>
                </a:solidFill>
              </a:rPr>
              <a:t>Des cibles qualifiées pour organiser la prise de contact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Equiper et fidéliser les clients professionnels et PLS dans l’optimisation de leur politique sociale et fiscale avec nos solutions « clé en main »</a:t>
            </a:r>
            <a:endParaRPr lang="fr-FR" sz="1000">
              <a:solidFill>
                <a:schemeClr val="tx1"/>
              </a:solidFill>
            </a:endParaRPr>
          </a:p>
          <a:p>
            <a:pPr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900">
                <a:solidFill>
                  <a:schemeClr val="tx1"/>
                </a:solidFill>
              </a:rPr>
              <a:t>Cible 1 : clients Pros Actifs (hors PLS / </a:t>
            </a:r>
            <a:r>
              <a:rPr lang="fr-FR" sz="900" err="1">
                <a:solidFill>
                  <a:schemeClr val="tx1"/>
                </a:solidFill>
              </a:rPr>
              <a:t>cf</a:t>
            </a:r>
            <a:r>
              <a:rPr lang="fr-FR" sz="900">
                <a:solidFill>
                  <a:schemeClr val="tx1"/>
                </a:solidFill>
              </a:rPr>
              <a:t> cible 2) non-équipés Box-Office avec &gt;= 2 salariés</a:t>
            </a:r>
          </a:p>
          <a:p>
            <a:pPr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900">
                <a:solidFill>
                  <a:schemeClr val="tx1"/>
                </a:solidFill>
              </a:rPr>
              <a:t>Cible 2 : clients PLS Actifs non-équipés Box-Office et/ou ES-PL</a:t>
            </a:r>
          </a:p>
          <a:p>
            <a:pPr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900">
                <a:solidFill>
                  <a:schemeClr val="tx1"/>
                </a:solidFill>
              </a:rPr>
              <a:t>Cible 3 : clients Pros Actifs 2 et 3* (hors PLS / </a:t>
            </a:r>
            <a:r>
              <a:rPr lang="fr-FR" sz="900" err="1">
                <a:solidFill>
                  <a:schemeClr val="tx1"/>
                </a:solidFill>
              </a:rPr>
              <a:t>cf</a:t>
            </a:r>
            <a:r>
              <a:rPr lang="fr-FR" sz="900">
                <a:solidFill>
                  <a:schemeClr val="tx1"/>
                </a:solidFill>
              </a:rPr>
              <a:t> cible 4) non-équipés Box-Office avec &gt;= 2 salariés</a:t>
            </a:r>
          </a:p>
          <a:p>
            <a:pPr lvl="3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900">
                <a:solidFill>
                  <a:schemeClr val="tx1"/>
                </a:solidFill>
              </a:rPr>
              <a:t>Cible 4 : clients PLS Actifs 2 et 3* non-équipés Box-Office et/ou ES-PL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Fidéliser et recruter ses salariés : </a:t>
            </a:r>
            <a:r>
              <a:rPr lang="fr-FR" sz="1000">
                <a:solidFill>
                  <a:schemeClr val="tx1"/>
                </a:solidFill>
              </a:rPr>
              <a:t>équiper et fidéliser nos LARGE PRO en complétant l’offre BOX-OFFICE déjà détenue par un dispositif d’intéressement, en bénéficiant d’avantages fiscaux pour eux et leurs salariés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Vos clients sans univers Ingénierie Sociale </a:t>
            </a:r>
            <a:r>
              <a:rPr lang="fr-FR" sz="1000" i="1">
                <a:solidFill>
                  <a:schemeClr val="tx1"/>
                </a:solidFill>
              </a:rPr>
              <a:t>[seuls 6 % de nos clients sont équipés d’un contrat d’épargne salariale]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FCFD105-D314-4C17-9A36-07359F35B7AC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3"/>
            <a:ext cx="2827587" cy="159337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/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/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C3A61276-2CB8-4B0F-B125-713E8C94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177458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Les Astuces </a:t>
            </a:r>
            <a:r>
              <a:rPr lang="fr-FR" altLang="fr-FR" sz="1400" b="1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Selfcare</a:t>
            </a:r>
            <a:endParaRPr lang="fr-FR" altLang="fr-F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A281F635-F458-4D2E-A37E-8DDE65294729}"/>
              </a:ext>
            </a:extLst>
          </p:cNvPr>
          <p:cNvSpPr txBox="1">
            <a:spLocks/>
          </p:cNvSpPr>
          <p:nvPr/>
        </p:nvSpPr>
        <p:spPr>
          <a:xfrm>
            <a:off x="5407437" y="4958621"/>
            <a:ext cx="29597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/>
                </a:solidFill>
              </a:rPr>
              <a:t>Abondement possible en </a:t>
            </a:r>
            <a:r>
              <a:rPr lang="fr-FR" sz="1200" dirty="0" err="1">
                <a:solidFill>
                  <a:schemeClr val="tx1"/>
                </a:solidFill>
              </a:rPr>
              <a:t>selfcare</a:t>
            </a:r>
            <a:r>
              <a:rPr lang="fr-FR" sz="1200" dirty="0">
                <a:solidFill>
                  <a:schemeClr val="tx1"/>
                </a:solidFill>
              </a:rPr>
              <a:t> depuis l’espace personnel de l’employeur !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9FF2785F-F2FD-4BD0-B112-DB42CD30989D}"/>
              </a:ext>
            </a:extLst>
          </p:cNvPr>
          <p:cNvSpPr txBox="1">
            <a:spLocks/>
          </p:cNvSpPr>
          <p:nvPr/>
        </p:nvSpPr>
        <p:spPr bwMode="auto">
          <a:xfrm>
            <a:off x="8708191" y="1428936"/>
            <a:ext cx="3482187" cy="47398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7220FAC7-C29D-423F-AEB0-A60FEEF1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3712" y="1253255"/>
            <a:ext cx="1735557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Votre Sac à dos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330BE1B-E73C-4494-86AC-50FB93EE4673}"/>
              </a:ext>
            </a:extLst>
          </p:cNvPr>
          <p:cNvSpPr/>
          <p:nvPr/>
        </p:nvSpPr>
        <p:spPr>
          <a:xfrm>
            <a:off x="11352818" y="3384115"/>
            <a:ext cx="640268" cy="3683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48CA8E4-3AD7-4A1E-ACBE-5B832966DC72}"/>
              </a:ext>
            </a:extLst>
          </p:cNvPr>
          <p:cNvSpPr/>
          <p:nvPr/>
        </p:nvSpPr>
        <p:spPr>
          <a:xfrm>
            <a:off x="11352818" y="4854851"/>
            <a:ext cx="640268" cy="3683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Cliquez ici</a:t>
            </a: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AC28CD9-CB65-46A3-855E-F94978E7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091" y="4746429"/>
            <a:ext cx="476225" cy="48454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27155AB-35FE-4875-8D9B-FC5E48C43E24}"/>
              </a:ext>
            </a:extLst>
          </p:cNvPr>
          <p:cNvSpPr/>
          <p:nvPr/>
        </p:nvSpPr>
        <p:spPr>
          <a:xfrm>
            <a:off x="7852779" y="1951922"/>
            <a:ext cx="328603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liste des actions de marketing direct </a:t>
            </a:r>
            <a:r>
              <a:rPr lang="fr-FR" sz="1200"/>
              <a:t>déployées pour chaque univers afin de vous accompagner et faciliter la prise de contact avec les clients :</a:t>
            </a:r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/>
          </a:p>
          <a:p>
            <a:pPr marL="1085850" lvl="2" indent="-1714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/>
              <a:t>La boîte à outils </a:t>
            </a:r>
            <a:r>
              <a:rPr lang="fr-FR" sz="1200"/>
              <a:t>permettant à chacun de trouver les informations qui le concernent 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65A53D4-6DA7-4863-923C-357446907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42" y="942682"/>
            <a:ext cx="761704" cy="76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A519DED-24D6-441A-874C-27C971EE7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47" y="2930163"/>
            <a:ext cx="634444" cy="63444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B7224A5-2A42-44D2-8879-635FD451F3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22" y="1365977"/>
            <a:ext cx="448673" cy="44867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6200171-71B5-438A-9F5F-BA6B566180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94" y="1428731"/>
            <a:ext cx="392116" cy="3921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E86953-F533-2854-1796-423B675F639B}"/>
              </a:ext>
            </a:extLst>
          </p:cNvPr>
          <p:cNvSpPr txBox="1"/>
          <p:nvPr/>
        </p:nvSpPr>
        <p:spPr>
          <a:xfrm>
            <a:off x="669072" y="1589048"/>
            <a:ext cx="4827316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</a:rPr>
              <a:t>Box-Office</a:t>
            </a:r>
            <a:endParaRPr lang="en-US">
              <a:cs typeface="Arial"/>
            </a:endParaRPr>
          </a:p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</a:rPr>
              <a:t>ES-PL</a:t>
            </a:r>
            <a:endParaRPr lang="fr-FR" sz="1200" b="1" kern="1200">
              <a:latin typeface="Arial"/>
              <a:cs typeface="Arial"/>
            </a:endParaRPr>
          </a:p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</a:rPr>
              <a:t>Intéressement</a:t>
            </a:r>
            <a:endParaRPr lang="fr-FR" sz="1200" b="1" kern="1200">
              <a:latin typeface="Arial"/>
              <a:cs typeface="Arial"/>
            </a:endParaRPr>
          </a:p>
          <a:p>
            <a:pPr marL="285750" indent="-285750" algn="l" rtl="0">
              <a:buFont typeface="Wingdings"/>
              <a:buChar char="§"/>
            </a:pPr>
            <a:endParaRPr lang="fr-FR">
              <a:cs typeface="Arial"/>
            </a:endParaRPr>
          </a:p>
          <a:p>
            <a:pPr marL="171450" indent="-171450" algn="l" rtl="0">
              <a:buFont typeface="Wingdings"/>
              <a:buChar char="§"/>
            </a:pPr>
            <a:r>
              <a:rPr lang="fr-FR" sz="1200" b="1" kern="1200">
                <a:latin typeface="Arial"/>
                <a:ea typeface="+mn-ea"/>
                <a:cs typeface="+mn-cs"/>
              </a:rPr>
              <a:t>Du 02/01/23 au 01/04/23 </a:t>
            </a:r>
            <a:r>
              <a:rPr lang="fr-FR" sz="1200" b="1" kern="1200">
                <a:latin typeface="Arial"/>
                <a:ea typeface="+mn-ea"/>
                <a:cs typeface="+mn-cs"/>
                <a:sym typeface="Wingdings"/>
              </a:rPr>
              <a:t></a:t>
            </a:r>
            <a:r>
              <a:rPr lang="fr-FR" sz="1200" b="1" kern="1200">
                <a:latin typeface="Arial"/>
                <a:ea typeface="+mn-ea"/>
                <a:cs typeface="+mn-cs"/>
              </a:rPr>
              <a:t> </a:t>
            </a:r>
            <a:r>
              <a:rPr lang="fr-FR" sz="1200" b="1" kern="1200">
                <a:latin typeface="Arial"/>
              </a:rPr>
              <a:t>100€ offerts pour toute souscription de forfait PEI/PERCO-I alimenté</a:t>
            </a:r>
            <a:endParaRPr lang="en-US">
              <a:cs typeface="Arial"/>
            </a:endParaRPr>
          </a:p>
        </p:txBody>
      </p:sp>
      <p:sp>
        <p:nvSpPr>
          <p:cNvPr id="33" name="Espace réservé du contenu 8">
            <a:extLst>
              <a:ext uri="{FF2B5EF4-FFF2-40B4-BE49-F238E27FC236}">
                <a16:creationId xmlns:a16="http://schemas.microsoft.com/office/drawing/2014/main" id="{6BB1804E-5BB6-4DD2-97BE-27C59C6EDFD5}"/>
              </a:ext>
            </a:extLst>
          </p:cNvPr>
          <p:cNvSpPr txBox="1">
            <a:spLocks/>
          </p:cNvSpPr>
          <p:nvPr/>
        </p:nvSpPr>
        <p:spPr>
          <a:xfrm>
            <a:off x="5313220" y="1351996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Epargne salariale alimentée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IARD / </a:t>
            </a:r>
            <a:r>
              <a:rPr lang="fr-FR" sz="1200" err="1">
                <a:solidFill>
                  <a:schemeClr val="tx1"/>
                </a:solidFill>
              </a:rPr>
              <a:t>Prév</a:t>
            </a:r>
            <a:r>
              <a:rPr lang="fr-FR" sz="1200">
                <a:solidFill>
                  <a:schemeClr val="tx1"/>
                </a:solidFill>
              </a:rPr>
              <a:t>. / Ep. Salariale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69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FFD12B-2EB1-4CCE-8F3D-9FBE79833DF8}"/>
              </a:ext>
            </a:extLst>
          </p:cNvPr>
          <p:cNvSpPr/>
          <p:nvPr/>
        </p:nvSpPr>
        <p:spPr>
          <a:xfrm>
            <a:off x="4549971" y="4605453"/>
            <a:ext cx="7381834" cy="68092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129315" y="1667108"/>
            <a:ext cx="7891699" cy="3523784"/>
          </a:xfrm>
        </p:spPr>
        <p:txBody>
          <a:bodyPr/>
          <a:lstStyle/>
          <a:p>
            <a:r>
              <a:rPr lang="fr-FR" b="1" dirty="0"/>
              <a:t>Nos ambitions majeures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Premiums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Les boussoles : pour vous orienter et choisir votre voie vers les sommets</a:t>
            </a:r>
          </a:p>
          <a:p>
            <a:pPr marL="0" indent="0">
              <a:buNone/>
            </a:pPr>
            <a:endParaRPr lang="fr-FR" sz="1600" dirty="0"/>
          </a:p>
          <a:p>
            <a:pPr>
              <a:tabLst>
                <a:tab pos="892175" algn="l"/>
              </a:tabLst>
            </a:pPr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683524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4705D9B-DDFA-420D-A01D-6E62E3097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Professionnels </a:t>
            </a:r>
          </a:p>
        </p:txBody>
      </p:sp>
      <p:sp>
        <p:nvSpPr>
          <p:cNvPr id="60" name="Espace réservé du texte 2">
            <a:extLst>
              <a:ext uri="{FF2B5EF4-FFF2-40B4-BE49-F238E27FC236}">
                <a16:creationId xmlns:a16="http://schemas.microsoft.com/office/drawing/2014/main" id="{2E746AB7-EAEC-4788-AA91-BE91437AA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Votre boussole : </a:t>
            </a:r>
            <a:r>
              <a:rPr lang="fr-FR"/>
              <a:t>la page omnidirectionnelle pour vous orienter et choisir votre voie vers les sommets </a:t>
            </a:r>
            <a:r>
              <a:rPr lang="fr-FR">
                <a:solidFill>
                  <a:srgbClr val="C00000"/>
                </a:solidFill>
              </a:rPr>
              <a:t>en 1 seul clic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0006D9-5FFB-4130-85E6-A2A322A6EF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97724">
            <a:off x="563818" y="5992789"/>
            <a:ext cx="742950" cy="762000"/>
          </a:xfrm>
          <a:prstGeom prst="rect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A7AC6C5A-C0DF-4523-9D7B-65224C78233E}"/>
              </a:ext>
            </a:extLst>
          </p:cNvPr>
          <p:cNvGrpSpPr/>
          <p:nvPr/>
        </p:nvGrpSpPr>
        <p:grpSpPr>
          <a:xfrm>
            <a:off x="4064302" y="2114050"/>
            <a:ext cx="3831614" cy="4230091"/>
            <a:chOff x="1561171" y="3607536"/>
            <a:chExt cx="2971102" cy="3200400"/>
          </a:xfrm>
        </p:grpSpPr>
        <p:pic>
          <p:nvPicPr>
            <p:cNvPr id="64" name="Picture 8" descr="Panneau d'affichage Pin 2m30 12×12 aff:100×140 fond:CP backé 9mm -  Menuiserie Bertin">
              <a:extLst>
                <a:ext uri="{FF2B5EF4-FFF2-40B4-BE49-F238E27FC236}">
                  <a16:creationId xmlns:a16="http://schemas.microsoft.com/office/drawing/2014/main" id="{16F17562-265D-423C-861E-C18BED4B84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15" r="14259"/>
            <a:stretch/>
          </p:blipFill>
          <p:spPr bwMode="auto">
            <a:xfrm>
              <a:off x="1561171" y="3607536"/>
              <a:ext cx="2971102" cy="32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58AA69E9-F33F-4D94-B24C-3D7F8E5429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l="2312" t="4966" r="9272" b="1449"/>
            <a:stretch/>
          </p:blipFill>
          <p:spPr>
            <a:xfrm>
              <a:off x="2370352" y="4799860"/>
              <a:ext cx="1143003" cy="818486"/>
            </a:xfrm>
            <a:prstGeom prst="rect">
              <a:avLst/>
            </a:prstGeom>
          </p:spPr>
        </p:pic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A823D15-96AD-445F-89BA-FF677047AAF4}"/>
              </a:ext>
            </a:extLst>
          </p:cNvPr>
          <p:cNvGrpSpPr/>
          <p:nvPr/>
        </p:nvGrpSpPr>
        <p:grpSpPr>
          <a:xfrm>
            <a:off x="1989005" y="1279995"/>
            <a:ext cx="400050" cy="5370896"/>
            <a:chOff x="804295" y="521148"/>
            <a:chExt cx="400050" cy="479798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685A7EFF-F0DC-4270-8528-77FB4F444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4295" y="521148"/>
              <a:ext cx="400050" cy="4797984"/>
            </a:xfrm>
            <a:prstGeom prst="rect">
              <a:avLst/>
            </a:prstGeom>
          </p:spPr>
        </p:pic>
        <p:pic>
          <p:nvPicPr>
            <p:cNvPr id="69" name="Espace réservé du contenu 8">
              <a:extLst>
                <a:ext uri="{FF2B5EF4-FFF2-40B4-BE49-F238E27FC236}">
                  <a16:creationId xmlns:a16="http://schemas.microsoft.com/office/drawing/2014/main" id="{285DF5F7-1272-4449-9F33-58D513B56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3784" y="734690"/>
              <a:ext cx="300564" cy="236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5E5AB130-FAC9-461C-8AF9-5239EDB78002}"/>
              </a:ext>
            </a:extLst>
          </p:cNvPr>
          <p:cNvGrpSpPr/>
          <p:nvPr/>
        </p:nvGrpSpPr>
        <p:grpSpPr>
          <a:xfrm>
            <a:off x="939230" y="1869009"/>
            <a:ext cx="2495904" cy="706916"/>
            <a:chOff x="1887987" y="1477570"/>
            <a:chExt cx="2174488" cy="706916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90B8F906-0DD0-4DC4-9AA0-0F8A19634EF2}"/>
                </a:ext>
              </a:extLst>
            </p:cNvPr>
            <p:cNvSpPr/>
            <p:nvPr/>
          </p:nvSpPr>
          <p:spPr>
            <a:xfrm>
              <a:off x="1887987" y="1477570"/>
              <a:ext cx="2174488" cy="70691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5" name="Picture 6" descr="Les Randonnées">
              <a:extLst>
                <a:ext uri="{FF2B5EF4-FFF2-40B4-BE49-F238E27FC236}">
                  <a16:creationId xmlns:a16="http://schemas.microsoft.com/office/drawing/2014/main" id="{EEB5AAF7-7C7C-4909-87EA-20925FB075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1018" y="1672997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D5B4C50B-52E4-4A61-B40A-931D6A1F5EB9}"/>
                </a:ext>
              </a:extLst>
            </p:cNvPr>
            <p:cNvSpPr txBox="1"/>
            <p:nvPr/>
          </p:nvSpPr>
          <p:spPr>
            <a:xfrm>
              <a:off x="2080281" y="1593728"/>
              <a:ext cx="1729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chemeClr val="bg1"/>
                  </a:solidFill>
                  <a:latin typeface="Arial Black" panose="020B0A04020102020204" pitchFamily="34" charset="0"/>
                </a:rPr>
                <a:t>MARCHÉ GRAND PUBLIC &amp; PRÉMIUM</a:t>
              </a:r>
            </a:p>
          </p:txBody>
        </p:sp>
        <p:sp>
          <p:nvSpPr>
            <p:cNvPr id="78" name="Triangle isocèle 77">
              <a:extLst>
                <a:ext uri="{FF2B5EF4-FFF2-40B4-BE49-F238E27FC236}">
                  <a16:creationId xmlns:a16="http://schemas.microsoft.com/office/drawing/2014/main" id="{90A2C324-9648-4CE0-98AB-5BAD33B7550C}"/>
                </a:ext>
              </a:extLst>
            </p:cNvPr>
            <p:cNvSpPr/>
            <p:nvPr/>
          </p:nvSpPr>
          <p:spPr>
            <a:xfrm rot="16200000">
              <a:off x="1864005" y="172820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488829A5-1D69-48E3-999E-A4F0F792DA78}"/>
              </a:ext>
            </a:extLst>
          </p:cNvPr>
          <p:cNvGrpSpPr/>
          <p:nvPr/>
        </p:nvGrpSpPr>
        <p:grpSpPr>
          <a:xfrm>
            <a:off x="9790884" y="1279995"/>
            <a:ext cx="400050" cy="5370896"/>
            <a:chOff x="804295" y="521148"/>
            <a:chExt cx="400050" cy="4797984"/>
          </a:xfrm>
        </p:grpSpPr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2918431E-EBA1-49C3-9C03-778CDF689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4295" y="521148"/>
              <a:ext cx="400050" cy="4797984"/>
            </a:xfrm>
            <a:prstGeom prst="rect">
              <a:avLst/>
            </a:prstGeom>
          </p:spPr>
        </p:pic>
        <p:pic>
          <p:nvPicPr>
            <p:cNvPr id="81" name="Espace réservé du contenu 8">
              <a:extLst>
                <a:ext uri="{FF2B5EF4-FFF2-40B4-BE49-F238E27FC236}">
                  <a16:creationId xmlns:a16="http://schemas.microsoft.com/office/drawing/2014/main" id="{0C543B99-C259-4715-B619-293FA3569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3784" y="734690"/>
              <a:ext cx="300564" cy="236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4CA76373-F6D3-4E3D-8A76-5AF9833BF5DC}"/>
              </a:ext>
            </a:extLst>
          </p:cNvPr>
          <p:cNvGrpSpPr/>
          <p:nvPr/>
        </p:nvGrpSpPr>
        <p:grpSpPr>
          <a:xfrm>
            <a:off x="8757047" y="1872424"/>
            <a:ext cx="2483382" cy="706916"/>
            <a:chOff x="1747080" y="1477570"/>
            <a:chExt cx="2483382" cy="706916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79D8F639-90BC-4DC2-8AC5-0EDAE2128477}"/>
                </a:ext>
              </a:extLst>
            </p:cNvPr>
            <p:cNvSpPr/>
            <p:nvPr/>
          </p:nvSpPr>
          <p:spPr>
            <a:xfrm>
              <a:off x="1747080" y="1477570"/>
              <a:ext cx="2483382" cy="70691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4" name="Picture 6" descr="Les Randonnées">
              <a:extLst>
                <a:ext uri="{FF2B5EF4-FFF2-40B4-BE49-F238E27FC236}">
                  <a16:creationId xmlns:a16="http://schemas.microsoft.com/office/drawing/2014/main" id="{3DBCD689-7A71-4259-B301-1E954F6CF9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841626" y="169184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D539B4CD-3CC5-42A6-92AE-3F2961E88E31}"/>
                </a:ext>
              </a:extLst>
            </p:cNvPr>
            <p:cNvSpPr txBox="1"/>
            <p:nvPr/>
          </p:nvSpPr>
          <p:spPr>
            <a:xfrm>
              <a:off x="2116479" y="1593728"/>
              <a:ext cx="18129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chemeClr val="bg1"/>
                  </a:solidFill>
                  <a:latin typeface="Arial Black" panose="020B0A04020102020204" pitchFamily="34" charset="0"/>
                </a:rPr>
                <a:t>MARCHÉ des PROFESSIONNELS</a:t>
              </a:r>
            </a:p>
          </p:txBody>
        </p:sp>
        <p:sp>
          <p:nvSpPr>
            <p:cNvPr id="86" name="Triangle isocèle 85">
              <a:extLst>
                <a:ext uri="{FF2B5EF4-FFF2-40B4-BE49-F238E27FC236}">
                  <a16:creationId xmlns:a16="http://schemas.microsoft.com/office/drawing/2014/main" id="{ED69DE9A-E54C-4C72-8305-49A0B1D0C788}"/>
                </a:ext>
              </a:extLst>
            </p:cNvPr>
            <p:cNvSpPr/>
            <p:nvPr/>
          </p:nvSpPr>
          <p:spPr>
            <a:xfrm rot="5400000">
              <a:off x="3898893" y="1728210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E55490F8-4669-4D81-B1DF-B360C47A76E0}"/>
              </a:ext>
            </a:extLst>
          </p:cNvPr>
          <p:cNvGrpSpPr/>
          <p:nvPr/>
        </p:nvGrpSpPr>
        <p:grpSpPr>
          <a:xfrm>
            <a:off x="6715967" y="5093032"/>
            <a:ext cx="1741132" cy="1734894"/>
            <a:chOff x="4771200" y="2594875"/>
            <a:chExt cx="2018440" cy="2022486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CAA1760B-DF68-49A3-BCEE-3149783A9257}"/>
                </a:ext>
              </a:extLst>
            </p:cNvPr>
            <p:cNvGrpSpPr/>
            <p:nvPr/>
          </p:nvGrpSpPr>
          <p:grpSpPr>
            <a:xfrm>
              <a:off x="4771200" y="2594875"/>
              <a:ext cx="2018440" cy="2022486"/>
              <a:chOff x="4771200" y="2594875"/>
              <a:chExt cx="2018440" cy="2022486"/>
            </a:xfrm>
          </p:grpSpPr>
          <p:pic>
            <p:nvPicPr>
              <p:cNvPr id="2052" name="Picture 4" descr="Sticker et autocollant Boussole Montagne">
                <a:extLst>
                  <a:ext uri="{FF2B5EF4-FFF2-40B4-BE49-F238E27FC236}">
                    <a16:creationId xmlns:a16="http://schemas.microsoft.com/office/drawing/2014/main" id="{99037AAA-18FA-4620-B0FA-B7E1D9ECEC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1200" y="2594875"/>
                <a:ext cx="2018440" cy="20224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41B1713E-8B76-4600-9CAD-CA7BB7BAE659}"/>
                  </a:ext>
                </a:extLst>
              </p:cNvPr>
              <p:cNvSpPr/>
              <p:nvPr/>
            </p:nvSpPr>
            <p:spPr>
              <a:xfrm>
                <a:off x="5230098" y="3077736"/>
                <a:ext cx="1048038" cy="10383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65" name="Espace réservé du contenu 8">
              <a:extLst>
                <a:ext uri="{FF2B5EF4-FFF2-40B4-BE49-F238E27FC236}">
                  <a16:creationId xmlns:a16="http://schemas.microsoft.com/office/drawing/2014/main" id="{31CEE52E-809A-4EA4-8B7D-58E2818F9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74001" y="3143638"/>
              <a:ext cx="1045202" cy="738577"/>
            </a:xfrm>
            <a:prstGeom prst="rect">
              <a:avLst/>
            </a:prstGeom>
          </p:spPr>
        </p:pic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2D37FE51-59FC-422D-96FF-45B029B9DA9C}"/>
              </a:ext>
            </a:extLst>
          </p:cNvPr>
          <p:cNvGrpSpPr/>
          <p:nvPr/>
        </p:nvGrpSpPr>
        <p:grpSpPr>
          <a:xfrm>
            <a:off x="1093040" y="2794557"/>
            <a:ext cx="2174488" cy="462741"/>
            <a:chOff x="1887987" y="1477570"/>
            <a:chExt cx="2174488" cy="462741"/>
          </a:xfrm>
        </p:grpSpPr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6DC565C8-CC0D-4022-B3D5-F48578CDC5AC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9" name="Picture 6" descr="Les Randonnées">
              <a:hlinkClick r:id="rId11"/>
              <a:extLst>
                <a:ext uri="{FF2B5EF4-FFF2-40B4-BE49-F238E27FC236}">
                  <a16:creationId xmlns:a16="http://schemas.microsoft.com/office/drawing/2014/main" id="{A563A05E-493F-4628-BC0E-337DD7F1C5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E592F4B-155E-46D3-9C61-0CE2B14BCEAE}"/>
                </a:ext>
              </a:extLst>
            </p:cNvPr>
            <p:cNvSpPr/>
            <p:nvPr/>
          </p:nvSpPr>
          <p:spPr>
            <a:xfrm>
              <a:off x="3425059" y="1635750"/>
              <a:ext cx="233309" cy="16896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5A9131EF-29B3-44A4-945F-1007101A4C01}"/>
                </a:ext>
              </a:extLst>
            </p:cNvPr>
            <p:cNvSpPr txBox="1"/>
            <p:nvPr/>
          </p:nvSpPr>
          <p:spPr>
            <a:xfrm>
              <a:off x="2246014" y="1590881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1"/>
                </a:rPr>
                <a:t>EPARGNE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92" name="Triangle isocèle 91">
              <a:extLst>
                <a:ext uri="{FF2B5EF4-FFF2-40B4-BE49-F238E27FC236}">
                  <a16:creationId xmlns:a16="http://schemas.microsoft.com/office/drawing/2014/main" id="{7B8D358A-D5B3-47A9-8391-AFB2F3CE71A9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3CAA4101-6A2E-4831-B337-3982A78C33C6}"/>
              </a:ext>
            </a:extLst>
          </p:cNvPr>
          <p:cNvGrpSpPr/>
          <p:nvPr/>
        </p:nvGrpSpPr>
        <p:grpSpPr>
          <a:xfrm>
            <a:off x="8950162" y="2734147"/>
            <a:ext cx="2174488" cy="462741"/>
            <a:chOff x="1887987" y="2299527"/>
            <a:chExt cx="2174488" cy="462741"/>
          </a:xfrm>
        </p:grpSpPr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A5E90925-1986-465B-BAE3-812A25F5D6A2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5" name="Picture 6" descr="Les Randonnées">
              <a:hlinkClick r:id="rId12"/>
              <a:extLst>
                <a:ext uri="{FF2B5EF4-FFF2-40B4-BE49-F238E27FC236}">
                  <a16:creationId xmlns:a16="http://schemas.microsoft.com/office/drawing/2014/main" id="{75C5B524-F030-43CD-9327-6B3EEE8F6F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FD9524D-0FA3-45A0-9192-7AD96E8853D0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A1664865-38AE-46FA-B46C-59CED68ED053}"/>
                </a:ext>
              </a:extLst>
            </p:cNvPr>
            <p:cNvSpPr txBox="1"/>
            <p:nvPr/>
          </p:nvSpPr>
          <p:spPr>
            <a:xfrm>
              <a:off x="2377984" y="2403547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2"/>
                </a:rPr>
                <a:t>CREDIT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98" name="Triangle isocèle 97">
              <a:extLst>
                <a:ext uri="{FF2B5EF4-FFF2-40B4-BE49-F238E27FC236}">
                  <a16:creationId xmlns:a16="http://schemas.microsoft.com/office/drawing/2014/main" id="{3775C14C-294D-47EF-B122-C2DF58EB99DF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75761338-73EB-45A8-B3B0-20C318111F88}"/>
              </a:ext>
            </a:extLst>
          </p:cNvPr>
          <p:cNvGrpSpPr/>
          <p:nvPr/>
        </p:nvGrpSpPr>
        <p:grpSpPr>
          <a:xfrm>
            <a:off x="1093040" y="3500313"/>
            <a:ext cx="2174488" cy="485768"/>
            <a:chOff x="1887987" y="1477570"/>
            <a:chExt cx="2174488" cy="485768"/>
          </a:xfrm>
        </p:grpSpPr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A94B290A-2130-49EC-9A1D-024816015BC6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1" name="Picture 6" descr="Les Randonnées">
              <a:hlinkClick r:id="rId13"/>
              <a:extLst>
                <a:ext uri="{FF2B5EF4-FFF2-40B4-BE49-F238E27FC236}">
                  <a16:creationId xmlns:a16="http://schemas.microsoft.com/office/drawing/2014/main" id="{3896DF98-60E3-4129-AE4A-41AEAD8B1F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9D87C25-2E47-40E0-8BB1-A0C9D3B4D137}"/>
                </a:ext>
              </a:extLst>
            </p:cNvPr>
            <p:cNvSpPr/>
            <p:nvPr/>
          </p:nvSpPr>
          <p:spPr>
            <a:xfrm>
              <a:off x="3425059" y="1635750"/>
              <a:ext cx="233309" cy="168963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98970AE3-F836-4698-931C-0A1B95E9BA6E}"/>
                </a:ext>
              </a:extLst>
            </p:cNvPr>
            <p:cNvSpPr txBox="1"/>
            <p:nvPr/>
          </p:nvSpPr>
          <p:spPr>
            <a:xfrm>
              <a:off x="2246014" y="1501673"/>
              <a:ext cx="1300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3"/>
                </a:rPr>
                <a:t>IARD &amp; Prévoyance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04" name="Triangle isocèle 103">
              <a:extLst>
                <a:ext uri="{FF2B5EF4-FFF2-40B4-BE49-F238E27FC236}">
                  <a16:creationId xmlns:a16="http://schemas.microsoft.com/office/drawing/2014/main" id="{D62EE45A-6C6B-43FE-B4E6-431CB99C73B2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5E48C770-7B8D-4D10-A0FE-5E55D7F62EE2}"/>
              </a:ext>
            </a:extLst>
          </p:cNvPr>
          <p:cNvGrpSpPr/>
          <p:nvPr/>
        </p:nvGrpSpPr>
        <p:grpSpPr>
          <a:xfrm>
            <a:off x="1093040" y="4229096"/>
            <a:ext cx="2174488" cy="462741"/>
            <a:chOff x="1887987" y="1477570"/>
            <a:chExt cx="2174488" cy="462741"/>
          </a:xfrm>
        </p:grpSpPr>
        <p:sp>
          <p:nvSpPr>
            <p:cNvPr id="106" name="Rectangle : coins arrondis 105">
              <a:extLst>
                <a:ext uri="{FF2B5EF4-FFF2-40B4-BE49-F238E27FC236}">
                  <a16:creationId xmlns:a16="http://schemas.microsoft.com/office/drawing/2014/main" id="{3ABE5129-07E4-4CF8-9C87-73E11BA0CFE3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7" name="Picture 6" descr="Les Randonnées">
              <a:extLst>
                <a:ext uri="{FF2B5EF4-FFF2-40B4-BE49-F238E27FC236}">
                  <a16:creationId xmlns:a16="http://schemas.microsoft.com/office/drawing/2014/main" id="{01C19B6A-9E21-4F1B-9645-DC1761A44A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257B8D1-0C07-4D96-990F-C5D6E337D20B}"/>
                </a:ext>
              </a:extLst>
            </p:cNvPr>
            <p:cNvSpPr/>
            <p:nvPr/>
          </p:nvSpPr>
          <p:spPr>
            <a:xfrm>
              <a:off x="3425059" y="1635750"/>
              <a:ext cx="233309" cy="16896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B66D5F90-C953-4494-BA3C-037C25A59132}"/>
                </a:ext>
              </a:extLst>
            </p:cNvPr>
            <p:cNvSpPr txBox="1"/>
            <p:nvPr/>
          </p:nvSpPr>
          <p:spPr>
            <a:xfrm>
              <a:off x="2246014" y="1590881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4"/>
                </a:rPr>
                <a:t>CREDIT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10" name="Triangle isocèle 109">
              <a:extLst>
                <a:ext uri="{FF2B5EF4-FFF2-40B4-BE49-F238E27FC236}">
                  <a16:creationId xmlns:a16="http://schemas.microsoft.com/office/drawing/2014/main" id="{14430A69-E7FE-4DA6-ACF7-244FBF9B338B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1096CAD2-FA02-4629-9BFF-D88F2810CA74}"/>
              </a:ext>
            </a:extLst>
          </p:cNvPr>
          <p:cNvGrpSpPr/>
          <p:nvPr/>
        </p:nvGrpSpPr>
        <p:grpSpPr>
          <a:xfrm>
            <a:off x="1093040" y="4934852"/>
            <a:ext cx="2174488" cy="462741"/>
            <a:chOff x="1887987" y="1477570"/>
            <a:chExt cx="2174488" cy="462741"/>
          </a:xfrm>
        </p:grpSpPr>
        <p:sp>
          <p:nvSpPr>
            <p:cNvPr id="112" name="Rectangle : coins arrondis 111">
              <a:extLst>
                <a:ext uri="{FF2B5EF4-FFF2-40B4-BE49-F238E27FC236}">
                  <a16:creationId xmlns:a16="http://schemas.microsoft.com/office/drawing/2014/main" id="{8F799DA6-985B-4480-A396-3024F86B292C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3" name="Picture 6" descr="Les Randonnées">
              <a:hlinkClick r:id="rId15"/>
              <a:extLst>
                <a:ext uri="{FF2B5EF4-FFF2-40B4-BE49-F238E27FC236}">
                  <a16:creationId xmlns:a16="http://schemas.microsoft.com/office/drawing/2014/main" id="{1FD4A0EF-889D-400C-858F-F5C6A867E5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5F2AC8E-8292-414C-B8FA-8E3331EB0971}"/>
                </a:ext>
              </a:extLst>
            </p:cNvPr>
            <p:cNvSpPr/>
            <p:nvPr/>
          </p:nvSpPr>
          <p:spPr>
            <a:xfrm>
              <a:off x="3425059" y="1635750"/>
              <a:ext cx="233309" cy="16896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C7D7CCB0-2321-458B-BB4B-B0F25A6BC3DC}"/>
                </a:ext>
              </a:extLst>
            </p:cNvPr>
            <p:cNvSpPr txBox="1"/>
            <p:nvPr/>
          </p:nvSpPr>
          <p:spPr>
            <a:xfrm>
              <a:off x="2246014" y="1590881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5"/>
                </a:rPr>
                <a:t>BANCA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16" name="Triangle isocèle 115">
              <a:extLst>
                <a:ext uri="{FF2B5EF4-FFF2-40B4-BE49-F238E27FC236}">
                  <a16:creationId xmlns:a16="http://schemas.microsoft.com/office/drawing/2014/main" id="{50BD7D9E-68AD-43F0-BFC5-DDC00D224719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5342ECDE-FCA5-42BF-9CF6-482690207D3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807268" y="1662517"/>
            <a:ext cx="4375256" cy="103906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fr-FR" b="1"/>
              <a:t>Un seul clic sur le panneau </a:t>
            </a:r>
          </a:p>
          <a:p>
            <a:pPr marL="0" indent="0" algn="ctr">
              <a:buNone/>
            </a:pPr>
            <a:r>
              <a:rPr lang="fr-FR" b="1">
                <a:solidFill>
                  <a:srgbClr val="C00000"/>
                </a:solidFill>
              </a:rPr>
              <a:t>du domaine sélectionné </a:t>
            </a:r>
          </a:p>
          <a:p>
            <a:pPr marL="0" indent="0" algn="ctr">
              <a:buNone/>
            </a:pPr>
            <a:r>
              <a:rPr lang="fr-FR" b="1"/>
              <a:t>pour tout savoir !</a:t>
            </a:r>
            <a:endParaRPr lang="fr-FR" b="1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fr-FR"/>
          </a:p>
        </p:txBody>
      </p: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2F068A2C-A301-4C7D-899D-58B6A51A9DE0}"/>
              </a:ext>
            </a:extLst>
          </p:cNvPr>
          <p:cNvGrpSpPr/>
          <p:nvPr/>
        </p:nvGrpSpPr>
        <p:grpSpPr>
          <a:xfrm>
            <a:off x="8950162" y="3339168"/>
            <a:ext cx="2174488" cy="462741"/>
            <a:chOff x="1887987" y="2299527"/>
            <a:chExt cx="2174488" cy="462741"/>
          </a:xfrm>
        </p:grpSpPr>
        <p:sp>
          <p:nvSpPr>
            <p:cNvPr id="118" name="Rectangle : coins arrondis 117">
              <a:extLst>
                <a:ext uri="{FF2B5EF4-FFF2-40B4-BE49-F238E27FC236}">
                  <a16:creationId xmlns:a16="http://schemas.microsoft.com/office/drawing/2014/main" id="{A359D515-61F8-4D3F-8471-9D74B8AF8B32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9" name="Picture 6" descr="Les Randonnées">
              <a:hlinkClick r:id="rId16"/>
              <a:extLst>
                <a:ext uri="{FF2B5EF4-FFF2-40B4-BE49-F238E27FC236}">
                  <a16:creationId xmlns:a16="http://schemas.microsoft.com/office/drawing/2014/main" id="{B58ECDC4-FDEF-4262-BA27-7A3C7A351D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13C58C2-EF9B-4CB0-ACC8-1AEBEC4A8B32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80E52680-B6F3-40AD-852C-2C95D8527CF3}"/>
                </a:ext>
              </a:extLst>
            </p:cNvPr>
            <p:cNvSpPr txBox="1"/>
            <p:nvPr/>
          </p:nvSpPr>
          <p:spPr>
            <a:xfrm>
              <a:off x="2377984" y="2403547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6"/>
                </a:rPr>
                <a:t>EPARGNE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Triangle isocèle 121">
              <a:extLst>
                <a:ext uri="{FF2B5EF4-FFF2-40B4-BE49-F238E27FC236}">
                  <a16:creationId xmlns:a16="http://schemas.microsoft.com/office/drawing/2014/main" id="{829B8C1C-4ED4-4E24-B56B-BB6C5405F06A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69676257-DCEF-4299-A9F6-5FE569F454E7}"/>
              </a:ext>
            </a:extLst>
          </p:cNvPr>
          <p:cNvGrpSpPr/>
          <p:nvPr/>
        </p:nvGrpSpPr>
        <p:grpSpPr>
          <a:xfrm>
            <a:off x="8950162" y="3944189"/>
            <a:ext cx="2174488" cy="476477"/>
            <a:chOff x="1887987" y="2299527"/>
            <a:chExt cx="2174488" cy="476477"/>
          </a:xfrm>
        </p:grpSpPr>
        <p:sp>
          <p:nvSpPr>
            <p:cNvPr id="124" name="Rectangle : coins arrondis 123">
              <a:extLst>
                <a:ext uri="{FF2B5EF4-FFF2-40B4-BE49-F238E27FC236}">
                  <a16:creationId xmlns:a16="http://schemas.microsoft.com/office/drawing/2014/main" id="{11C6AFC1-E9AD-4986-902E-E410ABAA0617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5" name="Picture 6" descr="Les Randonnées">
              <a:hlinkClick r:id="rId17"/>
              <a:extLst>
                <a:ext uri="{FF2B5EF4-FFF2-40B4-BE49-F238E27FC236}">
                  <a16:creationId xmlns:a16="http://schemas.microsoft.com/office/drawing/2014/main" id="{42348AF2-FE8B-43DA-814C-429EACB958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ED7E6A4-F24F-45D5-A798-59DEBF81A2A2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7D671834-40E7-4404-93A5-CB68E54FFDA3}"/>
                </a:ext>
              </a:extLst>
            </p:cNvPr>
            <p:cNvSpPr txBox="1"/>
            <p:nvPr/>
          </p:nvSpPr>
          <p:spPr>
            <a:xfrm>
              <a:off x="2422588" y="2314339"/>
              <a:ext cx="1492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7"/>
                </a:rPr>
                <a:t>IARD &amp; Protection Pro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28" name="Triangle isocèle 127">
              <a:extLst>
                <a:ext uri="{FF2B5EF4-FFF2-40B4-BE49-F238E27FC236}">
                  <a16:creationId xmlns:a16="http://schemas.microsoft.com/office/drawing/2014/main" id="{63B3080E-040A-4ABC-9892-3E36E0FFCF97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62C8775F-457E-4DF4-9E23-48F7F97FD924}"/>
              </a:ext>
            </a:extLst>
          </p:cNvPr>
          <p:cNvGrpSpPr/>
          <p:nvPr/>
        </p:nvGrpSpPr>
        <p:grpSpPr>
          <a:xfrm>
            <a:off x="8950162" y="4562946"/>
            <a:ext cx="2174488" cy="486967"/>
            <a:chOff x="1887987" y="2299527"/>
            <a:chExt cx="2174488" cy="486967"/>
          </a:xfrm>
        </p:grpSpPr>
        <p:sp>
          <p:nvSpPr>
            <p:cNvPr id="130" name="Rectangle : coins arrondis 129">
              <a:extLst>
                <a:ext uri="{FF2B5EF4-FFF2-40B4-BE49-F238E27FC236}">
                  <a16:creationId xmlns:a16="http://schemas.microsoft.com/office/drawing/2014/main" id="{BAC0F403-7B2B-43A6-AF34-2B3E02226DA1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1" name="Picture 6" descr="Les Randonnées">
              <a:hlinkClick r:id="rId18"/>
              <a:extLst>
                <a:ext uri="{FF2B5EF4-FFF2-40B4-BE49-F238E27FC236}">
                  <a16:creationId xmlns:a16="http://schemas.microsoft.com/office/drawing/2014/main" id="{6F0BAA0A-5BDF-4F9E-99C4-D321558F14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1EDCCD39-A775-4CB5-B23B-551AD13E6A82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3CF12175-EC12-49C6-9D66-452233307F43}"/>
                </a:ext>
              </a:extLst>
            </p:cNvPr>
            <p:cNvSpPr txBox="1"/>
            <p:nvPr/>
          </p:nvSpPr>
          <p:spPr>
            <a:xfrm>
              <a:off x="2420506" y="2324829"/>
              <a:ext cx="151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8"/>
                </a:rPr>
                <a:t>CONQUETE-FLUX &amp; BANCA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34" name="Triangle isocèle 133">
              <a:extLst>
                <a:ext uri="{FF2B5EF4-FFF2-40B4-BE49-F238E27FC236}">
                  <a16:creationId xmlns:a16="http://schemas.microsoft.com/office/drawing/2014/main" id="{53410332-C333-416B-9A38-8069CC840F2B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" name="Groupe 134">
            <a:extLst>
              <a:ext uri="{FF2B5EF4-FFF2-40B4-BE49-F238E27FC236}">
                <a16:creationId xmlns:a16="http://schemas.microsoft.com/office/drawing/2014/main" id="{E7642309-F8DC-4639-A9D9-FB4BE012EED4}"/>
              </a:ext>
            </a:extLst>
          </p:cNvPr>
          <p:cNvGrpSpPr/>
          <p:nvPr/>
        </p:nvGrpSpPr>
        <p:grpSpPr>
          <a:xfrm>
            <a:off x="8950162" y="5192193"/>
            <a:ext cx="2174488" cy="462741"/>
            <a:chOff x="1887987" y="2299527"/>
            <a:chExt cx="2174488" cy="462741"/>
          </a:xfrm>
        </p:grpSpPr>
        <p:sp>
          <p:nvSpPr>
            <p:cNvPr id="136" name="Rectangle : coins arrondis 135">
              <a:extLst>
                <a:ext uri="{FF2B5EF4-FFF2-40B4-BE49-F238E27FC236}">
                  <a16:creationId xmlns:a16="http://schemas.microsoft.com/office/drawing/2014/main" id="{B9681FE0-A214-401A-B13B-AD38CDDCA6D3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7" name="Picture 6" descr="Les Randonnées">
              <a:hlinkClick r:id="rId19"/>
              <a:extLst>
                <a:ext uri="{FF2B5EF4-FFF2-40B4-BE49-F238E27FC236}">
                  <a16:creationId xmlns:a16="http://schemas.microsoft.com/office/drawing/2014/main" id="{C4EC64B6-8C84-4536-B235-1B966AA504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CE1B702C-BD0E-416E-A4DB-0B8B5DC1DC27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987B35CA-0903-4323-BA22-3536EB27EA99}"/>
                </a:ext>
              </a:extLst>
            </p:cNvPr>
            <p:cNvSpPr txBox="1"/>
            <p:nvPr/>
          </p:nvSpPr>
          <p:spPr>
            <a:xfrm>
              <a:off x="2456041" y="2403547"/>
              <a:ext cx="14529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9"/>
                </a:rPr>
                <a:t>E-COMMERCE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40" name="Triangle isocèle 139">
              <a:extLst>
                <a:ext uri="{FF2B5EF4-FFF2-40B4-BE49-F238E27FC236}">
                  <a16:creationId xmlns:a16="http://schemas.microsoft.com/office/drawing/2014/main" id="{ECF1DD8B-FC29-4F4E-8564-B9B74BF8326A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2FBA27B8-DF9E-44DA-A6C4-D63E80B980D5}"/>
              </a:ext>
            </a:extLst>
          </p:cNvPr>
          <p:cNvGrpSpPr/>
          <p:nvPr/>
        </p:nvGrpSpPr>
        <p:grpSpPr>
          <a:xfrm>
            <a:off x="8950162" y="5797215"/>
            <a:ext cx="2174488" cy="488372"/>
            <a:chOff x="1887987" y="2299527"/>
            <a:chExt cx="2174488" cy="488372"/>
          </a:xfrm>
        </p:grpSpPr>
        <p:sp>
          <p:nvSpPr>
            <p:cNvPr id="142" name="Rectangle : coins arrondis 141">
              <a:extLst>
                <a:ext uri="{FF2B5EF4-FFF2-40B4-BE49-F238E27FC236}">
                  <a16:creationId xmlns:a16="http://schemas.microsoft.com/office/drawing/2014/main" id="{DD69B127-B7F7-4F10-A84E-5DEDF61CEAFD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3" name="Picture 6" descr="Les Randonnées">
              <a:hlinkClick r:id="rId20"/>
              <a:extLst>
                <a:ext uri="{FF2B5EF4-FFF2-40B4-BE49-F238E27FC236}">
                  <a16:creationId xmlns:a16="http://schemas.microsoft.com/office/drawing/2014/main" id="{EF09FD59-81BC-4857-9912-96818BD2AA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73A590DF-ED9B-46AE-99D9-1F6A061A4319}"/>
                </a:ext>
              </a:extLst>
            </p:cNvPr>
            <p:cNvSpPr/>
            <p:nvPr/>
          </p:nvSpPr>
          <p:spPr>
            <a:xfrm>
              <a:off x="2279070" y="2446415"/>
              <a:ext cx="233309" cy="16896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B022DFAF-2A27-4633-8734-88F113761C48}"/>
                </a:ext>
              </a:extLst>
            </p:cNvPr>
            <p:cNvSpPr txBox="1"/>
            <p:nvPr/>
          </p:nvSpPr>
          <p:spPr>
            <a:xfrm>
              <a:off x="2459177" y="2326234"/>
              <a:ext cx="14529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20"/>
                </a:rPr>
                <a:t>INGENIERIE SOCIALE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46" name="Triangle isocèle 145">
              <a:extLst>
                <a:ext uri="{FF2B5EF4-FFF2-40B4-BE49-F238E27FC236}">
                  <a16:creationId xmlns:a16="http://schemas.microsoft.com/office/drawing/2014/main" id="{02C4D4DE-E895-49CC-B754-5ADF3F35B5F5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32607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 descr="Boussole en montagnes photo stock. Image du battu, flèche - 83714764">
            <a:extLst>
              <a:ext uri="{FF2B5EF4-FFF2-40B4-BE49-F238E27FC236}">
                <a16:creationId xmlns:a16="http://schemas.microsoft.com/office/drawing/2014/main" id="{DFF67184-1CF8-4015-B741-3F98E6B62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6"/>
          <a:stretch/>
        </p:blipFill>
        <p:spPr bwMode="auto">
          <a:xfrm>
            <a:off x="4324654" y="2860658"/>
            <a:ext cx="3432042" cy="288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4705D9B-DDFA-420D-A01D-6E62E3097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/>
              <a:t>Grand Public</a:t>
            </a:r>
            <a:r>
              <a:rPr lang="fr-FR"/>
              <a:t> - Premiums - Professionnels </a:t>
            </a:r>
          </a:p>
        </p:txBody>
      </p:sp>
      <p:sp>
        <p:nvSpPr>
          <p:cNvPr id="60" name="Espace réservé du texte 2">
            <a:extLst>
              <a:ext uri="{FF2B5EF4-FFF2-40B4-BE49-F238E27FC236}">
                <a16:creationId xmlns:a16="http://schemas.microsoft.com/office/drawing/2014/main" id="{2E746AB7-EAEC-4788-AA91-BE91437AA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Votre boussole : </a:t>
            </a:r>
            <a:r>
              <a:rPr lang="fr-FR"/>
              <a:t>la page omnidirectionnelle pour vous orienter et choisir votre voie vers les sommets </a:t>
            </a:r>
            <a:r>
              <a:rPr lang="fr-FR">
                <a:solidFill>
                  <a:srgbClr val="C00000"/>
                </a:solidFill>
              </a:rPr>
              <a:t>en 1 seul clic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0006D9-5FFB-4130-85E6-A2A322A6EF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97724">
            <a:off x="563818" y="5992789"/>
            <a:ext cx="742950" cy="762000"/>
          </a:xfrm>
          <a:prstGeom prst="rect">
            <a:avLst/>
          </a:prstGeom>
        </p:spPr>
      </p:pic>
      <p:grpSp>
        <p:nvGrpSpPr>
          <p:cNvPr id="79" name="Groupe 78">
            <a:extLst>
              <a:ext uri="{FF2B5EF4-FFF2-40B4-BE49-F238E27FC236}">
                <a16:creationId xmlns:a16="http://schemas.microsoft.com/office/drawing/2014/main" id="{488829A5-1D69-48E3-999E-A4F0F792DA78}"/>
              </a:ext>
            </a:extLst>
          </p:cNvPr>
          <p:cNvGrpSpPr/>
          <p:nvPr/>
        </p:nvGrpSpPr>
        <p:grpSpPr>
          <a:xfrm>
            <a:off x="9790884" y="1279995"/>
            <a:ext cx="400050" cy="5370896"/>
            <a:chOff x="804295" y="521148"/>
            <a:chExt cx="400050" cy="4797984"/>
          </a:xfrm>
        </p:grpSpPr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2918431E-EBA1-49C3-9C03-778CDF689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295" y="521148"/>
              <a:ext cx="400050" cy="4797984"/>
            </a:xfrm>
            <a:prstGeom prst="rect">
              <a:avLst/>
            </a:prstGeom>
          </p:spPr>
        </p:pic>
        <p:pic>
          <p:nvPicPr>
            <p:cNvPr id="81" name="Espace réservé du contenu 8">
              <a:extLst>
                <a:ext uri="{FF2B5EF4-FFF2-40B4-BE49-F238E27FC236}">
                  <a16:creationId xmlns:a16="http://schemas.microsoft.com/office/drawing/2014/main" id="{0C543B99-C259-4715-B619-293FA3569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3784" y="734690"/>
              <a:ext cx="300564" cy="236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4CA76373-F6D3-4E3D-8A76-5AF9833BF5DC}"/>
              </a:ext>
            </a:extLst>
          </p:cNvPr>
          <p:cNvGrpSpPr/>
          <p:nvPr/>
        </p:nvGrpSpPr>
        <p:grpSpPr>
          <a:xfrm>
            <a:off x="8757047" y="1872424"/>
            <a:ext cx="2483382" cy="706916"/>
            <a:chOff x="1747080" y="1477570"/>
            <a:chExt cx="2483382" cy="706916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79D8F639-90BC-4DC2-8AC5-0EDAE2128477}"/>
                </a:ext>
              </a:extLst>
            </p:cNvPr>
            <p:cNvSpPr/>
            <p:nvPr/>
          </p:nvSpPr>
          <p:spPr>
            <a:xfrm>
              <a:off x="1747080" y="1477570"/>
              <a:ext cx="2483382" cy="70691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4" name="Picture 6" descr="Les Randonnées">
              <a:extLst>
                <a:ext uri="{FF2B5EF4-FFF2-40B4-BE49-F238E27FC236}">
                  <a16:creationId xmlns:a16="http://schemas.microsoft.com/office/drawing/2014/main" id="{3DBCD689-7A71-4259-B301-1E954F6CF9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841626" y="169184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D539B4CD-3CC5-42A6-92AE-3F2961E88E31}"/>
                </a:ext>
              </a:extLst>
            </p:cNvPr>
            <p:cNvSpPr txBox="1"/>
            <p:nvPr/>
          </p:nvSpPr>
          <p:spPr>
            <a:xfrm>
              <a:off x="2116479" y="1593728"/>
              <a:ext cx="18129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chemeClr val="bg1"/>
                  </a:solidFill>
                  <a:latin typeface="Arial Black" panose="020B0A04020102020204" pitchFamily="34" charset="0"/>
                </a:rPr>
                <a:t>MARCHÉ des PROFESSIONNELS</a:t>
              </a:r>
            </a:p>
          </p:txBody>
        </p:sp>
        <p:sp>
          <p:nvSpPr>
            <p:cNvPr id="86" name="Triangle isocèle 85">
              <a:extLst>
                <a:ext uri="{FF2B5EF4-FFF2-40B4-BE49-F238E27FC236}">
                  <a16:creationId xmlns:a16="http://schemas.microsoft.com/office/drawing/2014/main" id="{ED69DE9A-E54C-4C72-8305-49A0B1D0C788}"/>
                </a:ext>
              </a:extLst>
            </p:cNvPr>
            <p:cNvSpPr/>
            <p:nvPr/>
          </p:nvSpPr>
          <p:spPr>
            <a:xfrm rot="5400000">
              <a:off x="3898893" y="1728210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E55490F8-4669-4D81-B1DF-B360C47A76E0}"/>
              </a:ext>
            </a:extLst>
          </p:cNvPr>
          <p:cNvGrpSpPr/>
          <p:nvPr/>
        </p:nvGrpSpPr>
        <p:grpSpPr>
          <a:xfrm>
            <a:off x="6467350" y="4794566"/>
            <a:ext cx="2174487" cy="1926380"/>
            <a:chOff x="4771200" y="2594875"/>
            <a:chExt cx="2018440" cy="2022486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CAA1760B-DF68-49A3-BCEE-3149783A9257}"/>
                </a:ext>
              </a:extLst>
            </p:cNvPr>
            <p:cNvGrpSpPr/>
            <p:nvPr/>
          </p:nvGrpSpPr>
          <p:grpSpPr>
            <a:xfrm>
              <a:off x="4771200" y="2594875"/>
              <a:ext cx="2018440" cy="2022486"/>
              <a:chOff x="4771200" y="2594875"/>
              <a:chExt cx="2018440" cy="2022486"/>
            </a:xfrm>
          </p:grpSpPr>
          <p:pic>
            <p:nvPicPr>
              <p:cNvPr id="2052" name="Picture 4" descr="Sticker et autocollant Boussole Montagne">
                <a:extLst>
                  <a:ext uri="{FF2B5EF4-FFF2-40B4-BE49-F238E27FC236}">
                    <a16:creationId xmlns:a16="http://schemas.microsoft.com/office/drawing/2014/main" id="{99037AAA-18FA-4620-B0FA-B7E1D9ECEC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1200" y="2594875"/>
                <a:ext cx="2018440" cy="20224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41B1713E-8B76-4600-9CAD-CA7BB7BAE659}"/>
                  </a:ext>
                </a:extLst>
              </p:cNvPr>
              <p:cNvSpPr/>
              <p:nvPr/>
            </p:nvSpPr>
            <p:spPr>
              <a:xfrm>
                <a:off x="5230098" y="3077736"/>
                <a:ext cx="1048038" cy="10383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65" name="Espace réservé du contenu 8">
              <a:extLst>
                <a:ext uri="{FF2B5EF4-FFF2-40B4-BE49-F238E27FC236}">
                  <a16:creationId xmlns:a16="http://schemas.microsoft.com/office/drawing/2014/main" id="{31CEE52E-809A-4EA4-8B7D-58E2818F9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74001" y="3143638"/>
              <a:ext cx="1045202" cy="738577"/>
            </a:xfrm>
            <a:prstGeom prst="rect">
              <a:avLst/>
            </a:prstGeom>
          </p:spPr>
        </p:pic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3CAA4101-6A2E-4831-B337-3982A78C33C6}"/>
              </a:ext>
            </a:extLst>
          </p:cNvPr>
          <p:cNvGrpSpPr/>
          <p:nvPr/>
        </p:nvGrpSpPr>
        <p:grpSpPr>
          <a:xfrm>
            <a:off x="8937221" y="2734147"/>
            <a:ext cx="2174488" cy="486042"/>
            <a:chOff x="1887987" y="2299527"/>
            <a:chExt cx="2174488" cy="486042"/>
          </a:xfrm>
        </p:grpSpPr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A5E90925-1986-465B-BAE3-812A25F5D6A2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5" name="Picture 6" descr="Les Randonnées">
              <a:hlinkClick r:id="rId8"/>
              <a:extLst>
                <a:ext uri="{FF2B5EF4-FFF2-40B4-BE49-F238E27FC236}">
                  <a16:creationId xmlns:a16="http://schemas.microsoft.com/office/drawing/2014/main" id="{75C5B524-F030-43CD-9327-6B3EEE8F6F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A1664865-38AE-46FA-B46C-59CED68ED053}"/>
                </a:ext>
              </a:extLst>
            </p:cNvPr>
            <p:cNvSpPr txBox="1"/>
            <p:nvPr/>
          </p:nvSpPr>
          <p:spPr>
            <a:xfrm>
              <a:off x="2279070" y="2323904"/>
              <a:ext cx="14529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8"/>
                </a:rPr>
                <a:t>Le calendrier de offres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98" name="Triangle isocèle 97">
              <a:extLst>
                <a:ext uri="{FF2B5EF4-FFF2-40B4-BE49-F238E27FC236}">
                  <a16:creationId xmlns:a16="http://schemas.microsoft.com/office/drawing/2014/main" id="{3775C14C-294D-47EF-B122-C2DF58EB99DF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5342ECDE-FCA5-42BF-9CF6-482690207D3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807268" y="1662517"/>
            <a:ext cx="4375256" cy="103906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fr-FR" b="1"/>
              <a:t>Un seul clic sur le panneau </a:t>
            </a:r>
          </a:p>
          <a:p>
            <a:pPr marL="0" indent="0" algn="ctr">
              <a:buNone/>
            </a:pPr>
            <a:r>
              <a:rPr lang="fr-FR" b="1">
                <a:solidFill>
                  <a:srgbClr val="C00000"/>
                </a:solidFill>
              </a:rPr>
              <a:t>du moyen sélectionné </a:t>
            </a:r>
          </a:p>
          <a:p>
            <a:pPr marL="0" indent="0" algn="ctr">
              <a:buNone/>
            </a:pPr>
            <a:r>
              <a:rPr lang="fr-FR" b="1"/>
              <a:t>pour tout savoir !</a:t>
            </a:r>
            <a:endParaRPr lang="fr-FR" b="1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fr-FR"/>
          </a:p>
        </p:txBody>
      </p: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2F068A2C-A301-4C7D-899D-58B6A51A9DE0}"/>
              </a:ext>
            </a:extLst>
          </p:cNvPr>
          <p:cNvGrpSpPr/>
          <p:nvPr/>
        </p:nvGrpSpPr>
        <p:grpSpPr>
          <a:xfrm>
            <a:off x="8937221" y="3364871"/>
            <a:ext cx="2174488" cy="488043"/>
            <a:chOff x="1887987" y="2299527"/>
            <a:chExt cx="2174488" cy="488043"/>
          </a:xfrm>
        </p:grpSpPr>
        <p:sp>
          <p:nvSpPr>
            <p:cNvPr id="118" name="Rectangle : coins arrondis 117">
              <a:extLst>
                <a:ext uri="{FF2B5EF4-FFF2-40B4-BE49-F238E27FC236}">
                  <a16:creationId xmlns:a16="http://schemas.microsoft.com/office/drawing/2014/main" id="{A359D515-61F8-4D3F-8471-9D74B8AF8B32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9" name="Picture 6" descr="Les Randonnées">
              <a:extLst>
                <a:ext uri="{FF2B5EF4-FFF2-40B4-BE49-F238E27FC236}">
                  <a16:creationId xmlns:a16="http://schemas.microsoft.com/office/drawing/2014/main" id="{B58ECDC4-FDEF-4262-BA27-7A3C7A351D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80E52680-B6F3-40AD-852C-2C95D8527CF3}"/>
                </a:ext>
              </a:extLst>
            </p:cNvPr>
            <p:cNvSpPr txBox="1"/>
            <p:nvPr/>
          </p:nvSpPr>
          <p:spPr>
            <a:xfrm>
              <a:off x="2253039" y="2325905"/>
              <a:ext cx="14659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9"/>
                </a:rPr>
                <a:t>Les fiches « ESSENTIEL »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Triangle isocèle 121">
              <a:extLst>
                <a:ext uri="{FF2B5EF4-FFF2-40B4-BE49-F238E27FC236}">
                  <a16:creationId xmlns:a16="http://schemas.microsoft.com/office/drawing/2014/main" id="{829B8C1C-4ED4-4E24-B56B-BB6C5405F06A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69676257-DCEF-4299-A9F6-5FE569F454E7}"/>
              </a:ext>
            </a:extLst>
          </p:cNvPr>
          <p:cNvGrpSpPr/>
          <p:nvPr/>
        </p:nvGrpSpPr>
        <p:grpSpPr>
          <a:xfrm>
            <a:off x="8937221" y="4605019"/>
            <a:ext cx="2174488" cy="477424"/>
            <a:chOff x="1887987" y="2299527"/>
            <a:chExt cx="2174488" cy="477424"/>
          </a:xfrm>
        </p:grpSpPr>
        <p:sp>
          <p:nvSpPr>
            <p:cNvPr id="124" name="Rectangle : coins arrondis 123">
              <a:extLst>
                <a:ext uri="{FF2B5EF4-FFF2-40B4-BE49-F238E27FC236}">
                  <a16:creationId xmlns:a16="http://schemas.microsoft.com/office/drawing/2014/main" id="{11C6AFC1-E9AD-4986-902E-E410ABAA0617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5" name="Picture 6" descr="Les Randonnées">
              <a:extLst>
                <a:ext uri="{FF2B5EF4-FFF2-40B4-BE49-F238E27FC236}">
                  <a16:creationId xmlns:a16="http://schemas.microsoft.com/office/drawing/2014/main" id="{42348AF2-FE8B-43DA-814C-429EACB958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7D671834-40E7-4404-93A5-CB68E54FFDA3}"/>
                </a:ext>
              </a:extLst>
            </p:cNvPr>
            <p:cNvSpPr txBox="1"/>
            <p:nvPr/>
          </p:nvSpPr>
          <p:spPr>
            <a:xfrm>
              <a:off x="2173881" y="2315286"/>
              <a:ext cx="1718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0"/>
                </a:rPr>
                <a:t>Les actions de Marketing Direct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28" name="Triangle isocèle 127">
              <a:extLst>
                <a:ext uri="{FF2B5EF4-FFF2-40B4-BE49-F238E27FC236}">
                  <a16:creationId xmlns:a16="http://schemas.microsoft.com/office/drawing/2014/main" id="{63B3080E-040A-4ABC-9892-3E36E0FFCF97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62C8775F-457E-4DF4-9E23-48F7F97FD924}"/>
              </a:ext>
            </a:extLst>
          </p:cNvPr>
          <p:cNvGrpSpPr/>
          <p:nvPr/>
        </p:nvGrpSpPr>
        <p:grpSpPr>
          <a:xfrm>
            <a:off x="8937221" y="5227125"/>
            <a:ext cx="2174488" cy="498694"/>
            <a:chOff x="1887987" y="2299527"/>
            <a:chExt cx="2174488" cy="498694"/>
          </a:xfrm>
        </p:grpSpPr>
        <p:sp>
          <p:nvSpPr>
            <p:cNvPr id="130" name="Rectangle : coins arrondis 129">
              <a:extLst>
                <a:ext uri="{FF2B5EF4-FFF2-40B4-BE49-F238E27FC236}">
                  <a16:creationId xmlns:a16="http://schemas.microsoft.com/office/drawing/2014/main" id="{BAC0F403-7B2B-43A6-AF34-2B3E02226DA1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1" name="Picture 6" descr="Les Randonnées">
              <a:extLst>
                <a:ext uri="{FF2B5EF4-FFF2-40B4-BE49-F238E27FC236}">
                  <a16:creationId xmlns:a16="http://schemas.microsoft.com/office/drawing/2014/main" id="{6F0BAA0A-5BDF-4F9E-99C4-D321558F14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3CF12175-EC12-49C6-9D66-452233307F43}"/>
                </a:ext>
              </a:extLst>
            </p:cNvPr>
            <p:cNvSpPr txBox="1"/>
            <p:nvPr/>
          </p:nvSpPr>
          <p:spPr>
            <a:xfrm>
              <a:off x="2160686" y="2336556"/>
              <a:ext cx="1683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1"/>
                </a:rPr>
                <a:t>Les boîtes à outils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34" name="Triangle isocèle 133">
              <a:extLst>
                <a:ext uri="{FF2B5EF4-FFF2-40B4-BE49-F238E27FC236}">
                  <a16:creationId xmlns:a16="http://schemas.microsoft.com/office/drawing/2014/main" id="{53410332-C333-416B-9A38-8069CC840F2B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B3F695A0-0CE6-40E6-928F-00A8D4C8E9DD}"/>
              </a:ext>
            </a:extLst>
          </p:cNvPr>
          <p:cNvGrpSpPr/>
          <p:nvPr/>
        </p:nvGrpSpPr>
        <p:grpSpPr>
          <a:xfrm>
            <a:off x="8937221" y="3997596"/>
            <a:ext cx="2174488" cy="462741"/>
            <a:chOff x="1887987" y="2299527"/>
            <a:chExt cx="2174488" cy="462741"/>
          </a:xfrm>
        </p:grpSpPr>
        <p:sp>
          <p:nvSpPr>
            <p:cNvPr id="149" name="Rectangle : coins arrondis 148">
              <a:extLst>
                <a:ext uri="{FF2B5EF4-FFF2-40B4-BE49-F238E27FC236}">
                  <a16:creationId xmlns:a16="http://schemas.microsoft.com/office/drawing/2014/main" id="{E1B59A13-DC95-454F-B4EB-B2B8DDD31DED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0" name="Picture 6" descr="Les Randonnées">
              <a:extLst>
                <a:ext uri="{FF2B5EF4-FFF2-40B4-BE49-F238E27FC236}">
                  <a16:creationId xmlns:a16="http://schemas.microsoft.com/office/drawing/2014/main" id="{8C1A8C5F-A16D-499D-83D9-052B0DB9C6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88AC53C0-6B81-4D38-9277-3D529D62152B}"/>
                </a:ext>
              </a:extLst>
            </p:cNvPr>
            <p:cNvSpPr txBox="1"/>
            <p:nvPr/>
          </p:nvSpPr>
          <p:spPr>
            <a:xfrm>
              <a:off x="2160686" y="2380392"/>
              <a:ext cx="168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2"/>
                </a:rPr>
                <a:t>Les cibles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52" name="Triangle isocèle 151">
              <a:extLst>
                <a:ext uri="{FF2B5EF4-FFF2-40B4-BE49-F238E27FC236}">
                  <a16:creationId xmlns:a16="http://schemas.microsoft.com/office/drawing/2014/main" id="{8BC8C6D7-66A6-4AF8-A3D1-D17F2E416086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C31EBB1-9091-46A7-BF42-6A44E2C49EFD}"/>
              </a:ext>
            </a:extLst>
          </p:cNvPr>
          <p:cNvGrpSpPr/>
          <p:nvPr/>
        </p:nvGrpSpPr>
        <p:grpSpPr>
          <a:xfrm>
            <a:off x="1989005" y="1279995"/>
            <a:ext cx="400050" cy="5370896"/>
            <a:chOff x="804295" y="521148"/>
            <a:chExt cx="400050" cy="4797984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CB093907-9B15-4A88-A0C8-B5A788AA1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295" y="521148"/>
              <a:ext cx="400050" cy="4797984"/>
            </a:xfrm>
            <a:prstGeom prst="rect">
              <a:avLst/>
            </a:prstGeom>
          </p:spPr>
        </p:pic>
        <p:pic>
          <p:nvPicPr>
            <p:cNvPr id="49" name="Espace réservé du contenu 8">
              <a:extLst>
                <a:ext uri="{FF2B5EF4-FFF2-40B4-BE49-F238E27FC236}">
                  <a16:creationId xmlns:a16="http://schemas.microsoft.com/office/drawing/2014/main" id="{15AD8AB8-DC88-45A6-B5FE-C585E56FA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3784" y="734690"/>
              <a:ext cx="300564" cy="236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F769EA5-CF7B-464B-9587-146232E3EB84}"/>
              </a:ext>
            </a:extLst>
          </p:cNvPr>
          <p:cNvGrpSpPr/>
          <p:nvPr/>
        </p:nvGrpSpPr>
        <p:grpSpPr>
          <a:xfrm>
            <a:off x="939230" y="1869009"/>
            <a:ext cx="2495904" cy="706916"/>
            <a:chOff x="1887987" y="1477570"/>
            <a:chExt cx="2174488" cy="706916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3126062-0A9F-4C4E-86C3-A65CEBC60C66}"/>
                </a:ext>
              </a:extLst>
            </p:cNvPr>
            <p:cNvSpPr/>
            <p:nvPr/>
          </p:nvSpPr>
          <p:spPr>
            <a:xfrm>
              <a:off x="1887987" y="1477570"/>
              <a:ext cx="2174488" cy="70691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2" name="Picture 6" descr="Les Randonnées">
              <a:extLst>
                <a:ext uri="{FF2B5EF4-FFF2-40B4-BE49-F238E27FC236}">
                  <a16:creationId xmlns:a16="http://schemas.microsoft.com/office/drawing/2014/main" id="{C3A2703E-9423-471B-B678-3D5A4093C4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1018" y="1672997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34CAFA1-5C07-4C29-9DCE-770C5BFF29CA}"/>
                </a:ext>
              </a:extLst>
            </p:cNvPr>
            <p:cNvSpPr txBox="1"/>
            <p:nvPr/>
          </p:nvSpPr>
          <p:spPr>
            <a:xfrm>
              <a:off x="2080281" y="1593728"/>
              <a:ext cx="1729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chemeClr val="bg1"/>
                  </a:solidFill>
                  <a:latin typeface="Arial Black" panose="020B0A04020102020204" pitchFamily="34" charset="0"/>
                </a:rPr>
                <a:t>MARCHÉ GRAND PUBLIC &amp; PRÉMIUM</a:t>
              </a:r>
            </a:p>
          </p:txBody>
        </p:sp>
        <p:sp>
          <p:nvSpPr>
            <p:cNvPr id="54" name="Triangle isocèle 53">
              <a:extLst>
                <a:ext uri="{FF2B5EF4-FFF2-40B4-BE49-F238E27FC236}">
                  <a16:creationId xmlns:a16="http://schemas.microsoft.com/office/drawing/2014/main" id="{D2B4D32C-E245-421F-AD31-6114DB115161}"/>
                </a:ext>
              </a:extLst>
            </p:cNvPr>
            <p:cNvSpPr/>
            <p:nvPr/>
          </p:nvSpPr>
          <p:spPr>
            <a:xfrm rot="16200000">
              <a:off x="1864005" y="172820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BAD58975-0C9A-4945-A16F-C55F62CD6CCD}"/>
              </a:ext>
            </a:extLst>
          </p:cNvPr>
          <p:cNvGrpSpPr/>
          <p:nvPr/>
        </p:nvGrpSpPr>
        <p:grpSpPr>
          <a:xfrm>
            <a:off x="1093040" y="2651682"/>
            <a:ext cx="2174488" cy="467908"/>
            <a:chOff x="1887987" y="1477570"/>
            <a:chExt cx="2174488" cy="467908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766325AC-7CD8-43A4-B266-EFBE7A839FFE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7" name="Picture 6" descr="Les Randonnées">
              <a:hlinkClick r:id="rId14"/>
              <a:extLst>
                <a:ext uri="{FF2B5EF4-FFF2-40B4-BE49-F238E27FC236}">
                  <a16:creationId xmlns:a16="http://schemas.microsoft.com/office/drawing/2014/main" id="{4B238FB0-7152-4801-8C95-CE3556CF7F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45070B80-381B-494F-8ADC-6249D30D6F85}"/>
                </a:ext>
              </a:extLst>
            </p:cNvPr>
            <p:cNvSpPr txBox="1"/>
            <p:nvPr/>
          </p:nvSpPr>
          <p:spPr>
            <a:xfrm>
              <a:off x="2312757" y="1483813"/>
              <a:ext cx="1300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4"/>
                </a:rPr>
                <a:t>Le calendrier des offres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64" name="Triangle isocèle 63">
              <a:extLst>
                <a:ext uri="{FF2B5EF4-FFF2-40B4-BE49-F238E27FC236}">
                  <a16:creationId xmlns:a16="http://schemas.microsoft.com/office/drawing/2014/main" id="{1D19BE7D-0FD5-4E7D-80F4-DBCE9BAC508C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9DA4C418-88BB-4D9C-98C6-F992EA87BA75}"/>
              </a:ext>
            </a:extLst>
          </p:cNvPr>
          <p:cNvGrpSpPr/>
          <p:nvPr/>
        </p:nvGrpSpPr>
        <p:grpSpPr>
          <a:xfrm>
            <a:off x="1093040" y="3189163"/>
            <a:ext cx="2174488" cy="485768"/>
            <a:chOff x="1887987" y="1477570"/>
            <a:chExt cx="2174488" cy="485768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55FB9A5F-9970-4531-AF26-8A611215C57A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8" name="Picture 6" descr="Les Randonnées">
              <a:extLst>
                <a:ext uri="{FF2B5EF4-FFF2-40B4-BE49-F238E27FC236}">
                  <a16:creationId xmlns:a16="http://schemas.microsoft.com/office/drawing/2014/main" id="{8A5F26A3-1B2C-4249-89D9-76C7787B48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1E22300B-4E93-4563-A6EA-7EAAC0F53B6C}"/>
                </a:ext>
              </a:extLst>
            </p:cNvPr>
            <p:cNvSpPr txBox="1"/>
            <p:nvPr/>
          </p:nvSpPr>
          <p:spPr>
            <a:xfrm>
              <a:off x="2246014" y="1501673"/>
              <a:ext cx="14715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5"/>
                </a:rPr>
                <a:t>Les fiches « ESSENTIEL »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:a16="http://schemas.microsoft.com/office/drawing/2014/main" id="{7A5007BF-F28B-4000-A53F-137E8A11ACFD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E7F95C75-54A3-495C-9AB8-6DF054D2E13A}"/>
              </a:ext>
            </a:extLst>
          </p:cNvPr>
          <p:cNvGrpSpPr/>
          <p:nvPr/>
        </p:nvGrpSpPr>
        <p:grpSpPr>
          <a:xfrm>
            <a:off x="1093040" y="3744504"/>
            <a:ext cx="2174488" cy="462741"/>
            <a:chOff x="1887987" y="1477570"/>
            <a:chExt cx="2174488" cy="462741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CB93FD2F-6C47-4676-8BE9-843E61A42F28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4" name="Picture 6" descr="Les Randonnées">
              <a:extLst>
                <a:ext uri="{FF2B5EF4-FFF2-40B4-BE49-F238E27FC236}">
                  <a16:creationId xmlns:a16="http://schemas.microsoft.com/office/drawing/2014/main" id="{65BA0DD8-0D64-4D71-A86D-8B1EA9191D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46C1F29B-BC81-4577-A52F-1122416BACEC}"/>
                </a:ext>
              </a:extLst>
            </p:cNvPr>
            <p:cNvSpPr txBox="1"/>
            <p:nvPr/>
          </p:nvSpPr>
          <p:spPr>
            <a:xfrm>
              <a:off x="2246014" y="1590881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6"/>
                </a:rPr>
                <a:t>Les cibles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77" name="Triangle isocèle 76">
              <a:extLst>
                <a:ext uri="{FF2B5EF4-FFF2-40B4-BE49-F238E27FC236}">
                  <a16:creationId xmlns:a16="http://schemas.microsoft.com/office/drawing/2014/main" id="{6889D047-1C28-4CE6-BF6F-CB4A30DF99DF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42F9F32E-376A-480D-8731-68DFC4437E95}"/>
              </a:ext>
            </a:extLst>
          </p:cNvPr>
          <p:cNvGrpSpPr/>
          <p:nvPr/>
        </p:nvGrpSpPr>
        <p:grpSpPr>
          <a:xfrm>
            <a:off x="1093040" y="5926258"/>
            <a:ext cx="2174488" cy="504202"/>
            <a:chOff x="1887987" y="1477570"/>
            <a:chExt cx="2174488" cy="504202"/>
          </a:xfrm>
        </p:grpSpPr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2DE0F079-ABCE-46F6-BFF1-231D126ECA7E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8" name="Picture 6" descr="Les Randonnées">
              <a:hlinkClick r:id="rId17"/>
              <a:extLst>
                <a:ext uri="{FF2B5EF4-FFF2-40B4-BE49-F238E27FC236}">
                  <a16:creationId xmlns:a16="http://schemas.microsoft.com/office/drawing/2014/main" id="{355FFD9F-7D90-45B4-886E-464839F9A3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1CAEC2C6-79F6-4635-A0F5-4CF8DEE3D732}"/>
                </a:ext>
              </a:extLst>
            </p:cNvPr>
            <p:cNvSpPr txBox="1"/>
            <p:nvPr/>
          </p:nvSpPr>
          <p:spPr>
            <a:xfrm>
              <a:off x="2246014" y="1520107"/>
              <a:ext cx="1300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7"/>
                </a:rPr>
                <a:t>Les boîtes à outils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91" name="Triangle isocèle 90">
              <a:extLst>
                <a:ext uri="{FF2B5EF4-FFF2-40B4-BE49-F238E27FC236}">
                  <a16:creationId xmlns:a16="http://schemas.microsoft.com/office/drawing/2014/main" id="{D253F2FC-CBC6-4F84-A452-DCF4F1F35EA8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7A7E17CA-9F53-43FA-8FBF-7690119B45BB}"/>
              </a:ext>
            </a:extLst>
          </p:cNvPr>
          <p:cNvGrpSpPr/>
          <p:nvPr/>
        </p:nvGrpSpPr>
        <p:grpSpPr>
          <a:xfrm>
            <a:off x="1093040" y="4276818"/>
            <a:ext cx="2174488" cy="491992"/>
            <a:chOff x="1887987" y="1477570"/>
            <a:chExt cx="2174488" cy="491992"/>
          </a:xfrm>
        </p:grpSpPr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C9E66B8-AEE4-49DE-BF9B-47B9D252483F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9" name="Picture 6" descr="Les Randonnées">
              <a:hlinkClick r:id="rId18"/>
              <a:extLst>
                <a:ext uri="{FF2B5EF4-FFF2-40B4-BE49-F238E27FC236}">
                  <a16:creationId xmlns:a16="http://schemas.microsoft.com/office/drawing/2014/main" id="{DEB11F15-DE7D-484A-AC8B-C716046AFA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71C65C0A-7CD5-4CEE-ACAF-B4D9716091B9}"/>
                </a:ext>
              </a:extLst>
            </p:cNvPr>
            <p:cNvSpPr txBox="1"/>
            <p:nvPr/>
          </p:nvSpPr>
          <p:spPr>
            <a:xfrm>
              <a:off x="2293607" y="1507897"/>
              <a:ext cx="1300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8"/>
                </a:rPr>
                <a:t>Les supports de conquête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01" name="Triangle isocèle 100">
              <a:extLst>
                <a:ext uri="{FF2B5EF4-FFF2-40B4-BE49-F238E27FC236}">
                  <a16:creationId xmlns:a16="http://schemas.microsoft.com/office/drawing/2014/main" id="{9E577D71-0EBC-411B-9859-02BDA7F2EA3B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30A828A5-6FD0-4BB3-8890-CA219B7E20B3}"/>
              </a:ext>
            </a:extLst>
          </p:cNvPr>
          <p:cNvGrpSpPr/>
          <p:nvPr/>
        </p:nvGrpSpPr>
        <p:grpSpPr>
          <a:xfrm>
            <a:off x="1093040" y="4838383"/>
            <a:ext cx="2174488" cy="470302"/>
            <a:chOff x="1887987" y="1477570"/>
            <a:chExt cx="2174488" cy="470302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641CF6C2-9375-4CDB-952E-1EC2E0609C97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4" name="Picture 6" descr="Les Randonnées">
              <a:hlinkClick r:id="rId19"/>
              <a:extLst>
                <a:ext uri="{FF2B5EF4-FFF2-40B4-BE49-F238E27FC236}">
                  <a16:creationId xmlns:a16="http://schemas.microsoft.com/office/drawing/2014/main" id="{0E5C2979-13E0-4EFF-973A-3282F01A6D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F8842AA6-6E57-4749-8023-A97CA9867F27}"/>
                </a:ext>
              </a:extLst>
            </p:cNvPr>
            <p:cNvSpPr txBox="1"/>
            <p:nvPr/>
          </p:nvSpPr>
          <p:spPr>
            <a:xfrm>
              <a:off x="2227098" y="1486207"/>
              <a:ext cx="14715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19"/>
                </a:rPr>
                <a:t>Des idées pour escalader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06" name="Triangle isocèle 105">
              <a:extLst>
                <a:ext uri="{FF2B5EF4-FFF2-40B4-BE49-F238E27FC236}">
                  <a16:creationId xmlns:a16="http://schemas.microsoft.com/office/drawing/2014/main" id="{E283CE99-BB01-41D0-958F-02041F6BBC11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DDC3753D-68D2-45AE-91FC-4B4CD90BCCA1}"/>
              </a:ext>
            </a:extLst>
          </p:cNvPr>
          <p:cNvGrpSpPr/>
          <p:nvPr/>
        </p:nvGrpSpPr>
        <p:grpSpPr>
          <a:xfrm>
            <a:off x="1093040" y="5378258"/>
            <a:ext cx="2174488" cy="478426"/>
            <a:chOff x="1887987" y="1477570"/>
            <a:chExt cx="2174488" cy="478426"/>
          </a:xfrm>
        </p:grpSpPr>
        <p:sp>
          <p:nvSpPr>
            <p:cNvPr id="108" name="Rectangle : coins arrondis 107">
              <a:extLst>
                <a:ext uri="{FF2B5EF4-FFF2-40B4-BE49-F238E27FC236}">
                  <a16:creationId xmlns:a16="http://schemas.microsoft.com/office/drawing/2014/main" id="{6EC5F95D-CAB2-4CC4-A4C4-88CF9ACA8640}"/>
                </a:ext>
              </a:extLst>
            </p:cNvPr>
            <p:cNvSpPr/>
            <p:nvPr/>
          </p:nvSpPr>
          <p:spPr>
            <a:xfrm>
              <a:off x="1887987" y="1477570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9" name="Picture 6" descr="Les Randonnées">
              <a:hlinkClick r:id="rId20"/>
              <a:extLst>
                <a:ext uri="{FF2B5EF4-FFF2-40B4-BE49-F238E27FC236}">
                  <a16:creationId xmlns:a16="http://schemas.microsoft.com/office/drawing/2014/main" id="{A44F16EB-5A83-4DE3-A60D-79F0D0941F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3750891" y="1556496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9E3A7A34-122B-4735-A29E-51674E354015}"/>
                </a:ext>
              </a:extLst>
            </p:cNvPr>
            <p:cNvSpPr txBox="1"/>
            <p:nvPr/>
          </p:nvSpPr>
          <p:spPr>
            <a:xfrm>
              <a:off x="2109218" y="1494331"/>
              <a:ext cx="1648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Arial Black" panose="020B0A04020102020204" pitchFamily="34" charset="0"/>
                  <a:hlinkClick r:id="rId20"/>
                </a:rPr>
                <a:t>Les actions de Marketing Direct</a:t>
              </a:r>
              <a:endParaRPr lang="fr-FR" sz="1200" b="1" dirty="0">
                <a:latin typeface="Arial Black" panose="020B0A04020102020204" pitchFamily="34" charset="0"/>
              </a:endParaRPr>
            </a:p>
          </p:txBody>
        </p:sp>
        <p:sp>
          <p:nvSpPr>
            <p:cNvPr id="111" name="Triangle isocèle 110">
              <a:extLst>
                <a:ext uri="{FF2B5EF4-FFF2-40B4-BE49-F238E27FC236}">
                  <a16:creationId xmlns:a16="http://schemas.microsoft.com/office/drawing/2014/main" id="{B700D4B6-14ED-4091-A5AF-570571509845}"/>
                </a:ext>
              </a:extLst>
            </p:cNvPr>
            <p:cNvSpPr/>
            <p:nvPr/>
          </p:nvSpPr>
          <p:spPr>
            <a:xfrm rot="16200000">
              <a:off x="1829523" y="1617412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3468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31C3DB-87C2-40E9-981B-E3772C804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Tous ensemble, </a:t>
            </a:r>
            <a:r>
              <a:rPr lang="fr-FR">
                <a:solidFill>
                  <a:srgbClr val="C00000"/>
                </a:solidFill>
              </a:rPr>
              <a:t>à la conquête des sommets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2F40E2-5CE7-4BDE-8D7A-F4401910B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/>
              <a:t>Tous ensemble !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67FC22DB-9CC4-486A-9701-38428C4946A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849084" y="2993871"/>
            <a:ext cx="4001539" cy="870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« Le bonheur ne se trouve pas au sommet de la montagne, mais dans la façon de la gravir »</a:t>
            </a:r>
          </a:p>
        </p:txBody>
      </p:sp>
      <p:sp>
        <p:nvSpPr>
          <p:cNvPr id="12" name="Espace réservé du contenu 9">
            <a:extLst>
              <a:ext uri="{FF2B5EF4-FFF2-40B4-BE49-F238E27FC236}">
                <a16:creationId xmlns:a16="http://schemas.microsoft.com/office/drawing/2014/main" id="{55F00B5D-A4B1-4F5D-84F7-32638DDB3624}"/>
              </a:ext>
            </a:extLst>
          </p:cNvPr>
          <p:cNvSpPr txBox="1">
            <a:spLocks/>
          </p:cNvSpPr>
          <p:nvPr/>
        </p:nvSpPr>
        <p:spPr>
          <a:xfrm>
            <a:off x="10650092" y="4832361"/>
            <a:ext cx="1200531" cy="46563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Confucius</a:t>
            </a:r>
          </a:p>
        </p:txBody>
      </p:sp>
      <p:pic>
        <p:nvPicPr>
          <p:cNvPr id="1028" name="Picture 4" descr="Maître de chien d'avalanche, une technicité essentielle">
            <a:extLst>
              <a:ext uri="{FF2B5EF4-FFF2-40B4-BE49-F238E27FC236}">
                <a16:creationId xmlns:a16="http://schemas.microsoft.com/office/drawing/2014/main" id="{D7554C2E-3F5B-465F-899B-21F8B93A4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841754"/>
            <a:ext cx="6912483" cy="345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1127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8CAEE38F96E3479D02185893599781" ma:contentTypeVersion="4" ma:contentTypeDescription="Create a new document." ma:contentTypeScope="" ma:versionID="fde62d0d0ea8c363b211f3ecccd051db">
  <xsd:schema xmlns:xsd="http://www.w3.org/2001/XMLSchema" xmlns:xs="http://www.w3.org/2001/XMLSchema" xmlns:p="http://schemas.microsoft.com/office/2006/metadata/properties" xmlns:ns2="e67d4217-9577-4db3-8028-c72f50d2b692" targetNamespace="http://schemas.microsoft.com/office/2006/metadata/properties" ma:root="true" ma:fieldsID="d5cc644e88e865af0ddd69345198b109" ns2:_="">
    <xsd:import namespace="e67d4217-9577-4db3-8028-c72f50d2b6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d4217-9577-4db3-8028-c72f50d2b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e67d4217-9577-4db3-8028-c72f50d2b69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E873772-2DCD-48CE-9B65-D88F656C85AD}">
  <ds:schemaRefs>
    <ds:schemaRef ds:uri="e67d4217-9577-4db3-8028-c72f50d2b6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5448</Words>
  <Application>Microsoft Office PowerPoint</Application>
  <PresentationFormat>Grand écran</PresentationFormat>
  <Paragraphs>979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Arial</vt:lpstr>
      <vt:lpstr>Arial Black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45</cp:revision>
  <dcterms:created xsi:type="dcterms:W3CDTF">2020-06-24T09:20:11Z</dcterms:created>
  <dcterms:modified xsi:type="dcterms:W3CDTF">2023-01-09T14:55:54Z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0x010100AF8CAEE38F96E3479D02185893599781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2022-12-30T10:28:28Z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