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84" r:id="rId6"/>
  </p:sldMasterIdLst>
  <p:notesMasterIdLst>
    <p:notesMasterId r:id="rId36"/>
  </p:notesMasterIdLst>
  <p:handoutMasterIdLst>
    <p:handoutMasterId r:id="rId37"/>
  </p:handoutMasterIdLst>
  <p:sldIdLst>
    <p:sldId id="389" r:id="rId7"/>
    <p:sldId id="344" r:id="rId8"/>
    <p:sldId id="365" r:id="rId9"/>
    <p:sldId id="332" r:id="rId10"/>
    <p:sldId id="354" r:id="rId11"/>
    <p:sldId id="333" r:id="rId12"/>
    <p:sldId id="355" r:id="rId13"/>
    <p:sldId id="2134806322" r:id="rId14"/>
    <p:sldId id="356" r:id="rId15"/>
    <p:sldId id="571" r:id="rId16"/>
    <p:sldId id="568" r:id="rId17"/>
    <p:sldId id="570" r:id="rId18"/>
    <p:sldId id="546" r:id="rId19"/>
    <p:sldId id="547" r:id="rId20"/>
    <p:sldId id="548" r:id="rId21"/>
    <p:sldId id="572" r:id="rId22"/>
    <p:sldId id="587" r:id="rId23"/>
    <p:sldId id="580" r:id="rId24"/>
    <p:sldId id="592" r:id="rId25"/>
    <p:sldId id="2134806320" r:id="rId26"/>
    <p:sldId id="558" r:id="rId27"/>
    <p:sldId id="557" r:id="rId28"/>
    <p:sldId id="565" r:id="rId29"/>
    <p:sldId id="562" r:id="rId30"/>
    <p:sldId id="597" r:id="rId31"/>
    <p:sldId id="555" r:id="rId32"/>
    <p:sldId id="2134806321" r:id="rId33"/>
    <p:sldId id="588" r:id="rId34"/>
    <p:sldId id="272" r:id="rId3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E7302A"/>
    <a:srgbClr val="C31632"/>
    <a:srgbClr val="EC1B24"/>
    <a:srgbClr val="F5F5F5"/>
    <a:srgbClr val="D11921"/>
    <a:srgbClr val="E3322C"/>
    <a:srgbClr val="EEEEEE"/>
    <a:srgbClr val="000000"/>
    <a:srgbClr val="E332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56" autoAdjust="0"/>
    <p:restoredTop sz="96224" autoAdjust="0"/>
  </p:normalViewPr>
  <p:slideViewPr>
    <p:cSldViewPr snapToGrid="0">
      <p:cViewPr varScale="1">
        <p:scale>
          <a:sx n="62" d="100"/>
          <a:sy n="62" d="100"/>
        </p:scale>
        <p:origin x="79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5156"/>
    </p:cViewPr>
  </p:sorterViewPr>
  <p:notesViewPr>
    <p:cSldViewPr snapToGrid="0">
      <p:cViewPr varScale="1">
        <p:scale>
          <a:sx n="82" d="100"/>
          <a:sy n="82" d="100"/>
        </p:scale>
        <p:origin x="387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2553400339929555E-2"/>
          <c:y val="4.2044034290226906E-2"/>
          <c:w val="0.92456809154816866"/>
          <c:h val="0.75435679180786452"/>
        </c:manualLayout>
      </c:layou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Opportunité d'épargner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cat>
            <c:numRef>
              <c:f>Feuil1!$A$2:$A$41</c:f>
              <c:numCache>
                <c:formatCode>mmmm\-yy</c:formatCode>
                <c:ptCount val="40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 formatCode="mmm\-yy">
                  <c:v>43739</c:v>
                </c:pt>
                <c:pt idx="10" formatCode="mmm\-yy">
                  <c:v>43770</c:v>
                </c:pt>
                <c:pt idx="11" formatCode="mmm\-yy">
                  <c:v>43800</c:v>
                </c:pt>
                <c:pt idx="12" formatCode="mmm\-yy">
                  <c:v>43831</c:v>
                </c:pt>
                <c:pt idx="13" formatCode="mmm\-yy">
                  <c:v>43862</c:v>
                </c:pt>
                <c:pt idx="14" formatCode="mmm\-yy">
                  <c:v>43891</c:v>
                </c:pt>
                <c:pt idx="15" formatCode="mmm\-yy">
                  <c:v>43922</c:v>
                </c:pt>
                <c:pt idx="16" formatCode="mmm\-yy">
                  <c:v>43952</c:v>
                </c:pt>
                <c:pt idx="17" formatCode="mmm\-yy">
                  <c:v>43983</c:v>
                </c:pt>
                <c:pt idx="18" formatCode="mmm\-yy">
                  <c:v>44013</c:v>
                </c:pt>
                <c:pt idx="19" formatCode="mmm\-yy">
                  <c:v>44044</c:v>
                </c:pt>
                <c:pt idx="20" formatCode="mmm\-yy">
                  <c:v>44075</c:v>
                </c:pt>
                <c:pt idx="21" formatCode="mmm\-yy">
                  <c:v>44105</c:v>
                </c:pt>
                <c:pt idx="22" formatCode="mmm\-yy">
                  <c:v>44136</c:v>
                </c:pt>
                <c:pt idx="23" formatCode="mmm\-yy">
                  <c:v>44166</c:v>
                </c:pt>
                <c:pt idx="24" formatCode="mmm\-yy">
                  <c:v>44197</c:v>
                </c:pt>
                <c:pt idx="25" formatCode="mmm\-yy">
                  <c:v>44228</c:v>
                </c:pt>
                <c:pt idx="26" formatCode="mmm\-yy">
                  <c:v>44256</c:v>
                </c:pt>
                <c:pt idx="27" formatCode="mmm\-yy">
                  <c:v>44287</c:v>
                </c:pt>
                <c:pt idx="28" formatCode="mmm\-yy">
                  <c:v>44317</c:v>
                </c:pt>
                <c:pt idx="29" formatCode="mmm\-yy">
                  <c:v>44348</c:v>
                </c:pt>
                <c:pt idx="30" formatCode="mmm\-yy">
                  <c:v>44378</c:v>
                </c:pt>
                <c:pt idx="31" formatCode="mmm\-yy">
                  <c:v>44409</c:v>
                </c:pt>
                <c:pt idx="32" formatCode="mmm\-yy">
                  <c:v>44440</c:v>
                </c:pt>
                <c:pt idx="33" formatCode="mmm\-yy">
                  <c:v>44470</c:v>
                </c:pt>
                <c:pt idx="34" formatCode="mmm\-yy">
                  <c:v>44501</c:v>
                </c:pt>
                <c:pt idx="35" formatCode="mmm\-yy">
                  <c:v>44531</c:v>
                </c:pt>
                <c:pt idx="36" formatCode="mmm\-yy">
                  <c:v>44562</c:v>
                </c:pt>
                <c:pt idx="37" formatCode="mmm\-yy">
                  <c:v>44593</c:v>
                </c:pt>
                <c:pt idx="38" formatCode="mmm\-yy">
                  <c:v>44621</c:v>
                </c:pt>
                <c:pt idx="39" formatCode="mmm\-yy">
                  <c:v>44652</c:v>
                </c:pt>
              </c:numCache>
            </c:numRef>
          </c:cat>
          <c:val>
            <c:numRef>
              <c:f>Feuil1!$B$2:$B$41</c:f>
              <c:numCache>
                <c:formatCode>0</c:formatCode>
                <c:ptCount val="40"/>
                <c:pt idx="0">
                  <c:v>0.20966408427307867</c:v>
                </c:pt>
                <c:pt idx="1">
                  <c:v>2.9093963205855307</c:v>
                </c:pt>
                <c:pt idx="2">
                  <c:v>1.2789735004472753</c:v>
                </c:pt>
                <c:pt idx="3">
                  <c:v>11.944674022041257</c:v>
                </c:pt>
                <c:pt idx="4">
                  <c:v>10.503068377691731</c:v>
                </c:pt>
                <c:pt idx="5">
                  <c:v>9.2009386750090378</c:v>
                </c:pt>
                <c:pt idx="6">
                  <c:v>8.7918079611981277</c:v>
                </c:pt>
                <c:pt idx="7">
                  <c:v>11.218671120100099</c:v>
                </c:pt>
                <c:pt idx="8">
                  <c:v>9.4111917076920797</c:v>
                </c:pt>
                <c:pt idx="9">
                  <c:v>10.254603484951827</c:v>
                </c:pt>
                <c:pt idx="10">
                  <c:v>9.0398641217191269</c:v>
                </c:pt>
                <c:pt idx="11">
                  <c:v>9.0342385837537869</c:v>
                </c:pt>
                <c:pt idx="12">
                  <c:v>6.6974880494324802</c:v>
                </c:pt>
                <c:pt idx="13">
                  <c:v>6.9054558882186976</c:v>
                </c:pt>
                <c:pt idx="14">
                  <c:v>8.7929517311518399</c:v>
                </c:pt>
                <c:pt idx="15">
                  <c:v>3.5509534483430207</c:v>
                </c:pt>
                <c:pt idx="16">
                  <c:v>12.781745686093021</c:v>
                </c:pt>
                <c:pt idx="17">
                  <c:v>16.010843422478541</c:v>
                </c:pt>
                <c:pt idx="18">
                  <c:v>24.118663187685456</c:v>
                </c:pt>
                <c:pt idx="19">
                  <c:v>26.850112398737433</c:v>
                </c:pt>
                <c:pt idx="20">
                  <c:v>35.066692687917701</c:v>
                </c:pt>
                <c:pt idx="21">
                  <c:v>33.045469839030645</c:v>
                </c:pt>
                <c:pt idx="22">
                  <c:v>35.145993686821583</c:v>
                </c:pt>
                <c:pt idx="23">
                  <c:v>27.276016932158822</c:v>
                </c:pt>
                <c:pt idx="24">
                  <c:v>38.658908354242129</c:v>
                </c:pt>
                <c:pt idx="25">
                  <c:v>38.46487338264874</c:v>
                </c:pt>
                <c:pt idx="26">
                  <c:v>40.999420497701308</c:v>
                </c:pt>
                <c:pt idx="27">
                  <c:v>43.849343901627101</c:v>
                </c:pt>
                <c:pt idx="28">
                  <c:v>40.008361850065754</c:v>
                </c:pt>
                <c:pt idx="29">
                  <c:v>35.615750297471713</c:v>
                </c:pt>
                <c:pt idx="30">
                  <c:v>30.541848411870355</c:v>
                </c:pt>
                <c:pt idx="31">
                  <c:v>33.981298420636044</c:v>
                </c:pt>
                <c:pt idx="32">
                  <c:v>33.1136246149659</c:v>
                </c:pt>
                <c:pt idx="33">
                  <c:v>32.469027650192103</c:v>
                </c:pt>
                <c:pt idx="34">
                  <c:v>32.750835833484103</c:v>
                </c:pt>
                <c:pt idx="35">
                  <c:v>30.789605825324301</c:v>
                </c:pt>
                <c:pt idx="36">
                  <c:v>32.264384247913704</c:v>
                </c:pt>
                <c:pt idx="37">
                  <c:v>31.593674216350799</c:v>
                </c:pt>
                <c:pt idx="38">
                  <c:v>27.663689420399599</c:v>
                </c:pt>
                <c:pt idx="39">
                  <c:v>29.601719266719002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EE-4C2C-9A9B-E38A7E6B58A1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Capacité d'épargne actuelle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numRef>
              <c:f>Feuil1!$A$2:$A$41</c:f>
              <c:numCache>
                <c:formatCode>mmmm\-yy</c:formatCode>
                <c:ptCount val="40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 formatCode="mmm\-yy">
                  <c:v>43739</c:v>
                </c:pt>
                <c:pt idx="10" formatCode="mmm\-yy">
                  <c:v>43770</c:v>
                </c:pt>
                <c:pt idx="11" formatCode="mmm\-yy">
                  <c:v>43800</c:v>
                </c:pt>
                <c:pt idx="12" formatCode="mmm\-yy">
                  <c:v>43831</c:v>
                </c:pt>
                <c:pt idx="13" formatCode="mmm\-yy">
                  <c:v>43862</c:v>
                </c:pt>
                <c:pt idx="14" formatCode="mmm\-yy">
                  <c:v>43891</c:v>
                </c:pt>
                <c:pt idx="15" formatCode="mmm\-yy">
                  <c:v>43922</c:v>
                </c:pt>
                <c:pt idx="16" formatCode="mmm\-yy">
                  <c:v>43952</c:v>
                </c:pt>
                <c:pt idx="17" formatCode="mmm\-yy">
                  <c:v>43983</c:v>
                </c:pt>
                <c:pt idx="18" formatCode="mmm\-yy">
                  <c:v>44013</c:v>
                </c:pt>
                <c:pt idx="19" formatCode="mmm\-yy">
                  <c:v>44044</c:v>
                </c:pt>
                <c:pt idx="20" formatCode="mmm\-yy">
                  <c:v>44075</c:v>
                </c:pt>
                <c:pt idx="21" formatCode="mmm\-yy">
                  <c:v>44105</c:v>
                </c:pt>
                <c:pt idx="22" formatCode="mmm\-yy">
                  <c:v>44136</c:v>
                </c:pt>
                <c:pt idx="23" formatCode="mmm\-yy">
                  <c:v>44166</c:v>
                </c:pt>
                <c:pt idx="24" formatCode="mmm\-yy">
                  <c:v>44197</c:v>
                </c:pt>
                <c:pt idx="25" formatCode="mmm\-yy">
                  <c:v>44228</c:v>
                </c:pt>
                <c:pt idx="26" formatCode="mmm\-yy">
                  <c:v>44256</c:v>
                </c:pt>
                <c:pt idx="27" formatCode="mmm\-yy">
                  <c:v>44287</c:v>
                </c:pt>
                <c:pt idx="28" formatCode="mmm\-yy">
                  <c:v>44317</c:v>
                </c:pt>
                <c:pt idx="29" formatCode="mmm\-yy">
                  <c:v>44348</c:v>
                </c:pt>
                <c:pt idx="30" formatCode="mmm\-yy">
                  <c:v>44378</c:v>
                </c:pt>
                <c:pt idx="31" formatCode="mmm\-yy">
                  <c:v>44409</c:v>
                </c:pt>
                <c:pt idx="32" formatCode="mmm\-yy">
                  <c:v>44440</c:v>
                </c:pt>
                <c:pt idx="33" formatCode="mmm\-yy">
                  <c:v>44470</c:v>
                </c:pt>
                <c:pt idx="34" formatCode="mmm\-yy">
                  <c:v>44501</c:v>
                </c:pt>
                <c:pt idx="35" formatCode="mmm\-yy">
                  <c:v>44531</c:v>
                </c:pt>
                <c:pt idx="36" formatCode="mmm\-yy">
                  <c:v>44562</c:v>
                </c:pt>
                <c:pt idx="37" formatCode="mmm\-yy">
                  <c:v>44593</c:v>
                </c:pt>
                <c:pt idx="38" formatCode="mmm\-yy">
                  <c:v>44621</c:v>
                </c:pt>
                <c:pt idx="39" formatCode="mmm\-yy">
                  <c:v>44652</c:v>
                </c:pt>
              </c:numCache>
            </c:numRef>
          </c:cat>
          <c:val>
            <c:numRef>
              <c:f>Feuil1!$C$2:$C$41</c:f>
              <c:numCache>
                <c:formatCode>0</c:formatCode>
                <c:ptCount val="40"/>
                <c:pt idx="0">
                  <c:v>7.1495733201265681</c:v>
                </c:pt>
                <c:pt idx="1">
                  <c:v>9.2013462673294946</c:v>
                </c:pt>
                <c:pt idx="2">
                  <c:v>11.350970156920392</c:v>
                </c:pt>
                <c:pt idx="3">
                  <c:v>9.8163550365928849</c:v>
                </c:pt>
                <c:pt idx="4">
                  <c:v>11.400235491218492</c:v>
                </c:pt>
                <c:pt idx="5">
                  <c:v>12.35302981271013</c:v>
                </c:pt>
                <c:pt idx="6">
                  <c:v>13.126949578637213</c:v>
                </c:pt>
                <c:pt idx="7">
                  <c:v>13.007286152509678</c:v>
                </c:pt>
                <c:pt idx="8">
                  <c:v>14.368267614035437</c:v>
                </c:pt>
                <c:pt idx="9">
                  <c:v>12.753232156594608</c:v>
                </c:pt>
                <c:pt idx="10">
                  <c:v>13.334171051553138</c:v>
                </c:pt>
                <c:pt idx="11">
                  <c:v>14.050553167465035</c:v>
                </c:pt>
                <c:pt idx="12">
                  <c:v>13.562944380341433</c:v>
                </c:pt>
                <c:pt idx="13">
                  <c:v>14.783662863498831</c:v>
                </c:pt>
                <c:pt idx="14">
                  <c:v>17.250319369880209</c:v>
                </c:pt>
                <c:pt idx="15">
                  <c:v>19.602014849394692</c:v>
                </c:pt>
                <c:pt idx="16">
                  <c:v>21.889834989560356</c:v>
                </c:pt>
                <c:pt idx="17">
                  <c:v>25.04279311006982</c:v>
                </c:pt>
                <c:pt idx="18">
                  <c:v>23.677737937222695</c:v>
                </c:pt>
                <c:pt idx="19">
                  <c:v>22.594583929072954</c:v>
                </c:pt>
                <c:pt idx="20">
                  <c:v>23.435512109208727</c:v>
                </c:pt>
                <c:pt idx="21">
                  <c:v>24.918452839874174</c:v>
                </c:pt>
                <c:pt idx="22">
                  <c:v>22.647402274884644</c:v>
                </c:pt>
                <c:pt idx="23">
                  <c:v>24.393848315335077</c:v>
                </c:pt>
                <c:pt idx="24">
                  <c:v>25.7986403209052</c:v>
                </c:pt>
                <c:pt idx="25">
                  <c:v>25.515029463923714</c:v>
                </c:pt>
                <c:pt idx="26">
                  <c:v>24.966115950040948</c:v>
                </c:pt>
                <c:pt idx="27">
                  <c:v>25.245184242422738</c:v>
                </c:pt>
                <c:pt idx="28">
                  <c:v>29.025260453577847</c:v>
                </c:pt>
                <c:pt idx="29">
                  <c:v>27.797187713861078</c:v>
                </c:pt>
                <c:pt idx="30">
                  <c:v>24.726487577247941</c:v>
                </c:pt>
                <c:pt idx="31">
                  <c:v>27.674795815381064</c:v>
                </c:pt>
                <c:pt idx="32">
                  <c:v>24.785826613618099</c:v>
                </c:pt>
                <c:pt idx="33">
                  <c:v>21.934427757104501</c:v>
                </c:pt>
                <c:pt idx="34">
                  <c:v>21.472365527025499</c:v>
                </c:pt>
                <c:pt idx="35">
                  <c:v>21.258326720969102</c:v>
                </c:pt>
                <c:pt idx="36">
                  <c:v>21.361633162848999</c:v>
                </c:pt>
                <c:pt idx="37">
                  <c:v>23.129352052698401</c:v>
                </c:pt>
                <c:pt idx="38">
                  <c:v>20.576977005476198</c:v>
                </c:pt>
                <c:pt idx="39">
                  <c:v>17.3341336563841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7EE-4C2C-9A9B-E38A7E6B58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7544832"/>
        <c:axId val="117546368"/>
      </c:lineChart>
      <c:dateAx>
        <c:axId val="117544832"/>
        <c:scaling>
          <c:orientation val="minMax"/>
        </c:scaling>
        <c:delete val="1"/>
        <c:axPos val="b"/>
        <c:majorGridlines/>
        <c:minorGridlines/>
        <c:numFmt formatCode="mmmm\-yy" sourceLinked="1"/>
        <c:majorTickMark val="none"/>
        <c:minorTickMark val="none"/>
        <c:tickLblPos val="low"/>
        <c:crossAx val="117546368"/>
        <c:crosses val="autoZero"/>
        <c:auto val="1"/>
        <c:lblOffset val="100"/>
        <c:baseTimeUnit val="months"/>
        <c:majorUnit val="1"/>
        <c:majorTimeUnit val="years"/>
        <c:minorUnit val="6"/>
        <c:minorTimeUnit val="years"/>
      </c:dateAx>
      <c:valAx>
        <c:axId val="117546368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100" b="1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fr-FR"/>
          </a:p>
        </c:txPr>
        <c:crossAx val="117544832"/>
        <c:crosses val="autoZero"/>
        <c:crossBetween val="between"/>
      </c:valAx>
      <c:sp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62000">
              <a:schemeClr val="bg1">
                <a:alpha val="0"/>
              </a:schemeClr>
            </a:gs>
          </a:gsLst>
          <a:lin ang="18900000" scaled="1"/>
          <a:tileRect/>
        </a:gradFill>
      </c:spPr>
    </c:plotArea>
    <c:legend>
      <c:legendPos val="r"/>
      <c:legendEntry>
        <c:idx val="0"/>
        <c:txPr>
          <a:bodyPr/>
          <a:lstStyle/>
          <a:p>
            <a:pPr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fr-FR"/>
          </a:p>
        </c:txPr>
      </c:legendEntry>
      <c:layout>
        <c:manualLayout>
          <c:xMode val="edge"/>
          <c:yMode val="edge"/>
          <c:x val="0.29653581765031528"/>
          <c:y val="0"/>
          <c:w val="0.70235615367473858"/>
          <c:h val="8.4770685408757443E-2"/>
        </c:manualLayout>
      </c:layout>
      <c:overlay val="1"/>
      <c:spPr>
        <a:solidFill>
          <a:schemeClr val="bg1"/>
        </a:solidFill>
      </c:spPr>
      <c:txPr>
        <a:bodyPr/>
        <a:lstStyle/>
        <a:p>
          <a:pPr>
            <a:defRPr sz="900">
              <a:solidFill>
                <a:schemeClr val="tx1">
                  <a:lumMod val="75000"/>
                  <a:lumOff val="25000"/>
                </a:schemeClr>
              </a:solidFill>
            </a:defRPr>
          </a:pPr>
          <a:endParaRPr lang="fr-FR"/>
        </a:p>
      </c:txPr>
    </c:legend>
    <c:plotVisOnly val="1"/>
    <c:dispBlanksAs val="gap"/>
    <c:showDLblsOverMax val="0"/>
  </c:chart>
  <c:spPr>
    <a:ln>
      <a:solidFill>
        <a:schemeClr val="bg1">
          <a:lumMod val="75000"/>
        </a:schemeClr>
      </a:solidFill>
    </a:ln>
  </c:spPr>
  <c:txPr>
    <a:bodyPr/>
    <a:lstStyle/>
    <a:p>
      <a:pPr>
        <a:defRPr sz="1800"/>
      </a:pPr>
      <a:endParaRPr lang="fr-FR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644833634149937E-2"/>
          <c:y val="0.14774921780266173"/>
          <c:w val="0.72778789033818869"/>
          <c:h val="0.71401985808170787"/>
        </c:manualLayout>
      </c:layou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Excédent de collecte hors DAV</c:v>
                </c:pt>
              </c:strCache>
            </c:strRef>
          </c:tx>
          <c:spPr>
            <a:ln>
              <a:solidFill>
                <a:srgbClr val="0070C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7"/>
            <c:spPr>
              <a:solidFill>
                <a:srgbClr val="0070C0"/>
              </a:solidFill>
              <a:ln>
                <a:solidFill>
                  <a:srgbClr val="0070C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marker>
          <c:dLbls>
            <c:dLbl>
              <c:idx val="0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5BE-4897-B20B-638B461C956F}"/>
                </c:ext>
              </c:extLst>
            </c:dLbl>
            <c:dLbl>
              <c:idx val="3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5BE-4897-B20B-638B461C95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0070C0"/>
                    </a:solidFill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Feuil1!$A$2:$A$8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Feuil1!$B$2:$B$8</c:f>
              <c:numCache>
                <c:formatCode>0</c:formatCode>
                <c:ptCount val="4"/>
                <c:pt idx="0">
                  <c:v>-19</c:v>
                </c:pt>
                <c:pt idx="1">
                  <c:v>440</c:v>
                </c:pt>
                <c:pt idx="2">
                  <c:v>167</c:v>
                </c:pt>
                <c:pt idx="3">
                  <c:v>224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5BE-4897-B20B-638B461C956F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DAV CEGEE</c:v>
                </c:pt>
              </c:strCache>
            </c:strRef>
          </c:tx>
          <c:spPr>
            <a:ln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square"/>
            <c:size val="7"/>
            <c:spPr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marker>
          <c:dLbls>
            <c:dLbl>
              <c:idx val="3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5BE-4897-B20B-638B461C95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Feuil1!$A$2:$A$8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Feuil1!$C$2:$C$8</c:f>
              <c:numCache>
                <c:formatCode>0</c:formatCode>
                <c:ptCount val="4"/>
                <c:pt idx="0">
                  <c:v>271</c:v>
                </c:pt>
                <c:pt idx="1">
                  <c:v>711</c:v>
                </c:pt>
                <c:pt idx="2">
                  <c:v>347</c:v>
                </c:pt>
                <c:pt idx="3">
                  <c:v>102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5BE-4897-B20B-638B461C956F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Livret A CEGEE</c:v>
                </c:pt>
              </c:strCache>
            </c:strRef>
          </c:tx>
          <c:spPr>
            <a:ln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square"/>
            <c:size val="7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marker>
          <c:dLbls>
            <c:dLbl>
              <c:idx val="2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4F8-412D-A416-D31DAC9934D8}"/>
                </c:ext>
              </c:extLst>
            </c:dLbl>
            <c:dLbl>
              <c:idx val="3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5BE-4897-B20B-638B461C95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Feuil1!$A$2:$A$8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Feuil1!$D$2:$D$8</c:f>
              <c:numCache>
                <c:formatCode>0</c:formatCode>
                <c:ptCount val="4"/>
                <c:pt idx="0">
                  <c:v>60</c:v>
                </c:pt>
                <c:pt idx="1">
                  <c:v>249</c:v>
                </c:pt>
                <c:pt idx="2">
                  <c:v>70</c:v>
                </c:pt>
                <c:pt idx="3">
                  <c:v>164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55BE-4897-B20B-638B461C95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2287104"/>
        <c:axId val="302309376"/>
      </c:lineChart>
      <c:catAx>
        <c:axId val="302287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fr-FR"/>
          </a:p>
        </c:txPr>
        <c:crossAx val="302309376"/>
        <c:crosses val="autoZero"/>
        <c:auto val="0"/>
        <c:lblAlgn val="ctr"/>
        <c:lblOffset val="100"/>
        <c:noMultiLvlLbl val="0"/>
      </c:catAx>
      <c:valAx>
        <c:axId val="302309376"/>
        <c:scaling>
          <c:orientation val="minMax"/>
        </c:scaling>
        <c:delete val="1"/>
        <c:axPos val="l"/>
        <c:numFmt formatCode="0" sourceLinked="1"/>
        <c:majorTickMark val="out"/>
        <c:minorTickMark val="none"/>
        <c:tickLblPos val="nextTo"/>
        <c:crossAx val="302287104"/>
        <c:crosses val="autoZero"/>
        <c:crossBetween val="midCat"/>
      </c:valAx>
      <c:spPr>
        <a:gradFill>
          <a:gsLst>
            <a:gs pos="50000">
              <a:schemeClr val="bg1"/>
            </a:gs>
            <a:gs pos="20000">
              <a:srgbClr val="FFF7F7"/>
            </a:gs>
            <a:gs pos="0">
              <a:srgbClr val="FFC5C5"/>
            </a:gs>
          </a:gsLst>
          <a:lin ang="18900000" scaled="1"/>
        </a:gradFill>
        <a:effectLst/>
      </c:spPr>
    </c:plotArea>
    <c:legend>
      <c:legendPos val="r"/>
      <c:layout>
        <c:manualLayout>
          <c:xMode val="edge"/>
          <c:yMode val="edge"/>
          <c:x val="0.80697926558238708"/>
          <c:y val="0.1204556812821595"/>
          <c:w val="0.18932867267698131"/>
          <c:h val="0.34133286578291933"/>
        </c:manualLayout>
      </c:layout>
      <c:overlay val="1"/>
      <c:txPr>
        <a:bodyPr/>
        <a:lstStyle/>
        <a:p>
          <a:pPr>
            <a:defRPr sz="600">
              <a:solidFill>
                <a:schemeClr val="tx1">
                  <a:lumMod val="75000"/>
                  <a:lumOff val="25000"/>
                </a:schemeClr>
              </a:solidFill>
            </a:defRPr>
          </a:pPr>
          <a:endParaRPr lang="fr-FR"/>
        </a:p>
      </c:txPr>
    </c:legend>
    <c:plotVisOnly val="1"/>
    <c:dispBlanksAs val="gap"/>
    <c:showDLblsOverMax val="0"/>
  </c:chart>
  <c:spPr>
    <a:ln>
      <a:solidFill>
        <a:schemeClr val="bg1">
          <a:lumMod val="75000"/>
        </a:schemeClr>
      </a:solidFill>
    </a:ln>
  </c:spPr>
  <c:txPr>
    <a:bodyPr/>
    <a:lstStyle/>
    <a:p>
      <a:pPr>
        <a:defRPr sz="1000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juin-22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Epargne liquide </c:v>
                </c:pt>
                <c:pt idx="1">
                  <c:v>Livret A</c:v>
                </c:pt>
                <c:pt idx="2">
                  <c:v>Cpte Dépôt</c:v>
                </c:pt>
                <c:pt idx="3">
                  <c:v>Parts sociales</c:v>
                </c:pt>
                <c:pt idx="4">
                  <c:v>Assurance Vie</c:v>
                </c:pt>
              </c:strCache>
            </c:strRef>
          </c:cat>
          <c:val>
            <c:numRef>
              <c:f>Feuil1!$B$2:$B$6</c:f>
              <c:numCache>
                <c:formatCode>0.00%</c:formatCode>
                <c:ptCount val="5"/>
                <c:pt idx="0">
                  <c:v>0.81200000000000006</c:v>
                </c:pt>
                <c:pt idx="1">
                  <c:v>0.751</c:v>
                </c:pt>
                <c:pt idx="2">
                  <c:v>0.71099999999999997</c:v>
                </c:pt>
                <c:pt idx="3">
                  <c:v>0.25</c:v>
                </c:pt>
                <c:pt idx="4">
                  <c:v>0.23100000000000001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DE-4439-910B-61A6FFD136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61449592"/>
        <c:axId val="1061453200"/>
      </c:barChart>
      <c:catAx>
        <c:axId val="1061449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61453200"/>
        <c:crosses val="autoZero"/>
        <c:auto val="1"/>
        <c:lblAlgn val="ctr"/>
        <c:lblOffset val="100"/>
        <c:noMultiLvlLbl val="0"/>
      </c:catAx>
      <c:valAx>
        <c:axId val="106145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61449592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classes d'actifs</c:v>
                </c:pt>
              </c:strCache>
            </c:strRef>
          </c:tx>
          <c:dPt>
            <c:idx val="0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61B-41B4-B335-D54E90763E80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61B-41B4-B335-D54E90763E80}"/>
              </c:ext>
            </c:extLst>
          </c:dPt>
          <c:cat>
            <c:strRef>
              <c:f>Feuil1!$A$2:$A$3</c:f>
              <c:strCache>
                <c:ptCount val="2"/>
                <c:pt idx="0">
                  <c:v>Risqués</c:v>
                </c:pt>
                <c:pt idx="1">
                  <c:v>Non risqués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21</c:v>
                </c:pt>
                <c:pt idx="1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1B-41B4-B335-D54E90763E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327967248150745E-2"/>
          <c:y val="8.9744530621882021E-2"/>
          <c:w val="0.91801606713644901"/>
          <c:h val="0.8759384976373588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Disposer de davantage d'aide de la part</c:v>
                </c:pt>
              </c:strCache>
            </c:strRef>
          </c:tx>
          <c:spPr>
            <a:solidFill>
              <a:srgbClr val="FF6D6D"/>
            </a:solidFill>
            <a:ln>
              <a:solidFill>
                <a:schemeClr val="bg1">
                  <a:lumMod val="50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EF6F-4A85-BB07-FB992DC19D81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 b="1">
                      <a:solidFill>
                        <a:schemeClr val="bg1">
                          <a:lumMod val="95000"/>
                        </a:schemeClr>
                      </a:solidFill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F6F-4A85-BB07-FB992DC19D8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 b="1">
                      <a:solidFill>
                        <a:schemeClr val="bg1">
                          <a:lumMod val="95000"/>
                        </a:schemeClr>
                      </a:solidFill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EF6F-4A85-BB07-FB992DC19D81}"/>
                </c:ext>
              </c:extLst>
            </c:dLbl>
            <c:dLbl>
              <c:idx val="2"/>
              <c:layout>
                <c:manualLayout>
                  <c:x val="-1.4454031534121933E-2"/>
                  <c:y val="-5.488827242289388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361702230544003"/>
                      <c:h val="9.444609992397602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F6F-4A85-BB07-FB992DC19D81}"/>
                </c:ext>
              </c:extLst>
            </c:dLbl>
            <c:dLbl>
              <c:idx val="3"/>
              <c:layout>
                <c:manualLayout>
                  <c:x val="-1.5436342680141322E-2"/>
                  <c:y val="1.4409396316405865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878914262957508"/>
                      <c:h val="6.150621996001103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EF6F-4A85-BB07-FB992DC19D81}"/>
                </c:ext>
              </c:extLst>
            </c:dLbl>
            <c:dLbl>
              <c:idx val="4"/>
              <c:layout>
                <c:manualLayout>
                  <c:x val="-1.1801895059189162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F6F-4A85-BB07-FB992DC19D81}"/>
                </c:ext>
              </c:extLst>
            </c:dLbl>
            <c:dLbl>
              <c:idx val="7"/>
              <c:layout>
                <c:manualLayout>
                  <c:x val="-1.2123460346440752E-2"/>
                  <c:y val="-3.3219422252371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F6F-4A85-BB07-FB992DC19D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Feuil1!$A$2:$A$9</c:f>
              <c:strCache>
                <c:ptCount val="8"/>
                <c:pt idx="0">
                  <c:v>des banques</c:v>
                </c:pt>
                <c:pt idx="1">
                  <c:v>des associations de consommateurs</c:v>
                </c:pt>
                <c:pt idx="2">
                  <c:v>de l'Etat</c:v>
                </c:pt>
                <c:pt idx="3">
                  <c:v>de l'administration</c:v>
                </c:pt>
                <c:pt idx="4">
                  <c:v>des services sociaux</c:v>
                </c:pt>
                <c:pt idx="5">
                  <c:v>des assureurs</c:v>
                </c:pt>
                <c:pt idx="6">
                  <c:v>des médias</c:v>
                </c:pt>
                <c:pt idx="7">
                  <c:v>Autres</c:v>
                </c:pt>
              </c:strCache>
            </c:strRef>
          </c:cat>
          <c:val>
            <c:numRef>
              <c:f>Feuil1!$B$2:$B$9</c:f>
              <c:numCache>
                <c:formatCode>0%</c:formatCode>
                <c:ptCount val="8"/>
                <c:pt idx="0">
                  <c:v>0.44</c:v>
                </c:pt>
                <c:pt idx="1">
                  <c:v>0.19</c:v>
                </c:pt>
                <c:pt idx="2">
                  <c:v>0.13</c:v>
                </c:pt>
                <c:pt idx="3">
                  <c:v>0.11</c:v>
                </c:pt>
                <c:pt idx="4">
                  <c:v>0.05</c:v>
                </c:pt>
                <c:pt idx="5">
                  <c:v>0.02</c:v>
                </c:pt>
                <c:pt idx="6">
                  <c:v>0.01</c:v>
                </c:pt>
                <c:pt idx="7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F6F-4A85-BB07-FB992DC19D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"/>
        <c:axId val="202485120"/>
        <c:axId val="202495104"/>
      </c:barChart>
      <c:catAx>
        <c:axId val="202485120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/>
        </c:spPr>
        <c:txPr>
          <a:bodyPr/>
          <a:lstStyle/>
          <a:p>
            <a:pPr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fr-FR"/>
          </a:p>
        </c:txPr>
        <c:crossAx val="202495104"/>
        <c:crosses val="autoZero"/>
        <c:auto val="1"/>
        <c:lblAlgn val="ctr"/>
        <c:lblOffset val="100"/>
        <c:tickLblSkip val="1"/>
        <c:noMultiLvlLbl val="0"/>
      </c:catAx>
      <c:valAx>
        <c:axId val="202495104"/>
        <c:scaling>
          <c:orientation val="minMax"/>
          <c:max val="0.5"/>
          <c:min val="0"/>
        </c:scaling>
        <c:delete val="1"/>
        <c:axPos val="t"/>
        <c:majorGridlines/>
        <c:numFmt formatCode="0%" sourceLinked="1"/>
        <c:majorTickMark val="out"/>
        <c:minorTickMark val="none"/>
        <c:tickLblPos val="low"/>
        <c:crossAx val="202485120"/>
        <c:crosses val="autoZero"/>
        <c:crossBetween val="between"/>
        <c:majorUnit val="0.5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classes d'actifs</c:v>
                </c:pt>
              </c:strCache>
            </c:strRef>
          </c:tx>
          <c:dPt>
            <c:idx val="0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E7D-4A40-B706-BF0E6AEAD0F6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E7D-4A40-B706-BF0E6AEAD0F6}"/>
              </c:ext>
            </c:extLst>
          </c:dPt>
          <c:cat>
            <c:strRef>
              <c:f>Feuil1!$A$2:$A$3</c:f>
              <c:strCache>
                <c:ptCount val="2"/>
                <c:pt idx="0">
                  <c:v>Risqués</c:v>
                </c:pt>
                <c:pt idx="1">
                  <c:v>Non risqués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23</c:v>
                </c:pt>
                <c:pt idx="1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E7D-4A40-B706-BF0E6AEAD0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9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image" Target="../media/image12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0.4048</cdr:x>
      <cdr:y>0.09165</cdr:y>
    </cdr:from>
    <cdr:to>
      <cdr:x>0.80184</cdr:x>
      <cdr:y>0.76077</cdr:y>
    </cdr:to>
    <cdr:sp macro="" textlink="">
      <cdr:nvSpPr>
        <cdr:cNvPr id="8" name="Rectangle 7">
          <a:extLst xmlns:a="http://schemas.openxmlformats.org/drawingml/2006/main">
            <a:ext uri="{FF2B5EF4-FFF2-40B4-BE49-F238E27FC236}">
              <a16:creationId xmlns:a16="http://schemas.microsoft.com/office/drawing/2014/main" id="{50124D16-B212-4693-AFD7-D53D6B08F14A}"/>
            </a:ext>
          </a:extLst>
        </cdr:cNvPr>
        <cdr:cNvSpPr/>
      </cdr:nvSpPr>
      <cdr:spPr>
        <a:xfrm xmlns:a="http://schemas.openxmlformats.org/drawingml/2006/main">
          <a:off x="2192733" y="200336"/>
          <a:ext cx="2150668" cy="14626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8575">
          <a:solidFill>
            <a:srgbClr val="FFC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fr-FR"/>
        </a:p>
      </cdr:txBody>
    </cdr:sp>
  </cdr:relSizeAnchor>
  <cdr:relSizeAnchor xmlns:cdr="http://schemas.openxmlformats.org/drawingml/2006/chartDrawing">
    <cdr:from>
      <cdr:x>0.83601</cdr:x>
      <cdr:y>0.08611</cdr:y>
    </cdr:from>
    <cdr:to>
      <cdr:x>0.98772</cdr:x>
      <cdr:y>0.76393</cdr:y>
    </cdr:to>
    <cdr:sp macro="" textlink="">
      <cdr:nvSpPr>
        <cdr:cNvPr id="9" name="Rectangle 8">
          <a:extLst xmlns:a="http://schemas.openxmlformats.org/drawingml/2006/main">
            <a:ext uri="{FF2B5EF4-FFF2-40B4-BE49-F238E27FC236}">
              <a16:creationId xmlns:a16="http://schemas.microsoft.com/office/drawing/2014/main" id="{B29EBF25-62B6-4CC3-A183-1C6D7ADB8279}"/>
            </a:ext>
          </a:extLst>
        </cdr:cNvPr>
        <cdr:cNvSpPr/>
      </cdr:nvSpPr>
      <cdr:spPr>
        <a:xfrm xmlns:a="http://schemas.openxmlformats.org/drawingml/2006/main">
          <a:off x="4528459" y="188231"/>
          <a:ext cx="821801" cy="14816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8575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r-FR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0.2341</cdr:x>
      <cdr:y>0.51149</cdr:y>
    </cdr:from>
    <cdr:to>
      <cdr:x>1</cdr:x>
      <cdr:y>0.74357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186188" y="425047"/>
          <a:ext cx="609163" cy="1928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1000" b="1" dirty="0">
              <a:solidFill>
                <a:schemeClr val="bg1"/>
              </a:solidFill>
            </a:rPr>
            <a:t>79%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0.2341</cdr:x>
      <cdr:y>0.51149</cdr:y>
    </cdr:from>
    <cdr:to>
      <cdr:x>1</cdr:x>
      <cdr:y>0.74357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186188" y="425047"/>
          <a:ext cx="609163" cy="1928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1000" b="1" dirty="0">
              <a:solidFill>
                <a:schemeClr val="bg1"/>
              </a:solidFill>
            </a:rPr>
            <a:t>77%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0F7027-DEF7-46E6-B396-6B583B8FA07B}" type="datetimeFigureOut">
              <a:rPr lang="fr-FR" smtClean="0"/>
              <a:t>26/01/2023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5514F2-997E-497E-9D72-89F1B59FF6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12022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A8B54-7336-4532-AE60-ECF8D5F97720}" type="datetimeFigureOut">
              <a:rPr lang="fr-FR" smtClean="0"/>
              <a:t>26/01/2023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FA8E73-07A4-493B-AAA0-C6432E08FACD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3087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FA8E73-07A4-493B-AAA0-C6432E08FAC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113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A8E73-07A4-493B-AAA0-C6432E08FACD}" type="slidenum">
              <a:rPr lang="fr-FR" smtClean="0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4767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A8E73-07A4-493B-AAA0-C6432E08FACD}" type="slidenum">
              <a:rPr lang="fr-FR" smtClean="0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93903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A8E73-07A4-493B-AAA0-C6432E08FACD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82943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A8E73-07A4-493B-AAA0-C6432E08FACD}" type="slidenum">
              <a:rPr lang="fr-FR" smtClean="0"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57207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ce réservé de l'image des diapositives 1">
            <a:extLst>
              <a:ext uri="{FF2B5EF4-FFF2-40B4-BE49-F238E27FC236}">
                <a16:creationId xmlns:a16="http://schemas.microsoft.com/office/drawing/2014/main" id="{FA67A2FE-347D-498C-A031-F5F3FD8E14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Espace réservé des notes 2">
            <a:extLst>
              <a:ext uri="{FF2B5EF4-FFF2-40B4-BE49-F238E27FC236}">
                <a16:creationId xmlns:a16="http://schemas.microsoft.com/office/drawing/2014/main" id="{D22107C4-52C5-413A-AD6C-9B1227124A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/>
          </a:p>
        </p:txBody>
      </p:sp>
      <p:sp>
        <p:nvSpPr>
          <p:cNvPr id="30724" name="Espace réservé du numéro de diapositive 3">
            <a:extLst>
              <a:ext uri="{FF2B5EF4-FFF2-40B4-BE49-F238E27FC236}">
                <a16:creationId xmlns:a16="http://schemas.microsoft.com/office/drawing/2014/main" id="{3C7BDF6E-C425-4DEB-A203-A595E9970E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6F3B1B-33CD-4253-A29F-0411CD9E6929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89695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ce réservé de l'image des diapositives 1">
            <a:extLst>
              <a:ext uri="{FF2B5EF4-FFF2-40B4-BE49-F238E27FC236}">
                <a16:creationId xmlns:a16="http://schemas.microsoft.com/office/drawing/2014/main" id="{FA67A2FE-347D-498C-A031-F5F3FD8E14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Espace réservé des notes 2">
            <a:extLst>
              <a:ext uri="{FF2B5EF4-FFF2-40B4-BE49-F238E27FC236}">
                <a16:creationId xmlns:a16="http://schemas.microsoft.com/office/drawing/2014/main" id="{D22107C4-52C5-413A-AD6C-9B1227124A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/>
          </a:p>
        </p:txBody>
      </p:sp>
      <p:sp>
        <p:nvSpPr>
          <p:cNvPr id="30724" name="Espace réservé du numéro de diapositive 3">
            <a:extLst>
              <a:ext uri="{FF2B5EF4-FFF2-40B4-BE49-F238E27FC236}">
                <a16:creationId xmlns:a16="http://schemas.microsoft.com/office/drawing/2014/main" id="{3C7BDF6E-C425-4DEB-A203-A595E9970E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6F3B1B-33CD-4253-A29F-0411CD9E6929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06479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ce réservé de l'image des diapositives 1">
            <a:extLst>
              <a:ext uri="{FF2B5EF4-FFF2-40B4-BE49-F238E27FC236}">
                <a16:creationId xmlns:a16="http://schemas.microsoft.com/office/drawing/2014/main" id="{FA67A2FE-347D-498C-A031-F5F3FD8E14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Espace réservé des notes 2">
            <a:extLst>
              <a:ext uri="{FF2B5EF4-FFF2-40B4-BE49-F238E27FC236}">
                <a16:creationId xmlns:a16="http://schemas.microsoft.com/office/drawing/2014/main" id="{D22107C4-52C5-413A-AD6C-9B1227124A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/>
          </a:p>
        </p:txBody>
      </p:sp>
      <p:sp>
        <p:nvSpPr>
          <p:cNvPr id="30724" name="Espace réservé du numéro de diapositive 3">
            <a:extLst>
              <a:ext uri="{FF2B5EF4-FFF2-40B4-BE49-F238E27FC236}">
                <a16:creationId xmlns:a16="http://schemas.microsoft.com/office/drawing/2014/main" id="{3C7BDF6E-C425-4DEB-A203-A595E9970E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6F3B1B-33CD-4253-A29F-0411CD9E6929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311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FA8E73-07A4-493B-AAA0-C6432E08FAC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1080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Espace réservé de l'image des diapositives 1">
            <a:extLst>
              <a:ext uri="{FF2B5EF4-FFF2-40B4-BE49-F238E27FC236}">
                <a16:creationId xmlns:a16="http://schemas.microsoft.com/office/drawing/2014/main" id="{D82F4F80-A4A6-40DC-88D1-5C20F1C6CD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Espace réservé des notes 2">
            <a:extLst>
              <a:ext uri="{FF2B5EF4-FFF2-40B4-BE49-F238E27FC236}">
                <a16:creationId xmlns:a16="http://schemas.microsoft.com/office/drawing/2014/main" id="{43C9F090-B722-4AFC-A182-8D6C68133F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/>
          </a:p>
        </p:txBody>
      </p:sp>
      <p:sp>
        <p:nvSpPr>
          <p:cNvPr id="33796" name="Espace réservé du numéro de diapositive 3">
            <a:extLst>
              <a:ext uri="{FF2B5EF4-FFF2-40B4-BE49-F238E27FC236}">
                <a16:creationId xmlns:a16="http://schemas.microsoft.com/office/drawing/2014/main" id="{EC0A3C25-F7AE-4262-8D1A-E0EABCEB48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CB12DA3-4FFA-4F4C-BE1D-F681CAF7FE15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ce réservé de l'image des diapositives 1">
            <a:extLst>
              <a:ext uri="{FF2B5EF4-FFF2-40B4-BE49-F238E27FC236}">
                <a16:creationId xmlns:a16="http://schemas.microsoft.com/office/drawing/2014/main" id="{94DE48CB-FDA4-4D37-9546-B5A431569B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Espace réservé des notes 2">
            <a:extLst>
              <a:ext uri="{FF2B5EF4-FFF2-40B4-BE49-F238E27FC236}">
                <a16:creationId xmlns:a16="http://schemas.microsoft.com/office/drawing/2014/main" id="{D0ACE7BB-14D1-4A84-A5A7-435AC3FC7C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/>
          </a:p>
        </p:txBody>
      </p:sp>
      <p:sp>
        <p:nvSpPr>
          <p:cNvPr id="35844" name="Espace réservé du numéro de diapositive 3">
            <a:extLst>
              <a:ext uri="{FF2B5EF4-FFF2-40B4-BE49-F238E27FC236}">
                <a16:creationId xmlns:a16="http://schemas.microsoft.com/office/drawing/2014/main" id="{ADBCFA69-32D3-4A01-8DE2-B48D3349CD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D293797-2201-4289-896A-DC23901842BA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ce réservé de l'image des diapositives 1">
            <a:extLst>
              <a:ext uri="{FF2B5EF4-FFF2-40B4-BE49-F238E27FC236}">
                <a16:creationId xmlns:a16="http://schemas.microsoft.com/office/drawing/2014/main" id="{DD9EA9D3-03B3-4A8E-929C-382F67D674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Espace réservé des notes 2">
            <a:extLst>
              <a:ext uri="{FF2B5EF4-FFF2-40B4-BE49-F238E27FC236}">
                <a16:creationId xmlns:a16="http://schemas.microsoft.com/office/drawing/2014/main" id="{4E9641C2-0FAC-4557-8772-77C84EF027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/>
          </a:p>
        </p:txBody>
      </p:sp>
      <p:sp>
        <p:nvSpPr>
          <p:cNvPr id="37892" name="Espace réservé du numéro de diapositive 3">
            <a:extLst>
              <a:ext uri="{FF2B5EF4-FFF2-40B4-BE49-F238E27FC236}">
                <a16:creationId xmlns:a16="http://schemas.microsoft.com/office/drawing/2014/main" id="{C537AEC2-71EC-451D-BEF4-E75AB57065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E803BD-2E9C-48C3-BA1C-132122DE25BF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Espace réservé de l'image des diapositives 1">
            <a:extLst>
              <a:ext uri="{FF2B5EF4-FFF2-40B4-BE49-F238E27FC236}">
                <a16:creationId xmlns:a16="http://schemas.microsoft.com/office/drawing/2014/main" id="{03D44512-C363-48CD-8808-78C5EACB1E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Espace réservé des notes 2">
            <a:extLst>
              <a:ext uri="{FF2B5EF4-FFF2-40B4-BE49-F238E27FC236}">
                <a16:creationId xmlns:a16="http://schemas.microsoft.com/office/drawing/2014/main" id="{2833574B-AAA8-47AB-B640-5FD0F9CF13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/>
          </a:p>
        </p:txBody>
      </p:sp>
      <p:sp>
        <p:nvSpPr>
          <p:cNvPr id="46084" name="Espace réservé du numéro de diapositive 3">
            <a:extLst>
              <a:ext uri="{FF2B5EF4-FFF2-40B4-BE49-F238E27FC236}">
                <a16:creationId xmlns:a16="http://schemas.microsoft.com/office/drawing/2014/main" id="{16FB6784-E685-49BC-9175-A44C69F91D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0677C-6711-4450-9E55-4A45C9350272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e l'image des diapositives 1">
            <a:extLst>
              <a:ext uri="{FF2B5EF4-FFF2-40B4-BE49-F238E27FC236}">
                <a16:creationId xmlns:a16="http://schemas.microsoft.com/office/drawing/2014/main" id="{513A55CD-B587-462F-BA4F-CA048EF7B6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Espace réservé des notes 2">
            <a:extLst>
              <a:ext uri="{FF2B5EF4-FFF2-40B4-BE49-F238E27FC236}">
                <a16:creationId xmlns:a16="http://schemas.microsoft.com/office/drawing/2014/main" id="{2F625B9F-E5BB-4F51-A281-8D008C7B56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/>
          </a:p>
        </p:txBody>
      </p:sp>
      <p:sp>
        <p:nvSpPr>
          <p:cNvPr id="39940" name="Espace réservé du numéro de diapositive 3">
            <a:extLst>
              <a:ext uri="{FF2B5EF4-FFF2-40B4-BE49-F238E27FC236}">
                <a16:creationId xmlns:a16="http://schemas.microsoft.com/office/drawing/2014/main" id="{BBAFCFB2-342B-4EF8-A24A-8880D1E703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FA97D2C-0916-4A02-B98A-4E93417C4AE4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40204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e l'image des diapositives 1">
            <a:extLst>
              <a:ext uri="{FF2B5EF4-FFF2-40B4-BE49-F238E27FC236}">
                <a16:creationId xmlns:a16="http://schemas.microsoft.com/office/drawing/2014/main" id="{513A55CD-B587-462F-BA4F-CA048EF7B6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Espace réservé des notes 2">
            <a:extLst>
              <a:ext uri="{FF2B5EF4-FFF2-40B4-BE49-F238E27FC236}">
                <a16:creationId xmlns:a16="http://schemas.microsoft.com/office/drawing/2014/main" id="{2F625B9F-E5BB-4F51-A281-8D008C7B56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/>
          </a:p>
        </p:txBody>
      </p:sp>
      <p:sp>
        <p:nvSpPr>
          <p:cNvPr id="39940" name="Espace réservé du numéro de diapositive 3">
            <a:extLst>
              <a:ext uri="{FF2B5EF4-FFF2-40B4-BE49-F238E27FC236}">
                <a16:creationId xmlns:a16="http://schemas.microsoft.com/office/drawing/2014/main" id="{BBAFCFB2-342B-4EF8-A24A-8880D1E703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FA97D2C-0916-4A02-B98A-4E93417C4AE4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Espace réservé de l'image des diapositives 1">
            <a:extLst>
              <a:ext uri="{FF2B5EF4-FFF2-40B4-BE49-F238E27FC236}">
                <a16:creationId xmlns:a16="http://schemas.microsoft.com/office/drawing/2014/main" id="{7BC20C9E-F48D-4940-AB42-162450D880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Espace réservé des notes 2">
            <a:extLst>
              <a:ext uri="{FF2B5EF4-FFF2-40B4-BE49-F238E27FC236}">
                <a16:creationId xmlns:a16="http://schemas.microsoft.com/office/drawing/2014/main" id="{4D779736-01DA-43D5-888E-B54C9D4CF3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/>
          </a:p>
        </p:txBody>
      </p:sp>
      <p:sp>
        <p:nvSpPr>
          <p:cNvPr id="41988" name="Espace réservé du numéro de diapositive 3">
            <a:extLst>
              <a:ext uri="{FF2B5EF4-FFF2-40B4-BE49-F238E27FC236}">
                <a16:creationId xmlns:a16="http://schemas.microsoft.com/office/drawing/2014/main" id="{78C8FFF9-57B2-4F94-BA9A-D314370B99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CE6B6E-2EA0-4B33-B44A-497A685AEE7E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82293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ce réservé de l'image des diapositives 1">
            <a:extLst>
              <a:ext uri="{FF2B5EF4-FFF2-40B4-BE49-F238E27FC236}">
                <a16:creationId xmlns:a16="http://schemas.microsoft.com/office/drawing/2014/main" id="{09407E51-FA12-4C34-9EE6-1510C85BCE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Espace réservé des notes 2">
            <a:extLst>
              <a:ext uri="{FF2B5EF4-FFF2-40B4-BE49-F238E27FC236}">
                <a16:creationId xmlns:a16="http://schemas.microsoft.com/office/drawing/2014/main" id="{5577DE1E-2186-4093-B300-93CE922EA4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/>
          </a:p>
        </p:txBody>
      </p:sp>
      <p:sp>
        <p:nvSpPr>
          <p:cNvPr id="28676" name="Espace réservé du numéro de diapositive 3">
            <a:extLst>
              <a:ext uri="{FF2B5EF4-FFF2-40B4-BE49-F238E27FC236}">
                <a16:creationId xmlns:a16="http://schemas.microsoft.com/office/drawing/2014/main" id="{543AAE23-2209-4C87-8DE5-8DB03B8A81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F04300-BC29-467F-AFD9-ABDFAAFB45CF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0795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Innovation </a:t>
            </a:r>
            <a:r>
              <a:rPr lang="fr-FR" dirty="0" err="1"/>
              <a:t>Factory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TEMPLATE BDD</a:t>
            </a:r>
            <a:br>
              <a:rPr lang="fr-FR" dirty="0"/>
            </a:br>
            <a:r>
              <a:rPr lang="fr-FR" dirty="0"/>
              <a:t>TEST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6051128"/>
            <a:ext cx="959419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1" y="464148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5325" y="2103024"/>
            <a:ext cx="7476218" cy="679976"/>
          </a:xfrm>
        </p:spPr>
        <p:txBody>
          <a:bodyPr>
            <a:normAutofit/>
          </a:bodyPr>
          <a:lstStyle>
            <a:lvl1pPr>
              <a:defRPr sz="2000">
                <a:latin typeface="Montserrat Black" panose="00000A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695325" y="2919046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695325" y="3311912"/>
            <a:ext cx="7476218" cy="2925376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8" name="Espace réservé pour une image  7"/>
          <p:cNvSpPr>
            <a:spLocks noGrp="1"/>
          </p:cNvSpPr>
          <p:nvPr>
            <p:ph type="pic" sz="quarter" idx="11"/>
          </p:nvPr>
        </p:nvSpPr>
        <p:spPr>
          <a:xfrm>
            <a:off x="8653346" y="2103023"/>
            <a:ext cx="2854713" cy="413426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486418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515937" y="0"/>
            <a:ext cx="406721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4874756" y="2189250"/>
            <a:ext cx="6446387" cy="3613491"/>
          </a:xfrm>
        </p:spPr>
        <p:txBody>
          <a:bodyPr/>
          <a:lstStyle>
            <a:lvl1pPr marL="514350" indent="-514350">
              <a:buAutoNum type="arabicPeriod"/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465133" y="2189250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572093" y="4480175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6051128"/>
            <a:ext cx="959005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15937" y="0"/>
            <a:ext cx="406721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682332" y="2125363"/>
            <a:ext cx="3622687" cy="2928552"/>
          </a:xfrm>
          <a:solidFill>
            <a:schemeClr val="bg1">
              <a:lumMod val="95000"/>
            </a:schemeClr>
          </a:solidFill>
        </p:spPr>
        <p:txBody>
          <a:bodyPr anchor="b">
            <a:noAutofit/>
          </a:bodyPr>
          <a:lstStyle>
            <a:lvl1pPr marL="0" indent="0" algn="l">
              <a:buNone/>
              <a:defRPr sz="20000" b="1" i="0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18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5634681" y="2189250"/>
            <a:ext cx="5686462" cy="3613491"/>
          </a:xfrm>
        </p:spPr>
        <p:txBody>
          <a:bodyPr/>
          <a:lstStyle>
            <a:lvl1pPr marL="514350" indent="-514350">
              <a:buAutoNum type="arabicPeriod"/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682332" y="5053915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4230356" y="649915"/>
            <a:ext cx="1070517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229942" y="-18661"/>
            <a:ext cx="1070517" cy="68723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9898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2635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et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362037" y="1639229"/>
            <a:ext cx="6314026" cy="4598058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362037" y="464148"/>
            <a:ext cx="6314026" cy="869823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362037" y="137054"/>
            <a:ext cx="6314026" cy="172178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5362037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6063" y="95647"/>
            <a:ext cx="187919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6063" y="95647"/>
            <a:ext cx="187919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8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21153" y="1504783"/>
            <a:ext cx="10980739" cy="4860000"/>
          </a:xfrm>
        </p:spPr>
        <p:txBody>
          <a:bodyPr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48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92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9"/>
            <a:ext cx="10980739" cy="720000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3429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8" y="137054"/>
            <a:ext cx="7300007" cy="231246"/>
          </a:xfrm>
        </p:spPr>
        <p:txBody>
          <a:bodyPr anchor="ctr">
            <a:noAutofit/>
          </a:bodyPr>
          <a:lstStyle>
            <a:lvl1pPr marL="0" indent="0" algn="r">
              <a:buNone/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203663" y="701365"/>
            <a:ext cx="288000" cy="216000"/>
          </a:xfrm>
          <a:solidFill>
            <a:schemeClr val="accent4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695326" y="1113811"/>
            <a:ext cx="888207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</p:spTree>
    <p:extLst>
      <p:ext uri="{BB962C8B-B14F-4D97-AF65-F5344CB8AC3E}">
        <p14:creationId xmlns:p14="http://schemas.microsoft.com/office/powerpoint/2010/main" val="30845474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4828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026C0EE-23DE-4C80-915C-6ED5A18E9D45}"/>
              </a:ext>
            </a:extLst>
          </p:cNvPr>
          <p:cNvSpPr/>
          <p:nvPr userDrawn="1"/>
        </p:nvSpPr>
        <p:spPr>
          <a:xfrm>
            <a:off x="0" y="434975"/>
            <a:ext cx="12192000" cy="5988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B8F3515C-1E53-4868-ACD1-A540CBAF475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4900" y="6249988"/>
            <a:ext cx="411163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7BDFF14-5219-40C0-82B3-C3079F95A46B}"/>
              </a:ext>
            </a:extLst>
          </p:cNvPr>
          <p:cNvSpPr/>
          <p:nvPr userDrawn="1"/>
        </p:nvSpPr>
        <p:spPr>
          <a:xfrm>
            <a:off x="2230438" y="3700463"/>
            <a:ext cx="887412" cy="10001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22D173-3C69-4615-9D60-11444F8B9477}"/>
              </a:ext>
            </a:extLst>
          </p:cNvPr>
          <p:cNvSpPr/>
          <p:nvPr userDrawn="1"/>
        </p:nvSpPr>
        <p:spPr>
          <a:xfrm>
            <a:off x="0" y="6051550"/>
            <a:ext cx="958850" cy="80645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C0C430-94A1-4FA4-8D31-A18178043C67}"/>
              </a:ext>
            </a:extLst>
          </p:cNvPr>
          <p:cNvSpPr/>
          <p:nvPr userDrawn="1"/>
        </p:nvSpPr>
        <p:spPr>
          <a:xfrm>
            <a:off x="0" y="5262563"/>
            <a:ext cx="958850" cy="80645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30015" y="4617691"/>
            <a:ext cx="7893700" cy="28288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0"/>
          </p:nvPr>
        </p:nvSpPr>
        <p:spPr>
          <a:xfrm>
            <a:off x="2230015" y="4987266"/>
            <a:ext cx="7893700" cy="304887"/>
          </a:xfrm>
        </p:spPr>
        <p:txBody>
          <a:bodyPr anchor="ctr"/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/>
          </p:nvPr>
        </p:nvSpPr>
        <p:spPr>
          <a:xfrm>
            <a:off x="1091821" y="72985"/>
            <a:ext cx="10686197" cy="303679"/>
          </a:xfr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486133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A0A0BE-F097-4899-B94F-0EC182B7CB80}"/>
              </a:ext>
            </a:extLst>
          </p:cNvPr>
          <p:cNvSpPr/>
          <p:nvPr userDrawn="1"/>
        </p:nvSpPr>
        <p:spPr>
          <a:xfrm>
            <a:off x="0" y="463550"/>
            <a:ext cx="12192000" cy="59896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93EFE6-8D67-4C8F-9106-C03C221441CF}"/>
              </a:ext>
            </a:extLst>
          </p:cNvPr>
          <p:cNvSpPr/>
          <p:nvPr userDrawn="1"/>
        </p:nvSpPr>
        <p:spPr>
          <a:xfrm>
            <a:off x="695325" y="2919413"/>
            <a:ext cx="887413" cy="698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5325" y="2103024"/>
            <a:ext cx="7476218" cy="679976"/>
          </a:xfrm>
        </p:spPr>
        <p:txBody>
          <a:bodyPr>
            <a:normAutofit/>
          </a:bodyPr>
          <a:lstStyle>
            <a:lvl1pPr>
              <a:defRPr sz="2000">
                <a:latin typeface="Montserrat Black" panose="00000A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695325" y="3311912"/>
            <a:ext cx="7476218" cy="2925376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8" name="Espace réservé pour une image  7"/>
          <p:cNvSpPr>
            <a:spLocks noGrp="1"/>
          </p:cNvSpPr>
          <p:nvPr>
            <p:ph type="pic" sz="quarter" idx="11"/>
          </p:nvPr>
        </p:nvSpPr>
        <p:spPr>
          <a:xfrm>
            <a:off x="8653346" y="2103023"/>
            <a:ext cx="2854713" cy="4134265"/>
          </a:xfrm>
        </p:spPr>
        <p:txBody>
          <a:bodyPr/>
          <a:lstStyle/>
          <a:p>
            <a:pPr lvl="0"/>
            <a:endParaRPr lang="fr-FR" noProof="0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243872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D4D188B-43CA-4319-8653-C6B8DF24BB22}"/>
              </a:ext>
            </a:extLst>
          </p:cNvPr>
          <p:cNvSpPr/>
          <p:nvPr userDrawn="1"/>
        </p:nvSpPr>
        <p:spPr>
          <a:xfrm>
            <a:off x="515938" y="0"/>
            <a:ext cx="4067175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FBCE007-A93E-47E5-BA4A-1FA1A03C9DE1}"/>
              </a:ext>
            </a:extLst>
          </p:cNvPr>
          <p:cNvSpPr txBox="1"/>
          <p:nvPr userDrawn="1"/>
        </p:nvSpPr>
        <p:spPr>
          <a:xfrm>
            <a:off x="1465263" y="2189163"/>
            <a:ext cx="1773237" cy="21240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3D95AD-9BB8-486B-BEC1-E4A1F1200AB6}"/>
              </a:ext>
            </a:extLst>
          </p:cNvPr>
          <p:cNvSpPr/>
          <p:nvPr userDrawn="1"/>
        </p:nvSpPr>
        <p:spPr>
          <a:xfrm>
            <a:off x="1571625" y="4479925"/>
            <a:ext cx="889000" cy="1016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8F4187-EF71-41B8-B2DE-65E39CBF6FE0}"/>
              </a:ext>
            </a:extLst>
          </p:cNvPr>
          <p:cNvSpPr/>
          <p:nvPr userDrawn="1"/>
        </p:nvSpPr>
        <p:spPr>
          <a:xfrm>
            <a:off x="0" y="6051550"/>
            <a:ext cx="958850" cy="80645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98B436-28AC-4424-BFC4-A22C219FD751}"/>
              </a:ext>
            </a:extLst>
          </p:cNvPr>
          <p:cNvSpPr/>
          <p:nvPr userDrawn="1"/>
        </p:nvSpPr>
        <p:spPr>
          <a:xfrm>
            <a:off x="0" y="5262563"/>
            <a:ext cx="958850" cy="80645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4874756" y="2189250"/>
            <a:ext cx="6446387" cy="3613491"/>
          </a:xfrm>
        </p:spPr>
        <p:txBody>
          <a:bodyPr/>
          <a:lstStyle>
            <a:lvl1pPr marL="514350" indent="-514350">
              <a:buAutoNum type="arabicPeriod"/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95692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6E8CAFA-178B-46CD-A1DF-2F53AA784D07}"/>
              </a:ext>
            </a:extLst>
          </p:cNvPr>
          <p:cNvSpPr/>
          <p:nvPr userDrawn="1"/>
        </p:nvSpPr>
        <p:spPr>
          <a:xfrm>
            <a:off x="515938" y="0"/>
            <a:ext cx="4067175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42FC67-F392-4BE9-9FCA-2630D9EBE015}"/>
              </a:ext>
            </a:extLst>
          </p:cNvPr>
          <p:cNvSpPr/>
          <p:nvPr userDrawn="1"/>
        </p:nvSpPr>
        <p:spPr>
          <a:xfrm>
            <a:off x="682625" y="5054600"/>
            <a:ext cx="887413" cy="10001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5BD4C7-2898-40ED-997B-51B2D5CA3EF8}"/>
              </a:ext>
            </a:extLst>
          </p:cNvPr>
          <p:cNvSpPr/>
          <p:nvPr userDrawn="1"/>
        </p:nvSpPr>
        <p:spPr>
          <a:xfrm>
            <a:off x="4230688" y="649288"/>
            <a:ext cx="1069975" cy="80803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6BB5CE-8FA0-4168-B6D4-75628FDB74FB}"/>
              </a:ext>
            </a:extLst>
          </p:cNvPr>
          <p:cNvSpPr/>
          <p:nvPr userDrawn="1"/>
        </p:nvSpPr>
        <p:spPr>
          <a:xfrm>
            <a:off x="4230688" y="-19050"/>
            <a:ext cx="1069975" cy="68738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682332" y="2125363"/>
            <a:ext cx="3622687" cy="2928552"/>
          </a:xfrm>
          <a:solidFill>
            <a:schemeClr val="bg1">
              <a:lumMod val="95000"/>
            </a:schemeClr>
          </a:solidFill>
        </p:spPr>
        <p:txBody>
          <a:bodyPr anchor="b">
            <a:noAutofit/>
          </a:bodyPr>
          <a:lstStyle>
            <a:lvl1pPr marL="0" indent="0" algn="l">
              <a:buNone/>
              <a:defRPr sz="20000" b="1" i="0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8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5634681" y="2189250"/>
            <a:ext cx="5686462" cy="3613491"/>
          </a:xfrm>
        </p:spPr>
        <p:txBody>
          <a:bodyPr/>
          <a:lstStyle>
            <a:lvl1pPr marL="514350" indent="-514350">
              <a:buAutoNum type="arabicPeriod"/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46752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AE65CF2-8D09-42DA-8807-040987EFBECC}"/>
              </a:ext>
            </a:extLst>
          </p:cNvPr>
          <p:cNvSpPr/>
          <p:nvPr userDrawn="1"/>
        </p:nvSpPr>
        <p:spPr>
          <a:xfrm>
            <a:off x="0" y="463550"/>
            <a:ext cx="12192000" cy="59896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CE321F-1D20-4AE8-A452-D3564372134F}"/>
              </a:ext>
            </a:extLst>
          </p:cNvPr>
          <p:cNvSpPr/>
          <p:nvPr userDrawn="1"/>
        </p:nvSpPr>
        <p:spPr>
          <a:xfrm>
            <a:off x="695325" y="1416050"/>
            <a:ext cx="887413" cy="7143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856619"/>
          </a:xfrm>
        </p:spPr>
        <p:txBody>
          <a:bodyPr anchor="ctr"/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51782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e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BB9BF55-7FB0-4C5A-88F8-2DB0948A2625}"/>
              </a:ext>
            </a:extLst>
          </p:cNvPr>
          <p:cNvSpPr/>
          <p:nvPr userDrawn="1"/>
        </p:nvSpPr>
        <p:spPr>
          <a:xfrm>
            <a:off x="5362575" y="1414463"/>
            <a:ext cx="887413" cy="698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7" name="Espace réservé du numéro de diapositive 1">
            <a:extLst>
              <a:ext uri="{FF2B5EF4-FFF2-40B4-BE49-F238E27FC236}">
                <a16:creationId xmlns:a16="http://schemas.microsoft.com/office/drawing/2014/main" id="{238EB372-055C-4C15-8236-89AD9B73A74C}"/>
              </a:ext>
            </a:extLst>
          </p:cNvPr>
          <p:cNvSpPr txBox="1">
            <a:spLocks/>
          </p:cNvSpPr>
          <p:nvPr userDrawn="1"/>
        </p:nvSpPr>
        <p:spPr>
          <a:xfrm>
            <a:off x="11172825" y="6542088"/>
            <a:ext cx="488950" cy="244475"/>
          </a:xfrm>
          <a:prstGeom prst="rect">
            <a:avLst/>
          </a:prstGeom>
          <a:noFill/>
        </p:spPr>
        <p:txBody>
          <a:bodyPr lIns="0" tIns="0" rIns="0" bIns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29D73FC-9FD8-4AE3-BB59-7254F30CF745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8" name="Image 9">
            <a:extLst>
              <a:ext uri="{FF2B5EF4-FFF2-40B4-BE49-F238E27FC236}">
                <a16:creationId xmlns:a16="http://schemas.microsoft.com/office/drawing/2014/main" id="{27EF20B3-8CBE-4040-BA35-520ED0C664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>
            <a:fillRect/>
          </a:stretch>
        </p:blipFill>
        <p:spPr bwMode="auto">
          <a:xfrm>
            <a:off x="792163" y="6505575"/>
            <a:ext cx="996950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11" descr="logoterritoiredavenir2.png">
            <a:extLst>
              <a:ext uri="{FF2B5EF4-FFF2-40B4-BE49-F238E27FC236}">
                <a16:creationId xmlns:a16="http://schemas.microsoft.com/office/drawing/2014/main" id="{FB034E36-8A9B-4167-A1D6-F48C92CFB5B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6524625"/>
            <a:ext cx="214313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Espace réservé pour une image  1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846100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5362037" y="1639229"/>
            <a:ext cx="6314026" cy="4598058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5362037" y="464148"/>
            <a:ext cx="6314026" cy="869823"/>
          </a:xfrm>
        </p:spPr>
        <p:txBody>
          <a:bodyPr anchor="ctr"/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5362037" y="137054"/>
            <a:ext cx="6314026" cy="172178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57751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90FCE6-E3F8-41FD-B481-A26FD958915B}"/>
              </a:ext>
            </a:extLst>
          </p:cNvPr>
          <p:cNvSpPr/>
          <p:nvPr userDrawn="1"/>
        </p:nvSpPr>
        <p:spPr>
          <a:xfrm>
            <a:off x="0" y="434975"/>
            <a:ext cx="12192000" cy="5988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pic>
        <p:nvPicPr>
          <p:cNvPr id="4" name="Image 8" descr="logoterritoiredavenir2.png">
            <a:extLst>
              <a:ext uri="{FF2B5EF4-FFF2-40B4-BE49-F238E27FC236}">
                <a16:creationId xmlns:a16="http://schemas.microsoft.com/office/drawing/2014/main" id="{A50B0AD3-15B5-498A-9BA1-3699407D14F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6063" y="95250"/>
            <a:ext cx="187325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807098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 descr="logoterritoiredavenir2.png">
            <a:extLst>
              <a:ext uri="{FF2B5EF4-FFF2-40B4-BE49-F238E27FC236}">
                <a16:creationId xmlns:a16="http://schemas.microsoft.com/office/drawing/2014/main" id="{A17FE055-3C64-493D-8F59-6F9E9790741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6063" y="95250"/>
            <a:ext cx="187325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19615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019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9434" y="1484313"/>
            <a:ext cx="10972270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03275" y="365126"/>
            <a:ext cx="10872788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pic>
        <p:nvPicPr>
          <p:cNvPr id="7" name="Picture 2" descr="image02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0" y="6449128"/>
            <a:ext cx="628214" cy="408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9" r:id="rId2"/>
    <p:sldLayoutId id="2147483676" r:id="rId3"/>
    <p:sldLayoutId id="2147483678" r:id="rId4"/>
    <p:sldLayoutId id="2147483674" r:id="rId5"/>
    <p:sldLayoutId id="2147483656" r:id="rId6"/>
    <p:sldLayoutId id="2147483675" r:id="rId7"/>
    <p:sldLayoutId id="2147483681" r:id="rId8"/>
    <p:sldLayoutId id="2147483682" r:id="rId9"/>
    <p:sldLayoutId id="214748368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2F12A5A-E5D8-4EFD-9D50-FF9EDA4FD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8975" y="1484313"/>
            <a:ext cx="10972800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dirty="0"/>
              <a:t>Modifier le texte</a:t>
            </a:r>
          </a:p>
          <a:p>
            <a:pPr lvl="1"/>
            <a:r>
              <a:rPr lang="fr-FR" noProof="0" dirty="0"/>
              <a:t>Deuxième niveau </a:t>
            </a:r>
          </a:p>
          <a:p>
            <a:pPr lvl="2"/>
            <a:r>
              <a:rPr lang="fr-FR" noProof="0" dirty="0"/>
              <a:t>Troisième niveau </a:t>
            </a:r>
          </a:p>
          <a:p>
            <a:pPr lvl="3"/>
            <a:r>
              <a:rPr lang="fr-FR" noProof="0" dirty="0"/>
              <a:t>Quatrième niveau </a:t>
            </a:r>
          </a:p>
          <a:p>
            <a:pPr lvl="4"/>
            <a:r>
              <a:rPr lang="fr-FR" noProof="0" dirty="0"/>
              <a:t>Cinquième niveau </a:t>
            </a:r>
          </a:p>
        </p:txBody>
      </p:sp>
      <p:sp>
        <p:nvSpPr>
          <p:cNvPr id="1027" name="Espace réservé du titre 1">
            <a:extLst>
              <a:ext uri="{FF2B5EF4-FFF2-40B4-BE49-F238E27FC236}">
                <a16:creationId xmlns:a16="http://schemas.microsoft.com/office/drawing/2014/main" id="{336416DF-7B50-4808-965B-6FF91F3D29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03275" y="365125"/>
            <a:ext cx="1087278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</a:p>
        </p:txBody>
      </p:sp>
      <p:sp>
        <p:nvSpPr>
          <p:cNvPr id="11" name="Espace réservé du numéro de diapositive 1">
            <a:extLst>
              <a:ext uri="{FF2B5EF4-FFF2-40B4-BE49-F238E27FC236}">
                <a16:creationId xmlns:a16="http://schemas.microsoft.com/office/drawing/2014/main" id="{C36F0853-96C8-4090-A915-F3993E7D313E}"/>
              </a:ext>
            </a:extLst>
          </p:cNvPr>
          <p:cNvSpPr txBox="1">
            <a:spLocks/>
          </p:cNvSpPr>
          <p:nvPr userDrawn="1"/>
        </p:nvSpPr>
        <p:spPr>
          <a:xfrm>
            <a:off x="11172825" y="6542088"/>
            <a:ext cx="488950" cy="244475"/>
          </a:xfrm>
          <a:prstGeom prst="rect">
            <a:avLst/>
          </a:prstGeom>
          <a:noFill/>
        </p:spPr>
        <p:txBody>
          <a:bodyPr lIns="0" tIns="0" rIns="0" bIns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650C5D4-F044-4F35-9E9F-24104A278917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029" name="Image 3">
            <a:extLst>
              <a:ext uri="{FF2B5EF4-FFF2-40B4-BE49-F238E27FC236}">
                <a16:creationId xmlns:a16="http://schemas.microsoft.com/office/drawing/2014/main" id="{7323C3B3-DF64-4EEE-8B68-DFE524D5964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>
            <a:fillRect/>
          </a:stretch>
        </p:blipFill>
        <p:spPr bwMode="auto">
          <a:xfrm>
            <a:off x="792163" y="6505575"/>
            <a:ext cx="996950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2" descr="image022">
            <a:extLst>
              <a:ext uri="{FF2B5EF4-FFF2-40B4-BE49-F238E27FC236}">
                <a16:creationId xmlns:a16="http://schemas.microsoft.com/office/drawing/2014/main" id="{AA57799F-DCF7-4469-9C55-80D8B7CF38B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3" y="6448425"/>
            <a:ext cx="627062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4415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 kern="1200">
          <a:solidFill>
            <a:srgbClr val="404040"/>
          </a:solidFill>
          <a:latin typeface="Montserrat Black" panose="00000A00000000000000" pitchFamily="2" charset="0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9pPr>
    </p:titleStyle>
    <p:bodyStyle>
      <a:lvl1pPr algn="l" rtl="0" fontAlgn="base">
        <a:spcBef>
          <a:spcPts val="600"/>
        </a:spcBef>
        <a:spcAft>
          <a:spcPct val="0"/>
        </a:spcAft>
        <a:buClr>
          <a:srgbClr val="EA4E55"/>
        </a:buClr>
        <a:buFont typeface="Arial" panose="020B0604020202020204" pitchFamily="34" charset="0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685800" indent="-228600" algn="l" rtl="0" fontAlgn="base">
        <a:spcBef>
          <a:spcPts val="600"/>
        </a:spcBef>
        <a:spcAft>
          <a:spcPct val="0"/>
        </a:spcAft>
        <a:buClr>
          <a:srgbClr val="EA4E55"/>
        </a:buClr>
        <a:buFont typeface="Arial" panose="020B0604020202020204" pitchFamily="34" charset="0"/>
        <a:buChar char="□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ts val="600"/>
        </a:spcBef>
        <a:spcAft>
          <a:spcPct val="0"/>
        </a:spcAft>
        <a:buClr>
          <a:srgbClr val="EA4E55"/>
        </a:buClr>
        <a:buFont typeface="Wingdings" panose="05000000000000000000" pitchFamily="2" charset="2"/>
        <a:buChar char="§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ts val="600"/>
        </a:spcBef>
        <a:spcAft>
          <a:spcPct val="0"/>
        </a:spcAft>
        <a:buClr>
          <a:srgbClr val="EA4E55"/>
        </a:buClr>
        <a:buFont typeface="Arial" panose="020B0604020202020204" pitchFamily="34" charset="0"/>
        <a:buChar char="▫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ts val="600"/>
        </a:spcBef>
        <a:spcAft>
          <a:spcPct val="0"/>
        </a:spcAft>
        <a:buClr>
          <a:srgbClr val="EA4E55"/>
        </a:buClr>
        <a:buFont typeface="Arial" panose="020B0604020202020204" pitchFamily="34" charset="0"/>
        <a:buChar char="▪"/>
        <a:defRPr sz="10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jpg"/><Relationship Id="rId18" Type="http://schemas.openxmlformats.org/officeDocument/2006/relationships/image" Target="../media/image33.emf"/><Relationship Id="rId26" Type="http://schemas.openxmlformats.org/officeDocument/2006/relationships/image" Target="../media/image41.png"/><Relationship Id="rId39" Type="http://schemas.openxmlformats.org/officeDocument/2006/relationships/image" Target="../media/image54.png"/><Relationship Id="rId3" Type="http://schemas.openxmlformats.org/officeDocument/2006/relationships/image" Target="../media/image18.png"/><Relationship Id="rId21" Type="http://schemas.openxmlformats.org/officeDocument/2006/relationships/image" Target="../media/image36.jpg"/><Relationship Id="rId34" Type="http://schemas.openxmlformats.org/officeDocument/2006/relationships/image" Target="../media/image49.jpeg"/><Relationship Id="rId42" Type="http://schemas.openxmlformats.org/officeDocument/2006/relationships/image" Target="../media/image57.jpeg"/><Relationship Id="rId7" Type="http://schemas.openxmlformats.org/officeDocument/2006/relationships/image" Target="../media/image22.jpeg"/><Relationship Id="rId12" Type="http://schemas.openxmlformats.org/officeDocument/2006/relationships/image" Target="../media/image27.jpg"/><Relationship Id="rId17" Type="http://schemas.openxmlformats.org/officeDocument/2006/relationships/image" Target="../media/image32.jpg"/><Relationship Id="rId25" Type="http://schemas.openxmlformats.org/officeDocument/2006/relationships/image" Target="../media/image40.jpg"/><Relationship Id="rId33" Type="http://schemas.openxmlformats.org/officeDocument/2006/relationships/image" Target="../media/image48.jpeg"/><Relationship Id="rId38" Type="http://schemas.openxmlformats.org/officeDocument/2006/relationships/image" Target="../media/image53.jpe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20" Type="http://schemas.openxmlformats.org/officeDocument/2006/relationships/image" Target="../media/image35.jpg"/><Relationship Id="rId29" Type="http://schemas.openxmlformats.org/officeDocument/2006/relationships/image" Target="../media/image44.jpg"/><Relationship Id="rId41" Type="http://schemas.openxmlformats.org/officeDocument/2006/relationships/image" Target="../media/image56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png"/><Relationship Id="rId11" Type="http://schemas.openxmlformats.org/officeDocument/2006/relationships/image" Target="../media/image26.jpeg"/><Relationship Id="rId24" Type="http://schemas.openxmlformats.org/officeDocument/2006/relationships/image" Target="../media/image39.jpeg"/><Relationship Id="rId32" Type="http://schemas.openxmlformats.org/officeDocument/2006/relationships/image" Target="../media/image47.jpg"/><Relationship Id="rId37" Type="http://schemas.openxmlformats.org/officeDocument/2006/relationships/image" Target="../media/image52.png"/><Relationship Id="rId40" Type="http://schemas.openxmlformats.org/officeDocument/2006/relationships/image" Target="../media/image55.jpe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23" Type="http://schemas.openxmlformats.org/officeDocument/2006/relationships/image" Target="../media/image38.jpeg"/><Relationship Id="rId28" Type="http://schemas.openxmlformats.org/officeDocument/2006/relationships/image" Target="../media/image43.jpeg"/><Relationship Id="rId36" Type="http://schemas.openxmlformats.org/officeDocument/2006/relationships/image" Target="../media/image51.jpg"/><Relationship Id="rId10" Type="http://schemas.openxmlformats.org/officeDocument/2006/relationships/image" Target="../media/image25.jpeg"/><Relationship Id="rId19" Type="http://schemas.openxmlformats.org/officeDocument/2006/relationships/image" Target="../media/image34.jpg"/><Relationship Id="rId31" Type="http://schemas.openxmlformats.org/officeDocument/2006/relationships/image" Target="../media/image46.jp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jpeg"/><Relationship Id="rId22" Type="http://schemas.openxmlformats.org/officeDocument/2006/relationships/image" Target="../media/image37.jpeg"/><Relationship Id="rId27" Type="http://schemas.openxmlformats.org/officeDocument/2006/relationships/image" Target="../media/image42.png"/><Relationship Id="rId30" Type="http://schemas.openxmlformats.org/officeDocument/2006/relationships/image" Target="../media/image45.png"/><Relationship Id="rId35" Type="http://schemas.openxmlformats.org/officeDocument/2006/relationships/image" Target="../media/image5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hyperlink" Target="https://app.powerbi.com/groups/me/apps/5e87969c-fd78-4c3c-a796-34c2928a2c19/reports/75f8d418-a657-472d-b68d-cef1ce87cf6b/ReportSection365b7b80b629060080d3?chromeless=true" TargetMode="Externa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393/le-modele-cooperatif-video/8481/presentation-du-modele_cooperatif.mp4" TargetMode="External"/><Relationship Id="rId13" Type="http://schemas.openxmlformats.org/officeDocument/2006/relationships/image" Target="../media/image70.png"/><Relationship Id="rId18" Type="http://schemas.openxmlformats.org/officeDocument/2006/relationships/image" Target="../media/image75.png"/><Relationship Id="rId26" Type="http://schemas.openxmlformats.org/officeDocument/2006/relationships/image" Target="../media/image83.png"/><Relationship Id="rId3" Type="http://schemas.openxmlformats.org/officeDocument/2006/relationships/image" Target="../media/image64.png"/><Relationship Id="rId21" Type="http://schemas.openxmlformats.org/officeDocument/2006/relationships/image" Target="../media/image78.png"/><Relationship Id="rId7" Type="http://schemas.openxmlformats.org/officeDocument/2006/relationships/image" Target="../media/image66.jpeg"/><Relationship Id="rId12" Type="http://schemas.openxmlformats.org/officeDocument/2006/relationships/image" Target="../media/image69.png"/><Relationship Id="rId17" Type="http://schemas.openxmlformats.org/officeDocument/2006/relationships/image" Target="../media/image74.png"/><Relationship Id="rId25" Type="http://schemas.openxmlformats.org/officeDocument/2006/relationships/image" Target="../media/image82.png"/><Relationship Id="rId2" Type="http://schemas.openxmlformats.org/officeDocument/2006/relationships/hyperlink" Target="https://www.societaires.caisse-epargne.fr/web/zones" TargetMode="External"/><Relationship Id="rId16" Type="http://schemas.openxmlformats.org/officeDocument/2006/relationships/image" Target="../media/image73.png"/><Relationship Id="rId20" Type="http://schemas.openxmlformats.org/officeDocument/2006/relationships/image" Target="../media/image7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5.png"/><Relationship Id="rId11" Type="http://schemas.microsoft.com/office/2007/relationships/hdphoto" Target="../media/hdphoto2.wdp"/><Relationship Id="rId24" Type="http://schemas.openxmlformats.org/officeDocument/2006/relationships/image" Target="../media/image81.png"/><Relationship Id="rId5" Type="http://schemas.openxmlformats.org/officeDocument/2006/relationships/hyperlink" Target="https://www.cegee.societaires.caisse-epargne.fr/web/pages/80" TargetMode="External"/><Relationship Id="rId15" Type="http://schemas.openxmlformats.org/officeDocument/2006/relationships/image" Target="../media/image72.png"/><Relationship Id="rId23" Type="http://schemas.openxmlformats.org/officeDocument/2006/relationships/image" Target="../media/image80.png"/><Relationship Id="rId10" Type="http://schemas.openxmlformats.org/officeDocument/2006/relationships/image" Target="../media/image68.png"/><Relationship Id="rId19" Type="http://schemas.openxmlformats.org/officeDocument/2006/relationships/image" Target="../media/image76.png"/><Relationship Id="rId4" Type="http://schemas.openxmlformats.org/officeDocument/2006/relationships/hyperlink" Target="http://commerciaux.celca.caisse-epargne.fr/particuliers/epargne-2/parts-sociales/parts-sociales/" TargetMode="External"/><Relationship Id="rId9" Type="http://schemas.openxmlformats.org/officeDocument/2006/relationships/image" Target="../media/image67.png"/><Relationship Id="rId14" Type="http://schemas.openxmlformats.org/officeDocument/2006/relationships/image" Target="../media/image71.png"/><Relationship Id="rId22" Type="http://schemas.openxmlformats.org/officeDocument/2006/relationships/image" Target="../media/image7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hyperlink" Target="https://web.microsoftstream.com/video/8d6176f0-5089-4ac0-abb5-653a6887ac5b" TargetMode="Externa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chart" Target="../charts/chart1.xml"/><Relationship Id="rId7" Type="http://schemas.microsoft.com/office/2007/relationships/hdphoto" Target="../media/hdphoto6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9.png"/><Relationship Id="rId11" Type="http://schemas.openxmlformats.org/officeDocument/2006/relationships/image" Target="../media/image91.jpeg"/><Relationship Id="rId5" Type="http://schemas.microsoft.com/office/2007/relationships/hdphoto" Target="../media/hdphoto5.wdp"/><Relationship Id="rId10" Type="http://schemas.openxmlformats.org/officeDocument/2006/relationships/chart" Target="../charts/chart2.xml"/><Relationship Id="rId4" Type="http://schemas.openxmlformats.org/officeDocument/2006/relationships/image" Target="../media/image88.png"/><Relationship Id="rId9" Type="http://schemas.microsoft.com/office/2007/relationships/hdphoto" Target="../media/hdphoto7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7" Type="http://schemas.openxmlformats.org/officeDocument/2006/relationships/image" Target="../media/image9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6.png"/><Relationship Id="rId5" Type="http://schemas.openxmlformats.org/officeDocument/2006/relationships/image" Target="../media/image95.jpeg"/><Relationship Id="rId4" Type="http://schemas.openxmlformats.org/officeDocument/2006/relationships/image" Target="../media/image9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chart" Target="../charts/chart4.xml"/><Relationship Id="rId7" Type="http://schemas.openxmlformats.org/officeDocument/2006/relationships/image" Target="../media/image9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10" Type="http://schemas.openxmlformats.org/officeDocument/2006/relationships/image" Target="../media/image102.png"/><Relationship Id="rId4" Type="http://schemas.openxmlformats.org/officeDocument/2006/relationships/image" Target="../media/image98.jpeg"/><Relationship Id="rId9" Type="http://schemas.openxmlformats.org/officeDocument/2006/relationships/image" Target="../media/image10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107.jpeg"/><Relationship Id="rId7" Type="http://schemas.openxmlformats.org/officeDocument/2006/relationships/image" Target="../media/image1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microsoft.com/office/2007/relationships/hdphoto" Target="../media/hdphoto8.wdp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hyperlink" Target="https://www.espacedefi.fr/recherche?search=corbeilles" TargetMode="External"/><Relationship Id="rId7" Type="http://schemas.openxmlformats.org/officeDocument/2006/relationships/image" Target="../media/image1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hyperlink" Target="https://cloud.news.im.natixis.com/ce-accompagnement-offre-isr-esg-groupe" TargetMode="External"/><Relationship Id="rId9" Type="http://schemas.openxmlformats.org/officeDocument/2006/relationships/image" Target="../media/image1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oleObject" Target="../embeddings/oleObject1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23.png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22.png"/><Relationship Id="rId4" Type="http://schemas.openxmlformats.org/officeDocument/2006/relationships/oleObject" Target="../embeddings/oleObject2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Heure du Jeudi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26 janvier 2023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1058779" y="1144435"/>
            <a:ext cx="9785684" cy="18173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fr-FR" sz="3600" dirty="0"/>
              <a:t>2023, année de l’Epargne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837C834-A0F1-4B3F-9DB8-94C3C2C8F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2609" y="3878681"/>
            <a:ext cx="1680706" cy="224546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A0A0013-883C-4E80-8B7A-42B0AB35B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262" y="3860977"/>
            <a:ext cx="1684678" cy="225257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DB56495-3893-4555-9231-37E8B74F7B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4895" y="3878681"/>
            <a:ext cx="1694856" cy="224546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82DA34C-36A7-4FD8-B66F-7EFDEC11F2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1331" y="3878680"/>
            <a:ext cx="1682059" cy="2245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921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4694124" y="1484313"/>
            <a:ext cx="7272999" cy="3915001"/>
          </a:xfrm>
        </p:spPr>
        <p:txBody>
          <a:bodyPr anchor="ctr">
            <a:norm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 sociétariat : Être acteur de son Territoire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L’épargne, une préoccupation des Français dans un contexte économique flou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2023, une année où nos clients ont besoin de la plus-value de nos conseils en épargne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4294967295"/>
          </p:nvPr>
        </p:nvSpPr>
        <p:spPr>
          <a:xfrm>
            <a:off x="6338888" y="96838"/>
            <a:ext cx="5853112" cy="339725"/>
          </a:xfrm>
        </p:spPr>
        <p:txBody>
          <a:bodyPr>
            <a:normAutofit fontScale="92500" lnSpcReduction="20000"/>
          </a:bodyPr>
          <a:lstStyle/>
          <a:p>
            <a:r>
              <a:rPr lang="fr-FR" dirty="0"/>
              <a:t> </a:t>
            </a:r>
          </a:p>
        </p:txBody>
      </p:sp>
      <p:pic>
        <p:nvPicPr>
          <p:cNvPr id="4" name="Picture 2" descr="image0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1363" y="6145554"/>
            <a:ext cx="834700" cy="54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2297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01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4908312" y="2008204"/>
            <a:ext cx="6930189" cy="3613491"/>
          </a:xfrm>
        </p:spPr>
        <p:txBody>
          <a:bodyPr anchor="ctr">
            <a:norm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sociétariat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: Être acteur de son Territoire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L’épargne, une préoccupation des Français dans un contexte économique flou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2023, une année où nos clients ont besoin de la plus-value de nos conseils en épargne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034" name="Picture 10" descr="Free photo diverse people character mockups set">
            <a:extLst>
              <a:ext uri="{FF2B5EF4-FFF2-40B4-BE49-F238E27FC236}">
                <a16:creationId xmlns:a16="http://schemas.microsoft.com/office/drawing/2014/main" id="{A8FE5807-9D20-4393-90D9-C7ED61CE5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723" y="5178582"/>
            <a:ext cx="5495335" cy="146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0752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 sociétariat, la </a:t>
            </a:r>
            <a:r>
              <a:rPr lang="fr-FR" dirty="0">
                <a:solidFill>
                  <a:srgbClr val="C00000"/>
                </a:solidFill>
              </a:rPr>
              <a:t>relation de confiance </a:t>
            </a:r>
            <a:r>
              <a:rPr lang="fr-FR" dirty="0"/>
              <a:t>qui nous lie </a:t>
            </a:r>
          </a:p>
        </p:txBody>
      </p:sp>
      <p:sp>
        <p:nvSpPr>
          <p:cNvPr id="7" name="Espace réservé du contenu 4">
            <a:extLst>
              <a:ext uri="{FF2B5EF4-FFF2-40B4-BE49-F238E27FC236}">
                <a16:creationId xmlns:a16="http://schemas.microsoft.com/office/drawing/2014/main" id="{7901410F-B010-438D-A247-92036F0DE02F}"/>
              </a:ext>
            </a:extLst>
          </p:cNvPr>
          <p:cNvSpPr txBox="1">
            <a:spLocks/>
          </p:cNvSpPr>
          <p:nvPr/>
        </p:nvSpPr>
        <p:spPr>
          <a:xfrm>
            <a:off x="795165" y="1567543"/>
            <a:ext cx="11075102" cy="4826308"/>
          </a:xfrm>
        </p:spPr>
        <p:txBody>
          <a:bodyPr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1500"/>
              </a:spcAft>
            </a:pPr>
            <a:r>
              <a:rPr lang="fr-FR" dirty="0"/>
              <a:t>Depuis sa création en 1818, la Caisse d’Epargne porte en son ADN, un modèle unique coopératif, solidaire et de proximité.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23F9FFB-BBCC-4874-8A26-579CEF3079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98" b="98415" l="6055" r="89792">
                        <a14:foregroundMark x1="60554" y1="98415" x2="41003" y2="64697"/>
                        <a14:foregroundMark x1="6055" y1="77378" x2="6055" y2="77378"/>
                        <a14:foregroundMark x1="26471" y1="97695" x2="26471" y2="97695"/>
                        <a14:foregroundMark x1="54671" y1="48703" x2="56228" y2="15274"/>
                        <a14:foregroundMark x1="62284" y1="19597" x2="62284" y2="19597"/>
                        <a14:foregroundMark x1="66955" y1="18300" x2="56228" y2="15274"/>
                        <a14:foregroundMark x1="48443" y1="15994" x2="37543" y2="19597"/>
                        <a14:foregroundMark x1="42215" y1="30692" x2="46886" y2="40490"/>
                        <a14:foregroundMark x1="57439" y1="33285" x2="57439" y2="3328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5325" y="2254892"/>
            <a:ext cx="2081758" cy="2499552"/>
          </a:xfrm>
          <a:prstGeom prst="rect">
            <a:avLst/>
          </a:prstGeom>
        </p:spPr>
      </p:pic>
      <p:sp>
        <p:nvSpPr>
          <p:cNvPr id="33" name="Espace réservé du contenu 4">
            <a:extLst>
              <a:ext uri="{FF2B5EF4-FFF2-40B4-BE49-F238E27FC236}">
                <a16:creationId xmlns:a16="http://schemas.microsoft.com/office/drawing/2014/main" id="{D8AD37E7-8ED6-4F56-BD7D-BB098D320003}"/>
              </a:ext>
            </a:extLst>
          </p:cNvPr>
          <p:cNvSpPr txBox="1">
            <a:spLocks/>
          </p:cNvSpPr>
          <p:nvPr/>
        </p:nvSpPr>
        <p:spPr>
          <a:xfrm>
            <a:off x="2643921" y="3832261"/>
            <a:ext cx="8999717" cy="2224088"/>
          </a:xfrm>
        </p:spPr>
        <p:txBody>
          <a:bodyPr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1500"/>
              </a:spcAft>
            </a:pPr>
            <a:r>
              <a:rPr lang="fr-FR" dirty="0"/>
              <a:t>Être sociétaire pour un client, c’est avant tout </a:t>
            </a:r>
            <a:r>
              <a:rPr lang="fr-FR" dirty="0">
                <a:solidFill>
                  <a:srgbClr val="C00000"/>
                </a:solidFill>
              </a:rPr>
              <a:t>être</a:t>
            </a:r>
            <a:r>
              <a:rPr lang="fr-FR" dirty="0"/>
              <a:t> </a:t>
            </a:r>
            <a:r>
              <a:rPr lang="fr-FR" dirty="0">
                <a:solidFill>
                  <a:srgbClr val="C00000"/>
                </a:solidFill>
              </a:rPr>
              <a:t>impliqué dans la vie de sa Caisse d’Epargne</a:t>
            </a:r>
            <a:r>
              <a:rPr lang="fr-FR" dirty="0"/>
              <a:t> et de pouvoir prendre part aux décisions en y exerçant un droit de vote dans l’une des </a:t>
            </a:r>
            <a:r>
              <a:rPr lang="fr-FR" dirty="0">
                <a:solidFill>
                  <a:srgbClr val="C00000"/>
                </a:solidFill>
              </a:rPr>
              <a:t>12 Société Locale d’Epargne </a:t>
            </a:r>
            <a:r>
              <a:rPr lang="fr-FR" dirty="0"/>
              <a:t>(SLE) </a:t>
            </a:r>
            <a:r>
              <a:rPr lang="fr-FR" dirty="0">
                <a:solidFill>
                  <a:srgbClr val="C00000"/>
                </a:solidFill>
              </a:rPr>
              <a:t>en proximité avec les Dirigeants de la CEGEE.</a:t>
            </a:r>
          </a:p>
          <a:p>
            <a:pPr algn="just">
              <a:spcAft>
                <a:spcPts val="1500"/>
              </a:spcAft>
            </a:pPr>
            <a:r>
              <a:rPr lang="fr-FR" dirty="0">
                <a:solidFill>
                  <a:srgbClr val="C00000"/>
                </a:solidFill>
              </a:rPr>
              <a:t>C’est marquer son attachement à soutenir un établissement régional acteur majeur de l’économie sur son territoire.</a:t>
            </a:r>
          </a:p>
          <a:p>
            <a:pPr algn="just">
              <a:spcAft>
                <a:spcPts val="1500"/>
              </a:spcAft>
            </a:pPr>
            <a:r>
              <a:rPr lang="fr-FR" dirty="0">
                <a:solidFill>
                  <a:srgbClr val="C00000"/>
                </a:solidFill>
              </a:rPr>
              <a:t>Ces SLE sont utiles à l’économie locale </a:t>
            </a:r>
            <a:r>
              <a:rPr lang="fr-FR" dirty="0"/>
              <a:t>en participant à différentes actions de mécénat, d’appels à projets divers, de financements de l’économie locale, de solidarité avec notamment le concours de Finance et Pédagogie…</a:t>
            </a:r>
          </a:p>
        </p:txBody>
      </p:sp>
      <p:sp>
        <p:nvSpPr>
          <p:cNvPr id="32" name="Bulle narrative : ronde 31">
            <a:extLst>
              <a:ext uri="{FF2B5EF4-FFF2-40B4-BE49-F238E27FC236}">
                <a16:creationId xmlns:a16="http://schemas.microsoft.com/office/drawing/2014/main" id="{951997E7-19FC-4CED-8ABC-E2836ECD3D3A}"/>
              </a:ext>
            </a:extLst>
          </p:cNvPr>
          <p:cNvSpPr/>
          <p:nvPr/>
        </p:nvSpPr>
        <p:spPr>
          <a:xfrm>
            <a:off x="3080354" y="2388376"/>
            <a:ext cx="3015646" cy="1177583"/>
          </a:xfrm>
          <a:prstGeom prst="wedgeEllipseCallout">
            <a:avLst>
              <a:gd name="adj1" fmla="val -62176"/>
              <a:gd name="adj2" fmla="val 17892"/>
            </a:avLst>
          </a:prstGeom>
          <a:solidFill>
            <a:schemeClr val="bg1"/>
          </a:solidFill>
          <a:ln>
            <a:solidFill>
              <a:srgbClr val="076B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1500"/>
              </a:spcAft>
            </a:pPr>
            <a:r>
              <a:rPr lang="fr-FR" sz="2400" b="1" dirty="0">
                <a:solidFill>
                  <a:srgbClr val="076B90"/>
                </a:solidFill>
                <a:latin typeface="Bradley Hand ITC" panose="03070402050302030203" pitchFamily="66" charset="0"/>
              </a:rPr>
              <a:t>Mais c’est quoi être sociétaire ?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2E5B3403-A3A0-4A1D-BF32-451579FD75BD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sociétariat : Être acteur du territoire</a:t>
            </a:r>
          </a:p>
        </p:txBody>
      </p:sp>
    </p:spTree>
    <p:extLst>
      <p:ext uri="{BB962C8B-B14F-4D97-AF65-F5344CB8AC3E}">
        <p14:creationId xmlns:p14="http://schemas.microsoft.com/office/powerpoint/2010/main" val="2679050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Voici les associations soutenues par le Fonds de Dotation CEGEE </a:t>
            </a:r>
            <a:r>
              <a:rPr lang="fr-FR" dirty="0">
                <a:solidFill>
                  <a:srgbClr val="C00000"/>
                </a:solidFill>
              </a:rPr>
              <a:t>associations soutenues </a:t>
            </a:r>
            <a:r>
              <a:rPr lang="fr-FR" dirty="0"/>
              <a:t>en 2022 sur le territoire Grand Est Europe 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4F04488-9637-4B40-A46E-A84B61FCC724}"/>
              </a:ext>
            </a:extLst>
          </p:cNvPr>
          <p:cNvSpPr/>
          <p:nvPr/>
        </p:nvSpPr>
        <p:spPr>
          <a:xfrm>
            <a:off x="10834978" y="917365"/>
            <a:ext cx="395782" cy="4084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2320180-0932-424E-A5B8-6ED4CDC5B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9029" y="1281605"/>
            <a:ext cx="222250" cy="357187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F712E7-2E3E-4CF9-AA3A-D5364E35BA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4416" y="5301177"/>
            <a:ext cx="463550" cy="744991"/>
          </a:xfrm>
          <a:prstGeom prst="rect">
            <a:avLst/>
          </a:prstGeom>
          <a:ln>
            <a:noFill/>
          </a:ln>
        </p:spPr>
      </p:pic>
      <p:pic>
        <p:nvPicPr>
          <p:cNvPr id="12" name="Picture 2" descr="C:\Users\A5704487\Downloads\A trier\Cartes_SLE\carte_CEGEE_20SLE.png">
            <a:extLst>
              <a:ext uri="{FF2B5EF4-FFF2-40B4-BE49-F238E27FC236}">
                <a16:creationId xmlns:a16="http://schemas.microsoft.com/office/drawing/2014/main" id="{61024635-C96C-4231-9F5C-D465A8382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878" y="2235940"/>
            <a:ext cx="3850131" cy="3178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EB07606-4F6D-4B39-AD25-C24BB6B0E995}"/>
              </a:ext>
            </a:extLst>
          </p:cNvPr>
          <p:cNvCxnSpPr>
            <a:cxnSpLocks/>
            <a:stCxn id="17" idx="3"/>
            <a:endCxn id="138" idx="3"/>
          </p:cNvCxnSpPr>
          <p:nvPr/>
        </p:nvCxnSpPr>
        <p:spPr>
          <a:xfrm flipH="1">
            <a:off x="2826640" y="4756321"/>
            <a:ext cx="3488649" cy="442134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lipse 16">
            <a:extLst>
              <a:ext uri="{FF2B5EF4-FFF2-40B4-BE49-F238E27FC236}">
                <a16:creationId xmlns:a16="http://schemas.microsoft.com/office/drawing/2014/main" id="{0EB21976-5E72-44C9-9D83-C00DF4E59EC0}"/>
              </a:ext>
            </a:extLst>
          </p:cNvPr>
          <p:cNvSpPr/>
          <p:nvPr/>
        </p:nvSpPr>
        <p:spPr>
          <a:xfrm>
            <a:off x="6294198" y="4633396"/>
            <a:ext cx="144016" cy="1440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Arial Narrow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D714FA63-85F5-40C0-8CFE-D946D781A19E}"/>
              </a:ext>
            </a:extLst>
          </p:cNvPr>
          <p:cNvSpPr/>
          <p:nvPr/>
        </p:nvSpPr>
        <p:spPr>
          <a:xfrm>
            <a:off x="4691953" y="3616237"/>
            <a:ext cx="144016" cy="1440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Arial Narrow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D53D2556-82F5-42D7-BFFA-A9272E39B60C}"/>
              </a:ext>
            </a:extLst>
          </p:cNvPr>
          <p:cNvCxnSpPr>
            <a:cxnSpLocks/>
            <a:stCxn id="18" idx="6"/>
            <a:endCxn id="126" idx="3"/>
          </p:cNvCxnSpPr>
          <p:nvPr/>
        </p:nvCxnSpPr>
        <p:spPr>
          <a:xfrm flipH="1" flipV="1">
            <a:off x="2990745" y="3098920"/>
            <a:ext cx="1845224" cy="589325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>
            <a:extLst>
              <a:ext uri="{FF2B5EF4-FFF2-40B4-BE49-F238E27FC236}">
                <a16:creationId xmlns:a16="http://schemas.microsoft.com/office/drawing/2014/main" id="{C9CC38CA-B85D-462F-A334-9764F8BBC6AB}"/>
              </a:ext>
            </a:extLst>
          </p:cNvPr>
          <p:cNvSpPr/>
          <p:nvPr/>
        </p:nvSpPr>
        <p:spPr>
          <a:xfrm>
            <a:off x="5003684" y="2833007"/>
            <a:ext cx="144016" cy="1440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Arial Narrow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769D211-1AA7-496E-BFAD-F13342185AB3}"/>
              </a:ext>
            </a:extLst>
          </p:cNvPr>
          <p:cNvCxnSpPr>
            <a:cxnSpLocks/>
            <a:endCxn id="20" idx="1"/>
          </p:cNvCxnSpPr>
          <p:nvPr/>
        </p:nvCxnSpPr>
        <p:spPr>
          <a:xfrm>
            <a:off x="2990745" y="1951478"/>
            <a:ext cx="2034030" cy="90262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F6F87C2C-FFA9-4EDB-B4D5-16A513D0EF89}"/>
              </a:ext>
            </a:extLst>
          </p:cNvPr>
          <p:cNvCxnSpPr>
            <a:cxnSpLocks/>
            <a:stCxn id="119" idx="7"/>
            <a:endCxn id="145" idx="1"/>
          </p:cNvCxnSpPr>
          <p:nvPr/>
        </p:nvCxnSpPr>
        <p:spPr>
          <a:xfrm flipV="1">
            <a:off x="6817044" y="2360069"/>
            <a:ext cx="2532208" cy="1185301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3DE73930-964D-4FF9-A756-4B80BAF2537E}"/>
              </a:ext>
            </a:extLst>
          </p:cNvPr>
          <p:cNvSpPr txBox="1"/>
          <p:nvPr/>
        </p:nvSpPr>
        <p:spPr>
          <a:xfrm>
            <a:off x="1038013" y="4887782"/>
            <a:ext cx="1787830" cy="6155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900" b="1" dirty="0">
                <a:solidFill>
                  <a:srgbClr val="C00000"/>
                </a:solidFill>
                <a:latin typeface="Univers" panose="020B0503020202020204" pitchFamily="34" charset="0"/>
              </a:rPr>
              <a:t>Association Jeunesse et Cultures Chantier d’insertion</a:t>
            </a:r>
          </a:p>
          <a:p>
            <a:pPr algn="just"/>
            <a:r>
              <a:rPr lang="fr-FR" sz="800" dirty="0">
                <a:solidFill>
                  <a:prstClr val="white">
                    <a:lumMod val="50000"/>
                  </a:prstClr>
                </a:solidFill>
                <a:latin typeface="Univers"/>
              </a:rPr>
              <a:t>Développer les activités de protection de l’environnement</a:t>
            </a:r>
            <a:endParaRPr lang="fr-FR" sz="800" dirty="0">
              <a:solidFill>
                <a:schemeClr val="bg1">
                  <a:lumMod val="50000"/>
                </a:schemeClr>
              </a:solidFill>
              <a:latin typeface="Univers" panose="020B050302020202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011BB3E-204E-47AD-A1B2-084FF823AB89}"/>
              </a:ext>
            </a:extLst>
          </p:cNvPr>
          <p:cNvSpPr txBox="1"/>
          <p:nvPr/>
        </p:nvSpPr>
        <p:spPr>
          <a:xfrm>
            <a:off x="1066791" y="2791570"/>
            <a:ext cx="1974569" cy="6155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>
                <a:solidFill>
                  <a:srgbClr val="C00000"/>
                </a:solidFill>
                <a:latin typeface="Univers"/>
              </a:rPr>
              <a:t>Association A vélo sans âge - Antenne de Reims</a:t>
            </a:r>
          </a:p>
          <a:p>
            <a:pPr algn="just"/>
            <a:r>
              <a:rPr lang="fr-FR" sz="800" dirty="0">
                <a:solidFill>
                  <a:prstClr val="white">
                    <a:lumMod val="50000"/>
                  </a:prstClr>
                </a:solidFill>
                <a:latin typeface="Univers"/>
              </a:rPr>
              <a:t>Participation à l’achat d’un triporteur électrique dédié aux séniors</a:t>
            </a:r>
            <a:endParaRPr lang="fr-FR" sz="800" b="1" dirty="0">
              <a:solidFill>
                <a:prstClr val="white">
                  <a:lumMod val="50000"/>
                </a:prstClr>
              </a:solidFill>
              <a:latin typeface="Univer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E171781-27E5-40B9-83A6-4939DAD337E8}"/>
              </a:ext>
            </a:extLst>
          </p:cNvPr>
          <p:cNvSpPr txBox="1"/>
          <p:nvPr/>
        </p:nvSpPr>
        <p:spPr>
          <a:xfrm>
            <a:off x="9924585" y="2059026"/>
            <a:ext cx="1981117" cy="6155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>
                <a:solidFill>
                  <a:srgbClr val="C00000"/>
                </a:solidFill>
                <a:latin typeface="Univers"/>
              </a:rPr>
              <a:t>Association Emmaüs Metz Fondateur Abbé Pierre</a:t>
            </a:r>
          </a:p>
          <a:p>
            <a:pPr algn="just"/>
            <a:r>
              <a:rPr lang="fr-FR" sz="800" dirty="0">
                <a:solidFill>
                  <a:prstClr val="white">
                    <a:lumMod val="50000"/>
                  </a:prstClr>
                </a:solidFill>
                <a:latin typeface="Univers"/>
              </a:rPr>
              <a:t>Extension magasin de Thionville Acquisitions de rayonnages</a:t>
            </a:r>
            <a:endParaRPr lang="fr-FR" sz="800" b="1" dirty="0">
              <a:solidFill>
                <a:prstClr val="white">
                  <a:lumMod val="50000"/>
                </a:prstClr>
              </a:solidFill>
              <a:latin typeface="Univers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1B89C798-0D5A-4919-8EF6-CB3260482BB3}"/>
              </a:ext>
            </a:extLst>
          </p:cNvPr>
          <p:cNvSpPr/>
          <p:nvPr/>
        </p:nvSpPr>
        <p:spPr>
          <a:xfrm>
            <a:off x="7465444" y="3977307"/>
            <a:ext cx="144016" cy="1440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Arial Narrow"/>
            </a:endParaRP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A369C5F4-27B4-4881-B0B9-8B5232ADED48}"/>
              </a:ext>
            </a:extLst>
          </p:cNvPr>
          <p:cNvCxnSpPr>
            <a:cxnSpLocks/>
            <a:stCxn id="35" idx="4"/>
            <a:endCxn id="192" idx="0"/>
          </p:cNvCxnSpPr>
          <p:nvPr/>
        </p:nvCxnSpPr>
        <p:spPr>
          <a:xfrm>
            <a:off x="7434050" y="4742468"/>
            <a:ext cx="763500" cy="905831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AF434F7D-BF76-473F-B653-18E9F9A994A5}"/>
              </a:ext>
            </a:extLst>
          </p:cNvPr>
          <p:cNvSpPr txBox="1"/>
          <p:nvPr/>
        </p:nvSpPr>
        <p:spPr>
          <a:xfrm>
            <a:off x="10042740" y="5681478"/>
            <a:ext cx="1862962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900" b="1" dirty="0">
                <a:solidFill>
                  <a:srgbClr val="C00000"/>
                </a:solidFill>
                <a:latin typeface="Univers"/>
              </a:rPr>
              <a:t>Règles Elémentaires</a:t>
            </a:r>
          </a:p>
          <a:p>
            <a:pPr algn="just"/>
            <a:r>
              <a:rPr lang="fr-FR" sz="800" dirty="0">
                <a:solidFill>
                  <a:prstClr val="white">
                    <a:lumMod val="50000"/>
                  </a:prstClr>
                </a:solidFill>
                <a:latin typeface="Univers"/>
              </a:rPr>
              <a:t>Participer à l’acquisition de protections menstruelles destinées aux femmes en précarité sociale </a:t>
            </a: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F2CB72C3-8D67-47D9-B450-5DC163F77F92}"/>
              </a:ext>
            </a:extLst>
          </p:cNvPr>
          <p:cNvSpPr/>
          <p:nvPr/>
        </p:nvSpPr>
        <p:spPr>
          <a:xfrm>
            <a:off x="6240016" y="3899000"/>
            <a:ext cx="144016" cy="1440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Arial Narrow"/>
            </a:endParaRP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C2E5291B-D86A-490D-9B01-AE14AC09BE63}"/>
              </a:ext>
            </a:extLst>
          </p:cNvPr>
          <p:cNvCxnSpPr>
            <a:cxnSpLocks/>
            <a:stCxn id="29" idx="0"/>
            <a:endCxn id="141" idx="2"/>
          </p:cNvCxnSpPr>
          <p:nvPr/>
        </p:nvCxnSpPr>
        <p:spPr>
          <a:xfrm flipV="1">
            <a:off x="6312024" y="1957296"/>
            <a:ext cx="1623669" cy="1941704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21B0E17C-7FED-40C4-B7B3-5469887EEA2B}"/>
              </a:ext>
            </a:extLst>
          </p:cNvPr>
          <p:cNvSpPr txBox="1"/>
          <p:nvPr/>
        </p:nvSpPr>
        <p:spPr>
          <a:xfrm>
            <a:off x="7273836" y="1327648"/>
            <a:ext cx="1927423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>
                <a:solidFill>
                  <a:srgbClr val="C00000"/>
                </a:solidFill>
                <a:latin typeface="Univers"/>
              </a:rPr>
              <a:t>France Victime 54</a:t>
            </a:r>
          </a:p>
          <a:p>
            <a:r>
              <a:rPr lang="fr-FR" sz="800" dirty="0">
                <a:solidFill>
                  <a:prstClr val="white">
                    <a:lumMod val="50000"/>
                  </a:prstClr>
                </a:solidFill>
                <a:latin typeface="Univers"/>
              </a:rPr>
              <a:t>Participer à l’investissement pour un accueil de qualité pour les victimes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53824BC-B451-4921-9569-59130AEE1CCA}"/>
              </a:ext>
            </a:extLst>
          </p:cNvPr>
          <p:cNvSpPr txBox="1"/>
          <p:nvPr/>
        </p:nvSpPr>
        <p:spPr>
          <a:xfrm>
            <a:off x="1307739" y="2073181"/>
            <a:ext cx="1685423" cy="6155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>
                <a:solidFill>
                  <a:srgbClr val="C00000"/>
                </a:solidFill>
                <a:latin typeface="Univers"/>
              </a:rPr>
              <a:t>Association Union Rémoise de tennis</a:t>
            </a:r>
          </a:p>
          <a:p>
            <a:pPr algn="just"/>
            <a:r>
              <a:rPr lang="fr-FR" sz="800" dirty="0">
                <a:solidFill>
                  <a:prstClr val="white">
                    <a:lumMod val="50000"/>
                  </a:prstClr>
                </a:solidFill>
                <a:latin typeface="Univers"/>
              </a:rPr>
              <a:t>Soutien à la pratique du Para-Tennis Handisport et adapté</a:t>
            </a: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C1A64366-8B82-4A99-956C-06F725A73BEB}"/>
              </a:ext>
            </a:extLst>
          </p:cNvPr>
          <p:cNvSpPr/>
          <p:nvPr/>
        </p:nvSpPr>
        <p:spPr>
          <a:xfrm>
            <a:off x="4606529" y="3305503"/>
            <a:ext cx="144016" cy="1440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Arial Narrow"/>
            </a:endParaRP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5C0E7813-183D-4ECC-8E65-A825619BAE14}"/>
              </a:ext>
            </a:extLst>
          </p:cNvPr>
          <p:cNvCxnSpPr>
            <a:cxnSpLocks/>
            <a:stCxn id="32" idx="3"/>
            <a:endCxn id="33" idx="1"/>
          </p:cNvCxnSpPr>
          <p:nvPr/>
        </p:nvCxnSpPr>
        <p:spPr>
          <a:xfrm>
            <a:off x="2993162" y="2380958"/>
            <a:ext cx="1634458" cy="945636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Ellipse 34">
            <a:extLst>
              <a:ext uri="{FF2B5EF4-FFF2-40B4-BE49-F238E27FC236}">
                <a16:creationId xmlns:a16="http://schemas.microsoft.com/office/drawing/2014/main" id="{A60975B5-8423-471D-A4A7-64E181F682F2}"/>
              </a:ext>
            </a:extLst>
          </p:cNvPr>
          <p:cNvSpPr/>
          <p:nvPr/>
        </p:nvSpPr>
        <p:spPr>
          <a:xfrm>
            <a:off x="7362042" y="4598452"/>
            <a:ext cx="144016" cy="1440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Arial Narrow"/>
            </a:endParaRP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6F855B4B-3070-48B1-BBE8-9A6D0ECAA3CB}"/>
              </a:ext>
            </a:extLst>
          </p:cNvPr>
          <p:cNvCxnSpPr>
            <a:cxnSpLocks/>
            <a:stCxn id="26" idx="6"/>
            <a:endCxn id="215" idx="1"/>
          </p:cNvCxnSpPr>
          <p:nvPr/>
        </p:nvCxnSpPr>
        <p:spPr>
          <a:xfrm>
            <a:off x="7609460" y="4049315"/>
            <a:ext cx="1734579" cy="118874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2285C9FD-1B3B-42AD-B1AC-186567FF794E}"/>
              </a:ext>
            </a:extLst>
          </p:cNvPr>
          <p:cNvSpPr txBox="1"/>
          <p:nvPr/>
        </p:nvSpPr>
        <p:spPr>
          <a:xfrm>
            <a:off x="7687613" y="5648092"/>
            <a:ext cx="1615727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900" b="1" dirty="0">
                <a:solidFill>
                  <a:srgbClr val="C00000"/>
                </a:solidFill>
                <a:latin typeface="Univers"/>
              </a:rPr>
              <a:t>Centre de formation </a:t>
            </a:r>
            <a:r>
              <a:rPr lang="fr-FR" sz="900" b="1" dirty="0" err="1">
                <a:solidFill>
                  <a:srgbClr val="C00000"/>
                </a:solidFill>
                <a:latin typeface="Univers"/>
              </a:rPr>
              <a:t>Handi’chiens</a:t>
            </a:r>
            <a:r>
              <a:rPr lang="fr-FR" sz="900" b="1" dirty="0">
                <a:solidFill>
                  <a:srgbClr val="C00000"/>
                </a:solidFill>
                <a:latin typeface="Univers"/>
              </a:rPr>
              <a:t> de Kunheim</a:t>
            </a:r>
            <a:br>
              <a:rPr lang="fr-FR" sz="1200" b="1" dirty="0">
                <a:solidFill>
                  <a:srgbClr val="C00000"/>
                </a:solidFill>
                <a:highlight>
                  <a:srgbClr val="FFFF00"/>
                </a:highlight>
                <a:latin typeface="Univers"/>
              </a:rPr>
            </a:br>
            <a:r>
              <a:rPr lang="fr-FR" sz="800" dirty="0">
                <a:solidFill>
                  <a:prstClr val="white">
                    <a:lumMod val="50000"/>
                  </a:prstClr>
                </a:solidFill>
                <a:latin typeface="Univers"/>
              </a:rPr>
              <a:t>Aménagement du chenil pour l’éducation de chiens d’assistance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DC12BCE-4E04-4F44-B2D1-B7D1150A0468}"/>
              </a:ext>
            </a:extLst>
          </p:cNvPr>
          <p:cNvSpPr/>
          <p:nvPr/>
        </p:nvSpPr>
        <p:spPr>
          <a:xfrm>
            <a:off x="3544601" y="1268185"/>
            <a:ext cx="2934501" cy="73866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fr-FR" sz="900" b="1" dirty="0">
                <a:solidFill>
                  <a:srgbClr val="C00000"/>
                </a:solidFill>
                <a:latin typeface="Univers"/>
              </a:rPr>
              <a:t>Association pour la Pêche et la Protection du Milieu Aquatique l’Etoile de Montmédy</a:t>
            </a:r>
          </a:p>
          <a:p>
            <a:r>
              <a:rPr lang="fr-FR" sz="800" dirty="0">
                <a:solidFill>
                  <a:prstClr val="white">
                    <a:lumMod val="50000"/>
                  </a:prstClr>
                </a:solidFill>
                <a:latin typeface="Univers"/>
              </a:rPr>
              <a:t>Faire des ballastières de Damvillers un site de référence pour l’accueil et l’éducation à l’environnement pour les jeunes </a:t>
            </a:r>
            <a:endParaRPr lang="fr-FR" sz="1000" dirty="0">
              <a:solidFill>
                <a:prstClr val="white">
                  <a:lumMod val="50000"/>
                </a:prstClr>
              </a:solidFill>
              <a:latin typeface="Univers"/>
            </a:endParaRP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1CCB8A61-407C-429E-B775-02605FB15207}"/>
              </a:ext>
            </a:extLst>
          </p:cNvPr>
          <p:cNvSpPr/>
          <p:nvPr/>
        </p:nvSpPr>
        <p:spPr>
          <a:xfrm>
            <a:off x="5663952" y="3436805"/>
            <a:ext cx="144016" cy="1440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Arial Narrow"/>
            </a:endParaRP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3B215411-5F13-473E-9840-587FD5D0293A}"/>
              </a:ext>
            </a:extLst>
          </p:cNvPr>
          <p:cNvCxnSpPr>
            <a:cxnSpLocks/>
            <a:stCxn id="39" idx="1"/>
            <a:endCxn id="136" idx="2"/>
          </p:cNvCxnSpPr>
          <p:nvPr/>
        </p:nvCxnSpPr>
        <p:spPr>
          <a:xfrm flipH="1" flipV="1">
            <a:off x="4779340" y="1955135"/>
            <a:ext cx="905703" cy="1502761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8EBECDE1-7243-474D-A06C-F55BC4DB66EC}"/>
              </a:ext>
            </a:extLst>
          </p:cNvPr>
          <p:cNvCxnSpPr>
            <a:cxnSpLocks/>
            <a:stCxn id="43" idx="6"/>
            <a:endCxn id="132" idx="3"/>
          </p:cNvCxnSpPr>
          <p:nvPr/>
        </p:nvCxnSpPr>
        <p:spPr>
          <a:xfrm flipH="1" flipV="1">
            <a:off x="2990745" y="3784403"/>
            <a:ext cx="1889996" cy="829883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D4ADC18E-D799-49DA-A3B7-F2AE1B135552}"/>
              </a:ext>
            </a:extLst>
          </p:cNvPr>
          <p:cNvCxnSpPr>
            <a:cxnSpLocks/>
            <a:stCxn id="44" idx="2"/>
            <a:endCxn id="134" idx="3"/>
          </p:cNvCxnSpPr>
          <p:nvPr/>
        </p:nvCxnSpPr>
        <p:spPr>
          <a:xfrm flipH="1" flipV="1">
            <a:off x="2990745" y="4445970"/>
            <a:ext cx="2579987" cy="343731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Ellipse 42">
            <a:extLst>
              <a:ext uri="{FF2B5EF4-FFF2-40B4-BE49-F238E27FC236}">
                <a16:creationId xmlns:a16="http://schemas.microsoft.com/office/drawing/2014/main" id="{C3D97134-ABF4-43AE-BD23-EFCC80AFE1AB}"/>
              </a:ext>
            </a:extLst>
          </p:cNvPr>
          <p:cNvSpPr/>
          <p:nvPr/>
        </p:nvSpPr>
        <p:spPr>
          <a:xfrm>
            <a:off x="4736725" y="4542278"/>
            <a:ext cx="144016" cy="1440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Arial Narrow"/>
            </a:endParaRP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2E8E57AC-5A85-439A-BF9F-D60CE839CF59}"/>
              </a:ext>
            </a:extLst>
          </p:cNvPr>
          <p:cNvSpPr/>
          <p:nvPr/>
        </p:nvSpPr>
        <p:spPr>
          <a:xfrm>
            <a:off x="5570732" y="4717693"/>
            <a:ext cx="144016" cy="1440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Arial Narrow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BDCBCDB-139E-46CA-A3A7-900205590343}"/>
              </a:ext>
            </a:extLst>
          </p:cNvPr>
          <p:cNvSpPr/>
          <p:nvPr/>
        </p:nvSpPr>
        <p:spPr>
          <a:xfrm>
            <a:off x="1201554" y="3506894"/>
            <a:ext cx="1881398" cy="4770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FR" sz="900" b="1" dirty="0" err="1">
                <a:solidFill>
                  <a:srgbClr val="C00000"/>
                </a:solidFill>
                <a:latin typeface="Univers"/>
              </a:rPr>
              <a:t>Amaé</a:t>
            </a:r>
            <a:r>
              <a:rPr lang="fr-FR" sz="900" b="1" dirty="0">
                <a:solidFill>
                  <a:srgbClr val="C00000"/>
                </a:solidFill>
                <a:latin typeface="Univers"/>
              </a:rPr>
              <a:t> Globe Trotters</a:t>
            </a:r>
            <a:br>
              <a:rPr lang="fr-FR" sz="1000" b="1" dirty="0">
                <a:solidFill>
                  <a:srgbClr val="C00000"/>
                </a:solidFill>
                <a:highlight>
                  <a:srgbClr val="FFFF00"/>
                </a:highlight>
                <a:latin typeface="Univers"/>
              </a:rPr>
            </a:br>
            <a:r>
              <a:rPr lang="fr-FR" sz="800" dirty="0">
                <a:solidFill>
                  <a:prstClr val="white">
                    <a:lumMod val="50000"/>
                  </a:prstClr>
                </a:solidFill>
                <a:latin typeface="Univers"/>
              </a:rPr>
              <a:t>Médiation par l’animal pour tous notamment un public en fragilité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9A1651C-76E8-450B-B177-8BD93D946D49}"/>
              </a:ext>
            </a:extLst>
          </p:cNvPr>
          <p:cNvSpPr/>
          <p:nvPr/>
        </p:nvSpPr>
        <p:spPr>
          <a:xfrm>
            <a:off x="1236060" y="4153438"/>
            <a:ext cx="1796098" cy="60016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FR" sz="900" b="1" dirty="0">
                <a:solidFill>
                  <a:srgbClr val="C00000"/>
                </a:solidFill>
                <a:latin typeface="Univers" panose="020B0503020202020204" pitchFamily="34" charset="0"/>
              </a:rPr>
              <a:t>Les Ateliers du Viaduc</a:t>
            </a:r>
          </a:p>
          <a:p>
            <a:pPr algn="just"/>
            <a:r>
              <a:rPr lang="fr-FR" sz="800" dirty="0">
                <a:solidFill>
                  <a:prstClr val="white">
                    <a:lumMod val="50000"/>
                  </a:prstClr>
                </a:solidFill>
                <a:latin typeface="Univers"/>
              </a:rPr>
              <a:t>Participation à l'achat d'une machine à buchettes avec table rotative d'ensachage</a:t>
            </a:r>
            <a:endParaRPr lang="fr-FR" sz="800" dirty="0">
              <a:solidFill>
                <a:schemeClr val="bg1">
                  <a:lumMod val="50000"/>
                </a:schemeClr>
              </a:solidFill>
              <a:latin typeface="Univers" panose="020B0503020202020204" pitchFamily="34" charset="0"/>
            </a:endParaRPr>
          </a:p>
        </p:txBody>
      </p:sp>
      <p:pic>
        <p:nvPicPr>
          <p:cNvPr id="47" name="Image 46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AB59C0CF-0B9B-4206-B58B-2AF3E9E537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9029" y="609199"/>
            <a:ext cx="1389477" cy="456648"/>
          </a:xfrm>
          <a:prstGeom prst="rect">
            <a:avLst/>
          </a:prstGeom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468CB6AE-4745-49D8-AC2D-35B33F60020A}"/>
              </a:ext>
            </a:extLst>
          </p:cNvPr>
          <p:cNvSpPr txBox="1"/>
          <p:nvPr/>
        </p:nvSpPr>
        <p:spPr>
          <a:xfrm>
            <a:off x="4590772" y="4235514"/>
            <a:ext cx="507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rgbClr val="00B050"/>
                </a:solidFill>
              </a:rPr>
              <a:t>Aube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DC0425CD-8015-44AD-8025-4729D7508CC3}"/>
              </a:ext>
            </a:extLst>
          </p:cNvPr>
          <p:cNvSpPr txBox="1"/>
          <p:nvPr/>
        </p:nvSpPr>
        <p:spPr>
          <a:xfrm>
            <a:off x="4852514" y="3680016"/>
            <a:ext cx="5606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rgbClr val="00B050"/>
                </a:solidFill>
              </a:rPr>
              <a:t>Marne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797978E1-4289-4BD6-AD7D-919F260DABCE}"/>
              </a:ext>
            </a:extLst>
          </p:cNvPr>
          <p:cNvSpPr txBox="1"/>
          <p:nvPr/>
        </p:nvSpPr>
        <p:spPr>
          <a:xfrm>
            <a:off x="4818158" y="2970756"/>
            <a:ext cx="7130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rgbClr val="00B050"/>
                </a:solidFill>
              </a:rPr>
              <a:t>Ardennes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2E509989-CE92-4140-BC1A-1B35238281BA}"/>
              </a:ext>
            </a:extLst>
          </p:cNvPr>
          <p:cNvSpPr txBox="1"/>
          <p:nvPr/>
        </p:nvSpPr>
        <p:spPr>
          <a:xfrm>
            <a:off x="6128847" y="3976395"/>
            <a:ext cx="803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rgbClr val="00B050"/>
                </a:solidFill>
              </a:rPr>
              <a:t>Meurthe-et-Moselle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8B5FEA29-9CFD-4ED9-A19D-5410C002073B}"/>
              </a:ext>
            </a:extLst>
          </p:cNvPr>
          <p:cNvSpPr txBox="1"/>
          <p:nvPr/>
        </p:nvSpPr>
        <p:spPr>
          <a:xfrm>
            <a:off x="5527623" y="3672322"/>
            <a:ext cx="5606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rgbClr val="00B050"/>
                </a:solidFill>
              </a:rPr>
              <a:t>Meuse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ED4364D9-20A0-41B0-9BFE-2ECE7260A7CF}"/>
              </a:ext>
            </a:extLst>
          </p:cNvPr>
          <p:cNvSpPr txBox="1"/>
          <p:nvPr/>
        </p:nvSpPr>
        <p:spPr>
          <a:xfrm>
            <a:off x="5399796" y="4412406"/>
            <a:ext cx="544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rgbClr val="00B050"/>
                </a:solidFill>
              </a:rPr>
              <a:t>Haute - Marne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9E3EF633-2921-4308-8624-78193EB31C61}"/>
              </a:ext>
            </a:extLst>
          </p:cNvPr>
          <p:cNvSpPr txBox="1"/>
          <p:nvPr/>
        </p:nvSpPr>
        <p:spPr>
          <a:xfrm>
            <a:off x="6575814" y="3727345"/>
            <a:ext cx="5606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rgbClr val="00B050"/>
                </a:solidFill>
              </a:rPr>
              <a:t>Moselle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77B5E0F4-838C-4263-B998-511BD82704C2}"/>
              </a:ext>
            </a:extLst>
          </p:cNvPr>
          <p:cNvSpPr txBox="1"/>
          <p:nvPr/>
        </p:nvSpPr>
        <p:spPr>
          <a:xfrm>
            <a:off x="6399778" y="4591887"/>
            <a:ext cx="5606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rgbClr val="00B050"/>
                </a:solidFill>
              </a:rPr>
              <a:t>Vosges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E639BA44-CB5A-4E18-96AA-E9D88392BEAF}"/>
              </a:ext>
            </a:extLst>
          </p:cNvPr>
          <p:cNvSpPr txBox="1"/>
          <p:nvPr/>
        </p:nvSpPr>
        <p:spPr>
          <a:xfrm>
            <a:off x="6963230" y="4804691"/>
            <a:ext cx="5606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rgbClr val="00B050"/>
                </a:solidFill>
              </a:rPr>
              <a:t>Sud Alsace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C3590BCB-F2B7-4C82-B84B-2C606BAA5522}"/>
              </a:ext>
            </a:extLst>
          </p:cNvPr>
          <p:cNvSpPr txBox="1"/>
          <p:nvPr/>
        </p:nvSpPr>
        <p:spPr>
          <a:xfrm>
            <a:off x="7483176" y="4528428"/>
            <a:ext cx="9404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rgbClr val="00B050"/>
                </a:solidFill>
              </a:rPr>
              <a:t>Pays de Colmar Alsace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9824F371-D436-41E9-B7A5-D81C35B927A0}"/>
              </a:ext>
            </a:extLst>
          </p:cNvPr>
          <p:cNvSpPr txBox="1"/>
          <p:nvPr/>
        </p:nvSpPr>
        <p:spPr>
          <a:xfrm>
            <a:off x="7656464" y="3949644"/>
            <a:ext cx="7433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rgbClr val="00B050"/>
                </a:solidFill>
              </a:rPr>
              <a:t>Strasbourg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EC2AE506-C037-444A-B620-0412963D0DF2}"/>
              </a:ext>
            </a:extLst>
          </p:cNvPr>
          <p:cNvSpPr txBox="1"/>
          <p:nvPr/>
        </p:nvSpPr>
        <p:spPr>
          <a:xfrm>
            <a:off x="7129982" y="3637445"/>
            <a:ext cx="8889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rgbClr val="00B050"/>
                </a:solidFill>
              </a:rPr>
              <a:t>Nord Alsace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680B51AA-74C9-4F1E-89AF-523D71E75649}"/>
              </a:ext>
            </a:extLst>
          </p:cNvPr>
          <p:cNvSpPr txBox="1"/>
          <p:nvPr/>
        </p:nvSpPr>
        <p:spPr>
          <a:xfrm>
            <a:off x="7175348" y="4158763"/>
            <a:ext cx="6523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rgbClr val="00B050"/>
                </a:solidFill>
              </a:rPr>
              <a:t>Centre Alsace</a:t>
            </a:r>
          </a:p>
        </p:txBody>
      </p:sp>
      <p:pic>
        <p:nvPicPr>
          <p:cNvPr id="61" name="Image 60">
            <a:extLst>
              <a:ext uri="{FF2B5EF4-FFF2-40B4-BE49-F238E27FC236}">
                <a16:creationId xmlns:a16="http://schemas.microsoft.com/office/drawing/2014/main" id="{F85A181A-CE89-4B82-8F0E-B921C2E49E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01" y="1653570"/>
            <a:ext cx="436490" cy="274522"/>
          </a:xfrm>
          <a:prstGeom prst="rect">
            <a:avLst/>
          </a:prstGeom>
        </p:spPr>
      </p:pic>
      <p:sp>
        <p:nvSpPr>
          <p:cNvPr id="62" name="ZoneTexte 61">
            <a:extLst>
              <a:ext uri="{FF2B5EF4-FFF2-40B4-BE49-F238E27FC236}">
                <a16:creationId xmlns:a16="http://schemas.microsoft.com/office/drawing/2014/main" id="{BE03957A-A2BE-474D-BA7E-0C7BA5180FC2}"/>
              </a:ext>
            </a:extLst>
          </p:cNvPr>
          <p:cNvSpPr txBox="1"/>
          <p:nvPr/>
        </p:nvSpPr>
        <p:spPr>
          <a:xfrm>
            <a:off x="919815" y="1220721"/>
            <a:ext cx="2119763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>
                <a:solidFill>
                  <a:srgbClr val="C00000"/>
                </a:solidFill>
                <a:latin typeface="Univers"/>
              </a:rPr>
              <a:t>Association Sportive des Nageurs de Charleville-Mézières </a:t>
            </a:r>
          </a:p>
          <a:p>
            <a:pPr algn="just"/>
            <a:r>
              <a:rPr lang="fr-FR" sz="800" dirty="0">
                <a:solidFill>
                  <a:prstClr val="white">
                    <a:lumMod val="50000"/>
                  </a:prstClr>
                </a:solidFill>
                <a:latin typeface="Univers"/>
              </a:rPr>
              <a:t>Amélioration des conditions d’accessibilité au bassin de piscine pour personnes en situation de handicap</a:t>
            </a:r>
            <a:endParaRPr lang="fr-FR" sz="800" b="1" dirty="0">
              <a:solidFill>
                <a:prstClr val="white">
                  <a:lumMod val="50000"/>
                </a:prstClr>
              </a:solidFill>
              <a:latin typeface="Univers"/>
            </a:endParaRPr>
          </a:p>
        </p:txBody>
      </p:sp>
      <p:pic>
        <p:nvPicPr>
          <p:cNvPr id="63" name="Picture 2" descr="ParaTennis">
            <a:extLst>
              <a:ext uri="{FF2B5EF4-FFF2-40B4-BE49-F238E27FC236}">
                <a16:creationId xmlns:a16="http://schemas.microsoft.com/office/drawing/2014/main" id="{7AD94306-8D42-4A81-A00E-CD33FC0D1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05" y="2222555"/>
            <a:ext cx="687198" cy="43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2" descr="Acheter un triporteur électrique pour le transport de passagers">
            <a:extLst>
              <a:ext uri="{FF2B5EF4-FFF2-40B4-BE49-F238E27FC236}">
                <a16:creationId xmlns:a16="http://schemas.microsoft.com/office/drawing/2014/main" id="{21E7D4AF-1F17-4264-8B21-1FD3E4C45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15" y="2982538"/>
            <a:ext cx="407613" cy="40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Image 64">
            <a:extLst>
              <a:ext uri="{FF2B5EF4-FFF2-40B4-BE49-F238E27FC236}">
                <a16:creationId xmlns:a16="http://schemas.microsoft.com/office/drawing/2014/main" id="{D11CFE2B-1FEA-448C-B201-4C50043B2E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926" y="2835836"/>
            <a:ext cx="318049" cy="297936"/>
          </a:xfrm>
          <a:prstGeom prst="rect">
            <a:avLst/>
          </a:prstGeom>
          <a:ln>
            <a:noFill/>
          </a:ln>
        </p:spPr>
      </p:pic>
      <p:pic>
        <p:nvPicPr>
          <p:cNvPr id="66" name="Picture 2">
            <a:extLst>
              <a:ext uri="{FF2B5EF4-FFF2-40B4-BE49-F238E27FC236}">
                <a16:creationId xmlns:a16="http://schemas.microsoft.com/office/drawing/2014/main" id="{55840765-F96E-4FD6-9C07-DBFACAB68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13" y="2103945"/>
            <a:ext cx="257766" cy="386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 descr="Association sportive des nageurs de charleville mézières (asncm) à ...">
            <a:extLst>
              <a:ext uri="{FF2B5EF4-FFF2-40B4-BE49-F238E27FC236}">
                <a16:creationId xmlns:a16="http://schemas.microsoft.com/office/drawing/2014/main" id="{69C4FFA3-71BC-4B7D-A478-FCE60FD3D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87" y="1277523"/>
            <a:ext cx="418788" cy="348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2" descr="Ballastières de damvillers - Lorraine Tourisme">
            <a:extLst>
              <a:ext uri="{FF2B5EF4-FFF2-40B4-BE49-F238E27FC236}">
                <a16:creationId xmlns:a16="http://schemas.microsoft.com/office/drawing/2014/main" id="{C2FFC8B7-0AF6-4859-B8C4-D62D3DE86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940" y="1655797"/>
            <a:ext cx="410657" cy="277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id="{BB0B42D7-6C09-414D-A8D4-CB8B976496E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35385" y="1281010"/>
            <a:ext cx="352341" cy="356303"/>
          </a:xfrm>
          <a:prstGeom prst="rect">
            <a:avLst/>
          </a:prstGeom>
          <a:ln>
            <a:noFill/>
          </a:ln>
        </p:spPr>
      </p:pic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1E82C7EC-6504-4155-8604-E343ED2BFE1C}"/>
              </a:ext>
            </a:extLst>
          </p:cNvPr>
          <p:cNvCxnSpPr>
            <a:cxnSpLocks/>
            <a:stCxn id="26" idx="6"/>
            <a:endCxn id="172" idx="1"/>
          </p:cNvCxnSpPr>
          <p:nvPr/>
        </p:nvCxnSpPr>
        <p:spPr>
          <a:xfrm>
            <a:off x="7609460" y="4049315"/>
            <a:ext cx="1740650" cy="465403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83D7BDA6-1DCC-42CE-9507-F1051EB68CD0}"/>
              </a:ext>
            </a:extLst>
          </p:cNvPr>
          <p:cNvCxnSpPr>
            <a:cxnSpLocks/>
            <a:stCxn id="119" idx="6"/>
            <a:endCxn id="169" idx="1"/>
          </p:cNvCxnSpPr>
          <p:nvPr/>
        </p:nvCxnSpPr>
        <p:spPr>
          <a:xfrm>
            <a:off x="6838135" y="3596287"/>
            <a:ext cx="2505904" cy="17264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B6E850FE-66B1-4449-9EBC-3812E2DE8EF4}"/>
              </a:ext>
            </a:extLst>
          </p:cNvPr>
          <p:cNvCxnSpPr>
            <a:cxnSpLocks/>
            <a:endCxn id="167" idx="1"/>
          </p:cNvCxnSpPr>
          <p:nvPr/>
        </p:nvCxnSpPr>
        <p:spPr>
          <a:xfrm flipV="1">
            <a:off x="6787549" y="3057824"/>
            <a:ext cx="2561703" cy="590932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D4C35C38-F203-4918-AAD1-0A0E804A7C61}"/>
              </a:ext>
            </a:extLst>
          </p:cNvPr>
          <p:cNvCxnSpPr>
            <a:cxnSpLocks/>
            <a:stCxn id="29" idx="0"/>
          </p:cNvCxnSpPr>
          <p:nvPr/>
        </p:nvCxnSpPr>
        <p:spPr>
          <a:xfrm flipV="1">
            <a:off x="6312024" y="1914735"/>
            <a:ext cx="3032014" cy="1984265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73">
            <a:extLst>
              <a:ext uri="{FF2B5EF4-FFF2-40B4-BE49-F238E27FC236}">
                <a16:creationId xmlns:a16="http://schemas.microsoft.com/office/drawing/2014/main" id="{6C2CB746-52C5-4A53-A96E-91D94316FA6A}"/>
              </a:ext>
            </a:extLst>
          </p:cNvPr>
          <p:cNvSpPr/>
          <p:nvPr/>
        </p:nvSpPr>
        <p:spPr>
          <a:xfrm>
            <a:off x="9748625" y="4939434"/>
            <a:ext cx="2121736" cy="61555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fr-FR" sz="900" b="1" dirty="0">
                <a:solidFill>
                  <a:srgbClr val="C00000"/>
                </a:solidFill>
                <a:latin typeface="Univers"/>
              </a:rPr>
              <a:t>C’Cité – Fédération des Aveugles Alsace Lorraine Grand Est</a:t>
            </a:r>
          </a:p>
          <a:p>
            <a:pPr lvl="0"/>
            <a:r>
              <a:rPr lang="fr-FR" sz="800" dirty="0">
                <a:solidFill>
                  <a:prstClr val="white">
                    <a:lumMod val="50000"/>
                  </a:prstClr>
                </a:solidFill>
                <a:latin typeface="Univers"/>
              </a:rPr>
              <a:t>Le </a:t>
            </a:r>
            <a:r>
              <a:rPr lang="fr-FR" sz="800" dirty="0" err="1">
                <a:solidFill>
                  <a:prstClr val="white">
                    <a:lumMod val="50000"/>
                  </a:prstClr>
                </a:solidFill>
                <a:latin typeface="Univers"/>
              </a:rPr>
              <a:t>showdown</a:t>
            </a:r>
            <a:r>
              <a:rPr lang="fr-FR" sz="800" dirty="0">
                <a:solidFill>
                  <a:prstClr val="white">
                    <a:lumMod val="50000"/>
                  </a:prstClr>
                </a:solidFill>
                <a:latin typeface="Univers"/>
              </a:rPr>
              <a:t>, un sport adapté pour les déficients visuels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9145D650-2B07-4A68-83A7-3149F2CDC420}"/>
              </a:ext>
            </a:extLst>
          </p:cNvPr>
          <p:cNvSpPr txBox="1"/>
          <p:nvPr/>
        </p:nvSpPr>
        <p:spPr>
          <a:xfrm>
            <a:off x="10028160" y="1314571"/>
            <a:ext cx="1835107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>
                <a:solidFill>
                  <a:srgbClr val="C00000"/>
                </a:solidFill>
                <a:latin typeface="Univers"/>
              </a:rPr>
              <a:t>Le Rire Médecin</a:t>
            </a:r>
          </a:p>
          <a:p>
            <a:r>
              <a:rPr lang="fr-FR" sz="800" dirty="0">
                <a:solidFill>
                  <a:prstClr val="white">
                    <a:lumMod val="50000"/>
                  </a:prstClr>
                </a:solidFill>
                <a:latin typeface="Univers"/>
              </a:rPr>
              <a:t>Intervention des comédiens-clowns du Rire Médecin au CHRU de Nancy</a:t>
            </a: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7707A9B5-ECB8-44DA-B0BF-F6AE11269BDF}"/>
              </a:ext>
            </a:extLst>
          </p:cNvPr>
          <p:cNvSpPr txBox="1"/>
          <p:nvPr/>
        </p:nvSpPr>
        <p:spPr>
          <a:xfrm>
            <a:off x="10042741" y="2810975"/>
            <a:ext cx="1832832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>
                <a:solidFill>
                  <a:srgbClr val="C00000"/>
                </a:solidFill>
                <a:latin typeface="Univers"/>
              </a:rPr>
              <a:t>Œuvre Sociale Protestante</a:t>
            </a:r>
          </a:p>
          <a:p>
            <a:pPr algn="just"/>
            <a:r>
              <a:rPr lang="fr-FR" sz="800" dirty="0">
                <a:solidFill>
                  <a:prstClr val="white">
                    <a:lumMod val="50000"/>
                  </a:prstClr>
                </a:solidFill>
                <a:latin typeface="Univers"/>
              </a:rPr>
              <a:t>Création d’une laverie éco-responsable et solidaire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DE94D906-267A-4F25-8228-19173907D09F}"/>
              </a:ext>
            </a:extLst>
          </p:cNvPr>
          <p:cNvSpPr txBox="1"/>
          <p:nvPr/>
        </p:nvSpPr>
        <p:spPr>
          <a:xfrm>
            <a:off x="9723751" y="3483002"/>
            <a:ext cx="2181951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900" b="1" dirty="0">
                <a:solidFill>
                  <a:srgbClr val="C00000"/>
                </a:solidFill>
                <a:latin typeface="Univers"/>
              </a:rPr>
              <a:t>Syndicat mixte du musée de la Mine</a:t>
            </a:r>
          </a:p>
          <a:p>
            <a:pPr algn="just"/>
            <a:r>
              <a:rPr lang="fr-FR" sz="800" dirty="0">
                <a:solidFill>
                  <a:prstClr val="white">
                    <a:lumMod val="50000"/>
                  </a:prstClr>
                </a:solidFill>
                <a:latin typeface="Univers"/>
              </a:rPr>
              <a:t>Tables de pique-nique extérieur pour l’accueil du public en situation de handicap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36A293AE-F9C7-440D-B871-51E86C054DE5}"/>
              </a:ext>
            </a:extLst>
          </p:cNvPr>
          <p:cNvSpPr txBox="1"/>
          <p:nvPr/>
        </p:nvSpPr>
        <p:spPr>
          <a:xfrm>
            <a:off x="9935159" y="4275849"/>
            <a:ext cx="1935201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>
                <a:solidFill>
                  <a:srgbClr val="C00000"/>
                </a:solidFill>
                <a:latin typeface="Univers"/>
              </a:rPr>
              <a:t>Entraide le Relais</a:t>
            </a:r>
          </a:p>
          <a:p>
            <a:pPr algn="just"/>
            <a:r>
              <a:rPr lang="fr-FR" sz="800" dirty="0">
                <a:solidFill>
                  <a:prstClr val="white">
                    <a:lumMod val="50000"/>
                  </a:prstClr>
                </a:solidFill>
                <a:latin typeface="Univers"/>
              </a:rPr>
              <a:t>Réhabilitation immeuble 12 logements pour personnes fragiles 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2C5DD7B6-3B7E-40DD-AB5F-D7FAF7323C9B}"/>
              </a:ext>
            </a:extLst>
          </p:cNvPr>
          <p:cNvSpPr txBox="1"/>
          <p:nvPr/>
        </p:nvSpPr>
        <p:spPr>
          <a:xfrm>
            <a:off x="1119276" y="5756862"/>
            <a:ext cx="1423343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900" b="1" dirty="0">
                <a:solidFill>
                  <a:srgbClr val="C00000"/>
                </a:solidFill>
                <a:latin typeface="Univers"/>
              </a:rPr>
              <a:t>Association l’Ermitage</a:t>
            </a:r>
          </a:p>
          <a:p>
            <a:r>
              <a:rPr lang="fr-FR" sz="800" dirty="0">
                <a:solidFill>
                  <a:prstClr val="white">
                    <a:lumMod val="50000"/>
                  </a:prstClr>
                </a:solidFill>
                <a:latin typeface="Univers"/>
              </a:rPr>
              <a:t>Acquisition d’un minibus supplémentaire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0562F5A0-D03F-4182-BA49-68EAF31B8407}"/>
              </a:ext>
            </a:extLst>
          </p:cNvPr>
          <p:cNvSpPr txBox="1"/>
          <p:nvPr/>
        </p:nvSpPr>
        <p:spPr>
          <a:xfrm>
            <a:off x="3125696" y="5696850"/>
            <a:ext cx="1607283" cy="6155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900" b="1" dirty="0">
                <a:solidFill>
                  <a:srgbClr val="C00000"/>
                </a:solidFill>
                <a:latin typeface="Univers"/>
              </a:rPr>
              <a:t>Restaurants du Cœur Haut-Rhin</a:t>
            </a:r>
          </a:p>
          <a:p>
            <a:r>
              <a:rPr lang="fr-FR" sz="800" dirty="0">
                <a:solidFill>
                  <a:prstClr val="white">
                    <a:lumMod val="50000"/>
                  </a:prstClr>
                </a:solidFill>
                <a:latin typeface="Univers"/>
              </a:rPr>
              <a:t>Nouveau dépôt logistique</a:t>
            </a:r>
          </a:p>
          <a:p>
            <a:r>
              <a:rPr lang="fr-FR" sz="800" dirty="0">
                <a:solidFill>
                  <a:prstClr val="white">
                    <a:lumMod val="50000"/>
                  </a:prstClr>
                </a:solidFill>
                <a:latin typeface="Univers"/>
              </a:rPr>
              <a:t>Acquisition Chambres froides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CC334F5A-609B-49FE-8654-8464B2466418}"/>
              </a:ext>
            </a:extLst>
          </p:cNvPr>
          <p:cNvSpPr txBox="1"/>
          <p:nvPr/>
        </p:nvSpPr>
        <p:spPr>
          <a:xfrm>
            <a:off x="5268114" y="5711622"/>
            <a:ext cx="2039954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900" b="1" dirty="0">
                <a:solidFill>
                  <a:srgbClr val="C00000"/>
                </a:solidFill>
                <a:latin typeface="Univers"/>
              </a:rPr>
              <a:t>APALIB</a:t>
            </a:r>
          </a:p>
          <a:p>
            <a:r>
              <a:rPr lang="fr-FR" sz="800" dirty="0">
                <a:solidFill>
                  <a:prstClr val="white">
                    <a:lumMod val="50000"/>
                  </a:prstClr>
                </a:solidFill>
                <a:latin typeface="Univers"/>
              </a:rPr>
              <a:t>Prévention Autonomie Saint-Louis</a:t>
            </a:r>
          </a:p>
          <a:p>
            <a:r>
              <a:rPr lang="fr-FR" sz="800" dirty="0">
                <a:solidFill>
                  <a:prstClr val="white">
                    <a:lumMod val="50000"/>
                  </a:prstClr>
                </a:solidFill>
                <a:latin typeface="Univers"/>
              </a:rPr>
              <a:t>Equipement d’une salle dédiée aux activités sportives des séniors</a:t>
            </a:r>
          </a:p>
        </p:txBody>
      </p: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47EDF2D6-6AE0-4DBB-BB64-D2BAE414A060}"/>
              </a:ext>
            </a:extLst>
          </p:cNvPr>
          <p:cNvCxnSpPr>
            <a:cxnSpLocks/>
            <a:endCxn id="83" idx="2"/>
          </p:cNvCxnSpPr>
          <p:nvPr/>
        </p:nvCxnSpPr>
        <p:spPr>
          <a:xfrm flipV="1">
            <a:off x="2492829" y="5167496"/>
            <a:ext cx="4678188" cy="469783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Ellipse 82">
            <a:extLst>
              <a:ext uri="{FF2B5EF4-FFF2-40B4-BE49-F238E27FC236}">
                <a16:creationId xmlns:a16="http://schemas.microsoft.com/office/drawing/2014/main" id="{C44CB512-8ACE-4B11-AE6A-44464A77B574}"/>
              </a:ext>
            </a:extLst>
          </p:cNvPr>
          <p:cNvSpPr/>
          <p:nvPr/>
        </p:nvSpPr>
        <p:spPr>
          <a:xfrm>
            <a:off x="7171017" y="5095488"/>
            <a:ext cx="144016" cy="1440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Arial Narrow"/>
            </a:endParaRPr>
          </a:p>
        </p:txBody>
      </p: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1302FB6A-0C7F-4E35-91FA-E7E64E7D930F}"/>
              </a:ext>
            </a:extLst>
          </p:cNvPr>
          <p:cNvCxnSpPr>
            <a:cxnSpLocks/>
            <a:stCxn id="181" idx="0"/>
            <a:endCxn id="83" idx="2"/>
          </p:cNvCxnSpPr>
          <p:nvPr/>
        </p:nvCxnSpPr>
        <p:spPr>
          <a:xfrm flipV="1">
            <a:off x="3653122" y="5167496"/>
            <a:ext cx="3517895" cy="477491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B3F57A17-9048-4226-83BF-7C1E96C08CA2}"/>
              </a:ext>
            </a:extLst>
          </p:cNvPr>
          <p:cNvCxnSpPr>
            <a:cxnSpLocks/>
            <a:stCxn id="83" idx="2"/>
            <a:endCxn id="232" idx="0"/>
          </p:cNvCxnSpPr>
          <p:nvPr/>
        </p:nvCxnSpPr>
        <p:spPr>
          <a:xfrm flipH="1">
            <a:off x="5941231" y="5167496"/>
            <a:ext cx="1229786" cy="477491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>
            <a:extLst>
              <a:ext uri="{FF2B5EF4-FFF2-40B4-BE49-F238E27FC236}">
                <a16:creationId xmlns:a16="http://schemas.microsoft.com/office/drawing/2014/main" id="{2D553EF2-00D4-4152-B7A7-39B948EA430E}"/>
              </a:ext>
            </a:extLst>
          </p:cNvPr>
          <p:cNvCxnSpPr>
            <a:cxnSpLocks/>
            <a:stCxn id="26" idx="6"/>
          </p:cNvCxnSpPr>
          <p:nvPr/>
        </p:nvCxnSpPr>
        <p:spPr>
          <a:xfrm>
            <a:off x="7609460" y="4049315"/>
            <a:ext cx="1734578" cy="1595672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Image 86" descr="Une image contenant extérieur, herbe, ciel, bâtiment&#10;&#10;Description générée automatiquement">
            <a:extLst>
              <a:ext uri="{FF2B5EF4-FFF2-40B4-BE49-F238E27FC236}">
                <a16:creationId xmlns:a16="http://schemas.microsoft.com/office/drawing/2014/main" id="{1085925A-8ADC-43B6-A1D7-858692130A5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8007" y="3735495"/>
            <a:ext cx="620974" cy="279685"/>
          </a:xfrm>
          <a:prstGeom prst="rect">
            <a:avLst/>
          </a:prstGeom>
          <a:ln>
            <a:noFill/>
          </a:ln>
        </p:spPr>
      </p:pic>
      <p:pic>
        <p:nvPicPr>
          <p:cNvPr id="88" name="Picture 2" descr="Peut être une image de texte">
            <a:extLst>
              <a:ext uri="{FF2B5EF4-FFF2-40B4-BE49-F238E27FC236}">
                <a16:creationId xmlns:a16="http://schemas.microsoft.com/office/drawing/2014/main" id="{7DE1C90B-3AA0-427A-AA26-C838AF37A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41" y="3538465"/>
            <a:ext cx="376336" cy="343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Image 1">
            <a:extLst>
              <a:ext uri="{FF2B5EF4-FFF2-40B4-BE49-F238E27FC236}">
                <a16:creationId xmlns:a16="http://schemas.microsoft.com/office/drawing/2014/main" id="{6F4962FE-EC3F-4C82-84B9-403EF7E36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484" y="4171531"/>
            <a:ext cx="526181" cy="40576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Ateliers du Viaduc Logo">
            <a:extLst>
              <a:ext uri="{FF2B5EF4-FFF2-40B4-BE49-F238E27FC236}">
                <a16:creationId xmlns:a16="http://schemas.microsoft.com/office/drawing/2014/main" id="{3378913F-5B41-41C0-802E-534684FBA1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59" y="4276491"/>
            <a:ext cx="620765" cy="440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Image 90">
            <a:extLst>
              <a:ext uri="{FF2B5EF4-FFF2-40B4-BE49-F238E27FC236}">
                <a16:creationId xmlns:a16="http://schemas.microsoft.com/office/drawing/2014/main" id="{FD594DF2-C23E-4976-9753-6DD4006B057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41938" y="1288596"/>
            <a:ext cx="441961" cy="286960"/>
          </a:xfrm>
          <a:prstGeom prst="rect">
            <a:avLst/>
          </a:prstGeom>
          <a:ln>
            <a:noFill/>
          </a:ln>
        </p:spPr>
      </p:pic>
      <p:pic>
        <p:nvPicPr>
          <p:cNvPr id="94" name="Image 93">
            <a:extLst>
              <a:ext uri="{FF2B5EF4-FFF2-40B4-BE49-F238E27FC236}">
                <a16:creationId xmlns:a16="http://schemas.microsoft.com/office/drawing/2014/main" id="{43794CE1-D896-48F6-9CA4-37BE2F9B06E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812858" y="1593981"/>
            <a:ext cx="500783" cy="326730"/>
          </a:xfrm>
          <a:prstGeom prst="rect">
            <a:avLst/>
          </a:prstGeom>
          <a:ln>
            <a:noFill/>
          </a:ln>
        </p:spPr>
      </p:pic>
      <p:pic>
        <p:nvPicPr>
          <p:cNvPr id="95" name="Image 94">
            <a:extLst>
              <a:ext uri="{FF2B5EF4-FFF2-40B4-BE49-F238E27FC236}">
                <a16:creationId xmlns:a16="http://schemas.microsoft.com/office/drawing/2014/main" id="{023F489C-DFB3-4E1D-B15E-DD097745A1E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432481" y="1267093"/>
            <a:ext cx="480489" cy="350240"/>
          </a:xfrm>
          <a:prstGeom prst="rect">
            <a:avLst/>
          </a:prstGeom>
          <a:ln>
            <a:noFill/>
          </a:ln>
        </p:spPr>
      </p:pic>
      <p:pic>
        <p:nvPicPr>
          <p:cNvPr id="96" name="Image 95" descr="Une image contenant intérieur, personne&#10;&#10;Description générée automatiquement">
            <a:extLst>
              <a:ext uri="{FF2B5EF4-FFF2-40B4-BE49-F238E27FC236}">
                <a16:creationId xmlns:a16="http://schemas.microsoft.com/office/drawing/2014/main" id="{8FE25261-2331-4063-AA71-A852797B979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550424" y="1619577"/>
            <a:ext cx="446888" cy="298018"/>
          </a:xfrm>
          <a:prstGeom prst="rect">
            <a:avLst/>
          </a:prstGeom>
          <a:ln>
            <a:noFill/>
          </a:ln>
        </p:spPr>
      </p:pic>
      <p:pic>
        <p:nvPicPr>
          <p:cNvPr id="97" name="Image 96">
            <a:extLst>
              <a:ext uri="{FF2B5EF4-FFF2-40B4-BE49-F238E27FC236}">
                <a16:creationId xmlns:a16="http://schemas.microsoft.com/office/drawing/2014/main" id="{A0EA0AAA-A99B-40E2-85E3-A97CA36D46F0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l="25956" r="24652"/>
          <a:stretch/>
        </p:blipFill>
        <p:spPr>
          <a:xfrm>
            <a:off x="9368972" y="2040211"/>
            <a:ext cx="225547" cy="456648"/>
          </a:xfrm>
          <a:prstGeom prst="rect">
            <a:avLst/>
          </a:prstGeom>
          <a:ln>
            <a:noFill/>
          </a:ln>
        </p:spPr>
      </p:pic>
      <p:pic>
        <p:nvPicPr>
          <p:cNvPr id="98" name="Image 97" descr="Une image contenant ciel, extérieur, jaune, grue&#10;&#10;Description générée automatiquement">
            <a:extLst>
              <a:ext uri="{FF2B5EF4-FFF2-40B4-BE49-F238E27FC236}">
                <a16:creationId xmlns:a16="http://schemas.microsoft.com/office/drawing/2014/main" id="{95F787A0-9209-4DF9-BB60-D089BAE8262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586328" y="2196658"/>
            <a:ext cx="338147" cy="450862"/>
          </a:xfrm>
          <a:prstGeom prst="rect">
            <a:avLst/>
          </a:prstGeom>
          <a:ln>
            <a:noFill/>
          </a:ln>
        </p:spPr>
      </p:pic>
      <p:pic>
        <p:nvPicPr>
          <p:cNvPr id="99" name="Picture 4" descr="SUPER-LAV - Tous le matériel pour la laverie dans votre camping ...">
            <a:extLst>
              <a:ext uri="{FF2B5EF4-FFF2-40B4-BE49-F238E27FC236}">
                <a16:creationId xmlns:a16="http://schemas.microsoft.com/office/drawing/2014/main" id="{348A1684-4E34-4D1E-B9D6-B1FBF6B6D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168" y="2792764"/>
            <a:ext cx="257756" cy="529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4" descr="Peut être une image de livre">
            <a:extLst>
              <a:ext uri="{FF2B5EF4-FFF2-40B4-BE49-F238E27FC236}">
                <a16:creationId xmlns:a16="http://schemas.microsoft.com/office/drawing/2014/main" id="{5CA392AA-78AB-46E8-B78A-711BCC5FE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6530" y="2825673"/>
            <a:ext cx="431760" cy="43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Image 100">
            <a:extLst>
              <a:ext uri="{FF2B5EF4-FFF2-40B4-BE49-F238E27FC236}">
                <a16:creationId xmlns:a16="http://schemas.microsoft.com/office/drawing/2014/main" id="{A7E71D6F-85CF-4D07-A3FB-B9C593265D12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395599" y="3501350"/>
            <a:ext cx="397841" cy="211331"/>
          </a:xfrm>
          <a:prstGeom prst="rect">
            <a:avLst/>
          </a:prstGeom>
          <a:ln>
            <a:noFill/>
          </a:ln>
        </p:spPr>
      </p:pic>
      <p:pic>
        <p:nvPicPr>
          <p:cNvPr id="102" name="Picture 2" descr="Table de pique nique en bois Matisse 1.80m - Mobilier de jardin ...">
            <a:extLst>
              <a:ext uri="{FF2B5EF4-FFF2-40B4-BE49-F238E27FC236}">
                <a16:creationId xmlns:a16="http://schemas.microsoft.com/office/drawing/2014/main" id="{A7AA2D14-E0DA-4744-B9A1-CD4349559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3965" y="3781361"/>
            <a:ext cx="371420" cy="27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Image 102">
            <a:extLst>
              <a:ext uri="{FF2B5EF4-FFF2-40B4-BE49-F238E27FC236}">
                <a16:creationId xmlns:a16="http://schemas.microsoft.com/office/drawing/2014/main" id="{65BDBEC9-4FCF-42D1-8CA7-616FB1B4A201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166063" y="5674040"/>
            <a:ext cx="304505" cy="304505"/>
          </a:xfrm>
          <a:prstGeom prst="rect">
            <a:avLst/>
          </a:prstGeom>
          <a:ln>
            <a:noFill/>
          </a:ln>
        </p:spPr>
      </p:pic>
      <p:pic>
        <p:nvPicPr>
          <p:cNvPr id="104" name="Picture 2" descr="Golden retriever qui pose à côté d'une personne en fauteuil se tenant de dos">
            <a:extLst>
              <a:ext uri="{FF2B5EF4-FFF2-40B4-BE49-F238E27FC236}">
                <a16:creationId xmlns:a16="http://schemas.microsoft.com/office/drawing/2014/main" id="{6CD17B54-9E90-43B9-AF58-694C43053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167" y="5996294"/>
            <a:ext cx="455358" cy="33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Image 104" descr="Une image contenant texte, personne, intérieur, gens&#10;&#10;Description générée automatiquement">
            <a:extLst>
              <a:ext uri="{FF2B5EF4-FFF2-40B4-BE49-F238E27FC236}">
                <a16:creationId xmlns:a16="http://schemas.microsoft.com/office/drawing/2014/main" id="{5EEAAEA1-D5AC-425D-88AB-E1A0AD2BFDAA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419413" y="5932935"/>
            <a:ext cx="605644" cy="330787"/>
          </a:xfrm>
          <a:prstGeom prst="rect">
            <a:avLst/>
          </a:prstGeom>
          <a:ln>
            <a:noFill/>
          </a:ln>
        </p:spPr>
      </p:pic>
      <p:pic>
        <p:nvPicPr>
          <p:cNvPr id="106" name="Image 105" descr="Une image contenant texte&#10;&#10;Description générée automatiquement">
            <a:extLst>
              <a:ext uri="{FF2B5EF4-FFF2-40B4-BE49-F238E27FC236}">
                <a16:creationId xmlns:a16="http://schemas.microsoft.com/office/drawing/2014/main" id="{DABBF9C9-9D1E-4BC5-886D-8B26AC0B6450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9320553" y="5656969"/>
            <a:ext cx="745673" cy="254492"/>
          </a:xfrm>
          <a:prstGeom prst="rect">
            <a:avLst/>
          </a:prstGeom>
          <a:ln>
            <a:noFill/>
          </a:ln>
        </p:spPr>
      </p:pic>
      <p:pic>
        <p:nvPicPr>
          <p:cNvPr id="107" name="Image 106">
            <a:extLst>
              <a:ext uri="{FF2B5EF4-FFF2-40B4-BE49-F238E27FC236}">
                <a16:creationId xmlns:a16="http://schemas.microsoft.com/office/drawing/2014/main" id="{FEB118A7-DD87-41E0-890D-AF14B30D2BD2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9365751" y="4962496"/>
            <a:ext cx="356484" cy="209157"/>
          </a:xfrm>
          <a:prstGeom prst="rect">
            <a:avLst/>
          </a:prstGeom>
          <a:ln>
            <a:noFill/>
          </a:ln>
        </p:spPr>
      </p:pic>
      <p:pic>
        <p:nvPicPr>
          <p:cNvPr id="108" name="Image 107" descr="Une image contenant personne, intérieur, mur, homme&#10;&#10;Description générée automatiquement">
            <a:extLst>
              <a:ext uri="{FF2B5EF4-FFF2-40B4-BE49-F238E27FC236}">
                <a16:creationId xmlns:a16="http://schemas.microsoft.com/office/drawing/2014/main" id="{D7B91B78-999A-4CA2-87EF-C78BA83C089E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9429212" y="5196865"/>
            <a:ext cx="260248" cy="346489"/>
          </a:xfrm>
          <a:prstGeom prst="rect">
            <a:avLst/>
          </a:prstGeom>
          <a:ln>
            <a:noFill/>
          </a:ln>
        </p:spPr>
      </p:pic>
      <p:pic>
        <p:nvPicPr>
          <p:cNvPr id="109" name="Picture 2" descr="Le rapport d'activité 2021 est disponible!">
            <a:extLst>
              <a:ext uri="{FF2B5EF4-FFF2-40B4-BE49-F238E27FC236}">
                <a16:creationId xmlns:a16="http://schemas.microsoft.com/office/drawing/2014/main" id="{1085B4AD-227F-4312-B6BE-8331409EE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095" y="4271848"/>
            <a:ext cx="387308" cy="257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" name="Image 8">
            <a:extLst>
              <a:ext uri="{FF2B5EF4-FFF2-40B4-BE49-F238E27FC236}">
                <a16:creationId xmlns:a16="http://schemas.microsoft.com/office/drawing/2014/main" id="{A3A5C944-28C1-48E5-A4D2-BAFC55A2C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9828" y="4585066"/>
            <a:ext cx="543861" cy="19434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Image 110">
            <a:extLst>
              <a:ext uri="{FF2B5EF4-FFF2-40B4-BE49-F238E27FC236}">
                <a16:creationId xmlns:a16="http://schemas.microsoft.com/office/drawing/2014/main" id="{E252BC9D-918E-405B-938E-8FC07DDD9F02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4820391" y="5689627"/>
            <a:ext cx="408768" cy="198876"/>
          </a:xfrm>
          <a:prstGeom prst="rect">
            <a:avLst/>
          </a:prstGeom>
          <a:ln>
            <a:noFill/>
          </a:ln>
        </p:spPr>
      </p:pic>
      <p:pic>
        <p:nvPicPr>
          <p:cNvPr id="112" name="Image 111" descr="Une image contenant intérieur, plancher, mur, plafond&#10;&#10;Description générée automatiquement">
            <a:extLst>
              <a:ext uri="{FF2B5EF4-FFF2-40B4-BE49-F238E27FC236}">
                <a16:creationId xmlns:a16="http://schemas.microsoft.com/office/drawing/2014/main" id="{7662DF08-CB6C-46D9-AFFE-5059017EC03C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4807274" y="5951821"/>
            <a:ext cx="472405" cy="354304"/>
          </a:xfrm>
          <a:prstGeom prst="rect">
            <a:avLst/>
          </a:prstGeom>
          <a:ln>
            <a:noFill/>
          </a:ln>
        </p:spPr>
      </p:pic>
      <p:pic>
        <p:nvPicPr>
          <p:cNvPr id="113" name="Image 112">
            <a:extLst>
              <a:ext uri="{FF2B5EF4-FFF2-40B4-BE49-F238E27FC236}">
                <a16:creationId xmlns:a16="http://schemas.microsoft.com/office/drawing/2014/main" id="{B23B75FC-C388-4221-B0E4-57979CEF8D0B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2651172" y="5678542"/>
            <a:ext cx="412369" cy="409638"/>
          </a:xfrm>
          <a:prstGeom prst="rect">
            <a:avLst/>
          </a:prstGeom>
          <a:ln>
            <a:noFill/>
          </a:ln>
        </p:spPr>
      </p:pic>
      <p:pic>
        <p:nvPicPr>
          <p:cNvPr id="114" name="Picture 4" descr="Chambre froide positive : la meilleure solution pour stocker les ...">
            <a:extLst>
              <a:ext uri="{FF2B5EF4-FFF2-40B4-BE49-F238E27FC236}">
                <a16:creationId xmlns:a16="http://schemas.microsoft.com/office/drawing/2014/main" id="{302F492B-88D2-4940-802B-55D655265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640" y="6019689"/>
            <a:ext cx="305181" cy="305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Picture 4" descr="Ermitage">
            <a:extLst>
              <a:ext uri="{FF2B5EF4-FFF2-40B4-BE49-F238E27FC236}">
                <a16:creationId xmlns:a16="http://schemas.microsoft.com/office/drawing/2014/main" id="{477A6D25-9C0E-4346-A2F4-40ACE896C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27" y="5739715"/>
            <a:ext cx="709163" cy="123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2" descr="Renault Trafic élu « meilleur utilitaire de taille moyenne 2016 » | AM ...">
            <a:extLst>
              <a:ext uri="{FF2B5EF4-FFF2-40B4-BE49-F238E27FC236}">
                <a16:creationId xmlns:a16="http://schemas.microsoft.com/office/drawing/2014/main" id="{E355B191-80E6-4FF4-8F13-E07FE90A4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61" y="5909510"/>
            <a:ext cx="555685" cy="386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Image 116" descr="Une image contenant texte&#10;&#10;Description générée automatiquement">
            <a:extLst>
              <a:ext uri="{FF2B5EF4-FFF2-40B4-BE49-F238E27FC236}">
                <a16:creationId xmlns:a16="http://schemas.microsoft.com/office/drawing/2014/main" id="{B6E8BEB8-DB85-42E1-9BAE-882CCB071BB5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481190" y="4883704"/>
            <a:ext cx="366470" cy="295009"/>
          </a:xfrm>
          <a:prstGeom prst="rect">
            <a:avLst/>
          </a:prstGeom>
          <a:ln>
            <a:noFill/>
          </a:ln>
        </p:spPr>
      </p:pic>
      <p:pic>
        <p:nvPicPr>
          <p:cNvPr id="118" name="Picture 2" descr="jeunes chantiers rivière">
            <a:extLst>
              <a:ext uri="{FF2B5EF4-FFF2-40B4-BE49-F238E27FC236}">
                <a16:creationId xmlns:a16="http://schemas.microsoft.com/office/drawing/2014/main" id="{BA8FFA58-2D51-44E8-B851-FD48D379A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34" y="5189047"/>
            <a:ext cx="556709" cy="313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9" name="Ellipse 118">
            <a:extLst>
              <a:ext uri="{FF2B5EF4-FFF2-40B4-BE49-F238E27FC236}">
                <a16:creationId xmlns:a16="http://schemas.microsoft.com/office/drawing/2014/main" id="{D23B8463-E352-48A9-8608-2A1549C68B9F}"/>
              </a:ext>
            </a:extLst>
          </p:cNvPr>
          <p:cNvSpPr/>
          <p:nvPr/>
        </p:nvSpPr>
        <p:spPr>
          <a:xfrm>
            <a:off x="6694119" y="3524279"/>
            <a:ext cx="144016" cy="1440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Arial Narrow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F4EB77A-E4B0-4A4E-A6A7-89CDA3B2C792}"/>
              </a:ext>
            </a:extLst>
          </p:cNvPr>
          <p:cNvSpPr/>
          <p:nvPr/>
        </p:nvSpPr>
        <p:spPr>
          <a:xfrm>
            <a:off x="466841" y="2053804"/>
            <a:ext cx="2526321" cy="625244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E0A0D164-D2F4-49D9-903F-B89941864112}"/>
              </a:ext>
            </a:extLst>
          </p:cNvPr>
          <p:cNvSpPr/>
          <p:nvPr/>
        </p:nvSpPr>
        <p:spPr>
          <a:xfrm>
            <a:off x="464424" y="2776324"/>
            <a:ext cx="2526321" cy="645191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6EF7FBEA-F61D-45E5-B972-8E3B3DA3CEC2}"/>
              </a:ext>
            </a:extLst>
          </p:cNvPr>
          <p:cNvSpPr/>
          <p:nvPr/>
        </p:nvSpPr>
        <p:spPr>
          <a:xfrm>
            <a:off x="464424" y="3519565"/>
            <a:ext cx="2526321" cy="529676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29D7C5EC-C606-418C-965D-C9E56DB7F703}"/>
              </a:ext>
            </a:extLst>
          </p:cNvPr>
          <p:cNvSpPr/>
          <p:nvPr/>
        </p:nvSpPr>
        <p:spPr>
          <a:xfrm>
            <a:off x="464424" y="4145888"/>
            <a:ext cx="2526321" cy="600164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7579103F-DA27-45E7-B063-242D77366451}"/>
              </a:ext>
            </a:extLst>
          </p:cNvPr>
          <p:cNvSpPr/>
          <p:nvPr/>
        </p:nvSpPr>
        <p:spPr>
          <a:xfrm>
            <a:off x="466588" y="1246834"/>
            <a:ext cx="2526321" cy="707356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8AE6C6BA-044F-4A54-8FBD-060C1FCF622A}"/>
              </a:ext>
            </a:extLst>
          </p:cNvPr>
          <p:cNvSpPr/>
          <p:nvPr/>
        </p:nvSpPr>
        <p:spPr>
          <a:xfrm>
            <a:off x="3158155" y="1247779"/>
            <a:ext cx="3242370" cy="707356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2F482AA7-8A8D-4DA9-AA50-1C80DEA4144B}"/>
              </a:ext>
            </a:extLst>
          </p:cNvPr>
          <p:cNvSpPr/>
          <p:nvPr/>
        </p:nvSpPr>
        <p:spPr>
          <a:xfrm>
            <a:off x="464774" y="4867555"/>
            <a:ext cx="2361866" cy="6618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D2D18923-AB19-4306-BBB0-3351A104D277}"/>
              </a:ext>
            </a:extLst>
          </p:cNvPr>
          <p:cNvSpPr/>
          <p:nvPr/>
        </p:nvSpPr>
        <p:spPr>
          <a:xfrm>
            <a:off x="6670126" y="1249940"/>
            <a:ext cx="2531134" cy="707356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DB291DFB-6BC8-44BF-ADCA-243F294F409D}"/>
              </a:ext>
            </a:extLst>
          </p:cNvPr>
          <p:cNvSpPr/>
          <p:nvPr/>
        </p:nvSpPr>
        <p:spPr>
          <a:xfrm>
            <a:off x="9349252" y="2049336"/>
            <a:ext cx="2526321" cy="621465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F1ED2760-446F-4AE4-8215-3E64C9C7E1DB}"/>
              </a:ext>
            </a:extLst>
          </p:cNvPr>
          <p:cNvSpPr/>
          <p:nvPr/>
        </p:nvSpPr>
        <p:spPr>
          <a:xfrm>
            <a:off x="464424" y="5641485"/>
            <a:ext cx="2028405" cy="707356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79F57BF6-F710-4AC5-8CE7-5E8F2FB98872}"/>
              </a:ext>
            </a:extLst>
          </p:cNvPr>
          <p:cNvSpPr/>
          <p:nvPr/>
        </p:nvSpPr>
        <p:spPr>
          <a:xfrm>
            <a:off x="9344039" y="1248491"/>
            <a:ext cx="2519228" cy="707356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B5D67CD2-1815-4FBA-B0C0-939E073D4C79}"/>
              </a:ext>
            </a:extLst>
          </p:cNvPr>
          <p:cNvSpPr/>
          <p:nvPr/>
        </p:nvSpPr>
        <p:spPr>
          <a:xfrm>
            <a:off x="9349252" y="2776454"/>
            <a:ext cx="2526321" cy="56274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C1DB63D2-C287-4B51-A7E8-3584E867A56F}"/>
              </a:ext>
            </a:extLst>
          </p:cNvPr>
          <p:cNvSpPr/>
          <p:nvPr/>
        </p:nvSpPr>
        <p:spPr>
          <a:xfrm>
            <a:off x="9344039" y="3454687"/>
            <a:ext cx="2526321" cy="62847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FAF8AB7A-D195-4C7A-87FE-2487BEE0CCFC}"/>
              </a:ext>
            </a:extLst>
          </p:cNvPr>
          <p:cNvSpPr/>
          <p:nvPr/>
        </p:nvSpPr>
        <p:spPr>
          <a:xfrm>
            <a:off x="9350110" y="4210877"/>
            <a:ext cx="2526321" cy="607681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CE7E3344-5711-4460-9045-39420F907078}"/>
              </a:ext>
            </a:extLst>
          </p:cNvPr>
          <p:cNvSpPr/>
          <p:nvPr/>
        </p:nvSpPr>
        <p:spPr>
          <a:xfrm>
            <a:off x="2620089" y="5644987"/>
            <a:ext cx="2066065" cy="707356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56582766-BB40-4D7D-83F9-C06B2F09D605}"/>
              </a:ext>
            </a:extLst>
          </p:cNvPr>
          <p:cNvSpPr/>
          <p:nvPr/>
        </p:nvSpPr>
        <p:spPr>
          <a:xfrm>
            <a:off x="7164517" y="5648299"/>
            <a:ext cx="2066066" cy="707356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459EE225-EB0A-41CA-B089-078D4E4CA765}"/>
              </a:ext>
            </a:extLst>
          </p:cNvPr>
          <p:cNvSpPr/>
          <p:nvPr/>
        </p:nvSpPr>
        <p:spPr>
          <a:xfrm>
            <a:off x="9344039" y="4924983"/>
            <a:ext cx="2526321" cy="626144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AF2ED08E-6517-41BE-A568-668934BB3BEC}"/>
              </a:ext>
            </a:extLst>
          </p:cNvPr>
          <p:cNvSpPr/>
          <p:nvPr/>
        </p:nvSpPr>
        <p:spPr>
          <a:xfrm>
            <a:off x="9344038" y="5646741"/>
            <a:ext cx="2526321" cy="698027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72A9E4E5-714D-4DBB-B156-79CB92CD599F}"/>
              </a:ext>
            </a:extLst>
          </p:cNvPr>
          <p:cNvSpPr/>
          <p:nvPr/>
        </p:nvSpPr>
        <p:spPr>
          <a:xfrm>
            <a:off x="4781747" y="5644987"/>
            <a:ext cx="2318967" cy="707356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3" name="Espace réservé du texte 13">
            <a:extLst>
              <a:ext uri="{FF2B5EF4-FFF2-40B4-BE49-F238E27FC236}">
                <a16:creationId xmlns:a16="http://schemas.microsoft.com/office/drawing/2014/main" id="{7DA68C35-EE7C-4CBD-A3C8-202800A1D6E6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sociétariat : Être acteur du territoire</a:t>
            </a:r>
          </a:p>
        </p:txBody>
      </p:sp>
    </p:spTree>
    <p:extLst>
      <p:ext uri="{BB962C8B-B14F-4D97-AF65-F5344CB8AC3E}">
        <p14:creationId xmlns:p14="http://schemas.microsoft.com/office/powerpoint/2010/main" val="494210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parts sociales, c’est </a:t>
            </a:r>
            <a:r>
              <a:rPr lang="fr-FR" dirty="0">
                <a:solidFill>
                  <a:srgbClr val="C00000"/>
                </a:solidFill>
              </a:rPr>
              <a:t>vous</a:t>
            </a:r>
            <a:r>
              <a:rPr lang="fr-FR" dirty="0"/>
              <a:t> qui en parlez le mieux !</a:t>
            </a:r>
          </a:p>
        </p:txBody>
      </p:sp>
      <p:sp>
        <p:nvSpPr>
          <p:cNvPr id="7" name="Espace réservé du contenu 4">
            <a:extLst>
              <a:ext uri="{FF2B5EF4-FFF2-40B4-BE49-F238E27FC236}">
                <a16:creationId xmlns:a16="http://schemas.microsoft.com/office/drawing/2014/main" id="{7901410F-B010-438D-A247-92036F0DE02F}"/>
              </a:ext>
            </a:extLst>
          </p:cNvPr>
          <p:cNvSpPr txBox="1">
            <a:spLocks/>
          </p:cNvSpPr>
          <p:nvPr/>
        </p:nvSpPr>
        <p:spPr>
          <a:xfrm>
            <a:off x="695325" y="1280244"/>
            <a:ext cx="8590414" cy="519806"/>
          </a:xfrm>
        </p:spPr>
        <p:txBody>
          <a:bodyPr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b="1" dirty="0"/>
              <a:t>Brigitte Marin, Gestionnaire de Clientèle Patrimoniale à Vagney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C89B67-BE54-4D8A-B494-E45E36DAD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19415" y="2030763"/>
            <a:ext cx="2433036" cy="2141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39685C9-EFA2-4D64-AD1D-DC8B40198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4764" y="5477691"/>
            <a:ext cx="671606" cy="676068"/>
          </a:xfrm>
          <a:prstGeom prst="rect">
            <a:avLst/>
          </a:prstGeom>
        </p:spPr>
      </p:pic>
      <p:sp>
        <p:nvSpPr>
          <p:cNvPr id="9" name="Espace réservé du contenu 4">
            <a:extLst>
              <a:ext uri="{FF2B5EF4-FFF2-40B4-BE49-F238E27FC236}">
                <a16:creationId xmlns:a16="http://schemas.microsoft.com/office/drawing/2014/main" id="{3EB6D51D-F4AC-4A5B-9E60-C3811DE1CE64}"/>
              </a:ext>
            </a:extLst>
          </p:cNvPr>
          <p:cNvSpPr txBox="1">
            <a:spLocks/>
          </p:cNvSpPr>
          <p:nvPr/>
        </p:nvSpPr>
        <p:spPr>
          <a:xfrm>
            <a:off x="748194" y="4453278"/>
            <a:ext cx="11027260" cy="1888304"/>
          </a:xfrm>
        </p:spPr>
        <p:txBody>
          <a:bodyPr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600"/>
              </a:spcAft>
              <a:buNone/>
            </a:pPr>
            <a:r>
              <a:rPr lang="fr-FR" sz="1300" i="1" dirty="0"/>
              <a:t>Une </a:t>
            </a:r>
            <a:r>
              <a:rPr lang="fr-FR" sz="1300" i="1" dirty="0">
                <a:solidFill>
                  <a:srgbClr val="C00000"/>
                </a:solidFill>
              </a:rPr>
              <a:t>bonne rémunération</a:t>
            </a:r>
            <a:r>
              <a:rPr lang="fr-FR" sz="1300" i="1" dirty="0"/>
              <a:t>, </a:t>
            </a:r>
            <a:r>
              <a:rPr lang="fr-FR" sz="1300" i="1" dirty="0">
                <a:solidFill>
                  <a:srgbClr val="C00000"/>
                </a:solidFill>
              </a:rPr>
              <a:t>pas de frais</a:t>
            </a:r>
            <a:r>
              <a:rPr lang="fr-FR" sz="1300" i="1" dirty="0"/>
              <a:t>, </a:t>
            </a:r>
            <a:r>
              <a:rPr lang="fr-FR" sz="1300" i="1" dirty="0">
                <a:solidFill>
                  <a:srgbClr val="C00000"/>
                </a:solidFill>
              </a:rPr>
              <a:t>fiscalité avantageuse des dividendes d’actions françaises voire le cas échéant fiscalité du</a:t>
            </a:r>
            <a:r>
              <a:rPr lang="fr-FR" sz="1300" i="1" dirty="0"/>
              <a:t> </a:t>
            </a:r>
            <a:r>
              <a:rPr lang="fr-FR" sz="1300" i="1" dirty="0">
                <a:solidFill>
                  <a:srgbClr val="C00000"/>
                </a:solidFill>
              </a:rPr>
              <a:t>PEA</a:t>
            </a:r>
            <a:r>
              <a:rPr lang="fr-FR" sz="1300" i="1" dirty="0"/>
              <a:t>, selon le profil de client, les arguments utilisés diffèrent. Pour des montants modérés je vais insister sur l’aspect </a:t>
            </a:r>
            <a:r>
              <a:rPr lang="fr-FR" sz="1300" i="1" dirty="0">
                <a:solidFill>
                  <a:srgbClr val="C00000"/>
                </a:solidFill>
              </a:rPr>
              <a:t>sociétal</a:t>
            </a:r>
            <a:r>
              <a:rPr lang="fr-FR" sz="1300" i="1" dirty="0"/>
              <a:t> et une </a:t>
            </a:r>
            <a:r>
              <a:rPr lang="fr-FR" sz="1300" i="1" dirty="0">
                <a:solidFill>
                  <a:srgbClr val="C00000"/>
                </a:solidFill>
              </a:rPr>
              <a:t>diversification</a:t>
            </a:r>
            <a:r>
              <a:rPr lang="fr-FR" sz="1300" i="1" dirty="0"/>
              <a:t> de l’épargne, pour des sommes plus importantes, sur les </a:t>
            </a:r>
            <a:r>
              <a:rPr lang="fr-FR" sz="1300" i="1" dirty="0">
                <a:solidFill>
                  <a:srgbClr val="C00000"/>
                </a:solidFill>
              </a:rPr>
              <a:t>avantages fiscaux </a:t>
            </a:r>
            <a:r>
              <a:rPr lang="fr-FR" sz="1300" i="1" dirty="0"/>
              <a:t>et </a:t>
            </a:r>
            <a:r>
              <a:rPr lang="fr-FR" sz="1300" i="1" dirty="0">
                <a:solidFill>
                  <a:srgbClr val="C00000"/>
                </a:solidFill>
              </a:rPr>
              <a:t>l’absence de frais </a:t>
            </a:r>
            <a:r>
              <a:rPr lang="fr-FR" sz="1300" i="1" dirty="0"/>
              <a:t>»</a:t>
            </a:r>
          </a:p>
          <a:p>
            <a:pPr marL="0" indent="0" algn="just">
              <a:spcAft>
                <a:spcPts val="600"/>
              </a:spcAft>
              <a:buNone/>
            </a:pPr>
            <a:r>
              <a:rPr lang="fr-FR" sz="1300" i="1" dirty="0"/>
              <a:t>Je les informe toujours que les parts sociales sont un produit à liquidité faible : le remboursement des parts sociales est effectué à la date du premier jour ouvré du nouvel exercice, sauf cas dérogatoires prévus par les statuts.</a:t>
            </a:r>
          </a:p>
          <a:p>
            <a:pPr marL="0" indent="0" algn="just">
              <a:spcAft>
                <a:spcPts val="600"/>
              </a:spcAft>
              <a:buNone/>
            </a:pPr>
            <a:r>
              <a:rPr lang="fr-FR" sz="1300" i="1" dirty="0"/>
              <a:t>Un incontournable ? </a:t>
            </a:r>
            <a:r>
              <a:rPr lang="fr-FR" sz="1300" i="1" dirty="0">
                <a:solidFill>
                  <a:srgbClr val="C00000"/>
                </a:solidFill>
              </a:rPr>
              <a:t>La prépa de RV </a:t>
            </a:r>
            <a:r>
              <a:rPr lang="fr-FR" sz="1300" i="1" dirty="0"/>
              <a:t>: le client est-il déjà sociétaire ou non ? </a:t>
            </a:r>
          </a:p>
          <a:p>
            <a:pPr marL="0" indent="0" algn="just">
              <a:spcAft>
                <a:spcPts val="600"/>
              </a:spcAft>
              <a:buNone/>
            </a:pPr>
            <a:r>
              <a:rPr lang="fr-FR" sz="1300" i="1" dirty="0"/>
              <a:t>Et bien sûr je privilégie une souscription via la </a:t>
            </a:r>
            <a:r>
              <a:rPr lang="fr-FR" sz="1300" i="1" dirty="0">
                <a:solidFill>
                  <a:srgbClr val="C00000"/>
                </a:solidFill>
              </a:rPr>
              <a:t>SED, rapide et conforme </a:t>
            </a:r>
            <a:r>
              <a:rPr lang="fr-FR" sz="1300" i="1" dirty="0"/>
              <a:t>! » </a:t>
            </a:r>
            <a:endParaRPr lang="fr-FR" i="1" dirty="0"/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id="{59645CC9-DCC7-4440-B475-CD05C53234D3}"/>
              </a:ext>
            </a:extLst>
          </p:cNvPr>
          <p:cNvSpPr txBox="1">
            <a:spLocks/>
          </p:cNvSpPr>
          <p:nvPr/>
        </p:nvSpPr>
        <p:spPr>
          <a:xfrm>
            <a:off x="3185040" y="1889052"/>
            <a:ext cx="8590414" cy="2535720"/>
          </a:xfrm>
        </p:spPr>
        <p:txBody>
          <a:bodyPr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500"/>
              </a:spcAft>
              <a:buNone/>
            </a:pPr>
            <a:r>
              <a:rPr lang="fr-FR" sz="1300" i="1" dirty="0"/>
              <a:t>« Comment j’aborde ça ? C’est tout naturel, j’ai toujours eu l’habitude d’en parler, que les clients que je rencontre soient sociétaires ou non ; et puis c’est </a:t>
            </a:r>
            <a:r>
              <a:rPr lang="fr-FR" sz="1300" i="1" dirty="0">
                <a:solidFill>
                  <a:srgbClr val="C00000"/>
                </a:solidFill>
              </a:rPr>
              <a:t>normal d’être sociétaire </a:t>
            </a:r>
            <a:r>
              <a:rPr lang="fr-FR" sz="1300" i="1" dirty="0"/>
              <a:t>de son établissement bancaire, cela fait partie de notre </a:t>
            </a:r>
            <a:r>
              <a:rPr lang="fr-FR" sz="1300" i="1" dirty="0">
                <a:solidFill>
                  <a:srgbClr val="C00000"/>
                </a:solidFill>
              </a:rPr>
              <a:t>relation de confiance</a:t>
            </a:r>
            <a:r>
              <a:rPr lang="fr-FR" sz="1300" i="1" dirty="0"/>
              <a:t>. </a:t>
            </a:r>
          </a:p>
          <a:p>
            <a:pPr marL="0" indent="0" algn="just">
              <a:spcAft>
                <a:spcPts val="1500"/>
              </a:spcAft>
              <a:buNone/>
            </a:pPr>
            <a:r>
              <a:rPr lang="fr-FR" sz="1300" i="1" dirty="0"/>
              <a:t>Je mets en avant le volet </a:t>
            </a:r>
            <a:r>
              <a:rPr lang="fr-FR" sz="1300" i="1" dirty="0">
                <a:solidFill>
                  <a:srgbClr val="C00000"/>
                </a:solidFill>
              </a:rPr>
              <a:t>sociétal, social</a:t>
            </a:r>
            <a:r>
              <a:rPr lang="fr-FR" sz="1300" i="1" dirty="0"/>
              <a:t>, qui vient en </a:t>
            </a:r>
            <a:r>
              <a:rPr lang="fr-FR" sz="1300" i="1" dirty="0">
                <a:solidFill>
                  <a:srgbClr val="C00000"/>
                </a:solidFill>
              </a:rPr>
              <a:t>aide</a:t>
            </a:r>
            <a:r>
              <a:rPr lang="fr-FR" sz="1300" i="1" dirty="0"/>
              <a:t> et soutient les </a:t>
            </a:r>
            <a:r>
              <a:rPr lang="fr-FR" sz="1300" i="1" dirty="0">
                <a:solidFill>
                  <a:srgbClr val="C00000"/>
                </a:solidFill>
              </a:rPr>
              <a:t>associations</a:t>
            </a:r>
            <a:r>
              <a:rPr lang="fr-FR" sz="1300" i="1" dirty="0"/>
              <a:t>, et je garde en tête un ancien exemple qui est celui du financement d’un fauteuil roulant pour une personne en situation de handicap.</a:t>
            </a:r>
          </a:p>
          <a:p>
            <a:pPr marL="0" indent="0" algn="just">
              <a:spcAft>
                <a:spcPts val="1500"/>
              </a:spcAft>
              <a:buNone/>
            </a:pPr>
            <a:r>
              <a:rPr lang="fr-FR" sz="1300" i="1" dirty="0"/>
              <a:t>J’aime aussi leur expliquer qu’ils seront conviés à </a:t>
            </a:r>
            <a:r>
              <a:rPr lang="fr-FR" sz="1300" i="1" dirty="0">
                <a:solidFill>
                  <a:srgbClr val="C00000"/>
                </a:solidFill>
              </a:rPr>
              <a:t>l’Assemblée Générale</a:t>
            </a:r>
            <a:r>
              <a:rPr lang="fr-FR" sz="1300" i="1" dirty="0"/>
              <a:t>, et s’agissant des couples, l’intérêt d’être chacun sociétaire, pour pouvoir s’y rendre </a:t>
            </a:r>
            <a:r>
              <a:rPr lang="fr-FR" sz="1300" i="1" dirty="0">
                <a:solidFill>
                  <a:srgbClr val="C00000"/>
                </a:solidFill>
              </a:rPr>
              <a:t>ensemble </a:t>
            </a:r>
            <a:r>
              <a:rPr lang="fr-FR" sz="1300" i="1" dirty="0"/>
              <a:t>; car c’est un moment de </a:t>
            </a:r>
            <a:r>
              <a:rPr lang="fr-FR" sz="1300" i="1" dirty="0">
                <a:solidFill>
                  <a:srgbClr val="C00000"/>
                </a:solidFill>
              </a:rPr>
              <a:t>convivialité </a:t>
            </a:r>
            <a:r>
              <a:rPr lang="fr-FR" sz="1300" i="1" dirty="0"/>
              <a:t>et l’occasion d’</a:t>
            </a:r>
            <a:r>
              <a:rPr lang="fr-FR" sz="1300" i="1" dirty="0">
                <a:solidFill>
                  <a:srgbClr val="C00000"/>
                </a:solidFill>
              </a:rPr>
              <a:t>échanger </a:t>
            </a:r>
            <a:r>
              <a:rPr lang="fr-FR" sz="1300" i="1" dirty="0"/>
              <a:t>et voir son établissement autrement qu’au travers de son agence. J’insiste aussi sur le fait qu’ils ne sont pas actionnaires, ça les </a:t>
            </a:r>
            <a:r>
              <a:rPr lang="fr-FR" sz="1300" i="1" dirty="0">
                <a:solidFill>
                  <a:srgbClr val="C00000"/>
                </a:solidFill>
              </a:rPr>
              <a:t>rassure</a:t>
            </a:r>
            <a:r>
              <a:rPr lang="fr-FR" sz="1300" i="1" dirty="0"/>
              <a:t>. </a:t>
            </a:r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28F060BC-E7FD-4DE7-B54E-BF333100E364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sociétariat : Être acteur du territoire</a:t>
            </a:r>
          </a:p>
        </p:txBody>
      </p:sp>
    </p:spTree>
    <p:extLst>
      <p:ext uri="{BB962C8B-B14F-4D97-AF65-F5344CB8AC3E}">
        <p14:creationId xmlns:p14="http://schemas.microsoft.com/office/powerpoint/2010/main" val="2464671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hlinkClick r:id="rId2"/>
            <a:extLst>
              <a:ext uri="{FF2B5EF4-FFF2-40B4-BE49-F238E27FC236}">
                <a16:creationId xmlns:a16="http://schemas.microsoft.com/office/drawing/2014/main" id="{148D7981-0188-41E4-AE4B-D5D16A1D5221}"/>
              </a:ext>
            </a:extLst>
          </p:cNvPr>
          <p:cNvSpPr/>
          <p:nvPr/>
        </p:nvSpPr>
        <p:spPr>
          <a:xfrm>
            <a:off x="8136862" y="4291077"/>
            <a:ext cx="3397381" cy="17882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Bulle narrative : rectangle 7">
            <a:extLst>
              <a:ext uri="{FF2B5EF4-FFF2-40B4-BE49-F238E27FC236}">
                <a16:creationId xmlns:a16="http://schemas.microsoft.com/office/drawing/2014/main" id="{FACE4D9E-EBED-4D9F-B434-2086C9F5DF12}"/>
              </a:ext>
            </a:extLst>
          </p:cNvPr>
          <p:cNvSpPr/>
          <p:nvPr/>
        </p:nvSpPr>
        <p:spPr>
          <a:xfrm>
            <a:off x="695325" y="4685606"/>
            <a:ext cx="3668446" cy="657421"/>
          </a:xfrm>
          <a:prstGeom prst="wedgeRectCallout">
            <a:avLst>
              <a:gd name="adj1" fmla="val 71695"/>
              <a:gd name="adj2" fmla="val -15008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695324" y="464147"/>
            <a:ext cx="11496675" cy="720000"/>
          </a:xfrm>
        </p:spPr>
        <p:txBody>
          <a:bodyPr/>
          <a:lstStyle/>
          <a:p>
            <a:r>
              <a:rPr lang="fr-FR" dirty="0"/>
              <a:t>Les parts sociales, un placement accessible à tous </a:t>
            </a:r>
          </a:p>
        </p:txBody>
      </p:sp>
      <p:sp>
        <p:nvSpPr>
          <p:cNvPr id="17" name="Espace réservé du contenu 4">
            <a:extLst>
              <a:ext uri="{FF2B5EF4-FFF2-40B4-BE49-F238E27FC236}">
                <a16:creationId xmlns:a16="http://schemas.microsoft.com/office/drawing/2014/main" id="{2B856A62-897B-4120-B63E-3BBBF23C82A1}"/>
              </a:ext>
            </a:extLst>
          </p:cNvPr>
          <p:cNvSpPr txBox="1">
            <a:spLocks/>
          </p:cNvSpPr>
          <p:nvPr/>
        </p:nvSpPr>
        <p:spPr>
          <a:xfrm>
            <a:off x="695323" y="1328025"/>
            <a:ext cx="8519863" cy="2057973"/>
          </a:xfrm>
        </p:spPr>
        <p:txBody>
          <a:bodyPr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fr-FR" dirty="0">
                <a:latin typeface="+mj-lt"/>
                <a:cs typeface="Arial" panose="020B0604020202020204" pitchFamily="34" charset="0"/>
              </a:rPr>
              <a:t>Devenir sociétaire, c’est rejoindre une communauté de près de 340 000 clients de la CEGEE qui ont déjà fait ce choix. Cela représente ¼ de nos clients.  </a:t>
            </a:r>
          </a:p>
          <a:p>
            <a:pPr algn="just">
              <a:spcAft>
                <a:spcPts val="1500"/>
              </a:spcAft>
            </a:pPr>
            <a:r>
              <a:rPr lang="fr-FR" dirty="0">
                <a:latin typeface="+mj-lt"/>
              </a:rPr>
              <a:t>D’un montant unitaire de 20€, </a:t>
            </a:r>
            <a:r>
              <a:rPr lang="fr-FR" dirty="0">
                <a:solidFill>
                  <a:srgbClr val="C00000"/>
                </a:solidFill>
                <a:latin typeface="+mj-lt"/>
              </a:rPr>
              <a:t>les parts sociales sont accessibles </a:t>
            </a:r>
            <a:r>
              <a:rPr lang="fr-FR" dirty="0">
                <a:latin typeface="+mj-lt"/>
              </a:rPr>
              <a:t>à tous nos clients </a:t>
            </a:r>
            <a:r>
              <a:rPr lang="fr-FR" dirty="0">
                <a:solidFill>
                  <a:srgbClr val="C00000"/>
                </a:solidFill>
                <a:latin typeface="+mj-lt"/>
              </a:rPr>
              <a:t>majeurs, mineurs </a:t>
            </a:r>
            <a:r>
              <a:rPr lang="fr-FR" dirty="0">
                <a:latin typeface="+mj-lt"/>
              </a:rPr>
              <a:t>et </a:t>
            </a:r>
            <a:r>
              <a:rPr lang="fr-FR" dirty="0">
                <a:solidFill>
                  <a:srgbClr val="C00000"/>
                </a:solidFill>
                <a:latin typeface="+mj-lt"/>
              </a:rPr>
              <a:t>personnes morales, </a:t>
            </a:r>
            <a:r>
              <a:rPr lang="fr-FR" dirty="0">
                <a:latin typeface="+mj-lt"/>
              </a:rPr>
              <a:t>et permettent de bénéficier d’une rémunération attractive sur le capital investi tout en diversifiant </a:t>
            </a:r>
            <a:r>
              <a:rPr lang="fr-FR" dirty="0">
                <a:latin typeface="+mj-lt"/>
                <a:cs typeface="Arial" panose="020B0604020202020204" pitchFamily="34" charset="0"/>
              </a:rPr>
              <a:t>son épargne.</a:t>
            </a:r>
          </a:p>
          <a:p>
            <a:pPr algn="just">
              <a:spcBef>
                <a:spcPts val="0"/>
              </a:spcBef>
              <a:spcAft>
                <a:spcPts val="1500"/>
              </a:spcAft>
            </a:pPr>
            <a:r>
              <a:rPr lang="fr-FR" dirty="0">
                <a:latin typeface="+mj-lt"/>
                <a:cs typeface="Arial" panose="020B0604020202020204" pitchFamily="34" charset="0"/>
              </a:rPr>
              <a:t>Il est possible de mettre en place un </a:t>
            </a:r>
            <a:r>
              <a:rPr lang="fr-FR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versement régulier</a:t>
            </a:r>
            <a:r>
              <a:rPr lang="fr-FR" dirty="0">
                <a:latin typeface="+mj-lt"/>
                <a:cs typeface="Arial" panose="020B0604020202020204" pitchFamily="34" charset="0"/>
              </a:rPr>
              <a:t> en parts sociales.</a:t>
            </a:r>
          </a:p>
          <a:p>
            <a:pPr algn="just">
              <a:spcBef>
                <a:spcPts val="0"/>
              </a:spcBef>
              <a:spcAft>
                <a:spcPts val="1500"/>
              </a:spcAft>
            </a:pPr>
            <a:endParaRPr lang="fr-FR" dirty="0">
              <a:latin typeface="+mj-lt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1500"/>
              </a:spcAft>
            </a:pPr>
            <a:endParaRPr lang="fr-FR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26" name="Picture 2" descr="Free vector people putting puzzle pieces together">
            <a:extLst>
              <a:ext uri="{FF2B5EF4-FFF2-40B4-BE49-F238E27FC236}">
                <a16:creationId xmlns:a16="http://schemas.microsoft.com/office/drawing/2014/main" id="{7EFCCD03-DE98-442A-9C81-723F560E8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5187" y="1184147"/>
            <a:ext cx="2779526" cy="1851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Espace réservé du contenu 4">
            <a:extLst>
              <a:ext uri="{FF2B5EF4-FFF2-40B4-BE49-F238E27FC236}">
                <a16:creationId xmlns:a16="http://schemas.microsoft.com/office/drawing/2014/main" id="{2327A618-A0B9-406A-95F1-3F3BBE223B20}"/>
              </a:ext>
            </a:extLst>
          </p:cNvPr>
          <p:cNvSpPr txBox="1">
            <a:spLocks/>
          </p:cNvSpPr>
          <p:nvPr/>
        </p:nvSpPr>
        <p:spPr>
          <a:xfrm>
            <a:off x="695323" y="3384101"/>
            <a:ext cx="11100960" cy="813744"/>
          </a:xfrm>
        </p:spPr>
        <p:txBody>
          <a:bodyPr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Arial" panose="020B0604020202020204" pitchFamily="34" charset="0"/>
              </a:rPr>
              <a:t>Pour marquer l’engagement du sociétaire, il est préconisé de procéder à des </a:t>
            </a:r>
            <a:r>
              <a:rPr lang="fr-FR" dirty="0">
                <a:solidFill>
                  <a:srgbClr val="C00000"/>
                </a:solidFill>
                <a:latin typeface="Arial" panose="020B0604020202020204" pitchFamily="34" charset="0"/>
              </a:rPr>
              <a:t>souscriptions d’au minimum 10 parts sociales</a:t>
            </a:r>
            <a:r>
              <a:rPr lang="fr-FR" dirty="0">
                <a:latin typeface="Arial" panose="020B0604020202020204" pitchFamily="34" charset="0"/>
              </a:rPr>
              <a:t>. Cela ancrera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un sentiment d’appartenance et fidélisera le client sociétaire. </a:t>
            </a:r>
            <a:endParaRPr lang="fr-FR" dirty="0">
              <a:latin typeface="Arial" panose="020B0604020202020204" pitchFamily="34" charset="0"/>
            </a:endParaRPr>
          </a:p>
          <a:p>
            <a:r>
              <a:rPr lang="fr-F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Parler du sociétariat et de nos valeurs coopératives doit être un reflexe lors de chaque entrée en relation.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6563F5-CB80-44AC-A50C-8B9882C8592A}"/>
              </a:ext>
            </a:extLst>
          </p:cNvPr>
          <p:cNvSpPr/>
          <p:nvPr/>
        </p:nvSpPr>
        <p:spPr>
          <a:xfrm>
            <a:off x="695323" y="4890167"/>
            <a:ext cx="366844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Activation de l’univers </a:t>
            </a:r>
            <a:r>
              <a:rPr lang="fr-FR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du client à partir de 10 parts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BCF64F-5E17-424F-A930-FF4E248DFCBD}"/>
              </a:ext>
            </a:extLst>
          </p:cNvPr>
          <p:cNvSpPr/>
          <p:nvPr/>
        </p:nvSpPr>
        <p:spPr>
          <a:xfrm>
            <a:off x="695324" y="4687882"/>
            <a:ext cx="41193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Impacts </a:t>
            </a:r>
            <a:r>
              <a:rPr lang="fr-FR" sz="1200" b="1" dirty="0">
                <a:solidFill>
                  <a:srgbClr val="C00000"/>
                </a:solidFill>
              </a:rPr>
              <a:t>Segmentation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3" name="Picture 2" descr="Girl idea icon">
            <a:extLst>
              <a:ext uri="{FF2B5EF4-FFF2-40B4-BE49-F238E27FC236}">
                <a16:creationId xmlns:a16="http://schemas.microsoft.com/office/drawing/2014/main" id="{624F957E-469C-4B5E-BC42-E072041A4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042" y="4436697"/>
            <a:ext cx="1805666" cy="164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hlinkClick r:id="rId2"/>
            <a:extLst>
              <a:ext uri="{FF2B5EF4-FFF2-40B4-BE49-F238E27FC236}">
                <a16:creationId xmlns:a16="http://schemas.microsoft.com/office/drawing/2014/main" id="{91A921A1-1360-4990-A2C6-8472B38B47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1705" y="4692327"/>
            <a:ext cx="2404262" cy="13480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7A08641-E2EF-47CE-B74A-7E37FC69C2B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245803" y="4389938"/>
            <a:ext cx="1808006" cy="167886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301C556-F3DA-4EFA-9CDF-3D9972444BE0}"/>
              </a:ext>
            </a:extLst>
          </p:cNvPr>
          <p:cNvSpPr/>
          <p:nvPr/>
        </p:nvSpPr>
        <p:spPr>
          <a:xfrm>
            <a:off x="8135145" y="4301622"/>
            <a:ext cx="339738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50" dirty="0">
                <a:solidFill>
                  <a:srgbClr val="C00000"/>
                </a:solidFill>
              </a:rPr>
              <a:t>Un nouvel outil de pilotage est à votre disposition pour suivre l’évolution des sociétaires dans votre structure</a:t>
            </a:r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9F624BFB-2946-4A38-9A5C-14CEFE31AB04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sociétariat : Être acteur du territoire</a:t>
            </a:r>
          </a:p>
        </p:txBody>
      </p:sp>
    </p:spTree>
    <p:extLst>
      <p:ext uri="{BB962C8B-B14F-4D97-AF65-F5344CB8AC3E}">
        <p14:creationId xmlns:p14="http://schemas.microsoft.com/office/powerpoint/2010/main" val="3154397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hlinkClick r:id="rId2"/>
            <a:extLst>
              <a:ext uri="{FF2B5EF4-FFF2-40B4-BE49-F238E27FC236}">
                <a16:creationId xmlns:a16="http://schemas.microsoft.com/office/drawing/2014/main" id="{4DB23E62-D711-4179-9AD9-C2AD6A7AA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668" y="1217512"/>
            <a:ext cx="1813678" cy="668197"/>
          </a:xfrm>
          <a:prstGeom prst="rect">
            <a:avLst/>
          </a:prstGeom>
        </p:spPr>
      </p:pic>
      <p:sp>
        <p:nvSpPr>
          <p:cNvPr id="20" name="Rectangle 19">
            <a:hlinkClick r:id="rId4"/>
            <a:extLst>
              <a:ext uri="{FF2B5EF4-FFF2-40B4-BE49-F238E27FC236}">
                <a16:creationId xmlns:a16="http://schemas.microsoft.com/office/drawing/2014/main" id="{0519EE9B-0BF1-4640-B73A-9176AAD8717E}"/>
              </a:ext>
            </a:extLst>
          </p:cNvPr>
          <p:cNvSpPr/>
          <p:nvPr/>
        </p:nvSpPr>
        <p:spPr>
          <a:xfrm>
            <a:off x="6887482" y="4808804"/>
            <a:ext cx="3475718" cy="11509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0C5416-5EA1-4E14-99EA-6B07A6263DEA}"/>
              </a:ext>
            </a:extLst>
          </p:cNvPr>
          <p:cNvSpPr/>
          <p:nvPr/>
        </p:nvSpPr>
        <p:spPr>
          <a:xfrm>
            <a:off x="1447800" y="4808805"/>
            <a:ext cx="4648200" cy="11509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695324" y="464147"/>
            <a:ext cx="11496675" cy="720000"/>
          </a:xfrm>
        </p:spPr>
        <p:txBody>
          <a:bodyPr/>
          <a:lstStyle/>
          <a:p>
            <a:r>
              <a:rPr lang="fr-FR" dirty="0"/>
              <a:t>Être sociétaire, c’est bénéficier d’un statut privilégié et avantageux</a:t>
            </a:r>
          </a:p>
        </p:txBody>
      </p:sp>
      <p:pic>
        <p:nvPicPr>
          <p:cNvPr id="10" name="Image 9">
            <a:hlinkClick r:id="rId5"/>
            <a:extLst>
              <a:ext uri="{FF2B5EF4-FFF2-40B4-BE49-F238E27FC236}">
                <a16:creationId xmlns:a16="http://schemas.microsoft.com/office/drawing/2014/main" id="{9ED29133-E51F-4372-8578-4F2BB926E5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83029" y="1441813"/>
            <a:ext cx="1654432" cy="638762"/>
          </a:xfrm>
          <a:prstGeom prst="rect">
            <a:avLst/>
          </a:prstGeom>
        </p:spPr>
      </p:pic>
      <p:pic>
        <p:nvPicPr>
          <p:cNvPr id="23" name="Picture 4" descr="Groupe de jeunes posant pour une photo Vecteur gratuit">
            <a:extLst>
              <a:ext uri="{FF2B5EF4-FFF2-40B4-BE49-F238E27FC236}">
                <a16:creationId xmlns:a16="http://schemas.microsoft.com/office/drawing/2014/main" id="{3FD9A44E-8F3F-48C7-91AA-6B18050612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EE8EA"/>
              </a:clrFrom>
              <a:clrTo>
                <a:srgbClr val="FEE8E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9" t="9302" r="6256" b="9253"/>
          <a:stretch/>
        </p:blipFill>
        <p:spPr bwMode="auto">
          <a:xfrm>
            <a:off x="9150791" y="2102203"/>
            <a:ext cx="2718908" cy="1699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Espace réservé du contenu 4">
            <a:extLst>
              <a:ext uri="{FF2B5EF4-FFF2-40B4-BE49-F238E27FC236}">
                <a16:creationId xmlns:a16="http://schemas.microsoft.com/office/drawing/2014/main" id="{FF0E1F80-2A96-4525-9CC9-A8FAF326FBAD}"/>
              </a:ext>
            </a:extLst>
          </p:cNvPr>
          <p:cNvSpPr txBox="1">
            <a:spLocks/>
          </p:cNvSpPr>
          <p:nvPr/>
        </p:nvSpPr>
        <p:spPr>
          <a:xfrm>
            <a:off x="695324" y="1447269"/>
            <a:ext cx="10927444" cy="720000"/>
          </a:xfrm>
        </p:spPr>
        <p:txBody>
          <a:bodyPr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Les sociétaires bénéficient en outre d’un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site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qui leur est réservé : </a:t>
            </a:r>
          </a:p>
          <a:p>
            <a:pPr algn="just">
              <a:spcAft>
                <a:spcPts val="6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Cet espace leur donne accès à de nombreuses informations et au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club des sociétaires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lvl="1" algn="just">
              <a:spcAft>
                <a:spcPts val="200"/>
              </a:spcAft>
            </a:pPr>
            <a:endParaRPr lang="fr-FR" sz="1600" dirty="0"/>
          </a:p>
        </p:txBody>
      </p:sp>
      <p:pic>
        <p:nvPicPr>
          <p:cNvPr id="2" name="Image 1">
            <a:hlinkClick r:id="rId8"/>
            <a:extLst>
              <a:ext uri="{FF2B5EF4-FFF2-40B4-BE49-F238E27FC236}">
                <a16:creationId xmlns:a16="http://schemas.microsoft.com/office/drawing/2014/main" id="{53ACD37E-E56C-4A4B-94CF-430E900A2C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58681" y="4880493"/>
            <a:ext cx="1913815" cy="1018708"/>
          </a:xfrm>
          <a:prstGeom prst="rect">
            <a:avLst/>
          </a:prstGeom>
        </p:spPr>
      </p:pic>
      <p:sp>
        <p:nvSpPr>
          <p:cNvPr id="18" name="Rectangle 17">
            <a:hlinkClick r:id="rId8"/>
            <a:extLst>
              <a:ext uri="{FF2B5EF4-FFF2-40B4-BE49-F238E27FC236}">
                <a16:creationId xmlns:a16="http://schemas.microsoft.com/office/drawing/2014/main" id="{5846C641-18B6-44D3-A3F1-85EF0D909EBD}"/>
              </a:ext>
            </a:extLst>
          </p:cNvPr>
          <p:cNvSpPr/>
          <p:nvPr/>
        </p:nvSpPr>
        <p:spPr>
          <a:xfrm>
            <a:off x="3541132" y="5066681"/>
            <a:ext cx="2402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Vidéo de présentation du modèle coopératif 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Espace réservé du contenu 4">
            <a:extLst>
              <a:ext uri="{FF2B5EF4-FFF2-40B4-BE49-F238E27FC236}">
                <a16:creationId xmlns:a16="http://schemas.microsoft.com/office/drawing/2014/main" id="{DC575400-FC48-49E1-BADD-88D6794AFE2F}"/>
              </a:ext>
            </a:extLst>
          </p:cNvPr>
          <p:cNvSpPr txBox="1">
            <a:spLocks/>
          </p:cNvSpPr>
          <p:nvPr/>
        </p:nvSpPr>
        <p:spPr>
          <a:xfrm>
            <a:off x="695324" y="2326716"/>
            <a:ext cx="8208536" cy="697807"/>
          </a:xfrm>
        </p:spPr>
        <p:txBody>
          <a:bodyPr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Leur statut leur permettra de profiter de nombreux avantages dans le Grand Est et dans toute la France (billetterie réduite, bons d’achats…) .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 algn="just">
              <a:spcAft>
                <a:spcPts val="200"/>
              </a:spcAft>
            </a:pPr>
            <a:endParaRPr lang="fr-FR" sz="1600" dirty="0"/>
          </a:p>
        </p:txBody>
      </p:sp>
      <p:sp>
        <p:nvSpPr>
          <p:cNvPr id="31" name="Espace réservé du contenu 4">
            <a:extLst>
              <a:ext uri="{FF2B5EF4-FFF2-40B4-BE49-F238E27FC236}">
                <a16:creationId xmlns:a16="http://schemas.microsoft.com/office/drawing/2014/main" id="{FE5D6DAD-1240-402A-A41A-9AC67E5C3745}"/>
              </a:ext>
            </a:extLst>
          </p:cNvPr>
          <p:cNvSpPr txBox="1">
            <a:spLocks/>
          </p:cNvSpPr>
          <p:nvPr/>
        </p:nvSpPr>
        <p:spPr>
          <a:xfrm>
            <a:off x="695324" y="4298154"/>
            <a:ext cx="8208536" cy="697807"/>
          </a:xfrm>
        </p:spPr>
        <p:txBody>
          <a:bodyPr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Pour en savoir plus sur le modèle coopératif et les parts sociales : </a:t>
            </a:r>
          </a:p>
        </p:txBody>
      </p:sp>
      <p:pic>
        <p:nvPicPr>
          <p:cNvPr id="8" name="Image 7">
            <a:hlinkClick r:id="rId8"/>
            <a:extLst>
              <a:ext uri="{FF2B5EF4-FFF2-40B4-BE49-F238E27FC236}">
                <a16:creationId xmlns:a16="http://schemas.microsoft.com/office/drawing/2014/main" id="{DEE82670-2708-4B43-A815-873AB577F8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952" b="95722" l="4215" r="96935">
                        <a14:foregroundMark x1="73180" y1="70588" x2="73563" y2="28342"/>
                        <a14:foregroundMark x1="73563" y1="28342" x2="46743" y2="9091"/>
                        <a14:foregroundMark x1="46743" y1="9091" x2="25670" y2="35829"/>
                        <a14:foregroundMark x1="25670" y1="35829" x2="34100" y2="75401"/>
                        <a14:foregroundMark x1="34100" y1="75401" x2="63218" y2="82353"/>
                        <a14:foregroundMark x1="63218" y1="82353" x2="71264" y2="70588"/>
                        <a14:foregroundMark x1="94636" y1="51337" x2="90421" y2="27807"/>
                        <a14:foregroundMark x1="11111" y1="27273" x2="9962" y2="69519"/>
                        <a14:foregroundMark x1="9962" y1="69519" x2="25670" y2="92513"/>
                        <a14:foregroundMark x1="59004" y1="95722" x2="59004" y2="95722"/>
                        <a14:foregroundMark x1="54023" y1="95722" x2="23755" y2="87166"/>
                        <a14:foregroundMark x1="23755" y1="87166" x2="4215" y2="54545"/>
                        <a14:foregroundMark x1="4215" y1="54545" x2="4215" y2="40642"/>
                        <a14:foregroundMark x1="16858" y1="8021" x2="47126" y2="6952"/>
                        <a14:foregroundMark x1="47126" y1="6952" x2="82375" y2="7487"/>
                        <a14:foregroundMark x1="94636" y1="73797" x2="94636" y2="32086"/>
                        <a14:foregroundMark x1="94636" y1="32086" x2="96935" y2="37433"/>
                        <a14:foregroundMark x1="51341" y1="57219" x2="47893" y2="45989"/>
                        <a14:foregroundMark x1="42529" y1="63102" x2="54789" y2="50802"/>
                        <a14:foregroundMark x1="42529" y1="59893" x2="42529" y2="41711"/>
                        <a14:foregroundMark x1="42529" y1="33690" x2="54789" y2="475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94135" y="5021128"/>
            <a:ext cx="839185" cy="601255"/>
          </a:xfrm>
          <a:prstGeom prst="rect">
            <a:avLst/>
          </a:prstGeom>
        </p:spPr>
      </p:pic>
      <p:sp>
        <p:nvSpPr>
          <p:cNvPr id="22" name="Espace réservé du texte 13">
            <a:extLst>
              <a:ext uri="{FF2B5EF4-FFF2-40B4-BE49-F238E27FC236}">
                <a16:creationId xmlns:a16="http://schemas.microsoft.com/office/drawing/2014/main" id="{724C175E-CEF4-4CD3-991B-B52EACB43C93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sociétariat : Être acteur du territoire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B881ED7-6711-4AC8-98F5-115C0AD4FF5B}"/>
              </a:ext>
            </a:extLst>
          </p:cNvPr>
          <p:cNvSpPr/>
          <p:nvPr/>
        </p:nvSpPr>
        <p:spPr>
          <a:xfrm>
            <a:off x="1340064" y="3000576"/>
            <a:ext cx="908064" cy="4180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rgbClr val="C00000"/>
                </a:solidFill>
              </a:rPr>
              <a:t>Parcs de loisirs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BFB78AE-BF9F-41F4-A9E6-E24E7641BA7B}"/>
              </a:ext>
            </a:extLst>
          </p:cNvPr>
          <p:cNvSpPr/>
          <p:nvPr/>
        </p:nvSpPr>
        <p:spPr>
          <a:xfrm>
            <a:off x="2360224" y="2993853"/>
            <a:ext cx="908064" cy="4180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rgbClr val="C00000"/>
                </a:solidFill>
              </a:rPr>
              <a:t>Cinémas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9F65AE-443C-4963-A43A-D42A3813EDC9}"/>
              </a:ext>
            </a:extLst>
          </p:cNvPr>
          <p:cNvSpPr/>
          <p:nvPr/>
        </p:nvSpPr>
        <p:spPr>
          <a:xfrm>
            <a:off x="3399098" y="2993853"/>
            <a:ext cx="908064" cy="4180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rgbClr val="C00000"/>
                </a:solidFill>
              </a:rPr>
              <a:t>Shopping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4066328-A828-4727-A6B3-E386B2539215}"/>
              </a:ext>
            </a:extLst>
          </p:cNvPr>
          <p:cNvSpPr/>
          <p:nvPr/>
        </p:nvSpPr>
        <p:spPr>
          <a:xfrm>
            <a:off x="4433268" y="2993853"/>
            <a:ext cx="908064" cy="4180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rgbClr val="C00000"/>
                </a:solidFill>
              </a:rPr>
              <a:t>Sport &amp; Bien-être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A32C26A-358F-459C-B38F-235C08381079}"/>
              </a:ext>
            </a:extLst>
          </p:cNvPr>
          <p:cNvSpPr/>
          <p:nvPr/>
        </p:nvSpPr>
        <p:spPr>
          <a:xfrm>
            <a:off x="5471084" y="3001060"/>
            <a:ext cx="908064" cy="4180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rgbClr val="C00000"/>
                </a:solidFill>
              </a:rPr>
              <a:t>Voyages &amp; vacances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F8D747-44A0-4046-ABDA-2D65AC527A22}"/>
              </a:ext>
            </a:extLst>
          </p:cNvPr>
          <p:cNvSpPr/>
          <p:nvPr/>
        </p:nvSpPr>
        <p:spPr>
          <a:xfrm>
            <a:off x="6493133" y="3000576"/>
            <a:ext cx="908064" cy="4180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rgbClr val="C00000"/>
                </a:solidFill>
              </a:rPr>
              <a:t>Abonnements presse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EF2E93A9-70F5-490B-9226-8DD15BE7DE6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93134" y="3479408"/>
            <a:ext cx="457448" cy="699035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EC33E6BC-16D3-4180-B8D5-700A1D2C2FF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60183" y="3479408"/>
            <a:ext cx="422153" cy="699034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F4974B7E-79B0-44A8-9BCE-4DA9B1CF2186}"/>
              </a:ext>
            </a:extLst>
          </p:cNvPr>
          <p:cNvSpPr/>
          <p:nvPr/>
        </p:nvSpPr>
        <p:spPr>
          <a:xfrm>
            <a:off x="7528839" y="3001166"/>
            <a:ext cx="908064" cy="4180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rgbClr val="C00000"/>
                </a:solidFill>
              </a:rPr>
              <a:t>Billetterie</a:t>
            </a: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18DD7914-BD22-454D-B312-523CB742AC89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569" t="1949" r="80686" b="3302"/>
          <a:stretch/>
        </p:blipFill>
        <p:spPr>
          <a:xfrm>
            <a:off x="7532546" y="3482106"/>
            <a:ext cx="451283" cy="699034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E8545D97-0CD7-4157-90CE-2902AB2E8CA8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76545" t="7207" r="669" b="10578"/>
          <a:stretch/>
        </p:blipFill>
        <p:spPr>
          <a:xfrm>
            <a:off x="8010846" y="3482106"/>
            <a:ext cx="407952" cy="699034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ED6CE3B7-AA47-423A-8ADF-3BF65D5A0C6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74792" y="3484107"/>
            <a:ext cx="401674" cy="697099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218B1969-F0AA-4B0B-B81F-362D7297C41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13094" y="3482000"/>
            <a:ext cx="459777" cy="697099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C66C101D-4BA4-4CB2-AF77-A55A512555C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447016" y="3477794"/>
            <a:ext cx="446586" cy="697099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1CAE34DD-A8D1-4519-9973-C684644173B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924606" y="3474792"/>
            <a:ext cx="376483" cy="697099"/>
          </a:xfrm>
          <a:prstGeom prst="rect">
            <a:avLst/>
          </a:prstGeom>
          <a:ln>
            <a:noFill/>
          </a:ln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2CD4A6D2-B302-43C6-94CE-915A0214EF6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340289" y="3479408"/>
            <a:ext cx="438478" cy="699034"/>
          </a:xfrm>
          <a:prstGeom prst="rect">
            <a:avLst/>
          </a:prstGeom>
          <a:ln>
            <a:noFill/>
          </a:ln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0CB1D495-A317-4158-98F3-D0E78D988C0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799917" y="3479407"/>
            <a:ext cx="446585" cy="699034"/>
          </a:xfrm>
          <a:prstGeom prst="rect">
            <a:avLst/>
          </a:prstGeom>
          <a:ln>
            <a:noFill/>
          </a:ln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31D2280E-F637-4ACD-986D-014FFEA53A4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375259" y="3484081"/>
            <a:ext cx="441651" cy="724449"/>
          </a:xfrm>
          <a:prstGeom prst="rect">
            <a:avLst/>
          </a:prstGeom>
          <a:ln>
            <a:noFill/>
          </a:ln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31CCCB44-4C8C-4EE5-8476-2F7514D5BB5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841117" y="3482340"/>
            <a:ext cx="441651" cy="774429"/>
          </a:xfrm>
          <a:prstGeom prst="rect">
            <a:avLst/>
          </a:prstGeom>
          <a:ln>
            <a:noFill/>
          </a:ln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37E8766E-10CA-43CB-AD42-71BBAFFAC47C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l="21416"/>
          <a:stretch/>
        </p:blipFill>
        <p:spPr>
          <a:xfrm>
            <a:off x="3424169" y="3472684"/>
            <a:ext cx="455943" cy="697099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BD93B3CC-5B95-4F19-B5CA-5A5BD9740B6C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860054" y="3472684"/>
            <a:ext cx="410246" cy="697099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43715542-B937-40D5-A80F-AB0AF2DD4251}"/>
              </a:ext>
            </a:extLst>
          </p:cNvPr>
          <p:cNvSpPr/>
          <p:nvPr/>
        </p:nvSpPr>
        <p:spPr>
          <a:xfrm>
            <a:off x="1312905" y="2964364"/>
            <a:ext cx="939725" cy="12979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D24FC34-A288-4A9B-91D7-363EABF2A73B}"/>
              </a:ext>
            </a:extLst>
          </p:cNvPr>
          <p:cNvSpPr/>
          <p:nvPr/>
        </p:nvSpPr>
        <p:spPr>
          <a:xfrm>
            <a:off x="2343043" y="2957641"/>
            <a:ext cx="939725" cy="12979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5E30BC3-D8FE-45D9-891E-09428FDB5730}"/>
              </a:ext>
            </a:extLst>
          </p:cNvPr>
          <p:cNvSpPr/>
          <p:nvPr/>
        </p:nvSpPr>
        <p:spPr>
          <a:xfrm>
            <a:off x="3373181" y="2957641"/>
            <a:ext cx="939725" cy="12979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54BA3DD-0E43-4986-8DBA-B9BA38CE73A6}"/>
              </a:ext>
            </a:extLst>
          </p:cNvPr>
          <p:cNvSpPr/>
          <p:nvPr/>
        </p:nvSpPr>
        <p:spPr>
          <a:xfrm>
            <a:off x="4403319" y="2957641"/>
            <a:ext cx="939725" cy="12979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1A739A3-B922-458D-82A8-D116DB729E0D}"/>
              </a:ext>
            </a:extLst>
          </p:cNvPr>
          <p:cNvSpPr/>
          <p:nvPr/>
        </p:nvSpPr>
        <p:spPr>
          <a:xfrm>
            <a:off x="5438164" y="2964848"/>
            <a:ext cx="939725" cy="12979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49B045B-E5CC-4292-A274-DE69F3CF26F9}"/>
              </a:ext>
            </a:extLst>
          </p:cNvPr>
          <p:cNvSpPr/>
          <p:nvPr/>
        </p:nvSpPr>
        <p:spPr>
          <a:xfrm>
            <a:off x="6465317" y="2964364"/>
            <a:ext cx="939725" cy="12979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E3E6E18-A176-4ECD-96CB-2B46E606B08C}"/>
              </a:ext>
            </a:extLst>
          </p:cNvPr>
          <p:cNvSpPr/>
          <p:nvPr/>
        </p:nvSpPr>
        <p:spPr>
          <a:xfrm>
            <a:off x="7498440" y="2964954"/>
            <a:ext cx="939725" cy="12979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hlinkClick r:id="rId4"/>
            <a:extLst>
              <a:ext uri="{FF2B5EF4-FFF2-40B4-BE49-F238E27FC236}">
                <a16:creationId xmlns:a16="http://schemas.microsoft.com/office/drawing/2014/main" id="{438EB428-A52D-4A2E-B017-BE164FF16841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661679" y="5473510"/>
            <a:ext cx="1927324" cy="467865"/>
          </a:xfrm>
          <a:prstGeom prst="rect">
            <a:avLst/>
          </a:prstGeom>
        </p:spPr>
      </p:pic>
      <p:sp>
        <p:nvSpPr>
          <p:cNvPr id="11" name="ZoneTexte 10">
            <a:hlinkClick r:id="rId4"/>
            <a:extLst>
              <a:ext uri="{FF2B5EF4-FFF2-40B4-BE49-F238E27FC236}">
                <a16:creationId xmlns:a16="http://schemas.microsoft.com/office/drawing/2014/main" id="{5553BD10-D74C-4C15-9DDC-A3F455336AB4}"/>
              </a:ext>
            </a:extLst>
          </p:cNvPr>
          <p:cNvSpPr txBox="1"/>
          <p:nvPr/>
        </p:nvSpPr>
        <p:spPr>
          <a:xfrm>
            <a:off x="6935179" y="4808804"/>
            <a:ext cx="3428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tout savoir sur les parts sociales :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7B157B3-E46B-42AC-9FE7-4CD4A461252E}"/>
              </a:ext>
            </a:extLst>
          </p:cNvPr>
          <p:cNvPicPr>
            <a:picLocks noChangeAspect="1"/>
          </p:cNvPicPr>
          <p:nvPr/>
        </p:nvPicPr>
        <p:blipFill rotWithShape="1"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86894" t="41880" r="3821" b="31337"/>
          <a:stretch/>
        </p:blipFill>
        <p:spPr>
          <a:xfrm rot="21006245">
            <a:off x="10083682" y="5166154"/>
            <a:ext cx="654429" cy="83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129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695325" y="536489"/>
            <a:ext cx="11496675" cy="720000"/>
          </a:xfrm>
        </p:spPr>
        <p:txBody>
          <a:bodyPr>
            <a:normAutofit/>
          </a:bodyPr>
          <a:lstStyle/>
          <a:p>
            <a:r>
              <a:rPr lang="fr-FR" dirty="0"/>
              <a:t>Interview de Myriam Vincent, Administratrice de la SLE Vosges</a:t>
            </a:r>
          </a:p>
        </p:txBody>
      </p:sp>
      <p:sp>
        <p:nvSpPr>
          <p:cNvPr id="17" name="Espace réservé du contenu 4">
            <a:extLst>
              <a:ext uri="{FF2B5EF4-FFF2-40B4-BE49-F238E27FC236}">
                <a16:creationId xmlns:a16="http://schemas.microsoft.com/office/drawing/2014/main" id="{2B856A62-897B-4120-B63E-3BBBF23C82A1}"/>
              </a:ext>
            </a:extLst>
          </p:cNvPr>
          <p:cNvSpPr txBox="1">
            <a:spLocks/>
          </p:cNvSpPr>
          <p:nvPr/>
        </p:nvSpPr>
        <p:spPr>
          <a:xfrm>
            <a:off x="1187599" y="1477651"/>
            <a:ext cx="9671989" cy="4948135"/>
          </a:xfrm>
        </p:spPr>
        <p:txBody>
          <a:bodyPr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sz="1400" dirty="0"/>
          </a:p>
          <a:p>
            <a:endParaRPr lang="fr-FR" sz="1400" dirty="0"/>
          </a:p>
          <a:p>
            <a:pPr marL="0" indent="0">
              <a:buNone/>
            </a:pPr>
            <a:endParaRPr lang="fr-FR" sz="1400" dirty="0"/>
          </a:p>
          <a:p>
            <a:pPr marL="468000" lvl="1" indent="0" algn="just">
              <a:spcAft>
                <a:spcPts val="1500"/>
              </a:spcAft>
              <a:buNone/>
            </a:pPr>
            <a:endParaRPr lang="fr-FR" sz="1200" dirty="0"/>
          </a:p>
          <a:p>
            <a:pPr marL="468000" lvl="1" indent="0" algn="just">
              <a:spcAft>
                <a:spcPts val="1500"/>
              </a:spcAft>
              <a:buNone/>
            </a:pPr>
            <a:endParaRPr lang="fr-FR" sz="1200" dirty="0"/>
          </a:p>
          <a:p>
            <a:pPr marL="468000" lvl="1" indent="0" algn="just">
              <a:spcAft>
                <a:spcPts val="1500"/>
              </a:spcAft>
              <a:buNone/>
            </a:pPr>
            <a:endParaRPr lang="fr-FR" sz="1200" dirty="0"/>
          </a:p>
          <a:p>
            <a:pPr marL="0" indent="0" algn="just">
              <a:spcAft>
                <a:spcPts val="600"/>
              </a:spcAft>
              <a:buNone/>
            </a:pPr>
            <a:endParaRPr lang="fr-FR" dirty="0"/>
          </a:p>
        </p:txBody>
      </p:sp>
      <p:pic>
        <p:nvPicPr>
          <p:cNvPr id="7" name="Picture 12" descr="Curseur de main avec bouton de clic. cliquez ici. Vecteur Premium">
            <a:hlinkClick r:id="rId2"/>
            <a:extLst>
              <a:ext uri="{FF2B5EF4-FFF2-40B4-BE49-F238E27FC236}">
                <a16:creationId xmlns:a16="http://schemas.microsoft.com/office/drawing/2014/main" id="{2007C64A-55BA-4BD2-B608-20A23A8FDB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9753584" y="5422282"/>
            <a:ext cx="677659" cy="567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hlinkClick r:id="rId2"/>
            <a:extLst>
              <a:ext uri="{FF2B5EF4-FFF2-40B4-BE49-F238E27FC236}">
                <a16:creationId xmlns:a16="http://schemas.microsoft.com/office/drawing/2014/main" id="{475C16E2-0965-41B6-8A2F-C4D938C9C2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5087" y="1875696"/>
            <a:ext cx="6387327" cy="35465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1583094-72D5-432F-BE0E-AE2A7F0611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325" y="2561691"/>
            <a:ext cx="1766860" cy="1734618"/>
          </a:xfrm>
          <a:prstGeom prst="rect">
            <a:avLst/>
          </a:prstGeom>
        </p:spPr>
      </p:pic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0258C114-F045-4F54-ACB6-C3E475D5F4FA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sociétariat : Être acteur du territoire</a:t>
            </a:r>
          </a:p>
        </p:txBody>
      </p:sp>
    </p:spTree>
    <p:extLst>
      <p:ext uri="{BB962C8B-B14F-4D97-AF65-F5344CB8AC3E}">
        <p14:creationId xmlns:p14="http://schemas.microsoft.com/office/powerpoint/2010/main" val="3730369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4908312" y="2008204"/>
            <a:ext cx="6930189" cy="3613491"/>
          </a:xfrm>
        </p:spPr>
        <p:txBody>
          <a:bodyPr anchor="ctr">
            <a:norm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 sociétariat : Être acteur de son Territoire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L’épargne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, une préoccupation des Français dans un contexte économique flou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2023, une année où nos clients ont besoin de la plus-value de nos conseils en épargne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5122" name="Picture 2" descr="Free photo front view of plant growing from golden coins">
            <a:extLst>
              <a:ext uri="{FF2B5EF4-FFF2-40B4-BE49-F238E27FC236}">
                <a16:creationId xmlns:a16="http://schemas.microsoft.com/office/drawing/2014/main" id="{0C2577AE-3C17-48EF-98CF-7D08D65C8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659" b="89773" l="2236" r="98243">
                        <a14:foregroundMark x1="59425" y1="44886" x2="65335" y2="43466"/>
                        <a14:foregroundMark x1="60863" y1="48295" x2="54153" y2="57955"/>
                        <a14:foregroundMark x1="54153" y1="57955" x2="53355" y2="62216"/>
                        <a14:foregroundMark x1="2396" y1="88352" x2="15495" y2="88636"/>
                        <a14:foregroundMark x1="18211" y1="86932" x2="46166" y2="82386"/>
                        <a14:foregroundMark x1="46166" y1="82386" x2="98243" y2="89489"/>
                        <a14:foregroundMark x1="48243" y1="78977" x2="35144" y2="79830"/>
                        <a14:foregroundMark x1="34345" y1="81250" x2="22524" y2="82670"/>
                        <a14:foregroundMark x1="51757" y1="78693" x2="59904" y2="81818"/>
                        <a14:foregroundMark x1="56070" y1="78977" x2="61821" y2="82102"/>
                        <a14:foregroundMark x1="66454" y1="79261" x2="72684" y2="80398"/>
                        <a14:foregroundMark x1="69169" y1="80398" x2="63738" y2="77557"/>
                        <a14:foregroundMark x1="64058" y1="78409" x2="62460" y2="77841"/>
                        <a14:foregroundMark x1="90256" y1="83239" x2="77157" y2="83523"/>
                        <a14:foregroundMark x1="51757" y1="87500" x2="44089" y2="87216"/>
                        <a14:foregroundMark x1="50160" y1="89773" x2="46965" y2="88636"/>
                        <a14:foregroundMark x1="54633" y1="89489" x2="70927" y2="87216"/>
                        <a14:foregroundMark x1="70927" y1="87216" x2="79712" y2="87216"/>
                        <a14:foregroundMark x1="79712" y1="87216" x2="63898" y2="89489"/>
                        <a14:backgroundMark x1="41374" y1="71023" x2="5751" y2="76989"/>
                        <a14:backgroundMark x1="5751" y1="76989" x2="2077" y2="60227"/>
                        <a14:backgroundMark x1="2077" y1="60227" x2="1917" y2="43182"/>
                        <a14:backgroundMark x1="1917" y1="43182" x2="11182" y2="9091"/>
                        <a14:backgroundMark x1="11182" y1="9091" x2="21246" y2="1989"/>
                        <a14:backgroundMark x1="21246" y1="1989" x2="31310" y2="1705"/>
                        <a14:backgroundMark x1="31310" y1="1705" x2="81470" y2="5966"/>
                        <a14:backgroundMark x1="81470" y1="5966" x2="89776" y2="14489"/>
                        <a14:backgroundMark x1="89776" y1="14489" x2="96965" y2="58523"/>
                        <a14:backgroundMark x1="96965" y1="58523" x2="96006" y2="76136"/>
                        <a14:backgroundMark x1="96006" y1="76136" x2="62780" y2="70739"/>
                        <a14:backgroundMark x1="62780" y1="70739" x2="69010" y2="56250"/>
                        <a14:backgroundMark x1="69010" y1="56250" x2="77476" y2="50284"/>
                        <a14:backgroundMark x1="77476" y1="50284" x2="79073" y2="28409"/>
                        <a14:backgroundMark x1="79073" y1="28409" x2="70128" y2="20170"/>
                        <a14:backgroundMark x1="70128" y1="20170" x2="39936" y2="25000"/>
                        <a14:backgroundMark x1="39936" y1="25000" x2="30351" y2="32955"/>
                        <a14:backgroundMark x1="30351" y1="32955" x2="28275" y2="50568"/>
                        <a14:backgroundMark x1="28275" y1="50568" x2="33067" y2="64489"/>
                        <a14:backgroundMark x1="33067" y1="64489" x2="41534" y2="67614"/>
                        <a14:backgroundMark x1="41534" y1="67614" x2="41054" y2="71591"/>
                        <a14:backgroundMark x1="50639" y1="67045" x2="51438" y2="642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606" y="4466029"/>
            <a:ext cx="4188453" cy="2355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414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L’épargne, une préoccupation des Français dans un contexte économique flou</a:t>
            </a:r>
          </a:p>
        </p:txBody>
      </p:sp>
      <p:sp>
        <p:nvSpPr>
          <p:cNvPr id="8" name="Espace réservé du contenu 1"/>
          <p:cNvSpPr>
            <a:spLocks noGrp="1"/>
          </p:cNvSpPr>
          <p:nvPr>
            <p:ph idx="1"/>
          </p:nvPr>
        </p:nvSpPr>
        <p:spPr>
          <a:xfrm>
            <a:off x="695324" y="1679713"/>
            <a:ext cx="11256044" cy="4651513"/>
          </a:xfrm>
        </p:spPr>
        <p:txBody>
          <a:bodyPr>
            <a:normAutofit/>
          </a:bodyPr>
          <a:lstStyle/>
          <a:p>
            <a:r>
              <a:rPr lang="fr-FR" sz="1800" dirty="0"/>
              <a:t>Depuis 3 ans, </a:t>
            </a:r>
            <a:r>
              <a:rPr lang="fr-FR" sz="1800" dirty="0">
                <a:solidFill>
                  <a:srgbClr val="C00000"/>
                </a:solidFill>
              </a:rPr>
              <a:t>le comportement des Français vis-à-vis de l’épargne a évolué</a:t>
            </a:r>
          </a:p>
          <a:p>
            <a:endParaRPr lang="fr-FR" sz="1800" dirty="0"/>
          </a:p>
          <a:p>
            <a:r>
              <a:rPr lang="fr-FR" sz="1800" dirty="0"/>
              <a:t>Dans ce contexte, </a:t>
            </a:r>
            <a:r>
              <a:rPr lang="fr-FR" sz="1800" dirty="0">
                <a:solidFill>
                  <a:srgbClr val="C00000"/>
                </a:solidFill>
              </a:rPr>
              <a:t>les résultats de la CEGEE progressent</a:t>
            </a:r>
            <a:r>
              <a:rPr lang="fr-FR" sz="1800" dirty="0"/>
              <a:t> dans une dynamique qui nous laisse encore un </a:t>
            </a:r>
            <a:r>
              <a:rPr lang="fr-FR" sz="1800" dirty="0">
                <a:solidFill>
                  <a:srgbClr val="C00000"/>
                </a:solidFill>
              </a:rPr>
              <a:t>beau potentiel</a:t>
            </a:r>
          </a:p>
          <a:p>
            <a:endParaRPr lang="fr-FR" sz="1800" dirty="0"/>
          </a:p>
          <a:p>
            <a:r>
              <a:rPr lang="fr-FR" sz="1800" dirty="0"/>
              <a:t>Nous devons </a:t>
            </a:r>
            <a:r>
              <a:rPr lang="fr-FR" sz="1800" dirty="0">
                <a:solidFill>
                  <a:srgbClr val="C00000"/>
                </a:solidFill>
              </a:rPr>
              <a:t>nous adapter aux attentes de nos clients</a:t>
            </a:r>
            <a:r>
              <a:rPr lang="fr-FR" sz="1800" dirty="0"/>
              <a:t>…</a:t>
            </a:r>
          </a:p>
          <a:p>
            <a:endParaRPr lang="fr-FR" sz="1800" dirty="0"/>
          </a:p>
          <a:p>
            <a:r>
              <a:rPr lang="fr-FR" sz="1800" dirty="0"/>
              <a:t>… et </a:t>
            </a:r>
            <a:r>
              <a:rPr lang="fr-FR" sz="1800" dirty="0">
                <a:solidFill>
                  <a:srgbClr val="C00000"/>
                </a:solidFill>
              </a:rPr>
              <a:t>leur apporter des réponses</a:t>
            </a:r>
            <a:r>
              <a:rPr lang="fr-FR" sz="1800" dirty="0"/>
              <a:t> à leurs préoccupations et craintes par rapport à l’épargne financière</a:t>
            </a:r>
          </a:p>
        </p:txBody>
      </p:sp>
    </p:spTree>
    <p:extLst>
      <p:ext uri="{BB962C8B-B14F-4D97-AF65-F5344CB8AC3E}">
        <p14:creationId xmlns:p14="http://schemas.microsoft.com/office/powerpoint/2010/main" val="1940396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Depuis 3 ans, le comportement des Français vis-à-vis de l’épargne a évolué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L’épargne, une préoccupation des français dans un contexte économique flou</a:t>
            </a:r>
          </a:p>
        </p:txBody>
      </p:sp>
      <p:sp>
        <p:nvSpPr>
          <p:cNvPr id="8" name="Espace réservé du contenu 1"/>
          <p:cNvSpPr>
            <a:spLocks noGrp="1"/>
          </p:cNvSpPr>
          <p:nvPr>
            <p:ph idx="1"/>
          </p:nvPr>
        </p:nvSpPr>
        <p:spPr>
          <a:xfrm>
            <a:off x="695324" y="1722191"/>
            <a:ext cx="5790405" cy="1980000"/>
          </a:xfrm>
        </p:spPr>
        <p:txBody>
          <a:bodyPr>
            <a:normAutofit/>
          </a:bodyPr>
          <a:lstStyle/>
          <a:p>
            <a:r>
              <a:rPr lang="fr-FR" sz="1800" b="1" dirty="0"/>
              <a:t>2020 et 2021 auront été des années records pour l’épargne.</a:t>
            </a:r>
          </a:p>
          <a:p>
            <a:pPr lvl="1" algn="just"/>
            <a:r>
              <a:rPr lang="fr-FR" sz="1600" dirty="0"/>
              <a:t>Dès le début de la crise sanitaire, la capacité et l’opportunité d’épargner des français ont nettement progressé. En effet, leur vision de l’avenir devenait incertaine et leur consommation chutait.</a:t>
            </a:r>
          </a:p>
        </p:txBody>
      </p:sp>
      <p:sp>
        <p:nvSpPr>
          <p:cNvPr id="6" name="Espace réservé du contenu 1">
            <a:extLst>
              <a:ext uri="{FF2B5EF4-FFF2-40B4-BE49-F238E27FC236}">
                <a16:creationId xmlns:a16="http://schemas.microsoft.com/office/drawing/2014/main" id="{6AF6F2E0-FFEE-4228-953C-DBE094533E0B}"/>
              </a:ext>
            </a:extLst>
          </p:cNvPr>
          <p:cNvSpPr txBox="1">
            <a:spLocks/>
          </p:cNvSpPr>
          <p:nvPr/>
        </p:nvSpPr>
        <p:spPr>
          <a:xfrm>
            <a:off x="695326" y="3960000"/>
            <a:ext cx="5790406" cy="252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b="1" dirty="0"/>
              <a:t>En 2022, cette dynamique d’épargne demeure, mais elle est ralentie en raison de l’inflation.</a:t>
            </a:r>
          </a:p>
          <a:p>
            <a:pPr lvl="1" algn="just"/>
            <a:r>
              <a:rPr lang="fr-FR" sz="1600" dirty="0"/>
              <a:t>Nos excédents de collecte hors DAV et de livrets A ont chuté entre 2020 et 2022, mais demeurent cependant à des niveaux nettement supérieurs à ceux d’avant crise.</a:t>
            </a:r>
          </a:p>
          <a:p>
            <a:pPr lvl="1"/>
            <a:r>
              <a:rPr lang="fr-FR" sz="1600" dirty="0"/>
              <a:t>L’inflation galopante a forcé 4 Français sur 10 à puiser dans leur épargne.</a:t>
            </a:r>
          </a:p>
        </p:txBody>
      </p:sp>
      <p:graphicFrame>
        <p:nvGraphicFramePr>
          <p:cNvPr id="9" name="Graphique 8">
            <a:extLst>
              <a:ext uri="{FF2B5EF4-FFF2-40B4-BE49-F238E27FC236}">
                <a16:creationId xmlns:a16="http://schemas.microsoft.com/office/drawing/2014/main" id="{8B100872-E8AF-4065-9CF5-5EE63A137C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9737495"/>
              </p:ext>
            </p:extLst>
          </p:nvPr>
        </p:nvGraphicFramePr>
        <p:xfrm>
          <a:off x="6840000" y="1616427"/>
          <a:ext cx="5051649" cy="2185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7A311B20-91B7-47B1-BD92-12BC9737410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4907" b="87578" l="21469" r="81921">
                        <a14:foregroundMark x1="61582" y1="31056" x2="61582" y2="31056"/>
                        <a14:foregroundMark x1="40113" y1="68323" x2="40113" y2="68323"/>
                        <a14:foregroundMark x1="29944" y1="37267" x2="29944" y2="37267"/>
                        <a14:foregroundMark x1="36723" y1="37888" x2="36723" y2="37888"/>
                        <a14:foregroundMark x1="31638" y1="46584" x2="31638" y2="46584"/>
                        <a14:foregroundMark x1="34463" y1="58385" x2="34463" y2="58385"/>
                        <a14:foregroundMark x1="40113" y1="57764" x2="40113" y2="57764"/>
                        <a14:foregroundMark x1="76836" y1="50932" x2="76836" y2="50932"/>
                        <a14:foregroundMark x1="51412" y1="77019" x2="51412" y2="77019"/>
                        <a14:foregroundMark x1="27119" y1="50932" x2="27119" y2="50932"/>
                        <a14:foregroundMark x1="49718" y1="51553" x2="49718" y2="51553"/>
                        <a14:foregroundMark x1="55367" y1="39130" x2="55367" y2="39130"/>
                        <a14:foregroundMark x1="42938" y1="39752" x2="42938" y2="39752"/>
                        <a14:foregroundMark x1="44633" y1="48447" x2="44633" y2="48447"/>
                        <a14:foregroundMark x1="37288" y1="47826" x2="37288" y2="47826"/>
                        <a14:foregroundMark x1="59322" y1="57764" x2="59322" y2="57764"/>
                        <a14:foregroundMark x1="61017" y1="50932" x2="61017" y2="50932"/>
                        <a14:foregroundMark x1="61582" y1="44099" x2="61582" y2="44099"/>
                        <a14:foregroundMark x1="55932" y1="48447" x2="55932" y2="48447"/>
                        <a14:foregroundMark x1="53672" y1="67702" x2="53672" y2="67702"/>
                        <a14:foregroundMark x1="46893" y1="62733" x2="46893" y2="62733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25" t="11008" r="10285" b="8645"/>
          <a:stretch/>
        </p:blipFill>
        <p:spPr>
          <a:xfrm>
            <a:off x="9653814" y="2612060"/>
            <a:ext cx="728945" cy="645229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8223C0BF-2C77-4B24-ABF6-E46BE852431B}"/>
              </a:ext>
            </a:extLst>
          </p:cNvPr>
          <p:cNvGrpSpPr>
            <a:grpSpLocks noChangeAspect="1"/>
          </p:cNvGrpSpPr>
          <p:nvPr/>
        </p:nvGrpSpPr>
        <p:grpSpPr>
          <a:xfrm>
            <a:off x="11191590" y="2709394"/>
            <a:ext cx="728945" cy="495557"/>
            <a:chOff x="4417170" y="2071629"/>
            <a:chExt cx="5962650" cy="3352800"/>
          </a:xfrm>
        </p:grpSpPr>
        <p:pic>
          <p:nvPicPr>
            <p:cNvPr id="12" name="Picture 2" descr="Shopping trolley cart">
              <a:extLst>
                <a:ext uri="{FF2B5EF4-FFF2-40B4-BE49-F238E27FC236}">
                  <a16:creationId xmlns:a16="http://schemas.microsoft.com/office/drawing/2014/main" id="{371E4EF4-8128-4C55-BB60-3CD91D6D8B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DDDDDD"/>
                </a:clrFrom>
                <a:clrTo>
                  <a:srgbClr val="DDDDDD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943" b="93466" l="9904" r="89936">
                          <a14:foregroundMark x1="19489" y1="12216" x2="19489" y2="12216"/>
                          <a14:foregroundMark x1="23482" y1="18182" x2="23482" y2="18182"/>
                          <a14:foregroundMark x1="21565" y1="14489" x2="26038" y2="26420"/>
                          <a14:foregroundMark x1="36581" y1="93466" x2="36581" y2="93466"/>
                          <a14:foregroundMark x1="70927" y1="32386" x2="63419" y2="30966"/>
                          <a14:foregroundMark x1="72524" y1="26705" x2="66773" y2="25284"/>
                          <a14:foregroundMark x1="41853" y1="26705" x2="34185" y2="24716"/>
                          <a14:foregroundMark x1="26837" y1="26136" x2="35623" y2="25568"/>
                          <a14:foregroundMark x1="35623" y1="25568" x2="45687" y2="267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7170" y="2071629"/>
              <a:ext cx="5962650" cy="3352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 descr="Glossy red 3d arrows isolated on white vector set. arrow web curve direction illustration">
              <a:extLst>
                <a:ext uri="{FF2B5EF4-FFF2-40B4-BE49-F238E27FC236}">
                  <a16:creationId xmlns:a16="http://schemas.microsoft.com/office/drawing/2014/main" id="{6A69DE2E-96E2-4A04-A1E4-2D04230B095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8914" b="57029" l="3994" r="42013">
                          <a14:foregroundMark x1="4952" y1="57029" x2="4952" y2="57029"/>
                          <a14:foregroundMark x1="5431" y1="55112" x2="10383" y2="47604"/>
                          <a14:foregroundMark x1="39457" y1="31789" x2="40256" y2="28914"/>
                          <a14:foregroundMark x1="41534" y1="29872" x2="42013" y2="2955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885" r="56056" b="40386"/>
            <a:stretch/>
          </p:blipFill>
          <p:spPr bwMode="auto">
            <a:xfrm>
              <a:off x="5608163" y="2315111"/>
              <a:ext cx="3831506" cy="2853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A735574-8625-4018-9164-37C9E2AC259F}"/>
              </a:ext>
            </a:extLst>
          </p:cNvPr>
          <p:cNvSpPr txBox="1"/>
          <p:nvPr/>
        </p:nvSpPr>
        <p:spPr>
          <a:xfrm>
            <a:off x="9051267" y="3396486"/>
            <a:ext cx="543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2020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F562933-687E-4B7E-9269-2C43D605009C}"/>
              </a:ext>
            </a:extLst>
          </p:cNvPr>
          <p:cNvSpPr txBox="1"/>
          <p:nvPr/>
        </p:nvSpPr>
        <p:spPr>
          <a:xfrm>
            <a:off x="10357579" y="3392084"/>
            <a:ext cx="5434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2021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324F17C-7706-46AA-B631-100FA8F07825}"/>
              </a:ext>
            </a:extLst>
          </p:cNvPr>
          <p:cNvSpPr txBox="1"/>
          <p:nvPr/>
        </p:nvSpPr>
        <p:spPr>
          <a:xfrm>
            <a:off x="11337192" y="3392086"/>
            <a:ext cx="583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2022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2CBA294-C43B-498F-AB30-F65A739E1B44}"/>
              </a:ext>
            </a:extLst>
          </p:cNvPr>
          <p:cNvSpPr txBox="1"/>
          <p:nvPr/>
        </p:nvSpPr>
        <p:spPr>
          <a:xfrm>
            <a:off x="7589143" y="3392084"/>
            <a:ext cx="5434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2019</a:t>
            </a:r>
          </a:p>
        </p:txBody>
      </p:sp>
      <p:graphicFrame>
        <p:nvGraphicFramePr>
          <p:cNvPr id="18" name="Graphique 17">
            <a:extLst>
              <a:ext uri="{FF2B5EF4-FFF2-40B4-BE49-F238E27FC236}">
                <a16:creationId xmlns:a16="http://schemas.microsoft.com/office/drawing/2014/main" id="{7F814765-32B2-4593-89E7-4738FD7EBE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7541529"/>
              </p:ext>
            </p:extLst>
          </p:nvPr>
        </p:nvGraphicFramePr>
        <p:xfrm>
          <a:off x="6840000" y="3960000"/>
          <a:ext cx="5051649" cy="2137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9" name="ZoneTexte 18">
            <a:extLst>
              <a:ext uri="{FF2B5EF4-FFF2-40B4-BE49-F238E27FC236}">
                <a16:creationId xmlns:a16="http://schemas.microsoft.com/office/drawing/2014/main" id="{8BED8B83-1FDF-4E6A-81EE-599C1D3B1509}"/>
              </a:ext>
            </a:extLst>
          </p:cNvPr>
          <p:cNvSpPr txBox="1"/>
          <p:nvPr/>
        </p:nvSpPr>
        <p:spPr>
          <a:xfrm>
            <a:off x="10237522" y="3605811"/>
            <a:ext cx="219509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Source données nationales INSEE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6FAAF49-4143-478A-888F-DAA189D5BB00}"/>
              </a:ext>
            </a:extLst>
          </p:cNvPr>
          <p:cNvSpPr txBox="1"/>
          <p:nvPr/>
        </p:nvSpPr>
        <p:spPr>
          <a:xfrm>
            <a:off x="6791558" y="3944442"/>
            <a:ext cx="51289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Evolution des excédents de collecte, du DAV et du livret A en CEGEE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E38E3AA-0F0B-43A4-A861-9F0A674B5B41}"/>
              </a:ext>
            </a:extLst>
          </p:cNvPr>
          <p:cNvSpPr txBox="1"/>
          <p:nvPr/>
        </p:nvSpPr>
        <p:spPr>
          <a:xfrm>
            <a:off x="9553260" y="6124472"/>
            <a:ext cx="243848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Source :                    Tendances hebdo CEGEE à fin octobre 2022</a:t>
            </a:r>
          </a:p>
        </p:txBody>
      </p:sp>
      <p:pic>
        <p:nvPicPr>
          <p:cNvPr id="21" name="Picture 2" descr="logo-BPCE-300x117">
            <a:extLst>
              <a:ext uri="{FF2B5EF4-FFF2-40B4-BE49-F238E27FC236}">
                <a16:creationId xmlns:a16="http://schemas.microsoft.com/office/drawing/2014/main" id="{26C99E32-8630-4337-AD63-8C12CB1BD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9229" y="6113968"/>
            <a:ext cx="455104" cy="178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1051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Dans ce contexte, les résultats de la CEGEE progressent dans une dynamique qui nous laisse encore un beau potentiel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L’épargne, une préoccupation des français dans un contexte économique flou</a:t>
            </a:r>
          </a:p>
        </p:txBody>
      </p:sp>
      <p:sp>
        <p:nvSpPr>
          <p:cNvPr id="8" name="Espace réservé du contenu 1"/>
          <p:cNvSpPr>
            <a:spLocks noGrp="1"/>
          </p:cNvSpPr>
          <p:nvPr>
            <p:ph idx="1"/>
          </p:nvPr>
        </p:nvSpPr>
        <p:spPr>
          <a:xfrm>
            <a:off x="695324" y="1537237"/>
            <a:ext cx="11115675" cy="4386186"/>
          </a:xfrm>
        </p:spPr>
        <p:txBody>
          <a:bodyPr>
            <a:normAutofit/>
          </a:bodyPr>
          <a:lstStyle/>
          <a:p>
            <a:r>
              <a:rPr lang="fr-FR" sz="1800" b="1" dirty="0"/>
              <a:t>La CEGEE a enregistré des résultats de collecte importants en 2022 qui nous permettent de faire progresser très légèrement nos parts de marché.</a:t>
            </a:r>
          </a:p>
          <a:p>
            <a:pPr lvl="1"/>
            <a:r>
              <a:rPr lang="fr-FR" sz="1600" dirty="0"/>
              <a:t>Près de </a:t>
            </a:r>
            <a:r>
              <a:rPr lang="fr-FR" sz="1600" b="1" dirty="0">
                <a:solidFill>
                  <a:srgbClr val="C00000"/>
                </a:solidFill>
              </a:rPr>
              <a:t>420</a:t>
            </a:r>
            <a:r>
              <a:rPr lang="fr-FR" sz="1600" dirty="0"/>
              <a:t> </a:t>
            </a:r>
            <a:r>
              <a:rPr lang="fr-FR" sz="1600" b="1" dirty="0">
                <a:solidFill>
                  <a:srgbClr val="C00000"/>
                </a:solidFill>
              </a:rPr>
              <a:t>millions d’€ collectés </a:t>
            </a:r>
            <a:r>
              <a:rPr lang="fr-FR" sz="1600" dirty="0"/>
              <a:t>en CEGEE en 2022 (contre 1,2 milliard en 2020 et 514 millions en 2021).</a:t>
            </a:r>
          </a:p>
          <a:p>
            <a:pPr lvl="1"/>
            <a:r>
              <a:rPr lang="fr-FR" sz="1600" dirty="0"/>
              <a:t>La CEGEE se classe à la </a:t>
            </a:r>
            <a:r>
              <a:rPr lang="fr-FR" sz="1600" dirty="0">
                <a:solidFill>
                  <a:srgbClr val="C00000"/>
                </a:solidFill>
              </a:rPr>
              <a:t>13</a:t>
            </a:r>
            <a:r>
              <a:rPr lang="fr-FR" sz="1600" baseline="30000" dirty="0">
                <a:solidFill>
                  <a:srgbClr val="C00000"/>
                </a:solidFill>
              </a:rPr>
              <a:t>ème</a:t>
            </a:r>
            <a:r>
              <a:rPr lang="fr-FR" sz="1600" dirty="0">
                <a:solidFill>
                  <a:srgbClr val="C00000"/>
                </a:solidFill>
              </a:rPr>
              <a:t> place du RCE en 2022 sur l’Epargne </a:t>
            </a:r>
            <a:r>
              <a:rPr lang="fr-FR" sz="1600" dirty="0"/>
              <a:t>(+2 places par rapport à 2021).</a:t>
            </a:r>
          </a:p>
          <a:p>
            <a:pPr lvl="1"/>
            <a:r>
              <a:rPr lang="fr-FR" sz="1600" dirty="0"/>
              <a:t>Nos parts de marché se situent à 9,40 %, en légère progression, par rapport à nos concurrents régionaux sur le Grand Est.</a:t>
            </a:r>
          </a:p>
          <a:p>
            <a:endParaRPr lang="fr-FR" sz="1800" b="1" dirty="0"/>
          </a:p>
          <a:p>
            <a:r>
              <a:rPr lang="fr-FR" sz="1800" b="1" dirty="0"/>
              <a:t>Nous pouvons nous appuyer sur un socle solide de clients qui nous font confiance.</a:t>
            </a:r>
          </a:p>
        </p:txBody>
      </p:sp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CD6667D8-1D68-49B2-88BE-37F7CE3A08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410248"/>
              </p:ext>
            </p:extLst>
          </p:nvPr>
        </p:nvGraphicFramePr>
        <p:xfrm>
          <a:off x="1260242" y="4500000"/>
          <a:ext cx="5404758" cy="1560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E402A207-9E75-4BCE-883B-8E69A93F6401}"/>
              </a:ext>
            </a:extLst>
          </p:cNvPr>
          <p:cNvSpPr txBox="1"/>
          <p:nvPr/>
        </p:nvSpPr>
        <p:spPr>
          <a:xfrm>
            <a:off x="4320000" y="6120000"/>
            <a:ext cx="208997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BPCE - juin 2022 - Taux d’équipement Part CEGEE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90FF768-2015-425D-8C80-362DC6E483E2}"/>
              </a:ext>
            </a:extLst>
          </p:cNvPr>
          <p:cNvSpPr txBox="1"/>
          <p:nvPr/>
        </p:nvSpPr>
        <p:spPr>
          <a:xfrm>
            <a:off x="2700000" y="4230000"/>
            <a:ext cx="2448106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100" b="1" dirty="0">
                <a:solidFill>
                  <a:srgbClr val="C00000"/>
                </a:solidFill>
              </a:rPr>
              <a:t>Taux d’équipement de nos clients</a:t>
            </a:r>
          </a:p>
        </p:txBody>
      </p:sp>
      <p:pic>
        <p:nvPicPr>
          <p:cNvPr id="3074" name="Picture 2" descr="Free vector queue atm composition with outdoor view of people standing in line to atm machine for withdrawal vector illustration">
            <a:extLst>
              <a:ext uri="{FF2B5EF4-FFF2-40B4-BE49-F238E27FC236}">
                <a16:creationId xmlns:a16="http://schemas.microsoft.com/office/drawing/2014/main" id="{AAF98FF5-EC4A-4409-A3BF-BCF1C220E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00" y="4320000"/>
            <a:ext cx="3162500" cy="15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2058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40F432E-EDEF-437E-9BCF-F980FE67CC32}"/>
              </a:ext>
            </a:extLst>
          </p:cNvPr>
          <p:cNvSpPr/>
          <p:nvPr/>
        </p:nvSpPr>
        <p:spPr>
          <a:xfrm>
            <a:off x="3507613" y="5164619"/>
            <a:ext cx="2119624" cy="1008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 :                                      Septembre 2022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Nous devons nous adapter aux attentes de nos clients…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L’épargne, une préoccupation des français dans un contexte économique flou</a:t>
            </a:r>
          </a:p>
        </p:txBody>
      </p:sp>
      <p:sp>
        <p:nvSpPr>
          <p:cNvPr id="8" name="Espace réservé du contenu 1"/>
          <p:cNvSpPr>
            <a:spLocks noGrp="1"/>
          </p:cNvSpPr>
          <p:nvPr>
            <p:ph idx="1"/>
          </p:nvPr>
        </p:nvSpPr>
        <p:spPr>
          <a:xfrm>
            <a:off x="695325" y="1660983"/>
            <a:ext cx="10980738" cy="940358"/>
          </a:xfrm>
        </p:spPr>
        <p:txBody>
          <a:bodyPr>
            <a:normAutofit/>
          </a:bodyPr>
          <a:lstStyle/>
          <a:p>
            <a:r>
              <a:rPr lang="fr-FR" sz="1800" b="1" dirty="0"/>
              <a:t>Les Français sont en quête de sens et de responsabilité aussi bien dans leurs placements que dans leur quotidien :</a:t>
            </a:r>
            <a:endParaRPr lang="fr-FR" dirty="0"/>
          </a:p>
        </p:txBody>
      </p:sp>
      <p:sp>
        <p:nvSpPr>
          <p:cNvPr id="10" name="Espace réservé du contenu 1">
            <a:extLst>
              <a:ext uri="{FF2B5EF4-FFF2-40B4-BE49-F238E27FC236}">
                <a16:creationId xmlns:a16="http://schemas.microsoft.com/office/drawing/2014/main" id="{F89DD3A3-D011-4FEF-B6F6-C1FD70B501E2}"/>
              </a:ext>
            </a:extLst>
          </p:cNvPr>
          <p:cNvSpPr txBox="1">
            <a:spLocks/>
          </p:cNvSpPr>
          <p:nvPr/>
        </p:nvSpPr>
        <p:spPr>
          <a:xfrm>
            <a:off x="695324" y="2231535"/>
            <a:ext cx="10980738" cy="11675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800" b="1" dirty="0"/>
          </a:p>
          <a:p>
            <a:pPr lvl="1"/>
            <a:r>
              <a:rPr lang="fr-FR" sz="1600" dirty="0"/>
              <a:t>66% des épargnants et 74% des « gros épargnants » </a:t>
            </a:r>
            <a:r>
              <a:rPr lang="fr-FR" sz="1600" dirty="0">
                <a:solidFill>
                  <a:srgbClr val="C00000"/>
                </a:solidFill>
              </a:rPr>
              <a:t>accordent de l’importance aux impacts environnementaux et sociaux </a:t>
            </a:r>
            <a:r>
              <a:rPr lang="fr-FR" sz="1600" dirty="0"/>
              <a:t>dans leurs décisions de placements.</a:t>
            </a:r>
          </a:p>
          <a:p>
            <a:pPr marL="3600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12" name="Espace réservé du contenu 1">
            <a:extLst>
              <a:ext uri="{FF2B5EF4-FFF2-40B4-BE49-F238E27FC236}">
                <a16:creationId xmlns:a16="http://schemas.microsoft.com/office/drawing/2014/main" id="{07BD5E9B-1375-4833-83CC-AB9A9D993CE1}"/>
              </a:ext>
            </a:extLst>
          </p:cNvPr>
          <p:cNvSpPr txBox="1">
            <a:spLocks/>
          </p:cNvSpPr>
          <p:nvPr/>
        </p:nvSpPr>
        <p:spPr>
          <a:xfrm>
            <a:off x="677582" y="3350272"/>
            <a:ext cx="7236134" cy="2818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sz="1600" dirty="0"/>
              <a:t>Les </a:t>
            </a:r>
            <a:r>
              <a:rPr lang="fr-FR" sz="1600" dirty="0">
                <a:solidFill>
                  <a:srgbClr val="C00000"/>
                </a:solidFill>
              </a:rPr>
              <a:t>thématiques d’Investissement Socialement Responsable</a:t>
            </a:r>
            <a:r>
              <a:rPr lang="fr-FR" sz="1600" dirty="0"/>
              <a:t> (ISR) </a:t>
            </a:r>
            <a:r>
              <a:rPr lang="fr-FR" sz="1600" dirty="0">
                <a:solidFill>
                  <a:srgbClr val="C00000"/>
                </a:solidFill>
              </a:rPr>
              <a:t>prioritaires</a:t>
            </a:r>
            <a:r>
              <a:rPr lang="fr-FR" sz="1600" dirty="0"/>
              <a:t> pour les investisseurs sont :</a:t>
            </a:r>
          </a:p>
          <a:p>
            <a:pPr lvl="2"/>
            <a:r>
              <a:rPr lang="fr-FR" sz="1400" dirty="0"/>
              <a:t>La lutte contre les pollutions ;</a:t>
            </a:r>
          </a:p>
          <a:p>
            <a:pPr lvl="2"/>
            <a:r>
              <a:rPr lang="fr-FR" sz="1400" dirty="0"/>
              <a:t>Le respect des droits humains ;</a:t>
            </a:r>
          </a:p>
          <a:p>
            <a:pPr lvl="2"/>
            <a:r>
              <a:rPr lang="fr-FR" sz="1400" dirty="0"/>
              <a:t>La lutte contre le changement climatique ;</a:t>
            </a:r>
          </a:p>
          <a:p>
            <a:pPr lvl="2"/>
            <a:r>
              <a:rPr lang="fr-FR" sz="1400" dirty="0"/>
              <a:t>Et enfin le bien être au travail.</a:t>
            </a:r>
          </a:p>
          <a:p>
            <a:pPr marL="927000" lvl="2" indent="0">
              <a:buNone/>
            </a:pPr>
            <a:r>
              <a:rPr lang="fr-FR" sz="800" dirty="0"/>
              <a:t>  </a:t>
            </a:r>
          </a:p>
          <a:p>
            <a:pPr lvl="1"/>
            <a:r>
              <a:rPr lang="fr-FR" sz="1600" dirty="0">
                <a:solidFill>
                  <a:srgbClr val="C00000"/>
                </a:solidFill>
              </a:rPr>
              <a:t>65% des Français</a:t>
            </a:r>
            <a:r>
              <a:rPr lang="fr-FR" sz="1600" dirty="0"/>
              <a:t> trouvent qu’il est important que leur conseiller bancaire ou financier leur demande s’ils </a:t>
            </a:r>
            <a:r>
              <a:rPr lang="fr-FR" sz="1600" dirty="0">
                <a:solidFill>
                  <a:srgbClr val="C00000"/>
                </a:solidFill>
              </a:rPr>
              <a:t>souhaitent réaliser des placements « responsables » ou « durables »</a:t>
            </a:r>
            <a:r>
              <a:rPr lang="fr-FR" sz="1600" dirty="0"/>
              <a:t>.</a:t>
            </a:r>
          </a:p>
        </p:txBody>
      </p:sp>
      <p:pic>
        <p:nvPicPr>
          <p:cNvPr id="2050" name="Picture 2" descr="Vector green city">
            <a:extLst>
              <a:ext uri="{FF2B5EF4-FFF2-40B4-BE49-F238E27FC236}">
                <a16:creationId xmlns:a16="http://schemas.microsoft.com/office/drawing/2014/main" id="{62B7B1C7-E832-4000-BA23-1C37B79FC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330" y="3826129"/>
            <a:ext cx="1439329" cy="143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9769B7F-65C9-494B-A2D3-36812981A8C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74486" y="3299502"/>
            <a:ext cx="3501576" cy="2891516"/>
          </a:xfrm>
          <a:prstGeom prst="rect">
            <a:avLst/>
          </a:prstGeom>
        </p:spPr>
      </p:pic>
      <p:pic>
        <p:nvPicPr>
          <p:cNvPr id="2054" name="Picture 6" descr="Free vector stop racism illustration concept">
            <a:extLst>
              <a:ext uri="{FF2B5EF4-FFF2-40B4-BE49-F238E27FC236}">
                <a16:creationId xmlns:a16="http://schemas.microsoft.com/office/drawing/2014/main" id="{B4A5476A-75D1-4654-BE98-CBDCB0AE1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ADD"/>
              </a:clrFrom>
              <a:clrTo>
                <a:srgbClr val="FFFA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162" y="3962016"/>
            <a:ext cx="1167554" cy="1167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2F3D5FD-CEF1-4607-A0B7-D1E5A74B5C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5705" y="5129344"/>
            <a:ext cx="680330" cy="15374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B82FFC7-0A99-4A64-B1C0-1336BE2671FE}"/>
              </a:ext>
            </a:extLst>
          </p:cNvPr>
          <p:cNvSpPr/>
          <p:nvPr/>
        </p:nvSpPr>
        <p:spPr>
          <a:xfrm>
            <a:off x="5627237" y="6094389"/>
            <a:ext cx="1852923" cy="1091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 :                                 Décembre 2022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EA427E5-B819-489D-8039-4F7C238FB3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4350" y="6103107"/>
            <a:ext cx="633648" cy="9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1321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D2D2E0F7-B967-4EC5-8D04-CE11FA3D1BD3}"/>
              </a:ext>
            </a:extLst>
          </p:cNvPr>
          <p:cNvSpPr/>
          <p:nvPr/>
        </p:nvSpPr>
        <p:spPr>
          <a:xfrm>
            <a:off x="1476879" y="5186209"/>
            <a:ext cx="1482386" cy="1819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 :                               2021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… et leur apporter des réponses à leurs préoccupations et craintes par rapport à l’épargne financière 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4"/>
          </p:nvPr>
        </p:nvSpPr>
        <p:spPr>
          <a:xfrm>
            <a:off x="4376057" y="156009"/>
            <a:ext cx="7300006" cy="231246"/>
          </a:xfrm>
        </p:spPr>
        <p:txBody>
          <a:bodyPr/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L’épargne, une préoccupation des français dans un contexte économique flou</a:t>
            </a:r>
          </a:p>
        </p:txBody>
      </p:sp>
      <p:sp>
        <p:nvSpPr>
          <p:cNvPr id="8" name="Espace réservé du contenu 1"/>
          <p:cNvSpPr>
            <a:spLocks noGrp="1"/>
          </p:cNvSpPr>
          <p:nvPr>
            <p:ph idx="1"/>
          </p:nvPr>
        </p:nvSpPr>
        <p:spPr>
          <a:xfrm>
            <a:off x="695325" y="1851102"/>
            <a:ext cx="10980738" cy="921086"/>
          </a:xfrm>
        </p:spPr>
        <p:txBody>
          <a:bodyPr>
            <a:normAutofit/>
          </a:bodyPr>
          <a:lstStyle/>
          <a:p>
            <a:r>
              <a:rPr lang="fr-FR" sz="1800" b="1" dirty="0"/>
              <a:t>Les Français manquent de connaissances financières et de culture risque. </a:t>
            </a:r>
          </a:p>
          <a:p>
            <a:pPr lvl="1"/>
            <a:endParaRPr lang="fr-FR" sz="1600" b="1" dirty="0"/>
          </a:p>
        </p:txBody>
      </p:sp>
      <p:graphicFrame>
        <p:nvGraphicFramePr>
          <p:cNvPr id="12" name="Graphique 11">
            <a:extLst>
              <a:ext uri="{FF2B5EF4-FFF2-40B4-BE49-F238E27FC236}">
                <a16:creationId xmlns:a16="http://schemas.microsoft.com/office/drawing/2014/main" id="{76BB82BD-DB8D-4B05-9C88-FFB6B14167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9379712"/>
              </p:ext>
            </p:extLst>
          </p:nvPr>
        </p:nvGraphicFramePr>
        <p:xfrm>
          <a:off x="563366" y="2577969"/>
          <a:ext cx="944588" cy="1018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1FD1F2F4-B074-4A0E-95F7-FEBF97E41BD8}"/>
              </a:ext>
            </a:extLst>
          </p:cNvPr>
          <p:cNvSpPr txBox="1"/>
          <p:nvPr/>
        </p:nvSpPr>
        <p:spPr>
          <a:xfrm>
            <a:off x="1439620" y="2810180"/>
            <a:ext cx="2633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 détiennent pas d’actifs risqués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0C7AC0-F735-4740-B351-A8D2899539FB}"/>
              </a:ext>
            </a:extLst>
          </p:cNvPr>
          <p:cNvSpPr/>
          <p:nvPr/>
        </p:nvSpPr>
        <p:spPr>
          <a:xfrm>
            <a:off x="1484769" y="3122717"/>
            <a:ext cx="1815375" cy="1819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 :                     novembre 2021</a:t>
            </a:r>
          </a:p>
        </p:txBody>
      </p:sp>
      <p:pic>
        <p:nvPicPr>
          <p:cNvPr id="20" name="Picture 2" descr="Sondage IFOP | Ba-Click">
            <a:extLst>
              <a:ext uri="{FF2B5EF4-FFF2-40B4-BE49-F238E27FC236}">
                <a16:creationId xmlns:a16="http://schemas.microsoft.com/office/drawing/2014/main" id="{D11A9407-1A68-4B1B-B115-64D3F6478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991" y="3072733"/>
            <a:ext cx="345200" cy="246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5" name="Graphique 24">
            <a:extLst>
              <a:ext uri="{FF2B5EF4-FFF2-40B4-BE49-F238E27FC236}">
                <a16:creationId xmlns:a16="http://schemas.microsoft.com/office/drawing/2014/main" id="{C677EF0B-2E82-44CE-8514-1B06B15A16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7862082"/>
              </p:ext>
            </p:extLst>
          </p:nvPr>
        </p:nvGraphicFramePr>
        <p:xfrm>
          <a:off x="7704380" y="2607461"/>
          <a:ext cx="2895213" cy="3469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8" name="Graphique 27">
            <a:extLst>
              <a:ext uri="{FF2B5EF4-FFF2-40B4-BE49-F238E27FC236}">
                <a16:creationId xmlns:a16="http://schemas.microsoft.com/office/drawing/2014/main" id="{3DDEA85E-F978-48EF-8D26-184C4D33D7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3981461"/>
              </p:ext>
            </p:extLst>
          </p:nvPr>
        </p:nvGraphicFramePr>
        <p:xfrm>
          <a:off x="563366" y="4418529"/>
          <a:ext cx="944588" cy="1018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3" name="ZoneTexte 32">
            <a:extLst>
              <a:ext uri="{FF2B5EF4-FFF2-40B4-BE49-F238E27FC236}">
                <a16:creationId xmlns:a16="http://schemas.microsoft.com/office/drawing/2014/main" id="{BB6DBE9B-D08D-485B-A5EA-2E1F9290DB88}"/>
              </a:ext>
            </a:extLst>
          </p:cNvPr>
          <p:cNvSpPr txBox="1"/>
          <p:nvPr/>
        </p:nvSpPr>
        <p:spPr>
          <a:xfrm>
            <a:off x="1439620" y="4696907"/>
            <a:ext cx="3353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Estiment avoir une connaissance moyenne ou faible sur les questions financières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4D381F76-8CF1-4D6E-A1FD-26D86DC84D4B}"/>
              </a:ext>
            </a:extLst>
          </p:cNvPr>
          <p:cNvSpPr txBox="1"/>
          <p:nvPr/>
        </p:nvSpPr>
        <p:spPr>
          <a:xfrm>
            <a:off x="7129174" y="2547911"/>
            <a:ext cx="404562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français souhaiteraient davantage d’aide de la part…</a:t>
            </a:r>
          </a:p>
        </p:txBody>
      </p:sp>
      <p:pic>
        <p:nvPicPr>
          <p:cNvPr id="35" name="Picture 2" descr="Free vector hand drawn people asking questions illustration">
            <a:extLst>
              <a:ext uri="{FF2B5EF4-FFF2-40B4-BE49-F238E27FC236}">
                <a16:creationId xmlns:a16="http://schemas.microsoft.com/office/drawing/2014/main" id="{253B3D55-C895-4850-B8F2-40D252938C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4" t="51844" r="47620" b="6992"/>
          <a:stretch/>
        </p:blipFill>
        <p:spPr bwMode="auto">
          <a:xfrm>
            <a:off x="5369606" y="4576713"/>
            <a:ext cx="1632176" cy="1383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Free vector hand drawn people asking questions illustration">
            <a:extLst>
              <a:ext uri="{FF2B5EF4-FFF2-40B4-BE49-F238E27FC236}">
                <a16:creationId xmlns:a16="http://schemas.microsoft.com/office/drawing/2014/main" id="{53CA1250-DD41-4A44-B7E5-F49E8D7260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37" t="6031" r="11756" b="55523"/>
          <a:stretch/>
        </p:blipFill>
        <p:spPr bwMode="auto">
          <a:xfrm>
            <a:off x="10758794" y="4115884"/>
            <a:ext cx="1061907" cy="1259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E938E2-DD19-4482-A71F-66CCE098293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5988" t="18079" r="4179" b="11349"/>
          <a:stretch/>
        </p:blipFill>
        <p:spPr>
          <a:xfrm>
            <a:off x="4441860" y="2530235"/>
            <a:ext cx="933725" cy="1797529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C4C29B16-853F-4C32-B60F-B6A6520F05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99398" y="5964313"/>
            <a:ext cx="221067" cy="200571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C0F0A4A9-597E-4F66-B37A-43D06D162707}"/>
              </a:ext>
            </a:extLst>
          </p:cNvPr>
          <p:cNvSpPr txBox="1"/>
          <p:nvPr/>
        </p:nvSpPr>
        <p:spPr>
          <a:xfrm>
            <a:off x="10280289" y="5963704"/>
            <a:ext cx="1676792" cy="200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Les français, l’épargne et la retraite</a:t>
            </a:r>
            <a:endParaRPr lang="fr-FR" sz="7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8F76EFF6-B95B-4F9B-8224-1626EED992E0}"/>
              </a:ext>
            </a:extLst>
          </p:cNvPr>
          <p:cNvSpPr txBox="1"/>
          <p:nvPr/>
        </p:nvSpPr>
        <p:spPr>
          <a:xfrm>
            <a:off x="9444358" y="5964247"/>
            <a:ext cx="8392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chemeClr val="bg1">
                    <a:lumMod val="50000"/>
                  </a:schemeClr>
                </a:solidFill>
              </a:rPr>
              <a:t>Source</a:t>
            </a:r>
            <a:r>
              <a:rPr lang="fr-FR" sz="800" dirty="0">
                <a:solidFill>
                  <a:schemeClr val="bg1">
                    <a:lumMod val="50000"/>
                  </a:schemeClr>
                </a:solidFill>
              </a:rPr>
              <a:t> : </a:t>
            </a:r>
          </a:p>
        </p:txBody>
      </p:sp>
      <p:pic>
        <p:nvPicPr>
          <p:cNvPr id="42" name="Picture 2">
            <a:extLst>
              <a:ext uri="{FF2B5EF4-FFF2-40B4-BE49-F238E27FC236}">
                <a16:creationId xmlns:a16="http://schemas.microsoft.com/office/drawing/2014/main" id="{0D6D515A-9732-4817-B674-FC4106917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053" y="5158572"/>
            <a:ext cx="461481" cy="219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93889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4908312" y="2008204"/>
            <a:ext cx="6930189" cy="3613491"/>
          </a:xfrm>
        </p:spPr>
        <p:txBody>
          <a:bodyPr anchor="ctr">
            <a:norm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 sociétariat : Être acteur de son Territoire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L’épargne, une préoccupation des Français dans un contexte économique flou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altLang="fr-F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2023, une année </a:t>
            </a:r>
            <a:r>
              <a:rPr lang="fr-FR" altLang="fr-FR" b="1" dirty="0">
                <a:latin typeface="Arial" panose="020B0604020202020204" pitchFamily="34" charset="0"/>
                <a:cs typeface="Arial" panose="020B0604020202020204" pitchFamily="34" charset="0"/>
              </a:rPr>
              <a:t>où nos clients ont besoin </a:t>
            </a:r>
            <a:r>
              <a:rPr lang="fr-FR" altLang="fr-F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plus-value de nos conseils en épargne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7FDEC84-6ABB-4A43-A7D6-2565EF9C1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1976" y="5450186"/>
            <a:ext cx="2946525" cy="1308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225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ce réservé du texte 2">
            <a:extLst>
              <a:ext uri="{FF2B5EF4-FFF2-40B4-BE49-F238E27FC236}">
                <a16:creationId xmlns:a16="http://schemas.microsoft.com/office/drawing/2014/main" id="{C6B9D2CF-D0D8-4DE3-BA9D-EFB07BD4C212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695325" y="463550"/>
            <a:ext cx="10980738" cy="8572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En 2022, le taux du Livret A a commencé à augmenter mais sans dépasser les rendements des fonds en euros</a:t>
            </a:r>
          </a:p>
        </p:txBody>
      </p:sp>
      <p:sp>
        <p:nvSpPr>
          <p:cNvPr id="29699" name="Espace réservé du texte 13">
            <a:extLst>
              <a:ext uri="{FF2B5EF4-FFF2-40B4-BE49-F238E27FC236}">
                <a16:creationId xmlns:a16="http://schemas.microsoft.com/office/drawing/2014/main" id="{17A589E5-D63A-401F-A83A-B79181594650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 bwMode="auto">
          <a:xfrm>
            <a:off x="4376738" y="136525"/>
            <a:ext cx="7299325" cy="23177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2023, une année où les clients ont besoin de la plus-value de nos conseils en épargne</a:t>
            </a:r>
          </a:p>
          <a:p>
            <a:endParaRPr lang="fr-FR" altLang="fr-FR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74563473-369C-4B50-8093-3A5DEF23E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79575"/>
            <a:ext cx="10980738" cy="465137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Le taux du Livret A et du LDDS ont connu deux hausses en 2022 :</a:t>
            </a:r>
          </a:p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Il en résulte un taux moyen de 1,38 %.</a:t>
            </a:r>
          </a:p>
          <a:p>
            <a:pPr fontAlgn="auto">
              <a:spcAft>
                <a:spcPts val="0"/>
              </a:spcAft>
              <a:defRPr/>
            </a:pPr>
            <a:endParaRPr lang="fr-FR" sz="1800" dirty="0"/>
          </a:p>
          <a:p>
            <a:pPr fontAlgn="auto">
              <a:spcAft>
                <a:spcPts val="0"/>
              </a:spcAft>
              <a:defRPr/>
            </a:pPr>
            <a:endParaRPr lang="fr-FR" sz="1800" dirty="0"/>
          </a:p>
          <a:p>
            <a:pPr fontAlgn="auto">
              <a:spcAft>
                <a:spcPts val="0"/>
              </a:spcAft>
              <a:defRPr/>
            </a:pPr>
            <a:r>
              <a:rPr lang="fr-FR" sz="1800" dirty="0">
                <a:solidFill>
                  <a:srgbClr val="C00000"/>
                </a:solidFill>
              </a:rPr>
              <a:t>En assurance-vie, les rendements sont restés supérieurs à l’épargne liquide</a:t>
            </a:r>
            <a:r>
              <a:rPr lang="fr-FR" sz="1800" dirty="0"/>
              <a:t> dans la majorité des cas.</a:t>
            </a:r>
          </a:p>
          <a:p>
            <a:pPr fontAlgn="auto">
              <a:spcAft>
                <a:spcPts val="0"/>
              </a:spcAft>
              <a:defRPr/>
            </a:pPr>
            <a:r>
              <a:rPr lang="fr-FR" sz="1800" dirty="0">
                <a:solidFill>
                  <a:srgbClr val="C00000"/>
                </a:solidFill>
              </a:rPr>
              <a:t>La proportion d’UC est déterminante</a:t>
            </a:r>
            <a:r>
              <a:rPr lang="fr-FR" sz="1800" dirty="0"/>
              <a:t> car une bonification vient booster le rendement final.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800" dirty="0">
                <a:solidFill>
                  <a:srgbClr val="C00000"/>
                </a:solidFill>
              </a:rPr>
              <a:t>Ce dispositif de bonification du rendement du fonds euros va être reconduit en </a:t>
            </a:r>
            <a:r>
              <a:rPr lang="fr-FR" sz="1600" b="1" dirty="0">
                <a:solidFill>
                  <a:srgbClr val="C00000"/>
                </a:solidFill>
              </a:rPr>
              <a:t>2023.</a:t>
            </a:r>
            <a:endParaRPr lang="fr-FR" sz="1600" dirty="0">
              <a:solidFill>
                <a:srgbClr val="C00000"/>
              </a:solidFill>
            </a:endParaRPr>
          </a:p>
          <a:p>
            <a:pPr fontAlgn="auto">
              <a:spcAft>
                <a:spcPts val="0"/>
              </a:spcAft>
              <a:defRPr/>
            </a:pPr>
            <a:endParaRPr lang="fr-FR" sz="18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05F6A1F-07E4-4442-B007-152F08359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0000" y="1800000"/>
            <a:ext cx="2816580" cy="116813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A8E02B9-0D20-4966-8C3A-36CA27821C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000" y="4320000"/>
            <a:ext cx="5444836" cy="2150190"/>
          </a:xfrm>
          <a:prstGeom prst="rect">
            <a:avLst/>
          </a:prstGeom>
        </p:spPr>
      </p:pic>
      <p:pic>
        <p:nvPicPr>
          <p:cNvPr id="16" name="Image 12">
            <a:extLst>
              <a:ext uri="{FF2B5EF4-FFF2-40B4-BE49-F238E27FC236}">
                <a16:creationId xmlns:a16="http://schemas.microsoft.com/office/drawing/2014/main" id="{48E90CB3-8DFE-47D1-A6D7-9E70174D43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0000" y="4320000"/>
            <a:ext cx="5502563" cy="221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0568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ce réservé du texte 2">
            <a:extLst>
              <a:ext uri="{FF2B5EF4-FFF2-40B4-BE49-F238E27FC236}">
                <a16:creationId xmlns:a16="http://schemas.microsoft.com/office/drawing/2014/main" id="{C6B9D2CF-D0D8-4DE3-BA9D-EFB07BD4C212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695325" y="463550"/>
            <a:ext cx="10980738" cy="857250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En 2023, l’embellie des taux réglementés détourne l’attention de nos clients vers l’épargne liquide, et</a:t>
            </a:r>
            <a:r>
              <a:rPr lang="fr-FR" altLang="fr-FR" dirty="0"/>
              <a:t> va perturber l’équilibre de leurs attentes</a:t>
            </a:r>
          </a:p>
        </p:txBody>
      </p:sp>
      <p:sp>
        <p:nvSpPr>
          <p:cNvPr id="29699" name="Espace réservé du texte 13">
            <a:extLst>
              <a:ext uri="{FF2B5EF4-FFF2-40B4-BE49-F238E27FC236}">
                <a16:creationId xmlns:a16="http://schemas.microsoft.com/office/drawing/2014/main" id="{17A589E5-D63A-401F-A83A-B79181594650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 bwMode="auto">
          <a:xfrm>
            <a:off x="4376738" y="136525"/>
            <a:ext cx="7299325" cy="23177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2023, une année où les clients ont besoin de la plus-value de nos conseils en épargne</a:t>
            </a:r>
          </a:p>
          <a:p>
            <a:endParaRPr lang="fr-FR" altLang="fr-FR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74563473-369C-4B50-8093-3A5DEF23E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79575"/>
            <a:ext cx="10980738" cy="465137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Les taux du </a:t>
            </a:r>
            <a:r>
              <a:rPr lang="fr-FR" sz="1800" dirty="0">
                <a:solidFill>
                  <a:srgbClr val="C00000"/>
                </a:solidFill>
              </a:rPr>
              <a:t>Livret A</a:t>
            </a:r>
            <a:r>
              <a:rPr lang="fr-FR" sz="1800" dirty="0"/>
              <a:t> et </a:t>
            </a:r>
            <a:r>
              <a:rPr lang="fr-FR" sz="1800" dirty="0">
                <a:solidFill>
                  <a:srgbClr val="C00000"/>
                </a:solidFill>
              </a:rPr>
              <a:t>LDDS</a:t>
            </a:r>
            <a:r>
              <a:rPr lang="fr-FR" sz="1800" dirty="0"/>
              <a:t> vont passer à </a:t>
            </a:r>
            <a:r>
              <a:rPr lang="fr-FR" sz="1800" dirty="0">
                <a:solidFill>
                  <a:srgbClr val="C00000"/>
                </a:solidFill>
              </a:rPr>
              <a:t>3,00 %</a:t>
            </a:r>
            <a:r>
              <a:rPr lang="fr-FR" sz="1800" dirty="0"/>
              <a:t>, un niveau qu’ils n'avaient plus atteint depuis 2009, et le </a:t>
            </a:r>
            <a:r>
              <a:rPr lang="fr-FR" sz="1800" dirty="0">
                <a:solidFill>
                  <a:srgbClr val="C00000"/>
                </a:solidFill>
              </a:rPr>
              <a:t>Livret épargne logement</a:t>
            </a:r>
            <a:r>
              <a:rPr lang="fr-FR" sz="1800" dirty="0"/>
              <a:t> va passer à </a:t>
            </a:r>
            <a:r>
              <a:rPr lang="fr-FR" sz="1800" dirty="0">
                <a:solidFill>
                  <a:srgbClr val="C00000"/>
                </a:solidFill>
              </a:rPr>
              <a:t>2,00 %</a:t>
            </a:r>
            <a:r>
              <a:rPr lang="fr-FR" dirty="0"/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Le taux du </a:t>
            </a:r>
            <a:r>
              <a:rPr lang="fr-FR" sz="1800" dirty="0">
                <a:solidFill>
                  <a:srgbClr val="C00000"/>
                </a:solidFill>
              </a:rPr>
              <a:t>LEP</a:t>
            </a:r>
            <a:r>
              <a:rPr lang="fr-FR" sz="1800" dirty="0"/>
              <a:t> va passer à </a:t>
            </a:r>
            <a:r>
              <a:rPr lang="fr-FR" sz="1800" dirty="0">
                <a:solidFill>
                  <a:srgbClr val="C00000"/>
                </a:solidFill>
              </a:rPr>
              <a:t>6,10 %</a:t>
            </a:r>
            <a:r>
              <a:rPr lang="fr-FR" sz="1800" dirty="0"/>
              <a:t>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/>
              <a:t>Selon l'Observatoire de l'Épargne Réglementée de 2021, seulement 7 millions de français détiennent un LEP sur les 15 millions éligibles. Ce taux de 6,10 % va susciter une grande réceptivité.</a:t>
            </a:r>
          </a:p>
          <a:p>
            <a:pPr fontAlgn="auto">
              <a:spcAft>
                <a:spcPts val="0"/>
              </a:spcAft>
              <a:defRPr/>
            </a:pPr>
            <a:endParaRPr lang="fr-FR" sz="1800" dirty="0"/>
          </a:p>
          <a:p>
            <a:pPr fontAlgn="auto">
              <a:spcAft>
                <a:spcPts val="0"/>
              </a:spcAft>
              <a:defRPr/>
            </a:pPr>
            <a:r>
              <a:rPr lang="fr-FR" sz="1800" dirty="0">
                <a:solidFill>
                  <a:srgbClr val="C00000"/>
                </a:solidFill>
              </a:rPr>
              <a:t>Ces taux actuellement élevés risquent de pousser nos clients à des arbitrages</a:t>
            </a:r>
            <a:r>
              <a:rPr lang="fr-FR" sz="1800" dirty="0"/>
              <a:t> qui sont généralement guidés par l'attentisme, la recherche de sécurité et de disponibilité.</a:t>
            </a:r>
            <a:endParaRPr lang="fr-FR" sz="2000" dirty="0"/>
          </a:p>
          <a:p>
            <a:pPr fontAlgn="auto">
              <a:spcAft>
                <a:spcPts val="0"/>
              </a:spcAft>
              <a:defRPr/>
            </a:pPr>
            <a:endParaRPr lang="fr-FR" sz="1800" dirty="0"/>
          </a:p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Néanmoins, nos clients sont également en </a:t>
            </a:r>
            <a:r>
              <a:rPr lang="fr-FR" sz="1800" dirty="0">
                <a:solidFill>
                  <a:srgbClr val="C00000"/>
                </a:solidFill>
              </a:rPr>
              <a:t>forte attente</a:t>
            </a:r>
            <a:r>
              <a:rPr lang="fr-FR" sz="1800" dirty="0"/>
              <a:t>, et ce sont des tendances de fond 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/>
              <a:t>D’investissement responsables ou engagés ;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/>
              <a:t>De conseils en matière de préparation de retraite ou de transmission ;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/>
              <a:t>D’informations sur les produits financiers.</a:t>
            </a:r>
          </a:p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Ce qui correspond à une demande de produits plus long terme.</a:t>
            </a:r>
          </a:p>
        </p:txBody>
      </p:sp>
    </p:spTree>
    <p:extLst>
      <p:ext uri="{BB962C8B-B14F-4D97-AF65-F5344CB8AC3E}">
        <p14:creationId xmlns:p14="http://schemas.microsoft.com/office/powerpoint/2010/main" val="19263352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ce réservé du texte 2">
            <a:extLst>
              <a:ext uri="{FF2B5EF4-FFF2-40B4-BE49-F238E27FC236}">
                <a16:creationId xmlns:a16="http://schemas.microsoft.com/office/drawing/2014/main" id="{C6B9D2CF-D0D8-4DE3-BA9D-EFB07BD4C212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695324" y="463550"/>
            <a:ext cx="11134123" cy="857250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r>
              <a:rPr lang="fr-FR" altLang="fr-FR" sz="2000" dirty="0"/>
              <a:t>Nous sommes réactifs pour adapter notre offre d’épargne court-moyen terme</a:t>
            </a:r>
          </a:p>
        </p:txBody>
      </p:sp>
      <p:sp>
        <p:nvSpPr>
          <p:cNvPr id="29699" name="Espace réservé du texte 13">
            <a:extLst>
              <a:ext uri="{FF2B5EF4-FFF2-40B4-BE49-F238E27FC236}">
                <a16:creationId xmlns:a16="http://schemas.microsoft.com/office/drawing/2014/main" id="{17A589E5-D63A-401F-A83A-B79181594650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 bwMode="auto">
          <a:xfrm>
            <a:off x="4376738" y="136525"/>
            <a:ext cx="7299325" cy="23177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2023, une année où les clients ont besoin de la plus-value de nos conseils en épargne</a:t>
            </a:r>
          </a:p>
          <a:p>
            <a:endParaRPr lang="fr-FR" altLang="fr-FR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74563473-369C-4B50-8093-3A5DEF23E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79574"/>
            <a:ext cx="10980738" cy="4824000"/>
          </a:xfrm>
        </p:spPr>
        <p:txBody>
          <a:bodyPr>
            <a:normAutofit fontScale="92500" lnSpcReduction="10000"/>
          </a:bodyPr>
          <a:lstStyle/>
          <a:p>
            <a:pPr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fr-FR" sz="1900" dirty="0"/>
              <a:t>Le grand succès qu’a connu la commercialisation de l’emprunt sur 5 ans témoigne de </a:t>
            </a:r>
            <a:r>
              <a:rPr lang="fr-FR" sz="1900" dirty="0">
                <a:solidFill>
                  <a:srgbClr val="C00000"/>
                </a:solidFill>
              </a:rPr>
              <a:t>l’appétence de nos clients pour l’épargne moyen terme</a:t>
            </a:r>
            <a:r>
              <a:rPr lang="fr-FR" sz="1900" dirty="0"/>
              <a:t>.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fr-FR" sz="1900" dirty="0"/>
              <a:t>En conséquence nous avons accompagné la hausse du taux du PEL à 2,00 % le 1</a:t>
            </a:r>
            <a:r>
              <a:rPr lang="fr-FR" sz="1900" baseline="30000" dirty="0"/>
              <a:t>er</a:t>
            </a:r>
            <a:r>
              <a:rPr lang="fr-FR" sz="1900" dirty="0"/>
              <a:t> janvier par la mise en place d’une </a:t>
            </a:r>
            <a:r>
              <a:rPr lang="fr-FR" sz="1900" dirty="0">
                <a:solidFill>
                  <a:srgbClr val="C00000"/>
                </a:solidFill>
              </a:rPr>
              <a:t>offre promotionnelle moyen terme : le Quadreto 4 ans à 3,00 %</a:t>
            </a:r>
            <a:r>
              <a:rPr lang="fr-FR" sz="1900" dirty="0"/>
              <a:t>.</a:t>
            </a:r>
            <a:endParaRPr lang="fr-FR" sz="1700" dirty="0"/>
          </a:p>
          <a:p>
            <a:pPr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fr-FR" sz="1900" dirty="0">
                <a:solidFill>
                  <a:srgbClr val="C00000"/>
                </a:solidFill>
              </a:rPr>
              <a:t>Afin de consolider notre relation avec les plus jeunes</a:t>
            </a:r>
            <a:r>
              <a:rPr lang="fr-FR" sz="1900" dirty="0"/>
              <a:t>, la hausse du taux du Livret A va s’accompagner d’une </a:t>
            </a:r>
            <a:r>
              <a:rPr lang="fr-FR" sz="1900" dirty="0">
                <a:solidFill>
                  <a:srgbClr val="C00000"/>
                </a:solidFill>
              </a:rPr>
              <a:t>hausse des taux du Livret Jeune et du Livret 6/12 qui vont être portés à 4,00 %</a:t>
            </a:r>
            <a:r>
              <a:rPr lang="fr-FR" sz="1900" dirty="0"/>
              <a:t> à compter du 1</a:t>
            </a:r>
            <a:r>
              <a:rPr lang="fr-FR" sz="1900" baseline="30000" dirty="0"/>
              <a:t>er</a:t>
            </a:r>
            <a:r>
              <a:rPr lang="fr-FR" sz="1900" dirty="0"/>
              <a:t> février.</a:t>
            </a:r>
            <a:endParaRPr lang="fr-FR" sz="1700" dirty="0"/>
          </a:p>
          <a:p>
            <a:pPr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fr-FR" sz="1900" dirty="0"/>
              <a:t>Pour les autres livrets, les taux vont rester inchangés début février, comme pour la concurrence et le réseau des Caisses d’Epargne, et seront revus selon les évolutions du marché.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fr-FR" sz="1900" dirty="0"/>
              <a:t>Parmi ceux-ci, deux livrets estampillés Caisse d’Epargne correspondent à une recherche de sens tout en offrant une rémunération plus intéressante :</a:t>
            </a:r>
          </a:p>
          <a:p>
            <a:pPr lvl="1"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fr-FR" sz="1700" dirty="0"/>
              <a:t>Le Compte sur livret vert, dont l’épargne sert à financer des crédits verts </a:t>
            </a:r>
            <a:r>
              <a:rPr lang="fr-FR" sz="1700" dirty="0">
                <a:solidFill>
                  <a:prstClr val="black">
                    <a:lumMod val="75000"/>
                    <a:lumOff val="25000"/>
                  </a:prstClr>
                </a:solidFill>
              </a:rPr>
              <a:t>nécessaires à la transition énergétique qui seront</a:t>
            </a:r>
            <a:r>
              <a:rPr lang="fr-FR" sz="1700" dirty="0"/>
              <a:t> tracés et donneront lieu à un reporting en ligne destiné aux clients à compter de février ;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700" dirty="0"/>
              <a:t>Les Comptes sur livrets régionaux, Alsace, </a:t>
            </a:r>
            <a:r>
              <a:rPr lang="fr-FR" sz="1700" dirty="0">
                <a:solidFill>
                  <a:prstClr val="black">
                    <a:lumMod val="75000"/>
                    <a:lumOff val="25000"/>
                  </a:prstClr>
                </a:solidFill>
              </a:rPr>
              <a:t>Lorraine ou Champagne-Ardenne</a:t>
            </a:r>
            <a:r>
              <a:rPr lang="fr-FR" sz="1700" dirty="0"/>
              <a:t> dont les encours sont réinvestis dans le tissu économique des territoires.</a:t>
            </a:r>
          </a:p>
        </p:txBody>
      </p:sp>
    </p:spTree>
    <p:extLst>
      <p:ext uri="{BB962C8B-B14F-4D97-AF65-F5344CB8AC3E}">
        <p14:creationId xmlns:p14="http://schemas.microsoft.com/office/powerpoint/2010/main" val="30907239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Rectangle 110">
            <a:extLst>
              <a:ext uri="{FF2B5EF4-FFF2-40B4-BE49-F238E27FC236}">
                <a16:creationId xmlns:a16="http://schemas.microsoft.com/office/drawing/2014/main" id="{68F1C8AD-B243-4193-9E2E-12D323B64091}"/>
              </a:ext>
            </a:extLst>
          </p:cNvPr>
          <p:cNvSpPr/>
          <p:nvPr/>
        </p:nvSpPr>
        <p:spPr>
          <a:xfrm>
            <a:off x="153915" y="5227493"/>
            <a:ext cx="1344736" cy="13373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lvl="0" algn="ctr" defTabSz="514350">
              <a:defRPr/>
            </a:pPr>
            <a:endParaRPr lang="fr-FR" sz="800" kern="0" dirty="0">
              <a:solidFill>
                <a:srgbClr val="E7E6E6">
                  <a:lumMod val="25000"/>
                </a:srgbClr>
              </a:solidFill>
              <a:latin typeface="+mj-lt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C8922212-F97A-4DA0-9423-9626CFBDB006}"/>
              </a:ext>
            </a:extLst>
          </p:cNvPr>
          <p:cNvSpPr/>
          <p:nvPr/>
        </p:nvSpPr>
        <p:spPr>
          <a:xfrm>
            <a:off x="159902" y="3958450"/>
            <a:ext cx="1346957" cy="9529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algn="ctr">
              <a:defRPr/>
            </a:pPr>
            <a:endParaRPr lang="fr-FR" sz="800" kern="0" dirty="0">
              <a:solidFill>
                <a:srgbClr val="E7E6E6">
                  <a:lumMod val="25000"/>
                </a:srgbClr>
              </a:solidFill>
              <a:latin typeface="+mj-lt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4489A9C-90A7-4A28-80DE-EB3B3FFEA805}"/>
              </a:ext>
            </a:extLst>
          </p:cNvPr>
          <p:cNvSpPr/>
          <p:nvPr/>
        </p:nvSpPr>
        <p:spPr>
          <a:xfrm>
            <a:off x="162954" y="1897562"/>
            <a:ext cx="1346957" cy="175722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514350">
              <a:defRPr/>
            </a:pPr>
            <a:endParaRPr lang="fr-FR" sz="800" kern="0" dirty="0">
              <a:solidFill>
                <a:srgbClr val="E7E6E6">
                  <a:lumMod val="25000"/>
                </a:srgbClr>
              </a:solidFill>
              <a:latin typeface="+mj-lt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altLang="fr-FR" sz="1800" dirty="0">
                <a:solidFill>
                  <a:srgbClr val="404040"/>
                </a:solidFill>
              </a:rPr>
              <a:t>Il est alors important de remettre en perspective les 3 catégories d’horizons d’épargne complémentaires</a:t>
            </a:r>
            <a:endParaRPr lang="fr-FR" altLang="fr-FR" sz="1800" dirty="0"/>
          </a:p>
        </p:txBody>
      </p:sp>
      <p:sp>
        <p:nvSpPr>
          <p:cNvPr id="4" name="Espace réservé du texte 13">
            <a:extLst>
              <a:ext uri="{FF2B5EF4-FFF2-40B4-BE49-F238E27FC236}">
                <a16:creationId xmlns:a16="http://schemas.microsoft.com/office/drawing/2014/main" id="{5AF82E0C-7DB3-45C0-B3E4-9018DA9675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altLang="fr-FR" dirty="0">
                <a:solidFill>
                  <a:srgbClr val="404040"/>
                </a:solidFill>
              </a:rPr>
              <a:t>2023, une année où les clients ont besoin de la plus-value de nos conseils en épargne</a:t>
            </a:r>
          </a:p>
        </p:txBody>
      </p:sp>
      <p:pic>
        <p:nvPicPr>
          <p:cNvPr id="2050" name="Picture 2" descr="Modern cottage houses set">
            <a:extLst>
              <a:ext uri="{FF2B5EF4-FFF2-40B4-BE49-F238E27FC236}">
                <a16:creationId xmlns:a16="http://schemas.microsoft.com/office/drawing/2014/main" id="{6C567824-81A2-4BAF-92E0-4C5C83A5DA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4" t="6186" r="67257" b="66819"/>
          <a:stretch/>
        </p:blipFill>
        <p:spPr bwMode="auto">
          <a:xfrm>
            <a:off x="219091" y="4065991"/>
            <a:ext cx="956639" cy="734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Espace réservé du pied de page 58">
            <a:extLst>
              <a:ext uri="{FF2B5EF4-FFF2-40B4-BE49-F238E27FC236}">
                <a16:creationId xmlns:a16="http://schemas.microsoft.com/office/drawing/2014/main" id="{37E767B2-F972-402F-B122-2F327D58FA1A}"/>
              </a:ext>
            </a:extLst>
          </p:cNvPr>
          <p:cNvSpPr txBox="1">
            <a:spLocks/>
          </p:cNvSpPr>
          <p:nvPr/>
        </p:nvSpPr>
        <p:spPr>
          <a:xfrm>
            <a:off x="10284443" y="6539929"/>
            <a:ext cx="1240619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ea typeface="+mn-ea"/>
                <a:cs typeface="+mn-cs"/>
              </a:rPr>
              <a:t>* : Taux au 01/02/2023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FD240D6-6A6E-4B17-9536-739D48C91E70}"/>
              </a:ext>
            </a:extLst>
          </p:cNvPr>
          <p:cNvSpPr/>
          <p:nvPr/>
        </p:nvSpPr>
        <p:spPr>
          <a:xfrm>
            <a:off x="2592390" y="1390327"/>
            <a:ext cx="1080000" cy="20831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Nom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E6BA2C0-1C7D-46D3-BD88-A478F2ADF399}"/>
              </a:ext>
            </a:extLst>
          </p:cNvPr>
          <p:cNvSpPr/>
          <p:nvPr/>
        </p:nvSpPr>
        <p:spPr>
          <a:xfrm>
            <a:off x="3751093" y="1390327"/>
            <a:ext cx="4849669" cy="20831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Valeur d’usage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6AE2B01-980F-4EFE-B40C-7AB7610C3941}"/>
              </a:ext>
            </a:extLst>
          </p:cNvPr>
          <p:cNvSpPr/>
          <p:nvPr/>
        </p:nvSpPr>
        <p:spPr>
          <a:xfrm>
            <a:off x="10577223" y="1390327"/>
            <a:ext cx="1296000" cy="20549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Fiscalité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B64709A-A334-4991-80E4-B7707AA8A8D7}"/>
              </a:ext>
            </a:extLst>
          </p:cNvPr>
          <p:cNvSpPr/>
          <p:nvPr/>
        </p:nvSpPr>
        <p:spPr>
          <a:xfrm>
            <a:off x="9626162" y="1390327"/>
            <a:ext cx="893664" cy="20548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Plafond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FA17B84-0F4B-480A-B445-F76C3F42A3E6}"/>
              </a:ext>
            </a:extLst>
          </p:cNvPr>
          <p:cNvSpPr/>
          <p:nvPr/>
        </p:nvSpPr>
        <p:spPr>
          <a:xfrm>
            <a:off x="2592390" y="1904115"/>
            <a:ext cx="1080000" cy="40741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Livret 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LDDS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AA98FD5-4665-45FD-AB70-910E05997969}"/>
              </a:ext>
            </a:extLst>
          </p:cNvPr>
          <p:cNvSpPr/>
          <p:nvPr/>
        </p:nvSpPr>
        <p:spPr>
          <a:xfrm>
            <a:off x="3751093" y="1904115"/>
            <a:ext cx="4849669" cy="40741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Livret A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: une partie des fonds collectés sont centralisés par la Caisse des dépôts et consignations. </a:t>
            </a:r>
            <a:r>
              <a:rPr lang="fr-FR" sz="800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L’épargne collectée p</a:t>
            </a:r>
            <a:r>
              <a:rPr kumimoji="0" lang="fr-FR" sz="800" b="0" i="0" u="none" strike="noStrike" kern="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articipe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au financement du logement social et </a:t>
            </a:r>
            <a:r>
              <a:rPr lang="fr-FR" sz="800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au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renouvellement urbain.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LDDS : 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pour contribuer au financement des PME ainsi qu'à l'économie sociale et solidaire.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1EE068B-B7BE-469F-A6C6-F61F65A49D35}"/>
              </a:ext>
            </a:extLst>
          </p:cNvPr>
          <p:cNvSpPr/>
          <p:nvPr/>
        </p:nvSpPr>
        <p:spPr>
          <a:xfrm>
            <a:off x="1179724" y="1903589"/>
            <a:ext cx="1346957" cy="175037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514350">
              <a:defRPr/>
            </a:pPr>
            <a:r>
              <a:rPr lang="fr-FR" sz="800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Quel montant souhaitez vous conserver en cas d’urgence ou d’imprévu ? </a:t>
            </a:r>
          </a:p>
          <a:p>
            <a:pPr lvl="0" algn="ctr" defTabSz="514350">
              <a:defRPr/>
            </a:pPr>
            <a:endParaRPr lang="fr-FR" sz="800" kern="0" dirty="0">
              <a:solidFill>
                <a:srgbClr val="E7E6E6">
                  <a:lumMod val="25000"/>
                </a:srgbClr>
              </a:solidFill>
              <a:latin typeface="+mj-lt"/>
            </a:endParaRPr>
          </a:p>
          <a:p>
            <a:pPr lvl="0" algn="ctr" defTabSz="514350">
              <a:defRPr/>
            </a:pPr>
            <a:r>
              <a:rPr lang="fr-FR" sz="800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En général, nous conseillons 2 à 3 mois de revenus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2FCEB6D-0879-490E-9405-EA25F5437277}"/>
              </a:ext>
            </a:extLst>
          </p:cNvPr>
          <p:cNvSpPr/>
          <p:nvPr/>
        </p:nvSpPr>
        <p:spPr>
          <a:xfrm>
            <a:off x="8664159" y="1904115"/>
            <a:ext cx="896294" cy="40741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800" b="1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3,00</a:t>
            </a: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% *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FB97ADB-E700-4666-87AE-BFE74D9C5367}"/>
              </a:ext>
            </a:extLst>
          </p:cNvPr>
          <p:cNvSpPr/>
          <p:nvPr/>
        </p:nvSpPr>
        <p:spPr>
          <a:xfrm>
            <a:off x="159902" y="1674163"/>
            <a:ext cx="11713321" cy="20229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1" u="none" strike="noStrike" kern="0" cap="none" spc="0" normalizeH="0" baseline="0" noProof="0" dirty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Epargne </a:t>
            </a:r>
            <a:r>
              <a:rPr lang="fr-FR" sz="900" b="1" i="1" kern="0" dirty="0">
                <a:solidFill>
                  <a:srgbClr val="D7000F"/>
                </a:solidFill>
                <a:latin typeface="+mj-lt"/>
              </a:rPr>
              <a:t>C</a:t>
            </a:r>
            <a:r>
              <a:rPr kumimoji="0" lang="fr-FR" sz="900" b="1" i="1" u="none" strike="noStrike" kern="0" cap="none" spc="0" normalizeH="0" baseline="0" noProof="0" dirty="0" err="1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ourt</a:t>
            </a:r>
            <a:r>
              <a:rPr kumimoji="0" lang="fr-FR" sz="900" b="1" i="1" u="none" strike="noStrike" kern="0" cap="none" spc="0" normalizeH="0" baseline="0" noProof="0" dirty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Terme / Epargne de Précaution : Financer ses petits plaisirs et faire face aux imprévus.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4047489-E0BD-4BB6-88FB-16CD34DE58F6}"/>
              </a:ext>
            </a:extLst>
          </p:cNvPr>
          <p:cNvSpPr/>
          <p:nvPr/>
        </p:nvSpPr>
        <p:spPr>
          <a:xfrm>
            <a:off x="2592390" y="2344404"/>
            <a:ext cx="1080000" cy="25451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LEP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4067ACA-7B9B-4E4C-9E91-2BCC4A3F0B3D}"/>
              </a:ext>
            </a:extLst>
          </p:cNvPr>
          <p:cNvSpPr/>
          <p:nvPr/>
        </p:nvSpPr>
        <p:spPr>
          <a:xfrm>
            <a:off x="3751093" y="2344404"/>
            <a:ext cx="4849669" cy="25451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Destiné aux personnes aux revenus modestes, il est soumis à un plafond de revenus (RFR). Il permet à ses titulaires de placer leurs économies tout en leur assurant un maintien de leur pouvoir d'achat.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67ADEB9-D92B-42D8-A240-2751C7FD62B5}"/>
              </a:ext>
            </a:extLst>
          </p:cNvPr>
          <p:cNvSpPr/>
          <p:nvPr/>
        </p:nvSpPr>
        <p:spPr>
          <a:xfrm>
            <a:off x="8664159" y="2344404"/>
            <a:ext cx="896294" cy="25451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6,10% *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2F53DFF-2D95-4951-BB44-ABDE56768170}"/>
              </a:ext>
            </a:extLst>
          </p:cNvPr>
          <p:cNvSpPr/>
          <p:nvPr/>
        </p:nvSpPr>
        <p:spPr>
          <a:xfrm>
            <a:off x="2592390" y="2639773"/>
            <a:ext cx="1080000" cy="20251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Livret Jeune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5BACFCB-75C7-4B05-A2F4-19164DE61295}"/>
              </a:ext>
            </a:extLst>
          </p:cNvPr>
          <p:cNvSpPr/>
          <p:nvPr/>
        </p:nvSpPr>
        <p:spPr>
          <a:xfrm>
            <a:off x="3751093" y="2639773"/>
            <a:ext cx="4849669" cy="46070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Livrets pédagogiques de gestion de budget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Permettre aux jeunes de disposer d'un livret pour déposer ou retirer de l'argent.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Apprendre au jeune à gérer son budget, en déposant et retirant des fonds avant sa majorité.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3A3106C-7EB4-4D0B-8485-82FC4C0949A5}"/>
              </a:ext>
            </a:extLst>
          </p:cNvPr>
          <p:cNvSpPr/>
          <p:nvPr/>
        </p:nvSpPr>
        <p:spPr>
          <a:xfrm>
            <a:off x="8664159" y="2639773"/>
            <a:ext cx="896294" cy="46070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4,00%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F2C4879-7E64-43A8-86F7-225E3E30E97D}"/>
              </a:ext>
            </a:extLst>
          </p:cNvPr>
          <p:cNvSpPr/>
          <p:nvPr/>
        </p:nvSpPr>
        <p:spPr>
          <a:xfrm>
            <a:off x="2592390" y="3954977"/>
            <a:ext cx="1080000" cy="32608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PEL / Quadreto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6193519-4073-45ED-99EF-55EFB1BA8094}"/>
              </a:ext>
            </a:extLst>
          </p:cNvPr>
          <p:cNvSpPr/>
          <p:nvPr/>
        </p:nvSpPr>
        <p:spPr>
          <a:xfrm>
            <a:off x="3751093" y="3954977"/>
            <a:ext cx="4849669" cy="32608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Pour épargner jusqu'à 15 ans et bénéficier d'un prêt à taux préférentiel pour financer une acquisition, une construction ou des travaux. 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6906FDC-3D1C-4671-B00D-12B4677C590E}"/>
              </a:ext>
            </a:extLst>
          </p:cNvPr>
          <p:cNvSpPr/>
          <p:nvPr/>
        </p:nvSpPr>
        <p:spPr>
          <a:xfrm>
            <a:off x="10577223" y="3954977"/>
            <a:ext cx="1296000" cy="95640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fr-FR" sz="800" kern="0" dirty="0">
                <a:solidFill>
                  <a:srgbClr val="E7E6E6">
                    <a:lumMod val="25000"/>
                  </a:srgbClr>
                </a:solidFill>
              </a:rPr>
              <a:t>PFU 30% ou sur option barème de l’impôt 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116E82F-FCFC-48EC-B062-18D90312ED35}"/>
              </a:ext>
            </a:extLst>
          </p:cNvPr>
          <p:cNvSpPr/>
          <p:nvPr/>
        </p:nvSpPr>
        <p:spPr>
          <a:xfrm>
            <a:off x="8664159" y="3954977"/>
            <a:ext cx="896294" cy="32608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Entre 2,00 et 3,00%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922393D-85C3-4BAF-AB93-661C789F5156}"/>
              </a:ext>
            </a:extLst>
          </p:cNvPr>
          <p:cNvSpPr/>
          <p:nvPr/>
        </p:nvSpPr>
        <p:spPr>
          <a:xfrm>
            <a:off x="159903" y="3706311"/>
            <a:ext cx="11713320" cy="21101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1" u="none" strike="noStrike" kern="0" cap="none" spc="0" normalizeH="0" baseline="0" noProof="0" dirty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Epargne Moyen Terme : Anticiper ses projets de demain.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FA07FDC-1502-4ADE-AA0C-F081C58D74B5}"/>
              </a:ext>
            </a:extLst>
          </p:cNvPr>
          <p:cNvSpPr/>
          <p:nvPr/>
        </p:nvSpPr>
        <p:spPr>
          <a:xfrm>
            <a:off x="2592390" y="4329725"/>
            <a:ext cx="1080000" cy="2667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lvl="0" algn="ctr">
              <a:defRPr/>
            </a:pPr>
            <a:r>
              <a:rPr lang="fr-FR" sz="900" b="1" kern="0" dirty="0">
                <a:solidFill>
                  <a:srgbClr val="E7E6E6">
                    <a:lumMod val="25000"/>
                  </a:srgbClr>
                </a:solidFill>
              </a:rPr>
              <a:t>Emprunt</a:t>
            </a:r>
            <a:endParaRPr kumimoji="0" lang="fr-FR" sz="900" b="1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978052A-F032-4066-BD45-91295BE7E5C1}"/>
              </a:ext>
            </a:extLst>
          </p:cNvPr>
          <p:cNvSpPr/>
          <p:nvPr/>
        </p:nvSpPr>
        <p:spPr>
          <a:xfrm>
            <a:off x="3751093" y="4329725"/>
            <a:ext cx="4849669" cy="2667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Bénéficier de revenus complémentaires réguliers à un taux garanti pendant une durée fixe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85D0A3A-E2C9-4D28-B4F5-AB6FC1F4E4C3}"/>
              </a:ext>
            </a:extLst>
          </p:cNvPr>
          <p:cNvSpPr/>
          <p:nvPr/>
        </p:nvSpPr>
        <p:spPr>
          <a:xfrm>
            <a:off x="8664159" y="4329725"/>
            <a:ext cx="896294" cy="2667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fr-FR" sz="800" b="1" kern="0" dirty="0">
                <a:solidFill>
                  <a:srgbClr val="E7E6E6">
                    <a:lumMod val="25000"/>
                  </a:srgbClr>
                </a:solidFill>
              </a:rPr>
              <a:t>A venir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25086C3-1872-482C-91C8-D40E2DE6035D}"/>
              </a:ext>
            </a:extLst>
          </p:cNvPr>
          <p:cNvSpPr/>
          <p:nvPr/>
        </p:nvSpPr>
        <p:spPr>
          <a:xfrm>
            <a:off x="2592390" y="4648223"/>
            <a:ext cx="1080000" cy="2667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Compte à terme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FCBEB20-3390-4F76-9204-2DAF8E3AC058}"/>
              </a:ext>
            </a:extLst>
          </p:cNvPr>
          <p:cNvSpPr/>
          <p:nvPr/>
        </p:nvSpPr>
        <p:spPr>
          <a:xfrm>
            <a:off x="3751093" y="4648223"/>
            <a:ext cx="4849669" cy="2667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Bénéficier de taux d’intérêts plus élevés que ceux des livrets d’épargne réglementée en échange du blocage de la somme déposée pendant un certain temps 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2F152C7-7C6D-43F2-8803-DF122E4A0FDD}"/>
              </a:ext>
            </a:extLst>
          </p:cNvPr>
          <p:cNvSpPr/>
          <p:nvPr/>
        </p:nvSpPr>
        <p:spPr>
          <a:xfrm>
            <a:off x="8664159" y="4648223"/>
            <a:ext cx="896294" cy="2667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800" b="1" kern="0" dirty="0">
                <a:solidFill>
                  <a:srgbClr val="3E454A"/>
                </a:solidFill>
                <a:latin typeface="+mj-lt"/>
              </a:rPr>
              <a:t>CAT 3 ans : 1,90%*</a:t>
            </a:r>
            <a:endParaRPr kumimoji="0" lang="fr-FR" sz="800" b="1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BF8D231-92A1-44BC-9069-B6650239BE5D}"/>
              </a:ext>
            </a:extLst>
          </p:cNvPr>
          <p:cNvSpPr/>
          <p:nvPr/>
        </p:nvSpPr>
        <p:spPr>
          <a:xfrm>
            <a:off x="2592390" y="5230518"/>
            <a:ext cx="1080000" cy="3239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Assurance-Vie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10AAEAE-3C68-4907-A553-A324EF6B237D}"/>
              </a:ext>
            </a:extLst>
          </p:cNvPr>
          <p:cNvSpPr/>
          <p:nvPr/>
        </p:nvSpPr>
        <p:spPr>
          <a:xfrm>
            <a:off x="3751093" y="5230518"/>
            <a:ext cx="4849669" cy="3239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Le couteau suisse de l'épargnant pour préparer ses projets (financer les études des enfants, compléter ses revenus, protéger ses proches…)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D13FCCDD-75F3-4C25-9B60-7822E9A898C1}"/>
              </a:ext>
            </a:extLst>
          </p:cNvPr>
          <p:cNvSpPr/>
          <p:nvPr/>
        </p:nvSpPr>
        <p:spPr>
          <a:xfrm>
            <a:off x="10577223" y="5230518"/>
            <a:ext cx="1296000" cy="13373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Fiscalité allégée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(conditions particulières pour chaque produit)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3DA53BB3-2C26-4036-903F-0FB53D57A5FE}"/>
              </a:ext>
            </a:extLst>
          </p:cNvPr>
          <p:cNvSpPr/>
          <p:nvPr/>
        </p:nvSpPr>
        <p:spPr>
          <a:xfrm>
            <a:off x="8664159" y="5230519"/>
            <a:ext cx="893664" cy="13373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Variable selon les supports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Actions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Obligations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i="0" u="none" strike="noStrike" kern="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Immo</a:t>
            </a:r>
            <a:endParaRPr kumimoji="0" lang="fr-FR" sz="70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Structurés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1" i="1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Risque de perte en capital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0E96536-5CE0-4748-8C42-6988E26B0A25}"/>
              </a:ext>
            </a:extLst>
          </p:cNvPr>
          <p:cNvSpPr/>
          <p:nvPr/>
        </p:nvSpPr>
        <p:spPr>
          <a:xfrm>
            <a:off x="147653" y="4963729"/>
            <a:ext cx="11725570" cy="2291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1" u="none" strike="noStrike" kern="0" cap="none" spc="0" normalizeH="0" baseline="0" noProof="0" dirty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Epargne long Terme : Préparer son avenir.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14C999B-C5C8-4337-BC1D-6E6D5902FC29}"/>
              </a:ext>
            </a:extLst>
          </p:cNvPr>
          <p:cNvSpPr/>
          <p:nvPr/>
        </p:nvSpPr>
        <p:spPr>
          <a:xfrm>
            <a:off x="2592390" y="5587730"/>
            <a:ext cx="1080000" cy="3045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PERI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3CA8986-EED5-49B7-AB94-BF2B8D44630B}"/>
              </a:ext>
            </a:extLst>
          </p:cNvPr>
          <p:cNvSpPr/>
          <p:nvPr/>
        </p:nvSpPr>
        <p:spPr>
          <a:xfrm>
            <a:off x="3751093" y="5587730"/>
            <a:ext cx="4849669" cy="2878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Idéal pour préparer sa retraite.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1497E03-296B-42FD-8FAE-D42DBAF71642}"/>
              </a:ext>
            </a:extLst>
          </p:cNvPr>
          <p:cNvSpPr/>
          <p:nvPr/>
        </p:nvSpPr>
        <p:spPr>
          <a:xfrm>
            <a:off x="2592390" y="5924842"/>
            <a:ext cx="1080000" cy="3045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PEA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5F356A0-C147-4055-A247-A7F1467075D6}"/>
              </a:ext>
            </a:extLst>
          </p:cNvPr>
          <p:cNvSpPr/>
          <p:nvPr/>
        </p:nvSpPr>
        <p:spPr>
          <a:xfrm>
            <a:off x="3751093" y="5924842"/>
            <a:ext cx="4849669" cy="3045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Pour acquérir des actions d’entreprises françaises ou européennes tout en bénéficiant d’une fiscalité avantageuse. 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C6E511D4-4C03-41F8-8BB5-9BD04B18F0E5}"/>
              </a:ext>
            </a:extLst>
          </p:cNvPr>
          <p:cNvSpPr/>
          <p:nvPr/>
        </p:nvSpPr>
        <p:spPr>
          <a:xfrm>
            <a:off x="8664159" y="1390327"/>
            <a:ext cx="896294" cy="20831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Rémunération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BC29240-3E39-4320-8ACD-ED0E0A22176A}"/>
              </a:ext>
            </a:extLst>
          </p:cNvPr>
          <p:cNvSpPr/>
          <p:nvPr/>
        </p:nvSpPr>
        <p:spPr>
          <a:xfrm>
            <a:off x="9626162" y="1904114"/>
            <a:ext cx="893664" cy="40186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LA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22 950 €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LDDS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12 000 € 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8BB8C269-965C-4B50-A46C-D07E69A9063F}"/>
              </a:ext>
            </a:extLst>
          </p:cNvPr>
          <p:cNvSpPr/>
          <p:nvPr/>
        </p:nvSpPr>
        <p:spPr>
          <a:xfrm>
            <a:off x="9626162" y="2344405"/>
            <a:ext cx="893664" cy="25104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7 700 €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D37D68B-D6DA-473B-90E4-21C1C0A58C4A}"/>
              </a:ext>
            </a:extLst>
          </p:cNvPr>
          <p:cNvSpPr/>
          <p:nvPr/>
        </p:nvSpPr>
        <p:spPr>
          <a:xfrm>
            <a:off x="9626162" y="2639774"/>
            <a:ext cx="893664" cy="20130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1 600 €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199B238-DAB1-4447-A630-852626C73FAD}"/>
              </a:ext>
            </a:extLst>
          </p:cNvPr>
          <p:cNvSpPr/>
          <p:nvPr/>
        </p:nvSpPr>
        <p:spPr>
          <a:xfrm>
            <a:off x="9626162" y="3954977"/>
            <a:ext cx="893664" cy="3216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61 200 €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5EC3652-3E69-40CD-996C-A17E224EBDE8}"/>
              </a:ext>
            </a:extLst>
          </p:cNvPr>
          <p:cNvSpPr/>
          <p:nvPr/>
        </p:nvSpPr>
        <p:spPr>
          <a:xfrm>
            <a:off x="9626162" y="4329726"/>
            <a:ext cx="893664" cy="2631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800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A venir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2E4442F1-0E81-49E7-A238-C3B4A4E3FE17}"/>
              </a:ext>
            </a:extLst>
          </p:cNvPr>
          <p:cNvSpPr/>
          <p:nvPr/>
        </p:nvSpPr>
        <p:spPr>
          <a:xfrm>
            <a:off x="9626162" y="4648224"/>
            <a:ext cx="893664" cy="2631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fr-FR" sz="800" kern="0" dirty="0">
                <a:solidFill>
                  <a:srgbClr val="3B3838"/>
                </a:solidFill>
              </a:rPr>
              <a:t>illimité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416E0691-2530-4423-80BF-40C90A52D997}"/>
              </a:ext>
            </a:extLst>
          </p:cNvPr>
          <p:cNvSpPr/>
          <p:nvPr/>
        </p:nvSpPr>
        <p:spPr>
          <a:xfrm>
            <a:off x="2592390" y="3128657"/>
            <a:ext cx="1080000" cy="25451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CSL vert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616A563-8109-4FB8-81AD-C4F0F729A4CA}"/>
              </a:ext>
            </a:extLst>
          </p:cNvPr>
          <p:cNvSpPr/>
          <p:nvPr/>
        </p:nvSpPr>
        <p:spPr>
          <a:xfrm>
            <a:off x="3751093" y="3128657"/>
            <a:ext cx="4849669" cy="25451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Livret dont l’encours est orienté vers des financements de projets respectueux de l’environnement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CF6A3172-F19E-46A7-A2D3-439A4C6539F1}"/>
              </a:ext>
            </a:extLst>
          </p:cNvPr>
          <p:cNvSpPr/>
          <p:nvPr/>
        </p:nvSpPr>
        <p:spPr>
          <a:xfrm>
            <a:off x="8664159" y="3128657"/>
            <a:ext cx="896294" cy="25451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0,80%*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68194AE2-AF19-405F-A844-8001DF20736E}"/>
              </a:ext>
            </a:extLst>
          </p:cNvPr>
          <p:cNvSpPr/>
          <p:nvPr/>
        </p:nvSpPr>
        <p:spPr>
          <a:xfrm>
            <a:off x="9626162" y="3128658"/>
            <a:ext cx="893664" cy="25104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fr-FR" sz="800" kern="0" dirty="0">
                <a:solidFill>
                  <a:srgbClr val="3B3838"/>
                </a:solidFill>
              </a:rPr>
              <a:t>Illimité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3B3838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D6A5E54E-4009-4F2A-A5AD-592E2B24F88F}"/>
              </a:ext>
            </a:extLst>
          </p:cNvPr>
          <p:cNvSpPr/>
          <p:nvPr/>
        </p:nvSpPr>
        <p:spPr>
          <a:xfrm>
            <a:off x="9626162" y="5230518"/>
            <a:ext cx="893664" cy="3195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lvl="0" algn="ctr">
              <a:defRPr/>
            </a:pPr>
            <a:r>
              <a:rPr lang="fr-FR" sz="800" kern="0" dirty="0">
                <a:solidFill>
                  <a:srgbClr val="E7E6E6">
                    <a:lumMod val="25000"/>
                  </a:srgbClr>
                </a:solidFill>
              </a:rPr>
              <a:t>Illimité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37644194-F2F6-4AAA-9411-EFA5C09EF9B8}"/>
              </a:ext>
            </a:extLst>
          </p:cNvPr>
          <p:cNvSpPr/>
          <p:nvPr/>
        </p:nvSpPr>
        <p:spPr>
          <a:xfrm>
            <a:off x="9626162" y="5587730"/>
            <a:ext cx="893664" cy="300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lvl="0" algn="ctr">
              <a:defRPr/>
            </a:pPr>
            <a:r>
              <a:rPr lang="fr-FR" sz="800" kern="0" dirty="0">
                <a:solidFill>
                  <a:srgbClr val="E7E6E6">
                    <a:lumMod val="25000"/>
                  </a:srgbClr>
                </a:solidFill>
              </a:rPr>
              <a:t>Illimité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6DB52974-C7D7-4AF1-9EC6-7AF25230AC55}"/>
              </a:ext>
            </a:extLst>
          </p:cNvPr>
          <p:cNvSpPr/>
          <p:nvPr/>
        </p:nvSpPr>
        <p:spPr>
          <a:xfrm>
            <a:off x="9626162" y="5919684"/>
            <a:ext cx="893664" cy="3088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150 000 €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D05B2B48-1E20-407B-879D-1FDA773DB65C}"/>
              </a:ext>
            </a:extLst>
          </p:cNvPr>
          <p:cNvSpPr/>
          <p:nvPr/>
        </p:nvSpPr>
        <p:spPr>
          <a:xfrm>
            <a:off x="0" y="6445250"/>
            <a:ext cx="749300" cy="412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5" name="Picture 2" descr="Old people making photo selfie illustration. cartoon elderly man and woman smiling">
            <a:extLst>
              <a:ext uri="{FF2B5EF4-FFF2-40B4-BE49-F238E27FC236}">
                <a16:creationId xmlns:a16="http://schemas.microsoft.com/office/drawing/2014/main" id="{FC289D8A-88F1-492D-A36E-405F6FE377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33" t="6461" r="2867"/>
          <a:stretch/>
        </p:blipFill>
        <p:spPr bwMode="auto">
          <a:xfrm>
            <a:off x="300472" y="5327979"/>
            <a:ext cx="800141" cy="1033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Rectangle 101">
            <a:extLst>
              <a:ext uri="{FF2B5EF4-FFF2-40B4-BE49-F238E27FC236}">
                <a16:creationId xmlns:a16="http://schemas.microsoft.com/office/drawing/2014/main" id="{9AB0F083-C3D5-4641-A12A-4EB44C0D7095}"/>
              </a:ext>
            </a:extLst>
          </p:cNvPr>
          <p:cNvSpPr/>
          <p:nvPr/>
        </p:nvSpPr>
        <p:spPr>
          <a:xfrm>
            <a:off x="2592390" y="2879291"/>
            <a:ext cx="1080000" cy="21577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Livret </a:t>
            </a:r>
            <a:r>
              <a:rPr lang="fr-FR" sz="900" b="1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6</a:t>
            </a: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- 12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1DE64121-E645-44AF-B092-923A77AA454D}"/>
              </a:ext>
            </a:extLst>
          </p:cNvPr>
          <p:cNvSpPr/>
          <p:nvPr/>
        </p:nvSpPr>
        <p:spPr>
          <a:xfrm>
            <a:off x="10577223" y="2892605"/>
            <a:ext cx="1296000" cy="76136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fr-FR" sz="800" kern="0" dirty="0">
                <a:solidFill>
                  <a:srgbClr val="E7E6E6">
                    <a:lumMod val="25000"/>
                  </a:srgbClr>
                </a:solidFill>
              </a:rPr>
              <a:t>PFU 30% ou sur option barème de l’impôt 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6FF44B89-4B1C-435E-BCFB-66FA22C8C0EE}"/>
              </a:ext>
            </a:extLst>
          </p:cNvPr>
          <p:cNvSpPr/>
          <p:nvPr/>
        </p:nvSpPr>
        <p:spPr>
          <a:xfrm>
            <a:off x="9626162" y="2889944"/>
            <a:ext cx="893664" cy="21053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1 400 €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AADFE3E-1E79-4FFE-B085-743F5A1A3F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696" b="96196" l="9333" r="92889">
                        <a14:foregroundMark x1="84889" y1="17935" x2="86667" y2="9239"/>
                        <a14:foregroundMark x1="93333" y1="12500" x2="92000" y2="41848"/>
                        <a14:foregroundMark x1="92000" y1="41848" x2="71111" y2="91304"/>
                        <a14:foregroundMark x1="71111" y1="91304" x2="22222" y2="90761"/>
                        <a14:foregroundMark x1="22222" y1="90761" x2="13778" y2="76087"/>
                        <a14:foregroundMark x1="90222" y1="79348" x2="89778" y2="87500"/>
                        <a14:foregroundMark x1="92889" y1="76630" x2="91556" y2="86413"/>
                        <a14:foregroundMark x1="83556" y1="96196" x2="9333" y2="929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2954" y="2103268"/>
            <a:ext cx="822846" cy="67290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46A0CA-A91F-490D-8829-3A074D7D2A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06" b="96694" l="6316" r="96316">
                        <a14:foregroundMark x1="19474" y1="73554" x2="7368" y2="42149"/>
                        <a14:foregroundMark x1="30526" y1="91736" x2="30526" y2="91736"/>
                        <a14:foregroundMark x1="91579" y1="56198" x2="96842" y2="49587"/>
                        <a14:foregroundMark x1="82632" y1="22314" x2="68421" y2="4132"/>
                        <a14:foregroundMark x1="83684" y1="96694" x2="83158" y2="83471"/>
                        <a14:foregroundMark x1="90000" y1="91736" x2="11053" y2="876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2495" y="2994067"/>
            <a:ext cx="833235" cy="530639"/>
          </a:xfrm>
          <a:prstGeom prst="rect">
            <a:avLst/>
          </a:prstGeom>
        </p:spPr>
      </p:pic>
      <p:sp>
        <p:nvSpPr>
          <p:cNvPr id="97" name="Rectangle 96">
            <a:extLst>
              <a:ext uri="{FF2B5EF4-FFF2-40B4-BE49-F238E27FC236}">
                <a16:creationId xmlns:a16="http://schemas.microsoft.com/office/drawing/2014/main" id="{8B71FD1D-7E7A-449B-B787-AE52B78BCEDE}"/>
              </a:ext>
            </a:extLst>
          </p:cNvPr>
          <p:cNvSpPr/>
          <p:nvPr/>
        </p:nvSpPr>
        <p:spPr>
          <a:xfrm>
            <a:off x="2592390" y="6264195"/>
            <a:ext cx="1080000" cy="3045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Parts sociales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BE1B06F4-6DE0-46F3-871E-7AD156CFE1E8}"/>
              </a:ext>
            </a:extLst>
          </p:cNvPr>
          <p:cNvSpPr/>
          <p:nvPr/>
        </p:nvSpPr>
        <p:spPr>
          <a:xfrm>
            <a:off x="3751093" y="6264195"/>
            <a:ext cx="4849669" cy="3045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Pour investir dans l’une des 12 SLE et être acteur de l’économie locale 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99FB5065-3F5E-4B7F-86BC-F2FF80EB80F2}"/>
              </a:ext>
            </a:extLst>
          </p:cNvPr>
          <p:cNvSpPr/>
          <p:nvPr/>
        </p:nvSpPr>
        <p:spPr>
          <a:xfrm>
            <a:off x="9626162" y="6259037"/>
            <a:ext cx="893664" cy="3088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50 000 €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F01412B6-81DA-4CBB-B329-A6C586F99479}"/>
              </a:ext>
            </a:extLst>
          </p:cNvPr>
          <p:cNvSpPr/>
          <p:nvPr/>
        </p:nvSpPr>
        <p:spPr>
          <a:xfrm>
            <a:off x="1179723" y="3958450"/>
            <a:ext cx="1346957" cy="9529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algn="ctr">
              <a:defRPr/>
            </a:pPr>
            <a:r>
              <a:rPr lang="fr-FR" sz="800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Quel montant souhaitez vous consacrer à l’achat de votre future voiture et/ou des travaux dans votre maison ?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9164779E-3939-4E41-8B9C-4192765A0C93}"/>
              </a:ext>
            </a:extLst>
          </p:cNvPr>
          <p:cNvSpPr/>
          <p:nvPr/>
        </p:nvSpPr>
        <p:spPr>
          <a:xfrm>
            <a:off x="1179315" y="5228310"/>
            <a:ext cx="1344736" cy="13373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lvl="0" algn="ctr" defTabSz="514350">
              <a:defRPr/>
            </a:pPr>
            <a:r>
              <a:rPr lang="fr-FR" sz="800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Parlez moi de vos projets ?</a:t>
            </a:r>
          </a:p>
          <a:p>
            <a:pPr lvl="0" algn="ctr" defTabSz="514350">
              <a:defRPr/>
            </a:pPr>
            <a:br>
              <a:rPr lang="fr-FR" sz="800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</a:br>
            <a:r>
              <a:rPr lang="fr-FR" sz="800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Qu’avez-vous mis en place pour les préparer ?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A76F4D49-AFBA-4DC9-8935-5C859BA45BD4}"/>
              </a:ext>
            </a:extLst>
          </p:cNvPr>
          <p:cNvSpPr/>
          <p:nvPr/>
        </p:nvSpPr>
        <p:spPr>
          <a:xfrm>
            <a:off x="10577223" y="1904103"/>
            <a:ext cx="1296000" cy="9369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Exonéré d'impôts et de prélèvements sociaux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01C85AB-030D-4F80-A3FA-88A9C9E71F20}"/>
              </a:ext>
            </a:extLst>
          </p:cNvPr>
          <p:cNvSpPr/>
          <p:nvPr/>
        </p:nvSpPr>
        <p:spPr>
          <a:xfrm>
            <a:off x="2592390" y="3416764"/>
            <a:ext cx="1080000" cy="25451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CSL Régional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07BA0B2-296C-4776-B982-F636D144EBB2}"/>
              </a:ext>
            </a:extLst>
          </p:cNvPr>
          <p:cNvSpPr/>
          <p:nvPr/>
        </p:nvSpPr>
        <p:spPr>
          <a:xfrm>
            <a:off x="3751093" y="3416764"/>
            <a:ext cx="4849669" cy="25451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>
              <a:defRPr/>
            </a:pPr>
            <a:r>
              <a:rPr lang="fr-FR" sz="800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Alsace, Lorraine ou Champagne-Ardenne, les clients peuvent choisir l’un des 3 livrets dont l’encours est orienté vers des financements de projets localisés dans le territoire choisi. 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7B333571-9DA6-4223-AD20-0FF21FCCD483}"/>
              </a:ext>
            </a:extLst>
          </p:cNvPr>
          <p:cNvSpPr/>
          <p:nvPr/>
        </p:nvSpPr>
        <p:spPr>
          <a:xfrm>
            <a:off x="8664159" y="3416764"/>
            <a:ext cx="896294" cy="25451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0,50%*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661956BE-4880-4C36-A37C-06D229B4F063}"/>
              </a:ext>
            </a:extLst>
          </p:cNvPr>
          <p:cNvSpPr/>
          <p:nvPr/>
        </p:nvSpPr>
        <p:spPr>
          <a:xfrm>
            <a:off x="9626162" y="3416765"/>
            <a:ext cx="893664" cy="25104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fr-FR" sz="800" kern="0" dirty="0">
                <a:solidFill>
                  <a:srgbClr val="3B3838"/>
                </a:solidFill>
              </a:rPr>
              <a:t>750 000€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3B3838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63344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ce réservé du texte 2">
            <a:extLst>
              <a:ext uri="{FF2B5EF4-FFF2-40B4-BE49-F238E27FC236}">
                <a16:creationId xmlns:a16="http://schemas.microsoft.com/office/drawing/2014/main" id="{C9A423CC-CC22-49AB-BCEE-B827AE562473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695325" y="463550"/>
            <a:ext cx="10980738" cy="8572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Notre objectif est d’engager la discussion avec nos clients à travers un bilan épargne afin de les recentrer sur leurs projets</a:t>
            </a:r>
          </a:p>
        </p:txBody>
      </p:sp>
      <p:sp>
        <p:nvSpPr>
          <p:cNvPr id="32771" name="Espace réservé du texte 13">
            <a:extLst>
              <a:ext uri="{FF2B5EF4-FFF2-40B4-BE49-F238E27FC236}">
                <a16:creationId xmlns:a16="http://schemas.microsoft.com/office/drawing/2014/main" id="{3A5E2EEA-9AAE-4EDE-AB83-F1B8EF2973F9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 bwMode="auto">
          <a:xfrm>
            <a:off x="4376738" y="136525"/>
            <a:ext cx="7299325" cy="23177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2023, une année où les clients ont besoin de la plus-value de nos conseils en épargne</a:t>
            </a:r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523934A6-EDB5-4952-A60E-94C16626C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79575"/>
            <a:ext cx="10980738" cy="465137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L’architecture de l’épargne est déséquilibrée en faveur de l’épargne de précaution. Notre métier de conseiller en épargne va nous amener à </a:t>
            </a:r>
            <a:r>
              <a:rPr lang="fr-FR" sz="1800" dirty="0">
                <a:solidFill>
                  <a:srgbClr val="C00000"/>
                </a:solidFill>
              </a:rPr>
              <a:t>proposer à nos clients de recentrer leurs perspectives</a:t>
            </a:r>
            <a:r>
              <a:rPr lang="fr-FR" sz="1800" dirty="0"/>
              <a:t>.</a:t>
            </a:r>
          </a:p>
          <a:p>
            <a:pPr fontAlgn="auto">
              <a:spcAft>
                <a:spcPts val="0"/>
              </a:spcAft>
              <a:defRPr/>
            </a:pPr>
            <a:endParaRPr lang="fr-FR" sz="1800" dirty="0"/>
          </a:p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Notre outil de parcours conseil en épargne leur permettra d’</a:t>
            </a:r>
            <a:r>
              <a:rPr lang="fr-FR" sz="1800" dirty="0">
                <a:solidFill>
                  <a:srgbClr val="C00000"/>
                </a:solidFill>
              </a:rPr>
              <a:t>optimiser leurs placements en fonction de leurs projets </a:t>
            </a:r>
            <a:r>
              <a:rPr lang="fr-FR" sz="1800" dirty="0"/>
              <a:t>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/>
              <a:t>Epargner pour mes proches ;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/>
              <a:t>Constituer une épargne ;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/>
              <a:t>Transmettre mon patrimoine ;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/>
              <a:t>Percevoir des revenus complémentaires ;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/>
              <a:t>Préparer un projet immobilier ;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/>
              <a:t>Optimiser mon imposition.</a:t>
            </a:r>
            <a:endParaRPr lang="fr-FR" sz="1800" dirty="0"/>
          </a:p>
          <a:p>
            <a:pPr fontAlgn="auto">
              <a:spcAft>
                <a:spcPts val="0"/>
              </a:spcAft>
              <a:defRPr/>
            </a:pPr>
            <a:endParaRPr lang="fr-FR" sz="1800" dirty="0"/>
          </a:p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A l’issue, </a:t>
            </a:r>
            <a:r>
              <a:rPr lang="fr-FR" sz="1800" dirty="0">
                <a:solidFill>
                  <a:srgbClr val="C00000"/>
                </a:solidFill>
              </a:rPr>
              <a:t>la synthèse parcours épargne leur donne une visibilité et une lisibilité</a:t>
            </a:r>
            <a:r>
              <a:rPr lang="fr-FR" sz="1800" dirty="0"/>
              <a:t>.</a:t>
            </a:r>
          </a:p>
        </p:txBody>
      </p:sp>
      <p:pic>
        <p:nvPicPr>
          <p:cNvPr id="32773" name="Image 1">
            <a:extLst>
              <a:ext uri="{FF2B5EF4-FFF2-40B4-BE49-F238E27FC236}">
                <a16:creationId xmlns:a16="http://schemas.microsoft.com/office/drawing/2014/main" id="{0995502E-3C06-46DD-82B8-C99E025D4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97"/>
          <a:stretch>
            <a:fillRect/>
          </a:stretch>
        </p:blipFill>
        <p:spPr bwMode="auto">
          <a:xfrm>
            <a:off x="6660000" y="3060000"/>
            <a:ext cx="2262187" cy="232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ce réservé du texte 2">
            <a:extLst>
              <a:ext uri="{FF2B5EF4-FFF2-40B4-BE49-F238E27FC236}">
                <a16:creationId xmlns:a16="http://schemas.microsoft.com/office/drawing/2014/main" id="{8D03D7E7-E8F0-4211-AF95-2FB9147A9566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695325" y="463550"/>
            <a:ext cx="10980738" cy="8572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Dans la suite du parcours, LEA permettra également de déterminer et d’affecter la capacité d’épargne mensuelle, …</a:t>
            </a:r>
          </a:p>
        </p:txBody>
      </p:sp>
      <p:sp>
        <p:nvSpPr>
          <p:cNvPr id="34819" name="Espace réservé du texte 13">
            <a:extLst>
              <a:ext uri="{FF2B5EF4-FFF2-40B4-BE49-F238E27FC236}">
                <a16:creationId xmlns:a16="http://schemas.microsoft.com/office/drawing/2014/main" id="{A776FA81-B865-45DD-BEE9-F007F7B980EC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 bwMode="auto">
          <a:xfrm>
            <a:off x="4376738" y="136525"/>
            <a:ext cx="7299325" cy="23177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2023, une année où les clients ont besoin de la plus-value de nos conseils en épargne</a:t>
            </a:r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340B61EC-CDD0-46F5-A22B-1AEDCC7ED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79575"/>
            <a:ext cx="11368088" cy="465137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La </a:t>
            </a:r>
            <a:r>
              <a:rPr lang="fr-FR" sz="1800" dirty="0">
                <a:solidFill>
                  <a:srgbClr val="C00000"/>
                </a:solidFill>
              </a:rPr>
              <a:t>phase découverte</a:t>
            </a:r>
            <a:r>
              <a:rPr lang="fr-FR" sz="1800" dirty="0"/>
              <a:t> du parcours comporte une étape « déclaration de la capacité d’épargne mensuelle ».</a:t>
            </a:r>
          </a:p>
          <a:p>
            <a:pPr fontAlgn="auto">
              <a:spcAft>
                <a:spcPts val="0"/>
              </a:spcAft>
              <a:defRPr/>
            </a:pPr>
            <a:endParaRPr lang="fr-FR" sz="1800" dirty="0"/>
          </a:p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C’est un </a:t>
            </a:r>
            <a:r>
              <a:rPr lang="fr-FR" sz="1800" dirty="0">
                <a:solidFill>
                  <a:srgbClr val="C00000"/>
                </a:solidFill>
              </a:rPr>
              <a:t>moment-clé</a:t>
            </a:r>
            <a:r>
              <a:rPr lang="fr-FR" sz="1800" dirty="0"/>
              <a:t> où nous allons récapituler avec le client 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/>
              <a:t>L’Epargne mensuelle programmée existante ;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/>
              <a:t>L’Epargne mensuelle programmée à affecter aux projets ;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/>
              <a:t>La capacité totale d’épargne, qui peut être déterminée suivant plusieurs approches :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fr-FR" sz="1600" dirty="0"/>
              <a:t>Le choix : quel montant souhaitez-vous mettre de côté tous les mois ?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fr-FR" sz="1600" dirty="0"/>
              <a:t>L’horizon recherché : quel capital souhaitez-vous épargner en 2 ans, 5 ans, 10 ans ?</a:t>
            </a:r>
          </a:p>
          <a:p>
            <a:pPr lvl="2" fontAlgn="auto">
              <a:spcAft>
                <a:spcPts val="0"/>
              </a:spcAft>
              <a:defRPr/>
            </a:pPr>
            <a:endParaRPr lang="fr-FR" sz="1600" dirty="0"/>
          </a:p>
          <a:p>
            <a:pPr lvl="2" fontAlgn="auto">
              <a:spcAft>
                <a:spcPts val="0"/>
              </a:spcAft>
              <a:defRPr/>
            </a:pPr>
            <a:endParaRPr lang="fr-FR" sz="1600" dirty="0"/>
          </a:p>
          <a:p>
            <a:pPr lvl="2" fontAlgn="auto">
              <a:spcAft>
                <a:spcPts val="0"/>
              </a:spcAft>
              <a:defRPr/>
            </a:pPr>
            <a:endParaRPr lang="fr-FR" sz="2400" dirty="0"/>
          </a:p>
          <a:p>
            <a:pPr lvl="2" fontAlgn="auto">
              <a:spcAft>
                <a:spcPts val="0"/>
              </a:spcAft>
              <a:defRPr/>
            </a:pPr>
            <a:r>
              <a:rPr lang="fr-FR" sz="1600" dirty="0"/>
              <a:t>Le calcul : vos encours globaux ont augmenté de X €uros en 2022 soit une moyenne mensuelle de Y €uros.</a:t>
            </a:r>
          </a:p>
          <a:p>
            <a:pPr marL="927000" lvl="2" indent="0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fr-FR" sz="1600" dirty="0"/>
              <a:t>    Quelle fraction de cette somme voulez-vous gérer automatiquement à travers des abonnements ?</a:t>
            </a:r>
          </a:p>
        </p:txBody>
      </p:sp>
      <p:pic>
        <p:nvPicPr>
          <p:cNvPr id="34821" name="Image 10">
            <a:extLst>
              <a:ext uri="{FF2B5EF4-FFF2-40B4-BE49-F238E27FC236}">
                <a16:creationId xmlns:a16="http://schemas.microsoft.com/office/drawing/2014/main" id="{9659149D-D68A-4A9A-BDE4-91B71CA42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727" y="4392000"/>
            <a:ext cx="3817937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Espace réservé du texte 2">
            <a:extLst>
              <a:ext uri="{FF2B5EF4-FFF2-40B4-BE49-F238E27FC236}">
                <a16:creationId xmlns:a16="http://schemas.microsoft.com/office/drawing/2014/main" id="{0DF62D8B-F8B4-490D-9015-0B8CDEA811F9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695325" y="463550"/>
            <a:ext cx="10980738" cy="8572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… ces abonnements, qui sont un atout pour les clients et les conseillers</a:t>
            </a:r>
          </a:p>
        </p:txBody>
      </p:sp>
      <p:sp>
        <p:nvSpPr>
          <p:cNvPr id="36867" name="Espace réservé du texte 13">
            <a:extLst>
              <a:ext uri="{FF2B5EF4-FFF2-40B4-BE49-F238E27FC236}">
                <a16:creationId xmlns:a16="http://schemas.microsoft.com/office/drawing/2014/main" id="{38E011A8-6EC6-4CC0-BA83-15CCEE692EFB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 bwMode="auto">
          <a:xfrm>
            <a:off x="4376738" y="136525"/>
            <a:ext cx="7299325" cy="23177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2023, une année où les clients ont besoin de la plus-value de nos conseils en épargne</a:t>
            </a:r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8DCABF25-3F27-40EC-BDF1-A3E102A63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582738"/>
            <a:ext cx="10980738" cy="4946650"/>
          </a:xfrm>
        </p:spPr>
        <p:txBody>
          <a:bodyPr>
            <a:normAutofit fontScale="92500"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1900" dirty="0"/>
              <a:t>L’abonnement permet de se constituer à son rythme, un vrai capital 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700" dirty="0"/>
              <a:t>100 € d’épargne mensuelle représentent un capital de 2 400 € en 24 mois.</a:t>
            </a:r>
          </a:p>
          <a:p>
            <a:pPr fontAlgn="auto">
              <a:spcAft>
                <a:spcPts val="0"/>
              </a:spcAft>
              <a:defRPr/>
            </a:pPr>
            <a:endParaRPr lang="fr-FR" sz="1900" dirty="0"/>
          </a:p>
          <a:p>
            <a:pPr fontAlgn="auto">
              <a:spcAft>
                <a:spcPts val="0"/>
              </a:spcAft>
              <a:defRPr/>
            </a:pPr>
            <a:endParaRPr lang="fr-FR" sz="1900" dirty="0"/>
          </a:p>
          <a:p>
            <a:pPr fontAlgn="auto">
              <a:spcAft>
                <a:spcPts val="0"/>
              </a:spcAft>
              <a:defRPr/>
            </a:pPr>
            <a:endParaRPr lang="fr-FR" sz="1900" dirty="0"/>
          </a:p>
          <a:p>
            <a:pPr fontAlgn="auto">
              <a:spcAft>
                <a:spcPts val="0"/>
              </a:spcAft>
              <a:defRPr/>
            </a:pPr>
            <a:endParaRPr lang="fr-FR" sz="1900" dirty="0"/>
          </a:p>
          <a:p>
            <a:pPr fontAlgn="auto">
              <a:spcAft>
                <a:spcPts val="0"/>
              </a:spcAft>
              <a:defRPr/>
            </a:pPr>
            <a:endParaRPr lang="fr-FR" sz="1900" dirty="0"/>
          </a:p>
          <a:p>
            <a:pPr fontAlgn="auto">
              <a:spcAft>
                <a:spcPts val="0"/>
              </a:spcAft>
              <a:defRPr/>
            </a:pPr>
            <a:endParaRPr lang="fr-FR" sz="1900" dirty="0"/>
          </a:p>
          <a:p>
            <a:pPr fontAlgn="auto">
              <a:spcAft>
                <a:spcPts val="0"/>
              </a:spcAft>
              <a:defRPr/>
            </a:pPr>
            <a:endParaRPr lang="fr-FR" sz="1900" dirty="0"/>
          </a:p>
          <a:p>
            <a:pPr fontAlgn="auto">
              <a:spcAft>
                <a:spcPts val="0"/>
              </a:spcAft>
              <a:defRPr/>
            </a:pPr>
            <a:endParaRPr lang="fr-FR" sz="1900" dirty="0"/>
          </a:p>
          <a:p>
            <a:pPr fontAlgn="auto">
              <a:spcAft>
                <a:spcPts val="0"/>
              </a:spcAft>
              <a:defRPr/>
            </a:pPr>
            <a:endParaRPr lang="fr-FR" sz="1900" dirty="0"/>
          </a:p>
          <a:p>
            <a:pPr fontAlgn="auto">
              <a:spcAft>
                <a:spcPts val="0"/>
              </a:spcAft>
              <a:defRPr/>
            </a:pPr>
            <a:endParaRPr lang="fr-FR" sz="1900" dirty="0"/>
          </a:p>
          <a:p>
            <a:pPr fontAlgn="auto">
              <a:spcAft>
                <a:spcPts val="0"/>
              </a:spcAft>
              <a:defRPr/>
            </a:pPr>
            <a:r>
              <a:rPr lang="fr-FR" sz="1900" dirty="0"/>
              <a:t>Les abonnements assurance-vie et PER ont généré </a:t>
            </a:r>
            <a:r>
              <a:rPr lang="fr-FR" sz="1900" dirty="0">
                <a:solidFill>
                  <a:srgbClr val="C00000"/>
                </a:solidFill>
              </a:rPr>
              <a:t>67 M€ de collecte automatique</a:t>
            </a:r>
            <a:r>
              <a:rPr lang="fr-FR" sz="1900" dirty="0"/>
              <a:t> en 2022.</a:t>
            </a:r>
          </a:p>
          <a:p>
            <a:pPr fontAlgn="auto">
              <a:spcAft>
                <a:spcPts val="0"/>
              </a:spcAft>
              <a:defRPr/>
            </a:pPr>
            <a:r>
              <a:rPr lang="fr-FR" sz="1900" dirty="0">
                <a:solidFill>
                  <a:srgbClr val="C00000"/>
                </a:solidFill>
              </a:rPr>
              <a:t>Les abonnements mis en place au cours de l’année 2022 ont déjà apporté 9 M€ alors même qu’ils n’ont pas couru sur toute l’année</a:t>
            </a:r>
            <a:r>
              <a:rPr lang="fr-FR" sz="1900" dirty="0"/>
              <a:t>.</a:t>
            </a:r>
          </a:p>
        </p:txBody>
      </p:sp>
      <p:pic>
        <p:nvPicPr>
          <p:cNvPr id="36869" name="Image 1">
            <a:extLst>
              <a:ext uri="{FF2B5EF4-FFF2-40B4-BE49-F238E27FC236}">
                <a16:creationId xmlns:a16="http://schemas.microsoft.com/office/drawing/2014/main" id="{0659473D-85CF-4441-B6ED-9CB1BDE27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350" y="2772000"/>
            <a:ext cx="4021141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CC5E4AE4-8BB9-4B75-AEB1-9458E1EF7904}"/>
              </a:ext>
            </a:extLst>
          </p:cNvPr>
          <p:cNvSpPr txBox="1">
            <a:spLocks/>
          </p:cNvSpPr>
          <p:nvPr/>
        </p:nvSpPr>
        <p:spPr>
          <a:xfrm>
            <a:off x="695325" y="2772000"/>
            <a:ext cx="6300000" cy="241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200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fr-FR" sz="1900" dirty="0"/>
              <a:t>De surcroit en matière de placement financier, une étude d’Ecureuil-Vie, parue dans le magazine J’assure, indique qu’à l’exception du versement unique en début de cycle de hausse, de 1988 à 2020, </a:t>
            </a:r>
            <a:r>
              <a:rPr lang="fr-FR" sz="1900" dirty="0">
                <a:solidFill>
                  <a:srgbClr val="C00000"/>
                </a:solidFill>
              </a:rPr>
              <a:t>l’abonnement est plus intéressant que le versement unique</a:t>
            </a:r>
            <a:r>
              <a:rPr lang="fr-FR" sz="1900" dirty="0"/>
              <a:t>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Espace réservé du texte 2">
            <a:extLst>
              <a:ext uri="{FF2B5EF4-FFF2-40B4-BE49-F238E27FC236}">
                <a16:creationId xmlns:a16="http://schemas.microsoft.com/office/drawing/2014/main" id="{FC8FF8A7-1F28-47E1-B315-556CC9DFBBAC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695325" y="463550"/>
            <a:ext cx="10980738" cy="8572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Nous avons les moyens de satisfaire les clients cherchant à donner plus de sens à leur épargne financière</a:t>
            </a:r>
          </a:p>
        </p:txBody>
      </p:sp>
      <p:sp>
        <p:nvSpPr>
          <p:cNvPr id="45059" name="Espace réservé du texte 13">
            <a:extLst>
              <a:ext uri="{FF2B5EF4-FFF2-40B4-BE49-F238E27FC236}">
                <a16:creationId xmlns:a16="http://schemas.microsoft.com/office/drawing/2014/main" id="{1B42FC37-26A2-4781-8517-7CC980F3E34F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 bwMode="auto">
          <a:xfrm>
            <a:off x="4376738" y="136525"/>
            <a:ext cx="7299325" cy="23177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2023, une année où les clients ont besoin de la plus-value de nos conseils en épargne</a:t>
            </a:r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594A0EE5-9D80-4F4D-8D5A-B36428B16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79575"/>
            <a:ext cx="11336338" cy="4836728"/>
          </a:xfrm>
        </p:spPr>
        <p:txBody>
          <a:bodyPr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L’épargne responsable figure par défaut dans les portefeuilles modèles, signalée via les logos </a:t>
            </a:r>
            <a:r>
              <a:rPr lang="fr-FR" sz="1800" dirty="0">
                <a:solidFill>
                  <a:srgbClr val="0070C0"/>
                </a:solidFill>
              </a:rPr>
              <a:t>ISR</a:t>
            </a:r>
            <a:r>
              <a:rPr lang="fr-FR" sz="1800" dirty="0"/>
              <a:t> et </a:t>
            </a:r>
            <a:r>
              <a:rPr lang="fr-FR" sz="1800" dirty="0">
                <a:solidFill>
                  <a:srgbClr val="00B050"/>
                </a:solidFill>
              </a:rPr>
              <a:t>Green Bond</a:t>
            </a:r>
            <a:r>
              <a:rPr lang="fr-FR" sz="1800" dirty="0"/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Nos Fonds ou Sociétés de gestion sont de qualité et </a:t>
            </a:r>
            <a:r>
              <a:rPr lang="fr-FR" sz="1800" dirty="0">
                <a:hlinkClick r:id="rId3"/>
              </a:rPr>
              <a:t>reconnus (CLIC)</a:t>
            </a:r>
            <a:endParaRPr lang="fr-FR" sz="1800" dirty="0"/>
          </a:p>
          <a:p>
            <a:pPr fontAlgn="auto">
              <a:spcAft>
                <a:spcPts val="0"/>
              </a:spcAft>
              <a:defRPr/>
            </a:pPr>
            <a:endParaRPr lang="fr-FR" dirty="0">
              <a:solidFill>
                <a:srgbClr val="00B050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Afin d’accentuer la lisibilité de notre offre, NIM a créé une page spécifique permettant de trouver les produits ISR / ESG pouvant correspondre aux sensibilités spécifiques de chaque client, accessible à l’</a:t>
            </a:r>
            <a:r>
              <a:rPr lang="fr-FR" sz="1800" dirty="0">
                <a:hlinkClick r:id="rId4"/>
              </a:rPr>
              <a:t>adresse: Offre ISR/ESG Groupe (natixis.com)</a:t>
            </a:r>
            <a:endParaRPr lang="fr-FR" sz="1800" dirty="0"/>
          </a:p>
          <a:p>
            <a:pPr fontAlgn="auto">
              <a:spcAft>
                <a:spcPts val="0"/>
              </a:spcAft>
              <a:defRPr/>
            </a:pPr>
            <a:endParaRPr lang="fr-FR" dirty="0"/>
          </a:p>
          <a:p>
            <a:pPr fontAlgn="auto">
              <a:spcAft>
                <a:spcPts val="0"/>
              </a:spcAft>
              <a:defRPr/>
            </a:pPr>
            <a:endParaRPr lang="fr-FR" dirty="0"/>
          </a:p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Nos clients ont de plus en plus </a:t>
            </a:r>
            <a:r>
              <a:rPr lang="fr-FR" sz="1800" dirty="0">
                <a:solidFill>
                  <a:srgbClr val="00B050"/>
                </a:solidFill>
              </a:rPr>
              <a:t>des sensibilités particulières (climat, emploi, solidarité, …) </a:t>
            </a:r>
            <a:r>
              <a:rPr lang="fr-FR" sz="1800" dirty="0"/>
              <a:t>et il est dès lors très indiqué</a:t>
            </a:r>
            <a:r>
              <a:rPr lang="fr-FR" sz="1800" dirty="0">
                <a:solidFill>
                  <a:srgbClr val="C00000"/>
                </a:solidFill>
              </a:rPr>
              <a:t> </a:t>
            </a:r>
            <a:r>
              <a:rPr lang="fr-FR" sz="1800" dirty="0"/>
              <a:t>de </a:t>
            </a:r>
            <a:r>
              <a:rPr lang="fr-FR" sz="1800" dirty="0">
                <a:solidFill>
                  <a:srgbClr val="00B050"/>
                </a:solidFill>
              </a:rPr>
              <a:t>switcher les fonds des PTF modèles afin que le PTF retenu colle davantage à leurs attentes</a:t>
            </a:r>
            <a:r>
              <a:rPr lang="fr-FR" sz="1800" dirty="0"/>
              <a:t>. Une évolution du parcours conseil, à venir en avril, va d’ailleurs prendre en compte des questions ESG (plus d’informations dans les prochaines semaines). </a:t>
            </a:r>
            <a:endParaRPr lang="fr-FR" sz="600" dirty="0"/>
          </a:p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In fine l’ensemble sera bien lisible pour le client puisque la synthèse LEA comporte désormais une section « thématisation de l’épargne » (hors GEDEL) qui affiche :</a:t>
            </a:r>
          </a:p>
          <a:p>
            <a:pPr marL="3600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r-FR" dirty="0"/>
              <a:t>    </a:t>
            </a:r>
          </a:p>
          <a:p>
            <a:pPr marL="3600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1800" dirty="0"/>
          </a:p>
        </p:txBody>
      </p:sp>
      <p:pic>
        <p:nvPicPr>
          <p:cNvPr id="45061" name="Image 1">
            <a:extLst>
              <a:ext uri="{FF2B5EF4-FFF2-40B4-BE49-F238E27FC236}">
                <a16:creationId xmlns:a16="http://schemas.microsoft.com/office/drawing/2014/main" id="{C2B94925-F66B-43FB-85C3-746437B9C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352" y="5687340"/>
            <a:ext cx="4205287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5E51612-F769-47BD-B81A-83ED2C36BC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8177" y="3705330"/>
            <a:ext cx="829827" cy="6157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B069359-0AF2-4221-8D17-9A87B01806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52706" y="3744909"/>
            <a:ext cx="1146791" cy="51991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1B3B87A-42B2-4E96-856A-8D7566EB2B0B}"/>
              </a:ext>
            </a:extLst>
          </p:cNvPr>
          <p:cNvSpPr txBox="1"/>
          <p:nvPr/>
        </p:nvSpPr>
        <p:spPr>
          <a:xfrm>
            <a:off x="3750438" y="4051101"/>
            <a:ext cx="52261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 un client souhaite un fonds « article 9 », je coche pour accéder à la liste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111E56A-7525-4DDF-8D1F-3867130A0511}"/>
              </a:ext>
            </a:extLst>
          </p:cNvPr>
          <p:cNvGrpSpPr/>
          <p:nvPr/>
        </p:nvGrpSpPr>
        <p:grpSpPr>
          <a:xfrm>
            <a:off x="8102988" y="1946447"/>
            <a:ext cx="2199855" cy="896458"/>
            <a:chOff x="7615238" y="2198258"/>
            <a:chExt cx="2409295" cy="1023887"/>
          </a:xfrm>
        </p:grpSpPr>
        <p:pic>
          <p:nvPicPr>
            <p:cNvPr id="45062" name="Image 3">
              <a:extLst>
                <a:ext uri="{FF2B5EF4-FFF2-40B4-BE49-F238E27FC236}">
                  <a16:creationId xmlns:a16="http://schemas.microsoft.com/office/drawing/2014/main" id="{13B37090-E722-4791-961F-EB2B60BB74B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541" r="57480"/>
            <a:stretch/>
          </p:blipFill>
          <p:spPr bwMode="auto">
            <a:xfrm>
              <a:off x="7615238" y="2287107"/>
              <a:ext cx="1462722" cy="935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8D10A437-10F0-4004-9CAF-A45AA6485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976549" y="2198258"/>
              <a:ext cx="1047984" cy="98184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u texte 2">
            <a:extLst>
              <a:ext uri="{FF2B5EF4-FFF2-40B4-BE49-F238E27FC236}">
                <a16:creationId xmlns:a16="http://schemas.microsoft.com/office/drawing/2014/main" id="{07AC6F9A-2FF9-4E51-B48F-C84A7A388116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695325" y="463550"/>
            <a:ext cx="10980738" cy="8572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fr-FR" altLang="fr-FR" sz="2000" dirty="0">
                <a:solidFill>
                  <a:srgbClr val="404040"/>
                </a:solidFill>
              </a:rPr>
              <a:t>Notre objectif est d’orienter vers l’assurance-vie qui reste le placement préféré des français, …</a:t>
            </a:r>
          </a:p>
        </p:txBody>
      </p:sp>
      <p:sp>
        <p:nvSpPr>
          <p:cNvPr id="38915" name="Espace réservé du texte 13">
            <a:extLst>
              <a:ext uri="{FF2B5EF4-FFF2-40B4-BE49-F238E27FC236}">
                <a16:creationId xmlns:a16="http://schemas.microsoft.com/office/drawing/2014/main" id="{A0190C24-E6E5-495F-BCE3-3421172AE38D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 bwMode="auto">
          <a:xfrm>
            <a:off x="4376738" y="136525"/>
            <a:ext cx="7299325" cy="23177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2023, une année où les clients ont besoin de la plus-value de nos conseils en épargne</a:t>
            </a:r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2080C8E2-BDCF-4C06-BCC4-187C59E6F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79575"/>
            <a:ext cx="10980738" cy="465137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Même avec des taux de livrets d’épargne élevés, l’assurance-vie reste le placement préféré des français.</a:t>
            </a:r>
          </a:p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Ses particularités (fiscalité, transmission, …) lui permettent de satisfaire les principaux projets de nos clients 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Qu’est-ce qui vous pousse à ouvrir une assurance-vie ?</a:t>
            </a:r>
            <a:endParaRPr lang="fr-FR" sz="20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aphicFrame>
        <p:nvGraphicFramePr>
          <p:cNvPr id="38917" name="Graphique 10">
            <a:extLst>
              <a:ext uri="{FF2B5EF4-FFF2-40B4-BE49-F238E27FC236}">
                <a16:creationId xmlns:a16="http://schemas.microsoft.com/office/drawing/2014/main" id="{D507D06D-4658-4FCC-B0D4-BA91712C06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2681874"/>
              </p:ext>
            </p:extLst>
          </p:nvPr>
        </p:nvGraphicFramePr>
        <p:xfrm>
          <a:off x="4680000" y="2610000"/>
          <a:ext cx="7037388" cy="165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2" name="Chart" r:id="rId4" imgW="7041490" imgH="1664352" progId="Excel.Chart.8">
                  <p:embed/>
                </p:oleObj>
              </mc:Choice>
              <mc:Fallback>
                <p:oleObj name="Chart" r:id="rId4" imgW="7041490" imgH="1664352" progId="Excel.Chart.8">
                  <p:embed/>
                  <p:pic>
                    <p:nvPicPr>
                      <p:cNvPr id="38917" name="Graphique 10">
                        <a:extLst>
                          <a:ext uri="{FF2B5EF4-FFF2-40B4-BE49-F238E27FC236}">
                            <a16:creationId xmlns:a16="http://schemas.microsoft.com/office/drawing/2014/main" id="{D507D06D-4658-4FCC-B0D4-BA91712C06AB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0000" y="2610000"/>
                        <a:ext cx="7037388" cy="165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464CC0EA-5E1C-40AD-9825-1EE54E865C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0000" y="4320000"/>
            <a:ext cx="4099201" cy="2016000"/>
          </a:xfrm>
          <a:prstGeom prst="rect">
            <a:avLst/>
          </a:prstGeom>
        </p:spPr>
      </p:pic>
      <p:sp>
        <p:nvSpPr>
          <p:cNvPr id="11" name="Espace réservé du contenu 1">
            <a:extLst>
              <a:ext uri="{FF2B5EF4-FFF2-40B4-BE49-F238E27FC236}">
                <a16:creationId xmlns:a16="http://schemas.microsoft.com/office/drawing/2014/main" id="{B0A82A0E-7D09-4E31-A1E9-779E96BC3C5A}"/>
              </a:ext>
            </a:extLst>
          </p:cNvPr>
          <p:cNvSpPr txBox="1">
            <a:spLocks/>
          </p:cNvSpPr>
          <p:nvPr/>
        </p:nvSpPr>
        <p:spPr>
          <a:xfrm>
            <a:off x="695325" y="4320000"/>
            <a:ext cx="5784675" cy="18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200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fr-FR" sz="1800" dirty="0">
                <a:solidFill>
                  <a:srgbClr val="C00000"/>
                </a:solidFill>
              </a:rPr>
              <a:t>Une part du succès de nos contrats en UC est liée à la garantie plancher dont ils disposent.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/>
              <a:t>Elle offre une protection* du capital en cas de décès à des Français très sensibles au risque de pertes.</a:t>
            </a:r>
          </a:p>
          <a:p>
            <a:pPr lvl="1" fontAlgn="auto">
              <a:spcAft>
                <a:spcPts val="0"/>
              </a:spcAft>
              <a:buClr>
                <a:schemeClr val="bg1"/>
              </a:buClr>
              <a:defRPr/>
            </a:pPr>
            <a:r>
              <a:rPr lang="fr-FR" sz="1600" dirty="0"/>
              <a:t>* hors frais et rachats</a:t>
            </a:r>
          </a:p>
        </p:txBody>
      </p:sp>
    </p:spTree>
    <p:extLst>
      <p:ext uri="{BB962C8B-B14F-4D97-AF65-F5344CB8AC3E}">
        <p14:creationId xmlns:p14="http://schemas.microsoft.com/office/powerpoint/2010/main" val="35360325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u texte 2">
            <a:extLst>
              <a:ext uri="{FF2B5EF4-FFF2-40B4-BE49-F238E27FC236}">
                <a16:creationId xmlns:a16="http://schemas.microsoft.com/office/drawing/2014/main" id="{07AC6F9A-2FF9-4E51-B48F-C84A7A388116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695325" y="463550"/>
            <a:ext cx="10980738" cy="8572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fr-FR" altLang="fr-FR" sz="2000" dirty="0">
                <a:solidFill>
                  <a:srgbClr val="404040"/>
                </a:solidFill>
              </a:rPr>
              <a:t>… un placement souple avec un potentiel de performance</a:t>
            </a:r>
          </a:p>
        </p:txBody>
      </p:sp>
      <p:sp>
        <p:nvSpPr>
          <p:cNvPr id="38915" name="Espace réservé du texte 13">
            <a:extLst>
              <a:ext uri="{FF2B5EF4-FFF2-40B4-BE49-F238E27FC236}">
                <a16:creationId xmlns:a16="http://schemas.microsoft.com/office/drawing/2014/main" id="{A0190C24-E6E5-495F-BCE3-3421172AE38D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 bwMode="auto">
          <a:xfrm>
            <a:off x="4376738" y="136525"/>
            <a:ext cx="7299325" cy="23177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2023, une année où les clients ont besoin de la plus-value de nos conseils en épargne</a:t>
            </a:r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2080C8E2-BDCF-4C06-BCC4-187C59E6F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4" y="1679575"/>
            <a:ext cx="11222697" cy="465137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1800" dirty="0">
                <a:solidFill>
                  <a:srgbClr val="C00000"/>
                </a:solidFill>
              </a:rPr>
              <a:t>Les minimas de versement rendent l’assurance-vie très accessible</a:t>
            </a:r>
            <a:r>
              <a:rPr lang="fr-FR" sz="1800" dirty="0"/>
              <a:t> 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/>
              <a:t>Avec un abonnement mensuel de 30 € mini, le versement initial mini est de 100 € ;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/>
              <a:t>Sans abonnement mensuel, il est de 500 € ,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/>
              <a:t>Les versements libres mini sont à 100 €.</a:t>
            </a:r>
          </a:p>
          <a:p>
            <a:pPr fontAlgn="auto">
              <a:spcAft>
                <a:spcPts val="0"/>
              </a:spcAft>
              <a:defRPr/>
            </a:pPr>
            <a:endParaRPr lang="fr-FR" sz="1000" dirty="0"/>
          </a:p>
          <a:p>
            <a:pPr fontAlgn="auto">
              <a:spcAft>
                <a:spcPts val="0"/>
              </a:spcAft>
              <a:defRPr/>
            </a:pPr>
            <a:r>
              <a:rPr lang="fr-FR" sz="1800" dirty="0">
                <a:solidFill>
                  <a:srgbClr val="C00000"/>
                </a:solidFill>
              </a:rPr>
              <a:t>Le potentiel de performance des contrats peut être dopé par plusieurs mécanismes</a:t>
            </a:r>
            <a:r>
              <a:rPr lang="fr-FR" sz="1800" dirty="0"/>
              <a:t> 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/>
              <a:t>Les transferts Loi Pacte pour les anciens contrats ;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/>
              <a:t>La GEDEL dès que l’encours &gt; à 4 000 € ;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>
                <a:solidFill>
                  <a:srgbClr val="C00000"/>
                </a:solidFill>
              </a:rPr>
              <a:t>Les PTF modèles pour lesquels nous commençons à avoir du recul* sur leur performances comparatives</a:t>
            </a:r>
            <a:r>
              <a:rPr lang="fr-FR" sz="1600" dirty="0"/>
              <a:t> :</a:t>
            </a:r>
          </a:p>
          <a:p>
            <a:pPr fontAlgn="auto">
              <a:spcAft>
                <a:spcPts val="0"/>
              </a:spcAft>
              <a:defRPr/>
            </a:pPr>
            <a:endParaRPr lang="fr-FR" sz="1800" dirty="0"/>
          </a:p>
          <a:p>
            <a:pPr fontAlgn="auto">
              <a:spcAft>
                <a:spcPts val="0"/>
              </a:spcAft>
              <a:defRPr/>
            </a:pPr>
            <a:endParaRPr lang="fr-FR" sz="1800" dirty="0"/>
          </a:p>
          <a:p>
            <a:pPr fontAlgn="auto">
              <a:spcAft>
                <a:spcPts val="0"/>
              </a:spcAft>
              <a:defRPr/>
            </a:pP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579CD3F-0347-4AF9-ACCB-F0F915426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5817" y="4629752"/>
            <a:ext cx="4961841" cy="176469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98FCBF7-A72F-4C92-B79F-428240918545}"/>
              </a:ext>
            </a:extLst>
          </p:cNvPr>
          <p:cNvSpPr txBox="1"/>
          <p:nvPr/>
        </p:nvSpPr>
        <p:spPr>
          <a:xfrm>
            <a:off x="2250040" y="6524090"/>
            <a:ext cx="7068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* Les performances passées ne présagent pas des performances futures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ce réservé du texte 2">
            <a:extLst>
              <a:ext uri="{FF2B5EF4-FFF2-40B4-BE49-F238E27FC236}">
                <a16:creationId xmlns:a16="http://schemas.microsoft.com/office/drawing/2014/main" id="{0268FD76-7B51-4A05-8D6D-AF534567A838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695325" y="463550"/>
            <a:ext cx="10980738" cy="8572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Et </a:t>
            </a:r>
            <a:r>
              <a:rPr lang="fr-FR" altLang="fr-FR" sz="2000" dirty="0">
                <a:solidFill>
                  <a:srgbClr val="404040"/>
                </a:solidFill>
              </a:rPr>
              <a:t>vers le PER, que près de 40 % des français actifs souhaitent ouvrir </a:t>
            </a:r>
            <a:endParaRPr lang="fr-FR" altLang="fr-FR" dirty="0">
              <a:solidFill>
                <a:srgbClr val="404040"/>
              </a:solidFill>
            </a:endParaRPr>
          </a:p>
        </p:txBody>
      </p:sp>
      <p:sp>
        <p:nvSpPr>
          <p:cNvPr id="40963" name="Espace réservé du texte 13">
            <a:extLst>
              <a:ext uri="{FF2B5EF4-FFF2-40B4-BE49-F238E27FC236}">
                <a16:creationId xmlns:a16="http://schemas.microsoft.com/office/drawing/2014/main" id="{2A1A2D3F-9EC2-4073-BD64-5D713905D058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 bwMode="auto">
          <a:xfrm>
            <a:off x="4376738" y="136525"/>
            <a:ext cx="7299325" cy="23177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2023, une année où les clients ont besoin de la plus-value de nos conseils en épargne</a:t>
            </a:r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2ABA2FC8-AE78-4B93-BF67-11425CDCBE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530350"/>
            <a:ext cx="6480000" cy="2520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dirty="0"/>
              <a:t>Le besoin est clair : </a:t>
            </a:r>
            <a:r>
              <a:rPr lang="fr-FR" dirty="0">
                <a:solidFill>
                  <a:srgbClr val="C00000"/>
                </a:solidFill>
              </a:rPr>
              <a:t>dès l’entrée dans la vie active les français sont intéressés par le sujet de la retraite</a:t>
            </a:r>
            <a:r>
              <a:rPr lang="fr-FR" dirty="0"/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fr-FR" dirty="0"/>
              <a:t>Nos clients sont donc sensibilisés au sujet et attendent notre interpellation : « Cher client, je vous propose d’aborder la préparation de votre retraite ».</a:t>
            </a:r>
          </a:p>
          <a:p>
            <a:pPr fontAlgn="auto">
              <a:spcAft>
                <a:spcPts val="0"/>
              </a:spcAft>
              <a:defRPr/>
            </a:pPr>
            <a:r>
              <a:rPr lang="fr-FR" dirty="0"/>
              <a:t>Selon l’âge, ils y voient plusieurs intérêts, les plus jeunes étant très sensibles à la possibilité de sortie anticipée pour l’achat de leur résidence principale.</a:t>
            </a:r>
          </a:p>
        </p:txBody>
      </p:sp>
      <p:graphicFrame>
        <p:nvGraphicFramePr>
          <p:cNvPr id="40966" name="Graphique 6">
            <a:extLst>
              <a:ext uri="{FF2B5EF4-FFF2-40B4-BE49-F238E27FC236}">
                <a16:creationId xmlns:a16="http://schemas.microsoft.com/office/drawing/2014/main" id="{DED89BC5-12CD-4707-98BF-240BEF258E5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7210222"/>
              </p:ext>
            </p:extLst>
          </p:nvPr>
        </p:nvGraphicFramePr>
        <p:xfrm>
          <a:off x="7200000" y="2799583"/>
          <a:ext cx="4665102" cy="14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6" name="Chart" r:id="rId4" imgW="5974598" imgH="1804572" progId="Excel.Chart.8">
                  <p:embed/>
                </p:oleObj>
              </mc:Choice>
              <mc:Fallback>
                <p:oleObj name="Chart" r:id="rId4" imgW="5974598" imgH="1804572" progId="Excel.Chart.8">
                  <p:embed/>
                  <p:pic>
                    <p:nvPicPr>
                      <p:cNvPr id="40966" name="Graphique 6">
                        <a:extLst>
                          <a:ext uri="{FF2B5EF4-FFF2-40B4-BE49-F238E27FC236}">
                            <a16:creationId xmlns:a16="http://schemas.microsoft.com/office/drawing/2014/main" id="{DED89BC5-12CD-4707-98BF-240BEF258E57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0000" y="2799583"/>
                        <a:ext cx="4665102" cy="140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7" name="Graphique 8">
            <a:extLst>
              <a:ext uri="{FF2B5EF4-FFF2-40B4-BE49-F238E27FC236}">
                <a16:creationId xmlns:a16="http://schemas.microsoft.com/office/drawing/2014/main" id="{707CDD1C-8FB4-45EB-9984-01D4D41D66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9772387"/>
              </p:ext>
            </p:extLst>
          </p:nvPr>
        </p:nvGraphicFramePr>
        <p:xfrm>
          <a:off x="7560000" y="1666145"/>
          <a:ext cx="4064000" cy="1287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7" name="Chart" r:id="rId6" imgW="4066384" imgH="1292464" progId="Excel.Chart.8">
                  <p:embed/>
                </p:oleObj>
              </mc:Choice>
              <mc:Fallback>
                <p:oleObj name="Chart" r:id="rId6" imgW="4066384" imgH="1292464" progId="Excel.Chart.8">
                  <p:embed/>
                  <p:pic>
                    <p:nvPicPr>
                      <p:cNvPr id="40967" name="Graphique 8">
                        <a:extLst>
                          <a:ext uri="{FF2B5EF4-FFF2-40B4-BE49-F238E27FC236}">
                            <a16:creationId xmlns:a16="http://schemas.microsoft.com/office/drawing/2014/main" id="{707CDD1C-8FB4-45EB-9984-01D4D41D6638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60000" y="1666145"/>
                        <a:ext cx="4064000" cy="1287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1B1F3CBB-9D0A-4A06-A952-FB3C6D9533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00000" y="6300000"/>
            <a:ext cx="3084843" cy="469433"/>
          </a:xfrm>
          <a:prstGeom prst="rect">
            <a:avLst/>
          </a:prstGeom>
        </p:spPr>
      </p:pic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978A3B56-A710-491A-BE8E-B4EEDCB873DE}"/>
              </a:ext>
            </a:extLst>
          </p:cNvPr>
          <p:cNvSpPr txBox="1">
            <a:spLocks/>
          </p:cNvSpPr>
          <p:nvPr/>
        </p:nvSpPr>
        <p:spPr>
          <a:xfrm>
            <a:off x="695325" y="4140000"/>
            <a:ext cx="10980738" cy="234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200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fr-FR" dirty="0"/>
              <a:t>En 2022, </a:t>
            </a:r>
            <a:r>
              <a:rPr lang="fr-FR" dirty="0">
                <a:solidFill>
                  <a:srgbClr val="C00000"/>
                </a:solidFill>
              </a:rPr>
              <a:t>29 % des souscripteurs avaient moins de 40 ans</a:t>
            </a:r>
            <a:r>
              <a:rPr lang="fr-FR" dirty="0"/>
              <a:t>, et </a:t>
            </a:r>
            <a:r>
              <a:rPr lang="fr-FR" dirty="0">
                <a:solidFill>
                  <a:srgbClr val="C00000"/>
                </a:solidFill>
              </a:rPr>
              <a:t>22 %, moins de 30 ans</a:t>
            </a:r>
            <a:r>
              <a:rPr lang="fr-FR" dirty="0"/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fr-FR" dirty="0"/>
              <a:t>Les </a:t>
            </a:r>
            <a:r>
              <a:rPr lang="fr-FR" dirty="0">
                <a:solidFill>
                  <a:srgbClr val="C00000"/>
                </a:solidFill>
              </a:rPr>
              <a:t>minimas</a:t>
            </a:r>
            <a:r>
              <a:rPr lang="fr-FR" dirty="0"/>
              <a:t> de versement du Millevie PER sont identiques au Millevie Essentielle 2 ce qui le rend </a:t>
            </a:r>
            <a:r>
              <a:rPr lang="fr-FR" dirty="0">
                <a:solidFill>
                  <a:srgbClr val="C00000"/>
                </a:solidFill>
              </a:rPr>
              <a:t>très accessible</a:t>
            </a:r>
            <a:r>
              <a:rPr lang="fr-FR" dirty="0"/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fr-FR" dirty="0">
                <a:solidFill>
                  <a:srgbClr val="C00000"/>
                </a:solidFill>
              </a:rPr>
              <a:t>Le PER se distingue</a:t>
            </a:r>
            <a:r>
              <a:rPr lang="fr-FR" dirty="0"/>
              <a:t> également de l’assurance-vie par ses taux moyens d’abonnement (75 %) et d’UC (68 %) avec de </a:t>
            </a:r>
            <a:r>
              <a:rPr lang="fr-FR" dirty="0">
                <a:solidFill>
                  <a:srgbClr val="C00000"/>
                </a:solidFill>
              </a:rPr>
              <a:t>vrais plus sur l’offre</a:t>
            </a:r>
            <a:r>
              <a:rPr lang="fr-FR" dirty="0"/>
              <a:t> :</a:t>
            </a:r>
          </a:p>
          <a:p>
            <a:pPr marL="711000" lvl="2" fontAlgn="auto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Char char="■"/>
              <a:defRPr/>
            </a:pPr>
            <a:r>
              <a:rPr lang="fr-FR" sz="1600" dirty="0"/>
              <a:t>L’enveloppe PER relève d’un parcours LEA distinct avec par défaut un profil de gestion équilibre à sécurisation progressive. Les versements libres ultérieurs ne sont plus soumis à parcours conseil.</a:t>
            </a:r>
          </a:p>
          <a:p>
            <a:pPr marL="711000" lvl="2" fontAlgn="auto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Char char="■"/>
              <a:defRPr/>
            </a:pPr>
            <a:r>
              <a:rPr lang="fr-FR" sz="1600" dirty="0"/>
              <a:t>En gestion pilotée, Les F</a:t>
            </a:r>
            <a:r>
              <a:rPr lang="fr-FR" sz="1600" dirty="0">
                <a:sym typeface="Arial"/>
              </a:rPr>
              <a:t>ormules d’investissement plus ou moins risquées bénéficient du logo ISR /ESG.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D3F7B58-0C94-411A-9EED-2A7A5DA6E928}"/>
              </a:ext>
            </a:extLst>
          </p:cNvPr>
          <p:cNvSpPr txBox="1"/>
          <p:nvPr/>
        </p:nvSpPr>
        <p:spPr>
          <a:xfrm>
            <a:off x="7563457" y="1550634"/>
            <a:ext cx="36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Avez-vous l’intention ou l’envie de souscrire à un PER ?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B28C642-0FC7-4DA8-AF42-F5827A82E940}"/>
              </a:ext>
            </a:extLst>
          </p:cNvPr>
          <p:cNvSpPr txBox="1"/>
          <p:nvPr/>
        </p:nvSpPr>
        <p:spPr>
          <a:xfrm>
            <a:off x="7535325" y="2817148"/>
            <a:ext cx="36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Quelles sont vos motivations à ouvrir un PER ? </a:t>
            </a:r>
          </a:p>
        </p:txBody>
      </p:sp>
    </p:spTree>
    <p:extLst>
      <p:ext uri="{BB962C8B-B14F-4D97-AF65-F5344CB8AC3E}">
        <p14:creationId xmlns:p14="http://schemas.microsoft.com/office/powerpoint/2010/main" val="22127804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ce réservé du texte 2">
            <a:extLst>
              <a:ext uri="{FF2B5EF4-FFF2-40B4-BE49-F238E27FC236}">
                <a16:creationId xmlns:a16="http://schemas.microsoft.com/office/drawing/2014/main" id="{E6C39ACB-F5C0-42CE-AA0A-1CA9C26C5663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695325" y="463550"/>
            <a:ext cx="11407632" cy="8572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2023, une année où les clients ont besoin de la plus-value de nos conseils en épargne</a:t>
            </a:r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0DBF9FCE-2419-4EC9-8E4A-A9C435611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79575"/>
            <a:ext cx="11255375" cy="4651375"/>
          </a:xfrm>
        </p:spPr>
        <p:txBody>
          <a:bodyPr>
            <a:normAutofit/>
          </a:bodyPr>
          <a:lstStyle/>
          <a:p>
            <a:pPr algn="just">
              <a:spcBef>
                <a:spcPts val="1200"/>
              </a:spcBef>
            </a:pPr>
            <a:r>
              <a:rPr lang="fr-FR" altLang="fr-FR" sz="1800" dirty="0">
                <a:solidFill>
                  <a:srgbClr val="404040"/>
                </a:solidFill>
              </a:rPr>
              <a:t>L’embellie des taux réglementés détourne l’attention de nos clients vers l’épargne liquide, et</a:t>
            </a:r>
            <a:r>
              <a:rPr lang="fr-FR" altLang="fr-FR" sz="1800" dirty="0"/>
              <a:t> va perturber l’équilibre de leurs attentes.</a:t>
            </a:r>
          </a:p>
          <a:p>
            <a:pPr algn="just">
              <a:spcBef>
                <a:spcPts val="1200"/>
              </a:spcBef>
            </a:pPr>
            <a:r>
              <a:rPr lang="fr-FR" altLang="fr-FR" sz="1800" dirty="0"/>
              <a:t>Nous sommes réactifs pour adapter notre offre d’épargne court-moyen terme.</a:t>
            </a:r>
          </a:p>
          <a:p>
            <a:pPr algn="just">
              <a:spcBef>
                <a:spcPts val="1200"/>
              </a:spcBef>
            </a:pPr>
            <a:r>
              <a:rPr lang="fr-FR" altLang="fr-FR" sz="1800" dirty="0">
                <a:solidFill>
                  <a:srgbClr val="404040"/>
                </a:solidFill>
              </a:rPr>
              <a:t>Il est alors important de remettre en perspective 3 catégories </a:t>
            </a:r>
            <a:r>
              <a:rPr lang="fr-FR" altLang="fr-FR" sz="1800">
                <a:solidFill>
                  <a:srgbClr val="404040"/>
                </a:solidFill>
              </a:rPr>
              <a:t>complémentaires d’horizons </a:t>
            </a:r>
            <a:r>
              <a:rPr lang="fr-FR" altLang="fr-FR" sz="1800" dirty="0">
                <a:solidFill>
                  <a:srgbClr val="404040"/>
                </a:solidFill>
              </a:rPr>
              <a:t>d’épargne.</a:t>
            </a:r>
            <a:endParaRPr lang="fr-FR" altLang="fr-FR" sz="1800" dirty="0"/>
          </a:p>
          <a:p>
            <a:pPr algn="just">
              <a:spcBef>
                <a:spcPts val="1200"/>
              </a:spcBef>
            </a:pPr>
            <a:r>
              <a:rPr lang="fr-FR" altLang="fr-FR" sz="1800" dirty="0">
                <a:solidFill>
                  <a:srgbClr val="404040"/>
                </a:solidFill>
              </a:rPr>
              <a:t>Notre objectif est d’engager la discussion avec nos clients à travers un bilan épargne afin de les recentrer sur leurs projets.</a:t>
            </a:r>
          </a:p>
          <a:p>
            <a:pPr algn="just">
              <a:spcBef>
                <a:spcPts val="1200"/>
              </a:spcBef>
            </a:pPr>
            <a:r>
              <a:rPr lang="fr-FR" altLang="fr-FR" sz="1800" dirty="0">
                <a:solidFill>
                  <a:srgbClr val="404040"/>
                </a:solidFill>
              </a:rPr>
              <a:t>Nous avons les moyens de satisfaire les clients cherchant à donner plus de sens à leur épargne financière avec notamment :</a:t>
            </a:r>
          </a:p>
          <a:p>
            <a:pPr lvl="1" algn="just">
              <a:spcBef>
                <a:spcPts val="1200"/>
              </a:spcBef>
            </a:pPr>
            <a:r>
              <a:rPr lang="fr-FR" altLang="fr-FR" sz="1600" dirty="0">
                <a:solidFill>
                  <a:srgbClr val="404040"/>
                </a:solidFill>
              </a:rPr>
              <a:t>Les abonnements</a:t>
            </a:r>
          </a:p>
          <a:p>
            <a:pPr lvl="1" algn="just">
              <a:spcBef>
                <a:spcPts val="1200"/>
              </a:spcBef>
            </a:pPr>
            <a:r>
              <a:rPr lang="fr-FR" altLang="fr-FR" sz="1600" dirty="0">
                <a:solidFill>
                  <a:srgbClr val="404040"/>
                </a:solidFill>
              </a:rPr>
              <a:t>L’épargne responsable</a:t>
            </a:r>
          </a:p>
          <a:p>
            <a:pPr lvl="1" algn="just">
              <a:spcBef>
                <a:spcPts val="1200"/>
              </a:spcBef>
            </a:pPr>
            <a:r>
              <a:rPr lang="fr-FR" altLang="fr-FR" sz="1600" dirty="0">
                <a:solidFill>
                  <a:srgbClr val="404040"/>
                </a:solidFill>
              </a:rPr>
              <a:t>L’assurance-vie</a:t>
            </a:r>
          </a:p>
          <a:p>
            <a:pPr lvl="1" algn="just">
              <a:spcBef>
                <a:spcPts val="1200"/>
              </a:spcBef>
            </a:pPr>
            <a:r>
              <a:rPr lang="fr-FR" altLang="fr-FR" sz="1600" dirty="0">
                <a:solidFill>
                  <a:srgbClr val="404040"/>
                </a:solidFill>
              </a:rPr>
              <a:t>Le PER</a:t>
            </a:r>
          </a:p>
        </p:txBody>
      </p:sp>
    </p:spTree>
    <p:extLst>
      <p:ext uri="{BB962C8B-B14F-4D97-AF65-F5344CB8AC3E}">
        <p14:creationId xmlns:p14="http://schemas.microsoft.com/office/powerpoint/2010/main" val="1289018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9031</TotalTime>
  <Words>4260</Words>
  <Application>Microsoft Office PowerPoint</Application>
  <PresentationFormat>Grand écran</PresentationFormat>
  <Paragraphs>416</Paragraphs>
  <Slides>29</Slides>
  <Notes>18</Notes>
  <HiddenSlides>0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40" baseType="lpstr">
      <vt:lpstr>Arial</vt:lpstr>
      <vt:lpstr>Arial Black</vt:lpstr>
      <vt:lpstr>Arial Narrow</vt:lpstr>
      <vt:lpstr>Bradley Hand ITC</vt:lpstr>
      <vt:lpstr>Calibri</vt:lpstr>
      <vt:lpstr>Montserrat Black</vt:lpstr>
      <vt:lpstr>Univers</vt:lpstr>
      <vt:lpstr>Wingdings</vt:lpstr>
      <vt:lpstr>Thème Office</vt:lpstr>
      <vt:lpstr>1_Thème Office</vt:lpstr>
      <vt:lpstr>Chart</vt:lpstr>
      <vt:lpstr>2023, année de l’Epargne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LOSSER Fabien [CEGEE]</cp:lastModifiedBy>
  <cp:revision>649</cp:revision>
  <dcterms:created xsi:type="dcterms:W3CDTF">2020-06-24T09:20:11Z</dcterms:created>
  <dcterms:modified xsi:type="dcterms:W3CDTF">2023-01-26T07:20:57Z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2023-01-12T08:03:08Z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