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0"/>
  </p:notesMasterIdLst>
  <p:sldIdLst>
    <p:sldId id="268" r:id="rId6"/>
    <p:sldId id="381" r:id="rId7"/>
    <p:sldId id="267" r:id="rId8"/>
    <p:sldId id="395" r:id="rId9"/>
    <p:sldId id="270" r:id="rId10"/>
    <p:sldId id="269" r:id="rId11"/>
    <p:sldId id="388" r:id="rId12"/>
    <p:sldId id="390" r:id="rId13"/>
    <p:sldId id="396" r:id="rId14"/>
    <p:sldId id="382" r:id="rId15"/>
    <p:sldId id="397" r:id="rId16"/>
    <p:sldId id="386" r:id="rId17"/>
    <p:sldId id="398" r:id="rId18"/>
    <p:sldId id="399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5969" autoAdjust="0"/>
  </p:normalViewPr>
  <p:slideViewPr>
    <p:cSldViewPr snapToGrid="0">
      <p:cViewPr varScale="1">
        <p:scale>
          <a:sx n="86" d="100"/>
          <a:sy n="86" d="100"/>
        </p:scale>
        <p:origin x="102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clickandlearn.bpce.fr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clickandlearn.bpce.f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28732A-0627-4B97-8A05-ECFEF751DF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3C1A62-C163-4485-9E73-668031E0448B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fr-FR" sz="1600" dirty="0">
              <a:solidFill>
                <a:schemeClr val="tx1">
                  <a:lumMod val="75000"/>
                  <a:lumOff val="25000"/>
                </a:schemeClr>
              </a:solidFill>
            </a:rPr>
            <a:t>  Izicarte, connaissez-vous ou vous souvenez-vous de tous ses composants et ses avantages ?</a:t>
          </a:r>
          <a:endParaRPr lang="en-US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9D8A458-A1A4-498C-A959-35DFB3345F85}" type="parTrans" cxnId="{3B36A111-EFF8-42DE-B30E-C63DAFD77257}">
      <dgm:prSet/>
      <dgm:spPr/>
      <dgm:t>
        <a:bodyPr/>
        <a:lstStyle/>
        <a:p>
          <a:endParaRPr lang="en-US"/>
        </a:p>
      </dgm:t>
    </dgm:pt>
    <dgm:pt modelId="{D0A5AB2A-3B22-4595-AE40-48E60EF9DBC6}" type="sibTrans" cxnId="{3B36A111-EFF8-42DE-B30E-C63DAFD77257}">
      <dgm:prSet/>
      <dgm:spPr/>
      <dgm:t>
        <a:bodyPr/>
        <a:lstStyle/>
        <a:p>
          <a:endParaRPr lang="en-US"/>
        </a:p>
      </dgm:t>
    </dgm:pt>
    <dgm:pt modelId="{96AB4E69-D4A8-4D39-A141-54749567403B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fr-FR" sz="1600" dirty="0">
              <a:solidFill>
                <a:schemeClr val="tx1">
                  <a:lumMod val="75000"/>
                  <a:lumOff val="25000"/>
                </a:schemeClr>
              </a:solidFill>
            </a:rPr>
            <a:t>  Découvrez </a:t>
          </a:r>
          <a:r>
            <a:rPr lang="fr-FR" sz="1600" b="1" dirty="0">
              <a:solidFill>
                <a:schemeClr val="tx1">
                  <a:lumMod val="75000"/>
                  <a:lumOff val="25000"/>
                </a:schemeClr>
              </a:solidFill>
            </a:rPr>
            <a:t>en équipe</a:t>
          </a:r>
          <a:r>
            <a:rPr lang="fr-FR" sz="1600" dirty="0">
              <a:solidFill>
                <a:schemeClr val="tx1">
                  <a:lumMod val="75000"/>
                  <a:lumOff val="25000"/>
                </a:schemeClr>
              </a:solidFill>
            </a:rPr>
            <a:t> ses nouvelles fonctionnalités, le parcours </a:t>
          </a:r>
          <a:r>
            <a:rPr lang="fr-FR" sz="1600" dirty="0" err="1">
              <a:solidFill>
                <a:schemeClr val="tx1">
                  <a:lumMod val="75000"/>
                  <a:lumOff val="25000"/>
                </a:schemeClr>
              </a:solidFill>
            </a:rPr>
            <a:t>Selfcare</a:t>
          </a:r>
          <a:r>
            <a:rPr lang="fr-FR" sz="1600" dirty="0">
              <a:solidFill>
                <a:schemeClr val="tx1">
                  <a:lumMod val="75000"/>
                  <a:lumOff val="25000"/>
                </a:schemeClr>
              </a:solidFill>
            </a:rPr>
            <a:t>, en suivant le module « Comment parler du Crédit Renouvelable Izicarte ? » sous </a:t>
          </a:r>
          <a:r>
            <a:rPr lang="fr-FR" sz="160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and </a:t>
          </a:r>
          <a:r>
            <a:rPr lang="fr-FR" sz="1600" dirty="0" err="1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Learn</a:t>
          </a:r>
          <a:r>
            <a:rPr lang="fr-FR" sz="1600" dirty="0">
              <a:solidFill>
                <a:schemeClr val="tx1">
                  <a:lumMod val="75000"/>
                  <a:lumOff val="25000"/>
                </a:schemeClr>
              </a:solidFill>
            </a:rPr>
            <a:t>.</a:t>
          </a:r>
          <a:endParaRPr lang="en-US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291A7F4-05B4-4921-8FA2-270C78DFB34D}" type="parTrans" cxnId="{31645373-8A58-44DB-A5A9-C153C9EB2BBA}">
      <dgm:prSet/>
      <dgm:spPr/>
      <dgm:t>
        <a:bodyPr/>
        <a:lstStyle/>
        <a:p>
          <a:endParaRPr lang="en-US"/>
        </a:p>
      </dgm:t>
    </dgm:pt>
    <dgm:pt modelId="{CB189380-8A16-440B-A0AF-B1795F60C0AD}" type="sibTrans" cxnId="{31645373-8A58-44DB-A5A9-C153C9EB2BBA}">
      <dgm:prSet/>
      <dgm:spPr/>
      <dgm:t>
        <a:bodyPr/>
        <a:lstStyle/>
        <a:p>
          <a:endParaRPr lang="en-US"/>
        </a:p>
      </dgm:t>
    </dgm:pt>
    <dgm:pt modelId="{00904E42-91CC-485C-9062-37A735E46EEC}" type="pres">
      <dgm:prSet presAssocID="{CE28732A-0627-4B97-8A05-ECFEF751DF2A}" presName="linear" presStyleCnt="0">
        <dgm:presLayoutVars>
          <dgm:animLvl val="lvl"/>
          <dgm:resizeHandles val="exact"/>
        </dgm:presLayoutVars>
      </dgm:prSet>
      <dgm:spPr/>
    </dgm:pt>
    <dgm:pt modelId="{40B02CC8-3B6A-4B76-AC68-13F2E253E3A8}" type="pres">
      <dgm:prSet presAssocID="{213C1A62-C163-4485-9E73-668031E0448B}" presName="parentText" presStyleLbl="node1" presStyleIdx="0" presStyleCnt="2" custScaleX="84254">
        <dgm:presLayoutVars>
          <dgm:chMax val="0"/>
          <dgm:bulletEnabled val="1"/>
        </dgm:presLayoutVars>
      </dgm:prSet>
      <dgm:spPr/>
    </dgm:pt>
    <dgm:pt modelId="{DF3A5FDA-02F0-4735-ABA3-2961C4488EF0}" type="pres">
      <dgm:prSet presAssocID="{D0A5AB2A-3B22-4595-AE40-48E60EF9DBC6}" presName="spacer" presStyleCnt="0"/>
      <dgm:spPr/>
    </dgm:pt>
    <dgm:pt modelId="{259DC973-0366-4822-BC89-0C202CA83EC7}" type="pres">
      <dgm:prSet presAssocID="{96AB4E69-D4A8-4D39-A141-54749567403B}" presName="parentText" presStyleLbl="node1" presStyleIdx="1" presStyleCnt="2" custScaleX="84503">
        <dgm:presLayoutVars>
          <dgm:chMax val="0"/>
          <dgm:bulletEnabled val="1"/>
        </dgm:presLayoutVars>
      </dgm:prSet>
      <dgm:spPr/>
    </dgm:pt>
  </dgm:ptLst>
  <dgm:cxnLst>
    <dgm:cxn modelId="{3B36A111-EFF8-42DE-B30E-C63DAFD77257}" srcId="{CE28732A-0627-4B97-8A05-ECFEF751DF2A}" destId="{213C1A62-C163-4485-9E73-668031E0448B}" srcOrd="0" destOrd="0" parTransId="{39D8A458-A1A4-498C-A959-35DFB3345F85}" sibTransId="{D0A5AB2A-3B22-4595-AE40-48E60EF9DBC6}"/>
    <dgm:cxn modelId="{41B29120-33DF-4BD5-9FB0-DD7582C17250}" type="presOf" srcId="{CE28732A-0627-4B97-8A05-ECFEF751DF2A}" destId="{00904E42-91CC-485C-9062-37A735E46EEC}" srcOrd="0" destOrd="0" presId="urn:microsoft.com/office/officeart/2005/8/layout/vList2"/>
    <dgm:cxn modelId="{166B9070-359D-47FC-B6DF-34EDC48087AC}" type="presOf" srcId="{213C1A62-C163-4485-9E73-668031E0448B}" destId="{40B02CC8-3B6A-4B76-AC68-13F2E253E3A8}" srcOrd="0" destOrd="0" presId="urn:microsoft.com/office/officeart/2005/8/layout/vList2"/>
    <dgm:cxn modelId="{31645373-8A58-44DB-A5A9-C153C9EB2BBA}" srcId="{CE28732A-0627-4B97-8A05-ECFEF751DF2A}" destId="{96AB4E69-D4A8-4D39-A141-54749567403B}" srcOrd="1" destOrd="0" parTransId="{3291A7F4-05B4-4921-8FA2-270C78DFB34D}" sibTransId="{CB189380-8A16-440B-A0AF-B1795F60C0AD}"/>
    <dgm:cxn modelId="{C43AAE7B-8D0F-46B5-814D-A30795A63EDD}" type="presOf" srcId="{96AB4E69-D4A8-4D39-A141-54749567403B}" destId="{259DC973-0366-4822-BC89-0C202CA83EC7}" srcOrd="0" destOrd="0" presId="urn:microsoft.com/office/officeart/2005/8/layout/vList2"/>
    <dgm:cxn modelId="{926164E2-0ECA-4A6C-8E9F-D79C5F073D05}" type="presParOf" srcId="{00904E42-91CC-485C-9062-37A735E46EEC}" destId="{40B02CC8-3B6A-4B76-AC68-13F2E253E3A8}" srcOrd="0" destOrd="0" presId="urn:microsoft.com/office/officeart/2005/8/layout/vList2"/>
    <dgm:cxn modelId="{57F92670-0B8E-40C5-9DA5-61452F1302D6}" type="presParOf" srcId="{00904E42-91CC-485C-9062-37A735E46EEC}" destId="{DF3A5FDA-02F0-4735-ABA3-2961C4488EF0}" srcOrd="1" destOrd="0" presId="urn:microsoft.com/office/officeart/2005/8/layout/vList2"/>
    <dgm:cxn modelId="{7F8C72F0-8EC9-4962-B893-51252D7A3782}" type="presParOf" srcId="{00904E42-91CC-485C-9062-37A735E46EEC}" destId="{259DC973-0366-4822-BC89-0C202CA83EC7}" srcOrd="2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02CC8-3B6A-4B76-AC68-13F2E253E3A8}">
      <dsp:nvSpPr>
        <dsp:cNvPr id="0" name=""/>
        <dsp:cNvSpPr/>
      </dsp:nvSpPr>
      <dsp:spPr>
        <a:xfrm>
          <a:off x="864513" y="1113910"/>
          <a:ext cx="9251710" cy="121680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  Izicarte, connaissez-vous ou vous souvenez-vous de tous ses composants et ses avantages ?</a:t>
          </a:r>
          <a:endParaRPr 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923912" y="1173309"/>
        <a:ext cx="9132912" cy="1098002"/>
      </dsp:txXfrm>
    </dsp:sp>
    <dsp:sp modelId="{259DC973-0366-4822-BC89-0C202CA83EC7}">
      <dsp:nvSpPr>
        <dsp:cNvPr id="0" name=""/>
        <dsp:cNvSpPr/>
      </dsp:nvSpPr>
      <dsp:spPr>
        <a:xfrm>
          <a:off x="850842" y="2517910"/>
          <a:ext cx="9279053" cy="121680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  Découvrez </a:t>
          </a:r>
          <a:r>
            <a:rPr lang="fr-FR" sz="16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en équipe</a:t>
          </a:r>
          <a:r>
            <a:rPr lang="fr-F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 ses nouvelles fonctionnalités, le parcours </a:t>
          </a:r>
          <a:r>
            <a:rPr lang="fr-FR" sz="16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Selfcare</a:t>
          </a:r>
          <a:r>
            <a:rPr lang="fr-F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, en suivant le module « Comment parler du Crédit Renouvelable Izicarte ? » sous </a:t>
          </a:r>
          <a:r>
            <a:rPr lang="fr-FR" sz="1600" kern="120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and </a:t>
          </a:r>
          <a:r>
            <a:rPr lang="fr-FR" sz="1600" kern="1200" dirty="0" err="1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Learn</a:t>
          </a:r>
          <a:r>
            <a:rPr lang="fr-F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.</a:t>
          </a:r>
          <a:endParaRPr 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910241" y="2577309"/>
        <a:ext cx="9160255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DC4DA-BE3F-44DA-A9F3-B89BA3966EC7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03457-B057-44A1-B124-0771118A1A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36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Ouverture du Post Paiement sur le DD</a:t>
            </a: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46 % des déblocages se font via des paiements CB</a:t>
            </a: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42 % des fonds sont débloqués via notre site internet ou application</a:t>
            </a: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Près de 8 millions d’€ sont débloqués via des retraits en espèces dans nos GAB</a:t>
            </a:r>
          </a:p>
          <a:p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10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Année 2022 CE GEE financements par canaux en nombre et en montant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AGENCE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903 ; 0,4% / </a:t>
            </a:r>
            <a:r>
              <a:rPr lang="fr-FR" sz="10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993 354 € ; 2,7%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CAMPAGNE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1 589 ; 0,7% / 1 689 765 € ; 4,7%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Paiements CB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106 980 ; 46,5%</a:t>
            </a:r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3 056 451 € ; 8,4%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CRC BPCE Financement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6 346 ; 2,8% / </a:t>
            </a:r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5 595 655 € ; 15,4%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DAB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72 260 ; 31,4% / </a:t>
            </a:r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7 894 313 €</a:t>
            </a:r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; 21,8%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 Alerte Anti dépassement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3 092 ; 1,3% / 906 535 € ; 2,5%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internet et DEI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38 587 ; 16,8% / 15 470 234 € ; </a:t>
            </a:r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42,7%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 BPCE Financement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395 ; 0,2% / 607 314 € ; 1,7%</a:t>
            </a:r>
          </a:p>
          <a:p>
            <a:r>
              <a:rPr lang="fr-FR" sz="1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Post-paiement</a:t>
            </a:r>
            <a:endParaRPr lang="fr-FR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68 ; 0,0% / 33 008 € ; 0,1%</a:t>
            </a:r>
          </a:p>
          <a:p>
            <a:r>
              <a:rPr lang="fr-FR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03457-B057-44A1-B124-0771118A1A1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236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03457-B057-44A1-B124-0771118A1A1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25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AA64EB4-4847-4B4D-A9E8-9B173F94F7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43419" y="4148048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1F578F4E-DCAB-4DB3-8B04-393E109D57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320" y="1901278"/>
            <a:ext cx="2609781" cy="224677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None/>
              <a:defRPr lang="fr-FR" sz="14000" b="1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2641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mailto:fabien.baudot@bpce.fr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hdphoto" Target="../media/hdphoto2.wdp"/><Relationship Id="rId1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png"/><Relationship Id="rId1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://commerciaux.celca.caisse-epargne.fr/download/1176/documents-hors-arbo-2/29285/reglement-concours-interne-izislogan-fevrier-2023.pdf" TargetMode="External"/><Relationship Id="rId7" Type="http://schemas.openxmlformats.org/officeDocument/2006/relationships/image" Target="../media/image27.png"/><Relationship Id="rId2" Type="http://schemas.openxmlformats.org/officeDocument/2006/relationships/hyperlink" Target="mailto:cegee-b-izislogan@cegee.caisse-epargne.fr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88/mode-operatoire-izicarte-sans-reserve-associee/23721/mode-operatoire-izicarte-sans-reserve-associee.ppt" TargetMode="External"/><Relationship Id="rId2" Type="http://schemas.openxmlformats.org/officeDocument/2006/relationships/hyperlink" Target="https://php-gephp.cegee.mycloud.intrabpce.fr/orca/index.php?rap=3020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commerciaux.celca.caisse-epargne.fr/download/217/refus-reprise/11286/didacticiel-demande-de-reprise-izicarte.pdf" TargetMode="External"/><Relationship Id="rId4" Type="http://schemas.openxmlformats.org/officeDocument/2006/relationships/hyperlink" Target="http://commerciaux.celca.caisse-epargne.fr/download/198/bancarisation/24891/book-bancarisation-cegee-11202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9 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IZICARTE, le véritable couteau suisse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Directions Marketing et Excellence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337453-994D-42A5-AB44-1817BF38705E}"/>
              </a:ext>
            </a:extLst>
          </p:cNvPr>
          <p:cNvSpPr/>
          <p:nvPr/>
        </p:nvSpPr>
        <p:spPr>
          <a:xfrm>
            <a:off x="4941455" y="4048513"/>
            <a:ext cx="6996422" cy="14212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  <a:cs typeface="Rod" panose="020B0604020202020204" pitchFamily="49" charset="-79"/>
              </a:rPr>
              <a:t>Nous prenons la parole à 13h45.</a:t>
            </a:r>
          </a:p>
          <a:p>
            <a:pPr algn="ctr"/>
            <a:r>
              <a:rPr lang="fr-FR" sz="24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  <a:cs typeface="Rod" panose="020B0604020202020204" pitchFamily="49" charset="-79"/>
              </a:rPr>
              <a:t>En patientant, merci d’éteindre vos micros et caméras.</a:t>
            </a:r>
          </a:p>
          <a:p>
            <a:pPr algn="ctr"/>
            <a:r>
              <a:rPr lang="fr-FR" sz="24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  <a:cs typeface="Rod" panose="020B0604020202020204" pitchFamily="49" charset="-79"/>
              </a:rPr>
              <a:t>Nous sommes tout de suite à vous !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25FC50D-4F09-4F5A-BDE4-058F99400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Nous vous proposons une Heure du Jeudi animée et construite en 3 temps.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C083AB-F9CF-419A-BA70-A7A41DB91D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Cette Heure du Jeudi autour d’Izicarte vous est proposée sous un format original.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1FD3FBC3-6765-440F-AE62-C7ABCC407D0D}"/>
              </a:ext>
            </a:extLst>
          </p:cNvPr>
          <p:cNvSpPr txBox="1">
            <a:spLocks/>
          </p:cNvSpPr>
          <p:nvPr/>
        </p:nvSpPr>
        <p:spPr>
          <a:xfrm>
            <a:off x="1534907" y="2403827"/>
            <a:ext cx="8451239" cy="399002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</a:pPr>
            <a:r>
              <a:rPr lang="fr-FR" dirty="0"/>
              <a:t>Introduction réalisée par </a:t>
            </a:r>
            <a:r>
              <a:rPr lang="fr-FR" b="1" dirty="0"/>
              <a:t>Loriane </a:t>
            </a:r>
            <a:r>
              <a:rPr lang="fr-FR" b="1" dirty="0" err="1"/>
              <a:t>Laroque-Falantin</a:t>
            </a:r>
            <a:r>
              <a:rPr lang="fr-FR" dirty="0"/>
              <a:t>, chef de projet Marketing en charge de la Bancarisation et </a:t>
            </a:r>
            <a:r>
              <a:rPr lang="fr-FR" b="1" dirty="0"/>
              <a:t>Fabien Baudot</a:t>
            </a:r>
            <a:r>
              <a:rPr lang="fr-FR" dirty="0"/>
              <a:t>, votre animateur BPCE Financement, sur les éléments contextuels du Crédit Consommation avec un focus Crédit Renouvelable et </a:t>
            </a:r>
            <a:r>
              <a:rPr lang="fr-FR" dirty="0" err="1"/>
              <a:t>Izicarte</a:t>
            </a:r>
            <a:r>
              <a:rPr lang="fr-FR" dirty="0"/>
              <a:t>.</a:t>
            </a:r>
          </a:p>
          <a:p>
            <a:endParaRPr lang="fr-FR" sz="3000" dirty="0"/>
          </a:p>
          <a:p>
            <a:pPr>
              <a:buClr>
                <a:schemeClr val="bg1"/>
              </a:buClr>
            </a:pPr>
            <a:r>
              <a:rPr lang="fr-FR" dirty="0"/>
              <a:t>Réalisation de la formation « Comment parler du Crédit Renouvelable Izicarte ? » à dérouler </a:t>
            </a:r>
            <a:r>
              <a:rPr lang="fr-FR" b="1" dirty="0"/>
              <a:t>en équipe </a:t>
            </a:r>
            <a:r>
              <a:rPr lang="fr-FR" dirty="0"/>
              <a:t>sous Click and </a:t>
            </a:r>
            <a:r>
              <a:rPr lang="fr-FR" dirty="0" err="1"/>
              <a:t>Learn</a:t>
            </a:r>
            <a:r>
              <a:rPr lang="fr-FR" dirty="0"/>
              <a:t> pour découvrir les nouveautés d’Izicarte.</a:t>
            </a:r>
          </a:p>
          <a:p>
            <a:endParaRPr lang="fr-FR" sz="3000" dirty="0"/>
          </a:p>
          <a:p>
            <a:pPr>
              <a:buClr>
                <a:schemeClr val="bg1"/>
              </a:buClr>
            </a:pPr>
            <a:r>
              <a:rPr lang="fr-FR" dirty="0"/>
              <a:t>Brainstorming en équipe pour créer la future campagne </a:t>
            </a:r>
            <a:r>
              <a:rPr lang="fr-FR" dirty="0" err="1"/>
              <a:t>Izicarte</a:t>
            </a:r>
            <a:r>
              <a:rPr lang="fr-FR" dirty="0"/>
              <a:t>. </a:t>
            </a:r>
          </a:p>
          <a:p>
            <a:pPr lvl="1">
              <a:buClr>
                <a:schemeClr val="bg1"/>
              </a:buClr>
            </a:pPr>
            <a:r>
              <a:rPr lang="fr-FR" dirty="0"/>
              <a:t>Comment mettre en avant notre Izicarte Premier Débit Différé ?</a:t>
            </a:r>
          </a:p>
          <a:p>
            <a:pPr lvl="1">
              <a:buClr>
                <a:schemeClr val="bg1"/>
              </a:buClr>
            </a:pPr>
            <a:r>
              <a:rPr lang="fr-FR" dirty="0"/>
              <a:t>Créez un slogan autour d’Izicarte pour donner envie aux clients du Grand Est, non équipés de souscrire cette carte.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19C615-B271-4152-80F4-62849A461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06" y="2586215"/>
            <a:ext cx="781026" cy="760059"/>
          </a:xfrm>
          <a:prstGeom prst="flowChartConnector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D2463-3896-4FCC-9F66-A645F6698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106" y="3927627"/>
            <a:ext cx="781026" cy="716059"/>
          </a:xfrm>
          <a:prstGeom prst="flowChartConnector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D51C20-9072-4E05-9FD9-9B19FBD70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106" y="5395108"/>
            <a:ext cx="781026" cy="765194"/>
          </a:xfrm>
          <a:prstGeom prst="flowChartConnector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2B16A96C-39E5-422F-9B80-49C6823D9796}"/>
              </a:ext>
            </a:extLst>
          </p:cNvPr>
          <p:cNvGrpSpPr/>
          <p:nvPr/>
        </p:nvGrpSpPr>
        <p:grpSpPr>
          <a:xfrm>
            <a:off x="10063722" y="2548118"/>
            <a:ext cx="1524012" cy="692811"/>
            <a:chOff x="8968542" y="2805028"/>
            <a:chExt cx="1524012" cy="6928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412AEF-7C61-4A88-8247-12346FB40F7D}"/>
                </a:ext>
              </a:extLst>
            </p:cNvPr>
            <p:cNvSpPr/>
            <p:nvPr/>
          </p:nvSpPr>
          <p:spPr>
            <a:xfrm>
              <a:off x="9165018" y="2880616"/>
              <a:ext cx="1327536" cy="54910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 min.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849FBC9-DCC9-4052-9EDF-6593597E1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68542" y="2805028"/>
              <a:ext cx="684430" cy="692811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DDC565B-C5B4-4740-8583-A30CF7BB4EB5}"/>
              </a:ext>
            </a:extLst>
          </p:cNvPr>
          <p:cNvGrpSpPr/>
          <p:nvPr/>
        </p:nvGrpSpPr>
        <p:grpSpPr>
          <a:xfrm>
            <a:off x="10056752" y="3939250"/>
            <a:ext cx="1524012" cy="692811"/>
            <a:chOff x="8968542" y="4000044"/>
            <a:chExt cx="1524012" cy="69281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0F2B6F-5EC8-4676-A392-F67A655B899E}"/>
                </a:ext>
              </a:extLst>
            </p:cNvPr>
            <p:cNvSpPr/>
            <p:nvPr/>
          </p:nvSpPr>
          <p:spPr>
            <a:xfrm>
              <a:off x="9165018" y="4061333"/>
              <a:ext cx="1327536" cy="54910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25 min.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30C9C2A-8572-4AB0-9BD6-02DF40D93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68542" y="4000044"/>
              <a:ext cx="684430" cy="692811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6A31177-B159-4CEF-A5AD-A1293A639138}"/>
              </a:ext>
            </a:extLst>
          </p:cNvPr>
          <p:cNvGrpSpPr/>
          <p:nvPr/>
        </p:nvGrpSpPr>
        <p:grpSpPr>
          <a:xfrm>
            <a:off x="10051630" y="5431299"/>
            <a:ext cx="1529134" cy="692811"/>
            <a:chOff x="8968542" y="5860282"/>
            <a:chExt cx="1529134" cy="692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B1462B0-7BD3-46F3-911E-7CB433CA0182}"/>
                </a:ext>
              </a:extLst>
            </p:cNvPr>
            <p:cNvSpPr/>
            <p:nvPr/>
          </p:nvSpPr>
          <p:spPr>
            <a:xfrm>
              <a:off x="9165018" y="5921204"/>
              <a:ext cx="1332658" cy="54910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 min.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2A18914-6B72-41D1-9F6C-699EEA92B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68542" y="5860282"/>
              <a:ext cx="684430" cy="692811"/>
            </a:xfrm>
            <a:prstGeom prst="rect">
              <a:avLst/>
            </a:prstGeom>
          </p:spPr>
        </p:pic>
      </p:grp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BFF23C9D-5076-4BDF-8186-E6778255A956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259441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Le marché, les tendances de consommation 2023 et les critères Part Variable nous donne l’occasion de faire d’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</a:rPr>
              <a:t>Izicarte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Premier Débit Différé notre carte cœur de gamme.</a:t>
            </a:r>
          </a:p>
          <a:p>
            <a:r>
              <a:rPr lang="fr-FR" dirty="0"/>
              <a:t>Réalisez la formation « Comment parler du Crédit Renouvelable </a:t>
            </a:r>
            <a:r>
              <a:rPr lang="fr-FR" dirty="0" err="1"/>
              <a:t>Izicarte</a:t>
            </a:r>
            <a:r>
              <a:rPr lang="fr-FR" dirty="0"/>
              <a:t> ? » en équipe sous Click and </a:t>
            </a:r>
            <a:r>
              <a:rPr lang="fr-FR" dirty="0" err="1"/>
              <a:t>Learn</a:t>
            </a:r>
            <a:r>
              <a:rPr lang="fr-FR" dirty="0"/>
              <a:t> pour découvrir les nouveautés d’</a:t>
            </a:r>
            <a:r>
              <a:rPr lang="fr-FR" dirty="0" err="1"/>
              <a:t>Izicarte</a:t>
            </a:r>
            <a:r>
              <a:rPr lang="fr-FR" dirty="0"/>
              <a:t>.</a:t>
            </a:r>
          </a:p>
          <a:p>
            <a:r>
              <a:rPr lang="fr-FR" dirty="0"/>
              <a:t>Jeu concours : imaginez notre future campagne de communication </a:t>
            </a:r>
            <a:r>
              <a:rPr lang="fr-FR" dirty="0" err="1"/>
              <a:t>Izicarte</a:t>
            </a:r>
            <a:r>
              <a:rPr lang="fr-FR" dirty="0"/>
              <a:t> en équipe !</a:t>
            </a:r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1A8A8C-CF29-4083-BF2A-A55340C805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 marché et les tendances de consommation 2023 sur le Crédit Consommation nous donne l’occasion de mettre en avant notre produit </a:t>
            </a:r>
            <a:r>
              <a:rPr lang="fr-FR" dirty="0" err="1"/>
              <a:t>Izicarte</a:t>
            </a:r>
            <a:r>
              <a:rPr lang="fr-FR" dirty="0"/>
              <a:t>. </a:t>
            </a:r>
          </a:p>
          <a:p>
            <a:r>
              <a:rPr lang="fr-FR" dirty="0"/>
              <a:t>Dans notre gamme de Crédit, </a:t>
            </a:r>
            <a:r>
              <a:rPr lang="fr-FR" dirty="0" err="1"/>
              <a:t>Izicarte</a:t>
            </a:r>
            <a:r>
              <a:rPr lang="fr-FR" dirty="0"/>
              <a:t> produit à fort PNB, est mis en avant dans la Part Variable 2023.</a:t>
            </a:r>
          </a:p>
          <a:p>
            <a:r>
              <a:rPr lang="fr-FR" dirty="0"/>
              <a:t>Combiner tous les avantages avec notre offre Cœur de gamme est un réel atout pour nos clients.</a:t>
            </a:r>
          </a:p>
          <a:p>
            <a:r>
              <a:rPr lang="fr-FR" dirty="0"/>
              <a:t>Au quotidien, Fabien Baudot, votre animateur BPCE Financement est à vos côtés.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7B6F51-9659-4C3A-85CF-3EC3C72B6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42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L’inquiétude des Français vis-à-vis de leur pouvoir d’achat atteint un niveau exceptionnel, même chez les populations les plus aisées, en augmentant de 26% vs 2021*.</a:t>
            </a:r>
          </a:p>
          <a:p>
            <a:r>
              <a:rPr lang="fr-FR" dirty="0"/>
              <a:t>Malgré la baisse des dépenses envisagées, le marché du crédit à la consommation reste en croissance :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35% des français déclarent avoir un crédit à la consommation en cours (32 % en 2021)</a:t>
            </a:r>
          </a:p>
          <a:p>
            <a:pPr lvl="1">
              <a:spcAft>
                <a:spcPts val="600"/>
              </a:spcAft>
            </a:pPr>
            <a:endParaRPr lang="fr-FR" sz="800" dirty="0"/>
          </a:p>
          <a:p>
            <a:r>
              <a:rPr lang="fr-FR" dirty="0"/>
              <a:t>Le CR s’intègre parfaitement dans notre gamme                                                                                                                                 entre les besoins de trésorerie courants et le prêt personnel</a:t>
            </a:r>
          </a:p>
          <a:p>
            <a:r>
              <a:rPr lang="fr-FR" dirty="0"/>
              <a:t>Longtemps porté par les organismes financiers spécialisés,                                                                                                       c’est aujourd’hui un produit qui fait partie intégrante de notre                                                                                          gamme et qui se digitalise.</a:t>
            </a:r>
          </a:p>
          <a:p>
            <a:endParaRPr lang="fr-FR" sz="800" dirty="0"/>
          </a:p>
          <a:p>
            <a:endParaRPr lang="fr-FR" dirty="0"/>
          </a:p>
          <a:p>
            <a:r>
              <a:rPr lang="fr-FR" dirty="0"/>
              <a:t>Les clients débloquent les fonds en toute autonomie (service Alerte Anti dépassement et Post paiement utilisé à 65 % par des nouveaux utilisateurs) et font automatiquement avancer l’encours Crédit Conso.</a:t>
            </a:r>
          </a:p>
          <a:p>
            <a:endParaRPr lang="fr-FR" dirty="0"/>
          </a:p>
          <a:p>
            <a:r>
              <a:rPr lang="fr-FR" dirty="0"/>
              <a:t>Les résultats de 2022 mettent en avant une baisse de 25 % de nos ventes de nouvelles réserves alors que nos clients ont débloqué +18% de fonds sur leurs enveloppes Crédit Renouvelable, vs 2021.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marché et les tendances de consommation 2023 sur le Crédit Consommation nous donne l’occasion de mettre en avant notre produit </a:t>
            </a:r>
            <a:r>
              <a:rPr lang="fr-FR" dirty="0" err="1"/>
              <a:t>Izicarte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01903B-721B-4524-B024-FEEDC5890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89" y="596223"/>
            <a:ext cx="468422" cy="455847"/>
          </a:xfrm>
          <a:prstGeom prst="flowChartConnector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7B1B73-8DB5-4675-AA74-07E24FD16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568" y="2729720"/>
            <a:ext cx="3893619" cy="16772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8A995F-126B-4859-893A-268ED1FE6B7B}"/>
              </a:ext>
            </a:extLst>
          </p:cNvPr>
          <p:cNvSpPr/>
          <p:nvPr/>
        </p:nvSpPr>
        <p:spPr>
          <a:xfrm>
            <a:off x="9735671" y="6121497"/>
            <a:ext cx="2456329" cy="331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étude Cofidis/CSA de novembre 2022</a:t>
            </a:r>
          </a:p>
        </p:txBody>
      </p:sp>
    </p:spTree>
    <p:extLst>
      <p:ext uri="{BB962C8B-B14F-4D97-AF65-F5344CB8AC3E}">
        <p14:creationId xmlns:p14="http://schemas.microsoft.com/office/powerpoint/2010/main" val="267306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82EAB83-A956-45A9-94A5-D8ED2B6C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Izicarte est un produit à fort PNB selon ses 2 composantes :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Largement </a:t>
            </a:r>
            <a:r>
              <a:rPr lang="fr-FR" b="1" dirty="0"/>
              <a:t>portés par le contexte économique et notre stock</a:t>
            </a:r>
            <a:r>
              <a:rPr lang="fr-FR" dirty="0"/>
              <a:t>, il est nécessaire de remettre Izicarte au cœur de notre gamme </a:t>
            </a:r>
            <a:r>
              <a:rPr lang="fr-FR" b="1" dirty="0"/>
              <a:t>pour faire perdurer nos financements de demain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Pour vous accompagner, la Part Variable 2023 marque une augmentation de la pondération Izicarte Débit Différé 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09AF4A-01D2-404E-8344-3448828535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Dans notre gamme de Crédit</a:t>
            </a:r>
            <a:r>
              <a:rPr lang="fr-FR" strike="dblStrike" dirty="0"/>
              <a:t>,</a:t>
            </a:r>
            <a:r>
              <a:rPr lang="fr-FR" dirty="0"/>
              <a:t> </a:t>
            </a:r>
            <a:r>
              <a:rPr lang="fr-FR" dirty="0" err="1"/>
              <a:t>Izicarte</a:t>
            </a:r>
            <a:r>
              <a:rPr lang="fr-FR" dirty="0"/>
              <a:t>, produit à fort PNB, est mis en avant dans la    Part Variable 2023.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8A9FDBC-57EB-48EC-8636-80CF6D7218E4}"/>
              </a:ext>
            </a:extLst>
          </p:cNvPr>
          <p:cNvGrpSpPr/>
          <p:nvPr/>
        </p:nvGrpSpPr>
        <p:grpSpPr>
          <a:xfrm>
            <a:off x="2639498" y="5505189"/>
            <a:ext cx="6648450" cy="767959"/>
            <a:chOff x="2771775" y="5469330"/>
            <a:chExt cx="6648450" cy="76795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3EE5BA8-807F-445B-BE2C-27E30CE3E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1775" y="5684839"/>
              <a:ext cx="6648450" cy="55245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3A9BE3-81C0-4E83-8BA6-08CB7522EC5C}"/>
                </a:ext>
              </a:extLst>
            </p:cNvPr>
            <p:cNvSpPr/>
            <p:nvPr/>
          </p:nvSpPr>
          <p:spPr>
            <a:xfrm>
              <a:off x="3666565" y="5469331"/>
              <a:ext cx="977153" cy="160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E0AB79-512F-488F-8F78-8876D369D8BE}"/>
                </a:ext>
              </a:extLst>
            </p:cNvPr>
            <p:cNvSpPr/>
            <p:nvPr/>
          </p:nvSpPr>
          <p:spPr>
            <a:xfrm>
              <a:off x="7440707" y="5469330"/>
              <a:ext cx="977153" cy="160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B754BC6-9094-4E13-AD76-4807CA5A86E8}"/>
              </a:ext>
            </a:extLst>
          </p:cNvPr>
          <p:cNvGrpSpPr/>
          <p:nvPr/>
        </p:nvGrpSpPr>
        <p:grpSpPr>
          <a:xfrm>
            <a:off x="985313" y="1893144"/>
            <a:ext cx="10511362" cy="2044565"/>
            <a:chOff x="1189308" y="3458235"/>
            <a:chExt cx="11770169" cy="295092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C6E6F4C-A6A4-4DB5-8DC9-86BFD2130D6A}"/>
                </a:ext>
              </a:extLst>
            </p:cNvPr>
            <p:cNvGrpSpPr/>
            <p:nvPr/>
          </p:nvGrpSpPr>
          <p:grpSpPr>
            <a:xfrm>
              <a:off x="1189308" y="3458235"/>
              <a:ext cx="5438428" cy="2936666"/>
              <a:chOff x="687285" y="2182153"/>
              <a:chExt cx="5438428" cy="293666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A7BC9F35-C259-4314-927B-7B0832A2C503}"/>
                  </a:ext>
                </a:extLst>
              </p:cNvPr>
              <p:cNvGrpSpPr/>
              <p:nvPr/>
            </p:nvGrpSpPr>
            <p:grpSpPr>
              <a:xfrm>
                <a:off x="1422358" y="2634383"/>
                <a:ext cx="4703355" cy="2484436"/>
                <a:chOff x="7166514" y="1120082"/>
                <a:chExt cx="4679565" cy="2843933"/>
              </a:xfrm>
            </p:grpSpPr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2EAFB3E4-89F2-4B15-A22C-3FF70EED00FA}"/>
                    </a:ext>
                  </a:extLst>
                </p:cNvPr>
                <p:cNvGrpSpPr/>
                <p:nvPr/>
              </p:nvGrpSpPr>
              <p:grpSpPr>
                <a:xfrm>
                  <a:off x="7166514" y="1120082"/>
                  <a:ext cx="4571278" cy="2557949"/>
                  <a:chOff x="7218324" y="1536548"/>
                  <a:chExt cx="4571278" cy="2557949"/>
                </a:xfrm>
              </p:grpSpPr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F2D8E0F6-8DC8-4F19-91DA-559A78086C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7218324" y="1536548"/>
                    <a:ext cx="4457739" cy="2557949"/>
                  </a:xfrm>
                  <a:prstGeom prst="rect">
                    <a:avLst/>
                  </a:prstGeom>
                </p:spPr>
              </p:pic>
              <p:sp>
                <p:nvSpPr>
                  <p:cNvPr id="27" name="Flèche : courbe vers la gauche 26">
                    <a:extLst>
                      <a:ext uri="{FF2B5EF4-FFF2-40B4-BE49-F238E27FC236}">
                        <a16:creationId xmlns:a16="http://schemas.microsoft.com/office/drawing/2014/main" id="{EAFB6ADC-45BB-43FD-8081-8B2479139564}"/>
                      </a:ext>
                    </a:extLst>
                  </p:cNvPr>
                  <p:cNvSpPr/>
                  <p:nvPr/>
                </p:nvSpPr>
                <p:spPr>
                  <a:xfrm>
                    <a:off x="9768697" y="2391781"/>
                    <a:ext cx="200493" cy="373722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28" name="Groupe 27">
                    <a:extLst>
                      <a:ext uri="{FF2B5EF4-FFF2-40B4-BE49-F238E27FC236}">
                        <a16:creationId xmlns:a16="http://schemas.microsoft.com/office/drawing/2014/main" id="{A8D85B92-1D56-4DCE-B674-B4AF3A5F16AD}"/>
                      </a:ext>
                    </a:extLst>
                  </p:cNvPr>
                  <p:cNvGrpSpPr/>
                  <p:nvPr/>
                </p:nvGrpSpPr>
                <p:grpSpPr>
                  <a:xfrm>
                    <a:off x="9768697" y="2332537"/>
                    <a:ext cx="502192" cy="355946"/>
                    <a:chOff x="8653575" y="3522903"/>
                    <a:chExt cx="502192" cy="355946"/>
                  </a:xfrm>
                </p:grpSpPr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56B65518-241E-4989-9188-7F7E2DCE86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3575" y="3582147"/>
                      <a:ext cx="468123" cy="230832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6" name="ZoneTexte 45">
                      <a:extLst>
                        <a:ext uri="{FF2B5EF4-FFF2-40B4-BE49-F238E27FC236}">
                          <a16:creationId xmlns:a16="http://schemas.microsoft.com/office/drawing/2014/main" id="{ABD93ED7-644E-4F12-BEC2-2519769315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53575" y="3522903"/>
                      <a:ext cx="502192" cy="35594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800" dirty="0">
                          <a:solidFill>
                            <a:schemeClr val="bg1"/>
                          </a:solidFill>
                        </a:rPr>
                        <a:t>+14%</a:t>
                      </a:r>
                    </a:p>
                  </p:txBody>
                </p:sp>
              </p:grpSp>
              <p:sp>
                <p:nvSpPr>
                  <p:cNvPr id="29" name="Flèche : courbe vers la gauche 28">
                    <a:extLst>
                      <a:ext uri="{FF2B5EF4-FFF2-40B4-BE49-F238E27FC236}">
                        <a16:creationId xmlns:a16="http://schemas.microsoft.com/office/drawing/2014/main" id="{0F1194FD-DA69-4468-8586-45E287D940B2}"/>
                      </a:ext>
                    </a:extLst>
                  </p:cNvPr>
                  <p:cNvSpPr/>
                  <p:nvPr/>
                </p:nvSpPr>
                <p:spPr>
                  <a:xfrm>
                    <a:off x="9769863" y="2899753"/>
                    <a:ext cx="200493" cy="373722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0" name="Groupe 29">
                    <a:extLst>
                      <a:ext uri="{FF2B5EF4-FFF2-40B4-BE49-F238E27FC236}">
                        <a16:creationId xmlns:a16="http://schemas.microsoft.com/office/drawing/2014/main" id="{B89D6AC7-6598-48A2-A79B-EB102FD0BCDC}"/>
                      </a:ext>
                    </a:extLst>
                  </p:cNvPr>
                  <p:cNvGrpSpPr/>
                  <p:nvPr/>
                </p:nvGrpSpPr>
                <p:grpSpPr>
                  <a:xfrm>
                    <a:off x="9768697" y="2855320"/>
                    <a:ext cx="534339" cy="355945"/>
                    <a:chOff x="8653575" y="3537714"/>
                    <a:chExt cx="534339" cy="355945"/>
                  </a:xfrm>
                </p:grpSpPr>
                <p:sp>
                  <p:nvSpPr>
                    <p:cNvPr id="43" name="Rectangle 42">
                      <a:extLst>
                        <a:ext uri="{FF2B5EF4-FFF2-40B4-BE49-F238E27FC236}">
                          <a16:creationId xmlns:a16="http://schemas.microsoft.com/office/drawing/2014/main" id="{702935AB-7BFD-416B-A7EA-0DC98C7A45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3575" y="3582147"/>
                      <a:ext cx="468123" cy="230832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4" name="ZoneTexte 43">
                      <a:extLst>
                        <a:ext uri="{FF2B5EF4-FFF2-40B4-BE49-F238E27FC236}">
                          <a16:creationId xmlns:a16="http://schemas.microsoft.com/office/drawing/2014/main" id="{28A1A6BD-14EC-4040-A13A-CA0E647940A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53575" y="3537714"/>
                      <a:ext cx="534339" cy="35594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800" dirty="0">
                          <a:solidFill>
                            <a:schemeClr val="bg1"/>
                          </a:solidFill>
                        </a:rPr>
                        <a:t>+3,2%</a:t>
                      </a:r>
                    </a:p>
                  </p:txBody>
                </p:sp>
              </p:grpSp>
              <p:sp>
                <p:nvSpPr>
                  <p:cNvPr id="31" name="Flèche : courbe vers la gauche 30">
                    <a:extLst>
                      <a:ext uri="{FF2B5EF4-FFF2-40B4-BE49-F238E27FC236}">
                        <a16:creationId xmlns:a16="http://schemas.microsoft.com/office/drawing/2014/main" id="{809384A4-1110-4245-8EE0-A932C4724DD7}"/>
                      </a:ext>
                    </a:extLst>
                  </p:cNvPr>
                  <p:cNvSpPr/>
                  <p:nvPr/>
                </p:nvSpPr>
                <p:spPr>
                  <a:xfrm>
                    <a:off x="11264606" y="2391781"/>
                    <a:ext cx="200493" cy="373722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2" name="Groupe 31">
                    <a:extLst>
                      <a:ext uri="{FF2B5EF4-FFF2-40B4-BE49-F238E27FC236}">
                        <a16:creationId xmlns:a16="http://schemas.microsoft.com/office/drawing/2014/main" id="{196CAE00-BF0A-467A-8359-9842007EBAC2}"/>
                      </a:ext>
                    </a:extLst>
                  </p:cNvPr>
                  <p:cNvGrpSpPr/>
                  <p:nvPr/>
                </p:nvGrpSpPr>
                <p:grpSpPr>
                  <a:xfrm>
                    <a:off x="11264492" y="2332537"/>
                    <a:ext cx="502192" cy="355946"/>
                    <a:chOff x="8653575" y="3522903"/>
                    <a:chExt cx="502192" cy="355946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321B99ED-ED46-4AA6-9227-950B31DAE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3575" y="3582147"/>
                      <a:ext cx="468123" cy="230832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2" name="ZoneTexte 41">
                      <a:extLst>
                        <a:ext uri="{FF2B5EF4-FFF2-40B4-BE49-F238E27FC236}">
                          <a16:creationId xmlns:a16="http://schemas.microsoft.com/office/drawing/2014/main" id="{4659DB4D-CF54-448B-9226-A1209344B5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53575" y="3522903"/>
                      <a:ext cx="502192" cy="35594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800" dirty="0">
                          <a:solidFill>
                            <a:schemeClr val="bg1"/>
                          </a:solidFill>
                        </a:rPr>
                        <a:t>+17%</a:t>
                      </a:r>
                    </a:p>
                  </p:txBody>
                </p:sp>
              </p:grpSp>
              <p:sp>
                <p:nvSpPr>
                  <p:cNvPr id="33" name="Flèche : courbe vers la gauche 32">
                    <a:extLst>
                      <a:ext uri="{FF2B5EF4-FFF2-40B4-BE49-F238E27FC236}">
                        <a16:creationId xmlns:a16="http://schemas.microsoft.com/office/drawing/2014/main" id="{8281A944-1F42-4293-8F16-674D7E8FED97}"/>
                      </a:ext>
                    </a:extLst>
                  </p:cNvPr>
                  <p:cNvSpPr/>
                  <p:nvPr/>
                </p:nvSpPr>
                <p:spPr>
                  <a:xfrm>
                    <a:off x="11262336" y="2888466"/>
                    <a:ext cx="200493" cy="373722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4" name="Groupe 33">
                    <a:extLst>
                      <a:ext uri="{FF2B5EF4-FFF2-40B4-BE49-F238E27FC236}">
                        <a16:creationId xmlns:a16="http://schemas.microsoft.com/office/drawing/2014/main" id="{F824063A-A082-4750-BFD6-695244358B76}"/>
                      </a:ext>
                    </a:extLst>
                  </p:cNvPr>
                  <p:cNvGrpSpPr/>
                  <p:nvPr/>
                </p:nvGrpSpPr>
                <p:grpSpPr>
                  <a:xfrm>
                    <a:off x="11255263" y="2846339"/>
                    <a:ext cx="534339" cy="355945"/>
                    <a:chOff x="8653575" y="3537714"/>
                    <a:chExt cx="534339" cy="355945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3904AF2D-5C76-42E7-9D70-B52F3ABA7F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3575" y="3582147"/>
                      <a:ext cx="468123" cy="230832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0" name="ZoneTexte 39">
                      <a:extLst>
                        <a:ext uri="{FF2B5EF4-FFF2-40B4-BE49-F238E27FC236}">
                          <a16:creationId xmlns:a16="http://schemas.microsoft.com/office/drawing/2014/main" id="{5E18FB27-64A3-481C-849D-F26ED26895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53575" y="3537714"/>
                      <a:ext cx="534339" cy="35594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800" dirty="0">
                          <a:solidFill>
                            <a:schemeClr val="bg1"/>
                          </a:solidFill>
                        </a:rPr>
                        <a:t>+4,5%</a:t>
                      </a:r>
                    </a:p>
                  </p:txBody>
                </p:sp>
              </p:grpSp>
              <p:sp>
                <p:nvSpPr>
                  <p:cNvPr id="35" name="Flèche : courbe vers la gauche 34">
                    <a:extLst>
                      <a:ext uri="{FF2B5EF4-FFF2-40B4-BE49-F238E27FC236}">
                        <a16:creationId xmlns:a16="http://schemas.microsoft.com/office/drawing/2014/main" id="{2C8EBD5E-DE33-4245-8579-DA8892FC774D}"/>
                      </a:ext>
                    </a:extLst>
                  </p:cNvPr>
                  <p:cNvSpPr/>
                  <p:nvPr/>
                </p:nvSpPr>
                <p:spPr>
                  <a:xfrm>
                    <a:off x="11262336" y="3408952"/>
                    <a:ext cx="200493" cy="373722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6" name="Groupe 35">
                    <a:extLst>
                      <a:ext uri="{FF2B5EF4-FFF2-40B4-BE49-F238E27FC236}">
                        <a16:creationId xmlns:a16="http://schemas.microsoft.com/office/drawing/2014/main" id="{27E6C649-AEF7-4E86-A843-75139E0E8B1D}"/>
                      </a:ext>
                    </a:extLst>
                  </p:cNvPr>
                  <p:cNvGrpSpPr/>
                  <p:nvPr/>
                </p:nvGrpSpPr>
                <p:grpSpPr>
                  <a:xfrm>
                    <a:off x="11264492" y="3336303"/>
                    <a:ext cx="482823" cy="355946"/>
                    <a:chOff x="8653574" y="3522903"/>
                    <a:chExt cx="482823" cy="355946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577C88E0-807B-461A-86E8-E9DAA538A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3575" y="3582147"/>
                      <a:ext cx="468123" cy="230832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38" name="ZoneTexte 37">
                      <a:extLst>
                        <a:ext uri="{FF2B5EF4-FFF2-40B4-BE49-F238E27FC236}">
                          <a16:creationId xmlns:a16="http://schemas.microsoft.com/office/drawing/2014/main" id="{426ECF3E-7677-4965-82AF-76872F8EB6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53574" y="3522903"/>
                      <a:ext cx="482823" cy="35594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800" dirty="0">
                          <a:solidFill>
                            <a:schemeClr val="bg1"/>
                          </a:solidFill>
                        </a:rPr>
                        <a:t>-1%</a:t>
                      </a:r>
                    </a:p>
                  </p:txBody>
                </p:sp>
              </p:grpSp>
            </p:grp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5824E24-0EBB-4E5C-9BD0-B609B77D1A62}"/>
                    </a:ext>
                  </a:extLst>
                </p:cNvPr>
                <p:cNvSpPr/>
                <p:nvPr/>
              </p:nvSpPr>
              <p:spPr>
                <a:xfrm>
                  <a:off x="9614548" y="3748570"/>
                  <a:ext cx="2231531" cy="21544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fr-FR" sz="8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Données 2022, </a:t>
                  </a:r>
                  <a:r>
                    <a:rPr lang="fr-FR" sz="8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Simul’Easy</a:t>
                  </a:r>
                  <a:r>
                    <a:rPr lang="fr-FR" sz="8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2021 - NPS</a:t>
                  </a:r>
                  <a:endParaRPr lang="fr-FR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05342CF8-6580-4F73-B3B7-62F5F5B63BC9}"/>
                  </a:ext>
                </a:extLst>
              </p:cNvPr>
              <p:cNvGrpSpPr/>
              <p:nvPr/>
            </p:nvGrpSpPr>
            <p:grpSpPr>
              <a:xfrm>
                <a:off x="687285" y="2949056"/>
                <a:ext cx="716546" cy="1865156"/>
                <a:chOff x="11302240" y="23018"/>
                <a:chExt cx="716546" cy="1865156"/>
              </a:xfrm>
            </p:grpSpPr>
            <p:pic>
              <p:nvPicPr>
                <p:cNvPr id="21" name="Picture 111">
                  <a:extLst>
                    <a:ext uri="{FF2B5EF4-FFF2-40B4-BE49-F238E27FC236}">
                      <a16:creationId xmlns:a16="http://schemas.microsoft.com/office/drawing/2014/main" id="{87CCE81F-8F68-43C2-A2AB-45CD09BF98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256" t="2702" r="13315" b="12386"/>
                <a:stretch>
                  <a:fillRect/>
                </a:stretch>
              </p:blipFill>
              <p:spPr bwMode="auto">
                <a:xfrm>
                  <a:off x="11302240" y="23018"/>
                  <a:ext cx="716545" cy="617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Image 93">
                  <a:extLst>
                    <a:ext uri="{FF2B5EF4-FFF2-40B4-BE49-F238E27FC236}">
                      <a16:creationId xmlns:a16="http://schemas.microsoft.com/office/drawing/2014/main" id="{530E1B7A-69E9-4673-A226-FBCCE17FFE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ECECEC"/>
                    </a:clrFrom>
                    <a:clrTo>
                      <a:srgbClr val="ECECEC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11415" y="642973"/>
                  <a:ext cx="707371" cy="6176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Image 14">
                  <a:extLst>
                    <a:ext uri="{FF2B5EF4-FFF2-40B4-BE49-F238E27FC236}">
                      <a16:creationId xmlns:a16="http://schemas.microsoft.com/office/drawing/2014/main" id="{B4B6537B-A116-4C40-850B-C810BDBB94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clrChange>
                    <a:clrFrom>
                      <a:srgbClr val="ECECEC"/>
                    </a:clrFrom>
                    <a:clrTo>
                      <a:srgbClr val="ECECEC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10246" y="1270552"/>
                  <a:ext cx="707371" cy="6176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0" name="Espace réservé du contenu 2">
                <a:extLst>
                  <a:ext uri="{FF2B5EF4-FFF2-40B4-BE49-F238E27FC236}">
                    <a16:creationId xmlns:a16="http://schemas.microsoft.com/office/drawing/2014/main" id="{6B5D5393-43B7-4102-95DB-EEA8911D1E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5342" y="2182153"/>
                <a:ext cx="3905954" cy="378599"/>
              </a:xfrm>
              <a:prstGeom prst="rect">
                <a:avLst/>
              </a:prstGeom>
            </p:spPr>
            <p:txBody>
              <a:bodyPr/>
              <a:lstStyle>
                <a:lvl1pPr marL="2160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■"/>
                  <a:tabLst/>
                  <a:defRPr sz="1600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40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120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□"/>
                  <a:tabLst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2700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120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Wingdings" panose="05000000000000000000" pitchFamily="2" charset="2"/>
                  <a:buNone/>
                  <a:tabLst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5735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120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▫"/>
                  <a:tabLst/>
                  <a:defRPr sz="1100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120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▪"/>
                  <a:tabLst/>
                  <a:defRPr sz="105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fr-FR" sz="1200" dirty="0"/>
                  <a:t>La vente d’une </a:t>
                </a:r>
                <a:r>
                  <a:rPr lang="fr-FR" sz="1200" b="1" dirty="0"/>
                  <a:t>carte bancaire à plus fort PNB</a:t>
                </a:r>
              </a:p>
            </p:txBody>
          </p:sp>
        </p:grpSp>
        <p:sp>
          <p:nvSpPr>
            <p:cNvPr id="10" name="Espace réservé du contenu 2">
              <a:extLst>
                <a:ext uri="{FF2B5EF4-FFF2-40B4-BE49-F238E27FC236}">
                  <a16:creationId xmlns:a16="http://schemas.microsoft.com/office/drawing/2014/main" id="{74E8B7C2-F487-40E4-805E-E89B1246E9AF}"/>
                </a:ext>
              </a:extLst>
            </p:cNvPr>
            <p:cNvSpPr txBox="1">
              <a:spLocks/>
            </p:cNvSpPr>
            <p:nvPr/>
          </p:nvSpPr>
          <p:spPr>
            <a:xfrm>
              <a:off x="7377427" y="3458235"/>
              <a:ext cx="5582050" cy="788282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120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27000" marR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120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None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120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120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200" dirty="0"/>
                <a:t>La création d’un </a:t>
              </a:r>
              <a:r>
                <a:rPr lang="fr-FR" sz="1200" b="1" dirty="0"/>
                <a:t>Crédit Renouvelable </a:t>
              </a:r>
              <a:r>
                <a:rPr lang="fr-FR" sz="1200" dirty="0"/>
                <a:t>permet au client d’effectuer des déblocages successifs et </a:t>
              </a:r>
              <a:r>
                <a:rPr lang="fr-FR" sz="1200" b="1" dirty="0"/>
                <a:t>génère des encours de crédit à fort PNB</a:t>
              </a:r>
              <a:endParaRPr lang="fr-FR" sz="1200" dirty="0"/>
            </a:p>
            <a:p>
              <a:pPr marL="468000" lvl="1" indent="0">
                <a:buFont typeface="Arial" panose="020B0604020202020204" pitchFamily="34" charset="0"/>
                <a:buNone/>
              </a:pPr>
              <a:endParaRPr lang="fr-FR" sz="1200" dirty="0"/>
            </a:p>
            <a:p>
              <a:pPr lvl="2"/>
              <a:endParaRPr lang="fr-FR" dirty="0"/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CDBAC02-D6D0-48A3-A394-B23A121C37C0}"/>
                </a:ext>
              </a:extLst>
            </p:cNvPr>
            <p:cNvGrpSpPr/>
            <p:nvPr/>
          </p:nvGrpSpPr>
          <p:grpSpPr>
            <a:xfrm>
              <a:off x="8180531" y="4319882"/>
              <a:ext cx="4316801" cy="2089276"/>
              <a:chOff x="7844501" y="2843716"/>
              <a:chExt cx="4296074" cy="226121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EFA85A-CD21-438A-9123-12926D36DAAB}"/>
                  </a:ext>
                </a:extLst>
              </p:cNvPr>
              <p:cNvSpPr/>
              <p:nvPr/>
            </p:nvSpPr>
            <p:spPr>
              <a:xfrm>
                <a:off x="7844504" y="2843716"/>
                <a:ext cx="3956753" cy="718847"/>
              </a:xfrm>
              <a:prstGeom prst="rect">
                <a:avLst/>
              </a:prstGeom>
              <a:solidFill>
                <a:srgbClr val="F2F2F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70 765 k€</a:t>
                </a:r>
              </a:p>
              <a:p>
                <a:pPr algn="ctr"/>
                <a:r>
                  <a:rPr lang="fr-F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Financements 2022 à fin décembre 2022</a:t>
                </a:r>
              </a:p>
            </p:txBody>
          </p:sp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074A1BF8-570B-4F4E-A55B-32319C9F5619}"/>
                  </a:ext>
                </a:extLst>
              </p:cNvPr>
              <p:cNvGrpSpPr/>
              <p:nvPr/>
            </p:nvGrpSpPr>
            <p:grpSpPr>
              <a:xfrm>
                <a:off x="7844501" y="3562561"/>
                <a:ext cx="4296074" cy="1542367"/>
                <a:chOff x="7844501" y="3562561"/>
                <a:chExt cx="4296074" cy="1542367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31AB1D-4F4B-40A6-9785-7E05A1AFC32C}"/>
                    </a:ext>
                  </a:extLst>
                </p:cNvPr>
                <p:cNvSpPr/>
                <p:nvPr/>
              </p:nvSpPr>
              <p:spPr>
                <a:xfrm>
                  <a:off x="7844501" y="4154566"/>
                  <a:ext cx="3956753" cy="718847"/>
                </a:xfrm>
                <a:prstGeom prst="rect">
                  <a:avLst/>
                </a:prstGeom>
                <a:solidFill>
                  <a:srgbClr val="F2F2F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4 396 k€</a:t>
                  </a:r>
                </a:p>
                <a:p>
                  <a:pPr algn="ctr"/>
                  <a:r>
                    <a:rPr lang="fr-F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Commissions 2022 à fin décembre 2022</a:t>
                  </a:r>
                </a:p>
              </p:txBody>
            </p:sp>
            <p:sp>
              <p:nvSpPr>
                <p:cNvPr id="16" name="Flèche : droite 15">
                  <a:extLst>
                    <a:ext uri="{FF2B5EF4-FFF2-40B4-BE49-F238E27FC236}">
                      <a16:creationId xmlns:a16="http://schemas.microsoft.com/office/drawing/2014/main" id="{E21F9809-9B2A-45D7-A9C7-AD4BBEC0FC14}"/>
                    </a:ext>
                  </a:extLst>
                </p:cNvPr>
                <p:cNvSpPr/>
                <p:nvPr/>
              </p:nvSpPr>
              <p:spPr>
                <a:xfrm rot="5400000">
                  <a:off x="9613041" y="3603693"/>
                  <a:ext cx="592007" cy="509743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581F1D3-6B51-4EBF-8392-290AB726BF27}"/>
                    </a:ext>
                  </a:extLst>
                </p:cNvPr>
                <p:cNvSpPr/>
                <p:nvPr/>
              </p:nvSpPr>
              <p:spPr>
                <a:xfrm>
                  <a:off x="9909044" y="4889485"/>
                  <a:ext cx="2231531" cy="215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fr-FR" sz="8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Données 2022, Power BI BPCEFIN</a:t>
                  </a:r>
                  <a:endParaRPr lang="fr-FR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Signe Plus 11">
              <a:extLst>
                <a:ext uri="{FF2B5EF4-FFF2-40B4-BE49-F238E27FC236}">
                  <a16:creationId xmlns:a16="http://schemas.microsoft.com/office/drawing/2014/main" id="{96AE67A5-9D9C-4C3F-A0ED-1E46D085D956}"/>
                </a:ext>
              </a:extLst>
            </p:cNvPr>
            <p:cNvSpPr/>
            <p:nvPr/>
          </p:nvSpPr>
          <p:spPr>
            <a:xfrm>
              <a:off x="6821877" y="4771834"/>
              <a:ext cx="753238" cy="965789"/>
            </a:xfrm>
            <a:prstGeom prst="math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EEE53C3A-BFBD-497C-95ED-91606DFF85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589" y="596223"/>
            <a:ext cx="468422" cy="45584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82192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3353B0-E8CC-4D50-8539-5C2AAB4A2F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Combiner tous les avantages avec notre offre Cœur de gamme est un réel atout pour nos clients.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67A9A0-3BEA-4858-AACC-F5E733016D21}"/>
              </a:ext>
            </a:extLst>
          </p:cNvPr>
          <p:cNvGrpSpPr/>
          <p:nvPr/>
        </p:nvGrpSpPr>
        <p:grpSpPr>
          <a:xfrm>
            <a:off x="3046137" y="5923817"/>
            <a:ext cx="6581958" cy="427651"/>
            <a:chOff x="4849882" y="7446436"/>
            <a:chExt cx="5761620" cy="563274"/>
          </a:xfrm>
          <a:effectLst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8F868D7-5F87-4271-BBA9-9700858699A4}"/>
                </a:ext>
              </a:extLst>
            </p:cNvPr>
            <p:cNvGrpSpPr/>
            <p:nvPr/>
          </p:nvGrpSpPr>
          <p:grpSpPr>
            <a:xfrm>
              <a:off x="4849882" y="7446436"/>
              <a:ext cx="5415303" cy="563274"/>
              <a:chOff x="4882155" y="7490729"/>
              <a:chExt cx="5415303" cy="563274"/>
            </a:xfrm>
          </p:grpSpPr>
          <p:sp>
            <p:nvSpPr>
              <p:cNvPr id="9" name="Espace réservé du texte 3">
                <a:extLst>
                  <a:ext uri="{FF2B5EF4-FFF2-40B4-BE49-F238E27FC236}">
                    <a16:creationId xmlns:a16="http://schemas.microsoft.com/office/drawing/2014/main" id="{35843904-9335-4348-B32D-3699BFBBA3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82155" y="7490729"/>
                <a:ext cx="5415303" cy="563274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lvl="0">
                  <a:buClr>
                    <a:srgbClr val="C00000"/>
                  </a:buClr>
                  <a:defRPr sz="1400" b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 marL="536575" lvl="3" indent="-363538">
                  <a:buClr>
                    <a:srgbClr val="C00000"/>
                  </a:buClr>
                  <a:buFont typeface="Wingdings" panose="05000000000000000000" pitchFamily="2" charset="2"/>
                  <a:buChar char="ü"/>
                  <a:tabLst>
                    <a:tab pos="536575" algn="l"/>
                  </a:tabLst>
                  <a:defRPr sz="12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285750" indent="-285750">
                  <a:spcAft>
                    <a:spcPts val="300"/>
                  </a:spcAft>
                  <a:buFont typeface="Wingdings" panose="05000000000000000000" pitchFamily="2" charset="2"/>
                  <a:buChar char="q"/>
                </a:pPr>
                <a:endParaRPr lang="fr-FR" sz="1100" b="0" dirty="0">
                  <a:latin typeface="+mn-lt"/>
                </a:endParaRPr>
              </a:p>
            </p:txBody>
          </p:sp>
          <p:sp>
            <p:nvSpPr>
              <p:cNvPr id="10" name="Espace réservé du texte 9">
                <a:extLst>
                  <a:ext uri="{FF2B5EF4-FFF2-40B4-BE49-F238E27FC236}">
                    <a16:creationId xmlns:a16="http://schemas.microsoft.com/office/drawing/2014/main" id="{072B0440-292E-4540-886A-A9C00BC470F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2788" y="7614197"/>
                <a:ext cx="2510811" cy="369332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defPPr>
                  <a:defRPr lang="fr-FR"/>
                </a:defPPr>
                <a:lvl1pPr indent="0" algn="ctr">
                  <a:spcBef>
                    <a:spcPct val="20000"/>
                  </a:spcBef>
                  <a:buClr>
                    <a:srgbClr val="CD0920"/>
                  </a:buClr>
                  <a:buSzPct val="75000"/>
                  <a:buFont typeface="Lucida Grande"/>
                  <a:buNone/>
                  <a:defRPr b="1" cap="all">
                    <a:solidFill>
                      <a:srgbClr val="FFFFFF"/>
                    </a:solidFill>
                    <a:latin typeface="Helvetica"/>
                    <a:cs typeface="Helvetica"/>
                  </a:defRPr>
                </a:lvl1pPr>
                <a:lvl2pPr marL="806450" indent="-349250">
                  <a:spcBef>
                    <a:spcPct val="20000"/>
                  </a:spcBef>
                  <a:buClr>
                    <a:srgbClr val="CD0920"/>
                  </a:buClr>
                  <a:buSzPct val="125000"/>
                  <a:buFont typeface="Arial"/>
                  <a:buChar char="•"/>
                  <a:defRPr baseline="0">
                    <a:latin typeface="Helvetica"/>
                    <a:cs typeface="Helvetica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D0920"/>
                  </a:buClr>
                  <a:buSzPct val="80000"/>
                  <a:buFont typeface="Wingdings" charset="2"/>
                  <a:buChar char=""/>
                  <a:defRPr sz="1600">
                    <a:latin typeface="Helvetica"/>
                    <a:cs typeface="Helvetica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D0920"/>
                  </a:buClr>
                  <a:buFont typeface="Wingdings" charset="2"/>
                  <a:buChar char="§"/>
                  <a:defRPr sz="1400">
                    <a:latin typeface="Helvetica"/>
                    <a:cs typeface="Helvetica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CD0920"/>
                  </a:buClr>
                  <a:buFont typeface="Lucida Grande"/>
                  <a:buChar char="-"/>
                  <a:defRPr sz="1400">
                    <a:latin typeface="Helvetica"/>
                    <a:cs typeface="Helvetica"/>
                  </a:defRPr>
                </a:lvl5pPr>
                <a:lvl6pPr marL="2514600" indent="-228600">
                  <a:spcBef>
                    <a:spcPct val="20000"/>
                  </a:spcBef>
                  <a:buFont typeface="Arial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/>
                  <a:buChar char="•"/>
                  <a:defRPr sz="2000"/>
                </a:lvl9pPr>
              </a:lstStyle>
              <a:p>
                <a:r>
                  <a:rPr lang="fr-FR" sz="1600" dirty="0">
                    <a:solidFill>
                      <a:schemeClr val="tx2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Le reflexe « </a:t>
                </a:r>
                <a:r>
                  <a:rPr lang="fr-FR" sz="1600" dirty="0" err="1">
                    <a:solidFill>
                      <a:schemeClr val="tx2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izi</a:t>
                </a:r>
                <a:r>
                  <a:rPr lang="fr-FR" sz="1600" dirty="0">
                    <a:solidFill>
                      <a:schemeClr val="tx2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1</a:t>
                </a:r>
                <a:r>
                  <a:rPr lang="fr-FR" sz="1600" baseline="30000" dirty="0">
                    <a:solidFill>
                      <a:schemeClr val="tx2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er</a:t>
                </a:r>
                <a:r>
                  <a:rPr lang="fr-FR" sz="1600" dirty="0">
                    <a:solidFill>
                      <a:schemeClr val="tx2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dd »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B0A75D-A175-4B40-A724-5CC3DA721AAF}"/>
                </a:ext>
              </a:extLst>
            </p:cNvPr>
            <p:cNvSpPr/>
            <p:nvPr/>
          </p:nvSpPr>
          <p:spPr>
            <a:xfrm>
              <a:off x="7421325" y="7508565"/>
              <a:ext cx="3190177" cy="44592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spAutoFit/>
            </a:bodyPr>
            <a:lstStyle/>
            <a:p>
              <a:r>
                <a:rPr lang="fr-FR" sz="1600" b="0" cap="none" spc="0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C’est + de services sans surcoût !</a:t>
              </a:r>
            </a:p>
          </p:txBody>
        </p:sp>
      </p:grp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94F3A1BF-6619-4B7B-AF50-38EAE0283897}"/>
              </a:ext>
            </a:extLst>
          </p:cNvPr>
          <p:cNvSpPr txBox="1">
            <a:spLocks/>
          </p:cNvSpPr>
          <p:nvPr/>
        </p:nvSpPr>
        <p:spPr>
          <a:xfrm>
            <a:off x="4214005" y="1416516"/>
            <a:ext cx="3902867" cy="36933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txBody>
          <a:bodyPr anchor="ctr" anchorCtr="0"/>
          <a:lstStyle>
            <a:defPPr>
              <a:defRPr lang="fr-FR"/>
            </a:defPPr>
            <a:lvl1pPr indent="0" algn="ctr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None/>
              <a:defRPr b="1" cap="all">
                <a:solidFill>
                  <a:srgbClr val="FFFFFF"/>
                </a:solidFill>
                <a:latin typeface="Helvetica"/>
                <a:cs typeface="Helvetica"/>
              </a:defRPr>
            </a:lvl1pPr>
            <a:lvl2pPr marL="806450" indent="-349250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baseline="0">
                <a:latin typeface="Helvetica"/>
                <a:cs typeface="Helvetica"/>
              </a:defRPr>
            </a:lvl2pPr>
            <a:lvl3pPr marL="1143000" indent="-228600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>
                <a:latin typeface="Helvetica"/>
                <a:cs typeface="Helvetica"/>
              </a:defRPr>
            </a:lvl3pPr>
            <a:lvl4pPr marL="1600200" indent="-228600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>
                <a:latin typeface="Helvetica"/>
                <a:cs typeface="Helvetica"/>
              </a:defRPr>
            </a:lvl4pPr>
            <a:lvl5pPr marL="2057400" indent="-22860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latin typeface="Helvetica"/>
                <a:cs typeface="Helvetica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fr-FR" sz="1600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NOTRE OFFRE « CŒUR DE GAMME »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34FB976E-2A8F-45A2-8D1B-8CBA8BE4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69" y="2093278"/>
            <a:ext cx="2542768" cy="3830539"/>
          </a:xfrm>
        </p:spPr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Visa Premier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Des garanties supplémentaires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Garantie Achat ; Neige &amp; Montagne ; Annulation voyage ; etc.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Plafonds de paiement et de retraits élevés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Service dépannage cash en 48h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Programme partenaire VISA</a:t>
            </a:r>
          </a:p>
          <a:p>
            <a:endParaRPr lang="fr-FR" dirty="0"/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9426D47C-9412-4665-8AB2-567F02B3252E}"/>
              </a:ext>
            </a:extLst>
          </p:cNvPr>
          <p:cNvSpPr txBox="1">
            <a:spLocks/>
          </p:cNvSpPr>
          <p:nvPr/>
        </p:nvSpPr>
        <p:spPr>
          <a:xfrm>
            <a:off x="3051249" y="2112075"/>
            <a:ext cx="2872628" cy="340986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Débit différé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Simplicité dans le suivi de son budget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Une avance de trésorerie sans frais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Facilite l’accès aux locations à l’international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+50% sur les CIP* en comparaison au Débit Immédiat</a:t>
            </a:r>
          </a:p>
          <a:p>
            <a:endParaRPr lang="fr-FR" dirty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54489DD2-81E8-455D-904C-1C7285F31B78}"/>
              </a:ext>
            </a:extLst>
          </p:cNvPr>
          <p:cNvSpPr txBox="1">
            <a:spLocks/>
          </p:cNvSpPr>
          <p:nvPr/>
        </p:nvSpPr>
        <p:spPr>
          <a:xfrm>
            <a:off x="5928989" y="2087422"/>
            <a:ext cx="2872628" cy="345258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Izicarte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Extension de garantie Constructeur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Accès au Crédit Renouvelable pour financer ses achats plus importants sans impacter son budget mensuel ou son épargne</a:t>
            </a:r>
          </a:p>
          <a:p>
            <a:endParaRPr lang="fr-FR" dirty="0"/>
          </a:p>
        </p:txBody>
      </p: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7247A3EB-0162-487C-9BBA-2853EDB12874}"/>
              </a:ext>
            </a:extLst>
          </p:cNvPr>
          <p:cNvSpPr txBox="1">
            <a:spLocks/>
          </p:cNvSpPr>
          <p:nvPr/>
        </p:nvSpPr>
        <p:spPr>
          <a:xfrm>
            <a:off x="8811841" y="2112075"/>
            <a:ext cx="3138112" cy="345258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Formule Confort </a:t>
            </a:r>
            <a:r>
              <a:rPr lang="fr-FR" dirty="0"/>
              <a:t>ou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Optimal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0€ d’agios jusqu’à un      solde débiteur à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500€</a:t>
            </a:r>
            <a:r>
              <a:rPr lang="fr-FR" dirty="0"/>
              <a:t>-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1000€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Assurances sur Compte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élargies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Retraits illimités en DAB zone €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et à l’international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Conseiller Caisse d’épargne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sur des horaires élargis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DOMILIS + BANXO + DEI/DEM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+ VIR SEPA illimités</a:t>
            </a:r>
          </a:p>
          <a:p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F3BFBBD-5E94-4262-9C9F-58D81B1C2DE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</a:blip>
          <a:stretch>
            <a:fillRect/>
          </a:stretch>
        </p:blipFill>
        <p:spPr>
          <a:xfrm>
            <a:off x="8521246" y="1721221"/>
            <a:ext cx="809625" cy="40461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29CD1F6-1568-4839-BAD1-7ABB8C79AC98}"/>
              </a:ext>
            </a:extLst>
          </p:cNvPr>
          <p:cNvSpPr/>
          <p:nvPr/>
        </p:nvSpPr>
        <p:spPr>
          <a:xfrm>
            <a:off x="9744636" y="6217873"/>
            <a:ext cx="2447364" cy="26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*Commissions Intermédiaires de Paiement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0C9B62C-1FF5-421D-ABAF-4F9EB348D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89" y="596223"/>
            <a:ext cx="468422" cy="455847"/>
          </a:xfrm>
          <a:prstGeom prst="flowChartConnector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1E157A-D2AA-4BEA-83DB-09DA8A254D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95" y="3354935"/>
            <a:ext cx="1181100" cy="11049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7ACB13-9DA9-40EB-A07A-A6FEE4A0AE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0214" y="3354935"/>
            <a:ext cx="11811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5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/>
      <p:bldP spid="15" grpId="0"/>
      <p:bldP spid="16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83E995-04DD-4F69-AE34-911F3E6E5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8669"/>
            <a:ext cx="7733451" cy="4848620"/>
          </a:xfrm>
        </p:spPr>
        <p:txBody>
          <a:bodyPr/>
          <a:lstStyle/>
          <a:p>
            <a:r>
              <a:rPr lang="fr-FR" dirty="0"/>
              <a:t>De la formation univers Crédit à la mise en place d’actions et accompagnements, Fabien est à votre disposition.</a:t>
            </a:r>
          </a:p>
          <a:p>
            <a:endParaRPr lang="fr-FR" dirty="0"/>
          </a:p>
          <a:p>
            <a:r>
              <a:rPr lang="fr-FR" dirty="0"/>
              <a:t>Prenez contact avec lui, avec l’accord de vos DT, pour organiser des actions dans vos agences.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8A487B-4FBA-4F61-BF03-7CE2933875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Au quotidien, Fabien	Baudot, votre animateur BPCE Financement est à vos côtés.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EA8762-43C7-4B29-9B20-89159AE39EDC}"/>
              </a:ext>
            </a:extLst>
          </p:cNvPr>
          <p:cNvGrpSpPr/>
          <p:nvPr/>
        </p:nvGrpSpPr>
        <p:grpSpPr>
          <a:xfrm>
            <a:off x="8609840" y="2685625"/>
            <a:ext cx="2367776" cy="3551664"/>
            <a:chOff x="8326244" y="1533292"/>
            <a:chExt cx="2367776" cy="3551664"/>
          </a:xfrm>
        </p:grpSpPr>
        <p:pic>
          <p:nvPicPr>
            <p:cNvPr id="1026" name="Picture 2" descr="image">
              <a:extLst>
                <a:ext uri="{FF2B5EF4-FFF2-40B4-BE49-F238E27FC236}">
                  <a16:creationId xmlns:a16="http://schemas.microsoft.com/office/drawing/2014/main" id="{853BB626-6BAE-4EAC-B857-0641B3F8F3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6244" y="1533292"/>
              <a:ext cx="2367776" cy="3551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10E088-EA9C-46A7-9E43-6192A2080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61439" y="4607346"/>
              <a:ext cx="1532581" cy="47761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6C45F2-B559-49AF-9029-1F292AE589BA}"/>
              </a:ext>
            </a:extLst>
          </p:cNvPr>
          <p:cNvSpPr/>
          <p:nvPr/>
        </p:nvSpPr>
        <p:spPr>
          <a:xfrm>
            <a:off x="2398272" y="3574099"/>
            <a:ext cx="4327556" cy="1892175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Mobile : 07.78.07.31.21</a:t>
            </a:r>
          </a:p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E-mail :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b="1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fabien.baudot@bpce.fr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A40DFD-EBDD-4C6D-9237-C2AA1A33F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9" y="596223"/>
            <a:ext cx="468422" cy="45584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514704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1A8A8C-CF29-4083-BF2A-A55340C805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fr-FR" dirty="0"/>
              <a:t>Réalisez la formation « Comment parler du Crédit Renouvelable </a:t>
            </a:r>
            <a:r>
              <a:rPr lang="fr-FR" dirty="0" err="1"/>
              <a:t>Izicarte</a:t>
            </a:r>
            <a:r>
              <a:rPr lang="fr-FR" dirty="0"/>
              <a:t> ? » en équipe sous Click and </a:t>
            </a:r>
            <a:r>
              <a:rPr lang="fr-FR" dirty="0" err="1"/>
              <a:t>Learn</a:t>
            </a:r>
            <a:r>
              <a:rPr lang="fr-FR" dirty="0"/>
              <a:t> pour découvrir les nouveautés d’</a:t>
            </a:r>
            <a:r>
              <a:rPr lang="fr-FR" dirty="0" err="1"/>
              <a:t>Izicarte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7B6F51-9659-4C3A-85CF-3EC3C72B6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90812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1">
            <a:extLst>
              <a:ext uri="{FF2B5EF4-FFF2-40B4-BE49-F238E27FC236}">
                <a16:creationId xmlns:a16="http://schemas.microsoft.com/office/drawing/2014/main" id="{92E47404-E5C1-6916-B545-009B0BEE19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922415"/>
              </p:ext>
            </p:extLst>
          </p:nvPr>
        </p:nvGraphicFramePr>
        <p:xfrm>
          <a:off x="695325" y="1455575"/>
          <a:ext cx="10980738" cy="4848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69F118-46A3-4FB7-AC72-9E1F9E97DC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Nous vous invitons à réaliser la formation « Comment parler du Crédit Renouvelable Izicarte ? »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en équipe </a:t>
            </a:r>
            <a:r>
              <a:rPr lang="fr-FR" dirty="0"/>
              <a:t>sous Click and </a:t>
            </a:r>
            <a:r>
              <a:rPr lang="fr-FR" dirty="0" err="1"/>
              <a:t>Learn</a:t>
            </a:r>
            <a:r>
              <a:rPr lang="fr-FR" dirty="0"/>
              <a:t> pour découvrir les nouveautés d’Izicarte.</a:t>
            </a:r>
          </a:p>
        </p:txBody>
      </p:sp>
      <p:pic>
        <p:nvPicPr>
          <p:cNvPr id="4" name="Image 3" descr="Une image contenant voiture, projecteur&#10;&#10;Description générée automatiquement">
            <a:extLst>
              <a:ext uri="{FF2B5EF4-FFF2-40B4-BE49-F238E27FC236}">
                <a16:creationId xmlns:a16="http://schemas.microsoft.com/office/drawing/2014/main" id="{C32991EE-C5F8-4B39-933E-C7C1B9694F1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01397" flipH="1">
            <a:off x="3297961" y="4878736"/>
            <a:ext cx="2129770" cy="952500"/>
          </a:xfrm>
          <a:prstGeom prst="rect">
            <a:avLst/>
          </a:prstGeom>
        </p:spPr>
      </p:pic>
      <p:pic>
        <p:nvPicPr>
          <p:cNvPr id="5" name="Image 4" descr="Une image contenant texte, conteneur, fichier, corbeille&#10;&#10;Description générée automatiquement">
            <a:extLst>
              <a:ext uri="{FF2B5EF4-FFF2-40B4-BE49-F238E27FC236}">
                <a16:creationId xmlns:a16="http://schemas.microsoft.com/office/drawing/2014/main" id="{933241DA-5894-41DA-9E1C-784E8DBF522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8075" y="2955682"/>
            <a:ext cx="926567" cy="15740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B35F95-7624-47F2-94E5-C99987622E3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9184" y="1479029"/>
            <a:ext cx="1275466" cy="1251758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BD717506-6FED-4BB7-B729-2A76C435EF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3052" y="3234125"/>
            <a:ext cx="1246403" cy="991347"/>
          </a:xfrm>
          <a:prstGeom prst="rect">
            <a:avLst/>
          </a:prstGeom>
        </p:spPr>
      </p:pic>
      <p:pic>
        <p:nvPicPr>
          <p:cNvPr id="10" name="Picture 6" descr="Visa Home">
            <a:extLst>
              <a:ext uri="{FF2B5EF4-FFF2-40B4-BE49-F238E27FC236}">
                <a16:creationId xmlns:a16="http://schemas.microsoft.com/office/drawing/2014/main" id="{AEC4D254-3C47-41A4-A3D5-65AD97BC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4" y="2104908"/>
            <a:ext cx="9906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rgent">
            <a:extLst>
              <a:ext uri="{FF2B5EF4-FFF2-40B4-BE49-F238E27FC236}">
                <a16:creationId xmlns:a16="http://schemas.microsoft.com/office/drawing/2014/main" id="{94FCEBB3-64AA-4139-87BF-0F202EC6C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983" y="4580497"/>
            <a:ext cx="1771534" cy="177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61B2CB-20FA-48DA-8CC3-58F884A75DB8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 flipH="1" flipV="1">
            <a:off x="8293249" y="4519048"/>
            <a:ext cx="711666" cy="684330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1AC6D6-C929-48FF-AA6B-05AE80CEC799}"/>
              </a:ext>
            </a:extLst>
          </p:cNvPr>
          <p:cNvSpPr/>
          <p:nvPr/>
        </p:nvSpPr>
        <p:spPr>
          <a:xfrm>
            <a:off x="9098144" y="5307635"/>
            <a:ext cx="2398531" cy="920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E10000"/>
                </a:solidFill>
                <a:latin typeface="Forte" panose="03060902040502070203" pitchFamily="66" charset="0"/>
              </a:rPr>
              <a:t>Cliquez sur le lien pour vous connecter</a:t>
            </a:r>
          </a:p>
        </p:txBody>
      </p:sp>
      <p:pic>
        <p:nvPicPr>
          <p:cNvPr id="13" name="Picture 6" descr="fleche-rouge - Tous Perfect">
            <a:extLst>
              <a:ext uri="{FF2B5EF4-FFF2-40B4-BE49-F238E27FC236}">
                <a16:creationId xmlns:a16="http://schemas.microsoft.com/office/drawing/2014/main" id="{51A023AA-3DBD-46AD-9DCC-544D5CAAA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77709">
            <a:off x="8258426" y="4925529"/>
            <a:ext cx="1054462" cy="9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47B09E-69C8-40C2-8418-9559A66CE94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2588" y="596222"/>
            <a:ext cx="468423" cy="45584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598935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1A8A8C-CF29-4083-BF2A-A55340C805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Jeu concours : imaginez notre future campagne de communication </a:t>
            </a:r>
            <a:r>
              <a:rPr lang="fr-FR" dirty="0" err="1"/>
              <a:t>Izicarte</a:t>
            </a:r>
            <a:r>
              <a:rPr lang="fr-FR" dirty="0"/>
              <a:t> en équipe !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7B6F51-9659-4C3A-85CF-3EC3C72B6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E6F3B6-2A4A-40F6-9BE9-85BB8A86DCE8}"/>
              </a:ext>
            </a:extLst>
          </p:cNvPr>
          <p:cNvGrpSpPr/>
          <p:nvPr/>
        </p:nvGrpSpPr>
        <p:grpSpPr>
          <a:xfrm>
            <a:off x="7607115" y="3499845"/>
            <a:ext cx="4163546" cy="2919160"/>
            <a:chOff x="2038910" y="2265364"/>
            <a:chExt cx="5962650" cy="3971925"/>
          </a:xfrm>
        </p:grpSpPr>
        <p:pic>
          <p:nvPicPr>
            <p:cNvPr id="6" name="Picture 2" descr="Vecteur gratuit illustration du travail d'équipe de brainstorming">
              <a:extLst>
                <a:ext uri="{FF2B5EF4-FFF2-40B4-BE49-F238E27FC236}">
                  <a16:creationId xmlns:a16="http://schemas.microsoft.com/office/drawing/2014/main" id="{E4EE75F1-F0FA-48A3-86A3-6A2A31484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8910" y="2265364"/>
              <a:ext cx="5962650" cy="39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71DCFA-24AB-491F-BBD1-E2CA90BA8893}"/>
                </a:ext>
              </a:extLst>
            </p:cNvPr>
            <p:cNvSpPr/>
            <p:nvPr/>
          </p:nvSpPr>
          <p:spPr>
            <a:xfrm rot="20781840">
              <a:off x="3362024" y="3331314"/>
              <a:ext cx="3550748" cy="17440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accent4">
                      <a:lumMod val="75000"/>
                    </a:schemeClr>
                  </a:solidFill>
                  <a:latin typeface="Forte" panose="03060902040502070203" pitchFamily="66" charset="0"/>
                </a:rPr>
                <a:t>Comment mettre en avant notre Izicarte Premier Débit Différé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8214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FA43DB-E63B-4C0E-9035-59F149656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5212" y="1534016"/>
            <a:ext cx="5396753" cy="286870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Créez un slogan et/ou une mise en situation autour d’Izicarte Premier DD pour donner envie aux clients du Grand Est, de souscrire cette carte.</a:t>
            </a:r>
          </a:p>
          <a:p>
            <a:pPr>
              <a:spcAft>
                <a:spcPts val="600"/>
              </a:spcAft>
            </a:pPr>
            <a:r>
              <a:rPr lang="fr-FR" dirty="0"/>
              <a:t>Envoyez votre proposition (écrits, photos) à </a:t>
            </a:r>
            <a:r>
              <a:rPr lang="fr-FR" u="sng" dirty="0">
                <a:hlinkClick r:id="rId2"/>
              </a:rPr>
              <a:t>cegee-b-izislogan@cegee.caisse-epargne.fr</a:t>
            </a:r>
            <a:r>
              <a:rPr lang="fr-FR" dirty="0"/>
              <a:t> </a:t>
            </a:r>
            <a:r>
              <a:rPr lang="fr-FR" b="1" dirty="0"/>
              <a:t>avant le 11 février.</a:t>
            </a:r>
          </a:p>
          <a:p>
            <a:pPr>
              <a:spcAft>
                <a:spcPts val="600"/>
              </a:spcAft>
            </a:pPr>
            <a:r>
              <a:rPr lang="fr-FR" dirty="0"/>
              <a:t>Une sélection des 3 propositions les plus percutantes sera faite et soumise à vote du Comité de Direction.</a:t>
            </a:r>
          </a:p>
          <a:p>
            <a:r>
              <a:rPr lang="fr-FR" dirty="0"/>
              <a:t>Les 3 meilleures propositions seront récompensées.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Un budget pour partager un restaurant en équipe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Un budget pour réaliser un petit déjeuner en équipe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Des douceurs chocolatées à partager en équipe</a:t>
            </a:r>
          </a:p>
          <a:p>
            <a:r>
              <a:rPr lang="fr-FR" dirty="0"/>
              <a:t>Consultez le règlement du Jeu en </a:t>
            </a:r>
            <a:r>
              <a:rPr lang="fr-FR" dirty="0">
                <a:hlinkClick r:id="rId3"/>
              </a:rPr>
              <a:t>cliquant ici.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Jeu concours : imaginez notre future campagne de communication </a:t>
            </a:r>
            <a:r>
              <a:rPr lang="fr-FR" dirty="0" err="1"/>
              <a:t>Izicarte</a:t>
            </a:r>
            <a:r>
              <a:rPr lang="fr-FR" dirty="0"/>
              <a:t> en équipe !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F613A64-C3BA-40C1-BBA7-057632D55ACE}"/>
              </a:ext>
            </a:extLst>
          </p:cNvPr>
          <p:cNvGrpSpPr/>
          <p:nvPr/>
        </p:nvGrpSpPr>
        <p:grpSpPr>
          <a:xfrm>
            <a:off x="695325" y="1534016"/>
            <a:ext cx="5526181" cy="3874536"/>
            <a:chOff x="2038910" y="2265364"/>
            <a:chExt cx="5962650" cy="3971925"/>
          </a:xfrm>
        </p:grpSpPr>
        <p:pic>
          <p:nvPicPr>
            <p:cNvPr id="2050" name="Picture 2" descr="Vecteur gratuit illustration du travail d'équipe de brainstorming">
              <a:extLst>
                <a:ext uri="{FF2B5EF4-FFF2-40B4-BE49-F238E27FC236}">
                  <a16:creationId xmlns:a16="http://schemas.microsoft.com/office/drawing/2014/main" id="{67E0636E-F963-49E0-AC47-F4B2B8555D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8910" y="2265364"/>
              <a:ext cx="5962650" cy="39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DCBFBD-69C7-436B-823C-8E65E309393B}"/>
                </a:ext>
              </a:extLst>
            </p:cNvPr>
            <p:cNvSpPr/>
            <p:nvPr/>
          </p:nvSpPr>
          <p:spPr>
            <a:xfrm rot="20781840">
              <a:off x="3362024" y="3331314"/>
              <a:ext cx="3550748" cy="17440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600" dirty="0">
                  <a:solidFill>
                    <a:schemeClr val="accent4">
                      <a:lumMod val="75000"/>
                    </a:schemeClr>
                  </a:solidFill>
                  <a:latin typeface="Forte" panose="03060902040502070203" pitchFamily="66" charset="0"/>
                </a:rPr>
                <a:t>Comment mettre en avant notre Izicarte Premier Débit Différé ?</a:t>
              </a:r>
            </a:p>
          </p:txBody>
        </p:sp>
      </p:grp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0E6D237-3F1C-4998-A862-1F174A08D29D}"/>
              </a:ext>
            </a:extLst>
          </p:cNvPr>
          <p:cNvSpPr txBox="1">
            <a:spLocks/>
          </p:cNvSpPr>
          <p:nvPr/>
        </p:nvSpPr>
        <p:spPr>
          <a:xfrm>
            <a:off x="341745" y="5646496"/>
            <a:ext cx="11508509" cy="47753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La proposition retenue sera utilisée dans notre future campagne de communication sur notre site internet</a:t>
            </a:r>
          </a:p>
          <a:p>
            <a:pPr marL="0" indent="0" algn="ctr">
              <a:buNone/>
            </a:pPr>
            <a:endParaRPr lang="fr-FR" sz="2000" dirty="0">
              <a:solidFill>
                <a:schemeClr val="accent4">
                  <a:lumMod val="7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729109-B9DB-414B-A76C-C3DFE7A54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8" y="596222"/>
            <a:ext cx="468423" cy="458928"/>
          </a:xfrm>
          <a:prstGeom prst="flowChartConnector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42B48D-997A-4C2B-8759-9440A0504CD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2312" y="3992554"/>
            <a:ext cx="266700" cy="3273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3E46AC-28D6-4D27-BF2C-D92D8770515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0666" y="4358705"/>
            <a:ext cx="289989" cy="3273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CC195BB-A954-4269-96F4-515818E757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0546" y="4752592"/>
            <a:ext cx="230230" cy="32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C1A4496-0901-4A95-AC78-E8F9B25E1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>
              <a:buNone/>
            </a:pPr>
            <a:r>
              <a:rPr lang="fr-FR" dirty="0"/>
              <a:t>        Parce que les résultats de 2022 sur </a:t>
            </a:r>
            <a:r>
              <a:rPr lang="fr-FR" dirty="0" err="1"/>
              <a:t>Izicarte</a:t>
            </a:r>
            <a:r>
              <a:rPr lang="fr-FR" dirty="0"/>
              <a:t> ne sont pas à notre image…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Parce qu’</a:t>
            </a:r>
            <a:r>
              <a:rPr lang="fr-FR" dirty="0" err="1"/>
              <a:t>Izicarte</a:t>
            </a:r>
            <a:r>
              <a:rPr lang="fr-FR" dirty="0"/>
              <a:t> est un produit complet qui s’adapte à la situation du client à chaque moment de sa vie…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Parce que les tendances de marché montrent que le Crédit Renouvelable en CEGEE a toute sa place…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Parce qu’</a:t>
            </a:r>
            <a:r>
              <a:rPr lang="fr-FR" dirty="0" err="1"/>
              <a:t>Izicarte</a:t>
            </a:r>
            <a:r>
              <a:rPr lang="fr-FR" dirty="0"/>
              <a:t> Débit Différé c’est plus de commissions interbancaire de paiement pour la CEGEE…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Parce qu’en 2023, l’</a:t>
            </a:r>
            <a:r>
              <a:rPr lang="fr-FR" dirty="0" err="1"/>
              <a:t>Izicarte</a:t>
            </a:r>
            <a:r>
              <a:rPr lang="fr-FR" dirty="0"/>
              <a:t> Débit Différé a toute sa place dans votre Part Variable…</a:t>
            </a:r>
          </a:p>
          <a:p>
            <a:pPr marL="0" indent="0">
              <a:buNone/>
            </a:pPr>
            <a:endParaRPr lang="fr-FR" b="1" dirty="0"/>
          </a:p>
          <a:p>
            <a:pPr marL="0" indent="0" algn="r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b="1" dirty="0"/>
              <a:t>…</a:t>
            </a:r>
            <a:r>
              <a:rPr lang="fr-FR" dirty="0"/>
              <a:t> </a:t>
            </a:r>
            <a:r>
              <a:rPr lang="fr-FR" b="1" dirty="0"/>
              <a:t>Faisons d’</a:t>
            </a:r>
            <a:r>
              <a:rPr lang="fr-FR" b="1" dirty="0" err="1"/>
              <a:t>Izicarte</a:t>
            </a:r>
            <a:r>
              <a:rPr lang="fr-FR" b="1" dirty="0"/>
              <a:t>, le produit phare de notre gamme de bancarisation.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8C94C0-D152-494A-97C0-FC25E69BB5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 2023, </a:t>
            </a:r>
            <a:r>
              <a:rPr lang="fr-FR" dirty="0" err="1"/>
              <a:t>Izicarte</a:t>
            </a:r>
            <a:r>
              <a:rPr lang="fr-FR" dirty="0"/>
              <a:t> est un objectif à valider.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FA8395-4DCF-40FC-8E3D-96CE706461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325" y="1191969"/>
            <a:ext cx="401378" cy="11719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993D14-3704-41C5-B204-7548D6F7DE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1301" y="2141878"/>
            <a:ext cx="1014762" cy="8196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B8804-7B64-4B3A-83DA-F4B90209103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678" y="2551686"/>
            <a:ext cx="1085114" cy="11719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FFFE34-32D9-432D-BEE4-116B3C0E492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9911" y="3366320"/>
            <a:ext cx="882456" cy="8933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6FF818-629B-41B7-9857-843F863B131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DDBC3"/>
              </a:clrFrom>
              <a:clrTo>
                <a:srgbClr val="EDDBC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03" b="93379" l="10000" r="98302">
                        <a14:foregroundMark x1="35472" y1="25467" x2="16604" y2="29032"/>
                        <a14:foregroundMark x1="16604" y1="29032" x2="20000" y2="37861"/>
                        <a14:foregroundMark x1="20000" y1="37861" x2="28302" y2="42275"/>
                        <a14:foregroundMark x1="28302" y1="42275" x2="35283" y2="58404"/>
                        <a14:foregroundMark x1="35283" y1="58404" x2="33019" y2="66893"/>
                        <a14:foregroundMark x1="33019" y1="66893" x2="19057" y2="79796"/>
                        <a14:foregroundMark x1="19057" y1="79796" x2="8302" y2="79796"/>
                        <a14:foregroundMark x1="8302" y1="79796" x2="4340" y2="88455"/>
                        <a14:foregroundMark x1="4340" y1="88455" x2="9623" y2="96095"/>
                        <a14:foregroundMark x1="9623" y1="96095" x2="33019" y2="95756"/>
                        <a14:foregroundMark x1="33019" y1="95756" x2="43774" y2="96265"/>
                        <a14:foregroundMark x1="43774" y1="96265" x2="89245" y2="93379"/>
                        <a14:foregroundMark x1="89245" y1="93379" x2="82830" y2="86587"/>
                        <a14:foregroundMark x1="82830" y1="86587" x2="72075" y2="79966"/>
                        <a14:foregroundMark x1="72075" y1="79966" x2="52830" y2="39219"/>
                        <a14:foregroundMark x1="52830" y1="39219" x2="43396" y2="35654"/>
                        <a14:foregroundMark x1="43396" y1="35654" x2="50377" y2="28014"/>
                        <a14:foregroundMark x1="50377" y1="28014" x2="59434" y2="22581"/>
                        <a14:foregroundMark x1="59434" y1="22581" x2="48868" y2="20883"/>
                        <a14:foregroundMark x1="48868" y1="20883" x2="34151" y2="24788"/>
                        <a14:foregroundMark x1="33208" y1="66553" x2="35094" y2="75042"/>
                        <a14:foregroundMark x1="35094" y1="75042" x2="43774" y2="59423"/>
                        <a14:foregroundMark x1="43774" y1="59423" x2="44906" y2="50424"/>
                        <a14:foregroundMark x1="44906" y1="50424" x2="51698" y2="56537"/>
                        <a14:foregroundMark x1="51698" y1="56537" x2="52830" y2="65025"/>
                        <a14:foregroundMark x1="52830" y1="65025" x2="60943" y2="59423"/>
                        <a14:foregroundMark x1="60943" y1="59423" x2="51698" y2="42275"/>
                        <a14:foregroundMark x1="51698" y1="42275" x2="41887" y2="38370"/>
                        <a14:foregroundMark x1="41887" y1="38370" x2="45472" y2="30051"/>
                        <a14:foregroundMark x1="45472" y1="30051" x2="55472" y2="26146"/>
                        <a14:foregroundMark x1="55472" y1="26146" x2="47170" y2="20204"/>
                        <a14:foregroundMark x1="47170" y1="20204" x2="37925" y2="24109"/>
                        <a14:foregroundMark x1="37925" y1="24109" x2="28302" y2="20883"/>
                        <a14:foregroundMark x1="28302" y1="20883" x2="20755" y2="27674"/>
                        <a14:foregroundMark x1="20755" y1="27674" x2="11509" y2="29881"/>
                        <a14:foregroundMark x1="11509" y1="29881" x2="19623" y2="34635"/>
                        <a14:foregroundMark x1="19623" y1="34635" x2="31887" y2="50934"/>
                        <a14:foregroundMark x1="31887" y1="50934" x2="34528" y2="59083"/>
                        <a14:foregroundMark x1="34528" y1="59083" x2="32453" y2="66723"/>
                        <a14:foregroundMark x1="38868" y1="32937" x2="32830" y2="25976"/>
                        <a14:foregroundMark x1="32830" y1="25976" x2="32453" y2="27674"/>
                        <a14:foregroundMark x1="34151" y1="25467" x2="33962" y2="24448"/>
                        <a14:foregroundMark x1="40000" y1="36333" x2="39811" y2="44992"/>
                        <a14:foregroundMark x1="39811" y1="44992" x2="39623" y2="36503"/>
                        <a14:foregroundMark x1="40755" y1="47368" x2="32075" y2="43463"/>
                        <a14:foregroundMark x1="32075" y1="43463" x2="35472" y2="52292"/>
                        <a14:foregroundMark x1="35472" y1="52292" x2="36226" y2="61290"/>
                        <a14:foregroundMark x1="36226" y1="61290" x2="33774" y2="70628"/>
                        <a14:foregroundMark x1="33774" y1="70628" x2="40189" y2="62988"/>
                        <a14:foregroundMark x1="40189" y1="62988" x2="39623" y2="43973"/>
                        <a14:foregroundMark x1="83019" y1="27165" x2="83208" y2="18336"/>
                        <a14:foregroundMark x1="83208" y1="18336" x2="98868" y2="8489"/>
                        <a14:foregroundMark x1="98868" y1="8489" x2="88302" y2="5772"/>
                        <a14:foregroundMark x1="88302" y1="5772" x2="80189" y2="10696"/>
                        <a14:foregroundMark x1="80189" y1="10696" x2="78679" y2="20543"/>
                        <a14:foregroundMark x1="78679" y1="20543" x2="82075" y2="26486"/>
                        <a14:foregroundMark x1="93208" y1="10866" x2="92264" y2="6791"/>
                        <a14:foregroundMark x1="98302" y1="10696" x2="96604" y2="8998"/>
                        <a14:foregroundMark x1="93019" y1="13582" x2="88113" y2="5942"/>
                        <a14:foregroundMark x1="88113" y1="5942" x2="81321" y2="11885"/>
                        <a14:foregroundMark x1="81321" y1="11885" x2="90566" y2="14771"/>
                        <a14:foregroundMark x1="90566" y1="14771" x2="92642" y2="12394"/>
                        <a14:foregroundMark x1="35660" y1="31579" x2="25849" y2="29032"/>
                        <a14:foregroundMark x1="25849" y1="29032" x2="24717" y2="37521"/>
                        <a14:foregroundMark x1="24717" y1="37521" x2="34528" y2="34635"/>
                        <a14:foregroundMark x1="34528" y1="34635" x2="34528" y2="30390"/>
                        <a14:foregroundMark x1="60000" y1="63837" x2="59057" y2="62649"/>
                        <a14:foregroundMark x1="20189" y1="83362" x2="11698" y2="78438"/>
                        <a14:foregroundMark x1="11698" y1="78438" x2="18113" y2="84890"/>
                        <a14:foregroundMark x1="18113" y1="84890" x2="21132" y2="82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159" y="4021359"/>
            <a:ext cx="803835" cy="893318"/>
          </a:xfrm>
          <a:prstGeom prst="rect">
            <a:avLst/>
          </a:prstGeom>
        </p:spPr>
      </p:pic>
      <p:pic>
        <p:nvPicPr>
          <p:cNvPr id="1026" name="Picture 2" descr="Vecteur gratuit production de films cinématographiques composition transparente réaliste avec image isolée de spot lumineux sur illustration vectorielle de stand">
            <a:extLst>
              <a:ext uri="{FF2B5EF4-FFF2-40B4-BE49-F238E27FC236}">
                <a16:creationId xmlns:a16="http://schemas.microsoft.com/office/drawing/2014/main" id="{D302C8A8-2751-4265-AD77-8A65494E8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666" y="4543886"/>
            <a:ext cx="1830310" cy="218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ecteur gratuit production de films cinématographiques composition transparente réaliste avec image isolée de spot lumineux sur illustration vectorielle de stand">
            <a:extLst>
              <a:ext uri="{FF2B5EF4-FFF2-40B4-BE49-F238E27FC236}">
                <a16:creationId xmlns:a16="http://schemas.microsoft.com/office/drawing/2014/main" id="{9813C1C9-D091-4A61-9464-31F71B5FA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40290" y="4543886"/>
            <a:ext cx="1830309" cy="218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224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F96462D-C70C-42FC-A1EC-52E9A4CEB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Comme indiqué dans le Q1 2023, vous pouvez retrouver les clients non équipés d’</a:t>
            </a:r>
            <a:r>
              <a:rPr lang="fr-FR" dirty="0" err="1"/>
              <a:t>Izicartes</a:t>
            </a:r>
            <a:r>
              <a:rPr lang="fr-FR" dirty="0"/>
              <a:t>, au travers : </a:t>
            </a:r>
          </a:p>
          <a:p>
            <a:pPr lvl="1">
              <a:spcAft>
                <a:spcPts val="0"/>
              </a:spcAft>
            </a:pPr>
            <a:r>
              <a:rPr lang="fr-FR" dirty="0"/>
              <a:t>Du fichier ORCA </a:t>
            </a:r>
            <a:r>
              <a:rPr lang="fr-FR" dirty="0">
                <a:hlinkClick r:id="rId2"/>
              </a:rPr>
              <a:t>Clients détenteurs de prêts Immobiliers</a:t>
            </a:r>
            <a:r>
              <a:rPr lang="fr-FR" dirty="0"/>
              <a:t>, en réalisant un filtre sur les colonnes « </a:t>
            </a:r>
            <a:r>
              <a:rPr lang="fr-FR" dirty="0" err="1"/>
              <a:t>Izicarte</a:t>
            </a:r>
            <a:r>
              <a:rPr lang="fr-FR" dirty="0"/>
              <a:t> » et « Montant revenus réguliers »</a:t>
            </a:r>
          </a:p>
          <a:p>
            <a:pPr lvl="2">
              <a:spcAft>
                <a:spcPts val="0"/>
              </a:spcAft>
            </a:pPr>
            <a:r>
              <a:rPr lang="fr-FR" dirty="0"/>
              <a:t>Les clients détiennent un prêt immobilier en CEGEE et ont les flux domiciliés.</a:t>
            </a:r>
          </a:p>
          <a:p>
            <a:pPr lvl="1">
              <a:spcAft>
                <a:spcPts val="0"/>
              </a:spcAft>
            </a:pPr>
            <a:r>
              <a:rPr lang="fr-FR" dirty="0"/>
              <a:t>Des cibles GERC :</a:t>
            </a:r>
          </a:p>
          <a:p>
            <a:pPr lvl="2">
              <a:spcAft>
                <a:spcPts val="0"/>
              </a:spcAft>
            </a:pPr>
            <a:r>
              <a:rPr lang="fr-FR" dirty="0"/>
              <a:t>Echéance CB - MEG vers </a:t>
            </a:r>
            <a:r>
              <a:rPr lang="fr-FR" dirty="0" err="1"/>
              <a:t>Izicarte</a:t>
            </a:r>
            <a:r>
              <a:rPr lang="fr-FR" dirty="0"/>
              <a:t> DD : clients avec cartes à échéance proche, éligibles à l’</a:t>
            </a:r>
            <a:r>
              <a:rPr lang="fr-FR" dirty="0" err="1"/>
              <a:t>Izicarte</a:t>
            </a:r>
            <a:r>
              <a:rPr lang="fr-FR" dirty="0"/>
              <a:t> Débit Différé</a:t>
            </a:r>
          </a:p>
          <a:p>
            <a:pPr lvl="2">
              <a:spcAft>
                <a:spcPts val="0"/>
              </a:spcAft>
            </a:pPr>
            <a:r>
              <a:rPr lang="fr-FR" dirty="0" err="1"/>
              <a:t>Izicarte</a:t>
            </a:r>
            <a:r>
              <a:rPr lang="fr-FR" dirty="0"/>
              <a:t> sans réserve a régul : clients qui ont demandé la clôture de leur réserve à BPCE Financement et qui détiennent encore l’</a:t>
            </a:r>
            <a:r>
              <a:rPr lang="fr-FR" dirty="0" err="1"/>
              <a:t>Izicarte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 défensif selon le</a:t>
            </a:r>
            <a:r>
              <a:rPr lang="fr-FR" dirty="0"/>
              <a:t> </a:t>
            </a:r>
            <a:r>
              <a:rPr lang="fr-FR" dirty="0">
                <a:hlinkClick r:id="rId3"/>
              </a:rPr>
              <a:t>process</a:t>
            </a:r>
            <a:r>
              <a:rPr lang="fr-FR" dirty="0"/>
              <a:t> présent dans la Rubrique des Commerciaux</a:t>
            </a:r>
          </a:p>
          <a:p>
            <a:pPr lvl="2">
              <a:spcAft>
                <a:spcPts val="0"/>
              </a:spcAft>
            </a:pPr>
            <a:endParaRPr lang="fr-FR" dirty="0"/>
          </a:p>
          <a:p>
            <a:r>
              <a:rPr lang="fr-FR" dirty="0"/>
              <a:t>Retrouvez les critères d’éligibilité Izicarte dans le </a:t>
            </a:r>
            <a:r>
              <a:rPr lang="fr-FR" dirty="0">
                <a:hlinkClick r:id="rId4"/>
              </a:rPr>
              <a:t>Book </a:t>
            </a:r>
            <a:r>
              <a:rPr lang="fr-FR" dirty="0" err="1">
                <a:hlinkClick r:id="rId4"/>
              </a:rPr>
              <a:t>Banca</a:t>
            </a:r>
            <a:r>
              <a:rPr lang="fr-FR" dirty="0"/>
              <a:t> et le process simplifié de </a:t>
            </a:r>
            <a:r>
              <a:rPr lang="fr-FR" dirty="0">
                <a:hlinkClick r:id="rId5"/>
              </a:rPr>
              <a:t>Refus/Repris</a:t>
            </a:r>
            <a:r>
              <a:rPr lang="fr-FR" dirty="0"/>
              <a:t> dans </a:t>
            </a:r>
            <a:r>
              <a:rPr lang="fr-FR"/>
              <a:t>la RDC.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2579E3-786E-41D5-907D-A80755A2D3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aller plus loin… des pistes pour trouver les clients non équipés.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43EFA938-C870-4275-8E79-9BC8374C7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120" y="4125952"/>
            <a:ext cx="10381555" cy="2111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numCol="3"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ts val="300"/>
              </a:spcBef>
              <a:buClr>
                <a:srgbClr val="D11921"/>
              </a:buClr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404040"/>
                </a:solidFill>
              </a:rPr>
              <a:t>Age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Compris entre 18 et 69 ans</a:t>
            </a:r>
          </a:p>
          <a:p>
            <a:pPr marL="285750" indent="-285750" eaLnBrk="1" hangingPunct="1">
              <a:spcBef>
                <a:spcPts val="300"/>
              </a:spcBef>
              <a:buClr>
                <a:srgbClr val="D11921"/>
              </a:buClr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404040"/>
                </a:solidFill>
              </a:rPr>
              <a:t>Note Bâle 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Comprise entre 1 et 7</a:t>
            </a:r>
          </a:p>
          <a:p>
            <a:pPr marL="285750" indent="-285750" eaLnBrk="1" hangingPunct="1">
              <a:spcBef>
                <a:spcPts val="300"/>
              </a:spcBef>
              <a:buClr>
                <a:srgbClr val="D11921"/>
              </a:buClr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404040"/>
                </a:solidFill>
              </a:rPr>
              <a:t>CSP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CDI ou CDD &gt; 6 mois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Retraité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A son compte &gt; 2 ans </a:t>
            </a:r>
          </a:p>
          <a:p>
            <a:pPr marL="285750" indent="-285750" eaLnBrk="1" hangingPunct="1">
              <a:spcBef>
                <a:spcPts val="300"/>
              </a:spcBef>
              <a:buClr>
                <a:srgbClr val="D11921"/>
              </a:buClr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404040"/>
                </a:solidFill>
              </a:rPr>
              <a:t>Revenus mensuels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Revenus mensuels &gt; 1000€</a:t>
            </a:r>
          </a:p>
          <a:p>
            <a:pPr marL="0" indent="0">
              <a:spcBef>
                <a:spcPts val="300"/>
              </a:spcBef>
              <a:buClr>
                <a:srgbClr val="D11921"/>
              </a:buClr>
            </a:pPr>
            <a:r>
              <a:rPr lang="fr-FR" altLang="fr-FR" sz="1400" dirty="0">
                <a:solidFill>
                  <a:srgbClr val="404040"/>
                </a:solidFill>
              </a:rPr>
              <a:t>(y compris pour les jeunes)</a:t>
            </a:r>
          </a:p>
          <a:p>
            <a:pPr marL="285750" indent="-285750" eaLnBrk="1" hangingPunct="1">
              <a:spcBef>
                <a:spcPts val="300"/>
              </a:spcBef>
              <a:buClr>
                <a:srgbClr val="D11921"/>
              </a:buClr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404040"/>
                </a:solidFill>
              </a:rPr>
              <a:t>Conditions de logement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Résidant en France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Propriétaire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Locataire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Logé par la famille (parents) ou par l’employeur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400" dirty="0">
              <a:solidFill>
                <a:srgbClr val="404040"/>
              </a:solidFill>
            </a:endParaRPr>
          </a:p>
          <a:p>
            <a:pPr marL="285750" indent="-285750" eaLnBrk="1" hangingPunct="1">
              <a:spcBef>
                <a:spcPts val="300"/>
              </a:spcBef>
              <a:buClr>
                <a:srgbClr val="D11921"/>
              </a:buClr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404040"/>
                </a:solidFill>
              </a:rPr>
              <a:t>Pré requis</a:t>
            </a:r>
          </a:p>
          <a:p>
            <a:pPr>
              <a:spcBef>
                <a:spcPts val="3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r>
              <a:rPr lang="fr-FR" altLang="fr-FR" sz="1400" dirty="0">
                <a:solidFill>
                  <a:srgbClr val="404040"/>
                </a:solidFill>
              </a:rPr>
              <a:t>Pas de fichage FCC FICP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46F10B-C5F1-4376-8E71-0F44AE248B8D}"/>
              </a:ext>
            </a:extLst>
          </p:cNvPr>
          <p:cNvSpPr/>
          <p:nvPr/>
        </p:nvSpPr>
        <p:spPr>
          <a:xfrm>
            <a:off x="5967417" y="6047962"/>
            <a:ext cx="5798340" cy="51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accent4">
                    <a:lumMod val="75000"/>
                  </a:schemeClr>
                </a:solidFill>
                <a:latin typeface="Forte" panose="03060902040502070203" pitchFamily="66" charset="0"/>
              </a:rPr>
              <a:t>Merci de votre attention et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8242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5110</TotalTime>
  <Words>1758</Words>
  <Application>Microsoft Office PowerPoint</Application>
  <PresentationFormat>Grand écran</PresentationFormat>
  <Paragraphs>200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Berlin Sans FB</vt:lpstr>
      <vt:lpstr>Calibri</vt:lpstr>
      <vt:lpstr>Forte</vt:lpstr>
      <vt:lpstr>Lucida Grande</vt:lpstr>
      <vt:lpstr>Montserrat Black</vt:lpstr>
      <vt:lpstr>Wingdings</vt:lpstr>
      <vt:lpstr>Thème Office</vt:lpstr>
      <vt:lpstr>IZICARTE, le véritable couteau suisse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LAROQUE-FALANTIN Loriane [CEGEE]</cp:lastModifiedBy>
  <cp:revision>336</cp:revision>
  <dcterms:created xsi:type="dcterms:W3CDTF">2020-06-24T09:20:11Z</dcterms:created>
  <dcterms:modified xsi:type="dcterms:W3CDTF">2023-02-09T10:23:45Z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