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ov" ContentType="video/quicktime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6"/>
  </p:notesMasterIdLst>
  <p:sldIdLst>
    <p:sldId id="268" r:id="rId6"/>
    <p:sldId id="310" r:id="rId7"/>
    <p:sldId id="311" r:id="rId8"/>
    <p:sldId id="307" r:id="rId9"/>
    <p:sldId id="332" r:id="rId10"/>
    <p:sldId id="333" r:id="rId11"/>
    <p:sldId id="335" r:id="rId12"/>
    <p:sldId id="334" r:id="rId13"/>
    <p:sldId id="315" r:id="rId14"/>
    <p:sldId id="316" r:id="rId15"/>
    <p:sldId id="319" r:id="rId16"/>
    <p:sldId id="327" r:id="rId17"/>
    <p:sldId id="328" r:id="rId18"/>
    <p:sldId id="329" r:id="rId19"/>
    <p:sldId id="326" r:id="rId20"/>
    <p:sldId id="324" r:id="rId21"/>
    <p:sldId id="323" r:id="rId22"/>
    <p:sldId id="325" r:id="rId23"/>
    <p:sldId id="330" r:id="rId24"/>
    <p:sldId id="314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B15"/>
    <a:srgbClr val="F7F7F7"/>
    <a:srgbClr val="77BF32"/>
    <a:srgbClr val="1D9DD9"/>
    <a:srgbClr val="FFD817"/>
    <a:srgbClr val="3EAB36"/>
    <a:srgbClr val="1EA3E2"/>
    <a:srgbClr val="3F6D03"/>
    <a:srgbClr val="558C0E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2D4F31-D1C4-4298-9E1F-28607D13237F}" v="1" dt="2023-02-01T07:29:10.7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7" d="100"/>
          <a:sy n="107" d="100"/>
        </p:scale>
        <p:origin x="106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836B3-0366-4F22-91BF-0F748F4A635D}" type="datetimeFigureOut">
              <a:rPr lang="fr-FR" smtClean="0"/>
              <a:t>28/02/2023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2CBFD-95E6-4DDB-8CAC-AD1A9BAC486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442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486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2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comptes-cartes/ouvrir-compte/" TargetMode="External"/><Relationship Id="rId3" Type="http://schemas.microsoft.com/office/2007/relationships/hdphoto" Target="../media/hdphoto3.wdp"/><Relationship Id="rId7" Type="http://schemas.openxmlformats.org/officeDocument/2006/relationships/image" Target="../media/image7.svg"/><Relationship Id="rId12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5.svg"/><Relationship Id="rId10" Type="http://schemas.openxmlformats.org/officeDocument/2006/relationships/image" Target="../media/image13.jpe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www.caisse-epargne.fr/grand-est-europe/rejoignez-notre-banque-regionale-et-recevez-50-en-bons-dachat/#cid=reseaux-sociaux;branding;facebook;conquete;post;v2" TargetMode="External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comptes-cartes/ouvrir-compte/" TargetMode="External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svg"/><Relationship Id="rId12" Type="http://schemas.openxmlformats.org/officeDocument/2006/relationships/image" Target="../media/image1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png"/><Relationship Id="rId11" Type="http://schemas.microsoft.com/office/2007/relationships/hdphoto" Target="../media/hdphoto4.wdp"/><Relationship Id="rId5" Type="http://schemas.openxmlformats.org/officeDocument/2006/relationships/image" Target="../media/image5.svg"/><Relationship Id="rId10" Type="http://schemas.openxmlformats.org/officeDocument/2006/relationships/image" Target="../media/image22.png"/><Relationship Id="rId4" Type="http://schemas.openxmlformats.org/officeDocument/2006/relationships/image" Target="../media/image10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854/visio-clients/26139/visio-clients-mode-operatoire-conseiller-programmer-un-rdv-en-visio.ppt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6.wdp"/><Relationship Id="rId12" Type="http://schemas.microsoft.com/office/2007/relationships/hdphoto" Target="../media/hdphoto3.wdp"/><Relationship Id="rId2" Type="http://schemas.openxmlformats.org/officeDocument/2006/relationships/image" Target="../media/image24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9.png"/><Relationship Id="rId5" Type="http://schemas.microsoft.com/office/2007/relationships/hdphoto" Target="../media/hdphoto5.wdp"/><Relationship Id="rId15" Type="http://schemas.openxmlformats.org/officeDocument/2006/relationships/image" Target="../media/image29.png"/><Relationship Id="rId10" Type="http://schemas.openxmlformats.org/officeDocument/2006/relationships/hyperlink" Target="http://commerciaux.celca.caisse-epargne.fr/download/1854/visio-clients/20129/collaborateur-mode-operatoire-visio-client.ppt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://commerciaux.celca.caisse-epargne.fr/download/1854/visio-clients/25577/visio-clients-prise-de-rdv-en-ligne-cote-client-et-cote-conseiller.ppt" TargetMode="External"/><Relationship Id="rId1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microsoft.com/office/2007/relationships/hdphoto" Target="../media/hdphoto10.wdp"/><Relationship Id="rId12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11.wdp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2.wdp"/><Relationship Id="rId5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microsoft.com/office/2007/relationships/hdphoto" Target="../media/hdphoto5.wdp"/><Relationship Id="rId7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hdphoto" Target="../media/hdphoto5.wdp"/><Relationship Id="rId7" Type="http://schemas.openxmlformats.org/officeDocument/2006/relationships/image" Target="../media/image45.png"/><Relationship Id="rId12" Type="http://schemas.microsoft.com/office/2007/relationships/hdphoto" Target="../media/hdphoto1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11" Type="http://schemas.openxmlformats.org/officeDocument/2006/relationships/image" Target="../media/image48.png"/><Relationship Id="rId5" Type="http://schemas.microsoft.com/office/2007/relationships/hdphoto" Target="../media/hdphoto6.wdp"/><Relationship Id="rId10" Type="http://schemas.microsoft.com/office/2007/relationships/hdphoto" Target="../media/hdphoto14.wdp"/><Relationship Id="rId4" Type="http://schemas.openxmlformats.org/officeDocument/2006/relationships/image" Target="../media/image27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0.png"/><Relationship Id="rId7" Type="http://schemas.openxmlformats.org/officeDocument/2006/relationships/image" Target="../media/image9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7.wdp"/><Relationship Id="rId5" Type="http://schemas.openxmlformats.org/officeDocument/2006/relationships/image" Target="../media/image51.png"/><Relationship Id="rId4" Type="http://schemas.microsoft.com/office/2007/relationships/hdphoto" Target="../media/hdphoto16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2 mars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Heure du jeudi </a:t>
            </a:r>
            <a:br>
              <a:rPr lang="fr-FR" dirty="0"/>
            </a:br>
            <a:r>
              <a:rPr lang="fr-FR" dirty="0">
                <a:solidFill>
                  <a:srgbClr val="C00000"/>
                </a:solidFill>
              </a:rPr>
              <a:t>Focus sur le Digital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BDD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Digital au cœur de notre activité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086"/>
          <a:stretch/>
        </p:blipFill>
        <p:spPr>
          <a:xfrm>
            <a:off x="2097740" y="1184147"/>
            <a:ext cx="7516954" cy="5545513"/>
          </a:xfrm>
          <a:prstGeom prst="rect">
            <a:avLst/>
          </a:prstGeom>
        </p:spPr>
      </p:pic>
      <p:pic>
        <p:nvPicPr>
          <p:cNvPr id="2" name="HDJ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12894" y="1366151"/>
            <a:ext cx="7170750" cy="38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0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0125" y="2376929"/>
            <a:ext cx="8032184" cy="4023689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Etre une banque de proximité, cela passe aussi par le digital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Le </a:t>
            </a:r>
            <a:r>
              <a:rPr lang="fr-FR" sz="1600" dirty="0" smtClean="0"/>
              <a:t>parcours </a:t>
            </a:r>
            <a:r>
              <a:rPr lang="fr-FR" sz="1600" dirty="0"/>
              <a:t>Entrée en Relation </a:t>
            </a:r>
            <a:r>
              <a:rPr lang="fr-FR" sz="1600" dirty="0" smtClean="0"/>
              <a:t>Digitale  </a:t>
            </a:r>
            <a:endParaRPr lang="fr-FR" sz="1600" dirty="0"/>
          </a:p>
          <a:p>
            <a:pPr lvl="1">
              <a:spcAft>
                <a:spcPts val="600"/>
              </a:spcAft>
            </a:pPr>
            <a:r>
              <a:rPr lang="fr-FR" sz="1600" dirty="0"/>
              <a:t>Les clés pour réussir vos entretiens VISIO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Les nouveautés 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Un appui au quotidien : le support Vente A Distance de la DSC</a:t>
            </a:r>
          </a:p>
          <a:p>
            <a:r>
              <a:rPr lang="fr-FR" dirty="0" smtClean="0"/>
              <a:t>Digital </a:t>
            </a:r>
            <a:r>
              <a:rPr lang="fr-FR" dirty="0"/>
              <a:t>First, un accompagnement personnalisé</a:t>
            </a:r>
          </a:p>
        </p:txBody>
      </p:sp>
    </p:spTree>
    <p:extLst>
      <p:ext uri="{BB962C8B-B14F-4D97-AF65-F5344CB8AC3E}">
        <p14:creationId xmlns:p14="http://schemas.microsoft.com/office/powerpoint/2010/main" val="344406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/>
          </p:cNvPicPr>
          <p:nvPr/>
        </p:nvPicPr>
        <p:blipFill rotWithShape="1"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8648" y="1951267"/>
            <a:ext cx="5483352" cy="2808991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713254" y="1478316"/>
            <a:ext cx="5848910" cy="4860000"/>
          </a:xfrm>
        </p:spPr>
        <p:txBody>
          <a:bodyPr/>
          <a:lstStyle/>
          <a:p>
            <a:r>
              <a:rPr lang="fr-FR" b="1" kern="0" dirty="0" smtClean="0">
                <a:solidFill>
                  <a:srgbClr val="000000"/>
                </a:solidFill>
                <a:cs typeface="Arial"/>
              </a:rPr>
              <a:t>Pour nos clients :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services à distance </a:t>
            </a:r>
            <a:r>
              <a:rPr lang="fr-FR" b="1" dirty="0">
                <a:solidFill>
                  <a:srgbClr val="C00000"/>
                </a:solidFill>
              </a:rPr>
              <a:t>sécurisés</a:t>
            </a:r>
          </a:p>
          <a:p>
            <a:pPr lvl="1"/>
            <a:r>
              <a:rPr lang="fr-FR" dirty="0"/>
              <a:t>Une</a:t>
            </a:r>
            <a:r>
              <a:rPr lang="fr-FR" b="1" dirty="0">
                <a:solidFill>
                  <a:srgbClr val="C00000"/>
                </a:solidFill>
              </a:rPr>
              <a:t> autonomie</a:t>
            </a:r>
            <a:r>
              <a:rPr lang="fr-FR" dirty="0"/>
              <a:t> dans la gestion des opérations courantes</a:t>
            </a:r>
          </a:p>
          <a:p>
            <a:pPr lvl="1"/>
            <a:r>
              <a:rPr lang="fr-FR" dirty="0"/>
              <a:t>Une </a:t>
            </a:r>
            <a:r>
              <a:rPr lang="fr-FR" b="1" dirty="0">
                <a:solidFill>
                  <a:srgbClr val="C00000"/>
                </a:solidFill>
              </a:rPr>
              <a:t>accessibilité</a:t>
            </a:r>
            <a:r>
              <a:rPr lang="fr-FR" dirty="0"/>
              <a:t> partout, 24h/24, 7/7j, 365j/an</a:t>
            </a:r>
          </a:p>
          <a:p>
            <a:pPr lvl="1"/>
            <a:r>
              <a:rPr lang="fr-FR" dirty="0"/>
              <a:t>Des opérations immédiates, </a:t>
            </a:r>
            <a:r>
              <a:rPr lang="fr-FR" b="1" dirty="0">
                <a:solidFill>
                  <a:srgbClr val="C00000"/>
                </a:solidFill>
              </a:rPr>
              <a:t>sans avoir à se déplacer</a:t>
            </a:r>
          </a:p>
          <a:p>
            <a:endParaRPr lang="fr-FR" dirty="0"/>
          </a:p>
          <a:p>
            <a:endParaRPr lang="fr-FR" dirty="0"/>
          </a:p>
          <a:p>
            <a:r>
              <a:rPr lang="fr-FR" b="1" kern="0" dirty="0">
                <a:solidFill>
                  <a:srgbClr val="000000"/>
                </a:solidFill>
                <a:cs typeface="Arial"/>
              </a:rPr>
              <a:t>Pour nous :</a:t>
            </a:r>
          </a:p>
          <a:p>
            <a:pPr lvl="1"/>
            <a:r>
              <a:rPr lang="fr-FR" b="1" dirty="0">
                <a:solidFill>
                  <a:srgbClr val="C00000"/>
                </a:solidFill>
              </a:rPr>
              <a:t>Gagner du temps </a:t>
            </a:r>
            <a:r>
              <a:rPr lang="fr-FR" dirty="0"/>
              <a:t>en limitant les tâches à faible valeur ajoutée</a:t>
            </a:r>
          </a:p>
          <a:p>
            <a:pPr lvl="1"/>
            <a:r>
              <a:rPr lang="fr-FR" dirty="0"/>
              <a:t>Une </a:t>
            </a:r>
            <a:r>
              <a:rPr lang="fr-FR" dirty="0" smtClean="0"/>
              <a:t>garantie </a:t>
            </a:r>
            <a:r>
              <a:rPr lang="fr-FR" dirty="0"/>
              <a:t>de simplicité </a:t>
            </a:r>
            <a:r>
              <a:rPr lang="fr-FR" b="1" dirty="0">
                <a:solidFill>
                  <a:srgbClr val="C00000"/>
                </a:solidFill>
              </a:rPr>
              <a:t>sur les aspects réglementaires et conformité </a:t>
            </a:r>
          </a:p>
          <a:p>
            <a:pPr lvl="1"/>
            <a:r>
              <a:rPr lang="fr-FR" b="1" dirty="0">
                <a:solidFill>
                  <a:srgbClr val="C00000"/>
                </a:solidFill>
              </a:rPr>
              <a:t>Satisfaire</a:t>
            </a:r>
            <a:r>
              <a:rPr lang="fr-FR" dirty="0"/>
              <a:t> et </a:t>
            </a:r>
            <a:r>
              <a:rPr lang="fr-FR" b="1" dirty="0">
                <a:solidFill>
                  <a:srgbClr val="C00000"/>
                </a:solidFill>
              </a:rPr>
              <a:t>fidéliser</a:t>
            </a:r>
            <a:r>
              <a:rPr lang="fr-FR" dirty="0"/>
              <a:t> nos clients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32572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Être une banque de proximité, cela passe aussi par le digital !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9" name="Rectangle 8"/>
          <p:cNvSpPr/>
          <p:nvPr/>
        </p:nvSpPr>
        <p:spPr>
          <a:xfrm>
            <a:off x="7173322" y="2196793"/>
            <a:ext cx="3750229" cy="52803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Espace réservé du contenu 1"/>
          <p:cNvSpPr txBox="1">
            <a:spLocks/>
          </p:cNvSpPr>
          <p:nvPr/>
        </p:nvSpPr>
        <p:spPr>
          <a:xfrm>
            <a:off x="7063314" y="3002317"/>
            <a:ext cx="4826933" cy="182069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En 2022, nos clients ont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réalisé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seuls et à distance :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1"/>
                </a:solidFill>
              </a:rPr>
              <a:t>24 millions de virements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1"/>
                </a:solidFill>
              </a:rPr>
              <a:t>340 000 (dé)verrouillages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 leur CB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1"/>
                </a:solidFill>
              </a:rPr>
              <a:t>24 000 oppositions</a:t>
            </a:r>
            <a:r>
              <a:rPr lang="fr-FR" dirty="0"/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en ligne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7783" y="2015378"/>
            <a:ext cx="1982041" cy="1159561"/>
          </a:xfrm>
          <a:prstGeom prst="rect">
            <a:avLst/>
          </a:prstGeom>
        </p:spPr>
      </p:pic>
      <p:sp>
        <p:nvSpPr>
          <p:cNvPr id="14" name="Espace réservé du contenu 1"/>
          <p:cNvSpPr txBox="1">
            <a:spLocks/>
          </p:cNvSpPr>
          <p:nvPr/>
        </p:nvSpPr>
        <p:spPr>
          <a:xfrm>
            <a:off x="8901080" y="2177564"/>
            <a:ext cx="3051922" cy="96904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C00000"/>
              </a:buClr>
              <a:buNone/>
            </a:pPr>
            <a:r>
              <a:rPr lang="fr-FR" b="1" dirty="0">
                <a:solidFill>
                  <a:schemeClr val="accent1"/>
                </a:solidFill>
              </a:rPr>
              <a:t>70% de nos clients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utilisent leur </a:t>
            </a:r>
            <a:r>
              <a:rPr lang="fr-FR" b="1" dirty="0">
                <a:solidFill>
                  <a:schemeClr val="accent1"/>
                </a:solidFill>
              </a:rPr>
              <a:t>appli mobile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au moins une fois dans le mois !</a:t>
            </a:r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6441785" y="1322107"/>
            <a:ext cx="1115173" cy="66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8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1004907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cs typeface="Arial"/>
                <a:sym typeface="Arial"/>
              </a:rPr>
              <a:t>Les attentes de nos clients et leur mode de consommation évoluent rapidement, nous devons leur </a:t>
            </a:r>
            <a:r>
              <a:rPr lang="fr-FR" b="1" kern="0" dirty="0">
                <a:solidFill>
                  <a:srgbClr val="000000"/>
                </a:solidFill>
                <a:cs typeface="Arial"/>
                <a:sym typeface="Arial"/>
              </a:rPr>
              <a:t>proposer tous les canaux disponibles</a:t>
            </a:r>
            <a:r>
              <a:rPr lang="fr-FR" kern="0" dirty="0">
                <a:solidFill>
                  <a:srgbClr val="000000"/>
                </a:solidFill>
                <a:cs typeface="Arial"/>
                <a:sym typeface="Arial"/>
              </a:rPr>
              <a:t> pour entrer en relation avec nous.</a:t>
            </a:r>
          </a:p>
          <a:p>
            <a:endParaRPr lang="fr-FR" dirty="0" smtClean="0"/>
          </a:p>
          <a:p>
            <a:pPr marL="0" indent="0" algn="ctr">
              <a:buNone/>
            </a:pPr>
            <a:r>
              <a:rPr lang="fr-FR" dirty="0"/>
              <a:t>Deux possibilités d’accéder au </a:t>
            </a:r>
            <a:r>
              <a:rPr lang="fr-FR" dirty="0" smtClean="0"/>
              <a:t>parcours</a:t>
            </a:r>
            <a:endParaRPr lang="fr-FR" dirty="0"/>
          </a:p>
          <a:p>
            <a:pPr marL="0" indent="0" algn="ctr">
              <a:buNone/>
            </a:pPr>
            <a:r>
              <a:rPr lang="fr-FR" b="1" dirty="0" smtClean="0">
                <a:solidFill>
                  <a:srgbClr val="C00000"/>
                </a:solidFill>
              </a:rPr>
              <a:t>pour </a:t>
            </a:r>
            <a:r>
              <a:rPr lang="fr-FR" b="1" dirty="0">
                <a:solidFill>
                  <a:srgbClr val="C00000"/>
                </a:solidFill>
              </a:rPr>
              <a:t>traiter en moins de 48h une entrée en relation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nouveau parcours Entrée En Relation </a:t>
            </a:r>
            <a:r>
              <a:rPr lang="fr-FR" dirty="0" smtClean="0">
                <a:solidFill>
                  <a:srgbClr val="C00000"/>
                </a:solidFill>
              </a:rPr>
              <a:t>Digitale, comme levier de conquête.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pic>
        <p:nvPicPr>
          <p:cNvPr id="66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3263532" y="2077444"/>
            <a:ext cx="1014158" cy="664520"/>
          </a:xfrm>
          <a:prstGeom prst="rect">
            <a:avLst/>
          </a:prstGeom>
        </p:spPr>
      </p:pic>
      <p:grpSp>
        <p:nvGrpSpPr>
          <p:cNvPr id="67" name="Groupe 66">
            <a:extLst>
              <a:ext uri="{FF2B5EF4-FFF2-40B4-BE49-F238E27FC236}">
                <a16:creationId xmlns:a16="http://schemas.microsoft.com/office/drawing/2014/main" id="{B33C1215-70B4-4D7B-BA91-2D6142A21BF1}"/>
              </a:ext>
            </a:extLst>
          </p:cNvPr>
          <p:cNvGrpSpPr/>
          <p:nvPr/>
        </p:nvGrpSpPr>
        <p:grpSpPr>
          <a:xfrm>
            <a:off x="1028783" y="3507178"/>
            <a:ext cx="10158049" cy="2812939"/>
            <a:chOff x="708332" y="1650187"/>
            <a:chExt cx="7753440" cy="2203861"/>
          </a:xfrm>
        </p:grpSpPr>
        <p:sp>
          <p:nvSpPr>
            <p:cNvPr id="68" name="Rectangle : coins arrondis 13">
              <a:extLst>
                <a:ext uri="{FF2B5EF4-FFF2-40B4-BE49-F238E27FC236}">
                  <a16:creationId xmlns:a16="http://schemas.microsoft.com/office/drawing/2014/main" id="{795BEA44-AEAD-40A9-8627-9F1DB8C3B93F}"/>
                </a:ext>
              </a:extLst>
            </p:cNvPr>
            <p:cNvSpPr/>
            <p:nvPr/>
          </p:nvSpPr>
          <p:spPr>
            <a:xfrm>
              <a:off x="708332" y="1711173"/>
              <a:ext cx="2453020" cy="2142875"/>
            </a:xfrm>
            <a:prstGeom prst="roundRect">
              <a:avLst>
                <a:gd name="adj" fmla="val 251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816000" rtlCol="0" anchor="t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Portail Commercial 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Ubuntu" panose="020B0504030602030204" pitchFamily="34" charset="0"/>
                </a:rPr>
                <a:t>Initiative prospect web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Ou marketing digital</a:t>
              </a:r>
            </a:p>
          </p:txBody>
        </p:sp>
        <p:sp>
          <p:nvSpPr>
            <p:cNvPr id="69" name="Rectangle : coins arrondis 14">
              <a:extLst>
                <a:ext uri="{FF2B5EF4-FFF2-40B4-BE49-F238E27FC236}">
                  <a16:creationId xmlns:a16="http://schemas.microsoft.com/office/drawing/2014/main" id="{96AFC813-7C7D-4697-ADAE-D12E51007DF4}"/>
                </a:ext>
              </a:extLst>
            </p:cNvPr>
            <p:cNvSpPr/>
            <p:nvPr/>
          </p:nvSpPr>
          <p:spPr>
            <a:xfrm>
              <a:off x="6005418" y="1714118"/>
              <a:ext cx="2456354" cy="2125883"/>
            </a:xfrm>
            <a:prstGeom prst="roundRect">
              <a:avLst>
                <a:gd name="adj" fmla="val 232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1920" tIns="816000" rIns="121920" bIns="6096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Email Conseiller  </a:t>
              </a:r>
              <a:b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</a:br>
              <a:r>
                <a:rPr kumimoji="0" lang="fr-FR" sz="1333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suite à un 1</a:t>
              </a:r>
              <a:r>
                <a:rPr kumimoji="0" lang="fr-FR" sz="1333" b="1" i="0" u="none" strike="noStrike" kern="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er</a:t>
              </a:r>
              <a:r>
                <a:rPr kumimoji="0" lang="fr-FR" sz="1333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 contact prospect </a:t>
              </a:r>
              <a:r>
                <a:rPr lang="fr-FR" sz="2489" b="1" dirty="0">
                  <a:solidFill>
                    <a:srgbClr val="FFFFFF"/>
                  </a:solidFill>
                  <a:latin typeface="Ubuntu" panose="020B0504030602030204" pitchFamily="34" charset="0"/>
                </a:rPr>
                <a:t/>
              </a:r>
              <a:br>
                <a:rPr lang="fr-FR" sz="2489" b="1" dirty="0">
                  <a:solidFill>
                    <a:srgbClr val="FFFFFF"/>
                  </a:solidFill>
                  <a:latin typeface="Ubuntu" panose="020B0504030602030204" pitchFamily="34" charset="0"/>
                </a:rPr>
              </a:br>
              <a:endParaRPr lang="fr-FR" sz="2489" b="1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428FB0B3-A3A7-4AB6-8725-349AEC09116F}"/>
                </a:ext>
              </a:extLst>
            </p:cNvPr>
            <p:cNvGrpSpPr/>
            <p:nvPr/>
          </p:nvGrpSpPr>
          <p:grpSpPr>
            <a:xfrm>
              <a:off x="815762" y="3046738"/>
              <a:ext cx="513976" cy="591235"/>
              <a:chOff x="737160" y="3077553"/>
              <a:chExt cx="548067" cy="633836"/>
            </a:xfrm>
          </p:grpSpPr>
          <p:pic>
            <p:nvPicPr>
              <p:cNvPr id="75" name="Graphique 17" descr="Ordinateur portable">
                <a:extLst>
                  <a:ext uri="{FF2B5EF4-FFF2-40B4-BE49-F238E27FC236}">
                    <a16:creationId xmlns:a16="http://schemas.microsoft.com/office/drawing/2014/main" id="{064C8882-2C59-40EC-84AB-659CFD0B68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37160" y="3176195"/>
                <a:ext cx="487720" cy="535194"/>
              </a:xfrm>
              <a:prstGeom prst="rect">
                <a:avLst/>
              </a:prstGeom>
            </p:spPr>
          </p:pic>
          <p:pic>
            <p:nvPicPr>
              <p:cNvPr id="76" name="Graphique 21" descr="Smartphone">
                <a:extLst>
                  <a:ext uri="{FF2B5EF4-FFF2-40B4-BE49-F238E27FC236}">
                    <a16:creationId xmlns:a16="http://schemas.microsoft.com/office/drawing/2014/main" id="{92192430-B68A-4110-8969-B92055EBA4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928234" y="3077553"/>
                <a:ext cx="356993" cy="352192"/>
              </a:xfrm>
              <a:prstGeom prst="rect">
                <a:avLst/>
              </a:prstGeom>
            </p:spPr>
          </p:pic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B1CF408-33FB-4A17-BFEC-3005269EDCDB}"/>
                </a:ext>
              </a:extLst>
            </p:cNvPr>
            <p:cNvSpPr/>
            <p:nvPr/>
          </p:nvSpPr>
          <p:spPr>
            <a:xfrm>
              <a:off x="1275442" y="2980606"/>
              <a:ext cx="1885910" cy="868385"/>
            </a:xfrm>
            <a:prstGeom prst="rect">
              <a:avLst/>
            </a:prstGeom>
          </p:spPr>
          <p:txBody>
            <a:bodyPr wrap="square" lIns="121920" tIns="60960" rIns="121920" bIns="6096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Le prospect se rend sur le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  <a:hlinkClick r:id="rId8"/>
                </a:rPr>
                <a:t>Portail internet </a:t>
              </a:r>
              <a:r>
                <a:rPr kumimoji="0" lang="fr-FR" sz="10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  <a:hlinkClick r:id="rId8"/>
                </a:rPr>
                <a:t>CEGEE </a:t>
              </a:r>
              <a:r>
                <a:rPr kumimoji="0" lang="fr-FR" sz="10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pour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demander l’ouverture </a:t>
              </a:r>
              <a:r>
                <a:rPr lang="fr-FR" sz="1067" dirty="0">
                  <a:solidFill>
                    <a:srgbClr val="FFFFFF"/>
                  </a:solidFill>
                  <a:latin typeface="Ubuntu"/>
                </a:rPr>
                <a:t>d’un compte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et réalise son EER en </a:t>
              </a:r>
              <a:r>
                <a:rPr kumimoji="0" lang="fr-FR" sz="10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autonomie. </a:t>
              </a:r>
              <a:r>
                <a:rPr lang="fr-FR" sz="1067" b="1" kern="0" noProof="0" dirty="0" smtClean="0">
                  <a:solidFill>
                    <a:srgbClr val="FFFFFF"/>
                  </a:solidFill>
                  <a:latin typeface="Ubuntu"/>
                  <a:cs typeface="Arial"/>
                  <a:sym typeface="Arial"/>
                </a:rPr>
                <a:t>Cette EER est ensuite gérée par Experts Online.</a:t>
              </a:r>
              <a:r>
                <a:rPr lang="fr-FR" sz="1067" b="1" dirty="0">
                  <a:solidFill>
                    <a:srgbClr val="FFFFFF"/>
                  </a:solidFill>
                  <a:latin typeface="Ubuntu"/>
                </a:rPr>
                <a:t> </a:t>
              </a:r>
              <a:endPara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FEDDDA1-E891-4BFF-B242-497949C3F007}"/>
                </a:ext>
              </a:extLst>
            </p:cNvPr>
            <p:cNvSpPr/>
            <p:nvPr/>
          </p:nvSpPr>
          <p:spPr>
            <a:xfrm>
              <a:off x="6599935" y="3061499"/>
              <a:ext cx="1690688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cs typeface="Arial"/>
                  <a:sym typeface="Arial"/>
                </a:rPr>
                <a:t>Le conseiller envoie un mail au prospect qui l’invite à réaliser une EER Digitale</a:t>
              </a:r>
            </a:p>
          </p:txBody>
        </p:sp>
        <p:sp>
          <p:nvSpPr>
            <p:cNvPr id="73" name="Flèche : droite 18">
              <a:extLst>
                <a:ext uri="{FF2B5EF4-FFF2-40B4-BE49-F238E27FC236}">
                  <a16:creationId xmlns:a16="http://schemas.microsoft.com/office/drawing/2014/main" id="{727CF1B1-DEEF-4BBB-9EF5-CE6AA24225D5}"/>
                </a:ext>
              </a:extLst>
            </p:cNvPr>
            <p:cNvSpPr/>
            <p:nvPr/>
          </p:nvSpPr>
          <p:spPr>
            <a:xfrm rot="10800000">
              <a:off x="5827035" y="2218569"/>
              <a:ext cx="356764" cy="898969"/>
            </a:xfrm>
            <a:prstGeom prst="rightArrow">
              <a:avLst>
                <a:gd name="adj1" fmla="val 14311"/>
                <a:gd name="adj2" fmla="val 360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489" dirty="0"/>
            </a:p>
          </p:txBody>
        </p:sp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9BC7AA6D-DDDE-4FCA-95AB-BEB9E5F2D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97139" y="1650187"/>
              <a:ext cx="1671419" cy="2168743"/>
            </a:xfrm>
            <a:prstGeom prst="rect">
              <a:avLst/>
            </a:prstGeom>
          </p:spPr>
        </p:pic>
      </p:grpSp>
      <p:sp>
        <p:nvSpPr>
          <p:cNvPr id="77" name="ZoneTexte 13">
            <a:extLst>
              <a:ext uri="{FF2B5EF4-FFF2-40B4-BE49-F238E27FC236}">
                <a16:creationId xmlns:a16="http://schemas.microsoft.com/office/drawing/2014/main" id="{45EDE21D-2A1C-45F3-A694-8CDDAFF089A4}"/>
              </a:ext>
            </a:extLst>
          </p:cNvPr>
          <p:cNvSpPr txBox="1"/>
          <p:nvPr/>
        </p:nvSpPr>
        <p:spPr>
          <a:xfrm>
            <a:off x="4833137" y="3190386"/>
            <a:ext cx="2392249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fr-FR" sz="1200" b="1" dirty="0" smtClean="0">
                <a:solidFill>
                  <a:schemeClr val="bg1"/>
                </a:solidFill>
              </a:rPr>
              <a:t>1 SEUL PARCOURS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8" name="Flèche : droite 7">
            <a:extLst>
              <a:ext uri="{FF2B5EF4-FFF2-40B4-BE49-F238E27FC236}">
                <a16:creationId xmlns:a16="http://schemas.microsoft.com/office/drawing/2014/main" id="{52005912-0F86-4D20-A803-512B16F3D363}"/>
              </a:ext>
            </a:extLst>
          </p:cNvPr>
          <p:cNvSpPr/>
          <p:nvPr/>
        </p:nvSpPr>
        <p:spPr>
          <a:xfrm rot="10800000" flipH="1">
            <a:off x="4016878" y="4278299"/>
            <a:ext cx="411387" cy="1147412"/>
          </a:xfrm>
          <a:prstGeom prst="rightArrow">
            <a:avLst>
              <a:gd name="adj1" fmla="val 14311"/>
              <a:gd name="adj2" fmla="val 3606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89" dirty="0"/>
          </a:p>
        </p:txBody>
      </p:sp>
      <p:pic>
        <p:nvPicPr>
          <p:cNvPr id="79" name="Picture 2" descr="La prospection client : la méthode pour trouver de nouveaux clients">
            <a:extLst>
              <a:ext uri="{FF2B5EF4-FFF2-40B4-BE49-F238E27FC236}">
                <a16:creationId xmlns:a16="http://schemas.microsoft.com/office/drawing/2014/main" id="{F6D5D399-F432-445E-854F-02DDBB674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898"/>
          <a:stretch/>
        </p:blipFill>
        <p:spPr bwMode="auto">
          <a:xfrm>
            <a:off x="8370246" y="3237310"/>
            <a:ext cx="2358115" cy="891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0E8FE7E2-2249-4E30-AC25-77D30134A36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897" y="5236201"/>
            <a:ext cx="764099" cy="104047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12"/>
          <a:srcRect t="9340" r="14297" b="15717"/>
          <a:stretch/>
        </p:blipFill>
        <p:spPr>
          <a:xfrm>
            <a:off x="1263780" y="3203482"/>
            <a:ext cx="2734985" cy="81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9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Qu’elle </a:t>
            </a:r>
            <a:r>
              <a:rPr lang="fr-FR" dirty="0">
                <a:solidFill>
                  <a:srgbClr val="C00000"/>
                </a:solidFill>
              </a:rPr>
              <a:t>soit initiée par le client ou le conseiller, </a:t>
            </a:r>
            <a:r>
              <a:rPr lang="fr-FR" dirty="0" smtClean="0">
                <a:solidFill>
                  <a:srgbClr val="C00000"/>
                </a:solidFill>
              </a:rPr>
              <a:t>ce parcours </a:t>
            </a:r>
            <a:r>
              <a:rPr lang="fr-FR" dirty="0">
                <a:solidFill>
                  <a:srgbClr val="C00000"/>
                </a:solidFill>
              </a:rPr>
              <a:t>permet de traiter en moins de 48h une entrée en relation à distance.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71" name="Espace réservé du contenu 1">
            <a:extLst>
              <a:ext uri="{FF2B5EF4-FFF2-40B4-BE49-F238E27FC236}">
                <a16:creationId xmlns:a16="http://schemas.microsoft.com/office/drawing/2014/main" id="{2EC3D68F-0636-48A6-B077-337A88BE199D}"/>
              </a:ext>
            </a:extLst>
          </p:cNvPr>
          <p:cNvSpPr txBox="1">
            <a:spLocks/>
          </p:cNvSpPr>
          <p:nvPr/>
        </p:nvSpPr>
        <p:spPr>
          <a:xfrm>
            <a:off x="758079" y="1058741"/>
            <a:ext cx="10980738" cy="476038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7" name="Rectangle : coins arrondis 53">
            <a:extLst>
              <a:ext uri="{FF2B5EF4-FFF2-40B4-BE49-F238E27FC236}">
                <a16:creationId xmlns:a16="http://schemas.microsoft.com/office/drawing/2014/main" id="{CCAF67CE-A8F7-4DD9-BD77-41ADC06109EE}"/>
              </a:ext>
            </a:extLst>
          </p:cNvPr>
          <p:cNvSpPr/>
          <p:nvPr/>
        </p:nvSpPr>
        <p:spPr>
          <a:xfrm>
            <a:off x="1331640" y="2209577"/>
            <a:ext cx="10250760" cy="3196141"/>
          </a:xfrm>
          <a:prstGeom prst="roundRect">
            <a:avLst>
              <a:gd name="adj" fmla="val 1898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54407" y="1381349"/>
            <a:ext cx="11292132" cy="2546845"/>
            <a:chOff x="254407" y="1381349"/>
            <a:chExt cx="11292132" cy="2546845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031" y="2743199"/>
              <a:ext cx="8770525" cy="1184995"/>
            </a:xfrm>
            <a:prstGeom prst="rect">
              <a:avLst/>
            </a:prstGeom>
          </p:spPr>
        </p:pic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810BE112-23B2-45A9-8EF2-C666A45E9105}"/>
                </a:ext>
              </a:extLst>
            </p:cNvPr>
            <p:cNvSpPr txBox="1"/>
            <p:nvPr/>
          </p:nvSpPr>
          <p:spPr>
            <a:xfrm>
              <a:off x="254407" y="2300424"/>
              <a:ext cx="1377170" cy="584775"/>
            </a:xfrm>
            <a:prstGeom prst="homePlate">
              <a:avLst/>
            </a:prstGeom>
            <a:solidFill>
              <a:srgbClr val="FF0000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Vision client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2420A264-C083-4B9D-9044-8FEF33BAFAF5}"/>
                </a:ext>
              </a:extLst>
            </p:cNvPr>
            <p:cNvSpPr txBox="1"/>
            <p:nvPr/>
          </p:nvSpPr>
          <p:spPr>
            <a:xfrm>
              <a:off x="1147449" y="1548086"/>
              <a:ext cx="2910416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PARCOURS</a:t>
              </a:r>
              <a:b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</a:b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DIGITAL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FCA4BB07-AD3A-4169-9882-4E7C89D2F085}"/>
                </a:ext>
              </a:extLst>
            </p:cNvPr>
            <p:cNvSpPr txBox="1"/>
            <p:nvPr/>
          </p:nvSpPr>
          <p:spPr>
            <a:xfrm>
              <a:off x="3504204" y="1548086"/>
              <a:ext cx="1722218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REBOND COMMERCIAL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AEFBD4C9-A25E-41AB-B0FE-7F92D29101BA}"/>
                </a:ext>
              </a:extLst>
            </p:cNvPr>
            <p:cNvSpPr txBox="1"/>
            <p:nvPr/>
          </p:nvSpPr>
          <p:spPr>
            <a:xfrm>
              <a:off x="5660899" y="1548086"/>
              <a:ext cx="1412252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ACCÈS BANQUE À DISTANCE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11C0154D-D946-493A-8D0C-308617E2ABBA}"/>
                </a:ext>
              </a:extLst>
            </p:cNvPr>
            <p:cNvSpPr txBox="1"/>
            <p:nvPr/>
          </p:nvSpPr>
          <p:spPr>
            <a:xfrm>
              <a:off x="7327758" y="1381349"/>
              <a:ext cx="185209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SIGNATURE ÉLECTRONIQUE ET REMISE DU RIB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B3EE8734-7871-4CD4-A3AE-0288F89F7E47}"/>
                </a:ext>
              </a:extLst>
            </p:cNvPr>
            <p:cNvSpPr txBox="1"/>
            <p:nvPr/>
          </p:nvSpPr>
          <p:spPr>
            <a:xfrm>
              <a:off x="8817845" y="1548086"/>
              <a:ext cx="2728694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RÉCEPTION</a:t>
              </a:r>
              <a:b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</a:b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CB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DFD02C15-6C20-4C65-854D-A51CA1135F52}"/>
                </a:ext>
              </a:extLst>
            </p:cNvPr>
            <p:cNvCxnSpPr/>
            <p:nvPr/>
          </p:nvCxnSpPr>
          <p:spPr>
            <a:xfrm>
              <a:off x="2082775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333DAD80-5E76-4C90-8BBF-D6F794E52B0A}"/>
                </a:ext>
              </a:extLst>
            </p:cNvPr>
            <p:cNvCxnSpPr/>
            <p:nvPr/>
          </p:nvCxnSpPr>
          <p:spPr>
            <a:xfrm>
              <a:off x="3853244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>
              <a:extLst>
                <a:ext uri="{FF2B5EF4-FFF2-40B4-BE49-F238E27FC236}">
                  <a16:creationId xmlns:a16="http://schemas.microsoft.com/office/drawing/2014/main" id="{FF2F851F-7DD1-4064-96AC-1815861C6E9F}"/>
                </a:ext>
              </a:extLst>
            </p:cNvPr>
            <p:cNvCxnSpPr/>
            <p:nvPr/>
          </p:nvCxnSpPr>
          <p:spPr>
            <a:xfrm>
              <a:off x="5811972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89E95699-A4BE-4EF0-84DC-5BF4C56BCD58}"/>
                </a:ext>
              </a:extLst>
            </p:cNvPr>
            <p:cNvCxnSpPr/>
            <p:nvPr/>
          </p:nvCxnSpPr>
          <p:spPr>
            <a:xfrm>
              <a:off x="7690018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F5A0B1BA-5D3F-48F3-A7D9-DA8502976A83}"/>
                </a:ext>
              </a:extLst>
            </p:cNvPr>
            <p:cNvCxnSpPr/>
            <p:nvPr/>
          </p:nvCxnSpPr>
          <p:spPr>
            <a:xfrm>
              <a:off x="9684606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FA6D171A-0837-49FB-B2AB-20232EA9515E}"/>
                </a:ext>
              </a:extLst>
            </p:cNvPr>
            <p:cNvSpPr txBox="1"/>
            <p:nvPr/>
          </p:nvSpPr>
          <p:spPr>
            <a:xfrm>
              <a:off x="1703294" y="2207401"/>
              <a:ext cx="1891553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remplissez le formulaire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avec vos  justificatifs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en moins de 10 min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68FF4E4B-F7ED-49E8-BAC2-C99CCBAAE94A}"/>
                </a:ext>
              </a:extLst>
            </p:cNvPr>
            <p:cNvSpPr txBox="1"/>
            <p:nvPr/>
          </p:nvSpPr>
          <p:spPr>
            <a:xfrm>
              <a:off x="3835898" y="2198436"/>
              <a:ext cx="1722219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Nous étudions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 votre dossier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et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recontactons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pour confirmer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votre projet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B38C68AE-BE6E-40BD-9596-0C51D652A0E7}"/>
                </a:ext>
              </a:extLst>
            </p:cNvPr>
            <p:cNvSpPr txBox="1"/>
            <p:nvPr/>
          </p:nvSpPr>
          <p:spPr>
            <a:xfrm>
              <a:off x="5714689" y="2198438"/>
              <a:ext cx="1563354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 recevez 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vos accès à votre espace client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FAB49644-3973-4448-9845-38169D2D796D}"/>
                </a:ext>
              </a:extLst>
            </p:cNvPr>
            <p:cNvSpPr txBox="1"/>
            <p:nvPr/>
          </p:nvSpPr>
          <p:spPr>
            <a:xfrm>
              <a:off x="7399476" y="2222353"/>
              <a:ext cx="2112077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 signez votre contrat en ligne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 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et accédez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 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à vos services et votre RIB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03BEF6CF-EC94-48BB-8F79-37B0B7443678}"/>
                </a:ext>
              </a:extLst>
            </p:cNvPr>
            <p:cNvSpPr txBox="1"/>
            <p:nvPr/>
          </p:nvSpPr>
          <p:spPr>
            <a:xfrm>
              <a:off x="9239188" y="2216367"/>
              <a:ext cx="1966694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 recevez 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votre CB 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à votre domicile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63371" y="4005022"/>
            <a:ext cx="10055006" cy="1133026"/>
            <a:chOff x="263371" y="4005022"/>
            <a:chExt cx="10055006" cy="1133026"/>
          </a:xfrm>
        </p:grpSpPr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AA942CF3-2AF0-439B-BD82-4DF82FC7F378}"/>
                </a:ext>
              </a:extLst>
            </p:cNvPr>
            <p:cNvSpPr txBox="1"/>
            <p:nvPr/>
          </p:nvSpPr>
          <p:spPr>
            <a:xfrm>
              <a:off x="263371" y="4005022"/>
              <a:ext cx="1377170" cy="584775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cs typeface="Arial"/>
                  <a:sym typeface="Arial"/>
                </a:rPr>
                <a:t>Vision conseiller</a:t>
              </a:r>
            </a:p>
          </p:txBody>
        </p:sp>
        <p:sp>
          <p:nvSpPr>
            <p:cNvPr id="121" name="ZoneTexte 43">
              <a:extLst>
                <a:ext uri="{FF2B5EF4-FFF2-40B4-BE49-F238E27FC236}">
                  <a16:creationId xmlns:a16="http://schemas.microsoft.com/office/drawing/2014/main" id="{12921618-C22D-4B64-9148-B7A75EA123DF}"/>
                </a:ext>
              </a:extLst>
            </p:cNvPr>
            <p:cNvSpPr txBox="1"/>
            <p:nvPr/>
          </p:nvSpPr>
          <p:spPr>
            <a:xfrm>
              <a:off x="1706680" y="4076219"/>
              <a:ext cx="2094356" cy="10618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b="0" dirty="0">
                  <a:sym typeface="Arial"/>
                </a:rPr>
                <a:t>Tous les éléments de la connaissance client, </a:t>
              </a:r>
              <a:r>
                <a:rPr lang="fr-FR" dirty="0">
                  <a:sym typeface="Arial"/>
                </a:rPr>
                <a:t>du DRC ainsi que l’EAI,</a:t>
              </a:r>
              <a:r>
                <a:rPr lang="fr-FR" b="0" dirty="0">
                  <a:sym typeface="Arial"/>
                </a:rPr>
                <a:t> </a:t>
              </a:r>
              <a:r>
                <a:rPr lang="fr-FR" dirty="0">
                  <a:sym typeface="Arial"/>
                </a:rPr>
                <a:t>le document Personne Politiquement Exposée, et l’opt’in </a:t>
              </a:r>
              <a:r>
                <a:rPr lang="fr-FR" b="0" dirty="0">
                  <a:sym typeface="Arial"/>
                </a:rPr>
                <a:t>sont automatiquement </a:t>
              </a:r>
            </a:p>
            <a:p>
              <a:r>
                <a:rPr lang="fr-FR" b="0" dirty="0">
                  <a:sym typeface="Arial"/>
                </a:rPr>
                <a:t>créés dans </a:t>
              </a:r>
            </a:p>
            <a:p>
              <a:r>
                <a:rPr lang="fr-FR" dirty="0">
                  <a:sym typeface="Arial"/>
                </a:rPr>
                <a:t>mon poste de travail</a:t>
              </a:r>
            </a:p>
          </p:txBody>
        </p:sp>
        <p:sp>
          <p:nvSpPr>
            <p:cNvPr id="125" name="ZoneTexte 44">
              <a:extLst>
                <a:ext uri="{FF2B5EF4-FFF2-40B4-BE49-F238E27FC236}">
                  <a16:creationId xmlns:a16="http://schemas.microsoft.com/office/drawing/2014/main" id="{1488E7E7-68DB-409A-9B5D-1D03ABC81AFB}"/>
                </a:ext>
              </a:extLst>
            </p:cNvPr>
            <p:cNvSpPr txBox="1"/>
            <p:nvPr/>
          </p:nvSpPr>
          <p:spPr>
            <a:xfrm>
              <a:off x="3897490" y="4082690"/>
              <a:ext cx="1668613" cy="8156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dirty="0">
                  <a:sym typeface="Arial"/>
                </a:rPr>
                <a:t>J’interviens pour accompagner le prospect, valider et équiper en VAD</a:t>
              </a:r>
            </a:p>
            <a:p>
              <a:r>
                <a:rPr lang="fr-FR" dirty="0">
                  <a:sym typeface="Arial"/>
                </a:rPr>
                <a:t>mon nouveau </a:t>
              </a:r>
              <a:r>
                <a:rPr lang="fr-FR" dirty="0" smtClean="0">
                  <a:sym typeface="Arial"/>
                </a:rPr>
                <a:t>client.</a:t>
              </a:r>
              <a:endParaRPr lang="fr-FR" dirty="0">
                <a:sym typeface="Arial"/>
              </a:endParaRPr>
            </a:p>
            <a:p>
              <a:endParaRPr lang="fr-FR" b="0" dirty="0">
                <a:sym typeface="Arial"/>
              </a:endParaRPr>
            </a:p>
          </p:txBody>
        </p:sp>
        <p:sp>
          <p:nvSpPr>
            <p:cNvPr id="126" name="ZoneTexte 45">
              <a:extLst>
                <a:ext uri="{FF2B5EF4-FFF2-40B4-BE49-F238E27FC236}">
                  <a16:creationId xmlns:a16="http://schemas.microsoft.com/office/drawing/2014/main" id="{93A61E76-9D7A-4283-A1DB-930D34219CCA}"/>
                </a:ext>
              </a:extLst>
            </p:cNvPr>
            <p:cNvSpPr txBox="1"/>
            <p:nvPr/>
          </p:nvSpPr>
          <p:spPr>
            <a:xfrm>
              <a:off x="5748530" y="4106601"/>
              <a:ext cx="1668613" cy="7848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dirty="0">
                  <a:sym typeface="Arial"/>
                </a:rPr>
                <a:t>Je donne les accès à la banque à distance pour permettre au prospect de finaliser sa demande</a:t>
              </a:r>
            </a:p>
            <a:p>
              <a:endParaRPr lang="fr-FR" dirty="0">
                <a:sym typeface="Arial"/>
              </a:endParaRPr>
            </a:p>
          </p:txBody>
        </p:sp>
        <p:sp>
          <p:nvSpPr>
            <p:cNvPr id="127" name="ZoneTexte 46">
              <a:extLst>
                <a:ext uri="{FF2B5EF4-FFF2-40B4-BE49-F238E27FC236}">
                  <a16:creationId xmlns:a16="http://schemas.microsoft.com/office/drawing/2014/main" id="{040ECD89-7B0A-4637-9E7C-84284B04E19A}"/>
                </a:ext>
              </a:extLst>
            </p:cNvPr>
            <p:cNvSpPr txBox="1"/>
            <p:nvPr/>
          </p:nvSpPr>
          <p:spPr>
            <a:xfrm>
              <a:off x="8130563" y="4158090"/>
              <a:ext cx="2187814" cy="7848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b="0" dirty="0">
                  <a:sym typeface="Arial"/>
                </a:rPr>
                <a:t>Mon nouveau client a le sentiment de </a:t>
              </a:r>
              <a:r>
                <a:rPr lang="fr-FR" dirty="0">
                  <a:sym typeface="Arial"/>
                </a:rPr>
                <a:t>maitriser son parcours </a:t>
              </a:r>
              <a:r>
                <a:rPr lang="fr-FR" b="0" dirty="0">
                  <a:sym typeface="Arial"/>
                </a:rPr>
                <a:t>et la possibilité de le </a:t>
              </a:r>
              <a:r>
                <a:rPr lang="fr-FR" dirty="0">
                  <a:sym typeface="Arial"/>
                </a:rPr>
                <a:t>finaliser en toute autonomie</a:t>
              </a:r>
            </a:p>
            <a:p>
              <a:endParaRPr lang="fr-FR" b="0" dirty="0">
                <a:sym typeface="Arial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2187388" y="5721487"/>
            <a:ext cx="7112441" cy="554830"/>
            <a:chOff x="2187388" y="5721487"/>
            <a:chExt cx="7112441" cy="554830"/>
          </a:xfrm>
        </p:grpSpPr>
        <p:sp>
          <p:nvSpPr>
            <p:cNvPr id="13" name="Rectangle 12"/>
            <p:cNvSpPr/>
            <p:nvPr/>
          </p:nvSpPr>
          <p:spPr>
            <a:xfrm>
              <a:off x="2715975" y="5817205"/>
              <a:ext cx="65838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Gagnez du temps en proposant le parcours EER Digitale ! </a:t>
              </a:r>
            </a:p>
          </p:txBody>
        </p:sp>
        <p:pic>
          <p:nvPicPr>
            <p:cNvPr id="128" name="Graphique 92" descr="Chronomètre">
              <a:extLst>
                <a:ext uri="{FF2B5EF4-FFF2-40B4-BE49-F238E27FC236}">
                  <a16:creationId xmlns:a16="http://schemas.microsoft.com/office/drawing/2014/main" id="{1F1196AB-4F02-4935-888F-017A4C397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2187388" y="5721487"/>
              <a:ext cx="590533" cy="554830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2243981" y="5411874"/>
            <a:ext cx="7195855" cy="307777"/>
            <a:chOff x="2243981" y="5411874"/>
            <a:chExt cx="7195855" cy="307777"/>
          </a:xfrm>
        </p:grpSpPr>
        <p:cxnSp>
          <p:nvCxnSpPr>
            <p:cNvPr id="99" name="Connecteur droit avec flèche 98">
              <a:extLst>
                <a:ext uri="{FF2B5EF4-FFF2-40B4-BE49-F238E27FC236}">
                  <a16:creationId xmlns:a16="http://schemas.microsoft.com/office/drawing/2014/main" id="{FEA26F2E-F80B-4A6E-977E-D9FFE0A8DBFD}"/>
                </a:ext>
              </a:extLst>
            </p:cNvPr>
            <p:cNvCxnSpPr/>
            <p:nvPr/>
          </p:nvCxnSpPr>
          <p:spPr>
            <a:xfrm>
              <a:off x="2243981" y="5588241"/>
              <a:ext cx="7195855" cy="32631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8BB2964-0E66-4425-8D75-9E33CC14C98B}"/>
                </a:ext>
              </a:extLst>
            </p:cNvPr>
            <p:cNvSpPr/>
            <p:nvPr/>
          </p:nvSpPr>
          <p:spPr>
            <a:xfrm>
              <a:off x="5295762" y="5411874"/>
              <a:ext cx="564577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Ubuntu"/>
                  <a:ea typeface="+mn-ea"/>
                  <a:cs typeface="+mn-cs"/>
                  <a:sym typeface="Arial"/>
                </a:rPr>
                <a:t>48 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944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5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627747"/>
            <a:ext cx="3571875" cy="3278431"/>
          </a:xfrm>
        </p:spPr>
        <p:txBody>
          <a:bodyPr/>
          <a:lstStyle/>
          <a:p>
            <a:r>
              <a:rPr lang="fr-FR" kern="0" dirty="0" smtClean="0">
                <a:solidFill>
                  <a:srgbClr val="000000"/>
                </a:solidFill>
                <a:cs typeface="Arial"/>
                <a:sym typeface="Arial"/>
              </a:rPr>
              <a:t>Pour partir à la conquête de nouveaux clients,  </a:t>
            </a:r>
            <a:r>
              <a:rPr lang="fr-FR" dirty="0" smtClean="0">
                <a:sym typeface="Arial"/>
              </a:rPr>
              <a:t>u</a:t>
            </a:r>
            <a:r>
              <a:rPr lang="fr-FR" dirty="0" smtClean="0"/>
              <a:t>ne </a:t>
            </a:r>
            <a:r>
              <a:rPr lang="fr-FR" b="1" dirty="0">
                <a:hlinkClick r:id="rId4"/>
              </a:rPr>
              <a:t>landing page</a:t>
            </a:r>
            <a:r>
              <a:rPr lang="fr-FR" b="1" dirty="0"/>
              <a:t> </a:t>
            </a:r>
            <a:r>
              <a:rPr lang="fr-FR" dirty="0"/>
              <a:t>a spécialement été conçue </a:t>
            </a:r>
            <a:r>
              <a:rPr lang="fr-FR" dirty="0" smtClean="0"/>
              <a:t>! </a:t>
            </a:r>
          </a:p>
          <a:p>
            <a:endParaRPr lang="fr-FR" dirty="0"/>
          </a:p>
          <a:p>
            <a:r>
              <a:rPr lang="fr-FR" dirty="0" smtClean="0"/>
              <a:t>Elle met en exergue : </a:t>
            </a:r>
          </a:p>
          <a:p>
            <a:pPr lvl="1"/>
            <a:r>
              <a:rPr lang="fr-FR" sz="1600" b="1" dirty="0" smtClean="0"/>
              <a:t>notre utilité au quotidien </a:t>
            </a:r>
            <a:r>
              <a:rPr lang="fr-FR" sz="1600" dirty="0" smtClean="0"/>
              <a:t>avec </a:t>
            </a:r>
            <a:r>
              <a:rPr lang="fr-FR" sz="1600" dirty="0"/>
              <a:t>3 vidéos (famille, projets de vie et </a:t>
            </a:r>
            <a:r>
              <a:rPr lang="fr-FR" sz="1600" dirty="0" err="1"/>
              <a:t>selfcare</a:t>
            </a:r>
            <a:r>
              <a:rPr lang="fr-FR" sz="1600" dirty="0"/>
              <a:t>). </a:t>
            </a:r>
            <a:endParaRPr lang="fr-FR" sz="1600" dirty="0" smtClean="0"/>
          </a:p>
          <a:p>
            <a:pPr lvl="1"/>
            <a:endParaRPr lang="fr-FR" sz="1600" dirty="0"/>
          </a:p>
          <a:p>
            <a:pPr lvl="1"/>
            <a:r>
              <a:rPr lang="fr-FR" sz="1600" b="1" dirty="0" smtClean="0"/>
              <a:t>Notre offre promotionnelle </a:t>
            </a:r>
            <a:r>
              <a:rPr lang="fr-FR" sz="1600" dirty="0" smtClean="0"/>
              <a:t>: 50€ offerts en bons d’achat* !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La campagne Conquête EERD sur le web : une création 100% CEGEE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279442B-94CF-4DD7-A882-8A0FBFD6CA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696" y="1883194"/>
            <a:ext cx="2104375" cy="3792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3B7CC627-F2F7-4CED-B604-692ED18FB0E9}"/>
              </a:ext>
            </a:extLst>
          </p:cNvPr>
          <p:cNvSpPr txBox="1"/>
          <p:nvPr/>
        </p:nvSpPr>
        <p:spPr>
          <a:xfrm>
            <a:off x="6542360" y="5744976"/>
            <a:ext cx="51253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Film publicitaire</a:t>
            </a:r>
          </a:p>
          <a:p>
            <a:pPr algn="ctr"/>
            <a:r>
              <a:rPr lang="fr-FR" sz="1100" b="1" dirty="0"/>
              <a:t>(projet de vie)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AC03211-D5E4-4E56-900E-4F7893D508C4}"/>
              </a:ext>
            </a:extLst>
          </p:cNvPr>
          <p:cNvSpPr txBox="1"/>
          <p:nvPr/>
        </p:nvSpPr>
        <p:spPr>
          <a:xfrm>
            <a:off x="4658151" y="5744976"/>
            <a:ext cx="1664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/>
            </a:lvl1pPr>
          </a:lstStyle>
          <a:p>
            <a:r>
              <a:rPr lang="fr-FR" dirty="0"/>
              <a:t>Landing </a:t>
            </a:r>
            <a:r>
              <a:rPr lang="fr-FR" dirty="0" smtClean="0"/>
              <a:t>page</a:t>
            </a:r>
            <a:endParaRPr lang="fr-FR" dirty="0"/>
          </a:p>
        </p:txBody>
      </p:sp>
      <p:pic>
        <p:nvPicPr>
          <p:cNvPr id="26" name="v02-yt-dl_yWfEh3un">
            <a:hlinkClick r:id="" action="ppaction://media"/>
            <a:extLst>
              <a:ext uri="{FF2B5EF4-FFF2-40B4-BE49-F238E27FC236}">
                <a16:creationId xmlns:a16="http://schemas.microsoft.com/office/drawing/2014/main" id="{78C50501-49C7-4569-8FAF-3B60E81E2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72567" y="1882388"/>
            <a:ext cx="5095135" cy="37936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542" y="4800844"/>
            <a:ext cx="1671065" cy="142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4376057" y="6237288"/>
            <a:ext cx="746631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666666"/>
                </a:solidFill>
                <a:latin typeface="Ubuntu" panose="020B0504030602030204" pitchFamily="34" charset="0"/>
              </a:rPr>
              <a:t>(*) Offre valable dans le cadre d’une mobilité bancaire réglementée et non réglementée, sous réserve d’éligibilité et sous réserve d’utilisation du service gratuit </a:t>
            </a:r>
            <a:r>
              <a:rPr lang="fr-FR" sz="900" dirty="0" err="1">
                <a:solidFill>
                  <a:srgbClr val="666666"/>
                </a:solidFill>
                <a:latin typeface="Ubuntu" panose="020B0504030602030204" pitchFamily="34" charset="0"/>
              </a:rPr>
              <a:t>Domilis</a:t>
            </a:r>
            <a:r>
              <a:rPr lang="fr-FR" sz="900" dirty="0">
                <a:solidFill>
                  <a:srgbClr val="666666"/>
                </a:solidFill>
                <a:latin typeface="Ubuntu" panose="020B0504030602030204" pitchFamily="34" charset="0"/>
              </a:rPr>
              <a:t> accompagné du changement de domiciliation bancaire d’au moins 3 organismes (employeur, opérateur téléphonique, sécurité sociale, impôts…).</a:t>
            </a:r>
            <a:endParaRPr lang="fr-FR" sz="900" dirty="0"/>
          </a:p>
        </p:txBody>
      </p:sp>
      <p:pic>
        <p:nvPicPr>
          <p:cNvPr id="29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7660774" y="1331529"/>
            <a:ext cx="1115173" cy="664520"/>
          </a:xfrm>
          <a:prstGeom prst="rect">
            <a:avLst/>
          </a:prstGeom>
        </p:spPr>
      </p:pic>
      <p:pic>
        <p:nvPicPr>
          <p:cNvPr id="30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4566462" y="1331528"/>
            <a:ext cx="1115173" cy="66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0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L’EERD à l’initiative des </a:t>
            </a:r>
            <a:r>
              <a:rPr lang="fr-FR" dirty="0">
                <a:solidFill>
                  <a:srgbClr val="C00000"/>
                </a:solidFill>
              </a:rPr>
              <a:t>prospects : </a:t>
            </a:r>
            <a:r>
              <a:rPr lang="fr-FR" dirty="0" smtClean="0">
                <a:solidFill>
                  <a:srgbClr val="C00000"/>
                </a:solidFill>
              </a:rPr>
              <a:t>rencontre </a:t>
            </a:r>
            <a:r>
              <a:rPr lang="fr-FR" dirty="0">
                <a:solidFill>
                  <a:srgbClr val="C00000"/>
                </a:solidFill>
              </a:rPr>
              <a:t>avec Stéphanie Jacob, chez Experts </a:t>
            </a:r>
            <a:r>
              <a:rPr lang="fr-FR" dirty="0" smtClean="0">
                <a:solidFill>
                  <a:srgbClr val="C00000"/>
                </a:solidFill>
              </a:rPr>
              <a:t>Online, point d’entrée des demandes.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376057" y="1375524"/>
            <a:ext cx="772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L’EERD : un premier rendez-vous réglementaire, technologique et humain !</a:t>
            </a:r>
          </a:p>
          <a:p>
            <a:r>
              <a:rPr lang="fr-FR" dirty="0">
                <a:latin typeface="Bahnschrift Light Condensed" panose="020B0502040204020203" pitchFamily="34" charset="0"/>
              </a:rPr>
              <a:t> </a:t>
            </a:r>
          </a:p>
          <a:p>
            <a:endParaRPr lang="fr-FR" dirty="0">
              <a:latin typeface="Bahnschrift Light Condensed" panose="020B0502040204020203" pitchFamily="34" charset="0"/>
            </a:endParaRPr>
          </a:p>
        </p:txBody>
      </p:sp>
      <p:sp>
        <p:nvSpPr>
          <p:cNvPr id="37" name="Rectangle : coins arrondis 13">
            <a:extLst>
              <a:ext uri="{FF2B5EF4-FFF2-40B4-BE49-F238E27FC236}">
                <a16:creationId xmlns:a16="http://schemas.microsoft.com/office/drawing/2014/main" id="{795BEA44-AEAD-40A9-8627-9F1DB8C3B93F}"/>
              </a:ext>
            </a:extLst>
          </p:cNvPr>
          <p:cNvSpPr/>
          <p:nvPr/>
        </p:nvSpPr>
        <p:spPr>
          <a:xfrm>
            <a:off x="872052" y="2286420"/>
            <a:ext cx="3213786" cy="3279686"/>
          </a:xfrm>
          <a:prstGeom prst="roundRect">
            <a:avLst>
              <a:gd name="adj" fmla="val 25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16000"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Portail Commercial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FFFFFF"/>
                </a:solidFill>
                <a:latin typeface="Ubuntu" panose="020B0504030602030204" pitchFamily="34" charset="0"/>
              </a:rPr>
              <a:t>Initiative prospect web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Ou marketing digital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28FB0B3-A3A7-4AB6-8725-349AEC09116F}"/>
              </a:ext>
            </a:extLst>
          </p:cNvPr>
          <p:cNvGrpSpPr/>
          <p:nvPr/>
        </p:nvGrpSpPr>
        <p:grpSpPr>
          <a:xfrm>
            <a:off x="999092" y="3947246"/>
            <a:ext cx="673378" cy="754634"/>
            <a:chOff x="737160" y="3077553"/>
            <a:chExt cx="548067" cy="633836"/>
          </a:xfrm>
        </p:grpSpPr>
        <p:pic>
          <p:nvPicPr>
            <p:cNvPr id="45" name="Graphique 17" descr="Ordinateur portable">
              <a:extLst>
                <a:ext uri="{FF2B5EF4-FFF2-40B4-BE49-F238E27FC236}">
                  <a16:creationId xmlns:a16="http://schemas.microsoft.com/office/drawing/2014/main" id="{064C8882-2C59-40EC-84AB-659CFD0B6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37160" y="3176195"/>
              <a:ext cx="487720" cy="535194"/>
            </a:xfrm>
            <a:prstGeom prst="rect">
              <a:avLst/>
            </a:prstGeom>
          </p:spPr>
        </p:pic>
        <p:pic>
          <p:nvPicPr>
            <p:cNvPr id="46" name="Graphique 21" descr="Smartphone">
              <a:extLst>
                <a:ext uri="{FF2B5EF4-FFF2-40B4-BE49-F238E27FC236}">
                  <a16:creationId xmlns:a16="http://schemas.microsoft.com/office/drawing/2014/main" id="{92192430-B68A-4110-8969-B92055EBA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28234" y="3077553"/>
              <a:ext cx="356993" cy="352192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0B1CF408-33FB-4A17-BFEC-3005269EDCDB}"/>
              </a:ext>
            </a:extLst>
          </p:cNvPr>
          <p:cNvSpPr/>
          <p:nvPr/>
        </p:nvSpPr>
        <p:spPr>
          <a:xfrm>
            <a:off x="1601334" y="3862837"/>
            <a:ext cx="2213449" cy="1436804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Le prospect se rend sur le 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  <a:hlinkClick r:id="rId8"/>
              </a:rPr>
              <a:t>Portail internet </a:t>
            </a:r>
            <a:r>
              <a:rPr kumimoji="0" lang="fr-FR" sz="1067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  <a:hlinkClick r:id="rId8"/>
              </a:rPr>
              <a:t>CEGEE </a:t>
            </a:r>
            <a:r>
              <a:rPr kumimoji="0" lang="fr-FR" sz="1067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pour 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demander l’ouverture </a:t>
            </a:r>
            <a:r>
              <a:rPr lang="fr-FR" sz="1067" dirty="0">
                <a:solidFill>
                  <a:srgbClr val="FFFFFF"/>
                </a:solidFill>
                <a:latin typeface="Ubuntu"/>
              </a:rPr>
              <a:t>d’un compte 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et réalise son EER en </a:t>
            </a:r>
            <a:r>
              <a:rPr kumimoji="0" lang="fr-FR" sz="1067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</a:rPr>
              <a:t>autonomie. </a:t>
            </a:r>
          </a:p>
          <a:p>
            <a:pPr algn="ctr">
              <a:defRPr/>
            </a:pPr>
            <a:endParaRPr kumimoji="0" lang="fr-FR" sz="1067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"/>
              <a:cs typeface="Arial"/>
              <a:sym typeface="Arial"/>
            </a:endParaRPr>
          </a:p>
          <a:p>
            <a:pPr algn="ctr">
              <a:defRPr/>
            </a:pPr>
            <a:r>
              <a:rPr lang="fr-FR" sz="1067" b="1" kern="0" noProof="0" dirty="0" smtClean="0">
                <a:solidFill>
                  <a:srgbClr val="FFFFFF"/>
                </a:solidFill>
                <a:latin typeface="Ubuntu"/>
                <a:cs typeface="Arial"/>
                <a:sym typeface="Arial"/>
              </a:rPr>
              <a:t>Cette EER est ensuite gérée par Experts Online.</a:t>
            </a:r>
            <a:r>
              <a:rPr lang="fr-FR" sz="1067" b="1" dirty="0">
                <a:solidFill>
                  <a:srgbClr val="FFFFFF"/>
                </a:solidFill>
                <a:latin typeface="Ubuntu"/>
              </a:rPr>
              <a:t> </a:t>
            </a:r>
            <a:endParaRPr kumimoji="0" lang="fr-FR" sz="10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" panose="020B0504030602030204" pitchFamily="34" charset="0"/>
              <a:cs typeface="Arial"/>
              <a:sym typeface="Arial"/>
            </a:endParaRPr>
          </a:p>
        </p:txBody>
      </p:sp>
      <p:sp>
        <p:nvSpPr>
          <p:cNvPr id="48" name="Flèche : droite 7">
            <a:extLst>
              <a:ext uri="{FF2B5EF4-FFF2-40B4-BE49-F238E27FC236}">
                <a16:creationId xmlns:a16="http://schemas.microsoft.com/office/drawing/2014/main" id="{52005912-0F86-4D20-A803-512B16F3D363}"/>
              </a:ext>
            </a:extLst>
          </p:cNvPr>
          <p:cNvSpPr/>
          <p:nvPr/>
        </p:nvSpPr>
        <p:spPr>
          <a:xfrm rot="10800000" flipH="1">
            <a:off x="3846438" y="3227703"/>
            <a:ext cx="411387" cy="1147412"/>
          </a:xfrm>
          <a:prstGeom prst="rightArrow">
            <a:avLst>
              <a:gd name="adj1" fmla="val 14311"/>
              <a:gd name="adj2" fmla="val 3606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89" dirty="0"/>
          </a:p>
        </p:txBody>
      </p:sp>
      <p:sp>
        <p:nvSpPr>
          <p:cNvPr id="53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6155999" y="4812686"/>
            <a:ext cx="254265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Stéphanie JACOB,</a:t>
            </a:r>
          </a:p>
          <a:p>
            <a:pPr algn="ctr"/>
            <a:r>
              <a:rPr lang="fr-FR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Conseillère multimédia - Experts Online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371799">
            <a:off x="6271509" y="2352639"/>
            <a:ext cx="2074327" cy="23405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5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8100931" y="1982467"/>
            <a:ext cx="302832" cy="485981"/>
            <a:chOff x="6118995" y="2132095"/>
            <a:chExt cx="302832" cy="485981"/>
          </a:xfrm>
        </p:grpSpPr>
        <p:sp>
          <p:nvSpPr>
            <p:cNvPr id="56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7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8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67" name="Picture 10">
            <a:extLst>
              <a:ext uri="{FF2B5EF4-FFF2-40B4-BE49-F238E27FC236}">
                <a16:creationId xmlns:a16="http://schemas.microsoft.com/office/drawing/2014/main" id="{8307FB77-A11D-4463-9561-AD57C4FF6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4085" b="6835"/>
          <a:stretch>
            <a:fillRect/>
          </a:stretch>
        </p:blipFill>
        <p:spPr>
          <a:xfrm rot="18354641">
            <a:off x="8357755" y="4382680"/>
            <a:ext cx="1014158" cy="664520"/>
          </a:xfrm>
          <a:prstGeom prst="rect">
            <a:avLst/>
          </a:prstGeom>
        </p:spPr>
      </p:pic>
      <p:pic>
        <p:nvPicPr>
          <p:cNvPr id="68" name="Image 67"/>
          <p:cNvPicPr>
            <a:picLocks noChangeAspect="1"/>
          </p:cNvPicPr>
          <p:nvPr/>
        </p:nvPicPr>
        <p:blipFill rotWithShape="1">
          <a:blip r:embed="rId12"/>
          <a:srcRect t="9340" r="14297" b="15717"/>
          <a:stretch/>
        </p:blipFill>
        <p:spPr>
          <a:xfrm>
            <a:off x="1079798" y="1880804"/>
            <a:ext cx="2734985" cy="811229"/>
          </a:xfrm>
          <a:prstGeom prst="rect">
            <a:avLst/>
          </a:prstGeom>
        </p:spPr>
      </p:pic>
      <p:pic>
        <p:nvPicPr>
          <p:cNvPr id="2" name="HDJ O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273608" y="2365612"/>
            <a:ext cx="1940127" cy="194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6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clés pour réussir vos entretiens VISIO …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159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429" y="1483992"/>
            <a:ext cx="1891381" cy="209461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1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445057" y="2888433"/>
            <a:ext cx="20743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Guillaume VOILQUIN </a:t>
            </a:r>
          </a:p>
          <a:p>
            <a:pPr algn="ctr"/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Directeur d’agence - Epinal</a:t>
            </a:r>
          </a:p>
        </p:txBody>
      </p:sp>
      <p:grpSp>
        <p:nvGrpSpPr>
          <p:cNvPr id="162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2174579" y="1226045"/>
            <a:ext cx="343876" cy="973757"/>
            <a:chOff x="6077951" y="2132095"/>
            <a:chExt cx="343876" cy="973757"/>
          </a:xfrm>
        </p:grpSpPr>
        <p:sp>
          <p:nvSpPr>
            <p:cNvPr id="163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64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65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66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7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8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9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0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1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2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3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4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11" name="Imag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47" y="1555104"/>
            <a:ext cx="1631857" cy="139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6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9529" y="1490323"/>
            <a:ext cx="1891381" cy="209461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7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9614157" y="2894764"/>
            <a:ext cx="20743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Sophie VILLAUME </a:t>
            </a:r>
          </a:p>
          <a:p>
            <a:pPr algn="ctr"/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Directrice Adjointe - Epinal</a:t>
            </a:r>
          </a:p>
        </p:txBody>
      </p:sp>
      <p:grpSp>
        <p:nvGrpSpPr>
          <p:cNvPr id="178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11343679" y="1232376"/>
            <a:ext cx="343876" cy="973757"/>
            <a:chOff x="6077951" y="2132095"/>
            <a:chExt cx="343876" cy="973757"/>
          </a:xfrm>
        </p:grpSpPr>
        <p:sp>
          <p:nvSpPr>
            <p:cNvPr id="179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0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1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2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3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4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5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6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7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8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9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0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193" name="Image 19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9333" y="1549263"/>
            <a:ext cx="1317812" cy="1339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" name="Image 19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5575" y="1649506"/>
            <a:ext cx="322728" cy="322728"/>
          </a:xfrm>
          <a:prstGeom prst="rect">
            <a:avLst/>
          </a:prstGeom>
        </p:spPr>
      </p:pic>
      <p:sp>
        <p:nvSpPr>
          <p:cNvPr id="195" name="ZoneTexte 194"/>
          <p:cNvSpPr txBox="1"/>
          <p:nvPr/>
        </p:nvSpPr>
        <p:spPr>
          <a:xfrm>
            <a:off x="3039034" y="1649505"/>
            <a:ext cx="26983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Bahnschrift Light Condensed" panose="020B0502040204020203" pitchFamily="34" charset="0"/>
              </a:rPr>
              <a:t>Lors des périodes de confinement, j’ai pu découvrir et profiter du logiciel Teams. J’utilise la Visio essentiellement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avec mes clients distanciés.</a:t>
            </a:r>
            <a:r>
              <a:rPr lang="fr-FR" dirty="0">
                <a:latin typeface="Bahnschrift Light Condensed" panose="020B0502040204020203" pitchFamily="34" charset="0"/>
              </a:rPr>
              <a:t> Mon portefeuille comporte des clients résidants hors territoire CEGEE, …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j’ai voyagé virtuellement.</a:t>
            </a:r>
          </a:p>
        </p:txBody>
      </p:sp>
      <p:pic>
        <p:nvPicPr>
          <p:cNvPr id="196" name="Image 19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7411" y="3720354"/>
            <a:ext cx="322728" cy="322728"/>
          </a:xfrm>
          <a:prstGeom prst="rect">
            <a:avLst/>
          </a:prstGeom>
        </p:spPr>
      </p:pic>
      <p:sp>
        <p:nvSpPr>
          <p:cNvPr id="201" name="ZoneTexte 200"/>
          <p:cNvSpPr txBox="1"/>
          <p:nvPr/>
        </p:nvSpPr>
        <p:spPr>
          <a:xfrm>
            <a:off x="887506" y="4383740"/>
            <a:ext cx="46885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Se voir mutuellement, </a:t>
            </a:r>
            <a:r>
              <a:rPr lang="fr-FR" dirty="0">
                <a:latin typeface="Bahnschrift Light Condensed" panose="020B0502040204020203" pitchFamily="34" charset="0"/>
              </a:rPr>
              <a:t>et ainsi mieux capter l’attention de nos clients.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Le partage d’écran </a:t>
            </a:r>
            <a:r>
              <a:rPr lang="fr-FR" dirty="0">
                <a:latin typeface="Bahnschrift Light Condensed" panose="020B0502040204020203" pitchFamily="34" charset="0"/>
              </a:rPr>
              <a:t>facilite les échanges et permet d’être plus dans l’interaction. La Visio est un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geste environnemental</a:t>
            </a:r>
            <a:r>
              <a:rPr lang="fr-FR" dirty="0">
                <a:latin typeface="Bahnschrift Light Condensed" panose="020B0502040204020203" pitchFamily="34" charset="0"/>
              </a:rPr>
              <a:t> car plus de déplacement en agence et donc moins de CO2 !</a:t>
            </a:r>
          </a:p>
        </p:txBody>
      </p:sp>
      <p:pic>
        <p:nvPicPr>
          <p:cNvPr id="202" name="Image 201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52" y="4338919"/>
            <a:ext cx="322728" cy="322728"/>
          </a:xfrm>
          <a:prstGeom prst="rect">
            <a:avLst/>
          </a:prstGeom>
        </p:spPr>
      </p:pic>
      <p:pic>
        <p:nvPicPr>
          <p:cNvPr id="203" name="Image 202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998" y="5638801"/>
            <a:ext cx="322728" cy="322728"/>
          </a:xfrm>
          <a:prstGeom prst="rect">
            <a:avLst/>
          </a:prstGeom>
        </p:spPr>
      </p:pic>
      <p:pic>
        <p:nvPicPr>
          <p:cNvPr id="204" name="Image 20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669" y="1739153"/>
            <a:ext cx="322728" cy="322728"/>
          </a:xfrm>
          <a:prstGeom prst="rect">
            <a:avLst/>
          </a:prstGeom>
        </p:spPr>
      </p:pic>
      <p:sp>
        <p:nvSpPr>
          <p:cNvPr id="205" name="ZoneTexte 204"/>
          <p:cNvSpPr txBox="1"/>
          <p:nvPr/>
        </p:nvSpPr>
        <p:spPr>
          <a:xfrm>
            <a:off x="6562164" y="1819835"/>
            <a:ext cx="30838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Bahnschrift Light Condensed" panose="020B0502040204020203" pitchFamily="34" charset="0"/>
              </a:rPr>
              <a:t>J’ai pu utiliser la Visio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sur les rdv clients pendant le confinement </a:t>
            </a:r>
            <a:r>
              <a:rPr lang="fr-FR" dirty="0">
                <a:latin typeface="Bahnschrift Light Condensed" panose="020B0502040204020203" pitchFamily="34" charset="0"/>
              </a:rPr>
              <a:t>et je l’utilise toujours à ce jour pour les clients résidant hors pays ou hors région. </a:t>
            </a:r>
          </a:p>
        </p:txBody>
      </p:sp>
      <p:pic>
        <p:nvPicPr>
          <p:cNvPr id="206" name="Image 20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292" y="3074896"/>
            <a:ext cx="322728" cy="322728"/>
          </a:xfrm>
          <a:prstGeom prst="rect">
            <a:avLst/>
          </a:prstGeom>
        </p:spPr>
      </p:pic>
      <p:pic>
        <p:nvPicPr>
          <p:cNvPr id="207" name="Image 206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2142" y="4007225"/>
            <a:ext cx="322728" cy="322728"/>
          </a:xfrm>
          <a:prstGeom prst="rect">
            <a:avLst/>
          </a:prstGeom>
        </p:spPr>
      </p:pic>
      <p:sp>
        <p:nvSpPr>
          <p:cNvPr id="208" name="ZoneTexte 207"/>
          <p:cNvSpPr txBox="1"/>
          <p:nvPr/>
        </p:nvSpPr>
        <p:spPr>
          <a:xfrm>
            <a:off x="6732497" y="4016189"/>
            <a:ext cx="4661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Bahnschrift Light Condensed" panose="020B0502040204020203" pitchFamily="34" charset="0"/>
              </a:rPr>
              <a:t>Je le propose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naturellement comme un rendez-vous en face à face</a:t>
            </a:r>
            <a:r>
              <a:rPr lang="fr-FR" dirty="0">
                <a:latin typeface="Bahnschrift Light Condensed" panose="020B0502040204020203" pitchFamily="34" charset="0"/>
              </a:rPr>
              <a:t> mais en précisant en Visio, après la validation du client, je leur envoie le mail avec le lien sur le créneau horaire choisi.</a:t>
            </a:r>
          </a:p>
        </p:txBody>
      </p:sp>
      <p:pic>
        <p:nvPicPr>
          <p:cNvPr id="209" name="Image 208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1649" y="4993344"/>
            <a:ext cx="322728" cy="322728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4034116" y="5719483"/>
            <a:ext cx="7512423" cy="95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65059" y="5870993"/>
            <a:ext cx="1649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La Visio, votre boîte à </a:t>
            </a:r>
            <a:r>
              <a:rPr lang="fr-FR" dirty="0" smtClean="0">
                <a:solidFill>
                  <a:srgbClr val="C00000"/>
                </a:solidFill>
              </a:rPr>
              <a:t>outils :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3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889939" y="5780757"/>
            <a:ext cx="4719356" cy="718655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FR" sz="1050" dirty="0">
                <a:hlinkClick r:id="rId8"/>
              </a:rPr>
              <a:t>Visio Clients - Mode opératoire conseiller programmer un rdv en Visio</a:t>
            </a:r>
            <a:endParaRPr lang="fr-FR" sz="1050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1050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FR" sz="1050" dirty="0">
                <a:hlinkClick r:id="rId9" tooltip="Visio Clients - Prise de rdv en ligne Côté client et côté conseiller"/>
              </a:rPr>
              <a:t>Visio Clients - Prise de rdv en ligne Côté client et côté conseiller</a:t>
            </a:r>
            <a:endParaRPr lang="fr-FR" sz="1050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1050" dirty="0">
              <a:hlinkClick r:id="rId10" tooltip="Collaborateur - Mode opératoire Visio Client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FR" sz="1050" dirty="0">
                <a:hlinkClick r:id="rId10" tooltip="Collaborateur - Mode opératoire Visio Client"/>
              </a:rPr>
              <a:t>Collaborateur - Mode opératoire Visio Client</a:t>
            </a:r>
            <a:endParaRPr lang="fr-FR" sz="1050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1050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fr-FR" sz="1050" dirty="0"/>
          </a:p>
          <a:p>
            <a:pPr>
              <a:spcBef>
                <a:spcPts val="0"/>
              </a:spcBef>
            </a:pPr>
            <a:endParaRPr lang="fr-FR" sz="400" dirty="0"/>
          </a:p>
          <a:p>
            <a:pPr marL="533400" lvl="1" indent="-215900">
              <a:spcBef>
                <a:spcPts val="0"/>
              </a:spcBef>
            </a:pPr>
            <a:endParaRPr lang="fr-FR" sz="1000" dirty="0"/>
          </a:p>
        </p:txBody>
      </p:sp>
      <p:pic>
        <p:nvPicPr>
          <p:cNvPr id="57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2178802" y="3771774"/>
            <a:ext cx="1014158" cy="664520"/>
          </a:xfrm>
          <a:prstGeom prst="rect">
            <a:avLst/>
          </a:prstGeom>
        </p:spPr>
      </p:pic>
      <p:pic>
        <p:nvPicPr>
          <p:cNvPr id="58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 flipH="1">
            <a:off x="8908435" y="1118758"/>
            <a:ext cx="847626" cy="664520"/>
          </a:xfrm>
          <a:prstGeom prst="rect">
            <a:avLst/>
          </a:prstGeom>
        </p:spPr>
      </p:pic>
      <p:pic>
        <p:nvPicPr>
          <p:cNvPr id="59" name="Picture 40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03060" y="5897265"/>
            <a:ext cx="609599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2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/>
          </p:cNvPicPr>
          <p:nvPr/>
        </p:nvPicPr>
        <p:blipFill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4940" y="1449243"/>
            <a:ext cx="5483352" cy="4933627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/>
          </p:cNvPicPr>
          <p:nvPr/>
        </p:nvPicPr>
        <p:blipFill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176" y="1449243"/>
            <a:ext cx="5483352" cy="4933627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76008" y="1513557"/>
            <a:ext cx="5006227" cy="2033538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La signature électronique multi-dossiers en SED. </a:t>
            </a:r>
          </a:p>
          <a:p>
            <a:endParaRPr lang="fr-FR" sz="800" dirty="0"/>
          </a:p>
          <a:p>
            <a:pPr marL="533400" lvl="1" indent="-215900"/>
            <a:r>
              <a:rPr lang="fr-FR" dirty="0"/>
              <a:t>Cette nouveauté permet à nos clients, d'</a:t>
            </a:r>
            <a:r>
              <a:rPr lang="fr-FR" b="1" dirty="0"/>
              <a:t>effectuer à distance une signature unique avec un regroupement de tous les actes de gestion dans un panier électronique. </a:t>
            </a:r>
          </a:p>
          <a:p>
            <a:pPr marL="533400" lvl="1" indent="-215900"/>
            <a:r>
              <a:rPr lang="fr-FR" dirty="0"/>
              <a:t>Il recevra </a:t>
            </a:r>
            <a:r>
              <a:rPr lang="fr-FR" b="1" dirty="0"/>
              <a:t>un seul mail de signature avec tous les dossiers regroupés.</a:t>
            </a:r>
          </a:p>
          <a:p>
            <a:pPr marL="533400" lvl="1" indent="-215900"/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nouveautés : 2 évolutions qui fluidifient les parcours de vente à distance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54064"/>
            <a:ext cx="7300006" cy="231246"/>
          </a:xfrm>
        </p:spPr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2EC3D68F-0636-48A6-B077-337A88BE199D}"/>
              </a:ext>
            </a:extLst>
          </p:cNvPr>
          <p:cNvSpPr txBox="1">
            <a:spLocks/>
          </p:cNvSpPr>
          <p:nvPr/>
        </p:nvSpPr>
        <p:spPr>
          <a:xfrm>
            <a:off x="695325" y="1596627"/>
            <a:ext cx="10980738" cy="476038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C31632"/>
              </a:buClr>
              <a:defRPr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" name="Espace réservé du contenu 9">
            <a:extLst>
              <a:ext uri="{FF2B5EF4-FFF2-40B4-BE49-F238E27FC236}">
                <a16:creationId xmlns:a16="http://schemas.microsoft.com/office/drawing/2014/main" id="{EA566990-3A64-4754-BDCD-39CE08C938FF}"/>
              </a:ext>
            </a:extLst>
          </p:cNvPr>
          <p:cNvSpPr txBox="1">
            <a:spLocks/>
          </p:cNvSpPr>
          <p:nvPr/>
        </p:nvSpPr>
        <p:spPr>
          <a:xfrm>
            <a:off x="695325" y="2281314"/>
            <a:ext cx="7306637" cy="18447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/>
            <a:endParaRPr lang="fr-FR" dirty="0"/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9012DBDE-F552-44D7-B887-D782BF629F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958" y="3783105"/>
            <a:ext cx="3167736" cy="1619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2113C8DF-F76B-406A-8ABA-F6724034BD01}"/>
              </a:ext>
            </a:extLst>
          </p:cNvPr>
          <p:cNvSpPr txBox="1">
            <a:spLocks/>
          </p:cNvSpPr>
          <p:nvPr/>
        </p:nvSpPr>
        <p:spPr>
          <a:xfrm>
            <a:off x="6341155" y="1469767"/>
            <a:ext cx="5456398" cy="226260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C00000"/>
                </a:solidFill>
              </a:rPr>
              <a:t>La s</a:t>
            </a:r>
            <a:r>
              <a:rPr lang="fr-FR" b="1" dirty="0" smtClean="0">
                <a:solidFill>
                  <a:srgbClr val="C00000"/>
                </a:solidFill>
              </a:rPr>
              <a:t>ignature </a:t>
            </a:r>
            <a:r>
              <a:rPr lang="fr-FR" b="1" dirty="0">
                <a:solidFill>
                  <a:srgbClr val="C00000"/>
                </a:solidFill>
              </a:rPr>
              <a:t>électronique sur mobile/smartphone est désormais possible pour les prêts personnels. </a:t>
            </a:r>
          </a:p>
          <a:p>
            <a:pPr marL="36000" indent="0">
              <a:buFont typeface="Arial" panose="020B0604020202020204" pitchFamily="34" charset="0"/>
              <a:buNone/>
            </a:pPr>
            <a:endParaRPr lang="fr-FR" dirty="0"/>
          </a:p>
          <a:p>
            <a:pPr marL="533400" lvl="1" indent="-215900"/>
            <a:endParaRPr lang="fr-FR" dirty="0"/>
          </a:p>
          <a:p>
            <a:pPr marL="252000" lvl="1" indent="0">
              <a:buFont typeface="Arial" panose="020B0604020202020204" pitchFamily="34" charset="0"/>
              <a:buNone/>
            </a:pPr>
            <a:endParaRPr lang="fr-FR" dirty="0"/>
          </a:p>
          <a:p>
            <a:pPr marL="36000"/>
            <a:endParaRPr lang="fr-FR" dirty="0"/>
          </a:p>
          <a:p>
            <a:endParaRPr lang="fr-FR" dirty="0">
              <a:latin typeface="Arial Narrow" panose="020B0606020202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2893E5-E8BE-46A6-B93F-A3E60C1F77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EFEFF2"/>
              </a:clrFrom>
              <a:clrTo>
                <a:srgbClr val="EFEF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19">
            <a:off x="9691916" y="2400184"/>
            <a:ext cx="1773902" cy="3177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 txBox="1">
            <a:spLocks/>
          </p:cNvSpPr>
          <p:nvPr/>
        </p:nvSpPr>
        <p:spPr>
          <a:xfrm>
            <a:off x="740149" y="5305627"/>
            <a:ext cx="5302063" cy="1077243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lvl="1" indent="-215900"/>
            <a:endParaRPr lang="fr-FR" dirty="0"/>
          </a:p>
          <a:p>
            <a:pPr marL="533400" lvl="1" indent="-215900"/>
            <a:r>
              <a:rPr lang="fr-FR" dirty="0"/>
              <a:t>Le déploiement s'est fait en deux phases : </a:t>
            </a:r>
            <a:r>
              <a:rPr lang="fr-FR" b="1" dirty="0"/>
              <a:t>le 13 février pour l’épargne uniquement</a:t>
            </a:r>
            <a:r>
              <a:rPr lang="fr-FR" dirty="0"/>
              <a:t> et </a:t>
            </a:r>
            <a:r>
              <a:rPr lang="fr-FR" b="1" dirty="0"/>
              <a:t>depuis le 20 février pour l’épargne et la bancarisation.</a:t>
            </a:r>
            <a:endParaRPr lang="fr-FR" b="1" dirty="0">
              <a:latin typeface="Arial Narrow" panose="020B0606020202030204" pitchFamily="34" charset="0"/>
            </a:endParaRPr>
          </a:p>
        </p:txBody>
      </p:sp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2113C8DF-F76B-406A-8ABA-F6724034BD01}"/>
              </a:ext>
            </a:extLst>
          </p:cNvPr>
          <p:cNvSpPr txBox="1">
            <a:spLocks/>
          </p:cNvSpPr>
          <p:nvPr/>
        </p:nvSpPr>
        <p:spPr>
          <a:xfrm>
            <a:off x="6126003" y="2267626"/>
            <a:ext cx="3502092" cy="226260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Désormais, que le crédit soit initié à distance par une agence, ou sur internet par un client, </a:t>
            </a:r>
            <a:r>
              <a:rPr lang="fr-FR" b="1" dirty="0"/>
              <a:t>il peut être signé électroniquement sur un téléphone mobile.</a:t>
            </a:r>
          </a:p>
          <a:p>
            <a:pPr lvl="1"/>
            <a:r>
              <a:rPr lang="fr-FR" dirty="0"/>
              <a:t>Les étapes de signature restent les mêmes. L’identification Secur’Pass est demandée.</a:t>
            </a:r>
          </a:p>
          <a:p>
            <a:pPr marL="468000" lvl="1" indent="0">
              <a:buNone/>
            </a:pPr>
            <a:endParaRPr lang="fr-FR" dirty="0"/>
          </a:p>
          <a:p>
            <a:pPr marL="533400" lvl="1" indent="-215900"/>
            <a:endParaRPr lang="fr-FR" dirty="0"/>
          </a:p>
          <a:p>
            <a:pPr marL="252000" lvl="1" indent="0">
              <a:buFont typeface="Arial" panose="020B0604020202020204" pitchFamily="34" charset="0"/>
              <a:buNone/>
            </a:pPr>
            <a:endParaRPr lang="fr-FR" dirty="0"/>
          </a:p>
          <a:p>
            <a:pPr marL="36000"/>
            <a:endParaRPr lang="fr-FR" dirty="0"/>
          </a:p>
          <a:p>
            <a:endParaRPr lang="fr-F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3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50029" y="5824272"/>
            <a:ext cx="7177088" cy="921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nouveautés : toujours plus de fonctionnalités disponibles en selfcare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59352" y="1386366"/>
            <a:ext cx="7277534" cy="4342081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Des fonctionnalités utiles et à forte valeur ajoutée…</a:t>
            </a:r>
          </a:p>
          <a:p>
            <a:pPr lvl="1"/>
            <a:r>
              <a:rPr lang="fr-FR" dirty="0"/>
              <a:t>Etalement des dépenses &gt;250€ grâce à IZICARTE, </a:t>
            </a:r>
            <a:r>
              <a:rPr lang="fr-FR" b="1" dirty="0"/>
              <a:t>même en débit différé</a:t>
            </a:r>
          </a:p>
          <a:p>
            <a:pPr lvl="1"/>
            <a:r>
              <a:rPr lang="fr-FR" dirty="0"/>
              <a:t>Versements libres et arbitrages sur contrats PER et assurance vie</a:t>
            </a:r>
          </a:p>
          <a:p>
            <a:pPr lvl="1"/>
            <a:r>
              <a:rPr lang="fr-FR" dirty="0"/>
              <a:t>Reprise des actes de ventes (simulations IARD et prêt personnel)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DBC1B75-9B19-4BA8-B6D2-68553E7E34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0769" y="1230578"/>
            <a:ext cx="1660566" cy="3226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 txBox="1">
            <a:spLocks/>
          </p:cNvSpPr>
          <p:nvPr/>
        </p:nvSpPr>
        <p:spPr>
          <a:xfrm>
            <a:off x="803275" y="4609622"/>
            <a:ext cx="8076089" cy="141352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C00000"/>
                </a:solidFill>
              </a:rPr>
              <a:t>… et améliorent l’expérience client.</a:t>
            </a:r>
          </a:p>
          <a:p>
            <a:pPr lvl="1"/>
            <a:r>
              <a:rPr lang="fr-FR" dirty="0" smtClean="0"/>
              <a:t>Biométrie        et </a:t>
            </a:r>
            <a:r>
              <a:rPr lang="fr-FR" dirty="0"/>
              <a:t>reconnaissance faciale (Face </a:t>
            </a:r>
            <a:r>
              <a:rPr lang="fr-FR" dirty="0" smtClean="0"/>
              <a:t>ID         sur  ) </a:t>
            </a:r>
            <a:endParaRPr lang="fr-FR" dirty="0"/>
          </a:p>
          <a:p>
            <a:pPr lvl="1"/>
            <a:r>
              <a:rPr lang="fr-FR" dirty="0"/>
              <a:t>Signaler un problème technique / proposer une amélioration (</a:t>
            </a:r>
            <a:r>
              <a:rPr lang="fr-FR" u="sng" dirty="0"/>
              <a:t>gérés directement par BPCE</a:t>
            </a:r>
            <a:r>
              <a:rPr lang="fr-FR" dirty="0"/>
              <a:t>)</a:t>
            </a:r>
          </a:p>
          <a:p>
            <a:pPr lvl="1"/>
            <a:endParaRPr lang="fr-FR" dirty="0"/>
          </a:p>
        </p:txBody>
      </p:sp>
      <p:sp>
        <p:nvSpPr>
          <p:cNvPr id="23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 txBox="1">
            <a:spLocks/>
          </p:cNvSpPr>
          <p:nvPr/>
        </p:nvSpPr>
        <p:spPr>
          <a:xfrm>
            <a:off x="803276" y="2990703"/>
            <a:ext cx="7277534" cy="141352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C00000"/>
                </a:solidFill>
              </a:rPr>
              <a:t>… qui facilitent la gestion du quotidien…</a:t>
            </a:r>
          </a:p>
          <a:p>
            <a:pPr lvl="1"/>
            <a:r>
              <a:rPr lang="fr-FR" dirty="0"/>
              <a:t>Virement immédiat / Paylib entre amis</a:t>
            </a:r>
          </a:p>
          <a:p>
            <a:pPr lvl="1"/>
            <a:r>
              <a:rPr lang="fr-FR" dirty="0"/>
              <a:t>Mes alertes (versement du salaire, seuil 80% atteint de la CB DD…)</a:t>
            </a:r>
          </a:p>
          <a:p>
            <a:pPr lvl="1"/>
            <a:r>
              <a:rPr lang="fr-FR" dirty="0"/>
              <a:t>Mon budget / Mes Top Dépenses</a:t>
            </a:r>
          </a:p>
          <a:p>
            <a:pPr lvl="1"/>
            <a:endParaRPr lang="fr-FR" dirty="0"/>
          </a:p>
        </p:txBody>
      </p:sp>
      <p:grpSp>
        <p:nvGrpSpPr>
          <p:cNvPr id="24" name="Groupe 23"/>
          <p:cNvGrpSpPr/>
          <p:nvPr/>
        </p:nvGrpSpPr>
        <p:grpSpPr>
          <a:xfrm>
            <a:off x="10062735" y="2934723"/>
            <a:ext cx="1541608" cy="3224579"/>
            <a:chOff x="4377289" y="2229572"/>
            <a:chExt cx="2155953" cy="4431681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10003C90-5DCC-42C0-ACDD-FF75A3710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77289" y="2229572"/>
              <a:ext cx="2155953" cy="443168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Rectangle : coins arrondis 39">
              <a:extLst>
                <a:ext uri="{FF2B5EF4-FFF2-40B4-BE49-F238E27FC236}">
                  <a16:creationId xmlns:a16="http://schemas.microsoft.com/office/drawing/2014/main" id="{C4C52A8C-727C-49A5-8473-69D02C0592DC}"/>
                </a:ext>
              </a:extLst>
            </p:cNvPr>
            <p:cNvSpPr/>
            <p:nvPr/>
          </p:nvSpPr>
          <p:spPr>
            <a:xfrm>
              <a:off x="4415540" y="5271916"/>
              <a:ext cx="2029548" cy="514350"/>
            </a:xfrm>
            <a:prstGeom prst="roundRect">
              <a:avLst/>
            </a:prstGeom>
            <a:solidFill>
              <a:srgbClr val="DB0029">
                <a:alpha val="10000"/>
              </a:srgbClr>
            </a:solidFill>
            <a:ln w="12700">
              <a:solidFill>
                <a:srgbClr val="DB0029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7" name="Image 2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71" b="91176" l="0" r="96000">
                        <a14:foregroundMark x1="25333" y1="50000" x2="25333" y2="50000"/>
                        <a14:foregroundMark x1="81333" y1="52941" x2="81333" y2="52941"/>
                        <a14:foregroundMark x1="25333" y1="45588" x2="25333" y2="45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029" y="4865781"/>
            <a:ext cx="440959" cy="399803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675" y1="22973" x2="74675" y2="22973"/>
                        <a14:foregroundMark x1="64286" y1="42568" x2="64286" y2="42568"/>
                        <a14:foregroundMark x1="53896" y1="44595" x2="53896" y2="44595"/>
                        <a14:foregroundMark x1="42208" y1="42568" x2="42208" y2="42568"/>
                        <a14:foregroundMark x1="57143" y1="62162" x2="57143" y2="62162"/>
                        <a14:foregroundMark x1="76623" y1="66892" x2="76623" y2="66892"/>
                        <a14:foregroundMark x1="29870" y1="70270" x2="29870" y2="70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216" y="4815721"/>
            <a:ext cx="530414" cy="50974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2921" y1="17117" x2="62921" y2="171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524" y="4811625"/>
            <a:ext cx="405013" cy="505128"/>
          </a:xfrm>
          <a:prstGeom prst="rect">
            <a:avLst/>
          </a:prstGeom>
        </p:spPr>
      </p:pic>
      <p:sp>
        <p:nvSpPr>
          <p:cNvPr id="30" name="Rectangle : coins arrondis 39">
            <a:extLst>
              <a:ext uri="{FF2B5EF4-FFF2-40B4-BE49-F238E27FC236}">
                <a16:creationId xmlns:a16="http://schemas.microsoft.com/office/drawing/2014/main" id="{C4C52A8C-727C-49A5-8473-69D02C0592DC}"/>
              </a:ext>
            </a:extLst>
          </p:cNvPr>
          <p:cNvSpPr/>
          <p:nvPr/>
        </p:nvSpPr>
        <p:spPr>
          <a:xfrm>
            <a:off x="7887481" y="2842712"/>
            <a:ext cx="2029548" cy="257175"/>
          </a:xfrm>
          <a:prstGeom prst="roundRect">
            <a:avLst/>
          </a:prstGeom>
          <a:solidFill>
            <a:srgbClr val="DB0029">
              <a:alpha val="10000"/>
            </a:srgbClr>
          </a:solidFill>
          <a:ln w="12700">
            <a:solidFill>
              <a:srgbClr val="DB0029"/>
            </a:solidFill>
            <a:prstDash val="sysDot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 flipV="1">
            <a:off x="8534365" y="4938197"/>
            <a:ext cx="1490976" cy="1168892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2069">
            <a:off x="10218344" y="864241"/>
            <a:ext cx="1696723" cy="85021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12302" y="5806344"/>
            <a:ext cx="7512423" cy="950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1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1386" y="5976781"/>
            <a:ext cx="1656212" cy="4871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29559" y="5987543"/>
            <a:ext cx="5169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Notre 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appli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</a:rPr>
              <a:t>Banxo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 est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l’une des mieux notées sur les stores de téléchargement 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(4.7/5 sur </a:t>
            </a:r>
            <a:r>
              <a:rPr lang="fr-FR" dirty="0" err="1">
                <a:latin typeface="Calibri" panose="020F0502020204030204" pitchFamily="34" charset="0"/>
                <a:ea typeface="Times New Roman" panose="02020603050405020304" pitchFamily="18" charset="0"/>
              </a:rPr>
              <a:t>l’app</a:t>
            </a: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 store</a:t>
            </a:r>
            <a:r>
              <a:rPr lang="fr-F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) !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17973" y="6469936"/>
            <a:ext cx="978616" cy="27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4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appui au </a:t>
            </a:r>
            <a:r>
              <a:rPr lang="fr-FR" dirty="0" smtClean="0">
                <a:solidFill>
                  <a:srgbClr val="C00000"/>
                </a:solidFill>
              </a:rPr>
              <a:t>quotidien : le </a:t>
            </a:r>
            <a:r>
              <a:rPr lang="fr-FR" dirty="0">
                <a:solidFill>
                  <a:srgbClr val="C00000"/>
                </a:solidFill>
              </a:rPr>
              <a:t>support Vente A Distance de la DSC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21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2" y="1484313"/>
            <a:ext cx="1891381" cy="209461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453510" y="2888754"/>
            <a:ext cx="20743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Nathalie GERMAIN,</a:t>
            </a:r>
          </a:p>
          <a:p>
            <a:pPr algn="ctr"/>
            <a:r>
              <a:rPr lang="fr-FR" sz="1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Gestionnaire Solution Client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090" y="1389530"/>
            <a:ext cx="322728" cy="322728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3101787" y="1461249"/>
            <a:ext cx="85075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Bahnschrift Light Condensed" panose="020B0502040204020203" pitchFamily="34" charset="0"/>
              </a:rPr>
              <a:t>Au sein des Solutions Clients, nous réalisons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le traitement des dossiers initiés en vente à distance (SED ou papier) par les agences BDD, le CRC et les clients (souscriptions par Internet) à plusieurs niveaux de leur avancement :</a:t>
            </a:r>
          </a:p>
          <a:p>
            <a:endParaRPr lang="fr-FR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Pour les contrats initiés en SED </a:t>
            </a:r>
            <a:r>
              <a:rPr lang="fr-FR" dirty="0">
                <a:latin typeface="Bahnschrift Light Condensed" panose="020B0502040204020203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hnschrift Light Condensed" panose="020B0502040204020203" pitchFamily="34" charset="0"/>
              </a:rPr>
              <a:t>La finalisation des dossiers de vente après la signature électronique faite par les clients ou à leur retour papier via notre prestataire Idatech.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hnschrift Light Condensed" panose="020B0502040204020203" pitchFamily="34" charset="0"/>
              </a:rPr>
              <a:t>Les envois postaux des contrats réalisés en mode de signature papier.</a:t>
            </a:r>
          </a:p>
          <a:p>
            <a:endParaRPr lang="fr-FR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 Pour les contrats initiés en papier </a:t>
            </a:r>
            <a:r>
              <a:rPr lang="fr-FR" dirty="0">
                <a:latin typeface="Bahnschrift Light Condensed" panose="020B0502040204020203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hnschrift Light Condensed" panose="020B0502040204020203" pitchFamily="34" charset="0"/>
              </a:rPr>
              <a:t>Le traitement des retours de mails agences et clients et le suivi des dossiers en attente de pièces justificatives.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hnschrift Light Condensed" panose="020B0502040204020203" pitchFamily="34" charset="0"/>
              </a:rPr>
              <a:t>Les relances téléphoniques sur les avenants bancarisation avec souscription de carte et les crédits.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hnschrift Light Condensed" panose="020B0502040204020203" pitchFamily="34" charset="0"/>
              </a:rPr>
              <a:t>Le démontage des offres bancarisation, </a:t>
            </a:r>
            <a:r>
              <a:rPr lang="fr-FR" dirty="0" smtClean="0">
                <a:latin typeface="Bahnschrift Light Condensed" panose="020B0502040204020203" pitchFamily="34" charset="0"/>
              </a:rPr>
              <a:t>épargne </a:t>
            </a:r>
            <a:r>
              <a:rPr lang="fr-FR" dirty="0">
                <a:latin typeface="Bahnschrift Light Condensed" panose="020B0502040204020203" pitchFamily="34" charset="0"/>
              </a:rPr>
              <a:t>et </a:t>
            </a:r>
            <a:r>
              <a:rPr lang="fr-FR" dirty="0" smtClean="0">
                <a:latin typeface="Bahnschrift Light Condensed" panose="020B0502040204020203" pitchFamily="34" charset="0"/>
              </a:rPr>
              <a:t>assurances </a:t>
            </a:r>
            <a:r>
              <a:rPr lang="fr-FR" dirty="0">
                <a:latin typeface="Bahnschrift Light Condensed" panose="020B0502040204020203" pitchFamily="34" charset="0"/>
              </a:rPr>
              <a:t>en cas d’absence de signature dans le délais </a:t>
            </a:r>
            <a:r>
              <a:rPr lang="fr-FR" dirty="0" smtClean="0">
                <a:latin typeface="Bahnschrift Light Condensed" panose="020B0502040204020203" pitchFamily="34" charset="0"/>
              </a:rPr>
              <a:t>règlementaire </a:t>
            </a:r>
            <a:r>
              <a:rPr lang="fr-FR" dirty="0">
                <a:latin typeface="Bahnschrift Light Condensed" panose="020B0502040204020203" pitchFamily="34" charset="0"/>
              </a:rPr>
              <a:t>de 30 jours à compter de l’envoi au client.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hnschrift Light Condensed" panose="020B0502040204020203" pitchFamily="34" charset="0"/>
              </a:rPr>
              <a:t>L’assistance téléphonique des clients.</a:t>
            </a:r>
          </a:p>
          <a:p>
            <a:endParaRPr lang="fr-FR" b="1" dirty="0">
              <a:solidFill>
                <a:srgbClr val="C00000"/>
              </a:solidFill>
              <a:latin typeface="Bahnschrift Light Condensed" panose="020B0502040204020203" pitchFamily="34" charset="0"/>
            </a:endParaRPr>
          </a:p>
          <a:p>
            <a:endParaRPr lang="fr-FR" dirty="0">
              <a:latin typeface="Bahnschrift Light Condensed" panose="020B0502040204020203" pitchFamily="34" charset="0"/>
            </a:endParaRPr>
          </a:p>
          <a:p>
            <a:endParaRPr lang="fr-FR" dirty="0">
              <a:latin typeface="Bahnschrift Light Condensed" panose="020B0502040204020203" pitchFamily="34" charset="0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521" y="6007681"/>
            <a:ext cx="322728" cy="322728"/>
          </a:xfrm>
          <a:prstGeom prst="rect">
            <a:avLst/>
          </a:prstGeom>
        </p:spPr>
      </p:pic>
      <p:grpSp>
        <p:nvGrpSpPr>
          <p:cNvPr id="29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2183032" y="1226366"/>
            <a:ext cx="343876" cy="973757"/>
            <a:chOff x="6077951" y="2132095"/>
            <a:chExt cx="343876" cy="973757"/>
          </a:xfrm>
        </p:grpSpPr>
        <p:sp>
          <p:nvSpPr>
            <p:cNvPr id="30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43" name="Imag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11" y="1522564"/>
            <a:ext cx="1444085" cy="1329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 flipV="1">
            <a:off x="1587895" y="3522047"/>
            <a:ext cx="1490976" cy="116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5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avantages de la SED vision DSC (support VAD</a:t>
            </a:r>
            <a:r>
              <a:rPr lang="fr-FR" dirty="0">
                <a:solidFill>
                  <a:srgbClr val="E60B15"/>
                </a:solidFill>
              </a:rPr>
              <a:t>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21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4682" y="1484313"/>
            <a:ext cx="1891381" cy="209461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9709310" y="2888754"/>
            <a:ext cx="20743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Nathalie GERMAIN,</a:t>
            </a:r>
          </a:p>
          <a:p>
            <a:pPr algn="ctr"/>
            <a:r>
              <a:rPr lang="fr-FR" sz="1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Gestionnaire Solution Client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504" y="1568824"/>
            <a:ext cx="322728" cy="32272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763" y="2366685"/>
            <a:ext cx="322728" cy="322728"/>
          </a:xfrm>
          <a:prstGeom prst="rect">
            <a:avLst/>
          </a:prstGeom>
        </p:spPr>
      </p:pic>
      <p:grpSp>
        <p:nvGrpSpPr>
          <p:cNvPr id="29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11447797" y="1109824"/>
            <a:ext cx="343876" cy="973757"/>
            <a:chOff x="6077951" y="2132095"/>
            <a:chExt cx="343876" cy="973757"/>
          </a:xfrm>
        </p:grpSpPr>
        <p:sp>
          <p:nvSpPr>
            <p:cNvPr id="30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43" name="Imag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4683" y="1651516"/>
            <a:ext cx="1444085" cy="1219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ZoneTexte 41"/>
          <p:cNvSpPr txBox="1"/>
          <p:nvPr/>
        </p:nvSpPr>
        <p:spPr>
          <a:xfrm>
            <a:off x="801756" y="1349532"/>
            <a:ext cx="81220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Quels sont pour les collaborateurs les avantages liés à l’utilisation de la SED ?</a:t>
            </a:r>
          </a:p>
          <a:p>
            <a:endParaRPr lang="fr-FR" sz="300" dirty="0">
              <a:latin typeface="Bahnschrift Light Condensed" panose="020B0502040204020203" pitchFamily="34" charset="0"/>
            </a:endParaRPr>
          </a:p>
          <a:p>
            <a:r>
              <a:rPr lang="fr-FR" dirty="0">
                <a:latin typeface="Bahnschrift Light Condensed" panose="020B0502040204020203" pitchFamily="34" charset="0"/>
              </a:rPr>
              <a:t>L’avantage principal est la rapidité de finalisation des dossiers. </a:t>
            </a:r>
          </a:p>
          <a:p>
            <a:r>
              <a:rPr lang="fr-FR" dirty="0">
                <a:latin typeface="Bahnschrift Light Condensed" panose="020B0502040204020203" pitchFamily="34" charset="0"/>
              </a:rPr>
              <a:t>Depuis peu de temps, la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signature électronique sur mobile </a:t>
            </a:r>
            <a:r>
              <a:rPr lang="fr-FR" dirty="0">
                <a:latin typeface="Bahnschrift Light Condensed" panose="020B0502040204020203" pitchFamily="34" charset="0"/>
              </a:rPr>
              <a:t>est ouverte sur les dossiers de prêts (sauf réserve Izicarte) et le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panier SED </a:t>
            </a:r>
            <a:r>
              <a:rPr lang="fr-FR" dirty="0">
                <a:latin typeface="Bahnschrift Light Condensed" panose="020B0502040204020203" pitchFamily="34" charset="0"/>
              </a:rPr>
              <a:t>est ouvert en </a:t>
            </a:r>
            <a:r>
              <a:rPr lang="fr-FR" dirty="0" smtClean="0">
                <a:latin typeface="Bahnschrift Light Condensed" panose="020B0502040204020203" pitchFamily="34" charset="0"/>
              </a:rPr>
              <a:t>épargne </a:t>
            </a:r>
            <a:r>
              <a:rPr lang="fr-FR" dirty="0">
                <a:latin typeface="Bahnschrift Light Condensed" panose="020B0502040204020203" pitchFamily="34" charset="0"/>
              </a:rPr>
              <a:t>et en </a:t>
            </a:r>
            <a:r>
              <a:rPr lang="fr-FR" dirty="0" smtClean="0">
                <a:latin typeface="Bahnschrift Light Condensed" panose="020B0502040204020203" pitchFamily="34" charset="0"/>
              </a:rPr>
              <a:t>bancarisation</a:t>
            </a:r>
            <a:r>
              <a:rPr lang="fr-FR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770964" y="2716305"/>
            <a:ext cx="890195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Bahnschrift Light Condensed" panose="020B0502040204020203" pitchFamily="34" charset="0"/>
              </a:rPr>
              <a:t>Quelles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sont d’après vous les pistes et bonnes pratiques pour améliorer le taux de concrétisation ?</a:t>
            </a:r>
          </a:p>
          <a:p>
            <a:endParaRPr lang="fr-FR" sz="500" dirty="0">
              <a:latin typeface="Bahnschrift Light Condensed" panose="020B0502040204020203" pitchFamily="34" charset="0"/>
            </a:endParaRPr>
          </a:p>
          <a:p>
            <a:r>
              <a:rPr lang="fr-FR" dirty="0">
                <a:latin typeface="Bahnschrift Light Condensed" panose="020B0502040204020203" pitchFamily="34" charset="0"/>
              </a:rPr>
              <a:t>Concernant les crédits, nous constatons un taux de retour ko assez important sur les </a:t>
            </a:r>
            <a:r>
              <a:rPr lang="fr-FR" dirty="0" smtClean="0">
                <a:latin typeface="Bahnschrift Light Condensed" panose="020B0502040204020203" pitchFamily="34" charset="0"/>
              </a:rPr>
              <a:t>contrats </a:t>
            </a:r>
            <a:r>
              <a:rPr lang="fr-FR" dirty="0">
                <a:latin typeface="Bahnschrift Light Condensed" panose="020B0502040204020203" pitchFamily="34" charset="0"/>
              </a:rPr>
              <a:t>papier lorsqu’il y a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une caution</a:t>
            </a:r>
            <a:r>
              <a:rPr lang="fr-FR" dirty="0">
                <a:latin typeface="Bahnschrift Light Condensed" panose="020B0502040204020203" pitchFamily="34" charset="0"/>
              </a:rPr>
              <a:t>. En effet, il arrive souvent que la caution ne signe pas les pages relatives à l’assurance lorsqu’elle ne souhaite pas y adhérer. Un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rappel sur ce point au moment de la mise en place du prêt pourrait éviter des retours </a:t>
            </a:r>
            <a:r>
              <a:rPr lang="fr-FR" b="1" dirty="0" smtClean="0">
                <a:solidFill>
                  <a:srgbClr val="C00000"/>
                </a:solidFill>
                <a:latin typeface="Bahnschrift Light Condensed" panose="020B0502040204020203" pitchFamily="34" charset="0"/>
              </a:rPr>
              <a:t>d’offres 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et des délais de traitement postaux souvent longs avec le risque de dépasser le délai de 30 jours. </a:t>
            </a:r>
            <a:endParaRPr lang="fr-FR" b="1" dirty="0" smtClean="0">
              <a:solidFill>
                <a:srgbClr val="C00000"/>
              </a:solidFill>
              <a:latin typeface="Bahnschrift Light Condensed" panose="020B0502040204020203" pitchFamily="34" charset="0"/>
            </a:endParaRPr>
          </a:p>
          <a:p>
            <a:r>
              <a:rPr lang="fr-FR" dirty="0" smtClean="0">
                <a:latin typeface="Bahnschrift Light Condensed" panose="020B0502040204020203" pitchFamily="34" charset="0"/>
              </a:rPr>
              <a:t>À </a:t>
            </a:r>
            <a:r>
              <a:rPr lang="fr-FR" dirty="0">
                <a:latin typeface="Bahnschrift Light Condensed" panose="020B0502040204020203" pitchFamily="34" charset="0"/>
              </a:rPr>
              <a:t>noter qu’une aide à la signature est transmise également par nos soins avec chaque dossier papier.</a:t>
            </a:r>
          </a:p>
          <a:p>
            <a:r>
              <a:rPr lang="fr-FR" dirty="0">
                <a:latin typeface="Bahnschrift Light Condensed" panose="020B0502040204020203" pitchFamily="34" charset="0"/>
              </a:rPr>
              <a:t>Pour les ventes en mode de signature papier, les collaborateurs n’ont aucune impression de contrat à réaliser. Les Solutions se chargent d’envoyer le contrat au client et de joindre une enveloppe T pour le retour.</a:t>
            </a:r>
          </a:p>
          <a:p>
            <a:endParaRPr lang="fr-FR" dirty="0">
              <a:latin typeface="Bahnschrift Light Condensed" panose="020B0502040204020203" pitchFamily="34" charset="0"/>
            </a:endParaRPr>
          </a:p>
          <a:p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Pour </a:t>
            </a:r>
            <a:r>
              <a:rPr lang="fr-FR" b="1" dirty="0" smtClean="0">
                <a:solidFill>
                  <a:srgbClr val="C00000"/>
                </a:solidFill>
                <a:latin typeface="Bahnschrift Light Condensed" panose="020B0502040204020203" pitchFamily="34" charset="0"/>
              </a:rPr>
              <a:t>finir</a:t>
            </a:r>
            <a:r>
              <a:rPr lang="fr-FR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, il est important de rappeler qu’il est possible pour le collaborateur de suivre ses ventes initiées à distance via OVMC par le code de transaction </a:t>
            </a:r>
            <a:r>
              <a:rPr lang="fr-FR" b="1" dirty="0" smtClean="0">
                <a:solidFill>
                  <a:srgbClr val="C00000"/>
                </a:solidFill>
                <a:latin typeface="Bahnschrift Light Condensed" panose="020B0502040204020203" pitchFamily="34" charset="0"/>
              </a:rPr>
              <a:t>0950.</a:t>
            </a:r>
            <a:endParaRPr lang="fr-FR" b="1" dirty="0">
              <a:solidFill>
                <a:srgbClr val="C00000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540" y="2680447"/>
            <a:ext cx="322728" cy="322728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211" y="5701555"/>
            <a:ext cx="322728" cy="322728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 flipH="1">
            <a:off x="8057031" y="1143745"/>
            <a:ext cx="1300957" cy="78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0125" y="2376929"/>
            <a:ext cx="8032184" cy="4023689"/>
          </a:xfrm>
        </p:spPr>
        <p:txBody>
          <a:bodyPr/>
          <a:lstStyle/>
          <a:p>
            <a:r>
              <a:rPr lang="fr-FR" dirty="0"/>
              <a:t>Etre une banque de proximité, cela passe aussi par le digital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Le </a:t>
            </a:r>
            <a:r>
              <a:rPr lang="fr-FR" sz="1600" dirty="0" smtClean="0"/>
              <a:t>parcours </a:t>
            </a:r>
            <a:r>
              <a:rPr lang="fr-FR" sz="1600" dirty="0"/>
              <a:t>Entrée en Relation Digitale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Les clés pour réussir vos entretiens VISIO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Les nouveautés </a:t>
            </a:r>
          </a:p>
          <a:p>
            <a:pPr lvl="1">
              <a:spcAft>
                <a:spcPts val="600"/>
              </a:spcAft>
            </a:pPr>
            <a:r>
              <a:rPr lang="fr-FR" sz="1600" dirty="0"/>
              <a:t>Un appui au quotidien : le support Vente A Distance de la DSC</a:t>
            </a:r>
          </a:p>
          <a:p>
            <a:r>
              <a:rPr lang="fr-FR" b="1" dirty="0">
                <a:solidFill>
                  <a:srgbClr val="C00000"/>
                </a:solidFill>
              </a:rPr>
              <a:t>Digital First, un accompagnement personnalisé</a:t>
            </a:r>
          </a:p>
        </p:txBody>
      </p:sp>
    </p:spTree>
    <p:extLst>
      <p:ext uri="{BB962C8B-B14F-4D97-AF65-F5344CB8AC3E}">
        <p14:creationId xmlns:p14="http://schemas.microsoft.com/office/powerpoint/2010/main" val="137701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1281522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DIGITAL FIRST, l’accompagnement de la </a:t>
            </a:r>
            <a:r>
              <a:rPr lang="fr-FR" dirty="0" smtClean="0">
                <a:solidFill>
                  <a:srgbClr val="C00000"/>
                </a:solidFill>
              </a:rPr>
              <a:t>Direction Distribution &amp; Développement Digital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634" y="3935508"/>
            <a:ext cx="322728" cy="322728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3379694" y="4114801"/>
            <a:ext cx="2689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Bahnschrift Light Condensed" panose="020B0502040204020203" pitchFamily="34" charset="0"/>
              </a:rPr>
              <a:t>Un excellent rappel pour les collaborateurs </a:t>
            </a:r>
            <a:r>
              <a:rPr lang="fr-FR" sz="1600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sur les outils et un coaching sur </a:t>
            </a:r>
            <a:r>
              <a:rPr lang="fr-FR" sz="1600" b="1" dirty="0" smtClean="0">
                <a:solidFill>
                  <a:srgbClr val="C00000"/>
                </a:solidFill>
                <a:latin typeface="Bahnschrift Light Condensed" panose="020B0502040204020203" pitchFamily="34" charset="0"/>
              </a:rPr>
              <a:t>les appels </a:t>
            </a:r>
            <a:r>
              <a:rPr lang="fr-FR" sz="1600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sortants IARD riche en apports </a:t>
            </a:r>
            <a:r>
              <a:rPr lang="fr-FR" sz="1600" dirty="0">
                <a:latin typeface="Bahnschrift Light Condensed" panose="020B0502040204020203" pitchFamily="34" charset="0"/>
              </a:rPr>
              <a:t>: manière d’aborder le sujet souhaité, rebonds, phrases d’accroches et mise en pratique collective efficiente.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2617" y="5787248"/>
            <a:ext cx="322728" cy="322728"/>
          </a:xfrm>
          <a:prstGeom prst="rect">
            <a:avLst/>
          </a:prstGeom>
        </p:spPr>
      </p:pic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1388668"/>
            <a:ext cx="11164981" cy="1829661"/>
          </a:xfrm>
        </p:spPr>
        <p:txBody>
          <a:bodyPr/>
          <a:lstStyle/>
          <a:p>
            <a:r>
              <a:rPr lang="fr-FR" sz="1400" b="1" dirty="0"/>
              <a:t>Nos ambitions : partager autour d’une meilleure </a:t>
            </a:r>
            <a:r>
              <a:rPr lang="fr-FR" sz="1400" b="1" dirty="0" smtClean="0"/>
              <a:t>maîtrise </a:t>
            </a:r>
            <a:r>
              <a:rPr lang="fr-FR" sz="1400" b="1" dirty="0"/>
              <a:t>de l’usage des outils digitaux </a:t>
            </a:r>
            <a:r>
              <a:rPr lang="fr-FR" sz="1400" dirty="0"/>
              <a:t>dont la Visio, réussir nos entretiens clients à distance et </a:t>
            </a:r>
            <a:r>
              <a:rPr lang="fr-FR" sz="1400" b="1" dirty="0"/>
              <a:t>mieux appréhender les évolutions du modèle relationnel client.</a:t>
            </a:r>
          </a:p>
          <a:p>
            <a:endParaRPr lang="fr-FR" sz="600" dirty="0"/>
          </a:p>
          <a:p>
            <a:r>
              <a:rPr lang="fr-FR" sz="1400" b="1" dirty="0"/>
              <a:t>Nathalie </a:t>
            </a:r>
            <a:r>
              <a:rPr lang="fr-FR" sz="1400" b="1" dirty="0" smtClean="0"/>
              <a:t>WIEDENKELLER</a:t>
            </a:r>
            <a:r>
              <a:rPr lang="fr-FR" sz="1400" dirty="0" smtClean="0"/>
              <a:t>, </a:t>
            </a:r>
            <a:r>
              <a:rPr lang="fr-FR" sz="1400" dirty="0"/>
              <a:t>Promotrice de l’Excellence </a:t>
            </a:r>
            <a:r>
              <a:rPr lang="fr-FR" sz="1400" dirty="0" smtClean="0"/>
              <a:t>Digitale, </a:t>
            </a:r>
            <a:r>
              <a:rPr lang="fr-FR" sz="1400" dirty="0"/>
              <a:t>assurera </a:t>
            </a:r>
            <a:r>
              <a:rPr lang="fr-FR" sz="1400" b="1" dirty="0"/>
              <a:t>la mise en œuvre de ce programme d’accompagnements, avec l’appui d’Ambassadeurs Digitaux présents au sein des DR. </a:t>
            </a:r>
          </a:p>
          <a:p>
            <a:pPr lvl="1"/>
            <a:endParaRPr lang="fr-FR" sz="300" dirty="0"/>
          </a:p>
          <a:p>
            <a:pPr marL="0" indent="0" algn="ctr">
              <a:buNone/>
            </a:pPr>
            <a:r>
              <a:rPr lang="fr-FR" sz="1400" dirty="0"/>
              <a:t>Sur les 15 agences pilotes, </a:t>
            </a:r>
            <a:r>
              <a:rPr lang="fr-FR" sz="1400" dirty="0" smtClean="0"/>
              <a:t>114 </a:t>
            </a:r>
            <a:r>
              <a:rPr lang="fr-FR" sz="1400" dirty="0"/>
              <a:t>collaborateurs accompagnés ! </a:t>
            </a:r>
            <a:r>
              <a:rPr lang="fr-FR" sz="1400" b="1" dirty="0"/>
              <a:t>M</a:t>
            </a:r>
            <a:r>
              <a:rPr lang="fr-FR" sz="1400" b="1" dirty="0" smtClean="0"/>
              <a:t>odèle </a:t>
            </a:r>
            <a:r>
              <a:rPr lang="fr-FR" sz="1400" b="1" dirty="0"/>
              <a:t>testé et approuvé !</a:t>
            </a:r>
          </a:p>
          <a:p>
            <a:pPr lvl="1"/>
            <a:endParaRPr lang="fr-FR" sz="1200" dirty="0"/>
          </a:p>
          <a:p>
            <a:pPr lvl="1"/>
            <a:endParaRPr lang="fr-FR" sz="1200" dirty="0"/>
          </a:p>
          <a:p>
            <a:pPr lvl="1"/>
            <a:endParaRPr lang="fr-FR" sz="1200" dirty="0"/>
          </a:p>
        </p:txBody>
      </p:sp>
      <p:sp>
        <p:nvSpPr>
          <p:cNvPr id="36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466" y="3588928"/>
            <a:ext cx="1901183" cy="257683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1080796" y="5411223"/>
            <a:ext cx="1806664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Catherine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COLIN</a:t>
            </a:r>
          </a:p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DA agence Saint Dié</a:t>
            </a: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81" y="3716402"/>
            <a:ext cx="1511785" cy="1511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717" y="3854825"/>
            <a:ext cx="322728" cy="322728"/>
          </a:xfrm>
          <a:prstGeom prst="rect">
            <a:avLst/>
          </a:prstGeom>
        </p:spPr>
      </p:pic>
      <p:sp>
        <p:nvSpPr>
          <p:cNvPr id="42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549" y="3588928"/>
            <a:ext cx="1901183" cy="257683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582" y="3881718"/>
            <a:ext cx="1288147" cy="1292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6687143" y="5388675"/>
            <a:ext cx="18066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240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defRPr>
            </a:lvl1pPr>
          </a:lstStyle>
          <a:p>
            <a:r>
              <a:rPr lang="en-US" sz="1800" dirty="0"/>
              <a:t>Vincent </a:t>
            </a:r>
            <a:r>
              <a:rPr lang="en-US" sz="1800" b="1" dirty="0" smtClean="0"/>
              <a:t>LEDERMANN</a:t>
            </a:r>
            <a:endParaRPr lang="en-US" sz="1800" b="1" dirty="0"/>
          </a:p>
          <a:p>
            <a:r>
              <a:rPr lang="en-US" sz="1800" dirty="0"/>
              <a:t>DA agence Sélestat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9072283" y="4016189"/>
            <a:ext cx="22501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Bahnschrift Light Condensed" panose="020B0502040204020203" pitchFamily="34" charset="0"/>
              </a:rPr>
              <a:t>Merci à Nathalie pour sa journée avec notre équipe </a:t>
            </a:r>
            <a:r>
              <a:rPr lang="fr-FR" sz="1600" dirty="0" smtClean="0">
                <a:latin typeface="Bahnschrift Light Condensed" panose="020B0502040204020203" pitchFamily="34" charset="0"/>
              </a:rPr>
              <a:t>sélestadienne</a:t>
            </a:r>
            <a:r>
              <a:rPr lang="fr-FR" sz="1600" dirty="0">
                <a:latin typeface="Bahnschrift Light Condensed" panose="020B0502040204020203" pitchFamily="34" charset="0"/>
              </a:rPr>
              <a:t> !! </a:t>
            </a:r>
          </a:p>
          <a:p>
            <a:r>
              <a:rPr lang="fr-FR" sz="1600" dirty="0">
                <a:latin typeface="Bahnschrift Light Condensed" panose="020B0502040204020203" pitchFamily="34" charset="0"/>
              </a:rPr>
              <a:t>Outils, professionnalisme, </a:t>
            </a:r>
            <a:r>
              <a:rPr lang="fr-FR" sz="1600" dirty="0" smtClean="0">
                <a:latin typeface="Bahnschrift Light Condensed" panose="020B0502040204020203" pitchFamily="34" charset="0"/>
              </a:rPr>
              <a:t>assurance </a:t>
            </a:r>
            <a:r>
              <a:rPr lang="fr-FR" sz="1600" dirty="0">
                <a:latin typeface="Bahnschrift Light Condensed" panose="020B0502040204020203" pitchFamily="34" charset="0"/>
              </a:rPr>
              <a:t>et </a:t>
            </a:r>
            <a:r>
              <a:rPr lang="fr-FR" sz="1600" dirty="0" smtClean="0">
                <a:latin typeface="Bahnschrift Light Condensed" panose="020B0502040204020203" pitchFamily="34" charset="0"/>
              </a:rPr>
              <a:t>qualité.</a:t>
            </a:r>
            <a:endParaRPr lang="fr-FR" sz="1600" dirty="0">
              <a:latin typeface="Bahnschrift Light Condensed" panose="020B0502040204020203" pitchFamily="34" charset="0"/>
            </a:endParaRPr>
          </a:p>
          <a:p>
            <a:r>
              <a:rPr lang="fr-FR" sz="1600" b="1" dirty="0">
                <a:solidFill>
                  <a:srgbClr val="C00000"/>
                </a:solidFill>
                <a:latin typeface="Bahnschrift Light Condensed" panose="020B0502040204020203" pitchFamily="34" charset="0"/>
              </a:rPr>
              <a:t>Une cohésion déjà existante et encore renforcée par cette accompagnement</a:t>
            </a:r>
            <a:r>
              <a:rPr lang="fr-FR" sz="1600" dirty="0">
                <a:latin typeface="Bahnschrift Light Condensed" panose="020B0502040204020203" pitchFamily="34" charset="0"/>
              </a:rPr>
              <a:t>. 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152" y="5871885"/>
            <a:ext cx="322728" cy="32272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248" y="2461350"/>
            <a:ext cx="795057" cy="789757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9976492" flipV="1">
            <a:off x="4356216" y="3407966"/>
            <a:ext cx="818549" cy="641724"/>
          </a:xfrm>
          <a:prstGeom prst="rect">
            <a:avLst/>
          </a:prstGeom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 flipH="1" flipV="1">
            <a:off x="9325423" y="3363143"/>
            <a:ext cx="858482" cy="641724"/>
          </a:xfrm>
          <a:prstGeom prst="rect">
            <a:avLst/>
          </a:prstGeom>
        </p:spPr>
      </p:pic>
      <p:grpSp>
        <p:nvGrpSpPr>
          <p:cNvPr id="23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2746930" y="3284479"/>
            <a:ext cx="343876" cy="973757"/>
            <a:chOff x="6077951" y="2132095"/>
            <a:chExt cx="343876" cy="973757"/>
          </a:xfrm>
        </p:grpSpPr>
        <p:sp>
          <p:nvSpPr>
            <p:cNvPr id="24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3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8308849" y="3284967"/>
            <a:ext cx="343876" cy="973757"/>
            <a:chOff x="6077951" y="2132095"/>
            <a:chExt cx="343876" cy="973757"/>
          </a:xfrm>
        </p:grpSpPr>
        <p:sp>
          <p:nvSpPr>
            <p:cNvPr id="45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0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1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2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8695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/>
          </p:cNvPicPr>
          <p:nvPr/>
        </p:nvPicPr>
        <p:blipFill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93975" y="1691291"/>
            <a:ext cx="5136777" cy="3670014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502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ambassadeurs digitaux, un accompagnement au plus </a:t>
            </a:r>
            <a:r>
              <a:rPr lang="fr-FR" dirty="0" smtClean="0">
                <a:solidFill>
                  <a:srgbClr val="C00000"/>
                </a:solidFill>
              </a:rPr>
              <a:t>près </a:t>
            </a:r>
            <a:r>
              <a:rPr lang="fr-FR" dirty="0">
                <a:solidFill>
                  <a:srgbClr val="C00000"/>
                </a:solidFill>
              </a:rPr>
              <a:t>de vos besoins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40" name="Espace réservé du contenu 8"/>
          <p:cNvSpPr txBox="1">
            <a:spLocks/>
          </p:cNvSpPr>
          <p:nvPr/>
        </p:nvSpPr>
        <p:spPr>
          <a:xfrm>
            <a:off x="5813144" y="2646714"/>
            <a:ext cx="4774173" cy="314448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lang="fr-F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Etre le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référent digital de la DR.</a:t>
            </a:r>
          </a:p>
          <a:p>
            <a:pPr lvl="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lang="fr-F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Former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et </a:t>
            </a:r>
            <a:r>
              <a:rPr lang="fr-F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accompagner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selon plusieurs méthodes.</a:t>
            </a:r>
          </a:p>
          <a:p>
            <a:pPr lvl="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lang="fr-F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Etre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l’interlocuteur sur l’évolution des outils.</a:t>
            </a:r>
          </a:p>
          <a:p>
            <a:pPr lvl="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lang="fr-F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Piloter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au plus près les indicateurs digitaux.</a:t>
            </a:r>
          </a:p>
          <a:p>
            <a:pPr lvl="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endParaRPr lang="fr-FR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701550" y="1816316"/>
            <a:ext cx="3550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Leur mission </a:t>
            </a:r>
            <a:r>
              <a:rPr kumimoji="0" lang="fr-FR" sz="14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: 100% ambassadeurs des solutions digitales. 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cxnSp>
        <p:nvCxnSpPr>
          <p:cNvPr id="42" name="Connecteur droit 41"/>
          <p:cNvCxnSpPr/>
          <p:nvPr/>
        </p:nvCxnSpPr>
        <p:spPr>
          <a:xfrm flipH="1" flipV="1">
            <a:off x="5576045" y="1692626"/>
            <a:ext cx="1" cy="4062715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</p:cxnSp>
      <p:pic>
        <p:nvPicPr>
          <p:cNvPr id="43" name="Espace réservé pour une image  5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642" y="3525370"/>
            <a:ext cx="1521538" cy="2711918"/>
          </a:xfrm>
          <a:prstGeom prst="rect">
            <a:avLst/>
          </a:prstGeom>
        </p:spPr>
      </p:pic>
      <p:pic>
        <p:nvPicPr>
          <p:cNvPr id="12" name="Picture 40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46023" y="4614923"/>
            <a:ext cx="941683" cy="941683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C3EDC5B6-572C-4211-BB54-BCBF41ADAC5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9937">
            <a:off x="4303716" y="1768177"/>
            <a:ext cx="1014158" cy="6645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3275" y="2507636"/>
            <a:ext cx="4383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b="1"/>
            </a:pPr>
            <a:r>
              <a:rPr lang="fr-FR" b="1" dirty="0"/>
              <a:t>Vous accompagner durablement sur les outils de relation à distance. 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866028" y="3243322"/>
            <a:ext cx="46237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24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Les 7 </a:t>
            </a:r>
            <a:r>
              <a:rPr lang="fr-FR" dirty="0">
                <a:solidFill>
                  <a:srgbClr val="C00000"/>
                </a:solidFill>
              </a:rPr>
              <a:t>ambassadeurs digitaux sur l’ensemble des DR.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7F81C6B-E573-450B-8B08-68C96807F5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9" b="98261" l="760" r="96071">
                        <a14:foregroundMark x1="42712" y1="22174" x2="34601" y2="1739"/>
                        <a14:foregroundMark x1="34601" y1="1739" x2="20025" y2="4203"/>
                        <a14:foregroundMark x1="20025" y1="4203" x2="14449" y2="7826"/>
                        <a14:foregroundMark x1="14449" y1="7826" x2="3802" y2="27971"/>
                        <a14:foregroundMark x1="3802" y1="27971" x2="634" y2="52174"/>
                        <a14:foregroundMark x1="634" y1="52174" x2="4563" y2="76957"/>
                        <a14:foregroundMark x1="4563" y1="76957" x2="14702" y2="87536"/>
                        <a14:foregroundMark x1="14702" y1="87536" x2="37643" y2="95362"/>
                        <a14:foregroundMark x1="37643" y1="95362" x2="44360" y2="95797"/>
                        <a14:foregroundMark x1="44360" y1="95797" x2="60710" y2="90000"/>
                        <a14:foregroundMark x1="60710" y1="90000" x2="82129" y2="97391"/>
                        <a14:foregroundMark x1="82129" y1="97391" x2="89227" y2="95072"/>
                        <a14:foregroundMark x1="89227" y1="95072" x2="92395" y2="88841"/>
                        <a14:foregroundMark x1="92395" y1="88841" x2="95311" y2="63188"/>
                        <a14:foregroundMark x1="95311" y1="63188" x2="99240" y2="56667"/>
                        <a14:foregroundMark x1="99240" y1="56667" x2="99493" y2="41159"/>
                        <a14:foregroundMark x1="99493" y1="41159" x2="95311" y2="35362"/>
                        <a14:foregroundMark x1="95311" y1="35362" x2="41445" y2="21449"/>
                        <a14:foregroundMark x1="16984" y1="7246" x2="33587" y2="3188"/>
                        <a14:foregroundMark x1="33587" y1="3188" x2="37389" y2="12754"/>
                        <a14:foregroundMark x1="37389" y1="12754" x2="30165" y2="44493"/>
                        <a14:foregroundMark x1="30165" y1="44493" x2="23954" y2="29855"/>
                        <a14:foregroundMark x1="23954" y1="29855" x2="24335" y2="19565"/>
                        <a14:foregroundMark x1="24335" y1="19565" x2="22940" y2="70435"/>
                        <a14:foregroundMark x1="22940" y1="70435" x2="18504" y2="62899"/>
                        <a14:foregroundMark x1="18504" y1="62899" x2="25095" y2="52609"/>
                        <a14:foregroundMark x1="25095" y1="52609" x2="38783" y2="58406"/>
                        <a14:foregroundMark x1="38783" y1="58406" x2="49556" y2="73188"/>
                        <a14:foregroundMark x1="49556" y1="73188" x2="48796" y2="83043"/>
                        <a14:foregroundMark x1="48796" y1="83043" x2="40811" y2="75217"/>
                        <a14:foregroundMark x1="40811" y1="75217" x2="51711" y2="69565"/>
                        <a14:foregroundMark x1="51711" y1="69565" x2="72243" y2="84783"/>
                        <a14:foregroundMark x1="72243" y1="84783" x2="73511" y2="68696"/>
                        <a14:foregroundMark x1="73511" y1="68696" x2="83270" y2="75652"/>
                        <a14:foregroundMark x1="83270" y1="75652" x2="84664" y2="53768"/>
                        <a14:foregroundMark x1="84664" y1="53768" x2="85932" y2="61159"/>
                        <a14:foregroundMark x1="85932" y1="61159" x2="80228" y2="54493"/>
                        <a14:foregroundMark x1="80228" y1="54493" x2="66413" y2="45217"/>
                        <a14:foregroundMark x1="66413" y1="45217" x2="76172" y2="45797"/>
                        <a14:foregroundMark x1="76172" y1="45797" x2="71863" y2="50870"/>
                        <a14:foregroundMark x1="92269" y1="92174" x2="56274" y2="82029"/>
                        <a14:foregroundMark x1="13181" y1="24493" x2="5450" y2="51159"/>
                        <a14:foregroundMark x1="5450" y1="51159" x2="4436" y2="72754"/>
                        <a14:foregroundMark x1="4436" y1="72754" x2="5703" y2="80435"/>
                        <a14:foregroundMark x1="5703" y1="80435" x2="5830" y2="80580"/>
                        <a14:foregroundMark x1="16350" y1="68406" x2="37009" y2="72029"/>
                        <a14:foregroundMark x1="37009" y1="72029" x2="43726" y2="75362"/>
                        <a14:foregroundMark x1="40177" y1="69710" x2="22814" y2="69420"/>
                        <a14:foregroundMark x1="95817" y1="55362" x2="84411" y2="56522"/>
                        <a14:foregroundMark x1="92142" y1="50580" x2="79468" y2="51159"/>
                        <a14:foregroundMark x1="98733" y1="40580" x2="96071" y2="61159"/>
                        <a14:foregroundMark x1="96071" y1="61159" x2="94043" y2="67826"/>
                        <a14:foregroundMark x1="86565" y1="98261" x2="74778" y2="92754"/>
                        <a14:foregroundMark x1="85805" y1="80145" x2="74651" y2="80145"/>
                        <a14:foregroundMark x1="69708" y1="68261" x2="56147" y2="68406"/>
                        <a14:foregroundMark x1="22180" y1="41449" x2="14829" y2="41739"/>
                        <a14:foregroundMark x1="4943" y1="40725" x2="760" y2="66087"/>
                        <a14:foregroundMark x1="760" y1="66087" x2="1267" y2="68406"/>
                        <a14:backgroundMark x1="71483" y1="20725" x2="64259" y2="21304"/>
                        <a14:backgroundMark x1="64259" y1="21304" x2="56527" y2="7536"/>
                        <a14:backgroundMark x1="56527" y1="7536" x2="55640" y2="290"/>
                        <a14:backgroundMark x1="55640" y1="290" x2="58555" y2="16957"/>
                        <a14:backgroundMark x1="58555" y1="16957" x2="64132" y2="21014"/>
                        <a14:backgroundMark x1="64132" y1="21014" x2="71229" y2="20000"/>
                        <a14:backgroundMark x1="71229" y1="20000" x2="73131" y2="18986"/>
                        <a14:backgroundMark x1="73131" y1="21304" x2="64892" y2="20725"/>
                        <a14:backgroundMark x1="64892" y1="20725" x2="58428" y2="17971"/>
                        <a14:backgroundMark x1="58428" y1="17971" x2="67047" y2="21884"/>
                        <a14:backgroundMark x1="67300" y1="21884" x2="60963" y2="20290"/>
                        <a14:backgroundMark x1="60963" y1="20290" x2="62231" y2="21014"/>
                        <a14:backgroundMark x1="74905" y1="21304" x2="68441" y2="23478"/>
                        <a14:backgroundMark x1="68441" y1="23478" x2="61597" y2="23188"/>
                        <a14:backgroundMark x1="61597" y1="23188" x2="55640" y2="19565"/>
                        <a14:backgroundMark x1="55640" y1="19565" x2="53612" y2="4348"/>
                        <a14:backgroundMark x1="53612" y1="4348" x2="59442" y2="580"/>
                        <a14:backgroundMark x1="59442" y1="580" x2="78834" y2="4783"/>
                        <a14:backgroundMark x1="78834" y1="4783" x2="82129" y2="12319"/>
                        <a14:backgroundMark x1="82129" y1="12319" x2="78580" y2="19275"/>
                        <a14:backgroundMark x1="78580" y1="19275" x2="72117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954" y="1159882"/>
            <a:ext cx="5715293" cy="4998165"/>
          </a:xfrm>
          <a:prstGeom prst="rect">
            <a:avLst/>
          </a:prstGeom>
        </p:spPr>
      </p:pic>
      <p:sp>
        <p:nvSpPr>
          <p:cNvPr id="21" name="Flèche : droite 4">
            <a:extLst>
              <a:ext uri="{FF2B5EF4-FFF2-40B4-BE49-F238E27FC236}">
                <a16:creationId xmlns:a16="http://schemas.microsoft.com/office/drawing/2014/main" id="{EA0F51C4-06B3-48FC-8BDC-E6C0ABC2F52F}"/>
              </a:ext>
            </a:extLst>
          </p:cNvPr>
          <p:cNvSpPr/>
          <p:nvPr/>
        </p:nvSpPr>
        <p:spPr>
          <a:xfrm rot="1800093">
            <a:off x="2305806" y="2668893"/>
            <a:ext cx="978408" cy="177554"/>
          </a:xfrm>
          <a:custGeom>
            <a:avLst/>
            <a:gdLst>
              <a:gd name="connsiteX0" fmla="*/ 0 w 978408"/>
              <a:gd name="connsiteY0" fmla="*/ 44389 h 177554"/>
              <a:gd name="connsiteX1" fmla="*/ 427023 w 978408"/>
              <a:gd name="connsiteY1" fmla="*/ 44389 h 177554"/>
              <a:gd name="connsiteX2" fmla="*/ 889631 w 978408"/>
              <a:gd name="connsiteY2" fmla="*/ 44389 h 177554"/>
              <a:gd name="connsiteX3" fmla="*/ 889631 w 978408"/>
              <a:gd name="connsiteY3" fmla="*/ 0 h 177554"/>
              <a:gd name="connsiteX4" fmla="*/ 978408 w 978408"/>
              <a:gd name="connsiteY4" fmla="*/ 88777 h 177554"/>
              <a:gd name="connsiteX5" fmla="*/ 889631 w 978408"/>
              <a:gd name="connsiteY5" fmla="*/ 177554 h 177554"/>
              <a:gd name="connsiteX6" fmla="*/ 889631 w 978408"/>
              <a:gd name="connsiteY6" fmla="*/ 133166 h 177554"/>
              <a:gd name="connsiteX7" fmla="*/ 444816 w 978408"/>
              <a:gd name="connsiteY7" fmla="*/ 133166 h 177554"/>
              <a:gd name="connsiteX8" fmla="*/ 0 w 978408"/>
              <a:gd name="connsiteY8" fmla="*/ 133166 h 177554"/>
              <a:gd name="connsiteX9" fmla="*/ 0 w 978408"/>
              <a:gd name="connsiteY9" fmla="*/ 44389 h 177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408" h="177554" fill="none" extrusionOk="0">
                <a:moveTo>
                  <a:pt x="0" y="44389"/>
                </a:moveTo>
                <a:cubicBezTo>
                  <a:pt x="141001" y="37285"/>
                  <a:pt x="233585" y="60669"/>
                  <a:pt x="427023" y="44389"/>
                </a:cubicBezTo>
                <a:cubicBezTo>
                  <a:pt x="620461" y="28109"/>
                  <a:pt x="736905" y="38087"/>
                  <a:pt x="889631" y="44389"/>
                </a:cubicBezTo>
                <a:cubicBezTo>
                  <a:pt x="890903" y="34769"/>
                  <a:pt x="889549" y="19253"/>
                  <a:pt x="889631" y="0"/>
                </a:cubicBezTo>
                <a:cubicBezTo>
                  <a:pt x="924946" y="42423"/>
                  <a:pt x="944888" y="47887"/>
                  <a:pt x="978408" y="88777"/>
                </a:cubicBezTo>
                <a:cubicBezTo>
                  <a:pt x="945910" y="128782"/>
                  <a:pt x="921519" y="140339"/>
                  <a:pt x="889631" y="177554"/>
                </a:cubicBezTo>
                <a:cubicBezTo>
                  <a:pt x="888430" y="160532"/>
                  <a:pt x="889328" y="153343"/>
                  <a:pt x="889631" y="133166"/>
                </a:cubicBezTo>
                <a:cubicBezTo>
                  <a:pt x="767016" y="117760"/>
                  <a:pt x="599433" y="132512"/>
                  <a:pt x="444816" y="133166"/>
                </a:cubicBezTo>
                <a:cubicBezTo>
                  <a:pt x="290199" y="133820"/>
                  <a:pt x="89485" y="122331"/>
                  <a:pt x="0" y="133166"/>
                </a:cubicBezTo>
                <a:cubicBezTo>
                  <a:pt x="4347" y="90481"/>
                  <a:pt x="-1597" y="62559"/>
                  <a:pt x="0" y="44389"/>
                </a:cubicBezTo>
                <a:close/>
              </a:path>
              <a:path w="978408" h="177554" stroke="0" extrusionOk="0">
                <a:moveTo>
                  <a:pt x="0" y="44389"/>
                </a:moveTo>
                <a:cubicBezTo>
                  <a:pt x="170031" y="56040"/>
                  <a:pt x="315731" y="65114"/>
                  <a:pt x="427023" y="44389"/>
                </a:cubicBezTo>
                <a:cubicBezTo>
                  <a:pt x="538315" y="23664"/>
                  <a:pt x="670529" y="44377"/>
                  <a:pt x="889631" y="44389"/>
                </a:cubicBezTo>
                <a:cubicBezTo>
                  <a:pt x="887692" y="23385"/>
                  <a:pt x="891102" y="12292"/>
                  <a:pt x="889631" y="0"/>
                </a:cubicBezTo>
                <a:cubicBezTo>
                  <a:pt x="904000" y="21211"/>
                  <a:pt x="939112" y="43811"/>
                  <a:pt x="978408" y="88777"/>
                </a:cubicBezTo>
                <a:cubicBezTo>
                  <a:pt x="944340" y="117944"/>
                  <a:pt x="931943" y="143479"/>
                  <a:pt x="889631" y="177554"/>
                </a:cubicBezTo>
                <a:cubicBezTo>
                  <a:pt x="887816" y="159682"/>
                  <a:pt x="891373" y="155009"/>
                  <a:pt x="889631" y="133166"/>
                </a:cubicBezTo>
                <a:cubicBezTo>
                  <a:pt x="722166" y="125041"/>
                  <a:pt x="667332" y="125886"/>
                  <a:pt x="462608" y="133166"/>
                </a:cubicBezTo>
                <a:cubicBezTo>
                  <a:pt x="257884" y="140446"/>
                  <a:pt x="183680" y="140010"/>
                  <a:pt x="0" y="133166"/>
                </a:cubicBezTo>
                <a:cubicBezTo>
                  <a:pt x="-1109" y="104538"/>
                  <a:pt x="-173" y="65040"/>
                  <a:pt x="0" y="44389"/>
                </a:cubicBezTo>
                <a:close/>
              </a:path>
            </a:pathLst>
          </a:custGeom>
          <a:solidFill>
            <a:srgbClr val="0A988A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lèche : droite 48">
            <a:extLst>
              <a:ext uri="{FF2B5EF4-FFF2-40B4-BE49-F238E27FC236}">
                <a16:creationId xmlns:a16="http://schemas.microsoft.com/office/drawing/2014/main" id="{FE9B6756-67D5-4142-9212-BD82056F3E09}"/>
              </a:ext>
            </a:extLst>
          </p:cNvPr>
          <p:cNvSpPr/>
          <p:nvPr/>
        </p:nvSpPr>
        <p:spPr>
          <a:xfrm rot="20360049">
            <a:off x="2495899" y="4879573"/>
            <a:ext cx="1283395" cy="198345"/>
          </a:xfrm>
          <a:custGeom>
            <a:avLst/>
            <a:gdLst>
              <a:gd name="connsiteX0" fmla="*/ 0 w 1283395"/>
              <a:gd name="connsiteY0" fmla="*/ 49586 h 198345"/>
              <a:gd name="connsiteX1" fmla="*/ 568427 w 1283395"/>
              <a:gd name="connsiteY1" fmla="*/ 49586 h 198345"/>
              <a:gd name="connsiteX2" fmla="*/ 1184223 w 1283395"/>
              <a:gd name="connsiteY2" fmla="*/ 49586 h 198345"/>
              <a:gd name="connsiteX3" fmla="*/ 1184223 w 1283395"/>
              <a:gd name="connsiteY3" fmla="*/ 0 h 198345"/>
              <a:gd name="connsiteX4" fmla="*/ 1283395 w 1283395"/>
              <a:gd name="connsiteY4" fmla="*/ 99173 h 198345"/>
              <a:gd name="connsiteX5" fmla="*/ 1184223 w 1283395"/>
              <a:gd name="connsiteY5" fmla="*/ 198345 h 198345"/>
              <a:gd name="connsiteX6" fmla="*/ 1184223 w 1283395"/>
              <a:gd name="connsiteY6" fmla="*/ 148759 h 198345"/>
              <a:gd name="connsiteX7" fmla="*/ 592112 w 1283395"/>
              <a:gd name="connsiteY7" fmla="*/ 148759 h 198345"/>
              <a:gd name="connsiteX8" fmla="*/ 0 w 1283395"/>
              <a:gd name="connsiteY8" fmla="*/ 148759 h 198345"/>
              <a:gd name="connsiteX9" fmla="*/ 0 w 1283395"/>
              <a:gd name="connsiteY9" fmla="*/ 49586 h 19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3395" h="198345" fill="none" extrusionOk="0">
                <a:moveTo>
                  <a:pt x="0" y="49586"/>
                </a:moveTo>
                <a:cubicBezTo>
                  <a:pt x="228595" y="42464"/>
                  <a:pt x="357230" y="62730"/>
                  <a:pt x="568427" y="49586"/>
                </a:cubicBezTo>
                <a:cubicBezTo>
                  <a:pt x="779624" y="36442"/>
                  <a:pt x="1012691" y="71359"/>
                  <a:pt x="1184223" y="49586"/>
                </a:cubicBezTo>
                <a:cubicBezTo>
                  <a:pt x="1181944" y="29132"/>
                  <a:pt x="1183759" y="16824"/>
                  <a:pt x="1184223" y="0"/>
                </a:cubicBezTo>
                <a:cubicBezTo>
                  <a:pt x="1218879" y="32595"/>
                  <a:pt x="1245520" y="70014"/>
                  <a:pt x="1283395" y="99173"/>
                </a:cubicBezTo>
                <a:cubicBezTo>
                  <a:pt x="1262500" y="124583"/>
                  <a:pt x="1213845" y="167844"/>
                  <a:pt x="1184223" y="198345"/>
                </a:cubicBezTo>
                <a:cubicBezTo>
                  <a:pt x="1182397" y="185152"/>
                  <a:pt x="1186606" y="160813"/>
                  <a:pt x="1184223" y="148759"/>
                </a:cubicBezTo>
                <a:cubicBezTo>
                  <a:pt x="1064778" y="162085"/>
                  <a:pt x="723984" y="155978"/>
                  <a:pt x="592112" y="148759"/>
                </a:cubicBezTo>
                <a:cubicBezTo>
                  <a:pt x="460240" y="141540"/>
                  <a:pt x="214425" y="125910"/>
                  <a:pt x="0" y="148759"/>
                </a:cubicBezTo>
                <a:cubicBezTo>
                  <a:pt x="-3371" y="110447"/>
                  <a:pt x="-1199" y="70084"/>
                  <a:pt x="0" y="49586"/>
                </a:cubicBezTo>
                <a:close/>
              </a:path>
              <a:path w="1283395" h="198345" stroke="0" extrusionOk="0">
                <a:moveTo>
                  <a:pt x="0" y="49586"/>
                </a:moveTo>
                <a:cubicBezTo>
                  <a:pt x="148113" y="77672"/>
                  <a:pt x="294215" y="69553"/>
                  <a:pt x="568427" y="49586"/>
                </a:cubicBezTo>
                <a:cubicBezTo>
                  <a:pt x="842639" y="29619"/>
                  <a:pt x="1059280" y="38509"/>
                  <a:pt x="1184223" y="49586"/>
                </a:cubicBezTo>
                <a:cubicBezTo>
                  <a:pt x="1184449" y="28665"/>
                  <a:pt x="1181887" y="17966"/>
                  <a:pt x="1184223" y="0"/>
                </a:cubicBezTo>
                <a:cubicBezTo>
                  <a:pt x="1225413" y="32631"/>
                  <a:pt x="1252249" y="64044"/>
                  <a:pt x="1283395" y="99173"/>
                </a:cubicBezTo>
                <a:cubicBezTo>
                  <a:pt x="1249320" y="141485"/>
                  <a:pt x="1225061" y="160170"/>
                  <a:pt x="1184223" y="198345"/>
                </a:cubicBezTo>
                <a:cubicBezTo>
                  <a:pt x="1183138" y="187546"/>
                  <a:pt x="1186279" y="160492"/>
                  <a:pt x="1184223" y="148759"/>
                </a:cubicBezTo>
                <a:cubicBezTo>
                  <a:pt x="1037104" y="153669"/>
                  <a:pt x="837937" y="126254"/>
                  <a:pt x="615796" y="148759"/>
                </a:cubicBezTo>
                <a:cubicBezTo>
                  <a:pt x="393655" y="171264"/>
                  <a:pt x="229337" y="138951"/>
                  <a:pt x="0" y="148759"/>
                </a:cubicBezTo>
                <a:cubicBezTo>
                  <a:pt x="4324" y="124323"/>
                  <a:pt x="2041" y="77040"/>
                  <a:pt x="0" y="49586"/>
                </a:cubicBezTo>
                <a:close/>
              </a:path>
            </a:pathLst>
          </a:custGeom>
          <a:solidFill>
            <a:srgbClr val="B61257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Flèche : droite 49">
            <a:extLst>
              <a:ext uri="{FF2B5EF4-FFF2-40B4-BE49-F238E27FC236}">
                <a16:creationId xmlns:a16="http://schemas.microsoft.com/office/drawing/2014/main" id="{D80416EF-3509-49CB-A7B8-5669A53C0337}"/>
              </a:ext>
            </a:extLst>
          </p:cNvPr>
          <p:cNvSpPr/>
          <p:nvPr/>
        </p:nvSpPr>
        <p:spPr>
          <a:xfrm rot="8366463">
            <a:off x="4933668" y="2198901"/>
            <a:ext cx="978408" cy="177554"/>
          </a:xfrm>
          <a:custGeom>
            <a:avLst/>
            <a:gdLst>
              <a:gd name="connsiteX0" fmla="*/ 0 w 978408"/>
              <a:gd name="connsiteY0" fmla="*/ 44389 h 177554"/>
              <a:gd name="connsiteX1" fmla="*/ 427023 w 978408"/>
              <a:gd name="connsiteY1" fmla="*/ 44389 h 177554"/>
              <a:gd name="connsiteX2" fmla="*/ 889631 w 978408"/>
              <a:gd name="connsiteY2" fmla="*/ 44389 h 177554"/>
              <a:gd name="connsiteX3" fmla="*/ 889631 w 978408"/>
              <a:gd name="connsiteY3" fmla="*/ 0 h 177554"/>
              <a:gd name="connsiteX4" fmla="*/ 978408 w 978408"/>
              <a:gd name="connsiteY4" fmla="*/ 88777 h 177554"/>
              <a:gd name="connsiteX5" fmla="*/ 889631 w 978408"/>
              <a:gd name="connsiteY5" fmla="*/ 177554 h 177554"/>
              <a:gd name="connsiteX6" fmla="*/ 889631 w 978408"/>
              <a:gd name="connsiteY6" fmla="*/ 133166 h 177554"/>
              <a:gd name="connsiteX7" fmla="*/ 444816 w 978408"/>
              <a:gd name="connsiteY7" fmla="*/ 133166 h 177554"/>
              <a:gd name="connsiteX8" fmla="*/ 0 w 978408"/>
              <a:gd name="connsiteY8" fmla="*/ 133166 h 177554"/>
              <a:gd name="connsiteX9" fmla="*/ 0 w 978408"/>
              <a:gd name="connsiteY9" fmla="*/ 44389 h 177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408" h="177554" fill="none" extrusionOk="0">
                <a:moveTo>
                  <a:pt x="0" y="44389"/>
                </a:moveTo>
                <a:cubicBezTo>
                  <a:pt x="141001" y="37285"/>
                  <a:pt x="233585" y="60669"/>
                  <a:pt x="427023" y="44389"/>
                </a:cubicBezTo>
                <a:cubicBezTo>
                  <a:pt x="620461" y="28109"/>
                  <a:pt x="736905" y="38087"/>
                  <a:pt x="889631" y="44389"/>
                </a:cubicBezTo>
                <a:cubicBezTo>
                  <a:pt x="890903" y="34769"/>
                  <a:pt x="889549" y="19253"/>
                  <a:pt x="889631" y="0"/>
                </a:cubicBezTo>
                <a:cubicBezTo>
                  <a:pt x="924946" y="42423"/>
                  <a:pt x="944888" y="47887"/>
                  <a:pt x="978408" y="88777"/>
                </a:cubicBezTo>
                <a:cubicBezTo>
                  <a:pt x="945910" y="128782"/>
                  <a:pt x="921519" y="140339"/>
                  <a:pt x="889631" y="177554"/>
                </a:cubicBezTo>
                <a:cubicBezTo>
                  <a:pt x="888430" y="160532"/>
                  <a:pt x="889328" y="153343"/>
                  <a:pt x="889631" y="133166"/>
                </a:cubicBezTo>
                <a:cubicBezTo>
                  <a:pt x="767016" y="117760"/>
                  <a:pt x="599433" y="132512"/>
                  <a:pt x="444816" y="133166"/>
                </a:cubicBezTo>
                <a:cubicBezTo>
                  <a:pt x="290199" y="133820"/>
                  <a:pt x="89485" y="122331"/>
                  <a:pt x="0" y="133166"/>
                </a:cubicBezTo>
                <a:cubicBezTo>
                  <a:pt x="4347" y="90481"/>
                  <a:pt x="-1597" y="62559"/>
                  <a:pt x="0" y="44389"/>
                </a:cubicBezTo>
                <a:close/>
              </a:path>
              <a:path w="978408" h="177554" stroke="0" extrusionOk="0">
                <a:moveTo>
                  <a:pt x="0" y="44389"/>
                </a:moveTo>
                <a:cubicBezTo>
                  <a:pt x="170031" y="56040"/>
                  <a:pt x="315731" y="65114"/>
                  <a:pt x="427023" y="44389"/>
                </a:cubicBezTo>
                <a:cubicBezTo>
                  <a:pt x="538315" y="23664"/>
                  <a:pt x="670529" y="44377"/>
                  <a:pt x="889631" y="44389"/>
                </a:cubicBezTo>
                <a:cubicBezTo>
                  <a:pt x="887692" y="23385"/>
                  <a:pt x="891102" y="12292"/>
                  <a:pt x="889631" y="0"/>
                </a:cubicBezTo>
                <a:cubicBezTo>
                  <a:pt x="904000" y="21211"/>
                  <a:pt x="939112" y="43811"/>
                  <a:pt x="978408" y="88777"/>
                </a:cubicBezTo>
                <a:cubicBezTo>
                  <a:pt x="944340" y="117944"/>
                  <a:pt x="931943" y="143479"/>
                  <a:pt x="889631" y="177554"/>
                </a:cubicBezTo>
                <a:cubicBezTo>
                  <a:pt x="887816" y="159682"/>
                  <a:pt x="891373" y="155009"/>
                  <a:pt x="889631" y="133166"/>
                </a:cubicBezTo>
                <a:cubicBezTo>
                  <a:pt x="722166" y="125041"/>
                  <a:pt x="667332" y="125886"/>
                  <a:pt x="462608" y="133166"/>
                </a:cubicBezTo>
                <a:cubicBezTo>
                  <a:pt x="257884" y="140446"/>
                  <a:pt x="183680" y="140010"/>
                  <a:pt x="0" y="133166"/>
                </a:cubicBezTo>
                <a:cubicBezTo>
                  <a:pt x="-1109" y="104538"/>
                  <a:pt x="-173" y="65040"/>
                  <a:pt x="0" y="44389"/>
                </a:cubicBezTo>
                <a:close/>
              </a:path>
            </a:pathLst>
          </a:custGeom>
          <a:solidFill>
            <a:srgbClr val="FAA635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Flèche : droite 50">
            <a:extLst>
              <a:ext uri="{FF2B5EF4-FFF2-40B4-BE49-F238E27FC236}">
                <a16:creationId xmlns:a16="http://schemas.microsoft.com/office/drawing/2014/main" id="{D7DB8815-1182-4558-9064-43089BAE95F9}"/>
              </a:ext>
            </a:extLst>
          </p:cNvPr>
          <p:cNvSpPr/>
          <p:nvPr/>
        </p:nvSpPr>
        <p:spPr>
          <a:xfrm rot="8571338">
            <a:off x="6646064" y="2984285"/>
            <a:ext cx="753292" cy="167042"/>
          </a:xfrm>
          <a:custGeom>
            <a:avLst/>
            <a:gdLst>
              <a:gd name="connsiteX0" fmla="*/ 0 w 753292"/>
              <a:gd name="connsiteY0" fmla="*/ 41761 h 167042"/>
              <a:gd name="connsiteX1" fmla="*/ 669771 w 753292"/>
              <a:gd name="connsiteY1" fmla="*/ 41761 h 167042"/>
              <a:gd name="connsiteX2" fmla="*/ 669771 w 753292"/>
              <a:gd name="connsiteY2" fmla="*/ 0 h 167042"/>
              <a:gd name="connsiteX3" fmla="*/ 753292 w 753292"/>
              <a:gd name="connsiteY3" fmla="*/ 83521 h 167042"/>
              <a:gd name="connsiteX4" fmla="*/ 669771 w 753292"/>
              <a:gd name="connsiteY4" fmla="*/ 167042 h 167042"/>
              <a:gd name="connsiteX5" fmla="*/ 669771 w 753292"/>
              <a:gd name="connsiteY5" fmla="*/ 125282 h 167042"/>
              <a:gd name="connsiteX6" fmla="*/ 0 w 753292"/>
              <a:gd name="connsiteY6" fmla="*/ 125282 h 167042"/>
              <a:gd name="connsiteX7" fmla="*/ 0 w 753292"/>
              <a:gd name="connsiteY7" fmla="*/ 41761 h 16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292" h="167042" fill="none" extrusionOk="0">
                <a:moveTo>
                  <a:pt x="0" y="41761"/>
                </a:moveTo>
                <a:cubicBezTo>
                  <a:pt x="240946" y="23425"/>
                  <a:pt x="350205" y="60409"/>
                  <a:pt x="669771" y="41761"/>
                </a:cubicBezTo>
                <a:cubicBezTo>
                  <a:pt x="671016" y="23560"/>
                  <a:pt x="671622" y="12745"/>
                  <a:pt x="669771" y="0"/>
                </a:cubicBezTo>
                <a:cubicBezTo>
                  <a:pt x="712344" y="35861"/>
                  <a:pt x="726439" y="55944"/>
                  <a:pt x="753292" y="83521"/>
                </a:cubicBezTo>
                <a:cubicBezTo>
                  <a:pt x="720145" y="108673"/>
                  <a:pt x="697673" y="140018"/>
                  <a:pt x="669771" y="167042"/>
                </a:cubicBezTo>
                <a:cubicBezTo>
                  <a:pt x="669109" y="158552"/>
                  <a:pt x="670903" y="143608"/>
                  <a:pt x="669771" y="125282"/>
                </a:cubicBezTo>
                <a:cubicBezTo>
                  <a:pt x="506030" y="133386"/>
                  <a:pt x="213059" y="112941"/>
                  <a:pt x="0" y="125282"/>
                </a:cubicBezTo>
                <a:cubicBezTo>
                  <a:pt x="-1594" y="106738"/>
                  <a:pt x="3768" y="61480"/>
                  <a:pt x="0" y="41761"/>
                </a:cubicBezTo>
                <a:close/>
              </a:path>
              <a:path w="753292" h="167042" stroke="0" extrusionOk="0">
                <a:moveTo>
                  <a:pt x="0" y="41761"/>
                </a:moveTo>
                <a:cubicBezTo>
                  <a:pt x="186741" y="20401"/>
                  <a:pt x="411643" y="20023"/>
                  <a:pt x="669771" y="41761"/>
                </a:cubicBezTo>
                <a:cubicBezTo>
                  <a:pt x="670002" y="22268"/>
                  <a:pt x="670527" y="17430"/>
                  <a:pt x="669771" y="0"/>
                </a:cubicBezTo>
                <a:cubicBezTo>
                  <a:pt x="703289" y="35143"/>
                  <a:pt x="732945" y="56743"/>
                  <a:pt x="753292" y="83521"/>
                </a:cubicBezTo>
                <a:cubicBezTo>
                  <a:pt x="730800" y="99455"/>
                  <a:pt x="689225" y="139257"/>
                  <a:pt x="669771" y="167042"/>
                </a:cubicBezTo>
                <a:cubicBezTo>
                  <a:pt x="667897" y="151411"/>
                  <a:pt x="669112" y="138469"/>
                  <a:pt x="669771" y="125282"/>
                </a:cubicBezTo>
                <a:cubicBezTo>
                  <a:pt x="377806" y="124693"/>
                  <a:pt x="267534" y="137355"/>
                  <a:pt x="0" y="125282"/>
                </a:cubicBezTo>
                <a:cubicBezTo>
                  <a:pt x="-2290" y="97378"/>
                  <a:pt x="-924" y="59290"/>
                  <a:pt x="0" y="41761"/>
                </a:cubicBezTo>
                <a:close/>
              </a:path>
            </a:pathLst>
          </a:custGeom>
          <a:solidFill>
            <a:srgbClr val="71BF44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lèche : droite 51">
            <a:extLst>
              <a:ext uri="{FF2B5EF4-FFF2-40B4-BE49-F238E27FC236}">
                <a16:creationId xmlns:a16="http://schemas.microsoft.com/office/drawing/2014/main" id="{C4BCEB6A-7846-4472-83DA-D140E7E29A00}"/>
              </a:ext>
            </a:extLst>
          </p:cNvPr>
          <p:cNvSpPr/>
          <p:nvPr/>
        </p:nvSpPr>
        <p:spPr>
          <a:xfrm rot="15713519">
            <a:off x="5978506" y="4969235"/>
            <a:ext cx="656265" cy="140840"/>
          </a:xfrm>
          <a:custGeom>
            <a:avLst/>
            <a:gdLst>
              <a:gd name="connsiteX0" fmla="*/ 0 w 656265"/>
              <a:gd name="connsiteY0" fmla="*/ 35210 h 140840"/>
              <a:gd name="connsiteX1" fmla="*/ 585845 w 656265"/>
              <a:gd name="connsiteY1" fmla="*/ 35210 h 140840"/>
              <a:gd name="connsiteX2" fmla="*/ 585845 w 656265"/>
              <a:gd name="connsiteY2" fmla="*/ 0 h 140840"/>
              <a:gd name="connsiteX3" fmla="*/ 656265 w 656265"/>
              <a:gd name="connsiteY3" fmla="*/ 70420 h 140840"/>
              <a:gd name="connsiteX4" fmla="*/ 585845 w 656265"/>
              <a:gd name="connsiteY4" fmla="*/ 140840 h 140840"/>
              <a:gd name="connsiteX5" fmla="*/ 585845 w 656265"/>
              <a:gd name="connsiteY5" fmla="*/ 105630 h 140840"/>
              <a:gd name="connsiteX6" fmla="*/ 0 w 656265"/>
              <a:gd name="connsiteY6" fmla="*/ 105630 h 140840"/>
              <a:gd name="connsiteX7" fmla="*/ 0 w 656265"/>
              <a:gd name="connsiteY7" fmla="*/ 35210 h 14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265" h="140840" fill="none" extrusionOk="0">
                <a:moveTo>
                  <a:pt x="0" y="35210"/>
                </a:moveTo>
                <a:cubicBezTo>
                  <a:pt x="134441" y="61929"/>
                  <a:pt x="382206" y="7181"/>
                  <a:pt x="585845" y="35210"/>
                </a:cubicBezTo>
                <a:cubicBezTo>
                  <a:pt x="584599" y="19713"/>
                  <a:pt x="585614" y="16365"/>
                  <a:pt x="585845" y="0"/>
                </a:cubicBezTo>
                <a:cubicBezTo>
                  <a:pt x="617514" y="25432"/>
                  <a:pt x="631533" y="43976"/>
                  <a:pt x="656265" y="70420"/>
                </a:cubicBezTo>
                <a:cubicBezTo>
                  <a:pt x="628314" y="95225"/>
                  <a:pt x="614694" y="117551"/>
                  <a:pt x="585845" y="140840"/>
                </a:cubicBezTo>
                <a:cubicBezTo>
                  <a:pt x="584093" y="129609"/>
                  <a:pt x="586694" y="115938"/>
                  <a:pt x="585845" y="105630"/>
                </a:cubicBezTo>
                <a:cubicBezTo>
                  <a:pt x="324844" y="123602"/>
                  <a:pt x="215727" y="86489"/>
                  <a:pt x="0" y="105630"/>
                </a:cubicBezTo>
                <a:cubicBezTo>
                  <a:pt x="-772" y="88341"/>
                  <a:pt x="1576" y="66494"/>
                  <a:pt x="0" y="35210"/>
                </a:cubicBezTo>
                <a:close/>
              </a:path>
              <a:path w="656265" h="140840" stroke="0" extrusionOk="0">
                <a:moveTo>
                  <a:pt x="0" y="35210"/>
                </a:moveTo>
                <a:cubicBezTo>
                  <a:pt x="192336" y="44510"/>
                  <a:pt x="342086" y="28637"/>
                  <a:pt x="585845" y="35210"/>
                </a:cubicBezTo>
                <a:cubicBezTo>
                  <a:pt x="587093" y="18244"/>
                  <a:pt x="585271" y="7610"/>
                  <a:pt x="585845" y="0"/>
                </a:cubicBezTo>
                <a:cubicBezTo>
                  <a:pt x="611054" y="31941"/>
                  <a:pt x="639040" y="51407"/>
                  <a:pt x="656265" y="70420"/>
                </a:cubicBezTo>
                <a:cubicBezTo>
                  <a:pt x="627081" y="99032"/>
                  <a:pt x="613426" y="114504"/>
                  <a:pt x="585845" y="140840"/>
                </a:cubicBezTo>
                <a:cubicBezTo>
                  <a:pt x="586674" y="132441"/>
                  <a:pt x="585451" y="113429"/>
                  <a:pt x="585845" y="105630"/>
                </a:cubicBezTo>
                <a:cubicBezTo>
                  <a:pt x="417255" y="93665"/>
                  <a:pt x="128963" y="97459"/>
                  <a:pt x="0" y="105630"/>
                </a:cubicBezTo>
                <a:cubicBezTo>
                  <a:pt x="-1078" y="83133"/>
                  <a:pt x="1970" y="49847"/>
                  <a:pt x="0" y="35210"/>
                </a:cubicBezTo>
                <a:close/>
              </a:path>
            </a:pathLst>
          </a:custGeom>
          <a:solidFill>
            <a:srgbClr val="3660AC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Flèche : droite 52">
            <a:extLst>
              <a:ext uri="{FF2B5EF4-FFF2-40B4-BE49-F238E27FC236}">
                <a16:creationId xmlns:a16="http://schemas.microsoft.com/office/drawing/2014/main" id="{7BCD307F-D1F6-4A3F-9BCB-E3FD555DF1D4}"/>
              </a:ext>
            </a:extLst>
          </p:cNvPr>
          <p:cNvSpPr/>
          <p:nvPr/>
        </p:nvSpPr>
        <p:spPr>
          <a:xfrm rot="10800000">
            <a:off x="7442862" y="5174742"/>
            <a:ext cx="656265" cy="140840"/>
          </a:xfrm>
          <a:custGeom>
            <a:avLst/>
            <a:gdLst>
              <a:gd name="connsiteX0" fmla="*/ 0 w 656265"/>
              <a:gd name="connsiteY0" fmla="*/ 35210 h 140840"/>
              <a:gd name="connsiteX1" fmla="*/ 585845 w 656265"/>
              <a:gd name="connsiteY1" fmla="*/ 35210 h 140840"/>
              <a:gd name="connsiteX2" fmla="*/ 585845 w 656265"/>
              <a:gd name="connsiteY2" fmla="*/ 0 h 140840"/>
              <a:gd name="connsiteX3" fmla="*/ 656265 w 656265"/>
              <a:gd name="connsiteY3" fmla="*/ 70420 h 140840"/>
              <a:gd name="connsiteX4" fmla="*/ 585845 w 656265"/>
              <a:gd name="connsiteY4" fmla="*/ 140840 h 140840"/>
              <a:gd name="connsiteX5" fmla="*/ 585845 w 656265"/>
              <a:gd name="connsiteY5" fmla="*/ 105630 h 140840"/>
              <a:gd name="connsiteX6" fmla="*/ 0 w 656265"/>
              <a:gd name="connsiteY6" fmla="*/ 105630 h 140840"/>
              <a:gd name="connsiteX7" fmla="*/ 0 w 656265"/>
              <a:gd name="connsiteY7" fmla="*/ 35210 h 14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265" h="140840" fill="none" extrusionOk="0">
                <a:moveTo>
                  <a:pt x="0" y="35210"/>
                </a:moveTo>
                <a:cubicBezTo>
                  <a:pt x="134441" y="61929"/>
                  <a:pt x="382206" y="7181"/>
                  <a:pt x="585845" y="35210"/>
                </a:cubicBezTo>
                <a:cubicBezTo>
                  <a:pt x="584599" y="19713"/>
                  <a:pt x="585614" y="16365"/>
                  <a:pt x="585845" y="0"/>
                </a:cubicBezTo>
                <a:cubicBezTo>
                  <a:pt x="617514" y="25432"/>
                  <a:pt x="631533" y="43976"/>
                  <a:pt x="656265" y="70420"/>
                </a:cubicBezTo>
                <a:cubicBezTo>
                  <a:pt x="628314" y="95225"/>
                  <a:pt x="614694" y="117551"/>
                  <a:pt x="585845" y="140840"/>
                </a:cubicBezTo>
                <a:cubicBezTo>
                  <a:pt x="584093" y="129609"/>
                  <a:pt x="586694" y="115938"/>
                  <a:pt x="585845" y="105630"/>
                </a:cubicBezTo>
                <a:cubicBezTo>
                  <a:pt x="324844" y="123602"/>
                  <a:pt x="215727" y="86489"/>
                  <a:pt x="0" y="105630"/>
                </a:cubicBezTo>
                <a:cubicBezTo>
                  <a:pt x="-772" y="88341"/>
                  <a:pt x="1576" y="66494"/>
                  <a:pt x="0" y="35210"/>
                </a:cubicBezTo>
                <a:close/>
              </a:path>
              <a:path w="656265" h="140840" stroke="0" extrusionOk="0">
                <a:moveTo>
                  <a:pt x="0" y="35210"/>
                </a:moveTo>
                <a:cubicBezTo>
                  <a:pt x="192336" y="44510"/>
                  <a:pt x="342086" y="28637"/>
                  <a:pt x="585845" y="35210"/>
                </a:cubicBezTo>
                <a:cubicBezTo>
                  <a:pt x="587093" y="18244"/>
                  <a:pt x="585271" y="7610"/>
                  <a:pt x="585845" y="0"/>
                </a:cubicBezTo>
                <a:cubicBezTo>
                  <a:pt x="611054" y="31941"/>
                  <a:pt x="639040" y="51407"/>
                  <a:pt x="656265" y="70420"/>
                </a:cubicBezTo>
                <a:cubicBezTo>
                  <a:pt x="627081" y="99032"/>
                  <a:pt x="613426" y="114504"/>
                  <a:pt x="585845" y="140840"/>
                </a:cubicBezTo>
                <a:cubicBezTo>
                  <a:pt x="586674" y="132441"/>
                  <a:pt x="585451" y="113429"/>
                  <a:pt x="585845" y="105630"/>
                </a:cubicBezTo>
                <a:cubicBezTo>
                  <a:pt x="417255" y="93665"/>
                  <a:pt x="128963" y="97459"/>
                  <a:pt x="0" y="105630"/>
                </a:cubicBezTo>
                <a:cubicBezTo>
                  <a:pt x="-1078" y="83133"/>
                  <a:pt x="1970" y="49847"/>
                  <a:pt x="0" y="35210"/>
                </a:cubicBezTo>
                <a:close/>
              </a:path>
            </a:pathLst>
          </a:custGeom>
          <a:solidFill>
            <a:srgbClr val="F04D3F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Flèche : droite 53">
            <a:extLst>
              <a:ext uri="{FF2B5EF4-FFF2-40B4-BE49-F238E27FC236}">
                <a16:creationId xmlns:a16="http://schemas.microsoft.com/office/drawing/2014/main" id="{996FA34F-70B1-47C7-85EE-6927ED08F632}"/>
              </a:ext>
            </a:extLst>
          </p:cNvPr>
          <p:cNvSpPr/>
          <p:nvPr/>
        </p:nvSpPr>
        <p:spPr>
          <a:xfrm rot="12857014">
            <a:off x="7724411" y="3946039"/>
            <a:ext cx="1004759" cy="113076"/>
          </a:xfrm>
          <a:custGeom>
            <a:avLst/>
            <a:gdLst>
              <a:gd name="connsiteX0" fmla="*/ 0 w 1004759"/>
              <a:gd name="connsiteY0" fmla="*/ 28269 h 113076"/>
              <a:gd name="connsiteX1" fmla="*/ 455146 w 1004759"/>
              <a:gd name="connsiteY1" fmla="*/ 28269 h 113076"/>
              <a:gd name="connsiteX2" fmla="*/ 948221 w 1004759"/>
              <a:gd name="connsiteY2" fmla="*/ 28269 h 113076"/>
              <a:gd name="connsiteX3" fmla="*/ 948221 w 1004759"/>
              <a:gd name="connsiteY3" fmla="*/ 0 h 113076"/>
              <a:gd name="connsiteX4" fmla="*/ 1004759 w 1004759"/>
              <a:gd name="connsiteY4" fmla="*/ 56538 h 113076"/>
              <a:gd name="connsiteX5" fmla="*/ 948221 w 1004759"/>
              <a:gd name="connsiteY5" fmla="*/ 113076 h 113076"/>
              <a:gd name="connsiteX6" fmla="*/ 948221 w 1004759"/>
              <a:gd name="connsiteY6" fmla="*/ 84807 h 113076"/>
              <a:gd name="connsiteX7" fmla="*/ 474111 w 1004759"/>
              <a:gd name="connsiteY7" fmla="*/ 84807 h 113076"/>
              <a:gd name="connsiteX8" fmla="*/ 0 w 1004759"/>
              <a:gd name="connsiteY8" fmla="*/ 84807 h 113076"/>
              <a:gd name="connsiteX9" fmla="*/ 0 w 1004759"/>
              <a:gd name="connsiteY9" fmla="*/ 28269 h 113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4759" h="113076" fill="none" extrusionOk="0">
                <a:moveTo>
                  <a:pt x="0" y="28269"/>
                </a:moveTo>
                <a:cubicBezTo>
                  <a:pt x="181646" y="30523"/>
                  <a:pt x="328698" y="49800"/>
                  <a:pt x="455146" y="28269"/>
                </a:cubicBezTo>
                <a:cubicBezTo>
                  <a:pt x="581594" y="6738"/>
                  <a:pt x="822043" y="44809"/>
                  <a:pt x="948221" y="28269"/>
                </a:cubicBezTo>
                <a:cubicBezTo>
                  <a:pt x="949100" y="17347"/>
                  <a:pt x="948274" y="13069"/>
                  <a:pt x="948221" y="0"/>
                </a:cubicBezTo>
                <a:cubicBezTo>
                  <a:pt x="974486" y="29731"/>
                  <a:pt x="980675" y="26903"/>
                  <a:pt x="1004759" y="56538"/>
                </a:cubicBezTo>
                <a:cubicBezTo>
                  <a:pt x="978963" y="84153"/>
                  <a:pt x="965743" y="100721"/>
                  <a:pt x="948221" y="113076"/>
                </a:cubicBezTo>
                <a:cubicBezTo>
                  <a:pt x="948571" y="107061"/>
                  <a:pt x="947007" y="90913"/>
                  <a:pt x="948221" y="84807"/>
                </a:cubicBezTo>
                <a:cubicBezTo>
                  <a:pt x="818156" y="87082"/>
                  <a:pt x="584768" y="107339"/>
                  <a:pt x="474111" y="84807"/>
                </a:cubicBezTo>
                <a:cubicBezTo>
                  <a:pt x="363454" y="62276"/>
                  <a:pt x="220686" y="64474"/>
                  <a:pt x="0" y="84807"/>
                </a:cubicBezTo>
                <a:cubicBezTo>
                  <a:pt x="-451" y="70821"/>
                  <a:pt x="-1133" y="46033"/>
                  <a:pt x="0" y="28269"/>
                </a:cubicBezTo>
                <a:close/>
              </a:path>
              <a:path w="1004759" h="113076" stroke="0" extrusionOk="0">
                <a:moveTo>
                  <a:pt x="0" y="28269"/>
                </a:moveTo>
                <a:cubicBezTo>
                  <a:pt x="205996" y="35999"/>
                  <a:pt x="238134" y="28193"/>
                  <a:pt x="455146" y="28269"/>
                </a:cubicBezTo>
                <a:cubicBezTo>
                  <a:pt x="672158" y="28345"/>
                  <a:pt x="820728" y="40306"/>
                  <a:pt x="948221" y="28269"/>
                </a:cubicBezTo>
                <a:cubicBezTo>
                  <a:pt x="947220" y="17759"/>
                  <a:pt x="949565" y="13883"/>
                  <a:pt x="948221" y="0"/>
                </a:cubicBezTo>
                <a:cubicBezTo>
                  <a:pt x="965137" y="13188"/>
                  <a:pt x="980349" y="34370"/>
                  <a:pt x="1004759" y="56538"/>
                </a:cubicBezTo>
                <a:cubicBezTo>
                  <a:pt x="978238" y="79520"/>
                  <a:pt x="961305" y="97559"/>
                  <a:pt x="948221" y="113076"/>
                </a:cubicBezTo>
                <a:cubicBezTo>
                  <a:pt x="947771" y="106873"/>
                  <a:pt x="947383" y="90595"/>
                  <a:pt x="948221" y="84807"/>
                </a:cubicBezTo>
                <a:cubicBezTo>
                  <a:pt x="737090" y="87531"/>
                  <a:pt x="638501" y="104645"/>
                  <a:pt x="493075" y="84807"/>
                </a:cubicBezTo>
                <a:cubicBezTo>
                  <a:pt x="347649" y="64969"/>
                  <a:pt x="172217" y="104659"/>
                  <a:pt x="0" y="84807"/>
                </a:cubicBezTo>
                <a:cubicBezTo>
                  <a:pt x="-1206" y="58676"/>
                  <a:pt x="-12" y="45435"/>
                  <a:pt x="0" y="28269"/>
                </a:cubicBezTo>
                <a:close/>
              </a:path>
            </a:pathLst>
          </a:custGeom>
          <a:solidFill>
            <a:srgbClr val="956CAF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060737"/>
              </p:ext>
            </p:extLst>
          </p:nvPr>
        </p:nvGraphicFramePr>
        <p:xfrm>
          <a:off x="868849" y="1849549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0A988A"/>
                          </a:solidFill>
                        </a:rPr>
                        <a:t>MARNE</a:t>
                      </a:r>
                      <a:r>
                        <a:rPr lang="fr-FR" sz="1050" baseline="0" dirty="0">
                          <a:solidFill>
                            <a:srgbClr val="0A988A"/>
                          </a:solidFill>
                        </a:rPr>
                        <a:t> ARDENNES</a:t>
                      </a:r>
                      <a:endParaRPr lang="fr-FR" sz="1050" dirty="0">
                        <a:solidFill>
                          <a:srgbClr val="0A988A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Nadège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VOILLEMIN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641701"/>
              </p:ext>
            </p:extLst>
          </p:nvPr>
        </p:nvGraphicFramePr>
        <p:xfrm>
          <a:off x="5924265" y="1683759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FAA635"/>
                          </a:solidFill>
                        </a:rPr>
                        <a:t>M&amp;M</a:t>
                      </a:r>
                      <a:r>
                        <a:rPr lang="fr-FR" sz="1050" baseline="0" dirty="0">
                          <a:solidFill>
                            <a:srgbClr val="FAA635"/>
                          </a:solidFill>
                        </a:rPr>
                        <a:t> MEUSE</a:t>
                      </a:r>
                      <a:endParaRPr lang="fr-FR" sz="1050" dirty="0">
                        <a:solidFill>
                          <a:srgbClr val="FAA635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Tom WEBER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30" name="Tableau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275571"/>
              </p:ext>
            </p:extLst>
          </p:nvPr>
        </p:nvGraphicFramePr>
        <p:xfrm>
          <a:off x="7442862" y="2442331"/>
          <a:ext cx="1846729" cy="662940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0A988A"/>
                          </a:solidFill>
                        </a:rPr>
                        <a:t>MOSELLE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Marco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AGOSTINI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Jonathan NERDEN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85672"/>
              </p:ext>
            </p:extLst>
          </p:nvPr>
        </p:nvGraphicFramePr>
        <p:xfrm>
          <a:off x="565153" y="4939806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B61257"/>
                          </a:solidFill>
                        </a:rPr>
                        <a:t>AUBE HTE MARNE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Nathalie SALAUN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32" name="Tableau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370766"/>
              </p:ext>
            </p:extLst>
          </p:nvPr>
        </p:nvGraphicFramePr>
        <p:xfrm>
          <a:off x="8683234" y="3923357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956CAF"/>
                          </a:solidFill>
                        </a:rPr>
                        <a:t>BAS RHIN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Nicolas</a:t>
                      </a:r>
                      <a:r>
                        <a:rPr lang="fr-FR" sz="1050" b="1" baseline="0" dirty="0">
                          <a:solidFill>
                            <a:schemeClr val="tx1"/>
                          </a:solidFill>
                        </a:rPr>
                        <a:t> RICHERT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472572"/>
              </p:ext>
            </p:extLst>
          </p:nvPr>
        </p:nvGraphicFramePr>
        <p:xfrm>
          <a:off x="8173379" y="5010227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F04D3F"/>
                          </a:solidFill>
                        </a:rPr>
                        <a:t>HAUT</a:t>
                      </a:r>
                      <a:r>
                        <a:rPr lang="fr-FR" sz="1050" baseline="0" dirty="0">
                          <a:solidFill>
                            <a:srgbClr val="F04D3F"/>
                          </a:solidFill>
                        </a:rPr>
                        <a:t> RHIN</a:t>
                      </a:r>
                      <a:endParaRPr lang="fr-FR" sz="1050" dirty="0">
                        <a:solidFill>
                          <a:srgbClr val="F04D3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Estela SANJUAN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071943"/>
              </p:ext>
            </p:extLst>
          </p:nvPr>
        </p:nvGraphicFramePr>
        <p:xfrm>
          <a:off x="5293773" y="5626576"/>
          <a:ext cx="1578635" cy="610712"/>
        </p:xfrm>
        <a:graphic>
          <a:graphicData uri="http://schemas.openxmlformats.org/drawingml/2006/table">
            <a:tbl>
              <a:tblPr firstRow="1" bandRow="1"/>
              <a:tblGrid>
                <a:gridCol w="1578635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>
                          <a:solidFill>
                            <a:srgbClr val="3660AC"/>
                          </a:solidFill>
                        </a:rPr>
                        <a:t>VOSGES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Thierry MATHIEU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19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6501" y="693407"/>
            <a:ext cx="1891381" cy="209461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10001129" y="2097848"/>
            <a:ext cx="20743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Freestyle Script" panose="030804020302050B0404" pitchFamily="66" charset="0"/>
              </a:rPr>
              <a:t>Nathalie WIEDENKELLER</a:t>
            </a:r>
            <a:endParaRPr lang="en-US" sz="2000" dirty="0">
              <a:solidFill>
                <a:schemeClr val="accent5">
                  <a:lumMod val="75000"/>
                </a:schemeClr>
              </a:solidFill>
              <a:latin typeface="Freestyle Script" panose="030804020302050B0404" pitchFamily="66" charset="0"/>
            </a:endParaRPr>
          </a:p>
          <a:p>
            <a:pPr algn="ctr"/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Promotrice Excellence Digital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6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11730651" y="435460"/>
            <a:ext cx="343876" cy="973757"/>
            <a:chOff x="6077951" y="2132095"/>
            <a:chExt cx="343876" cy="973757"/>
          </a:xfrm>
        </p:grpSpPr>
        <p:sp>
          <p:nvSpPr>
            <p:cNvPr id="37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8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8157" y="753034"/>
            <a:ext cx="1276268" cy="139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9" name="Tableau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198258"/>
              </p:ext>
            </p:extLst>
          </p:nvPr>
        </p:nvGraphicFramePr>
        <p:xfrm>
          <a:off x="10102121" y="2889480"/>
          <a:ext cx="1846729" cy="610712"/>
        </p:xfrm>
        <a:graphic>
          <a:graphicData uri="http://schemas.openxmlformats.org/drawingml/2006/table">
            <a:tbl>
              <a:tblPr firstRow="1" bandRow="1"/>
              <a:tblGrid>
                <a:gridCol w="184672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</a:tblGrid>
              <a:tr h="241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0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Marché PREMIUM</a:t>
                      </a:r>
                      <a:endParaRPr lang="fr-FR" sz="105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 w="12700" cmpd="sng">
                      <a:solidFill>
                        <a:srgbClr val="A89C8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59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050" b="1" dirty="0" smtClean="0">
                          <a:solidFill>
                            <a:schemeClr val="tx1"/>
                          </a:solidFill>
                        </a:rPr>
                        <a:t>Nathalie</a:t>
                      </a:r>
                      <a:r>
                        <a:rPr lang="fr-FR" sz="1050" b="1" baseline="0" dirty="0" smtClean="0">
                          <a:solidFill>
                            <a:schemeClr val="tx1"/>
                          </a:solidFill>
                        </a:rPr>
                        <a:t> CASSAN</a:t>
                      </a:r>
                      <a:endParaRPr lang="fr-FR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A89C86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9C8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95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287">
            <a:extLst>
              <a:ext uri="{FF2B5EF4-FFF2-40B4-BE49-F238E27FC236}">
                <a16:creationId xmlns:a16="http://schemas.microsoft.com/office/drawing/2014/main" id="{2A12766A-322F-4B9C-9A8E-DAA53CDDC929}"/>
              </a:ext>
            </a:extLst>
          </p:cNvPr>
          <p:cNvSpPr>
            <a:spLocks/>
          </p:cNvSpPr>
          <p:nvPr/>
        </p:nvSpPr>
        <p:spPr bwMode="auto">
          <a:xfrm rot="15196441">
            <a:off x="3039041" y="-905964"/>
            <a:ext cx="4643747" cy="8855387"/>
          </a:xfrm>
          <a:custGeom>
            <a:avLst/>
            <a:gdLst>
              <a:gd name="T0" fmla="*/ 657 w 2289"/>
              <a:gd name="T1" fmla="*/ 3772 h 3772"/>
              <a:gd name="T2" fmla="*/ 168 w 2289"/>
              <a:gd name="T3" fmla="*/ 3010 h 3772"/>
              <a:gd name="T4" fmla="*/ 342 w 2289"/>
              <a:gd name="T5" fmla="*/ 2122 h 3772"/>
              <a:gd name="T6" fmla="*/ 733 w 2289"/>
              <a:gd name="T7" fmla="*/ 1806 h 3772"/>
              <a:gd name="T8" fmla="*/ 1179 w 2289"/>
              <a:gd name="T9" fmla="*/ 1971 h 3772"/>
              <a:gd name="T10" fmla="*/ 888 w 2289"/>
              <a:gd name="T11" fmla="*/ 2498 h 3772"/>
              <a:gd name="T12" fmla="*/ 277 w 2289"/>
              <a:gd name="T13" fmla="*/ 2236 h 3772"/>
              <a:gd name="T14" fmla="*/ 88 w 2289"/>
              <a:gd name="T15" fmla="*/ 1332 h 3772"/>
              <a:gd name="T16" fmla="*/ 724 w 2289"/>
              <a:gd name="T17" fmla="*/ 662 h 3772"/>
              <a:gd name="T18" fmla="*/ 1071 w 2289"/>
              <a:gd name="T19" fmla="*/ 646 h 3772"/>
              <a:gd name="T20" fmla="*/ 1264 w 2289"/>
              <a:gd name="T21" fmla="*/ 912 h 3772"/>
              <a:gd name="T22" fmla="*/ 1023 w 2289"/>
              <a:gd name="T23" fmla="*/ 1133 h 3772"/>
              <a:gd name="T24" fmla="*/ 718 w 2289"/>
              <a:gd name="T25" fmla="*/ 981 h 3772"/>
              <a:gd name="T26" fmla="*/ 752 w 2289"/>
              <a:gd name="T27" fmla="*/ 315 h 3772"/>
              <a:gd name="T28" fmla="*/ 1382 w 2289"/>
              <a:gd name="T29" fmla="*/ 16 h 3772"/>
              <a:gd name="T30" fmla="*/ 1960 w 2289"/>
              <a:gd name="T31" fmla="*/ 58 h 3772"/>
              <a:gd name="T32" fmla="*/ 2289 w 2289"/>
              <a:gd name="T33" fmla="*/ 113 h 3772"/>
              <a:gd name="connsiteX0" fmla="*/ 2647 w 9777"/>
              <a:gd name="connsiteY0" fmla="*/ 9975 h 9975"/>
              <a:gd name="connsiteX1" fmla="*/ 511 w 9777"/>
              <a:gd name="connsiteY1" fmla="*/ 7955 h 9975"/>
              <a:gd name="connsiteX2" fmla="*/ 1271 w 9777"/>
              <a:gd name="connsiteY2" fmla="*/ 5601 h 9975"/>
              <a:gd name="connsiteX3" fmla="*/ 2979 w 9777"/>
              <a:gd name="connsiteY3" fmla="*/ 4763 h 9975"/>
              <a:gd name="connsiteX4" fmla="*/ 4928 w 9777"/>
              <a:gd name="connsiteY4" fmla="*/ 5200 h 9975"/>
              <a:gd name="connsiteX5" fmla="*/ 3656 w 9777"/>
              <a:gd name="connsiteY5" fmla="*/ 6597 h 9975"/>
              <a:gd name="connsiteX6" fmla="*/ 987 w 9777"/>
              <a:gd name="connsiteY6" fmla="*/ 5903 h 9975"/>
              <a:gd name="connsiteX7" fmla="*/ 161 w 9777"/>
              <a:gd name="connsiteY7" fmla="*/ 3506 h 9975"/>
              <a:gd name="connsiteX8" fmla="*/ 2940 w 9777"/>
              <a:gd name="connsiteY8" fmla="*/ 1730 h 9975"/>
              <a:gd name="connsiteX9" fmla="*/ 4456 w 9777"/>
              <a:gd name="connsiteY9" fmla="*/ 1688 h 9975"/>
              <a:gd name="connsiteX10" fmla="*/ 5299 w 9777"/>
              <a:gd name="connsiteY10" fmla="*/ 2393 h 9975"/>
              <a:gd name="connsiteX11" fmla="*/ 4246 w 9777"/>
              <a:gd name="connsiteY11" fmla="*/ 2979 h 9975"/>
              <a:gd name="connsiteX12" fmla="*/ 2914 w 9777"/>
              <a:gd name="connsiteY12" fmla="*/ 2576 h 9975"/>
              <a:gd name="connsiteX13" fmla="*/ 3062 w 9777"/>
              <a:gd name="connsiteY13" fmla="*/ 810 h 9975"/>
              <a:gd name="connsiteX14" fmla="*/ 5815 w 9777"/>
              <a:gd name="connsiteY14" fmla="*/ 17 h 9975"/>
              <a:gd name="connsiteX15" fmla="*/ 9777 w 9777"/>
              <a:gd name="connsiteY15" fmla="*/ 275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77" h="9975">
                <a:moveTo>
                  <a:pt x="2647" y="9975"/>
                </a:moveTo>
                <a:cubicBezTo>
                  <a:pt x="1546" y="9500"/>
                  <a:pt x="764" y="8761"/>
                  <a:pt x="511" y="7955"/>
                </a:cubicBezTo>
                <a:cubicBezTo>
                  <a:pt x="258" y="7152"/>
                  <a:pt x="537" y="6290"/>
                  <a:pt x="1271" y="5601"/>
                </a:cubicBezTo>
                <a:cubicBezTo>
                  <a:pt x="1682" y="5222"/>
                  <a:pt x="2254" y="4880"/>
                  <a:pt x="2979" y="4763"/>
                </a:cubicBezTo>
                <a:cubicBezTo>
                  <a:pt x="3700" y="4644"/>
                  <a:pt x="4578" y="4800"/>
                  <a:pt x="4928" y="5200"/>
                </a:cubicBezTo>
                <a:cubicBezTo>
                  <a:pt x="5408" y="5744"/>
                  <a:pt x="4652" y="6470"/>
                  <a:pt x="3656" y="6597"/>
                </a:cubicBezTo>
                <a:cubicBezTo>
                  <a:pt x="2660" y="6722"/>
                  <a:pt x="1634" y="6380"/>
                  <a:pt x="987" y="5903"/>
                </a:cubicBezTo>
                <a:cubicBezTo>
                  <a:pt x="96" y="5248"/>
                  <a:pt x="-223" y="4323"/>
                  <a:pt x="161" y="3506"/>
                </a:cubicBezTo>
                <a:cubicBezTo>
                  <a:pt x="542" y="2690"/>
                  <a:pt x="1616" y="2003"/>
                  <a:pt x="2940" y="1730"/>
                </a:cubicBezTo>
                <a:cubicBezTo>
                  <a:pt x="3429" y="1627"/>
                  <a:pt x="3971" y="1582"/>
                  <a:pt x="4456" y="1688"/>
                </a:cubicBezTo>
                <a:cubicBezTo>
                  <a:pt x="4941" y="1794"/>
                  <a:pt x="5343" y="2083"/>
                  <a:pt x="5299" y="2393"/>
                </a:cubicBezTo>
                <a:cubicBezTo>
                  <a:pt x="5255" y="2708"/>
                  <a:pt x="4766" y="2958"/>
                  <a:pt x="4246" y="2979"/>
                </a:cubicBezTo>
                <a:cubicBezTo>
                  <a:pt x="3731" y="3000"/>
                  <a:pt x="3224" y="2825"/>
                  <a:pt x="2914" y="2576"/>
                </a:cubicBezTo>
                <a:cubicBezTo>
                  <a:pt x="2280" y="2069"/>
                  <a:pt x="2411" y="1309"/>
                  <a:pt x="3062" y="810"/>
                </a:cubicBezTo>
                <a:cubicBezTo>
                  <a:pt x="3709" y="314"/>
                  <a:pt x="4770" y="60"/>
                  <a:pt x="5815" y="17"/>
                </a:cubicBezTo>
                <a:cubicBezTo>
                  <a:pt x="6934" y="-72"/>
                  <a:pt x="8952" y="221"/>
                  <a:pt x="9777" y="275"/>
                </a:cubicBezTo>
              </a:path>
            </a:pathLst>
          </a:custGeom>
          <a:noFill/>
          <a:ln w="22225" cap="rnd">
            <a:solidFill>
              <a:schemeClr val="bg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prochaines étapes, du déploiement au sein de chaque DR.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87284" y="3186635"/>
            <a:ext cx="20817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400" b="1" kern="0" dirty="0">
                <a:solidFill>
                  <a:srgbClr val="C00000"/>
                </a:solidFill>
                <a:latin typeface="Ubuntu Condensed" panose="020B0506030602030204" pitchFamily="34" charset="0"/>
                <a:ea typeface="Segoe Pro Display Light" charset="0"/>
                <a:cs typeface="Segoe Pro Display Light" charset="0"/>
              </a:rPr>
              <a:t>100% </a:t>
            </a:r>
            <a:r>
              <a:rPr lang="fr-FR" sz="2400" b="1" kern="0" dirty="0" smtClean="0">
                <a:solidFill>
                  <a:srgbClr val="C00000"/>
                </a:solidFill>
                <a:latin typeface="Ubuntu Condensed" panose="020B0506030602030204" pitchFamily="34" charset="0"/>
                <a:ea typeface="Segoe Pro Display Light" charset="0"/>
                <a:cs typeface="Segoe Pro Display Light" charset="0"/>
              </a:rPr>
              <a:t>ambassadeurs </a:t>
            </a:r>
            <a:endParaRPr lang="fr-FR" sz="2400" b="1" kern="0" dirty="0">
              <a:solidFill>
                <a:srgbClr val="C00000"/>
              </a:solidFill>
              <a:latin typeface="Ubuntu Condensed" panose="020B0506030602030204" pitchFamily="34" charset="0"/>
              <a:ea typeface="Segoe Pro Display Light" charset="0"/>
              <a:cs typeface="Segoe Pro Display Light" charset="0"/>
            </a:endParaRPr>
          </a:p>
          <a:p>
            <a:pPr lvl="0">
              <a:defRPr/>
            </a:pPr>
            <a:r>
              <a:rPr lang="fr-FR" sz="2400" b="1" kern="0" dirty="0">
                <a:solidFill>
                  <a:srgbClr val="C00000"/>
                </a:solidFill>
                <a:latin typeface="Ubuntu Condensed" panose="020B0506030602030204" pitchFamily="34" charset="0"/>
                <a:ea typeface="Segoe Pro Display Light" charset="0"/>
                <a:cs typeface="Segoe Pro Display Light" charset="0"/>
              </a:rPr>
              <a:t>des solutions digitales</a:t>
            </a:r>
            <a:endParaRPr lang="fr" sz="2400" b="1" kern="0" dirty="0">
              <a:solidFill>
                <a:srgbClr val="C00000"/>
              </a:solidFill>
              <a:latin typeface="Ubuntu Condensed" panose="020B0506030602030204" pitchFamily="34" charset="0"/>
              <a:ea typeface="Segoe Pro Display Light" charset="0"/>
              <a:cs typeface="Segoe Pro Display Light" charset="0"/>
            </a:endParaRPr>
          </a:p>
        </p:txBody>
      </p:sp>
      <p:grpSp>
        <p:nvGrpSpPr>
          <p:cNvPr id="33" name="Group 14">
            <a:extLst>
              <a:ext uri="{FF2B5EF4-FFF2-40B4-BE49-F238E27FC236}">
                <a16:creationId xmlns:a16="http://schemas.microsoft.com/office/drawing/2014/main" id="{C863BB62-72CA-4083-A191-37CFFB8AA07F}"/>
              </a:ext>
            </a:extLst>
          </p:cNvPr>
          <p:cNvGrpSpPr/>
          <p:nvPr/>
        </p:nvGrpSpPr>
        <p:grpSpPr>
          <a:xfrm rot="19800000" flipH="1">
            <a:off x="9207016" y="1965420"/>
            <a:ext cx="2660494" cy="1518832"/>
            <a:chOff x="5776913" y="3405188"/>
            <a:chExt cx="2025650" cy="1158875"/>
          </a:xfrm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B43CB7A4-4EE8-410F-AC63-9AF5C4645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524000" cy="847725"/>
            </a:xfrm>
            <a:custGeom>
              <a:avLst/>
              <a:gdLst>
                <a:gd name="T0" fmla="*/ 800 w 960"/>
                <a:gd name="T1" fmla="*/ 283 h 534"/>
                <a:gd name="T2" fmla="*/ 960 w 960"/>
                <a:gd name="T3" fmla="*/ 534 h 534"/>
                <a:gd name="T4" fmla="*/ 933 w 960"/>
                <a:gd name="T5" fmla="*/ 160 h 534"/>
                <a:gd name="T6" fmla="*/ 0 w 960"/>
                <a:gd name="T7" fmla="*/ 0 h 534"/>
                <a:gd name="T8" fmla="*/ 800 w 960"/>
                <a:gd name="T9" fmla="*/ 283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0" h="534">
                  <a:moveTo>
                    <a:pt x="800" y="283"/>
                  </a:moveTo>
                  <a:lnTo>
                    <a:pt x="960" y="534"/>
                  </a:lnTo>
                  <a:lnTo>
                    <a:pt x="933" y="160"/>
                  </a:lnTo>
                  <a:lnTo>
                    <a:pt x="0" y="0"/>
                  </a:lnTo>
                  <a:lnTo>
                    <a:pt x="800" y="283"/>
                  </a:lnTo>
                  <a:close/>
                </a:path>
              </a:pathLst>
            </a:custGeom>
            <a:solidFill>
              <a:srgbClr val="00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DEB83068-A02B-4861-88BF-7974F5E61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254500"/>
              <a:ext cx="1588" cy="1587"/>
            </a:xfrm>
            <a:custGeom>
              <a:avLst/>
              <a:gdLst>
                <a:gd name="T0" fmla="*/ 7 w 7"/>
                <a:gd name="T1" fmla="*/ 10 h 10"/>
                <a:gd name="T2" fmla="*/ 6 w 7"/>
                <a:gd name="T3" fmla="*/ 2 h 10"/>
                <a:gd name="T4" fmla="*/ 0 w 7"/>
                <a:gd name="T5" fmla="*/ 0 h 10"/>
                <a:gd name="T6" fmla="*/ 7 w 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1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82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44437506-ACFF-4D17-A135-9370D2F7F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2025650" cy="254000"/>
            </a:xfrm>
            <a:custGeom>
              <a:avLst/>
              <a:gdLst>
                <a:gd name="T0" fmla="*/ 8902 w 12170"/>
                <a:gd name="T1" fmla="*/ 1519 h 1519"/>
                <a:gd name="T2" fmla="*/ 12170 w 12170"/>
                <a:gd name="T3" fmla="*/ 61 h 1519"/>
                <a:gd name="T4" fmla="*/ 0 w 12170"/>
                <a:gd name="T5" fmla="*/ 0 h 1519"/>
                <a:gd name="T6" fmla="*/ 8902 w 12170"/>
                <a:gd name="T7" fmla="*/ 151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0" h="1519">
                  <a:moveTo>
                    <a:pt x="8902" y="1519"/>
                  </a:moveTo>
                  <a:lnTo>
                    <a:pt x="12170" y="61"/>
                  </a:lnTo>
                  <a:lnTo>
                    <a:pt x="0" y="0"/>
                  </a:lnTo>
                  <a:lnTo>
                    <a:pt x="8902" y="1519"/>
                  </a:lnTo>
                  <a:close/>
                </a:path>
              </a:pathLst>
            </a:custGeom>
            <a:solidFill>
              <a:srgbClr val="013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C1E0999E-69FC-4542-9A1A-AC8774AB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3854450"/>
              <a:ext cx="450850" cy="400050"/>
            </a:xfrm>
            <a:custGeom>
              <a:avLst/>
              <a:gdLst>
                <a:gd name="T0" fmla="*/ 0 w 284"/>
                <a:gd name="T1" fmla="*/ 145 h 252"/>
                <a:gd name="T2" fmla="*/ 282 w 284"/>
                <a:gd name="T3" fmla="*/ 252 h 252"/>
                <a:gd name="T4" fmla="*/ 283 w 284"/>
                <a:gd name="T5" fmla="*/ 252 h 252"/>
                <a:gd name="T6" fmla="*/ 284 w 284"/>
                <a:gd name="T7" fmla="*/ 252 h 252"/>
                <a:gd name="T8" fmla="*/ 283 w 284"/>
                <a:gd name="T9" fmla="*/ 251 h 252"/>
                <a:gd name="T10" fmla="*/ 123 w 284"/>
                <a:gd name="T11" fmla="*/ 0 h 252"/>
                <a:gd name="T12" fmla="*/ 0 w 284"/>
                <a:gd name="T13" fmla="*/ 14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52">
                  <a:moveTo>
                    <a:pt x="0" y="145"/>
                  </a:moveTo>
                  <a:lnTo>
                    <a:pt x="282" y="252"/>
                  </a:lnTo>
                  <a:lnTo>
                    <a:pt x="283" y="252"/>
                  </a:lnTo>
                  <a:lnTo>
                    <a:pt x="284" y="252"/>
                  </a:lnTo>
                  <a:lnTo>
                    <a:pt x="283" y="251"/>
                  </a:lnTo>
                  <a:lnTo>
                    <a:pt x="123" y="0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00A891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54EAE346-FBDF-4F53-A111-2E1331DBD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270000" cy="1158875"/>
            </a:xfrm>
            <a:custGeom>
              <a:avLst/>
              <a:gdLst>
                <a:gd name="T0" fmla="*/ 4033 w 7629"/>
                <a:gd name="T1" fmla="*/ 6958 h 6958"/>
                <a:gd name="T2" fmla="*/ 7629 w 7629"/>
                <a:gd name="T3" fmla="*/ 2694 h 6958"/>
                <a:gd name="T4" fmla="*/ 0 w 7629"/>
                <a:gd name="T5" fmla="*/ 0 h 6958"/>
                <a:gd name="T6" fmla="*/ 4033 w 7629"/>
                <a:gd name="T7" fmla="*/ 6958 h 6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9" h="6958">
                  <a:moveTo>
                    <a:pt x="4033" y="6958"/>
                  </a:moveTo>
                  <a:lnTo>
                    <a:pt x="7629" y="2694"/>
                  </a:lnTo>
                  <a:lnTo>
                    <a:pt x="0" y="0"/>
                  </a:lnTo>
                  <a:lnTo>
                    <a:pt x="4033" y="6958"/>
                  </a:lnTo>
                  <a:close/>
                </a:path>
              </a:pathLst>
            </a:custGeom>
            <a:solidFill>
              <a:srgbClr val="013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45" name="Group 73">
            <a:extLst>
              <a:ext uri="{FF2B5EF4-FFF2-40B4-BE49-F238E27FC236}">
                <a16:creationId xmlns:a16="http://schemas.microsoft.com/office/drawing/2014/main" id="{38FA7369-2332-4B14-9DDE-DC6CBC35568B}"/>
              </a:ext>
            </a:extLst>
          </p:cNvPr>
          <p:cNvGrpSpPr/>
          <p:nvPr/>
        </p:nvGrpSpPr>
        <p:grpSpPr>
          <a:xfrm>
            <a:off x="1294378" y="2061765"/>
            <a:ext cx="2937088" cy="1320930"/>
            <a:chOff x="8921977" y="1466725"/>
            <a:chExt cx="2937088" cy="1320930"/>
          </a:xfrm>
        </p:grpSpPr>
        <p:sp>
          <p:nvSpPr>
            <p:cNvPr id="46" name="TextBox 74">
              <a:extLst>
                <a:ext uri="{FF2B5EF4-FFF2-40B4-BE49-F238E27FC236}">
                  <a16:creationId xmlns:a16="http://schemas.microsoft.com/office/drawing/2014/main" id="{1E9B150D-80BE-4244-AB53-4BAC093AE75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rgbClr val="D9126B"/>
                  </a:solidFill>
                  <a:latin typeface="Calibri" panose="020F0502020204030204"/>
                </a:rPr>
                <a:t>2 mars </a:t>
              </a:r>
            </a:p>
          </p:txBody>
        </p:sp>
        <p:sp>
          <p:nvSpPr>
            <p:cNvPr id="47" name="TextBox 75">
              <a:extLst>
                <a:ext uri="{FF2B5EF4-FFF2-40B4-BE49-F238E27FC236}">
                  <a16:creationId xmlns:a16="http://schemas.microsoft.com/office/drawing/2014/main" id="{6C3530E5-A479-45BC-A270-F38346E716F4}"/>
                </a:ext>
              </a:extLst>
            </p:cNvPr>
            <p:cNvSpPr txBox="1"/>
            <p:nvPr/>
          </p:nvSpPr>
          <p:spPr>
            <a:xfrm>
              <a:off x="8929772" y="1925881"/>
              <a:ext cx="264764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  <a:latin typeface="Ubuntu Condensed" panose="020B0506030602030204" pitchFamily="34" charset="0"/>
                </a:rPr>
                <a:t>Aujourd’hui = lancement Digital First</a:t>
              </a:r>
            </a:p>
          </p:txBody>
        </p:sp>
      </p:grpSp>
      <p:grpSp>
        <p:nvGrpSpPr>
          <p:cNvPr id="48" name="Group 79">
            <a:extLst>
              <a:ext uri="{FF2B5EF4-FFF2-40B4-BE49-F238E27FC236}">
                <a16:creationId xmlns:a16="http://schemas.microsoft.com/office/drawing/2014/main" id="{0BE95A4B-F639-43A0-91CA-0651C8223226}"/>
              </a:ext>
            </a:extLst>
          </p:cNvPr>
          <p:cNvGrpSpPr/>
          <p:nvPr/>
        </p:nvGrpSpPr>
        <p:grpSpPr>
          <a:xfrm>
            <a:off x="6269578" y="5351325"/>
            <a:ext cx="3717706" cy="1320930"/>
            <a:chOff x="8921977" y="1466725"/>
            <a:chExt cx="4889187" cy="1320930"/>
          </a:xfrm>
        </p:grpSpPr>
        <p:sp>
          <p:nvSpPr>
            <p:cNvPr id="49" name="TextBox 80">
              <a:extLst>
                <a:ext uri="{FF2B5EF4-FFF2-40B4-BE49-F238E27FC236}">
                  <a16:creationId xmlns:a16="http://schemas.microsoft.com/office/drawing/2014/main" id="{60CC7BCA-2002-48D8-B86D-C8CB6E8BDA4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rgbClr val="FE7600"/>
                  </a:solidFill>
                  <a:latin typeface="Calibri" panose="020F0502020204030204"/>
                </a:rPr>
                <a:t>15 mars</a:t>
              </a:r>
            </a:p>
          </p:txBody>
        </p:sp>
        <p:sp>
          <p:nvSpPr>
            <p:cNvPr id="50" name="TextBox 81">
              <a:extLst>
                <a:ext uri="{FF2B5EF4-FFF2-40B4-BE49-F238E27FC236}">
                  <a16:creationId xmlns:a16="http://schemas.microsoft.com/office/drawing/2014/main" id="{B078F635-6364-49F6-BDF1-4812C52152D6}"/>
                </a:ext>
              </a:extLst>
            </p:cNvPr>
            <p:cNvSpPr txBox="1"/>
            <p:nvPr/>
          </p:nvSpPr>
          <p:spPr>
            <a:xfrm>
              <a:off x="8929772" y="1925881"/>
              <a:ext cx="48813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Condensed" panose="020B0506030602030204" pitchFamily="34" charset="0"/>
                </a:rPr>
                <a:t>Lancement des accompagnements en agence</a:t>
              </a:r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Condensed" panose="020B0506030602030204" pitchFamily="34" charset="0"/>
                </a:rPr>
                <a:t> </a:t>
              </a:r>
            </a:p>
          </p:txBody>
        </p:sp>
      </p:grpSp>
      <p:grpSp>
        <p:nvGrpSpPr>
          <p:cNvPr id="51" name="Group 82">
            <a:extLst>
              <a:ext uri="{FF2B5EF4-FFF2-40B4-BE49-F238E27FC236}">
                <a16:creationId xmlns:a16="http://schemas.microsoft.com/office/drawing/2014/main" id="{FC1E2243-7937-4965-A1DF-FD68A75CF72C}"/>
              </a:ext>
            </a:extLst>
          </p:cNvPr>
          <p:cNvGrpSpPr/>
          <p:nvPr/>
        </p:nvGrpSpPr>
        <p:grpSpPr>
          <a:xfrm>
            <a:off x="5332349" y="1357506"/>
            <a:ext cx="2937088" cy="1320930"/>
            <a:chOff x="8921977" y="1466725"/>
            <a:chExt cx="2937088" cy="1320930"/>
          </a:xfrm>
        </p:grpSpPr>
        <p:sp>
          <p:nvSpPr>
            <p:cNvPr id="52" name="TextBox 83">
              <a:extLst>
                <a:ext uri="{FF2B5EF4-FFF2-40B4-BE49-F238E27FC236}">
                  <a16:creationId xmlns:a16="http://schemas.microsoft.com/office/drawing/2014/main" id="{CFF2769B-D0DF-4823-8FF6-FAD80DCCD4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rgbClr val="B1DB15">
                      <a:lumMod val="75000"/>
                    </a:srgbClr>
                  </a:solidFill>
                  <a:latin typeface="Calibri" panose="020F0502020204030204"/>
                </a:rPr>
                <a:t>30 avril</a:t>
              </a:r>
            </a:p>
          </p:txBody>
        </p:sp>
        <p:sp>
          <p:nvSpPr>
            <p:cNvPr id="53" name="TextBox 84">
              <a:extLst>
                <a:ext uri="{FF2B5EF4-FFF2-40B4-BE49-F238E27FC236}">
                  <a16:creationId xmlns:a16="http://schemas.microsoft.com/office/drawing/2014/main" id="{F2876332-4144-42DD-9F28-32AB3CB0C91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Condensed" panose="020B0506030602030204" pitchFamily="34" charset="0"/>
                </a:rPr>
                <a:t>Pilotage mensuel</a:t>
              </a:r>
            </a:p>
            <a:p>
              <a:pPr algn="just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Condensed" panose="020B0506030602030204" pitchFamily="34" charset="0"/>
                </a:rPr>
                <a:t>Point d’étape </a:t>
              </a:r>
            </a:p>
          </p:txBody>
        </p:sp>
      </p:grpSp>
      <p:grpSp>
        <p:nvGrpSpPr>
          <p:cNvPr id="54" name="Group 109">
            <a:extLst>
              <a:ext uri="{FF2B5EF4-FFF2-40B4-BE49-F238E27FC236}">
                <a16:creationId xmlns:a16="http://schemas.microsoft.com/office/drawing/2014/main" id="{F7C38498-6CDE-4982-BB33-2681F1CF7A9C}"/>
              </a:ext>
            </a:extLst>
          </p:cNvPr>
          <p:cNvGrpSpPr/>
          <p:nvPr/>
        </p:nvGrpSpPr>
        <p:grpSpPr>
          <a:xfrm>
            <a:off x="5638024" y="2836799"/>
            <a:ext cx="850392" cy="850392"/>
            <a:chOff x="5638024" y="2698783"/>
            <a:chExt cx="850392" cy="850392"/>
          </a:xfrm>
        </p:grpSpPr>
        <p:sp>
          <p:nvSpPr>
            <p:cNvPr id="55" name="Oval 110">
              <a:extLst>
                <a:ext uri="{FF2B5EF4-FFF2-40B4-BE49-F238E27FC236}">
                  <a16:creationId xmlns:a16="http://schemas.microsoft.com/office/drawing/2014/main" id="{5657DB78-8AA9-4C9C-850A-6CFFA1B43629}"/>
                </a:ext>
              </a:extLst>
            </p:cNvPr>
            <p:cNvSpPr/>
            <p:nvPr/>
          </p:nvSpPr>
          <p:spPr>
            <a:xfrm>
              <a:off x="5678461" y="2739220"/>
              <a:ext cx="769519" cy="769519"/>
            </a:xfrm>
            <a:prstGeom prst="ellipse">
              <a:avLst/>
            </a:prstGeom>
            <a:solidFill>
              <a:srgbClr val="B1DB1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B1DB1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6" name="Circle: Hollow 111">
              <a:extLst>
                <a:ext uri="{FF2B5EF4-FFF2-40B4-BE49-F238E27FC236}">
                  <a16:creationId xmlns:a16="http://schemas.microsoft.com/office/drawing/2014/main" id="{50B0DE40-140F-477F-AACF-F6DF2C536740}"/>
                </a:ext>
              </a:extLst>
            </p:cNvPr>
            <p:cNvSpPr/>
            <p:nvPr/>
          </p:nvSpPr>
          <p:spPr>
            <a:xfrm>
              <a:off x="5638024" y="2698783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rgbClr val="B1DB15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D912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112">
            <a:extLst>
              <a:ext uri="{FF2B5EF4-FFF2-40B4-BE49-F238E27FC236}">
                <a16:creationId xmlns:a16="http://schemas.microsoft.com/office/drawing/2014/main" id="{D5299D96-58BA-404B-AD11-CCACF5813BDC}"/>
              </a:ext>
            </a:extLst>
          </p:cNvPr>
          <p:cNvGrpSpPr/>
          <p:nvPr/>
        </p:nvGrpSpPr>
        <p:grpSpPr>
          <a:xfrm>
            <a:off x="4079933" y="5467191"/>
            <a:ext cx="850392" cy="850392"/>
            <a:chOff x="4756824" y="5311245"/>
            <a:chExt cx="850392" cy="850392"/>
          </a:xfrm>
        </p:grpSpPr>
        <p:sp>
          <p:nvSpPr>
            <p:cNvPr id="58" name="Oval 113">
              <a:extLst>
                <a:ext uri="{FF2B5EF4-FFF2-40B4-BE49-F238E27FC236}">
                  <a16:creationId xmlns:a16="http://schemas.microsoft.com/office/drawing/2014/main" id="{2C7F0722-E573-47AD-8810-CA9CB594174B}"/>
                </a:ext>
              </a:extLst>
            </p:cNvPr>
            <p:cNvSpPr/>
            <p:nvPr/>
          </p:nvSpPr>
          <p:spPr>
            <a:xfrm>
              <a:off x="4797261" y="5351682"/>
              <a:ext cx="769519" cy="769519"/>
            </a:xfrm>
            <a:prstGeom prst="ellipse">
              <a:avLst/>
            </a:prstGeom>
            <a:solidFill>
              <a:srgbClr val="FE76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FE76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9" name="Circle: Hollow 114">
              <a:extLst>
                <a:ext uri="{FF2B5EF4-FFF2-40B4-BE49-F238E27FC236}">
                  <a16:creationId xmlns:a16="http://schemas.microsoft.com/office/drawing/2014/main" id="{C412F330-BD1C-4604-B697-F4D100F8E31A}"/>
                </a:ext>
              </a:extLst>
            </p:cNvPr>
            <p:cNvSpPr/>
            <p:nvPr/>
          </p:nvSpPr>
          <p:spPr>
            <a:xfrm>
              <a:off x="4756824" y="5311245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rgbClr val="FE7600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D912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0" name="Group 106">
            <a:extLst>
              <a:ext uri="{FF2B5EF4-FFF2-40B4-BE49-F238E27FC236}">
                <a16:creationId xmlns:a16="http://schemas.microsoft.com/office/drawing/2014/main" id="{D714B914-0105-44BE-9B4C-A97B45A725AB}"/>
              </a:ext>
            </a:extLst>
          </p:cNvPr>
          <p:cNvGrpSpPr/>
          <p:nvPr/>
        </p:nvGrpSpPr>
        <p:grpSpPr>
          <a:xfrm>
            <a:off x="276395" y="1810313"/>
            <a:ext cx="850392" cy="850392"/>
            <a:chOff x="276395" y="1672297"/>
            <a:chExt cx="850392" cy="850392"/>
          </a:xfrm>
        </p:grpSpPr>
        <p:sp>
          <p:nvSpPr>
            <p:cNvPr id="61" name="Oval 107">
              <a:extLst>
                <a:ext uri="{FF2B5EF4-FFF2-40B4-BE49-F238E27FC236}">
                  <a16:creationId xmlns:a16="http://schemas.microsoft.com/office/drawing/2014/main" id="{6D3492F6-1562-473C-8062-E4945251DB41}"/>
                </a:ext>
              </a:extLst>
            </p:cNvPr>
            <p:cNvSpPr/>
            <p:nvPr/>
          </p:nvSpPr>
          <p:spPr>
            <a:xfrm>
              <a:off x="316832" y="1712734"/>
              <a:ext cx="769519" cy="769519"/>
            </a:xfrm>
            <a:prstGeom prst="ellipse">
              <a:avLst/>
            </a:prstGeom>
            <a:solidFill>
              <a:srgbClr val="D9126B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D9126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2" name="Circle: Hollow 108">
              <a:extLst>
                <a:ext uri="{FF2B5EF4-FFF2-40B4-BE49-F238E27FC236}">
                  <a16:creationId xmlns:a16="http://schemas.microsoft.com/office/drawing/2014/main" id="{E16CC08C-7027-4758-802A-02F0BA3A5F42}"/>
                </a:ext>
              </a:extLst>
            </p:cNvPr>
            <p:cNvSpPr/>
            <p:nvPr/>
          </p:nvSpPr>
          <p:spPr>
            <a:xfrm>
              <a:off x="276395" y="1672297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rgbClr val="D9126B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D912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326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457"/>
          <a:stretch/>
        </p:blipFill>
        <p:spPr>
          <a:xfrm>
            <a:off x="2465294" y="1437832"/>
            <a:ext cx="6965577" cy="5321556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La prochaine HDJ consacrée au digital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– Focus sur le Digital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625692-9681-4235-AC55-4325B333A0BA}"/>
              </a:ext>
            </a:extLst>
          </p:cNvPr>
          <p:cNvSpPr/>
          <p:nvPr/>
        </p:nvSpPr>
        <p:spPr>
          <a:xfrm>
            <a:off x="2902016" y="2244860"/>
            <a:ext cx="6092131" cy="1735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  <a:latin typeface="Ubuntu Condensed" panose="020B0506030602030204" pitchFamily="34" charset="0"/>
              </a:rPr>
              <a:t>Rendez-vous le </a:t>
            </a:r>
            <a:r>
              <a:rPr lang="fr-FR" sz="3200" dirty="0" smtClean="0">
                <a:solidFill>
                  <a:srgbClr val="C00000"/>
                </a:solidFill>
                <a:latin typeface="Ubuntu Condensed" panose="020B0506030602030204" pitchFamily="34" charset="0"/>
              </a:rPr>
              <a:t>11 mai prochain </a:t>
            </a:r>
          </a:p>
          <a:p>
            <a:pPr algn="ctr"/>
            <a:r>
              <a:rPr lang="fr-FR" sz="3200" dirty="0" smtClean="0">
                <a:solidFill>
                  <a:srgbClr val="C00000"/>
                </a:solidFill>
                <a:latin typeface="Ubuntu Condensed" panose="020B0506030602030204" pitchFamily="34" charset="0"/>
              </a:rPr>
              <a:t>pour découvrir toutes les nouveautés du </a:t>
            </a:r>
            <a:r>
              <a:rPr lang="fr-FR" sz="3200" dirty="0" err="1" smtClean="0">
                <a:solidFill>
                  <a:srgbClr val="C00000"/>
                </a:solidFill>
                <a:latin typeface="Ubuntu Condensed" panose="020B0506030602030204" pitchFamily="34" charset="0"/>
              </a:rPr>
              <a:t>selfcare</a:t>
            </a:r>
            <a:r>
              <a:rPr lang="fr-FR" sz="3200" dirty="0" smtClean="0">
                <a:solidFill>
                  <a:srgbClr val="C00000"/>
                </a:solidFill>
                <a:latin typeface="Ubuntu Condensed" panose="020B0506030602030204" pitchFamily="34" charset="0"/>
              </a:rPr>
              <a:t> </a:t>
            </a:r>
          </a:p>
          <a:p>
            <a:pPr algn="ctr"/>
            <a:r>
              <a:rPr lang="fr-FR" sz="3200" dirty="0" smtClean="0">
                <a:solidFill>
                  <a:srgbClr val="C00000"/>
                </a:solidFill>
                <a:latin typeface="Ubuntu Condensed" panose="020B0506030602030204" pitchFamily="34" charset="0"/>
              </a:rPr>
              <a:t>et du crédit immobilier digitalisé !!  </a:t>
            </a:r>
            <a:endParaRPr lang="fr-FR" sz="3200" dirty="0">
              <a:solidFill>
                <a:srgbClr val="C00000"/>
              </a:solidFill>
              <a:latin typeface="Ubuntu Condensed" panose="020B0506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32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13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2173</Words>
  <Application>Microsoft Office PowerPoint</Application>
  <PresentationFormat>Grand écran</PresentationFormat>
  <Paragraphs>277</Paragraphs>
  <Slides>20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4" baseType="lpstr">
      <vt:lpstr>Arial</vt:lpstr>
      <vt:lpstr>Arial Black</vt:lpstr>
      <vt:lpstr>Arial Narrow</vt:lpstr>
      <vt:lpstr>Bahnschrift Light Condensed</vt:lpstr>
      <vt:lpstr>Calibri</vt:lpstr>
      <vt:lpstr>Freestyle Script</vt:lpstr>
      <vt:lpstr>Helvetica Neue Medium</vt:lpstr>
      <vt:lpstr>Montserrat Black</vt:lpstr>
      <vt:lpstr>Segoe Pro Display Light</vt:lpstr>
      <vt:lpstr>Times New Roman</vt:lpstr>
      <vt:lpstr>Ubuntu</vt:lpstr>
      <vt:lpstr>Ubuntu Condensed</vt:lpstr>
      <vt:lpstr>Wingdings</vt:lpstr>
      <vt:lpstr>Thème Office</vt:lpstr>
      <vt:lpstr>Heure du jeudi  Focus sur le Digital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RIVIERE Alexandra [CEGEE]</cp:lastModifiedBy>
  <cp:revision>498</cp:revision>
  <dcterms:created xsi:type="dcterms:W3CDTF">2020-06-24T09:20:11Z</dcterms:created>
  <dcterms:modified xsi:type="dcterms:W3CDTF">2023-02-28T09:44:16Z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