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1"/>
    <p:sldMasterId id="2147483741" r:id="rId2"/>
  </p:sldMasterIdLst>
  <p:notesMasterIdLst>
    <p:notesMasterId r:id="rId38"/>
  </p:notesMasterIdLst>
  <p:handoutMasterIdLst>
    <p:handoutMasterId r:id="rId39"/>
  </p:handoutMasterIdLst>
  <p:sldIdLst>
    <p:sldId id="306" r:id="rId3"/>
    <p:sldId id="310" r:id="rId4"/>
    <p:sldId id="328" r:id="rId5"/>
    <p:sldId id="333" r:id="rId6"/>
    <p:sldId id="322" r:id="rId7"/>
    <p:sldId id="335" r:id="rId8"/>
    <p:sldId id="337" r:id="rId9"/>
    <p:sldId id="498" r:id="rId10"/>
    <p:sldId id="486" r:id="rId11"/>
    <p:sldId id="340" r:id="rId12"/>
    <p:sldId id="485" r:id="rId13"/>
    <p:sldId id="489" r:id="rId14"/>
    <p:sldId id="490" r:id="rId15"/>
    <p:sldId id="491" r:id="rId16"/>
    <p:sldId id="492" r:id="rId17"/>
    <p:sldId id="482" r:id="rId18"/>
    <p:sldId id="487" r:id="rId19"/>
    <p:sldId id="499" r:id="rId20"/>
    <p:sldId id="342" r:id="rId21"/>
    <p:sldId id="299" r:id="rId22"/>
    <p:sldId id="292" r:id="rId23"/>
    <p:sldId id="301" r:id="rId24"/>
    <p:sldId id="300" r:id="rId25"/>
    <p:sldId id="293" r:id="rId26"/>
    <p:sldId id="484" r:id="rId27"/>
    <p:sldId id="488" r:id="rId28"/>
    <p:sldId id="341" r:id="rId29"/>
    <p:sldId id="478" r:id="rId30"/>
    <p:sldId id="336" r:id="rId31"/>
    <p:sldId id="479" r:id="rId32"/>
    <p:sldId id="496" r:id="rId33"/>
    <p:sldId id="494" r:id="rId34"/>
    <p:sldId id="493" r:id="rId35"/>
    <p:sldId id="497" r:id="rId36"/>
    <p:sldId id="272" r:id="rId37"/>
  </p:sldIdLst>
  <p:sldSz cx="12192000" cy="6858000"/>
  <p:notesSz cx="6858000" cy="9144000"/>
  <p:custShowLst>
    <p:custShow name="Parcours téléphonique 1" id="0">
      <p:sldLst>
        <p:sld r:id="rId15"/>
      </p:sldLst>
    </p:custShow>
    <p:custShow name="Casque téléphone 1" id="1">
      <p:sldLst>
        <p:sld r:id="rId22"/>
      </p:sldLst>
    </p:custShow>
    <p:custShow name="Suivre la joignabilité 1" id="2">
      <p:sldLst>
        <p:sld r:id="rId30"/>
      </p:sldLst>
    </p:custShow>
    <p:custShow name="Parcours téléphonique 2" id="3">
      <p:sldLst>
        <p:sld r:id="rId16"/>
      </p:sldLst>
    </p:custShow>
    <p:custShow name="Parcours téléphonique 3" id="4">
      <p:sldLst>
        <p:sld r:id="rId17"/>
      </p:sldLst>
    </p:custShow>
    <p:custShow name="Parcours téléphonique 4" id="5">
      <p:sldLst>
        <p:sld r:id="rId18"/>
      </p:sldLst>
    </p:custShow>
    <p:custShow name="Casque téléphone 2" id="6">
      <p:sldLst>
        <p:sld r:id="rId23"/>
      </p:sldLst>
    </p:custShow>
    <p:custShow name="Casque téléphone 3" id="7">
      <p:sldLst>
        <p:sld r:id="rId24"/>
      </p:sldLst>
    </p:custShow>
    <p:custShow name="Casque téléphone 4" id="8">
      <p:sldLst>
        <p:sld r:id="rId25"/>
      </p:sldLst>
    </p:custShow>
    <p:custShow name="Casque téléphone 5" id="9">
      <p:sldLst>
        <p:sld r:id="rId26"/>
      </p:sldLst>
    </p:custShow>
    <p:custShow name="Suivre la joignabilité 2" id="10">
      <p:sldLst>
        <p:sld r:id="rId31"/>
      </p:sldLst>
    </p:custShow>
    <p:custShow name="Suivre la joignabilité 3" id="11">
      <p:sldLst>
        <p:sld r:id="rId32"/>
      </p:sldLst>
    </p:custShow>
  </p:custShow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B9366179-3F83-41B6-A511-C293C02F1DB4}">
          <p14:sldIdLst>
            <p14:sldId id="306"/>
            <p14:sldId id="310"/>
            <p14:sldId id="328"/>
            <p14:sldId id="333"/>
            <p14:sldId id="322"/>
            <p14:sldId id="335"/>
            <p14:sldId id="337"/>
            <p14:sldId id="498"/>
            <p14:sldId id="486"/>
            <p14:sldId id="340"/>
            <p14:sldId id="485"/>
            <p14:sldId id="489"/>
            <p14:sldId id="490"/>
            <p14:sldId id="491"/>
            <p14:sldId id="492"/>
            <p14:sldId id="482"/>
            <p14:sldId id="487"/>
            <p14:sldId id="499"/>
            <p14:sldId id="342"/>
            <p14:sldId id="299"/>
            <p14:sldId id="292"/>
            <p14:sldId id="301"/>
            <p14:sldId id="300"/>
            <p14:sldId id="293"/>
            <p14:sldId id="484"/>
            <p14:sldId id="488"/>
            <p14:sldId id="341"/>
            <p14:sldId id="478"/>
            <p14:sldId id="336"/>
            <p14:sldId id="479"/>
            <p14:sldId id="496"/>
            <p14:sldId id="494"/>
            <p14:sldId id="493"/>
            <p14:sldId id="497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6265" autoAdjust="0"/>
  </p:normalViewPr>
  <p:slideViewPr>
    <p:cSldViewPr snapToGrid="0" showGuides="1">
      <p:cViewPr varScale="1">
        <p:scale>
          <a:sx n="64" d="100"/>
          <a:sy n="64" d="100"/>
        </p:scale>
        <p:origin x="1014" y="72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rgbClr val="489A1E">
                  <a:alpha val="25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4BC3-4E61-9296-3BFDDC6B22E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4BC3-4E61-9296-3BFDDC6B22E1}"/>
              </c:ext>
            </c:extLst>
          </c:dPt>
          <c:dPt>
            <c:idx val="2"/>
            <c:bubble3D val="0"/>
            <c:spPr>
              <a:solidFill>
                <a:srgbClr val="C00000">
                  <a:alpha val="5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5-4BC3-4E61-9296-3BFDDC6B22E1}"/>
              </c:ext>
            </c:extLst>
          </c:dPt>
          <c:cat>
            <c:strRef>
              <c:f>Feuil1!$A$2:$A$4</c:f>
              <c:strCache>
                <c:ptCount val="3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12</c:v>
                </c:pt>
                <c:pt idx="1">
                  <c:v>55</c:v>
                </c:pt>
                <c:pt idx="2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BC3-4E61-9296-3BFDDC6B22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/>
              <a:t>Evolution du NPS</a:t>
            </a:r>
            <a:r>
              <a:rPr lang="fr-FR" baseline="0" dirty="0"/>
              <a:t> et de la facilité à joindre le conseiller</a:t>
            </a:r>
            <a:endParaRPr lang="fr-FR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1.2457215661600317E-2"/>
          <c:y val="0.14349780515458307"/>
          <c:w val="0.98754273683049598"/>
          <c:h val="0.73369884477728953"/>
        </c:manualLayout>
      </c:layout>
      <c:lineChart>
        <c:grouping val="standard"/>
        <c:varyColors val="0"/>
        <c:ser>
          <c:idx val="0"/>
          <c:order val="0"/>
          <c:tx>
            <c:strRef>
              <c:f>Feuil1!$A$6</c:f>
              <c:strCache>
                <c:ptCount val="1"/>
                <c:pt idx="0">
                  <c:v>NPS CEGEE</c:v>
                </c:pt>
              </c:strCache>
            </c:strRef>
          </c:tx>
          <c:spPr>
            <a:ln w="31750" cap="rnd">
              <a:solidFill>
                <a:schemeClr val="tx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Feuil1!$B$5:$F$5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Fev 2023</c:v>
                </c:pt>
              </c:strCache>
            </c:strRef>
          </c:cat>
          <c:val>
            <c:numRef>
              <c:f>Feuil1!$B$6:$F$6</c:f>
              <c:numCache>
                <c:formatCode>General</c:formatCode>
                <c:ptCount val="5"/>
                <c:pt idx="0">
                  <c:v>-13</c:v>
                </c:pt>
                <c:pt idx="1">
                  <c:v>-13</c:v>
                </c:pt>
                <c:pt idx="2">
                  <c:v>2</c:v>
                </c:pt>
                <c:pt idx="3">
                  <c:v>10</c:v>
                </c:pt>
                <c:pt idx="4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BC-4BFF-859B-6915E6ADABA4}"/>
            </c:ext>
          </c:extLst>
        </c:ser>
        <c:ser>
          <c:idx val="1"/>
          <c:order val="1"/>
          <c:tx>
            <c:strRef>
              <c:f>Feuil1!$A$7</c:f>
              <c:strCache>
                <c:ptCount val="1"/>
                <c:pt idx="0">
                  <c:v>Facilité à joindre l'agence par téléphone</c:v>
                </c:pt>
              </c:strCache>
            </c:strRef>
          </c:tx>
          <c:spPr>
            <a:ln w="31750" cap="rnd">
              <a:solidFill>
                <a:schemeClr val="bg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bg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Feuil1!$B$5:$F$5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Fev 2023</c:v>
                </c:pt>
              </c:strCache>
            </c:strRef>
          </c:cat>
          <c:val>
            <c:numRef>
              <c:f>Feuil1!$B$7:$F$7</c:f>
              <c:numCache>
                <c:formatCode>General</c:formatCode>
                <c:ptCount val="5"/>
                <c:pt idx="0">
                  <c:v>-10</c:v>
                </c:pt>
                <c:pt idx="1">
                  <c:v>-5</c:v>
                </c:pt>
                <c:pt idx="2">
                  <c:v>7</c:v>
                </c:pt>
                <c:pt idx="3">
                  <c:v>14</c:v>
                </c:pt>
                <c:pt idx="4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BC-4BFF-859B-6915E6ADABA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78277792"/>
        <c:axId val="378279760"/>
      </c:lineChart>
      <c:catAx>
        <c:axId val="37827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78279760"/>
        <c:crosses val="autoZero"/>
        <c:auto val="1"/>
        <c:lblAlgn val="ctr"/>
        <c:lblOffset val="100"/>
        <c:noMultiLvlLbl val="0"/>
      </c:catAx>
      <c:valAx>
        <c:axId val="37827976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8277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04/04/2023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04/04/2023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735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919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005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296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769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0139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2026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2777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126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9507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5388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895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57351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4417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564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538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43662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88937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6608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00993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16356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73802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3998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8708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5413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98932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05484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2014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437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4 avril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4 avril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13568E-57A4-4FD5-9F89-4D4C5451B9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84892" y="4769810"/>
            <a:ext cx="3227206" cy="160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4 avril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4 avril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4 avril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4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4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4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4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4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4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4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4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4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253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013"/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59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04/04/2023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232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04/04/2023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058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9"/>
            <a:ext cx="105156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105156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/>
                </a:solidFill>
              </a:defRPr>
            </a:lvl1pPr>
            <a:lvl2pPr marL="192881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63" indent="0">
              <a:buNone/>
              <a:defRPr sz="759">
                <a:solidFill>
                  <a:schemeClr val="tx1">
                    <a:tint val="75000"/>
                  </a:schemeClr>
                </a:solidFill>
              </a:defRPr>
            </a:lvl3pPr>
            <a:lvl4pPr marL="578644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2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4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8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69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5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04/04/2023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7996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04/04/2023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62059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81" indent="0">
              <a:buNone/>
              <a:defRPr sz="844" b="1"/>
            </a:lvl2pPr>
            <a:lvl3pPr marL="385763" indent="0">
              <a:buNone/>
              <a:defRPr sz="759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81" indent="0">
              <a:buNone/>
              <a:defRPr sz="844" b="1"/>
            </a:lvl2pPr>
            <a:lvl3pPr marL="385763" indent="0">
              <a:buNone/>
              <a:defRPr sz="759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04/04/2023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3083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04/04/2023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46672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04/04/2023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73117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1350"/>
            </a:lvl1pPr>
            <a:lvl2pPr>
              <a:defRPr sz="1181"/>
            </a:lvl2pPr>
            <a:lvl3pPr>
              <a:defRPr sz="1013"/>
            </a:lvl3pPr>
            <a:lvl4pPr>
              <a:defRPr sz="844"/>
            </a:lvl4pPr>
            <a:lvl5pPr>
              <a:defRPr sz="844"/>
            </a:lvl5pPr>
            <a:lvl6pPr>
              <a:defRPr sz="844"/>
            </a:lvl6pPr>
            <a:lvl7pPr>
              <a:defRPr sz="844"/>
            </a:lvl7pPr>
            <a:lvl8pPr>
              <a:defRPr sz="844"/>
            </a:lvl8pPr>
            <a:lvl9pPr>
              <a:defRPr sz="84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675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04/04/2023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2215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 anchor="t"/>
          <a:lstStyle>
            <a:lvl1pPr marL="0" indent="0">
              <a:buNone/>
              <a:defRPr sz="1350"/>
            </a:lvl1pPr>
            <a:lvl2pPr marL="192881" indent="0">
              <a:buNone/>
              <a:defRPr sz="1181"/>
            </a:lvl2pPr>
            <a:lvl3pPr marL="385763" indent="0">
              <a:buNone/>
              <a:defRPr sz="1013"/>
            </a:lvl3pPr>
            <a:lvl4pPr marL="578644" indent="0">
              <a:buNone/>
              <a:defRPr sz="844"/>
            </a:lvl4pPr>
            <a:lvl5pPr marL="771525" indent="0">
              <a:buNone/>
              <a:defRPr sz="844"/>
            </a:lvl5pPr>
            <a:lvl6pPr marL="964406" indent="0">
              <a:buNone/>
              <a:defRPr sz="844"/>
            </a:lvl6pPr>
            <a:lvl7pPr marL="1157288" indent="0">
              <a:buNone/>
              <a:defRPr sz="844"/>
            </a:lvl7pPr>
            <a:lvl8pPr marL="1350169" indent="0">
              <a:buNone/>
              <a:defRPr sz="844"/>
            </a:lvl8pPr>
            <a:lvl9pPr marL="1543050" indent="0">
              <a:buNone/>
              <a:defRPr sz="844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675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04/04/2023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97062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04/04/2023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22949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AAD5-0F27-418A-A159-300726252672}" type="datetimeFigureOut">
              <a:rPr lang="fr-FR" smtClean="0"/>
              <a:t>04/04/2023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7648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4 avril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40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33" r:id="rId15"/>
    <p:sldLayoutId id="2147483734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3AAD5-0F27-418A-A159-300726252672}" type="datetimeFigureOut">
              <a:rPr lang="fr-FR" smtClean="0"/>
              <a:t>04/04/2023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27BB4-C6F4-4D55-AB6C-814CFFEF8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91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385763" rtl="0" eaLnBrk="1" latinLnBrk="0" hangingPunct="1">
        <a:lnSpc>
          <a:spcPct val="90000"/>
        </a:lnSpc>
        <a:spcBef>
          <a:spcPct val="0"/>
        </a:spcBef>
        <a:buNone/>
        <a:defRPr sz="18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441" indent="-96441" algn="l" defTabSz="385763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289322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482203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3pPr>
      <a:lvl4pPr marL="675084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4pPr>
      <a:lvl5pPr marL="867966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5pPr>
      <a:lvl6pPr marL="1060847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6pPr>
      <a:lvl7pPr marL="1253728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7pPr>
      <a:lvl8pPr marL="1446609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8pPr>
      <a:lvl9pPr marL="1639491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0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hyperlink" Target="https://app.klaxoon.com/join/VK6DYKP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app.powerbi.com/groups/me/apps/52fe5984-0dda-4a1b-9ec7-6b0c2a026c95/reports/e1752b18-0b71-46d8-a645-945047d45cfe/ReportSection?ctid=d5bb6d35-8a82-4329-b49a-5030bd6497ab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lickandlearn.bpce.fr/Catalog/TrainingShops/TrainingView.aspx?idTraining=25383731202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23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matricule@sigce.caisse-epargne.fr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1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qhd.fr/" TargetMode="External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29.pn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hyperlink" Target="https://app.powerbi.com/groups/me/apps/5e87969c-fd78-4c3c-a796-34c2928a2c19/reports/699f7d0f-f847-4ecf-8a0c-335e9833842e/ReportSectione3d3110b8c227b71e9c4?ctid=d5bb6d35-8a82-4329-b49a-5030bd6497ab&amp;bookmarkGuid=Bookmark79a65cfbc0d90cbb29c3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s://app.powerbi.com/groups/me/apps/5e87969c-fd78-4c3c-a796-34c2928a2c19/reports/5a3e89ae-4e40-4ef9-bb9a-672872f8b2e1/ReportSection4557506d5f08eab0ef3d?ctid=d5bb6d35-8a82-4329-b49a-5030bd6497ab&amp;bookmarkGuid=Bookmarke1af86fb9e79eeba1715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" Target="slide28.xm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hyperlink" Target="http://commerciaux.celca.caisse-epargne.fr/download/2165/2023/29583/s10-hdj-recommandation-active-et-offre-de-parrainage.pptx" TargetMode="Externa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7982" y="1071517"/>
            <a:ext cx="8193507" cy="1800000"/>
          </a:xfrm>
        </p:spPr>
        <p:txBody>
          <a:bodyPr anchor="b">
            <a:normAutofit/>
          </a:bodyPr>
          <a:lstStyle/>
          <a:p>
            <a:r>
              <a:rPr lang="fr-FR" sz="4000" b="0" dirty="0">
                <a:solidFill>
                  <a:schemeClr val="tx1"/>
                </a:solidFill>
              </a:rPr>
              <a:t>COMMENT LA </a:t>
            </a:r>
            <a:r>
              <a:rPr lang="fr-FR" sz="4000" dirty="0">
                <a:solidFill>
                  <a:schemeClr val="tx1"/>
                </a:solidFill>
              </a:rPr>
              <a:t>JOIGNABILITE</a:t>
            </a:r>
            <a:r>
              <a:rPr lang="fr-FR" sz="4000" b="0" dirty="0">
                <a:solidFill>
                  <a:schemeClr val="tx1"/>
                </a:solidFill>
              </a:rPr>
              <a:t> </a:t>
            </a:r>
            <a:br>
              <a:rPr lang="fr-FR" sz="4000" b="0" dirty="0">
                <a:solidFill>
                  <a:schemeClr val="tx1"/>
                </a:solidFill>
              </a:rPr>
            </a:br>
            <a:r>
              <a:rPr lang="fr-FR" sz="4000" b="0" dirty="0">
                <a:solidFill>
                  <a:schemeClr val="tx1"/>
                </a:solidFill>
                <a:effectLst/>
              </a:rPr>
              <a:t>IMPACTE NOTRE </a:t>
            </a:r>
            <a:r>
              <a:rPr lang="fr-FR" sz="4000" dirty="0">
                <a:solidFill>
                  <a:schemeClr val="bg2"/>
                </a:solidFill>
                <a:effectLst/>
              </a:rPr>
              <a:t>NPS ?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051" y="4886483"/>
            <a:ext cx="10080000" cy="900000"/>
          </a:xfrm>
        </p:spPr>
        <p:txBody>
          <a:bodyPr anchor="t">
            <a:normAutofit/>
          </a:bodyPr>
          <a:lstStyle/>
          <a:p>
            <a:r>
              <a:rPr lang="fr-F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Heure du Jeudi 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31044F-DF51-400A-95A2-6A90D290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01373" y="5336483"/>
            <a:ext cx="2520000" cy="54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r-F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6 avril 2023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28B743-B82F-C520-ED60-6D64261E33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590" r="12872"/>
          <a:stretch/>
        </p:blipFill>
        <p:spPr>
          <a:xfrm>
            <a:off x="825357" y="1613645"/>
            <a:ext cx="1368896" cy="13494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70D22A-4F2E-01F0-E3B0-6DBD92AF2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6356" y="702759"/>
            <a:ext cx="621955" cy="62591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39D7F28-B4EB-161A-D0C9-5628ADACA22C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11015750" y="1428371"/>
            <a:ext cx="576498" cy="57966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B298B1-7FCF-97FD-EF88-F37E1BCBBFE3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11058012" y="2262665"/>
            <a:ext cx="435966" cy="43786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C6461B-65B8-777B-164B-DD45F672B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91812" y="3073228"/>
            <a:ext cx="576499" cy="54958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363FDF6-D8DD-F1BA-E5BD-E3849711A218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75000"/>
          </a:blip>
          <a:stretch>
            <a:fillRect/>
          </a:stretch>
        </p:blipFill>
        <p:spPr>
          <a:xfrm>
            <a:off x="11016703" y="3958187"/>
            <a:ext cx="526716" cy="49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64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232DC-69E6-48D8-B420-6F1B7390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900" y="684444"/>
            <a:ext cx="10620000" cy="504000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FDDBF1-0270-41EC-823D-CC7ECB6F32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481391" y="1172096"/>
            <a:ext cx="2931404" cy="1080000"/>
          </a:xfrm>
        </p:spPr>
        <p:txBody>
          <a:bodyPr/>
          <a:lstStyle/>
          <a:p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Testez vos connaissances</a:t>
            </a:r>
            <a:endParaRPr lang="fr-FR" sz="1600" dirty="0"/>
          </a:p>
        </p:txBody>
      </p:sp>
      <p:sp>
        <p:nvSpPr>
          <p:cNvPr id="60" name="Espace réservé du numéro de diapositive 59">
            <a:extLst>
              <a:ext uri="{FF2B5EF4-FFF2-40B4-BE49-F238E27FC236}">
                <a16:creationId xmlns:a16="http://schemas.microsoft.com/office/drawing/2014/main" id="{9AA5C2C7-C39C-49CA-9A89-2F8FEE3C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B884F33-15FE-4EA1-B09E-3D5115C5F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1430" y="2356531"/>
            <a:ext cx="3081306" cy="1080000"/>
          </a:xfrm>
        </p:spPr>
        <p:txBody>
          <a:bodyPr/>
          <a:lstStyle/>
          <a:p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 contexte et les attentes de nos clients </a:t>
            </a:r>
            <a:endParaRPr lang="fr-FR" sz="1600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FDF7B8C-6CFA-4842-BA56-7AAB4A6F80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26380" y="3608580"/>
            <a:ext cx="2931405" cy="1080000"/>
          </a:xfrm>
        </p:spPr>
        <p:txBody>
          <a:bodyPr/>
          <a:lstStyle/>
          <a:p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L’impact de la joignabilité sur le NPS </a:t>
            </a:r>
            <a:endParaRPr lang="fr-FR" sz="1600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FFC0C4E-3880-4272-80C3-88D4B105A10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81391" y="4886409"/>
            <a:ext cx="3811868" cy="1080000"/>
          </a:xfrm>
        </p:spPr>
        <p:txBody>
          <a:bodyPr/>
          <a:lstStyle/>
          <a:p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 fonctionnement de la téléphonie </a:t>
            </a:r>
            <a:endParaRPr lang="fr-FR" sz="1600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CFABE2AA-DFBF-455D-92DC-DA7395D1D5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521085" y="2276172"/>
            <a:ext cx="3646977" cy="1080000"/>
          </a:xfrm>
        </p:spPr>
        <p:txBody>
          <a:bodyPr/>
          <a:lstStyle/>
          <a:p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Suivre la joignabilité de mon agence </a:t>
            </a:r>
            <a:endParaRPr lang="fr-FR" sz="1600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4400961-8FB9-5C50-85AC-BE63D7D5F374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416166" y="1324738"/>
            <a:ext cx="1136341" cy="79743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24D5AB2-7A4E-7847-B640-2FA6A2EA7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9499" y="2502274"/>
            <a:ext cx="920861" cy="92672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DC384C-5EC6-8CFF-09F5-B8FCD91B913E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1667274" y="3760694"/>
            <a:ext cx="763681" cy="76787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6C4974F-38E9-EF0E-D258-74FECD535405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1748613" y="5124600"/>
            <a:ext cx="601005" cy="60361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5CEA218-5E06-BF58-DC68-21474F1891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1504" y="1361477"/>
            <a:ext cx="721816" cy="688113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678EC5A-4CC1-A026-7E8B-D076D1640410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75000"/>
          </a:blip>
          <a:stretch>
            <a:fillRect/>
          </a:stretch>
        </p:blipFill>
        <p:spPr>
          <a:xfrm>
            <a:off x="6764210" y="2522672"/>
            <a:ext cx="732507" cy="688113"/>
          </a:xfrm>
          <a:prstGeom prst="rect">
            <a:avLst/>
          </a:prstGeom>
        </p:spPr>
      </p:pic>
      <p:sp>
        <p:nvSpPr>
          <p:cNvPr id="33" name="Espace réservé du texte 12">
            <a:extLst>
              <a:ext uri="{FF2B5EF4-FFF2-40B4-BE49-F238E27FC236}">
                <a16:creationId xmlns:a16="http://schemas.microsoft.com/office/drawing/2014/main" id="{6DB14FC9-876A-9528-CAF7-13307BC9433E}"/>
              </a:ext>
            </a:extLst>
          </p:cNvPr>
          <p:cNvSpPr txBox="1">
            <a:spLocks/>
          </p:cNvSpPr>
          <p:nvPr/>
        </p:nvSpPr>
        <p:spPr>
          <a:xfrm>
            <a:off x="7521085" y="1130173"/>
            <a:ext cx="3646977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Mon casque téléphone </a:t>
            </a:r>
            <a:endParaRPr lang="fr-FR" sz="16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6B8263F-1286-3F12-F829-A0F2E0965CE4}"/>
              </a:ext>
            </a:extLst>
          </p:cNvPr>
          <p:cNvSpPr txBox="1"/>
          <p:nvPr/>
        </p:nvSpPr>
        <p:spPr>
          <a:xfrm>
            <a:off x="7558063" y="3753088"/>
            <a:ext cx="38428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 joignabilité dans la part variable </a:t>
            </a:r>
          </a:p>
          <a:p>
            <a:r>
              <a:rPr lang="fr-FR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 mon agence </a:t>
            </a:r>
            <a:endParaRPr lang="fr-FR" sz="1600" b="1" dirty="0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FBBEF3A-CDE5-E916-765D-9774A911E5E4}"/>
              </a:ext>
            </a:extLst>
          </p:cNvPr>
          <p:cNvSpPr txBox="1">
            <a:spLocks/>
          </p:cNvSpPr>
          <p:nvPr/>
        </p:nvSpPr>
        <p:spPr>
          <a:xfrm>
            <a:off x="7558063" y="4859404"/>
            <a:ext cx="4248967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 satisfaction, levier de conquête, via la recommandation active</a:t>
            </a:r>
            <a:endParaRPr lang="fr-FR" sz="160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D7CB4A2-4F10-3885-D033-536DDF7470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1354" y="5124600"/>
            <a:ext cx="767405" cy="58736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5653600-3F1E-2562-F927-2E1BB8CE3B8C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</a:blip>
          <a:stretch>
            <a:fillRect/>
          </a:stretch>
        </p:blipFill>
        <p:spPr>
          <a:xfrm>
            <a:off x="6801354" y="3667868"/>
            <a:ext cx="756709" cy="73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FDDBF1-0270-41EC-823D-CC7ECB6F32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95573" y="2604546"/>
            <a:ext cx="5884467" cy="1080000"/>
          </a:xfrm>
        </p:spPr>
        <p:txBody>
          <a:bodyPr/>
          <a:lstStyle/>
          <a:p>
            <a:endParaRPr lang="fr-FR" sz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Testez vos connaissances</a:t>
            </a:r>
            <a:endParaRPr lang="fr-FR" sz="2400" dirty="0"/>
          </a:p>
          <a:p>
            <a:endParaRPr lang="fr-FR" dirty="0"/>
          </a:p>
        </p:txBody>
      </p:sp>
      <p:sp>
        <p:nvSpPr>
          <p:cNvPr id="60" name="Espace réservé du numéro de diapositive 59">
            <a:extLst>
              <a:ext uri="{FF2B5EF4-FFF2-40B4-BE49-F238E27FC236}">
                <a16:creationId xmlns:a16="http://schemas.microsoft.com/office/drawing/2014/main" id="{9AA5C2C7-C39C-49CA-9A89-2F8FEE3C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3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3937E8-32C4-EF9A-72EC-590DC80F2103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2873829" y="2604546"/>
            <a:ext cx="1521744" cy="10678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9CA87F1-43EF-6758-E04A-0EF9F321D2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590" r="12872"/>
          <a:stretch/>
        </p:blipFill>
        <p:spPr>
          <a:xfrm>
            <a:off x="722720" y="699795"/>
            <a:ext cx="643827" cy="63467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DECFDA2-BBB1-6B2F-F755-6BA8D9877E8B}"/>
              </a:ext>
            </a:extLst>
          </p:cNvPr>
          <p:cNvSpPr txBox="1"/>
          <p:nvPr/>
        </p:nvSpPr>
        <p:spPr>
          <a:xfrm>
            <a:off x="1578349" y="724746"/>
            <a:ext cx="3152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Satisf’</a:t>
            </a:r>
            <a:r>
              <a:rPr lang="fr-FR" sz="3200" b="1" i="1" dirty="0" err="1">
                <a:solidFill>
                  <a:srgbClr val="C00000"/>
                </a:solidFill>
              </a:rPr>
              <a:t>Action</a:t>
            </a:r>
            <a:endParaRPr lang="fr-FR" sz="3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95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C62A6C3-6837-A0C6-78BD-A1576BD18C5D}"/>
              </a:ext>
            </a:extLst>
          </p:cNvPr>
          <p:cNvSpPr/>
          <p:nvPr/>
        </p:nvSpPr>
        <p:spPr>
          <a:xfrm>
            <a:off x="6587412" y="1243231"/>
            <a:ext cx="4655645" cy="48963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2245" y="502458"/>
            <a:ext cx="9064526" cy="432000"/>
          </a:xfrm>
        </p:spPr>
        <p:txBody>
          <a:bodyPr/>
          <a:lstStyle/>
          <a:p>
            <a:r>
              <a:rPr lang="fr-FR" dirty="0"/>
              <a:t>Testez vos connaissances sur la joignabilité…</a:t>
            </a: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417" y="185757"/>
            <a:ext cx="9064527" cy="719227"/>
          </a:xfrm>
        </p:spPr>
        <p:txBody>
          <a:bodyPr/>
          <a:lstStyle/>
          <a:p>
            <a:r>
              <a:rPr lang="fr-FR" sz="2400" dirty="0"/>
              <a:t>QUIZ 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5094F8-5B91-84DB-42AF-7BB79FAA4F98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0626089" y="83151"/>
            <a:ext cx="1433113" cy="100569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0C038D8-7AE4-4B77-7E12-F5CCC423BA40}"/>
              </a:ext>
            </a:extLst>
          </p:cNvPr>
          <p:cNvSpPr txBox="1"/>
          <p:nvPr/>
        </p:nvSpPr>
        <p:spPr>
          <a:xfrm>
            <a:off x="878951" y="4338614"/>
            <a:ext cx="6093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https://app.klaxoon.com/join/VK6DYKP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D5ED38-46E1-AEEE-F73D-FD672FC5F9FD}"/>
              </a:ext>
            </a:extLst>
          </p:cNvPr>
          <p:cNvSpPr txBox="1"/>
          <p:nvPr/>
        </p:nvSpPr>
        <p:spPr>
          <a:xfrm>
            <a:off x="1093946" y="2384894"/>
            <a:ext cx="52784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Pour tester vos connaissances sur la joignabilité, cliquez sur le lien ci-dessous ou scannez le QR CODE</a:t>
            </a:r>
          </a:p>
        </p:txBody>
      </p:sp>
      <p:pic>
        <p:nvPicPr>
          <p:cNvPr id="15" name="Image 14">
            <a:hlinkClick r:id="rId4"/>
            <a:extLst>
              <a:ext uri="{FF2B5EF4-FFF2-40B4-BE49-F238E27FC236}">
                <a16:creationId xmlns:a16="http://schemas.microsoft.com/office/drawing/2014/main" id="{3A200F54-E82D-C6D3-027D-A470B2CABDFE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 rot="5400000">
            <a:off x="258067" y="4487328"/>
            <a:ext cx="757238" cy="609600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25A46C3-C76C-3854-603D-9DDEB9651443}"/>
              </a:ext>
            </a:extLst>
          </p:cNvPr>
          <p:cNvCxnSpPr/>
          <p:nvPr/>
        </p:nvCxnSpPr>
        <p:spPr>
          <a:xfrm>
            <a:off x="966869" y="2199336"/>
            <a:ext cx="0" cy="1607554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E61D23F-C041-4BFF-A263-8886EEF798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9746" y="1604023"/>
            <a:ext cx="3990975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9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Espace réservé du numéro de diapositive 59">
            <a:extLst>
              <a:ext uri="{FF2B5EF4-FFF2-40B4-BE49-F238E27FC236}">
                <a16:creationId xmlns:a16="http://schemas.microsoft.com/office/drawing/2014/main" id="{9AA5C2C7-C39C-49CA-9A89-2F8FEE3C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77075625-62FC-A5EE-8D05-9FA123686C66}"/>
              </a:ext>
            </a:extLst>
          </p:cNvPr>
          <p:cNvSpPr txBox="1">
            <a:spLocks/>
          </p:cNvSpPr>
          <p:nvPr/>
        </p:nvSpPr>
        <p:spPr>
          <a:xfrm>
            <a:off x="4279322" y="2877977"/>
            <a:ext cx="5499160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Le contexte et les attentes de nos clients </a:t>
            </a:r>
            <a:endParaRPr lang="fr-FR" sz="2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DA3F9BC-66B0-5D3C-588D-ABEE921D7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461" y="2954614"/>
            <a:ext cx="920861" cy="92672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88907D7-720C-136F-0A9E-942AF8E17E80}"/>
              </a:ext>
            </a:extLst>
          </p:cNvPr>
          <p:cNvSpPr txBox="1"/>
          <p:nvPr/>
        </p:nvSpPr>
        <p:spPr>
          <a:xfrm>
            <a:off x="1578349" y="724746"/>
            <a:ext cx="3152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Satisf’</a:t>
            </a:r>
            <a:r>
              <a:rPr lang="fr-FR" sz="3200" b="1" i="1" dirty="0" err="1">
                <a:solidFill>
                  <a:srgbClr val="C00000"/>
                </a:solidFill>
              </a:rPr>
              <a:t>Action</a:t>
            </a:r>
            <a:endParaRPr lang="fr-FR" sz="3200" b="1" i="1" dirty="0">
              <a:solidFill>
                <a:srgbClr val="C00000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514437-0BA0-E991-4E2E-9FFC3E81E1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590" r="12872"/>
          <a:stretch/>
        </p:blipFill>
        <p:spPr>
          <a:xfrm>
            <a:off x="797365" y="699793"/>
            <a:ext cx="643827" cy="63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69D1F0C-0351-1754-D4B2-E87973AE4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24" y="1722940"/>
            <a:ext cx="5678376" cy="3759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100" i="0" u="none" strike="noStrike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R="0" lvl="0" indent="0" fontAlgn="auto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100" i="0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3757" y="1006227"/>
            <a:ext cx="4570422" cy="432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b="1" i="0" kern="1200" dirty="0">
                <a:effectLst/>
                <a:latin typeface="+mn-lt"/>
                <a:ea typeface="+mn-ea"/>
                <a:cs typeface="+mn-cs"/>
              </a:rPr>
              <a:t>Des clients en attente </a:t>
            </a:r>
            <a:r>
              <a:rPr lang="fr-FR" b="1" i="0" kern="1200" dirty="0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rPr>
              <a:t>de proximité</a:t>
            </a:r>
            <a:endParaRPr lang="fr-FR" b="1" kern="12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endParaRPr lang="fr-FR" b="1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b="1" i="0" kern="1200" cap="all" baseline="0" dirty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Le </a:t>
            </a:r>
            <a:r>
              <a:rPr lang="fr-FR" sz="2400" b="1" i="0" kern="1200" cap="all" baseline="0" dirty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contexte</a:t>
            </a:r>
            <a:r>
              <a:rPr lang="fr-FR" b="1" i="0" kern="1200" cap="all" baseline="0" dirty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010114-204E-4A70-B4B3-C04F135F7FC6}"/>
              </a:ext>
            </a:extLst>
          </p:cNvPr>
          <p:cNvSpPr txBox="1"/>
          <p:nvPr/>
        </p:nvSpPr>
        <p:spPr>
          <a:xfrm>
            <a:off x="6703757" y="1520269"/>
            <a:ext cx="4658665" cy="46727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fr-FR" b="0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Le conseiller bancaire est aujourd’hui moins sollicité par les clients pour les opérations courantes.</a:t>
            </a:r>
          </a:p>
          <a:p>
            <a:pPr marR="0" lvl="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fr-FR" i="1" dirty="0"/>
          </a:p>
          <a:p>
            <a:pPr algn="just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fr-FR" b="0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Les différents services de la banque sont disponibles 24h sur 24h, grâce aux outils digitaux.</a:t>
            </a:r>
          </a:p>
          <a:p>
            <a:pPr marR="0" lvl="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fr-FR" b="0" i="1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R="0" lvl="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fr-FR" i="1" dirty="0"/>
              <a:t>Toutefois, les clients </a:t>
            </a:r>
            <a:r>
              <a:rPr kumimoji="0" lang="fr-FR" b="0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souhaitent </a:t>
            </a:r>
            <a:r>
              <a:rPr kumimoji="0" lang="fr-FR" i="1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que leur conseiller soit totalement disponible lorsque le besoin s’en fait sentir.</a:t>
            </a:r>
            <a:endParaRPr kumimoji="0" lang="fr-FR" b="0" i="1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R="0" lvl="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fr-FR" i="1" dirty="0"/>
          </a:p>
          <a:p>
            <a:pPr marR="0" lvl="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fr-FR" i="1" dirty="0"/>
              <a:t>L</a:t>
            </a:r>
            <a:r>
              <a:rPr kumimoji="0" lang="fr-FR" b="0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es clients souhaitent pouvoir joindre leur conseiller </a:t>
            </a:r>
            <a:r>
              <a:rPr kumimoji="0" lang="fr-FR" b="0" i="1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facilement </a:t>
            </a:r>
            <a:r>
              <a:rPr kumimoji="0" lang="fr-FR" b="0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et </a:t>
            </a:r>
            <a:r>
              <a:rPr kumimoji="0" lang="fr-FR" b="0" i="1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sans effort</a:t>
            </a:r>
            <a:r>
              <a:rPr lang="fr-FR" i="1" dirty="0">
                <a:solidFill>
                  <a:schemeClr val="bg2"/>
                </a:solidFill>
              </a:rPr>
              <a:t> </a:t>
            </a:r>
            <a:r>
              <a:rPr lang="fr-FR" i="1" dirty="0"/>
              <a:t>et</a:t>
            </a:r>
            <a:r>
              <a:rPr lang="fr-FR" i="1" dirty="0">
                <a:solidFill>
                  <a:schemeClr val="bg2"/>
                </a:solidFill>
              </a:rPr>
              <a:t> </a:t>
            </a:r>
            <a:r>
              <a:rPr kumimoji="0" lang="fr-FR" b="0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sur le canal de leur choix (téléphone, mail, </a:t>
            </a:r>
            <a:r>
              <a:rPr lang="fr-FR" i="1" dirty="0"/>
              <a:t>v</a:t>
            </a:r>
            <a:r>
              <a:rPr kumimoji="0" lang="fr-FR" b="0" i="1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isio</a:t>
            </a:r>
            <a:r>
              <a:rPr kumimoji="0" lang="fr-FR" b="0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etc….)</a:t>
            </a:r>
          </a:p>
        </p:txBody>
      </p:sp>
      <p:sp>
        <p:nvSpPr>
          <p:cNvPr id="10" name="Forme en L 9">
            <a:extLst>
              <a:ext uri="{FF2B5EF4-FFF2-40B4-BE49-F238E27FC236}">
                <a16:creationId xmlns:a16="http://schemas.microsoft.com/office/drawing/2014/main" id="{86AC7055-1168-CA99-EDAD-2218130932BC}"/>
              </a:ext>
            </a:extLst>
          </p:cNvPr>
          <p:cNvSpPr/>
          <p:nvPr/>
        </p:nvSpPr>
        <p:spPr>
          <a:xfrm rot="5400000">
            <a:off x="6096966" y="878236"/>
            <a:ext cx="863026" cy="434715"/>
          </a:xfrm>
          <a:prstGeom prst="corner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Forme en L 13">
            <a:extLst>
              <a:ext uri="{FF2B5EF4-FFF2-40B4-BE49-F238E27FC236}">
                <a16:creationId xmlns:a16="http://schemas.microsoft.com/office/drawing/2014/main" id="{ECC54203-F53A-ABD2-AF77-2E9D174BF11D}"/>
              </a:ext>
            </a:extLst>
          </p:cNvPr>
          <p:cNvSpPr/>
          <p:nvPr/>
        </p:nvSpPr>
        <p:spPr>
          <a:xfrm rot="16200000">
            <a:off x="11043448" y="5568462"/>
            <a:ext cx="870803" cy="409341"/>
          </a:xfrm>
          <a:prstGeom prst="corner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92D05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1654B3-5F57-6744-6D3B-B8C2C594C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9185" y="95949"/>
            <a:ext cx="920861" cy="92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43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1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algn="l"/>
            <a:endParaRPr lang="fr-FR" sz="32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endParaRPr lang="fr-FR" sz="3200" b="0" i="0" u="none" strike="noStrike" baseline="0" dirty="0">
              <a:latin typeface="Wingdings" panose="05000000000000000000" pitchFamily="2" charset="2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57244" y="367904"/>
            <a:ext cx="8606212" cy="7192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fr-FR" sz="2400" b="1" i="0" kern="1200" cap="all" baseline="0" dirty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Les </a:t>
            </a:r>
            <a:r>
              <a:rPr lang="fr-FR" sz="2400" b="1" i="0" kern="1200" cap="all" baseline="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attentes </a:t>
            </a:r>
            <a:r>
              <a:rPr lang="fr-FR" sz="2400" b="1" i="0" kern="1200" cap="all" baseline="0" dirty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de nos clients </a:t>
            </a:r>
            <a:br>
              <a:rPr lang="fr-FR" sz="2800" b="0" i="0" u="none" strike="noStrike" baseline="0" dirty="0">
                <a:solidFill>
                  <a:schemeClr val="bg1"/>
                </a:solidFill>
                <a:latin typeface="Franklin Gothic Medium" panose="020B0603020102020204" pitchFamily="34" charset="0"/>
              </a:rPr>
            </a:br>
            <a:r>
              <a:rPr lang="fr-FR" sz="1100" b="0" i="0" u="none" strike="noStrike" baseline="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source SAE 2022 </a:t>
            </a:r>
            <a:endParaRPr lang="fr-FR" sz="1100" b="1" i="0" kern="1200" cap="all" baseline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TXT_X1">
            <a:extLst>
              <a:ext uri="{FF2B5EF4-FFF2-40B4-BE49-F238E27FC236}">
                <a16:creationId xmlns:a16="http://schemas.microsoft.com/office/drawing/2014/main" id="{6E430E70-ED7C-C9DA-1F4F-FED9C3BEA64E}"/>
              </a:ext>
            </a:extLst>
          </p:cNvPr>
          <p:cNvSpPr txBox="1"/>
          <p:nvPr/>
        </p:nvSpPr>
        <p:spPr>
          <a:xfrm>
            <a:off x="702881" y="2627162"/>
            <a:ext cx="509467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A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5143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0287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5430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717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30861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6004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41148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41%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ont un entretien en face à face dans l’année</a:t>
            </a:r>
          </a:p>
        </p:txBody>
      </p:sp>
      <p:sp>
        <p:nvSpPr>
          <p:cNvPr id="15" name="Freeform 24">
            <a:extLst>
              <a:ext uri="{FF2B5EF4-FFF2-40B4-BE49-F238E27FC236}">
                <a16:creationId xmlns:a16="http://schemas.microsoft.com/office/drawing/2014/main" id="{0B4C574A-872F-8668-879C-1EEAD251419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1746" y="2520995"/>
            <a:ext cx="579161" cy="577890"/>
          </a:xfrm>
          <a:custGeom>
            <a:avLst/>
            <a:gdLst>
              <a:gd name="T0" fmla="*/ 10 w 227"/>
              <a:gd name="T1" fmla="*/ 0 h 227"/>
              <a:gd name="T2" fmla="*/ 217 w 227"/>
              <a:gd name="T3" fmla="*/ 14 h 227"/>
              <a:gd name="T4" fmla="*/ 132 w 227"/>
              <a:gd name="T5" fmla="*/ 143 h 227"/>
              <a:gd name="T6" fmla="*/ 132 w 227"/>
              <a:gd name="T7" fmla="*/ 206 h 227"/>
              <a:gd name="T8" fmla="*/ 157 w 227"/>
              <a:gd name="T9" fmla="*/ 153 h 227"/>
              <a:gd name="T10" fmla="*/ 192 w 227"/>
              <a:gd name="T11" fmla="*/ 206 h 227"/>
              <a:gd name="T12" fmla="*/ 217 w 227"/>
              <a:gd name="T13" fmla="*/ 98 h 227"/>
              <a:gd name="T14" fmla="*/ 10 w 227"/>
              <a:gd name="T15" fmla="*/ 206 h 227"/>
              <a:gd name="T16" fmla="*/ 35 w 227"/>
              <a:gd name="T17" fmla="*/ 153 h 227"/>
              <a:gd name="T18" fmla="*/ 70 w 227"/>
              <a:gd name="T19" fmla="*/ 206 h 227"/>
              <a:gd name="T20" fmla="*/ 95 w 227"/>
              <a:gd name="T21" fmla="*/ 153 h 227"/>
              <a:gd name="T22" fmla="*/ 95 w 227"/>
              <a:gd name="T23" fmla="*/ 137 h 227"/>
              <a:gd name="T24" fmla="*/ 132 w 227"/>
              <a:gd name="T25" fmla="*/ 137 h 227"/>
              <a:gd name="T26" fmla="*/ 157 w 227"/>
              <a:gd name="T27" fmla="*/ 139 h 227"/>
              <a:gd name="T28" fmla="*/ 192 w 227"/>
              <a:gd name="T29" fmla="*/ 139 h 227"/>
              <a:gd name="T30" fmla="*/ 157 w 227"/>
              <a:gd name="T31" fmla="*/ 143 h 227"/>
              <a:gd name="T32" fmla="*/ 70 w 227"/>
              <a:gd name="T33" fmla="*/ 143 h 227"/>
              <a:gd name="T34" fmla="*/ 35 w 227"/>
              <a:gd name="T35" fmla="*/ 139 h 227"/>
              <a:gd name="T36" fmla="*/ 70 w 227"/>
              <a:gd name="T37" fmla="*/ 139 h 227"/>
              <a:gd name="T38" fmla="*/ 0 w 227"/>
              <a:gd name="T39" fmla="*/ 227 h 227"/>
              <a:gd name="T40" fmla="*/ 95 w 227"/>
              <a:gd name="T41" fmla="*/ 213 h 227"/>
              <a:gd name="T42" fmla="*/ 0 w 227"/>
              <a:gd name="T43" fmla="*/ 227 h 227"/>
              <a:gd name="T44" fmla="*/ 227 w 227"/>
              <a:gd name="T45" fmla="*/ 227 h 227"/>
              <a:gd name="T46" fmla="*/ 132 w 227"/>
              <a:gd name="T47" fmla="*/ 213 h 227"/>
              <a:gd name="T48" fmla="*/ 89 w 227"/>
              <a:gd name="T49" fmla="*/ 44 h 227"/>
              <a:gd name="T50" fmla="*/ 87 w 227"/>
              <a:gd name="T51" fmla="*/ 50 h 227"/>
              <a:gd name="T52" fmla="*/ 92 w 227"/>
              <a:gd name="T53" fmla="*/ 56 h 227"/>
              <a:gd name="T54" fmla="*/ 89 w 227"/>
              <a:gd name="T55" fmla="*/ 44 h 227"/>
              <a:gd name="T56" fmla="*/ 48 w 227"/>
              <a:gd name="T57" fmla="*/ 44 h 227"/>
              <a:gd name="T58" fmla="*/ 45 w 227"/>
              <a:gd name="T59" fmla="*/ 50 h 227"/>
              <a:gd name="T60" fmla="*/ 53 w 227"/>
              <a:gd name="T61" fmla="*/ 47 h 227"/>
              <a:gd name="T62" fmla="*/ 0 w 227"/>
              <a:gd name="T63" fmla="*/ 87 h 227"/>
              <a:gd name="T64" fmla="*/ 227 w 227"/>
              <a:gd name="T65" fmla="*/ 21 h 227"/>
              <a:gd name="T66" fmla="*/ 59 w 227"/>
              <a:gd name="T67" fmla="*/ 68 h 227"/>
              <a:gd name="T68" fmla="*/ 36 w 227"/>
              <a:gd name="T69" fmla="*/ 70 h 227"/>
              <a:gd name="T70" fmla="*/ 47 w 227"/>
              <a:gd name="T71" fmla="*/ 37 h 227"/>
              <a:gd name="T72" fmla="*/ 62 w 227"/>
              <a:gd name="T73" fmla="*/ 46 h 227"/>
              <a:gd name="T74" fmla="*/ 57 w 227"/>
              <a:gd name="T75" fmla="*/ 53 h 227"/>
              <a:gd name="T76" fmla="*/ 59 w 227"/>
              <a:gd name="T77" fmla="*/ 68 h 227"/>
              <a:gd name="T78" fmla="*/ 94 w 227"/>
              <a:gd name="T79" fmla="*/ 62 h 227"/>
              <a:gd name="T80" fmla="*/ 82 w 227"/>
              <a:gd name="T81" fmla="*/ 70 h 227"/>
              <a:gd name="T82" fmla="*/ 83 w 227"/>
              <a:gd name="T83" fmla="*/ 37 h 227"/>
              <a:gd name="T84" fmla="*/ 106 w 227"/>
              <a:gd name="T85" fmla="*/ 70 h 227"/>
              <a:gd name="T86" fmla="*/ 148 w 227"/>
              <a:gd name="T87" fmla="*/ 70 h 227"/>
              <a:gd name="T88" fmla="*/ 132 w 227"/>
              <a:gd name="T89" fmla="*/ 60 h 227"/>
              <a:gd name="T90" fmla="*/ 125 w 227"/>
              <a:gd name="T91" fmla="*/ 47 h 227"/>
              <a:gd name="T92" fmla="*/ 126 w 227"/>
              <a:gd name="T93" fmla="*/ 70 h 227"/>
              <a:gd name="T94" fmla="*/ 117 w 227"/>
              <a:gd name="T95" fmla="*/ 37 h 227"/>
              <a:gd name="T96" fmla="*/ 134 w 227"/>
              <a:gd name="T97" fmla="*/ 47 h 227"/>
              <a:gd name="T98" fmla="*/ 140 w 227"/>
              <a:gd name="T99" fmla="*/ 59 h 227"/>
              <a:gd name="T100" fmla="*/ 139 w 227"/>
              <a:gd name="T101" fmla="*/ 37 h 227"/>
              <a:gd name="T102" fmla="*/ 148 w 227"/>
              <a:gd name="T103" fmla="*/ 70 h 227"/>
              <a:gd name="T104" fmla="*/ 173 w 227"/>
              <a:gd name="T105" fmla="*/ 57 h 227"/>
              <a:gd name="T106" fmla="*/ 169 w 227"/>
              <a:gd name="T107" fmla="*/ 70 h 227"/>
              <a:gd name="T108" fmla="*/ 161 w 227"/>
              <a:gd name="T109" fmla="*/ 37 h 227"/>
              <a:gd name="T110" fmla="*/ 169 w 227"/>
              <a:gd name="T111" fmla="*/ 52 h 227"/>
              <a:gd name="T112" fmla="*/ 172 w 227"/>
              <a:gd name="T113" fmla="*/ 48 h 227"/>
              <a:gd name="T114" fmla="*/ 191 w 227"/>
              <a:gd name="T115" fmla="*/ 37 h 227"/>
              <a:gd name="T116" fmla="*/ 192 w 227"/>
              <a:gd name="T117" fmla="*/ 70 h 227"/>
              <a:gd name="T118" fmla="*/ 47 w 227"/>
              <a:gd name="T119" fmla="*/ 57 h 227"/>
              <a:gd name="T120" fmla="*/ 45 w 227"/>
              <a:gd name="T121" fmla="*/ 64 h 227"/>
              <a:gd name="T122" fmla="*/ 54 w 227"/>
              <a:gd name="T123" fmla="*/ 6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7" h="227">
                <a:moveTo>
                  <a:pt x="217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14"/>
                  <a:pt x="10" y="14"/>
                  <a:pt x="10" y="14"/>
                </a:cubicBezTo>
                <a:cubicBezTo>
                  <a:pt x="217" y="14"/>
                  <a:pt x="217" y="14"/>
                  <a:pt x="217" y="14"/>
                </a:cubicBezTo>
                <a:lnTo>
                  <a:pt x="217" y="0"/>
                </a:lnTo>
                <a:close/>
                <a:moveTo>
                  <a:pt x="132" y="143"/>
                </a:moveTo>
                <a:cubicBezTo>
                  <a:pt x="132" y="153"/>
                  <a:pt x="132" y="153"/>
                  <a:pt x="132" y="153"/>
                </a:cubicBezTo>
                <a:cubicBezTo>
                  <a:pt x="132" y="206"/>
                  <a:pt x="132" y="206"/>
                  <a:pt x="132" y="206"/>
                </a:cubicBezTo>
                <a:cubicBezTo>
                  <a:pt x="157" y="206"/>
                  <a:pt x="157" y="206"/>
                  <a:pt x="157" y="206"/>
                </a:cubicBezTo>
                <a:cubicBezTo>
                  <a:pt x="157" y="153"/>
                  <a:pt x="157" y="153"/>
                  <a:pt x="157" y="153"/>
                </a:cubicBezTo>
                <a:cubicBezTo>
                  <a:pt x="192" y="153"/>
                  <a:pt x="192" y="153"/>
                  <a:pt x="192" y="153"/>
                </a:cubicBezTo>
                <a:cubicBezTo>
                  <a:pt x="192" y="206"/>
                  <a:pt x="192" y="206"/>
                  <a:pt x="192" y="206"/>
                </a:cubicBezTo>
                <a:cubicBezTo>
                  <a:pt x="217" y="206"/>
                  <a:pt x="217" y="206"/>
                  <a:pt x="217" y="206"/>
                </a:cubicBezTo>
                <a:cubicBezTo>
                  <a:pt x="217" y="98"/>
                  <a:pt x="217" y="98"/>
                  <a:pt x="217" y="98"/>
                </a:cubicBezTo>
                <a:cubicBezTo>
                  <a:pt x="10" y="98"/>
                  <a:pt x="10" y="98"/>
                  <a:pt x="10" y="98"/>
                </a:cubicBezTo>
                <a:cubicBezTo>
                  <a:pt x="10" y="206"/>
                  <a:pt x="10" y="206"/>
                  <a:pt x="10" y="206"/>
                </a:cubicBezTo>
                <a:cubicBezTo>
                  <a:pt x="35" y="206"/>
                  <a:pt x="35" y="206"/>
                  <a:pt x="35" y="206"/>
                </a:cubicBezTo>
                <a:cubicBezTo>
                  <a:pt x="35" y="153"/>
                  <a:pt x="35" y="153"/>
                  <a:pt x="35" y="153"/>
                </a:cubicBezTo>
                <a:cubicBezTo>
                  <a:pt x="70" y="153"/>
                  <a:pt x="70" y="153"/>
                  <a:pt x="70" y="153"/>
                </a:cubicBezTo>
                <a:cubicBezTo>
                  <a:pt x="70" y="206"/>
                  <a:pt x="70" y="206"/>
                  <a:pt x="70" y="206"/>
                </a:cubicBezTo>
                <a:cubicBezTo>
                  <a:pt x="95" y="206"/>
                  <a:pt x="95" y="206"/>
                  <a:pt x="95" y="206"/>
                </a:cubicBezTo>
                <a:cubicBezTo>
                  <a:pt x="95" y="153"/>
                  <a:pt x="95" y="153"/>
                  <a:pt x="95" y="153"/>
                </a:cubicBezTo>
                <a:cubicBezTo>
                  <a:pt x="95" y="143"/>
                  <a:pt x="95" y="143"/>
                  <a:pt x="95" y="143"/>
                </a:cubicBezTo>
                <a:cubicBezTo>
                  <a:pt x="95" y="137"/>
                  <a:pt x="95" y="137"/>
                  <a:pt x="95" y="137"/>
                </a:cubicBezTo>
                <a:cubicBezTo>
                  <a:pt x="95" y="126"/>
                  <a:pt x="103" y="118"/>
                  <a:pt x="114" y="118"/>
                </a:cubicBezTo>
                <a:cubicBezTo>
                  <a:pt x="124" y="118"/>
                  <a:pt x="132" y="126"/>
                  <a:pt x="132" y="137"/>
                </a:cubicBezTo>
                <a:lnTo>
                  <a:pt x="132" y="143"/>
                </a:lnTo>
                <a:close/>
                <a:moveTo>
                  <a:pt x="157" y="139"/>
                </a:moveTo>
                <a:cubicBezTo>
                  <a:pt x="157" y="129"/>
                  <a:pt x="165" y="121"/>
                  <a:pt x="175" y="121"/>
                </a:cubicBezTo>
                <a:cubicBezTo>
                  <a:pt x="184" y="121"/>
                  <a:pt x="192" y="129"/>
                  <a:pt x="192" y="139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57" y="143"/>
                  <a:pt x="157" y="143"/>
                  <a:pt x="157" y="143"/>
                </a:cubicBezTo>
                <a:lnTo>
                  <a:pt x="157" y="139"/>
                </a:lnTo>
                <a:close/>
                <a:moveTo>
                  <a:pt x="70" y="143"/>
                </a:moveTo>
                <a:cubicBezTo>
                  <a:pt x="35" y="143"/>
                  <a:pt x="35" y="143"/>
                  <a:pt x="35" y="143"/>
                </a:cubicBezTo>
                <a:cubicBezTo>
                  <a:pt x="35" y="139"/>
                  <a:pt x="35" y="139"/>
                  <a:pt x="35" y="139"/>
                </a:cubicBezTo>
                <a:cubicBezTo>
                  <a:pt x="35" y="129"/>
                  <a:pt x="43" y="121"/>
                  <a:pt x="52" y="121"/>
                </a:cubicBezTo>
                <a:cubicBezTo>
                  <a:pt x="62" y="121"/>
                  <a:pt x="70" y="129"/>
                  <a:pt x="70" y="139"/>
                </a:cubicBezTo>
                <a:lnTo>
                  <a:pt x="70" y="143"/>
                </a:lnTo>
                <a:close/>
                <a:moveTo>
                  <a:pt x="0" y="227"/>
                </a:moveTo>
                <a:cubicBezTo>
                  <a:pt x="95" y="227"/>
                  <a:pt x="95" y="227"/>
                  <a:pt x="95" y="227"/>
                </a:cubicBezTo>
                <a:cubicBezTo>
                  <a:pt x="95" y="213"/>
                  <a:pt x="95" y="213"/>
                  <a:pt x="95" y="213"/>
                </a:cubicBezTo>
                <a:cubicBezTo>
                  <a:pt x="0" y="213"/>
                  <a:pt x="0" y="213"/>
                  <a:pt x="0" y="213"/>
                </a:cubicBezTo>
                <a:lnTo>
                  <a:pt x="0" y="227"/>
                </a:lnTo>
                <a:close/>
                <a:moveTo>
                  <a:pt x="132" y="227"/>
                </a:moveTo>
                <a:cubicBezTo>
                  <a:pt x="227" y="227"/>
                  <a:pt x="227" y="227"/>
                  <a:pt x="227" y="227"/>
                </a:cubicBezTo>
                <a:cubicBezTo>
                  <a:pt x="227" y="213"/>
                  <a:pt x="227" y="213"/>
                  <a:pt x="227" y="213"/>
                </a:cubicBezTo>
                <a:cubicBezTo>
                  <a:pt x="132" y="213"/>
                  <a:pt x="132" y="213"/>
                  <a:pt x="132" y="213"/>
                </a:cubicBezTo>
                <a:lnTo>
                  <a:pt x="132" y="227"/>
                </a:lnTo>
                <a:close/>
                <a:moveTo>
                  <a:pt x="89" y="44"/>
                </a:moveTo>
                <a:cubicBezTo>
                  <a:pt x="88" y="44"/>
                  <a:pt x="88" y="44"/>
                  <a:pt x="88" y="44"/>
                </a:cubicBezTo>
                <a:cubicBezTo>
                  <a:pt x="88" y="46"/>
                  <a:pt x="87" y="48"/>
                  <a:pt x="87" y="50"/>
                </a:cubicBezTo>
                <a:cubicBezTo>
                  <a:pt x="85" y="56"/>
                  <a:pt x="85" y="56"/>
                  <a:pt x="85" y="56"/>
                </a:cubicBezTo>
                <a:cubicBezTo>
                  <a:pt x="92" y="56"/>
                  <a:pt x="92" y="56"/>
                  <a:pt x="92" y="56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48"/>
                  <a:pt x="89" y="46"/>
                  <a:pt x="89" y="44"/>
                </a:cubicBezTo>
                <a:close/>
                <a:moveTo>
                  <a:pt x="53" y="47"/>
                </a:moveTo>
                <a:cubicBezTo>
                  <a:pt x="53" y="45"/>
                  <a:pt x="51" y="44"/>
                  <a:pt x="48" y="44"/>
                </a:cubicBezTo>
                <a:cubicBezTo>
                  <a:pt x="46" y="44"/>
                  <a:pt x="45" y="44"/>
                  <a:pt x="45" y="44"/>
                </a:cubicBezTo>
                <a:cubicBezTo>
                  <a:pt x="45" y="50"/>
                  <a:pt x="45" y="50"/>
                  <a:pt x="45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51" y="50"/>
                  <a:pt x="53" y="49"/>
                  <a:pt x="53" y="47"/>
                </a:cubicBezTo>
                <a:close/>
                <a:moveTo>
                  <a:pt x="0" y="21"/>
                </a:moveTo>
                <a:cubicBezTo>
                  <a:pt x="0" y="87"/>
                  <a:pt x="0" y="87"/>
                  <a:pt x="0" y="87"/>
                </a:cubicBezTo>
                <a:cubicBezTo>
                  <a:pt x="227" y="87"/>
                  <a:pt x="227" y="87"/>
                  <a:pt x="227" y="87"/>
                </a:cubicBezTo>
                <a:cubicBezTo>
                  <a:pt x="227" y="21"/>
                  <a:pt x="227" y="21"/>
                  <a:pt x="227" y="21"/>
                </a:cubicBezTo>
                <a:lnTo>
                  <a:pt x="0" y="21"/>
                </a:lnTo>
                <a:close/>
                <a:moveTo>
                  <a:pt x="59" y="68"/>
                </a:moveTo>
                <a:cubicBezTo>
                  <a:pt x="57" y="70"/>
                  <a:pt x="52" y="71"/>
                  <a:pt x="45" y="71"/>
                </a:cubicBezTo>
                <a:cubicBezTo>
                  <a:pt x="41" y="71"/>
                  <a:pt x="36" y="71"/>
                  <a:pt x="36" y="70"/>
                </a:cubicBezTo>
                <a:cubicBezTo>
                  <a:pt x="36" y="38"/>
                  <a:pt x="36" y="38"/>
                  <a:pt x="36" y="38"/>
                </a:cubicBezTo>
                <a:cubicBezTo>
                  <a:pt x="37" y="38"/>
                  <a:pt x="42" y="37"/>
                  <a:pt x="47" y="37"/>
                </a:cubicBezTo>
                <a:cubicBezTo>
                  <a:pt x="52" y="37"/>
                  <a:pt x="55" y="38"/>
                  <a:pt x="57" y="39"/>
                </a:cubicBezTo>
                <a:cubicBezTo>
                  <a:pt x="60" y="40"/>
                  <a:pt x="62" y="42"/>
                  <a:pt x="62" y="46"/>
                </a:cubicBezTo>
                <a:cubicBezTo>
                  <a:pt x="62" y="49"/>
                  <a:pt x="60" y="51"/>
                  <a:pt x="57" y="53"/>
                </a:cubicBezTo>
                <a:cubicBezTo>
                  <a:pt x="57" y="53"/>
                  <a:pt x="57" y="53"/>
                  <a:pt x="57" y="53"/>
                </a:cubicBezTo>
                <a:cubicBezTo>
                  <a:pt x="60" y="54"/>
                  <a:pt x="63" y="57"/>
                  <a:pt x="63" y="61"/>
                </a:cubicBezTo>
                <a:cubicBezTo>
                  <a:pt x="63" y="64"/>
                  <a:pt x="62" y="66"/>
                  <a:pt x="59" y="68"/>
                </a:cubicBezTo>
                <a:close/>
                <a:moveTo>
                  <a:pt x="96" y="70"/>
                </a:moveTo>
                <a:cubicBezTo>
                  <a:pt x="94" y="62"/>
                  <a:pt x="94" y="62"/>
                  <a:pt x="94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2" y="70"/>
                  <a:pt x="82" y="70"/>
                  <a:pt x="82" y="70"/>
                </a:cubicBezTo>
                <a:cubicBezTo>
                  <a:pt x="72" y="70"/>
                  <a:pt x="72" y="70"/>
                  <a:pt x="72" y="70"/>
                </a:cubicBezTo>
                <a:cubicBezTo>
                  <a:pt x="83" y="37"/>
                  <a:pt x="83" y="37"/>
                  <a:pt x="83" y="37"/>
                </a:cubicBezTo>
                <a:cubicBezTo>
                  <a:pt x="95" y="37"/>
                  <a:pt x="95" y="37"/>
                  <a:pt x="95" y="37"/>
                </a:cubicBezTo>
                <a:cubicBezTo>
                  <a:pt x="106" y="70"/>
                  <a:pt x="106" y="70"/>
                  <a:pt x="106" y="70"/>
                </a:cubicBezTo>
                <a:lnTo>
                  <a:pt x="96" y="70"/>
                </a:lnTo>
                <a:close/>
                <a:moveTo>
                  <a:pt x="148" y="70"/>
                </a:moveTo>
                <a:cubicBezTo>
                  <a:pt x="138" y="70"/>
                  <a:pt x="138" y="70"/>
                  <a:pt x="138" y="70"/>
                </a:cubicBezTo>
                <a:cubicBezTo>
                  <a:pt x="132" y="60"/>
                  <a:pt x="132" y="60"/>
                  <a:pt x="132" y="60"/>
                </a:cubicBezTo>
                <a:cubicBezTo>
                  <a:pt x="130" y="56"/>
                  <a:pt x="127" y="52"/>
                  <a:pt x="126" y="47"/>
                </a:cubicBezTo>
                <a:cubicBezTo>
                  <a:pt x="125" y="47"/>
                  <a:pt x="125" y="47"/>
                  <a:pt x="125" y="47"/>
                </a:cubicBezTo>
                <a:cubicBezTo>
                  <a:pt x="126" y="52"/>
                  <a:pt x="126" y="57"/>
                  <a:pt x="126" y="62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117" y="70"/>
                  <a:pt x="117" y="70"/>
                  <a:pt x="117" y="70"/>
                </a:cubicBezTo>
                <a:cubicBezTo>
                  <a:pt x="117" y="37"/>
                  <a:pt x="117" y="37"/>
                  <a:pt x="117" y="37"/>
                </a:cubicBezTo>
                <a:cubicBezTo>
                  <a:pt x="129" y="37"/>
                  <a:pt x="129" y="37"/>
                  <a:pt x="129" y="37"/>
                </a:cubicBezTo>
                <a:cubicBezTo>
                  <a:pt x="134" y="47"/>
                  <a:pt x="134" y="47"/>
                  <a:pt x="134" y="47"/>
                </a:cubicBezTo>
                <a:cubicBezTo>
                  <a:pt x="136" y="51"/>
                  <a:pt x="138" y="55"/>
                  <a:pt x="140" y="59"/>
                </a:cubicBezTo>
                <a:cubicBezTo>
                  <a:pt x="140" y="59"/>
                  <a:pt x="140" y="59"/>
                  <a:pt x="140" y="59"/>
                </a:cubicBezTo>
                <a:cubicBezTo>
                  <a:pt x="139" y="55"/>
                  <a:pt x="139" y="51"/>
                  <a:pt x="139" y="46"/>
                </a:cubicBezTo>
                <a:cubicBezTo>
                  <a:pt x="139" y="37"/>
                  <a:pt x="139" y="37"/>
                  <a:pt x="139" y="37"/>
                </a:cubicBezTo>
                <a:cubicBezTo>
                  <a:pt x="148" y="37"/>
                  <a:pt x="148" y="37"/>
                  <a:pt x="148" y="37"/>
                </a:cubicBezTo>
                <a:lnTo>
                  <a:pt x="148" y="70"/>
                </a:lnTo>
                <a:close/>
                <a:moveTo>
                  <a:pt x="181" y="70"/>
                </a:moveTo>
                <a:cubicBezTo>
                  <a:pt x="173" y="57"/>
                  <a:pt x="173" y="57"/>
                  <a:pt x="173" y="57"/>
                </a:cubicBezTo>
                <a:cubicBezTo>
                  <a:pt x="169" y="61"/>
                  <a:pt x="169" y="61"/>
                  <a:pt x="169" y="61"/>
                </a:cubicBezTo>
                <a:cubicBezTo>
                  <a:pt x="169" y="70"/>
                  <a:pt x="169" y="70"/>
                  <a:pt x="169" y="70"/>
                </a:cubicBezTo>
                <a:cubicBezTo>
                  <a:pt x="161" y="70"/>
                  <a:pt x="161" y="70"/>
                  <a:pt x="161" y="70"/>
                </a:cubicBezTo>
                <a:cubicBezTo>
                  <a:pt x="161" y="37"/>
                  <a:pt x="161" y="37"/>
                  <a:pt x="161" y="37"/>
                </a:cubicBezTo>
                <a:cubicBezTo>
                  <a:pt x="169" y="37"/>
                  <a:pt x="169" y="37"/>
                  <a:pt x="169" y="37"/>
                </a:cubicBezTo>
                <a:cubicBezTo>
                  <a:pt x="169" y="52"/>
                  <a:pt x="169" y="52"/>
                  <a:pt x="169" y="52"/>
                </a:cubicBezTo>
                <a:cubicBezTo>
                  <a:pt x="170" y="52"/>
                  <a:pt x="170" y="52"/>
                  <a:pt x="170" y="52"/>
                </a:cubicBezTo>
                <a:cubicBezTo>
                  <a:pt x="171" y="51"/>
                  <a:pt x="171" y="49"/>
                  <a:pt x="172" y="48"/>
                </a:cubicBezTo>
                <a:cubicBezTo>
                  <a:pt x="179" y="37"/>
                  <a:pt x="179" y="37"/>
                  <a:pt x="179" y="37"/>
                </a:cubicBezTo>
                <a:cubicBezTo>
                  <a:pt x="191" y="37"/>
                  <a:pt x="191" y="37"/>
                  <a:pt x="191" y="37"/>
                </a:cubicBezTo>
                <a:cubicBezTo>
                  <a:pt x="180" y="51"/>
                  <a:pt x="180" y="51"/>
                  <a:pt x="180" y="51"/>
                </a:cubicBezTo>
                <a:cubicBezTo>
                  <a:pt x="192" y="70"/>
                  <a:pt x="192" y="70"/>
                  <a:pt x="192" y="70"/>
                </a:cubicBezTo>
                <a:lnTo>
                  <a:pt x="181" y="70"/>
                </a:lnTo>
                <a:close/>
                <a:moveTo>
                  <a:pt x="47" y="57"/>
                </a:moveTo>
                <a:cubicBezTo>
                  <a:pt x="45" y="57"/>
                  <a:pt x="45" y="57"/>
                  <a:pt x="45" y="57"/>
                </a:cubicBezTo>
                <a:cubicBezTo>
                  <a:pt x="45" y="64"/>
                  <a:pt x="45" y="64"/>
                  <a:pt x="45" y="64"/>
                </a:cubicBezTo>
                <a:cubicBezTo>
                  <a:pt x="45" y="64"/>
                  <a:pt x="46" y="64"/>
                  <a:pt x="48" y="64"/>
                </a:cubicBezTo>
                <a:cubicBezTo>
                  <a:pt x="51" y="64"/>
                  <a:pt x="54" y="63"/>
                  <a:pt x="54" y="60"/>
                </a:cubicBezTo>
                <a:cubicBezTo>
                  <a:pt x="54" y="58"/>
                  <a:pt x="51" y="57"/>
                  <a:pt x="47" y="57"/>
                </a:cubicBezTo>
                <a:close/>
              </a:path>
            </a:pathLst>
          </a:custGeom>
          <a:solidFill>
            <a:schemeClr val="tx1"/>
          </a:solidFill>
          <a:ln w="12700" cap="flat" cmpd="sng" algn="ctr">
            <a:solidFill>
              <a:schemeClr val="bg1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A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43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287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430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71750" algn="l" defTabSz="10287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86100" algn="l" defTabSz="10287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00450" algn="l" defTabSz="10287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14800" algn="l" defTabSz="10287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6" name="TXT_X7">
            <a:extLst>
              <a:ext uri="{FF2B5EF4-FFF2-40B4-BE49-F238E27FC236}">
                <a16:creationId xmlns:a16="http://schemas.microsoft.com/office/drawing/2014/main" id="{42AD4493-AFB4-0E08-DEF8-3D403CB11273}"/>
              </a:ext>
            </a:extLst>
          </p:cNvPr>
          <p:cNvSpPr txBox="1"/>
          <p:nvPr/>
        </p:nvSpPr>
        <p:spPr>
          <a:xfrm>
            <a:off x="347493" y="3926134"/>
            <a:ext cx="453509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A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5143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0287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5430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717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30861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6004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41148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52%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interagissent à distance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224F6AE6-6689-69BB-FF49-07A2E30C398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11026" y="3789200"/>
            <a:ext cx="493770" cy="682565"/>
          </a:xfrm>
          <a:custGeom>
            <a:avLst/>
            <a:gdLst>
              <a:gd name="T0" fmla="*/ 91 w 170"/>
              <a:gd name="T1" fmla="*/ 64 h 235"/>
              <a:gd name="T2" fmla="*/ 95 w 170"/>
              <a:gd name="T3" fmla="*/ 52 h 235"/>
              <a:gd name="T4" fmla="*/ 73 w 170"/>
              <a:gd name="T5" fmla="*/ 7 h 235"/>
              <a:gd name="T6" fmla="*/ 61 w 170"/>
              <a:gd name="T7" fmla="*/ 2 h 235"/>
              <a:gd name="T8" fmla="*/ 51 w 170"/>
              <a:gd name="T9" fmla="*/ 8 h 235"/>
              <a:gd name="T10" fmla="*/ 80 w 170"/>
              <a:gd name="T11" fmla="*/ 69 h 235"/>
              <a:gd name="T12" fmla="*/ 91 w 170"/>
              <a:gd name="T13" fmla="*/ 64 h 235"/>
              <a:gd name="T14" fmla="*/ 168 w 170"/>
              <a:gd name="T15" fmla="*/ 205 h 235"/>
              <a:gd name="T16" fmla="*/ 146 w 170"/>
              <a:gd name="T17" fmla="*/ 159 h 235"/>
              <a:gd name="T18" fmla="*/ 135 w 170"/>
              <a:gd name="T19" fmla="*/ 155 h 235"/>
              <a:gd name="T20" fmla="*/ 124 w 170"/>
              <a:gd name="T21" fmla="*/ 160 h 235"/>
              <a:gd name="T22" fmla="*/ 154 w 170"/>
              <a:gd name="T23" fmla="*/ 221 h 235"/>
              <a:gd name="T24" fmla="*/ 164 w 170"/>
              <a:gd name="T25" fmla="*/ 216 h 235"/>
              <a:gd name="T26" fmla="*/ 168 w 170"/>
              <a:gd name="T27" fmla="*/ 205 h 235"/>
              <a:gd name="T28" fmla="*/ 113 w 170"/>
              <a:gd name="T29" fmla="*/ 165 h 235"/>
              <a:gd name="T30" fmla="*/ 79 w 170"/>
              <a:gd name="T31" fmla="*/ 126 h 235"/>
              <a:gd name="T32" fmla="*/ 69 w 170"/>
              <a:gd name="T33" fmla="*/ 74 h 235"/>
              <a:gd name="T34" fmla="*/ 71 w 170"/>
              <a:gd name="T35" fmla="*/ 74 h 235"/>
              <a:gd name="T36" fmla="*/ 41 w 170"/>
              <a:gd name="T37" fmla="*/ 12 h 235"/>
              <a:gd name="T38" fmla="*/ 40 w 170"/>
              <a:gd name="T39" fmla="*/ 13 h 235"/>
              <a:gd name="T40" fmla="*/ 44 w 170"/>
              <a:gd name="T41" fmla="*/ 142 h 235"/>
              <a:gd name="T42" fmla="*/ 142 w 170"/>
              <a:gd name="T43" fmla="*/ 227 h 235"/>
              <a:gd name="T44" fmla="*/ 144 w 170"/>
              <a:gd name="T45" fmla="*/ 226 h 235"/>
              <a:gd name="T46" fmla="*/ 114 w 170"/>
              <a:gd name="T47" fmla="*/ 165 h 235"/>
              <a:gd name="T48" fmla="*/ 113 w 170"/>
              <a:gd name="T49" fmla="*/ 165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70" h="235">
                <a:moveTo>
                  <a:pt x="91" y="64"/>
                </a:moveTo>
                <a:cubicBezTo>
                  <a:pt x="95" y="62"/>
                  <a:pt x="97" y="57"/>
                  <a:pt x="95" y="52"/>
                </a:cubicBezTo>
                <a:cubicBezTo>
                  <a:pt x="73" y="7"/>
                  <a:pt x="73" y="7"/>
                  <a:pt x="73" y="7"/>
                </a:cubicBezTo>
                <a:cubicBezTo>
                  <a:pt x="71" y="2"/>
                  <a:pt x="66" y="0"/>
                  <a:pt x="61" y="2"/>
                </a:cubicBezTo>
                <a:cubicBezTo>
                  <a:pt x="51" y="8"/>
                  <a:pt x="51" y="8"/>
                  <a:pt x="51" y="8"/>
                </a:cubicBezTo>
                <a:cubicBezTo>
                  <a:pt x="80" y="69"/>
                  <a:pt x="80" y="69"/>
                  <a:pt x="80" y="69"/>
                </a:cubicBezTo>
                <a:lnTo>
                  <a:pt x="91" y="64"/>
                </a:lnTo>
                <a:close/>
                <a:moveTo>
                  <a:pt x="168" y="205"/>
                </a:moveTo>
                <a:cubicBezTo>
                  <a:pt x="146" y="159"/>
                  <a:pt x="146" y="159"/>
                  <a:pt x="146" y="159"/>
                </a:cubicBezTo>
                <a:cubicBezTo>
                  <a:pt x="144" y="155"/>
                  <a:pt x="139" y="153"/>
                  <a:pt x="135" y="155"/>
                </a:cubicBezTo>
                <a:cubicBezTo>
                  <a:pt x="124" y="160"/>
                  <a:pt x="124" y="160"/>
                  <a:pt x="124" y="160"/>
                </a:cubicBezTo>
                <a:cubicBezTo>
                  <a:pt x="154" y="221"/>
                  <a:pt x="154" y="221"/>
                  <a:pt x="154" y="221"/>
                </a:cubicBezTo>
                <a:cubicBezTo>
                  <a:pt x="164" y="216"/>
                  <a:pt x="164" y="216"/>
                  <a:pt x="164" y="216"/>
                </a:cubicBezTo>
                <a:cubicBezTo>
                  <a:pt x="168" y="214"/>
                  <a:pt x="170" y="209"/>
                  <a:pt x="168" y="205"/>
                </a:cubicBezTo>
                <a:close/>
                <a:moveTo>
                  <a:pt x="113" y="165"/>
                </a:moveTo>
                <a:cubicBezTo>
                  <a:pt x="109" y="167"/>
                  <a:pt x="99" y="167"/>
                  <a:pt x="79" y="126"/>
                </a:cubicBezTo>
                <a:cubicBezTo>
                  <a:pt x="59" y="84"/>
                  <a:pt x="65" y="76"/>
                  <a:pt x="69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41" y="12"/>
                  <a:pt x="41" y="12"/>
                  <a:pt x="41" y="12"/>
                </a:cubicBezTo>
                <a:cubicBezTo>
                  <a:pt x="40" y="13"/>
                  <a:pt x="40" y="13"/>
                  <a:pt x="40" y="13"/>
                </a:cubicBezTo>
                <a:cubicBezTo>
                  <a:pt x="32" y="17"/>
                  <a:pt x="0" y="50"/>
                  <a:pt x="44" y="142"/>
                </a:cubicBezTo>
                <a:cubicBezTo>
                  <a:pt x="88" y="235"/>
                  <a:pt x="134" y="231"/>
                  <a:pt x="142" y="227"/>
                </a:cubicBezTo>
                <a:cubicBezTo>
                  <a:pt x="144" y="226"/>
                  <a:pt x="144" y="226"/>
                  <a:pt x="144" y="226"/>
                </a:cubicBezTo>
                <a:cubicBezTo>
                  <a:pt x="114" y="165"/>
                  <a:pt x="114" y="165"/>
                  <a:pt x="114" y="165"/>
                </a:cubicBezTo>
                <a:lnTo>
                  <a:pt x="113" y="165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A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5143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0287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5430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717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30861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6004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41148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0" name="TXT_X13">
            <a:extLst>
              <a:ext uri="{FF2B5EF4-FFF2-40B4-BE49-F238E27FC236}">
                <a16:creationId xmlns:a16="http://schemas.microsoft.com/office/drawing/2014/main" id="{B64BFFF7-196D-C8CE-79F3-918A74AB9856}"/>
              </a:ext>
            </a:extLst>
          </p:cNvPr>
          <p:cNvSpPr txBox="1"/>
          <p:nvPr/>
        </p:nvSpPr>
        <p:spPr>
          <a:xfrm>
            <a:off x="1186368" y="5228321"/>
            <a:ext cx="48491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A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5143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0287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5430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717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30861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6004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41148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80%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utilisent les canaux digitaux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Freeform 43">
            <a:extLst>
              <a:ext uri="{FF2B5EF4-FFF2-40B4-BE49-F238E27FC236}">
                <a16:creationId xmlns:a16="http://schemas.microsoft.com/office/drawing/2014/main" id="{72BC6D76-C198-25B0-6D18-BBB656653A6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77966" y="5048852"/>
            <a:ext cx="426722" cy="708472"/>
          </a:xfrm>
          <a:custGeom>
            <a:avLst/>
            <a:gdLst>
              <a:gd name="T0" fmla="*/ 95 w 111"/>
              <a:gd name="T1" fmla="*/ 0 h 184"/>
              <a:gd name="T2" fmla="*/ 21 w 111"/>
              <a:gd name="T3" fmla="*/ 0 h 184"/>
              <a:gd name="T4" fmla="*/ 16 w 111"/>
              <a:gd name="T5" fmla="*/ 0 h 184"/>
              <a:gd name="T6" fmla="*/ 0 w 111"/>
              <a:gd name="T7" fmla="*/ 16 h 184"/>
              <a:gd name="T8" fmla="*/ 0 w 111"/>
              <a:gd name="T9" fmla="*/ 168 h 184"/>
              <a:gd name="T10" fmla="*/ 16 w 111"/>
              <a:gd name="T11" fmla="*/ 184 h 184"/>
              <a:gd name="T12" fmla="*/ 21 w 111"/>
              <a:gd name="T13" fmla="*/ 184 h 184"/>
              <a:gd name="T14" fmla="*/ 95 w 111"/>
              <a:gd name="T15" fmla="*/ 184 h 184"/>
              <a:gd name="T16" fmla="*/ 111 w 111"/>
              <a:gd name="T17" fmla="*/ 168 h 184"/>
              <a:gd name="T18" fmla="*/ 111 w 111"/>
              <a:gd name="T19" fmla="*/ 16 h 184"/>
              <a:gd name="T20" fmla="*/ 95 w 111"/>
              <a:gd name="T21" fmla="*/ 0 h 184"/>
              <a:gd name="T22" fmla="*/ 55 w 111"/>
              <a:gd name="T23" fmla="*/ 2 h 184"/>
              <a:gd name="T24" fmla="*/ 60 w 111"/>
              <a:gd name="T25" fmla="*/ 7 h 184"/>
              <a:gd name="T26" fmla="*/ 55 w 111"/>
              <a:gd name="T27" fmla="*/ 11 h 184"/>
              <a:gd name="T28" fmla="*/ 51 w 111"/>
              <a:gd name="T29" fmla="*/ 7 h 184"/>
              <a:gd name="T30" fmla="*/ 55 w 111"/>
              <a:gd name="T31" fmla="*/ 2 h 184"/>
              <a:gd name="T32" fmla="*/ 46 w 111"/>
              <a:gd name="T33" fmla="*/ 4 h 184"/>
              <a:gd name="T34" fmla="*/ 49 w 111"/>
              <a:gd name="T35" fmla="*/ 7 h 184"/>
              <a:gd name="T36" fmla="*/ 46 w 111"/>
              <a:gd name="T37" fmla="*/ 9 h 184"/>
              <a:gd name="T38" fmla="*/ 44 w 111"/>
              <a:gd name="T39" fmla="*/ 7 h 184"/>
              <a:gd name="T40" fmla="*/ 46 w 111"/>
              <a:gd name="T41" fmla="*/ 4 h 184"/>
              <a:gd name="T42" fmla="*/ 41 w 111"/>
              <a:gd name="T43" fmla="*/ 172 h 184"/>
              <a:gd name="T44" fmla="*/ 39 w 111"/>
              <a:gd name="T45" fmla="*/ 174 h 184"/>
              <a:gd name="T46" fmla="*/ 23 w 111"/>
              <a:gd name="T47" fmla="*/ 174 h 184"/>
              <a:gd name="T48" fmla="*/ 20 w 111"/>
              <a:gd name="T49" fmla="*/ 172 h 184"/>
              <a:gd name="T50" fmla="*/ 20 w 111"/>
              <a:gd name="T51" fmla="*/ 171 h 184"/>
              <a:gd name="T52" fmla="*/ 23 w 111"/>
              <a:gd name="T53" fmla="*/ 168 h 184"/>
              <a:gd name="T54" fmla="*/ 39 w 111"/>
              <a:gd name="T55" fmla="*/ 168 h 184"/>
              <a:gd name="T56" fmla="*/ 41 w 111"/>
              <a:gd name="T57" fmla="*/ 171 h 184"/>
              <a:gd name="T58" fmla="*/ 41 w 111"/>
              <a:gd name="T59" fmla="*/ 172 h 184"/>
              <a:gd name="T60" fmla="*/ 56 w 111"/>
              <a:gd name="T61" fmla="*/ 179 h 184"/>
              <a:gd name="T62" fmla="*/ 49 w 111"/>
              <a:gd name="T63" fmla="*/ 171 h 184"/>
              <a:gd name="T64" fmla="*/ 56 w 111"/>
              <a:gd name="T65" fmla="*/ 164 h 184"/>
              <a:gd name="T66" fmla="*/ 64 w 111"/>
              <a:gd name="T67" fmla="*/ 171 h 184"/>
              <a:gd name="T68" fmla="*/ 56 w 111"/>
              <a:gd name="T69" fmla="*/ 179 h 184"/>
              <a:gd name="T70" fmla="*/ 92 w 111"/>
              <a:gd name="T71" fmla="*/ 172 h 184"/>
              <a:gd name="T72" fmla="*/ 89 w 111"/>
              <a:gd name="T73" fmla="*/ 174 h 184"/>
              <a:gd name="T74" fmla="*/ 74 w 111"/>
              <a:gd name="T75" fmla="*/ 174 h 184"/>
              <a:gd name="T76" fmla="*/ 71 w 111"/>
              <a:gd name="T77" fmla="*/ 172 h 184"/>
              <a:gd name="T78" fmla="*/ 71 w 111"/>
              <a:gd name="T79" fmla="*/ 171 h 184"/>
              <a:gd name="T80" fmla="*/ 74 w 111"/>
              <a:gd name="T81" fmla="*/ 168 h 184"/>
              <a:gd name="T82" fmla="*/ 89 w 111"/>
              <a:gd name="T83" fmla="*/ 168 h 184"/>
              <a:gd name="T84" fmla="*/ 92 w 111"/>
              <a:gd name="T85" fmla="*/ 171 h 184"/>
              <a:gd name="T86" fmla="*/ 92 w 111"/>
              <a:gd name="T87" fmla="*/ 172 h 184"/>
              <a:gd name="T88" fmla="*/ 97 w 111"/>
              <a:gd name="T89" fmla="*/ 150 h 184"/>
              <a:gd name="T90" fmla="*/ 90 w 111"/>
              <a:gd name="T91" fmla="*/ 158 h 184"/>
              <a:gd name="T92" fmla="*/ 20 w 111"/>
              <a:gd name="T93" fmla="*/ 158 h 184"/>
              <a:gd name="T94" fmla="*/ 13 w 111"/>
              <a:gd name="T95" fmla="*/ 150 h 184"/>
              <a:gd name="T96" fmla="*/ 13 w 111"/>
              <a:gd name="T97" fmla="*/ 21 h 184"/>
              <a:gd name="T98" fmla="*/ 20 w 111"/>
              <a:gd name="T99" fmla="*/ 14 h 184"/>
              <a:gd name="T100" fmla="*/ 90 w 111"/>
              <a:gd name="T101" fmla="*/ 14 h 184"/>
              <a:gd name="T102" fmla="*/ 97 w 111"/>
              <a:gd name="T103" fmla="*/ 21 h 184"/>
              <a:gd name="T104" fmla="*/ 97 w 111"/>
              <a:gd name="T105" fmla="*/ 150 h 184"/>
              <a:gd name="T106" fmla="*/ 18 w 111"/>
              <a:gd name="T107" fmla="*/ 24 h 184"/>
              <a:gd name="T108" fmla="*/ 18 w 111"/>
              <a:gd name="T109" fmla="*/ 85 h 184"/>
              <a:gd name="T110" fmla="*/ 20 w 111"/>
              <a:gd name="T111" fmla="*/ 72 h 184"/>
              <a:gd name="T112" fmla="*/ 25 w 111"/>
              <a:gd name="T113" fmla="*/ 30 h 184"/>
              <a:gd name="T114" fmla="*/ 29 w 111"/>
              <a:gd name="T115" fmla="*/ 26 h 184"/>
              <a:gd name="T116" fmla="*/ 63 w 111"/>
              <a:gd name="T117" fmla="*/ 21 h 184"/>
              <a:gd name="T118" fmla="*/ 79 w 111"/>
              <a:gd name="T119" fmla="*/ 19 h 184"/>
              <a:gd name="T120" fmla="*/ 23 w 111"/>
              <a:gd name="T121" fmla="*/ 19 h 184"/>
              <a:gd name="T122" fmla="*/ 18 w 111"/>
              <a:gd name="T123" fmla="*/ 24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1" h="184">
                <a:moveTo>
                  <a:pt x="95" y="0"/>
                </a:moveTo>
                <a:cubicBezTo>
                  <a:pt x="21" y="0"/>
                  <a:pt x="21" y="0"/>
                  <a:pt x="2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68"/>
                  <a:pt x="0" y="168"/>
                  <a:pt x="0" y="168"/>
                </a:cubicBezTo>
                <a:cubicBezTo>
                  <a:pt x="0" y="177"/>
                  <a:pt x="7" y="184"/>
                  <a:pt x="16" y="184"/>
                </a:cubicBezTo>
                <a:cubicBezTo>
                  <a:pt x="21" y="184"/>
                  <a:pt x="21" y="184"/>
                  <a:pt x="21" y="184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104" y="184"/>
                  <a:pt x="111" y="177"/>
                  <a:pt x="111" y="168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7"/>
                  <a:pt x="104" y="0"/>
                  <a:pt x="95" y="0"/>
                </a:cubicBezTo>
                <a:close/>
                <a:moveTo>
                  <a:pt x="55" y="2"/>
                </a:moveTo>
                <a:cubicBezTo>
                  <a:pt x="58" y="2"/>
                  <a:pt x="60" y="4"/>
                  <a:pt x="60" y="7"/>
                </a:cubicBezTo>
                <a:cubicBezTo>
                  <a:pt x="60" y="9"/>
                  <a:pt x="58" y="11"/>
                  <a:pt x="55" y="11"/>
                </a:cubicBezTo>
                <a:cubicBezTo>
                  <a:pt x="53" y="11"/>
                  <a:pt x="51" y="9"/>
                  <a:pt x="51" y="7"/>
                </a:cubicBezTo>
                <a:cubicBezTo>
                  <a:pt x="51" y="4"/>
                  <a:pt x="53" y="2"/>
                  <a:pt x="55" y="2"/>
                </a:cubicBezTo>
                <a:close/>
                <a:moveTo>
                  <a:pt x="46" y="4"/>
                </a:moveTo>
                <a:cubicBezTo>
                  <a:pt x="48" y="4"/>
                  <a:pt x="49" y="6"/>
                  <a:pt x="49" y="7"/>
                </a:cubicBezTo>
                <a:cubicBezTo>
                  <a:pt x="49" y="8"/>
                  <a:pt x="48" y="9"/>
                  <a:pt x="46" y="9"/>
                </a:cubicBezTo>
                <a:cubicBezTo>
                  <a:pt x="45" y="9"/>
                  <a:pt x="44" y="8"/>
                  <a:pt x="44" y="7"/>
                </a:cubicBezTo>
                <a:cubicBezTo>
                  <a:pt x="44" y="6"/>
                  <a:pt x="45" y="4"/>
                  <a:pt x="46" y="4"/>
                </a:cubicBezTo>
                <a:close/>
                <a:moveTo>
                  <a:pt x="41" y="172"/>
                </a:moveTo>
                <a:cubicBezTo>
                  <a:pt x="41" y="173"/>
                  <a:pt x="40" y="174"/>
                  <a:pt x="39" y="174"/>
                </a:cubicBezTo>
                <a:cubicBezTo>
                  <a:pt x="23" y="174"/>
                  <a:pt x="23" y="174"/>
                  <a:pt x="23" y="174"/>
                </a:cubicBezTo>
                <a:cubicBezTo>
                  <a:pt x="22" y="174"/>
                  <a:pt x="20" y="173"/>
                  <a:pt x="20" y="172"/>
                </a:cubicBezTo>
                <a:cubicBezTo>
                  <a:pt x="20" y="171"/>
                  <a:pt x="20" y="171"/>
                  <a:pt x="20" y="171"/>
                </a:cubicBezTo>
                <a:cubicBezTo>
                  <a:pt x="20" y="169"/>
                  <a:pt x="22" y="168"/>
                  <a:pt x="23" y="168"/>
                </a:cubicBezTo>
                <a:cubicBezTo>
                  <a:pt x="39" y="168"/>
                  <a:pt x="39" y="168"/>
                  <a:pt x="39" y="168"/>
                </a:cubicBezTo>
                <a:cubicBezTo>
                  <a:pt x="40" y="168"/>
                  <a:pt x="41" y="169"/>
                  <a:pt x="41" y="171"/>
                </a:cubicBezTo>
                <a:lnTo>
                  <a:pt x="41" y="172"/>
                </a:lnTo>
                <a:close/>
                <a:moveTo>
                  <a:pt x="56" y="179"/>
                </a:moveTo>
                <a:cubicBezTo>
                  <a:pt x="52" y="179"/>
                  <a:pt x="49" y="175"/>
                  <a:pt x="49" y="171"/>
                </a:cubicBezTo>
                <a:cubicBezTo>
                  <a:pt x="49" y="167"/>
                  <a:pt x="52" y="164"/>
                  <a:pt x="56" y="164"/>
                </a:cubicBezTo>
                <a:cubicBezTo>
                  <a:pt x="60" y="164"/>
                  <a:pt x="64" y="167"/>
                  <a:pt x="64" y="171"/>
                </a:cubicBezTo>
                <a:cubicBezTo>
                  <a:pt x="64" y="175"/>
                  <a:pt x="60" y="179"/>
                  <a:pt x="56" y="179"/>
                </a:cubicBezTo>
                <a:close/>
                <a:moveTo>
                  <a:pt x="92" y="172"/>
                </a:moveTo>
                <a:cubicBezTo>
                  <a:pt x="92" y="173"/>
                  <a:pt x="91" y="174"/>
                  <a:pt x="89" y="174"/>
                </a:cubicBezTo>
                <a:cubicBezTo>
                  <a:pt x="74" y="174"/>
                  <a:pt x="74" y="174"/>
                  <a:pt x="74" y="174"/>
                </a:cubicBezTo>
                <a:cubicBezTo>
                  <a:pt x="72" y="174"/>
                  <a:pt x="71" y="173"/>
                  <a:pt x="71" y="172"/>
                </a:cubicBezTo>
                <a:cubicBezTo>
                  <a:pt x="71" y="171"/>
                  <a:pt x="71" y="171"/>
                  <a:pt x="71" y="171"/>
                </a:cubicBezTo>
                <a:cubicBezTo>
                  <a:pt x="71" y="169"/>
                  <a:pt x="72" y="168"/>
                  <a:pt x="74" y="168"/>
                </a:cubicBezTo>
                <a:cubicBezTo>
                  <a:pt x="89" y="168"/>
                  <a:pt x="89" y="168"/>
                  <a:pt x="89" y="168"/>
                </a:cubicBezTo>
                <a:cubicBezTo>
                  <a:pt x="91" y="168"/>
                  <a:pt x="92" y="169"/>
                  <a:pt x="92" y="171"/>
                </a:cubicBezTo>
                <a:lnTo>
                  <a:pt x="92" y="172"/>
                </a:lnTo>
                <a:close/>
                <a:moveTo>
                  <a:pt x="97" y="150"/>
                </a:moveTo>
                <a:cubicBezTo>
                  <a:pt x="97" y="154"/>
                  <a:pt x="94" y="158"/>
                  <a:pt x="90" y="158"/>
                </a:cubicBezTo>
                <a:cubicBezTo>
                  <a:pt x="20" y="158"/>
                  <a:pt x="20" y="158"/>
                  <a:pt x="20" y="158"/>
                </a:cubicBezTo>
                <a:cubicBezTo>
                  <a:pt x="16" y="158"/>
                  <a:pt x="13" y="154"/>
                  <a:pt x="13" y="150"/>
                </a:cubicBezTo>
                <a:cubicBezTo>
                  <a:pt x="13" y="21"/>
                  <a:pt x="13" y="21"/>
                  <a:pt x="13" y="21"/>
                </a:cubicBezTo>
                <a:cubicBezTo>
                  <a:pt x="13" y="17"/>
                  <a:pt x="16" y="14"/>
                  <a:pt x="20" y="14"/>
                </a:cubicBezTo>
                <a:cubicBezTo>
                  <a:pt x="90" y="14"/>
                  <a:pt x="90" y="14"/>
                  <a:pt x="90" y="14"/>
                </a:cubicBezTo>
                <a:cubicBezTo>
                  <a:pt x="94" y="14"/>
                  <a:pt x="97" y="17"/>
                  <a:pt x="97" y="21"/>
                </a:cubicBezTo>
                <a:lnTo>
                  <a:pt x="97" y="150"/>
                </a:lnTo>
                <a:close/>
                <a:moveTo>
                  <a:pt x="18" y="24"/>
                </a:moveTo>
                <a:cubicBezTo>
                  <a:pt x="18" y="85"/>
                  <a:pt x="18" y="85"/>
                  <a:pt x="18" y="85"/>
                </a:cubicBezTo>
                <a:cubicBezTo>
                  <a:pt x="20" y="72"/>
                  <a:pt x="20" y="72"/>
                  <a:pt x="20" y="72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28"/>
                  <a:pt x="27" y="26"/>
                  <a:pt x="29" y="26"/>
                </a:cubicBezTo>
                <a:cubicBezTo>
                  <a:pt x="63" y="21"/>
                  <a:pt x="63" y="21"/>
                  <a:pt x="63" y="21"/>
                </a:cubicBezTo>
                <a:cubicBezTo>
                  <a:pt x="79" y="19"/>
                  <a:pt x="79" y="19"/>
                  <a:pt x="79" y="19"/>
                </a:cubicBezTo>
                <a:cubicBezTo>
                  <a:pt x="23" y="19"/>
                  <a:pt x="23" y="19"/>
                  <a:pt x="23" y="19"/>
                </a:cubicBezTo>
                <a:cubicBezTo>
                  <a:pt x="20" y="19"/>
                  <a:pt x="18" y="21"/>
                  <a:pt x="18" y="24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A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5143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0287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5430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717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30861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6004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41148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3E454A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2" name="TXT_X1">
            <a:extLst>
              <a:ext uri="{FF2B5EF4-FFF2-40B4-BE49-F238E27FC236}">
                <a16:creationId xmlns:a16="http://schemas.microsoft.com/office/drawing/2014/main" id="{557ACC0C-0EC3-C541-85D9-A52E5B5964CF}"/>
              </a:ext>
            </a:extLst>
          </p:cNvPr>
          <p:cNvSpPr txBox="1"/>
          <p:nvPr/>
        </p:nvSpPr>
        <p:spPr>
          <a:xfrm>
            <a:off x="6353784" y="2595696"/>
            <a:ext cx="60261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A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5143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0287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5430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717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30861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6004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41148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62%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sont très satisfaits de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leur conseiller</a:t>
            </a:r>
          </a:p>
        </p:txBody>
      </p:sp>
      <p:sp>
        <p:nvSpPr>
          <p:cNvPr id="23" name="TXT_X1">
            <a:extLst>
              <a:ext uri="{FF2B5EF4-FFF2-40B4-BE49-F238E27FC236}">
                <a16:creationId xmlns:a16="http://schemas.microsoft.com/office/drawing/2014/main" id="{2981D438-46CA-885E-BD33-A9CB8923FACE}"/>
              </a:ext>
            </a:extLst>
          </p:cNvPr>
          <p:cNvSpPr txBox="1"/>
          <p:nvPr/>
        </p:nvSpPr>
        <p:spPr>
          <a:xfrm>
            <a:off x="6649808" y="3818413"/>
            <a:ext cx="4890469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A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5143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0287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5430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717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30861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6004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41148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38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sont très satisfaits de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facilité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à joindre la banque</a:t>
            </a:r>
          </a:p>
        </p:txBody>
      </p:sp>
      <p:sp>
        <p:nvSpPr>
          <p:cNvPr id="24" name="TXT_X1">
            <a:extLst>
              <a:ext uri="{FF2B5EF4-FFF2-40B4-BE49-F238E27FC236}">
                <a16:creationId xmlns:a16="http://schemas.microsoft.com/office/drawing/2014/main" id="{4D2485F9-AE99-ECB4-4318-4A150ED188D9}"/>
              </a:ext>
            </a:extLst>
          </p:cNvPr>
          <p:cNvSpPr txBox="1"/>
          <p:nvPr/>
        </p:nvSpPr>
        <p:spPr>
          <a:xfrm>
            <a:off x="6060417" y="5212291"/>
            <a:ext cx="696783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A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5143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0287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5430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717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30861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6004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41148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58%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sont très satisfaits de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l’application mobile</a:t>
            </a:r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46E6D5C0-8CA3-C946-59F6-8F8AF410A0CB}"/>
              </a:ext>
            </a:extLst>
          </p:cNvPr>
          <p:cNvSpPr/>
          <p:nvPr/>
        </p:nvSpPr>
        <p:spPr>
          <a:xfrm rot="5400000">
            <a:off x="5732387" y="2580073"/>
            <a:ext cx="898647" cy="344147"/>
          </a:xfrm>
          <a:prstGeom prst="triangle">
            <a:avLst>
              <a:gd name="adj" fmla="val 52084"/>
            </a:avLst>
          </a:prstGeom>
          <a:solidFill>
            <a:srgbClr val="C0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4" name="TXT_X1">
            <a:extLst>
              <a:ext uri="{FF2B5EF4-FFF2-40B4-BE49-F238E27FC236}">
                <a16:creationId xmlns:a16="http://schemas.microsoft.com/office/drawing/2014/main" id="{CF1E9018-D01D-92A4-23ED-B60F917DB1D9}"/>
              </a:ext>
            </a:extLst>
          </p:cNvPr>
          <p:cNvSpPr txBox="1"/>
          <p:nvPr/>
        </p:nvSpPr>
        <p:spPr>
          <a:xfrm>
            <a:off x="392463" y="1297802"/>
            <a:ext cx="1114781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A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5143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0287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5430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717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30861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6004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41148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Arial" charset="0"/>
              </a:rPr>
              <a:t>Les clients interagissent de plus en plus à distance avec leur conseiller et expriment leur ressenti.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Triangle isocèle 40">
            <a:extLst>
              <a:ext uri="{FF2B5EF4-FFF2-40B4-BE49-F238E27FC236}">
                <a16:creationId xmlns:a16="http://schemas.microsoft.com/office/drawing/2014/main" id="{8B8E2CFC-B333-B7D0-F3D4-8DF952B0768A}"/>
              </a:ext>
            </a:extLst>
          </p:cNvPr>
          <p:cNvSpPr/>
          <p:nvPr/>
        </p:nvSpPr>
        <p:spPr>
          <a:xfrm rot="5400000">
            <a:off x="5747217" y="5240914"/>
            <a:ext cx="898647" cy="344147"/>
          </a:xfrm>
          <a:prstGeom prst="triangle">
            <a:avLst>
              <a:gd name="adj" fmla="val 52084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1C7F4AB1-E7CD-D600-24A9-E14AB43DC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1685" y="2391727"/>
            <a:ext cx="777270" cy="7772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3766DBAE-C3A5-23DE-8F29-28809A29C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685" y="3639058"/>
            <a:ext cx="777270" cy="7871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FE3A3D7D-9AB8-1F88-45A0-14450F682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283" y="5008322"/>
            <a:ext cx="777270" cy="7772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3B6E3904-AC69-CD30-5626-873C2520752D}"/>
              </a:ext>
            </a:extLst>
          </p:cNvPr>
          <p:cNvSpPr/>
          <p:nvPr/>
        </p:nvSpPr>
        <p:spPr>
          <a:xfrm rot="5400000">
            <a:off x="5755130" y="3885439"/>
            <a:ext cx="898647" cy="344147"/>
          </a:xfrm>
          <a:prstGeom prst="triangle">
            <a:avLst>
              <a:gd name="adj" fmla="val 52084"/>
            </a:avLst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8F9678-BA2E-71CA-766D-401E4A4FEC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773" y="6240500"/>
            <a:ext cx="1369235" cy="485775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0E6A5A8D-A8DC-C6B2-1944-D0D86D245F43}"/>
              </a:ext>
            </a:extLst>
          </p:cNvPr>
          <p:cNvSpPr txBox="1"/>
          <p:nvPr/>
        </p:nvSpPr>
        <p:spPr>
          <a:xfrm>
            <a:off x="181352" y="6365624"/>
            <a:ext cx="14765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Source SAE 2022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00F2A84-9A95-0512-F51A-4AC0FEE36074}"/>
              </a:ext>
            </a:extLst>
          </p:cNvPr>
          <p:cNvSpPr/>
          <p:nvPr/>
        </p:nvSpPr>
        <p:spPr>
          <a:xfrm>
            <a:off x="181353" y="3512714"/>
            <a:ext cx="11588365" cy="12331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EE2BB3D-2C62-2964-FC0F-8EF0DE644A05}"/>
              </a:ext>
            </a:extLst>
          </p:cNvPr>
          <p:cNvSpPr/>
          <p:nvPr/>
        </p:nvSpPr>
        <p:spPr>
          <a:xfrm>
            <a:off x="181354" y="4867834"/>
            <a:ext cx="11588365" cy="12331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F884291-464E-13C7-88F8-8C84DD31AA91}"/>
              </a:ext>
            </a:extLst>
          </p:cNvPr>
          <p:cNvSpPr/>
          <p:nvPr/>
        </p:nvSpPr>
        <p:spPr>
          <a:xfrm>
            <a:off x="181352" y="2144161"/>
            <a:ext cx="11588365" cy="12331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BCC7AA3-2E7E-6D90-5833-A676D22F91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9186" y="167107"/>
            <a:ext cx="920861" cy="92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5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1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0319" y="757558"/>
            <a:ext cx="10799999" cy="43200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algn="l"/>
            <a:endParaRPr lang="fr-FR" sz="32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endParaRPr lang="fr-FR" sz="3200" b="0" i="0" u="none" strike="noStrike" baseline="0" dirty="0">
              <a:latin typeface="Wingdings" panose="05000000000000000000" pitchFamily="2" charset="2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800" y="331458"/>
            <a:ext cx="12199198" cy="71922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z="2400" dirty="0">
                <a:solidFill>
                  <a:schemeClr val="tx1">
                    <a:lumMod val="75000"/>
                  </a:schemeClr>
                </a:solidFill>
              </a:rPr>
              <a:t>L’impact de la joignabilité sur les </a:t>
            </a:r>
            <a:r>
              <a:rPr lang="fr-FR" sz="2400" dirty="0">
                <a:solidFill>
                  <a:srgbClr val="C00000"/>
                </a:solidFill>
              </a:rPr>
              <a:t>clients premiums</a:t>
            </a:r>
            <a:endParaRPr lang="fr-FR" sz="2400" i="0" kern="1200" cap="all" baseline="0" dirty="0">
              <a:solidFill>
                <a:srgbClr val="C00000"/>
              </a:solidFill>
              <a:ea typeface="+mj-ea"/>
              <a:cs typeface="+mj-cs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7A71B3-A246-4A54-AFBC-8AA8BEC25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117478">
            <a:off x="702549" y="953006"/>
            <a:ext cx="661796" cy="661796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67CC7A81-31DA-C543-4E36-FB95D1816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715457"/>
              </p:ext>
            </p:extLst>
          </p:nvPr>
        </p:nvGraphicFramePr>
        <p:xfrm>
          <a:off x="855557" y="1279143"/>
          <a:ext cx="8695355" cy="4917687"/>
        </p:xfrm>
        <a:graphic>
          <a:graphicData uri="http://schemas.openxmlformats.org/drawingml/2006/table">
            <a:tbl>
              <a:tblPr firstRow="1" bandRow="1"/>
              <a:tblGrid>
                <a:gridCol w="5183505">
                  <a:extLst>
                    <a:ext uri="{9D8B030D-6E8A-4147-A177-3AD203B41FA5}">
                      <a16:colId xmlns:a16="http://schemas.microsoft.com/office/drawing/2014/main" val="942869683"/>
                    </a:ext>
                  </a:extLst>
                </a:gridCol>
                <a:gridCol w="1755925">
                  <a:extLst>
                    <a:ext uri="{9D8B030D-6E8A-4147-A177-3AD203B41FA5}">
                      <a16:colId xmlns:a16="http://schemas.microsoft.com/office/drawing/2014/main" val="1450298665"/>
                    </a:ext>
                  </a:extLst>
                </a:gridCol>
                <a:gridCol w="1755925">
                  <a:extLst>
                    <a:ext uri="{9D8B030D-6E8A-4147-A177-3AD203B41FA5}">
                      <a16:colId xmlns:a16="http://schemas.microsoft.com/office/drawing/2014/main" val="1876285147"/>
                    </a:ext>
                  </a:extLst>
                </a:gridCol>
              </a:tblGrid>
              <a:tr h="9554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9pPr>
                    </a:lstStyle>
                    <a:p>
                      <a:endParaRPr lang="fr-FR" sz="1400" b="1" dirty="0">
                        <a:solidFill>
                          <a:srgbClr val="003C8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fr-FR" sz="1400" b="1" dirty="0">
                        <a:solidFill>
                          <a:srgbClr val="003C8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fr-FR" sz="1400" b="1" dirty="0">
                        <a:solidFill>
                          <a:srgbClr val="003C8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endParaRPr lang="fr-FR" sz="1600" dirty="0">
                        <a:solidFill>
                          <a:srgbClr val="7A228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fr-FR" sz="1600" dirty="0">
                          <a:solidFill>
                            <a:srgbClr val="7A228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Tous les clients </a:t>
                      </a:r>
                    </a:p>
                  </a:txBody>
                  <a:tcPr anchor="b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1028700" rtl="0" eaLnBrk="1" latinLnBrk="0" hangingPunct="1"/>
                      <a:r>
                        <a:rPr lang="fr-FR" sz="1600" b="1" kern="12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Clients  Premium</a:t>
                      </a:r>
                    </a:p>
                  </a:txBody>
                  <a:tcPr anchor="b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093916"/>
                  </a:ext>
                </a:extLst>
              </a:tr>
              <a:tr h="3952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fr-FR" sz="1600" b="1" i="1" dirty="0">
                          <a:solidFill>
                            <a:srgbClr val="7A228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Poids des profils dans la clientèle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fr-FR" sz="1600" b="1" i="1" dirty="0">
                          <a:solidFill>
                            <a:srgbClr val="7A228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10287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1" dirty="0">
                          <a:solidFill>
                            <a:srgbClr val="7A228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2075003"/>
                  </a:ext>
                </a:extLst>
              </a:tr>
              <a:tr h="3719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/>
                      <a:r>
                        <a:rPr lang="fr-FR" sz="16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Nombre de répondants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fr-FR" sz="16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32711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fr-FR" sz="16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10458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7233772"/>
                  </a:ext>
                </a:extLst>
              </a:tr>
              <a:tr h="4184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Accessibilité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312877"/>
                  </a:ext>
                </a:extLst>
              </a:tr>
              <a:tr h="2565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Facilité à joindre la banque par téléphone</a:t>
                      </a:r>
                    </a:p>
                    <a:p>
                      <a:endParaRPr kumimoji="0" lang="fr-FR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fr-FR" sz="1400" b="1" dirty="0">
                          <a:solidFill>
                            <a:srgbClr val="7A228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3227581"/>
                  </a:ext>
                </a:extLst>
              </a:tr>
              <a:tr h="1589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endParaRPr lang="fr-FR" sz="1400" dirty="0">
                        <a:solidFill>
                          <a:schemeClr val="tx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4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Site internet</a:t>
                      </a:r>
                    </a:p>
                    <a:p>
                      <a:endParaRPr lang="fr-FR" sz="1400" dirty="0">
                        <a:solidFill>
                          <a:schemeClr val="tx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fr-FR" sz="1400" b="1" dirty="0">
                          <a:solidFill>
                            <a:srgbClr val="7A228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971823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Application mobile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endParaRPr lang="fr-FR" sz="1400" b="1" dirty="0">
                        <a:solidFill>
                          <a:srgbClr val="7A228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fr-FR" sz="1400" b="1" dirty="0">
                          <a:solidFill>
                            <a:srgbClr val="7A228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53%</a:t>
                      </a:r>
                    </a:p>
                    <a:p>
                      <a:pPr algn="ctr"/>
                      <a:endParaRPr lang="fr-FR" sz="1400" b="1" dirty="0">
                        <a:solidFill>
                          <a:srgbClr val="7A228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3734786"/>
                  </a:ext>
                </a:extLst>
              </a:tr>
              <a:tr h="5819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Facilité à obtenir un rendez-vous avec un conseiller</a:t>
                      </a:r>
                      <a:endParaRPr kumimoji="0" lang="fr-FR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fr-FR" sz="1400" b="1" dirty="0">
                          <a:solidFill>
                            <a:srgbClr val="7A228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1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55364"/>
                  </a:ext>
                </a:extLst>
              </a:tr>
            </a:tbl>
          </a:graphicData>
        </a:graphic>
      </p:graphicFrame>
      <p:grpSp>
        <p:nvGrpSpPr>
          <p:cNvPr id="13" name="Groupe 12">
            <a:extLst>
              <a:ext uri="{FF2B5EF4-FFF2-40B4-BE49-F238E27FC236}">
                <a16:creationId xmlns:a16="http://schemas.microsoft.com/office/drawing/2014/main" id="{E96B78B4-C04D-2F4A-164F-C95B4791F9FF}"/>
              </a:ext>
            </a:extLst>
          </p:cNvPr>
          <p:cNvGrpSpPr/>
          <p:nvPr/>
        </p:nvGrpSpPr>
        <p:grpSpPr>
          <a:xfrm>
            <a:off x="2987493" y="1288348"/>
            <a:ext cx="993741" cy="816280"/>
            <a:chOff x="5486400" y="2085104"/>
            <a:chExt cx="972387" cy="874406"/>
          </a:xfrm>
        </p:grpSpPr>
        <p:graphicFrame>
          <p:nvGraphicFramePr>
            <p:cNvPr id="19" name="Graphique 18">
              <a:extLst>
                <a:ext uri="{FF2B5EF4-FFF2-40B4-BE49-F238E27FC236}">
                  <a16:creationId xmlns:a16="http://schemas.microsoft.com/office/drawing/2014/main" id="{F926CF7C-5C2E-FE72-E7A7-E7504B58B913}"/>
                </a:ext>
              </a:extLst>
            </p:cNvPr>
            <p:cNvGraphicFramePr/>
            <p:nvPr/>
          </p:nvGraphicFramePr>
          <p:xfrm>
            <a:off x="5486400" y="2085104"/>
            <a:ext cx="972387" cy="87440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634D3EA-B47E-7EB3-A94D-927C3FD2B121}"/>
                </a:ext>
              </a:extLst>
            </p:cNvPr>
            <p:cNvSpPr txBox="1"/>
            <p:nvPr/>
          </p:nvSpPr>
          <p:spPr>
            <a:xfrm>
              <a:off x="5764492" y="2449259"/>
              <a:ext cx="396806" cy="19237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86868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TS-I</a:t>
              </a: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CB86A040-A3D0-4A88-F043-C262E0E18C0F}"/>
              </a:ext>
            </a:extLst>
          </p:cNvPr>
          <p:cNvSpPr txBox="1"/>
          <p:nvPr/>
        </p:nvSpPr>
        <p:spPr>
          <a:xfrm>
            <a:off x="749949" y="6245576"/>
            <a:ext cx="23633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Source SAE 2022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B35DD0F-9AD1-E6DA-1612-228686AAF64D}"/>
              </a:ext>
            </a:extLst>
          </p:cNvPr>
          <p:cNvSpPr txBox="1"/>
          <p:nvPr/>
        </p:nvSpPr>
        <p:spPr>
          <a:xfrm>
            <a:off x="9604868" y="4426903"/>
            <a:ext cx="2484683" cy="1254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092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TS-I est considéré :</a:t>
            </a:r>
          </a:p>
          <a:p>
            <a:pPr marL="684042" marR="0" lvl="1" indent="-285750" algn="l" defTabSz="914400" rtl="0" eaLnBrk="0" fontAlgn="base" latinLnBrk="0" hangingPunct="0">
              <a:lnSpc>
                <a:spcPts val="1100"/>
              </a:lnSpc>
              <a:spcBef>
                <a:spcPts val="675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489A1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TRES BON </a:t>
            </a: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TS-I &gt; 30 </a:t>
            </a:r>
          </a:p>
          <a:p>
            <a:pPr marL="684042" marR="0" lvl="1" indent="-285750" algn="l" defTabSz="914400" rtl="0" eaLnBrk="0" fontAlgn="base" latinLnBrk="0" hangingPunct="0">
              <a:lnSpc>
                <a:spcPts val="1100"/>
              </a:lnSpc>
              <a:spcBef>
                <a:spcPts val="675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BON</a:t>
            </a: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20 &lt; TS-I ≤ 30 </a:t>
            </a:r>
          </a:p>
          <a:p>
            <a:pPr marL="684042" marR="0" lvl="1" indent="-285750" algn="l" defTabSz="914400" rtl="0" eaLnBrk="0" fontAlgn="base" latinLnBrk="0" hangingPunct="0">
              <a:lnSpc>
                <a:spcPts val="1100"/>
              </a:lnSpc>
              <a:spcBef>
                <a:spcPts val="675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F7911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FRAGILE</a:t>
            </a: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0 ≤ TS-I ≤ 20 </a:t>
            </a:r>
          </a:p>
          <a:p>
            <a:pPr marL="684042" marR="0" lvl="1" indent="-285750" algn="l" defTabSz="914400" rtl="0" eaLnBrk="0" fontAlgn="base" latinLnBrk="0" hangingPunct="0">
              <a:lnSpc>
                <a:spcPts val="1100"/>
              </a:lnSpc>
              <a:spcBef>
                <a:spcPts val="675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C500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CRITIQUE</a:t>
            </a: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TS-I &lt; 0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B41F2F00-98B9-A784-AFB3-BDC5190F1D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8967" y="3631548"/>
            <a:ext cx="363047" cy="315821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0685050-E89B-7A4F-C003-D8108E1767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2184" y="4381244"/>
            <a:ext cx="276952" cy="290975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997F7D0-0862-03A6-2DA9-46701B1902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1819" y="5123512"/>
            <a:ext cx="276952" cy="290975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9E6C5525-DBFD-5ACA-5E71-73B798503E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1819" y="5784741"/>
            <a:ext cx="276952" cy="2909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4545A58-2510-DC55-1CE8-8518400D39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9186" y="167107"/>
            <a:ext cx="920861" cy="926726"/>
          </a:xfrm>
          <a:prstGeom prst="rect">
            <a:avLst/>
          </a:prstGeom>
        </p:spPr>
      </p:pic>
      <p:sp>
        <p:nvSpPr>
          <p:cNvPr id="3" name="Flèche : droite rayée 2">
            <a:extLst>
              <a:ext uri="{FF2B5EF4-FFF2-40B4-BE49-F238E27FC236}">
                <a16:creationId xmlns:a16="http://schemas.microsoft.com/office/drawing/2014/main" id="{4194F885-9C06-4D82-A122-640B472034AE}"/>
              </a:ext>
            </a:extLst>
          </p:cNvPr>
          <p:cNvSpPr/>
          <p:nvPr/>
        </p:nvSpPr>
        <p:spPr>
          <a:xfrm rot="5400000">
            <a:off x="8307290" y="874345"/>
            <a:ext cx="827314" cy="856943"/>
          </a:xfrm>
          <a:prstGeom prst="striped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3DDEC8F-0DF8-4060-B2C8-352560178F8E}"/>
              </a:ext>
            </a:extLst>
          </p:cNvPr>
          <p:cNvSpPr/>
          <p:nvPr/>
        </p:nvSpPr>
        <p:spPr>
          <a:xfrm>
            <a:off x="855557" y="3604914"/>
            <a:ext cx="8695355" cy="379442"/>
          </a:xfrm>
          <a:prstGeom prst="roundRect">
            <a:avLst/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1C92AD1-EA13-4D6F-821A-40C7E13DD66E}"/>
              </a:ext>
            </a:extLst>
          </p:cNvPr>
          <p:cNvSpPr/>
          <p:nvPr/>
        </p:nvSpPr>
        <p:spPr>
          <a:xfrm>
            <a:off x="855556" y="5726049"/>
            <a:ext cx="8695355" cy="379442"/>
          </a:xfrm>
          <a:prstGeom prst="roundRect">
            <a:avLst/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lèche : droite rayée 21">
            <a:extLst>
              <a:ext uri="{FF2B5EF4-FFF2-40B4-BE49-F238E27FC236}">
                <a16:creationId xmlns:a16="http://schemas.microsoft.com/office/drawing/2014/main" id="{94D8AB16-C988-4FEC-8E65-D19B065B1295}"/>
              </a:ext>
            </a:extLst>
          </p:cNvPr>
          <p:cNvSpPr/>
          <p:nvPr/>
        </p:nvSpPr>
        <p:spPr>
          <a:xfrm>
            <a:off x="115409" y="3476915"/>
            <a:ext cx="686191" cy="525197"/>
          </a:xfrm>
          <a:prstGeom prst="stripedRightArrow">
            <a:avLst>
              <a:gd name="adj1" fmla="val 50000"/>
              <a:gd name="adj2" fmla="val 5214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 : droite rayée 24">
            <a:extLst>
              <a:ext uri="{FF2B5EF4-FFF2-40B4-BE49-F238E27FC236}">
                <a16:creationId xmlns:a16="http://schemas.microsoft.com/office/drawing/2014/main" id="{FA17D43E-E222-4C13-8AA2-60EB5A07F389}"/>
              </a:ext>
            </a:extLst>
          </p:cNvPr>
          <p:cNvSpPr/>
          <p:nvPr/>
        </p:nvSpPr>
        <p:spPr>
          <a:xfrm>
            <a:off x="63758" y="5671633"/>
            <a:ext cx="686191" cy="525197"/>
          </a:xfrm>
          <a:prstGeom prst="stripedRightArrow">
            <a:avLst>
              <a:gd name="adj1" fmla="val 50000"/>
              <a:gd name="adj2" fmla="val 5214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606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Espace réservé du numéro de diapositive 59">
            <a:extLst>
              <a:ext uri="{FF2B5EF4-FFF2-40B4-BE49-F238E27FC236}">
                <a16:creationId xmlns:a16="http://schemas.microsoft.com/office/drawing/2014/main" id="{9AA5C2C7-C39C-49CA-9A89-2F8FEE3C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8907D7-720C-136F-0A9E-942AF8E17E80}"/>
              </a:ext>
            </a:extLst>
          </p:cNvPr>
          <p:cNvSpPr txBox="1"/>
          <p:nvPr/>
        </p:nvSpPr>
        <p:spPr>
          <a:xfrm>
            <a:off x="1578349" y="724746"/>
            <a:ext cx="3152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E454A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Satisf’</a:t>
            </a:r>
            <a:r>
              <a:rPr kumimoji="0" lang="fr-FR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Action</a:t>
            </a:r>
            <a:endParaRPr kumimoji="0" lang="fr-FR" sz="32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514437-0BA0-E991-4E2E-9FFC3E81E1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590" r="12872"/>
          <a:stretch/>
        </p:blipFill>
        <p:spPr>
          <a:xfrm>
            <a:off x="797365" y="699793"/>
            <a:ext cx="643827" cy="634679"/>
          </a:xfrm>
          <a:prstGeom prst="rect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1BEE646-615A-3BD9-E3D4-F4A6F1929F78}"/>
              </a:ext>
            </a:extLst>
          </p:cNvPr>
          <p:cNvSpPr txBox="1">
            <a:spLocks/>
          </p:cNvSpPr>
          <p:nvPr/>
        </p:nvSpPr>
        <p:spPr>
          <a:xfrm>
            <a:off x="4279322" y="2954614"/>
            <a:ext cx="4900892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L’impact de la joignabilité sur le NPS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DE72009-15FF-6920-F572-30AA7FFC66E4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3563753" y="3192805"/>
            <a:ext cx="601005" cy="60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71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4B5077E-AC1A-761F-7750-7DBCFB6323E0}"/>
              </a:ext>
            </a:extLst>
          </p:cNvPr>
          <p:cNvSpPr/>
          <p:nvPr/>
        </p:nvSpPr>
        <p:spPr>
          <a:xfrm>
            <a:off x="224851" y="1278523"/>
            <a:ext cx="11334765" cy="13853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1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algn="l"/>
            <a:endParaRPr lang="fr-FR" sz="32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endParaRPr lang="fr-FR" sz="3200" b="0" i="0" u="none" strike="noStrike" baseline="0" dirty="0">
              <a:latin typeface="Wingdings" panose="05000000000000000000" pitchFamily="2" charset="2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3" y="326644"/>
            <a:ext cx="12199198" cy="71922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br>
              <a:rPr lang="fr-FR" sz="1800" b="0" i="0" u="none" strike="noStrike" baseline="0" dirty="0">
                <a:solidFill>
                  <a:srgbClr val="000000"/>
                </a:solidFill>
                <a:latin typeface="Franklin Gothic Medium" panose="020B0603020102020204" pitchFamily="34" charset="0"/>
              </a:rPr>
            </a:br>
            <a:r>
              <a:rPr lang="fr-FR" sz="2400" dirty="0">
                <a:solidFill>
                  <a:schemeClr val="tx1">
                    <a:lumMod val="75000"/>
                  </a:schemeClr>
                </a:solidFill>
              </a:rPr>
              <a:t>la joignabilité téléphonique </a:t>
            </a:r>
            <a:br>
              <a:rPr lang="fr-FR" sz="24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fr-FR" sz="2000" dirty="0">
                <a:solidFill>
                  <a:schemeClr val="bg2"/>
                </a:solidFill>
              </a:rPr>
              <a:t>u</a:t>
            </a:r>
            <a:r>
              <a:rPr lang="fr-FR" sz="2000" i="0" u="none" strike="noStrike" baseline="0" dirty="0">
                <a:solidFill>
                  <a:schemeClr val="bg2"/>
                </a:solidFill>
              </a:rPr>
              <a:t>n levier stratégique pour augmenter la satisfaction de nos clients</a:t>
            </a:r>
            <a:endParaRPr lang="fr-FR" sz="2000" i="0" kern="1200" cap="all" baseline="0" dirty="0">
              <a:solidFill>
                <a:schemeClr val="bg2"/>
              </a:solidFill>
              <a:ea typeface="+mj-ea"/>
              <a:cs typeface="+mj-cs"/>
            </a:endParaRPr>
          </a:p>
        </p:txBody>
      </p:sp>
      <p:graphicFrame>
        <p:nvGraphicFramePr>
          <p:cNvPr id="22" name="Graphique 21">
            <a:extLst>
              <a:ext uri="{FF2B5EF4-FFF2-40B4-BE49-F238E27FC236}">
                <a16:creationId xmlns:a16="http://schemas.microsoft.com/office/drawing/2014/main" id="{CC5B3A9E-128F-DEEA-3F10-E363CADE1A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3117895"/>
              </p:ext>
            </p:extLst>
          </p:nvPr>
        </p:nvGraphicFramePr>
        <p:xfrm>
          <a:off x="277258" y="2835591"/>
          <a:ext cx="8414288" cy="3602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ZoneTexte 23">
            <a:extLst>
              <a:ext uri="{FF2B5EF4-FFF2-40B4-BE49-F238E27FC236}">
                <a16:creationId xmlns:a16="http://schemas.microsoft.com/office/drawing/2014/main" id="{BB3DA224-16DF-133F-B1D6-47F23F15BDED}"/>
              </a:ext>
            </a:extLst>
          </p:cNvPr>
          <p:cNvSpPr txBox="1"/>
          <p:nvPr/>
        </p:nvSpPr>
        <p:spPr>
          <a:xfrm>
            <a:off x="3751376" y="1386780"/>
            <a:ext cx="4281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i="1" dirty="0">
                <a:solidFill>
                  <a:schemeClr val="bg1"/>
                </a:solidFill>
              </a:rPr>
              <a:t>La joignabilité </a:t>
            </a:r>
          </a:p>
          <a:p>
            <a:pPr algn="ctr"/>
            <a:r>
              <a:rPr lang="fr-FR" sz="2400" i="1" dirty="0">
                <a:solidFill>
                  <a:schemeClr val="bg1"/>
                </a:solidFill>
              </a:rPr>
              <a:t>Un impact direct sur le NPS </a:t>
            </a:r>
          </a:p>
        </p:txBody>
      </p:sp>
      <p:sp>
        <p:nvSpPr>
          <p:cNvPr id="25" name="Triangle rectangle 24">
            <a:extLst>
              <a:ext uri="{FF2B5EF4-FFF2-40B4-BE49-F238E27FC236}">
                <a16:creationId xmlns:a16="http://schemas.microsoft.com/office/drawing/2014/main" id="{05EA7937-944B-C91E-0479-6A1CEFD1DB10}"/>
              </a:ext>
            </a:extLst>
          </p:cNvPr>
          <p:cNvSpPr/>
          <p:nvPr/>
        </p:nvSpPr>
        <p:spPr>
          <a:xfrm rot="18920276">
            <a:off x="5532311" y="1907239"/>
            <a:ext cx="742910" cy="733861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1C35B27-CE7F-9570-1DB1-4CFA60FE472B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1368300" y="236441"/>
            <a:ext cx="763681" cy="76787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CFA304D-33B7-CF7F-2DDC-5BC6A0980F88}"/>
              </a:ext>
            </a:extLst>
          </p:cNvPr>
          <p:cNvSpPr txBox="1"/>
          <p:nvPr/>
        </p:nvSpPr>
        <p:spPr>
          <a:xfrm>
            <a:off x="8295420" y="3341820"/>
            <a:ext cx="2815528" cy="124649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</a:schemeClr>
                </a:solidFill>
              </a:rPr>
              <a:t>           </a:t>
            </a:r>
          </a:p>
          <a:p>
            <a:pPr>
              <a:spcAft>
                <a:spcPts val="600"/>
              </a:spcAft>
            </a:pPr>
            <a:r>
              <a:rPr lang="fr-FR" sz="1400" dirty="0">
                <a:solidFill>
                  <a:schemeClr val="tx1">
                    <a:lumMod val="75000"/>
                  </a:schemeClr>
                </a:solidFill>
              </a:rPr>
              <a:t>           NPS CEGEE (SAE)</a:t>
            </a:r>
          </a:p>
          <a:p>
            <a:r>
              <a:rPr lang="fr-FR" sz="1400" dirty="0">
                <a:solidFill>
                  <a:schemeClr val="tx1">
                    <a:lumMod val="75000"/>
                  </a:schemeClr>
                </a:solidFill>
              </a:rPr>
              <a:t>           Facilité à joindre l’agence</a:t>
            </a:r>
          </a:p>
          <a:p>
            <a:r>
              <a:rPr lang="fr-FR" sz="1400" dirty="0">
                <a:solidFill>
                  <a:schemeClr val="tx1">
                    <a:lumMod val="75000"/>
                  </a:schemeClr>
                </a:solidFill>
              </a:rPr>
              <a:t>           par téléphone (TSI-SAE)</a:t>
            </a:r>
          </a:p>
          <a:p>
            <a:endParaRPr lang="fr-FR" sz="14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9BC8DE9-EF14-B61B-C97E-D41F109DD39A}"/>
              </a:ext>
            </a:extLst>
          </p:cNvPr>
          <p:cNvCxnSpPr>
            <a:cxnSpLocks/>
          </p:cNvCxnSpPr>
          <p:nvPr/>
        </p:nvCxnSpPr>
        <p:spPr>
          <a:xfrm>
            <a:off x="8383276" y="3731765"/>
            <a:ext cx="435306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62D8B31-40C0-9B23-F644-FBB0821E5F61}"/>
              </a:ext>
            </a:extLst>
          </p:cNvPr>
          <p:cNvCxnSpPr>
            <a:cxnSpLocks/>
          </p:cNvCxnSpPr>
          <p:nvPr/>
        </p:nvCxnSpPr>
        <p:spPr>
          <a:xfrm>
            <a:off x="8383276" y="4034317"/>
            <a:ext cx="435306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51EA8ECA-5521-A517-ADAE-FD24831920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117478">
            <a:off x="8517478" y="2671691"/>
            <a:ext cx="891667" cy="89166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0F89FE3-2C46-62C9-5B0B-957FCF26431E}"/>
              </a:ext>
            </a:extLst>
          </p:cNvPr>
          <p:cNvSpPr txBox="1"/>
          <p:nvPr/>
        </p:nvSpPr>
        <p:spPr>
          <a:xfrm>
            <a:off x="8898557" y="5142609"/>
            <a:ext cx="246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>
                <a:hlinkClick r:id="rId6"/>
              </a:rPr>
              <a:t>Suivre mon NPS</a:t>
            </a:r>
            <a:endParaRPr lang="fr-FR" b="1" dirty="0"/>
          </a:p>
        </p:txBody>
      </p:sp>
      <p:pic>
        <p:nvPicPr>
          <p:cNvPr id="18" name="Image 17">
            <a:hlinkClick r:id="rId6"/>
            <a:extLst>
              <a:ext uri="{FF2B5EF4-FFF2-40B4-BE49-F238E27FC236}">
                <a16:creationId xmlns:a16="http://schemas.microsoft.com/office/drawing/2014/main" id="{E131E07B-26A2-254E-6A35-9D9ED31F7DA3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</a:blip>
          <a:stretch>
            <a:fillRect/>
          </a:stretch>
        </p:blipFill>
        <p:spPr>
          <a:xfrm rot="21405519">
            <a:off x="11189721" y="5153386"/>
            <a:ext cx="511724" cy="41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12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Espace réservé du numéro de diapositive 59">
            <a:extLst>
              <a:ext uri="{FF2B5EF4-FFF2-40B4-BE49-F238E27FC236}">
                <a16:creationId xmlns:a16="http://schemas.microsoft.com/office/drawing/2014/main" id="{9AA5C2C7-C39C-49CA-9A89-2F8FEE3C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8907D7-720C-136F-0A9E-942AF8E17E80}"/>
              </a:ext>
            </a:extLst>
          </p:cNvPr>
          <p:cNvSpPr txBox="1"/>
          <p:nvPr/>
        </p:nvSpPr>
        <p:spPr>
          <a:xfrm>
            <a:off x="1578349" y="724746"/>
            <a:ext cx="3152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E454A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Satisf’</a:t>
            </a:r>
            <a:r>
              <a:rPr kumimoji="0" lang="fr-FR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Action</a:t>
            </a:r>
            <a:endParaRPr kumimoji="0" lang="fr-FR" sz="32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514437-0BA0-E991-4E2E-9FFC3E81E1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590" r="12872"/>
          <a:stretch/>
        </p:blipFill>
        <p:spPr>
          <a:xfrm>
            <a:off x="797365" y="699793"/>
            <a:ext cx="643827" cy="634679"/>
          </a:xfrm>
          <a:prstGeom prst="rect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1BEE646-615A-3BD9-E3D4-F4A6F1929F78}"/>
              </a:ext>
            </a:extLst>
          </p:cNvPr>
          <p:cNvSpPr txBox="1">
            <a:spLocks/>
          </p:cNvSpPr>
          <p:nvPr/>
        </p:nvSpPr>
        <p:spPr>
          <a:xfrm>
            <a:off x="4279322" y="2954614"/>
            <a:ext cx="4900892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Le fonctionnement de la téléphonie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9C51E6-5B33-B9A0-89CF-C283AC3D88B7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3515641" y="3110675"/>
            <a:ext cx="763681" cy="76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26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512" y="888455"/>
            <a:ext cx="8462847" cy="432000"/>
          </a:xfrm>
        </p:spPr>
        <p:txBody>
          <a:bodyPr/>
          <a:lstStyle/>
          <a:p>
            <a:r>
              <a:rPr lang="fr-FR" dirty="0"/>
              <a:t>Plusieurs situations possibles 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C981A7-3863-5793-983C-4B1CB2F52CE1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1081001" y="313736"/>
            <a:ext cx="716115" cy="719227"/>
          </a:xfrm>
          <a:prstGeom prst="rect">
            <a:avLst/>
          </a:prstGeom>
        </p:spPr>
      </p:pic>
      <p:sp>
        <p:nvSpPr>
          <p:cNvPr id="5" name="Titre 10">
            <a:extLst>
              <a:ext uri="{FF2B5EF4-FFF2-40B4-BE49-F238E27FC236}">
                <a16:creationId xmlns:a16="http://schemas.microsoft.com/office/drawing/2014/main" id="{A572641B-7A71-C3A9-0718-37C685B3C130}"/>
              </a:ext>
            </a:extLst>
          </p:cNvPr>
          <p:cNvSpPr txBox="1">
            <a:spLocks/>
          </p:cNvSpPr>
          <p:nvPr/>
        </p:nvSpPr>
        <p:spPr>
          <a:xfrm>
            <a:off x="665513" y="151639"/>
            <a:ext cx="8462847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Parcours téléphonique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5823072-4743-913F-E03C-5BAA4C5BC9D7}"/>
              </a:ext>
            </a:extLst>
          </p:cNvPr>
          <p:cNvSpPr txBox="1"/>
          <p:nvPr/>
        </p:nvSpPr>
        <p:spPr>
          <a:xfrm>
            <a:off x="1347858" y="1763762"/>
            <a:ext cx="8944824" cy="3974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0" name="Rectangle : coins arrondis 20">
            <a:extLst>
              <a:ext uri="{FF2B5EF4-FFF2-40B4-BE49-F238E27FC236}">
                <a16:creationId xmlns:a16="http://schemas.microsoft.com/office/drawing/2014/main" id="{BFC40868-CD56-1889-029C-9B1F9EF52C56}"/>
              </a:ext>
            </a:extLst>
          </p:cNvPr>
          <p:cNvSpPr/>
          <p:nvPr/>
        </p:nvSpPr>
        <p:spPr>
          <a:xfrm>
            <a:off x="3358689" y="1854853"/>
            <a:ext cx="6121213" cy="47783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" action="ppaction://customshow?id=0&amp;return=tr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Appel à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  <a:hlinkClick r:id="" action="ppaction://customshow?id=0&amp;return=tr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l’Accueil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 : coins arrondis 34">
            <a:extLst>
              <a:ext uri="{FF2B5EF4-FFF2-40B4-BE49-F238E27FC236}">
                <a16:creationId xmlns:a16="http://schemas.microsoft.com/office/drawing/2014/main" id="{B85377FE-5147-EF1C-8E32-4B10E561F750}"/>
              </a:ext>
            </a:extLst>
          </p:cNvPr>
          <p:cNvSpPr/>
          <p:nvPr/>
        </p:nvSpPr>
        <p:spPr>
          <a:xfrm>
            <a:off x="3358688" y="2759102"/>
            <a:ext cx="6121213" cy="47783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" action="ppaction://customshow?id=3&amp;return=tr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Appel vers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" action="ppaction://customshow?id=3&amp;return=tr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 conseillers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647FF60-03E7-BC43-3216-4803392F49FF}"/>
              </a:ext>
            </a:extLst>
          </p:cNvPr>
          <p:cNvSpPr/>
          <p:nvPr/>
        </p:nvSpPr>
        <p:spPr>
          <a:xfrm>
            <a:off x="3358688" y="3743056"/>
            <a:ext cx="6121214" cy="47783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" action="ppaction://customshow?id=4&amp;return=tr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Appel vers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" action="ppaction://customshow?id=4&amp;return=tr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 conseiller absent MOINS de 24h 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116610E-9DE9-C8CD-C0EF-351410B538AF}"/>
              </a:ext>
            </a:extLst>
          </p:cNvPr>
          <p:cNvSpPr/>
          <p:nvPr/>
        </p:nvSpPr>
        <p:spPr>
          <a:xfrm>
            <a:off x="3358688" y="4755291"/>
            <a:ext cx="6121214" cy="47783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" action="ppaction://customshow?id=5&amp;return=tr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Appel vers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" action="ppaction://customshow?id=5&amp;return=tr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 conseiller absent PLUS de 24h 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02F7CB8-50E4-E19F-B2DF-9C01F83C153D}"/>
              </a:ext>
            </a:extLst>
          </p:cNvPr>
          <p:cNvCxnSpPr/>
          <p:nvPr/>
        </p:nvCxnSpPr>
        <p:spPr>
          <a:xfrm>
            <a:off x="2879002" y="1736603"/>
            <a:ext cx="0" cy="3695477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28">
            <a:extLst>
              <a:ext uri="{FF2B5EF4-FFF2-40B4-BE49-F238E27FC236}">
                <a16:creationId xmlns:a16="http://schemas.microsoft.com/office/drawing/2014/main" id="{83329164-4397-6AE1-BD9B-145E9439B3E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76598" y="2767033"/>
            <a:ext cx="936832" cy="1295034"/>
          </a:xfrm>
          <a:custGeom>
            <a:avLst/>
            <a:gdLst>
              <a:gd name="T0" fmla="*/ 91 w 170"/>
              <a:gd name="T1" fmla="*/ 64 h 235"/>
              <a:gd name="T2" fmla="*/ 95 w 170"/>
              <a:gd name="T3" fmla="*/ 52 h 235"/>
              <a:gd name="T4" fmla="*/ 73 w 170"/>
              <a:gd name="T5" fmla="*/ 7 h 235"/>
              <a:gd name="T6" fmla="*/ 61 w 170"/>
              <a:gd name="T7" fmla="*/ 2 h 235"/>
              <a:gd name="T8" fmla="*/ 51 w 170"/>
              <a:gd name="T9" fmla="*/ 8 h 235"/>
              <a:gd name="T10" fmla="*/ 80 w 170"/>
              <a:gd name="T11" fmla="*/ 69 h 235"/>
              <a:gd name="T12" fmla="*/ 91 w 170"/>
              <a:gd name="T13" fmla="*/ 64 h 235"/>
              <a:gd name="T14" fmla="*/ 168 w 170"/>
              <a:gd name="T15" fmla="*/ 205 h 235"/>
              <a:gd name="T16" fmla="*/ 146 w 170"/>
              <a:gd name="T17" fmla="*/ 159 h 235"/>
              <a:gd name="T18" fmla="*/ 135 w 170"/>
              <a:gd name="T19" fmla="*/ 155 h 235"/>
              <a:gd name="T20" fmla="*/ 124 w 170"/>
              <a:gd name="T21" fmla="*/ 160 h 235"/>
              <a:gd name="T22" fmla="*/ 154 w 170"/>
              <a:gd name="T23" fmla="*/ 221 h 235"/>
              <a:gd name="T24" fmla="*/ 164 w 170"/>
              <a:gd name="T25" fmla="*/ 216 h 235"/>
              <a:gd name="T26" fmla="*/ 168 w 170"/>
              <a:gd name="T27" fmla="*/ 205 h 235"/>
              <a:gd name="T28" fmla="*/ 113 w 170"/>
              <a:gd name="T29" fmla="*/ 165 h 235"/>
              <a:gd name="T30" fmla="*/ 79 w 170"/>
              <a:gd name="T31" fmla="*/ 126 h 235"/>
              <a:gd name="T32" fmla="*/ 69 w 170"/>
              <a:gd name="T33" fmla="*/ 74 h 235"/>
              <a:gd name="T34" fmla="*/ 71 w 170"/>
              <a:gd name="T35" fmla="*/ 74 h 235"/>
              <a:gd name="T36" fmla="*/ 41 w 170"/>
              <a:gd name="T37" fmla="*/ 12 h 235"/>
              <a:gd name="T38" fmla="*/ 40 w 170"/>
              <a:gd name="T39" fmla="*/ 13 h 235"/>
              <a:gd name="T40" fmla="*/ 44 w 170"/>
              <a:gd name="T41" fmla="*/ 142 h 235"/>
              <a:gd name="T42" fmla="*/ 142 w 170"/>
              <a:gd name="T43" fmla="*/ 227 h 235"/>
              <a:gd name="T44" fmla="*/ 144 w 170"/>
              <a:gd name="T45" fmla="*/ 226 h 235"/>
              <a:gd name="T46" fmla="*/ 114 w 170"/>
              <a:gd name="T47" fmla="*/ 165 h 235"/>
              <a:gd name="T48" fmla="*/ 113 w 170"/>
              <a:gd name="T49" fmla="*/ 165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70" h="235">
                <a:moveTo>
                  <a:pt x="91" y="64"/>
                </a:moveTo>
                <a:cubicBezTo>
                  <a:pt x="95" y="62"/>
                  <a:pt x="97" y="57"/>
                  <a:pt x="95" y="52"/>
                </a:cubicBezTo>
                <a:cubicBezTo>
                  <a:pt x="73" y="7"/>
                  <a:pt x="73" y="7"/>
                  <a:pt x="73" y="7"/>
                </a:cubicBezTo>
                <a:cubicBezTo>
                  <a:pt x="71" y="2"/>
                  <a:pt x="66" y="0"/>
                  <a:pt x="61" y="2"/>
                </a:cubicBezTo>
                <a:cubicBezTo>
                  <a:pt x="51" y="8"/>
                  <a:pt x="51" y="8"/>
                  <a:pt x="51" y="8"/>
                </a:cubicBezTo>
                <a:cubicBezTo>
                  <a:pt x="80" y="69"/>
                  <a:pt x="80" y="69"/>
                  <a:pt x="80" y="69"/>
                </a:cubicBezTo>
                <a:lnTo>
                  <a:pt x="91" y="64"/>
                </a:lnTo>
                <a:close/>
                <a:moveTo>
                  <a:pt x="168" y="205"/>
                </a:moveTo>
                <a:cubicBezTo>
                  <a:pt x="146" y="159"/>
                  <a:pt x="146" y="159"/>
                  <a:pt x="146" y="159"/>
                </a:cubicBezTo>
                <a:cubicBezTo>
                  <a:pt x="144" y="155"/>
                  <a:pt x="139" y="153"/>
                  <a:pt x="135" y="155"/>
                </a:cubicBezTo>
                <a:cubicBezTo>
                  <a:pt x="124" y="160"/>
                  <a:pt x="124" y="160"/>
                  <a:pt x="124" y="160"/>
                </a:cubicBezTo>
                <a:cubicBezTo>
                  <a:pt x="154" y="221"/>
                  <a:pt x="154" y="221"/>
                  <a:pt x="154" y="221"/>
                </a:cubicBezTo>
                <a:cubicBezTo>
                  <a:pt x="164" y="216"/>
                  <a:pt x="164" y="216"/>
                  <a:pt x="164" y="216"/>
                </a:cubicBezTo>
                <a:cubicBezTo>
                  <a:pt x="168" y="214"/>
                  <a:pt x="170" y="209"/>
                  <a:pt x="168" y="205"/>
                </a:cubicBezTo>
                <a:close/>
                <a:moveTo>
                  <a:pt x="113" y="165"/>
                </a:moveTo>
                <a:cubicBezTo>
                  <a:pt x="109" y="167"/>
                  <a:pt x="99" y="167"/>
                  <a:pt x="79" y="126"/>
                </a:cubicBezTo>
                <a:cubicBezTo>
                  <a:pt x="59" y="84"/>
                  <a:pt x="65" y="76"/>
                  <a:pt x="69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41" y="12"/>
                  <a:pt x="41" y="12"/>
                  <a:pt x="41" y="12"/>
                </a:cubicBezTo>
                <a:cubicBezTo>
                  <a:pt x="40" y="13"/>
                  <a:pt x="40" y="13"/>
                  <a:pt x="40" y="13"/>
                </a:cubicBezTo>
                <a:cubicBezTo>
                  <a:pt x="32" y="17"/>
                  <a:pt x="0" y="50"/>
                  <a:pt x="44" y="142"/>
                </a:cubicBezTo>
                <a:cubicBezTo>
                  <a:pt x="88" y="235"/>
                  <a:pt x="134" y="231"/>
                  <a:pt x="142" y="227"/>
                </a:cubicBezTo>
                <a:cubicBezTo>
                  <a:pt x="144" y="226"/>
                  <a:pt x="144" y="226"/>
                  <a:pt x="144" y="226"/>
                </a:cubicBezTo>
                <a:cubicBezTo>
                  <a:pt x="114" y="165"/>
                  <a:pt x="114" y="165"/>
                  <a:pt x="114" y="165"/>
                </a:cubicBezTo>
                <a:lnTo>
                  <a:pt x="113" y="165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A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5143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0287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54305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717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30861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60045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4114800" algn="l" defTabSz="10287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20" name="Image 19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C5268DFD-67E9-0770-3093-CE37B9732093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 rot="21405519">
            <a:off x="9529958" y="1881632"/>
            <a:ext cx="757238" cy="609600"/>
          </a:xfrm>
          <a:prstGeom prst="rect">
            <a:avLst/>
          </a:prstGeom>
        </p:spPr>
      </p:pic>
      <p:pic>
        <p:nvPicPr>
          <p:cNvPr id="21" name="Image 20">
            <a:hlinkClick r:id="" action="ppaction://customshow?id=3&amp;return=true"/>
            <a:extLst>
              <a:ext uri="{FF2B5EF4-FFF2-40B4-BE49-F238E27FC236}">
                <a16:creationId xmlns:a16="http://schemas.microsoft.com/office/drawing/2014/main" id="{B8BFD78D-F3AE-F672-672D-91F4E68749D7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 rot="21196576">
            <a:off x="9546411" y="2809266"/>
            <a:ext cx="757238" cy="609600"/>
          </a:xfrm>
          <a:prstGeom prst="rect">
            <a:avLst/>
          </a:prstGeom>
        </p:spPr>
      </p:pic>
      <p:pic>
        <p:nvPicPr>
          <p:cNvPr id="22" name="Image 21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47C07988-4268-EF88-9C46-887F7D1ABA31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 rot="21371493">
            <a:off x="9585335" y="3767531"/>
            <a:ext cx="757238" cy="609600"/>
          </a:xfrm>
          <a:prstGeom prst="rect">
            <a:avLst/>
          </a:prstGeom>
        </p:spPr>
      </p:pic>
      <p:pic>
        <p:nvPicPr>
          <p:cNvPr id="23" name="Image 22">
            <a:hlinkClick r:id="" action="ppaction://customshow?id=5&amp;return=true"/>
            <a:extLst>
              <a:ext uri="{FF2B5EF4-FFF2-40B4-BE49-F238E27FC236}">
                <a16:creationId xmlns:a16="http://schemas.microsoft.com/office/drawing/2014/main" id="{77E644BE-E0EC-F912-084F-9A8457E499C3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 rot="21152185">
            <a:off x="9568360" y="4765120"/>
            <a:ext cx="757238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98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06193" y="6606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300" b="1" i="0" u="none" strike="noStrike" kern="1200" cap="none" spc="0" normalizeH="0" baseline="0" noProof="0" dirty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Rectangle : coins arrondis 20">
            <a:extLst>
              <a:ext uri="{FF2B5EF4-FFF2-40B4-BE49-F238E27FC236}">
                <a16:creationId xmlns:a16="http://schemas.microsoft.com/office/drawing/2014/main" id="{AA848EDB-9CAE-A183-D609-753F6F77CE3E}"/>
              </a:ext>
            </a:extLst>
          </p:cNvPr>
          <p:cNvSpPr/>
          <p:nvPr/>
        </p:nvSpPr>
        <p:spPr>
          <a:xfrm>
            <a:off x="5159487" y="1125962"/>
            <a:ext cx="3059374" cy="47783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Appel à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l’Accueil</a:t>
            </a:r>
          </a:p>
        </p:txBody>
      </p:sp>
      <p:cxnSp>
        <p:nvCxnSpPr>
          <p:cNvPr id="7" name="Connecteur droit avec flèche 21">
            <a:extLst>
              <a:ext uri="{FF2B5EF4-FFF2-40B4-BE49-F238E27FC236}">
                <a16:creationId xmlns:a16="http://schemas.microsoft.com/office/drawing/2014/main" id="{8357A043-3BB8-E9B3-2597-350D6CD89269}"/>
              </a:ext>
            </a:extLst>
          </p:cNvPr>
          <p:cNvCxnSpPr/>
          <p:nvPr/>
        </p:nvCxnSpPr>
        <p:spPr>
          <a:xfrm>
            <a:off x="6207857" y="1649986"/>
            <a:ext cx="0" cy="36114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 : coins arrondis 22">
            <a:extLst>
              <a:ext uri="{FF2B5EF4-FFF2-40B4-BE49-F238E27FC236}">
                <a16:creationId xmlns:a16="http://schemas.microsoft.com/office/drawing/2014/main" id="{05A6920C-B404-A955-1D4B-DB88DDEF32EF}"/>
              </a:ext>
            </a:extLst>
          </p:cNvPr>
          <p:cNvSpPr/>
          <p:nvPr/>
        </p:nvSpPr>
        <p:spPr>
          <a:xfrm>
            <a:off x="5431666" y="2002138"/>
            <a:ext cx="1989055" cy="477837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Langage naturel</a:t>
            </a:r>
          </a:p>
        </p:txBody>
      </p:sp>
      <p:sp>
        <p:nvSpPr>
          <p:cNvPr id="14" name="Rectangle : coins arrondis 23">
            <a:extLst>
              <a:ext uri="{FF2B5EF4-FFF2-40B4-BE49-F238E27FC236}">
                <a16:creationId xmlns:a16="http://schemas.microsoft.com/office/drawing/2014/main" id="{0AA29EE4-8ED4-F0D3-5A2D-981CBDC52D97}"/>
              </a:ext>
            </a:extLst>
          </p:cNvPr>
          <p:cNvSpPr/>
          <p:nvPr/>
        </p:nvSpPr>
        <p:spPr>
          <a:xfrm>
            <a:off x="5431666" y="2653531"/>
            <a:ext cx="1989055" cy="4778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CRC</a:t>
            </a:r>
          </a:p>
        </p:txBody>
      </p:sp>
      <p:cxnSp>
        <p:nvCxnSpPr>
          <p:cNvPr id="16" name="Connecteur : en angle 24">
            <a:extLst>
              <a:ext uri="{FF2B5EF4-FFF2-40B4-BE49-F238E27FC236}">
                <a16:creationId xmlns:a16="http://schemas.microsoft.com/office/drawing/2014/main" id="{491B5FCB-B040-3146-CA80-63DBC37783F4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5068402" y="2260551"/>
            <a:ext cx="114693" cy="727541"/>
          </a:xfrm>
          <a:prstGeom prst="bentConnector3">
            <a:avLst>
              <a:gd name="adj1" fmla="val -199315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 : en angle 25">
            <a:extLst>
              <a:ext uri="{FF2B5EF4-FFF2-40B4-BE49-F238E27FC236}">
                <a16:creationId xmlns:a16="http://schemas.microsoft.com/office/drawing/2014/main" id="{42726C78-8740-987B-27C9-67559E10BCFC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80430" y="3064545"/>
            <a:ext cx="1440598" cy="310414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 : coins arrondis 26">
            <a:extLst>
              <a:ext uri="{FF2B5EF4-FFF2-40B4-BE49-F238E27FC236}">
                <a16:creationId xmlns:a16="http://schemas.microsoft.com/office/drawing/2014/main" id="{BCE6BBAC-2FEC-DED2-B692-C2736657545A}"/>
              </a:ext>
            </a:extLst>
          </p:cNvPr>
          <p:cNvSpPr/>
          <p:nvPr/>
        </p:nvSpPr>
        <p:spPr>
          <a:xfrm>
            <a:off x="5431669" y="3619656"/>
            <a:ext cx="1989055" cy="4778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Agence</a:t>
            </a:r>
          </a:p>
        </p:txBody>
      </p:sp>
      <p:sp>
        <p:nvSpPr>
          <p:cNvPr id="22" name="ZoneTexte 27">
            <a:extLst>
              <a:ext uri="{FF2B5EF4-FFF2-40B4-BE49-F238E27FC236}">
                <a16:creationId xmlns:a16="http://schemas.microsoft.com/office/drawing/2014/main" id="{9464923D-3A6F-F7EC-71CA-3343A3150718}"/>
              </a:ext>
            </a:extLst>
          </p:cNvPr>
          <p:cNvSpPr txBox="1"/>
          <p:nvPr/>
        </p:nvSpPr>
        <p:spPr>
          <a:xfrm>
            <a:off x="6185812" y="3159407"/>
            <a:ext cx="480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ou</a:t>
            </a:r>
          </a:p>
        </p:txBody>
      </p:sp>
      <p:cxnSp>
        <p:nvCxnSpPr>
          <p:cNvPr id="24" name="Connecteur droit avec flèche 28">
            <a:extLst>
              <a:ext uri="{FF2B5EF4-FFF2-40B4-BE49-F238E27FC236}">
                <a16:creationId xmlns:a16="http://schemas.microsoft.com/office/drawing/2014/main" id="{E86ED1D9-85C5-57BF-269E-CA3792AB09A3}"/>
              </a:ext>
            </a:extLst>
          </p:cNvPr>
          <p:cNvCxnSpPr/>
          <p:nvPr/>
        </p:nvCxnSpPr>
        <p:spPr>
          <a:xfrm>
            <a:off x="6185812" y="4137568"/>
            <a:ext cx="0" cy="36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 : coins arrondis 29">
            <a:extLst>
              <a:ext uri="{FF2B5EF4-FFF2-40B4-BE49-F238E27FC236}">
                <a16:creationId xmlns:a16="http://schemas.microsoft.com/office/drawing/2014/main" id="{B8D3A4A9-2F91-30A6-B314-B2465ABF6DF7}"/>
              </a:ext>
            </a:extLst>
          </p:cNvPr>
          <p:cNvSpPr/>
          <p:nvPr/>
        </p:nvSpPr>
        <p:spPr>
          <a:xfrm>
            <a:off x="5431669" y="4541250"/>
            <a:ext cx="1989055" cy="4778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 Sonneries</a:t>
            </a:r>
          </a:p>
        </p:txBody>
      </p:sp>
      <p:sp>
        <p:nvSpPr>
          <p:cNvPr id="28" name="ZoneTexte 30">
            <a:extLst>
              <a:ext uri="{FF2B5EF4-FFF2-40B4-BE49-F238E27FC236}">
                <a16:creationId xmlns:a16="http://schemas.microsoft.com/office/drawing/2014/main" id="{940A29A6-0821-CDA4-E847-68BBB808081D}"/>
              </a:ext>
            </a:extLst>
          </p:cNvPr>
          <p:cNvSpPr txBox="1"/>
          <p:nvPr/>
        </p:nvSpPr>
        <p:spPr>
          <a:xfrm>
            <a:off x="5532324" y="5063902"/>
            <a:ext cx="216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Si non décroché</a:t>
            </a:r>
          </a:p>
        </p:txBody>
      </p:sp>
      <p:cxnSp>
        <p:nvCxnSpPr>
          <p:cNvPr id="30" name="Connecteur droit avec flèche 31">
            <a:extLst>
              <a:ext uri="{FF2B5EF4-FFF2-40B4-BE49-F238E27FC236}">
                <a16:creationId xmlns:a16="http://schemas.microsoft.com/office/drawing/2014/main" id="{08582421-F1C0-E4BB-6C9C-2BD43DDA2028}"/>
              </a:ext>
            </a:extLst>
          </p:cNvPr>
          <p:cNvCxnSpPr/>
          <p:nvPr/>
        </p:nvCxnSpPr>
        <p:spPr>
          <a:xfrm>
            <a:off x="5532324" y="5055299"/>
            <a:ext cx="0" cy="36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 : coins arrondis 32">
            <a:extLst>
              <a:ext uri="{FF2B5EF4-FFF2-40B4-BE49-F238E27FC236}">
                <a16:creationId xmlns:a16="http://schemas.microsoft.com/office/drawing/2014/main" id="{31B61A0F-5802-8E9E-2BD5-B344A3EC6CF5}"/>
              </a:ext>
            </a:extLst>
          </p:cNvPr>
          <p:cNvSpPr/>
          <p:nvPr/>
        </p:nvSpPr>
        <p:spPr>
          <a:xfrm>
            <a:off x="4932607" y="5544502"/>
            <a:ext cx="3143084" cy="1059444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Message 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« tous les conseillers sont occupés, merci de rappeler »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E45C9A-8B0C-3F74-6EA1-DB4B0DD3D6AF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1312424" y="230160"/>
            <a:ext cx="607816" cy="610458"/>
          </a:xfrm>
          <a:prstGeom prst="rect">
            <a:avLst/>
          </a:prstGeom>
        </p:spPr>
      </p:pic>
      <p:sp>
        <p:nvSpPr>
          <p:cNvPr id="6" name="Titre 10">
            <a:extLst>
              <a:ext uri="{FF2B5EF4-FFF2-40B4-BE49-F238E27FC236}">
                <a16:creationId xmlns:a16="http://schemas.microsoft.com/office/drawing/2014/main" id="{4F70C3B3-3A7A-F9A7-4473-356366385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910" y="175776"/>
            <a:ext cx="8462847" cy="719227"/>
          </a:xfrm>
        </p:spPr>
        <p:txBody>
          <a:bodyPr/>
          <a:lstStyle/>
          <a:p>
            <a:r>
              <a:rPr lang="fr-FR" dirty="0"/>
              <a:t>Parcours téléphonique </a:t>
            </a:r>
          </a:p>
        </p:txBody>
      </p:sp>
    </p:spTree>
    <p:extLst>
      <p:ext uri="{BB962C8B-B14F-4D97-AF65-F5344CB8AC3E}">
        <p14:creationId xmlns:p14="http://schemas.microsoft.com/office/powerpoint/2010/main" val="343715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4" grpId="0" animBg="1"/>
      <p:bldP spid="20" grpId="0" animBg="1"/>
      <p:bldP spid="22" grpId="0"/>
      <p:bldP spid="26" grpId="0" animBg="1"/>
      <p:bldP spid="28" grpId="0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25565" y="6697869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6" name="Rectangle : coins arrondis 34">
            <a:extLst>
              <a:ext uri="{FF2B5EF4-FFF2-40B4-BE49-F238E27FC236}">
                <a16:creationId xmlns:a16="http://schemas.microsoft.com/office/drawing/2014/main" id="{E4951510-6D53-B6E0-5343-06CE833A5C5D}"/>
              </a:ext>
            </a:extLst>
          </p:cNvPr>
          <p:cNvSpPr/>
          <p:nvPr/>
        </p:nvSpPr>
        <p:spPr>
          <a:xfrm>
            <a:off x="1938936" y="1041652"/>
            <a:ext cx="7373257" cy="47783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Appel chez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les conseillers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38" name="Connecteur droit avec flèche 35">
            <a:extLst>
              <a:ext uri="{FF2B5EF4-FFF2-40B4-BE49-F238E27FC236}">
                <a16:creationId xmlns:a16="http://schemas.microsoft.com/office/drawing/2014/main" id="{4F641F54-C752-8BF3-8F4B-B52CF01C8653}"/>
              </a:ext>
            </a:extLst>
          </p:cNvPr>
          <p:cNvCxnSpPr/>
          <p:nvPr/>
        </p:nvCxnSpPr>
        <p:spPr>
          <a:xfrm>
            <a:off x="4471631" y="1559944"/>
            <a:ext cx="0" cy="36114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 : coins arrondis 36">
            <a:extLst>
              <a:ext uri="{FF2B5EF4-FFF2-40B4-BE49-F238E27FC236}">
                <a16:creationId xmlns:a16="http://schemas.microsoft.com/office/drawing/2014/main" id="{CB0390E1-FCD6-9886-ED1A-BCCD514D25FC}"/>
              </a:ext>
            </a:extLst>
          </p:cNvPr>
          <p:cNvSpPr/>
          <p:nvPr/>
        </p:nvSpPr>
        <p:spPr>
          <a:xfrm>
            <a:off x="6792196" y="3781176"/>
            <a:ext cx="4002425" cy="54000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Choix 1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 le client souhaite parler avec un autre conseiller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42" name="Connecteur : en angle 37">
            <a:extLst>
              <a:ext uri="{FF2B5EF4-FFF2-40B4-BE49-F238E27FC236}">
                <a16:creationId xmlns:a16="http://schemas.microsoft.com/office/drawing/2014/main" id="{42C5D058-04F5-942E-754C-8ACF260173A2}"/>
              </a:ext>
            </a:extLst>
          </p:cNvPr>
          <p:cNvCxnSpPr>
            <a:cxnSpLocks/>
          </p:cNvCxnSpPr>
          <p:nvPr/>
        </p:nvCxnSpPr>
        <p:spPr>
          <a:xfrm rot="16200000" flipH="1">
            <a:off x="5236988" y="2455324"/>
            <a:ext cx="301334" cy="129168"/>
          </a:xfrm>
          <a:prstGeom prst="bentConnector2">
            <a:avLst/>
          </a:prstGeom>
          <a:ln w="190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38">
            <a:extLst>
              <a:ext uri="{FF2B5EF4-FFF2-40B4-BE49-F238E27FC236}">
                <a16:creationId xmlns:a16="http://schemas.microsoft.com/office/drawing/2014/main" id="{E069F6A6-4C5B-AAB6-BCA4-FBFE4D6F9173}"/>
              </a:ext>
            </a:extLst>
          </p:cNvPr>
          <p:cNvSpPr txBox="1"/>
          <p:nvPr/>
        </p:nvSpPr>
        <p:spPr>
          <a:xfrm>
            <a:off x="4123950" y="2897245"/>
            <a:ext cx="1271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Si non décroché</a:t>
            </a:r>
          </a:p>
        </p:txBody>
      </p:sp>
      <p:sp>
        <p:nvSpPr>
          <p:cNvPr id="46" name="Rectangle : coins arrondis 39">
            <a:extLst>
              <a:ext uri="{FF2B5EF4-FFF2-40B4-BE49-F238E27FC236}">
                <a16:creationId xmlns:a16="http://schemas.microsoft.com/office/drawing/2014/main" id="{D1BCE466-FD6A-F288-6B02-3ABEDA620643}"/>
              </a:ext>
            </a:extLst>
          </p:cNvPr>
          <p:cNvSpPr/>
          <p:nvPr/>
        </p:nvSpPr>
        <p:spPr>
          <a:xfrm>
            <a:off x="5773984" y="3061850"/>
            <a:ext cx="3300055" cy="46237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S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erveur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V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ocal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nteractif (SVI) </a:t>
            </a:r>
          </a:p>
        </p:txBody>
      </p:sp>
      <p:sp>
        <p:nvSpPr>
          <p:cNvPr id="48" name="Rectangle : coins arrondis 40">
            <a:extLst>
              <a:ext uri="{FF2B5EF4-FFF2-40B4-BE49-F238E27FC236}">
                <a16:creationId xmlns:a16="http://schemas.microsoft.com/office/drawing/2014/main" id="{DED20AA9-B4F8-81B2-5149-10859D554EA8}"/>
              </a:ext>
            </a:extLst>
          </p:cNvPr>
          <p:cNvSpPr/>
          <p:nvPr/>
        </p:nvSpPr>
        <p:spPr>
          <a:xfrm>
            <a:off x="4328543" y="1914286"/>
            <a:ext cx="1989055" cy="47783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3+3 Sonneries</a:t>
            </a:r>
          </a:p>
        </p:txBody>
      </p:sp>
      <p:sp>
        <p:nvSpPr>
          <p:cNvPr id="50" name="Rectangle : coins arrondis 41">
            <a:extLst>
              <a:ext uri="{FF2B5EF4-FFF2-40B4-BE49-F238E27FC236}">
                <a16:creationId xmlns:a16="http://schemas.microsoft.com/office/drawing/2014/main" id="{FDE3FF89-C506-6F19-1505-2A116785E8C4}"/>
              </a:ext>
            </a:extLst>
          </p:cNvPr>
          <p:cNvSpPr/>
          <p:nvPr/>
        </p:nvSpPr>
        <p:spPr>
          <a:xfrm>
            <a:off x="5452239" y="2545869"/>
            <a:ext cx="5072771" cy="369332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Interception possible à la 4ème sonnerie (bip)</a:t>
            </a:r>
          </a:p>
        </p:txBody>
      </p:sp>
      <p:cxnSp>
        <p:nvCxnSpPr>
          <p:cNvPr id="52" name="Connecteur : en angle 42">
            <a:extLst>
              <a:ext uri="{FF2B5EF4-FFF2-40B4-BE49-F238E27FC236}">
                <a16:creationId xmlns:a16="http://schemas.microsoft.com/office/drawing/2014/main" id="{190AA0CD-85A6-8C32-B3ED-6DA9C8A7E7FD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13206" y="2442320"/>
            <a:ext cx="842040" cy="679516"/>
          </a:xfrm>
          <a:prstGeom prst="bentConnector2">
            <a:avLst/>
          </a:prstGeom>
          <a:ln w="190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 : en angle 43">
            <a:extLst>
              <a:ext uri="{FF2B5EF4-FFF2-40B4-BE49-F238E27FC236}">
                <a16:creationId xmlns:a16="http://schemas.microsoft.com/office/drawing/2014/main" id="{65F31404-8D56-9F44-D52C-701D7D1CE983}"/>
              </a:ext>
            </a:extLst>
          </p:cNvPr>
          <p:cNvCxnSpPr>
            <a:cxnSpLocks/>
          </p:cNvCxnSpPr>
          <p:nvPr/>
        </p:nvCxnSpPr>
        <p:spPr>
          <a:xfrm rot="16200000" flipH="1">
            <a:off x="6283017" y="3541997"/>
            <a:ext cx="654270" cy="364088"/>
          </a:xfrm>
          <a:prstGeom prst="bentConnector2">
            <a:avLst/>
          </a:prstGeom>
          <a:ln w="190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 : en angle 44">
            <a:extLst>
              <a:ext uri="{FF2B5EF4-FFF2-40B4-BE49-F238E27FC236}">
                <a16:creationId xmlns:a16="http://schemas.microsoft.com/office/drawing/2014/main" id="{BBE54741-1078-B952-1666-A2CBED781A19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58701" y="3807050"/>
            <a:ext cx="1329942" cy="584410"/>
          </a:xfrm>
          <a:prstGeom prst="bentConnector2">
            <a:avLst/>
          </a:prstGeom>
          <a:ln w="190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 : coins arrondis 45">
            <a:extLst>
              <a:ext uri="{FF2B5EF4-FFF2-40B4-BE49-F238E27FC236}">
                <a16:creationId xmlns:a16="http://schemas.microsoft.com/office/drawing/2014/main" id="{4D758B1B-64FE-0AAD-DD57-9AF065E8193A}"/>
              </a:ext>
            </a:extLst>
          </p:cNvPr>
          <p:cNvSpPr/>
          <p:nvPr/>
        </p:nvSpPr>
        <p:spPr>
          <a:xfrm>
            <a:off x="6815877" y="4472138"/>
            <a:ext cx="4002425" cy="761746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Choix 2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 le client souhaite que son conseiller le rappelle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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Notification Mail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0" name="Rectangle : coins arrondis 46">
            <a:extLst>
              <a:ext uri="{FF2B5EF4-FFF2-40B4-BE49-F238E27FC236}">
                <a16:creationId xmlns:a16="http://schemas.microsoft.com/office/drawing/2014/main" id="{99012EAC-A24F-611C-F35E-1967FEA4E0B0}"/>
              </a:ext>
            </a:extLst>
          </p:cNvPr>
          <p:cNvSpPr/>
          <p:nvPr/>
        </p:nvSpPr>
        <p:spPr>
          <a:xfrm>
            <a:off x="6815877" y="5640515"/>
            <a:ext cx="4002425" cy="540000"/>
          </a:xfrm>
          <a:prstGeom prst="roundRect">
            <a:avLst/>
          </a:prstGeom>
          <a:pattFill prst="pct7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Choix 3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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le client raccroche et …… rappelle</a:t>
            </a:r>
          </a:p>
        </p:txBody>
      </p:sp>
      <p:cxnSp>
        <p:nvCxnSpPr>
          <p:cNvPr id="62" name="Connecteur : en angle 47">
            <a:extLst>
              <a:ext uri="{FF2B5EF4-FFF2-40B4-BE49-F238E27FC236}">
                <a16:creationId xmlns:a16="http://schemas.microsoft.com/office/drawing/2014/main" id="{66BF4382-1777-1E62-9E2E-5C14EF62D7F8}"/>
              </a:ext>
            </a:extLst>
          </p:cNvPr>
          <p:cNvCxnSpPr>
            <a:cxnSpLocks/>
            <a:endCxn id="60" idx="1"/>
          </p:cNvCxnSpPr>
          <p:nvPr/>
        </p:nvCxnSpPr>
        <p:spPr>
          <a:xfrm rot="16200000" flipH="1">
            <a:off x="5177835" y="4272473"/>
            <a:ext cx="2366938" cy="909146"/>
          </a:xfrm>
          <a:prstGeom prst="bentConnector2">
            <a:avLst/>
          </a:prstGeom>
          <a:ln w="19050">
            <a:solidFill>
              <a:schemeClr val="accent1">
                <a:lumMod val="75000"/>
              </a:schemeClr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 : coins arrondis 48">
            <a:extLst>
              <a:ext uri="{FF2B5EF4-FFF2-40B4-BE49-F238E27FC236}">
                <a16:creationId xmlns:a16="http://schemas.microsoft.com/office/drawing/2014/main" id="{9E9B318F-A0DF-C1B5-3395-F666CAD327D8}"/>
              </a:ext>
            </a:extLst>
          </p:cNvPr>
          <p:cNvSpPr/>
          <p:nvPr/>
        </p:nvSpPr>
        <p:spPr>
          <a:xfrm>
            <a:off x="3620505" y="3813729"/>
            <a:ext cx="1989055" cy="62772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 Sonneries chez tous les conseillers</a:t>
            </a:r>
          </a:p>
        </p:txBody>
      </p:sp>
      <p:cxnSp>
        <p:nvCxnSpPr>
          <p:cNvPr id="66" name="Connecteur droit avec flèche 49">
            <a:extLst>
              <a:ext uri="{FF2B5EF4-FFF2-40B4-BE49-F238E27FC236}">
                <a16:creationId xmlns:a16="http://schemas.microsoft.com/office/drawing/2014/main" id="{AEE7AAB1-60FB-D94E-C0DC-C9F687CEF33B}"/>
              </a:ext>
            </a:extLst>
          </p:cNvPr>
          <p:cNvCxnSpPr>
            <a:cxnSpLocks/>
          </p:cNvCxnSpPr>
          <p:nvPr/>
        </p:nvCxnSpPr>
        <p:spPr>
          <a:xfrm flipH="1">
            <a:off x="5625564" y="4250834"/>
            <a:ext cx="119031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ZoneTexte 50">
            <a:extLst>
              <a:ext uri="{FF2B5EF4-FFF2-40B4-BE49-F238E27FC236}">
                <a16:creationId xmlns:a16="http://schemas.microsoft.com/office/drawing/2014/main" id="{58476750-8F0A-F680-4DD6-F89F5D060D35}"/>
              </a:ext>
            </a:extLst>
          </p:cNvPr>
          <p:cNvSpPr txBox="1"/>
          <p:nvPr/>
        </p:nvSpPr>
        <p:spPr>
          <a:xfrm>
            <a:off x="4011170" y="4490889"/>
            <a:ext cx="216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Si non décroché</a:t>
            </a:r>
          </a:p>
        </p:txBody>
      </p:sp>
      <p:cxnSp>
        <p:nvCxnSpPr>
          <p:cNvPr id="70" name="Connecteur droit avec flèche 51">
            <a:extLst>
              <a:ext uri="{FF2B5EF4-FFF2-40B4-BE49-F238E27FC236}">
                <a16:creationId xmlns:a16="http://schemas.microsoft.com/office/drawing/2014/main" id="{412428DF-E90E-B490-FF9B-5F84E20779C0}"/>
              </a:ext>
            </a:extLst>
          </p:cNvPr>
          <p:cNvCxnSpPr>
            <a:cxnSpLocks/>
          </p:cNvCxnSpPr>
          <p:nvPr/>
        </p:nvCxnSpPr>
        <p:spPr>
          <a:xfrm>
            <a:off x="3988075" y="4441458"/>
            <a:ext cx="0" cy="61748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 : coins arrondis 52">
            <a:extLst>
              <a:ext uri="{FF2B5EF4-FFF2-40B4-BE49-F238E27FC236}">
                <a16:creationId xmlns:a16="http://schemas.microsoft.com/office/drawing/2014/main" id="{0C10C2D8-3306-4898-51F9-87CA67A81782}"/>
              </a:ext>
            </a:extLst>
          </p:cNvPr>
          <p:cNvSpPr/>
          <p:nvPr/>
        </p:nvSpPr>
        <p:spPr>
          <a:xfrm>
            <a:off x="3392736" y="5058945"/>
            <a:ext cx="2322881" cy="169090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Message 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>
                <a:ln>
                  <a:noFill/>
                </a:ln>
                <a:solidFill>
                  <a:srgbClr val="A5CC74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« tous les conseillers sont occupés, votre conseiller vous rappelle dans les meilleurs délais»</a:t>
            </a:r>
          </a:p>
        </p:txBody>
      </p:sp>
      <p:cxnSp>
        <p:nvCxnSpPr>
          <p:cNvPr id="74" name="Connecteur droit avec flèche 53">
            <a:extLst>
              <a:ext uri="{FF2B5EF4-FFF2-40B4-BE49-F238E27FC236}">
                <a16:creationId xmlns:a16="http://schemas.microsoft.com/office/drawing/2014/main" id="{6D2ACECD-A1F9-4192-40D1-E76E3FBF3C6C}"/>
              </a:ext>
            </a:extLst>
          </p:cNvPr>
          <p:cNvCxnSpPr>
            <a:cxnSpLocks/>
          </p:cNvCxnSpPr>
          <p:nvPr/>
        </p:nvCxnSpPr>
        <p:spPr>
          <a:xfrm flipV="1">
            <a:off x="5625564" y="5253234"/>
            <a:ext cx="1898863" cy="436866"/>
          </a:xfrm>
          <a:prstGeom prst="straightConnector1">
            <a:avLst/>
          </a:prstGeom>
          <a:ln w="57150"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20E45C9A-8B0C-3F74-6EA1-DB4B0DD3D6AF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1285263" y="230160"/>
            <a:ext cx="607816" cy="610458"/>
          </a:xfrm>
          <a:prstGeom prst="rect">
            <a:avLst/>
          </a:prstGeom>
        </p:spPr>
      </p:pic>
      <p:sp>
        <p:nvSpPr>
          <p:cNvPr id="6" name="Titre 10">
            <a:extLst>
              <a:ext uri="{FF2B5EF4-FFF2-40B4-BE49-F238E27FC236}">
                <a16:creationId xmlns:a16="http://schemas.microsoft.com/office/drawing/2014/main" id="{4F70C3B3-3A7A-F9A7-4473-356366385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910" y="175776"/>
            <a:ext cx="8462847" cy="719227"/>
          </a:xfrm>
        </p:spPr>
        <p:txBody>
          <a:bodyPr/>
          <a:lstStyle/>
          <a:p>
            <a:r>
              <a:rPr lang="fr-FR" dirty="0"/>
              <a:t>Parcours téléphonique </a:t>
            </a:r>
          </a:p>
        </p:txBody>
      </p:sp>
    </p:spTree>
    <p:extLst>
      <p:ext uri="{BB962C8B-B14F-4D97-AF65-F5344CB8AC3E}">
        <p14:creationId xmlns:p14="http://schemas.microsoft.com/office/powerpoint/2010/main" val="408830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0" grpId="0" animBg="1"/>
      <p:bldP spid="44" grpId="0"/>
      <p:bldP spid="46" grpId="0" animBg="1"/>
      <p:bldP spid="48" grpId="0" animBg="1"/>
      <p:bldP spid="50" grpId="0" animBg="1"/>
      <p:bldP spid="58" grpId="0" animBg="1"/>
      <p:bldP spid="60" grpId="0" animBg="1"/>
      <p:bldP spid="64" grpId="0" animBg="1"/>
      <p:bldP spid="68" grpId="0"/>
      <p:bldP spid="7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2B63503-9F73-459B-AB71-ED68E0E27883}"/>
              </a:ext>
            </a:extLst>
          </p:cNvPr>
          <p:cNvSpPr/>
          <p:nvPr/>
        </p:nvSpPr>
        <p:spPr>
          <a:xfrm>
            <a:off x="6456000" y="3825452"/>
            <a:ext cx="5553228" cy="82018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Option 2.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 Être rappelé par son conseiller 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A94021B-214A-4CBD-9226-5AED5061496D}"/>
              </a:ext>
            </a:extLst>
          </p:cNvPr>
          <p:cNvSpPr txBox="1"/>
          <p:nvPr/>
        </p:nvSpPr>
        <p:spPr>
          <a:xfrm>
            <a:off x="621588" y="5315403"/>
            <a:ext cx="35112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Si non décroché, demande de rappel @ dans la messagerie du conseiller + dans la BG si paramétré au préalable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4B145F-73A8-466E-A505-C88080107E11}"/>
              </a:ext>
            </a:extLst>
          </p:cNvPr>
          <p:cNvSpPr/>
          <p:nvPr/>
        </p:nvSpPr>
        <p:spPr>
          <a:xfrm>
            <a:off x="7244273" y="5273747"/>
            <a:ext cx="4167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Demande de rappel @ dans la messagerie du conseiller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6D386F1-A5B6-4C5D-B761-EA7435807E69}"/>
              </a:ext>
            </a:extLst>
          </p:cNvPr>
          <p:cNvSpPr/>
          <p:nvPr/>
        </p:nvSpPr>
        <p:spPr>
          <a:xfrm>
            <a:off x="672020" y="1246949"/>
            <a:ext cx="11147444" cy="47783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Appel chez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conseiller absent MOINS de 24h 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9967F81-A07D-4845-A09B-EC8D4CDF30EA}"/>
              </a:ext>
            </a:extLst>
          </p:cNvPr>
          <p:cNvSpPr/>
          <p:nvPr/>
        </p:nvSpPr>
        <p:spPr>
          <a:xfrm>
            <a:off x="2785906" y="2737396"/>
            <a:ext cx="6919379" cy="836578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Message vocal pour le client : 2 options</a:t>
            </a: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1150079-19D3-4BE6-9C3E-F8A370BF7543}"/>
              </a:ext>
            </a:extLst>
          </p:cNvPr>
          <p:cNvSpPr/>
          <p:nvPr/>
        </p:nvSpPr>
        <p:spPr>
          <a:xfrm>
            <a:off x="252539" y="3825452"/>
            <a:ext cx="5568169" cy="82018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Option 1.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Être mis en relation avec un autre conseiller 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07B0088-C130-417F-903B-5F2AD120B0BF}"/>
              </a:ext>
            </a:extLst>
          </p:cNvPr>
          <p:cNvSpPr/>
          <p:nvPr/>
        </p:nvSpPr>
        <p:spPr>
          <a:xfrm>
            <a:off x="672020" y="4795910"/>
            <a:ext cx="3410430" cy="4778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Sonneries sur tous les postes</a:t>
            </a:r>
          </a:p>
        </p:txBody>
      </p:sp>
      <p:sp>
        <p:nvSpPr>
          <p:cNvPr id="47" name="Rectangle : coins arrondis 12">
            <a:extLst>
              <a:ext uri="{FF2B5EF4-FFF2-40B4-BE49-F238E27FC236}">
                <a16:creationId xmlns:a16="http://schemas.microsoft.com/office/drawing/2014/main" id="{322E5006-C858-5CD3-39A8-1CA5A98256EC}"/>
              </a:ext>
            </a:extLst>
          </p:cNvPr>
          <p:cNvSpPr/>
          <p:nvPr/>
        </p:nvSpPr>
        <p:spPr>
          <a:xfrm>
            <a:off x="3272104" y="1875060"/>
            <a:ext cx="5647792" cy="59931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Pas de sonnerie sur le poste du conseiller absent 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19D1B91-E9BA-ABB2-9D2E-9FE90B221B50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1317498" y="234339"/>
            <a:ext cx="619451" cy="622143"/>
          </a:xfrm>
          <a:prstGeom prst="rect">
            <a:avLst/>
          </a:prstGeom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235BD6EB-CF26-9350-C080-3E9191A02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767" y="207043"/>
            <a:ext cx="8462847" cy="719227"/>
          </a:xfrm>
        </p:spPr>
        <p:txBody>
          <a:bodyPr/>
          <a:lstStyle/>
          <a:p>
            <a:r>
              <a:rPr lang="fr-FR" dirty="0"/>
              <a:t>Parcours téléphonique 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0BE73CD-B8D9-4D24-B14E-032F3BAE1625}"/>
              </a:ext>
            </a:extLst>
          </p:cNvPr>
          <p:cNvCxnSpPr/>
          <p:nvPr/>
        </p:nvCxnSpPr>
        <p:spPr>
          <a:xfrm>
            <a:off x="5604095" y="3573974"/>
            <a:ext cx="0" cy="251478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92ACFC97-E212-4E9A-8E2E-10A3AFE41CD8}"/>
              </a:ext>
            </a:extLst>
          </p:cNvPr>
          <p:cNvCxnSpPr/>
          <p:nvPr/>
        </p:nvCxnSpPr>
        <p:spPr>
          <a:xfrm>
            <a:off x="6688999" y="3573974"/>
            <a:ext cx="0" cy="251478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D05C4E1D-E5A3-4E95-B2B1-9D54705EDB3D}"/>
              </a:ext>
            </a:extLst>
          </p:cNvPr>
          <p:cNvCxnSpPr>
            <a:cxnSpLocks/>
          </p:cNvCxnSpPr>
          <p:nvPr/>
        </p:nvCxnSpPr>
        <p:spPr>
          <a:xfrm>
            <a:off x="2478473" y="4645636"/>
            <a:ext cx="0" cy="125739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D9B7833B-4474-430C-9843-42C037F6BBC7}"/>
              </a:ext>
            </a:extLst>
          </p:cNvPr>
          <p:cNvCxnSpPr>
            <a:cxnSpLocks/>
          </p:cNvCxnSpPr>
          <p:nvPr/>
        </p:nvCxnSpPr>
        <p:spPr>
          <a:xfrm>
            <a:off x="9086002" y="4662241"/>
            <a:ext cx="0" cy="125739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9AF5E07F-D899-46B7-92FC-B6F7BA4DC3C5}"/>
              </a:ext>
            </a:extLst>
          </p:cNvPr>
          <p:cNvCxnSpPr/>
          <p:nvPr/>
        </p:nvCxnSpPr>
        <p:spPr>
          <a:xfrm>
            <a:off x="6244086" y="2474375"/>
            <a:ext cx="0" cy="251478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B44ADC8D-5584-4659-9EED-BF75472DE8C4}"/>
              </a:ext>
            </a:extLst>
          </p:cNvPr>
          <p:cNvCxnSpPr>
            <a:cxnSpLocks/>
          </p:cNvCxnSpPr>
          <p:nvPr/>
        </p:nvCxnSpPr>
        <p:spPr>
          <a:xfrm>
            <a:off x="6248400" y="1734261"/>
            <a:ext cx="0" cy="14876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07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  <p:bldP spid="13" grpId="0" animBg="1"/>
      <p:bldP spid="14" grpId="0" animBg="1"/>
      <p:bldP spid="15" grpId="0" animBg="1"/>
      <p:bldP spid="16" grpId="0" animBg="1"/>
      <p:bldP spid="4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A94021B-214A-4CBD-9226-5AED5061496D}"/>
              </a:ext>
            </a:extLst>
          </p:cNvPr>
          <p:cNvSpPr txBox="1"/>
          <p:nvPr/>
        </p:nvSpPr>
        <p:spPr>
          <a:xfrm>
            <a:off x="3446520" y="5465211"/>
            <a:ext cx="5568169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Si non décroché avant 5 sonneries, demande de rappel @ dans la messagerie du conseiller + dans la BG si paramétré au préalable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6D386F1-A5B6-4C5D-B761-EA7435807E69}"/>
              </a:ext>
            </a:extLst>
          </p:cNvPr>
          <p:cNvSpPr/>
          <p:nvPr/>
        </p:nvSpPr>
        <p:spPr>
          <a:xfrm>
            <a:off x="533554" y="1608148"/>
            <a:ext cx="11147444" cy="47783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Appel chez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conseiller absent PLUS de 24h 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9967F81-A07D-4845-A09B-EC8D4CDF30EA}"/>
              </a:ext>
            </a:extLst>
          </p:cNvPr>
          <p:cNvSpPr/>
          <p:nvPr/>
        </p:nvSpPr>
        <p:spPr>
          <a:xfrm>
            <a:off x="2770914" y="3334181"/>
            <a:ext cx="6919379" cy="836578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Message vocal pour le client : «Votre conseiller est absent, nous vous mettons en relation avec un autre conseiller de l’agence» 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​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1150079-19D3-4BE6-9C3E-F8A370BF7543}"/>
              </a:ext>
            </a:extLst>
          </p:cNvPr>
          <p:cNvSpPr/>
          <p:nvPr/>
        </p:nvSpPr>
        <p:spPr>
          <a:xfrm>
            <a:off x="3446520" y="4422759"/>
            <a:ext cx="5568169" cy="82018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Sonneries sur tous les postes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47" name="Rectangle : coins arrondis 12">
            <a:extLst>
              <a:ext uri="{FF2B5EF4-FFF2-40B4-BE49-F238E27FC236}">
                <a16:creationId xmlns:a16="http://schemas.microsoft.com/office/drawing/2014/main" id="{322E5006-C858-5CD3-39A8-1CA5A98256EC}"/>
              </a:ext>
            </a:extLst>
          </p:cNvPr>
          <p:cNvSpPr/>
          <p:nvPr/>
        </p:nvSpPr>
        <p:spPr>
          <a:xfrm>
            <a:off x="3446520" y="2414464"/>
            <a:ext cx="5647792" cy="59931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Pas de sonnerie sur le poste du conseiller absent 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ED996B-0124-6A15-31AA-C3F7FDB03FC3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1393297" y="282751"/>
            <a:ext cx="575402" cy="577903"/>
          </a:xfrm>
          <a:prstGeom prst="rect">
            <a:avLst/>
          </a:prstGeom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7AEB26B-D7A0-FB13-5BD9-5C568498F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80" y="171205"/>
            <a:ext cx="8462847" cy="719227"/>
          </a:xfrm>
        </p:spPr>
        <p:txBody>
          <a:bodyPr/>
          <a:lstStyle/>
          <a:p>
            <a:r>
              <a:rPr lang="fr-FR" dirty="0"/>
              <a:t>Parcours téléphonique 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95777A0E-0DAE-423A-ACF9-D1609CEE04AB}"/>
              </a:ext>
            </a:extLst>
          </p:cNvPr>
          <p:cNvCxnSpPr>
            <a:cxnSpLocks/>
          </p:cNvCxnSpPr>
          <p:nvPr/>
        </p:nvCxnSpPr>
        <p:spPr>
          <a:xfrm>
            <a:off x="6085019" y="2085985"/>
            <a:ext cx="0" cy="25200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A5B450FA-1134-43B4-AE7F-C84D1657656C}"/>
              </a:ext>
            </a:extLst>
          </p:cNvPr>
          <p:cNvCxnSpPr>
            <a:cxnSpLocks/>
          </p:cNvCxnSpPr>
          <p:nvPr/>
        </p:nvCxnSpPr>
        <p:spPr>
          <a:xfrm>
            <a:off x="6085019" y="3013779"/>
            <a:ext cx="0" cy="240691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CE1C0A2-7060-49A2-AF52-CF8B7021A734}"/>
              </a:ext>
            </a:extLst>
          </p:cNvPr>
          <p:cNvCxnSpPr>
            <a:cxnSpLocks/>
          </p:cNvCxnSpPr>
          <p:nvPr/>
        </p:nvCxnSpPr>
        <p:spPr>
          <a:xfrm>
            <a:off x="6087626" y="4163214"/>
            <a:ext cx="2089" cy="210823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94BE4FBD-C250-4072-987E-BD22A2BD1A76}"/>
              </a:ext>
            </a:extLst>
          </p:cNvPr>
          <p:cNvCxnSpPr>
            <a:cxnSpLocks/>
          </p:cNvCxnSpPr>
          <p:nvPr/>
        </p:nvCxnSpPr>
        <p:spPr>
          <a:xfrm>
            <a:off x="6085019" y="5249852"/>
            <a:ext cx="2089" cy="210823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6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animBg="1"/>
      <p:bldP spid="14" grpId="0" animBg="1"/>
      <p:bldP spid="15" grpId="0" animBg="1"/>
      <p:bldP spid="4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Espace réservé du numéro de diapositive 59">
            <a:extLst>
              <a:ext uri="{FF2B5EF4-FFF2-40B4-BE49-F238E27FC236}">
                <a16:creationId xmlns:a16="http://schemas.microsoft.com/office/drawing/2014/main" id="{9AA5C2C7-C39C-49CA-9A89-2F8FEE3C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8907D7-720C-136F-0A9E-942AF8E17E80}"/>
              </a:ext>
            </a:extLst>
          </p:cNvPr>
          <p:cNvSpPr txBox="1"/>
          <p:nvPr/>
        </p:nvSpPr>
        <p:spPr>
          <a:xfrm>
            <a:off x="1578349" y="724746"/>
            <a:ext cx="3152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E454A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Satisf’</a:t>
            </a:r>
            <a:r>
              <a:rPr kumimoji="0" lang="fr-FR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Action</a:t>
            </a:r>
            <a:endParaRPr kumimoji="0" lang="fr-FR" sz="32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514437-0BA0-E991-4E2E-9FFC3E81E1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590" r="12872"/>
          <a:stretch/>
        </p:blipFill>
        <p:spPr>
          <a:xfrm>
            <a:off x="797365" y="699793"/>
            <a:ext cx="643827" cy="634679"/>
          </a:xfrm>
          <a:prstGeom prst="rect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1BEE646-615A-3BD9-E3D4-F4A6F1929F78}"/>
              </a:ext>
            </a:extLst>
          </p:cNvPr>
          <p:cNvSpPr txBox="1">
            <a:spLocks/>
          </p:cNvSpPr>
          <p:nvPr/>
        </p:nvSpPr>
        <p:spPr>
          <a:xfrm>
            <a:off x="4515057" y="3050407"/>
            <a:ext cx="4900892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Mon casque téléphone</a:t>
            </a:r>
          </a:p>
          <a:p>
            <a:r>
              <a:rPr lang="fr-FR" sz="1600" dirty="0">
                <a:latin typeface="Abadi" panose="020B0604020104020204" pitchFamily="34" charset="0"/>
                <a:cs typeface="Aharoni" panose="02010803020104030203" pitchFamily="2" charset="-79"/>
              </a:rPr>
              <a:t>CISCO JABER SOFTPHONIE</a:t>
            </a: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fr-FR" sz="16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DEB13F-A8DC-072D-6753-92497A4C1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906" y="3150556"/>
            <a:ext cx="721816" cy="68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90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3B09366-639D-29D4-1507-352F8832E24F}"/>
              </a:ext>
            </a:extLst>
          </p:cNvPr>
          <p:cNvSpPr txBox="1"/>
          <p:nvPr/>
        </p:nvSpPr>
        <p:spPr>
          <a:xfrm>
            <a:off x="6484391" y="2964473"/>
            <a:ext cx="5054466" cy="208649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00107" y="337855"/>
            <a:ext cx="5607832" cy="558297"/>
          </a:xfrm>
        </p:spPr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/>
              <a:t>Casque téléphone </a:t>
            </a:r>
            <a:endParaRPr kumimoji="0" lang="fr-FR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j-ea"/>
              <a:cs typeface="Aharoni" panose="02010803020104030203" pitchFamily="2" charset="-79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5AA1B4-D0A2-C87B-BA05-A47FE7631042}"/>
              </a:ext>
            </a:extLst>
          </p:cNvPr>
          <p:cNvSpPr txBox="1"/>
          <p:nvPr/>
        </p:nvSpPr>
        <p:spPr>
          <a:xfrm>
            <a:off x="805174" y="2109690"/>
            <a:ext cx="490243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fr-FR" sz="1800" dirty="0"/>
              <a:t>Nos interactions avec les clients ou avec autres les collaborateurs de la CEGEE </a:t>
            </a:r>
            <a:r>
              <a:rPr lang="fr-FR" dirty="0"/>
              <a:t>se font de plus en plus à distance : téléphone, mail, </a:t>
            </a:r>
            <a:r>
              <a:rPr lang="fr-FR" dirty="0" err="1"/>
              <a:t>visio</a:t>
            </a:r>
            <a:r>
              <a:rPr lang="fr-FR" dirty="0"/>
              <a:t>, teams, e-learning….</a:t>
            </a:r>
            <a:r>
              <a:rPr lang="fr-FR" dirty="0" err="1"/>
              <a:t>etc</a:t>
            </a:r>
            <a:r>
              <a:rPr lang="fr-FR" dirty="0"/>
              <a:t>,</a:t>
            </a:r>
          </a:p>
          <a:p>
            <a:pPr marL="0" indent="0" algn="just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sz="1800" dirty="0"/>
              <a:t>Le casque offrant plus de confort pour la téléphonie, les audios, les </a:t>
            </a:r>
            <a:r>
              <a:rPr lang="fr-FR" sz="1800" dirty="0" err="1"/>
              <a:t>visios</a:t>
            </a:r>
            <a:r>
              <a:rPr lang="fr-FR" sz="1800" dirty="0"/>
              <a:t> mais aussi les formations en ligne, ce dernier a été déployé dans toutes nos agences.</a:t>
            </a:r>
          </a:p>
          <a:p>
            <a:pPr marL="0" indent="0" algn="just">
              <a:buNone/>
            </a:pPr>
            <a:endParaRPr lang="fr-FR" dirty="0"/>
          </a:p>
          <a:p>
            <a:pPr marL="0" indent="0" algn="just">
              <a:buNone/>
            </a:pPr>
            <a:endParaRPr lang="fr-FR" dirty="0"/>
          </a:p>
          <a:p>
            <a:pPr marL="0" indent="0" algn="just">
              <a:buNone/>
            </a:pPr>
            <a:endParaRPr lang="fr-FR" sz="1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BF187F-0B35-40C4-B51E-3B7307671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708" y="1637211"/>
            <a:ext cx="1134312" cy="1081348"/>
          </a:xfrm>
          <a:prstGeom prst="rect">
            <a:avLst/>
          </a:prstGeom>
        </p:spPr>
      </p:pic>
      <p:sp>
        <p:nvSpPr>
          <p:cNvPr id="3" name="Forme en L 2">
            <a:extLst>
              <a:ext uri="{FF2B5EF4-FFF2-40B4-BE49-F238E27FC236}">
                <a16:creationId xmlns:a16="http://schemas.microsoft.com/office/drawing/2014/main" id="{CF385C0D-401E-41DA-DB24-A484738086BE}"/>
              </a:ext>
            </a:extLst>
          </p:cNvPr>
          <p:cNvSpPr/>
          <p:nvPr/>
        </p:nvSpPr>
        <p:spPr>
          <a:xfrm rot="16200000">
            <a:off x="5304487" y="4264113"/>
            <a:ext cx="863026" cy="434715"/>
          </a:xfrm>
          <a:prstGeom prst="corner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Forme en L 4">
            <a:extLst>
              <a:ext uri="{FF2B5EF4-FFF2-40B4-BE49-F238E27FC236}">
                <a16:creationId xmlns:a16="http://schemas.microsoft.com/office/drawing/2014/main" id="{7780F412-C2DE-39C2-15DC-940577516E51}"/>
              </a:ext>
            </a:extLst>
          </p:cNvPr>
          <p:cNvSpPr/>
          <p:nvPr/>
        </p:nvSpPr>
        <p:spPr>
          <a:xfrm rot="5400000">
            <a:off x="301127" y="1961432"/>
            <a:ext cx="863026" cy="434715"/>
          </a:xfrm>
          <a:prstGeom prst="corner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A9D1F01-1AE0-1E63-2DBC-167EB2C168E5}"/>
              </a:ext>
            </a:extLst>
          </p:cNvPr>
          <p:cNvSpPr txBox="1"/>
          <p:nvPr/>
        </p:nvSpPr>
        <p:spPr>
          <a:xfrm>
            <a:off x="7676020" y="1795229"/>
            <a:ext cx="386283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1800" dirty="0"/>
              <a:t>Son utilisation au quotidien nécessite quelques prérequis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D251862-EABA-F1A4-4C7D-826D0DDF2812}"/>
              </a:ext>
            </a:extLst>
          </p:cNvPr>
          <p:cNvSpPr txBox="1"/>
          <p:nvPr/>
        </p:nvSpPr>
        <p:spPr>
          <a:xfrm>
            <a:off x="6841224" y="2988561"/>
            <a:ext cx="45456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Un e-learning est à votre disposition pour mieux appréhender le fonctionnement de ce nouveau matériel que vous pouvez suivre en cliquant :</a:t>
            </a:r>
          </a:p>
          <a:p>
            <a:pPr algn="ctr"/>
            <a:endParaRPr lang="fr-FR" b="1" dirty="0">
              <a:hlinkClick r:id="rId4"/>
            </a:endParaRPr>
          </a:p>
          <a:p>
            <a:pPr algn="ctr"/>
            <a:r>
              <a:rPr lang="fr-FR" b="1" dirty="0">
                <a:hlinkClick r:id="rId4"/>
              </a:rPr>
              <a:t>ICI </a:t>
            </a:r>
            <a:r>
              <a:rPr lang="fr-FR" dirty="0"/>
              <a:t> 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1755614E-4DC3-02A2-01CF-5BAC0EA6FB7A}"/>
              </a:ext>
            </a:extLst>
          </p:cNvPr>
          <p:cNvSpPr/>
          <p:nvPr/>
        </p:nvSpPr>
        <p:spPr>
          <a:xfrm>
            <a:off x="8159715" y="4164047"/>
            <a:ext cx="618308" cy="748937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221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223" y="765870"/>
            <a:ext cx="8462847" cy="432000"/>
          </a:xfrm>
        </p:spPr>
        <p:txBody>
          <a:bodyPr/>
          <a:lstStyle/>
          <a:p>
            <a:r>
              <a:rPr lang="fr-FR" dirty="0"/>
              <a:t>Foire aux questions</a:t>
            </a:r>
          </a:p>
          <a:p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223" y="168216"/>
            <a:ext cx="8462847" cy="719227"/>
          </a:xfrm>
        </p:spPr>
        <p:txBody>
          <a:bodyPr/>
          <a:lstStyle/>
          <a:p>
            <a:r>
              <a:rPr lang="fr-FR" dirty="0"/>
              <a:t>Casque téléphone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5AA1B4-D0A2-C87B-BA05-A47FE7631042}"/>
              </a:ext>
            </a:extLst>
          </p:cNvPr>
          <p:cNvSpPr txBox="1"/>
          <p:nvPr/>
        </p:nvSpPr>
        <p:spPr>
          <a:xfrm>
            <a:off x="3821239" y="1479365"/>
            <a:ext cx="795929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tx1">
                    <a:lumMod val="75000"/>
                  </a:schemeClr>
                </a:solidFill>
              </a:rPr>
              <a:t>Je change de bureau et mon casque ne fonctionne plus ? </a:t>
            </a:r>
          </a:p>
          <a:p>
            <a:r>
              <a:rPr lang="fr-FR" sz="1100" i="1" dirty="0">
                <a:solidFill>
                  <a:srgbClr val="C00000"/>
                </a:solidFill>
              </a:rPr>
              <a:t>        Je dois bien prendre le casque qui est relié à mon </a:t>
            </a:r>
            <a:r>
              <a:rPr lang="fr-FR" sz="1100" i="1" dirty="0" err="1">
                <a:solidFill>
                  <a:srgbClr val="C00000"/>
                </a:solidFill>
              </a:rPr>
              <a:t>dongle</a:t>
            </a:r>
            <a:r>
              <a:rPr lang="fr-FR" sz="1100" i="1" dirty="0">
                <a:solidFill>
                  <a:srgbClr val="C00000"/>
                </a:solidFill>
              </a:rPr>
              <a:t>, je ne peux pas utiliser un autre casque de l’agence</a:t>
            </a:r>
          </a:p>
          <a:p>
            <a:endParaRPr lang="fr-FR" sz="1200" dirty="0">
              <a:solidFill>
                <a:schemeClr val="tx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tx1">
                    <a:lumMod val="75000"/>
                  </a:schemeClr>
                </a:solidFill>
              </a:rPr>
              <a:t>Mon casque ne fonctionne pas ? </a:t>
            </a:r>
          </a:p>
          <a:p>
            <a:r>
              <a:rPr lang="fr-FR" sz="1200" i="1" dirty="0">
                <a:solidFill>
                  <a:srgbClr val="C00000"/>
                </a:solidFill>
              </a:rPr>
              <a:t>       </a:t>
            </a:r>
            <a:r>
              <a:rPr lang="fr-FR" sz="1100" i="1" dirty="0">
                <a:solidFill>
                  <a:srgbClr val="C00000"/>
                </a:solidFill>
              </a:rPr>
              <a:t>Je vérifie en premier lieu que le casque est bien allumé et qu’il est bien chargé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>
              <a:solidFill>
                <a:schemeClr val="tx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tx1">
                    <a:lumMod val="75000"/>
                  </a:schemeClr>
                </a:solidFill>
              </a:rPr>
              <a:t>Je n’arrive pas à décrocher lors d’un appel ? </a:t>
            </a:r>
            <a:r>
              <a:rPr lang="fr-FR" sz="1200" dirty="0">
                <a:solidFill>
                  <a:srgbClr val="C00000"/>
                </a:solidFill>
                <a:hlinkClick r:id="" action="ppaction://customshow?id=1&amp;return=tr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Solution</a:t>
            </a:r>
            <a:endParaRPr lang="fr-FR" sz="1200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>
              <a:solidFill>
                <a:schemeClr val="tx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tx1">
                    <a:lumMod val="75000"/>
                  </a:schemeClr>
                </a:solidFill>
              </a:rPr>
              <a:t>Je n’arrive pas à me connecter à Jabber ?</a:t>
            </a:r>
            <a:r>
              <a:rPr lang="fr-FR" sz="1200" dirty="0">
                <a:solidFill>
                  <a:schemeClr val="bg2"/>
                </a:solidFill>
              </a:rPr>
              <a:t> </a:t>
            </a:r>
            <a:r>
              <a:rPr lang="fr-FR" sz="1200" dirty="0">
                <a:solidFill>
                  <a:srgbClr val="C00000"/>
                </a:solidFill>
                <a:hlinkClick r:id="" action="ppaction://customshow?id=6&amp;return=tr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Solution</a:t>
            </a:r>
            <a:r>
              <a:rPr lang="fr-FR" sz="1200" dirty="0">
                <a:solidFill>
                  <a:srgbClr val="3E454A"/>
                </a:solidFill>
                <a:hlinkClick r:id="" action="ppaction://customshow?id=6&amp;return=tr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fr-FR" sz="1200" dirty="0">
              <a:solidFill>
                <a:schemeClr val="bg2"/>
              </a:solidFill>
            </a:endParaRPr>
          </a:p>
          <a:p>
            <a:r>
              <a:rPr lang="fr-FR" sz="1200" dirty="0">
                <a:solidFill>
                  <a:schemeClr val="bg2"/>
                </a:solidFill>
              </a:rPr>
              <a:t>								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/>
              <a:t>Je n’arrive pas à transférer un appel à mes collègues ? </a:t>
            </a:r>
            <a:r>
              <a:rPr lang="fr-FR" sz="1200" dirty="0">
                <a:solidFill>
                  <a:srgbClr val="C00000"/>
                </a:solidFill>
                <a:hlinkClick r:id="" action="ppaction://customshow?id=7&amp;return=tr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Solution</a:t>
            </a:r>
            <a:r>
              <a:rPr lang="fr-FR" sz="1200" dirty="0">
                <a:solidFill>
                  <a:srgbClr val="C00000"/>
                </a:solidFill>
              </a:rPr>
              <a:t> </a:t>
            </a:r>
          </a:p>
          <a:p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/>
              <a:t>Je ne sais pas mettre un appel en attente? </a:t>
            </a:r>
            <a:r>
              <a:rPr lang="fr-FR" sz="1200" dirty="0">
                <a:solidFill>
                  <a:srgbClr val="C00000"/>
                </a:solidFill>
                <a:hlinkClick r:id="" action="ppaction://customshow?id=8&amp;return=tr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Solution</a:t>
            </a:r>
            <a:endParaRPr lang="fr-FR" sz="1200" dirty="0">
              <a:solidFill>
                <a:srgbClr val="C00000"/>
              </a:solidFill>
            </a:endParaRPr>
          </a:p>
          <a:p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/>
              <a:t>Je n’arrive pas à régler le son de mon casque ? </a:t>
            </a:r>
            <a:r>
              <a:rPr lang="fr-FR" sz="1200" dirty="0">
                <a:solidFill>
                  <a:srgbClr val="C00000"/>
                </a:solidFill>
                <a:hlinkClick r:id="" action="ppaction://customshow?id=9&amp;return=tr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Solution</a:t>
            </a:r>
            <a:r>
              <a:rPr lang="fr-FR" sz="1200" dirty="0">
                <a:solidFill>
                  <a:schemeClr val="bg2"/>
                </a:solidFill>
                <a:hlinkClick r:id="rId3" action="ppaction://hlinksldjump"/>
              </a:rPr>
              <a:t> </a:t>
            </a:r>
            <a:endParaRPr lang="fr-FR" sz="1200" dirty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/>
              <a:t>Le son de mon casque est hachuré je n’entends pas bien mon correspondant ? </a:t>
            </a:r>
          </a:p>
          <a:p>
            <a:r>
              <a:rPr lang="fr-FR" sz="1100" i="1" dirty="0">
                <a:solidFill>
                  <a:schemeClr val="bg2"/>
                </a:solidFill>
              </a:rPr>
              <a:t>       Je ne peux pas m’éloigner du </a:t>
            </a:r>
            <a:r>
              <a:rPr lang="fr-FR" sz="1100" i="1" dirty="0" err="1">
                <a:solidFill>
                  <a:schemeClr val="bg2"/>
                </a:solidFill>
              </a:rPr>
              <a:t>dongle</a:t>
            </a:r>
            <a:r>
              <a:rPr lang="fr-FR" sz="1100" i="1" dirty="0">
                <a:solidFill>
                  <a:schemeClr val="bg2"/>
                </a:solidFill>
              </a:rPr>
              <a:t> (capteur) de plus de 4 mètres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/>
              <a:t>Je n’arrive pas à intercepter les appels de mes collègues (pop up ne s'ouvre pas) ?</a:t>
            </a:r>
          </a:p>
          <a:p>
            <a:r>
              <a:rPr lang="fr-FR" sz="1200" i="1" dirty="0">
                <a:solidFill>
                  <a:srgbClr val="C00000"/>
                </a:solidFill>
              </a:rPr>
              <a:t>       </a:t>
            </a:r>
            <a:r>
              <a:rPr lang="fr-FR" sz="1100" i="1" dirty="0">
                <a:solidFill>
                  <a:srgbClr val="C00000"/>
                </a:solidFill>
              </a:rPr>
              <a:t>Je contacte ma solution pour déclarer l’incident</a:t>
            </a:r>
            <a:endParaRPr lang="fr-FR" dirty="0">
              <a:solidFill>
                <a:schemeClr val="bg2"/>
              </a:solidFill>
            </a:endParaRPr>
          </a:p>
          <a:p>
            <a:endParaRPr lang="fr-FR" sz="1400" dirty="0">
              <a:solidFill>
                <a:schemeClr val="bg2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BF187F-0B35-40C4-B51E-3B7307671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3367" y="147748"/>
            <a:ext cx="895553" cy="853737"/>
          </a:xfrm>
          <a:prstGeom prst="rect">
            <a:avLst/>
          </a:prstGeom>
        </p:spPr>
      </p:pic>
      <p:pic>
        <p:nvPicPr>
          <p:cNvPr id="3" name="Image 2">
            <a:hlinkClick r:id="" action="ppaction://customshow?id=8&amp;return=true"/>
            <a:extLst>
              <a:ext uri="{FF2B5EF4-FFF2-40B4-BE49-F238E27FC236}">
                <a16:creationId xmlns:a16="http://schemas.microsoft.com/office/drawing/2014/main" id="{C7D3EF9A-49F1-9956-2736-7B51B706477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 rot="21405519">
            <a:off x="7766906" y="3753418"/>
            <a:ext cx="376435" cy="303042"/>
          </a:xfrm>
          <a:prstGeom prst="rect">
            <a:avLst/>
          </a:prstGeom>
        </p:spPr>
      </p:pic>
      <p:pic>
        <p:nvPicPr>
          <p:cNvPr id="5" name="Image 4">
            <a:hlinkClick r:id="" action="ppaction://customshow?id=1&amp;return=true"/>
            <a:extLst>
              <a:ext uri="{FF2B5EF4-FFF2-40B4-BE49-F238E27FC236}">
                <a16:creationId xmlns:a16="http://schemas.microsoft.com/office/drawing/2014/main" id="{870C93C1-9B1B-C0B8-90CD-F8D8470F5C5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 rot="21405519">
            <a:off x="7776488" y="2639232"/>
            <a:ext cx="367058" cy="295493"/>
          </a:xfrm>
          <a:prstGeom prst="rect">
            <a:avLst/>
          </a:prstGeom>
        </p:spPr>
      </p:pic>
      <p:pic>
        <p:nvPicPr>
          <p:cNvPr id="9" name="Image 8">
            <a:hlinkClick r:id="" action="ppaction://customshow?id=6&amp;return=true"/>
            <a:extLst>
              <a:ext uri="{FF2B5EF4-FFF2-40B4-BE49-F238E27FC236}">
                <a16:creationId xmlns:a16="http://schemas.microsoft.com/office/drawing/2014/main" id="{2377AD22-6129-E12F-E70D-E0B4A9092CCC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 rot="21405519">
            <a:off x="7633228" y="3025599"/>
            <a:ext cx="346464" cy="278914"/>
          </a:xfrm>
          <a:prstGeom prst="rect">
            <a:avLst/>
          </a:prstGeom>
        </p:spPr>
      </p:pic>
      <p:pic>
        <p:nvPicPr>
          <p:cNvPr id="10" name="Image 9">
            <a:hlinkClick r:id="" action="ppaction://customshow?id=7&amp;return=true"/>
            <a:extLst>
              <a:ext uri="{FF2B5EF4-FFF2-40B4-BE49-F238E27FC236}">
                <a16:creationId xmlns:a16="http://schemas.microsoft.com/office/drawing/2014/main" id="{271AD768-4FD9-13C5-E277-1193B3177C7F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 rot="21405519">
            <a:off x="8532758" y="3411009"/>
            <a:ext cx="361528" cy="291041"/>
          </a:xfrm>
          <a:prstGeom prst="rect">
            <a:avLst/>
          </a:prstGeom>
        </p:spPr>
      </p:pic>
      <p:pic>
        <p:nvPicPr>
          <p:cNvPr id="13" name="Image 12">
            <a:hlinkClick r:id="" action="ppaction://customshow?id=9&amp;return=true"/>
            <a:extLst>
              <a:ext uri="{FF2B5EF4-FFF2-40B4-BE49-F238E27FC236}">
                <a16:creationId xmlns:a16="http://schemas.microsoft.com/office/drawing/2014/main" id="{4043A7B6-226F-5B28-5CDF-EF6A7181B8B9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 rot="21405519">
            <a:off x="7995181" y="4147934"/>
            <a:ext cx="358806" cy="28885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3E1040-0525-8EE1-DDA8-9E3D66BF8BC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94" t="6114" r="5349"/>
          <a:stretch/>
        </p:blipFill>
        <p:spPr>
          <a:xfrm>
            <a:off x="411463" y="1485097"/>
            <a:ext cx="3238005" cy="4632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16FD6DC9-C9C7-AB57-49AB-6E1781F45112}"/>
              </a:ext>
            </a:extLst>
          </p:cNvPr>
          <p:cNvSpPr txBox="1"/>
          <p:nvPr/>
        </p:nvSpPr>
        <p:spPr>
          <a:xfrm>
            <a:off x="3827010" y="5705510"/>
            <a:ext cx="810191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1800" dirty="0">
                <a:solidFill>
                  <a:schemeClr val="bg1"/>
                </a:solidFill>
              </a:rPr>
              <a:t>En cas d’incidents répétitifs, contactez votre solution pour déclarer un incident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04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0547" y="517596"/>
            <a:ext cx="3327202" cy="1325563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Répondre à un appel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5FA52E0-9BEC-4F8D-BB86-BA29DDCFB8CD}"/>
              </a:ext>
            </a:extLst>
          </p:cNvPr>
          <p:cNvGrpSpPr/>
          <p:nvPr/>
        </p:nvGrpSpPr>
        <p:grpSpPr>
          <a:xfrm>
            <a:off x="4290547" y="1897938"/>
            <a:ext cx="3610905" cy="4359700"/>
            <a:chOff x="219306" y="1965899"/>
            <a:chExt cx="6419386" cy="7750578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EF7BA95-A7D6-407C-B197-DE50675498D2}"/>
                </a:ext>
              </a:extLst>
            </p:cNvPr>
            <p:cNvSpPr txBox="1"/>
            <p:nvPr/>
          </p:nvSpPr>
          <p:spPr>
            <a:xfrm>
              <a:off x="219306" y="1965899"/>
              <a:ext cx="6419386" cy="4377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marR="0" lvl="0" indent="-17145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Prendre le casque sur le socle et le mettre sur vos oreilles suffit pour prendre l’appel.</a:t>
              </a:r>
            </a:p>
            <a:p>
              <a:pPr marL="171450" marR="0" lvl="0" indent="-17145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171450" marR="0" lvl="0" indent="-17145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171450" marR="0" lvl="0" indent="-17145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Vous avez le casque autour du cou ? Mettez le sur vos oreilles et l’appel est pris en charge.</a:t>
              </a:r>
            </a:p>
            <a:p>
              <a:pPr marL="171450" marR="0" lvl="0" indent="-17145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R="0" lvl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171450" marR="0" lvl="0" indent="-17145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Vous avez déjà le casque sur les oreilles ?  Appuyer sur le bouton décrocher.</a:t>
              </a:r>
            </a:p>
          </p:txBody>
        </p:sp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85A4CCC7-2198-4ED1-B8B9-1E06F4730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57153" y="6832095"/>
              <a:ext cx="2604554" cy="2884382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2A8DEF0-80EE-DA2E-7414-5ACB08825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2996" y="147749"/>
            <a:ext cx="775924" cy="739694"/>
          </a:xfrm>
          <a:prstGeom prst="rect">
            <a:avLst/>
          </a:prstGeom>
        </p:spPr>
      </p:pic>
      <p:sp>
        <p:nvSpPr>
          <p:cNvPr id="4" name="Flèche : bas 3">
            <a:extLst>
              <a:ext uri="{FF2B5EF4-FFF2-40B4-BE49-F238E27FC236}">
                <a16:creationId xmlns:a16="http://schemas.microsoft.com/office/drawing/2014/main" id="{9FBF6D8E-41C4-2C4E-D049-F25BC373F9D5}"/>
              </a:ext>
            </a:extLst>
          </p:cNvPr>
          <p:cNvSpPr/>
          <p:nvPr/>
        </p:nvSpPr>
        <p:spPr>
          <a:xfrm rot="5400000">
            <a:off x="6596742" y="5199017"/>
            <a:ext cx="722812" cy="6357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8304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008" y="245240"/>
            <a:ext cx="8072090" cy="1325563"/>
          </a:xfrm>
        </p:spPr>
        <p:txBody>
          <a:bodyPr/>
          <a:lstStyle/>
          <a:p>
            <a:pPr algn="ctr"/>
            <a:r>
              <a:rPr lang="fr-FR" sz="2000" b="1" dirty="0"/>
              <a:t>Sur la page de connexion Jabber vérifier l’identifiant et le mot de passe</a:t>
            </a:r>
            <a:endParaRPr lang="fr-FR" b="1" dirty="0">
              <a:latin typeface="Abadi" panose="020B0604020104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A6C779B-7810-46B8-8740-B1C0DA246899}"/>
              </a:ext>
            </a:extLst>
          </p:cNvPr>
          <p:cNvGrpSpPr/>
          <p:nvPr/>
        </p:nvGrpSpPr>
        <p:grpSpPr>
          <a:xfrm>
            <a:off x="1299550" y="2354804"/>
            <a:ext cx="3641910" cy="2814488"/>
            <a:chOff x="383494" y="1808789"/>
            <a:chExt cx="6474506" cy="500353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F6DDA4B-235A-46AB-80FD-4C03F19AF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3494" y="1808789"/>
              <a:ext cx="2910601" cy="5003535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9B38745-60B1-4563-9AD4-BE5422690338}"/>
                </a:ext>
              </a:extLst>
            </p:cNvPr>
            <p:cNvSpPr txBox="1"/>
            <p:nvPr/>
          </p:nvSpPr>
          <p:spPr>
            <a:xfrm>
              <a:off x="3113200" y="3041959"/>
              <a:ext cx="3744800" cy="3241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Saisir votre identifiant composé à partir de votre matricule (ex : A5110254).</a:t>
              </a:r>
            </a:p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3"/>
                </a:rPr>
                <a:t>matricule@sigce.caisse-epargne.fr</a:t>
              </a:r>
              <a:endParaRPr kumimoji="0" lang="fr-FR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PUIS</a:t>
              </a:r>
            </a:p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lèche : gauche 9">
              <a:extLst>
                <a:ext uri="{FF2B5EF4-FFF2-40B4-BE49-F238E27FC236}">
                  <a16:creationId xmlns:a16="http://schemas.microsoft.com/office/drawing/2014/main" id="{E875DB49-7AFB-4AE8-88C7-1157282B929C}"/>
                </a:ext>
              </a:extLst>
            </p:cNvPr>
            <p:cNvSpPr/>
            <p:nvPr/>
          </p:nvSpPr>
          <p:spPr>
            <a:xfrm rot="19549134">
              <a:off x="1867352" y="3969476"/>
              <a:ext cx="1243177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lèche : gauche 10">
              <a:extLst>
                <a:ext uri="{FF2B5EF4-FFF2-40B4-BE49-F238E27FC236}">
                  <a16:creationId xmlns:a16="http://schemas.microsoft.com/office/drawing/2014/main" id="{AF21D499-16E4-4077-BE59-02AB96A470C1}"/>
                </a:ext>
              </a:extLst>
            </p:cNvPr>
            <p:cNvSpPr/>
            <p:nvPr/>
          </p:nvSpPr>
          <p:spPr>
            <a:xfrm>
              <a:off x="3832870" y="5745318"/>
              <a:ext cx="1243177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5EBC4F2-BB8B-47DF-B471-E8690E2C91FC}"/>
              </a:ext>
            </a:extLst>
          </p:cNvPr>
          <p:cNvGrpSpPr/>
          <p:nvPr/>
        </p:nvGrpSpPr>
        <p:grpSpPr>
          <a:xfrm>
            <a:off x="6217727" y="2254525"/>
            <a:ext cx="3644594" cy="2823329"/>
            <a:chOff x="378722" y="7077801"/>
            <a:chExt cx="6479278" cy="5019251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27CBA34-7A57-4E4C-A08D-7E11A7BCF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8722" y="7077801"/>
              <a:ext cx="2915373" cy="5019251"/>
            </a:xfrm>
            <a:prstGeom prst="rect">
              <a:avLst/>
            </a:prstGeom>
          </p:spPr>
        </p:pic>
        <p:sp>
          <p:nvSpPr>
            <p:cNvPr id="14" name="Flèche : gauche 13">
              <a:extLst>
                <a:ext uri="{FF2B5EF4-FFF2-40B4-BE49-F238E27FC236}">
                  <a16:creationId xmlns:a16="http://schemas.microsoft.com/office/drawing/2014/main" id="{65D8F303-6B8C-4CE3-91EC-DEA5ECEAD91F}"/>
                </a:ext>
              </a:extLst>
            </p:cNvPr>
            <p:cNvSpPr/>
            <p:nvPr/>
          </p:nvSpPr>
          <p:spPr>
            <a:xfrm rot="19549134">
              <a:off x="2318060" y="10073225"/>
              <a:ext cx="1243177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EF7BA95-A7D6-407C-B197-DE50675498D2}"/>
                </a:ext>
              </a:extLst>
            </p:cNvPr>
            <p:cNvSpPr txBox="1"/>
            <p:nvPr/>
          </p:nvSpPr>
          <p:spPr>
            <a:xfrm>
              <a:off x="3283481" y="8905154"/>
              <a:ext cx="3574519" cy="2626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Saisir le mot de passe du téléphone (en </a:t>
              </a:r>
              <a:r>
                <a:rPr kumimoji="0" lang="fr-FR" sz="11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général 123456 </a:t>
              </a: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 CEGEE)</a:t>
              </a:r>
            </a:p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PUIS</a:t>
              </a:r>
            </a:p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lèche : gauche 15">
              <a:extLst>
                <a:ext uri="{FF2B5EF4-FFF2-40B4-BE49-F238E27FC236}">
                  <a16:creationId xmlns:a16="http://schemas.microsoft.com/office/drawing/2014/main" id="{F4AC98BF-CE4F-4260-9B9B-65BDFC248196}"/>
                </a:ext>
              </a:extLst>
            </p:cNvPr>
            <p:cNvSpPr/>
            <p:nvPr/>
          </p:nvSpPr>
          <p:spPr>
            <a:xfrm>
              <a:off x="3123124" y="10977302"/>
              <a:ext cx="1243177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E38912D-8EC0-DDE8-EA2D-FC881CEC2A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5579" y="187854"/>
            <a:ext cx="775924" cy="73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782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2399" y="0"/>
            <a:ext cx="3327202" cy="1101647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Transférer un appel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B4EEE89-0378-43E3-9072-A34413E11472}"/>
              </a:ext>
            </a:extLst>
          </p:cNvPr>
          <p:cNvGrpSpPr/>
          <p:nvPr/>
        </p:nvGrpSpPr>
        <p:grpSpPr>
          <a:xfrm>
            <a:off x="4167188" y="862747"/>
            <a:ext cx="3857625" cy="5924769"/>
            <a:chOff x="0" y="1533773"/>
            <a:chExt cx="6858000" cy="1053292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9FFD96-3788-4222-94B6-D0D5990B1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60125" y="6008325"/>
              <a:ext cx="3124636" cy="1409897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EF7BA95-A7D6-407C-B197-DE50675498D2}"/>
                </a:ext>
              </a:extLst>
            </p:cNvPr>
            <p:cNvSpPr txBox="1"/>
            <p:nvPr/>
          </p:nvSpPr>
          <p:spPr>
            <a:xfrm>
              <a:off x="281072" y="1533773"/>
              <a:ext cx="6295856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Action possible </a:t>
              </a: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pendant un appel (entrant et sortant)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45F79145-980C-4B12-98A5-267D2C4FCA1E}"/>
                </a:ext>
              </a:extLst>
            </p:cNvPr>
            <p:cNvSpPr txBox="1"/>
            <p:nvPr/>
          </p:nvSpPr>
          <p:spPr>
            <a:xfrm>
              <a:off x="281074" y="5926086"/>
              <a:ext cx="2324290" cy="1703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 – Taper le nom ou le numéro de la personne à qui faire suivre, appeler</a:t>
              </a:r>
            </a:p>
          </p:txBody>
        </p:sp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86467021-F9C9-4C6A-9D19-B1668A6CB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958485"/>
              <a:ext cx="6858000" cy="3174476"/>
            </a:xfrm>
            <a:prstGeom prst="rect">
              <a:avLst/>
            </a:prstGeom>
          </p:spPr>
        </p:pic>
        <p:sp>
          <p:nvSpPr>
            <p:cNvPr id="27" name="Flèche : gauche 26">
              <a:extLst>
                <a:ext uri="{FF2B5EF4-FFF2-40B4-BE49-F238E27FC236}">
                  <a16:creationId xmlns:a16="http://schemas.microsoft.com/office/drawing/2014/main" id="{A1407736-DB3C-424B-8F3A-789D2B15E751}"/>
                </a:ext>
              </a:extLst>
            </p:cNvPr>
            <p:cNvSpPr/>
            <p:nvPr/>
          </p:nvSpPr>
          <p:spPr>
            <a:xfrm rot="5400000">
              <a:off x="4568502" y="5096738"/>
              <a:ext cx="707886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328DD7A-5BD6-403F-9217-BF94E198314E}"/>
                </a:ext>
              </a:extLst>
            </p:cNvPr>
            <p:cNvSpPr txBox="1"/>
            <p:nvPr/>
          </p:nvSpPr>
          <p:spPr>
            <a:xfrm>
              <a:off x="3855506" y="5678423"/>
              <a:ext cx="2133876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83BA0BF2-685A-4928-B803-7CA85C0D3E95}"/>
                </a:ext>
              </a:extLst>
            </p:cNvPr>
            <p:cNvSpPr txBox="1"/>
            <p:nvPr/>
          </p:nvSpPr>
          <p:spPr>
            <a:xfrm>
              <a:off x="4724124" y="3312900"/>
              <a:ext cx="2133876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Flèche : gauche 21">
              <a:extLst>
                <a:ext uri="{FF2B5EF4-FFF2-40B4-BE49-F238E27FC236}">
                  <a16:creationId xmlns:a16="http://schemas.microsoft.com/office/drawing/2014/main" id="{B7EF2231-E749-4191-BF5D-02D00FCF7FB0}"/>
                </a:ext>
              </a:extLst>
            </p:cNvPr>
            <p:cNvSpPr/>
            <p:nvPr/>
          </p:nvSpPr>
          <p:spPr>
            <a:xfrm>
              <a:off x="4690968" y="3312900"/>
              <a:ext cx="854691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lèche : gauche 20">
              <a:extLst>
                <a:ext uri="{FF2B5EF4-FFF2-40B4-BE49-F238E27FC236}">
                  <a16:creationId xmlns:a16="http://schemas.microsoft.com/office/drawing/2014/main" id="{42E202CA-F6CC-4BC1-A761-06B0CD7516C7}"/>
                </a:ext>
              </a:extLst>
            </p:cNvPr>
            <p:cNvSpPr/>
            <p:nvPr/>
          </p:nvSpPr>
          <p:spPr>
            <a:xfrm rot="10800000">
              <a:off x="2781620" y="6321537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584FCA-D654-459E-AB73-AD68837F11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640"/>
            <a:stretch/>
          </p:blipFill>
          <p:spPr>
            <a:xfrm>
              <a:off x="924364" y="7473990"/>
              <a:ext cx="5334744" cy="286296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8CF3A80-8C7B-4E4D-88A9-44FEF5C2EC88}"/>
                </a:ext>
              </a:extLst>
            </p:cNvPr>
            <p:cNvSpPr txBox="1"/>
            <p:nvPr/>
          </p:nvSpPr>
          <p:spPr>
            <a:xfrm>
              <a:off x="144142" y="8517006"/>
              <a:ext cx="2133876" cy="3549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 – Informer votre interlocuteur et cliquer sur Transférer</a:t>
              </a:r>
            </a:p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OU</a:t>
              </a:r>
            </a:p>
            <a:p>
              <a:pPr marL="0" marR="0" lvl="0" indent="0" algn="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Reprendre</a:t>
              </a:r>
            </a:p>
          </p:txBody>
        </p:sp>
        <p:sp>
          <p:nvSpPr>
            <p:cNvPr id="16" name="Flèche : gauche 15">
              <a:extLst>
                <a:ext uri="{FF2B5EF4-FFF2-40B4-BE49-F238E27FC236}">
                  <a16:creationId xmlns:a16="http://schemas.microsoft.com/office/drawing/2014/main" id="{F4AC98BF-CE4F-4260-9B9B-65BDFC248196}"/>
                </a:ext>
              </a:extLst>
            </p:cNvPr>
            <p:cNvSpPr/>
            <p:nvPr/>
          </p:nvSpPr>
          <p:spPr>
            <a:xfrm rot="10800000">
              <a:off x="2202683" y="8858434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3E4FC04-AB56-4612-8402-428A74F6A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40349" y="10336953"/>
              <a:ext cx="923175" cy="1701132"/>
            </a:xfrm>
            <a:prstGeom prst="rect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2EE46A9-38B8-1494-BAA1-CA80AC064E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2996" y="147749"/>
            <a:ext cx="775924" cy="73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31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2399" y="0"/>
            <a:ext cx="3327202" cy="1325563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Mettre en attente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1E6389-DB0B-461F-A048-77195E254183}"/>
              </a:ext>
            </a:extLst>
          </p:cNvPr>
          <p:cNvGrpSpPr/>
          <p:nvPr/>
        </p:nvGrpSpPr>
        <p:grpSpPr>
          <a:xfrm>
            <a:off x="3714341" y="1325563"/>
            <a:ext cx="3951744" cy="4465931"/>
            <a:chOff x="0" y="1797532"/>
            <a:chExt cx="7025322" cy="7939432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EF7BA95-A7D6-407C-B197-DE50675498D2}"/>
                </a:ext>
              </a:extLst>
            </p:cNvPr>
            <p:cNvSpPr txBox="1"/>
            <p:nvPr/>
          </p:nvSpPr>
          <p:spPr>
            <a:xfrm>
              <a:off x="325465" y="1797532"/>
              <a:ext cx="6295855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Action possible pendant un appel (entrant et sortant)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45F79145-980C-4B12-98A5-267D2C4FCA1E}"/>
                </a:ext>
              </a:extLst>
            </p:cNvPr>
            <p:cNvSpPr txBox="1"/>
            <p:nvPr/>
          </p:nvSpPr>
          <p:spPr>
            <a:xfrm>
              <a:off x="964227" y="9208953"/>
              <a:ext cx="2133875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3 - Puis</a:t>
              </a:r>
            </a:p>
          </p:txBody>
        </p:sp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86467021-F9C9-4C6A-9D19-B1668A6CB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407936"/>
              <a:ext cx="6858000" cy="3174476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173499F-28EC-4A5B-B6DE-AC560CC56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26142" y="7021960"/>
              <a:ext cx="2619741" cy="2715004"/>
            </a:xfrm>
            <a:prstGeom prst="rect">
              <a:avLst/>
            </a:prstGeom>
          </p:spPr>
        </p:pic>
        <p:sp>
          <p:nvSpPr>
            <p:cNvPr id="27" name="Flèche : gauche 26">
              <a:extLst>
                <a:ext uri="{FF2B5EF4-FFF2-40B4-BE49-F238E27FC236}">
                  <a16:creationId xmlns:a16="http://schemas.microsoft.com/office/drawing/2014/main" id="{A1407736-DB3C-424B-8F3A-789D2B15E751}"/>
                </a:ext>
              </a:extLst>
            </p:cNvPr>
            <p:cNvSpPr/>
            <p:nvPr/>
          </p:nvSpPr>
          <p:spPr>
            <a:xfrm rot="5400000">
              <a:off x="4537505" y="5546189"/>
              <a:ext cx="707886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lèche : gauche 25">
              <a:extLst>
                <a:ext uri="{FF2B5EF4-FFF2-40B4-BE49-F238E27FC236}">
                  <a16:creationId xmlns:a16="http://schemas.microsoft.com/office/drawing/2014/main" id="{53D98BD7-3DA7-4001-9B85-5153D73039C4}"/>
                </a:ext>
              </a:extLst>
            </p:cNvPr>
            <p:cNvSpPr/>
            <p:nvPr/>
          </p:nvSpPr>
          <p:spPr>
            <a:xfrm>
              <a:off x="4695579" y="3420328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lèche : gauche 20">
              <a:extLst>
                <a:ext uri="{FF2B5EF4-FFF2-40B4-BE49-F238E27FC236}">
                  <a16:creationId xmlns:a16="http://schemas.microsoft.com/office/drawing/2014/main" id="{42E202CA-F6CC-4BC1-A761-06B0CD7516C7}"/>
                </a:ext>
              </a:extLst>
            </p:cNvPr>
            <p:cNvSpPr/>
            <p:nvPr/>
          </p:nvSpPr>
          <p:spPr>
            <a:xfrm rot="10800000">
              <a:off x="2474883" y="9206897"/>
              <a:ext cx="998509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E908CDDB-1DEC-438D-9EEF-5A9E66222EE4}"/>
                </a:ext>
              </a:extLst>
            </p:cNvPr>
            <p:cNvSpPr txBox="1"/>
            <p:nvPr/>
          </p:nvSpPr>
          <p:spPr>
            <a:xfrm>
              <a:off x="3824510" y="6158870"/>
              <a:ext cx="2133875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B2DBF448-59FB-4BB5-BDE3-636FAB5E4136}"/>
                </a:ext>
              </a:extLst>
            </p:cNvPr>
            <p:cNvSpPr txBox="1"/>
            <p:nvPr/>
          </p:nvSpPr>
          <p:spPr>
            <a:xfrm>
              <a:off x="4891447" y="3374086"/>
              <a:ext cx="2133875" cy="471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64A532A-517F-011B-6ED1-F6BC3BA390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2996" y="147749"/>
            <a:ext cx="775924" cy="73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43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AC1259-7528-4376-96E4-3BC31EDE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2398" y="0"/>
            <a:ext cx="4222045" cy="1325563"/>
          </a:xfrm>
        </p:spPr>
        <p:txBody>
          <a:bodyPr/>
          <a:lstStyle/>
          <a:p>
            <a:pPr algn="ctr"/>
            <a:r>
              <a:rPr lang="fr-FR" dirty="0">
                <a:latin typeface="Abadi" panose="020B0604020104020204" pitchFamily="34" charset="0"/>
              </a:rPr>
              <a:t>Vérifier les Paramétrages AUDIO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2140744-00C8-4506-B183-BA7F9FF0A924}"/>
              </a:ext>
            </a:extLst>
          </p:cNvPr>
          <p:cNvGrpSpPr/>
          <p:nvPr/>
        </p:nvGrpSpPr>
        <p:grpSpPr>
          <a:xfrm>
            <a:off x="2992437" y="1227909"/>
            <a:ext cx="3861668" cy="5417675"/>
            <a:chOff x="348201" y="1906821"/>
            <a:chExt cx="6378064" cy="10026666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E9DE5AB0-758E-46F4-BB7D-592F8F54F9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0776"/>
            <a:stretch/>
          </p:blipFill>
          <p:spPr>
            <a:xfrm>
              <a:off x="348201" y="2154101"/>
              <a:ext cx="3934374" cy="2818247"/>
            </a:xfrm>
            <a:prstGeom prst="rect">
              <a:avLst/>
            </a:prstGeom>
          </p:spPr>
        </p:pic>
        <p:sp>
          <p:nvSpPr>
            <p:cNvPr id="10" name="Flèche : gauche 9">
              <a:extLst>
                <a:ext uri="{FF2B5EF4-FFF2-40B4-BE49-F238E27FC236}">
                  <a16:creationId xmlns:a16="http://schemas.microsoft.com/office/drawing/2014/main" id="{E875DB49-7AFB-4AE8-88C7-1157282B929C}"/>
                </a:ext>
              </a:extLst>
            </p:cNvPr>
            <p:cNvSpPr/>
            <p:nvPr/>
          </p:nvSpPr>
          <p:spPr>
            <a:xfrm>
              <a:off x="3162684" y="2106273"/>
              <a:ext cx="1436568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lèche : gauche 10">
              <a:extLst>
                <a:ext uri="{FF2B5EF4-FFF2-40B4-BE49-F238E27FC236}">
                  <a16:creationId xmlns:a16="http://schemas.microsoft.com/office/drawing/2014/main" id="{AF21D499-16E4-4077-BE59-02AB96A470C1}"/>
                </a:ext>
              </a:extLst>
            </p:cNvPr>
            <p:cNvSpPr/>
            <p:nvPr/>
          </p:nvSpPr>
          <p:spPr>
            <a:xfrm>
              <a:off x="3781402" y="2792357"/>
              <a:ext cx="817852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EF7BA95-A7D6-407C-B197-DE50675498D2}"/>
                </a:ext>
              </a:extLst>
            </p:cNvPr>
            <p:cNvSpPr txBox="1"/>
            <p:nvPr/>
          </p:nvSpPr>
          <p:spPr>
            <a:xfrm>
              <a:off x="4599253" y="1906821"/>
              <a:ext cx="2127012" cy="2010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Cliquer sur l’engrenage</a:t>
              </a:r>
            </a:p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Sélectionner « Paramètres »</a:t>
              </a:r>
            </a:p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4598C1-4E52-41CE-A06C-679934B7E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8201" y="5507342"/>
              <a:ext cx="5734850" cy="5677692"/>
            </a:xfrm>
            <a:prstGeom prst="rect">
              <a:avLst/>
            </a:prstGeom>
          </p:spPr>
        </p:pic>
        <p:sp>
          <p:nvSpPr>
            <p:cNvPr id="14" name="Flèche : gauche 13">
              <a:extLst>
                <a:ext uri="{FF2B5EF4-FFF2-40B4-BE49-F238E27FC236}">
                  <a16:creationId xmlns:a16="http://schemas.microsoft.com/office/drawing/2014/main" id="{65D8F303-6B8C-4CE3-91EC-DEA5ECEAD91F}"/>
                </a:ext>
              </a:extLst>
            </p:cNvPr>
            <p:cNvSpPr/>
            <p:nvPr/>
          </p:nvSpPr>
          <p:spPr>
            <a:xfrm rot="19549134">
              <a:off x="802021" y="5741251"/>
              <a:ext cx="1243177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3410A18-5259-47A1-80B8-133A36ACA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4442" y="11157975"/>
              <a:ext cx="5649113" cy="562053"/>
            </a:xfrm>
            <a:prstGeom prst="rect">
              <a:avLst/>
            </a:prstGeom>
          </p:spPr>
        </p:pic>
        <p:sp>
          <p:nvSpPr>
            <p:cNvPr id="16" name="Flèche : gauche 15">
              <a:extLst>
                <a:ext uri="{FF2B5EF4-FFF2-40B4-BE49-F238E27FC236}">
                  <a16:creationId xmlns:a16="http://schemas.microsoft.com/office/drawing/2014/main" id="{F4AC98BF-CE4F-4260-9B9B-65BDFC248196}"/>
                </a:ext>
              </a:extLst>
            </p:cNvPr>
            <p:cNvSpPr/>
            <p:nvPr/>
          </p:nvSpPr>
          <p:spPr>
            <a:xfrm rot="10800000">
              <a:off x="1079427" y="11157975"/>
              <a:ext cx="1243177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A2FE9E8-896A-4A2E-B957-B6DB08D1FA73}"/>
                </a:ext>
              </a:extLst>
            </p:cNvPr>
            <p:cNvSpPr txBox="1"/>
            <p:nvPr/>
          </p:nvSpPr>
          <p:spPr>
            <a:xfrm>
              <a:off x="1890800" y="5028558"/>
              <a:ext cx="4599054" cy="779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Sélectionner « Audio » et renseigner tous les paramètres comme ci-dessous :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1CEAE87-BBA7-4C1D-8029-6B1B9E1CE9A0}"/>
                </a:ext>
              </a:extLst>
            </p:cNvPr>
            <p:cNvSpPr txBox="1"/>
            <p:nvPr/>
          </p:nvSpPr>
          <p:spPr>
            <a:xfrm>
              <a:off x="535076" y="10846010"/>
              <a:ext cx="1248521" cy="1087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571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Cliquer sur Avancé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5950ED0-E772-6F41-140B-5463420B7E9D}"/>
              </a:ext>
            </a:extLst>
          </p:cNvPr>
          <p:cNvGrpSpPr/>
          <p:nvPr/>
        </p:nvGrpSpPr>
        <p:grpSpPr>
          <a:xfrm>
            <a:off x="7078606" y="1325562"/>
            <a:ext cx="4767010" cy="5386939"/>
            <a:chOff x="100225" y="1789578"/>
            <a:chExt cx="6026067" cy="848805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98A0F37-3DAF-8EEB-73A4-93B136E7A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4996" y="1789578"/>
              <a:ext cx="5696745" cy="5668166"/>
            </a:xfrm>
            <a:prstGeom prst="rect">
              <a:avLst/>
            </a:prstGeom>
          </p:spPr>
        </p:pic>
        <p:sp>
          <p:nvSpPr>
            <p:cNvPr id="9" name="Flèche : gauche 8">
              <a:extLst>
                <a:ext uri="{FF2B5EF4-FFF2-40B4-BE49-F238E27FC236}">
                  <a16:creationId xmlns:a16="http://schemas.microsoft.com/office/drawing/2014/main" id="{B75490D5-FB86-1F4F-A218-17A7409461EE}"/>
                </a:ext>
              </a:extLst>
            </p:cNvPr>
            <p:cNvSpPr/>
            <p:nvPr/>
          </p:nvSpPr>
          <p:spPr>
            <a:xfrm>
              <a:off x="4599252" y="5401573"/>
              <a:ext cx="817852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lèche : gauche 11">
              <a:extLst>
                <a:ext uri="{FF2B5EF4-FFF2-40B4-BE49-F238E27FC236}">
                  <a16:creationId xmlns:a16="http://schemas.microsoft.com/office/drawing/2014/main" id="{56521987-37FD-0E66-485C-6469BD3E08A4}"/>
                </a:ext>
              </a:extLst>
            </p:cNvPr>
            <p:cNvSpPr/>
            <p:nvPr/>
          </p:nvSpPr>
          <p:spPr>
            <a:xfrm rot="5400000">
              <a:off x="3542514" y="9184236"/>
              <a:ext cx="764858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0FD868F-4DBC-3557-2811-2BDE21BAED4F}"/>
                </a:ext>
              </a:extLst>
            </p:cNvPr>
            <p:cNvSpPr txBox="1"/>
            <p:nvPr/>
          </p:nvSpPr>
          <p:spPr>
            <a:xfrm>
              <a:off x="4217794" y="9247435"/>
              <a:ext cx="1199310" cy="103019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Cliquer sur OK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0792E07-34D0-38FF-0207-2C6BA83B9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0494" y="6949860"/>
              <a:ext cx="5715798" cy="1886213"/>
            </a:xfrm>
            <a:prstGeom prst="rect">
              <a:avLst/>
            </a:prstGeom>
          </p:spPr>
        </p:pic>
        <p:sp>
          <p:nvSpPr>
            <p:cNvPr id="20" name="Flèche : gauche 19">
              <a:extLst>
                <a:ext uri="{FF2B5EF4-FFF2-40B4-BE49-F238E27FC236}">
                  <a16:creationId xmlns:a16="http://schemas.microsoft.com/office/drawing/2014/main" id="{A165EF1E-7600-03E5-9899-FA314FC44E3B}"/>
                </a:ext>
              </a:extLst>
            </p:cNvPr>
            <p:cNvSpPr/>
            <p:nvPr/>
          </p:nvSpPr>
          <p:spPr>
            <a:xfrm>
              <a:off x="4472682" y="7038827"/>
              <a:ext cx="817852" cy="39173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CDF4335-53C7-E6E8-700D-146B31FAE3E7}"/>
                </a:ext>
              </a:extLst>
            </p:cNvPr>
            <p:cNvSpPr txBox="1"/>
            <p:nvPr/>
          </p:nvSpPr>
          <p:spPr>
            <a:xfrm>
              <a:off x="100225" y="5242141"/>
              <a:ext cx="1896679" cy="461349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Vérifier que le casque est en première position.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Si KO = utiliser les flèches pour modifier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FDAFDD5-F098-37C5-2A84-858EFB474660}"/>
                </a:ext>
              </a:extLst>
            </p:cNvPr>
            <p:cNvSpPr/>
            <p:nvPr/>
          </p:nvSpPr>
          <p:spPr>
            <a:xfrm>
              <a:off x="2092271" y="6320955"/>
              <a:ext cx="805912" cy="467303"/>
            </a:xfrm>
            <a:prstGeom prst="round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413EDB4-A699-81FB-B14D-EA3540046D5E}"/>
                </a:ext>
              </a:extLst>
            </p:cNvPr>
            <p:cNvSpPr/>
            <p:nvPr/>
          </p:nvSpPr>
          <p:spPr>
            <a:xfrm>
              <a:off x="2092271" y="7944808"/>
              <a:ext cx="805912" cy="467303"/>
            </a:xfrm>
            <a:prstGeom prst="round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6E8B9F6A-3D87-EE29-ECFB-351677D486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70413" y="210973"/>
            <a:ext cx="775924" cy="739694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D88CF29-152A-A4C0-8DB1-2763F116106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1514" t="87340" r="697" b="-1"/>
          <a:stretch/>
        </p:blipFill>
        <p:spPr>
          <a:xfrm>
            <a:off x="202926" y="3659062"/>
            <a:ext cx="2474245" cy="9904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" name="Flèche : droite rayée 26">
            <a:extLst>
              <a:ext uri="{FF2B5EF4-FFF2-40B4-BE49-F238E27FC236}">
                <a16:creationId xmlns:a16="http://schemas.microsoft.com/office/drawing/2014/main" id="{45A12C0C-DE90-ED98-9FB2-9CCC5C4C9698}"/>
              </a:ext>
            </a:extLst>
          </p:cNvPr>
          <p:cNvSpPr/>
          <p:nvPr/>
        </p:nvSpPr>
        <p:spPr>
          <a:xfrm rot="16200000">
            <a:off x="1184487" y="4683297"/>
            <a:ext cx="511122" cy="341351"/>
          </a:xfrm>
          <a:prstGeom prst="strip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E2F233E-BF8C-6D77-2026-C2C3DE862994}"/>
              </a:ext>
            </a:extLst>
          </p:cNvPr>
          <p:cNvSpPr txBox="1"/>
          <p:nvPr/>
        </p:nvSpPr>
        <p:spPr>
          <a:xfrm>
            <a:off x="403843" y="1886145"/>
            <a:ext cx="1933220" cy="14773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Je vérifie en premier lieu que le son de mon casque n’est pas désactivé </a:t>
            </a:r>
          </a:p>
        </p:txBody>
      </p:sp>
    </p:spTree>
    <p:extLst>
      <p:ext uri="{BB962C8B-B14F-4D97-AF65-F5344CB8AC3E}">
        <p14:creationId xmlns:p14="http://schemas.microsoft.com/office/powerpoint/2010/main" val="21744723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099" y="175460"/>
            <a:ext cx="8462847" cy="719227"/>
          </a:xfrm>
        </p:spPr>
        <p:txBody>
          <a:bodyPr/>
          <a:lstStyle/>
          <a:p>
            <a:r>
              <a:rPr lang="fr-FR" dirty="0"/>
              <a:t>Casque téléphone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BF187F-0B35-40C4-B51E-3B7307671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7316" y="129000"/>
            <a:ext cx="843205" cy="80383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B500E76-1429-0CB9-2A9F-A153A08288AD}"/>
              </a:ext>
            </a:extLst>
          </p:cNvPr>
          <p:cNvSpPr txBox="1"/>
          <p:nvPr/>
        </p:nvSpPr>
        <p:spPr>
          <a:xfrm>
            <a:off x="1062953" y="2192548"/>
            <a:ext cx="1014436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fr-FR" sz="1800" b="1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Solutions Nord Lorraine  </a:t>
            </a:r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03.87.76.17.18</a:t>
            </a: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: pour les collaborateurs des agences et CAF de la région commerciale 57 et du site administratif Metz La Halle. 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fr-FR" sz="1800" b="1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Solutions Sud Lorraine  </a:t>
            </a:r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03.83.31.05.50</a:t>
            </a: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: pour les collaborateurs des agences et CAF des régions commerciales 54-55 et 88 et du site administratif Nancy </a:t>
            </a:r>
            <a:r>
              <a:rPr lang="fr-F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Poirel</a:t>
            </a: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fr-FR" sz="1800" b="1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Solutions Champagne Ardennes </a:t>
            </a:r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03.26.77.08.07</a:t>
            </a: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: pour les collaborateurs des agences et CAF des régions commerciales 10-52 et 51-08, de la Banque Digitale et du site administratif Reims Carnot. 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fr-FR" sz="1800" b="1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Solutions Alsace </a:t>
            </a:r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03.88.44.07.00</a:t>
            </a: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: pour les collaborateurs des agences et CAF des régions commerciales 67 et 68 et du siège Strasbourg Rive Etoile.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E007DB3C-4790-85AC-1AB2-E9F791626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3099" y="864557"/>
            <a:ext cx="10799999" cy="432000"/>
          </a:xfrm>
        </p:spPr>
        <p:txBody>
          <a:bodyPr/>
          <a:lstStyle/>
          <a:p>
            <a:r>
              <a:rPr lang="fr-FR" dirty="0"/>
              <a:t>L’assistance technique à votre service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822E3DD-AB43-8415-89A5-7D4EFFD565DF}"/>
              </a:ext>
            </a:extLst>
          </p:cNvPr>
          <p:cNvSpPr txBox="1"/>
          <p:nvPr/>
        </p:nvSpPr>
        <p:spPr>
          <a:xfrm>
            <a:off x="839755" y="1823216"/>
            <a:ext cx="10144363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Pour contacter l’assistance Technique et déclarer un incident : </a:t>
            </a:r>
            <a:r>
              <a:rPr lang="fr-FR" sz="18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faire le choix 1, puis choix 3</a:t>
            </a:r>
            <a:r>
              <a:rPr lang="fr-FR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392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Espace réservé du numéro de diapositive 59">
            <a:extLst>
              <a:ext uri="{FF2B5EF4-FFF2-40B4-BE49-F238E27FC236}">
                <a16:creationId xmlns:a16="http://schemas.microsoft.com/office/drawing/2014/main" id="{9AA5C2C7-C39C-49CA-9A89-2F8FEE3C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8907D7-720C-136F-0A9E-942AF8E17E80}"/>
              </a:ext>
            </a:extLst>
          </p:cNvPr>
          <p:cNvSpPr txBox="1"/>
          <p:nvPr/>
        </p:nvSpPr>
        <p:spPr>
          <a:xfrm>
            <a:off x="1578349" y="724746"/>
            <a:ext cx="3152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E454A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Satisf’</a:t>
            </a:r>
            <a:r>
              <a:rPr kumimoji="0" lang="fr-FR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Action</a:t>
            </a:r>
            <a:endParaRPr kumimoji="0" lang="fr-FR" sz="32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514437-0BA0-E991-4E2E-9FFC3E81E1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590" r="12872"/>
          <a:stretch/>
        </p:blipFill>
        <p:spPr>
          <a:xfrm>
            <a:off x="797365" y="699793"/>
            <a:ext cx="643827" cy="634679"/>
          </a:xfrm>
          <a:prstGeom prst="rect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1BEE646-615A-3BD9-E3D4-F4A6F1929F78}"/>
              </a:ext>
            </a:extLst>
          </p:cNvPr>
          <p:cNvSpPr txBox="1">
            <a:spLocks/>
          </p:cNvSpPr>
          <p:nvPr/>
        </p:nvSpPr>
        <p:spPr>
          <a:xfrm>
            <a:off x="4523765" y="2954613"/>
            <a:ext cx="4900892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Suivre la joignabilité de mon agence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9F257E-A0BC-F609-9575-35EE8EC62A04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3744421" y="3150556"/>
            <a:ext cx="732507" cy="68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C415907-D0C4-54D1-7D01-80AAF6871777}"/>
              </a:ext>
            </a:extLst>
          </p:cNvPr>
          <p:cNvSpPr txBox="1"/>
          <p:nvPr/>
        </p:nvSpPr>
        <p:spPr>
          <a:xfrm>
            <a:off x="575424" y="2640293"/>
            <a:ext cx="4804624" cy="360098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  <a:hlinkClick r:id="" action="ppaction://customshow?id=2&amp;return=tru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  <a:hlinkClick r:id="" action="ppaction://customshow?id=2&amp;return=tr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Taux de décroché des lignes accueils et conseillers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fr-FR" b="1" i="1" dirty="0">
              <a:solidFill>
                <a:srgbClr val="FFFFFF"/>
              </a:solidFill>
              <a:latin typeface="Franklin Gothic Book" panose="020B05030201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  <a:hlinkClick r:id="" action="ppaction://customshow?id=10&amp;return=tr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Taux d’interception et la Supervision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fr-FR" b="1" i="1" dirty="0">
              <a:solidFill>
                <a:srgbClr val="FFFFFF"/>
              </a:solidFill>
              <a:latin typeface="Franklin Gothic Book" panose="020B05030201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  <a:hlinkClick r:id="" action="ppaction://customshow?id=11&amp;return=true"/>
              </a:rPr>
              <a:t>Serveur Vocal Interactif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fr-FR" b="1" i="1" dirty="0">
              <a:solidFill>
                <a:srgbClr val="FFFFFF"/>
              </a:solidFill>
              <a:latin typeface="Franklin Gothic Book" panose="020B05030201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QHD Online (facilité à joindre)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pic>
        <p:nvPicPr>
          <p:cNvPr id="10" name="Image 9">
            <a:hlinkClick r:id="" action="ppaction://customshow?id=2&amp;return=true"/>
            <a:extLst>
              <a:ext uri="{FF2B5EF4-FFF2-40B4-BE49-F238E27FC236}">
                <a16:creationId xmlns:a16="http://schemas.microsoft.com/office/drawing/2014/main" id="{4C48E6CE-FEDB-9A9D-BC23-903416F782BF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 rot="21405519">
            <a:off x="4334853" y="3216347"/>
            <a:ext cx="453097" cy="364757"/>
          </a:xfrm>
          <a:prstGeom prst="rect">
            <a:avLst/>
          </a:prstGeom>
        </p:spPr>
      </p:pic>
      <p:pic>
        <p:nvPicPr>
          <p:cNvPr id="14" name="Image 13">
            <a:hlinkClick r:id="" action="ppaction://customshow?id=10&amp;return=true"/>
            <a:extLst>
              <a:ext uri="{FF2B5EF4-FFF2-40B4-BE49-F238E27FC236}">
                <a16:creationId xmlns:a16="http://schemas.microsoft.com/office/drawing/2014/main" id="{B405A71E-AF06-53D8-D75D-86B9F2EE0FCF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 rot="21405519">
            <a:off x="4550281" y="4035329"/>
            <a:ext cx="453097" cy="364757"/>
          </a:xfrm>
          <a:prstGeom prst="rect">
            <a:avLst/>
          </a:prstGeom>
        </p:spPr>
      </p:pic>
      <p:pic>
        <p:nvPicPr>
          <p:cNvPr id="15" name="Image 14">
            <a:hlinkClick r:id="" action="ppaction://customshow?id=11&amp;return=true"/>
            <a:extLst>
              <a:ext uri="{FF2B5EF4-FFF2-40B4-BE49-F238E27FC236}">
                <a16:creationId xmlns:a16="http://schemas.microsoft.com/office/drawing/2014/main" id="{38613761-C9BF-4F1E-4DAB-FDD72589372E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 rot="21405519">
            <a:off x="3368331" y="4673908"/>
            <a:ext cx="453097" cy="364757"/>
          </a:xfrm>
          <a:prstGeom prst="rect">
            <a:avLst/>
          </a:prstGeom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1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algn="l"/>
            <a:endParaRPr lang="fr-FR" sz="32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endParaRPr lang="fr-FR" sz="3200" b="0" i="0" u="none" strike="noStrike" baseline="0" dirty="0">
              <a:latin typeface="Wingdings" panose="05000000000000000000" pitchFamily="2" charset="2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3" y="400542"/>
            <a:ext cx="12199198" cy="71922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br>
              <a:rPr lang="fr-FR" sz="1800" b="0" i="0" u="none" strike="noStrike" baseline="0" dirty="0">
                <a:solidFill>
                  <a:srgbClr val="000000"/>
                </a:solidFill>
                <a:latin typeface="Franklin Gothic Medium" panose="020B0603020102020204" pitchFamily="34" charset="0"/>
              </a:rPr>
            </a:br>
            <a:r>
              <a:rPr lang="fr-FR" sz="2400" dirty="0">
                <a:solidFill>
                  <a:schemeClr val="tx1">
                    <a:lumMod val="75000"/>
                  </a:schemeClr>
                </a:solidFill>
              </a:rPr>
              <a:t>suivre la joignabilité de mon agence </a:t>
            </a:r>
            <a:br>
              <a:rPr lang="fr-FR" sz="2400" dirty="0">
                <a:solidFill>
                  <a:schemeClr val="tx1">
                    <a:lumMod val="75000"/>
                  </a:schemeClr>
                </a:solidFill>
              </a:rPr>
            </a:br>
            <a:endParaRPr lang="fr-FR" sz="1800" i="0" kern="1200" cap="all" baseline="0" dirty="0">
              <a:solidFill>
                <a:schemeClr val="bg2"/>
              </a:solidFill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D6388C-841C-1B77-AD4A-53592CB5D4E6}"/>
              </a:ext>
            </a:extLst>
          </p:cNvPr>
          <p:cNvSpPr/>
          <p:nvPr/>
        </p:nvSpPr>
        <p:spPr>
          <a:xfrm>
            <a:off x="7030371" y="1044015"/>
            <a:ext cx="4433980" cy="514110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46C7CF-8EE9-E9C2-9131-5C027A177A72}"/>
              </a:ext>
            </a:extLst>
          </p:cNvPr>
          <p:cNvSpPr txBox="1"/>
          <p:nvPr/>
        </p:nvSpPr>
        <p:spPr>
          <a:xfrm>
            <a:off x="575424" y="1547242"/>
            <a:ext cx="4804624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Comment suivre la joignabilité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1EA8ECA-5521-A517-ADAE-FD24831920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117478">
            <a:off x="488020" y="1363451"/>
            <a:ext cx="848563" cy="8485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E5C689-6B4E-8960-253A-18724F93F66B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11357044" y="120774"/>
            <a:ext cx="732507" cy="688113"/>
          </a:xfrm>
          <a:prstGeom prst="rect">
            <a:avLst/>
          </a:prstGeom>
        </p:spPr>
      </p:pic>
      <p:pic>
        <p:nvPicPr>
          <p:cNvPr id="13" name="Image 12">
            <a:hlinkClick r:id="rId3"/>
            <a:extLst>
              <a:ext uri="{FF2B5EF4-FFF2-40B4-BE49-F238E27FC236}">
                <a16:creationId xmlns:a16="http://schemas.microsoft.com/office/drawing/2014/main" id="{D6EEC275-2991-DBBD-6CA1-2FD3AF3CCE46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 rot="221223">
            <a:off x="3885423" y="5374511"/>
            <a:ext cx="428823" cy="34521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17A2AA-3509-2A6E-C890-FBDDDAC651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3060" y="1523216"/>
            <a:ext cx="5553075" cy="4257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4212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 dirty="0">
                <a:solidFill>
                  <a:schemeClr val="bg2"/>
                </a:solidFill>
              </a:rPr>
              <a:t>Outil de pilotage Power BI</a:t>
            </a: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2" y="198120"/>
            <a:ext cx="10800000" cy="719227"/>
          </a:xfr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SUIVRE LE TAUX DE DECROCHE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E69C6C-67DA-42B7-A7C3-1EC3071BD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313" y="1309849"/>
            <a:ext cx="9153846" cy="5117317"/>
          </a:xfrm>
          <a:prstGeom prst="rect">
            <a:avLst/>
          </a:prstGeom>
        </p:spPr>
      </p:pic>
      <p:pic>
        <p:nvPicPr>
          <p:cNvPr id="7" name="Image 6">
            <a:hlinkClick r:id="rId4"/>
            <a:extLst>
              <a:ext uri="{FF2B5EF4-FFF2-40B4-BE49-F238E27FC236}">
                <a16:creationId xmlns:a16="http://schemas.microsoft.com/office/drawing/2014/main" id="{9BF76DD9-6BC7-4D0C-8580-30A50C06AE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1806" y="3145103"/>
            <a:ext cx="1542422" cy="116443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70E710-C24F-4B4B-B6E7-AB20BE377E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17957" y="1889910"/>
            <a:ext cx="1114425" cy="123825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5CDE34AD-3067-4AFE-BF5E-6F18A7A7EA7B}"/>
              </a:ext>
            </a:extLst>
          </p:cNvPr>
          <p:cNvSpPr/>
          <p:nvPr/>
        </p:nvSpPr>
        <p:spPr>
          <a:xfrm>
            <a:off x="147066" y="2960403"/>
            <a:ext cx="1383738" cy="574534"/>
          </a:xfrm>
          <a:prstGeom prst="ellipse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DCBABA1-045F-480B-830E-87FB8CCD3468}"/>
              </a:ext>
            </a:extLst>
          </p:cNvPr>
          <p:cNvSpPr/>
          <p:nvPr/>
        </p:nvSpPr>
        <p:spPr>
          <a:xfrm>
            <a:off x="147066" y="4022273"/>
            <a:ext cx="1657458" cy="727752"/>
          </a:xfrm>
          <a:prstGeom prst="ellipse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FF16E1-3240-EA55-D932-24616D37FA76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</a:blip>
          <a:stretch>
            <a:fillRect/>
          </a:stretch>
        </p:blipFill>
        <p:spPr>
          <a:xfrm>
            <a:off x="11338937" y="229234"/>
            <a:ext cx="732507" cy="68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09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kumimoji="0" lang="fr-FR" sz="24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SUIVRE LE TAUX D’INTERCEPTION ET LA SUPERVISION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9DDC14B-1FC2-4C16-B90D-AE107178F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56" y="2395495"/>
            <a:ext cx="10409227" cy="269217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3FCC96F-7B00-49D6-BBF2-2A9836AB5068}"/>
              </a:ext>
            </a:extLst>
          </p:cNvPr>
          <p:cNvSpPr/>
          <p:nvPr/>
        </p:nvSpPr>
        <p:spPr>
          <a:xfrm>
            <a:off x="175156" y="5375590"/>
            <a:ext cx="6096000" cy="5417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Nombre d’appels décrochés par les collaborateurs suite à un choix 1 fait par un client sur le SVI "Je souhaite parler à un autre conseiller". 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A5CC7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7C43D20-000C-4C37-973F-817434500CED}"/>
              </a:ext>
            </a:extLst>
          </p:cNvPr>
          <p:cNvCxnSpPr>
            <a:cxnSpLocks/>
          </p:cNvCxnSpPr>
          <p:nvPr/>
        </p:nvCxnSpPr>
        <p:spPr>
          <a:xfrm>
            <a:off x="810381" y="4767379"/>
            <a:ext cx="0" cy="60821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CABE6DFD-A93D-4FE4-BAA5-11ABD61AD1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925"/>
          <a:stretch/>
        </p:blipFill>
        <p:spPr>
          <a:xfrm>
            <a:off x="470543" y="1303351"/>
            <a:ext cx="3696855" cy="419100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D01F4B7-7247-483D-A313-E69F4F2A13A9}"/>
              </a:ext>
            </a:extLst>
          </p:cNvPr>
          <p:cNvSpPr/>
          <p:nvPr/>
        </p:nvSpPr>
        <p:spPr>
          <a:xfrm>
            <a:off x="301878" y="4546766"/>
            <a:ext cx="849663" cy="195770"/>
          </a:xfrm>
          <a:prstGeom prst="round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6406FA9-A7EF-4A7C-AE63-4EEAD38800D5}"/>
              </a:ext>
            </a:extLst>
          </p:cNvPr>
          <p:cNvSpPr/>
          <p:nvPr/>
        </p:nvSpPr>
        <p:spPr>
          <a:xfrm>
            <a:off x="1630402" y="1317131"/>
            <a:ext cx="1387927" cy="419100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44B974F-DA4D-402B-98D7-705A93EC15CA}"/>
              </a:ext>
            </a:extLst>
          </p:cNvPr>
          <p:cNvSpPr/>
          <p:nvPr/>
        </p:nvSpPr>
        <p:spPr>
          <a:xfrm>
            <a:off x="4431770" y="2835964"/>
            <a:ext cx="849663" cy="579985"/>
          </a:xfrm>
          <a:prstGeom prst="round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41E494-B927-4E0E-B584-55CCB8CE24E3}"/>
              </a:ext>
            </a:extLst>
          </p:cNvPr>
          <p:cNvSpPr/>
          <p:nvPr/>
        </p:nvSpPr>
        <p:spPr>
          <a:xfrm>
            <a:off x="352540" y="3716915"/>
            <a:ext cx="1432193" cy="840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423B8F7-5382-4F0A-81D1-A89EA58E8717}"/>
              </a:ext>
            </a:extLst>
          </p:cNvPr>
          <p:cNvSpPr/>
          <p:nvPr/>
        </p:nvSpPr>
        <p:spPr>
          <a:xfrm flipV="1">
            <a:off x="175156" y="2759314"/>
            <a:ext cx="1639319" cy="1602698"/>
          </a:xfrm>
          <a:prstGeom prst="round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5C078514-0546-44DB-97FB-668AFDCA1BA0}"/>
              </a:ext>
            </a:extLst>
          </p:cNvPr>
          <p:cNvCxnSpPr>
            <a:cxnSpLocks/>
          </p:cNvCxnSpPr>
          <p:nvPr/>
        </p:nvCxnSpPr>
        <p:spPr>
          <a:xfrm flipV="1">
            <a:off x="1630403" y="1835836"/>
            <a:ext cx="2963631" cy="923478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AA2968C8-D3BE-43B6-B054-889641DFD0A8}"/>
              </a:ext>
            </a:extLst>
          </p:cNvPr>
          <p:cNvSpPr txBox="1"/>
          <p:nvPr/>
        </p:nvSpPr>
        <p:spPr>
          <a:xfrm>
            <a:off x="4594034" y="1654000"/>
            <a:ext cx="26550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Times New Roman" panose="02020603050405020304" pitchFamily="18" charset="0"/>
              </a:rPr>
              <a:t>Pilotage par collaborateur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67D4F6C-B755-4913-8337-1C78BB7937C7}"/>
              </a:ext>
            </a:extLst>
          </p:cNvPr>
          <p:cNvCxnSpPr>
            <a:cxnSpLocks/>
          </p:cNvCxnSpPr>
          <p:nvPr/>
        </p:nvCxnSpPr>
        <p:spPr>
          <a:xfrm flipV="1">
            <a:off x="4746434" y="1988236"/>
            <a:ext cx="0" cy="860778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FCE1536-D1A4-4BB6-8686-E691FFE48D87}"/>
              </a:ext>
            </a:extLst>
          </p:cNvPr>
          <p:cNvSpPr/>
          <p:nvPr/>
        </p:nvSpPr>
        <p:spPr>
          <a:xfrm>
            <a:off x="6370739" y="2835610"/>
            <a:ext cx="1074827" cy="860778"/>
          </a:xfrm>
          <a:prstGeom prst="round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6D1DBB66-20C0-4F40-9756-8C3471F2FB57}"/>
              </a:ext>
            </a:extLst>
          </p:cNvPr>
          <p:cNvCxnSpPr>
            <a:cxnSpLocks/>
          </p:cNvCxnSpPr>
          <p:nvPr/>
        </p:nvCxnSpPr>
        <p:spPr>
          <a:xfrm>
            <a:off x="7263787" y="3710424"/>
            <a:ext cx="0" cy="1665166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4DB76FD9-97C3-49B5-B2FA-52B56C68BC2B}"/>
              </a:ext>
            </a:extLst>
          </p:cNvPr>
          <p:cNvSpPr txBox="1"/>
          <p:nvPr/>
        </p:nvSpPr>
        <p:spPr>
          <a:xfrm>
            <a:off x="7088631" y="5423381"/>
            <a:ext cx="4928213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Segoe UI"/>
                <a:ea typeface="+mn-ea"/>
                <a:cs typeface="Times New Roman"/>
              </a:rPr>
              <a:t>Nombre d'appels interceptés par un autre conseiller que le conseiller appelé par le client (avant le déclenchement du SVI).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C439A3-CFAF-08E6-4F89-C194FD7CBB83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11284337" y="198120"/>
            <a:ext cx="732507" cy="68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4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kumimoji="0" lang="fr-FR" sz="20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SUIVRE LES CHOIX DE MES CLIENTS - SVI</a:t>
            </a:r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99B9659-F3D8-479E-8045-AB3DFE4DF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13" y="1358764"/>
            <a:ext cx="9447080" cy="2570287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F469715-6CE1-49A1-9CA4-2429F96355F1}"/>
              </a:ext>
            </a:extLst>
          </p:cNvPr>
          <p:cNvSpPr/>
          <p:nvPr/>
        </p:nvSpPr>
        <p:spPr>
          <a:xfrm>
            <a:off x="5078679" y="1358764"/>
            <a:ext cx="1387927" cy="419100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42CE280-F23B-470E-A57E-30726C75D6D7}"/>
              </a:ext>
            </a:extLst>
          </p:cNvPr>
          <p:cNvSpPr txBox="1"/>
          <p:nvPr/>
        </p:nvSpPr>
        <p:spPr>
          <a:xfrm>
            <a:off x="111627" y="4684915"/>
            <a:ext cx="54149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Times New Roman" panose="02020603050405020304" pitchFamily="18" charset="0"/>
              </a:rPr>
              <a:t>Taux abandon avant/après SVI : proportion des appels non décrochés qui ont été abandonnés par les clients avant/après le déclenchement du Serveur Vocal Interactif (SVI)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6A4872BF-D211-4927-B719-A388DA57C746}"/>
              </a:ext>
            </a:extLst>
          </p:cNvPr>
          <p:cNvCxnSpPr>
            <a:cxnSpLocks/>
          </p:cNvCxnSpPr>
          <p:nvPr/>
        </p:nvCxnSpPr>
        <p:spPr>
          <a:xfrm flipH="1">
            <a:off x="3789802" y="3869122"/>
            <a:ext cx="2974222" cy="766256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03717B0C-A5B8-418B-9800-74D25B6D2C48}"/>
              </a:ext>
            </a:extLst>
          </p:cNvPr>
          <p:cNvSpPr txBox="1"/>
          <p:nvPr/>
        </p:nvSpPr>
        <p:spPr>
          <a:xfrm>
            <a:off x="6096000" y="4381014"/>
            <a:ext cx="2792755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Segoe UI"/>
                <a:ea typeface="+mn-ea"/>
                <a:cs typeface="Times New Roman"/>
              </a:rPr>
              <a:t>Appels non décrochés pour lesquels le client a fait le choix 1 sur le SVI "Je souhaite parler à un autre conseiller"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A5CC74">
                  <a:lumMod val="50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D1CCF15-069B-47E1-935F-0286C9AE93EF}"/>
              </a:ext>
            </a:extLst>
          </p:cNvPr>
          <p:cNvSpPr txBox="1"/>
          <p:nvPr/>
        </p:nvSpPr>
        <p:spPr>
          <a:xfrm>
            <a:off x="7140369" y="5325947"/>
            <a:ext cx="3022935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A5CC74">
                  <a:lumMod val="50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Segoe UI"/>
                <a:ea typeface="+mn-ea"/>
                <a:cs typeface="Times New Roman"/>
              </a:rPr>
              <a:t>Appels non décrochés pour lesquels le client a fait le choix 2 sur le SVI "Je souhaite être rappelé"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499E09D1-4A9B-4DBD-86BF-FA3AAF4DFAA8}"/>
              </a:ext>
            </a:extLst>
          </p:cNvPr>
          <p:cNvCxnSpPr>
            <a:cxnSpLocks/>
          </p:cNvCxnSpPr>
          <p:nvPr/>
        </p:nvCxnSpPr>
        <p:spPr>
          <a:xfrm flipH="1">
            <a:off x="5629619" y="3869122"/>
            <a:ext cx="1965316" cy="29023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664B0345-F302-41FD-8E74-D1034F366130}"/>
              </a:ext>
            </a:extLst>
          </p:cNvPr>
          <p:cNvCxnSpPr>
            <a:cxnSpLocks/>
          </p:cNvCxnSpPr>
          <p:nvPr/>
        </p:nvCxnSpPr>
        <p:spPr>
          <a:xfrm>
            <a:off x="8363458" y="3872783"/>
            <a:ext cx="0" cy="456846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01D46739-C102-49EA-8830-EA33D43DB8B3}"/>
              </a:ext>
            </a:extLst>
          </p:cNvPr>
          <p:cNvCxnSpPr>
            <a:cxnSpLocks/>
          </p:cNvCxnSpPr>
          <p:nvPr/>
        </p:nvCxnSpPr>
        <p:spPr>
          <a:xfrm>
            <a:off x="9131982" y="3869123"/>
            <a:ext cx="0" cy="1607732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E8BBE253-5B0B-4A55-B329-6DB5E23E883E}"/>
              </a:ext>
            </a:extLst>
          </p:cNvPr>
          <p:cNvSpPr/>
          <p:nvPr/>
        </p:nvSpPr>
        <p:spPr>
          <a:xfrm>
            <a:off x="632384" y="3327093"/>
            <a:ext cx="645573" cy="151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E3D608C-B218-4E35-90BD-FB05B8135699}"/>
              </a:ext>
            </a:extLst>
          </p:cNvPr>
          <p:cNvSpPr/>
          <p:nvPr/>
        </p:nvSpPr>
        <p:spPr>
          <a:xfrm>
            <a:off x="760164" y="3500570"/>
            <a:ext cx="848299" cy="151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15143B4-3837-987C-79F5-E1414A50476A}"/>
              </a:ext>
            </a:extLst>
          </p:cNvPr>
          <p:cNvSpPr/>
          <p:nvPr/>
        </p:nvSpPr>
        <p:spPr>
          <a:xfrm>
            <a:off x="6489150" y="2209799"/>
            <a:ext cx="362226" cy="22970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2CA38BD-9E58-1D31-CA2A-077747BF3316}"/>
              </a:ext>
            </a:extLst>
          </p:cNvPr>
          <p:cNvSpPr/>
          <p:nvPr/>
        </p:nvSpPr>
        <p:spPr>
          <a:xfrm>
            <a:off x="7262193" y="2209799"/>
            <a:ext cx="362226" cy="22970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99645DF-22AB-E508-C9CA-CFCA2FA3A224}"/>
              </a:ext>
            </a:extLst>
          </p:cNvPr>
          <p:cNvSpPr/>
          <p:nvPr/>
        </p:nvSpPr>
        <p:spPr>
          <a:xfrm>
            <a:off x="8211932" y="2209798"/>
            <a:ext cx="362226" cy="22970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DAAD568-B715-90CF-ECFE-B93A56E73C19}"/>
              </a:ext>
            </a:extLst>
          </p:cNvPr>
          <p:cNvSpPr/>
          <p:nvPr/>
        </p:nvSpPr>
        <p:spPr>
          <a:xfrm>
            <a:off x="8885583" y="2209798"/>
            <a:ext cx="362226" cy="22970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9C59A96-8178-0B9A-8475-FF3C6DA0E93C}"/>
              </a:ext>
            </a:extLst>
          </p:cNvPr>
          <p:cNvSpPr/>
          <p:nvPr/>
        </p:nvSpPr>
        <p:spPr>
          <a:xfrm>
            <a:off x="9901582" y="2088320"/>
            <a:ext cx="1831007" cy="9143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SVI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: </a:t>
            </a: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A5CC74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S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erveur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ocal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I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A5CC74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nteractif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A5CC74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A6BD62-9D06-979A-8028-038D0049A3AD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1366335" y="198120"/>
            <a:ext cx="732507" cy="68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36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Espace réservé du numéro de diapositive 59">
            <a:extLst>
              <a:ext uri="{FF2B5EF4-FFF2-40B4-BE49-F238E27FC236}">
                <a16:creationId xmlns:a16="http://schemas.microsoft.com/office/drawing/2014/main" id="{9AA5C2C7-C39C-49CA-9A89-2F8FEE3C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8907D7-720C-136F-0A9E-942AF8E17E80}"/>
              </a:ext>
            </a:extLst>
          </p:cNvPr>
          <p:cNvSpPr txBox="1"/>
          <p:nvPr/>
        </p:nvSpPr>
        <p:spPr>
          <a:xfrm>
            <a:off x="1578349" y="724746"/>
            <a:ext cx="3152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E454A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Satisf’</a:t>
            </a:r>
            <a:r>
              <a:rPr kumimoji="0" lang="fr-FR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Action</a:t>
            </a:r>
            <a:endParaRPr kumimoji="0" lang="fr-FR" sz="32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514437-0BA0-E991-4E2E-9FFC3E81E1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590" r="12872"/>
          <a:stretch/>
        </p:blipFill>
        <p:spPr>
          <a:xfrm>
            <a:off x="797365" y="699793"/>
            <a:ext cx="643827" cy="634679"/>
          </a:xfrm>
          <a:prstGeom prst="rect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1BEE646-615A-3BD9-E3D4-F4A6F1929F78}"/>
              </a:ext>
            </a:extLst>
          </p:cNvPr>
          <p:cNvSpPr txBox="1">
            <a:spLocks/>
          </p:cNvSpPr>
          <p:nvPr/>
        </p:nvSpPr>
        <p:spPr>
          <a:xfrm>
            <a:off x="4523765" y="2954613"/>
            <a:ext cx="4900892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 joignabilité dans la part variable de mon agence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CBC14A-975F-0670-866A-15A738BF4486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3631434" y="3127386"/>
            <a:ext cx="756709" cy="73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12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hlinkClick r:id="rId3"/>
            <a:extLst>
              <a:ext uri="{FF2B5EF4-FFF2-40B4-BE49-F238E27FC236}">
                <a16:creationId xmlns:a16="http://schemas.microsoft.com/office/drawing/2014/main" id="{D9A36290-3819-4158-A51F-B8EFEAEDB2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415" t="50000" r="45234" b="34630"/>
          <a:stretch/>
        </p:blipFill>
        <p:spPr>
          <a:xfrm>
            <a:off x="10020742" y="2685148"/>
            <a:ext cx="1628636" cy="1505852"/>
          </a:xfrm>
          <a:prstGeom prst="rect">
            <a:avLst/>
          </a:prstGeom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/>
          <a:lstStyle/>
          <a:p>
            <a:r>
              <a:rPr lang="fr-FR" dirty="0">
                <a:solidFill>
                  <a:schemeClr val="bg2"/>
                </a:solidFill>
              </a:rPr>
              <a:t>Outil de pilotage Power BI</a:t>
            </a: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2" y="198120"/>
            <a:ext cx="10800000" cy="719227"/>
          </a:xfr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La part variable intègre désormais la performance de la joignabilité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70E710-C24F-4B4B-B6E7-AB20BE377E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6429" y="1508024"/>
            <a:ext cx="732508" cy="81389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8C3A66D-48AC-41BD-A433-408D78EBE0E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812" t="24582" r="20313" b="12493"/>
          <a:stretch/>
        </p:blipFill>
        <p:spPr>
          <a:xfrm>
            <a:off x="476250" y="1353433"/>
            <a:ext cx="9276402" cy="530644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7" name="Image 16">
            <a:hlinkClick r:id="rId3"/>
            <a:extLst>
              <a:ext uri="{FF2B5EF4-FFF2-40B4-BE49-F238E27FC236}">
                <a16:creationId xmlns:a16="http://schemas.microsoft.com/office/drawing/2014/main" id="{69D8FB8F-B28D-4A2D-8303-BB1E8FDBD228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</a:blip>
          <a:stretch>
            <a:fillRect/>
          </a:stretch>
        </p:blipFill>
        <p:spPr>
          <a:xfrm rot="21405519">
            <a:off x="10855620" y="3490196"/>
            <a:ext cx="841647" cy="67755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BF44482-A9ED-52B4-2C71-4BAE679FB466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75000"/>
          </a:blip>
          <a:stretch>
            <a:fillRect/>
          </a:stretch>
        </p:blipFill>
        <p:spPr>
          <a:xfrm>
            <a:off x="11271023" y="145841"/>
            <a:ext cx="756709" cy="73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08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Espace réservé du numéro de diapositive 59">
            <a:extLst>
              <a:ext uri="{FF2B5EF4-FFF2-40B4-BE49-F238E27FC236}">
                <a16:creationId xmlns:a16="http://schemas.microsoft.com/office/drawing/2014/main" id="{9AA5C2C7-C39C-49CA-9A89-2F8FEE3C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8907D7-720C-136F-0A9E-942AF8E17E80}"/>
              </a:ext>
            </a:extLst>
          </p:cNvPr>
          <p:cNvSpPr txBox="1"/>
          <p:nvPr/>
        </p:nvSpPr>
        <p:spPr>
          <a:xfrm>
            <a:off x="1578349" y="724746"/>
            <a:ext cx="3152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E454A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Satisf’</a:t>
            </a:r>
            <a:r>
              <a:rPr kumimoji="0" lang="fr-FR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Action</a:t>
            </a:r>
            <a:endParaRPr kumimoji="0" lang="fr-FR" sz="32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514437-0BA0-E991-4E2E-9FFC3E81E1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590" r="12872"/>
          <a:stretch/>
        </p:blipFill>
        <p:spPr>
          <a:xfrm>
            <a:off x="797365" y="699793"/>
            <a:ext cx="643827" cy="634679"/>
          </a:xfrm>
          <a:prstGeom prst="rect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1BEE646-615A-3BD9-E3D4-F4A6F1929F78}"/>
              </a:ext>
            </a:extLst>
          </p:cNvPr>
          <p:cNvSpPr txBox="1">
            <a:spLocks/>
          </p:cNvSpPr>
          <p:nvPr/>
        </p:nvSpPr>
        <p:spPr>
          <a:xfrm>
            <a:off x="4523765" y="2954613"/>
            <a:ext cx="4900892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 satisfaction, levier de conquête, via la recommandation active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E9D42C-F804-709F-4C05-EC707468D1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8172" y="3200933"/>
            <a:ext cx="767405" cy="58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42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1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DB16631-FC3D-4B34-8E15-0B3761762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algn="l"/>
            <a:endParaRPr lang="fr-FR" sz="32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endParaRPr lang="fr-FR" sz="3200" b="0" i="0" u="none" strike="noStrike" baseline="0" dirty="0">
              <a:latin typeface="Wingdings" panose="05000000000000000000" pitchFamily="2" charset="2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3" y="321957"/>
            <a:ext cx="12199198" cy="71922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z="2000" dirty="0">
                <a:solidFill>
                  <a:schemeClr val="tx1">
                    <a:lumMod val="75000"/>
                  </a:schemeClr>
                </a:solidFill>
              </a:rPr>
              <a:t>La satisfaction, levier de conquête, via la recommandation active</a:t>
            </a:r>
            <a:endParaRPr lang="fr-FR" sz="1600" i="0" kern="1200" cap="all" baseline="0" dirty="0">
              <a:solidFill>
                <a:schemeClr val="bg2"/>
              </a:solidFill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D6388C-841C-1B77-AD4A-53592CB5D4E6}"/>
              </a:ext>
            </a:extLst>
          </p:cNvPr>
          <p:cNvSpPr/>
          <p:nvPr/>
        </p:nvSpPr>
        <p:spPr>
          <a:xfrm>
            <a:off x="7030371" y="1044015"/>
            <a:ext cx="4433980" cy="514110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46C7CF-8EE9-E9C2-9131-5C027A177A72}"/>
              </a:ext>
            </a:extLst>
          </p:cNvPr>
          <p:cNvSpPr txBox="1"/>
          <p:nvPr/>
        </p:nvSpPr>
        <p:spPr>
          <a:xfrm>
            <a:off x="428624" y="1299592"/>
            <a:ext cx="5012093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qui en parler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C415907-D0C4-54D1-7D01-80AAF6871777}"/>
              </a:ext>
            </a:extLst>
          </p:cNvPr>
          <p:cNvSpPr txBox="1"/>
          <p:nvPr/>
        </p:nvSpPr>
        <p:spPr>
          <a:xfrm>
            <a:off x="428624" y="1916393"/>
            <a:ext cx="5012093" cy="103105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fr-FR" sz="800" b="1" i="1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  <a:hlinkClick r:id="rId3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 fontAlgn="ctr">
              <a:buFont typeface="Wingdings" panose="05000000000000000000" pitchFamily="2" charset="2"/>
              <a:buChar char="ü"/>
            </a:pPr>
            <a:r>
              <a:rPr lang="fr-FR" sz="15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Capitalisons sur les clients satisfaits qui nous ont notés 9 et 10 dans Nos Client On-Line : ils attendent notre appel</a:t>
            </a:r>
          </a:p>
          <a:p>
            <a:pPr marL="285750" indent="-285750" fontAlgn="ctr">
              <a:buFont typeface="Wingdings" panose="05000000000000000000" pitchFamily="2" charset="2"/>
              <a:buChar char="ü"/>
            </a:pPr>
            <a:endParaRPr lang="fr-FR" sz="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1EA8ECA-5521-A517-ADAE-FD2483192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117478">
            <a:off x="264898" y="1095977"/>
            <a:ext cx="661796" cy="641589"/>
          </a:xfrm>
          <a:prstGeom prst="rect">
            <a:avLst/>
          </a:prstGeom>
        </p:spPr>
      </p:pic>
      <p:pic>
        <p:nvPicPr>
          <p:cNvPr id="15" name="Image 14">
            <a:hlinkClick r:id="rId5"/>
            <a:extLst>
              <a:ext uri="{FF2B5EF4-FFF2-40B4-BE49-F238E27FC236}">
                <a16:creationId xmlns:a16="http://schemas.microsoft.com/office/drawing/2014/main" id="{38613761-C9BF-4F1E-4DAB-FDD72589372E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 rot="21405519">
            <a:off x="4694172" y="6112775"/>
            <a:ext cx="635782" cy="511824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C1F2D86-BDE8-40C2-B92B-312FE216A1A7}"/>
              </a:ext>
            </a:extLst>
          </p:cNvPr>
          <p:cNvSpPr txBox="1"/>
          <p:nvPr/>
        </p:nvSpPr>
        <p:spPr>
          <a:xfrm>
            <a:off x="447674" y="3185542"/>
            <a:ext cx="5012093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dirty="0">
                <a:solidFill>
                  <a:schemeClr val="bg1"/>
                </a:solidFill>
              </a:rPr>
              <a:t>Comment en parler ?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9D05A22-E02A-4EAB-8510-64BF148C7F04}"/>
              </a:ext>
            </a:extLst>
          </p:cNvPr>
          <p:cNvSpPr txBox="1"/>
          <p:nvPr/>
        </p:nvSpPr>
        <p:spPr>
          <a:xfrm>
            <a:off x="447674" y="3802343"/>
            <a:ext cx="5012093" cy="172354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fr-FR" sz="800" b="1" i="1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  <a:hlinkClick r:id="rId3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 fontAlgn="ctr">
              <a:buFont typeface="Wingdings" panose="05000000000000000000" pitchFamily="2" charset="2"/>
              <a:buChar char="ü"/>
            </a:pPr>
            <a:r>
              <a:rPr lang="fr-FR" sz="15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 </a:t>
            </a:r>
            <a:r>
              <a:rPr lang="fr-FR" sz="1500" b="1" i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Vous avez témoigné votre satisfaction et déclarez être prêts à nous recommander, merci beaucoup. Je serais ravi d’être utile à de nouveaux clients et il y a certainement dans votre entourage, des personnes qui pourraient bénéficier de mes services, à qui pensez-vous ? </a:t>
            </a:r>
            <a:r>
              <a:rPr lang="fr-FR" sz="15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marL="285750" indent="-285750" fontAlgn="ctr">
              <a:buFont typeface="Wingdings" panose="05000000000000000000" pitchFamily="2" charset="2"/>
              <a:buChar char="ü"/>
            </a:pPr>
            <a:endParaRPr lang="fr-FR" sz="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04263B5-102A-47E1-A905-D6A1C81C5F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117478">
            <a:off x="265400" y="2936697"/>
            <a:ext cx="661796" cy="66179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D67AF46-5309-4B66-A475-909BF9B13045}"/>
              </a:ext>
            </a:extLst>
          </p:cNvPr>
          <p:cNvSpPr txBox="1"/>
          <p:nvPr/>
        </p:nvSpPr>
        <p:spPr>
          <a:xfrm>
            <a:off x="447674" y="5766817"/>
            <a:ext cx="5012093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Plus de détails dans votre HDJ  </a:t>
            </a:r>
            <a:endParaRPr lang="fr-FR" sz="2400" dirty="0">
              <a:solidFill>
                <a:schemeClr val="bg1"/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7A71B3-A246-4A54-AFBC-8AA8BEC25F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117478">
            <a:off x="198725" y="5517972"/>
            <a:ext cx="661796" cy="66179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7C554CE-9909-4D68-AF20-93EBFA7C72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48882" y="201078"/>
            <a:ext cx="767405" cy="587360"/>
          </a:xfrm>
          <a:prstGeom prst="rect">
            <a:avLst/>
          </a:prstGeom>
        </p:spPr>
      </p:pic>
      <p:sp>
        <p:nvSpPr>
          <p:cNvPr id="5" name="AutoShape 2">
            <a:extLst>
              <a:ext uri="{FF2B5EF4-FFF2-40B4-BE49-F238E27FC236}">
                <a16:creationId xmlns:a16="http://schemas.microsoft.com/office/drawing/2014/main" id="{93308A0E-2641-4965-89FA-A46A4D1C93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9A933EE-9B7F-4CAF-8D23-4320A9AA3A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2382" y="1939900"/>
            <a:ext cx="5101514" cy="341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8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CAISSE DEPARGNE Template PowerPoint v5</Template>
  <TotalTime>5489</TotalTime>
  <Words>1797</Words>
  <Application>Microsoft Office PowerPoint</Application>
  <PresentationFormat>Grand écran</PresentationFormat>
  <Paragraphs>328</Paragraphs>
  <Slides>35</Slides>
  <Notes>30</Notes>
  <HiddenSlides>12</HiddenSlides>
  <MMClips>0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35</vt:i4>
      </vt:variant>
      <vt:variant>
        <vt:lpstr>Diaporamas personnalisés</vt:lpstr>
      </vt:variant>
      <vt:variant>
        <vt:i4>12</vt:i4>
      </vt:variant>
    </vt:vector>
  </HeadingPairs>
  <TitlesOfParts>
    <vt:vector size="60" baseType="lpstr">
      <vt:lpstr>Abadi</vt:lpstr>
      <vt:lpstr>Arial</vt:lpstr>
      <vt:lpstr>Arial Black</vt:lpstr>
      <vt:lpstr>Calibri</vt:lpstr>
      <vt:lpstr>Calibri Light</vt:lpstr>
      <vt:lpstr>Franklin Gothic Book</vt:lpstr>
      <vt:lpstr>Franklin Gothic Medium</vt:lpstr>
      <vt:lpstr>Segoe UI</vt:lpstr>
      <vt:lpstr>Verdana</vt:lpstr>
      <vt:lpstr>Wingdings</vt:lpstr>
      <vt:lpstr>Wingdings 2</vt:lpstr>
      <vt:lpstr>Caisse d'Epargne</vt:lpstr>
      <vt:lpstr>Thème Office</vt:lpstr>
      <vt:lpstr>COMMENT LA JOIGNABILITE  IMPACTE NOTRE NPS ?</vt:lpstr>
      <vt:lpstr>Sommaire</vt:lpstr>
      <vt:lpstr>Présentation PowerPoint</vt:lpstr>
      <vt:lpstr>QUIZ :</vt:lpstr>
      <vt:lpstr>Présentation PowerPoint</vt:lpstr>
      <vt:lpstr>Le contexte </vt:lpstr>
      <vt:lpstr>Les attentes de nos clients  source SAE 2022 </vt:lpstr>
      <vt:lpstr>L’impact de la joignabilité sur les clients premiums</vt:lpstr>
      <vt:lpstr>Présentation PowerPoint</vt:lpstr>
      <vt:lpstr> la joignabilité téléphonique  un levier stratégique pour augmenter la satisfaction de nos clients</vt:lpstr>
      <vt:lpstr>Présentation PowerPoint</vt:lpstr>
      <vt:lpstr>Présentation PowerPoint</vt:lpstr>
      <vt:lpstr>Parcours téléphonique </vt:lpstr>
      <vt:lpstr>Parcours téléphonique </vt:lpstr>
      <vt:lpstr>Parcours téléphonique </vt:lpstr>
      <vt:lpstr>Parcours téléphonique </vt:lpstr>
      <vt:lpstr>Présentation PowerPoint</vt:lpstr>
      <vt:lpstr>Casque téléphone </vt:lpstr>
      <vt:lpstr>Casque téléphone </vt:lpstr>
      <vt:lpstr>Répondre à un appel</vt:lpstr>
      <vt:lpstr>Sur la page de connexion Jabber vérifier l’identifiant et le mot de passe</vt:lpstr>
      <vt:lpstr>Transférer un appel</vt:lpstr>
      <vt:lpstr>Mettre en attente</vt:lpstr>
      <vt:lpstr>Vérifier les Paramétrages AUDIO </vt:lpstr>
      <vt:lpstr>Casque téléphone </vt:lpstr>
      <vt:lpstr>Présentation PowerPoint</vt:lpstr>
      <vt:lpstr> suivre la joignabilité de mon agence  </vt:lpstr>
      <vt:lpstr>SUIVRE LE TAUX DE DECROCHE</vt:lpstr>
      <vt:lpstr>SUIVRE LE TAUX D’INTERCEPTION ET LA SUPERVISION</vt:lpstr>
      <vt:lpstr>SUIVRE LES CHOIX DE MES CLIENTS - SVI</vt:lpstr>
      <vt:lpstr>Présentation PowerPoint</vt:lpstr>
      <vt:lpstr>La part variable intègre désormais la performance de la joignabilité</vt:lpstr>
      <vt:lpstr>Présentation PowerPoint</vt:lpstr>
      <vt:lpstr>La satisfaction, levier de conquête, via la recommandation active</vt:lpstr>
      <vt:lpstr>Présentation PowerPoint</vt:lpstr>
      <vt:lpstr>Parcours téléphonique 1</vt:lpstr>
      <vt:lpstr>Casque téléphone 1</vt:lpstr>
      <vt:lpstr>Suivre la joignabilité 1</vt:lpstr>
      <vt:lpstr>Parcours téléphonique 2</vt:lpstr>
      <vt:lpstr>Parcours téléphonique 3</vt:lpstr>
      <vt:lpstr>Parcours téléphonique 4</vt:lpstr>
      <vt:lpstr>Casque téléphone 2</vt:lpstr>
      <vt:lpstr>Casque téléphone 3</vt:lpstr>
      <vt:lpstr>Casque téléphone 4</vt:lpstr>
      <vt:lpstr>Casque téléphone 5</vt:lpstr>
      <vt:lpstr>Suivre la joignabilité 2</vt:lpstr>
      <vt:lpstr>Suivre la joignabilité 3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lastModifiedBy>WEISS Michel [CEGEE]</cp:lastModifiedBy>
  <cp:revision>142</cp:revision>
  <dcterms:created xsi:type="dcterms:W3CDTF">2021-07-28T12:57:33Z</dcterms:created>
  <dcterms:modified xsi:type="dcterms:W3CDTF">2023-04-04T11:53:26Z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2022-12-16T14:39:25Z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</Properties>
</file>