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34"/>
  </p:notesMasterIdLst>
  <p:handoutMasterIdLst>
    <p:handoutMasterId r:id="rId35"/>
  </p:handoutMasterIdLst>
  <p:sldIdLst>
    <p:sldId id="389" r:id="rId7"/>
    <p:sldId id="344" r:id="rId8"/>
    <p:sldId id="365" r:id="rId9"/>
    <p:sldId id="2134806350" r:id="rId10"/>
    <p:sldId id="2134806351" r:id="rId11"/>
    <p:sldId id="2134806325" r:id="rId12"/>
    <p:sldId id="571" r:id="rId13"/>
    <p:sldId id="2134806352" r:id="rId14"/>
    <p:sldId id="2134806353" r:id="rId15"/>
    <p:sldId id="572" r:id="rId16"/>
    <p:sldId id="2134806340" r:id="rId17"/>
    <p:sldId id="2134806339" r:id="rId18"/>
    <p:sldId id="2134806341" r:id="rId19"/>
    <p:sldId id="2134806342" r:id="rId20"/>
    <p:sldId id="2134806343" r:id="rId21"/>
    <p:sldId id="2134806355" r:id="rId22"/>
    <p:sldId id="2134806357" r:id="rId23"/>
    <p:sldId id="2134806345" r:id="rId24"/>
    <p:sldId id="2134806328" r:id="rId25"/>
    <p:sldId id="2134806347" r:id="rId26"/>
    <p:sldId id="2134806349" r:id="rId27"/>
    <p:sldId id="2134806327" r:id="rId28"/>
    <p:sldId id="2134806332" r:id="rId29"/>
    <p:sldId id="2134806331" r:id="rId30"/>
    <p:sldId id="2134806336" r:id="rId31"/>
    <p:sldId id="2134806346" r:id="rId32"/>
    <p:sldId id="2134806358"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7302A"/>
    <a:srgbClr val="C31632"/>
    <a:srgbClr val="EC1B24"/>
    <a:srgbClr val="F5F5F5"/>
    <a:srgbClr val="D11921"/>
    <a:srgbClr val="E3322C"/>
    <a:srgbClr val="EEEEEE"/>
    <a:srgbClr val="000000"/>
    <a:srgbClr val="E332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6224" autoAdjust="0"/>
  </p:normalViewPr>
  <p:slideViewPr>
    <p:cSldViewPr snapToGrid="0">
      <p:cViewPr varScale="1">
        <p:scale>
          <a:sx n="110" d="100"/>
          <a:sy n="110" d="100"/>
        </p:scale>
        <p:origin x="576" y="102"/>
      </p:cViewPr>
      <p:guideLst/>
    </p:cSldViewPr>
  </p:slideViewPr>
  <p:notesTextViewPr>
    <p:cViewPr>
      <p:scale>
        <a:sx n="1" d="1"/>
        <a:sy n="1" d="1"/>
      </p:scale>
      <p:origin x="0" y="0"/>
    </p:cViewPr>
  </p:notesTextViewPr>
  <p:sorterViewPr>
    <p:cViewPr varScale="1">
      <p:scale>
        <a:sx n="100" d="100"/>
        <a:sy n="100" d="100"/>
      </p:scale>
      <p:origin x="0" y="-15156"/>
    </p:cViewPr>
  </p:sorterViewPr>
  <p:notesViewPr>
    <p:cSldViewPr snapToGrid="0">
      <p:cViewPr varScale="1">
        <p:scale>
          <a:sx n="82" d="100"/>
          <a:sy n="82" d="100"/>
        </p:scale>
        <p:origin x="38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0F7027-DEF7-46E6-B396-6B583B8FA07B}" type="datetimeFigureOut">
              <a:rPr lang="fr-FR" smtClean="0"/>
              <a:t>19/04/2023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5514F2-997E-497E-9D72-89F1B59FF675}" type="slidenum">
              <a:rPr lang="fr-FR" smtClean="0"/>
              <a:t>‹N°›</a:t>
            </a:fld>
            <a:endParaRPr lang="fr-FR"/>
          </a:p>
        </p:txBody>
      </p:sp>
    </p:spTree>
    <p:extLst>
      <p:ext uri="{BB962C8B-B14F-4D97-AF65-F5344CB8AC3E}">
        <p14:creationId xmlns:p14="http://schemas.microsoft.com/office/powerpoint/2010/main" val="1001202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AA8B54-7336-4532-AE60-ECF8D5F97720}" type="datetimeFigureOut">
              <a:rPr lang="fr-FR" smtClean="0"/>
              <a:t>19/04/2023</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FA8E73-07A4-493B-AAA0-C6432E08FACD}" type="slidenum">
              <a:rPr lang="fr-FR" smtClean="0"/>
              <a:t>‹N°›</a:t>
            </a:fld>
            <a:endParaRPr lang="fr-FR" dirty="0"/>
          </a:p>
        </p:txBody>
      </p:sp>
    </p:spTree>
    <p:extLst>
      <p:ext uri="{BB962C8B-B14F-4D97-AF65-F5344CB8AC3E}">
        <p14:creationId xmlns:p14="http://schemas.microsoft.com/office/powerpoint/2010/main" val="329308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a:extLst>
              <a:ext uri="{FF2B5EF4-FFF2-40B4-BE49-F238E27FC236}">
                <a16:creationId xmlns:a16="http://schemas.microsoft.com/office/drawing/2014/main" id="{FA67A2FE-347D-498C-A031-F5F3FD8E14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notes 2">
            <a:extLst>
              <a:ext uri="{FF2B5EF4-FFF2-40B4-BE49-F238E27FC236}">
                <a16:creationId xmlns:a16="http://schemas.microsoft.com/office/drawing/2014/main" id="{D22107C4-52C5-413A-AD6C-9B1227124A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30724" name="Espace réservé du numéro de diapositive 3">
            <a:extLst>
              <a:ext uri="{FF2B5EF4-FFF2-40B4-BE49-F238E27FC236}">
                <a16:creationId xmlns:a16="http://schemas.microsoft.com/office/drawing/2014/main" id="{3C7BDF6E-C425-4DEB-A203-A595E9970E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6F3B1B-33CD-4253-A29F-0411CD9E6929}"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04277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a:extLst>
              <a:ext uri="{FF2B5EF4-FFF2-40B4-BE49-F238E27FC236}">
                <a16:creationId xmlns:a16="http://schemas.microsoft.com/office/drawing/2014/main" id="{FA67A2FE-347D-498C-A031-F5F3FD8E14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notes 2">
            <a:extLst>
              <a:ext uri="{FF2B5EF4-FFF2-40B4-BE49-F238E27FC236}">
                <a16:creationId xmlns:a16="http://schemas.microsoft.com/office/drawing/2014/main" id="{D22107C4-52C5-413A-AD6C-9B1227124A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30724" name="Espace réservé du numéro de diapositive 3">
            <a:extLst>
              <a:ext uri="{FF2B5EF4-FFF2-40B4-BE49-F238E27FC236}">
                <a16:creationId xmlns:a16="http://schemas.microsoft.com/office/drawing/2014/main" id="{3C7BDF6E-C425-4DEB-A203-A595E9970E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6F3B1B-33CD-4253-A29F-0411CD9E6929}"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05172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2493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53401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8068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13227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68633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09690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30497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a:extLst>
              <a:ext uri="{FF2B5EF4-FFF2-40B4-BE49-F238E27FC236}">
                <a16:creationId xmlns:a16="http://schemas.microsoft.com/office/drawing/2014/main" id="{09407E51-FA12-4C34-9EE6-1510C85BCE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notes 2">
            <a:extLst>
              <a:ext uri="{FF2B5EF4-FFF2-40B4-BE49-F238E27FC236}">
                <a16:creationId xmlns:a16="http://schemas.microsoft.com/office/drawing/2014/main" id="{5577DE1E-2186-4093-B300-93CE922EA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a:p>
        </p:txBody>
      </p:sp>
      <p:sp>
        <p:nvSpPr>
          <p:cNvPr id="28676" name="Espace réservé du numéro de diapositive 3">
            <a:extLst>
              <a:ext uri="{FF2B5EF4-FFF2-40B4-BE49-F238E27FC236}">
                <a16:creationId xmlns:a16="http://schemas.microsoft.com/office/drawing/2014/main" id="{543AAE23-2209-4C87-8DE5-8DB03B8A8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F04300-BC29-467F-AFD9-ABDFAAFB45CF}"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11829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Innovation </a:t>
            </a:r>
            <a:r>
              <a:rPr lang="fr-FR" dirty="0" err="1"/>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TEMPLATE BDD</a:t>
            </a:r>
            <a:br>
              <a:rPr lang="fr-FR" dirty="0"/>
            </a:br>
            <a:r>
              <a:rPr lang="fr-FR" dirty="0"/>
              <a:t>TEST</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a:t>Modifiez le style du titre</a:t>
            </a:r>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3486418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a:t>01</a:t>
            </a:r>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19898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32635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68489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3" name="Espace réservé du contenu 2"/>
          <p:cNvSpPr>
            <a:spLocks noGrp="1"/>
          </p:cNvSpPr>
          <p:nvPr>
            <p:ph idx="1" hasCustomPrompt="1"/>
          </p:nvPr>
        </p:nvSpPr>
        <p:spPr>
          <a:xfrm>
            <a:off x="521153" y="1504783"/>
            <a:ext cx="10980739" cy="4860000"/>
          </a:xfrm>
        </p:spPr>
        <p:txBody>
          <a:bodyPr>
            <a:normAutofit/>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48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600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92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9"/>
            <a:ext cx="10980739" cy="720000"/>
          </a:xfr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342900" indent="0">
              <a:buNone/>
              <a:defRPr/>
            </a:lvl2pPr>
          </a:lstStyle>
          <a:p>
            <a:pPr marL="0" marR="0" lvl="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8" y="137054"/>
            <a:ext cx="7300007" cy="231246"/>
          </a:xfrm>
        </p:spPr>
        <p:txBody>
          <a:bodyPr anchor="ctr">
            <a:noAutofit/>
          </a:bodyPr>
          <a:lstStyle>
            <a:lvl1pPr marL="0" indent="0" algn="r">
              <a:buNone/>
              <a:defRPr sz="1200" b="1">
                <a:solidFill>
                  <a:schemeClr val="bg1">
                    <a:lumMod val="50000"/>
                  </a:schemeClr>
                </a:solidFill>
                <a:latin typeface="Arial Black" panose="020B0A04020102020204" pitchFamily="34" charset="0"/>
              </a:defRPr>
            </a:lvl1pPr>
          </a:lstStyle>
          <a:p>
            <a:pPr lvl="0"/>
            <a:r>
              <a:rPr lang="fr-FR" dirty="0"/>
              <a:t>Titre de la slide</a:t>
            </a:r>
          </a:p>
        </p:txBody>
      </p:sp>
      <p:sp>
        <p:nvSpPr>
          <p:cNvPr id="10" name="Espace réservé du texte 9"/>
          <p:cNvSpPr>
            <a:spLocks noGrp="1"/>
          </p:cNvSpPr>
          <p:nvPr>
            <p:ph type="body" sz="quarter" idx="16" hasCustomPrompt="1"/>
          </p:nvPr>
        </p:nvSpPr>
        <p:spPr>
          <a:xfrm>
            <a:off x="203663" y="701365"/>
            <a:ext cx="288000" cy="216000"/>
          </a:xfrm>
          <a:solidFill>
            <a:schemeClr val="accent4">
              <a:lumMod val="75000"/>
            </a:schemeClr>
          </a:solidFill>
          <a:ln>
            <a:noFill/>
          </a:ln>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8" name="Rectangle 7"/>
          <p:cNvSpPr/>
          <p:nvPr userDrawn="1"/>
        </p:nvSpPr>
        <p:spPr>
          <a:xfrm>
            <a:off x="695326" y="1113811"/>
            <a:ext cx="888207"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308454748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26C0EE-23DE-4C80-915C-6ED5A18E9D45}"/>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pic>
        <p:nvPicPr>
          <p:cNvPr id="8" name="Image 8">
            <a:extLst>
              <a:ext uri="{FF2B5EF4-FFF2-40B4-BE49-F238E27FC236}">
                <a16:creationId xmlns:a16="http://schemas.microsoft.com/office/drawing/2014/main" id="{B8F3515C-1E53-4868-ACD1-A540CBAF475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64900" y="6249988"/>
            <a:ext cx="4111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17BDFF14-5219-40C0-82B3-C3079F95A46B}"/>
              </a:ext>
            </a:extLst>
          </p:cNvPr>
          <p:cNvSpPr/>
          <p:nvPr userDrawn="1"/>
        </p:nvSpPr>
        <p:spPr>
          <a:xfrm>
            <a:off x="2230438" y="3700463"/>
            <a:ext cx="887412" cy="1000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solidFill>
                <a:schemeClr val="tx1">
                  <a:lumMod val="75000"/>
                  <a:lumOff val="25000"/>
                </a:schemeClr>
              </a:solidFill>
            </a:endParaRPr>
          </a:p>
        </p:txBody>
      </p:sp>
      <p:sp>
        <p:nvSpPr>
          <p:cNvPr id="10" name="Rectangle 9">
            <a:extLst>
              <a:ext uri="{FF2B5EF4-FFF2-40B4-BE49-F238E27FC236}">
                <a16:creationId xmlns:a16="http://schemas.microsoft.com/office/drawing/2014/main" id="{4A22D173-3C69-4615-9D60-11444F8B9477}"/>
              </a:ext>
            </a:extLst>
          </p:cNvPr>
          <p:cNvSpPr/>
          <p:nvPr userDrawn="1"/>
        </p:nvSpPr>
        <p:spPr>
          <a:xfrm>
            <a:off x="0" y="6051550"/>
            <a:ext cx="958850" cy="80645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 name="Rectangle 10">
            <a:extLst>
              <a:ext uri="{FF2B5EF4-FFF2-40B4-BE49-F238E27FC236}">
                <a16:creationId xmlns:a16="http://schemas.microsoft.com/office/drawing/2014/main" id="{D6C0C430-94A1-4FA4-8D31-A18178043C67}"/>
              </a:ext>
            </a:extLst>
          </p:cNvPr>
          <p:cNvSpPr/>
          <p:nvPr userDrawn="1"/>
        </p:nvSpPr>
        <p:spPr>
          <a:xfrm>
            <a:off x="0" y="5262563"/>
            <a:ext cx="958850" cy="80645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 name="Sous-titre 2"/>
          <p:cNvSpPr>
            <a:spLocks noGrp="1"/>
          </p:cNvSpPr>
          <p:nvPr>
            <p:ph type="subTitle" idx="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13" name="Espace réservé du texte 12"/>
          <p:cNvSpPr>
            <a:spLocks noGrp="1"/>
          </p:cNvSpPr>
          <p:nvPr>
            <p:ph type="body" sz="quarter" idx="10"/>
          </p:nvPr>
        </p:nvSpPr>
        <p:spPr>
          <a:xfrm>
            <a:off x="2230015" y="4987266"/>
            <a:ext cx="7893700" cy="304887"/>
          </a:xfrm>
        </p:spPr>
        <p:txBody>
          <a:bodyPr anchor="ctr"/>
          <a:lstStyle>
            <a:lvl1pPr marL="0" indent="0" algn="l">
              <a:buNone/>
              <a:defRPr sz="1600" baseline="0">
                <a:solidFill>
                  <a:schemeClr val="tx1">
                    <a:lumMod val="65000"/>
                    <a:lumOff val="35000"/>
                  </a:schemeClr>
                </a:solidFill>
              </a:defRPr>
            </a:lvl1pPr>
          </a:lstStyle>
          <a:p>
            <a:pPr lvl="0"/>
            <a:r>
              <a:rPr lang="fr-FR"/>
              <a:t>Cliquez pour modifier les styles du texte du masque</a:t>
            </a:r>
          </a:p>
        </p:txBody>
      </p:sp>
      <p:sp>
        <p:nvSpPr>
          <p:cNvPr id="2" name="Titre 1"/>
          <p:cNvSpPr>
            <a:spLocks noGrp="1"/>
          </p:cNvSpPr>
          <p:nvPr>
            <p:ph type="ctrTitle"/>
          </p:nvPr>
        </p:nvSpPr>
        <p:spPr>
          <a:xfrm>
            <a:off x="2230017" y="1882370"/>
            <a:ext cx="7893698" cy="1817320"/>
          </a:xfrm>
          <a:solidFill>
            <a:schemeClr val="bg1">
              <a:lumMod val="95000"/>
            </a:schemeClr>
          </a:solidFill>
        </p:spPr>
        <p:txBody>
          <a:bodyP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Modifiez le style du titre</a:t>
            </a:r>
            <a:endParaRPr lang="fr-FR" dirty="0"/>
          </a:p>
        </p:txBody>
      </p:sp>
      <p:sp>
        <p:nvSpPr>
          <p:cNvPr id="6" name="Espace réservé du texte 5"/>
          <p:cNvSpPr>
            <a:spLocks noGrp="1"/>
          </p:cNvSpPr>
          <p:nvPr>
            <p:ph type="body" sz="quarter" idx="11"/>
          </p:nvPr>
        </p:nvSpPr>
        <p:spPr>
          <a:xfrm>
            <a:off x="1091821" y="72985"/>
            <a:ext cx="10686197" cy="303679"/>
          </a:xfrm>
        </p:spPr>
        <p:txBody>
          <a:bodyPr>
            <a:noAutofit/>
          </a:bodyPr>
          <a:lstStyle>
            <a:lvl1pPr algn="r">
              <a:defRPr sz="1400"/>
            </a:lvl1pPr>
          </a:lstStyle>
          <a:p>
            <a:pPr lvl="0"/>
            <a:r>
              <a:rPr lang="fr-FR"/>
              <a:t>Cliquez pour modifier les styles du texte du masque</a:t>
            </a:r>
          </a:p>
        </p:txBody>
      </p:sp>
    </p:spTree>
    <p:extLst>
      <p:ext uri="{BB962C8B-B14F-4D97-AF65-F5344CB8AC3E}">
        <p14:creationId xmlns:p14="http://schemas.microsoft.com/office/powerpoint/2010/main" val="244861338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A0A0BE-F097-4899-B94F-0EC182B7CB80}"/>
              </a:ext>
            </a:extLst>
          </p:cNvPr>
          <p:cNvSpPr/>
          <p:nvPr userDrawn="1"/>
        </p:nvSpPr>
        <p:spPr>
          <a:xfrm>
            <a:off x="0" y="463550"/>
            <a:ext cx="12192000" cy="5989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9" name="Rectangle 8">
            <a:extLst>
              <a:ext uri="{FF2B5EF4-FFF2-40B4-BE49-F238E27FC236}">
                <a16:creationId xmlns:a16="http://schemas.microsoft.com/office/drawing/2014/main" id="{0A93EFE6-8D67-4C8F-9106-C03C221441CF}"/>
              </a:ext>
            </a:extLst>
          </p:cNvPr>
          <p:cNvSpPr/>
          <p:nvPr userDrawn="1"/>
        </p:nvSpPr>
        <p:spPr>
          <a:xfrm>
            <a:off x="695325" y="2919413"/>
            <a:ext cx="887413" cy="698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a:t>Modifiez le style du titre</a:t>
            </a:r>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pour une image  7"/>
          <p:cNvSpPr>
            <a:spLocks noGrp="1"/>
          </p:cNvSpPr>
          <p:nvPr>
            <p:ph type="pic" sz="quarter" idx="11"/>
          </p:nvPr>
        </p:nvSpPr>
        <p:spPr>
          <a:xfrm>
            <a:off x="8653346" y="2103023"/>
            <a:ext cx="2854713" cy="4134265"/>
          </a:xfrm>
        </p:spPr>
        <p:txBody>
          <a:bodyPr/>
          <a:lstStyle/>
          <a:p>
            <a:pPr lvl="0"/>
            <a:endParaRPr lang="fr-FR" noProof="0" dirty="0"/>
          </a:p>
        </p:txBody>
      </p:sp>
      <p:sp>
        <p:nvSpPr>
          <p:cNvPr id="11" name="Espace réservé du texte 2"/>
          <p:cNvSpPr>
            <a:spLocks noGrp="1"/>
          </p:cNvSpPr>
          <p:nvPr>
            <p:ph type="body" sz="quarter" idx="14"/>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1124387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4D188B-43CA-4319-8653-C6B8DF24BB22}"/>
              </a:ext>
            </a:extLst>
          </p:cNvPr>
          <p:cNvSpPr/>
          <p:nvPr userDrawn="1"/>
        </p:nvSpPr>
        <p:spPr>
          <a:xfrm>
            <a:off x="515938" y="0"/>
            <a:ext cx="40671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 name="ZoneTexte 4">
            <a:extLst>
              <a:ext uri="{FF2B5EF4-FFF2-40B4-BE49-F238E27FC236}">
                <a16:creationId xmlns:a16="http://schemas.microsoft.com/office/drawing/2014/main" id="{9FBCE007-A93E-47E5-BA4A-1FA1A03C9DE1}"/>
              </a:ext>
            </a:extLst>
          </p:cNvPr>
          <p:cNvSpPr txBox="1"/>
          <p:nvPr userDrawn="1"/>
        </p:nvSpPr>
        <p:spPr>
          <a:xfrm>
            <a:off x="1465263" y="2189163"/>
            <a:ext cx="1773237" cy="2124075"/>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6" name="Rectangle 5">
            <a:extLst>
              <a:ext uri="{FF2B5EF4-FFF2-40B4-BE49-F238E27FC236}">
                <a16:creationId xmlns:a16="http://schemas.microsoft.com/office/drawing/2014/main" id="{293D95AD-9BB8-486B-BEC1-E4A1F1200AB6}"/>
              </a:ext>
            </a:extLst>
          </p:cNvPr>
          <p:cNvSpPr/>
          <p:nvPr userDrawn="1"/>
        </p:nvSpPr>
        <p:spPr>
          <a:xfrm>
            <a:off x="1571625" y="4479925"/>
            <a:ext cx="889000"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 name="Rectangle 6">
            <a:extLst>
              <a:ext uri="{FF2B5EF4-FFF2-40B4-BE49-F238E27FC236}">
                <a16:creationId xmlns:a16="http://schemas.microsoft.com/office/drawing/2014/main" id="{BA8F4187-EF71-41B8-B2DE-65E39CBF6FE0}"/>
              </a:ext>
            </a:extLst>
          </p:cNvPr>
          <p:cNvSpPr/>
          <p:nvPr userDrawn="1"/>
        </p:nvSpPr>
        <p:spPr>
          <a:xfrm>
            <a:off x="0" y="6051550"/>
            <a:ext cx="958850" cy="80645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8" name="Rectangle 7">
            <a:extLst>
              <a:ext uri="{FF2B5EF4-FFF2-40B4-BE49-F238E27FC236}">
                <a16:creationId xmlns:a16="http://schemas.microsoft.com/office/drawing/2014/main" id="{7298B436-28AC-4424-BFC4-A22C219FD751}"/>
              </a:ext>
            </a:extLst>
          </p:cNvPr>
          <p:cNvSpPr/>
          <p:nvPr userDrawn="1"/>
        </p:nvSpPr>
        <p:spPr>
          <a:xfrm>
            <a:off x="0" y="5262563"/>
            <a:ext cx="958850" cy="80645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Espace réservé du texte 3"/>
          <p:cNvSpPr>
            <a:spLocks noGrp="1"/>
          </p:cNvSpPr>
          <p:nvPr>
            <p:ph type="body" sz="quarter" idx="13"/>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89569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E8CAFA-178B-46CD-A1DF-2F53AA784D07}"/>
              </a:ext>
            </a:extLst>
          </p:cNvPr>
          <p:cNvSpPr/>
          <p:nvPr userDrawn="1"/>
        </p:nvSpPr>
        <p:spPr>
          <a:xfrm>
            <a:off x="515938" y="0"/>
            <a:ext cx="40671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 name="Rectangle 5">
            <a:extLst>
              <a:ext uri="{FF2B5EF4-FFF2-40B4-BE49-F238E27FC236}">
                <a16:creationId xmlns:a16="http://schemas.microsoft.com/office/drawing/2014/main" id="{5942FC67-F392-4BE9-9FCA-2630D9EBE015}"/>
              </a:ext>
            </a:extLst>
          </p:cNvPr>
          <p:cNvSpPr/>
          <p:nvPr userDrawn="1"/>
        </p:nvSpPr>
        <p:spPr>
          <a:xfrm>
            <a:off x="682625" y="5054600"/>
            <a:ext cx="887413" cy="10001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 name="Rectangle 6">
            <a:extLst>
              <a:ext uri="{FF2B5EF4-FFF2-40B4-BE49-F238E27FC236}">
                <a16:creationId xmlns:a16="http://schemas.microsoft.com/office/drawing/2014/main" id="{965BD4C7-2898-40ED-997B-51B2D5CA3EF8}"/>
              </a:ext>
            </a:extLst>
          </p:cNvPr>
          <p:cNvSpPr/>
          <p:nvPr userDrawn="1"/>
        </p:nvSpPr>
        <p:spPr>
          <a:xfrm>
            <a:off x="4230688" y="649288"/>
            <a:ext cx="1069975" cy="80803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8" name="Rectangle 7">
            <a:extLst>
              <a:ext uri="{FF2B5EF4-FFF2-40B4-BE49-F238E27FC236}">
                <a16:creationId xmlns:a16="http://schemas.microsoft.com/office/drawing/2014/main" id="{DB6BB5CE-8FA0-4168-B6D4-75628FDB74FB}"/>
              </a:ext>
            </a:extLst>
          </p:cNvPr>
          <p:cNvSpPr/>
          <p:nvPr userDrawn="1"/>
        </p:nvSpPr>
        <p:spPr>
          <a:xfrm>
            <a:off x="4230688" y="-19050"/>
            <a:ext cx="1069975" cy="68738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Espace réservé du texte 3"/>
          <p:cNvSpPr>
            <a:spLocks noGrp="1"/>
          </p:cNvSpPr>
          <p:nvPr>
            <p:ph type="body" sz="quarter" idx="13"/>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a:t>Cliquez pour modifier les styles du texte du masque</a:t>
            </a:r>
          </a:p>
        </p:txBody>
      </p:sp>
      <p:sp>
        <p:nvSpPr>
          <p:cNvPr id="18" name="Espace réservé du texte 3"/>
          <p:cNvSpPr>
            <a:spLocks noGrp="1"/>
          </p:cNvSpPr>
          <p:nvPr>
            <p:ph type="body" sz="quarter" idx="14"/>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714675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e">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E65CF2-8D09-42DA-8807-040987EFBECC}"/>
              </a:ext>
            </a:extLst>
          </p:cNvPr>
          <p:cNvSpPr/>
          <p:nvPr userDrawn="1"/>
        </p:nvSpPr>
        <p:spPr>
          <a:xfrm>
            <a:off x="0" y="463550"/>
            <a:ext cx="12192000" cy="5989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 name="Rectangle 6">
            <a:extLst>
              <a:ext uri="{FF2B5EF4-FFF2-40B4-BE49-F238E27FC236}">
                <a16:creationId xmlns:a16="http://schemas.microsoft.com/office/drawing/2014/main" id="{B5CE321F-1D20-4AE8-A452-D3564372134F}"/>
              </a:ext>
            </a:extLst>
          </p:cNvPr>
          <p:cNvSpPr/>
          <p:nvPr userDrawn="1"/>
        </p:nvSpPr>
        <p:spPr>
          <a:xfrm>
            <a:off x="695325" y="1416050"/>
            <a:ext cx="887413" cy="7143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 name="Espace réservé du contenu 2"/>
          <p:cNvSpPr>
            <a:spLocks noGrp="1"/>
          </p:cNvSpPr>
          <p:nvPr>
            <p:ph idx="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12"/>
          </p:nvPr>
        </p:nvSpPr>
        <p:spPr>
          <a:xfrm>
            <a:off x="695325" y="464147"/>
            <a:ext cx="10980738" cy="856619"/>
          </a:xfrm>
        </p:spPr>
        <p:txBody>
          <a:bodyPr anchor="ct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Cliquez pour modifier les styles du texte du masque</a:t>
            </a:r>
          </a:p>
        </p:txBody>
      </p:sp>
      <p:sp>
        <p:nvSpPr>
          <p:cNvPr id="15" name="Espace réservé du texte 2"/>
          <p:cNvSpPr>
            <a:spLocks noGrp="1"/>
          </p:cNvSpPr>
          <p:nvPr>
            <p:ph type="body" sz="quarter" idx="14"/>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4045178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e et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BB9BF55-7FB0-4C5A-88F8-2DB0948A2625}"/>
              </a:ext>
            </a:extLst>
          </p:cNvPr>
          <p:cNvSpPr/>
          <p:nvPr userDrawn="1"/>
        </p:nvSpPr>
        <p:spPr>
          <a:xfrm>
            <a:off x="5362575" y="1414463"/>
            <a:ext cx="887413" cy="698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 name="Espace réservé du numéro de diapositive 1">
            <a:extLst>
              <a:ext uri="{FF2B5EF4-FFF2-40B4-BE49-F238E27FC236}">
                <a16:creationId xmlns:a16="http://schemas.microsoft.com/office/drawing/2014/main" id="{238EB372-055C-4C15-8236-89AD9B73A74C}"/>
              </a:ext>
            </a:extLst>
          </p:cNvPr>
          <p:cNvSpPr txBox="1">
            <a:spLocks/>
          </p:cNvSpPr>
          <p:nvPr userDrawn="1"/>
        </p:nvSpPr>
        <p:spPr>
          <a:xfrm>
            <a:off x="11172825" y="6542088"/>
            <a:ext cx="488950" cy="244475"/>
          </a:xfrm>
          <a:prstGeom prst="rect">
            <a:avLst/>
          </a:prstGeom>
          <a:noFill/>
        </p:spPr>
        <p:txBody>
          <a:bodyPr lIns="0" tIns="0" rIns="0" bIns="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fld id="{229D73FC-9FD8-4AE3-BB59-7254F30CF745}" type="slidenum">
              <a:rPr lang="fr-FR" sz="1000" b="1" smtClean="0">
                <a:solidFill>
                  <a:schemeClr val="tx1">
                    <a:lumMod val="50000"/>
                    <a:lumOff val="50000"/>
                  </a:schemeClr>
                </a:solidFill>
                <a:latin typeface="+mj-lt"/>
                <a:cs typeface="Helvetica Neue Medium"/>
              </a:rPr>
              <a:pPr algn="r" fontAlgn="auto">
                <a:spcBef>
                  <a:spcPts val="0"/>
                </a:spcBef>
                <a:spcAft>
                  <a:spcPts val="0"/>
                </a:spcAft>
                <a:defRPr/>
              </a:pPr>
              <a:t>‹N°›</a:t>
            </a:fld>
            <a:endParaRPr lang="fr-FR" sz="800" b="1" dirty="0">
              <a:solidFill>
                <a:schemeClr val="tx1">
                  <a:lumMod val="50000"/>
                  <a:lumOff val="50000"/>
                </a:schemeClr>
              </a:solidFill>
              <a:latin typeface="+mj-lt"/>
              <a:cs typeface="Helvetica Neue Medium"/>
            </a:endParaRPr>
          </a:p>
        </p:txBody>
      </p:sp>
      <p:pic>
        <p:nvPicPr>
          <p:cNvPr id="8" name="Image 9">
            <a:extLst>
              <a:ext uri="{FF2B5EF4-FFF2-40B4-BE49-F238E27FC236}">
                <a16:creationId xmlns:a16="http://schemas.microsoft.com/office/drawing/2014/main" id="{27EF20B3-8CBE-4040-BA35-520ED0C664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737" t="-5286" r="36598" b="25035"/>
          <a:stretch>
            <a:fillRect/>
          </a:stretch>
        </p:blipFill>
        <p:spPr bwMode="auto">
          <a:xfrm>
            <a:off x="792163" y="6505575"/>
            <a:ext cx="99695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11" descr="logoterritoiredavenir2.png">
            <a:extLst>
              <a:ext uri="{FF2B5EF4-FFF2-40B4-BE49-F238E27FC236}">
                <a16:creationId xmlns:a16="http://schemas.microsoft.com/office/drawing/2014/main" id="{FB034E36-8A9B-4167-A1D6-F48C92CFB5B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2600" y="6524625"/>
            <a:ext cx="2143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space réservé pour une image  17"/>
          <p:cNvSpPr>
            <a:spLocks noGrp="1"/>
          </p:cNvSpPr>
          <p:nvPr>
            <p:ph type="pic" sz="quarter" idx="13"/>
          </p:nvPr>
        </p:nvSpPr>
        <p:spPr>
          <a:xfrm>
            <a:off x="0" y="0"/>
            <a:ext cx="4846100" cy="6858000"/>
          </a:xfrm>
        </p:spPr>
        <p:txBody>
          <a:bodyPr anchor="ctr"/>
          <a:lstStyle>
            <a:lvl1pPr marL="0" indent="0" algn="ctr">
              <a:buNone/>
              <a:defRPr sz="1600" baseline="0"/>
            </a:lvl1pPr>
          </a:lstStyle>
          <a:p>
            <a:pPr lvl="0"/>
            <a:r>
              <a:rPr lang="fr-FR" noProof="0"/>
              <a:t>Cliquez sur l'icône pour ajouter une image</a:t>
            </a:r>
            <a:endParaRPr lang="fr-FR" noProof="0" dirty="0"/>
          </a:p>
        </p:txBody>
      </p:sp>
      <p:sp>
        <p:nvSpPr>
          <p:cNvPr id="11" name="Espace réservé du contenu 2"/>
          <p:cNvSpPr>
            <a:spLocks noGrp="1"/>
          </p:cNvSpPr>
          <p:nvPr>
            <p:ph idx="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4"/>
          <p:cNvSpPr>
            <a:spLocks noGrp="1"/>
          </p:cNvSpPr>
          <p:nvPr>
            <p:ph type="body" sz="quarter" idx="12"/>
          </p:nvPr>
        </p:nvSpPr>
        <p:spPr>
          <a:xfrm>
            <a:off x="5362037" y="464148"/>
            <a:ext cx="6314026" cy="869823"/>
          </a:xfrm>
        </p:spPr>
        <p:txBody>
          <a:bodyPr anchor="ct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Cliquez pour modifier les styles du texte du masque</a:t>
            </a:r>
          </a:p>
        </p:txBody>
      </p:sp>
      <p:sp>
        <p:nvSpPr>
          <p:cNvPr id="15" name="Espace réservé du texte 2"/>
          <p:cNvSpPr>
            <a:spLocks noGrp="1"/>
          </p:cNvSpPr>
          <p:nvPr>
            <p:ph type="body" sz="quarter" idx="14"/>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3465775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ext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90FCE6-E3F8-41FD-B481-A26FD958915B}"/>
              </a:ext>
            </a:extLst>
          </p:cNvPr>
          <p:cNvSpPr/>
          <p:nvPr userDrawn="1"/>
        </p:nvSpPr>
        <p:spPr>
          <a:xfrm>
            <a:off x="0" y="434975"/>
            <a:ext cx="12192000" cy="598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pic>
        <p:nvPicPr>
          <p:cNvPr id="4" name="Image 8" descr="logoterritoiredavenir2.png">
            <a:extLst>
              <a:ext uri="{FF2B5EF4-FFF2-40B4-BE49-F238E27FC236}">
                <a16:creationId xmlns:a16="http://schemas.microsoft.com/office/drawing/2014/main" id="{A50B0AD3-15B5-498A-9BA1-3699407D14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676063" y="95250"/>
            <a:ext cx="187325"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2"/>
          <p:cNvSpPr>
            <a:spLocks noGrp="1"/>
          </p:cNvSpPr>
          <p:nvPr>
            <p:ph type="body" sz="quarter" idx="14"/>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2680709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7" descr="logoterritoiredavenir2.png">
            <a:extLst>
              <a:ext uri="{FF2B5EF4-FFF2-40B4-BE49-F238E27FC236}">
                <a16:creationId xmlns:a16="http://schemas.microsoft.com/office/drawing/2014/main" id="{A17FE055-3C64-493D-8F59-6F9E9790741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676063" y="95250"/>
            <a:ext cx="187325"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961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png"/><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1"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7" name="Picture 2" descr="image022"/>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61220" y="6449128"/>
            <a:ext cx="628214" cy="4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 id="2147483681" r:id="rId8"/>
    <p:sldLayoutId id="2147483682" r:id="rId9"/>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2F12A5A-E5D8-4EFD-9D50-FF9EDA4FDB03}"/>
              </a:ext>
            </a:extLst>
          </p:cNvPr>
          <p:cNvSpPr>
            <a:spLocks noGrp="1"/>
          </p:cNvSpPr>
          <p:nvPr>
            <p:ph type="body" idx="1"/>
          </p:nvPr>
        </p:nvSpPr>
        <p:spPr>
          <a:xfrm>
            <a:off x="688975" y="1484313"/>
            <a:ext cx="10972800" cy="4752975"/>
          </a:xfrm>
          <a:prstGeom prst="rect">
            <a:avLst/>
          </a:prstGeom>
        </p:spPr>
        <p:txBody>
          <a:bodyPr vert="horz" lIns="91440" tIns="45720" rIns="91440" bIns="45720" rtlCol="0">
            <a:normAutofit/>
          </a:bodyPr>
          <a:lstStyle/>
          <a:p>
            <a:pPr lvl="0"/>
            <a:r>
              <a:rPr lang="fr-FR" noProof="0" dirty="0"/>
              <a:t>Modifier le texte</a:t>
            </a:r>
          </a:p>
          <a:p>
            <a:pPr lvl="1"/>
            <a:r>
              <a:rPr lang="fr-FR" noProof="0" dirty="0"/>
              <a:t>Deuxième niveau </a:t>
            </a:r>
          </a:p>
          <a:p>
            <a:pPr lvl="2"/>
            <a:r>
              <a:rPr lang="fr-FR" noProof="0" dirty="0"/>
              <a:t>Troisième niveau </a:t>
            </a:r>
          </a:p>
          <a:p>
            <a:pPr lvl="3"/>
            <a:r>
              <a:rPr lang="fr-FR" noProof="0" dirty="0"/>
              <a:t>Quatrième niveau </a:t>
            </a:r>
          </a:p>
          <a:p>
            <a:pPr lvl="4"/>
            <a:r>
              <a:rPr lang="fr-FR" noProof="0" dirty="0"/>
              <a:t>Cinquième niveau </a:t>
            </a:r>
          </a:p>
        </p:txBody>
      </p:sp>
      <p:sp>
        <p:nvSpPr>
          <p:cNvPr id="1027" name="Espace réservé du titre 1">
            <a:extLst>
              <a:ext uri="{FF2B5EF4-FFF2-40B4-BE49-F238E27FC236}">
                <a16:creationId xmlns:a16="http://schemas.microsoft.com/office/drawing/2014/main" id="{336416DF-7B50-4808-965B-6FF91F3D2995}"/>
              </a:ext>
            </a:extLst>
          </p:cNvPr>
          <p:cNvSpPr>
            <a:spLocks noGrp="1" noChangeArrowheads="1"/>
          </p:cNvSpPr>
          <p:nvPr>
            <p:ph type="title"/>
          </p:nvPr>
        </p:nvSpPr>
        <p:spPr bwMode="auto">
          <a:xfrm>
            <a:off x="803275" y="365125"/>
            <a:ext cx="108727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C36F0853-96C8-4090-A915-F3993E7D313E}"/>
              </a:ext>
            </a:extLst>
          </p:cNvPr>
          <p:cNvSpPr txBox="1">
            <a:spLocks/>
          </p:cNvSpPr>
          <p:nvPr userDrawn="1"/>
        </p:nvSpPr>
        <p:spPr>
          <a:xfrm>
            <a:off x="11172825" y="6542088"/>
            <a:ext cx="488950" cy="244475"/>
          </a:xfrm>
          <a:prstGeom prst="rect">
            <a:avLst/>
          </a:prstGeom>
          <a:noFill/>
        </p:spPr>
        <p:txBody>
          <a:bodyPr lIns="0" tIns="0" rIns="0" bIns="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fld id="{F650C5D4-F044-4F35-9E9F-24104A278917}" type="slidenum">
              <a:rPr lang="fr-FR" sz="1000" b="1" smtClean="0">
                <a:solidFill>
                  <a:schemeClr val="tx1">
                    <a:lumMod val="50000"/>
                    <a:lumOff val="50000"/>
                  </a:schemeClr>
                </a:solidFill>
                <a:latin typeface="+mj-lt"/>
                <a:cs typeface="Helvetica Neue Medium"/>
              </a:rPr>
              <a:pPr algn="r" fontAlgn="auto">
                <a:spcBef>
                  <a:spcPts val="0"/>
                </a:spcBef>
                <a:spcAft>
                  <a:spcPts val="0"/>
                </a:spcAft>
                <a:defRPr/>
              </a:pPr>
              <a:t>‹N°›</a:t>
            </a:fld>
            <a:endParaRPr lang="fr-FR" sz="800" b="1" dirty="0">
              <a:solidFill>
                <a:schemeClr val="tx1">
                  <a:lumMod val="50000"/>
                  <a:lumOff val="50000"/>
                </a:schemeClr>
              </a:solidFill>
              <a:latin typeface="+mj-lt"/>
              <a:cs typeface="Helvetica Neue Medium"/>
            </a:endParaRPr>
          </a:p>
        </p:txBody>
      </p:sp>
      <p:pic>
        <p:nvPicPr>
          <p:cNvPr id="1029" name="Image 3">
            <a:extLst>
              <a:ext uri="{FF2B5EF4-FFF2-40B4-BE49-F238E27FC236}">
                <a16:creationId xmlns:a16="http://schemas.microsoft.com/office/drawing/2014/main" id="{7323C3B3-DF64-4EEE-8B68-DFE524D59641}"/>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l="-737" t="-5286" r="36598" b="25035"/>
          <a:stretch>
            <a:fillRect/>
          </a:stretch>
        </p:blipFill>
        <p:spPr bwMode="auto">
          <a:xfrm>
            <a:off x="792163" y="6505575"/>
            <a:ext cx="99695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 descr="image022">
            <a:extLst>
              <a:ext uri="{FF2B5EF4-FFF2-40B4-BE49-F238E27FC236}">
                <a16:creationId xmlns:a16="http://schemas.microsoft.com/office/drawing/2014/main" id="{AA57799F-DCF7-4469-9C55-80D8B7CF38B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1913" y="6448425"/>
            <a:ext cx="627062"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4156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txStyles>
    <p:titleStyle>
      <a:lvl1pPr algn="l" rtl="0" fontAlgn="base">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fontAlgn="base">
        <a:lnSpc>
          <a:spcPct val="90000"/>
        </a:lnSpc>
        <a:spcBef>
          <a:spcPct val="0"/>
        </a:spcBef>
        <a:spcAft>
          <a:spcPct val="0"/>
        </a:spcAft>
        <a:defRPr sz="2400" b="1">
          <a:solidFill>
            <a:srgbClr val="404040"/>
          </a:solidFill>
          <a:latin typeface="Montserrat Black" panose="00000A00000000000000" pitchFamily="2" charset="0"/>
        </a:defRPr>
      </a:lvl2pPr>
      <a:lvl3pPr algn="l" rtl="0" fontAlgn="base">
        <a:lnSpc>
          <a:spcPct val="90000"/>
        </a:lnSpc>
        <a:spcBef>
          <a:spcPct val="0"/>
        </a:spcBef>
        <a:spcAft>
          <a:spcPct val="0"/>
        </a:spcAft>
        <a:defRPr sz="2400" b="1">
          <a:solidFill>
            <a:srgbClr val="404040"/>
          </a:solidFill>
          <a:latin typeface="Montserrat Black" panose="00000A00000000000000" pitchFamily="2" charset="0"/>
        </a:defRPr>
      </a:lvl3pPr>
      <a:lvl4pPr algn="l" rtl="0" fontAlgn="base">
        <a:lnSpc>
          <a:spcPct val="90000"/>
        </a:lnSpc>
        <a:spcBef>
          <a:spcPct val="0"/>
        </a:spcBef>
        <a:spcAft>
          <a:spcPct val="0"/>
        </a:spcAft>
        <a:defRPr sz="2400" b="1">
          <a:solidFill>
            <a:srgbClr val="404040"/>
          </a:solidFill>
          <a:latin typeface="Montserrat Black" panose="00000A00000000000000" pitchFamily="2" charset="0"/>
        </a:defRPr>
      </a:lvl4pPr>
      <a:lvl5pPr algn="l" rtl="0" fontAlgn="base">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fontAlgn="base">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fontAlgn="base">
        <a:spcBef>
          <a:spcPts val="600"/>
        </a:spcBef>
        <a:spcAft>
          <a:spcPct val="0"/>
        </a:spcAft>
        <a:buClr>
          <a:srgbClr val="EA4E55"/>
        </a:buClr>
        <a:buFont typeface="Arial" panose="020B0604020202020204" pitchFamily="34" charset="0"/>
        <a:buChar char="□"/>
        <a:defRPr sz="2000" kern="1200">
          <a:solidFill>
            <a:srgbClr val="404040"/>
          </a:solidFill>
          <a:latin typeface="+mn-lt"/>
          <a:ea typeface="+mn-ea"/>
          <a:cs typeface="+mn-cs"/>
        </a:defRPr>
      </a:lvl2pPr>
      <a:lvl3pPr marL="1143000" indent="-228600" algn="l" rtl="0" fontAlgn="base">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fontAlgn="base">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fontAlgn="base">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media" Target="../media/media2.mp4"/><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cloud.news.im.natixis.com/ce-accompagnement-offre-isr-esg-group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Layout" Target="../slideLayouts/slideLayout9.xml"/><Relationship Id="rId6" Type="http://schemas.openxmlformats.org/officeDocument/2006/relationships/hyperlink" Target="https://cloud.news.im.natixis.com/offre-finance-durable"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5.svg"/><Relationship Id="rId10"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5.svg"/><Relationship Id="rId10"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43.sv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3.svg"/></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46.sv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13 et 20 avril 2023</a:t>
            </a:r>
          </a:p>
        </p:txBody>
      </p:sp>
      <p:sp>
        <p:nvSpPr>
          <p:cNvPr id="4" name="Titre 3"/>
          <p:cNvSpPr>
            <a:spLocks noGrp="1"/>
          </p:cNvSpPr>
          <p:nvPr>
            <p:ph type="ctrTitle"/>
          </p:nvPr>
        </p:nvSpPr>
        <p:spPr>
          <a:xfrm>
            <a:off x="1058779" y="1144435"/>
            <a:ext cx="9785684" cy="1817320"/>
          </a:xfrm>
        </p:spPr>
        <p:txBody>
          <a:bodyPr>
            <a:normAutofit fontScale="90000"/>
          </a:bodyPr>
          <a:lstStyle/>
          <a:p>
            <a:pPr>
              <a:lnSpc>
                <a:spcPct val="150000"/>
              </a:lnSpc>
              <a:spcBef>
                <a:spcPts val="600"/>
              </a:spcBef>
              <a:spcAft>
                <a:spcPts val="600"/>
              </a:spcAft>
            </a:pPr>
            <a:r>
              <a:rPr lang="fr-FR" sz="3600" dirty="0"/>
              <a:t>Mise en marché du QFD</a:t>
            </a:r>
            <a:br>
              <a:rPr lang="fr-FR" sz="3600" dirty="0"/>
            </a:br>
            <a:r>
              <a:rPr lang="fr-FR" sz="3600" dirty="0"/>
              <a:t>Questionnaire Finance Durable </a:t>
            </a:r>
            <a:br>
              <a:rPr lang="fr-FR" sz="3600" dirty="0"/>
            </a:br>
            <a:r>
              <a:rPr lang="fr-FR" sz="3600" dirty="0"/>
              <a:t>le 17 avril</a:t>
            </a:r>
          </a:p>
        </p:txBody>
      </p:sp>
    </p:spTree>
    <p:extLst>
      <p:ext uri="{BB962C8B-B14F-4D97-AF65-F5344CB8AC3E}">
        <p14:creationId xmlns:p14="http://schemas.microsoft.com/office/powerpoint/2010/main" val="343892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694124" y="1484313"/>
            <a:ext cx="7272999" cy="3915001"/>
          </a:xfrm>
        </p:spPr>
        <p:txBody>
          <a:bodyPr anchor="ctr">
            <a:normAutofit/>
          </a:bodyPr>
          <a:lstStyle/>
          <a:p>
            <a:r>
              <a:rPr lang="fr-FR" dirty="0">
                <a:latin typeface="Arial" panose="020B0604020202020204" pitchFamily="34" charset="0"/>
                <a:cs typeface="Arial" panose="020B0604020202020204" pitchFamily="34" charset="0"/>
              </a:rPr>
              <a:t>Le Questionnaire Finance Durable matérialise le point de rencontre de l’évolution sociétale et de la Finance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Le QFD s’intègre parfaitement dans le parcours conseil</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sur le QFD</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Mise en situation pour les 3 profils</a:t>
            </a:r>
          </a:p>
          <a:p>
            <a:endParaRPr lang="fr-FR" altLang="fr-FR" dirty="0">
              <a:latin typeface="Arial" panose="020B0604020202020204" pitchFamily="34" charset="0"/>
              <a:cs typeface="Arial" panose="020B0604020202020204" pitchFamily="34" charset="0"/>
            </a:endParaRPr>
          </a:p>
          <a:p>
            <a:r>
              <a:rPr lang="fr-FR" altLang="fr-FR" dirty="0">
                <a:latin typeface="Arial" panose="020B0604020202020204" pitchFamily="34" charset="0"/>
                <a:cs typeface="Arial" panose="020B0604020202020204" pitchFamily="34" charset="0"/>
              </a:rPr>
              <a:t>Annexe</a:t>
            </a:r>
          </a:p>
        </p:txBody>
      </p:sp>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a:t> </a:t>
            </a: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297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01</a:t>
            </a:r>
          </a:p>
        </p:txBody>
      </p:sp>
      <p:sp>
        <p:nvSpPr>
          <p:cNvPr id="3" name="Espace réservé du texte 2"/>
          <p:cNvSpPr>
            <a:spLocks noGrp="1"/>
          </p:cNvSpPr>
          <p:nvPr>
            <p:ph type="body" sz="quarter" idx="14"/>
          </p:nvPr>
        </p:nvSpPr>
        <p:spPr>
          <a:xfrm>
            <a:off x="4908312" y="2008204"/>
            <a:ext cx="6930189" cy="3613491"/>
          </a:xfrm>
        </p:spPr>
        <p:txBody>
          <a:bodyPr anchor="ctr">
            <a:normAutofit fontScale="92500"/>
          </a:bodyPr>
          <a:lstStyle/>
          <a:p>
            <a:r>
              <a:rPr lang="fr-FR" b="1" dirty="0">
                <a:solidFill>
                  <a:srgbClr val="C00000"/>
                </a:solidFill>
                <a:latin typeface="Arial" panose="020B0604020202020204" pitchFamily="34" charset="0"/>
                <a:cs typeface="Arial" panose="020B0604020202020204" pitchFamily="34" charset="0"/>
              </a:rPr>
              <a:t>Le Questionnaire Finance Durable matérialise le point de rencontre de l’évolution sociétale et de la Finance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Le QFD s’intègre parfaitement dans le parcours conseil</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sur le QFD</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Mise en situation pour les 3 profils</a:t>
            </a:r>
          </a:p>
          <a:p>
            <a:endParaRPr lang="fr-FR" altLang="fr-FR" dirty="0">
              <a:latin typeface="Arial" panose="020B0604020202020204" pitchFamily="34" charset="0"/>
              <a:cs typeface="Arial" panose="020B0604020202020204" pitchFamily="34" charset="0"/>
            </a:endParaRPr>
          </a:p>
          <a:p>
            <a:r>
              <a:rPr lang="fr-FR" altLang="fr-FR" dirty="0">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242075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t>Un nouveau questionnaire est mis en place pour prendre en compte l’évolution de la demande de nos clients</a:t>
            </a:r>
          </a:p>
        </p:txBody>
      </p:sp>
      <p:sp>
        <p:nvSpPr>
          <p:cNvPr id="7" name="Espace réservé du contenu 4">
            <a:extLst>
              <a:ext uri="{FF2B5EF4-FFF2-40B4-BE49-F238E27FC236}">
                <a16:creationId xmlns:a16="http://schemas.microsoft.com/office/drawing/2014/main" id="{7901410F-B010-438D-A247-92036F0DE02F}"/>
              </a:ext>
            </a:extLst>
          </p:cNvPr>
          <p:cNvSpPr txBox="1">
            <a:spLocks/>
          </p:cNvSpPr>
          <p:nvPr/>
        </p:nvSpPr>
        <p:spPr>
          <a:xfrm>
            <a:off x="795165" y="4040027"/>
            <a:ext cx="11075102" cy="2340000"/>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a:t>2 vidéos de 3’ vous permettent de découvrir le sujet.</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Le QFD, point de rencontre entre l’évolution sociétale et de la finance</a:t>
            </a:r>
          </a:p>
        </p:txBody>
      </p:sp>
      <p:sp>
        <p:nvSpPr>
          <p:cNvPr id="15" name="Espace réservé du contenu 4">
            <a:extLst>
              <a:ext uri="{FF2B5EF4-FFF2-40B4-BE49-F238E27FC236}">
                <a16:creationId xmlns:a16="http://schemas.microsoft.com/office/drawing/2014/main" id="{D99EE15F-2385-4A82-A282-88D69F33C55F}"/>
              </a:ext>
            </a:extLst>
          </p:cNvPr>
          <p:cNvSpPr txBox="1">
            <a:spLocks/>
          </p:cNvSpPr>
          <p:nvPr/>
        </p:nvSpPr>
        <p:spPr>
          <a:xfrm>
            <a:off x="795165" y="1583999"/>
            <a:ext cx="4590000" cy="2160000"/>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FR" b="1" dirty="0">
                <a:solidFill>
                  <a:srgbClr val="C00000"/>
                </a:solidFill>
              </a:rPr>
              <a:t>Les Français sont désormais en recherche de sens dans leurs placements :</a:t>
            </a:r>
          </a:p>
          <a:p>
            <a:pPr lvl="1" defTabSz="914378">
              <a:defRPr/>
            </a:pPr>
            <a:r>
              <a:rPr lang="fr-FR" sz="1800" b="1" dirty="0">
                <a:solidFill>
                  <a:srgbClr val="C00000"/>
                </a:solidFill>
              </a:rPr>
              <a:t>76 %</a:t>
            </a:r>
            <a:r>
              <a:rPr lang="fr-FR" b="1" dirty="0">
                <a:solidFill>
                  <a:srgbClr val="C00000"/>
                </a:solidFill>
              </a:rPr>
              <a:t> </a:t>
            </a:r>
            <a:r>
              <a:rPr lang="fr-FR" dirty="0"/>
              <a:t>des Français se disent sensibles à l’impact des placements financiers sur l’environnement ;</a:t>
            </a:r>
            <a:endParaRPr lang="fr-FR" b="1" dirty="0"/>
          </a:p>
          <a:p>
            <a:pPr lvl="1" defTabSz="914378">
              <a:defRPr/>
            </a:pPr>
            <a:r>
              <a:rPr lang="fr-FR" sz="1800" b="1" dirty="0">
                <a:solidFill>
                  <a:srgbClr val="C00000"/>
                </a:solidFill>
              </a:rPr>
              <a:t>65 %</a:t>
            </a:r>
            <a:r>
              <a:rPr lang="fr-FR" b="1" dirty="0">
                <a:solidFill>
                  <a:srgbClr val="C00000"/>
                </a:solidFill>
              </a:rPr>
              <a:t> </a:t>
            </a:r>
            <a:r>
              <a:rPr lang="fr-FR" dirty="0"/>
              <a:t>d’entre eux attendent du conseil sur les placements dits « responsables ».</a:t>
            </a:r>
          </a:p>
        </p:txBody>
      </p:sp>
      <p:sp>
        <p:nvSpPr>
          <p:cNvPr id="16" name="Espace réservé du contenu 4">
            <a:extLst>
              <a:ext uri="{FF2B5EF4-FFF2-40B4-BE49-F238E27FC236}">
                <a16:creationId xmlns:a16="http://schemas.microsoft.com/office/drawing/2014/main" id="{7A58195B-8041-4892-A0A2-3DFE7CECBC05}"/>
              </a:ext>
            </a:extLst>
          </p:cNvPr>
          <p:cNvSpPr txBox="1">
            <a:spLocks/>
          </p:cNvSpPr>
          <p:nvPr/>
        </p:nvSpPr>
        <p:spPr>
          <a:xfrm>
            <a:off x="6660000" y="1584000"/>
            <a:ext cx="5040000" cy="2160000"/>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FR" dirty="0">
                <a:solidFill>
                  <a:srgbClr val="000000">
                    <a:lumMod val="85000"/>
                    <a:lumOff val="15000"/>
                  </a:srgbClr>
                </a:solidFill>
              </a:rPr>
              <a:t>Dans la continuité de notre démarche de thématisation de l’épargne nous mettons en place un nouveau questionnaire qui :</a:t>
            </a:r>
          </a:p>
          <a:p>
            <a:pPr lvl="1" defTabSz="914378">
              <a:defRPr/>
            </a:pPr>
            <a:r>
              <a:rPr lang="fr-FR" dirty="0">
                <a:solidFill>
                  <a:srgbClr val="000000">
                    <a:lumMod val="85000"/>
                    <a:lumOff val="15000"/>
                  </a:srgbClr>
                </a:solidFill>
              </a:rPr>
              <a:t>Répond aux besoins de nos clients ;</a:t>
            </a:r>
          </a:p>
          <a:p>
            <a:pPr lvl="1" defTabSz="914378">
              <a:defRPr/>
            </a:pPr>
            <a:r>
              <a:rPr lang="fr-FR" dirty="0">
                <a:solidFill>
                  <a:srgbClr val="000000">
                    <a:lumMod val="85000"/>
                    <a:lumOff val="15000"/>
                  </a:srgbClr>
                </a:solidFill>
              </a:rPr>
              <a:t>Contribue à notre engagement en faveur du développement durable ; </a:t>
            </a:r>
          </a:p>
          <a:p>
            <a:pPr lvl="1">
              <a:spcAft>
                <a:spcPts val="1500"/>
              </a:spcAft>
            </a:pPr>
            <a:r>
              <a:rPr lang="fr-FR" dirty="0">
                <a:solidFill>
                  <a:srgbClr val="000000">
                    <a:lumMod val="85000"/>
                    <a:lumOff val="15000"/>
                  </a:srgbClr>
                </a:solidFill>
              </a:rPr>
              <a:t>Représente l’avenir du secteur financier mais aussi celui de la planète.</a:t>
            </a:r>
          </a:p>
        </p:txBody>
      </p:sp>
      <p:sp>
        <p:nvSpPr>
          <p:cNvPr id="17" name="Flèche : droite 16">
            <a:extLst>
              <a:ext uri="{FF2B5EF4-FFF2-40B4-BE49-F238E27FC236}">
                <a16:creationId xmlns:a16="http://schemas.microsoft.com/office/drawing/2014/main" id="{18D60D01-7709-4CC0-A836-2C2352495AC8}"/>
              </a:ext>
            </a:extLst>
          </p:cNvPr>
          <p:cNvSpPr/>
          <p:nvPr/>
        </p:nvSpPr>
        <p:spPr>
          <a:xfrm>
            <a:off x="5580000" y="1620000"/>
            <a:ext cx="900000" cy="540000"/>
          </a:xfrm>
          <a:prstGeom prst="rightArrow">
            <a:avLst/>
          </a:prstGeom>
          <a:solidFill>
            <a:srgbClr val="C00000"/>
          </a:solidFill>
          <a:ln w="12700" cap="flat" cmpd="sng" algn="ctr">
            <a:noFill/>
            <a:prstDash val="solid"/>
            <a:miter lim="800000"/>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 name="film-sensibilisation-finance-durable-bpce-mix-vo-def">
            <a:hlinkClick r:id="" action="ppaction://media"/>
            <a:extLst>
              <a:ext uri="{FF2B5EF4-FFF2-40B4-BE49-F238E27FC236}">
                <a16:creationId xmlns:a16="http://schemas.microsoft.com/office/drawing/2014/main" id="{F0F28AD4-4AE3-4686-AAC6-C99AF991CA5A}"/>
              </a:ext>
            </a:extLst>
          </p:cNvPr>
          <p:cNvPicPr>
            <a:picLocks noChangeAspect="1"/>
          </p:cNvPicPr>
          <p:nvPr>
            <a:videoFile r:link="rId1"/>
            <p:extLst>
              <p:ext uri="{DAA4B4D4-6D71-4841-9C94-3DE7FCFB9230}">
                <p14:media xmlns:p14="http://schemas.microsoft.com/office/powerpoint/2010/main" r:embed="rId2">
                  <p14:trim st="4720"/>
                </p14:media>
              </p:ext>
            </p:extLst>
          </p:nvPr>
        </p:nvPicPr>
        <p:blipFill>
          <a:blip r:embed="rId5"/>
          <a:stretch>
            <a:fillRect/>
          </a:stretch>
        </p:blipFill>
        <p:spPr>
          <a:xfrm>
            <a:off x="2160000" y="4410000"/>
            <a:ext cx="3520000" cy="1980000"/>
          </a:xfrm>
          <a:prstGeom prst="rect">
            <a:avLst/>
          </a:prstGeom>
        </p:spPr>
      </p:pic>
      <p:pic>
        <p:nvPicPr>
          <p:cNvPr id="4" name="film-finance-durable-idees-recues-idees-revues">
            <a:hlinkClick r:id="" action="ppaction://media"/>
            <a:extLst>
              <a:ext uri="{FF2B5EF4-FFF2-40B4-BE49-F238E27FC236}">
                <a16:creationId xmlns:a16="http://schemas.microsoft.com/office/drawing/2014/main" id="{0884DECF-7D49-49EE-BB2C-0CB6B96449BA}"/>
              </a:ext>
            </a:extLst>
          </p:cNvPr>
          <p:cNvPicPr>
            <a:picLocks noChangeAspect="1"/>
          </p:cNvPicPr>
          <p:nvPr>
            <a:videoFile r:link="rId1"/>
            <p:extLst>
              <p:ext uri="{DAA4B4D4-6D71-4841-9C94-3DE7FCFB9230}">
                <p14:media xmlns:p14="http://schemas.microsoft.com/office/powerpoint/2010/main" r:embed="rId3">
                  <p14:trim st="6135"/>
                </p14:media>
              </p:ext>
            </p:extLst>
          </p:nvPr>
        </p:nvPicPr>
        <p:blipFill>
          <a:blip r:embed="rId6"/>
          <a:stretch>
            <a:fillRect/>
          </a:stretch>
        </p:blipFill>
        <p:spPr>
          <a:xfrm>
            <a:off x="6300000" y="4410000"/>
            <a:ext cx="3520000" cy="1980000"/>
          </a:xfrm>
          <a:prstGeom prst="rect">
            <a:avLst/>
          </a:prstGeom>
        </p:spPr>
      </p:pic>
    </p:spTree>
    <p:extLst>
      <p:ext uri="{BB962C8B-B14F-4D97-AF65-F5344CB8AC3E}">
        <p14:creationId xmlns:p14="http://schemas.microsoft.com/office/powerpoint/2010/main" val="385022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28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84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t>Le Questionnaire Finance Durable (QFD) est une nouvelle opportunité commerciale</a:t>
            </a:r>
          </a:p>
        </p:txBody>
      </p:sp>
      <p:sp>
        <p:nvSpPr>
          <p:cNvPr id="7" name="Espace réservé du contenu 4">
            <a:extLst>
              <a:ext uri="{FF2B5EF4-FFF2-40B4-BE49-F238E27FC236}">
                <a16:creationId xmlns:a16="http://schemas.microsoft.com/office/drawing/2014/main" id="{7901410F-B010-438D-A247-92036F0DE02F}"/>
              </a:ext>
            </a:extLst>
          </p:cNvPr>
          <p:cNvSpPr txBox="1">
            <a:spLocks/>
          </p:cNvSpPr>
          <p:nvPr/>
        </p:nvSpPr>
        <p:spPr>
          <a:xfrm>
            <a:off x="795164" y="1461667"/>
            <a:ext cx="11169037" cy="4932183"/>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1500"/>
              </a:spcAft>
            </a:pPr>
            <a:r>
              <a:rPr lang="fr-FR" dirty="0"/>
              <a:t>Au travers de ce nouveau questionnaire, la connaissance du client s’enrichit de ses préférences environnementales, sociales et de gouvernance pour ses choix d’investissement.</a:t>
            </a:r>
          </a:p>
          <a:p>
            <a:pPr algn="just">
              <a:spcAft>
                <a:spcPts val="1500"/>
              </a:spcAft>
            </a:pPr>
            <a:r>
              <a:rPr lang="fr-FR" dirty="0"/>
              <a:t>Les préférences du client font naître une nouvelle opportunité commerciale : allier la recherche de performance et l’intégration de ses convictions.</a:t>
            </a:r>
          </a:p>
          <a:p>
            <a:pPr algn="just">
              <a:spcAft>
                <a:spcPts val="1500"/>
              </a:spcAft>
              <a:defRPr/>
            </a:pPr>
            <a:r>
              <a:rPr lang="fr-FR" dirty="0"/>
              <a:t>Pour chaque projet client, le taux d’investissement durable que nous pouvons proposer dans nos allocations est indiqué tout au long du parcours conseil en épargne (LEA).</a:t>
            </a:r>
          </a:p>
          <a:p>
            <a:pPr algn="just">
              <a:spcAft>
                <a:spcPts val="1500"/>
              </a:spcAft>
              <a:defRPr/>
            </a:pPr>
            <a:r>
              <a:rPr lang="fr-FR" b="1" dirty="0"/>
              <a:t>Les produits engagés </a:t>
            </a:r>
            <a:r>
              <a:rPr lang="fr-FR" dirty="0"/>
              <a:t>sont </a:t>
            </a:r>
            <a:r>
              <a:rPr lang="fr-FR" b="1" dirty="0"/>
              <a:t>identifiés </a:t>
            </a:r>
            <a:r>
              <a:rPr lang="fr-FR" dirty="0"/>
              <a:t>  : ce sont ceux pour lesquels </a:t>
            </a:r>
            <a:r>
              <a:rPr lang="fr-FR" dirty="0">
                <a:sym typeface="Arial"/>
              </a:rPr>
              <a:t>le niveau minimal d’engagement en matière d’investissement durable est jugé suffisant par notre établissement (actuellement, 20 %). Il peut être mis en avant vis-à-vis de clients faisant part d’un intérêt pour cette caractéristique dans le cadre de l’expression de leurs préférences en matière de durabilité.</a:t>
            </a:r>
          </a:p>
          <a:p>
            <a:pPr algn="just">
              <a:spcAft>
                <a:spcPts val="1500"/>
              </a:spcAft>
              <a:defRPr/>
            </a:pPr>
            <a:endParaRPr lang="fr-FR" dirty="0">
              <a:sym typeface="Arial"/>
            </a:endParaRP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Le QFD, point de rencontre entre l’évolution sociétale et de la finance</a:t>
            </a:r>
          </a:p>
        </p:txBody>
      </p:sp>
      <p:pic>
        <p:nvPicPr>
          <p:cNvPr id="2" name="Image 1">
            <a:extLst>
              <a:ext uri="{FF2B5EF4-FFF2-40B4-BE49-F238E27FC236}">
                <a16:creationId xmlns:a16="http://schemas.microsoft.com/office/drawing/2014/main" id="{F21206B7-92EF-437F-9083-51D19578D1E9}"/>
              </a:ext>
            </a:extLst>
          </p:cNvPr>
          <p:cNvPicPr>
            <a:picLocks noChangeAspect="1"/>
          </p:cNvPicPr>
          <p:nvPr/>
        </p:nvPicPr>
        <p:blipFill>
          <a:blip r:embed="rId2"/>
          <a:stretch>
            <a:fillRect/>
          </a:stretch>
        </p:blipFill>
        <p:spPr>
          <a:xfrm>
            <a:off x="4733361" y="3751836"/>
            <a:ext cx="280440" cy="292633"/>
          </a:xfrm>
          <a:prstGeom prst="rect">
            <a:avLst/>
          </a:prstGeom>
        </p:spPr>
      </p:pic>
    </p:spTree>
    <p:extLst>
      <p:ext uri="{BB962C8B-B14F-4D97-AF65-F5344CB8AC3E}">
        <p14:creationId xmlns:p14="http://schemas.microsoft.com/office/powerpoint/2010/main" val="516044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t>3 questions permettent de définir un profil Finance Durable</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Le QFD, point de rencontre entre l’évolution sociétale et de la finance</a:t>
            </a:r>
          </a:p>
        </p:txBody>
      </p:sp>
      <p:pic>
        <p:nvPicPr>
          <p:cNvPr id="2" name="Image 1">
            <a:extLst>
              <a:ext uri="{FF2B5EF4-FFF2-40B4-BE49-F238E27FC236}">
                <a16:creationId xmlns:a16="http://schemas.microsoft.com/office/drawing/2014/main" id="{F078DBE2-7A22-4A67-9509-531E477278CE}"/>
              </a:ext>
            </a:extLst>
          </p:cNvPr>
          <p:cNvPicPr>
            <a:picLocks noChangeAspect="1"/>
          </p:cNvPicPr>
          <p:nvPr/>
        </p:nvPicPr>
        <p:blipFill rotWithShape="1">
          <a:blip r:embed="rId2"/>
          <a:srcRect t="9276"/>
          <a:stretch/>
        </p:blipFill>
        <p:spPr>
          <a:xfrm>
            <a:off x="695325" y="1472668"/>
            <a:ext cx="11183481" cy="4712600"/>
          </a:xfrm>
          <a:prstGeom prst="rect">
            <a:avLst/>
          </a:prstGeom>
        </p:spPr>
      </p:pic>
    </p:spTree>
    <p:extLst>
      <p:ext uri="{BB962C8B-B14F-4D97-AF65-F5344CB8AC3E}">
        <p14:creationId xmlns:p14="http://schemas.microsoft.com/office/powerpoint/2010/main" val="188369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02</a:t>
            </a:r>
          </a:p>
        </p:txBody>
      </p:sp>
      <p:sp>
        <p:nvSpPr>
          <p:cNvPr id="3" name="Espace réservé du texte 2"/>
          <p:cNvSpPr>
            <a:spLocks noGrp="1"/>
          </p:cNvSpPr>
          <p:nvPr>
            <p:ph type="body" sz="quarter" idx="14"/>
          </p:nvPr>
        </p:nvSpPr>
        <p:spPr>
          <a:xfrm>
            <a:off x="4908312" y="2008204"/>
            <a:ext cx="6930189" cy="3613491"/>
          </a:xfrm>
        </p:spPr>
        <p:txBody>
          <a:bodyPr anchor="ctr">
            <a:normAutofit fontScale="92500" lnSpcReduction="10000"/>
          </a:bodyPr>
          <a:lstStyle/>
          <a:p>
            <a:r>
              <a:rPr lang="fr-FR" sz="2100" dirty="0">
                <a:latin typeface="Arial" panose="020B0604020202020204" pitchFamily="34" charset="0"/>
                <a:cs typeface="Arial" panose="020B0604020202020204" pitchFamily="34" charset="0"/>
              </a:rPr>
              <a:t>Le Questionnaire Finance Durable matérialise le point de rencontre de l’évolution sociétale et de la Finance</a:t>
            </a:r>
          </a:p>
          <a:p>
            <a:endParaRPr lang="fr-FR" dirty="0">
              <a:latin typeface="Arial" panose="020B0604020202020204" pitchFamily="34" charset="0"/>
              <a:cs typeface="Arial" panose="020B0604020202020204" pitchFamily="34" charset="0"/>
            </a:endParaRPr>
          </a:p>
          <a:p>
            <a:r>
              <a:rPr lang="fr-FR" sz="2100" b="1" dirty="0">
                <a:solidFill>
                  <a:srgbClr val="C00000"/>
                </a:solidFill>
                <a:latin typeface="Arial" panose="020B0604020202020204" pitchFamily="34" charset="0"/>
                <a:cs typeface="Arial" panose="020B0604020202020204" pitchFamily="34" charset="0"/>
              </a:rPr>
              <a:t>Le QFD s’intègre parfaitement dans le parcours conseil</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sur le QFD</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Mise en situation pour les 3 profils</a:t>
            </a:r>
          </a:p>
          <a:p>
            <a:endParaRPr lang="fr-FR" altLang="fr-FR" dirty="0">
              <a:latin typeface="Arial" panose="020B0604020202020204" pitchFamily="34" charset="0"/>
              <a:cs typeface="Arial" panose="020B0604020202020204" pitchFamily="34" charset="0"/>
            </a:endParaRPr>
          </a:p>
          <a:p>
            <a:r>
              <a:rPr lang="fr-FR" altLang="fr-FR" dirty="0">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1809414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texte 2">
            <a:extLst>
              <a:ext uri="{FF2B5EF4-FFF2-40B4-BE49-F238E27FC236}">
                <a16:creationId xmlns:a16="http://schemas.microsoft.com/office/drawing/2014/main" id="{C6B9D2CF-D0D8-4DE3-BA9D-EFB07BD4C212}"/>
              </a:ext>
            </a:extLst>
          </p:cNvPr>
          <p:cNvSpPr>
            <a:spLocks noGrp="1" noChangeArrowheads="1"/>
          </p:cNvSpPr>
          <p:nvPr>
            <p:ph type="body" sz="quarter" idx="12"/>
          </p:nvPr>
        </p:nvSpPr>
        <p:spPr bwMode="auto">
          <a:xfrm>
            <a:off x="695325" y="463550"/>
            <a:ext cx="11235418" cy="857250"/>
          </a:xfrm>
        </p:spPr>
        <p:txBody>
          <a:bodyPr wrap="square" numCol="1" anchorCtr="0" compatLnSpc="1">
            <a:prstTxWarp prst="textNoShape">
              <a:avLst/>
            </a:prstTxWarp>
            <a:normAutofit/>
          </a:bodyPr>
          <a:lstStyle/>
          <a:p>
            <a:r>
              <a:rPr lang="fr-FR" dirty="0">
                <a:solidFill>
                  <a:srgbClr val="404040"/>
                </a:solidFill>
                <a:sym typeface="Arial"/>
              </a:rPr>
              <a:t>Le QCF-QR sera désormais suivi d’un nouveau Questionnaire Finance Durable - QFD</a:t>
            </a:r>
            <a:endParaRPr lang="fr-FR" altLang="fr-FR" dirty="0">
              <a:solidFill>
                <a:srgbClr val="404040"/>
              </a:solidFill>
            </a:endParaRPr>
          </a:p>
        </p:txBody>
      </p:sp>
      <p:sp>
        <p:nvSpPr>
          <p:cNvPr id="29699" name="Espace réservé du texte 13">
            <a:extLst>
              <a:ext uri="{FF2B5EF4-FFF2-40B4-BE49-F238E27FC236}">
                <a16:creationId xmlns:a16="http://schemas.microsoft.com/office/drawing/2014/main" id="{17A589E5-D63A-401F-A83A-B79181594650}"/>
              </a:ext>
            </a:extLst>
          </p:cNvPr>
          <p:cNvSpPr>
            <a:spLocks noGrp="1" noChangeArrowheads="1"/>
          </p:cNvSpPr>
          <p:nvPr>
            <p:ph type="body" sz="quarter" idx="14"/>
          </p:nvPr>
        </p:nvSpPr>
        <p:spPr bwMode="auto">
          <a:xfrm>
            <a:off x="4376738" y="136525"/>
            <a:ext cx="7299325" cy="231775"/>
          </a:xfrm>
        </p:spPr>
        <p:txBody>
          <a:bodyPr wrap="square" numCol="1" anchor="t" anchorCtr="0" compatLnSpc="1">
            <a:prstTxWarp prst="textNoShape">
              <a:avLst/>
            </a:prstTxWarp>
          </a:bodyPr>
          <a:lstStyle/>
          <a:p>
            <a:r>
              <a:rPr lang="fr-FR" dirty="0">
                <a:solidFill>
                  <a:srgbClr val="404040"/>
                </a:solidFill>
              </a:rPr>
              <a:t>Le QFD s’intègre parfaitement dans le parcours conseil</a:t>
            </a:r>
          </a:p>
          <a:p>
            <a:endParaRPr lang="fr-FR" altLang="fr-FR" dirty="0">
              <a:solidFill>
                <a:srgbClr val="404040"/>
              </a:solidFill>
              <a:latin typeface="Arial" panose="020B0604020202020204" pitchFamily="34" charset="0"/>
              <a:cs typeface="Arial" panose="020B0604020202020204" pitchFamily="34" charset="0"/>
            </a:endParaRPr>
          </a:p>
        </p:txBody>
      </p:sp>
      <p:pic>
        <p:nvPicPr>
          <p:cNvPr id="7" name="Image 6">
            <a:extLst>
              <a:ext uri="{FF2B5EF4-FFF2-40B4-BE49-F238E27FC236}">
                <a16:creationId xmlns:a16="http://schemas.microsoft.com/office/drawing/2014/main" id="{E85F1962-61F8-4FA6-9212-447F413C1F06}"/>
              </a:ext>
            </a:extLst>
          </p:cNvPr>
          <p:cNvPicPr>
            <a:picLocks noChangeAspect="1"/>
          </p:cNvPicPr>
          <p:nvPr/>
        </p:nvPicPr>
        <p:blipFill>
          <a:blip r:embed="rId3"/>
          <a:stretch>
            <a:fillRect/>
          </a:stretch>
        </p:blipFill>
        <p:spPr>
          <a:xfrm>
            <a:off x="0" y="1512000"/>
            <a:ext cx="12192000" cy="4943629"/>
          </a:xfrm>
          <a:prstGeom prst="rect">
            <a:avLst/>
          </a:prstGeom>
        </p:spPr>
      </p:pic>
    </p:spTree>
    <p:extLst>
      <p:ext uri="{BB962C8B-B14F-4D97-AF65-F5344CB8AC3E}">
        <p14:creationId xmlns:p14="http://schemas.microsoft.com/office/powerpoint/2010/main" val="3887247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texte 2">
            <a:extLst>
              <a:ext uri="{FF2B5EF4-FFF2-40B4-BE49-F238E27FC236}">
                <a16:creationId xmlns:a16="http://schemas.microsoft.com/office/drawing/2014/main" id="{C6B9D2CF-D0D8-4DE3-BA9D-EFB07BD4C212}"/>
              </a:ext>
            </a:extLst>
          </p:cNvPr>
          <p:cNvSpPr>
            <a:spLocks noGrp="1" noChangeArrowheads="1"/>
          </p:cNvSpPr>
          <p:nvPr>
            <p:ph type="body" sz="quarter" idx="12"/>
          </p:nvPr>
        </p:nvSpPr>
        <p:spPr bwMode="auto">
          <a:xfrm>
            <a:off x="695325" y="463550"/>
            <a:ext cx="11076372" cy="857250"/>
          </a:xfrm>
        </p:spPr>
        <p:txBody>
          <a:bodyPr wrap="square" numCol="1" anchorCtr="0" compatLnSpc="1">
            <a:prstTxWarp prst="textNoShape">
              <a:avLst/>
            </a:prstTxWarp>
            <a:normAutofit/>
          </a:bodyPr>
          <a:lstStyle/>
          <a:p>
            <a:r>
              <a:rPr lang="fr-FR" dirty="0">
                <a:solidFill>
                  <a:srgbClr val="404040"/>
                </a:solidFill>
                <a:sym typeface="Arial"/>
              </a:rPr>
              <a:t>et l’allocation pourra être personnalisée grâce à l’identification des fonds engagés</a:t>
            </a:r>
            <a:endParaRPr lang="fr-FR" altLang="fr-FR" dirty="0">
              <a:solidFill>
                <a:srgbClr val="404040"/>
              </a:solidFill>
            </a:endParaRPr>
          </a:p>
        </p:txBody>
      </p:sp>
      <p:sp>
        <p:nvSpPr>
          <p:cNvPr id="29699" name="Espace réservé du texte 13">
            <a:extLst>
              <a:ext uri="{FF2B5EF4-FFF2-40B4-BE49-F238E27FC236}">
                <a16:creationId xmlns:a16="http://schemas.microsoft.com/office/drawing/2014/main" id="{17A589E5-D63A-401F-A83A-B79181594650}"/>
              </a:ext>
            </a:extLst>
          </p:cNvPr>
          <p:cNvSpPr>
            <a:spLocks noGrp="1" noChangeArrowheads="1"/>
          </p:cNvSpPr>
          <p:nvPr>
            <p:ph type="body" sz="quarter" idx="14"/>
          </p:nvPr>
        </p:nvSpPr>
        <p:spPr bwMode="auto">
          <a:xfrm>
            <a:off x="4376738" y="136525"/>
            <a:ext cx="7299325" cy="231775"/>
          </a:xfrm>
        </p:spPr>
        <p:txBody>
          <a:bodyPr wrap="square" numCol="1" anchor="t" anchorCtr="0" compatLnSpc="1">
            <a:prstTxWarp prst="textNoShape">
              <a:avLst/>
            </a:prstTxWarp>
          </a:bodyPr>
          <a:lstStyle/>
          <a:p>
            <a:r>
              <a:rPr lang="fr-FR" dirty="0">
                <a:solidFill>
                  <a:srgbClr val="404040"/>
                </a:solidFill>
              </a:rPr>
              <a:t>Le QFD s’intègre parfaitement dans le parcours conseil</a:t>
            </a:r>
          </a:p>
          <a:p>
            <a:endParaRPr lang="fr-FR" altLang="fr-FR" dirty="0">
              <a:solidFill>
                <a:srgbClr val="404040"/>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0C1ABB62-E523-4572-A510-3E5A17F5FC89}"/>
              </a:ext>
            </a:extLst>
          </p:cNvPr>
          <p:cNvPicPr>
            <a:picLocks noChangeAspect="1"/>
          </p:cNvPicPr>
          <p:nvPr/>
        </p:nvPicPr>
        <p:blipFill>
          <a:blip r:embed="rId3"/>
          <a:stretch>
            <a:fillRect/>
          </a:stretch>
        </p:blipFill>
        <p:spPr>
          <a:xfrm>
            <a:off x="95788" y="1496632"/>
            <a:ext cx="11991703" cy="3690551"/>
          </a:xfrm>
          <a:prstGeom prst="rect">
            <a:avLst/>
          </a:prstGeom>
        </p:spPr>
      </p:pic>
      <p:pic>
        <p:nvPicPr>
          <p:cNvPr id="7" name="Image 6">
            <a:hlinkClick r:id="rId4"/>
            <a:extLst>
              <a:ext uri="{FF2B5EF4-FFF2-40B4-BE49-F238E27FC236}">
                <a16:creationId xmlns:a16="http://schemas.microsoft.com/office/drawing/2014/main" id="{331B37AC-E5EF-4658-8EA9-ED5D0C24EB4F}"/>
              </a:ext>
            </a:extLst>
          </p:cNvPr>
          <p:cNvPicPr>
            <a:picLocks noChangeAspect="1"/>
          </p:cNvPicPr>
          <p:nvPr/>
        </p:nvPicPr>
        <p:blipFill>
          <a:blip r:embed="rId5"/>
          <a:stretch>
            <a:fillRect/>
          </a:stretch>
        </p:blipFill>
        <p:spPr>
          <a:xfrm>
            <a:off x="3080431" y="5277373"/>
            <a:ext cx="3494544" cy="967524"/>
          </a:xfrm>
          <a:prstGeom prst="rect">
            <a:avLst/>
          </a:prstGeom>
        </p:spPr>
      </p:pic>
      <p:pic>
        <p:nvPicPr>
          <p:cNvPr id="2" name="Image 1">
            <a:extLst>
              <a:ext uri="{FF2B5EF4-FFF2-40B4-BE49-F238E27FC236}">
                <a16:creationId xmlns:a16="http://schemas.microsoft.com/office/drawing/2014/main" id="{F69BAEBA-FF9A-430D-B932-AAD0FD218A2C}"/>
              </a:ext>
            </a:extLst>
          </p:cNvPr>
          <p:cNvPicPr>
            <a:picLocks noChangeAspect="1"/>
          </p:cNvPicPr>
          <p:nvPr/>
        </p:nvPicPr>
        <p:blipFill>
          <a:blip r:embed="rId6"/>
          <a:stretch>
            <a:fillRect/>
          </a:stretch>
        </p:blipFill>
        <p:spPr>
          <a:xfrm>
            <a:off x="2599720" y="5430547"/>
            <a:ext cx="688005" cy="688005"/>
          </a:xfrm>
          <a:prstGeom prst="rect">
            <a:avLst/>
          </a:prstGeom>
        </p:spPr>
      </p:pic>
    </p:spTree>
    <p:extLst>
      <p:ext uri="{BB962C8B-B14F-4D97-AF65-F5344CB8AC3E}">
        <p14:creationId xmlns:p14="http://schemas.microsoft.com/office/powerpoint/2010/main" val="3676718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03</a:t>
            </a:r>
          </a:p>
        </p:txBody>
      </p:sp>
      <p:sp>
        <p:nvSpPr>
          <p:cNvPr id="3" name="Espace réservé du texte 2"/>
          <p:cNvSpPr>
            <a:spLocks noGrp="1"/>
          </p:cNvSpPr>
          <p:nvPr>
            <p:ph type="body" sz="quarter" idx="14"/>
          </p:nvPr>
        </p:nvSpPr>
        <p:spPr>
          <a:xfrm>
            <a:off x="4908312" y="2008204"/>
            <a:ext cx="6930189" cy="3613491"/>
          </a:xfrm>
        </p:spPr>
        <p:txBody>
          <a:bodyPr anchor="ctr">
            <a:normAutofit fontScale="92500"/>
          </a:bodyPr>
          <a:lstStyle/>
          <a:p>
            <a:r>
              <a:rPr lang="fr-FR" dirty="0">
                <a:latin typeface="Arial" panose="020B0604020202020204" pitchFamily="34" charset="0"/>
                <a:cs typeface="Arial" panose="020B0604020202020204" pitchFamily="34" charset="0"/>
              </a:rPr>
              <a:t>Le Questionnaire Finance Durable matérialise le point de rencontre de l’évolution sociétale et de la Finance</a:t>
            </a:r>
          </a:p>
          <a:p>
            <a:endParaRPr lang="fr-FR" dirty="0">
              <a:latin typeface="Arial" panose="020B0604020202020204" pitchFamily="34" charset="0"/>
              <a:cs typeface="Arial" panose="020B0604020202020204" pitchFamily="34" charset="0"/>
            </a:endParaRPr>
          </a:p>
          <a:p>
            <a:r>
              <a:rPr lang="fr-FR" sz="2100" dirty="0">
                <a:latin typeface="Arial" panose="020B0604020202020204" pitchFamily="34" charset="0"/>
                <a:cs typeface="Arial" panose="020B0604020202020204" pitchFamily="34" charset="0"/>
              </a:rPr>
              <a:t>Le QFD s’intègre parfaitement dans le parcours conseil</a:t>
            </a:r>
          </a:p>
          <a:p>
            <a:endParaRPr lang="fr-FR" dirty="0">
              <a:latin typeface="Arial" panose="020B0604020202020204" pitchFamily="34" charset="0"/>
              <a:cs typeface="Arial" panose="020B0604020202020204" pitchFamily="34" charset="0"/>
            </a:endParaRPr>
          </a:p>
          <a:p>
            <a:r>
              <a:rPr lang="fr-FR" sz="2100" b="1" dirty="0">
                <a:solidFill>
                  <a:srgbClr val="C00000"/>
                </a:solidFill>
                <a:latin typeface="Arial" panose="020B0604020202020204" pitchFamily="34" charset="0"/>
                <a:cs typeface="Arial" panose="020B0604020202020204" pitchFamily="34" charset="0"/>
              </a:rPr>
              <a:t>Zoom sur le QFD</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Mise en situation pour les 3 profils</a:t>
            </a:r>
          </a:p>
          <a:p>
            <a:endParaRPr lang="fr-FR" altLang="fr-FR" dirty="0">
              <a:latin typeface="Arial" panose="020B0604020202020204" pitchFamily="34" charset="0"/>
              <a:cs typeface="Arial" panose="020B0604020202020204" pitchFamily="34" charset="0"/>
            </a:endParaRPr>
          </a:p>
          <a:p>
            <a:r>
              <a:rPr lang="fr-FR" altLang="fr-FR" dirty="0">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411922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t>Le QFD démarre par une page d’introduction explicative suivie de 3 questions</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2" name="Image 1">
            <a:extLst>
              <a:ext uri="{FF2B5EF4-FFF2-40B4-BE49-F238E27FC236}">
                <a16:creationId xmlns:a16="http://schemas.microsoft.com/office/drawing/2014/main" id="{A93524D8-CD31-459A-945B-032100722706}"/>
              </a:ext>
            </a:extLst>
          </p:cNvPr>
          <p:cNvPicPr>
            <a:picLocks noChangeAspect="1"/>
          </p:cNvPicPr>
          <p:nvPr/>
        </p:nvPicPr>
        <p:blipFill>
          <a:blip r:embed="rId2"/>
          <a:stretch>
            <a:fillRect/>
          </a:stretch>
        </p:blipFill>
        <p:spPr>
          <a:xfrm>
            <a:off x="3059996" y="1110878"/>
            <a:ext cx="5963246" cy="5400000"/>
          </a:xfrm>
          <a:prstGeom prst="rect">
            <a:avLst/>
          </a:prstGeom>
        </p:spPr>
      </p:pic>
      <p:pic>
        <p:nvPicPr>
          <p:cNvPr id="6" name="Image 5">
            <a:extLst>
              <a:ext uri="{FF2B5EF4-FFF2-40B4-BE49-F238E27FC236}">
                <a16:creationId xmlns:a16="http://schemas.microsoft.com/office/drawing/2014/main" id="{8CC7426C-24E1-4A30-8287-A551D6A064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2936" b="12361"/>
          <a:stretch/>
        </p:blipFill>
        <p:spPr>
          <a:xfrm>
            <a:off x="3780000" y="6480000"/>
            <a:ext cx="4661656" cy="288000"/>
          </a:xfrm>
          <a:prstGeom prst="rect">
            <a:avLst/>
          </a:prstGeom>
        </p:spPr>
      </p:pic>
    </p:spTree>
    <p:extLst>
      <p:ext uri="{BB962C8B-B14F-4D97-AF65-F5344CB8AC3E}">
        <p14:creationId xmlns:p14="http://schemas.microsoft.com/office/powerpoint/2010/main" val="1192154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t>La 1</a:t>
            </a:r>
            <a:r>
              <a:rPr lang="fr-FR" baseline="30000" dirty="0"/>
              <a:t>ère</a:t>
            </a:r>
            <a:r>
              <a:rPr lang="fr-FR" dirty="0"/>
              <a:t> question sert à établir l’appétence globale à la Finance Durable</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2" name="Image 1">
            <a:extLst>
              <a:ext uri="{FF2B5EF4-FFF2-40B4-BE49-F238E27FC236}">
                <a16:creationId xmlns:a16="http://schemas.microsoft.com/office/drawing/2014/main" id="{F6081DCC-0C52-40EB-A878-6952E7C2F09A}"/>
              </a:ext>
            </a:extLst>
          </p:cNvPr>
          <p:cNvPicPr>
            <a:picLocks noChangeAspect="1"/>
          </p:cNvPicPr>
          <p:nvPr/>
        </p:nvPicPr>
        <p:blipFill>
          <a:blip r:embed="rId2"/>
          <a:stretch>
            <a:fillRect/>
          </a:stretch>
        </p:blipFill>
        <p:spPr>
          <a:xfrm>
            <a:off x="720000" y="1440000"/>
            <a:ext cx="6366679" cy="2874178"/>
          </a:xfrm>
          <a:prstGeom prst="rect">
            <a:avLst/>
          </a:prstGeom>
        </p:spPr>
      </p:pic>
      <p:sp>
        <p:nvSpPr>
          <p:cNvPr id="16" name="Espace réservé du contenu 1">
            <a:extLst>
              <a:ext uri="{FF2B5EF4-FFF2-40B4-BE49-F238E27FC236}">
                <a16:creationId xmlns:a16="http://schemas.microsoft.com/office/drawing/2014/main" id="{47BD0BD1-CEDA-4659-A4D5-E53FBEDF7403}"/>
              </a:ext>
            </a:extLst>
          </p:cNvPr>
          <p:cNvSpPr>
            <a:spLocks noGrp="1"/>
          </p:cNvSpPr>
          <p:nvPr>
            <p:ph idx="1"/>
          </p:nvPr>
        </p:nvSpPr>
        <p:spPr>
          <a:xfrm>
            <a:off x="521153" y="4716000"/>
            <a:ext cx="10980739" cy="1371543"/>
          </a:xfrm>
        </p:spPr>
        <p:txBody>
          <a:bodyPr/>
          <a:lstStyle/>
          <a:p>
            <a:r>
              <a:rPr lang="fr-FR" dirty="0"/>
              <a:t>Seul un petit nombre de clients va répondre :</a:t>
            </a:r>
          </a:p>
        </p:txBody>
      </p:sp>
      <p:pic>
        <p:nvPicPr>
          <p:cNvPr id="3" name="Image 2">
            <a:extLst>
              <a:ext uri="{FF2B5EF4-FFF2-40B4-BE49-F238E27FC236}">
                <a16:creationId xmlns:a16="http://schemas.microsoft.com/office/drawing/2014/main" id="{CF80B5E4-B69E-4756-BC86-1D30742571FF}"/>
              </a:ext>
            </a:extLst>
          </p:cNvPr>
          <p:cNvPicPr>
            <a:picLocks noChangeAspect="1"/>
          </p:cNvPicPr>
          <p:nvPr/>
        </p:nvPicPr>
        <p:blipFill>
          <a:blip r:embed="rId3"/>
          <a:stretch>
            <a:fillRect/>
          </a:stretch>
        </p:blipFill>
        <p:spPr>
          <a:xfrm>
            <a:off x="720000" y="5220562"/>
            <a:ext cx="2762636" cy="685896"/>
          </a:xfrm>
          <a:prstGeom prst="rect">
            <a:avLst/>
          </a:prstGeom>
        </p:spPr>
      </p:pic>
      <p:pic>
        <p:nvPicPr>
          <p:cNvPr id="17" name="Picture 2" descr="triangle rounded Icon - Free PNG &amp; SVG 2014525 - Noun Project">
            <a:extLst>
              <a:ext uri="{FF2B5EF4-FFF2-40B4-BE49-F238E27FC236}">
                <a16:creationId xmlns:a16="http://schemas.microsoft.com/office/drawing/2014/main" id="{CCFEEFC6-C85E-4FD0-A499-8FD596362A38}"/>
              </a:ext>
            </a:extLst>
          </p:cNvPr>
          <p:cNvPicPr>
            <a:picLocks noChangeAspect="1" noChangeArrowheads="1"/>
          </p:cNvPicPr>
          <p:nvPr/>
        </p:nvPicPr>
        <p:blipFill>
          <a:blip r:embed="rId4">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3650181" y="5339827"/>
            <a:ext cx="1027930"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43">
            <a:extLst>
              <a:ext uri="{FF2B5EF4-FFF2-40B4-BE49-F238E27FC236}">
                <a16:creationId xmlns:a16="http://schemas.microsoft.com/office/drawing/2014/main" id="{5E537DD8-047C-43D4-878F-0C4568E6EC05}"/>
              </a:ext>
            </a:extLst>
          </p:cNvPr>
          <p:cNvSpPr txBox="1"/>
          <p:nvPr/>
        </p:nvSpPr>
        <p:spPr>
          <a:xfrm>
            <a:off x="4654437" y="5485301"/>
            <a:ext cx="1370427" cy="426646"/>
          </a:xfrm>
          <a:prstGeom prst="rect">
            <a:avLst/>
          </a:prstGeom>
          <a:noFill/>
        </p:spPr>
        <p:txBody>
          <a:bodyPr wrap="square" lIns="36000" tIns="36000" rIns="0" bIns="36000">
            <a:spAutoFit/>
          </a:bodyPr>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fr-FR" sz="900" b="0" i="0" u="none" strike="noStrike" kern="0" cap="none" spc="0" normalizeH="0" baseline="0" noProof="0" dirty="0">
                <a:ln>
                  <a:noFill/>
                </a:ln>
                <a:solidFill>
                  <a:schemeClr val="tx1">
                    <a:lumMod val="75000"/>
                    <a:lumOff val="25000"/>
                  </a:schemeClr>
                </a:solidFill>
                <a:effectLst/>
                <a:uLnTx/>
                <a:uFillTx/>
              </a:rPr>
              <a:t>Le Profil du client sera : </a:t>
            </a:r>
          </a:p>
          <a:p>
            <a:pPr marL="0" marR="0" lvl="0" indent="0" algn="ctr" defTabSz="914400" eaLnBrk="1" fontAlgn="auto" latinLnBrk="0" hangingPunct="1">
              <a:lnSpc>
                <a:spcPct val="100000"/>
              </a:lnSpc>
              <a:spcBef>
                <a:spcPts val="0"/>
              </a:spcBef>
              <a:spcAft>
                <a:spcPts val="600"/>
              </a:spcAft>
              <a:buClrTx/>
              <a:buSzTx/>
              <a:buFontTx/>
              <a:buNone/>
              <a:tabLst/>
              <a:defRPr/>
            </a:pPr>
            <a:r>
              <a:rPr lang="fr-FR" sz="900" b="1" dirty="0">
                <a:solidFill>
                  <a:srgbClr val="C00000"/>
                </a:solidFill>
              </a:rPr>
              <a:t>Pas de Préférence</a:t>
            </a:r>
            <a:endParaRPr kumimoji="0" lang="fr-FR" sz="900" b="1" i="0" u="none" strike="noStrike" kern="0" cap="none" spc="0" normalizeH="0" baseline="0" noProof="0" dirty="0">
              <a:ln>
                <a:noFill/>
              </a:ln>
              <a:solidFill>
                <a:srgbClr val="C00000"/>
              </a:solidFill>
              <a:effectLst/>
              <a:uLnTx/>
              <a:uFillTx/>
            </a:endParaRPr>
          </a:p>
        </p:txBody>
      </p:sp>
      <p:sp>
        <p:nvSpPr>
          <p:cNvPr id="21" name="Rectangle : coins arrondis 42">
            <a:extLst>
              <a:ext uri="{FF2B5EF4-FFF2-40B4-BE49-F238E27FC236}">
                <a16:creationId xmlns:a16="http://schemas.microsoft.com/office/drawing/2014/main" id="{D288273A-B681-4276-96FF-AA4709CEE34E}"/>
              </a:ext>
            </a:extLst>
          </p:cNvPr>
          <p:cNvSpPr/>
          <p:nvPr/>
        </p:nvSpPr>
        <p:spPr>
          <a:xfrm>
            <a:off x="4604529" y="5396076"/>
            <a:ext cx="1457601" cy="580634"/>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22" name="Picture 2" descr="triangle rounded Icon - Free PNG &amp; SVG 2014525 - Noun Project">
            <a:extLst>
              <a:ext uri="{FF2B5EF4-FFF2-40B4-BE49-F238E27FC236}">
                <a16:creationId xmlns:a16="http://schemas.microsoft.com/office/drawing/2014/main" id="{7D95B84A-037F-4429-A710-E802E7C97F02}"/>
              </a:ext>
            </a:extLst>
          </p:cNvPr>
          <p:cNvPicPr>
            <a:picLocks noChangeAspect="1" noChangeArrowheads="1"/>
          </p:cNvPicPr>
          <p:nvPr/>
        </p:nvPicPr>
        <p:blipFill>
          <a:blip r:embed="rId5" cstate="print">
            <a:alphaModFix amt="20000"/>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7380000" y="5490000"/>
            <a:ext cx="603777" cy="422908"/>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AB83B0C0-70FD-4536-AD9B-4E96BB844059}"/>
              </a:ext>
            </a:extLst>
          </p:cNvPr>
          <p:cNvSpPr txBox="1"/>
          <p:nvPr/>
        </p:nvSpPr>
        <p:spPr>
          <a:xfrm>
            <a:off x="7920000" y="5490000"/>
            <a:ext cx="3060000" cy="430887"/>
          </a:xfrm>
          <a:prstGeom prst="rect">
            <a:avLst/>
          </a:prstGeom>
          <a:noFill/>
        </p:spPr>
        <p:txBody>
          <a:bodyPr wrap="square" anchor="ctr">
            <a:spAutoFit/>
          </a:bodyPr>
          <a:lstStyle/>
          <a:p>
            <a:r>
              <a:rPr lang="fr-FR" sz="1100" kern="0" dirty="0">
                <a:solidFill>
                  <a:schemeClr val="tx1">
                    <a:lumMod val="75000"/>
                    <a:lumOff val="25000"/>
                  </a:schemeClr>
                </a:solidFill>
                <a:cs typeface="Calibri" panose="020F0502020204030204" pitchFamily="34" charset="0"/>
                <a:sym typeface="Arial"/>
              </a:rPr>
              <a:t>Le questionnaire s’arrête (éditique spécifique) et le conseiller peut accéder au parcours LEA</a:t>
            </a:r>
            <a:endParaRPr lang="fr-FR" sz="1100" kern="0" dirty="0">
              <a:solidFill>
                <a:schemeClr val="tx1">
                  <a:lumMod val="75000"/>
                  <a:lumOff val="25000"/>
                </a:schemeClr>
              </a:solidFill>
              <a:cs typeface="Arial"/>
              <a:sym typeface="Arial"/>
            </a:endParaRPr>
          </a:p>
        </p:txBody>
      </p:sp>
      <p:pic>
        <p:nvPicPr>
          <p:cNvPr id="24" name="Image 23">
            <a:extLst>
              <a:ext uri="{FF2B5EF4-FFF2-40B4-BE49-F238E27FC236}">
                <a16:creationId xmlns:a16="http://schemas.microsoft.com/office/drawing/2014/main" id="{DC1CFE43-5E4D-470F-9457-98F558900864}"/>
              </a:ext>
            </a:extLst>
          </p:cNvPr>
          <p:cNvPicPr>
            <a:picLocks noChangeAspect="1"/>
          </p:cNvPicPr>
          <p:nvPr/>
        </p:nvPicPr>
        <p:blipFill>
          <a:blip r:embed="rId6"/>
          <a:stretch>
            <a:fillRect/>
          </a:stretch>
        </p:blipFill>
        <p:spPr>
          <a:xfrm>
            <a:off x="11070000" y="5544000"/>
            <a:ext cx="489549" cy="360000"/>
          </a:xfrm>
          <a:prstGeom prst="rect">
            <a:avLst/>
          </a:prstGeom>
        </p:spPr>
      </p:pic>
      <p:sp>
        <p:nvSpPr>
          <p:cNvPr id="25" name="ZoneTexte 24">
            <a:extLst>
              <a:ext uri="{FF2B5EF4-FFF2-40B4-BE49-F238E27FC236}">
                <a16:creationId xmlns:a16="http://schemas.microsoft.com/office/drawing/2014/main" id="{CE432BAD-CBFD-4A63-BFB2-F5A8D261F5B6}"/>
              </a:ext>
            </a:extLst>
          </p:cNvPr>
          <p:cNvSpPr txBox="1"/>
          <p:nvPr/>
        </p:nvSpPr>
        <p:spPr>
          <a:xfrm>
            <a:off x="3042519" y="5481596"/>
            <a:ext cx="436689" cy="230832"/>
          </a:xfrm>
          <a:prstGeom prst="rect">
            <a:avLst/>
          </a:prstGeom>
          <a:solidFill>
            <a:srgbClr val="B34A8C"/>
          </a:solidFill>
          <a:ln>
            <a:solidFill>
              <a:srgbClr val="DB0029"/>
            </a:solidFill>
          </a:ln>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Nova Cond" panose="020B0506020202020204" pitchFamily="34" charset="0"/>
                <a:cs typeface="Arial"/>
                <a:sym typeface="Arial"/>
              </a:rPr>
              <a:t>OU</a:t>
            </a:r>
          </a:p>
        </p:txBody>
      </p:sp>
      <p:pic>
        <p:nvPicPr>
          <p:cNvPr id="4" name="Image 3">
            <a:extLst>
              <a:ext uri="{FF2B5EF4-FFF2-40B4-BE49-F238E27FC236}">
                <a16:creationId xmlns:a16="http://schemas.microsoft.com/office/drawing/2014/main" id="{D487998A-E53B-4189-8611-6DF1F8BDDABE}"/>
              </a:ext>
            </a:extLst>
          </p:cNvPr>
          <p:cNvPicPr>
            <a:picLocks noChangeAspect="1"/>
          </p:cNvPicPr>
          <p:nvPr/>
        </p:nvPicPr>
        <p:blipFill rotWithShape="1">
          <a:blip r:embed="rId7"/>
          <a:srcRect l="79390" t="34213" r="1405" b="35438"/>
          <a:stretch/>
        </p:blipFill>
        <p:spPr>
          <a:xfrm>
            <a:off x="6300000" y="5310000"/>
            <a:ext cx="842481" cy="798816"/>
          </a:xfrm>
          <a:prstGeom prst="rect">
            <a:avLst/>
          </a:prstGeom>
        </p:spPr>
      </p:pic>
    </p:spTree>
    <p:extLst>
      <p:ext uri="{BB962C8B-B14F-4D97-AF65-F5344CB8AC3E}">
        <p14:creationId xmlns:p14="http://schemas.microsoft.com/office/powerpoint/2010/main" val="639353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695325" y="464149"/>
            <a:ext cx="11153374" cy="720000"/>
          </a:xfrm>
        </p:spPr>
        <p:txBody>
          <a:bodyPr/>
          <a:lstStyle/>
          <a:p>
            <a:r>
              <a:rPr lang="fr-FR" dirty="0"/>
              <a:t>Si le client répond « oui », la question suivante aura pour fonction d’en évaluer le degré  </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3" name="Image 2">
            <a:extLst>
              <a:ext uri="{FF2B5EF4-FFF2-40B4-BE49-F238E27FC236}">
                <a16:creationId xmlns:a16="http://schemas.microsoft.com/office/drawing/2014/main" id="{9028EA6B-1B56-4654-8864-702C980AB069}"/>
              </a:ext>
            </a:extLst>
          </p:cNvPr>
          <p:cNvPicPr>
            <a:picLocks noChangeAspect="1"/>
          </p:cNvPicPr>
          <p:nvPr/>
        </p:nvPicPr>
        <p:blipFill>
          <a:blip r:embed="rId2"/>
          <a:stretch>
            <a:fillRect/>
          </a:stretch>
        </p:blipFill>
        <p:spPr>
          <a:xfrm>
            <a:off x="720000" y="1980000"/>
            <a:ext cx="10193173" cy="3753374"/>
          </a:xfrm>
          <a:prstGeom prst="rect">
            <a:avLst/>
          </a:prstGeom>
        </p:spPr>
      </p:pic>
    </p:spTree>
    <p:extLst>
      <p:ext uri="{BB962C8B-B14F-4D97-AF65-F5344CB8AC3E}">
        <p14:creationId xmlns:p14="http://schemas.microsoft.com/office/powerpoint/2010/main" val="4377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t>Et la 3</a:t>
            </a:r>
            <a:r>
              <a:rPr lang="fr-FR" baseline="30000" dirty="0"/>
              <a:t>ème</a:t>
            </a:r>
            <a:r>
              <a:rPr lang="fr-FR" dirty="0"/>
              <a:t> question lui permettra d’exprimer ses préférences</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2" name="Image 1">
            <a:extLst>
              <a:ext uri="{FF2B5EF4-FFF2-40B4-BE49-F238E27FC236}">
                <a16:creationId xmlns:a16="http://schemas.microsoft.com/office/drawing/2014/main" id="{50365231-A914-4FA1-8E6F-121EA1A5C903}"/>
              </a:ext>
            </a:extLst>
          </p:cNvPr>
          <p:cNvPicPr>
            <a:picLocks noChangeAspect="1"/>
          </p:cNvPicPr>
          <p:nvPr/>
        </p:nvPicPr>
        <p:blipFill>
          <a:blip r:embed="rId2"/>
          <a:stretch>
            <a:fillRect/>
          </a:stretch>
        </p:blipFill>
        <p:spPr>
          <a:xfrm>
            <a:off x="313510" y="1274529"/>
            <a:ext cx="11676063" cy="4491419"/>
          </a:xfrm>
          <a:prstGeom prst="rect">
            <a:avLst/>
          </a:prstGeom>
        </p:spPr>
      </p:pic>
      <p:sp>
        <p:nvSpPr>
          <p:cNvPr id="5" name="Espace réservé du contenu 1">
            <a:extLst>
              <a:ext uri="{FF2B5EF4-FFF2-40B4-BE49-F238E27FC236}">
                <a16:creationId xmlns:a16="http://schemas.microsoft.com/office/drawing/2014/main" id="{9612185E-6B4E-4040-AEAD-35B63DEF3B0D}"/>
              </a:ext>
            </a:extLst>
          </p:cNvPr>
          <p:cNvSpPr>
            <a:spLocks noGrp="1"/>
          </p:cNvSpPr>
          <p:nvPr>
            <p:ph idx="1"/>
          </p:nvPr>
        </p:nvSpPr>
        <p:spPr>
          <a:xfrm>
            <a:off x="521153" y="5920054"/>
            <a:ext cx="11322504" cy="463354"/>
          </a:xfrm>
        </p:spPr>
        <p:txBody>
          <a:bodyPr>
            <a:normAutofit fontScale="92500"/>
          </a:bodyPr>
          <a:lstStyle/>
          <a:p>
            <a:r>
              <a:rPr lang="fr-FR" dirty="0"/>
              <a:t>Dans ce lot 1 du QFD, ces préférences sont enregistrées, mais LEA ne fait pas l’adéquation entre le QFD et l’allocation proposée</a:t>
            </a:r>
          </a:p>
        </p:txBody>
      </p:sp>
    </p:spTree>
    <p:extLst>
      <p:ext uri="{BB962C8B-B14F-4D97-AF65-F5344CB8AC3E}">
        <p14:creationId xmlns:p14="http://schemas.microsoft.com/office/powerpoint/2010/main" val="4155081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695325" y="464149"/>
            <a:ext cx="11153374" cy="720000"/>
          </a:xfrm>
        </p:spPr>
        <p:txBody>
          <a:bodyPr>
            <a:normAutofit/>
          </a:bodyPr>
          <a:lstStyle/>
          <a:p>
            <a:r>
              <a:rPr lang="fr-FR" dirty="0"/>
              <a:t>L</a:t>
            </a:r>
            <a:r>
              <a:rPr lang="fr-FR" dirty="0">
                <a:sym typeface="Arial"/>
              </a:rPr>
              <a:t>e conseiller peut accéder à LEA qui récupère le profil et les enjeux choisis par le client</a:t>
            </a:r>
            <a:endParaRPr lang="fr-FR" dirty="0"/>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3" name="Image 2">
            <a:extLst>
              <a:ext uri="{FF2B5EF4-FFF2-40B4-BE49-F238E27FC236}">
                <a16:creationId xmlns:a16="http://schemas.microsoft.com/office/drawing/2014/main" id="{4AC2B0B0-A199-421E-B3A4-3DA9A7024171}"/>
              </a:ext>
            </a:extLst>
          </p:cNvPr>
          <p:cNvPicPr>
            <a:picLocks noChangeAspect="1"/>
          </p:cNvPicPr>
          <p:nvPr/>
        </p:nvPicPr>
        <p:blipFill>
          <a:blip r:embed="rId2"/>
          <a:stretch>
            <a:fillRect/>
          </a:stretch>
        </p:blipFill>
        <p:spPr>
          <a:xfrm>
            <a:off x="0" y="1440000"/>
            <a:ext cx="12192000" cy="4714391"/>
          </a:xfrm>
          <a:prstGeom prst="rect">
            <a:avLst/>
          </a:prstGeom>
        </p:spPr>
      </p:pic>
      <p:sp>
        <p:nvSpPr>
          <p:cNvPr id="7" name="ZoneTexte 6">
            <a:extLst>
              <a:ext uri="{FF2B5EF4-FFF2-40B4-BE49-F238E27FC236}">
                <a16:creationId xmlns:a16="http://schemas.microsoft.com/office/drawing/2014/main" id="{79B40ACB-6D08-4E55-BA56-7F406EDEF390}"/>
              </a:ext>
            </a:extLst>
          </p:cNvPr>
          <p:cNvSpPr txBox="1"/>
          <p:nvPr/>
        </p:nvSpPr>
        <p:spPr>
          <a:xfrm>
            <a:off x="9540000" y="4680000"/>
            <a:ext cx="1953491" cy="215444"/>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800" b="1" i="1" u="none" strike="noStrike" kern="0" cap="none" spc="0" normalizeH="0" baseline="0" noProof="0" dirty="0">
                <a:ln>
                  <a:noFill/>
                </a:ln>
                <a:solidFill>
                  <a:schemeClr val="tx1">
                    <a:lumMod val="75000"/>
                    <a:lumOff val="25000"/>
                  </a:schemeClr>
                </a:solidFill>
                <a:effectLst/>
                <a:uLnTx/>
                <a:uFillTx/>
                <a:latin typeface="Arial"/>
                <a:ea typeface="+mn-ea"/>
                <a:cs typeface="Arial"/>
                <a:sym typeface="Arial"/>
              </a:rPr>
              <a:t>PAI : Principal Adverse Impacts</a:t>
            </a:r>
          </a:p>
        </p:txBody>
      </p:sp>
    </p:spTree>
    <p:extLst>
      <p:ext uri="{BB962C8B-B14F-4D97-AF65-F5344CB8AC3E}">
        <p14:creationId xmlns:p14="http://schemas.microsoft.com/office/powerpoint/2010/main" val="3504672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695325" y="464149"/>
            <a:ext cx="11153374" cy="720000"/>
          </a:xfrm>
        </p:spPr>
        <p:txBody>
          <a:bodyPr>
            <a:normAutofit/>
          </a:bodyPr>
          <a:lstStyle/>
          <a:p>
            <a:r>
              <a:rPr lang="fr-FR" dirty="0"/>
              <a:t>Les 3 </a:t>
            </a:r>
            <a:r>
              <a:rPr lang="fr-FR" dirty="0">
                <a:sym typeface="Arial"/>
              </a:rPr>
              <a:t>profils se distinguent par le taux d’investissement durable minimum</a:t>
            </a:r>
            <a:endParaRPr lang="fr-FR" dirty="0"/>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4" name="Image 3">
            <a:extLst>
              <a:ext uri="{FF2B5EF4-FFF2-40B4-BE49-F238E27FC236}">
                <a16:creationId xmlns:a16="http://schemas.microsoft.com/office/drawing/2014/main" id="{6B1FEF10-DD93-469D-BC30-1E7CA1B167B8}"/>
              </a:ext>
            </a:extLst>
          </p:cNvPr>
          <p:cNvPicPr>
            <a:picLocks noChangeAspect="1"/>
          </p:cNvPicPr>
          <p:nvPr/>
        </p:nvPicPr>
        <p:blipFill>
          <a:blip r:embed="rId2"/>
          <a:stretch>
            <a:fillRect/>
          </a:stretch>
        </p:blipFill>
        <p:spPr>
          <a:xfrm>
            <a:off x="777490" y="4665128"/>
            <a:ext cx="4279763" cy="1237595"/>
          </a:xfrm>
          <a:prstGeom prst="rect">
            <a:avLst/>
          </a:prstGeom>
        </p:spPr>
      </p:pic>
      <p:pic>
        <p:nvPicPr>
          <p:cNvPr id="5" name="Image 4">
            <a:extLst>
              <a:ext uri="{FF2B5EF4-FFF2-40B4-BE49-F238E27FC236}">
                <a16:creationId xmlns:a16="http://schemas.microsoft.com/office/drawing/2014/main" id="{B6123E61-C3A1-41AD-A686-7CC64DAF032F}"/>
              </a:ext>
            </a:extLst>
          </p:cNvPr>
          <p:cNvPicPr>
            <a:picLocks noChangeAspect="1"/>
          </p:cNvPicPr>
          <p:nvPr/>
        </p:nvPicPr>
        <p:blipFill>
          <a:blip r:embed="rId3"/>
          <a:stretch>
            <a:fillRect/>
          </a:stretch>
        </p:blipFill>
        <p:spPr>
          <a:xfrm>
            <a:off x="6921112" y="4312608"/>
            <a:ext cx="4224894" cy="1615580"/>
          </a:xfrm>
          <a:prstGeom prst="rect">
            <a:avLst/>
          </a:prstGeom>
        </p:spPr>
      </p:pic>
      <p:pic>
        <p:nvPicPr>
          <p:cNvPr id="8" name="Image 7">
            <a:extLst>
              <a:ext uri="{FF2B5EF4-FFF2-40B4-BE49-F238E27FC236}">
                <a16:creationId xmlns:a16="http://schemas.microsoft.com/office/drawing/2014/main" id="{6FDF7178-17F9-4715-94AF-83485BDF5536}"/>
              </a:ext>
            </a:extLst>
          </p:cNvPr>
          <p:cNvPicPr>
            <a:picLocks noChangeAspect="1"/>
          </p:cNvPicPr>
          <p:nvPr/>
        </p:nvPicPr>
        <p:blipFill>
          <a:blip r:embed="rId4"/>
          <a:stretch>
            <a:fillRect/>
          </a:stretch>
        </p:blipFill>
        <p:spPr>
          <a:xfrm>
            <a:off x="1162941" y="1465529"/>
            <a:ext cx="7870618" cy="2847079"/>
          </a:xfrm>
          <a:prstGeom prst="rect">
            <a:avLst/>
          </a:prstGeom>
        </p:spPr>
      </p:pic>
      <p:sp>
        <p:nvSpPr>
          <p:cNvPr id="12" name="Espace réservé du contenu 1">
            <a:extLst>
              <a:ext uri="{FF2B5EF4-FFF2-40B4-BE49-F238E27FC236}">
                <a16:creationId xmlns:a16="http://schemas.microsoft.com/office/drawing/2014/main" id="{69AB0164-FC7B-4FEE-A44A-9B2FF3FD250E}"/>
              </a:ext>
            </a:extLst>
          </p:cNvPr>
          <p:cNvSpPr>
            <a:spLocks noGrp="1"/>
          </p:cNvSpPr>
          <p:nvPr>
            <p:ph idx="1"/>
          </p:nvPr>
        </p:nvSpPr>
        <p:spPr>
          <a:xfrm>
            <a:off x="9508399" y="2965646"/>
            <a:ext cx="2248174" cy="996754"/>
          </a:xfrm>
        </p:spPr>
        <p:txBody>
          <a:bodyPr>
            <a:normAutofit/>
          </a:bodyPr>
          <a:lstStyle/>
          <a:p>
            <a:r>
              <a:rPr lang="fr-FR" sz="1000" b="1" dirty="0">
                <a:solidFill>
                  <a:srgbClr val="C00000"/>
                </a:solidFill>
              </a:rPr>
              <a:t>Si le client choisit finalement une allocation qui ne respecte pas ce taux d’investissement minimum, LEA ne sera pas bloquant</a:t>
            </a:r>
          </a:p>
        </p:txBody>
      </p:sp>
      <p:pic>
        <p:nvPicPr>
          <p:cNvPr id="13" name="Picture 2" descr="System attention icon">
            <a:extLst>
              <a:ext uri="{FF2B5EF4-FFF2-40B4-BE49-F238E27FC236}">
                <a16:creationId xmlns:a16="http://schemas.microsoft.com/office/drawing/2014/main" id="{68DF65DD-75AA-4E76-A0D1-DFAE7AD662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52123" y="2709370"/>
            <a:ext cx="512552" cy="51255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1">
            <a:extLst>
              <a:ext uri="{FF2B5EF4-FFF2-40B4-BE49-F238E27FC236}">
                <a16:creationId xmlns:a16="http://schemas.microsoft.com/office/drawing/2014/main" id="{E3591915-0C81-4EC0-A212-A1CE1141A03C}"/>
              </a:ext>
            </a:extLst>
          </p:cNvPr>
          <p:cNvSpPr txBox="1">
            <a:spLocks/>
          </p:cNvSpPr>
          <p:nvPr/>
        </p:nvSpPr>
        <p:spPr>
          <a:xfrm>
            <a:off x="6921112" y="5928188"/>
            <a:ext cx="4754952" cy="465663"/>
          </a:xfrm>
          <a:prstGeom prst="rect">
            <a:avLst/>
          </a:prstGeom>
        </p:spPr>
        <p:txBody>
          <a:bodyPr vert="horz" lIns="91440" tIns="45720" rIns="91440" bIns="45720" rtlCol="0">
            <a:norm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1" dirty="0">
                <a:solidFill>
                  <a:schemeClr val="tx1"/>
                </a:solidFill>
              </a:rPr>
              <a:t>Si le client souhaite néanmoins privilégier des fonds en adéquation avec ces critères, vous pouvez les retrouver dans l’espace </a:t>
            </a:r>
            <a:r>
              <a:rPr lang="fr-FR" sz="1000" b="1" dirty="0">
                <a:solidFill>
                  <a:schemeClr val="tx1"/>
                </a:solidFill>
                <a:hlinkClick r:id="rId6"/>
              </a:rPr>
              <a:t>DEFI (CLIC)</a:t>
            </a:r>
            <a:endParaRPr lang="fr-FR" sz="1000" b="1" dirty="0">
              <a:solidFill>
                <a:schemeClr val="tx1"/>
              </a:solidFill>
            </a:endParaRPr>
          </a:p>
        </p:txBody>
      </p:sp>
      <p:pic>
        <p:nvPicPr>
          <p:cNvPr id="10" name="Image 9">
            <a:extLst>
              <a:ext uri="{FF2B5EF4-FFF2-40B4-BE49-F238E27FC236}">
                <a16:creationId xmlns:a16="http://schemas.microsoft.com/office/drawing/2014/main" id="{221BB59E-4C12-4F27-AE34-112B7A35E5B8}"/>
              </a:ext>
            </a:extLst>
          </p:cNvPr>
          <p:cNvPicPr>
            <a:picLocks noChangeAspect="1"/>
          </p:cNvPicPr>
          <p:nvPr/>
        </p:nvPicPr>
        <p:blipFill>
          <a:blip r:embed="rId7"/>
          <a:stretch>
            <a:fillRect/>
          </a:stretch>
        </p:blipFill>
        <p:spPr>
          <a:xfrm>
            <a:off x="6391054" y="5817017"/>
            <a:ext cx="688005" cy="688005"/>
          </a:xfrm>
          <a:prstGeom prst="rect">
            <a:avLst/>
          </a:prstGeom>
        </p:spPr>
      </p:pic>
    </p:spTree>
    <p:extLst>
      <p:ext uri="{BB962C8B-B14F-4D97-AF65-F5344CB8AC3E}">
        <p14:creationId xmlns:p14="http://schemas.microsoft.com/office/powerpoint/2010/main" val="1057757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695324" y="464149"/>
            <a:ext cx="11557635" cy="720000"/>
          </a:xfrm>
        </p:spPr>
        <p:txBody>
          <a:bodyPr>
            <a:normAutofit/>
          </a:bodyPr>
          <a:lstStyle/>
          <a:p>
            <a:r>
              <a:rPr lang="fr-FR" dirty="0"/>
              <a:t>Nos portefeuilles modèles actuels sont majoritairement en adéquation avec les profils QHD</a:t>
            </a:r>
          </a:p>
        </p:txBody>
      </p:sp>
      <p:sp>
        <p:nvSpPr>
          <p:cNvPr id="14" name="Espace réservé du texte 13">
            <a:extLst>
              <a:ext uri="{FF2B5EF4-FFF2-40B4-BE49-F238E27FC236}">
                <a16:creationId xmlns:a16="http://schemas.microsoft.com/office/drawing/2014/main" id="{2E5B3403-A3A0-4A1D-BF32-451579FD75BD}"/>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Zoom sur le QFD</a:t>
            </a:r>
          </a:p>
        </p:txBody>
      </p:sp>
      <p:pic>
        <p:nvPicPr>
          <p:cNvPr id="3" name="Image 2">
            <a:extLst>
              <a:ext uri="{FF2B5EF4-FFF2-40B4-BE49-F238E27FC236}">
                <a16:creationId xmlns:a16="http://schemas.microsoft.com/office/drawing/2014/main" id="{E9BDA19D-1586-49A1-93E8-2EB0AF5571FE}"/>
              </a:ext>
            </a:extLst>
          </p:cNvPr>
          <p:cNvPicPr>
            <a:picLocks noChangeAspect="1"/>
          </p:cNvPicPr>
          <p:nvPr/>
        </p:nvPicPr>
        <p:blipFill rotWithShape="1">
          <a:blip r:embed="rId2"/>
          <a:srcRect r="30651"/>
          <a:stretch/>
        </p:blipFill>
        <p:spPr>
          <a:xfrm>
            <a:off x="993624" y="1485609"/>
            <a:ext cx="7460912" cy="2981887"/>
          </a:xfrm>
          <a:prstGeom prst="rect">
            <a:avLst/>
          </a:prstGeom>
        </p:spPr>
      </p:pic>
      <p:sp>
        <p:nvSpPr>
          <p:cNvPr id="16" name="ZoneTexte 15">
            <a:extLst>
              <a:ext uri="{FF2B5EF4-FFF2-40B4-BE49-F238E27FC236}">
                <a16:creationId xmlns:a16="http://schemas.microsoft.com/office/drawing/2014/main" id="{47EA57D4-D54F-405A-9546-889B68B83871}"/>
              </a:ext>
            </a:extLst>
          </p:cNvPr>
          <p:cNvSpPr txBox="1"/>
          <p:nvPr/>
        </p:nvSpPr>
        <p:spPr>
          <a:xfrm>
            <a:off x="923595" y="4767335"/>
            <a:ext cx="4073912" cy="1354217"/>
          </a:xfrm>
          <a:prstGeom prst="rect">
            <a:avLst/>
          </a:prstGeom>
          <a:noFill/>
        </p:spPr>
        <p:txBody>
          <a:bodyPr wrap="square">
            <a:spAutoFit/>
          </a:bodyPr>
          <a:lstStyle/>
          <a:p>
            <a:pPr defTabSz="914378">
              <a:defRPr/>
            </a:pPr>
            <a:r>
              <a:rPr lang="fr-FR" sz="1000" b="1" kern="0" dirty="0">
                <a:solidFill>
                  <a:srgbClr val="C00000"/>
                </a:solidFill>
                <a:cs typeface="Arial"/>
                <a:sym typeface="Arial"/>
              </a:rPr>
              <a:t>En gestion Libre</a:t>
            </a:r>
          </a:p>
          <a:p>
            <a:pPr defTabSz="914378">
              <a:defRPr/>
            </a:pPr>
            <a:endParaRPr lang="fr-FR" sz="900" kern="0" dirty="0">
              <a:solidFill>
                <a:srgbClr val="000000"/>
              </a:solidFill>
              <a:cs typeface="Arial"/>
              <a:sym typeface="Arial"/>
            </a:endParaRPr>
          </a:p>
          <a:p>
            <a:pPr defTabSz="914378">
              <a:defRPr/>
            </a:pPr>
            <a:r>
              <a:rPr lang="fr-FR" sz="900" b="1" kern="0" dirty="0">
                <a:solidFill>
                  <a:srgbClr val="B34A8C"/>
                </a:solidFill>
                <a:cs typeface="Arial"/>
                <a:sym typeface="Arial"/>
              </a:rPr>
              <a:t>&gt;</a:t>
            </a:r>
            <a:r>
              <a:rPr lang="fr-FR" sz="900" kern="0" dirty="0">
                <a:solidFill>
                  <a:srgbClr val="000000"/>
                </a:solidFill>
                <a:cs typeface="Arial"/>
                <a:sym typeface="Arial"/>
              </a:rPr>
              <a:t> Les PTFM théoriques répondent </a:t>
            </a:r>
            <a:r>
              <a:rPr lang="fr-FR" sz="900" b="1" kern="0" dirty="0">
                <a:solidFill>
                  <a:srgbClr val="C00000"/>
                </a:solidFill>
                <a:cs typeface="Arial"/>
                <a:sym typeface="Arial"/>
              </a:rPr>
              <a:t>majoritairement aux taux minimum d’investissements durables de chaque profil QFD.</a:t>
            </a:r>
            <a:endParaRPr lang="fr-FR" sz="900" kern="0" dirty="0">
              <a:solidFill>
                <a:srgbClr val="C00000"/>
              </a:solidFill>
              <a:cs typeface="Arial"/>
              <a:sym typeface="Arial"/>
            </a:endParaRPr>
          </a:p>
          <a:p>
            <a:pPr defTabSz="914378">
              <a:defRPr/>
            </a:pPr>
            <a:endParaRPr lang="fr-FR" sz="900" kern="0" dirty="0">
              <a:solidFill>
                <a:srgbClr val="000000"/>
              </a:solidFill>
              <a:cs typeface="Arial"/>
              <a:sym typeface="Arial"/>
            </a:endParaRPr>
          </a:p>
          <a:p>
            <a:pPr defTabSz="914378">
              <a:defRPr/>
            </a:pPr>
            <a:r>
              <a:rPr lang="fr-FR" sz="900" b="1" kern="0" dirty="0">
                <a:solidFill>
                  <a:srgbClr val="B34A8C"/>
                </a:solidFill>
                <a:cs typeface="Arial"/>
                <a:sym typeface="Arial"/>
              </a:rPr>
              <a:t>&gt;</a:t>
            </a:r>
            <a:r>
              <a:rPr lang="fr-FR" sz="900" kern="0" dirty="0">
                <a:solidFill>
                  <a:srgbClr val="000000"/>
                </a:solidFill>
                <a:cs typeface="Arial"/>
                <a:sym typeface="Arial"/>
              </a:rPr>
              <a:t> Les PTFM théoriques peuvent être adaptés dans le parcours en fonction des caractéristiques du projet du client, de son investisseur et de son profil QFD ; on ne peut donc pas garantir un % d’investissement durable sur chaque portefeuille modèle.</a:t>
            </a:r>
            <a:endParaRPr lang="en-US" sz="900" b="1" kern="0" noProof="1">
              <a:solidFill>
                <a:srgbClr val="000000"/>
              </a:solidFill>
              <a:latin typeface="Montserrat"/>
              <a:cs typeface="Arial"/>
              <a:sym typeface="Arial"/>
            </a:endParaRPr>
          </a:p>
        </p:txBody>
      </p:sp>
      <p:sp>
        <p:nvSpPr>
          <p:cNvPr id="18" name="ZoneTexte 17">
            <a:extLst>
              <a:ext uri="{FF2B5EF4-FFF2-40B4-BE49-F238E27FC236}">
                <a16:creationId xmlns:a16="http://schemas.microsoft.com/office/drawing/2014/main" id="{1929D308-CA69-4015-AA5F-41D6A4801564}"/>
              </a:ext>
            </a:extLst>
          </p:cNvPr>
          <p:cNvSpPr txBox="1"/>
          <p:nvPr/>
        </p:nvSpPr>
        <p:spPr>
          <a:xfrm>
            <a:off x="5939752" y="4767335"/>
            <a:ext cx="4317438" cy="1215717"/>
          </a:xfrm>
          <a:prstGeom prst="rect">
            <a:avLst/>
          </a:prstGeom>
          <a:noFill/>
        </p:spPr>
        <p:txBody>
          <a:bodyPr wrap="square">
            <a:spAutoFit/>
          </a:bodyPr>
          <a:lstStyle/>
          <a:p>
            <a:pPr defTabSz="914378">
              <a:defRPr/>
            </a:pPr>
            <a:r>
              <a:rPr lang="fr-FR" sz="1000" b="1" kern="0" dirty="0">
                <a:solidFill>
                  <a:srgbClr val="C00000"/>
                </a:solidFill>
                <a:cs typeface="Arial"/>
                <a:sym typeface="Arial"/>
              </a:rPr>
              <a:t>En gestion déléguée</a:t>
            </a:r>
          </a:p>
          <a:p>
            <a:pPr defTabSz="914378">
              <a:defRPr/>
            </a:pPr>
            <a:endParaRPr lang="fr-FR" sz="900" kern="0" dirty="0">
              <a:solidFill>
                <a:srgbClr val="000000"/>
              </a:solidFill>
              <a:cs typeface="Arial"/>
              <a:sym typeface="Arial"/>
            </a:endParaRPr>
          </a:p>
          <a:p>
            <a:pPr marL="171450" indent="-171450" defTabSz="914378">
              <a:buFont typeface="Wingdings" panose="05000000000000000000" pitchFamily="2" charset="2"/>
              <a:buChar char="Ø"/>
              <a:defRPr/>
            </a:pPr>
            <a:r>
              <a:rPr lang="fr-FR" sz="900" kern="0" dirty="0">
                <a:solidFill>
                  <a:srgbClr val="000000"/>
                </a:solidFill>
                <a:cs typeface="Arial"/>
                <a:sym typeface="Arial"/>
              </a:rPr>
              <a:t>GEDEL : La société de gestion Vega IM s’engage pour tous les profils de gestion déléguée à avoir  un taux minimum d’investissements durables de 20%   </a:t>
            </a:r>
          </a:p>
          <a:p>
            <a:pPr defTabSz="914378">
              <a:defRPr/>
            </a:pPr>
            <a:r>
              <a:rPr lang="en-US" sz="900" b="1" kern="0" noProof="1">
                <a:solidFill>
                  <a:srgbClr val="C00000"/>
                </a:solidFill>
                <a:cs typeface="Arial"/>
                <a:sym typeface="Arial"/>
              </a:rPr>
              <a:t>Tous les profils de gestion répondent aux besoins des clients sensibilisés et impliqués</a:t>
            </a:r>
          </a:p>
          <a:p>
            <a:pPr defTabSz="914378">
              <a:defRPr/>
            </a:pPr>
            <a:endParaRPr lang="fr-FR" sz="900" kern="0" dirty="0">
              <a:solidFill>
                <a:srgbClr val="000000"/>
              </a:solidFill>
              <a:cs typeface="Arial"/>
              <a:sym typeface="Arial"/>
            </a:endParaRPr>
          </a:p>
        </p:txBody>
      </p:sp>
      <p:pic>
        <p:nvPicPr>
          <p:cNvPr id="9" name="Image 8">
            <a:extLst>
              <a:ext uri="{FF2B5EF4-FFF2-40B4-BE49-F238E27FC236}">
                <a16:creationId xmlns:a16="http://schemas.microsoft.com/office/drawing/2014/main" id="{8B49BA18-C005-4421-9888-C190D0ACD667}"/>
              </a:ext>
            </a:extLst>
          </p:cNvPr>
          <p:cNvPicPr>
            <a:picLocks noChangeAspect="1"/>
          </p:cNvPicPr>
          <p:nvPr/>
        </p:nvPicPr>
        <p:blipFill>
          <a:blip r:embed="rId3"/>
          <a:stretch>
            <a:fillRect/>
          </a:stretch>
        </p:blipFill>
        <p:spPr>
          <a:xfrm>
            <a:off x="8744710" y="3052576"/>
            <a:ext cx="3088105" cy="1426209"/>
          </a:xfrm>
          <a:prstGeom prst="rect">
            <a:avLst/>
          </a:prstGeom>
        </p:spPr>
      </p:pic>
      <p:pic>
        <p:nvPicPr>
          <p:cNvPr id="8" name="Image 7">
            <a:extLst>
              <a:ext uri="{FF2B5EF4-FFF2-40B4-BE49-F238E27FC236}">
                <a16:creationId xmlns:a16="http://schemas.microsoft.com/office/drawing/2014/main" id="{5AD98063-EB2A-4031-9E12-4160A9C7CCCD}"/>
              </a:ext>
            </a:extLst>
          </p:cNvPr>
          <p:cNvPicPr>
            <a:picLocks noChangeAspect="1"/>
          </p:cNvPicPr>
          <p:nvPr/>
        </p:nvPicPr>
        <p:blipFill rotWithShape="1">
          <a:blip r:embed="rId2"/>
          <a:srcRect l="70825" t="46604" b="17538"/>
          <a:stretch/>
        </p:blipFill>
        <p:spPr>
          <a:xfrm>
            <a:off x="8724503" y="1781706"/>
            <a:ext cx="2927086" cy="997132"/>
          </a:xfrm>
          <a:prstGeom prst="rect">
            <a:avLst/>
          </a:prstGeom>
        </p:spPr>
      </p:pic>
    </p:spTree>
    <p:extLst>
      <p:ext uri="{BB962C8B-B14F-4D97-AF65-F5344CB8AC3E}">
        <p14:creationId xmlns:p14="http://schemas.microsoft.com/office/powerpoint/2010/main" val="1213936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04</a:t>
            </a:r>
          </a:p>
        </p:txBody>
      </p:sp>
      <p:sp>
        <p:nvSpPr>
          <p:cNvPr id="3" name="Espace réservé du texte 2"/>
          <p:cNvSpPr>
            <a:spLocks noGrp="1"/>
          </p:cNvSpPr>
          <p:nvPr>
            <p:ph type="body" sz="quarter" idx="14"/>
          </p:nvPr>
        </p:nvSpPr>
        <p:spPr>
          <a:xfrm>
            <a:off x="4908312" y="2008204"/>
            <a:ext cx="6930189" cy="3613491"/>
          </a:xfrm>
        </p:spPr>
        <p:txBody>
          <a:bodyPr anchor="ctr">
            <a:normAutofit fontScale="92500"/>
          </a:bodyPr>
          <a:lstStyle/>
          <a:p>
            <a:r>
              <a:rPr lang="fr-FR" dirty="0">
                <a:latin typeface="Arial" panose="020B0604020202020204" pitchFamily="34" charset="0"/>
                <a:cs typeface="Arial" panose="020B0604020202020204" pitchFamily="34" charset="0"/>
              </a:rPr>
              <a:t>Le Questionnaire Finance Durable matérialise le point de rencontre de l’évolution sociétale et de la Finance</a:t>
            </a:r>
          </a:p>
          <a:p>
            <a:endParaRPr lang="fr-FR" dirty="0">
              <a:latin typeface="Arial" panose="020B0604020202020204" pitchFamily="34" charset="0"/>
              <a:cs typeface="Arial" panose="020B0604020202020204" pitchFamily="34" charset="0"/>
            </a:endParaRPr>
          </a:p>
          <a:p>
            <a:r>
              <a:rPr lang="fr-FR" sz="2100" dirty="0">
                <a:latin typeface="Arial" panose="020B0604020202020204" pitchFamily="34" charset="0"/>
                <a:cs typeface="Arial" panose="020B0604020202020204" pitchFamily="34" charset="0"/>
              </a:rPr>
              <a:t>Le QFD s’intègre parfaitement dans le parcours conseil</a:t>
            </a:r>
          </a:p>
          <a:p>
            <a:endParaRPr lang="fr-FR" dirty="0">
              <a:latin typeface="Arial" panose="020B0604020202020204" pitchFamily="34" charset="0"/>
              <a:cs typeface="Arial" panose="020B0604020202020204" pitchFamily="34" charset="0"/>
            </a:endParaRPr>
          </a:p>
          <a:p>
            <a:r>
              <a:rPr lang="fr-FR" sz="2100" dirty="0">
                <a:latin typeface="Arial" panose="020B0604020202020204" pitchFamily="34" charset="0"/>
                <a:cs typeface="Arial" panose="020B0604020202020204" pitchFamily="34" charset="0"/>
              </a:rPr>
              <a:t>Zoom sur le QFD</a:t>
            </a:r>
          </a:p>
          <a:p>
            <a:endParaRPr lang="fr-FR" dirty="0">
              <a:latin typeface="Arial" panose="020B0604020202020204" pitchFamily="34" charset="0"/>
              <a:cs typeface="Arial" panose="020B0604020202020204" pitchFamily="34" charset="0"/>
            </a:endParaRPr>
          </a:p>
          <a:p>
            <a:r>
              <a:rPr lang="fr-FR" sz="2100" b="1" dirty="0">
                <a:solidFill>
                  <a:srgbClr val="C00000"/>
                </a:solidFill>
                <a:latin typeface="Arial" panose="020B0604020202020204" pitchFamily="34" charset="0"/>
                <a:cs typeface="Arial" panose="020B0604020202020204" pitchFamily="34" charset="0"/>
              </a:rPr>
              <a:t>Mise en situation pour les 3 profils</a:t>
            </a:r>
          </a:p>
          <a:p>
            <a:endParaRPr lang="fr-FR" altLang="fr-FR" dirty="0">
              <a:latin typeface="Arial" panose="020B0604020202020204" pitchFamily="34" charset="0"/>
              <a:cs typeface="Arial" panose="020B0604020202020204" pitchFamily="34" charset="0"/>
            </a:endParaRPr>
          </a:p>
          <a:p>
            <a:r>
              <a:rPr lang="fr-FR" altLang="fr-FR" dirty="0">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3361163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Profil impliqué</a:t>
            </a:r>
          </a:p>
        </p:txBody>
      </p:sp>
      <p:sp>
        <p:nvSpPr>
          <p:cNvPr id="28" name="Rectangle 27">
            <a:extLst>
              <a:ext uri="{FF2B5EF4-FFF2-40B4-BE49-F238E27FC236}">
                <a16:creationId xmlns:a16="http://schemas.microsoft.com/office/drawing/2014/main" id="{583EA0BC-FBFE-4374-BD73-8DEFB7A1BDC8}"/>
              </a:ext>
            </a:extLst>
          </p:cNvPr>
          <p:cNvSpPr/>
          <p:nvPr/>
        </p:nvSpPr>
        <p:spPr>
          <a:xfrm>
            <a:off x="900000" y="4500000"/>
            <a:ext cx="28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33350" lvl="0" indent="-133350" defTabSz="685800">
              <a:spcBef>
                <a:spcPts val="225"/>
              </a:spcBef>
              <a:buFont typeface="+mj-lt"/>
              <a:buAutoNum type="arabicPeriod"/>
              <a:defRPr/>
            </a:pPr>
            <a:r>
              <a:rPr lang="fr-FR" sz="700" b="1" kern="0" spc="-4" dirty="0">
                <a:solidFill>
                  <a:srgbClr val="C00000"/>
                </a:solidFill>
                <a:cs typeface="Tahoma"/>
                <a:sym typeface="Arial"/>
              </a:rPr>
              <a:t>« Je ressors très impliqué de votre questionnaire, mais vous me faites une proposition avec seulement 15% de fonds durables. »</a:t>
            </a:r>
          </a:p>
          <a:p>
            <a:pPr lvl="0" defTabSz="685800">
              <a:spcBef>
                <a:spcPts val="225"/>
              </a:spcBef>
              <a:defRPr/>
            </a:pPr>
            <a:endParaRPr lang="fr-FR" sz="700" b="1" kern="0" spc="-4" dirty="0">
              <a:solidFill>
                <a:srgbClr val="C00000"/>
              </a:solidFill>
              <a:cs typeface="Tahoma"/>
              <a:sym typeface="Arial"/>
            </a:endParaRPr>
          </a:p>
          <a:p>
            <a:pPr lvl="0" defTabSz="685800">
              <a:spcBef>
                <a:spcPts val="225"/>
              </a:spcBef>
              <a:defRPr/>
            </a:pPr>
            <a:r>
              <a:rPr lang="fr-FR" sz="700" kern="0" spc="-4" dirty="0">
                <a:solidFill>
                  <a:schemeClr val="tx1">
                    <a:lumMod val="75000"/>
                    <a:lumOff val="25000"/>
                  </a:schemeClr>
                </a:solidFill>
                <a:cs typeface="Tahoma"/>
                <a:sym typeface="Arial"/>
              </a:rPr>
              <a:t>Effectivement, dans notre proposition, nous devons concilier votre appétence au risque, votre connaissance financière en priorité et vos préférences en matière d’investissement durable. Nous n’avons pas actuellement, la possibilité de faire une adéquation totale entre votre profil Finance Durable et notre proposition d’allocation. </a:t>
            </a:r>
          </a:p>
          <a:p>
            <a:pPr lvl="0" defTabSz="685800">
              <a:spcBef>
                <a:spcPts val="225"/>
              </a:spcBef>
              <a:defRPr/>
            </a:pPr>
            <a:r>
              <a:rPr lang="fr-FR" sz="700" kern="0" spc="-4" dirty="0">
                <a:solidFill>
                  <a:schemeClr val="tx1">
                    <a:lumMod val="75000"/>
                    <a:lumOff val="25000"/>
                  </a:schemeClr>
                </a:solidFill>
                <a:cs typeface="Tahoma"/>
                <a:sym typeface="Arial"/>
              </a:rPr>
              <a:t>Il est important de diversifier votre épargne tant sur les différentes classes d’actifs que sur les thématiques, zones géographiques…C’est pour cela que vous trouvez dans notre proposition des supports green bond (Avenir Responsable) investis 100% en investissements durables, des supports que nous considérons comme suffisamment engagés en investissements durables pour vous les proposer et des supports non engagés</a:t>
            </a:r>
            <a:endParaRPr kumimoji="0" lang="fr-FR" sz="700" b="0" i="0" u="none" strike="noStrike" kern="0" cap="none" spc="-4" normalizeH="0" baseline="0" noProof="0" dirty="0">
              <a:ln>
                <a:noFill/>
              </a:ln>
              <a:solidFill>
                <a:schemeClr val="tx1">
                  <a:lumMod val="75000"/>
                  <a:lumOff val="25000"/>
                </a:schemeClr>
              </a:solidFill>
              <a:effectLst/>
              <a:uLnTx/>
              <a:uFillTx/>
              <a:latin typeface="Arial"/>
              <a:cs typeface="Tahoma"/>
              <a:sym typeface="Arial"/>
            </a:endParaRPr>
          </a:p>
        </p:txBody>
      </p:sp>
      <p:sp>
        <p:nvSpPr>
          <p:cNvPr id="31" name="Espace réservé du numéro de diapositive 7">
            <a:extLst>
              <a:ext uri="{FF2B5EF4-FFF2-40B4-BE49-F238E27FC236}">
                <a16:creationId xmlns:a16="http://schemas.microsoft.com/office/drawing/2014/main" id="{1DCE5C3F-B01F-470B-A9C3-B48065E42C2E}"/>
              </a:ext>
            </a:extLst>
          </p:cNvPr>
          <p:cNvSpPr txBox="1">
            <a:spLocks/>
          </p:cNvSpPr>
          <p:nvPr/>
        </p:nvSpPr>
        <p:spPr>
          <a:xfrm>
            <a:off x="481264" y="6388167"/>
            <a:ext cx="539750" cy="204788"/>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fr-FR" sz="675" dirty="0">
              <a:solidFill>
                <a:srgbClr val="D7000F"/>
              </a:solidFill>
              <a:cs typeface="Arial"/>
              <a:sym typeface="Arial"/>
            </a:endParaRPr>
          </a:p>
        </p:txBody>
      </p:sp>
      <p:sp>
        <p:nvSpPr>
          <p:cNvPr id="36" name="Rectangle 35">
            <a:extLst>
              <a:ext uri="{FF2B5EF4-FFF2-40B4-BE49-F238E27FC236}">
                <a16:creationId xmlns:a16="http://schemas.microsoft.com/office/drawing/2014/main" id="{3C2362CF-F804-40C3-B5C6-A23DBF72F057}"/>
              </a:ext>
            </a:extLst>
          </p:cNvPr>
          <p:cNvSpPr/>
          <p:nvPr/>
        </p:nvSpPr>
        <p:spPr>
          <a:xfrm>
            <a:off x="900000" y="2250000"/>
            <a:ext cx="28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defRPr/>
            </a:pPr>
            <a:r>
              <a:rPr lang="fr-FR" sz="700" b="1" i="1" kern="0" dirty="0">
                <a:solidFill>
                  <a:schemeClr val="tx1">
                    <a:lumMod val="75000"/>
                    <a:lumOff val="25000"/>
                  </a:schemeClr>
                </a:solidFill>
                <a:sym typeface="Arial"/>
              </a:rPr>
              <a:t>Avant l’entretien : Utiliser l’APE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Analyser les revenus et les charges du client : Déterminer la capacité d’épargne régulière du client : elle permettrait la mise en place de versements programmés</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Analyser la synthèse MySys : Déterminer l’épargne de précaution adaptée : il est conseillé de conserver 3 mois de revenus minimum</a:t>
            </a:r>
          </a:p>
          <a:p>
            <a:pPr lvl="0" defTabSz="685800">
              <a:spcAft>
                <a:spcPts val="300"/>
              </a:spcAft>
              <a:defRPr/>
            </a:pPr>
            <a:endParaRPr lang="fr-FR" sz="700" kern="0" dirty="0">
              <a:solidFill>
                <a:schemeClr val="tx1">
                  <a:lumMod val="75000"/>
                  <a:lumOff val="25000"/>
                </a:schemeClr>
              </a:solidFill>
              <a:sym typeface="Arial"/>
            </a:endParaRPr>
          </a:p>
          <a:p>
            <a:pPr lvl="0" defTabSz="685800">
              <a:defRPr/>
            </a:pPr>
            <a:r>
              <a:rPr lang="fr-FR" sz="700" b="1" i="1" kern="0" dirty="0">
                <a:solidFill>
                  <a:schemeClr val="tx1">
                    <a:lumMod val="75000"/>
                    <a:lumOff val="25000"/>
                  </a:schemeClr>
                </a:solidFill>
                <a:sym typeface="Arial"/>
              </a:rPr>
              <a:t>Pendant l’entretien </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cs typeface="Arial"/>
                <a:sym typeface="Arial"/>
              </a:rPr>
              <a:t>Actualiser les données clients</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cs typeface="Arial"/>
                <a:sym typeface="Arial"/>
              </a:rPr>
              <a:t>Compléter, si nécessaire, le QCF-QR</a:t>
            </a:r>
          </a:p>
          <a:p>
            <a:pPr marL="69056" lvl="0" indent="-69056" defTabSz="685800">
              <a:spcAft>
                <a:spcPts val="300"/>
              </a:spcAft>
              <a:buFont typeface="Arial" panose="020B0604020202020204" pitchFamily="34" charset="0"/>
              <a:buChar char="•"/>
              <a:defRPr/>
            </a:pPr>
            <a:r>
              <a:rPr lang="fr-FR" sz="700" kern="0" dirty="0">
                <a:solidFill>
                  <a:srgbClr val="C00000"/>
                </a:solidFill>
                <a:cs typeface="Arial"/>
                <a:sym typeface="Arial"/>
              </a:rPr>
              <a:t>Compléter le Questionnaire Finance Durable : </a:t>
            </a:r>
            <a:r>
              <a:rPr lang="fr-FR" sz="700" b="1" kern="0" dirty="0">
                <a:solidFill>
                  <a:srgbClr val="C00000"/>
                </a:solidFill>
                <a:cs typeface="Arial"/>
                <a:sym typeface="Arial"/>
              </a:rPr>
              <a:t>impliqué</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Identifier si existence d’une épargne externe (Avoirs à la concurrence, PEE)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Identifier les projets du client (nature, quel délai, etc.)</a:t>
            </a:r>
          </a:p>
        </p:txBody>
      </p:sp>
      <p:pic>
        <p:nvPicPr>
          <p:cNvPr id="46" name="Image 45">
            <a:hlinkClick r:id="" action="ppaction://noaction"/>
            <a:extLst>
              <a:ext uri="{FF2B5EF4-FFF2-40B4-BE49-F238E27FC236}">
                <a16:creationId xmlns:a16="http://schemas.microsoft.com/office/drawing/2014/main" id="{EF6B6438-7251-40C8-9046-2599BA06B55B}"/>
              </a:ext>
            </a:extLst>
          </p:cNvPr>
          <p:cNvPicPr>
            <a:picLocks noChangeAspect="1"/>
          </p:cNvPicPr>
          <p:nvPr/>
        </p:nvPicPr>
        <p:blipFill>
          <a:blip r:embed="rId3"/>
          <a:stretch>
            <a:fillRect/>
          </a:stretch>
        </p:blipFill>
        <p:spPr>
          <a:xfrm>
            <a:off x="10080000" y="630000"/>
            <a:ext cx="609653" cy="615749"/>
          </a:xfrm>
          <a:prstGeom prst="rect">
            <a:avLst/>
          </a:prstGeom>
        </p:spPr>
      </p:pic>
      <p:sp>
        <p:nvSpPr>
          <p:cNvPr id="25" name="Rectangle 24">
            <a:extLst>
              <a:ext uri="{FF2B5EF4-FFF2-40B4-BE49-F238E27FC236}">
                <a16:creationId xmlns:a16="http://schemas.microsoft.com/office/drawing/2014/main" id="{B1971C98-B816-402F-A32D-A3A562D27779}"/>
              </a:ext>
            </a:extLst>
          </p:cNvPr>
          <p:cNvSpPr/>
          <p:nvPr/>
        </p:nvSpPr>
        <p:spPr>
          <a:xfrm>
            <a:off x="3960000" y="4500000"/>
            <a:ext cx="270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33350" lvl="0" indent="-133350" defTabSz="685800">
              <a:spcBef>
                <a:spcPts val="225"/>
              </a:spcBef>
              <a:buFont typeface="+mj-lt"/>
              <a:buAutoNum type="arabicPeriod" startAt="2"/>
              <a:defRPr/>
            </a:pPr>
            <a:r>
              <a:rPr lang="fr-FR" sz="700" b="1" kern="0" spc="-4" dirty="0">
                <a:solidFill>
                  <a:srgbClr val="C00000"/>
                </a:solidFill>
                <a:cs typeface="Tahoma"/>
                <a:sym typeface="Arial"/>
              </a:rPr>
              <a:t>« Je souhaite investir davantage dans des fonds durables. »</a:t>
            </a:r>
          </a:p>
          <a:p>
            <a:pPr lvl="0" defTabSz="685800">
              <a:spcBef>
                <a:spcPts val="225"/>
              </a:spcBef>
              <a:defRPr/>
            </a:pPr>
            <a:endParaRPr lang="fr-FR" sz="700" kern="0" spc="-4" dirty="0">
              <a:solidFill>
                <a:schemeClr val="tx1">
                  <a:lumMod val="75000"/>
                  <a:lumOff val="25000"/>
                </a:schemeClr>
              </a:solidFill>
              <a:cs typeface="Tahoma"/>
              <a:sym typeface="Arial"/>
            </a:endParaRPr>
          </a:p>
          <a:p>
            <a:pPr lvl="0" defTabSz="685800">
              <a:spcBef>
                <a:spcPts val="225"/>
              </a:spcBef>
              <a:defRPr/>
            </a:pPr>
            <a:r>
              <a:rPr lang="fr-FR" sz="700" kern="0" spc="-4" dirty="0">
                <a:solidFill>
                  <a:schemeClr val="tx1">
                    <a:lumMod val="75000"/>
                    <a:lumOff val="25000"/>
                  </a:schemeClr>
                </a:solidFill>
                <a:cs typeface="Tahoma"/>
                <a:sym typeface="Arial"/>
              </a:rPr>
              <a:t>Nous travaillons actuellement sur un élargissement de notre gamme d ’OPC qui pourra répondre dans quelques mois  à votre profil finance durable, votre profil investisseur et vos projets.. 2 options :</a:t>
            </a:r>
            <a:endParaRPr lang="fr-FR" sz="700" kern="0" dirty="0">
              <a:solidFill>
                <a:schemeClr val="tx1">
                  <a:lumMod val="75000"/>
                  <a:lumOff val="25000"/>
                </a:schemeClr>
              </a:solidFill>
              <a:highlight>
                <a:srgbClr val="FFFF00"/>
              </a:highlight>
              <a:sym typeface="Arial"/>
            </a:endParaRPr>
          </a:p>
          <a:p>
            <a:pPr lvl="0" defTabSz="685800">
              <a:spcBef>
                <a:spcPts val="225"/>
              </a:spcBef>
              <a:defRPr/>
            </a:pPr>
            <a:r>
              <a:rPr lang="fr-FR" sz="700" kern="0" dirty="0">
                <a:solidFill>
                  <a:schemeClr val="tx1">
                    <a:lumMod val="75000"/>
                    <a:lumOff val="25000"/>
                  </a:schemeClr>
                </a:solidFill>
                <a:sym typeface="Arial"/>
              </a:rPr>
              <a:t>- Vous souhaitez d’augmenter votre part de durabilité, nous pouvons vous donner une part plus importante d’avenir responsable par exemple tout en respectant votre profil investisseur.</a:t>
            </a:r>
          </a:p>
          <a:p>
            <a:pPr lvl="0" defTabSz="685800">
              <a:spcBef>
                <a:spcPts val="225"/>
              </a:spcBef>
              <a:defRPr/>
            </a:pPr>
            <a:r>
              <a:rPr lang="fr-FR" sz="700" kern="0" dirty="0">
                <a:solidFill>
                  <a:schemeClr val="tx1">
                    <a:lumMod val="75000"/>
                    <a:lumOff val="25000"/>
                  </a:schemeClr>
                </a:solidFill>
                <a:sym typeface="Arial"/>
              </a:rPr>
              <a:t>- Nous pourrons à ce moment là refaire un entretien épargne afin de pouvoir vous proposer davantage de fonds durable en adéquation avec votre profil impliqué</a:t>
            </a:r>
            <a:endParaRPr kumimoji="0" lang="fr-FR" sz="700" b="0" i="0" u="none" strike="noStrike" kern="0" cap="none" spc="-4" normalizeH="0" baseline="0" noProof="0" dirty="0">
              <a:ln>
                <a:noFill/>
              </a:ln>
              <a:solidFill>
                <a:schemeClr val="tx1">
                  <a:lumMod val="75000"/>
                  <a:lumOff val="25000"/>
                </a:schemeClr>
              </a:solidFill>
              <a:effectLst/>
              <a:uLnTx/>
              <a:uFillTx/>
              <a:latin typeface="Arial"/>
              <a:cs typeface="Tahoma"/>
              <a:sym typeface="Arial"/>
            </a:endParaRPr>
          </a:p>
        </p:txBody>
      </p:sp>
      <p:sp>
        <p:nvSpPr>
          <p:cNvPr id="47" name="Rectangle 46">
            <a:extLst>
              <a:ext uri="{FF2B5EF4-FFF2-40B4-BE49-F238E27FC236}">
                <a16:creationId xmlns:a16="http://schemas.microsoft.com/office/drawing/2014/main" id="{9E2D37A6-89E8-42A5-8BAA-96B40E137777}"/>
              </a:ext>
            </a:extLst>
          </p:cNvPr>
          <p:cNvSpPr/>
          <p:nvPr/>
        </p:nvSpPr>
        <p:spPr>
          <a:xfrm>
            <a:off x="6840000" y="4500000"/>
            <a:ext cx="252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71450" lvl="0" indent="-171450" defTabSz="685800">
              <a:spcBef>
                <a:spcPts val="225"/>
              </a:spcBef>
              <a:buFont typeface="+mj-lt"/>
              <a:buAutoNum type="arabicPeriod" startAt="3"/>
              <a:defRPr/>
            </a:pPr>
            <a:r>
              <a:rPr lang="fr-FR" sz="700" b="1" kern="0" spc="-4" dirty="0">
                <a:solidFill>
                  <a:srgbClr val="C00000"/>
                </a:solidFill>
                <a:cs typeface="Tahoma"/>
                <a:sym typeface="Arial"/>
              </a:rPr>
              <a:t>« Je ne suis pas satisfait de votre proposition, je souhaite voir mon % d’investissements durables au moins à 50%. »</a:t>
            </a:r>
            <a:endParaRPr lang="fr-FR" sz="700" b="1" kern="0" spc="-4" dirty="0">
              <a:solidFill>
                <a:schemeClr val="tx1">
                  <a:lumMod val="75000"/>
                  <a:lumOff val="25000"/>
                </a:schemeClr>
              </a:solidFill>
              <a:cs typeface="Tahoma"/>
              <a:sym typeface="Arial"/>
            </a:endParaRPr>
          </a:p>
          <a:p>
            <a:pPr lvl="0" defTabSz="685800">
              <a:spcBef>
                <a:spcPts val="225"/>
              </a:spcBef>
              <a:defRPr/>
            </a:pPr>
            <a:endParaRPr lang="fr-FR" sz="700" b="1" kern="0" spc="-4" dirty="0">
              <a:solidFill>
                <a:schemeClr val="tx1">
                  <a:lumMod val="75000"/>
                  <a:lumOff val="25000"/>
                </a:schemeClr>
              </a:solidFill>
              <a:cs typeface="Tahoma"/>
              <a:sym typeface="Arial"/>
            </a:endParaRPr>
          </a:p>
          <a:p>
            <a:pPr lvl="0" defTabSz="685800">
              <a:spcBef>
                <a:spcPts val="225"/>
              </a:spcBef>
              <a:defRPr/>
            </a:pPr>
            <a:r>
              <a:rPr lang="fr-FR" sz="700" kern="0" spc="-4" dirty="0">
                <a:solidFill>
                  <a:schemeClr val="tx1">
                    <a:lumMod val="75000"/>
                    <a:lumOff val="25000"/>
                  </a:schemeClr>
                </a:solidFill>
                <a:cs typeface="Tahoma"/>
                <a:sym typeface="Arial"/>
              </a:rPr>
              <a:t>Nous pouvons bien évidemment remplacer certains supports de notre proposition par des supports qui pourront renforcer la thématisation durable de votre allocation, et ce tout en restant dans les bornes de risque de votre profil. Regardons ensemble les supports qui pourraient répondre à votre demande</a:t>
            </a:r>
          </a:p>
          <a:p>
            <a:pPr lvl="0" defTabSz="685800">
              <a:spcBef>
                <a:spcPts val="225"/>
              </a:spcBef>
              <a:defRPr/>
            </a:pPr>
            <a:r>
              <a:rPr lang="fr-FR" sz="700" kern="0" spc="-4" dirty="0">
                <a:solidFill>
                  <a:schemeClr val="tx1">
                    <a:lumMod val="75000"/>
                    <a:lumOff val="25000"/>
                  </a:schemeClr>
                </a:solidFill>
                <a:cs typeface="Tahoma"/>
                <a:sym typeface="Arial"/>
              </a:rPr>
              <a:t>Vous ne pourrez pas forcément avoir 50% d’investissements durables dans notre proposition  mais sachez que notre gamme de solutions est en constante évolution. </a:t>
            </a:r>
          </a:p>
          <a:p>
            <a:pPr lvl="0" defTabSz="685800">
              <a:spcBef>
                <a:spcPts val="225"/>
              </a:spcBef>
              <a:defRPr/>
            </a:pPr>
            <a:r>
              <a:rPr lang="fr-FR" sz="700" kern="0" spc="-4" dirty="0">
                <a:solidFill>
                  <a:schemeClr val="tx1">
                    <a:lumMod val="75000"/>
                    <a:lumOff val="25000"/>
                  </a:schemeClr>
                </a:solidFill>
                <a:cs typeface="Tahoma"/>
                <a:sym typeface="Arial"/>
              </a:rPr>
              <a:t>Je me permettrais de vous recontacter dès qu’un support répondra à vos convictions.</a:t>
            </a:r>
          </a:p>
        </p:txBody>
      </p:sp>
      <p:sp>
        <p:nvSpPr>
          <p:cNvPr id="48" name="Rectangle 47">
            <a:extLst>
              <a:ext uri="{FF2B5EF4-FFF2-40B4-BE49-F238E27FC236}">
                <a16:creationId xmlns:a16="http://schemas.microsoft.com/office/drawing/2014/main" id="{30BF36FC-817D-4CAA-B046-2B40F74788A3}"/>
              </a:ext>
            </a:extLst>
          </p:cNvPr>
          <p:cNvSpPr/>
          <p:nvPr/>
        </p:nvSpPr>
        <p:spPr>
          <a:xfrm>
            <a:off x="9540000" y="4500000"/>
            <a:ext cx="216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28588" lvl="0" indent="-128588" defTabSz="685800">
              <a:spcBef>
                <a:spcPts val="225"/>
              </a:spcBef>
              <a:buFont typeface="Wingdings" panose="05000000000000000000" pitchFamily="2" charset="2"/>
              <a:buChar char="ü"/>
              <a:defRPr/>
            </a:pPr>
            <a:r>
              <a:rPr lang="fr-FR" sz="700" kern="0" dirty="0">
                <a:solidFill>
                  <a:schemeClr val="tx1">
                    <a:lumMod val="75000"/>
                    <a:lumOff val="25000"/>
                  </a:schemeClr>
                </a:solidFill>
                <a:sym typeface="Arial"/>
              </a:rPr>
              <a:t>A noter que pour un client mineur, ce sont les représentants légaux qui répondent au QCF-QR, au QDF (définissant ainsi le profil FD du mineur) et qui signent synthèse et les documents de souscription.</a:t>
            </a:r>
          </a:p>
          <a:p>
            <a:pPr marL="128588" lvl="0" indent="-128588" defTabSz="685800">
              <a:spcBef>
                <a:spcPts val="225"/>
              </a:spcBef>
              <a:buFont typeface="Wingdings" panose="05000000000000000000" pitchFamily="2" charset="2"/>
              <a:buChar char="ü"/>
              <a:defRPr/>
            </a:pPr>
            <a:endParaRPr lang="fr-FR" sz="700" kern="0" dirty="0">
              <a:solidFill>
                <a:schemeClr val="tx1">
                  <a:lumMod val="75000"/>
                  <a:lumOff val="25000"/>
                </a:schemeClr>
              </a:solidFill>
              <a:sym typeface="Arial"/>
            </a:endParaRPr>
          </a:p>
          <a:p>
            <a:pPr marL="128588" lvl="0" indent="-128588" defTabSz="685800">
              <a:spcBef>
                <a:spcPts val="225"/>
              </a:spcBef>
              <a:buFont typeface="Wingdings" panose="05000000000000000000" pitchFamily="2" charset="2"/>
              <a:buChar char="ü"/>
              <a:defRPr/>
            </a:pPr>
            <a:r>
              <a:rPr lang="fr-FR" sz="700" kern="0" dirty="0">
                <a:solidFill>
                  <a:schemeClr val="tx1">
                    <a:lumMod val="75000"/>
                    <a:lumOff val="25000"/>
                  </a:schemeClr>
                </a:solidFill>
                <a:sym typeface="Arial"/>
              </a:rPr>
              <a:t>Mettre en avant la souplesse de l’assurance vie grâce à l’abonnement (dès 30 € si versement initial de 100€) qui permet de se constituer un capital à son rythme.</a:t>
            </a:r>
          </a:p>
          <a:p>
            <a:pPr marL="128588" lvl="0" indent="-128588" defTabSz="685800">
              <a:spcBef>
                <a:spcPts val="225"/>
              </a:spcBef>
              <a:buFont typeface="Wingdings" panose="05000000000000000000" pitchFamily="2" charset="2"/>
              <a:buChar char="ü"/>
              <a:defRPr/>
            </a:pPr>
            <a:endParaRPr lang="fr-FR" sz="700" kern="0" dirty="0">
              <a:solidFill>
                <a:schemeClr val="tx1">
                  <a:lumMod val="75000"/>
                  <a:lumOff val="25000"/>
                </a:schemeClr>
              </a:solidFill>
              <a:sym typeface="Arial"/>
            </a:endParaRPr>
          </a:p>
          <a:p>
            <a:pPr marL="128588" lvl="0" indent="-128588" defTabSz="685800">
              <a:spcBef>
                <a:spcPts val="225"/>
              </a:spcBef>
              <a:buFont typeface="Wingdings" panose="05000000000000000000" pitchFamily="2" charset="2"/>
              <a:buChar char="ü"/>
              <a:defRPr/>
            </a:pPr>
            <a:r>
              <a:rPr lang="fr-FR" sz="700" kern="0" dirty="0">
                <a:solidFill>
                  <a:schemeClr val="tx1">
                    <a:lumMod val="75000"/>
                    <a:lumOff val="25000"/>
                  </a:schemeClr>
                </a:solidFill>
                <a:sym typeface="Arial"/>
              </a:rPr>
              <a:t>Faire un point épargne pour les parents.</a:t>
            </a:r>
          </a:p>
        </p:txBody>
      </p:sp>
      <p:sp>
        <p:nvSpPr>
          <p:cNvPr id="49" name="Rectangle 48">
            <a:extLst>
              <a:ext uri="{FF2B5EF4-FFF2-40B4-BE49-F238E27FC236}">
                <a16:creationId xmlns:a16="http://schemas.microsoft.com/office/drawing/2014/main" id="{2AEA9DF1-548C-4676-9AB9-20D5B658C6A4}"/>
              </a:ext>
            </a:extLst>
          </p:cNvPr>
          <p:cNvSpPr/>
          <p:nvPr/>
        </p:nvSpPr>
        <p:spPr>
          <a:xfrm>
            <a:off x="3960000" y="2250000"/>
            <a:ext cx="432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defRPr/>
            </a:pPr>
            <a:r>
              <a:rPr lang="fr-FR" sz="700" b="1" i="1" kern="0" dirty="0">
                <a:solidFill>
                  <a:srgbClr val="C00000"/>
                </a:solidFill>
                <a:sym typeface="Arial"/>
              </a:rPr>
              <a:t>Introduction à la finance durable </a:t>
            </a:r>
            <a:endParaRPr lang="fr-FR" sz="700" b="1" kern="0" dirty="0">
              <a:solidFill>
                <a:srgbClr val="C00000"/>
              </a:solidFill>
              <a:sym typeface="Arial"/>
            </a:endParaRPr>
          </a:p>
          <a:p>
            <a:pPr lvl="0" defTabSz="685800">
              <a:defRPr/>
            </a:pPr>
            <a:r>
              <a:rPr lang="fr-FR" sz="700" kern="0" dirty="0">
                <a:solidFill>
                  <a:schemeClr val="tx1">
                    <a:lumMod val="75000"/>
                    <a:lumOff val="25000"/>
                  </a:schemeClr>
                </a:solidFill>
                <a:sym typeface="Arial"/>
              </a:rPr>
              <a:t>Savez-vous qu’aujourd’hui nous pouvons investir différemment, de manière plus responsable pour l’environnement et la société. Vos investissements peuvent être un levier de transformation de la société vers une économie plus durable.</a:t>
            </a:r>
          </a:p>
          <a:p>
            <a:pPr lvl="0" defTabSz="685800">
              <a:defRPr/>
            </a:pPr>
            <a:r>
              <a:rPr lang="fr-FR" sz="700" kern="0" dirty="0">
                <a:solidFill>
                  <a:schemeClr val="tx1">
                    <a:lumMod val="75000"/>
                    <a:lumOff val="25000"/>
                  </a:schemeClr>
                </a:solidFill>
                <a:sym typeface="Arial"/>
              </a:rPr>
              <a:t>Pour vous faire la meilleure proposition de placement , grâce à un questionnaire simple et rapide,  je vous propose de recueillir au préalable vos préférences en matière d’investissement durable pour concilier performance économique et impact social et environnemental.</a:t>
            </a:r>
          </a:p>
          <a:p>
            <a:pPr lvl="0" defTabSz="685800">
              <a:defRPr/>
            </a:pPr>
            <a:r>
              <a:rPr lang="fr-FR" sz="700" kern="0" dirty="0">
                <a:solidFill>
                  <a:schemeClr val="tx1">
                    <a:lumMod val="75000"/>
                    <a:lumOff val="25000"/>
                  </a:schemeClr>
                </a:solidFill>
                <a:sym typeface="Arial"/>
              </a:rPr>
              <a:t>L’offre qui vous sera proposée tiendra compte de votre profil investisseur, votre situation personnelle et vos projets tout en ajoutant une dimension durable à vos investissements.</a:t>
            </a:r>
          </a:p>
          <a:p>
            <a:pPr lvl="0" defTabSz="685800">
              <a:defRPr/>
            </a:pPr>
            <a:endParaRPr lang="fr-FR" sz="700" kern="0" dirty="0">
              <a:solidFill>
                <a:schemeClr val="tx1">
                  <a:lumMod val="75000"/>
                  <a:lumOff val="25000"/>
                </a:schemeClr>
              </a:solidFill>
              <a:sym typeface="Arial"/>
            </a:endParaRPr>
          </a:p>
          <a:p>
            <a:pPr lvl="0" defTabSz="685800">
              <a:defRPr/>
            </a:pPr>
            <a:r>
              <a:rPr lang="fr-FR" sz="700" b="1" i="1" kern="0" dirty="0">
                <a:solidFill>
                  <a:srgbClr val="C00000"/>
                </a:solidFill>
                <a:sym typeface="Arial"/>
              </a:rPr>
              <a:t>QFD</a:t>
            </a:r>
          </a:p>
          <a:p>
            <a:pPr lvl="0" defTabSz="685800">
              <a:defRPr/>
            </a:pPr>
            <a:r>
              <a:rPr lang="fr-FR" sz="700" kern="0" dirty="0">
                <a:solidFill>
                  <a:schemeClr val="tx1">
                    <a:lumMod val="75000"/>
                    <a:lumOff val="25000"/>
                  </a:schemeClr>
                </a:solidFill>
                <a:sym typeface="Arial"/>
              </a:rPr>
              <a:t>Je constate du questionnaire et de nos échanges que vous êtes un client impliqué, soucieux de laisser une planète vivable à vos enfants. Il est important d’anticiper l’avenir de vos enfants ( leurs études…), je vous propose d’épargner régulièrement dans un placement qui a du sens pour vous. Je pensais notamment à un contrat d’ assurance vie pour préparer l’avenir de vos enfants tout en contribuant  une économie plus durable.</a:t>
            </a:r>
          </a:p>
        </p:txBody>
      </p:sp>
      <p:sp>
        <p:nvSpPr>
          <p:cNvPr id="51" name="Rectangle 50">
            <a:extLst>
              <a:ext uri="{FF2B5EF4-FFF2-40B4-BE49-F238E27FC236}">
                <a16:creationId xmlns:a16="http://schemas.microsoft.com/office/drawing/2014/main" id="{054C1345-14E5-4CE5-A4CD-CB3422A75A64}"/>
              </a:ext>
            </a:extLst>
          </p:cNvPr>
          <p:cNvSpPr/>
          <p:nvPr/>
        </p:nvSpPr>
        <p:spPr>
          <a:xfrm>
            <a:off x="9000000" y="2250000"/>
            <a:ext cx="10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spcBef>
                <a:spcPts val="225"/>
              </a:spcBef>
              <a:defRPr/>
            </a:pPr>
            <a:r>
              <a:rPr lang="fr-FR" sz="700" kern="0" dirty="0">
                <a:solidFill>
                  <a:schemeClr val="tx1">
                    <a:lumMod val="75000"/>
                    <a:lumOff val="25000"/>
                  </a:schemeClr>
                </a:solidFill>
                <a:sym typeface="Arial"/>
              </a:rPr>
              <a:t>Identification des fonds via la pastille pendant le parcours</a:t>
            </a:r>
          </a:p>
          <a:p>
            <a:pPr marL="128588" lvl="0" indent="-128588" defTabSz="685800">
              <a:spcBef>
                <a:spcPts val="225"/>
              </a:spcBef>
              <a:buFont typeface="Wingdings" panose="05000000000000000000" pitchFamily="2" charset="2"/>
              <a:buChar char="ü"/>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r>
              <a:rPr lang="fr-FR" sz="700" kern="0" dirty="0">
                <a:solidFill>
                  <a:schemeClr val="tx1">
                    <a:lumMod val="75000"/>
                    <a:lumOff val="25000"/>
                  </a:schemeClr>
                </a:solidFill>
                <a:sym typeface="Arial"/>
              </a:rPr>
              <a:t>Sur la synthèse, le client pourra voir le % </a:t>
            </a:r>
            <a:r>
              <a:rPr lang="fr-FR" sz="700" strike="sngStrike" kern="0" dirty="0">
                <a:solidFill>
                  <a:schemeClr val="tx1">
                    <a:lumMod val="75000"/>
                    <a:lumOff val="25000"/>
                  </a:schemeClr>
                </a:solidFill>
                <a:sym typeface="Arial"/>
              </a:rPr>
              <a:t> </a:t>
            </a:r>
            <a:r>
              <a:rPr lang="fr-FR" sz="700" kern="0" dirty="0">
                <a:solidFill>
                  <a:schemeClr val="tx1">
                    <a:lumMod val="75000"/>
                    <a:lumOff val="25000"/>
                  </a:schemeClr>
                </a:solidFill>
                <a:sym typeface="Arial"/>
              </a:rPr>
              <a:t>d’investissements durables de la proposition d’allocation</a:t>
            </a:r>
          </a:p>
        </p:txBody>
      </p:sp>
      <p:sp>
        <p:nvSpPr>
          <p:cNvPr id="52" name="Rectangle 51">
            <a:extLst>
              <a:ext uri="{FF2B5EF4-FFF2-40B4-BE49-F238E27FC236}">
                <a16:creationId xmlns:a16="http://schemas.microsoft.com/office/drawing/2014/main" id="{2F1E1217-50FE-4E28-B467-6A63CADD3077}"/>
              </a:ext>
            </a:extLst>
          </p:cNvPr>
          <p:cNvSpPr/>
          <p:nvPr/>
        </p:nvSpPr>
        <p:spPr>
          <a:xfrm>
            <a:off x="4140000" y="630000"/>
            <a:ext cx="5760000" cy="720000"/>
          </a:xfrm>
          <a:prstGeom prst="rect">
            <a:avLst/>
          </a:prstGeom>
          <a:solidFill>
            <a:schemeClr val="bg1">
              <a:lumMod val="85000"/>
            </a:schemeClr>
          </a:solidFill>
          <a:ln w="12700" cap="flat" cmpd="sng" algn="ctr">
            <a:solidFill>
              <a:srgbClr val="FFFFFF">
                <a:lumMod val="85000"/>
              </a:srgbClr>
            </a:solidFill>
            <a:prstDash val="solid"/>
            <a:miter lim="800000"/>
          </a:ln>
          <a:effectLst/>
        </p:spPr>
        <p:txBody>
          <a:bodyPr lIns="36000" tIns="34290" rIns="36000" bIns="34290" rtlCol="0" anchor="ctr"/>
          <a:lstStyle/>
          <a:p>
            <a:pPr marL="68580" lvl="0" indent="-68580" defTabSz="685800">
              <a:buFont typeface="Arial" panose="020B0604020202020204" pitchFamily="34" charset="0"/>
              <a:buChar char="•"/>
              <a:defRPr/>
            </a:pPr>
            <a:r>
              <a:rPr lang="fr-FR" sz="1000" b="1" kern="0" dirty="0">
                <a:solidFill>
                  <a:srgbClr val="3E454A"/>
                </a:solidFill>
                <a:sym typeface="Arial"/>
              </a:rPr>
              <a:t>Laure et Laurent, </a:t>
            </a:r>
            <a:r>
              <a:rPr lang="fr-FR" sz="1000" kern="0" dirty="0">
                <a:solidFill>
                  <a:srgbClr val="3E454A"/>
                </a:solidFill>
                <a:sym typeface="Arial"/>
              </a:rPr>
              <a:t>33 ans, ils ont un enfant, Julie 5 ans et souhaitent anticiper son avenir (études, permis de conduire, …). Julie 5 ans dispose d’ores et déjà d’un livret A.</a:t>
            </a:r>
            <a:endParaRPr lang="en-US" sz="1000" kern="0" dirty="0">
              <a:solidFill>
                <a:srgbClr val="FFFFFF"/>
              </a:solidFill>
              <a:sym typeface="Arial"/>
            </a:endParaRPr>
          </a:p>
          <a:p>
            <a:pPr marL="68580" lvl="0" indent="-68580" defTabSz="685800">
              <a:buFont typeface="Arial" panose="020B0604020202020204" pitchFamily="34" charset="0"/>
              <a:buChar char="•"/>
              <a:defRPr/>
            </a:pPr>
            <a:r>
              <a:rPr lang="fr-FR" sz="1000" kern="0" dirty="0">
                <a:solidFill>
                  <a:srgbClr val="3E454A"/>
                </a:solidFill>
                <a:sym typeface="Arial"/>
              </a:rPr>
              <a:t>Ils sont particulièrement attentifs à la protection de la planète qu’ils transmettront à leur enfant.</a:t>
            </a:r>
            <a:endParaRPr lang="fr-FR" sz="1000" kern="0" dirty="0">
              <a:solidFill>
                <a:srgbClr val="3E454A"/>
              </a:solidFill>
              <a:cs typeface="Arial"/>
              <a:sym typeface="Arial"/>
            </a:endParaRPr>
          </a:p>
        </p:txBody>
      </p:sp>
      <p:sp>
        <p:nvSpPr>
          <p:cNvPr id="54" name="ZoneTexte 53">
            <a:extLst>
              <a:ext uri="{FF2B5EF4-FFF2-40B4-BE49-F238E27FC236}">
                <a16:creationId xmlns:a16="http://schemas.microsoft.com/office/drawing/2014/main" id="{719F58BC-4BDD-4342-B43C-69BECC80F814}"/>
              </a:ext>
            </a:extLst>
          </p:cNvPr>
          <p:cNvSpPr txBox="1"/>
          <p:nvPr/>
        </p:nvSpPr>
        <p:spPr>
          <a:xfrm>
            <a:off x="1188000" y="1980000"/>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Découverte client</a:t>
            </a:r>
          </a:p>
        </p:txBody>
      </p:sp>
      <p:sp>
        <p:nvSpPr>
          <p:cNvPr id="55" name="ZoneTexte 54">
            <a:extLst>
              <a:ext uri="{FF2B5EF4-FFF2-40B4-BE49-F238E27FC236}">
                <a16:creationId xmlns:a16="http://schemas.microsoft.com/office/drawing/2014/main" id="{257BD2BF-C6A1-4DBE-BF8E-95E9C68DCF89}"/>
              </a:ext>
            </a:extLst>
          </p:cNvPr>
          <p:cNvSpPr txBox="1"/>
          <p:nvPr/>
        </p:nvSpPr>
        <p:spPr>
          <a:xfrm>
            <a:off x="4212000" y="1980000"/>
            <a:ext cx="252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Argumentation / posture conseiller</a:t>
            </a:r>
          </a:p>
        </p:txBody>
      </p:sp>
      <p:sp>
        <p:nvSpPr>
          <p:cNvPr id="56" name="ZoneTexte 55">
            <a:extLst>
              <a:ext uri="{FF2B5EF4-FFF2-40B4-BE49-F238E27FC236}">
                <a16:creationId xmlns:a16="http://schemas.microsoft.com/office/drawing/2014/main" id="{87185124-B282-450B-BB78-75AD3DFE1247}"/>
              </a:ext>
            </a:extLst>
          </p:cNvPr>
          <p:cNvSpPr txBox="1"/>
          <p:nvPr/>
        </p:nvSpPr>
        <p:spPr>
          <a:xfrm>
            <a:off x="9180000" y="1980000"/>
            <a:ext cx="108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Parcours</a:t>
            </a:r>
          </a:p>
        </p:txBody>
      </p:sp>
      <p:sp>
        <p:nvSpPr>
          <p:cNvPr id="57" name="ZoneTexte 56">
            <a:extLst>
              <a:ext uri="{FF2B5EF4-FFF2-40B4-BE49-F238E27FC236}">
                <a16:creationId xmlns:a16="http://schemas.microsoft.com/office/drawing/2014/main" id="{43385455-A41C-4F16-9670-8C61F5B00CFD}"/>
              </a:ext>
            </a:extLst>
          </p:cNvPr>
          <p:cNvSpPr txBox="1"/>
          <p:nvPr/>
        </p:nvSpPr>
        <p:spPr>
          <a:xfrm>
            <a:off x="1188000" y="4230000"/>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Réponses aux objections</a:t>
            </a:r>
          </a:p>
        </p:txBody>
      </p:sp>
      <p:sp>
        <p:nvSpPr>
          <p:cNvPr id="58" name="ZoneTexte 57">
            <a:extLst>
              <a:ext uri="{FF2B5EF4-FFF2-40B4-BE49-F238E27FC236}">
                <a16:creationId xmlns:a16="http://schemas.microsoft.com/office/drawing/2014/main" id="{868667B3-98E4-4DF5-AEB3-780F54343168}"/>
              </a:ext>
            </a:extLst>
          </p:cNvPr>
          <p:cNvSpPr txBox="1"/>
          <p:nvPr/>
        </p:nvSpPr>
        <p:spPr>
          <a:xfrm>
            <a:off x="9792000" y="4228453"/>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Points clés à retenir</a:t>
            </a:r>
          </a:p>
        </p:txBody>
      </p:sp>
      <p:pic>
        <p:nvPicPr>
          <p:cNvPr id="59" name="Picture 10">
            <a:extLst>
              <a:ext uri="{FF2B5EF4-FFF2-40B4-BE49-F238E27FC236}">
                <a16:creationId xmlns:a16="http://schemas.microsoft.com/office/drawing/2014/main" id="{C5D57E39-84B1-44A1-9604-E26E16819EBC}"/>
              </a:ext>
            </a:extLst>
          </p:cNvPr>
          <p:cNvPicPr>
            <a:picLocks noChangeAspect="1" noChangeArrowheads="1"/>
          </p:cNvPicPr>
          <p:nvPr/>
        </p:nvPicPr>
        <p:blipFill>
          <a:blip r:embed="rId4" cstate="print">
            <a:duotone>
              <a:srgbClr val="581D7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 y="4248000"/>
            <a:ext cx="230834" cy="230834"/>
          </a:xfrm>
          <a:prstGeom prst="rect">
            <a:avLst/>
          </a:prstGeom>
          <a:noFill/>
          <a:extLst>
            <a:ext uri="{909E8E84-426E-40DD-AFC4-6F175D3DCCD1}">
              <a14:hiddenFill xmlns:a14="http://schemas.microsoft.com/office/drawing/2010/main">
                <a:solidFill>
                  <a:srgbClr val="FFFFFF"/>
                </a:solidFill>
              </a14:hiddenFill>
            </a:ext>
          </a:extLst>
        </p:spPr>
      </p:pic>
      <p:pic>
        <p:nvPicPr>
          <p:cNvPr id="60" name="Graphique 59" descr="Case cochée avec un remplissage uni">
            <a:extLst>
              <a:ext uri="{FF2B5EF4-FFF2-40B4-BE49-F238E27FC236}">
                <a16:creationId xmlns:a16="http://schemas.microsoft.com/office/drawing/2014/main" id="{3DB7B7EE-61B7-4FA8-97E6-FD3B4F0F538E}"/>
              </a:ext>
            </a:extLst>
          </p:cNvPr>
          <p:cNvPicPr>
            <a:picLocks noChangeAspect="1"/>
          </p:cNvPicPr>
          <p:nvPr/>
        </p:nvPicPr>
        <p:blipFill>
          <a:blip r:embed="rId5">
            <a:duotone>
              <a:srgbClr val="00A193">
                <a:shade val="45000"/>
                <a:satMod val="135000"/>
              </a:srgbClr>
              <a:prstClr val="white"/>
            </a:duotone>
            <a:extLst>
              <a:ext uri="{96DAC541-7B7A-43D3-8B79-37D633B846F1}">
                <asvg:svgBlip xmlns:asvg="http://schemas.microsoft.com/office/drawing/2016/SVG/main" r:embed="rId6"/>
              </a:ext>
            </a:extLst>
          </a:blip>
          <a:stretch>
            <a:fillRect/>
          </a:stretch>
        </p:blipFill>
        <p:spPr>
          <a:xfrm>
            <a:off x="9540000" y="4176000"/>
            <a:ext cx="342911" cy="342911"/>
          </a:xfrm>
          <a:prstGeom prst="rect">
            <a:avLst/>
          </a:prstGeom>
        </p:spPr>
      </p:pic>
      <p:pic>
        <p:nvPicPr>
          <p:cNvPr id="61" name="Picture 2">
            <a:extLst>
              <a:ext uri="{FF2B5EF4-FFF2-40B4-BE49-F238E27FC236}">
                <a16:creationId xmlns:a16="http://schemas.microsoft.com/office/drawing/2014/main" id="{50AA651C-2584-48E5-BC62-9E85631B37DA}"/>
              </a:ext>
            </a:extLst>
          </p:cNvPr>
          <p:cNvPicPr>
            <a:picLocks noChangeAspect="1" noChangeArrowheads="1"/>
          </p:cNvPicPr>
          <p:nvPr/>
        </p:nvPicPr>
        <p:blipFill>
          <a:blip r:embed="rId7"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 y="1944000"/>
            <a:ext cx="301760" cy="301760"/>
          </a:xfrm>
          <a:prstGeom prst="rect">
            <a:avLst/>
          </a:prstGeom>
          <a:noFill/>
          <a:extLst>
            <a:ext uri="{909E8E84-426E-40DD-AFC4-6F175D3DCCD1}">
              <a14:hiddenFill xmlns:a14="http://schemas.microsoft.com/office/drawing/2010/main">
                <a:solidFill>
                  <a:srgbClr val="FFFFFF"/>
                </a:solidFill>
              </a14:hiddenFill>
            </a:ext>
          </a:extLst>
        </p:spPr>
      </p:pic>
      <p:pic>
        <p:nvPicPr>
          <p:cNvPr id="62" name="Image 1">
            <a:extLst>
              <a:ext uri="{FF2B5EF4-FFF2-40B4-BE49-F238E27FC236}">
                <a16:creationId xmlns:a16="http://schemas.microsoft.com/office/drawing/2014/main" id="{F29DB60D-A43C-42C8-98B2-1A5343FA3AB0}"/>
              </a:ext>
            </a:extLst>
          </p:cNvPr>
          <p:cNvPicPr>
            <a:picLocks noChangeAspect="1" noChangeArrowheads="1"/>
          </p:cNvPicPr>
          <p:nvPr/>
        </p:nvPicPr>
        <p:blipFill>
          <a:blip r:embed="rId8"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996000" y="1980000"/>
            <a:ext cx="239142" cy="20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3">
            <a:extLst>
              <a:ext uri="{FF2B5EF4-FFF2-40B4-BE49-F238E27FC236}">
                <a16:creationId xmlns:a16="http://schemas.microsoft.com/office/drawing/2014/main" id="{DD9EAA3F-E0EB-43EC-AE7F-3DCF060C9290}"/>
              </a:ext>
            </a:extLst>
          </p:cNvPr>
          <p:cNvPicPr>
            <a:picLocks noChangeAspect="1" noChangeArrowheads="1"/>
          </p:cNvPicPr>
          <p:nvPr/>
        </p:nvPicPr>
        <p:blipFill>
          <a:blip r:embed="rId9"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0" y="1944000"/>
            <a:ext cx="230833" cy="230833"/>
          </a:xfrm>
          <a:prstGeom prst="rect">
            <a:avLst/>
          </a:prstGeom>
          <a:noFill/>
          <a:extLst>
            <a:ext uri="{909E8E84-426E-40DD-AFC4-6F175D3DCCD1}">
              <a14:hiddenFill xmlns:a14="http://schemas.microsoft.com/office/drawing/2010/main">
                <a:solidFill>
                  <a:srgbClr val="FFFFFF"/>
                </a:solidFill>
              </a14:hiddenFill>
            </a:ext>
          </a:extLst>
        </p:spPr>
      </p:pic>
      <p:pic>
        <p:nvPicPr>
          <p:cNvPr id="64" name="Image 63">
            <a:extLst>
              <a:ext uri="{FF2B5EF4-FFF2-40B4-BE49-F238E27FC236}">
                <a16:creationId xmlns:a16="http://schemas.microsoft.com/office/drawing/2014/main" id="{F2B73476-6BB3-4E52-A909-5880BD937BE5}"/>
              </a:ext>
            </a:extLst>
          </p:cNvPr>
          <p:cNvPicPr>
            <a:picLocks noChangeAspect="1"/>
          </p:cNvPicPr>
          <p:nvPr/>
        </p:nvPicPr>
        <p:blipFill>
          <a:blip r:embed="rId10"/>
          <a:stretch>
            <a:fillRect/>
          </a:stretch>
        </p:blipFill>
        <p:spPr>
          <a:xfrm>
            <a:off x="9432000" y="2880000"/>
            <a:ext cx="257340" cy="245371"/>
          </a:xfrm>
          <a:prstGeom prst="rect">
            <a:avLst/>
          </a:prstGeom>
        </p:spPr>
      </p:pic>
      <p:sp>
        <p:nvSpPr>
          <p:cNvPr id="24" name="Espace réservé du texte 13">
            <a:extLst>
              <a:ext uri="{FF2B5EF4-FFF2-40B4-BE49-F238E27FC236}">
                <a16:creationId xmlns:a16="http://schemas.microsoft.com/office/drawing/2014/main" id="{89417D65-9A11-4414-8D23-CB50302B67EF}"/>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Mise en situation pour les 3 profils</a:t>
            </a:r>
          </a:p>
        </p:txBody>
      </p:sp>
    </p:spTree>
    <p:extLst>
      <p:ext uri="{BB962C8B-B14F-4D97-AF65-F5344CB8AC3E}">
        <p14:creationId xmlns:p14="http://schemas.microsoft.com/office/powerpoint/2010/main" val="4151354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Profil sensibilisé</a:t>
            </a:r>
          </a:p>
        </p:txBody>
      </p:sp>
      <p:sp>
        <p:nvSpPr>
          <p:cNvPr id="28" name="Rectangle 27">
            <a:extLst>
              <a:ext uri="{FF2B5EF4-FFF2-40B4-BE49-F238E27FC236}">
                <a16:creationId xmlns:a16="http://schemas.microsoft.com/office/drawing/2014/main" id="{583EA0BC-FBFE-4374-BD73-8DEFB7A1BDC8}"/>
              </a:ext>
            </a:extLst>
          </p:cNvPr>
          <p:cNvSpPr/>
          <p:nvPr/>
        </p:nvSpPr>
        <p:spPr>
          <a:xfrm>
            <a:off x="900000" y="4500000"/>
            <a:ext cx="28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33350" lvl="0" indent="-133350" defTabSz="685800">
              <a:spcBef>
                <a:spcPts val="225"/>
              </a:spcBef>
              <a:buFont typeface="+mj-lt"/>
              <a:buAutoNum type="arabicPeriod"/>
              <a:defRPr/>
            </a:pPr>
            <a:r>
              <a:rPr lang="fr-FR" sz="700" b="1" kern="0" spc="-4" dirty="0">
                <a:solidFill>
                  <a:srgbClr val="C00000"/>
                </a:solidFill>
                <a:cs typeface="Tahoma"/>
                <a:sym typeface="Arial"/>
              </a:rPr>
              <a:t>« Comment pouvez-vous me garantir l’impact de mon placement sur le développement durable ? »</a:t>
            </a:r>
          </a:p>
          <a:p>
            <a:pPr lvl="0" defTabSz="685800">
              <a:spcBef>
                <a:spcPts val="225"/>
              </a:spcBef>
              <a:defRPr/>
            </a:pPr>
            <a:endParaRPr lang="fr-FR" sz="700" b="1" kern="0" spc="-4" dirty="0">
              <a:solidFill>
                <a:schemeClr val="tx1">
                  <a:lumMod val="75000"/>
                  <a:lumOff val="25000"/>
                </a:schemeClr>
              </a:solidFill>
              <a:cs typeface="Tahoma"/>
              <a:sym typeface="Arial"/>
            </a:endParaRPr>
          </a:p>
          <a:p>
            <a:pPr lvl="0" defTabSz="685800">
              <a:spcBef>
                <a:spcPts val="225"/>
              </a:spcBef>
              <a:defRPr/>
            </a:pPr>
            <a:r>
              <a:rPr lang="fr-FR" sz="700" kern="0" dirty="0">
                <a:solidFill>
                  <a:schemeClr val="tx1">
                    <a:lumMod val="75000"/>
                    <a:lumOff val="25000"/>
                  </a:schemeClr>
                </a:solidFill>
                <a:sym typeface="Arial"/>
              </a:rPr>
              <a:t>Vous aurez  à votre disposition un certain nombre de document sur votre espace assurance qui vous permettront de suivre la durabilité de votre placement :</a:t>
            </a:r>
          </a:p>
          <a:p>
            <a:pPr marL="128588" lvl="0" indent="-128588" defTabSz="685800">
              <a:spcBef>
                <a:spcPts val="225"/>
              </a:spcBef>
              <a:buFontTx/>
              <a:buChar char="-"/>
              <a:defRPr/>
            </a:pPr>
            <a:r>
              <a:rPr lang="fr-FR" sz="700" kern="0" dirty="0">
                <a:solidFill>
                  <a:schemeClr val="tx1">
                    <a:lumMod val="75000"/>
                    <a:lumOff val="25000"/>
                  </a:schemeClr>
                </a:solidFill>
                <a:sym typeface="Arial"/>
              </a:rPr>
              <a:t>Le document contractuel de durabilité qui détermine les caractéristiques environnementales et sociales de chaque fonds</a:t>
            </a:r>
          </a:p>
          <a:p>
            <a:pPr marL="128588" lvl="0" indent="-128588" defTabSz="685800">
              <a:spcBef>
                <a:spcPts val="225"/>
              </a:spcBef>
              <a:buFontTx/>
              <a:buChar char="-"/>
              <a:defRPr/>
            </a:pPr>
            <a:r>
              <a:rPr lang="fr-FR" sz="700" kern="0" dirty="0">
                <a:solidFill>
                  <a:schemeClr val="tx1">
                    <a:lumMod val="75000"/>
                    <a:lumOff val="25000"/>
                  </a:schemeClr>
                </a:solidFill>
                <a:sym typeface="Arial"/>
              </a:rPr>
              <a:t>Le document périodique de durabilité qui détermine si l’année précédente le fonds a été en ligne avec ses objectifs environnementaux et sociaux</a:t>
            </a:r>
          </a:p>
          <a:p>
            <a:pPr marL="128588" lvl="0" indent="-128588" defTabSz="685800">
              <a:spcBef>
                <a:spcPts val="225"/>
              </a:spcBef>
              <a:buFontTx/>
              <a:buChar char="-"/>
              <a:defRPr/>
            </a:pPr>
            <a:r>
              <a:rPr lang="fr-FR" sz="700" kern="0" dirty="0">
                <a:solidFill>
                  <a:schemeClr val="tx1">
                    <a:lumMod val="75000"/>
                    <a:lumOff val="25000"/>
                  </a:schemeClr>
                </a:solidFill>
                <a:sym typeface="Arial"/>
              </a:rPr>
              <a:t>Les green bonds sont fléchés et permettent de financer les acquisitions ou rénovations de bâtiments écologiques.</a:t>
            </a:r>
          </a:p>
        </p:txBody>
      </p:sp>
      <p:sp>
        <p:nvSpPr>
          <p:cNvPr id="31" name="Espace réservé du numéro de diapositive 7">
            <a:extLst>
              <a:ext uri="{FF2B5EF4-FFF2-40B4-BE49-F238E27FC236}">
                <a16:creationId xmlns:a16="http://schemas.microsoft.com/office/drawing/2014/main" id="{1DCE5C3F-B01F-470B-A9C3-B48065E42C2E}"/>
              </a:ext>
            </a:extLst>
          </p:cNvPr>
          <p:cNvSpPr txBox="1">
            <a:spLocks/>
          </p:cNvSpPr>
          <p:nvPr/>
        </p:nvSpPr>
        <p:spPr>
          <a:xfrm>
            <a:off x="481264" y="6388167"/>
            <a:ext cx="539750" cy="204788"/>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fr-FR" sz="675" dirty="0">
              <a:solidFill>
                <a:srgbClr val="D7000F"/>
              </a:solidFill>
              <a:cs typeface="Arial"/>
              <a:sym typeface="Arial"/>
            </a:endParaRPr>
          </a:p>
        </p:txBody>
      </p:sp>
      <p:sp>
        <p:nvSpPr>
          <p:cNvPr id="36" name="Rectangle 35">
            <a:extLst>
              <a:ext uri="{FF2B5EF4-FFF2-40B4-BE49-F238E27FC236}">
                <a16:creationId xmlns:a16="http://schemas.microsoft.com/office/drawing/2014/main" id="{3C2362CF-F804-40C3-B5C6-A23DBF72F057}"/>
              </a:ext>
            </a:extLst>
          </p:cNvPr>
          <p:cNvSpPr/>
          <p:nvPr/>
        </p:nvSpPr>
        <p:spPr>
          <a:xfrm>
            <a:off x="900000" y="2250000"/>
            <a:ext cx="28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defRPr/>
            </a:pPr>
            <a:r>
              <a:rPr lang="fr-FR" sz="700" b="1" i="1" kern="0" dirty="0">
                <a:solidFill>
                  <a:schemeClr val="tx1">
                    <a:lumMod val="75000"/>
                    <a:lumOff val="25000"/>
                  </a:schemeClr>
                </a:solidFill>
                <a:sym typeface="Arial"/>
              </a:rPr>
              <a:t>Avant l’entretien : Utiliser l’APE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Analyser les revenus et les charges du client : Déterminer la capacité d’épargne régulière du client : elle permettrait la mise en place de versements programmés</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Analyser la synthèse MySys : Déterminer l’épargne de précaution adaptée : il est conseillé de conserver 3 mois de revenus minimum</a:t>
            </a:r>
          </a:p>
          <a:p>
            <a:pPr lvl="0" defTabSz="685800">
              <a:spcAft>
                <a:spcPts val="300"/>
              </a:spcAft>
              <a:defRPr/>
            </a:pPr>
            <a:endParaRPr lang="fr-FR" sz="700" kern="0" dirty="0">
              <a:solidFill>
                <a:schemeClr val="tx1">
                  <a:lumMod val="75000"/>
                  <a:lumOff val="25000"/>
                </a:schemeClr>
              </a:solidFill>
              <a:sym typeface="Arial"/>
            </a:endParaRPr>
          </a:p>
          <a:p>
            <a:pPr lvl="0" defTabSz="685800">
              <a:defRPr/>
            </a:pPr>
            <a:r>
              <a:rPr lang="fr-FR" sz="700" b="1" i="1" kern="0" dirty="0">
                <a:solidFill>
                  <a:schemeClr val="tx1">
                    <a:lumMod val="75000"/>
                    <a:lumOff val="25000"/>
                  </a:schemeClr>
                </a:solidFill>
                <a:sym typeface="Arial"/>
              </a:rPr>
              <a:t>Pendant l’entretien </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cs typeface="Arial"/>
                <a:sym typeface="Arial"/>
              </a:rPr>
              <a:t>Actualiser les données clients</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cs typeface="Arial"/>
                <a:sym typeface="Arial"/>
              </a:rPr>
              <a:t>Compléter, si nécessaire, le QCF-QR</a:t>
            </a:r>
          </a:p>
          <a:p>
            <a:pPr marL="69056" lvl="0" indent="-69056" defTabSz="685800">
              <a:spcAft>
                <a:spcPts val="300"/>
              </a:spcAft>
              <a:buFont typeface="Arial" panose="020B0604020202020204" pitchFamily="34" charset="0"/>
              <a:buChar char="•"/>
              <a:defRPr/>
            </a:pPr>
            <a:r>
              <a:rPr lang="fr-FR" sz="700" kern="0" dirty="0">
                <a:solidFill>
                  <a:srgbClr val="C00000"/>
                </a:solidFill>
                <a:cs typeface="Arial"/>
                <a:sym typeface="Arial"/>
              </a:rPr>
              <a:t>Compléter le Questionnaire Finance Durable : </a:t>
            </a:r>
            <a:r>
              <a:rPr lang="fr-FR" sz="700" b="1" kern="0" dirty="0">
                <a:solidFill>
                  <a:srgbClr val="C00000"/>
                </a:solidFill>
                <a:cs typeface="Arial"/>
                <a:sym typeface="Arial"/>
              </a:rPr>
              <a:t>sensibilisé </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Identifier si existence d’une épargne externe (Avoirs à la concurrence, PEE)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Identifier les projets du client (nature, quel délai, etc.)</a:t>
            </a:r>
          </a:p>
        </p:txBody>
      </p:sp>
      <p:sp>
        <p:nvSpPr>
          <p:cNvPr id="25" name="Rectangle 24">
            <a:extLst>
              <a:ext uri="{FF2B5EF4-FFF2-40B4-BE49-F238E27FC236}">
                <a16:creationId xmlns:a16="http://schemas.microsoft.com/office/drawing/2014/main" id="{B1971C98-B816-402F-A32D-A3A562D27779}"/>
              </a:ext>
            </a:extLst>
          </p:cNvPr>
          <p:cNvSpPr/>
          <p:nvPr/>
        </p:nvSpPr>
        <p:spPr>
          <a:xfrm>
            <a:off x="3960000" y="4500000"/>
            <a:ext cx="270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lvl="0" defTabSz="685800">
              <a:spcBef>
                <a:spcPts val="225"/>
              </a:spcBef>
              <a:buFont typeface="+mj-lt"/>
              <a:buAutoNum type="arabicPeriod" startAt="2"/>
              <a:defRPr/>
            </a:pPr>
            <a:r>
              <a:rPr lang="fr-FR" sz="700" b="1" kern="0" spc="-4" dirty="0">
                <a:solidFill>
                  <a:srgbClr val="C00000"/>
                </a:solidFill>
                <a:cs typeface="Tahoma"/>
                <a:sym typeface="Arial"/>
              </a:rPr>
              <a:t>« Dans votre proposition, je ne vois pas de fonds agissant sur le climat. »</a:t>
            </a:r>
            <a:br>
              <a:rPr lang="fr-FR" sz="700" b="1" kern="0" spc="-4" dirty="0">
                <a:solidFill>
                  <a:schemeClr val="tx1">
                    <a:lumMod val="75000"/>
                    <a:lumOff val="25000"/>
                  </a:schemeClr>
                </a:solidFill>
                <a:cs typeface="Tahoma"/>
                <a:sym typeface="Arial"/>
              </a:rPr>
            </a:br>
            <a:br>
              <a:rPr lang="fr-FR" sz="700" b="1" kern="0" spc="-4" dirty="0">
                <a:solidFill>
                  <a:schemeClr val="tx1">
                    <a:lumMod val="75000"/>
                    <a:lumOff val="25000"/>
                  </a:schemeClr>
                </a:solidFill>
                <a:cs typeface="Tahoma"/>
                <a:sym typeface="Arial"/>
              </a:rPr>
            </a:br>
            <a:r>
              <a:rPr lang="fr-FR" sz="700" kern="0" spc="-4" dirty="0">
                <a:solidFill>
                  <a:schemeClr val="tx1">
                    <a:lumMod val="75000"/>
                    <a:lumOff val="25000"/>
                  </a:schemeClr>
                </a:solidFill>
                <a:cs typeface="Tahoma"/>
                <a:sym typeface="Arial"/>
              </a:rPr>
              <a:t>Effectivement, aujourd’hui notre outil ne nous permet pas de vous apporter une réponse en totale  adéquation avec votre souhait de fonds sur le climat. Néanmoins, nous disposons dans notre gamme de fonds qui répondent à cette thématique comme par exemple ceux de la société de gestion </a:t>
            </a:r>
            <a:r>
              <a:rPr lang="fr-FR" sz="700" kern="0" spc="-4" dirty="0" err="1">
                <a:solidFill>
                  <a:schemeClr val="tx1">
                    <a:lumMod val="75000"/>
                    <a:lumOff val="25000"/>
                  </a:schemeClr>
                </a:solidFill>
                <a:cs typeface="Tahoma"/>
                <a:sym typeface="Arial"/>
              </a:rPr>
              <a:t>Mirova</a:t>
            </a:r>
            <a:r>
              <a:rPr lang="fr-FR" sz="700" kern="0" spc="-4" dirty="0">
                <a:solidFill>
                  <a:schemeClr val="tx1">
                    <a:lumMod val="75000"/>
                    <a:lumOff val="25000"/>
                  </a:schemeClr>
                </a:solidFill>
                <a:cs typeface="Tahoma"/>
                <a:sym typeface="Arial"/>
              </a:rPr>
              <a:t> qui a développé une méthodologie qui nous permet d’assurer que les supports proposés  sont compatibles avec la trajectoire des 2°C de l’accord de Paris sur le climat. </a:t>
            </a:r>
          </a:p>
          <a:p>
            <a:pPr lvl="0" defTabSz="685800">
              <a:spcBef>
                <a:spcPts val="225"/>
              </a:spcBef>
              <a:defRPr/>
            </a:pPr>
            <a:r>
              <a:rPr lang="fr-FR" sz="700" kern="0" spc="-4" dirty="0">
                <a:solidFill>
                  <a:schemeClr val="tx1">
                    <a:lumMod val="75000"/>
                    <a:lumOff val="25000"/>
                  </a:schemeClr>
                </a:solidFill>
                <a:cs typeface="Tahoma"/>
                <a:sym typeface="Arial"/>
              </a:rPr>
              <a:t>A noter : si le client émet le souhait d’intégrer des fonds sur le climat, vous pouvez modifier la proposition tout en respectant le profil investisseur du client.</a:t>
            </a:r>
          </a:p>
          <a:p>
            <a:pPr lvl="0" defTabSz="685800">
              <a:spcBef>
                <a:spcPts val="225"/>
              </a:spcBef>
              <a:defRPr/>
            </a:pPr>
            <a:r>
              <a:rPr lang="fr-FR" sz="700" kern="0" dirty="0">
                <a:solidFill>
                  <a:schemeClr val="tx1">
                    <a:lumMod val="75000"/>
                    <a:lumOff val="25000"/>
                  </a:schemeClr>
                </a:solidFill>
                <a:sym typeface="Arial"/>
              </a:rPr>
              <a:t>fonds durable en adéquation avec votre profil impliqué</a:t>
            </a:r>
            <a:endParaRPr kumimoji="0" lang="fr-FR" sz="700" b="0" i="0" u="none" strike="noStrike" kern="0" cap="none" spc="-4" normalizeH="0" baseline="0" noProof="0" dirty="0">
              <a:ln>
                <a:noFill/>
              </a:ln>
              <a:solidFill>
                <a:schemeClr val="tx1">
                  <a:lumMod val="75000"/>
                  <a:lumOff val="25000"/>
                </a:schemeClr>
              </a:solidFill>
              <a:effectLst/>
              <a:uLnTx/>
              <a:uFillTx/>
              <a:latin typeface="Arial"/>
              <a:cs typeface="Tahoma"/>
              <a:sym typeface="Arial"/>
            </a:endParaRPr>
          </a:p>
        </p:txBody>
      </p:sp>
      <p:sp>
        <p:nvSpPr>
          <p:cNvPr id="47" name="Rectangle 46">
            <a:extLst>
              <a:ext uri="{FF2B5EF4-FFF2-40B4-BE49-F238E27FC236}">
                <a16:creationId xmlns:a16="http://schemas.microsoft.com/office/drawing/2014/main" id="{9E2D37A6-89E8-42A5-8BAA-96B40E137777}"/>
              </a:ext>
            </a:extLst>
          </p:cNvPr>
          <p:cNvSpPr/>
          <p:nvPr/>
        </p:nvSpPr>
        <p:spPr>
          <a:xfrm>
            <a:off x="6840000" y="4500000"/>
            <a:ext cx="252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71450" lvl="0" indent="-171450" defTabSz="685800">
              <a:spcBef>
                <a:spcPts val="225"/>
              </a:spcBef>
              <a:buFont typeface="+mj-lt"/>
              <a:buAutoNum type="arabicPeriod" startAt="3"/>
              <a:defRPr/>
            </a:pPr>
            <a:r>
              <a:rPr lang="fr-FR" sz="700" b="1" kern="0" spc="-4" dirty="0">
                <a:solidFill>
                  <a:srgbClr val="C00000"/>
                </a:solidFill>
                <a:cs typeface="Tahoma"/>
                <a:sym typeface="Arial"/>
              </a:rPr>
              <a:t>« Je ne comprends le rôle de la banque dans la problématique du climat. »</a:t>
            </a:r>
            <a:endParaRPr lang="fr-FR" sz="700" b="1" kern="0" spc="-4" dirty="0">
              <a:solidFill>
                <a:schemeClr val="tx1">
                  <a:lumMod val="75000"/>
                  <a:lumOff val="25000"/>
                </a:schemeClr>
              </a:solidFill>
              <a:cs typeface="Tahoma"/>
              <a:sym typeface="Arial"/>
            </a:endParaRPr>
          </a:p>
          <a:p>
            <a:pPr lvl="0" defTabSz="685800">
              <a:spcBef>
                <a:spcPts val="225"/>
              </a:spcBef>
              <a:defRPr/>
            </a:pPr>
            <a:endParaRPr lang="fr-FR" sz="700" b="1" kern="0" spc="-4" dirty="0">
              <a:solidFill>
                <a:schemeClr val="tx1">
                  <a:lumMod val="75000"/>
                  <a:lumOff val="25000"/>
                </a:schemeClr>
              </a:solidFill>
              <a:cs typeface="Tahoma"/>
              <a:sym typeface="Arial"/>
            </a:endParaRPr>
          </a:p>
          <a:p>
            <a:pPr lvl="0" defTabSz="685800">
              <a:spcBef>
                <a:spcPts val="225"/>
              </a:spcBef>
              <a:defRPr/>
            </a:pPr>
            <a:r>
              <a:rPr lang="fr-FR" sz="700" kern="0" spc="-4" dirty="0">
                <a:solidFill>
                  <a:schemeClr val="tx1">
                    <a:lumMod val="75000"/>
                    <a:lumOff val="25000"/>
                  </a:schemeClr>
                </a:solidFill>
                <a:cs typeface="Tahoma"/>
                <a:sym typeface="Arial"/>
              </a:rPr>
              <a:t>Le secteur financier joue un rôle primordial dans le financement de l’économie : octroi de crédit et proposition de solutions d’épargne.  Il oriente les capitaux vers des financements d’investissements qui prennent en compte des critères ESG (Environnementaux, sociaux et gouvernance)</a:t>
            </a:r>
          </a:p>
          <a:p>
            <a:pPr lvl="0" defTabSz="685800">
              <a:spcBef>
                <a:spcPts val="225"/>
              </a:spcBef>
              <a:defRPr/>
            </a:pPr>
            <a:r>
              <a:rPr lang="fr-FR" sz="700" kern="0" spc="-4" dirty="0">
                <a:solidFill>
                  <a:schemeClr val="tx1">
                    <a:lumMod val="75000"/>
                    <a:lumOff val="25000"/>
                  </a:schemeClr>
                </a:solidFill>
                <a:cs typeface="Tahoma"/>
                <a:sym typeface="Arial"/>
              </a:rPr>
              <a:t>76% des Français* déclarent que l’impact des placements sur l’environnement est un sujet important. La banque répond aux besoins de ses clients et souhaite les accompagner dans leurs démarches responsables.</a:t>
            </a:r>
          </a:p>
          <a:p>
            <a:pPr lvl="0" defTabSz="685800">
              <a:spcBef>
                <a:spcPts val="225"/>
              </a:spcBef>
              <a:defRPr/>
            </a:pPr>
            <a:r>
              <a:rPr lang="fr-FR" sz="700" kern="0" spc="-4" dirty="0">
                <a:solidFill>
                  <a:schemeClr val="tx1">
                    <a:lumMod val="75000"/>
                    <a:lumOff val="25000"/>
                  </a:schemeClr>
                </a:solidFill>
                <a:cs typeface="Tahoma"/>
                <a:sym typeface="Arial"/>
              </a:rPr>
              <a:t>Sachez que le groupe BPCE est depuis plusieurs années un acteur majeur de la transition environnementale </a:t>
            </a:r>
          </a:p>
        </p:txBody>
      </p:sp>
      <p:sp>
        <p:nvSpPr>
          <p:cNvPr id="48" name="Rectangle 47">
            <a:extLst>
              <a:ext uri="{FF2B5EF4-FFF2-40B4-BE49-F238E27FC236}">
                <a16:creationId xmlns:a16="http://schemas.microsoft.com/office/drawing/2014/main" id="{30BF36FC-817D-4CAA-B046-2B40F74788A3}"/>
              </a:ext>
            </a:extLst>
          </p:cNvPr>
          <p:cNvSpPr/>
          <p:nvPr/>
        </p:nvSpPr>
        <p:spPr>
          <a:xfrm>
            <a:off x="9540000" y="4500000"/>
            <a:ext cx="216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28588" lvl="0" indent="-128588" defTabSz="685800">
              <a:spcBef>
                <a:spcPts val="225"/>
              </a:spcBef>
              <a:buFont typeface="Wingdings" panose="05000000000000000000" pitchFamily="2" charset="2"/>
              <a:buChar char="ü"/>
              <a:defRPr/>
            </a:pPr>
            <a:r>
              <a:rPr lang="fr-FR" sz="700" kern="0" dirty="0">
                <a:solidFill>
                  <a:schemeClr val="tx1">
                    <a:lumMod val="75000"/>
                    <a:lumOff val="25000"/>
                  </a:schemeClr>
                </a:solidFill>
                <a:sym typeface="Arial"/>
              </a:rPr>
              <a:t>Le PERI, par défaut, permet au client de bénéficier d’une sécurisation progressive à l’approche de la retraite. Le client ne s’occupe de rien !</a:t>
            </a:r>
          </a:p>
          <a:p>
            <a:pPr marL="128588" lvl="0" indent="-128588" defTabSz="685800">
              <a:spcBef>
                <a:spcPts val="225"/>
              </a:spcBef>
              <a:buFont typeface="Wingdings" panose="05000000000000000000" pitchFamily="2" charset="2"/>
              <a:buChar char="ü"/>
              <a:defRPr/>
            </a:pPr>
            <a:endParaRPr lang="fr-FR" sz="700" kern="0" dirty="0">
              <a:solidFill>
                <a:schemeClr val="tx1">
                  <a:lumMod val="75000"/>
                  <a:lumOff val="25000"/>
                </a:schemeClr>
              </a:solidFill>
              <a:sym typeface="Arial"/>
            </a:endParaRPr>
          </a:p>
          <a:p>
            <a:pPr marL="128588" indent="-128588" defTabSz="685800">
              <a:spcBef>
                <a:spcPts val="225"/>
              </a:spcBef>
              <a:buFont typeface="Wingdings" panose="05000000000000000000" pitchFamily="2" charset="2"/>
              <a:buChar char="ü"/>
              <a:defRPr/>
            </a:pPr>
            <a:r>
              <a:rPr lang="en-US" sz="700" kern="0" noProof="1">
                <a:solidFill>
                  <a:schemeClr val="tx1">
                    <a:lumMod val="75000"/>
                    <a:lumOff val="25000"/>
                  </a:schemeClr>
                </a:solidFill>
                <a:sym typeface="Arial"/>
              </a:rPr>
              <a:t>La société de gestion Vega IM s’engage pour tous les profils de gestion déléguée à avoir  un taux minimum d’investissements durables de 20%  : GEDEL.</a:t>
            </a:r>
          </a:p>
          <a:p>
            <a:pPr marL="128588" indent="-128588" defTabSz="685800">
              <a:spcBef>
                <a:spcPts val="225"/>
              </a:spcBef>
              <a:buFont typeface="Wingdings" panose="05000000000000000000" pitchFamily="2" charset="2"/>
              <a:buChar char="ü"/>
              <a:defRPr/>
            </a:pPr>
            <a:endParaRPr lang="en-US" sz="700" kern="0" noProof="1">
              <a:solidFill>
                <a:schemeClr val="tx1">
                  <a:lumMod val="75000"/>
                  <a:lumOff val="25000"/>
                </a:schemeClr>
              </a:solidFill>
              <a:sym typeface="Arial"/>
            </a:endParaRPr>
          </a:p>
          <a:p>
            <a:pPr marL="128588" indent="-128588" defTabSz="685800">
              <a:spcBef>
                <a:spcPts val="225"/>
              </a:spcBef>
              <a:buFont typeface="Wingdings" panose="05000000000000000000" pitchFamily="2" charset="2"/>
              <a:buChar char="ü"/>
              <a:defRPr/>
            </a:pPr>
            <a:r>
              <a:rPr lang="fr-FR" sz="700" kern="0" dirty="0">
                <a:solidFill>
                  <a:schemeClr val="tx1">
                    <a:lumMod val="75000"/>
                    <a:lumOff val="25000"/>
                  </a:schemeClr>
                </a:solidFill>
                <a:sym typeface="Arial"/>
              </a:rPr>
              <a:t>Il bénéficie en plus de l’accompagnement et d’un suivi de son portefeuille par un expert.</a:t>
            </a:r>
          </a:p>
        </p:txBody>
      </p:sp>
      <p:sp>
        <p:nvSpPr>
          <p:cNvPr id="49" name="Rectangle 48">
            <a:extLst>
              <a:ext uri="{FF2B5EF4-FFF2-40B4-BE49-F238E27FC236}">
                <a16:creationId xmlns:a16="http://schemas.microsoft.com/office/drawing/2014/main" id="{2AEA9DF1-548C-4676-9AB9-20D5B658C6A4}"/>
              </a:ext>
            </a:extLst>
          </p:cNvPr>
          <p:cNvSpPr/>
          <p:nvPr/>
        </p:nvSpPr>
        <p:spPr>
          <a:xfrm>
            <a:off x="3960000" y="2250000"/>
            <a:ext cx="432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defRPr/>
            </a:pPr>
            <a:r>
              <a:rPr lang="fr-FR" sz="700" b="1" i="1" kern="0" dirty="0">
                <a:solidFill>
                  <a:srgbClr val="C00000"/>
                </a:solidFill>
                <a:sym typeface="Arial"/>
              </a:rPr>
              <a:t>Introduction à la finance durable </a:t>
            </a:r>
          </a:p>
          <a:p>
            <a:pPr lvl="0" defTabSz="685800">
              <a:defRPr/>
            </a:pPr>
            <a:r>
              <a:rPr lang="fr-FR" sz="700" kern="0" dirty="0">
                <a:solidFill>
                  <a:schemeClr val="tx1">
                    <a:lumMod val="75000"/>
                    <a:lumOff val="25000"/>
                  </a:schemeClr>
                </a:solidFill>
                <a:sym typeface="Arial"/>
              </a:rPr>
              <a:t>Savez-vous qu’aujourd’hui nous pouvons investir différemment, de manière plus responsable pour l’environnement et la société. Vos investissements peuvent être un levier de transformation de la société vers une économie plus durable.</a:t>
            </a:r>
          </a:p>
          <a:p>
            <a:pPr lvl="0" defTabSz="685800">
              <a:defRPr/>
            </a:pPr>
            <a:r>
              <a:rPr lang="fr-FR" sz="700" kern="0" dirty="0">
                <a:solidFill>
                  <a:schemeClr val="tx1">
                    <a:lumMod val="75000"/>
                    <a:lumOff val="25000"/>
                  </a:schemeClr>
                </a:solidFill>
                <a:sym typeface="Arial"/>
              </a:rPr>
              <a:t>Pour vous faire la meilleure proposition de placement , grâce à un questionnaire simple et rapide,  je vous propose de recueillir au préalable vos préférences en matière d’investissement durable pour concilier performance économique et impact social et environnemental.</a:t>
            </a:r>
          </a:p>
          <a:p>
            <a:pPr lvl="0" defTabSz="685800">
              <a:defRPr/>
            </a:pPr>
            <a:r>
              <a:rPr lang="fr-FR" sz="700" kern="0" dirty="0">
                <a:solidFill>
                  <a:schemeClr val="tx1">
                    <a:lumMod val="75000"/>
                    <a:lumOff val="25000"/>
                  </a:schemeClr>
                </a:solidFill>
                <a:sym typeface="Arial"/>
              </a:rPr>
              <a:t>L’offre qui vous sera proposée tiendra compte de votre profil investisseur, votre situation personnelle et vos projets tout en ajoutant une dimension éthique à vos investissements.</a:t>
            </a:r>
            <a:endParaRPr lang="fr-FR" sz="700" b="1" i="1" kern="0" dirty="0">
              <a:solidFill>
                <a:schemeClr val="tx1">
                  <a:lumMod val="75000"/>
                  <a:lumOff val="25000"/>
                </a:schemeClr>
              </a:solidFill>
              <a:sym typeface="Arial"/>
            </a:endParaRPr>
          </a:p>
          <a:p>
            <a:pPr lvl="0" defTabSz="685800">
              <a:defRPr/>
            </a:pPr>
            <a:endParaRPr lang="fr-FR" sz="700" b="1" i="1" kern="0" dirty="0">
              <a:solidFill>
                <a:schemeClr val="tx1">
                  <a:lumMod val="75000"/>
                  <a:lumOff val="25000"/>
                </a:schemeClr>
              </a:solidFill>
              <a:sym typeface="Arial"/>
            </a:endParaRPr>
          </a:p>
          <a:p>
            <a:pPr lvl="0" defTabSz="685800">
              <a:defRPr/>
            </a:pPr>
            <a:r>
              <a:rPr lang="fr-FR" sz="700" b="1" i="1" kern="0" dirty="0">
                <a:solidFill>
                  <a:srgbClr val="C00000"/>
                </a:solidFill>
                <a:sym typeface="Arial"/>
              </a:rPr>
              <a:t>QFD</a:t>
            </a:r>
            <a:endParaRPr lang="fr-FR" sz="700" i="1" kern="0" dirty="0">
              <a:solidFill>
                <a:srgbClr val="C00000"/>
              </a:solidFill>
              <a:sym typeface="Arial"/>
            </a:endParaRPr>
          </a:p>
          <a:p>
            <a:pPr lvl="0" defTabSz="685800">
              <a:defRPr/>
            </a:pPr>
            <a:r>
              <a:rPr lang="fr-FR" sz="700" kern="0" dirty="0">
                <a:solidFill>
                  <a:schemeClr val="tx1">
                    <a:lumMod val="75000"/>
                    <a:lumOff val="25000"/>
                  </a:schemeClr>
                </a:solidFill>
                <a:sym typeface="Arial"/>
              </a:rPr>
              <a:t>Je constate du questionnaire  et de nos échanges que vous êtes un client sensibilisé aux sujets environnementaux. Vous avez conscience des problématiques du climat. Je vous propose de regarder ensemble comment préparer au mieux votre retraite. Savez-vous que l’assurance vie et le PERI sont complémentaires pour anticiper votre retraite. Ces contrats proposent également des supports d’investissement engagés qui pourront agir sur des critères ESG.</a:t>
            </a:r>
          </a:p>
        </p:txBody>
      </p:sp>
      <p:sp>
        <p:nvSpPr>
          <p:cNvPr id="51" name="Rectangle 50">
            <a:extLst>
              <a:ext uri="{FF2B5EF4-FFF2-40B4-BE49-F238E27FC236}">
                <a16:creationId xmlns:a16="http://schemas.microsoft.com/office/drawing/2014/main" id="{054C1345-14E5-4CE5-A4CD-CB3422A75A64}"/>
              </a:ext>
            </a:extLst>
          </p:cNvPr>
          <p:cNvSpPr/>
          <p:nvPr/>
        </p:nvSpPr>
        <p:spPr>
          <a:xfrm>
            <a:off x="9000000" y="2250000"/>
            <a:ext cx="10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spcBef>
                <a:spcPts val="225"/>
              </a:spcBef>
              <a:defRPr/>
            </a:pPr>
            <a:r>
              <a:rPr lang="fr-FR" sz="700" kern="0" dirty="0">
                <a:solidFill>
                  <a:schemeClr val="tx1">
                    <a:lumMod val="75000"/>
                    <a:lumOff val="25000"/>
                  </a:schemeClr>
                </a:solidFill>
                <a:sym typeface="Arial"/>
              </a:rPr>
              <a:t>Identification des fonds via la pastille pendant le parcours</a:t>
            </a:r>
          </a:p>
          <a:p>
            <a:pPr marL="128588" lvl="0" indent="-128588" defTabSz="685800">
              <a:spcBef>
                <a:spcPts val="225"/>
              </a:spcBef>
              <a:buFont typeface="Wingdings" panose="05000000000000000000" pitchFamily="2" charset="2"/>
              <a:buChar char="ü"/>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r>
              <a:rPr lang="fr-FR" sz="700" kern="0" dirty="0">
                <a:solidFill>
                  <a:schemeClr val="tx1">
                    <a:lumMod val="75000"/>
                    <a:lumOff val="25000"/>
                  </a:schemeClr>
                </a:solidFill>
                <a:sym typeface="Arial"/>
              </a:rPr>
              <a:t>Sur la synthèse, le client pourra voir le % </a:t>
            </a:r>
            <a:r>
              <a:rPr lang="fr-FR" sz="700" strike="sngStrike" kern="0" dirty="0">
                <a:solidFill>
                  <a:schemeClr val="tx1">
                    <a:lumMod val="75000"/>
                    <a:lumOff val="25000"/>
                  </a:schemeClr>
                </a:solidFill>
                <a:sym typeface="Arial"/>
              </a:rPr>
              <a:t> </a:t>
            </a:r>
            <a:r>
              <a:rPr lang="fr-FR" sz="700" kern="0" dirty="0">
                <a:solidFill>
                  <a:schemeClr val="tx1">
                    <a:lumMod val="75000"/>
                    <a:lumOff val="25000"/>
                  </a:schemeClr>
                </a:solidFill>
                <a:sym typeface="Arial"/>
              </a:rPr>
              <a:t>d’investissements durables de la proposition d’allocation</a:t>
            </a:r>
          </a:p>
        </p:txBody>
      </p:sp>
      <p:sp>
        <p:nvSpPr>
          <p:cNvPr id="52" name="Rectangle 51">
            <a:extLst>
              <a:ext uri="{FF2B5EF4-FFF2-40B4-BE49-F238E27FC236}">
                <a16:creationId xmlns:a16="http://schemas.microsoft.com/office/drawing/2014/main" id="{2F1E1217-50FE-4E28-B467-6A63CADD3077}"/>
              </a:ext>
            </a:extLst>
          </p:cNvPr>
          <p:cNvSpPr/>
          <p:nvPr/>
        </p:nvSpPr>
        <p:spPr>
          <a:xfrm>
            <a:off x="4140000" y="630000"/>
            <a:ext cx="5760000" cy="720000"/>
          </a:xfrm>
          <a:prstGeom prst="rect">
            <a:avLst/>
          </a:prstGeom>
          <a:solidFill>
            <a:schemeClr val="bg1">
              <a:lumMod val="85000"/>
            </a:schemeClr>
          </a:solidFill>
          <a:ln w="12700" cap="flat" cmpd="sng" algn="ctr">
            <a:solidFill>
              <a:srgbClr val="FFFFFF">
                <a:lumMod val="85000"/>
              </a:srgbClr>
            </a:solidFill>
            <a:prstDash val="solid"/>
            <a:miter lim="800000"/>
          </a:ln>
          <a:effectLst/>
        </p:spPr>
        <p:txBody>
          <a:bodyPr lIns="36000" tIns="34290" rIns="36000" bIns="34290" rtlCol="0" anchor="ctr"/>
          <a:lstStyle/>
          <a:p>
            <a:pPr marL="69056" lvl="0" indent="-69056" defTabSz="685800">
              <a:buFont typeface="Arial" panose="020B0604020202020204" pitchFamily="34" charset="0"/>
              <a:buChar char="•"/>
              <a:defRPr/>
            </a:pPr>
            <a:r>
              <a:rPr lang="fr-FR" sz="1000" b="1" kern="0" dirty="0">
                <a:solidFill>
                  <a:schemeClr val="tx1">
                    <a:lumMod val="75000"/>
                    <a:lumOff val="25000"/>
                  </a:schemeClr>
                </a:solidFill>
                <a:sym typeface="Arial"/>
              </a:rPr>
              <a:t>Julie et Paul, </a:t>
            </a:r>
            <a:r>
              <a:rPr lang="fr-FR" sz="1000" kern="0" dirty="0">
                <a:solidFill>
                  <a:schemeClr val="tx1">
                    <a:lumMod val="75000"/>
                    <a:lumOff val="25000"/>
                  </a:schemeClr>
                </a:solidFill>
                <a:sym typeface="Arial"/>
              </a:rPr>
              <a:t>40 ans souhaitent déjà anticiper leur retraite.</a:t>
            </a:r>
          </a:p>
          <a:p>
            <a:pPr marL="69056" lvl="0" indent="-69056" defTabSz="685800">
              <a:buFont typeface="Arial" panose="020B0604020202020204" pitchFamily="34" charset="0"/>
              <a:buChar char="•"/>
              <a:defRPr/>
            </a:pPr>
            <a:r>
              <a:rPr lang="fr-FR" sz="1000" kern="0" dirty="0">
                <a:solidFill>
                  <a:schemeClr val="tx1">
                    <a:lumMod val="75000"/>
                    <a:lumOff val="25000"/>
                  </a:schemeClr>
                </a:solidFill>
                <a:sym typeface="Arial"/>
              </a:rPr>
              <a:t>Ils ont conscience des problématiques du climat mais n’en font pas une priorité.</a:t>
            </a:r>
          </a:p>
        </p:txBody>
      </p:sp>
      <p:sp>
        <p:nvSpPr>
          <p:cNvPr id="54" name="ZoneTexte 53">
            <a:extLst>
              <a:ext uri="{FF2B5EF4-FFF2-40B4-BE49-F238E27FC236}">
                <a16:creationId xmlns:a16="http://schemas.microsoft.com/office/drawing/2014/main" id="{719F58BC-4BDD-4342-B43C-69BECC80F814}"/>
              </a:ext>
            </a:extLst>
          </p:cNvPr>
          <p:cNvSpPr txBox="1"/>
          <p:nvPr/>
        </p:nvSpPr>
        <p:spPr>
          <a:xfrm>
            <a:off x="1188000" y="1980000"/>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Découverte client</a:t>
            </a:r>
          </a:p>
        </p:txBody>
      </p:sp>
      <p:sp>
        <p:nvSpPr>
          <p:cNvPr id="55" name="ZoneTexte 54">
            <a:extLst>
              <a:ext uri="{FF2B5EF4-FFF2-40B4-BE49-F238E27FC236}">
                <a16:creationId xmlns:a16="http://schemas.microsoft.com/office/drawing/2014/main" id="{257BD2BF-C6A1-4DBE-BF8E-95E9C68DCF89}"/>
              </a:ext>
            </a:extLst>
          </p:cNvPr>
          <p:cNvSpPr txBox="1"/>
          <p:nvPr/>
        </p:nvSpPr>
        <p:spPr>
          <a:xfrm>
            <a:off x="4212000" y="1980000"/>
            <a:ext cx="252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Argumentation / posture conseiller</a:t>
            </a:r>
          </a:p>
        </p:txBody>
      </p:sp>
      <p:sp>
        <p:nvSpPr>
          <p:cNvPr id="57" name="ZoneTexte 56">
            <a:extLst>
              <a:ext uri="{FF2B5EF4-FFF2-40B4-BE49-F238E27FC236}">
                <a16:creationId xmlns:a16="http://schemas.microsoft.com/office/drawing/2014/main" id="{43385455-A41C-4F16-9670-8C61F5B00CFD}"/>
              </a:ext>
            </a:extLst>
          </p:cNvPr>
          <p:cNvSpPr txBox="1"/>
          <p:nvPr/>
        </p:nvSpPr>
        <p:spPr>
          <a:xfrm>
            <a:off x="1188000" y="4230000"/>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Réponses aux objections</a:t>
            </a:r>
          </a:p>
        </p:txBody>
      </p:sp>
      <p:sp>
        <p:nvSpPr>
          <p:cNvPr id="58" name="ZoneTexte 57">
            <a:extLst>
              <a:ext uri="{FF2B5EF4-FFF2-40B4-BE49-F238E27FC236}">
                <a16:creationId xmlns:a16="http://schemas.microsoft.com/office/drawing/2014/main" id="{868667B3-98E4-4DF5-AEB3-780F54343168}"/>
              </a:ext>
            </a:extLst>
          </p:cNvPr>
          <p:cNvSpPr txBox="1"/>
          <p:nvPr/>
        </p:nvSpPr>
        <p:spPr>
          <a:xfrm>
            <a:off x="9792000" y="4228453"/>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Points clés à retenir</a:t>
            </a:r>
          </a:p>
        </p:txBody>
      </p:sp>
      <p:pic>
        <p:nvPicPr>
          <p:cNvPr id="59" name="Picture 10">
            <a:extLst>
              <a:ext uri="{FF2B5EF4-FFF2-40B4-BE49-F238E27FC236}">
                <a16:creationId xmlns:a16="http://schemas.microsoft.com/office/drawing/2014/main" id="{C5D57E39-84B1-44A1-9604-E26E16819EBC}"/>
              </a:ext>
            </a:extLst>
          </p:cNvPr>
          <p:cNvPicPr>
            <a:picLocks noChangeAspect="1" noChangeArrowheads="1"/>
          </p:cNvPicPr>
          <p:nvPr/>
        </p:nvPicPr>
        <p:blipFill>
          <a:blip r:embed="rId3" cstate="print">
            <a:duotone>
              <a:srgbClr val="581D7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 y="4248000"/>
            <a:ext cx="230834" cy="230834"/>
          </a:xfrm>
          <a:prstGeom prst="rect">
            <a:avLst/>
          </a:prstGeom>
          <a:noFill/>
          <a:extLst>
            <a:ext uri="{909E8E84-426E-40DD-AFC4-6F175D3DCCD1}">
              <a14:hiddenFill xmlns:a14="http://schemas.microsoft.com/office/drawing/2010/main">
                <a:solidFill>
                  <a:srgbClr val="FFFFFF"/>
                </a:solidFill>
              </a14:hiddenFill>
            </a:ext>
          </a:extLst>
        </p:spPr>
      </p:pic>
      <p:pic>
        <p:nvPicPr>
          <p:cNvPr id="60" name="Graphique 59" descr="Case cochée avec un remplissage uni">
            <a:extLst>
              <a:ext uri="{FF2B5EF4-FFF2-40B4-BE49-F238E27FC236}">
                <a16:creationId xmlns:a16="http://schemas.microsoft.com/office/drawing/2014/main" id="{3DB7B7EE-61B7-4FA8-97E6-FD3B4F0F538E}"/>
              </a:ext>
            </a:extLst>
          </p:cNvPr>
          <p:cNvPicPr>
            <a:picLocks noChangeAspect="1"/>
          </p:cNvPicPr>
          <p:nvPr/>
        </p:nvPicPr>
        <p:blipFill>
          <a:blip r:embed="rId4">
            <a:duotone>
              <a:srgbClr val="00A193">
                <a:shade val="45000"/>
                <a:satMod val="135000"/>
              </a:srgbClr>
              <a:prstClr val="white"/>
            </a:duotone>
            <a:extLst>
              <a:ext uri="{96DAC541-7B7A-43D3-8B79-37D633B846F1}">
                <asvg:svgBlip xmlns:asvg="http://schemas.microsoft.com/office/drawing/2016/SVG/main" r:embed="rId5"/>
              </a:ext>
            </a:extLst>
          </a:blip>
          <a:stretch>
            <a:fillRect/>
          </a:stretch>
        </p:blipFill>
        <p:spPr>
          <a:xfrm>
            <a:off x="9540000" y="4176000"/>
            <a:ext cx="342911" cy="342911"/>
          </a:xfrm>
          <a:prstGeom prst="rect">
            <a:avLst/>
          </a:prstGeom>
        </p:spPr>
      </p:pic>
      <p:pic>
        <p:nvPicPr>
          <p:cNvPr id="61" name="Picture 2">
            <a:extLst>
              <a:ext uri="{FF2B5EF4-FFF2-40B4-BE49-F238E27FC236}">
                <a16:creationId xmlns:a16="http://schemas.microsoft.com/office/drawing/2014/main" id="{50AA651C-2584-48E5-BC62-9E85631B37DA}"/>
              </a:ext>
            </a:extLst>
          </p:cNvPr>
          <p:cNvPicPr>
            <a:picLocks noChangeAspect="1" noChangeArrowheads="1"/>
          </p:cNvPicPr>
          <p:nvPr/>
        </p:nvPicPr>
        <p:blipFill>
          <a:blip r:embed="rId6"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 y="1944000"/>
            <a:ext cx="301760" cy="301760"/>
          </a:xfrm>
          <a:prstGeom prst="rect">
            <a:avLst/>
          </a:prstGeom>
          <a:noFill/>
          <a:extLst>
            <a:ext uri="{909E8E84-426E-40DD-AFC4-6F175D3DCCD1}">
              <a14:hiddenFill xmlns:a14="http://schemas.microsoft.com/office/drawing/2010/main">
                <a:solidFill>
                  <a:srgbClr val="FFFFFF"/>
                </a:solidFill>
              </a14:hiddenFill>
            </a:ext>
          </a:extLst>
        </p:spPr>
      </p:pic>
      <p:pic>
        <p:nvPicPr>
          <p:cNvPr id="62" name="Image 1">
            <a:extLst>
              <a:ext uri="{FF2B5EF4-FFF2-40B4-BE49-F238E27FC236}">
                <a16:creationId xmlns:a16="http://schemas.microsoft.com/office/drawing/2014/main" id="{F29DB60D-A43C-42C8-98B2-1A5343FA3AB0}"/>
              </a:ext>
            </a:extLst>
          </p:cNvPr>
          <p:cNvPicPr>
            <a:picLocks noChangeAspect="1" noChangeArrowheads="1"/>
          </p:cNvPicPr>
          <p:nvPr/>
        </p:nvPicPr>
        <p:blipFill>
          <a:blip r:embed="rId7"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996000" y="1980000"/>
            <a:ext cx="239142" cy="20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 23">
            <a:hlinkClick r:id="" action="ppaction://noaction"/>
            <a:extLst>
              <a:ext uri="{FF2B5EF4-FFF2-40B4-BE49-F238E27FC236}">
                <a16:creationId xmlns:a16="http://schemas.microsoft.com/office/drawing/2014/main" id="{A5EE2B15-3C36-40DE-B05C-C12F82E54022}"/>
              </a:ext>
            </a:extLst>
          </p:cNvPr>
          <p:cNvPicPr>
            <a:picLocks noChangeAspect="1"/>
          </p:cNvPicPr>
          <p:nvPr/>
        </p:nvPicPr>
        <p:blipFill>
          <a:blip r:embed="rId8"/>
          <a:stretch>
            <a:fillRect/>
          </a:stretch>
        </p:blipFill>
        <p:spPr>
          <a:xfrm>
            <a:off x="10080000" y="630000"/>
            <a:ext cx="611152" cy="611152"/>
          </a:xfrm>
          <a:prstGeom prst="rect">
            <a:avLst/>
          </a:prstGeom>
        </p:spPr>
      </p:pic>
      <p:sp>
        <p:nvSpPr>
          <p:cNvPr id="26" name="ZoneTexte 25">
            <a:extLst>
              <a:ext uri="{FF2B5EF4-FFF2-40B4-BE49-F238E27FC236}">
                <a16:creationId xmlns:a16="http://schemas.microsoft.com/office/drawing/2014/main" id="{D6DDC66F-D780-4A36-A982-F8714490600E}"/>
              </a:ext>
            </a:extLst>
          </p:cNvPr>
          <p:cNvSpPr txBox="1"/>
          <p:nvPr/>
        </p:nvSpPr>
        <p:spPr>
          <a:xfrm>
            <a:off x="899999" y="1620000"/>
            <a:ext cx="9000000" cy="215444"/>
          </a:xfrm>
          <a:prstGeom prst="rect">
            <a:avLst/>
          </a:prstGeom>
          <a:noFill/>
        </p:spPr>
        <p:txBody>
          <a:bodyPr wrap="square">
            <a:spAutoFit/>
          </a:bodyPr>
          <a:lstStyle/>
          <a:p>
            <a:pPr marL="9525" marR="3810" defTabSz="685800">
              <a:spcBef>
                <a:spcPts val="450"/>
              </a:spcBef>
              <a:defRPr/>
            </a:pPr>
            <a:r>
              <a:rPr lang="fr-FR" sz="800" b="1" kern="1200" dirty="0">
                <a:solidFill>
                  <a:srgbClr val="3E454A"/>
                </a:solidFill>
                <a:ea typeface="+mn-ea"/>
                <a:cs typeface="+mn-cs"/>
              </a:rPr>
              <a:t>Rappel : </a:t>
            </a:r>
            <a:r>
              <a:rPr lang="fr-FR" sz="800" b="1" i="1" kern="1200" dirty="0">
                <a:solidFill>
                  <a:srgbClr val="3E454A"/>
                </a:solidFill>
                <a:ea typeface="+mn-ea"/>
                <a:cs typeface="+mn-cs"/>
              </a:rPr>
              <a:t>La recherche de performance peut exposer le client à risque de perte en capital. Cette exposition varie en fonction des supports sélectionnés. Parlez en à votre client</a:t>
            </a:r>
            <a:endParaRPr lang="fr-FR" sz="800" b="1" kern="1200" dirty="0">
              <a:solidFill>
                <a:srgbClr val="3E454A"/>
              </a:solidFill>
              <a:ea typeface="+mn-ea"/>
              <a:cs typeface="+mn-cs"/>
            </a:endParaRPr>
          </a:p>
        </p:txBody>
      </p:sp>
      <p:pic>
        <p:nvPicPr>
          <p:cNvPr id="27" name="Picture 13">
            <a:extLst>
              <a:ext uri="{FF2B5EF4-FFF2-40B4-BE49-F238E27FC236}">
                <a16:creationId xmlns:a16="http://schemas.microsoft.com/office/drawing/2014/main" id="{628564D7-D331-4F96-8E5F-2759B61B8A80}"/>
              </a:ext>
            </a:extLst>
          </p:cNvPr>
          <p:cNvPicPr>
            <a:picLocks noChangeAspect="1" noChangeArrowheads="1"/>
          </p:cNvPicPr>
          <p:nvPr/>
        </p:nvPicPr>
        <p:blipFill>
          <a:blip r:embed="rId9"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0" y="1944000"/>
            <a:ext cx="230833" cy="230833"/>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 28">
            <a:extLst>
              <a:ext uri="{FF2B5EF4-FFF2-40B4-BE49-F238E27FC236}">
                <a16:creationId xmlns:a16="http://schemas.microsoft.com/office/drawing/2014/main" id="{D58ECA9F-4617-452A-9EF1-334E0BF85B93}"/>
              </a:ext>
            </a:extLst>
          </p:cNvPr>
          <p:cNvPicPr>
            <a:picLocks noChangeAspect="1"/>
          </p:cNvPicPr>
          <p:nvPr/>
        </p:nvPicPr>
        <p:blipFill>
          <a:blip r:embed="rId10"/>
          <a:stretch>
            <a:fillRect/>
          </a:stretch>
        </p:blipFill>
        <p:spPr>
          <a:xfrm>
            <a:off x="9432000" y="2880000"/>
            <a:ext cx="257340" cy="245371"/>
          </a:xfrm>
          <a:prstGeom prst="rect">
            <a:avLst/>
          </a:prstGeom>
        </p:spPr>
      </p:pic>
      <p:sp>
        <p:nvSpPr>
          <p:cNvPr id="30" name="ZoneTexte 29">
            <a:extLst>
              <a:ext uri="{FF2B5EF4-FFF2-40B4-BE49-F238E27FC236}">
                <a16:creationId xmlns:a16="http://schemas.microsoft.com/office/drawing/2014/main" id="{380110D5-EEBB-47AC-A91B-B0185730112B}"/>
              </a:ext>
            </a:extLst>
          </p:cNvPr>
          <p:cNvSpPr txBox="1"/>
          <p:nvPr/>
        </p:nvSpPr>
        <p:spPr>
          <a:xfrm>
            <a:off x="9180000" y="1980000"/>
            <a:ext cx="108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Parcours</a:t>
            </a:r>
          </a:p>
        </p:txBody>
      </p:sp>
      <p:sp>
        <p:nvSpPr>
          <p:cNvPr id="32" name="Espace réservé du texte 13">
            <a:extLst>
              <a:ext uri="{FF2B5EF4-FFF2-40B4-BE49-F238E27FC236}">
                <a16:creationId xmlns:a16="http://schemas.microsoft.com/office/drawing/2014/main" id="{5332EFC9-12E9-420A-9E68-7C7C1FE973C6}"/>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Mise en situation pour les 3 profils</a:t>
            </a:r>
          </a:p>
        </p:txBody>
      </p:sp>
    </p:spTree>
    <p:extLst>
      <p:ext uri="{BB962C8B-B14F-4D97-AF65-F5344CB8AC3E}">
        <p14:creationId xmlns:p14="http://schemas.microsoft.com/office/powerpoint/2010/main" val="2116216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Profil Pas de Préférence</a:t>
            </a:r>
          </a:p>
        </p:txBody>
      </p:sp>
      <p:sp>
        <p:nvSpPr>
          <p:cNvPr id="28" name="Rectangle 27">
            <a:extLst>
              <a:ext uri="{FF2B5EF4-FFF2-40B4-BE49-F238E27FC236}">
                <a16:creationId xmlns:a16="http://schemas.microsoft.com/office/drawing/2014/main" id="{583EA0BC-FBFE-4374-BD73-8DEFB7A1BDC8}"/>
              </a:ext>
            </a:extLst>
          </p:cNvPr>
          <p:cNvSpPr/>
          <p:nvPr/>
        </p:nvSpPr>
        <p:spPr>
          <a:xfrm>
            <a:off x="900000" y="4500000"/>
            <a:ext cx="28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33350" lvl="0" indent="-133350" defTabSz="685800">
              <a:spcBef>
                <a:spcPts val="225"/>
              </a:spcBef>
              <a:buFont typeface="+mj-lt"/>
              <a:buAutoNum type="arabicPeriod"/>
              <a:defRPr/>
            </a:pPr>
            <a:r>
              <a:rPr lang="fr-FR" sz="700" b="1" kern="0" spc="-4" dirty="0">
                <a:solidFill>
                  <a:srgbClr val="C00000"/>
                </a:solidFill>
                <a:cs typeface="Tahoma"/>
                <a:sym typeface="Arial"/>
              </a:rPr>
              <a:t>« Pourquoi avez-vous mis de la finance durable dans votre proposition alors que je vous ai dit que cela ne m’intéressais pas? »</a:t>
            </a:r>
          </a:p>
          <a:p>
            <a:pPr lvl="0" defTabSz="685800">
              <a:spcBef>
                <a:spcPts val="225"/>
              </a:spcBef>
              <a:defRPr/>
            </a:pPr>
            <a:endParaRPr lang="fr-FR" sz="700" b="1" kern="0" spc="-4" dirty="0">
              <a:solidFill>
                <a:schemeClr val="tx1">
                  <a:lumMod val="75000"/>
                  <a:lumOff val="25000"/>
                </a:schemeClr>
              </a:solidFill>
              <a:cs typeface="Tahoma"/>
              <a:sym typeface="Arial"/>
            </a:endParaRPr>
          </a:p>
          <a:p>
            <a:pPr lvl="0" defTabSz="685800">
              <a:spcBef>
                <a:spcPts val="225"/>
              </a:spcBef>
              <a:defRPr/>
            </a:pPr>
            <a:r>
              <a:rPr lang="fr-FR" sz="700" kern="0" dirty="0">
                <a:solidFill>
                  <a:schemeClr val="tx1">
                    <a:lumMod val="75000"/>
                    <a:lumOff val="25000"/>
                  </a:schemeClr>
                </a:solidFill>
                <a:sym typeface="Arial"/>
              </a:rPr>
              <a:t>Notre conseil est basé sur le principe d’une bonne diversification car on ne met jamais tous ses œufs dans le même panier. </a:t>
            </a:r>
          </a:p>
          <a:p>
            <a:pPr lvl="0" defTabSz="685800">
              <a:spcBef>
                <a:spcPts val="225"/>
              </a:spcBef>
              <a:defRPr/>
            </a:pPr>
            <a:r>
              <a:rPr lang="fr-FR" sz="700" kern="0" dirty="0">
                <a:solidFill>
                  <a:schemeClr val="tx1">
                    <a:lumMod val="75000"/>
                    <a:lumOff val="25000"/>
                  </a:schemeClr>
                </a:solidFill>
                <a:sym typeface="Arial"/>
              </a:rPr>
              <a:t>Il est important de placer votre épargne sur différents types d’actifs, de zones géographiques, de thématiques en lien avec votre profil investisseur.</a:t>
            </a:r>
          </a:p>
          <a:p>
            <a:pPr lvl="0" defTabSz="685800">
              <a:spcBef>
                <a:spcPts val="225"/>
              </a:spcBef>
              <a:defRPr/>
            </a:pPr>
            <a:r>
              <a:rPr lang="fr-FR" sz="700" kern="0" dirty="0">
                <a:solidFill>
                  <a:schemeClr val="tx1">
                    <a:lumMod val="75000"/>
                    <a:lumOff val="25000"/>
                  </a:schemeClr>
                </a:solidFill>
                <a:sym typeface="Arial"/>
              </a:rPr>
              <a:t>Dans ce cas si certains fonds durables vous sont proposés c’est qu’ils répondent à un bon équilibre de l’allocation : rendement, risque…</a:t>
            </a:r>
          </a:p>
        </p:txBody>
      </p:sp>
      <p:sp>
        <p:nvSpPr>
          <p:cNvPr id="31" name="Espace réservé du numéro de diapositive 7">
            <a:extLst>
              <a:ext uri="{FF2B5EF4-FFF2-40B4-BE49-F238E27FC236}">
                <a16:creationId xmlns:a16="http://schemas.microsoft.com/office/drawing/2014/main" id="{1DCE5C3F-B01F-470B-A9C3-B48065E42C2E}"/>
              </a:ext>
            </a:extLst>
          </p:cNvPr>
          <p:cNvSpPr txBox="1">
            <a:spLocks/>
          </p:cNvSpPr>
          <p:nvPr/>
        </p:nvSpPr>
        <p:spPr>
          <a:xfrm>
            <a:off x="481264" y="6388167"/>
            <a:ext cx="539750" cy="204788"/>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fr-FR" sz="675" dirty="0">
              <a:solidFill>
                <a:srgbClr val="D7000F"/>
              </a:solidFill>
              <a:cs typeface="Arial"/>
              <a:sym typeface="Arial"/>
            </a:endParaRPr>
          </a:p>
        </p:txBody>
      </p:sp>
      <p:sp>
        <p:nvSpPr>
          <p:cNvPr id="36" name="Rectangle 35">
            <a:extLst>
              <a:ext uri="{FF2B5EF4-FFF2-40B4-BE49-F238E27FC236}">
                <a16:creationId xmlns:a16="http://schemas.microsoft.com/office/drawing/2014/main" id="{3C2362CF-F804-40C3-B5C6-A23DBF72F057}"/>
              </a:ext>
            </a:extLst>
          </p:cNvPr>
          <p:cNvSpPr/>
          <p:nvPr/>
        </p:nvSpPr>
        <p:spPr>
          <a:xfrm>
            <a:off x="900000" y="2250000"/>
            <a:ext cx="28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defRPr/>
            </a:pPr>
            <a:r>
              <a:rPr lang="fr-FR" sz="700" b="1" i="1" kern="0" dirty="0">
                <a:solidFill>
                  <a:schemeClr val="tx1">
                    <a:lumMod val="75000"/>
                    <a:lumOff val="25000"/>
                  </a:schemeClr>
                </a:solidFill>
                <a:sym typeface="Arial"/>
              </a:rPr>
              <a:t>Avant l’entretien : Utiliser l’APE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Analyser les revenus et les charges du client : Déterminer la capacité d’épargne régulière du client : elle permettrait la mise en place de versements programmés</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Analyser la synthèse MySys : Déterminer l’épargne de précaution adaptée : il est conseillé de conserver 3 mois de revenus minimum</a:t>
            </a:r>
          </a:p>
          <a:p>
            <a:pPr lvl="0" defTabSz="685800">
              <a:spcAft>
                <a:spcPts val="300"/>
              </a:spcAft>
              <a:defRPr/>
            </a:pPr>
            <a:endParaRPr lang="fr-FR" sz="700" kern="0" dirty="0">
              <a:solidFill>
                <a:schemeClr val="tx1">
                  <a:lumMod val="75000"/>
                  <a:lumOff val="25000"/>
                </a:schemeClr>
              </a:solidFill>
              <a:sym typeface="Arial"/>
            </a:endParaRPr>
          </a:p>
          <a:p>
            <a:pPr lvl="0" defTabSz="685800">
              <a:defRPr/>
            </a:pPr>
            <a:r>
              <a:rPr lang="fr-FR" sz="700" b="1" i="1" kern="0" dirty="0">
                <a:solidFill>
                  <a:schemeClr val="tx1">
                    <a:lumMod val="75000"/>
                    <a:lumOff val="25000"/>
                  </a:schemeClr>
                </a:solidFill>
                <a:sym typeface="Arial"/>
              </a:rPr>
              <a:t>Pendant l’entretien </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cs typeface="Arial"/>
                <a:sym typeface="Arial"/>
              </a:rPr>
              <a:t>Actualiser les données clients</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cs typeface="Arial"/>
                <a:sym typeface="Arial"/>
              </a:rPr>
              <a:t>Compléter, si nécessaire, le QCF-QR</a:t>
            </a:r>
          </a:p>
          <a:p>
            <a:pPr marL="69056" lvl="0" indent="-69056" defTabSz="685800">
              <a:spcAft>
                <a:spcPts val="300"/>
              </a:spcAft>
              <a:buFont typeface="Arial" panose="020B0604020202020204" pitchFamily="34" charset="0"/>
              <a:buChar char="•"/>
              <a:defRPr/>
            </a:pPr>
            <a:r>
              <a:rPr lang="fr-FR" sz="700" kern="0" dirty="0">
                <a:solidFill>
                  <a:srgbClr val="C00000"/>
                </a:solidFill>
                <a:cs typeface="Arial"/>
                <a:sym typeface="Arial"/>
              </a:rPr>
              <a:t>Compléter le Questionnaire Finance Durable : </a:t>
            </a:r>
            <a:r>
              <a:rPr lang="fr-FR" sz="700" b="1" kern="0" dirty="0">
                <a:solidFill>
                  <a:srgbClr val="C00000"/>
                </a:solidFill>
                <a:cs typeface="Arial"/>
                <a:sym typeface="Arial"/>
              </a:rPr>
              <a:t>pas de préférence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Identifier si existence d’une épargne externe (Avoirs à la concurrence, PEE)</a:t>
            </a:r>
          </a:p>
          <a:p>
            <a:pPr marL="69056" lvl="0" indent="-69056" defTabSz="685800">
              <a:spcAft>
                <a:spcPts val="300"/>
              </a:spcAft>
              <a:buFont typeface="Arial" panose="020B0604020202020204" pitchFamily="34" charset="0"/>
              <a:buChar char="•"/>
              <a:defRPr/>
            </a:pPr>
            <a:r>
              <a:rPr lang="fr-FR" sz="700" kern="0" dirty="0">
                <a:solidFill>
                  <a:schemeClr val="tx1">
                    <a:lumMod val="75000"/>
                    <a:lumOff val="25000"/>
                  </a:schemeClr>
                </a:solidFill>
                <a:sym typeface="Arial"/>
              </a:rPr>
              <a:t>Identifier les projets du client (nature, quel délai, etc.)</a:t>
            </a:r>
          </a:p>
        </p:txBody>
      </p:sp>
      <p:sp>
        <p:nvSpPr>
          <p:cNvPr id="25" name="Rectangle 24">
            <a:extLst>
              <a:ext uri="{FF2B5EF4-FFF2-40B4-BE49-F238E27FC236}">
                <a16:creationId xmlns:a16="http://schemas.microsoft.com/office/drawing/2014/main" id="{B1971C98-B816-402F-A32D-A3A562D27779}"/>
              </a:ext>
            </a:extLst>
          </p:cNvPr>
          <p:cNvSpPr/>
          <p:nvPr/>
        </p:nvSpPr>
        <p:spPr>
          <a:xfrm>
            <a:off x="3960000" y="4500000"/>
            <a:ext cx="270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33350" lvl="0" indent="-133350" defTabSz="685800">
              <a:spcBef>
                <a:spcPts val="225"/>
              </a:spcBef>
              <a:buFont typeface="+mj-lt"/>
              <a:buAutoNum type="arabicPeriod" startAt="2"/>
              <a:defRPr/>
            </a:pPr>
            <a:r>
              <a:rPr lang="fr-FR" sz="700" b="1" kern="0" spc="-4" dirty="0">
                <a:solidFill>
                  <a:srgbClr val="C00000"/>
                </a:solidFill>
                <a:cs typeface="Tahoma"/>
                <a:sym typeface="Arial"/>
              </a:rPr>
              <a:t>« Les fonds durables sont moins rentables »</a:t>
            </a:r>
          </a:p>
          <a:p>
            <a:pPr lvl="0" defTabSz="685800">
              <a:spcBef>
                <a:spcPts val="225"/>
              </a:spcBef>
              <a:defRPr/>
            </a:pPr>
            <a:endParaRPr lang="fr-FR" sz="700" b="1" kern="0" spc="-4" dirty="0">
              <a:solidFill>
                <a:schemeClr val="tx1">
                  <a:lumMod val="75000"/>
                  <a:lumOff val="25000"/>
                </a:schemeClr>
              </a:solidFill>
              <a:cs typeface="Tahoma"/>
              <a:sym typeface="Arial"/>
            </a:endParaRPr>
          </a:p>
          <a:p>
            <a:pPr lvl="0">
              <a:defRPr/>
            </a:pPr>
            <a:r>
              <a:rPr lang="fr-FR" sz="700" kern="0" dirty="0">
                <a:solidFill>
                  <a:schemeClr val="tx1">
                    <a:lumMod val="75000"/>
                    <a:lumOff val="25000"/>
                  </a:schemeClr>
                </a:solidFill>
                <a:sym typeface="Arial"/>
              </a:rPr>
              <a:t>Les investissements ESG ne réduisent pas la performance financière, les performances des fonds responsables sont comparables à celles des fonds traditionnels.</a:t>
            </a:r>
          </a:p>
          <a:p>
            <a:pPr lvl="0">
              <a:defRPr/>
            </a:pPr>
            <a:r>
              <a:rPr lang="fr-FR" sz="700" kern="0" dirty="0">
                <a:solidFill>
                  <a:schemeClr val="tx1">
                    <a:lumMod val="75000"/>
                    <a:lumOff val="25000"/>
                  </a:schemeClr>
                </a:solidFill>
                <a:sym typeface="Arial"/>
              </a:rPr>
              <a:t>A titre d’exemple, la société de gestion </a:t>
            </a:r>
            <a:r>
              <a:rPr lang="fr-FR" sz="700" kern="0" dirty="0" err="1">
                <a:solidFill>
                  <a:schemeClr val="tx1">
                    <a:lumMod val="75000"/>
                    <a:lumOff val="25000"/>
                  </a:schemeClr>
                </a:solidFill>
                <a:sym typeface="Arial"/>
              </a:rPr>
              <a:t>Mirova</a:t>
            </a:r>
            <a:r>
              <a:rPr lang="fr-FR" sz="700" kern="0" dirty="0">
                <a:solidFill>
                  <a:schemeClr val="tx1">
                    <a:lumMod val="75000"/>
                    <a:lumOff val="25000"/>
                  </a:schemeClr>
                </a:solidFill>
                <a:sym typeface="Arial"/>
              </a:rPr>
              <a:t>, affiliée de Natixis Investment Managers et dédiée à 100% à l’investissement responsable et durable, a été récompensée pour la qualité de sa gestion sur l’ensemble de sa gamme avec la Corbeille d'Or Sociétés de Gestion cette année : preuve que performance et valeur durable peuvent être associées.</a:t>
            </a:r>
          </a:p>
        </p:txBody>
      </p:sp>
      <p:sp>
        <p:nvSpPr>
          <p:cNvPr id="47" name="Rectangle 46">
            <a:extLst>
              <a:ext uri="{FF2B5EF4-FFF2-40B4-BE49-F238E27FC236}">
                <a16:creationId xmlns:a16="http://schemas.microsoft.com/office/drawing/2014/main" id="{9E2D37A6-89E8-42A5-8BAA-96B40E137777}"/>
              </a:ext>
            </a:extLst>
          </p:cNvPr>
          <p:cNvSpPr/>
          <p:nvPr/>
        </p:nvSpPr>
        <p:spPr>
          <a:xfrm>
            <a:off x="6840000" y="4500000"/>
            <a:ext cx="252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marL="171450" lvl="0" indent="-171450" defTabSz="685800">
              <a:spcBef>
                <a:spcPts val="225"/>
              </a:spcBef>
              <a:buFont typeface="+mj-lt"/>
              <a:buAutoNum type="arabicPeriod" startAt="3"/>
              <a:defRPr/>
            </a:pPr>
            <a:r>
              <a:rPr lang="fr-FR" sz="700" b="1" kern="0" spc="-4" dirty="0">
                <a:solidFill>
                  <a:srgbClr val="C00000"/>
                </a:solidFill>
                <a:cs typeface="Tahoma"/>
                <a:sym typeface="Arial"/>
              </a:rPr>
              <a:t>« Tout ça c’est du marketing pour vendre vos offres, on ne sait même plus entre la finance durable, ESG et ISR quelle différence ? »</a:t>
            </a:r>
          </a:p>
          <a:p>
            <a:pPr lvl="0" defTabSz="685800">
              <a:spcBef>
                <a:spcPts val="225"/>
              </a:spcBef>
              <a:defRPr/>
            </a:pPr>
            <a:endParaRPr lang="fr-FR" sz="700" b="1" kern="0" spc="-4" dirty="0">
              <a:solidFill>
                <a:schemeClr val="tx1">
                  <a:lumMod val="75000"/>
                  <a:lumOff val="25000"/>
                </a:schemeClr>
              </a:solidFill>
              <a:cs typeface="Tahoma"/>
              <a:sym typeface="Arial"/>
            </a:endParaRPr>
          </a:p>
          <a:p>
            <a:pPr lvl="0" defTabSz="685800">
              <a:spcBef>
                <a:spcPts val="225"/>
              </a:spcBef>
              <a:defRPr/>
            </a:pPr>
            <a:r>
              <a:rPr lang="fr-FR" sz="700" kern="0" spc="-4" dirty="0">
                <a:solidFill>
                  <a:schemeClr val="tx1">
                    <a:lumMod val="75000"/>
                    <a:lumOff val="25000"/>
                  </a:schemeClr>
                </a:solidFill>
                <a:cs typeface="Tahoma"/>
                <a:sym typeface="Arial"/>
              </a:rPr>
              <a:t>L’engouement pour l’investissement durable a naturellement fait émerger un risque croissant de  « greenwashing » ou écoblanchiment.</a:t>
            </a:r>
          </a:p>
          <a:p>
            <a:pPr lvl="0" defTabSz="685800">
              <a:spcBef>
                <a:spcPts val="225"/>
              </a:spcBef>
              <a:defRPr/>
            </a:pPr>
            <a:r>
              <a:rPr lang="fr-FR" sz="700" kern="0" spc="-4" dirty="0">
                <a:solidFill>
                  <a:schemeClr val="tx1">
                    <a:lumMod val="75000"/>
                    <a:lumOff val="25000"/>
                  </a:schemeClr>
                </a:solidFill>
                <a:cs typeface="Tahoma"/>
                <a:sym typeface="Arial"/>
              </a:rPr>
              <a:t>La réglementation SFDR vise la transparence en termes de responsabilité environnementale et sociale au sein des marchés financiers.</a:t>
            </a:r>
          </a:p>
          <a:p>
            <a:pPr lvl="0" defTabSz="685800">
              <a:spcBef>
                <a:spcPts val="225"/>
              </a:spcBef>
              <a:defRPr/>
            </a:pPr>
            <a:r>
              <a:rPr lang="fr-FR" sz="700" kern="0" spc="-4" dirty="0">
                <a:solidFill>
                  <a:schemeClr val="tx1">
                    <a:lumMod val="75000"/>
                    <a:lumOff val="25000"/>
                  </a:schemeClr>
                </a:solidFill>
                <a:cs typeface="Tahoma"/>
                <a:sym typeface="Arial"/>
              </a:rPr>
              <a:t>Le groupe BPCE est depuis des années un acteur majeur de la transition environnementale.</a:t>
            </a:r>
          </a:p>
        </p:txBody>
      </p:sp>
      <p:sp>
        <p:nvSpPr>
          <p:cNvPr id="48" name="Rectangle 47">
            <a:extLst>
              <a:ext uri="{FF2B5EF4-FFF2-40B4-BE49-F238E27FC236}">
                <a16:creationId xmlns:a16="http://schemas.microsoft.com/office/drawing/2014/main" id="{30BF36FC-817D-4CAA-B046-2B40F74788A3}"/>
              </a:ext>
            </a:extLst>
          </p:cNvPr>
          <p:cNvSpPr/>
          <p:nvPr/>
        </p:nvSpPr>
        <p:spPr>
          <a:xfrm>
            <a:off x="9540000" y="4500000"/>
            <a:ext cx="216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6000" rIns="36000" bIns="36000" rtlCol="0" anchor="ctr" anchorCtr="0"/>
          <a:lstStyle/>
          <a:p>
            <a:pPr lvl="0" defTabSz="685800">
              <a:spcBef>
                <a:spcPts val="225"/>
              </a:spcBef>
              <a:defRPr/>
            </a:pPr>
            <a:r>
              <a:rPr lang="fr-FR" sz="700" b="1" kern="0" dirty="0">
                <a:solidFill>
                  <a:schemeClr val="tx1">
                    <a:lumMod val="75000"/>
                    <a:lumOff val="25000"/>
                  </a:schemeClr>
                </a:solidFill>
                <a:sym typeface="Arial"/>
              </a:rPr>
              <a:t>Un suivi par des experts en Gestion déléguée</a:t>
            </a:r>
            <a:endParaRPr lang="fr-FR" sz="700" b="1" kern="0" dirty="0">
              <a:solidFill>
                <a:schemeClr val="tx1">
                  <a:lumMod val="75000"/>
                  <a:lumOff val="25000"/>
                </a:schemeClr>
              </a:solidFill>
              <a:cs typeface="Arial"/>
              <a:sym typeface="Arial"/>
            </a:endParaRPr>
          </a:p>
          <a:p>
            <a:pPr lvl="0" defTabSz="685800">
              <a:spcBef>
                <a:spcPts val="225"/>
              </a:spcBef>
              <a:defRPr/>
            </a:pPr>
            <a:r>
              <a:rPr lang="fr-FR" sz="700" kern="0" dirty="0">
                <a:solidFill>
                  <a:schemeClr val="tx1">
                    <a:lumMod val="75000"/>
                    <a:lumOff val="25000"/>
                  </a:schemeClr>
                </a:solidFill>
                <a:sym typeface="Arial"/>
              </a:rPr>
              <a:t>Il bénéficie d’un suivi  de son portefeuille par un expert et d’un accompagnement dédié pour optimiser la performance de son contrat.</a:t>
            </a:r>
            <a:endParaRPr lang="fr-FR" sz="700" kern="0" dirty="0">
              <a:solidFill>
                <a:schemeClr val="tx1">
                  <a:lumMod val="75000"/>
                  <a:lumOff val="25000"/>
                </a:schemeClr>
              </a:solidFill>
              <a:cs typeface="Aria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r>
              <a:rPr lang="fr-FR" sz="700" kern="0" dirty="0">
                <a:solidFill>
                  <a:schemeClr val="tx1">
                    <a:lumMod val="75000"/>
                    <a:lumOff val="25000"/>
                  </a:schemeClr>
                </a:solidFill>
                <a:sym typeface="Arial"/>
              </a:rPr>
              <a:t>La société de gestion Vega IM s’engage pour tous les profils de gestion déléguée à avoir  un taux minimum d’investissements durables de 20%  : GEDEL</a:t>
            </a:r>
          </a:p>
        </p:txBody>
      </p:sp>
      <p:sp>
        <p:nvSpPr>
          <p:cNvPr id="49" name="Rectangle 48">
            <a:extLst>
              <a:ext uri="{FF2B5EF4-FFF2-40B4-BE49-F238E27FC236}">
                <a16:creationId xmlns:a16="http://schemas.microsoft.com/office/drawing/2014/main" id="{2AEA9DF1-548C-4676-9AB9-20D5B658C6A4}"/>
              </a:ext>
            </a:extLst>
          </p:cNvPr>
          <p:cNvSpPr/>
          <p:nvPr/>
        </p:nvSpPr>
        <p:spPr>
          <a:xfrm>
            <a:off x="3960000" y="2250000"/>
            <a:ext cx="486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defRPr/>
            </a:pPr>
            <a:r>
              <a:rPr lang="fr-FR" sz="700" b="1" i="1" kern="0" dirty="0">
                <a:solidFill>
                  <a:srgbClr val="C00000"/>
                </a:solidFill>
                <a:sym typeface="Arial"/>
              </a:rPr>
              <a:t>Introduction à la finance durable </a:t>
            </a:r>
            <a:endParaRPr lang="fr-FR" sz="700" b="1" kern="0" dirty="0">
              <a:solidFill>
                <a:srgbClr val="C00000"/>
              </a:solidFill>
              <a:sym typeface="Arial"/>
            </a:endParaRPr>
          </a:p>
          <a:p>
            <a:pPr lvl="0" defTabSz="685800">
              <a:defRPr/>
            </a:pPr>
            <a:r>
              <a:rPr lang="fr-FR" sz="700" kern="0" dirty="0">
                <a:solidFill>
                  <a:schemeClr val="tx1">
                    <a:lumMod val="75000"/>
                    <a:lumOff val="25000"/>
                  </a:schemeClr>
                </a:solidFill>
                <a:sym typeface="Arial"/>
              </a:rPr>
              <a:t>Savez-vous qu’aujourd’hui nous pouvons investir différemment, de manière plus responsable pour l’environnement et la société. Vos investissements peuvent être un levier de transformation de la société vers une économie plus durable.</a:t>
            </a:r>
          </a:p>
          <a:p>
            <a:pPr lvl="0" defTabSz="685800">
              <a:defRPr/>
            </a:pPr>
            <a:r>
              <a:rPr lang="fr-FR" sz="700" kern="0" dirty="0">
                <a:solidFill>
                  <a:schemeClr val="tx1">
                    <a:lumMod val="75000"/>
                    <a:lumOff val="25000"/>
                  </a:schemeClr>
                </a:solidFill>
                <a:sym typeface="Arial"/>
              </a:rPr>
              <a:t>Pour vous faire la meilleure proposition de placement , grâce à un questionnaire simple et rapide,  je vous propose de recueillir au préalable vos préférences en matière d’investissement durable pour concilier performance économique et impact social et environnemental.</a:t>
            </a:r>
          </a:p>
          <a:p>
            <a:pPr lvl="0" defTabSz="685800">
              <a:defRPr/>
            </a:pPr>
            <a:r>
              <a:rPr lang="fr-FR" sz="700" kern="0" dirty="0">
                <a:solidFill>
                  <a:schemeClr val="tx1">
                    <a:lumMod val="75000"/>
                    <a:lumOff val="25000"/>
                  </a:schemeClr>
                </a:solidFill>
                <a:sym typeface="Arial"/>
              </a:rPr>
              <a:t>L’offre qui vous sera proposée tiendra compte de votre profil investisseur, votre situation personnelle et vos projets tout en ajoutant une dimension éthique à vos investissements.</a:t>
            </a:r>
            <a:endParaRPr lang="fr-FR" sz="700" b="1" kern="0" dirty="0">
              <a:solidFill>
                <a:schemeClr val="tx1">
                  <a:lumMod val="75000"/>
                  <a:lumOff val="25000"/>
                </a:schemeClr>
              </a:solidFill>
              <a:sym typeface="Arial"/>
            </a:endParaRPr>
          </a:p>
          <a:p>
            <a:pPr lvl="0" defTabSz="685800">
              <a:defRPr/>
            </a:pPr>
            <a:endParaRPr lang="fr-FR" sz="700" b="1" kern="0" dirty="0">
              <a:solidFill>
                <a:schemeClr val="tx1">
                  <a:lumMod val="75000"/>
                  <a:lumOff val="25000"/>
                </a:schemeClr>
              </a:solidFill>
              <a:sym typeface="Arial"/>
            </a:endParaRPr>
          </a:p>
          <a:p>
            <a:pPr lvl="0" defTabSz="685800">
              <a:defRPr/>
            </a:pPr>
            <a:r>
              <a:rPr lang="fr-FR" sz="700" b="1" i="1" kern="0" dirty="0">
                <a:solidFill>
                  <a:srgbClr val="C00000"/>
                </a:solidFill>
                <a:sym typeface="Arial"/>
              </a:rPr>
              <a:t>QFD</a:t>
            </a:r>
          </a:p>
          <a:p>
            <a:pPr lvl="0" defTabSz="685800">
              <a:defRPr/>
            </a:pPr>
            <a:r>
              <a:rPr lang="fr-FR" sz="700" kern="0" dirty="0">
                <a:solidFill>
                  <a:schemeClr val="tx1">
                    <a:lumMod val="75000"/>
                    <a:lumOff val="25000"/>
                  </a:schemeClr>
                </a:solidFill>
                <a:sym typeface="Arial"/>
              </a:rPr>
              <a:t>Suite à nos échanges, je constate que vous n’avez pas spécialement de préférences concernant les sujets environnementaux et sociaux. Je vous propose de regarder ensemble quelle solution serait la plus adaptée pour répondre à votre besoin de transmission de capital tout en optimisant votre rendement. Un contrat d’assurance vie semble répondre parfaitement à votre besoin.  Dans le cadre de ce besoin, nous pouvons vous proposer le Service de gestion déléguée qui vous permettra de bénéficier d’une gestion active de votre portefeuille par des experts. Ils rechercheront le meilleur rendement en fonction de votre profil investisseur et des évolutions des marchés financiers.</a:t>
            </a:r>
          </a:p>
        </p:txBody>
      </p:sp>
      <p:sp>
        <p:nvSpPr>
          <p:cNvPr id="51" name="Rectangle 50">
            <a:extLst>
              <a:ext uri="{FF2B5EF4-FFF2-40B4-BE49-F238E27FC236}">
                <a16:creationId xmlns:a16="http://schemas.microsoft.com/office/drawing/2014/main" id="{054C1345-14E5-4CE5-A4CD-CB3422A75A64}"/>
              </a:ext>
            </a:extLst>
          </p:cNvPr>
          <p:cNvSpPr/>
          <p:nvPr/>
        </p:nvSpPr>
        <p:spPr>
          <a:xfrm>
            <a:off x="9000000" y="2250000"/>
            <a:ext cx="1080000" cy="1800000"/>
          </a:xfrm>
          <a:prstGeom prst="rect">
            <a:avLst/>
          </a:prstGeom>
          <a:solidFill>
            <a:schemeClr val="bg1">
              <a:lumMod val="95000"/>
            </a:schemeClr>
          </a:solidFill>
          <a:ln w="12700" cap="flat" cmpd="sng" algn="ctr">
            <a:solidFill>
              <a:srgbClr val="FFFFFF">
                <a:lumMod val="85000"/>
              </a:srgbClr>
            </a:solidFill>
            <a:prstDash val="solid"/>
            <a:miter lim="800000"/>
          </a:ln>
          <a:effectLst/>
        </p:spPr>
        <p:txBody>
          <a:bodyPr lIns="36000" tIns="34290" rIns="36000" bIns="34290" rtlCol="0" anchor="ctr"/>
          <a:lstStyle/>
          <a:p>
            <a:pPr lvl="0" defTabSz="685800">
              <a:spcBef>
                <a:spcPts val="225"/>
              </a:spcBef>
              <a:defRPr/>
            </a:pPr>
            <a:r>
              <a:rPr lang="fr-FR" sz="700" kern="0" dirty="0">
                <a:solidFill>
                  <a:schemeClr val="tx1">
                    <a:lumMod val="75000"/>
                    <a:lumOff val="25000"/>
                  </a:schemeClr>
                </a:solidFill>
                <a:sym typeface="Arial"/>
              </a:rPr>
              <a:t>Identification des fonds via la pastille pendant le parcours</a:t>
            </a:r>
          </a:p>
          <a:p>
            <a:pPr marL="128588" lvl="0" indent="-128588" defTabSz="685800">
              <a:spcBef>
                <a:spcPts val="225"/>
              </a:spcBef>
              <a:buFont typeface="Wingdings" panose="05000000000000000000" pitchFamily="2" charset="2"/>
              <a:buChar char="ü"/>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endParaRPr lang="fr-FR" sz="700" kern="0" dirty="0">
              <a:solidFill>
                <a:schemeClr val="tx1">
                  <a:lumMod val="75000"/>
                  <a:lumOff val="25000"/>
                </a:schemeClr>
              </a:solidFill>
              <a:sym typeface="Arial"/>
            </a:endParaRPr>
          </a:p>
          <a:p>
            <a:pPr lvl="0" defTabSz="685800">
              <a:spcBef>
                <a:spcPts val="225"/>
              </a:spcBef>
              <a:defRPr/>
            </a:pPr>
            <a:r>
              <a:rPr lang="fr-FR" sz="700" kern="0" dirty="0">
                <a:solidFill>
                  <a:schemeClr val="tx1">
                    <a:lumMod val="75000"/>
                    <a:lumOff val="25000"/>
                  </a:schemeClr>
                </a:solidFill>
                <a:sym typeface="Arial"/>
              </a:rPr>
              <a:t>Sur la synthèse, le client pourra voir le % </a:t>
            </a:r>
            <a:r>
              <a:rPr lang="fr-FR" sz="700" strike="sngStrike" kern="0" dirty="0">
                <a:solidFill>
                  <a:schemeClr val="tx1">
                    <a:lumMod val="75000"/>
                    <a:lumOff val="25000"/>
                  </a:schemeClr>
                </a:solidFill>
                <a:sym typeface="Arial"/>
              </a:rPr>
              <a:t> </a:t>
            </a:r>
            <a:r>
              <a:rPr lang="fr-FR" sz="700" kern="0" dirty="0">
                <a:solidFill>
                  <a:schemeClr val="tx1">
                    <a:lumMod val="75000"/>
                    <a:lumOff val="25000"/>
                  </a:schemeClr>
                </a:solidFill>
                <a:sym typeface="Arial"/>
              </a:rPr>
              <a:t>d’investissements durables de la proposition d’allocation</a:t>
            </a:r>
          </a:p>
        </p:txBody>
      </p:sp>
      <p:sp>
        <p:nvSpPr>
          <p:cNvPr id="52" name="Rectangle 51">
            <a:extLst>
              <a:ext uri="{FF2B5EF4-FFF2-40B4-BE49-F238E27FC236}">
                <a16:creationId xmlns:a16="http://schemas.microsoft.com/office/drawing/2014/main" id="{2F1E1217-50FE-4E28-B467-6A63CADD3077}"/>
              </a:ext>
            </a:extLst>
          </p:cNvPr>
          <p:cNvSpPr/>
          <p:nvPr/>
        </p:nvSpPr>
        <p:spPr>
          <a:xfrm>
            <a:off x="4140000" y="630000"/>
            <a:ext cx="5760000" cy="720000"/>
          </a:xfrm>
          <a:prstGeom prst="rect">
            <a:avLst/>
          </a:prstGeom>
          <a:solidFill>
            <a:schemeClr val="bg1">
              <a:lumMod val="85000"/>
            </a:schemeClr>
          </a:solidFill>
          <a:ln w="12700" cap="flat" cmpd="sng" algn="ctr">
            <a:solidFill>
              <a:srgbClr val="FFFFFF">
                <a:lumMod val="85000"/>
              </a:srgbClr>
            </a:solidFill>
            <a:prstDash val="solid"/>
            <a:miter lim="800000"/>
          </a:ln>
          <a:effectLst/>
        </p:spPr>
        <p:txBody>
          <a:bodyPr lIns="36000" tIns="34290" rIns="36000" bIns="34290" rtlCol="0" anchor="ctr"/>
          <a:lstStyle/>
          <a:p>
            <a:pPr marL="69056" lvl="0" indent="-69056" defTabSz="685800">
              <a:buFont typeface="Arial" panose="020B0604020202020204" pitchFamily="34" charset="0"/>
              <a:buChar char="•"/>
              <a:defRPr/>
            </a:pPr>
            <a:r>
              <a:rPr lang="fr-FR" sz="1000" b="1" kern="0" dirty="0">
                <a:solidFill>
                  <a:schemeClr val="tx1">
                    <a:lumMod val="75000"/>
                    <a:lumOff val="25000"/>
                  </a:schemeClr>
                </a:solidFill>
                <a:sym typeface="Arial"/>
              </a:rPr>
              <a:t>Marc, </a:t>
            </a:r>
            <a:r>
              <a:rPr lang="fr-FR" sz="1000" kern="0" dirty="0">
                <a:solidFill>
                  <a:schemeClr val="tx1">
                    <a:lumMod val="75000"/>
                    <a:lumOff val="25000"/>
                  </a:schemeClr>
                </a:solidFill>
                <a:sym typeface="Arial"/>
              </a:rPr>
              <a:t>55 ans, premium, soucieux de la performance et de la transmission de son capital.</a:t>
            </a:r>
          </a:p>
          <a:p>
            <a:pPr marL="69056" lvl="0" indent="-69056" defTabSz="685800">
              <a:buFont typeface="Arial" panose="020B0604020202020204" pitchFamily="34" charset="0"/>
              <a:buChar char="•"/>
              <a:defRPr/>
            </a:pPr>
            <a:r>
              <a:rPr lang="fr-FR" sz="1000" kern="0" dirty="0">
                <a:solidFill>
                  <a:schemeClr val="tx1">
                    <a:lumMod val="75000"/>
                    <a:lumOff val="25000"/>
                  </a:schemeClr>
                </a:solidFill>
                <a:sym typeface="Arial"/>
              </a:rPr>
              <a:t>Il n’a pas de préférence, sa priorité étant la rentabilité.</a:t>
            </a:r>
          </a:p>
        </p:txBody>
      </p:sp>
      <p:sp>
        <p:nvSpPr>
          <p:cNvPr id="54" name="ZoneTexte 53">
            <a:extLst>
              <a:ext uri="{FF2B5EF4-FFF2-40B4-BE49-F238E27FC236}">
                <a16:creationId xmlns:a16="http://schemas.microsoft.com/office/drawing/2014/main" id="{719F58BC-4BDD-4342-B43C-69BECC80F814}"/>
              </a:ext>
            </a:extLst>
          </p:cNvPr>
          <p:cNvSpPr txBox="1"/>
          <p:nvPr/>
        </p:nvSpPr>
        <p:spPr>
          <a:xfrm>
            <a:off x="1188000" y="1980000"/>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Découverte client</a:t>
            </a:r>
          </a:p>
        </p:txBody>
      </p:sp>
      <p:sp>
        <p:nvSpPr>
          <p:cNvPr id="55" name="ZoneTexte 54">
            <a:extLst>
              <a:ext uri="{FF2B5EF4-FFF2-40B4-BE49-F238E27FC236}">
                <a16:creationId xmlns:a16="http://schemas.microsoft.com/office/drawing/2014/main" id="{257BD2BF-C6A1-4DBE-BF8E-95E9C68DCF89}"/>
              </a:ext>
            </a:extLst>
          </p:cNvPr>
          <p:cNvSpPr txBox="1"/>
          <p:nvPr/>
        </p:nvSpPr>
        <p:spPr>
          <a:xfrm>
            <a:off x="4212000" y="1980000"/>
            <a:ext cx="252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Argumentation / posture conseiller</a:t>
            </a:r>
          </a:p>
        </p:txBody>
      </p:sp>
      <p:sp>
        <p:nvSpPr>
          <p:cNvPr id="57" name="ZoneTexte 56">
            <a:extLst>
              <a:ext uri="{FF2B5EF4-FFF2-40B4-BE49-F238E27FC236}">
                <a16:creationId xmlns:a16="http://schemas.microsoft.com/office/drawing/2014/main" id="{43385455-A41C-4F16-9670-8C61F5B00CFD}"/>
              </a:ext>
            </a:extLst>
          </p:cNvPr>
          <p:cNvSpPr txBox="1"/>
          <p:nvPr/>
        </p:nvSpPr>
        <p:spPr>
          <a:xfrm>
            <a:off x="1188000" y="4230000"/>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Réponses aux objections</a:t>
            </a:r>
          </a:p>
        </p:txBody>
      </p:sp>
      <p:sp>
        <p:nvSpPr>
          <p:cNvPr id="58" name="ZoneTexte 57">
            <a:extLst>
              <a:ext uri="{FF2B5EF4-FFF2-40B4-BE49-F238E27FC236}">
                <a16:creationId xmlns:a16="http://schemas.microsoft.com/office/drawing/2014/main" id="{868667B3-98E4-4DF5-AEB3-780F54343168}"/>
              </a:ext>
            </a:extLst>
          </p:cNvPr>
          <p:cNvSpPr txBox="1"/>
          <p:nvPr/>
        </p:nvSpPr>
        <p:spPr>
          <a:xfrm>
            <a:off x="9792000" y="4228453"/>
            <a:ext cx="180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Points clés à retenir</a:t>
            </a:r>
          </a:p>
        </p:txBody>
      </p:sp>
      <p:pic>
        <p:nvPicPr>
          <p:cNvPr id="59" name="Picture 10">
            <a:extLst>
              <a:ext uri="{FF2B5EF4-FFF2-40B4-BE49-F238E27FC236}">
                <a16:creationId xmlns:a16="http://schemas.microsoft.com/office/drawing/2014/main" id="{C5D57E39-84B1-44A1-9604-E26E16819EBC}"/>
              </a:ext>
            </a:extLst>
          </p:cNvPr>
          <p:cNvPicPr>
            <a:picLocks noChangeAspect="1" noChangeArrowheads="1"/>
          </p:cNvPicPr>
          <p:nvPr/>
        </p:nvPicPr>
        <p:blipFill>
          <a:blip r:embed="rId3" cstate="print">
            <a:duotone>
              <a:srgbClr val="581D7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 y="4248000"/>
            <a:ext cx="230834" cy="230834"/>
          </a:xfrm>
          <a:prstGeom prst="rect">
            <a:avLst/>
          </a:prstGeom>
          <a:noFill/>
          <a:extLst>
            <a:ext uri="{909E8E84-426E-40DD-AFC4-6F175D3DCCD1}">
              <a14:hiddenFill xmlns:a14="http://schemas.microsoft.com/office/drawing/2010/main">
                <a:solidFill>
                  <a:srgbClr val="FFFFFF"/>
                </a:solidFill>
              </a14:hiddenFill>
            </a:ext>
          </a:extLst>
        </p:spPr>
      </p:pic>
      <p:pic>
        <p:nvPicPr>
          <p:cNvPr id="60" name="Graphique 59" descr="Case cochée avec un remplissage uni">
            <a:extLst>
              <a:ext uri="{FF2B5EF4-FFF2-40B4-BE49-F238E27FC236}">
                <a16:creationId xmlns:a16="http://schemas.microsoft.com/office/drawing/2014/main" id="{3DB7B7EE-61B7-4FA8-97E6-FD3B4F0F538E}"/>
              </a:ext>
            </a:extLst>
          </p:cNvPr>
          <p:cNvPicPr>
            <a:picLocks noChangeAspect="1"/>
          </p:cNvPicPr>
          <p:nvPr/>
        </p:nvPicPr>
        <p:blipFill>
          <a:blip r:embed="rId4">
            <a:duotone>
              <a:srgbClr val="00A193">
                <a:shade val="45000"/>
                <a:satMod val="135000"/>
              </a:srgbClr>
              <a:prstClr val="white"/>
            </a:duotone>
            <a:extLst>
              <a:ext uri="{96DAC541-7B7A-43D3-8B79-37D633B846F1}">
                <asvg:svgBlip xmlns:asvg="http://schemas.microsoft.com/office/drawing/2016/SVG/main" r:embed="rId5"/>
              </a:ext>
            </a:extLst>
          </a:blip>
          <a:stretch>
            <a:fillRect/>
          </a:stretch>
        </p:blipFill>
        <p:spPr>
          <a:xfrm>
            <a:off x="9540000" y="4176000"/>
            <a:ext cx="342911" cy="342911"/>
          </a:xfrm>
          <a:prstGeom prst="rect">
            <a:avLst/>
          </a:prstGeom>
        </p:spPr>
      </p:pic>
      <p:pic>
        <p:nvPicPr>
          <p:cNvPr id="61" name="Picture 2">
            <a:extLst>
              <a:ext uri="{FF2B5EF4-FFF2-40B4-BE49-F238E27FC236}">
                <a16:creationId xmlns:a16="http://schemas.microsoft.com/office/drawing/2014/main" id="{50AA651C-2584-48E5-BC62-9E85631B37DA}"/>
              </a:ext>
            </a:extLst>
          </p:cNvPr>
          <p:cNvPicPr>
            <a:picLocks noChangeAspect="1" noChangeArrowheads="1"/>
          </p:cNvPicPr>
          <p:nvPr/>
        </p:nvPicPr>
        <p:blipFill>
          <a:blip r:embed="rId6"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 y="1944000"/>
            <a:ext cx="301760" cy="301760"/>
          </a:xfrm>
          <a:prstGeom prst="rect">
            <a:avLst/>
          </a:prstGeom>
          <a:noFill/>
          <a:extLst>
            <a:ext uri="{909E8E84-426E-40DD-AFC4-6F175D3DCCD1}">
              <a14:hiddenFill xmlns:a14="http://schemas.microsoft.com/office/drawing/2010/main">
                <a:solidFill>
                  <a:srgbClr val="FFFFFF"/>
                </a:solidFill>
              </a14:hiddenFill>
            </a:ext>
          </a:extLst>
        </p:spPr>
      </p:pic>
      <p:pic>
        <p:nvPicPr>
          <p:cNvPr id="62" name="Image 1">
            <a:extLst>
              <a:ext uri="{FF2B5EF4-FFF2-40B4-BE49-F238E27FC236}">
                <a16:creationId xmlns:a16="http://schemas.microsoft.com/office/drawing/2014/main" id="{F29DB60D-A43C-42C8-98B2-1A5343FA3AB0}"/>
              </a:ext>
            </a:extLst>
          </p:cNvPr>
          <p:cNvPicPr>
            <a:picLocks noChangeAspect="1" noChangeArrowheads="1"/>
          </p:cNvPicPr>
          <p:nvPr/>
        </p:nvPicPr>
        <p:blipFill>
          <a:blip r:embed="rId7"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996000" y="1980000"/>
            <a:ext cx="239142" cy="20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ZoneTexte 25">
            <a:extLst>
              <a:ext uri="{FF2B5EF4-FFF2-40B4-BE49-F238E27FC236}">
                <a16:creationId xmlns:a16="http://schemas.microsoft.com/office/drawing/2014/main" id="{D6DDC66F-D780-4A36-A982-F8714490600E}"/>
              </a:ext>
            </a:extLst>
          </p:cNvPr>
          <p:cNvSpPr txBox="1"/>
          <p:nvPr/>
        </p:nvSpPr>
        <p:spPr>
          <a:xfrm>
            <a:off x="899999" y="1620000"/>
            <a:ext cx="9000000" cy="215444"/>
          </a:xfrm>
          <a:prstGeom prst="rect">
            <a:avLst/>
          </a:prstGeom>
          <a:noFill/>
        </p:spPr>
        <p:txBody>
          <a:bodyPr wrap="square">
            <a:spAutoFit/>
          </a:bodyPr>
          <a:lstStyle/>
          <a:p>
            <a:pPr marL="9525" marR="3810" defTabSz="685800">
              <a:spcBef>
                <a:spcPts val="450"/>
              </a:spcBef>
              <a:defRPr/>
            </a:pPr>
            <a:r>
              <a:rPr lang="fr-FR" sz="800" b="1" kern="1200" dirty="0">
                <a:solidFill>
                  <a:srgbClr val="3E454A"/>
                </a:solidFill>
                <a:ea typeface="+mn-ea"/>
                <a:cs typeface="+mn-cs"/>
              </a:rPr>
              <a:t>Rappel : </a:t>
            </a:r>
            <a:r>
              <a:rPr lang="fr-FR" sz="800" b="1" i="1" kern="1200" dirty="0">
                <a:solidFill>
                  <a:srgbClr val="3E454A"/>
                </a:solidFill>
                <a:ea typeface="+mn-ea"/>
                <a:cs typeface="+mn-cs"/>
              </a:rPr>
              <a:t>La recherche de performance peut exposer le client à risque de perte en capital. Cette exposition varie en fonction des supports sélectionnés. Parlez en à votre client</a:t>
            </a:r>
            <a:endParaRPr lang="fr-FR" sz="800" b="1" kern="1200" dirty="0">
              <a:solidFill>
                <a:srgbClr val="3E454A"/>
              </a:solidFill>
              <a:ea typeface="+mn-ea"/>
              <a:cs typeface="+mn-cs"/>
            </a:endParaRPr>
          </a:p>
        </p:txBody>
      </p:sp>
      <p:pic>
        <p:nvPicPr>
          <p:cNvPr id="27" name="Picture 13">
            <a:extLst>
              <a:ext uri="{FF2B5EF4-FFF2-40B4-BE49-F238E27FC236}">
                <a16:creationId xmlns:a16="http://schemas.microsoft.com/office/drawing/2014/main" id="{628564D7-D331-4F96-8E5F-2759B61B8A80}"/>
              </a:ext>
            </a:extLst>
          </p:cNvPr>
          <p:cNvPicPr>
            <a:picLocks noChangeAspect="1" noChangeArrowheads="1"/>
          </p:cNvPicPr>
          <p:nvPr/>
        </p:nvPicPr>
        <p:blipFill>
          <a:blip r:embed="rId8" cstate="print">
            <a:duotone>
              <a:srgbClr val="D6D2E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000000" y="1944000"/>
            <a:ext cx="230833" cy="230833"/>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 28">
            <a:extLst>
              <a:ext uri="{FF2B5EF4-FFF2-40B4-BE49-F238E27FC236}">
                <a16:creationId xmlns:a16="http://schemas.microsoft.com/office/drawing/2014/main" id="{D58ECA9F-4617-452A-9EF1-334E0BF85B93}"/>
              </a:ext>
            </a:extLst>
          </p:cNvPr>
          <p:cNvPicPr>
            <a:picLocks noChangeAspect="1"/>
          </p:cNvPicPr>
          <p:nvPr/>
        </p:nvPicPr>
        <p:blipFill>
          <a:blip r:embed="rId9"/>
          <a:stretch>
            <a:fillRect/>
          </a:stretch>
        </p:blipFill>
        <p:spPr>
          <a:xfrm>
            <a:off x="9432000" y="2880000"/>
            <a:ext cx="257340" cy="245371"/>
          </a:xfrm>
          <a:prstGeom prst="rect">
            <a:avLst/>
          </a:prstGeom>
        </p:spPr>
      </p:pic>
      <p:sp>
        <p:nvSpPr>
          <p:cNvPr id="30" name="ZoneTexte 29">
            <a:extLst>
              <a:ext uri="{FF2B5EF4-FFF2-40B4-BE49-F238E27FC236}">
                <a16:creationId xmlns:a16="http://schemas.microsoft.com/office/drawing/2014/main" id="{380110D5-EEBB-47AC-A91B-B0185730112B}"/>
              </a:ext>
            </a:extLst>
          </p:cNvPr>
          <p:cNvSpPr txBox="1"/>
          <p:nvPr/>
        </p:nvSpPr>
        <p:spPr>
          <a:xfrm>
            <a:off x="9180000" y="1980000"/>
            <a:ext cx="108000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defTabSz="685800"/>
            <a:r>
              <a:rPr lang="fr-FR" sz="1000" cap="small" dirty="0">
                <a:solidFill>
                  <a:schemeClr val="tx1">
                    <a:lumMod val="75000"/>
                    <a:lumOff val="25000"/>
                  </a:schemeClr>
                </a:solidFill>
                <a:sym typeface="Arial"/>
              </a:rPr>
              <a:t>Parcours</a:t>
            </a:r>
          </a:p>
        </p:txBody>
      </p:sp>
      <p:pic>
        <p:nvPicPr>
          <p:cNvPr id="32" name="Image 31">
            <a:extLst>
              <a:ext uri="{FF2B5EF4-FFF2-40B4-BE49-F238E27FC236}">
                <a16:creationId xmlns:a16="http://schemas.microsoft.com/office/drawing/2014/main" id="{C3363903-21E6-4253-AB0A-87C8B324BDED}"/>
              </a:ext>
            </a:extLst>
          </p:cNvPr>
          <p:cNvPicPr>
            <a:picLocks noChangeAspect="1"/>
          </p:cNvPicPr>
          <p:nvPr/>
        </p:nvPicPr>
        <p:blipFill>
          <a:blip r:embed="rId10"/>
          <a:stretch>
            <a:fillRect/>
          </a:stretch>
        </p:blipFill>
        <p:spPr>
          <a:xfrm>
            <a:off x="10080000" y="630000"/>
            <a:ext cx="627209" cy="621000"/>
          </a:xfrm>
          <a:prstGeom prst="rect">
            <a:avLst/>
          </a:prstGeom>
        </p:spPr>
      </p:pic>
      <p:sp>
        <p:nvSpPr>
          <p:cNvPr id="33" name="Espace réservé du texte 13">
            <a:extLst>
              <a:ext uri="{FF2B5EF4-FFF2-40B4-BE49-F238E27FC236}">
                <a16:creationId xmlns:a16="http://schemas.microsoft.com/office/drawing/2014/main" id="{71606CC3-C6D5-423E-81C2-CDEF2A174303}"/>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Mise en situation pour les 3 profils</a:t>
            </a:r>
          </a:p>
        </p:txBody>
      </p:sp>
    </p:spTree>
    <p:extLst>
      <p:ext uri="{BB962C8B-B14F-4D97-AF65-F5344CB8AC3E}">
        <p14:creationId xmlns:p14="http://schemas.microsoft.com/office/powerpoint/2010/main" val="271633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nchor="ctr" anchorCtr="0"/>
          <a:lstStyle/>
          <a:p>
            <a:r>
              <a:rPr lang="fr-FR" sz="7500" dirty="0"/>
              <a:t>Annexe</a:t>
            </a:r>
          </a:p>
        </p:txBody>
      </p:sp>
      <p:sp>
        <p:nvSpPr>
          <p:cNvPr id="3" name="Espace réservé du texte 2"/>
          <p:cNvSpPr>
            <a:spLocks noGrp="1"/>
          </p:cNvSpPr>
          <p:nvPr>
            <p:ph type="body" sz="quarter" idx="14"/>
          </p:nvPr>
        </p:nvSpPr>
        <p:spPr>
          <a:xfrm>
            <a:off x="4908312" y="2008204"/>
            <a:ext cx="6930189" cy="3613491"/>
          </a:xfrm>
        </p:spPr>
        <p:txBody>
          <a:bodyPr anchor="ctr">
            <a:normAutofit fontScale="77500" lnSpcReduction="20000"/>
          </a:bodyPr>
          <a:lstStyle/>
          <a:p>
            <a:r>
              <a:rPr lang="fr-FR" dirty="0">
                <a:latin typeface="Arial" panose="020B0604020202020204" pitchFamily="34" charset="0"/>
                <a:cs typeface="Arial" panose="020B0604020202020204" pitchFamily="34" charset="0"/>
              </a:rPr>
              <a:t>Le Questionnaire Finance Durable matérialise le point de rencontre de l’évolution sociétale et de la Finance</a:t>
            </a:r>
          </a:p>
          <a:p>
            <a:endParaRPr lang="fr-FR" dirty="0">
              <a:latin typeface="Arial" panose="020B0604020202020204" pitchFamily="34" charset="0"/>
              <a:cs typeface="Arial" panose="020B0604020202020204" pitchFamily="34" charset="0"/>
            </a:endParaRPr>
          </a:p>
          <a:p>
            <a:r>
              <a:rPr lang="fr-FR" sz="2100" dirty="0">
                <a:latin typeface="Arial" panose="020B0604020202020204" pitchFamily="34" charset="0"/>
                <a:cs typeface="Arial" panose="020B0604020202020204" pitchFamily="34" charset="0"/>
              </a:rPr>
              <a:t>Le QFD s’intègre parfaitement dans le parcours conseil</a:t>
            </a:r>
          </a:p>
          <a:p>
            <a:endParaRPr lang="fr-FR" dirty="0">
              <a:latin typeface="Arial" panose="020B0604020202020204" pitchFamily="34" charset="0"/>
              <a:cs typeface="Arial" panose="020B0604020202020204" pitchFamily="34" charset="0"/>
            </a:endParaRPr>
          </a:p>
          <a:p>
            <a:r>
              <a:rPr lang="fr-FR" sz="2100" dirty="0">
                <a:latin typeface="Arial" panose="020B0604020202020204" pitchFamily="34" charset="0"/>
                <a:cs typeface="Arial" panose="020B0604020202020204" pitchFamily="34" charset="0"/>
              </a:rPr>
              <a:t>Zoom sur le QFD</a:t>
            </a:r>
          </a:p>
          <a:p>
            <a:endParaRPr lang="fr-FR" dirty="0">
              <a:latin typeface="Arial" panose="020B0604020202020204" pitchFamily="34" charset="0"/>
              <a:cs typeface="Arial" panose="020B0604020202020204" pitchFamily="34" charset="0"/>
            </a:endParaRPr>
          </a:p>
          <a:p>
            <a:r>
              <a:rPr lang="fr-FR" sz="2100" dirty="0">
                <a:latin typeface="Arial" panose="020B0604020202020204" pitchFamily="34" charset="0"/>
                <a:cs typeface="Arial" panose="020B0604020202020204" pitchFamily="34" charset="0"/>
              </a:rPr>
              <a:t>Mise en situation pour les 3 profils</a:t>
            </a:r>
          </a:p>
          <a:p>
            <a:endParaRPr lang="fr-FR" altLang="fr-FR" dirty="0">
              <a:latin typeface="Arial" panose="020B0604020202020204" pitchFamily="34" charset="0"/>
              <a:cs typeface="Arial" panose="020B0604020202020204" pitchFamily="34" charset="0"/>
            </a:endParaRPr>
          </a:p>
          <a:p>
            <a:r>
              <a:rPr lang="fr-FR" altLang="fr-FR" sz="2100" b="1" dirty="0">
                <a:solidFill>
                  <a:srgbClr val="C00000"/>
                </a:solidFill>
                <a:latin typeface="Arial" panose="020B0604020202020204" pitchFamily="34" charset="0"/>
                <a:cs typeface="Arial" panose="020B0604020202020204" pitchFamily="34" charset="0"/>
              </a:rPr>
              <a:t>Annexe</a:t>
            </a:r>
            <a:endParaRPr lang="fr-FR" altLang="fr-FR" b="1" dirty="0">
              <a:solidFill>
                <a:srgbClr val="C00000"/>
              </a:solidFill>
              <a:latin typeface="Arial" panose="020B0604020202020204" pitchFamily="34" charset="0"/>
              <a:cs typeface="Arial" panose="020B0604020202020204" pitchFamily="34" charset="0"/>
            </a:endParaRPr>
          </a:p>
          <a:p>
            <a:pPr lvl="1"/>
            <a:r>
              <a:rPr lang="fr-FR" altLang="fr-FR" sz="1600" dirty="0">
                <a:latin typeface="Arial" panose="020B0604020202020204" pitchFamily="34" charset="0"/>
                <a:cs typeface="Arial" panose="020B0604020202020204" pitchFamily="34" charset="0"/>
              </a:rPr>
              <a:t>FAQ</a:t>
            </a:r>
          </a:p>
          <a:p>
            <a:pPr lvl="1"/>
            <a:r>
              <a:rPr lang="fr-FR" altLang="fr-FR" sz="1600" dirty="0">
                <a:latin typeface="Arial" panose="020B0604020202020204" pitchFamily="34" charset="0"/>
                <a:cs typeface="Arial" panose="020B0604020202020204" pitchFamily="34" charset="0"/>
              </a:rPr>
              <a:t>Mineurs et Majeurs Protégés</a:t>
            </a:r>
          </a:p>
          <a:p>
            <a:pPr lvl="1"/>
            <a:r>
              <a:rPr lang="fr-FR" altLang="fr-FR" sz="1600" dirty="0">
                <a:latin typeface="Arial" panose="020B0604020202020204" pitchFamily="34" charset="0"/>
                <a:cs typeface="Arial" panose="020B0604020202020204" pitchFamily="34" charset="0"/>
              </a:rPr>
              <a:t>Process de VAD du QFD</a:t>
            </a:r>
          </a:p>
          <a:p>
            <a:pPr lvl="1"/>
            <a:r>
              <a:rPr lang="fr-FR" altLang="fr-FR" sz="1600" dirty="0">
                <a:latin typeface="Arial" panose="020B0604020202020204" pitchFamily="34" charset="0"/>
                <a:cs typeface="Arial" panose="020B0604020202020204" pitchFamily="34" charset="0"/>
              </a:rPr>
              <a:t>Stockage des documents</a:t>
            </a:r>
          </a:p>
        </p:txBody>
      </p:sp>
    </p:spTree>
    <p:extLst>
      <p:ext uri="{BB962C8B-B14F-4D97-AF65-F5344CB8AC3E}">
        <p14:creationId xmlns:p14="http://schemas.microsoft.com/office/powerpoint/2010/main" val="209726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FAQ</a:t>
            </a:r>
          </a:p>
        </p:txBody>
      </p:sp>
      <p:sp>
        <p:nvSpPr>
          <p:cNvPr id="15" name="Espace réservé du contenu 1">
            <a:extLst>
              <a:ext uri="{FF2B5EF4-FFF2-40B4-BE49-F238E27FC236}">
                <a16:creationId xmlns:a16="http://schemas.microsoft.com/office/drawing/2014/main" id="{E2ECBF06-505B-4FB6-AD63-4C035321A750}"/>
              </a:ext>
            </a:extLst>
          </p:cNvPr>
          <p:cNvSpPr>
            <a:spLocks noGrp="1"/>
          </p:cNvSpPr>
          <p:nvPr>
            <p:ph idx="1"/>
          </p:nvPr>
        </p:nvSpPr>
        <p:spPr>
          <a:xfrm>
            <a:off x="695325" y="1851102"/>
            <a:ext cx="10980738" cy="4386186"/>
          </a:xfrm>
        </p:spPr>
        <p:txBody>
          <a:bodyPr>
            <a:normAutofit fontScale="77500" lnSpcReduction="20000"/>
          </a:bodyPr>
          <a:lstStyle/>
          <a:p>
            <a:r>
              <a:rPr lang="fr-FR" sz="1500" b="1" dirty="0">
                <a:solidFill>
                  <a:srgbClr val="C00000"/>
                </a:solidFill>
              </a:rPr>
              <a:t>Pourquoi ce questionnaire Finance Durable ?</a:t>
            </a:r>
          </a:p>
          <a:p>
            <a:r>
              <a:rPr lang="fr-FR" dirty="0"/>
              <a:t>La finance durable est un sujet de plus en plus important :</a:t>
            </a:r>
          </a:p>
          <a:p>
            <a:pPr lvl="1"/>
            <a:r>
              <a:rPr lang="fr-FR" dirty="0"/>
              <a:t>pour nos clients  « 76 % des Français* déclarent que l’impact des placements sur l’environnement est un sujet important » </a:t>
            </a:r>
          </a:p>
          <a:p>
            <a:pPr lvl="1"/>
            <a:r>
              <a:rPr lang="fr-FR" dirty="0"/>
              <a:t>pour les instances gouvernementales (COP 21 par ex) et qui est désormais pris en compte par la réglementation.</a:t>
            </a:r>
          </a:p>
          <a:p>
            <a:r>
              <a:rPr lang="fr-FR" dirty="0"/>
              <a:t>Ce questionnaire nous permet de connaitre les préférences en matière de durabilité de nos clients et de tenir compte de celles-ci dans nos propositions d’allocation dans le cadre d’un conseil en épargne et dans la gestion déléguée.</a:t>
            </a:r>
          </a:p>
          <a:p>
            <a:pPr marL="36000" indent="0">
              <a:buNone/>
            </a:pPr>
            <a:endParaRPr lang="fr-FR" sz="1500" dirty="0"/>
          </a:p>
          <a:p>
            <a:r>
              <a:rPr lang="fr-FR" sz="1500" b="1" dirty="0">
                <a:solidFill>
                  <a:srgbClr val="C00000"/>
                </a:solidFill>
              </a:rPr>
              <a:t>Que se passe-t-il si je ne souhaite pas répondre ? </a:t>
            </a:r>
          </a:p>
          <a:p>
            <a:r>
              <a:rPr lang="fr-FR" sz="1500" dirty="0"/>
              <a:t>Effectivement, vous avez tout à fait le droit de ne pas vouloir répondre au questionnaire de finance durable ou ne pas avoir de préférence ou d’attente aujourd’hui en matière de durabilité. </a:t>
            </a:r>
            <a:r>
              <a:rPr lang="fr-FR" sz="1500" b="1" dirty="0"/>
              <a:t>C’est dommage car cela pourrait vous priver d’opportunité de placements qui allient performance et développement durable. Vous pourrez de toute façon à tout moment refaire votre questionnaire finance durable si vous le souhaitez.</a:t>
            </a:r>
          </a:p>
          <a:p>
            <a:r>
              <a:rPr lang="fr-FR" sz="1500" dirty="0"/>
              <a:t>C’est pourquoi nous devons parler de manière simple et concrète de finance durable à nos clients pour donner du sens à leur épargne et être aligné à notre souhait de soutenir de façon durable le développement des économies tant locales que nationales. Votre client pourra de toute façon à tout moment refaire son questionnaire finance durable s’il le souhaite.</a:t>
            </a:r>
          </a:p>
          <a:p>
            <a:endParaRPr lang="fr-FR" sz="1500" dirty="0"/>
          </a:p>
          <a:p>
            <a:r>
              <a:rPr lang="fr-FR" sz="1500" b="1" dirty="0">
                <a:solidFill>
                  <a:srgbClr val="C00000"/>
                </a:solidFill>
              </a:rPr>
              <a:t>Ce questionnaire prend-il beaucoup de temps  ?</a:t>
            </a:r>
          </a:p>
          <a:p>
            <a:r>
              <a:rPr lang="fr-FR" sz="1500" dirty="0"/>
              <a:t>Non, le questionnaire est court de 1 à 3 questions maximum selon vos réponses :</a:t>
            </a:r>
          </a:p>
          <a:p>
            <a:pPr lvl="1"/>
            <a:r>
              <a:rPr lang="fr-FR" sz="1300" dirty="0"/>
              <a:t>Souhaitez vous intégrer dès à présent les sujets environnementaux et/ou sociaux dans vos choix d’investissements ?</a:t>
            </a:r>
          </a:p>
          <a:p>
            <a:pPr lvl="1"/>
            <a:r>
              <a:rPr lang="fr-FR" sz="1300" dirty="0"/>
              <a:t>Quelle est la part de votre investissement que vous souhaitez consacrer aux investissements durables ?</a:t>
            </a:r>
          </a:p>
          <a:p>
            <a:pPr lvl="1"/>
            <a:r>
              <a:rPr lang="fr-FR" sz="1300" dirty="0"/>
              <a:t>Quels enjeux environnementaux, sociaux et de gouvernance vous intéressent le plus ?</a:t>
            </a:r>
          </a:p>
          <a:p>
            <a:r>
              <a:rPr lang="fr-FR" sz="1500" dirty="0"/>
              <a:t>Le questionnaire déterminera le profil client soit :  Impliqué - Sensibilisé - Pas de préférence</a:t>
            </a:r>
          </a:p>
          <a:p>
            <a:endParaRPr lang="fr-FR" dirty="0"/>
          </a:p>
        </p:txBody>
      </p:sp>
      <p:sp>
        <p:nvSpPr>
          <p:cNvPr id="16" name="ZoneTexte 15">
            <a:extLst>
              <a:ext uri="{FF2B5EF4-FFF2-40B4-BE49-F238E27FC236}">
                <a16:creationId xmlns:a16="http://schemas.microsoft.com/office/drawing/2014/main" id="{F2C3DCBE-AB7C-42FF-BCD2-9A6DAC861B2B}"/>
              </a:ext>
            </a:extLst>
          </p:cNvPr>
          <p:cNvSpPr txBox="1"/>
          <p:nvPr/>
        </p:nvSpPr>
        <p:spPr>
          <a:xfrm>
            <a:off x="2568654" y="6456094"/>
            <a:ext cx="2087304" cy="215444"/>
          </a:xfrm>
          <a:prstGeom prst="rect">
            <a:avLst/>
          </a:prstGeom>
          <a:noFill/>
        </p:spPr>
        <p:txBody>
          <a:bodyPr wrap="square">
            <a:spAutoFit/>
          </a:bodyPr>
          <a:lstStyle/>
          <a:p>
            <a:r>
              <a:rPr lang="fr-FR" sz="800" b="1" dirty="0">
                <a:solidFill>
                  <a:schemeClr val="tx1">
                    <a:lumMod val="65000"/>
                    <a:lumOff val="35000"/>
                  </a:schemeClr>
                </a:solidFill>
                <a:latin typeface="Arial" panose="020B0604020202020204" pitchFamily="34" charset="0"/>
                <a:cs typeface="Arial" panose="020B0604020202020204" pitchFamily="34" charset="0"/>
              </a:rPr>
              <a:t>* </a:t>
            </a:r>
            <a:r>
              <a:rPr lang="fr-FR" sz="800" b="0" i="1" dirty="0">
                <a:solidFill>
                  <a:schemeClr val="tx1">
                    <a:lumMod val="65000"/>
                    <a:lumOff val="35000"/>
                  </a:schemeClr>
                </a:solidFill>
                <a:effectLst/>
                <a:latin typeface="Arial" panose="020B0604020202020204" pitchFamily="34" charset="0"/>
                <a:cs typeface="Arial" panose="020B0604020202020204" pitchFamily="34" charset="0"/>
              </a:rPr>
              <a:t>Sondage </a:t>
            </a:r>
            <a:r>
              <a:rPr lang="fr-FR" sz="800" b="0" i="1" dirty="0" err="1">
                <a:solidFill>
                  <a:schemeClr val="tx1">
                    <a:lumMod val="65000"/>
                    <a:lumOff val="35000"/>
                  </a:schemeClr>
                </a:solidFill>
                <a:effectLst/>
                <a:latin typeface="Arial" panose="020B0604020202020204" pitchFamily="34" charset="0"/>
                <a:cs typeface="Arial" panose="020B0604020202020204" pitchFamily="34" charset="0"/>
              </a:rPr>
              <a:t>OpinionWay</a:t>
            </a:r>
            <a:r>
              <a:rPr lang="fr-FR" sz="800" b="0" i="1" dirty="0">
                <a:solidFill>
                  <a:schemeClr val="tx1">
                    <a:lumMod val="65000"/>
                    <a:lumOff val="35000"/>
                  </a:schemeClr>
                </a:solidFill>
                <a:effectLst/>
                <a:latin typeface="Arial" panose="020B0604020202020204" pitchFamily="34" charset="0"/>
                <a:cs typeface="Arial" panose="020B0604020202020204" pitchFamily="34" charset="0"/>
              </a:rPr>
              <a:t> pour l’AMF 2021</a:t>
            </a:r>
            <a:endParaRPr lang="fr-FR" sz="8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A1FD6E36-7D01-441A-861E-8F19EC8A26C4}"/>
              </a:ext>
            </a:extLst>
          </p:cNvPr>
          <p:cNvSpPr/>
          <p:nvPr/>
        </p:nvSpPr>
        <p:spPr>
          <a:xfrm>
            <a:off x="668462" y="3264408"/>
            <a:ext cx="4140000" cy="260197"/>
          </a:xfrm>
          <a:prstGeom prst="roundRect">
            <a:avLst/>
          </a:prstGeom>
          <a:solidFill>
            <a:srgbClr val="B34A8C">
              <a:lumMod val="50000"/>
              <a:alpha val="24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cs typeface="Arial"/>
              <a:sym typeface="Arial"/>
            </a:endParaRPr>
          </a:p>
        </p:txBody>
      </p:sp>
      <p:sp>
        <p:nvSpPr>
          <p:cNvPr id="21" name="Rectangle : coins arrondis 20">
            <a:extLst>
              <a:ext uri="{FF2B5EF4-FFF2-40B4-BE49-F238E27FC236}">
                <a16:creationId xmlns:a16="http://schemas.microsoft.com/office/drawing/2014/main" id="{1CA7F49A-94AA-4BD5-A01B-981B927543E0}"/>
              </a:ext>
            </a:extLst>
          </p:cNvPr>
          <p:cNvSpPr/>
          <p:nvPr/>
        </p:nvSpPr>
        <p:spPr>
          <a:xfrm>
            <a:off x="676930" y="1816603"/>
            <a:ext cx="4140000" cy="260197"/>
          </a:xfrm>
          <a:prstGeom prst="roundRect">
            <a:avLst/>
          </a:prstGeom>
          <a:solidFill>
            <a:srgbClr val="B34A8C">
              <a:lumMod val="50000"/>
              <a:alpha val="24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cs typeface="Arial"/>
              <a:sym typeface="Arial"/>
            </a:endParaRPr>
          </a:p>
        </p:txBody>
      </p:sp>
      <p:sp>
        <p:nvSpPr>
          <p:cNvPr id="22" name="Rectangle : coins arrondis 21">
            <a:extLst>
              <a:ext uri="{FF2B5EF4-FFF2-40B4-BE49-F238E27FC236}">
                <a16:creationId xmlns:a16="http://schemas.microsoft.com/office/drawing/2014/main" id="{B6171EA2-B5E8-4DC9-B228-1F0DC037281D}"/>
              </a:ext>
            </a:extLst>
          </p:cNvPr>
          <p:cNvSpPr/>
          <p:nvPr/>
        </p:nvSpPr>
        <p:spPr>
          <a:xfrm>
            <a:off x="676926" y="4746076"/>
            <a:ext cx="4140000" cy="260197"/>
          </a:xfrm>
          <a:prstGeom prst="roundRect">
            <a:avLst/>
          </a:prstGeom>
          <a:solidFill>
            <a:srgbClr val="B34A8C">
              <a:lumMod val="50000"/>
              <a:alpha val="24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cs typeface="Arial"/>
              <a:sym typeface="Arial"/>
            </a:endParaRPr>
          </a:p>
        </p:txBody>
      </p:sp>
      <p:pic>
        <p:nvPicPr>
          <p:cNvPr id="8" name="Graphique 7" descr="Signe pouce en haut contour">
            <a:extLst>
              <a:ext uri="{FF2B5EF4-FFF2-40B4-BE49-F238E27FC236}">
                <a16:creationId xmlns:a16="http://schemas.microsoft.com/office/drawing/2014/main" id="{A6A6B289-1060-4F0A-ADDD-5DE90BF073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9579" y="3644692"/>
            <a:ext cx="243969" cy="243969"/>
          </a:xfrm>
          <a:prstGeom prst="rect">
            <a:avLst/>
          </a:prstGeom>
        </p:spPr>
      </p:pic>
      <p:pic>
        <p:nvPicPr>
          <p:cNvPr id="9" name="Graphique 8" descr="Signe pouce en haut contour">
            <a:extLst>
              <a:ext uri="{FF2B5EF4-FFF2-40B4-BE49-F238E27FC236}">
                <a16:creationId xmlns:a16="http://schemas.microsoft.com/office/drawing/2014/main" id="{917518AE-78AA-473E-90B6-61A547860B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1111" y="5363428"/>
            <a:ext cx="243969" cy="243969"/>
          </a:xfrm>
          <a:prstGeom prst="rect">
            <a:avLst/>
          </a:prstGeom>
        </p:spPr>
      </p:pic>
      <p:sp>
        <p:nvSpPr>
          <p:cNvPr id="10" name="Espace réservé du texte 13">
            <a:extLst>
              <a:ext uri="{FF2B5EF4-FFF2-40B4-BE49-F238E27FC236}">
                <a16:creationId xmlns:a16="http://schemas.microsoft.com/office/drawing/2014/main" id="{E8490024-802D-4EB4-AD94-763B1C7D80DA}"/>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4022505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FAQ</a:t>
            </a:r>
          </a:p>
        </p:txBody>
      </p:sp>
      <p:sp>
        <p:nvSpPr>
          <p:cNvPr id="15" name="Espace réservé du contenu 1">
            <a:extLst>
              <a:ext uri="{FF2B5EF4-FFF2-40B4-BE49-F238E27FC236}">
                <a16:creationId xmlns:a16="http://schemas.microsoft.com/office/drawing/2014/main" id="{E2ECBF06-505B-4FB6-AD63-4C035321A750}"/>
              </a:ext>
            </a:extLst>
          </p:cNvPr>
          <p:cNvSpPr>
            <a:spLocks noGrp="1"/>
          </p:cNvSpPr>
          <p:nvPr>
            <p:ph idx="1"/>
          </p:nvPr>
        </p:nvSpPr>
        <p:spPr>
          <a:xfrm>
            <a:off x="695325" y="1851102"/>
            <a:ext cx="10980738" cy="4386186"/>
          </a:xfrm>
        </p:spPr>
        <p:txBody>
          <a:bodyPr>
            <a:normAutofit fontScale="77500" lnSpcReduction="20000"/>
          </a:bodyPr>
          <a:lstStyle/>
          <a:p>
            <a:r>
              <a:rPr lang="fr-FR" sz="1700" b="1" dirty="0">
                <a:solidFill>
                  <a:srgbClr val="C00000"/>
                </a:solidFill>
              </a:rPr>
              <a:t>Les résultats de mon questionnaire sont-ils sauvegardés ? </a:t>
            </a:r>
            <a:endParaRPr lang="fr-FR" b="1" dirty="0">
              <a:solidFill>
                <a:srgbClr val="7030A0"/>
              </a:solidFill>
            </a:endParaRPr>
          </a:p>
          <a:p>
            <a:r>
              <a:rPr lang="fr-FR" sz="1700" dirty="0"/>
              <a:t>Effectivement, les données sont sauvegardées dans le respect de la réglementation (RGPD). Ce questionnaire est valable 24 mois comme le QCF QR mais vous pouvez y avoir accès et vous pouvez demander, bien sûr à tout moment, à modifier vos préférences. Bien entendu, toutes vos informations sont confidentielles et ne sont pas communiquées à des tiers.</a:t>
            </a:r>
          </a:p>
          <a:p>
            <a:endParaRPr lang="fr-FR" b="1" dirty="0">
              <a:solidFill>
                <a:srgbClr val="7030A0"/>
              </a:solidFill>
            </a:endParaRPr>
          </a:p>
          <a:p>
            <a:r>
              <a:rPr lang="fr-FR" sz="1700" b="1" dirty="0">
                <a:solidFill>
                  <a:srgbClr val="C00000"/>
                </a:solidFill>
              </a:rPr>
              <a:t>Est-ce que mes réponses seront prises en compte dans votre proposition ? </a:t>
            </a:r>
            <a:endParaRPr lang="fr-FR" b="1" dirty="0">
              <a:solidFill>
                <a:srgbClr val="7030A0"/>
              </a:solidFill>
            </a:endParaRPr>
          </a:p>
          <a:p>
            <a:r>
              <a:rPr lang="fr-FR" sz="1700" b="1" dirty="0"/>
              <a:t>Dans l’immédiat, vos réponses ne seront pas totalement et directement prises en compte dans la proposition. </a:t>
            </a:r>
            <a:r>
              <a:rPr lang="fr-FR" sz="1700" dirty="0"/>
              <a:t>Notre gamme de solutions est en constante évolution pour répondre aux besoins et préférences de nos clients. Dans quelques mois, nous vous proposerons une allocation tenant compte de vos préférences et profil finance durable.</a:t>
            </a:r>
          </a:p>
          <a:p>
            <a:endParaRPr lang="fr-FR" sz="1700" dirty="0"/>
          </a:p>
          <a:p>
            <a:r>
              <a:rPr lang="fr-FR" sz="1700" dirty="0"/>
              <a:t>Il est important dans un 1er temps de commencer à montrer à nos clients notre capacité à intégrer ses sensibilités sur la finance durable et de leur donner une information transparente et fiable sur nos produits financiers. </a:t>
            </a:r>
            <a:r>
              <a:rPr lang="fr-FR" sz="1700" b="1" dirty="0"/>
              <a:t>Même si l’allocation ne se fait pas automatiquement, nous pouvons adapter les propositions en fonction de ses réponses. </a:t>
            </a:r>
          </a:p>
          <a:p>
            <a:r>
              <a:rPr lang="fr-FR" sz="1700" dirty="0"/>
              <a:t>Pour mémoire, notre gamme est déjà largement adaptées aux clients les + sensibles sur le sujet. </a:t>
            </a:r>
          </a:p>
          <a:p>
            <a:r>
              <a:rPr lang="fr-FR" sz="1700" dirty="0"/>
              <a:t>Pour les clients appétents remettre en avant le service de gestion déléguée avec la promesse d’une gestion par des experts et d’une gestion responsable puisque La société de gestion Vega IM s’engage pour tous les profils de gestion déléguée à avoir  un taux minimum d’investissements durables de 20%  :  GEDEL </a:t>
            </a:r>
            <a:endParaRPr lang="fr-FR" i="1" strike="sngStrike" dirty="0">
              <a:solidFill>
                <a:srgbClr val="FF0000"/>
              </a:solidFill>
              <a:highlight>
                <a:srgbClr val="FFFF00"/>
              </a:highlight>
            </a:endParaRPr>
          </a:p>
          <a:p>
            <a:endParaRPr lang="fr-FR" i="1" dirty="0"/>
          </a:p>
          <a:p>
            <a:r>
              <a:rPr lang="fr-FR" i="1" dirty="0"/>
              <a:t>Les propositions pourront répondre très largement aux clients les plus sensibles sur le sujet, de part nos portefeuilles modèles très orientés Finance Durable </a:t>
            </a:r>
            <a:endParaRPr lang="fr-FR" i="1" strike="sngStrike" dirty="0">
              <a:solidFill>
                <a:srgbClr val="FF0000"/>
              </a:solidFill>
              <a:highlight>
                <a:srgbClr val="FFFF00"/>
              </a:highlight>
            </a:endParaRPr>
          </a:p>
          <a:p>
            <a:r>
              <a:rPr lang="fr-FR" b="1" i="1" dirty="0"/>
              <a:t>Une adéquation manuelle reste toutefois possible : il est possible de renforcer manuellement la part d’investissement durable par un switch 2, et dans le respect de l’horizon de placement et le profil de risque.</a:t>
            </a:r>
          </a:p>
          <a:p>
            <a:endParaRPr lang="fr-FR" dirty="0"/>
          </a:p>
        </p:txBody>
      </p:sp>
      <p:sp>
        <p:nvSpPr>
          <p:cNvPr id="18" name="Rectangle : coins arrondis 17">
            <a:extLst>
              <a:ext uri="{FF2B5EF4-FFF2-40B4-BE49-F238E27FC236}">
                <a16:creationId xmlns:a16="http://schemas.microsoft.com/office/drawing/2014/main" id="{02D7B715-B699-4562-8EB4-8DC97DE3EE42}"/>
              </a:ext>
            </a:extLst>
          </p:cNvPr>
          <p:cNvSpPr/>
          <p:nvPr/>
        </p:nvSpPr>
        <p:spPr>
          <a:xfrm>
            <a:off x="670066" y="1831852"/>
            <a:ext cx="5184000" cy="260197"/>
          </a:xfrm>
          <a:prstGeom prst="roundRect">
            <a:avLst/>
          </a:prstGeom>
          <a:solidFill>
            <a:srgbClr val="B34A8C">
              <a:lumMod val="50000"/>
              <a:alpha val="24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cs typeface="Arial"/>
              <a:sym typeface="Arial"/>
            </a:endParaRPr>
          </a:p>
        </p:txBody>
      </p:sp>
      <p:sp>
        <p:nvSpPr>
          <p:cNvPr id="8" name="Rectangle : coins arrondis 7">
            <a:extLst>
              <a:ext uri="{FF2B5EF4-FFF2-40B4-BE49-F238E27FC236}">
                <a16:creationId xmlns:a16="http://schemas.microsoft.com/office/drawing/2014/main" id="{8D07A204-1B79-4BE9-9CD0-892E88524050}"/>
              </a:ext>
            </a:extLst>
          </p:cNvPr>
          <p:cNvSpPr/>
          <p:nvPr/>
        </p:nvSpPr>
        <p:spPr>
          <a:xfrm>
            <a:off x="668463" y="2840903"/>
            <a:ext cx="6480000" cy="260197"/>
          </a:xfrm>
          <a:prstGeom prst="roundRect">
            <a:avLst/>
          </a:prstGeom>
          <a:solidFill>
            <a:srgbClr val="B34A8C">
              <a:lumMod val="50000"/>
              <a:alpha val="24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cs typeface="Arial"/>
              <a:sym typeface="Arial"/>
            </a:endParaRPr>
          </a:p>
        </p:txBody>
      </p:sp>
      <p:pic>
        <p:nvPicPr>
          <p:cNvPr id="9" name="Graphique 8" descr="Signe pouce en haut contour">
            <a:extLst>
              <a:ext uri="{FF2B5EF4-FFF2-40B4-BE49-F238E27FC236}">
                <a16:creationId xmlns:a16="http://schemas.microsoft.com/office/drawing/2014/main" id="{D952BC5F-ADBE-48F7-A2CB-1680640746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1111" y="3873291"/>
            <a:ext cx="243969" cy="243969"/>
          </a:xfrm>
          <a:prstGeom prst="rect">
            <a:avLst/>
          </a:prstGeom>
        </p:spPr>
      </p:pic>
      <p:pic>
        <p:nvPicPr>
          <p:cNvPr id="10" name="Graphique 9" descr="Signe pouce en haut contour">
            <a:extLst>
              <a:ext uri="{FF2B5EF4-FFF2-40B4-BE49-F238E27FC236}">
                <a16:creationId xmlns:a16="http://schemas.microsoft.com/office/drawing/2014/main" id="{E0B1FA2C-89D8-4090-8F2D-D93B74A8B9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712" y="5439624"/>
            <a:ext cx="243969" cy="243969"/>
          </a:xfrm>
          <a:prstGeom prst="rect">
            <a:avLst/>
          </a:prstGeom>
        </p:spPr>
      </p:pic>
      <p:sp>
        <p:nvSpPr>
          <p:cNvPr id="11" name="Espace réservé du texte 13">
            <a:extLst>
              <a:ext uri="{FF2B5EF4-FFF2-40B4-BE49-F238E27FC236}">
                <a16:creationId xmlns:a16="http://schemas.microsoft.com/office/drawing/2014/main" id="{29BAAD97-921D-4472-8092-CE47A81ADD89}"/>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3218554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Cas particulier des enfants mineurs et des personnes protégées</a:t>
            </a:r>
          </a:p>
        </p:txBody>
      </p:sp>
      <p:sp>
        <p:nvSpPr>
          <p:cNvPr id="31" name="Espace réservé du numéro de diapositive 7">
            <a:extLst>
              <a:ext uri="{FF2B5EF4-FFF2-40B4-BE49-F238E27FC236}">
                <a16:creationId xmlns:a16="http://schemas.microsoft.com/office/drawing/2014/main" id="{1DCE5C3F-B01F-470B-A9C3-B48065E42C2E}"/>
              </a:ext>
            </a:extLst>
          </p:cNvPr>
          <p:cNvSpPr txBox="1">
            <a:spLocks/>
          </p:cNvSpPr>
          <p:nvPr/>
        </p:nvSpPr>
        <p:spPr>
          <a:xfrm>
            <a:off x="481264" y="6388167"/>
            <a:ext cx="539750" cy="204788"/>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fld id="{975A587B-5814-4D9B-9598-FE9CB954CB01}" type="slidenum">
              <a:rPr lang="fr-FR" sz="675" smtClean="0">
                <a:solidFill>
                  <a:srgbClr val="D7000F"/>
                </a:solidFill>
                <a:cs typeface="Arial"/>
                <a:sym typeface="Arial"/>
              </a:rPr>
              <a:pPr defTabSz="685800">
                <a:defRPr/>
              </a:pPr>
              <a:t>25</a:t>
            </a:fld>
            <a:endParaRPr lang="fr-FR" sz="675">
              <a:solidFill>
                <a:srgbClr val="D7000F"/>
              </a:solidFill>
              <a:cs typeface="Arial"/>
              <a:sym typeface="Arial"/>
            </a:endParaRPr>
          </a:p>
        </p:txBody>
      </p:sp>
      <p:sp>
        <p:nvSpPr>
          <p:cNvPr id="45" name="Espace réservé du contenu 1">
            <a:extLst>
              <a:ext uri="{FF2B5EF4-FFF2-40B4-BE49-F238E27FC236}">
                <a16:creationId xmlns:a16="http://schemas.microsoft.com/office/drawing/2014/main" id="{A6562D4D-C5EC-4DED-B996-6BFE73278E2F}"/>
              </a:ext>
            </a:extLst>
          </p:cNvPr>
          <p:cNvSpPr>
            <a:spLocks noGrp="1"/>
          </p:cNvSpPr>
          <p:nvPr>
            <p:ph idx="1"/>
          </p:nvPr>
        </p:nvSpPr>
        <p:spPr>
          <a:xfrm>
            <a:off x="695325" y="1851102"/>
            <a:ext cx="10980738" cy="4386186"/>
          </a:xfrm>
        </p:spPr>
        <p:txBody>
          <a:bodyPr>
            <a:normAutofit/>
          </a:bodyPr>
          <a:lstStyle/>
          <a:p>
            <a:r>
              <a:rPr lang="fr-FR" altLang="fr-FR" dirty="0">
                <a:sym typeface="Arial"/>
              </a:rPr>
              <a:t>Dans le cadre d’une personne protégée/mineure, le QFD à prendre en compte devra respecter le cadre juridique ci-dessous </a:t>
            </a:r>
            <a:endParaRPr lang="fr-FR" dirty="0">
              <a:sym typeface="Arial"/>
            </a:endParaRPr>
          </a:p>
          <a:p>
            <a:endParaRPr lang="fr-FR" dirty="0"/>
          </a:p>
          <a:p>
            <a:endParaRPr lang="fr-FR" dirty="0"/>
          </a:p>
          <a:p>
            <a:endParaRPr lang="fr-FR" dirty="0"/>
          </a:p>
          <a:p>
            <a:endParaRPr lang="fr-FR" dirty="0"/>
          </a:p>
          <a:p>
            <a:endParaRPr lang="fr-FR" dirty="0"/>
          </a:p>
          <a:p>
            <a:pPr marL="36000" indent="0">
              <a:buNone/>
            </a:pPr>
            <a:endParaRPr lang="fr-FR" dirty="0"/>
          </a:p>
          <a:p>
            <a:r>
              <a:rPr lang="fr-FR" dirty="0">
                <a:latin typeface="Segoe UI" panose="020B0502040204020203" pitchFamily="34" charset="0"/>
              </a:rPr>
              <a:t>Tout représentant légal, mandataire souhaitant bénéficier d’un conseil en épargne financière pour le compte d’un client protégé devra actualiser les profils QCF et QR – qu’ils soient obsolètes ou non - avant de réaliser le questionnaire finance durable.</a:t>
            </a:r>
          </a:p>
          <a:p>
            <a:r>
              <a:rPr lang="fr-FR" dirty="0">
                <a:latin typeface="Segoe UI" panose="020B0502040204020203" pitchFamily="34" charset="0"/>
              </a:rPr>
              <a:t>Par cette consigne, le questionnaire finance durable étant réalisé lors d’un même temps d’entretien, nous affecterons au client final le même représentant légal que pour le QCF</a:t>
            </a:r>
            <a:endParaRPr lang="fr-FR" sz="1800" dirty="0">
              <a:latin typeface="Arial" panose="020B0604020202020204" pitchFamily="34" charset="0"/>
            </a:endParaRPr>
          </a:p>
          <a:p>
            <a:endParaRPr lang="fr-FR" dirty="0"/>
          </a:p>
        </p:txBody>
      </p:sp>
      <p:sp>
        <p:nvSpPr>
          <p:cNvPr id="46" name="ZoneTexte 45">
            <a:extLst>
              <a:ext uri="{FF2B5EF4-FFF2-40B4-BE49-F238E27FC236}">
                <a16:creationId xmlns:a16="http://schemas.microsoft.com/office/drawing/2014/main" id="{83B0A47D-209F-465C-BE8C-B334EF1D7094}"/>
              </a:ext>
            </a:extLst>
          </p:cNvPr>
          <p:cNvSpPr txBox="1"/>
          <p:nvPr/>
        </p:nvSpPr>
        <p:spPr>
          <a:xfrm>
            <a:off x="9789150" y="782963"/>
            <a:ext cx="158841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000" b="0" i="0" u="none" strike="noStrike" kern="0" cap="none" spc="0" normalizeH="0" baseline="0" noProof="0" dirty="0">
                <a:ln>
                  <a:noFill/>
                </a:ln>
                <a:solidFill>
                  <a:srgbClr val="B34A8C"/>
                </a:solidFill>
                <a:effectLst/>
                <a:uLnTx/>
                <a:uFillTx/>
                <a:latin typeface="Arial" panose="020B0604020202020204" pitchFamily="34" charset="0"/>
                <a:ea typeface="Calibri" panose="020F0502020204030204" pitchFamily="34" charset="0"/>
                <a:cs typeface="Arial"/>
                <a:sym typeface="Arial"/>
              </a:rPr>
              <a:t>Bon à savoir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000" b="0"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a:sym typeface="Arial"/>
              </a:rPr>
              <a:t>la multi-représentation n’est pas gérée dans LEA</a:t>
            </a:r>
            <a:endParaRPr kumimoji="0" lang="fr-FR" sz="10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7" name="Image 46">
            <a:extLst>
              <a:ext uri="{FF2B5EF4-FFF2-40B4-BE49-F238E27FC236}">
                <a16:creationId xmlns:a16="http://schemas.microsoft.com/office/drawing/2014/main" id="{E39D7675-D84B-4107-8E02-6A3BFB895962}"/>
              </a:ext>
            </a:extLst>
          </p:cNvPr>
          <p:cNvPicPr>
            <a:picLocks noChangeAspect="1"/>
          </p:cNvPicPr>
          <p:nvPr/>
        </p:nvPicPr>
        <p:blipFill>
          <a:blip r:embed="rId3"/>
          <a:stretch>
            <a:fillRect/>
          </a:stretch>
        </p:blipFill>
        <p:spPr>
          <a:xfrm>
            <a:off x="1042153" y="2607916"/>
            <a:ext cx="9954789" cy="1412682"/>
          </a:xfrm>
          <a:prstGeom prst="rect">
            <a:avLst/>
          </a:prstGeom>
        </p:spPr>
      </p:pic>
      <p:pic>
        <p:nvPicPr>
          <p:cNvPr id="48" name="Graphique 47" descr="Signe pouce en haut contour">
            <a:extLst>
              <a:ext uri="{FF2B5EF4-FFF2-40B4-BE49-F238E27FC236}">
                <a16:creationId xmlns:a16="http://schemas.microsoft.com/office/drawing/2014/main" id="{1768AA04-E2DD-4B64-B479-749A7B1232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3605" y="5183474"/>
            <a:ext cx="283129" cy="283129"/>
          </a:xfrm>
          <a:prstGeom prst="rect">
            <a:avLst/>
          </a:prstGeom>
        </p:spPr>
      </p:pic>
      <p:sp>
        <p:nvSpPr>
          <p:cNvPr id="8" name="Espace réservé du texte 13">
            <a:extLst>
              <a:ext uri="{FF2B5EF4-FFF2-40B4-BE49-F238E27FC236}">
                <a16:creationId xmlns:a16="http://schemas.microsoft.com/office/drawing/2014/main" id="{F876E7A6-51F7-40A2-AE00-1F1124B3F0EB}"/>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lumMod val="75000"/>
                    <a:lumOff val="25000"/>
                  </a:schemeClr>
                </a:solidFill>
                <a:latin typeface="Arial" panose="020B0604020202020204" pitchFamily="34" charset="0"/>
                <a:cs typeface="Arial" panose="020B0604020202020204" pitchFamily="34" charset="0"/>
              </a:rPr>
              <a:t>Annexe</a:t>
            </a:r>
          </a:p>
        </p:txBody>
      </p:sp>
    </p:spTree>
    <p:extLst>
      <p:ext uri="{BB962C8B-B14F-4D97-AF65-F5344CB8AC3E}">
        <p14:creationId xmlns:p14="http://schemas.microsoft.com/office/powerpoint/2010/main" val="721236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Process de VAD du QFD </a:t>
            </a:r>
          </a:p>
        </p:txBody>
      </p:sp>
      <p:sp>
        <p:nvSpPr>
          <p:cNvPr id="31" name="Espace réservé du numéro de diapositive 7">
            <a:extLst>
              <a:ext uri="{FF2B5EF4-FFF2-40B4-BE49-F238E27FC236}">
                <a16:creationId xmlns:a16="http://schemas.microsoft.com/office/drawing/2014/main" id="{1DCE5C3F-B01F-470B-A9C3-B48065E42C2E}"/>
              </a:ext>
            </a:extLst>
          </p:cNvPr>
          <p:cNvSpPr txBox="1">
            <a:spLocks/>
          </p:cNvSpPr>
          <p:nvPr/>
        </p:nvSpPr>
        <p:spPr>
          <a:xfrm>
            <a:off x="481264" y="6388167"/>
            <a:ext cx="539750" cy="204788"/>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fld id="{975A587B-5814-4D9B-9598-FE9CB954CB01}" type="slidenum">
              <a:rPr lang="fr-FR" sz="675" smtClean="0">
                <a:solidFill>
                  <a:srgbClr val="D7000F"/>
                </a:solidFill>
                <a:cs typeface="Arial"/>
                <a:sym typeface="Arial"/>
              </a:rPr>
              <a:pPr defTabSz="685800">
                <a:defRPr/>
              </a:pPr>
              <a:t>26</a:t>
            </a:fld>
            <a:endParaRPr lang="fr-FR" sz="675">
              <a:solidFill>
                <a:srgbClr val="D7000F"/>
              </a:solidFill>
              <a:cs typeface="Arial"/>
              <a:sym typeface="Arial"/>
            </a:endParaRPr>
          </a:p>
        </p:txBody>
      </p:sp>
      <p:pic>
        <p:nvPicPr>
          <p:cNvPr id="2" name="Image 1">
            <a:extLst>
              <a:ext uri="{FF2B5EF4-FFF2-40B4-BE49-F238E27FC236}">
                <a16:creationId xmlns:a16="http://schemas.microsoft.com/office/drawing/2014/main" id="{1CBC6482-9989-4708-B0D2-E5C4844546D7}"/>
              </a:ext>
            </a:extLst>
          </p:cNvPr>
          <p:cNvPicPr>
            <a:picLocks noChangeAspect="1"/>
          </p:cNvPicPr>
          <p:nvPr/>
        </p:nvPicPr>
        <p:blipFill>
          <a:blip r:embed="rId3"/>
          <a:stretch>
            <a:fillRect/>
          </a:stretch>
        </p:blipFill>
        <p:spPr>
          <a:xfrm>
            <a:off x="603184" y="1500740"/>
            <a:ext cx="11014050" cy="4891859"/>
          </a:xfrm>
          <a:prstGeom prst="rect">
            <a:avLst/>
          </a:prstGeom>
        </p:spPr>
      </p:pic>
    </p:spTree>
    <p:extLst>
      <p:ext uri="{BB962C8B-B14F-4D97-AF65-F5344CB8AC3E}">
        <p14:creationId xmlns:p14="http://schemas.microsoft.com/office/powerpoint/2010/main" val="3381233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texte 2">
            <a:extLst>
              <a:ext uri="{FF2B5EF4-FFF2-40B4-BE49-F238E27FC236}">
                <a16:creationId xmlns:a16="http://schemas.microsoft.com/office/drawing/2014/main" id="{E6C39ACB-F5C0-42CE-AA0A-1CA9C26C5663}"/>
              </a:ext>
            </a:extLst>
          </p:cNvPr>
          <p:cNvSpPr>
            <a:spLocks noGrp="1" noChangeArrowheads="1"/>
          </p:cNvSpPr>
          <p:nvPr>
            <p:ph type="body" sz="quarter" idx="12"/>
          </p:nvPr>
        </p:nvSpPr>
        <p:spPr bwMode="auto">
          <a:xfrm>
            <a:off x="695325" y="463550"/>
            <a:ext cx="11407632" cy="857250"/>
          </a:xfrm>
        </p:spPr>
        <p:txBody>
          <a:bodyPr wrap="square" numCol="1" anchorCtr="0" compatLnSpc="1">
            <a:prstTxWarp prst="textNoShape">
              <a:avLst/>
            </a:prstTxWarp>
          </a:bodyPr>
          <a:lstStyle/>
          <a:p>
            <a:r>
              <a:rPr lang="fr-FR" altLang="fr-FR" dirty="0">
                <a:solidFill>
                  <a:srgbClr val="404040"/>
                </a:solidFill>
              </a:rPr>
              <a:t>Stockage des documents</a:t>
            </a:r>
          </a:p>
        </p:txBody>
      </p:sp>
      <p:sp>
        <p:nvSpPr>
          <p:cNvPr id="31" name="Espace réservé du numéro de diapositive 7">
            <a:extLst>
              <a:ext uri="{FF2B5EF4-FFF2-40B4-BE49-F238E27FC236}">
                <a16:creationId xmlns:a16="http://schemas.microsoft.com/office/drawing/2014/main" id="{1DCE5C3F-B01F-470B-A9C3-B48065E42C2E}"/>
              </a:ext>
            </a:extLst>
          </p:cNvPr>
          <p:cNvSpPr txBox="1">
            <a:spLocks/>
          </p:cNvSpPr>
          <p:nvPr/>
        </p:nvSpPr>
        <p:spPr>
          <a:xfrm>
            <a:off x="481264" y="6388167"/>
            <a:ext cx="539750" cy="204788"/>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fld id="{975A587B-5814-4D9B-9598-FE9CB954CB01}" type="slidenum">
              <a:rPr lang="fr-FR" sz="675" smtClean="0">
                <a:solidFill>
                  <a:srgbClr val="D7000F"/>
                </a:solidFill>
                <a:cs typeface="Arial"/>
                <a:sym typeface="Arial"/>
              </a:rPr>
              <a:pPr defTabSz="685800">
                <a:defRPr/>
              </a:pPr>
              <a:t>27</a:t>
            </a:fld>
            <a:endParaRPr lang="fr-FR" sz="675">
              <a:solidFill>
                <a:srgbClr val="D7000F"/>
              </a:solidFill>
              <a:cs typeface="Arial"/>
              <a:sym typeface="Arial"/>
            </a:endParaRPr>
          </a:p>
        </p:txBody>
      </p:sp>
      <p:pic>
        <p:nvPicPr>
          <p:cNvPr id="4" name="Image 3">
            <a:extLst>
              <a:ext uri="{FF2B5EF4-FFF2-40B4-BE49-F238E27FC236}">
                <a16:creationId xmlns:a16="http://schemas.microsoft.com/office/drawing/2014/main" id="{0E5D1FC9-CF01-4E76-878A-33BB157FDA00}"/>
              </a:ext>
            </a:extLst>
          </p:cNvPr>
          <p:cNvPicPr>
            <a:picLocks noChangeAspect="1"/>
          </p:cNvPicPr>
          <p:nvPr/>
        </p:nvPicPr>
        <p:blipFill>
          <a:blip r:embed="rId3"/>
          <a:stretch>
            <a:fillRect/>
          </a:stretch>
        </p:blipFill>
        <p:spPr>
          <a:xfrm>
            <a:off x="695325" y="2185851"/>
            <a:ext cx="11042469" cy="3171584"/>
          </a:xfrm>
          <a:prstGeom prst="rect">
            <a:avLst/>
          </a:prstGeom>
        </p:spPr>
      </p:pic>
    </p:spTree>
    <p:extLst>
      <p:ext uri="{BB962C8B-B14F-4D97-AF65-F5344CB8AC3E}">
        <p14:creationId xmlns:p14="http://schemas.microsoft.com/office/powerpoint/2010/main" val="775338573"/>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9764</TotalTime>
  <Words>4083</Words>
  <Application>Microsoft Office PowerPoint</Application>
  <PresentationFormat>Grand écran</PresentationFormat>
  <Paragraphs>336</Paragraphs>
  <Slides>27</Slides>
  <Notes>10</Notes>
  <HiddenSlides>0</HiddenSlides>
  <MMClips>2</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27</vt:i4>
      </vt:variant>
    </vt:vector>
  </HeadingPairs>
  <TitlesOfParts>
    <vt:vector size="38" baseType="lpstr">
      <vt:lpstr>Arial</vt:lpstr>
      <vt:lpstr>Arial Black</vt:lpstr>
      <vt:lpstr>Arial Nova Cond</vt:lpstr>
      <vt:lpstr>Calibri</vt:lpstr>
      <vt:lpstr>Montserrat</vt:lpstr>
      <vt:lpstr>Montserrat </vt:lpstr>
      <vt:lpstr>Montserrat Black</vt:lpstr>
      <vt:lpstr>Segoe UI</vt:lpstr>
      <vt:lpstr>Wingdings</vt:lpstr>
      <vt:lpstr>Thème Office</vt:lpstr>
      <vt:lpstr>1_Thème Office</vt:lpstr>
      <vt:lpstr>Mise en marché du QFD Questionnaire Finance Durable  le 17 avril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LOSSER Fabien [CEGEE]</cp:lastModifiedBy>
  <cp:revision>763</cp:revision>
  <dcterms:created xsi:type="dcterms:W3CDTF">2020-06-24T09:20:11Z</dcterms:created>
  <dcterms:modified xsi:type="dcterms:W3CDTF">2023-04-19T15:48:59Z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2023-01-12T08:03:08Z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