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71" r:id="rId6"/>
    <p:sldId id="263" r:id="rId7"/>
    <p:sldId id="274" r:id="rId8"/>
    <p:sldId id="2147378109" r:id="rId9"/>
    <p:sldId id="264" r:id="rId10"/>
    <p:sldId id="335" r:id="rId11"/>
    <p:sldId id="2147378110" r:id="rId12"/>
    <p:sldId id="337" r:id="rId13"/>
    <p:sldId id="358" r:id="rId14"/>
    <p:sldId id="2147378093" r:id="rId15"/>
    <p:sldId id="338" r:id="rId16"/>
    <p:sldId id="290" r:id="rId17"/>
    <p:sldId id="339" r:id="rId18"/>
    <p:sldId id="2147378094" r:id="rId19"/>
    <p:sldId id="2147378095" r:id="rId20"/>
    <p:sldId id="342" r:id="rId21"/>
    <p:sldId id="2147378096" r:id="rId22"/>
    <p:sldId id="343" r:id="rId23"/>
    <p:sldId id="283" r:id="rId24"/>
    <p:sldId id="291" r:id="rId25"/>
    <p:sldId id="341" r:id="rId26"/>
    <p:sldId id="324" r:id="rId27"/>
    <p:sldId id="344" r:id="rId28"/>
    <p:sldId id="301" r:id="rId29"/>
    <p:sldId id="303" r:id="rId30"/>
    <p:sldId id="336" r:id="rId31"/>
    <p:sldId id="300" r:id="rId32"/>
    <p:sldId id="346" r:id="rId33"/>
    <p:sldId id="2147378097" r:id="rId34"/>
    <p:sldId id="2147378098" r:id="rId35"/>
    <p:sldId id="2147378099" r:id="rId36"/>
    <p:sldId id="2147378100" r:id="rId37"/>
    <p:sldId id="2147378101" r:id="rId38"/>
    <p:sldId id="2147378102" r:id="rId39"/>
    <p:sldId id="2147378103" r:id="rId40"/>
    <p:sldId id="2147378104" r:id="rId41"/>
    <p:sldId id="299" r:id="rId42"/>
    <p:sldId id="371" r:id="rId43"/>
    <p:sldId id="372" r:id="rId44"/>
    <p:sldId id="378" r:id="rId45"/>
    <p:sldId id="379" r:id="rId46"/>
    <p:sldId id="349" r:id="rId47"/>
    <p:sldId id="362" r:id="rId48"/>
    <p:sldId id="363" r:id="rId49"/>
    <p:sldId id="364" r:id="rId50"/>
    <p:sldId id="365" r:id="rId51"/>
    <p:sldId id="366" r:id="rId52"/>
    <p:sldId id="368" r:id="rId53"/>
    <p:sldId id="367" r:id="rId54"/>
    <p:sldId id="369" r:id="rId55"/>
    <p:sldId id="370" r:id="rId56"/>
    <p:sldId id="373" r:id="rId57"/>
    <p:sldId id="374" r:id="rId58"/>
    <p:sldId id="380" r:id="rId59"/>
    <p:sldId id="375" r:id="rId60"/>
    <p:sldId id="381" r:id="rId61"/>
    <p:sldId id="2147378105" r:id="rId62"/>
    <p:sldId id="2147378106" r:id="rId63"/>
    <p:sldId id="2147378107" r:id="rId64"/>
    <p:sldId id="2147378108" r:id="rId65"/>
    <p:sldId id="384" r:id="rId66"/>
    <p:sldId id="383" r:id="rId67"/>
    <p:sldId id="282" r:id="rId68"/>
    <p:sldId id="2147378078" r:id="rId69"/>
    <p:sldId id="2147378111" r:id="rId70"/>
    <p:sldId id="287" r:id="rId71"/>
    <p:sldId id="2147378076" r:id="rId72"/>
    <p:sldId id="2147378077" r:id="rId73"/>
    <p:sldId id="286" r:id="rId74"/>
    <p:sldId id="2147378090" r:id="rId75"/>
    <p:sldId id="2147378091" r:id="rId76"/>
    <p:sldId id="2147378092" r:id="rId77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99CCFF"/>
    <a:srgbClr val="CCCCFF"/>
    <a:srgbClr val="DDDDDD"/>
    <a:srgbClr val="F4CDFF"/>
    <a:srgbClr val="CC99FF"/>
    <a:srgbClr val="FFCC66"/>
    <a:srgbClr val="000000"/>
    <a:srgbClr val="C90C0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14" autoAdjust="0"/>
    <p:restoredTop sz="96265" autoAdjust="0"/>
  </p:normalViewPr>
  <p:slideViewPr>
    <p:cSldViewPr snapToGrid="0">
      <p:cViewPr varScale="1">
        <p:scale>
          <a:sx n="106" d="100"/>
          <a:sy n="106" d="100"/>
        </p:scale>
        <p:origin x="81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herbe, montagne, nature, plein air&#10;&#10;Description générée automatiquement">
            <a:extLst>
              <a:ext uri="{FF2B5EF4-FFF2-40B4-BE49-F238E27FC236}">
                <a16:creationId xmlns:a16="http://schemas.microsoft.com/office/drawing/2014/main" id="{678927A2-9B1A-4E07-9A91-F551C2B0E0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124"/>
                    </a14:imgEffect>
                    <a14:imgEffect>
                      <a14:saturation sat="1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01" t="5176" b="24921"/>
          <a:stretch/>
        </p:blipFill>
        <p:spPr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 rot="21236572">
            <a:off x="-44540" y="5735056"/>
            <a:ext cx="2632909" cy="1279093"/>
          </a:xfrm>
          <a:custGeom>
            <a:avLst/>
            <a:gdLst>
              <a:gd name="connsiteX0" fmla="*/ 0 w 3334772"/>
              <a:gd name="connsiteY0" fmla="*/ 0 h 1442985"/>
              <a:gd name="connsiteX1" fmla="*/ 3334772 w 3334772"/>
              <a:gd name="connsiteY1" fmla="*/ 0 h 1442985"/>
              <a:gd name="connsiteX2" fmla="*/ 3334772 w 3334772"/>
              <a:gd name="connsiteY2" fmla="*/ 1442985 h 1442985"/>
              <a:gd name="connsiteX3" fmla="*/ 0 w 3334772"/>
              <a:gd name="connsiteY3" fmla="*/ 1442985 h 1442985"/>
              <a:gd name="connsiteX4" fmla="*/ 0 w 3334772"/>
              <a:gd name="connsiteY4" fmla="*/ 0 h 1442985"/>
              <a:gd name="connsiteX0" fmla="*/ 797232 w 3334772"/>
              <a:gd name="connsiteY0" fmla="*/ 0 h 1454459"/>
              <a:gd name="connsiteX1" fmla="*/ 3334772 w 3334772"/>
              <a:gd name="connsiteY1" fmla="*/ 11474 h 1454459"/>
              <a:gd name="connsiteX2" fmla="*/ 3334772 w 3334772"/>
              <a:gd name="connsiteY2" fmla="*/ 1454459 h 1454459"/>
              <a:gd name="connsiteX3" fmla="*/ 0 w 3334772"/>
              <a:gd name="connsiteY3" fmla="*/ 1454459 h 1454459"/>
              <a:gd name="connsiteX4" fmla="*/ 797232 w 3334772"/>
              <a:gd name="connsiteY4" fmla="*/ 0 h 1454459"/>
              <a:gd name="connsiteX0" fmla="*/ 112455 w 2649995"/>
              <a:gd name="connsiteY0" fmla="*/ 0 h 1454459"/>
              <a:gd name="connsiteX1" fmla="*/ 2649995 w 2649995"/>
              <a:gd name="connsiteY1" fmla="*/ 11474 h 1454459"/>
              <a:gd name="connsiteX2" fmla="*/ 2649995 w 2649995"/>
              <a:gd name="connsiteY2" fmla="*/ 1454459 h 1454459"/>
              <a:gd name="connsiteX3" fmla="*/ 0 w 2649995"/>
              <a:gd name="connsiteY3" fmla="*/ 950698 h 1454459"/>
              <a:gd name="connsiteX4" fmla="*/ 112455 w 2649995"/>
              <a:gd name="connsiteY4" fmla="*/ 0 h 1454459"/>
              <a:gd name="connsiteX0" fmla="*/ 131786 w 2669326"/>
              <a:gd name="connsiteY0" fmla="*/ 0 h 1454459"/>
              <a:gd name="connsiteX1" fmla="*/ 2669326 w 2669326"/>
              <a:gd name="connsiteY1" fmla="*/ 11474 h 1454459"/>
              <a:gd name="connsiteX2" fmla="*/ 2669326 w 2669326"/>
              <a:gd name="connsiteY2" fmla="*/ 1454459 h 1454459"/>
              <a:gd name="connsiteX3" fmla="*/ 0 w 2669326"/>
              <a:gd name="connsiteY3" fmla="*/ 1003545 h 1454459"/>
              <a:gd name="connsiteX4" fmla="*/ 131786 w 2669326"/>
              <a:gd name="connsiteY4" fmla="*/ 0 h 1454459"/>
              <a:gd name="connsiteX0" fmla="*/ 131786 w 2669326"/>
              <a:gd name="connsiteY0" fmla="*/ 0 h 1300849"/>
              <a:gd name="connsiteX1" fmla="*/ 2669326 w 2669326"/>
              <a:gd name="connsiteY1" fmla="*/ 11474 h 1300849"/>
              <a:gd name="connsiteX2" fmla="*/ 2644452 w 2669326"/>
              <a:gd name="connsiteY2" fmla="*/ 1300849 h 1300849"/>
              <a:gd name="connsiteX3" fmla="*/ 0 w 2669326"/>
              <a:gd name="connsiteY3" fmla="*/ 1003545 h 1300849"/>
              <a:gd name="connsiteX4" fmla="*/ 131786 w 2669326"/>
              <a:gd name="connsiteY4" fmla="*/ 0 h 1300849"/>
              <a:gd name="connsiteX0" fmla="*/ 131786 w 2669326"/>
              <a:gd name="connsiteY0" fmla="*/ 0 h 1279418"/>
              <a:gd name="connsiteX1" fmla="*/ 2669326 w 2669326"/>
              <a:gd name="connsiteY1" fmla="*/ 11474 h 1279418"/>
              <a:gd name="connsiteX2" fmla="*/ 2646726 w 2669326"/>
              <a:gd name="connsiteY2" fmla="*/ 1279418 h 1279418"/>
              <a:gd name="connsiteX3" fmla="*/ 0 w 2669326"/>
              <a:gd name="connsiteY3" fmla="*/ 1003545 h 1279418"/>
              <a:gd name="connsiteX4" fmla="*/ 131786 w 2669326"/>
              <a:gd name="connsiteY4" fmla="*/ 0 h 1279418"/>
              <a:gd name="connsiteX0" fmla="*/ 50186 w 2587726"/>
              <a:gd name="connsiteY0" fmla="*/ 0 h 1279418"/>
              <a:gd name="connsiteX1" fmla="*/ 2587726 w 2587726"/>
              <a:gd name="connsiteY1" fmla="*/ 11474 h 1279418"/>
              <a:gd name="connsiteX2" fmla="*/ 2565126 w 2587726"/>
              <a:gd name="connsiteY2" fmla="*/ 1279418 h 1279418"/>
              <a:gd name="connsiteX3" fmla="*/ 0 w 2587726"/>
              <a:gd name="connsiteY3" fmla="*/ 934803 h 1279418"/>
              <a:gd name="connsiteX4" fmla="*/ 50186 w 2587726"/>
              <a:gd name="connsiteY4" fmla="*/ 0 h 1279418"/>
              <a:gd name="connsiteX0" fmla="*/ 91983 w 2629523"/>
              <a:gd name="connsiteY0" fmla="*/ 0 h 1279418"/>
              <a:gd name="connsiteX1" fmla="*/ 2629523 w 2629523"/>
              <a:gd name="connsiteY1" fmla="*/ 11474 h 1279418"/>
              <a:gd name="connsiteX2" fmla="*/ 2606923 w 2629523"/>
              <a:gd name="connsiteY2" fmla="*/ 1279418 h 1279418"/>
              <a:gd name="connsiteX3" fmla="*/ 0 w 2629523"/>
              <a:gd name="connsiteY3" fmla="*/ 1007769 h 1279418"/>
              <a:gd name="connsiteX4" fmla="*/ 91983 w 2629523"/>
              <a:gd name="connsiteY4" fmla="*/ 0 h 1279418"/>
              <a:gd name="connsiteX0" fmla="*/ 91983 w 2629523"/>
              <a:gd name="connsiteY0" fmla="*/ 0 h 1282479"/>
              <a:gd name="connsiteX1" fmla="*/ 2629523 w 2629523"/>
              <a:gd name="connsiteY1" fmla="*/ 11474 h 1282479"/>
              <a:gd name="connsiteX2" fmla="*/ 2606598 w 2629523"/>
              <a:gd name="connsiteY2" fmla="*/ 1282479 h 1282479"/>
              <a:gd name="connsiteX3" fmla="*/ 0 w 2629523"/>
              <a:gd name="connsiteY3" fmla="*/ 1007769 h 1282479"/>
              <a:gd name="connsiteX4" fmla="*/ 91983 w 2629523"/>
              <a:gd name="connsiteY4" fmla="*/ 0 h 1282479"/>
              <a:gd name="connsiteX0" fmla="*/ 94719 w 2629523"/>
              <a:gd name="connsiteY0" fmla="*/ 0 h 1279093"/>
              <a:gd name="connsiteX1" fmla="*/ 2629523 w 2629523"/>
              <a:gd name="connsiteY1" fmla="*/ 8088 h 1279093"/>
              <a:gd name="connsiteX2" fmla="*/ 2606598 w 2629523"/>
              <a:gd name="connsiteY2" fmla="*/ 1279093 h 1279093"/>
              <a:gd name="connsiteX3" fmla="*/ 0 w 2629523"/>
              <a:gd name="connsiteY3" fmla="*/ 1004383 h 1279093"/>
              <a:gd name="connsiteX4" fmla="*/ 94719 w 2629523"/>
              <a:gd name="connsiteY4" fmla="*/ 0 h 1279093"/>
              <a:gd name="connsiteX0" fmla="*/ 98105 w 2632909"/>
              <a:gd name="connsiteY0" fmla="*/ 0 h 1279093"/>
              <a:gd name="connsiteX1" fmla="*/ 2632909 w 2632909"/>
              <a:gd name="connsiteY1" fmla="*/ 8088 h 1279093"/>
              <a:gd name="connsiteX2" fmla="*/ 2609984 w 2632909"/>
              <a:gd name="connsiteY2" fmla="*/ 1279093 h 1279093"/>
              <a:gd name="connsiteX3" fmla="*/ 0 w 2632909"/>
              <a:gd name="connsiteY3" fmla="*/ 1007119 h 1279093"/>
              <a:gd name="connsiteX4" fmla="*/ 98105 w 2632909"/>
              <a:gd name="connsiteY4" fmla="*/ 0 h 1279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909" h="1279093">
                <a:moveTo>
                  <a:pt x="98105" y="0"/>
                </a:moveTo>
                <a:lnTo>
                  <a:pt x="2632909" y="8088"/>
                </a:lnTo>
                <a:lnTo>
                  <a:pt x="2609984" y="1279093"/>
                </a:lnTo>
                <a:lnTo>
                  <a:pt x="0" y="1007119"/>
                </a:lnTo>
                <a:lnTo>
                  <a:pt x="9810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7C70CB7-01EB-49C7-86E8-63EC26AC4D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9886" y="783832"/>
            <a:ext cx="5112224" cy="3348506"/>
          </a:xfrm>
          <a:prstGeom prst="rect">
            <a:avLst/>
          </a:prstGeom>
        </p:spPr>
      </p:pic>
      <p:pic>
        <p:nvPicPr>
          <p:cNvPr id="15" name="Image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52E6917B-2FCF-4317-8157-5AF0AE9BF23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0" y="5962510"/>
            <a:ext cx="2149966" cy="70597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85E338-F9C9-4AFC-850D-3A20D07D1574}"/>
              </a:ext>
            </a:extLst>
          </p:cNvPr>
          <p:cNvSpPr/>
          <p:nvPr userDrawn="1"/>
        </p:nvSpPr>
        <p:spPr>
          <a:xfrm rot="360836">
            <a:off x="6005259" y="1129345"/>
            <a:ext cx="497691" cy="344654"/>
          </a:xfrm>
          <a:prstGeom prst="rect">
            <a:avLst/>
          </a:prstGeom>
          <a:solidFill>
            <a:srgbClr val="C90C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B09E5F-722D-470E-8195-8CFA67B4A35A}"/>
              </a:ext>
            </a:extLst>
          </p:cNvPr>
          <p:cNvSpPr txBox="1"/>
          <p:nvPr userDrawn="1"/>
        </p:nvSpPr>
        <p:spPr>
          <a:xfrm rot="350959">
            <a:off x="5932268" y="1075586"/>
            <a:ext cx="835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0" dirty="0">
                <a:solidFill>
                  <a:schemeClr val="bg1"/>
                </a:solidFill>
                <a:latin typeface="Eras Bold ITC" panose="020B0907030504020204" pitchFamily="34" charset="0"/>
              </a:rPr>
              <a:t>Q2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379AB41A-DA24-4565-B8C0-9FC283BC03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37813" y="2832178"/>
            <a:ext cx="434665" cy="47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43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herbe, montagne, nature, plein air&#10;&#10;Description générée automatiquement">
            <a:extLst>
              <a:ext uri="{FF2B5EF4-FFF2-40B4-BE49-F238E27FC236}">
                <a16:creationId xmlns:a16="http://schemas.microsoft.com/office/drawing/2014/main" id="{BEA951B6-9B7D-4FBD-BCAE-2ED1000DD2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124"/>
                    </a14:imgEffect>
                    <a14:imgEffect>
                      <a14:saturation sat="1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792" t="15048" r="34697" b="15048"/>
          <a:stretch/>
        </p:blipFill>
        <p:spPr>
          <a:xfrm>
            <a:off x="0" y="0"/>
            <a:ext cx="31877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820443-6A0A-4CBE-9B73-1536DB5122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3" b="4374"/>
          <a:stretch/>
        </p:blipFill>
        <p:spPr>
          <a:xfrm>
            <a:off x="6248058" y="2598056"/>
            <a:ext cx="5924109" cy="4284923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4196223" y="1890865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46057" y="401539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8">
            <a:extLst>
              <a:ext uri="{FF2B5EF4-FFF2-40B4-BE49-F238E27FC236}">
                <a16:creationId xmlns:a16="http://schemas.microsoft.com/office/drawing/2014/main" id="{BAD503D4-5CFD-40B3-904A-37AE85F84A6F}"/>
              </a:ext>
            </a:extLst>
          </p:cNvPr>
          <p:cNvSpPr/>
          <p:nvPr userDrawn="1"/>
        </p:nvSpPr>
        <p:spPr>
          <a:xfrm rot="21236572">
            <a:off x="-44540" y="5735056"/>
            <a:ext cx="2632909" cy="1279093"/>
          </a:xfrm>
          <a:custGeom>
            <a:avLst/>
            <a:gdLst>
              <a:gd name="connsiteX0" fmla="*/ 0 w 3334772"/>
              <a:gd name="connsiteY0" fmla="*/ 0 h 1442985"/>
              <a:gd name="connsiteX1" fmla="*/ 3334772 w 3334772"/>
              <a:gd name="connsiteY1" fmla="*/ 0 h 1442985"/>
              <a:gd name="connsiteX2" fmla="*/ 3334772 w 3334772"/>
              <a:gd name="connsiteY2" fmla="*/ 1442985 h 1442985"/>
              <a:gd name="connsiteX3" fmla="*/ 0 w 3334772"/>
              <a:gd name="connsiteY3" fmla="*/ 1442985 h 1442985"/>
              <a:gd name="connsiteX4" fmla="*/ 0 w 3334772"/>
              <a:gd name="connsiteY4" fmla="*/ 0 h 1442985"/>
              <a:gd name="connsiteX0" fmla="*/ 797232 w 3334772"/>
              <a:gd name="connsiteY0" fmla="*/ 0 h 1454459"/>
              <a:gd name="connsiteX1" fmla="*/ 3334772 w 3334772"/>
              <a:gd name="connsiteY1" fmla="*/ 11474 h 1454459"/>
              <a:gd name="connsiteX2" fmla="*/ 3334772 w 3334772"/>
              <a:gd name="connsiteY2" fmla="*/ 1454459 h 1454459"/>
              <a:gd name="connsiteX3" fmla="*/ 0 w 3334772"/>
              <a:gd name="connsiteY3" fmla="*/ 1454459 h 1454459"/>
              <a:gd name="connsiteX4" fmla="*/ 797232 w 3334772"/>
              <a:gd name="connsiteY4" fmla="*/ 0 h 1454459"/>
              <a:gd name="connsiteX0" fmla="*/ 112455 w 2649995"/>
              <a:gd name="connsiteY0" fmla="*/ 0 h 1454459"/>
              <a:gd name="connsiteX1" fmla="*/ 2649995 w 2649995"/>
              <a:gd name="connsiteY1" fmla="*/ 11474 h 1454459"/>
              <a:gd name="connsiteX2" fmla="*/ 2649995 w 2649995"/>
              <a:gd name="connsiteY2" fmla="*/ 1454459 h 1454459"/>
              <a:gd name="connsiteX3" fmla="*/ 0 w 2649995"/>
              <a:gd name="connsiteY3" fmla="*/ 950698 h 1454459"/>
              <a:gd name="connsiteX4" fmla="*/ 112455 w 2649995"/>
              <a:gd name="connsiteY4" fmla="*/ 0 h 1454459"/>
              <a:gd name="connsiteX0" fmla="*/ 131786 w 2669326"/>
              <a:gd name="connsiteY0" fmla="*/ 0 h 1454459"/>
              <a:gd name="connsiteX1" fmla="*/ 2669326 w 2669326"/>
              <a:gd name="connsiteY1" fmla="*/ 11474 h 1454459"/>
              <a:gd name="connsiteX2" fmla="*/ 2669326 w 2669326"/>
              <a:gd name="connsiteY2" fmla="*/ 1454459 h 1454459"/>
              <a:gd name="connsiteX3" fmla="*/ 0 w 2669326"/>
              <a:gd name="connsiteY3" fmla="*/ 1003545 h 1454459"/>
              <a:gd name="connsiteX4" fmla="*/ 131786 w 2669326"/>
              <a:gd name="connsiteY4" fmla="*/ 0 h 1454459"/>
              <a:gd name="connsiteX0" fmla="*/ 131786 w 2669326"/>
              <a:gd name="connsiteY0" fmla="*/ 0 h 1300849"/>
              <a:gd name="connsiteX1" fmla="*/ 2669326 w 2669326"/>
              <a:gd name="connsiteY1" fmla="*/ 11474 h 1300849"/>
              <a:gd name="connsiteX2" fmla="*/ 2644452 w 2669326"/>
              <a:gd name="connsiteY2" fmla="*/ 1300849 h 1300849"/>
              <a:gd name="connsiteX3" fmla="*/ 0 w 2669326"/>
              <a:gd name="connsiteY3" fmla="*/ 1003545 h 1300849"/>
              <a:gd name="connsiteX4" fmla="*/ 131786 w 2669326"/>
              <a:gd name="connsiteY4" fmla="*/ 0 h 1300849"/>
              <a:gd name="connsiteX0" fmla="*/ 131786 w 2669326"/>
              <a:gd name="connsiteY0" fmla="*/ 0 h 1279418"/>
              <a:gd name="connsiteX1" fmla="*/ 2669326 w 2669326"/>
              <a:gd name="connsiteY1" fmla="*/ 11474 h 1279418"/>
              <a:gd name="connsiteX2" fmla="*/ 2646726 w 2669326"/>
              <a:gd name="connsiteY2" fmla="*/ 1279418 h 1279418"/>
              <a:gd name="connsiteX3" fmla="*/ 0 w 2669326"/>
              <a:gd name="connsiteY3" fmla="*/ 1003545 h 1279418"/>
              <a:gd name="connsiteX4" fmla="*/ 131786 w 2669326"/>
              <a:gd name="connsiteY4" fmla="*/ 0 h 1279418"/>
              <a:gd name="connsiteX0" fmla="*/ 50186 w 2587726"/>
              <a:gd name="connsiteY0" fmla="*/ 0 h 1279418"/>
              <a:gd name="connsiteX1" fmla="*/ 2587726 w 2587726"/>
              <a:gd name="connsiteY1" fmla="*/ 11474 h 1279418"/>
              <a:gd name="connsiteX2" fmla="*/ 2565126 w 2587726"/>
              <a:gd name="connsiteY2" fmla="*/ 1279418 h 1279418"/>
              <a:gd name="connsiteX3" fmla="*/ 0 w 2587726"/>
              <a:gd name="connsiteY3" fmla="*/ 934803 h 1279418"/>
              <a:gd name="connsiteX4" fmla="*/ 50186 w 2587726"/>
              <a:gd name="connsiteY4" fmla="*/ 0 h 1279418"/>
              <a:gd name="connsiteX0" fmla="*/ 91983 w 2629523"/>
              <a:gd name="connsiteY0" fmla="*/ 0 h 1279418"/>
              <a:gd name="connsiteX1" fmla="*/ 2629523 w 2629523"/>
              <a:gd name="connsiteY1" fmla="*/ 11474 h 1279418"/>
              <a:gd name="connsiteX2" fmla="*/ 2606923 w 2629523"/>
              <a:gd name="connsiteY2" fmla="*/ 1279418 h 1279418"/>
              <a:gd name="connsiteX3" fmla="*/ 0 w 2629523"/>
              <a:gd name="connsiteY3" fmla="*/ 1007769 h 1279418"/>
              <a:gd name="connsiteX4" fmla="*/ 91983 w 2629523"/>
              <a:gd name="connsiteY4" fmla="*/ 0 h 1279418"/>
              <a:gd name="connsiteX0" fmla="*/ 91983 w 2629523"/>
              <a:gd name="connsiteY0" fmla="*/ 0 h 1282479"/>
              <a:gd name="connsiteX1" fmla="*/ 2629523 w 2629523"/>
              <a:gd name="connsiteY1" fmla="*/ 11474 h 1282479"/>
              <a:gd name="connsiteX2" fmla="*/ 2606598 w 2629523"/>
              <a:gd name="connsiteY2" fmla="*/ 1282479 h 1282479"/>
              <a:gd name="connsiteX3" fmla="*/ 0 w 2629523"/>
              <a:gd name="connsiteY3" fmla="*/ 1007769 h 1282479"/>
              <a:gd name="connsiteX4" fmla="*/ 91983 w 2629523"/>
              <a:gd name="connsiteY4" fmla="*/ 0 h 1282479"/>
              <a:gd name="connsiteX0" fmla="*/ 94719 w 2629523"/>
              <a:gd name="connsiteY0" fmla="*/ 0 h 1279093"/>
              <a:gd name="connsiteX1" fmla="*/ 2629523 w 2629523"/>
              <a:gd name="connsiteY1" fmla="*/ 8088 h 1279093"/>
              <a:gd name="connsiteX2" fmla="*/ 2606598 w 2629523"/>
              <a:gd name="connsiteY2" fmla="*/ 1279093 h 1279093"/>
              <a:gd name="connsiteX3" fmla="*/ 0 w 2629523"/>
              <a:gd name="connsiteY3" fmla="*/ 1004383 h 1279093"/>
              <a:gd name="connsiteX4" fmla="*/ 94719 w 2629523"/>
              <a:gd name="connsiteY4" fmla="*/ 0 h 1279093"/>
              <a:gd name="connsiteX0" fmla="*/ 98105 w 2632909"/>
              <a:gd name="connsiteY0" fmla="*/ 0 h 1279093"/>
              <a:gd name="connsiteX1" fmla="*/ 2632909 w 2632909"/>
              <a:gd name="connsiteY1" fmla="*/ 8088 h 1279093"/>
              <a:gd name="connsiteX2" fmla="*/ 2609984 w 2632909"/>
              <a:gd name="connsiteY2" fmla="*/ 1279093 h 1279093"/>
              <a:gd name="connsiteX3" fmla="*/ 0 w 2632909"/>
              <a:gd name="connsiteY3" fmla="*/ 1007119 h 1279093"/>
              <a:gd name="connsiteX4" fmla="*/ 98105 w 2632909"/>
              <a:gd name="connsiteY4" fmla="*/ 0 h 1279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909" h="1279093">
                <a:moveTo>
                  <a:pt x="98105" y="0"/>
                </a:moveTo>
                <a:lnTo>
                  <a:pt x="2632909" y="8088"/>
                </a:lnTo>
                <a:lnTo>
                  <a:pt x="2609984" y="1279093"/>
                </a:lnTo>
                <a:lnTo>
                  <a:pt x="0" y="1007119"/>
                </a:lnTo>
                <a:lnTo>
                  <a:pt x="9810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EFD20AF3-6DBC-4E22-8234-9DAF16AA280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0" y="5962510"/>
            <a:ext cx="2149966" cy="70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herbe, montagne, nature, plein air&#10;&#10;Description générée automatiquement">
            <a:extLst>
              <a:ext uri="{FF2B5EF4-FFF2-40B4-BE49-F238E27FC236}">
                <a16:creationId xmlns:a16="http://schemas.microsoft.com/office/drawing/2014/main" id="{16463B81-3078-4D95-B026-B0000867B9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124"/>
                    </a14:imgEffect>
                    <a14:imgEffect>
                      <a14:saturation sat="1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00" t="15766" b="50000"/>
          <a:stretch/>
        </p:blipFill>
        <p:spPr>
          <a:xfrm>
            <a:off x="0" y="3499338"/>
            <a:ext cx="12191998" cy="3358661"/>
          </a:xfrm>
          <a:prstGeom prst="rect">
            <a:avLst/>
          </a:prstGeom>
        </p:spPr>
      </p:pic>
      <p:pic>
        <p:nvPicPr>
          <p:cNvPr id="12" name="Image 11" descr="Une image contenant montagne, ciel, nature, plein air&#10;&#10;Description générée automatiquement">
            <a:extLst>
              <a:ext uri="{FF2B5EF4-FFF2-40B4-BE49-F238E27FC236}">
                <a16:creationId xmlns:a16="http://schemas.microsoft.com/office/drawing/2014/main" id="{1B1BC6D6-B71A-4CF6-8640-EF0FD04BA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8125" r="-4" b="46411"/>
          <a:stretch/>
        </p:blipFill>
        <p:spPr>
          <a:xfrm>
            <a:off x="0" y="3975100"/>
            <a:ext cx="12192000" cy="2882900"/>
          </a:xfrm>
          <a:prstGeom prst="rect">
            <a:avLst/>
          </a:prstGeom>
        </p:spPr>
      </p:pic>
      <p:sp>
        <p:nvSpPr>
          <p:cNvPr id="11" name="Rectangle 19">
            <a:extLst>
              <a:ext uri="{FF2B5EF4-FFF2-40B4-BE49-F238E27FC236}">
                <a16:creationId xmlns:a16="http://schemas.microsoft.com/office/drawing/2014/main" id="{9693D9E1-76A5-41FC-A635-2848CC9C3F3B}"/>
              </a:ext>
            </a:extLst>
          </p:cNvPr>
          <p:cNvSpPr/>
          <p:nvPr userDrawn="1"/>
        </p:nvSpPr>
        <p:spPr>
          <a:xfrm>
            <a:off x="0" y="464147"/>
            <a:ext cx="12192000" cy="5897601"/>
          </a:xfrm>
          <a:custGeom>
            <a:avLst/>
            <a:gdLst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989041 h 5989041"/>
              <a:gd name="connsiteX4" fmla="*/ 0 w 12192000"/>
              <a:gd name="connsiteY4" fmla="*/ 0 h 5989041"/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577561 h 5989041"/>
              <a:gd name="connsiteX4" fmla="*/ 0 w 12192000"/>
              <a:gd name="connsiteY4" fmla="*/ 0 h 598904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897601">
                <a:moveTo>
                  <a:pt x="0" y="0"/>
                </a:moveTo>
                <a:lnTo>
                  <a:pt x="12192000" y="0"/>
                </a:lnTo>
                <a:lnTo>
                  <a:pt x="12192000" y="5897601"/>
                </a:lnTo>
                <a:lnTo>
                  <a:pt x="0" y="55775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C758BF1-9A25-48FB-8730-85CEB262CC9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845" y="6106679"/>
            <a:ext cx="1036919" cy="67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6" r:id="rId2"/>
    <p:sldLayoutId id="2147483683" r:id="rId3"/>
    <p:sldLayoutId id="214748367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" Target="slide9.xml"/><Relationship Id="rId7" Type="http://schemas.openxmlformats.org/officeDocument/2006/relationships/image" Target="../media/image17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slide" Target="slide18.xml"/><Relationship Id="rId4" Type="http://schemas.openxmlformats.org/officeDocument/2006/relationships/slide" Target="slide11.xml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70.xml"/><Relationship Id="rId3" Type="http://schemas.openxmlformats.org/officeDocument/2006/relationships/slide" Target="slide64.xml"/><Relationship Id="rId7" Type="http://schemas.openxmlformats.org/officeDocument/2006/relationships/slide" Target="slide69.xml"/><Relationship Id="rId2" Type="http://schemas.openxmlformats.org/officeDocument/2006/relationships/slide" Target="slide63.xml"/><Relationship Id="rId1" Type="http://schemas.openxmlformats.org/officeDocument/2006/relationships/slideLayout" Target="../slideLayouts/slideLayout3.xml"/><Relationship Id="rId6" Type="http://schemas.openxmlformats.org/officeDocument/2006/relationships/slide" Target="slide68.xml"/><Relationship Id="rId11" Type="http://schemas.microsoft.com/office/2007/relationships/hdphoto" Target="../media/hdphoto2.wdp"/><Relationship Id="rId5" Type="http://schemas.openxmlformats.org/officeDocument/2006/relationships/slide" Target="slide66.xml"/><Relationship Id="rId10" Type="http://schemas.openxmlformats.org/officeDocument/2006/relationships/image" Target="../media/image18.png"/><Relationship Id="rId4" Type="http://schemas.openxmlformats.org/officeDocument/2006/relationships/slide" Target="slide65.xml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21.png"/><Relationship Id="rId7" Type="http://schemas.microsoft.com/office/2007/relationships/hdphoto" Target="../media/hdphoto2.wdp"/><Relationship Id="rId2" Type="http://schemas.openxmlformats.org/officeDocument/2006/relationships/hyperlink" Target="http://commerciaux.celca.caisse-epargne.fr/download/2164/q1-2023/28787/tout-sur-le-credit-pro.pptx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20.jpeg"/><Relationship Id="rId4" Type="http://schemas.openxmlformats.org/officeDocument/2006/relationships/hyperlink" Target="http://commerciaux.celca.caisse-epargne.fr/download/2190/q2-2023/29996/reglement-challenge-a-la-conquete-des-sommets.docx" TargetMode="External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particuliers/green-book/" TargetMode="External"/><Relationship Id="rId13" Type="http://schemas.microsoft.com/office/2007/relationships/hdphoto" Target="../media/hdphoto2.wdp"/><Relationship Id="rId18" Type="http://schemas.openxmlformats.org/officeDocument/2006/relationships/image" Target="../media/image31.jpeg"/><Relationship Id="rId3" Type="http://schemas.openxmlformats.org/officeDocument/2006/relationships/image" Target="../media/image25.png"/><Relationship Id="rId7" Type="http://schemas.openxmlformats.org/officeDocument/2006/relationships/hyperlink" Target="https://ngam.secure.force.com/NetworkExternalSubscription/?news=FI_CE_SELESS&amp;j=19492091&amp;sfmc_sub=77183468&amp;l=653_HTML&amp;u=492136021&amp;mid=7219139&amp;jb=1&amp;sfid=0032000001A1ZKMAA3&amp;utm_medium=email&amp;utm_source=CE+-+Selection+Essentielle+-+28112022" TargetMode="External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" Type="http://schemas.openxmlformats.org/officeDocument/2006/relationships/slide" Target="slide38.xml"/><Relationship Id="rId16" Type="http://schemas.microsoft.com/office/2007/relationships/hdphoto" Target="../media/hdphoto5.wdp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commerciaux.celca.caisse-epargne.fr/download/2165/2023/29919/hdj-des-13-et-20-avril-lancement-du-questionnaire-finance-durable-le-17-avril.pptx" TargetMode="External"/><Relationship Id="rId11" Type="http://schemas.openxmlformats.org/officeDocument/2006/relationships/image" Target="../media/image27.png"/><Relationship Id="rId5" Type="http://schemas.openxmlformats.org/officeDocument/2006/relationships/hyperlink" Target="https://www.caisse-epargne.fr/grand-est-europe/epargner/questionnaire-epargne/" TargetMode="External"/><Relationship Id="rId15" Type="http://schemas.openxmlformats.org/officeDocument/2006/relationships/image" Target="../media/image29.png"/><Relationship Id="rId10" Type="http://schemas.openxmlformats.org/officeDocument/2006/relationships/hyperlink" Target="http://commerciaux.celca.caisse-epargne.fr/particuliers/particuliers/" TargetMode="External"/><Relationship Id="rId4" Type="http://schemas.microsoft.com/office/2007/relationships/hdphoto" Target="../media/hdphoto3.wdp"/><Relationship Id="rId9" Type="http://schemas.openxmlformats.org/officeDocument/2006/relationships/hyperlink" Target="http://commerciaux.celca.caisse-epargne.fr/gestion-patrimoniale/animation/la-gazette-du-patrimoine/" TargetMode="External"/><Relationship Id="rId1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isa.fr/payer-avec-visa/ma-carte-visa/visa-platinum.html" TargetMode="External"/><Relationship Id="rId13" Type="http://schemas.microsoft.com/office/2007/relationships/hdphoto" Target="../media/hdphoto2.wdp"/><Relationship Id="rId3" Type="http://schemas.openxmlformats.org/officeDocument/2006/relationships/slide" Target="slide42.xml"/><Relationship Id="rId7" Type="http://schemas.openxmlformats.org/officeDocument/2006/relationships/hyperlink" Target="https://www.visa.fr/payer-avec-visa/ma-carte-visa/visa-premier.html" TargetMode="External"/><Relationship Id="rId12" Type="http://schemas.openxmlformats.org/officeDocument/2006/relationships/image" Target="../media/image18.png"/><Relationship Id="rId17" Type="http://schemas.openxmlformats.org/officeDocument/2006/relationships/image" Target="../media/image34.png"/><Relationship Id="rId2" Type="http://schemas.openxmlformats.org/officeDocument/2006/relationships/slide" Target="slide37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commerciaux.celca.caisse-epargne.fr/particuliers/1-an-avec-ma-visa/" TargetMode="External"/><Relationship Id="rId11" Type="http://schemas.openxmlformats.org/officeDocument/2006/relationships/image" Target="../media/image27.png"/><Relationship Id="rId5" Type="http://schemas.microsoft.com/office/2007/relationships/hdphoto" Target="../media/hdphoto3.wdp"/><Relationship Id="rId15" Type="http://schemas.openxmlformats.org/officeDocument/2006/relationships/image" Target="../media/image33.png"/><Relationship Id="rId10" Type="http://schemas.openxmlformats.org/officeDocument/2006/relationships/hyperlink" Target="http://commerciaux.celca.caisse-epargne.fr/particuliers/particuliers/" TargetMode="External"/><Relationship Id="rId4" Type="http://schemas.openxmlformats.org/officeDocument/2006/relationships/image" Target="../media/image25.png"/><Relationship Id="rId9" Type="http://schemas.openxmlformats.org/officeDocument/2006/relationships/hyperlink" Target="https://infinite.visa.fr/le-club" TargetMode="External"/><Relationship Id="rId1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particuliers/particuliers/" TargetMode="External"/><Relationship Id="rId13" Type="http://schemas.microsoft.com/office/2007/relationships/hdphoto" Target="../media/hdphoto5.wdp"/><Relationship Id="rId3" Type="http://schemas.openxmlformats.org/officeDocument/2006/relationships/hyperlink" Target="http://commerciaux.celca.caisse-epargne.fr/download/1079/premium-avance-liberte/28005/pret-premium-avance-liberte-oav.pdf" TargetMode="External"/><Relationship Id="rId7" Type="http://schemas.microsoft.com/office/2007/relationships/hdphoto" Target="../media/hdphoto3.wdp"/><Relationship Id="rId12" Type="http://schemas.openxmlformats.org/officeDocument/2006/relationships/image" Target="../media/image35.png"/><Relationship Id="rId2" Type="http://schemas.openxmlformats.org/officeDocument/2006/relationships/hyperlink" Target="http://commerciaux.celca.caisse-epargne.fr/download/1083/tout-savoir-sur-le-credit-consommation/28545/potentiel-conso-oav-2.pptx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11" Type="http://schemas.microsoft.com/office/2007/relationships/hdphoto" Target="../media/hdphoto2.wdp"/><Relationship Id="rId5" Type="http://schemas.openxmlformats.org/officeDocument/2006/relationships/slide" Target="slide44.xml"/><Relationship Id="rId15" Type="http://schemas.openxmlformats.org/officeDocument/2006/relationships/image" Target="../media/image36.jpeg"/><Relationship Id="rId10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1083/tout-savoir-sur-le-credit-consommation/28547/offres-green-oav.pdf" TargetMode="External"/><Relationship Id="rId9" Type="http://schemas.openxmlformats.org/officeDocument/2006/relationships/image" Target="../media/image27.png"/><Relationship Id="rId1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mandrillapp.com/track/click/30642300/www.portail-idea.bpce.fr?p=eyJzIjoiZkNSeFVFd3NiWTZvYXMwUDdRMnBlWi1SRWRjIiwidiI6MSwicCI6IntcInVcIjozMDY0MjMwMCxcInZcIjoxLFwidXJsXCI6XCJodHRwczpcXFwvXFxcL3d3dy5wb3J0YWlsLWlkZWEuYnBjZS5mclxcXC9hY3R1c1xcXC84XCIsXCJpZFwiOlwiNmM5MzAxOWEwMmVkNGRlYWE0M2NkMGM3MDhkMzI1OWRcIixcInVybF9pZHNcIjpbXCIwZmI2YWNlMDM1ZGFiMmMxZTBjZWQ1MGYxNmNlZmM0ZmM0MmQxNzBiXCJdfSJ9" TargetMode="External"/><Relationship Id="rId13" Type="http://schemas.openxmlformats.org/officeDocument/2006/relationships/image" Target="../media/image38.png"/><Relationship Id="rId3" Type="http://schemas.openxmlformats.org/officeDocument/2006/relationships/image" Target="../media/image37.png"/><Relationship Id="rId7" Type="http://schemas.openxmlformats.org/officeDocument/2006/relationships/hyperlink" Target="http://commerciaux.celca.caisse-epargne.fr/download/1217/fiche-rebond-rdv-iard/29741/fiche_iard.pdf" TargetMode="External"/><Relationship Id="rId12" Type="http://schemas.microsoft.com/office/2007/relationships/hdphoto" Target="../media/hdphoto2.wdp"/><Relationship Id="rId2" Type="http://schemas.openxmlformats.org/officeDocument/2006/relationships/slide" Target="slide4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caisse-epargne.fr/grand-est-europe/particuliers/formulaire-assurance" TargetMode="External"/><Relationship Id="rId11" Type="http://schemas.openxmlformats.org/officeDocument/2006/relationships/image" Target="../media/image18.png"/><Relationship Id="rId5" Type="http://schemas.openxmlformats.org/officeDocument/2006/relationships/hyperlink" Target="http://t.neo.caisse-epargne.fr/r/?id=h248185c1,683016d8,683016f7&amp;p1=10&amp;p2=2&amp;p3=OP132026&amp;p4=false&amp;p5=1747982040" TargetMode="External"/><Relationship Id="rId15" Type="http://schemas.openxmlformats.org/officeDocument/2006/relationships/image" Target="../media/image40.png"/><Relationship Id="rId10" Type="http://schemas.openxmlformats.org/officeDocument/2006/relationships/image" Target="../media/image27.png"/><Relationship Id="rId4" Type="http://schemas.microsoft.com/office/2007/relationships/hdphoto" Target="../media/hdphoto7.wdp"/><Relationship Id="rId9" Type="http://schemas.openxmlformats.org/officeDocument/2006/relationships/hyperlink" Target="http://commerciaux.celca.caisse-epargne.fr/particuliers/particuliers/" TargetMode="External"/><Relationship Id="rId1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999/books-jeunes/29837/book-jeunes-conquete-et-fidelisation-2.pptx" TargetMode="External"/><Relationship Id="rId2" Type="http://schemas.openxmlformats.org/officeDocument/2006/relationships/slide" Target="slide5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2.png"/><Relationship Id="rId2" Type="http://schemas.openxmlformats.org/officeDocument/2006/relationships/hyperlink" Target="http://commerciaux.celca.caisse-epargne.fr/download/2165/2023/29919/hdj-des-13-et-20-avril-lancement-du-questionnaire-finance-durable-le-17-avril.pptx" TargetMode="External"/><Relationship Id="rId1" Type="http://schemas.openxmlformats.org/officeDocument/2006/relationships/slideLayout" Target="../slideLayouts/slideLayout3.xml"/><Relationship Id="rId6" Type="http://schemas.openxmlformats.org/officeDocument/2006/relationships/slide" Target="slide52.xml"/><Relationship Id="rId5" Type="http://schemas.openxmlformats.org/officeDocument/2006/relationships/hyperlink" Target="http://commerciaux.celca.caisse-epargne.fr/download/2136/nos-outils-green/30022/ce_infographie-assurance-habitation-green_2021-2.pdf" TargetMode="External"/><Relationship Id="rId4" Type="http://schemas.openxmlformats.org/officeDocument/2006/relationships/hyperlink" Target="http://commerciaux.celca.caisse-epargne.fr/download/2136/nos-outils-green/30023/infographie-auto-green_2023.pd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5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8.png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18.png"/><Relationship Id="rId3" Type="http://schemas.openxmlformats.org/officeDocument/2006/relationships/image" Target="../media/image43.png"/><Relationship Id="rId7" Type="http://schemas.openxmlformats.org/officeDocument/2006/relationships/hyperlink" Target="http://commerciaux.celca.caisse-epargne.fr/partenariats-synergies/presentation-du-dispositif/" TargetMode="External"/><Relationship Id="rId12" Type="http://schemas.openxmlformats.org/officeDocument/2006/relationships/image" Target="../media/image48.png"/><Relationship Id="rId2" Type="http://schemas.openxmlformats.org/officeDocument/2006/relationships/hyperlink" Target="http://commerciaux.celca.caisse-epargne.fr/" TargetMode="Externa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11" Type="http://schemas.openxmlformats.org/officeDocument/2006/relationships/hyperlink" Target="http://commerciaux.celca.caisse-epargne.fr/download/2085/mode-operatoire-dispositif-partenariat/26829/process-partenariat-bde-et-ecole.pptx" TargetMode="External"/><Relationship Id="rId5" Type="http://schemas.openxmlformats.org/officeDocument/2006/relationships/image" Target="../media/image44.png"/><Relationship Id="rId15" Type="http://schemas.openxmlformats.org/officeDocument/2006/relationships/slide" Target="slide4.xml"/><Relationship Id="rId10" Type="http://schemas.openxmlformats.org/officeDocument/2006/relationships/image" Target="../media/image47.png"/><Relationship Id="rId4" Type="http://schemas.openxmlformats.org/officeDocument/2006/relationships/hyperlink" Target="http://commerciaux.celca.caisse-epargne.fr/conquetes/partenariats-synergies/" TargetMode="External"/><Relationship Id="rId9" Type="http://schemas.openxmlformats.org/officeDocument/2006/relationships/hyperlink" Target="http://commerciaux.celca.caisse-epargne.fr/particuliers/zoom-jeunes/parrainage/parrainage-les-offres-copy/" TargetMode="External"/><Relationship Id="rId1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ssurancesnonvie-videos.natixis.com/caisse-d-039-epargne-1/declaration-sinistre-auto-ou-2-roues" TargetMode="External"/><Relationship Id="rId7" Type="http://schemas.openxmlformats.org/officeDocument/2006/relationships/hyperlink" Target="http://commerciaux.celca.caisse-epargne.fr/download/1657/les-fonctionnalites-selfcare-par-canal/14482/les-fonctionnalites-selfcare-par-canal-05-2022.pdf" TargetMode="External"/><Relationship Id="rId2" Type="http://schemas.openxmlformats.org/officeDocument/2006/relationships/hyperlink" Target="http://commerciaux.celca.caisse-epargne.fr/download/1083/tout-savoir-sur-le-credit-consommation/28545/potentiel-conso-oav-2.pptx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caisse-epargne.fr/souscrire/credit-consommation-simulateur/montant?codebanque=15135&amp;typecode=etudiant" TargetMode="External"/><Relationship Id="rId5" Type="http://schemas.openxmlformats.org/officeDocument/2006/relationships/hyperlink" Target="http://commerciaux.celca.caisse-epargne.fr/particuliers/particuliers/" TargetMode="External"/><Relationship Id="rId4" Type="http://schemas.openxmlformats.org/officeDocument/2006/relationships/hyperlink" Target="https://intranet-bpcea.d.bbg/uploads/moxiemanager/files/15.%20Selfcare_DEA_Modifier%20son%20contrat..pdf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professionnels/professionnels/" TargetMode="External"/><Relationship Id="rId7" Type="http://schemas.openxmlformats.org/officeDocument/2006/relationships/slide" Target="slide56.xml"/><Relationship Id="rId2" Type="http://schemas.openxmlformats.org/officeDocument/2006/relationships/hyperlink" Target="http://commerciaux.celca.caisse-epargne.fr/download/2176/conquete/29397/conquete-oav-nouvelles-offres-prof-de-sante.pdf" TargetMode="Externa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hyperlink" Target="http://commerciaux.celca.caisse-epargne.fr/professionnels/professionnels/" TargetMode="External"/><Relationship Id="rId1" Type="http://schemas.openxmlformats.org/officeDocument/2006/relationships/slideLayout" Target="../slideLayouts/slideLayout3.xml"/><Relationship Id="rId6" Type="http://schemas.openxmlformats.org/officeDocument/2006/relationships/slide" Target="slide58.xml"/><Relationship Id="rId5" Type="http://schemas.microsoft.com/office/2007/relationships/hdphoto" Target="../media/hdphoto2.wdp"/><Relationship Id="rId10" Type="http://schemas.openxmlformats.org/officeDocument/2006/relationships/image" Target="../media/image31.jpeg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hyperlink" Target="https://assurancesnonvie-videos.natixis.com/caisse-d-039-epargne-1/declaration-sinistre-auto-ou-2-roues" TargetMode="External"/><Relationship Id="rId7" Type="http://schemas.microsoft.com/office/2007/relationships/hdphoto" Target="../media/hdphoto2.wdp"/><Relationship Id="rId2" Type="http://schemas.openxmlformats.org/officeDocument/2006/relationships/slide" Target="slide5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31.jpeg"/><Relationship Id="rId5" Type="http://schemas.openxmlformats.org/officeDocument/2006/relationships/image" Target="../media/image27.png"/><Relationship Id="rId10" Type="http://schemas.microsoft.com/office/2007/relationships/hdphoto" Target="../media/hdphoto3.wdp"/><Relationship Id="rId4" Type="http://schemas.openxmlformats.org/officeDocument/2006/relationships/hyperlink" Target="http://commerciaux.celca.caisse-epargne.fr/professionnels/professionnels/" TargetMode="External"/><Relationship Id="rId9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7.png"/><Relationship Id="rId7" Type="http://schemas.openxmlformats.org/officeDocument/2006/relationships/hyperlink" Target="https://assurancesnonvie-videos.natixis.com/caisse-d-039-epargne-1/declaration-sinistre-auto-ou-2-roues" TargetMode="External"/><Relationship Id="rId2" Type="http://schemas.openxmlformats.org/officeDocument/2006/relationships/hyperlink" Target="http://commerciaux.celca.caisse-epargne.fr/professionnels/professionnels/" TargetMode="External"/><Relationship Id="rId1" Type="http://schemas.openxmlformats.org/officeDocument/2006/relationships/slideLayout" Target="../slideLayouts/slideLayout3.xml"/><Relationship Id="rId6" Type="http://schemas.openxmlformats.org/officeDocument/2006/relationships/slide" Target="slide59.xml"/><Relationship Id="rId5" Type="http://schemas.microsoft.com/office/2007/relationships/hdphoto" Target="../media/hdphoto2.wdp"/><Relationship Id="rId10" Type="http://schemas.microsoft.com/office/2007/relationships/hdphoto" Target="../media/hdphoto3.wdp"/><Relationship Id="rId4" Type="http://schemas.openxmlformats.org/officeDocument/2006/relationships/image" Target="../media/image18.png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easytpe.d.bbg/" TargetMode="External"/><Relationship Id="rId3" Type="http://schemas.openxmlformats.org/officeDocument/2006/relationships/image" Target="../media/image27.png"/><Relationship Id="rId7" Type="http://schemas.openxmlformats.org/officeDocument/2006/relationships/slide" Target="slide60.xml"/><Relationship Id="rId2" Type="http://schemas.openxmlformats.org/officeDocument/2006/relationships/hyperlink" Target="http://commerciaux.celca.caisse-epargne.fr/professionnels/professionnels/" TargetMode="Externa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448/simul-easy/29094/simuleasy-agence-cepls-juin-2022.xlsm" TargetMode="External"/><Relationship Id="rId9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hyperlink" Target="http://commerciaux.celca.caisse-epargne.fr/professionnels/professionnels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hyperlink" Target="http://commerciaux.celca.caisse-epargne.fr/professionnels/professionnels/" TargetMode="External"/><Relationship Id="rId1" Type="http://schemas.openxmlformats.org/officeDocument/2006/relationships/slideLayout" Target="../slideLayouts/slideLayout3.xml"/><Relationship Id="rId6" Type="http://schemas.openxmlformats.org/officeDocument/2006/relationships/slide" Target="slide61.xml"/><Relationship Id="rId5" Type="http://schemas.microsoft.com/office/2007/relationships/hdphoto" Target="../media/hdphoto2.wdp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://commerciaux.celca.caisse-epargne.fr/download/2176/conquete/29397/conquete-oav-nouvelles-offres-prof-de-sante.pdf" TargetMode="Externa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" Target="slide21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53.png"/><Relationship Id="rId7" Type="http://schemas.openxmlformats.org/officeDocument/2006/relationships/image" Target="../media/image5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jpe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53.png"/><Relationship Id="rId7" Type="http://schemas.openxmlformats.org/officeDocument/2006/relationships/image" Target="../media/image5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jpe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" Target="slide23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slide" Target="slide24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microsoft.com/office/2007/relationships/hdphoto" Target="../media/hdphoto9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microsoft.com/office/2007/relationships/hdphoto" Target="../media/hdphoto9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" Target="slide25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7.jpeg"/><Relationship Id="rId4" Type="http://schemas.openxmlformats.org/officeDocument/2006/relationships/image" Target="../media/image22.png"/><Relationship Id="rId9" Type="http://schemas.microsoft.com/office/2007/relationships/hdphoto" Target="../media/hdphoto9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emf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slide" Target="slide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slide" Target="slide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A1B99B-AA19-418A-B599-C5A6F3F2A99F}"/>
              </a:ext>
            </a:extLst>
          </p:cNvPr>
          <p:cNvSpPr/>
          <p:nvPr/>
        </p:nvSpPr>
        <p:spPr>
          <a:xfrm>
            <a:off x="3274318" y="4192149"/>
            <a:ext cx="60238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Arial Black" panose="020B0A04020102020204" pitchFamily="34" charset="0"/>
              </a:rPr>
              <a:t>Q2 2023 </a:t>
            </a:r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|</a:t>
            </a:r>
            <a:r>
              <a:rPr lang="fr-FR" sz="200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Heure du Jeudi du 27 avril 2023</a:t>
            </a:r>
          </a:p>
        </p:txBody>
      </p:sp>
      <p:sp>
        <p:nvSpPr>
          <p:cNvPr id="6" name="Sous-titre 1">
            <a:extLst>
              <a:ext uri="{FF2B5EF4-FFF2-40B4-BE49-F238E27FC236}">
                <a16:creationId xmlns:a16="http://schemas.microsoft.com/office/drawing/2014/main" id="{1B48D378-339C-4402-B3A2-D1C41A304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4318" y="4732840"/>
            <a:ext cx="6129539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None/>
            </a:pPr>
            <a:r>
              <a:rPr lang="fr-FR" altLang="fr-FR" sz="1600" dirty="0">
                <a:solidFill>
                  <a:schemeClr val="bg1"/>
                </a:solidFill>
              </a:rPr>
              <a:t>Marchés Grand Public et Premium – Marché des Professionnels</a:t>
            </a:r>
          </a:p>
        </p:txBody>
      </p:sp>
    </p:spTree>
    <p:extLst>
      <p:ext uri="{BB962C8B-B14F-4D97-AF65-F5344CB8AC3E}">
        <p14:creationId xmlns:p14="http://schemas.microsoft.com/office/powerpoint/2010/main" val="814405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rdée Montagne Banque d'images et photos libres de droit - iStock">
            <a:extLst>
              <a:ext uri="{FF2B5EF4-FFF2-40B4-BE49-F238E27FC236}">
                <a16:creationId xmlns:a16="http://schemas.microsoft.com/office/drawing/2014/main" id="{D1639557-1A5E-4C62-8CD1-DA91B9BD5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721" y="1698265"/>
            <a:ext cx="6488545" cy="432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E1938B09-8F4C-46BD-A6AC-BB3236B215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536886"/>
            <a:ext cx="10980738" cy="720000"/>
          </a:xfrm>
        </p:spPr>
        <p:txBody>
          <a:bodyPr/>
          <a:lstStyle/>
          <a:p>
            <a:r>
              <a:rPr lang="fr-FR" dirty="0"/>
              <a:t>Revenons quelques pas en arrière… de belles réussites et des performances au top lors de cette 1</a:t>
            </a:r>
            <a:r>
              <a:rPr lang="fr-FR" baseline="30000" dirty="0"/>
              <a:t>ère</a:t>
            </a:r>
            <a:r>
              <a:rPr lang="fr-FR" dirty="0"/>
              <a:t> ascension des sommets ! </a:t>
            </a:r>
            <a:r>
              <a:rPr lang="fr-FR" dirty="0">
                <a:solidFill>
                  <a:srgbClr val="C00000"/>
                </a:solidFill>
              </a:rPr>
              <a:t>Bravo à toutes et à tous !!</a:t>
            </a:r>
            <a:endParaRPr lang="fr-FR" dirty="0"/>
          </a:p>
          <a:p>
            <a:endParaRPr lang="fr-FR" dirty="0"/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615E46E0-FB81-4603-8584-778D7E9DE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- Premium - Professionnels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07549285-99CE-4FE2-8B23-AAD4BA154DC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36531" y="1325735"/>
            <a:ext cx="6488545" cy="403917"/>
          </a:xfrm>
        </p:spPr>
        <p:txBody>
          <a:bodyPr/>
          <a:lstStyle/>
          <a:p>
            <a:r>
              <a:rPr lang="fr-FR" sz="1400" b="1" dirty="0"/>
              <a:t>Les sommets du Benchmark de la CEGEE au terme du Q1 2023 :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A1C98F0-5EE0-488F-96E4-94E4F54A6B6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9966" y="4011247"/>
            <a:ext cx="730215" cy="74575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4022E04-B7F6-46D2-A6F5-6A8EBEDED8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43614" y="4319040"/>
            <a:ext cx="678426" cy="76646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F236A00-A625-445B-B086-1900C9B415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6548"/>
          <a:stretch/>
        </p:blipFill>
        <p:spPr>
          <a:xfrm>
            <a:off x="3641960" y="3861113"/>
            <a:ext cx="693963" cy="73903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123A5B8-C716-4097-8174-EC2DB9E16FB5}"/>
              </a:ext>
            </a:extLst>
          </p:cNvPr>
          <p:cNvGrpSpPr/>
          <p:nvPr/>
        </p:nvGrpSpPr>
        <p:grpSpPr>
          <a:xfrm>
            <a:off x="2330689" y="3764937"/>
            <a:ext cx="1106347" cy="892552"/>
            <a:chOff x="10569716" y="2815705"/>
            <a:chExt cx="1106347" cy="892552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4B0B326-FE9E-411E-8F2C-CA9280C9C5AE}"/>
                </a:ext>
              </a:extLst>
            </p:cNvPr>
            <p:cNvSpPr txBox="1"/>
            <p:nvPr/>
          </p:nvSpPr>
          <p:spPr>
            <a:xfrm>
              <a:off x="10569716" y="3061926"/>
              <a:ext cx="1106347" cy="64633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5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ventes brutes/ETP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4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chiffre d’affaire/ETP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1E7E979-B445-4EF0-922B-227797FC2026}"/>
                </a:ext>
              </a:extLst>
            </p:cNvPr>
            <p:cNvSpPr txBox="1"/>
            <p:nvPr/>
          </p:nvSpPr>
          <p:spPr>
            <a:xfrm>
              <a:off x="10569716" y="2815705"/>
              <a:ext cx="1106347" cy="253916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IARD &amp; PREV.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0C4987-1699-4F58-A653-EF9D52D1DE2E}"/>
              </a:ext>
            </a:extLst>
          </p:cNvPr>
          <p:cNvGrpSpPr/>
          <p:nvPr/>
        </p:nvGrpSpPr>
        <p:grpSpPr>
          <a:xfrm>
            <a:off x="7419097" y="4949942"/>
            <a:ext cx="1106347" cy="1446550"/>
            <a:chOff x="10569716" y="2815705"/>
            <a:chExt cx="1106347" cy="1446550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AAF22A63-ACF9-41AE-80B0-6DAB24AFE9B8}"/>
                </a:ext>
              </a:extLst>
            </p:cNvPr>
            <p:cNvSpPr txBox="1"/>
            <p:nvPr/>
          </p:nvSpPr>
          <p:spPr>
            <a:xfrm>
              <a:off x="10569716" y="3061926"/>
              <a:ext cx="1106347" cy="120032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2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excédent assurance-vie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1</a:t>
              </a:r>
              <a:r>
                <a:rPr lang="fr-FR" sz="900" baseline="30000" dirty="0">
                  <a:solidFill>
                    <a:srgbClr val="C00000"/>
                  </a:solidFill>
                </a:rPr>
                <a:t>er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nombre de </a:t>
              </a:r>
              <a:r>
                <a:rPr lang="fr-F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PERi</a:t>
              </a:r>
              <a:endParaRPr lang="fr-FR" sz="9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6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rgbClr val="C00000"/>
                  </a:solidFill>
                </a:rPr>
                <a:t> 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en excédent total épargne/ETP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0E0487A-AC75-4409-BBD0-ACCC7810CEDE}"/>
                </a:ext>
              </a:extLst>
            </p:cNvPr>
            <p:cNvSpPr txBox="1"/>
            <p:nvPr/>
          </p:nvSpPr>
          <p:spPr>
            <a:xfrm>
              <a:off x="10569716" y="2815705"/>
              <a:ext cx="1106347" cy="253916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EPARGNE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982C999-CADD-4345-B534-459D194852DB}"/>
              </a:ext>
            </a:extLst>
          </p:cNvPr>
          <p:cNvGrpSpPr/>
          <p:nvPr/>
        </p:nvGrpSpPr>
        <p:grpSpPr>
          <a:xfrm>
            <a:off x="3011154" y="5174520"/>
            <a:ext cx="1106347" cy="1169551"/>
            <a:chOff x="10569716" y="2815705"/>
            <a:chExt cx="1106347" cy="1169551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93C94F0F-941E-4663-BF33-6EBC085FAE17}"/>
                </a:ext>
              </a:extLst>
            </p:cNvPr>
            <p:cNvSpPr txBox="1"/>
            <p:nvPr/>
          </p:nvSpPr>
          <p:spPr>
            <a:xfrm>
              <a:off x="10569716" y="3061926"/>
              <a:ext cx="1106347" cy="92333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2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ventes nettes forfaits/ETP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4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ventes nettes de DD/ETP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4EA3C08C-27AE-43AB-A7EE-92763FC15BC3}"/>
                </a:ext>
              </a:extLst>
            </p:cNvPr>
            <p:cNvSpPr txBox="1"/>
            <p:nvPr/>
          </p:nvSpPr>
          <p:spPr>
            <a:xfrm>
              <a:off x="10569716" y="2815705"/>
              <a:ext cx="1106347" cy="253916"/>
            </a:xfrm>
            <a:prstGeom prst="rect">
              <a:avLst/>
            </a:prstGeom>
            <a:solidFill>
              <a:srgbClr val="7030A0"/>
            </a:solidFill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BANCA</a:t>
              </a:r>
            </a:p>
          </p:txBody>
        </p:sp>
      </p:grpSp>
      <p:pic>
        <p:nvPicPr>
          <p:cNvPr id="40" name="Image 39">
            <a:extLst>
              <a:ext uri="{FF2B5EF4-FFF2-40B4-BE49-F238E27FC236}">
                <a16:creationId xmlns:a16="http://schemas.microsoft.com/office/drawing/2014/main" id="{DEB2E13C-5133-496A-8362-E692520A724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74354" y="4024267"/>
            <a:ext cx="673248" cy="725036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4C7E98FB-2185-485C-9DFB-67A412DA5D9B}"/>
              </a:ext>
            </a:extLst>
          </p:cNvPr>
          <p:cNvGrpSpPr/>
          <p:nvPr/>
        </p:nvGrpSpPr>
        <p:grpSpPr>
          <a:xfrm>
            <a:off x="9476059" y="5102879"/>
            <a:ext cx="1106347" cy="1031051"/>
            <a:chOff x="10569716" y="2815705"/>
            <a:chExt cx="1106347" cy="1031051"/>
          </a:xfrm>
        </p:grpSpPr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B3983555-17A9-4B96-AEB1-DFE1AE346FC5}"/>
                </a:ext>
              </a:extLst>
            </p:cNvPr>
            <p:cNvSpPr txBox="1"/>
            <p:nvPr/>
          </p:nvSpPr>
          <p:spPr>
            <a:xfrm>
              <a:off x="10569716" y="3061926"/>
              <a:ext cx="1106347" cy="78483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4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rgbClr val="C00000"/>
                  </a:solidFill>
                </a:rPr>
                <a:t> 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en conquête 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5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</a:t>
              </a:r>
              <a:r>
                <a:rPr lang="fr-F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Banca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IARD &amp; Epargne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DFC8F64D-EC6F-42F5-B16A-0F4121BE9920}"/>
                </a:ext>
              </a:extLst>
            </p:cNvPr>
            <p:cNvSpPr txBox="1"/>
            <p:nvPr/>
          </p:nvSpPr>
          <p:spPr>
            <a:xfrm>
              <a:off x="10569716" y="2815705"/>
              <a:ext cx="1106347" cy="253916"/>
            </a:xfrm>
            <a:prstGeom prst="rect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JEUNES</a:t>
              </a:r>
            </a:p>
          </p:txBody>
        </p:sp>
      </p:grpSp>
      <p:pic>
        <p:nvPicPr>
          <p:cNvPr id="44" name="Image 43">
            <a:extLst>
              <a:ext uri="{FF2B5EF4-FFF2-40B4-BE49-F238E27FC236}">
                <a16:creationId xmlns:a16="http://schemas.microsoft.com/office/drawing/2014/main" id="{C2225C8D-918A-409D-80F7-26873F2CBCB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92641" y="4138176"/>
            <a:ext cx="714678" cy="683605"/>
          </a:xfrm>
          <a:prstGeom prst="rect">
            <a:avLst/>
          </a:prstGeom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C7C1EC97-34BE-4CB9-84A6-917D7135BB01}"/>
              </a:ext>
            </a:extLst>
          </p:cNvPr>
          <p:cNvGrpSpPr/>
          <p:nvPr/>
        </p:nvGrpSpPr>
        <p:grpSpPr>
          <a:xfrm>
            <a:off x="4892641" y="5128349"/>
            <a:ext cx="1281822" cy="1005581"/>
            <a:chOff x="10569716" y="2815705"/>
            <a:chExt cx="1106347" cy="1121604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C936A597-D933-4B9A-B26D-C0E6460849E7}"/>
                </a:ext>
              </a:extLst>
            </p:cNvPr>
            <p:cNvSpPr txBox="1"/>
            <p:nvPr/>
          </p:nvSpPr>
          <p:spPr>
            <a:xfrm>
              <a:off x="10569716" y="3061926"/>
              <a:ext cx="1106347" cy="87538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2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marge sur taux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1</a:t>
              </a:r>
              <a:r>
                <a:rPr lang="fr-FR" sz="900" baseline="30000" dirty="0">
                  <a:solidFill>
                    <a:srgbClr val="C00000"/>
                  </a:solidFill>
                </a:rPr>
                <a:t>er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% de dossiers avec assurance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DBFF6B22-21F9-4C90-94DA-07E0B2A1CCE6}"/>
                </a:ext>
              </a:extLst>
            </p:cNvPr>
            <p:cNvSpPr txBox="1"/>
            <p:nvPr/>
          </p:nvSpPr>
          <p:spPr>
            <a:xfrm>
              <a:off x="10569716" y="2815705"/>
              <a:ext cx="1106347" cy="253916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CREDIT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9944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30D5EFA0-28B0-4CAB-B469-A4AE2F97C2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9D5A179A-B175-444A-9B2F-C4D133F90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- Premium - Professionnels </a:t>
            </a: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ADFB686B-9919-41AB-BBB8-E07B9F422BB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8186125" cy="403917"/>
          </a:xfrm>
        </p:spPr>
        <p:txBody>
          <a:bodyPr/>
          <a:lstStyle/>
          <a:p>
            <a:r>
              <a:rPr lang="fr-FR" sz="1400" b="1" i="1" dirty="0"/>
              <a:t>« Au fil du temps, le temps file… ». </a:t>
            </a:r>
            <a:r>
              <a:rPr lang="fr-FR" sz="1400" dirty="0">
                <a:solidFill>
                  <a:srgbClr val="C00000"/>
                </a:solidFill>
              </a:rPr>
              <a:t>Nous voici au 2</a:t>
            </a:r>
            <a:r>
              <a:rPr lang="fr-FR" sz="1400" baseline="30000" dirty="0">
                <a:solidFill>
                  <a:srgbClr val="C00000"/>
                </a:solidFill>
              </a:rPr>
              <a:t>ème</a:t>
            </a:r>
            <a:r>
              <a:rPr lang="fr-FR" sz="1400" dirty="0">
                <a:solidFill>
                  <a:srgbClr val="C00000"/>
                </a:solidFill>
              </a:rPr>
              <a:t> quadrimestre !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20D1BBAB-5F70-4066-B049-A3FC510AE782}"/>
              </a:ext>
            </a:extLst>
          </p:cNvPr>
          <p:cNvSpPr txBox="1">
            <a:spLocks/>
          </p:cNvSpPr>
          <p:nvPr/>
        </p:nvSpPr>
        <p:spPr>
          <a:xfrm>
            <a:off x="6379054" y="2464080"/>
            <a:ext cx="4554516" cy="2669706"/>
          </a:xfrm>
          <a:prstGeom prst="rect">
            <a:avLst/>
          </a:prstGeom>
          <a:noFill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endParaRPr lang="fr-FR" sz="1400" dirty="0"/>
          </a:p>
          <a:p>
            <a:pPr lvl="1" algn="just">
              <a:defRPr/>
            </a:pPr>
            <a:r>
              <a:rPr lang="fr-FR" sz="1200" dirty="0"/>
              <a:t>Bienvenue dans votre support de présentation de ce </a:t>
            </a:r>
            <a:r>
              <a:rPr lang="fr-FR" sz="1200" b="1" dirty="0">
                <a:solidFill>
                  <a:srgbClr val="C00000"/>
                </a:solidFill>
              </a:rPr>
              <a:t>2</a:t>
            </a:r>
            <a:r>
              <a:rPr lang="fr-FR" sz="1200" b="1" baseline="30000" dirty="0">
                <a:solidFill>
                  <a:srgbClr val="C00000"/>
                </a:solidFill>
              </a:rPr>
              <a:t>ème</a:t>
            </a:r>
            <a:r>
              <a:rPr lang="fr-FR" sz="1200" b="1" dirty="0">
                <a:solidFill>
                  <a:srgbClr val="C00000"/>
                </a:solidFill>
              </a:rPr>
              <a:t> quadrimestre 2023 </a:t>
            </a:r>
            <a:r>
              <a:rPr lang="fr-FR" sz="1200" dirty="0">
                <a:solidFill>
                  <a:srgbClr val="C00000"/>
                </a:solidFill>
              </a:rPr>
              <a:t>!</a:t>
            </a:r>
          </a:p>
          <a:p>
            <a:pPr lvl="1" algn="just">
              <a:defRPr/>
            </a:pPr>
            <a:endParaRPr lang="fr-FR" sz="1200" dirty="0"/>
          </a:p>
          <a:p>
            <a:pPr lvl="1" algn="just">
              <a:defRPr/>
            </a:pPr>
            <a:r>
              <a:rPr lang="fr-FR" sz="1200" b="1" dirty="0"/>
              <a:t>La montagne </a:t>
            </a:r>
            <a:r>
              <a:rPr lang="fr-FR" sz="1200" dirty="0"/>
              <a:t>reste le thème de cette présentation et de ce nouveau temps commercial. </a:t>
            </a:r>
            <a:r>
              <a:rPr lang="fr-FR" sz="1200" b="1" dirty="0"/>
              <a:t>Continuons à viser la ligne de crête.</a:t>
            </a:r>
            <a:endParaRPr lang="fr-FR" sz="1400" b="1" dirty="0"/>
          </a:p>
          <a:p>
            <a:pPr lvl="1" algn="just">
              <a:defRPr/>
            </a:pPr>
            <a:r>
              <a:rPr lang="fr-FR" sz="1200" dirty="0"/>
              <a:t>Ce support est conçu pour vous. </a:t>
            </a:r>
            <a:r>
              <a:rPr lang="fr-FR" sz="1200" b="1" dirty="0"/>
              <a:t>Il se veut toujours </a:t>
            </a:r>
            <a:r>
              <a:rPr lang="fr-FR" sz="1200" b="1" dirty="0">
                <a:solidFill>
                  <a:srgbClr val="C00000"/>
                </a:solidFill>
              </a:rPr>
              <a:t>simple</a:t>
            </a:r>
            <a:r>
              <a:rPr lang="fr-FR" sz="1200" b="1" dirty="0"/>
              <a:t>, </a:t>
            </a:r>
            <a:r>
              <a:rPr lang="fr-FR" sz="1200" b="1" dirty="0">
                <a:solidFill>
                  <a:srgbClr val="C00000"/>
                </a:solidFill>
              </a:rPr>
              <a:t>accessible </a:t>
            </a:r>
            <a:r>
              <a:rPr lang="fr-FR" sz="1200" b="1" dirty="0"/>
              <a:t>et </a:t>
            </a:r>
            <a:r>
              <a:rPr lang="fr-FR" sz="1200" b="1" dirty="0">
                <a:solidFill>
                  <a:srgbClr val="C00000"/>
                </a:solidFill>
              </a:rPr>
              <a:t>pratique.</a:t>
            </a:r>
          </a:p>
          <a:p>
            <a:pPr marL="468000" lvl="1" indent="0" algn="just">
              <a:buNone/>
              <a:defRPr/>
            </a:pPr>
            <a:endParaRPr lang="fr-FR" sz="1200" b="1" dirty="0">
              <a:solidFill>
                <a:srgbClr val="C00000"/>
              </a:solidFill>
            </a:endParaRPr>
          </a:p>
          <a:p>
            <a:pPr lvl="1" algn="just">
              <a:defRPr/>
            </a:pPr>
            <a:r>
              <a:rPr lang="fr-FR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Tous ensemble vers </a:t>
            </a:r>
            <a:r>
              <a:rPr lang="fr-FR" sz="1200" b="1" dirty="0">
                <a:solidFill>
                  <a:srgbClr val="C00000"/>
                </a:solidFill>
              </a:rPr>
              <a:t>les sommets du Q2 !</a:t>
            </a:r>
          </a:p>
          <a:p>
            <a:pPr lvl="1" algn="just">
              <a:defRPr/>
            </a:pPr>
            <a:endParaRPr lang="fr-FR" sz="1200" b="1" dirty="0">
              <a:solidFill>
                <a:srgbClr val="C00000"/>
              </a:solidFill>
            </a:endParaRPr>
          </a:p>
          <a:p>
            <a:pPr algn="just">
              <a:defRPr/>
            </a:pPr>
            <a:endParaRPr lang="fr-FR" sz="1400" dirty="0"/>
          </a:p>
        </p:txBody>
      </p:sp>
      <p:pic>
        <p:nvPicPr>
          <p:cNvPr id="6" name="Picture 2" descr="Randonnées : Chamonix Mont Blanc">
            <a:extLst>
              <a:ext uri="{FF2B5EF4-FFF2-40B4-BE49-F238E27FC236}">
                <a16:creationId xmlns:a16="http://schemas.microsoft.com/office/drawing/2014/main" id="{79AE56E8-2120-492E-818B-EB4F8A0B5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63" y="1997108"/>
            <a:ext cx="5315516" cy="354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563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30D5EFA0-28B0-4CAB-B469-A4AE2F97C2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Votre Guide de Haute Montagne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9D5A179A-B175-444A-9B2F-C4D133F90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- Premium - Professionnels </a:t>
            </a: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ADFB686B-9919-41AB-BBB8-E07B9F422BB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37372" y="1401584"/>
            <a:ext cx="10476651" cy="874491"/>
          </a:xfrm>
        </p:spPr>
        <p:txBody>
          <a:bodyPr/>
          <a:lstStyle/>
          <a:p>
            <a:r>
              <a:rPr lang="fr-FR" sz="1400" b="1" dirty="0"/>
              <a:t>Cette présentation est </a:t>
            </a:r>
            <a:r>
              <a:rPr lang="fr-FR" sz="1400" b="1" dirty="0">
                <a:solidFill>
                  <a:srgbClr val="C00000"/>
                </a:solidFill>
              </a:rPr>
              <a:t>votre guide </a:t>
            </a:r>
            <a:r>
              <a:rPr lang="fr-FR" sz="1400" b="1" dirty="0"/>
              <a:t>pour vous conduire et vous accompagner dans </a:t>
            </a:r>
            <a:r>
              <a:rPr lang="fr-FR" sz="1400" b="1" dirty="0">
                <a:solidFill>
                  <a:srgbClr val="C00000"/>
                </a:solidFill>
              </a:rPr>
              <a:t>la conquête des sommets du Q2 ! </a:t>
            </a:r>
          </a:p>
          <a:p>
            <a:r>
              <a:rPr lang="fr-FR" sz="1400" b="1" dirty="0"/>
              <a:t>Durant toute votre ascension du Q2</a:t>
            </a:r>
            <a:r>
              <a:rPr lang="fr-FR" sz="1400" dirty="0"/>
              <a:t>, ce support est à votre disposition dans la Rubrique des Commerciaux. Vous pouvez le consulter à tout moment et ainsi accéder à l’ensemble des moyens et des outils disponibles.</a:t>
            </a:r>
          </a:p>
          <a:p>
            <a:pPr lvl="1"/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20D1BBAB-5F70-4066-B049-A3FC510AE782}"/>
              </a:ext>
            </a:extLst>
          </p:cNvPr>
          <p:cNvSpPr txBox="1">
            <a:spLocks/>
          </p:cNvSpPr>
          <p:nvPr/>
        </p:nvSpPr>
        <p:spPr>
          <a:xfrm>
            <a:off x="5064455" y="2245616"/>
            <a:ext cx="7051345" cy="3511775"/>
          </a:xfrm>
          <a:prstGeom prst="rect">
            <a:avLst/>
          </a:prstGeom>
          <a:noFill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fr-FR" sz="1400" dirty="0"/>
          </a:p>
          <a:p>
            <a:pPr>
              <a:defRPr/>
            </a:pPr>
            <a:r>
              <a:rPr lang="fr-FR" sz="1400" dirty="0"/>
              <a:t>Votre équipement pour escalader : </a:t>
            </a:r>
          </a:p>
          <a:p>
            <a:pPr marL="0" indent="0">
              <a:buNone/>
              <a:defRPr/>
            </a:pPr>
            <a:endParaRPr lang="fr-FR" sz="1400" dirty="0">
              <a:hlinkClick r:id="rId2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>
              <a:defRPr/>
            </a:pPr>
            <a:r>
              <a:rPr lang="fr-FR" sz="1200" b="1" dirty="0">
                <a:hlinkClick r:id="rId2" action="ppaction://hlinksldjump"/>
              </a:rPr>
              <a:t>La conquête </a:t>
            </a:r>
            <a:r>
              <a:rPr lang="fr-FR" sz="1200" b="1" dirty="0"/>
              <a:t>: </a:t>
            </a:r>
            <a:r>
              <a:rPr lang="fr-FR" sz="1200" dirty="0"/>
              <a:t>les dispositifs pour développer notre fonds de commerce.</a:t>
            </a:r>
          </a:p>
          <a:p>
            <a:pPr lvl="1">
              <a:defRPr/>
            </a:pPr>
            <a:r>
              <a:rPr lang="fr-FR" sz="1200" b="1" dirty="0">
                <a:hlinkClick r:id="rId3" action="ppaction://hlinksldjump"/>
              </a:rPr>
              <a:t>Le challenge </a:t>
            </a:r>
            <a:r>
              <a:rPr lang="fr-FR" sz="1200" b="1" dirty="0"/>
              <a:t>: </a:t>
            </a:r>
            <a:r>
              <a:rPr lang="fr-FR" sz="1200" dirty="0"/>
              <a:t>pour une dynamisation collective, autour de votre Part Variable pour travailler la régularité.</a:t>
            </a:r>
          </a:p>
          <a:p>
            <a:pPr lvl="1">
              <a:defRPr/>
            </a:pPr>
            <a:r>
              <a:rPr lang="fr-FR" sz="1200" b="1" dirty="0">
                <a:hlinkClick r:id="rId4" action="ppaction://hlinksldjump"/>
              </a:rPr>
              <a:t>Les calendriers </a:t>
            </a:r>
            <a:r>
              <a:rPr lang="fr-FR" sz="1200" b="1" dirty="0"/>
              <a:t>: </a:t>
            </a:r>
            <a:r>
              <a:rPr lang="fr-FR" sz="1200" dirty="0"/>
              <a:t>visualiser en une seule page toutes les promotions, campagnes et priorités par Marché sur ce 2</a:t>
            </a:r>
            <a:r>
              <a:rPr lang="fr-FR" sz="1200" baseline="30000" dirty="0"/>
              <a:t>ème</a:t>
            </a:r>
            <a:r>
              <a:rPr lang="fr-FR" sz="1200" dirty="0"/>
              <a:t> quadrimestre.</a:t>
            </a:r>
            <a:endParaRPr lang="fr-FR" sz="1400" dirty="0"/>
          </a:p>
          <a:p>
            <a:pPr lvl="1">
              <a:defRPr/>
            </a:pPr>
            <a:r>
              <a:rPr lang="fr-FR" sz="1200" b="1" dirty="0">
                <a:hlinkClick r:id="rId5" action="ppaction://hlinksldjump"/>
              </a:rPr>
              <a:t>Les Essentiels </a:t>
            </a:r>
            <a:r>
              <a:rPr lang="fr-FR" sz="1200" b="1" dirty="0"/>
              <a:t>: </a:t>
            </a:r>
            <a:r>
              <a:rPr lang="fr-FR" sz="1200" dirty="0"/>
              <a:t>visualiser en une seule page, l’Essentiel de chaque Univers et de chaque Marché. Vous y trouvez :</a:t>
            </a:r>
          </a:p>
          <a:p>
            <a:pPr lvl="2">
              <a:defRPr/>
            </a:pPr>
            <a:r>
              <a:rPr lang="fr-FR" sz="1000" dirty="0"/>
              <a:t>Les offres et les promotions,</a:t>
            </a:r>
          </a:p>
          <a:p>
            <a:pPr lvl="2">
              <a:defRPr/>
            </a:pPr>
            <a:r>
              <a:rPr lang="fr-FR" sz="1000" dirty="0"/>
              <a:t>Les impacts sur votre Part Variable,</a:t>
            </a:r>
          </a:p>
          <a:p>
            <a:pPr lvl="2">
              <a:defRPr/>
            </a:pPr>
            <a:r>
              <a:rPr lang="fr-FR" sz="1000" dirty="0"/>
              <a:t>Les cibles et plus particulièrement </a:t>
            </a:r>
            <a:r>
              <a:rPr lang="fr-FR" sz="1000" b="1" dirty="0"/>
              <a:t>la création d’une cible prioritaire « Clients presque équipés ».</a:t>
            </a:r>
          </a:p>
          <a:p>
            <a:pPr lvl="2">
              <a:buClr>
                <a:schemeClr val="bg1"/>
              </a:buClr>
              <a:defRPr/>
            </a:pPr>
            <a:r>
              <a:rPr lang="fr-FR" sz="1000" dirty="0"/>
              <a:t>Cible très tendre avec des clients déjà détenteurs de 2 Univers (</a:t>
            </a:r>
            <a:r>
              <a:rPr lang="fr-FR" sz="1000" dirty="0" err="1"/>
              <a:t>Bpne</a:t>
            </a:r>
            <a:r>
              <a:rPr lang="fr-FR" sz="1000" dirty="0"/>
              <a:t>), et à qu’il ne manque qu’un seul univers pour être équipés</a:t>
            </a:r>
            <a:r>
              <a:rPr lang="fr-FR" sz="1000" b="1" dirty="0"/>
              <a:t>.</a:t>
            </a:r>
          </a:p>
          <a:p>
            <a:pPr lvl="2">
              <a:defRPr/>
            </a:pPr>
            <a:r>
              <a:rPr lang="fr-FR" sz="1000" dirty="0"/>
              <a:t>Les Outils de conquête et les outils d’aide à la vente.</a:t>
            </a:r>
          </a:p>
          <a:p>
            <a:pPr marL="468000" lvl="1" indent="0">
              <a:buNone/>
              <a:defRPr/>
            </a:pPr>
            <a:endParaRPr lang="fr-FR" sz="1200" b="1" dirty="0">
              <a:solidFill>
                <a:srgbClr val="C00000"/>
              </a:solidFill>
            </a:endParaRPr>
          </a:p>
          <a:p>
            <a:pPr lvl="1">
              <a:defRPr/>
            </a:pPr>
            <a:endParaRPr lang="fr-FR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>
              <a:defRPr/>
            </a:pPr>
            <a:endParaRPr lang="fr-FR" sz="1200" b="1" dirty="0">
              <a:solidFill>
                <a:srgbClr val="C00000"/>
              </a:solidFill>
            </a:endParaRPr>
          </a:p>
          <a:p>
            <a:pPr>
              <a:defRPr/>
            </a:pPr>
            <a:endParaRPr lang="fr-FR" sz="1400" dirty="0"/>
          </a:p>
        </p:txBody>
      </p:sp>
      <p:pic>
        <p:nvPicPr>
          <p:cNvPr id="1026" name="Picture 2" descr="Guides de haute montagne professionnels, experts internationaux de la  montagne - Montanus">
            <a:extLst>
              <a:ext uri="{FF2B5EF4-FFF2-40B4-BE49-F238E27FC236}">
                <a16:creationId xmlns:a16="http://schemas.microsoft.com/office/drawing/2014/main" id="{591CC318-55D1-2156-6280-CAE2372D8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2558887"/>
            <a:ext cx="4215719" cy="319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anneau de route prioritaire en France — Wikipédia">
            <a:extLst>
              <a:ext uri="{FF2B5EF4-FFF2-40B4-BE49-F238E27FC236}">
                <a16:creationId xmlns:a16="http://schemas.microsoft.com/office/drawing/2014/main" id="{054808B3-0F69-7053-93A9-65D92EE02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604" y="5406386"/>
            <a:ext cx="285414" cy="28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6B585230-3092-F4CA-4280-47718D1AA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 rot="5400000">
            <a:off x="5114348" y="3982805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021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267591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1351865"/>
            <a:ext cx="5966460" cy="3722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>
                <a:solidFill>
                  <a:schemeClr val="bg1"/>
                </a:solidFill>
              </a:rPr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546713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41DCCA48-1A3E-4F4A-8BB5-16C471BA6D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Nos ambitions pour </a:t>
            </a:r>
            <a:r>
              <a:rPr lang="fr-FR" dirty="0">
                <a:solidFill>
                  <a:srgbClr val="C00000"/>
                </a:solidFill>
              </a:rPr>
              <a:t>conquérir les sommets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30C05AE-4B71-4926-9A50-D6C4A277A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- Premium - Professionnels </a:t>
            </a:r>
          </a:p>
        </p:txBody>
      </p:sp>
      <p:sp>
        <p:nvSpPr>
          <p:cNvPr id="10" name="Espace réservé du contenu 8">
            <a:extLst>
              <a:ext uri="{FF2B5EF4-FFF2-40B4-BE49-F238E27FC236}">
                <a16:creationId xmlns:a16="http://schemas.microsoft.com/office/drawing/2014/main" id="{F1F66423-B3A8-ECDF-2FAD-B2E7E3DE13D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640870" y="1837960"/>
            <a:ext cx="7035193" cy="3182077"/>
          </a:xfrm>
        </p:spPr>
        <p:txBody>
          <a:bodyPr/>
          <a:lstStyle/>
          <a:p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Nos ambitions commerciales sur le Q2 mettent en avant </a:t>
            </a:r>
            <a:r>
              <a:rPr lang="fr-FR" sz="1400" b="1" dirty="0">
                <a:solidFill>
                  <a:srgbClr val="C00000"/>
                </a:solidFill>
              </a:rPr>
              <a:t>nos enjeux fondamentaux 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définis en début d’année :</a:t>
            </a:r>
          </a:p>
          <a:p>
            <a:pPr marL="0" indent="0">
              <a:buNone/>
            </a:pP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fr-FR" sz="1200" b="1" dirty="0">
                <a:solidFill>
                  <a:srgbClr val="C00000"/>
                </a:solidFill>
              </a:rPr>
              <a:t>La Conquête, </a:t>
            </a:r>
            <a:r>
              <a:rPr lang="fr-FR" sz="1200" dirty="0"/>
              <a:t>un axe stratégique de la CEGEE qui doit nous permettre de développer notre fonds de commerce, en continuant de pratiquer la recommandation, notamment avec les Jeunes et nos sociétaires,</a:t>
            </a:r>
          </a:p>
          <a:p>
            <a:pPr lvl="1"/>
            <a:r>
              <a:rPr lang="fr-FR" sz="1200" b="1" dirty="0">
                <a:solidFill>
                  <a:srgbClr val="C00000"/>
                </a:solidFill>
              </a:rPr>
              <a:t>L’Epargne</a:t>
            </a:r>
            <a:r>
              <a:rPr lang="fr-FR" sz="1200" dirty="0">
                <a:solidFill>
                  <a:srgbClr val="C00000"/>
                </a:solidFill>
              </a:rPr>
              <a:t>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à travers l’Assurance Vie et la retraite notamment,</a:t>
            </a:r>
          </a:p>
          <a:p>
            <a:pPr lvl="1"/>
            <a:r>
              <a:rPr lang="fr-FR" sz="1200" dirty="0"/>
              <a:t>La CEGEE en </a:t>
            </a:r>
            <a:r>
              <a:rPr lang="fr-FR" sz="1200" b="1" dirty="0">
                <a:solidFill>
                  <a:srgbClr val="C00000"/>
                </a:solidFill>
              </a:rPr>
              <a:t>« banquier – assureur »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plein exercice avec une implication de tous nos collaborateurs,</a:t>
            </a:r>
          </a:p>
          <a:p>
            <a:pPr lvl="1"/>
            <a:r>
              <a:rPr lang="fr-FR" sz="1200" b="1" dirty="0">
                <a:solidFill>
                  <a:srgbClr val="C00000"/>
                </a:solidFill>
              </a:rPr>
              <a:t>La Fidélisation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nos clients à travers l’équipement en bancarisation,</a:t>
            </a:r>
          </a:p>
          <a:p>
            <a:pPr lvl="1"/>
            <a:r>
              <a:rPr lang="fr-FR" sz="1200" b="1" dirty="0">
                <a:solidFill>
                  <a:srgbClr val="C00000"/>
                </a:solidFill>
              </a:rPr>
              <a:t>L’accompagnement des projets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nos clients via nos crédits, et particulièrement ceux </a:t>
            </a:r>
            <a:r>
              <a:rPr lang="fr-FR" sz="1200" dirty="0"/>
              <a:t>positionnés GREEN.</a:t>
            </a:r>
          </a:p>
          <a:p>
            <a:endParaRPr lang="fr-FR" dirty="0"/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3A610274-B3A5-4C9E-1BD2-650FBAF58304}"/>
              </a:ext>
            </a:extLst>
          </p:cNvPr>
          <p:cNvSpPr txBox="1">
            <a:spLocks/>
          </p:cNvSpPr>
          <p:nvPr/>
        </p:nvSpPr>
        <p:spPr>
          <a:xfrm>
            <a:off x="4640870" y="4608323"/>
            <a:ext cx="7551130" cy="900712"/>
          </a:xfrm>
          <a:prstGeom prst="rect">
            <a:avLst/>
          </a:prstGeom>
          <a:noFill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defRPr/>
            </a:pPr>
            <a:endParaRPr lang="fr-FR" sz="1200" dirty="0"/>
          </a:p>
          <a:p>
            <a:pPr algn="just">
              <a:defRPr/>
            </a:pPr>
            <a:r>
              <a:rPr lang="fr-FR" sz="1400" b="1" dirty="0">
                <a:solidFill>
                  <a:srgbClr val="C00000"/>
                </a:solidFill>
              </a:rPr>
              <a:t>Un Challenge Commercial </a:t>
            </a:r>
            <a:r>
              <a:rPr lang="fr-FR" sz="1400" dirty="0"/>
              <a:t>est organisé sur le Q2 afin d’accompagner la dynamique commerciale.</a:t>
            </a:r>
          </a:p>
        </p:txBody>
      </p:sp>
      <p:pic>
        <p:nvPicPr>
          <p:cNvPr id="2050" name="Picture 2" descr="Top 8 des Montagnes du Pérou - Pérou sur mesure">
            <a:extLst>
              <a:ext uri="{FF2B5EF4-FFF2-40B4-BE49-F238E27FC236}">
                <a16:creationId xmlns:a16="http://schemas.microsoft.com/office/drawing/2014/main" id="{06E1225D-AFD6-140F-FDE0-3D1ECA8BE1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6"/>
          <a:stretch/>
        </p:blipFill>
        <p:spPr bwMode="auto">
          <a:xfrm>
            <a:off x="469651" y="1837961"/>
            <a:ext cx="3906406" cy="350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38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1804529"/>
            <a:ext cx="5966460" cy="3722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>
                <a:solidFill>
                  <a:schemeClr val="bg1"/>
                </a:solidFill>
              </a:rPr>
              <a:t>Le challenge pour conquérir les sommets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03992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7D8CA533-502B-4C9C-B26F-6DB651C32099}"/>
              </a:ext>
            </a:extLst>
          </p:cNvPr>
          <p:cNvSpPr txBox="1">
            <a:spLocks/>
          </p:cNvSpPr>
          <p:nvPr/>
        </p:nvSpPr>
        <p:spPr>
          <a:xfrm>
            <a:off x="3799154" y="1533682"/>
            <a:ext cx="7876909" cy="3825489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 challenge de 4 mois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couvrant l’intégralité du Quadrimestre, du 1</a:t>
            </a:r>
            <a:r>
              <a:rPr kumimoji="0" lang="fr-FR" sz="1400" b="1" i="0" u="none" strike="noStrike" kern="1200" cap="none" spc="0" normalizeH="0" baseline="3000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mai au 31 août.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objectifs en cohérence avec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Part Variable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objectif et tenant compte de la saisonnalité du quadrimestre :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Objectifs basés sur les 120% de la PV sur objectif,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Saisonnalité de 28% appliquée à ces objectifs.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Toutes les équipes réseau de la BDD mobilisées sur ce Temps Fort :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marché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2" action="ppaction://hlinksldjump"/>
              </a:rPr>
              <a:t>Grand Public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,</a:t>
            </a:r>
          </a:p>
          <a:p>
            <a:pPr marL="753750" lvl="1" indent="-285750">
              <a:spcAft>
                <a:spcPts val="600"/>
              </a:spcAft>
              <a:buClr>
                <a:srgbClr val="EA4E55">
                  <a:lumMod val="75000"/>
                </a:srgbClr>
              </a:buClr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marché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 action="ppaction://hlinksldjump"/>
              </a:rPr>
              <a:t>Premium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marché des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 action="ppaction://hlinksldjump"/>
              </a:rPr>
              <a:t>Personnes Protégées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marché des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 action="ppaction://hlinksldjump"/>
              </a:rPr>
              <a:t>Professionnels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y compris l’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6" action="ppaction://hlinksldjump"/>
              </a:rPr>
              <a:t>Agri - Viti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les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7" action="ppaction://hlinksldjump"/>
              </a:rPr>
              <a:t>Associations de Proximité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8" action="ppaction://hlinksldjump"/>
              </a:rPr>
              <a:t>Banque Digitale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8D2EF7C-CAD5-4740-B8DC-5A6C37CE62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Un challenge </a:t>
            </a:r>
            <a:r>
              <a:rPr lang="fr-FR" dirty="0"/>
              <a:t>pour une </a:t>
            </a:r>
            <a:r>
              <a:rPr lang="fr-FR" dirty="0">
                <a:solidFill>
                  <a:srgbClr val="C00000"/>
                </a:solidFill>
              </a:rPr>
              <a:t>dynamisation collective BDD</a:t>
            </a:r>
            <a:r>
              <a:rPr lang="fr-FR" dirty="0"/>
              <a:t>, autour de notre </a:t>
            </a:r>
            <a:r>
              <a:rPr lang="fr-FR" dirty="0">
                <a:solidFill>
                  <a:srgbClr val="C00000"/>
                </a:solidFill>
              </a:rPr>
              <a:t>Part Variable </a:t>
            </a:r>
            <a:r>
              <a:rPr lang="fr-FR" dirty="0"/>
              <a:t>pour travailler la régularité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75FD6479-E049-48C8-B6D9-F18DDC09E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2" name="Picture 2" descr="au-sommet-patrx-lenewplayer - Au Sommet - Au Sommet">
            <a:extLst>
              <a:ext uri="{FF2B5EF4-FFF2-40B4-BE49-F238E27FC236}">
                <a16:creationId xmlns:a16="http://schemas.microsoft.com/office/drawing/2014/main" id="{89CFF7C1-C9FA-2B11-E4B8-2078B02DC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1485900"/>
            <a:ext cx="2904953" cy="387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CBC9E0F6-BEC0-62D5-F183-4F152AC1D1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8203006" y="5324318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283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872A7AAC-740C-4A09-BFE4-271D28323F3B}"/>
              </a:ext>
            </a:extLst>
          </p:cNvPr>
          <p:cNvSpPr txBox="1">
            <a:spLocks/>
          </p:cNvSpPr>
          <p:nvPr/>
        </p:nvSpPr>
        <p:spPr>
          <a:xfrm>
            <a:off x="3723210" y="1658688"/>
            <a:ext cx="7521194" cy="290350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réalisations et objectifs sont calculés sur les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mêmes règles que la Part variable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la base du collectif avec les mêmes règles de comptabilisation et d’exclusion sur les ventes et les ETP.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le Marché Grand Public, le challenge porte sur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 thèmes principaux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 sont la Conquête, l’Epargne, l’IARD / Prévoyance et le crédit à la consommation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répartis en 6 critères distincts.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rémunérations sont spécifiques à chaque critère et seront calculées indépendamment les unes des autres.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bonus régularité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sera versé dès lors que 5 critères sur les 6 sont atteints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dont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l’IARD / Prévoyance.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DCB4010A-6D81-4377-A90F-D6DB2F8145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Un challenge </a:t>
            </a:r>
            <a:r>
              <a:rPr lang="fr-FR" dirty="0"/>
              <a:t>pour une </a:t>
            </a:r>
            <a:r>
              <a:rPr lang="fr-FR" dirty="0">
                <a:solidFill>
                  <a:srgbClr val="C00000"/>
                </a:solidFill>
              </a:rPr>
              <a:t>dynamisation collective BDD</a:t>
            </a:r>
            <a:r>
              <a:rPr lang="fr-FR" dirty="0"/>
              <a:t>, autour de notre </a:t>
            </a:r>
            <a:r>
              <a:rPr lang="fr-FR" dirty="0">
                <a:solidFill>
                  <a:srgbClr val="C00000"/>
                </a:solidFill>
              </a:rPr>
              <a:t>Part Variable </a:t>
            </a:r>
            <a:r>
              <a:rPr lang="fr-FR" dirty="0"/>
              <a:t>pour travailler la régularité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0092EBB-8886-4EF4-A1CC-350DE6EFE60C}"/>
              </a:ext>
            </a:extLst>
          </p:cNvPr>
          <p:cNvGrpSpPr/>
          <p:nvPr/>
        </p:nvGrpSpPr>
        <p:grpSpPr>
          <a:xfrm>
            <a:off x="7938874" y="4733790"/>
            <a:ext cx="2174488" cy="462741"/>
            <a:chOff x="1887987" y="2299527"/>
            <a:chExt cx="2174488" cy="462741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2614299-9BAC-4267-86F5-A1749527E9B3}"/>
                </a:ext>
              </a:extLst>
            </p:cNvPr>
            <p:cNvSpPr/>
            <p:nvPr/>
          </p:nvSpPr>
          <p:spPr>
            <a:xfrm>
              <a:off x="1887987" y="2299527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7" name="Picture 6" descr="Les Randonnées">
              <a:hlinkClick r:id="rId2"/>
              <a:extLst>
                <a:ext uri="{FF2B5EF4-FFF2-40B4-BE49-F238E27FC236}">
                  <a16:creationId xmlns:a16="http://schemas.microsoft.com/office/drawing/2014/main" id="{56577579-E4E1-4C29-AEA9-29E23D8AA6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953072" y="2384018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ZoneTexte 7">
              <a:hlinkClick r:id="rId4"/>
              <a:extLst>
                <a:ext uri="{FF2B5EF4-FFF2-40B4-BE49-F238E27FC236}">
                  <a16:creationId xmlns:a16="http://schemas.microsoft.com/office/drawing/2014/main" id="{95CA83B9-11F0-411D-8F65-5A7D0D1CFDDE}"/>
                </a:ext>
              </a:extLst>
            </p:cNvPr>
            <p:cNvSpPr txBox="1"/>
            <p:nvPr/>
          </p:nvSpPr>
          <p:spPr>
            <a:xfrm>
              <a:off x="2377984" y="2403547"/>
              <a:ext cx="13002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CHALLENGE</a:t>
              </a:r>
            </a:p>
          </p:txBody>
        </p:sp>
        <p:sp>
          <p:nvSpPr>
            <p:cNvPr id="9" name="Triangle isocèle 8">
              <a:extLst>
                <a:ext uri="{FF2B5EF4-FFF2-40B4-BE49-F238E27FC236}">
                  <a16:creationId xmlns:a16="http://schemas.microsoft.com/office/drawing/2014/main" id="{1FDC3B5B-9A35-45BB-81A7-E19E6C25D49E}"/>
                </a:ext>
              </a:extLst>
            </p:cNvPr>
            <p:cNvSpPr/>
            <p:nvPr/>
          </p:nvSpPr>
          <p:spPr>
            <a:xfrm rot="5400000">
              <a:off x="3769839" y="243936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3B7B207-E32C-4E95-98DC-DD68B6C0C147}"/>
              </a:ext>
            </a:extLst>
          </p:cNvPr>
          <p:cNvSpPr/>
          <p:nvPr/>
        </p:nvSpPr>
        <p:spPr>
          <a:xfrm>
            <a:off x="8290368" y="4884120"/>
            <a:ext cx="233309" cy="1689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ZoneTexte 10">
            <a:hlinkClick r:id="rId4"/>
            <a:extLst>
              <a:ext uri="{FF2B5EF4-FFF2-40B4-BE49-F238E27FC236}">
                <a16:creationId xmlns:a16="http://schemas.microsoft.com/office/drawing/2014/main" id="{872A8C05-D253-4DC4-84AD-B132F9DB4F63}"/>
              </a:ext>
            </a:extLst>
          </p:cNvPr>
          <p:cNvSpPr txBox="1"/>
          <p:nvPr/>
        </p:nvSpPr>
        <p:spPr>
          <a:xfrm>
            <a:off x="8027474" y="5402168"/>
            <a:ext cx="199728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tout savoir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le règlement du challenge</a:t>
            </a:r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A6DBA8B6-281C-4212-8CBE-6303CB2B4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1026" name="Picture 2" descr="au-sommet-patrx-lenewplayer - Au Sommet - Au Sommet">
            <a:extLst>
              <a:ext uri="{FF2B5EF4-FFF2-40B4-BE49-F238E27FC236}">
                <a16:creationId xmlns:a16="http://schemas.microsoft.com/office/drawing/2014/main" id="{4BABCBAE-F3BD-85E5-EB90-CF653DC03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1485900"/>
            <a:ext cx="2904953" cy="387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Curseur de main avec bouton de clic. cliquez ici. Vecteur Premium">
            <a:hlinkClick r:id="rId4"/>
            <a:extLst>
              <a:ext uri="{FF2B5EF4-FFF2-40B4-BE49-F238E27FC236}">
                <a16:creationId xmlns:a16="http://schemas.microsoft.com/office/drawing/2014/main" id="{5C9B729C-F366-4D65-F6DA-666B8D51B1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9935430" y="5219110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cône De retour dans Qvadrons Icons">
            <a:hlinkClick r:id="rId8" action="ppaction://hlinksldjump"/>
            <a:extLst>
              <a:ext uri="{FF2B5EF4-FFF2-40B4-BE49-F238E27FC236}">
                <a16:creationId xmlns:a16="http://schemas.microsoft.com/office/drawing/2014/main" id="{17BEA3E6-0C5C-FF72-9F67-CF4C92FC0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288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2211930"/>
            <a:ext cx="6318384" cy="6580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CE76-1A28-46F4-929E-240A66D7051C}"/>
              </a:ext>
            </a:extLst>
          </p:cNvPr>
          <p:cNvSpPr/>
          <p:nvPr/>
        </p:nvSpPr>
        <p:spPr>
          <a:xfrm>
            <a:off x="4600094" y="2869949"/>
            <a:ext cx="6318385" cy="4164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>
                <a:solidFill>
                  <a:schemeClr val="bg1"/>
                </a:solidFill>
              </a:rPr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  <p:pic>
        <p:nvPicPr>
          <p:cNvPr id="2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81FA3D77-F16E-4E01-A0FD-C295194F0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306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550DD1D1-9416-45C5-97AE-B6837E873DEA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Premium - Professionnels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ED277BC-EA94-4323-ADB2-14F63751EB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0"/>
            <a:ext cx="10980738" cy="720725"/>
          </a:xfrm>
        </p:spPr>
        <p:txBody>
          <a:bodyPr/>
          <a:lstStyle/>
          <a:p>
            <a:r>
              <a:rPr lang="fr-FR" altLang="fr-FR" dirty="0">
                <a:solidFill>
                  <a:srgbClr val="C00000"/>
                </a:solidFill>
              </a:rPr>
              <a:t>LE CALENDRIER </a:t>
            </a:r>
            <a:r>
              <a:rPr lang="fr-FR" altLang="fr-FR" dirty="0"/>
              <a:t>du GRAND PUBLIC - </a:t>
            </a:r>
            <a:r>
              <a:rPr lang="fr-FR" altLang="fr-FR" dirty="0">
                <a:solidFill>
                  <a:srgbClr val="C00000"/>
                </a:solidFill>
              </a:rPr>
              <a:t>Les offres phares </a:t>
            </a:r>
            <a:r>
              <a:rPr lang="fr-FR" altLang="fr-FR" dirty="0"/>
              <a:t>de chaque univers de besoin et les évènements sur la période</a:t>
            </a:r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16634EF-FAE7-442E-B017-017C2F02DFA1}"/>
              </a:ext>
            </a:extLst>
          </p:cNvPr>
          <p:cNvGrpSpPr/>
          <p:nvPr/>
        </p:nvGrpSpPr>
        <p:grpSpPr>
          <a:xfrm>
            <a:off x="6067078" y="5094027"/>
            <a:ext cx="3236736" cy="464030"/>
            <a:chOff x="4183699" y="2113645"/>
            <a:chExt cx="2352488" cy="464357"/>
          </a:xfrm>
        </p:grpSpPr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4912FFCC-A882-4F4F-B704-38A37DE994C9}"/>
                </a:ext>
              </a:extLst>
            </p:cNvPr>
            <p:cNvCxnSpPr>
              <a:cxnSpLocks/>
            </p:cNvCxnSpPr>
            <p:nvPr/>
          </p:nvCxnSpPr>
          <p:spPr>
            <a:xfrm>
              <a:off x="4302087" y="2525486"/>
              <a:ext cx="22341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0087642-3F8C-4966-8BFB-299903D944AC}"/>
                </a:ext>
              </a:extLst>
            </p:cNvPr>
            <p:cNvGrpSpPr/>
            <p:nvPr/>
          </p:nvGrpSpPr>
          <p:grpSpPr>
            <a:xfrm>
              <a:off x="4183699" y="2113645"/>
              <a:ext cx="2242089" cy="464357"/>
              <a:chOff x="2200353" y="2111208"/>
              <a:chExt cx="2242089" cy="464357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25DBE4D-D7C7-4283-9105-CAC7626BA22B}"/>
                  </a:ext>
                </a:extLst>
              </p:cNvPr>
              <p:cNvSpPr txBox="1"/>
              <p:nvPr/>
            </p:nvSpPr>
            <p:spPr>
              <a:xfrm>
                <a:off x="2303626" y="2111208"/>
                <a:ext cx="2138816" cy="400392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Entraînements JO 2024  </a:t>
                </a:r>
              </a:p>
              <a:p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MEG et Conquête Famille</a:t>
                </a:r>
              </a:p>
            </p:txBody>
          </p:sp>
          <p:sp>
            <p:nvSpPr>
              <p:cNvPr id="8" name="Étoile : 5 branches 7">
                <a:extLst>
                  <a:ext uri="{FF2B5EF4-FFF2-40B4-BE49-F238E27FC236}">
                    <a16:creationId xmlns:a16="http://schemas.microsoft.com/office/drawing/2014/main" id="{70B6996E-CB92-4632-AC34-AC052CAF5F92}"/>
                  </a:ext>
                </a:extLst>
              </p:cNvPr>
              <p:cNvSpPr/>
              <p:nvPr/>
            </p:nvSpPr>
            <p:spPr>
              <a:xfrm>
                <a:off x="2200353" y="2407807"/>
                <a:ext cx="122415" cy="167758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9" name="Flèche : pentagone 8">
            <a:extLst>
              <a:ext uri="{FF2B5EF4-FFF2-40B4-BE49-F238E27FC236}">
                <a16:creationId xmlns:a16="http://schemas.microsoft.com/office/drawing/2014/main" id="{D2FB08E5-C067-4B7F-8F8F-E28414505C18}"/>
              </a:ext>
            </a:extLst>
          </p:cNvPr>
          <p:cNvSpPr/>
          <p:nvPr/>
        </p:nvSpPr>
        <p:spPr>
          <a:xfrm>
            <a:off x="693738" y="1279525"/>
            <a:ext cx="10848975" cy="30797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B7C3D79-562C-49B6-9924-B6F4F9209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38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Mai</a:t>
            </a:r>
          </a:p>
        </p:txBody>
      </p:sp>
      <p:sp>
        <p:nvSpPr>
          <p:cNvPr id="11" name="ZoneTexte 31">
            <a:extLst>
              <a:ext uri="{FF2B5EF4-FFF2-40B4-BE49-F238E27FC236}">
                <a16:creationId xmlns:a16="http://schemas.microsoft.com/office/drawing/2014/main" id="{283E5375-97E2-4867-943C-B6E178184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22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Juin</a:t>
            </a:r>
          </a:p>
        </p:txBody>
      </p:sp>
      <p:sp>
        <p:nvSpPr>
          <p:cNvPr id="12" name="ZoneTexte 32">
            <a:extLst>
              <a:ext uri="{FF2B5EF4-FFF2-40B4-BE49-F238E27FC236}">
                <a16:creationId xmlns:a16="http://schemas.microsoft.com/office/drawing/2014/main" id="{CEB5CC51-9C53-417F-B134-14675A2F9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1183" y="1271588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Juillet</a:t>
            </a:r>
          </a:p>
        </p:txBody>
      </p:sp>
      <p:sp>
        <p:nvSpPr>
          <p:cNvPr id="13" name="ZoneTexte 33">
            <a:extLst>
              <a:ext uri="{FF2B5EF4-FFF2-40B4-BE49-F238E27FC236}">
                <a16:creationId xmlns:a16="http://schemas.microsoft.com/office/drawing/2014/main" id="{E9B460C3-7DB9-423B-96AC-4D8F2289B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815" y="1265238"/>
            <a:ext cx="1311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Août</a:t>
            </a:r>
          </a:p>
        </p:txBody>
      </p:sp>
      <p:sp>
        <p:nvSpPr>
          <p:cNvPr id="14" name="ZoneTexte 2">
            <a:extLst>
              <a:ext uri="{FF2B5EF4-FFF2-40B4-BE49-F238E27FC236}">
                <a16:creationId xmlns:a16="http://schemas.microsoft.com/office/drawing/2014/main" id="{3CC88207-73F4-4CE4-BB04-5F5D35ADF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896" y="2190467"/>
            <a:ext cx="1331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0095DA"/>
                </a:solidFill>
              </a:rPr>
              <a:t>Epargne</a:t>
            </a:r>
          </a:p>
        </p:txBody>
      </p:sp>
      <p:sp>
        <p:nvSpPr>
          <p:cNvPr id="15" name="ZoneTexte 38">
            <a:extLst>
              <a:ext uri="{FF2B5EF4-FFF2-40B4-BE49-F238E27FC236}">
                <a16:creationId xmlns:a16="http://schemas.microsoft.com/office/drawing/2014/main" id="{4771B757-D8A4-4E4C-86E1-3E1BDA951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3885" y="4322321"/>
            <a:ext cx="1514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71BF44"/>
                </a:solidFill>
              </a:rPr>
              <a:t>Crédit</a:t>
            </a:r>
            <a:endParaRPr lang="fr-FR" altLang="fr-FR" sz="1400" dirty="0"/>
          </a:p>
        </p:txBody>
      </p:sp>
      <p:sp>
        <p:nvSpPr>
          <p:cNvPr id="16" name="ZoneTexte 39">
            <a:extLst>
              <a:ext uri="{FF2B5EF4-FFF2-40B4-BE49-F238E27FC236}">
                <a16:creationId xmlns:a16="http://schemas.microsoft.com/office/drawing/2014/main" id="{E71B992A-69B5-4501-A055-96AEC7EDC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3754254"/>
            <a:ext cx="15001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FFC000"/>
                </a:solidFill>
              </a:rPr>
              <a:t>IARD Prévoyance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3FE2F0E-2C6E-4246-862D-6E9B34AD567A}"/>
              </a:ext>
            </a:extLst>
          </p:cNvPr>
          <p:cNvGrpSpPr/>
          <p:nvPr/>
        </p:nvGrpSpPr>
        <p:grpSpPr>
          <a:xfrm>
            <a:off x="4469230" y="2711707"/>
            <a:ext cx="6812663" cy="288753"/>
            <a:chOff x="4469230" y="2295231"/>
            <a:chExt cx="6812663" cy="288753"/>
          </a:xfrm>
        </p:grpSpPr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BD26C6C3-37ED-4819-8D88-355460A082DA}"/>
                </a:ext>
              </a:extLst>
            </p:cNvPr>
            <p:cNvCxnSpPr>
              <a:cxnSpLocks/>
            </p:cNvCxnSpPr>
            <p:nvPr/>
          </p:nvCxnSpPr>
          <p:spPr>
            <a:xfrm>
              <a:off x="4607729" y="2541453"/>
              <a:ext cx="6674164" cy="218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03C9D748-F10A-4990-A062-55409EEFF98B}"/>
                </a:ext>
              </a:extLst>
            </p:cNvPr>
            <p:cNvGrpSpPr/>
            <p:nvPr/>
          </p:nvGrpSpPr>
          <p:grpSpPr>
            <a:xfrm>
              <a:off x="4469230" y="2295231"/>
              <a:ext cx="2560076" cy="288753"/>
              <a:chOff x="2485884" y="2292794"/>
              <a:chExt cx="2560076" cy="288753"/>
            </a:xfrm>
          </p:grpSpPr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8826A89-137D-4B8C-BD20-B909F88964F2}"/>
                  </a:ext>
                </a:extLst>
              </p:cNvPr>
              <p:cNvSpPr txBox="1"/>
              <p:nvPr/>
            </p:nvSpPr>
            <p:spPr>
              <a:xfrm>
                <a:off x="2666189" y="2292794"/>
                <a:ext cx="2379771" cy="246221"/>
              </a:xfrm>
              <a:prstGeom prst="rect">
                <a:avLst/>
              </a:prstGeom>
              <a:solidFill>
                <a:srgbClr val="CCEC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Bilan Epargne : </a:t>
                </a:r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Conquête </a:t>
                </a:r>
                <a:r>
                  <a:rPr lang="fr-FR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Quadreto</a:t>
                </a:r>
                <a:endPara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5" name="Étoile : 5 branches 24">
                <a:extLst>
                  <a:ext uri="{FF2B5EF4-FFF2-40B4-BE49-F238E27FC236}">
                    <a16:creationId xmlns:a16="http://schemas.microsoft.com/office/drawing/2014/main" id="{B2676987-B8FD-4AA3-B4E9-BD3E1070CE0F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F47AA5-3F1F-4654-A6C2-07482172A6E6}"/>
              </a:ext>
            </a:extLst>
          </p:cNvPr>
          <p:cNvGrpSpPr/>
          <p:nvPr/>
        </p:nvGrpSpPr>
        <p:grpSpPr>
          <a:xfrm>
            <a:off x="2508463" y="3760857"/>
            <a:ext cx="5263520" cy="475461"/>
            <a:chOff x="3156329" y="2635310"/>
            <a:chExt cx="5263520" cy="475461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349BB88A-314F-4837-BCF7-F5168019C33C}"/>
                </a:ext>
              </a:extLst>
            </p:cNvPr>
            <p:cNvGrpSpPr/>
            <p:nvPr/>
          </p:nvGrpSpPr>
          <p:grpSpPr>
            <a:xfrm>
              <a:off x="3156329" y="2635310"/>
              <a:ext cx="5083215" cy="475461"/>
              <a:chOff x="3555792" y="3072965"/>
              <a:chExt cx="5083215" cy="475461"/>
            </a:xfrm>
          </p:grpSpPr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050E6C2A-D1D0-4381-95A6-3E503999C39F}"/>
                  </a:ext>
                </a:extLst>
              </p:cNvPr>
              <p:cNvGrpSpPr/>
              <p:nvPr/>
            </p:nvGrpSpPr>
            <p:grpSpPr>
              <a:xfrm>
                <a:off x="3555792" y="3072965"/>
                <a:ext cx="5083215" cy="337532"/>
                <a:chOff x="4478770" y="2295231"/>
                <a:chExt cx="5083215" cy="337532"/>
              </a:xfrm>
            </p:grpSpPr>
            <p:cxnSp>
              <p:nvCxnSpPr>
                <p:cNvPr id="31" name="Connecteur droit avec flèche 30">
                  <a:extLst>
                    <a:ext uri="{FF2B5EF4-FFF2-40B4-BE49-F238E27FC236}">
                      <a16:creationId xmlns:a16="http://schemas.microsoft.com/office/drawing/2014/main" id="{98A07A4F-4566-46FB-8D31-10C9A1188A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07729" y="2560456"/>
                  <a:ext cx="4954256" cy="430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2" name="Groupe 31">
                  <a:extLst>
                    <a:ext uri="{FF2B5EF4-FFF2-40B4-BE49-F238E27FC236}">
                      <a16:creationId xmlns:a16="http://schemas.microsoft.com/office/drawing/2014/main" id="{C989A834-EBB1-40E2-A675-5EB9D9A1E9ED}"/>
                    </a:ext>
                  </a:extLst>
                </p:cNvPr>
                <p:cNvGrpSpPr/>
                <p:nvPr/>
              </p:nvGrpSpPr>
              <p:grpSpPr>
                <a:xfrm>
                  <a:off x="4478770" y="2295231"/>
                  <a:ext cx="2117498" cy="337532"/>
                  <a:chOff x="2495424" y="2292794"/>
                  <a:chExt cx="2117498" cy="337532"/>
                </a:xfrm>
              </p:grpSpPr>
              <p:sp>
                <p:nvSpPr>
                  <p:cNvPr id="33" name="ZoneTexte 32">
                    <a:extLst>
                      <a:ext uri="{FF2B5EF4-FFF2-40B4-BE49-F238E27FC236}">
                        <a16:creationId xmlns:a16="http://schemas.microsoft.com/office/drawing/2014/main" id="{5D61B610-944B-455D-8A73-8FC1F2558BFE}"/>
                      </a:ext>
                    </a:extLst>
                  </p:cNvPr>
                  <p:cNvSpPr txBox="1"/>
                  <p:nvPr/>
                </p:nvSpPr>
                <p:spPr>
                  <a:xfrm>
                    <a:off x="2623275" y="2292794"/>
                    <a:ext cx="1989647" cy="246221"/>
                  </a:xfrm>
                  <a:prstGeom prst="rect">
                    <a:avLst/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Dispositif SF2 : 2 mois offerts</a:t>
                    </a:r>
                  </a:p>
                </p:txBody>
              </p:sp>
              <p:sp>
                <p:nvSpPr>
                  <p:cNvPr id="34" name="Étoile : 5 branches 33">
                    <a:extLst>
                      <a:ext uri="{FF2B5EF4-FFF2-40B4-BE49-F238E27FC236}">
                        <a16:creationId xmlns:a16="http://schemas.microsoft.com/office/drawing/2014/main" id="{6EF439E4-6302-459F-8AA8-F20461575FFD}"/>
                      </a:ext>
                    </a:extLst>
                  </p:cNvPr>
                  <p:cNvSpPr/>
                  <p:nvPr/>
                </p:nvSpPr>
                <p:spPr>
                  <a:xfrm>
                    <a:off x="2495424" y="2464683"/>
                    <a:ext cx="180305" cy="165643"/>
                  </a:xfrm>
                  <a:prstGeom prst="star5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B54FA15-9A32-454D-A37C-488A152F8656}"/>
                  </a:ext>
                </a:extLst>
              </p:cNvPr>
              <p:cNvSpPr txBox="1"/>
              <p:nvPr/>
            </p:nvSpPr>
            <p:spPr>
              <a:xfrm>
                <a:off x="3746025" y="3302205"/>
                <a:ext cx="12073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du 02/05 au 30/06</a:t>
                </a:r>
              </a:p>
            </p:txBody>
          </p:sp>
        </p:grpSp>
        <p:sp>
          <p:nvSpPr>
            <p:cNvPr id="28" name="Étoile : 5 branches 27">
              <a:extLst>
                <a:ext uri="{FF2B5EF4-FFF2-40B4-BE49-F238E27FC236}">
                  <a16:creationId xmlns:a16="http://schemas.microsoft.com/office/drawing/2014/main" id="{BD4328F9-EB1F-4E49-B30F-DFE6EAEC4294}"/>
                </a:ext>
              </a:extLst>
            </p:cNvPr>
            <p:cNvSpPr/>
            <p:nvPr/>
          </p:nvSpPr>
          <p:spPr>
            <a:xfrm>
              <a:off x="8239544" y="2815680"/>
              <a:ext cx="180305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BDBFC59E-7432-4739-9AF4-ACD41746D09D}"/>
              </a:ext>
            </a:extLst>
          </p:cNvPr>
          <p:cNvCxnSpPr>
            <a:cxnSpLocks/>
          </p:cNvCxnSpPr>
          <p:nvPr/>
        </p:nvCxnSpPr>
        <p:spPr>
          <a:xfrm>
            <a:off x="5273827" y="4326053"/>
            <a:ext cx="2317851" cy="7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FDF9AF4C-D508-44AD-9F25-3F7DB505ACDD}"/>
              </a:ext>
            </a:extLst>
          </p:cNvPr>
          <p:cNvGrpSpPr/>
          <p:nvPr/>
        </p:nvGrpSpPr>
        <p:grpSpPr>
          <a:xfrm>
            <a:off x="5093331" y="4066736"/>
            <a:ext cx="2211781" cy="343583"/>
            <a:chOff x="-2654918" y="2356085"/>
            <a:chExt cx="2673433" cy="343583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5152B19-5314-4825-BF9A-02D7D4359C30}"/>
                </a:ext>
              </a:extLst>
            </p:cNvPr>
            <p:cNvSpPr txBox="1"/>
            <p:nvPr/>
          </p:nvSpPr>
          <p:spPr>
            <a:xfrm>
              <a:off x="-2412865" y="2356085"/>
              <a:ext cx="2431380" cy="24622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Dispositif MRH : 1 mois offert</a:t>
              </a:r>
            </a:p>
          </p:txBody>
        </p:sp>
        <p:sp>
          <p:nvSpPr>
            <p:cNvPr id="38" name="Étoile : 5 branches 37">
              <a:extLst>
                <a:ext uri="{FF2B5EF4-FFF2-40B4-BE49-F238E27FC236}">
                  <a16:creationId xmlns:a16="http://schemas.microsoft.com/office/drawing/2014/main" id="{25B1CE2E-7F8C-4B63-89BD-7339F5896726}"/>
                </a:ext>
              </a:extLst>
            </p:cNvPr>
            <p:cNvSpPr/>
            <p:nvPr/>
          </p:nvSpPr>
          <p:spPr>
            <a:xfrm>
              <a:off x="-2654918" y="2534025"/>
              <a:ext cx="218170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806F3BEF-AE2E-451C-8DEB-6698C6639EA9}"/>
              </a:ext>
            </a:extLst>
          </p:cNvPr>
          <p:cNvSpPr txBox="1"/>
          <p:nvPr/>
        </p:nvSpPr>
        <p:spPr>
          <a:xfrm>
            <a:off x="5293586" y="4289315"/>
            <a:ext cx="1207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 03/06 au 01/07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11EF7234-49D5-40F3-8AD2-3D49A76431F9}"/>
              </a:ext>
            </a:extLst>
          </p:cNvPr>
          <p:cNvGrpSpPr/>
          <p:nvPr/>
        </p:nvGrpSpPr>
        <p:grpSpPr>
          <a:xfrm>
            <a:off x="2576036" y="4352756"/>
            <a:ext cx="2488799" cy="308328"/>
            <a:chOff x="4451732" y="2295231"/>
            <a:chExt cx="2488799" cy="308328"/>
          </a:xfrm>
        </p:grpSpPr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1E12611A-690A-4328-90F9-3526F886A1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9" y="2567212"/>
              <a:ext cx="2332802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EA397E82-05DE-4F30-A190-D754C05D4318}"/>
                </a:ext>
              </a:extLst>
            </p:cNvPr>
            <p:cNvGrpSpPr/>
            <p:nvPr/>
          </p:nvGrpSpPr>
          <p:grpSpPr>
            <a:xfrm>
              <a:off x="4451732" y="2295231"/>
              <a:ext cx="2434680" cy="308328"/>
              <a:chOff x="2468386" y="2292794"/>
              <a:chExt cx="2434680" cy="308328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3071AB5E-7E8A-4167-8E2E-D69D73134B24}"/>
                  </a:ext>
                </a:extLst>
              </p:cNvPr>
              <p:cNvSpPr txBox="1"/>
              <p:nvPr/>
            </p:nvSpPr>
            <p:spPr>
              <a:xfrm>
                <a:off x="2623275" y="2292794"/>
                <a:ext cx="2279791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Financez vos vacances: </a:t>
                </a:r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PP et CR</a:t>
                </a:r>
              </a:p>
            </p:txBody>
          </p:sp>
          <p:sp>
            <p:nvSpPr>
              <p:cNvPr id="44" name="Étoile : 5 branches 43">
                <a:extLst>
                  <a:ext uri="{FF2B5EF4-FFF2-40B4-BE49-F238E27FC236}">
                    <a16:creationId xmlns:a16="http://schemas.microsoft.com/office/drawing/2014/main" id="{77B69EC7-4A5E-463B-A24A-C59758DEDB67}"/>
                  </a:ext>
                </a:extLst>
              </p:cNvPr>
              <p:cNvSpPr/>
              <p:nvPr/>
            </p:nvSpPr>
            <p:spPr>
              <a:xfrm>
                <a:off x="2468386" y="2435479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45" name="ZoneTexte 37">
            <a:extLst>
              <a:ext uri="{FF2B5EF4-FFF2-40B4-BE49-F238E27FC236}">
                <a16:creationId xmlns:a16="http://schemas.microsoft.com/office/drawing/2014/main" id="{730B2F79-93A7-423A-B832-66D1F2340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2" y="5094027"/>
            <a:ext cx="1514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7030A0"/>
                </a:solidFill>
              </a:rPr>
              <a:t>Bancarisation</a:t>
            </a:r>
            <a:endParaRPr lang="fr-FR" altLang="fr-FR" sz="1400" dirty="0">
              <a:solidFill>
                <a:srgbClr val="7030A0"/>
              </a:solidFill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ABA892E5-4138-4DB9-A357-52C7BE15A424}"/>
              </a:ext>
            </a:extLst>
          </p:cNvPr>
          <p:cNvGrpSpPr/>
          <p:nvPr/>
        </p:nvGrpSpPr>
        <p:grpSpPr>
          <a:xfrm>
            <a:off x="7432898" y="6293086"/>
            <a:ext cx="4147114" cy="267956"/>
            <a:chOff x="2659988" y="4948636"/>
            <a:chExt cx="4147114" cy="267956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366C9B41-F739-4AC3-A233-3D8FF1642C97}"/>
                </a:ext>
              </a:extLst>
            </p:cNvPr>
            <p:cNvGrpSpPr/>
            <p:nvPr/>
          </p:nvGrpSpPr>
          <p:grpSpPr>
            <a:xfrm>
              <a:off x="2659988" y="5050949"/>
              <a:ext cx="3990887" cy="165643"/>
              <a:chOff x="4522298" y="1997756"/>
              <a:chExt cx="3990887" cy="165643"/>
            </a:xfrm>
          </p:grpSpPr>
          <p:sp>
            <p:nvSpPr>
              <p:cNvPr id="50" name="Étoile : 5 branches 49">
                <a:extLst>
                  <a:ext uri="{FF2B5EF4-FFF2-40B4-BE49-F238E27FC236}">
                    <a16:creationId xmlns:a16="http://schemas.microsoft.com/office/drawing/2014/main" id="{5F53EBF1-285B-4EFC-BC6F-82CA05BE71BB}"/>
                  </a:ext>
                </a:extLst>
              </p:cNvPr>
              <p:cNvSpPr/>
              <p:nvPr/>
            </p:nvSpPr>
            <p:spPr>
              <a:xfrm>
                <a:off x="4522298" y="1997756"/>
                <a:ext cx="180305" cy="165643"/>
              </a:xfrm>
              <a:prstGeom prst="star5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51" name="Connecteur droit avec flèche 50">
                <a:extLst>
                  <a:ext uri="{FF2B5EF4-FFF2-40B4-BE49-F238E27FC236}">
                    <a16:creationId xmlns:a16="http://schemas.microsoft.com/office/drawing/2014/main" id="{2BDF8275-92F9-47E0-AC52-E2606653D8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4277" y="2106486"/>
                <a:ext cx="3788908" cy="1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E9FB64D-923D-42F5-83F5-BE528C784C26}"/>
                </a:ext>
              </a:extLst>
            </p:cNvPr>
            <p:cNvSpPr/>
            <p:nvPr/>
          </p:nvSpPr>
          <p:spPr>
            <a:xfrm>
              <a:off x="4083835" y="4948636"/>
              <a:ext cx="1321095" cy="2462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>
              <a:spAutoFit/>
            </a:bodyPr>
            <a:lstStyle/>
            <a:p>
              <a:r>
                <a: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Vacances scolaires</a:t>
              </a:r>
              <a:endParaRPr lang="fr-FR" sz="1000" dirty="0"/>
            </a:p>
          </p:txBody>
        </p:sp>
        <p:sp>
          <p:nvSpPr>
            <p:cNvPr id="49" name="Étoile : 5 branches 48">
              <a:extLst>
                <a:ext uri="{FF2B5EF4-FFF2-40B4-BE49-F238E27FC236}">
                  <a16:creationId xmlns:a16="http://schemas.microsoft.com/office/drawing/2014/main" id="{B9ABF6F7-1A00-4EA6-AE23-FC6B07C7847B}"/>
                </a:ext>
              </a:extLst>
            </p:cNvPr>
            <p:cNvSpPr/>
            <p:nvPr/>
          </p:nvSpPr>
          <p:spPr>
            <a:xfrm>
              <a:off x="6626797" y="5040969"/>
              <a:ext cx="180305" cy="165643"/>
            </a:xfrm>
            <a:prstGeom prst="star5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2" name="Image 51">
            <a:extLst>
              <a:ext uri="{FF2B5EF4-FFF2-40B4-BE49-F238E27FC236}">
                <a16:creationId xmlns:a16="http://schemas.microsoft.com/office/drawing/2014/main" id="{3E41C881-FCBA-441D-9D1D-489070B9DE8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48357">
            <a:off x="1864436" y="5488589"/>
            <a:ext cx="373738" cy="314657"/>
          </a:xfrm>
          <a:prstGeom prst="rect">
            <a:avLst/>
          </a:prstGeom>
          <a:noFill/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E3992C01-8C7D-464E-B2D5-14135DB44627}"/>
              </a:ext>
            </a:extLst>
          </p:cNvPr>
          <p:cNvSpPr txBox="1"/>
          <p:nvPr/>
        </p:nvSpPr>
        <p:spPr>
          <a:xfrm>
            <a:off x="2629990" y="3020929"/>
            <a:ext cx="2355132" cy="246221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Moment de vie : Préparer sa retraite</a:t>
            </a: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425CFA37-A889-4B5A-A659-9CF45E2740F2}"/>
              </a:ext>
            </a:extLst>
          </p:cNvPr>
          <p:cNvCxnSpPr>
            <a:cxnSpLocks/>
          </p:cNvCxnSpPr>
          <p:nvPr/>
        </p:nvCxnSpPr>
        <p:spPr>
          <a:xfrm>
            <a:off x="2672904" y="3271044"/>
            <a:ext cx="86264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Étoile : 5 branches 54">
            <a:extLst>
              <a:ext uri="{FF2B5EF4-FFF2-40B4-BE49-F238E27FC236}">
                <a16:creationId xmlns:a16="http://schemas.microsoft.com/office/drawing/2014/main" id="{3608A98B-4AB4-47EB-AEF6-FCA826A12003}"/>
              </a:ext>
            </a:extLst>
          </p:cNvPr>
          <p:cNvSpPr/>
          <p:nvPr/>
        </p:nvSpPr>
        <p:spPr>
          <a:xfrm>
            <a:off x="2492599" y="3171198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3100CF32-7518-41E0-8DEE-C1446523A539}"/>
              </a:ext>
            </a:extLst>
          </p:cNvPr>
          <p:cNvSpPr txBox="1"/>
          <p:nvPr/>
        </p:nvSpPr>
        <p:spPr>
          <a:xfrm>
            <a:off x="2640773" y="3320490"/>
            <a:ext cx="2424062" cy="246221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Parts Sociales : Club des Sociétaires</a:t>
            </a:r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12599C40-A1EA-4364-A097-9FCE63E27A05}"/>
              </a:ext>
            </a:extLst>
          </p:cNvPr>
          <p:cNvCxnSpPr>
            <a:cxnSpLocks/>
          </p:cNvCxnSpPr>
          <p:nvPr/>
        </p:nvCxnSpPr>
        <p:spPr>
          <a:xfrm>
            <a:off x="2640773" y="3560738"/>
            <a:ext cx="8658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Étoile : 5 branches 57">
            <a:extLst>
              <a:ext uri="{FF2B5EF4-FFF2-40B4-BE49-F238E27FC236}">
                <a16:creationId xmlns:a16="http://schemas.microsoft.com/office/drawing/2014/main" id="{D4F48E4A-A4FD-44C2-97F6-43C2D12CA2A7}"/>
              </a:ext>
            </a:extLst>
          </p:cNvPr>
          <p:cNvSpPr/>
          <p:nvPr/>
        </p:nvSpPr>
        <p:spPr>
          <a:xfrm>
            <a:off x="2503382" y="3443600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Étoile : 5 branches 58">
            <a:extLst>
              <a:ext uri="{FF2B5EF4-FFF2-40B4-BE49-F238E27FC236}">
                <a16:creationId xmlns:a16="http://schemas.microsoft.com/office/drawing/2014/main" id="{6DE28A93-91AA-4CDC-A80D-B3E106EC411C}"/>
              </a:ext>
            </a:extLst>
          </p:cNvPr>
          <p:cNvSpPr/>
          <p:nvPr/>
        </p:nvSpPr>
        <p:spPr>
          <a:xfrm>
            <a:off x="7591680" y="4223003"/>
            <a:ext cx="180305" cy="165643"/>
          </a:xfrm>
          <a:prstGeom prst="star5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Étoile : 5 branches 59">
            <a:extLst>
              <a:ext uri="{FF2B5EF4-FFF2-40B4-BE49-F238E27FC236}">
                <a16:creationId xmlns:a16="http://schemas.microsoft.com/office/drawing/2014/main" id="{57742631-0EE3-49FC-ABC7-8A3F7837F854}"/>
              </a:ext>
            </a:extLst>
          </p:cNvPr>
          <p:cNvSpPr/>
          <p:nvPr/>
        </p:nvSpPr>
        <p:spPr>
          <a:xfrm>
            <a:off x="5113281" y="4515124"/>
            <a:ext cx="180305" cy="165643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00FB9BC0-83D0-4490-83FF-79B5BFA2A276}"/>
              </a:ext>
            </a:extLst>
          </p:cNvPr>
          <p:cNvSpPr txBox="1"/>
          <p:nvPr/>
        </p:nvSpPr>
        <p:spPr>
          <a:xfrm>
            <a:off x="2739170" y="4606590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Mai 2023</a:t>
            </a:r>
          </a:p>
        </p:txBody>
      </p:sp>
      <p:sp>
        <p:nvSpPr>
          <p:cNvPr id="62" name="Étoile : 5 branches 61">
            <a:extLst>
              <a:ext uri="{FF2B5EF4-FFF2-40B4-BE49-F238E27FC236}">
                <a16:creationId xmlns:a16="http://schemas.microsoft.com/office/drawing/2014/main" id="{E606589E-2EEB-4A10-9CB4-FB125D0B2DCA}"/>
              </a:ext>
            </a:extLst>
          </p:cNvPr>
          <p:cNvSpPr/>
          <p:nvPr/>
        </p:nvSpPr>
        <p:spPr>
          <a:xfrm>
            <a:off x="9280963" y="5381986"/>
            <a:ext cx="185393" cy="169606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ZoneTexte 2">
            <a:extLst>
              <a:ext uri="{FF2B5EF4-FFF2-40B4-BE49-F238E27FC236}">
                <a16:creationId xmlns:a16="http://schemas.microsoft.com/office/drawing/2014/main" id="{7DAFF3D6-2CE9-4353-B647-4A1FB40B2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361" y="5538277"/>
            <a:ext cx="1331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C00000"/>
                </a:solidFill>
              </a:rPr>
              <a:t>Jeunes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B3435426-BC46-45B5-AAD7-48911CD2FC93}"/>
              </a:ext>
            </a:extLst>
          </p:cNvPr>
          <p:cNvSpPr txBox="1"/>
          <p:nvPr/>
        </p:nvSpPr>
        <p:spPr>
          <a:xfrm>
            <a:off x="2741089" y="5433911"/>
            <a:ext cx="2198038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Campagne commerciales Jeunes</a:t>
            </a:r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F25CD01B-EFAF-4FDF-B135-8D64D2061FC8}"/>
              </a:ext>
            </a:extLst>
          </p:cNvPr>
          <p:cNvCxnSpPr>
            <a:cxnSpLocks/>
          </p:cNvCxnSpPr>
          <p:nvPr/>
        </p:nvCxnSpPr>
        <p:spPr>
          <a:xfrm>
            <a:off x="2741089" y="5692265"/>
            <a:ext cx="8658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Étoile : 5 branches 65">
            <a:extLst>
              <a:ext uri="{FF2B5EF4-FFF2-40B4-BE49-F238E27FC236}">
                <a16:creationId xmlns:a16="http://schemas.microsoft.com/office/drawing/2014/main" id="{EDBDAFBC-B108-4707-AB86-ACD8CB946FE3}"/>
              </a:ext>
            </a:extLst>
          </p:cNvPr>
          <p:cNvSpPr/>
          <p:nvPr/>
        </p:nvSpPr>
        <p:spPr>
          <a:xfrm>
            <a:off x="2603698" y="5575127"/>
            <a:ext cx="180305" cy="165643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F66F8FA6-A03A-44CD-94A5-8E6C82B6F3F4}"/>
              </a:ext>
            </a:extLst>
          </p:cNvPr>
          <p:cNvGrpSpPr/>
          <p:nvPr/>
        </p:nvGrpSpPr>
        <p:grpSpPr>
          <a:xfrm>
            <a:off x="4941804" y="1984597"/>
            <a:ext cx="1068117" cy="334018"/>
            <a:chOff x="4469230" y="2249966"/>
            <a:chExt cx="1019364" cy="334018"/>
          </a:xfrm>
        </p:grpSpPr>
        <p:cxnSp>
          <p:nvCxnSpPr>
            <p:cNvPr id="69" name="Connecteur droit avec flèche 68">
              <a:extLst>
                <a:ext uri="{FF2B5EF4-FFF2-40B4-BE49-F238E27FC236}">
                  <a16:creationId xmlns:a16="http://schemas.microsoft.com/office/drawing/2014/main" id="{86683A44-864F-4CFE-B830-0B67F4E3E9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9" y="2537230"/>
              <a:ext cx="792328" cy="42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0E3FE43B-A5FB-4231-8FF7-A98EE634494C}"/>
                </a:ext>
              </a:extLst>
            </p:cNvPr>
            <p:cNvGrpSpPr/>
            <p:nvPr/>
          </p:nvGrpSpPr>
          <p:grpSpPr>
            <a:xfrm>
              <a:off x="4469230" y="2249966"/>
              <a:ext cx="1019364" cy="334018"/>
              <a:chOff x="2485884" y="2247529"/>
              <a:chExt cx="1019364" cy="334018"/>
            </a:xfrm>
          </p:grpSpPr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E527146-31E6-472A-B0EA-02D1717A81CB}"/>
                  </a:ext>
                </a:extLst>
              </p:cNvPr>
              <p:cNvSpPr txBox="1"/>
              <p:nvPr/>
            </p:nvSpPr>
            <p:spPr>
              <a:xfrm>
                <a:off x="2623275" y="2247529"/>
                <a:ext cx="881973" cy="246221"/>
              </a:xfrm>
              <a:prstGeom prst="rect">
                <a:avLst/>
              </a:prstGeom>
              <a:solidFill>
                <a:srgbClr val="CCEC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Action ASV</a:t>
                </a:r>
              </a:p>
            </p:txBody>
          </p:sp>
          <p:sp>
            <p:nvSpPr>
              <p:cNvPr id="72" name="Étoile : 5 branches 71">
                <a:extLst>
                  <a:ext uri="{FF2B5EF4-FFF2-40B4-BE49-F238E27FC236}">
                    <a16:creationId xmlns:a16="http://schemas.microsoft.com/office/drawing/2014/main" id="{AF24FFB9-EAE8-4F56-83EA-077D9D0F4C0B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73" name="Picture 2" descr="Éclat Logo Flash - Images vectorielles gratuites sur Pixabay">
            <a:extLst>
              <a:ext uri="{FF2B5EF4-FFF2-40B4-BE49-F238E27FC236}">
                <a16:creationId xmlns:a16="http://schemas.microsoft.com/office/drawing/2014/main" id="{8A9EA291-CF77-43E1-B6E7-5CE8503A0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089" y="1913416"/>
            <a:ext cx="216357" cy="25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Étoile : 5 branches 73">
            <a:extLst>
              <a:ext uri="{FF2B5EF4-FFF2-40B4-BE49-F238E27FC236}">
                <a16:creationId xmlns:a16="http://schemas.microsoft.com/office/drawing/2014/main" id="{B15A9088-B913-4988-8106-DDEAE83D2835}"/>
              </a:ext>
            </a:extLst>
          </p:cNvPr>
          <p:cNvSpPr/>
          <p:nvPr/>
        </p:nvSpPr>
        <p:spPr>
          <a:xfrm>
            <a:off x="5897277" y="2178108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ZoneTexte 2">
            <a:extLst>
              <a:ext uri="{FF2B5EF4-FFF2-40B4-BE49-F238E27FC236}">
                <a16:creationId xmlns:a16="http://schemas.microsoft.com/office/drawing/2014/main" id="{5FC9FCCB-406E-4009-A5EB-B6613F377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2" y="1560155"/>
            <a:ext cx="1331912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b="1" dirty="0">
                <a:solidFill>
                  <a:srgbClr val="C00000"/>
                </a:solidFill>
              </a:rPr>
              <a:t>Challenge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7406AF09-853B-45E5-A965-72127EE70F95}"/>
              </a:ext>
            </a:extLst>
          </p:cNvPr>
          <p:cNvSpPr txBox="1"/>
          <p:nvPr/>
        </p:nvSpPr>
        <p:spPr>
          <a:xfrm>
            <a:off x="2594508" y="1630221"/>
            <a:ext cx="2294218" cy="26161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fr-FR" sz="1100" b="1" dirty="0">
                <a:solidFill>
                  <a:schemeClr val="bg1"/>
                </a:solidFill>
              </a:rPr>
              <a:t>Challenge du 1</a:t>
            </a:r>
            <a:r>
              <a:rPr lang="fr-FR" sz="1100" b="1" baseline="30000" dirty="0">
                <a:solidFill>
                  <a:schemeClr val="bg1"/>
                </a:solidFill>
              </a:rPr>
              <a:t>er</a:t>
            </a:r>
            <a:r>
              <a:rPr lang="fr-FR" sz="1100" b="1" dirty="0">
                <a:solidFill>
                  <a:schemeClr val="bg1"/>
                </a:solidFill>
              </a:rPr>
              <a:t> mai au 31 août</a:t>
            </a:r>
          </a:p>
        </p:txBody>
      </p:sp>
      <p:cxnSp>
        <p:nvCxnSpPr>
          <p:cNvPr id="78" name="Connecteur droit avec flèche 77">
            <a:extLst>
              <a:ext uri="{FF2B5EF4-FFF2-40B4-BE49-F238E27FC236}">
                <a16:creationId xmlns:a16="http://schemas.microsoft.com/office/drawing/2014/main" id="{13BE745E-6E5D-4ADB-A843-EC49CBCEFD7D}"/>
              </a:ext>
            </a:extLst>
          </p:cNvPr>
          <p:cNvCxnSpPr>
            <a:cxnSpLocks/>
          </p:cNvCxnSpPr>
          <p:nvPr/>
        </p:nvCxnSpPr>
        <p:spPr>
          <a:xfrm>
            <a:off x="2594508" y="1915734"/>
            <a:ext cx="865861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Étoile : 5 branches 78">
            <a:extLst>
              <a:ext uri="{FF2B5EF4-FFF2-40B4-BE49-F238E27FC236}">
                <a16:creationId xmlns:a16="http://schemas.microsoft.com/office/drawing/2014/main" id="{84B23B44-DB31-405D-9D69-0BD15D88FEBB}"/>
              </a:ext>
            </a:extLst>
          </p:cNvPr>
          <p:cNvSpPr/>
          <p:nvPr/>
        </p:nvSpPr>
        <p:spPr>
          <a:xfrm>
            <a:off x="2411820" y="1760482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Étoile : 5 branches 79">
            <a:extLst>
              <a:ext uri="{FF2B5EF4-FFF2-40B4-BE49-F238E27FC236}">
                <a16:creationId xmlns:a16="http://schemas.microsoft.com/office/drawing/2014/main" id="{C6D3241F-8919-4BCD-A311-2AB051C2E289}"/>
              </a:ext>
            </a:extLst>
          </p:cNvPr>
          <p:cNvSpPr/>
          <p:nvPr/>
        </p:nvSpPr>
        <p:spPr>
          <a:xfrm>
            <a:off x="11253126" y="1770602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BEB06241-7E8F-49A4-A3E4-832C01839236}"/>
              </a:ext>
            </a:extLst>
          </p:cNvPr>
          <p:cNvSpPr txBox="1"/>
          <p:nvPr/>
        </p:nvSpPr>
        <p:spPr>
          <a:xfrm>
            <a:off x="4649535" y="2330278"/>
            <a:ext cx="2379771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Emission EMPRUNT : 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Emprunt ASV</a:t>
            </a:r>
          </a:p>
        </p:txBody>
      </p:sp>
      <p:cxnSp>
        <p:nvCxnSpPr>
          <p:cNvPr id="82" name="Connecteur droit avec flèche 81">
            <a:extLst>
              <a:ext uri="{FF2B5EF4-FFF2-40B4-BE49-F238E27FC236}">
                <a16:creationId xmlns:a16="http://schemas.microsoft.com/office/drawing/2014/main" id="{553273DD-C47E-45D1-89B2-F5556CCF5F62}"/>
              </a:ext>
            </a:extLst>
          </p:cNvPr>
          <p:cNvCxnSpPr>
            <a:cxnSpLocks/>
          </p:cNvCxnSpPr>
          <p:nvPr/>
        </p:nvCxnSpPr>
        <p:spPr>
          <a:xfrm>
            <a:off x="4720661" y="2598499"/>
            <a:ext cx="29142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Étoile : 5 branches 82">
            <a:extLst>
              <a:ext uri="{FF2B5EF4-FFF2-40B4-BE49-F238E27FC236}">
                <a16:creationId xmlns:a16="http://schemas.microsoft.com/office/drawing/2014/main" id="{0FDBBA84-C145-408C-B061-5B102449BAE4}"/>
              </a:ext>
            </a:extLst>
          </p:cNvPr>
          <p:cNvSpPr/>
          <p:nvPr/>
        </p:nvSpPr>
        <p:spPr>
          <a:xfrm>
            <a:off x="4469230" y="2493165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5F601C6D-DBC0-458C-89A0-7F3B62D78A6F}"/>
              </a:ext>
            </a:extLst>
          </p:cNvPr>
          <p:cNvSpPr txBox="1"/>
          <p:nvPr/>
        </p:nvSpPr>
        <p:spPr>
          <a:xfrm>
            <a:off x="2739170" y="5786589"/>
            <a:ext cx="3634328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Programme Relationnel Jeunes et outils ciblés Etudiants</a:t>
            </a:r>
          </a:p>
        </p:txBody>
      </p:sp>
      <p:cxnSp>
        <p:nvCxnSpPr>
          <p:cNvPr id="85" name="Connecteur droit avec flèche 84">
            <a:extLst>
              <a:ext uri="{FF2B5EF4-FFF2-40B4-BE49-F238E27FC236}">
                <a16:creationId xmlns:a16="http://schemas.microsoft.com/office/drawing/2014/main" id="{1E29C1CE-3AC9-4BB7-AD8D-F32FE186E4AB}"/>
              </a:ext>
            </a:extLst>
          </p:cNvPr>
          <p:cNvCxnSpPr>
            <a:cxnSpLocks/>
          </p:cNvCxnSpPr>
          <p:nvPr/>
        </p:nvCxnSpPr>
        <p:spPr>
          <a:xfrm>
            <a:off x="2739170" y="6044943"/>
            <a:ext cx="8658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Étoile : 5 branches 85">
            <a:extLst>
              <a:ext uri="{FF2B5EF4-FFF2-40B4-BE49-F238E27FC236}">
                <a16:creationId xmlns:a16="http://schemas.microsoft.com/office/drawing/2014/main" id="{D40A7BEB-A5B8-4EA0-971E-678AFA1FFFE2}"/>
              </a:ext>
            </a:extLst>
          </p:cNvPr>
          <p:cNvSpPr/>
          <p:nvPr/>
        </p:nvSpPr>
        <p:spPr>
          <a:xfrm>
            <a:off x="2601779" y="5927805"/>
            <a:ext cx="180305" cy="165643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895678BB-FD93-443D-B681-5394795BB1E1}"/>
              </a:ext>
            </a:extLst>
          </p:cNvPr>
          <p:cNvSpPr txBox="1"/>
          <p:nvPr/>
        </p:nvSpPr>
        <p:spPr>
          <a:xfrm>
            <a:off x="2720383" y="4812898"/>
            <a:ext cx="8750913" cy="2462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Offres de financements </a:t>
            </a:r>
            <a:r>
              <a:rPr lang="fr-FR" sz="1000" b="1" dirty="0">
                <a:solidFill>
                  <a:srgbClr val="00B050"/>
                </a:solidFill>
              </a:rPr>
              <a:t>Green</a:t>
            </a:r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Prêt véhicule propre / Prêt auto Prime à la conversion / Prêt mobilité Urbaine / Prêt Rénovation efficacité énergétique</a:t>
            </a:r>
          </a:p>
        </p:txBody>
      </p:sp>
      <p:cxnSp>
        <p:nvCxnSpPr>
          <p:cNvPr id="88" name="Connecteur droit avec flèche 87">
            <a:extLst>
              <a:ext uri="{FF2B5EF4-FFF2-40B4-BE49-F238E27FC236}">
                <a16:creationId xmlns:a16="http://schemas.microsoft.com/office/drawing/2014/main" id="{BEC1574C-57D4-4D25-858F-CBD4C8720F2D}"/>
              </a:ext>
            </a:extLst>
          </p:cNvPr>
          <p:cNvCxnSpPr>
            <a:cxnSpLocks/>
          </p:cNvCxnSpPr>
          <p:nvPr/>
        </p:nvCxnSpPr>
        <p:spPr>
          <a:xfrm>
            <a:off x="2720384" y="5053146"/>
            <a:ext cx="8658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Étoile : 5 branches 88">
            <a:extLst>
              <a:ext uri="{FF2B5EF4-FFF2-40B4-BE49-F238E27FC236}">
                <a16:creationId xmlns:a16="http://schemas.microsoft.com/office/drawing/2014/main" id="{67966A51-EFAE-4522-BE7B-C8789B164360}"/>
              </a:ext>
            </a:extLst>
          </p:cNvPr>
          <p:cNvSpPr/>
          <p:nvPr/>
        </p:nvSpPr>
        <p:spPr>
          <a:xfrm>
            <a:off x="2582993" y="4936008"/>
            <a:ext cx="180305" cy="165643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A6EB69A3-53AA-4312-ABEF-275EC8F104F5}"/>
              </a:ext>
            </a:extLst>
          </p:cNvPr>
          <p:cNvGrpSpPr/>
          <p:nvPr/>
        </p:nvGrpSpPr>
        <p:grpSpPr>
          <a:xfrm>
            <a:off x="2742446" y="5101668"/>
            <a:ext cx="2567241" cy="259527"/>
            <a:chOff x="4287651" y="2113268"/>
            <a:chExt cx="2248536" cy="259708"/>
          </a:xfrm>
        </p:grpSpPr>
        <p:cxnSp>
          <p:nvCxnSpPr>
            <p:cNvPr id="91" name="Connecteur droit avec flèche 90">
              <a:extLst>
                <a:ext uri="{FF2B5EF4-FFF2-40B4-BE49-F238E27FC236}">
                  <a16:creationId xmlns:a16="http://schemas.microsoft.com/office/drawing/2014/main" id="{5AC6E999-9358-4B99-ADB1-185EC25D273B}"/>
                </a:ext>
              </a:extLst>
            </p:cNvPr>
            <p:cNvCxnSpPr>
              <a:cxnSpLocks/>
            </p:cNvCxnSpPr>
            <p:nvPr/>
          </p:nvCxnSpPr>
          <p:spPr>
            <a:xfrm>
              <a:off x="4302087" y="2372976"/>
              <a:ext cx="22341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6B536AE2-7128-4618-BBF9-27BD6B3BA147}"/>
                </a:ext>
              </a:extLst>
            </p:cNvPr>
            <p:cNvSpPr txBox="1"/>
            <p:nvPr/>
          </p:nvSpPr>
          <p:spPr>
            <a:xfrm>
              <a:off x="4287651" y="2113268"/>
              <a:ext cx="2138815" cy="246395"/>
            </a:xfrm>
            <a:prstGeom prst="rect">
              <a:avLst/>
            </a:prstGeom>
            <a:solidFill>
              <a:srgbClr val="F4CD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Izicarte </a:t>
              </a:r>
              <a:r>
                <a: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Bannière avec slogan gagnant</a:t>
              </a:r>
            </a:p>
          </p:txBody>
        </p:sp>
      </p:grpSp>
      <p:sp>
        <p:nvSpPr>
          <p:cNvPr id="95" name="Étoile : 5 branches 94">
            <a:extLst>
              <a:ext uri="{FF2B5EF4-FFF2-40B4-BE49-F238E27FC236}">
                <a16:creationId xmlns:a16="http://schemas.microsoft.com/office/drawing/2014/main" id="{78CCA0C7-B4C3-483A-9E43-D80612561282}"/>
              </a:ext>
            </a:extLst>
          </p:cNvPr>
          <p:cNvSpPr/>
          <p:nvPr/>
        </p:nvSpPr>
        <p:spPr>
          <a:xfrm>
            <a:off x="5303016" y="5247279"/>
            <a:ext cx="185393" cy="169606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Étoile : 5 branches 95">
            <a:extLst>
              <a:ext uri="{FF2B5EF4-FFF2-40B4-BE49-F238E27FC236}">
                <a16:creationId xmlns:a16="http://schemas.microsoft.com/office/drawing/2014/main" id="{F445649E-ECCD-4799-8025-C7AA3F979B2F}"/>
              </a:ext>
            </a:extLst>
          </p:cNvPr>
          <p:cNvSpPr/>
          <p:nvPr/>
        </p:nvSpPr>
        <p:spPr>
          <a:xfrm>
            <a:off x="2613222" y="5263165"/>
            <a:ext cx="185393" cy="169606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Étoile : 5 branches 93">
            <a:extLst>
              <a:ext uri="{FF2B5EF4-FFF2-40B4-BE49-F238E27FC236}">
                <a16:creationId xmlns:a16="http://schemas.microsoft.com/office/drawing/2014/main" id="{26BDD632-4376-EA96-D6B2-F6CA82187EEB}"/>
              </a:ext>
            </a:extLst>
          </p:cNvPr>
          <p:cNvSpPr/>
          <p:nvPr/>
        </p:nvSpPr>
        <p:spPr>
          <a:xfrm>
            <a:off x="7643272" y="2500667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490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2211930"/>
            <a:ext cx="6318384" cy="6580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CE76-1A28-46F4-929E-240A66D7051C}"/>
              </a:ext>
            </a:extLst>
          </p:cNvPr>
          <p:cNvSpPr/>
          <p:nvPr/>
        </p:nvSpPr>
        <p:spPr>
          <a:xfrm>
            <a:off x="4600094" y="3259238"/>
            <a:ext cx="6318385" cy="4164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>
                <a:solidFill>
                  <a:schemeClr val="bg1"/>
                </a:solidFill>
              </a:rPr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60818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48A8C6E7-B47C-47C5-91A2-43C9F7B59085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F175CFE-2055-4E9D-834C-1673799A4D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0"/>
            <a:ext cx="10980738" cy="720725"/>
          </a:xfrm>
        </p:spPr>
        <p:txBody>
          <a:bodyPr/>
          <a:lstStyle/>
          <a:p>
            <a:r>
              <a:rPr lang="fr-FR" altLang="fr-FR" dirty="0">
                <a:solidFill>
                  <a:srgbClr val="C00000"/>
                </a:solidFill>
              </a:rPr>
              <a:t>LE CALENDRIER</a:t>
            </a:r>
            <a:r>
              <a:rPr lang="fr-FR" altLang="fr-FR" dirty="0"/>
              <a:t> Premium - </a:t>
            </a:r>
            <a:r>
              <a:rPr lang="fr-FR" altLang="fr-FR" dirty="0">
                <a:solidFill>
                  <a:srgbClr val="C00000"/>
                </a:solidFill>
              </a:rPr>
              <a:t>Les offres phares </a:t>
            </a:r>
            <a:r>
              <a:rPr lang="fr-FR" altLang="fr-FR" dirty="0"/>
              <a:t>de chaque univers de besoin et les évènements sur la période</a:t>
            </a:r>
            <a:endParaRPr lang="fr-FR" dirty="0"/>
          </a:p>
        </p:txBody>
      </p:sp>
      <p:sp>
        <p:nvSpPr>
          <p:cNvPr id="4" name="Flèche : pentagone 3">
            <a:extLst>
              <a:ext uri="{FF2B5EF4-FFF2-40B4-BE49-F238E27FC236}">
                <a16:creationId xmlns:a16="http://schemas.microsoft.com/office/drawing/2014/main" id="{96CFFAE4-9650-4F19-AA14-9E79ED74A00F}"/>
              </a:ext>
            </a:extLst>
          </p:cNvPr>
          <p:cNvSpPr/>
          <p:nvPr/>
        </p:nvSpPr>
        <p:spPr>
          <a:xfrm>
            <a:off x="693738" y="1279525"/>
            <a:ext cx="10848975" cy="30797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5" name="ZoneTexte 9">
            <a:extLst>
              <a:ext uri="{FF2B5EF4-FFF2-40B4-BE49-F238E27FC236}">
                <a16:creationId xmlns:a16="http://schemas.microsoft.com/office/drawing/2014/main" id="{E1740EA5-89F0-44E1-A1AE-854FA58E8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38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Mai</a:t>
            </a:r>
          </a:p>
        </p:txBody>
      </p:sp>
      <p:sp>
        <p:nvSpPr>
          <p:cNvPr id="6" name="ZoneTexte 31">
            <a:extLst>
              <a:ext uri="{FF2B5EF4-FFF2-40B4-BE49-F238E27FC236}">
                <a16:creationId xmlns:a16="http://schemas.microsoft.com/office/drawing/2014/main" id="{EBF5E0BC-6D59-4C63-9F22-184B66509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22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Juin</a:t>
            </a:r>
          </a:p>
        </p:txBody>
      </p:sp>
      <p:sp>
        <p:nvSpPr>
          <p:cNvPr id="7" name="ZoneTexte 32">
            <a:extLst>
              <a:ext uri="{FF2B5EF4-FFF2-40B4-BE49-F238E27FC236}">
                <a16:creationId xmlns:a16="http://schemas.microsoft.com/office/drawing/2014/main" id="{A0441B02-8981-4E15-AE08-7FE47A8BF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1183" y="1271588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Juillet</a:t>
            </a:r>
          </a:p>
        </p:txBody>
      </p:sp>
      <p:sp>
        <p:nvSpPr>
          <p:cNvPr id="8" name="ZoneTexte 33">
            <a:extLst>
              <a:ext uri="{FF2B5EF4-FFF2-40B4-BE49-F238E27FC236}">
                <a16:creationId xmlns:a16="http://schemas.microsoft.com/office/drawing/2014/main" id="{62936015-876B-42B4-9A9A-C493F78A1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815" y="1265238"/>
            <a:ext cx="1311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Août</a:t>
            </a:r>
          </a:p>
        </p:txBody>
      </p:sp>
      <p:sp>
        <p:nvSpPr>
          <p:cNvPr id="9" name="ZoneTexte 2">
            <a:extLst>
              <a:ext uri="{FF2B5EF4-FFF2-40B4-BE49-F238E27FC236}">
                <a16:creationId xmlns:a16="http://schemas.microsoft.com/office/drawing/2014/main" id="{A2018A71-1A52-445F-BB89-80170395F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2" y="2371401"/>
            <a:ext cx="1331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0095DA"/>
                </a:solidFill>
              </a:rPr>
              <a:t>Epargne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D2F9744-97D4-4B3D-880F-513179393B5D}"/>
              </a:ext>
            </a:extLst>
          </p:cNvPr>
          <p:cNvGrpSpPr/>
          <p:nvPr/>
        </p:nvGrpSpPr>
        <p:grpSpPr>
          <a:xfrm>
            <a:off x="7993215" y="6143019"/>
            <a:ext cx="3556953" cy="270494"/>
            <a:chOff x="2659988" y="4948636"/>
            <a:chExt cx="4147114" cy="267956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4C5B18F1-0EB5-4E0A-9410-27F8B222329D}"/>
                </a:ext>
              </a:extLst>
            </p:cNvPr>
            <p:cNvGrpSpPr/>
            <p:nvPr/>
          </p:nvGrpSpPr>
          <p:grpSpPr>
            <a:xfrm>
              <a:off x="2659988" y="5050949"/>
              <a:ext cx="3990887" cy="165643"/>
              <a:chOff x="4522298" y="1997756"/>
              <a:chExt cx="3990887" cy="165643"/>
            </a:xfrm>
          </p:grpSpPr>
          <p:sp>
            <p:nvSpPr>
              <p:cNvPr id="17" name="Étoile : 5 branches 16">
                <a:extLst>
                  <a:ext uri="{FF2B5EF4-FFF2-40B4-BE49-F238E27FC236}">
                    <a16:creationId xmlns:a16="http://schemas.microsoft.com/office/drawing/2014/main" id="{42A59D95-DC33-4A9F-8BF0-5E540C01E500}"/>
                  </a:ext>
                </a:extLst>
              </p:cNvPr>
              <p:cNvSpPr/>
              <p:nvPr/>
            </p:nvSpPr>
            <p:spPr>
              <a:xfrm>
                <a:off x="4522298" y="1997756"/>
                <a:ext cx="180305" cy="165643"/>
              </a:xfrm>
              <a:prstGeom prst="star5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8" name="Connecteur droit avec flèche 17">
                <a:extLst>
                  <a:ext uri="{FF2B5EF4-FFF2-40B4-BE49-F238E27FC236}">
                    <a16:creationId xmlns:a16="http://schemas.microsoft.com/office/drawing/2014/main" id="{A61884E5-E074-402C-83B0-D82309E72C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4277" y="2106486"/>
                <a:ext cx="3788908" cy="1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02090C5-17E1-4827-BCB7-DE5235C10749}"/>
                </a:ext>
              </a:extLst>
            </p:cNvPr>
            <p:cNvSpPr/>
            <p:nvPr/>
          </p:nvSpPr>
          <p:spPr>
            <a:xfrm>
              <a:off x="4083835" y="4948636"/>
              <a:ext cx="1967416" cy="24391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>
              <a:spAutoFit/>
            </a:bodyPr>
            <a:lstStyle/>
            <a:p>
              <a:r>
                <a:rPr lang="fr-FR" sz="1000" dirty="0"/>
                <a:t>Vacances scolaires</a:t>
              </a:r>
            </a:p>
          </p:txBody>
        </p:sp>
        <p:sp>
          <p:nvSpPr>
            <p:cNvPr id="16" name="Étoile : 5 branches 15">
              <a:extLst>
                <a:ext uri="{FF2B5EF4-FFF2-40B4-BE49-F238E27FC236}">
                  <a16:creationId xmlns:a16="http://schemas.microsoft.com/office/drawing/2014/main" id="{CF7E4093-D6B9-420B-8D52-8E2764FD2887}"/>
                </a:ext>
              </a:extLst>
            </p:cNvPr>
            <p:cNvSpPr/>
            <p:nvPr/>
          </p:nvSpPr>
          <p:spPr>
            <a:xfrm>
              <a:off x="6626797" y="5040969"/>
              <a:ext cx="180305" cy="165643"/>
            </a:xfrm>
            <a:prstGeom prst="star5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1" name="ZoneTexte 2">
            <a:extLst>
              <a:ext uri="{FF2B5EF4-FFF2-40B4-BE49-F238E27FC236}">
                <a16:creationId xmlns:a16="http://schemas.microsoft.com/office/drawing/2014/main" id="{698B6D83-205F-4DD1-9A35-DA06E9827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2" y="1578260"/>
            <a:ext cx="1331912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b="1" dirty="0">
                <a:solidFill>
                  <a:srgbClr val="C00000"/>
                </a:solidFill>
              </a:rPr>
              <a:t>Challenge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B96EFAF8-FE60-4D64-BD0C-7AFDD3945411}"/>
              </a:ext>
            </a:extLst>
          </p:cNvPr>
          <p:cNvCxnSpPr>
            <a:cxnSpLocks/>
          </p:cNvCxnSpPr>
          <p:nvPr/>
        </p:nvCxnSpPr>
        <p:spPr>
          <a:xfrm>
            <a:off x="2663434" y="1941216"/>
            <a:ext cx="865861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Étoile : 5 branches 33">
            <a:extLst>
              <a:ext uri="{FF2B5EF4-FFF2-40B4-BE49-F238E27FC236}">
                <a16:creationId xmlns:a16="http://schemas.microsoft.com/office/drawing/2014/main" id="{1559EB2A-AFD4-447E-BB27-893048513D5A}"/>
              </a:ext>
            </a:extLst>
          </p:cNvPr>
          <p:cNvSpPr/>
          <p:nvPr/>
        </p:nvSpPr>
        <p:spPr>
          <a:xfrm>
            <a:off x="2411820" y="1778587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Étoile : 5 branches 34">
            <a:extLst>
              <a:ext uri="{FF2B5EF4-FFF2-40B4-BE49-F238E27FC236}">
                <a16:creationId xmlns:a16="http://schemas.microsoft.com/office/drawing/2014/main" id="{4B1A7E4A-4C4C-46C7-B063-AC487A327E40}"/>
              </a:ext>
            </a:extLst>
          </p:cNvPr>
          <p:cNvSpPr/>
          <p:nvPr/>
        </p:nvSpPr>
        <p:spPr>
          <a:xfrm>
            <a:off x="11324542" y="1806073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7E686DD4-C2C1-4CAF-B934-3AD81815A1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77" y="97569"/>
            <a:ext cx="655781" cy="637309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ACA6239C-6AE4-49B3-AE0A-7722E34E14F3}"/>
              </a:ext>
            </a:extLst>
          </p:cNvPr>
          <p:cNvGrpSpPr/>
          <p:nvPr/>
        </p:nvGrpSpPr>
        <p:grpSpPr>
          <a:xfrm>
            <a:off x="2670890" y="4480092"/>
            <a:ext cx="8774436" cy="742243"/>
            <a:chOff x="2611825" y="3506738"/>
            <a:chExt cx="8774436" cy="742243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601E2BB2-6CD7-4312-99D0-173B70973FDE}"/>
                </a:ext>
              </a:extLst>
            </p:cNvPr>
            <p:cNvSpPr txBox="1"/>
            <p:nvPr/>
          </p:nvSpPr>
          <p:spPr>
            <a:xfrm>
              <a:off x="2628907" y="3506738"/>
              <a:ext cx="3940206" cy="707886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 u="sng" dirty="0"/>
                <a:t>SCPI  en direct </a:t>
              </a:r>
              <a:r>
                <a:rPr lang="fr-FR" sz="1000" b="1" dirty="0"/>
                <a:t>:</a:t>
              </a:r>
            </a:p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fr-FR" sz="1000" dirty="0"/>
                <a:t>AEW (AEW Diversification Allemagne, AEW Patrimoine Santé) </a:t>
              </a:r>
            </a:p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fr-FR" sz="1000" dirty="0"/>
                <a:t>SOFIDY (</a:t>
              </a:r>
              <a:r>
                <a:rPr lang="fr-FR" sz="1000" dirty="0" err="1"/>
                <a:t>Efimmo</a:t>
              </a:r>
              <a:r>
                <a:rPr lang="fr-FR" sz="1000" dirty="0"/>
                <a:t> &amp; </a:t>
              </a:r>
              <a:r>
                <a:rPr lang="fr-FR" sz="1000" dirty="0" err="1"/>
                <a:t>Immorente</a:t>
              </a:r>
              <a:r>
                <a:rPr lang="fr-FR" sz="1000" dirty="0"/>
                <a:t>) - réservés CAGP/BP </a:t>
              </a:r>
            </a:p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fr-FR" sz="1000" dirty="0"/>
                <a:t>MIDI 2I (Métronome) -  réservé CAGP/BP </a:t>
              </a:r>
            </a:p>
          </p:txBody>
        </p: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6EA11807-B69F-4A4F-B488-E50086E597A9}"/>
                </a:ext>
              </a:extLst>
            </p:cNvPr>
            <p:cNvCxnSpPr>
              <a:cxnSpLocks/>
            </p:cNvCxnSpPr>
            <p:nvPr/>
          </p:nvCxnSpPr>
          <p:spPr>
            <a:xfrm>
              <a:off x="2611825" y="4248981"/>
              <a:ext cx="87744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A55C6804-7973-45E9-9A18-11FC334D5BC2}"/>
              </a:ext>
            </a:extLst>
          </p:cNvPr>
          <p:cNvGrpSpPr/>
          <p:nvPr/>
        </p:nvGrpSpPr>
        <p:grpSpPr>
          <a:xfrm>
            <a:off x="2693789" y="5278421"/>
            <a:ext cx="8756133" cy="257564"/>
            <a:chOff x="2620471" y="4119640"/>
            <a:chExt cx="8756133" cy="257564"/>
          </a:xfrm>
        </p:grpSpPr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A983D044-DFF6-4912-858D-6D2B8A7F38F5}"/>
                </a:ext>
              </a:extLst>
            </p:cNvPr>
            <p:cNvSpPr txBox="1"/>
            <p:nvPr/>
          </p:nvSpPr>
          <p:spPr>
            <a:xfrm>
              <a:off x="2620471" y="4119640"/>
              <a:ext cx="7921301" cy="24622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 u="sng" dirty="0"/>
                <a:t>SCPI en ASV </a:t>
              </a:r>
              <a:r>
                <a:rPr lang="fr-FR" sz="1000" b="1" dirty="0"/>
                <a:t>:  </a:t>
              </a:r>
              <a:r>
                <a:rPr lang="fr-FR" sz="1000" dirty="0"/>
                <a:t>CNP  </a:t>
              </a:r>
              <a:r>
                <a:rPr lang="fr-FR" sz="1000" i="1" dirty="0"/>
                <a:t>(PFO2 , </a:t>
              </a:r>
              <a:r>
                <a:rPr lang="fr-FR" sz="1000" i="1" dirty="0" err="1"/>
                <a:t>Primopierre</a:t>
              </a:r>
              <a:r>
                <a:rPr lang="fr-FR" sz="1000" i="1" dirty="0"/>
                <a:t>)  </a:t>
              </a:r>
              <a:r>
                <a:rPr lang="fr-FR" sz="1000" dirty="0"/>
                <a:t>BPCE VIE </a:t>
              </a:r>
              <a:r>
                <a:rPr lang="fr-FR" sz="1000" i="1" dirty="0"/>
                <a:t>(Epargne Foncière, </a:t>
              </a:r>
              <a:r>
                <a:rPr lang="fr-FR" sz="1000" i="1" dirty="0" err="1"/>
                <a:t>Atream</a:t>
              </a:r>
              <a:r>
                <a:rPr lang="fr-FR" sz="1000" i="1" dirty="0"/>
                <a:t>, </a:t>
              </a:r>
              <a:r>
                <a:rPr lang="fr-FR" sz="1000" i="1" dirty="0" err="1"/>
                <a:t>Accimmo</a:t>
              </a:r>
              <a:r>
                <a:rPr lang="fr-FR" sz="1000" i="1" dirty="0"/>
                <a:t> Pierre, </a:t>
              </a:r>
              <a:r>
                <a:rPr lang="fr-FR" sz="1000" i="1" dirty="0" err="1"/>
                <a:t>Efimmo</a:t>
              </a:r>
              <a:r>
                <a:rPr lang="fr-FR" sz="1000" i="1" dirty="0"/>
                <a:t>, </a:t>
              </a:r>
              <a:r>
                <a:rPr lang="fr-FR" sz="1000" i="1" dirty="0" err="1"/>
                <a:t>Immorente</a:t>
              </a:r>
              <a:r>
                <a:rPr lang="fr-FR" sz="1000" i="1" dirty="0"/>
                <a:t> et  Métronome)</a:t>
              </a:r>
            </a:p>
          </p:txBody>
        </p: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A8A7EE66-0B22-47E7-A7EB-8E928ADF59B3}"/>
                </a:ext>
              </a:extLst>
            </p:cNvPr>
            <p:cNvCxnSpPr>
              <a:cxnSpLocks/>
            </p:cNvCxnSpPr>
            <p:nvPr/>
          </p:nvCxnSpPr>
          <p:spPr>
            <a:xfrm>
              <a:off x="2629990" y="4377204"/>
              <a:ext cx="874661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3A207CE4-EB2C-45A1-B8AD-A7645ED17615}"/>
              </a:ext>
            </a:extLst>
          </p:cNvPr>
          <p:cNvSpPr txBox="1"/>
          <p:nvPr/>
        </p:nvSpPr>
        <p:spPr>
          <a:xfrm>
            <a:off x="2673645" y="3875159"/>
            <a:ext cx="2199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 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A753231F-DD57-4C1C-AD75-85CFCC70FB72}"/>
              </a:ext>
            </a:extLst>
          </p:cNvPr>
          <p:cNvSpPr txBox="1"/>
          <p:nvPr/>
        </p:nvSpPr>
        <p:spPr>
          <a:xfrm>
            <a:off x="2702147" y="4137093"/>
            <a:ext cx="4462316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CAT PREMIUM </a:t>
            </a:r>
            <a:r>
              <a:rPr lang="fr-FR" sz="1000" dirty="0"/>
              <a:t>6, 12 ou 24 mois dès 200 K€ d’argent frais (ou en défensif)</a:t>
            </a:r>
          </a:p>
        </p:txBody>
      </p: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E673606E-E96D-413F-9483-6BA018036C2A}"/>
              </a:ext>
            </a:extLst>
          </p:cNvPr>
          <p:cNvCxnSpPr>
            <a:cxnSpLocks/>
          </p:cNvCxnSpPr>
          <p:nvPr/>
        </p:nvCxnSpPr>
        <p:spPr>
          <a:xfrm>
            <a:off x="2710986" y="4076584"/>
            <a:ext cx="87389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>
            <a:extLst>
              <a:ext uri="{FF2B5EF4-FFF2-40B4-BE49-F238E27FC236}">
                <a16:creationId xmlns:a16="http://schemas.microsoft.com/office/drawing/2014/main" id="{CE60E72D-CC92-4F73-AA37-65451B2D73D3}"/>
              </a:ext>
            </a:extLst>
          </p:cNvPr>
          <p:cNvSpPr txBox="1"/>
          <p:nvPr/>
        </p:nvSpPr>
        <p:spPr>
          <a:xfrm>
            <a:off x="2581636" y="2318628"/>
            <a:ext cx="3004352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FAF NIMI : </a:t>
            </a:r>
            <a:r>
              <a:rPr lang="fr-FR" sz="1000" dirty="0"/>
              <a:t>CORALIUM TRANSATLANTIC  21/06</a:t>
            </a:r>
          </a:p>
        </p:txBody>
      </p: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AD4BA681-CA64-49A7-B9CA-3DB7B85E83D1}"/>
              </a:ext>
            </a:extLst>
          </p:cNvPr>
          <p:cNvCxnSpPr>
            <a:cxnSpLocks/>
          </p:cNvCxnSpPr>
          <p:nvPr/>
        </p:nvCxnSpPr>
        <p:spPr>
          <a:xfrm>
            <a:off x="2581636" y="2585974"/>
            <a:ext cx="3849402" cy="10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Étoile : 5 branches 63">
            <a:extLst>
              <a:ext uri="{FF2B5EF4-FFF2-40B4-BE49-F238E27FC236}">
                <a16:creationId xmlns:a16="http://schemas.microsoft.com/office/drawing/2014/main" id="{470D5DEE-DB2E-4060-9CA6-C88C61BFF24E}"/>
              </a:ext>
            </a:extLst>
          </p:cNvPr>
          <p:cNvSpPr/>
          <p:nvPr/>
        </p:nvSpPr>
        <p:spPr>
          <a:xfrm rot="21290460">
            <a:off x="6439455" y="2476314"/>
            <a:ext cx="180305" cy="195351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F6A53FD9-65C9-4DCD-97CB-6D737834C2B9}"/>
              </a:ext>
            </a:extLst>
          </p:cNvPr>
          <p:cNvSpPr txBox="1"/>
          <p:nvPr/>
        </p:nvSpPr>
        <p:spPr>
          <a:xfrm>
            <a:off x="2572299" y="2656457"/>
            <a:ext cx="2157930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FAF BGC : </a:t>
            </a:r>
            <a:r>
              <a:rPr lang="fr-FR" sz="1000" dirty="0"/>
              <a:t>ALIZE VISION  04/07</a:t>
            </a:r>
          </a:p>
        </p:txBody>
      </p:sp>
      <p:cxnSp>
        <p:nvCxnSpPr>
          <p:cNvPr id="67" name="Connecteur droit avec flèche 66">
            <a:extLst>
              <a:ext uri="{FF2B5EF4-FFF2-40B4-BE49-F238E27FC236}">
                <a16:creationId xmlns:a16="http://schemas.microsoft.com/office/drawing/2014/main" id="{C2B52120-63EE-483D-8822-04CABAB81F4F}"/>
              </a:ext>
            </a:extLst>
          </p:cNvPr>
          <p:cNvCxnSpPr>
            <a:cxnSpLocks/>
          </p:cNvCxnSpPr>
          <p:nvPr/>
        </p:nvCxnSpPr>
        <p:spPr>
          <a:xfrm>
            <a:off x="2540868" y="2943193"/>
            <a:ext cx="4685858" cy="18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Étoile : 5 branches 67">
            <a:extLst>
              <a:ext uri="{FF2B5EF4-FFF2-40B4-BE49-F238E27FC236}">
                <a16:creationId xmlns:a16="http://schemas.microsoft.com/office/drawing/2014/main" id="{BB5F001D-2B09-4152-ACF1-A995428BE276}"/>
              </a:ext>
            </a:extLst>
          </p:cNvPr>
          <p:cNvSpPr/>
          <p:nvPr/>
        </p:nvSpPr>
        <p:spPr>
          <a:xfrm>
            <a:off x="7229667" y="2810921"/>
            <a:ext cx="180305" cy="195351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3D22E151-6B5C-4C46-83CC-F5B2C1A9BC7D}"/>
              </a:ext>
            </a:extLst>
          </p:cNvPr>
          <p:cNvSpPr txBox="1"/>
          <p:nvPr/>
        </p:nvSpPr>
        <p:spPr>
          <a:xfrm>
            <a:off x="6219740" y="3021455"/>
            <a:ext cx="1448545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FAF NIMI : </a:t>
            </a:r>
            <a:r>
              <a:rPr lang="fr-FR" sz="1000" dirty="0"/>
              <a:t>IRISEA 2</a:t>
            </a:r>
          </a:p>
        </p:txBody>
      </p: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02C2B0DC-15E2-469E-A025-C7C2A643FB65}"/>
              </a:ext>
            </a:extLst>
          </p:cNvPr>
          <p:cNvCxnSpPr>
            <a:cxnSpLocks/>
          </p:cNvCxnSpPr>
          <p:nvPr/>
        </p:nvCxnSpPr>
        <p:spPr>
          <a:xfrm flipV="1">
            <a:off x="6219741" y="3297660"/>
            <a:ext cx="5166316" cy="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Étoile : 5 branches 70">
            <a:extLst>
              <a:ext uri="{FF2B5EF4-FFF2-40B4-BE49-F238E27FC236}">
                <a16:creationId xmlns:a16="http://schemas.microsoft.com/office/drawing/2014/main" id="{2140B1E2-7151-4599-B6E8-F5A161A0AE30}"/>
              </a:ext>
            </a:extLst>
          </p:cNvPr>
          <p:cNvSpPr/>
          <p:nvPr/>
        </p:nvSpPr>
        <p:spPr>
          <a:xfrm>
            <a:off x="7164463" y="3603860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DDF38CB9-8FA0-4F1C-9FDF-D104BD21DBE2}"/>
              </a:ext>
            </a:extLst>
          </p:cNvPr>
          <p:cNvSpPr txBox="1"/>
          <p:nvPr/>
        </p:nvSpPr>
        <p:spPr>
          <a:xfrm>
            <a:off x="7366385" y="3380448"/>
            <a:ext cx="2990780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FAF BGC: </a:t>
            </a:r>
            <a:r>
              <a:rPr lang="fr-FR" sz="1000" dirty="0"/>
              <a:t>Nom commercial non communiqué</a:t>
            </a:r>
          </a:p>
        </p:txBody>
      </p:sp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A89D1245-027D-45E8-8D7B-4DCA584EE415}"/>
              </a:ext>
            </a:extLst>
          </p:cNvPr>
          <p:cNvCxnSpPr>
            <a:cxnSpLocks/>
          </p:cNvCxnSpPr>
          <p:nvPr/>
        </p:nvCxnSpPr>
        <p:spPr>
          <a:xfrm>
            <a:off x="7353170" y="3691103"/>
            <a:ext cx="4046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Étoile : 5 branches 77">
            <a:extLst>
              <a:ext uri="{FF2B5EF4-FFF2-40B4-BE49-F238E27FC236}">
                <a16:creationId xmlns:a16="http://schemas.microsoft.com/office/drawing/2014/main" id="{165B509A-54D0-409A-A711-4036063915B2}"/>
              </a:ext>
            </a:extLst>
          </p:cNvPr>
          <p:cNvSpPr/>
          <p:nvPr/>
        </p:nvSpPr>
        <p:spPr>
          <a:xfrm>
            <a:off x="6055851" y="3202991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9A92B4F9-80FF-4076-B9C2-A331D6933B75}"/>
              </a:ext>
            </a:extLst>
          </p:cNvPr>
          <p:cNvSpPr txBox="1"/>
          <p:nvPr/>
        </p:nvSpPr>
        <p:spPr>
          <a:xfrm>
            <a:off x="8075942" y="5604542"/>
            <a:ext cx="3385918" cy="407249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SCPI en ASV : </a:t>
            </a:r>
            <a:r>
              <a:rPr lang="fr-FR" sz="1000" dirty="0"/>
              <a:t>BPCE VIE </a:t>
            </a:r>
            <a:r>
              <a:rPr lang="fr-FR" sz="1000" i="1" dirty="0"/>
              <a:t>(Atout Pierre Diversification à compter du 1</a:t>
            </a:r>
            <a:r>
              <a:rPr lang="fr-FR" sz="1000" i="1" baseline="30000" dirty="0"/>
              <a:t>er</a:t>
            </a:r>
            <a:r>
              <a:rPr lang="fr-FR" sz="1000" i="1" dirty="0"/>
              <a:t> juillet)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07B673F-105A-40C0-9300-37DF18D6E29D}"/>
              </a:ext>
            </a:extLst>
          </p:cNvPr>
          <p:cNvSpPr txBox="1"/>
          <p:nvPr/>
        </p:nvSpPr>
        <p:spPr>
          <a:xfrm>
            <a:off x="2594508" y="1630221"/>
            <a:ext cx="2371162" cy="26161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fr-FR" sz="1100" b="1" dirty="0">
                <a:solidFill>
                  <a:schemeClr val="bg1"/>
                </a:solidFill>
              </a:rPr>
              <a:t>Challenge du 1</a:t>
            </a:r>
            <a:r>
              <a:rPr lang="fr-FR" sz="1100" b="1" baseline="30000" dirty="0">
                <a:solidFill>
                  <a:schemeClr val="bg1"/>
                </a:solidFill>
              </a:rPr>
              <a:t>er</a:t>
            </a:r>
            <a:r>
              <a:rPr lang="fr-FR" sz="1100" b="1" dirty="0">
                <a:solidFill>
                  <a:schemeClr val="bg1"/>
                </a:solidFill>
              </a:rPr>
              <a:t> mai au 31 août</a:t>
            </a:r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76E50B2A-6251-42A6-8DE1-078CD40BE5AD}"/>
              </a:ext>
            </a:extLst>
          </p:cNvPr>
          <p:cNvCxnSpPr>
            <a:cxnSpLocks/>
          </p:cNvCxnSpPr>
          <p:nvPr/>
        </p:nvCxnSpPr>
        <p:spPr>
          <a:xfrm>
            <a:off x="8075942" y="6027818"/>
            <a:ext cx="33859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Étoile : 5 branches 71">
            <a:extLst>
              <a:ext uri="{FF2B5EF4-FFF2-40B4-BE49-F238E27FC236}">
                <a16:creationId xmlns:a16="http://schemas.microsoft.com/office/drawing/2014/main" id="{431BA146-088F-4FB8-B6E9-C87C4291A416}"/>
              </a:ext>
            </a:extLst>
          </p:cNvPr>
          <p:cNvSpPr/>
          <p:nvPr/>
        </p:nvSpPr>
        <p:spPr>
          <a:xfrm>
            <a:off x="7967556" y="5930111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D20002F1-5A05-426E-A086-E7189B71051E}"/>
              </a:ext>
            </a:extLst>
          </p:cNvPr>
          <p:cNvSpPr txBox="1"/>
          <p:nvPr/>
        </p:nvSpPr>
        <p:spPr>
          <a:xfrm>
            <a:off x="2702147" y="3789620"/>
            <a:ext cx="3548585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VEGA : </a:t>
            </a:r>
            <a:r>
              <a:rPr lang="fr-FR" sz="1000" dirty="0"/>
              <a:t>GSM CTO/PEA ou OG dans les contrats Premium </a:t>
            </a:r>
          </a:p>
        </p:txBody>
      </p: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3DADA37A-4E0A-4117-A666-5F7AB8793E56}"/>
              </a:ext>
            </a:extLst>
          </p:cNvPr>
          <p:cNvCxnSpPr>
            <a:cxnSpLocks/>
          </p:cNvCxnSpPr>
          <p:nvPr/>
        </p:nvCxnSpPr>
        <p:spPr>
          <a:xfrm>
            <a:off x="2702147" y="4417592"/>
            <a:ext cx="87389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15D2F1F2-AFB8-EC82-811E-EE8776A6EE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367" y="2774621"/>
            <a:ext cx="261377" cy="2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85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550DD1D1-9416-45C5-97AE-B6837E873DEA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 dirty="0"/>
              <a:t>Grand Public</a:t>
            </a:r>
            <a:r>
              <a:rPr lang="fr-FR" dirty="0"/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ED277BC-EA94-4323-ADB2-14F63751EB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0"/>
            <a:ext cx="10980738" cy="720725"/>
          </a:xfrm>
        </p:spPr>
        <p:txBody>
          <a:bodyPr/>
          <a:lstStyle/>
          <a:p>
            <a:r>
              <a:rPr lang="fr-FR" altLang="fr-FR" dirty="0">
                <a:solidFill>
                  <a:srgbClr val="C00000"/>
                </a:solidFill>
              </a:rPr>
              <a:t>LE CALENDRIER </a:t>
            </a:r>
            <a:r>
              <a:rPr lang="fr-FR" altLang="fr-FR" dirty="0"/>
              <a:t>Premium - </a:t>
            </a:r>
            <a:r>
              <a:rPr lang="fr-FR" altLang="fr-FR" dirty="0">
                <a:solidFill>
                  <a:srgbClr val="C00000"/>
                </a:solidFill>
              </a:rPr>
              <a:t>Les offres phares </a:t>
            </a:r>
            <a:r>
              <a:rPr lang="fr-FR" altLang="fr-FR" dirty="0"/>
              <a:t>de chaque univers de besoin et les évènements sur la période</a:t>
            </a:r>
            <a:endParaRPr lang="fr-FR" dirty="0"/>
          </a:p>
        </p:txBody>
      </p:sp>
      <p:sp>
        <p:nvSpPr>
          <p:cNvPr id="9" name="Flèche : pentagone 8">
            <a:extLst>
              <a:ext uri="{FF2B5EF4-FFF2-40B4-BE49-F238E27FC236}">
                <a16:creationId xmlns:a16="http://schemas.microsoft.com/office/drawing/2014/main" id="{D2FB08E5-C067-4B7F-8F8F-E28414505C18}"/>
              </a:ext>
            </a:extLst>
          </p:cNvPr>
          <p:cNvSpPr/>
          <p:nvPr/>
        </p:nvSpPr>
        <p:spPr>
          <a:xfrm>
            <a:off x="693738" y="1279525"/>
            <a:ext cx="10848975" cy="30797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B7C3D79-562C-49B6-9924-B6F4F9209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38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Mai</a:t>
            </a:r>
          </a:p>
        </p:txBody>
      </p:sp>
      <p:sp>
        <p:nvSpPr>
          <p:cNvPr id="11" name="ZoneTexte 31">
            <a:extLst>
              <a:ext uri="{FF2B5EF4-FFF2-40B4-BE49-F238E27FC236}">
                <a16:creationId xmlns:a16="http://schemas.microsoft.com/office/drawing/2014/main" id="{283E5375-97E2-4867-943C-B6E178184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22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Juin</a:t>
            </a:r>
          </a:p>
        </p:txBody>
      </p:sp>
      <p:sp>
        <p:nvSpPr>
          <p:cNvPr id="12" name="ZoneTexte 32">
            <a:extLst>
              <a:ext uri="{FF2B5EF4-FFF2-40B4-BE49-F238E27FC236}">
                <a16:creationId xmlns:a16="http://schemas.microsoft.com/office/drawing/2014/main" id="{CEB5CC51-9C53-417F-B134-14675A2F9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1183" y="1271588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Juillet</a:t>
            </a:r>
          </a:p>
        </p:txBody>
      </p:sp>
      <p:sp>
        <p:nvSpPr>
          <p:cNvPr id="13" name="ZoneTexte 33">
            <a:extLst>
              <a:ext uri="{FF2B5EF4-FFF2-40B4-BE49-F238E27FC236}">
                <a16:creationId xmlns:a16="http://schemas.microsoft.com/office/drawing/2014/main" id="{E9B460C3-7DB9-423B-96AC-4D8F2289B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815" y="1265238"/>
            <a:ext cx="1311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Août</a:t>
            </a:r>
          </a:p>
        </p:txBody>
      </p:sp>
      <p:sp>
        <p:nvSpPr>
          <p:cNvPr id="15" name="ZoneTexte 38">
            <a:extLst>
              <a:ext uri="{FF2B5EF4-FFF2-40B4-BE49-F238E27FC236}">
                <a16:creationId xmlns:a16="http://schemas.microsoft.com/office/drawing/2014/main" id="{4771B757-D8A4-4E4C-86E1-3E1BDA951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5065" y="2945554"/>
            <a:ext cx="1514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71BF44"/>
                </a:solidFill>
              </a:rPr>
              <a:t>Crédit</a:t>
            </a:r>
            <a:endParaRPr lang="fr-FR" altLang="fr-FR" sz="1400" dirty="0"/>
          </a:p>
        </p:txBody>
      </p:sp>
      <p:sp>
        <p:nvSpPr>
          <p:cNvPr id="16" name="ZoneTexte 39">
            <a:extLst>
              <a:ext uri="{FF2B5EF4-FFF2-40B4-BE49-F238E27FC236}">
                <a16:creationId xmlns:a16="http://schemas.microsoft.com/office/drawing/2014/main" id="{E71B992A-69B5-4501-A055-96AEC7EDC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1780605"/>
            <a:ext cx="15001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FFC000"/>
                </a:solidFill>
              </a:rPr>
              <a:t>IARD Prévoyance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F47AA5-3F1F-4654-A6C2-07482172A6E6}"/>
              </a:ext>
            </a:extLst>
          </p:cNvPr>
          <p:cNvGrpSpPr/>
          <p:nvPr/>
        </p:nvGrpSpPr>
        <p:grpSpPr>
          <a:xfrm>
            <a:off x="2508463" y="1787208"/>
            <a:ext cx="5263520" cy="475461"/>
            <a:chOff x="3156329" y="2635310"/>
            <a:chExt cx="5263520" cy="475461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349BB88A-314F-4837-BCF7-F5168019C33C}"/>
                </a:ext>
              </a:extLst>
            </p:cNvPr>
            <p:cNvGrpSpPr/>
            <p:nvPr/>
          </p:nvGrpSpPr>
          <p:grpSpPr>
            <a:xfrm>
              <a:off x="3156329" y="2635310"/>
              <a:ext cx="5083215" cy="475461"/>
              <a:chOff x="3555792" y="3072965"/>
              <a:chExt cx="5083215" cy="475461"/>
            </a:xfrm>
          </p:grpSpPr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050E6C2A-D1D0-4381-95A6-3E503999C39F}"/>
                  </a:ext>
                </a:extLst>
              </p:cNvPr>
              <p:cNvGrpSpPr/>
              <p:nvPr/>
            </p:nvGrpSpPr>
            <p:grpSpPr>
              <a:xfrm>
                <a:off x="3555792" y="3072965"/>
                <a:ext cx="5083215" cy="337532"/>
                <a:chOff x="4478770" y="2295231"/>
                <a:chExt cx="5083215" cy="337532"/>
              </a:xfrm>
            </p:grpSpPr>
            <p:cxnSp>
              <p:nvCxnSpPr>
                <p:cNvPr id="31" name="Connecteur droit avec flèche 30">
                  <a:extLst>
                    <a:ext uri="{FF2B5EF4-FFF2-40B4-BE49-F238E27FC236}">
                      <a16:creationId xmlns:a16="http://schemas.microsoft.com/office/drawing/2014/main" id="{98A07A4F-4566-46FB-8D31-10C9A1188A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07729" y="2560456"/>
                  <a:ext cx="4954256" cy="430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2" name="Groupe 31">
                  <a:extLst>
                    <a:ext uri="{FF2B5EF4-FFF2-40B4-BE49-F238E27FC236}">
                      <a16:creationId xmlns:a16="http://schemas.microsoft.com/office/drawing/2014/main" id="{C989A834-EBB1-40E2-A675-5EB9D9A1E9ED}"/>
                    </a:ext>
                  </a:extLst>
                </p:cNvPr>
                <p:cNvGrpSpPr/>
                <p:nvPr/>
              </p:nvGrpSpPr>
              <p:grpSpPr>
                <a:xfrm>
                  <a:off x="4478770" y="2295231"/>
                  <a:ext cx="2117498" cy="337532"/>
                  <a:chOff x="2495424" y="2292794"/>
                  <a:chExt cx="2117498" cy="337532"/>
                </a:xfrm>
              </p:grpSpPr>
              <p:sp>
                <p:nvSpPr>
                  <p:cNvPr id="33" name="ZoneTexte 32">
                    <a:extLst>
                      <a:ext uri="{FF2B5EF4-FFF2-40B4-BE49-F238E27FC236}">
                        <a16:creationId xmlns:a16="http://schemas.microsoft.com/office/drawing/2014/main" id="{5D61B610-944B-455D-8A73-8FC1F2558BFE}"/>
                      </a:ext>
                    </a:extLst>
                  </p:cNvPr>
                  <p:cNvSpPr txBox="1"/>
                  <p:nvPr/>
                </p:nvSpPr>
                <p:spPr>
                  <a:xfrm>
                    <a:off x="2623275" y="2292794"/>
                    <a:ext cx="1989647" cy="246221"/>
                  </a:xfrm>
                  <a:prstGeom prst="rect">
                    <a:avLst/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Dispositif SF2 : 2 mois offerts</a:t>
                    </a:r>
                  </a:p>
                </p:txBody>
              </p:sp>
              <p:sp>
                <p:nvSpPr>
                  <p:cNvPr id="34" name="Étoile : 5 branches 33">
                    <a:extLst>
                      <a:ext uri="{FF2B5EF4-FFF2-40B4-BE49-F238E27FC236}">
                        <a16:creationId xmlns:a16="http://schemas.microsoft.com/office/drawing/2014/main" id="{6EF439E4-6302-459F-8AA8-F20461575FFD}"/>
                      </a:ext>
                    </a:extLst>
                  </p:cNvPr>
                  <p:cNvSpPr/>
                  <p:nvPr/>
                </p:nvSpPr>
                <p:spPr>
                  <a:xfrm>
                    <a:off x="2495424" y="2464683"/>
                    <a:ext cx="180305" cy="165643"/>
                  </a:xfrm>
                  <a:prstGeom prst="star5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B54FA15-9A32-454D-A37C-488A152F8656}"/>
                  </a:ext>
                </a:extLst>
              </p:cNvPr>
              <p:cNvSpPr txBox="1"/>
              <p:nvPr/>
            </p:nvSpPr>
            <p:spPr>
              <a:xfrm>
                <a:off x="3746025" y="3302205"/>
                <a:ext cx="12073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du 02/05 au 30/06</a:t>
                </a:r>
              </a:p>
            </p:txBody>
          </p:sp>
        </p:grpSp>
        <p:sp>
          <p:nvSpPr>
            <p:cNvPr id="28" name="Étoile : 5 branches 27">
              <a:extLst>
                <a:ext uri="{FF2B5EF4-FFF2-40B4-BE49-F238E27FC236}">
                  <a16:creationId xmlns:a16="http://schemas.microsoft.com/office/drawing/2014/main" id="{BD4328F9-EB1F-4E49-B30F-DFE6EAEC4294}"/>
                </a:ext>
              </a:extLst>
            </p:cNvPr>
            <p:cNvSpPr/>
            <p:nvPr/>
          </p:nvSpPr>
          <p:spPr>
            <a:xfrm>
              <a:off x="8239544" y="2815680"/>
              <a:ext cx="180305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BDBFC59E-7432-4739-9AF4-ACD41746D09D}"/>
              </a:ext>
            </a:extLst>
          </p:cNvPr>
          <p:cNvCxnSpPr>
            <a:cxnSpLocks/>
          </p:cNvCxnSpPr>
          <p:nvPr/>
        </p:nvCxnSpPr>
        <p:spPr>
          <a:xfrm>
            <a:off x="5273827" y="2352404"/>
            <a:ext cx="2317851" cy="7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FDF9AF4C-D508-44AD-9F25-3F7DB505ACDD}"/>
              </a:ext>
            </a:extLst>
          </p:cNvPr>
          <p:cNvGrpSpPr/>
          <p:nvPr/>
        </p:nvGrpSpPr>
        <p:grpSpPr>
          <a:xfrm>
            <a:off x="5093331" y="2093087"/>
            <a:ext cx="2211781" cy="343583"/>
            <a:chOff x="-2654918" y="2356085"/>
            <a:chExt cx="2673433" cy="343583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5152B19-5314-4825-BF9A-02D7D4359C30}"/>
                </a:ext>
              </a:extLst>
            </p:cNvPr>
            <p:cNvSpPr txBox="1"/>
            <p:nvPr/>
          </p:nvSpPr>
          <p:spPr>
            <a:xfrm>
              <a:off x="-2412865" y="2356085"/>
              <a:ext cx="2431380" cy="24622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Dispositif MRH : 1 mois offert</a:t>
              </a:r>
            </a:p>
          </p:txBody>
        </p:sp>
        <p:sp>
          <p:nvSpPr>
            <p:cNvPr id="38" name="Étoile : 5 branches 37">
              <a:extLst>
                <a:ext uri="{FF2B5EF4-FFF2-40B4-BE49-F238E27FC236}">
                  <a16:creationId xmlns:a16="http://schemas.microsoft.com/office/drawing/2014/main" id="{25B1CE2E-7F8C-4B63-89BD-7339F5896726}"/>
                </a:ext>
              </a:extLst>
            </p:cNvPr>
            <p:cNvSpPr/>
            <p:nvPr/>
          </p:nvSpPr>
          <p:spPr>
            <a:xfrm>
              <a:off x="-2654918" y="2534025"/>
              <a:ext cx="218170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806F3BEF-AE2E-451C-8DEB-6698C6639EA9}"/>
              </a:ext>
            </a:extLst>
          </p:cNvPr>
          <p:cNvSpPr txBox="1"/>
          <p:nvPr/>
        </p:nvSpPr>
        <p:spPr>
          <a:xfrm>
            <a:off x="5293586" y="2315666"/>
            <a:ext cx="1207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 03/06 au 01/07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11EF7234-49D5-40F3-8AD2-3D49A76431F9}"/>
              </a:ext>
            </a:extLst>
          </p:cNvPr>
          <p:cNvGrpSpPr/>
          <p:nvPr/>
        </p:nvGrpSpPr>
        <p:grpSpPr>
          <a:xfrm>
            <a:off x="2567216" y="2975989"/>
            <a:ext cx="8758210" cy="353593"/>
            <a:chOff x="4451732" y="2295231"/>
            <a:chExt cx="8758210" cy="353593"/>
          </a:xfrm>
        </p:grpSpPr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1E12611A-690A-4328-90F9-3526F886A1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9" y="2550504"/>
              <a:ext cx="8602213" cy="257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EA397E82-05DE-4F30-A190-D754C05D4318}"/>
                </a:ext>
              </a:extLst>
            </p:cNvPr>
            <p:cNvGrpSpPr/>
            <p:nvPr/>
          </p:nvGrpSpPr>
          <p:grpSpPr>
            <a:xfrm>
              <a:off x="4451732" y="2295231"/>
              <a:ext cx="2273578" cy="353593"/>
              <a:chOff x="2468386" y="2292794"/>
              <a:chExt cx="2273578" cy="353593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3071AB5E-7E8A-4167-8E2E-D69D73134B24}"/>
                  </a:ext>
                </a:extLst>
              </p:cNvPr>
              <p:cNvSpPr txBox="1"/>
              <p:nvPr/>
            </p:nvSpPr>
            <p:spPr>
              <a:xfrm>
                <a:off x="2784377" y="2292794"/>
                <a:ext cx="1957587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Prêt Premium Avance liberté </a:t>
                </a:r>
              </a:p>
            </p:txBody>
          </p:sp>
          <p:sp>
            <p:nvSpPr>
              <p:cNvPr id="44" name="Étoile : 5 branches 43">
                <a:extLst>
                  <a:ext uri="{FF2B5EF4-FFF2-40B4-BE49-F238E27FC236}">
                    <a16:creationId xmlns:a16="http://schemas.microsoft.com/office/drawing/2014/main" id="{77B69EC7-4A5E-463B-A24A-C59758DEDB67}"/>
                  </a:ext>
                </a:extLst>
              </p:cNvPr>
              <p:cNvSpPr/>
              <p:nvPr/>
            </p:nvSpPr>
            <p:spPr>
              <a:xfrm>
                <a:off x="2468386" y="2480744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45" name="ZoneTexte 37">
            <a:extLst>
              <a:ext uri="{FF2B5EF4-FFF2-40B4-BE49-F238E27FC236}">
                <a16:creationId xmlns:a16="http://schemas.microsoft.com/office/drawing/2014/main" id="{730B2F79-93A7-423A-B832-66D1F2340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599" y="3998010"/>
            <a:ext cx="1514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7030A0"/>
                </a:solidFill>
              </a:rPr>
              <a:t>Bancarisation</a:t>
            </a:r>
            <a:endParaRPr lang="fr-FR" altLang="fr-FR" sz="1400" dirty="0">
              <a:solidFill>
                <a:srgbClr val="7030A0"/>
              </a:solidFill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ABA892E5-4138-4DB9-A357-52C7BE15A424}"/>
              </a:ext>
            </a:extLst>
          </p:cNvPr>
          <p:cNvGrpSpPr/>
          <p:nvPr/>
        </p:nvGrpSpPr>
        <p:grpSpPr>
          <a:xfrm>
            <a:off x="7432898" y="6012442"/>
            <a:ext cx="4147114" cy="267956"/>
            <a:chOff x="2659988" y="4948636"/>
            <a:chExt cx="4147114" cy="267956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366C9B41-F739-4AC3-A233-3D8FF1642C97}"/>
                </a:ext>
              </a:extLst>
            </p:cNvPr>
            <p:cNvGrpSpPr/>
            <p:nvPr/>
          </p:nvGrpSpPr>
          <p:grpSpPr>
            <a:xfrm>
              <a:off x="2659988" y="5050949"/>
              <a:ext cx="3990887" cy="165643"/>
              <a:chOff x="4522298" y="1997756"/>
              <a:chExt cx="3990887" cy="165643"/>
            </a:xfrm>
          </p:grpSpPr>
          <p:sp>
            <p:nvSpPr>
              <p:cNvPr id="50" name="Étoile : 5 branches 49">
                <a:extLst>
                  <a:ext uri="{FF2B5EF4-FFF2-40B4-BE49-F238E27FC236}">
                    <a16:creationId xmlns:a16="http://schemas.microsoft.com/office/drawing/2014/main" id="{5F53EBF1-285B-4EFC-BC6F-82CA05BE71BB}"/>
                  </a:ext>
                </a:extLst>
              </p:cNvPr>
              <p:cNvSpPr/>
              <p:nvPr/>
            </p:nvSpPr>
            <p:spPr>
              <a:xfrm>
                <a:off x="4522298" y="1997756"/>
                <a:ext cx="180305" cy="165643"/>
              </a:xfrm>
              <a:prstGeom prst="star5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51" name="Connecteur droit avec flèche 50">
                <a:extLst>
                  <a:ext uri="{FF2B5EF4-FFF2-40B4-BE49-F238E27FC236}">
                    <a16:creationId xmlns:a16="http://schemas.microsoft.com/office/drawing/2014/main" id="{2BDF8275-92F9-47E0-AC52-E2606653D8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4277" y="2106486"/>
                <a:ext cx="3788908" cy="1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E9FB64D-923D-42F5-83F5-BE528C784C26}"/>
                </a:ext>
              </a:extLst>
            </p:cNvPr>
            <p:cNvSpPr/>
            <p:nvPr/>
          </p:nvSpPr>
          <p:spPr>
            <a:xfrm>
              <a:off x="4083835" y="4948636"/>
              <a:ext cx="1321095" cy="2462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>
              <a:spAutoFit/>
            </a:bodyPr>
            <a:lstStyle/>
            <a:p>
              <a:r>
                <a: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Vacances scolaires</a:t>
              </a:r>
              <a:endParaRPr lang="fr-FR" sz="1000" dirty="0"/>
            </a:p>
          </p:txBody>
        </p:sp>
        <p:sp>
          <p:nvSpPr>
            <p:cNvPr id="49" name="Étoile : 5 branches 48">
              <a:extLst>
                <a:ext uri="{FF2B5EF4-FFF2-40B4-BE49-F238E27FC236}">
                  <a16:creationId xmlns:a16="http://schemas.microsoft.com/office/drawing/2014/main" id="{B9ABF6F7-1A00-4EA6-AE23-FC6B07C7847B}"/>
                </a:ext>
              </a:extLst>
            </p:cNvPr>
            <p:cNvSpPr/>
            <p:nvPr/>
          </p:nvSpPr>
          <p:spPr>
            <a:xfrm>
              <a:off x="6626797" y="5040969"/>
              <a:ext cx="180305" cy="165643"/>
            </a:xfrm>
            <a:prstGeom prst="star5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9" name="Étoile : 5 branches 58">
            <a:extLst>
              <a:ext uri="{FF2B5EF4-FFF2-40B4-BE49-F238E27FC236}">
                <a16:creationId xmlns:a16="http://schemas.microsoft.com/office/drawing/2014/main" id="{6DE28A93-91AA-4CDC-A80D-B3E106EC411C}"/>
              </a:ext>
            </a:extLst>
          </p:cNvPr>
          <p:cNvSpPr/>
          <p:nvPr/>
        </p:nvSpPr>
        <p:spPr>
          <a:xfrm>
            <a:off x="7591680" y="2249354"/>
            <a:ext cx="180305" cy="165643"/>
          </a:xfrm>
          <a:prstGeom prst="star5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Étoile : 5 branches 59">
            <a:extLst>
              <a:ext uri="{FF2B5EF4-FFF2-40B4-BE49-F238E27FC236}">
                <a16:creationId xmlns:a16="http://schemas.microsoft.com/office/drawing/2014/main" id="{57742631-0EE3-49FC-ABC7-8A3F7837F854}"/>
              </a:ext>
            </a:extLst>
          </p:cNvPr>
          <p:cNvSpPr/>
          <p:nvPr/>
        </p:nvSpPr>
        <p:spPr>
          <a:xfrm>
            <a:off x="11290991" y="3056567"/>
            <a:ext cx="180305" cy="165643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7" name="Image 86">
            <a:extLst>
              <a:ext uri="{FF2B5EF4-FFF2-40B4-BE49-F238E27FC236}">
                <a16:creationId xmlns:a16="http://schemas.microsoft.com/office/drawing/2014/main" id="{F0E815C1-4D13-404B-AE9C-0904B09410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77" y="97569"/>
            <a:ext cx="655781" cy="637309"/>
          </a:xfrm>
          <a:prstGeom prst="rect">
            <a:avLst/>
          </a:prstGeom>
        </p:spPr>
      </p:pic>
      <p:pic>
        <p:nvPicPr>
          <p:cNvPr id="88" name="Image 87">
            <a:extLst>
              <a:ext uri="{FF2B5EF4-FFF2-40B4-BE49-F238E27FC236}">
                <a16:creationId xmlns:a16="http://schemas.microsoft.com/office/drawing/2014/main" id="{3BC476FF-5329-497B-B811-5551666464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409" y="1660973"/>
            <a:ext cx="261377" cy="254015"/>
          </a:xfrm>
          <a:prstGeom prst="rect">
            <a:avLst/>
          </a:prstGeom>
        </p:spPr>
      </p:pic>
      <p:pic>
        <p:nvPicPr>
          <p:cNvPr id="89" name="Image 88">
            <a:extLst>
              <a:ext uri="{FF2B5EF4-FFF2-40B4-BE49-F238E27FC236}">
                <a16:creationId xmlns:a16="http://schemas.microsoft.com/office/drawing/2014/main" id="{9F7A5689-5087-4A6A-B436-F852675507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446" y="1940427"/>
            <a:ext cx="261377" cy="254015"/>
          </a:xfrm>
          <a:prstGeom prst="rect">
            <a:avLst/>
          </a:prstGeom>
        </p:spPr>
      </p:pic>
      <p:pic>
        <p:nvPicPr>
          <p:cNvPr id="91" name="Image 90">
            <a:extLst>
              <a:ext uri="{FF2B5EF4-FFF2-40B4-BE49-F238E27FC236}">
                <a16:creationId xmlns:a16="http://schemas.microsoft.com/office/drawing/2014/main" id="{1EFB596B-3D00-470C-83E1-4759F16BBA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90" y="2817665"/>
            <a:ext cx="261377" cy="254015"/>
          </a:xfrm>
          <a:prstGeom prst="rect">
            <a:avLst/>
          </a:prstGeom>
        </p:spPr>
      </p:pic>
      <p:grpSp>
        <p:nvGrpSpPr>
          <p:cNvPr id="92" name="Groupe 91">
            <a:extLst>
              <a:ext uri="{FF2B5EF4-FFF2-40B4-BE49-F238E27FC236}">
                <a16:creationId xmlns:a16="http://schemas.microsoft.com/office/drawing/2014/main" id="{8B63964F-48DE-4654-BC25-C2AC06EFDBF8}"/>
              </a:ext>
            </a:extLst>
          </p:cNvPr>
          <p:cNvGrpSpPr/>
          <p:nvPr/>
        </p:nvGrpSpPr>
        <p:grpSpPr>
          <a:xfrm>
            <a:off x="2561904" y="3898313"/>
            <a:ext cx="8800307" cy="329042"/>
            <a:chOff x="4410589" y="2295231"/>
            <a:chExt cx="8800307" cy="329042"/>
          </a:xfrm>
        </p:grpSpPr>
        <p:cxnSp>
          <p:nvCxnSpPr>
            <p:cNvPr id="93" name="Connecteur droit avec flèche 92">
              <a:extLst>
                <a:ext uri="{FF2B5EF4-FFF2-40B4-BE49-F238E27FC236}">
                  <a16:creationId xmlns:a16="http://schemas.microsoft.com/office/drawing/2014/main" id="{CF4E4199-2322-4A16-8BEA-D233FCE68B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8683" y="2557261"/>
              <a:ext cx="8602213" cy="257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e 93">
              <a:extLst>
                <a:ext uri="{FF2B5EF4-FFF2-40B4-BE49-F238E27FC236}">
                  <a16:creationId xmlns:a16="http://schemas.microsoft.com/office/drawing/2014/main" id="{6DB4B231-6088-4E48-83CC-FF7273BE56DF}"/>
                </a:ext>
              </a:extLst>
            </p:cNvPr>
            <p:cNvGrpSpPr/>
            <p:nvPr/>
          </p:nvGrpSpPr>
          <p:grpSpPr>
            <a:xfrm>
              <a:off x="4410589" y="2295231"/>
              <a:ext cx="3377169" cy="329042"/>
              <a:chOff x="2427243" y="2292794"/>
              <a:chExt cx="3377169" cy="329042"/>
            </a:xfrm>
          </p:grpSpPr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401754E7-DED7-45AA-B961-3F3BA16CDD36}"/>
                  </a:ext>
                </a:extLst>
              </p:cNvPr>
              <p:cNvSpPr txBox="1"/>
              <p:nvPr/>
            </p:nvSpPr>
            <p:spPr>
              <a:xfrm>
                <a:off x="2784377" y="2292794"/>
                <a:ext cx="3020035" cy="246221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Montée en Gamme carte Platinum</a:t>
                </a:r>
              </a:p>
            </p:txBody>
          </p:sp>
          <p:sp>
            <p:nvSpPr>
              <p:cNvPr id="96" name="Étoile : 5 branches 95">
                <a:extLst>
                  <a:ext uri="{FF2B5EF4-FFF2-40B4-BE49-F238E27FC236}">
                    <a16:creationId xmlns:a16="http://schemas.microsoft.com/office/drawing/2014/main" id="{94A7B03B-766E-4892-B3B5-12CCB1CB2CFA}"/>
                  </a:ext>
                </a:extLst>
              </p:cNvPr>
              <p:cNvSpPr/>
              <p:nvPr/>
            </p:nvSpPr>
            <p:spPr>
              <a:xfrm>
                <a:off x="2427243" y="2456193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97" name="Étoile : 5 branches 96">
            <a:extLst>
              <a:ext uri="{FF2B5EF4-FFF2-40B4-BE49-F238E27FC236}">
                <a16:creationId xmlns:a16="http://schemas.microsoft.com/office/drawing/2014/main" id="{DA21C379-7DE1-4F21-BB85-640CC12667F0}"/>
              </a:ext>
            </a:extLst>
          </p:cNvPr>
          <p:cNvSpPr/>
          <p:nvPr/>
        </p:nvSpPr>
        <p:spPr>
          <a:xfrm>
            <a:off x="11326822" y="3978891"/>
            <a:ext cx="180305" cy="165643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Image 98">
            <a:extLst>
              <a:ext uri="{FF2B5EF4-FFF2-40B4-BE49-F238E27FC236}">
                <a16:creationId xmlns:a16="http://schemas.microsoft.com/office/drawing/2014/main" id="{5638FDE5-8E5C-4861-968D-CECF6243B8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21" y="3739989"/>
            <a:ext cx="261377" cy="254015"/>
          </a:xfrm>
          <a:prstGeom prst="rect">
            <a:avLst/>
          </a:prstGeom>
        </p:spPr>
      </p:pic>
      <p:grpSp>
        <p:nvGrpSpPr>
          <p:cNvPr id="100" name="Groupe 99">
            <a:extLst>
              <a:ext uri="{FF2B5EF4-FFF2-40B4-BE49-F238E27FC236}">
                <a16:creationId xmlns:a16="http://schemas.microsoft.com/office/drawing/2014/main" id="{8C6F2652-CF85-4B03-B49F-7C98BDF70367}"/>
              </a:ext>
            </a:extLst>
          </p:cNvPr>
          <p:cNvGrpSpPr/>
          <p:nvPr/>
        </p:nvGrpSpPr>
        <p:grpSpPr>
          <a:xfrm>
            <a:off x="2561904" y="4448082"/>
            <a:ext cx="8840335" cy="365985"/>
            <a:chOff x="4370561" y="2295231"/>
            <a:chExt cx="8840335" cy="365985"/>
          </a:xfrm>
        </p:grpSpPr>
        <p:cxnSp>
          <p:nvCxnSpPr>
            <p:cNvPr id="101" name="Connecteur droit avec flèche 100">
              <a:extLst>
                <a:ext uri="{FF2B5EF4-FFF2-40B4-BE49-F238E27FC236}">
                  <a16:creationId xmlns:a16="http://schemas.microsoft.com/office/drawing/2014/main" id="{13ED3434-5197-4E9A-91C6-E95B7BE1DC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8683" y="2557261"/>
              <a:ext cx="8602213" cy="257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4DE5A162-B9E5-4673-ACB6-37525E723D20}"/>
                </a:ext>
              </a:extLst>
            </p:cNvPr>
            <p:cNvGrpSpPr/>
            <p:nvPr/>
          </p:nvGrpSpPr>
          <p:grpSpPr>
            <a:xfrm>
              <a:off x="4370561" y="2295231"/>
              <a:ext cx="3417197" cy="365985"/>
              <a:chOff x="2387215" y="2292794"/>
              <a:chExt cx="3417197" cy="365985"/>
            </a:xfrm>
          </p:grpSpPr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F850145E-5FCB-4797-B728-C08E8F431CE8}"/>
                  </a:ext>
                </a:extLst>
              </p:cNvPr>
              <p:cNvSpPr txBox="1"/>
              <p:nvPr/>
            </p:nvSpPr>
            <p:spPr>
              <a:xfrm>
                <a:off x="2784377" y="2292794"/>
                <a:ext cx="3020035" cy="246221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Montée en Gamme carte </a:t>
                </a:r>
                <a:r>
                  <a:rPr lang="fr-FR" sz="10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Infinite</a:t>
                </a:r>
                <a:endPara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04" name="Étoile : 5 branches 103">
                <a:extLst>
                  <a:ext uri="{FF2B5EF4-FFF2-40B4-BE49-F238E27FC236}">
                    <a16:creationId xmlns:a16="http://schemas.microsoft.com/office/drawing/2014/main" id="{0AC18B2C-A9F8-4333-8257-021D2BBFFA64}"/>
                  </a:ext>
                </a:extLst>
              </p:cNvPr>
              <p:cNvSpPr/>
              <p:nvPr/>
            </p:nvSpPr>
            <p:spPr>
              <a:xfrm>
                <a:off x="2387215" y="2493136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105" name="Étoile : 5 branches 104">
            <a:extLst>
              <a:ext uri="{FF2B5EF4-FFF2-40B4-BE49-F238E27FC236}">
                <a16:creationId xmlns:a16="http://schemas.microsoft.com/office/drawing/2014/main" id="{9EAB2EF7-B094-4138-B7F4-623368A91BD3}"/>
              </a:ext>
            </a:extLst>
          </p:cNvPr>
          <p:cNvSpPr/>
          <p:nvPr/>
        </p:nvSpPr>
        <p:spPr>
          <a:xfrm>
            <a:off x="11366850" y="4528660"/>
            <a:ext cx="180305" cy="165643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7" name="Image 106">
            <a:extLst>
              <a:ext uri="{FF2B5EF4-FFF2-40B4-BE49-F238E27FC236}">
                <a16:creationId xmlns:a16="http://schemas.microsoft.com/office/drawing/2014/main" id="{2C1DA368-1F75-41FC-9AAC-2084A46050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549" y="4289758"/>
            <a:ext cx="261377" cy="2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574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2211930"/>
            <a:ext cx="6318384" cy="6580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CE76-1A28-46F4-929E-240A66D7051C}"/>
              </a:ext>
            </a:extLst>
          </p:cNvPr>
          <p:cNvSpPr/>
          <p:nvPr/>
        </p:nvSpPr>
        <p:spPr>
          <a:xfrm>
            <a:off x="4600094" y="3585152"/>
            <a:ext cx="6318385" cy="4164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>
                <a:solidFill>
                  <a:schemeClr val="bg1"/>
                </a:solidFill>
              </a:rPr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471050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65F39A6-56B9-45F2-9913-704FD0A5AC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altLang="fr-FR" dirty="0">
                <a:solidFill>
                  <a:srgbClr val="C00000"/>
                </a:solidFill>
              </a:rPr>
              <a:t>LE CALENDRIER </a:t>
            </a:r>
            <a:r>
              <a:rPr lang="fr-FR" altLang="fr-FR" dirty="0"/>
              <a:t>des professionnels - </a:t>
            </a:r>
            <a:r>
              <a:rPr lang="fr-FR" altLang="fr-FR" dirty="0">
                <a:solidFill>
                  <a:srgbClr val="C00000"/>
                </a:solidFill>
              </a:rPr>
              <a:t>Les offres phares </a:t>
            </a:r>
            <a:r>
              <a:rPr lang="fr-FR" altLang="fr-FR" dirty="0"/>
              <a:t>de chaque univers de besoin et les </a:t>
            </a:r>
            <a:r>
              <a:rPr lang="fr-FR" altLang="fr-FR" dirty="0">
                <a:solidFill>
                  <a:srgbClr val="C00000"/>
                </a:solidFill>
              </a:rPr>
              <a:t>évènements</a:t>
            </a:r>
            <a:r>
              <a:rPr lang="fr-FR" altLang="fr-FR" dirty="0"/>
              <a:t> sur la période</a:t>
            </a:r>
            <a:endParaRPr lang="fr-FR" dirty="0"/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EEABCE06-09FF-4FE8-8E5B-23F8FE64E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4" name="ZoneTexte 2">
            <a:extLst>
              <a:ext uri="{FF2B5EF4-FFF2-40B4-BE49-F238E27FC236}">
                <a16:creationId xmlns:a16="http://schemas.microsoft.com/office/drawing/2014/main" id="{CDE3675B-0CBB-4E83-9881-4C04DD0AC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2293520"/>
            <a:ext cx="1331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0095D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Epargne</a:t>
            </a:r>
          </a:p>
        </p:txBody>
      </p:sp>
      <p:sp>
        <p:nvSpPr>
          <p:cNvPr id="5" name="ZoneTexte 37">
            <a:extLst>
              <a:ext uri="{FF2B5EF4-FFF2-40B4-BE49-F238E27FC236}">
                <a16:creationId xmlns:a16="http://schemas.microsoft.com/office/drawing/2014/main" id="{2CD53E7A-37B4-4037-A803-77C3FA89F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5037687"/>
            <a:ext cx="1514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E-Commerce</a:t>
            </a: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ZoneTexte 38">
            <a:extLst>
              <a:ext uri="{FF2B5EF4-FFF2-40B4-BE49-F238E27FC236}">
                <a16:creationId xmlns:a16="http://schemas.microsoft.com/office/drawing/2014/main" id="{BBD5D5A5-00F4-4974-89B6-1AFA85228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734" y="3803888"/>
            <a:ext cx="1514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71BF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Crédit</a:t>
            </a: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ZoneTexte 39">
            <a:extLst>
              <a:ext uri="{FF2B5EF4-FFF2-40B4-BE49-F238E27FC236}">
                <a16:creationId xmlns:a16="http://schemas.microsoft.com/office/drawing/2014/main" id="{AA8DFDAD-C12D-43C0-BA32-01363B777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2604769"/>
            <a:ext cx="15001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IARD Prévoyance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1400" b="1" dirty="0">
                <a:solidFill>
                  <a:srgbClr val="FFC000"/>
                </a:solidFill>
              </a:rPr>
              <a:t>Santé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1D2B60E-87A9-4DD2-A677-E082E8AADE4F}"/>
              </a:ext>
            </a:extLst>
          </p:cNvPr>
          <p:cNvSpPr txBox="1"/>
          <p:nvPr/>
        </p:nvSpPr>
        <p:spPr>
          <a:xfrm>
            <a:off x="2623274" y="2273493"/>
            <a:ext cx="2582469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Tréso Climat II </a:t>
            </a:r>
            <a:r>
              <a:rPr kumimoji="0" lang="fr-FR" sz="90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(14/04/2023 </a:t>
            </a:r>
            <a:r>
              <a:rPr kumimoji="0" lang="fr-FR" sz="90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13/07/2023)</a:t>
            </a:r>
            <a:endParaRPr kumimoji="0" lang="fr-FR" sz="100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8D80E73A-BF6C-4A49-9C0F-6792A61DD008}"/>
              </a:ext>
            </a:extLst>
          </p:cNvPr>
          <p:cNvCxnSpPr>
            <a:cxnSpLocks/>
            <a:endCxn id="41" idx="2"/>
          </p:cNvCxnSpPr>
          <p:nvPr/>
        </p:nvCxnSpPr>
        <p:spPr>
          <a:xfrm>
            <a:off x="2651209" y="2529446"/>
            <a:ext cx="5904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Étoile : 5 branches 9">
            <a:extLst>
              <a:ext uri="{FF2B5EF4-FFF2-40B4-BE49-F238E27FC236}">
                <a16:creationId xmlns:a16="http://schemas.microsoft.com/office/drawing/2014/main" id="{0007930F-62F0-421D-B054-23CD8A9DF8FC}"/>
              </a:ext>
            </a:extLst>
          </p:cNvPr>
          <p:cNvSpPr/>
          <p:nvPr/>
        </p:nvSpPr>
        <p:spPr>
          <a:xfrm>
            <a:off x="2428771" y="2405568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95AD97-EA7E-4671-9F2F-5F2F94782B71}"/>
              </a:ext>
            </a:extLst>
          </p:cNvPr>
          <p:cNvGrpSpPr/>
          <p:nvPr/>
        </p:nvGrpSpPr>
        <p:grpSpPr>
          <a:xfrm>
            <a:off x="2427951" y="2980728"/>
            <a:ext cx="8829986" cy="337532"/>
            <a:chOff x="4478770" y="2295231"/>
            <a:chExt cx="4652317" cy="337532"/>
          </a:xfrm>
        </p:grpSpPr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FFC30A85-6EC9-4F3D-A085-20D08F6F56FF}"/>
                </a:ext>
              </a:extLst>
            </p:cNvPr>
            <p:cNvCxnSpPr>
              <a:cxnSpLocks/>
            </p:cNvCxnSpPr>
            <p:nvPr/>
          </p:nvCxnSpPr>
          <p:spPr>
            <a:xfrm>
              <a:off x="4596400" y="2570845"/>
              <a:ext cx="453468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6FC6342D-3D20-4F6B-AF22-90878FAF8929}"/>
                </a:ext>
              </a:extLst>
            </p:cNvPr>
            <p:cNvGrpSpPr/>
            <p:nvPr/>
          </p:nvGrpSpPr>
          <p:grpSpPr>
            <a:xfrm>
              <a:off x="4478770" y="2295231"/>
              <a:ext cx="1854700" cy="337532"/>
              <a:chOff x="2495424" y="2292794"/>
              <a:chExt cx="1854700" cy="337532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F2E9E39-FE18-4A32-B08E-8D79C7E6413F}"/>
                  </a:ext>
                </a:extLst>
              </p:cNvPr>
              <p:cNvSpPr txBox="1"/>
              <p:nvPr/>
            </p:nvSpPr>
            <p:spPr>
              <a:xfrm>
                <a:off x="2598335" y="2292794"/>
                <a:ext cx="1751789" cy="246221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Offre </a:t>
                </a:r>
                <a:r>
                  <a:rPr lang="fr-FR" sz="1000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/>
                  </a:rPr>
                  <a:t>Complémentaire Santé Salariés </a:t>
                </a:r>
                <a:r>
                  <a:rPr kumimoji="0" lang="fr-FR" sz="80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(jusqu’au 31/12) </a:t>
                </a:r>
                <a:endPara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" name="Étoile : 5 branches 16">
                <a:extLst>
                  <a:ext uri="{FF2B5EF4-FFF2-40B4-BE49-F238E27FC236}">
                    <a16:creationId xmlns:a16="http://schemas.microsoft.com/office/drawing/2014/main" id="{5BDBD1CB-140C-4DE3-8ECE-A10A16AD55AA}"/>
                  </a:ext>
                </a:extLst>
              </p:cNvPr>
              <p:cNvSpPr/>
              <p:nvPr/>
            </p:nvSpPr>
            <p:spPr>
              <a:xfrm>
                <a:off x="2495424" y="2469531"/>
                <a:ext cx="106450" cy="160795"/>
              </a:xfrm>
              <a:prstGeom prst="star5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B035413-4427-4067-BFC1-67C9B9216805}"/>
              </a:ext>
            </a:extLst>
          </p:cNvPr>
          <p:cNvGrpSpPr/>
          <p:nvPr/>
        </p:nvGrpSpPr>
        <p:grpSpPr>
          <a:xfrm>
            <a:off x="2470904" y="3375165"/>
            <a:ext cx="8787033" cy="325375"/>
            <a:chOff x="4469230" y="2258609"/>
            <a:chExt cx="8787033" cy="325375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2FD95A2-04C4-462E-A946-93C6728C73C2}"/>
                </a:ext>
              </a:extLst>
            </p:cNvPr>
            <p:cNvGrpSpPr/>
            <p:nvPr/>
          </p:nvGrpSpPr>
          <p:grpSpPr>
            <a:xfrm>
              <a:off x="4469230" y="2258609"/>
              <a:ext cx="3477223" cy="325375"/>
              <a:chOff x="2485884" y="2256172"/>
              <a:chExt cx="3477223" cy="325375"/>
            </a:xfrm>
          </p:grpSpPr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2C4C41F-AB8A-4F40-8CAB-F30B4B3B225B}"/>
                  </a:ext>
                </a:extLst>
              </p:cNvPr>
              <p:cNvSpPr txBox="1"/>
              <p:nvPr/>
            </p:nvSpPr>
            <p:spPr>
              <a:xfrm>
                <a:off x="2643895" y="2256172"/>
                <a:ext cx="3319212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Action DATANEO à injection mensuelle de cibles</a:t>
                </a:r>
              </a:p>
            </p:txBody>
          </p:sp>
          <p:sp>
            <p:nvSpPr>
              <p:cNvPr id="22" name="Étoile : 5 branches 21">
                <a:extLst>
                  <a:ext uri="{FF2B5EF4-FFF2-40B4-BE49-F238E27FC236}">
                    <a16:creationId xmlns:a16="http://schemas.microsoft.com/office/drawing/2014/main" id="{B9DB7962-86B0-4CFC-970A-AEBC2431CC8C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BF18C899-B8DA-44AD-93E0-C29567CCC55D}"/>
                </a:ext>
              </a:extLst>
            </p:cNvPr>
            <p:cNvCxnSpPr>
              <a:cxnSpLocks/>
            </p:cNvCxnSpPr>
            <p:nvPr/>
          </p:nvCxnSpPr>
          <p:spPr>
            <a:xfrm>
              <a:off x="4607728" y="2531712"/>
              <a:ext cx="86485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6ED763E-6BAC-4114-94B0-57E0447566C8}"/>
              </a:ext>
            </a:extLst>
          </p:cNvPr>
          <p:cNvGrpSpPr/>
          <p:nvPr/>
        </p:nvGrpSpPr>
        <p:grpSpPr>
          <a:xfrm>
            <a:off x="3518263" y="4505415"/>
            <a:ext cx="7763630" cy="288753"/>
            <a:chOff x="4469230" y="2295231"/>
            <a:chExt cx="8829644" cy="288753"/>
          </a:xfrm>
        </p:grpSpPr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6A2A7E52-3B71-4B16-B927-9943F8D000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8" y="2567212"/>
              <a:ext cx="86911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D52C85D-D0EF-45B0-AF46-53D57A2141EC}"/>
                </a:ext>
              </a:extLst>
            </p:cNvPr>
            <p:cNvGrpSpPr/>
            <p:nvPr/>
          </p:nvGrpSpPr>
          <p:grpSpPr>
            <a:xfrm>
              <a:off x="4469230" y="2295231"/>
              <a:ext cx="4781637" cy="288753"/>
              <a:chOff x="2485884" y="2292794"/>
              <a:chExt cx="4781637" cy="288753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134D854-F4DA-4C6B-9F97-894150C407F3}"/>
                  </a:ext>
                </a:extLst>
              </p:cNvPr>
              <p:cNvSpPr txBox="1"/>
              <p:nvPr/>
            </p:nvSpPr>
            <p:spPr>
              <a:xfrm>
                <a:off x="2623275" y="2292794"/>
                <a:ext cx="4644246" cy="24622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Action équipement Pros de Santé en solutions d’encaissement</a:t>
                </a:r>
              </a:p>
            </p:txBody>
          </p:sp>
          <p:sp>
            <p:nvSpPr>
              <p:cNvPr id="27" name="Étoile : 5 branches 26">
                <a:extLst>
                  <a:ext uri="{FF2B5EF4-FFF2-40B4-BE49-F238E27FC236}">
                    <a16:creationId xmlns:a16="http://schemas.microsoft.com/office/drawing/2014/main" id="{CFA439D9-E6F8-4693-BFB0-51D2FF6B67BD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F9CBEC4-BF45-4CE5-AB7E-94DA323CF7D9}"/>
              </a:ext>
            </a:extLst>
          </p:cNvPr>
          <p:cNvGrpSpPr/>
          <p:nvPr/>
        </p:nvGrpSpPr>
        <p:grpSpPr>
          <a:xfrm>
            <a:off x="2494376" y="4988021"/>
            <a:ext cx="8763561" cy="306859"/>
            <a:chOff x="4469230" y="2277125"/>
            <a:chExt cx="8763561" cy="306859"/>
          </a:xfrm>
        </p:grpSpPr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940AA3B4-145B-475A-9E8D-6D5094EEAD14}"/>
                </a:ext>
              </a:extLst>
            </p:cNvPr>
            <p:cNvCxnSpPr>
              <a:cxnSpLocks/>
            </p:cNvCxnSpPr>
            <p:nvPr/>
          </p:nvCxnSpPr>
          <p:spPr>
            <a:xfrm>
              <a:off x="4607729" y="2551616"/>
              <a:ext cx="862506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54F75054-A0EE-4ABA-ADB8-F6550850249D}"/>
                </a:ext>
              </a:extLst>
            </p:cNvPr>
            <p:cNvGrpSpPr/>
            <p:nvPr/>
          </p:nvGrpSpPr>
          <p:grpSpPr>
            <a:xfrm>
              <a:off x="4469230" y="2277125"/>
              <a:ext cx="2874330" cy="306859"/>
              <a:chOff x="2485884" y="2274688"/>
              <a:chExt cx="2874330" cy="306859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AC7B34B6-904D-4FA6-8860-C860537D88D2}"/>
                  </a:ext>
                </a:extLst>
              </p:cNvPr>
              <p:cNvSpPr txBox="1"/>
              <p:nvPr/>
            </p:nvSpPr>
            <p:spPr>
              <a:xfrm>
                <a:off x="2666190" y="2274688"/>
                <a:ext cx="2694024" cy="246221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Offre Promo </a:t>
                </a:r>
                <a:r>
                  <a:rPr kumimoji="0" lang="fr-FR" sz="1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PayPlug</a:t>
                </a: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 &amp; IZ e-commerce</a:t>
                </a:r>
              </a:p>
            </p:txBody>
          </p:sp>
          <p:sp>
            <p:nvSpPr>
              <p:cNvPr id="32" name="Étoile : 5 branches 31">
                <a:extLst>
                  <a:ext uri="{FF2B5EF4-FFF2-40B4-BE49-F238E27FC236}">
                    <a16:creationId xmlns:a16="http://schemas.microsoft.com/office/drawing/2014/main" id="{E68673A3-AFB5-4335-A013-80860BC88DB6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33" name="ZoneTexte 38">
            <a:extLst>
              <a:ext uri="{FF2B5EF4-FFF2-40B4-BE49-F238E27FC236}">
                <a16:creationId xmlns:a16="http://schemas.microsoft.com/office/drawing/2014/main" id="{365D8E52-7CDE-4E13-A57E-D88857814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042" y="4403404"/>
            <a:ext cx="1514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Conquête et flux</a:t>
            </a: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Étoile : 5 branches 40">
            <a:extLst>
              <a:ext uri="{FF2B5EF4-FFF2-40B4-BE49-F238E27FC236}">
                <a16:creationId xmlns:a16="http://schemas.microsoft.com/office/drawing/2014/main" id="{CF13E37F-894C-4A29-A083-F70AD372F1C2}"/>
              </a:ext>
            </a:extLst>
          </p:cNvPr>
          <p:cNvSpPr/>
          <p:nvPr/>
        </p:nvSpPr>
        <p:spPr>
          <a:xfrm>
            <a:off x="8521474" y="2363803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A87DF7B4-41E4-471E-AB85-1EBE11E3BD91}"/>
              </a:ext>
            </a:extLst>
          </p:cNvPr>
          <p:cNvGrpSpPr/>
          <p:nvPr/>
        </p:nvGrpSpPr>
        <p:grpSpPr>
          <a:xfrm>
            <a:off x="2438644" y="2601495"/>
            <a:ext cx="4618502" cy="331451"/>
            <a:chOff x="3031489" y="2635310"/>
            <a:chExt cx="5466411" cy="331451"/>
          </a:xfrm>
        </p:grpSpPr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0FBADF1A-A013-4C70-AC5C-65A7E7CE8F0A}"/>
                </a:ext>
              </a:extLst>
            </p:cNvPr>
            <p:cNvGrpSpPr/>
            <p:nvPr/>
          </p:nvGrpSpPr>
          <p:grpSpPr>
            <a:xfrm>
              <a:off x="3031489" y="2635310"/>
              <a:ext cx="5293799" cy="327752"/>
              <a:chOff x="4353930" y="2295231"/>
              <a:chExt cx="5293799" cy="327752"/>
            </a:xfrm>
          </p:grpSpPr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AC7C537A-4117-4FFA-9C95-28B24EF55E52}"/>
                  </a:ext>
                </a:extLst>
              </p:cNvPr>
              <p:cNvGrpSpPr/>
              <p:nvPr/>
            </p:nvGrpSpPr>
            <p:grpSpPr>
              <a:xfrm>
                <a:off x="4353930" y="2295231"/>
                <a:ext cx="3653321" cy="327752"/>
                <a:chOff x="2370584" y="2292794"/>
                <a:chExt cx="3653321" cy="327752"/>
              </a:xfrm>
            </p:grpSpPr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F872923A-79E5-411B-A413-5AEDF4931FFD}"/>
                    </a:ext>
                  </a:extLst>
                </p:cNvPr>
                <p:cNvSpPr txBox="1"/>
                <p:nvPr/>
              </p:nvSpPr>
              <p:spPr>
                <a:xfrm>
                  <a:off x="2578793" y="2292794"/>
                  <a:ext cx="3445112" cy="246221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lIns="0" rIns="0" rtlCol="0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Offre Promo Prévoyance Pro</a:t>
                  </a:r>
                  <a:r>
                    <a:rPr kumimoji="0" lang="fr-FR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 </a:t>
                  </a:r>
                  <a:r>
                    <a:rPr kumimoji="0" lang="fr-FR" sz="80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(du </a:t>
                  </a:r>
                  <a:r>
                    <a:rPr lang="fr-FR" sz="800" i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/>
                    </a:rPr>
                    <a:t>02/0</a:t>
                  </a:r>
                  <a:r>
                    <a:rPr kumimoji="0" lang="fr-FR" sz="80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5 au 30/06)</a:t>
                  </a:r>
                  <a:endParaRPr kumimoji="0" lang="fr-FR" sz="100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Étoile : 5 branches 47">
                  <a:extLst>
                    <a:ext uri="{FF2B5EF4-FFF2-40B4-BE49-F238E27FC236}">
                      <a16:creationId xmlns:a16="http://schemas.microsoft.com/office/drawing/2014/main" id="{D7458EAD-9B65-488C-9849-A487C43E7581}"/>
                    </a:ext>
                  </a:extLst>
                </p:cNvPr>
                <p:cNvSpPr/>
                <p:nvPr/>
              </p:nvSpPr>
              <p:spPr>
                <a:xfrm>
                  <a:off x="2370584" y="2481518"/>
                  <a:ext cx="222885" cy="139028"/>
                </a:xfrm>
                <a:prstGeom prst="star5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46" name="Connecteur droit avec flèche 45">
                <a:extLst>
                  <a:ext uri="{FF2B5EF4-FFF2-40B4-BE49-F238E27FC236}">
                    <a16:creationId xmlns:a16="http://schemas.microsoft.com/office/drawing/2014/main" id="{148F68F7-424A-4B21-A066-82C9651B7074}"/>
                  </a:ext>
                </a:extLst>
              </p:cNvPr>
              <p:cNvCxnSpPr>
                <a:cxnSpLocks/>
                <a:stCxn id="48" idx="4"/>
              </p:cNvCxnSpPr>
              <p:nvPr/>
            </p:nvCxnSpPr>
            <p:spPr>
              <a:xfrm>
                <a:off x="4576815" y="2537059"/>
                <a:ext cx="5070914" cy="765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Étoile : 5 branches 43">
              <a:extLst>
                <a:ext uri="{FF2B5EF4-FFF2-40B4-BE49-F238E27FC236}">
                  <a16:creationId xmlns:a16="http://schemas.microsoft.com/office/drawing/2014/main" id="{6151E344-8389-48D3-9F5E-BE83EB031B4D}"/>
                </a:ext>
              </a:extLst>
            </p:cNvPr>
            <p:cNvSpPr/>
            <p:nvPr/>
          </p:nvSpPr>
          <p:spPr>
            <a:xfrm>
              <a:off x="8317596" y="2801118"/>
              <a:ext cx="180304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9" name="ZoneTexte 39">
            <a:extLst>
              <a:ext uri="{FF2B5EF4-FFF2-40B4-BE49-F238E27FC236}">
                <a16:creationId xmlns:a16="http://schemas.microsoft.com/office/drawing/2014/main" id="{1C92C56B-2C77-45EB-84D0-A7696884A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376" y="5326264"/>
            <a:ext cx="15001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F49D6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Ingénierie sociale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43754B42-9860-447C-B0EC-910FAD63455A}"/>
              </a:ext>
            </a:extLst>
          </p:cNvPr>
          <p:cNvSpPr txBox="1"/>
          <p:nvPr/>
        </p:nvSpPr>
        <p:spPr>
          <a:xfrm>
            <a:off x="2623275" y="5405115"/>
            <a:ext cx="1514476" cy="24622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Box-Office et ES-PL</a:t>
            </a:r>
          </a:p>
        </p:txBody>
      </p: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06CF6E25-7A10-4F80-98D4-DADCE728AD7C}"/>
              </a:ext>
            </a:extLst>
          </p:cNvPr>
          <p:cNvCxnSpPr>
            <a:cxnSpLocks/>
          </p:cNvCxnSpPr>
          <p:nvPr/>
        </p:nvCxnSpPr>
        <p:spPr>
          <a:xfrm>
            <a:off x="2623275" y="5672522"/>
            <a:ext cx="8658618" cy="144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Étoile : 5 branches 51">
            <a:extLst>
              <a:ext uri="{FF2B5EF4-FFF2-40B4-BE49-F238E27FC236}">
                <a16:creationId xmlns:a16="http://schemas.microsoft.com/office/drawing/2014/main" id="{E41CF3ED-DF46-4C3A-9A0D-A5ED54AB3F99}"/>
              </a:ext>
            </a:extLst>
          </p:cNvPr>
          <p:cNvSpPr/>
          <p:nvPr/>
        </p:nvSpPr>
        <p:spPr>
          <a:xfrm>
            <a:off x="2485884" y="5555384"/>
            <a:ext cx="180305" cy="165643"/>
          </a:xfrm>
          <a:prstGeom prst="star5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82210AA4-F3A3-4ECF-9A3A-07D70FEE0E8B}"/>
              </a:ext>
            </a:extLst>
          </p:cNvPr>
          <p:cNvGrpSpPr/>
          <p:nvPr/>
        </p:nvGrpSpPr>
        <p:grpSpPr>
          <a:xfrm>
            <a:off x="2470904" y="3748561"/>
            <a:ext cx="8787033" cy="334428"/>
            <a:chOff x="4469230" y="2249556"/>
            <a:chExt cx="8787033" cy="334428"/>
          </a:xfrm>
        </p:grpSpPr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CE9258FE-64A7-4DA1-A62C-3FDE23BF9105}"/>
                </a:ext>
              </a:extLst>
            </p:cNvPr>
            <p:cNvGrpSpPr/>
            <p:nvPr/>
          </p:nvGrpSpPr>
          <p:grpSpPr>
            <a:xfrm>
              <a:off x="4469230" y="2249556"/>
              <a:ext cx="3314260" cy="334428"/>
              <a:chOff x="2485884" y="2247119"/>
              <a:chExt cx="3314260" cy="334428"/>
            </a:xfrm>
          </p:grpSpPr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05E00B1C-3A00-4220-BB92-2FA730895F1C}"/>
                  </a:ext>
                </a:extLst>
              </p:cNvPr>
              <p:cNvSpPr txBox="1"/>
              <p:nvPr/>
            </p:nvSpPr>
            <p:spPr>
              <a:xfrm>
                <a:off x="2643895" y="2247119"/>
                <a:ext cx="3156249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Action Crédit Digital Pro en vagues successives</a:t>
                </a:r>
              </a:p>
            </p:txBody>
          </p:sp>
          <p:sp>
            <p:nvSpPr>
              <p:cNvPr id="57" name="Étoile : 5 branches 56">
                <a:extLst>
                  <a:ext uri="{FF2B5EF4-FFF2-40B4-BE49-F238E27FC236}">
                    <a16:creationId xmlns:a16="http://schemas.microsoft.com/office/drawing/2014/main" id="{041461BA-0C36-4C37-837B-C2E38452FCBD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cxnSp>
          <p:nvCxnSpPr>
            <p:cNvPr id="55" name="Connecteur droit avec flèche 54">
              <a:extLst>
                <a:ext uri="{FF2B5EF4-FFF2-40B4-BE49-F238E27FC236}">
                  <a16:creationId xmlns:a16="http://schemas.microsoft.com/office/drawing/2014/main" id="{F9926439-78B1-40DA-A828-5BEF1DD98534}"/>
                </a:ext>
              </a:extLst>
            </p:cNvPr>
            <p:cNvCxnSpPr>
              <a:cxnSpLocks/>
            </p:cNvCxnSpPr>
            <p:nvPr/>
          </p:nvCxnSpPr>
          <p:spPr>
            <a:xfrm>
              <a:off x="4607728" y="2531712"/>
              <a:ext cx="86485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Flèche : pentagone 57">
            <a:extLst>
              <a:ext uri="{FF2B5EF4-FFF2-40B4-BE49-F238E27FC236}">
                <a16:creationId xmlns:a16="http://schemas.microsoft.com/office/drawing/2014/main" id="{27A35BFD-4C07-44AD-AF10-4192370ACE08}"/>
              </a:ext>
            </a:extLst>
          </p:cNvPr>
          <p:cNvSpPr/>
          <p:nvPr/>
        </p:nvSpPr>
        <p:spPr>
          <a:xfrm>
            <a:off x="693738" y="1279525"/>
            <a:ext cx="10848975" cy="30797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ZoneTexte 9">
            <a:extLst>
              <a:ext uri="{FF2B5EF4-FFF2-40B4-BE49-F238E27FC236}">
                <a16:creationId xmlns:a16="http://schemas.microsoft.com/office/drawing/2014/main" id="{E0158582-2735-4EBB-9AC9-617E21D41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38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Mai</a:t>
            </a:r>
          </a:p>
        </p:txBody>
      </p:sp>
      <p:sp>
        <p:nvSpPr>
          <p:cNvPr id="60" name="ZoneTexte 31">
            <a:extLst>
              <a:ext uri="{FF2B5EF4-FFF2-40B4-BE49-F238E27FC236}">
                <a16:creationId xmlns:a16="http://schemas.microsoft.com/office/drawing/2014/main" id="{6EFD769D-2B0B-4BFF-923F-BCE05392F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22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Juin</a:t>
            </a:r>
          </a:p>
        </p:txBody>
      </p:sp>
      <p:sp>
        <p:nvSpPr>
          <p:cNvPr id="61" name="ZoneTexte 32">
            <a:extLst>
              <a:ext uri="{FF2B5EF4-FFF2-40B4-BE49-F238E27FC236}">
                <a16:creationId xmlns:a16="http://schemas.microsoft.com/office/drawing/2014/main" id="{911756A1-6926-4720-A043-3BAE0B758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6865" y="1271588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Juillet</a:t>
            </a:r>
          </a:p>
        </p:txBody>
      </p:sp>
      <p:sp>
        <p:nvSpPr>
          <p:cNvPr id="62" name="ZoneTexte 33">
            <a:extLst>
              <a:ext uri="{FF2B5EF4-FFF2-40B4-BE49-F238E27FC236}">
                <a16:creationId xmlns:a16="http://schemas.microsoft.com/office/drawing/2014/main" id="{5C8213CE-44D3-4197-A601-C42D22871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815" y="1265238"/>
            <a:ext cx="1311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Août</a:t>
            </a:r>
          </a:p>
        </p:txBody>
      </p:sp>
      <p:sp>
        <p:nvSpPr>
          <p:cNvPr id="65" name="ZoneTexte 2">
            <a:extLst>
              <a:ext uri="{FF2B5EF4-FFF2-40B4-BE49-F238E27FC236}">
                <a16:creationId xmlns:a16="http://schemas.microsoft.com/office/drawing/2014/main" id="{A862B608-A72C-4621-9C81-7D44D8464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2" y="1578260"/>
            <a:ext cx="1331912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Challenge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50877628-88E8-4504-9EB7-30894935957B}"/>
              </a:ext>
            </a:extLst>
          </p:cNvPr>
          <p:cNvSpPr txBox="1"/>
          <p:nvPr/>
        </p:nvSpPr>
        <p:spPr>
          <a:xfrm>
            <a:off x="2620367" y="1648283"/>
            <a:ext cx="2295666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Challenge du 2 mai au 31 août</a:t>
            </a:r>
          </a:p>
        </p:txBody>
      </p:sp>
      <p:cxnSp>
        <p:nvCxnSpPr>
          <p:cNvPr id="67" name="Connecteur droit avec flèche 66">
            <a:extLst>
              <a:ext uri="{FF2B5EF4-FFF2-40B4-BE49-F238E27FC236}">
                <a16:creationId xmlns:a16="http://schemas.microsoft.com/office/drawing/2014/main" id="{1AC75234-FDEB-44AE-82BE-197EC9E7079B}"/>
              </a:ext>
            </a:extLst>
          </p:cNvPr>
          <p:cNvCxnSpPr>
            <a:cxnSpLocks/>
          </p:cNvCxnSpPr>
          <p:nvPr/>
        </p:nvCxnSpPr>
        <p:spPr>
          <a:xfrm>
            <a:off x="2623274" y="1915730"/>
            <a:ext cx="862985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Étoile : 5 branches 67">
            <a:extLst>
              <a:ext uri="{FF2B5EF4-FFF2-40B4-BE49-F238E27FC236}">
                <a16:creationId xmlns:a16="http://schemas.microsoft.com/office/drawing/2014/main" id="{CBA0A822-B259-4735-83D6-1E3CFA684A06}"/>
              </a:ext>
            </a:extLst>
          </p:cNvPr>
          <p:cNvSpPr/>
          <p:nvPr/>
        </p:nvSpPr>
        <p:spPr>
          <a:xfrm>
            <a:off x="2411820" y="1778587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Étoile : 5 branches 68">
            <a:extLst>
              <a:ext uri="{FF2B5EF4-FFF2-40B4-BE49-F238E27FC236}">
                <a16:creationId xmlns:a16="http://schemas.microsoft.com/office/drawing/2014/main" id="{F46B8528-B0C2-4B3D-B05A-9358041FD14E}"/>
              </a:ext>
            </a:extLst>
          </p:cNvPr>
          <p:cNvSpPr/>
          <p:nvPr/>
        </p:nvSpPr>
        <p:spPr>
          <a:xfrm>
            <a:off x="11253126" y="1788707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49D85D97-CADD-4F3A-8C85-CBDCE54CD0D6}"/>
              </a:ext>
            </a:extLst>
          </p:cNvPr>
          <p:cNvGrpSpPr/>
          <p:nvPr/>
        </p:nvGrpSpPr>
        <p:grpSpPr>
          <a:xfrm>
            <a:off x="7432898" y="5904495"/>
            <a:ext cx="4147114" cy="267956"/>
            <a:chOff x="2659988" y="4948636"/>
            <a:chExt cx="4147114" cy="267956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86B32780-0F7E-4545-80E3-8D808F0E78BB}"/>
                </a:ext>
              </a:extLst>
            </p:cNvPr>
            <p:cNvGrpSpPr/>
            <p:nvPr/>
          </p:nvGrpSpPr>
          <p:grpSpPr>
            <a:xfrm>
              <a:off x="2659988" y="5050949"/>
              <a:ext cx="3990887" cy="165643"/>
              <a:chOff x="4522298" y="1997756"/>
              <a:chExt cx="3990887" cy="165643"/>
            </a:xfrm>
          </p:grpSpPr>
          <p:sp>
            <p:nvSpPr>
              <p:cNvPr id="74" name="Étoile : 5 branches 73">
                <a:extLst>
                  <a:ext uri="{FF2B5EF4-FFF2-40B4-BE49-F238E27FC236}">
                    <a16:creationId xmlns:a16="http://schemas.microsoft.com/office/drawing/2014/main" id="{D9F74092-C3FB-42D8-B8AB-3D7BD9A3B5EB}"/>
                  </a:ext>
                </a:extLst>
              </p:cNvPr>
              <p:cNvSpPr/>
              <p:nvPr/>
            </p:nvSpPr>
            <p:spPr>
              <a:xfrm>
                <a:off x="4522298" y="1997756"/>
                <a:ext cx="180305" cy="165643"/>
              </a:xfrm>
              <a:prstGeom prst="star5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cxnSp>
            <p:nvCxnSpPr>
              <p:cNvPr id="75" name="Connecteur droit avec flèche 74">
                <a:extLst>
                  <a:ext uri="{FF2B5EF4-FFF2-40B4-BE49-F238E27FC236}">
                    <a16:creationId xmlns:a16="http://schemas.microsoft.com/office/drawing/2014/main" id="{7238F068-1D43-4FCF-B12C-9E41D0998F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4277" y="2106486"/>
                <a:ext cx="3788908" cy="1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CC46B94-5996-4621-93EC-2BD75071637C}"/>
                </a:ext>
              </a:extLst>
            </p:cNvPr>
            <p:cNvSpPr/>
            <p:nvPr/>
          </p:nvSpPr>
          <p:spPr>
            <a:xfrm>
              <a:off x="4083835" y="4948636"/>
              <a:ext cx="1321095" cy="2462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Vacances scolaires</a:t>
              </a:r>
              <a:endPara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Étoile : 5 branches 72">
              <a:extLst>
                <a:ext uri="{FF2B5EF4-FFF2-40B4-BE49-F238E27FC236}">
                  <a16:creationId xmlns:a16="http://schemas.microsoft.com/office/drawing/2014/main" id="{A055848F-BA3A-4DF1-87FC-66680E8A02C7}"/>
                </a:ext>
              </a:extLst>
            </p:cNvPr>
            <p:cNvSpPr/>
            <p:nvPr/>
          </p:nvSpPr>
          <p:spPr>
            <a:xfrm>
              <a:off x="6626797" y="5040969"/>
              <a:ext cx="180305" cy="165643"/>
            </a:xfrm>
            <a:prstGeom prst="star5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09B3DEA4-4BE9-4430-9CF3-238757BF2F24}"/>
              </a:ext>
            </a:extLst>
          </p:cNvPr>
          <p:cNvGrpSpPr/>
          <p:nvPr/>
        </p:nvGrpSpPr>
        <p:grpSpPr>
          <a:xfrm>
            <a:off x="2550691" y="4128745"/>
            <a:ext cx="8724611" cy="300262"/>
            <a:chOff x="4607728" y="2258609"/>
            <a:chExt cx="15144823" cy="300262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12751344-DF76-4DF4-952C-BB66DA384107}"/>
                </a:ext>
              </a:extLst>
            </p:cNvPr>
            <p:cNvSpPr txBox="1"/>
            <p:nvPr/>
          </p:nvSpPr>
          <p:spPr>
            <a:xfrm>
              <a:off x="4768675" y="2258609"/>
              <a:ext cx="8652978" cy="24622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Action Financement matériel médical (CBM) et/ou véhicule (LLD) Pros de Santé</a:t>
              </a:r>
            </a:p>
          </p:txBody>
        </p:sp>
        <p:cxnSp>
          <p:nvCxnSpPr>
            <p:cNvPr id="81" name="Connecteur droit avec flèche 80">
              <a:extLst>
                <a:ext uri="{FF2B5EF4-FFF2-40B4-BE49-F238E27FC236}">
                  <a16:creationId xmlns:a16="http://schemas.microsoft.com/office/drawing/2014/main" id="{CAEF5926-C89F-4EC2-B738-AFD7E61C79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8" y="2521551"/>
              <a:ext cx="15144823" cy="373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Étoile : 5 branches 10">
            <a:extLst>
              <a:ext uri="{FF2B5EF4-FFF2-40B4-BE49-F238E27FC236}">
                <a16:creationId xmlns:a16="http://schemas.microsoft.com/office/drawing/2014/main" id="{5FFF3C9B-4EAF-49C5-3745-301E800D9D62}"/>
              </a:ext>
            </a:extLst>
          </p:cNvPr>
          <p:cNvSpPr/>
          <p:nvPr/>
        </p:nvSpPr>
        <p:spPr>
          <a:xfrm>
            <a:off x="2470253" y="4296959"/>
            <a:ext cx="180305" cy="165643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613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3938246"/>
            <a:ext cx="6318384" cy="41645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CE76-1A28-46F4-929E-240A66D7051C}"/>
              </a:ext>
            </a:extLst>
          </p:cNvPr>
          <p:cNvSpPr/>
          <p:nvPr/>
        </p:nvSpPr>
        <p:spPr>
          <a:xfrm>
            <a:off x="4600094" y="4354687"/>
            <a:ext cx="6318385" cy="4164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>
                <a:solidFill>
                  <a:schemeClr val="bg1"/>
                </a:solidFill>
              </a:rPr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  <p:pic>
        <p:nvPicPr>
          <p:cNvPr id="2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DEFE130A-60B5-581B-B748-4C31B3827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329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69AFFC8-7B5F-4734-8766-7FC82080003D}"/>
              </a:ext>
            </a:extLst>
          </p:cNvPr>
          <p:cNvSpPr/>
          <p:nvPr/>
        </p:nvSpPr>
        <p:spPr>
          <a:xfrm>
            <a:off x="546389" y="2740049"/>
            <a:ext cx="5173338" cy="20980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08275" y="3032527"/>
            <a:ext cx="5717684" cy="57251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3517198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8" y="1404099"/>
            <a:ext cx="5260440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sur objectifs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VB tous produits d’épargne (si Top CC Vert et actualisé)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CA Assurance-Vie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relative (baromètre)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Excédent Epargne pondéré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FDC – Evo. Nombre de clients équipés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Satisfaction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 </a:t>
            </a:r>
            <a:r>
              <a:rPr lang="fr-FR" sz="1000" i="1" dirty="0"/>
              <a:t>Je cherche la multi-vente en équipant la famille, je propose des « couples de solutions » pour nos client Assurance Vie et Prévoyance par exemple.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l’Epargne : « Des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solutions d'épargne</a:t>
            </a:r>
            <a:r>
              <a:rPr lang="fr-FR" dirty="0">
                <a:latin typeface="Montserrat Black"/>
              </a:rPr>
              <a:t> pour chacun 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5075566"/>
            <a:ext cx="5338572" cy="88161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1F75EC0F-7C83-43FA-A79F-5BC8A59405B0}"/>
              </a:ext>
            </a:extLst>
          </p:cNvPr>
          <p:cNvSpPr txBox="1">
            <a:spLocks/>
          </p:cNvSpPr>
          <p:nvPr/>
        </p:nvSpPr>
        <p:spPr>
          <a:xfrm>
            <a:off x="275502" y="1328585"/>
            <a:ext cx="5337229" cy="135839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Emission EMPRUNT : </a:t>
            </a:r>
            <a:r>
              <a:rPr lang="fr-FR" sz="1200" dirty="0"/>
              <a:t>Emprunt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– Vie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Bilan Epargne : </a:t>
            </a:r>
            <a:r>
              <a:rPr lang="fr-FR" sz="1200" dirty="0"/>
              <a:t>Conquête PEL &amp; </a:t>
            </a:r>
            <a:r>
              <a:rPr lang="fr-FR" sz="1200" dirty="0" err="1"/>
              <a:t>Quadreto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Parts Sociales : </a:t>
            </a:r>
            <a:r>
              <a:rPr lang="fr-FR" sz="1200" dirty="0"/>
              <a:t>Club des Sociétaires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FAF : </a:t>
            </a:r>
            <a:r>
              <a:rPr lang="fr-FR" sz="1200" dirty="0"/>
              <a:t>Avenir Durable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90" y="4979412"/>
            <a:ext cx="1723366" cy="338987"/>
          </a:xfrm>
          <a:prstGeom prst="rect">
            <a:avLst/>
          </a:prstGeom>
          <a:solidFill>
            <a:srgbClr val="00B0F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1400" b="1" dirty="0">
                <a:solidFill>
                  <a:schemeClr val="bg1"/>
                </a:solidFill>
              </a:rPr>
              <a:t>     1</a:t>
            </a:r>
            <a:r>
              <a:rPr lang="fr-FR" sz="1400" b="1" baseline="30000" dirty="0">
                <a:solidFill>
                  <a:schemeClr val="bg1"/>
                </a:solidFill>
              </a:rPr>
              <a:t>er</a:t>
            </a:r>
            <a:r>
              <a:rPr lang="fr-FR" sz="1400" b="1" dirty="0">
                <a:solidFill>
                  <a:schemeClr val="bg1"/>
                </a:solidFill>
              </a:rPr>
              <a:t> de cordée !</a:t>
            </a: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A17D2CA5-190D-47D1-A3EB-6A1D23592DF4}"/>
              </a:ext>
            </a:extLst>
          </p:cNvPr>
          <p:cNvSpPr txBox="1">
            <a:spLocks/>
          </p:cNvSpPr>
          <p:nvPr/>
        </p:nvSpPr>
        <p:spPr>
          <a:xfrm>
            <a:off x="0" y="5266762"/>
            <a:ext cx="5797176" cy="74188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C00000"/>
                </a:solidFill>
              </a:rPr>
              <a:t>LES </a:t>
            </a:r>
            <a:r>
              <a:rPr lang="fr-FR" sz="1200" b="1" dirty="0"/>
              <a:t>2 cibles </a:t>
            </a:r>
            <a:r>
              <a:rPr lang="fr-FR" sz="1200" b="1" dirty="0">
                <a:solidFill>
                  <a:srgbClr val="C00000"/>
                </a:solidFill>
              </a:rPr>
              <a:t>prioritaires</a:t>
            </a:r>
            <a:r>
              <a:rPr lang="fr-FR" sz="1200" b="1" dirty="0"/>
              <a:t> à traiter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B0F0"/>
                </a:solidFill>
              </a:rPr>
              <a:t>« PRIO Q2 « Epargne » ou « Placement » </a:t>
            </a:r>
            <a:r>
              <a:rPr lang="fr-FR" sz="1200" b="1" dirty="0"/>
              <a:t>: Des cibles très tendres </a:t>
            </a:r>
            <a:r>
              <a:rPr lang="fr-FR" sz="1200" dirty="0"/>
              <a:t>pour équiper en Epargne et en Placement. </a:t>
            </a:r>
            <a:r>
              <a:rPr lang="fr-FR" sz="1200" dirty="0">
                <a:sym typeface="Wingdings" panose="05000000000000000000" pitchFamily="2" charset="2"/>
              </a:rPr>
              <a:t> </a:t>
            </a:r>
            <a:r>
              <a:rPr lang="fr-FR" sz="1200" dirty="0">
                <a:hlinkClick r:id="rId2" action="ppaction://hlinksldjump"/>
              </a:rPr>
              <a:t>En savoir plus </a:t>
            </a:r>
            <a:endParaRPr lang="fr-FR" sz="1200" dirty="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798006"/>
            <a:ext cx="5858586" cy="2159174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5" y="3737133"/>
            <a:ext cx="2629578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TOUT SUR… l’Epargne</a:t>
            </a: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5B589CD9-C41A-4E1E-8886-89E0A8214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285" y="2685748"/>
            <a:ext cx="2143116" cy="2874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chemeClr val="tx2"/>
              </a:buClr>
            </a:pPr>
            <a:r>
              <a:rPr lang="fr-FR" altLang="fr-FR" sz="1200" b="1" dirty="0">
                <a:solidFill>
                  <a:schemeClr val="bg1"/>
                </a:solidFill>
              </a:rPr>
              <a:t>      Les offres PREMIUM</a:t>
            </a:r>
          </a:p>
        </p:txBody>
      </p:sp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F6BFAB75-DD64-43CE-8AAD-EF05DD1D7E63}"/>
              </a:ext>
            </a:extLst>
          </p:cNvPr>
          <p:cNvSpPr txBox="1">
            <a:spLocks/>
          </p:cNvSpPr>
          <p:nvPr/>
        </p:nvSpPr>
        <p:spPr>
          <a:xfrm>
            <a:off x="275501" y="2739306"/>
            <a:ext cx="5456637" cy="216499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Déléguer la gestion ASV ou son CTO/PEA : </a:t>
            </a:r>
            <a:r>
              <a:rPr lang="fr-FR" sz="1100" dirty="0">
                <a:solidFill>
                  <a:srgbClr val="002060"/>
                </a:solidFill>
              </a:rPr>
              <a:t>OG / GSM VEGA</a:t>
            </a:r>
            <a:endParaRPr lang="fr-FR" sz="1200" dirty="0">
              <a:solidFill>
                <a:srgbClr val="002060"/>
              </a:solidFill>
            </a:endParaRP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ASV : </a:t>
            </a:r>
            <a:r>
              <a:rPr lang="fr-FR" sz="1100" dirty="0">
                <a:solidFill>
                  <a:srgbClr val="002060"/>
                </a:solidFill>
              </a:rPr>
              <a:t>CNP (PFO2, </a:t>
            </a:r>
            <a:r>
              <a:rPr lang="fr-FR" sz="1100" dirty="0" err="1">
                <a:solidFill>
                  <a:srgbClr val="002060"/>
                </a:solidFill>
              </a:rPr>
              <a:t>Primopierre</a:t>
            </a:r>
            <a:r>
              <a:rPr lang="fr-FR" sz="1100" dirty="0">
                <a:solidFill>
                  <a:srgbClr val="002060"/>
                </a:solidFill>
              </a:rPr>
              <a:t>), BPCE VIE (Epargne Foncière, </a:t>
            </a:r>
            <a:r>
              <a:rPr lang="fr-FR" sz="1100" dirty="0" err="1">
                <a:solidFill>
                  <a:srgbClr val="002060"/>
                </a:solidFill>
              </a:rPr>
              <a:t>Atream</a:t>
            </a:r>
            <a:r>
              <a:rPr lang="fr-FR" sz="1100" dirty="0">
                <a:solidFill>
                  <a:srgbClr val="002060"/>
                </a:solidFill>
              </a:rPr>
              <a:t>, </a:t>
            </a:r>
            <a:r>
              <a:rPr lang="fr-FR" sz="1100" dirty="0" err="1">
                <a:solidFill>
                  <a:srgbClr val="002060"/>
                </a:solidFill>
              </a:rPr>
              <a:t>Accimmo</a:t>
            </a:r>
            <a:r>
              <a:rPr lang="fr-FR" sz="1100" dirty="0">
                <a:solidFill>
                  <a:srgbClr val="002060"/>
                </a:solidFill>
              </a:rPr>
              <a:t> Pierre, </a:t>
            </a:r>
            <a:r>
              <a:rPr lang="fr-FR" sz="1100" dirty="0" err="1">
                <a:solidFill>
                  <a:srgbClr val="002060"/>
                </a:solidFill>
              </a:rPr>
              <a:t>Efimmo</a:t>
            </a:r>
            <a:r>
              <a:rPr lang="fr-FR" sz="1100" dirty="0">
                <a:solidFill>
                  <a:srgbClr val="002060"/>
                </a:solidFill>
              </a:rPr>
              <a:t>, </a:t>
            </a:r>
            <a:r>
              <a:rPr lang="fr-FR" sz="1100" dirty="0" err="1">
                <a:solidFill>
                  <a:srgbClr val="002060"/>
                </a:solidFill>
              </a:rPr>
              <a:t>Immorente</a:t>
            </a:r>
            <a:r>
              <a:rPr lang="fr-FR" sz="1100" dirty="0">
                <a:solidFill>
                  <a:srgbClr val="002060"/>
                </a:solidFill>
              </a:rPr>
              <a:t>, Métronome et Atout Pierre Diversification  01/07)</a:t>
            </a: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 en direct : </a:t>
            </a:r>
            <a:r>
              <a:rPr lang="fr-FR" sz="1100" dirty="0">
                <a:solidFill>
                  <a:srgbClr val="002060"/>
                </a:solidFill>
              </a:rPr>
              <a:t>AEW</a:t>
            </a:r>
            <a:r>
              <a:rPr lang="fr-FR" sz="1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100" dirty="0">
                <a:solidFill>
                  <a:srgbClr val="002060"/>
                </a:solidFill>
              </a:rPr>
              <a:t>(AEW Diversification Allemagne, AEW Patrimoine Santé) </a:t>
            </a:r>
            <a:endParaRPr lang="fr-FR" sz="1200" dirty="0">
              <a:solidFill>
                <a:srgbClr val="002060"/>
              </a:solidFill>
            </a:endParaRP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SOFIDY</a:t>
            </a:r>
            <a:r>
              <a:rPr lang="fr-FR" sz="1200" b="1" dirty="0">
                <a:solidFill>
                  <a:srgbClr val="002060"/>
                </a:solidFill>
              </a:rPr>
              <a:t> </a:t>
            </a:r>
            <a:r>
              <a:rPr lang="fr-FR" sz="1100" dirty="0">
                <a:solidFill>
                  <a:srgbClr val="002060"/>
                </a:solidFill>
              </a:rPr>
              <a:t>(</a:t>
            </a:r>
            <a:r>
              <a:rPr lang="fr-FR" sz="1100" dirty="0" err="1">
                <a:solidFill>
                  <a:srgbClr val="002060"/>
                </a:solidFill>
              </a:rPr>
              <a:t>Efimmo</a:t>
            </a:r>
            <a:r>
              <a:rPr lang="fr-FR" sz="1100" dirty="0">
                <a:solidFill>
                  <a:srgbClr val="002060"/>
                </a:solidFill>
              </a:rPr>
              <a:t> &amp; </a:t>
            </a:r>
            <a:r>
              <a:rPr lang="fr-FR" sz="1100" dirty="0" err="1">
                <a:solidFill>
                  <a:srgbClr val="002060"/>
                </a:solidFill>
              </a:rPr>
              <a:t>Immorente</a:t>
            </a:r>
            <a:r>
              <a:rPr lang="fr-FR" sz="1100" dirty="0">
                <a:solidFill>
                  <a:srgbClr val="002060"/>
                </a:solidFill>
              </a:rPr>
              <a:t>) - réservés CAGP/BP </a:t>
            </a: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MIDI 2I </a:t>
            </a:r>
            <a:r>
              <a:rPr lang="fr-FR" sz="1100" dirty="0">
                <a:solidFill>
                  <a:srgbClr val="002060"/>
                </a:solidFill>
              </a:rPr>
              <a:t>(Métronome) -  réservé CAGP/BP </a:t>
            </a:r>
            <a:endParaRPr lang="fr-FR" sz="11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Contingent FAF : </a:t>
            </a:r>
            <a:r>
              <a:rPr lang="fr-FR" sz="1100" dirty="0">
                <a:solidFill>
                  <a:srgbClr val="002060"/>
                </a:solidFill>
              </a:rPr>
              <a:t>CORALIUM TRANSATLANTIC, ALIZE VISION, IRISEA 2 (à partir du 2ème semestre)</a:t>
            </a: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3C90F05-E8BC-4EBF-8E0F-D234ACC73C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956" y="2534703"/>
            <a:ext cx="425399" cy="413416"/>
          </a:xfrm>
          <a:prstGeom prst="rect">
            <a:avLst/>
          </a:prstGeom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6" y="3805231"/>
            <a:ext cx="6277643" cy="224140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outils de conquête pour provoquer la relation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/>
              <a:t>Le questionnaire relationnel : « </a:t>
            </a:r>
            <a:r>
              <a:rPr lang="fr-FR" sz="1000" dirty="0">
                <a:hlinkClick r:id="rId5"/>
              </a:rPr>
              <a:t>Donnez de la personnalité à votre épargne </a:t>
            </a:r>
            <a:r>
              <a:rPr lang="fr-FR" sz="1000" dirty="0"/>
              <a:t>»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hlinkClick r:id="rId6"/>
              </a:rPr>
              <a:t>Le questionnaire finance durable </a:t>
            </a:r>
            <a:r>
              <a:rPr lang="fr-FR" sz="1000" dirty="0"/>
              <a:t>: près de 80 % de nos clients sont impliqués ou sensibilisés, une belle opportunité de mettre en avant </a:t>
            </a:r>
            <a:r>
              <a:rPr lang="fr-FR" sz="1000" b="1" dirty="0">
                <a:solidFill>
                  <a:srgbClr val="00B050"/>
                </a:solidFill>
              </a:rPr>
              <a:t>nos fonds verts sur mesure.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hlinkClick r:id="rId7"/>
              </a:rPr>
              <a:t>La Newsletter CE Info Finances hebdomadaire de NIMI </a:t>
            </a:r>
            <a:endParaRPr lang="fr-FR" sz="1000" dirty="0"/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/>
              <a:t>La lettre de l’Epargne.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solidFill>
                  <a:srgbClr val="00B050"/>
                </a:solidFill>
                <a:hlinkClick r:id="rId8"/>
              </a:rPr>
              <a:t>Le Green Book.</a:t>
            </a:r>
            <a:endParaRPr lang="fr-FR" sz="1000" dirty="0">
              <a:solidFill>
                <a:srgbClr val="00B050"/>
              </a:solidFill>
            </a:endParaRP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solidFill>
                  <a:srgbClr val="00B050"/>
                </a:solidFill>
                <a:hlinkClick r:id="rId9"/>
              </a:rPr>
              <a:t>La Gazette du Patrimoine</a:t>
            </a:r>
            <a:endParaRPr lang="fr-FR" sz="1000" dirty="0">
              <a:solidFill>
                <a:srgbClr val="00B050"/>
              </a:solidFill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/>
              <a:t>La Rubrique des Commerciaux pour trouver toutes les informations :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</a:t>
            </a:r>
            <a:endParaRPr lang="fr-FR" sz="1200" dirty="0">
              <a:cs typeface="Arial"/>
            </a:endParaRPr>
          </a:p>
        </p:txBody>
      </p:sp>
      <p:pic>
        <p:nvPicPr>
          <p:cNvPr id="37" name="Image 36">
            <a:hlinkClick r:id="rId10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50881" y="5646590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82623" y="5867665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B8574ACE-0C58-49C3-ABF1-3FA3A64DA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587" y="5129165"/>
            <a:ext cx="267162" cy="26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D017913-822F-4DB3-BE69-512E55FB512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585" y="5383206"/>
            <a:ext cx="224407" cy="218085"/>
          </a:xfrm>
          <a:prstGeom prst="rect">
            <a:avLst/>
          </a:prstGeom>
        </p:spPr>
      </p:pic>
      <p:pic>
        <p:nvPicPr>
          <p:cNvPr id="42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96D2D547-6458-426D-A129-4BF6A5557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4891043" y="5768082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D93BA728-C0F7-43EA-9B0F-7BAF1EBABEE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DFCFD"/>
              </a:clrFrom>
              <a:clrTo>
                <a:srgbClr val="FDFC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80" y="1587011"/>
            <a:ext cx="237553" cy="242993"/>
          </a:xfrm>
          <a:prstGeom prst="rect">
            <a:avLst/>
          </a:prstGeom>
        </p:spPr>
      </p:pic>
      <p:grpSp>
        <p:nvGrpSpPr>
          <p:cNvPr id="38" name="Graphique 1830">
            <a:extLst>
              <a:ext uri="{FF2B5EF4-FFF2-40B4-BE49-F238E27FC236}">
                <a16:creationId xmlns:a16="http://schemas.microsoft.com/office/drawing/2014/main" id="{6BC20E26-5E04-4F4B-B895-04D9D62686F6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43" name="Graphique 1830">
              <a:extLst>
                <a:ext uri="{FF2B5EF4-FFF2-40B4-BE49-F238E27FC236}">
                  <a16:creationId xmlns:a16="http://schemas.microsoft.com/office/drawing/2014/main" id="{C619E78B-A128-43AE-AFFA-C39D4196266B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8C2D5DDC-07C6-49A8-8439-1005C0DB9F59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063152D0-8ECF-4272-A1BB-1CCEE855B21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970F8422-3ECF-4363-A3F5-B1671A5035F0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66585C63-09CF-403E-BC4E-D7148A3B810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E02249AF-5F75-476F-B976-1A50860D42A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E9EE1D39-2070-45E7-8835-3AC1C1C5C4A8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1727DA5D-6E9D-4782-8EA4-CC1604458B46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9C236FFB-357C-450B-A968-DFBCE159A28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B3BBD6C6-DEE9-4AF2-A5A2-C96A9C0B9D11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A32CDF2A-EC65-4DFD-A8AE-12E946352F16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B95DE52B-9E4F-475C-8F1A-322D08FC9AB7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92C3A42A-DD8B-4752-B7BE-77DAF692D9F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64BADB03-3081-4540-A2DF-934E038C7E2C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72182B7C-DD77-472D-9E60-45A3C5B6F661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9A644F44-B4D2-443B-98DF-4AC93F128CF8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A5119D7F-5E5D-4006-9CF3-320D5DA4F5AD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63" name="Graphique 1772">
            <a:extLst>
              <a:ext uri="{FF2B5EF4-FFF2-40B4-BE49-F238E27FC236}">
                <a16:creationId xmlns:a16="http://schemas.microsoft.com/office/drawing/2014/main" id="{663F60D4-B497-4B9A-94FE-4F75E5C195BB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817B98EB-F6B2-4A4C-9480-D2F6700516C9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5" name="Graphique 1772">
              <a:extLst>
                <a:ext uri="{FF2B5EF4-FFF2-40B4-BE49-F238E27FC236}">
                  <a16:creationId xmlns:a16="http://schemas.microsoft.com/office/drawing/2014/main" id="{ABC014E3-EF38-4EBF-8AC0-D1E02E25ED0D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0436F13A-3F41-49E2-A972-FBDE12AA3214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28F36248-FA77-4714-BC07-4C1C5E1501DA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5D936D59-9FCB-4221-8B45-45DFB9FB1216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6E3F0368-42EA-4800-A7FD-C23F4A75A116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EB3AE297-5610-4CA2-8EE8-9AD429FBA8D7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27BAEFB7-962A-4E18-9A15-21EC0F4C49AC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65924146-6B03-4549-8095-C4E80D91EF65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71" name="Graphique 1772">
              <a:extLst>
                <a:ext uri="{FF2B5EF4-FFF2-40B4-BE49-F238E27FC236}">
                  <a16:creationId xmlns:a16="http://schemas.microsoft.com/office/drawing/2014/main" id="{D050D1CE-9064-4F5C-A1C8-99A2F5C0E69E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CE320266-F83E-4FF1-B6B0-1760969CE9A2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9FE99CE0-90F5-4219-BC47-8542AF261E9C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90D8C606-4575-4A0E-954F-273DE2827A42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A3553663-6A50-452E-A6F7-2A39C81E4556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3A6F5AF4-0FE4-476B-B67F-0FDFEAF9F1B5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D93AC825-47A2-419C-9685-F111DC9929A1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5CDA5F8D-48D7-4297-8E23-7232E2ACCBAA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D6F5D391-A673-4961-978C-5EDE9F30BE70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CC3A8AC4-0401-4A14-AE2A-8A5256FEED21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04378FFB-1EA7-4F0A-9326-3DD331F5C1D2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95B8C88C-5F97-4B1E-B266-E6DAB9267DDA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551E0AB6-68E8-4BAE-8215-FB2F8FF2EED5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A86F7EDC-7B9B-4ADE-8F55-40D27B05059F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7" name="Graphique 1813">
            <a:extLst>
              <a:ext uri="{FF2B5EF4-FFF2-40B4-BE49-F238E27FC236}">
                <a16:creationId xmlns:a16="http://schemas.microsoft.com/office/drawing/2014/main" id="{5C5046BD-7965-486A-99B2-21B34C14D7C4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8" name="Graphique 1813">
              <a:extLst>
                <a:ext uri="{FF2B5EF4-FFF2-40B4-BE49-F238E27FC236}">
                  <a16:creationId xmlns:a16="http://schemas.microsoft.com/office/drawing/2014/main" id="{67D85F36-5738-4C92-A435-E234DEC7E876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90" name="Graphique 1813">
                <a:extLst>
                  <a:ext uri="{FF2B5EF4-FFF2-40B4-BE49-F238E27FC236}">
                    <a16:creationId xmlns:a16="http://schemas.microsoft.com/office/drawing/2014/main" id="{F703849B-B542-4077-A3A9-95BACF913776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5C22F97B-80CD-4E72-80FC-63A0660CD0D4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6" name="Forme libre : forme 105">
                    <a:extLst>
                      <a:ext uri="{FF2B5EF4-FFF2-40B4-BE49-F238E27FC236}">
                        <a16:creationId xmlns:a16="http://schemas.microsoft.com/office/drawing/2014/main" id="{D9265C1C-5758-44CC-AF07-7968AA71A23F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7" name="Forme libre : forme 106">
                    <a:extLst>
                      <a:ext uri="{FF2B5EF4-FFF2-40B4-BE49-F238E27FC236}">
                        <a16:creationId xmlns:a16="http://schemas.microsoft.com/office/drawing/2014/main" id="{41A2229C-7896-4394-8563-CB6ABDBB33FC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41B86380-C3A2-41D2-B668-8E9689C77999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B08F94AE-C519-4AFA-8308-A39346511257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5" name="Forme libre : forme 94">
                  <a:extLst>
                    <a:ext uri="{FF2B5EF4-FFF2-40B4-BE49-F238E27FC236}">
                      <a16:creationId xmlns:a16="http://schemas.microsoft.com/office/drawing/2014/main" id="{1DC289B1-296D-409A-B36E-15923FFD97DC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grpSp>
              <p:nvGrpSpPr>
                <p:cNvPr id="96" name="Graphique 1813">
                  <a:extLst>
                    <a:ext uri="{FF2B5EF4-FFF2-40B4-BE49-F238E27FC236}">
                      <a16:creationId xmlns:a16="http://schemas.microsoft.com/office/drawing/2014/main" id="{2E55762F-18B4-4050-88B8-EC8A5CE358C7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03" name="Forme libre : forme 102">
                    <a:extLst>
                      <a:ext uri="{FF2B5EF4-FFF2-40B4-BE49-F238E27FC236}">
                        <a16:creationId xmlns:a16="http://schemas.microsoft.com/office/drawing/2014/main" id="{6BDA2962-03BF-424B-847A-4D2C1D39049E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4" name="Forme libre : forme 103">
                    <a:extLst>
                      <a:ext uri="{FF2B5EF4-FFF2-40B4-BE49-F238E27FC236}">
                        <a16:creationId xmlns:a16="http://schemas.microsoft.com/office/drawing/2014/main" id="{D26B1769-1111-4764-85F2-12ADC71AA59A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5" name="Forme libre : forme 104">
                    <a:extLst>
                      <a:ext uri="{FF2B5EF4-FFF2-40B4-BE49-F238E27FC236}">
                        <a16:creationId xmlns:a16="http://schemas.microsoft.com/office/drawing/2014/main" id="{6299EB7D-CF51-4703-B972-3EB0A9F8CF9C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grpSp>
              <p:nvGrpSpPr>
                <p:cNvPr id="97" name="Graphique 1813">
                  <a:extLst>
                    <a:ext uri="{FF2B5EF4-FFF2-40B4-BE49-F238E27FC236}">
                      <a16:creationId xmlns:a16="http://schemas.microsoft.com/office/drawing/2014/main" id="{90CDED4A-1322-45D9-A61B-BA39FDA597C6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C4F8E585-F284-4D0A-84C9-CB6C3C37C6F5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06E51B44-F34B-418C-B5A6-18BEE2DDB1C0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E219B03C-9C66-40F8-9352-CC1084A42563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8" name="Forme libre : forme 97">
                  <a:extLst>
                    <a:ext uri="{FF2B5EF4-FFF2-40B4-BE49-F238E27FC236}">
                      <a16:creationId xmlns:a16="http://schemas.microsoft.com/office/drawing/2014/main" id="{705C0360-2A9D-44C7-9B55-D4386A62FFDB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9" name="Forme libre : forme 98">
                  <a:extLst>
                    <a:ext uri="{FF2B5EF4-FFF2-40B4-BE49-F238E27FC236}">
                      <a16:creationId xmlns:a16="http://schemas.microsoft.com/office/drawing/2014/main" id="{92D94092-A56F-4748-B607-2309D1A75635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220B6791-6513-4920-917E-13FF0E541917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3A9E2B71-5F98-4989-BCEA-18D0F079C92F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8" name="Graphique 1846">
            <a:extLst>
              <a:ext uri="{FF2B5EF4-FFF2-40B4-BE49-F238E27FC236}">
                <a16:creationId xmlns:a16="http://schemas.microsoft.com/office/drawing/2014/main" id="{BC2B71EC-EC5A-4E66-9D1C-8378B15155FA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DF534442-CA55-4416-AF42-20392E0DDB7E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7FD9C98E-B8F4-4E46-B227-377D4FF579E3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3EDFD581-705A-4E5E-A701-B4A57EA3735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F18233AF-B2A5-4119-AD6A-76B97F7CF588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3236B8FA-5C56-4537-B6BC-CE3C312B0131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BDDFEF34-DD86-4E40-917E-03BA0B82567D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FAB53D67-259D-4833-9AB2-938514A80E56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031568B6-1A06-41C3-BF85-653BA7A27FDA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5A14E174-8E6B-4F1C-80DB-22AD8DBAB83B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11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5B88B906-D444-88C3-0FE6-DF66FB8D4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84" y="3695348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aphique 2">
            <a:extLst>
              <a:ext uri="{FF2B5EF4-FFF2-40B4-BE49-F238E27FC236}">
                <a16:creationId xmlns:a16="http://schemas.microsoft.com/office/drawing/2014/main" id="{668C3A98-9C48-12A2-90D9-13F03F51054E}"/>
              </a:ext>
            </a:extLst>
          </p:cNvPr>
          <p:cNvGrpSpPr/>
          <p:nvPr/>
        </p:nvGrpSpPr>
        <p:grpSpPr>
          <a:xfrm>
            <a:off x="673656" y="2692909"/>
            <a:ext cx="216456" cy="247380"/>
            <a:chOff x="1184026" y="296326"/>
            <a:chExt cx="555828" cy="635238"/>
          </a:xfrm>
          <a:noFill/>
        </p:grpSpPr>
        <p:sp>
          <p:nvSpPr>
            <p:cNvPr id="20" name="Forme libre : forme 17">
              <a:extLst>
                <a:ext uri="{FF2B5EF4-FFF2-40B4-BE49-F238E27FC236}">
                  <a16:creationId xmlns:a16="http://schemas.microsoft.com/office/drawing/2014/main" id="{2AC9BBE4-C7F4-8352-0F6E-CDF2EE9EAD05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" name="Forme libre : forme 18">
              <a:extLst>
                <a:ext uri="{FF2B5EF4-FFF2-40B4-BE49-F238E27FC236}">
                  <a16:creationId xmlns:a16="http://schemas.microsoft.com/office/drawing/2014/main" id="{DDAE59A4-2780-8037-4B5D-819B44B8D31F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" name="Forme libre : forme 19">
              <a:extLst>
                <a:ext uri="{FF2B5EF4-FFF2-40B4-BE49-F238E27FC236}">
                  <a16:creationId xmlns:a16="http://schemas.microsoft.com/office/drawing/2014/main" id="{DC6DFF2B-06E9-C844-AC05-B82A81A102A1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" name="Forme libre : forme 20">
              <a:extLst>
                <a:ext uri="{FF2B5EF4-FFF2-40B4-BE49-F238E27FC236}">
                  <a16:creationId xmlns:a16="http://schemas.microsoft.com/office/drawing/2014/main" id="{316D0BA7-4E5D-E68B-583C-F8537BADA7E9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4" name="Forme libre : forme 21">
              <a:extLst>
                <a:ext uri="{FF2B5EF4-FFF2-40B4-BE49-F238E27FC236}">
                  <a16:creationId xmlns:a16="http://schemas.microsoft.com/office/drawing/2014/main" id="{CD7FAE78-FA1E-7A99-1096-081ADC4A9606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5" name="Forme libre : forme 22">
              <a:extLst>
                <a:ext uri="{FF2B5EF4-FFF2-40B4-BE49-F238E27FC236}">
                  <a16:creationId xmlns:a16="http://schemas.microsoft.com/office/drawing/2014/main" id="{200E9624-DD1F-938A-42B3-9EFCEF238A22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" name="Forme libre : forme 23">
              <a:extLst>
                <a:ext uri="{FF2B5EF4-FFF2-40B4-BE49-F238E27FC236}">
                  <a16:creationId xmlns:a16="http://schemas.microsoft.com/office/drawing/2014/main" id="{5596A184-9EE6-4C8E-AB2E-DFCE996B6673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" name="Forme libre : forme 24">
              <a:extLst>
                <a:ext uri="{FF2B5EF4-FFF2-40B4-BE49-F238E27FC236}">
                  <a16:creationId xmlns:a16="http://schemas.microsoft.com/office/drawing/2014/main" id="{A20F57FC-250F-C0C8-E0E0-5201997ACECF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 dirty="0"/>
            </a:p>
          </p:txBody>
        </p:sp>
      </p:grpSp>
      <p:pic>
        <p:nvPicPr>
          <p:cNvPr id="28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FFDBB44A-FB70-401C-40F8-121509799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587" y="4434731"/>
            <a:ext cx="267162" cy="26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888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08275" y="3095898"/>
            <a:ext cx="5717684" cy="49494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3517198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AFFC8-7B5F-4734-8766-7FC82080003D}"/>
              </a:ext>
            </a:extLst>
          </p:cNvPr>
          <p:cNvSpPr/>
          <p:nvPr/>
        </p:nvSpPr>
        <p:spPr>
          <a:xfrm>
            <a:off x="546389" y="3762340"/>
            <a:ext cx="5173338" cy="10757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7" y="1433013"/>
            <a:ext cx="6220661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sur objectifs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VB des Forfaits Part hors transformation (si Top CC Vert et actualisé)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Taux de visite du portefeuille avec 1 vente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relative (baromètre)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endParaRPr lang="fr-FR" sz="1000" dirty="0"/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Ventes Nettes produits pondérés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endParaRPr lang="fr-FR" sz="1000" dirty="0"/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 </a:t>
            </a:r>
            <a:r>
              <a:rPr lang="fr-FR" sz="1000" i="1" dirty="0"/>
              <a:t>Proposer une </a:t>
            </a:r>
            <a:r>
              <a:rPr lang="fr-FR" sz="1000" i="1" dirty="0" err="1"/>
              <a:t>Izicarte</a:t>
            </a:r>
            <a:r>
              <a:rPr lang="fr-FR" sz="1000" i="1" dirty="0"/>
              <a:t> HDG Débit Différé permet d'impacter plusieurs lignes PV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</a:t>
            </a:r>
            <a:endParaRPr lang="fr-FR" sz="1200" dirty="0"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</a:t>
            </a:r>
            <a:r>
              <a:rPr lang="fr-FR" dirty="0">
                <a:latin typeface="Montserrat Black"/>
              </a:rPr>
              <a:t> de La Bancarisation : «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Equiper</a:t>
            </a:r>
            <a:r>
              <a:rPr lang="fr-FR" dirty="0">
                <a:latin typeface="Montserrat Black"/>
              </a:rPr>
              <a:t> nos familles »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BANCARISATION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5075566"/>
            <a:ext cx="5338572" cy="88161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1F75EC0F-7C83-43FA-A79F-5BC8A59405B0}"/>
              </a:ext>
            </a:extLst>
          </p:cNvPr>
          <p:cNvSpPr txBox="1">
            <a:spLocks/>
          </p:cNvSpPr>
          <p:nvPr/>
        </p:nvSpPr>
        <p:spPr>
          <a:xfrm>
            <a:off x="275502" y="1473433"/>
            <a:ext cx="5590920" cy="22681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Entraînements JO 2024 : </a:t>
            </a:r>
            <a:r>
              <a:rPr lang="fr-FR" sz="1200" dirty="0"/>
              <a:t>MEG et Conquête Famille - juin/juillet 2023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de Bienvenue 30% pendant 1 an </a:t>
            </a:r>
            <a:r>
              <a:rPr lang="fr-FR" sz="1200" dirty="0"/>
              <a:t>pour la souscription d’une Formule*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50€ offerts en bons d’achat </a:t>
            </a:r>
            <a:r>
              <a:rPr lang="fr-FR" sz="1200" dirty="0"/>
              <a:t>ISIFID pour toute utilisation de DOMILIS (avec au moins 3 prélèvements) à utiliser sur des sites de e-commerce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Montée en gamme vers Izicarte Premier DD / Izicarte Platinum / </a:t>
            </a:r>
            <a:r>
              <a:rPr lang="fr-FR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Infinite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fr-FR" sz="1200" dirty="0"/>
              <a:t>30% pendant 1 an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90" y="4979412"/>
            <a:ext cx="1723366" cy="338987"/>
          </a:xfrm>
          <a:prstGeom prst="rect">
            <a:avLst/>
          </a:prstGeom>
          <a:solidFill>
            <a:srgbClr val="7030A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1400" b="1" dirty="0">
                <a:solidFill>
                  <a:schemeClr val="bg1"/>
                </a:solidFill>
              </a:rPr>
              <a:t>     1</a:t>
            </a:r>
            <a:r>
              <a:rPr lang="fr-FR" sz="1400" b="1" baseline="30000" dirty="0">
                <a:solidFill>
                  <a:schemeClr val="bg1"/>
                </a:solidFill>
              </a:rPr>
              <a:t>er</a:t>
            </a:r>
            <a:r>
              <a:rPr lang="fr-FR" sz="1400" b="1" dirty="0">
                <a:solidFill>
                  <a:schemeClr val="bg1"/>
                </a:solidFill>
              </a:rPr>
              <a:t> de cordée !</a:t>
            </a: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A17D2CA5-190D-47D1-A3EB-6A1D23592DF4}"/>
              </a:ext>
            </a:extLst>
          </p:cNvPr>
          <p:cNvSpPr txBox="1">
            <a:spLocks/>
          </p:cNvSpPr>
          <p:nvPr/>
        </p:nvSpPr>
        <p:spPr>
          <a:xfrm>
            <a:off x="-1" y="5348239"/>
            <a:ext cx="5888900" cy="69214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C00000"/>
                </a:solidFill>
              </a:rPr>
              <a:t>LA</a:t>
            </a:r>
            <a:r>
              <a:rPr lang="fr-FR" sz="1200" b="1" dirty="0"/>
              <a:t> cible </a:t>
            </a:r>
            <a:r>
              <a:rPr lang="fr-FR" sz="1200" b="1" dirty="0">
                <a:solidFill>
                  <a:srgbClr val="C00000"/>
                </a:solidFill>
              </a:rPr>
              <a:t>prioritaire</a:t>
            </a:r>
            <a:r>
              <a:rPr lang="fr-FR" sz="1200" b="1" dirty="0"/>
              <a:t> à traiter :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7030A0"/>
                </a:solidFill>
              </a:rPr>
              <a:t>« Prio Q2 </a:t>
            </a:r>
            <a:r>
              <a:rPr lang="fr-FR" sz="1200" b="1" dirty="0" err="1">
                <a:solidFill>
                  <a:srgbClr val="7030A0"/>
                </a:solidFill>
              </a:rPr>
              <a:t>Banca</a:t>
            </a:r>
            <a:r>
              <a:rPr lang="fr-FR" sz="1200" b="1" dirty="0">
                <a:solidFill>
                  <a:srgbClr val="7030A0"/>
                </a:solidFill>
              </a:rPr>
              <a:t> » </a:t>
            </a:r>
            <a:r>
              <a:rPr lang="fr-FR" sz="1200" b="1" dirty="0"/>
              <a:t>: La cible très tendre </a:t>
            </a:r>
            <a:r>
              <a:rPr lang="fr-FR" sz="1200" dirty="0"/>
              <a:t>pour équiper en bancarisation. </a:t>
            </a:r>
            <a:r>
              <a:rPr lang="fr-FR" sz="1200" dirty="0">
                <a:sym typeface="Wingdings" panose="05000000000000000000" pitchFamily="2" charset="2"/>
                <a:hlinkClick r:id="rId2" action="ppaction://hlinksldjump"/>
              </a:rPr>
              <a:t> </a:t>
            </a:r>
            <a:r>
              <a:rPr lang="fr-FR" sz="1200" dirty="0">
                <a:hlinkClick r:id="rId3" action="ppaction://hlinksldjump"/>
              </a:rPr>
              <a:t>En savoir plus </a:t>
            </a:r>
            <a:endParaRPr lang="fr-FR" sz="1200" dirty="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798006"/>
            <a:ext cx="5858586" cy="2159174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4" y="3737133"/>
            <a:ext cx="2999802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TOUT SUR… la bancarisation</a:t>
            </a: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5B589CD9-C41A-4E1E-8886-89E0A8214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597" y="3627305"/>
            <a:ext cx="2131804" cy="287477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chemeClr val="tx2"/>
              </a:buClr>
            </a:pPr>
            <a:r>
              <a:rPr lang="fr-FR" altLang="fr-FR" sz="1200" b="1" dirty="0">
                <a:solidFill>
                  <a:schemeClr val="bg1"/>
                </a:solidFill>
              </a:rPr>
              <a:t>      Les offres PREMIUM</a:t>
            </a:r>
          </a:p>
        </p:txBody>
      </p:sp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F6BFAB75-DD64-43CE-8AAD-EF05DD1D7E63}"/>
              </a:ext>
            </a:extLst>
          </p:cNvPr>
          <p:cNvSpPr txBox="1">
            <a:spLocks/>
          </p:cNvSpPr>
          <p:nvPr/>
        </p:nvSpPr>
        <p:spPr>
          <a:xfrm>
            <a:off x="275502" y="3735181"/>
            <a:ext cx="5303644" cy="1047225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</a:rPr>
              <a:t>Cartes HDG : Visa Izicarte Platinum </a:t>
            </a:r>
            <a:r>
              <a:rPr lang="fr-FR" sz="1200" dirty="0">
                <a:solidFill>
                  <a:srgbClr val="002060"/>
                </a:solidFill>
              </a:rPr>
              <a:t>(35 k€ de revenus ou de SF) et </a:t>
            </a:r>
            <a:r>
              <a:rPr lang="fr-FR" sz="1200" b="1" dirty="0">
                <a:solidFill>
                  <a:srgbClr val="002060"/>
                </a:solidFill>
              </a:rPr>
              <a:t>Visa</a:t>
            </a:r>
            <a:r>
              <a:rPr lang="fr-FR" sz="1200" dirty="0">
                <a:solidFill>
                  <a:srgbClr val="002060"/>
                </a:solidFill>
              </a:rPr>
              <a:t> </a:t>
            </a:r>
            <a:r>
              <a:rPr lang="fr-FR" sz="1200" b="1" dirty="0" err="1">
                <a:solidFill>
                  <a:srgbClr val="002060"/>
                </a:solidFill>
              </a:rPr>
              <a:t>Infinite</a:t>
            </a:r>
            <a:r>
              <a:rPr lang="fr-FR" sz="1200" dirty="0">
                <a:solidFill>
                  <a:srgbClr val="002060"/>
                </a:solidFill>
              </a:rPr>
              <a:t> (75 k€ de revenus ou de SF)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</a:rPr>
              <a:t>Formule optimal : </a:t>
            </a:r>
            <a:r>
              <a:rPr lang="fr-FR" sz="1200" dirty="0">
                <a:solidFill>
                  <a:srgbClr val="002060"/>
                </a:solidFill>
              </a:rPr>
              <a:t>paiements et retraits illimités à l’international, accès à un conseiller de 7h à 22 h, pas d’agios jusque 1000 €.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3C90F05-E8BC-4EBF-8E0F-D234ACC73C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101" y="3536527"/>
            <a:ext cx="425399" cy="413416"/>
          </a:xfrm>
          <a:prstGeom prst="rect">
            <a:avLst/>
          </a:prstGeom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6" y="3950079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outils de conquête pour provoquer la relation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1 an avec ma Visa : </a:t>
            </a:r>
            <a:r>
              <a:rPr lang="fr-FR" sz="1000" dirty="0">
                <a:hlinkClick r:id="rId6"/>
              </a:rPr>
              <a:t>3 timelines</a:t>
            </a:r>
            <a:r>
              <a:rPr lang="fr-FR" sz="1000" dirty="0"/>
              <a:t> pour exposer tous les usages de nos cartes HDG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Programme de fidélité Visa Premier (Ikéa, Nature et Découvertes) : </a:t>
            </a:r>
            <a:r>
              <a:rPr lang="fr-FR" sz="1000" dirty="0">
                <a:hlinkClick r:id="rId7"/>
              </a:rPr>
              <a:t>Site Visa Premier </a:t>
            </a:r>
            <a:endParaRPr lang="fr-FR" sz="1000" dirty="0"/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Programme de fidélité Visa Platinum (Printemps, Truffaut)  : </a:t>
            </a:r>
            <a:r>
              <a:rPr lang="fr-FR" sz="1000" dirty="0">
                <a:hlinkClick r:id="rId8"/>
              </a:rPr>
              <a:t>Site Visa Platinum</a:t>
            </a:r>
            <a:endParaRPr lang="fr-FR" sz="1000" dirty="0"/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Programme de fidélité Visa </a:t>
            </a:r>
            <a:r>
              <a:rPr lang="fr-FR" sz="1000" dirty="0" err="1"/>
              <a:t>Infinite</a:t>
            </a:r>
            <a:r>
              <a:rPr lang="fr-FR" sz="1000" dirty="0"/>
              <a:t> Le Club (</a:t>
            </a:r>
            <a:r>
              <a:rPr lang="fr-FR" sz="1000" dirty="0" err="1"/>
              <a:t>Mauboussin</a:t>
            </a:r>
            <a:r>
              <a:rPr lang="fr-FR" sz="1000" dirty="0"/>
              <a:t>, Fauchon ou Comptoir                                                                                      du caviar) : </a:t>
            </a:r>
            <a:r>
              <a:rPr lang="fr-FR" sz="1000" dirty="0">
                <a:hlinkClick r:id="rId9"/>
              </a:rPr>
              <a:t>Site Visa </a:t>
            </a:r>
            <a:r>
              <a:rPr lang="fr-FR" sz="1000" dirty="0" err="1">
                <a:hlinkClick r:id="rId9"/>
              </a:rPr>
              <a:t>Inifinite</a:t>
            </a:r>
            <a:endParaRPr lang="fr-FR" sz="1000" dirty="0"/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La Rubrique des Commerciaux pour trouver toutes les informations :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</a:t>
            </a:r>
            <a:endParaRPr lang="fr-FR" sz="1200" dirty="0">
              <a:cs typeface="Arial"/>
            </a:endParaRPr>
          </a:p>
        </p:txBody>
      </p:sp>
      <p:pic>
        <p:nvPicPr>
          <p:cNvPr id="37" name="Image 36">
            <a:hlinkClick r:id="rId10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59934" y="5547007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91676" y="5768082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E98768EB-976F-4456-8414-52FFAD61EA3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144" t="4566" r="1111" b="8574"/>
          <a:stretch/>
        </p:blipFill>
        <p:spPr>
          <a:xfrm>
            <a:off x="8608480" y="2526192"/>
            <a:ext cx="1917914" cy="494947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6B0845F0-0CA0-495C-8178-7550EDE9CDB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710" y="4988678"/>
            <a:ext cx="268004" cy="260454"/>
          </a:xfrm>
          <a:prstGeom prst="rect">
            <a:avLst/>
          </a:prstGeom>
        </p:spPr>
      </p:pic>
      <p:pic>
        <p:nvPicPr>
          <p:cNvPr id="46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E2FA0A06-0EDB-4748-902B-E431847830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978020" y="5772164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0C3F8B-1D88-495D-A001-309FE5363FF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6591" y="1591535"/>
            <a:ext cx="347115" cy="413417"/>
          </a:xfrm>
          <a:prstGeom prst="rect">
            <a:avLst/>
          </a:prstGeom>
        </p:spPr>
      </p:pic>
      <p:grpSp>
        <p:nvGrpSpPr>
          <p:cNvPr id="38" name="Graphique 1830">
            <a:extLst>
              <a:ext uri="{FF2B5EF4-FFF2-40B4-BE49-F238E27FC236}">
                <a16:creationId xmlns:a16="http://schemas.microsoft.com/office/drawing/2014/main" id="{A65E9090-8262-4A41-9848-632F909FFA3C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40" name="Graphique 1830">
              <a:extLst>
                <a:ext uri="{FF2B5EF4-FFF2-40B4-BE49-F238E27FC236}">
                  <a16:creationId xmlns:a16="http://schemas.microsoft.com/office/drawing/2014/main" id="{708A361B-EBBF-4F15-B7D2-98FED156B03E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7D3BEEF6-2157-42AA-A017-860EC2AAE171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7C65947F-1D9E-41A6-994B-DB9847E2EDBF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AFF1BECE-1AF2-4A74-9B45-FE5309A95015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B61B7131-C0D4-47CF-93A1-B68020784A7D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E1A8B4DB-A1B2-4B1E-81DC-8CABCC786447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F426CE69-4F39-489F-B242-50850670E6F1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6CC10829-306A-4327-BF55-6B82874AF54C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6D8C4617-87D0-4C7C-BA61-22FA19E1A705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F449AD03-3321-42AF-B8EE-D8A3F2BBAB7D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149E3150-B678-46E9-A599-32D34BED3D57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1BC5FD83-9FBB-4A4E-9D9D-134E07831CD2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5AC43ECD-EF1F-45C9-8884-249FFEF4349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7C11BA3E-B848-407C-ABD4-36018AFF0395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C22B7720-3748-4986-AD27-974ED78D71F1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49E10129-F445-4D08-A6CE-C73EF593B61D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F8314C7D-48F3-4173-B297-6B2317E297EF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62" name="Graphique 1772">
            <a:extLst>
              <a:ext uri="{FF2B5EF4-FFF2-40B4-BE49-F238E27FC236}">
                <a16:creationId xmlns:a16="http://schemas.microsoft.com/office/drawing/2014/main" id="{1DC76460-DCD8-4AD6-8927-BD4FB7715A71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6F9FE1F0-2531-4714-8528-7F97B0132FD5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BD4606CF-DE8C-4B6B-8B84-953DCF11C10C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50690AB8-F2E0-4EFC-972E-D63FF6EA4507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8648D0F6-AED3-44FE-A1B5-79638BA13BFE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1754115C-154C-4765-9391-644DFDDDF76D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C6334B79-F5ED-4432-9893-EA0D90B23E09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4D03104A-A414-4B9B-B821-2F3C7863D5D8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2F334145-0AA1-4933-BDB2-36F21BD077A2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98294E0C-B0A0-4F95-AB65-553FE5BDD8D2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70" name="Graphique 1772">
              <a:extLst>
                <a:ext uri="{FF2B5EF4-FFF2-40B4-BE49-F238E27FC236}">
                  <a16:creationId xmlns:a16="http://schemas.microsoft.com/office/drawing/2014/main" id="{22C238A9-C7C3-4162-BADD-86B8943613EA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2D2D20E6-CB9A-4991-B48F-BF7951289014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0C126583-5698-40E8-9069-E104F8BBA40C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D564159F-B7EA-45E2-92D1-E6AE923B3550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12D8C1AF-6C7F-47A8-BC06-DB15CE6B2480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ECC760E4-DB2D-464D-AF3C-7280604597BE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D07DE950-6A58-4909-A19F-15C5C3218837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9C81E5BD-1E75-42BB-BFB6-8D2E5FF9E7E3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CB7FAAAC-EDAE-4BB9-8F25-E8CBD06AB550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AFCB6D52-FD7C-4D74-81D8-2DBCEE4A2586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1D98C6E2-E936-45D4-927D-B5EBBD4063FB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1E12FA98-AC38-4692-A8F0-C07F4C8A3EFD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A912A104-2327-4546-B6B3-5B57D4FC02BE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60890D35-C04A-4C2C-8E51-9874B77E5BC0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6" name="Graphique 1813">
            <a:extLst>
              <a:ext uri="{FF2B5EF4-FFF2-40B4-BE49-F238E27FC236}">
                <a16:creationId xmlns:a16="http://schemas.microsoft.com/office/drawing/2014/main" id="{E1271F8C-6806-4695-BBE4-4AA4E45C89D4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7" name="Graphique 1813">
              <a:extLst>
                <a:ext uri="{FF2B5EF4-FFF2-40B4-BE49-F238E27FC236}">
                  <a16:creationId xmlns:a16="http://schemas.microsoft.com/office/drawing/2014/main" id="{57C91D64-9B77-4063-9ED1-A5491CFF5F2F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9" name="Graphique 1813">
                <a:extLst>
                  <a:ext uri="{FF2B5EF4-FFF2-40B4-BE49-F238E27FC236}">
                    <a16:creationId xmlns:a16="http://schemas.microsoft.com/office/drawing/2014/main" id="{26AA966E-4238-4DEA-B979-E9B3658EAABF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91" name="Graphique 1813">
                  <a:extLst>
                    <a:ext uri="{FF2B5EF4-FFF2-40B4-BE49-F238E27FC236}">
                      <a16:creationId xmlns:a16="http://schemas.microsoft.com/office/drawing/2014/main" id="{1A757BAE-FA51-49AC-8B8F-0A1C7E4FF8B8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5" name="Forme libre : forme 104">
                    <a:extLst>
                      <a:ext uri="{FF2B5EF4-FFF2-40B4-BE49-F238E27FC236}">
                        <a16:creationId xmlns:a16="http://schemas.microsoft.com/office/drawing/2014/main" id="{8007792D-1BF3-4F1D-BA76-38E4FB91C90E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6" name="Forme libre : forme 105">
                    <a:extLst>
                      <a:ext uri="{FF2B5EF4-FFF2-40B4-BE49-F238E27FC236}">
                        <a16:creationId xmlns:a16="http://schemas.microsoft.com/office/drawing/2014/main" id="{646AF22C-080F-4080-9BCA-7286DDAA40C6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55EA5575-51F5-4BBE-9D80-022F601382EC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DF6F9F64-A2EC-41C7-AEE9-87536220661F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70F1CEFA-14DA-483D-89C0-ED25D7BB9203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grpSp>
              <p:nvGrpSpPr>
                <p:cNvPr id="95" name="Graphique 1813">
                  <a:extLst>
                    <a:ext uri="{FF2B5EF4-FFF2-40B4-BE49-F238E27FC236}">
                      <a16:creationId xmlns:a16="http://schemas.microsoft.com/office/drawing/2014/main" id="{50BE9DAF-849A-4169-AAA1-AF350BD6DEC0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B81BF31A-861F-4657-B5E3-2DE5DFFD9F34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3" name="Forme libre : forme 102">
                    <a:extLst>
                      <a:ext uri="{FF2B5EF4-FFF2-40B4-BE49-F238E27FC236}">
                        <a16:creationId xmlns:a16="http://schemas.microsoft.com/office/drawing/2014/main" id="{4F50AA7B-124C-4747-B365-726E138FE754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4" name="Forme libre : forme 103">
                    <a:extLst>
                      <a:ext uri="{FF2B5EF4-FFF2-40B4-BE49-F238E27FC236}">
                        <a16:creationId xmlns:a16="http://schemas.microsoft.com/office/drawing/2014/main" id="{BB0CBAA1-4BED-4636-8620-D7F27D3FE413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grpSp>
              <p:nvGrpSpPr>
                <p:cNvPr id="96" name="Graphique 1813">
                  <a:extLst>
                    <a:ext uri="{FF2B5EF4-FFF2-40B4-BE49-F238E27FC236}">
                      <a16:creationId xmlns:a16="http://schemas.microsoft.com/office/drawing/2014/main" id="{16EC93F9-B1B7-4B77-BF1F-3EC7546F6F4F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8E43130E-BD03-4930-8260-EF8FF496A391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03F62946-36F4-46E4-B63C-9FD1748969AA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8DB31122-759B-4489-98F8-5F3F5D492B8D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7" name="Forme libre : forme 96">
                  <a:extLst>
                    <a:ext uri="{FF2B5EF4-FFF2-40B4-BE49-F238E27FC236}">
                      <a16:creationId xmlns:a16="http://schemas.microsoft.com/office/drawing/2014/main" id="{A2C3419B-3801-443A-8010-179255AD9591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8" name="Forme libre : forme 97">
                  <a:extLst>
                    <a:ext uri="{FF2B5EF4-FFF2-40B4-BE49-F238E27FC236}">
                      <a16:creationId xmlns:a16="http://schemas.microsoft.com/office/drawing/2014/main" id="{000F376E-977B-453A-85D1-83F247F51972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39FCB409-3532-4E9A-AE44-437EF71C7188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C19BC56A-E86F-4A81-ACCA-EDF485E2069A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7" name="Graphique 1846">
            <a:extLst>
              <a:ext uri="{FF2B5EF4-FFF2-40B4-BE49-F238E27FC236}">
                <a16:creationId xmlns:a16="http://schemas.microsoft.com/office/drawing/2014/main" id="{18BC252C-3008-4029-A831-2A00131C824F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F83F4CEA-E858-4C3B-82A9-17F5C259584E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EB264E22-0D42-4689-AE75-08B57B67A1B3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E26983C1-43CF-4AA6-8F39-19F4ECD4A84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2C73DCA1-5E69-4C63-835E-692264317B71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15F17FD9-07AE-4246-8CB9-255DDA201680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0905F93C-4A2A-4A34-B3CC-31BAEB9CCA88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46646D8D-B6A9-4EC0-BE72-0ED23F408180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8F41D7F4-022B-4A62-8E54-0D1B3D57E668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0B18BFB5-AD3F-4DC9-9C4E-2A62489A391C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17" name="Graphique 2">
            <a:extLst>
              <a:ext uri="{FF2B5EF4-FFF2-40B4-BE49-F238E27FC236}">
                <a16:creationId xmlns:a16="http://schemas.microsoft.com/office/drawing/2014/main" id="{1B6B07F4-6768-47CD-9BF9-FFD70652698A}"/>
              </a:ext>
            </a:extLst>
          </p:cNvPr>
          <p:cNvGrpSpPr/>
          <p:nvPr/>
        </p:nvGrpSpPr>
        <p:grpSpPr>
          <a:xfrm>
            <a:off x="736428" y="3645953"/>
            <a:ext cx="216456" cy="247380"/>
            <a:chOff x="1184026" y="296326"/>
            <a:chExt cx="555828" cy="635238"/>
          </a:xfrm>
          <a:noFill/>
        </p:grpSpPr>
        <p:sp>
          <p:nvSpPr>
            <p:cNvPr id="118" name="Forme libre : forme 17">
              <a:extLst>
                <a:ext uri="{FF2B5EF4-FFF2-40B4-BE49-F238E27FC236}">
                  <a16:creationId xmlns:a16="http://schemas.microsoft.com/office/drawing/2014/main" id="{A36B9268-40D2-4C72-971B-0EBC35CAE4D5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9" name="Forme libre : forme 18">
              <a:extLst>
                <a:ext uri="{FF2B5EF4-FFF2-40B4-BE49-F238E27FC236}">
                  <a16:creationId xmlns:a16="http://schemas.microsoft.com/office/drawing/2014/main" id="{093779A7-560F-4016-B53A-4E433C6753F5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0" name="Forme libre : forme 19">
              <a:extLst>
                <a:ext uri="{FF2B5EF4-FFF2-40B4-BE49-F238E27FC236}">
                  <a16:creationId xmlns:a16="http://schemas.microsoft.com/office/drawing/2014/main" id="{E5B16BBA-ADCF-4A18-99FA-67EB8E2DBB9D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1" name="Forme libre : forme 20">
              <a:extLst>
                <a:ext uri="{FF2B5EF4-FFF2-40B4-BE49-F238E27FC236}">
                  <a16:creationId xmlns:a16="http://schemas.microsoft.com/office/drawing/2014/main" id="{1E9F0A52-773B-4F06-93A9-38FB115A874A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2" name="Forme libre : forme 21">
              <a:extLst>
                <a:ext uri="{FF2B5EF4-FFF2-40B4-BE49-F238E27FC236}">
                  <a16:creationId xmlns:a16="http://schemas.microsoft.com/office/drawing/2014/main" id="{ECC94B39-B4F9-4529-837F-FAC9B273E414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3" name="Forme libre : forme 22">
              <a:extLst>
                <a:ext uri="{FF2B5EF4-FFF2-40B4-BE49-F238E27FC236}">
                  <a16:creationId xmlns:a16="http://schemas.microsoft.com/office/drawing/2014/main" id="{5F9181BE-02A3-4FA1-AF03-F4CF9574EF55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4" name="Forme libre : forme 23">
              <a:extLst>
                <a:ext uri="{FF2B5EF4-FFF2-40B4-BE49-F238E27FC236}">
                  <a16:creationId xmlns:a16="http://schemas.microsoft.com/office/drawing/2014/main" id="{3FE4B811-D903-42B9-8C32-4633A22DAE91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5" name="Forme libre : forme 24">
              <a:extLst>
                <a:ext uri="{FF2B5EF4-FFF2-40B4-BE49-F238E27FC236}">
                  <a16:creationId xmlns:a16="http://schemas.microsoft.com/office/drawing/2014/main" id="{58EFAE2F-B4A7-40F3-8212-E9054AD9D428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 dirty="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BF12F30-945D-4C4B-A66F-A19DD5809D12}"/>
              </a:ext>
            </a:extLst>
          </p:cNvPr>
          <p:cNvSpPr/>
          <p:nvPr/>
        </p:nvSpPr>
        <p:spPr>
          <a:xfrm>
            <a:off x="8585314" y="6075611"/>
            <a:ext cx="3545313" cy="2510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 Selon conditions décrites dans la Book des offres</a:t>
            </a:r>
          </a:p>
        </p:txBody>
      </p:sp>
    </p:spTree>
    <p:extLst>
      <p:ext uri="{BB962C8B-B14F-4D97-AF65-F5344CB8AC3E}">
        <p14:creationId xmlns:p14="http://schemas.microsoft.com/office/powerpoint/2010/main" val="330154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798006"/>
            <a:ext cx="5858586" cy="2159174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6" y="3841443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outils de conquête pour provoquer la relation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>
                <a:hlinkClick r:id="rId2"/>
              </a:rPr>
              <a:t>Potentiel conso </a:t>
            </a:r>
            <a:r>
              <a:rPr lang="fr-FR" sz="1000" dirty="0"/>
              <a:t>est le vecteur de conquête principal à mettre en avant sur le crédit consommation.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Mettez en avant notre </a:t>
            </a:r>
            <a:r>
              <a:rPr lang="fr-FR" sz="1000" dirty="0">
                <a:hlinkClick r:id="rId3"/>
              </a:rPr>
              <a:t>prêt premium avance liberté</a:t>
            </a:r>
            <a:r>
              <a:rPr lang="fr-FR" sz="1000" dirty="0"/>
              <a:t> pour développer le marché Premium.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Le </a:t>
            </a:r>
            <a:r>
              <a:rPr lang="fr-FR" sz="1000" dirty="0">
                <a:solidFill>
                  <a:srgbClr val="00B050"/>
                </a:solidFill>
              </a:rPr>
              <a:t>Green </a:t>
            </a:r>
            <a:r>
              <a:rPr lang="fr-FR" sz="1000" dirty="0"/>
              <a:t>est un fil conducteur dans notre développement avec une gamme complète sur la mobilité et les travaux : </a:t>
            </a:r>
            <a:r>
              <a:rPr lang="fr-FR" sz="1000" dirty="0">
                <a:hlinkClick r:id="rId4"/>
              </a:rPr>
              <a:t>offres green crédit consommation</a:t>
            </a:r>
            <a:r>
              <a:rPr lang="fr-FR" sz="1000" dirty="0"/>
              <a:t>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Le prêt convention de partenariat vient appuyer vos actions de conquête et synergies avec le marché des professionnels et la BDR.</a:t>
            </a:r>
          </a:p>
          <a:p>
            <a:pPr marL="753745" lvl="1" indent="-2857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La Rubrique des Commerciaux pour trouver toutes les informations :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17771" y="2828607"/>
            <a:ext cx="5717684" cy="4949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3517198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AFFC8-7B5F-4734-8766-7FC82080003D}"/>
              </a:ext>
            </a:extLst>
          </p:cNvPr>
          <p:cNvSpPr/>
          <p:nvPr/>
        </p:nvSpPr>
        <p:spPr>
          <a:xfrm>
            <a:off x="546389" y="3762340"/>
            <a:ext cx="5173338" cy="10757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8" y="1422205"/>
            <a:ext cx="5277772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sur objectifs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Crédit Engagement conso (si Top CC Vert et actualisé)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relative (baromètre)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Crédit Engagements et ventes accessoires pondérés conso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Crédit Ventes sur client non détecteur de l’univers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 </a:t>
            </a:r>
            <a:r>
              <a:rPr lang="fr-FR" sz="1000" i="1" dirty="0"/>
              <a:t>les Frais de dossier et l'ADE du crédit conso impactent fortement ma Part Variable.</a:t>
            </a:r>
            <a:endParaRPr lang="fr-FR" sz="1200" dirty="0"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du crédit : «Il y a toujours un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potentiel</a:t>
            </a:r>
            <a:r>
              <a:rPr lang="fr-FR" dirty="0">
                <a:latin typeface="Montserrat Black"/>
              </a:rPr>
              <a:t> ou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un projet à découvrir </a:t>
            </a:r>
            <a:r>
              <a:rPr lang="fr-FR" dirty="0">
                <a:latin typeface="Montserrat Black"/>
              </a:rPr>
              <a:t>»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5075566"/>
            <a:ext cx="5338572" cy="881614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1F75EC0F-7C83-43FA-A79F-5BC8A59405B0}"/>
              </a:ext>
            </a:extLst>
          </p:cNvPr>
          <p:cNvSpPr txBox="1">
            <a:spLocks/>
          </p:cNvSpPr>
          <p:nvPr/>
        </p:nvSpPr>
        <p:spPr>
          <a:xfrm>
            <a:off x="265676" y="1555342"/>
            <a:ext cx="5337229" cy="22681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Véhicule propre : </a:t>
            </a:r>
            <a:r>
              <a:rPr lang="fr-FR" sz="1200" dirty="0"/>
              <a:t>de 6.000 à 75.000 euros, jusqu’à 120        mois, au taux de 3,75%, avec frais de dossier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Rénovation énergétique : </a:t>
            </a:r>
            <a:r>
              <a:rPr lang="fr-FR" sz="1200" dirty="0"/>
              <a:t>de 6.000 à 75.000 euros, jusqu’à 120 mois, au taux de 3,75%, avec frais de dossier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Solutions auto : </a:t>
            </a:r>
            <a:r>
              <a:rPr lang="fr-FR" sz="1200" dirty="0"/>
              <a:t>les offres LOA et LLD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90" y="4979412"/>
            <a:ext cx="1723366" cy="338987"/>
          </a:xfrm>
          <a:prstGeom prst="rect">
            <a:avLst/>
          </a:prstGeom>
          <a:solidFill>
            <a:srgbClr val="92D05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1400" b="1" dirty="0">
                <a:solidFill>
                  <a:schemeClr val="bg1"/>
                </a:solidFill>
              </a:rPr>
              <a:t>     1</a:t>
            </a:r>
            <a:r>
              <a:rPr lang="fr-FR" sz="1400" b="1" baseline="30000" dirty="0">
                <a:solidFill>
                  <a:schemeClr val="bg1"/>
                </a:solidFill>
              </a:rPr>
              <a:t>er</a:t>
            </a:r>
            <a:r>
              <a:rPr lang="fr-FR" sz="1400" b="1" dirty="0">
                <a:solidFill>
                  <a:schemeClr val="bg1"/>
                </a:solidFill>
              </a:rPr>
              <a:t> de cordée !</a:t>
            </a: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A17D2CA5-190D-47D1-A3EB-6A1D23592DF4}"/>
              </a:ext>
            </a:extLst>
          </p:cNvPr>
          <p:cNvSpPr txBox="1">
            <a:spLocks/>
          </p:cNvSpPr>
          <p:nvPr/>
        </p:nvSpPr>
        <p:spPr>
          <a:xfrm>
            <a:off x="0" y="5266762"/>
            <a:ext cx="5692092" cy="988155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C00000"/>
                </a:solidFill>
              </a:rPr>
              <a:t>LA</a:t>
            </a:r>
            <a:r>
              <a:rPr lang="fr-FR" sz="1200" b="1" dirty="0"/>
              <a:t> cible </a:t>
            </a:r>
            <a:r>
              <a:rPr lang="fr-FR" sz="1200" b="1" dirty="0">
                <a:solidFill>
                  <a:srgbClr val="C00000"/>
                </a:solidFill>
              </a:rPr>
              <a:t>prioritaire </a:t>
            </a:r>
            <a:r>
              <a:rPr lang="fr-FR" sz="1200" b="1" dirty="0"/>
              <a:t>à traiter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92D050"/>
                </a:solidFill>
              </a:rPr>
              <a:t>« PRIO Q2 Crédit » </a:t>
            </a:r>
            <a:r>
              <a:rPr lang="fr-FR" sz="1200" b="1" dirty="0"/>
              <a:t>: La cible très tendre </a:t>
            </a:r>
            <a:r>
              <a:rPr lang="fr-FR" sz="1200" dirty="0"/>
              <a:t>pour booster les ventes du prêt perso. </a:t>
            </a:r>
            <a:r>
              <a:rPr lang="fr-FR" sz="1200" dirty="0">
                <a:sym typeface="Wingdings" panose="05000000000000000000" pitchFamily="2" charset="2"/>
                <a:hlinkClick r:id="rId5" action="ppaction://hlinksldjump"/>
              </a:rPr>
              <a:t> </a:t>
            </a:r>
            <a:r>
              <a:rPr lang="fr-FR" sz="1200" dirty="0">
                <a:hlinkClick r:id="rId5" action="ppaction://hlinksldjump"/>
              </a:rPr>
              <a:t>En savoir plus </a:t>
            </a:r>
            <a:endParaRPr lang="fr-FR" sz="1200" dirty="0"/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4" y="3737133"/>
            <a:ext cx="2999802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TOUT SUR… le crédit</a:t>
            </a: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5B589CD9-C41A-4E1E-8886-89E0A8214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597" y="3627305"/>
            <a:ext cx="2131804" cy="28747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chemeClr val="tx2"/>
              </a:buClr>
            </a:pPr>
            <a:r>
              <a:rPr lang="fr-FR" altLang="fr-FR" sz="1200" b="1" dirty="0">
                <a:solidFill>
                  <a:schemeClr val="bg1"/>
                </a:solidFill>
              </a:rPr>
              <a:t>      Les offres PREMIUM</a:t>
            </a:r>
          </a:p>
        </p:txBody>
      </p:sp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F6BFAB75-DD64-43CE-8AAD-EF05DD1D7E63}"/>
              </a:ext>
            </a:extLst>
          </p:cNvPr>
          <p:cNvSpPr txBox="1">
            <a:spLocks/>
          </p:cNvSpPr>
          <p:nvPr/>
        </p:nvSpPr>
        <p:spPr>
          <a:xfrm>
            <a:off x="267230" y="3698960"/>
            <a:ext cx="5529945" cy="124517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</a:rPr>
              <a:t>Prêt Premium Avance liberté : </a:t>
            </a:r>
            <a:r>
              <a:rPr lang="fr-FR" sz="1200" dirty="0">
                <a:solidFill>
                  <a:srgbClr val="002060"/>
                </a:solidFill>
              </a:rPr>
              <a:t>de 10.000 à 150.000 euros, différé de 6 à 24 mois, amortissement jusqu’à 120 mois.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</a:rPr>
              <a:t>Prêt SCPI : </a:t>
            </a:r>
            <a:r>
              <a:rPr lang="fr-FR" sz="1200" dirty="0">
                <a:solidFill>
                  <a:srgbClr val="002060"/>
                </a:solidFill>
              </a:rPr>
              <a:t>de 2.000 à 75.000 euros, de 4 à 120 mois, Taux 3,15% au 01/03, frais de dossier de 1% minimum - 70% maximum 750€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3C90F05-E8BC-4EBF-8E0F-D234ACC73C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956" y="3555632"/>
            <a:ext cx="425399" cy="413416"/>
          </a:xfrm>
          <a:prstGeom prst="rect">
            <a:avLst/>
          </a:prstGeom>
        </p:spPr>
      </p:pic>
      <p:pic>
        <p:nvPicPr>
          <p:cNvPr id="37" name="Image 36">
            <a:hlinkClick r:id="rId8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59934" y="5664696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91676" y="5885771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6B0845F0-0CA0-495C-8178-7550EDE9CDB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942" y="4612741"/>
            <a:ext cx="226364" cy="219987"/>
          </a:xfrm>
          <a:prstGeom prst="rect">
            <a:avLst/>
          </a:prstGeom>
        </p:spPr>
      </p:pic>
      <p:pic>
        <p:nvPicPr>
          <p:cNvPr id="40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FEE4F168-5387-4E65-AE99-B36F59708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378" y="4835687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E0D2D642-501B-4B81-BF7E-580E08E63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2720683" y="5734219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763CE376-28BA-4F89-8B63-375095E96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68" y="2221891"/>
            <a:ext cx="274327" cy="2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0E63BB3F-C949-49F0-96EE-EBAB6079F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68" y="2572528"/>
            <a:ext cx="274327" cy="2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" name="Graphique 1830">
            <a:extLst>
              <a:ext uri="{FF2B5EF4-FFF2-40B4-BE49-F238E27FC236}">
                <a16:creationId xmlns:a16="http://schemas.microsoft.com/office/drawing/2014/main" id="{97EAE246-3B5C-4C0D-B1BE-6520161C2456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46" name="Graphique 1830">
              <a:extLst>
                <a:ext uri="{FF2B5EF4-FFF2-40B4-BE49-F238E27FC236}">
                  <a16:creationId xmlns:a16="http://schemas.microsoft.com/office/drawing/2014/main" id="{1C573F1A-BE08-47BF-AF0F-B660E71E10F1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1D402DF9-52B8-4251-8E47-0D02AA87D864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6E8B9D83-E129-463C-B364-1A7550F7E7D7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020C6D0F-658A-4814-9A42-03BE1D5CB017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0182824F-7800-4EA0-9E2F-757ACBAD8368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614A4BBA-F92E-4E6C-BB8D-56A6DDAD7F67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533193C9-81EF-48AB-8228-723E6F35516B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FD38DEB8-66A4-4C51-8512-D909D97455FB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BDEE0518-6D50-4904-95F0-6F68912FC075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EAE65324-ED9A-4BA4-BE41-CFBB693765C8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5693822D-B36A-4539-87FE-F78BA305E343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E4D18E35-7603-4195-AEC9-0E1CCBD8CFA3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59A82C83-F490-4BAB-9A62-746E68D1259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3E5794D7-3F81-411E-8B2C-FB21FD19CFC7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8F400902-B4DC-4D65-B8BB-B26929C486E7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88F29E3D-ED68-4BEE-A094-DE6A1B576C1E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8F369867-7B1E-4429-8812-32219417984F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63" name="Graphique 1772">
            <a:extLst>
              <a:ext uri="{FF2B5EF4-FFF2-40B4-BE49-F238E27FC236}">
                <a16:creationId xmlns:a16="http://schemas.microsoft.com/office/drawing/2014/main" id="{BE3A1759-9E69-4B5D-98D7-107D54E3ADDA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5C00AA16-63BB-46BF-80F8-7A2FCA12BEDC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5" name="Graphique 1772">
              <a:extLst>
                <a:ext uri="{FF2B5EF4-FFF2-40B4-BE49-F238E27FC236}">
                  <a16:creationId xmlns:a16="http://schemas.microsoft.com/office/drawing/2014/main" id="{5AC3CAE2-C652-4825-88D2-A9076C137646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185B378C-178F-4770-85A2-D35F8DCC8DBF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AAC747D3-DD45-4DFC-8D0F-107076410340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5EEF487B-501E-44E6-A01E-7280F4A5DCAD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E0995B28-6E0D-45E7-BFD3-0A6C50C73592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A09E3B22-706D-49E7-8CA4-207E2449C1FD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FFA2CC38-B460-419E-9306-615EC7C23A82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2AEE0FA1-4615-4EA0-A276-076283421B38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71" name="Graphique 1772">
              <a:extLst>
                <a:ext uri="{FF2B5EF4-FFF2-40B4-BE49-F238E27FC236}">
                  <a16:creationId xmlns:a16="http://schemas.microsoft.com/office/drawing/2014/main" id="{BBEC4259-1F8A-44AA-9693-6B25E4036BC8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0DC0E66A-5EC4-4ABC-8959-83E3B0B8744F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1CEA9F1D-F12A-446F-9869-2442493BEFDC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0E3B4154-54DB-463E-9B0E-180BFC27DF55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F6E55380-4227-4924-BB93-EB6385669646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659D807E-D33B-4D1D-97A0-CA13C383710B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6D8059BB-DC52-4829-B183-5B13A91C4115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AAB7431D-F63E-4F2F-A5DF-2C04370B76D5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F5E0CC07-322D-46B2-A9EF-FC2B1A5565F8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611D2DE5-C180-44BB-B70D-BB2FDE012F83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7DF9587E-E419-4C0C-BE43-C5F94AC26714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41F3A426-600C-4641-B9BD-BFC613A94997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C331B15E-7A64-4AD4-88CF-4FD405A8F34A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F3007867-44D9-48B2-842B-F40C08313F71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7" name="Graphique 1813">
            <a:extLst>
              <a:ext uri="{FF2B5EF4-FFF2-40B4-BE49-F238E27FC236}">
                <a16:creationId xmlns:a16="http://schemas.microsoft.com/office/drawing/2014/main" id="{94ED437F-7F7A-4822-BEA9-26479DD50F14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8" name="Graphique 1813">
              <a:extLst>
                <a:ext uri="{FF2B5EF4-FFF2-40B4-BE49-F238E27FC236}">
                  <a16:creationId xmlns:a16="http://schemas.microsoft.com/office/drawing/2014/main" id="{B62D7717-0D7C-402F-816A-41FB6BF76FB9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90" name="Graphique 1813">
                <a:extLst>
                  <a:ext uri="{FF2B5EF4-FFF2-40B4-BE49-F238E27FC236}">
                    <a16:creationId xmlns:a16="http://schemas.microsoft.com/office/drawing/2014/main" id="{B6652630-5696-4872-A69A-4AF61708B42C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3A2226CA-9F56-4696-96E0-408E34FE4F79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6" name="Forme libre : forme 105">
                    <a:extLst>
                      <a:ext uri="{FF2B5EF4-FFF2-40B4-BE49-F238E27FC236}">
                        <a16:creationId xmlns:a16="http://schemas.microsoft.com/office/drawing/2014/main" id="{692AF1DB-8FD1-4155-8459-1E04C17749D4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7" name="Forme libre : forme 106">
                    <a:extLst>
                      <a:ext uri="{FF2B5EF4-FFF2-40B4-BE49-F238E27FC236}">
                        <a16:creationId xmlns:a16="http://schemas.microsoft.com/office/drawing/2014/main" id="{414146A3-89DD-48FF-80E4-EDA22697C5CC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F6BEC895-7EF0-4952-82B7-0C4A514CA464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9CE05C09-8D85-4C02-95B2-F86B28164118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5" name="Forme libre : forme 94">
                  <a:extLst>
                    <a:ext uri="{FF2B5EF4-FFF2-40B4-BE49-F238E27FC236}">
                      <a16:creationId xmlns:a16="http://schemas.microsoft.com/office/drawing/2014/main" id="{14CF5735-F266-42AF-9584-AEF09305EF5D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grpSp>
              <p:nvGrpSpPr>
                <p:cNvPr id="96" name="Graphique 1813">
                  <a:extLst>
                    <a:ext uri="{FF2B5EF4-FFF2-40B4-BE49-F238E27FC236}">
                      <a16:creationId xmlns:a16="http://schemas.microsoft.com/office/drawing/2014/main" id="{EE77FA9D-CC64-4E87-8E38-19C5745EF3DD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03" name="Forme libre : forme 102">
                    <a:extLst>
                      <a:ext uri="{FF2B5EF4-FFF2-40B4-BE49-F238E27FC236}">
                        <a16:creationId xmlns:a16="http://schemas.microsoft.com/office/drawing/2014/main" id="{8C3D0768-FD84-4A7E-B8BA-7342964C5174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4" name="Forme libre : forme 103">
                    <a:extLst>
                      <a:ext uri="{FF2B5EF4-FFF2-40B4-BE49-F238E27FC236}">
                        <a16:creationId xmlns:a16="http://schemas.microsoft.com/office/drawing/2014/main" id="{044E3FDB-AC19-467F-8831-1B2796DB5D51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5" name="Forme libre : forme 104">
                    <a:extLst>
                      <a:ext uri="{FF2B5EF4-FFF2-40B4-BE49-F238E27FC236}">
                        <a16:creationId xmlns:a16="http://schemas.microsoft.com/office/drawing/2014/main" id="{8730D6C2-01B4-4591-99F0-77B4C69602DF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grpSp>
              <p:nvGrpSpPr>
                <p:cNvPr id="97" name="Graphique 1813">
                  <a:extLst>
                    <a:ext uri="{FF2B5EF4-FFF2-40B4-BE49-F238E27FC236}">
                      <a16:creationId xmlns:a16="http://schemas.microsoft.com/office/drawing/2014/main" id="{99C335DC-82E1-4532-AF41-85937F3D6BAF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DC174262-E2F7-4D37-8F21-6188995615AA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72C78F71-83A3-4BD0-B03D-FBC26184D08D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CD4B5F6E-0F31-422B-93CE-B984655572A4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8" name="Forme libre : forme 97">
                  <a:extLst>
                    <a:ext uri="{FF2B5EF4-FFF2-40B4-BE49-F238E27FC236}">
                      <a16:creationId xmlns:a16="http://schemas.microsoft.com/office/drawing/2014/main" id="{9042EBDD-D6FB-44CB-91F3-8787234E8E7B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9" name="Forme libre : forme 98">
                  <a:extLst>
                    <a:ext uri="{FF2B5EF4-FFF2-40B4-BE49-F238E27FC236}">
                      <a16:creationId xmlns:a16="http://schemas.microsoft.com/office/drawing/2014/main" id="{8A9C92DD-0F73-48D1-8B7A-E2849790C7FC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D3E61092-68F2-4A44-93E7-50F8A718882F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16439153-5C1A-445E-A236-AA7A78463E51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8" name="Graphique 1846">
            <a:extLst>
              <a:ext uri="{FF2B5EF4-FFF2-40B4-BE49-F238E27FC236}">
                <a16:creationId xmlns:a16="http://schemas.microsoft.com/office/drawing/2014/main" id="{663D0F27-1774-4D00-A85B-EB2958997AD5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3F5413CD-9872-4D54-AB85-05CA0D8F0FA0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33561A35-08F0-4091-8C80-8B2EAE293664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25AA3D8F-F5F9-4A96-8472-78FEB680ABF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55725341-05F8-449B-B143-C379A1A731D8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8AC9309F-E5CF-44D0-B7FA-F994A2105754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51AE9B37-921C-4E5C-B5B2-676380D3307C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37DDB1D0-BB60-4FEC-99C7-9537C51B4D7C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FBD1B046-D5E3-4DF0-98A6-7D01F8D01FC7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51572711-6927-41AD-BD83-B0FA4E7AC13C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18" name="Graphique 2">
            <a:extLst>
              <a:ext uri="{FF2B5EF4-FFF2-40B4-BE49-F238E27FC236}">
                <a16:creationId xmlns:a16="http://schemas.microsoft.com/office/drawing/2014/main" id="{F3201AE0-9B9C-4891-B78E-10AFB9A884DC}"/>
              </a:ext>
            </a:extLst>
          </p:cNvPr>
          <p:cNvGrpSpPr/>
          <p:nvPr/>
        </p:nvGrpSpPr>
        <p:grpSpPr>
          <a:xfrm>
            <a:off x="709737" y="3653030"/>
            <a:ext cx="216456" cy="247380"/>
            <a:chOff x="1184026" y="296326"/>
            <a:chExt cx="555828" cy="635238"/>
          </a:xfrm>
          <a:noFill/>
        </p:grpSpPr>
        <p:sp>
          <p:nvSpPr>
            <p:cNvPr id="119" name="Forme libre : forme 17">
              <a:extLst>
                <a:ext uri="{FF2B5EF4-FFF2-40B4-BE49-F238E27FC236}">
                  <a16:creationId xmlns:a16="http://schemas.microsoft.com/office/drawing/2014/main" id="{BB7CE965-E46E-4CC4-B445-CA8188E7CFB0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0" name="Forme libre : forme 18">
              <a:extLst>
                <a:ext uri="{FF2B5EF4-FFF2-40B4-BE49-F238E27FC236}">
                  <a16:creationId xmlns:a16="http://schemas.microsoft.com/office/drawing/2014/main" id="{95EDB09B-1527-43A6-871A-AAD1BF6219B4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1" name="Forme libre : forme 19">
              <a:extLst>
                <a:ext uri="{FF2B5EF4-FFF2-40B4-BE49-F238E27FC236}">
                  <a16:creationId xmlns:a16="http://schemas.microsoft.com/office/drawing/2014/main" id="{8BCA4097-83B5-4218-A73E-669DED0B61E0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2" name="Forme libre : forme 20">
              <a:extLst>
                <a:ext uri="{FF2B5EF4-FFF2-40B4-BE49-F238E27FC236}">
                  <a16:creationId xmlns:a16="http://schemas.microsoft.com/office/drawing/2014/main" id="{C9BC058B-14A8-46AF-9B3B-55FF76A17246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3" name="Forme libre : forme 21">
              <a:extLst>
                <a:ext uri="{FF2B5EF4-FFF2-40B4-BE49-F238E27FC236}">
                  <a16:creationId xmlns:a16="http://schemas.microsoft.com/office/drawing/2014/main" id="{113DE2A9-A9E6-4806-ABB9-3FD45AF4E6E7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4" name="Forme libre : forme 22">
              <a:extLst>
                <a:ext uri="{FF2B5EF4-FFF2-40B4-BE49-F238E27FC236}">
                  <a16:creationId xmlns:a16="http://schemas.microsoft.com/office/drawing/2014/main" id="{1E482E6C-CB16-4721-93E7-9F3CF73C59F2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5" name="Forme libre : forme 23">
              <a:extLst>
                <a:ext uri="{FF2B5EF4-FFF2-40B4-BE49-F238E27FC236}">
                  <a16:creationId xmlns:a16="http://schemas.microsoft.com/office/drawing/2014/main" id="{594FF105-6391-4F96-9B31-642027B42228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6" name="Forme libre : forme 24">
              <a:extLst>
                <a:ext uri="{FF2B5EF4-FFF2-40B4-BE49-F238E27FC236}">
                  <a16:creationId xmlns:a16="http://schemas.microsoft.com/office/drawing/2014/main" id="{252ACC2C-BDD5-4ED3-8545-CBBD4431C741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3422255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25180" y="3062084"/>
            <a:ext cx="5717684" cy="49494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3517198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AFFC8-7B5F-4734-8766-7FC82080003D}"/>
              </a:ext>
            </a:extLst>
          </p:cNvPr>
          <p:cNvSpPr/>
          <p:nvPr/>
        </p:nvSpPr>
        <p:spPr>
          <a:xfrm>
            <a:off x="546389" y="3557031"/>
            <a:ext cx="5173338" cy="12810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8" y="1422205"/>
            <a:ext cx="5858586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sur objectifs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Ventes Brutes IARD &amp; prévoyance (si Top CC Vert et actualisé)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relative (baromètre)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VN IARD &amp; prévoyance (produits pondérés)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FDC – Evo. Nombre de clients équipés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Prémium : VN IARD &amp; prévoyance (produits pondérés) sur clients Prémium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Satisfaction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 </a:t>
            </a:r>
            <a:r>
              <a:rPr lang="fr-FR" sz="1000" i="1" dirty="0"/>
              <a:t>Suivez chaque semaine vos contrats provisoires AUTO ou 2Roues dans le brief </a:t>
            </a:r>
            <a:r>
              <a:rPr lang="fr-FR" sz="1000" i="1" dirty="0" err="1"/>
              <a:t>HeBDDo</a:t>
            </a:r>
            <a:r>
              <a:rPr lang="fr-FR" sz="1000" i="1" dirty="0"/>
              <a:t> pour éviter les résiliations.</a:t>
            </a:r>
            <a:endParaRPr lang="fr-FR" sz="1200" dirty="0"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l’IARD &amp; Prévoyance : « Être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Assureur au quotidien </a:t>
            </a:r>
            <a:r>
              <a:rPr lang="fr-FR" dirty="0">
                <a:latin typeface="Montserrat Black"/>
              </a:rPr>
              <a:t>»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IARD &amp; PREVOYANCE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5075566"/>
            <a:ext cx="5338572" cy="88161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1F75EC0F-7C83-43FA-A79F-5BC8A59405B0}"/>
              </a:ext>
            </a:extLst>
          </p:cNvPr>
          <p:cNvSpPr txBox="1">
            <a:spLocks/>
          </p:cNvSpPr>
          <p:nvPr/>
        </p:nvSpPr>
        <p:spPr>
          <a:xfrm>
            <a:off x="275502" y="1337638"/>
            <a:ext cx="5568578" cy="22681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Sécur’Famille 2 : </a:t>
            </a:r>
            <a:r>
              <a:rPr lang="fr-FR" sz="1200" dirty="0"/>
              <a:t>2 mois offerts du 2 mai au 30 juin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MRH : </a:t>
            </a:r>
            <a:r>
              <a:rPr lang="fr-FR" sz="1200" dirty="0"/>
              <a:t>1 mois offert du 3 juin au 1</a:t>
            </a:r>
            <a:r>
              <a:rPr lang="fr-FR" sz="1200" baseline="30000" dirty="0"/>
              <a:t>er</a:t>
            </a:r>
            <a:r>
              <a:rPr lang="fr-FR" sz="1200" dirty="0"/>
              <a:t> juillet.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: </a:t>
            </a:r>
            <a:r>
              <a:rPr lang="fr-FR" sz="1200" dirty="0"/>
              <a:t>10% de remise sur les véhicules propres (électriques et hybrides).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Remise à la main du réseau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Remise par paliers de 5 à 80€ (Habilitation niveau DA)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b="1" dirty="0"/>
              <a:t>Remise Libre jusqu’à 25% </a:t>
            </a:r>
            <a:r>
              <a:rPr lang="fr-FR" sz="1000" dirty="0"/>
              <a:t>(</a:t>
            </a:r>
            <a:r>
              <a:rPr lang="fr-FR" sz="1000" b="1" dirty="0">
                <a:solidFill>
                  <a:srgbClr val="C00000"/>
                </a:solidFill>
              </a:rPr>
              <a:t>Habilitation niveau DT</a:t>
            </a:r>
            <a:r>
              <a:rPr lang="fr-FR" sz="1000" dirty="0"/>
              <a:t>)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Remise Fidélité : </a:t>
            </a:r>
            <a:r>
              <a:rPr lang="fr-FR" sz="1200" dirty="0"/>
              <a:t>5 % de remise à vie pour les clients qui souscrivent 2 contrats Habitation / Auto / GAV ou plus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endParaRPr lang="fr-FR" sz="1000" dirty="0"/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endParaRPr lang="fr-FR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90" y="4979412"/>
            <a:ext cx="1723366" cy="338987"/>
          </a:xfrm>
          <a:prstGeom prst="rect">
            <a:avLst/>
          </a:prstGeom>
          <a:solidFill>
            <a:srgbClr val="FFC00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1400" b="1" dirty="0">
                <a:solidFill>
                  <a:schemeClr val="bg1"/>
                </a:solidFill>
              </a:rPr>
              <a:t>     1</a:t>
            </a:r>
            <a:r>
              <a:rPr lang="fr-FR" sz="1400" b="1" baseline="30000" dirty="0">
                <a:solidFill>
                  <a:schemeClr val="bg1"/>
                </a:solidFill>
              </a:rPr>
              <a:t>er</a:t>
            </a:r>
            <a:r>
              <a:rPr lang="fr-FR" sz="1400" b="1" dirty="0">
                <a:solidFill>
                  <a:schemeClr val="bg1"/>
                </a:solidFill>
              </a:rPr>
              <a:t> de cordée !</a:t>
            </a: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A17D2CA5-190D-47D1-A3EB-6A1D23592DF4}"/>
              </a:ext>
            </a:extLst>
          </p:cNvPr>
          <p:cNvSpPr txBox="1">
            <a:spLocks/>
          </p:cNvSpPr>
          <p:nvPr/>
        </p:nvSpPr>
        <p:spPr>
          <a:xfrm>
            <a:off x="-1" y="5275815"/>
            <a:ext cx="5644429" cy="667060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C00000"/>
                </a:solidFill>
              </a:rPr>
              <a:t>LA</a:t>
            </a:r>
            <a:r>
              <a:rPr lang="fr-FR" sz="1200" b="1" dirty="0"/>
              <a:t> cible</a:t>
            </a:r>
            <a:r>
              <a:rPr lang="fr-FR" sz="1200" b="1" dirty="0">
                <a:solidFill>
                  <a:srgbClr val="C00000"/>
                </a:solidFill>
              </a:rPr>
              <a:t> prioritaire </a:t>
            </a:r>
            <a:r>
              <a:rPr lang="fr-FR" sz="1200" b="1" dirty="0"/>
              <a:t>à traiter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FFC000"/>
                </a:solidFill>
              </a:rPr>
              <a:t>« PRIO Q2 IARD » </a:t>
            </a:r>
            <a:r>
              <a:rPr lang="fr-FR" sz="1200" b="1" dirty="0"/>
              <a:t>: La cible très tendre </a:t>
            </a:r>
            <a:r>
              <a:rPr lang="fr-FR" sz="1200" dirty="0"/>
              <a:t>pour équiper en assurance. </a:t>
            </a:r>
            <a:r>
              <a:rPr lang="fr-FR" sz="1200" dirty="0">
                <a:sym typeface="Wingdings" panose="05000000000000000000" pitchFamily="2" charset="2"/>
                <a:hlinkClick r:id="rId2" action="ppaction://hlinksldjump"/>
              </a:rPr>
              <a:t> </a:t>
            </a:r>
            <a:r>
              <a:rPr lang="fr-FR" sz="1200" dirty="0">
                <a:hlinkClick r:id="rId2" action="ppaction://hlinksldjump"/>
              </a:rPr>
              <a:t>En savoir plus </a:t>
            </a:r>
            <a:endParaRPr lang="fr-FR" sz="1200" dirty="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798006"/>
            <a:ext cx="5858586" cy="2159174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5B589CD9-C41A-4E1E-8886-89E0A8214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753" y="3446237"/>
            <a:ext cx="2152648" cy="28747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chemeClr val="tx2"/>
              </a:buClr>
            </a:pPr>
            <a:r>
              <a:rPr lang="fr-FR" altLang="fr-FR" sz="1200" b="1" dirty="0">
                <a:solidFill>
                  <a:schemeClr val="bg1"/>
                </a:solidFill>
              </a:rPr>
              <a:t>      Les offres PREMIUM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3C90F05-E8BC-4EBF-8E0F-D234ACC73C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541" y="3429000"/>
            <a:ext cx="338888" cy="329341"/>
          </a:xfrm>
          <a:prstGeom prst="rect">
            <a:avLst/>
          </a:prstGeom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7" y="3850496"/>
            <a:ext cx="5716751" cy="2159174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outils de conquête pour provoquer la relation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« </a:t>
            </a:r>
            <a:r>
              <a:rPr lang="fr-FR" sz="1000" b="1" dirty="0">
                <a:hlinkClick r:id="rId5"/>
              </a:rPr>
              <a:t>ÇA ROULE ! </a:t>
            </a:r>
            <a:r>
              <a:rPr lang="fr-FR" sz="1000" dirty="0"/>
              <a:t>» est un outil ludique de conquête pour notre assurance AUTO et </a:t>
            </a:r>
            <a:r>
              <a:rPr lang="fr-FR" sz="1000" b="1" dirty="0"/>
              <a:t>un accélérateur de production </a:t>
            </a:r>
            <a:r>
              <a:rPr lang="fr-FR" sz="1000" dirty="0"/>
              <a:t>!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Le questionnaire relationnel « </a:t>
            </a:r>
            <a:r>
              <a:rPr lang="fr-FR" sz="1000" b="1" dirty="0">
                <a:hlinkClick r:id="rId6"/>
              </a:rPr>
              <a:t>Dois-je le quitter? </a:t>
            </a:r>
            <a:r>
              <a:rPr lang="fr-FR" sz="1000" dirty="0"/>
              <a:t>» pour tester ses connaissances et pour interpeller, faire réfléchir.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La fiche cartonnée « </a:t>
            </a:r>
            <a:r>
              <a:rPr lang="fr-FR" sz="1000" b="1" dirty="0">
                <a:hlinkClick r:id="rId7"/>
              </a:rPr>
              <a:t>Rendez-vous IARD </a:t>
            </a:r>
            <a:r>
              <a:rPr lang="fr-FR" sz="1000" dirty="0"/>
              <a:t>» afin de proposer à nos clients une étude personnalisée de leurs assurances détenues à la concurrence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La nouvelle plateforme d’entrainement assurance IARD </a:t>
            </a:r>
            <a:r>
              <a:rPr lang="fr-FR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1000" b="1" dirty="0">
                <a:hlinkClick r:id="rId8"/>
              </a:rPr>
              <a:t>IDEA</a:t>
            </a:r>
            <a:endParaRPr lang="fr-FR" sz="1000" b="1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La Rubrique des Commerciaux pour trouver toutes les informations :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</p:txBody>
      </p:sp>
      <p:pic>
        <p:nvPicPr>
          <p:cNvPr id="37" name="Image 36">
            <a:hlinkClick r:id="rId9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59934" y="5664696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91676" y="5885771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4" y="3737133"/>
            <a:ext cx="3329016" cy="3190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TOUT SUR… l’IARD &amp; Prévoyance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4197E027-9E32-450D-B1F2-449191BBFCC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07" y="1593322"/>
            <a:ext cx="205549" cy="210255"/>
          </a:xfrm>
          <a:prstGeom prst="rect">
            <a:avLst/>
          </a:prstGeom>
        </p:spPr>
      </p:pic>
      <p:pic>
        <p:nvPicPr>
          <p:cNvPr id="45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5F574639-2509-433B-8655-309EB8B6C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09" y="2043286"/>
            <a:ext cx="333609" cy="333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765DE358-300E-4B97-B1C0-136F797FDB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978020" y="5761335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F6BFAB75-DD64-43CE-8AAD-EF05DD1D7E63}"/>
              </a:ext>
            </a:extLst>
          </p:cNvPr>
          <p:cNvSpPr txBox="1">
            <a:spLocks/>
          </p:cNvSpPr>
          <p:nvPr/>
        </p:nvSpPr>
        <p:spPr>
          <a:xfrm>
            <a:off x="166049" y="3572772"/>
            <a:ext cx="5531542" cy="141189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</a:rPr>
              <a:t>Des règles d’acceptation et garanties haut de gamme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defRPr/>
            </a:pPr>
            <a:r>
              <a:rPr lang="fr-FR" sz="1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MRH : </a:t>
            </a:r>
            <a:r>
              <a:rPr lang="fr-FR" sz="1000" dirty="0">
                <a:solidFill>
                  <a:srgbClr val="002060"/>
                </a:solidFill>
              </a:rPr>
              <a:t>Garanties TOUS RISQUES immobilier &amp; mobilier, Rééquipement à neuf, couverture du logement jusqu’à 16 pièces et 25 en dérogation.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defRPr/>
            </a:pPr>
            <a:r>
              <a:rPr lang="fr-FR" sz="1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: </a:t>
            </a:r>
            <a:r>
              <a:rPr lang="fr-FR" sz="1000" dirty="0">
                <a:solidFill>
                  <a:srgbClr val="002060"/>
                </a:solidFill>
              </a:rPr>
              <a:t>Indemnisation à neuf, bris de glace renforcé, couverture véhicule Haut de gamme jusqu’à 86000€ en dérogation et véhicules sportifs.</a:t>
            </a:r>
            <a:endParaRPr lang="fr-FR" sz="1200" dirty="0">
              <a:solidFill>
                <a:srgbClr val="002060"/>
              </a:solidFill>
            </a:endParaRPr>
          </a:p>
        </p:txBody>
      </p:sp>
      <p:grpSp>
        <p:nvGrpSpPr>
          <p:cNvPr id="29" name="Graphique 1830">
            <a:extLst>
              <a:ext uri="{FF2B5EF4-FFF2-40B4-BE49-F238E27FC236}">
                <a16:creationId xmlns:a16="http://schemas.microsoft.com/office/drawing/2014/main" id="{E6C04F9D-15AD-49DF-A853-FF0F71426CA0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0" name="Graphique 1830">
              <a:extLst>
                <a:ext uri="{FF2B5EF4-FFF2-40B4-BE49-F238E27FC236}">
                  <a16:creationId xmlns:a16="http://schemas.microsoft.com/office/drawing/2014/main" id="{C3F146E7-67E7-4C36-926A-71452848ED9C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50EC100F-2511-46E9-BC84-36F611F630A1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900A3364-7A5D-42F7-9445-8ABC087FFCCE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B8639534-0F9A-4C06-BEB1-A85585481B1F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C6812126-D823-4FD1-9143-D94FED64062F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7C9114E4-D2FC-41B6-8398-68C8369AA216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300AA8F9-B3B7-4130-BA99-34D43F3262CC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3987F800-97B8-48C0-B98A-EA8D569DAB7C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C10A22DD-1C12-4C5F-80FA-B202E64ADFC0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35F2A199-D7A7-429C-84EB-7F0499619032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FEA7F92C-7F49-49D8-9C0D-625AEC8E2027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4CDB50DE-CBD6-430E-B23D-06CC09236810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6A7BCC59-87CB-4746-9195-E43B41A813D7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24757063-F6A2-4801-B59A-7E3B1F46D33A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61274D38-F774-4D87-B047-EC49564DA79F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7595D340-0611-4D34-B7ED-82A04C4717C7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6870EF8C-026E-4047-BE7E-F70C060CCFF6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58" name="Graphique 1772">
            <a:extLst>
              <a:ext uri="{FF2B5EF4-FFF2-40B4-BE49-F238E27FC236}">
                <a16:creationId xmlns:a16="http://schemas.microsoft.com/office/drawing/2014/main" id="{CB97E570-E3C5-4AEC-892F-0993D841A87D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323B15B0-CD44-4430-A2F5-BF1D0C521D30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0" name="Graphique 1772">
              <a:extLst>
                <a:ext uri="{FF2B5EF4-FFF2-40B4-BE49-F238E27FC236}">
                  <a16:creationId xmlns:a16="http://schemas.microsoft.com/office/drawing/2014/main" id="{07AF4181-8822-4084-8509-BBF0F03BE265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DC6CB987-44FE-4740-96AE-B41CBE4AE4B1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7D88FCF1-3EED-47BC-9C73-403CE9C16CBE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DE097F50-7BBF-4845-BEC8-7A79E52BF150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7E0FCA62-0933-433C-AE46-40D71FBBA01D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0CE76F77-E693-4E7E-B8F8-7084D8030CCE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43FDD78A-C8C1-4778-9130-A1E395B71A84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6DA8A8C3-B265-4AF3-BC53-8EA32A02A3FF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6" name="Graphique 1772">
              <a:extLst>
                <a:ext uri="{FF2B5EF4-FFF2-40B4-BE49-F238E27FC236}">
                  <a16:creationId xmlns:a16="http://schemas.microsoft.com/office/drawing/2014/main" id="{6014EA50-F1CF-4506-91F8-617E01179914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850615E3-D3D8-44B5-B6A0-9C92A7CA9680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CBCDDE8-EE37-4CC2-A4D0-BA6144E23CA4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2D335783-4305-4AAB-963C-171430039FA4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1CCD7C5B-6700-40B9-BEA7-F6991B467C02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7167D829-3DDE-4AC7-82E4-45DCAE5BEE03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745F996E-B0B9-4BCE-AAC0-CA5A502FF4DD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2FB13CA2-A7F4-4299-82B8-12A9D4325EE9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76D757A-DCF6-46AB-9057-E75181D78CB0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562B5717-239C-4BC3-AB7A-3EC660B0D9F0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4C90ABCF-75AD-403A-A834-71B85F151D39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38D7384B-D222-4F8B-A3FD-945D6A5FE0FA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BA01D93C-8E18-4B2E-A555-00AAF4C4C75A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9E9B5175-AF9E-4EBD-BEA5-2A75FD1B3FEA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2" name="Graphique 1813">
            <a:extLst>
              <a:ext uri="{FF2B5EF4-FFF2-40B4-BE49-F238E27FC236}">
                <a16:creationId xmlns:a16="http://schemas.microsoft.com/office/drawing/2014/main" id="{7B71DBE4-1D0D-4AD4-818D-8B50D0B80318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3" name="Graphique 1813">
              <a:extLst>
                <a:ext uri="{FF2B5EF4-FFF2-40B4-BE49-F238E27FC236}">
                  <a16:creationId xmlns:a16="http://schemas.microsoft.com/office/drawing/2014/main" id="{4F171BC5-B7B3-4A2A-BAA4-97EF0FF3FEC2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5" name="Graphique 1813">
                <a:extLst>
                  <a:ext uri="{FF2B5EF4-FFF2-40B4-BE49-F238E27FC236}">
                    <a16:creationId xmlns:a16="http://schemas.microsoft.com/office/drawing/2014/main" id="{D913666E-1921-4BE3-B905-D91C113734BE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7" name="Graphique 1813">
                  <a:extLst>
                    <a:ext uri="{FF2B5EF4-FFF2-40B4-BE49-F238E27FC236}">
                      <a16:creationId xmlns:a16="http://schemas.microsoft.com/office/drawing/2014/main" id="{FCE4C756-5568-431C-811C-2F811AB294A1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2C4E89BD-A300-4546-8CB9-2D5987097759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591751D5-EED4-41C4-B70A-79BDA4FB45B0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7C063213-DDC1-4F42-9AFC-F8E71DC0F180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9" name="Forme libre : forme 88">
                  <a:extLst>
                    <a:ext uri="{FF2B5EF4-FFF2-40B4-BE49-F238E27FC236}">
                      <a16:creationId xmlns:a16="http://schemas.microsoft.com/office/drawing/2014/main" id="{4ADAE4B4-ED56-402B-AC65-8C462DE4901D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0" name="Forme libre : forme 89">
                  <a:extLst>
                    <a:ext uri="{FF2B5EF4-FFF2-40B4-BE49-F238E27FC236}">
                      <a16:creationId xmlns:a16="http://schemas.microsoft.com/office/drawing/2014/main" id="{113A9724-5FDE-4EDC-A136-F173B060ED9E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grpSp>
              <p:nvGrpSpPr>
                <p:cNvPr id="91" name="Graphique 1813">
                  <a:extLst>
                    <a:ext uri="{FF2B5EF4-FFF2-40B4-BE49-F238E27FC236}">
                      <a16:creationId xmlns:a16="http://schemas.microsoft.com/office/drawing/2014/main" id="{F365C16E-2447-413D-992A-00A6A0886CFC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4F7148CD-67AB-4244-9A2F-3AB82724CB6D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74FBD989-064A-49CC-B33A-0087CACF518E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918EC7E6-F974-46CF-A90A-960166301667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4FB33AD3-8D98-441B-B06F-729D41450614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1A32BF6D-AAB3-4534-8289-27D0FAC63077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703AA662-58B7-4F56-805F-13F52341F479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A90EE8C1-E5AA-4734-8602-80D767658C0F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EE5FEEC2-5FDA-4DE8-B5CB-AE9659A1B90E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F08F531F-5F6C-467D-8EF5-53B87AAB5E2A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B1F40D3F-E07C-42DC-A295-11FCC0CA11C1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CBA47FA4-7E62-456F-BE0D-74383EB63841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3" name="Graphique 1846">
            <a:extLst>
              <a:ext uri="{FF2B5EF4-FFF2-40B4-BE49-F238E27FC236}">
                <a16:creationId xmlns:a16="http://schemas.microsoft.com/office/drawing/2014/main" id="{12AB7AFD-F967-4747-8229-81192E757DC0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94806B17-A5AB-4224-9552-872B8B7818C5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B7A2B4C4-DAEF-4EE7-BBF8-BCAF418BDC1D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5258D2E4-4615-4F71-894D-7FD55A3C062B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FB2BD697-460A-4631-A862-84E4A047E657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64603C6E-35C7-4280-8BAA-5FC50908155A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462CA9D8-C4DF-44CF-A2BD-2E9E38BCE366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73B211CD-65AB-4447-A9C5-34FCF6CC15B1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03D2ADA5-519E-430D-8F8F-A20EA27B078B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18950EA5-A72A-440F-B25E-918E4E8317AA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117" name="Image 116">
            <a:extLst>
              <a:ext uri="{FF2B5EF4-FFF2-40B4-BE49-F238E27FC236}">
                <a16:creationId xmlns:a16="http://schemas.microsoft.com/office/drawing/2014/main" id="{2BF209F0-302B-4C9F-93A8-84521ACED97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84" y="1806658"/>
            <a:ext cx="205549" cy="210255"/>
          </a:xfrm>
          <a:prstGeom prst="rect">
            <a:avLst/>
          </a:prstGeom>
        </p:spPr>
      </p:pic>
      <p:pic>
        <p:nvPicPr>
          <p:cNvPr id="118" name="Image 117">
            <a:extLst>
              <a:ext uri="{FF2B5EF4-FFF2-40B4-BE49-F238E27FC236}">
                <a16:creationId xmlns:a16="http://schemas.microsoft.com/office/drawing/2014/main" id="{2262A8B1-78D4-4060-A0D9-3AE69EDAA83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110" y="2853573"/>
            <a:ext cx="205549" cy="210255"/>
          </a:xfrm>
          <a:prstGeom prst="rect">
            <a:avLst/>
          </a:prstGeom>
        </p:spPr>
      </p:pic>
      <p:grpSp>
        <p:nvGrpSpPr>
          <p:cNvPr id="119" name="Graphique 2">
            <a:extLst>
              <a:ext uri="{FF2B5EF4-FFF2-40B4-BE49-F238E27FC236}">
                <a16:creationId xmlns:a16="http://schemas.microsoft.com/office/drawing/2014/main" id="{32FCAEBB-F110-4DE1-9200-B81207ACD9AD}"/>
              </a:ext>
            </a:extLst>
          </p:cNvPr>
          <p:cNvGrpSpPr/>
          <p:nvPr/>
        </p:nvGrpSpPr>
        <p:grpSpPr>
          <a:xfrm>
            <a:off x="665240" y="3455149"/>
            <a:ext cx="216456" cy="247380"/>
            <a:chOff x="1184026" y="296326"/>
            <a:chExt cx="555828" cy="635238"/>
          </a:xfrm>
          <a:noFill/>
        </p:grpSpPr>
        <p:sp>
          <p:nvSpPr>
            <p:cNvPr id="120" name="Forme libre : forme 17">
              <a:extLst>
                <a:ext uri="{FF2B5EF4-FFF2-40B4-BE49-F238E27FC236}">
                  <a16:creationId xmlns:a16="http://schemas.microsoft.com/office/drawing/2014/main" id="{7F0F0DEA-B6DB-4E18-8D2B-E25439E5EB37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1" name="Forme libre : forme 18">
              <a:extLst>
                <a:ext uri="{FF2B5EF4-FFF2-40B4-BE49-F238E27FC236}">
                  <a16:creationId xmlns:a16="http://schemas.microsoft.com/office/drawing/2014/main" id="{ED1DA608-0DD9-457E-8A87-DC62F3C166A8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2" name="Forme libre : forme 19">
              <a:extLst>
                <a:ext uri="{FF2B5EF4-FFF2-40B4-BE49-F238E27FC236}">
                  <a16:creationId xmlns:a16="http://schemas.microsoft.com/office/drawing/2014/main" id="{D6438E89-5E1A-4211-A615-955AB6F7733C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3" name="Forme libre : forme 20">
              <a:extLst>
                <a:ext uri="{FF2B5EF4-FFF2-40B4-BE49-F238E27FC236}">
                  <a16:creationId xmlns:a16="http://schemas.microsoft.com/office/drawing/2014/main" id="{ADCCB6A0-F41A-4A9D-AA48-A3020F96E3D9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4" name="Forme libre : forme 21">
              <a:extLst>
                <a:ext uri="{FF2B5EF4-FFF2-40B4-BE49-F238E27FC236}">
                  <a16:creationId xmlns:a16="http://schemas.microsoft.com/office/drawing/2014/main" id="{A08879BD-3FF7-4D9A-BF10-27234A53878B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5" name="Forme libre : forme 22">
              <a:extLst>
                <a:ext uri="{FF2B5EF4-FFF2-40B4-BE49-F238E27FC236}">
                  <a16:creationId xmlns:a16="http://schemas.microsoft.com/office/drawing/2014/main" id="{CFCD0D76-8067-4641-AC8F-14D281044837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6" name="Forme libre : forme 23">
              <a:extLst>
                <a:ext uri="{FF2B5EF4-FFF2-40B4-BE49-F238E27FC236}">
                  <a16:creationId xmlns:a16="http://schemas.microsoft.com/office/drawing/2014/main" id="{27D225A4-9E22-4191-B2F0-578BD39DA82A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7" name="Forme libre : forme 24">
              <a:extLst>
                <a:ext uri="{FF2B5EF4-FFF2-40B4-BE49-F238E27FC236}">
                  <a16:creationId xmlns:a16="http://schemas.microsoft.com/office/drawing/2014/main" id="{32A5028B-3A23-4870-9C93-9A653A9628FA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0C59E7DE-9AA4-30B3-403E-6B2B985625C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54275" y="5228941"/>
            <a:ext cx="346557" cy="3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461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F9A278F7-8EB4-45B4-AB12-727CEC599F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JEUNES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C96732-411B-44BB-B926-217839CEEE72}"/>
              </a:ext>
            </a:extLst>
          </p:cNvPr>
          <p:cNvSpPr/>
          <p:nvPr/>
        </p:nvSpPr>
        <p:spPr>
          <a:xfrm>
            <a:off x="476141" y="1358065"/>
            <a:ext cx="11563473" cy="13704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59AF5671-AF14-4065-A607-E4F7F21542DC}"/>
              </a:ext>
            </a:extLst>
          </p:cNvPr>
          <p:cNvSpPr txBox="1">
            <a:spLocks/>
          </p:cNvSpPr>
          <p:nvPr/>
        </p:nvSpPr>
        <p:spPr bwMode="auto">
          <a:xfrm>
            <a:off x="6314407" y="2958006"/>
            <a:ext cx="5725208" cy="1370409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7" name="Espace réservé du contenu 8">
            <a:extLst>
              <a:ext uri="{FF2B5EF4-FFF2-40B4-BE49-F238E27FC236}">
                <a16:creationId xmlns:a16="http://schemas.microsoft.com/office/drawing/2014/main" id="{C6AFDE1D-8F14-467E-AE20-6C96585AE394}"/>
              </a:ext>
            </a:extLst>
          </p:cNvPr>
          <p:cNvSpPr txBox="1">
            <a:spLocks/>
          </p:cNvSpPr>
          <p:nvPr/>
        </p:nvSpPr>
        <p:spPr bwMode="auto">
          <a:xfrm>
            <a:off x="476141" y="2984969"/>
            <a:ext cx="5725208" cy="1353891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8" name="Espace réservé du contenu 8">
            <a:extLst>
              <a:ext uri="{FF2B5EF4-FFF2-40B4-BE49-F238E27FC236}">
                <a16:creationId xmlns:a16="http://schemas.microsoft.com/office/drawing/2014/main" id="{B5F9A750-140A-4C19-B10F-4AB6D41F648B}"/>
              </a:ext>
            </a:extLst>
          </p:cNvPr>
          <p:cNvSpPr txBox="1">
            <a:spLocks/>
          </p:cNvSpPr>
          <p:nvPr/>
        </p:nvSpPr>
        <p:spPr>
          <a:xfrm>
            <a:off x="346534" y="3015072"/>
            <a:ext cx="5725207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1 : </a:t>
            </a:r>
            <a:r>
              <a:rPr lang="fr-FR" sz="1200" dirty="0"/>
              <a:t>0 / 11 ans </a:t>
            </a:r>
            <a:r>
              <a:rPr lang="fr-FR" sz="1200" dirty="0">
                <a:sym typeface="Wingdings" panose="05000000000000000000" pitchFamily="2" charset="2"/>
              </a:rPr>
              <a:t> </a:t>
            </a:r>
            <a:r>
              <a:rPr lang="fr-FR" sz="1200" dirty="0"/>
              <a:t>20 € offerts pour la souscription d’un Livet A ou d’un livret 6/12 dans le cadre d’une EER.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0 / 11 ans </a:t>
            </a:r>
            <a:r>
              <a:rPr lang="fr-FR" sz="1200" dirty="0">
                <a:sym typeface="Wingdings" panose="05000000000000000000" pitchFamily="2" charset="2"/>
              </a:rPr>
              <a:t> 20 € offerts pour la souscription d’un </a:t>
            </a:r>
            <a:r>
              <a:rPr lang="fr-FR" sz="1200" dirty="0" err="1">
                <a:sym typeface="Wingdings" panose="05000000000000000000" pitchFamily="2" charset="2"/>
              </a:rPr>
              <a:t>Millevie</a:t>
            </a:r>
            <a:endParaRPr lang="fr-FR" sz="1200" dirty="0">
              <a:sym typeface="Wingdings" panose="05000000000000000000" pitchFamily="2" charset="2"/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Offre 3 : </a:t>
            </a:r>
            <a:r>
              <a:rPr lang="fr-FR" sz="1200" dirty="0">
                <a:sym typeface="Wingdings" panose="05000000000000000000" pitchFamily="2" charset="2"/>
              </a:rPr>
              <a:t>Taux boosté du livret 6/12 et du Livret Jeunes à 4 %</a:t>
            </a:r>
            <a:endParaRPr lang="fr-FR" sz="1200" dirty="0"/>
          </a:p>
        </p:txBody>
      </p:sp>
      <p:sp>
        <p:nvSpPr>
          <p:cNvPr id="39" name="Espace réservé du contenu 8">
            <a:extLst>
              <a:ext uri="{FF2B5EF4-FFF2-40B4-BE49-F238E27FC236}">
                <a16:creationId xmlns:a16="http://schemas.microsoft.com/office/drawing/2014/main" id="{A3EC2ED3-DCB5-47CC-8CC8-1751FDE2D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7" y="2825436"/>
            <a:ext cx="296646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EPARGNE</a:t>
            </a:r>
          </a:p>
        </p:txBody>
      </p:sp>
      <p:sp>
        <p:nvSpPr>
          <p:cNvPr id="46" name="Espace réservé du contenu 8">
            <a:extLst>
              <a:ext uri="{FF2B5EF4-FFF2-40B4-BE49-F238E27FC236}">
                <a16:creationId xmlns:a16="http://schemas.microsoft.com/office/drawing/2014/main" id="{D7630F87-98F3-44AE-9F92-66A14F62B175}"/>
              </a:ext>
            </a:extLst>
          </p:cNvPr>
          <p:cNvSpPr txBox="1">
            <a:spLocks/>
          </p:cNvSpPr>
          <p:nvPr/>
        </p:nvSpPr>
        <p:spPr>
          <a:xfrm>
            <a:off x="5922406" y="2987280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1 : </a:t>
            </a:r>
            <a:r>
              <a:rPr lang="fr-FR" sz="1200" dirty="0"/>
              <a:t>Crédit Etudiant / Apprenti à 1,40%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Crédit BPI France à 2,15% 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Prêt Jeunes Actif à 3,25%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3 : </a:t>
            </a:r>
            <a:r>
              <a:rPr lang="fr-FR" sz="1200" dirty="0"/>
              <a:t>Crédit 1000 € à taux 0% </a:t>
            </a:r>
          </a:p>
        </p:txBody>
      </p:sp>
      <p:sp>
        <p:nvSpPr>
          <p:cNvPr id="48" name="Espace réservé du contenu 8">
            <a:extLst>
              <a:ext uri="{FF2B5EF4-FFF2-40B4-BE49-F238E27FC236}">
                <a16:creationId xmlns:a16="http://schemas.microsoft.com/office/drawing/2014/main" id="{7081DA27-7749-41BC-9D3F-FE69B689E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922" y="2825161"/>
            <a:ext cx="3122110" cy="3229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CREDIT</a:t>
            </a:r>
          </a:p>
        </p:txBody>
      </p:sp>
      <p:sp>
        <p:nvSpPr>
          <p:cNvPr id="50" name="Espace réservé du contenu 8">
            <a:extLst>
              <a:ext uri="{FF2B5EF4-FFF2-40B4-BE49-F238E27FC236}">
                <a16:creationId xmlns:a16="http://schemas.microsoft.com/office/drawing/2014/main" id="{B100C2D2-C194-477B-9BEB-9D3B10A6B0E4}"/>
              </a:ext>
            </a:extLst>
          </p:cNvPr>
          <p:cNvSpPr txBox="1">
            <a:spLocks/>
          </p:cNvSpPr>
          <p:nvPr/>
        </p:nvSpPr>
        <p:spPr bwMode="auto">
          <a:xfrm>
            <a:off x="476141" y="4553547"/>
            <a:ext cx="5725208" cy="1353891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51" name="Espace réservé du contenu 8">
            <a:extLst>
              <a:ext uri="{FF2B5EF4-FFF2-40B4-BE49-F238E27FC236}">
                <a16:creationId xmlns:a16="http://schemas.microsoft.com/office/drawing/2014/main" id="{51949635-4AFD-4760-9724-FEBE092A50A3}"/>
              </a:ext>
            </a:extLst>
          </p:cNvPr>
          <p:cNvSpPr txBox="1">
            <a:spLocks/>
          </p:cNvSpPr>
          <p:nvPr/>
        </p:nvSpPr>
        <p:spPr>
          <a:xfrm>
            <a:off x="346534" y="4583650"/>
            <a:ext cx="5725207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1 : </a:t>
            </a:r>
            <a:r>
              <a:rPr lang="fr-FR" sz="1200" dirty="0"/>
              <a:t>12 / 17 ans </a:t>
            </a:r>
            <a:r>
              <a:rPr lang="fr-FR" sz="1200" dirty="0">
                <a:sym typeface="Wingdings" panose="05000000000000000000" pitchFamily="2" charset="2"/>
              </a:rPr>
              <a:t></a:t>
            </a:r>
            <a:r>
              <a:rPr lang="fr-FR" sz="1200" dirty="0"/>
              <a:t> Gratuité de la Formule Initial.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18 / 28 ans </a:t>
            </a:r>
            <a:r>
              <a:rPr lang="fr-FR" sz="1200" dirty="0">
                <a:sym typeface="Wingdings" panose="05000000000000000000" pitchFamily="2" charset="2"/>
              </a:rPr>
              <a:t> Gratuité de la Formule Initial ou Confort avec Visa </a:t>
            </a:r>
            <a:r>
              <a:rPr lang="fr-FR" sz="1200" dirty="0" err="1">
                <a:sym typeface="Wingdings" panose="05000000000000000000" pitchFamily="2" charset="2"/>
              </a:rPr>
              <a:t>Classic</a:t>
            </a:r>
            <a:r>
              <a:rPr lang="fr-FR" sz="1200" dirty="0">
                <a:sym typeface="Wingdings" panose="05000000000000000000" pitchFamily="2" charset="2"/>
              </a:rPr>
              <a:t> pendant 2 ans ou tant que le client est étudiant.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Offre 3 : </a:t>
            </a:r>
            <a:r>
              <a:rPr lang="fr-FR" sz="1200" dirty="0">
                <a:sym typeface="Wingdings" panose="05000000000000000000" pitchFamily="2" charset="2"/>
              </a:rPr>
              <a:t>18 / 28 ans  Formule Initial ou Confort avec Visa Premier à 1 € / mois pendant 2 ans ou tant que le client est étudiant. </a:t>
            </a:r>
            <a:r>
              <a:rPr lang="fr-FR" sz="1200" dirty="0"/>
              <a:t> </a:t>
            </a:r>
          </a:p>
        </p:txBody>
      </p:sp>
      <p:sp>
        <p:nvSpPr>
          <p:cNvPr id="52" name="Espace réservé du contenu 8">
            <a:extLst>
              <a:ext uri="{FF2B5EF4-FFF2-40B4-BE49-F238E27FC236}">
                <a16:creationId xmlns:a16="http://schemas.microsoft.com/office/drawing/2014/main" id="{09C1FF5F-712F-4C22-A6AF-A22D84FCF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6" y="4394014"/>
            <a:ext cx="2966463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BANCA</a:t>
            </a:r>
          </a:p>
        </p:txBody>
      </p:sp>
      <p:sp>
        <p:nvSpPr>
          <p:cNvPr id="54" name="Espace réservé du contenu 8">
            <a:extLst>
              <a:ext uri="{FF2B5EF4-FFF2-40B4-BE49-F238E27FC236}">
                <a16:creationId xmlns:a16="http://schemas.microsoft.com/office/drawing/2014/main" id="{5160980D-6964-45B0-9645-5F14D632966D}"/>
              </a:ext>
            </a:extLst>
          </p:cNvPr>
          <p:cNvSpPr txBox="1">
            <a:spLocks/>
          </p:cNvSpPr>
          <p:nvPr/>
        </p:nvSpPr>
        <p:spPr bwMode="auto">
          <a:xfrm>
            <a:off x="6314407" y="4569791"/>
            <a:ext cx="5725208" cy="1353891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55" name="Espace réservé du contenu 8">
            <a:extLst>
              <a:ext uri="{FF2B5EF4-FFF2-40B4-BE49-F238E27FC236}">
                <a16:creationId xmlns:a16="http://schemas.microsoft.com/office/drawing/2014/main" id="{9BC48D9F-D44A-443D-90D8-6ACB7D1FED63}"/>
              </a:ext>
            </a:extLst>
          </p:cNvPr>
          <p:cNvSpPr txBox="1">
            <a:spLocks/>
          </p:cNvSpPr>
          <p:nvPr/>
        </p:nvSpPr>
        <p:spPr>
          <a:xfrm>
            <a:off x="6184800" y="4583375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1 : </a:t>
            </a:r>
            <a:r>
              <a:rPr lang="fr-FR" sz="1200" dirty="0"/>
              <a:t>Avantage jeunes MRH et Santé </a:t>
            </a:r>
            <a:r>
              <a:rPr lang="fr-FR" sz="1200" dirty="0">
                <a:sym typeface="Wingdings" panose="05000000000000000000" pitchFamily="2" charset="2"/>
              </a:rPr>
              <a:t></a:t>
            </a:r>
            <a:r>
              <a:rPr lang="fr-FR" sz="1200" dirty="0"/>
              <a:t> tarif préférentiel unique et national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Bouclier Assurantiel MRH, Auto et Santé (mesure qui vise à contenir les augmentations tarifaires). </a:t>
            </a:r>
          </a:p>
        </p:txBody>
      </p:sp>
      <p:sp>
        <p:nvSpPr>
          <p:cNvPr id="57" name="Espace réservé du contenu 8">
            <a:extLst>
              <a:ext uri="{FF2B5EF4-FFF2-40B4-BE49-F238E27FC236}">
                <a16:creationId xmlns:a16="http://schemas.microsoft.com/office/drawing/2014/main" id="{DC5EA478-950A-4E1B-A1C1-683F57F3E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077" y="4398007"/>
            <a:ext cx="3089955" cy="3229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Les offres IARD &amp; Prévoyance</a:t>
            </a:r>
          </a:p>
        </p:txBody>
      </p:sp>
      <p:sp>
        <p:nvSpPr>
          <p:cNvPr id="67" name="Espace réservé du contenu 8">
            <a:extLst>
              <a:ext uri="{FF2B5EF4-FFF2-40B4-BE49-F238E27FC236}">
                <a16:creationId xmlns:a16="http://schemas.microsoft.com/office/drawing/2014/main" id="{BA051161-1FA0-4FC1-90BA-07F070F45FFD}"/>
              </a:ext>
            </a:extLst>
          </p:cNvPr>
          <p:cNvSpPr txBox="1">
            <a:spLocks/>
          </p:cNvSpPr>
          <p:nvPr/>
        </p:nvSpPr>
        <p:spPr>
          <a:xfrm>
            <a:off x="197199" y="1172950"/>
            <a:ext cx="11842415" cy="146697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Notre stratégie et nos priorités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b="1" u="sng" dirty="0"/>
              <a:t>Développer la conquête</a:t>
            </a:r>
            <a:r>
              <a:rPr lang="fr-FR" sz="1000" b="1" dirty="0"/>
              <a:t> </a:t>
            </a:r>
            <a:r>
              <a:rPr lang="fr-FR" sz="1000" dirty="0"/>
              <a:t>des enfants, des étudiants et jeunes actifs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b="1" u="sng" dirty="0"/>
              <a:t>Equiper</a:t>
            </a:r>
            <a:r>
              <a:rPr lang="fr-FR" sz="1000" dirty="0"/>
              <a:t> au plus tôt les jeunes d’une carte bancaire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/>
              <a:t>Renforcer le lien commerciale avec un programme relationnel suivi afin d’améliorer la satisfaction des jeunes et </a:t>
            </a:r>
            <a:r>
              <a:rPr lang="fr-FR" sz="1000" b="1" u="sng" dirty="0"/>
              <a:t>d’éviter leur attrition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cibles des </a:t>
            </a:r>
            <a:r>
              <a:rPr lang="fr-FR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Jeunes</a:t>
            </a:r>
            <a:r>
              <a:rPr lang="fr-FR" sz="1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clic ici</a:t>
            </a: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TOUT SUR … les </a:t>
            </a:r>
            <a:r>
              <a:rPr lang="fr-FR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Jeunes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clic ici</a:t>
            </a: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Espace réservé du texte 6">
            <a:extLst>
              <a:ext uri="{FF2B5EF4-FFF2-40B4-BE49-F238E27FC236}">
                <a16:creationId xmlns:a16="http://schemas.microsoft.com/office/drawing/2014/main" id="{B25D870D-27DA-4FEA-990E-9800EC37C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5FCD123-7366-40D9-9455-BB8FF1A701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des Jeunes : «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Accompagner les Jeunes </a:t>
            </a:r>
            <a:r>
              <a:rPr lang="fr-FR" dirty="0">
                <a:latin typeface="Montserrat Black"/>
              </a:rPr>
              <a:t>à concrétiser leurs projets » 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6AD7BC47-0F99-4145-94C8-9AE30C6AD4E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2420">
            <a:off x="11104398" y="2056780"/>
            <a:ext cx="937272" cy="627263"/>
          </a:xfrm>
          <a:prstGeom prst="rect">
            <a:avLst/>
          </a:prstGeom>
          <a:noFill/>
        </p:spPr>
      </p:pic>
      <p:grpSp>
        <p:nvGrpSpPr>
          <p:cNvPr id="44" name="Graphique 1830">
            <a:extLst>
              <a:ext uri="{FF2B5EF4-FFF2-40B4-BE49-F238E27FC236}">
                <a16:creationId xmlns:a16="http://schemas.microsoft.com/office/drawing/2014/main" id="{98390C99-34BD-4A75-AE3D-5FC4EB7302BD}"/>
              </a:ext>
            </a:extLst>
          </p:cNvPr>
          <p:cNvGrpSpPr/>
          <p:nvPr/>
        </p:nvGrpSpPr>
        <p:grpSpPr>
          <a:xfrm>
            <a:off x="531268" y="2870096"/>
            <a:ext cx="248961" cy="225774"/>
            <a:chOff x="10483925" y="2904391"/>
            <a:chExt cx="396900" cy="359934"/>
          </a:xfrm>
          <a:noFill/>
        </p:grpSpPr>
        <p:grpSp>
          <p:nvGrpSpPr>
            <p:cNvPr id="45" name="Graphique 1830">
              <a:extLst>
                <a:ext uri="{FF2B5EF4-FFF2-40B4-BE49-F238E27FC236}">
                  <a16:creationId xmlns:a16="http://schemas.microsoft.com/office/drawing/2014/main" id="{B5DC7F66-477F-4459-BD84-1EF7540FEFDA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5135A9A2-8934-4FBE-968F-596927785DFA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FF387AE1-B6F6-44D0-A0B6-FCFA384E612C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02B38AF9-51D3-4F6F-A617-82D4B981BEC8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D3E25322-E974-432F-A06C-4572FD116390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59D2D1A0-E660-4FF9-A866-E2B266ADAA20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5946DEF5-6A8F-400C-AA23-35DF651D1EFF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634AB2A2-576D-4BCC-9594-54987F3D8487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D74F77D9-7944-4716-8B69-D797632697F6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A750FBA9-03B4-43C6-9026-DD16BC627374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7AC3D5E-8D29-4159-B731-8BF3A0D06535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7FA9D8-EDB7-4C5D-8B95-CF7368BB453E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FBEF3C97-59BA-48E8-B9CF-8CCF3613A089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1AB60C12-C327-4CB5-A8A2-47676FBC8F8F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684675FA-67C6-4A4A-8635-6802E7CEA594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84F1C981-7C3E-4248-B11B-750391D6175C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849EF88A-FD0D-446A-A5EE-712F4477FE26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1" name="Graphique 1830">
            <a:extLst>
              <a:ext uri="{FF2B5EF4-FFF2-40B4-BE49-F238E27FC236}">
                <a16:creationId xmlns:a16="http://schemas.microsoft.com/office/drawing/2014/main" id="{B6A08195-5943-4040-B417-0AD8FFDAB5AC}"/>
              </a:ext>
            </a:extLst>
          </p:cNvPr>
          <p:cNvGrpSpPr/>
          <p:nvPr/>
        </p:nvGrpSpPr>
        <p:grpSpPr>
          <a:xfrm>
            <a:off x="538103" y="4434910"/>
            <a:ext cx="248961" cy="225774"/>
            <a:chOff x="10483925" y="2904391"/>
            <a:chExt cx="396900" cy="359934"/>
          </a:xfrm>
          <a:noFill/>
        </p:grpSpPr>
        <p:grpSp>
          <p:nvGrpSpPr>
            <p:cNvPr id="82" name="Graphique 1830">
              <a:extLst>
                <a:ext uri="{FF2B5EF4-FFF2-40B4-BE49-F238E27FC236}">
                  <a16:creationId xmlns:a16="http://schemas.microsoft.com/office/drawing/2014/main" id="{8098914C-07F5-4AD3-AFFE-0991FE5123A9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93CC0F48-9991-4F1A-B042-E1604CB39119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3A53F791-4E55-4AD4-A8FD-23C4EA0E018D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19B865AE-58E8-4EE4-B350-52361F4DC842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312068C9-5B5F-4DC9-8608-A26EBEF0CA52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6C618C14-F85B-4AFD-8CEE-014D41556AD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2FB59002-0B86-4A29-A584-8D174D3CC91B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29C46EB9-7042-4AA4-9492-41DF08EA048D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3" name="Forme libre : forme 92">
                <a:extLst>
                  <a:ext uri="{FF2B5EF4-FFF2-40B4-BE49-F238E27FC236}">
                    <a16:creationId xmlns:a16="http://schemas.microsoft.com/office/drawing/2014/main" id="{7AE4F063-AEBF-46DF-A2B4-69663418DE19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4" name="Forme libre : forme 93">
                <a:extLst>
                  <a:ext uri="{FF2B5EF4-FFF2-40B4-BE49-F238E27FC236}">
                    <a16:creationId xmlns:a16="http://schemas.microsoft.com/office/drawing/2014/main" id="{B18D6B68-461C-4505-8347-1440B95AD543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16EE50A9-0007-4CB7-8A7B-A7D39A808559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9F8E85F2-6002-4E28-8F51-A0C01A500096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D382F5CF-94BB-429D-B3E4-6A7FA30D7C5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3FC08F8F-198B-4530-938F-94E46394332D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852F4305-7766-4905-B7A2-1685F4DD806D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2FB5C06B-B968-4096-9095-34611A9EFA31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67A29998-B2FD-46A9-A45A-86A926D3D1FD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99" name="Graphique 1830">
            <a:extLst>
              <a:ext uri="{FF2B5EF4-FFF2-40B4-BE49-F238E27FC236}">
                <a16:creationId xmlns:a16="http://schemas.microsoft.com/office/drawing/2014/main" id="{F0185BF2-4377-4260-85E4-D17F8001BD19}"/>
              </a:ext>
            </a:extLst>
          </p:cNvPr>
          <p:cNvGrpSpPr/>
          <p:nvPr/>
        </p:nvGrpSpPr>
        <p:grpSpPr>
          <a:xfrm>
            <a:off x="6376493" y="2879202"/>
            <a:ext cx="248961" cy="225774"/>
            <a:chOff x="10483925" y="2904391"/>
            <a:chExt cx="396900" cy="359934"/>
          </a:xfrm>
          <a:noFill/>
        </p:grpSpPr>
        <p:grpSp>
          <p:nvGrpSpPr>
            <p:cNvPr id="100" name="Graphique 1830">
              <a:extLst>
                <a:ext uri="{FF2B5EF4-FFF2-40B4-BE49-F238E27FC236}">
                  <a16:creationId xmlns:a16="http://schemas.microsoft.com/office/drawing/2014/main" id="{916D52CE-134B-4189-91C6-12D83001BDB2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A9063494-7DD5-4290-9F96-8D7060A9C20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E73DB23B-1E26-44C0-9609-0E124FB6377C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B79CE8F5-7827-4BDF-912F-2AFF6AFE0F9D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672D759F-E982-4695-819A-D0B0CA10368A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8" name="Forme libre : forme 107">
                <a:extLst>
                  <a:ext uri="{FF2B5EF4-FFF2-40B4-BE49-F238E27FC236}">
                    <a16:creationId xmlns:a16="http://schemas.microsoft.com/office/drawing/2014/main" id="{4E671753-2925-426D-A344-AA12CD4A3CA3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9" name="Forme libre : forme 108">
                <a:extLst>
                  <a:ext uri="{FF2B5EF4-FFF2-40B4-BE49-F238E27FC236}">
                    <a16:creationId xmlns:a16="http://schemas.microsoft.com/office/drawing/2014/main" id="{7F932718-DD00-4AD4-BD69-0231F61C37B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0" name="Forme libre : forme 109">
                <a:extLst>
                  <a:ext uri="{FF2B5EF4-FFF2-40B4-BE49-F238E27FC236}">
                    <a16:creationId xmlns:a16="http://schemas.microsoft.com/office/drawing/2014/main" id="{5B7D85AF-9924-4B02-8DE7-315529167E54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1" name="Forme libre : forme 110">
                <a:extLst>
                  <a:ext uri="{FF2B5EF4-FFF2-40B4-BE49-F238E27FC236}">
                    <a16:creationId xmlns:a16="http://schemas.microsoft.com/office/drawing/2014/main" id="{A4277A3E-F97F-4955-B061-2B6A0AEA8BB7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2" name="Forme libre : forme 111">
                <a:extLst>
                  <a:ext uri="{FF2B5EF4-FFF2-40B4-BE49-F238E27FC236}">
                    <a16:creationId xmlns:a16="http://schemas.microsoft.com/office/drawing/2014/main" id="{763AE858-0112-43A8-80BE-C7487A2A791E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3" name="Forme libre : forme 112">
                <a:extLst>
                  <a:ext uri="{FF2B5EF4-FFF2-40B4-BE49-F238E27FC236}">
                    <a16:creationId xmlns:a16="http://schemas.microsoft.com/office/drawing/2014/main" id="{8BD21238-26E5-41FA-9DAE-6F74BD9A6994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4" name="Forme libre : forme 113">
                <a:extLst>
                  <a:ext uri="{FF2B5EF4-FFF2-40B4-BE49-F238E27FC236}">
                    <a16:creationId xmlns:a16="http://schemas.microsoft.com/office/drawing/2014/main" id="{AEB03102-E768-45BD-942A-2C304F8784D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5" name="Forme libre : forme 114">
                <a:extLst>
                  <a:ext uri="{FF2B5EF4-FFF2-40B4-BE49-F238E27FC236}">
                    <a16:creationId xmlns:a16="http://schemas.microsoft.com/office/drawing/2014/main" id="{F7A231C8-681D-4802-B206-4D3D8D800B58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887E0A42-7A68-4B19-B170-77A910D2AC72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153EC2BE-D6FB-489D-ACB5-9DF3A99BB2BB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F9C0938E-9333-40AB-A742-899A2F6D3D58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F18245CD-A43A-400A-BCBF-4DAB711AB9E8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17" name="Graphique 1830">
            <a:extLst>
              <a:ext uri="{FF2B5EF4-FFF2-40B4-BE49-F238E27FC236}">
                <a16:creationId xmlns:a16="http://schemas.microsoft.com/office/drawing/2014/main" id="{9E065D3D-9E3E-438E-9B25-2D064C94FEDC}"/>
              </a:ext>
            </a:extLst>
          </p:cNvPr>
          <p:cNvGrpSpPr/>
          <p:nvPr/>
        </p:nvGrpSpPr>
        <p:grpSpPr>
          <a:xfrm>
            <a:off x="6416260" y="4437348"/>
            <a:ext cx="248961" cy="225774"/>
            <a:chOff x="10483925" y="2904391"/>
            <a:chExt cx="396900" cy="359934"/>
          </a:xfrm>
          <a:noFill/>
        </p:grpSpPr>
        <p:grpSp>
          <p:nvGrpSpPr>
            <p:cNvPr id="118" name="Graphique 1830">
              <a:extLst>
                <a:ext uri="{FF2B5EF4-FFF2-40B4-BE49-F238E27FC236}">
                  <a16:creationId xmlns:a16="http://schemas.microsoft.com/office/drawing/2014/main" id="{74E6600C-92C5-4F99-BC44-C40A27CC32C5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22" name="Forme libre : forme 121">
                <a:extLst>
                  <a:ext uri="{FF2B5EF4-FFF2-40B4-BE49-F238E27FC236}">
                    <a16:creationId xmlns:a16="http://schemas.microsoft.com/office/drawing/2014/main" id="{F20E11AF-5CF8-4BCD-B3A8-3CE524E7E747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C7F43CD5-F987-4A18-9DA8-D19B9ED6170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4" name="Forme libre : forme 123">
                <a:extLst>
                  <a:ext uri="{FF2B5EF4-FFF2-40B4-BE49-F238E27FC236}">
                    <a16:creationId xmlns:a16="http://schemas.microsoft.com/office/drawing/2014/main" id="{1699481F-D116-4645-B26D-F0A22FEE4CE4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5" name="Forme libre : forme 124">
                <a:extLst>
                  <a:ext uri="{FF2B5EF4-FFF2-40B4-BE49-F238E27FC236}">
                    <a16:creationId xmlns:a16="http://schemas.microsoft.com/office/drawing/2014/main" id="{73C96702-DE6A-4F27-AC1D-DE808E8D5882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6" name="Forme libre : forme 125">
                <a:extLst>
                  <a:ext uri="{FF2B5EF4-FFF2-40B4-BE49-F238E27FC236}">
                    <a16:creationId xmlns:a16="http://schemas.microsoft.com/office/drawing/2014/main" id="{0BF07B73-5DC5-48BE-85E2-C728A53CED9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7" name="Forme libre : forme 126">
                <a:extLst>
                  <a:ext uri="{FF2B5EF4-FFF2-40B4-BE49-F238E27FC236}">
                    <a16:creationId xmlns:a16="http://schemas.microsoft.com/office/drawing/2014/main" id="{739A0F77-01DA-40BA-AD65-CA120CB3586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8" name="Forme libre : forme 127">
                <a:extLst>
                  <a:ext uri="{FF2B5EF4-FFF2-40B4-BE49-F238E27FC236}">
                    <a16:creationId xmlns:a16="http://schemas.microsoft.com/office/drawing/2014/main" id="{A0F69D11-A8EA-475F-9B9A-DA535B831C8C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14EE29D8-CDFA-410A-9129-CD3611841981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B73303F9-E9E8-4903-ADDE-4B6040C79CEB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286A3944-76BF-4423-9AA7-B96E674C0B94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448FBBCF-AD15-44BA-8F24-1C66A06F996D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11487EC9-5515-4462-90A6-22DD1A7B094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4" name="Forme libre : forme 133">
                <a:extLst>
                  <a:ext uri="{FF2B5EF4-FFF2-40B4-BE49-F238E27FC236}">
                    <a16:creationId xmlns:a16="http://schemas.microsoft.com/office/drawing/2014/main" id="{F2DBB423-71C9-40E1-8112-0B5A0FDF7610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8A304500-EC1E-4B82-BCC6-AAC5D5E1E8EE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BE25EE38-E5E8-41F4-883C-D39ED136C85A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D2A13F97-D0A6-4CEA-B8BC-F876036D3091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638188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ce réservé du contenu 8">
            <a:extLst>
              <a:ext uri="{FF2B5EF4-FFF2-40B4-BE49-F238E27FC236}">
                <a16:creationId xmlns:a16="http://schemas.microsoft.com/office/drawing/2014/main" id="{C6AFDE1D-8F14-467E-AE20-6C96585AE394}"/>
              </a:ext>
            </a:extLst>
          </p:cNvPr>
          <p:cNvSpPr txBox="1">
            <a:spLocks/>
          </p:cNvSpPr>
          <p:nvPr/>
        </p:nvSpPr>
        <p:spPr bwMode="auto">
          <a:xfrm>
            <a:off x="476141" y="2984969"/>
            <a:ext cx="5725208" cy="1698726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854291-8371-AF1D-C469-7F0141054810}"/>
              </a:ext>
            </a:extLst>
          </p:cNvPr>
          <p:cNvSpPr/>
          <p:nvPr/>
        </p:nvSpPr>
        <p:spPr>
          <a:xfrm>
            <a:off x="641262" y="4029154"/>
            <a:ext cx="5454738" cy="615786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space réservé du contenu 8">
            <a:extLst>
              <a:ext uri="{FF2B5EF4-FFF2-40B4-BE49-F238E27FC236}">
                <a16:creationId xmlns:a16="http://schemas.microsoft.com/office/drawing/2014/main" id="{B5F9A750-140A-4C19-B10F-4AB6D41F648B}"/>
              </a:ext>
            </a:extLst>
          </p:cNvPr>
          <p:cNvSpPr txBox="1">
            <a:spLocks/>
          </p:cNvSpPr>
          <p:nvPr/>
        </p:nvSpPr>
        <p:spPr>
          <a:xfrm>
            <a:off x="179032" y="2943479"/>
            <a:ext cx="6011401" cy="176699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FCP : </a:t>
            </a:r>
            <a:r>
              <a:rPr lang="fr-FR" sz="1200" dirty="0"/>
              <a:t>Avenir durable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Green et responsables : </a:t>
            </a:r>
            <a:r>
              <a:rPr lang="fr-FR" sz="1200" dirty="0"/>
              <a:t>Offres ISR / ESG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Livret : </a:t>
            </a:r>
            <a:r>
              <a:rPr lang="fr-FR" sz="1200" dirty="0"/>
              <a:t>CSL Vert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i="1" dirty="0">
                <a:hlinkClick r:id="rId2"/>
              </a:rPr>
              <a:t>Le questionnaire finance durable </a:t>
            </a:r>
            <a:r>
              <a:rPr lang="fr-FR" sz="1200" i="1" dirty="0"/>
              <a:t>: près de 80 % de nos clients sont impliqués ou sensibilisés, une belle opportunité de mettre en avant nos fonds verts sur mesure.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C96732-411B-44BB-B926-217839CEEE72}"/>
              </a:ext>
            </a:extLst>
          </p:cNvPr>
          <p:cNvSpPr/>
          <p:nvPr/>
        </p:nvSpPr>
        <p:spPr>
          <a:xfrm>
            <a:off x="476141" y="1322598"/>
            <a:ext cx="11574045" cy="13704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60D0C4E3-40EA-433A-89A3-FE86EB7287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349751" cy="720000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>
                <a:solidFill>
                  <a:srgbClr val="C00000"/>
                </a:solidFill>
              </a:rPr>
              <a:t>Essentiel </a:t>
            </a:r>
            <a:r>
              <a:rPr lang="fr-FR" dirty="0"/>
              <a:t>du Green : « </a:t>
            </a:r>
            <a:r>
              <a:rPr lang="fr-FR" dirty="0">
                <a:solidFill>
                  <a:srgbClr val="C00000"/>
                </a:solidFill>
              </a:rPr>
              <a:t>Identifier et encourager </a:t>
            </a:r>
            <a:r>
              <a:rPr lang="fr-FR" dirty="0"/>
              <a:t>les projets </a:t>
            </a:r>
            <a:r>
              <a:rPr lang="fr-FR" dirty="0">
                <a:solidFill>
                  <a:srgbClr val="00B050"/>
                </a:solidFill>
              </a:rPr>
              <a:t>Green </a:t>
            </a:r>
            <a:r>
              <a:rPr lang="fr-FR" dirty="0"/>
              <a:t>de nos clients »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A278F7-8EB4-45B4-AB12-727CEC599F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GREEN</a:t>
            </a:r>
          </a:p>
        </p:txBody>
      </p:sp>
      <p:pic>
        <p:nvPicPr>
          <p:cNvPr id="33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9E80AD8E-1CDD-4DFF-BA26-491FEADB5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500" y="1497306"/>
            <a:ext cx="1152261" cy="1152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59AF5671-AF14-4065-A607-E4F7F21542DC}"/>
              </a:ext>
            </a:extLst>
          </p:cNvPr>
          <p:cNvSpPr txBox="1">
            <a:spLocks/>
          </p:cNvSpPr>
          <p:nvPr/>
        </p:nvSpPr>
        <p:spPr bwMode="auto">
          <a:xfrm>
            <a:off x="500198" y="4975126"/>
            <a:ext cx="5706422" cy="928667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9" name="Espace réservé du contenu 8">
            <a:extLst>
              <a:ext uri="{FF2B5EF4-FFF2-40B4-BE49-F238E27FC236}">
                <a16:creationId xmlns:a16="http://schemas.microsoft.com/office/drawing/2014/main" id="{A3EC2ED3-DCB5-47CC-8CC8-1751FDE2D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7" y="2825436"/>
            <a:ext cx="296646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EPARGNE</a:t>
            </a:r>
          </a:p>
        </p:txBody>
      </p:sp>
      <p:sp>
        <p:nvSpPr>
          <p:cNvPr id="46" name="Espace réservé du contenu 8">
            <a:extLst>
              <a:ext uri="{FF2B5EF4-FFF2-40B4-BE49-F238E27FC236}">
                <a16:creationId xmlns:a16="http://schemas.microsoft.com/office/drawing/2014/main" id="{D7630F87-98F3-44AE-9F92-66A14F62B175}"/>
              </a:ext>
            </a:extLst>
          </p:cNvPr>
          <p:cNvSpPr txBox="1">
            <a:spLocks/>
          </p:cNvSpPr>
          <p:nvPr/>
        </p:nvSpPr>
        <p:spPr>
          <a:xfrm>
            <a:off x="144993" y="4824281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Véhicule propre : </a:t>
            </a:r>
            <a:r>
              <a:rPr lang="fr-FR" sz="1200" dirty="0"/>
              <a:t>de 6.000 à 75.000 euros, jusqu’à 120 mois, au taux de 3,75%, avec frais de dossier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Rénovation énergétique : </a:t>
            </a:r>
            <a:r>
              <a:rPr lang="fr-FR" sz="1200" dirty="0"/>
              <a:t>de 6.000 à 75.000 euros, jusqu’à 120 mois, au taux de 3,75%, avec frais de dossier</a:t>
            </a:r>
          </a:p>
        </p:txBody>
      </p:sp>
      <p:sp>
        <p:nvSpPr>
          <p:cNvPr id="48" name="Espace réservé du contenu 8">
            <a:extLst>
              <a:ext uri="{FF2B5EF4-FFF2-40B4-BE49-F238E27FC236}">
                <a16:creationId xmlns:a16="http://schemas.microsoft.com/office/drawing/2014/main" id="{7081DA27-7749-41BC-9D3F-FE69B689E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713" y="4745037"/>
            <a:ext cx="3280632" cy="3229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CREDIT</a:t>
            </a:r>
          </a:p>
        </p:txBody>
      </p:sp>
      <p:sp>
        <p:nvSpPr>
          <p:cNvPr id="54" name="Espace réservé du contenu 8">
            <a:extLst>
              <a:ext uri="{FF2B5EF4-FFF2-40B4-BE49-F238E27FC236}">
                <a16:creationId xmlns:a16="http://schemas.microsoft.com/office/drawing/2014/main" id="{5160980D-6964-45B0-9645-5F14D632966D}"/>
              </a:ext>
            </a:extLst>
          </p:cNvPr>
          <p:cNvSpPr txBox="1">
            <a:spLocks/>
          </p:cNvSpPr>
          <p:nvPr/>
        </p:nvSpPr>
        <p:spPr bwMode="auto">
          <a:xfrm>
            <a:off x="6314407" y="2967412"/>
            <a:ext cx="5725208" cy="1806507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55" name="Espace réservé du contenu 8">
            <a:extLst>
              <a:ext uri="{FF2B5EF4-FFF2-40B4-BE49-F238E27FC236}">
                <a16:creationId xmlns:a16="http://schemas.microsoft.com/office/drawing/2014/main" id="{9BC48D9F-D44A-443D-90D8-6ACB7D1FED63}"/>
              </a:ext>
            </a:extLst>
          </p:cNvPr>
          <p:cNvSpPr txBox="1">
            <a:spLocks/>
          </p:cNvSpPr>
          <p:nvPr/>
        </p:nvSpPr>
        <p:spPr>
          <a:xfrm>
            <a:off x="6044345" y="2947124"/>
            <a:ext cx="6127913" cy="164565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: </a:t>
            </a:r>
            <a:r>
              <a:rPr lang="fr-FR" sz="1200" dirty="0">
                <a:hlinkClick r:id="rId4"/>
              </a:rPr>
              <a:t>clic ici</a:t>
            </a:r>
            <a:endParaRPr lang="fr-FR" sz="1200" dirty="0"/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Jusqu’à 10% de remise sur les véhicules propres (électriques et hybrides).</a:t>
            </a:r>
          </a:p>
          <a:p>
            <a:pPr lvl="2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Jusqu’à 10% de remise pour moins de 8000kms parcourus.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Stages de conduite pour favoriser l’</a:t>
            </a:r>
            <a:r>
              <a:rPr lang="fr-FR" sz="1000" dirty="0" err="1"/>
              <a:t>éco-conduite</a:t>
            </a:r>
            <a:r>
              <a:rPr lang="fr-FR" sz="1000" dirty="0"/>
              <a:t>.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endParaRPr lang="fr-FR" sz="10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MRH : </a:t>
            </a:r>
            <a:r>
              <a:rPr lang="fr-FR" sz="1200" dirty="0"/>
              <a:t>Les équipements de Développement Durable sont garantis (panneau ou chauffe-eau solaire, récupérateur d’eau etc.) </a:t>
            </a:r>
            <a:r>
              <a:rPr lang="fr-FR" sz="1200" dirty="0">
                <a:hlinkClick r:id="rId5"/>
              </a:rPr>
              <a:t>Clic ici</a:t>
            </a:r>
            <a:endParaRPr lang="fr-FR" sz="1200" dirty="0"/>
          </a:p>
        </p:txBody>
      </p:sp>
      <p:sp>
        <p:nvSpPr>
          <p:cNvPr id="57" name="Espace réservé du contenu 8">
            <a:extLst>
              <a:ext uri="{FF2B5EF4-FFF2-40B4-BE49-F238E27FC236}">
                <a16:creationId xmlns:a16="http://schemas.microsoft.com/office/drawing/2014/main" id="{DC5EA478-950A-4E1B-A1C1-683F57F3E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077" y="2795628"/>
            <a:ext cx="3248477" cy="3229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IARD &amp; Prévoyance</a:t>
            </a:r>
          </a:p>
        </p:txBody>
      </p:sp>
      <p:sp>
        <p:nvSpPr>
          <p:cNvPr id="61" name="Espace réservé du contenu 8">
            <a:extLst>
              <a:ext uri="{FF2B5EF4-FFF2-40B4-BE49-F238E27FC236}">
                <a16:creationId xmlns:a16="http://schemas.microsoft.com/office/drawing/2014/main" id="{CC833D99-83E4-457E-BCAB-AEBCDA9CF0DF}"/>
              </a:ext>
            </a:extLst>
          </p:cNvPr>
          <p:cNvSpPr txBox="1">
            <a:spLocks/>
          </p:cNvSpPr>
          <p:nvPr/>
        </p:nvSpPr>
        <p:spPr bwMode="auto">
          <a:xfrm>
            <a:off x="6324979" y="5075568"/>
            <a:ext cx="5725208" cy="831025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62" name="Espace réservé du contenu 8">
            <a:extLst>
              <a:ext uri="{FF2B5EF4-FFF2-40B4-BE49-F238E27FC236}">
                <a16:creationId xmlns:a16="http://schemas.microsoft.com/office/drawing/2014/main" id="{0CAFC919-2B4D-4A38-A256-86B4AC143748}"/>
              </a:ext>
            </a:extLst>
          </p:cNvPr>
          <p:cNvSpPr txBox="1">
            <a:spLocks/>
          </p:cNvSpPr>
          <p:nvPr/>
        </p:nvSpPr>
        <p:spPr>
          <a:xfrm>
            <a:off x="6071741" y="5162535"/>
            <a:ext cx="5725207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>
              <a:spcBef>
                <a:spcPts val="0"/>
              </a:spcBef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 en direct : </a:t>
            </a:r>
            <a:r>
              <a:rPr lang="fr-FR" sz="1200" dirty="0"/>
              <a:t>AEW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dirty="0"/>
              <a:t>(AEW Diversification Allemagne, AEW Patrimoine Santé) </a:t>
            </a:r>
          </a:p>
        </p:txBody>
      </p:sp>
      <p:sp>
        <p:nvSpPr>
          <p:cNvPr id="63" name="Espace réservé du contenu 8">
            <a:extLst>
              <a:ext uri="{FF2B5EF4-FFF2-40B4-BE49-F238E27FC236}">
                <a16:creationId xmlns:a16="http://schemas.microsoft.com/office/drawing/2014/main" id="{61BCF2AA-1FD5-4C27-A992-457CA10B6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6493" y="4909208"/>
            <a:ext cx="3270061" cy="31906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rgbClr val="FFC000"/>
                </a:solidFill>
              </a:rPr>
              <a:t>     Les offres PREMIUMS</a:t>
            </a:r>
          </a:p>
        </p:txBody>
      </p:sp>
      <p:sp>
        <p:nvSpPr>
          <p:cNvPr id="67" name="Espace réservé du contenu 8">
            <a:extLst>
              <a:ext uri="{FF2B5EF4-FFF2-40B4-BE49-F238E27FC236}">
                <a16:creationId xmlns:a16="http://schemas.microsoft.com/office/drawing/2014/main" id="{BA051161-1FA0-4FC1-90BA-07F070F45FFD}"/>
              </a:ext>
            </a:extLst>
          </p:cNvPr>
          <p:cNvSpPr txBox="1">
            <a:spLocks/>
          </p:cNvSpPr>
          <p:nvPr/>
        </p:nvSpPr>
        <p:spPr>
          <a:xfrm>
            <a:off x="197199" y="1149405"/>
            <a:ext cx="10440623" cy="146697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Notre stratégie et nos priorités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defRPr/>
            </a:pPr>
            <a:r>
              <a:rPr lang="fr-FR" sz="1000" b="1" dirty="0"/>
              <a:t>Le contexte économique actuel est favorable pour accompagner nos clients dans leurs projets de transition environnementale </a:t>
            </a:r>
            <a:r>
              <a:rPr lang="fr-FR" sz="1000" dirty="0"/>
              <a:t>tels que la rénovation énergétique de leurs logements, le changement de véhicule ou le fait de donner du sens à leur épargne. 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defRPr/>
            </a:pPr>
            <a:r>
              <a:rPr lang="fr-FR" sz="1000" dirty="0"/>
              <a:t>Le lancement du </a:t>
            </a:r>
            <a:r>
              <a:rPr lang="fr-FR" sz="1000" b="1" dirty="0"/>
              <a:t>Questionnaire Finance Durable </a:t>
            </a:r>
            <a:r>
              <a:rPr lang="fr-FR" sz="1000" dirty="0"/>
              <a:t>est une grande opportunité en ce sens : </a:t>
            </a:r>
            <a:r>
              <a:rPr lang="fr-FR" sz="1000" dirty="0">
                <a:hlinkClick r:id="rId2"/>
              </a:rPr>
              <a:t>clic ici</a:t>
            </a:r>
            <a:endParaRPr lang="fr-FR" sz="1000" dirty="0"/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defRPr/>
            </a:pPr>
            <a:endParaRPr lang="fr-FR" sz="10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cibles du </a:t>
            </a:r>
            <a:r>
              <a:rPr lang="fr-FR" sz="1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sldjump"/>
              </a:rPr>
              <a:t>clic ici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Espace réservé du texte 6">
            <a:extLst>
              <a:ext uri="{FF2B5EF4-FFF2-40B4-BE49-F238E27FC236}">
                <a16:creationId xmlns:a16="http://schemas.microsoft.com/office/drawing/2014/main" id="{B25D870D-27DA-4FEA-990E-9800EC37C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pSp>
        <p:nvGrpSpPr>
          <p:cNvPr id="44" name="Graphique 1830">
            <a:extLst>
              <a:ext uri="{FF2B5EF4-FFF2-40B4-BE49-F238E27FC236}">
                <a16:creationId xmlns:a16="http://schemas.microsoft.com/office/drawing/2014/main" id="{92234BD9-44C4-4CE6-A5DA-3957666A7EEF}"/>
              </a:ext>
            </a:extLst>
          </p:cNvPr>
          <p:cNvGrpSpPr/>
          <p:nvPr/>
        </p:nvGrpSpPr>
        <p:grpSpPr>
          <a:xfrm>
            <a:off x="531268" y="2870096"/>
            <a:ext cx="248961" cy="225774"/>
            <a:chOff x="10483925" y="2904391"/>
            <a:chExt cx="396900" cy="359934"/>
          </a:xfrm>
          <a:noFill/>
        </p:grpSpPr>
        <p:grpSp>
          <p:nvGrpSpPr>
            <p:cNvPr id="45" name="Graphique 1830">
              <a:extLst>
                <a:ext uri="{FF2B5EF4-FFF2-40B4-BE49-F238E27FC236}">
                  <a16:creationId xmlns:a16="http://schemas.microsoft.com/office/drawing/2014/main" id="{5C8D8BFF-0ACF-4290-8432-23BE5764C4E3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099E0140-F3E5-420A-8B3D-B21701EB1C60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426E3495-D543-41A2-8D26-81F51F9C9823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E370D036-C84F-4174-A84E-C64EC08C6D3B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02516F37-BB03-45BE-BBEB-C7D563A837B6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2EE2F6E2-2FDD-4442-ABFB-7F1187D9ADE0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F86243C-75AB-433F-8055-74DA76832E7C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E1E9B83B-CD2A-4894-A43B-CBE2CEACD4E6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04156992-DED6-44BA-A628-287F4F921607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B92DF867-01DA-4A14-82FE-94CADE24236D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3881872E-6810-4794-B390-B0C0498EC030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2810C8F7-1A17-4E08-BD14-9A49D7E5155D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CD861397-CF98-414C-B7FF-926247524679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453A56FC-116A-47D0-B8E3-D183B13A897B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0DA6B907-3DE9-4A87-BD94-2650EF35832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5407D5A5-75A1-4B4F-9562-840F20ED63F1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DD09EC4B-A252-44BC-9A4B-D1480C1643F3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3" name="Graphique 1830">
            <a:extLst>
              <a:ext uri="{FF2B5EF4-FFF2-40B4-BE49-F238E27FC236}">
                <a16:creationId xmlns:a16="http://schemas.microsoft.com/office/drawing/2014/main" id="{2AA3FE77-EDD6-4CB5-A22B-4354ABBF3735}"/>
              </a:ext>
            </a:extLst>
          </p:cNvPr>
          <p:cNvGrpSpPr/>
          <p:nvPr/>
        </p:nvGrpSpPr>
        <p:grpSpPr>
          <a:xfrm>
            <a:off x="562284" y="4780972"/>
            <a:ext cx="248961" cy="225774"/>
            <a:chOff x="10483925" y="2904391"/>
            <a:chExt cx="396900" cy="359934"/>
          </a:xfrm>
          <a:noFill/>
        </p:grpSpPr>
        <p:grpSp>
          <p:nvGrpSpPr>
            <p:cNvPr id="104" name="Graphique 1830">
              <a:extLst>
                <a:ext uri="{FF2B5EF4-FFF2-40B4-BE49-F238E27FC236}">
                  <a16:creationId xmlns:a16="http://schemas.microsoft.com/office/drawing/2014/main" id="{F0F342EB-06F7-4DFD-A8B8-C33973E63C46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08" name="Forme libre : forme 107">
                <a:extLst>
                  <a:ext uri="{FF2B5EF4-FFF2-40B4-BE49-F238E27FC236}">
                    <a16:creationId xmlns:a16="http://schemas.microsoft.com/office/drawing/2014/main" id="{68515A11-9D37-4ACC-BDFB-E1593BD5BA71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9" name="Forme libre : forme 108">
                <a:extLst>
                  <a:ext uri="{FF2B5EF4-FFF2-40B4-BE49-F238E27FC236}">
                    <a16:creationId xmlns:a16="http://schemas.microsoft.com/office/drawing/2014/main" id="{7C9F074F-F399-4091-9FFE-3534BBC03BAA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0" name="Forme libre : forme 109">
                <a:extLst>
                  <a:ext uri="{FF2B5EF4-FFF2-40B4-BE49-F238E27FC236}">
                    <a16:creationId xmlns:a16="http://schemas.microsoft.com/office/drawing/2014/main" id="{C719FE7B-4B0D-449D-AE9D-D52A1AF1FBA4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1" name="Forme libre : forme 110">
                <a:extLst>
                  <a:ext uri="{FF2B5EF4-FFF2-40B4-BE49-F238E27FC236}">
                    <a16:creationId xmlns:a16="http://schemas.microsoft.com/office/drawing/2014/main" id="{73C67EBB-85B1-460B-A505-0D2B65218BDD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2" name="Forme libre : forme 111">
                <a:extLst>
                  <a:ext uri="{FF2B5EF4-FFF2-40B4-BE49-F238E27FC236}">
                    <a16:creationId xmlns:a16="http://schemas.microsoft.com/office/drawing/2014/main" id="{A0C4D973-D085-4C7B-A2DC-B9095C3867A9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3" name="Forme libre : forme 112">
                <a:extLst>
                  <a:ext uri="{FF2B5EF4-FFF2-40B4-BE49-F238E27FC236}">
                    <a16:creationId xmlns:a16="http://schemas.microsoft.com/office/drawing/2014/main" id="{CC77F656-6FBF-43D4-BF2A-817E8D3833E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4" name="Forme libre : forme 113">
                <a:extLst>
                  <a:ext uri="{FF2B5EF4-FFF2-40B4-BE49-F238E27FC236}">
                    <a16:creationId xmlns:a16="http://schemas.microsoft.com/office/drawing/2014/main" id="{FDEE1DD8-E4C0-4C48-8CA2-C221C30B1142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5" name="Forme libre : forme 114">
                <a:extLst>
                  <a:ext uri="{FF2B5EF4-FFF2-40B4-BE49-F238E27FC236}">
                    <a16:creationId xmlns:a16="http://schemas.microsoft.com/office/drawing/2014/main" id="{DCE1FD5F-1170-48F6-95A5-C5C7B3AEA588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0D583AE6-8A00-4789-AFB9-0A6CD982477A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7" name="Forme libre : forme 116">
                <a:extLst>
                  <a:ext uri="{FF2B5EF4-FFF2-40B4-BE49-F238E27FC236}">
                    <a16:creationId xmlns:a16="http://schemas.microsoft.com/office/drawing/2014/main" id="{9A8A1869-9842-4910-BDA8-5B6B801E4B17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8" name="Forme libre : forme 117">
                <a:extLst>
                  <a:ext uri="{FF2B5EF4-FFF2-40B4-BE49-F238E27FC236}">
                    <a16:creationId xmlns:a16="http://schemas.microsoft.com/office/drawing/2014/main" id="{F1CAEF59-9BF7-4488-B590-CF4EF5E1759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9" name="Forme libre : forme 118">
                <a:extLst>
                  <a:ext uri="{FF2B5EF4-FFF2-40B4-BE49-F238E27FC236}">
                    <a16:creationId xmlns:a16="http://schemas.microsoft.com/office/drawing/2014/main" id="{33C367A1-4645-4B3C-B99F-E143CCBAC7E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0" name="Forme libre : forme 119">
                <a:extLst>
                  <a:ext uri="{FF2B5EF4-FFF2-40B4-BE49-F238E27FC236}">
                    <a16:creationId xmlns:a16="http://schemas.microsoft.com/office/drawing/2014/main" id="{7721B1DA-A30F-4BA5-BAD7-59D761F7DA44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4DDFB205-CB66-47F0-B680-225C452748A2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AC3AC66B-BBAB-49CE-80E1-4C488224B64D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D649CFF9-9236-456F-A5AA-975149098599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21" name="Graphique 1830">
            <a:extLst>
              <a:ext uri="{FF2B5EF4-FFF2-40B4-BE49-F238E27FC236}">
                <a16:creationId xmlns:a16="http://schemas.microsoft.com/office/drawing/2014/main" id="{E55C6D10-D0B5-4227-9591-257C97B95AD5}"/>
              </a:ext>
            </a:extLst>
          </p:cNvPr>
          <p:cNvGrpSpPr/>
          <p:nvPr/>
        </p:nvGrpSpPr>
        <p:grpSpPr>
          <a:xfrm>
            <a:off x="6416260" y="2834969"/>
            <a:ext cx="248961" cy="225774"/>
            <a:chOff x="10483925" y="2904391"/>
            <a:chExt cx="396900" cy="359934"/>
          </a:xfrm>
          <a:noFill/>
        </p:grpSpPr>
        <p:grpSp>
          <p:nvGrpSpPr>
            <p:cNvPr id="122" name="Graphique 1830">
              <a:extLst>
                <a:ext uri="{FF2B5EF4-FFF2-40B4-BE49-F238E27FC236}">
                  <a16:creationId xmlns:a16="http://schemas.microsoft.com/office/drawing/2014/main" id="{CC24B253-6A2A-4345-9162-9CFCBC26ED19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26" name="Forme libre : forme 125">
                <a:extLst>
                  <a:ext uri="{FF2B5EF4-FFF2-40B4-BE49-F238E27FC236}">
                    <a16:creationId xmlns:a16="http://schemas.microsoft.com/office/drawing/2014/main" id="{3AE10AFF-3062-4F2A-A094-5E25E9CF1A29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7" name="Forme libre : forme 126">
                <a:extLst>
                  <a:ext uri="{FF2B5EF4-FFF2-40B4-BE49-F238E27FC236}">
                    <a16:creationId xmlns:a16="http://schemas.microsoft.com/office/drawing/2014/main" id="{C47467B8-205C-4BA2-87C8-32C982A768AC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8" name="Forme libre : forme 127">
                <a:extLst>
                  <a:ext uri="{FF2B5EF4-FFF2-40B4-BE49-F238E27FC236}">
                    <a16:creationId xmlns:a16="http://schemas.microsoft.com/office/drawing/2014/main" id="{92A765E7-5158-4B95-AF6C-BAFF4C84245A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F01B990E-50C5-4976-981C-31F08CF3C6E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C7C9F8AF-E5C1-4D0A-94C0-0438CA9744DF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113AD2BD-485D-4EF0-A937-7FDBA02DE7C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5FBA5815-9EBD-429C-8708-31FD9AFD4E3D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C16DA923-2815-496B-A1BC-11CAFE935870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4" name="Forme libre : forme 133">
                <a:extLst>
                  <a:ext uri="{FF2B5EF4-FFF2-40B4-BE49-F238E27FC236}">
                    <a16:creationId xmlns:a16="http://schemas.microsoft.com/office/drawing/2014/main" id="{EABE7D8E-E9AC-4E6B-A748-C5558780472C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5" name="Forme libre : forme 134">
                <a:extLst>
                  <a:ext uri="{FF2B5EF4-FFF2-40B4-BE49-F238E27FC236}">
                    <a16:creationId xmlns:a16="http://schemas.microsoft.com/office/drawing/2014/main" id="{955281DE-E0B8-493F-8B68-30AD554317E9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6" name="Forme libre : forme 135">
                <a:extLst>
                  <a:ext uri="{FF2B5EF4-FFF2-40B4-BE49-F238E27FC236}">
                    <a16:creationId xmlns:a16="http://schemas.microsoft.com/office/drawing/2014/main" id="{D2E2492D-4D7E-4F7A-96BF-5B6A9279876B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7" name="Forme libre : forme 136">
                <a:extLst>
                  <a:ext uri="{FF2B5EF4-FFF2-40B4-BE49-F238E27FC236}">
                    <a16:creationId xmlns:a16="http://schemas.microsoft.com/office/drawing/2014/main" id="{8493DBD5-76B3-4C84-B2E2-CB96F7099E7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8" name="Forme libre : forme 137">
                <a:extLst>
                  <a:ext uri="{FF2B5EF4-FFF2-40B4-BE49-F238E27FC236}">
                    <a16:creationId xmlns:a16="http://schemas.microsoft.com/office/drawing/2014/main" id="{90678001-6802-4A6F-BEDF-A99F0125356D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5151471B-B75A-40AB-99B0-5F99B780760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5E7A5F65-076A-4D8C-A3A5-B99B76119D96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395FEADB-A0AB-4C3C-9CC3-01FCFB490823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39" name="Graphique 1830">
            <a:extLst>
              <a:ext uri="{FF2B5EF4-FFF2-40B4-BE49-F238E27FC236}">
                <a16:creationId xmlns:a16="http://schemas.microsoft.com/office/drawing/2014/main" id="{DB231129-FB37-4A32-9319-6A1256FD0F06}"/>
              </a:ext>
            </a:extLst>
          </p:cNvPr>
          <p:cNvGrpSpPr/>
          <p:nvPr/>
        </p:nvGrpSpPr>
        <p:grpSpPr>
          <a:xfrm>
            <a:off x="6413475" y="4940633"/>
            <a:ext cx="248961" cy="225774"/>
            <a:chOff x="10483925" y="2904391"/>
            <a:chExt cx="396900" cy="359934"/>
          </a:xfrm>
          <a:noFill/>
        </p:grpSpPr>
        <p:grpSp>
          <p:nvGrpSpPr>
            <p:cNvPr id="140" name="Graphique 1830">
              <a:extLst>
                <a:ext uri="{FF2B5EF4-FFF2-40B4-BE49-F238E27FC236}">
                  <a16:creationId xmlns:a16="http://schemas.microsoft.com/office/drawing/2014/main" id="{F0937068-6E25-4A45-A021-1AE3B6065C6B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44" name="Forme libre : forme 143">
                <a:extLst>
                  <a:ext uri="{FF2B5EF4-FFF2-40B4-BE49-F238E27FC236}">
                    <a16:creationId xmlns:a16="http://schemas.microsoft.com/office/drawing/2014/main" id="{04722129-B8B0-4D8E-8CB8-2A7B5720618B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5" name="Forme libre : forme 144">
                <a:extLst>
                  <a:ext uri="{FF2B5EF4-FFF2-40B4-BE49-F238E27FC236}">
                    <a16:creationId xmlns:a16="http://schemas.microsoft.com/office/drawing/2014/main" id="{7B11DAA3-DB27-46D3-9A07-540F7741C5B4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6" name="Forme libre : forme 145">
                <a:extLst>
                  <a:ext uri="{FF2B5EF4-FFF2-40B4-BE49-F238E27FC236}">
                    <a16:creationId xmlns:a16="http://schemas.microsoft.com/office/drawing/2014/main" id="{0C2EA8B8-D72B-46CA-8FD6-662575A5E7F6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7" name="Forme libre : forme 146">
                <a:extLst>
                  <a:ext uri="{FF2B5EF4-FFF2-40B4-BE49-F238E27FC236}">
                    <a16:creationId xmlns:a16="http://schemas.microsoft.com/office/drawing/2014/main" id="{E10A2E3C-A4E4-4779-9FF3-A22522E16872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8" name="Forme libre : forme 147">
                <a:extLst>
                  <a:ext uri="{FF2B5EF4-FFF2-40B4-BE49-F238E27FC236}">
                    <a16:creationId xmlns:a16="http://schemas.microsoft.com/office/drawing/2014/main" id="{7C8FEBB9-D32B-41A1-A9D2-9959594EE068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9" name="Forme libre : forme 148">
                <a:extLst>
                  <a:ext uri="{FF2B5EF4-FFF2-40B4-BE49-F238E27FC236}">
                    <a16:creationId xmlns:a16="http://schemas.microsoft.com/office/drawing/2014/main" id="{63784F92-03A4-479D-93F9-28AFF8A209BC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0" name="Forme libre : forme 149">
                <a:extLst>
                  <a:ext uri="{FF2B5EF4-FFF2-40B4-BE49-F238E27FC236}">
                    <a16:creationId xmlns:a16="http://schemas.microsoft.com/office/drawing/2014/main" id="{4E7C0562-5651-41AC-8C3D-B0DB03D7F834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1" name="Forme libre : forme 150">
                <a:extLst>
                  <a:ext uri="{FF2B5EF4-FFF2-40B4-BE49-F238E27FC236}">
                    <a16:creationId xmlns:a16="http://schemas.microsoft.com/office/drawing/2014/main" id="{E7D63123-6256-47B5-AAE6-AD4AC42365E0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2" name="Forme libre : forme 151">
                <a:extLst>
                  <a:ext uri="{FF2B5EF4-FFF2-40B4-BE49-F238E27FC236}">
                    <a16:creationId xmlns:a16="http://schemas.microsoft.com/office/drawing/2014/main" id="{71D26F01-0DCF-4D83-B8E9-7BB727097FE7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3" name="Forme libre : forme 152">
                <a:extLst>
                  <a:ext uri="{FF2B5EF4-FFF2-40B4-BE49-F238E27FC236}">
                    <a16:creationId xmlns:a16="http://schemas.microsoft.com/office/drawing/2014/main" id="{FE783049-5F44-40D6-BBA5-B60C57569BDF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4" name="Forme libre : forme 153">
                <a:extLst>
                  <a:ext uri="{FF2B5EF4-FFF2-40B4-BE49-F238E27FC236}">
                    <a16:creationId xmlns:a16="http://schemas.microsoft.com/office/drawing/2014/main" id="{386E2CDF-650F-4258-9467-D03DFA953F72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5" name="Forme libre : forme 154">
                <a:extLst>
                  <a:ext uri="{FF2B5EF4-FFF2-40B4-BE49-F238E27FC236}">
                    <a16:creationId xmlns:a16="http://schemas.microsoft.com/office/drawing/2014/main" id="{8A73861C-D638-4B7D-8152-7B111EDEDE22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6" name="Forme libre : forme 155">
                <a:extLst>
                  <a:ext uri="{FF2B5EF4-FFF2-40B4-BE49-F238E27FC236}">
                    <a16:creationId xmlns:a16="http://schemas.microsoft.com/office/drawing/2014/main" id="{8C0E5C28-B880-46C1-A6D7-DE0C2995CDE2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4BFAB0B5-C5E9-44DB-A1C7-94BFFA0F276D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B78E0ED7-C5D3-4405-ACB1-E0FEF7AE0CD2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9FEB4C35-6AE8-4210-BEEF-A62D919EDAC5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5338B6A-F587-AC34-E8CC-97ED446165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18" y="4090095"/>
            <a:ext cx="230883" cy="23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84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ce réservé du contenu 8">
            <a:extLst>
              <a:ext uri="{FF2B5EF4-FFF2-40B4-BE49-F238E27FC236}">
                <a16:creationId xmlns:a16="http://schemas.microsoft.com/office/drawing/2014/main" id="{C6AFDE1D-8F14-467E-AE20-6C96585AE394}"/>
              </a:ext>
            </a:extLst>
          </p:cNvPr>
          <p:cNvSpPr txBox="1">
            <a:spLocks/>
          </p:cNvSpPr>
          <p:nvPr/>
        </p:nvSpPr>
        <p:spPr bwMode="auto">
          <a:xfrm>
            <a:off x="476141" y="3429000"/>
            <a:ext cx="5725208" cy="2489654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C96732-411B-44BB-B926-217839CEEE72}"/>
              </a:ext>
            </a:extLst>
          </p:cNvPr>
          <p:cNvSpPr/>
          <p:nvPr/>
        </p:nvSpPr>
        <p:spPr>
          <a:xfrm>
            <a:off x="476142" y="1385969"/>
            <a:ext cx="5719230" cy="1750308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7" name="Espace réservé du contenu 8">
            <a:extLst>
              <a:ext uri="{FF2B5EF4-FFF2-40B4-BE49-F238E27FC236}">
                <a16:creationId xmlns:a16="http://schemas.microsoft.com/office/drawing/2014/main" id="{BA051161-1FA0-4FC1-90BA-07F070F45FFD}"/>
              </a:ext>
            </a:extLst>
          </p:cNvPr>
          <p:cNvSpPr txBox="1">
            <a:spLocks/>
          </p:cNvSpPr>
          <p:nvPr/>
        </p:nvSpPr>
        <p:spPr>
          <a:xfrm>
            <a:off x="250039" y="1193381"/>
            <a:ext cx="5725207" cy="194627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Notre stratégie et nos priorités : 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None/>
              <a:defRPr/>
            </a:pPr>
            <a:endParaRPr lang="fr-FR" sz="1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defRPr/>
            </a:pPr>
            <a:r>
              <a:rPr lang="fr-FR" dirty="0">
                <a:solidFill>
                  <a:srgbClr val="002060"/>
                </a:solidFill>
              </a:rPr>
              <a:t>Equiper nos clients premium,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defRPr/>
            </a:pPr>
            <a:r>
              <a:rPr lang="fr-FR" dirty="0">
                <a:solidFill>
                  <a:srgbClr val="002060"/>
                </a:solidFill>
              </a:rPr>
              <a:t>Promouvoir les OG dans nos allocations,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defRPr/>
            </a:pPr>
            <a:r>
              <a:rPr lang="fr-FR" dirty="0">
                <a:solidFill>
                  <a:srgbClr val="002060"/>
                </a:solidFill>
              </a:rPr>
              <a:t>Augmenter le nombre de fiches relais en immobilier patrimonial.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cibles Premium : </a:t>
            </a:r>
            <a:r>
              <a:rPr lang="fr-FR" sz="1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clic ici</a:t>
            </a:r>
            <a:endParaRPr lang="fr-FR" sz="1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None/>
              <a:defRPr/>
            </a:pPr>
            <a:endParaRPr lang="fr-FR" sz="1200" dirty="0">
              <a:solidFill>
                <a:srgbClr val="002060"/>
              </a:solidFill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1FD57639-57DD-3993-E209-F4200C7AA698}"/>
              </a:ext>
            </a:extLst>
          </p:cNvPr>
          <p:cNvSpPr txBox="1">
            <a:spLocks/>
          </p:cNvSpPr>
          <p:nvPr/>
        </p:nvSpPr>
        <p:spPr>
          <a:xfrm>
            <a:off x="244486" y="3562711"/>
            <a:ext cx="5456637" cy="216499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Déléguer la gestion ASV ou son CTO/PEA : </a:t>
            </a:r>
            <a:r>
              <a:rPr lang="fr-FR" sz="1100" dirty="0"/>
              <a:t>OG / GSM VEGA</a:t>
            </a:r>
            <a:endParaRPr lang="fr-FR" sz="1200" dirty="0"/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ASV : </a:t>
            </a:r>
            <a:r>
              <a:rPr lang="fr-FR" sz="1100" dirty="0"/>
              <a:t>CNP (PFO2, </a:t>
            </a:r>
            <a:r>
              <a:rPr lang="fr-FR" sz="1100" dirty="0" err="1"/>
              <a:t>Primopierre</a:t>
            </a:r>
            <a:r>
              <a:rPr lang="fr-FR" sz="1100" dirty="0"/>
              <a:t>), BPCE VIE (Epargne Foncière, </a:t>
            </a:r>
            <a:r>
              <a:rPr lang="fr-FR" sz="1100" dirty="0" err="1"/>
              <a:t>Atream</a:t>
            </a:r>
            <a:r>
              <a:rPr lang="fr-FR" sz="1100" dirty="0"/>
              <a:t>, </a:t>
            </a:r>
            <a:r>
              <a:rPr lang="fr-FR" sz="1100" dirty="0" err="1"/>
              <a:t>Accimmo</a:t>
            </a:r>
            <a:r>
              <a:rPr lang="fr-FR" sz="1100" dirty="0"/>
              <a:t> Pierre, </a:t>
            </a:r>
            <a:r>
              <a:rPr lang="fr-FR" sz="1100" dirty="0" err="1"/>
              <a:t>Efimmo</a:t>
            </a:r>
            <a:r>
              <a:rPr lang="fr-FR" sz="1100" dirty="0"/>
              <a:t>, </a:t>
            </a:r>
            <a:r>
              <a:rPr lang="fr-FR" sz="1100" dirty="0" err="1"/>
              <a:t>Immorente</a:t>
            </a:r>
            <a:r>
              <a:rPr lang="fr-FR" sz="1100" dirty="0"/>
              <a:t>, Métronome et Atout Pierre Diversification  01/07)</a:t>
            </a: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 en direct : </a:t>
            </a:r>
            <a:r>
              <a:rPr lang="fr-FR" sz="1100" dirty="0"/>
              <a:t>AEW</a:t>
            </a:r>
            <a:r>
              <a:rPr lang="fr-FR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100" dirty="0"/>
              <a:t>(AEW Diversification Allemagne, AEW Patrimoine Santé) </a:t>
            </a:r>
            <a:endParaRPr lang="fr-FR" sz="1200" dirty="0"/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SOFIDY</a:t>
            </a:r>
            <a:r>
              <a:rPr lang="fr-FR" sz="1200" b="1" dirty="0"/>
              <a:t> </a:t>
            </a:r>
            <a:r>
              <a:rPr lang="fr-FR" sz="1100" dirty="0"/>
              <a:t>(</a:t>
            </a:r>
            <a:r>
              <a:rPr lang="fr-FR" sz="1100" dirty="0" err="1"/>
              <a:t>Efimmo</a:t>
            </a:r>
            <a:r>
              <a:rPr lang="fr-FR" sz="1100" dirty="0"/>
              <a:t> &amp; </a:t>
            </a:r>
            <a:r>
              <a:rPr lang="fr-FR" sz="1100" dirty="0" err="1"/>
              <a:t>Immorente</a:t>
            </a:r>
            <a:r>
              <a:rPr lang="fr-FR" sz="1100" dirty="0"/>
              <a:t>) </a:t>
            </a:r>
            <a:r>
              <a:rPr lang="fr-FR" sz="1100" dirty="0">
                <a:solidFill>
                  <a:schemeClr val="tx1"/>
                </a:solidFill>
              </a:rPr>
              <a:t>- réservés CAGP/BP </a:t>
            </a: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MIDI 2I </a:t>
            </a:r>
            <a:r>
              <a:rPr lang="fr-FR" sz="1100" dirty="0">
                <a:solidFill>
                  <a:schemeClr val="tx1"/>
                </a:solidFill>
              </a:rPr>
              <a:t>(Métronome) -  réservé CAGP/BP </a:t>
            </a:r>
            <a:endParaRPr lang="fr-FR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Contingent FAF : </a:t>
            </a:r>
            <a:r>
              <a:rPr lang="fr-FR" sz="1100" dirty="0"/>
              <a:t>CORALIUM TRANSATLANTIC, ALIZE VISION, IRISEA 2 (à partir du 2ème semestre)</a:t>
            </a: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60D0C4E3-40EA-433A-89A3-FE86EB7287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304635" cy="720000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>
                <a:solidFill>
                  <a:srgbClr val="C00000"/>
                </a:solidFill>
              </a:rPr>
              <a:t>Essentiel</a:t>
            </a:r>
            <a:r>
              <a:rPr lang="fr-FR" dirty="0"/>
              <a:t> du Premium : « Des offres taillées </a:t>
            </a:r>
            <a:r>
              <a:rPr lang="fr-FR" dirty="0">
                <a:solidFill>
                  <a:srgbClr val="C00000"/>
                </a:solidFill>
              </a:rPr>
              <a:t>sur mesure </a:t>
            </a:r>
            <a:r>
              <a:rPr lang="fr-FR" dirty="0"/>
              <a:t>»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A278F7-8EB4-45B4-AB12-727CEC599F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tx2"/>
                </a:solidFill>
                <a:latin typeface="Montserrat Black" panose="00000A00000000000000" pitchFamily="2" charset="0"/>
              </a:rPr>
              <a:t>PREMIUM</a:t>
            </a: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59AF5671-AF14-4065-A607-E4F7F21542DC}"/>
              </a:ext>
            </a:extLst>
          </p:cNvPr>
          <p:cNvSpPr txBox="1">
            <a:spLocks/>
          </p:cNvSpPr>
          <p:nvPr/>
        </p:nvSpPr>
        <p:spPr bwMode="auto">
          <a:xfrm>
            <a:off x="6314407" y="1382316"/>
            <a:ext cx="5725208" cy="1018541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9" name="Espace réservé du contenu 8">
            <a:extLst>
              <a:ext uri="{FF2B5EF4-FFF2-40B4-BE49-F238E27FC236}">
                <a16:creationId xmlns:a16="http://schemas.microsoft.com/office/drawing/2014/main" id="{A3EC2ED3-DCB5-47CC-8CC8-1751FDE2D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7" y="3259996"/>
            <a:ext cx="2595790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Les offres EPARGNE</a:t>
            </a:r>
          </a:p>
        </p:txBody>
      </p:sp>
      <p:sp>
        <p:nvSpPr>
          <p:cNvPr id="46" name="Espace réservé du contenu 8">
            <a:extLst>
              <a:ext uri="{FF2B5EF4-FFF2-40B4-BE49-F238E27FC236}">
                <a16:creationId xmlns:a16="http://schemas.microsoft.com/office/drawing/2014/main" id="{D7630F87-98F3-44AE-9F92-66A14F62B175}"/>
              </a:ext>
            </a:extLst>
          </p:cNvPr>
          <p:cNvSpPr txBox="1">
            <a:spLocks/>
          </p:cNvSpPr>
          <p:nvPr/>
        </p:nvSpPr>
        <p:spPr>
          <a:xfrm>
            <a:off x="5922862" y="1430282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Prêt Premium Avance liberté : </a:t>
            </a:r>
            <a:r>
              <a:rPr lang="fr-FR" sz="1200" dirty="0"/>
              <a:t>de 10.000 à 150.000 euros, différé de 6 à 24 mois, amortissement jusqu’à 120 mois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Description</a:t>
            </a:r>
          </a:p>
        </p:txBody>
      </p:sp>
      <p:sp>
        <p:nvSpPr>
          <p:cNvPr id="48" name="Espace réservé du contenu 8">
            <a:extLst>
              <a:ext uri="{FF2B5EF4-FFF2-40B4-BE49-F238E27FC236}">
                <a16:creationId xmlns:a16="http://schemas.microsoft.com/office/drawing/2014/main" id="{7081DA27-7749-41BC-9D3F-FE69B689E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922" y="1222782"/>
            <a:ext cx="3194537" cy="3229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CREDIT</a:t>
            </a:r>
          </a:p>
        </p:txBody>
      </p:sp>
      <p:sp>
        <p:nvSpPr>
          <p:cNvPr id="50" name="Espace réservé du contenu 8">
            <a:extLst>
              <a:ext uri="{FF2B5EF4-FFF2-40B4-BE49-F238E27FC236}">
                <a16:creationId xmlns:a16="http://schemas.microsoft.com/office/drawing/2014/main" id="{B100C2D2-C194-477B-9BEB-9D3B10A6B0E4}"/>
              </a:ext>
            </a:extLst>
          </p:cNvPr>
          <p:cNvSpPr txBox="1">
            <a:spLocks/>
          </p:cNvSpPr>
          <p:nvPr/>
        </p:nvSpPr>
        <p:spPr bwMode="auto">
          <a:xfrm>
            <a:off x="6324689" y="4553547"/>
            <a:ext cx="5725208" cy="1353891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1" name="Espace réservé du contenu 8">
            <a:extLst>
              <a:ext uri="{FF2B5EF4-FFF2-40B4-BE49-F238E27FC236}">
                <a16:creationId xmlns:a16="http://schemas.microsoft.com/office/drawing/2014/main" id="{51949635-4AFD-4760-9724-FEBE092A50A3}"/>
              </a:ext>
            </a:extLst>
          </p:cNvPr>
          <p:cNvSpPr txBox="1">
            <a:spLocks/>
          </p:cNvSpPr>
          <p:nvPr/>
        </p:nvSpPr>
        <p:spPr>
          <a:xfrm>
            <a:off x="5908959" y="4606955"/>
            <a:ext cx="6211323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Cartes HDG </a:t>
            </a:r>
            <a:r>
              <a:rPr lang="fr-FR" sz="1200" b="1" dirty="0"/>
              <a:t>: Visa Izicarte Platinum </a:t>
            </a:r>
            <a:r>
              <a:rPr lang="fr-FR" sz="1200" dirty="0"/>
              <a:t>(35 k€ de revenus ou de SF) et </a:t>
            </a:r>
            <a:r>
              <a:rPr lang="fr-FR" sz="1200" b="1" dirty="0"/>
              <a:t>Visa</a:t>
            </a:r>
            <a:r>
              <a:rPr lang="fr-FR" sz="1200" dirty="0"/>
              <a:t> </a:t>
            </a:r>
            <a:r>
              <a:rPr lang="fr-FR" sz="1200" b="1" dirty="0" err="1"/>
              <a:t>Infinite</a:t>
            </a:r>
            <a:r>
              <a:rPr lang="fr-FR" sz="1200" dirty="0"/>
              <a:t> (75 k€ de revenus ou de SF)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Formule optimal </a:t>
            </a:r>
            <a:r>
              <a:rPr lang="fr-FR" sz="1200" b="1" dirty="0"/>
              <a:t>: </a:t>
            </a:r>
            <a:r>
              <a:rPr lang="fr-FR" sz="1200" dirty="0"/>
              <a:t>Cotisation unique pour la Famille. Paiements et retraits illimités à l’international, accès à un conseiller de 7h à 22 h, pas d’agios jusque 1000 €. </a:t>
            </a:r>
          </a:p>
        </p:txBody>
      </p:sp>
      <p:sp>
        <p:nvSpPr>
          <p:cNvPr id="52" name="Espace réservé du contenu 8">
            <a:extLst>
              <a:ext uri="{FF2B5EF4-FFF2-40B4-BE49-F238E27FC236}">
                <a16:creationId xmlns:a16="http://schemas.microsoft.com/office/drawing/2014/main" id="{09C1FF5F-712F-4C22-A6AF-A22D84FCF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6204" y="4394014"/>
            <a:ext cx="2595791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BANCA</a:t>
            </a:r>
          </a:p>
        </p:txBody>
      </p:sp>
      <p:sp>
        <p:nvSpPr>
          <p:cNvPr id="54" name="Espace réservé du contenu 8">
            <a:extLst>
              <a:ext uri="{FF2B5EF4-FFF2-40B4-BE49-F238E27FC236}">
                <a16:creationId xmlns:a16="http://schemas.microsoft.com/office/drawing/2014/main" id="{5160980D-6964-45B0-9645-5F14D632966D}"/>
              </a:ext>
            </a:extLst>
          </p:cNvPr>
          <p:cNvSpPr txBox="1">
            <a:spLocks/>
          </p:cNvSpPr>
          <p:nvPr/>
        </p:nvSpPr>
        <p:spPr bwMode="auto">
          <a:xfrm>
            <a:off x="6314407" y="2628784"/>
            <a:ext cx="5725208" cy="16925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5" name="Espace réservé du contenu 8">
            <a:extLst>
              <a:ext uri="{FF2B5EF4-FFF2-40B4-BE49-F238E27FC236}">
                <a16:creationId xmlns:a16="http://schemas.microsoft.com/office/drawing/2014/main" id="{9BC48D9F-D44A-443D-90D8-6ACB7D1FED63}"/>
              </a:ext>
            </a:extLst>
          </p:cNvPr>
          <p:cNvSpPr txBox="1">
            <a:spLocks/>
          </p:cNvSpPr>
          <p:nvPr/>
        </p:nvSpPr>
        <p:spPr>
          <a:xfrm>
            <a:off x="5436936" y="2646941"/>
            <a:ext cx="6321682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Sécur’Famille 2 : </a:t>
            </a:r>
            <a:r>
              <a:rPr lang="fr-FR" dirty="0"/>
              <a:t>2 mois offerts du 2 mai au 30 juin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MRH : </a:t>
            </a:r>
            <a:r>
              <a:rPr lang="fr-FR" dirty="0"/>
              <a:t>1 mois offert du 3 juin au 1er juillet.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MRH : </a:t>
            </a:r>
            <a:r>
              <a:rPr lang="fr-FR" dirty="0"/>
              <a:t>Garanties TOUS RISQUES immobilier &amp; mobilier, Rééquipement à neuf, couverture du logement jusqu’à 16 pièces et 25 en dérogation.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: </a:t>
            </a:r>
            <a:r>
              <a:rPr lang="fr-FR" dirty="0"/>
              <a:t>Indemnisation à neuf, bris de glace renforcé, couverture véhicule Haut de gamme jusqu’à 86000€ en dérogation et véhicules sportifs.</a:t>
            </a:r>
          </a:p>
        </p:txBody>
      </p:sp>
      <p:sp>
        <p:nvSpPr>
          <p:cNvPr id="57" name="Espace réservé du contenu 8">
            <a:extLst>
              <a:ext uri="{FF2B5EF4-FFF2-40B4-BE49-F238E27FC236}">
                <a16:creationId xmlns:a16="http://schemas.microsoft.com/office/drawing/2014/main" id="{DC5EA478-950A-4E1B-A1C1-683F57F3E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076" y="2469708"/>
            <a:ext cx="3162383" cy="3229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IARD &amp; Prévoyance</a:t>
            </a:r>
          </a:p>
        </p:txBody>
      </p:sp>
      <p:sp>
        <p:nvSpPr>
          <p:cNvPr id="29" name="Espace réservé du texte 6">
            <a:extLst>
              <a:ext uri="{FF2B5EF4-FFF2-40B4-BE49-F238E27FC236}">
                <a16:creationId xmlns:a16="http://schemas.microsoft.com/office/drawing/2014/main" id="{18D8049B-1967-4D5C-9BEB-ECDCABBCA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/>
              <a:t>Grand Public</a:t>
            </a:r>
            <a:r>
              <a:rPr lang="fr-FR" dirty="0"/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57915E3E-13E3-4F48-A249-F22D0C716292}"/>
              </a:ext>
            </a:extLst>
          </p:cNvPr>
          <p:cNvGrpSpPr/>
          <p:nvPr/>
        </p:nvGrpSpPr>
        <p:grpSpPr>
          <a:xfrm>
            <a:off x="531268" y="3304656"/>
            <a:ext cx="248961" cy="225774"/>
            <a:chOff x="10483925" y="2904391"/>
            <a:chExt cx="396900" cy="359934"/>
          </a:xfrm>
          <a:noFill/>
        </p:grpSpPr>
        <p:grpSp>
          <p:nvGrpSpPr>
            <p:cNvPr id="31" name="Graphique 1830">
              <a:extLst>
                <a:ext uri="{FF2B5EF4-FFF2-40B4-BE49-F238E27FC236}">
                  <a16:creationId xmlns:a16="http://schemas.microsoft.com/office/drawing/2014/main" id="{A9EEFE93-06F8-4E8A-8FB7-DBC0D0699AB5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41CD99C1-C44E-4D54-B4D7-7E2F0FA75C46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48751807-C9AC-4AF5-A0AF-E47FDF7DAD1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4BF7D8E5-A22D-4582-913B-8BF8A7C48A67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0CB7C7D2-B03E-4FCD-9165-89C6F059E1FA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40C4B08A-1E47-4B10-B8B1-66DB969BFBE5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988C91D9-ED9C-4147-B6E9-CD60B904B1FD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EC470108-A3EB-4F12-BAE8-C8074A57A091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5E9B1C4B-46A2-4822-9A7D-EF1DC9FFF16C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5" name="Forme libre : forme 64">
                <a:extLst>
                  <a:ext uri="{FF2B5EF4-FFF2-40B4-BE49-F238E27FC236}">
                    <a16:creationId xmlns:a16="http://schemas.microsoft.com/office/drawing/2014/main" id="{3FEF1064-774D-4DCC-BB8B-0E01A2E87CDE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00452465-0A8B-4AF5-817A-DBCC5FAB11DF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9CFB6AD6-E093-40AE-B08D-AE8633491EC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021EDE00-B1C1-46C1-B891-1EB2E8BB1F11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7444B35F-2253-4123-8197-C67C8809E459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3DE15916-AB88-4AD8-90D7-4BCEE4A1A2D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C2E87D39-E3A7-4519-A4B3-A32396632B61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522C1E4C-3F4A-46F0-8EA0-5CDCAB2E579A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72" name="Graphique 1830">
            <a:extLst>
              <a:ext uri="{FF2B5EF4-FFF2-40B4-BE49-F238E27FC236}">
                <a16:creationId xmlns:a16="http://schemas.microsoft.com/office/drawing/2014/main" id="{DD221092-BE5D-48DB-8284-F05241DA4589}"/>
              </a:ext>
            </a:extLst>
          </p:cNvPr>
          <p:cNvGrpSpPr/>
          <p:nvPr/>
        </p:nvGrpSpPr>
        <p:grpSpPr>
          <a:xfrm>
            <a:off x="6386651" y="4434910"/>
            <a:ext cx="248961" cy="225774"/>
            <a:chOff x="10483925" y="2904391"/>
            <a:chExt cx="396900" cy="359934"/>
          </a:xfrm>
          <a:noFill/>
        </p:grpSpPr>
        <p:grpSp>
          <p:nvGrpSpPr>
            <p:cNvPr id="73" name="Graphique 1830">
              <a:extLst>
                <a:ext uri="{FF2B5EF4-FFF2-40B4-BE49-F238E27FC236}">
                  <a16:creationId xmlns:a16="http://schemas.microsoft.com/office/drawing/2014/main" id="{E66DD4AC-B4EE-46CB-8151-F8199283FC23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028E0E0-DEE9-48FD-BED2-572F2B8A7945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42365DA4-06C1-4430-B67A-E0C7DA5C6875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AA3666AA-8B7E-48D8-AA99-83EFE96E5156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E5586513-885C-4471-89DC-2D470D68F8A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EDE9C273-6DC5-491E-842C-9F3382DB378D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42785FF1-7870-4A4B-BED8-C5BE2FF37E02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05A55B72-F153-4F9E-9C2A-EA956424BA7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777D6A15-B8D6-49D0-8405-F45593A61917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07EEEDEB-03AB-4881-AEA0-8C28BDA9D2CC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8D3A38D1-4063-4A3F-99CC-B5226DDF1A98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A9D6FCD9-36A5-4F23-964E-38A70D81A502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B58C484B-9587-4DFA-BA81-48E99C17E327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8E084636-50EB-47CA-82BF-8D82C110A1F5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39B4A48-6CD2-4633-86BA-93CF51FE5C7F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82DE21F1-CA9F-45DC-9A2B-FF018E50CA7B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5EFE3D73-964E-44AB-804C-15A6A5A5A874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90" name="Graphique 1830">
            <a:extLst>
              <a:ext uri="{FF2B5EF4-FFF2-40B4-BE49-F238E27FC236}">
                <a16:creationId xmlns:a16="http://schemas.microsoft.com/office/drawing/2014/main" id="{C750F96B-B89C-43F3-9870-1C457DB5CEF7}"/>
              </a:ext>
            </a:extLst>
          </p:cNvPr>
          <p:cNvGrpSpPr/>
          <p:nvPr/>
        </p:nvGrpSpPr>
        <p:grpSpPr>
          <a:xfrm>
            <a:off x="6376493" y="1276823"/>
            <a:ext cx="248961" cy="225774"/>
            <a:chOff x="10483925" y="2904391"/>
            <a:chExt cx="396900" cy="359934"/>
          </a:xfrm>
          <a:noFill/>
        </p:grpSpPr>
        <p:grpSp>
          <p:nvGrpSpPr>
            <p:cNvPr id="91" name="Graphique 1830">
              <a:extLst>
                <a:ext uri="{FF2B5EF4-FFF2-40B4-BE49-F238E27FC236}">
                  <a16:creationId xmlns:a16="http://schemas.microsoft.com/office/drawing/2014/main" id="{D1A8B23E-5338-4361-9AD0-C043F2A8C7C0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31058094-B8BC-4396-953F-EEE45794F54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7B870349-E7E8-4094-9F0C-1E14C791CC1D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185AC7D4-9809-473E-B3F9-9D60B05C5A15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8A224C4D-357A-49FA-90AD-B375C18262AF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EE4676D6-318B-46F5-87BD-DEC5BA8FA59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3A0032F1-BCBD-4841-8110-11CD814E9B43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8305EE58-E002-491D-8AD2-8CDF96F73228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2" name="Forme libre : forme 101">
                <a:extLst>
                  <a:ext uri="{FF2B5EF4-FFF2-40B4-BE49-F238E27FC236}">
                    <a16:creationId xmlns:a16="http://schemas.microsoft.com/office/drawing/2014/main" id="{3011CB30-94EE-49EF-8440-B998BA8126BF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3" name="Forme libre : forme 102">
                <a:extLst>
                  <a:ext uri="{FF2B5EF4-FFF2-40B4-BE49-F238E27FC236}">
                    <a16:creationId xmlns:a16="http://schemas.microsoft.com/office/drawing/2014/main" id="{181433D9-81A6-471B-853E-C94F4356EE37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B41BD759-EB31-4A55-9AC0-98E70152043A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115DCA71-3BA8-4379-A8A0-29E2400E23FA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41AAB6EF-2BD9-4127-93E8-2BED7887B9F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959EA257-5C99-4E01-B6EE-09BC1E1173EF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7884AD39-4774-4E0C-A331-19F2D3BE3553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0BF5B106-09A9-41A8-9AD8-191E0214DAAB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14237CC1-AD8F-4620-A4E1-1DAAB0D24367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8" name="Graphique 1830">
            <a:extLst>
              <a:ext uri="{FF2B5EF4-FFF2-40B4-BE49-F238E27FC236}">
                <a16:creationId xmlns:a16="http://schemas.microsoft.com/office/drawing/2014/main" id="{CEADA659-78FD-46F0-8E97-2AD6B5042F0D}"/>
              </a:ext>
            </a:extLst>
          </p:cNvPr>
          <p:cNvGrpSpPr/>
          <p:nvPr/>
        </p:nvGrpSpPr>
        <p:grpSpPr>
          <a:xfrm>
            <a:off x="6416260" y="2509049"/>
            <a:ext cx="248961" cy="225774"/>
            <a:chOff x="10483925" y="2904391"/>
            <a:chExt cx="396900" cy="359934"/>
          </a:xfrm>
          <a:noFill/>
        </p:grpSpPr>
        <p:grpSp>
          <p:nvGrpSpPr>
            <p:cNvPr id="109" name="Graphique 1830">
              <a:extLst>
                <a:ext uri="{FF2B5EF4-FFF2-40B4-BE49-F238E27FC236}">
                  <a16:creationId xmlns:a16="http://schemas.microsoft.com/office/drawing/2014/main" id="{97A8D692-6E9B-4721-B488-680FE305A453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13" name="Forme libre : forme 112">
                <a:extLst>
                  <a:ext uri="{FF2B5EF4-FFF2-40B4-BE49-F238E27FC236}">
                    <a16:creationId xmlns:a16="http://schemas.microsoft.com/office/drawing/2014/main" id="{85158DFC-7EBD-4139-BEC2-504ED292D8A4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4" name="Forme libre : forme 113">
                <a:extLst>
                  <a:ext uri="{FF2B5EF4-FFF2-40B4-BE49-F238E27FC236}">
                    <a16:creationId xmlns:a16="http://schemas.microsoft.com/office/drawing/2014/main" id="{EEC5AE10-255F-433B-A50E-885A6B6E58AA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5" name="Forme libre : forme 114">
                <a:extLst>
                  <a:ext uri="{FF2B5EF4-FFF2-40B4-BE49-F238E27FC236}">
                    <a16:creationId xmlns:a16="http://schemas.microsoft.com/office/drawing/2014/main" id="{8F9C2920-5565-4E65-8C13-322D7B0DDDD2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EB52E9B9-C04B-4A94-8F47-437F997AF0F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7" name="Forme libre : forme 116">
                <a:extLst>
                  <a:ext uri="{FF2B5EF4-FFF2-40B4-BE49-F238E27FC236}">
                    <a16:creationId xmlns:a16="http://schemas.microsoft.com/office/drawing/2014/main" id="{F1641C02-B4CA-4B97-86FB-36628626E37D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8" name="Forme libre : forme 117">
                <a:extLst>
                  <a:ext uri="{FF2B5EF4-FFF2-40B4-BE49-F238E27FC236}">
                    <a16:creationId xmlns:a16="http://schemas.microsoft.com/office/drawing/2014/main" id="{1296B75B-4961-4C14-82FF-912D7CC31E51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9" name="Forme libre : forme 118">
                <a:extLst>
                  <a:ext uri="{FF2B5EF4-FFF2-40B4-BE49-F238E27FC236}">
                    <a16:creationId xmlns:a16="http://schemas.microsoft.com/office/drawing/2014/main" id="{8F38DDB4-4FBB-44D1-8820-E9DFB9346772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0" name="Forme libre : forme 119">
                <a:extLst>
                  <a:ext uri="{FF2B5EF4-FFF2-40B4-BE49-F238E27FC236}">
                    <a16:creationId xmlns:a16="http://schemas.microsoft.com/office/drawing/2014/main" id="{E9611E40-B0D0-4680-BABD-07742010C529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1" name="Forme libre : forme 120">
                <a:extLst>
                  <a:ext uri="{FF2B5EF4-FFF2-40B4-BE49-F238E27FC236}">
                    <a16:creationId xmlns:a16="http://schemas.microsoft.com/office/drawing/2014/main" id="{6E0180FE-1576-4171-A562-85407995843B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2" name="Forme libre : forme 121">
                <a:extLst>
                  <a:ext uri="{FF2B5EF4-FFF2-40B4-BE49-F238E27FC236}">
                    <a16:creationId xmlns:a16="http://schemas.microsoft.com/office/drawing/2014/main" id="{42B5753A-8968-4520-9702-5A113E04C52F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5FF2CB59-4DBF-4A16-BCDF-1F4DC25907D8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4" name="Forme libre : forme 123">
                <a:extLst>
                  <a:ext uri="{FF2B5EF4-FFF2-40B4-BE49-F238E27FC236}">
                    <a16:creationId xmlns:a16="http://schemas.microsoft.com/office/drawing/2014/main" id="{2260D477-7F99-4B3A-BEF2-D77CFBDF49A0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5" name="Forme libre : forme 124">
                <a:extLst>
                  <a:ext uri="{FF2B5EF4-FFF2-40B4-BE49-F238E27FC236}">
                    <a16:creationId xmlns:a16="http://schemas.microsoft.com/office/drawing/2014/main" id="{70256AD3-5C3D-4015-900A-325BEFCAE21A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7AF8078D-7D9C-4184-8335-7D763C5DF90C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C5A24DF5-BC6E-445E-AC89-3D31CE2AC8B7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47C2941C-6734-45AC-867D-91266176CEE2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144" name="Image 143">
            <a:extLst>
              <a:ext uri="{FF2B5EF4-FFF2-40B4-BE49-F238E27FC236}">
                <a16:creationId xmlns:a16="http://schemas.microsoft.com/office/drawing/2014/main" id="{7CEFCBBF-5972-43CF-8DB7-EF42AC11E6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77" y="97569"/>
            <a:ext cx="655781" cy="637309"/>
          </a:xfrm>
          <a:prstGeom prst="rect">
            <a:avLst/>
          </a:prstGeom>
        </p:spPr>
      </p:pic>
      <p:pic>
        <p:nvPicPr>
          <p:cNvPr id="145" name="Image 144">
            <a:extLst>
              <a:ext uri="{FF2B5EF4-FFF2-40B4-BE49-F238E27FC236}">
                <a16:creationId xmlns:a16="http://schemas.microsoft.com/office/drawing/2014/main" id="{8777A9FB-481D-4F29-9694-E53733058A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242" y="3209912"/>
            <a:ext cx="423834" cy="411895"/>
          </a:xfrm>
          <a:prstGeom prst="rect">
            <a:avLst/>
          </a:prstGeom>
        </p:spPr>
      </p:pic>
      <p:pic>
        <p:nvPicPr>
          <p:cNvPr id="146" name="Image 145">
            <a:extLst>
              <a:ext uri="{FF2B5EF4-FFF2-40B4-BE49-F238E27FC236}">
                <a16:creationId xmlns:a16="http://schemas.microsoft.com/office/drawing/2014/main" id="{86758FBC-D275-485F-B06F-07D34FA3F6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840" y="4359859"/>
            <a:ext cx="423834" cy="411895"/>
          </a:xfrm>
          <a:prstGeom prst="rect">
            <a:avLst/>
          </a:prstGeom>
        </p:spPr>
      </p:pic>
      <p:pic>
        <p:nvPicPr>
          <p:cNvPr id="147" name="Image 146">
            <a:extLst>
              <a:ext uri="{FF2B5EF4-FFF2-40B4-BE49-F238E27FC236}">
                <a16:creationId xmlns:a16="http://schemas.microsoft.com/office/drawing/2014/main" id="{597D403D-A324-41D1-A639-CA47470B08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025" y="2419026"/>
            <a:ext cx="423834" cy="411895"/>
          </a:xfrm>
          <a:prstGeom prst="rect">
            <a:avLst/>
          </a:prstGeom>
        </p:spPr>
      </p:pic>
      <p:pic>
        <p:nvPicPr>
          <p:cNvPr id="148" name="Image 147">
            <a:extLst>
              <a:ext uri="{FF2B5EF4-FFF2-40B4-BE49-F238E27FC236}">
                <a16:creationId xmlns:a16="http://schemas.microsoft.com/office/drawing/2014/main" id="{863A89A8-D9D5-43E3-A1A8-66DFD4F592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98" y="1149983"/>
            <a:ext cx="423834" cy="411895"/>
          </a:xfrm>
          <a:prstGeom prst="rect">
            <a:avLst/>
          </a:prstGeom>
        </p:spPr>
      </p:pic>
      <p:pic>
        <p:nvPicPr>
          <p:cNvPr id="149" name="Image 148">
            <a:extLst>
              <a:ext uri="{FF2B5EF4-FFF2-40B4-BE49-F238E27FC236}">
                <a16:creationId xmlns:a16="http://schemas.microsoft.com/office/drawing/2014/main" id="{61214EBF-9FF4-4AD7-8463-1BD1085A27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20" y="2905701"/>
            <a:ext cx="205549" cy="210255"/>
          </a:xfrm>
          <a:prstGeom prst="rect">
            <a:avLst/>
          </a:prstGeom>
        </p:spPr>
      </p:pic>
      <p:pic>
        <p:nvPicPr>
          <p:cNvPr id="150" name="Image 149">
            <a:extLst>
              <a:ext uri="{FF2B5EF4-FFF2-40B4-BE49-F238E27FC236}">
                <a16:creationId xmlns:a16="http://schemas.microsoft.com/office/drawing/2014/main" id="{4A720CD3-0094-4CBA-A2F6-FEAA06CE35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897" y="3119037"/>
            <a:ext cx="205549" cy="210255"/>
          </a:xfrm>
          <a:prstGeom prst="rect">
            <a:avLst/>
          </a:prstGeom>
        </p:spPr>
      </p:pic>
      <p:pic>
        <p:nvPicPr>
          <p:cNvPr id="3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B1332056-A011-8B29-6DC4-1EB67D65B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58" y="4521411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6122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41DCCA48-1A3E-4F4A-8BB5-16C471BA6D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Nos ambitions pour </a:t>
            </a:r>
            <a:r>
              <a:rPr lang="fr-FR" dirty="0">
                <a:solidFill>
                  <a:srgbClr val="C00000"/>
                </a:solidFill>
              </a:rPr>
              <a:t>conquérir les sommets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30C05AE-4B71-4926-9A50-D6C4A277A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- Premium -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Professionnels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FB4D1F-0992-4803-AD6D-3BA8079178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CONQUETE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46B3CFF-B90B-4E43-8A0F-0B357D581251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b="1" dirty="0"/>
              <a:t>La conquête </a:t>
            </a:r>
            <a:r>
              <a:rPr lang="fr-FR" dirty="0"/>
              <a:t>de nouveaux clients est un </a:t>
            </a:r>
            <a:r>
              <a:rPr lang="fr-FR" b="1" dirty="0"/>
              <a:t>axe stratégique de la CEGEE </a:t>
            </a:r>
            <a:r>
              <a:rPr lang="fr-FR" dirty="0"/>
              <a:t>qui doit nous permettre de </a:t>
            </a:r>
            <a:r>
              <a:rPr lang="fr-FR" b="1" dirty="0"/>
              <a:t>développer notre fonds de commerce</a:t>
            </a:r>
            <a:r>
              <a:rPr lang="fr-FR" dirty="0"/>
              <a:t>. Historiquement portée par le crédit immobilier, la conquête fait désormais l’objet de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nombreux dispositifs </a:t>
            </a:r>
            <a:r>
              <a:rPr lang="fr-FR" b="1" dirty="0"/>
              <a:t>et s’appuie sur des cibles à fort enjeu </a:t>
            </a:r>
            <a:r>
              <a:rPr lang="fr-FR" dirty="0"/>
              <a:t>(les salariés de nos clients pros, les enfants de nos clients BP et JBP, les étudiants et apprentis…). </a:t>
            </a:r>
          </a:p>
          <a:p>
            <a:endParaRPr lang="fr-FR" sz="500" dirty="0"/>
          </a:p>
          <a:p>
            <a:r>
              <a:rPr lang="fr-FR" dirty="0"/>
              <a:t>Retrouvez l’ensemble de ces dispositifs dans                        , onglet « conquêtes »  </a:t>
            </a:r>
          </a:p>
          <a:p>
            <a:endParaRPr lang="fr-FR" dirty="0"/>
          </a:p>
          <a:p>
            <a:endParaRPr lang="fr-FR" dirty="0"/>
          </a:p>
          <a:p>
            <a:endParaRPr lang="fr-FR" sz="300" dirty="0"/>
          </a:p>
          <a:p>
            <a:r>
              <a:rPr lang="fr-FR" dirty="0"/>
              <a:t>Vous y retrouverez notamment : </a:t>
            </a:r>
          </a:p>
          <a:p>
            <a:pPr lvl="1"/>
            <a:r>
              <a:rPr lang="fr-FR" dirty="0"/>
              <a:t>La conquête des salariés des entreprises clientes</a:t>
            </a:r>
          </a:p>
          <a:p>
            <a:pPr lvl="1"/>
            <a:r>
              <a:rPr lang="fr-FR" dirty="0"/>
              <a:t>Notre nouveau process de partenariat</a:t>
            </a:r>
          </a:p>
          <a:p>
            <a:pPr lvl="1"/>
            <a:r>
              <a:rPr lang="fr-FR" dirty="0"/>
              <a:t>Notre offre de parrainage </a:t>
            </a:r>
          </a:p>
          <a:p>
            <a:pPr lvl="1"/>
            <a:endParaRPr lang="fr-FR" sz="500" dirty="0"/>
          </a:p>
          <a:p>
            <a:r>
              <a:rPr lang="fr-FR" dirty="0"/>
              <a:t>En marge de ces dispositifs, notre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positionnement commercial très offensif </a:t>
            </a:r>
            <a:r>
              <a:rPr lang="fr-FR" dirty="0"/>
              <a:t>permet de nous distinguer de nos concurrents : livret 6/12, taux boosté des livrets Jeunes, dispositif en voiture Simone, 20 € offerts pour toute EER épargne/enfant, gratuité de la </a:t>
            </a:r>
            <a:r>
              <a:rPr lang="fr-FR" dirty="0" err="1"/>
              <a:t>Banca</a:t>
            </a:r>
            <a:r>
              <a:rPr lang="fr-FR" dirty="0"/>
              <a:t> jusqu’à la fin des études, prime et offres de bienvenue…  </a:t>
            </a:r>
          </a:p>
        </p:txBody>
      </p:sp>
      <p:pic>
        <p:nvPicPr>
          <p:cNvPr id="277" name="Image 276">
            <a:hlinkClick r:id="rId2"/>
            <a:extLst>
              <a:ext uri="{FF2B5EF4-FFF2-40B4-BE49-F238E27FC236}">
                <a16:creationId xmlns:a16="http://schemas.microsoft.com/office/drawing/2014/main" id="{8F22C102-E4AD-4CD8-9948-ED3594FDA0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490" y="2612567"/>
            <a:ext cx="1264310" cy="239452"/>
          </a:xfrm>
          <a:prstGeom prst="rect">
            <a:avLst/>
          </a:prstGeom>
        </p:spPr>
      </p:pic>
      <p:pic>
        <p:nvPicPr>
          <p:cNvPr id="4" name="Image 3">
            <a:hlinkClick r:id="rId4"/>
            <a:extLst>
              <a:ext uri="{FF2B5EF4-FFF2-40B4-BE49-F238E27FC236}">
                <a16:creationId xmlns:a16="http://schemas.microsoft.com/office/drawing/2014/main" id="{6270F063-8273-4148-84C8-B9C9C38C7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955" y="2910288"/>
            <a:ext cx="8884149" cy="745236"/>
          </a:xfrm>
          <a:prstGeom prst="rect">
            <a:avLst/>
          </a:prstGeom>
        </p:spPr>
      </p:pic>
      <p:pic>
        <p:nvPicPr>
          <p:cNvPr id="278" name="Picture 6" descr="fleche-rouge - Tous Perfect">
            <a:extLst>
              <a:ext uri="{FF2B5EF4-FFF2-40B4-BE49-F238E27FC236}">
                <a16:creationId xmlns:a16="http://schemas.microsoft.com/office/drawing/2014/main" id="{A381EDAC-FD6F-406E-9482-7C4FDAC59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5443" flipH="1" flipV="1">
            <a:off x="6712771" y="2886241"/>
            <a:ext cx="404407" cy="395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hlinkClick r:id="rId7"/>
            <a:extLst>
              <a:ext uri="{FF2B5EF4-FFF2-40B4-BE49-F238E27FC236}">
                <a16:creationId xmlns:a16="http://schemas.microsoft.com/office/drawing/2014/main" id="{F2E63A53-ED4E-4BDF-A8B8-775DAEBC26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3850" y="3894882"/>
            <a:ext cx="1698171" cy="95355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9" name="Image 278">
            <a:hlinkClick r:id="rId9"/>
            <a:extLst>
              <a:ext uri="{FF2B5EF4-FFF2-40B4-BE49-F238E27FC236}">
                <a16:creationId xmlns:a16="http://schemas.microsoft.com/office/drawing/2014/main" id="{D4E82CB0-BAF8-4B61-A7E2-A29D13EFE6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7484" y="3896097"/>
            <a:ext cx="1698171" cy="95233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0" name="Image 279">
            <a:hlinkClick r:id="rId11"/>
            <a:extLst>
              <a:ext uri="{FF2B5EF4-FFF2-40B4-BE49-F238E27FC236}">
                <a16:creationId xmlns:a16="http://schemas.microsoft.com/office/drawing/2014/main" id="{37F95079-925C-4B09-974B-95BE6CDB0B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01118" y="3892299"/>
            <a:ext cx="1698172" cy="95613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A1D000A9-C089-5EA6-A23D-74BD271F4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9729527" y="3258414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1F19E1CB-C182-C1AA-78D8-AF062D1A88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0795686" y="4286222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cône De retour dans Qvadrons Icons">
            <a:hlinkClick r:id="rId15" action="ppaction://hlinksldjump"/>
            <a:extLst>
              <a:ext uri="{FF2B5EF4-FFF2-40B4-BE49-F238E27FC236}">
                <a16:creationId xmlns:a16="http://schemas.microsoft.com/office/drawing/2014/main" id="{481CE440-59A4-35F6-CCD0-09FDD369F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079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73B88E4B-9EF1-4324-AD68-1C554F6FE534}"/>
              </a:ext>
            </a:extLst>
          </p:cNvPr>
          <p:cNvSpPr txBox="1">
            <a:spLocks/>
          </p:cNvSpPr>
          <p:nvPr/>
        </p:nvSpPr>
        <p:spPr bwMode="auto">
          <a:xfrm>
            <a:off x="6314406" y="1355931"/>
            <a:ext cx="5725208" cy="1370409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" name="Espace réservé du contenu 8">
            <a:extLst>
              <a:ext uri="{FF2B5EF4-FFF2-40B4-BE49-F238E27FC236}">
                <a16:creationId xmlns:a16="http://schemas.microsoft.com/office/drawing/2014/main" id="{CBFEDF0B-2F93-48CE-999F-E61EC3721EC5}"/>
              </a:ext>
            </a:extLst>
          </p:cNvPr>
          <p:cNvSpPr txBox="1">
            <a:spLocks/>
          </p:cNvSpPr>
          <p:nvPr/>
        </p:nvSpPr>
        <p:spPr bwMode="auto">
          <a:xfrm>
            <a:off x="476141" y="2994024"/>
            <a:ext cx="5725208" cy="1353891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5A308E5D-D3DE-465C-844B-ED5FCFBD73AF}"/>
              </a:ext>
            </a:extLst>
          </p:cNvPr>
          <p:cNvSpPr txBox="1">
            <a:spLocks/>
          </p:cNvSpPr>
          <p:nvPr/>
        </p:nvSpPr>
        <p:spPr>
          <a:xfrm>
            <a:off x="363083" y="3270220"/>
            <a:ext cx="5725207" cy="64264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Inciter le client à utiliser le self care qui est très développé pour nos produits d'épargne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None/>
              <a:defRPr/>
            </a:pPr>
            <a:endParaRPr lang="fr-FR" sz="1200" dirty="0"/>
          </a:p>
        </p:txBody>
      </p:sp>
      <p:sp>
        <p:nvSpPr>
          <p:cNvPr id="5" name="Espace réservé du contenu 8">
            <a:extLst>
              <a:ext uri="{FF2B5EF4-FFF2-40B4-BE49-F238E27FC236}">
                <a16:creationId xmlns:a16="http://schemas.microsoft.com/office/drawing/2014/main" id="{085CE625-43E7-4522-94B3-8297F4469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6" y="2834491"/>
            <a:ext cx="2776859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EPARGNE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60D0C4E3-40EA-433A-89A3-FE86EB7287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304635" cy="720000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>
                <a:solidFill>
                  <a:srgbClr val="C00000"/>
                </a:solidFill>
              </a:rPr>
              <a:t>Essentiel </a:t>
            </a:r>
            <a:r>
              <a:rPr lang="fr-FR" dirty="0"/>
              <a:t>du Digital : « Un </a:t>
            </a:r>
            <a:r>
              <a:rPr lang="fr-FR" dirty="0">
                <a:solidFill>
                  <a:srgbClr val="C00000"/>
                </a:solidFill>
              </a:rPr>
              <a:t>parcours gagnant </a:t>
            </a:r>
            <a:r>
              <a:rPr lang="fr-FR" dirty="0"/>
              <a:t>pour le réseau et les clients ! »</a:t>
            </a:r>
          </a:p>
        </p:txBody>
      </p:sp>
      <p:sp>
        <p:nvSpPr>
          <p:cNvPr id="10" name="Espace réservé du contenu 8">
            <a:extLst>
              <a:ext uri="{FF2B5EF4-FFF2-40B4-BE49-F238E27FC236}">
                <a16:creationId xmlns:a16="http://schemas.microsoft.com/office/drawing/2014/main" id="{2B3718F8-181C-4B28-825D-C2AB1F459845}"/>
              </a:ext>
            </a:extLst>
          </p:cNvPr>
          <p:cNvSpPr txBox="1">
            <a:spLocks/>
          </p:cNvSpPr>
          <p:nvPr/>
        </p:nvSpPr>
        <p:spPr>
          <a:xfrm>
            <a:off x="6135112" y="1648845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Sur l’application mobile ou DEI, un parcours entre l'estimation de prêt et la proposition est disponible : </a:t>
            </a:r>
            <a:r>
              <a:rPr lang="fr-FR" sz="1200" dirty="0">
                <a:hlinkClick r:id="rId2"/>
              </a:rPr>
              <a:t>cliquez ici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11" name="Espace réservé du contenu 8">
            <a:extLst>
              <a:ext uri="{FF2B5EF4-FFF2-40B4-BE49-F238E27FC236}">
                <a16:creationId xmlns:a16="http://schemas.microsoft.com/office/drawing/2014/main" id="{04E039C4-3F33-4131-A4AB-2CAACCF5E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921" y="1222782"/>
            <a:ext cx="3264319" cy="3229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CREDIT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29B60484-45C1-44F0-86E8-5233385915C0}"/>
              </a:ext>
            </a:extLst>
          </p:cNvPr>
          <p:cNvSpPr txBox="1">
            <a:spLocks/>
          </p:cNvSpPr>
          <p:nvPr/>
        </p:nvSpPr>
        <p:spPr bwMode="auto">
          <a:xfrm>
            <a:off x="476141" y="4562602"/>
            <a:ext cx="5725208" cy="1353891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332BA09C-318E-48E2-BCC1-012B68971C4C}"/>
              </a:ext>
            </a:extLst>
          </p:cNvPr>
          <p:cNvSpPr txBox="1">
            <a:spLocks/>
          </p:cNvSpPr>
          <p:nvPr/>
        </p:nvSpPr>
        <p:spPr>
          <a:xfrm>
            <a:off x="346534" y="4592705"/>
            <a:ext cx="5725207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Le client peut gérer son Crédit Renouvelable </a:t>
            </a:r>
            <a:r>
              <a:rPr lang="fr-FR" sz="1200" dirty="0" err="1"/>
              <a:t>Izicarte</a:t>
            </a:r>
            <a:r>
              <a:rPr lang="fr-FR" sz="1200" dirty="0"/>
              <a:t> en toute autonomie : </a:t>
            </a:r>
            <a:r>
              <a:rPr lang="fr-FR" sz="1200" dirty="0">
                <a:hlinkClick r:id="rId2"/>
              </a:rPr>
              <a:t>cliquez ici</a:t>
            </a: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Secouez votre téléphone pour passer l’appli en mode démo et mettre en avant toutes les fonctionnalités de </a:t>
            </a:r>
            <a:r>
              <a:rPr lang="fr-FR" sz="1200" dirty="0" err="1"/>
              <a:t>Banxo</a:t>
            </a:r>
            <a:endParaRPr lang="fr-FR" sz="1200" dirty="0"/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031CAACA-5280-4CFC-9C18-F08CE17B9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6" y="4403069"/>
            <a:ext cx="2776859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BANCA </a:t>
            </a: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CB6E5FC2-B7B9-491C-8398-79BE06D04E5D}"/>
              </a:ext>
            </a:extLst>
          </p:cNvPr>
          <p:cNvSpPr txBox="1">
            <a:spLocks/>
          </p:cNvSpPr>
          <p:nvPr/>
        </p:nvSpPr>
        <p:spPr bwMode="auto">
          <a:xfrm>
            <a:off x="6314407" y="2967412"/>
            <a:ext cx="5725208" cy="1353891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CA03054D-6640-40C8-AEC5-DEAEEB7B3300}"/>
              </a:ext>
            </a:extLst>
          </p:cNvPr>
          <p:cNvSpPr txBox="1">
            <a:spLocks/>
          </p:cNvSpPr>
          <p:nvPr/>
        </p:nvSpPr>
        <p:spPr>
          <a:xfrm>
            <a:off x="6118523" y="2927328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Il est possible de déclarer un sinistre Auto ou 2 Roues en quelques clics sur l’appli et DEI ! : </a:t>
            </a:r>
            <a:r>
              <a:rPr lang="fr-FR" sz="1200" dirty="0">
                <a:hlinkClick r:id="rId3"/>
              </a:rPr>
              <a:t>cliquez ici</a:t>
            </a: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Notre client assuré peut modifier lui-même son contrat d’assurance sur son appli ou DEI : </a:t>
            </a:r>
            <a:r>
              <a:rPr lang="fr-FR" sz="1200" dirty="0">
                <a:hlinkClick r:id="rId4"/>
              </a:rPr>
              <a:t>cliquez ici</a:t>
            </a:r>
            <a:endParaRPr lang="fr-FR" sz="1200" dirty="0"/>
          </a:p>
        </p:txBody>
      </p:sp>
      <p:sp>
        <p:nvSpPr>
          <p:cNvPr id="20" name="Espace réservé du contenu 8">
            <a:extLst>
              <a:ext uri="{FF2B5EF4-FFF2-40B4-BE49-F238E27FC236}">
                <a16:creationId xmlns:a16="http://schemas.microsoft.com/office/drawing/2014/main" id="{23F7B97A-C68A-4875-95FE-6ACA82DBD177}"/>
              </a:ext>
            </a:extLst>
          </p:cNvPr>
          <p:cNvSpPr txBox="1">
            <a:spLocks/>
          </p:cNvSpPr>
          <p:nvPr/>
        </p:nvSpPr>
        <p:spPr bwMode="auto">
          <a:xfrm>
            <a:off x="6314407" y="4553544"/>
            <a:ext cx="5725208" cy="1353891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1" name="Espace réservé du contenu 8">
            <a:extLst>
              <a:ext uri="{FF2B5EF4-FFF2-40B4-BE49-F238E27FC236}">
                <a16:creationId xmlns:a16="http://schemas.microsoft.com/office/drawing/2014/main" id="{D797DC45-4C8D-48D0-B153-32A092F39938}"/>
              </a:ext>
            </a:extLst>
          </p:cNvPr>
          <p:cNvSpPr txBox="1">
            <a:spLocks/>
          </p:cNvSpPr>
          <p:nvPr/>
        </p:nvSpPr>
        <p:spPr>
          <a:xfrm>
            <a:off x="6071741" y="4627844"/>
            <a:ext cx="5851951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Gérer la carte de son enfant mineur depuis l’application des parents : </a:t>
            </a:r>
            <a:r>
              <a:rPr lang="fr-FR" sz="1200" dirty="0">
                <a:hlinkClick r:id="rId5"/>
              </a:rPr>
              <a:t>cliquez ici</a:t>
            </a: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Réaliser une simulation de son futur prêt Etudiant : </a:t>
            </a:r>
            <a:r>
              <a:rPr lang="fr-FR" sz="1200" dirty="0">
                <a:hlinkClick r:id="rId6"/>
              </a:rPr>
              <a:t>cliquez ici</a:t>
            </a:r>
            <a:endParaRPr lang="fr-FR" sz="1200" dirty="0"/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BFA09DAD-243D-447D-B534-1A35DFB0B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923" y="4394011"/>
            <a:ext cx="3264318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JEUNES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4778B75A-FC47-4C9D-AB1E-859031FA0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076" y="2795628"/>
            <a:ext cx="3232165" cy="3229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IARD &amp; Prévoyance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A278F7-8EB4-45B4-AB12-727CEC599F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DIGITAL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CD8B8A4-F8F8-4829-90E4-EEAC7E05AF40}"/>
              </a:ext>
            </a:extLst>
          </p:cNvPr>
          <p:cNvSpPr/>
          <p:nvPr/>
        </p:nvSpPr>
        <p:spPr>
          <a:xfrm>
            <a:off x="476142" y="1342481"/>
            <a:ext cx="5719230" cy="14048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space réservé du contenu 8">
            <a:extLst>
              <a:ext uri="{FF2B5EF4-FFF2-40B4-BE49-F238E27FC236}">
                <a16:creationId xmlns:a16="http://schemas.microsoft.com/office/drawing/2014/main" id="{AA2DFB30-8150-45E6-A6F1-5B4D4DBEB2C2}"/>
              </a:ext>
            </a:extLst>
          </p:cNvPr>
          <p:cNvSpPr txBox="1">
            <a:spLocks/>
          </p:cNvSpPr>
          <p:nvPr/>
        </p:nvSpPr>
        <p:spPr>
          <a:xfrm>
            <a:off x="197199" y="1303306"/>
            <a:ext cx="5418247" cy="141389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digitalisation ! Découvrez les parcours de souscription et de réalisation d’actes de gestion de nos offres.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None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defRPr/>
            </a:pPr>
            <a:r>
              <a:rPr lang="fr-FR" b="1" dirty="0"/>
              <a:t>Comment rendre votre client autonome ?</a:t>
            </a:r>
            <a:r>
              <a:rPr lang="fr-FR" dirty="0"/>
              <a:t> </a:t>
            </a:r>
            <a:r>
              <a:rPr lang="fr-FR" dirty="0">
                <a:hlinkClick r:id="rId7"/>
              </a:rPr>
              <a:t>cliquez-ici</a:t>
            </a:r>
            <a:endParaRPr lang="fr-FR" dirty="0"/>
          </a:p>
        </p:txBody>
      </p:sp>
      <p:sp>
        <p:nvSpPr>
          <p:cNvPr id="33" name="Espace réservé du texte 6">
            <a:extLst>
              <a:ext uri="{FF2B5EF4-FFF2-40B4-BE49-F238E27FC236}">
                <a16:creationId xmlns:a16="http://schemas.microsoft.com/office/drawing/2014/main" id="{D4D0DF0D-C793-45C8-A3B7-6F8A94462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pSp>
        <p:nvGrpSpPr>
          <p:cNvPr id="34" name="Graphique 1830">
            <a:extLst>
              <a:ext uri="{FF2B5EF4-FFF2-40B4-BE49-F238E27FC236}">
                <a16:creationId xmlns:a16="http://schemas.microsoft.com/office/drawing/2014/main" id="{6FC84A63-4CA6-49D2-8326-EC3754BB7B0B}"/>
              </a:ext>
            </a:extLst>
          </p:cNvPr>
          <p:cNvGrpSpPr/>
          <p:nvPr/>
        </p:nvGrpSpPr>
        <p:grpSpPr>
          <a:xfrm>
            <a:off x="531268" y="2870096"/>
            <a:ext cx="248961" cy="225774"/>
            <a:chOff x="10483925" y="2904391"/>
            <a:chExt cx="396900" cy="359934"/>
          </a:xfrm>
          <a:noFill/>
        </p:grpSpPr>
        <p:grpSp>
          <p:nvGrpSpPr>
            <p:cNvPr id="35" name="Graphique 1830">
              <a:extLst>
                <a:ext uri="{FF2B5EF4-FFF2-40B4-BE49-F238E27FC236}">
                  <a16:creationId xmlns:a16="http://schemas.microsoft.com/office/drawing/2014/main" id="{8B7DFFAB-FFE7-41C8-B7D7-2DB6C0ECBBC5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02DAA984-D32B-4AE6-AA2E-31FE180EFDA2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3FEA3DA4-7096-45B4-8FAE-F496323C96F9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35FB5056-3C3B-4CA2-A038-B263A89246C8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202876EB-11FE-4FCE-B93D-A2595F40F041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18BCEEAC-611B-4F7D-BD13-C71052789A2F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A963D0DE-FE77-442F-BD03-C3B332B478F9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C5A999D1-FD61-49CC-9473-FDADEBFA6D6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C8FE71A3-37EB-4977-A230-DCB53917399C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DAC04965-7E72-40AA-BC33-4F925F54F32A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45A44D84-CCBA-444B-9683-FE65EF8E8354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E443B442-868B-48E9-8FF3-158BAC7049A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927ED0BB-6461-42A0-B30A-BA1405D3E41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193A28EA-49BE-47BA-9171-D147AEA9ABC2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F1E318F4-25DE-400D-8DD7-91F8900B7C49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6BEB5C81-142E-4379-B7F3-384BCF627E35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090D9502-8979-4DEF-AD38-E1063F4FCF40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57" name="Graphique 1830">
            <a:extLst>
              <a:ext uri="{FF2B5EF4-FFF2-40B4-BE49-F238E27FC236}">
                <a16:creationId xmlns:a16="http://schemas.microsoft.com/office/drawing/2014/main" id="{6E918265-47F9-4102-AC72-10A8D42BB785}"/>
              </a:ext>
            </a:extLst>
          </p:cNvPr>
          <p:cNvGrpSpPr/>
          <p:nvPr/>
        </p:nvGrpSpPr>
        <p:grpSpPr>
          <a:xfrm>
            <a:off x="538103" y="4434910"/>
            <a:ext cx="248961" cy="225774"/>
            <a:chOff x="10483925" y="2904391"/>
            <a:chExt cx="396900" cy="359934"/>
          </a:xfrm>
          <a:noFill/>
        </p:grpSpPr>
        <p:grpSp>
          <p:nvGrpSpPr>
            <p:cNvPr id="58" name="Graphique 1830">
              <a:extLst>
                <a:ext uri="{FF2B5EF4-FFF2-40B4-BE49-F238E27FC236}">
                  <a16:creationId xmlns:a16="http://schemas.microsoft.com/office/drawing/2014/main" id="{0FBD3532-C02C-4DAF-9ECD-31D03E173296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9D83C757-7105-45FA-A0CD-1A653AA17E02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3" name="Forme libre : forme 62">
                <a:extLst>
                  <a:ext uri="{FF2B5EF4-FFF2-40B4-BE49-F238E27FC236}">
                    <a16:creationId xmlns:a16="http://schemas.microsoft.com/office/drawing/2014/main" id="{7214E9A4-7664-41F6-B75C-12BF4A1F7C0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A25DF9FB-49D7-4E9E-AAE9-EB3EF96C84F4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5" name="Forme libre : forme 64">
                <a:extLst>
                  <a:ext uri="{FF2B5EF4-FFF2-40B4-BE49-F238E27FC236}">
                    <a16:creationId xmlns:a16="http://schemas.microsoft.com/office/drawing/2014/main" id="{42C99D53-FD12-4C98-BDA0-6F26F54BF34E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6" name="Forme libre : forme 65">
                <a:extLst>
                  <a:ext uri="{FF2B5EF4-FFF2-40B4-BE49-F238E27FC236}">
                    <a16:creationId xmlns:a16="http://schemas.microsoft.com/office/drawing/2014/main" id="{34D97D2A-9216-4DEA-AF8E-EE5FC965ED89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7" name="Forme libre : forme 66">
                <a:extLst>
                  <a:ext uri="{FF2B5EF4-FFF2-40B4-BE49-F238E27FC236}">
                    <a16:creationId xmlns:a16="http://schemas.microsoft.com/office/drawing/2014/main" id="{FD15E650-8AA1-43C7-82E2-69E5867860BC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7D7CE46F-648D-49A7-8598-59D0D74F51E1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629138D7-4694-4CDB-906F-767D499C6D8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9EBB8673-C9C1-4FEF-9389-8B6C967B0943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6A809C8F-2D1F-4C44-8AEE-4A2F92D24FF7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4803A41F-0E41-4220-BC23-8A95E68DB559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F12CB48D-5D7F-4325-81BC-4FDB472E7B39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4" name="Forme libre : forme 73">
                <a:extLst>
                  <a:ext uri="{FF2B5EF4-FFF2-40B4-BE49-F238E27FC236}">
                    <a16:creationId xmlns:a16="http://schemas.microsoft.com/office/drawing/2014/main" id="{B33BB922-744C-4740-8C82-BE44AFB7D446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D2F3D8E1-8B8E-4565-8DDC-4D5744DD7139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AA5D5232-F51B-4371-884C-B3D32E1A4669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CB50A528-FB13-47F6-BCD2-A78783F663BD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75" name="Graphique 1830">
            <a:extLst>
              <a:ext uri="{FF2B5EF4-FFF2-40B4-BE49-F238E27FC236}">
                <a16:creationId xmlns:a16="http://schemas.microsoft.com/office/drawing/2014/main" id="{35D55294-E348-4D0A-ABC8-436A61436D52}"/>
              </a:ext>
            </a:extLst>
          </p:cNvPr>
          <p:cNvGrpSpPr/>
          <p:nvPr/>
        </p:nvGrpSpPr>
        <p:grpSpPr>
          <a:xfrm>
            <a:off x="6376493" y="1276823"/>
            <a:ext cx="248961" cy="225774"/>
            <a:chOff x="10483925" y="2904391"/>
            <a:chExt cx="396900" cy="359934"/>
          </a:xfrm>
          <a:noFill/>
        </p:grpSpPr>
        <p:grpSp>
          <p:nvGrpSpPr>
            <p:cNvPr id="76" name="Graphique 1830">
              <a:extLst>
                <a:ext uri="{FF2B5EF4-FFF2-40B4-BE49-F238E27FC236}">
                  <a16:creationId xmlns:a16="http://schemas.microsoft.com/office/drawing/2014/main" id="{B41C3201-9C2B-413E-A1F5-F89EE9AA3A6D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32344600-6231-4028-B092-F629003500B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0DC35505-FCA6-4F14-A925-F54A0E336711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A28F04E5-E3A3-4BA6-9E81-FF1BE7F6D6D7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4644F727-AA6A-4A9B-92F0-C03CEB754AF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07E5928C-8A52-44FA-956B-3614218D1EB5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600C0FFD-F3BF-4B81-9DDE-CF71D3F5CDFD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B66F42E3-8842-48C6-AB53-EA3A6EA59E34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2596B49F-D357-43B0-917E-7E53096AD3CA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191A6B23-C91F-4BAA-A475-D343D39AC4B7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978E9A2A-14E2-40DA-A39D-C98245456730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D93E44F0-42BC-45FD-991E-EE49FFE63487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2BD0920C-3B94-465A-98D2-52095905A6F1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548D09BA-59F3-491C-A78B-A72E8E315674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DAF57CCA-3330-4B91-8F08-8BD5C803BDB3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A07AB471-0649-477A-9277-BE795E15B22A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227933C4-DEAC-45B0-BAD5-CD649D833820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93" name="Graphique 1830">
            <a:extLst>
              <a:ext uri="{FF2B5EF4-FFF2-40B4-BE49-F238E27FC236}">
                <a16:creationId xmlns:a16="http://schemas.microsoft.com/office/drawing/2014/main" id="{906E1BD2-E4F0-4097-BEA6-EACE332843E8}"/>
              </a:ext>
            </a:extLst>
          </p:cNvPr>
          <p:cNvGrpSpPr/>
          <p:nvPr/>
        </p:nvGrpSpPr>
        <p:grpSpPr>
          <a:xfrm>
            <a:off x="6416260" y="2834969"/>
            <a:ext cx="248961" cy="225774"/>
            <a:chOff x="10483925" y="2904391"/>
            <a:chExt cx="396900" cy="359934"/>
          </a:xfrm>
          <a:noFill/>
        </p:grpSpPr>
        <p:grpSp>
          <p:nvGrpSpPr>
            <p:cNvPr id="94" name="Graphique 1830">
              <a:extLst>
                <a:ext uri="{FF2B5EF4-FFF2-40B4-BE49-F238E27FC236}">
                  <a16:creationId xmlns:a16="http://schemas.microsoft.com/office/drawing/2014/main" id="{4B30E378-46FD-4BBA-B9DE-8D6279373377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D3D7DFC2-6227-471E-A2DB-9EC8FDD2BEC8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C76F8502-44BB-42B5-9F2E-7BA42FD5FFA2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B903CE40-12C5-49D0-B9EA-6FD3E4C0CAD6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41DE696F-8962-4FDD-867A-FE25A991514C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2" name="Forme libre : forme 101">
                <a:extLst>
                  <a:ext uri="{FF2B5EF4-FFF2-40B4-BE49-F238E27FC236}">
                    <a16:creationId xmlns:a16="http://schemas.microsoft.com/office/drawing/2014/main" id="{BE9E8F69-DC1E-4FE2-88AA-35F2150F50AD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3" name="Forme libre : forme 102">
                <a:extLst>
                  <a:ext uri="{FF2B5EF4-FFF2-40B4-BE49-F238E27FC236}">
                    <a16:creationId xmlns:a16="http://schemas.microsoft.com/office/drawing/2014/main" id="{D9E0E4A7-1E01-47B1-B1EA-774DCB2D0157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217935D5-143C-4776-8B5A-468F664F446A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BA54B35E-27BD-4852-A181-95672A59D425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DF213D6F-CB72-4321-83C8-2101CB931A12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34EE5AA5-B4BA-4A79-B4D9-EEA1C8816488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8" name="Forme libre : forme 107">
                <a:extLst>
                  <a:ext uri="{FF2B5EF4-FFF2-40B4-BE49-F238E27FC236}">
                    <a16:creationId xmlns:a16="http://schemas.microsoft.com/office/drawing/2014/main" id="{B6B62AC5-5F79-4B5D-B8BD-C52C9E891336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9" name="Forme libre : forme 108">
                <a:extLst>
                  <a:ext uri="{FF2B5EF4-FFF2-40B4-BE49-F238E27FC236}">
                    <a16:creationId xmlns:a16="http://schemas.microsoft.com/office/drawing/2014/main" id="{7FE0A5FC-6463-4210-AFD7-392EE23384DC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0" name="Forme libre : forme 109">
                <a:extLst>
                  <a:ext uri="{FF2B5EF4-FFF2-40B4-BE49-F238E27FC236}">
                    <a16:creationId xmlns:a16="http://schemas.microsoft.com/office/drawing/2014/main" id="{0E23FCC8-9131-4064-B549-9FAB3FB79307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12481E83-0E5E-4270-8A4F-524399C7C03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072F1C9C-B253-4818-81E9-BF2167C9DE47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9E259C86-3321-4A72-8734-397157DD7826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11" name="Graphique 1830">
            <a:extLst>
              <a:ext uri="{FF2B5EF4-FFF2-40B4-BE49-F238E27FC236}">
                <a16:creationId xmlns:a16="http://schemas.microsoft.com/office/drawing/2014/main" id="{800A9B80-E321-4FFC-9F27-546B7168CB70}"/>
              </a:ext>
            </a:extLst>
          </p:cNvPr>
          <p:cNvGrpSpPr/>
          <p:nvPr/>
        </p:nvGrpSpPr>
        <p:grpSpPr>
          <a:xfrm>
            <a:off x="6413475" y="4424594"/>
            <a:ext cx="248961" cy="225774"/>
            <a:chOff x="10483925" y="2904391"/>
            <a:chExt cx="396900" cy="359934"/>
          </a:xfrm>
          <a:noFill/>
        </p:grpSpPr>
        <p:grpSp>
          <p:nvGrpSpPr>
            <p:cNvPr id="112" name="Graphique 1830">
              <a:extLst>
                <a:ext uri="{FF2B5EF4-FFF2-40B4-BE49-F238E27FC236}">
                  <a16:creationId xmlns:a16="http://schemas.microsoft.com/office/drawing/2014/main" id="{784F9FD1-8A11-4B39-809B-EDB2FD195F5C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19DF68DE-45E1-44D4-B209-ABD81D775832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7" name="Forme libre : forme 116">
                <a:extLst>
                  <a:ext uri="{FF2B5EF4-FFF2-40B4-BE49-F238E27FC236}">
                    <a16:creationId xmlns:a16="http://schemas.microsoft.com/office/drawing/2014/main" id="{F70DEBCE-7837-4126-BB19-FFA3D6E26337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8" name="Forme libre : forme 117">
                <a:extLst>
                  <a:ext uri="{FF2B5EF4-FFF2-40B4-BE49-F238E27FC236}">
                    <a16:creationId xmlns:a16="http://schemas.microsoft.com/office/drawing/2014/main" id="{4FD235AC-8970-47E9-B039-F3CE773EB982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9" name="Forme libre : forme 118">
                <a:extLst>
                  <a:ext uri="{FF2B5EF4-FFF2-40B4-BE49-F238E27FC236}">
                    <a16:creationId xmlns:a16="http://schemas.microsoft.com/office/drawing/2014/main" id="{9A80777E-6BB5-465C-99B8-A86368ABC94A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0" name="Forme libre : forme 119">
                <a:extLst>
                  <a:ext uri="{FF2B5EF4-FFF2-40B4-BE49-F238E27FC236}">
                    <a16:creationId xmlns:a16="http://schemas.microsoft.com/office/drawing/2014/main" id="{6229E386-0C0F-4825-8F4C-BB5E50771DD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1" name="Forme libre : forme 120">
                <a:extLst>
                  <a:ext uri="{FF2B5EF4-FFF2-40B4-BE49-F238E27FC236}">
                    <a16:creationId xmlns:a16="http://schemas.microsoft.com/office/drawing/2014/main" id="{25B19E63-0811-47D2-9B72-E9217B92E56D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2" name="Forme libre : forme 121">
                <a:extLst>
                  <a:ext uri="{FF2B5EF4-FFF2-40B4-BE49-F238E27FC236}">
                    <a16:creationId xmlns:a16="http://schemas.microsoft.com/office/drawing/2014/main" id="{D1F6E370-FBB5-4A0C-83EA-1CA84A46D0B1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D8FF56E6-E856-41AD-A08E-207B8CBFAFD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4" name="Forme libre : forme 123">
                <a:extLst>
                  <a:ext uri="{FF2B5EF4-FFF2-40B4-BE49-F238E27FC236}">
                    <a16:creationId xmlns:a16="http://schemas.microsoft.com/office/drawing/2014/main" id="{6AA2F2D4-7A8E-440A-A8CA-AEFCFF549485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5" name="Forme libre : forme 124">
                <a:extLst>
                  <a:ext uri="{FF2B5EF4-FFF2-40B4-BE49-F238E27FC236}">
                    <a16:creationId xmlns:a16="http://schemas.microsoft.com/office/drawing/2014/main" id="{0923BAD6-4FE9-4D6C-8C8F-A02048B023A0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6" name="Forme libre : forme 125">
                <a:extLst>
                  <a:ext uri="{FF2B5EF4-FFF2-40B4-BE49-F238E27FC236}">
                    <a16:creationId xmlns:a16="http://schemas.microsoft.com/office/drawing/2014/main" id="{87639A55-5BCA-4E1F-AFC7-5F4848C193E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7" name="Forme libre : forme 126">
                <a:extLst>
                  <a:ext uri="{FF2B5EF4-FFF2-40B4-BE49-F238E27FC236}">
                    <a16:creationId xmlns:a16="http://schemas.microsoft.com/office/drawing/2014/main" id="{F731F0DE-1527-4E2E-BA4F-C5F9AC965693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8" name="Forme libre : forme 127">
                <a:extLst>
                  <a:ext uri="{FF2B5EF4-FFF2-40B4-BE49-F238E27FC236}">
                    <a16:creationId xmlns:a16="http://schemas.microsoft.com/office/drawing/2014/main" id="{B72D45DA-1CD5-4D95-8988-2A221DD1B872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CAB59FBB-6A91-467D-9CC6-83A9982ECD02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9732940A-0760-4503-95FF-457E125DED8E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73B7AB0F-A657-4F9F-A11F-2FAE789F2925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3479667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3938246"/>
            <a:ext cx="6318384" cy="41645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CE76-1A28-46F4-929E-240A66D7051C}"/>
              </a:ext>
            </a:extLst>
          </p:cNvPr>
          <p:cNvSpPr/>
          <p:nvPr/>
        </p:nvSpPr>
        <p:spPr>
          <a:xfrm>
            <a:off x="4600094" y="4725878"/>
            <a:ext cx="6318385" cy="4164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>
                <a:solidFill>
                  <a:schemeClr val="bg1"/>
                </a:solidFill>
              </a:rPr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2134957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820040"/>
            <a:ext cx="5858586" cy="2159174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455753" y="4017476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Les outils de conquête pour provoquer la relation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prêt décollage Pro à 0%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destiné aux professionnels de Santé porteurs d’un projet d’installation/reprise d’activité dans des communes de moins de 2000 habitants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2"/>
              </a:rPr>
              <a:t>ICI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17771" y="3195873"/>
            <a:ext cx="5717684" cy="4173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416940"/>
            <a:ext cx="5331135" cy="2240641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975949" y="1422205"/>
            <a:ext cx="5835650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sur objectifs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Engagement crédit MLT / CBM / CBI / LLD (2% sur PV Coll.)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VB financements à forte valeur ajoutée (CB, affacturage, LLD) (1% sur PV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relative (baromètre)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Engagements MLT / PGE / CBM / CBI / LLD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CPAé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 univers non-détenu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: </a:t>
            </a:r>
            <a:r>
              <a:rPr kumimoji="0" lang="fr-FR" sz="105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nos solutions de financement 2.0 </a:t>
            </a:r>
            <a:r>
              <a:rPr kumimoji="0" lang="fr-FR" sz="105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Crédit Digital Pro (MLT &amp; CBM) + </a:t>
            </a:r>
            <a:r>
              <a:rPr kumimoji="0" lang="fr-FR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MyOpéFin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en </a:t>
            </a:r>
            <a:r>
              <a:rPr kumimoji="0" lang="fr-FR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selfcare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du crédit : «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Financer les projets </a:t>
            </a:r>
            <a:r>
              <a:rPr lang="fr-FR" dirty="0">
                <a:latin typeface="Montserrat Black"/>
              </a:rPr>
              <a:t>de nos Pros, y compris les projets «</a:t>
            </a:r>
            <a:r>
              <a:rPr lang="fr-FR" dirty="0">
                <a:solidFill>
                  <a:srgbClr val="00B050"/>
                </a:solidFill>
                <a:latin typeface="Montserrat Black"/>
              </a:rPr>
              <a:t> verts </a:t>
            </a:r>
            <a:r>
              <a:rPr lang="fr-FR" dirty="0">
                <a:latin typeface="Montserrat Black"/>
              </a:rPr>
              <a:t>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CREDIT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936191"/>
            <a:ext cx="5338572" cy="202099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17558" y="3734024"/>
            <a:ext cx="1723366" cy="338987"/>
          </a:xfrm>
          <a:prstGeom prst="rect">
            <a:avLst/>
          </a:prstGeom>
          <a:solidFill>
            <a:srgbClr val="92D05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Qui contacter ?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4" y="3737133"/>
            <a:ext cx="2999802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le crédit</a:t>
            </a:r>
          </a:p>
        </p:txBody>
      </p:sp>
      <p:pic>
        <p:nvPicPr>
          <p:cNvPr id="37" name="Image 36">
            <a:hlinkClick r:id="rId3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9925" y="5354684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309538" y="5572914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Graphique 1830">
            <a:extLst>
              <a:ext uri="{FF2B5EF4-FFF2-40B4-BE49-F238E27FC236}">
                <a16:creationId xmlns:a16="http://schemas.microsoft.com/office/drawing/2014/main" id="{622E5C38-5027-4B51-8647-A1C561B1EF48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8" name="Graphique 1830">
              <a:extLst>
                <a:ext uri="{FF2B5EF4-FFF2-40B4-BE49-F238E27FC236}">
                  <a16:creationId xmlns:a16="http://schemas.microsoft.com/office/drawing/2014/main" id="{21D1E358-BF38-470D-89C0-BDE221E0028B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98676C1D-721C-4FB9-AC32-6645B4E3A35C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022B2013-42A0-49DB-A3DB-32178405FFAA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C0D9C119-566E-400E-A709-BC49A8FD08B3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82C51E06-FD16-4926-81A8-AABAC3D4D3C7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857F9C37-C6BF-4734-B3DD-7B7EFFA8D960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9695F7CF-A5E4-40DD-BBE2-009E223E1BB4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E1862CFF-9B43-4963-82F8-45FE118F7847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4BE45C96-98E9-4858-8AB1-D5182A8F5183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A617A9D6-2EAB-4E86-8298-E81C21B9E322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265A4F70-0670-4273-9608-BDEDA68A2B4C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EE17B203-48EA-4F3A-9E02-11AA5D4FAA13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C0F60E77-EDFC-4D85-998E-8C5E99E4D7D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EA8B3D37-D004-447F-AF77-39E465E77E98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78BD7717-6AF3-46C8-A9DC-70449F813284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A0A7B1AF-FB61-4333-88C6-75AA9D82E6D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BA167146-F46C-4C25-B618-467020CF7649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8" name="Graphique 1772">
            <a:extLst>
              <a:ext uri="{FF2B5EF4-FFF2-40B4-BE49-F238E27FC236}">
                <a16:creationId xmlns:a16="http://schemas.microsoft.com/office/drawing/2014/main" id="{7C29E4BE-9EDD-4F92-938D-BD2DC5EB0FD7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DE074A92-69D3-47B6-BFDD-04AA1B51ED8F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0" name="Graphique 1772">
              <a:extLst>
                <a:ext uri="{FF2B5EF4-FFF2-40B4-BE49-F238E27FC236}">
                  <a16:creationId xmlns:a16="http://schemas.microsoft.com/office/drawing/2014/main" id="{F14F8C6A-9530-4D62-8F07-A10B8D029BD7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9C3F008B-2993-43A9-A49B-932CC7810036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38F78E97-F39F-4C4A-8773-F97FA41BB434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B262F5E1-E9B1-4C8F-91FC-A6F4702936DC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650383B8-92F2-4C23-AB44-45762E7E8818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09F1ACCB-F1DF-43D6-942C-FB7813AC44D0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836124EB-1ABD-4AF9-B01B-1DE426020774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718B1F0C-4D6D-4237-9395-725D332E20CD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6" name="Graphique 1772">
              <a:extLst>
                <a:ext uri="{FF2B5EF4-FFF2-40B4-BE49-F238E27FC236}">
                  <a16:creationId xmlns:a16="http://schemas.microsoft.com/office/drawing/2014/main" id="{3FD9C205-EC44-41BC-AC60-737E63EACF7D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9A5C30A-F0F4-4195-959D-C95F57423CDA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5A06959-A3B5-4793-878D-B54E87E11525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E7E40233-CF0C-4974-BB0C-63AF61BC7F13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E229CE49-4496-4633-B558-DCE39B143288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30E52457-6B99-4E22-BF3F-3C67FC0D6971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7F5460DC-5E07-44B5-BFE1-9473B87CAE17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BD03BFA3-8F19-4D2B-9B00-C0DD9A1A8CEC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BD57F0C-E6DE-4F85-9213-AB060761DD83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D6F07387-DFC4-4E85-A41A-3E574DB93433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4ADC8C3B-A39B-4555-9D24-0542477170B9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4261B9E-76BE-4D52-AAB2-CFC466D498BE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DEA394CE-54A1-4C9B-9327-A9F03A3A3780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23133F66-73A9-4B52-A9D1-1DB049B55381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2" name="Graphique 1813">
            <a:extLst>
              <a:ext uri="{FF2B5EF4-FFF2-40B4-BE49-F238E27FC236}">
                <a16:creationId xmlns:a16="http://schemas.microsoft.com/office/drawing/2014/main" id="{89080429-688E-42B9-B5F2-5D630F31424E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3" name="Graphique 1813">
              <a:extLst>
                <a:ext uri="{FF2B5EF4-FFF2-40B4-BE49-F238E27FC236}">
                  <a16:creationId xmlns:a16="http://schemas.microsoft.com/office/drawing/2014/main" id="{82FE5FB3-325F-4050-8E27-D27DAA3E4A20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5" name="Graphique 1813">
                <a:extLst>
                  <a:ext uri="{FF2B5EF4-FFF2-40B4-BE49-F238E27FC236}">
                    <a16:creationId xmlns:a16="http://schemas.microsoft.com/office/drawing/2014/main" id="{595EB76C-7C10-4331-9B4B-4BA6E88F07AE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7" name="Graphique 1813">
                  <a:extLst>
                    <a:ext uri="{FF2B5EF4-FFF2-40B4-BE49-F238E27FC236}">
                      <a16:creationId xmlns:a16="http://schemas.microsoft.com/office/drawing/2014/main" id="{0A8B4F63-E43E-403D-8A23-CD24B3C6F414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37A5BF06-9C7B-4FD7-A28A-AB78FEE9CE20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F9D457CB-1580-4D64-B8BB-15BF4756B8B3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F44FEA16-5D89-45DA-A094-B6330C5F91ED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Forme libre : forme 88">
                  <a:extLst>
                    <a:ext uri="{FF2B5EF4-FFF2-40B4-BE49-F238E27FC236}">
                      <a16:creationId xmlns:a16="http://schemas.microsoft.com/office/drawing/2014/main" id="{52A7C7C3-B419-4AF1-B9F1-9CEAC6AD3785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Forme libre : forme 89">
                  <a:extLst>
                    <a:ext uri="{FF2B5EF4-FFF2-40B4-BE49-F238E27FC236}">
                      <a16:creationId xmlns:a16="http://schemas.microsoft.com/office/drawing/2014/main" id="{A6CF8520-EFC5-4065-8D06-8CF960A30277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91" name="Graphique 1813">
                  <a:extLst>
                    <a:ext uri="{FF2B5EF4-FFF2-40B4-BE49-F238E27FC236}">
                      <a16:creationId xmlns:a16="http://schemas.microsoft.com/office/drawing/2014/main" id="{F8A7E611-A2C9-465B-A8FA-BFD454860D90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9DA4BD63-3F4F-4419-8A05-240852D6DF94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9B0345D2-2AF3-4E23-B154-B757FB4737DE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38D81A82-00C9-47FA-9F5A-B031D4925345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FB2EA942-35D8-480D-AFA8-AC6598A95F01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9DE6F87E-D35A-487A-80A8-D891585BD10A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99C03897-1315-42CA-91F5-B8BB0052409A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81B84366-8CDC-4BA7-865A-D1E45E6B0040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B6615DB4-11A4-4B93-AAB8-F609B65416EA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44A7F623-D1D2-4813-B2FB-5DEC65460C59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23941E26-0FB9-4AD0-9047-BE4A9ED2B7B1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125A5B7E-EA71-40EE-874A-DE59A68E0B02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3" name="Graphique 1846">
            <a:extLst>
              <a:ext uri="{FF2B5EF4-FFF2-40B4-BE49-F238E27FC236}">
                <a16:creationId xmlns:a16="http://schemas.microsoft.com/office/drawing/2014/main" id="{86AB32E6-05D3-43AE-833E-09302B2B6A93}"/>
              </a:ext>
            </a:extLst>
          </p:cNvPr>
          <p:cNvGrpSpPr/>
          <p:nvPr/>
        </p:nvGrpSpPr>
        <p:grpSpPr>
          <a:xfrm>
            <a:off x="545759" y="3755375"/>
            <a:ext cx="239268" cy="268810"/>
            <a:chOff x="754923" y="4488392"/>
            <a:chExt cx="305723" cy="343471"/>
          </a:xfrm>
          <a:noFill/>
        </p:grpSpPr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8E84B548-1E20-4515-BD36-55CF3203D0E1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763F2BCD-71AE-46EC-A904-4D5B3BA5BCE0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69D87C88-77ED-47A1-8290-90706CD2EECE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AD211B19-A9AA-478C-954F-CD2D4D374EE0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901909F1-D70C-4DF1-89FE-765540334951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C422F00A-6FB6-4CD0-8777-90741DCA3AB6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EB663D72-395A-45C1-A1D1-701AB8180E64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DEB8126B-52CA-4300-A74F-C89E3EC7F0BE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1E11FFC6-3FF9-454B-9E5D-0A513DC3A3D5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2" name="Espace réservé du contenu 8">
            <a:extLst>
              <a:ext uri="{FF2B5EF4-FFF2-40B4-BE49-F238E27FC236}">
                <a16:creationId xmlns:a16="http://schemas.microsoft.com/office/drawing/2014/main" id="{9CEA6DE2-ED03-48C1-B174-A953BAC0AB96}"/>
              </a:ext>
            </a:extLst>
          </p:cNvPr>
          <p:cNvSpPr txBox="1">
            <a:spLocks/>
          </p:cNvSpPr>
          <p:nvPr/>
        </p:nvSpPr>
        <p:spPr>
          <a:xfrm>
            <a:off x="96164" y="1428564"/>
            <a:ext cx="5701012" cy="2336595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8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/>
              <a:t>Pour les professionnels de Santé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Le Prêt Décollage Pro pour leur projet d’installation / reprise sur zones à faible densité médicale </a:t>
            </a:r>
            <a:r>
              <a:rPr lang="fr-FR" sz="800" i="1" dirty="0"/>
              <a:t>(en adossement d’un MLT classique)</a:t>
            </a:r>
            <a:endParaRPr lang="fr-FR" sz="1000" i="1" dirty="0"/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L’équipement en LLD / CBM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/>
              <a:t>Pour les agriculteurs &amp; viticulteurs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L’équipement de la filière en CBM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/>
              <a:t>Pour tous les clients Pro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L’équipement en CBM / LLD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Nouvelle Gamme de Crédits Express Pros </a:t>
            </a:r>
            <a:r>
              <a:rPr lang="fr-FR" sz="1000" dirty="0">
                <a:solidFill>
                  <a:srgbClr val="00B050"/>
                </a:solidFill>
              </a:rPr>
              <a:t>VERTS </a:t>
            </a:r>
            <a:r>
              <a:rPr lang="fr-FR" sz="900" i="1" dirty="0"/>
              <a:t>(mise en marché imminente)</a:t>
            </a:r>
            <a:endParaRPr lang="fr-FR" sz="1000" i="1" dirty="0">
              <a:solidFill>
                <a:srgbClr val="00B050"/>
              </a:solidFill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L’accompagnement vers la transition énergétique</a:t>
            </a:r>
            <a:endParaRPr lang="fr-FR" sz="1100" dirty="0"/>
          </a:p>
        </p:txBody>
      </p:sp>
      <p:sp>
        <p:nvSpPr>
          <p:cNvPr id="123" name="Espace réservé du contenu 8">
            <a:extLst>
              <a:ext uri="{FF2B5EF4-FFF2-40B4-BE49-F238E27FC236}">
                <a16:creationId xmlns:a16="http://schemas.microsoft.com/office/drawing/2014/main" id="{E1BFDFDC-155F-468B-8736-DBDD06AD87C4}"/>
              </a:ext>
            </a:extLst>
          </p:cNvPr>
          <p:cNvSpPr txBox="1">
            <a:spLocks/>
          </p:cNvSpPr>
          <p:nvPr/>
        </p:nvSpPr>
        <p:spPr>
          <a:xfrm>
            <a:off x="43121" y="4119377"/>
            <a:ext cx="5797176" cy="215285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92D050"/>
                </a:solidFill>
              </a:rPr>
              <a:t>Des cibles qualifiées pour organiser la prise de contact : </a:t>
            </a:r>
            <a:r>
              <a:rPr lang="fr-FR" sz="1200" b="1" dirty="0">
                <a:solidFill>
                  <a:srgbClr val="92D050"/>
                </a:solidFill>
                <a:hlinkClick r:id="rId7" action="ppaction://hlinksldjump"/>
              </a:rPr>
              <a:t>clic ici</a:t>
            </a:r>
            <a:endParaRPr lang="fr-FR" sz="1200" b="1" dirty="0">
              <a:solidFill>
                <a:srgbClr val="92D050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 dirty="0"/>
              <a:t>Action récurrente DATANEO avec ciblage mensuel </a:t>
            </a:r>
            <a:r>
              <a:rPr lang="fr-FR" sz="1050" dirty="0">
                <a:sym typeface="Wingdings" panose="05000000000000000000" pitchFamily="2" charset="2"/>
              </a:rPr>
              <a:t> </a:t>
            </a:r>
            <a:r>
              <a:rPr lang="fr-FR" sz="1050" dirty="0"/>
              <a:t>Financer l’équipement en véhicules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 dirty="0"/>
              <a:t>Enveloppe « crédit pré-accepté » pour les projets de nos clients Pros de Santé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 dirty="0"/>
              <a:t>Les professionnels de santé </a:t>
            </a:r>
            <a:r>
              <a:rPr lang="fr-FR" sz="1050" i="1" dirty="0"/>
              <a:t>(15 codes NAF) </a:t>
            </a:r>
            <a:r>
              <a:rPr lang="fr-FR" sz="1050" dirty="0"/>
              <a:t>non-détenteurs CBM ou LLD en activité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 :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 dirty="0"/>
              <a:t>L’ensemble des professionnels ayant des crédits à échoir prochainement</a:t>
            </a:r>
          </a:p>
        </p:txBody>
      </p:sp>
      <p:pic>
        <p:nvPicPr>
          <p:cNvPr id="7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DC207AFE-A3FA-FBE2-0783-DF91383006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225468" y="4146506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1103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104">
            <a:extLst>
              <a:ext uri="{FF2B5EF4-FFF2-40B4-BE49-F238E27FC236}">
                <a16:creationId xmlns:a16="http://schemas.microsoft.com/office/drawing/2014/main" id="{1A569A20-0E99-4CD2-A3A1-FB125D88E565}"/>
              </a:ext>
            </a:extLst>
          </p:cNvPr>
          <p:cNvSpPr/>
          <p:nvPr/>
        </p:nvSpPr>
        <p:spPr>
          <a:xfrm>
            <a:off x="5953014" y="3753850"/>
            <a:ext cx="5858585" cy="903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4913702"/>
            <a:ext cx="5858586" cy="1043478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35877" y="3007400"/>
            <a:ext cx="5717684" cy="547338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2294521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7" y="1422205"/>
            <a:ext cx="5592495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sur objectifs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Excédent collecte Pro globale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yc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partie privée du pro (1,5% sur PV Coll.)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Excédent CEP (0,5% sur PV Coll.)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relative (baromètre)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Excédent épargne (hors DAV) pondéré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CPAé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 univers non-détenu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: 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Capital garanti sur 100% de nos offres (à terme sur green bond)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l’Epargne : «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Valoriser les liquidités </a:t>
            </a:r>
            <a:r>
              <a:rPr lang="fr-FR" dirty="0">
                <a:latin typeface="Montserrat Black"/>
              </a:rPr>
              <a:t>de nos Pros 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EPARGNE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935731"/>
            <a:ext cx="5338572" cy="202144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4" y="4738630"/>
            <a:ext cx="299980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l’Epargne</a:t>
            </a:r>
          </a:p>
        </p:txBody>
      </p:sp>
      <p:pic>
        <p:nvPicPr>
          <p:cNvPr id="37" name="Image 36">
            <a:hlinkClick r:id="rId2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9758" y="5470088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51500" y="5691163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0839DC1B-FC56-41DA-BDAA-08320F5D4323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4" name="Graphique 1830">
              <a:extLst>
                <a:ext uri="{FF2B5EF4-FFF2-40B4-BE49-F238E27FC236}">
                  <a16:creationId xmlns:a16="http://schemas.microsoft.com/office/drawing/2014/main" id="{200E150E-D08D-4DE8-9974-571312928F45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86CA3083-B929-47AD-B86B-A058CFF2F942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02F64EDB-049E-4EB0-804A-0EA718F70452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61B12372-BECF-4C58-9E9A-7166AEC797DF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5E6262E1-E62D-4C59-BC96-84750FB9B5BE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869A83C9-DCAB-4651-8006-F51FA0D0F922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0C50D218-77AB-420D-B900-82C6E1DEB330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8EA6FC54-3DE7-456B-85EC-8BFBD40AD175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E57F3192-171A-45BB-AD48-AE6B41917596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7EEFBD51-B5CB-4F50-9097-D4CB8F4076A4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533ADD28-2813-4FF7-84FF-0EEA1778A1C3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3CBAECE4-B752-4C22-8D98-CE51868A70A3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B6293986-8F2F-434F-8B8F-AF40DFCC4C44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F9104061-A459-4048-B4FB-88342BB4B79E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82488F8E-3682-4579-98DF-BA86B958DB33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CA80D61D-B101-4D3E-88BB-8EBE98CCD47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214A5559-454B-409F-A613-357CDD8BD878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B4EA0B0C-A503-4F48-B854-04E3CE89116D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1FE1BF0F-9B7D-4961-88EE-C817F299CBD5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45A56857-C77C-4F10-938B-9B8ADA82E2BF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F2284916-3D61-4B37-A22E-D9E17B4614E9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B2AB9DA2-0E1F-423A-9407-2624959B0104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B0F6A8E9-D62B-444E-846B-06617A4C22A6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52F88780-E57D-430D-9719-A4F9D08D0D2B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C0F1A7C4-2AD7-4E4D-9520-EC8D6F5CD170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87B8EDD3-0BF0-47B7-A2B4-9220BA1ABD1D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C94484A0-01DE-49F9-B1A0-7197CF4D37C8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BEB5BA46-F9D7-4556-BF7D-305A139DD688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3960F6DF-E1F3-4617-A75B-AC2706D9CDD9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38F8ED0C-878F-427B-A21D-CB483DE71236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EFCD37A-6C91-4807-B0E0-BFA27CBE439E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09FAAE40-A660-47FD-8111-4B2119957F84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9FD5C458-E6A6-4FAC-985C-084AE5ACF432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E262B5AB-4D4A-4B06-A4F4-27C886848C6C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84B345D8-5A3E-4D48-8306-CD07761DEB57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E7B9A791-757E-41CD-A0E3-D410363FEE56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71FAACD3-3857-49AB-98BB-C3ED41264025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EC0BB666-A82C-49F0-98FE-3F2BD73CB0EC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120B16CA-DBDE-4E46-8958-03C0F93B2D8B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C085DD63-DA2C-44B3-BB13-A3CD9F34CF28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A5E57246-D9C3-41FD-85D1-3C96E2089B46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0" name="Graphique 1813">
            <a:extLst>
              <a:ext uri="{FF2B5EF4-FFF2-40B4-BE49-F238E27FC236}">
                <a16:creationId xmlns:a16="http://schemas.microsoft.com/office/drawing/2014/main" id="{5DD7C2D5-7B41-47ED-BA38-F917ADF6F01D}"/>
              </a:ext>
            </a:extLst>
          </p:cNvPr>
          <p:cNvGrpSpPr/>
          <p:nvPr/>
        </p:nvGrpSpPr>
        <p:grpSpPr>
          <a:xfrm>
            <a:off x="6087434" y="4762058"/>
            <a:ext cx="243960" cy="227725"/>
            <a:chOff x="2279329" y="2853237"/>
            <a:chExt cx="426529" cy="398144"/>
          </a:xfrm>
          <a:noFill/>
        </p:grpSpPr>
        <p:grpSp>
          <p:nvGrpSpPr>
            <p:cNvPr id="81" name="Graphique 1813">
              <a:extLst>
                <a:ext uri="{FF2B5EF4-FFF2-40B4-BE49-F238E27FC236}">
                  <a16:creationId xmlns:a16="http://schemas.microsoft.com/office/drawing/2014/main" id="{49EC2C3A-F537-4AC8-B034-3469EF3B28C6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3" name="Graphique 1813">
                <a:extLst>
                  <a:ext uri="{FF2B5EF4-FFF2-40B4-BE49-F238E27FC236}">
                    <a16:creationId xmlns:a16="http://schemas.microsoft.com/office/drawing/2014/main" id="{1F5D1ED7-792F-4FB6-A232-65A002A44E9D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5" name="Graphique 1813">
                  <a:extLst>
                    <a:ext uri="{FF2B5EF4-FFF2-40B4-BE49-F238E27FC236}">
                      <a16:creationId xmlns:a16="http://schemas.microsoft.com/office/drawing/2014/main" id="{13B914E9-DE6F-469C-9EA1-1741F989D52E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2840AF83-A3ED-495E-92C5-BC358AF64983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D0F533CA-544C-499A-854E-DF0A13ECED4B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9B68D5AB-C707-48ED-A7F5-3DFE9238D116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254995CC-6B37-48A8-8C26-E755525DD7AB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53FB4D44-3E6C-46DB-982C-FE392EE30255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9" name="Graphique 1813">
                  <a:extLst>
                    <a:ext uri="{FF2B5EF4-FFF2-40B4-BE49-F238E27FC236}">
                      <a16:creationId xmlns:a16="http://schemas.microsoft.com/office/drawing/2014/main" id="{86039BE3-5266-481E-8D0E-F201DA61BE55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1035F595-7D30-4A52-AEC1-EE7935DE4AA4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B80642DB-251E-4F35-BAF8-81237CEC440A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77114FAC-A911-469F-AFCE-CD41157B5C0C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0" name="Graphique 1813">
                  <a:extLst>
                    <a:ext uri="{FF2B5EF4-FFF2-40B4-BE49-F238E27FC236}">
                      <a16:creationId xmlns:a16="http://schemas.microsoft.com/office/drawing/2014/main" id="{34BD9C33-6AC3-4226-AE6E-A7F4D8689707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3" name="Forme libre : forme 92">
                    <a:extLst>
                      <a:ext uri="{FF2B5EF4-FFF2-40B4-BE49-F238E27FC236}">
                        <a16:creationId xmlns:a16="http://schemas.microsoft.com/office/drawing/2014/main" id="{C6C4CF17-85FE-4DE9-B9CC-50020CA5C31F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orme libre : forme 93">
                    <a:extLst>
                      <a:ext uri="{FF2B5EF4-FFF2-40B4-BE49-F238E27FC236}">
                        <a16:creationId xmlns:a16="http://schemas.microsoft.com/office/drawing/2014/main" id="{CF78EFF8-537B-4C14-9F9E-CB70A0D3EBBE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7703B0B1-5830-43E2-B067-976A92524AEC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689FFE50-7BF5-4501-97AC-8582E365FC65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DCB0977D-D344-400C-A555-0D5B7C7B55A0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BCD79641-AA0B-4819-A010-583DD15B9B28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6B1973EC-AC33-49D4-AC57-62EA0AA12F7B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0" name="Espace réservé du contenu 8">
            <a:extLst>
              <a:ext uri="{FF2B5EF4-FFF2-40B4-BE49-F238E27FC236}">
                <a16:creationId xmlns:a16="http://schemas.microsoft.com/office/drawing/2014/main" id="{08B0AF95-DAB0-4F6D-8CA3-C5125F109DB5}"/>
              </a:ext>
            </a:extLst>
          </p:cNvPr>
          <p:cNvSpPr txBox="1">
            <a:spLocks/>
          </p:cNvSpPr>
          <p:nvPr/>
        </p:nvSpPr>
        <p:spPr>
          <a:xfrm>
            <a:off x="345790" y="1379333"/>
            <a:ext cx="5355656" cy="229742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CEP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PRO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BDR (Réservé uniquement aux Personnes Morales) 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Vert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Parts sociales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Tréso Climat II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(green bond)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Espace réservé du contenu 8">
            <a:extLst>
              <a:ext uri="{FF2B5EF4-FFF2-40B4-BE49-F238E27FC236}">
                <a16:creationId xmlns:a16="http://schemas.microsoft.com/office/drawing/2014/main" id="{F127083B-843F-4135-A141-404E8D6B6A49}"/>
              </a:ext>
            </a:extLst>
          </p:cNvPr>
          <p:cNvSpPr txBox="1">
            <a:spLocks/>
          </p:cNvSpPr>
          <p:nvPr/>
        </p:nvSpPr>
        <p:spPr>
          <a:xfrm>
            <a:off x="517558" y="3734024"/>
            <a:ext cx="1723366" cy="338987"/>
          </a:xfrm>
          <a:prstGeom prst="rect">
            <a:avLst/>
          </a:prstGeom>
          <a:solidFill>
            <a:srgbClr val="00B0F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Qui contacter ?</a:t>
            </a:r>
          </a:p>
        </p:txBody>
      </p:sp>
      <p:grpSp>
        <p:nvGrpSpPr>
          <p:cNvPr id="122" name="Graphique 1846">
            <a:extLst>
              <a:ext uri="{FF2B5EF4-FFF2-40B4-BE49-F238E27FC236}">
                <a16:creationId xmlns:a16="http://schemas.microsoft.com/office/drawing/2014/main" id="{3651ED41-2E7C-4EA2-90BC-01D7A1C84AAA}"/>
              </a:ext>
            </a:extLst>
          </p:cNvPr>
          <p:cNvGrpSpPr/>
          <p:nvPr/>
        </p:nvGrpSpPr>
        <p:grpSpPr>
          <a:xfrm>
            <a:off x="545759" y="3755375"/>
            <a:ext cx="239268" cy="268810"/>
            <a:chOff x="754923" y="4488392"/>
            <a:chExt cx="305723" cy="343471"/>
          </a:xfrm>
          <a:noFill/>
        </p:grpSpPr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0CDAF9CD-A10A-46FF-856C-83E02DA62B22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974B22BF-FC84-4F4B-9C8B-6282A98A6BC3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C5598B71-94D8-4997-84D8-E4A58AE65124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CFFE0213-4B3C-4AB4-8297-83FDD3993C9E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B21B7CC9-BA47-4732-8558-7F973218BAED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7448DA68-5170-4258-B7E2-84D1B1CBD096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DA18434B-50C2-42FC-B650-2A30D5C69290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50A3E3F3-4A75-4256-B3B8-1B68BBEB06DE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9FFF8817-6751-421F-BC44-844CCDFC6AB8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32" name="Espace réservé du contenu 8">
            <a:extLst>
              <a:ext uri="{FF2B5EF4-FFF2-40B4-BE49-F238E27FC236}">
                <a16:creationId xmlns:a16="http://schemas.microsoft.com/office/drawing/2014/main" id="{5E4C6BF3-8DCC-4C68-873E-08C8AA844D3B}"/>
              </a:ext>
            </a:extLst>
          </p:cNvPr>
          <p:cNvSpPr txBox="1">
            <a:spLocks/>
          </p:cNvSpPr>
          <p:nvPr/>
        </p:nvSpPr>
        <p:spPr>
          <a:xfrm>
            <a:off x="84208" y="4027714"/>
            <a:ext cx="5692092" cy="1989925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00B0F0"/>
                </a:solidFill>
              </a:rPr>
              <a:t>Des cibles qualifiées pour organiser la prise de contact : </a:t>
            </a:r>
            <a:r>
              <a:rPr lang="fr-FR" sz="1200" b="1" dirty="0">
                <a:solidFill>
                  <a:srgbClr val="00B0F0"/>
                </a:solidFill>
                <a:hlinkClick r:id="rId6" action="ppaction://hlinksldjump"/>
              </a:rPr>
              <a:t>clic ici</a:t>
            </a:r>
            <a:endParaRPr lang="fr-FR" sz="1200" b="1" dirty="0">
              <a:solidFill>
                <a:srgbClr val="00B0F0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Cible Tréso Climat II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Cible récurrente trimestrielle « CCE solde </a:t>
            </a:r>
            <a:r>
              <a:rPr lang="fr-FR" sz="1000" dirty="0" err="1"/>
              <a:t>moy</a:t>
            </a:r>
            <a:r>
              <a:rPr lang="fr-FR" sz="1000" dirty="0"/>
              <a:t> trim sup10K€ »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 :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Fichier « encours CEP » (tranches 3 &amp; 4)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Autres clients déjà détenteurs d’un CEP avec solde important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Clients non-détenteurs de l’univers Epargne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Clients en PTF avec une SF Pro importante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Clients en PTF déjà détenteurs de CAT / de Comptes Titres</a:t>
            </a: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6" y="3841443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CAT PRO / CAT BDR / </a:t>
            </a:r>
            <a:r>
              <a:rPr lang="fr-FR" sz="1200" dirty="0">
                <a:solidFill>
                  <a:srgbClr val="00B050"/>
                </a:solidFill>
              </a:rPr>
              <a:t>CAT Vert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rgbClr val="00B050"/>
                </a:solidFill>
              </a:rPr>
              <a:t>Tréso Climat II </a:t>
            </a:r>
            <a:r>
              <a:rPr lang="fr-FR" sz="1200" dirty="0"/>
              <a:t>(green bond)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2" name="Espace réservé du contenu 8">
            <a:extLst>
              <a:ext uri="{FF2B5EF4-FFF2-40B4-BE49-F238E27FC236}">
                <a16:creationId xmlns:a16="http://schemas.microsoft.com/office/drawing/2014/main" id="{E6D30498-FE71-4A4B-B42A-F6B9AA7BB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79" y="3691223"/>
            <a:ext cx="3593247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>
              <a:spcBef>
                <a:spcPts val="600"/>
              </a:spcBef>
              <a:buClr>
                <a:srgbClr val="D11921"/>
              </a:buClr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fr-FR" altLang="fr-FR" sz="1400" b="1" dirty="0">
                <a:solidFill>
                  <a:prstClr val="white"/>
                </a:solidFill>
              </a:rPr>
              <a:t>Passerelles / Synergies PRO-Premium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6" name="Image 105">
            <a:extLst>
              <a:ext uri="{FF2B5EF4-FFF2-40B4-BE49-F238E27FC236}">
                <a16:creationId xmlns:a16="http://schemas.microsoft.com/office/drawing/2014/main" id="{5DFC8C72-B156-47A2-875A-60BBB7978F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5841628" y="3693395"/>
            <a:ext cx="341740" cy="342197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5B6174-1C23-B829-2744-6B98F2E2B17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76" y="3633993"/>
            <a:ext cx="423834" cy="411895"/>
          </a:xfrm>
          <a:prstGeom prst="rect">
            <a:avLst/>
          </a:prstGeom>
        </p:spPr>
      </p:pic>
      <p:pic>
        <p:nvPicPr>
          <p:cNvPr id="7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BA4CBB8D-7831-B83B-0AC5-3F0B19D58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00" y="2482816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F8BDC94B-EBFC-1AF9-078A-220B348A1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00" y="2936877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68258DEF-6004-78B1-3A78-5EE8195CF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00" y="3358013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9518E74-CAE1-00EC-12BD-666C3BFC17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225468" y="4146506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0608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2105231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691909"/>
            <a:ext cx="5338572" cy="226527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35877" y="3007400"/>
            <a:ext cx="5717684" cy="6058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l’IARD Pro : «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Assurer l’activité, les locaux, les biens et les véhicules </a:t>
            </a:r>
            <a:r>
              <a:rPr lang="fr-FR" dirty="0">
                <a:latin typeface="Montserrat Black"/>
              </a:rPr>
              <a:t>de nos Pros 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IARD Pro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7" y="1239301"/>
            <a:ext cx="2389395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17556" y="3552565"/>
            <a:ext cx="1833757" cy="338987"/>
          </a:xfrm>
          <a:prstGeom prst="rect">
            <a:avLst/>
          </a:prstGeom>
          <a:solidFill>
            <a:schemeClr val="tx2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07C98E33-E21C-42E5-94A8-EA07E38B920D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4" name="Graphique 1830">
              <a:extLst>
                <a:ext uri="{FF2B5EF4-FFF2-40B4-BE49-F238E27FC236}">
                  <a16:creationId xmlns:a16="http://schemas.microsoft.com/office/drawing/2014/main" id="{EA56FFF4-B0FB-4ED3-A56F-4E8D6F021EC6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98E56640-ECAD-42B6-A2A8-A026FFB0BF14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22A4C08D-C17B-45A8-9ECB-A3625D746366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AD445EDF-6C24-4F17-B82E-21A39F16DAB0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E779320A-E0D4-43AF-8F10-6C6AAFDC00B9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54F829FC-3DCF-4262-9783-DEE17EF4A684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FF84039C-B3A6-4639-9B60-36AA7E92D296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40BB47E6-CB35-4FF2-9004-790DE0FA372D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77EE3A69-80E3-4CC9-A5C0-AED1581C6985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88DED5C0-F3EA-4149-AEAE-C5E1D81FEC26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6686CD0C-6923-43D0-A04F-E53CEABCE8A2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3786E81C-56D9-4252-9EF5-8DDEDA74EDB5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831D38CB-8E05-4F79-B4B1-C4A1145DCCD6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597AF13B-F737-46F1-8167-8408EB836BE7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C41EA477-3342-4A0F-BDEF-4969E30AF866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B9FB1CDB-141E-4103-BD1A-F5F538543F7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00045B9D-52BB-41BD-8BD5-A768F304032C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11DF713F-114E-4A2D-8853-C93F4FEFE1D1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1891E0C2-1B08-4264-B539-55D99EA11DE7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041C7FFE-D295-4E1B-9A5F-2F7560F07E54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763CC121-2693-4799-B06F-7416AE9C4BF0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28A2883D-9886-4283-9F70-6FEE161F8449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8E2AAD4D-A7C4-4657-9C39-DE4BBA669650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F2E489CF-D6FA-412C-9EBA-2A2951039997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8854BB40-B1D5-4630-825C-BA2F2C3AA321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E8809C00-A304-46A5-B27B-27AD3043D943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569AC97E-C206-406D-9066-4F556E2E0BE6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EDD8A0AB-6AFF-498A-A9BE-9AB599A7A900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DC1FA957-DEDB-4ABD-B445-523E537258E2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28FD9EE9-AE8B-451B-8E8F-B38B3ED473FA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E43F360-1A40-4474-BC57-F494DFA62B4F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BC43538B-5D71-4193-B6F1-8BB013067F4B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326AFFB9-D9E6-4C28-905B-38FBDDAC06B0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AA69F174-929B-4ED1-AFAF-A28A6A988443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6E2DA7A3-6A4B-466E-A320-FE12F9FA4999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48A8F856-DA29-4D92-8671-914A007894F4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0D05630B-E000-404E-82F6-56BA5BA18D69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EAFD2E47-CFE4-463E-BE33-FDE78BF80EB4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0200D54E-2A22-4026-8463-381408E7F509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2C10850E-9279-4494-86B0-94348492DD1E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DF955987-D04F-470D-A1F3-43BF9D96202F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1" name="Graphique 1846">
            <a:extLst>
              <a:ext uri="{FF2B5EF4-FFF2-40B4-BE49-F238E27FC236}">
                <a16:creationId xmlns:a16="http://schemas.microsoft.com/office/drawing/2014/main" id="{E0852DF7-B2F2-40E3-8CED-D76735569DE3}"/>
              </a:ext>
            </a:extLst>
          </p:cNvPr>
          <p:cNvGrpSpPr/>
          <p:nvPr/>
        </p:nvGrpSpPr>
        <p:grpSpPr>
          <a:xfrm>
            <a:off x="557980" y="3591270"/>
            <a:ext cx="239268" cy="268810"/>
            <a:chOff x="754923" y="4488392"/>
            <a:chExt cx="305723" cy="343471"/>
          </a:xfrm>
          <a:noFill/>
        </p:grpSpPr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F09326E3-55C1-418F-8640-D420BCBDE08C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8AED72C9-A1F0-4F86-BB28-21B87C47F799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B2CE3A4C-9186-41D3-A7DC-95942C443D8B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D7F6CC2F-E0F1-4421-8860-9CEE276D90BB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AE7FAFCE-D4DB-4B10-AF60-485C7F0CA49B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7E902017-8F79-498D-90E7-3485F43B48B5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73A427E8-8B83-4FCF-87BE-40A88C2F6E55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AEB26275-2A03-4E5D-A00D-43AF3CFC77A1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3BD3186A-A16F-4396-90E5-BA56C910A4F4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0" name="Espace réservé du contenu 8">
            <a:extLst>
              <a:ext uri="{FF2B5EF4-FFF2-40B4-BE49-F238E27FC236}">
                <a16:creationId xmlns:a16="http://schemas.microsoft.com/office/drawing/2014/main" id="{203568EA-FC91-4327-82C5-C24BB4E73C3A}"/>
              </a:ext>
            </a:extLst>
          </p:cNvPr>
          <p:cNvSpPr txBox="1">
            <a:spLocks/>
          </p:cNvSpPr>
          <p:nvPr/>
        </p:nvSpPr>
        <p:spPr>
          <a:xfrm>
            <a:off x="336436" y="1660335"/>
            <a:ext cx="5355656" cy="17422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IARD Pro NER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fr-FR" sz="1200" b="1" dirty="0">
                <a:solidFill>
                  <a:srgbClr val="C00000"/>
                </a:solidFill>
              </a:rPr>
              <a:t>1 mois de cotisation offert </a:t>
            </a:r>
            <a:r>
              <a:rPr lang="fr-FR" sz="1200" dirty="0"/>
              <a:t>sur les nouvelles souscriptions MR Pro/Auto Pro </a:t>
            </a:r>
            <a:r>
              <a:rPr lang="fr-FR" sz="900" i="1" dirty="0"/>
              <a:t>(dans la limite de respectivement 25 €/100 €)</a:t>
            </a:r>
          </a:p>
          <a:p>
            <a:pPr marL="468000" lvl="1" indent="0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800" dirty="0"/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IARD Pro Multi-détention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b="1" dirty="0">
                <a:solidFill>
                  <a:srgbClr val="C00000"/>
                </a:solidFill>
              </a:rPr>
              <a:t>1 mois de cotisation offert </a:t>
            </a:r>
            <a:r>
              <a:rPr lang="fr-FR" sz="1200" dirty="0"/>
              <a:t>sur le 2</a:t>
            </a:r>
            <a:r>
              <a:rPr lang="fr-FR" sz="1200" baseline="30000" dirty="0"/>
              <a:t>ème</a:t>
            </a:r>
            <a:r>
              <a:rPr lang="fr-FR" sz="1200" dirty="0"/>
              <a:t> contrat IARD Pro souscrit </a:t>
            </a:r>
            <a:r>
              <a:rPr lang="fr-FR" sz="1200" i="1" dirty="0"/>
              <a:t>(MR Pro et Auto Pro) </a:t>
            </a:r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i="1" dirty="0"/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Pro Green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1200" b="1" dirty="0">
                <a:solidFill>
                  <a:srgbClr val="C00000"/>
                </a:solidFill>
              </a:rPr>
              <a:t>100 € de réduction </a:t>
            </a:r>
            <a:r>
              <a:rPr lang="fr-FR" sz="1200" dirty="0"/>
              <a:t>pour toute nouvelle souscription d’un contrat sur véhicule électrique ou hybride </a:t>
            </a:r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i="1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</p:txBody>
      </p:sp>
      <p:sp>
        <p:nvSpPr>
          <p:cNvPr id="121" name="Espace réservé du contenu 8">
            <a:extLst>
              <a:ext uri="{FF2B5EF4-FFF2-40B4-BE49-F238E27FC236}">
                <a16:creationId xmlns:a16="http://schemas.microsoft.com/office/drawing/2014/main" id="{869D470E-BEBD-4A03-AD68-7814E0DD2097}"/>
              </a:ext>
            </a:extLst>
          </p:cNvPr>
          <p:cNvSpPr txBox="1">
            <a:spLocks/>
          </p:cNvSpPr>
          <p:nvPr/>
        </p:nvSpPr>
        <p:spPr>
          <a:xfrm>
            <a:off x="-7590" y="3952479"/>
            <a:ext cx="5804765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chemeClr val="tx2"/>
                </a:solidFill>
              </a:rPr>
              <a:t>Des cibles qualifiées pour organiser la prise de contact : </a:t>
            </a:r>
            <a:r>
              <a:rPr lang="fr-FR" sz="1200" b="1" dirty="0">
                <a:solidFill>
                  <a:schemeClr val="tx2"/>
                </a:solidFill>
                <a:hlinkClick r:id="rId2" action="ppaction://hlinksldjump"/>
              </a:rPr>
              <a:t>clic ici</a:t>
            </a:r>
            <a:endParaRPr lang="fr-FR" sz="1200" b="1" dirty="0">
              <a:solidFill>
                <a:schemeClr val="tx2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marL="896938" lvl="2" indent="-180975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/>
              <a:t>Approche Globale Assurances </a:t>
            </a:r>
            <a:r>
              <a:rPr lang="fr-FR" b="1" i="1" dirty="0"/>
              <a:t>(IARD Pro, Prévoyance Pro, Protection Homme Clé &amp; Santé)</a:t>
            </a:r>
            <a:r>
              <a:rPr lang="fr-FR" sz="1100" i="1" dirty="0"/>
              <a:t> </a:t>
            </a:r>
            <a:r>
              <a:rPr lang="fr-FR" sz="1000" i="1" dirty="0"/>
              <a:t>: cibles en appui d’e-mailings et de bannières web mettant en avant les offres promos du moment</a:t>
            </a:r>
          </a:p>
          <a:p>
            <a:pPr marL="896938" lvl="2" indent="-180975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endParaRPr lang="fr-FR" sz="1000" i="1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</a:t>
            </a:r>
          </a:p>
          <a:p>
            <a:pPr lvl="2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/>
              <a:t>Clients sans Univers Assurances </a:t>
            </a:r>
            <a:r>
              <a:rPr lang="fr-FR" sz="1000" dirty="0"/>
              <a:t>avec filtres et tris sur clients non-équipés [</a:t>
            </a:r>
            <a:r>
              <a:rPr lang="fr-FR" sz="1000" b="1" i="1" dirty="0"/>
              <a:t>75 %</a:t>
            </a:r>
            <a:r>
              <a:rPr lang="fr-FR" sz="1000" i="1" dirty="0"/>
              <a:t> de nos clients </a:t>
            </a:r>
            <a:r>
              <a:rPr lang="fr-FR" sz="1000" i="1" u="sng" dirty="0"/>
              <a:t>Actifs</a:t>
            </a:r>
            <a:r>
              <a:rPr lang="fr-FR" sz="1000" i="1" dirty="0"/>
              <a:t> </a:t>
            </a:r>
            <a:r>
              <a:rPr lang="fr-FR" sz="1000" b="1" i="1" dirty="0"/>
              <a:t>ne détiennent pas cet univers</a:t>
            </a:r>
            <a:r>
              <a:rPr lang="fr-FR" sz="1000" dirty="0"/>
              <a:t>]</a:t>
            </a:r>
            <a:endParaRPr lang="fr-FR" sz="1000" b="1" dirty="0"/>
          </a:p>
        </p:txBody>
      </p:sp>
      <p:sp>
        <p:nvSpPr>
          <p:cNvPr id="122" name="Espace réservé du contenu 8">
            <a:extLst>
              <a:ext uri="{FF2B5EF4-FFF2-40B4-BE49-F238E27FC236}">
                <a16:creationId xmlns:a16="http://schemas.microsoft.com/office/drawing/2014/main" id="{6B310B29-3646-4CCF-B9C2-0F6D0ED79D9E}"/>
              </a:ext>
            </a:extLst>
          </p:cNvPr>
          <p:cNvSpPr txBox="1">
            <a:spLocks/>
          </p:cNvSpPr>
          <p:nvPr/>
        </p:nvSpPr>
        <p:spPr>
          <a:xfrm>
            <a:off x="5894253" y="1454238"/>
            <a:ext cx="5781278" cy="152239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00" dirty="0"/>
              <a:t>VB IARD PRO </a:t>
            </a:r>
            <a:r>
              <a:rPr lang="fr-FR" sz="800" dirty="0"/>
              <a:t>(</a:t>
            </a:r>
            <a:r>
              <a:rPr lang="fr-FR" sz="800" b="1" dirty="0"/>
              <a:t>0,5% sur PV </a:t>
            </a:r>
            <a:r>
              <a:rPr lang="fr-FR" sz="800" b="1" dirty="0" err="1"/>
              <a:t>Indiv</a:t>
            </a:r>
            <a:r>
              <a:rPr lang="fr-FR" sz="800" dirty="0"/>
              <a:t>.)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VN produits IARD / </a:t>
            </a:r>
            <a:r>
              <a:rPr lang="fr-FR" sz="1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Prév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 / Ep. Salariale (15% du Baro CAPRO)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Impact potentiel sur </a:t>
            </a:r>
            <a:r>
              <a:rPr lang="fr-FR" sz="1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CPAé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si univers non-détenu (15% du Baro CAPRO)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920554" y="2954213"/>
            <a:ext cx="5592495" cy="680488"/>
          </a:xfrm>
          <a:prstGeom prst="rect">
            <a:avLst/>
          </a:prstGeom>
          <a:noFill/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None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lang="fr-FR" sz="10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100 % digitalisation : 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MR Pro / Auto Pro : 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hlinkClick r:id="rId3"/>
              </a:rPr>
              <a:t>Il est possible de déclarer un sinistre en quelques clics sur l’appli et DEI !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2" name="Espace réservé du contenu 8">
            <a:extLst>
              <a:ext uri="{FF2B5EF4-FFF2-40B4-BE49-F238E27FC236}">
                <a16:creationId xmlns:a16="http://schemas.microsoft.com/office/drawing/2014/main" id="{C60D5FB5-E9F1-4D52-B4B3-651F66411A29}"/>
              </a:ext>
            </a:extLst>
          </p:cNvPr>
          <p:cNvSpPr txBox="1">
            <a:spLocks/>
          </p:cNvSpPr>
          <p:nvPr/>
        </p:nvSpPr>
        <p:spPr bwMode="auto">
          <a:xfrm>
            <a:off x="5953015" y="4913702"/>
            <a:ext cx="5858586" cy="1043478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14" name="Image 113">
            <a:hlinkClick r:id="rId4"/>
            <a:extLst>
              <a:ext uri="{FF2B5EF4-FFF2-40B4-BE49-F238E27FC236}">
                <a16:creationId xmlns:a16="http://schemas.microsoft.com/office/drawing/2014/main" id="{7962A2DD-0764-4412-A762-D5D89FCC9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8743" y="5515357"/>
            <a:ext cx="1233803" cy="278179"/>
          </a:xfrm>
          <a:prstGeom prst="rect">
            <a:avLst/>
          </a:prstGeom>
        </p:spPr>
      </p:pic>
      <p:pic>
        <p:nvPicPr>
          <p:cNvPr id="115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E1BFB636-DBF2-4B98-9E85-6A8D7E4716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326189" y="5683823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" name="Rectangle 139">
            <a:extLst>
              <a:ext uri="{FF2B5EF4-FFF2-40B4-BE49-F238E27FC236}">
                <a16:creationId xmlns:a16="http://schemas.microsoft.com/office/drawing/2014/main" id="{95D16B73-FD29-4FCB-A1A6-D430DC7DA8B9}"/>
              </a:ext>
            </a:extLst>
          </p:cNvPr>
          <p:cNvSpPr/>
          <p:nvPr/>
        </p:nvSpPr>
        <p:spPr>
          <a:xfrm>
            <a:off x="5953014" y="3753850"/>
            <a:ext cx="5858585" cy="903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1" name="Espace réservé du contenu 8">
            <a:extLst>
              <a:ext uri="{FF2B5EF4-FFF2-40B4-BE49-F238E27FC236}">
                <a16:creationId xmlns:a16="http://schemas.microsoft.com/office/drawing/2014/main" id="{19CFA77E-DE42-4CC2-8A95-293602DDF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79" y="3691223"/>
            <a:ext cx="3593247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>
              <a:spcBef>
                <a:spcPts val="600"/>
              </a:spcBef>
              <a:buClr>
                <a:srgbClr val="D11921"/>
              </a:buClr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fr-FR" altLang="fr-FR" sz="1400" b="1" dirty="0">
                <a:solidFill>
                  <a:prstClr val="white"/>
                </a:solidFill>
              </a:rPr>
              <a:t>Passerelles / Synergies </a:t>
            </a:r>
            <a:r>
              <a:rPr lang="fr-FR" altLang="fr-FR" sz="1400" b="1">
                <a:solidFill>
                  <a:prstClr val="white"/>
                </a:solidFill>
              </a:rPr>
              <a:t>Pro-Premium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4" name="Espace réservé du contenu 8">
            <a:extLst>
              <a:ext uri="{FF2B5EF4-FFF2-40B4-BE49-F238E27FC236}">
                <a16:creationId xmlns:a16="http://schemas.microsoft.com/office/drawing/2014/main" id="{A9F38A6A-C659-425A-8876-A09786CA17C8}"/>
              </a:ext>
            </a:extLst>
          </p:cNvPr>
          <p:cNvSpPr txBox="1">
            <a:spLocks/>
          </p:cNvSpPr>
          <p:nvPr/>
        </p:nvSpPr>
        <p:spPr>
          <a:xfrm>
            <a:off x="5577979" y="3890611"/>
            <a:ext cx="6277643" cy="198024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PERi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fr-FR" sz="1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OORA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: diagnostic, fiches produits et Mémo Pro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45" name="Image 144">
            <a:extLst>
              <a:ext uri="{FF2B5EF4-FFF2-40B4-BE49-F238E27FC236}">
                <a16:creationId xmlns:a16="http://schemas.microsoft.com/office/drawing/2014/main" id="{37177528-AC89-4B7A-A24C-6AABFBC2C60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5887610" y="3693675"/>
            <a:ext cx="341740" cy="342197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113" name="Espace réservé du contenu 8">
            <a:extLst>
              <a:ext uri="{FF2B5EF4-FFF2-40B4-BE49-F238E27FC236}">
                <a16:creationId xmlns:a16="http://schemas.microsoft.com/office/drawing/2014/main" id="{19CD926A-C688-47EB-8B7F-2A9D3898C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3" y="4721201"/>
            <a:ext cx="3593247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l’IARD</a:t>
            </a: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Pro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16" name="Graphique 1813">
            <a:extLst>
              <a:ext uri="{FF2B5EF4-FFF2-40B4-BE49-F238E27FC236}">
                <a16:creationId xmlns:a16="http://schemas.microsoft.com/office/drawing/2014/main" id="{12E8A884-15D5-48F7-98BC-40397FA58761}"/>
              </a:ext>
            </a:extLst>
          </p:cNvPr>
          <p:cNvGrpSpPr/>
          <p:nvPr/>
        </p:nvGrpSpPr>
        <p:grpSpPr>
          <a:xfrm>
            <a:off x="6087434" y="4744629"/>
            <a:ext cx="243960" cy="227725"/>
            <a:chOff x="2279329" y="2853237"/>
            <a:chExt cx="426529" cy="398144"/>
          </a:xfrm>
          <a:noFill/>
        </p:grpSpPr>
        <p:grpSp>
          <p:nvGrpSpPr>
            <p:cNvPr id="117" name="Graphique 1813">
              <a:extLst>
                <a:ext uri="{FF2B5EF4-FFF2-40B4-BE49-F238E27FC236}">
                  <a16:creationId xmlns:a16="http://schemas.microsoft.com/office/drawing/2014/main" id="{802EA7AC-6D68-4F0D-9D4A-D71D07E01C18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119" name="Graphique 1813">
                <a:extLst>
                  <a:ext uri="{FF2B5EF4-FFF2-40B4-BE49-F238E27FC236}">
                    <a16:creationId xmlns:a16="http://schemas.microsoft.com/office/drawing/2014/main" id="{51C6FF6D-F2C0-4977-B5E0-4E8A405B6CF0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124" name="Graphique 1813">
                  <a:extLst>
                    <a:ext uri="{FF2B5EF4-FFF2-40B4-BE49-F238E27FC236}">
                      <a16:creationId xmlns:a16="http://schemas.microsoft.com/office/drawing/2014/main" id="{2B331B7D-AF5E-432D-A448-AD5131185CD0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38" name="Forme libre : forme 137">
                    <a:extLst>
                      <a:ext uri="{FF2B5EF4-FFF2-40B4-BE49-F238E27FC236}">
                        <a16:creationId xmlns:a16="http://schemas.microsoft.com/office/drawing/2014/main" id="{24DE26F5-88B3-48A5-BAD1-EE9857A5774D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9" name="Forme libre : forme 138">
                    <a:extLst>
                      <a:ext uri="{FF2B5EF4-FFF2-40B4-BE49-F238E27FC236}">
                        <a16:creationId xmlns:a16="http://schemas.microsoft.com/office/drawing/2014/main" id="{DFEAF276-8009-40F7-9345-86814EC89E96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5" name="Forme libre : forme 124">
                  <a:extLst>
                    <a:ext uri="{FF2B5EF4-FFF2-40B4-BE49-F238E27FC236}">
                      <a16:creationId xmlns:a16="http://schemas.microsoft.com/office/drawing/2014/main" id="{281F0274-43D7-41AF-AEB6-DAFA8CECC01D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Forme libre : forme 125">
                  <a:extLst>
                    <a:ext uri="{FF2B5EF4-FFF2-40B4-BE49-F238E27FC236}">
                      <a16:creationId xmlns:a16="http://schemas.microsoft.com/office/drawing/2014/main" id="{7C27AC6E-B8F9-4081-80B5-AC416933FF77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Forme libre : forme 126">
                  <a:extLst>
                    <a:ext uri="{FF2B5EF4-FFF2-40B4-BE49-F238E27FC236}">
                      <a16:creationId xmlns:a16="http://schemas.microsoft.com/office/drawing/2014/main" id="{A828D44A-2B81-4E25-946D-C03FEF502099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28" name="Graphique 1813">
                  <a:extLst>
                    <a:ext uri="{FF2B5EF4-FFF2-40B4-BE49-F238E27FC236}">
                      <a16:creationId xmlns:a16="http://schemas.microsoft.com/office/drawing/2014/main" id="{C52B132B-CA81-43EE-986E-B00F321C2BA3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0962A6F8-2D24-45F7-B8E1-3E35D878FE00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A71A3AEB-0B56-490C-BF08-DEC965722139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A902C950-B349-4047-9023-D92B0E059744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29" name="Graphique 1813">
                  <a:extLst>
                    <a:ext uri="{FF2B5EF4-FFF2-40B4-BE49-F238E27FC236}">
                      <a16:creationId xmlns:a16="http://schemas.microsoft.com/office/drawing/2014/main" id="{CEE87FF0-1083-422E-8674-14BD95F54DA0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547C36B0-0BF5-4DEA-82D2-6B7C61A15263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9DE36A3E-2045-4A7D-9469-31370CCF0471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8F69CA5E-52AA-4E8D-860D-22947A3C19D8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30" name="Forme libre : forme 129">
                  <a:extLst>
                    <a:ext uri="{FF2B5EF4-FFF2-40B4-BE49-F238E27FC236}">
                      <a16:creationId xmlns:a16="http://schemas.microsoft.com/office/drawing/2014/main" id="{B0FB3D0E-9CD1-4B26-8FDE-C44F610B6708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Forme libre : forme 130">
                  <a:extLst>
                    <a:ext uri="{FF2B5EF4-FFF2-40B4-BE49-F238E27FC236}">
                      <a16:creationId xmlns:a16="http://schemas.microsoft.com/office/drawing/2014/main" id="{552991D2-67CC-4942-AB8C-B5F406BAAFC3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7A8AB3B4-A3CB-4A38-A59B-60B8AD978383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C015D06B-38A0-44ED-90E7-61682D72CABC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86F6CF7-0B9F-F22A-AEE0-0A47F92717B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76" y="3633993"/>
            <a:ext cx="423834" cy="411895"/>
          </a:xfrm>
          <a:prstGeom prst="rect">
            <a:avLst/>
          </a:prstGeom>
        </p:spPr>
      </p:pic>
      <p:pic>
        <p:nvPicPr>
          <p:cNvPr id="7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592E143D-2CE5-5F46-1C1E-4C44F963D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39" y="2872654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AE7AD3BD-95FF-6AA1-3FD3-CB550A53AA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225468" y="4146506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508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4913702"/>
            <a:ext cx="5858586" cy="1043478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35877" y="3007400"/>
            <a:ext cx="5717684" cy="6058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4" y="464147"/>
            <a:ext cx="11592469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la Prévoyance du Pro : «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Se protéger et protéger la ou les personnes clé(s) </a:t>
            </a:r>
            <a:r>
              <a:rPr lang="fr-FR" dirty="0">
                <a:latin typeface="Montserrat Black"/>
              </a:rPr>
              <a:t>de l’entreprise 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PREVOYANCE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PRO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&amp; SANTE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3" y="4721201"/>
            <a:ext cx="3593247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la Prévoyance &amp; Santé</a:t>
            </a:r>
          </a:p>
        </p:txBody>
      </p:sp>
      <p:pic>
        <p:nvPicPr>
          <p:cNvPr id="37" name="Image 36">
            <a:hlinkClick r:id="rId2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8743" y="5515357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326189" y="5683823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1D9430BF-524F-4496-B2E3-5F770B29F036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138317BF-8BD3-4EA4-A9CF-04A4332E8FBE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329DF9A7-3A77-4642-B3A4-9AA2F748F636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D264E4C-1AC1-4713-8607-D3F73138E9AB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4F04CC0E-8EDC-4732-A250-802CDD7E35BB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2820B85F-DC0F-42A7-897F-BCE3A86A5BA3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4ECACB36-0E30-4845-81EA-12F49E93CCE5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56850356-4775-4EFD-96C4-736C1061DB34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AE761875-EAC5-4985-B03F-16E2F81CDB23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87E2DAE2-8A43-4EB2-B399-94220470C950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4F955CB4-929E-4510-9652-030BB40E9FDC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D1F58E17-7DE3-45FE-8728-B229F8A92CCD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A1540681-FE8A-489A-93AC-A867A2793D81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0E5DA08-D4CC-4A62-94B3-12651A975CAA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AD4C30FA-882C-4B58-8114-99C3227B8CD0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9FC63A08-DD82-4CDC-9E22-CBE0FBA16BD1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3242113B-9E23-48D7-9029-1933787A9FCA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F4780426-A9AC-493F-B0D6-5019E81BD320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5C93E44F-D2BC-427B-A389-7DAEF3EEA3F1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55DF4ED0-DB64-4677-AA7E-C2B9CA1991DA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5DFDC185-9D50-4B92-AEE9-D568FFB6A54E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1A4C08C4-14A6-461F-AB44-F19E3019754F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5A8AC19D-3E48-4EC4-B06F-37FF90387765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E6D9FD30-FA30-46DC-8B07-E39BE9FE572A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0" name="Graphique 1813">
            <a:extLst>
              <a:ext uri="{FF2B5EF4-FFF2-40B4-BE49-F238E27FC236}">
                <a16:creationId xmlns:a16="http://schemas.microsoft.com/office/drawing/2014/main" id="{F0832C3B-784D-477B-B245-19E7E0FE8D81}"/>
              </a:ext>
            </a:extLst>
          </p:cNvPr>
          <p:cNvGrpSpPr/>
          <p:nvPr/>
        </p:nvGrpSpPr>
        <p:grpSpPr>
          <a:xfrm>
            <a:off x="6087434" y="4744629"/>
            <a:ext cx="243960" cy="227725"/>
            <a:chOff x="2279329" y="2853237"/>
            <a:chExt cx="426529" cy="398144"/>
          </a:xfrm>
          <a:noFill/>
        </p:grpSpPr>
        <p:grpSp>
          <p:nvGrpSpPr>
            <p:cNvPr id="81" name="Graphique 1813">
              <a:extLst>
                <a:ext uri="{FF2B5EF4-FFF2-40B4-BE49-F238E27FC236}">
                  <a16:creationId xmlns:a16="http://schemas.microsoft.com/office/drawing/2014/main" id="{5A1B42B9-75AD-4341-8AE3-096708E676CE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3" name="Graphique 1813">
                <a:extLst>
                  <a:ext uri="{FF2B5EF4-FFF2-40B4-BE49-F238E27FC236}">
                    <a16:creationId xmlns:a16="http://schemas.microsoft.com/office/drawing/2014/main" id="{3B452E35-3B96-4208-8AF0-EAF69DC7C439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5" name="Graphique 1813">
                  <a:extLst>
                    <a:ext uri="{FF2B5EF4-FFF2-40B4-BE49-F238E27FC236}">
                      <a16:creationId xmlns:a16="http://schemas.microsoft.com/office/drawing/2014/main" id="{C544C046-AB85-4F64-AA7E-743189DD506B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183060F3-73BE-4973-879E-D5696E45820A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03EDC31C-9439-41A1-A136-BC1FC6F9F702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424CA3BF-28DF-4F47-B6B6-53C667F4B49B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E61C6B3D-8566-45D8-9C3B-DC0B1575251A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D8A1B734-3126-49EA-8017-5187497FAEA4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9" name="Graphique 1813">
                  <a:extLst>
                    <a:ext uri="{FF2B5EF4-FFF2-40B4-BE49-F238E27FC236}">
                      <a16:creationId xmlns:a16="http://schemas.microsoft.com/office/drawing/2014/main" id="{74A26C37-8BDF-4719-AA66-9B3F8A91914B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8936A2DC-3865-4986-B8BC-1DC15392DCCD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9D012678-1D26-4B39-9E42-8B0510FFC0C3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46C55FD8-F902-45AC-9CDB-454B0D531032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0" name="Graphique 1813">
                  <a:extLst>
                    <a:ext uri="{FF2B5EF4-FFF2-40B4-BE49-F238E27FC236}">
                      <a16:creationId xmlns:a16="http://schemas.microsoft.com/office/drawing/2014/main" id="{6AFF83DB-4EB8-4B66-92FC-8D9A9AC48621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3" name="Forme libre : forme 92">
                    <a:extLst>
                      <a:ext uri="{FF2B5EF4-FFF2-40B4-BE49-F238E27FC236}">
                        <a16:creationId xmlns:a16="http://schemas.microsoft.com/office/drawing/2014/main" id="{624B71C2-DF71-4A28-B035-8E200E6BEF1F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orme libre : forme 93">
                    <a:extLst>
                      <a:ext uri="{FF2B5EF4-FFF2-40B4-BE49-F238E27FC236}">
                        <a16:creationId xmlns:a16="http://schemas.microsoft.com/office/drawing/2014/main" id="{DF002F9F-029D-44AB-914D-38E13F3FBF83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29F836AA-1BE7-41CB-9DA5-437479C478FF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346AB18C-A39C-4FA9-96BC-C2CF2E4A2ABC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CC506556-9751-4F82-9FB9-CEDC71F28C0F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C75F62A2-3098-4632-A3FF-2BB2104FDACB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8F30DFF6-3A77-4FAD-A85F-8ECE3DD304C0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0" name="Espace réservé du contenu 8">
            <a:extLst>
              <a:ext uri="{FF2B5EF4-FFF2-40B4-BE49-F238E27FC236}">
                <a16:creationId xmlns:a16="http://schemas.microsoft.com/office/drawing/2014/main" id="{44DEDC0E-9063-4B3C-9F1C-FDA274875E2F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2105231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1" name="Espace réservé du contenu 8">
            <a:extLst>
              <a:ext uri="{FF2B5EF4-FFF2-40B4-BE49-F238E27FC236}">
                <a16:creationId xmlns:a16="http://schemas.microsoft.com/office/drawing/2014/main" id="{D63EEEB2-7662-4260-8B5F-CFF06F733E39}"/>
              </a:ext>
            </a:extLst>
          </p:cNvPr>
          <p:cNvSpPr txBox="1">
            <a:spLocks/>
          </p:cNvSpPr>
          <p:nvPr/>
        </p:nvSpPr>
        <p:spPr>
          <a:xfrm>
            <a:off x="458604" y="3691909"/>
            <a:ext cx="5338572" cy="226527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" name="Espace réservé du contenu 8">
            <a:extLst>
              <a:ext uri="{FF2B5EF4-FFF2-40B4-BE49-F238E27FC236}">
                <a16:creationId xmlns:a16="http://schemas.microsoft.com/office/drawing/2014/main" id="{396B488C-CFD0-4838-B2B4-D6B87075D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7" y="1239301"/>
            <a:ext cx="2389395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Les offres à proposer</a:t>
            </a:r>
          </a:p>
        </p:txBody>
      </p:sp>
      <p:grpSp>
        <p:nvGrpSpPr>
          <p:cNvPr id="124" name="Graphique 1830">
            <a:extLst>
              <a:ext uri="{FF2B5EF4-FFF2-40B4-BE49-F238E27FC236}">
                <a16:creationId xmlns:a16="http://schemas.microsoft.com/office/drawing/2014/main" id="{EFC10A72-1E0C-4981-AF92-E9B020B06D1C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125" name="Graphique 1830">
              <a:extLst>
                <a:ext uri="{FF2B5EF4-FFF2-40B4-BE49-F238E27FC236}">
                  <a16:creationId xmlns:a16="http://schemas.microsoft.com/office/drawing/2014/main" id="{E9F1CA6D-BEA1-46C2-9709-1C4E511B66B9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06FBB0B5-2E4C-4784-BA6A-56656E5BFCBE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25BB87C3-FEAF-464A-A590-863E7EA14BD6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1B2ECA7F-7074-4C6E-9FD2-8F99AEEBF068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8CB7C68D-4E8B-463A-B69A-9F3D1381D1BB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AC3BCF70-8E41-4578-A63A-D066AE0B62B5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4" name="Forme libre : forme 133">
                <a:extLst>
                  <a:ext uri="{FF2B5EF4-FFF2-40B4-BE49-F238E27FC236}">
                    <a16:creationId xmlns:a16="http://schemas.microsoft.com/office/drawing/2014/main" id="{D55C9991-F8EA-4221-9C65-57643CDB68A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5" name="Forme libre : forme 134">
                <a:extLst>
                  <a:ext uri="{FF2B5EF4-FFF2-40B4-BE49-F238E27FC236}">
                    <a16:creationId xmlns:a16="http://schemas.microsoft.com/office/drawing/2014/main" id="{B8DBB784-8536-4389-A043-D3B83C4F60CD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6" name="Forme libre : forme 135">
                <a:extLst>
                  <a:ext uri="{FF2B5EF4-FFF2-40B4-BE49-F238E27FC236}">
                    <a16:creationId xmlns:a16="http://schemas.microsoft.com/office/drawing/2014/main" id="{4B076D05-3155-443A-8540-1F6A44974710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7" name="Forme libre : forme 136">
                <a:extLst>
                  <a:ext uri="{FF2B5EF4-FFF2-40B4-BE49-F238E27FC236}">
                    <a16:creationId xmlns:a16="http://schemas.microsoft.com/office/drawing/2014/main" id="{DD22A051-9FD1-49E9-8B6B-B59E6326717E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8" name="Forme libre : forme 137">
                <a:extLst>
                  <a:ext uri="{FF2B5EF4-FFF2-40B4-BE49-F238E27FC236}">
                    <a16:creationId xmlns:a16="http://schemas.microsoft.com/office/drawing/2014/main" id="{4D7D9088-4C70-475F-9230-BA87E288C0C5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9" name="Forme libre : forme 138">
                <a:extLst>
                  <a:ext uri="{FF2B5EF4-FFF2-40B4-BE49-F238E27FC236}">
                    <a16:creationId xmlns:a16="http://schemas.microsoft.com/office/drawing/2014/main" id="{DEB06710-7F8B-4DDF-96A4-06A7B60B622E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0" name="Forme libre : forme 139">
                <a:extLst>
                  <a:ext uri="{FF2B5EF4-FFF2-40B4-BE49-F238E27FC236}">
                    <a16:creationId xmlns:a16="http://schemas.microsoft.com/office/drawing/2014/main" id="{8F20385E-9612-4F72-BEC6-33D6755EC87B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1" name="Forme libre : forme 140">
                <a:extLst>
                  <a:ext uri="{FF2B5EF4-FFF2-40B4-BE49-F238E27FC236}">
                    <a16:creationId xmlns:a16="http://schemas.microsoft.com/office/drawing/2014/main" id="{38140332-B46B-464A-A8F6-43C6644388A6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B68A545C-F9C6-49D0-85F1-E88F04C50B04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58DD5CA3-0F0C-4916-943B-BF2178825BDC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8E3B5B69-BC58-410E-8AE4-0F7FFA32CBCB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3" name="Espace réservé du contenu 8">
            <a:extLst>
              <a:ext uri="{FF2B5EF4-FFF2-40B4-BE49-F238E27FC236}">
                <a16:creationId xmlns:a16="http://schemas.microsoft.com/office/drawing/2014/main" id="{AE08919C-78CF-4E80-8421-CCAAE1E22B83}"/>
              </a:ext>
            </a:extLst>
          </p:cNvPr>
          <p:cNvSpPr txBox="1">
            <a:spLocks/>
          </p:cNvSpPr>
          <p:nvPr/>
        </p:nvSpPr>
        <p:spPr>
          <a:xfrm>
            <a:off x="-7590" y="3952479"/>
            <a:ext cx="5804765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chemeClr val="tx2"/>
                </a:solidFill>
              </a:rPr>
              <a:t>Des cibles qualifiées pour organiser la prise de contact : </a:t>
            </a:r>
            <a:r>
              <a:rPr lang="fr-FR" sz="1200" b="1" dirty="0">
                <a:solidFill>
                  <a:schemeClr val="tx2"/>
                </a:solidFill>
                <a:hlinkClick r:id="rId6" action="ppaction://hlinksldjump"/>
              </a:rPr>
              <a:t>clic ici</a:t>
            </a:r>
            <a:endParaRPr lang="fr-FR" sz="1200" b="1" dirty="0">
              <a:solidFill>
                <a:schemeClr val="tx2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marL="896938" lvl="2" indent="-180975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/>
              <a:t>Approche Globale Assurances </a:t>
            </a:r>
            <a:r>
              <a:rPr lang="fr-FR" b="1" i="1" dirty="0"/>
              <a:t>(IARD Pro, Prévoyance Pro, Protection Homme Clé &amp; Santé)</a:t>
            </a:r>
            <a:r>
              <a:rPr lang="fr-FR" sz="1100" i="1" dirty="0"/>
              <a:t> </a:t>
            </a:r>
            <a:r>
              <a:rPr lang="fr-FR" sz="1000" i="1" dirty="0"/>
              <a:t>: cibles en appui d’e-mailings et de bannières web mettant en avant les offres promos du moment</a:t>
            </a:r>
          </a:p>
          <a:p>
            <a:pPr marL="896938" lvl="2" indent="-180975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endParaRPr lang="fr-FR" sz="1000" i="1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/>
              <a:t>Clients sans Univers Assurances </a:t>
            </a:r>
            <a:r>
              <a:rPr lang="fr-FR" sz="1000" dirty="0"/>
              <a:t>avec filtres et tris sur clients non-équipés [</a:t>
            </a:r>
            <a:r>
              <a:rPr lang="fr-FR" sz="1000" b="1" i="1" dirty="0"/>
              <a:t>75 %</a:t>
            </a:r>
            <a:r>
              <a:rPr lang="fr-FR" sz="1000" i="1" dirty="0"/>
              <a:t> de nos clients </a:t>
            </a:r>
            <a:r>
              <a:rPr lang="fr-FR" sz="1000" i="1" u="sng" dirty="0"/>
              <a:t>Actifs</a:t>
            </a:r>
            <a:r>
              <a:rPr lang="fr-FR" sz="1000" i="1" dirty="0"/>
              <a:t> </a:t>
            </a:r>
            <a:r>
              <a:rPr lang="fr-FR" sz="1000" b="1" i="1" dirty="0"/>
              <a:t>ne détiennent pas cet univers</a:t>
            </a:r>
            <a:r>
              <a:rPr lang="fr-FR" sz="1000" dirty="0"/>
              <a:t>]</a:t>
            </a:r>
            <a:endParaRPr lang="fr-FR" sz="1000" b="1" dirty="0"/>
          </a:p>
        </p:txBody>
      </p:sp>
      <p:sp>
        <p:nvSpPr>
          <p:cNvPr id="155" name="Espace réservé du contenu 8">
            <a:extLst>
              <a:ext uri="{FF2B5EF4-FFF2-40B4-BE49-F238E27FC236}">
                <a16:creationId xmlns:a16="http://schemas.microsoft.com/office/drawing/2014/main" id="{3C155B5F-CE96-43A9-808A-69D598E7CCA0}"/>
              </a:ext>
            </a:extLst>
          </p:cNvPr>
          <p:cNvSpPr txBox="1">
            <a:spLocks/>
          </p:cNvSpPr>
          <p:nvPr/>
        </p:nvSpPr>
        <p:spPr>
          <a:xfrm>
            <a:off x="336436" y="1624841"/>
            <a:ext cx="5355656" cy="17422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200" b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</a:rPr>
              <a:t>Prévoyance Pro : </a:t>
            </a:r>
            <a:r>
              <a:rPr lang="fr-FR" sz="1200" b="1" dirty="0">
                <a:solidFill>
                  <a:srgbClr val="C00000"/>
                </a:solidFill>
              </a:rPr>
              <a:t>2 mois offerts </a:t>
            </a:r>
            <a:r>
              <a:rPr lang="fr-FR" sz="1200" b="1" dirty="0"/>
              <a:t>du 02/05 au 30/06 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pour toute nouvelle souscription</a:t>
            </a:r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Complémentaire Santé Salariés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</a:rPr>
              <a:t>: </a:t>
            </a:r>
            <a:r>
              <a:rPr lang="fr-FR" sz="1200" b="1" dirty="0">
                <a:solidFill>
                  <a:srgbClr val="C00000"/>
                </a:solidFill>
              </a:rPr>
              <a:t>- 10 %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</a:rPr>
              <a:t>sur la cotisation, </a:t>
            </a:r>
            <a:r>
              <a:rPr lang="fr-FR" sz="1200" b="1" dirty="0"/>
              <a:t>jusqu’au 31 décembre 2023</a:t>
            </a:r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/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Protection Homme Clé</a:t>
            </a:r>
          </a:p>
        </p:txBody>
      </p:sp>
      <p:sp>
        <p:nvSpPr>
          <p:cNvPr id="156" name="Espace réservé du contenu 8">
            <a:extLst>
              <a:ext uri="{FF2B5EF4-FFF2-40B4-BE49-F238E27FC236}">
                <a16:creationId xmlns:a16="http://schemas.microsoft.com/office/drawing/2014/main" id="{B1571EAE-E05F-45F5-BF1D-36D998D12BC7}"/>
              </a:ext>
            </a:extLst>
          </p:cNvPr>
          <p:cNvSpPr txBox="1">
            <a:spLocks/>
          </p:cNvSpPr>
          <p:nvPr/>
        </p:nvSpPr>
        <p:spPr>
          <a:xfrm>
            <a:off x="5894253" y="1454238"/>
            <a:ext cx="5781278" cy="152970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00" dirty="0"/>
              <a:t>VB Prévoyance Pro </a:t>
            </a:r>
            <a:r>
              <a:rPr lang="fr-FR" sz="800" dirty="0"/>
              <a:t>(</a:t>
            </a:r>
            <a:r>
              <a:rPr lang="fr-FR" sz="800" b="1" dirty="0"/>
              <a:t>0,5% sur PV </a:t>
            </a:r>
            <a:r>
              <a:rPr lang="fr-FR" sz="800" b="1" dirty="0" err="1"/>
              <a:t>Indiv</a:t>
            </a:r>
            <a:r>
              <a:rPr lang="fr-FR" sz="800" dirty="0"/>
              <a:t>.)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VN produits IARD / </a:t>
            </a:r>
            <a:r>
              <a:rPr lang="fr-FR" sz="1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Prév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 / Ep. Salariale (15% du Baro CAPRO)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Impact potentiel sur </a:t>
            </a:r>
            <a:r>
              <a:rPr lang="fr-FR" sz="1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CPAé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si univers non-détenu (15% du Baro CAPRO)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</p:txBody>
      </p:sp>
      <p:sp>
        <p:nvSpPr>
          <p:cNvPr id="157" name="Espace réservé du contenu 8">
            <a:extLst>
              <a:ext uri="{FF2B5EF4-FFF2-40B4-BE49-F238E27FC236}">
                <a16:creationId xmlns:a16="http://schemas.microsoft.com/office/drawing/2014/main" id="{4B823CC8-F0C8-423F-80B4-B9BF1BED4677}"/>
              </a:ext>
            </a:extLst>
          </p:cNvPr>
          <p:cNvSpPr txBox="1">
            <a:spLocks/>
          </p:cNvSpPr>
          <p:nvPr/>
        </p:nvSpPr>
        <p:spPr>
          <a:xfrm>
            <a:off x="5920554" y="2954213"/>
            <a:ext cx="5592495" cy="680488"/>
          </a:xfrm>
          <a:prstGeom prst="rect">
            <a:avLst/>
          </a:prstGeom>
          <a:noFill/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None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lang="fr-FR" sz="10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100 % digitalisation : 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MR Pro / Auto Pro : 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hlinkClick r:id="rId7"/>
              </a:rPr>
              <a:t>Il est possible de déclarer un sinistre en quelques clics sur l’appli et DEI !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9" name="Espace réservé du contenu 8">
            <a:extLst>
              <a:ext uri="{FF2B5EF4-FFF2-40B4-BE49-F238E27FC236}">
                <a16:creationId xmlns:a16="http://schemas.microsoft.com/office/drawing/2014/main" id="{1C32493F-A8FD-4C84-A8DC-AC46F5B416F9}"/>
              </a:ext>
            </a:extLst>
          </p:cNvPr>
          <p:cNvSpPr txBox="1">
            <a:spLocks/>
          </p:cNvSpPr>
          <p:nvPr/>
        </p:nvSpPr>
        <p:spPr>
          <a:xfrm>
            <a:off x="517556" y="3552565"/>
            <a:ext cx="1833757" cy="338987"/>
          </a:xfrm>
          <a:prstGeom prst="rect">
            <a:avLst/>
          </a:prstGeom>
          <a:solidFill>
            <a:schemeClr val="tx2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grpSp>
        <p:nvGrpSpPr>
          <p:cNvPr id="160" name="Graphique 1846">
            <a:extLst>
              <a:ext uri="{FF2B5EF4-FFF2-40B4-BE49-F238E27FC236}">
                <a16:creationId xmlns:a16="http://schemas.microsoft.com/office/drawing/2014/main" id="{FEB44AD8-83DA-40B6-B669-8642EED07F49}"/>
              </a:ext>
            </a:extLst>
          </p:cNvPr>
          <p:cNvGrpSpPr/>
          <p:nvPr/>
        </p:nvGrpSpPr>
        <p:grpSpPr>
          <a:xfrm>
            <a:off x="557980" y="3591270"/>
            <a:ext cx="239268" cy="268810"/>
            <a:chOff x="754923" y="4488392"/>
            <a:chExt cx="305723" cy="343471"/>
          </a:xfrm>
          <a:noFill/>
        </p:grpSpPr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9765E4F5-8CA0-4267-9540-DBE58E3550D0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3AFB461A-ABAD-46A0-9CCD-1BBC1D0CD13B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B54F9481-33D2-44F6-80DD-D43EF7ED96C9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89B6E25D-E645-45D6-8F50-4CB63890C359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EFF37457-1F60-4680-BA9F-918B42B0650C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4B86300C-CF41-46A8-8089-077B6F701564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58E279EC-13D5-4343-9A31-EB47B28361E3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7ADFBE38-55B1-47B5-98B5-63BA3F984006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34C06309-97BF-42FF-84AA-BB81E8F878CD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2CCB422-87D0-4DF1-A1BA-AA1C6D34CC95}"/>
              </a:ext>
            </a:extLst>
          </p:cNvPr>
          <p:cNvSpPr/>
          <p:nvPr/>
        </p:nvSpPr>
        <p:spPr>
          <a:xfrm>
            <a:off x="5953014" y="3753850"/>
            <a:ext cx="5858585" cy="903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4" name="Espace réservé du contenu 8">
            <a:extLst>
              <a:ext uri="{FF2B5EF4-FFF2-40B4-BE49-F238E27FC236}">
                <a16:creationId xmlns:a16="http://schemas.microsoft.com/office/drawing/2014/main" id="{0B1C3F5C-C7CB-4FD5-8D1D-57DD514A1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79" y="3691223"/>
            <a:ext cx="3593247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>
              <a:spcBef>
                <a:spcPts val="600"/>
              </a:spcBef>
              <a:buClr>
                <a:srgbClr val="D11921"/>
              </a:buClr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fr-FR" altLang="fr-FR" sz="1400" b="1" dirty="0">
                <a:solidFill>
                  <a:prstClr val="white"/>
                </a:solidFill>
              </a:rPr>
              <a:t>Passerelles / Synergies </a:t>
            </a:r>
            <a:r>
              <a:rPr lang="fr-FR" altLang="fr-FR" sz="1400" b="1">
                <a:solidFill>
                  <a:prstClr val="white"/>
                </a:solidFill>
              </a:rPr>
              <a:t>Pro-Premium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77979" y="3890611"/>
            <a:ext cx="6277643" cy="198024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PERi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</a:t>
            </a: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OORA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 :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diagnostic, fiches produits et Mémo Pro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7" name="Image 106">
            <a:extLst>
              <a:ext uri="{FF2B5EF4-FFF2-40B4-BE49-F238E27FC236}">
                <a16:creationId xmlns:a16="http://schemas.microsoft.com/office/drawing/2014/main" id="{3ECCFD4A-052C-4C61-B97E-5B89DA1B61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5896319" y="3693675"/>
            <a:ext cx="341740" cy="342197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33A165A-B6CC-D2B7-8E78-AE24BAE593E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76" y="3633993"/>
            <a:ext cx="423834" cy="411895"/>
          </a:xfrm>
          <a:prstGeom prst="rect">
            <a:avLst/>
          </a:prstGeom>
        </p:spPr>
      </p:pic>
      <p:pic>
        <p:nvPicPr>
          <p:cNvPr id="3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D31331BF-4F01-37CB-2082-622BBB7D9E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225468" y="4146506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7219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35877" y="3098160"/>
            <a:ext cx="5717684" cy="51509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602763" y="1422205"/>
            <a:ext cx="6208835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sur objectifs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VB contrats monétique de proximité (0,5% sur PV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VB e-commerce [JPEL Express,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payplug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SP+, VADS, IZ e-commerce (0,5% sur PV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relative (baromètre)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Ventes nettes Bancarisation et Flux Pros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CPAé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 univers non-détenu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: 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Tous prescripteurs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Nos experts sont à vos cotés, il vous suffit d’en parler simplement à vos clients et de passer le relai sur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Monexpert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TPE Santé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 Boost </a:t>
            </a:r>
            <a:r>
              <a:rPr kumimoji="0" lang="fr-FR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Fid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798006"/>
            <a:ext cx="5858586" cy="2159174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2251012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1" name="Espace réservé du contenu 8">
            <a:extLst>
              <a:ext uri="{FF2B5EF4-FFF2-40B4-BE49-F238E27FC236}">
                <a16:creationId xmlns:a16="http://schemas.microsoft.com/office/drawing/2014/main" id="{89A8FC7D-B5AE-4CE8-9A03-33D5F7C2232F}"/>
              </a:ext>
            </a:extLst>
          </p:cNvPr>
          <p:cNvSpPr txBox="1">
            <a:spLocks/>
          </p:cNvSpPr>
          <p:nvPr/>
        </p:nvSpPr>
        <p:spPr>
          <a:xfrm>
            <a:off x="14210" y="1289592"/>
            <a:ext cx="5880879" cy="24227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TPE Premium :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 mois de loyer offerts si engagement sur 48 mois 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TPE IP fixe Professionnels de Santé :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Loyer à 9,90€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TPE Premium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IP/GPRS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Professionnels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de </a:t>
            </a: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santé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Tarif de location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privilégié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+ 2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loyer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offerts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engagement sur 48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</a:t>
            </a:r>
            <a:endParaRPr kumimoji="0" lang="fr-FR" sz="10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IZ </a:t>
            </a:r>
            <a:r>
              <a:rPr kumimoji="0" lang="fr-F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e-COMMERCE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by REGICOM </a:t>
            </a:r>
            <a:r>
              <a:rPr kumimoji="0" lang="fr-FR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50% de remise la 1</a:t>
            </a:r>
            <a:r>
              <a:rPr kumimoji="0" lang="fr-FR" sz="1000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ère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année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l’abonnement et les fonctionnalités essentielles si engagement 48 mois /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installation et 1</a:t>
            </a:r>
            <a:r>
              <a:rPr kumimoji="0" lang="fr-FR" sz="1000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ère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année offerts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le module « click &amp; </a:t>
            </a:r>
            <a:r>
              <a:rPr kumimoji="0" lang="fr-FR" sz="10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collect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» si engagement 48 mois 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PayPlug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: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 mois d'abonnement offerts pour toute souscription d'une offre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PayPlug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Starter / Pro ou Premium 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OU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 mois d'abonnement offerts pour toute souscription d'une offre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PayPlug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Pro / Premium (ou Platinum) ET de la fonctionnalité PAYLATER (paiement fractionné garanti)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JPEL Express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0" name="Espace réservé du contenu 8">
            <a:extLst>
              <a:ext uri="{FF2B5EF4-FFF2-40B4-BE49-F238E27FC236}">
                <a16:creationId xmlns:a16="http://schemas.microsoft.com/office/drawing/2014/main" id="{D147A023-6A2F-4534-A977-9D8153622A1B}"/>
              </a:ext>
            </a:extLst>
          </p:cNvPr>
          <p:cNvSpPr txBox="1">
            <a:spLocks/>
          </p:cNvSpPr>
          <p:nvPr/>
        </p:nvSpPr>
        <p:spPr>
          <a:xfrm>
            <a:off x="517556" y="3744158"/>
            <a:ext cx="1833757" cy="338987"/>
          </a:xfrm>
          <a:prstGeom prst="rect">
            <a:avLst/>
          </a:prstGeom>
          <a:solidFill>
            <a:srgbClr val="7030A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Montserrat Black" panose="00000A00000000000000" pitchFamily="2" charset="0"/>
              </a:rPr>
              <a:t>MONETIQUE &amp; </a:t>
            </a:r>
            <a:r>
              <a:rPr lang="fr-FR" dirty="0" err="1">
                <a:solidFill>
                  <a:prstClr val="white"/>
                </a:solidFill>
                <a:latin typeface="Montserrat Black" panose="00000A00000000000000" pitchFamily="2" charset="0"/>
              </a:rPr>
              <a:t>e-COMMERCE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pic>
        <p:nvPicPr>
          <p:cNvPr id="37" name="Image 36">
            <a:hlinkClick r:id="rId2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9086" y="5240341"/>
            <a:ext cx="1233803" cy="278179"/>
          </a:xfrm>
          <a:prstGeom prst="rect">
            <a:avLst/>
          </a:prstGeom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5243" y="3878075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Easy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TPE pour proposer le bon TPE</a:t>
            </a: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Simul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Easy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pour proposer le bon taux de commission monétique : clic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ic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799246"/>
            <a:ext cx="5338572" cy="215793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latin typeface="Montserrat Black"/>
              </a:rPr>
              <a:t>L’</a:t>
            </a:r>
            <a:r>
              <a:rPr lang="fr-FR">
                <a:solidFill>
                  <a:srgbClr val="7030A0"/>
                </a:solidFill>
                <a:latin typeface="Montserrat Black"/>
              </a:rPr>
              <a:t>Essentiel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 </a:t>
            </a:r>
            <a:r>
              <a:rPr lang="fr-FR">
                <a:latin typeface="Montserrat Black"/>
              </a:rPr>
              <a:t>de la Monétique et du E-commerce 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>
                <a:solidFill>
                  <a:srgbClr val="C00000"/>
                </a:solidFill>
              </a:rPr>
              <a:t>Professionnels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3" y="3737133"/>
            <a:ext cx="4121238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la Monétique et l’E-commerce</a:t>
            </a:r>
          </a:p>
        </p:txBody>
      </p:sp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309537" y="5362939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AEAB64AA-3C44-4F35-88C7-DF827F106951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4" name="Graphique 1830">
              <a:extLst>
                <a:ext uri="{FF2B5EF4-FFF2-40B4-BE49-F238E27FC236}">
                  <a16:creationId xmlns:a16="http://schemas.microsoft.com/office/drawing/2014/main" id="{D0E12C51-85B7-4FFE-92F4-DBB434EAE17A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4AC9F207-80D1-4A97-AD89-113830EAE3B0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2C04DF0D-8439-4317-AFC8-0160D88AD8A5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D12BCECA-2D78-4D31-A022-6885C6B8089E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E2A7C94B-3F40-48B1-9501-703C278D6BCC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DC8A85DA-972B-47DF-910C-A3374B244294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7061D058-4737-4D8E-B857-8A4E44F66986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C83CB4D9-C6EF-493D-87C3-DF3F8CED76A2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6B6E85AA-8970-48D7-B1C3-9B34083C5119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3E69D6BC-7DF5-4894-86BB-5D03F0A6261A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B5BCC2D8-4EF9-4282-A41B-FBCF4ACD43B2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10D709F8-8F2E-4589-8B85-316C43A9E96F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490A37C7-0EF3-4297-9B70-20FA7A46CA66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8CBE5F29-0C57-40C3-9FF2-36EB1D4BBE61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7B547F63-9509-4548-8F7B-F57F859901E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549E9D75-46C4-4240-B745-19E3E51358C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E3BC4898-0F33-4363-908A-F961E0114466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560D8597-8C00-40D9-94B8-801191D0101A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7BEF9351-F494-4A1B-8AF0-D80055C9B985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077D4080-EBEC-454B-B0D1-D419F3291DB1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6EF73E39-77D0-41DF-9943-92D6D708D60F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242F2F63-C013-4F1B-BB71-EFD6BB59602E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AC727E1D-D48A-43B4-85E1-B4327EF24437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712B47AA-158D-48FC-BFC5-0EB922C691CC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390C741E-61DC-469B-971D-7F488F27D973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47E65D2F-410C-4DC0-A964-BDDB8F2ABC6C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A52D3568-B9C4-4034-B384-23DD6D060314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17C64C93-520C-4FC6-B52E-0BA99A804E2D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9DD15849-A280-40D4-8D83-A883AF076BEC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3D400436-4416-403F-AA8D-AA3E59B5B4D9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AB80F37-651D-473C-BE98-617488F45295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617964DA-95AC-471A-8672-96A20B04DDAC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A97485ED-2A2E-41C1-8C94-B664DBF661E6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7040F4F7-3ED1-4773-A51B-62C1629293D0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7442886A-7E8F-452A-B0DD-C90B6DFE645D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FF2CE604-97C3-4EA1-BA8D-CD2ECAB84241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69D134F7-74B8-4514-B335-CFB15CC9039B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5133EBBF-E380-4DD8-A975-72F412BFB09A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ACB6611E-73B8-4604-90AC-6B5FA142609D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E2296265-F1CD-4B08-B102-5C92F74CD6BA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A3F935D4-8932-4044-8F67-9C2A216E281F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0" name="Graphique 1813">
            <a:extLst>
              <a:ext uri="{FF2B5EF4-FFF2-40B4-BE49-F238E27FC236}">
                <a16:creationId xmlns:a16="http://schemas.microsoft.com/office/drawing/2014/main" id="{1F382BDF-819A-492A-B75B-DCDD2942EEBE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1" name="Graphique 1813">
              <a:extLst>
                <a:ext uri="{FF2B5EF4-FFF2-40B4-BE49-F238E27FC236}">
                  <a16:creationId xmlns:a16="http://schemas.microsoft.com/office/drawing/2014/main" id="{9AB73C64-F449-409C-8792-6B0496A7576D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3" name="Graphique 1813">
                <a:extLst>
                  <a:ext uri="{FF2B5EF4-FFF2-40B4-BE49-F238E27FC236}">
                    <a16:creationId xmlns:a16="http://schemas.microsoft.com/office/drawing/2014/main" id="{57E33ED0-B230-4278-B3C9-955EFF8C02EB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5" name="Graphique 1813">
                  <a:extLst>
                    <a:ext uri="{FF2B5EF4-FFF2-40B4-BE49-F238E27FC236}">
                      <a16:creationId xmlns:a16="http://schemas.microsoft.com/office/drawing/2014/main" id="{DD00BF28-2E4F-4BC2-9C46-42BAD2CB06BD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44F929CC-02A5-4103-993C-D3C23250C25B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0876E69A-97DB-46FD-9A68-A8C82B22A01F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91F20B6A-E19A-4381-B83F-2F29E330FF90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E9DA5B8D-5262-4DAB-B935-8B667531D294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81FDC70C-7B4B-4240-8167-E053CDBF0011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9" name="Graphique 1813">
                  <a:extLst>
                    <a:ext uri="{FF2B5EF4-FFF2-40B4-BE49-F238E27FC236}">
                      <a16:creationId xmlns:a16="http://schemas.microsoft.com/office/drawing/2014/main" id="{9A71E497-6C18-49C5-BC49-291BE320BF67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D7947A97-C86B-4025-9DF4-6BB5D2A57BAE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CA07B8CB-E216-4DA2-A371-2FF9C4C42EE7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EBBE3920-F835-4863-8289-34F2092CCF83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0" name="Graphique 1813">
                  <a:extLst>
                    <a:ext uri="{FF2B5EF4-FFF2-40B4-BE49-F238E27FC236}">
                      <a16:creationId xmlns:a16="http://schemas.microsoft.com/office/drawing/2014/main" id="{EB4A93A3-042D-4B69-8A5E-3EFF78D264F8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3" name="Forme libre : forme 92">
                    <a:extLst>
                      <a:ext uri="{FF2B5EF4-FFF2-40B4-BE49-F238E27FC236}">
                        <a16:creationId xmlns:a16="http://schemas.microsoft.com/office/drawing/2014/main" id="{5E01161C-54DC-42D3-BB70-AC5AE1AD8CCA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orme libre : forme 93">
                    <a:extLst>
                      <a:ext uri="{FF2B5EF4-FFF2-40B4-BE49-F238E27FC236}">
                        <a16:creationId xmlns:a16="http://schemas.microsoft.com/office/drawing/2014/main" id="{732F309B-F108-4EEE-8288-25C4BC3EE5A7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67E71839-7A76-4389-918D-3640985DAB6D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735E8258-564E-479B-A2FC-89BD9F8B8C4F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24AD88BB-FE67-4D24-87D9-03D05ABB7EFA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1369FB24-8CF1-41CF-8C4A-30D404FF3F0D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2D52A87A-9997-4260-A2A1-20BD5A4EB7D6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21" name="Graphique 1846">
            <a:extLst>
              <a:ext uri="{FF2B5EF4-FFF2-40B4-BE49-F238E27FC236}">
                <a16:creationId xmlns:a16="http://schemas.microsoft.com/office/drawing/2014/main" id="{4E3C620F-ABD5-45C2-9735-CD170C6E6871}"/>
              </a:ext>
            </a:extLst>
          </p:cNvPr>
          <p:cNvGrpSpPr/>
          <p:nvPr/>
        </p:nvGrpSpPr>
        <p:grpSpPr>
          <a:xfrm>
            <a:off x="557980" y="3782868"/>
            <a:ext cx="239268" cy="268810"/>
            <a:chOff x="754923" y="4488392"/>
            <a:chExt cx="305723" cy="343471"/>
          </a:xfrm>
          <a:noFill/>
        </p:grpSpPr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897542AB-0441-4ED1-9D0F-53C5E75387C7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B9D042E0-00DC-4D8A-99FC-E49B3C57A2DA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E6A96128-5D1D-4076-99D3-9C00FAD73F6E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8E284598-09F0-4126-86F8-BA20CD026BB5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DD2C98C1-28C5-4AB4-A395-50007A956F98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A81706B0-4F6B-4E65-A2BA-78C283F1AB5C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B3A6FA5C-17ED-4C9E-9FE5-EB41113A3C3F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2F47625E-2401-4713-A4A3-0D3577CB7EF5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812D4F27-E1DD-475A-8BD2-0E7E11307937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33" name="Espace réservé du contenu 8">
            <a:extLst>
              <a:ext uri="{FF2B5EF4-FFF2-40B4-BE49-F238E27FC236}">
                <a16:creationId xmlns:a16="http://schemas.microsoft.com/office/drawing/2014/main" id="{80C40D90-BCE6-4AEA-B669-C29897942318}"/>
              </a:ext>
            </a:extLst>
          </p:cNvPr>
          <p:cNvSpPr txBox="1">
            <a:spLocks/>
          </p:cNvSpPr>
          <p:nvPr/>
        </p:nvSpPr>
        <p:spPr>
          <a:xfrm>
            <a:off x="0" y="4092306"/>
            <a:ext cx="5692092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cibles qualifiées pour organiser la prise de contact :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7" action="ppaction://hlinksldjump"/>
              </a:rPr>
              <a:t>clic ici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Cibles GERC :</a:t>
            </a:r>
          </a:p>
          <a:p>
            <a:pPr marL="806450" marR="0" lvl="2" indent="-90488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Equiper les Professionnels de Santé en solutions d’encaissement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les équiper notamment en TPE santé et JPEL Express sur TPE Premium</a:t>
            </a:r>
          </a:p>
          <a:p>
            <a:pPr marL="806450" marR="0" lvl="2" indent="-90488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Équiper nos clients Large PRO CHR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(cafés, hôtels, restaurants) d'un terminal de paiement Android.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Fonds de commerce</a:t>
            </a:r>
          </a:p>
          <a:p>
            <a:pPr marL="1143000" marR="0" lvl="2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Clients Pros sans univers FLUX</a:t>
            </a:r>
          </a:p>
        </p:txBody>
      </p:sp>
      <p:pic>
        <p:nvPicPr>
          <p:cNvPr id="3" name="Image 2">
            <a:hlinkClick r:id="rId8"/>
            <a:extLst>
              <a:ext uri="{FF2B5EF4-FFF2-40B4-BE49-F238E27FC236}">
                <a16:creationId xmlns:a16="http://schemas.microsoft.com/office/drawing/2014/main" id="{04B5917A-E20B-45C1-96D7-289E6AA870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74735" y="4414569"/>
            <a:ext cx="900037" cy="357549"/>
          </a:xfrm>
          <a:prstGeom prst="rect">
            <a:avLst/>
          </a:prstGeom>
        </p:spPr>
      </p:pic>
      <p:pic>
        <p:nvPicPr>
          <p:cNvPr id="101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BE7D9F62-6E37-40F6-AC6A-B94D6881F4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9583208" y="4574891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8AF67EA7-FA9D-1D38-A581-80187A2D0C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225468" y="4146506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378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angle 111">
            <a:extLst>
              <a:ext uri="{FF2B5EF4-FFF2-40B4-BE49-F238E27FC236}">
                <a16:creationId xmlns:a16="http://schemas.microsoft.com/office/drawing/2014/main" id="{1122344B-1B6A-4B90-BF64-AB4448935478}"/>
              </a:ext>
            </a:extLst>
          </p:cNvPr>
          <p:cNvSpPr/>
          <p:nvPr/>
        </p:nvSpPr>
        <p:spPr>
          <a:xfrm>
            <a:off x="5953014" y="3753850"/>
            <a:ext cx="5858585" cy="903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3" name="Espace réservé du contenu 8">
            <a:extLst>
              <a:ext uri="{FF2B5EF4-FFF2-40B4-BE49-F238E27FC236}">
                <a16:creationId xmlns:a16="http://schemas.microsoft.com/office/drawing/2014/main" id="{1131C144-F136-4B8B-BEAB-06C326EB8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79" y="3691223"/>
            <a:ext cx="3593247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>
              <a:spcBef>
                <a:spcPts val="600"/>
              </a:spcBef>
              <a:buClr>
                <a:srgbClr val="D11921"/>
              </a:buClr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fr-FR" altLang="fr-FR" sz="1400" b="1" dirty="0">
                <a:solidFill>
                  <a:prstClr val="white"/>
                </a:solidFill>
              </a:rPr>
              <a:t>Passerelles / Synergies PRO-Premium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4913702"/>
            <a:ext cx="5858586" cy="1043478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455753" y="3858308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Offres Formules individuelles ou Famille : </a:t>
            </a:r>
            <a:r>
              <a:rPr lang="fr-FR" sz="1200" b="1" dirty="0">
                <a:solidFill>
                  <a:srgbClr val="C00000"/>
                </a:solidFill>
              </a:rPr>
              <a:t>50% de remise sur le forfait Part </a:t>
            </a:r>
            <a:r>
              <a:rPr lang="fr-FR" sz="1200" dirty="0"/>
              <a:t>si la relation détient un forfait PRO</a:t>
            </a:r>
            <a:endParaRPr lang="fr-FR" sz="1200" dirty="0">
              <a:solidFill>
                <a:srgbClr val="C00000"/>
              </a:solidFill>
              <a:highlight>
                <a:srgbClr val="FFFF00"/>
              </a:highlight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224236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868102"/>
            <a:ext cx="5338572" cy="208907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7" y="3106741"/>
            <a:ext cx="5947337" cy="69250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la Bancarisation PRO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: </a:t>
            </a:r>
            <a:r>
              <a:rPr lang="fr-FR" dirty="0">
                <a:latin typeface="Montserrat Black"/>
              </a:rPr>
              <a:t>«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Capter les flux </a:t>
            </a:r>
            <a:r>
              <a:rPr lang="fr-FR" dirty="0">
                <a:latin typeface="Montserrat Black"/>
              </a:rPr>
              <a:t>de nos clients Pros 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BANCARISATION PRO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90" y="3742791"/>
            <a:ext cx="1915644" cy="338987"/>
          </a:xfrm>
          <a:prstGeom prst="rect">
            <a:avLst/>
          </a:prstGeom>
          <a:solidFill>
            <a:srgbClr val="C0000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3" y="4738623"/>
            <a:ext cx="3482925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la Bancarisation PRO</a:t>
            </a:r>
          </a:p>
        </p:txBody>
      </p:sp>
      <p:pic>
        <p:nvPicPr>
          <p:cNvPr id="37" name="Image 36">
            <a:hlinkClick r:id="rId2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7114" y="5465050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68856" y="5686125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442110E7-EBEE-4F9B-8BD9-2EFEBAC4040C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4" name="Graphique 1830">
              <a:extLst>
                <a:ext uri="{FF2B5EF4-FFF2-40B4-BE49-F238E27FC236}">
                  <a16:creationId xmlns:a16="http://schemas.microsoft.com/office/drawing/2014/main" id="{1F02C2A7-72B5-4954-A27E-EBBF6C289712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22E52995-AADE-4221-9A0C-A8C1B93CD17E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34270A30-85F7-4170-ABBE-5C83AE6D23AC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664BB144-2A75-4FCD-8398-0C75DE3E826F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030D0334-DE11-4C8C-B571-84E93DA372F8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3DE404C7-05C9-4A5D-BF48-0CF71C8018D0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0546A039-3E38-490C-A5B0-45CDFD1FD206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3BEE5AEE-40A9-4150-9483-8A0D385F3AE0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AB7FBB97-6F6B-46EE-9D1C-F7A505490C7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1E376DEA-E34D-4F71-B8DC-6BAA0EB60482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4385C1B6-AE6E-4FAB-8F56-DEC1DB75CA66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B027E11D-FBE1-4ACA-BC56-9C7E2A8F15D8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204B06F3-E707-476D-9783-0426C9D7DB3B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E0B6949A-C142-49C6-84A2-19C39A738B85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58FF4886-A608-4874-A958-F26A9616501E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BC4E79D8-8B93-4789-90D9-8C31A0D81335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C06B8ABF-FBEB-4FA3-AF41-9EC115D7B421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AB806CC9-424C-4815-A865-FBC8D180B9D0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B6E9EC97-A46B-44C3-8CE0-3301AD26C5C2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63485DA1-5A0E-4B9E-8A3D-EA94F8093A92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072F414-45E3-4E84-BA83-51602D302AD9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DCA1F5E8-10F0-4C6B-BEA6-726023EADCF7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1C446CA9-0173-404B-9969-049E3F73529C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37EFC421-D775-4A36-B84A-457141E9C136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2D723F7A-7BC2-4CC0-8D3A-CC67C493EF3C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B6E06EB1-B1DA-43F3-B51B-B8BD37747786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9AEA90EB-682D-43C8-9DCF-71B24331B0B0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21BBB507-C5DD-4258-8041-388FD1F5C070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9C32FCBB-20BA-482F-95AE-B9FBCAF807F6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8E3A6CFE-C622-4218-B02C-3D70D51B4C8A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E7510086-9DB4-4F34-8CCB-057D8D9F0AD0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6D3CBBAD-C0E6-4B37-A37A-6B31BD393CA3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BF6654B7-3780-420B-ADE8-1F0C67F00341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95BC443B-4DED-42C9-BDB1-26B7EDC831D5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C7CA04EA-A4E5-4A8A-A07C-310AAFB0D143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3A3969FF-0785-4E74-AA96-BF7C22AD2281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9B4BDB6B-875B-4241-9184-4684862F3B88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234F02E-0AF9-4934-AEBB-E047D3AEB748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6AB9F845-0808-4BCA-B065-B8F2F13913FB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CD5C5F81-81CB-4AFB-A36F-6B5FA2437B8F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BEA476D4-2244-4451-B9E0-664799395A12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0" name="Graphique 1813">
            <a:extLst>
              <a:ext uri="{FF2B5EF4-FFF2-40B4-BE49-F238E27FC236}">
                <a16:creationId xmlns:a16="http://schemas.microsoft.com/office/drawing/2014/main" id="{B777C9A4-E7C4-4349-9416-864C846351CC}"/>
              </a:ext>
            </a:extLst>
          </p:cNvPr>
          <p:cNvGrpSpPr/>
          <p:nvPr/>
        </p:nvGrpSpPr>
        <p:grpSpPr>
          <a:xfrm>
            <a:off x="6087434" y="4762051"/>
            <a:ext cx="243960" cy="227725"/>
            <a:chOff x="2279329" y="2853237"/>
            <a:chExt cx="426529" cy="398144"/>
          </a:xfrm>
          <a:noFill/>
        </p:grpSpPr>
        <p:grpSp>
          <p:nvGrpSpPr>
            <p:cNvPr id="81" name="Graphique 1813">
              <a:extLst>
                <a:ext uri="{FF2B5EF4-FFF2-40B4-BE49-F238E27FC236}">
                  <a16:creationId xmlns:a16="http://schemas.microsoft.com/office/drawing/2014/main" id="{75784719-BBC6-4125-B94A-290D1791EF76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3" name="Graphique 1813">
                <a:extLst>
                  <a:ext uri="{FF2B5EF4-FFF2-40B4-BE49-F238E27FC236}">
                    <a16:creationId xmlns:a16="http://schemas.microsoft.com/office/drawing/2014/main" id="{3633F09E-CAA0-4C8A-B3F8-618BF579DA89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5" name="Graphique 1813">
                  <a:extLst>
                    <a:ext uri="{FF2B5EF4-FFF2-40B4-BE49-F238E27FC236}">
                      <a16:creationId xmlns:a16="http://schemas.microsoft.com/office/drawing/2014/main" id="{54D6193D-4FB4-4F1F-8869-16F338C694A2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70A6B0C8-7982-4581-A445-39F11AA30832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2CE9D913-1F16-4424-A0D1-5C5B407C8647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415BDEE6-D43A-40F6-A677-7F9B62A1BEEB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1C40DF22-3060-4E09-AEF6-AC81A7F56FED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8E65AEAD-30FA-4109-A01D-F9A36B9991D0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9" name="Graphique 1813">
                  <a:extLst>
                    <a:ext uri="{FF2B5EF4-FFF2-40B4-BE49-F238E27FC236}">
                      <a16:creationId xmlns:a16="http://schemas.microsoft.com/office/drawing/2014/main" id="{59BBA4F5-C64E-46C6-A9EE-3E9608D7A712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F7A40EBB-041B-4B1F-BC1C-DFEB74F06543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F1690FF9-B362-4BB2-9CFC-21C9D23669BC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4C3AF6CF-D6E8-4A49-9291-449DEC54EEAF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0" name="Graphique 1813">
                  <a:extLst>
                    <a:ext uri="{FF2B5EF4-FFF2-40B4-BE49-F238E27FC236}">
                      <a16:creationId xmlns:a16="http://schemas.microsoft.com/office/drawing/2014/main" id="{B7E19181-4FA7-47D8-A9F0-A8490729E97F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3" name="Forme libre : forme 92">
                    <a:extLst>
                      <a:ext uri="{FF2B5EF4-FFF2-40B4-BE49-F238E27FC236}">
                        <a16:creationId xmlns:a16="http://schemas.microsoft.com/office/drawing/2014/main" id="{B0A03332-3CF4-48C9-A2C6-B7AC39A5329E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orme libre : forme 93">
                    <a:extLst>
                      <a:ext uri="{FF2B5EF4-FFF2-40B4-BE49-F238E27FC236}">
                        <a16:creationId xmlns:a16="http://schemas.microsoft.com/office/drawing/2014/main" id="{A3D89499-F173-42F0-8DD1-8E7204F1DAAF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63517A5B-7229-4D77-88D0-AB607B5F70AA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C897DA5B-1539-456F-86BA-7771CF5FDCFC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B34F1028-2284-4313-97D0-DAFE323C74E0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D7A1A318-F867-4234-A48F-769DFCCC8B3E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487845D7-0399-4587-BC69-55C1656B5E54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1" name="Graphique 1846">
            <a:extLst>
              <a:ext uri="{FF2B5EF4-FFF2-40B4-BE49-F238E27FC236}">
                <a16:creationId xmlns:a16="http://schemas.microsoft.com/office/drawing/2014/main" id="{A063FB75-5C7E-4962-A9FC-89AD8B6C4829}"/>
              </a:ext>
            </a:extLst>
          </p:cNvPr>
          <p:cNvGrpSpPr/>
          <p:nvPr/>
        </p:nvGrpSpPr>
        <p:grpSpPr>
          <a:xfrm>
            <a:off x="598013" y="3781496"/>
            <a:ext cx="239268" cy="268810"/>
            <a:chOff x="754923" y="4488392"/>
            <a:chExt cx="305723" cy="343471"/>
          </a:xfrm>
          <a:noFill/>
        </p:grpSpPr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A89E317E-1CBA-4B4B-83C8-9917A322696D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E0D484F6-C6FD-4696-B1E8-ED83618863DE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A48762DA-E3A9-4ED6-806C-A3181C047B96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8FF6DAD3-4262-402A-BB21-E2A87179F911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00CD106E-9E03-4E14-B208-54CD05640981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DEBBA175-BD9F-401E-AB6B-AB6E9A5A0A1E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87E83E1E-664C-49EF-94D6-079C476E9956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6396A0C2-CB02-40E3-B78E-3A50861DA03B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609AF9A3-3AC3-4483-A110-DE2F735762D8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1" name="Espace réservé du contenu 8">
            <a:extLst>
              <a:ext uri="{FF2B5EF4-FFF2-40B4-BE49-F238E27FC236}">
                <a16:creationId xmlns:a16="http://schemas.microsoft.com/office/drawing/2014/main" id="{2BF0E7CE-C0EB-4926-8FB4-014C46304F58}"/>
              </a:ext>
            </a:extLst>
          </p:cNvPr>
          <p:cNvSpPr txBox="1">
            <a:spLocks/>
          </p:cNvSpPr>
          <p:nvPr/>
        </p:nvSpPr>
        <p:spPr>
          <a:xfrm>
            <a:off x="329865" y="1459790"/>
            <a:ext cx="5355656" cy="1709940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Offres Formules individuelles ou Famille :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/>
                <a:ea typeface="+mn-ea"/>
                <a:cs typeface="+mn-cs"/>
              </a:rPr>
              <a:t>50% de remise sur le forfait</a:t>
            </a:r>
            <a:r>
              <a:rPr kumimoji="0" lang="fr-FR" sz="12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/>
                <a:ea typeface="+mn-ea"/>
                <a:cs typeface="+mn-cs"/>
              </a:rPr>
              <a:t> Part </a:t>
            </a:r>
            <a:r>
              <a:rPr kumimoji="0" lang="fr-FR" sz="1200" i="0" u="none" strike="noStrike" kern="1200" cap="none" spc="0" normalizeH="0" noProof="0" dirty="0">
                <a:ln>
                  <a:noFill/>
                </a:ln>
                <a:uLnTx/>
                <a:uFillTx/>
                <a:latin typeface="Arial"/>
                <a:ea typeface="+mn-ea"/>
                <a:cs typeface="+mn-cs"/>
              </a:rPr>
              <a:t>si la relation détient un forfait PRO </a:t>
            </a:r>
            <a:r>
              <a:rPr kumimoji="0" lang="fr-FR" sz="1100" i="1" u="none" strike="noStrike" kern="1200" cap="none" spc="0" normalizeH="0" noProof="0" dirty="0">
                <a:ln>
                  <a:noFill/>
                </a:ln>
                <a:uLnTx/>
                <a:uFillTx/>
                <a:latin typeface="Arial"/>
                <a:ea typeface="+mn-ea"/>
                <a:cs typeface="+mn-cs"/>
              </a:rPr>
              <a:t>(hors forfait Auto entrepreneur et SCI)</a:t>
            </a:r>
            <a:endParaRPr kumimoji="0" lang="fr-FR" sz="120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Offre de bienvenue :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 1 à 6 mois offerts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le forfait PRO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Forfait Libre convergence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Forfait</a:t>
            </a:r>
            <a:r>
              <a:rPr kumimoji="0" lang="fr-FR" sz="100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Labelis</a:t>
            </a:r>
            <a:r>
              <a:rPr kumimoji="0" lang="fr-FR" sz="100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baseline="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Forfait </a:t>
            </a:r>
            <a:r>
              <a:rPr lang="fr-FR" sz="1000" baseline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Labelis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Santé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" name="Espace réservé du contenu 8">
            <a:extLst>
              <a:ext uri="{FF2B5EF4-FFF2-40B4-BE49-F238E27FC236}">
                <a16:creationId xmlns:a16="http://schemas.microsoft.com/office/drawing/2014/main" id="{6B86DBE8-81D6-458B-876E-82D8A74B389B}"/>
              </a:ext>
            </a:extLst>
          </p:cNvPr>
          <p:cNvSpPr txBox="1">
            <a:spLocks/>
          </p:cNvSpPr>
          <p:nvPr/>
        </p:nvSpPr>
        <p:spPr>
          <a:xfrm>
            <a:off x="0" y="4333173"/>
            <a:ext cx="5692092" cy="183652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Fonds de commerce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1143000" marR="0" lvl="2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Clients Pros sans univers Banque au quotidien</a:t>
            </a:r>
            <a:r>
              <a:rPr kumimoji="0" lang="fr-FR" sz="11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5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fr-FR" sz="105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explorez votre portefeuille pour accentuer la relation et Activer/Equiper vos clients sur l’univers de besoin Banque au quotidien </a:t>
            </a:r>
            <a:r>
              <a:rPr kumimoji="0" lang="fr-FR" sz="105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près d’</a:t>
            </a:r>
            <a:r>
              <a:rPr kumimoji="0" lang="fr-FR" sz="105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1 client Pro Actif sur 5 ne détient pas encore l’univers </a:t>
            </a:r>
            <a:r>
              <a:rPr kumimoji="0" lang="fr-FR" sz="105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Banca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4" name="Espace réservé du contenu 8">
            <a:extLst>
              <a:ext uri="{FF2B5EF4-FFF2-40B4-BE49-F238E27FC236}">
                <a16:creationId xmlns:a16="http://schemas.microsoft.com/office/drawing/2014/main" id="{86EB8FF2-22A4-4AD3-A67A-D8ABEAD690AB}"/>
              </a:ext>
            </a:extLst>
          </p:cNvPr>
          <p:cNvSpPr txBox="1">
            <a:spLocks/>
          </p:cNvSpPr>
          <p:nvPr/>
        </p:nvSpPr>
        <p:spPr>
          <a:xfrm>
            <a:off x="5505297" y="1422205"/>
            <a:ext cx="6306302" cy="169423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sur objectifs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/>
              <a:t>VB forfaits pros (hors auto-entrepreneurs) (0,5% sur PV </a:t>
            </a:r>
            <a:r>
              <a:rPr lang="fr-FR" sz="1000" dirty="0" err="1"/>
              <a:t>Indiv</a:t>
            </a:r>
            <a:r>
              <a:rPr lang="fr-FR" sz="1000" dirty="0"/>
              <a:t>.)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/>
              <a:t>Impact potentiel sur Nouvelles EER Medium Large PLR dont 8 pro de santé) si EER (3% sur PV </a:t>
            </a:r>
            <a:r>
              <a:rPr lang="fr-FR" sz="1000" dirty="0" err="1"/>
              <a:t>Indiv</a:t>
            </a:r>
            <a:r>
              <a:rPr lang="fr-FR" sz="1000" dirty="0"/>
              <a:t>.)</a:t>
            </a:r>
          </a:p>
          <a:p>
            <a:pPr marL="926995" lvl="2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None/>
              <a:defRPr/>
            </a:pPr>
            <a:endParaRPr lang="fr-FR" sz="1000" dirty="0"/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relative (baromètre)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/>
              <a:t>Ventes nettes Bancarisation et Flux Pros (15% du Baro CAPRO)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/>
              <a:t>Impact potentiel sur </a:t>
            </a:r>
            <a:r>
              <a:rPr lang="fr-FR" sz="1000" dirty="0" err="1"/>
              <a:t>CPAé</a:t>
            </a:r>
            <a:r>
              <a:rPr lang="fr-FR" sz="1000" dirty="0"/>
              <a:t> si univers non-détenu (15% du Baro CAPRO)</a:t>
            </a:r>
          </a:p>
        </p:txBody>
      </p:sp>
      <p:pic>
        <p:nvPicPr>
          <p:cNvPr id="116" name="Image 115">
            <a:extLst>
              <a:ext uri="{FF2B5EF4-FFF2-40B4-BE49-F238E27FC236}">
                <a16:creationId xmlns:a16="http://schemas.microsoft.com/office/drawing/2014/main" id="{89AF3464-A51B-409E-B82A-F12BE20C2D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5887610" y="3693675"/>
            <a:ext cx="341740" cy="342197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3705D5-F8A1-53E0-1E6F-D39DFED139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76" y="3633993"/>
            <a:ext cx="423834" cy="41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703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4913700"/>
            <a:ext cx="5858586" cy="1043479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5"/>
            <a:ext cx="5331135" cy="162914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305489"/>
            <a:ext cx="5338572" cy="265169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35877" y="3034789"/>
            <a:ext cx="5717684" cy="5150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7" y="1422205"/>
            <a:ext cx="5947337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sur objectifs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VB Epargne Salariale alimentée (0,5% sur PV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</a:t>
            </a: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relative (baromètre)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Ventes nettes IARD /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Prév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; / Ep. Salariale Pros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CPAé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 univers non-détenu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: </a:t>
            </a:r>
            <a:r>
              <a:rPr lang="fr-FR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100 % digitalisation !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Abondement possible en </a:t>
            </a:r>
            <a:r>
              <a:rPr lang="fr-FR" sz="1000" dirty="0" err="1"/>
              <a:t>selfcare</a:t>
            </a:r>
            <a:r>
              <a:rPr lang="fr-FR" sz="1000" dirty="0"/>
              <a:t> depuis l’espace personnel de l’employeur !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l’INGENIERIE SOCIALE : « Aider nos clients à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fidéliser leurs salariés </a:t>
            </a:r>
            <a:r>
              <a:rPr lang="fr-FR" dirty="0">
                <a:latin typeface="Montserrat Black"/>
              </a:rPr>
              <a:t>et 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 séduire de nouvelles recrues </a:t>
            </a:r>
            <a:r>
              <a:rPr lang="fr-FR" dirty="0">
                <a:latin typeface="Montserrat Black"/>
              </a:rPr>
              <a:t>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INGENIERIE SOCIALE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89" y="3173021"/>
            <a:ext cx="1993455" cy="33898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Qui contacter ?</a:t>
            </a:r>
          </a:p>
        </p:txBody>
      </p:sp>
      <p:pic>
        <p:nvPicPr>
          <p:cNvPr id="37" name="Image 36">
            <a:hlinkClick r:id="rId2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742" y="5551028"/>
            <a:ext cx="1165819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49030" y="5818768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F488B049-A04F-4CF7-9DD8-6574768493DF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4" name="Graphique 1830">
              <a:extLst>
                <a:ext uri="{FF2B5EF4-FFF2-40B4-BE49-F238E27FC236}">
                  <a16:creationId xmlns:a16="http://schemas.microsoft.com/office/drawing/2014/main" id="{467697F4-C390-4F7C-8BD4-EACEC74B9460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82CEDC86-5B8B-4ADA-BE7B-82F050D92B42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E8F024DF-2C39-4E66-A0A4-D0B828AC82C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1A6A5E84-7AAB-404C-9768-E3AD0A6D4093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23B76C1A-13AE-4943-8A33-61B9A2F69568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ECB6038E-3B92-44BA-BB70-54F549F6BD08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539CBAFB-CC95-47A5-8D81-1375BF7C0DDE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7BB1BEBE-2429-41B3-852B-C32D1691D6F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0B777E6A-6B9C-457B-B85F-74DF0EA4A021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238431D8-C895-4CB6-BC40-78F69D6CA26D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C980DE87-97B5-4EA5-A2FB-DA56B0F91503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9F7A3878-9961-4316-9E27-1FA79B6C0AED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2C2122EA-BC39-42C0-A1AF-1E05B6396D08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0CE41E31-CAE7-4131-A6C9-06A9CD4E8496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1D926B3E-D73F-4579-8A0F-86E9092B97E0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5FC0D3F1-61CA-4D92-8A5F-B77918B2B9A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B12A0968-9A32-4AB1-B221-CEE7B16E4F9E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A94CE825-91C3-4C7E-9DBE-E5D790BA8DF4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B9038690-2736-477A-84E9-9F699F321C20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ABCE469B-0491-4D97-869A-FE4F470E3C0B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64A3ADF7-43D2-4A2A-901D-37CADB60D437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9717E60C-C348-4EED-9F0C-E51D9D3B9D0A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C4B620CC-65E5-40A8-B479-5E47F1C5215B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8767C90E-8337-4275-8979-58D04A0221E0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B5249ED2-FB19-47DC-85B9-42C9446BDC6E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6F00A440-4203-40C8-9996-857303DCB8E8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D80B2587-5FD3-48ED-AD6B-F64FCDD0BFAD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ED956ACD-CD6E-4AF8-AB42-C586521889D9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C86E5419-ABB7-4F68-9313-14D281B26062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1B91963B-2FBD-469E-B6CF-BA81A1FDC654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953AB84-E40B-45F9-B915-371964DB82EA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7B10571D-6E12-48E0-93A9-962CD71FDA66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21572A0E-4982-4ABF-A758-C0816119704C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9A04D373-D71A-440A-9380-EB4C2E41E1BA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4C2328CC-D5D5-45D3-B7CF-E417CFE5C151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31F286A6-14E3-4E9C-B465-0E1DD97EF3B1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813ABD24-E119-497D-A2FC-EE23D6493BE8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E3D53674-1E88-4B29-B305-F6AE36229638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15D69A15-9F88-4241-B9FD-8E4749800792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2E1FD804-D23C-4A41-A385-56A4880616CC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AACA4568-A29B-47C7-A5CB-AC81EA68EAE8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1" name="Graphique 1846">
            <a:extLst>
              <a:ext uri="{FF2B5EF4-FFF2-40B4-BE49-F238E27FC236}">
                <a16:creationId xmlns:a16="http://schemas.microsoft.com/office/drawing/2014/main" id="{CE7C5E92-759D-422A-BDD5-50B48CECCE33}"/>
              </a:ext>
            </a:extLst>
          </p:cNvPr>
          <p:cNvGrpSpPr/>
          <p:nvPr/>
        </p:nvGrpSpPr>
        <p:grpSpPr>
          <a:xfrm>
            <a:off x="598013" y="3211726"/>
            <a:ext cx="239268" cy="268810"/>
            <a:chOff x="754923" y="4488392"/>
            <a:chExt cx="305723" cy="343471"/>
          </a:xfrm>
          <a:noFill/>
        </p:grpSpPr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0BA606D5-BD80-4CC8-ACC9-A24E261C407B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DFB7709E-DFF7-47BE-8F8A-E7A7BDAFC887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BAA745E4-93DC-4C10-AA2D-9A4A9208A27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3534502E-4034-469A-ACAF-B8D67CBF219B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BE39F5E6-19BC-4E10-A508-ED9284ABBD8A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E85A07F4-83F8-4D24-A445-150A6EA3EC62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C6AD62B3-CEBD-4043-BAB5-5D191B3ECC81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D0552505-E538-43DB-B608-84D8D0CD9A16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0562AE1A-9D2E-4322-A071-1C91209D3141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0" name="Espace réservé du contenu 8">
            <a:extLst>
              <a:ext uri="{FF2B5EF4-FFF2-40B4-BE49-F238E27FC236}">
                <a16:creationId xmlns:a16="http://schemas.microsoft.com/office/drawing/2014/main" id="{AB0ED8AE-77CF-409C-99E6-BE866CA99850}"/>
              </a:ext>
            </a:extLst>
          </p:cNvPr>
          <p:cNvSpPr txBox="1">
            <a:spLocks/>
          </p:cNvSpPr>
          <p:nvPr/>
        </p:nvSpPr>
        <p:spPr>
          <a:xfrm>
            <a:off x="84208" y="3587659"/>
            <a:ext cx="5692092" cy="294848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chemeClr val="accent2">
                    <a:lumMod val="75000"/>
                  </a:schemeClr>
                </a:solidFill>
              </a:rPr>
              <a:t>Des cibles qualifiées pour organiser la prise de contact : </a:t>
            </a:r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hlinkClick r:id="rId6" action="ppaction://hlinksldjump"/>
              </a:rPr>
              <a:t>clic ici</a:t>
            </a:r>
            <a:endParaRPr lang="fr-FR" sz="12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marL="806450" lvl="2" indent="-180975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1000" b="1" dirty="0"/>
              <a:t>Action Synergie Pro/Premium sur Clients Pros de Santé </a:t>
            </a:r>
            <a:r>
              <a:rPr lang="fr-FR" sz="1000" dirty="0"/>
              <a:t>pour nos clients Pros de Santé de 30 à 55 ans ayant un CA &gt;= 150 K€</a:t>
            </a:r>
            <a:endParaRPr lang="fr-FR" sz="900" dirty="0"/>
          </a:p>
          <a:p>
            <a:pPr marL="806450" lvl="2" indent="-180975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1000" b="1" dirty="0"/>
              <a:t>Avantages RH : </a:t>
            </a:r>
            <a:r>
              <a:rPr lang="fr-FR" sz="1000" dirty="0"/>
              <a:t>optimiser la politique fiscale et sociale pour nos clients Pros et Pros de santé avec des solutions clé en main</a:t>
            </a:r>
            <a:endParaRPr lang="fr-FR" sz="900" dirty="0"/>
          </a:p>
          <a:p>
            <a:pPr marL="806450" lvl="2" indent="-180975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1000" b="1" dirty="0"/>
              <a:t>Fidéliser et recruter ses salariés : </a:t>
            </a:r>
            <a:r>
              <a:rPr lang="fr-FR" sz="1000" dirty="0"/>
              <a:t>équiper et fidéliser nos clients Pros en complétant l’offre par un dispositif d’intéressement, en bénéficiant d’avantages fiscaux pour eux et leurs salariés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1000" b="1" dirty="0"/>
              <a:t>Vos clients sans univers Ingénierie Sociale </a:t>
            </a:r>
            <a:r>
              <a:rPr lang="fr-FR" sz="1000" i="1" dirty="0"/>
              <a:t>[seuls 7 % de nos clients sont équipés d’un contrat d’Epargne Salariale]</a:t>
            </a: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endParaRPr lang="fr-FR" sz="1400" b="1" dirty="0"/>
          </a:p>
        </p:txBody>
      </p:sp>
      <p:sp>
        <p:nvSpPr>
          <p:cNvPr id="121" name="Espace réservé du contenu 8">
            <a:extLst>
              <a:ext uri="{FF2B5EF4-FFF2-40B4-BE49-F238E27FC236}">
                <a16:creationId xmlns:a16="http://schemas.microsoft.com/office/drawing/2014/main" id="{28903E9E-DECF-4996-A63B-AC4A1F1405FD}"/>
              </a:ext>
            </a:extLst>
          </p:cNvPr>
          <p:cNvSpPr txBox="1">
            <a:spLocks/>
          </p:cNvSpPr>
          <p:nvPr/>
        </p:nvSpPr>
        <p:spPr>
          <a:xfrm>
            <a:off x="336436" y="1428936"/>
            <a:ext cx="5355656" cy="1467041"/>
          </a:xfrm>
          <a:prstGeom prst="rect">
            <a:avLst/>
          </a:prstGeom>
          <a:ln w="28575">
            <a:noFill/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Box-Office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ES-PL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Intéressement</a:t>
            </a: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0A01C5E-8D6D-42D9-AF4F-669855595BE2}"/>
              </a:ext>
            </a:extLst>
          </p:cNvPr>
          <p:cNvSpPr/>
          <p:nvPr/>
        </p:nvSpPr>
        <p:spPr>
          <a:xfrm>
            <a:off x="5953014" y="3753850"/>
            <a:ext cx="5858585" cy="903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4" name="Espace réservé du contenu 8">
            <a:extLst>
              <a:ext uri="{FF2B5EF4-FFF2-40B4-BE49-F238E27FC236}">
                <a16:creationId xmlns:a16="http://schemas.microsoft.com/office/drawing/2014/main" id="{5CAB56A2-A397-448C-A1DC-A19E891B5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79" y="3691223"/>
            <a:ext cx="3681595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</a:t>
            </a:r>
            <a:r>
              <a:rPr lang="fr-FR" altLang="fr-FR" sz="1400" b="1" dirty="0">
                <a:solidFill>
                  <a:prstClr val="white"/>
                </a:solidFill>
              </a:rPr>
              <a:t>Passerelles / Synergies </a:t>
            </a:r>
            <a:r>
              <a:rPr lang="fr-FR" altLang="fr-FR" sz="1400" b="1">
                <a:solidFill>
                  <a:prstClr val="white"/>
                </a:solidFill>
              </a:rPr>
              <a:t>Pro-Premium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16" name="Image 115">
            <a:extLst>
              <a:ext uri="{FF2B5EF4-FFF2-40B4-BE49-F238E27FC236}">
                <a16:creationId xmlns:a16="http://schemas.microsoft.com/office/drawing/2014/main" id="{73B39437-10E4-4B0F-A329-D7B0EE1DA96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5939864" y="3693675"/>
            <a:ext cx="341740" cy="342197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6" y="4155928"/>
            <a:ext cx="6277643" cy="1715477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Box-Office / ES-PL</a:t>
            </a: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E@siris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3" y="4799586"/>
            <a:ext cx="3854117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TOUT SUR… l’Ingénierie </a:t>
            </a: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Sociale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80" name="Graphique 1813">
            <a:extLst>
              <a:ext uri="{FF2B5EF4-FFF2-40B4-BE49-F238E27FC236}">
                <a16:creationId xmlns:a16="http://schemas.microsoft.com/office/drawing/2014/main" id="{8C91042C-BD5D-4E76-B396-2F49D2EA1FF9}"/>
              </a:ext>
            </a:extLst>
          </p:cNvPr>
          <p:cNvGrpSpPr/>
          <p:nvPr/>
        </p:nvGrpSpPr>
        <p:grpSpPr>
          <a:xfrm>
            <a:off x="6087434" y="4823014"/>
            <a:ext cx="243960" cy="227725"/>
            <a:chOff x="2279329" y="2853237"/>
            <a:chExt cx="426529" cy="398144"/>
          </a:xfrm>
          <a:noFill/>
        </p:grpSpPr>
        <p:grpSp>
          <p:nvGrpSpPr>
            <p:cNvPr id="81" name="Graphique 1813">
              <a:extLst>
                <a:ext uri="{FF2B5EF4-FFF2-40B4-BE49-F238E27FC236}">
                  <a16:creationId xmlns:a16="http://schemas.microsoft.com/office/drawing/2014/main" id="{0A9A5188-9172-41DF-B85D-4EADE80D3D81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3" name="Graphique 1813">
                <a:extLst>
                  <a:ext uri="{FF2B5EF4-FFF2-40B4-BE49-F238E27FC236}">
                    <a16:creationId xmlns:a16="http://schemas.microsoft.com/office/drawing/2014/main" id="{1671FD3C-1596-4FEB-8929-73E6D7C9768D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5" name="Graphique 1813">
                  <a:extLst>
                    <a:ext uri="{FF2B5EF4-FFF2-40B4-BE49-F238E27FC236}">
                      <a16:creationId xmlns:a16="http://schemas.microsoft.com/office/drawing/2014/main" id="{DCEAF019-4381-4C78-9AC0-66D1ABF6595E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4C5622AE-11F6-4E0D-9089-A5B21F47D9B0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041DF495-6414-4406-A296-800DB20446BF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112A3F35-C43B-4BD9-A130-9177D5DD1C9B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5B5B0BC9-B6C7-4E23-A8AE-EE61EDDB8A1F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E6E84D56-D7BA-462C-B2FA-7134DFA5AD02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9" name="Graphique 1813">
                  <a:extLst>
                    <a:ext uri="{FF2B5EF4-FFF2-40B4-BE49-F238E27FC236}">
                      <a16:creationId xmlns:a16="http://schemas.microsoft.com/office/drawing/2014/main" id="{91F4A236-78DD-492E-83C5-F8D19FA1DDA5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34B0D8FA-4D7A-4E61-81B7-8678A83889EA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86D135A6-9A00-4EBF-B204-A96754FB6DC4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9A77F438-D3C2-4554-9CA9-79FD9CF0F500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0" name="Graphique 1813">
                  <a:extLst>
                    <a:ext uri="{FF2B5EF4-FFF2-40B4-BE49-F238E27FC236}">
                      <a16:creationId xmlns:a16="http://schemas.microsoft.com/office/drawing/2014/main" id="{0287DCA3-D8C5-44DD-BE09-AB58251F6577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3" name="Forme libre : forme 92">
                    <a:extLst>
                      <a:ext uri="{FF2B5EF4-FFF2-40B4-BE49-F238E27FC236}">
                        <a16:creationId xmlns:a16="http://schemas.microsoft.com/office/drawing/2014/main" id="{C6DFA884-9C22-4165-B5A8-38B9B2031A1B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orme libre : forme 93">
                    <a:extLst>
                      <a:ext uri="{FF2B5EF4-FFF2-40B4-BE49-F238E27FC236}">
                        <a16:creationId xmlns:a16="http://schemas.microsoft.com/office/drawing/2014/main" id="{588A90EB-3E69-4C03-8E35-3CC4E204C558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9594BDEB-9249-428D-BB03-07373DABA8C3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F2F7F8A4-8178-4DCF-AFB6-6C812116AEAE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F767302F-50E9-4DAD-B720-FA8094DAD1AB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AD307FBB-7AF7-4DCF-93E1-2D2F38B0EEC7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355ECA69-BC30-4F66-99B3-675B59EA73EB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C1C3ADE-8DEC-B4E8-F09D-71643D3B76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76" y="3633993"/>
            <a:ext cx="423834" cy="411895"/>
          </a:xfrm>
          <a:prstGeom prst="rect">
            <a:avLst/>
          </a:prstGeom>
        </p:spPr>
      </p:pic>
      <p:pic>
        <p:nvPicPr>
          <p:cNvPr id="7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39EA2D38-3886-770A-4A55-5C0A24093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349968" y="3680170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1122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Espace réservé du contenu 8">
            <a:extLst>
              <a:ext uri="{FF2B5EF4-FFF2-40B4-BE49-F238E27FC236}">
                <a16:creationId xmlns:a16="http://schemas.microsoft.com/office/drawing/2014/main" id="{6995A846-04ED-D3F4-2857-616AC808F6B8}"/>
              </a:ext>
            </a:extLst>
          </p:cNvPr>
          <p:cNvSpPr txBox="1">
            <a:spLocks/>
          </p:cNvSpPr>
          <p:nvPr/>
        </p:nvSpPr>
        <p:spPr bwMode="auto">
          <a:xfrm>
            <a:off x="480134" y="2690580"/>
            <a:ext cx="5725208" cy="530464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60D0C4E3-40EA-433A-89A3-FE86EB7287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625818" cy="720000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>
                <a:solidFill>
                  <a:srgbClr val="C00000"/>
                </a:solidFill>
              </a:rPr>
              <a:t>Essentiel </a:t>
            </a:r>
            <a:r>
              <a:rPr lang="fr-FR" dirty="0"/>
              <a:t>sur les Professionnels de Santé : « les </a:t>
            </a:r>
            <a:r>
              <a:rPr lang="fr-FR"/>
              <a:t>séduire avec </a:t>
            </a:r>
            <a:r>
              <a:rPr lang="fr-FR">
                <a:solidFill>
                  <a:srgbClr val="C00000"/>
                </a:solidFill>
              </a:rPr>
              <a:t>nos </a:t>
            </a:r>
            <a:r>
              <a:rPr lang="fr-FR" dirty="0">
                <a:solidFill>
                  <a:srgbClr val="C00000"/>
                </a:solidFill>
              </a:rPr>
              <a:t>offres dédiées </a:t>
            </a:r>
            <a:r>
              <a:rPr lang="fr-FR" dirty="0"/>
              <a:t>»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A278F7-8EB4-45B4-AB12-727CEC599F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PROFESSIONNELS DE SANTE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59AF5671-AF14-4065-A607-E4F7F21542DC}"/>
              </a:ext>
            </a:extLst>
          </p:cNvPr>
          <p:cNvSpPr txBox="1">
            <a:spLocks/>
          </p:cNvSpPr>
          <p:nvPr/>
        </p:nvSpPr>
        <p:spPr bwMode="auto">
          <a:xfrm>
            <a:off x="6314407" y="1382316"/>
            <a:ext cx="5725208" cy="1262460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" name="Espace réservé du contenu 8">
            <a:extLst>
              <a:ext uri="{FF2B5EF4-FFF2-40B4-BE49-F238E27FC236}">
                <a16:creationId xmlns:a16="http://schemas.microsoft.com/office/drawing/2014/main" id="{C6AFDE1D-8F14-467E-AE20-6C96585AE394}"/>
              </a:ext>
            </a:extLst>
          </p:cNvPr>
          <p:cNvSpPr txBox="1">
            <a:spLocks/>
          </p:cNvSpPr>
          <p:nvPr/>
        </p:nvSpPr>
        <p:spPr bwMode="auto">
          <a:xfrm>
            <a:off x="476141" y="3461476"/>
            <a:ext cx="5725208" cy="2611079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" name="Espace réservé du contenu 8">
            <a:extLst>
              <a:ext uri="{FF2B5EF4-FFF2-40B4-BE49-F238E27FC236}">
                <a16:creationId xmlns:a16="http://schemas.microsoft.com/office/drawing/2014/main" id="{B5F9A750-140A-4C19-B10F-4AB6D41F648B}"/>
              </a:ext>
            </a:extLst>
          </p:cNvPr>
          <p:cNvSpPr txBox="1">
            <a:spLocks/>
          </p:cNvSpPr>
          <p:nvPr/>
        </p:nvSpPr>
        <p:spPr>
          <a:xfrm>
            <a:off x="71306" y="3492740"/>
            <a:ext cx="5725207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Espace réservé du contenu 8">
            <a:extLst>
              <a:ext uri="{FF2B5EF4-FFF2-40B4-BE49-F238E27FC236}">
                <a16:creationId xmlns:a16="http://schemas.microsoft.com/office/drawing/2014/main" id="{A3EC2ED3-DCB5-47CC-8CC8-1751FDE2D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7" y="3292851"/>
            <a:ext cx="2950520" cy="3190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Les offres BANCARISATION</a:t>
            </a:r>
          </a:p>
        </p:txBody>
      </p:sp>
      <p:sp>
        <p:nvSpPr>
          <p:cNvPr id="48" name="Espace réservé du contenu 8">
            <a:extLst>
              <a:ext uri="{FF2B5EF4-FFF2-40B4-BE49-F238E27FC236}">
                <a16:creationId xmlns:a16="http://schemas.microsoft.com/office/drawing/2014/main" id="{7081DA27-7749-41BC-9D3F-FE69B689E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382" y="1220578"/>
            <a:ext cx="2601160" cy="3229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CREDIT</a:t>
            </a:r>
          </a:p>
        </p:txBody>
      </p:sp>
      <p:sp>
        <p:nvSpPr>
          <p:cNvPr id="50" name="Espace réservé du contenu 8">
            <a:extLst>
              <a:ext uri="{FF2B5EF4-FFF2-40B4-BE49-F238E27FC236}">
                <a16:creationId xmlns:a16="http://schemas.microsoft.com/office/drawing/2014/main" id="{B100C2D2-C194-477B-9BEB-9D3B10A6B0E4}"/>
              </a:ext>
            </a:extLst>
          </p:cNvPr>
          <p:cNvSpPr txBox="1">
            <a:spLocks/>
          </p:cNvSpPr>
          <p:nvPr/>
        </p:nvSpPr>
        <p:spPr bwMode="auto">
          <a:xfrm>
            <a:off x="6324689" y="2978887"/>
            <a:ext cx="5725208" cy="3093668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" name="Espace réservé du contenu 8">
            <a:extLst>
              <a:ext uri="{FF2B5EF4-FFF2-40B4-BE49-F238E27FC236}">
                <a16:creationId xmlns:a16="http://schemas.microsoft.com/office/drawing/2014/main" id="{51949635-4AFD-4760-9724-FEBE092A50A3}"/>
              </a:ext>
            </a:extLst>
          </p:cNvPr>
          <p:cNvSpPr txBox="1">
            <a:spLocks/>
          </p:cNvSpPr>
          <p:nvPr/>
        </p:nvSpPr>
        <p:spPr>
          <a:xfrm>
            <a:off x="5908959" y="4606955"/>
            <a:ext cx="6211323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Espace réservé du contenu 8">
            <a:extLst>
              <a:ext uri="{FF2B5EF4-FFF2-40B4-BE49-F238E27FC236}">
                <a16:creationId xmlns:a16="http://schemas.microsoft.com/office/drawing/2014/main" id="{09C1FF5F-712F-4C22-A6AF-A22D84FCF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3750" y="2825827"/>
            <a:ext cx="2595791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MONETIQUE</a:t>
            </a:r>
          </a:p>
        </p:txBody>
      </p:sp>
      <p:sp>
        <p:nvSpPr>
          <p:cNvPr id="67" name="Espace réservé du contenu 8">
            <a:extLst>
              <a:ext uri="{FF2B5EF4-FFF2-40B4-BE49-F238E27FC236}">
                <a16:creationId xmlns:a16="http://schemas.microsoft.com/office/drawing/2014/main" id="{BA051161-1FA0-4FC1-90BA-07F070F45FFD}"/>
              </a:ext>
            </a:extLst>
          </p:cNvPr>
          <p:cNvSpPr txBox="1">
            <a:spLocks/>
          </p:cNvSpPr>
          <p:nvPr/>
        </p:nvSpPr>
        <p:spPr>
          <a:xfrm>
            <a:off x="437216" y="1386834"/>
            <a:ext cx="5827174" cy="1042573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None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 projet stratégique « 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Conquête des Professionnels de Santé 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 ambitionne de séduire 2 400 nouveaux professionnels de santé à horizon 2025. </a:t>
            </a:r>
          </a:p>
          <a:p>
            <a:pPr marL="0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None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Pour accompagner cette volonté, des offres dédiées sont déployées :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None/>
              <a:defRPr/>
            </a:pP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Retrouvez l’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OAV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détaillant ces offres dans la RDC / onglet Pro / Pros de Santé 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57915E3E-13E3-4F48-A249-F22D0C716292}"/>
              </a:ext>
            </a:extLst>
          </p:cNvPr>
          <p:cNvGrpSpPr/>
          <p:nvPr/>
        </p:nvGrpSpPr>
        <p:grpSpPr>
          <a:xfrm>
            <a:off x="531268" y="3337511"/>
            <a:ext cx="248961" cy="225774"/>
            <a:chOff x="10483925" y="2904391"/>
            <a:chExt cx="396900" cy="359934"/>
          </a:xfrm>
          <a:noFill/>
        </p:grpSpPr>
        <p:grpSp>
          <p:nvGrpSpPr>
            <p:cNvPr id="31" name="Graphique 1830">
              <a:extLst>
                <a:ext uri="{FF2B5EF4-FFF2-40B4-BE49-F238E27FC236}">
                  <a16:creationId xmlns:a16="http://schemas.microsoft.com/office/drawing/2014/main" id="{A9EEFE93-06F8-4E8A-8FB7-DBC0D0699AB5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41CD99C1-C44E-4D54-B4D7-7E2F0FA75C46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48751807-C9AC-4AF5-A0AF-E47FDF7DAD1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4BF7D8E5-A22D-4582-913B-8BF8A7C48A67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0CB7C7D2-B03E-4FCD-9165-89C6F059E1FA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40C4B08A-1E47-4B10-B8B1-66DB969BFBE5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988C91D9-ED9C-4147-B6E9-CD60B904B1FD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EC470108-A3EB-4F12-BAE8-C8074A57A091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5E9B1C4B-46A2-4822-9A7D-EF1DC9FFF16C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Forme libre : forme 64">
                <a:extLst>
                  <a:ext uri="{FF2B5EF4-FFF2-40B4-BE49-F238E27FC236}">
                    <a16:creationId xmlns:a16="http://schemas.microsoft.com/office/drawing/2014/main" id="{3FEF1064-774D-4DCC-BB8B-0E01A2E87CDE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00452465-0A8B-4AF5-817A-DBCC5FAB11DF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9CFB6AD6-E093-40AE-B08D-AE8633491EC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021EDE00-B1C1-46C1-B891-1EB2E8BB1F11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7444B35F-2253-4123-8197-C67C8809E459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3DE15916-AB88-4AD8-90D7-4BCEE4A1A2D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C2E87D39-E3A7-4519-A4B3-A32396632B61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522C1E4C-3F4A-46F0-8EA0-5CDCAB2E579A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2" name="Graphique 1830">
            <a:extLst>
              <a:ext uri="{FF2B5EF4-FFF2-40B4-BE49-F238E27FC236}">
                <a16:creationId xmlns:a16="http://schemas.microsoft.com/office/drawing/2014/main" id="{DD221092-BE5D-48DB-8284-F05241DA4589}"/>
              </a:ext>
            </a:extLst>
          </p:cNvPr>
          <p:cNvGrpSpPr/>
          <p:nvPr/>
        </p:nvGrpSpPr>
        <p:grpSpPr>
          <a:xfrm>
            <a:off x="6414197" y="2866723"/>
            <a:ext cx="248961" cy="225774"/>
            <a:chOff x="10483925" y="2904391"/>
            <a:chExt cx="396900" cy="359934"/>
          </a:xfrm>
          <a:noFill/>
        </p:grpSpPr>
        <p:grpSp>
          <p:nvGrpSpPr>
            <p:cNvPr id="73" name="Graphique 1830">
              <a:extLst>
                <a:ext uri="{FF2B5EF4-FFF2-40B4-BE49-F238E27FC236}">
                  <a16:creationId xmlns:a16="http://schemas.microsoft.com/office/drawing/2014/main" id="{E66DD4AC-B4EE-46CB-8151-F8199283FC23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028E0E0-DEE9-48FD-BED2-572F2B8A7945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42365DA4-06C1-4430-B67A-E0C7DA5C6875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AA3666AA-8B7E-48D8-AA99-83EFE96E5156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E5586513-885C-4471-89DC-2D470D68F8A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EDE9C273-6DC5-491E-842C-9F3382DB378D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42785FF1-7870-4A4B-BED8-C5BE2FF37E02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05A55B72-F153-4F9E-9C2A-EA956424BA7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777D6A15-B8D6-49D0-8405-F45593A61917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07EEEDEB-03AB-4881-AEA0-8C28BDA9D2CC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8D3A38D1-4063-4A3F-99CC-B5226DDF1A98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A9D6FCD9-36A5-4F23-964E-38A70D81A502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B58C484B-9587-4DFA-BA81-48E99C17E327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8E084636-50EB-47CA-82BF-8D82C110A1F5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39B4A48-6CD2-4633-86BA-93CF51FE5C7F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82DE21F1-CA9F-45DC-9A2B-FF018E50CA7B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5EFE3D73-964E-44AB-804C-15A6A5A5A874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0" name="Graphique 1830">
            <a:extLst>
              <a:ext uri="{FF2B5EF4-FFF2-40B4-BE49-F238E27FC236}">
                <a16:creationId xmlns:a16="http://schemas.microsoft.com/office/drawing/2014/main" id="{C750F96B-B89C-43F3-9870-1C457DB5CEF7}"/>
              </a:ext>
            </a:extLst>
          </p:cNvPr>
          <p:cNvGrpSpPr/>
          <p:nvPr/>
        </p:nvGrpSpPr>
        <p:grpSpPr>
          <a:xfrm>
            <a:off x="6376493" y="1276823"/>
            <a:ext cx="248961" cy="225774"/>
            <a:chOff x="10483925" y="2904391"/>
            <a:chExt cx="396900" cy="359934"/>
          </a:xfrm>
          <a:noFill/>
        </p:grpSpPr>
        <p:grpSp>
          <p:nvGrpSpPr>
            <p:cNvPr id="91" name="Graphique 1830">
              <a:extLst>
                <a:ext uri="{FF2B5EF4-FFF2-40B4-BE49-F238E27FC236}">
                  <a16:creationId xmlns:a16="http://schemas.microsoft.com/office/drawing/2014/main" id="{D1A8B23E-5338-4361-9AD0-C043F2A8C7C0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31058094-B8BC-4396-953F-EEE45794F54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7B870349-E7E8-4094-9F0C-1E14C791CC1D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185AC7D4-9809-473E-B3F9-9D60B05C5A15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8A224C4D-357A-49FA-90AD-B375C18262AF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EE4676D6-318B-46F5-87BD-DEC5BA8FA59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3A0032F1-BCBD-4841-8110-11CD814E9B43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8305EE58-E002-491D-8AD2-8CDF96F73228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2" name="Forme libre : forme 101">
                <a:extLst>
                  <a:ext uri="{FF2B5EF4-FFF2-40B4-BE49-F238E27FC236}">
                    <a16:creationId xmlns:a16="http://schemas.microsoft.com/office/drawing/2014/main" id="{3011CB30-94EE-49EF-8440-B998BA8126BF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3" name="Forme libre : forme 102">
                <a:extLst>
                  <a:ext uri="{FF2B5EF4-FFF2-40B4-BE49-F238E27FC236}">
                    <a16:creationId xmlns:a16="http://schemas.microsoft.com/office/drawing/2014/main" id="{181433D9-81A6-471B-853E-C94F4356EE37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B41BD759-EB31-4A55-9AC0-98E70152043A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115DCA71-3BA8-4379-A8A0-29E2400E23FA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41AAB6EF-2BD9-4127-93E8-2BED7887B9F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959EA257-5C99-4E01-B6EE-09BC1E1173EF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7884AD39-4774-4E0C-A331-19F2D3BE3553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0BF5B106-09A9-41A8-9AD8-191E0214DAAB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14237CC1-AD8F-4620-A4E1-1DAAB0D24367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99CB5092-FA9D-428B-696C-CF33F05441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F633AA9-51BC-6821-BA90-60DC4148923A}"/>
              </a:ext>
            </a:extLst>
          </p:cNvPr>
          <p:cNvSpPr txBox="1"/>
          <p:nvPr/>
        </p:nvSpPr>
        <p:spPr>
          <a:xfrm>
            <a:off x="6430508" y="1608305"/>
            <a:ext cx="5483227" cy="984885"/>
          </a:xfrm>
          <a:prstGeom prst="rect">
            <a:avLst/>
          </a:prstGeom>
          <a:solidFill>
            <a:srgbClr val="ECECEC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1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fr-FR" sz="11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b="1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Prêt Décollage Pro </a:t>
            </a:r>
            <a:r>
              <a:rPr lang="fr-FR" sz="11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 un prêt à taux 0%</a:t>
            </a:r>
            <a:r>
              <a:rPr lang="fr-FR" sz="11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non-réglementé, destiné aux professionnels de santé porteurs d’un projet d’installation / reprise d’activité dans des zones géographiques dites de « déserts médicaux » </a:t>
            </a:r>
            <a:r>
              <a:rPr lang="fr-FR" sz="1050" b="0" i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(voir le détail des professions éligibles sur l’OAV)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400" b="0" i="1" u="none" strike="noStrike" baseline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offres en équipement </a:t>
            </a:r>
            <a:r>
              <a:rPr lang="fr-FR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CBM / LLD</a:t>
            </a:r>
            <a:endParaRPr lang="fr-FR" sz="1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7609127-CD60-33EF-BAF1-1044B6C75881}"/>
              </a:ext>
            </a:extLst>
          </p:cNvPr>
          <p:cNvSpPr txBox="1"/>
          <p:nvPr/>
        </p:nvSpPr>
        <p:spPr>
          <a:xfrm>
            <a:off x="6486487" y="3245435"/>
            <a:ext cx="5427248" cy="2015936"/>
          </a:xfrm>
          <a:prstGeom prst="rect">
            <a:avLst/>
          </a:prstGeom>
          <a:solidFill>
            <a:srgbClr val="ECECEC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0" lang="fr-FR" sz="11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FORFAIT </a:t>
            </a:r>
            <a:r>
              <a:rPr kumimoji="0" lang="fr-FR" sz="1100" b="1" i="0" u="none" strike="noStrike" kern="1200" cap="all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MONéTIQUE</a:t>
            </a:r>
            <a:endParaRPr lang="fr-FR" sz="1050" b="1" i="0" u="none" strike="noStrike" baseline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05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Refonte totale du forfait Monétique qui devient </a:t>
            </a:r>
            <a:r>
              <a:rPr lang="fr-FR" sz="1100" b="1" i="0" u="none" strike="noStrike" baseline="0" dirty="0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11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ptimal</a:t>
            </a:r>
            <a:r>
              <a:rPr lang="fr-FR" sz="110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b="1" i="0" u="none" strike="noStrike" baseline="0" dirty="0" err="1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1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onét</a:t>
            </a:r>
            <a:r>
              <a:rPr lang="fr-FR" b="1" i="0" u="none" strike="noStrike" baseline="0" dirty="0" err="1">
                <a:solidFill>
                  <a:srgbClr val="00B050"/>
                </a:solidFill>
                <a:latin typeface="Gigi" panose="04040504061007020D02" pitchFamily="82" charset="0"/>
                <a:cs typeface="Arial" panose="020B0604020202020204" pitchFamily="34" charset="0"/>
              </a:rPr>
              <a:t>h</a:t>
            </a:r>
            <a:r>
              <a:rPr lang="fr-FR" sz="11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ique</a:t>
            </a:r>
            <a:r>
              <a:rPr lang="fr-FR" sz="110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b="1" i="0" u="none" strike="noStrike" baseline="0" dirty="0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11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anté</a:t>
            </a:r>
            <a:r>
              <a:rPr lang="fr-FR" sz="110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qui présente les avantages suivants :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élargissement du socle des professionnels de santé éligibles à un forfait monétique (</a:t>
            </a:r>
            <a:r>
              <a:rPr lang="fr-FR" sz="900" b="0" i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voir tableau de synthèse sur l’OAV</a:t>
            </a: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Chaque professionnel de santé éligible est désormais </a:t>
            </a:r>
            <a:r>
              <a:rPr lang="fr-FR" sz="10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libre de choisir </a:t>
            </a: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forfait en fonction de ses besoins (</a:t>
            </a:r>
            <a:r>
              <a:rPr lang="fr-FR" sz="1000" b="0" i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non plus en fonction de sa profession</a:t>
            </a: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commission monétique compétitive dans les limites de chaque niveau de forfait (≤ 0,30 %) et toujours très attractive au-delà (0,35 % quel que soit le forfait choisi)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nouvelle grille </a:t>
            </a:r>
            <a:r>
              <a:rPr lang="fr-FR" sz="1050" b="1" i="0" u="none" strike="noStrike" baseline="0" dirty="0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105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ptimal</a:t>
            </a:r>
            <a:r>
              <a:rPr lang="fr-FR" sz="105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b="1" i="0" u="none" strike="noStrike" baseline="0" dirty="0" err="1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05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onét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igi" panose="04040504061007020D02" pitchFamily="82" charset="0"/>
                <a:ea typeface="+mn-ea"/>
                <a:cs typeface="Arial" panose="020B0604020202020204" pitchFamily="34" charset="0"/>
              </a:rPr>
              <a:t>h</a:t>
            </a:r>
            <a:r>
              <a:rPr lang="fr-FR" sz="105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ique</a:t>
            </a:r>
            <a:r>
              <a:rPr lang="fr-FR" sz="105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b="1" i="0" u="none" strike="noStrike" baseline="0" dirty="0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105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anté</a:t>
            </a:r>
            <a:r>
              <a:rPr lang="fr-FR" sz="105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détaillée au verso, destinée à vous aider à orienter votre client dans le choix du forfait qui correspond à son besoin</a:t>
            </a:r>
            <a:r>
              <a:rPr lang="fr-FR" sz="1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476235C-E15B-C14D-6945-D2700D95DE35}"/>
              </a:ext>
            </a:extLst>
          </p:cNvPr>
          <p:cNvSpPr txBox="1"/>
          <p:nvPr/>
        </p:nvSpPr>
        <p:spPr>
          <a:xfrm>
            <a:off x="641262" y="3670479"/>
            <a:ext cx="5314950" cy="1852233"/>
          </a:xfrm>
          <a:prstGeom prst="rect">
            <a:avLst/>
          </a:prstGeom>
          <a:solidFill>
            <a:srgbClr val="ECECEC"/>
          </a:solidFill>
        </p:spPr>
        <p:txBody>
          <a:bodyPr wrap="square" bIns="0" rtlCol="0">
            <a:spAutoFit/>
          </a:bodyPr>
          <a:lstStyle/>
          <a:p>
            <a:pPr algn="just"/>
            <a:r>
              <a:rPr lang="fr-FR" sz="1100" b="1" i="0" u="none" strike="noStrike" cap="all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FORFAIT </a:t>
            </a:r>
            <a:r>
              <a:rPr lang="fr-FR" sz="1100" b="1" i="0" u="none" strike="noStrike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LABELIS </a:t>
            </a:r>
            <a:r>
              <a:rPr lang="fr-FR" sz="1100" b="1" i="0" u="none" strike="noStrike" cap="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SANTé</a:t>
            </a:r>
            <a:r>
              <a:rPr lang="fr-FR" sz="1100" b="1" i="0" u="none" strike="noStrike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sz="105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Offre de conqu</a:t>
            </a:r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ête 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(pas de transformation)</a:t>
            </a:r>
            <a:endParaRPr lang="fr-FR" sz="1000" b="0" i="1" u="none" strike="noStrike" baseline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05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rappel, ce forfait </a:t>
            </a:r>
            <a:r>
              <a:rPr lang="fr-FR" sz="105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Labelis</a:t>
            </a:r>
            <a:r>
              <a:rPr lang="fr-FR" sz="105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Santé présente 2 atouts majeurs pour ses détenteurs :</a:t>
            </a:r>
          </a:p>
          <a:p>
            <a:pPr algn="just"/>
            <a:endParaRPr lang="fr-FR" sz="10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5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5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5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5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5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Retrouvez le détail des professions éligibles à 1 ou 2 de ces avantages sur l’OAV*</a:t>
            </a:r>
          </a:p>
          <a:p>
            <a:pPr algn="just"/>
            <a:endParaRPr lang="fr-FR" sz="6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Cf Rubrique des Commerciaux / Professionnels / Bancarisation / Addendum Prof. Lib. de santé 02-2023</a:t>
            </a:r>
            <a:endParaRPr lang="fr-FR" sz="7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7E4F1C-AF69-25E9-0B3A-5E7D63956037}"/>
              </a:ext>
            </a:extLst>
          </p:cNvPr>
          <p:cNvSpPr/>
          <p:nvPr/>
        </p:nvSpPr>
        <p:spPr>
          <a:xfrm>
            <a:off x="695325" y="4194965"/>
            <a:ext cx="2457384" cy="358896"/>
          </a:xfrm>
          <a:prstGeom prst="rect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Une tarification mensuelle très favorable* par rapport au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Labelis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ou au LCE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8DDE3E-38F3-AE8D-AA49-B823B836028D}"/>
              </a:ext>
            </a:extLst>
          </p:cNvPr>
          <p:cNvSpPr/>
          <p:nvPr/>
        </p:nvSpPr>
        <p:spPr>
          <a:xfrm>
            <a:off x="3426133" y="4194965"/>
            <a:ext cx="2457384" cy="358896"/>
          </a:xfrm>
          <a:prstGeom prst="rect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Extension de cet avantage tarifaire à </a:t>
            </a:r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14 codes NAF professionnels de Santé</a:t>
            </a:r>
          </a:p>
        </p:txBody>
      </p:sp>
      <p:sp>
        <p:nvSpPr>
          <p:cNvPr id="26" name="Triangle isocèle 25">
            <a:extLst>
              <a:ext uri="{FF2B5EF4-FFF2-40B4-BE49-F238E27FC236}">
                <a16:creationId xmlns:a16="http://schemas.microsoft.com/office/drawing/2014/main" id="{15F66074-5571-18E6-CDFB-F228DCB205CD}"/>
              </a:ext>
            </a:extLst>
          </p:cNvPr>
          <p:cNvSpPr/>
          <p:nvPr/>
        </p:nvSpPr>
        <p:spPr>
          <a:xfrm rot="5400000">
            <a:off x="3205885" y="4284990"/>
            <a:ext cx="196902" cy="191533"/>
          </a:xfrm>
          <a:prstGeom prst="triangle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774AEC3-F690-745A-60CF-D6F81A00FF42}"/>
              </a:ext>
            </a:extLst>
          </p:cNvPr>
          <p:cNvSpPr/>
          <p:nvPr/>
        </p:nvSpPr>
        <p:spPr>
          <a:xfrm>
            <a:off x="699389" y="4663439"/>
            <a:ext cx="2457384" cy="358896"/>
          </a:xfrm>
          <a:prstGeom prst="rect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Une exonération totale de la commission de mouvement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741E2C7-5650-F6D3-AA72-21559D13BBC3}"/>
              </a:ext>
            </a:extLst>
          </p:cNvPr>
          <p:cNvSpPr/>
          <p:nvPr/>
        </p:nvSpPr>
        <p:spPr>
          <a:xfrm>
            <a:off x="3430197" y="4663439"/>
            <a:ext cx="2457384" cy="358896"/>
          </a:xfrm>
          <a:prstGeom prst="rect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Maintien de cette exonération pour</a:t>
            </a:r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 8 codes NAF professionnels de Santé</a:t>
            </a:r>
          </a:p>
        </p:txBody>
      </p:sp>
      <p:sp>
        <p:nvSpPr>
          <p:cNvPr id="34" name="Triangle isocèle 33">
            <a:extLst>
              <a:ext uri="{FF2B5EF4-FFF2-40B4-BE49-F238E27FC236}">
                <a16:creationId xmlns:a16="http://schemas.microsoft.com/office/drawing/2014/main" id="{04444DD2-5901-81C2-853E-AB454035F296}"/>
              </a:ext>
            </a:extLst>
          </p:cNvPr>
          <p:cNvSpPr/>
          <p:nvPr/>
        </p:nvSpPr>
        <p:spPr>
          <a:xfrm rot="5400000">
            <a:off x="3209949" y="4753464"/>
            <a:ext cx="196902" cy="191533"/>
          </a:xfrm>
          <a:prstGeom prst="triangle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E0C4156B-056B-BE81-1B2C-D5FC376F5ED6}"/>
              </a:ext>
            </a:extLst>
          </p:cNvPr>
          <p:cNvSpPr txBox="1"/>
          <p:nvPr/>
        </p:nvSpPr>
        <p:spPr>
          <a:xfrm rot="20464873">
            <a:off x="3300005" y="4143646"/>
            <a:ext cx="445635" cy="107722"/>
          </a:xfrm>
          <a:prstGeom prst="rect">
            <a:avLst/>
          </a:prstGeom>
          <a:solidFill>
            <a:srgbClr val="C0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NOUVEAU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2678C3D4-EA28-279C-6758-17611B844E40}"/>
              </a:ext>
            </a:extLst>
          </p:cNvPr>
          <p:cNvSpPr txBox="1"/>
          <p:nvPr/>
        </p:nvSpPr>
        <p:spPr>
          <a:xfrm>
            <a:off x="633255" y="5584481"/>
            <a:ext cx="5314950" cy="430887"/>
          </a:xfrm>
          <a:prstGeom prst="rect">
            <a:avLst/>
          </a:prstGeom>
          <a:solidFill>
            <a:srgbClr val="ECECEC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Offres Formules individuelles ou Famille :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50% de remise sur le forfait Part </a:t>
            </a:r>
            <a:r>
              <a:rPr kumimoji="0" lang="fr-FR" sz="105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 la relation détient un forfait PRO</a:t>
            </a:r>
            <a:endParaRPr lang="fr-FR" sz="900" b="0" i="1" u="none" strike="noStrike" baseline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D9D554AC-82D2-7743-43CA-575D8BE8EBC1}"/>
              </a:ext>
            </a:extLst>
          </p:cNvPr>
          <p:cNvSpPr txBox="1"/>
          <p:nvPr/>
        </p:nvSpPr>
        <p:spPr>
          <a:xfrm rot="20464873">
            <a:off x="8157777" y="3287721"/>
            <a:ext cx="445635" cy="107722"/>
          </a:xfrm>
          <a:prstGeom prst="rect">
            <a:avLst/>
          </a:prstGeom>
          <a:solidFill>
            <a:srgbClr val="C0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NOUVEAU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B035AD65-9B6E-7A61-50F4-AD2DCC82AF50}"/>
              </a:ext>
            </a:extLst>
          </p:cNvPr>
          <p:cNvSpPr txBox="1"/>
          <p:nvPr/>
        </p:nvSpPr>
        <p:spPr>
          <a:xfrm>
            <a:off x="6502503" y="5410944"/>
            <a:ext cx="5411232" cy="392415"/>
          </a:xfrm>
          <a:prstGeom prst="rect">
            <a:avLst/>
          </a:prstGeom>
          <a:solidFill>
            <a:srgbClr val="ECECEC"/>
          </a:solidFill>
        </p:spPr>
        <p:txBody>
          <a:bodyPr wrap="square" rtlCol="0">
            <a:spAutoFit/>
          </a:bodyPr>
          <a:lstStyle/>
          <a:p>
            <a:pPr marL="10800">
              <a:spcBef>
                <a:spcPts val="300"/>
              </a:spcBef>
              <a:buClr>
                <a:srgbClr val="7030A0"/>
              </a:buClr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TPE Premium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IP/GPRS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Professionnels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de 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santé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Tarif de location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privilégié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+ 2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loyer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offerts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engagement sur 48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Espace réservé du contenu 8">
            <a:extLst>
              <a:ext uri="{FF2B5EF4-FFF2-40B4-BE49-F238E27FC236}">
                <a16:creationId xmlns:a16="http://schemas.microsoft.com/office/drawing/2014/main" id="{B4547EE7-D53B-DF11-1B67-5A7356496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268" y="2521393"/>
            <a:ext cx="224568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EPARGNE</a:t>
            </a:r>
          </a:p>
        </p:txBody>
      </p:sp>
      <p:grpSp>
        <p:nvGrpSpPr>
          <p:cNvPr id="63" name="Graphique 1830">
            <a:extLst>
              <a:ext uri="{FF2B5EF4-FFF2-40B4-BE49-F238E27FC236}">
                <a16:creationId xmlns:a16="http://schemas.microsoft.com/office/drawing/2014/main" id="{75ADEFDE-9F1C-A47B-8A6C-67C0094EF2A8}"/>
              </a:ext>
            </a:extLst>
          </p:cNvPr>
          <p:cNvGrpSpPr/>
          <p:nvPr/>
        </p:nvGrpSpPr>
        <p:grpSpPr>
          <a:xfrm>
            <a:off x="552157" y="2559086"/>
            <a:ext cx="248961" cy="225774"/>
            <a:chOff x="10483925" y="2904391"/>
            <a:chExt cx="396900" cy="359934"/>
          </a:xfrm>
          <a:noFill/>
        </p:grpSpPr>
        <p:grpSp>
          <p:nvGrpSpPr>
            <p:cNvPr id="66" name="Graphique 1830">
              <a:extLst>
                <a:ext uri="{FF2B5EF4-FFF2-40B4-BE49-F238E27FC236}">
                  <a16:creationId xmlns:a16="http://schemas.microsoft.com/office/drawing/2014/main" id="{E07AD825-C19D-0AE9-3BB5-93D7F95BE3D4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0E510AB9-EB5A-7387-3093-3417E7D8CAB6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2B3E4F19-DA88-05D9-87E2-7D3DA0CA435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A7CE9BCE-F046-D7D0-8E23-50E7FB06B5A5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5C327E63-8D01-3135-6439-F4AF499A7D1F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021B2595-3541-17EE-6274-9214124928F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4" name="Forme libre : forme 133">
                <a:extLst>
                  <a:ext uri="{FF2B5EF4-FFF2-40B4-BE49-F238E27FC236}">
                    <a16:creationId xmlns:a16="http://schemas.microsoft.com/office/drawing/2014/main" id="{42828BBE-3C17-4883-854C-D44609A6E5D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5" name="Forme libre : forme 134">
                <a:extLst>
                  <a:ext uri="{FF2B5EF4-FFF2-40B4-BE49-F238E27FC236}">
                    <a16:creationId xmlns:a16="http://schemas.microsoft.com/office/drawing/2014/main" id="{AA02ECB2-F68C-E782-4684-786D95BDB457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6" name="Forme libre : forme 135">
                <a:extLst>
                  <a:ext uri="{FF2B5EF4-FFF2-40B4-BE49-F238E27FC236}">
                    <a16:creationId xmlns:a16="http://schemas.microsoft.com/office/drawing/2014/main" id="{066B90D4-8811-B801-9DAD-CBB3D885F9F8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7" name="Forme libre : forme 136">
                <a:extLst>
                  <a:ext uri="{FF2B5EF4-FFF2-40B4-BE49-F238E27FC236}">
                    <a16:creationId xmlns:a16="http://schemas.microsoft.com/office/drawing/2014/main" id="{C33FB54C-2C41-A676-975C-1AF0E56A9A11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8" name="Forme libre : forme 137">
                <a:extLst>
                  <a:ext uri="{FF2B5EF4-FFF2-40B4-BE49-F238E27FC236}">
                    <a16:creationId xmlns:a16="http://schemas.microsoft.com/office/drawing/2014/main" id="{55AEF19A-7861-BA2F-E3D2-D5A880A3E2A7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9" name="Forme libre : forme 138">
                <a:extLst>
                  <a:ext uri="{FF2B5EF4-FFF2-40B4-BE49-F238E27FC236}">
                    <a16:creationId xmlns:a16="http://schemas.microsoft.com/office/drawing/2014/main" id="{5A41ED76-573B-8651-22FB-109C2BC422A1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0" name="Forme libre : forme 139">
                <a:extLst>
                  <a:ext uri="{FF2B5EF4-FFF2-40B4-BE49-F238E27FC236}">
                    <a16:creationId xmlns:a16="http://schemas.microsoft.com/office/drawing/2014/main" id="{82C2180F-6FAC-0A1D-BFB7-2E7856EE827A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1" name="Forme libre : forme 140">
                <a:extLst>
                  <a:ext uri="{FF2B5EF4-FFF2-40B4-BE49-F238E27FC236}">
                    <a16:creationId xmlns:a16="http://schemas.microsoft.com/office/drawing/2014/main" id="{F9F972B2-3AA2-EE28-DDE8-D1D844C98FC1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A396E443-2989-B456-85D0-5E8B98B42ECA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5B6DD2AA-7212-5F43-B0F0-D18C43A2DAF7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64276FCF-0044-9E53-6822-05C99C1B6182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1" name="ZoneTexte 150">
            <a:extLst>
              <a:ext uri="{FF2B5EF4-FFF2-40B4-BE49-F238E27FC236}">
                <a16:creationId xmlns:a16="http://schemas.microsoft.com/office/drawing/2014/main" id="{794DCF2F-2EF4-6661-3AD9-71817DB933BD}"/>
              </a:ext>
            </a:extLst>
          </p:cNvPr>
          <p:cNvSpPr txBox="1"/>
          <p:nvPr/>
        </p:nvSpPr>
        <p:spPr>
          <a:xfrm>
            <a:off x="564013" y="2878279"/>
            <a:ext cx="5483227" cy="261610"/>
          </a:xfrm>
          <a:prstGeom prst="rect">
            <a:avLst/>
          </a:prstGeom>
          <a:solidFill>
            <a:srgbClr val="ECECEC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1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L’ensemble de nos offres : CEP, CAT, Parts Sociales, Green bond, …</a:t>
            </a:r>
            <a:endParaRPr lang="fr-FR" sz="1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Professionnels de santé">
            <a:extLst>
              <a:ext uri="{FF2B5EF4-FFF2-40B4-BE49-F238E27FC236}">
                <a16:creationId xmlns:a16="http://schemas.microsoft.com/office/drawing/2014/main" id="{1416A60E-DDB3-A535-3F60-A03CACA29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486" y="510092"/>
            <a:ext cx="839297" cy="83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9974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9">
            <a:extLst>
              <a:ext uri="{FF2B5EF4-FFF2-40B4-BE49-F238E27FC236}">
                <a16:creationId xmlns:a16="http://schemas.microsoft.com/office/drawing/2014/main" id="{EDB6A6F3-AAAD-4553-A170-5B6DA90567A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481559" y="2931059"/>
            <a:ext cx="4194504" cy="141460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« La réussite est comme l'ascension d'une montagne, il faut travailler en équipe, faire face aux obstacles ainsi qu'aux intempéries, mais peu importe, nous atteignions toujours le sommet. »</a:t>
            </a:r>
          </a:p>
          <a:p>
            <a:pPr marL="0" indent="0" algn="just">
              <a:buNone/>
            </a:pPr>
            <a:endParaRPr lang="fr-FR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9">
            <a:extLst>
              <a:ext uri="{FF2B5EF4-FFF2-40B4-BE49-F238E27FC236}">
                <a16:creationId xmlns:a16="http://schemas.microsoft.com/office/drawing/2014/main" id="{B1BF5109-858E-4C67-9977-F9567D4B9BE7}"/>
              </a:ext>
            </a:extLst>
          </p:cNvPr>
          <p:cNvSpPr txBox="1">
            <a:spLocks/>
          </p:cNvSpPr>
          <p:nvPr/>
        </p:nvSpPr>
        <p:spPr>
          <a:xfrm>
            <a:off x="10680182" y="5928218"/>
            <a:ext cx="1991762" cy="46563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Martin Paquette</a:t>
            </a:r>
          </a:p>
        </p:txBody>
      </p:sp>
      <p:pic>
        <p:nvPicPr>
          <p:cNvPr id="4" name="Picture 2" descr="5 idées reçues sur les vacances à la montagne en été - Snow Mag">
            <a:extLst>
              <a:ext uri="{FF2B5EF4-FFF2-40B4-BE49-F238E27FC236}">
                <a16:creationId xmlns:a16="http://schemas.microsoft.com/office/drawing/2014/main" id="{EE8C3154-4C84-4FC9-A91C-85270F45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456469"/>
            <a:ext cx="6502808" cy="410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7ADBCB52-7511-4911-9544-FF322FE203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Tous ensemble, </a:t>
            </a:r>
            <a:r>
              <a:rPr lang="fr-FR" dirty="0">
                <a:solidFill>
                  <a:srgbClr val="C00000"/>
                </a:solidFill>
              </a:rPr>
              <a:t>vers les sommets du Q2 !</a:t>
            </a:r>
          </a:p>
        </p:txBody>
      </p:sp>
    </p:spTree>
    <p:extLst>
      <p:ext uri="{BB962C8B-B14F-4D97-AF65-F5344CB8AC3E}">
        <p14:creationId xmlns:p14="http://schemas.microsoft.com/office/powerpoint/2010/main" val="40852162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71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Epargne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mai au 9 septembre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26-65 ans, « presque équipés" (éligibles en PTF : segments Premium, à potentiel, Essentiels à potentiel, Essentiels),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détenant 2 univers sauf </a:t>
                      </a: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et non vus en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sont équipés de 2 Univers.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3</a:t>
                      </a:r>
                      <a:r>
                        <a:rPr lang="fr-FR" sz="1000" b="1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univers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EPARGNE PRESQUE EQUIPE 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Placement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mai au 9 septembre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26-65 ans, « presque équipés" (éligibles en PTF : segments Premium, à potentiel, Essentiels à potentiel, Essentiels),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détenant 2 univers sauf </a:t>
                      </a: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et non vus en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sont équipés de 2 Univers.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3</a:t>
                      </a:r>
                      <a:r>
                        <a:rPr lang="fr-FR" sz="1000" b="1" i="0" u="none" strike="noStrike" kern="1200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univers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PLACEMENT PRESQ EQUIPE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latin typeface="Montserrat Black"/>
              </a:rPr>
              <a:t>l’Epargne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9" name="Picture 2" descr="Panneau de route prioritaire en France — Wikipédia">
            <a:extLst>
              <a:ext uri="{FF2B5EF4-FFF2-40B4-BE49-F238E27FC236}">
                <a16:creationId xmlns:a16="http://schemas.microsoft.com/office/drawing/2014/main" id="{08946463-8902-498E-9181-6F2AF29D9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585" y="2958254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Panneau de route prioritaire en France — Wikipédia">
            <a:extLst>
              <a:ext uri="{FF2B5EF4-FFF2-40B4-BE49-F238E27FC236}">
                <a16:creationId xmlns:a16="http://schemas.microsoft.com/office/drawing/2014/main" id="{FBAC9EC4-C47F-4E91-A130-B86AC9A92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585" y="4564009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980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71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ACTIVATION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mai au 9 septembre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entre 18 à 80 ans, détenteurs ASV sans versements réguliers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Vérifier adéquation du contrat avec les projets  et favoriser les versements :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Clients 18-69 ans avec contrats assurance vie inactifs depuis plus de 4 ans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Ou contrats avec UC monétaires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Avec Liquidités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Ou Identifié dans Score activation ASV BPCE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ACTIVATION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mai au 9 septembre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reçu l’email, PART ou PREMIUM, non vus dans les 3 derniers mois,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clients en ASV pour capter fonds externes et cristalliser les liquidités 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 Clients 18 –69  ans Non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dét.ASV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Score souscription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asvBPCE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OU avec des liquidités (livrets et DAV), 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_ Ou crédit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Immoarrivant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à échéance 6 mois 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Ou détenteurs de PEL &gt; 10 ans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latin typeface="Montserrat Black"/>
              </a:rPr>
              <a:t>l’Epargne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0E9FB31-2043-4D24-8827-414427038D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3712984"/>
            <a:ext cx="363205" cy="2905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2F8AEC-4B6C-4AB0-80E8-5FF4CD63CF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064815"/>
            <a:ext cx="244339" cy="2773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BBE9AC-2CAF-4D7B-9C4D-91BA5C6101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397804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5913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05599" y="1291472"/>
          <a:ext cx="11324368" cy="48495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318355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EMPRUNT CONQUETE ASSURANCE-VIE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Fin mai à début juillet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souscrit aux emprunt précédents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S'affirmer dans notre rôle de Banquier Conseil en Epargne en proposant un rendez-vous 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Bilan Epargne 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 accompagner nos clients non équipés dans 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l'optimisation de leur épargne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TITULAIRE EMPRUNT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318355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EMPRUNT VL SUR ASSURANCE-VIE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Fin mai à début juillet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avec assurance-vie et taux d’UC &lt; 10 %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Conquête d’argent frais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APPETENCE EMPRUNT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229763"/>
                  </a:ext>
                </a:extLst>
              </a:tr>
              <a:tr h="18840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</a:t>
                      </a:r>
                      <a:r>
                        <a:rPr lang="fr-FR" sz="1200" b="1" i="0" u="none" strike="noStrike" kern="1200" err="1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PERi</a:t>
                      </a: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mai au 9 septembre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Conjoint  sans PER d’un client avec PER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28 -58 ans, BPE ou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PER avec abonnement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PERI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latin typeface="Montserrat Black"/>
              </a:rPr>
              <a:t>l’Epargne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</p:spTree>
    <p:extLst>
      <p:ext uri="{BB962C8B-B14F-4D97-AF65-F5344CB8AC3E}">
        <p14:creationId xmlns:p14="http://schemas.microsoft.com/office/powerpoint/2010/main" val="9099741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9520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27063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PARTS SOCIALES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non équipés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parts sociales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PARTS SOCIALES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749291"/>
                  </a:ext>
                </a:extLst>
              </a:tr>
              <a:tr h="12560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PREPARER VOTRE TRANSMISSION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Grand Public titulaires d’un contrat Millevie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Préparer sa transmission + Mise en avant Option Transmission (Mill. Pre.)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OPTION TRANSMISSION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4798220"/>
                  </a:ext>
                </a:extLst>
              </a:tr>
              <a:tr h="12560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PEA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détenteurs d’un LDDS ou Liv A au plafond € OU détenteurs LGP avec SF totale &gt; 30 K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S'affirmer dans notre rôle de Banquier Conseil en Epargne en proposant un rdv Bilan Epargne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Quadreto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ou assurance – vie / emprunt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CONQUETE AF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1416329"/>
                  </a:ext>
                </a:extLst>
              </a:tr>
              <a:tr h="12560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ACTIVATION PEA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avec SF &gt; 30 K€ sans Univers P  OU  Clients titulaires CSL Vert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S'affirmer dans notre rôle de Banquier Conseil en Epargne en proposant un rdv Bilan Epargne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Quadreto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ou assurance – vie / emprunt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CRISTALLISATION COLLECTE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909793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latin typeface="Montserrat Black"/>
              </a:rPr>
              <a:t>l’Epargne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67DC43A-6C13-46C6-A572-8937A808FB3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99896" y="3620068"/>
            <a:ext cx="363205" cy="2905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DD794CC-EA56-4752-979E-4D08B071ADC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51511" y="3872314"/>
            <a:ext cx="244339" cy="27735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451E085-0F07-4B27-AD1D-1D936CAE36B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51511" y="4123828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64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 </a:t>
            </a:r>
            <a:r>
              <a:rPr lang="fr-FR">
                <a:latin typeface="Montserrat Black"/>
              </a:rPr>
              <a:t>la Bancarisation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6057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78322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3691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Bancarisation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1er mai au 9 septembre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26-65 ans, « presque équipés" (éligibles en PTF : segments Premium, à potentiel, Essentiels à potentiel, Essentiels),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205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détenant 2 univers sauf </a:t>
                      </a: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et non vus en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sont équipés de 2 Univers.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3</a:t>
                      </a:r>
                      <a:r>
                        <a:rPr lang="fr-FR" sz="1000" b="1" i="0" u="none" strike="noStrike" kern="1200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univers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PRIO Q2 BANCA PRESQUE EQUIPE 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ENTRAINEMENTS JO FORMULE FAMILLE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12 juin au 31 juillet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Couples, jeunes avec CB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Classic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, conjoints non bancarisés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Réaliser de la montée en gamme de cartes, équiper le conjoint en carte HDG au travers de la Formule Famille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BANCA JO MEG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  <a:tr h="30413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TÉLÉCONSULTATION MÉDICALE À L'ÉTRANGER VISA PLATINUM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Envoi le 26 juin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de 18 à 75 ans détenteurs d’une carte Platinum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Mettre en avant le nouveau service de téléconsultation médicale à l’étranger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300668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05430641-EC4F-4F64-98CF-A40AE90FB4C6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BANCARISATION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Panneau de route prioritaire en France — Wikipédia">
            <a:extLst>
              <a:ext uri="{FF2B5EF4-FFF2-40B4-BE49-F238E27FC236}">
                <a16:creationId xmlns:a16="http://schemas.microsoft.com/office/drawing/2014/main" id="{15A3B375-1E51-4F62-A237-3A2A70676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37" y="2959288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F2204C6-6C4D-4819-A909-4A338FBD210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474246"/>
            <a:ext cx="363205" cy="29056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300198-0866-44E7-BE73-603C2D0FD2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36713" y="4783011"/>
            <a:ext cx="316979" cy="26415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E250B85-D087-4E7B-A9B0-58B9D28FA41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38982" y="5205541"/>
            <a:ext cx="316979" cy="26415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0D2A22-FE11-43AC-92F1-49478DF502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1566" y="5530592"/>
            <a:ext cx="244339" cy="27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262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 </a:t>
            </a:r>
            <a:r>
              <a:rPr lang="fr-FR">
                <a:latin typeface="Montserrat Black"/>
              </a:rPr>
              <a:t>la Bancarisation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3802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ACTIVATION CARTE DE PAIEMENT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Tous les 3 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de 18 à 75 ans détenteurs d’une carte bancaire et réalisant moins de 5 opérations par 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Activer les cartes de paiements dormantes ou peu actives de nos clients déjà équipés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FINANCEZ VOS VACANCES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De mai à septembre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indent="0">
                        <a:buFontTx/>
                        <a:buNone/>
                      </a:pPr>
                      <a:r>
                        <a:rPr lang="fr-FR" sz="10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Clients majeurs capables ayant souscrit un prêt personnel à M-6 ou ayant atteint + de 20% de leur autorisation de découvert (avec un nombre de jours de dépassement &gt;= à 5 jours)</a:t>
                      </a:r>
                    </a:p>
                    <a:p>
                      <a:pPr marL="88900" indent="0">
                        <a:buFontTx/>
                        <a:buNone/>
                      </a:pPr>
                      <a:r>
                        <a:rPr lang="fr-FR" sz="10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Non équipés Izicarte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Mettre en avant des solutions de financement pour concrétiser les projets court terme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BANCA IZICARTE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05430641-EC4F-4F64-98CF-A40AE90FB4C6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BANCARISATION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300198-0866-44E7-BE73-603C2D0FD23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28152" y="4130076"/>
            <a:ext cx="316979" cy="26415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365EB2A-713A-4B1F-B69F-C8D9A508CBE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123827"/>
            <a:ext cx="244339" cy="27735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2FA65BF-7415-4894-BF20-0465AA8300E7}"/>
              </a:ext>
            </a:extLst>
          </p:cNvPr>
          <p:cNvSpPr/>
          <p:nvPr/>
        </p:nvSpPr>
        <p:spPr>
          <a:xfrm>
            <a:off x="6649282" y="4759997"/>
            <a:ext cx="1810871" cy="264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Utiliser la bannière slogans</a:t>
            </a:r>
          </a:p>
        </p:txBody>
      </p:sp>
    </p:spTree>
    <p:extLst>
      <p:ext uri="{BB962C8B-B14F-4D97-AF65-F5344CB8AC3E}">
        <p14:creationId xmlns:p14="http://schemas.microsoft.com/office/powerpoint/2010/main" val="39750144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>
                <a:latin typeface="Montserrat Black"/>
              </a:rPr>
              <a:t>Crédit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71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Crédit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1er mai au 9 septembre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26-65 ans, « presque équipés" (éligibles en PTF : segments Premium, à potentiel, Essentiels à potentiel, Essentiels),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détenant 2 univers sauf </a:t>
                      </a: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et non vus en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sont équipés de 2 Univers.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3</a:t>
                      </a:r>
                      <a:r>
                        <a:rPr lang="fr-FR" sz="1000" b="1" i="0" u="none" strike="noStrike" kern="1200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univers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CREDIT PRESQUE EQUIPE 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FINANCEZ VOS VACANCES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Prêt personnel</a:t>
                      </a:r>
                    </a:p>
                    <a:p>
                      <a:r>
                        <a:rPr lang="fr-FR" sz="1000" b="0" i="0" u="sng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Sous-cible 1 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: Clients entre 18 et 70 ans avec score d'appétence crédit conso auto ou score crédit conso, non équipés LLD</a:t>
                      </a:r>
                    </a:p>
                    <a:p>
                      <a:r>
                        <a:rPr lang="fr-FR" sz="1000" b="0" i="0" u="sng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Sous-cible 2 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: Clients majeurs capables avec un crédit auto à date d'échéance &lt; 6 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Informer le client sur un taux avantageux en PP et sur les solutions locatives en mettant l'accent sur leurs services associés.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CREDIT VACANCES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F00902-80BC-441A-AD9B-4E3B05F5EB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pic>
        <p:nvPicPr>
          <p:cNvPr id="20" name="Picture 2" descr="Panneau de route prioritaire en France — Wikipédia">
            <a:extLst>
              <a:ext uri="{FF2B5EF4-FFF2-40B4-BE49-F238E27FC236}">
                <a16:creationId xmlns:a16="http://schemas.microsoft.com/office/drawing/2014/main" id="{CCBFC789-7541-4C95-9D9D-EA155C972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280" y="2959288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0EC857-7B46-453D-9328-5EE2FEC5FC7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35970" y="5087392"/>
            <a:ext cx="363205" cy="2905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80AB83-AD1A-42BB-98F0-A83073626A7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35970" y="4736427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946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>
                <a:latin typeface="Montserrat Black"/>
              </a:rPr>
              <a:t>Crédit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71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TRAVAUX RÉNOVATION ÉNERGÉTIQUE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entre 25 et 65 ans, avec flux sur compte de dépôt &gt; 1000€ mensuel, et, soit : 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Propriétaires dans l’ancien </a:t>
                      </a:r>
                      <a:r>
                        <a:rPr lang="fr-FR" sz="1000" b="0" i="1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(a venir)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avec crédit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immo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de plus de 5 ans ;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OU, DPE F et G </a:t>
                      </a:r>
                      <a:r>
                        <a:rPr lang="fr-FR" sz="1000" b="0" i="1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(a venir)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OU, cible évènement client « chauffage au fuel » </a:t>
                      </a:r>
                      <a:r>
                        <a:rPr lang="fr-FR" sz="1000" b="0" i="1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(a venir)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Accompagner nos clients dans leur transition énergétique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CREDIT TRAVAUX RENOV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REBOND CRÉDIT IMMO M+6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entre 25 et 65 ans, propriétaires de crédit immobilier MEF M+6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Flux compte de dépôt &gt; 1000€ mensuel</a:t>
                      </a:r>
                    </a:p>
                    <a:p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nos solutions de financement travaux suite à une acquisition immobilière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CREDIT REBOND IMMO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F00902-80BC-441A-AD9B-4E3B05F5EB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30FEAB6-1D2B-4A8B-A15E-B77903FD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3221653"/>
            <a:ext cx="363205" cy="29056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418B30-8AEA-49DD-A904-ECFAF6C8D28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573484"/>
            <a:ext cx="244339" cy="27735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C1A35C-2FA5-4B6F-85D6-4E674CFC81D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906473"/>
            <a:ext cx="316979" cy="26415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09B7EB5-D48E-456A-9A49-EC3D95D49A3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4946835"/>
            <a:ext cx="363205" cy="29056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3633AF-C894-4451-AD3E-A9C70E5B42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5298666"/>
            <a:ext cx="244339" cy="27735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A16EB27-24B1-4AD7-BD37-F1047DE9365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5631655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951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>
                <a:latin typeface="Montserrat Black"/>
              </a:rPr>
              <a:t>Crédit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097746"/>
              </p:ext>
            </p:extLst>
          </p:nvPr>
        </p:nvGraphicFramePr>
        <p:xfrm>
          <a:off x="523510" y="1304679"/>
          <a:ext cx="11324368" cy="3322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CREDITS PROJETS A ECHEANCE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souscrit un prêt projet mais sans l’avoir débloqué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Contacter les clients avec un prêt projet pour les informer de son échéance à venir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ENCOURS INTERNES ET ENCOURS EXTERNES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avec PP dont le CRD représente 40% du montant emprunté (donc 60% du prêt est déjà remboursé)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Cette campagne permettra d’affirmer notre place de partenaire financier de nos clients en les accompagnant dans leurs projets 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 venir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CREDIT ENCOURS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F00902-80BC-441A-AD9B-4E3B05F5EB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6DA11B3-5365-44F6-898D-2C4035DC8A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5732" y="3294876"/>
            <a:ext cx="256054" cy="26824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23973F-45F6-4D90-BABB-0C032D85A98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664597"/>
            <a:ext cx="363205" cy="2905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F7855E1-6C83-4C96-ABEB-567B86C9B8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4016428"/>
            <a:ext cx="244339" cy="2773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69EA209-6A8C-452C-B357-66593A7F3B9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4349417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600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092908"/>
              </p:ext>
            </p:extLst>
          </p:nvPr>
        </p:nvGraphicFramePr>
        <p:xfrm>
          <a:off x="523510" y="1304679"/>
          <a:ext cx="11324368" cy="41070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IARD PREV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1er mai au 9 septembre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26-65 ans, « presque équipés" (éligibles en PTF : segments Premium, à potentiel, Essentiels à potentiel, Essentiels),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détenant 2 univers sauf </a:t>
                      </a: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et non vus en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sont équipés de 2 Univers.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3</a:t>
                      </a:r>
                      <a:r>
                        <a:rPr lang="fr-FR" sz="1000" b="1" i="0" u="none" strike="noStrike" kern="1200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univers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IARD PRESQUE EQUIPE 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MRH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âgés de 29 à 75 ans, non détenteurs de MRH. Score appétence MRH ou réalisation devis MRH ou visite page MRH.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Booster les ventes et devis d’assurance MRH.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         1 mois offert du 3 juin au 1er juillet.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 puis </a:t>
                      </a:r>
                      <a:r>
                        <a:rPr lang="fr-FR" sz="1000" b="0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Non Traité CRC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CONQUETE MRH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20" name="Picture 2" descr="Panneau de route prioritaire en France — Wikipédia">
            <a:extLst>
              <a:ext uri="{FF2B5EF4-FFF2-40B4-BE49-F238E27FC236}">
                <a16:creationId xmlns:a16="http://schemas.microsoft.com/office/drawing/2014/main" id="{CCBFC789-7541-4C95-9D9D-EA155C972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280" y="2959288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ED68BA-014B-4E32-AC25-A877CFDBC278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IARD &amp; Prévoyance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F6B41D-AEFB-405F-9D22-97BE9C92E8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>
                <a:latin typeface="Montserrat Black"/>
              </a:rPr>
              <a:t>de l’IARD &amp; Prévoyance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1" name="Picture 4" descr="Bouton Rond Rouge Métallique Promo Clip Art Libres De Droits , Svg ,  Vecteurs Et Illustration. Image 59285294.">
            <a:extLst>
              <a:ext uri="{FF2B5EF4-FFF2-40B4-BE49-F238E27FC236}">
                <a16:creationId xmlns:a16="http://schemas.microsoft.com/office/drawing/2014/main" id="{1B9AE184-0542-414B-9E93-4B7CBDA38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455" y="4834048"/>
            <a:ext cx="347521" cy="34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604A7A-B6DD-411B-85DD-CA8E01A3C99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53903" y="4449525"/>
            <a:ext cx="363205" cy="2905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DBEB0A-7EDF-4E56-8FF5-552312F9CA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05518" y="4801356"/>
            <a:ext cx="244339" cy="27735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3E37A69-8398-4018-8DCE-3932A9F33FB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05518" y="5134345"/>
            <a:ext cx="316979" cy="26415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0722846-963B-4679-B57D-6EF1E434C8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48341" y="5108595"/>
            <a:ext cx="208220" cy="20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528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02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CONQUÊTE SÉCUR'FAMILLE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âgés de 30 à 50 ans avec 1 au moins 1 enfant, détenteurs d’IARD ou scorés appétence Prévoyance. 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Segment Premium.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Poursuivre l’équipement de nos clients en prévoyance à travers Sécur’Famille 2.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         2 mois offerts du 2 mai au 30 juin 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PREV CONQUETE SF2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REBOND SUR SINISTRES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eu un sinistre indemnisé et clos dans les 3 derniers mois (AUTO ou MRH)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Transformer le règlement de sinistre en opportunité commerciale pour consolider la relation et équiper.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VENTE COMBINÉE MRH/PJ/GAV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18 à 64 ans, équipés en MRH et ayant répondu « plus tard » parcours combiné intérêt GAV ou PJ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souscripteurs de MRH et reproposer à ces clients la GAV ou la PJ.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GAV est éligible à la multi-ventes 5%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4223734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ED68BA-014B-4E32-AC25-A877CFDBC278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IARD &amp; Prévoyance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F6B41D-AEFB-405F-9D22-97BE9C92E8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>
                <a:latin typeface="Montserrat Black"/>
              </a:rPr>
              <a:t>de l’IARD &amp; Prévoyance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A604A7A-B6DD-411B-85DD-CA8E01A3C99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97690" y="2863239"/>
            <a:ext cx="363205" cy="2905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DBEB0A-7EDF-4E56-8FF5-552312F9CA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49305" y="3215070"/>
            <a:ext cx="244339" cy="27735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3E37A69-8398-4018-8DCE-3932A9F33FB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49305" y="3548059"/>
            <a:ext cx="316979" cy="264150"/>
          </a:xfrm>
          <a:prstGeom prst="rect">
            <a:avLst/>
          </a:prstGeom>
        </p:spPr>
      </p:pic>
      <p:pic>
        <p:nvPicPr>
          <p:cNvPr id="25" name="Picture 4" descr="Bouton Rond Rouge Métallique Promo Clip Art Libres De Droits , Svg ,  Vecteurs Et Illustration. Image 59285294.">
            <a:extLst>
              <a:ext uri="{FF2B5EF4-FFF2-40B4-BE49-F238E27FC236}">
                <a16:creationId xmlns:a16="http://schemas.microsoft.com/office/drawing/2014/main" id="{0486EE4D-64DF-4612-9FFB-528AED584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455" y="3332613"/>
            <a:ext cx="347521" cy="34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2372213-89EE-460E-9C83-9DA98EF34B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5501" y="4208325"/>
            <a:ext cx="208220" cy="20822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6DE1683-9268-4788-94D2-8E0378292D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6934" y="4977870"/>
            <a:ext cx="208220" cy="20822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6C6501-C3E4-4C8D-A50F-D6D7B0E8F06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597667"/>
            <a:ext cx="363205" cy="29056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0DF8639-4267-4AFA-8638-C76314E3ECA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43916" y="4949905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952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2968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IARD ANTI RESIL Mono ou Multi</a:t>
                      </a:r>
                      <a:endParaRPr lang="fr-FR" sz="12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mensuelle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majeurs capables, âgés de 30  à 50 ans, détenteur d’un seul ou plusieurs contrat IARD MRH ou GAV ou Santé ou Auto ou 2 roues entre 2 et 3 ans, 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sans RDV, sans CRE les 15 jours derniers jours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IARD n’ont plus été rencontrés sur le sujet et il y a risque de résiliation : Faire un point pour adapter le niveau de garantie des contrats IARD selon l’évolution de leurs besoins et en identifier de nouveaux.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IARD ANTI RESIL Mono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IARD ANTI RESIL Multi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6378519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ED68BA-014B-4E32-AC25-A877CFDBC278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IARD &amp; Prévoyance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F6B41D-AEFB-405F-9D22-97BE9C92E8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>
                <a:latin typeface="Montserrat Black"/>
              </a:rPr>
              <a:t>de l’IARD &amp; Prévoyance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</p:spTree>
    <p:extLst>
      <p:ext uri="{BB962C8B-B14F-4D97-AF65-F5344CB8AC3E}">
        <p14:creationId xmlns:p14="http://schemas.microsoft.com/office/powerpoint/2010/main" val="12836622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736253"/>
              </p:ext>
            </p:extLst>
          </p:nvPr>
        </p:nvGraphicFramePr>
        <p:xfrm>
          <a:off x="525101" y="1304679"/>
          <a:ext cx="11322777" cy="41790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7467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JEUNES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1er mai au 9 septembre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Ene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OU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JDne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JBPne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avec 1 univers, segments éligibles en portefeuille (Premium OU Essentiel à Potentiel OU Potentiel OU Essentiel), non vus en 2023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jeunes clients sont presque équipés.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univers complémentaire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JEUNES PRESQUE EQUIPE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ENFANT DOSSIER IMMO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Année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 ayant réalisé un crédit immobilier en N-1 avec enfant mineur non client.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Développer la conquête en réalisant une EER avec les enfants de nos clients.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ENFANT DOSSIER IMMO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4223734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ENFANT ABONNEMENT PRESSE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Année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 ayant souscrit à un abonnement magazine enfant via notre partenaire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Dekuple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ENFANT ABONNEMENT PRESSE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788553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442AE24C-77B8-483E-BDDC-9359BB7209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>
                <a:latin typeface="Montserrat Black"/>
              </a:rPr>
              <a:t>des Jeunes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35EC18-8FA6-4951-A3C9-A27B763A4E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JEUNES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164E3F8D-06ED-4DF6-B8EA-CDB403CFE74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2420">
            <a:off x="4784340" y="372824"/>
            <a:ext cx="1150319" cy="854732"/>
          </a:xfrm>
          <a:prstGeom prst="rect">
            <a:avLst/>
          </a:prstGeom>
          <a:noFill/>
        </p:spPr>
      </p:pic>
      <p:pic>
        <p:nvPicPr>
          <p:cNvPr id="30" name="Picture 2" descr="Panneau de route prioritaire en France — Wikipédia">
            <a:extLst>
              <a:ext uri="{FF2B5EF4-FFF2-40B4-BE49-F238E27FC236}">
                <a16:creationId xmlns:a16="http://schemas.microsoft.com/office/drawing/2014/main" id="{A48B2668-5D0B-429F-A706-66A137D57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92" y="2924478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3577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662697"/>
              </p:ext>
            </p:extLst>
          </p:nvPr>
        </p:nvGraphicFramePr>
        <p:xfrm>
          <a:off x="523510" y="1304679"/>
          <a:ext cx="11324368" cy="4258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03419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53158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JEUNES ANNIV 18 ANS AVEC CSQS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Jeune venant d’avoir 18 ans et détenant une CSQS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une MEG si la carte n’est plus adaptée au client.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JEUNES ANNIV 18 ANS AVEC CSQS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JEUNES ANNIVERSAIRE 18 ANS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 venant d’avoir 18 ans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un 1</a:t>
                      </a:r>
                      <a:r>
                        <a:rPr lang="fr-FR" sz="1000" b="0" i="0" u="none" strike="noStrike" kern="1200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RDV pour adapter son équipement bancaire et initier la relation de partenariat et commerciale entre ce jeune client et son conseiller.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JEUNES ANNIVERSAIRE 18 ANS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961069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EQUIPEMENT BANCA JEUNE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entre 12 et 28 ans inclus n’ayant pas de carte bancaire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 client d’une carte bancaire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EQUIPEMENT BANCA JEUNE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788553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JEUNE RISQUE ATTRITION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entre 12 et 28 ans, venant de passer « e » en « ne »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Reprendre contact avec le client afin d’éviter son attrition et renouer les liens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JEUNE RISQUE ATTRITION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2339122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442AE24C-77B8-483E-BDDC-9359BB7209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>
                <a:latin typeface="Montserrat Black"/>
              </a:rPr>
              <a:t>des Jeunes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35EC18-8FA6-4951-A3C9-A27B763A4E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JEUNES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164E3F8D-06ED-4DF6-B8EA-CDB403CFE74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2420">
            <a:off x="4784340" y="372824"/>
            <a:ext cx="1150319" cy="8547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86682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3724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835401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030428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412782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4068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1904855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ZONES À FAIBLES ÉMISSIONS - MOBILITÉ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particuliers, 18 à 65 ans, détenteurs Assurance AUTO BPCEA :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1a = Crit’Air 1 et 2 + élec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1b = Crit’Air 3, 4 et 5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 = Autres – fichier des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immat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Informer nos clients sur les ZFE et les accompagner au changement de véhicule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 </a:t>
                      </a:r>
                    </a:p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(cible 1b)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GREEN AUTO ZFE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24639" y="1959563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76254" y="2311394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76254" y="2644383"/>
            <a:ext cx="316979" cy="264150"/>
          </a:xfrm>
          <a:prstGeom prst="rect">
            <a:avLst/>
          </a:prstGeom>
        </p:spPr>
      </p:pic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794FA3C3-17AC-474F-B9E3-04BB5E3280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>
                <a:solidFill>
                  <a:srgbClr val="00B050"/>
                </a:solidFill>
                <a:latin typeface="Montserrat Black"/>
              </a:rPr>
              <a:t>Green</a:t>
            </a:r>
            <a:r>
              <a:rPr lang="fr-FR">
                <a:solidFill>
                  <a:schemeClr val="tx2">
                    <a:lumMod val="50000"/>
                  </a:schemeClr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C0EC6E-43C8-42AA-B575-D7BB12F235F2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GREEN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439AE93-ACC6-481A-B20C-9D4C70E8A4D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5715" y="3550855"/>
            <a:ext cx="363205" cy="2905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661BE9-71CA-437A-A110-625A64ACFC0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88827" y="3889478"/>
            <a:ext cx="316979" cy="264150"/>
          </a:xfrm>
          <a:prstGeom prst="rect">
            <a:avLst/>
          </a:prstGeom>
        </p:spPr>
      </p:pic>
      <p:pic>
        <p:nvPicPr>
          <p:cNvPr id="15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30E0D49F-06DB-4E36-BF76-40552465F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411" y="157831"/>
            <a:ext cx="983451" cy="98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0033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3802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ACTIVATION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</a:t>
                      </a: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reçu l’email, PART ou PREMIUM, non vus dans les 3 derniers mois,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S'affirmer dans notre rôle de Banquier Conseil en Epargne en proposant un rendez-vous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Bilan Epargne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 accompagner nos clients équipés d’un contrat d’assurance-vie dans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l'optimisation de leur épargne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 ACTIVATION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algn="l"/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SELFCARE </a:t>
                      </a:r>
                    </a:p>
                    <a:p>
                      <a:pPr algn="l"/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versement libre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Particuliers 18-79 ans :</a:t>
                      </a:r>
                    </a:p>
                    <a:p>
                      <a:pPr lvl="0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• Détenteurs d’un contrat ASV </a:t>
                      </a:r>
                    </a:p>
                    <a:p>
                      <a:pPr lvl="0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• Avec DEI </a:t>
                      </a:r>
                    </a:p>
                    <a:p>
                      <a:pPr lvl="0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• ​HDG, GP, BQP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Présenter aux clients le versement libre en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selfcare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: possibilité d’effectuer des opérations sur leurs contrats d'assurance vie en toute autonomie sur l'Espace Assurance DEI.</a:t>
                      </a:r>
                    </a:p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Inciter les clients à réaliser un versement en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selfcare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171938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9FB31-2043-4D24-8827-414427038D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2830158"/>
            <a:ext cx="363205" cy="2905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2F8AEC-4B6C-4AB0-80E8-5FF4CD63CF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181989"/>
            <a:ext cx="244339" cy="2773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BBE9AC-2CAF-4D7B-9C4D-91BA5C6101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514978"/>
            <a:ext cx="316979" cy="2641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A8ADFD2-BE3B-43DA-81DB-7078EA71F29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2"/>
                </a:solidFill>
                <a:latin typeface="Montserrat Black" panose="00000A00000000000000" pitchFamily="2" charset="0"/>
              </a:rPr>
              <a:t>PREMIUM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EED1F917-F7D8-41E5-88A9-311D84B9D1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64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002060"/>
                </a:solidFill>
                <a:latin typeface="Montserrat Black"/>
              </a:rPr>
              <a:t>Premium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6687BE1-5A5F-4592-A4E4-B61AE42B2B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02" y="508857"/>
            <a:ext cx="632525" cy="61470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0B92902-580B-4CE9-84B4-5BDE3AB245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240803"/>
            <a:ext cx="244339" cy="27735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4717A85-0767-487B-8727-D880A1A8341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573792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564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2594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algn="l"/>
                      <a:r>
                        <a:rPr lang="fr-FR" sz="1200" b="1" i="0" u="none" strike="noStrike" kern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SCPI en direct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Premium de 30 à 70 ans, détenteurs de parts en direct SCPI AEW ACTIPIERRE EUROPE, ATOUT PIERRE DIVERSIFICATION, FRUCTIPIERRE et PIERRE PLUS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Générer un rdv bilan épargne afin de proposer un nouveau versement sur les SCPI actuelles et/ou une diversification sur de nouvelles SCPI en Direct. </a:t>
                      </a:r>
                    </a:p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Sensibiliser nos clients sur le levier fiscal du financement pour l'acquisition des SCPI en Direct.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 </a:t>
                      </a:r>
                      <a:endParaRPr lang="pt-B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PREMIUM SCPI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171938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 BANCA sans Carte HDG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Premium bancarisés principal, BQP, GP ou HDG</a:t>
                      </a:r>
                    </a:p>
                    <a:p>
                      <a:pPr marL="0" lvl="0" algn="l" defTabSz="914400" rtl="0" eaLnBrk="1" latinLnBrk="0" hangingPunct="1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25-64 ans</a:t>
                      </a:r>
                    </a:p>
                    <a:p>
                      <a:pPr marL="0" lvl="0" algn="l" defTabSz="914400" rtl="0" eaLnBrk="1" latinLnBrk="0" hangingPunct="1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Détenteurs d’un forfait</a:t>
                      </a:r>
                    </a:p>
                    <a:p>
                      <a:pPr marL="0" lvl="0" algn="l" defTabSz="914400" rtl="0" eaLnBrk="1" latinLnBrk="0" hangingPunct="1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Sans carte Haut de Gamme</a:t>
                      </a:r>
                    </a:p>
                    <a:p>
                      <a:pPr marL="0" lvl="0" algn="l" defTabSz="914400" rtl="0" eaLnBrk="1" latinLnBrk="0" hangingPunct="1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Non vus dans les 6 derniers 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Montée de gamme avec possibilité d’opter pour une formule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PREMIUM BANCA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SANS CB HDG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29594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9FB31-2043-4D24-8827-414427038D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76537" y="2972177"/>
            <a:ext cx="363205" cy="2905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2F8AEC-4B6C-4AB0-80E8-5FF4CD63CF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28152" y="3324008"/>
            <a:ext cx="244339" cy="2773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BBE9AC-2CAF-4D7B-9C4D-91BA5C6101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28152" y="3656997"/>
            <a:ext cx="316979" cy="2641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A8ADFD2-BE3B-43DA-81DB-7078EA71F29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2"/>
                </a:solidFill>
                <a:latin typeface="Montserrat Black" panose="00000A00000000000000" pitchFamily="2" charset="0"/>
              </a:rPr>
              <a:t>PREMIUM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EED1F917-F7D8-41E5-88A9-311D84B9D1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64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002060"/>
                </a:solidFill>
                <a:latin typeface="Montserrat Black"/>
              </a:rPr>
              <a:t>Premium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6687BE1-5A5F-4592-A4E4-B61AE42B2B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02" y="508857"/>
            <a:ext cx="632525" cy="61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134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194747"/>
              </p:ext>
            </p:extLst>
          </p:nvPr>
        </p:nvGraphicFramePr>
        <p:xfrm>
          <a:off x="523510" y="1304679"/>
          <a:ext cx="11324368" cy="44838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algn="l"/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Conquête immobilier</a:t>
                      </a:r>
                    </a:p>
                    <a:p>
                      <a:pPr algn="l"/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Patrimonial – Lots</a:t>
                      </a:r>
                    </a:p>
                    <a:p>
                      <a:pPr algn="l"/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immobiliers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Premium entre 44 et 55 ans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Flux annuels&gt; 50K€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Avec liquidités &gt; 30K€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Non détenteurs de lot immobilier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lots immobiliers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PREMIUM LOTS IMMO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TEMPS FORT MRH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</a:t>
                      </a: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âgés de 29 à 75 ans, non détenteurs de MRH. Score appétence MRH ou réalisation devis MRH ou visite page MRH.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Booster les ventes et devis d’assurance MRH.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         1 mois offert du 3 juin au 1er juillet.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 puis </a:t>
                      </a:r>
                      <a:r>
                        <a:rPr lang="fr-FR" sz="1000" b="0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Non Traité CRC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CONQUETE MRH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171938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TEMPS FORT SÉCUR'FAMILLE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</a:t>
                      </a: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âgés de 30 à 50 ans avec 1 au moins 1 enfant, détenteurs d’IARD ou scorés appétence Prévoyance. 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Segment Premium.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Poursuivre l’équipement de nos clients en prévoyance à travers Sécur’Famille 2.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         2 mois offerts du 2 mai au 30 juin 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PREV CONQUETE SF2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615371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9FB31-2043-4D24-8827-414427038D7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2952593"/>
            <a:ext cx="363205" cy="2905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BBE9AC-2CAF-4D7B-9C4D-91BA5C6101B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3320594"/>
            <a:ext cx="316979" cy="2641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A8ADFD2-BE3B-43DA-81DB-7078EA71F29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2"/>
                </a:solidFill>
                <a:latin typeface="Montserrat Black" panose="00000A00000000000000" pitchFamily="2" charset="0"/>
              </a:rPr>
              <a:t>PREMIUM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EED1F917-F7D8-41E5-88A9-311D84B9D1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64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002060"/>
                </a:solidFill>
                <a:latin typeface="Montserrat Black"/>
              </a:rPr>
              <a:t>Premium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6687BE1-5A5F-4592-A4E4-B61AE42B2B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02" y="508857"/>
            <a:ext cx="632525" cy="61470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99C318A-0CB0-4AF5-B276-8963AE95E3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814765"/>
            <a:ext cx="363205" cy="29056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402BEE3-8FB8-4EA2-83EB-07F73219881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5166596"/>
            <a:ext cx="244339" cy="27735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52DE069-F1FE-4694-BB27-0FAF71C62E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5499585"/>
            <a:ext cx="316979" cy="26415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0D17758-55D0-489E-8087-409910F6B49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3888972"/>
            <a:ext cx="363205" cy="29056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0B92902-580B-4CE9-84B4-5BDE3AB245A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240803"/>
            <a:ext cx="244339" cy="27735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4717A85-0767-487B-8727-D880A1A8341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501368"/>
            <a:ext cx="316979" cy="264150"/>
          </a:xfrm>
          <a:prstGeom prst="rect">
            <a:avLst/>
          </a:prstGeom>
        </p:spPr>
      </p:pic>
      <p:pic>
        <p:nvPicPr>
          <p:cNvPr id="32" name="Picture 4" descr="Bouton Rond Rouge Métallique Promo Clip Art Libres De Droits , Svg ,  Vecteurs Et Illustration. Image 59285294.">
            <a:extLst>
              <a:ext uri="{FF2B5EF4-FFF2-40B4-BE49-F238E27FC236}">
                <a16:creationId xmlns:a16="http://schemas.microsoft.com/office/drawing/2014/main" id="{65F2B926-F78F-4458-BB7A-109FEACA2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348" y="4205720"/>
            <a:ext cx="347521" cy="34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Bouton Rond Rouge Métallique Promo Clip Art Libres De Droits , Svg ,  Vecteurs Et Illustration. Image 59285294.">
            <a:extLst>
              <a:ext uri="{FF2B5EF4-FFF2-40B4-BE49-F238E27FC236}">
                <a16:creationId xmlns:a16="http://schemas.microsoft.com/office/drawing/2014/main" id="{5184FE12-902D-4E63-9B25-81B19F118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347" y="5284139"/>
            <a:ext cx="347521" cy="34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2599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 dirty="0">
                <a:latin typeface="Montserrat Black"/>
              </a:rPr>
              <a:t>Crédit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210640"/>
              </p:ext>
            </p:extLst>
          </p:nvPr>
        </p:nvGraphicFramePr>
        <p:xfrm>
          <a:off x="523510" y="1304679"/>
          <a:ext cx="11324368" cy="42594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Crédit Digital 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Pros, scorés appétents à la souscription d’un crédit / crédit-bail (parcours 100% digital)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Identifier les clients ciblés et qui n’ont pas encore utilisé leur enveloppe de financement pré-accordée (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support de contact : clients reçoivent e-mail et SMS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Relancer téléphoniquement les clients ciblés qui n’ont pas encore utilisé leur enveloppe de financement pré-accordée à j+15 de la date de mise à dispo de l’enveloppe (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 de traitement : appel CAPRO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CREDIT DIGITAL PRO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DATANEO 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équipés LLD / CBM / autre contrat à la concurrence bientôt à échéance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nos solutions de financement auto « 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au bon moment 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» (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LLD de + 30 mois, CBM de + de 42 mois et autres contrats de + de 60 mois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)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DATANEO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F00902-80BC-441A-AD9B-4E3B05F5EB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7ED1E90-5BDD-365A-B200-3E2CAFE7811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3301887"/>
            <a:ext cx="363205" cy="2905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456EB6-2492-29ED-BC83-73B258BD685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653718"/>
            <a:ext cx="244339" cy="27735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A6AACC-B7C4-8D49-3F8B-ADB1C33F7D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28494" y="4807235"/>
            <a:ext cx="363205" cy="2905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FD544D-B6D3-8B58-D3FA-8DAB8671452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80109" y="5159066"/>
            <a:ext cx="244339" cy="27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9101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 dirty="0">
                <a:latin typeface="Montserrat Black"/>
              </a:rPr>
              <a:t>Crédit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2968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Financer matériel médical et/ou véhicule 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 mai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Pros de santé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avec CA &gt;0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Equipés ou non en Crédit-Bail Mobilier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Exclusion des équipés en LLD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Compléter l’équipement des clients Pros de Santé et leur apporter les solutions adaptées à leur activité et leurs besoins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Relancer téléphoniquement les clients ciblés ayant reçu e-mail présentant les avantages du CBM ou de la LLD pour financer son matériel médical ou véhicule 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SANTE CREDIT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</a:tbl>
          </a:graphicData>
        </a:graphic>
      </p:graphicFrame>
      <p:pic>
        <p:nvPicPr>
          <p:cNvPr id="45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F00902-80BC-441A-AD9B-4E3B05F5EB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1AB9C0-54BF-56BE-F778-0433CCA5F6B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74547" y="3315120"/>
            <a:ext cx="363205" cy="29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654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319239"/>
              </p:ext>
            </p:extLst>
          </p:nvPr>
        </p:nvGraphicFramePr>
        <p:xfrm>
          <a:off x="523510" y="1304679"/>
          <a:ext cx="11324368" cy="36498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TRESO CLIMAT II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14/04 au 13/07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 : clients Pros avec disponibilités &gt; 100 K€ ou solde moyen &gt; 50 K€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 : Clients Pros détenteurs d’un LEI valide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une solution de diversification de trésorerie à travers un produit structuré action au format de « 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Green Bond 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EPARGNE TRESO CLIMAT II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CCE solde moyen trimestre &gt; 10K€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pros non-vus dans les 6 derniers mois, détenteurs CCE (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hors CEP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) depuis plus de 6 mois et dont le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solde moyen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sur le dernier trim est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&gt;= 10 K€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Contacter les clients pros présentant un excédent de tréso sur leur 08 afin de les orienter vers nos solutions d’épargne CT MLT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CCE solde moyen trimestre &gt; 10K€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pic>
        <p:nvPicPr>
          <p:cNvPr id="45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latin typeface="Montserrat Black"/>
              </a:rPr>
              <a:t>l’Epargne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F1FDA5-8A58-C195-FF08-16FE9439E7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05039" y="3181435"/>
            <a:ext cx="363205" cy="29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817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7970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APPROCHE GLOBALE ASSURANCE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 mai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 : 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CPA équipés d’un contrat MR Pro ou Auto Pro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éligibles Promo « IARD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Multidétention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 »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NER &lt; 1 an non-détenteurs MR Pro ni Auto Pro  éligibles Promo « IARD Pro NER »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 : 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CPA** non-équipés en IARD ni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Prév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éligibles 2 mois offerts sur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Prév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Pro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visés par e-mail ou bannière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dans les PDO ceux qui ont cliqué sur e-mail/bannière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Présenter notre offre globale d’assurances (IARD Pro, Prévoyance et Santé) aux clients Pros et leur faire bénéficier d’offres promos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APPR GLOBALE ASSURANCE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</a:tbl>
          </a:graphicData>
        </a:graphic>
      </p:graphicFrame>
      <p:pic>
        <p:nvPicPr>
          <p:cNvPr id="45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ED68BA-014B-4E32-AC25-A877CFDBC278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IARD PRO / PREVOYANCE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F6B41D-AEFB-405F-9D22-97BE9C92E8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 dirty="0">
                <a:latin typeface="Montserrat Black"/>
              </a:rPr>
              <a:t>de l’IARD PRO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et de </a:t>
            </a:r>
            <a:r>
              <a:rPr lang="fr-FR" dirty="0">
                <a:latin typeface="Montserrat Black"/>
              </a:rPr>
              <a:t>la  Prévoyance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A604A7A-B6DD-411B-85DD-CA8E01A3C99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71032" y="4128129"/>
            <a:ext cx="363205" cy="29056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3E37A69-8398-4018-8DCE-3932A9F33FB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91833" y="4604352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96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de </a:t>
            </a:r>
            <a:r>
              <a:rPr lang="fr-FR" dirty="0">
                <a:latin typeface="Montserrat Black"/>
              </a:rPr>
              <a:t>la Monétique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67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78322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3691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938720">
                <a:tc rowSpan="3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PROS DE SANTE EN SOLUTION D’ENCAISSEMENT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15 mai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 : Pros de santé non-encore équipés de l’univers « G » du BEGACLI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professionnels de santé en solutions d’encaissement monétique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Q2 PRO SANTE ENCAISSEMENT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 : Pros de santé avec contrat monétique mais sans TPE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professionnels de santé en TPE Santé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  <a:tr h="304137"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3 : Pros de santé détenteurs de terminaux de paiement et appétents JPEL Express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professionnels de santé en JPEL Express / JPEL Express sur TPE Premium pour faciliter les encaissements à distance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300668"/>
                  </a:ext>
                </a:extLst>
              </a:tr>
              <a:tr h="30413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TPE ANDROID CHR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 mai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Large Pro codes NAF CHR (cafés, hôtels, restaurants) non-équipés en TPE ANDROID. Envoi d’un e-mailing début mai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nos Large PRO CHR d’un terminal de paiement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Androïd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Q2 PRO TPE ANDROID CHR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2863104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05430641-EC4F-4F64-98CF-A40AE90FB4C6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Montserrat Black" panose="00000A00000000000000" pitchFamily="2" charset="0"/>
              </a:rPr>
              <a:t>MONETIQUE &amp; </a:t>
            </a:r>
            <a:r>
              <a:rPr lang="fr-FR" dirty="0" err="1">
                <a:solidFill>
                  <a:prstClr val="white"/>
                </a:solidFill>
                <a:latin typeface="Montserrat Black" panose="00000A00000000000000" pitchFamily="2" charset="0"/>
              </a:rPr>
              <a:t>e-COMMERCE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pic>
        <p:nvPicPr>
          <p:cNvPr id="45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07EA6B0-96CA-BD2B-F615-5BC60C57620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407197"/>
            <a:ext cx="363205" cy="2905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88CE78-1284-F52B-3E00-C214B986C16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4092017"/>
            <a:ext cx="316979" cy="2641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F55C3E-4C1E-D487-CCE9-4ABAA88F3C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5292546"/>
            <a:ext cx="363205" cy="29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025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549563"/>
              </p:ext>
            </p:extLst>
          </p:nvPr>
        </p:nvGraphicFramePr>
        <p:xfrm>
          <a:off x="523510" y="1304679"/>
          <a:ext cx="11324368" cy="43245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AVANTAGES RH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000" b="0" i="0" u="sng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: CPA avec &gt;= 2 salariés non-détenteurs de Box-Office </a:t>
                      </a:r>
                      <a:r>
                        <a:rPr lang="fr-FR" sz="9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(vol. 2100)</a:t>
                      </a:r>
                      <a:endParaRPr lang="fr-FR" sz="1000" b="0" i="1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000" b="0" i="0" u="sng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: Prof. Lib. de Santé Actifs avec &gt;= 1 salarié non-détenteurs de Box-Office ni d’ES-PL </a:t>
                      </a:r>
                      <a:r>
                        <a:rPr kumimoji="0" lang="fr-FR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(vol. 430)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000" b="0" i="0" u="sng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3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: CPA** avec &gt;= 2 salariés non-détenteurs de sol. BIMPLI </a:t>
                      </a:r>
                      <a:r>
                        <a:rPr kumimoji="0" lang="fr-FR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(vol. 2000)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000" b="0" i="0" u="sng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4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: Prof. Lib. de Santé Actifs avec &gt;= 1 salarié non-détenteurs de sol. BIMPLI </a:t>
                      </a:r>
                      <a:r>
                        <a:rPr kumimoji="0" lang="fr-FR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(vol. 500)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 ces clients Pros Actifs non-encore équipés en Box-Office ni en ES-Pl, ni en solution BIMPLI (Resto, CADO, CESU), l’objectif est double :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des solutions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fidélisantes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clé en main pour optimiser leur politique sociale &amp; fiscale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Constituer une épargne et développer les avantages collaborateurs permettant de fidéliser les salariés avec des avantages fiscaux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AVANTAGES RH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INGENIERIE SOCIALE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latin typeface="Montserrat Black"/>
              </a:rPr>
              <a:t>l’Ingénierie sociale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F1FDA5-8A58-C195-FF08-16FE9439E7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74061" y="3892513"/>
            <a:ext cx="363205" cy="2905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1301D8-BB08-73F2-2AB3-14D81D6A97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265729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3590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747099"/>
              </p:ext>
            </p:extLst>
          </p:nvPr>
        </p:nvGraphicFramePr>
        <p:xfrm>
          <a:off x="523510" y="1304679"/>
          <a:ext cx="11324368" cy="3802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FIDELISER &amp; RECRUTER VOS SALARIES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équipés de Box Office mais sans intéressement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et fidéliser nos clients professionnels en complétant l’offre Box Office avec un dispositif d’intéressement en bénéficiant d’avantages fiscaux pour eux et leurs salariés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RECRUTER SALARIES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OPTIMISATION DE LA FISCALITE ET PREPARATION RETRAITE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 mai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Pros de santé de 30 à 55 ans présentant CA &gt; 150 K€, non-équipés en PERP, ni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Millevie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PER ou PER CE, et non-équipés de produits de défiscalisation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Vol. : 90 clients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 de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synergie Pro/Premium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avec objectif double :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Côté Pro : faire évoluer la double-relation en proposant à nos Pros de santé de rencontrer un CAGP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Côté Premium : action de conquête auprès des clients Pros de santé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OPTIM FISCA RETRAITE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86102"/>
                  </a:ext>
                </a:extLst>
              </a:tr>
            </a:tbl>
          </a:graphicData>
        </a:graphic>
      </p:graphicFrame>
      <p:pic>
        <p:nvPicPr>
          <p:cNvPr id="45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INGENIERIE SOCIALE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latin typeface="Montserrat Black"/>
              </a:rPr>
              <a:t>l’Ingénierie sociale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B879C4-8675-5223-1279-6763721D618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042159"/>
            <a:ext cx="363205" cy="2905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A77F17-F28A-EFE8-03B8-DB2F9D4E307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45423" y="3374554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9637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Grand Public – A chaque entité commerciale (Agence / Territoire / Région)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E1A52C-B59D-43AC-8FB0-E9B8EAEA8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12" y="1149651"/>
            <a:ext cx="11676063" cy="5244202"/>
          </a:xfrm>
          <a:prstGeom prst="rect">
            <a:avLst/>
          </a:prstGeom>
        </p:spPr>
      </p:pic>
      <p:pic>
        <p:nvPicPr>
          <p:cNvPr id="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3C31900A-73F0-D3C1-671C-43567AEA5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5405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Premium – Au niveau de la région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7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B2BF95D4-2284-6562-BE15-207B07227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0AA6F4-DE8E-87A8-4305-45DDC49E3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487" y="1596865"/>
            <a:ext cx="4391025" cy="2571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9FC654-C00D-9F7A-F826-319F0AB943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272" y="1928337"/>
            <a:ext cx="10302844" cy="37213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84129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7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B2BF95D4-2284-6562-BE15-207B07227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07ED07-105D-3986-7574-CAA7811CF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87" y="2400300"/>
            <a:ext cx="11096625" cy="2057400"/>
          </a:xfrm>
          <a:prstGeom prst="rect">
            <a:avLst/>
          </a:prstGeom>
        </p:spPr>
      </p:pic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82EB4FE-BFEA-BF49-8585-09991F19DD88}"/>
              </a:ext>
            </a:extLst>
          </p:cNvPr>
          <p:cNvSpPr txBox="1">
            <a:spLocks/>
          </p:cNvSpPr>
          <p:nvPr/>
        </p:nvSpPr>
        <p:spPr>
          <a:xfrm>
            <a:off x="663574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Q2 – Personnes Protégées – Au niveau du marché</a:t>
            </a:r>
          </a:p>
        </p:txBody>
      </p:sp>
    </p:spTree>
    <p:extLst>
      <p:ext uri="{BB962C8B-B14F-4D97-AF65-F5344CB8AC3E}">
        <p14:creationId xmlns:p14="http://schemas.microsoft.com/office/powerpoint/2010/main" val="16424258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Marché des Pros - Au niveau de la région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9D3F30-D171-47EE-9156-939DECA88F8D}"/>
              </a:ext>
            </a:extLst>
          </p:cNvPr>
          <p:cNvSpPr/>
          <p:nvPr/>
        </p:nvSpPr>
        <p:spPr>
          <a:xfrm>
            <a:off x="2421578" y="1520191"/>
            <a:ext cx="5970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Dynamique Commerciale Q2 2023 - du 1er MAI AU 31 AOUT 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BF8853A9-2A77-4735-A46E-FF3A7DE20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179D460-0F33-409F-305F-0B9FBEF86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683" y="2121001"/>
            <a:ext cx="9396979" cy="395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151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Marché des Pros - Au niveau de la région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8129D8-DB3B-49F8-8FE0-0AAAC5611F0E}"/>
              </a:ext>
            </a:extLst>
          </p:cNvPr>
          <p:cNvSpPr/>
          <p:nvPr/>
        </p:nvSpPr>
        <p:spPr>
          <a:xfrm>
            <a:off x="2421578" y="1520191"/>
            <a:ext cx="5970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Dynamique Commerciale Q2 2023 - du 1er MAI AU 31 AOUT </a:t>
            </a:r>
          </a:p>
        </p:txBody>
      </p:sp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244E7CB8-0BD6-4B15-8756-901190C848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325" y="2225567"/>
          <a:ext cx="9988008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486900" imgH="3429000" progId="Excel.Sheet.12">
                  <p:embed/>
                </p:oleObj>
              </mc:Choice>
              <mc:Fallback>
                <p:oleObj name="Worksheet" r:id="rId2" imgW="9486900" imgH="3429000" progId="Excel.Sheet.12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244E7CB8-0BD6-4B15-8756-901190C848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95325" y="2225567"/>
                        <a:ext cx="9988008" cy="342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FC4C8F7D-DA4F-409F-ACE1-0D9133FD3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2" name="Picture 2" descr="Icône De retour dans Qvadrons Icons">
            <a:hlinkClick r:id="rId4" action="ppaction://hlinksldjump"/>
            <a:extLst>
              <a:ext uri="{FF2B5EF4-FFF2-40B4-BE49-F238E27FC236}">
                <a16:creationId xmlns:a16="http://schemas.microsoft.com/office/drawing/2014/main" id="{2FC0DDC1-5F60-6113-B315-D8666678D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9748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Marché de la Viti - Au niveau du marché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F2D233-F684-48C9-99B5-4D0BAE986D9A}"/>
              </a:ext>
            </a:extLst>
          </p:cNvPr>
          <p:cNvSpPr/>
          <p:nvPr/>
        </p:nvSpPr>
        <p:spPr>
          <a:xfrm>
            <a:off x="2909910" y="1734540"/>
            <a:ext cx="5970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Dynamique Commerciale Q2 2023 - du 1er MAI AU 31 AOUT </a:t>
            </a:r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2BC5A448-C714-4193-AF3F-2F0A0F5B3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4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9DF02635-0D2C-D05C-FA49-B6D0E77A6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175BE86-9D92-8FBF-9DA1-126C1BFAA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2420" y="2587452"/>
            <a:ext cx="8455662" cy="31066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668198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Marché des Associations - Au niveau du marché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CDBCA7-50C9-4DD7-942B-242B1CCA5AAA}"/>
              </a:ext>
            </a:extLst>
          </p:cNvPr>
          <p:cNvSpPr/>
          <p:nvPr/>
        </p:nvSpPr>
        <p:spPr>
          <a:xfrm>
            <a:off x="3110631" y="1861583"/>
            <a:ext cx="5970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Dynamique Commerciale Q2 2023 - du 1er MAI AU 31 AOUT </a:t>
            </a:r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6EC9475B-6AC8-4490-B5E7-66470D6C62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325" y="2365375"/>
          <a:ext cx="9415463" cy="2563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029495" imgH="2123933" progId="Excel.Sheet.12">
                  <p:embed/>
                </p:oleObj>
              </mc:Choice>
              <mc:Fallback>
                <p:oleObj name="Worksheet" r:id="rId2" imgW="8029495" imgH="2123933" progId="Excel.Sheet.12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6EC9475B-6AC8-4490-B5E7-66470D6C62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95325" y="2365375"/>
                        <a:ext cx="9415463" cy="25634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A40CDA64-6F25-4597-AC8C-59BD49015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4" name="Picture 2" descr="Icône De retour dans Qvadrons Icons">
            <a:hlinkClick r:id="rId4" action="ppaction://hlinksldjump"/>
            <a:extLst>
              <a:ext uri="{FF2B5EF4-FFF2-40B4-BE49-F238E27FC236}">
                <a16:creationId xmlns:a16="http://schemas.microsoft.com/office/drawing/2014/main" id="{9E77670D-009A-5DDF-BF58-A23E9A171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2566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</a:t>
            </a:r>
            <a:r>
              <a:rPr lang="fr-FR" dirty="0" err="1"/>
              <a:t>Mon@gence</a:t>
            </a:r>
            <a:r>
              <a:rPr lang="fr-FR" dirty="0"/>
              <a:t> - Au niveau de la structure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A40CDA64-6F25-4597-AC8C-59BD49015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D197AF-BE31-4D61-B988-C0EE76122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9994"/>
            <a:ext cx="12192000" cy="489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183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Expert online - Au niveau de la structure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A40CDA64-6F25-4597-AC8C-59BD49015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87BBA4D-61ED-40CC-92AB-96554873B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2826"/>
            <a:ext cx="12192000" cy="431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983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CRC - Au niveau de la structure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A40CDA64-6F25-4597-AC8C-59BD49015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DF5225-EB94-4380-8E09-8A68BDDDA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3156"/>
            <a:ext cx="12192000" cy="4305592"/>
          </a:xfrm>
          <a:prstGeom prst="rect">
            <a:avLst/>
          </a:prstGeom>
        </p:spPr>
      </p:pic>
      <p:pic>
        <p:nvPicPr>
          <p:cNvPr id="2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CA974A02-C57C-922D-2A15-BBA7C3C3D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6064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6422</TotalTime>
  <Words>11590</Words>
  <Application>Microsoft Office PowerPoint</Application>
  <PresentationFormat>Grand écran</PresentationFormat>
  <Paragraphs>2194</Paragraphs>
  <Slides>72</Slides>
  <Notes>0</Notes>
  <HiddenSlides>35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72</vt:i4>
      </vt:variant>
    </vt:vector>
  </HeadingPairs>
  <TitlesOfParts>
    <vt:vector size="81" baseType="lpstr">
      <vt:lpstr>Arial</vt:lpstr>
      <vt:lpstr>Arial Black</vt:lpstr>
      <vt:lpstr>Calibri</vt:lpstr>
      <vt:lpstr>Eras Bold ITC</vt:lpstr>
      <vt:lpstr>Gigi</vt:lpstr>
      <vt:lpstr>Montserrat Black</vt:lpstr>
      <vt:lpstr>Wingdings</vt:lpstr>
      <vt:lpstr>Thème Office</vt:lpstr>
      <vt:lpstr>Worksheet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WEISS Michel [CEGEE]</cp:lastModifiedBy>
  <cp:revision>538</cp:revision>
  <cp:lastPrinted>2023-03-01T13:30:42Z</cp:lastPrinted>
  <dcterms:created xsi:type="dcterms:W3CDTF">2020-06-24T09:20:11Z</dcterms:created>
  <dcterms:modified xsi:type="dcterms:W3CDTF">2023-04-28T07:10:04Z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2023-02-22T09:33:55Z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