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7"/>
  </p:notesMasterIdLst>
  <p:sldIdLst>
    <p:sldId id="268" r:id="rId6"/>
    <p:sldId id="2134806365" r:id="rId7"/>
    <p:sldId id="311" r:id="rId8"/>
    <p:sldId id="337" r:id="rId9"/>
    <p:sldId id="336" r:id="rId10"/>
    <p:sldId id="338" r:id="rId11"/>
    <p:sldId id="310" r:id="rId12"/>
    <p:sldId id="342" r:id="rId13"/>
    <p:sldId id="343" r:id="rId14"/>
    <p:sldId id="2134806356" r:id="rId15"/>
    <p:sldId id="2134806364" r:id="rId16"/>
    <p:sldId id="2134806355" r:id="rId17"/>
    <p:sldId id="2134806357" r:id="rId18"/>
    <p:sldId id="2134806358" r:id="rId19"/>
    <p:sldId id="2134806354" r:id="rId20"/>
    <p:sldId id="2134806359" r:id="rId21"/>
    <p:sldId id="2134806360" r:id="rId22"/>
    <p:sldId id="2134806361" r:id="rId23"/>
    <p:sldId id="2134806363" r:id="rId24"/>
    <p:sldId id="2134806362" r:id="rId25"/>
    <p:sldId id="314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B15"/>
    <a:srgbClr val="F7F7F7"/>
    <a:srgbClr val="77BF32"/>
    <a:srgbClr val="1D9DD9"/>
    <a:srgbClr val="FFD817"/>
    <a:srgbClr val="3EAB36"/>
    <a:srgbClr val="1EA3E2"/>
    <a:srgbClr val="3F6D03"/>
    <a:srgbClr val="558C0E"/>
    <a:srgbClr val="F9C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07" d="100"/>
          <a:sy n="107" d="100"/>
        </p:scale>
        <p:origin x="106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836B3-0366-4F22-91BF-0F748F4A635D}" type="datetimeFigureOut">
              <a:rPr lang="fr-FR" smtClean="0"/>
              <a:t>23/05/2023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2CBFD-95E6-4DDB-8CAC-AD1A9BAC486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442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4860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9376" y="1929653"/>
            <a:ext cx="6033248" cy="299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523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8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21153" y="1504783"/>
            <a:ext cx="10980739" cy="4860000"/>
          </a:xfrm>
        </p:spPr>
        <p:txBody>
          <a:bodyPr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48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92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9"/>
            <a:ext cx="10980739" cy="720000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9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8" y="137054"/>
            <a:ext cx="7300007" cy="231246"/>
          </a:xfrm>
        </p:spPr>
        <p:txBody>
          <a:bodyPr anchor="ctr">
            <a:noAutofit/>
          </a:bodyPr>
          <a:lstStyle>
            <a:lvl1pPr marL="0" indent="0" algn="r">
              <a:buNone/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203663" y="701365"/>
            <a:ext cx="288000" cy="216000"/>
          </a:xfrm>
          <a:solidFill>
            <a:schemeClr val="accent4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95326" y="1113811"/>
            <a:ext cx="888207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</p:spTree>
    <p:extLst>
      <p:ext uri="{BB962C8B-B14F-4D97-AF65-F5344CB8AC3E}">
        <p14:creationId xmlns:p14="http://schemas.microsoft.com/office/powerpoint/2010/main" val="3484102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684" r:id="rId8"/>
    <p:sldLayoutId id="214748368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www.caisse-epargne.fr/grand-est-europe/emprunter/credit-immobilier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hyperlink" Target="https://web.microsoftstream.com/video/761c6e4b-2aff-4ff8-8b83-00cb3ed92135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6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microsoft.com/office/2007/relationships/hdphoto" Target="../media/hdphoto2.wdp"/><Relationship Id="rId10" Type="http://schemas.openxmlformats.org/officeDocument/2006/relationships/image" Target="../media/image30.jpeg"/><Relationship Id="rId4" Type="http://schemas.openxmlformats.org/officeDocument/2006/relationships/image" Target="../media/image5.png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emf"/><Relationship Id="rId18" Type="http://schemas.openxmlformats.org/officeDocument/2006/relationships/image" Target="../media/image48.png"/><Relationship Id="rId3" Type="http://schemas.openxmlformats.org/officeDocument/2006/relationships/image" Target="../media/image38.png"/><Relationship Id="rId21" Type="http://schemas.openxmlformats.org/officeDocument/2006/relationships/image" Target="../media/image50.png"/><Relationship Id="rId7" Type="http://schemas.openxmlformats.org/officeDocument/2006/relationships/hyperlink" Target="https://youtube.com/playlist?list=PLK1AxSKjOiQCbR21Kujj_0kP0jucSYYsl" TargetMode="External"/><Relationship Id="rId12" Type="http://schemas.openxmlformats.org/officeDocument/2006/relationships/image" Target="../media/image42.emf"/><Relationship Id="rId17" Type="http://schemas.openxmlformats.org/officeDocument/2006/relationships/image" Target="../media/image47.png"/><Relationship Id="rId2" Type="http://schemas.openxmlformats.org/officeDocument/2006/relationships/hyperlink" Target="http://commerciaux.celca.caisse-epargne.fr/download/1657/les-fonctionnalites-selfcare-par-canal/14482/les-fonctionnalites-selfcare-par-canal-recapitulatif.pdf" TargetMode="External"/><Relationship Id="rId16" Type="http://schemas.openxmlformats.org/officeDocument/2006/relationships/image" Target="../media/image46.png"/><Relationship Id="rId20" Type="http://schemas.openxmlformats.org/officeDocument/2006/relationships/hyperlink" Target="http://commerciaux.celca.caisse-epargne.fr/download/1083/tout-savoir-sur-le-credit-consommation/28545/potentiel-conso-oav.pptx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bpce.invisionapp.com/console/share/XA34BRBH4U/776582524" TargetMode="External"/><Relationship Id="rId11" Type="http://schemas.openxmlformats.org/officeDocument/2006/relationships/image" Target="../media/image41.emf"/><Relationship Id="rId5" Type="http://schemas.openxmlformats.org/officeDocument/2006/relationships/hyperlink" Target="http://commerciaux.celca.caisse-epargne.fr/global-bdd/experience-client/multicanal/" TargetMode="External"/><Relationship Id="rId15" Type="http://schemas.openxmlformats.org/officeDocument/2006/relationships/image" Target="../media/image45.png"/><Relationship Id="rId23" Type="http://schemas.openxmlformats.org/officeDocument/2006/relationships/image" Target="../media/image51.png"/><Relationship Id="rId10" Type="http://schemas.openxmlformats.org/officeDocument/2006/relationships/hyperlink" Target="http://commerciaux.celca.caisse-epargne.fr/global-bdd/experience-client/quoi-de-neuf-dans-lappli/" TargetMode="External"/><Relationship Id="rId19" Type="http://schemas.openxmlformats.org/officeDocument/2006/relationships/image" Target="../media/image49.png"/><Relationship Id="rId4" Type="http://schemas.openxmlformats.org/officeDocument/2006/relationships/hyperlink" Target="https://www.caisse-epargne.fr/grand-est-europe/banque-a-distance/acceder-compte/" TargetMode="External"/><Relationship Id="rId9" Type="http://schemas.openxmlformats.org/officeDocument/2006/relationships/image" Target="../media/image40.png"/><Relationship Id="rId14" Type="http://schemas.openxmlformats.org/officeDocument/2006/relationships/image" Target="../media/image44.png"/><Relationship Id="rId22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25 mai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Heure du jeudi </a:t>
            </a:r>
            <a:br>
              <a:rPr lang="fr-FR" dirty="0"/>
            </a:br>
            <a:r>
              <a:rPr lang="fr-FR" dirty="0">
                <a:solidFill>
                  <a:srgbClr val="C00000"/>
                </a:solidFill>
              </a:rPr>
              <a:t>Le digital au service </a:t>
            </a:r>
            <a:br>
              <a:rPr lang="fr-FR" dirty="0">
                <a:solidFill>
                  <a:srgbClr val="C00000"/>
                </a:solidFill>
              </a:rPr>
            </a:br>
            <a:r>
              <a:rPr lang="fr-FR" dirty="0">
                <a:solidFill>
                  <a:srgbClr val="C00000"/>
                </a:solidFill>
              </a:rPr>
              <a:t>du crédit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BDD</a:t>
            </a: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42196" y="1579070"/>
            <a:ext cx="8032184" cy="4373495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solidFill>
                  <a:srgbClr val="C00000"/>
                </a:solidFill>
              </a:rPr>
              <a:t>Le digital au service </a:t>
            </a:r>
            <a:r>
              <a:rPr lang="fr-FR" b="1" dirty="0" smtClean="0">
                <a:solidFill>
                  <a:srgbClr val="C00000"/>
                </a:solidFill>
              </a:rPr>
              <a:t>du crédit</a:t>
            </a:r>
          </a:p>
          <a:p>
            <a:pPr marL="0" indent="0">
              <a:buNone/>
            </a:pPr>
            <a:endParaRPr lang="fr-FR" sz="1100" b="1" dirty="0">
              <a:solidFill>
                <a:srgbClr val="C00000"/>
              </a:solidFill>
            </a:endParaRPr>
          </a:p>
          <a:p>
            <a:pPr>
              <a:spcAft>
                <a:spcPts val="0"/>
              </a:spcAft>
            </a:pPr>
            <a:r>
              <a:rPr lang="fr-FR" b="1" dirty="0"/>
              <a:t>Le Crédit Immobilier Digitalisé </a:t>
            </a:r>
          </a:p>
          <a:p>
            <a:pPr marL="0" indent="538163">
              <a:spcAft>
                <a:spcPts val="0"/>
              </a:spcAft>
              <a:buNone/>
            </a:pPr>
            <a:r>
              <a:rPr lang="fr-FR" dirty="0"/>
              <a:t>De la simulation au RDV en agence.</a:t>
            </a:r>
          </a:p>
          <a:p>
            <a:pPr marL="0" indent="0">
              <a:buNone/>
            </a:pPr>
            <a:endParaRPr lang="fr-FR" dirty="0"/>
          </a:p>
          <a:p>
            <a:pPr>
              <a:spcAft>
                <a:spcPts val="0"/>
              </a:spcAft>
              <a:buFont typeface="+mj-lt"/>
              <a:buAutoNum type="arabicPeriod" startAt="2"/>
            </a:pPr>
            <a:r>
              <a:rPr lang="fr-FR" b="1" dirty="0"/>
              <a:t>Potentiel Conso</a:t>
            </a:r>
          </a:p>
          <a:p>
            <a:pPr marL="0" indent="538163">
              <a:spcAft>
                <a:spcPts val="0"/>
              </a:spcAft>
              <a:buNone/>
            </a:pPr>
            <a:r>
              <a:rPr lang="fr-FR" dirty="0"/>
              <a:t>Un ciblage au service de nos clients.</a:t>
            </a:r>
          </a:p>
          <a:p>
            <a:pPr marL="0" indent="538163">
              <a:buNone/>
            </a:pPr>
            <a:endParaRPr lang="fr-FR" dirty="0"/>
          </a:p>
          <a:p>
            <a:pPr>
              <a:buFont typeface="Arial" panose="020B0604020202020204" pitchFamily="34" charset="0"/>
              <a:buAutoNum type="arabicPeriod" startAt="3"/>
            </a:pPr>
            <a:r>
              <a:rPr lang="fr-FR" b="1" dirty="0"/>
              <a:t>Pour aller plus loin </a:t>
            </a:r>
          </a:p>
          <a:p>
            <a:pPr>
              <a:buAutoNum type="arabicPeriod" startAt="3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076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3640872" y="2302123"/>
            <a:ext cx="5966460" cy="754842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42196" y="1579070"/>
            <a:ext cx="8032184" cy="4373495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solidFill>
                  <a:srgbClr val="C00000"/>
                </a:solidFill>
              </a:rPr>
              <a:t>Le digital au service </a:t>
            </a:r>
            <a:r>
              <a:rPr lang="fr-FR" b="1" dirty="0" smtClean="0">
                <a:solidFill>
                  <a:srgbClr val="C00000"/>
                </a:solidFill>
              </a:rPr>
              <a:t>du crédit</a:t>
            </a:r>
          </a:p>
          <a:p>
            <a:pPr marL="0" indent="0">
              <a:buNone/>
            </a:pPr>
            <a:endParaRPr lang="fr-FR" sz="1100" b="1" dirty="0">
              <a:solidFill>
                <a:srgbClr val="C00000"/>
              </a:solidFill>
            </a:endParaRPr>
          </a:p>
          <a:p>
            <a:pPr>
              <a:spcAft>
                <a:spcPts val="0"/>
              </a:spcAft>
              <a:buClr>
                <a:schemeClr val="bg1"/>
              </a:buClr>
            </a:pPr>
            <a:r>
              <a:rPr lang="fr-FR" b="1" dirty="0">
                <a:solidFill>
                  <a:schemeClr val="bg1"/>
                </a:solidFill>
              </a:rPr>
              <a:t>Le Crédit Immobilier Digitalisé </a:t>
            </a:r>
          </a:p>
          <a:p>
            <a:pPr marL="0" indent="538163">
              <a:spcAft>
                <a:spcPts val="0"/>
              </a:spcAft>
              <a:buNone/>
            </a:pPr>
            <a:r>
              <a:rPr lang="fr-FR" dirty="0">
                <a:solidFill>
                  <a:schemeClr val="bg1"/>
                </a:solidFill>
              </a:rPr>
              <a:t>De la simulation au RDV en agence.</a:t>
            </a:r>
          </a:p>
          <a:p>
            <a:pPr marL="0" indent="0">
              <a:buNone/>
            </a:pPr>
            <a:endParaRPr lang="fr-FR" dirty="0"/>
          </a:p>
          <a:p>
            <a:pPr>
              <a:spcAft>
                <a:spcPts val="0"/>
              </a:spcAft>
              <a:buFont typeface="+mj-lt"/>
              <a:buAutoNum type="arabicPeriod" startAt="2"/>
            </a:pPr>
            <a:r>
              <a:rPr lang="fr-FR" b="1" dirty="0"/>
              <a:t>Potentiel Conso</a:t>
            </a:r>
          </a:p>
          <a:p>
            <a:pPr marL="0" indent="538163">
              <a:spcAft>
                <a:spcPts val="0"/>
              </a:spcAft>
              <a:buNone/>
            </a:pPr>
            <a:r>
              <a:rPr lang="fr-FR" dirty="0"/>
              <a:t>Un ciblage au service de nos clients.</a:t>
            </a:r>
          </a:p>
          <a:p>
            <a:pPr marL="0" indent="538163">
              <a:buNone/>
            </a:pPr>
            <a:endParaRPr lang="fr-FR" dirty="0"/>
          </a:p>
          <a:p>
            <a:pPr>
              <a:buFont typeface="Arial" panose="020B0604020202020204" pitchFamily="34" charset="0"/>
              <a:buAutoNum type="arabicPeriod" startAt="3"/>
            </a:pPr>
            <a:r>
              <a:rPr lang="fr-FR" b="1" dirty="0"/>
              <a:t>Pour aller plus loin </a:t>
            </a:r>
          </a:p>
          <a:p>
            <a:pPr>
              <a:buAutoNum type="arabicPeriod" startAt="3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406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408455" y="1818975"/>
            <a:ext cx="4791075" cy="1076625"/>
          </a:xfrm>
        </p:spPr>
        <p:txBody>
          <a:bodyPr/>
          <a:lstStyle/>
          <a:p>
            <a:r>
              <a:rPr lang="fr-FR" kern="0" dirty="0">
                <a:cs typeface="Arial"/>
                <a:sym typeface="Arial"/>
              </a:rPr>
              <a:t>Plus de </a:t>
            </a:r>
            <a:r>
              <a:rPr lang="fr-FR" b="1" kern="0" dirty="0">
                <a:cs typeface="Arial"/>
                <a:sym typeface="Arial"/>
              </a:rPr>
              <a:t>80 % des acheteurs </a:t>
            </a:r>
            <a:r>
              <a:rPr lang="fr-FR" kern="0" dirty="0">
                <a:cs typeface="Arial"/>
                <a:sym typeface="Arial"/>
              </a:rPr>
              <a:t>utilisent </a:t>
            </a:r>
            <a:r>
              <a:rPr lang="fr-FR" b="1" kern="0" dirty="0">
                <a:cs typeface="Arial"/>
                <a:sym typeface="Arial"/>
              </a:rPr>
              <a:t>les services en ligne ou les outils digitaux </a:t>
            </a:r>
            <a:r>
              <a:rPr lang="fr-FR" kern="0" dirty="0">
                <a:cs typeface="Arial"/>
                <a:sym typeface="Arial"/>
              </a:rPr>
              <a:t>pour réaliser </a:t>
            </a:r>
            <a:r>
              <a:rPr lang="fr-FR" b="1" kern="0" dirty="0">
                <a:cs typeface="Arial"/>
                <a:sym typeface="Arial"/>
              </a:rPr>
              <a:t>leur projet d'achat immobilier.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Pour les Français, l’immobilier et le digital sont désormais indissociables.  </a:t>
            </a: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Heure du jeudi - Le digital au service du </a:t>
            </a:r>
            <a:r>
              <a:rPr lang="fr-FR" dirty="0" smtClean="0"/>
              <a:t>crédit</a:t>
            </a:r>
            <a:endParaRPr lang="fr-FR" dirty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46" y="3385687"/>
            <a:ext cx="4563035" cy="2755137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8307FB77-A11D-4463-9561-AD57C4FF6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14085" b="6835"/>
          <a:stretch>
            <a:fillRect/>
          </a:stretch>
        </p:blipFill>
        <p:spPr>
          <a:xfrm rot="20854103">
            <a:off x="4798767" y="1630514"/>
            <a:ext cx="1014158" cy="66452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585012" y="1648092"/>
            <a:ext cx="5898776" cy="4734779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794440">
            <a:off x="11078451" y="1313730"/>
            <a:ext cx="316682" cy="709368"/>
          </a:xfrm>
          <a:prstGeom prst="rect">
            <a:avLst/>
          </a:prstGeom>
        </p:spPr>
      </p:pic>
      <p:sp>
        <p:nvSpPr>
          <p:cNvPr id="15" name="Espace réservé du contenu 1"/>
          <p:cNvSpPr txBox="1">
            <a:spLocks/>
          </p:cNvSpPr>
          <p:nvPr/>
        </p:nvSpPr>
        <p:spPr>
          <a:xfrm>
            <a:off x="5921747" y="1845868"/>
            <a:ext cx="5544111" cy="2206178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kern="0" dirty="0">
                <a:cs typeface="Arial"/>
                <a:sym typeface="Arial"/>
              </a:rPr>
              <a:t>Depuis notre site Caisse d’Epargne, un simulateur pour nos clients ou les prospects, pour  : </a:t>
            </a:r>
          </a:p>
          <a:p>
            <a:endParaRPr lang="fr-FR" sz="800" b="1" kern="0" dirty="0">
              <a:cs typeface="Arial"/>
              <a:sym typeface="Arial"/>
            </a:endParaRPr>
          </a:p>
          <a:p>
            <a:endParaRPr lang="fr-FR" sz="800" b="1" kern="0" dirty="0">
              <a:cs typeface="Arial"/>
              <a:sym typeface="Arial"/>
            </a:endParaRPr>
          </a:p>
          <a:p>
            <a:pPr lvl="1"/>
            <a:r>
              <a:rPr lang="fr-FR" b="1" kern="0" dirty="0">
                <a:cs typeface="Arial"/>
                <a:sym typeface="Arial"/>
              </a:rPr>
              <a:t>Réaliser une simulation en fonction de ses projets,</a:t>
            </a:r>
          </a:p>
          <a:p>
            <a:pPr lvl="1"/>
            <a:r>
              <a:rPr lang="fr-FR" b="1" kern="0" dirty="0">
                <a:cs typeface="Arial"/>
                <a:sym typeface="Arial"/>
              </a:rPr>
              <a:t>Obtenir une proposition commerciale personnalisée </a:t>
            </a:r>
            <a:r>
              <a:rPr lang="fr-FR" kern="0" dirty="0">
                <a:cs typeface="Arial"/>
                <a:sym typeface="Arial"/>
              </a:rPr>
              <a:t>(sous réserve d’éligibilité)</a:t>
            </a:r>
            <a:r>
              <a:rPr lang="fr-FR" b="1" kern="0" dirty="0">
                <a:cs typeface="Arial"/>
                <a:sym typeface="Arial"/>
              </a:rPr>
              <a:t> </a:t>
            </a:r>
          </a:p>
          <a:p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29839">
            <a:off x="6136825" y="3657507"/>
            <a:ext cx="5089975" cy="234158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423647" y="248727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1100" dirty="0">
                <a:hlinkClick r:id="rId7"/>
              </a:rPr>
              <a:t>Crédit immobilier : emprunter pour acheter | Grand Est Europe (caisse-epargne.fr)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97778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 Crédit Immobilier Digitalisé : qu’est-ce que c’est ?</a:t>
            </a: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Heure du jeudi - Le digital au service du crédit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635082" y="1807213"/>
            <a:ext cx="5111736" cy="10352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+mj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764353" y="1845327"/>
            <a:ext cx="3469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  <a:latin typeface="+mj-lt"/>
              </a:rPr>
              <a:t>CIBLE : </a:t>
            </a: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23235" y="1825679"/>
            <a:ext cx="909967" cy="371225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6654559" y="3143292"/>
            <a:ext cx="5092259" cy="12854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+mj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783830" y="3181407"/>
            <a:ext cx="3469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  <a:latin typeface="+mj-lt"/>
              </a:rPr>
              <a:t>PRET :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783830" y="2094201"/>
            <a:ext cx="4977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C00000"/>
                </a:solidFill>
                <a:latin typeface="+mj-lt"/>
              </a:rPr>
              <a:t>Client ou prospect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particulier majeur, 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personne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physique,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1 à 2 emprunteurs max., résident fiscal en France.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54008" y="3448240"/>
            <a:ext cx="49590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Taux fixe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Prêts amortissables standards non réglementés (lissage si PTZ)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Prêts PTZ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688298" y="4648205"/>
            <a:ext cx="5058520" cy="15105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+mj-lt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817569" y="4686320"/>
            <a:ext cx="3469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  <a:latin typeface="+mj-lt"/>
              </a:rPr>
              <a:t>PROJET :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787747" y="4953153"/>
            <a:ext cx="49590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Acquisition résidence principale et secondaire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Investissement locatif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Biens anciens ou neufs déjà construits ou VEFA en pleine propriété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Usage privé uniquement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7162798" y="1246869"/>
            <a:ext cx="4267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périmètre </a:t>
            </a:r>
          </a:p>
          <a:p>
            <a:pPr algn="r"/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 Crédit Immobilier Digitalisé en CEGEE</a:t>
            </a:r>
          </a:p>
        </p:txBody>
      </p:sp>
      <p:pic>
        <p:nvPicPr>
          <p:cNvPr id="36" name="Picture 10">
            <a:extLst>
              <a:ext uri="{FF2B5EF4-FFF2-40B4-BE49-F238E27FC236}">
                <a16:creationId xmlns:a16="http://schemas.microsoft.com/office/drawing/2014/main" id="{C3EDC5B6-572C-4211-BB54-BCBF41ADAC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29937">
            <a:off x="670775" y="4273120"/>
            <a:ext cx="877230" cy="522732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430306" y="1630162"/>
            <a:ext cx="5172635" cy="4456873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Espace réservé du contenu 1"/>
          <p:cNvSpPr txBox="1">
            <a:spLocks/>
          </p:cNvSpPr>
          <p:nvPr/>
        </p:nvSpPr>
        <p:spPr>
          <a:xfrm>
            <a:off x="578784" y="1890692"/>
            <a:ext cx="5051051" cy="2206178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fr-FR" b="1" kern="0" dirty="0">
                <a:cs typeface="Arial"/>
                <a:sym typeface="Arial"/>
              </a:rPr>
              <a:t>En CEGEE, les simulations de crédits immo représentent près </a:t>
            </a:r>
            <a:r>
              <a:rPr lang="fr-FR" b="1" kern="0" dirty="0">
                <a:solidFill>
                  <a:srgbClr val="C00000"/>
                </a:solidFill>
                <a:cs typeface="Arial"/>
                <a:sym typeface="Arial"/>
              </a:rPr>
              <a:t>9 200 leads traités en 2022</a:t>
            </a:r>
            <a:r>
              <a:rPr lang="fr-FR" b="1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endParaRPr lang="fr-FR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spcAft>
                <a:spcPts val="600"/>
              </a:spcAft>
            </a:pPr>
            <a:r>
              <a:rPr lang="fr-FR" b="1" kern="0" dirty="0">
                <a:cs typeface="Arial"/>
                <a:sym typeface="Arial"/>
              </a:rPr>
              <a:t>Plus de 1 600 RDV qualifiés transmis aux agences </a:t>
            </a:r>
            <a:r>
              <a:rPr lang="fr-FR" kern="0" dirty="0">
                <a:cs typeface="Arial"/>
                <a:sym typeface="Arial"/>
              </a:rPr>
              <a:t>pour un montant total de </a:t>
            </a:r>
            <a:r>
              <a:rPr lang="fr-FR" b="1" kern="0" dirty="0">
                <a:cs typeface="Arial"/>
                <a:sym typeface="Arial"/>
              </a:rPr>
              <a:t>303M€.</a:t>
            </a:r>
          </a:p>
          <a:p>
            <a:pPr>
              <a:spcAft>
                <a:spcPts val="600"/>
              </a:spcAft>
            </a:pPr>
            <a:r>
              <a:rPr lang="fr-FR" b="1" kern="0" dirty="0">
                <a:cs typeface="Arial"/>
                <a:sym typeface="Arial"/>
              </a:rPr>
              <a:t>1 100 calculs d’enveloppes réalisés. </a:t>
            </a:r>
            <a:r>
              <a:rPr lang="fr-FR" sz="1400" kern="0" dirty="0">
                <a:cs typeface="Arial"/>
                <a:sym typeface="Arial"/>
              </a:rPr>
              <a:t>Autant temps de </a:t>
            </a:r>
            <a:r>
              <a:rPr lang="fr-FR" sz="1400" kern="0" dirty="0" smtClean="0">
                <a:cs typeface="Arial"/>
                <a:sym typeface="Arial"/>
              </a:rPr>
              <a:t>gagné </a:t>
            </a:r>
            <a:r>
              <a:rPr lang="fr-FR" sz="1400" kern="0" dirty="0">
                <a:cs typeface="Arial"/>
                <a:sym typeface="Arial"/>
              </a:rPr>
              <a:t>en agence. </a:t>
            </a:r>
          </a:p>
          <a:p>
            <a:pPr>
              <a:spcAft>
                <a:spcPts val="600"/>
              </a:spcAft>
            </a:pPr>
            <a:endParaRPr lang="fr-FR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spcAft>
                <a:spcPts val="600"/>
              </a:spcAft>
            </a:pPr>
            <a:endParaRPr lang="fr-FR" sz="1050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fr-FR" b="1" kern="0" dirty="0">
                <a:cs typeface="Arial"/>
                <a:sym typeface="Arial"/>
              </a:rPr>
              <a:t>Près de 27% </a:t>
            </a:r>
            <a:r>
              <a:rPr lang="fr-FR" kern="0" dirty="0">
                <a:cs typeface="Arial"/>
                <a:sym typeface="Arial"/>
              </a:rPr>
              <a:t>de ces simulations sont réalisées par </a:t>
            </a:r>
            <a:r>
              <a:rPr lang="fr-FR" b="1" kern="0" dirty="0">
                <a:cs typeface="Arial"/>
                <a:sym typeface="Arial"/>
              </a:rPr>
              <a:t>des prospects !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b="1" kern="0" dirty="0">
                <a:cs typeface="Arial"/>
                <a:sym typeface="Arial"/>
              </a:rPr>
              <a:t>Plus de 8% concernent des investissements locatifs !</a:t>
            </a:r>
          </a:p>
          <a:p>
            <a:pPr>
              <a:spcAft>
                <a:spcPts val="600"/>
              </a:spcAft>
            </a:pPr>
            <a:endParaRPr lang="fr-FR" b="1" kern="0" dirty="0">
              <a:cs typeface="Arial"/>
              <a:sym typeface="Arial"/>
            </a:endParaRPr>
          </a:p>
          <a:p>
            <a:pPr>
              <a:spcAft>
                <a:spcPts val="600"/>
              </a:spcAft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40" name="Picture 10">
            <a:extLst>
              <a:ext uri="{FF2B5EF4-FFF2-40B4-BE49-F238E27FC236}">
                <a16:creationId xmlns:a16="http://schemas.microsoft.com/office/drawing/2014/main" id="{8307FB77-A11D-4463-9561-AD57C4FF63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14085" b="6835"/>
          <a:stretch>
            <a:fillRect/>
          </a:stretch>
        </p:blipFill>
        <p:spPr>
          <a:xfrm rot="20854103">
            <a:off x="8949426" y="1038844"/>
            <a:ext cx="1014158" cy="66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03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95325" y="1388669"/>
            <a:ext cx="10980738" cy="2206178"/>
          </a:xfrm>
        </p:spPr>
        <p:txBody>
          <a:bodyPr/>
          <a:lstStyle/>
          <a:p>
            <a:r>
              <a:rPr lang="fr-FR" kern="0" dirty="0">
                <a:cs typeface="Arial"/>
                <a:sym typeface="Arial"/>
              </a:rPr>
              <a:t>Chaque simulation réalisée par un client ou un prospect, génère une fiche détaillée appelée lead. Ces contacts sont transmis à l’équipe Experts Crédit Immo.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De la simulation au RDV en agence : le parcours d’un lead crédit immo </a:t>
            </a: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Heure du jeudi - Le digital au service du crédit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4971" y="2214004"/>
            <a:ext cx="2005689" cy="449852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0" dirty="0">
                <a:solidFill>
                  <a:srgbClr val="FFFFFF"/>
                </a:solidFill>
                <a:latin typeface="+mj-lt"/>
                <a:cs typeface="Gill Sans"/>
              </a:rPr>
              <a:t>Site www.caisse-epargne.fr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2684682" y="2170113"/>
            <a:ext cx="0" cy="430212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2" descr="image0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6309">
            <a:off x="5508242" y="3278495"/>
            <a:ext cx="1826937" cy="2742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907691" y="2189791"/>
            <a:ext cx="37515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dirty="0">
                <a:solidFill>
                  <a:srgbClr val="E7302A"/>
                </a:solidFill>
                <a:latin typeface="Franklin Gothic Medium" panose="020B0603020102020204" pitchFamily="34" charset="0"/>
              </a:rPr>
              <a:t>Présentation Simulateur / Choix type de projet</a:t>
            </a:r>
          </a:p>
        </p:txBody>
      </p:sp>
      <p:cxnSp>
        <p:nvCxnSpPr>
          <p:cNvPr id="15" name="Connecteur droit 14"/>
          <p:cNvCxnSpPr/>
          <p:nvPr/>
        </p:nvCxnSpPr>
        <p:spPr>
          <a:xfrm>
            <a:off x="7523382" y="2170113"/>
            <a:ext cx="0" cy="430212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7767047" y="2198076"/>
            <a:ext cx="17334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dirty="0">
                <a:solidFill>
                  <a:srgbClr val="E7302A"/>
                </a:solidFill>
                <a:latin typeface="Franklin Gothic Medium" panose="020B0603020102020204" pitchFamily="34" charset="0"/>
              </a:rPr>
              <a:t>Parcours simulateur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82983" y="2499202"/>
            <a:ext cx="2751389" cy="2122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</a:rPr>
              <a:t>Etape 1 : informations bien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67047" y="4395253"/>
            <a:ext cx="2111945" cy="4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</a:rPr>
              <a:t>Etape 3 : informations emprunteur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634891" y="4299786"/>
            <a:ext cx="2557109" cy="3377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</a:rPr>
              <a:t>Etape 4 : Réception proposition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3"/>
          <a:srcRect t="2992"/>
          <a:stretch/>
        </p:blipFill>
        <p:spPr>
          <a:xfrm>
            <a:off x="8113654" y="2899322"/>
            <a:ext cx="1386881" cy="148276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0306" y="2899322"/>
            <a:ext cx="1397143" cy="136484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5"/>
          <a:srcRect l="16021" t="13260" r="16684"/>
          <a:stretch/>
        </p:blipFill>
        <p:spPr>
          <a:xfrm>
            <a:off x="8071684" y="4966846"/>
            <a:ext cx="1303991" cy="1410446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03435" y="2905537"/>
            <a:ext cx="14398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i="1" dirty="0">
                <a:solidFill>
                  <a:srgbClr val="E7302A"/>
                </a:solidFill>
                <a:latin typeface="Franklin Gothic Medium" panose="020B0603020102020204" pitchFamily="34" charset="0"/>
              </a:rPr>
              <a:t>Vision Appli Mobile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B0C8E87-EB78-43E8-9831-DB9700ED3AF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374" t="8970" r="6909" b="4036"/>
          <a:stretch/>
        </p:blipFill>
        <p:spPr>
          <a:xfrm rot="434933">
            <a:off x="10104187" y="4757945"/>
            <a:ext cx="1463262" cy="2023855"/>
          </a:xfrm>
          <a:prstGeom prst="rect">
            <a:avLst/>
          </a:prstGeom>
          <a:ln w="63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7"/>
          <a:srcRect l="5924" r="6608"/>
          <a:stretch/>
        </p:blipFill>
        <p:spPr>
          <a:xfrm>
            <a:off x="246888" y="2779776"/>
            <a:ext cx="2368296" cy="344252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1599" y="2670048"/>
            <a:ext cx="2452661" cy="144475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2777" y="4249711"/>
            <a:ext cx="2002727" cy="1510437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9914963" y="2498197"/>
            <a:ext cx="2052919" cy="232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Etape 2 : informations projet</a:t>
            </a:r>
          </a:p>
        </p:txBody>
      </p:sp>
    </p:spTree>
    <p:extLst>
      <p:ext uri="{BB962C8B-B14F-4D97-AF65-F5344CB8AC3E}">
        <p14:creationId xmlns:p14="http://schemas.microsoft.com/office/powerpoint/2010/main" val="1696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 Les Experts Crédit Immo du CRC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 sein de la Direction Distribution &amp; Développement Digital, une synergie avec les agences, </a:t>
            </a:r>
            <a:r>
              <a:rPr lang="fr-FR" dirty="0">
                <a:solidFill>
                  <a:srgbClr val="C00000"/>
                </a:solidFill>
              </a:rPr>
              <a:t>pour conquérir de nouveaux clients.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- Le digital au service du crédit</a:t>
            </a: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8307FB77-A11D-4463-9561-AD57C4FF6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14085" b="6835"/>
          <a:stretch>
            <a:fillRect/>
          </a:stretch>
        </p:blipFill>
        <p:spPr>
          <a:xfrm rot="19022660">
            <a:off x="1916248" y="2050531"/>
            <a:ext cx="1706612" cy="847168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F861379B-CCB5-43F4-A960-ECA2D3BA99D7}"/>
              </a:ext>
            </a:extLst>
          </p:cNvPr>
          <p:cNvSpPr txBox="1"/>
          <p:nvPr/>
        </p:nvSpPr>
        <p:spPr>
          <a:xfrm>
            <a:off x="0" y="2856604"/>
            <a:ext cx="3478306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accent5">
                    <a:lumMod val="75000"/>
                  </a:schemeClr>
                </a:solidFill>
                <a:latin typeface="Freestyle Script" panose="030804020302050B0404" pitchFamily="66" charset="0"/>
              </a:rPr>
              <a:t>Partons à la rencontre de </a:t>
            </a:r>
          </a:p>
          <a:p>
            <a:pPr algn="ctr"/>
            <a:r>
              <a:rPr lang="fr-FR" sz="2800" b="1" dirty="0" smtClean="0">
                <a:solidFill>
                  <a:schemeClr val="accent5">
                    <a:lumMod val="75000"/>
                  </a:schemeClr>
                </a:solidFill>
                <a:latin typeface="Freestyle Script" panose="030804020302050B0404" pitchFamily="66" charset="0"/>
              </a:rPr>
              <a:t>Delphine TONIOLO</a:t>
            </a:r>
            <a:r>
              <a:rPr lang="fr-FR" sz="2800" dirty="0" smtClean="0">
                <a:solidFill>
                  <a:schemeClr val="accent5">
                    <a:lumMod val="75000"/>
                  </a:schemeClr>
                </a:solidFill>
                <a:latin typeface="Freestyle Script" panose="030804020302050B0404" pitchFamily="66" charset="0"/>
              </a:rPr>
              <a:t>,</a:t>
            </a:r>
          </a:p>
          <a:p>
            <a:pPr algn="ctr"/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Freestyle Script" panose="030804020302050B0404" pitchFamily="66" charset="0"/>
              </a:rPr>
              <a:t>Conseillère Multimédia </a:t>
            </a:r>
          </a:p>
          <a:p>
            <a:pPr algn="ctr"/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Freestyle Script" panose="030804020302050B0404" pitchFamily="66" charset="0"/>
              </a:rPr>
              <a:t>chez Experts </a:t>
            </a:r>
            <a:r>
              <a:rPr lang="fr-FR" sz="2400" dirty="0" err="1" smtClean="0">
                <a:solidFill>
                  <a:schemeClr val="accent5">
                    <a:lumMod val="75000"/>
                  </a:schemeClr>
                </a:solidFill>
                <a:latin typeface="Freestyle Script" panose="030804020302050B0404" pitchFamily="66" charset="0"/>
              </a:rPr>
              <a:t>Immo</a:t>
            </a: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Freestyle Script" panose="030804020302050B0404" pitchFamily="66" charset="0"/>
              </a:rPr>
              <a:t> au sein du CRC</a:t>
            </a:r>
            <a:r>
              <a:rPr lang="fr-FR" sz="2800" dirty="0" smtClean="0">
                <a:solidFill>
                  <a:schemeClr val="accent5">
                    <a:lumMod val="75000"/>
                  </a:schemeClr>
                </a:solidFill>
                <a:latin typeface="Freestyle Script" panose="030804020302050B0404" pitchFamily="66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717176" y="4652683"/>
            <a:ext cx="2142565" cy="59167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Cliquer sur l’image pour lancer la vidéo</a:t>
            </a:r>
            <a:endParaRPr lang="fr-FR" sz="1200" dirty="0"/>
          </a:p>
        </p:txBody>
      </p:sp>
      <p:pic>
        <p:nvPicPr>
          <p:cNvPr id="9" name="Image 8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3619" y="1260024"/>
            <a:ext cx="7334124" cy="541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20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3658801" y="3476499"/>
            <a:ext cx="5966460" cy="754842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42196" y="1579070"/>
            <a:ext cx="8032184" cy="4373495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solidFill>
                  <a:srgbClr val="C00000"/>
                </a:solidFill>
              </a:rPr>
              <a:t>Le digital au service du crédit</a:t>
            </a:r>
          </a:p>
          <a:p>
            <a:pPr marL="0" indent="0">
              <a:buNone/>
            </a:pPr>
            <a:endParaRPr lang="fr-FR" sz="1100" b="1" dirty="0">
              <a:solidFill>
                <a:srgbClr val="C00000"/>
              </a:solidFill>
            </a:endParaRPr>
          </a:p>
          <a:p>
            <a:pPr>
              <a:spcAft>
                <a:spcPts val="0"/>
              </a:spcAft>
            </a:pPr>
            <a:r>
              <a:rPr lang="fr-FR" b="1" dirty="0"/>
              <a:t>Le Crédit Immobilier Digitalisé</a:t>
            </a:r>
          </a:p>
          <a:p>
            <a:pPr marL="0" indent="538163">
              <a:spcAft>
                <a:spcPts val="0"/>
              </a:spcAft>
              <a:buNone/>
            </a:pPr>
            <a:r>
              <a:rPr lang="fr-FR" dirty="0"/>
              <a:t>De la simulation au RDV en agence.</a:t>
            </a:r>
          </a:p>
          <a:p>
            <a:pPr marL="0" indent="0">
              <a:buNone/>
            </a:pPr>
            <a:endParaRPr lang="fr-FR" dirty="0"/>
          </a:p>
          <a:p>
            <a:pPr>
              <a:spcAft>
                <a:spcPts val="0"/>
              </a:spcAft>
              <a:buClr>
                <a:schemeClr val="bg1"/>
              </a:buClr>
              <a:buFont typeface="+mj-lt"/>
              <a:buAutoNum type="arabicPeriod" startAt="2"/>
            </a:pPr>
            <a:r>
              <a:rPr lang="fr-FR" b="1" dirty="0">
                <a:solidFill>
                  <a:schemeClr val="bg1"/>
                </a:solidFill>
              </a:rPr>
              <a:t>Potentiel Conso</a:t>
            </a:r>
          </a:p>
          <a:p>
            <a:pPr marL="0" indent="538163">
              <a:spcAft>
                <a:spcPts val="0"/>
              </a:spcAft>
              <a:buNone/>
            </a:pPr>
            <a:r>
              <a:rPr lang="fr-FR" dirty="0">
                <a:solidFill>
                  <a:schemeClr val="bg1"/>
                </a:solidFill>
              </a:rPr>
              <a:t>Un ciblage au service de nos clients.</a:t>
            </a:r>
          </a:p>
          <a:p>
            <a:pPr marL="0" indent="538163">
              <a:buNone/>
            </a:pPr>
            <a:endParaRPr lang="fr-FR" dirty="0"/>
          </a:p>
          <a:p>
            <a:pPr>
              <a:buFont typeface="Arial" panose="020B0604020202020204" pitchFamily="34" charset="0"/>
              <a:buAutoNum type="arabicPeriod" startAt="3"/>
            </a:pPr>
            <a:r>
              <a:rPr lang="fr-FR" b="1" dirty="0"/>
              <a:t>Pour aller plus loin </a:t>
            </a:r>
          </a:p>
          <a:p>
            <a:pPr>
              <a:buAutoNum type="arabicPeriod" startAt="3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834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Potentiel conso est un algorithme alimenté par les données client saisies</a:t>
            </a: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Heure du jeudi - Le digital au service du crédit</a:t>
            </a: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8307FB77-A11D-4463-9561-AD57C4FF6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14085" b="6835"/>
          <a:stretch>
            <a:fillRect/>
          </a:stretch>
        </p:blipFill>
        <p:spPr>
          <a:xfrm rot="1378951">
            <a:off x="7468627" y="2505846"/>
            <a:ext cx="1014158" cy="790833"/>
          </a:xfrm>
          <a:prstGeom prst="rect">
            <a:avLst/>
          </a:prstGeom>
        </p:spPr>
      </p:pic>
      <p:sp>
        <p:nvSpPr>
          <p:cNvPr id="17" name="Espace réservé du contenu 4">
            <a:extLst>
              <a:ext uri="{FF2B5EF4-FFF2-40B4-BE49-F238E27FC236}">
                <a16:creationId xmlns:a16="http://schemas.microsoft.com/office/drawing/2014/main" id="{A663C8C4-251F-4EEA-8DD6-6D7CA680C343}"/>
              </a:ext>
            </a:extLst>
          </p:cNvPr>
          <p:cNvSpPr txBox="1">
            <a:spLocks/>
          </p:cNvSpPr>
          <p:nvPr/>
        </p:nvSpPr>
        <p:spPr>
          <a:xfrm>
            <a:off x="695325" y="1520625"/>
            <a:ext cx="8884104" cy="1548500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Potentiel conso est un algorithme qui détermine, pour chaque client, la capacité à lui proposer un montant potentiel de crédit consommation. Ce montant, qui est calculé par personne et </a:t>
            </a:r>
            <a:r>
              <a:rPr lang="fr-FR" sz="1400" dirty="0">
                <a:sym typeface="Wingdings" panose="05000000000000000000" pitchFamily="2" charset="2"/>
              </a:rPr>
              <a:t>pouvant aller au maximum jusqu’à 50.000€ sur 72 mois, s</a:t>
            </a:r>
            <a:r>
              <a:rPr lang="fr-FR" sz="1400" dirty="0"/>
              <a:t>’actualise automatiquement chaque semaine :</a:t>
            </a:r>
          </a:p>
          <a:p>
            <a:pPr lvl="1"/>
            <a:r>
              <a:rPr lang="fr-FR" sz="1200" dirty="0">
                <a:sym typeface="Wingdings" panose="05000000000000000000" pitchFamily="2" charset="2"/>
              </a:rPr>
              <a:t>Sur la base des </a:t>
            </a:r>
            <a:r>
              <a:rPr lang="fr-FR" sz="1200" dirty="0"/>
              <a:t>données clients disponibles dans notre Système d’Information</a:t>
            </a:r>
            <a:endParaRPr lang="fr-FR" sz="1200" dirty="0">
              <a:sym typeface="Wingdings" panose="05000000000000000000" pitchFamily="2" charset="2"/>
            </a:endParaRPr>
          </a:p>
          <a:p>
            <a:pPr lvl="1"/>
            <a:r>
              <a:rPr lang="fr-FR" sz="1200" dirty="0">
                <a:sym typeface="Wingdings" panose="05000000000000000000" pitchFamily="2" charset="2"/>
              </a:rPr>
              <a:t>En fonction de critères d’éligibilité et de critères risques (revenus/charges, reste à vivre)</a:t>
            </a:r>
          </a:p>
          <a:p>
            <a:endParaRPr lang="fr-FR" sz="1200" dirty="0">
              <a:sym typeface="Wingdings" panose="05000000000000000000" pitchFamily="2" charset="2"/>
            </a:endParaRPr>
          </a:p>
        </p:txBody>
      </p:sp>
      <p:sp>
        <p:nvSpPr>
          <p:cNvPr id="18" name="Espace réservé du contenu 4">
            <a:extLst>
              <a:ext uri="{FF2B5EF4-FFF2-40B4-BE49-F238E27FC236}">
                <a16:creationId xmlns:a16="http://schemas.microsoft.com/office/drawing/2014/main" id="{AA8AA214-C8B5-44AB-AFEF-781C1AB45C3F}"/>
              </a:ext>
            </a:extLst>
          </p:cNvPr>
          <p:cNvSpPr txBox="1">
            <a:spLocks/>
          </p:cNvSpPr>
          <p:nvPr/>
        </p:nvSpPr>
        <p:spPr>
          <a:xfrm>
            <a:off x="3744686" y="2964496"/>
            <a:ext cx="7931377" cy="1548501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ym typeface="Wingdings" panose="05000000000000000000" pitchFamily="2" charset="2"/>
            </a:endParaRPr>
          </a:p>
          <a:p>
            <a:r>
              <a:rPr lang="fr-FR" dirty="0">
                <a:sym typeface="Wingdings" panose="05000000000000000000" pitchFamily="2" charset="2"/>
              </a:rPr>
              <a:t>Ainsi, la fiabilité et la mise à jour des </a:t>
            </a:r>
            <a:r>
              <a:rPr lang="fr-FR" dirty="0"/>
              <a:t>données clients est incontournable </a:t>
            </a:r>
            <a:endParaRPr lang="fr-FR" dirty="0">
              <a:sym typeface="Wingdings" panose="05000000000000000000" pitchFamily="2" charset="2"/>
            </a:endParaRPr>
          </a:p>
          <a:p>
            <a:pPr lvl="1"/>
            <a:r>
              <a:rPr lang="fr-FR" sz="1200" dirty="0">
                <a:sym typeface="Wingdings" panose="05000000000000000000" pitchFamily="2" charset="2"/>
              </a:rPr>
              <a:t>Pour ajuster/augmenter le montant potentiel conso au plus près de la situation du client</a:t>
            </a:r>
          </a:p>
          <a:p>
            <a:pPr lvl="1"/>
            <a:r>
              <a:rPr lang="fr-FR" sz="1200" dirty="0">
                <a:sym typeface="Wingdings" panose="05000000000000000000" pitchFamily="2" charset="2"/>
              </a:rPr>
              <a:t>Pour rendre éligible un client qui ne l’est pas en raison d’informations trop anciennes ou inexistantes. </a:t>
            </a:r>
          </a:p>
        </p:txBody>
      </p:sp>
      <p:sp>
        <p:nvSpPr>
          <p:cNvPr id="19" name="Espace réservé du contenu 4">
            <a:extLst>
              <a:ext uri="{FF2B5EF4-FFF2-40B4-BE49-F238E27FC236}">
                <a16:creationId xmlns:a16="http://schemas.microsoft.com/office/drawing/2014/main" id="{2045315F-78DA-4817-9E10-2A4BEFD2013F}"/>
              </a:ext>
            </a:extLst>
          </p:cNvPr>
          <p:cNvSpPr txBox="1">
            <a:spLocks/>
          </p:cNvSpPr>
          <p:nvPr/>
        </p:nvSpPr>
        <p:spPr>
          <a:xfrm>
            <a:off x="695325" y="4872871"/>
            <a:ext cx="8504093" cy="1291188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>
              <a:sym typeface="Wingdings" panose="05000000000000000000" pitchFamily="2" charset="2"/>
            </a:endParaRPr>
          </a:p>
          <a:p>
            <a:r>
              <a:rPr lang="fr-FR" sz="1400" dirty="0">
                <a:sym typeface="Wingdings" panose="05000000000000000000" pitchFamily="2" charset="2"/>
              </a:rPr>
              <a:t>Au-delà d’un outil ou d’un ciblage, </a:t>
            </a:r>
            <a:r>
              <a:rPr lang="fr-FR" sz="1400" b="1" dirty="0">
                <a:sym typeface="Wingdings" panose="05000000000000000000" pitchFamily="2" charset="2"/>
              </a:rPr>
              <a:t>‘potentiel conso’ est un réel service apporté au client</a:t>
            </a:r>
          </a:p>
          <a:p>
            <a:pPr lvl="1"/>
            <a:r>
              <a:rPr lang="fr-FR" sz="1200" dirty="0">
                <a:sym typeface="Wingdings" panose="05000000000000000000" pitchFamily="2" charset="2"/>
              </a:rPr>
              <a:t>Apportant une nouvelle démarche dans l’anticipation et la découverte des besoins client</a:t>
            </a:r>
          </a:p>
          <a:p>
            <a:pPr lvl="1"/>
            <a:r>
              <a:rPr lang="fr-FR" sz="1200" dirty="0">
                <a:sym typeface="Wingdings" panose="05000000000000000000" pitchFamily="2" charset="2"/>
              </a:rPr>
              <a:t>Sous forme d’une enveloppe qui s’adapte à sa situation avec par exemple la capacité à lui octroyer un montant supérieur, la prise en compte du budget du couple ou le choix d’une durée plus longue</a:t>
            </a:r>
          </a:p>
        </p:txBody>
      </p:sp>
      <p:pic>
        <p:nvPicPr>
          <p:cNvPr id="1028" name="Picture 4" descr="Free vector visual data concept illustration">
            <a:extLst>
              <a:ext uri="{FF2B5EF4-FFF2-40B4-BE49-F238E27FC236}">
                <a16:creationId xmlns:a16="http://schemas.microsoft.com/office/drawing/2014/main" id="{F9757932-8202-45B0-B4AC-995E69BA0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625" y="3062676"/>
            <a:ext cx="1548501" cy="1548501"/>
          </a:xfrm>
          <a:custGeom>
            <a:avLst/>
            <a:gdLst>
              <a:gd name="connsiteX0" fmla="*/ 0 w 1548501"/>
              <a:gd name="connsiteY0" fmla="*/ 0 h 1548501"/>
              <a:gd name="connsiteX1" fmla="*/ 469712 w 1548501"/>
              <a:gd name="connsiteY1" fmla="*/ 0 h 1548501"/>
              <a:gd name="connsiteX2" fmla="*/ 954909 w 1548501"/>
              <a:gd name="connsiteY2" fmla="*/ 0 h 1548501"/>
              <a:gd name="connsiteX3" fmla="*/ 1548501 w 1548501"/>
              <a:gd name="connsiteY3" fmla="*/ 0 h 1548501"/>
              <a:gd name="connsiteX4" fmla="*/ 1548501 w 1548501"/>
              <a:gd name="connsiteY4" fmla="*/ 516167 h 1548501"/>
              <a:gd name="connsiteX5" fmla="*/ 1548501 w 1548501"/>
              <a:gd name="connsiteY5" fmla="*/ 985879 h 1548501"/>
              <a:gd name="connsiteX6" fmla="*/ 1548501 w 1548501"/>
              <a:gd name="connsiteY6" fmla="*/ 1548501 h 1548501"/>
              <a:gd name="connsiteX7" fmla="*/ 1078789 w 1548501"/>
              <a:gd name="connsiteY7" fmla="*/ 1548501 h 1548501"/>
              <a:gd name="connsiteX8" fmla="*/ 593592 w 1548501"/>
              <a:gd name="connsiteY8" fmla="*/ 1548501 h 1548501"/>
              <a:gd name="connsiteX9" fmla="*/ 0 w 1548501"/>
              <a:gd name="connsiteY9" fmla="*/ 1548501 h 1548501"/>
              <a:gd name="connsiteX10" fmla="*/ 0 w 1548501"/>
              <a:gd name="connsiteY10" fmla="*/ 1032334 h 1548501"/>
              <a:gd name="connsiteX11" fmla="*/ 0 w 1548501"/>
              <a:gd name="connsiteY11" fmla="*/ 485197 h 1548501"/>
              <a:gd name="connsiteX12" fmla="*/ 0 w 1548501"/>
              <a:gd name="connsiteY12" fmla="*/ 0 h 1548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48501" h="1548501" extrusionOk="0">
                <a:moveTo>
                  <a:pt x="0" y="0"/>
                </a:moveTo>
                <a:cubicBezTo>
                  <a:pt x="96895" y="15559"/>
                  <a:pt x="303672" y="-12027"/>
                  <a:pt x="469712" y="0"/>
                </a:cubicBezTo>
                <a:cubicBezTo>
                  <a:pt x="635752" y="12027"/>
                  <a:pt x="712403" y="-10470"/>
                  <a:pt x="954909" y="0"/>
                </a:cubicBezTo>
                <a:cubicBezTo>
                  <a:pt x="1197415" y="10470"/>
                  <a:pt x="1297756" y="22165"/>
                  <a:pt x="1548501" y="0"/>
                </a:cubicBezTo>
                <a:cubicBezTo>
                  <a:pt x="1555723" y="189604"/>
                  <a:pt x="1524031" y="318617"/>
                  <a:pt x="1548501" y="516167"/>
                </a:cubicBezTo>
                <a:cubicBezTo>
                  <a:pt x="1572971" y="713717"/>
                  <a:pt x="1534276" y="758989"/>
                  <a:pt x="1548501" y="985879"/>
                </a:cubicBezTo>
                <a:cubicBezTo>
                  <a:pt x="1562726" y="1212769"/>
                  <a:pt x="1539616" y="1298803"/>
                  <a:pt x="1548501" y="1548501"/>
                </a:cubicBezTo>
                <a:cubicBezTo>
                  <a:pt x="1346112" y="1536122"/>
                  <a:pt x="1280310" y="1566119"/>
                  <a:pt x="1078789" y="1548501"/>
                </a:cubicBezTo>
                <a:cubicBezTo>
                  <a:pt x="877268" y="1530883"/>
                  <a:pt x="727616" y="1570276"/>
                  <a:pt x="593592" y="1548501"/>
                </a:cubicBezTo>
                <a:cubicBezTo>
                  <a:pt x="459568" y="1526726"/>
                  <a:pt x="134858" y="1574513"/>
                  <a:pt x="0" y="1548501"/>
                </a:cubicBezTo>
                <a:cubicBezTo>
                  <a:pt x="-12383" y="1355400"/>
                  <a:pt x="8540" y="1144984"/>
                  <a:pt x="0" y="1032334"/>
                </a:cubicBezTo>
                <a:cubicBezTo>
                  <a:pt x="-8540" y="919684"/>
                  <a:pt x="-25123" y="603825"/>
                  <a:pt x="0" y="485197"/>
                </a:cubicBezTo>
                <a:cubicBezTo>
                  <a:pt x="25123" y="366569"/>
                  <a:pt x="12806" y="1259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265021699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ree vector strategic consulting concept illustration">
            <a:extLst>
              <a:ext uri="{FF2B5EF4-FFF2-40B4-BE49-F238E27FC236}">
                <a16:creationId xmlns:a16="http://schemas.microsoft.com/office/drawing/2014/main" id="{91251702-E5F4-4340-8A71-E17A9A447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274" y="4872870"/>
            <a:ext cx="1291189" cy="1291189"/>
          </a:xfrm>
          <a:custGeom>
            <a:avLst/>
            <a:gdLst>
              <a:gd name="connsiteX0" fmla="*/ 0 w 1291189"/>
              <a:gd name="connsiteY0" fmla="*/ 0 h 1291189"/>
              <a:gd name="connsiteX1" fmla="*/ 606859 w 1291189"/>
              <a:gd name="connsiteY1" fmla="*/ 0 h 1291189"/>
              <a:gd name="connsiteX2" fmla="*/ 1291189 w 1291189"/>
              <a:gd name="connsiteY2" fmla="*/ 0 h 1291189"/>
              <a:gd name="connsiteX3" fmla="*/ 1291189 w 1291189"/>
              <a:gd name="connsiteY3" fmla="*/ 671418 h 1291189"/>
              <a:gd name="connsiteX4" fmla="*/ 1291189 w 1291189"/>
              <a:gd name="connsiteY4" fmla="*/ 1291189 h 1291189"/>
              <a:gd name="connsiteX5" fmla="*/ 684330 w 1291189"/>
              <a:gd name="connsiteY5" fmla="*/ 1291189 h 1291189"/>
              <a:gd name="connsiteX6" fmla="*/ 0 w 1291189"/>
              <a:gd name="connsiteY6" fmla="*/ 1291189 h 1291189"/>
              <a:gd name="connsiteX7" fmla="*/ 0 w 1291189"/>
              <a:gd name="connsiteY7" fmla="*/ 684330 h 1291189"/>
              <a:gd name="connsiteX8" fmla="*/ 0 w 1291189"/>
              <a:gd name="connsiteY8" fmla="*/ 0 h 1291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1189" h="1291189" extrusionOk="0">
                <a:moveTo>
                  <a:pt x="0" y="0"/>
                </a:moveTo>
                <a:cubicBezTo>
                  <a:pt x="129755" y="14529"/>
                  <a:pt x="306824" y="19846"/>
                  <a:pt x="606859" y="0"/>
                </a:cubicBezTo>
                <a:cubicBezTo>
                  <a:pt x="906894" y="-19846"/>
                  <a:pt x="994964" y="-11775"/>
                  <a:pt x="1291189" y="0"/>
                </a:cubicBezTo>
                <a:cubicBezTo>
                  <a:pt x="1291143" y="191424"/>
                  <a:pt x="1282950" y="356577"/>
                  <a:pt x="1291189" y="671418"/>
                </a:cubicBezTo>
                <a:cubicBezTo>
                  <a:pt x="1299428" y="986259"/>
                  <a:pt x="1303666" y="1034333"/>
                  <a:pt x="1291189" y="1291189"/>
                </a:cubicBezTo>
                <a:cubicBezTo>
                  <a:pt x="1048684" y="1310285"/>
                  <a:pt x="937614" y="1294061"/>
                  <a:pt x="684330" y="1291189"/>
                </a:cubicBezTo>
                <a:cubicBezTo>
                  <a:pt x="431046" y="1288317"/>
                  <a:pt x="332489" y="1311479"/>
                  <a:pt x="0" y="1291189"/>
                </a:cubicBezTo>
                <a:cubicBezTo>
                  <a:pt x="10126" y="996254"/>
                  <a:pt x="28551" y="869916"/>
                  <a:pt x="0" y="684330"/>
                </a:cubicBezTo>
                <a:cubicBezTo>
                  <a:pt x="-28551" y="498744"/>
                  <a:pt x="-17720" y="220266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265021699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ata inform illustration concept">
            <a:extLst>
              <a:ext uri="{FF2B5EF4-FFF2-40B4-BE49-F238E27FC236}">
                <a16:creationId xmlns:a16="http://schemas.microsoft.com/office/drawing/2014/main" id="{8C0CF6D7-7CF5-40C5-990C-FA2DCCEC5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189" y="1411412"/>
            <a:ext cx="2236561" cy="1489850"/>
          </a:xfrm>
          <a:custGeom>
            <a:avLst/>
            <a:gdLst>
              <a:gd name="connsiteX0" fmla="*/ 0 w 2236561"/>
              <a:gd name="connsiteY0" fmla="*/ 0 h 1489850"/>
              <a:gd name="connsiteX1" fmla="*/ 581506 w 2236561"/>
              <a:gd name="connsiteY1" fmla="*/ 0 h 1489850"/>
              <a:gd name="connsiteX2" fmla="*/ 1185377 w 2236561"/>
              <a:gd name="connsiteY2" fmla="*/ 0 h 1489850"/>
              <a:gd name="connsiteX3" fmla="*/ 1744518 w 2236561"/>
              <a:gd name="connsiteY3" fmla="*/ 0 h 1489850"/>
              <a:gd name="connsiteX4" fmla="*/ 2236561 w 2236561"/>
              <a:gd name="connsiteY4" fmla="*/ 0 h 1489850"/>
              <a:gd name="connsiteX5" fmla="*/ 2236561 w 2236561"/>
              <a:gd name="connsiteY5" fmla="*/ 466820 h 1489850"/>
              <a:gd name="connsiteX6" fmla="*/ 2236561 w 2236561"/>
              <a:gd name="connsiteY6" fmla="*/ 948538 h 1489850"/>
              <a:gd name="connsiteX7" fmla="*/ 2236561 w 2236561"/>
              <a:gd name="connsiteY7" fmla="*/ 1489850 h 1489850"/>
              <a:gd name="connsiteX8" fmla="*/ 1722152 w 2236561"/>
              <a:gd name="connsiteY8" fmla="*/ 1489850 h 1489850"/>
              <a:gd name="connsiteX9" fmla="*/ 1140646 w 2236561"/>
              <a:gd name="connsiteY9" fmla="*/ 1489850 h 1489850"/>
              <a:gd name="connsiteX10" fmla="*/ 626237 w 2236561"/>
              <a:gd name="connsiteY10" fmla="*/ 1489850 h 1489850"/>
              <a:gd name="connsiteX11" fmla="*/ 0 w 2236561"/>
              <a:gd name="connsiteY11" fmla="*/ 1489850 h 1489850"/>
              <a:gd name="connsiteX12" fmla="*/ 0 w 2236561"/>
              <a:gd name="connsiteY12" fmla="*/ 1008132 h 1489850"/>
              <a:gd name="connsiteX13" fmla="*/ 0 w 2236561"/>
              <a:gd name="connsiteY13" fmla="*/ 496617 h 1489850"/>
              <a:gd name="connsiteX14" fmla="*/ 0 w 2236561"/>
              <a:gd name="connsiteY14" fmla="*/ 0 h 148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36561" h="1489850" extrusionOk="0">
                <a:moveTo>
                  <a:pt x="0" y="0"/>
                </a:moveTo>
                <a:cubicBezTo>
                  <a:pt x="144843" y="13611"/>
                  <a:pt x="380782" y="17851"/>
                  <a:pt x="581506" y="0"/>
                </a:cubicBezTo>
                <a:cubicBezTo>
                  <a:pt x="782230" y="-17851"/>
                  <a:pt x="1014831" y="15894"/>
                  <a:pt x="1185377" y="0"/>
                </a:cubicBezTo>
                <a:cubicBezTo>
                  <a:pt x="1355923" y="-15894"/>
                  <a:pt x="1541303" y="-2066"/>
                  <a:pt x="1744518" y="0"/>
                </a:cubicBezTo>
                <a:cubicBezTo>
                  <a:pt x="1947733" y="2066"/>
                  <a:pt x="2082974" y="-4601"/>
                  <a:pt x="2236561" y="0"/>
                </a:cubicBezTo>
                <a:cubicBezTo>
                  <a:pt x="2252637" y="223466"/>
                  <a:pt x="2257416" y="331142"/>
                  <a:pt x="2236561" y="466820"/>
                </a:cubicBezTo>
                <a:cubicBezTo>
                  <a:pt x="2215706" y="602498"/>
                  <a:pt x="2228299" y="744692"/>
                  <a:pt x="2236561" y="948538"/>
                </a:cubicBezTo>
                <a:cubicBezTo>
                  <a:pt x="2244823" y="1152384"/>
                  <a:pt x="2214513" y="1228319"/>
                  <a:pt x="2236561" y="1489850"/>
                </a:cubicBezTo>
                <a:cubicBezTo>
                  <a:pt x="2002171" y="1507928"/>
                  <a:pt x="1838729" y="1498910"/>
                  <a:pt x="1722152" y="1489850"/>
                </a:cubicBezTo>
                <a:cubicBezTo>
                  <a:pt x="1605575" y="1480790"/>
                  <a:pt x="1275357" y="1510026"/>
                  <a:pt x="1140646" y="1489850"/>
                </a:cubicBezTo>
                <a:cubicBezTo>
                  <a:pt x="1005935" y="1469674"/>
                  <a:pt x="839076" y="1474750"/>
                  <a:pt x="626237" y="1489850"/>
                </a:cubicBezTo>
                <a:cubicBezTo>
                  <a:pt x="413398" y="1504950"/>
                  <a:pt x="285817" y="1477557"/>
                  <a:pt x="0" y="1489850"/>
                </a:cubicBezTo>
                <a:cubicBezTo>
                  <a:pt x="12520" y="1279566"/>
                  <a:pt x="-3836" y="1175005"/>
                  <a:pt x="0" y="1008132"/>
                </a:cubicBezTo>
                <a:cubicBezTo>
                  <a:pt x="3836" y="841259"/>
                  <a:pt x="-11837" y="670866"/>
                  <a:pt x="0" y="496617"/>
                </a:cubicBezTo>
                <a:cubicBezTo>
                  <a:pt x="11837" y="322368"/>
                  <a:pt x="-20386" y="23240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112418448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856280">
            <a:off x="9427848" y="1037415"/>
            <a:ext cx="316682" cy="70936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5716F4C-4743-48E5-87FC-ACF95AC5634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742566">
            <a:off x="3465432" y="2696598"/>
            <a:ext cx="316682" cy="709368"/>
          </a:xfrm>
          <a:prstGeom prst="rect">
            <a:avLst/>
          </a:prstGeom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1D97C380-ED5D-4415-8FD7-51BACB9A7F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14085" b="6835"/>
          <a:stretch>
            <a:fillRect/>
          </a:stretch>
        </p:blipFill>
        <p:spPr>
          <a:xfrm rot="7020586">
            <a:off x="4047725" y="4310103"/>
            <a:ext cx="1014158" cy="79083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8A053E-20CE-4D46-ABEF-757B32BA9AC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630048">
            <a:off x="9683432" y="4518186"/>
            <a:ext cx="316682" cy="70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0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Potentiel conso attribue un score d’éligibilité et un montant adapté à chaque client</a:t>
            </a: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CC802A96-0BEA-4DCF-8254-449F6F3FF587}"/>
              </a:ext>
            </a:extLst>
          </p:cNvPr>
          <p:cNvSpPr txBox="1">
            <a:spLocks/>
          </p:cNvSpPr>
          <p:nvPr/>
        </p:nvSpPr>
        <p:spPr>
          <a:xfrm>
            <a:off x="4823451" y="3519000"/>
            <a:ext cx="2250000" cy="2250000"/>
          </a:xfrm>
          <a:custGeom>
            <a:avLst/>
            <a:gdLst>
              <a:gd name="connsiteX0" fmla="*/ 0 w 2250000"/>
              <a:gd name="connsiteY0" fmla="*/ 0 h 2250000"/>
              <a:gd name="connsiteX1" fmla="*/ 585000 w 2250000"/>
              <a:gd name="connsiteY1" fmla="*/ 0 h 2250000"/>
              <a:gd name="connsiteX2" fmla="*/ 1125000 w 2250000"/>
              <a:gd name="connsiteY2" fmla="*/ 0 h 2250000"/>
              <a:gd name="connsiteX3" fmla="*/ 1687500 w 2250000"/>
              <a:gd name="connsiteY3" fmla="*/ 0 h 2250000"/>
              <a:gd name="connsiteX4" fmla="*/ 2250000 w 2250000"/>
              <a:gd name="connsiteY4" fmla="*/ 0 h 2250000"/>
              <a:gd name="connsiteX5" fmla="*/ 2250000 w 2250000"/>
              <a:gd name="connsiteY5" fmla="*/ 562500 h 2250000"/>
              <a:gd name="connsiteX6" fmla="*/ 2250000 w 2250000"/>
              <a:gd name="connsiteY6" fmla="*/ 1102500 h 2250000"/>
              <a:gd name="connsiteX7" fmla="*/ 2250000 w 2250000"/>
              <a:gd name="connsiteY7" fmla="*/ 1597500 h 2250000"/>
              <a:gd name="connsiteX8" fmla="*/ 2250000 w 2250000"/>
              <a:gd name="connsiteY8" fmla="*/ 2250000 h 2250000"/>
              <a:gd name="connsiteX9" fmla="*/ 1642500 w 2250000"/>
              <a:gd name="connsiteY9" fmla="*/ 2250000 h 2250000"/>
              <a:gd name="connsiteX10" fmla="*/ 1057500 w 2250000"/>
              <a:gd name="connsiteY10" fmla="*/ 2250000 h 2250000"/>
              <a:gd name="connsiteX11" fmla="*/ 517500 w 2250000"/>
              <a:gd name="connsiteY11" fmla="*/ 2250000 h 2250000"/>
              <a:gd name="connsiteX12" fmla="*/ 0 w 2250000"/>
              <a:gd name="connsiteY12" fmla="*/ 2250000 h 2250000"/>
              <a:gd name="connsiteX13" fmla="*/ 0 w 2250000"/>
              <a:gd name="connsiteY13" fmla="*/ 1755000 h 2250000"/>
              <a:gd name="connsiteX14" fmla="*/ 0 w 2250000"/>
              <a:gd name="connsiteY14" fmla="*/ 1260000 h 2250000"/>
              <a:gd name="connsiteX15" fmla="*/ 0 w 2250000"/>
              <a:gd name="connsiteY15" fmla="*/ 675000 h 2250000"/>
              <a:gd name="connsiteX16" fmla="*/ 0 w 2250000"/>
              <a:gd name="connsiteY16" fmla="*/ 0 h 22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0000" h="2250000" fill="none" extrusionOk="0">
                <a:moveTo>
                  <a:pt x="0" y="0"/>
                </a:moveTo>
                <a:cubicBezTo>
                  <a:pt x="227654" y="-7959"/>
                  <a:pt x="440814" y="-25494"/>
                  <a:pt x="585000" y="0"/>
                </a:cubicBezTo>
                <a:cubicBezTo>
                  <a:pt x="729186" y="25494"/>
                  <a:pt x="879670" y="22072"/>
                  <a:pt x="1125000" y="0"/>
                </a:cubicBezTo>
                <a:cubicBezTo>
                  <a:pt x="1370330" y="-22072"/>
                  <a:pt x="1421318" y="-10114"/>
                  <a:pt x="1687500" y="0"/>
                </a:cubicBezTo>
                <a:cubicBezTo>
                  <a:pt x="1953682" y="10114"/>
                  <a:pt x="2053044" y="16191"/>
                  <a:pt x="2250000" y="0"/>
                </a:cubicBezTo>
                <a:cubicBezTo>
                  <a:pt x="2245973" y="124902"/>
                  <a:pt x="2251636" y="417916"/>
                  <a:pt x="2250000" y="562500"/>
                </a:cubicBezTo>
                <a:cubicBezTo>
                  <a:pt x="2248364" y="707084"/>
                  <a:pt x="2244233" y="904592"/>
                  <a:pt x="2250000" y="1102500"/>
                </a:cubicBezTo>
                <a:cubicBezTo>
                  <a:pt x="2255767" y="1300408"/>
                  <a:pt x="2234142" y="1483146"/>
                  <a:pt x="2250000" y="1597500"/>
                </a:cubicBezTo>
                <a:cubicBezTo>
                  <a:pt x="2265858" y="1711854"/>
                  <a:pt x="2237461" y="2089662"/>
                  <a:pt x="2250000" y="2250000"/>
                </a:cubicBezTo>
                <a:cubicBezTo>
                  <a:pt x="1957220" y="2219767"/>
                  <a:pt x="1904350" y="2233917"/>
                  <a:pt x="1642500" y="2250000"/>
                </a:cubicBezTo>
                <a:cubicBezTo>
                  <a:pt x="1380650" y="2266083"/>
                  <a:pt x="1254140" y="2269160"/>
                  <a:pt x="1057500" y="2250000"/>
                </a:cubicBezTo>
                <a:cubicBezTo>
                  <a:pt x="860860" y="2230840"/>
                  <a:pt x="649065" y="2258891"/>
                  <a:pt x="517500" y="2250000"/>
                </a:cubicBezTo>
                <a:cubicBezTo>
                  <a:pt x="385935" y="2241109"/>
                  <a:pt x="233042" y="2239547"/>
                  <a:pt x="0" y="2250000"/>
                </a:cubicBezTo>
                <a:cubicBezTo>
                  <a:pt x="10906" y="2144585"/>
                  <a:pt x="13229" y="1972633"/>
                  <a:pt x="0" y="1755000"/>
                </a:cubicBezTo>
                <a:cubicBezTo>
                  <a:pt x="-13229" y="1537367"/>
                  <a:pt x="-13002" y="1496167"/>
                  <a:pt x="0" y="1260000"/>
                </a:cubicBezTo>
                <a:cubicBezTo>
                  <a:pt x="13002" y="1023833"/>
                  <a:pt x="10355" y="852730"/>
                  <a:pt x="0" y="675000"/>
                </a:cubicBezTo>
                <a:cubicBezTo>
                  <a:pt x="-10355" y="497270"/>
                  <a:pt x="15341" y="189452"/>
                  <a:pt x="0" y="0"/>
                </a:cubicBezTo>
                <a:close/>
              </a:path>
              <a:path w="2250000" h="2250000" stroke="0" extrusionOk="0">
                <a:moveTo>
                  <a:pt x="0" y="0"/>
                </a:moveTo>
                <a:cubicBezTo>
                  <a:pt x="156742" y="-24209"/>
                  <a:pt x="386364" y="18165"/>
                  <a:pt x="495000" y="0"/>
                </a:cubicBezTo>
                <a:cubicBezTo>
                  <a:pt x="603636" y="-18165"/>
                  <a:pt x="835676" y="-29151"/>
                  <a:pt x="1080000" y="0"/>
                </a:cubicBezTo>
                <a:cubicBezTo>
                  <a:pt x="1324324" y="29151"/>
                  <a:pt x="1393374" y="2868"/>
                  <a:pt x="1642500" y="0"/>
                </a:cubicBezTo>
                <a:cubicBezTo>
                  <a:pt x="1891626" y="-2868"/>
                  <a:pt x="2124878" y="6298"/>
                  <a:pt x="2250000" y="0"/>
                </a:cubicBezTo>
                <a:cubicBezTo>
                  <a:pt x="2271510" y="237509"/>
                  <a:pt x="2264734" y="303779"/>
                  <a:pt x="2250000" y="495000"/>
                </a:cubicBezTo>
                <a:cubicBezTo>
                  <a:pt x="2235266" y="686221"/>
                  <a:pt x="2240039" y="879210"/>
                  <a:pt x="2250000" y="1080000"/>
                </a:cubicBezTo>
                <a:cubicBezTo>
                  <a:pt x="2259961" y="1280790"/>
                  <a:pt x="2242849" y="1437377"/>
                  <a:pt x="2250000" y="1575000"/>
                </a:cubicBezTo>
                <a:cubicBezTo>
                  <a:pt x="2257151" y="1712623"/>
                  <a:pt x="2281394" y="2074524"/>
                  <a:pt x="2250000" y="2250000"/>
                </a:cubicBezTo>
                <a:cubicBezTo>
                  <a:pt x="2027302" y="2228103"/>
                  <a:pt x="1907442" y="2253796"/>
                  <a:pt x="1710000" y="2250000"/>
                </a:cubicBezTo>
                <a:cubicBezTo>
                  <a:pt x="1512558" y="2246204"/>
                  <a:pt x="1283930" y="2238906"/>
                  <a:pt x="1125000" y="2250000"/>
                </a:cubicBezTo>
                <a:cubicBezTo>
                  <a:pt x="966070" y="2261094"/>
                  <a:pt x="779095" y="2236005"/>
                  <a:pt x="607500" y="2250000"/>
                </a:cubicBezTo>
                <a:cubicBezTo>
                  <a:pt x="435905" y="2263995"/>
                  <a:pt x="237797" y="2252393"/>
                  <a:pt x="0" y="2250000"/>
                </a:cubicBezTo>
                <a:cubicBezTo>
                  <a:pt x="-12089" y="2037586"/>
                  <a:pt x="28043" y="1853608"/>
                  <a:pt x="0" y="1687500"/>
                </a:cubicBezTo>
                <a:cubicBezTo>
                  <a:pt x="-28043" y="1521392"/>
                  <a:pt x="-13220" y="1266746"/>
                  <a:pt x="0" y="1147500"/>
                </a:cubicBezTo>
                <a:cubicBezTo>
                  <a:pt x="13220" y="1028254"/>
                  <a:pt x="-26160" y="721797"/>
                  <a:pt x="0" y="562500"/>
                </a:cubicBezTo>
                <a:cubicBezTo>
                  <a:pt x="26160" y="403203"/>
                  <a:pt x="14211" y="167409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9871596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lIns="72000" tIns="36000" rIns="72000" bIns="36000" anchor="ctr" anchorCtr="0"/>
          <a:lstStyle>
            <a:lvl1pPr marL="188991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2975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07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951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2974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Montant PP estimé : </a:t>
            </a:r>
            <a:r>
              <a:rPr lang="fr-FR" sz="800" b="1" dirty="0">
                <a:ea typeface="Calibri" panose="020F0502020204030204" pitchFamily="34" charset="0"/>
                <a:cs typeface="Times New Roman" panose="02020603050405020304" pitchFamily="18" charset="0"/>
              </a:rPr>
              <a:t>XX XXX €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Date de cette estimation : </a:t>
            </a:r>
            <a:r>
              <a:rPr lang="fr-FR" sz="800" b="1" dirty="0">
                <a:ea typeface="Calibri" panose="020F0502020204030204" pitchFamily="34" charset="0"/>
                <a:cs typeface="Times New Roman" panose="02020603050405020304" pitchFamily="18" charset="0"/>
              </a:rPr>
              <a:t>JJ/MM/AAAA</a:t>
            </a:r>
          </a:p>
          <a:p>
            <a:pPr marL="0" indent="0">
              <a:spcBef>
                <a:spcPts val="0"/>
              </a:spcBef>
              <a:buNone/>
            </a:pP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Cette estimation est affichée au client sur sa synthèse web et mobile</a:t>
            </a:r>
          </a:p>
          <a:p>
            <a:pPr marL="0" indent="0">
              <a:spcBef>
                <a:spcPts val="0"/>
              </a:spcBef>
              <a:buNone/>
            </a:pP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Merci de mettre à jour les données clients dans la base afin de valider cette estimation</a:t>
            </a: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 (mise à jour hebdomadaire)</a:t>
            </a:r>
          </a:p>
          <a:p>
            <a:pPr marL="0" indent="0">
              <a:spcBef>
                <a:spcPts val="0"/>
              </a:spcBef>
              <a:buNone/>
            </a:pP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Montant et date de la précédente estimation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XX XXX €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JJ/MM/AAAA</a:t>
            </a:r>
          </a:p>
          <a:p>
            <a:pPr marL="0" indent="0">
              <a:spcBef>
                <a:spcPts val="0"/>
              </a:spcBef>
              <a:buNone/>
            </a:pPr>
            <a:endParaRPr lang="fr-FR" sz="800" dirty="0"/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CD6D08AC-3EFC-4B0D-A08D-C684DE6F1626}"/>
              </a:ext>
            </a:extLst>
          </p:cNvPr>
          <p:cNvSpPr txBox="1">
            <a:spLocks/>
          </p:cNvSpPr>
          <p:nvPr/>
        </p:nvSpPr>
        <p:spPr>
          <a:xfrm>
            <a:off x="7163451" y="3519000"/>
            <a:ext cx="2250000" cy="2250000"/>
          </a:xfrm>
          <a:custGeom>
            <a:avLst/>
            <a:gdLst>
              <a:gd name="connsiteX0" fmla="*/ 0 w 2250000"/>
              <a:gd name="connsiteY0" fmla="*/ 0 h 2250000"/>
              <a:gd name="connsiteX1" fmla="*/ 585000 w 2250000"/>
              <a:gd name="connsiteY1" fmla="*/ 0 h 2250000"/>
              <a:gd name="connsiteX2" fmla="*/ 1170000 w 2250000"/>
              <a:gd name="connsiteY2" fmla="*/ 0 h 2250000"/>
              <a:gd name="connsiteX3" fmla="*/ 1687500 w 2250000"/>
              <a:gd name="connsiteY3" fmla="*/ 0 h 2250000"/>
              <a:gd name="connsiteX4" fmla="*/ 2250000 w 2250000"/>
              <a:gd name="connsiteY4" fmla="*/ 0 h 2250000"/>
              <a:gd name="connsiteX5" fmla="*/ 2250000 w 2250000"/>
              <a:gd name="connsiteY5" fmla="*/ 562500 h 2250000"/>
              <a:gd name="connsiteX6" fmla="*/ 2250000 w 2250000"/>
              <a:gd name="connsiteY6" fmla="*/ 1080000 h 2250000"/>
              <a:gd name="connsiteX7" fmla="*/ 2250000 w 2250000"/>
              <a:gd name="connsiteY7" fmla="*/ 1687500 h 2250000"/>
              <a:gd name="connsiteX8" fmla="*/ 2250000 w 2250000"/>
              <a:gd name="connsiteY8" fmla="*/ 2250000 h 2250000"/>
              <a:gd name="connsiteX9" fmla="*/ 1710000 w 2250000"/>
              <a:gd name="connsiteY9" fmla="*/ 2250000 h 2250000"/>
              <a:gd name="connsiteX10" fmla="*/ 1192500 w 2250000"/>
              <a:gd name="connsiteY10" fmla="*/ 2250000 h 2250000"/>
              <a:gd name="connsiteX11" fmla="*/ 630000 w 2250000"/>
              <a:gd name="connsiteY11" fmla="*/ 2250000 h 2250000"/>
              <a:gd name="connsiteX12" fmla="*/ 0 w 2250000"/>
              <a:gd name="connsiteY12" fmla="*/ 2250000 h 2250000"/>
              <a:gd name="connsiteX13" fmla="*/ 0 w 2250000"/>
              <a:gd name="connsiteY13" fmla="*/ 1710000 h 2250000"/>
              <a:gd name="connsiteX14" fmla="*/ 0 w 2250000"/>
              <a:gd name="connsiteY14" fmla="*/ 1125000 h 2250000"/>
              <a:gd name="connsiteX15" fmla="*/ 0 w 2250000"/>
              <a:gd name="connsiteY15" fmla="*/ 517500 h 2250000"/>
              <a:gd name="connsiteX16" fmla="*/ 0 w 2250000"/>
              <a:gd name="connsiteY16" fmla="*/ 0 h 22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0000" h="2250000" fill="none" extrusionOk="0">
                <a:moveTo>
                  <a:pt x="0" y="0"/>
                </a:moveTo>
                <a:cubicBezTo>
                  <a:pt x="131018" y="23267"/>
                  <a:pt x="381843" y="97"/>
                  <a:pt x="585000" y="0"/>
                </a:cubicBezTo>
                <a:cubicBezTo>
                  <a:pt x="788157" y="-97"/>
                  <a:pt x="887593" y="4502"/>
                  <a:pt x="1170000" y="0"/>
                </a:cubicBezTo>
                <a:cubicBezTo>
                  <a:pt x="1452407" y="-4502"/>
                  <a:pt x="1517526" y="-9469"/>
                  <a:pt x="1687500" y="0"/>
                </a:cubicBezTo>
                <a:cubicBezTo>
                  <a:pt x="1857474" y="9469"/>
                  <a:pt x="2081635" y="-11812"/>
                  <a:pt x="2250000" y="0"/>
                </a:cubicBezTo>
                <a:cubicBezTo>
                  <a:pt x="2255304" y="155748"/>
                  <a:pt x="2242353" y="357205"/>
                  <a:pt x="2250000" y="562500"/>
                </a:cubicBezTo>
                <a:cubicBezTo>
                  <a:pt x="2257647" y="767795"/>
                  <a:pt x="2266557" y="895230"/>
                  <a:pt x="2250000" y="1080000"/>
                </a:cubicBezTo>
                <a:cubicBezTo>
                  <a:pt x="2233443" y="1264770"/>
                  <a:pt x="2264955" y="1439958"/>
                  <a:pt x="2250000" y="1687500"/>
                </a:cubicBezTo>
                <a:cubicBezTo>
                  <a:pt x="2235045" y="1935042"/>
                  <a:pt x="2269460" y="2046072"/>
                  <a:pt x="2250000" y="2250000"/>
                </a:cubicBezTo>
                <a:cubicBezTo>
                  <a:pt x="2115292" y="2248434"/>
                  <a:pt x="1928216" y="2230450"/>
                  <a:pt x="1710000" y="2250000"/>
                </a:cubicBezTo>
                <a:cubicBezTo>
                  <a:pt x="1491784" y="2269550"/>
                  <a:pt x="1438378" y="2257036"/>
                  <a:pt x="1192500" y="2250000"/>
                </a:cubicBezTo>
                <a:cubicBezTo>
                  <a:pt x="946622" y="2242964"/>
                  <a:pt x="834817" y="2250373"/>
                  <a:pt x="630000" y="2250000"/>
                </a:cubicBezTo>
                <a:cubicBezTo>
                  <a:pt x="425183" y="2249627"/>
                  <a:pt x="231802" y="2240911"/>
                  <a:pt x="0" y="2250000"/>
                </a:cubicBezTo>
                <a:cubicBezTo>
                  <a:pt x="-25612" y="2133193"/>
                  <a:pt x="16298" y="1859017"/>
                  <a:pt x="0" y="1710000"/>
                </a:cubicBezTo>
                <a:cubicBezTo>
                  <a:pt x="-16298" y="1560983"/>
                  <a:pt x="17482" y="1264115"/>
                  <a:pt x="0" y="1125000"/>
                </a:cubicBezTo>
                <a:cubicBezTo>
                  <a:pt x="-17482" y="985885"/>
                  <a:pt x="-24810" y="765772"/>
                  <a:pt x="0" y="517500"/>
                </a:cubicBezTo>
                <a:cubicBezTo>
                  <a:pt x="24810" y="269228"/>
                  <a:pt x="-11621" y="222726"/>
                  <a:pt x="0" y="0"/>
                </a:cubicBezTo>
                <a:close/>
              </a:path>
              <a:path w="2250000" h="2250000" stroke="0" extrusionOk="0">
                <a:moveTo>
                  <a:pt x="0" y="0"/>
                </a:moveTo>
                <a:cubicBezTo>
                  <a:pt x="214927" y="16481"/>
                  <a:pt x="298826" y="-11751"/>
                  <a:pt x="517500" y="0"/>
                </a:cubicBezTo>
                <a:cubicBezTo>
                  <a:pt x="736174" y="11751"/>
                  <a:pt x="888756" y="12555"/>
                  <a:pt x="1057500" y="0"/>
                </a:cubicBezTo>
                <a:cubicBezTo>
                  <a:pt x="1226244" y="-12555"/>
                  <a:pt x="1410407" y="-19734"/>
                  <a:pt x="1620000" y="0"/>
                </a:cubicBezTo>
                <a:cubicBezTo>
                  <a:pt x="1829593" y="19734"/>
                  <a:pt x="2091968" y="-9609"/>
                  <a:pt x="2250000" y="0"/>
                </a:cubicBezTo>
                <a:cubicBezTo>
                  <a:pt x="2252514" y="129726"/>
                  <a:pt x="2247988" y="300955"/>
                  <a:pt x="2250000" y="517500"/>
                </a:cubicBezTo>
                <a:cubicBezTo>
                  <a:pt x="2252012" y="734045"/>
                  <a:pt x="2272159" y="940683"/>
                  <a:pt x="2250000" y="1102500"/>
                </a:cubicBezTo>
                <a:cubicBezTo>
                  <a:pt x="2227841" y="1264317"/>
                  <a:pt x="2260131" y="1434978"/>
                  <a:pt x="2250000" y="1687500"/>
                </a:cubicBezTo>
                <a:cubicBezTo>
                  <a:pt x="2239869" y="1940022"/>
                  <a:pt x="2253316" y="1983368"/>
                  <a:pt x="2250000" y="2250000"/>
                </a:cubicBezTo>
                <a:cubicBezTo>
                  <a:pt x="2054656" y="2246844"/>
                  <a:pt x="1859394" y="2240906"/>
                  <a:pt x="1710000" y="2250000"/>
                </a:cubicBezTo>
                <a:cubicBezTo>
                  <a:pt x="1560606" y="2259094"/>
                  <a:pt x="1339712" y="2276286"/>
                  <a:pt x="1170000" y="2250000"/>
                </a:cubicBezTo>
                <a:cubicBezTo>
                  <a:pt x="1000288" y="2223714"/>
                  <a:pt x="702364" y="2224091"/>
                  <a:pt x="562500" y="2250000"/>
                </a:cubicBezTo>
                <a:cubicBezTo>
                  <a:pt x="422636" y="2275909"/>
                  <a:pt x="223531" y="2264582"/>
                  <a:pt x="0" y="2250000"/>
                </a:cubicBezTo>
                <a:cubicBezTo>
                  <a:pt x="10281" y="1982346"/>
                  <a:pt x="-16931" y="1886658"/>
                  <a:pt x="0" y="1665000"/>
                </a:cubicBezTo>
                <a:cubicBezTo>
                  <a:pt x="16931" y="1443342"/>
                  <a:pt x="-4322" y="1288139"/>
                  <a:pt x="0" y="1102500"/>
                </a:cubicBezTo>
                <a:cubicBezTo>
                  <a:pt x="4322" y="916861"/>
                  <a:pt x="-12051" y="752639"/>
                  <a:pt x="0" y="540000"/>
                </a:cubicBezTo>
                <a:cubicBezTo>
                  <a:pt x="12051" y="327361"/>
                  <a:pt x="3181" y="241060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900348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lIns="72000" tIns="36000" rIns="72000" bIns="36000" anchor="ctr" anchorCtr="0"/>
          <a:lstStyle>
            <a:lvl1pPr marL="188991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2975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07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951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2974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99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Montant PP estimé : </a:t>
            </a:r>
            <a:r>
              <a:rPr lang="fr-FR" sz="800" b="1" dirty="0">
                <a:ea typeface="Calibri" panose="020F0502020204030204" pitchFamily="34" charset="0"/>
                <a:cs typeface="Times New Roman" panose="02020603050405020304" pitchFamily="18" charset="0"/>
              </a:rPr>
              <a:t>scoré KO avec les éléments actuels</a:t>
            </a:r>
          </a:p>
          <a:p>
            <a:pPr marL="26999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Date de cette estimation : </a:t>
            </a:r>
            <a:r>
              <a:rPr lang="fr-FR" sz="800" b="1" dirty="0">
                <a:ea typeface="Calibri" panose="020F0502020204030204" pitchFamily="34" charset="0"/>
                <a:cs typeface="Times New Roman" panose="02020603050405020304" pitchFamily="18" charset="0"/>
              </a:rPr>
              <a:t>JJ/MM/AAAA</a:t>
            </a:r>
          </a:p>
          <a:p>
            <a:pPr marL="26999" indent="0">
              <a:spcBef>
                <a:spcPts val="0"/>
              </a:spcBef>
              <a:buNone/>
            </a:pP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999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Pas d’affichage sur la synthèse client web et mobile</a:t>
            </a:r>
          </a:p>
          <a:p>
            <a:pPr marL="26999" indent="0">
              <a:spcBef>
                <a:spcPts val="0"/>
              </a:spcBef>
              <a:buNone/>
            </a:pP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999" indent="0">
              <a:spcBef>
                <a:spcPts val="0"/>
              </a:spcBef>
              <a:buNone/>
            </a:pPr>
            <a:r>
              <a:rPr lang="fr-FR" sz="800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Merci de mettre à jour les données clients dans la base afin de calculer une nouvelle estimation </a:t>
            </a: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(mise à jour hebdomadaire)</a:t>
            </a:r>
          </a:p>
          <a:p>
            <a:pPr marL="26999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6999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Montant et date de la précédente estimation</a:t>
            </a:r>
          </a:p>
          <a:p>
            <a:pPr marL="26999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XX XXX €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JJ/MM/AAAA</a:t>
            </a:r>
          </a:p>
        </p:txBody>
      </p:sp>
      <p:sp>
        <p:nvSpPr>
          <p:cNvPr id="13" name="Espace réservé du contenu 1">
            <a:extLst>
              <a:ext uri="{FF2B5EF4-FFF2-40B4-BE49-F238E27FC236}">
                <a16:creationId xmlns:a16="http://schemas.microsoft.com/office/drawing/2014/main" id="{40C7B2D5-22DF-428F-AA55-405440416844}"/>
              </a:ext>
            </a:extLst>
          </p:cNvPr>
          <p:cNvSpPr txBox="1">
            <a:spLocks/>
          </p:cNvSpPr>
          <p:nvPr/>
        </p:nvSpPr>
        <p:spPr>
          <a:xfrm>
            <a:off x="9503451" y="3519000"/>
            <a:ext cx="2250000" cy="2250000"/>
          </a:xfrm>
          <a:custGeom>
            <a:avLst/>
            <a:gdLst>
              <a:gd name="connsiteX0" fmla="*/ 0 w 2250000"/>
              <a:gd name="connsiteY0" fmla="*/ 0 h 2250000"/>
              <a:gd name="connsiteX1" fmla="*/ 517500 w 2250000"/>
              <a:gd name="connsiteY1" fmla="*/ 0 h 2250000"/>
              <a:gd name="connsiteX2" fmla="*/ 1012500 w 2250000"/>
              <a:gd name="connsiteY2" fmla="*/ 0 h 2250000"/>
              <a:gd name="connsiteX3" fmla="*/ 1552500 w 2250000"/>
              <a:gd name="connsiteY3" fmla="*/ 0 h 2250000"/>
              <a:gd name="connsiteX4" fmla="*/ 2250000 w 2250000"/>
              <a:gd name="connsiteY4" fmla="*/ 0 h 2250000"/>
              <a:gd name="connsiteX5" fmla="*/ 2250000 w 2250000"/>
              <a:gd name="connsiteY5" fmla="*/ 540000 h 2250000"/>
              <a:gd name="connsiteX6" fmla="*/ 2250000 w 2250000"/>
              <a:gd name="connsiteY6" fmla="*/ 1080000 h 2250000"/>
              <a:gd name="connsiteX7" fmla="*/ 2250000 w 2250000"/>
              <a:gd name="connsiteY7" fmla="*/ 1597500 h 2250000"/>
              <a:gd name="connsiteX8" fmla="*/ 2250000 w 2250000"/>
              <a:gd name="connsiteY8" fmla="*/ 2250000 h 2250000"/>
              <a:gd name="connsiteX9" fmla="*/ 1665000 w 2250000"/>
              <a:gd name="connsiteY9" fmla="*/ 2250000 h 2250000"/>
              <a:gd name="connsiteX10" fmla="*/ 1125000 w 2250000"/>
              <a:gd name="connsiteY10" fmla="*/ 2250000 h 2250000"/>
              <a:gd name="connsiteX11" fmla="*/ 607500 w 2250000"/>
              <a:gd name="connsiteY11" fmla="*/ 2250000 h 2250000"/>
              <a:gd name="connsiteX12" fmla="*/ 0 w 2250000"/>
              <a:gd name="connsiteY12" fmla="*/ 2250000 h 2250000"/>
              <a:gd name="connsiteX13" fmla="*/ 0 w 2250000"/>
              <a:gd name="connsiteY13" fmla="*/ 1665000 h 2250000"/>
              <a:gd name="connsiteX14" fmla="*/ 0 w 2250000"/>
              <a:gd name="connsiteY14" fmla="*/ 1102500 h 2250000"/>
              <a:gd name="connsiteX15" fmla="*/ 0 w 2250000"/>
              <a:gd name="connsiteY15" fmla="*/ 585000 h 2250000"/>
              <a:gd name="connsiteX16" fmla="*/ 0 w 2250000"/>
              <a:gd name="connsiteY16" fmla="*/ 0 h 22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0000" h="2250000" fill="none" extrusionOk="0">
                <a:moveTo>
                  <a:pt x="0" y="0"/>
                </a:moveTo>
                <a:cubicBezTo>
                  <a:pt x="148875" y="25058"/>
                  <a:pt x="289511" y="20157"/>
                  <a:pt x="517500" y="0"/>
                </a:cubicBezTo>
                <a:cubicBezTo>
                  <a:pt x="745489" y="-20157"/>
                  <a:pt x="856030" y="-11193"/>
                  <a:pt x="1012500" y="0"/>
                </a:cubicBezTo>
                <a:cubicBezTo>
                  <a:pt x="1168970" y="11193"/>
                  <a:pt x="1285948" y="-12771"/>
                  <a:pt x="1552500" y="0"/>
                </a:cubicBezTo>
                <a:cubicBezTo>
                  <a:pt x="1819052" y="12771"/>
                  <a:pt x="1953775" y="14542"/>
                  <a:pt x="2250000" y="0"/>
                </a:cubicBezTo>
                <a:cubicBezTo>
                  <a:pt x="2259284" y="162145"/>
                  <a:pt x="2264637" y="356486"/>
                  <a:pt x="2250000" y="540000"/>
                </a:cubicBezTo>
                <a:cubicBezTo>
                  <a:pt x="2235363" y="723514"/>
                  <a:pt x="2260806" y="832663"/>
                  <a:pt x="2250000" y="1080000"/>
                </a:cubicBezTo>
                <a:cubicBezTo>
                  <a:pt x="2239194" y="1327337"/>
                  <a:pt x="2271208" y="1365255"/>
                  <a:pt x="2250000" y="1597500"/>
                </a:cubicBezTo>
                <a:cubicBezTo>
                  <a:pt x="2228792" y="1829745"/>
                  <a:pt x="2240854" y="1959947"/>
                  <a:pt x="2250000" y="2250000"/>
                </a:cubicBezTo>
                <a:cubicBezTo>
                  <a:pt x="2096580" y="2271841"/>
                  <a:pt x="1812001" y="2230420"/>
                  <a:pt x="1665000" y="2250000"/>
                </a:cubicBezTo>
                <a:cubicBezTo>
                  <a:pt x="1517999" y="2269580"/>
                  <a:pt x="1290178" y="2247256"/>
                  <a:pt x="1125000" y="2250000"/>
                </a:cubicBezTo>
                <a:cubicBezTo>
                  <a:pt x="959822" y="2252744"/>
                  <a:pt x="854011" y="2226590"/>
                  <a:pt x="607500" y="2250000"/>
                </a:cubicBezTo>
                <a:cubicBezTo>
                  <a:pt x="360989" y="2273410"/>
                  <a:pt x="171337" y="2277614"/>
                  <a:pt x="0" y="2250000"/>
                </a:cubicBezTo>
                <a:cubicBezTo>
                  <a:pt x="1823" y="2022354"/>
                  <a:pt x="-9784" y="1911010"/>
                  <a:pt x="0" y="1665000"/>
                </a:cubicBezTo>
                <a:cubicBezTo>
                  <a:pt x="9784" y="1418990"/>
                  <a:pt x="-11818" y="1249951"/>
                  <a:pt x="0" y="1102500"/>
                </a:cubicBezTo>
                <a:cubicBezTo>
                  <a:pt x="11818" y="955049"/>
                  <a:pt x="19320" y="781986"/>
                  <a:pt x="0" y="585000"/>
                </a:cubicBezTo>
                <a:cubicBezTo>
                  <a:pt x="-19320" y="388014"/>
                  <a:pt x="17223" y="279147"/>
                  <a:pt x="0" y="0"/>
                </a:cubicBezTo>
                <a:close/>
              </a:path>
              <a:path w="2250000" h="2250000" stroke="0" extrusionOk="0">
                <a:moveTo>
                  <a:pt x="0" y="0"/>
                </a:moveTo>
                <a:cubicBezTo>
                  <a:pt x="129251" y="-17098"/>
                  <a:pt x="287973" y="22912"/>
                  <a:pt x="562500" y="0"/>
                </a:cubicBezTo>
                <a:cubicBezTo>
                  <a:pt x="837027" y="-22912"/>
                  <a:pt x="1019642" y="-16550"/>
                  <a:pt x="1170000" y="0"/>
                </a:cubicBezTo>
                <a:cubicBezTo>
                  <a:pt x="1320358" y="16550"/>
                  <a:pt x="1453422" y="-21622"/>
                  <a:pt x="1665000" y="0"/>
                </a:cubicBezTo>
                <a:cubicBezTo>
                  <a:pt x="1876578" y="21622"/>
                  <a:pt x="2091897" y="16932"/>
                  <a:pt x="2250000" y="0"/>
                </a:cubicBezTo>
                <a:cubicBezTo>
                  <a:pt x="2228334" y="146957"/>
                  <a:pt x="2244436" y="435955"/>
                  <a:pt x="2250000" y="607500"/>
                </a:cubicBezTo>
                <a:cubicBezTo>
                  <a:pt x="2255564" y="779045"/>
                  <a:pt x="2268994" y="1017442"/>
                  <a:pt x="2250000" y="1125000"/>
                </a:cubicBezTo>
                <a:cubicBezTo>
                  <a:pt x="2231006" y="1232558"/>
                  <a:pt x="2252489" y="1539984"/>
                  <a:pt x="2250000" y="1665000"/>
                </a:cubicBezTo>
                <a:cubicBezTo>
                  <a:pt x="2247511" y="1790016"/>
                  <a:pt x="2238383" y="2026764"/>
                  <a:pt x="2250000" y="2250000"/>
                </a:cubicBezTo>
                <a:cubicBezTo>
                  <a:pt x="2122067" y="2252700"/>
                  <a:pt x="1856464" y="2268853"/>
                  <a:pt x="1710000" y="2250000"/>
                </a:cubicBezTo>
                <a:cubicBezTo>
                  <a:pt x="1563536" y="2231147"/>
                  <a:pt x="1311406" y="2241605"/>
                  <a:pt x="1192500" y="2250000"/>
                </a:cubicBezTo>
                <a:cubicBezTo>
                  <a:pt x="1073594" y="2258395"/>
                  <a:pt x="823247" y="2273882"/>
                  <a:pt x="697500" y="2250000"/>
                </a:cubicBezTo>
                <a:cubicBezTo>
                  <a:pt x="571753" y="2226118"/>
                  <a:pt x="232426" y="2231972"/>
                  <a:pt x="0" y="2250000"/>
                </a:cubicBezTo>
                <a:cubicBezTo>
                  <a:pt x="18777" y="2023052"/>
                  <a:pt x="-11552" y="1909818"/>
                  <a:pt x="0" y="1755000"/>
                </a:cubicBezTo>
                <a:cubicBezTo>
                  <a:pt x="11552" y="1600182"/>
                  <a:pt x="-494" y="1417098"/>
                  <a:pt x="0" y="1215000"/>
                </a:cubicBezTo>
                <a:cubicBezTo>
                  <a:pt x="494" y="1012902"/>
                  <a:pt x="13566" y="816132"/>
                  <a:pt x="0" y="675000"/>
                </a:cubicBezTo>
                <a:cubicBezTo>
                  <a:pt x="-13566" y="533868"/>
                  <a:pt x="-290" y="281401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94628025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lIns="72000" tIns="36000" rIns="72000" bIns="36000" anchor="ctr" anchorCtr="0"/>
          <a:lstStyle>
            <a:lvl1pPr marL="188991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2975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07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951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2974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Montant PP non-estimé : </a:t>
            </a:r>
            <a:r>
              <a:rPr lang="fr-FR" sz="800" b="1" dirty="0">
                <a:ea typeface="Calibri" panose="020F0502020204030204" pitchFamily="34" charset="0"/>
                <a:cs typeface="Times New Roman" panose="02020603050405020304" pitchFamily="18" charset="0"/>
              </a:rPr>
              <a:t>non scoré (une ou plusieurs exclusions à la souscription d’un prêt personnel ont été détectées) avec les éléments actuels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Date de cette estimation : </a:t>
            </a:r>
            <a:r>
              <a:rPr lang="fr-FR" sz="800" b="1" dirty="0">
                <a:ea typeface="Calibri" panose="020F0502020204030204" pitchFamily="34" charset="0"/>
                <a:cs typeface="Times New Roman" panose="02020603050405020304" pitchFamily="18" charset="0"/>
              </a:rPr>
              <a:t>JJ/MM/AAAA</a:t>
            </a:r>
          </a:p>
          <a:p>
            <a:pPr marL="0" indent="0">
              <a:spcBef>
                <a:spcPts val="0"/>
              </a:spcBef>
              <a:buNone/>
            </a:pP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Pas d’affichage sur la synthèse client web et mobile</a:t>
            </a:r>
          </a:p>
          <a:p>
            <a:pPr marL="0" indent="0">
              <a:spcBef>
                <a:spcPts val="0"/>
              </a:spcBef>
              <a:buNone/>
            </a:pP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Merci de mettre à jour les données clients dans la base afin qu’une estimation soit réalisée </a:t>
            </a: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(mise à jour hebdomadaire)</a:t>
            </a:r>
          </a:p>
          <a:p>
            <a:pPr marL="0" indent="0">
              <a:spcBef>
                <a:spcPts val="0"/>
              </a:spcBef>
              <a:buNone/>
            </a:pP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Montant et date de la précédente estimation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XX XXX €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JJ/MM/AAAA</a:t>
            </a:r>
          </a:p>
        </p:txBody>
      </p:sp>
      <p:sp>
        <p:nvSpPr>
          <p:cNvPr id="14" name="Rectangle à coins arrondis 29">
            <a:extLst>
              <a:ext uri="{FF2B5EF4-FFF2-40B4-BE49-F238E27FC236}">
                <a16:creationId xmlns:a16="http://schemas.microsoft.com/office/drawing/2014/main" id="{883E9893-977B-4D11-BB06-95AB83B5E3E3}"/>
              </a:ext>
            </a:extLst>
          </p:cNvPr>
          <p:cNvSpPr/>
          <p:nvPr/>
        </p:nvSpPr>
        <p:spPr>
          <a:xfrm>
            <a:off x="4823451" y="2349000"/>
            <a:ext cx="2250000" cy="1080000"/>
          </a:xfrm>
          <a:custGeom>
            <a:avLst/>
            <a:gdLst>
              <a:gd name="connsiteX0" fmla="*/ 0 w 2250000"/>
              <a:gd name="connsiteY0" fmla="*/ 180004 h 1080000"/>
              <a:gd name="connsiteX1" fmla="*/ 180004 w 2250000"/>
              <a:gd name="connsiteY1" fmla="*/ 0 h 1080000"/>
              <a:gd name="connsiteX2" fmla="*/ 753302 w 2250000"/>
              <a:gd name="connsiteY2" fmla="*/ 0 h 1080000"/>
              <a:gd name="connsiteX3" fmla="*/ 1345499 w 2250000"/>
              <a:gd name="connsiteY3" fmla="*/ 0 h 1080000"/>
              <a:gd name="connsiteX4" fmla="*/ 2069996 w 2250000"/>
              <a:gd name="connsiteY4" fmla="*/ 0 h 1080000"/>
              <a:gd name="connsiteX5" fmla="*/ 2250000 w 2250000"/>
              <a:gd name="connsiteY5" fmla="*/ 180004 h 1080000"/>
              <a:gd name="connsiteX6" fmla="*/ 2250000 w 2250000"/>
              <a:gd name="connsiteY6" fmla="*/ 547200 h 1080000"/>
              <a:gd name="connsiteX7" fmla="*/ 2250000 w 2250000"/>
              <a:gd name="connsiteY7" fmla="*/ 899996 h 1080000"/>
              <a:gd name="connsiteX8" fmla="*/ 2069996 w 2250000"/>
              <a:gd name="connsiteY8" fmla="*/ 1080000 h 1080000"/>
              <a:gd name="connsiteX9" fmla="*/ 1402199 w 2250000"/>
              <a:gd name="connsiteY9" fmla="*/ 1080000 h 1080000"/>
              <a:gd name="connsiteX10" fmla="*/ 772201 w 2250000"/>
              <a:gd name="connsiteY10" fmla="*/ 1080000 h 1080000"/>
              <a:gd name="connsiteX11" fmla="*/ 180004 w 2250000"/>
              <a:gd name="connsiteY11" fmla="*/ 1080000 h 1080000"/>
              <a:gd name="connsiteX12" fmla="*/ 0 w 2250000"/>
              <a:gd name="connsiteY12" fmla="*/ 899996 h 1080000"/>
              <a:gd name="connsiteX13" fmla="*/ 0 w 2250000"/>
              <a:gd name="connsiteY13" fmla="*/ 532800 h 1080000"/>
              <a:gd name="connsiteX14" fmla="*/ 0 w 2250000"/>
              <a:gd name="connsiteY14" fmla="*/ 180004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50000" h="1080000" fill="none" extrusionOk="0">
                <a:moveTo>
                  <a:pt x="0" y="180004"/>
                </a:moveTo>
                <a:cubicBezTo>
                  <a:pt x="8068" y="80749"/>
                  <a:pt x="85942" y="14148"/>
                  <a:pt x="180004" y="0"/>
                </a:cubicBezTo>
                <a:cubicBezTo>
                  <a:pt x="423509" y="-20649"/>
                  <a:pt x="495964" y="24103"/>
                  <a:pt x="753302" y="0"/>
                </a:cubicBezTo>
                <a:cubicBezTo>
                  <a:pt x="1010640" y="-24103"/>
                  <a:pt x="1210149" y="-10921"/>
                  <a:pt x="1345499" y="0"/>
                </a:cubicBezTo>
                <a:cubicBezTo>
                  <a:pt x="1480849" y="10921"/>
                  <a:pt x="1882364" y="27036"/>
                  <a:pt x="2069996" y="0"/>
                </a:cubicBezTo>
                <a:cubicBezTo>
                  <a:pt x="2166825" y="1038"/>
                  <a:pt x="2269884" y="73712"/>
                  <a:pt x="2250000" y="180004"/>
                </a:cubicBezTo>
                <a:cubicBezTo>
                  <a:pt x="2247344" y="330819"/>
                  <a:pt x="2251448" y="415566"/>
                  <a:pt x="2250000" y="547200"/>
                </a:cubicBezTo>
                <a:cubicBezTo>
                  <a:pt x="2248552" y="678834"/>
                  <a:pt x="2257838" y="807038"/>
                  <a:pt x="2250000" y="899996"/>
                </a:cubicBezTo>
                <a:cubicBezTo>
                  <a:pt x="2264088" y="1018630"/>
                  <a:pt x="2156255" y="1099712"/>
                  <a:pt x="2069996" y="1080000"/>
                </a:cubicBezTo>
                <a:cubicBezTo>
                  <a:pt x="1747521" y="1100071"/>
                  <a:pt x="1584494" y="1111657"/>
                  <a:pt x="1402199" y="1080000"/>
                </a:cubicBezTo>
                <a:cubicBezTo>
                  <a:pt x="1219904" y="1048343"/>
                  <a:pt x="1082044" y="1066377"/>
                  <a:pt x="772201" y="1080000"/>
                </a:cubicBezTo>
                <a:cubicBezTo>
                  <a:pt x="462358" y="1093623"/>
                  <a:pt x="354870" y="1078414"/>
                  <a:pt x="180004" y="1080000"/>
                </a:cubicBezTo>
                <a:cubicBezTo>
                  <a:pt x="95886" y="1097895"/>
                  <a:pt x="-12712" y="987875"/>
                  <a:pt x="0" y="899996"/>
                </a:cubicBezTo>
                <a:cubicBezTo>
                  <a:pt x="-822" y="815265"/>
                  <a:pt x="-5325" y="671097"/>
                  <a:pt x="0" y="532800"/>
                </a:cubicBezTo>
                <a:cubicBezTo>
                  <a:pt x="5325" y="394503"/>
                  <a:pt x="84" y="309419"/>
                  <a:pt x="0" y="180004"/>
                </a:cubicBezTo>
                <a:close/>
              </a:path>
              <a:path w="2250000" h="1080000" stroke="0" extrusionOk="0">
                <a:moveTo>
                  <a:pt x="0" y="180004"/>
                </a:moveTo>
                <a:cubicBezTo>
                  <a:pt x="-1639" y="90420"/>
                  <a:pt x="66979" y="-15851"/>
                  <a:pt x="180004" y="0"/>
                </a:cubicBezTo>
                <a:cubicBezTo>
                  <a:pt x="371555" y="11381"/>
                  <a:pt x="517401" y="33315"/>
                  <a:pt x="847801" y="0"/>
                </a:cubicBezTo>
                <a:cubicBezTo>
                  <a:pt x="1178201" y="-33315"/>
                  <a:pt x="1301950" y="-10881"/>
                  <a:pt x="1477799" y="0"/>
                </a:cubicBezTo>
                <a:cubicBezTo>
                  <a:pt x="1653648" y="10881"/>
                  <a:pt x="1839257" y="-24105"/>
                  <a:pt x="2069996" y="0"/>
                </a:cubicBezTo>
                <a:cubicBezTo>
                  <a:pt x="2165429" y="-13292"/>
                  <a:pt x="2250569" y="78261"/>
                  <a:pt x="2250000" y="180004"/>
                </a:cubicBezTo>
                <a:cubicBezTo>
                  <a:pt x="2253091" y="313399"/>
                  <a:pt x="2234880" y="377129"/>
                  <a:pt x="2250000" y="547200"/>
                </a:cubicBezTo>
                <a:cubicBezTo>
                  <a:pt x="2265120" y="717271"/>
                  <a:pt x="2258472" y="812943"/>
                  <a:pt x="2250000" y="899996"/>
                </a:cubicBezTo>
                <a:cubicBezTo>
                  <a:pt x="2253235" y="994673"/>
                  <a:pt x="2177382" y="1079691"/>
                  <a:pt x="2069996" y="1080000"/>
                </a:cubicBezTo>
                <a:cubicBezTo>
                  <a:pt x="1823496" y="1056835"/>
                  <a:pt x="1685635" y="1068201"/>
                  <a:pt x="1421099" y="1080000"/>
                </a:cubicBezTo>
                <a:cubicBezTo>
                  <a:pt x="1156563" y="1091799"/>
                  <a:pt x="1040192" y="1102423"/>
                  <a:pt x="772201" y="1080000"/>
                </a:cubicBezTo>
                <a:cubicBezTo>
                  <a:pt x="504210" y="1057577"/>
                  <a:pt x="455306" y="1068358"/>
                  <a:pt x="180004" y="1080000"/>
                </a:cubicBezTo>
                <a:cubicBezTo>
                  <a:pt x="91298" y="1072926"/>
                  <a:pt x="-3989" y="988204"/>
                  <a:pt x="0" y="899996"/>
                </a:cubicBezTo>
                <a:cubicBezTo>
                  <a:pt x="1273" y="737169"/>
                  <a:pt x="3871" y="715162"/>
                  <a:pt x="0" y="532800"/>
                </a:cubicBezTo>
                <a:cubicBezTo>
                  <a:pt x="-3871" y="350438"/>
                  <a:pt x="-1638" y="257140"/>
                  <a:pt x="0" y="180004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rgbClr val="92D050"/>
            </a:solidFill>
            <a:extLst>
              <a:ext uri="{C807C97D-BFC1-408E-A445-0C87EB9F89A2}">
                <ask:lineSketchStyleProps xmlns:ask="http://schemas.microsoft.com/office/drawing/2018/sketchyshapes" xmlns="" sd="260683770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999" algn="ctr"/>
            <a:r>
              <a:rPr lang="fr-FR" sz="1600" dirty="0">
                <a:solidFill>
                  <a:schemeClr val="bg1"/>
                </a:solidFill>
              </a:rPr>
              <a:t>Scoré OK</a:t>
            </a:r>
          </a:p>
          <a:p>
            <a:pPr marL="26999" algn="ctr"/>
            <a:r>
              <a:rPr lang="fr-FR" sz="1200" dirty="0">
                <a:solidFill>
                  <a:schemeClr val="bg1"/>
                </a:solidFill>
              </a:rPr>
              <a:t>Client éligible à un montant compris entre 3.000€ et 50.000€</a:t>
            </a:r>
          </a:p>
        </p:txBody>
      </p:sp>
      <p:sp>
        <p:nvSpPr>
          <p:cNvPr id="16" name="Rectangle à coins arrondis 30">
            <a:extLst>
              <a:ext uri="{FF2B5EF4-FFF2-40B4-BE49-F238E27FC236}">
                <a16:creationId xmlns:a16="http://schemas.microsoft.com/office/drawing/2014/main" id="{1F7FA3F7-DDB9-49EB-828B-0468CE7903D7}"/>
              </a:ext>
            </a:extLst>
          </p:cNvPr>
          <p:cNvSpPr/>
          <p:nvPr/>
        </p:nvSpPr>
        <p:spPr>
          <a:xfrm>
            <a:off x="7163451" y="2349000"/>
            <a:ext cx="2250000" cy="1080000"/>
          </a:xfrm>
          <a:custGeom>
            <a:avLst/>
            <a:gdLst>
              <a:gd name="connsiteX0" fmla="*/ 0 w 2250000"/>
              <a:gd name="connsiteY0" fmla="*/ 180004 h 1080000"/>
              <a:gd name="connsiteX1" fmla="*/ 180004 w 2250000"/>
              <a:gd name="connsiteY1" fmla="*/ 0 h 1080000"/>
              <a:gd name="connsiteX2" fmla="*/ 810001 w 2250000"/>
              <a:gd name="connsiteY2" fmla="*/ 0 h 1080000"/>
              <a:gd name="connsiteX3" fmla="*/ 1439999 w 2250000"/>
              <a:gd name="connsiteY3" fmla="*/ 0 h 1080000"/>
              <a:gd name="connsiteX4" fmla="*/ 2069996 w 2250000"/>
              <a:gd name="connsiteY4" fmla="*/ 0 h 1080000"/>
              <a:gd name="connsiteX5" fmla="*/ 2250000 w 2250000"/>
              <a:gd name="connsiteY5" fmla="*/ 180004 h 1080000"/>
              <a:gd name="connsiteX6" fmla="*/ 2250000 w 2250000"/>
              <a:gd name="connsiteY6" fmla="*/ 532800 h 1080000"/>
              <a:gd name="connsiteX7" fmla="*/ 2250000 w 2250000"/>
              <a:gd name="connsiteY7" fmla="*/ 899996 h 1080000"/>
              <a:gd name="connsiteX8" fmla="*/ 2069996 w 2250000"/>
              <a:gd name="connsiteY8" fmla="*/ 1080000 h 1080000"/>
              <a:gd name="connsiteX9" fmla="*/ 1402199 w 2250000"/>
              <a:gd name="connsiteY9" fmla="*/ 1080000 h 1080000"/>
              <a:gd name="connsiteX10" fmla="*/ 753302 w 2250000"/>
              <a:gd name="connsiteY10" fmla="*/ 1080000 h 1080000"/>
              <a:gd name="connsiteX11" fmla="*/ 180004 w 2250000"/>
              <a:gd name="connsiteY11" fmla="*/ 1080000 h 1080000"/>
              <a:gd name="connsiteX12" fmla="*/ 0 w 2250000"/>
              <a:gd name="connsiteY12" fmla="*/ 899996 h 1080000"/>
              <a:gd name="connsiteX13" fmla="*/ 0 w 2250000"/>
              <a:gd name="connsiteY13" fmla="*/ 540000 h 1080000"/>
              <a:gd name="connsiteX14" fmla="*/ 0 w 2250000"/>
              <a:gd name="connsiteY14" fmla="*/ 180004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50000" h="1080000" fill="none" extrusionOk="0">
                <a:moveTo>
                  <a:pt x="0" y="180004"/>
                </a:moveTo>
                <a:cubicBezTo>
                  <a:pt x="5600" y="83841"/>
                  <a:pt x="83730" y="19711"/>
                  <a:pt x="180004" y="0"/>
                </a:cubicBezTo>
                <a:cubicBezTo>
                  <a:pt x="487321" y="26216"/>
                  <a:pt x="656799" y="-13743"/>
                  <a:pt x="810001" y="0"/>
                </a:cubicBezTo>
                <a:cubicBezTo>
                  <a:pt x="963203" y="13743"/>
                  <a:pt x="1301800" y="-19978"/>
                  <a:pt x="1439999" y="0"/>
                </a:cubicBezTo>
                <a:cubicBezTo>
                  <a:pt x="1578198" y="19978"/>
                  <a:pt x="1817698" y="-2266"/>
                  <a:pt x="2069996" y="0"/>
                </a:cubicBezTo>
                <a:cubicBezTo>
                  <a:pt x="2161743" y="18377"/>
                  <a:pt x="2230891" y="81239"/>
                  <a:pt x="2250000" y="180004"/>
                </a:cubicBezTo>
                <a:cubicBezTo>
                  <a:pt x="2265226" y="319699"/>
                  <a:pt x="2256693" y="423777"/>
                  <a:pt x="2250000" y="532800"/>
                </a:cubicBezTo>
                <a:cubicBezTo>
                  <a:pt x="2243307" y="641823"/>
                  <a:pt x="2264953" y="787511"/>
                  <a:pt x="2250000" y="899996"/>
                </a:cubicBezTo>
                <a:cubicBezTo>
                  <a:pt x="2253652" y="999675"/>
                  <a:pt x="2173057" y="1082001"/>
                  <a:pt x="2069996" y="1080000"/>
                </a:cubicBezTo>
                <a:cubicBezTo>
                  <a:pt x="1744184" y="1054655"/>
                  <a:pt x="1641225" y="1100302"/>
                  <a:pt x="1402199" y="1080000"/>
                </a:cubicBezTo>
                <a:cubicBezTo>
                  <a:pt x="1163173" y="1059698"/>
                  <a:pt x="1072199" y="1092431"/>
                  <a:pt x="753302" y="1080000"/>
                </a:cubicBezTo>
                <a:cubicBezTo>
                  <a:pt x="434405" y="1067569"/>
                  <a:pt x="463194" y="1082448"/>
                  <a:pt x="180004" y="1080000"/>
                </a:cubicBezTo>
                <a:cubicBezTo>
                  <a:pt x="58571" y="1084861"/>
                  <a:pt x="-3380" y="1002532"/>
                  <a:pt x="0" y="899996"/>
                </a:cubicBezTo>
                <a:cubicBezTo>
                  <a:pt x="-15005" y="780978"/>
                  <a:pt x="-12500" y="646789"/>
                  <a:pt x="0" y="540000"/>
                </a:cubicBezTo>
                <a:cubicBezTo>
                  <a:pt x="12500" y="433211"/>
                  <a:pt x="-2025" y="333496"/>
                  <a:pt x="0" y="180004"/>
                </a:cubicBezTo>
                <a:close/>
              </a:path>
              <a:path w="2250000" h="1080000" stroke="0" extrusionOk="0">
                <a:moveTo>
                  <a:pt x="0" y="180004"/>
                </a:moveTo>
                <a:cubicBezTo>
                  <a:pt x="-6402" y="104588"/>
                  <a:pt x="56766" y="-4867"/>
                  <a:pt x="180004" y="0"/>
                </a:cubicBezTo>
                <a:cubicBezTo>
                  <a:pt x="411414" y="24834"/>
                  <a:pt x="584123" y="2745"/>
                  <a:pt x="791101" y="0"/>
                </a:cubicBezTo>
                <a:cubicBezTo>
                  <a:pt x="998079" y="-2745"/>
                  <a:pt x="1191599" y="-10963"/>
                  <a:pt x="1458899" y="0"/>
                </a:cubicBezTo>
                <a:cubicBezTo>
                  <a:pt x="1726199" y="10963"/>
                  <a:pt x="1862844" y="-3888"/>
                  <a:pt x="2069996" y="0"/>
                </a:cubicBezTo>
                <a:cubicBezTo>
                  <a:pt x="2160028" y="-11428"/>
                  <a:pt x="2246059" y="82496"/>
                  <a:pt x="2250000" y="180004"/>
                </a:cubicBezTo>
                <a:cubicBezTo>
                  <a:pt x="2265767" y="338509"/>
                  <a:pt x="2249223" y="470290"/>
                  <a:pt x="2250000" y="554400"/>
                </a:cubicBezTo>
                <a:cubicBezTo>
                  <a:pt x="2250777" y="638510"/>
                  <a:pt x="2237553" y="748140"/>
                  <a:pt x="2250000" y="899996"/>
                </a:cubicBezTo>
                <a:cubicBezTo>
                  <a:pt x="2256436" y="991504"/>
                  <a:pt x="2178691" y="1063149"/>
                  <a:pt x="2069996" y="1080000"/>
                </a:cubicBezTo>
                <a:cubicBezTo>
                  <a:pt x="1766155" y="1110377"/>
                  <a:pt x="1677064" y="1100281"/>
                  <a:pt x="1458899" y="1080000"/>
                </a:cubicBezTo>
                <a:cubicBezTo>
                  <a:pt x="1240734" y="1059719"/>
                  <a:pt x="1023761" y="1096109"/>
                  <a:pt x="847801" y="1080000"/>
                </a:cubicBezTo>
                <a:cubicBezTo>
                  <a:pt x="671841" y="1063891"/>
                  <a:pt x="390460" y="1108151"/>
                  <a:pt x="180004" y="1080000"/>
                </a:cubicBezTo>
                <a:cubicBezTo>
                  <a:pt x="84369" y="1082668"/>
                  <a:pt x="-13029" y="999582"/>
                  <a:pt x="0" y="899996"/>
                </a:cubicBezTo>
                <a:cubicBezTo>
                  <a:pt x="3209" y="783364"/>
                  <a:pt x="-14511" y="712431"/>
                  <a:pt x="0" y="525600"/>
                </a:cubicBezTo>
                <a:cubicBezTo>
                  <a:pt x="14511" y="338769"/>
                  <a:pt x="10953" y="251565"/>
                  <a:pt x="0" y="18000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rgbClr val="FF6600"/>
            </a:solidFill>
            <a:extLst>
              <a:ext uri="{C807C97D-BFC1-408E-A445-0C87EB9F89A2}">
                <ask:lineSketchStyleProps xmlns:ask="http://schemas.microsoft.com/office/drawing/2018/sketchyshapes" xmlns="" sd="1403502021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999" algn="ctr"/>
            <a:r>
              <a:rPr lang="fr-FR" sz="1600" dirty="0">
                <a:solidFill>
                  <a:schemeClr val="bg1"/>
                </a:solidFill>
              </a:rPr>
              <a:t>Scoré KO</a:t>
            </a:r>
          </a:p>
          <a:p>
            <a:pPr marL="26999" algn="ctr"/>
            <a:r>
              <a:rPr lang="fr-FR" sz="1200" dirty="0">
                <a:solidFill>
                  <a:schemeClr val="bg1"/>
                </a:solidFill>
              </a:rPr>
              <a:t>Client éligible à un montant compris entre 0 et 3.000€</a:t>
            </a:r>
          </a:p>
        </p:txBody>
      </p:sp>
      <p:sp>
        <p:nvSpPr>
          <p:cNvPr id="17" name="Rectangle à coins arrondis 31">
            <a:extLst>
              <a:ext uri="{FF2B5EF4-FFF2-40B4-BE49-F238E27FC236}">
                <a16:creationId xmlns:a16="http://schemas.microsoft.com/office/drawing/2014/main" id="{1F9C7157-B47A-4BBF-A972-98DEB85B9073}"/>
              </a:ext>
            </a:extLst>
          </p:cNvPr>
          <p:cNvSpPr/>
          <p:nvPr/>
        </p:nvSpPr>
        <p:spPr>
          <a:xfrm>
            <a:off x="9503451" y="2349000"/>
            <a:ext cx="2250000" cy="1080000"/>
          </a:xfrm>
          <a:custGeom>
            <a:avLst/>
            <a:gdLst>
              <a:gd name="connsiteX0" fmla="*/ 0 w 2250000"/>
              <a:gd name="connsiteY0" fmla="*/ 180004 h 1080000"/>
              <a:gd name="connsiteX1" fmla="*/ 180004 w 2250000"/>
              <a:gd name="connsiteY1" fmla="*/ 0 h 1080000"/>
              <a:gd name="connsiteX2" fmla="*/ 791101 w 2250000"/>
              <a:gd name="connsiteY2" fmla="*/ 0 h 1080000"/>
              <a:gd name="connsiteX3" fmla="*/ 1458899 w 2250000"/>
              <a:gd name="connsiteY3" fmla="*/ 0 h 1080000"/>
              <a:gd name="connsiteX4" fmla="*/ 2069996 w 2250000"/>
              <a:gd name="connsiteY4" fmla="*/ 0 h 1080000"/>
              <a:gd name="connsiteX5" fmla="*/ 2250000 w 2250000"/>
              <a:gd name="connsiteY5" fmla="*/ 180004 h 1080000"/>
              <a:gd name="connsiteX6" fmla="*/ 2250000 w 2250000"/>
              <a:gd name="connsiteY6" fmla="*/ 532800 h 1080000"/>
              <a:gd name="connsiteX7" fmla="*/ 2250000 w 2250000"/>
              <a:gd name="connsiteY7" fmla="*/ 899996 h 1080000"/>
              <a:gd name="connsiteX8" fmla="*/ 2069996 w 2250000"/>
              <a:gd name="connsiteY8" fmla="*/ 1080000 h 1080000"/>
              <a:gd name="connsiteX9" fmla="*/ 1402199 w 2250000"/>
              <a:gd name="connsiteY9" fmla="*/ 1080000 h 1080000"/>
              <a:gd name="connsiteX10" fmla="*/ 828901 w 2250000"/>
              <a:gd name="connsiteY10" fmla="*/ 1080000 h 1080000"/>
              <a:gd name="connsiteX11" fmla="*/ 180004 w 2250000"/>
              <a:gd name="connsiteY11" fmla="*/ 1080000 h 1080000"/>
              <a:gd name="connsiteX12" fmla="*/ 0 w 2250000"/>
              <a:gd name="connsiteY12" fmla="*/ 899996 h 1080000"/>
              <a:gd name="connsiteX13" fmla="*/ 0 w 2250000"/>
              <a:gd name="connsiteY13" fmla="*/ 561600 h 1080000"/>
              <a:gd name="connsiteX14" fmla="*/ 0 w 2250000"/>
              <a:gd name="connsiteY14" fmla="*/ 180004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50000" h="1080000" fill="none" extrusionOk="0">
                <a:moveTo>
                  <a:pt x="0" y="180004"/>
                </a:moveTo>
                <a:cubicBezTo>
                  <a:pt x="22890" y="70984"/>
                  <a:pt x="70121" y="-21008"/>
                  <a:pt x="180004" y="0"/>
                </a:cubicBezTo>
                <a:cubicBezTo>
                  <a:pt x="437473" y="19836"/>
                  <a:pt x="514985" y="14580"/>
                  <a:pt x="791101" y="0"/>
                </a:cubicBezTo>
                <a:cubicBezTo>
                  <a:pt x="1067217" y="-14580"/>
                  <a:pt x="1320341" y="-25578"/>
                  <a:pt x="1458899" y="0"/>
                </a:cubicBezTo>
                <a:cubicBezTo>
                  <a:pt x="1597457" y="25578"/>
                  <a:pt x="1918946" y="-20588"/>
                  <a:pt x="2069996" y="0"/>
                </a:cubicBezTo>
                <a:cubicBezTo>
                  <a:pt x="2164183" y="8147"/>
                  <a:pt x="2250136" y="75856"/>
                  <a:pt x="2250000" y="180004"/>
                </a:cubicBezTo>
                <a:cubicBezTo>
                  <a:pt x="2243975" y="281442"/>
                  <a:pt x="2261780" y="376487"/>
                  <a:pt x="2250000" y="532800"/>
                </a:cubicBezTo>
                <a:cubicBezTo>
                  <a:pt x="2238220" y="689113"/>
                  <a:pt x="2267246" y="731918"/>
                  <a:pt x="2250000" y="899996"/>
                </a:cubicBezTo>
                <a:cubicBezTo>
                  <a:pt x="2255137" y="1011103"/>
                  <a:pt x="2171180" y="1062920"/>
                  <a:pt x="2069996" y="1080000"/>
                </a:cubicBezTo>
                <a:cubicBezTo>
                  <a:pt x="1857811" y="1081826"/>
                  <a:pt x="1665081" y="1058908"/>
                  <a:pt x="1402199" y="1080000"/>
                </a:cubicBezTo>
                <a:cubicBezTo>
                  <a:pt x="1139317" y="1101092"/>
                  <a:pt x="1013497" y="1080392"/>
                  <a:pt x="828901" y="1080000"/>
                </a:cubicBezTo>
                <a:cubicBezTo>
                  <a:pt x="644305" y="1079608"/>
                  <a:pt x="458071" y="1108106"/>
                  <a:pt x="180004" y="1080000"/>
                </a:cubicBezTo>
                <a:cubicBezTo>
                  <a:pt x="78150" y="1084653"/>
                  <a:pt x="-364" y="1004270"/>
                  <a:pt x="0" y="899996"/>
                </a:cubicBezTo>
                <a:cubicBezTo>
                  <a:pt x="-2419" y="783984"/>
                  <a:pt x="-13023" y="691735"/>
                  <a:pt x="0" y="561600"/>
                </a:cubicBezTo>
                <a:cubicBezTo>
                  <a:pt x="13023" y="431465"/>
                  <a:pt x="-1979" y="341148"/>
                  <a:pt x="0" y="180004"/>
                </a:cubicBezTo>
                <a:close/>
              </a:path>
              <a:path w="2250000" h="1080000" stroke="0" extrusionOk="0">
                <a:moveTo>
                  <a:pt x="0" y="180004"/>
                </a:moveTo>
                <a:cubicBezTo>
                  <a:pt x="-15614" y="96177"/>
                  <a:pt x="75833" y="2590"/>
                  <a:pt x="180004" y="0"/>
                </a:cubicBezTo>
                <a:cubicBezTo>
                  <a:pt x="472223" y="34"/>
                  <a:pt x="539262" y="-27424"/>
                  <a:pt x="772201" y="0"/>
                </a:cubicBezTo>
                <a:cubicBezTo>
                  <a:pt x="1005140" y="27424"/>
                  <a:pt x="1087175" y="12596"/>
                  <a:pt x="1345499" y="0"/>
                </a:cubicBezTo>
                <a:cubicBezTo>
                  <a:pt x="1603823" y="-12596"/>
                  <a:pt x="1843648" y="-35116"/>
                  <a:pt x="2069996" y="0"/>
                </a:cubicBezTo>
                <a:cubicBezTo>
                  <a:pt x="2185508" y="6643"/>
                  <a:pt x="2250393" y="72602"/>
                  <a:pt x="2250000" y="180004"/>
                </a:cubicBezTo>
                <a:cubicBezTo>
                  <a:pt x="2241593" y="281532"/>
                  <a:pt x="2259365" y="392647"/>
                  <a:pt x="2250000" y="547200"/>
                </a:cubicBezTo>
                <a:cubicBezTo>
                  <a:pt x="2240635" y="701753"/>
                  <a:pt x="2261955" y="801473"/>
                  <a:pt x="2250000" y="899996"/>
                </a:cubicBezTo>
                <a:cubicBezTo>
                  <a:pt x="2241689" y="999899"/>
                  <a:pt x="2172366" y="1095976"/>
                  <a:pt x="2069996" y="1080000"/>
                </a:cubicBezTo>
                <a:cubicBezTo>
                  <a:pt x="1784997" y="1081610"/>
                  <a:pt x="1702574" y="1050809"/>
                  <a:pt x="1439999" y="1080000"/>
                </a:cubicBezTo>
                <a:cubicBezTo>
                  <a:pt x="1177424" y="1109191"/>
                  <a:pt x="920370" y="1080447"/>
                  <a:pt x="772201" y="1080000"/>
                </a:cubicBezTo>
                <a:cubicBezTo>
                  <a:pt x="624032" y="1079553"/>
                  <a:pt x="391610" y="1098573"/>
                  <a:pt x="180004" y="1080000"/>
                </a:cubicBezTo>
                <a:cubicBezTo>
                  <a:pt x="99070" y="1084395"/>
                  <a:pt x="-3258" y="983733"/>
                  <a:pt x="0" y="899996"/>
                </a:cubicBezTo>
                <a:cubicBezTo>
                  <a:pt x="-6798" y="777478"/>
                  <a:pt x="-11922" y="699524"/>
                  <a:pt x="0" y="554400"/>
                </a:cubicBezTo>
                <a:cubicBezTo>
                  <a:pt x="11922" y="409276"/>
                  <a:pt x="-2449" y="299647"/>
                  <a:pt x="0" y="180004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xmlns="" sd="3711006941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999" algn="ctr"/>
            <a:r>
              <a:rPr lang="fr-FR" sz="1600" dirty="0">
                <a:solidFill>
                  <a:schemeClr val="bg1"/>
                </a:solidFill>
              </a:rPr>
              <a:t>Non scoré</a:t>
            </a:r>
          </a:p>
          <a:p>
            <a:pPr marL="26999" algn="ctr"/>
            <a:r>
              <a:rPr lang="fr-FR" sz="1200" dirty="0">
                <a:solidFill>
                  <a:schemeClr val="bg1"/>
                </a:solidFill>
              </a:rPr>
              <a:t>Données insuffisantes, le client n’est pas éligible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EDC86EF6-48A9-43A6-9A72-566442860733}"/>
              </a:ext>
            </a:extLst>
          </p:cNvPr>
          <p:cNvSpPr txBox="1">
            <a:spLocks/>
          </p:cNvSpPr>
          <p:nvPr/>
        </p:nvSpPr>
        <p:spPr>
          <a:xfrm>
            <a:off x="334912" y="716147"/>
            <a:ext cx="216000" cy="216000"/>
          </a:xfrm>
          <a:solidFill>
            <a:schemeClr val="accent4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547DC4-B1D0-41E9-A159-B0617058B694}"/>
              </a:ext>
            </a:extLst>
          </p:cNvPr>
          <p:cNvSpPr/>
          <p:nvPr/>
        </p:nvSpPr>
        <p:spPr>
          <a:xfrm>
            <a:off x="695324" y="2348999"/>
            <a:ext cx="3790951" cy="3923109"/>
          </a:xfrm>
          <a:prstGeom prst="roundRect">
            <a:avLst>
              <a:gd name="adj" fmla="val 379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FDD1557-7FBB-4CB1-8CB7-98636476E15D}"/>
              </a:ext>
            </a:extLst>
          </p:cNvPr>
          <p:cNvSpPr txBox="1"/>
          <p:nvPr/>
        </p:nvSpPr>
        <p:spPr>
          <a:xfrm>
            <a:off x="695323" y="2446017"/>
            <a:ext cx="3790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Portail MYSYS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2ED294-58F1-435E-B149-38665B41D01C}"/>
              </a:ext>
            </a:extLst>
          </p:cNvPr>
          <p:cNvGrpSpPr/>
          <p:nvPr/>
        </p:nvGrpSpPr>
        <p:grpSpPr>
          <a:xfrm>
            <a:off x="838586" y="2866182"/>
            <a:ext cx="3524700" cy="3031425"/>
            <a:chOff x="609600" y="2293455"/>
            <a:chExt cx="3634081" cy="332695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841768E-62FF-4C82-9E86-8F9616721A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 l="1822" t="204" r="1098"/>
            <a:stretch/>
          </p:blipFill>
          <p:spPr>
            <a:xfrm>
              <a:off x="609600" y="2293455"/>
              <a:ext cx="3634081" cy="3326951"/>
            </a:xfrm>
            <a:prstGeom prst="rect">
              <a:avLst/>
            </a:prstGeom>
          </p:spPr>
        </p:pic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DBFB83EB-2B93-445C-A52E-8F52B6605550}"/>
                </a:ext>
              </a:extLst>
            </p:cNvPr>
            <p:cNvGrpSpPr/>
            <p:nvPr/>
          </p:nvGrpSpPr>
          <p:grpSpPr>
            <a:xfrm>
              <a:off x="724486" y="2399823"/>
              <a:ext cx="3384204" cy="2080446"/>
              <a:chOff x="326573" y="3573091"/>
              <a:chExt cx="4790363" cy="2755446"/>
            </a:xfrm>
          </p:grpSpPr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DBE3A6B6-E48B-4BA6-85D3-BCA185F4E3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6573" y="3573091"/>
                <a:ext cx="4790363" cy="2755446"/>
              </a:xfrm>
              <a:prstGeom prst="rect">
                <a:avLst/>
              </a:prstGeom>
            </p:spPr>
          </p:pic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1B48EC1F-79D1-4D72-8989-B50592FB7A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5254" y="4531842"/>
                <a:ext cx="1877396" cy="1372034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</p:pic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E612A99-1888-478B-B865-8D19E4BDA513}"/>
                  </a:ext>
                </a:extLst>
              </p:cNvPr>
              <p:cNvSpPr/>
              <p:nvPr/>
            </p:nvSpPr>
            <p:spPr>
              <a:xfrm>
                <a:off x="3605167" y="5388429"/>
                <a:ext cx="1282520" cy="217686"/>
              </a:xfrm>
              <a:custGeom>
                <a:avLst/>
                <a:gdLst>
                  <a:gd name="connsiteX0" fmla="*/ 0 w 1282520"/>
                  <a:gd name="connsiteY0" fmla="*/ 36282 h 217686"/>
                  <a:gd name="connsiteX1" fmla="*/ 36282 w 1282520"/>
                  <a:gd name="connsiteY1" fmla="*/ 0 h 217686"/>
                  <a:gd name="connsiteX2" fmla="*/ 617061 w 1282520"/>
                  <a:gd name="connsiteY2" fmla="*/ 0 h 217686"/>
                  <a:gd name="connsiteX3" fmla="*/ 1246238 w 1282520"/>
                  <a:gd name="connsiteY3" fmla="*/ 0 h 217686"/>
                  <a:gd name="connsiteX4" fmla="*/ 1282520 w 1282520"/>
                  <a:gd name="connsiteY4" fmla="*/ 36282 h 217686"/>
                  <a:gd name="connsiteX5" fmla="*/ 1282520 w 1282520"/>
                  <a:gd name="connsiteY5" fmla="*/ 181404 h 217686"/>
                  <a:gd name="connsiteX6" fmla="*/ 1246238 w 1282520"/>
                  <a:gd name="connsiteY6" fmla="*/ 217686 h 217686"/>
                  <a:gd name="connsiteX7" fmla="*/ 629160 w 1282520"/>
                  <a:gd name="connsiteY7" fmla="*/ 217686 h 217686"/>
                  <a:gd name="connsiteX8" fmla="*/ 36282 w 1282520"/>
                  <a:gd name="connsiteY8" fmla="*/ 217686 h 217686"/>
                  <a:gd name="connsiteX9" fmla="*/ 0 w 1282520"/>
                  <a:gd name="connsiteY9" fmla="*/ 181404 h 217686"/>
                  <a:gd name="connsiteX10" fmla="*/ 0 w 1282520"/>
                  <a:gd name="connsiteY10" fmla="*/ 36282 h 217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82520" h="217686" extrusionOk="0">
                    <a:moveTo>
                      <a:pt x="0" y="36282"/>
                    </a:moveTo>
                    <a:cubicBezTo>
                      <a:pt x="3943" y="16374"/>
                      <a:pt x="11697" y="-1864"/>
                      <a:pt x="36282" y="0"/>
                    </a:cubicBezTo>
                    <a:cubicBezTo>
                      <a:pt x="290773" y="-4491"/>
                      <a:pt x="416960" y="-2361"/>
                      <a:pt x="617061" y="0"/>
                    </a:cubicBezTo>
                    <a:cubicBezTo>
                      <a:pt x="817162" y="2361"/>
                      <a:pt x="1022890" y="2362"/>
                      <a:pt x="1246238" y="0"/>
                    </a:cubicBezTo>
                    <a:cubicBezTo>
                      <a:pt x="1270101" y="1336"/>
                      <a:pt x="1278137" y="14771"/>
                      <a:pt x="1282520" y="36282"/>
                    </a:cubicBezTo>
                    <a:cubicBezTo>
                      <a:pt x="1282271" y="79098"/>
                      <a:pt x="1280048" y="131885"/>
                      <a:pt x="1282520" y="181404"/>
                    </a:cubicBezTo>
                    <a:cubicBezTo>
                      <a:pt x="1280869" y="201004"/>
                      <a:pt x="1267555" y="221366"/>
                      <a:pt x="1246238" y="217686"/>
                    </a:cubicBezTo>
                    <a:cubicBezTo>
                      <a:pt x="979552" y="206252"/>
                      <a:pt x="855653" y="193326"/>
                      <a:pt x="629160" y="217686"/>
                    </a:cubicBezTo>
                    <a:cubicBezTo>
                      <a:pt x="402667" y="242046"/>
                      <a:pt x="310498" y="240105"/>
                      <a:pt x="36282" y="217686"/>
                    </a:cubicBezTo>
                    <a:cubicBezTo>
                      <a:pt x="12453" y="219761"/>
                      <a:pt x="-521" y="200707"/>
                      <a:pt x="0" y="181404"/>
                    </a:cubicBezTo>
                    <a:cubicBezTo>
                      <a:pt x="1529" y="137850"/>
                      <a:pt x="-5699" y="91064"/>
                      <a:pt x="0" y="36282"/>
                    </a:cubicBezTo>
                    <a:close/>
                  </a:path>
                </a:pathLst>
              </a:custGeom>
              <a:noFill/>
              <a:ln w="57150">
                <a:solidFill>
                  <a:srgbClr val="C31632"/>
                </a:solidFill>
                <a:extLst>
                  <a:ext uri="{C807C97D-BFC1-408E-A445-0C87EB9F89A2}">
                    <ask:lineSketchStyleProps xmlns:ask="http://schemas.microsoft.com/office/drawing/2018/sketchyshapes" xmlns="" sd="105823659">
                      <a:prstGeom prst="round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100A10E3-74C1-435B-8D5E-656DBAFD4A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99076" y="5512710"/>
                <a:ext cx="401016" cy="6306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Espace réservé du contenu 4">
            <a:extLst>
              <a:ext uri="{FF2B5EF4-FFF2-40B4-BE49-F238E27FC236}">
                <a16:creationId xmlns:a16="http://schemas.microsoft.com/office/drawing/2014/main" id="{CC147417-C3D4-4D9B-9630-D51DE3924D55}"/>
              </a:ext>
            </a:extLst>
          </p:cNvPr>
          <p:cNvSpPr txBox="1">
            <a:spLocks/>
          </p:cNvSpPr>
          <p:nvPr/>
        </p:nvSpPr>
        <p:spPr>
          <a:xfrm>
            <a:off x="695324" y="1520625"/>
            <a:ext cx="10868025" cy="1219342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En </a:t>
            </a:r>
            <a:r>
              <a:rPr lang="fr-FR" sz="1400" b="1" dirty="0"/>
              <a:t>préparation d’entretien</a:t>
            </a:r>
            <a:r>
              <a:rPr lang="fr-FR" sz="1400" dirty="0"/>
              <a:t> ou en </a:t>
            </a:r>
            <a:r>
              <a:rPr lang="fr-FR" sz="1400" b="1" dirty="0"/>
              <a:t>rendez-vous client </a:t>
            </a:r>
            <a:r>
              <a:rPr lang="fr-FR" sz="1400" dirty="0"/>
              <a:t>(physique ou à distance), vérifier l’estimation PP sur la synthèse client</a:t>
            </a:r>
          </a:p>
          <a:p>
            <a:r>
              <a:rPr lang="fr-FR" sz="1400" dirty="0"/>
              <a:t>Cette information est un excellent point d’appui pour lancer l’entretien et découvrir ses projets</a:t>
            </a:r>
          </a:p>
          <a:p>
            <a:endParaRPr lang="fr-FR" sz="1200" dirty="0">
              <a:sym typeface="Wingdings" panose="05000000000000000000" pitchFamily="2" charset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A4F4A0-2A72-4A96-9425-BD5CBB65F521}"/>
              </a:ext>
            </a:extLst>
          </p:cNvPr>
          <p:cNvSpPr/>
          <p:nvPr/>
        </p:nvSpPr>
        <p:spPr>
          <a:xfrm>
            <a:off x="7163451" y="5830953"/>
            <a:ext cx="4590000" cy="507831"/>
          </a:xfrm>
          <a:custGeom>
            <a:avLst/>
            <a:gdLst>
              <a:gd name="connsiteX0" fmla="*/ 0 w 4590000"/>
              <a:gd name="connsiteY0" fmla="*/ 0 h 507831"/>
              <a:gd name="connsiteX1" fmla="*/ 655714 w 4590000"/>
              <a:gd name="connsiteY1" fmla="*/ 0 h 507831"/>
              <a:gd name="connsiteX2" fmla="*/ 1265529 w 4590000"/>
              <a:gd name="connsiteY2" fmla="*/ 0 h 507831"/>
              <a:gd name="connsiteX3" fmla="*/ 1967143 w 4590000"/>
              <a:gd name="connsiteY3" fmla="*/ 0 h 507831"/>
              <a:gd name="connsiteX4" fmla="*/ 2485157 w 4590000"/>
              <a:gd name="connsiteY4" fmla="*/ 0 h 507831"/>
              <a:gd name="connsiteX5" fmla="*/ 3186771 w 4590000"/>
              <a:gd name="connsiteY5" fmla="*/ 0 h 507831"/>
              <a:gd name="connsiteX6" fmla="*/ 3934286 w 4590000"/>
              <a:gd name="connsiteY6" fmla="*/ 0 h 507831"/>
              <a:gd name="connsiteX7" fmla="*/ 4590000 w 4590000"/>
              <a:gd name="connsiteY7" fmla="*/ 0 h 507831"/>
              <a:gd name="connsiteX8" fmla="*/ 4590000 w 4590000"/>
              <a:gd name="connsiteY8" fmla="*/ 507831 h 507831"/>
              <a:gd name="connsiteX9" fmla="*/ 3842486 w 4590000"/>
              <a:gd name="connsiteY9" fmla="*/ 507831 h 507831"/>
              <a:gd name="connsiteX10" fmla="*/ 3140871 w 4590000"/>
              <a:gd name="connsiteY10" fmla="*/ 507831 h 507831"/>
              <a:gd name="connsiteX11" fmla="*/ 2485157 w 4590000"/>
              <a:gd name="connsiteY11" fmla="*/ 507831 h 507831"/>
              <a:gd name="connsiteX12" fmla="*/ 1737643 w 4590000"/>
              <a:gd name="connsiteY12" fmla="*/ 507831 h 507831"/>
              <a:gd name="connsiteX13" fmla="*/ 1127829 w 4590000"/>
              <a:gd name="connsiteY13" fmla="*/ 507831 h 507831"/>
              <a:gd name="connsiteX14" fmla="*/ 0 w 4590000"/>
              <a:gd name="connsiteY14" fmla="*/ 507831 h 507831"/>
              <a:gd name="connsiteX15" fmla="*/ 0 w 4590000"/>
              <a:gd name="connsiteY15" fmla="*/ 0 h 507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90000" h="507831" fill="none" extrusionOk="0">
                <a:moveTo>
                  <a:pt x="0" y="0"/>
                </a:moveTo>
                <a:cubicBezTo>
                  <a:pt x="153196" y="-11679"/>
                  <a:pt x="376647" y="13754"/>
                  <a:pt x="655714" y="0"/>
                </a:cubicBezTo>
                <a:cubicBezTo>
                  <a:pt x="934781" y="-13754"/>
                  <a:pt x="1018042" y="24887"/>
                  <a:pt x="1265529" y="0"/>
                </a:cubicBezTo>
                <a:cubicBezTo>
                  <a:pt x="1513017" y="-24887"/>
                  <a:pt x="1818748" y="7126"/>
                  <a:pt x="1967143" y="0"/>
                </a:cubicBezTo>
                <a:cubicBezTo>
                  <a:pt x="2115538" y="-7126"/>
                  <a:pt x="2227206" y="-19447"/>
                  <a:pt x="2485157" y="0"/>
                </a:cubicBezTo>
                <a:cubicBezTo>
                  <a:pt x="2743108" y="19447"/>
                  <a:pt x="2843992" y="-1011"/>
                  <a:pt x="3186771" y="0"/>
                </a:cubicBezTo>
                <a:cubicBezTo>
                  <a:pt x="3529550" y="1011"/>
                  <a:pt x="3761559" y="9368"/>
                  <a:pt x="3934286" y="0"/>
                </a:cubicBezTo>
                <a:cubicBezTo>
                  <a:pt x="4107013" y="-9368"/>
                  <a:pt x="4334663" y="-11848"/>
                  <a:pt x="4590000" y="0"/>
                </a:cubicBezTo>
                <a:cubicBezTo>
                  <a:pt x="4600746" y="138638"/>
                  <a:pt x="4593972" y="320277"/>
                  <a:pt x="4590000" y="507831"/>
                </a:cubicBezTo>
                <a:cubicBezTo>
                  <a:pt x="4364280" y="544682"/>
                  <a:pt x="4159186" y="492471"/>
                  <a:pt x="3842486" y="507831"/>
                </a:cubicBezTo>
                <a:cubicBezTo>
                  <a:pt x="3525786" y="523191"/>
                  <a:pt x="3400519" y="476630"/>
                  <a:pt x="3140871" y="507831"/>
                </a:cubicBezTo>
                <a:cubicBezTo>
                  <a:pt x="2881223" y="539032"/>
                  <a:pt x="2696872" y="514030"/>
                  <a:pt x="2485157" y="507831"/>
                </a:cubicBezTo>
                <a:cubicBezTo>
                  <a:pt x="2273442" y="501632"/>
                  <a:pt x="2109147" y="482272"/>
                  <a:pt x="1737643" y="507831"/>
                </a:cubicBezTo>
                <a:cubicBezTo>
                  <a:pt x="1366139" y="533390"/>
                  <a:pt x="1315234" y="478285"/>
                  <a:pt x="1127829" y="507831"/>
                </a:cubicBezTo>
                <a:cubicBezTo>
                  <a:pt x="940424" y="537377"/>
                  <a:pt x="418935" y="463022"/>
                  <a:pt x="0" y="507831"/>
                </a:cubicBezTo>
                <a:cubicBezTo>
                  <a:pt x="-15220" y="372527"/>
                  <a:pt x="4967" y="207084"/>
                  <a:pt x="0" y="0"/>
                </a:cubicBezTo>
                <a:close/>
              </a:path>
              <a:path w="4590000" h="507831" stroke="0" extrusionOk="0">
                <a:moveTo>
                  <a:pt x="0" y="0"/>
                </a:moveTo>
                <a:cubicBezTo>
                  <a:pt x="236871" y="16500"/>
                  <a:pt x="391576" y="1260"/>
                  <a:pt x="563914" y="0"/>
                </a:cubicBezTo>
                <a:cubicBezTo>
                  <a:pt x="736252" y="-1260"/>
                  <a:pt x="967543" y="23445"/>
                  <a:pt x="1081929" y="0"/>
                </a:cubicBezTo>
                <a:cubicBezTo>
                  <a:pt x="1196315" y="-23445"/>
                  <a:pt x="1423676" y="-1767"/>
                  <a:pt x="1645843" y="0"/>
                </a:cubicBezTo>
                <a:cubicBezTo>
                  <a:pt x="1868010" y="1767"/>
                  <a:pt x="2179399" y="-10194"/>
                  <a:pt x="2347457" y="0"/>
                </a:cubicBezTo>
                <a:cubicBezTo>
                  <a:pt x="2515515" y="10194"/>
                  <a:pt x="2797763" y="15136"/>
                  <a:pt x="2957271" y="0"/>
                </a:cubicBezTo>
                <a:cubicBezTo>
                  <a:pt x="3116779" y="-15136"/>
                  <a:pt x="3354154" y="20094"/>
                  <a:pt x="3612986" y="0"/>
                </a:cubicBezTo>
                <a:cubicBezTo>
                  <a:pt x="3871818" y="-20094"/>
                  <a:pt x="4134397" y="34339"/>
                  <a:pt x="4590000" y="0"/>
                </a:cubicBezTo>
                <a:cubicBezTo>
                  <a:pt x="4574493" y="208799"/>
                  <a:pt x="4577846" y="381914"/>
                  <a:pt x="4590000" y="507831"/>
                </a:cubicBezTo>
                <a:cubicBezTo>
                  <a:pt x="4309970" y="479587"/>
                  <a:pt x="4251449" y="493040"/>
                  <a:pt x="3934286" y="507831"/>
                </a:cubicBezTo>
                <a:cubicBezTo>
                  <a:pt x="3617123" y="522622"/>
                  <a:pt x="3565566" y="541624"/>
                  <a:pt x="3232671" y="507831"/>
                </a:cubicBezTo>
                <a:cubicBezTo>
                  <a:pt x="2899777" y="474038"/>
                  <a:pt x="2784532" y="479891"/>
                  <a:pt x="2576957" y="507831"/>
                </a:cubicBezTo>
                <a:cubicBezTo>
                  <a:pt x="2369382" y="535771"/>
                  <a:pt x="2139575" y="531145"/>
                  <a:pt x="1967143" y="507831"/>
                </a:cubicBezTo>
                <a:cubicBezTo>
                  <a:pt x="1794711" y="484517"/>
                  <a:pt x="1477472" y="536568"/>
                  <a:pt x="1219629" y="507831"/>
                </a:cubicBezTo>
                <a:cubicBezTo>
                  <a:pt x="961786" y="479094"/>
                  <a:pt x="299766" y="449955"/>
                  <a:pt x="0" y="507831"/>
                </a:cubicBezTo>
                <a:cubicBezTo>
                  <a:pt x="855" y="288755"/>
                  <a:pt x="19689" y="163700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23089726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26999" indent="0">
              <a:buNone/>
            </a:pPr>
            <a:r>
              <a:rPr lang="fr-FR" sz="900" dirty="0">
                <a:sym typeface="Wingdings" panose="05000000000000000000" pitchFamily="2" charset="2"/>
              </a:rPr>
              <a:t>Pour les clients qui ne bénéficient pas d’un score suffisant, proposer une mise à jour de leur point budget et une découverte globale de leurs besoins sur l’univers financement (découvert, débit différé, IZICARTE, potentiel conso, crédit)</a:t>
            </a:r>
          </a:p>
        </p:txBody>
      </p:sp>
      <p:pic>
        <p:nvPicPr>
          <p:cNvPr id="31" name="Picture 10">
            <a:extLst>
              <a:ext uri="{FF2B5EF4-FFF2-40B4-BE49-F238E27FC236}">
                <a16:creationId xmlns:a16="http://schemas.microsoft.com/office/drawing/2014/main" id="{513AAE0B-F964-4DAA-8EE7-DD77CF467A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14085" b="6835"/>
          <a:stretch>
            <a:fillRect/>
          </a:stretch>
        </p:blipFill>
        <p:spPr>
          <a:xfrm rot="19774059">
            <a:off x="6045895" y="5741307"/>
            <a:ext cx="1014158" cy="687120"/>
          </a:xfrm>
          <a:prstGeom prst="rect">
            <a:avLst/>
          </a:prstGeom>
        </p:spPr>
      </p:pic>
      <p:sp>
        <p:nvSpPr>
          <p:cNvPr id="29" name="Espace réservé du texte 4">
            <a:extLst>
              <a:ext uri="{FF2B5EF4-FFF2-40B4-BE49-F238E27FC236}">
                <a16:creationId xmlns:a16="http://schemas.microsoft.com/office/drawing/2014/main" id="{60C1DC94-4390-42DA-9DBB-5E83CC8D4470}"/>
              </a:ext>
            </a:extLst>
          </p:cNvPr>
          <p:cNvSpPr txBox="1">
            <a:spLocks/>
          </p:cNvSpPr>
          <p:nvPr/>
        </p:nvSpPr>
        <p:spPr>
          <a:xfrm>
            <a:off x="33480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</a:t>
            </a:r>
          </a:p>
        </p:txBody>
      </p:sp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FE644124-F7ED-5DC4-1EFC-5CB01AE425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Heure du jeudi - Le digital au service du crédit</a:t>
            </a:r>
          </a:p>
        </p:txBody>
      </p:sp>
    </p:spTree>
    <p:extLst>
      <p:ext uri="{BB962C8B-B14F-4D97-AF65-F5344CB8AC3E}">
        <p14:creationId xmlns:p14="http://schemas.microsoft.com/office/powerpoint/2010/main" val="2895317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 animBg="1"/>
      <p:bldP spid="16" grpId="0" animBg="1"/>
      <p:bldP spid="17" grpId="0" animBg="1"/>
      <p:bldP spid="19" grpId="0" animBg="1"/>
      <p:bldP spid="20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F4FD30A5-3E32-415E-990D-8C1877FBDE45}"/>
              </a:ext>
            </a:extLst>
          </p:cNvPr>
          <p:cNvSpPr/>
          <p:nvPr/>
        </p:nvSpPr>
        <p:spPr>
          <a:xfrm>
            <a:off x="7625100" y="1449686"/>
            <a:ext cx="3973286" cy="4495180"/>
          </a:xfrm>
          <a:prstGeom prst="roundRect">
            <a:avLst>
              <a:gd name="adj" fmla="val 379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B3F3605A-9005-4C74-AED8-332C275390B0}"/>
              </a:ext>
            </a:extLst>
          </p:cNvPr>
          <p:cNvSpPr/>
          <p:nvPr/>
        </p:nvSpPr>
        <p:spPr>
          <a:xfrm>
            <a:off x="2121229" y="1449053"/>
            <a:ext cx="2455197" cy="4495180"/>
          </a:xfrm>
          <a:prstGeom prst="roundRect">
            <a:avLst>
              <a:gd name="adj" fmla="val 379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client dispose de 2 façons pour connaitre son potentiel conso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F07924D-3C66-4D19-AEE1-FFFC373E493F}"/>
              </a:ext>
            </a:extLst>
          </p:cNvPr>
          <p:cNvSpPr txBox="1"/>
          <p:nvPr/>
        </p:nvSpPr>
        <p:spPr>
          <a:xfrm>
            <a:off x="2121229" y="1652976"/>
            <a:ext cx="2455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Sur son appli BANXO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AA35DDA-2879-4E64-8306-AB3C77B246CD}"/>
              </a:ext>
            </a:extLst>
          </p:cNvPr>
          <p:cNvSpPr txBox="1"/>
          <p:nvPr/>
        </p:nvSpPr>
        <p:spPr>
          <a:xfrm>
            <a:off x="7625101" y="1657401"/>
            <a:ext cx="3973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Sur le site internet</a:t>
            </a:r>
          </a:p>
        </p:txBody>
      </p:sp>
      <p:pic>
        <p:nvPicPr>
          <p:cNvPr id="32" name="Picture 10" descr="Free vector banking industry concept illustration">
            <a:extLst>
              <a:ext uri="{FF2B5EF4-FFF2-40B4-BE49-F238E27FC236}">
                <a16:creationId xmlns:a16="http://schemas.microsoft.com/office/drawing/2014/main" id="{1F654A6F-6455-408E-976B-1C2B2B4E8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135" y="3483422"/>
            <a:ext cx="2042099" cy="1486223"/>
          </a:xfrm>
          <a:custGeom>
            <a:avLst/>
            <a:gdLst>
              <a:gd name="connsiteX0" fmla="*/ 0 w 2042099"/>
              <a:gd name="connsiteY0" fmla="*/ 0 h 1486223"/>
              <a:gd name="connsiteX1" fmla="*/ 619437 w 2042099"/>
              <a:gd name="connsiteY1" fmla="*/ 0 h 1486223"/>
              <a:gd name="connsiteX2" fmla="*/ 1259294 w 2042099"/>
              <a:gd name="connsiteY2" fmla="*/ 0 h 1486223"/>
              <a:gd name="connsiteX3" fmla="*/ 2042099 w 2042099"/>
              <a:gd name="connsiteY3" fmla="*/ 0 h 1486223"/>
              <a:gd name="connsiteX4" fmla="*/ 2042099 w 2042099"/>
              <a:gd name="connsiteY4" fmla="*/ 495408 h 1486223"/>
              <a:gd name="connsiteX5" fmla="*/ 2042099 w 2042099"/>
              <a:gd name="connsiteY5" fmla="*/ 946229 h 1486223"/>
              <a:gd name="connsiteX6" fmla="*/ 2042099 w 2042099"/>
              <a:gd name="connsiteY6" fmla="*/ 1486223 h 1486223"/>
              <a:gd name="connsiteX7" fmla="*/ 1422662 w 2042099"/>
              <a:gd name="connsiteY7" fmla="*/ 1486223 h 1486223"/>
              <a:gd name="connsiteX8" fmla="*/ 782805 w 2042099"/>
              <a:gd name="connsiteY8" fmla="*/ 1486223 h 1486223"/>
              <a:gd name="connsiteX9" fmla="*/ 0 w 2042099"/>
              <a:gd name="connsiteY9" fmla="*/ 1486223 h 1486223"/>
              <a:gd name="connsiteX10" fmla="*/ 0 w 2042099"/>
              <a:gd name="connsiteY10" fmla="*/ 990815 h 1486223"/>
              <a:gd name="connsiteX11" fmla="*/ 0 w 2042099"/>
              <a:gd name="connsiteY11" fmla="*/ 465683 h 1486223"/>
              <a:gd name="connsiteX12" fmla="*/ 0 w 2042099"/>
              <a:gd name="connsiteY12" fmla="*/ 0 h 1486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42099" h="1486223" extrusionOk="0">
                <a:moveTo>
                  <a:pt x="0" y="0"/>
                </a:moveTo>
                <a:cubicBezTo>
                  <a:pt x="169081" y="-7202"/>
                  <a:pt x="423910" y="11285"/>
                  <a:pt x="619437" y="0"/>
                </a:cubicBezTo>
                <a:cubicBezTo>
                  <a:pt x="814964" y="-11285"/>
                  <a:pt x="1090117" y="-28454"/>
                  <a:pt x="1259294" y="0"/>
                </a:cubicBezTo>
                <a:cubicBezTo>
                  <a:pt x="1428471" y="28454"/>
                  <a:pt x="1665157" y="10811"/>
                  <a:pt x="2042099" y="0"/>
                </a:cubicBezTo>
                <a:cubicBezTo>
                  <a:pt x="2031865" y="163203"/>
                  <a:pt x="2047396" y="304771"/>
                  <a:pt x="2042099" y="495408"/>
                </a:cubicBezTo>
                <a:cubicBezTo>
                  <a:pt x="2036802" y="686045"/>
                  <a:pt x="2025970" y="800546"/>
                  <a:pt x="2042099" y="946229"/>
                </a:cubicBezTo>
                <a:cubicBezTo>
                  <a:pt x="2058228" y="1091912"/>
                  <a:pt x="2039764" y="1331752"/>
                  <a:pt x="2042099" y="1486223"/>
                </a:cubicBezTo>
                <a:cubicBezTo>
                  <a:pt x="1888683" y="1505686"/>
                  <a:pt x="1583599" y="1464715"/>
                  <a:pt x="1422662" y="1486223"/>
                </a:cubicBezTo>
                <a:cubicBezTo>
                  <a:pt x="1261725" y="1507731"/>
                  <a:pt x="991709" y="1507352"/>
                  <a:pt x="782805" y="1486223"/>
                </a:cubicBezTo>
                <a:cubicBezTo>
                  <a:pt x="573901" y="1465094"/>
                  <a:pt x="368340" y="1454812"/>
                  <a:pt x="0" y="1486223"/>
                </a:cubicBezTo>
                <a:cubicBezTo>
                  <a:pt x="-17630" y="1269753"/>
                  <a:pt x="-3124" y="1176937"/>
                  <a:pt x="0" y="990815"/>
                </a:cubicBezTo>
                <a:cubicBezTo>
                  <a:pt x="3124" y="804693"/>
                  <a:pt x="15107" y="702176"/>
                  <a:pt x="0" y="465683"/>
                </a:cubicBezTo>
                <a:cubicBezTo>
                  <a:pt x="-15107" y="229190"/>
                  <a:pt x="-2072" y="23027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265021699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88D5385-B687-4F2C-B3D8-1D03B3F66FA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856280">
            <a:off x="4920846" y="3096375"/>
            <a:ext cx="316682" cy="709368"/>
          </a:xfrm>
          <a:prstGeom prst="rect">
            <a:avLst/>
          </a:prstGeom>
        </p:spPr>
      </p:pic>
      <p:pic>
        <p:nvPicPr>
          <p:cNvPr id="29" name="Picture 10">
            <a:extLst>
              <a:ext uri="{FF2B5EF4-FFF2-40B4-BE49-F238E27FC236}">
                <a16:creationId xmlns:a16="http://schemas.microsoft.com/office/drawing/2014/main" id="{1CD5AF73-5F8D-4F27-9BD6-5FA4280638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14085" b="6835"/>
          <a:stretch>
            <a:fillRect/>
          </a:stretch>
        </p:blipFill>
        <p:spPr>
          <a:xfrm rot="18612438">
            <a:off x="1511517" y="3955470"/>
            <a:ext cx="1014158" cy="790833"/>
          </a:xfrm>
          <a:prstGeom prst="rect">
            <a:avLst/>
          </a:prstGeom>
        </p:spPr>
      </p:pic>
      <p:pic>
        <p:nvPicPr>
          <p:cNvPr id="30" name="Picture 10">
            <a:extLst>
              <a:ext uri="{FF2B5EF4-FFF2-40B4-BE49-F238E27FC236}">
                <a16:creationId xmlns:a16="http://schemas.microsoft.com/office/drawing/2014/main" id="{15B2FBAC-3FC1-481C-8FAF-D1A027EF06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14085" b="6835"/>
          <a:stretch>
            <a:fillRect/>
          </a:stretch>
        </p:blipFill>
        <p:spPr>
          <a:xfrm rot="2267988" flipV="1">
            <a:off x="7270146" y="2827414"/>
            <a:ext cx="1088682" cy="848946"/>
          </a:xfrm>
          <a:prstGeom prst="rect">
            <a:avLst/>
          </a:prstGeom>
        </p:spPr>
      </p:pic>
      <p:sp>
        <p:nvSpPr>
          <p:cNvPr id="31" name="Espace réservé du texte 4">
            <a:extLst>
              <a:ext uri="{FF2B5EF4-FFF2-40B4-BE49-F238E27FC236}">
                <a16:creationId xmlns:a16="http://schemas.microsoft.com/office/drawing/2014/main" id="{0177491F-6161-4ACC-8144-FF4E6C8428A1}"/>
              </a:ext>
            </a:extLst>
          </p:cNvPr>
          <p:cNvSpPr txBox="1">
            <a:spLocks/>
          </p:cNvSpPr>
          <p:nvPr/>
        </p:nvSpPr>
        <p:spPr>
          <a:xfrm>
            <a:off x="33480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653CBD-B34C-487E-A3EC-BA885AF77346}"/>
              </a:ext>
            </a:extLst>
          </p:cNvPr>
          <p:cNvGrpSpPr/>
          <p:nvPr/>
        </p:nvGrpSpPr>
        <p:grpSpPr>
          <a:xfrm>
            <a:off x="2494969" y="2320174"/>
            <a:ext cx="1814079" cy="3399936"/>
            <a:chOff x="2494969" y="2320174"/>
            <a:chExt cx="1814079" cy="3399936"/>
          </a:xfrm>
        </p:grpSpPr>
        <p:grpSp>
          <p:nvGrpSpPr>
            <p:cNvPr id="1027" name="Groupe 1026">
              <a:extLst>
                <a:ext uri="{FF2B5EF4-FFF2-40B4-BE49-F238E27FC236}">
                  <a16:creationId xmlns:a16="http://schemas.microsoft.com/office/drawing/2014/main" id="{8A9181D2-5DAA-47D1-859D-74A38CBEEBA9}"/>
                </a:ext>
              </a:extLst>
            </p:cNvPr>
            <p:cNvGrpSpPr/>
            <p:nvPr/>
          </p:nvGrpSpPr>
          <p:grpSpPr>
            <a:xfrm>
              <a:off x="2494969" y="2320174"/>
              <a:ext cx="1814079" cy="3399936"/>
              <a:chOff x="7172774" y="900112"/>
              <a:chExt cx="2571750" cy="5057775"/>
            </a:xfrm>
          </p:grpSpPr>
          <p:pic>
            <p:nvPicPr>
              <p:cNvPr id="1024" name="Image 1023">
                <a:extLst>
                  <a:ext uri="{FF2B5EF4-FFF2-40B4-BE49-F238E27FC236}">
                    <a16:creationId xmlns:a16="http://schemas.microsoft.com/office/drawing/2014/main" id="{4D211079-4734-4CD9-BEBD-9E9F6D5E36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CFCFC"/>
                  </a:clrFrom>
                  <a:clrTo>
                    <a:srgbClr val="FCFCFC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172774" y="900112"/>
                <a:ext cx="2571750" cy="5057775"/>
              </a:xfrm>
              <a:prstGeom prst="rect">
                <a:avLst/>
              </a:prstGeom>
            </p:spPr>
          </p:pic>
          <p:pic>
            <p:nvPicPr>
              <p:cNvPr id="34" name="Image 1">
                <a:extLst>
                  <a:ext uri="{FF2B5EF4-FFF2-40B4-BE49-F238E27FC236}">
                    <a16:creationId xmlns:a16="http://schemas.microsoft.com/office/drawing/2014/main" id="{22ED0B76-3628-4241-AE11-DD78C08C1B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7F7F4"/>
                  </a:clrFrom>
                  <a:clrTo>
                    <a:srgbClr val="F7F7F4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9215" y="1105888"/>
                <a:ext cx="2298868" cy="4707084"/>
              </a:xfrm>
              <a:prstGeom prst="roundRect">
                <a:avLst>
                  <a:gd name="adj" fmla="val 14300"/>
                </a:avLst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2CDAADD4-0EC4-4B96-B1F0-CA1CA30960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2" t="3483" r="3578" b="4579"/>
            <a:stretch/>
          </p:blipFill>
          <p:spPr bwMode="auto">
            <a:xfrm>
              <a:off x="2639275" y="3969781"/>
              <a:ext cx="1507212" cy="93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5087ADE6-74CC-42BE-B530-8DA9E858FD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616526" y="4910017"/>
              <a:ext cx="1529961" cy="411136"/>
            </a:xfrm>
            <a:prstGeom prst="rect">
              <a:avLst/>
            </a:prstGeom>
          </p:spPr>
        </p:pic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60915764-EFC7-4131-8901-306D4B5440E2}"/>
              </a:ext>
            </a:extLst>
          </p:cNvPr>
          <p:cNvSpPr/>
          <p:nvPr/>
        </p:nvSpPr>
        <p:spPr>
          <a:xfrm>
            <a:off x="2645803" y="3979859"/>
            <a:ext cx="1509738" cy="927395"/>
          </a:xfrm>
          <a:prstGeom prst="rect">
            <a:avLst/>
          </a:prstGeom>
          <a:noFill/>
          <a:ln w="38100">
            <a:solidFill>
              <a:srgbClr val="C3163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2" descr="Free PSD laptop mock-up isolated">
            <a:extLst>
              <a:ext uri="{FF2B5EF4-FFF2-40B4-BE49-F238E27FC236}">
                <a16:creationId xmlns:a16="http://schemas.microsoft.com/office/drawing/2014/main" id="{8FA150BA-1EAC-49B9-BACA-EF9E2F9C9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589" y="1819918"/>
            <a:ext cx="4800411" cy="319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7A13D0-7A2F-4263-96A9-C5C8407766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39728" y="2384347"/>
            <a:ext cx="2650768" cy="1698766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DEC0482-CECE-4292-A066-29AAE9211760}"/>
              </a:ext>
            </a:extLst>
          </p:cNvPr>
          <p:cNvSpPr/>
          <p:nvPr/>
        </p:nvSpPr>
        <p:spPr>
          <a:xfrm>
            <a:off x="8796109" y="3199896"/>
            <a:ext cx="1301428" cy="484219"/>
          </a:xfrm>
          <a:prstGeom prst="rect">
            <a:avLst/>
          </a:prstGeom>
          <a:noFill/>
          <a:ln w="38100">
            <a:solidFill>
              <a:srgbClr val="C3163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2BED1B-DEF8-48DE-8A75-DF0E4172DDE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39728" y="4987521"/>
            <a:ext cx="3005833" cy="793054"/>
          </a:xfrm>
          <a:prstGeom prst="rect">
            <a:avLst/>
          </a:prstGeom>
        </p:spPr>
      </p:pic>
      <p:pic>
        <p:nvPicPr>
          <p:cNvPr id="1028" name="Picture 4" descr="Loupe">
            <a:extLst>
              <a:ext uri="{FF2B5EF4-FFF2-40B4-BE49-F238E27FC236}">
                <a16:creationId xmlns:a16="http://schemas.microsoft.com/office/drawing/2014/main" id="{D92C0C63-5D9F-40EC-9A99-02A91DBC7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464" y="5207784"/>
            <a:ext cx="716422" cy="71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Heure du jeudi - Le digital au service du crédit</a:t>
            </a:r>
          </a:p>
        </p:txBody>
      </p:sp>
    </p:spTree>
    <p:extLst>
      <p:ext uri="{BB962C8B-B14F-4D97-AF65-F5344CB8AC3E}">
        <p14:creationId xmlns:p14="http://schemas.microsoft.com/office/powerpoint/2010/main" val="127093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Potentiel conso : un ciblage au service des clients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id="{D99EE15F-2385-4A82-A282-88D69F33C55F}"/>
              </a:ext>
            </a:extLst>
          </p:cNvPr>
          <p:cNvSpPr txBox="1">
            <a:spLocks/>
          </p:cNvSpPr>
          <p:nvPr/>
        </p:nvSpPr>
        <p:spPr>
          <a:xfrm>
            <a:off x="795165" y="1304926"/>
            <a:ext cx="10580406" cy="4725760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fr-FR" b="1" dirty="0">
                <a:solidFill>
                  <a:srgbClr val="C00000"/>
                </a:solidFill>
              </a:rPr>
              <a:t>CAS CONCRET 1 :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b="1" dirty="0"/>
              <a:t>Détermination du montant de potentiel conso après actualisation des informations du client (1/3)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41FF2F-B1EE-4DC0-A161-B8D9062B3E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5934"/>
          <a:stretch/>
        </p:blipFill>
        <p:spPr>
          <a:xfrm>
            <a:off x="2610553" y="2633817"/>
            <a:ext cx="6949629" cy="2795433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3E315FD-633D-444A-8748-9F9A7644F991}"/>
              </a:ext>
            </a:extLst>
          </p:cNvPr>
          <p:cNvSpPr txBox="1">
            <a:spLocks/>
          </p:cNvSpPr>
          <p:nvPr/>
        </p:nvSpPr>
        <p:spPr>
          <a:xfrm>
            <a:off x="33480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</a:t>
            </a:r>
          </a:p>
        </p:txBody>
      </p:sp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855AD606-EFBC-2DFC-CF0F-17AD2C85CD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Heure du jeudi - Le digital au service du </a:t>
            </a:r>
            <a:r>
              <a:rPr lang="fr-FR" dirty="0" smtClean="0"/>
              <a:t>crédit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7863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Potentiel conso : un ciblage au service des clients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id="{D99EE15F-2385-4A82-A282-88D69F33C55F}"/>
              </a:ext>
            </a:extLst>
          </p:cNvPr>
          <p:cNvSpPr txBox="1">
            <a:spLocks/>
          </p:cNvSpPr>
          <p:nvPr/>
        </p:nvSpPr>
        <p:spPr>
          <a:xfrm>
            <a:off x="795165" y="1304926"/>
            <a:ext cx="10580406" cy="4725760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fr-FR" b="1" dirty="0">
                <a:solidFill>
                  <a:srgbClr val="C00000"/>
                </a:solidFill>
              </a:rPr>
              <a:t>CAS CONCRET 1 :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b="1" dirty="0"/>
              <a:t>Détermination du montant de potentiel conso après actualisation des informations du client (2/3)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F1D662-E805-40D7-976D-84B51E487C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476" b="31678"/>
          <a:stretch/>
        </p:blipFill>
        <p:spPr>
          <a:xfrm>
            <a:off x="2610553" y="2629210"/>
            <a:ext cx="6949629" cy="2695266"/>
          </a:xfrm>
          <a:prstGeom prst="rect">
            <a:avLst/>
          </a:prstGeom>
        </p:spPr>
      </p:pic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F9CEF84F-7468-43AE-B571-5F1F58C4CC7C}"/>
              </a:ext>
            </a:extLst>
          </p:cNvPr>
          <p:cNvSpPr txBox="1">
            <a:spLocks/>
          </p:cNvSpPr>
          <p:nvPr/>
        </p:nvSpPr>
        <p:spPr>
          <a:xfrm>
            <a:off x="33480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</a:t>
            </a:r>
          </a:p>
        </p:txBody>
      </p:sp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18ABFF39-2529-225F-B6CD-79AE5AC0F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 smtClean="0"/>
              <a:t>Heure </a:t>
            </a:r>
            <a:r>
              <a:rPr lang="fr-FR" dirty="0"/>
              <a:t>du jeudi - </a:t>
            </a:r>
            <a:r>
              <a:rPr lang="fr-FR" dirty="0" smtClean="0"/>
              <a:t>Le </a:t>
            </a:r>
            <a:r>
              <a:rPr lang="fr-FR" dirty="0"/>
              <a:t>digital au service du </a:t>
            </a:r>
            <a:r>
              <a:rPr lang="fr-FR" dirty="0" smtClean="0"/>
              <a:t>crédit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4924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Potentiel conso : un ciblage au service des clients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id="{D99EE15F-2385-4A82-A282-88D69F33C55F}"/>
              </a:ext>
            </a:extLst>
          </p:cNvPr>
          <p:cNvSpPr txBox="1">
            <a:spLocks/>
          </p:cNvSpPr>
          <p:nvPr/>
        </p:nvSpPr>
        <p:spPr>
          <a:xfrm>
            <a:off x="795165" y="1304926"/>
            <a:ext cx="10580406" cy="4725760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fr-FR" b="1" dirty="0">
                <a:solidFill>
                  <a:srgbClr val="C00000"/>
                </a:solidFill>
              </a:rPr>
              <a:t>CAS CONCRET 1 :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b="1" dirty="0"/>
              <a:t>Détermination du montant de potentiel conso après actualisation des informations du client (3/3)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F1D662-E805-40D7-976D-84B51E487C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902"/>
          <a:stretch/>
        </p:blipFill>
        <p:spPr>
          <a:xfrm>
            <a:off x="2610553" y="2774061"/>
            <a:ext cx="6949629" cy="2551882"/>
          </a:xfrm>
          <a:prstGeom prst="rect">
            <a:avLst/>
          </a:prstGeom>
        </p:spPr>
      </p:pic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F536B9BF-8353-4A94-B1FD-F1F61DC9B31E}"/>
              </a:ext>
            </a:extLst>
          </p:cNvPr>
          <p:cNvSpPr txBox="1">
            <a:spLocks/>
          </p:cNvSpPr>
          <p:nvPr/>
        </p:nvSpPr>
        <p:spPr>
          <a:xfrm>
            <a:off x="33480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</a:t>
            </a:r>
          </a:p>
        </p:txBody>
      </p:sp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5DAEA2DF-6195-2822-0B4C-F2F9950201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Heure du jeudi - </a:t>
            </a:r>
            <a:r>
              <a:rPr lang="fr-FR" dirty="0" smtClean="0"/>
              <a:t>Le </a:t>
            </a:r>
            <a:r>
              <a:rPr lang="fr-FR" dirty="0"/>
              <a:t>digital au service du </a:t>
            </a:r>
            <a:r>
              <a:rPr lang="fr-FR" dirty="0" smtClean="0"/>
              <a:t>crédit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3006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Potentiel conso : un ciblage au service des clients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id="{D99EE15F-2385-4A82-A282-88D69F33C55F}"/>
              </a:ext>
            </a:extLst>
          </p:cNvPr>
          <p:cNvSpPr txBox="1">
            <a:spLocks/>
          </p:cNvSpPr>
          <p:nvPr/>
        </p:nvSpPr>
        <p:spPr>
          <a:xfrm>
            <a:off x="795165" y="1303350"/>
            <a:ext cx="10580406" cy="4446687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fr-FR" b="1" dirty="0">
                <a:solidFill>
                  <a:srgbClr val="C00000"/>
                </a:solidFill>
              </a:rPr>
              <a:t>CAS CONCRET 2 :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b="1" dirty="0"/>
              <a:t>Actualisation de l’enveloppe potentiel conso après rafraîchissement des informations (1/3)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59F899E-6A65-4140-8306-D0BFE390C4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5489"/>
          <a:stretch/>
        </p:blipFill>
        <p:spPr>
          <a:xfrm>
            <a:off x="2631818" y="2620302"/>
            <a:ext cx="6928364" cy="2653700"/>
          </a:xfrm>
          <a:prstGeom prst="rect">
            <a:avLst/>
          </a:prstGeom>
        </p:spPr>
      </p:pic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66125266-BB4B-4DF5-9F36-D8FAA491F61B}"/>
              </a:ext>
            </a:extLst>
          </p:cNvPr>
          <p:cNvSpPr txBox="1">
            <a:spLocks/>
          </p:cNvSpPr>
          <p:nvPr/>
        </p:nvSpPr>
        <p:spPr>
          <a:xfrm>
            <a:off x="33480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</a:t>
            </a:r>
          </a:p>
        </p:txBody>
      </p:sp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9C02867D-B7C6-81C5-8045-8C69A710A4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Heure du jeudi - </a:t>
            </a:r>
            <a:r>
              <a:rPr lang="fr-FR" dirty="0" smtClean="0"/>
              <a:t>Le </a:t>
            </a:r>
            <a:r>
              <a:rPr lang="fr-FR" dirty="0"/>
              <a:t>digital au service du </a:t>
            </a:r>
            <a:r>
              <a:rPr lang="fr-FR" dirty="0" smtClean="0"/>
              <a:t>crédit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8311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Potentiel conso : un ciblage au service des clients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83BD23-96F5-473B-A9DB-D528A92C22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681" b="32715"/>
          <a:stretch/>
        </p:blipFill>
        <p:spPr>
          <a:xfrm>
            <a:off x="2619375" y="2747048"/>
            <a:ext cx="6928364" cy="2513673"/>
          </a:xfrm>
          <a:prstGeom prst="rect">
            <a:avLst/>
          </a:prstGeom>
        </p:spPr>
      </p:pic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6D85EEB-4D9D-4698-99C6-493113382881}"/>
              </a:ext>
            </a:extLst>
          </p:cNvPr>
          <p:cNvSpPr txBox="1">
            <a:spLocks/>
          </p:cNvSpPr>
          <p:nvPr/>
        </p:nvSpPr>
        <p:spPr>
          <a:xfrm>
            <a:off x="795165" y="1303350"/>
            <a:ext cx="10580406" cy="4446687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fr-FR" b="1" dirty="0">
                <a:solidFill>
                  <a:srgbClr val="C00000"/>
                </a:solidFill>
              </a:rPr>
              <a:t>CAS CONCRET 2 :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b="1" dirty="0"/>
              <a:t>Actualisation de l’enveloppe potentiel conso après rafraîchissement des informations (2/3)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39BC30D9-BC71-4CA1-83C0-8C8D03A3B76F}"/>
              </a:ext>
            </a:extLst>
          </p:cNvPr>
          <p:cNvSpPr txBox="1">
            <a:spLocks/>
          </p:cNvSpPr>
          <p:nvPr/>
        </p:nvSpPr>
        <p:spPr>
          <a:xfrm>
            <a:off x="33480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</a:t>
            </a:r>
          </a:p>
        </p:txBody>
      </p:sp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474DD07A-F9D8-5C42-F9FB-FE7E687C49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Heure du jeudi - Le digital au service du </a:t>
            </a:r>
            <a:r>
              <a:rPr lang="fr-FR" dirty="0" smtClean="0"/>
              <a:t>crédit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2407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Potentiel conso : un ciblage au service des clients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A5AD33F-665F-43DC-A90A-1FB093A8C2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630"/>
          <a:stretch/>
        </p:blipFill>
        <p:spPr>
          <a:xfrm>
            <a:off x="2621186" y="2701781"/>
            <a:ext cx="6928364" cy="2818453"/>
          </a:xfrm>
          <a:prstGeom prst="rect">
            <a:avLst/>
          </a:prstGeom>
        </p:spPr>
      </p:pic>
      <p:sp>
        <p:nvSpPr>
          <p:cNvPr id="6" name="Espace réservé du contenu 4">
            <a:extLst>
              <a:ext uri="{FF2B5EF4-FFF2-40B4-BE49-F238E27FC236}">
                <a16:creationId xmlns:a16="http://schemas.microsoft.com/office/drawing/2014/main" id="{C7721166-1DB1-4930-B479-3417CF6FA9CC}"/>
              </a:ext>
            </a:extLst>
          </p:cNvPr>
          <p:cNvSpPr txBox="1">
            <a:spLocks/>
          </p:cNvSpPr>
          <p:nvPr/>
        </p:nvSpPr>
        <p:spPr>
          <a:xfrm>
            <a:off x="795165" y="1303350"/>
            <a:ext cx="10580406" cy="4446687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fr-FR" b="1" dirty="0">
                <a:solidFill>
                  <a:srgbClr val="C00000"/>
                </a:solidFill>
              </a:rPr>
              <a:t>CAS CONCRET 2 :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b="1" dirty="0"/>
              <a:t>Actualisation de l’enveloppe potentiel conso après rafraîchissement des informations (3/3)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C086CD16-2E88-4C38-ABAC-BAFBD8218FEC}"/>
              </a:ext>
            </a:extLst>
          </p:cNvPr>
          <p:cNvSpPr txBox="1">
            <a:spLocks/>
          </p:cNvSpPr>
          <p:nvPr/>
        </p:nvSpPr>
        <p:spPr>
          <a:xfrm>
            <a:off x="33480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</a:t>
            </a:r>
          </a:p>
        </p:txBody>
      </p:sp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62D6A391-5CD3-C796-3C4D-A0B49210E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Heure du jeudi - </a:t>
            </a:r>
            <a:r>
              <a:rPr lang="fr-FR" dirty="0" smtClean="0"/>
              <a:t>Le </a:t>
            </a:r>
            <a:r>
              <a:rPr lang="fr-FR" dirty="0"/>
              <a:t>digital au service du </a:t>
            </a:r>
            <a:r>
              <a:rPr lang="fr-FR" dirty="0" smtClean="0"/>
              <a:t>crédit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6798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3712590" y="4588123"/>
            <a:ext cx="5966460" cy="42314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42196" y="1579070"/>
            <a:ext cx="8032184" cy="4373495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solidFill>
                  <a:srgbClr val="C00000"/>
                </a:solidFill>
              </a:rPr>
              <a:t>Le digital au service du crédit</a:t>
            </a:r>
          </a:p>
          <a:p>
            <a:pPr marL="0" indent="0">
              <a:buNone/>
            </a:pPr>
            <a:endParaRPr lang="fr-FR" sz="1100" b="1" dirty="0">
              <a:solidFill>
                <a:srgbClr val="C00000"/>
              </a:solidFill>
            </a:endParaRPr>
          </a:p>
          <a:p>
            <a:pPr>
              <a:spcAft>
                <a:spcPts val="0"/>
              </a:spcAft>
            </a:pPr>
            <a:r>
              <a:rPr lang="fr-FR" b="1" dirty="0"/>
              <a:t>Le Crédit Immobilier Digitalisé</a:t>
            </a:r>
          </a:p>
          <a:p>
            <a:pPr marL="0" indent="538163">
              <a:spcAft>
                <a:spcPts val="0"/>
              </a:spcAft>
              <a:buNone/>
            </a:pPr>
            <a:r>
              <a:rPr lang="fr-FR" dirty="0"/>
              <a:t>De la simulation au RDV en agence.</a:t>
            </a:r>
          </a:p>
          <a:p>
            <a:pPr marL="0" indent="0">
              <a:buNone/>
            </a:pPr>
            <a:endParaRPr lang="fr-FR" dirty="0"/>
          </a:p>
          <a:p>
            <a:pPr>
              <a:spcAft>
                <a:spcPts val="0"/>
              </a:spcAft>
              <a:buFont typeface="+mj-lt"/>
              <a:buAutoNum type="arabicPeriod" startAt="2"/>
            </a:pPr>
            <a:r>
              <a:rPr lang="fr-FR" b="1" dirty="0"/>
              <a:t>Potentiel Conso</a:t>
            </a:r>
          </a:p>
          <a:p>
            <a:pPr marL="0" indent="538163">
              <a:spcAft>
                <a:spcPts val="0"/>
              </a:spcAft>
              <a:buNone/>
            </a:pPr>
            <a:r>
              <a:rPr lang="fr-FR" dirty="0"/>
              <a:t>Un ciblage au service de nos clients.</a:t>
            </a:r>
          </a:p>
          <a:p>
            <a:pPr marL="0" indent="538163">
              <a:buNone/>
            </a:pPr>
            <a:endParaRPr lang="fr-FR" dirty="0"/>
          </a:p>
          <a:p>
            <a:pPr>
              <a:buClr>
                <a:schemeClr val="bg1"/>
              </a:buClr>
              <a:buFont typeface="Arial" panose="020B0604020202020204" pitchFamily="34" charset="0"/>
              <a:buAutoNum type="arabicPeriod" startAt="3"/>
            </a:pPr>
            <a:r>
              <a:rPr lang="fr-FR" b="1" dirty="0">
                <a:solidFill>
                  <a:schemeClr val="bg1"/>
                </a:solidFill>
              </a:rPr>
              <a:t>Pour aller plus loin </a:t>
            </a:r>
          </a:p>
          <a:p>
            <a:pPr>
              <a:buAutoNum type="arabicPeriod" startAt="3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356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Pour aller plus loin – Parcours </a:t>
            </a:r>
            <a:r>
              <a:rPr lang="fr-FR" b="1" dirty="0"/>
              <a:t>Crédit Immobilier Digitalisé</a:t>
            </a:r>
            <a:r>
              <a:rPr lang="fr-FR" dirty="0"/>
              <a:t>, un écran dédié pour capter la note du Diagnostic de Performance Energétique (DPE)</a:t>
            </a: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Heure du jeudi - Le digital au service du </a:t>
            </a:r>
            <a:r>
              <a:rPr lang="fr-FR" dirty="0" smtClean="0"/>
              <a:t>crédit</a:t>
            </a:r>
            <a:endParaRPr lang="fr-FR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EDC5B6-572C-4211-BB54-BCBF41ADAC5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0861614" flipV="1">
            <a:off x="6039264" y="4450113"/>
            <a:ext cx="1139894" cy="102776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30306" y="1630162"/>
            <a:ext cx="5486400" cy="4456873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space réservé du contenu 1"/>
          <p:cNvSpPr txBox="1">
            <a:spLocks/>
          </p:cNvSpPr>
          <p:nvPr/>
        </p:nvSpPr>
        <p:spPr>
          <a:xfrm>
            <a:off x="6199654" y="1810009"/>
            <a:ext cx="5077946" cy="2761991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fr-FR" b="1" kern="0" dirty="0">
                <a:cs typeface="Arial"/>
                <a:sym typeface="Arial"/>
              </a:rPr>
              <a:t>Cette note DPE : une opportunité de rebond.</a:t>
            </a:r>
            <a:endParaRPr lang="fr-FR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0" indent="0">
              <a:spcAft>
                <a:spcPts val="600"/>
              </a:spcAft>
              <a:buNone/>
            </a:pPr>
            <a:endParaRPr lang="fr-FR" sz="800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spcAft>
                <a:spcPts val="600"/>
              </a:spcAft>
            </a:pPr>
            <a:r>
              <a:rPr lang="fr-FR" sz="1400" kern="0" dirty="0">
                <a:cs typeface="Arial"/>
                <a:sym typeface="Arial"/>
              </a:rPr>
              <a:t>La note Diagnostic de Performance Energétique vous permet d’accompagner le client ou prospect </a:t>
            </a:r>
            <a:r>
              <a:rPr lang="fr-FR" sz="1400" b="1" kern="0" dirty="0">
                <a:solidFill>
                  <a:srgbClr val="C00000"/>
                </a:solidFill>
                <a:cs typeface="Arial"/>
                <a:sym typeface="Arial"/>
              </a:rPr>
              <a:t>via des offres partenaires telle que </a:t>
            </a:r>
            <a:r>
              <a:rPr lang="fr-FR" sz="1400" b="1" kern="0" dirty="0" err="1">
                <a:solidFill>
                  <a:srgbClr val="C00000"/>
                </a:solidFill>
                <a:cs typeface="Arial"/>
                <a:sym typeface="Arial"/>
              </a:rPr>
              <a:t>Cozynergy</a:t>
            </a:r>
            <a:r>
              <a:rPr lang="fr-FR" sz="1400" b="1" kern="0" dirty="0">
                <a:solidFill>
                  <a:srgbClr val="C00000"/>
                </a:solidFill>
                <a:cs typeface="Arial"/>
                <a:sym typeface="Arial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fr-FR" sz="1400" kern="0" dirty="0">
                <a:cs typeface="Arial"/>
                <a:sym typeface="Arial"/>
              </a:rPr>
              <a:t>En plus, le nouveau DPE inclut un volet qui estime les travaux à effectuer le cas échéant pour améliorer la note du bien. </a:t>
            </a:r>
            <a:r>
              <a:rPr lang="fr-FR" sz="1400" b="1" kern="0" dirty="0">
                <a:solidFill>
                  <a:srgbClr val="C00000"/>
                </a:solidFill>
                <a:cs typeface="Arial"/>
                <a:sym typeface="Arial"/>
              </a:rPr>
              <a:t>Une opportunité pour proposer un prêt complémentaire pour les effectuer et ainsi valoriser son bien.</a:t>
            </a:r>
          </a:p>
        </p:txBody>
      </p:sp>
      <p:pic>
        <p:nvPicPr>
          <p:cNvPr id="15" name="Immagine 23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4777" y="1696306"/>
            <a:ext cx="4926396" cy="3230459"/>
          </a:xfrm>
          <a:prstGeom prst="rect">
            <a:avLst/>
          </a:prstGeom>
        </p:spPr>
      </p:pic>
      <p:sp>
        <p:nvSpPr>
          <p:cNvPr id="16" name="Rettangolo 24"/>
          <p:cNvSpPr/>
          <p:nvPr/>
        </p:nvSpPr>
        <p:spPr>
          <a:xfrm>
            <a:off x="523169" y="5001223"/>
            <a:ext cx="5308661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rtl="0"/>
            <a:r>
              <a:rPr lang="fr" sz="1200" dirty="0">
                <a:latin typeface="Segoe Pro Display" charset="0"/>
                <a:ea typeface="Segoe Pro Display" charset="0"/>
                <a:cs typeface="Segoe Pro Display" charset="0"/>
              </a:rPr>
              <a:t>L’internaute peut saisir la note du </a:t>
            </a:r>
            <a:r>
              <a:rPr lang="fr-FR" sz="1200" dirty="0">
                <a:latin typeface="Segoe Pro Display" charset="0"/>
                <a:ea typeface="Segoe Pro Display" charset="0"/>
                <a:cs typeface="Segoe Pro Display" charset="0"/>
              </a:rPr>
              <a:t>Diagnostic de Performance Energétique</a:t>
            </a:r>
            <a:r>
              <a:rPr lang="fr" sz="1200" dirty="0">
                <a:latin typeface="Segoe Pro Display" charset="0"/>
                <a:ea typeface="Segoe Pro Display" charset="0"/>
                <a:cs typeface="Segoe Pro Display" charset="0"/>
              </a:rPr>
              <a:t> du bien qu’il souhaite acheter. Un champ d’information présente le dispositif gouvernemental « MaPrimeRénov ».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763ACF5-C9BF-4783-A8B3-5AFC53146F6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/>
          <a:srcRect l="4215" t="2916"/>
          <a:stretch/>
        </p:blipFill>
        <p:spPr>
          <a:xfrm>
            <a:off x="2554941" y="1973217"/>
            <a:ext cx="3276889" cy="254499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1929" y="4642975"/>
            <a:ext cx="3030071" cy="182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79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hlinkClick r:id="rId2"/>
            <a:extLst>
              <a:ext uri="{FF2B5EF4-FFF2-40B4-BE49-F238E27FC236}">
                <a16:creationId xmlns:a16="http://schemas.microsoft.com/office/drawing/2014/main" id="{5E6774F7-D16C-9EE0-50BD-B4240915E4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5520" y="1666937"/>
            <a:ext cx="1390384" cy="198625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530D8BB-86C0-1828-30AF-ECA68E1FF80A}"/>
              </a:ext>
            </a:extLst>
          </p:cNvPr>
          <p:cNvSpPr txBox="1"/>
          <p:nvPr/>
        </p:nvSpPr>
        <p:spPr>
          <a:xfrm>
            <a:off x="8340084" y="3320131"/>
            <a:ext cx="3061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SITE INTERNET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Simulateurs, modes opératoires, vidéos </a:t>
            </a: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tutorielles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explications étape par étape…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E87C0EA-E2B1-EB0F-4A3A-4F777C8AA9F4}"/>
              </a:ext>
            </a:extLst>
          </p:cNvPr>
          <p:cNvSpPr txBox="1"/>
          <p:nvPr/>
        </p:nvSpPr>
        <p:spPr>
          <a:xfrm>
            <a:off x="4215782" y="3736864"/>
            <a:ext cx="2185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L’INCONTOURNABLE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récapitulatif des fonctionnalités </a:t>
            </a: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Selfcare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par canal</a:t>
            </a:r>
            <a:endParaRPr lang="fr-FR" sz="10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82AEF3A-9197-0805-E65A-E134A2DBF6DC}"/>
              </a:ext>
            </a:extLst>
          </p:cNvPr>
          <p:cNvSpPr txBox="1"/>
          <p:nvPr/>
        </p:nvSpPr>
        <p:spPr>
          <a:xfrm>
            <a:off x="890616" y="5713157"/>
            <a:ext cx="29813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RUBRIQUE DES COMMERCIAUX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433EF52-AE75-D2F8-C5A8-5BF720E7654A}"/>
              </a:ext>
            </a:extLst>
          </p:cNvPr>
          <p:cNvSpPr txBox="1"/>
          <p:nvPr/>
        </p:nvSpPr>
        <p:spPr>
          <a:xfrm>
            <a:off x="6578674" y="3736864"/>
            <a:ext cx="1278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6"/>
              </a:rPr>
              <a:t>SITE DEMO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reproduction de l’appli mobile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37D1E86-F9CF-8C30-1915-DD74A7670F7C}"/>
              </a:ext>
            </a:extLst>
          </p:cNvPr>
          <p:cNvSpPr txBox="1"/>
          <p:nvPr/>
        </p:nvSpPr>
        <p:spPr>
          <a:xfrm>
            <a:off x="8339752" y="5713157"/>
            <a:ext cx="14263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7"/>
              </a:rPr>
              <a:t>YOUTUBE 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Tutoriels vidéos</a:t>
            </a:r>
          </a:p>
        </p:txBody>
      </p:sp>
      <p:pic>
        <p:nvPicPr>
          <p:cNvPr id="24" name="Image 23">
            <a:hlinkClick r:id="rId5"/>
            <a:extLst>
              <a:ext uri="{FF2B5EF4-FFF2-40B4-BE49-F238E27FC236}">
                <a16:creationId xmlns:a16="http://schemas.microsoft.com/office/drawing/2014/main" id="{CC35EB78-91E7-5A6B-5985-DB371D60BD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4227" y="3643231"/>
            <a:ext cx="2631493" cy="197531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 26">
            <a:hlinkClick r:id="rId6"/>
            <a:extLst>
              <a:ext uri="{FF2B5EF4-FFF2-40B4-BE49-F238E27FC236}">
                <a16:creationId xmlns:a16="http://schemas.microsoft.com/office/drawing/2014/main" id="{77D7E006-7E95-3CBE-98B0-863DDA7BEA6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33554" y="1666937"/>
            <a:ext cx="960724" cy="2016408"/>
          </a:xfrm>
          <a:prstGeom prst="roundRect">
            <a:avLst>
              <a:gd name="adj" fmla="val 1468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8" name="Image 27">
            <a:hlinkClick r:id="rId10"/>
            <a:extLst>
              <a:ext uri="{FF2B5EF4-FFF2-40B4-BE49-F238E27FC236}">
                <a16:creationId xmlns:a16="http://schemas.microsoft.com/office/drawing/2014/main" id="{849E27D0-29F7-5973-1054-50074BC1A7B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3187" y="4695977"/>
            <a:ext cx="1742502" cy="97889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1FA7985F-7529-A489-2339-A1B04724FFA6}"/>
              </a:ext>
            </a:extLst>
          </p:cNvPr>
          <p:cNvSpPr txBox="1"/>
          <p:nvPr/>
        </p:nvSpPr>
        <p:spPr>
          <a:xfrm>
            <a:off x="4600554" y="5691355"/>
            <a:ext cx="3881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10"/>
              </a:rPr>
              <a:t>QUOI DE NEUF ?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support mensuel avec les dernières évolutions de l’appli</a:t>
            </a:r>
          </a:p>
        </p:txBody>
      </p:sp>
      <p:pic>
        <p:nvPicPr>
          <p:cNvPr id="30" name="Image 29">
            <a:hlinkClick r:id="rId10"/>
            <a:extLst>
              <a:ext uri="{FF2B5EF4-FFF2-40B4-BE49-F238E27FC236}">
                <a16:creationId xmlns:a16="http://schemas.microsoft.com/office/drawing/2014/main" id="{A226AA39-EB82-E191-1E42-6A9D3688B5C4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4354" y="4847951"/>
            <a:ext cx="879735" cy="49403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 30">
            <a:hlinkClick r:id="rId10"/>
            <a:extLst>
              <a:ext uri="{FF2B5EF4-FFF2-40B4-BE49-F238E27FC236}">
                <a16:creationId xmlns:a16="http://schemas.microsoft.com/office/drawing/2014/main" id="{883013D6-28C2-9686-001D-C5E8509372D5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6288" y="5031916"/>
            <a:ext cx="942804" cy="529457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4" name="Image 1023">
            <a:extLst>
              <a:ext uri="{FF2B5EF4-FFF2-40B4-BE49-F238E27FC236}">
                <a16:creationId xmlns:a16="http://schemas.microsoft.com/office/drawing/2014/main" id="{03492C6C-F20E-4186-97D5-9645D5805A8D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27390" y="5377993"/>
            <a:ext cx="340518" cy="246221"/>
          </a:xfrm>
          <a:prstGeom prst="rect">
            <a:avLst/>
          </a:prstGeom>
        </p:spPr>
      </p:pic>
      <p:grpSp>
        <p:nvGrpSpPr>
          <p:cNvPr id="1026" name="Groupe 1025">
            <a:extLst>
              <a:ext uri="{FF2B5EF4-FFF2-40B4-BE49-F238E27FC236}">
                <a16:creationId xmlns:a16="http://schemas.microsoft.com/office/drawing/2014/main" id="{2C8DE428-47D2-AAF2-2E59-41D95794ED83}"/>
              </a:ext>
            </a:extLst>
          </p:cNvPr>
          <p:cNvGrpSpPr/>
          <p:nvPr/>
        </p:nvGrpSpPr>
        <p:grpSpPr>
          <a:xfrm>
            <a:off x="8427390" y="4170004"/>
            <a:ext cx="1338701" cy="1504864"/>
            <a:chOff x="696311" y="4101323"/>
            <a:chExt cx="1536260" cy="1726944"/>
          </a:xfrm>
        </p:grpSpPr>
        <p:pic>
          <p:nvPicPr>
            <p:cNvPr id="1027" name="Image 1026">
              <a:hlinkClick r:id="rId7"/>
              <a:extLst>
                <a:ext uri="{FF2B5EF4-FFF2-40B4-BE49-F238E27FC236}">
                  <a16:creationId xmlns:a16="http://schemas.microsoft.com/office/drawing/2014/main" id="{A20C8358-5F49-A898-B0F3-4BF44B067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0379" y="4101323"/>
              <a:ext cx="1342192" cy="734919"/>
            </a:xfrm>
            <a:prstGeom prst="rect">
              <a:avLst/>
            </a:prstGeom>
          </p:spPr>
        </p:pic>
        <p:pic>
          <p:nvPicPr>
            <p:cNvPr id="1029" name="Image 1028">
              <a:hlinkClick r:id="rId7"/>
              <a:extLst>
                <a:ext uri="{FF2B5EF4-FFF2-40B4-BE49-F238E27FC236}">
                  <a16:creationId xmlns:a16="http://schemas.microsoft.com/office/drawing/2014/main" id="{CA7AE4D3-AF99-5BBB-0F34-FA95EEAA01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410405">
              <a:off x="696311" y="4721117"/>
              <a:ext cx="1104403" cy="665383"/>
            </a:xfrm>
            <a:prstGeom prst="rect">
              <a:avLst/>
            </a:prstGeom>
          </p:spPr>
        </p:pic>
        <p:pic>
          <p:nvPicPr>
            <p:cNvPr id="1030" name="Image 1029">
              <a:hlinkClick r:id="rId7"/>
              <a:extLst>
                <a:ext uri="{FF2B5EF4-FFF2-40B4-BE49-F238E27FC236}">
                  <a16:creationId xmlns:a16="http://schemas.microsoft.com/office/drawing/2014/main" id="{25A099DA-1EE6-ECB2-A290-43D3471E6A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69049" y="5256835"/>
              <a:ext cx="1039541" cy="571432"/>
            </a:xfrm>
            <a:prstGeom prst="rect">
              <a:avLst/>
            </a:prstGeom>
          </p:spPr>
        </p:pic>
      </p:grpSp>
      <p:pic>
        <p:nvPicPr>
          <p:cNvPr id="1031" name="Image 1030">
            <a:hlinkClick r:id="rId4"/>
            <a:extLst>
              <a:ext uri="{FF2B5EF4-FFF2-40B4-BE49-F238E27FC236}">
                <a16:creationId xmlns:a16="http://schemas.microsoft.com/office/drawing/2014/main" id="{DF0C5B2C-D98F-E52F-56D0-8C42A773B198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5256" y="1690600"/>
            <a:ext cx="2744134" cy="140376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32" name="Picture 13" descr="Résultat de recherche d'images pour &quot;clic&quot;">
            <a:extLst>
              <a:ext uri="{FF2B5EF4-FFF2-40B4-BE49-F238E27FC236}">
                <a16:creationId xmlns:a16="http://schemas.microsoft.com/office/drawing/2014/main" id="{3A5893F7-CE6F-3762-CA40-CB0D7DC52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86353" y="3314592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3" descr="Résultat de recherche d'images pour &quot;clic&quot;">
            <a:extLst>
              <a:ext uri="{FF2B5EF4-FFF2-40B4-BE49-F238E27FC236}">
                <a16:creationId xmlns:a16="http://schemas.microsoft.com/office/drawing/2014/main" id="{C8978AF5-AFC0-7138-880E-DD0AF46BA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4278" y="3561103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Pour aller plus loin – les outils à votre disposition</a:t>
            </a: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Heure du jeudi - </a:t>
            </a:r>
            <a:r>
              <a:rPr lang="fr-FR" dirty="0" smtClean="0"/>
              <a:t>Le </a:t>
            </a:r>
            <a:r>
              <a:rPr lang="fr-FR" dirty="0"/>
              <a:t>digital au service du </a:t>
            </a:r>
            <a:r>
              <a:rPr lang="fr-FR" dirty="0" smtClean="0"/>
              <a:t>crédit</a:t>
            </a:r>
            <a:endParaRPr lang="fr-FR" dirty="0"/>
          </a:p>
        </p:txBody>
      </p:sp>
      <p:sp>
        <p:nvSpPr>
          <p:cNvPr id="17" name="Espace réservé du contenu 4">
            <a:extLst>
              <a:ext uri="{FF2B5EF4-FFF2-40B4-BE49-F238E27FC236}">
                <a16:creationId xmlns:a16="http://schemas.microsoft.com/office/drawing/2014/main" id="{A663C8C4-251F-4EEA-8DD6-6D7CA680C343}"/>
              </a:ext>
            </a:extLst>
          </p:cNvPr>
          <p:cNvSpPr txBox="1">
            <a:spLocks/>
          </p:cNvSpPr>
          <p:nvPr/>
        </p:nvSpPr>
        <p:spPr>
          <a:xfrm>
            <a:off x="866337" y="3271988"/>
            <a:ext cx="3345409" cy="790833"/>
          </a:xfr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ym typeface="Wingdings" panose="05000000000000000000" pitchFamily="2" charset="2"/>
                <a:hlinkClick r:id="rId20"/>
              </a:rPr>
              <a:t>OUTIL D’AIDE À LA VENTE (OAV)</a:t>
            </a:r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</p:txBody>
      </p:sp>
      <p:pic>
        <p:nvPicPr>
          <p:cNvPr id="2" name="Image 1">
            <a:hlinkClick r:id="rId20"/>
            <a:extLst>
              <a:ext uri="{FF2B5EF4-FFF2-40B4-BE49-F238E27FC236}">
                <a16:creationId xmlns:a16="http://schemas.microsoft.com/office/drawing/2014/main" id="{BB1D6F14-D8AE-427C-A4BF-D4CB6DFC8D5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1045" y="1640027"/>
            <a:ext cx="3085091" cy="1590024"/>
          </a:xfrm>
          <a:custGeom>
            <a:avLst/>
            <a:gdLst>
              <a:gd name="connsiteX0" fmla="*/ 0 w 3085091"/>
              <a:gd name="connsiteY0" fmla="*/ 0 h 1590024"/>
              <a:gd name="connsiteX1" fmla="*/ 647869 w 3085091"/>
              <a:gd name="connsiteY1" fmla="*/ 0 h 1590024"/>
              <a:gd name="connsiteX2" fmla="*/ 1264887 w 3085091"/>
              <a:gd name="connsiteY2" fmla="*/ 0 h 1590024"/>
              <a:gd name="connsiteX3" fmla="*/ 1912756 w 3085091"/>
              <a:gd name="connsiteY3" fmla="*/ 0 h 1590024"/>
              <a:gd name="connsiteX4" fmla="*/ 2498924 w 3085091"/>
              <a:gd name="connsiteY4" fmla="*/ 0 h 1590024"/>
              <a:gd name="connsiteX5" fmla="*/ 3085091 w 3085091"/>
              <a:gd name="connsiteY5" fmla="*/ 0 h 1590024"/>
              <a:gd name="connsiteX6" fmla="*/ 3085091 w 3085091"/>
              <a:gd name="connsiteY6" fmla="*/ 514108 h 1590024"/>
              <a:gd name="connsiteX7" fmla="*/ 3085091 w 3085091"/>
              <a:gd name="connsiteY7" fmla="*/ 1060016 h 1590024"/>
              <a:gd name="connsiteX8" fmla="*/ 3085091 w 3085091"/>
              <a:gd name="connsiteY8" fmla="*/ 1590024 h 1590024"/>
              <a:gd name="connsiteX9" fmla="*/ 2468073 w 3085091"/>
              <a:gd name="connsiteY9" fmla="*/ 1590024 h 1590024"/>
              <a:gd name="connsiteX10" fmla="*/ 1789353 w 3085091"/>
              <a:gd name="connsiteY10" fmla="*/ 1590024 h 1590024"/>
              <a:gd name="connsiteX11" fmla="*/ 1264887 w 3085091"/>
              <a:gd name="connsiteY11" fmla="*/ 1590024 h 1590024"/>
              <a:gd name="connsiteX12" fmla="*/ 740422 w 3085091"/>
              <a:gd name="connsiteY12" fmla="*/ 1590024 h 1590024"/>
              <a:gd name="connsiteX13" fmla="*/ 0 w 3085091"/>
              <a:gd name="connsiteY13" fmla="*/ 1590024 h 1590024"/>
              <a:gd name="connsiteX14" fmla="*/ 0 w 3085091"/>
              <a:gd name="connsiteY14" fmla="*/ 1091816 h 1590024"/>
              <a:gd name="connsiteX15" fmla="*/ 0 w 3085091"/>
              <a:gd name="connsiteY15" fmla="*/ 577709 h 1590024"/>
              <a:gd name="connsiteX16" fmla="*/ 0 w 3085091"/>
              <a:gd name="connsiteY16" fmla="*/ 0 h 1590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85091" h="1590024" fill="none" extrusionOk="0">
                <a:moveTo>
                  <a:pt x="0" y="0"/>
                </a:moveTo>
                <a:cubicBezTo>
                  <a:pt x="319955" y="16205"/>
                  <a:pt x="410479" y="-14259"/>
                  <a:pt x="647869" y="0"/>
                </a:cubicBezTo>
                <a:cubicBezTo>
                  <a:pt x="885259" y="14259"/>
                  <a:pt x="1122544" y="-27197"/>
                  <a:pt x="1264887" y="0"/>
                </a:cubicBezTo>
                <a:cubicBezTo>
                  <a:pt x="1407230" y="27197"/>
                  <a:pt x="1630653" y="4531"/>
                  <a:pt x="1912756" y="0"/>
                </a:cubicBezTo>
                <a:cubicBezTo>
                  <a:pt x="2194859" y="-4531"/>
                  <a:pt x="2229466" y="-16833"/>
                  <a:pt x="2498924" y="0"/>
                </a:cubicBezTo>
                <a:cubicBezTo>
                  <a:pt x="2768382" y="16833"/>
                  <a:pt x="2842589" y="-2539"/>
                  <a:pt x="3085091" y="0"/>
                </a:cubicBezTo>
                <a:cubicBezTo>
                  <a:pt x="3086944" y="229348"/>
                  <a:pt x="3061749" y="333416"/>
                  <a:pt x="3085091" y="514108"/>
                </a:cubicBezTo>
                <a:cubicBezTo>
                  <a:pt x="3108433" y="694800"/>
                  <a:pt x="3068613" y="904283"/>
                  <a:pt x="3085091" y="1060016"/>
                </a:cubicBezTo>
                <a:cubicBezTo>
                  <a:pt x="3101569" y="1215749"/>
                  <a:pt x="3107282" y="1432955"/>
                  <a:pt x="3085091" y="1590024"/>
                </a:cubicBezTo>
                <a:cubicBezTo>
                  <a:pt x="2836593" y="1578781"/>
                  <a:pt x="2651154" y="1609277"/>
                  <a:pt x="2468073" y="1590024"/>
                </a:cubicBezTo>
                <a:cubicBezTo>
                  <a:pt x="2284992" y="1570771"/>
                  <a:pt x="2121394" y="1600425"/>
                  <a:pt x="1789353" y="1590024"/>
                </a:cubicBezTo>
                <a:cubicBezTo>
                  <a:pt x="1457312" y="1579623"/>
                  <a:pt x="1475826" y="1593054"/>
                  <a:pt x="1264887" y="1590024"/>
                </a:cubicBezTo>
                <a:cubicBezTo>
                  <a:pt x="1053948" y="1586994"/>
                  <a:pt x="875113" y="1598631"/>
                  <a:pt x="740422" y="1590024"/>
                </a:cubicBezTo>
                <a:cubicBezTo>
                  <a:pt x="605731" y="1581417"/>
                  <a:pt x="186502" y="1615089"/>
                  <a:pt x="0" y="1590024"/>
                </a:cubicBezTo>
                <a:cubicBezTo>
                  <a:pt x="-22841" y="1375462"/>
                  <a:pt x="-348" y="1204086"/>
                  <a:pt x="0" y="1091816"/>
                </a:cubicBezTo>
                <a:cubicBezTo>
                  <a:pt x="348" y="979546"/>
                  <a:pt x="1309" y="753054"/>
                  <a:pt x="0" y="577709"/>
                </a:cubicBezTo>
                <a:cubicBezTo>
                  <a:pt x="-1309" y="402364"/>
                  <a:pt x="-14963" y="288445"/>
                  <a:pt x="0" y="0"/>
                </a:cubicBezTo>
                <a:close/>
              </a:path>
              <a:path w="3085091" h="1590024" stroke="0" extrusionOk="0">
                <a:moveTo>
                  <a:pt x="0" y="0"/>
                </a:moveTo>
                <a:cubicBezTo>
                  <a:pt x="286197" y="-19340"/>
                  <a:pt x="400011" y="-12586"/>
                  <a:pt x="678720" y="0"/>
                </a:cubicBezTo>
                <a:cubicBezTo>
                  <a:pt x="957429" y="12586"/>
                  <a:pt x="1072885" y="6000"/>
                  <a:pt x="1357440" y="0"/>
                </a:cubicBezTo>
                <a:cubicBezTo>
                  <a:pt x="1641995" y="-6000"/>
                  <a:pt x="1712474" y="671"/>
                  <a:pt x="2036160" y="0"/>
                </a:cubicBezTo>
                <a:cubicBezTo>
                  <a:pt x="2359846" y="-671"/>
                  <a:pt x="2681827" y="36691"/>
                  <a:pt x="3085091" y="0"/>
                </a:cubicBezTo>
                <a:cubicBezTo>
                  <a:pt x="3060033" y="241863"/>
                  <a:pt x="3089624" y="310534"/>
                  <a:pt x="3085091" y="545908"/>
                </a:cubicBezTo>
                <a:cubicBezTo>
                  <a:pt x="3080558" y="781282"/>
                  <a:pt x="3073201" y="836603"/>
                  <a:pt x="3085091" y="1091816"/>
                </a:cubicBezTo>
                <a:cubicBezTo>
                  <a:pt x="3096981" y="1347029"/>
                  <a:pt x="3063681" y="1359096"/>
                  <a:pt x="3085091" y="1590024"/>
                </a:cubicBezTo>
                <a:cubicBezTo>
                  <a:pt x="2848513" y="1566645"/>
                  <a:pt x="2613194" y="1587303"/>
                  <a:pt x="2406371" y="1590024"/>
                </a:cubicBezTo>
                <a:cubicBezTo>
                  <a:pt x="2199548" y="1592745"/>
                  <a:pt x="1993712" y="1572658"/>
                  <a:pt x="1851055" y="1590024"/>
                </a:cubicBezTo>
                <a:cubicBezTo>
                  <a:pt x="1708398" y="1607390"/>
                  <a:pt x="1519848" y="1594145"/>
                  <a:pt x="1264887" y="1590024"/>
                </a:cubicBezTo>
                <a:cubicBezTo>
                  <a:pt x="1009926" y="1585903"/>
                  <a:pt x="925376" y="1613814"/>
                  <a:pt x="678720" y="1590024"/>
                </a:cubicBezTo>
                <a:cubicBezTo>
                  <a:pt x="432064" y="1566234"/>
                  <a:pt x="161543" y="1611484"/>
                  <a:pt x="0" y="1590024"/>
                </a:cubicBezTo>
                <a:cubicBezTo>
                  <a:pt x="-21594" y="1350806"/>
                  <a:pt x="-22011" y="1298611"/>
                  <a:pt x="0" y="1107717"/>
                </a:cubicBezTo>
                <a:cubicBezTo>
                  <a:pt x="22011" y="916823"/>
                  <a:pt x="5188" y="780422"/>
                  <a:pt x="0" y="609509"/>
                </a:cubicBezTo>
                <a:cubicBezTo>
                  <a:pt x="-5188" y="438596"/>
                  <a:pt x="5520" y="211351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2440349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856280">
            <a:off x="847679" y="1312252"/>
            <a:ext cx="316682" cy="709368"/>
          </a:xfrm>
          <a:prstGeom prst="rect">
            <a:avLst/>
          </a:prstGeom>
        </p:spPr>
      </p:pic>
      <p:sp>
        <p:nvSpPr>
          <p:cNvPr id="1034" name="Rectangle 1033">
            <a:extLst>
              <a:ext uri="{FF2B5EF4-FFF2-40B4-BE49-F238E27FC236}">
                <a16:creationId xmlns:a16="http://schemas.microsoft.com/office/drawing/2014/main" id="{96D40422-68D0-075B-ECD7-CB5E287F1AE9}"/>
              </a:ext>
            </a:extLst>
          </p:cNvPr>
          <p:cNvSpPr/>
          <p:nvPr/>
        </p:nvSpPr>
        <p:spPr>
          <a:xfrm>
            <a:off x="1170272" y="4444650"/>
            <a:ext cx="912642" cy="97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36" name="Image 1035">
            <a:extLst>
              <a:ext uri="{FF2B5EF4-FFF2-40B4-BE49-F238E27FC236}">
                <a16:creationId xmlns:a16="http://schemas.microsoft.com/office/drawing/2014/main" id="{BCF5A7AA-B79F-D890-BA2A-8DD1AF9AE49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449463" y="2185903"/>
            <a:ext cx="2485542" cy="106041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767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13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7184</TotalTime>
  <Words>1556</Words>
  <Application>Microsoft Office PowerPoint</Application>
  <PresentationFormat>Grand écran</PresentationFormat>
  <Paragraphs>209</Paragraphs>
  <Slides>21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3" baseType="lpstr">
      <vt:lpstr>Arial</vt:lpstr>
      <vt:lpstr>Arial Black</vt:lpstr>
      <vt:lpstr>Calibri</vt:lpstr>
      <vt:lpstr>Franklin Gothic Medium</vt:lpstr>
      <vt:lpstr>Freestyle Script</vt:lpstr>
      <vt:lpstr>Gill Sans</vt:lpstr>
      <vt:lpstr>Helvetica Neue Medium</vt:lpstr>
      <vt:lpstr>Montserrat Black</vt:lpstr>
      <vt:lpstr>Segoe Pro Display</vt:lpstr>
      <vt:lpstr>Times New Roman</vt:lpstr>
      <vt:lpstr>Wingdings</vt:lpstr>
      <vt:lpstr>Thème Office</vt:lpstr>
      <vt:lpstr>Heure du jeudi  Le digital au service  du crédit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RIVIERE Alexandra [CEGEE]</cp:lastModifiedBy>
  <cp:revision>557</cp:revision>
  <dcterms:created xsi:type="dcterms:W3CDTF">2020-06-24T09:20:11Z</dcterms:created>
  <dcterms:modified xsi:type="dcterms:W3CDTF">2023-05-23T12:37:44Z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