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1181" r:id="rId7"/>
    <p:sldId id="262" r:id="rId8"/>
    <p:sldId id="1154" r:id="rId9"/>
    <p:sldId id="263" r:id="rId10"/>
    <p:sldId id="1155" r:id="rId11"/>
    <p:sldId id="1165" r:id="rId12"/>
    <p:sldId id="1167" r:id="rId13"/>
    <p:sldId id="1176" r:id="rId14"/>
    <p:sldId id="1177" r:id="rId15"/>
    <p:sldId id="1178" r:id="rId16"/>
    <p:sldId id="1179" r:id="rId17"/>
    <p:sldId id="1180" r:id="rId18"/>
    <p:sldId id="1166" r:id="rId19"/>
    <p:sldId id="1172" r:id="rId20"/>
    <p:sldId id="1175" r:id="rId21"/>
    <p:sldId id="1168" r:id="rId22"/>
    <p:sldId id="1169" r:id="rId23"/>
    <p:sldId id="1173" r:id="rId24"/>
    <p:sldId id="1170" r:id="rId25"/>
    <p:sldId id="1217" r:id="rId26"/>
    <p:sldId id="1218" r:id="rId27"/>
    <p:sldId id="1219" r:id="rId28"/>
    <p:sldId id="1182" r:id="rId29"/>
    <p:sldId id="1183" r:id="rId30"/>
    <p:sldId id="1185" r:id="rId31"/>
    <p:sldId id="1186" r:id="rId32"/>
    <p:sldId id="1187" r:id="rId33"/>
    <p:sldId id="1188" r:id="rId34"/>
    <p:sldId id="1189" r:id="rId35"/>
    <p:sldId id="1190" r:id="rId36"/>
    <p:sldId id="1191" r:id="rId37"/>
    <p:sldId id="1192" r:id="rId38"/>
    <p:sldId id="1193" r:id="rId39"/>
    <p:sldId id="1194" r:id="rId40"/>
    <p:sldId id="1195" r:id="rId41"/>
    <p:sldId id="1196" r:id="rId42"/>
    <p:sldId id="1197" r:id="rId43"/>
    <p:sldId id="1198" r:id="rId44"/>
    <p:sldId id="1199" r:id="rId45"/>
    <p:sldId id="1200" r:id="rId46"/>
    <p:sldId id="1201" r:id="rId47"/>
    <p:sldId id="1202" r:id="rId48"/>
    <p:sldId id="1203" r:id="rId49"/>
    <p:sldId id="1204" r:id="rId50"/>
    <p:sldId id="1205" r:id="rId51"/>
    <p:sldId id="1206" r:id="rId52"/>
    <p:sldId id="1207" r:id="rId53"/>
    <p:sldId id="1208" r:id="rId54"/>
    <p:sldId id="1209" r:id="rId55"/>
    <p:sldId id="1210" r:id="rId56"/>
    <p:sldId id="1211" r:id="rId57"/>
    <p:sldId id="1212" r:id="rId58"/>
    <p:sldId id="1213" r:id="rId59"/>
    <p:sldId id="1214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C31632"/>
    <a:srgbClr val="000000"/>
    <a:srgbClr val="FBDCDD"/>
    <a:srgbClr val="EC1B24"/>
    <a:srgbClr val="E7302A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12/01/2023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 Variable 2023 -Marchés BDD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Pole Banque de Détail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L’outil Repères 2023 sera disponible courant de semaine 2, et de nouveaux outils de pilotage de la part variable vous seront bientôt présentés.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7" name="Image 10">
            <a:extLst>
              <a:ext uri="{FF2B5EF4-FFF2-40B4-BE49-F238E27FC236}">
                <a16:creationId xmlns:a16="http://schemas.microsoft.com/office/drawing/2014/main" id="{46D81925-A252-45F5-8FAA-4BDDBE3B9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006600"/>
            <a:ext cx="5056188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CE88EED-A479-436F-B859-AF86F971E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676400"/>
            <a:ext cx="5580062" cy="4306888"/>
          </a:xfrm>
        </p:spPr>
        <p:txBody>
          <a:bodyPr/>
          <a:lstStyle/>
          <a:p>
            <a:pPr>
              <a:defRPr/>
            </a:pPr>
            <a:r>
              <a:rPr lang="fr-FR" dirty="0"/>
              <a:t>Les travaux sont en cours pour la mise à jour 2023 de l’outil. Ce dernier devrait être disponible au cours de la </a:t>
            </a:r>
            <a:r>
              <a:rPr lang="fr-FR" b="1" dirty="0"/>
              <a:t>semaine 2, </a:t>
            </a:r>
            <a:r>
              <a:rPr lang="fr-FR" dirty="0"/>
              <a:t>une communication sera faite par mail à l’ensemble des DA.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En parallèle, de nouveaux outils sont en cours de développement pour vous permettre de piloter la Part Variable sur Objectifs ainsi que le Baromètre 2023, avec pour date de livraison prévisionnelle :</a:t>
            </a:r>
          </a:p>
          <a:p>
            <a:pPr lvl="1">
              <a:defRPr/>
            </a:pPr>
            <a:r>
              <a:rPr lang="fr-FR" dirty="0"/>
              <a:t>fin janvier pour la PV sur Objectifs ;</a:t>
            </a:r>
          </a:p>
          <a:p>
            <a:pPr lvl="1">
              <a:defRPr/>
            </a:pPr>
            <a:r>
              <a:rPr lang="fr-FR" dirty="0"/>
              <a:t>février pour le Baromètre.</a:t>
            </a:r>
          </a:p>
          <a:p>
            <a:pPr lvl="1"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Ils viendront remplacer les anciens suivis, nous ne manquerons pas de vous les présenter très prochainement.</a:t>
            </a:r>
          </a:p>
          <a:p>
            <a:pPr marL="468000" lvl="1" indent="0">
              <a:buFont typeface="Arial" panose="020B0604020202020204" pitchFamily="34" charset="0"/>
              <a:buNone/>
              <a:defRPr/>
            </a:pPr>
            <a:endParaRPr lang="fr-FR" dirty="0"/>
          </a:p>
          <a:p>
            <a:pPr>
              <a:defRPr/>
            </a:pPr>
            <a:endParaRPr lang="fr-FR" dirty="0"/>
          </a:p>
          <a:p>
            <a:pPr marL="36000" indent="0"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026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/>
              <a:t> </a:t>
            </a:r>
            <a:r>
              <a:rPr lang="fr-FR" b="1" dirty="0">
                <a:solidFill>
                  <a:srgbClr val="C00000"/>
                </a:solidFill>
              </a:rPr>
              <a:t>Elle porte une ambition de croissance pérenne </a:t>
            </a:r>
            <a:r>
              <a:rPr lang="fr-FR" dirty="0"/>
              <a:t>de notre entreprise en </a:t>
            </a:r>
            <a:r>
              <a:rPr lang="fr-FR" b="1" dirty="0">
                <a:solidFill>
                  <a:srgbClr val="C00000"/>
                </a:solidFill>
              </a:rPr>
              <a:t>optimisant notre PNB </a:t>
            </a:r>
            <a:r>
              <a:rPr lang="fr-FR" dirty="0"/>
              <a:t>dans le strict </a:t>
            </a:r>
            <a:r>
              <a:rPr lang="fr-FR" b="1" dirty="0">
                <a:solidFill>
                  <a:srgbClr val="C00000"/>
                </a:solidFill>
              </a:rPr>
              <a:t>respect des règles de risque et de conformité</a:t>
            </a:r>
            <a:r>
              <a:rPr lang="fr-FR" dirty="0"/>
              <a:t>, en assurant la </a:t>
            </a:r>
            <a:r>
              <a:rPr lang="fr-FR" b="1" dirty="0">
                <a:solidFill>
                  <a:srgbClr val="C00000"/>
                </a:solidFill>
              </a:rPr>
              <a:t>primauté des intérêts clients </a:t>
            </a:r>
            <a:r>
              <a:rPr lang="fr-FR" dirty="0"/>
              <a:t>et en </a:t>
            </a:r>
            <a:r>
              <a:rPr lang="fr-FR" b="1" dirty="0">
                <a:solidFill>
                  <a:srgbClr val="C00000"/>
                </a:solidFill>
              </a:rPr>
              <a:t>contribuant à l’engagement des équipes</a:t>
            </a:r>
            <a:r>
              <a:rPr lang="fr-FR" dirty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La Part Variable 2023 traduit le </a:t>
            </a:r>
            <a:r>
              <a:rPr lang="fr-FR" b="1" dirty="0">
                <a:solidFill>
                  <a:srgbClr val="C00000"/>
                </a:solidFill>
              </a:rPr>
              <a:t>socle de notre politique commerciale </a:t>
            </a:r>
            <a:r>
              <a:rPr lang="fr-FR" dirty="0"/>
              <a:t>au travers de nos enjeux majeurs 2023 </a:t>
            </a:r>
          </a:p>
          <a:p>
            <a:pPr lvl="1" algn="just"/>
            <a:r>
              <a:rPr lang="fr-FR" b="1" dirty="0">
                <a:solidFill>
                  <a:srgbClr val="C00000"/>
                </a:solidFill>
              </a:rPr>
              <a:t>la Conquête </a:t>
            </a:r>
            <a:r>
              <a:rPr lang="fr-FR" dirty="0"/>
              <a:t>pour développer notre fonds de commerce, </a:t>
            </a:r>
          </a:p>
          <a:p>
            <a:pPr lvl="1" algn="just"/>
            <a:r>
              <a:rPr lang="fr-FR" b="1" dirty="0">
                <a:solidFill>
                  <a:srgbClr val="C00000"/>
                </a:solidFill>
              </a:rPr>
              <a:t>la Satisfaction </a:t>
            </a:r>
            <a:r>
              <a:rPr lang="fr-FR" dirty="0"/>
              <a:t>pour réduire l’attrition.</a:t>
            </a:r>
          </a:p>
          <a:p>
            <a:pPr lvl="1" algn="just"/>
            <a:r>
              <a:rPr lang="fr-FR" b="1" dirty="0">
                <a:solidFill>
                  <a:srgbClr val="C00000"/>
                </a:solidFill>
              </a:rPr>
              <a:t>L’Epargne </a:t>
            </a:r>
            <a:r>
              <a:rPr lang="fr-FR" dirty="0"/>
              <a:t>pour accompagner notre développement.</a:t>
            </a:r>
          </a:p>
          <a:p>
            <a:pPr lvl="1" algn="just"/>
            <a:endParaRPr lang="fr-FR" dirty="0"/>
          </a:p>
          <a:p>
            <a:pPr algn="just"/>
            <a:r>
              <a:rPr lang="fr-FR" dirty="0"/>
              <a:t>Elle porte nos </a:t>
            </a:r>
            <a:r>
              <a:rPr lang="fr-FR" b="1" dirty="0">
                <a:solidFill>
                  <a:srgbClr val="C00000"/>
                </a:solidFill>
              </a:rPr>
              <a:t>ambitions 2023 </a:t>
            </a:r>
            <a:r>
              <a:rPr lang="fr-FR" dirty="0"/>
              <a:t>surfant sur nos réussites 2021 - 2022 :  </a:t>
            </a:r>
          </a:p>
          <a:p>
            <a:pPr lvl="1" algn="just"/>
            <a:r>
              <a:rPr lang="fr-FR" b="1" dirty="0">
                <a:solidFill>
                  <a:srgbClr val="C00000"/>
                </a:solidFill>
              </a:rPr>
              <a:t>l’IARD</a:t>
            </a:r>
            <a:r>
              <a:rPr lang="fr-FR" dirty="0"/>
              <a:t>,</a:t>
            </a:r>
          </a:p>
          <a:p>
            <a:pPr lvl="1" algn="just"/>
            <a:r>
              <a:rPr lang="fr-FR" dirty="0"/>
              <a:t>la </a:t>
            </a:r>
            <a:r>
              <a:rPr lang="fr-FR" b="1" dirty="0">
                <a:solidFill>
                  <a:srgbClr val="C00000"/>
                </a:solidFill>
              </a:rPr>
              <a:t>Bancarisation</a:t>
            </a:r>
            <a:r>
              <a:rPr lang="fr-FR" dirty="0"/>
              <a:t>,  </a:t>
            </a:r>
          </a:p>
          <a:p>
            <a:pPr lvl="1" algn="just"/>
            <a:r>
              <a:rPr lang="fr-FR" dirty="0"/>
              <a:t>le </a:t>
            </a:r>
            <a:r>
              <a:rPr lang="fr-FR" b="1" dirty="0">
                <a:solidFill>
                  <a:srgbClr val="C00000"/>
                </a:solidFill>
              </a:rPr>
              <a:t>Crédit Conso</a:t>
            </a:r>
            <a:r>
              <a:rPr lang="fr-FR" dirty="0"/>
              <a:t> </a:t>
            </a:r>
          </a:p>
          <a:p>
            <a:pPr lvl="1" algn="just"/>
            <a:r>
              <a:rPr lang="fr-FR" dirty="0"/>
              <a:t>le </a:t>
            </a:r>
            <a:r>
              <a:rPr lang="fr-FR" b="1" dirty="0">
                <a:solidFill>
                  <a:srgbClr val="C00000"/>
                </a:solidFill>
              </a:rPr>
              <a:t>crédit MLT Pro</a:t>
            </a:r>
          </a:p>
          <a:p>
            <a:pPr algn="just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2023</a:t>
            </a:r>
            <a:r>
              <a:rPr lang="fr-FR" dirty="0"/>
              <a:t>, à l’instar de 2022, doit être </a:t>
            </a:r>
            <a:r>
              <a:rPr lang="fr-FR" dirty="0">
                <a:solidFill>
                  <a:srgbClr val="C00000"/>
                </a:solidFill>
              </a:rPr>
              <a:t>la boussole de nos ambitions fortes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040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C00000"/>
                </a:solidFill>
              </a:rPr>
              <a:t>Le collectif reste au cœur du dispositif avec des synergies inter-marchés plus marquées</a:t>
            </a:r>
            <a:r>
              <a:rPr lang="fr-FR" dirty="0"/>
              <a:t> pour porter davantage </a:t>
            </a:r>
            <a:r>
              <a:rPr lang="fr-FR" b="1" dirty="0"/>
              <a:t>nos performances Pro et Premium </a:t>
            </a:r>
            <a:r>
              <a:rPr lang="fr-FR" dirty="0"/>
              <a:t>et le </a:t>
            </a:r>
            <a:r>
              <a:rPr lang="fr-FR" b="1" dirty="0"/>
              <a:t>maintien</a:t>
            </a:r>
            <a:r>
              <a:rPr lang="fr-FR" dirty="0"/>
              <a:t> d’une mécanique de </a:t>
            </a:r>
            <a:r>
              <a:rPr lang="fr-FR" b="1" dirty="0"/>
              <a:t>Part Variable sur objectifs et de Part Variable relative.</a:t>
            </a:r>
          </a:p>
          <a:p>
            <a:pPr marL="0" indent="0" algn="just">
              <a:buNone/>
            </a:pPr>
            <a:endParaRPr lang="fr-FR" b="1" dirty="0"/>
          </a:p>
          <a:p>
            <a:pPr algn="just"/>
            <a:r>
              <a:rPr lang="fr-FR" b="1" dirty="0">
                <a:solidFill>
                  <a:srgbClr val="C00000"/>
                </a:solidFill>
              </a:rPr>
              <a:t>La part variable relative reste centrée sur la création de valeur</a:t>
            </a:r>
            <a:r>
              <a:rPr lang="fr-FR" dirty="0"/>
              <a:t> autour de </a:t>
            </a:r>
            <a:r>
              <a:rPr lang="fr-FR" b="1" dirty="0"/>
              <a:t>notre fonds de commerce </a:t>
            </a:r>
            <a:r>
              <a:rPr lang="fr-FR" dirty="0"/>
              <a:t>ainsi que sur les </a:t>
            </a:r>
            <a:r>
              <a:rPr lang="fr-FR" b="1" dirty="0"/>
              <a:t>ventes nettes, qualitatives et rentables</a:t>
            </a:r>
            <a:r>
              <a:rPr lang="fr-FR" dirty="0"/>
              <a:t>.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Les </a:t>
            </a:r>
            <a:r>
              <a:rPr lang="fr-FR" b="1" dirty="0">
                <a:solidFill>
                  <a:srgbClr val="C00000"/>
                </a:solidFill>
              </a:rPr>
              <a:t>taux de Part Variable par métiers restent identiques </a:t>
            </a:r>
            <a:r>
              <a:rPr lang="fr-FR" dirty="0"/>
              <a:t>entre 2022 et 2023.</a:t>
            </a:r>
          </a:p>
          <a:p>
            <a:pPr algn="just"/>
            <a:endParaRPr lang="fr-FR" b="1" dirty="0">
              <a:solidFill>
                <a:srgbClr val="C00000"/>
              </a:solidFill>
            </a:endParaRPr>
          </a:p>
          <a:p>
            <a:pPr algn="just"/>
            <a:r>
              <a:rPr lang="fr-FR" b="1" dirty="0">
                <a:solidFill>
                  <a:srgbClr val="C00000"/>
                </a:solidFill>
              </a:rPr>
              <a:t>Elle affirme notre volonté d’un développement marqué sur l’épargne et la collecte Assurance Vie</a:t>
            </a:r>
            <a:r>
              <a:rPr lang="fr-FR" dirty="0"/>
              <a:t> pour être au RDV de la collecte nette, avec la promotion du </a:t>
            </a:r>
            <a:r>
              <a:rPr lang="fr-FR" dirty="0" err="1"/>
              <a:t>PERi</a:t>
            </a:r>
            <a:r>
              <a:rPr lang="fr-FR" dirty="0"/>
              <a:t>, en </a:t>
            </a:r>
            <a:r>
              <a:rPr lang="fr-FR" b="1" dirty="0"/>
              <a:t>apportant un conseil client </a:t>
            </a:r>
            <a:r>
              <a:rPr lang="fr-FR" dirty="0"/>
              <a:t>et une proposition de vente en </a:t>
            </a:r>
            <a:r>
              <a:rPr lang="fr-FR" b="1" dirty="0"/>
              <a:t>fonction de ses besoins et avec respect du profil financier</a:t>
            </a:r>
            <a:r>
              <a:rPr lang="fr-FR" dirty="0"/>
              <a:t>.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b="1" dirty="0">
                <a:solidFill>
                  <a:srgbClr val="C00000"/>
                </a:solidFill>
              </a:rPr>
              <a:t>Conservation d’un « Critère Chapeau » Risques et Conformité </a:t>
            </a:r>
            <a:r>
              <a:rPr lang="fr-FR" dirty="0"/>
              <a:t>dans la Part variable de nos métiers Grand Public et Pros et de l’exigence renforcée sur la mise à jour du KYC</a:t>
            </a:r>
          </a:p>
          <a:p>
            <a:pPr algn="just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2023</a:t>
            </a:r>
            <a:r>
              <a:rPr lang="fr-FR" dirty="0"/>
              <a:t> </a:t>
            </a:r>
            <a:r>
              <a:rPr lang="fr-FR" dirty="0">
                <a:solidFill>
                  <a:srgbClr val="C00000"/>
                </a:solidFill>
              </a:rPr>
              <a:t>conserve</a:t>
            </a:r>
            <a:r>
              <a:rPr lang="fr-FR" dirty="0"/>
              <a:t> des mécaniques et indicateurs déjà présents en 2022.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2929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647446"/>
            <a:ext cx="10980738" cy="4746408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Intégration d’un indicateur d’intensité relationnelle </a:t>
            </a:r>
            <a:r>
              <a:rPr lang="fr-FR" dirty="0"/>
              <a:t>pour travailler plus fortement notre fonds de commerce.</a:t>
            </a:r>
          </a:p>
          <a:p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Hausse du poids de l’Epargne </a:t>
            </a:r>
            <a:r>
              <a:rPr lang="fr-FR" dirty="0"/>
              <a:t>qui est l’un de nos enjeux majeurs en 2023.</a:t>
            </a:r>
          </a:p>
          <a:p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Une simplification :</a:t>
            </a:r>
          </a:p>
          <a:p>
            <a:pPr lvl="1"/>
            <a:r>
              <a:rPr lang="fr-FR" sz="1600" dirty="0"/>
              <a:t>Une Part Variable relative avec des </a:t>
            </a:r>
            <a:r>
              <a:rPr lang="fr-FR" sz="1600" b="1" dirty="0"/>
              <a:t>indicateurs communs </a:t>
            </a:r>
            <a:r>
              <a:rPr lang="fr-FR" sz="1600" dirty="0"/>
              <a:t>à tous les marchés mais des pondérations différentes selon les métiers,</a:t>
            </a:r>
          </a:p>
          <a:p>
            <a:pPr lvl="1"/>
            <a:r>
              <a:rPr lang="fr-FR" sz="1600" dirty="0"/>
              <a:t>Une </a:t>
            </a:r>
            <a:r>
              <a:rPr lang="fr-FR" sz="1600" b="1" dirty="0"/>
              <a:t>réduction forte du nombre d’indicateurs </a:t>
            </a:r>
            <a:r>
              <a:rPr lang="fr-FR" sz="1600" dirty="0"/>
              <a:t>de la Part Variable Relative.</a:t>
            </a:r>
          </a:p>
          <a:p>
            <a:endParaRPr lang="fr-FR" b="1" dirty="0">
              <a:solidFill>
                <a:srgbClr val="C00000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</a:rPr>
              <a:t>Une actualisation plus rapide </a:t>
            </a:r>
            <a:r>
              <a:rPr lang="fr-FR" dirty="0"/>
              <a:t>avec la réduction de la part d’indicateurs mensuels pour un pilotage pro-actif.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rgbClr val="C00000"/>
                </a:solidFill>
              </a:rPr>
              <a:t>Suppression d’indicateurs dédiés à l’Immobilier :</a:t>
            </a:r>
          </a:p>
          <a:p>
            <a:pPr lvl="1"/>
            <a:r>
              <a:rPr lang="fr-FR" sz="1600" dirty="0"/>
              <a:t>Pour intégrer les nouvelles contraintes sur notre marché,</a:t>
            </a:r>
          </a:p>
          <a:p>
            <a:pPr lvl="1"/>
            <a:r>
              <a:rPr lang="fr-FR" sz="1600" dirty="0"/>
              <a:t>Pour répondre aux injonctions du régulateur notamment autour de l’ADE.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2023 évolue</a:t>
            </a:r>
            <a:r>
              <a:rPr lang="fr-FR" dirty="0"/>
              <a:t> en intégrant des modifications pour </a:t>
            </a:r>
            <a:r>
              <a:rPr lang="fr-FR" dirty="0">
                <a:solidFill>
                  <a:srgbClr val="C00000"/>
                </a:solidFill>
              </a:rPr>
              <a:t>améliorer son appropriation</a:t>
            </a:r>
            <a:r>
              <a:rPr lang="fr-FR" dirty="0"/>
              <a:t>, sa mise en œuvre et sa simplification pour les équipes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584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534231"/>
            <a:ext cx="10980738" cy="438618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Une Part Variable relative avec des indicateurs communs à tous les marchés et des pondérations différentes selon les métiers :</a:t>
            </a:r>
          </a:p>
          <a:p>
            <a:pPr lvl="1"/>
            <a:r>
              <a:rPr lang="fr-FR" dirty="0"/>
              <a:t>Pour une transversalité accrue entre marchés</a:t>
            </a:r>
          </a:p>
          <a:p>
            <a:pPr lvl="1"/>
            <a:r>
              <a:rPr lang="fr-FR" dirty="0"/>
              <a:t>Pour répondre aux exigences de rentabilité de notre modèle banque de détail</a:t>
            </a:r>
          </a:p>
          <a:p>
            <a:pPr lvl="1"/>
            <a:r>
              <a:rPr lang="fr-FR" dirty="0"/>
              <a:t>Pour accompagner les transformations de notre modèle de distribution</a:t>
            </a:r>
          </a:p>
          <a:p>
            <a:pPr lvl="1"/>
            <a:r>
              <a:rPr lang="fr-FR" dirty="0"/>
              <a:t>Pour optimiser et accroitre l’intensité relationnelle avec nos clients les plus rentables</a:t>
            </a:r>
          </a:p>
          <a:p>
            <a:endParaRPr lang="fr-FR" b="1" dirty="0">
              <a:solidFill>
                <a:srgbClr val="C00000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</a:rPr>
              <a:t>Une part d’individualisation pour les métiers des marchés Premium et Pros</a:t>
            </a:r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La Part Variable 2023 évolue</a:t>
            </a:r>
            <a:r>
              <a:rPr lang="fr-FR" dirty="0"/>
              <a:t> en intégrant des modifications pour </a:t>
            </a:r>
            <a:r>
              <a:rPr lang="fr-FR" dirty="0">
                <a:solidFill>
                  <a:srgbClr val="C00000"/>
                </a:solidFill>
              </a:rPr>
              <a:t>améliorer son appropriation</a:t>
            </a:r>
            <a:r>
              <a:rPr lang="fr-FR" dirty="0"/>
              <a:t>, sa mise en œuvre et sa simplification pour les équipes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2CDE74-3CA4-4BA4-A3B8-6294F50DE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368" y="3893682"/>
            <a:ext cx="54483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0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E31CE78-9D4A-40B9-A389-19491D73A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" y="1927719"/>
            <a:ext cx="118967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5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- OBJECTIFS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8E476D-3464-46EA-93AE-C5DF0BF75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7467"/>
            <a:ext cx="12192000" cy="3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09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– REFERENTIELS (UN GUIDE SUPPLEMENTAIRE)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322662-9ADF-4DDE-818E-6635D7B1D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392" y="1320766"/>
            <a:ext cx="710565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5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– REFERENTIELS (UN GUIDE SUPPLEMENTAIRE)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21FB6A-A18C-49CF-B48D-49419D6D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1576154"/>
            <a:ext cx="71056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0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– REFERENTIELS (UN GUIDE SUPPLEMENTAIRE)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ADE65F-FF7D-4795-8637-5D91A0195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361" y="1622529"/>
            <a:ext cx="71056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1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– REFERENTIELS (UN GUIDE SUPPLEMENTAIRE)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91E4F8-066C-4DBC-8ADF-6F9AEF0DC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32" y="1799132"/>
            <a:ext cx="71056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87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AGENCES – REFERENTIELS (UN GUIDE SUPPLEMENTAIRE)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BF11CD-F038-4116-A9FE-557AAF077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096" y="1416613"/>
            <a:ext cx="6368818" cy="49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90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BAROMETRE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1622C1-002A-4062-94EA-B6DF801FB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360" y="1617461"/>
            <a:ext cx="7355280" cy="477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17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PONDERATION BAROMETRE GRAND PUBLIC ET PREMIUM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33F99B-358C-46DF-BEE3-FA91815BF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910" y="1942446"/>
            <a:ext cx="3105150" cy="3314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9366D3-759E-47EF-8C41-B369D0D54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455" y="1942446"/>
            <a:ext cx="3676650" cy="2114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517631-8492-5F68-F5A7-99C636C0A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39" y="1643334"/>
            <a:ext cx="39528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29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PONDERATION BAROMETRE PROS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C4676E-9CE9-4599-BF91-9744E6599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1720902"/>
            <a:ext cx="4076700" cy="28765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B33BE4-7A3E-4F36-A1B8-7FBBBDF2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511" y="1720902"/>
            <a:ext cx="3438525" cy="38290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23BC8-6B09-4657-A551-A7AE668A8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57" y="4807002"/>
            <a:ext cx="4076700" cy="1485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34B18B-4F37-403F-9663-8603AAD4D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4425" y="1720902"/>
            <a:ext cx="3457575" cy="15430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426D9A-0CD7-48B1-B886-38CACDD63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4424" y="3733175"/>
            <a:ext cx="34575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89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Premium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8A03C5-D068-4792-BDCF-957EB6A9E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1949736"/>
            <a:ext cx="100298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24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Premium – référentiels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1123A1-373A-4D7A-80B4-834C2807F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218" y="1181321"/>
            <a:ext cx="6035563" cy="52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94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Premium – Banque Privée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8C200B-56B4-4F60-BEA4-D8AB17BDF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75" y="1899300"/>
            <a:ext cx="80200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83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Pro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01DD49-6E27-4A26-B3AA-F9C237EBB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1019"/>
            <a:ext cx="12192000" cy="36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76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Pro - Référentiels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4E00DE-41ED-4BB7-8A5E-B6BD84A13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58" y="1551525"/>
            <a:ext cx="7140471" cy="47303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7693D8-5C7D-4E4E-A157-8DFDE38ED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342" y="3240429"/>
            <a:ext cx="39624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62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Pro - Référentiels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95256-3EDE-400D-B3EB-CC945F685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653" y="1696620"/>
            <a:ext cx="832485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48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PV Pro – Référentiels Viti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5362CE-4943-4857-AAB6-589826997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11" y="1632573"/>
            <a:ext cx="10216577" cy="476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2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PV 2023 : </a:t>
            </a:r>
            <a:r>
              <a:rPr lang="fr-FR" dirty="0">
                <a:solidFill>
                  <a:srgbClr val="C00000"/>
                </a:solidFill>
              </a:rPr>
              <a:t>validation des critères R&amp;C</a:t>
            </a:r>
          </a:p>
          <a:p>
            <a:r>
              <a:rPr lang="fr-FR" dirty="0">
                <a:solidFill>
                  <a:srgbClr val="C00000"/>
                </a:solidFill>
              </a:rPr>
              <a:t>Grand Public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E9090DC4-FC6D-4951-B66A-DA1029BB9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23689"/>
            <a:ext cx="10980738" cy="4805499"/>
          </a:xfrm>
        </p:spPr>
        <p:txBody>
          <a:bodyPr>
            <a:norm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Objectifs : </a:t>
            </a:r>
            <a:r>
              <a:rPr lang="fr-FR" sz="1400" b="1" dirty="0"/>
              <a:t>se focaliser sur la qualité</a:t>
            </a:r>
          </a:p>
          <a:p>
            <a:pPr marL="0" indent="-72000">
              <a:buNone/>
            </a:pPr>
            <a:endParaRPr lang="fr-FR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-72000">
              <a:buClr>
                <a:srgbClr val="EA4E55">
                  <a:lumMod val="75000"/>
                </a:srgbClr>
              </a:buClr>
              <a:buNone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Clr>
                <a:srgbClr val="EA4E55">
                  <a:lumMod val="75000"/>
                </a:srgbClr>
              </a:buClr>
              <a:buNone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Clr>
                <a:srgbClr val="EA4E55">
                  <a:lumMod val="75000"/>
                </a:srgbClr>
              </a:buClr>
              <a:buNone/>
            </a:pPr>
            <a:endParaRPr lang="fr-FR" b="1" dirty="0">
              <a:solidFill>
                <a:prstClr val="black">
                  <a:lumMod val="75000"/>
                  <a:lumOff val="25000"/>
                </a:prstClr>
              </a:solidFill>
              <a:highlight>
                <a:srgbClr val="FFFF00"/>
              </a:highlight>
              <a:ea typeface="Times New Roman" panose="02020603050405020304" pitchFamily="18" charset="0"/>
            </a:endParaRPr>
          </a:p>
          <a:p>
            <a:pPr lvl="1">
              <a:buClr>
                <a:srgbClr val="EA4E55">
                  <a:lumMod val="75000"/>
                </a:srgbClr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None/>
            </a:pP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64A8C6-19CD-4795-A0EE-27E4FFA3B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2017583"/>
            <a:ext cx="105537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88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Poursuite du « Critère Chapeau » R&amp;C</a:t>
            </a:r>
            <a:endParaRPr lang="fr-FR" sz="2000" dirty="0"/>
          </a:p>
          <a:p>
            <a:r>
              <a:rPr lang="fr-FR" sz="20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sp>
        <p:nvSpPr>
          <p:cNvPr id="17" name="Espace réservé du contenu 9">
            <a:extLst>
              <a:ext uri="{FF2B5EF4-FFF2-40B4-BE49-F238E27FC236}">
                <a16:creationId xmlns:a16="http://schemas.microsoft.com/office/drawing/2014/main" id="{B50C470C-D9B9-4E2F-AE72-FBDB21A4B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971" y="1756212"/>
            <a:ext cx="11313745" cy="4386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CRITERES MARCHE DES PROFESSIONNELS et VITI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r>
              <a:rPr lang="fr-FR" b="1" dirty="0">
                <a:solidFill>
                  <a:srgbClr val="C00000"/>
                </a:solidFill>
              </a:rPr>
              <a:t>Risque de crédit : 50bp 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fr-FR" b="1" dirty="0"/>
              <a:t>Taux de révision  25bp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400" dirty="0"/>
              <a:t>Maintien du cadre/périmètre 2022 (Révisions Allégées, Standard // encours Ct et ou MT, avec seuil de 200 K€ et avec exclusions SCI-Autoentrepreneurs-entreprises/sociétés en création (&gt;18 mois))</a:t>
            </a:r>
          </a:p>
          <a:p>
            <a:pPr lvl="3"/>
            <a:r>
              <a:rPr lang="fr-FR" sz="1400" dirty="0"/>
              <a:t>Déclenchement si taux de réalisation au 31 décembre 2023 &gt; 90% en volume</a:t>
            </a:r>
          </a:p>
          <a:p>
            <a:pPr lvl="3"/>
            <a:r>
              <a:rPr lang="fr-FR" sz="1400" dirty="0"/>
              <a:t>Création d’une échelle entre 90% et 95%, 95% permettant d’être à 100% de taux de PV</a:t>
            </a:r>
          </a:p>
          <a:p>
            <a:pPr lvl="3"/>
            <a:r>
              <a:rPr lang="fr-FR" sz="1400" dirty="0"/>
              <a:t>Suivi mensuel réalisé sur la base de l’outil de suivi dédié de la cellule Pilotage Transverse des Risques</a:t>
            </a:r>
          </a:p>
          <a:p>
            <a:pPr marL="927000" lvl="2" indent="0">
              <a:buNone/>
            </a:pPr>
            <a:endParaRPr lang="fr-FR" sz="1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1300" b="1" dirty="0"/>
              <a:t>Capitaux des comptes irréguliers pros 25bp</a:t>
            </a:r>
          </a:p>
          <a:p>
            <a:pPr marL="927000" lvl="2" indent="0">
              <a:buNone/>
            </a:pPr>
            <a:endParaRPr lang="fr-FR" sz="1300" dirty="0"/>
          </a:p>
          <a:p>
            <a:endParaRPr lang="fr-FR" b="1" dirty="0">
              <a:solidFill>
                <a:srgbClr val="C00000"/>
              </a:solidFill>
            </a:endParaRPr>
          </a:p>
          <a:p>
            <a:endParaRPr lang="fr-FR" dirty="0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ED955488-19AD-4016-B723-EE0F559D4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984658"/>
              </p:ext>
            </p:extLst>
          </p:nvPr>
        </p:nvGraphicFramePr>
        <p:xfrm>
          <a:off x="1138098" y="4766353"/>
          <a:ext cx="8902700" cy="1272540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897795838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1402980921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668497765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3488272474"/>
                    </a:ext>
                  </a:extLst>
                </a:gridCol>
              </a:tblGrid>
              <a:tr h="636270">
                <a:tc rowSpan="2"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RPM</a:t>
                      </a:r>
                      <a:b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Critère 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Taux de comptes irréguliers Marché</a:t>
                      </a:r>
                    </a:p>
                    <a:p>
                      <a:pPr algn="r" fontAlgn="ctr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Prise en compte de la situation au 31/12/2022 comparée au 31/12/2023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si capitaux           10% et +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 si capitaux         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avec arrêté mensuel moyenné sur 12 mois (reporting MyRPM)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148214"/>
                  </a:ext>
                </a:extLst>
              </a:tr>
              <a:tr h="6362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+0,25%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-0,25%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30184"/>
                  </a:ext>
                </a:extLst>
              </a:tr>
            </a:tbl>
          </a:graphicData>
        </a:graphic>
      </p:graphicFrame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5183D1BE-445F-41A6-8B03-50F472245C37}"/>
              </a:ext>
            </a:extLst>
          </p:cNvPr>
          <p:cNvSpPr>
            <a:spLocks noChangeAspect="1"/>
          </p:cNvSpPr>
          <p:nvPr/>
        </p:nvSpPr>
        <p:spPr>
          <a:xfrm rot="10800000">
            <a:off x="5059979" y="4981124"/>
            <a:ext cx="219075" cy="216000"/>
          </a:xfrm>
          <a:prstGeom prst="upArrow">
            <a:avLst>
              <a:gd name="adj1" fmla="val 0"/>
              <a:gd name="adj2" fmla="val 50000"/>
            </a:avLst>
          </a:prstGeom>
          <a:solidFill>
            <a:srgbClr val="00B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èche : haut 19">
            <a:extLst>
              <a:ext uri="{FF2B5EF4-FFF2-40B4-BE49-F238E27FC236}">
                <a16:creationId xmlns:a16="http://schemas.microsoft.com/office/drawing/2014/main" id="{47E8D9DD-26F8-4E95-97B6-181D4CFC9095}"/>
              </a:ext>
            </a:extLst>
          </p:cNvPr>
          <p:cNvSpPr>
            <a:spLocks noChangeAspect="1"/>
          </p:cNvSpPr>
          <p:nvPr/>
        </p:nvSpPr>
        <p:spPr>
          <a:xfrm>
            <a:off x="6859344" y="4974466"/>
            <a:ext cx="219075" cy="216000"/>
          </a:xfrm>
          <a:prstGeom prst="upArrow">
            <a:avLst/>
          </a:prstGeom>
          <a:solidFill>
            <a:srgbClr val="FF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A7421A7-9775-4F0A-AFB6-DFDDD1548FB4}"/>
              </a:ext>
            </a:extLst>
          </p:cNvPr>
          <p:cNvSpPr/>
          <p:nvPr/>
        </p:nvSpPr>
        <p:spPr>
          <a:xfrm rot="1175025">
            <a:off x="10175917" y="2041820"/>
            <a:ext cx="1816137" cy="637585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Valider DRCCP  lors de l’échange du 20/12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0CCC27-D0A8-4687-ADF1-5C803EE7081A}"/>
              </a:ext>
            </a:extLst>
          </p:cNvPr>
          <p:cNvSpPr/>
          <p:nvPr/>
        </p:nvSpPr>
        <p:spPr>
          <a:xfrm rot="1175025">
            <a:off x="10231580" y="4878332"/>
            <a:ext cx="1816137" cy="637585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Point restant à valider : dispositif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Bonus / Malus</a:t>
            </a:r>
          </a:p>
        </p:txBody>
      </p:sp>
    </p:spTree>
    <p:extLst>
      <p:ext uri="{BB962C8B-B14F-4D97-AF65-F5344CB8AC3E}">
        <p14:creationId xmlns:p14="http://schemas.microsoft.com/office/powerpoint/2010/main" val="2827255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Poursuite du « Critère Chapeau » R&amp;C</a:t>
            </a:r>
            <a:endParaRPr lang="fr-FR" sz="2000" dirty="0"/>
          </a:p>
          <a:p>
            <a:r>
              <a:rPr lang="fr-FR" sz="20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sp>
        <p:nvSpPr>
          <p:cNvPr id="13" name="Espace réservé du contenu 9">
            <a:extLst>
              <a:ext uri="{FF2B5EF4-FFF2-40B4-BE49-F238E27FC236}">
                <a16:creationId xmlns:a16="http://schemas.microsoft.com/office/drawing/2014/main" id="{ABD41330-BA5B-496F-AB04-4B80E9D6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127" y="2146505"/>
            <a:ext cx="11313745" cy="3150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C00000"/>
                </a:solidFill>
              </a:rPr>
              <a:t>CRITERES MARCHE DES PROFESSIONNELS et VITI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marL="927000" lvl="2" indent="0">
              <a:buNone/>
            </a:pPr>
            <a:endParaRPr lang="fr-FR" sz="100" dirty="0"/>
          </a:p>
          <a:p>
            <a:r>
              <a:rPr lang="fr-FR" b="1" dirty="0">
                <a:solidFill>
                  <a:srgbClr val="C00000"/>
                </a:solidFill>
              </a:rPr>
              <a:t>Risque de conformité : 50bp</a:t>
            </a:r>
          </a:p>
          <a:p>
            <a:pPr marL="0" indent="0"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 lvl="1"/>
            <a:r>
              <a:rPr lang="fr-FR" dirty="0"/>
              <a:t>Objectif poursuivi : traiter les TOP CC Rouges (périmètre hors SCI) </a:t>
            </a:r>
            <a:endParaRPr lang="fr-FR" b="1" dirty="0"/>
          </a:p>
          <a:p>
            <a:pPr lvl="1"/>
            <a:r>
              <a:rPr lang="fr-FR" dirty="0"/>
              <a:t>Objectif retenu : avoir un taux de TOP CC Rouge &lt; 12%</a:t>
            </a:r>
          </a:p>
          <a:p>
            <a:pPr lvl="1"/>
            <a:r>
              <a:rPr lang="fr-FR" dirty="0"/>
              <a:t>Base de déclenchement :</a:t>
            </a:r>
          </a:p>
          <a:p>
            <a:pPr lvl="3"/>
            <a:r>
              <a:rPr lang="fr-FR" sz="1400" dirty="0"/>
              <a:t>Déclenchement si taux de TOP CC Rouge au 31 décembre 2023 &lt; 12% en nombre </a:t>
            </a: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hors nouvelles Entrées En Relation sur flux 2023, non prises en compte</a:t>
            </a:r>
            <a:r>
              <a:rPr lang="fr-FR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endParaRPr lang="fr-FR" sz="1400" dirty="0"/>
          </a:p>
          <a:p>
            <a:pPr lvl="3"/>
            <a:r>
              <a:rPr lang="fr-FR" sz="1400" dirty="0"/>
              <a:t>Création d’une échelle entre 12% et 8%, 8% permettant d’être à 100% de taux de PV</a:t>
            </a:r>
          </a:p>
          <a:p>
            <a:pPr lvl="3"/>
            <a:r>
              <a:rPr lang="fr-FR" sz="1400" dirty="0"/>
              <a:t>Suivi mensuel basé sur le suivi hebdomadaire transmis par BPCE s’agissant du programme CCA TOP CC (retraité des SCI)</a:t>
            </a:r>
          </a:p>
          <a:p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34907AB-403F-43AE-BB4E-F69A3B33F3F5}"/>
              </a:ext>
            </a:extLst>
          </p:cNvPr>
          <p:cNvSpPr/>
          <p:nvPr/>
        </p:nvSpPr>
        <p:spPr>
          <a:xfrm rot="1175025">
            <a:off x="10175917" y="2041820"/>
            <a:ext cx="1816137" cy="637585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Valider DRCCP  lors de l’échange du 20/12 (ajout Hors EER fait)</a:t>
            </a:r>
          </a:p>
        </p:txBody>
      </p:sp>
    </p:spTree>
    <p:extLst>
      <p:ext uri="{BB962C8B-B14F-4D97-AF65-F5344CB8AC3E}">
        <p14:creationId xmlns:p14="http://schemas.microsoft.com/office/powerpoint/2010/main" val="2006434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Poursuite du « Critère Chapeau » R&amp;C</a:t>
            </a:r>
            <a:endParaRPr lang="fr-FR" sz="2000" dirty="0"/>
          </a:p>
          <a:p>
            <a:r>
              <a:rPr lang="fr-FR" sz="2000" dirty="0">
                <a:solidFill>
                  <a:srgbClr val="C00000"/>
                </a:solidFill>
              </a:rPr>
              <a:t>Des critères qui s’inscrivent dans le prolongement de nos actions déjà en cours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sp>
        <p:nvSpPr>
          <p:cNvPr id="8" name="Espace réservé du contenu 9">
            <a:extLst>
              <a:ext uri="{FF2B5EF4-FFF2-40B4-BE49-F238E27FC236}">
                <a16:creationId xmlns:a16="http://schemas.microsoft.com/office/drawing/2014/main" id="{0A0D5561-6FB1-4251-8272-3C489FF1285B}"/>
              </a:ext>
            </a:extLst>
          </p:cNvPr>
          <p:cNvSpPr txBox="1">
            <a:spLocks/>
          </p:cNvSpPr>
          <p:nvPr/>
        </p:nvSpPr>
        <p:spPr>
          <a:xfrm>
            <a:off x="178280" y="2334760"/>
            <a:ext cx="11835440" cy="309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>
                <a:solidFill>
                  <a:srgbClr val="C00000"/>
                </a:solidFill>
              </a:rPr>
              <a:t>CRITERES MARCHE DES ASSOCIATIONS de Proximité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00" b="1">
              <a:solidFill>
                <a:srgbClr val="C00000"/>
              </a:solidFill>
            </a:endParaRPr>
          </a:p>
          <a:p>
            <a:pPr marL="927000" lvl="2" indent="0">
              <a:buFont typeface="Wingdings" panose="05000000000000000000" pitchFamily="2" charset="2"/>
              <a:buNone/>
            </a:pPr>
            <a:endParaRPr lang="fr-FR" sz="100"/>
          </a:p>
          <a:p>
            <a:r>
              <a:rPr lang="fr-FR" b="1">
                <a:solidFill>
                  <a:srgbClr val="C00000"/>
                </a:solidFill>
              </a:rPr>
              <a:t>Risque de conformité  : 100bp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00" b="1">
              <a:solidFill>
                <a:srgbClr val="C00000"/>
              </a:solidFill>
            </a:endParaRPr>
          </a:p>
          <a:p>
            <a:pPr lvl="1"/>
            <a:r>
              <a:rPr lang="fr-FR"/>
              <a:t>Objectif poursuivi : traiter les TOP CC Rouges (périmètre hors SCI) gérés en PTF des CAAP</a:t>
            </a:r>
          </a:p>
          <a:p>
            <a:pPr lvl="1"/>
            <a:r>
              <a:rPr lang="fr-FR"/>
              <a:t>Objectif retenu : avoir un taux de TOP CC Rouge &lt; 12%</a:t>
            </a:r>
          </a:p>
          <a:p>
            <a:pPr lvl="1"/>
            <a:r>
              <a:rPr lang="fr-FR"/>
              <a:t>Base de déclenchement :</a:t>
            </a:r>
          </a:p>
          <a:p>
            <a:pPr lvl="3"/>
            <a:r>
              <a:rPr lang="fr-FR" sz="1400"/>
              <a:t>Déclenchement si taux de TOP CC Rouge au 31 décembre 2023 &lt; 12% en nombre (</a:t>
            </a:r>
            <a:r>
              <a:rPr lang="fr-FR" sz="1200" b="1"/>
              <a:t>hors nouvelles Entrées En Relation sur flux 2023, non prises en compte</a:t>
            </a:r>
            <a:r>
              <a:rPr lang="fr-FR" sz="1400"/>
              <a:t>)</a:t>
            </a:r>
          </a:p>
          <a:p>
            <a:pPr lvl="3"/>
            <a:r>
              <a:rPr lang="fr-FR" sz="1400"/>
              <a:t>Création d’une échelle entre 12% et 8%, 8% permettant d’être à 100% de taux de PV</a:t>
            </a:r>
          </a:p>
          <a:p>
            <a:pPr lvl="3"/>
            <a:r>
              <a:rPr lang="fr-FR" sz="1400"/>
              <a:t>Suivi mensuel basé sur le suivi hebdomadaire transmis par BPCE s’agissant du programme CCA TOP CC (retraité des SCI)</a:t>
            </a:r>
          </a:p>
          <a:p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331C4A-9730-4565-B8DC-519F6F6C0261}"/>
              </a:ext>
            </a:extLst>
          </p:cNvPr>
          <p:cNvSpPr/>
          <p:nvPr/>
        </p:nvSpPr>
        <p:spPr>
          <a:xfrm rot="1175025">
            <a:off x="10175917" y="2041820"/>
            <a:ext cx="1816137" cy="637585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Valider DRCCP  lors de l’échange du 20/12 (ajout Hors EER fait)</a:t>
            </a:r>
          </a:p>
        </p:txBody>
      </p:sp>
    </p:spTree>
    <p:extLst>
      <p:ext uri="{BB962C8B-B14F-4D97-AF65-F5344CB8AC3E}">
        <p14:creationId xmlns:p14="http://schemas.microsoft.com/office/powerpoint/2010/main" val="3097495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PV 2023 : </a:t>
            </a:r>
            <a:r>
              <a:rPr lang="fr-FR" sz="2000" dirty="0">
                <a:solidFill>
                  <a:srgbClr val="C00000"/>
                </a:solidFill>
              </a:rPr>
              <a:t>validation des critères R&amp;C</a:t>
            </a:r>
          </a:p>
          <a:p>
            <a:r>
              <a:rPr lang="fr-FR" sz="2000" dirty="0">
                <a:solidFill>
                  <a:srgbClr val="C00000"/>
                </a:solidFill>
              </a:rPr>
              <a:t>Marché Prémium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BE6039E1-5C50-4C0A-8C2B-4C88C32B0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23689"/>
            <a:ext cx="10980738" cy="4805499"/>
          </a:xfrm>
        </p:spPr>
        <p:txBody>
          <a:bodyPr>
            <a:norm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Objectifs : </a:t>
            </a:r>
            <a:r>
              <a:rPr lang="fr-FR" sz="1400" b="1" dirty="0"/>
              <a:t>se focaliser sur la qualité</a:t>
            </a:r>
          </a:p>
          <a:p>
            <a:pPr marL="0" indent="-72000">
              <a:buNone/>
            </a:pPr>
            <a:endParaRPr lang="fr-FR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-72000">
              <a:buClr>
                <a:srgbClr val="EA4E55">
                  <a:lumMod val="75000"/>
                </a:srgbClr>
              </a:buClr>
              <a:buNone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Clr>
                <a:srgbClr val="EA4E55">
                  <a:lumMod val="75000"/>
                </a:srgbClr>
              </a:buClr>
              <a:buNone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Clr>
                <a:srgbClr val="EA4E55">
                  <a:lumMod val="75000"/>
                </a:srgbClr>
              </a:buClr>
              <a:buNone/>
            </a:pPr>
            <a:endParaRPr lang="fr-FR" b="1" dirty="0">
              <a:solidFill>
                <a:prstClr val="black">
                  <a:lumMod val="75000"/>
                  <a:lumOff val="25000"/>
                </a:prstClr>
              </a:solidFill>
              <a:highlight>
                <a:srgbClr val="FFFF00"/>
              </a:highlight>
              <a:ea typeface="Times New Roman" panose="02020603050405020304" pitchFamily="18" charset="0"/>
            </a:endParaRPr>
          </a:p>
          <a:p>
            <a:pPr lvl="1">
              <a:buClr>
                <a:srgbClr val="EA4E55">
                  <a:lumMod val="75000"/>
                </a:srgbClr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68000" lvl="1" indent="0">
              <a:buNone/>
            </a:pP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2DB02D-59CE-417E-A1C7-3D62006F7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047563"/>
            <a:ext cx="107918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Grand Public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27A99F-859D-48F1-A932-EBBD89E23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1248"/>
            <a:ext cx="12192000" cy="263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02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Grand Public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A5533C-ADD7-4F31-8130-AF8F1CA29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974"/>
            <a:ext cx="12192000" cy="43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24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Pros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48C0D1-8C7F-484B-8919-6E6757289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6206"/>
            <a:ext cx="12192000" cy="36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90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Pros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A1FCA7-4E68-4172-B173-CD49BD1C5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577881"/>
            <a:ext cx="10191163" cy="481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4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–Pros Viticulture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FD1091-7F1B-431E-9B16-0B61246C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741202"/>
            <a:ext cx="866775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74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–Pros Prescription Pros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8EEF70-8117-4E67-953D-9EA98DAD1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115" y="1865104"/>
            <a:ext cx="9212861" cy="362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85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–Pros Assoc de Prox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92E790-F536-4643-A879-DD7078E25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969" y="1943022"/>
            <a:ext cx="931545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52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–Pros Excellence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5C367E-B6F9-47B4-BC1B-5B5979A0E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416613"/>
            <a:ext cx="70294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51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–Pros Risques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67D314-B35E-4242-9C81-75466F2AD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873536"/>
            <a:ext cx="70294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057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Premium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2E1E57-7380-44C1-9524-60AD80CE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1919755"/>
            <a:ext cx="100298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790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Métiers et Staff Région Premium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EAEF77-851D-4A8D-A3B9-CC51F6E5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721" y="1416613"/>
            <a:ext cx="8312436" cy="49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47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–Premium Banque Privée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1C3D1C-61E4-4F16-87A3-DF6D0BE8F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054" y="1929281"/>
            <a:ext cx="80200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45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Services Clients Banque Privée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5568B53-465C-4152-AF55-5E167134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969" y="2049202"/>
            <a:ext cx="7029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01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–Pôle Successions Premium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EA8089-C46F-446B-946E-9F54CED71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2123996"/>
            <a:ext cx="88963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293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–Premium Pôle Expertise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C0912E-C333-4CE9-BC37-F595D0DC9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658833"/>
            <a:ext cx="1070610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724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Expert Online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B0932D-02A7-4F04-86D4-618926FA0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742997"/>
            <a:ext cx="103822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94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CRC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092724-13F7-4DE3-B1C6-F47315DD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307503"/>
            <a:ext cx="108299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298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CRC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E50E1C-AE14-42CA-80CA-F31D51F06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1864714"/>
            <a:ext cx="1082992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40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Expert Direct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6A0B76-7293-4113-B43C-39E0D4ACC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775632"/>
            <a:ext cx="1126807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88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</a:t>
            </a:r>
            <a:r>
              <a:rPr lang="fr-FR" dirty="0" err="1">
                <a:solidFill>
                  <a:srgbClr val="C00000"/>
                </a:solidFill>
              </a:rPr>
              <a:t>Mon@gence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C91AD7-7DFD-4831-945E-CB60DACE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11" y="1416613"/>
            <a:ext cx="9535995" cy="497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360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–Banque Digitale Staff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6AC7D3-E4AC-4330-9303-8981FC6C0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047" y="1459228"/>
            <a:ext cx="9235047" cy="493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545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Responsables Risques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8C45D2-E1A9-4794-B662-2FCBBE2EA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38" y="1764703"/>
            <a:ext cx="1102042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4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DMRC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12DAA6-1D3D-40C1-854C-34681DB8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9805"/>
            <a:ext cx="12192000" cy="341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41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Prescription </a:t>
            </a:r>
            <a:r>
              <a:rPr lang="fr-FR" dirty="0" err="1">
                <a:solidFill>
                  <a:srgbClr val="C00000"/>
                </a:solidFill>
              </a:rPr>
              <a:t>Immo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B387C6-BB0A-4639-B760-BD5E2203C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4" y="1925296"/>
            <a:ext cx="12192000" cy="354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420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ASP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81EFD0-4F47-40A2-A4B5-B3BA7E90B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4241"/>
            <a:ext cx="12192000" cy="347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41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Toutes les PV Réseau – Personnes Protégées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911B07-9960-4C58-964C-508D075B0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62" y="1320766"/>
            <a:ext cx="97250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584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Modalités de comptabilisation de la part variable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Mécanique Globale Part Variable</a:t>
            </a:r>
          </a:p>
          <a:p>
            <a:endParaRPr lang="fr-FR" dirty="0"/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7B298AA5-7EDB-42C3-95C4-3C229B6939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460237"/>
              </p:ext>
            </p:extLst>
          </p:nvPr>
        </p:nvGraphicFramePr>
        <p:xfrm>
          <a:off x="4721902" y="2359194"/>
          <a:ext cx="2535836" cy="213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570" imgH="771690" progId="Excel.Sheet.12">
                  <p:embed/>
                </p:oleObj>
              </mc:Choice>
              <mc:Fallback>
                <p:oleObj name="Worksheet" showAsIcon="1" r:id="rId2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21902" y="2359194"/>
                        <a:ext cx="2535836" cy="2139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742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4929</TotalTime>
  <Words>1726</Words>
  <Application>Microsoft Office PowerPoint</Application>
  <PresentationFormat>Grand écran</PresentationFormat>
  <Paragraphs>235</Paragraphs>
  <Slides>55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63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Worksheet</vt:lpstr>
      <vt:lpstr>Part Variable 2023 -Marchés BDD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NIKES Guillaume [CEGEE]</cp:lastModifiedBy>
  <cp:revision>331</cp:revision>
  <dcterms:created xsi:type="dcterms:W3CDTF">2020-06-24T09:20:11Z</dcterms:created>
  <dcterms:modified xsi:type="dcterms:W3CDTF">2023-05-23T15:01:54Z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2023-05-23T14:57:18Z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