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7"/>
  </p:notesMasterIdLst>
  <p:sldIdLst>
    <p:sldId id="774" r:id="rId6"/>
    <p:sldId id="267" r:id="rId7"/>
    <p:sldId id="395" r:id="rId8"/>
    <p:sldId id="751" r:id="rId9"/>
    <p:sldId id="755" r:id="rId10"/>
    <p:sldId id="753" r:id="rId11"/>
    <p:sldId id="754" r:id="rId12"/>
    <p:sldId id="756" r:id="rId13"/>
    <p:sldId id="757" r:id="rId14"/>
    <p:sldId id="758" r:id="rId15"/>
    <p:sldId id="763" r:id="rId16"/>
    <p:sldId id="764" r:id="rId17"/>
    <p:sldId id="767" r:id="rId18"/>
    <p:sldId id="769" r:id="rId19"/>
    <p:sldId id="771" r:id="rId20"/>
    <p:sldId id="775" r:id="rId21"/>
    <p:sldId id="396" r:id="rId22"/>
    <p:sldId id="742" r:id="rId23"/>
    <p:sldId id="397" r:id="rId24"/>
    <p:sldId id="778" r:id="rId25"/>
    <p:sldId id="782" r:id="rId26"/>
    <p:sldId id="783" r:id="rId27"/>
    <p:sldId id="748" r:id="rId28"/>
    <p:sldId id="750" r:id="rId29"/>
    <p:sldId id="784" r:id="rId30"/>
    <p:sldId id="781" r:id="rId31"/>
    <p:sldId id="749" r:id="rId32"/>
    <p:sldId id="768" r:id="rId33"/>
    <p:sldId id="770" r:id="rId34"/>
    <p:sldId id="776" r:id="rId35"/>
    <p:sldId id="777"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99CCFF"/>
    <a:srgbClr val="CCFFFF"/>
    <a:srgbClr val="1D9DD9"/>
    <a:srgbClr val="FFD817"/>
    <a:srgbClr val="3EAB36"/>
    <a:srgbClr val="E60B15"/>
    <a:srgbClr val="1EA3E2"/>
    <a:srgbClr val="77BF32"/>
    <a:srgbClr val="3F6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98" autoAdjust="0"/>
    <p:restoredTop sz="96224" autoAdjust="0"/>
  </p:normalViewPr>
  <p:slideViewPr>
    <p:cSldViewPr snapToGrid="0">
      <p:cViewPr varScale="1">
        <p:scale>
          <a:sx n="102" d="100"/>
          <a:sy n="102" d="100"/>
        </p:scale>
        <p:origin x="1266"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9DC4DA-BE3F-44DA-A9F3-B89BA3966EC7}" type="datetimeFigureOut">
              <a:rPr lang="fr-FR" smtClean="0"/>
              <a:t>20/06/2023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403457-B057-44A1-B124-0771118A1A1F}" type="slidenum">
              <a:rPr lang="fr-FR" smtClean="0"/>
              <a:t>‹N°›</a:t>
            </a:fld>
            <a:endParaRPr lang="fr-FR"/>
          </a:p>
        </p:txBody>
      </p:sp>
    </p:spTree>
    <p:extLst>
      <p:ext uri="{BB962C8B-B14F-4D97-AF65-F5344CB8AC3E}">
        <p14:creationId xmlns:p14="http://schemas.microsoft.com/office/powerpoint/2010/main" val="1224365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4</a:t>
            </a:fld>
            <a:endParaRPr lang="fr-FR"/>
          </a:p>
        </p:txBody>
      </p:sp>
    </p:spTree>
    <p:extLst>
      <p:ext uri="{BB962C8B-B14F-4D97-AF65-F5344CB8AC3E}">
        <p14:creationId xmlns:p14="http://schemas.microsoft.com/office/powerpoint/2010/main" val="2310040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5</a:t>
            </a:fld>
            <a:endParaRPr lang="fr-FR"/>
          </a:p>
        </p:txBody>
      </p:sp>
    </p:spTree>
    <p:extLst>
      <p:ext uri="{BB962C8B-B14F-4D97-AF65-F5344CB8AC3E}">
        <p14:creationId xmlns:p14="http://schemas.microsoft.com/office/powerpoint/2010/main" val="407908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6</a:t>
            </a:fld>
            <a:endParaRPr lang="fr-FR"/>
          </a:p>
        </p:txBody>
      </p:sp>
    </p:spTree>
    <p:extLst>
      <p:ext uri="{BB962C8B-B14F-4D97-AF65-F5344CB8AC3E}">
        <p14:creationId xmlns:p14="http://schemas.microsoft.com/office/powerpoint/2010/main" val="2961457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7</a:t>
            </a:fld>
            <a:endParaRPr lang="fr-FR"/>
          </a:p>
        </p:txBody>
      </p:sp>
    </p:spTree>
    <p:extLst>
      <p:ext uri="{BB962C8B-B14F-4D97-AF65-F5344CB8AC3E}">
        <p14:creationId xmlns:p14="http://schemas.microsoft.com/office/powerpoint/2010/main" val="2485035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8</a:t>
            </a:fld>
            <a:endParaRPr lang="fr-FR"/>
          </a:p>
        </p:txBody>
      </p:sp>
    </p:spTree>
    <p:extLst>
      <p:ext uri="{BB962C8B-B14F-4D97-AF65-F5344CB8AC3E}">
        <p14:creationId xmlns:p14="http://schemas.microsoft.com/office/powerpoint/2010/main" val="1001253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9</a:t>
            </a:fld>
            <a:endParaRPr lang="fr-FR"/>
          </a:p>
        </p:txBody>
      </p:sp>
    </p:spTree>
    <p:extLst>
      <p:ext uri="{BB962C8B-B14F-4D97-AF65-F5344CB8AC3E}">
        <p14:creationId xmlns:p14="http://schemas.microsoft.com/office/powerpoint/2010/main" val="2021162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10</a:t>
            </a:fld>
            <a:endParaRPr lang="fr-FR"/>
          </a:p>
        </p:txBody>
      </p:sp>
    </p:spTree>
    <p:extLst>
      <p:ext uri="{BB962C8B-B14F-4D97-AF65-F5344CB8AC3E}">
        <p14:creationId xmlns:p14="http://schemas.microsoft.com/office/powerpoint/2010/main" val="507323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11</a:t>
            </a:fld>
            <a:endParaRPr lang="fr-FR"/>
          </a:p>
        </p:txBody>
      </p:sp>
    </p:spTree>
    <p:extLst>
      <p:ext uri="{BB962C8B-B14F-4D97-AF65-F5344CB8AC3E}">
        <p14:creationId xmlns:p14="http://schemas.microsoft.com/office/powerpoint/2010/main" val="4040642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12</a:t>
            </a:fld>
            <a:endParaRPr lang="fr-FR"/>
          </a:p>
        </p:txBody>
      </p:sp>
    </p:spTree>
    <p:extLst>
      <p:ext uri="{BB962C8B-B14F-4D97-AF65-F5344CB8AC3E}">
        <p14:creationId xmlns:p14="http://schemas.microsoft.com/office/powerpoint/2010/main" val="1790201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13</a:t>
            </a:fld>
            <a:endParaRPr lang="fr-FR"/>
          </a:p>
        </p:txBody>
      </p:sp>
    </p:spTree>
    <p:extLst>
      <p:ext uri="{BB962C8B-B14F-4D97-AF65-F5344CB8AC3E}">
        <p14:creationId xmlns:p14="http://schemas.microsoft.com/office/powerpoint/2010/main" val="3495503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14</a:t>
            </a:fld>
            <a:endParaRPr lang="fr-FR"/>
          </a:p>
        </p:txBody>
      </p:sp>
    </p:spTree>
    <p:extLst>
      <p:ext uri="{BB962C8B-B14F-4D97-AF65-F5344CB8AC3E}">
        <p14:creationId xmlns:p14="http://schemas.microsoft.com/office/powerpoint/2010/main" val="774633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15</a:t>
            </a:fld>
            <a:endParaRPr lang="fr-FR"/>
          </a:p>
        </p:txBody>
      </p:sp>
    </p:spTree>
    <p:extLst>
      <p:ext uri="{BB962C8B-B14F-4D97-AF65-F5344CB8AC3E}">
        <p14:creationId xmlns:p14="http://schemas.microsoft.com/office/powerpoint/2010/main" val="2249640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18</a:t>
            </a:fld>
            <a:endParaRPr lang="fr-FR"/>
          </a:p>
        </p:txBody>
      </p:sp>
    </p:spTree>
    <p:extLst>
      <p:ext uri="{BB962C8B-B14F-4D97-AF65-F5344CB8AC3E}">
        <p14:creationId xmlns:p14="http://schemas.microsoft.com/office/powerpoint/2010/main" val="2129745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20</a:t>
            </a:fld>
            <a:endParaRPr lang="fr-FR"/>
          </a:p>
        </p:txBody>
      </p:sp>
    </p:spTree>
    <p:extLst>
      <p:ext uri="{BB962C8B-B14F-4D97-AF65-F5344CB8AC3E}">
        <p14:creationId xmlns:p14="http://schemas.microsoft.com/office/powerpoint/2010/main" val="4250031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21</a:t>
            </a:fld>
            <a:endParaRPr lang="fr-FR"/>
          </a:p>
        </p:txBody>
      </p:sp>
    </p:spTree>
    <p:extLst>
      <p:ext uri="{BB962C8B-B14F-4D97-AF65-F5344CB8AC3E}">
        <p14:creationId xmlns:p14="http://schemas.microsoft.com/office/powerpoint/2010/main" val="4224768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22</a:t>
            </a:fld>
            <a:endParaRPr lang="fr-FR"/>
          </a:p>
        </p:txBody>
      </p:sp>
    </p:spTree>
    <p:extLst>
      <p:ext uri="{BB962C8B-B14F-4D97-AF65-F5344CB8AC3E}">
        <p14:creationId xmlns:p14="http://schemas.microsoft.com/office/powerpoint/2010/main" val="18066466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23</a:t>
            </a:fld>
            <a:endParaRPr lang="fr-FR"/>
          </a:p>
        </p:txBody>
      </p:sp>
    </p:spTree>
    <p:extLst>
      <p:ext uri="{BB962C8B-B14F-4D97-AF65-F5344CB8AC3E}">
        <p14:creationId xmlns:p14="http://schemas.microsoft.com/office/powerpoint/2010/main" val="3606140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25</a:t>
            </a:fld>
            <a:endParaRPr lang="fr-FR"/>
          </a:p>
        </p:txBody>
      </p:sp>
    </p:spTree>
    <p:extLst>
      <p:ext uri="{BB962C8B-B14F-4D97-AF65-F5344CB8AC3E}">
        <p14:creationId xmlns:p14="http://schemas.microsoft.com/office/powerpoint/2010/main" val="627119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27</a:t>
            </a:fld>
            <a:endParaRPr lang="fr-FR"/>
          </a:p>
        </p:txBody>
      </p:sp>
    </p:spTree>
    <p:extLst>
      <p:ext uri="{BB962C8B-B14F-4D97-AF65-F5344CB8AC3E}">
        <p14:creationId xmlns:p14="http://schemas.microsoft.com/office/powerpoint/2010/main" val="3104817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28</a:t>
            </a:fld>
            <a:endParaRPr lang="fr-FR"/>
          </a:p>
        </p:txBody>
      </p:sp>
    </p:spTree>
    <p:extLst>
      <p:ext uri="{BB962C8B-B14F-4D97-AF65-F5344CB8AC3E}">
        <p14:creationId xmlns:p14="http://schemas.microsoft.com/office/powerpoint/2010/main" val="25424221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29</a:t>
            </a:fld>
            <a:endParaRPr lang="fr-FR"/>
          </a:p>
        </p:txBody>
      </p:sp>
    </p:spTree>
    <p:extLst>
      <p:ext uri="{BB962C8B-B14F-4D97-AF65-F5344CB8AC3E}">
        <p14:creationId xmlns:p14="http://schemas.microsoft.com/office/powerpoint/2010/main" val="3365949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30</a:t>
            </a:fld>
            <a:endParaRPr lang="fr-FR"/>
          </a:p>
        </p:txBody>
      </p:sp>
    </p:spTree>
    <p:extLst>
      <p:ext uri="{BB962C8B-B14F-4D97-AF65-F5344CB8AC3E}">
        <p14:creationId xmlns:p14="http://schemas.microsoft.com/office/powerpoint/2010/main" val="3714812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403457-B057-44A1-B124-0771118A1A1F}" type="slidenum">
              <a:rPr lang="fr-FR" smtClean="0"/>
              <a:t>31</a:t>
            </a:fld>
            <a:endParaRPr lang="fr-FR"/>
          </a:p>
        </p:txBody>
      </p:sp>
    </p:spTree>
    <p:extLst>
      <p:ext uri="{BB962C8B-B14F-4D97-AF65-F5344CB8AC3E}">
        <p14:creationId xmlns:p14="http://schemas.microsoft.com/office/powerpoint/2010/main" val="1912170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 Marketing</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INTERCALAI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AA64EB4-4847-4B4D-A9E8-9B173F94F742}"/>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1" name="Rectangle 10"/>
          <p:cNvSpPr/>
          <p:nvPr userDrawn="1"/>
        </p:nvSpPr>
        <p:spPr>
          <a:xfrm>
            <a:off x="743419" y="4148048"/>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texte 3">
            <a:extLst>
              <a:ext uri="{FF2B5EF4-FFF2-40B4-BE49-F238E27FC236}">
                <a16:creationId xmlns:a16="http://schemas.microsoft.com/office/drawing/2014/main" id="{1F578F4E-DCAB-4DB3-8B04-393E109D5714}"/>
              </a:ext>
            </a:extLst>
          </p:cNvPr>
          <p:cNvSpPr>
            <a:spLocks noGrp="1"/>
          </p:cNvSpPr>
          <p:nvPr>
            <p:ph type="body" sz="quarter" idx="14" hasCustomPrompt="1"/>
          </p:nvPr>
        </p:nvSpPr>
        <p:spPr>
          <a:xfrm>
            <a:off x="576320" y="1901278"/>
            <a:ext cx="2609781" cy="2246770"/>
          </a:xfrm>
          <a:prstGeom prst="rect">
            <a:avLst/>
          </a:prstGeom>
        </p:spPr>
        <p:txBody>
          <a:bodyPr/>
          <a:lstStyle>
            <a:lvl1pPr marL="0" indent="0">
              <a:spcAft>
                <a:spcPts val="600"/>
              </a:spcAft>
              <a:buNone/>
              <a:defRPr lang="fr-FR" sz="14000" b="1" kern="1200" baseline="0" dirty="0">
                <a:solidFill>
                  <a:schemeClr val="bg1"/>
                </a:solidFill>
                <a:latin typeface="Arial" panose="020B0604020202020204" pitchFamily="34" charset="0"/>
                <a:ea typeface="+mn-ea"/>
                <a:cs typeface="Arial" panose="020B0604020202020204" pitchFamily="34" charset="0"/>
              </a:defRPr>
            </a:lvl1pPr>
          </a:lstStyle>
          <a:p>
            <a:pPr lvl="0"/>
            <a:r>
              <a:rPr lang="fr-FR" dirty="0"/>
              <a:t>01</a:t>
            </a:r>
          </a:p>
        </p:txBody>
      </p:sp>
    </p:spTree>
    <p:extLst>
      <p:ext uri="{BB962C8B-B14F-4D97-AF65-F5344CB8AC3E}">
        <p14:creationId xmlns:p14="http://schemas.microsoft.com/office/powerpoint/2010/main" val="1426416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_INTERCALAI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AA64EB4-4847-4B4D-A9E8-9B173F94F742}"/>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1" name="Rectangle 10"/>
          <p:cNvSpPr/>
          <p:nvPr userDrawn="1"/>
        </p:nvSpPr>
        <p:spPr>
          <a:xfrm>
            <a:off x="743419" y="4148048"/>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texte 3">
            <a:extLst>
              <a:ext uri="{FF2B5EF4-FFF2-40B4-BE49-F238E27FC236}">
                <a16:creationId xmlns:a16="http://schemas.microsoft.com/office/drawing/2014/main" id="{1F578F4E-DCAB-4DB3-8B04-393E109D5714}"/>
              </a:ext>
            </a:extLst>
          </p:cNvPr>
          <p:cNvSpPr>
            <a:spLocks noGrp="1"/>
          </p:cNvSpPr>
          <p:nvPr>
            <p:ph type="body" sz="quarter" idx="14" hasCustomPrompt="1"/>
          </p:nvPr>
        </p:nvSpPr>
        <p:spPr>
          <a:xfrm>
            <a:off x="576320" y="1901278"/>
            <a:ext cx="2609781" cy="2246770"/>
          </a:xfrm>
          <a:prstGeom prst="rect">
            <a:avLst/>
          </a:prstGeom>
        </p:spPr>
        <p:txBody>
          <a:bodyPr/>
          <a:lstStyle>
            <a:lvl1pPr marL="0" indent="0">
              <a:spcAft>
                <a:spcPts val="600"/>
              </a:spcAft>
              <a:buNone/>
              <a:defRPr lang="fr-FR" sz="14000" b="1" kern="1200" baseline="0" dirty="0">
                <a:solidFill>
                  <a:schemeClr val="bg1"/>
                </a:solidFill>
                <a:latin typeface="Arial" panose="020B0604020202020204" pitchFamily="34" charset="0"/>
                <a:ea typeface="+mn-ea"/>
                <a:cs typeface="Arial" panose="020B0604020202020204" pitchFamily="34" charset="0"/>
              </a:defRPr>
            </a:lvl1pPr>
          </a:lstStyle>
          <a:p>
            <a:pPr lvl="0"/>
            <a:r>
              <a:rPr lang="fr-FR" dirty="0"/>
              <a:t>02</a:t>
            </a:r>
          </a:p>
        </p:txBody>
      </p:sp>
    </p:spTree>
    <p:extLst>
      <p:ext uri="{BB962C8B-B14F-4D97-AF65-F5344CB8AC3E}">
        <p14:creationId xmlns:p14="http://schemas.microsoft.com/office/powerpoint/2010/main" val="3405745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INTERCALAI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AA64EB4-4847-4B4D-A9E8-9B173F94F742}"/>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1" name="Rectangle 10"/>
          <p:cNvSpPr/>
          <p:nvPr userDrawn="1"/>
        </p:nvSpPr>
        <p:spPr>
          <a:xfrm>
            <a:off x="743419" y="4148048"/>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texte 3">
            <a:extLst>
              <a:ext uri="{FF2B5EF4-FFF2-40B4-BE49-F238E27FC236}">
                <a16:creationId xmlns:a16="http://schemas.microsoft.com/office/drawing/2014/main" id="{1F578F4E-DCAB-4DB3-8B04-393E109D5714}"/>
              </a:ext>
            </a:extLst>
          </p:cNvPr>
          <p:cNvSpPr>
            <a:spLocks noGrp="1"/>
          </p:cNvSpPr>
          <p:nvPr>
            <p:ph type="body" sz="quarter" idx="14" hasCustomPrompt="1"/>
          </p:nvPr>
        </p:nvSpPr>
        <p:spPr>
          <a:xfrm>
            <a:off x="576320" y="1901278"/>
            <a:ext cx="2609781" cy="2246770"/>
          </a:xfrm>
          <a:prstGeom prst="rect">
            <a:avLst/>
          </a:prstGeom>
        </p:spPr>
        <p:txBody>
          <a:bodyPr/>
          <a:lstStyle>
            <a:lvl1pPr marL="0" indent="0">
              <a:spcAft>
                <a:spcPts val="600"/>
              </a:spcAft>
              <a:buNone/>
              <a:defRPr lang="fr-FR" sz="14000" b="1" kern="1200" baseline="0" dirty="0">
                <a:solidFill>
                  <a:schemeClr val="bg1"/>
                </a:solidFill>
                <a:latin typeface="Arial" panose="020B0604020202020204" pitchFamily="34" charset="0"/>
                <a:ea typeface="+mn-ea"/>
                <a:cs typeface="Arial" panose="020B0604020202020204" pitchFamily="34" charset="0"/>
              </a:defRPr>
            </a:lvl1pPr>
          </a:lstStyle>
          <a:p>
            <a:pPr lvl="0"/>
            <a:r>
              <a:rPr lang="fr-FR" dirty="0"/>
              <a:t>03</a:t>
            </a:r>
          </a:p>
        </p:txBody>
      </p:sp>
    </p:spTree>
    <p:extLst>
      <p:ext uri="{BB962C8B-B14F-4D97-AF65-F5344CB8AC3E}">
        <p14:creationId xmlns:p14="http://schemas.microsoft.com/office/powerpoint/2010/main" val="2418630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INTERCALAI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AA64EB4-4847-4B4D-A9E8-9B173F94F742}"/>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1" name="Rectangle 10"/>
          <p:cNvSpPr/>
          <p:nvPr userDrawn="1"/>
        </p:nvSpPr>
        <p:spPr>
          <a:xfrm>
            <a:off x="743419" y="4148048"/>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texte 3">
            <a:extLst>
              <a:ext uri="{FF2B5EF4-FFF2-40B4-BE49-F238E27FC236}">
                <a16:creationId xmlns:a16="http://schemas.microsoft.com/office/drawing/2014/main" id="{1F578F4E-DCAB-4DB3-8B04-393E109D5714}"/>
              </a:ext>
            </a:extLst>
          </p:cNvPr>
          <p:cNvSpPr>
            <a:spLocks noGrp="1"/>
          </p:cNvSpPr>
          <p:nvPr>
            <p:ph type="body" sz="quarter" idx="14" hasCustomPrompt="1"/>
          </p:nvPr>
        </p:nvSpPr>
        <p:spPr>
          <a:xfrm>
            <a:off x="576320" y="1901278"/>
            <a:ext cx="2609781" cy="2246770"/>
          </a:xfrm>
          <a:prstGeom prst="rect">
            <a:avLst/>
          </a:prstGeom>
        </p:spPr>
        <p:txBody>
          <a:bodyPr/>
          <a:lstStyle>
            <a:lvl1pPr marL="0" indent="0">
              <a:spcAft>
                <a:spcPts val="600"/>
              </a:spcAft>
              <a:buNone/>
              <a:defRPr lang="fr-FR" sz="14000" b="1" kern="1200" baseline="0" dirty="0">
                <a:solidFill>
                  <a:schemeClr val="bg1"/>
                </a:solidFill>
                <a:latin typeface="Arial" panose="020B0604020202020204" pitchFamily="34" charset="0"/>
                <a:ea typeface="+mn-ea"/>
                <a:cs typeface="Arial" panose="020B0604020202020204" pitchFamily="34" charset="0"/>
              </a:defRPr>
            </a:lvl1pPr>
          </a:lstStyle>
          <a:p>
            <a:pPr lvl="0"/>
            <a:r>
              <a:rPr lang="fr-FR" dirty="0"/>
              <a:t>04</a:t>
            </a:r>
          </a:p>
        </p:txBody>
      </p:sp>
    </p:spTree>
    <p:extLst>
      <p:ext uri="{BB962C8B-B14F-4D97-AF65-F5344CB8AC3E}">
        <p14:creationId xmlns:p14="http://schemas.microsoft.com/office/powerpoint/2010/main" val="4138469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 id="2147483685" r:id="rId8"/>
    <p:sldLayoutId id="2147483689" r:id="rId9"/>
    <p:sldLayoutId id="2147483688" r:id="rId10"/>
    <p:sldLayoutId id="2147483687" r:id="rId11"/>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hyperlink" Target="http://commerciaux.celca.caisse-epargne.fr/download/210/assurances-et-assistance/16917/brochure-client-assurances-assistance-visa-2020.pdf" TargetMode="External"/><Relationship Id="rId5" Type="http://schemas.microsoft.com/office/2007/relationships/hdphoto" Target="../media/hdphoto2.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file:///C:\Users\A6700865\Downloads\7880-cg-auto-ce-33001.pdf" TargetMode="External"/><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s://intranet-bpcea.d.bbg/uploads/moxiemanager/files/7880-cg-auto-ce-33001.pdf"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intranet-bpcea.d.bbg/uploads/moxiemanager/files/7880-cg-auto-ce-33001.pdf" TargetMode="External"/><Relationship Id="rId5" Type="http://schemas.openxmlformats.org/officeDocument/2006/relationships/image" Target="../media/image14.jpe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hyperlink" Target="https://intranet-bpcea.d.bbg/uploads/moxiemanager/files/7880-cg-pj-ce-33001.pdf" TargetMode="External"/><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hyperlink" Target="https://intranet-bpcea.d.bbg/uploads/moxiemanager/files/Pr%C3%A9sentation%20site%20MesinformationsJuridiques.pptx" TargetMode="Externa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s://intranet-bpcea.d.bbg/uploads/moxiemanager/files/7928-sante-part-ce.pdf" TargetMode="External"/><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intranet-bpcea.d.bbg/uploads/moxiemanager/files/CG_SECURMEDIA_CE.pdf" TargetMode="External"/><Relationship Id="rId5" Type="http://schemas.openxmlformats.org/officeDocument/2006/relationships/hyperlink" Target="https://intranet-bpcea.d.bbg/uploads/moxiemanager/files/7930-edep-cg-gav-ce.pdf" TargetMode="External"/><Relationship Id="rId4" Type="http://schemas.openxmlformats.org/officeDocument/2006/relationships/image" Target="../media/image7.png"/><Relationship Id="rId9" Type="http://schemas.openxmlformats.org/officeDocument/2006/relationships/hyperlink" Target="http://commerciaux.celca.caisse-epargne.fr/download/210/assurances-et-assistance/16916/fiche-pratique-garanties-voyages-visa.pdf"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intranet-bpcea.d.bbg/uploads/moxiemanager/files/cg-mrh-proprietaires-ou-locataires.pdf" TargetMode="External"/><Relationship Id="rId7"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hyperlink" Target="https://www.imaprotect.com/caisse-d-epargne/" TargetMode="Externa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hyperlink" Target="https://intranet-bpcea.d.bbg/uploads/moxiemanager/files/cg-mrh-proprietaires-ou-locataires.pdf"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hyperlink" Target="http://commerciaux.celca.caisse-epargne.fr/download/210/assurances-et-assistance/16917/brochure-client-assurances-assistance-visa-2020.pdf" TargetMode="External"/><Relationship Id="rId3" Type="http://schemas.openxmlformats.org/officeDocument/2006/relationships/image" Target="../media/image6.png"/><Relationship Id="rId7"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hyperlink" Target="https://intranet-bpcea.d.bbg/uploads/moxiemanager/files/7880-cg-pj-ce-33001.pdf" TargetMode="Externa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8" Type="http://schemas.openxmlformats.org/officeDocument/2006/relationships/hyperlink" Target="file:///C:\Users\A6700865\Downloads\7930-edep-cg-gav-ce.pdf" TargetMode="External"/><Relationship Id="rId3" Type="http://schemas.openxmlformats.org/officeDocument/2006/relationships/image" Target="../media/image6.png"/><Relationship Id="rId7" Type="http://schemas.openxmlformats.org/officeDocument/2006/relationships/hyperlink" Target="https://intranet-bpcea.d.bbg/uploads/moxiemanager/files/7928-sante-part-ce.pdf"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hyperlink" Target="http://commerciaux.celca.caisse-epargne.fr/download/210/assurances-et-assistance/16916/fiche-pratique-garanties-voyages-visa.pdf" TargetMode="External"/><Relationship Id="rId4" Type="http://schemas.microsoft.com/office/2007/relationships/hdphoto" Target="../media/hdphoto2.wdp"/><Relationship Id="rId9"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hyperlink" Target="https://intranet-bpcea.d.bbg/uploads/moxiemanager/files/7880-cg-auto-ce-33001.pdf"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9.jpe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hyperlink" Target="https://intranet-bpcea.d.bbg/uploads/moxiemanager/files/cg-mrh-proprietaires-ou-locataires.pdf"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25.jpe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slide" Target="slide27.xml"/><Relationship Id="rId7" Type="http://schemas.openxmlformats.org/officeDocument/2006/relationships/slide" Target="slide31.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slide" Target="slide30.xml"/><Relationship Id="rId5" Type="http://schemas.openxmlformats.org/officeDocument/2006/relationships/slide" Target="slide28.xml"/><Relationship Id="rId10" Type="http://schemas.openxmlformats.org/officeDocument/2006/relationships/image" Target="../media/image28.jpeg"/><Relationship Id="rId4" Type="http://schemas.openxmlformats.org/officeDocument/2006/relationships/slide" Target="slide29.xml"/><Relationship Id="rId9"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8" Type="http://schemas.openxmlformats.org/officeDocument/2006/relationships/hyperlink" Target="https://www.caisse-epargne.fr/grand-est-europe/assurer/ca-roule-simulez-un-devis/ca-roule/#cid=emailing-crm;10;2;OP132026;false;1747982040" TargetMode="External"/><Relationship Id="rId3" Type="http://schemas.openxmlformats.org/officeDocument/2006/relationships/image" Target="../media/image4.jpeg"/><Relationship Id="rId7" Type="http://schemas.openxmlformats.org/officeDocument/2006/relationships/image" Target="../media/image7.png"/><Relationship Id="rId12"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0.png"/><Relationship Id="rId11" Type="http://schemas.openxmlformats.org/officeDocument/2006/relationships/image" Target="../media/image33.png"/><Relationship Id="rId5" Type="http://schemas.openxmlformats.org/officeDocument/2006/relationships/hyperlink" Target="http://t.neo.caisse-epargne.fr/r/?id=h248185c1,683016d8,683016f7&amp;p1=10&amp;p2=2&amp;p3=OP132026&amp;p4=false&amp;p5=1747982040" TargetMode="External"/><Relationship Id="rId10" Type="http://schemas.openxmlformats.org/officeDocument/2006/relationships/image" Target="../media/image32.png"/><Relationship Id="rId4" Type="http://schemas.openxmlformats.org/officeDocument/2006/relationships/image" Target="../media/image29.png"/><Relationship Id="rId9" Type="http://schemas.openxmlformats.org/officeDocument/2006/relationships/image" Target="../media/image31.png"/></Relationships>
</file>

<file path=ppt/slides/_rels/slide21.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4.jpeg"/><Relationship Id="rId7" Type="http://schemas.openxmlformats.org/officeDocument/2006/relationships/hyperlink" Target="mailto:michel.weiss@cegee.caisse-epargne.fr"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4.png"/></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4.png"/><Relationship Id="rId4" Type="http://schemas.openxmlformats.org/officeDocument/2006/relationships/hyperlink" Target="https://www.caisse-epargne.fr/grand-est-europe/particuliers/formulaire-assurance"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commerciaux.celca.caisse-epargne.fr/particuliers/particuliers/" TargetMode="External"/><Relationship Id="rId13" Type="http://schemas.openxmlformats.org/officeDocument/2006/relationships/image" Target="../media/image43.png"/><Relationship Id="rId18" Type="http://schemas.openxmlformats.org/officeDocument/2006/relationships/hyperlink" Target="https://intranet-bpcea.d.bbg/uploads/moxiemanager/files/cg-mrh-proprietaires-ou-locataires.pdf" TargetMode="External"/><Relationship Id="rId26" Type="http://schemas.openxmlformats.org/officeDocument/2006/relationships/hyperlink" Target="https://intranet-bpcea.d.bbg/uploads/moxiemanager/files/BPCEA_exemples_de_remboursement_012023_Sant%C3%A92_RG_CE_PART-VF.pdf" TargetMode="External"/><Relationship Id="rId3" Type="http://schemas.openxmlformats.org/officeDocument/2006/relationships/image" Target="../media/image4.jpeg"/><Relationship Id="rId21" Type="http://schemas.openxmlformats.org/officeDocument/2006/relationships/hyperlink" Target="https://intranet-bpcea.d.bbg/uploads/moxiemanager/files/1004_EdEp_FicheProduitGAV.PDF" TargetMode="External"/><Relationship Id="rId7" Type="http://schemas.openxmlformats.org/officeDocument/2006/relationships/hyperlink" Target="http://commerciaux.celca.caisse-epargne.fr/download/1185/assurance-auto/29460/2023-02-carnet-dentretien-auto_les-oav.ppsx" TargetMode="External"/><Relationship Id="rId12" Type="http://schemas.openxmlformats.org/officeDocument/2006/relationships/hyperlink" Target="https://comparateurassurances.d.bbg/?ctxt=ce" TargetMode="External"/><Relationship Id="rId17" Type="http://schemas.openxmlformats.org/officeDocument/2006/relationships/hyperlink" Target="https://intranet-bpcea.d.bbg/uploads/moxiemanager/files/Avril%202023_8041_EdEp_FicheProduit_Habitation_CE.PDF" TargetMode="External"/><Relationship Id="rId25" Type="http://schemas.openxmlformats.org/officeDocument/2006/relationships/hyperlink" Target="https://intranet-bpcea.d.bbg/uploads/moxiemanager/files/7928-sante-part-ce.pdf" TargetMode="External"/><Relationship Id="rId2" Type="http://schemas.openxmlformats.org/officeDocument/2006/relationships/notesSlide" Target="../notesSlides/notesSlide17.xml"/><Relationship Id="rId16" Type="http://schemas.openxmlformats.org/officeDocument/2006/relationships/hyperlink" Target="http://commerciaux.celca.caisse-epargne.fr/download/2053/les-fiches-plus-iard/25913/la-fiche-des-plus-de-notre-contrat-2-roues.pdf" TargetMode="External"/><Relationship Id="rId20" Type="http://schemas.openxmlformats.org/officeDocument/2006/relationships/hyperlink" Target="https://intranet-bpcea.d.bbg/uploads/moxiemanager/files/7930-edep-cg-gav-ce.pdf" TargetMode="External"/><Relationship Id="rId1" Type="http://schemas.openxmlformats.org/officeDocument/2006/relationships/slideLayout" Target="../slideLayouts/slideLayout4.xml"/><Relationship Id="rId6" Type="http://schemas.openxmlformats.org/officeDocument/2006/relationships/hyperlink" Target="http://commerciaux.celca.caisse-epargne.fr/download/2053/les-fiches-plus-iard/25914/la-fiche-des-plus-de-notre-contrat-auto.pdf" TargetMode="External"/><Relationship Id="rId11" Type="http://schemas.openxmlformats.org/officeDocument/2006/relationships/image" Target="../media/image42.png"/><Relationship Id="rId24" Type="http://schemas.openxmlformats.org/officeDocument/2006/relationships/hyperlink" Target="https://intranet-bpcea.d.bbg/uploads/moxiemanager/files/8038_EdEp_FicheProduit_GarantieSante%CC%81.pdf" TargetMode="External"/><Relationship Id="rId5" Type="http://schemas.openxmlformats.org/officeDocument/2006/relationships/hyperlink" Target="https://intranet-bpcea.d.bbg/uploads/moxiemanager/files/7880-cg-auto-ce-33001.pdf" TargetMode="External"/><Relationship Id="rId15" Type="http://schemas.openxmlformats.org/officeDocument/2006/relationships/hyperlink" Target="https://intranet-bpcea.d.bbg/uploads/moxiemanager/files/7930-edep-cg-2roues-ce-1.pdf" TargetMode="External"/><Relationship Id="rId23" Type="http://schemas.openxmlformats.org/officeDocument/2006/relationships/hyperlink" Target="https://www.youtube.com/watch?v=HR8Gx2QwzTk" TargetMode="External"/><Relationship Id="rId28" Type="http://schemas.openxmlformats.org/officeDocument/2006/relationships/hyperlink" Target="https://intranet-bpcea.d.bbg/uploads/moxiemanager/files/OAV%20100%25%20en%20bref%20Sant%C3%A9%20CE.pptx" TargetMode="External"/><Relationship Id="rId10" Type="http://schemas.openxmlformats.org/officeDocument/2006/relationships/hyperlink" Target="https://mandrillapp.com/track/click/30642300/www.portail-idea.bpce.fr?p=eyJzIjoidDQ0QjQ3Q3ZhcXFwengxdEJmN2RFLWc5R2djIiwidiI6MSwicCI6IntcInVcIjozMDY0MjMwMCxcInZcIjoxLFwidXJsXCI6XCJodHRwczpcXFwvXFxcL3d3dy5wb3J0YWlsLWlkZWEuYnBjZS5mclxcXC9ob21lXCIsXCJpZFwiOlwiNGYyN2JhYTc3MzUxNDFiZGJmZjUzNzA2NDY3NmI0MjRcIixcInVybF9pZHNcIjpbXCIxNjY3N2Q5NzJlOGVkYjA0NTU3MDY0NzlkYzY1ZjgxZmYyMmI2MDNlXCJdfSJ9" TargetMode="External"/><Relationship Id="rId19" Type="http://schemas.openxmlformats.org/officeDocument/2006/relationships/hyperlink" Target="http://commerciaux.celca.caisse-epargne.fr/download/2053/les-fiches-plus-iard/25916/la-fiche-des-plus-de-notre-contrat-mrh-formule-optimal.pdf" TargetMode="External"/><Relationship Id="rId4" Type="http://schemas.openxmlformats.org/officeDocument/2006/relationships/hyperlink" Target="https://intranet-bpcea.d.bbg/uploads/moxiemanager/files/Fiche%20produit%20client%20AUTO%205_28102022.pdf" TargetMode="External"/><Relationship Id="rId9" Type="http://schemas.openxmlformats.org/officeDocument/2006/relationships/image" Target="../media/image41.png"/><Relationship Id="rId14" Type="http://schemas.openxmlformats.org/officeDocument/2006/relationships/hyperlink" Target="https://intranet-bpcea.d.bbg/uploads/moxiemanager/files/fiche-produit-client-2-ROUES-revue.pdf" TargetMode="External"/><Relationship Id="rId22" Type="http://schemas.openxmlformats.org/officeDocument/2006/relationships/hyperlink" Target="http://commerciaux.celca.caisse-epargne.fr/download/2053/les-fiches-plus-iard/25915/la-fiche-des-plus-de-notre-contrat-gav.pdf" TargetMode="External"/><Relationship Id="rId27" Type="http://schemas.openxmlformats.org/officeDocument/2006/relationships/hyperlink" Target="https://intranet-bpcea.d.bbg/uploads/moxiemanager/files/BPCEA_exemples_de_remboursement_012023_Sant%C3%A92_RALM_CE_PART-VF.pdf"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hyperlink" Target="http://commerciaux.celca.caisse-epargne.fr/download/341/tarification/18447/offres-promos-en-cours.pdf" TargetMode="External"/><Relationship Id="rId5" Type="http://schemas.openxmlformats.org/officeDocument/2006/relationships/image" Target="../media/image45.png"/><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s://intranet-bpcea.d.bbg/uploads/moxiemanager/files/7880-cg-auto-ce-33001.pdf" TargetMode="External"/><Relationship Id="rId7" Type="http://schemas.openxmlformats.org/officeDocument/2006/relationships/slide" Target="slide18.xm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48.jpeg"/><Relationship Id="rId5" Type="http://schemas.openxmlformats.org/officeDocument/2006/relationships/hyperlink" Target="https://intranet-bpcea.d.bbg/uploads/moxiemanager/files/cg-mrh-proprietaires-ou-locataires.pdf" TargetMode="Externa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8.jpeg"/><Relationship Id="rId7" Type="http://schemas.openxmlformats.org/officeDocument/2006/relationships/slide" Target="slide18.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file:///C:\Users\A6700865\Downloads\La-fiche-des-PLUS-de-notre-option-Nouveaux-Modes-de-Deplacement-MRH.pdf" TargetMode="External"/><Relationship Id="rId5" Type="http://schemas.openxmlformats.org/officeDocument/2006/relationships/image" Target="../media/image7.png"/><Relationship Id="rId4" Type="http://schemas.openxmlformats.org/officeDocument/2006/relationships/hyperlink" Target="https://intranet-bpcea.d.bbg/uploads/moxiemanager/files/cg-mrh-proprietaires-non-occupants.pdf"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slide" Target="slide18.xml"/><Relationship Id="rId5" Type="http://schemas.openxmlformats.org/officeDocument/2006/relationships/image" Target="../media/image7.png"/><Relationship Id="rId4" Type="http://schemas.openxmlformats.org/officeDocument/2006/relationships/hyperlink" Target="https://intranet-bpcea.d.bbg/uploads/moxiemanager/files/7880-cg-auto-ce-33001.pdf"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slide" Target="slide18.xml"/><Relationship Id="rId5" Type="http://schemas.openxmlformats.org/officeDocument/2006/relationships/image" Target="../media/image7.png"/><Relationship Id="rId4" Type="http://schemas.openxmlformats.org/officeDocument/2006/relationships/hyperlink" Target="http://commerciaux.celca.caisse-epargne.fr/download/210/assurances-et-assistance/16917/brochure-client-assurances-assistance-visa-2020.pdf"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50.jpeg"/><Relationship Id="rId7" Type="http://schemas.openxmlformats.org/officeDocument/2006/relationships/slide" Target="slide18.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hyperlink" Target="http://commerciaux.celca.caisse-epargne.fr/download/224/oav-doc-internes/28745/les-benefices-cles-de-la-visa-infinite.pdf" TargetMode="External"/><Relationship Id="rId5" Type="http://schemas.openxmlformats.org/officeDocument/2006/relationships/image" Target="../media/image7.png"/><Relationship Id="rId4" Type="http://schemas.openxmlformats.org/officeDocument/2006/relationships/hyperlink" Target="http://commerciaux.celca.caisse-epargne.fr/download/224/oav-doc-internes/28744/les-benefices-cles-de-la-visa-platinum.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DJ ASSURANCE INTRO (2)">
            <a:hlinkClick r:id="" action="ppaction://media"/>
            <a:extLst>
              <a:ext uri="{FF2B5EF4-FFF2-40B4-BE49-F238E27FC236}">
                <a16:creationId xmlns:a16="http://schemas.microsoft.com/office/drawing/2014/main" id="{F83111D3-682F-23BD-0465-CC94045C866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22663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6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a:xfrm>
            <a:off x="3716163" y="1779052"/>
            <a:ext cx="7620201" cy="3104033"/>
          </a:xfrm>
        </p:spPr>
        <p:txBody>
          <a:bodyPr/>
          <a:lstStyle/>
          <a:p>
            <a:r>
              <a:rPr lang="fr-FR" b="1" dirty="0">
                <a:solidFill>
                  <a:schemeClr val="accent4">
                    <a:lumMod val="75000"/>
                  </a:schemeClr>
                </a:solidFill>
              </a:rPr>
              <a:t>En situation : </a:t>
            </a:r>
            <a:r>
              <a:rPr lang="fr-FR" dirty="0"/>
              <a:t>L'assurance et l'assistance constituent des solutions pour faire face à la plupart des incidents lors des vacances.</a:t>
            </a:r>
          </a:p>
          <a:p>
            <a:r>
              <a:rPr lang="fr-FR" b="1" dirty="0">
                <a:solidFill>
                  <a:schemeClr val="accent4">
                    <a:lumMod val="75000"/>
                  </a:schemeClr>
                </a:solidFill>
              </a:rPr>
              <a:t>Le complément : </a:t>
            </a:r>
            <a:r>
              <a:rPr lang="fr-FR" dirty="0"/>
              <a:t>La cerise sur le gâteau… D’autres situations, si vous le souhaitez, à découvrir ou à vérifier.</a:t>
            </a:r>
          </a:p>
          <a:p>
            <a:r>
              <a:rPr lang="fr-FR" b="1" dirty="0">
                <a:solidFill>
                  <a:srgbClr val="C00000"/>
                </a:solidFill>
              </a:rPr>
              <a:t>Les outils : </a:t>
            </a:r>
            <a:r>
              <a:rPr lang="fr-FR" dirty="0"/>
              <a:t>Pour vous former, pour progresser ou simplement rester à jour, les outils d’aide à la vente sont à votre disposition.</a:t>
            </a:r>
          </a:p>
          <a:p>
            <a:r>
              <a:rPr lang="fr-FR" b="1" dirty="0">
                <a:solidFill>
                  <a:srgbClr val="C00000"/>
                </a:solidFill>
              </a:rPr>
              <a:t>Les remises : </a:t>
            </a:r>
            <a:r>
              <a:rPr lang="fr-FR" dirty="0"/>
              <a:t>Faire ses comptes et maîtriser ses dépenses est une priorité pour les vacanciers. Retrouvez les remises de nos offres destinées à nos clients.</a:t>
            </a:r>
          </a:p>
          <a:p>
            <a:endParaRPr lang="fr-FR" dirty="0"/>
          </a:p>
        </p:txBody>
      </p:sp>
      <p:pic>
        <p:nvPicPr>
          <p:cNvPr id="3" name="Picture 2" descr="Vecteur gratuit une fille prend une photo d'une femme sur un terrain de golf">
            <a:extLst>
              <a:ext uri="{FF2B5EF4-FFF2-40B4-BE49-F238E27FC236}">
                <a16:creationId xmlns:a16="http://schemas.microsoft.com/office/drawing/2014/main" id="{6AE03179-67BE-129A-1C32-9FFF1B242A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087" r="13793"/>
          <a:stretch/>
        </p:blipFill>
        <p:spPr bwMode="auto">
          <a:xfrm>
            <a:off x="471340" y="0"/>
            <a:ext cx="276205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22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9C7B6F51-9659-4C3A-85CF-3EC3C72B68DF}"/>
              </a:ext>
            </a:extLst>
          </p:cNvPr>
          <p:cNvSpPr>
            <a:spLocks noGrp="1"/>
          </p:cNvSpPr>
          <p:nvPr>
            <p:ph type="body" sz="quarter" idx="14"/>
          </p:nvPr>
        </p:nvSpPr>
        <p:spPr/>
        <p:txBody>
          <a:bodyPr/>
          <a:lstStyle/>
          <a:p>
            <a:endParaRPr lang="fr-FR" dirty="0"/>
          </a:p>
        </p:txBody>
      </p:sp>
      <p:sp>
        <p:nvSpPr>
          <p:cNvPr id="2" name="Rectangle 1">
            <a:extLst>
              <a:ext uri="{FF2B5EF4-FFF2-40B4-BE49-F238E27FC236}">
                <a16:creationId xmlns:a16="http://schemas.microsoft.com/office/drawing/2014/main" id="{7EBC760E-87CC-776B-EFD5-22991CFC2CD4}"/>
              </a:ext>
            </a:extLst>
          </p:cNvPr>
          <p:cNvSpPr/>
          <p:nvPr/>
        </p:nvSpPr>
        <p:spPr>
          <a:xfrm>
            <a:off x="3186260" y="1659118"/>
            <a:ext cx="9005740" cy="8578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Picture 2" descr="Vecteur gratuit une fille prend une photo d'une femme sur un terrain de golf">
            <a:extLst>
              <a:ext uri="{FF2B5EF4-FFF2-40B4-BE49-F238E27FC236}">
                <a16:creationId xmlns:a16="http://schemas.microsoft.com/office/drawing/2014/main" id="{041E243E-37FF-73AE-3E57-E6CE46CBE8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087" r="13793"/>
          <a:stretch/>
        </p:blipFill>
        <p:spPr bwMode="auto">
          <a:xfrm>
            <a:off x="471340" y="0"/>
            <a:ext cx="2762054"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texte 1">
            <a:extLst>
              <a:ext uri="{FF2B5EF4-FFF2-40B4-BE49-F238E27FC236}">
                <a16:creationId xmlns:a16="http://schemas.microsoft.com/office/drawing/2014/main" id="{DCD6165D-EEBA-351E-3F4E-3731C31B4D52}"/>
              </a:ext>
            </a:extLst>
          </p:cNvPr>
          <p:cNvSpPr txBox="1">
            <a:spLocks/>
          </p:cNvSpPr>
          <p:nvPr/>
        </p:nvSpPr>
        <p:spPr>
          <a:xfrm>
            <a:off x="3716163" y="1779052"/>
            <a:ext cx="7620201" cy="3104033"/>
          </a:xfrm>
          <a:prstGeom prst="rect">
            <a:avLst/>
          </a:prstGeom>
        </p:spPr>
        <p:txBody>
          <a:bodyPr/>
          <a:lstStyle>
            <a:lvl1pPr marL="514350" marR="0" indent="-514350" algn="l" defTabSz="914400" rtl="0" eaLnBrk="1" fontAlgn="auto" latinLnBrk="0" hangingPunct="1">
              <a:lnSpc>
                <a:spcPct val="100000"/>
              </a:lnSpc>
              <a:spcBef>
                <a:spcPts val="600"/>
              </a:spcBef>
              <a:spcAft>
                <a:spcPts val="600"/>
              </a:spcAft>
              <a:buClr>
                <a:schemeClr val="accent4"/>
              </a:buClr>
              <a:buSzTx/>
              <a:buFont typeface="Arial" panose="020B0604020202020204" pitchFamily="34" charset="0"/>
              <a:buAutoNum type="arabicPeriod"/>
              <a:tabLst/>
              <a:defRPr sz="1800" kern="1200" baseline="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a:solidFill>
                  <a:schemeClr val="accent4">
                    <a:lumMod val="75000"/>
                  </a:schemeClr>
                </a:solidFill>
              </a:rPr>
              <a:t>En situation : </a:t>
            </a:r>
            <a:r>
              <a:rPr lang="fr-FR"/>
              <a:t>L'assurance et l'assistance constituent des solutions pour faire face à la plupart des incidents lors des vacances.</a:t>
            </a:r>
          </a:p>
          <a:p>
            <a:r>
              <a:rPr lang="fr-FR" b="1">
                <a:solidFill>
                  <a:schemeClr val="accent4">
                    <a:lumMod val="75000"/>
                  </a:schemeClr>
                </a:solidFill>
              </a:rPr>
              <a:t>Le complément : </a:t>
            </a:r>
            <a:r>
              <a:rPr lang="fr-FR"/>
              <a:t>La cerise sur le gâteau… D’autres situations, si vous le souhaitez, à découvrir ou à vérifier.</a:t>
            </a:r>
          </a:p>
          <a:p>
            <a:r>
              <a:rPr lang="fr-FR" b="1">
                <a:solidFill>
                  <a:srgbClr val="C00000"/>
                </a:solidFill>
              </a:rPr>
              <a:t>Les outils : </a:t>
            </a:r>
            <a:r>
              <a:rPr lang="fr-FR"/>
              <a:t>Pour vous former, pour progresser ou simplement rester à jour, les outils d’aide à la vente sont à votre disposition.</a:t>
            </a:r>
          </a:p>
          <a:p>
            <a:r>
              <a:rPr lang="fr-FR" b="1">
                <a:solidFill>
                  <a:srgbClr val="C00000"/>
                </a:solidFill>
              </a:rPr>
              <a:t>Les remises : </a:t>
            </a:r>
            <a:r>
              <a:rPr lang="fr-FR"/>
              <a:t>Faire ses comptes et maîtriser ses dépenses est une priorité pour les vacanciers. Retrouvez les remises de nos offres destinées à nos clients.</a:t>
            </a:r>
          </a:p>
          <a:p>
            <a:endParaRPr lang="fr-FR" dirty="0"/>
          </a:p>
        </p:txBody>
      </p:sp>
    </p:spTree>
    <p:extLst>
      <p:ext uri="{BB962C8B-B14F-4D97-AF65-F5344CB8AC3E}">
        <p14:creationId xmlns:p14="http://schemas.microsoft.com/office/powerpoint/2010/main" val="349142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26DFE-0447-A4FF-8553-0F02D6EC1E82}"/>
              </a:ext>
            </a:extLst>
          </p:cNvPr>
          <p:cNvSpPr/>
          <p:nvPr/>
        </p:nvSpPr>
        <p:spPr>
          <a:xfrm>
            <a:off x="610046" y="1415425"/>
            <a:ext cx="11066017" cy="4758233"/>
          </a:xfrm>
          <a:custGeom>
            <a:avLst/>
            <a:gdLst>
              <a:gd name="connsiteX0" fmla="*/ 0 w 11066017"/>
              <a:gd name="connsiteY0" fmla="*/ 0 h 4758233"/>
              <a:gd name="connsiteX1" fmla="*/ 470306 w 11066017"/>
              <a:gd name="connsiteY1" fmla="*/ 0 h 4758233"/>
              <a:gd name="connsiteX2" fmla="*/ 940611 w 11066017"/>
              <a:gd name="connsiteY2" fmla="*/ 0 h 4758233"/>
              <a:gd name="connsiteX3" fmla="*/ 1410917 w 11066017"/>
              <a:gd name="connsiteY3" fmla="*/ 0 h 4758233"/>
              <a:gd name="connsiteX4" fmla="*/ 1770563 w 11066017"/>
              <a:gd name="connsiteY4" fmla="*/ 0 h 4758233"/>
              <a:gd name="connsiteX5" fmla="*/ 2683509 w 11066017"/>
              <a:gd name="connsiteY5" fmla="*/ 0 h 4758233"/>
              <a:gd name="connsiteX6" fmla="*/ 3375135 w 11066017"/>
              <a:gd name="connsiteY6" fmla="*/ 0 h 4758233"/>
              <a:gd name="connsiteX7" fmla="*/ 4288082 w 11066017"/>
              <a:gd name="connsiteY7" fmla="*/ 0 h 4758233"/>
              <a:gd name="connsiteX8" fmla="*/ 4869047 w 11066017"/>
              <a:gd name="connsiteY8" fmla="*/ 0 h 4758233"/>
              <a:gd name="connsiteX9" fmla="*/ 5228693 w 11066017"/>
              <a:gd name="connsiteY9" fmla="*/ 0 h 4758233"/>
              <a:gd name="connsiteX10" fmla="*/ 5698999 w 11066017"/>
              <a:gd name="connsiteY10" fmla="*/ 0 h 4758233"/>
              <a:gd name="connsiteX11" fmla="*/ 6390625 w 11066017"/>
              <a:gd name="connsiteY11" fmla="*/ 0 h 4758233"/>
              <a:gd name="connsiteX12" fmla="*/ 7192911 w 11066017"/>
              <a:gd name="connsiteY12" fmla="*/ 0 h 4758233"/>
              <a:gd name="connsiteX13" fmla="*/ 7773877 w 11066017"/>
              <a:gd name="connsiteY13" fmla="*/ 0 h 4758233"/>
              <a:gd name="connsiteX14" fmla="*/ 8133522 w 11066017"/>
              <a:gd name="connsiteY14" fmla="*/ 0 h 4758233"/>
              <a:gd name="connsiteX15" fmla="*/ 8825149 w 11066017"/>
              <a:gd name="connsiteY15" fmla="*/ 0 h 4758233"/>
              <a:gd name="connsiteX16" fmla="*/ 9627435 w 11066017"/>
              <a:gd name="connsiteY16" fmla="*/ 0 h 4758233"/>
              <a:gd name="connsiteX17" fmla="*/ 10319061 w 11066017"/>
              <a:gd name="connsiteY17" fmla="*/ 0 h 4758233"/>
              <a:gd name="connsiteX18" fmla="*/ 11066017 w 11066017"/>
              <a:gd name="connsiteY18" fmla="*/ 0 h 4758233"/>
              <a:gd name="connsiteX19" fmla="*/ 11066017 w 11066017"/>
              <a:gd name="connsiteY19" fmla="*/ 679748 h 4758233"/>
              <a:gd name="connsiteX20" fmla="*/ 11066017 w 11066017"/>
              <a:gd name="connsiteY20" fmla="*/ 1454660 h 4758233"/>
              <a:gd name="connsiteX21" fmla="*/ 11066017 w 11066017"/>
              <a:gd name="connsiteY21" fmla="*/ 2086825 h 4758233"/>
              <a:gd name="connsiteX22" fmla="*/ 11066017 w 11066017"/>
              <a:gd name="connsiteY22" fmla="*/ 2623826 h 4758233"/>
              <a:gd name="connsiteX23" fmla="*/ 11066017 w 11066017"/>
              <a:gd name="connsiteY23" fmla="*/ 3255991 h 4758233"/>
              <a:gd name="connsiteX24" fmla="*/ 11066017 w 11066017"/>
              <a:gd name="connsiteY24" fmla="*/ 4030903 h 4758233"/>
              <a:gd name="connsiteX25" fmla="*/ 11066017 w 11066017"/>
              <a:gd name="connsiteY25" fmla="*/ 4758233 h 4758233"/>
              <a:gd name="connsiteX26" fmla="*/ 10595711 w 11066017"/>
              <a:gd name="connsiteY26" fmla="*/ 4758233 h 4758233"/>
              <a:gd name="connsiteX27" fmla="*/ 9793425 w 11066017"/>
              <a:gd name="connsiteY27" fmla="*/ 4758233 h 4758233"/>
              <a:gd name="connsiteX28" fmla="*/ 9212459 w 11066017"/>
              <a:gd name="connsiteY28" fmla="*/ 4758233 h 4758233"/>
              <a:gd name="connsiteX29" fmla="*/ 8852814 w 11066017"/>
              <a:gd name="connsiteY29" fmla="*/ 4758233 h 4758233"/>
              <a:gd name="connsiteX30" fmla="*/ 7939867 w 11066017"/>
              <a:gd name="connsiteY30" fmla="*/ 4758233 h 4758233"/>
              <a:gd name="connsiteX31" fmla="*/ 7137581 w 11066017"/>
              <a:gd name="connsiteY31" fmla="*/ 4758233 h 4758233"/>
              <a:gd name="connsiteX32" fmla="*/ 6335295 w 11066017"/>
              <a:gd name="connsiteY32" fmla="*/ 4758233 h 4758233"/>
              <a:gd name="connsiteX33" fmla="*/ 5975649 w 11066017"/>
              <a:gd name="connsiteY33" fmla="*/ 4758233 h 4758233"/>
              <a:gd name="connsiteX34" fmla="*/ 5505343 w 11066017"/>
              <a:gd name="connsiteY34" fmla="*/ 4758233 h 4758233"/>
              <a:gd name="connsiteX35" fmla="*/ 5035038 w 11066017"/>
              <a:gd name="connsiteY35" fmla="*/ 4758233 h 4758233"/>
              <a:gd name="connsiteX36" fmla="*/ 4675392 w 11066017"/>
              <a:gd name="connsiteY36" fmla="*/ 4758233 h 4758233"/>
              <a:gd name="connsiteX37" fmla="*/ 4205086 w 11066017"/>
              <a:gd name="connsiteY37" fmla="*/ 4758233 h 4758233"/>
              <a:gd name="connsiteX38" fmla="*/ 3845441 w 11066017"/>
              <a:gd name="connsiteY38" fmla="*/ 4758233 h 4758233"/>
              <a:gd name="connsiteX39" fmla="*/ 3375135 w 11066017"/>
              <a:gd name="connsiteY39" fmla="*/ 4758233 h 4758233"/>
              <a:gd name="connsiteX40" fmla="*/ 3015490 w 11066017"/>
              <a:gd name="connsiteY40" fmla="*/ 4758233 h 4758233"/>
              <a:gd name="connsiteX41" fmla="*/ 2323864 w 11066017"/>
              <a:gd name="connsiteY41" fmla="*/ 4758233 h 4758233"/>
              <a:gd name="connsiteX42" fmla="*/ 1742898 w 11066017"/>
              <a:gd name="connsiteY42" fmla="*/ 4758233 h 4758233"/>
              <a:gd name="connsiteX43" fmla="*/ 1383252 w 11066017"/>
              <a:gd name="connsiteY43" fmla="*/ 4758233 h 4758233"/>
              <a:gd name="connsiteX44" fmla="*/ 0 w 11066017"/>
              <a:gd name="connsiteY44" fmla="*/ 4758233 h 4758233"/>
              <a:gd name="connsiteX45" fmla="*/ 0 w 11066017"/>
              <a:gd name="connsiteY45" fmla="*/ 4030903 h 4758233"/>
              <a:gd name="connsiteX46" fmla="*/ 0 w 11066017"/>
              <a:gd name="connsiteY46" fmla="*/ 3398738 h 4758233"/>
              <a:gd name="connsiteX47" fmla="*/ 0 w 11066017"/>
              <a:gd name="connsiteY47" fmla="*/ 2766573 h 4758233"/>
              <a:gd name="connsiteX48" fmla="*/ 0 w 11066017"/>
              <a:gd name="connsiteY48" fmla="*/ 2181990 h 4758233"/>
              <a:gd name="connsiteX49" fmla="*/ 0 w 11066017"/>
              <a:gd name="connsiteY49" fmla="*/ 1454660 h 4758233"/>
              <a:gd name="connsiteX50" fmla="*/ 0 w 11066017"/>
              <a:gd name="connsiteY50" fmla="*/ 727330 h 4758233"/>
              <a:gd name="connsiteX51" fmla="*/ 0 w 11066017"/>
              <a:gd name="connsiteY51"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066017" h="4758233" fill="none" extrusionOk="0">
                <a:moveTo>
                  <a:pt x="0" y="0"/>
                </a:moveTo>
                <a:cubicBezTo>
                  <a:pt x="95860" y="2631"/>
                  <a:pt x="374827" y="2521"/>
                  <a:pt x="470306" y="0"/>
                </a:cubicBezTo>
                <a:cubicBezTo>
                  <a:pt x="565785" y="-2521"/>
                  <a:pt x="786367" y="-16660"/>
                  <a:pt x="940611" y="0"/>
                </a:cubicBezTo>
                <a:cubicBezTo>
                  <a:pt x="1094855" y="16660"/>
                  <a:pt x="1262985" y="12183"/>
                  <a:pt x="1410917" y="0"/>
                </a:cubicBezTo>
                <a:cubicBezTo>
                  <a:pt x="1558849" y="-12183"/>
                  <a:pt x="1649609" y="-880"/>
                  <a:pt x="1770563" y="0"/>
                </a:cubicBezTo>
                <a:cubicBezTo>
                  <a:pt x="1891517" y="880"/>
                  <a:pt x="2316837" y="3775"/>
                  <a:pt x="2683509" y="0"/>
                </a:cubicBezTo>
                <a:cubicBezTo>
                  <a:pt x="3050181" y="-3775"/>
                  <a:pt x="3078962" y="-7059"/>
                  <a:pt x="3375135" y="0"/>
                </a:cubicBezTo>
                <a:cubicBezTo>
                  <a:pt x="3671308" y="7059"/>
                  <a:pt x="3983320" y="-37731"/>
                  <a:pt x="4288082" y="0"/>
                </a:cubicBezTo>
                <a:cubicBezTo>
                  <a:pt x="4592844" y="37731"/>
                  <a:pt x="4747777" y="15885"/>
                  <a:pt x="4869047" y="0"/>
                </a:cubicBezTo>
                <a:cubicBezTo>
                  <a:pt x="4990318" y="-15885"/>
                  <a:pt x="5124221" y="-17217"/>
                  <a:pt x="5228693" y="0"/>
                </a:cubicBezTo>
                <a:cubicBezTo>
                  <a:pt x="5333165" y="17217"/>
                  <a:pt x="5468448" y="-14492"/>
                  <a:pt x="5698999" y="0"/>
                </a:cubicBezTo>
                <a:cubicBezTo>
                  <a:pt x="5929550" y="14492"/>
                  <a:pt x="6216926" y="21085"/>
                  <a:pt x="6390625" y="0"/>
                </a:cubicBezTo>
                <a:cubicBezTo>
                  <a:pt x="6564324" y="-21085"/>
                  <a:pt x="6978562" y="22243"/>
                  <a:pt x="7192911" y="0"/>
                </a:cubicBezTo>
                <a:cubicBezTo>
                  <a:pt x="7407260" y="-22243"/>
                  <a:pt x="7650100" y="-5391"/>
                  <a:pt x="7773877" y="0"/>
                </a:cubicBezTo>
                <a:cubicBezTo>
                  <a:pt x="7897654" y="5391"/>
                  <a:pt x="8027623" y="-7856"/>
                  <a:pt x="8133522" y="0"/>
                </a:cubicBezTo>
                <a:cubicBezTo>
                  <a:pt x="8239422" y="7856"/>
                  <a:pt x="8541003" y="-23208"/>
                  <a:pt x="8825149" y="0"/>
                </a:cubicBezTo>
                <a:cubicBezTo>
                  <a:pt x="9109295" y="23208"/>
                  <a:pt x="9401351" y="38507"/>
                  <a:pt x="9627435" y="0"/>
                </a:cubicBezTo>
                <a:cubicBezTo>
                  <a:pt x="9853519" y="-38507"/>
                  <a:pt x="10006742" y="-34253"/>
                  <a:pt x="10319061" y="0"/>
                </a:cubicBezTo>
                <a:cubicBezTo>
                  <a:pt x="10631380" y="34253"/>
                  <a:pt x="10740414" y="-20920"/>
                  <a:pt x="11066017" y="0"/>
                </a:cubicBezTo>
                <a:cubicBezTo>
                  <a:pt x="11075812" y="271026"/>
                  <a:pt x="11050885" y="473814"/>
                  <a:pt x="11066017" y="679748"/>
                </a:cubicBezTo>
                <a:cubicBezTo>
                  <a:pt x="11081149" y="885682"/>
                  <a:pt x="11067348" y="1173736"/>
                  <a:pt x="11066017" y="1454660"/>
                </a:cubicBezTo>
                <a:cubicBezTo>
                  <a:pt x="11064686" y="1735584"/>
                  <a:pt x="11084207" y="1829025"/>
                  <a:pt x="11066017" y="2086825"/>
                </a:cubicBezTo>
                <a:cubicBezTo>
                  <a:pt x="11047827" y="2344625"/>
                  <a:pt x="11039506" y="2381018"/>
                  <a:pt x="11066017" y="2623826"/>
                </a:cubicBezTo>
                <a:cubicBezTo>
                  <a:pt x="11092528" y="2866634"/>
                  <a:pt x="11069255" y="3052796"/>
                  <a:pt x="11066017" y="3255991"/>
                </a:cubicBezTo>
                <a:cubicBezTo>
                  <a:pt x="11062779" y="3459186"/>
                  <a:pt x="11045195" y="3729071"/>
                  <a:pt x="11066017" y="4030903"/>
                </a:cubicBezTo>
                <a:cubicBezTo>
                  <a:pt x="11086839" y="4332735"/>
                  <a:pt x="11054294" y="4493292"/>
                  <a:pt x="11066017" y="4758233"/>
                </a:cubicBezTo>
                <a:cubicBezTo>
                  <a:pt x="10831140" y="4754016"/>
                  <a:pt x="10736835" y="4736864"/>
                  <a:pt x="10595711" y="4758233"/>
                </a:cubicBezTo>
                <a:cubicBezTo>
                  <a:pt x="10454587" y="4779602"/>
                  <a:pt x="10132276" y="4750755"/>
                  <a:pt x="9793425" y="4758233"/>
                </a:cubicBezTo>
                <a:cubicBezTo>
                  <a:pt x="9454574" y="4765711"/>
                  <a:pt x="9440021" y="4757170"/>
                  <a:pt x="9212459" y="4758233"/>
                </a:cubicBezTo>
                <a:cubicBezTo>
                  <a:pt x="8984897" y="4759296"/>
                  <a:pt x="9027409" y="4742904"/>
                  <a:pt x="8852814" y="4758233"/>
                </a:cubicBezTo>
                <a:cubicBezTo>
                  <a:pt x="8678219" y="4773562"/>
                  <a:pt x="8225759" y="4788242"/>
                  <a:pt x="7939867" y="4758233"/>
                </a:cubicBezTo>
                <a:cubicBezTo>
                  <a:pt x="7653975" y="4728224"/>
                  <a:pt x="7364918" y="4723281"/>
                  <a:pt x="7137581" y="4758233"/>
                </a:cubicBezTo>
                <a:cubicBezTo>
                  <a:pt x="6910244" y="4793185"/>
                  <a:pt x="6647989" y="4772528"/>
                  <a:pt x="6335295" y="4758233"/>
                </a:cubicBezTo>
                <a:cubicBezTo>
                  <a:pt x="6022601" y="4743938"/>
                  <a:pt x="6080421" y="4753846"/>
                  <a:pt x="5975649" y="4758233"/>
                </a:cubicBezTo>
                <a:cubicBezTo>
                  <a:pt x="5870877" y="4762620"/>
                  <a:pt x="5677734" y="4779211"/>
                  <a:pt x="5505343" y="4758233"/>
                </a:cubicBezTo>
                <a:cubicBezTo>
                  <a:pt x="5332952" y="4737255"/>
                  <a:pt x="5143355" y="4764853"/>
                  <a:pt x="5035038" y="4758233"/>
                </a:cubicBezTo>
                <a:cubicBezTo>
                  <a:pt x="4926721" y="4751613"/>
                  <a:pt x="4838817" y="4766276"/>
                  <a:pt x="4675392" y="4758233"/>
                </a:cubicBezTo>
                <a:cubicBezTo>
                  <a:pt x="4511967" y="4750190"/>
                  <a:pt x="4343799" y="4756287"/>
                  <a:pt x="4205086" y="4758233"/>
                </a:cubicBezTo>
                <a:cubicBezTo>
                  <a:pt x="4066373" y="4760179"/>
                  <a:pt x="3924548" y="4756525"/>
                  <a:pt x="3845441" y="4758233"/>
                </a:cubicBezTo>
                <a:cubicBezTo>
                  <a:pt x="3766335" y="4759941"/>
                  <a:pt x="3542017" y="4779822"/>
                  <a:pt x="3375135" y="4758233"/>
                </a:cubicBezTo>
                <a:cubicBezTo>
                  <a:pt x="3208253" y="4736644"/>
                  <a:pt x="3105202" y="4771274"/>
                  <a:pt x="3015490" y="4758233"/>
                </a:cubicBezTo>
                <a:cubicBezTo>
                  <a:pt x="2925778" y="4745192"/>
                  <a:pt x="2472339" y="4764192"/>
                  <a:pt x="2323864" y="4758233"/>
                </a:cubicBezTo>
                <a:cubicBezTo>
                  <a:pt x="2175389" y="4752274"/>
                  <a:pt x="1863267" y="4761262"/>
                  <a:pt x="1742898" y="4758233"/>
                </a:cubicBezTo>
                <a:cubicBezTo>
                  <a:pt x="1622529" y="4755204"/>
                  <a:pt x="1502500" y="4755653"/>
                  <a:pt x="1383252" y="4758233"/>
                </a:cubicBezTo>
                <a:cubicBezTo>
                  <a:pt x="1264004" y="4760813"/>
                  <a:pt x="684386" y="4821244"/>
                  <a:pt x="0" y="4758233"/>
                </a:cubicBezTo>
                <a:cubicBezTo>
                  <a:pt x="18072" y="4513817"/>
                  <a:pt x="22502" y="4183051"/>
                  <a:pt x="0" y="4030903"/>
                </a:cubicBezTo>
                <a:cubicBezTo>
                  <a:pt x="-22502" y="3878755"/>
                  <a:pt x="-11057" y="3622938"/>
                  <a:pt x="0" y="3398738"/>
                </a:cubicBezTo>
                <a:cubicBezTo>
                  <a:pt x="11057" y="3174538"/>
                  <a:pt x="-25236" y="3058260"/>
                  <a:pt x="0" y="2766573"/>
                </a:cubicBezTo>
                <a:cubicBezTo>
                  <a:pt x="25236" y="2474886"/>
                  <a:pt x="-3163" y="2447894"/>
                  <a:pt x="0" y="2181990"/>
                </a:cubicBezTo>
                <a:cubicBezTo>
                  <a:pt x="3163" y="1916086"/>
                  <a:pt x="9769" y="1638994"/>
                  <a:pt x="0" y="1454660"/>
                </a:cubicBezTo>
                <a:cubicBezTo>
                  <a:pt x="-9769" y="1270326"/>
                  <a:pt x="27727" y="977333"/>
                  <a:pt x="0" y="727330"/>
                </a:cubicBezTo>
                <a:cubicBezTo>
                  <a:pt x="-27727" y="477327"/>
                  <a:pt x="3541" y="186737"/>
                  <a:pt x="0" y="0"/>
                </a:cubicBezTo>
                <a:close/>
              </a:path>
              <a:path w="11066017" h="4758233" stroke="0"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pic>
        <p:nvPicPr>
          <p:cNvPr id="4104" name="Picture 8" descr="Vecteur gratuit illustration de voiture d'été design plat">
            <a:extLst>
              <a:ext uri="{FF2B5EF4-FFF2-40B4-BE49-F238E27FC236}">
                <a16:creationId xmlns:a16="http://schemas.microsoft.com/office/drawing/2014/main" id="{CBCD9F36-0B26-A39D-9BE7-3BEC420586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883" y="1568350"/>
            <a:ext cx="4354256" cy="4492249"/>
          </a:xfrm>
          <a:prstGeom prst="rect">
            <a:avLst/>
          </a:prstGeom>
          <a:noFill/>
          <a:extLst>
            <a:ext uri="{909E8E84-426E-40DD-AFC4-6F175D3DCCD1}">
              <a14:hiddenFill xmlns:a14="http://schemas.microsoft.com/office/drawing/2010/main">
                <a:solidFill>
                  <a:srgbClr val="FFFFFF"/>
                </a:solidFill>
              </a14:hiddenFill>
            </a:ext>
          </a:extLst>
        </p:spPr>
      </p:pic>
      <p:sp>
        <p:nvSpPr>
          <p:cNvPr id="14" name="Bulle narrative : rectangle à coins arrondis 13">
            <a:extLst>
              <a:ext uri="{FF2B5EF4-FFF2-40B4-BE49-F238E27FC236}">
                <a16:creationId xmlns:a16="http://schemas.microsoft.com/office/drawing/2014/main" id="{B4698292-11BB-79E2-4806-52C88C54AAA6}"/>
              </a:ext>
            </a:extLst>
          </p:cNvPr>
          <p:cNvSpPr/>
          <p:nvPr/>
        </p:nvSpPr>
        <p:spPr>
          <a:xfrm>
            <a:off x="5182556" y="4586461"/>
            <a:ext cx="5521772" cy="1474973"/>
          </a:xfrm>
          <a:custGeom>
            <a:avLst/>
            <a:gdLst>
              <a:gd name="connsiteX0" fmla="*/ 0 w 5521772"/>
              <a:gd name="connsiteY0" fmla="*/ 245834 h 1474973"/>
              <a:gd name="connsiteX1" fmla="*/ 245834 w 5521772"/>
              <a:gd name="connsiteY1" fmla="*/ 0 h 1474973"/>
              <a:gd name="connsiteX2" fmla="*/ 840874 w 5521772"/>
              <a:gd name="connsiteY2" fmla="*/ 0 h 1474973"/>
              <a:gd name="connsiteX3" fmla="*/ 1495418 w 5521772"/>
              <a:gd name="connsiteY3" fmla="*/ 0 h 1474973"/>
              <a:gd name="connsiteX4" fmla="*/ 2120210 w 5521772"/>
              <a:gd name="connsiteY4" fmla="*/ 0 h 1474973"/>
              <a:gd name="connsiteX5" fmla="*/ 2685498 w 5521772"/>
              <a:gd name="connsiteY5" fmla="*/ 0 h 1474973"/>
              <a:gd name="connsiteX6" fmla="*/ 3221034 w 5521772"/>
              <a:gd name="connsiteY6" fmla="*/ 0 h 1474973"/>
              <a:gd name="connsiteX7" fmla="*/ 3221034 w 5521772"/>
              <a:gd name="connsiteY7" fmla="*/ 0 h 1474973"/>
              <a:gd name="connsiteX8" fmla="*/ 3681182 w 5521772"/>
              <a:gd name="connsiteY8" fmla="*/ 0 h 1474973"/>
              <a:gd name="connsiteX9" fmla="*/ 4113720 w 5521772"/>
              <a:gd name="connsiteY9" fmla="*/ 0 h 1474973"/>
              <a:gd name="connsiteX10" fmla="*/ 4601477 w 5521772"/>
              <a:gd name="connsiteY10" fmla="*/ 0 h 1474973"/>
              <a:gd name="connsiteX11" fmla="*/ 4945452 w 5521772"/>
              <a:gd name="connsiteY11" fmla="*/ 0 h 1474973"/>
              <a:gd name="connsiteX12" fmla="*/ 5275938 w 5521772"/>
              <a:gd name="connsiteY12" fmla="*/ 0 h 1474973"/>
              <a:gd name="connsiteX13" fmla="*/ 5521772 w 5521772"/>
              <a:gd name="connsiteY13" fmla="*/ 245834 h 1474973"/>
              <a:gd name="connsiteX14" fmla="*/ 5521772 w 5521772"/>
              <a:gd name="connsiteY14" fmla="*/ 245829 h 1474973"/>
              <a:gd name="connsiteX15" fmla="*/ 5833200 w 5521772"/>
              <a:gd name="connsiteY15" fmla="*/ 30325 h 1474973"/>
              <a:gd name="connsiteX16" fmla="*/ 5683715 w 5521772"/>
              <a:gd name="connsiteY16" fmla="*/ 310764 h 1474973"/>
              <a:gd name="connsiteX17" fmla="*/ 5521772 w 5521772"/>
              <a:gd name="connsiteY17" fmla="*/ 614572 h 1474973"/>
              <a:gd name="connsiteX18" fmla="*/ 5521772 w 5521772"/>
              <a:gd name="connsiteY18" fmla="*/ 934147 h 1474973"/>
              <a:gd name="connsiteX19" fmla="*/ 5521772 w 5521772"/>
              <a:gd name="connsiteY19" fmla="*/ 1229139 h 1474973"/>
              <a:gd name="connsiteX20" fmla="*/ 5275938 w 5521772"/>
              <a:gd name="connsiteY20" fmla="*/ 1474973 h 1474973"/>
              <a:gd name="connsiteX21" fmla="*/ 4945452 w 5521772"/>
              <a:gd name="connsiteY21" fmla="*/ 1474973 h 1474973"/>
              <a:gd name="connsiteX22" fmla="*/ 4601477 w 5521772"/>
              <a:gd name="connsiteY22" fmla="*/ 1474973 h 1474973"/>
              <a:gd name="connsiteX23" fmla="*/ 4155134 w 5521772"/>
              <a:gd name="connsiteY23" fmla="*/ 1474973 h 1474973"/>
              <a:gd name="connsiteX24" fmla="*/ 3722595 w 5521772"/>
              <a:gd name="connsiteY24" fmla="*/ 1474973 h 1474973"/>
              <a:gd name="connsiteX25" fmla="*/ 3221034 w 5521772"/>
              <a:gd name="connsiteY25" fmla="*/ 1474973 h 1474973"/>
              <a:gd name="connsiteX26" fmla="*/ 3221034 w 5521772"/>
              <a:gd name="connsiteY26" fmla="*/ 1474973 h 1474973"/>
              <a:gd name="connsiteX27" fmla="*/ 2685498 w 5521772"/>
              <a:gd name="connsiteY27" fmla="*/ 1474973 h 1474973"/>
              <a:gd name="connsiteX28" fmla="*/ 2149962 w 5521772"/>
              <a:gd name="connsiteY28" fmla="*/ 1474973 h 1474973"/>
              <a:gd name="connsiteX29" fmla="*/ 1644178 w 5521772"/>
              <a:gd name="connsiteY29" fmla="*/ 1474973 h 1474973"/>
              <a:gd name="connsiteX30" fmla="*/ 1138394 w 5521772"/>
              <a:gd name="connsiteY30" fmla="*/ 1474973 h 1474973"/>
              <a:gd name="connsiteX31" fmla="*/ 245834 w 5521772"/>
              <a:gd name="connsiteY31" fmla="*/ 1474973 h 1474973"/>
              <a:gd name="connsiteX32" fmla="*/ 0 w 5521772"/>
              <a:gd name="connsiteY32" fmla="*/ 1229139 h 1474973"/>
              <a:gd name="connsiteX33" fmla="*/ 0 w 5521772"/>
              <a:gd name="connsiteY33" fmla="*/ 921856 h 1474973"/>
              <a:gd name="connsiteX34" fmla="*/ 0 w 5521772"/>
              <a:gd name="connsiteY34" fmla="*/ 614572 h 1474973"/>
              <a:gd name="connsiteX35" fmla="*/ 0 w 5521772"/>
              <a:gd name="connsiteY35" fmla="*/ 245829 h 1474973"/>
              <a:gd name="connsiteX36" fmla="*/ 0 w 5521772"/>
              <a:gd name="connsiteY36" fmla="*/ 245829 h 1474973"/>
              <a:gd name="connsiteX37" fmla="*/ 0 w 5521772"/>
              <a:gd name="connsiteY37" fmla="*/ 245834 h 147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521772" h="1474973" fill="none" extrusionOk="0">
                <a:moveTo>
                  <a:pt x="0" y="245834"/>
                </a:moveTo>
                <a:cubicBezTo>
                  <a:pt x="-13864" y="90842"/>
                  <a:pt x="92615" y="-6707"/>
                  <a:pt x="245834" y="0"/>
                </a:cubicBezTo>
                <a:cubicBezTo>
                  <a:pt x="522214" y="-31956"/>
                  <a:pt x="554741" y="52133"/>
                  <a:pt x="840874" y="0"/>
                </a:cubicBezTo>
                <a:cubicBezTo>
                  <a:pt x="1127007" y="-52133"/>
                  <a:pt x="1301565" y="5702"/>
                  <a:pt x="1495418" y="0"/>
                </a:cubicBezTo>
                <a:cubicBezTo>
                  <a:pt x="1689271" y="-5702"/>
                  <a:pt x="1963301" y="8719"/>
                  <a:pt x="2120210" y="0"/>
                </a:cubicBezTo>
                <a:cubicBezTo>
                  <a:pt x="2277119" y="-8719"/>
                  <a:pt x="2511049" y="57908"/>
                  <a:pt x="2685498" y="0"/>
                </a:cubicBezTo>
                <a:cubicBezTo>
                  <a:pt x="2859947" y="-57908"/>
                  <a:pt x="3073515" y="60237"/>
                  <a:pt x="3221034" y="0"/>
                </a:cubicBezTo>
                <a:lnTo>
                  <a:pt x="3221034" y="0"/>
                </a:lnTo>
                <a:cubicBezTo>
                  <a:pt x="3436851" y="-47077"/>
                  <a:pt x="3549452" y="32213"/>
                  <a:pt x="3681182" y="0"/>
                </a:cubicBezTo>
                <a:cubicBezTo>
                  <a:pt x="3812912" y="-32213"/>
                  <a:pt x="3953500" y="46199"/>
                  <a:pt x="4113720" y="0"/>
                </a:cubicBezTo>
                <a:cubicBezTo>
                  <a:pt x="4273940" y="-46199"/>
                  <a:pt x="4400961" y="11246"/>
                  <a:pt x="4601477" y="0"/>
                </a:cubicBezTo>
                <a:cubicBezTo>
                  <a:pt x="4722680" y="-3981"/>
                  <a:pt x="4854390" y="23575"/>
                  <a:pt x="4945452" y="0"/>
                </a:cubicBezTo>
                <a:cubicBezTo>
                  <a:pt x="5036515" y="-23575"/>
                  <a:pt x="5166821" y="17573"/>
                  <a:pt x="5275938" y="0"/>
                </a:cubicBezTo>
                <a:cubicBezTo>
                  <a:pt x="5436628" y="27233"/>
                  <a:pt x="5541472" y="93187"/>
                  <a:pt x="5521772" y="245834"/>
                </a:cubicBezTo>
                <a:lnTo>
                  <a:pt x="5521772" y="245829"/>
                </a:lnTo>
                <a:cubicBezTo>
                  <a:pt x="5644373" y="123218"/>
                  <a:pt x="5733348" y="137720"/>
                  <a:pt x="5833200" y="30325"/>
                </a:cubicBezTo>
                <a:cubicBezTo>
                  <a:pt x="5784244" y="161728"/>
                  <a:pt x="5744794" y="163838"/>
                  <a:pt x="5683715" y="310764"/>
                </a:cubicBezTo>
                <a:cubicBezTo>
                  <a:pt x="5622635" y="457690"/>
                  <a:pt x="5564978" y="501224"/>
                  <a:pt x="5521772" y="614572"/>
                </a:cubicBezTo>
                <a:cubicBezTo>
                  <a:pt x="5540474" y="720076"/>
                  <a:pt x="5488485" y="798738"/>
                  <a:pt x="5521772" y="934147"/>
                </a:cubicBezTo>
                <a:cubicBezTo>
                  <a:pt x="5555059" y="1069557"/>
                  <a:pt x="5500050" y="1087840"/>
                  <a:pt x="5521772" y="1229139"/>
                </a:cubicBezTo>
                <a:cubicBezTo>
                  <a:pt x="5494663" y="1350439"/>
                  <a:pt x="5426527" y="1511338"/>
                  <a:pt x="5275938" y="1474973"/>
                </a:cubicBezTo>
                <a:cubicBezTo>
                  <a:pt x="5181423" y="1491418"/>
                  <a:pt x="5063141" y="1446334"/>
                  <a:pt x="4945452" y="1474973"/>
                </a:cubicBezTo>
                <a:cubicBezTo>
                  <a:pt x="4827763" y="1503612"/>
                  <a:pt x="4770974" y="1461143"/>
                  <a:pt x="4601477" y="1474973"/>
                </a:cubicBezTo>
                <a:cubicBezTo>
                  <a:pt x="4499186" y="1478460"/>
                  <a:pt x="4325694" y="1421931"/>
                  <a:pt x="4155134" y="1474973"/>
                </a:cubicBezTo>
                <a:cubicBezTo>
                  <a:pt x="3984574" y="1528015"/>
                  <a:pt x="3937586" y="1468941"/>
                  <a:pt x="3722595" y="1474973"/>
                </a:cubicBezTo>
                <a:cubicBezTo>
                  <a:pt x="3507604" y="1481005"/>
                  <a:pt x="3377474" y="1452603"/>
                  <a:pt x="3221034" y="1474973"/>
                </a:cubicBezTo>
                <a:lnTo>
                  <a:pt x="3221034" y="1474973"/>
                </a:lnTo>
                <a:cubicBezTo>
                  <a:pt x="2984394" y="1486882"/>
                  <a:pt x="2827502" y="1428025"/>
                  <a:pt x="2685498" y="1474973"/>
                </a:cubicBezTo>
                <a:cubicBezTo>
                  <a:pt x="2543494" y="1521921"/>
                  <a:pt x="2295426" y="1468870"/>
                  <a:pt x="2149962" y="1474973"/>
                </a:cubicBezTo>
                <a:cubicBezTo>
                  <a:pt x="2004498" y="1481076"/>
                  <a:pt x="1766247" y="1459384"/>
                  <a:pt x="1644178" y="1474973"/>
                </a:cubicBezTo>
                <a:cubicBezTo>
                  <a:pt x="1522109" y="1490562"/>
                  <a:pt x="1295867" y="1423844"/>
                  <a:pt x="1138394" y="1474973"/>
                </a:cubicBezTo>
                <a:cubicBezTo>
                  <a:pt x="980921" y="1526102"/>
                  <a:pt x="632366" y="1381366"/>
                  <a:pt x="245834" y="1474973"/>
                </a:cubicBezTo>
                <a:cubicBezTo>
                  <a:pt x="81950" y="1459117"/>
                  <a:pt x="-16032" y="1364324"/>
                  <a:pt x="0" y="1229139"/>
                </a:cubicBezTo>
                <a:cubicBezTo>
                  <a:pt x="-25224" y="1115124"/>
                  <a:pt x="24980" y="1062691"/>
                  <a:pt x="0" y="921856"/>
                </a:cubicBezTo>
                <a:cubicBezTo>
                  <a:pt x="-24980" y="781021"/>
                  <a:pt x="34472" y="689280"/>
                  <a:pt x="0" y="614572"/>
                </a:cubicBezTo>
                <a:cubicBezTo>
                  <a:pt x="-12280" y="465545"/>
                  <a:pt x="43509" y="390789"/>
                  <a:pt x="0" y="245829"/>
                </a:cubicBezTo>
                <a:lnTo>
                  <a:pt x="0" y="245829"/>
                </a:lnTo>
                <a:lnTo>
                  <a:pt x="0" y="245834"/>
                </a:lnTo>
                <a:close/>
              </a:path>
              <a:path w="5521772" h="1474973" stroke="0" extrusionOk="0">
                <a:moveTo>
                  <a:pt x="0" y="245834"/>
                </a:moveTo>
                <a:cubicBezTo>
                  <a:pt x="-10541" y="71909"/>
                  <a:pt x="91902" y="19628"/>
                  <a:pt x="245834" y="0"/>
                </a:cubicBezTo>
                <a:cubicBezTo>
                  <a:pt x="428702" y="-8216"/>
                  <a:pt x="633716" y="1649"/>
                  <a:pt x="781370" y="0"/>
                </a:cubicBezTo>
                <a:cubicBezTo>
                  <a:pt x="929024" y="-1649"/>
                  <a:pt x="1237978" y="262"/>
                  <a:pt x="1435914" y="0"/>
                </a:cubicBezTo>
                <a:cubicBezTo>
                  <a:pt x="1633850" y="-262"/>
                  <a:pt x="1829128" y="69396"/>
                  <a:pt x="2030954" y="0"/>
                </a:cubicBezTo>
                <a:cubicBezTo>
                  <a:pt x="2232780" y="-69396"/>
                  <a:pt x="2475535" y="48632"/>
                  <a:pt x="2596242" y="0"/>
                </a:cubicBezTo>
                <a:cubicBezTo>
                  <a:pt x="2716949" y="-48632"/>
                  <a:pt x="3008645" y="3065"/>
                  <a:pt x="3221034" y="0"/>
                </a:cubicBezTo>
                <a:lnTo>
                  <a:pt x="3221034" y="0"/>
                </a:lnTo>
                <a:cubicBezTo>
                  <a:pt x="3424046" y="-50180"/>
                  <a:pt x="3559106" y="12184"/>
                  <a:pt x="3694986" y="0"/>
                </a:cubicBezTo>
                <a:cubicBezTo>
                  <a:pt x="3830866" y="-12184"/>
                  <a:pt x="3981174" y="13040"/>
                  <a:pt x="4155134" y="0"/>
                </a:cubicBezTo>
                <a:cubicBezTo>
                  <a:pt x="4329094" y="-13040"/>
                  <a:pt x="4505970" y="45250"/>
                  <a:pt x="4601477" y="0"/>
                </a:cubicBezTo>
                <a:cubicBezTo>
                  <a:pt x="4715079" y="-19972"/>
                  <a:pt x="4825659" y="32498"/>
                  <a:pt x="4945452" y="0"/>
                </a:cubicBezTo>
                <a:cubicBezTo>
                  <a:pt x="5065246" y="-32498"/>
                  <a:pt x="5163520" y="3049"/>
                  <a:pt x="5275938" y="0"/>
                </a:cubicBezTo>
                <a:cubicBezTo>
                  <a:pt x="5422124" y="4356"/>
                  <a:pt x="5513802" y="77390"/>
                  <a:pt x="5521772" y="245834"/>
                </a:cubicBezTo>
                <a:lnTo>
                  <a:pt x="5521772" y="245829"/>
                </a:lnTo>
                <a:cubicBezTo>
                  <a:pt x="5642202" y="132305"/>
                  <a:pt x="5739210" y="128156"/>
                  <a:pt x="5833200" y="30325"/>
                </a:cubicBezTo>
                <a:cubicBezTo>
                  <a:pt x="5795929" y="174099"/>
                  <a:pt x="5716978" y="164604"/>
                  <a:pt x="5674372" y="328291"/>
                </a:cubicBezTo>
                <a:cubicBezTo>
                  <a:pt x="5631766" y="491978"/>
                  <a:pt x="5548006" y="539905"/>
                  <a:pt x="5521772" y="614572"/>
                </a:cubicBezTo>
                <a:cubicBezTo>
                  <a:pt x="5556779" y="709119"/>
                  <a:pt x="5492218" y="847491"/>
                  <a:pt x="5521772" y="921856"/>
                </a:cubicBezTo>
                <a:cubicBezTo>
                  <a:pt x="5551326" y="996221"/>
                  <a:pt x="5490839" y="1163474"/>
                  <a:pt x="5521772" y="1229139"/>
                </a:cubicBezTo>
                <a:cubicBezTo>
                  <a:pt x="5493423" y="1369588"/>
                  <a:pt x="5383297" y="1502542"/>
                  <a:pt x="5275938" y="1474973"/>
                </a:cubicBezTo>
                <a:cubicBezTo>
                  <a:pt x="5203922" y="1490477"/>
                  <a:pt x="4997849" y="1446355"/>
                  <a:pt x="4925218" y="1474973"/>
                </a:cubicBezTo>
                <a:cubicBezTo>
                  <a:pt x="4852587" y="1503591"/>
                  <a:pt x="4726542" y="1436914"/>
                  <a:pt x="4601477" y="1474973"/>
                </a:cubicBezTo>
                <a:cubicBezTo>
                  <a:pt x="4481431" y="1497065"/>
                  <a:pt x="4296568" y="1468600"/>
                  <a:pt x="4141329" y="1474973"/>
                </a:cubicBezTo>
                <a:cubicBezTo>
                  <a:pt x="3986090" y="1481346"/>
                  <a:pt x="3792512" y="1454508"/>
                  <a:pt x="3681182" y="1474973"/>
                </a:cubicBezTo>
                <a:cubicBezTo>
                  <a:pt x="3569852" y="1495438"/>
                  <a:pt x="3395762" y="1430695"/>
                  <a:pt x="3221034" y="1474973"/>
                </a:cubicBezTo>
                <a:lnTo>
                  <a:pt x="3221034" y="1474973"/>
                </a:lnTo>
                <a:cubicBezTo>
                  <a:pt x="3074862" y="1483015"/>
                  <a:pt x="2842756" y="1428312"/>
                  <a:pt x="2625994" y="1474973"/>
                </a:cubicBezTo>
                <a:cubicBezTo>
                  <a:pt x="2409232" y="1521634"/>
                  <a:pt x="2261784" y="1447028"/>
                  <a:pt x="2001202" y="1474973"/>
                </a:cubicBezTo>
                <a:cubicBezTo>
                  <a:pt x="1740620" y="1502918"/>
                  <a:pt x="1687900" y="1442365"/>
                  <a:pt x="1495418" y="1474973"/>
                </a:cubicBezTo>
                <a:cubicBezTo>
                  <a:pt x="1302936" y="1507581"/>
                  <a:pt x="1150209" y="1424647"/>
                  <a:pt x="959882" y="1474973"/>
                </a:cubicBezTo>
                <a:cubicBezTo>
                  <a:pt x="769555" y="1525299"/>
                  <a:pt x="577711" y="1462515"/>
                  <a:pt x="245834" y="1474973"/>
                </a:cubicBezTo>
                <a:cubicBezTo>
                  <a:pt x="105617" y="1476548"/>
                  <a:pt x="17555" y="1356080"/>
                  <a:pt x="0" y="1229139"/>
                </a:cubicBezTo>
                <a:cubicBezTo>
                  <a:pt x="-10928" y="1153166"/>
                  <a:pt x="1216" y="1055881"/>
                  <a:pt x="0" y="915710"/>
                </a:cubicBezTo>
                <a:cubicBezTo>
                  <a:pt x="-1216" y="775539"/>
                  <a:pt x="18446" y="763372"/>
                  <a:pt x="0" y="614572"/>
                </a:cubicBezTo>
                <a:cubicBezTo>
                  <a:pt x="-37180" y="502329"/>
                  <a:pt x="40655" y="348874"/>
                  <a:pt x="0" y="245829"/>
                </a:cubicBezTo>
                <a:lnTo>
                  <a:pt x="0" y="245829"/>
                </a:lnTo>
                <a:lnTo>
                  <a:pt x="0" y="245834"/>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5640"/>
                      <a:gd name="adj2" fmla="val -47944"/>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400" b="1" dirty="0">
                <a:solidFill>
                  <a:srgbClr val="C00000"/>
                </a:solidFill>
                <a:effectLst>
                  <a:outerShdw blurRad="38100" dist="38100" dir="2700000" algn="tl">
                    <a:srgbClr val="000000">
                      <a:alpha val="43137"/>
                    </a:srgbClr>
                  </a:outerShdw>
                </a:effectLst>
                <a:latin typeface="Ink Free" panose="03080402000500000000" pitchFamily="66" charset="0"/>
              </a:rPr>
              <a:t>Attention :</a:t>
            </a:r>
            <a:r>
              <a:rPr lang="fr-FR" sz="1400" b="1" dirty="0">
                <a:solidFill>
                  <a:srgbClr val="C00000"/>
                </a:solidFill>
                <a:latin typeface="Ink Free" panose="03080402000500000000" pitchFamily="66" charset="0"/>
              </a:rPr>
              <a:t> </a:t>
            </a:r>
          </a:p>
          <a:p>
            <a:pPr algn="r"/>
            <a:r>
              <a:rPr lang="fr-FR" sz="1400" dirty="0">
                <a:solidFill>
                  <a:schemeClr val="tx1"/>
                </a:solidFill>
                <a:latin typeface="Ink Free" panose="03080402000500000000" pitchFamily="66" charset="0"/>
              </a:rPr>
              <a:t>pour bénéficier de la garantie location de </a:t>
            </a:r>
          </a:p>
          <a:p>
            <a:pPr algn="r"/>
            <a:r>
              <a:rPr lang="fr-FR" sz="1400" dirty="0">
                <a:solidFill>
                  <a:schemeClr val="tx1"/>
                </a:solidFill>
                <a:latin typeface="Ink Free" panose="03080402000500000000" pitchFamily="66" charset="0"/>
              </a:rPr>
              <a:t>voiture, la carte utilisée </a:t>
            </a:r>
          </a:p>
          <a:p>
            <a:pPr algn="r"/>
            <a:r>
              <a:rPr lang="fr-FR" sz="1400" dirty="0">
                <a:solidFill>
                  <a:schemeClr val="tx1"/>
                </a:solidFill>
                <a:latin typeface="Ink Free" panose="03080402000500000000" pitchFamily="66" charset="0"/>
              </a:rPr>
              <a:t>(Premier, Platinum, </a:t>
            </a:r>
            <a:r>
              <a:rPr lang="fr-FR" sz="1400" dirty="0" err="1">
                <a:solidFill>
                  <a:schemeClr val="tx1"/>
                </a:solidFill>
                <a:latin typeface="Ink Free" panose="03080402000500000000" pitchFamily="66" charset="0"/>
              </a:rPr>
              <a:t>Infinite</a:t>
            </a:r>
            <a:r>
              <a:rPr lang="fr-FR" sz="1400" dirty="0">
                <a:solidFill>
                  <a:schemeClr val="tx1"/>
                </a:solidFill>
                <a:latin typeface="Ink Free" panose="03080402000500000000" pitchFamily="66" charset="0"/>
              </a:rPr>
              <a:t>) </a:t>
            </a:r>
          </a:p>
          <a:p>
            <a:pPr algn="r"/>
            <a:r>
              <a:rPr lang="fr-FR" sz="1400" dirty="0">
                <a:solidFill>
                  <a:schemeClr val="tx1"/>
                </a:solidFill>
                <a:latin typeface="Ink Free" panose="03080402000500000000" pitchFamily="66" charset="0"/>
              </a:rPr>
              <a:t>doit impérativement être à </a:t>
            </a:r>
            <a:r>
              <a:rPr lang="fr-FR" sz="1400" b="1" dirty="0">
                <a:solidFill>
                  <a:srgbClr val="C00000"/>
                </a:solidFill>
                <a:latin typeface="Ink Free" panose="03080402000500000000" pitchFamily="66" charset="0"/>
              </a:rPr>
              <a:t>Débit Différé. </a:t>
            </a:r>
          </a:p>
        </p:txBody>
      </p:sp>
      <p:sp>
        <p:nvSpPr>
          <p:cNvPr id="9" name="Rectangle 8">
            <a:extLst>
              <a:ext uri="{FF2B5EF4-FFF2-40B4-BE49-F238E27FC236}">
                <a16:creationId xmlns:a16="http://schemas.microsoft.com/office/drawing/2014/main" id="{0EEFC3CF-61BE-65E5-D625-441E2A3EFD4C}"/>
              </a:ext>
            </a:extLst>
          </p:cNvPr>
          <p:cNvSpPr/>
          <p:nvPr/>
        </p:nvSpPr>
        <p:spPr>
          <a:xfrm>
            <a:off x="695326" y="1559341"/>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solidFill>
                  <a:srgbClr val="C00000"/>
                </a:solidFill>
              </a:rPr>
              <a:t>La location d’une voiture.</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En situation</a:t>
            </a:r>
          </a:p>
        </p:txBody>
      </p:sp>
      <p:sp>
        <p:nvSpPr>
          <p:cNvPr id="13" name="Bulle narrative : rectangle à coins arrondis 12">
            <a:extLst>
              <a:ext uri="{FF2B5EF4-FFF2-40B4-BE49-F238E27FC236}">
                <a16:creationId xmlns:a16="http://schemas.microsoft.com/office/drawing/2014/main" id="{4C392C60-6286-34FE-01A5-F33BF5995363}"/>
              </a:ext>
            </a:extLst>
          </p:cNvPr>
          <p:cNvSpPr/>
          <p:nvPr/>
        </p:nvSpPr>
        <p:spPr>
          <a:xfrm>
            <a:off x="5205931" y="1540486"/>
            <a:ext cx="5521772" cy="2814697"/>
          </a:xfrm>
          <a:custGeom>
            <a:avLst/>
            <a:gdLst>
              <a:gd name="connsiteX0" fmla="*/ 0 w 5521772"/>
              <a:gd name="connsiteY0" fmla="*/ 469126 h 2814697"/>
              <a:gd name="connsiteX1" fmla="*/ 469126 w 5521772"/>
              <a:gd name="connsiteY1" fmla="*/ 0 h 2814697"/>
              <a:gd name="connsiteX2" fmla="*/ 936950 w 5521772"/>
              <a:gd name="connsiteY2" fmla="*/ 0 h 2814697"/>
              <a:gd name="connsiteX3" fmla="*/ 1542370 w 5521772"/>
              <a:gd name="connsiteY3" fmla="*/ 0 h 2814697"/>
              <a:gd name="connsiteX4" fmla="*/ 2010194 w 5521772"/>
              <a:gd name="connsiteY4" fmla="*/ 0 h 2814697"/>
              <a:gd name="connsiteX5" fmla="*/ 2478019 w 5521772"/>
              <a:gd name="connsiteY5" fmla="*/ 0 h 2814697"/>
              <a:gd name="connsiteX6" fmla="*/ 3221034 w 5521772"/>
              <a:gd name="connsiteY6" fmla="*/ 0 h 2814697"/>
              <a:gd name="connsiteX7" fmla="*/ 3221034 w 5521772"/>
              <a:gd name="connsiteY7" fmla="*/ 0 h 2814697"/>
              <a:gd name="connsiteX8" fmla="*/ 3708791 w 5521772"/>
              <a:gd name="connsiteY8" fmla="*/ 0 h 2814697"/>
              <a:gd name="connsiteX9" fmla="*/ 4127525 w 5521772"/>
              <a:gd name="connsiteY9" fmla="*/ 0 h 2814697"/>
              <a:gd name="connsiteX10" fmla="*/ 4601477 w 5521772"/>
              <a:gd name="connsiteY10" fmla="*/ 0 h 2814697"/>
              <a:gd name="connsiteX11" fmla="*/ 5052646 w 5521772"/>
              <a:gd name="connsiteY11" fmla="*/ 0 h 2814697"/>
              <a:gd name="connsiteX12" fmla="*/ 5521772 w 5521772"/>
              <a:gd name="connsiteY12" fmla="*/ 469126 h 2814697"/>
              <a:gd name="connsiteX13" fmla="*/ 5521772 w 5521772"/>
              <a:gd name="connsiteY13" fmla="*/ 469116 h 2814697"/>
              <a:gd name="connsiteX14" fmla="*/ 5632692 w 5521772"/>
              <a:gd name="connsiteY14" fmla="*/ 895917 h 2814697"/>
              <a:gd name="connsiteX15" fmla="*/ 5757773 w 5521772"/>
              <a:gd name="connsiteY15" fmla="*/ 1377203 h 2814697"/>
              <a:gd name="connsiteX16" fmla="*/ 5521772 w 5521772"/>
              <a:gd name="connsiteY16" fmla="*/ 1172790 h 2814697"/>
              <a:gd name="connsiteX17" fmla="*/ 5521772 w 5521772"/>
              <a:gd name="connsiteY17" fmla="*/ 1759181 h 2814697"/>
              <a:gd name="connsiteX18" fmla="*/ 5521772 w 5521772"/>
              <a:gd name="connsiteY18" fmla="*/ 2345571 h 2814697"/>
              <a:gd name="connsiteX19" fmla="*/ 5052646 w 5521772"/>
              <a:gd name="connsiteY19" fmla="*/ 2814697 h 2814697"/>
              <a:gd name="connsiteX20" fmla="*/ 4601477 w 5521772"/>
              <a:gd name="connsiteY20" fmla="*/ 2814697 h 2814697"/>
              <a:gd name="connsiteX21" fmla="*/ 4168938 w 5521772"/>
              <a:gd name="connsiteY21" fmla="*/ 2814697 h 2814697"/>
              <a:gd name="connsiteX22" fmla="*/ 3736399 w 5521772"/>
              <a:gd name="connsiteY22" fmla="*/ 2814697 h 2814697"/>
              <a:gd name="connsiteX23" fmla="*/ 3221034 w 5521772"/>
              <a:gd name="connsiteY23" fmla="*/ 2814697 h 2814697"/>
              <a:gd name="connsiteX24" fmla="*/ 3221034 w 5521772"/>
              <a:gd name="connsiteY24" fmla="*/ 2814697 h 2814697"/>
              <a:gd name="connsiteX25" fmla="*/ 2698171 w 5521772"/>
              <a:gd name="connsiteY25" fmla="*/ 2814697 h 2814697"/>
              <a:gd name="connsiteX26" fmla="*/ 2230347 w 5521772"/>
              <a:gd name="connsiteY26" fmla="*/ 2814697 h 2814697"/>
              <a:gd name="connsiteX27" fmla="*/ 1679966 w 5521772"/>
              <a:gd name="connsiteY27" fmla="*/ 2814697 h 2814697"/>
              <a:gd name="connsiteX28" fmla="*/ 1102065 w 5521772"/>
              <a:gd name="connsiteY28" fmla="*/ 2814697 h 2814697"/>
              <a:gd name="connsiteX29" fmla="*/ 469126 w 5521772"/>
              <a:gd name="connsiteY29" fmla="*/ 2814697 h 2814697"/>
              <a:gd name="connsiteX30" fmla="*/ 0 w 5521772"/>
              <a:gd name="connsiteY30" fmla="*/ 2345571 h 2814697"/>
              <a:gd name="connsiteX31" fmla="*/ 0 w 5521772"/>
              <a:gd name="connsiteY31" fmla="*/ 1759181 h 2814697"/>
              <a:gd name="connsiteX32" fmla="*/ 0 w 5521772"/>
              <a:gd name="connsiteY32" fmla="*/ 1172790 h 2814697"/>
              <a:gd name="connsiteX33" fmla="*/ 0 w 5521772"/>
              <a:gd name="connsiteY33" fmla="*/ 827990 h 2814697"/>
              <a:gd name="connsiteX34" fmla="*/ 0 w 5521772"/>
              <a:gd name="connsiteY34" fmla="*/ 469116 h 2814697"/>
              <a:gd name="connsiteX35" fmla="*/ 0 w 5521772"/>
              <a:gd name="connsiteY35" fmla="*/ 469116 h 2814697"/>
              <a:gd name="connsiteX36" fmla="*/ 0 w 5521772"/>
              <a:gd name="connsiteY36" fmla="*/ 469126 h 2814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521772" h="2814697" fill="none" extrusionOk="0">
                <a:moveTo>
                  <a:pt x="0" y="469126"/>
                </a:moveTo>
                <a:cubicBezTo>
                  <a:pt x="6411" y="209612"/>
                  <a:pt x="212289" y="19048"/>
                  <a:pt x="469126" y="0"/>
                </a:cubicBezTo>
                <a:cubicBezTo>
                  <a:pt x="596967" y="-35557"/>
                  <a:pt x="806268" y="49173"/>
                  <a:pt x="936950" y="0"/>
                </a:cubicBezTo>
                <a:cubicBezTo>
                  <a:pt x="1067632" y="-49173"/>
                  <a:pt x="1337645" y="37650"/>
                  <a:pt x="1542370" y="0"/>
                </a:cubicBezTo>
                <a:cubicBezTo>
                  <a:pt x="1747095" y="-37650"/>
                  <a:pt x="1824037" y="3584"/>
                  <a:pt x="2010194" y="0"/>
                </a:cubicBezTo>
                <a:cubicBezTo>
                  <a:pt x="2196351" y="-3584"/>
                  <a:pt x="2380713" y="41490"/>
                  <a:pt x="2478019" y="0"/>
                </a:cubicBezTo>
                <a:cubicBezTo>
                  <a:pt x="2575326" y="-41490"/>
                  <a:pt x="3019834" y="3085"/>
                  <a:pt x="3221034" y="0"/>
                </a:cubicBezTo>
                <a:lnTo>
                  <a:pt x="3221034" y="0"/>
                </a:lnTo>
                <a:cubicBezTo>
                  <a:pt x="3335541" y="-32371"/>
                  <a:pt x="3566696" y="30997"/>
                  <a:pt x="3708791" y="0"/>
                </a:cubicBezTo>
                <a:cubicBezTo>
                  <a:pt x="3850886" y="-30997"/>
                  <a:pt x="4021459" y="24206"/>
                  <a:pt x="4127525" y="0"/>
                </a:cubicBezTo>
                <a:cubicBezTo>
                  <a:pt x="4233591" y="-24206"/>
                  <a:pt x="4468426" y="53212"/>
                  <a:pt x="4601477" y="0"/>
                </a:cubicBezTo>
                <a:cubicBezTo>
                  <a:pt x="4761597" y="-51589"/>
                  <a:pt x="4925203" y="8030"/>
                  <a:pt x="5052646" y="0"/>
                </a:cubicBezTo>
                <a:cubicBezTo>
                  <a:pt x="5308961" y="-7137"/>
                  <a:pt x="5513603" y="214748"/>
                  <a:pt x="5521772" y="469126"/>
                </a:cubicBezTo>
                <a:cubicBezTo>
                  <a:pt x="5521771" y="469123"/>
                  <a:pt x="5521773" y="469121"/>
                  <a:pt x="5521772" y="469116"/>
                </a:cubicBezTo>
                <a:cubicBezTo>
                  <a:pt x="5601594" y="652030"/>
                  <a:pt x="5572834" y="803928"/>
                  <a:pt x="5632692" y="895917"/>
                </a:cubicBezTo>
                <a:cubicBezTo>
                  <a:pt x="5692550" y="987906"/>
                  <a:pt x="5683708" y="1287193"/>
                  <a:pt x="5757773" y="1377203"/>
                </a:cubicBezTo>
                <a:cubicBezTo>
                  <a:pt x="5665014" y="1338556"/>
                  <a:pt x="5610650" y="1247738"/>
                  <a:pt x="5521772" y="1172790"/>
                </a:cubicBezTo>
                <a:cubicBezTo>
                  <a:pt x="5583506" y="1309087"/>
                  <a:pt x="5458861" y="1525849"/>
                  <a:pt x="5521772" y="1759181"/>
                </a:cubicBezTo>
                <a:cubicBezTo>
                  <a:pt x="5584683" y="1992513"/>
                  <a:pt x="5491795" y="2177884"/>
                  <a:pt x="5521772" y="2345571"/>
                </a:cubicBezTo>
                <a:cubicBezTo>
                  <a:pt x="5520964" y="2590750"/>
                  <a:pt x="5370212" y="2788303"/>
                  <a:pt x="5052646" y="2814697"/>
                </a:cubicBezTo>
                <a:cubicBezTo>
                  <a:pt x="4830565" y="2844453"/>
                  <a:pt x="4753149" y="2778778"/>
                  <a:pt x="4601477" y="2814697"/>
                </a:cubicBezTo>
                <a:cubicBezTo>
                  <a:pt x="4512705" y="2819901"/>
                  <a:pt x="4332360" y="2763308"/>
                  <a:pt x="4168938" y="2814697"/>
                </a:cubicBezTo>
                <a:cubicBezTo>
                  <a:pt x="4005516" y="2866086"/>
                  <a:pt x="3837329" y="2764066"/>
                  <a:pt x="3736399" y="2814697"/>
                </a:cubicBezTo>
                <a:cubicBezTo>
                  <a:pt x="3635469" y="2865328"/>
                  <a:pt x="3364978" y="2756838"/>
                  <a:pt x="3221034" y="2814697"/>
                </a:cubicBezTo>
                <a:lnTo>
                  <a:pt x="3221034" y="2814697"/>
                </a:lnTo>
                <a:cubicBezTo>
                  <a:pt x="3071941" y="2832018"/>
                  <a:pt x="2867798" y="2758293"/>
                  <a:pt x="2698171" y="2814697"/>
                </a:cubicBezTo>
                <a:cubicBezTo>
                  <a:pt x="2528544" y="2871101"/>
                  <a:pt x="2335208" y="2762724"/>
                  <a:pt x="2230347" y="2814697"/>
                </a:cubicBezTo>
                <a:cubicBezTo>
                  <a:pt x="2125486" y="2866670"/>
                  <a:pt x="1914468" y="2778925"/>
                  <a:pt x="1679966" y="2814697"/>
                </a:cubicBezTo>
                <a:cubicBezTo>
                  <a:pt x="1445464" y="2850469"/>
                  <a:pt x="1317133" y="2761478"/>
                  <a:pt x="1102065" y="2814697"/>
                </a:cubicBezTo>
                <a:cubicBezTo>
                  <a:pt x="886997" y="2867916"/>
                  <a:pt x="729087" y="2800134"/>
                  <a:pt x="469126" y="2814697"/>
                </a:cubicBezTo>
                <a:cubicBezTo>
                  <a:pt x="204260" y="2800723"/>
                  <a:pt x="12800" y="2578490"/>
                  <a:pt x="0" y="2345571"/>
                </a:cubicBezTo>
                <a:cubicBezTo>
                  <a:pt x="-20190" y="2172501"/>
                  <a:pt x="70287" y="2000618"/>
                  <a:pt x="0" y="1759181"/>
                </a:cubicBezTo>
                <a:cubicBezTo>
                  <a:pt x="-70287" y="1517744"/>
                  <a:pt x="54521" y="1429404"/>
                  <a:pt x="0" y="1172790"/>
                </a:cubicBezTo>
                <a:cubicBezTo>
                  <a:pt x="-21343" y="1015482"/>
                  <a:pt x="33273" y="964763"/>
                  <a:pt x="0" y="827990"/>
                </a:cubicBezTo>
                <a:cubicBezTo>
                  <a:pt x="-33273" y="691217"/>
                  <a:pt x="10539" y="583949"/>
                  <a:pt x="0" y="469116"/>
                </a:cubicBezTo>
                <a:lnTo>
                  <a:pt x="0" y="469116"/>
                </a:lnTo>
                <a:cubicBezTo>
                  <a:pt x="1" y="469119"/>
                  <a:pt x="-1" y="469121"/>
                  <a:pt x="0" y="469126"/>
                </a:cubicBezTo>
                <a:close/>
              </a:path>
              <a:path w="5521772" h="2814697" stroke="0" extrusionOk="0">
                <a:moveTo>
                  <a:pt x="0" y="469126"/>
                </a:moveTo>
                <a:cubicBezTo>
                  <a:pt x="-11084" y="169915"/>
                  <a:pt x="193105" y="18297"/>
                  <a:pt x="469126" y="0"/>
                </a:cubicBezTo>
                <a:cubicBezTo>
                  <a:pt x="655544" y="-59148"/>
                  <a:pt x="769461" y="16706"/>
                  <a:pt x="964469" y="0"/>
                </a:cubicBezTo>
                <a:cubicBezTo>
                  <a:pt x="1159477" y="-16706"/>
                  <a:pt x="1402446" y="22576"/>
                  <a:pt x="1569889" y="0"/>
                </a:cubicBezTo>
                <a:cubicBezTo>
                  <a:pt x="1737332" y="-22576"/>
                  <a:pt x="1975155" y="64075"/>
                  <a:pt x="2120271" y="0"/>
                </a:cubicBezTo>
                <a:cubicBezTo>
                  <a:pt x="2265387" y="-64075"/>
                  <a:pt x="2427770" y="47438"/>
                  <a:pt x="2643133" y="0"/>
                </a:cubicBezTo>
                <a:cubicBezTo>
                  <a:pt x="2858496" y="-47438"/>
                  <a:pt x="3026486" y="59886"/>
                  <a:pt x="3221034" y="0"/>
                </a:cubicBezTo>
                <a:lnTo>
                  <a:pt x="3221034" y="0"/>
                </a:lnTo>
                <a:cubicBezTo>
                  <a:pt x="3424046" y="-50180"/>
                  <a:pt x="3559106" y="12184"/>
                  <a:pt x="3694986" y="0"/>
                </a:cubicBezTo>
                <a:cubicBezTo>
                  <a:pt x="3830866" y="-12184"/>
                  <a:pt x="3981174" y="13040"/>
                  <a:pt x="4155134" y="0"/>
                </a:cubicBezTo>
                <a:cubicBezTo>
                  <a:pt x="4329094" y="-13040"/>
                  <a:pt x="4505970" y="45250"/>
                  <a:pt x="4601477" y="0"/>
                </a:cubicBezTo>
                <a:cubicBezTo>
                  <a:pt x="4780994" y="-38332"/>
                  <a:pt x="4861057" y="17084"/>
                  <a:pt x="5052646" y="0"/>
                </a:cubicBezTo>
                <a:cubicBezTo>
                  <a:pt x="5380958" y="26513"/>
                  <a:pt x="5510991" y="194727"/>
                  <a:pt x="5521772" y="469126"/>
                </a:cubicBezTo>
                <a:cubicBezTo>
                  <a:pt x="5521771" y="469124"/>
                  <a:pt x="5521772" y="469121"/>
                  <a:pt x="5521772" y="469116"/>
                </a:cubicBezTo>
                <a:cubicBezTo>
                  <a:pt x="5568925" y="636163"/>
                  <a:pt x="5572937" y="773032"/>
                  <a:pt x="5639773" y="923160"/>
                </a:cubicBezTo>
                <a:cubicBezTo>
                  <a:pt x="5706609" y="1073288"/>
                  <a:pt x="5718490" y="1260368"/>
                  <a:pt x="5757773" y="1377203"/>
                </a:cubicBezTo>
                <a:cubicBezTo>
                  <a:pt x="5662996" y="1302636"/>
                  <a:pt x="5587597" y="1199350"/>
                  <a:pt x="5521772" y="1172790"/>
                </a:cubicBezTo>
                <a:cubicBezTo>
                  <a:pt x="5540790" y="1351140"/>
                  <a:pt x="5518472" y="1607938"/>
                  <a:pt x="5521772" y="1782636"/>
                </a:cubicBezTo>
                <a:cubicBezTo>
                  <a:pt x="5525072" y="1957334"/>
                  <a:pt x="5479803" y="2182896"/>
                  <a:pt x="5521772" y="2345571"/>
                </a:cubicBezTo>
                <a:cubicBezTo>
                  <a:pt x="5491308" y="2634223"/>
                  <a:pt x="5345112" y="2852185"/>
                  <a:pt x="5052646" y="2814697"/>
                </a:cubicBezTo>
                <a:cubicBezTo>
                  <a:pt x="4844604" y="2838674"/>
                  <a:pt x="4723125" y="2782108"/>
                  <a:pt x="4601477" y="2814697"/>
                </a:cubicBezTo>
                <a:cubicBezTo>
                  <a:pt x="4500143" y="2839295"/>
                  <a:pt x="4269023" y="2796543"/>
                  <a:pt x="4155134" y="2814697"/>
                </a:cubicBezTo>
                <a:cubicBezTo>
                  <a:pt x="4041245" y="2832851"/>
                  <a:pt x="3837209" y="2769813"/>
                  <a:pt x="3736399" y="2814697"/>
                </a:cubicBezTo>
                <a:cubicBezTo>
                  <a:pt x="3635589" y="2859581"/>
                  <a:pt x="3403524" y="2804087"/>
                  <a:pt x="3221034" y="2814697"/>
                </a:cubicBezTo>
                <a:lnTo>
                  <a:pt x="3221034" y="2814697"/>
                </a:lnTo>
                <a:cubicBezTo>
                  <a:pt x="3066575" y="2872790"/>
                  <a:pt x="2905325" y="2768199"/>
                  <a:pt x="2670652" y="2814697"/>
                </a:cubicBezTo>
                <a:cubicBezTo>
                  <a:pt x="2435979" y="2861195"/>
                  <a:pt x="2385514" y="2763481"/>
                  <a:pt x="2175309" y="2814697"/>
                </a:cubicBezTo>
                <a:cubicBezTo>
                  <a:pt x="1965104" y="2865913"/>
                  <a:pt x="1887043" y="2763704"/>
                  <a:pt x="1624927" y="2814697"/>
                </a:cubicBezTo>
                <a:cubicBezTo>
                  <a:pt x="1362811" y="2865690"/>
                  <a:pt x="1351372" y="2765282"/>
                  <a:pt x="1129584" y="2814697"/>
                </a:cubicBezTo>
                <a:cubicBezTo>
                  <a:pt x="907796" y="2864112"/>
                  <a:pt x="681971" y="2794830"/>
                  <a:pt x="469126" y="2814697"/>
                </a:cubicBezTo>
                <a:cubicBezTo>
                  <a:pt x="185181" y="2822730"/>
                  <a:pt x="38896" y="2639287"/>
                  <a:pt x="0" y="2345571"/>
                </a:cubicBezTo>
                <a:cubicBezTo>
                  <a:pt x="-34684" y="2212396"/>
                  <a:pt x="22456" y="1975901"/>
                  <a:pt x="0" y="1782636"/>
                </a:cubicBezTo>
                <a:cubicBezTo>
                  <a:pt x="-22456" y="1589371"/>
                  <a:pt x="11430" y="1414035"/>
                  <a:pt x="0" y="1172790"/>
                </a:cubicBezTo>
                <a:cubicBezTo>
                  <a:pt x="-19680" y="1081085"/>
                  <a:pt x="33682" y="950484"/>
                  <a:pt x="0" y="827990"/>
                </a:cubicBezTo>
                <a:cubicBezTo>
                  <a:pt x="-33682" y="705496"/>
                  <a:pt x="12706" y="552938"/>
                  <a:pt x="0" y="469116"/>
                </a:cubicBezTo>
                <a:lnTo>
                  <a:pt x="0" y="469116"/>
                </a:lnTo>
                <a:cubicBezTo>
                  <a:pt x="1" y="469118"/>
                  <a:pt x="0" y="469123"/>
                  <a:pt x="0" y="469126"/>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4274"/>
                      <a:gd name="adj2" fmla="val -1071"/>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Ink Free" panose="03080402000500000000" pitchFamily="66" charset="0"/>
              </a:rPr>
              <a:t>Payez votre location de véhicule avec votre </a:t>
            </a:r>
            <a:r>
              <a:rPr lang="fr-FR" sz="1400" b="1" dirty="0">
                <a:solidFill>
                  <a:schemeClr val="tx1"/>
                </a:solidFill>
                <a:latin typeface="Ink Free" panose="03080402000500000000" pitchFamily="66" charset="0"/>
              </a:rPr>
              <a:t>carte Visa Haut de Gamme (Premier, Platinum, </a:t>
            </a:r>
            <a:r>
              <a:rPr lang="fr-FR" sz="1400" b="1" dirty="0" err="1">
                <a:solidFill>
                  <a:schemeClr val="tx1"/>
                </a:solidFill>
                <a:latin typeface="Ink Free" panose="03080402000500000000" pitchFamily="66" charset="0"/>
              </a:rPr>
              <a:t>Infinite</a:t>
            </a:r>
            <a:r>
              <a:rPr lang="fr-FR" sz="1400" b="1" dirty="0">
                <a:solidFill>
                  <a:schemeClr val="tx1"/>
                </a:solidFill>
                <a:latin typeface="Ink Free" panose="03080402000500000000" pitchFamily="66" charset="0"/>
              </a:rPr>
              <a:t>)</a:t>
            </a:r>
            <a:r>
              <a:rPr lang="fr-FR" sz="1400" dirty="0">
                <a:solidFill>
                  <a:schemeClr val="tx1"/>
                </a:solidFill>
                <a:latin typeface="Ink Free" panose="03080402000500000000" pitchFamily="66" charset="0"/>
              </a:rPr>
              <a:t> à </a:t>
            </a:r>
            <a:r>
              <a:rPr lang="fr-FR" sz="1400" b="1" dirty="0">
                <a:solidFill>
                  <a:srgbClr val="C00000"/>
                </a:solidFill>
                <a:latin typeface="Ink Free" panose="03080402000500000000" pitchFamily="66" charset="0"/>
              </a:rPr>
              <a:t>Débit Différé </a:t>
            </a:r>
            <a:r>
              <a:rPr lang="fr-FR" sz="1400" dirty="0">
                <a:solidFill>
                  <a:schemeClr val="tx1"/>
                </a:solidFill>
                <a:latin typeface="Ink Free" panose="03080402000500000000" pitchFamily="66" charset="0"/>
              </a:rPr>
              <a:t>(</a:t>
            </a:r>
            <a:r>
              <a:rPr lang="fr-FR" sz="1400" dirty="0" err="1">
                <a:solidFill>
                  <a:schemeClr val="tx1"/>
                </a:solidFill>
                <a:latin typeface="Ink Free" panose="03080402000500000000" pitchFamily="66" charset="0"/>
              </a:rPr>
              <a:t>Izicarte</a:t>
            </a:r>
            <a:r>
              <a:rPr lang="fr-FR" sz="1400" dirty="0">
                <a:solidFill>
                  <a:schemeClr val="tx1"/>
                </a:solidFill>
                <a:latin typeface="Ink Free" panose="03080402000500000000" pitchFamily="66" charset="0"/>
              </a:rPr>
              <a:t> ou non).</a:t>
            </a:r>
          </a:p>
          <a:p>
            <a:r>
              <a:rPr lang="fr-FR" sz="1400" dirty="0">
                <a:solidFill>
                  <a:schemeClr val="tx1"/>
                </a:solidFill>
                <a:latin typeface="Ink Free" panose="03080402000500000000" pitchFamily="66" charset="0"/>
              </a:rPr>
              <a:t>De ce fait, vous n’aurez pas d’assurance à payer et en cas d’accident, pas de franchise à votre charge. </a:t>
            </a:r>
          </a:p>
          <a:p>
            <a:r>
              <a:rPr lang="fr-FR" sz="1400" dirty="0">
                <a:solidFill>
                  <a:schemeClr val="tx1"/>
                </a:solidFill>
                <a:latin typeface="Ink Free" panose="03080402000500000000" pitchFamily="66" charset="0"/>
              </a:rPr>
              <a:t>(En savoir +, voir brochure page 12)</a:t>
            </a:r>
          </a:p>
        </p:txBody>
      </p:sp>
      <p:pic>
        <p:nvPicPr>
          <p:cNvPr id="23" name="Picture 2" descr="Belle femme d'affaires faisant différentes actions">
            <a:extLst>
              <a:ext uri="{FF2B5EF4-FFF2-40B4-BE49-F238E27FC236}">
                <a16:creationId xmlns:a16="http://schemas.microsoft.com/office/drawing/2014/main" id="{5F03C13F-0624-2B3F-9BDC-32444AB69DA8}"/>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flipH="1">
            <a:off x="10657310" y="2611530"/>
            <a:ext cx="2037503" cy="3646527"/>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66116F9C-5F3E-265A-556A-AE80E5E52663}"/>
              </a:ext>
            </a:extLst>
          </p:cNvPr>
          <p:cNvSpPr/>
          <p:nvPr/>
        </p:nvSpPr>
        <p:spPr>
          <a:xfrm>
            <a:off x="10657310" y="603622"/>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Cartes VISA</a:t>
            </a:r>
          </a:p>
        </p:txBody>
      </p:sp>
      <p:sp>
        <p:nvSpPr>
          <p:cNvPr id="7" name="Rectangle 6">
            <a:extLst>
              <a:ext uri="{FF2B5EF4-FFF2-40B4-BE49-F238E27FC236}">
                <a16:creationId xmlns:a16="http://schemas.microsoft.com/office/drawing/2014/main" id="{6BF296B3-D525-D221-E4A6-0405DDDFEF4E}"/>
              </a:ext>
            </a:extLst>
          </p:cNvPr>
          <p:cNvSpPr/>
          <p:nvPr/>
        </p:nvSpPr>
        <p:spPr>
          <a:xfrm>
            <a:off x="820208" y="1675977"/>
            <a:ext cx="1574200" cy="4284971"/>
          </a:xfrm>
          <a:custGeom>
            <a:avLst/>
            <a:gdLst>
              <a:gd name="connsiteX0" fmla="*/ 0 w 1574200"/>
              <a:gd name="connsiteY0" fmla="*/ 0 h 4284971"/>
              <a:gd name="connsiteX1" fmla="*/ 524733 w 1574200"/>
              <a:gd name="connsiteY1" fmla="*/ 0 h 4284971"/>
              <a:gd name="connsiteX2" fmla="*/ 1080951 w 1574200"/>
              <a:gd name="connsiteY2" fmla="*/ 0 h 4284971"/>
              <a:gd name="connsiteX3" fmla="*/ 1574200 w 1574200"/>
              <a:gd name="connsiteY3" fmla="*/ 0 h 4284971"/>
              <a:gd name="connsiteX4" fmla="*/ 1574200 w 1574200"/>
              <a:gd name="connsiteY4" fmla="*/ 483590 h 4284971"/>
              <a:gd name="connsiteX5" fmla="*/ 1574200 w 1574200"/>
              <a:gd name="connsiteY5" fmla="*/ 967179 h 4284971"/>
              <a:gd name="connsiteX6" fmla="*/ 1574200 w 1574200"/>
              <a:gd name="connsiteY6" fmla="*/ 1450769 h 4284971"/>
              <a:gd name="connsiteX7" fmla="*/ 1574200 w 1574200"/>
              <a:gd name="connsiteY7" fmla="*/ 2105757 h 4284971"/>
              <a:gd name="connsiteX8" fmla="*/ 1574200 w 1574200"/>
              <a:gd name="connsiteY8" fmla="*/ 2760746 h 4284971"/>
              <a:gd name="connsiteX9" fmla="*/ 1574200 w 1574200"/>
              <a:gd name="connsiteY9" fmla="*/ 3415734 h 4284971"/>
              <a:gd name="connsiteX10" fmla="*/ 1574200 w 1574200"/>
              <a:gd name="connsiteY10" fmla="*/ 4284971 h 4284971"/>
              <a:gd name="connsiteX11" fmla="*/ 1049467 w 1574200"/>
              <a:gd name="connsiteY11" fmla="*/ 4284971 h 4284971"/>
              <a:gd name="connsiteX12" fmla="*/ 540475 w 1574200"/>
              <a:gd name="connsiteY12" fmla="*/ 4284971 h 4284971"/>
              <a:gd name="connsiteX13" fmla="*/ 0 w 1574200"/>
              <a:gd name="connsiteY13" fmla="*/ 4284971 h 4284971"/>
              <a:gd name="connsiteX14" fmla="*/ 0 w 1574200"/>
              <a:gd name="connsiteY14" fmla="*/ 3715682 h 4284971"/>
              <a:gd name="connsiteX15" fmla="*/ 0 w 1574200"/>
              <a:gd name="connsiteY15" fmla="*/ 3103543 h 4284971"/>
              <a:gd name="connsiteX16" fmla="*/ 0 w 1574200"/>
              <a:gd name="connsiteY16" fmla="*/ 2405705 h 4284971"/>
              <a:gd name="connsiteX17" fmla="*/ 0 w 1574200"/>
              <a:gd name="connsiteY17" fmla="*/ 1750717 h 4284971"/>
              <a:gd name="connsiteX18" fmla="*/ 0 w 1574200"/>
              <a:gd name="connsiteY18" fmla="*/ 1138578 h 4284971"/>
              <a:gd name="connsiteX19" fmla="*/ 0 w 1574200"/>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74200" h="4284971" fill="none" extrusionOk="0">
                <a:moveTo>
                  <a:pt x="0" y="0"/>
                </a:moveTo>
                <a:cubicBezTo>
                  <a:pt x="195518" y="26223"/>
                  <a:pt x="276604" y="-15523"/>
                  <a:pt x="524733" y="0"/>
                </a:cubicBezTo>
                <a:cubicBezTo>
                  <a:pt x="772862" y="15523"/>
                  <a:pt x="925798" y="-7433"/>
                  <a:pt x="1080951" y="0"/>
                </a:cubicBezTo>
                <a:cubicBezTo>
                  <a:pt x="1236104" y="7433"/>
                  <a:pt x="1360413" y="-20580"/>
                  <a:pt x="1574200" y="0"/>
                </a:cubicBezTo>
                <a:cubicBezTo>
                  <a:pt x="1572748" y="168836"/>
                  <a:pt x="1567599" y="309882"/>
                  <a:pt x="1574200" y="483590"/>
                </a:cubicBezTo>
                <a:cubicBezTo>
                  <a:pt x="1580802" y="657298"/>
                  <a:pt x="1586609" y="755619"/>
                  <a:pt x="1574200" y="967179"/>
                </a:cubicBezTo>
                <a:cubicBezTo>
                  <a:pt x="1561791" y="1178739"/>
                  <a:pt x="1578024" y="1289944"/>
                  <a:pt x="1574200" y="1450769"/>
                </a:cubicBezTo>
                <a:cubicBezTo>
                  <a:pt x="1570377" y="1611594"/>
                  <a:pt x="1551004" y="1870001"/>
                  <a:pt x="1574200" y="2105757"/>
                </a:cubicBezTo>
                <a:cubicBezTo>
                  <a:pt x="1597396" y="2341513"/>
                  <a:pt x="1588107" y="2520952"/>
                  <a:pt x="1574200" y="2760746"/>
                </a:cubicBezTo>
                <a:cubicBezTo>
                  <a:pt x="1560293" y="3000540"/>
                  <a:pt x="1596820" y="3121935"/>
                  <a:pt x="1574200" y="3415734"/>
                </a:cubicBezTo>
                <a:cubicBezTo>
                  <a:pt x="1551580" y="3709533"/>
                  <a:pt x="1548935" y="3953150"/>
                  <a:pt x="1574200" y="4284971"/>
                </a:cubicBezTo>
                <a:cubicBezTo>
                  <a:pt x="1431009" y="4268207"/>
                  <a:pt x="1232160" y="4274376"/>
                  <a:pt x="1049467" y="4284971"/>
                </a:cubicBezTo>
                <a:cubicBezTo>
                  <a:pt x="866774" y="4295566"/>
                  <a:pt x="666657" y="4274622"/>
                  <a:pt x="540475" y="4284971"/>
                </a:cubicBezTo>
                <a:cubicBezTo>
                  <a:pt x="414293" y="4295320"/>
                  <a:pt x="167311" y="4284386"/>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574200" h="4284971" stroke="0" extrusionOk="0">
                <a:moveTo>
                  <a:pt x="0" y="0"/>
                </a:moveTo>
                <a:cubicBezTo>
                  <a:pt x="174037" y="7285"/>
                  <a:pt x="307049" y="1520"/>
                  <a:pt x="493249" y="0"/>
                </a:cubicBezTo>
                <a:cubicBezTo>
                  <a:pt x="679449" y="-1520"/>
                  <a:pt x="873071" y="14180"/>
                  <a:pt x="1033725" y="0"/>
                </a:cubicBezTo>
                <a:cubicBezTo>
                  <a:pt x="1194379" y="-14180"/>
                  <a:pt x="1357975" y="23089"/>
                  <a:pt x="1574200" y="0"/>
                </a:cubicBezTo>
                <a:cubicBezTo>
                  <a:pt x="1542048" y="290431"/>
                  <a:pt x="1591769" y="486490"/>
                  <a:pt x="1574200" y="697838"/>
                </a:cubicBezTo>
                <a:cubicBezTo>
                  <a:pt x="1556631" y="909186"/>
                  <a:pt x="1579438" y="1237798"/>
                  <a:pt x="1574200" y="1395676"/>
                </a:cubicBezTo>
                <a:cubicBezTo>
                  <a:pt x="1568962" y="1553554"/>
                  <a:pt x="1568215" y="1897404"/>
                  <a:pt x="1574200" y="2050665"/>
                </a:cubicBezTo>
                <a:cubicBezTo>
                  <a:pt x="1580185" y="2203926"/>
                  <a:pt x="1583097" y="2512303"/>
                  <a:pt x="1574200" y="2662803"/>
                </a:cubicBezTo>
                <a:cubicBezTo>
                  <a:pt x="1565303" y="2813303"/>
                  <a:pt x="1594168" y="3057709"/>
                  <a:pt x="1574200" y="3317792"/>
                </a:cubicBezTo>
                <a:cubicBezTo>
                  <a:pt x="1554232" y="3577875"/>
                  <a:pt x="1595675" y="4046210"/>
                  <a:pt x="1574200" y="4284971"/>
                </a:cubicBezTo>
                <a:cubicBezTo>
                  <a:pt x="1421160" y="4304055"/>
                  <a:pt x="1319128" y="4275188"/>
                  <a:pt x="1065209" y="4284971"/>
                </a:cubicBezTo>
                <a:cubicBezTo>
                  <a:pt x="811290" y="4294754"/>
                  <a:pt x="688898" y="4267212"/>
                  <a:pt x="556217" y="4284971"/>
                </a:cubicBezTo>
                <a:cubicBezTo>
                  <a:pt x="423536" y="4302730"/>
                  <a:pt x="197874" y="4263423"/>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Votre client envisage de louer une voiture en arrivant sur son lieu de vacances.</a:t>
            </a:r>
          </a:p>
          <a:p>
            <a:pPr algn="ctr"/>
            <a:r>
              <a:rPr lang="fr-FR" sz="1600" dirty="0">
                <a:solidFill>
                  <a:schemeClr val="tx1"/>
                </a:solidFill>
                <a:latin typeface="Ink Free" panose="03080402000500000000" pitchFamily="66" charset="0"/>
              </a:rPr>
              <a:t>Doit-il souscrire à l’assurance complémentaire du loueur ?</a:t>
            </a:r>
          </a:p>
        </p:txBody>
      </p:sp>
      <p:grpSp>
        <p:nvGrpSpPr>
          <p:cNvPr id="18" name="Groupe 17">
            <a:extLst>
              <a:ext uri="{FF2B5EF4-FFF2-40B4-BE49-F238E27FC236}">
                <a16:creationId xmlns:a16="http://schemas.microsoft.com/office/drawing/2014/main" id="{8E53E8C4-8426-322E-E78B-4B1A0BCE6E29}"/>
              </a:ext>
            </a:extLst>
          </p:cNvPr>
          <p:cNvGrpSpPr/>
          <p:nvPr/>
        </p:nvGrpSpPr>
        <p:grpSpPr>
          <a:xfrm>
            <a:off x="10341463" y="1593621"/>
            <a:ext cx="1115654" cy="434891"/>
            <a:chOff x="9701914" y="5279004"/>
            <a:chExt cx="1115654" cy="434891"/>
          </a:xfrm>
        </p:grpSpPr>
        <p:sp>
          <p:nvSpPr>
            <p:cNvPr id="19" name="Rectangle 18">
              <a:hlinkClick r:id="rId6"/>
              <a:extLst>
                <a:ext uri="{FF2B5EF4-FFF2-40B4-BE49-F238E27FC236}">
                  <a16:creationId xmlns:a16="http://schemas.microsoft.com/office/drawing/2014/main" id="{94DFAF36-2C6D-779C-D5A7-208E2CCBEA21}"/>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20" name="Image 19">
              <a:extLst>
                <a:ext uri="{FF2B5EF4-FFF2-40B4-BE49-F238E27FC236}">
                  <a16:creationId xmlns:a16="http://schemas.microsoft.com/office/drawing/2014/main" id="{338B5D77-8F9A-2648-3A9D-9B9A1351480E}"/>
                </a:ext>
              </a:extLst>
            </p:cNvPr>
            <p:cNvPicPr>
              <a:picLocks noChangeAspect="1"/>
            </p:cNvPicPr>
            <p:nvPr/>
          </p:nvPicPr>
          <p:blipFill>
            <a:blip r:embed="rId7">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pic>
        <p:nvPicPr>
          <p:cNvPr id="1028" name="Picture 4" descr="Panneau de signalisation de chaussée glissante en France — Wikipédia">
            <a:extLst>
              <a:ext uri="{FF2B5EF4-FFF2-40B4-BE49-F238E27FC236}">
                <a16:creationId xmlns:a16="http://schemas.microsoft.com/office/drawing/2014/main" id="{035D4AD4-A3B0-4E19-9A6C-7C5DD16E01E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78012" y="4952580"/>
            <a:ext cx="1012665" cy="891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8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2"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1+#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par>
                                <p:cTn id="37" presetID="53" presetClass="entr" presetSubtype="16" fill="hold" nodeType="withEffect">
                                  <p:stCondLst>
                                    <p:cond delay="0"/>
                                  </p:stCondLst>
                                  <p:childTnLst>
                                    <p:set>
                                      <p:cBhvr>
                                        <p:cTn id="38" dur="1" fill="hold">
                                          <p:stCondLst>
                                            <p:cond delay="0"/>
                                          </p:stCondLst>
                                        </p:cTn>
                                        <p:tgtEl>
                                          <p:spTgt spid="1028"/>
                                        </p:tgtEl>
                                        <p:attrNameLst>
                                          <p:attrName>style.visibility</p:attrName>
                                        </p:attrNameLst>
                                      </p:cBhvr>
                                      <p:to>
                                        <p:strVal val="visible"/>
                                      </p:to>
                                    </p:set>
                                    <p:anim calcmode="lin" valueType="num">
                                      <p:cBhvr>
                                        <p:cTn id="39" dur="500" fill="hold"/>
                                        <p:tgtEl>
                                          <p:spTgt spid="1028"/>
                                        </p:tgtEl>
                                        <p:attrNameLst>
                                          <p:attrName>ppt_w</p:attrName>
                                        </p:attrNameLst>
                                      </p:cBhvr>
                                      <p:tavLst>
                                        <p:tav tm="0">
                                          <p:val>
                                            <p:fltVal val="0"/>
                                          </p:val>
                                        </p:tav>
                                        <p:tav tm="100000">
                                          <p:val>
                                            <p:strVal val="#ppt_w"/>
                                          </p:val>
                                        </p:tav>
                                      </p:tavLst>
                                    </p:anim>
                                    <p:anim calcmode="lin" valueType="num">
                                      <p:cBhvr>
                                        <p:cTn id="40" dur="500" fill="hold"/>
                                        <p:tgtEl>
                                          <p:spTgt spid="1028"/>
                                        </p:tgtEl>
                                        <p:attrNameLst>
                                          <p:attrName>ppt_h</p:attrName>
                                        </p:attrNameLst>
                                      </p:cBhvr>
                                      <p:tavLst>
                                        <p:tav tm="0">
                                          <p:val>
                                            <p:fltVal val="0"/>
                                          </p:val>
                                        </p:tav>
                                        <p:tav tm="100000">
                                          <p:val>
                                            <p:strVal val="#ppt_h"/>
                                          </p:val>
                                        </p:tav>
                                      </p:tavLst>
                                    </p:anim>
                                    <p:animEffect transition="in" filter="fade">
                                      <p:cBhvr>
                                        <p:cTn id="41"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24"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26DFE-0447-A4FF-8553-0F02D6EC1E82}"/>
              </a:ext>
            </a:extLst>
          </p:cNvPr>
          <p:cNvSpPr/>
          <p:nvPr/>
        </p:nvSpPr>
        <p:spPr>
          <a:xfrm>
            <a:off x="610046" y="1415425"/>
            <a:ext cx="11066017" cy="4758233"/>
          </a:xfrm>
          <a:custGeom>
            <a:avLst/>
            <a:gdLst>
              <a:gd name="connsiteX0" fmla="*/ 0 w 11066017"/>
              <a:gd name="connsiteY0" fmla="*/ 0 h 4758233"/>
              <a:gd name="connsiteX1" fmla="*/ 470306 w 11066017"/>
              <a:gd name="connsiteY1" fmla="*/ 0 h 4758233"/>
              <a:gd name="connsiteX2" fmla="*/ 940611 w 11066017"/>
              <a:gd name="connsiteY2" fmla="*/ 0 h 4758233"/>
              <a:gd name="connsiteX3" fmla="*/ 1410917 w 11066017"/>
              <a:gd name="connsiteY3" fmla="*/ 0 h 4758233"/>
              <a:gd name="connsiteX4" fmla="*/ 1770563 w 11066017"/>
              <a:gd name="connsiteY4" fmla="*/ 0 h 4758233"/>
              <a:gd name="connsiteX5" fmla="*/ 2683509 w 11066017"/>
              <a:gd name="connsiteY5" fmla="*/ 0 h 4758233"/>
              <a:gd name="connsiteX6" fmla="*/ 3375135 w 11066017"/>
              <a:gd name="connsiteY6" fmla="*/ 0 h 4758233"/>
              <a:gd name="connsiteX7" fmla="*/ 4288082 w 11066017"/>
              <a:gd name="connsiteY7" fmla="*/ 0 h 4758233"/>
              <a:gd name="connsiteX8" fmla="*/ 4869047 w 11066017"/>
              <a:gd name="connsiteY8" fmla="*/ 0 h 4758233"/>
              <a:gd name="connsiteX9" fmla="*/ 5228693 w 11066017"/>
              <a:gd name="connsiteY9" fmla="*/ 0 h 4758233"/>
              <a:gd name="connsiteX10" fmla="*/ 5698999 w 11066017"/>
              <a:gd name="connsiteY10" fmla="*/ 0 h 4758233"/>
              <a:gd name="connsiteX11" fmla="*/ 6390625 w 11066017"/>
              <a:gd name="connsiteY11" fmla="*/ 0 h 4758233"/>
              <a:gd name="connsiteX12" fmla="*/ 7192911 w 11066017"/>
              <a:gd name="connsiteY12" fmla="*/ 0 h 4758233"/>
              <a:gd name="connsiteX13" fmla="*/ 7773877 w 11066017"/>
              <a:gd name="connsiteY13" fmla="*/ 0 h 4758233"/>
              <a:gd name="connsiteX14" fmla="*/ 8133522 w 11066017"/>
              <a:gd name="connsiteY14" fmla="*/ 0 h 4758233"/>
              <a:gd name="connsiteX15" fmla="*/ 8825149 w 11066017"/>
              <a:gd name="connsiteY15" fmla="*/ 0 h 4758233"/>
              <a:gd name="connsiteX16" fmla="*/ 9627435 w 11066017"/>
              <a:gd name="connsiteY16" fmla="*/ 0 h 4758233"/>
              <a:gd name="connsiteX17" fmla="*/ 10319061 w 11066017"/>
              <a:gd name="connsiteY17" fmla="*/ 0 h 4758233"/>
              <a:gd name="connsiteX18" fmla="*/ 11066017 w 11066017"/>
              <a:gd name="connsiteY18" fmla="*/ 0 h 4758233"/>
              <a:gd name="connsiteX19" fmla="*/ 11066017 w 11066017"/>
              <a:gd name="connsiteY19" fmla="*/ 679748 h 4758233"/>
              <a:gd name="connsiteX20" fmla="*/ 11066017 w 11066017"/>
              <a:gd name="connsiteY20" fmla="*/ 1454660 h 4758233"/>
              <a:gd name="connsiteX21" fmla="*/ 11066017 w 11066017"/>
              <a:gd name="connsiteY21" fmla="*/ 2086825 h 4758233"/>
              <a:gd name="connsiteX22" fmla="*/ 11066017 w 11066017"/>
              <a:gd name="connsiteY22" fmla="*/ 2623826 h 4758233"/>
              <a:gd name="connsiteX23" fmla="*/ 11066017 w 11066017"/>
              <a:gd name="connsiteY23" fmla="*/ 3255991 h 4758233"/>
              <a:gd name="connsiteX24" fmla="*/ 11066017 w 11066017"/>
              <a:gd name="connsiteY24" fmla="*/ 4030903 h 4758233"/>
              <a:gd name="connsiteX25" fmla="*/ 11066017 w 11066017"/>
              <a:gd name="connsiteY25" fmla="*/ 4758233 h 4758233"/>
              <a:gd name="connsiteX26" fmla="*/ 10595711 w 11066017"/>
              <a:gd name="connsiteY26" fmla="*/ 4758233 h 4758233"/>
              <a:gd name="connsiteX27" fmla="*/ 9793425 w 11066017"/>
              <a:gd name="connsiteY27" fmla="*/ 4758233 h 4758233"/>
              <a:gd name="connsiteX28" fmla="*/ 9212459 w 11066017"/>
              <a:gd name="connsiteY28" fmla="*/ 4758233 h 4758233"/>
              <a:gd name="connsiteX29" fmla="*/ 8852814 w 11066017"/>
              <a:gd name="connsiteY29" fmla="*/ 4758233 h 4758233"/>
              <a:gd name="connsiteX30" fmla="*/ 7939867 w 11066017"/>
              <a:gd name="connsiteY30" fmla="*/ 4758233 h 4758233"/>
              <a:gd name="connsiteX31" fmla="*/ 7137581 w 11066017"/>
              <a:gd name="connsiteY31" fmla="*/ 4758233 h 4758233"/>
              <a:gd name="connsiteX32" fmla="*/ 6335295 w 11066017"/>
              <a:gd name="connsiteY32" fmla="*/ 4758233 h 4758233"/>
              <a:gd name="connsiteX33" fmla="*/ 5975649 w 11066017"/>
              <a:gd name="connsiteY33" fmla="*/ 4758233 h 4758233"/>
              <a:gd name="connsiteX34" fmla="*/ 5505343 w 11066017"/>
              <a:gd name="connsiteY34" fmla="*/ 4758233 h 4758233"/>
              <a:gd name="connsiteX35" fmla="*/ 5035038 w 11066017"/>
              <a:gd name="connsiteY35" fmla="*/ 4758233 h 4758233"/>
              <a:gd name="connsiteX36" fmla="*/ 4675392 w 11066017"/>
              <a:gd name="connsiteY36" fmla="*/ 4758233 h 4758233"/>
              <a:gd name="connsiteX37" fmla="*/ 4205086 w 11066017"/>
              <a:gd name="connsiteY37" fmla="*/ 4758233 h 4758233"/>
              <a:gd name="connsiteX38" fmla="*/ 3845441 w 11066017"/>
              <a:gd name="connsiteY38" fmla="*/ 4758233 h 4758233"/>
              <a:gd name="connsiteX39" fmla="*/ 3375135 w 11066017"/>
              <a:gd name="connsiteY39" fmla="*/ 4758233 h 4758233"/>
              <a:gd name="connsiteX40" fmla="*/ 3015490 w 11066017"/>
              <a:gd name="connsiteY40" fmla="*/ 4758233 h 4758233"/>
              <a:gd name="connsiteX41" fmla="*/ 2323864 w 11066017"/>
              <a:gd name="connsiteY41" fmla="*/ 4758233 h 4758233"/>
              <a:gd name="connsiteX42" fmla="*/ 1742898 w 11066017"/>
              <a:gd name="connsiteY42" fmla="*/ 4758233 h 4758233"/>
              <a:gd name="connsiteX43" fmla="*/ 1383252 w 11066017"/>
              <a:gd name="connsiteY43" fmla="*/ 4758233 h 4758233"/>
              <a:gd name="connsiteX44" fmla="*/ 0 w 11066017"/>
              <a:gd name="connsiteY44" fmla="*/ 4758233 h 4758233"/>
              <a:gd name="connsiteX45" fmla="*/ 0 w 11066017"/>
              <a:gd name="connsiteY45" fmla="*/ 4030903 h 4758233"/>
              <a:gd name="connsiteX46" fmla="*/ 0 w 11066017"/>
              <a:gd name="connsiteY46" fmla="*/ 3398738 h 4758233"/>
              <a:gd name="connsiteX47" fmla="*/ 0 w 11066017"/>
              <a:gd name="connsiteY47" fmla="*/ 2766573 h 4758233"/>
              <a:gd name="connsiteX48" fmla="*/ 0 w 11066017"/>
              <a:gd name="connsiteY48" fmla="*/ 2181990 h 4758233"/>
              <a:gd name="connsiteX49" fmla="*/ 0 w 11066017"/>
              <a:gd name="connsiteY49" fmla="*/ 1454660 h 4758233"/>
              <a:gd name="connsiteX50" fmla="*/ 0 w 11066017"/>
              <a:gd name="connsiteY50" fmla="*/ 727330 h 4758233"/>
              <a:gd name="connsiteX51" fmla="*/ 0 w 11066017"/>
              <a:gd name="connsiteY51"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066017" h="4758233" fill="none" extrusionOk="0">
                <a:moveTo>
                  <a:pt x="0" y="0"/>
                </a:moveTo>
                <a:cubicBezTo>
                  <a:pt x="95860" y="2631"/>
                  <a:pt x="374827" y="2521"/>
                  <a:pt x="470306" y="0"/>
                </a:cubicBezTo>
                <a:cubicBezTo>
                  <a:pt x="565785" y="-2521"/>
                  <a:pt x="786367" y="-16660"/>
                  <a:pt x="940611" y="0"/>
                </a:cubicBezTo>
                <a:cubicBezTo>
                  <a:pt x="1094855" y="16660"/>
                  <a:pt x="1262985" y="12183"/>
                  <a:pt x="1410917" y="0"/>
                </a:cubicBezTo>
                <a:cubicBezTo>
                  <a:pt x="1558849" y="-12183"/>
                  <a:pt x="1649609" y="-880"/>
                  <a:pt x="1770563" y="0"/>
                </a:cubicBezTo>
                <a:cubicBezTo>
                  <a:pt x="1891517" y="880"/>
                  <a:pt x="2316837" y="3775"/>
                  <a:pt x="2683509" y="0"/>
                </a:cubicBezTo>
                <a:cubicBezTo>
                  <a:pt x="3050181" y="-3775"/>
                  <a:pt x="3078962" y="-7059"/>
                  <a:pt x="3375135" y="0"/>
                </a:cubicBezTo>
                <a:cubicBezTo>
                  <a:pt x="3671308" y="7059"/>
                  <a:pt x="3983320" y="-37731"/>
                  <a:pt x="4288082" y="0"/>
                </a:cubicBezTo>
                <a:cubicBezTo>
                  <a:pt x="4592844" y="37731"/>
                  <a:pt x="4747777" y="15885"/>
                  <a:pt x="4869047" y="0"/>
                </a:cubicBezTo>
                <a:cubicBezTo>
                  <a:pt x="4990318" y="-15885"/>
                  <a:pt x="5124221" y="-17217"/>
                  <a:pt x="5228693" y="0"/>
                </a:cubicBezTo>
                <a:cubicBezTo>
                  <a:pt x="5333165" y="17217"/>
                  <a:pt x="5468448" y="-14492"/>
                  <a:pt x="5698999" y="0"/>
                </a:cubicBezTo>
                <a:cubicBezTo>
                  <a:pt x="5929550" y="14492"/>
                  <a:pt x="6216926" y="21085"/>
                  <a:pt x="6390625" y="0"/>
                </a:cubicBezTo>
                <a:cubicBezTo>
                  <a:pt x="6564324" y="-21085"/>
                  <a:pt x="6978562" y="22243"/>
                  <a:pt x="7192911" y="0"/>
                </a:cubicBezTo>
                <a:cubicBezTo>
                  <a:pt x="7407260" y="-22243"/>
                  <a:pt x="7650100" y="-5391"/>
                  <a:pt x="7773877" y="0"/>
                </a:cubicBezTo>
                <a:cubicBezTo>
                  <a:pt x="7897654" y="5391"/>
                  <a:pt x="8027623" y="-7856"/>
                  <a:pt x="8133522" y="0"/>
                </a:cubicBezTo>
                <a:cubicBezTo>
                  <a:pt x="8239422" y="7856"/>
                  <a:pt x="8541003" y="-23208"/>
                  <a:pt x="8825149" y="0"/>
                </a:cubicBezTo>
                <a:cubicBezTo>
                  <a:pt x="9109295" y="23208"/>
                  <a:pt x="9401351" y="38507"/>
                  <a:pt x="9627435" y="0"/>
                </a:cubicBezTo>
                <a:cubicBezTo>
                  <a:pt x="9853519" y="-38507"/>
                  <a:pt x="10006742" y="-34253"/>
                  <a:pt x="10319061" y="0"/>
                </a:cubicBezTo>
                <a:cubicBezTo>
                  <a:pt x="10631380" y="34253"/>
                  <a:pt x="10740414" y="-20920"/>
                  <a:pt x="11066017" y="0"/>
                </a:cubicBezTo>
                <a:cubicBezTo>
                  <a:pt x="11075812" y="271026"/>
                  <a:pt x="11050885" y="473814"/>
                  <a:pt x="11066017" y="679748"/>
                </a:cubicBezTo>
                <a:cubicBezTo>
                  <a:pt x="11081149" y="885682"/>
                  <a:pt x="11067348" y="1173736"/>
                  <a:pt x="11066017" y="1454660"/>
                </a:cubicBezTo>
                <a:cubicBezTo>
                  <a:pt x="11064686" y="1735584"/>
                  <a:pt x="11084207" y="1829025"/>
                  <a:pt x="11066017" y="2086825"/>
                </a:cubicBezTo>
                <a:cubicBezTo>
                  <a:pt x="11047827" y="2344625"/>
                  <a:pt x="11039506" y="2381018"/>
                  <a:pt x="11066017" y="2623826"/>
                </a:cubicBezTo>
                <a:cubicBezTo>
                  <a:pt x="11092528" y="2866634"/>
                  <a:pt x="11069255" y="3052796"/>
                  <a:pt x="11066017" y="3255991"/>
                </a:cubicBezTo>
                <a:cubicBezTo>
                  <a:pt x="11062779" y="3459186"/>
                  <a:pt x="11045195" y="3729071"/>
                  <a:pt x="11066017" y="4030903"/>
                </a:cubicBezTo>
                <a:cubicBezTo>
                  <a:pt x="11086839" y="4332735"/>
                  <a:pt x="11054294" y="4493292"/>
                  <a:pt x="11066017" y="4758233"/>
                </a:cubicBezTo>
                <a:cubicBezTo>
                  <a:pt x="10831140" y="4754016"/>
                  <a:pt x="10736835" y="4736864"/>
                  <a:pt x="10595711" y="4758233"/>
                </a:cubicBezTo>
                <a:cubicBezTo>
                  <a:pt x="10454587" y="4779602"/>
                  <a:pt x="10132276" y="4750755"/>
                  <a:pt x="9793425" y="4758233"/>
                </a:cubicBezTo>
                <a:cubicBezTo>
                  <a:pt x="9454574" y="4765711"/>
                  <a:pt x="9440021" y="4757170"/>
                  <a:pt x="9212459" y="4758233"/>
                </a:cubicBezTo>
                <a:cubicBezTo>
                  <a:pt x="8984897" y="4759296"/>
                  <a:pt x="9027409" y="4742904"/>
                  <a:pt x="8852814" y="4758233"/>
                </a:cubicBezTo>
                <a:cubicBezTo>
                  <a:pt x="8678219" y="4773562"/>
                  <a:pt x="8225759" y="4788242"/>
                  <a:pt x="7939867" y="4758233"/>
                </a:cubicBezTo>
                <a:cubicBezTo>
                  <a:pt x="7653975" y="4728224"/>
                  <a:pt x="7364918" y="4723281"/>
                  <a:pt x="7137581" y="4758233"/>
                </a:cubicBezTo>
                <a:cubicBezTo>
                  <a:pt x="6910244" y="4793185"/>
                  <a:pt x="6647989" y="4772528"/>
                  <a:pt x="6335295" y="4758233"/>
                </a:cubicBezTo>
                <a:cubicBezTo>
                  <a:pt x="6022601" y="4743938"/>
                  <a:pt x="6080421" y="4753846"/>
                  <a:pt x="5975649" y="4758233"/>
                </a:cubicBezTo>
                <a:cubicBezTo>
                  <a:pt x="5870877" y="4762620"/>
                  <a:pt x="5677734" y="4779211"/>
                  <a:pt x="5505343" y="4758233"/>
                </a:cubicBezTo>
                <a:cubicBezTo>
                  <a:pt x="5332952" y="4737255"/>
                  <a:pt x="5143355" y="4764853"/>
                  <a:pt x="5035038" y="4758233"/>
                </a:cubicBezTo>
                <a:cubicBezTo>
                  <a:pt x="4926721" y="4751613"/>
                  <a:pt x="4838817" y="4766276"/>
                  <a:pt x="4675392" y="4758233"/>
                </a:cubicBezTo>
                <a:cubicBezTo>
                  <a:pt x="4511967" y="4750190"/>
                  <a:pt x="4343799" y="4756287"/>
                  <a:pt x="4205086" y="4758233"/>
                </a:cubicBezTo>
                <a:cubicBezTo>
                  <a:pt x="4066373" y="4760179"/>
                  <a:pt x="3924548" y="4756525"/>
                  <a:pt x="3845441" y="4758233"/>
                </a:cubicBezTo>
                <a:cubicBezTo>
                  <a:pt x="3766335" y="4759941"/>
                  <a:pt x="3542017" y="4779822"/>
                  <a:pt x="3375135" y="4758233"/>
                </a:cubicBezTo>
                <a:cubicBezTo>
                  <a:pt x="3208253" y="4736644"/>
                  <a:pt x="3105202" y="4771274"/>
                  <a:pt x="3015490" y="4758233"/>
                </a:cubicBezTo>
                <a:cubicBezTo>
                  <a:pt x="2925778" y="4745192"/>
                  <a:pt x="2472339" y="4764192"/>
                  <a:pt x="2323864" y="4758233"/>
                </a:cubicBezTo>
                <a:cubicBezTo>
                  <a:pt x="2175389" y="4752274"/>
                  <a:pt x="1863267" y="4761262"/>
                  <a:pt x="1742898" y="4758233"/>
                </a:cubicBezTo>
                <a:cubicBezTo>
                  <a:pt x="1622529" y="4755204"/>
                  <a:pt x="1502500" y="4755653"/>
                  <a:pt x="1383252" y="4758233"/>
                </a:cubicBezTo>
                <a:cubicBezTo>
                  <a:pt x="1264004" y="4760813"/>
                  <a:pt x="684386" y="4821244"/>
                  <a:pt x="0" y="4758233"/>
                </a:cubicBezTo>
                <a:cubicBezTo>
                  <a:pt x="18072" y="4513817"/>
                  <a:pt x="22502" y="4183051"/>
                  <a:pt x="0" y="4030903"/>
                </a:cubicBezTo>
                <a:cubicBezTo>
                  <a:pt x="-22502" y="3878755"/>
                  <a:pt x="-11057" y="3622938"/>
                  <a:pt x="0" y="3398738"/>
                </a:cubicBezTo>
                <a:cubicBezTo>
                  <a:pt x="11057" y="3174538"/>
                  <a:pt x="-25236" y="3058260"/>
                  <a:pt x="0" y="2766573"/>
                </a:cubicBezTo>
                <a:cubicBezTo>
                  <a:pt x="25236" y="2474886"/>
                  <a:pt x="-3163" y="2447894"/>
                  <a:pt x="0" y="2181990"/>
                </a:cubicBezTo>
                <a:cubicBezTo>
                  <a:pt x="3163" y="1916086"/>
                  <a:pt x="9769" y="1638994"/>
                  <a:pt x="0" y="1454660"/>
                </a:cubicBezTo>
                <a:cubicBezTo>
                  <a:pt x="-9769" y="1270326"/>
                  <a:pt x="27727" y="977333"/>
                  <a:pt x="0" y="727330"/>
                </a:cubicBezTo>
                <a:cubicBezTo>
                  <a:pt x="-27727" y="477327"/>
                  <a:pt x="3541" y="186737"/>
                  <a:pt x="0" y="0"/>
                </a:cubicBezTo>
                <a:close/>
              </a:path>
              <a:path w="11066017" h="4758233" stroke="0"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4" name="Bulle narrative : rectangle à coins arrondis 13">
            <a:extLst>
              <a:ext uri="{FF2B5EF4-FFF2-40B4-BE49-F238E27FC236}">
                <a16:creationId xmlns:a16="http://schemas.microsoft.com/office/drawing/2014/main" id="{B4698292-11BB-79E2-4806-52C88C54AAA6}"/>
              </a:ext>
            </a:extLst>
          </p:cNvPr>
          <p:cNvSpPr/>
          <p:nvPr/>
        </p:nvSpPr>
        <p:spPr>
          <a:xfrm>
            <a:off x="5730914" y="3996965"/>
            <a:ext cx="5045659" cy="1433629"/>
          </a:xfrm>
          <a:custGeom>
            <a:avLst/>
            <a:gdLst>
              <a:gd name="connsiteX0" fmla="*/ 0 w 5045659"/>
              <a:gd name="connsiteY0" fmla="*/ 238943 h 1433629"/>
              <a:gd name="connsiteX1" fmla="*/ 238943 w 5045659"/>
              <a:gd name="connsiteY1" fmla="*/ 0 h 1433629"/>
              <a:gd name="connsiteX2" fmla="*/ 806858 w 5045659"/>
              <a:gd name="connsiteY2" fmla="*/ 0 h 1433629"/>
              <a:gd name="connsiteX3" fmla="*/ 1347730 w 5045659"/>
              <a:gd name="connsiteY3" fmla="*/ 0 h 1433629"/>
              <a:gd name="connsiteX4" fmla="*/ 1915645 w 5045659"/>
              <a:gd name="connsiteY4" fmla="*/ 0 h 1433629"/>
              <a:gd name="connsiteX5" fmla="*/ 2943301 w 5045659"/>
              <a:gd name="connsiteY5" fmla="*/ 0 h 1433629"/>
              <a:gd name="connsiteX6" fmla="*/ 2943301 w 5045659"/>
              <a:gd name="connsiteY6" fmla="*/ 0 h 1433629"/>
              <a:gd name="connsiteX7" fmla="*/ 3389001 w 5045659"/>
              <a:gd name="connsiteY7" fmla="*/ 0 h 1433629"/>
              <a:gd name="connsiteX8" fmla="*/ 3809473 w 5045659"/>
              <a:gd name="connsiteY8" fmla="*/ 0 h 1433629"/>
              <a:gd name="connsiteX9" fmla="*/ 4204716 w 5045659"/>
              <a:gd name="connsiteY9" fmla="*/ 0 h 1433629"/>
              <a:gd name="connsiteX10" fmla="*/ 4499696 w 5045659"/>
              <a:gd name="connsiteY10" fmla="*/ 0 h 1433629"/>
              <a:gd name="connsiteX11" fmla="*/ 4806716 w 5045659"/>
              <a:gd name="connsiteY11" fmla="*/ 0 h 1433629"/>
              <a:gd name="connsiteX12" fmla="*/ 5045659 w 5045659"/>
              <a:gd name="connsiteY12" fmla="*/ 238943 h 1433629"/>
              <a:gd name="connsiteX13" fmla="*/ 5045659 w 5045659"/>
              <a:gd name="connsiteY13" fmla="*/ 836284 h 1433629"/>
              <a:gd name="connsiteX14" fmla="*/ 5131334 w 5045659"/>
              <a:gd name="connsiteY14" fmla="*/ 793213 h 1433629"/>
              <a:gd name="connsiteX15" fmla="*/ 5045659 w 5045659"/>
              <a:gd name="connsiteY15" fmla="*/ 1194691 h 1433629"/>
              <a:gd name="connsiteX16" fmla="*/ 5045659 w 5045659"/>
              <a:gd name="connsiteY16" fmla="*/ 1194686 h 1433629"/>
              <a:gd name="connsiteX17" fmla="*/ 4806716 w 5045659"/>
              <a:gd name="connsiteY17" fmla="*/ 1433629 h 1433629"/>
              <a:gd name="connsiteX18" fmla="*/ 4511736 w 5045659"/>
              <a:gd name="connsiteY18" fmla="*/ 1433629 h 1433629"/>
              <a:gd name="connsiteX19" fmla="*/ 4204716 w 5045659"/>
              <a:gd name="connsiteY19" fmla="*/ 1433629 h 1433629"/>
              <a:gd name="connsiteX20" fmla="*/ 3822087 w 5045659"/>
              <a:gd name="connsiteY20" fmla="*/ 1433629 h 1433629"/>
              <a:gd name="connsiteX21" fmla="*/ 3389001 w 5045659"/>
              <a:gd name="connsiteY21" fmla="*/ 1433629 h 1433629"/>
              <a:gd name="connsiteX22" fmla="*/ 2943301 w 5045659"/>
              <a:gd name="connsiteY22" fmla="*/ 1433629 h 1433629"/>
              <a:gd name="connsiteX23" fmla="*/ 2943301 w 5045659"/>
              <a:gd name="connsiteY23" fmla="*/ 1433629 h 1433629"/>
              <a:gd name="connsiteX24" fmla="*/ 2348342 w 5045659"/>
              <a:gd name="connsiteY24" fmla="*/ 1433629 h 1433629"/>
              <a:gd name="connsiteX25" fmla="*/ 1888601 w 5045659"/>
              <a:gd name="connsiteY25" fmla="*/ 1433629 h 1433629"/>
              <a:gd name="connsiteX26" fmla="*/ 1320686 w 5045659"/>
              <a:gd name="connsiteY26" fmla="*/ 1433629 h 1433629"/>
              <a:gd name="connsiteX27" fmla="*/ 806858 w 5045659"/>
              <a:gd name="connsiteY27" fmla="*/ 1433629 h 1433629"/>
              <a:gd name="connsiteX28" fmla="*/ 238943 w 5045659"/>
              <a:gd name="connsiteY28" fmla="*/ 1433629 h 1433629"/>
              <a:gd name="connsiteX29" fmla="*/ 0 w 5045659"/>
              <a:gd name="connsiteY29" fmla="*/ 1194686 h 1433629"/>
              <a:gd name="connsiteX30" fmla="*/ 0 w 5045659"/>
              <a:gd name="connsiteY30" fmla="*/ 1194691 h 1433629"/>
              <a:gd name="connsiteX31" fmla="*/ 0 w 5045659"/>
              <a:gd name="connsiteY31" fmla="*/ 836284 h 1433629"/>
              <a:gd name="connsiteX32" fmla="*/ 0 w 5045659"/>
              <a:gd name="connsiteY32" fmla="*/ 836284 h 1433629"/>
              <a:gd name="connsiteX33" fmla="*/ 0 w 5045659"/>
              <a:gd name="connsiteY33" fmla="*/ 238943 h 1433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045659" h="1433629" fill="none" extrusionOk="0">
                <a:moveTo>
                  <a:pt x="0" y="238943"/>
                </a:moveTo>
                <a:cubicBezTo>
                  <a:pt x="-28458" y="129451"/>
                  <a:pt x="106201" y="7537"/>
                  <a:pt x="238943" y="0"/>
                </a:cubicBezTo>
                <a:cubicBezTo>
                  <a:pt x="493951" y="-51491"/>
                  <a:pt x="660166" y="56175"/>
                  <a:pt x="806858" y="0"/>
                </a:cubicBezTo>
                <a:cubicBezTo>
                  <a:pt x="953551" y="-56175"/>
                  <a:pt x="1120934" y="17024"/>
                  <a:pt x="1347730" y="0"/>
                </a:cubicBezTo>
                <a:cubicBezTo>
                  <a:pt x="1574526" y="-17024"/>
                  <a:pt x="1757409" y="50161"/>
                  <a:pt x="1915645" y="0"/>
                </a:cubicBezTo>
                <a:cubicBezTo>
                  <a:pt x="2073882" y="-50161"/>
                  <a:pt x="2563546" y="5608"/>
                  <a:pt x="2943301" y="0"/>
                </a:cubicBezTo>
                <a:lnTo>
                  <a:pt x="2943301" y="0"/>
                </a:lnTo>
                <a:cubicBezTo>
                  <a:pt x="3081819" y="-28584"/>
                  <a:pt x="3245055" y="9482"/>
                  <a:pt x="3389001" y="0"/>
                </a:cubicBezTo>
                <a:cubicBezTo>
                  <a:pt x="3532947" y="-9482"/>
                  <a:pt x="3645227" y="32649"/>
                  <a:pt x="3809473" y="0"/>
                </a:cubicBezTo>
                <a:cubicBezTo>
                  <a:pt x="3973719" y="-32649"/>
                  <a:pt x="4052212" y="21094"/>
                  <a:pt x="4204716" y="0"/>
                </a:cubicBezTo>
                <a:cubicBezTo>
                  <a:pt x="4275751" y="-2203"/>
                  <a:pt x="4367239" y="27702"/>
                  <a:pt x="4499696" y="0"/>
                </a:cubicBezTo>
                <a:cubicBezTo>
                  <a:pt x="4632153" y="-27702"/>
                  <a:pt x="4702306" y="26025"/>
                  <a:pt x="4806716" y="0"/>
                </a:cubicBezTo>
                <a:cubicBezTo>
                  <a:pt x="4938645" y="17053"/>
                  <a:pt x="5058624" y="95082"/>
                  <a:pt x="5045659" y="238943"/>
                </a:cubicBezTo>
                <a:cubicBezTo>
                  <a:pt x="5074584" y="532353"/>
                  <a:pt x="5038452" y="716419"/>
                  <a:pt x="5045659" y="836284"/>
                </a:cubicBezTo>
                <a:cubicBezTo>
                  <a:pt x="5082755" y="808028"/>
                  <a:pt x="5110226" y="811860"/>
                  <a:pt x="5131334" y="793213"/>
                </a:cubicBezTo>
                <a:cubicBezTo>
                  <a:pt x="5137936" y="930940"/>
                  <a:pt x="5042828" y="1062634"/>
                  <a:pt x="5045659" y="1194691"/>
                </a:cubicBezTo>
                <a:lnTo>
                  <a:pt x="5045659" y="1194686"/>
                </a:lnTo>
                <a:cubicBezTo>
                  <a:pt x="5045758" y="1322176"/>
                  <a:pt x="4914549" y="1447746"/>
                  <a:pt x="4806716" y="1433629"/>
                </a:cubicBezTo>
                <a:cubicBezTo>
                  <a:pt x="4739714" y="1465520"/>
                  <a:pt x="4610850" y="1398364"/>
                  <a:pt x="4511736" y="1433629"/>
                </a:cubicBezTo>
                <a:cubicBezTo>
                  <a:pt x="4412622" y="1468894"/>
                  <a:pt x="4331677" y="1430872"/>
                  <a:pt x="4204716" y="1433629"/>
                </a:cubicBezTo>
                <a:cubicBezTo>
                  <a:pt x="4110260" y="1446455"/>
                  <a:pt x="4001803" y="1411369"/>
                  <a:pt x="3822087" y="1433629"/>
                </a:cubicBezTo>
                <a:cubicBezTo>
                  <a:pt x="3642371" y="1455889"/>
                  <a:pt x="3566200" y="1429215"/>
                  <a:pt x="3389001" y="1433629"/>
                </a:cubicBezTo>
                <a:cubicBezTo>
                  <a:pt x="3211802" y="1438043"/>
                  <a:pt x="3073787" y="1428725"/>
                  <a:pt x="2943301" y="1433629"/>
                </a:cubicBezTo>
                <a:lnTo>
                  <a:pt x="2943301" y="1433629"/>
                </a:lnTo>
                <a:cubicBezTo>
                  <a:pt x="2739305" y="1476228"/>
                  <a:pt x="2604785" y="1383371"/>
                  <a:pt x="2348342" y="1433629"/>
                </a:cubicBezTo>
                <a:cubicBezTo>
                  <a:pt x="2091899" y="1483887"/>
                  <a:pt x="2091182" y="1406599"/>
                  <a:pt x="1888601" y="1433629"/>
                </a:cubicBezTo>
                <a:cubicBezTo>
                  <a:pt x="1686020" y="1460659"/>
                  <a:pt x="1466833" y="1382869"/>
                  <a:pt x="1320686" y="1433629"/>
                </a:cubicBezTo>
                <a:cubicBezTo>
                  <a:pt x="1174540" y="1484389"/>
                  <a:pt x="1030840" y="1376581"/>
                  <a:pt x="806858" y="1433629"/>
                </a:cubicBezTo>
                <a:cubicBezTo>
                  <a:pt x="582876" y="1490677"/>
                  <a:pt x="467136" y="1423655"/>
                  <a:pt x="238943" y="1433629"/>
                </a:cubicBezTo>
                <a:cubicBezTo>
                  <a:pt x="123303" y="1455866"/>
                  <a:pt x="8188" y="1328474"/>
                  <a:pt x="0" y="1194686"/>
                </a:cubicBezTo>
                <a:lnTo>
                  <a:pt x="0" y="1194691"/>
                </a:lnTo>
                <a:cubicBezTo>
                  <a:pt x="-28033" y="1050789"/>
                  <a:pt x="6933" y="933164"/>
                  <a:pt x="0" y="836284"/>
                </a:cubicBezTo>
                <a:lnTo>
                  <a:pt x="0" y="836284"/>
                </a:lnTo>
                <a:cubicBezTo>
                  <a:pt x="-19299" y="576181"/>
                  <a:pt x="55218" y="417038"/>
                  <a:pt x="0" y="238943"/>
                </a:cubicBezTo>
                <a:close/>
              </a:path>
              <a:path w="5045659" h="1433629" stroke="0" extrusionOk="0">
                <a:moveTo>
                  <a:pt x="0" y="238943"/>
                </a:moveTo>
                <a:cubicBezTo>
                  <a:pt x="-2790" y="96880"/>
                  <a:pt x="81684" y="27335"/>
                  <a:pt x="238943" y="0"/>
                </a:cubicBezTo>
                <a:cubicBezTo>
                  <a:pt x="412227" y="-30621"/>
                  <a:pt x="538784" y="8607"/>
                  <a:pt x="725727" y="0"/>
                </a:cubicBezTo>
                <a:cubicBezTo>
                  <a:pt x="912670" y="-8607"/>
                  <a:pt x="1078078" y="32659"/>
                  <a:pt x="1320686" y="0"/>
                </a:cubicBezTo>
                <a:cubicBezTo>
                  <a:pt x="1563294" y="-32659"/>
                  <a:pt x="1617868" y="46156"/>
                  <a:pt x="1861558" y="0"/>
                </a:cubicBezTo>
                <a:cubicBezTo>
                  <a:pt x="2105248" y="-46156"/>
                  <a:pt x="2215708" y="50099"/>
                  <a:pt x="2375386" y="0"/>
                </a:cubicBezTo>
                <a:cubicBezTo>
                  <a:pt x="2535064" y="-50099"/>
                  <a:pt x="2712889" y="44821"/>
                  <a:pt x="2943301" y="0"/>
                </a:cubicBezTo>
                <a:lnTo>
                  <a:pt x="2943301" y="0"/>
                </a:lnTo>
                <a:cubicBezTo>
                  <a:pt x="3059862" y="-552"/>
                  <a:pt x="3220781" y="2165"/>
                  <a:pt x="3376387" y="0"/>
                </a:cubicBezTo>
                <a:cubicBezTo>
                  <a:pt x="3531993" y="-2165"/>
                  <a:pt x="3685010" y="6900"/>
                  <a:pt x="3796858" y="0"/>
                </a:cubicBezTo>
                <a:cubicBezTo>
                  <a:pt x="3908706" y="-6900"/>
                  <a:pt x="4008152" y="28145"/>
                  <a:pt x="4204716" y="0"/>
                </a:cubicBezTo>
                <a:cubicBezTo>
                  <a:pt x="4338647" y="-31852"/>
                  <a:pt x="4409753" y="30266"/>
                  <a:pt x="4511736" y="0"/>
                </a:cubicBezTo>
                <a:cubicBezTo>
                  <a:pt x="4613719" y="-30266"/>
                  <a:pt x="4706067" y="24212"/>
                  <a:pt x="4806716" y="0"/>
                </a:cubicBezTo>
                <a:cubicBezTo>
                  <a:pt x="4945489" y="2847"/>
                  <a:pt x="5042872" y="95552"/>
                  <a:pt x="5045659" y="238943"/>
                </a:cubicBezTo>
                <a:cubicBezTo>
                  <a:pt x="5082862" y="456474"/>
                  <a:pt x="5014528" y="548266"/>
                  <a:pt x="5045659" y="836284"/>
                </a:cubicBezTo>
                <a:cubicBezTo>
                  <a:pt x="5060155" y="817161"/>
                  <a:pt x="5111699" y="813335"/>
                  <a:pt x="5131334" y="793213"/>
                </a:cubicBezTo>
                <a:cubicBezTo>
                  <a:pt x="5099784" y="973901"/>
                  <a:pt x="5057349" y="1054355"/>
                  <a:pt x="5045659" y="1194691"/>
                </a:cubicBezTo>
                <a:lnTo>
                  <a:pt x="5045659" y="1194686"/>
                </a:lnTo>
                <a:cubicBezTo>
                  <a:pt x="5066257" y="1334803"/>
                  <a:pt x="4932512" y="1433603"/>
                  <a:pt x="4806716" y="1433629"/>
                </a:cubicBezTo>
                <a:cubicBezTo>
                  <a:pt x="4714409" y="1463728"/>
                  <a:pt x="4644280" y="1408584"/>
                  <a:pt x="4523776" y="1433629"/>
                </a:cubicBezTo>
                <a:cubicBezTo>
                  <a:pt x="4403272" y="1458674"/>
                  <a:pt x="4361344" y="1415860"/>
                  <a:pt x="4204716" y="1433629"/>
                </a:cubicBezTo>
                <a:cubicBezTo>
                  <a:pt x="4121316" y="1476447"/>
                  <a:pt x="3980601" y="1426273"/>
                  <a:pt x="3796858" y="1433629"/>
                </a:cubicBezTo>
                <a:cubicBezTo>
                  <a:pt x="3613115" y="1440985"/>
                  <a:pt x="3570625" y="1418419"/>
                  <a:pt x="3389001" y="1433629"/>
                </a:cubicBezTo>
                <a:cubicBezTo>
                  <a:pt x="3207377" y="1448839"/>
                  <a:pt x="3040494" y="1394689"/>
                  <a:pt x="2943301" y="1433629"/>
                </a:cubicBezTo>
                <a:lnTo>
                  <a:pt x="2943301" y="1433629"/>
                </a:lnTo>
                <a:cubicBezTo>
                  <a:pt x="2816484" y="1453173"/>
                  <a:pt x="2659732" y="1372408"/>
                  <a:pt x="2402429" y="1433629"/>
                </a:cubicBezTo>
                <a:cubicBezTo>
                  <a:pt x="2145126" y="1494850"/>
                  <a:pt x="2054123" y="1419443"/>
                  <a:pt x="1861558" y="1433629"/>
                </a:cubicBezTo>
                <a:cubicBezTo>
                  <a:pt x="1668993" y="1447815"/>
                  <a:pt x="1516929" y="1396072"/>
                  <a:pt x="1347730" y="1433629"/>
                </a:cubicBezTo>
                <a:cubicBezTo>
                  <a:pt x="1178531" y="1471186"/>
                  <a:pt x="975537" y="1414878"/>
                  <a:pt x="779815" y="1433629"/>
                </a:cubicBezTo>
                <a:cubicBezTo>
                  <a:pt x="584094" y="1452380"/>
                  <a:pt x="409406" y="1377602"/>
                  <a:pt x="238943" y="1433629"/>
                </a:cubicBezTo>
                <a:cubicBezTo>
                  <a:pt x="110374" y="1433186"/>
                  <a:pt x="902" y="1290957"/>
                  <a:pt x="0" y="1194686"/>
                </a:cubicBezTo>
                <a:lnTo>
                  <a:pt x="0" y="1194691"/>
                </a:lnTo>
                <a:cubicBezTo>
                  <a:pt x="-6903" y="1018024"/>
                  <a:pt x="23813" y="920441"/>
                  <a:pt x="0" y="836284"/>
                </a:cubicBezTo>
                <a:lnTo>
                  <a:pt x="0" y="836284"/>
                </a:lnTo>
                <a:cubicBezTo>
                  <a:pt x="-63706" y="610560"/>
                  <a:pt x="15226" y="359599"/>
                  <a:pt x="0" y="238943"/>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1698"/>
                      <a:gd name="adj2" fmla="val 5329"/>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Ink Free" panose="03080402000500000000" pitchFamily="66" charset="0"/>
              </a:rPr>
              <a:t>        </a:t>
            </a:r>
            <a:r>
              <a:rPr lang="fr-FR" sz="1400" dirty="0">
                <a:solidFill>
                  <a:srgbClr val="C00000"/>
                </a:solidFill>
                <a:effectLst>
                  <a:outerShdw blurRad="38100" dist="38100" dir="2700000" algn="tl">
                    <a:srgbClr val="000000">
                      <a:alpha val="43137"/>
                    </a:srgbClr>
                  </a:outerShdw>
                </a:effectLst>
                <a:latin typeface="Ink Free" panose="03080402000500000000" pitchFamily="66" charset="0"/>
              </a:rPr>
              <a:t>Attention : </a:t>
            </a:r>
            <a:r>
              <a:rPr lang="fr-FR" sz="1400" dirty="0">
                <a:solidFill>
                  <a:schemeClr val="tx1"/>
                </a:solidFill>
                <a:latin typeface="Ink Free" panose="03080402000500000000" pitchFamily="66" charset="0"/>
              </a:rPr>
              <a:t>La mise à disposition d’un véhicule de remplacement ne peut avoir lieu qu’en France métropolitaine. (CG 9,1)</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5630061" cy="720000"/>
          </a:xfrm>
        </p:spPr>
        <p:txBody>
          <a:bodyPr/>
          <a:lstStyle/>
          <a:p>
            <a:r>
              <a:rPr lang="fr-FR" dirty="0">
                <a:solidFill>
                  <a:srgbClr val="C00000"/>
                </a:solidFill>
              </a:rPr>
              <a:t>Conduire à l’étranger.</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En situation</a:t>
            </a:r>
          </a:p>
        </p:txBody>
      </p:sp>
      <p:sp>
        <p:nvSpPr>
          <p:cNvPr id="13" name="Bulle narrative : rectangle à coins arrondis 12">
            <a:extLst>
              <a:ext uri="{FF2B5EF4-FFF2-40B4-BE49-F238E27FC236}">
                <a16:creationId xmlns:a16="http://schemas.microsoft.com/office/drawing/2014/main" id="{4C392C60-6286-34FE-01A5-F33BF5995363}"/>
              </a:ext>
            </a:extLst>
          </p:cNvPr>
          <p:cNvSpPr/>
          <p:nvPr/>
        </p:nvSpPr>
        <p:spPr>
          <a:xfrm>
            <a:off x="5205929" y="1540486"/>
            <a:ext cx="5719737" cy="2004654"/>
          </a:xfrm>
          <a:custGeom>
            <a:avLst/>
            <a:gdLst>
              <a:gd name="connsiteX0" fmla="*/ 0 w 5719737"/>
              <a:gd name="connsiteY0" fmla="*/ 334116 h 2004654"/>
              <a:gd name="connsiteX1" fmla="*/ 334116 w 5719737"/>
              <a:gd name="connsiteY1" fmla="*/ 0 h 2004654"/>
              <a:gd name="connsiteX2" fmla="*/ 864539 w 5719737"/>
              <a:gd name="connsiteY2" fmla="*/ 0 h 2004654"/>
              <a:gd name="connsiteX3" fmla="*/ 1394963 w 5719737"/>
              <a:gd name="connsiteY3" fmla="*/ 0 h 2004654"/>
              <a:gd name="connsiteX4" fmla="*/ 1865338 w 5719737"/>
              <a:gd name="connsiteY4" fmla="*/ 0 h 2004654"/>
              <a:gd name="connsiteX5" fmla="*/ 2425786 w 5719737"/>
              <a:gd name="connsiteY5" fmla="*/ 0 h 2004654"/>
              <a:gd name="connsiteX6" fmla="*/ 3336513 w 5719737"/>
              <a:gd name="connsiteY6" fmla="*/ 0 h 2004654"/>
              <a:gd name="connsiteX7" fmla="*/ 3336513 w 5719737"/>
              <a:gd name="connsiteY7" fmla="*/ 0 h 2004654"/>
              <a:gd name="connsiteX8" fmla="*/ 3770260 w 5719737"/>
              <a:gd name="connsiteY8" fmla="*/ 0 h 2004654"/>
              <a:gd name="connsiteX9" fmla="*/ 4246905 w 5719737"/>
              <a:gd name="connsiteY9" fmla="*/ 0 h 2004654"/>
              <a:gd name="connsiteX10" fmla="*/ 4766448 w 5719737"/>
              <a:gd name="connsiteY10" fmla="*/ 0 h 2004654"/>
              <a:gd name="connsiteX11" fmla="*/ 5057459 w 5719737"/>
              <a:gd name="connsiteY11" fmla="*/ 0 h 2004654"/>
              <a:gd name="connsiteX12" fmla="*/ 5385621 w 5719737"/>
              <a:gd name="connsiteY12" fmla="*/ 0 h 2004654"/>
              <a:gd name="connsiteX13" fmla="*/ 5719737 w 5719737"/>
              <a:gd name="connsiteY13" fmla="*/ 334116 h 2004654"/>
              <a:gd name="connsiteX14" fmla="*/ 5719737 w 5719737"/>
              <a:gd name="connsiteY14" fmla="*/ 334109 h 2004654"/>
              <a:gd name="connsiteX15" fmla="*/ 5899508 w 5719737"/>
              <a:gd name="connsiteY15" fmla="*/ 849171 h 2004654"/>
              <a:gd name="connsiteX16" fmla="*/ 5719737 w 5719737"/>
              <a:gd name="connsiteY16" fmla="*/ 835273 h 2004654"/>
              <a:gd name="connsiteX17" fmla="*/ 5719737 w 5719737"/>
              <a:gd name="connsiteY17" fmla="*/ 1269611 h 2004654"/>
              <a:gd name="connsiteX18" fmla="*/ 5719737 w 5719737"/>
              <a:gd name="connsiteY18" fmla="*/ 1670538 h 2004654"/>
              <a:gd name="connsiteX19" fmla="*/ 5385621 w 5719737"/>
              <a:gd name="connsiteY19" fmla="*/ 2004654 h 2004654"/>
              <a:gd name="connsiteX20" fmla="*/ 5082226 w 5719737"/>
              <a:gd name="connsiteY20" fmla="*/ 2004654 h 2004654"/>
              <a:gd name="connsiteX21" fmla="*/ 4766448 w 5719737"/>
              <a:gd name="connsiteY21" fmla="*/ 2004654 h 2004654"/>
              <a:gd name="connsiteX22" fmla="*/ 4304102 w 5719737"/>
              <a:gd name="connsiteY22" fmla="*/ 2004654 h 2004654"/>
              <a:gd name="connsiteX23" fmla="*/ 3856056 w 5719737"/>
              <a:gd name="connsiteY23" fmla="*/ 2004654 h 2004654"/>
              <a:gd name="connsiteX24" fmla="*/ 3336513 w 5719737"/>
              <a:gd name="connsiteY24" fmla="*/ 2004654 h 2004654"/>
              <a:gd name="connsiteX25" fmla="*/ 3336513 w 5719737"/>
              <a:gd name="connsiteY25" fmla="*/ 2004654 h 2004654"/>
              <a:gd name="connsiteX26" fmla="*/ 2896161 w 5719737"/>
              <a:gd name="connsiteY26" fmla="*/ 2004654 h 2004654"/>
              <a:gd name="connsiteX27" fmla="*/ 2455810 w 5719737"/>
              <a:gd name="connsiteY27" fmla="*/ 2004654 h 2004654"/>
              <a:gd name="connsiteX28" fmla="*/ 2045482 w 5719737"/>
              <a:gd name="connsiteY28" fmla="*/ 2004654 h 2004654"/>
              <a:gd name="connsiteX29" fmla="*/ 1635155 w 5719737"/>
              <a:gd name="connsiteY29" fmla="*/ 2004654 h 2004654"/>
              <a:gd name="connsiteX30" fmla="*/ 1134755 w 5719737"/>
              <a:gd name="connsiteY30" fmla="*/ 2004654 h 2004654"/>
              <a:gd name="connsiteX31" fmla="*/ 334116 w 5719737"/>
              <a:gd name="connsiteY31" fmla="*/ 2004654 h 2004654"/>
              <a:gd name="connsiteX32" fmla="*/ 0 w 5719737"/>
              <a:gd name="connsiteY32" fmla="*/ 1670538 h 2004654"/>
              <a:gd name="connsiteX33" fmla="*/ 0 w 5719737"/>
              <a:gd name="connsiteY33" fmla="*/ 1252906 h 2004654"/>
              <a:gd name="connsiteX34" fmla="*/ 0 w 5719737"/>
              <a:gd name="connsiteY34" fmla="*/ 835273 h 2004654"/>
              <a:gd name="connsiteX35" fmla="*/ 0 w 5719737"/>
              <a:gd name="connsiteY35" fmla="*/ 334109 h 2004654"/>
              <a:gd name="connsiteX36" fmla="*/ 0 w 5719737"/>
              <a:gd name="connsiteY36" fmla="*/ 334109 h 2004654"/>
              <a:gd name="connsiteX37" fmla="*/ 0 w 5719737"/>
              <a:gd name="connsiteY37" fmla="*/ 334116 h 2004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719737" h="2004654" fill="none" extrusionOk="0">
                <a:moveTo>
                  <a:pt x="0" y="334116"/>
                </a:moveTo>
                <a:cubicBezTo>
                  <a:pt x="-9472" y="147931"/>
                  <a:pt x="163739" y="-4593"/>
                  <a:pt x="334116" y="0"/>
                </a:cubicBezTo>
                <a:cubicBezTo>
                  <a:pt x="462031" y="-50772"/>
                  <a:pt x="638436" y="42393"/>
                  <a:pt x="864539" y="0"/>
                </a:cubicBezTo>
                <a:cubicBezTo>
                  <a:pt x="1090642" y="-42393"/>
                  <a:pt x="1221652" y="2720"/>
                  <a:pt x="1394963" y="0"/>
                </a:cubicBezTo>
                <a:cubicBezTo>
                  <a:pt x="1568274" y="-2720"/>
                  <a:pt x="1652373" y="8309"/>
                  <a:pt x="1865338" y="0"/>
                </a:cubicBezTo>
                <a:cubicBezTo>
                  <a:pt x="2078304" y="-8309"/>
                  <a:pt x="2203435" y="58976"/>
                  <a:pt x="2425786" y="0"/>
                </a:cubicBezTo>
                <a:cubicBezTo>
                  <a:pt x="2648137" y="-58976"/>
                  <a:pt x="3116062" y="8988"/>
                  <a:pt x="3336513" y="0"/>
                </a:cubicBezTo>
                <a:lnTo>
                  <a:pt x="3336513" y="0"/>
                </a:lnTo>
                <a:cubicBezTo>
                  <a:pt x="3526621" y="-12173"/>
                  <a:pt x="3593580" y="6203"/>
                  <a:pt x="3770260" y="0"/>
                </a:cubicBezTo>
                <a:cubicBezTo>
                  <a:pt x="3946940" y="-6203"/>
                  <a:pt x="4083708" y="7139"/>
                  <a:pt x="4246905" y="0"/>
                </a:cubicBezTo>
                <a:cubicBezTo>
                  <a:pt x="4410103" y="-7139"/>
                  <a:pt x="4537258" y="35341"/>
                  <a:pt x="4766448" y="0"/>
                </a:cubicBezTo>
                <a:cubicBezTo>
                  <a:pt x="4862719" y="-19049"/>
                  <a:pt x="4916876" y="9246"/>
                  <a:pt x="5057459" y="0"/>
                </a:cubicBezTo>
                <a:cubicBezTo>
                  <a:pt x="5198042" y="-9246"/>
                  <a:pt x="5277878" y="6768"/>
                  <a:pt x="5385621" y="0"/>
                </a:cubicBezTo>
                <a:cubicBezTo>
                  <a:pt x="5579486" y="-12450"/>
                  <a:pt x="5738772" y="122782"/>
                  <a:pt x="5719737" y="334116"/>
                </a:cubicBezTo>
                <a:lnTo>
                  <a:pt x="5719737" y="334109"/>
                </a:lnTo>
                <a:cubicBezTo>
                  <a:pt x="5777902" y="496646"/>
                  <a:pt x="5784424" y="617593"/>
                  <a:pt x="5899508" y="849171"/>
                </a:cubicBezTo>
                <a:cubicBezTo>
                  <a:pt x="5857071" y="867515"/>
                  <a:pt x="5760986" y="837340"/>
                  <a:pt x="5719737" y="835273"/>
                </a:cubicBezTo>
                <a:cubicBezTo>
                  <a:pt x="5750100" y="961952"/>
                  <a:pt x="5719183" y="1128279"/>
                  <a:pt x="5719737" y="1269611"/>
                </a:cubicBezTo>
                <a:cubicBezTo>
                  <a:pt x="5720291" y="1410943"/>
                  <a:pt x="5687763" y="1519994"/>
                  <a:pt x="5719737" y="1670538"/>
                </a:cubicBezTo>
                <a:cubicBezTo>
                  <a:pt x="5686074" y="1837096"/>
                  <a:pt x="5581425" y="2032327"/>
                  <a:pt x="5385621" y="2004654"/>
                </a:cubicBezTo>
                <a:cubicBezTo>
                  <a:pt x="5241726" y="2039480"/>
                  <a:pt x="5211647" y="1984786"/>
                  <a:pt x="5082226" y="2004654"/>
                </a:cubicBezTo>
                <a:cubicBezTo>
                  <a:pt x="4952806" y="2024522"/>
                  <a:pt x="4869601" y="1975153"/>
                  <a:pt x="4766448" y="2004654"/>
                </a:cubicBezTo>
                <a:cubicBezTo>
                  <a:pt x="4642981" y="2022069"/>
                  <a:pt x="4443136" y="2001655"/>
                  <a:pt x="4304102" y="2004654"/>
                </a:cubicBezTo>
                <a:cubicBezTo>
                  <a:pt x="4165068" y="2007653"/>
                  <a:pt x="3999528" y="2000175"/>
                  <a:pt x="3856056" y="2004654"/>
                </a:cubicBezTo>
                <a:cubicBezTo>
                  <a:pt x="3712584" y="2009133"/>
                  <a:pt x="3493293" y="2004488"/>
                  <a:pt x="3336513" y="2004654"/>
                </a:cubicBezTo>
                <a:lnTo>
                  <a:pt x="3336513" y="2004654"/>
                </a:lnTo>
                <a:cubicBezTo>
                  <a:pt x="3219713" y="2022507"/>
                  <a:pt x="3077529" y="1958984"/>
                  <a:pt x="2896161" y="2004654"/>
                </a:cubicBezTo>
                <a:cubicBezTo>
                  <a:pt x="2714793" y="2050324"/>
                  <a:pt x="2584506" y="1994726"/>
                  <a:pt x="2455810" y="2004654"/>
                </a:cubicBezTo>
                <a:cubicBezTo>
                  <a:pt x="2327114" y="2014582"/>
                  <a:pt x="2199407" y="1972200"/>
                  <a:pt x="2045482" y="2004654"/>
                </a:cubicBezTo>
                <a:cubicBezTo>
                  <a:pt x="1891557" y="2037108"/>
                  <a:pt x="1797900" y="1976768"/>
                  <a:pt x="1635155" y="2004654"/>
                </a:cubicBezTo>
                <a:cubicBezTo>
                  <a:pt x="1472410" y="2032540"/>
                  <a:pt x="1275703" y="1945722"/>
                  <a:pt x="1134755" y="2004654"/>
                </a:cubicBezTo>
                <a:cubicBezTo>
                  <a:pt x="993807" y="2063586"/>
                  <a:pt x="635322" y="1953944"/>
                  <a:pt x="334116" y="2004654"/>
                </a:cubicBezTo>
                <a:cubicBezTo>
                  <a:pt x="178473" y="1993586"/>
                  <a:pt x="31362" y="1816293"/>
                  <a:pt x="0" y="1670538"/>
                </a:cubicBezTo>
                <a:cubicBezTo>
                  <a:pt x="-5511" y="1550273"/>
                  <a:pt x="38921" y="1417905"/>
                  <a:pt x="0" y="1252906"/>
                </a:cubicBezTo>
                <a:cubicBezTo>
                  <a:pt x="-38921" y="1087907"/>
                  <a:pt x="28010" y="960154"/>
                  <a:pt x="0" y="835273"/>
                </a:cubicBezTo>
                <a:cubicBezTo>
                  <a:pt x="-28088" y="594195"/>
                  <a:pt x="15365" y="554229"/>
                  <a:pt x="0" y="334109"/>
                </a:cubicBezTo>
                <a:lnTo>
                  <a:pt x="0" y="334109"/>
                </a:lnTo>
                <a:lnTo>
                  <a:pt x="0" y="334116"/>
                </a:lnTo>
                <a:close/>
              </a:path>
              <a:path w="5719737" h="2004654" stroke="0" extrusionOk="0">
                <a:moveTo>
                  <a:pt x="0" y="334116"/>
                </a:moveTo>
                <a:cubicBezTo>
                  <a:pt x="-14367" y="97584"/>
                  <a:pt x="137324" y="13255"/>
                  <a:pt x="334116" y="0"/>
                </a:cubicBezTo>
                <a:cubicBezTo>
                  <a:pt x="539420" y="-9754"/>
                  <a:pt x="638087" y="18549"/>
                  <a:pt x="774468" y="0"/>
                </a:cubicBezTo>
                <a:cubicBezTo>
                  <a:pt x="910849" y="-18549"/>
                  <a:pt x="1214614" y="42508"/>
                  <a:pt x="1334915" y="0"/>
                </a:cubicBezTo>
                <a:cubicBezTo>
                  <a:pt x="1455216" y="-42508"/>
                  <a:pt x="1659170" y="45838"/>
                  <a:pt x="1835315" y="0"/>
                </a:cubicBezTo>
                <a:cubicBezTo>
                  <a:pt x="2011460" y="-45838"/>
                  <a:pt x="2080755" y="48495"/>
                  <a:pt x="2305690" y="0"/>
                </a:cubicBezTo>
                <a:cubicBezTo>
                  <a:pt x="2530626" y="-48495"/>
                  <a:pt x="2679110" y="25676"/>
                  <a:pt x="2806090" y="0"/>
                </a:cubicBezTo>
                <a:cubicBezTo>
                  <a:pt x="2933070" y="-25676"/>
                  <a:pt x="3150502" y="22713"/>
                  <a:pt x="3336513" y="0"/>
                </a:cubicBezTo>
                <a:lnTo>
                  <a:pt x="3336513" y="0"/>
                </a:lnTo>
                <a:cubicBezTo>
                  <a:pt x="3519713" y="-36330"/>
                  <a:pt x="3640721" y="56405"/>
                  <a:pt x="3813158" y="0"/>
                </a:cubicBezTo>
                <a:cubicBezTo>
                  <a:pt x="3985596" y="-56405"/>
                  <a:pt x="4065281" y="36004"/>
                  <a:pt x="4261204" y="0"/>
                </a:cubicBezTo>
                <a:cubicBezTo>
                  <a:pt x="4457127" y="-36004"/>
                  <a:pt x="4588551" y="22746"/>
                  <a:pt x="4766448" y="0"/>
                </a:cubicBezTo>
                <a:cubicBezTo>
                  <a:pt x="4907581" y="-25127"/>
                  <a:pt x="5009119" y="10613"/>
                  <a:pt x="5069843" y="0"/>
                </a:cubicBezTo>
                <a:cubicBezTo>
                  <a:pt x="5130568" y="-10613"/>
                  <a:pt x="5305304" y="25520"/>
                  <a:pt x="5385621" y="0"/>
                </a:cubicBezTo>
                <a:cubicBezTo>
                  <a:pt x="5586071" y="-41905"/>
                  <a:pt x="5749085" y="169531"/>
                  <a:pt x="5719737" y="334116"/>
                </a:cubicBezTo>
                <a:lnTo>
                  <a:pt x="5719737" y="334109"/>
                </a:lnTo>
                <a:cubicBezTo>
                  <a:pt x="5823493" y="509811"/>
                  <a:pt x="5853376" y="741651"/>
                  <a:pt x="5899508" y="849171"/>
                </a:cubicBezTo>
                <a:cubicBezTo>
                  <a:pt x="5858886" y="855542"/>
                  <a:pt x="5794008" y="833454"/>
                  <a:pt x="5719737" y="835273"/>
                </a:cubicBezTo>
                <a:cubicBezTo>
                  <a:pt x="5769151" y="1023642"/>
                  <a:pt x="5716310" y="1158232"/>
                  <a:pt x="5719737" y="1252906"/>
                </a:cubicBezTo>
                <a:cubicBezTo>
                  <a:pt x="5723164" y="1347580"/>
                  <a:pt x="5700939" y="1568474"/>
                  <a:pt x="5719737" y="1670538"/>
                </a:cubicBezTo>
                <a:cubicBezTo>
                  <a:pt x="5698204" y="1858619"/>
                  <a:pt x="5542628" y="2031359"/>
                  <a:pt x="5385621" y="2004654"/>
                </a:cubicBezTo>
                <a:cubicBezTo>
                  <a:pt x="5302478" y="2039580"/>
                  <a:pt x="5179473" y="1984613"/>
                  <a:pt x="5063651" y="2004654"/>
                </a:cubicBezTo>
                <a:cubicBezTo>
                  <a:pt x="4947829" y="2024695"/>
                  <a:pt x="4874978" y="1983986"/>
                  <a:pt x="4766448" y="2004654"/>
                </a:cubicBezTo>
                <a:cubicBezTo>
                  <a:pt x="4640054" y="2035315"/>
                  <a:pt x="4456098" y="1983603"/>
                  <a:pt x="4289803" y="2004654"/>
                </a:cubicBezTo>
                <a:cubicBezTo>
                  <a:pt x="4123509" y="2025705"/>
                  <a:pt x="3924189" y="2003865"/>
                  <a:pt x="3813158" y="2004654"/>
                </a:cubicBezTo>
                <a:cubicBezTo>
                  <a:pt x="3702127" y="2005443"/>
                  <a:pt x="3453394" y="1991634"/>
                  <a:pt x="3336513" y="2004654"/>
                </a:cubicBezTo>
                <a:lnTo>
                  <a:pt x="3336513" y="2004654"/>
                </a:lnTo>
                <a:cubicBezTo>
                  <a:pt x="3155579" y="2013940"/>
                  <a:pt x="2940826" y="1958249"/>
                  <a:pt x="2836114" y="2004654"/>
                </a:cubicBezTo>
                <a:cubicBezTo>
                  <a:pt x="2731402" y="2051059"/>
                  <a:pt x="2524836" y="1949150"/>
                  <a:pt x="2305690" y="2004654"/>
                </a:cubicBezTo>
                <a:cubicBezTo>
                  <a:pt x="2086544" y="2060158"/>
                  <a:pt x="2003068" y="1963898"/>
                  <a:pt x="1895362" y="2004654"/>
                </a:cubicBezTo>
                <a:cubicBezTo>
                  <a:pt x="1787656" y="2045410"/>
                  <a:pt x="1658329" y="1974918"/>
                  <a:pt x="1455011" y="2004654"/>
                </a:cubicBezTo>
                <a:cubicBezTo>
                  <a:pt x="1251693" y="2034390"/>
                  <a:pt x="1091791" y="2000698"/>
                  <a:pt x="924587" y="2004654"/>
                </a:cubicBezTo>
                <a:cubicBezTo>
                  <a:pt x="757383" y="2008610"/>
                  <a:pt x="602993" y="1944282"/>
                  <a:pt x="334116" y="2004654"/>
                </a:cubicBezTo>
                <a:cubicBezTo>
                  <a:pt x="146034" y="2002676"/>
                  <a:pt x="-33207" y="1854628"/>
                  <a:pt x="0" y="1670538"/>
                </a:cubicBezTo>
                <a:cubicBezTo>
                  <a:pt x="-22047" y="1581981"/>
                  <a:pt x="10388" y="1351829"/>
                  <a:pt x="0" y="1236200"/>
                </a:cubicBezTo>
                <a:cubicBezTo>
                  <a:pt x="-10388" y="1120571"/>
                  <a:pt x="42849" y="973733"/>
                  <a:pt x="0" y="835273"/>
                </a:cubicBezTo>
                <a:cubicBezTo>
                  <a:pt x="-45111" y="614891"/>
                  <a:pt x="28433" y="470782"/>
                  <a:pt x="0" y="334109"/>
                </a:cubicBezTo>
                <a:lnTo>
                  <a:pt x="0" y="334109"/>
                </a:lnTo>
                <a:lnTo>
                  <a:pt x="0" y="334116"/>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3143"/>
                      <a:gd name="adj2" fmla="val -7640"/>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Ink Free" panose="03080402000500000000" pitchFamily="66" charset="0"/>
              </a:rPr>
              <a:t>Vous êtes couvert pour vos déplacements dans l’Espace Économique Européen. </a:t>
            </a:r>
            <a:r>
              <a:rPr lang="fr-FR" sz="1400" b="1" dirty="0">
                <a:solidFill>
                  <a:schemeClr val="tx1"/>
                </a:solidFill>
                <a:latin typeface="Ink Free" panose="03080402000500000000" pitchFamily="66" charset="0"/>
              </a:rPr>
              <a:t>Toutes vos garanties s’appliquent, </a:t>
            </a:r>
            <a:r>
              <a:rPr lang="fr-FR" sz="1400" dirty="0">
                <a:solidFill>
                  <a:schemeClr val="tx1"/>
                </a:solidFill>
                <a:latin typeface="Ink Free" panose="03080402000500000000" pitchFamily="66" charset="0"/>
              </a:rPr>
              <a:t>à l’exception de la garantie Catastrophes naturelles. Si vous circulez en dehors de l’Espace Économique Européen, vous êtes couvert pour vos déplacements de moins de 90 jours dans les pays figurant sur votre carte verte et non rayés. (CG page 4)</a:t>
            </a:r>
          </a:p>
        </p:txBody>
      </p:sp>
      <p:sp>
        <p:nvSpPr>
          <p:cNvPr id="24" name="Rectangle 23">
            <a:extLst>
              <a:ext uri="{FF2B5EF4-FFF2-40B4-BE49-F238E27FC236}">
                <a16:creationId xmlns:a16="http://schemas.microsoft.com/office/drawing/2014/main" id="{66116F9C-5F3E-265A-556A-AE80E5E52663}"/>
              </a:ext>
            </a:extLst>
          </p:cNvPr>
          <p:cNvSpPr/>
          <p:nvPr/>
        </p:nvSpPr>
        <p:spPr>
          <a:xfrm>
            <a:off x="10657310" y="577713"/>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AUTO</a:t>
            </a:r>
          </a:p>
        </p:txBody>
      </p:sp>
      <p:grpSp>
        <p:nvGrpSpPr>
          <p:cNvPr id="15" name="Groupe 14">
            <a:extLst>
              <a:ext uri="{FF2B5EF4-FFF2-40B4-BE49-F238E27FC236}">
                <a16:creationId xmlns:a16="http://schemas.microsoft.com/office/drawing/2014/main" id="{98F1DBE1-7ED4-DBD0-D2D4-78A92BA93E55}"/>
              </a:ext>
            </a:extLst>
          </p:cNvPr>
          <p:cNvGrpSpPr/>
          <p:nvPr/>
        </p:nvGrpSpPr>
        <p:grpSpPr>
          <a:xfrm>
            <a:off x="9627384" y="2994109"/>
            <a:ext cx="1115654" cy="434891"/>
            <a:chOff x="9701914" y="5279004"/>
            <a:chExt cx="1115654" cy="434891"/>
          </a:xfrm>
        </p:grpSpPr>
        <p:sp>
          <p:nvSpPr>
            <p:cNvPr id="16" name="Rectangle 15">
              <a:hlinkClick r:id="rId3" action="ppaction://hlinkfile"/>
              <a:extLst>
                <a:ext uri="{FF2B5EF4-FFF2-40B4-BE49-F238E27FC236}">
                  <a16:creationId xmlns:a16="http://schemas.microsoft.com/office/drawing/2014/main" id="{13EEEB40-D663-2B91-B9EC-B4A12AB62797}"/>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7" name="Image 16">
              <a:extLst>
                <a:ext uri="{FF2B5EF4-FFF2-40B4-BE49-F238E27FC236}">
                  <a16:creationId xmlns:a16="http://schemas.microsoft.com/office/drawing/2014/main" id="{D89685CD-F1EE-C9D3-AE37-AD5CC04602D5}"/>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grpSp>
        <p:nvGrpSpPr>
          <p:cNvPr id="29" name="Groupe 28">
            <a:extLst>
              <a:ext uri="{FF2B5EF4-FFF2-40B4-BE49-F238E27FC236}">
                <a16:creationId xmlns:a16="http://schemas.microsoft.com/office/drawing/2014/main" id="{20D4E0B6-AA09-6955-2657-998E06DF79D7}"/>
              </a:ext>
            </a:extLst>
          </p:cNvPr>
          <p:cNvGrpSpPr/>
          <p:nvPr/>
        </p:nvGrpSpPr>
        <p:grpSpPr>
          <a:xfrm>
            <a:off x="9145546" y="4882623"/>
            <a:ext cx="1115654" cy="434891"/>
            <a:chOff x="9701914" y="5279004"/>
            <a:chExt cx="1115654" cy="434891"/>
          </a:xfrm>
        </p:grpSpPr>
        <p:sp>
          <p:nvSpPr>
            <p:cNvPr id="30" name="Rectangle 29">
              <a:hlinkClick r:id="rId3" action="ppaction://hlinkfile"/>
              <a:extLst>
                <a:ext uri="{FF2B5EF4-FFF2-40B4-BE49-F238E27FC236}">
                  <a16:creationId xmlns:a16="http://schemas.microsoft.com/office/drawing/2014/main" id="{C1AAF019-F6E2-EF4F-D39E-88C4AF202FF3}"/>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31" name="Image 30">
              <a:extLst>
                <a:ext uri="{FF2B5EF4-FFF2-40B4-BE49-F238E27FC236}">
                  <a16:creationId xmlns:a16="http://schemas.microsoft.com/office/drawing/2014/main" id="{7423FB5A-B87E-DD75-CC76-961936E7971A}"/>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pic>
        <p:nvPicPr>
          <p:cNvPr id="5122" name="Picture 2" descr="Vecteur deux filles pensant et heureux, une femme curieuse en questionnement, tenue de mode, illustration plate">
            <a:extLst>
              <a:ext uri="{FF2B5EF4-FFF2-40B4-BE49-F238E27FC236}">
                <a16:creationId xmlns:a16="http://schemas.microsoft.com/office/drawing/2014/main" id="{C34B64A4-A6FB-8E7B-BE0B-637B51B22275}"/>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731" r="72713"/>
          <a:stretch/>
        </p:blipFill>
        <p:spPr bwMode="auto">
          <a:xfrm>
            <a:off x="10765395" y="2423482"/>
            <a:ext cx="1404593" cy="4124325"/>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Vecteur gratuit héhé, voyageant en voiture sur route avec de beaux paysages">
            <a:extLst>
              <a:ext uri="{FF2B5EF4-FFF2-40B4-BE49-F238E27FC236}">
                <a16:creationId xmlns:a16="http://schemas.microsoft.com/office/drawing/2014/main" id="{4E2B0C61-437B-6798-E505-B3B36D984D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597" y="1554755"/>
            <a:ext cx="4334495" cy="450026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BF296B3-D525-D221-E4A6-0405DDDFEF4E}"/>
              </a:ext>
            </a:extLst>
          </p:cNvPr>
          <p:cNvSpPr/>
          <p:nvPr/>
        </p:nvSpPr>
        <p:spPr>
          <a:xfrm>
            <a:off x="820208" y="1675977"/>
            <a:ext cx="1546972" cy="4284971"/>
          </a:xfrm>
          <a:custGeom>
            <a:avLst/>
            <a:gdLst>
              <a:gd name="connsiteX0" fmla="*/ 0 w 1546972"/>
              <a:gd name="connsiteY0" fmla="*/ 0 h 4284971"/>
              <a:gd name="connsiteX1" fmla="*/ 515657 w 1546972"/>
              <a:gd name="connsiteY1" fmla="*/ 0 h 4284971"/>
              <a:gd name="connsiteX2" fmla="*/ 1062254 w 1546972"/>
              <a:gd name="connsiteY2" fmla="*/ 0 h 4284971"/>
              <a:gd name="connsiteX3" fmla="*/ 1546972 w 1546972"/>
              <a:gd name="connsiteY3" fmla="*/ 0 h 4284971"/>
              <a:gd name="connsiteX4" fmla="*/ 1546972 w 1546972"/>
              <a:gd name="connsiteY4" fmla="*/ 483590 h 4284971"/>
              <a:gd name="connsiteX5" fmla="*/ 1546972 w 1546972"/>
              <a:gd name="connsiteY5" fmla="*/ 967179 h 4284971"/>
              <a:gd name="connsiteX6" fmla="*/ 1546972 w 1546972"/>
              <a:gd name="connsiteY6" fmla="*/ 1450769 h 4284971"/>
              <a:gd name="connsiteX7" fmla="*/ 1546972 w 1546972"/>
              <a:gd name="connsiteY7" fmla="*/ 2105757 h 4284971"/>
              <a:gd name="connsiteX8" fmla="*/ 1546972 w 1546972"/>
              <a:gd name="connsiteY8" fmla="*/ 2760746 h 4284971"/>
              <a:gd name="connsiteX9" fmla="*/ 1546972 w 1546972"/>
              <a:gd name="connsiteY9" fmla="*/ 3415734 h 4284971"/>
              <a:gd name="connsiteX10" fmla="*/ 1546972 w 1546972"/>
              <a:gd name="connsiteY10" fmla="*/ 4284971 h 4284971"/>
              <a:gd name="connsiteX11" fmla="*/ 1031315 w 1546972"/>
              <a:gd name="connsiteY11" fmla="*/ 4284971 h 4284971"/>
              <a:gd name="connsiteX12" fmla="*/ 531127 w 1546972"/>
              <a:gd name="connsiteY12" fmla="*/ 4284971 h 4284971"/>
              <a:gd name="connsiteX13" fmla="*/ 0 w 1546972"/>
              <a:gd name="connsiteY13" fmla="*/ 4284971 h 4284971"/>
              <a:gd name="connsiteX14" fmla="*/ 0 w 1546972"/>
              <a:gd name="connsiteY14" fmla="*/ 3715682 h 4284971"/>
              <a:gd name="connsiteX15" fmla="*/ 0 w 1546972"/>
              <a:gd name="connsiteY15" fmla="*/ 3103543 h 4284971"/>
              <a:gd name="connsiteX16" fmla="*/ 0 w 1546972"/>
              <a:gd name="connsiteY16" fmla="*/ 2405705 h 4284971"/>
              <a:gd name="connsiteX17" fmla="*/ 0 w 1546972"/>
              <a:gd name="connsiteY17" fmla="*/ 1750717 h 4284971"/>
              <a:gd name="connsiteX18" fmla="*/ 0 w 1546972"/>
              <a:gd name="connsiteY18" fmla="*/ 1138578 h 4284971"/>
              <a:gd name="connsiteX19" fmla="*/ 0 w 1546972"/>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46972" h="4284971" fill="none" extrusionOk="0">
                <a:moveTo>
                  <a:pt x="0" y="0"/>
                </a:moveTo>
                <a:cubicBezTo>
                  <a:pt x="256958" y="11478"/>
                  <a:pt x="351712" y="-22859"/>
                  <a:pt x="515657" y="0"/>
                </a:cubicBezTo>
                <a:cubicBezTo>
                  <a:pt x="679602" y="22859"/>
                  <a:pt x="879898" y="27032"/>
                  <a:pt x="1062254" y="0"/>
                </a:cubicBezTo>
                <a:cubicBezTo>
                  <a:pt x="1244610" y="-27032"/>
                  <a:pt x="1382599" y="10518"/>
                  <a:pt x="1546972" y="0"/>
                </a:cubicBezTo>
                <a:cubicBezTo>
                  <a:pt x="1545520" y="168836"/>
                  <a:pt x="1540371" y="309882"/>
                  <a:pt x="1546972" y="483590"/>
                </a:cubicBezTo>
                <a:cubicBezTo>
                  <a:pt x="1553574" y="657298"/>
                  <a:pt x="1559381" y="755619"/>
                  <a:pt x="1546972" y="967179"/>
                </a:cubicBezTo>
                <a:cubicBezTo>
                  <a:pt x="1534563" y="1178739"/>
                  <a:pt x="1550796" y="1289944"/>
                  <a:pt x="1546972" y="1450769"/>
                </a:cubicBezTo>
                <a:cubicBezTo>
                  <a:pt x="1543149" y="1611594"/>
                  <a:pt x="1523776" y="1870001"/>
                  <a:pt x="1546972" y="2105757"/>
                </a:cubicBezTo>
                <a:cubicBezTo>
                  <a:pt x="1570168" y="2341513"/>
                  <a:pt x="1560879" y="2520952"/>
                  <a:pt x="1546972" y="2760746"/>
                </a:cubicBezTo>
                <a:cubicBezTo>
                  <a:pt x="1533065" y="3000540"/>
                  <a:pt x="1569592" y="3121935"/>
                  <a:pt x="1546972" y="3415734"/>
                </a:cubicBezTo>
                <a:cubicBezTo>
                  <a:pt x="1524352" y="3709533"/>
                  <a:pt x="1521707" y="3953150"/>
                  <a:pt x="1546972" y="4284971"/>
                </a:cubicBezTo>
                <a:cubicBezTo>
                  <a:pt x="1393796" y="4270970"/>
                  <a:pt x="1280144" y="4260316"/>
                  <a:pt x="1031315" y="4284971"/>
                </a:cubicBezTo>
                <a:cubicBezTo>
                  <a:pt x="782486" y="4309626"/>
                  <a:pt x="739945" y="4276646"/>
                  <a:pt x="531127" y="4284971"/>
                </a:cubicBezTo>
                <a:cubicBezTo>
                  <a:pt x="322309" y="4293296"/>
                  <a:pt x="210664" y="4274733"/>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546972" h="4284971" stroke="0" extrusionOk="0">
                <a:moveTo>
                  <a:pt x="0" y="0"/>
                </a:moveTo>
                <a:cubicBezTo>
                  <a:pt x="129812" y="12410"/>
                  <a:pt x="375342" y="22431"/>
                  <a:pt x="484718" y="0"/>
                </a:cubicBezTo>
                <a:cubicBezTo>
                  <a:pt x="594094" y="-22431"/>
                  <a:pt x="804720" y="-8246"/>
                  <a:pt x="1015845" y="0"/>
                </a:cubicBezTo>
                <a:cubicBezTo>
                  <a:pt x="1226970" y="8246"/>
                  <a:pt x="1312221" y="13653"/>
                  <a:pt x="1546972" y="0"/>
                </a:cubicBezTo>
                <a:cubicBezTo>
                  <a:pt x="1514820" y="290431"/>
                  <a:pt x="1564541" y="486490"/>
                  <a:pt x="1546972" y="697838"/>
                </a:cubicBezTo>
                <a:cubicBezTo>
                  <a:pt x="1529403" y="909186"/>
                  <a:pt x="1552210" y="1237798"/>
                  <a:pt x="1546972" y="1395676"/>
                </a:cubicBezTo>
                <a:cubicBezTo>
                  <a:pt x="1541734" y="1553554"/>
                  <a:pt x="1540987" y="1897404"/>
                  <a:pt x="1546972" y="2050665"/>
                </a:cubicBezTo>
                <a:cubicBezTo>
                  <a:pt x="1552957" y="2203926"/>
                  <a:pt x="1555869" y="2512303"/>
                  <a:pt x="1546972" y="2662803"/>
                </a:cubicBezTo>
                <a:cubicBezTo>
                  <a:pt x="1538075" y="2813303"/>
                  <a:pt x="1566940" y="3057709"/>
                  <a:pt x="1546972" y="3317792"/>
                </a:cubicBezTo>
                <a:cubicBezTo>
                  <a:pt x="1527004" y="3577875"/>
                  <a:pt x="1568447" y="4046210"/>
                  <a:pt x="1546972" y="4284971"/>
                </a:cubicBezTo>
                <a:cubicBezTo>
                  <a:pt x="1421196" y="4277653"/>
                  <a:pt x="1176198" y="4268161"/>
                  <a:pt x="1046784" y="4284971"/>
                </a:cubicBezTo>
                <a:cubicBezTo>
                  <a:pt x="917370" y="4301781"/>
                  <a:pt x="750640" y="4271087"/>
                  <a:pt x="546597" y="4284971"/>
                </a:cubicBezTo>
                <a:cubicBezTo>
                  <a:pt x="342554" y="4298855"/>
                  <a:pt x="113154" y="4280348"/>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Votre client vous informe qu’il va partir en Espagne et il souhaite des infos sur les modalités d’assurance en cas de conduite à l’étranger.</a:t>
            </a:r>
          </a:p>
        </p:txBody>
      </p:sp>
      <p:sp>
        <p:nvSpPr>
          <p:cNvPr id="9" name="Rectangle 8">
            <a:extLst>
              <a:ext uri="{FF2B5EF4-FFF2-40B4-BE49-F238E27FC236}">
                <a16:creationId xmlns:a16="http://schemas.microsoft.com/office/drawing/2014/main" id="{0EEFC3CF-61BE-65E5-D625-441E2A3EFD4C}"/>
              </a:ext>
            </a:extLst>
          </p:cNvPr>
          <p:cNvSpPr/>
          <p:nvPr/>
        </p:nvSpPr>
        <p:spPr>
          <a:xfrm>
            <a:off x="677300" y="1534067"/>
            <a:ext cx="4356613" cy="4520948"/>
          </a:xfrm>
          <a:custGeom>
            <a:avLst/>
            <a:gdLst>
              <a:gd name="connsiteX0" fmla="*/ 0 w 4356613"/>
              <a:gd name="connsiteY0" fmla="*/ 0 h 4520948"/>
              <a:gd name="connsiteX1" fmla="*/ 535241 w 4356613"/>
              <a:gd name="connsiteY1" fmla="*/ 0 h 4520948"/>
              <a:gd name="connsiteX2" fmla="*/ 1201180 w 4356613"/>
              <a:gd name="connsiteY2" fmla="*/ 0 h 4520948"/>
              <a:gd name="connsiteX3" fmla="*/ 1779988 w 4356613"/>
              <a:gd name="connsiteY3" fmla="*/ 0 h 4520948"/>
              <a:gd name="connsiteX4" fmla="*/ 2489493 w 4356613"/>
              <a:gd name="connsiteY4" fmla="*/ 0 h 4520948"/>
              <a:gd name="connsiteX5" fmla="*/ 3198999 w 4356613"/>
              <a:gd name="connsiteY5" fmla="*/ 0 h 4520948"/>
              <a:gd name="connsiteX6" fmla="*/ 3734240 w 4356613"/>
              <a:gd name="connsiteY6" fmla="*/ 0 h 4520948"/>
              <a:gd name="connsiteX7" fmla="*/ 4356613 w 4356613"/>
              <a:gd name="connsiteY7" fmla="*/ 0 h 4520948"/>
              <a:gd name="connsiteX8" fmla="*/ 4356613 w 4356613"/>
              <a:gd name="connsiteY8" fmla="*/ 736269 h 4520948"/>
              <a:gd name="connsiteX9" fmla="*/ 4356613 w 4356613"/>
              <a:gd name="connsiteY9" fmla="*/ 1336909 h 4520948"/>
              <a:gd name="connsiteX10" fmla="*/ 4356613 w 4356613"/>
              <a:gd name="connsiteY10" fmla="*/ 1937549 h 4520948"/>
              <a:gd name="connsiteX11" fmla="*/ 4356613 w 4356613"/>
              <a:gd name="connsiteY11" fmla="*/ 2538189 h 4520948"/>
              <a:gd name="connsiteX12" fmla="*/ 4356613 w 4356613"/>
              <a:gd name="connsiteY12" fmla="*/ 3274458 h 4520948"/>
              <a:gd name="connsiteX13" fmla="*/ 4356613 w 4356613"/>
              <a:gd name="connsiteY13" fmla="*/ 3784679 h 4520948"/>
              <a:gd name="connsiteX14" fmla="*/ 4356613 w 4356613"/>
              <a:gd name="connsiteY14" fmla="*/ 4520948 h 4520948"/>
              <a:gd name="connsiteX15" fmla="*/ 3821372 w 4356613"/>
              <a:gd name="connsiteY15" fmla="*/ 4520948 h 4520948"/>
              <a:gd name="connsiteX16" fmla="*/ 3242565 w 4356613"/>
              <a:gd name="connsiteY16" fmla="*/ 4520948 h 4520948"/>
              <a:gd name="connsiteX17" fmla="*/ 2707324 w 4356613"/>
              <a:gd name="connsiteY17" fmla="*/ 4520948 h 4520948"/>
              <a:gd name="connsiteX18" fmla="*/ 2128517 w 4356613"/>
              <a:gd name="connsiteY18" fmla="*/ 4520948 h 4520948"/>
              <a:gd name="connsiteX19" fmla="*/ 1419011 w 4356613"/>
              <a:gd name="connsiteY19" fmla="*/ 4520948 h 4520948"/>
              <a:gd name="connsiteX20" fmla="*/ 840204 w 4356613"/>
              <a:gd name="connsiteY20" fmla="*/ 4520948 h 4520948"/>
              <a:gd name="connsiteX21" fmla="*/ 0 w 4356613"/>
              <a:gd name="connsiteY21" fmla="*/ 4520948 h 4520948"/>
              <a:gd name="connsiteX22" fmla="*/ 0 w 4356613"/>
              <a:gd name="connsiteY22" fmla="*/ 3965517 h 4520948"/>
              <a:gd name="connsiteX23" fmla="*/ 0 w 4356613"/>
              <a:gd name="connsiteY23" fmla="*/ 3455296 h 4520948"/>
              <a:gd name="connsiteX24" fmla="*/ 0 w 4356613"/>
              <a:gd name="connsiteY24" fmla="*/ 2764237 h 4520948"/>
              <a:gd name="connsiteX25" fmla="*/ 0 w 4356613"/>
              <a:gd name="connsiteY25" fmla="*/ 2208806 h 4520948"/>
              <a:gd name="connsiteX26" fmla="*/ 0 w 4356613"/>
              <a:gd name="connsiteY26" fmla="*/ 1698585 h 4520948"/>
              <a:gd name="connsiteX27" fmla="*/ 0 w 4356613"/>
              <a:gd name="connsiteY27" fmla="*/ 1143154 h 4520948"/>
              <a:gd name="connsiteX28" fmla="*/ 0 w 4356613"/>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56613" h="4520948" extrusionOk="0">
                <a:moveTo>
                  <a:pt x="0" y="0"/>
                </a:moveTo>
                <a:cubicBezTo>
                  <a:pt x="236077" y="-3287"/>
                  <a:pt x="374235" y="26399"/>
                  <a:pt x="535241" y="0"/>
                </a:cubicBezTo>
                <a:cubicBezTo>
                  <a:pt x="696247" y="-26399"/>
                  <a:pt x="924934" y="-12202"/>
                  <a:pt x="1201180" y="0"/>
                </a:cubicBezTo>
                <a:cubicBezTo>
                  <a:pt x="1477426" y="12202"/>
                  <a:pt x="1541899" y="-27222"/>
                  <a:pt x="1779988" y="0"/>
                </a:cubicBezTo>
                <a:cubicBezTo>
                  <a:pt x="2018077" y="27222"/>
                  <a:pt x="2175647" y="-26985"/>
                  <a:pt x="2489493" y="0"/>
                </a:cubicBezTo>
                <a:cubicBezTo>
                  <a:pt x="2803340" y="26985"/>
                  <a:pt x="2945125" y="-23134"/>
                  <a:pt x="3198999" y="0"/>
                </a:cubicBezTo>
                <a:cubicBezTo>
                  <a:pt x="3452873" y="23134"/>
                  <a:pt x="3484313" y="-16394"/>
                  <a:pt x="3734240" y="0"/>
                </a:cubicBezTo>
                <a:cubicBezTo>
                  <a:pt x="3984167" y="16394"/>
                  <a:pt x="4227105" y="-26285"/>
                  <a:pt x="4356613" y="0"/>
                </a:cubicBezTo>
                <a:cubicBezTo>
                  <a:pt x="4378712" y="223254"/>
                  <a:pt x="4345707" y="478147"/>
                  <a:pt x="4356613" y="736269"/>
                </a:cubicBezTo>
                <a:cubicBezTo>
                  <a:pt x="4367519" y="994391"/>
                  <a:pt x="4363375" y="1176183"/>
                  <a:pt x="4356613" y="1336909"/>
                </a:cubicBezTo>
                <a:cubicBezTo>
                  <a:pt x="4349851" y="1497635"/>
                  <a:pt x="4386322" y="1662091"/>
                  <a:pt x="4356613" y="1937549"/>
                </a:cubicBezTo>
                <a:cubicBezTo>
                  <a:pt x="4326904" y="2213007"/>
                  <a:pt x="4367339" y="2310764"/>
                  <a:pt x="4356613" y="2538189"/>
                </a:cubicBezTo>
                <a:cubicBezTo>
                  <a:pt x="4345887" y="2765614"/>
                  <a:pt x="4330725" y="2910283"/>
                  <a:pt x="4356613" y="3274458"/>
                </a:cubicBezTo>
                <a:cubicBezTo>
                  <a:pt x="4382501" y="3638633"/>
                  <a:pt x="4377179" y="3626081"/>
                  <a:pt x="4356613" y="3784679"/>
                </a:cubicBezTo>
                <a:cubicBezTo>
                  <a:pt x="4336047" y="3943277"/>
                  <a:pt x="4381941" y="4360853"/>
                  <a:pt x="4356613" y="4520948"/>
                </a:cubicBezTo>
                <a:cubicBezTo>
                  <a:pt x="4211907" y="4517094"/>
                  <a:pt x="3987113" y="4529415"/>
                  <a:pt x="3821372" y="4520948"/>
                </a:cubicBezTo>
                <a:cubicBezTo>
                  <a:pt x="3655631" y="4512481"/>
                  <a:pt x="3482477" y="4535805"/>
                  <a:pt x="3242565" y="4520948"/>
                </a:cubicBezTo>
                <a:cubicBezTo>
                  <a:pt x="3002653" y="4506091"/>
                  <a:pt x="2864263" y="4539362"/>
                  <a:pt x="2707324" y="4520948"/>
                </a:cubicBezTo>
                <a:cubicBezTo>
                  <a:pt x="2550385" y="4502534"/>
                  <a:pt x="2373647" y="4502369"/>
                  <a:pt x="2128517" y="4520948"/>
                </a:cubicBezTo>
                <a:cubicBezTo>
                  <a:pt x="1883387" y="4539527"/>
                  <a:pt x="1564774" y="4537370"/>
                  <a:pt x="1419011" y="4520948"/>
                </a:cubicBezTo>
                <a:cubicBezTo>
                  <a:pt x="1273248" y="4504526"/>
                  <a:pt x="970681" y="4519247"/>
                  <a:pt x="840204" y="4520948"/>
                </a:cubicBezTo>
                <a:cubicBezTo>
                  <a:pt x="709727" y="4522649"/>
                  <a:pt x="419825" y="4520050"/>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pic>
        <p:nvPicPr>
          <p:cNvPr id="11" name="Picture 4" descr="Panneau de signalisation de chaussée glissante en France — Wikipédia">
            <a:extLst>
              <a:ext uri="{FF2B5EF4-FFF2-40B4-BE49-F238E27FC236}">
                <a16:creationId xmlns:a16="http://schemas.microsoft.com/office/drawing/2014/main" id="{1C0FC28E-9C56-3FA5-0EC2-84B70DE7BF4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54703" y="4424883"/>
            <a:ext cx="697002" cy="613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3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 calcmode="lin" valueType="num">
                                      <p:cBhvr additive="base">
                                        <p:cTn id="16" dur="500" fill="hold"/>
                                        <p:tgtEl>
                                          <p:spTgt spid="5122"/>
                                        </p:tgtEl>
                                        <p:attrNameLst>
                                          <p:attrName>ppt_x</p:attrName>
                                        </p:attrNameLst>
                                      </p:cBhvr>
                                      <p:tavLst>
                                        <p:tav tm="0">
                                          <p:val>
                                            <p:strVal val="1+#ppt_w/2"/>
                                          </p:val>
                                        </p:tav>
                                        <p:tav tm="100000">
                                          <p:val>
                                            <p:strVal val="#ppt_x"/>
                                          </p:val>
                                        </p:tav>
                                      </p:tavLst>
                                    </p:anim>
                                    <p:anim calcmode="lin" valueType="num">
                                      <p:cBhvr additive="base">
                                        <p:cTn id="17" dur="500" fill="hold"/>
                                        <p:tgtEl>
                                          <p:spTgt spid="5122"/>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par>
                                <p:cTn id="41" presetID="53" presetClass="entr" presetSubtype="16"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24"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26DFE-0447-A4FF-8553-0F02D6EC1E82}"/>
              </a:ext>
            </a:extLst>
          </p:cNvPr>
          <p:cNvSpPr/>
          <p:nvPr/>
        </p:nvSpPr>
        <p:spPr>
          <a:xfrm>
            <a:off x="610046" y="1415425"/>
            <a:ext cx="11066017" cy="4758233"/>
          </a:xfrm>
          <a:custGeom>
            <a:avLst/>
            <a:gdLst>
              <a:gd name="connsiteX0" fmla="*/ 0 w 11066017"/>
              <a:gd name="connsiteY0" fmla="*/ 0 h 4758233"/>
              <a:gd name="connsiteX1" fmla="*/ 470306 w 11066017"/>
              <a:gd name="connsiteY1" fmla="*/ 0 h 4758233"/>
              <a:gd name="connsiteX2" fmla="*/ 940611 w 11066017"/>
              <a:gd name="connsiteY2" fmla="*/ 0 h 4758233"/>
              <a:gd name="connsiteX3" fmla="*/ 1410917 w 11066017"/>
              <a:gd name="connsiteY3" fmla="*/ 0 h 4758233"/>
              <a:gd name="connsiteX4" fmla="*/ 1770563 w 11066017"/>
              <a:gd name="connsiteY4" fmla="*/ 0 h 4758233"/>
              <a:gd name="connsiteX5" fmla="*/ 2683509 w 11066017"/>
              <a:gd name="connsiteY5" fmla="*/ 0 h 4758233"/>
              <a:gd name="connsiteX6" fmla="*/ 3375135 w 11066017"/>
              <a:gd name="connsiteY6" fmla="*/ 0 h 4758233"/>
              <a:gd name="connsiteX7" fmla="*/ 4288082 w 11066017"/>
              <a:gd name="connsiteY7" fmla="*/ 0 h 4758233"/>
              <a:gd name="connsiteX8" fmla="*/ 4869047 w 11066017"/>
              <a:gd name="connsiteY8" fmla="*/ 0 h 4758233"/>
              <a:gd name="connsiteX9" fmla="*/ 5228693 w 11066017"/>
              <a:gd name="connsiteY9" fmla="*/ 0 h 4758233"/>
              <a:gd name="connsiteX10" fmla="*/ 5698999 w 11066017"/>
              <a:gd name="connsiteY10" fmla="*/ 0 h 4758233"/>
              <a:gd name="connsiteX11" fmla="*/ 6390625 w 11066017"/>
              <a:gd name="connsiteY11" fmla="*/ 0 h 4758233"/>
              <a:gd name="connsiteX12" fmla="*/ 7192911 w 11066017"/>
              <a:gd name="connsiteY12" fmla="*/ 0 h 4758233"/>
              <a:gd name="connsiteX13" fmla="*/ 7773877 w 11066017"/>
              <a:gd name="connsiteY13" fmla="*/ 0 h 4758233"/>
              <a:gd name="connsiteX14" fmla="*/ 8133522 w 11066017"/>
              <a:gd name="connsiteY14" fmla="*/ 0 h 4758233"/>
              <a:gd name="connsiteX15" fmla="*/ 8825149 w 11066017"/>
              <a:gd name="connsiteY15" fmla="*/ 0 h 4758233"/>
              <a:gd name="connsiteX16" fmla="*/ 9627435 w 11066017"/>
              <a:gd name="connsiteY16" fmla="*/ 0 h 4758233"/>
              <a:gd name="connsiteX17" fmla="*/ 10319061 w 11066017"/>
              <a:gd name="connsiteY17" fmla="*/ 0 h 4758233"/>
              <a:gd name="connsiteX18" fmla="*/ 11066017 w 11066017"/>
              <a:gd name="connsiteY18" fmla="*/ 0 h 4758233"/>
              <a:gd name="connsiteX19" fmla="*/ 11066017 w 11066017"/>
              <a:gd name="connsiteY19" fmla="*/ 679748 h 4758233"/>
              <a:gd name="connsiteX20" fmla="*/ 11066017 w 11066017"/>
              <a:gd name="connsiteY20" fmla="*/ 1454660 h 4758233"/>
              <a:gd name="connsiteX21" fmla="*/ 11066017 w 11066017"/>
              <a:gd name="connsiteY21" fmla="*/ 2086825 h 4758233"/>
              <a:gd name="connsiteX22" fmla="*/ 11066017 w 11066017"/>
              <a:gd name="connsiteY22" fmla="*/ 2623826 h 4758233"/>
              <a:gd name="connsiteX23" fmla="*/ 11066017 w 11066017"/>
              <a:gd name="connsiteY23" fmla="*/ 3255991 h 4758233"/>
              <a:gd name="connsiteX24" fmla="*/ 11066017 w 11066017"/>
              <a:gd name="connsiteY24" fmla="*/ 4030903 h 4758233"/>
              <a:gd name="connsiteX25" fmla="*/ 11066017 w 11066017"/>
              <a:gd name="connsiteY25" fmla="*/ 4758233 h 4758233"/>
              <a:gd name="connsiteX26" fmla="*/ 10595711 w 11066017"/>
              <a:gd name="connsiteY26" fmla="*/ 4758233 h 4758233"/>
              <a:gd name="connsiteX27" fmla="*/ 9793425 w 11066017"/>
              <a:gd name="connsiteY27" fmla="*/ 4758233 h 4758233"/>
              <a:gd name="connsiteX28" fmla="*/ 9212459 w 11066017"/>
              <a:gd name="connsiteY28" fmla="*/ 4758233 h 4758233"/>
              <a:gd name="connsiteX29" fmla="*/ 8852814 w 11066017"/>
              <a:gd name="connsiteY29" fmla="*/ 4758233 h 4758233"/>
              <a:gd name="connsiteX30" fmla="*/ 7939867 w 11066017"/>
              <a:gd name="connsiteY30" fmla="*/ 4758233 h 4758233"/>
              <a:gd name="connsiteX31" fmla="*/ 7137581 w 11066017"/>
              <a:gd name="connsiteY31" fmla="*/ 4758233 h 4758233"/>
              <a:gd name="connsiteX32" fmla="*/ 6335295 w 11066017"/>
              <a:gd name="connsiteY32" fmla="*/ 4758233 h 4758233"/>
              <a:gd name="connsiteX33" fmla="*/ 5975649 w 11066017"/>
              <a:gd name="connsiteY33" fmla="*/ 4758233 h 4758233"/>
              <a:gd name="connsiteX34" fmla="*/ 5505343 w 11066017"/>
              <a:gd name="connsiteY34" fmla="*/ 4758233 h 4758233"/>
              <a:gd name="connsiteX35" fmla="*/ 5035038 w 11066017"/>
              <a:gd name="connsiteY35" fmla="*/ 4758233 h 4758233"/>
              <a:gd name="connsiteX36" fmla="*/ 4675392 w 11066017"/>
              <a:gd name="connsiteY36" fmla="*/ 4758233 h 4758233"/>
              <a:gd name="connsiteX37" fmla="*/ 4205086 w 11066017"/>
              <a:gd name="connsiteY37" fmla="*/ 4758233 h 4758233"/>
              <a:gd name="connsiteX38" fmla="*/ 3845441 w 11066017"/>
              <a:gd name="connsiteY38" fmla="*/ 4758233 h 4758233"/>
              <a:gd name="connsiteX39" fmla="*/ 3375135 w 11066017"/>
              <a:gd name="connsiteY39" fmla="*/ 4758233 h 4758233"/>
              <a:gd name="connsiteX40" fmla="*/ 3015490 w 11066017"/>
              <a:gd name="connsiteY40" fmla="*/ 4758233 h 4758233"/>
              <a:gd name="connsiteX41" fmla="*/ 2323864 w 11066017"/>
              <a:gd name="connsiteY41" fmla="*/ 4758233 h 4758233"/>
              <a:gd name="connsiteX42" fmla="*/ 1742898 w 11066017"/>
              <a:gd name="connsiteY42" fmla="*/ 4758233 h 4758233"/>
              <a:gd name="connsiteX43" fmla="*/ 1383252 w 11066017"/>
              <a:gd name="connsiteY43" fmla="*/ 4758233 h 4758233"/>
              <a:gd name="connsiteX44" fmla="*/ 0 w 11066017"/>
              <a:gd name="connsiteY44" fmla="*/ 4758233 h 4758233"/>
              <a:gd name="connsiteX45" fmla="*/ 0 w 11066017"/>
              <a:gd name="connsiteY45" fmla="*/ 4030903 h 4758233"/>
              <a:gd name="connsiteX46" fmla="*/ 0 w 11066017"/>
              <a:gd name="connsiteY46" fmla="*/ 3398738 h 4758233"/>
              <a:gd name="connsiteX47" fmla="*/ 0 w 11066017"/>
              <a:gd name="connsiteY47" fmla="*/ 2766573 h 4758233"/>
              <a:gd name="connsiteX48" fmla="*/ 0 w 11066017"/>
              <a:gd name="connsiteY48" fmla="*/ 2181990 h 4758233"/>
              <a:gd name="connsiteX49" fmla="*/ 0 w 11066017"/>
              <a:gd name="connsiteY49" fmla="*/ 1454660 h 4758233"/>
              <a:gd name="connsiteX50" fmla="*/ 0 w 11066017"/>
              <a:gd name="connsiteY50" fmla="*/ 727330 h 4758233"/>
              <a:gd name="connsiteX51" fmla="*/ 0 w 11066017"/>
              <a:gd name="connsiteY51"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066017" h="4758233" fill="none" extrusionOk="0">
                <a:moveTo>
                  <a:pt x="0" y="0"/>
                </a:moveTo>
                <a:cubicBezTo>
                  <a:pt x="95860" y="2631"/>
                  <a:pt x="374827" y="2521"/>
                  <a:pt x="470306" y="0"/>
                </a:cubicBezTo>
                <a:cubicBezTo>
                  <a:pt x="565785" y="-2521"/>
                  <a:pt x="786367" y="-16660"/>
                  <a:pt x="940611" y="0"/>
                </a:cubicBezTo>
                <a:cubicBezTo>
                  <a:pt x="1094855" y="16660"/>
                  <a:pt x="1262985" y="12183"/>
                  <a:pt x="1410917" y="0"/>
                </a:cubicBezTo>
                <a:cubicBezTo>
                  <a:pt x="1558849" y="-12183"/>
                  <a:pt x="1649609" y="-880"/>
                  <a:pt x="1770563" y="0"/>
                </a:cubicBezTo>
                <a:cubicBezTo>
                  <a:pt x="1891517" y="880"/>
                  <a:pt x="2316837" y="3775"/>
                  <a:pt x="2683509" y="0"/>
                </a:cubicBezTo>
                <a:cubicBezTo>
                  <a:pt x="3050181" y="-3775"/>
                  <a:pt x="3078962" y="-7059"/>
                  <a:pt x="3375135" y="0"/>
                </a:cubicBezTo>
                <a:cubicBezTo>
                  <a:pt x="3671308" y="7059"/>
                  <a:pt x="3983320" y="-37731"/>
                  <a:pt x="4288082" y="0"/>
                </a:cubicBezTo>
                <a:cubicBezTo>
                  <a:pt x="4592844" y="37731"/>
                  <a:pt x="4747777" y="15885"/>
                  <a:pt x="4869047" y="0"/>
                </a:cubicBezTo>
                <a:cubicBezTo>
                  <a:pt x="4990318" y="-15885"/>
                  <a:pt x="5124221" y="-17217"/>
                  <a:pt x="5228693" y="0"/>
                </a:cubicBezTo>
                <a:cubicBezTo>
                  <a:pt x="5333165" y="17217"/>
                  <a:pt x="5468448" y="-14492"/>
                  <a:pt x="5698999" y="0"/>
                </a:cubicBezTo>
                <a:cubicBezTo>
                  <a:pt x="5929550" y="14492"/>
                  <a:pt x="6216926" y="21085"/>
                  <a:pt x="6390625" y="0"/>
                </a:cubicBezTo>
                <a:cubicBezTo>
                  <a:pt x="6564324" y="-21085"/>
                  <a:pt x="6978562" y="22243"/>
                  <a:pt x="7192911" y="0"/>
                </a:cubicBezTo>
                <a:cubicBezTo>
                  <a:pt x="7407260" y="-22243"/>
                  <a:pt x="7650100" y="-5391"/>
                  <a:pt x="7773877" y="0"/>
                </a:cubicBezTo>
                <a:cubicBezTo>
                  <a:pt x="7897654" y="5391"/>
                  <a:pt x="8027623" y="-7856"/>
                  <a:pt x="8133522" y="0"/>
                </a:cubicBezTo>
                <a:cubicBezTo>
                  <a:pt x="8239422" y="7856"/>
                  <a:pt x="8541003" y="-23208"/>
                  <a:pt x="8825149" y="0"/>
                </a:cubicBezTo>
                <a:cubicBezTo>
                  <a:pt x="9109295" y="23208"/>
                  <a:pt x="9401351" y="38507"/>
                  <a:pt x="9627435" y="0"/>
                </a:cubicBezTo>
                <a:cubicBezTo>
                  <a:pt x="9853519" y="-38507"/>
                  <a:pt x="10006742" y="-34253"/>
                  <a:pt x="10319061" y="0"/>
                </a:cubicBezTo>
                <a:cubicBezTo>
                  <a:pt x="10631380" y="34253"/>
                  <a:pt x="10740414" y="-20920"/>
                  <a:pt x="11066017" y="0"/>
                </a:cubicBezTo>
                <a:cubicBezTo>
                  <a:pt x="11075812" y="271026"/>
                  <a:pt x="11050885" y="473814"/>
                  <a:pt x="11066017" y="679748"/>
                </a:cubicBezTo>
                <a:cubicBezTo>
                  <a:pt x="11081149" y="885682"/>
                  <a:pt x="11067348" y="1173736"/>
                  <a:pt x="11066017" y="1454660"/>
                </a:cubicBezTo>
                <a:cubicBezTo>
                  <a:pt x="11064686" y="1735584"/>
                  <a:pt x="11084207" y="1829025"/>
                  <a:pt x="11066017" y="2086825"/>
                </a:cubicBezTo>
                <a:cubicBezTo>
                  <a:pt x="11047827" y="2344625"/>
                  <a:pt x="11039506" y="2381018"/>
                  <a:pt x="11066017" y="2623826"/>
                </a:cubicBezTo>
                <a:cubicBezTo>
                  <a:pt x="11092528" y="2866634"/>
                  <a:pt x="11069255" y="3052796"/>
                  <a:pt x="11066017" y="3255991"/>
                </a:cubicBezTo>
                <a:cubicBezTo>
                  <a:pt x="11062779" y="3459186"/>
                  <a:pt x="11045195" y="3729071"/>
                  <a:pt x="11066017" y="4030903"/>
                </a:cubicBezTo>
                <a:cubicBezTo>
                  <a:pt x="11086839" y="4332735"/>
                  <a:pt x="11054294" y="4493292"/>
                  <a:pt x="11066017" y="4758233"/>
                </a:cubicBezTo>
                <a:cubicBezTo>
                  <a:pt x="10831140" y="4754016"/>
                  <a:pt x="10736835" y="4736864"/>
                  <a:pt x="10595711" y="4758233"/>
                </a:cubicBezTo>
                <a:cubicBezTo>
                  <a:pt x="10454587" y="4779602"/>
                  <a:pt x="10132276" y="4750755"/>
                  <a:pt x="9793425" y="4758233"/>
                </a:cubicBezTo>
                <a:cubicBezTo>
                  <a:pt x="9454574" y="4765711"/>
                  <a:pt x="9440021" y="4757170"/>
                  <a:pt x="9212459" y="4758233"/>
                </a:cubicBezTo>
                <a:cubicBezTo>
                  <a:pt x="8984897" y="4759296"/>
                  <a:pt x="9027409" y="4742904"/>
                  <a:pt x="8852814" y="4758233"/>
                </a:cubicBezTo>
                <a:cubicBezTo>
                  <a:pt x="8678219" y="4773562"/>
                  <a:pt x="8225759" y="4788242"/>
                  <a:pt x="7939867" y="4758233"/>
                </a:cubicBezTo>
                <a:cubicBezTo>
                  <a:pt x="7653975" y="4728224"/>
                  <a:pt x="7364918" y="4723281"/>
                  <a:pt x="7137581" y="4758233"/>
                </a:cubicBezTo>
                <a:cubicBezTo>
                  <a:pt x="6910244" y="4793185"/>
                  <a:pt x="6647989" y="4772528"/>
                  <a:pt x="6335295" y="4758233"/>
                </a:cubicBezTo>
                <a:cubicBezTo>
                  <a:pt x="6022601" y="4743938"/>
                  <a:pt x="6080421" y="4753846"/>
                  <a:pt x="5975649" y="4758233"/>
                </a:cubicBezTo>
                <a:cubicBezTo>
                  <a:pt x="5870877" y="4762620"/>
                  <a:pt x="5677734" y="4779211"/>
                  <a:pt x="5505343" y="4758233"/>
                </a:cubicBezTo>
                <a:cubicBezTo>
                  <a:pt x="5332952" y="4737255"/>
                  <a:pt x="5143355" y="4764853"/>
                  <a:pt x="5035038" y="4758233"/>
                </a:cubicBezTo>
                <a:cubicBezTo>
                  <a:pt x="4926721" y="4751613"/>
                  <a:pt x="4838817" y="4766276"/>
                  <a:pt x="4675392" y="4758233"/>
                </a:cubicBezTo>
                <a:cubicBezTo>
                  <a:pt x="4511967" y="4750190"/>
                  <a:pt x="4343799" y="4756287"/>
                  <a:pt x="4205086" y="4758233"/>
                </a:cubicBezTo>
                <a:cubicBezTo>
                  <a:pt x="4066373" y="4760179"/>
                  <a:pt x="3924548" y="4756525"/>
                  <a:pt x="3845441" y="4758233"/>
                </a:cubicBezTo>
                <a:cubicBezTo>
                  <a:pt x="3766335" y="4759941"/>
                  <a:pt x="3542017" y="4779822"/>
                  <a:pt x="3375135" y="4758233"/>
                </a:cubicBezTo>
                <a:cubicBezTo>
                  <a:pt x="3208253" y="4736644"/>
                  <a:pt x="3105202" y="4771274"/>
                  <a:pt x="3015490" y="4758233"/>
                </a:cubicBezTo>
                <a:cubicBezTo>
                  <a:pt x="2925778" y="4745192"/>
                  <a:pt x="2472339" y="4764192"/>
                  <a:pt x="2323864" y="4758233"/>
                </a:cubicBezTo>
                <a:cubicBezTo>
                  <a:pt x="2175389" y="4752274"/>
                  <a:pt x="1863267" y="4761262"/>
                  <a:pt x="1742898" y="4758233"/>
                </a:cubicBezTo>
                <a:cubicBezTo>
                  <a:pt x="1622529" y="4755204"/>
                  <a:pt x="1502500" y="4755653"/>
                  <a:pt x="1383252" y="4758233"/>
                </a:cubicBezTo>
                <a:cubicBezTo>
                  <a:pt x="1264004" y="4760813"/>
                  <a:pt x="684386" y="4821244"/>
                  <a:pt x="0" y="4758233"/>
                </a:cubicBezTo>
                <a:cubicBezTo>
                  <a:pt x="18072" y="4513817"/>
                  <a:pt x="22502" y="4183051"/>
                  <a:pt x="0" y="4030903"/>
                </a:cubicBezTo>
                <a:cubicBezTo>
                  <a:pt x="-22502" y="3878755"/>
                  <a:pt x="-11057" y="3622938"/>
                  <a:pt x="0" y="3398738"/>
                </a:cubicBezTo>
                <a:cubicBezTo>
                  <a:pt x="11057" y="3174538"/>
                  <a:pt x="-25236" y="3058260"/>
                  <a:pt x="0" y="2766573"/>
                </a:cubicBezTo>
                <a:cubicBezTo>
                  <a:pt x="25236" y="2474886"/>
                  <a:pt x="-3163" y="2447894"/>
                  <a:pt x="0" y="2181990"/>
                </a:cubicBezTo>
                <a:cubicBezTo>
                  <a:pt x="3163" y="1916086"/>
                  <a:pt x="9769" y="1638994"/>
                  <a:pt x="0" y="1454660"/>
                </a:cubicBezTo>
                <a:cubicBezTo>
                  <a:pt x="-9769" y="1270326"/>
                  <a:pt x="27727" y="977333"/>
                  <a:pt x="0" y="727330"/>
                </a:cubicBezTo>
                <a:cubicBezTo>
                  <a:pt x="-27727" y="477327"/>
                  <a:pt x="3541" y="186737"/>
                  <a:pt x="0" y="0"/>
                </a:cubicBezTo>
                <a:close/>
              </a:path>
              <a:path w="11066017" h="4758233" stroke="0"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4" name="Bulle narrative : rectangle à coins arrondis 13">
            <a:extLst>
              <a:ext uri="{FF2B5EF4-FFF2-40B4-BE49-F238E27FC236}">
                <a16:creationId xmlns:a16="http://schemas.microsoft.com/office/drawing/2014/main" id="{B4698292-11BB-79E2-4806-52C88C54AAA6}"/>
              </a:ext>
            </a:extLst>
          </p:cNvPr>
          <p:cNvSpPr/>
          <p:nvPr/>
        </p:nvSpPr>
        <p:spPr>
          <a:xfrm>
            <a:off x="5165385" y="2791658"/>
            <a:ext cx="5563353" cy="3213909"/>
          </a:xfrm>
          <a:custGeom>
            <a:avLst/>
            <a:gdLst>
              <a:gd name="connsiteX0" fmla="*/ 0 w 5563353"/>
              <a:gd name="connsiteY0" fmla="*/ 535662 h 3213909"/>
              <a:gd name="connsiteX1" fmla="*/ 535662 w 5563353"/>
              <a:gd name="connsiteY1" fmla="*/ 0 h 3213909"/>
              <a:gd name="connsiteX2" fmla="*/ 1050491 w 5563353"/>
              <a:gd name="connsiteY2" fmla="*/ 0 h 3213909"/>
              <a:gd name="connsiteX3" fmla="*/ 1511128 w 5563353"/>
              <a:gd name="connsiteY3" fmla="*/ 0 h 3213909"/>
              <a:gd name="connsiteX4" fmla="*/ 2107246 w 5563353"/>
              <a:gd name="connsiteY4" fmla="*/ 0 h 3213909"/>
              <a:gd name="connsiteX5" fmla="*/ 2703364 w 5563353"/>
              <a:gd name="connsiteY5" fmla="*/ 0 h 3213909"/>
              <a:gd name="connsiteX6" fmla="*/ 3245289 w 5563353"/>
              <a:gd name="connsiteY6" fmla="*/ 0 h 3213909"/>
              <a:gd name="connsiteX7" fmla="*/ 3245289 w 5563353"/>
              <a:gd name="connsiteY7" fmla="*/ 0 h 3213909"/>
              <a:gd name="connsiteX8" fmla="*/ 3667177 w 5563353"/>
              <a:gd name="connsiteY8" fmla="*/ 0 h 3213909"/>
              <a:gd name="connsiteX9" fmla="*/ 4089065 w 5563353"/>
              <a:gd name="connsiteY9" fmla="*/ 0 h 3213909"/>
              <a:gd name="connsiteX10" fmla="*/ 4636128 w 5563353"/>
              <a:gd name="connsiteY10" fmla="*/ 0 h 3213909"/>
              <a:gd name="connsiteX11" fmla="*/ 5027691 w 5563353"/>
              <a:gd name="connsiteY11" fmla="*/ 0 h 3213909"/>
              <a:gd name="connsiteX12" fmla="*/ 5563353 w 5563353"/>
              <a:gd name="connsiteY12" fmla="*/ 535662 h 3213909"/>
              <a:gd name="connsiteX13" fmla="*/ 5563353 w 5563353"/>
              <a:gd name="connsiteY13" fmla="*/ 1008817 h 3213909"/>
              <a:gd name="connsiteX14" fmla="*/ 5563353 w 5563353"/>
              <a:gd name="connsiteY14" fmla="*/ 1415016 h 3213909"/>
              <a:gd name="connsiteX15" fmla="*/ 5563353 w 5563353"/>
              <a:gd name="connsiteY15" fmla="*/ 1874780 h 3213909"/>
              <a:gd name="connsiteX16" fmla="*/ 5742215 w 5563353"/>
              <a:gd name="connsiteY16" fmla="*/ 1752384 h 3213909"/>
              <a:gd name="connsiteX17" fmla="*/ 5649207 w 5563353"/>
              <a:gd name="connsiteY17" fmla="*/ 2233838 h 3213909"/>
              <a:gd name="connsiteX18" fmla="*/ 5563353 w 5563353"/>
              <a:gd name="connsiteY18" fmla="*/ 2678258 h 3213909"/>
              <a:gd name="connsiteX19" fmla="*/ 5563353 w 5563353"/>
              <a:gd name="connsiteY19" fmla="*/ 2678247 h 3213909"/>
              <a:gd name="connsiteX20" fmla="*/ 5027691 w 5563353"/>
              <a:gd name="connsiteY20" fmla="*/ 3213909 h 3213909"/>
              <a:gd name="connsiteX21" fmla="*/ 4636128 w 5563353"/>
              <a:gd name="connsiteY21" fmla="*/ 3213909 h 3213909"/>
              <a:gd name="connsiteX22" fmla="*/ 4186423 w 5563353"/>
              <a:gd name="connsiteY22" fmla="*/ 3213909 h 3213909"/>
              <a:gd name="connsiteX23" fmla="*/ 3764536 w 5563353"/>
              <a:gd name="connsiteY23" fmla="*/ 3213909 h 3213909"/>
              <a:gd name="connsiteX24" fmla="*/ 3245289 w 5563353"/>
              <a:gd name="connsiteY24" fmla="*/ 3213909 h 3213909"/>
              <a:gd name="connsiteX25" fmla="*/ 3245289 w 5563353"/>
              <a:gd name="connsiteY25" fmla="*/ 3213909 h 3213909"/>
              <a:gd name="connsiteX26" fmla="*/ 2703364 w 5563353"/>
              <a:gd name="connsiteY26" fmla="*/ 3213909 h 3213909"/>
              <a:gd name="connsiteX27" fmla="*/ 2161438 w 5563353"/>
              <a:gd name="connsiteY27" fmla="*/ 3213909 h 3213909"/>
              <a:gd name="connsiteX28" fmla="*/ 1592417 w 5563353"/>
              <a:gd name="connsiteY28" fmla="*/ 3213909 h 3213909"/>
              <a:gd name="connsiteX29" fmla="*/ 1077587 w 5563353"/>
              <a:gd name="connsiteY29" fmla="*/ 3213909 h 3213909"/>
              <a:gd name="connsiteX30" fmla="*/ 535662 w 5563353"/>
              <a:gd name="connsiteY30" fmla="*/ 3213909 h 3213909"/>
              <a:gd name="connsiteX31" fmla="*/ 0 w 5563353"/>
              <a:gd name="connsiteY31" fmla="*/ 2678247 h 3213909"/>
              <a:gd name="connsiteX32" fmla="*/ 0 w 5563353"/>
              <a:gd name="connsiteY32" fmla="*/ 2678258 h 3213909"/>
              <a:gd name="connsiteX33" fmla="*/ 0 w 5563353"/>
              <a:gd name="connsiteY33" fmla="*/ 2260449 h 3213909"/>
              <a:gd name="connsiteX34" fmla="*/ 0 w 5563353"/>
              <a:gd name="connsiteY34" fmla="*/ 1874780 h 3213909"/>
              <a:gd name="connsiteX35" fmla="*/ 0 w 5563353"/>
              <a:gd name="connsiteY35" fmla="*/ 1874780 h 3213909"/>
              <a:gd name="connsiteX36" fmla="*/ 0 w 5563353"/>
              <a:gd name="connsiteY36" fmla="*/ 1468581 h 3213909"/>
              <a:gd name="connsiteX37" fmla="*/ 0 w 5563353"/>
              <a:gd name="connsiteY37" fmla="*/ 1008817 h 3213909"/>
              <a:gd name="connsiteX38" fmla="*/ 0 w 5563353"/>
              <a:gd name="connsiteY38" fmla="*/ 535662 h 321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563353" h="3213909" fill="none" extrusionOk="0">
                <a:moveTo>
                  <a:pt x="0" y="535662"/>
                </a:moveTo>
                <a:cubicBezTo>
                  <a:pt x="-51381" y="223449"/>
                  <a:pt x="319233" y="-3216"/>
                  <a:pt x="535662" y="0"/>
                </a:cubicBezTo>
                <a:cubicBezTo>
                  <a:pt x="773027" y="-7352"/>
                  <a:pt x="842204" y="25018"/>
                  <a:pt x="1050491" y="0"/>
                </a:cubicBezTo>
                <a:cubicBezTo>
                  <a:pt x="1258778" y="-25018"/>
                  <a:pt x="1382548" y="9536"/>
                  <a:pt x="1511128" y="0"/>
                </a:cubicBezTo>
                <a:cubicBezTo>
                  <a:pt x="1639708" y="-9536"/>
                  <a:pt x="1935551" y="59281"/>
                  <a:pt x="2107246" y="0"/>
                </a:cubicBezTo>
                <a:cubicBezTo>
                  <a:pt x="2278941" y="-59281"/>
                  <a:pt x="2538658" y="22301"/>
                  <a:pt x="2703364" y="0"/>
                </a:cubicBezTo>
                <a:cubicBezTo>
                  <a:pt x="2868070" y="-22301"/>
                  <a:pt x="3028892" y="37791"/>
                  <a:pt x="3245289" y="0"/>
                </a:cubicBezTo>
                <a:lnTo>
                  <a:pt x="3245289" y="0"/>
                </a:lnTo>
                <a:cubicBezTo>
                  <a:pt x="3413783" y="-24791"/>
                  <a:pt x="3580674" y="40632"/>
                  <a:pt x="3667177" y="0"/>
                </a:cubicBezTo>
                <a:cubicBezTo>
                  <a:pt x="3753680" y="-40632"/>
                  <a:pt x="3917340" y="45615"/>
                  <a:pt x="4089065" y="0"/>
                </a:cubicBezTo>
                <a:cubicBezTo>
                  <a:pt x="4260790" y="-45615"/>
                  <a:pt x="4453452" y="54951"/>
                  <a:pt x="4636128" y="0"/>
                </a:cubicBezTo>
                <a:cubicBezTo>
                  <a:pt x="4716556" y="-28361"/>
                  <a:pt x="4836288" y="29080"/>
                  <a:pt x="5027691" y="0"/>
                </a:cubicBezTo>
                <a:cubicBezTo>
                  <a:pt x="5404719" y="-10861"/>
                  <a:pt x="5496148" y="239034"/>
                  <a:pt x="5563353" y="535662"/>
                </a:cubicBezTo>
                <a:cubicBezTo>
                  <a:pt x="5594740" y="763415"/>
                  <a:pt x="5544384" y="802390"/>
                  <a:pt x="5563353" y="1008817"/>
                </a:cubicBezTo>
                <a:cubicBezTo>
                  <a:pt x="5582322" y="1215245"/>
                  <a:pt x="5520162" y="1236517"/>
                  <a:pt x="5563353" y="1415016"/>
                </a:cubicBezTo>
                <a:cubicBezTo>
                  <a:pt x="5606544" y="1593515"/>
                  <a:pt x="5508397" y="1656903"/>
                  <a:pt x="5563353" y="1874780"/>
                </a:cubicBezTo>
                <a:cubicBezTo>
                  <a:pt x="5612985" y="1820589"/>
                  <a:pt x="5710897" y="1801312"/>
                  <a:pt x="5742215" y="1752384"/>
                </a:cubicBezTo>
                <a:cubicBezTo>
                  <a:pt x="5722002" y="1978720"/>
                  <a:pt x="5654240" y="2082287"/>
                  <a:pt x="5649207" y="2233838"/>
                </a:cubicBezTo>
                <a:cubicBezTo>
                  <a:pt x="5644174" y="2385389"/>
                  <a:pt x="5548422" y="2473317"/>
                  <a:pt x="5563353" y="2678258"/>
                </a:cubicBezTo>
                <a:cubicBezTo>
                  <a:pt x="5563352" y="2678253"/>
                  <a:pt x="5563354" y="2678252"/>
                  <a:pt x="5563353" y="2678247"/>
                </a:cubicBezTo>
                <a:cubicBezTo>
                  <a:pt x="5597323" y="2947796"/>
                  <a:pt x="5315683" y="3189105"/>
                  <a:pt x="5027691" y="3213909"/>
                </a:cubicBezTo>
                <a:cubicBezTo>
                  <a:pt x="4853155" y="3254648"/>
                  <a:pt x="4765830" y="3210938"/>
                  <a:pt x="4636128" y="3213909"/>
                </a:cubicBezTo>
                <a:cubicBezTo>
                  <a:pt x="4422700" y="3251513"/>
                  <a:pt x="4320076" y="3192880"/>
                  <a:pt x="4186423" y="3213909"/>
                </a:cubicBezTo>
                <a:cubicBezTo>
                  <a:pt x="4052770" y="3234938"/>
                  <a:pt x="3972969" y="3204437"/>
                  <a:pt x="3764536" y="3213909"/>
                </a:cubicBezTo>
                <a:cubicBezTo>
                  <a:pt x="3556103" y="3223381"/>
                  <a:pt x="3498052" y="3161458"/>
                  <a:pt x="3245289" y="3213909"/>
                </a:cubicBezTo>
                <a:lnTo>
                  <a:pt x="3245289" y="3213909"/>
                </a:lnTo>
                <a:cubicBezTo>
                  <a:pt x="3070842" y="3224852"/>
                  <a:pt x="2836887" y="3209848"/>
                  <a:pt x="2703364" y="3213909"/>
                </a:cubicBezTo>
                <a:cubicBezTo>
                  <a:pt x="2569841" y="3217970"/>
                  <a:pt x="2320652" y="3196559"/>
                  <a:pt x="2161438" y="3213909"/>
                </a:cubicBezTo>
                <a:cubicBezTo>
                  <a:pt x="2002224" y="3231259"/>
                  <a:pt x="1719810" y="3173793"/>
                  <a:pt x="1592417" y="3213909"/>
                </a:cubicBezTo>
                <a:cubicBezTo>
                  <a:pt x="1465024" y="3254025"/>
                  <a:pt x="1253351" y="3157728"/>
                  <a:pt x="1077587" y="3213909"/>
                </a:cubicBezTo>
                <a:cubicBezTo>
                  <a:pt x="901823" y="3270090"/>
                  <a:pt x="757552" y="3162231"/>
                  <a:pt x="535662" y="3213909"/>
                </a:cubicBezTo>
                <a:cubicBezTo>
                  <a:pt x="254966" y="3280838"/>
                  <a:pt x="-20163" y="2924305"/>
                  <a:pt x="0" y="2678247"/>
                </a:cubicBezTo>
                <a:cubicBezTo>
                  <a:pt x="1" y="2678253"/>
                  <a:pt x="-1" y="2678253"/>
                  <a:pt x="0" y="2678258"/>
                </a:cubicBezTo>
                <a:cubicBezTo>
                  <a:pt x="-31636" y="2489012"/>
                  <a:pt x="3487" y="2381538"/>
                  <a:pt x="0" y="2260449"/>
                </a:cubicBezTo>
                <a:cubicBezTo>
                  <a:pt x="-3487" y="2139360"/>
                  <a:pt x="3027" y="2001744"/>
                  <a:pt x="0" y="1874780"/>
                </a:cubicBezTo>
                <a:lnTo>
                  <a:pt x="0" y="1874780"/>
                </a:lnTo>
                <a:cubicBezTo>
                  <a:pt x="-9312" y="1758443"/>
                  <a:pt x="24049" y="1564842"/>
                  <a:pt x="0" y="1468581"/>
                </a:cubicBezTo>
                <a:cubicBezTo>
                  <a:pt x="-24049" y="1372320"/>
                  <a:pt x="41888" y="1232513"/>
                  <a:pt x="0" y="1008817"/>
                </a:cubicBezTo>
                <a:cubicBezTo>
                  <a:pt x="-41888" y="785121"/>
                  <a:pt x="5960" y="663643"/>
                  <a:pt x="0" y="535662"/>
                </a:cubicBezTo>
                <a:close/>
              </a:path>
              <a:path w="5563353" h="3213909" stroke="0" extrusionOk="0">
                <a:moveTo>
                  <a:pt x="0" y="535662"/>
                </a:moveTo>
                <a:cubicBezTo>
                  <a:pt x="-2587" y="230460"/>
                  <a:pt x="185468" y="58743"/>
                  <a:pt x="535662" y="0"/>
                </a:cubicBezTo>
                <a:cubicBezTo>
                  <a:pt x="775052" y="-14967"/>
                  <a:pt x="900921" y="38082"/>
                  <a:pt x="1023395" y="0"/>
                </a:cubicBezTo>
                <a:cubicBezTo>
                  <a:pt x="1145869" y="-38082"/>
                  <a:pt x="1342717" y="39347"/>
                  <a:pt x="1619513" y="0"/>
                </a:cubicBezTo>
                <a:cubicBezTo>
                  <a:pt x="1896309" y="-39347"/>
                  <a:pt x="2017963" y="34363"/>
                  <a:pt x="2161438" y="0"/>
                </a:cubicBezTo>
                <a:cubicBezTo>
                  <a:pt x="2304913" y="-34363"/>
                  <a:pt x="2448398" y="61646"/>
                  <a:pt x="2676267" y="0"/>
                </a:cubicBezTo>
                <a:cubicBezTo>
                  <a:pt x="2904136" y="-61646"/>
                  <a:pt x="2979141" y="17042"/>
                  <a:pt x="3245289" y="0"/>
                </a:cubicBezTo>
                <a:lnTo>
                  <a:pt x="3245289" y="0"/>
                </a:lnTo>
                <a:cubicBezTo>
                  <a:pt x="3454570" y="-28855"/>
                  <a:pt x="3543294" y="41454"/>
                  <a:pt x="3722810" y="0"/>
                </a:cubicBezTo>
                <a:cubicBezTo>
                  <a:pt x="3902326" y="-41454"/>
                  <a:pt x="4038759" y="48000"/>
                  <a:pt x="4186423" y="0"/>
                </a:cubicBezTo>
                <a:cubicBezTo>
                  <a:pt x="4334087" y="-48000"/>
                  <a:pt x="4497907" y="34896"/>
                  <a:pt x="4636128" y="0"/>
                </a:cubicBezTo>
                <a:cubicBezTo>
                  <a:pt x="4830935" y="-19515"/>
                  <a:pt x="4853912" y="10421"/>
                  <a:pt x="5027691" y="0"/>
                </a:cubicBezTo>
                <a:cubicBezTo>
                  <a:pt x="5334379" y="4156"/>
                  <a:pt x="5531778" y="194989"/>
                  <a:pt x="5563353" y="535662"/>
                </a:cubicBezTo>
                <a:cubicBezTo>
                  <a:pt x="5597435" y="685490"/>
                  <a:pt x="5530017" y="755149"/>
                  <a:pt x="5563353" y="955252"/>
                </a:cubicBezTo>
                <a:cubicBezTo>
                  <a:pt x="5596689" y="1155355"/>
                  <a:pt x="5561636" y="1272930"/>
                  <a:pt x="5563353" y="1401625"/>
                </a:cubicBezTo>
                <a:cubicBezTo>
                  <a:pt x="5565070" y="1530320"/>
                  <a:pt x="5534448" y="1743662"/>
                  <a:pt x="5563353" y="1874780"/>
                </a:cubicBezTo>
                <a:cubicBezTo>
                  <a:pt x="5628386" y="1801170"/>
                  <a:pt x="5678902" y="1811372"/>
                  <a:pt x="5742215" y="1752384"/>
                </a:cubicBezTo>
                <a:cubicBezTo>
                  <a:pt x="5746932" y="1887780"/>
                  <a:pt x="5682839" y="2040337"/>
                  <a:pt x="5652784" y="2215321"/>
                </a:cubicBezTo>
                <a:cubicBezTo>
                  <a:pt x="5622729" y="2390305"/>
                  <a:pt x="5552552" y="2446208"/>
                  <a:pt x="5563353" y="2678258"/>
                </a:cubicBezTo>
                <a:cubicBezTo>
                  <a:pt x="5563352" y="2678252"/>
                  <a:pt x="5563354" y="2678251"/>
                  <a:pt x="5563353" y="2678247"/>
                </a:cubicBezTo>
                <a:cubicBezTo>
                  <a:pt x="5573208" y="2990810"/>
                  <a:pt x="5323883" y="3230953"/>
                  <a:pt x="5027691" y="3213909"/>
                </a:cubicBezTo>
                <a:cubicBezTo>
                  <a:pt x="4918847" y="3236219"/>
                  <a:pt x="4829804" y="3194805"/>
                  <a:pt x="4636128" y="3213909"/>
                </a:cubicBezTo>
                <a:cubicBezTo>
                  <a:pt x="4482810" y="3225388"/>
                  <a:pt x="4307615" y="3193471"/>
                  <a:pt x="4200332" y="3213909"/>
                </a:cubicBezTo>
                <a:cubicBezTo>
                  <a:pt x="4093049" y="3234347"/>
                  <a:pt x="3934742" y="3165816"/>
                  <a:pt x="3722810" y="3213909"/>
                </a:cubicBezTo>
                <a:cubicBezTo>
                  <a:pt x="3510878" y="3262002"/>
                  <a:pt x="3438447" y="3158802"/>
                  <a:pt x="3245289" y="3213909"/>
                </a:cubicBezTo>
                <a:lnTo>
                  <a:pt x="3245289" y="3213909"/>
                </a:lnTo>
                <a:cubicBezTo>
                  <a:pt x="3081158" y="3257477"/>
                  <a:pt x="2864625" y="3192954"/>
                  <a:pt x="2730460" y="3213909"/>
                </a:cubicBezTo>
                <a:cubicBezTo>
                  <a:pt x="2596295" y="3234864"/>
                  <a:pt x="2451069" y="3165730"/>
                  <a:pt x="2188534" y="3213909"/>
                </a:cubicBezTo>
                <a:cubicBezTo>
                  <a:pt x="1925999" y="3262088"/>
                  <a:pt x="1842100" y="3176607"/>
                  <a:pt x="1700802" y="3213909"/>
                </a:cubicBezTo>
                <a:cubicBezTo>
                  <a:pt x="1559504" y="3251211"/>
                  <a:pt x="1254314" y="3177070"/>
                  <a:pt x="1104684" y="3213909"/>
                </a:cubicBezTo>
                <a:cubicBezTo>
                  <a:pt x="955054" y="3250748"/>
                  <a:pt x="761404" y="3184644"/>
                  <a:pt x="535662" y="3213909"/>
                </a:cubicBezTo>
                <a:cubicBezTo>
                  <a:pt x="308589" y="3179324"/>
                  <a:pt x="-61702" y="3015687"/>
                  <a:pt x="0" y="2678247"/>
                </a:cubicBezTo>
                <a:cubicBezTo>
                  <a:pt x="1" y="2678250"/>
                  <a:pt x="-1" y="2678255"/>
                  <a:pt x="0" y="2678258"/>
                </a:cubicBezTo>
                <a:cubicBezTo>
                  <a:pt x="-42300" y="2595267"/>
                  <a:pt x="6438" y="2475385"/>
                  <a:pt x="0" y="2284554"/>
                </a:cubicBezTo>
                <a:cubicBezTo>
                  <a:pt x="-6438" y="2093723"/>
                  <a:pt x="35189" y="1987227"/>
                  <a:pt x="0" y="1874780"/>
                </a:cubicBezTo>
                <a:lnTo>
                  <a:pt x="0" y="1874780"/>
                </a:lnTo>
                <a:cubicBezTo>
                  <a:pt x="-29370" y="1765385"/>
                  <a:pt x="4581" y="1600471"/>
                  <a:pt x="0" y="1428407"/>
                </a:cubicBezTo>
                <a:cubicBezTo>
                  <a:pt x="-4581" y="1256343"/>
                  <a:pt x="19126" y="1080713"/>
                  <a:pt x="0" y="968643"/>
                </a:cubicBezTo>
                <a:cubicBezTo>
                  <a:pt x="-19126" y="856573"/>
                  <a:pt x="10095" y="654834"/>
                  <a:pt x="0" y="535662"/>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3215"/>
                      <a:gd name="adj2" fmla="val 4525"/>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Les équipement extérieurs, c’est quoi ?</a:t>
            </a:r>
          </a:p>
          <a:p>
            <a:r>
              <a:rPr lang="fr-FR" sz="1400" dirty="0">
                <a:solidFill>
                  <a:schemeClr val="tx1"/>
                </a:solidFill>
                <a:latin typeface="Ink Free" panose="03080402000500000000" pitchFamily="66" charset="0"/>
              </a:rPr>
              <a:t>Tout équipement homologué à la norme N.F., fixé à l’extérieur du véhicule assuré et non livré de série par le constructeur, ou fixé à l’extérieur du véhicule après sa 1ère mise en circulation , et dans tous les cas, figurant dans la liste ci-dessous :</a:t>
            </a:r>
          </a:p>
          <a:p>
            <a:r>
              <a:rPr lang="fr-FR" sz="1400" dirty="0">
                <a:solidFill>
                  <a:schemeClr val="tx1"/>
                </a:solidFill>
                <a:latin typeface="Ink Free" panose="03080402000500000000" pitchFamily="66" charset="0"/>
              </a:rPr>
              <a:t>• </a:t>
            </a:r>
            <a:r>
              <a:rPr lang="fr-FR" sz="1100" dirty="0">
                <a:solidFill>
                  <a:schemeClr val="tx1"/>
                </a:solidFill>
                <a:latin typeface="Ink Free" panose="03080402000500000000" pitchFamily="66" charset="0"/>
              </a:rPr>
              <a:t>Radars de stationnement.</a:t>
            </a:r>
          </a:p>
          <a:p>
            <a:r>
              <a:rPr lang="fr-FR" sz="1100" dirty="0">
                <a:solidFill>
                  <a:schemeClr val="tx1"/>
                </a:solidFill>
                <a:latin typeface="Ink Free" panose="03080402000500000000" pitchFamily="66" charset="0"/>
              </a:rPr>
              <a:t>• Caméras de recul.</a:t>
            </a:r>
          </a:p>
          <a:p>
            <a:r>
              <a:rPr lang="fr-FR" sz="1100" dirty="0">
                <a:solidFill>
                  <a:schemeClr val="tx1"/>
                </a:solidFill>
                <a:latin typeface="Ink Free" panose="03080402000500000000" pitchFamily="66" charset="0"/>
              </a:rPr>
              <a:t>• Porte-vélos.</a:t>
            </a:r>
          </a:p>
          <a:p>
            <a:r>
              <a:rPr lang="fr-FR" sz="1100" dirty="0">
                <a:solidFill>
                  <a:schemeClr val="tx1"/>
                </a:solidFill>
                <a:latin typeface="Ink Free" panose="03080402000500000000" pitchFamily="66" charset="0"/>
              </a:rPr>
              <a:t>• Porte-skis.</a:t>
            </a:r>
          </a:p>
          <a:p>
            <a:r>
              <a:rPr lang="fr-FR" sz="1100" dirty="0">
                <a:solidFill>
                  <a:schemeClr val="tx1"/>
                </a:solidFill>
                <a:latin typeface="Ink Free" panose="03080402000500000000" pitchFamily="66" charset="0"/>
              </a:rPr>
              <a:t>• Coffre de toit et son contenu.</a:t>
            </a:r>
          </a:p>
          <a:p>
            <a:r>
              <a:rPr lang="fr-FR" sz="1100" dirty="0">
                <a:solidFill>
                  <a:schemeClr val="tx1"/>
                </a:solidFill>
                <a:latin typeface="Ink Free" panose="03080402000500000000" pitchFamily="66" charset="0"/>
              </a:rPr>
              <a:t>• Attelage de caravane ou de remorque.</a:t>
            </a:r>
          </a:p>
          <a:p>
            <a:r>
              <a:rPr lang="fr-FR" sz="1400" dirty="0">
                <a:solidFill>
                  <a:schemeClr val="tx1"/>
                </a:solidFill>
                <a:latin typeface="Ink Free" panose="03080402000500000000" pitchFamily="66" charset="0"/>
              </a:rPr>
              <a:t>Tout équipement autre que ceux ci-dessus, ne sera pas couvert au titre de cette option. Par exemple, la tente de toit est exclue.</a:t>
            </a:r>
          </a:p>
          <a:p>
            <a:r>
              <a:rPr lang="fr-FR" sz="1400" dirty="0">
                <a:solidFill>
                  <a:schemeClr val="tx1"/>
                </a:solidFill>
                <a:latin typeface="Ink Free" panose="03080402000500000000" pitchFamily="66" charset="0"/>
              </a:rPr>
              <a:t>(CG 8,2)</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5630061" cy="720000"/>
          </a:xfrm>
        </p:spPr>
        <p:txBody>
          <a:bodyPr/>
          <a:lstStyle/>
          <a:p>
            <a:r>
              <a:rPr lang="fr-FR" dirty="0">
                <a:solidFill>
                  <a:srgbClr val="C00000"/>
                </a:solidFill>
              </a:rPr>
              <a:t>Le coffre de toit.</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En situation</a:t>
            </a:r>
          </a:p>
        </p:txBody>
      </p:sp>
      <p:sp>
        <p:nvSpPr>
          <p:cNvPr id="13" name="Bulle narrative : rectangle à coins arrondis 12">
            <a:extLst>
              <a:ext uri="{FF2B5EF4-FFF2-40B4-BE49-F238E27FC236}">
                <a16:creationId xmlns:a16="http://schemas.microsoft.com/office/drawing/2014/main" id="{4C392C60-6286-34FE-01A5-F33BF5995363}"/>
              </a:ext>
            </a:extLst>
          </p:cNvPr>
          <p:cNvSpPr/>
          <p:nvPr/>
        </p:nvSpPr>
        <p:spPr>
          <a:xfrm>
            <a:off x="5205930" y="1540487"/>
            <a:ext cx="6271892" cy="1092499"/>
          </a:xfrm>
          <a:custGeom>
            <a:avLst/>
            <a:gdLst>
              <a:gd name="connsiteX0" fmla="*/ 0 w 6271892"/>
              <a:gd name="connsiteY0" fmla="*/ 182087 h 1092499"/>
              <a:gd name="connsiteX1" fmla="*/ 182087 w 6271892"/>
              <a:gd name="connsiteY1" fmla="*/ 0 h 1092499"/>
              <a:gd name="connsiteX2" fmla="*/ 831037 w 6271892"/>
              <a:gd name="connsiteY2" fmla="*/ 0 h 1092499"/>
              <a:gd name="connsiteX3" fmla="*/ 1479987 w 6271892"/>
              <a:gd name="connsiteY3" fmla="*/ 0 h 1092499"/>
              <a:gd name="connsiteX4" fmla="*/ 2128937 w 6271892"/>
              <a:gd name="connsiteY4" fmla="*/ 0 h 1092499"/>
              <a:gd name="connsiteX5" fmla="*/ 2743121 w 6271892"/>
              <a:gd name="connsiteY5" fmla="*/ 0 h 1092499"/>
              <a:gd name="connsiteX6" fmla="*/ 3658604 w 6271892"/>
              <a:gd name="connsiteY6" fmla="*/ 0 h 1092499"/>
              <a:gd name="connsiteX7" fmla="*/ 3658604 w 6271892"/>
              <a:gd name="connsiteY7" fmla="*/ 0 h 1092499"/>
              <a:gd name="connsiteX8" fmla="*/ 4212621 w 6271892"/>
              <a:gd name="connsiteY8" fmla="*/ 0 h 1092499"/>
              <a:gd name="connsiteX9" fmla="*/ 4719599 w 6271892"/>
              <a:gd name="connsiteY9" fmla="*/ 0 h 1092499"/>
              <a:gd name="connsiteX10" fmla="*/ 5226577 w 6271892"/>
              <a:gd name="connsiteY10" fmla="*/ 0 h 1092499"/>
              <a:gd name="connsiteX11" fmla="*/ 5658191 w 6271892"/>
              <a:gd name="connsiteY11" fmla="*/ 0 h 1092499"/>
              <a:gd name="connsiteX12" fmla="*/ 6089805 w 6271892"/>
              <a:gd name="connsiteY12" fmla="*/ 0 h 1092499"/>
              <a:gd name="connsiteX13" fmla="*/ 6271892 w 6271892"/>
              <a:gd name="connsiteY13" fmla="*/ 182087 h 1092499"/>
              <a:gd name="connsiteX14" fmla="*/ 6271892 w 6271892"/>
              <a:gd name="connsiteY14" fmla="*/ 637291 h 1092499"/>
              <a:gd name="connsiteX15" fmla="*/ 6638296 w 6271892"/>
              <a:gd name="connsiteY15" fmla="*/ 1027889 h 1092499"/>
              <a:gd name="connsiteX16" fmla="*/ 6271892 w 6271892"/>
              <a:gd name="connsiteY16" fmla="*/ 910416 h 1092499"/>
              <a:gd name="connsiteX17" fmla="*/ 6271892 w 6271892"/>
              <a:gd name="connsiteY17" fmla="*/ 910412 h 1092499"/>
              <a:gd name="connsiteX18" fmla="*/ 6089805 w 6271892"/>
              <a:gd name="connsiteY18" fmla="*/ 1092499 h 1092499"/>
              <a:gd name="connsiteX19" fmla="*/ 5658191 w 6271892"/>
              <a:gd name="connsiteY19" fmla="*/ 1092499 h 1092499"/>
              <a:gd name="connsiteX20" fmla="*/ 5226577 w 6271892"/>
              <a:gd name="connsiteY20" fmla="*/ 1092499 h 1092499"/>
              <a:gd name="connsiteX21" fmla="*/ 4672560 w 6271892"/>
              <a:gd name="connsiteY21" fmla="*/ 1092499 h 1092499"/>
              <a:gd name="connsiteX22" fmla="*/ 4149902 w 6271892"/>
              <a:gd name="connsiteY22" fmla="*/ 1092499 h 1092499"/>
              <a:gd name="connsiteX23" fmla="*/ 3658604 w 6271892"/>
              <a:gd name="connsiteY23" fmla="*/ 1092499 h 1092499"/>
              <a:gd name="connsiteX24" fmla="*/ 3658604 w 6271892"/>
              <a:gd name="connsiteY24" fmla="*/ 1092499 h 1092499"/>
              <a:gd name="connsiteX25" fmla="*/ 3113950 w 6271892"/>
              <a:gd name="connsiteY25" fmla="*/ 1092499 h 1092499"/>
              <a:gd name="connsiteX26" fmla="*/ 2638826 w 6271892"/>
              <a:gd name="connsiteY26" fmla="*/ 1092499 h 1092499"/>
              <a:gd name="connsiteX27" fmla="*/ 2024641 w 6271892"/>
              <a:gd name="connsiteY27" fmla="*/ 1092499 h 1092499"/>
              <a:gd name="connsiteX28" fmla="*/ 1514752 w 6271892"/>
              <a:gd name="connsiteY28" fmla="*/ 1092499 h 1092499"/>
              <a:gd name="connsiteX29" fmla="*/ 1004863 w 6271892"/>
              <a:gd name="connsiteY29" fmla="*/ 1092499 h 1092499"/>
              <a:gd name="connsiteX30" fmla="*/ 182087 w 6271892"/>
              <a:gd name="connsiteY30" fmla="*/ 1092499 h 1092499"/>
              <a:gd name="connsiteX31" fmla="*/ 0 w 6271892"/>
              <a:gd name="connsiteY31" fmla="*/ 910412 h 1092499"/>
              <a:gd name="connsiteX32" fmla="*/ 0 w 6271892"/>
              <a:gd name="connsiteY32" fmla="*/ 910416 h 1092499"/>
              <a:gd name="connsiteX33" fmla="*/ 0 w 6271892"/>
              <a:gd name="connsiteY33" fmla="*/ 637291 h 1092499"/>
              <a:gd name="connsiteX34" fmla="*/ 0 w 6271892"/>
              <a:gd name="connsiteY34" fmla="*/ 637291 h 1092499"/>
              <a:gd name="connsiteX35" fmla="*/ 0 w 6271892"/>
              <a:gd name="connsiteY35" fmla="*/ 182087 h 1092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271892" h="1092499" fill="none" extrusionOk="0">
                <a:moveTo>
                  <a:pt x="0" y="182087"/>
                </a:moveTo>
                <a:cubicBezTo>
                  <a:pt x="12441" y="74726"/>
                  <a:pt x="72460" y="606"/>
                  <a:pt x="182087" y="0"/>
                </a:cubicBezTo>
                <a:cubicBezTo>
                  <a:pt x="442926" y="-17828"/>
                  <a:pt x="642791" y="39466"/>
                  <a:pt x="831037" y="0"/>
                </a:cubicBezTo>
                <a:cubicBezTo>
                  <a:pt x="1019283" y="-39466"/>
                  <a:pt x="1278040" y="69679"/>
                  <a:pt x="1479987" y="0"/>
                </a:cubicBezTo>
                <a:cubicBezTo>
                  <a:pt x="1681934" y="-69679"/>
                  <a:pt x="1989437" y="58890"/>
                  <a:pt x="2128937" y="0"/>
                </a:cubicBezTo>
                <a:cubicBezTo>
                  <a:pt x="2268437" y="-58890"/>
                  <a:pt x="2533410" y="22710"/>
                  <a:pt x="2743121" y="0"/>
                </a:cubicBezTo>
                <a:cubicBezTo>
                  <a:pt x="2952832" y="-22710"/>
                  <a:pt x="3213256" y="89239"/>
                  <a:pt x="3658604" y="0"/>
                </a:cubicBezTo>
                <a:lnTo>
                  <a:pt x="3658604" y="0"/>
                </a:lnTo>
                <a:cubicBezTo>
                  <a:pt x="3778225" y="-8392"/>
                  <a:pt x="4006748" y="38713"/>
                  <a:pt x="4212621" y="0"/>
                </a:cubicBezTo>
                <a:cubicBezTo>
                  <a:pt x="4418494" y="-38713"/>
                  <a:pt x="4610395" y="30136"/>
                  <a:pt x="4719599" y="0"/>
                </a:cubicBezTo>
                <a:cubicBezTo>
                  <a:pt x="4828803" y="-30136"/>
                  <a:pt x="4995263" y="10367"/>
                  <a:pt x="5226577" y="0"/>
                </a:cubicBezTo>
                <a:cubicBezTo>
                  <a:pt x="5369886" y="-6484"/>
                  <a:pt x="5568877" y="24569"/>
                  <a:pt x="5658191" y="0"/>
                </a:cubicBezTo>
                <a:cubicBezTo>
                  <a:pt x="5747505" y="-24569"/>
                  <a:pt x="5915035" y="48483"/>
                  <a:pt x="6089805" y="0"/>
                </a:cubicBezTo>
                <a:cubicBezTo>
                  <a:pt x="6188106" y="11715"/>
                  <a:pt x="6260145" y="56028"/>
                  <a:pt x="6271892" y="182087"/>
                </a:cubicBezTo>
                <a:cubicBezTo>
                  <a:pt x="6321652" y="287274"/>
                  <a:pt x="6226613" y="443010"/>
                  <a:pt x="6271892" y="637291"/>
                </a:cubicBezTo>
                <a:cubicBezTo>
                  <a:pt x="6389432" y="682734"/>
                  <a:pt x="6537601" y="942702"/>
                  <a:pt x="6638296" y="1027889"/>
                </a:cubicBezTo>
                <a:cubicBezTo>
                  <a:pt x="6488767" y="1001114"/>
                  <a:pt x="6407394" y="912875"/>
                  <a:pt x="6271892" y="910416"/>
                </a:cubicBezTo>
                <a:lnTo>
                  <a:pt x="6271892" y="910412"/>
                </a:lnTo>
                <a:cubicBezTo>
                  <a:pt x="6278380" y="1003937"/>
                  <a:pt x="6177965" y="1100627"/>
                  <a:pt x="6089805" y="1092499"/>
                </a:cubicBezTo>
                <a:cubicBezTo>
                  <a:pt x="5905403" y="1099048"/>
                  <a:pt x="5779638" y="1054346"/>
                  <a:pt x="5658191" y="1092499"/>
                </a:cubicBezTo>
                <a:cubicBezTo>
                  <a:pt x="5536744" y="1130652"/>
                  <a:pt x="5346931" y="1060386"/>
                  <a:pt x="5226577" y="1092499"/>
                </a:cubicBezTo>
                <a:cubicBezTo>
                  <a:pt x="5088458" y="1114487"/>
                  <a:pt x="4934783" y="1041827"/>
                  <a:pt x="4672560" y="1092499"/>
                </a:cubicBezTo>
                <a:cubicBezTo>
                  <a:pt x="4410337" y="1143171"/>
                  <a:pt x="4378099" y="1038793"/>
                  <a:pt x="4149902" y="1092499"/>
                </a:cubicBezTo>
                <a:cubicBezTo>
                  <a:pt x="3921705" y="1146205"/>
                  <a:pt x="3874865" y="1074464"/>
                  <a:pt x="3658604" y="1092499"/>
                </a:cubicBezTo>
                <a:lnTo>
                  <a:pt x="3658604" y="1092499"/>
                </a:lnTo>
                <a:cubicBezTo>
                  <a:pt x="3472701" y="1129614"/>
                  <a:pt x="3282695" y="1082815"/>
                  <a:pt x="3113950" y="1092499"/>
                </a:cubicBezTo>
                <a:cubicBezTo>
                  <a:pt x="2945205" y="1102183"/>
                  <a:pt x="2838643" y="1053341"/>
                  <a:pt x="2638826" y="1092499"/>
                </a:cubicBezTo>
                <a:cubicBezTo>
                  <a:pt x="2439009" y="1131657"/>
                  <a:pt x="2216542" y="1074296"/>
                  <a:pt x="2024641" y="1092499"/>
                </a:cubicBezTo>
                <a:cubicBezTo>
                  <a:pt x="1832741" y="1110702"/>
                  <a:pt x="1686289" y="1037545"/>
                  <a:pt x="1514752" y="1092499"/>
                </a:cubicBezTo>
                <a:cubicBezTo>
                  <a:pt x="1343215" y="1147453"/>
                  <a:pt x="1250421" y="1059213"/>
                  <a:pt x="1004863" y="1092499"/>
                </a:cubicBezTo>
                <a:cubicBezTo>
                  <a:pt x="759305" y="1125785"/>
                  <a:pt x="572896" y="1045913"/>
                  <a:pt x="182087" y="1092499"/>
                </a:cubicBezTo>
                <a:cubicBezTo>
                  <a:pt x="90990" y="1069934"/>
                  <a:pt x="-7735" y="1033496"/>
                  <a:pt x="0" y="910412"/>
                </a:cubicBezTo>
                <a:lnTo>
                  <a:pt x="0" y="910416"/>
                </a:lnTo>
                <a:cubicBezTo>
                  <a:pt x="-3128" y="788084"/>
                  <a:pt x="22184" y="768553"/>
                  <a:pt x="0" y="637291"/>
                </a:cubicBezTo>
                <a:lnTo>
                  <a:pt x="0" y="637291"/>
                </a:lnTo>
                <a:cubicBezTo>
                  <a:pt x="-20764" y="432687"/>
                  <a:pt x="4183" y="356452"/>
                  <a:pt x="0" y="182087"/>
                </a:cubicBezTo>
                <a:close/>
              </a:path>
              <a:path w="6271892" h="1092499" stroke="0" extrusionOk="0">
                <a:moveTo>
                  <a:pt x="0" y="182087"/>
                </a:moveTo>
                <a:cubicBezTo>
                  <a:pt x="-1932" y="74529"/>
                  <a:pt x="72550" y="9698"/>
                  <a:pt x="182087" y="0"/>
                </a:cubicBezTo>
                <a:cubicBezTo>
                  <a:pt x="343553" y="-15506"/>
                  <a:pt x="558879" y="37168"/>
                  <a:pt x="691976" y="0"/>
                </a:cubicBezTo>
                <a:cubicBezTo>
                  <a:pt x="825073" y="-37168"/>
                  <a:pt x="1103758" y="13290"/>
                  <a:pt x="1340926" y="0"/>
                </a:cubicBezTo>
                <a:cubicBezTo>
                  <a:pt x="1578094" y="-13290"/>
                  <a:pt x="1707600" y="33418"/>
                  <a:pt x="1920346" y="0"/>
                </a:cubicBezTo>
                <a:cubicBezTo>
                  <a:pt x="2133092" y="-33418"/>
                  <a:pt x="2240570" y="3246"/>
                  <a:pt x="2465000" y="0"/>
                </a:cubicBezTo>
                <a:cubicBezTo>
                  <a:pt x="2689430" y="-3246"/>
                  <a:pt x="2818129" y="4463"/>
                  <a:pt x="3044419" y="0"/>
                </a:cubicBezTo>
                <a:cubicBezTo>
                  <a:pt x="3270709" y="-4463"/>
                  <a:pt x="3370057" y="23895"/>
                  <a:pt x="3658604" y="0"/>
                </a:cubicBezTo>
                <a:lnTo>
                  <a:pt x="3658604" y="0"/>
                </a:lnTo>
                <a:cubicBezTo>
                  <a:pt x="3894285" y="-1112"/>
                  <a:pt x="3940353" y="12117"/>
                  <a:pt x="4181262" y="0"/>
                </a:cubicBezTo>
                <a:cubicBezTo>
                  <a:pt x="4422171" y="-12117"/>
                  <a:pt x="4463684" y="37507"/>
                  <a:pt x="4672560" y="0"/>
                </a:cubicBezTo>
                <a:cubicBezTo>
                  <a:pt x="4881436" y="-37507"/>
                  <a:pt x="5040579" y="29142"/>
                  <a:pt x="5226577" y="0"/>
                </a:cubicBezTo>
                <a:cubicBezTo>
                  <a:pt x="5374109" y="-19012"/>
                  <a:pt x="5478427" y="24531"/>
                  <a:pt x="5649559" y="0"/>
                </a:cubicBezTo>
                <a:cubicBezTo>
                  <a:pt x="5820691" y="-24531"/>
                  <a:pt x="5982690" y="42549"/>
                  <a:pt x="6089805" y="0"/>
                </a:cubicBezTo>
                <a:cubicBezTo>
                  <a:pt x="6196812" y="-16957"/>
                  <a:pt x="6294028" y="96565"/>
                  <a:pt x="6271892" y="182087"/>
                </a:cubicBezTo>
                <a:cubicBezTo>
                  <a:pt x="6305538" y="306711"/>
                  <a:pt x="6238421" y="489716"/>
                  <a:pt x="6271892" y="637291"/>
                </a:cubicBezTo>
                <a:cubicBezTo>
                  <a:pt x="6442546" y="735533"/>
                  <a:pt x="6424366" y="873281"/>
                  <a:pt x="6638296" y="1027889"/>
                </a:cubicBezTo>
                <a:cubicBezTo>
                  <a:pt x="6491040" y="1013722"/>
                  <a:pt x="6454374" y="932452"/>
                  <a:pt x="6271892" y="910416"/>
                </a:cubicBezTo>
                <a:lnTo>
                  <a:pt x="6271892" y="910412"/>
                </a:lnTo>
                <a:cubicBezTo>
                  <a:pt x="6273977" y="1000874"/>
                  <a:pt x="6182564" y="1081608"/>
                  <a:pt x="6089805" y="1092499"/>
                </a:cubicBezTo>
                <a:cubicBezTo>
                  <a:pt x="5886866" y="1104230"/>
                  <a:pt x="5857258" y="1087877"/>
                  <a:pt x="5675456" y="1092499"/>
                </a:cubicBezTo>
                <a:cubicBezTo>
                  <a:pt x="5493654" y="1097121"/>
                  <a:pt x="5427899" y="1084356"/>
                  <a:pt x="5226577" y="1092499"/>
                </a:cubicBezTo>
                <a:cubicBezTo>
                  <a:pt x="5105604" y="1112434"/>
                  <a:pt x="4832893" y="1053280"/>
                  <a:pt x="4719599" y="1092499"/>
                </a:cubicBezTo>
                <a:cubicBezTo>
                  <a:pt x="4606305" y="1131718"/>
                  <a:pt x="4441531" y="1037260"/>
                  <a:pt x="4228301" y="1092499"/>
                </a:cubicBezTo>
                <a:cubicBezTo>
                  <a:pt x="4015071" y="1147738"/>
                  <a:pt x="3811492" y="1083469"/>
                  <a:pt x="3658604" y="1092499"/>
                </a:cubicBezTo>
                <a:lnTo>
                  <a:pt x="3658604" y="1092499"/>
                </a:lnTo>
                <a:cubicBezTo>
                  <a:pt x="3436421" y="1117818"/>
                  <a:pt x="3209709" y="1039632"/>
                  <a:pt x="3079185" y="1092499"/>
                </a:cubicBezTo>
                <a:cubicBezTo>
                  <a:pt x="2948661" y="1145366"/>
                  <a:pt x="2646066" y="1068901"/>
                  <a:pt x="2534530" y="1092499"/>
                </a:cubicBezTo>
                <a:cubicBezTo>
                  <a:pt x="2422994" y="1116097"/>
                  <a:pt x="2086524" y="1073113"/>
                  <a:pt x="1920346" y="1092499"/>
                </a:cubicBezTo>
                <a:cubicBezTo>
                  <a:pt x="1754168" y="1111885"/>
                  <a:pt x="1540533" y="1082710"/>
                  <a:pt x="1445222" y="1092499"/>
                </a:cubicBezTo>
                <a:cubicBezTo>
                  <a:pt x="1349911" y="1102288"/>
                  <a:pt x="1062056" y="1072527"/>
                  <a:pt x="935332" y="1092499"/>
                </a:cubicBezTo>
                <a:cubicBezTo>
                  <a:pt x="808608" y="1112471"/>
                  <a:pt x="348482" y="1013754"/>
                  <a:pt x="182087" y="1092499"/>
                </a:cubicBezTo>
                <a:cubicBezTo>
                  <a:pt x="65613" y="1098133"/>
                  <a:pt x="1916" y="1010012"/>
                  <a:pt x="0" y="910412"/>
                </a:cubicBezTo>
                <a:lnTo>
                  <a:pt x="0" y="910416"/>
                </a:lnTo>
                <a:cubicBezTo>
                  <a:pt x="-5287" y="779680"/>
                  <a:pt x="9798" y="713665"/>
                  <a:pt x="0" y="637291"/>
                </a:cubicBezTo>
                <a:lnTo>
                  <a:pt x="0" y="637291"/>
                </a:lnTo>
                <a:cubicBezTo>
                  <a:pt x="-32583" y="481043"/>
                  <a:pt x="49565" y="332132"/>
                  <a:pt x="0" y="182087"/>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5842"/>
                      <a:gd name="adj2" fmla="val 44086"/>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Le vol isolé  </a:t>
            </a:r>
            <a:r>
              <a:rPr lang="fr-FR" sz="1400" dirty="0">
                <a:solidFill>
                  <a:schemeClr val="tx1"/>
                </a:solidFill>
                <a:latin typeface="Ink Free" panose="03080402000500000000" pitchFamily="66" charset="0"/>
              </a:rPr>
              <a:t>(hors voiture) est couvert dans le cadre de l’option </a:t>
            </a:r>
            <a:r>
              <a:rPr lang="fr-FR" sz="1400" b="1" dirty="0">
                <a:solidFill>
                  <a:schemeClr val="tx1"/>
                </a:solidFill>
                <a:latin typeface="Ink Free" panose="03080402000500000000" pitchFamily="66" charset="0"/>
              </a:rPr>
              <a:t>Équipements extérieurs. </a:t>
            </a:r>
            <a:r>
              <a:rPr lang="fr-FR" sz="1400" dirty="0">
                <a:solidFill>
                  <a:schemeClr val="tx1"/>
                </a:solidFill>
                <a:latin typeface="Ink Free" panose="03080402000500000000" pitchFamily="66" charset="0"/>
              </a:rPr>
              <a:t>Le plafond d’indemnisation sera de 500 € ou 1 000 € (en AUTO 4) et de 500€ , 1000€ ou 2000€ (en AUTO 5) en fonction du choix du client à la souscription. La garantie est limitée à une fois par année d’assurance. (CG 8,1)</a:t>
            </a:r>
          </a:p>
        </p:txBody>
      </p:sp>
      <p:sp>
        <p:nvSpPr>
          <p:cNvPr id="24" name="Rectangle 23">
            <a:extLst>
              <a:ext uri="{FF2B5EF4-FFF2-40B4-BE49-F238E27FC236}">
                <a16:creationId xmlns:a16="http://schemas.microsoft.com/office/drawing/2014/main" id="{66116F9C-5F3E-265A-556A-AE80E5E52663}"/>
              </a:ext>
            </a:extLst>
          </p:cNvPr>
          <p:cNvSpPr/>
          <p:nvPr/>
        </p:nvSpPr>
        <p:spPr>
          <a:xfrm>
            <a:off x="10657310" y="577713"/>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AUTO</a:t>
            </a:r>
          </a:p>
        </p:txBody>
      </p:sp>
      <p:grpSp>
        <p:nvGrpSpPr>
          <p:cNvPr id="15" name="Groupe 14">
            <a:extLst>
              <a:ext uri="{FF2B5EF4-FFF2-40B4-BE49-F238E27FC236}">
                <a16:creationId xmlns:a16="http://schemas.microsoft.com/office/drawing/2014/main" id="{98F1DBE1-7ED4-DBD0-D2D4-78A92BA93E55}"/>
              </a:ext>
            </a:extLst>
          </p:cNvPr>
          <p:cNvGrpSpPr/>
          <p:nvPr/>
        </p:nvGrpSpPr>
        <p:grpSpPr>
          <a:xfrm>
            <a:off x="9024875" y="2494877"/>
            <a:ext cx="1115654" cy="434891"/>
            <a:chOff x="9701914" y="5279004"/>
            <a:chExt cx="1115654" cy="434891"/>
          </a:xfrm>
        </p:grpSpPr>
        <p:sp>
          <p:nvSpPr>
            <p:cNvPr id="16" name="Rectangle 15">
              <a:hlinkClick r:id="rId3"/>
              <a:extLst>
                <a:ext uri="{FF2B5EF4-FFF2-40B4-BE49-F238E27FC236}">
                  <a16:creationId xmlns:a16="http://schemas.microsoft.com/office/drawing/2014/main" id="{13EEEB40-D663-2B91-B9EC-B4A12AB62797}"/>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7" name="Image 16">
              <a:extLst>
                <a:ext uri="{FF2B5EF4-FFF2-40B4-BE49-F238E27FC236}">
                  <a16:creationId xmlns:a16="http://schemas.microsoft.com/office/drawing/2014/main" id="{D89685CD-F1EE-C9D3-AE37-AD5CC04602D5}"/>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pic>
        <p:nvPicPr>
          <p:cNvPr id="2" name="Picture 2" descr="Vecteur gratuit ensemble d'illustration de caractère homme d'affaires">
            <a:extLst>
              <a:ext uri="{FF2B5EF4-FFF2-40B4-BE49-F238E27FC236}">
                <a16:creationId xmlns:a16="http://schemas.microsoft.com/office/drawing/2014/main" id="{AD1CA191-178A-B488-2EFE-FA3CA38DAEC9}"/>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70447" r="8525"/>
          <a:stretch/>
        </p:blipFill>
        <p:spPr bwMode="auto">
          <a:xfrm>
            <a:off x="10770224" y="2593138"/>
            <a:ext cx="1421775" cy="4061320"/>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Vecteur gratuit personnes qui voyagent fond dans un style plat">
            <a:extLst>
              <a:ext uri="{FF2B5EF4-FFF2-40B4-BE49-F238E27FC236}">
                <a16:creationId xmlns:a16="http://schemas.microsoft.com/office/drawing/2014/main" id="{A24133BC-C5BC-B5C1-8190-6649AF38230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6230"/>
          <a:stretch/>
        </p:blipFill>
        <p:spPr bwMode="auto">
          <a:xfrm>
            <a:off x="714178" y="1540486"/>
            <a:ext cx="4347075" cy="452094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BF296B3-D525-D221-E4A6-0405DDDFEF4E}"/>
              </a:ext>
            </a:extLst>
          </p:cNvPr>
          <p:cNvSpPr/>
          <p:nvPr/>
        </p:nvSpPr>
        <p:spPr>
          <a:xfrm>
            <a:off x="820208" y="1675977"/>
            <a:ext cx="1546972" cy="4284971"/>
          </a:xfrm>
          <a:custGeom>
            <a:avLst/>
            <a:gdLst>
              <a:gd name="connsiteX0" fmla="*/ 0 w 1546972"/>
              <a:gd name="connsiteY0" fmla="*/ 0 h 4284971"/>
              <a:gd name="connsiteX1" fmla="*/ 515657 w 1546972"/>
              <a:gd name="connsiteY1" fmla="*/ 0 h 4284971"/>
              <a:gd name="connsiteX2" fmla="*/ 1062254 w 1546972"/>
              <a:gd name="connsiteY2" fmla="*/ 0 h 4284971"/>
              <a:gd name="connsiteX3" fmla="*/ 1546972 w 1546972"/>
              <a:gd name="connsiteY3" fmla="*/ 0 h 4284971"/>
              <a:gd name="connsiteX4" fmla="*/ 1546972 w 1546972"/>
              <a:gd name="connsiteY4" fmla="*/ 483590 h 4284971"/>
              <a:gd name="connsiteX5" fmla="*/ 1546972 w 1546972"/>
              <a:gd name="connsiteY5" fmla="*/ 967179 h 4284971"/>
              <a:gd name="connsiteX6" fmla="*/ 1546972 w 1546972"/>
              <a:gd name="connsiteY6" fmla="*/ 1450769 h 4284971"/>
              <a:gd name="connsiteX7" fmla="*/ 1546972 w 1546972"/>
              <a:gd name="connsiteY7" fmla="*/ 2105757 h 4284971"/>
              <a:gd name="connsiteX8" fmla="*/ 1546972 w 1546972"/>
              <a:gd name="connsiteY8" fmla="*/ 2760746 h 4284971"/>
              <a:gd name="connsiteX9" fmla="*/ 1546972 w 1546972"/>
              <a:gd name="connsiteY9" fmla="*/ 3415734 h 4284971"/>
              <a:gd name="connsiteX10" fmla="*/ 1546972 w 1546972"/>
              <a:gd name="connsiteY10" fmla="*/ 4284971 h 4284971"/>
              <a:gd name="connsiteX11" fmla="*/ 1031315 w 1546972"/>
              <a:gd name="connsiteY11" fmla="*/ 4284971 h 4284971"/>
              <a:gd name="connsiteX12" fmla="*/ 531127 w 1546972"/>
              <a:gd name="connsiteY12" fmla="*/ 4284971 h 4284971"/>
              <a:gd name="connsiteX13" fmla="*/ 0 w 1546972"/>
              <a:gd name="connsiteY13" fmla="*/ 4284971 h 4284971"/>
              <a:gd name="connsiteX14" fmla="*/ 0 w 1546972"/>
              <a:gd name="connsiteY14" fmla="*/ 3715682 h 4284971"/>
              <a:gd name="connsiteX15" fmla="*/ 0 w 1546972"/>
              <a:gd name="connsiteY15" fmla="*/ 3103543 h 4284971"/>
              <a:gd name="connsiteX16" fmla="*/ 0 w 1546972"/>
              <a:gd name="connsiteY16" fmla="*/ 2405705 h 4284971"/>
              <a:gd name="connsiteX17" fmla="*/ 0 w 1546972"/>
              <a:gd name="connsiteY17" fmla="*/ 1750717 h 4284971"/>
              <a:gd name="connsiteX18" fmla="*/ 0 w 1546972"/>
              <a:gd name="connsiteY18" fmla="*/ 1138578 h 4284971"/>
              <a:gd name="connsiteX19" fmla="*/ 0 w 1546972"/>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46972" h="4284971" fill="none" extrusionOk="0">
                <a:moveTo>
                  <a:pt x="0" y="0"/>
                </a:moveTo>
                <a:cubicBezTo>
                  <a:pt x="256958" y="11478"/>
                  <a:pt x="351712" y="-22859"/>
                  <a:pt x="515657" y="0"/>
                </a:cubicBezTo>
                <a:cubicBezTo>
                  <a:pt x="679602" y="22859"/>
                  <a:pt x="879898" y="27032"/>
                  <a:pt x="1062254" y="0"/>
                </a:cubicBezTo>
                <a:cubicBezTo>
                  <a:pt x="1244610" y="-27032"/>
                  <a:pt x="1382599" y="10518"/>
                  <a:pt x="1546972" y="0"/>
                </a:cubicBezTo>
                <a:cubicBezTo>
                  <a:pt x="1545520" y="168836"/>
                  <a:pt x="1540371" y="309882"/>
                  <a:pt x="1546972" y="483590"/>
                </a:cubicBezTo>
                <a:cubicBezTo>
                  <a:pt x="1553574" y="657298"/>
                  <a:pt x="1559381" y="755619"/>
                  <a:pt x="1546972" y="967179"/>
                </a:cubicBezTo>
                <a:cubicBezTo>
                  <a:pt x="1534563" y="1178739"/>
                  <a:pt x="1550796" y="1289944"/>
                  <a:pt x="1546972" y="1450769"/>
                </a:cubicBezTo>
                <a:cubicBezTo>
                  <a:pt x="1543149" y="1611594"/>
                  <a:pt x="1523776" y="1870001"/>
                  <a:pt x="1546972" y="2105757"/>
                </a:cubicBezTo>
                <a:cubicBezTo>
                  <a:pt x="1570168" y="2341513"/>
                  <a:pt x="1560879" y="2520952"/>
                  <a:pt x="1546972" y="2760746"/>
                </a:cubicBezTo>
                <a:cubicBezTo>
                  <a:pt x="1533065" y="3000540"/>
                  <a:pt x="1569592" y="3121935"/>
                  <a:pt x="1546972" y="3415734"/>
                </a:cubicBezTo>
                <a:cubicBezTo>
                  <a:pt x="1524352" y="3709533"/>
                  <a:pt x="1521707" y="3953150"/>
                  <a:pt x="1546972" y="4284971"/>
                </a:cubicBezTo>
                <a:cubicBezTo>
                  <a:pt x="1393796" y="4270970"/>
                  <a:pt x="1280144" y="4260316"/>
                  <a:pt x="1031315" y="4284971"/>
                </a:cubicBezTo>
                <a:cubicBezTo>
                  <a:pt x="782486" y="4309626"/>
                  <a:pt x="739945" y="4276646"/>
                  <a:pt x="531127" y="4284971"/>
                </a:cubicBezTo>
                <a:cubicBezTo>
                  <a:pt x="322309" y="4293296"/>
                  <a:pt x="210664" y="4274733"/>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546972" h="4284971" stroke="0" extrusionOk="0">
                <a:moveTo>
                  <a:pt x="0" y="0"/>
                </a:moveTo>
                <a:cubicBezTo>
                  <a:pt x="129812" y="12410"/>
                  <a:pt x="375342" y="22431"/>
                  <a:pt x="484718" y="0"/>
                </a:cubicBezTo>
                <a:cubicBezTo>
                  <a:pt x="594094" y="-22431"/>
                  <a:pt x="804720" y="-8246"/>
                  <a:pt x="1015845" y="0"/>
                </a:cubicBezTo>
                <a:cubicBezTo>
                  <a:pt x="1226970" y="8246"/>
                  <a:pt x="1312221" y="13653"/>
                  <a:pt x="1546972" y="0"/>
                </a:cubicBezTo>
                <a:cubicBezTo>
                  <a:pt x="1514820" y="290431"/>
                  <a:pt x="1564541" y="486490"/>
                  <a:pt x="1546972" y="697838"/>
                </a:cubicBezTo>
                <a:cubicBezTo>
                  <a:pt x="1529403" y="909186"/>
                  <a:pt x="1552210" y="1237798"/>
                  <a:pt x="1546972" y="1395676"/>
                </a:cubicBezTo>
                <a:cubicBezTo>
                  <a:pt x="1541734" y="1553554"/>
                  <a:pt x="1540987" y="1897404"/>
                  <a:pt x="1546972" y="2050665"/>
                </a:cubicBezTo>
                <a:cubicBezTo>
                  <a:pt x="1552957" y="2203926"/>
                  <a:pt x="1555869" y="2512303"/>
                  <a:pt x="1546972" y="2662803"/>
                </a:cubicBezTo>
                <a:cubicBezTo>
                  <a:pt x="1538075" y="2813303"/>
                  <a:pt x="1566940" y="3057709"/>
                  <a:pt x="1546972" y="3317792"/>
                </a:cubicBezTo>
                <a:cubicBezTo>
                  <a:pt x="1527004" y="3577875"/>
                  <a:pt x="1568447" y="4046210"/>
                  <a:pt x="1546972" y="4284971"/>
                </a:cubicBezTo>
                <a:cubicBezTo>
                  <a:pt x="1421196" y="4277653"/>
                  <a:pt x="1176198" y="4268161"/>
                  <a:pt x="1046784" y="4284971"/>
                </a:cubicBezTo>
                <a:cubicBezTo>
                  <a:pt x="917370" y="4301781"/>
                  <a:pt x="750640" y="4271087"/>
                  <a:pt x="546597" y="4284971"/>
                </a:cubicBezTo>
                <a:cubicBezTo>
                  <a:pt x="342554" y="4298855"/>
                  <a:pt x="113154" y="4280348"/>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Pause café sur une aire d’autoroute… </a:t>
            </a:r>
          </a:p>
          <a:p>
            <a:pPr algn="ctr"/>
            <a:r>
              <a:rPr lang="fr-FR" sz="1600" dirty="0">
                <a:solidFill>
                  <a:schemeClr val="tx1"/>
                </a:solidFill>
                <a:latin typeface="Ink Free" panose="03080402000500000000" pitchFamily="66" charset="0"/>
              </a:rPr>
              <a:t>le coffre de toit est fracturé </a:t>
            </a:r>
          </a:p>
        </p:txBody>
      </p:sp>
      <p:sp>
        <p:nvSpPr>
          <p:cNvPr id="9" name="Rectangle 8">
            <a:extLst>
              <a:ext uri="{FF2B5EF4-FFF2-40B4-BE49-F238E27FC236}">
                <a16:creationId xmlns:a16="http://schemas.microsoft.com/office/drawing/2014/main" id="{0EEFC3CF-61BE-65E5-D625-441E2A3EFD4C}"/>
              </a:ext>
            </a:extLst>
          </p:cNvPr>
          <p:cNvSpPr/>
          <p:nvPr/>
        </p:nvSpPr>
        <p:spPr>
          <a:xfrm>
            <a:off x="695326" y="1540487"/>
            <a:ext cx="4366868" cy="4520948"/>
          </a:xfrm>
          <a:custGeom>
            <a:avLst/>
            <a:gdLst>
              <a:gd name="connsiteX0" fmla="*/ 0 w 4366868"/>
              <a:gd name="connsiteY0" fmla="*/ 0 h 4520948"/>
              <a:gd name="connsiteX1" fmla="*/ 536501 w 4366868"/>
              <a:gd name="connsiteY1" fmla="*/ 0 h 4520948"/>
              <a:gd name="connsiteX2" fmla="*/ 1204008 w 4366868"/>
              <a:gd name="connsiteY2" fmla="*/ 0 h 4520948"/>
              <a:gd name="connsiteX3" fmla="*/ 1784177 w 4366868"/>
              <a:gd name="connsiteY3" fmla="*/ 0 h 4520948"/>
              <a:gd name="connsiteX4" fmla="*/ 2495353 w 4366868"/>
              <a:gd name="connsiteY4" fmla="*/ 0 h 4520948"/>
              <a:gd name="connsiteX5" fmla="*/ 3206529 w 4366868"/>
              <a:gd name="connsiteY5" fmla="*/ 0 h 4520948"/>
              <a:gd name="connsiteX6" fmla="*/ 3743030 w 4366868"/>
              <a:gd name="connsiteY6" fmla="*/ 0 h 4520948"/>
              <a:gd name="connsiteX7" fmla="*/ 4366868 w 4366868"/>
              <a:gd name="connsiteY7" fmla="*/ 0 h 4520948"/>
              <a:gd name="connsiteX8" fmla="*/ 4366868 w 4366868"/>
              <a:gd name="connsiteY8" fmla="*/ 736269 h 4520948"/>
              <a:gd name="connsiteX9" fmla="*/ 4366868 w 4366868"/>
              <a:gd name="connsiteY9" fmla="*/ 1336909 h 4520948"/>
              <a:gd name="connsiteX10" fmla="*/ 4366868 w 4366868"/>
              <a:gd name="connsiteY10" fmla="*/ 1937549 h 4520948"/>
              <a:gd name="connsiteX11" fmla="*/ 4366868 w 4366868"/>
              <a:gd name="connsiteY11" fmla="*/ 2538189 h 4520948"/>
              <a:gd name="connsiteX12" fmla="*/ 4366868 w 4366868"/>
              <a:gd name="connsiteY12" fmla="*/ 3274458 h 4520948"/>
              <a:gd name="connsiteX13" fmla="*/ 4366868 w 4366868"/>
              <a:gd name="connsiteY13" fmla="*/ 3784679 h 4520948"/>
              <a:gd name="connsiteX14" fmla="*/ 4366868 w 4366868"/>
              <a:gd name="connsiteY14" fmla="*/ 4520948 h 4520948"/>
              <a:gd name="connsiteX15" fmla="*/ 3830367 w 4366868"/>
              <a:gd name="connsiteY15" fmla="*/ 4520948 h 4520948"/>
              <a:gd name="connsiteX16" fmla="*/ 3250197 w 4366868"/>
              <a:gd name="connsiteY16" fmla="*/ 4520948 h 4520948"/>
              <a:gd name="connsiteX17" fmla="*/ 2713697 w 4366868"/>
              <a:gd name="connsiteY17" fmla="*/ 4520948 h 4520948"/>
              <a:gd name="connsiteX18" fmla="*/ 2133527 w 4366868"/>
              <a:gd name="connsiteY18" fmla="*/ 4520948 h 4520948"/>
              <a:gd name="connsiteX19" fmla="*/ 1422351 w 4366868"/>
              <a:gd name="connsiteY19" fmla="*/ 4520948 h 4520948"/>
              <a:gd name="connsiteX20" fmla="*/ 842182 w 4366868"/>
              <a:gd name="connsiteY20" fmla="*/ 4520948 h 4520948"/>
              <a:gd name="connsiteX21" fmla="*/ 0 w 4366868"/>
              <a:gd name="connsiteY21" fmla="*/ 4520948 h 4520948"/>
              <a:gd name="connsiteX22" fmla="*/ 0 w 4366868"/>
              <a:gd name="connsiteY22" fmla="*/ 3965517 h 4520948"/>
              <a:gd name="connsiteX23" fmla="*/ 0 w 4366868"/>
              <a:gd name="connsiteY23" fmla="*/ 3455296 h 4520948"/>
              <a:gd name="connsiteX24" fmla="*/ 0 w 4366868"/>
              <a:gd name="connsiteY24" fmla="*/ 2764237 h 4520948"/>
              <a:gd name="connsiteX25" fmla="*/ 0 w 4366868"/>
              <a:gd name="connsiteY25" fmla="*/ 2208806 h 4520948"/>
              <a:gd name="connsiteX26" fmla="*/ 0 w 4366868"/>
              <a:gd name="connsiteY26" fmla="*/ 1698585 h 4520948"/>
              <a:gd name="connsiteX27" fmla="*/ 0 w 4366868"/>
              <a:gd name="connsiteY27" fmla="*/ 1143154 h 4520948"/>
              <a:gd name="connsiteX28" fmla="*/ 0 w 4366868"/>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66868" h="4520948" extrusionOk="0">
                <a:moveTo>
                  <a:pt x="0" y="0"/>
                </a:moveTo>
                <a:cubicBezTo>
                  <a:pt x="216810" y="12985"/>
                  <a:pt x="330578" y="5234"/>
                  <a:pt x="536501" y="0"/>
                </a:cubicBezTo>
                <a:cubicBezTo>
                  <a:pt x="742424" y="-5234"/>
                  <a:pt x="993459" y="16534"/>
                  <a:pt x="1204008" y="0"/>
                </a:cubicBezTo>
                <a:cubicBezTo>
                  <a:pt x="1414557" y="-16534"/>
                  <a:pt x="1627112" y="27321"/>
                  <a:pt x="1784177" y="0"/>
                </a:cubicBezTo>
                <a:cubicBezTo>
                  <a:pt x="1941242" y="-27321"/>
                  <a:pt x="2148790" y="-32722"/>
                  <a:pt x="2495353" y="0"/>
                </a:cubicBezTo>
                <a:cubicBezTo>
                  <a:pt x="2841916" y="32722"/>
                  <a:pt x="2935856" y="-9612"/>
                  <a:pt x="3206529" y="0"/>
                </a:cubicBezTo>
                <a:cubicBezTo>
                  <a:pt x="3477202" y="9612"/>
                  <a:pt x="3542243" y="6530"/>
                  <a:pt x="3743030" y="0"/>
                </a:cubicBezTo>
                <a:cubicBezTo>
                  <a:pt x="3943817" y="-6530"/>
                  <a:pt x="4216636" y="-10812"/>
                  <a:pt x="4366868" y="0"/>
                </a:cubicBezTo>
                <a:cubicBezTo>
                  <a:pt x="4388967" y="223254"/>
                  <a:pt x="4355962" y="478147"/>
                  <a:pt x="4366868" y="736269"/>
                </a:cubicBezTo>
                <a:cubicBezTo>
                  <a:pt x="4377774" y="994391"/>
                  <a:pt x="4373630" y="1176183"/>
                  <a:pt x="4366868" y="1336909"/>
                </a:cubicBezTo>
                <a:cubicBezTo>
                  <a:pt x="4360106" y="1497635"/>
                  <a:pt x="4396577" y="1662091"/>
                  <a:pt x="4366868" y="1937549"/>
                </a:cubicBezTo>
                <a:cubicBezTo>
                  <a:pt x="4337159" y="2213007"/>
                  <a:pt x="4377594" y="2310764"/>
                  <a:pt x="4366868" y="2538189"/>
                </a:cubicBezTo>
                <a:cubicBezTo>
                  <a:pt x="4356142" y="2765614"/>
                  <a:pt x="4340980" y="2910283"/>
                  <a:pt x="4366868" y="3274458"/>
                </a:cubicBezTo>
                <a:cubicBezTo>
                  <a:pt x="4392756" y="3638633"/>
                  <a:pt x="4387434" y="3626081"/>
                  <a:pt x="4366868" y="3784679"/>
                </a:cubicBezTo>
                <a:cubicBezTo>
                  <a:pt x="4346302" y="3943277"/>
                  <a:pt x="4392196" y="4360853"/>
                  <a:pt x="4366868" y="4520948"/>
                </a:cubicBezTo>
                <a:cubicBezTo>
                  <a:pt x="4131612" y="4503687"/>
                  <a:pt x="4051493" y="4532235"/>
                  <a:pt x="3830367" y="4520948"/>
                </a:cubicBezTo>
                <a:cubicBezTo>
                  <a:pt x="3609241" y="4509661"/>
                  <a:pt x="3487947" y="4547618"/>
                  <a:pt x="3250197" y="4520948"/>
                </a:cubicBezTo>
                <a:cubicBezTo>
                  <a:pt x="3012447" y="4494279"/>
                  <a:pt x="2979513" y="4518934"/>
                  <a:pt x="2713697" y="4520948"/>
                </a:cubicBezTo>
                <a:cubicBezTo>
                  <a:pt x="2447881" y="4522962"/>
                  <a:pt x="2281909" y="4506631"/>
                  <a:pt x="2133527" y="4520948"/>
                </a:cubicBezTo>
                <a:cubicBezTo>
                  <a:pt x="1985145" y="4535266"/>
                  <a:pt x="1695494" y="4499436"/>
                  <a:pt x="1422351" y="4520948"/>
                </a:cubicBezTo>
                <a:cubicBezTo>
                  <a:pt x="1149208" y="4542460"/>
                  <a:pt x="1130493" y="4503947"/>
                  <a:pt x="842182" y="4520948"/>
                </a:cubicBezTo>
                <a:cubicBezTo>
                  <a:pt x="553871" y="4537949"/>
                  <a:pt x="292578" y="4531519"/>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spTree>
    <p:extLst>
      <p:ext uri="{BB962C8B-B14F-4D97-AF65-F5344CB8AC3E}">
        <p14:creationId xmlns:p14="http://schemas.microsoft.com/office/powerpoint/2010/main" val="105492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24"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26DFE-0447-A4FF-8553-0F02D6EC1E82}"/>
              </a:ext>
            </a:extLst>
          </p:cNvPr>
          <p:cNvSpPr/>
          <p:nvPr/>
        </p:nvSpPr>
        <p:spPr>
          <a:xfrm>
            <a:off x="610046" y="1415425"/>
            <a:ext cx="11066017" cy="4758233"/>
          </a:xfrm>
          <a:custGeom>
            <a:avLst/>
            <a:gdLst>
              <a:gd name="connsiteX0" fmla="*/ 0 w 11066017"/>
              <a:gd name="connsiteY0" fmla="*/ 0 h 4758233"/>
              <a:gd name="connsiteX1" fmla="*/ 470306 w 11066017"/>
              <a:gd name="connsiteY1" fmla="*/ 0 h 4758233"/>
              <a:gd name="connsiteX2" fmla="*/ 940611 w 11066017"/>
              <a:gd name="connsiteY2" fmla="*/ 0 h 4758233"/>
              <a:gd name="connsiteX3" fmla="*/ 1410917 w 11066017"/>
              <a:gd name="connsiteY3" fmla="*/ 0 h 4758233"/>
              <a:gd name="connsiteX4" fmla="*/ 1770563 w 11066017"/>
              <a:gd name="connsiteY4" fmla="*/ 0 h 4758233"/>
              <a:gd name="connsiteX5" fmla="*/ 2683509 w 11066017"/>
              <a:gd name="connsiteY5" fmla="*/ 0 h 4758233"/>
              <a:gd name="connsiteX6" fmla="*/ 3375135 w 11066017"/>
              <a:gd name="connsiteY6" fmla="*/ 0 h 4758233"/>
              <a:gd name="connsiteX7" fmla="*/ 4288082 w 11066017"/>
              <a:gd name="connsiteY7" fmla="*/ 0 h 4758233"/>
              <a:gd name="connsiteX8" fmla="*/ 4869047 w 11066017"/>
              <a:gd name="connsiteY8" fmla="*/ 0 h 4758233"/>
              <a:gd name="connsiteX9" fmla="*/ 5228693 w 11066017"/>
              <a:gd name="connsiteY9" fmla="*/ 0 h 4758233"/>
              <a:gd name="connsiteX10" fmla="*/ 5698999 w 11066017"/>
              <a:gd name="connsiteY10" fmla="*/ 0 h 4758233"/>
              <a:gd name="connsiteX11" fmla="*/ 6390625 w 11066017"/>
              <a:gd name="connsiteY11" fmla="*/ 0 h 4758233"/>
              <a:gd name="connsiteX12" fmla="*/ 7192911 w 11066017"/>
              <a:gd name="connsiteY12" fmla="*/ 0 h 4758233"/>
              <a:gd name="connsiteX13" fmla="*/ 7773877 w 11066017"/>
              <a:gd name="connsiteY13" fmla="*/ 0 h 4758233"/>
              <a:gd name="connsiteX14" fmla="*/ 8133522 w 11066017"/>
              <a:gd name="connsiteY14" fmla="*/ 0 h 4758233"/>
              <a:gd name="connsiteX15" fmla="*/ 8825149 w 11066017"/>
              <a:gd name="connsiteY15" fmla="*/ 0 h 4758233"/>
              <a:gd name="connsiteX16" fmla="*/ 9627435 w 11066017"/>
              <a:gd name="connsiteY16" fmla="*/ 0 h 4758233"/>
              <a:gd name="connsiteX17" fmla="*/ 10319061 w 11066017"/>
              <a:gd name="connsiteY17" fmla="*/ 0 h 4758233"/>
              <a:gd name="connsiteX18" fmla="*/ 11066017 w 11066017"/>
              <a:gd name="connsiteY18" fmla="*/ 0 h 4758233"/>
              <a:gd name="connsiteX19" fmla="*/ 11066017 w 11066017"/>
              <a:gd name="connsiteY19" fmla="*/ 679748 h 4758233"/>
              <a:gd name="connsiteX20" fmla="*/ 11066017 w 11066017"/>
              <a:gd name="connsiteY20" fmla="*/ 1454660 h 4758233"/>
              <a:gd name="connsiteX21" fmla="*/ 11066017 w 11066017"/>
              <a:gd name="connsiteY21" fmla="*/ 2086825 h 4758233"/>
              <a:gd name="connsiteX22" fmla="*/ 11066017 w 11066017"/>
              <a:gd name="connsiteY22" fmla="*/ 2623826 h 4758233"/>
              <a:gd name="connsiteX23" fmla="*/ 11066017 w 11066017"/>
              <a:gd name="connsiteY23" fmla="*/ 3255991 h 4758233"/>
              <a:gd name="connsiteX24" fmla="*/ 11066017 w 11066017"/>
              <a:gd name="connsiteY24" fmla="*/ 4030903 h 4758233"/>
              <a:gd name="connsiteX25" fmla="*/ 11066017 w 11066017"/>
              <a:gd name="connsiteY25" fmla="*/ 4758233 h 4758233"/>
              <a:gd name="connsiteX26" fmla="*/ 10595711 w 11066017"/>
              <a:gd name="connsiteY26" fmla="*/ 4758233 h 4758233"/>
              <a:gd name="connsiteX27" fmla="*/ 9793425 w 11066017"/>
              <a:gd name="connsiteY27" fmla="*/ 4758233 h 4758233"/>
              <a:gd name="connsiteX28" fmla="*/ 9212459 w 11066017"/>
              <a:gd name="connsiteY28" fmla="*/ 4758233 h 4758233"/>
              <a:gd name="connsiteX29" fmla="*/ 8852814 w 11066017"/>
              <a:gd name="connsiteY29" fmla="*/ 4758233 h 4758233"/>
              <a:gd name="connsiteX30" fmla="*/ 7939867 w 11066017"/>
              <a:gd name="connsiteY30" fmla="*/ 4758233 h 4758233"/>
              <a:gd name="connsiteX31" fmla="*/ 7137581 w 11066017"/>
              <a:gd name="connsiteY31" fmla="*/ 4758233 h 4758233"/>
              <a:gd name="connsiteX32" fmla="*/ 6335295 w 11066017"/>
              <a:gd name="connsiteY32" fmla="*/ 4758233 h 4758233"/>
              <a:gd name="connsiteX33" fmla="*/ 5975649 w 11066017"/>
              <a:gd name="connsiteY33" fmla="*/ 4758233 h 4758233"/>
              <a:gd name="connsiteX34" fmla="*/ 5505343 w 11066017"/>
              <a:gd name="connsiteY34" fmla="*/ 4758233 h 4758233"/>
              <a:gd name="connsiteX35" fmla="*/ 5035038 w 11066017"/>
              <a:gd name="connsiteY35" fmla="*/ 4758233 h 4758233"/>
              <a:gd name="connsiteX36" fmla="*/ 4675392 w 11066017"/>
              <a:gd name="connsiteY36" fmla="*/ 4758233 h 4758233"/>
              <a:gd name="connsiteX37" fmla="*/ 4205086 w 11066017"/>
              <a:gd name="connsiteY37" fmla="*/ 4758233 h 4758233"/>
              <a:gd name="connsiteX38" fmla="*/ 3845441 w 11066017"/>
              <a:gd name="connsiteY38" fmla="*/ 4758233 h 4758233"/>
              <a:gd name="connsiteX39" fmla="*/ 3375135 w 11066017"/>
              <a:gd name="connsiteY39" fmla="*/ 4758233 h 4758233"/>
              <a:gd name="connsiteX40" fmla="*/ 3015490 w 11066017"/>
              <a:gd name="connsiteY40" fmla="*/ 4758233 h 4758233"/>
              <a:gd name="connsiteX41" fmla="*/ 2323864 w 11066017"/>
              <a:gd name="connsiteY41" fmla="*/ 4758233 h 4758233"/>
              <a:gd name="connsiteX42" fmla="*/ 1742898 w 11066017"/>
              <a:gd name="connsiteY42" fmla="*/ 4758233 h 4758233"/>
              <a:gd name="connsiteX43" fmla="*/ 1383252 w 11066017"/>
              <a:gd name="connsiteY43" fmla="*/ 4758233 h 4758233"/>
              <a:gd name="connsiteX44" fmla="*/ 0 w 11066017"/>
              <a:gd name="connsiteY44" fmla="*/ 4758233 h 4758233"/>
              <a:gd name="connsiteX45" fmla="*/ 0 w 11066017"/>
              <a:gd name="connsiteY45" fmla="*/ 4030903 h 4758233"/>
              <a:gd name="connsiteX46" fmla="*/ 0 w 11066017"/>
              <a:gd name="connsiteY46" fmla="*/ 3398738 h 4758233"/>
              <a:gd name="connsiteX47" fmla="*/ 0 w 11066017"/>
              <a:gd name="connsiteY47" fmla="*/ 2766573 h 4758233"/>
              <a:gd name="connsiteX48" fmla="*/ 0 w 11066017"/>
              <a:gd name="connsiteY48" fmla="*/ 2181990 h 4758233"/>
              <a:gd name="connsiteX49" fmla="*/ 0 w 11066017"/>
              <a:gd name="connsiteY49" fmla="*/ 1454660 h 4758233"/>
              <a:gd name="connsiteX50" fmla="*/ 0 w 11066017"/>
              <a:gd name="connsiteY50" fmla="*/ 727330 h 4758233"/>
              <a:gd name="connsiteX51" fmla="*/ 0 w 11066017"/>
              <a:gd name="connsiteY51"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066017" h="4758233" fill="none" extrusionOk="0">
                <a:moveTo>
                  <a:pt x="0" y="0"/>
                </a:moveTo>
                <a:cubicBezTo>
                  <a:pt x="95860" y="2631"/>
                  <a:pt x="374827" y="2521"/>
                  <a:pt x="470306" y="0"/>
                </a:cubicBezTo>
                <a:cubicBezTo>
                  <a:pt x="565785" y="-2521"/>
                  <a:pt x="786367" y="-16660"/>
                  <a:pt x="940611" y="0"/>
                </a:cubicBezTo>
                <a:cubicBezTo>
                  <a:pt x="1094855" y="16660"/>
                  <a:pt x="1262985" y="12183"/>
                  <a:pt x="1410917" y="0"/>
                </a:cubicBezTo>
                <a:cubicBezTo>
                  <a:pt x="1558849" y="-12183"/>
                  <a:pt x="1649609" y="-880"/>
                  <a:pt x="1770563" y="0"/>
                </a:cubicBezTo>
                <a:cubicBezTo>
                  <a:pt x="1891517" y="880"/>
                  <a:pt x="2316837" y="3775"/>
                  <a:pt x="2683509" y="0"/>
                </a:cubicBezTo>
                <a:cubicBezTo>
                  <a:pt x="3050181" y="-3775"/>
                  <a:pt x="3078962" y="-7059"/>
                  <a:pt x="3375135" y="0"/>
                </a:cubicBezTo>
                <a:cubicBezTo>
                  <a:pt x="3671308" y="7059"/>
                  <a:pt x="3983320" y="-37731"/>
                  <a:pt x="4288082" y="0"/>
                </a:cubicBezTo>
                <a:cubicBezTo>
                  <a:pt x="4592844" y="37731"/>
                  <a:pt x="4747777" y="15885"/>
                  <a:pt x="4869047" y="0"/>
                </a:cubicBezTo>
                <a:cubicBezTo>
                  <a:pt x="4990318" y="-15885"/>
                  <a:pt x="5124221" y="-17217"/>
                  <a:pt x="5228693" y="0"/>
                </a:cubicBezTo>
                <a:cubicBezTo>
                  <a:pt x="5333165" y="17217"/>
                  <a:pt x="5468448" y="-14492"/>
                  <a:pt x="5698999" y="0"/>
                </a:cubicBezTo>
                <a:cubicBezTo>
                  <a:pt x="5929550" y="14492"/>
                  <a:pt x="6216926" y="21085"/>
                  <a:pt x="6390625" y="0"/>
                </a:cubicBezTo>
                <a:cubicBezTo>
                  <a:pt x="6564324" y="-21085"/>
                  <a:pt x="6978562" y="22243"/>
                  <a:pt x="7192911" y="0"/>
                </a:cubicBezTo>
                <a:cubicBezTo>
                  <a:pt x="7407260" y="-22243"/>
                  <a:pt x="7650100" y="-5391"/>
                  <a:pt x="7773877" y="0"/>
                </a:cubicBezTo>
                <a:cubicBezTo>
                  <a:pt x="7897654" y="5391"/>
                  <a:pt x="8027623" y="-7856"/>
                  <a:pt x="8133522" y="0"/>
                </a:cubicBezTo>
                <a:cubicBezTo>
                  <a:pt x="8239422" y="7856"/>
                  <a:pt x="8541003" y="-23208"/>
                  <a:pt x="8825149" y="0"/>
                </a:cubicBezTo>
                <a:cubicBezTo>
                  <a:pt x="9109295" y="23208"/>
                  <a:pt x="9401351" y="38507"/>
                  <a:pt x="9627435" y="0"/>
                </a:cubicBezTo>
                <a:cubicBezTo>
                  <a:pt x="9853519" y="-38507"/>
                  <a:pt x="10006742" y="-34253"/>
                  <a:pt x="10319061" y="0"/>
                </a:cubicBezTo>
                <a:cubicBezTo>
                  <a:pt x="10631380" y="34253"/>
                  <a:pt x="10740414" y="-20920"/>
                  <a:pt x="11066017" y="0"/>
                </a:cubicBezTo>
                <a:cubicBezTo>
                  <a:pt x="11075812" y="271026"/>
                  <a:pt x="11050885" y="473814"/>
                  <a:pt x="11066017" y="679748"/>
                </a:cubicBezTo>
                <a:cubicBezTo>
                  <a:pt x="11081149" y="885682"/>
                  <a:pt x="11067348" y="1173736"/>
                  <a:pt x="11066017" y="1454660"/>
                </a:cubicBezTo>
                <a:cubicBezTo>
                  <a:pt x="11064686" y="1735584"/>
                  <a:pt x="11084207" y="1829025"/>
                  <a:pt x="11066017" y="2086825"/>
                </a:cubicBezTo>
                <a:cubicBezTo>
                  <a:pt x="11047827" y="2344625"/>
                  <a:pt x="11039506" y="2381018"/>
                  <a:pt x="11066017" y="2623826"/>
                </a:cubicBezTo>
                <a:cubicBezTo>
                  <a:pt x="11092528" y="2866634"/>
                  <a:pt x="11069255" y="3052796"/>
                  <a:pt x="11066017" y="3255991"/>
                </a:cubicBezTo>
                <a:cubicBezTo>
                  <a:pt x="11062779" y="3459186"/>
                  <a:pt x="11045195" y="3729071"/>
                  <a:pt x="11066017" y="4030903"/>
                </a:cubicBezTo>
                <a:cubicBezTo>
                  <a:pt x="11086839" y="4332735"/>
                  <a:pt x="11054294" y="4493292"/>
                  <a:pt x="11066017" y="4758233"/>
                </a:cubicBezTo>
                <a:cubicBezTo>
                  <a:pt x="10831140" y="4754016"/>
                  <a:pt x="10736835" y="4736864"/>
                  <a:pt x="10595711" y="4758233"/>
                </a:cubicBezTo>
                <a:cubicBezTo>
                  <a:pt x="10454587" y="4779602"/>
                  <a:pt x="10132276" y="4750755"/>
                  <a:pt x="9793425" y="4758233"/>
                </a:cubicBezTo>
                <a:cubicBezTo>
                  <a:pt x="9454574" y="4765711"/>
                  <a:pt x="9440021" y="4757170"/>
                  <a:pt x="9212459" y="4758233"/>
                </a:cubicBezTo>
                <a:cubicBezTo>
                  <a:pt x="8984897" y="4759296"/>
                  <a:pt x="9027409" y="4742904"/>
                  <a:pt x="8852814" y="4758233"/>
                </a:cubicBezTo>
                <a:cubicBezTo>
                  <a:pt x="8678219" y="4773562"/>
                  <a:pt x="8225759" y="4788242"/>
                  <a:pt x="7939867" y="4758233"/>
                </a:cubicBezTo>
                <a:cubicBezTo>
                  <a:pt x="7653975" y="4728224"/>
                  <a:pt x="7364918" y="4723281"/>
                  <a:pt x="7137581" y="4758233"/>
                </a:cubicBezTo>
                <a:cubicBezTo>
                  <a:pt x="6910244" y="4793185"/>
                  <a:pt x="6647989" y="4772528"/>
                  <a:pt x="6335295" y="4758233"/>
                </a:cubicBezTo>
                <a:cubicBezTo>
                  <a:pt x="6022601" y="4743938"/>
                  <a:pt x="6080421" y="4753846"/>
                  <a:pt x="5975649" y="4758233"/>
                </a:cubicBezTo>
                <a:cubicBezTo>
                  <a:pt x="5870877" y="4762620"/>
                  <a:pt x="5677734" y="4779211"/>
                  <a:pt x="5505343" y="4758233"/>
                </a:cubicBezTo>
                <a:cubicBezTo>
                  <a:pt x="5332952" y="4737255"/>
                  <a:pt x="5143355" y="4764853"/>
                  <a:pt x="5035038" y="4758233"/>
                </a:cubicBezTo>
                <a:cubicBezTo>
                  <a:pt x="4926721" y="4751613"/>
                  <a:pt x="4838817" y="4766276"/>
                  <a:pt x="4675392" y="4758233"/>
                </a:cubicBezTo>
                <a:cubicBezTo>
                  <a:pt x="4511967" y="4750190"/>
                  <a:pt x="4343799" y="4756287"/>
                  <a:pt x="4205086" y="4758233"/>
                </a:cubicBezTo>
                <a:cubicBezTo>
                  <a:pt x="4066373" y="4760179"/>
                  <a:pt x="3924548" y="4756525"/>
                  <a:pt x="3845441" y="4758233"/>
                </a:cubicBezTo>
                <a:cubicBezTo>
                  <a:pt x="3766335" y="4759941"/>
                  <a:pt x="3542017" y="4779822"/>
                  <a:pt x="3375135" y="4758233"/>
                </a:cubicBezTo>
                <a:cubicBezTo>
                  <a:pt x="3208253" y="4736644"/>
                  <a:pt x="3105202" y="4771274"/>
                  <a:pt x="3015490" y="4758233"/>
                </a:cubicBezTo>
                <a:cubicBezTo>
                  <a:pt x="2925778" y="4745192"/>
                  <a:pt x="2472339" y="4764192"/>
                  <a:pt x="2323864" y="4758233"/>
                </a:cubicBezTo>
                <a:cubicBezTo>
                  <a:pt x="2175389" y="4752274"/>
                  <a:pt x="1863267" y="4761262"/>
                  <a:pt x="1742898" y="4758233"/>
                </a:cubicBezTo>
                <a:cubicBezTo>
                  <a:pt x="1622529" y="4755204"/>
                  <a:pt x="1502500" y="4755653"/>
                  <a:pt x="1383252" y="4758233"/>
                </a:cubicBezTo>
                <a:cubicBezTo>
                  <a:pt x="1264004" y="4760813"/>
                  <a:pt x="684386" y="4821244"/>
                  <a:pt x="0" y="4758233"/>
                </a:cubicBezTo>
                <a:cubicBezTo>
                  <a:pt x="18072" y="4513817"/>
                  <a:pt x="22502" y="4183051"/>
                  <a:pt x="0" y="4030903"/>
                </a:cubicBezTo>
                <a:cubicBezTo>
                  <a:pt x="-22502" y="3878755"/>
                  <a:pt x="-11057" y="3622938"/>
                  <a:pt x="0" y="3398738"/>
                </a:cubicBezTo>
                <a:cubicBezTo>
                  <a:pt x="11057" y="3174538"/>
                  <a:pt x="-25236" y="3058260"/>
                  <a:pt x="0" y="2766573"/>
                </a:cubicBezTo>
                <a:cubicBezTo>
                  <a:pt x="25236" y="2474886"/>
                  <a:pt x="-3163" y="2447894"/>
                  <a:pt x="0" y="2181990"/>
                </a:cubicBezTo>
                <a:cubicBezTo>
                  <a:pt x="3163" y="1916086"/>
                  <a:pt x="9769" y="1638994"/>
                  <a:pt x="0" y="1454660"/>
                </a:cubicBezTo>
                <a:cubicBezTo>
                  <a:pt x="-9769" y="1270326"/>
                  <a:pt x="27727" y="977333"/>
                  <a:pt x="0" y="727330"/>
                </a:cubicBezTo>
                <a:cubicBezTo>
                  <a:pt x="-27727" y="477327"/>
                  <a:pt x="3541" y="186737"/>
                  <a:pt x="0" y="0"/>
                </a:cubicBezTo>
                <a:close/>
              </a:path>
              <a:path w="11066017" h="4758233" stroke="0"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4" name="Bulle narrative : rectangle à coins arrondis 13">
            <a:extLst>
              <a:ext uri="{FF2B5EF4-FFF2-40B4-BE49-F238E27FC236}">
                <a16:creationId xmlns:a16="http://schemas.microsoft.com/office/drawing/2014/main" id="{B4698292-11BB-79E2-4806-52C88C54AAA6}"/>
              </a:ext>
            </a:extLst>
          </p:cNvPr>
          <p:cNvSpPr/>
          <p:nvPr/>
        </p:nvSpPr>
        <p:spPr>
          <a:xfrm>
            <a:off x="5205930" y="3975090"/>
            <a:ext cx="5215562" cy="1985185"/>
          </a:xfrm>
          <a:custGeom>
            <a:avLst/>
            <a:gdLst>
              <a:gd name="connsiteX0" fmla="*/ 0 w 5215562"/>
              <a:gd name="connsiteY0" fmla="*/ 330871 h 1985185"/>
              <a:gd name="connsiteX1" fmla="*/ 330871 w 5215562"/>
              <a:gd name="connsiteY1" fmla="*/ 0 h 1985185"/>
              <a:gd name="connsiteX2" fmla="*/ 900294 w 5215562"/>
              <a:gd name="connsiteY2" fmla="*/ 0 h 1985185"/>
              <a:gd name="connsiteX3" fmla="*/ 1442602 w 5215562"/>
              <a:gd name="connsiteY3" fmla="*/ 0 h 1985185"/>
              <a:gd name="connsiteX4" fmla="*/ 2012026 w 5215562"/>
              <a:gd name="connsiteY4" fmla="*/ 0 h 1985185"/>
              <a:gd name="connsiteX5" fmla="*/ 3042411 w 5215562"/>
              <a:gd name="connsiteY5" fmla="*/ 0 h 1985185"/>
              <a:gd name="connsiteX6" fmla="*/ 3042411 w 5215562"/>
              <a:gd name="connsiteY6" fmla="*/ 0 h 1985185"/>
              <a:gd name="connsiteX7" fmla="*/ 3503119 w 5215562"/>
              <a:gd name="connsiteY7" fmla="*/ 0 h 1985185"/>
              <a:gd name="connsiteX8" fmla="*/ 3937749 w 5215562"/>
              <a:gd name="connsiteY8" fmla="*/ 0 h 1985185"/>
              <a:gd name="connsiteX9" fmla="*/ 4346302 w 5215562"/>
              <a:gd name="connsiteY9" fmla="*/ 0 h 1985185"/>
              <a:gd name="connsiteX10" fmla="*/ 4884691 w 5215562"/>
              <a:gd name="connsiteY10" fmla="*/ 0 h 1985185"/>
              <a:gd name="connsiteX11" fmla="*/ 5215562 w 5215562"/>
              <a:gd name="connsiteY11" fmla="*/ 330871 h 1985185"/>
              <a:gd name="connsiteX12" fmla="*/ 5215562 w 5215562"/>
              <a:gd name="connsiteY12" fmla="*/ 330864 h 1985185"/>
              <a:gd name="connsiteX13" fmla="*/ 5630669 w 5215562"/>
              <a:gd name="connsiteY13" fmla="*/ 645721 h 1985185"/>
              <a:gd name="connsiteX14" fmla="*/ 5215562 w 5215562"/>
              <a:gd name="connsiteY14" fmla="*/ 827160 h 1985185"/>
              <a:gd name="connsiteX15" fmla="*/ 5215562 w 5215562"/>
              <a:gd name="connsiteY15" fmla="*/ 1215922 h 1985185"/>
              <a:gd name="connsiteX16" fmla="*/ 5215562 w 5215562"/>
              <a:gd name="connsiteY16" fmla="*/ 1654314 h 1985185"/>
              <a:gd name="connsiteX17" fmla="*/ 4884691 w 5215562"/>
              <a:gd name="connsiteY17" fmla="*/ 1985185 h 1985185"/>
              <a:gd name="connsiteX18" fmla="*/ 4346302 w 5215562"/>
              <a:gd name="connsiteY18" fmla="*/ 1985185 h 1985185"/>
              <a:gd name="connsiteX19" fmla="*/ 3911672 w 5215562"/>
              <a:gd name="connsiteY19" fmla="*/ 1985185 h 1985185"/>
              <a:gd name="connsiteX20" fmla="*/ 3490080 w 5215562"/>
              <a:gd name="connsiteY20" fmla="*/ 1985185 h 1985185"/>
              <a:gd name="connsiteX21" fmla="*/ 3042411 w 5215562"/>
              <a:gd name="connsiteY21" fmla="*/ 1985185 h 1985185"/>
              <a:gd name="connsiteX22" fmla="*/ 3042411 w 5215562"/>
              <a:gd name="connsiteY22" fmla="*/ 1985185 h 1985185"/>
              <a:gd name="connsiteX23" fmla="*/ 2527218 w 5215562"/>
              <a:gd name="connsiteY23" fmla="*/ 1985185 h 1985185"/>
              <a:gd name="connsiteX24" fmla="*/ 1957795 w 5215562"/>
              <a:gd name="connsiteY24" fmla="*/ 1985185 h 1985185"/>
              <a:gd name="connsiteX25" fmla="*/ 1496833 w 5215562"/>
              <a:gd name="connsiteY25" fmla="*/ 1985185 h 1985185"/>
              <a:gd name="connsiteX26" fmla="*/ 927410 w 5215562"/>
              <a:gd name="connsiteY26" fmla="*/ 1985185 h 1985185"/>
              <a:gd name="connsiteX27" fmla="*/ 330871 w 5215562"/>
              <a:gd name="connsiteY27" fmla="*/ 1985185 h 1985185"/>
              <a:gd name="connsiteX28" fmla="*/ 0 w 5215562"/>
              <a:gd name="connsiteY28" fmla="*/ 1654314 h 1985185"/>
              <a:gd name="connsiteX29" fmla="*/ 0 w 5215562"/>
              <a:gd name="connsiteY29" fmla="*/ 1257280 h 1985185"/>
              <a:gd name="connsiteX30" fmla="*/ 0 w 5215562"/>
              <a:gd name="connsiteY30" fmla="*/ 827160 h 1985185"/>
              <a:gd name="connsiteX31" fmla="*/ 0 w 5215562"/>
              <a:gd name="connsiteY31" fmla="*/ 330864 h 1985185"/>
              <a:gd name="connsiteX32" fmla="*/ 0 w 5215562"/>
              <a:gd name="connsiteY32" fmla="*/ 330864 h 1985185"/>
              <a:gd name="connsiteX33" fmla="*/ 0 w 5215562"/>
              <a:gd name="connsiteY33" fmla="*/ 330871 h 1985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215562" h="1985185" fill="none" extrusionOk="0">
                <a:moveTo>
                  <a:pt x="0" y="330871"/>
                </a:moveTo>
                <a:cubicBezTo>
                  <a:pt x="-8658" y="154973"/>
                  <a:pt x="146811" y="12849"/>
                  <a:pt x="330871" y="0"/>
                </a:cubicBezTo>
                <a:cubicBezTo>
                  <a:pt x="488743" y="-50723"/>
                  <a:pt x="632242" y="1960"/>
                  <a:pt x="900294" y="0"/>
                </a:cubicBezTo>
                <a:cubicBezTo>
                  <a:pt x="1168346" y="-1960"/>
                  <a:pt x="1261400" y="27769"/>
                  <a:pt x="1442602" y="0"/>
                </a:cubicBezTo>
                <a:cubicBezTo>
                  <a:pt x="1623804" y="-27769"/>
                  <a:pt x="1821533" y="16900"/>
                  <a:pt x="2012026" y="0"/>
                </a:cubicBezTo>
                <a:cubicBezTo>
                  <a:pt x="2202519" y="-16900"/>
                  <a:pt x="2782090" y="53763"/>
                  <a:pt x="3042411" y="0"/>
                </a:cubicBezTo>
                <a:lnTo>
                  <a:pt x="3042411" y="0"/>
                </a:lnTo>
                <a:cubicBezTo>
                  <a:pt x="3154033" y="-9095"/>
                  <a:pt x="3371964" y="19765"/>
                  <a:pt x="3503119" y="0"/>
                </a:cubicBezTo>
                <a:cubicBezTo>
                  <a:pt x="3634274" y="-19765"/>
                  <a:pt x="3752594" y="21915"/>
                  <a:pt x="3937749" y="0"/>
                </a:cubicBezTo>
                <a:cubicBezTo>
                  <a:pt x="4122904" y="-21915"/>
                  <a:pt x="4192454" y="12199"/>
                  <a:pt x="4346302" y="0"/>
                </a:cubicBezTo>
                <a:cubicBezTo>
                  <a:pt x="4587272" y="-49130"/>
                  <a:pt x="4642400" y="40193"/>
                  <a:pt x="4884691" y="0"/>
                </a:cubicBezTo>
                <a:cubicBezTo>
                  <a:pt x="5092502" y="10480"/>
                  <a:pt x="5220234" y="140411"/>
                  <a:pt x="5215562" y="330871"/>
                </a:cubicBezTo>
                <a:lnTo>
                  <a:pt x="5215562" y="330864"/>
                </a:lnTo>
                <a:cubicBezTo>
                  <a:pt x="5382796" y="393406"/>
                  <a:pt x="5471557" y="571332"/>
                  <a:pt x="5630669" y="645721"/>
                </a:cubicBezTo>
                <a:cubicBezTo>
                  <a:pt x="5508223" y="742442"/>
                  <a:pt x="5292290" y="771320"/>
                  <a:pt x="5215562" y="827160"/>
                </a:cubicBezTo>
                <a:cubicBezTo>
                  <a:pt x="5255916" y="970968"/>
                  <a:pt x="5211294" y="1134964"/>
                  <a:pt x="5215562" y="1215922"/>
                </a:cubicBezTo>
                <a:cubicBezTo>
                  <a:pt x="5219830" y="1296880"/>
                  <a:pt x="5195254" y="1489968"/>
                  <a:pt x="5215562" y="1654314"/>
                </a:cubicBezTo>
                <a:cubicBezTo>
                  <a:pt x="5216556" y="1792186"/>
                  <a:pt x="5034278" y="2004576"/>
                  <a:pt x="4884691" y="1985185"/>
                </a:cubicBezTo>
                <a:cubicBezTo>
                  <a:pt x="4755317" y="2023541"/>
                  <a:pt x="4464950" y="1984706"/>
                  <a:pt x="4346302" y="1985185"/>
                </a:cubicBezTo>
                <a:cubicBezTo>
                  <a:pt x="4226951" y="2033542"/>
                  <a:pt x="4123623" y="1950814"/>
                  <a:pt x="3911672" y="1985185"/>
                </a:cubicBezTo>
                <a:cubicBezTo>
                  <a:pt x="3699721" y="2019556"/>
                  <a:pt x="3636394" y="1983196"/>
                  <a:pt x="3490080" y="1985185"/>
                </a:cubicBezTo>
                <a:cubicBezTo>
                  <a:pt x="3343766" y="1987174"/>
                  <a:pt x="3188918" y="1947409"/>
                  <a:pt x="3042411" y="1985185"/>
                </a:cubicBezTo>
                <a:lnTo>
                  <a:pt x="3042411" y="1985185"/>
                </a:lnTo>
                <a:cubicBezTo>
                  <a:pt x="2830376" y="2007010"/>
                  <a:pt x="2721615" y="1942115"/>
                  <a:pt x="2527218" y="1985185"/>
                </a:cubicBezTo>
                <a:cubicBezTo>
                  <a:pt x="2332821" y="2028255"/>
                  <a:pt x="2083398" y="1925292"/>
                  <a:pt x="1957795" y="1985185"/>
                </a:cubicBezTo>
                <a:cubicBezTo>
                  <a:pt x="1832192" y="2045078"/>
                  <a:pt x="1621753" y="1955024"/>
                  <a:pt x="1496833" y="1985185"/>
                </a:cubicBezTo>
                <a:cubicBezTo>
                  <a:pt x="1371913" y="2015346"/>
                  <a:pt x="1057828" y="1930061"/>
                  <a:pt x="927410" y="1985185"/>
                </a:cubicBezTo>
                <a:cubicBezTo>
                  <a:pt x="796992" y="2040309"/>
                  <a:pt x="526332" y="1934111"/>
                  <a:pt x="330871" y="1985185"/>
                </a:cubicBezTo>
                <a:cubicBezTo>
                  <a:pt x="161673" y="1977752"/>
                  <a:pt x="-16405" y="1804576"/>
                  <a:pt x="0" y="1654314"/>
                </a:cubicBezTo>
                <a:cubicBezTo>
                  <a:pt x="-25147" y="1503981"/>
                  <a:pt x="10695" y="1390088"/>
                  <a:pt x="0" y="1257280"/>
                </a:cubicBezTo>
                <a:cubicBezTo>
                  <a:pt x="-10695" y="1124472"/>
                  <a:pt x="13618" y="937889"/>
                  <a:pt x="0" y="827160"/>
                </a:cubicBezTo>
                <a:cubicBezTo>
                  <a:pt x="-26013" y="634804"/>
                  <a:pt x="59411" y="517262"/>
                  <a:pt x="0" y="330864"/>
                </a:cubicBezTo>
                <a:lnTo>
                  <a:pt x="0" y="330864"/>
                </a:lnTo>
                <a:lnTo>
                  <a:pt x="0" y="330871"/>
                </a:lnTo>
                <a:close/>
              </a:path>
              <a:path w="5215562" h="1985185" stroke="0" extrusionOk="0">
                <a:moveTo>
                  <a:pt x="0" y="330871"/>
                </a:moveTo>
                <a:cubicBezTo>
                  <a:pt x="-5891" y="126813"/>
                  <a:pt x="113541" y="37387"/>
                  <a:pt x="330871" y="0"/>
                </a:cubicBezTo>
                <a:cubicBezTo>
                  <a:pt x="557070" y="-56504"/>
                  <a:pt x="698472" y="42936"/>
                  <a:pt x="818948" y="0"/>
                </a:cubicBezTo>
                <a:cubicBezTo>
                  <a:pt x="939424" y="-42936"/>
                  <a:pt x="1240400" y="4476"/>
                  <a:pt x="1415487" y="0"/>
                </a:cubicBezTo>
                <a:cubicBezTo>
                  <a:pt x="1590574" y="-4476"/>
                  <a:pt x="1766165" y="5743"/>
                  <a:pt x="1957795" y="0"/>
                </a:cubicBezTo>
                <a:cubicBezTo>
                  <a:pt x="2149425" y="-5743"/>
                  <a:pt x="2249169" y="33850"/>
                  <a:pt x="2472988" y="0"/>
                </a:cubicBezTo>
                <a:cubicBezTo>
                  <a:pt x="2696807" y="-33850"/>
                  <a:pt x="2842740" y="19791"/>
                  <a:pt x="3042411" y="0"/>
                </a:cubicBezTo>
                <a:lnTo>
                  <a:pt x="3042411" y="0"/>
                </a:lnTo>
                <a:cubicBezTo>
                  <a:pt x="3191743" y="-30056"/>
                  <a:pt x="3301199" y="18831"/>
                  <a:pt x="3490080" y="0"/>
                </a:cubicBezTo>
                <a:cubicBezTo>
                  <a:pt x="3678961" y="-18831"/>
                  <a:pt x="3752837" y="46795"/>
                  <a:pt x="3924711" y="0"/>
                </a:cubicBezTo>
                <a:cubicBezTo>
                  <a:pt x="4096585" y="-46795"/>
                  <a:pt x="4194396" y="48437"/>
                  <a:pt x="4346302" y="0"/>
                </a:cubicBezTo>
                <a:cubicBezTo>
                  <a:pt x="4513773" y="-27383"/>
                  <a:pt x="4658807" y="41035"/>
                  <a:pt x="4884691" y="0"/>
                </a:cubicBezTo>
                <a:cubicBezTo>
                  <a:pt x="5076476" y="3466"/>
                  <a:pt x="5200749" y="127102"/>
                  <a:pt x="5215562" y="330871"/>
                </a:cubicBezTo>
                <a:lnTo>
                  <a:pt x="5215562" y="330864"/>
                </a:lnTo>
                <a:cubicBezTo>
                  <a:pt x="5341403" y="375613"/>
                  <a:pt x="5470245" y="538715"/>
                  <a:pt x="5630669" y="645721"/>
                </a:cubicBezTo>
                <a:cubicBezTo>
                  <a:pt x="5499603" y="755362"/>
                  <a:pt x="5376628" y="701131"/>
                  <a:pt x="5215562" y="827160"/>
                </a:cubicBezTo>
                <a:cubicBezTo>
                  <a:pt x="5254161" y="932505"/>
                  <a:pt x="5187100" y="1061328"/>
                  <a:pt x="5215562" y="1224194"/>
                </a:cubicBezTo>
                <a:cubicBezTo>
                  <a:pt x="5244024" y="1387060"/>
                  <a:pt x="5193737" y="1486782"/>
                  <a:pt x="5215562" y="1654314"/>
                </a:cubicBezTo>
                <a:cubicBezTo>
                  <a:pt x="5225250" y="1840883"/>
                  <a:pt x="5020199" y="1984987"/>
                  <a:pt x="4884691" y="1985185"/>
                </a:cubicBezTo>
                <a:cubicBezTo>
                  <a:pt x="4762781" y="2001485"/>
                  <a:pt x="4575341" y="1970183"/>
                  <a:pt x="4346302" y="1985185"/>
                </a:cubicBezTo>
                <a:cubicBezTo>
                  <a:pt x="4258197" y="1989157"/>
                  <a:pt x="4019550" y="1966521"/>
                  <a:pt x="3937749" y="1985185"/>
                </a:cubicBezTo>
                <a:cubicBezTo>
                  <a:pt x="3855948" y="2003849"/>
                  <a:pt x="3704130" y="1981224"/>
                  <a:pt x="3516158" y="1985185"/>
                </a:cubicBezTo>
                <a:cubicBezTo>
                  <a:pt x="3328186" y="1989146"/>
                  <a:pt x="3210444" y="1936075"/>
                  <a:pt x="3042411" y="1985185"/>
                </a:cubicBezTo>
                <a:lnTo>
                  <a:pt x="3042411" y="1985185"/>
                </a:lnTo>
                <a:cubicBezTo>
                  <a:pt x="2842318" y="1996388"/>
                  <a:pt x="2791143" y="1942174"/>
                  <a:pt x="2554334" y="1985185"/>
                </a:cubicBezTo>
                <a:cubicBezTo>
                  <a:pt x="2317525" y="2028196"/>
                  <a:pt x="2133105" y="1955337"/>
                  <a:pt x="1984910" y="1985185"/>
                </a:cubicBezTo>
                <a:cubicBezTo>
                  <a:pt x="1836715" y="2015033"/>
                  <a:pt x="1569646" y="1957786"/>
                  <a:pt x="1442602" y="1985185"/>
                </a:cubicBezTo>
                <a:cubicBezTo>
                  <a:pt x="1315558" y="2012584"/>
                  <a:pt x="1103853" y="1929124"/>
                  <a:pt x="927410" y="1985185"/>
                </a:cubicBezTo>
                <a:cubicBezTo>
                  <a:pt x="750967" y="2041246"/>
                  <a:pt x="624400" y="1967855"/>
                  <a:pt x="330871" y="1985185"/>
                </a:cubicBezTo>
                <a:cubicBezTo>
                  <a:pt x="154461" y="1988116"/>
                  <a:pt x="35074" y="1825787"/>
                  <a:pt x="0" y="1654314"/>
                </a:cubicBezTo>
                <a:cubicBezTo>
                  <a:pt x="-14997" y="1487084"/>
                  <a:pt x="6899" y="1437649"/>
                  <a:pt x="0" y="1240737"/>
                </a:cubicBezTo>
                <a:cubicBezTo>
                  <a:pt x="-6899" y="1043825"/>
                  <a:pt x="45990" y="980493"/>
                  <a:pt x="0" y="827160"/>
                </a:cubicBezTo>
                <a:cubicBezTo>
                  <a:pt x="-2025" y="713524"/>
                  <a:pt x="20289" y="470415"/>
                  <a:pt x="0" y="330864"/>
                </a:cubicBezTo>
                <a:lnTo>
                  <a:pt x="0" y="330864"/>
                </a:lnTo>
                <a:lnTo>
                  <a:pt x="0" y="330871"/>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7959"/>
                      <a:gd name="adj2" fmla="val -17473"/>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Question subsidiaire : le véhicule du client a subi des dégradations liées à des rongeurs. Ces dernières sont-elles couvertes ?</a:t>
            </a:r>
          </a:p>
          <a:p>
            <a:r>
              <a:rPr lang="fr-FR" sz="1400" dirty="0">
                <a:solidFill>
                  <a:schemeClr val="tx1"/>
                </a:solidFill>
                <a:latin typeface="Ink Free" panose="03080402000500000000" pitchFamily="66" charset="0"/>
              </a:rPr>
              <a:t>Oui, avec </a:t>
            </a:r>
            <a:r>
              <a:rPr lang="fr-FR" sz="1400" b="1" dirty="0">
                <a:solidFill>
                  <a:schemeClr val="tx1"/>
                </a:solidFill>
                <a:latin typeface="Ink Free" panose="03080402000500000000" pitchFamily="66" charset="0"/>
              </a:rPr>
              <a:t>notre contrat </a:t>
            </a:r>
            <a:r>
              <a:rPr lang="fr-FR" sz="1400" dirty="0">
                <a:solidFill>
                  <a:schemeClr val="tx1"/>
                </a:solidFill>
                <a:latin typeface="Ink Free" panose="03080402000500000000" pitchFamily="66" charset="0"/>
              </a:rPr>
              <a:t>AUTO. Les évènements </a:t>
            </a:r>
          </a:p>
          <a:p>
            <a:r>
              <a:rPr lang="fr-FR" sz="1400" dirty="0">
                <a:solidFill>
                  <a:schemeClr val="tx1"/>
                </a:solidFill>
                <a:latin typeface="Ink Free" panose="03080402000500000000" pitchFamily="66" charset="0"/>
              </a:rPr>
              <a:t>couverts au titre de la garantie dommages </a:t>
            </a:r>
          </a:p>
          <a:p>
            <a:r>
              <a:rPr lang="fr-FR" sz="1400" dirty="0">
                <a:solidFill>
                  <a:schemeClr val="tx1"/>
                </a:solidFill>
                <a:latin typeface="Ink Free" panose="03080402000500000000" pitchFamily="66" charset="0"/>
              </a:rPr>
              <a:t>tous accidents sont listés limitativement. </a:t>
            </a:r>
          </a:p>
          <a:p>
            <a:r>
              <a:rPr lang="fr-FR" sz="1400" b="1" dirty="0">
                <a:solidFill>
                  <a:schemeClr val="tx1"/>
                </a:solidFill>
                <a:latin typeface="Ink Free" panose="03080402000500000000" pitchFamily="66" charset="0"/>
              </a:rPr>
              <a:t>Notre contrat </a:t>
            </a:r>
            <a:r>
              <a:rPr lang="fr-FR" sz="1400" dirty="0">
                <a:solidFill>
                  <a:schemeClr val="tx1"/>
                </a:solidFill>
                <a:latin typeface="Ink Free" panose="03080402000500000000" pitchFamily="66" charset="0"/>
              </a:rPr>
              <a:t>prévoit de garantir ce type </a:t>
            </a:r>
          </a:p>
          <a:p>
            <a:r>
              <a:rPr lang="fr-FR" sz="1400" dirty="0">
                <a:solidFill>
                  <a:schemeClr val="tx1"/>
                </a:solidFill>
                <a:latin typeface="Ink Free" panose="03080402000500000000" pitchFamily="66" charset="0"/>
              </a:rPr>
              <a:t>d’évènement. (CG 7,9)</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5630061" cy="720000"/>
          </a:xfrm>
        </p:spPr>
        <p:txBody>
          <a:bodyPr/>
          <a:lstStyle/>
          <a:p>
            <a:r>
              <a:rPr lang="fr-FR" dirty="0">
                <a:solidFill>
                  <a:srgbClr val="C00000"/>
                </a:solidFill>
              </a:rPr>
              <a:t>Il court, il court, le furet !</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En situation</a:t>
            </a:r>
          </a:p>
        </p:txBody>
      </p:sp>
      <p:sp>
        <p:nvSpPr>
          <p:cNvPr id="13" name="Bulle narrative : rectangle à coins arrondis 12">
            <a:extLst>
              <a:ext uri="{FF2B5EF4-FFF2-40B4-BE49-F238E27FC236}">
                <a16:creationId xmlns:a16="http://schemas.microsoft.com/office/drawing/2014/main" id="{4C392C60-6286-34FE-01A5-F33BF5995363}"/>
              </a:ext>
            </a:extLst>
          </p:cNvPr>
          <p:cNvSpPr/>
          <p:nvPr/>
        </p:nvSpPr>
        <p:spPr>
          <a:xfrm>
            <a:off x="5205930" y="1540486"/>
            <a:ext cx="5644322" cy="2345247"/>
          </a:xfrm>
          <a:custGeom>
            <a:avLst/>
            <a:gdLst>
              <a:gd name="connsiteX0" fmla="*/ 0 w 5644322"/>
              <a:gd name="connsiteY0" fmla="*/ 390882 h 2345247"/>
              <a:gd name="connsiteX1" fmla="*/ 390882 w 5644322"/>
              <a:gd name="connsiteY1" fmla="*/ 0 h 2345247"/>
              <a:gd name="connsiteX2" fmla="*/ 1000226 w 5644322"/>
              <a:gd name="connsiteY2" fmla="*/ 0 h 2345247"/>
              <a:gd name="connsiteX3" fmla="*/ 1580554 w 5644322"/>
              <a:gd name="connsiteY3" fmla="*/ 0 h 2345247"/>
              <a:gd name="connsiteX4" fmla="*/ 2189898 w 5644322"/>
              <a:gd name="connsiteY4" fmla="*/ 0 h 2345247"/>
              <a:gd name="connsiteX5" fmla="*/ 3292521 w 5644322"/>
              <a:gd name="connsiteY5" fmla="*/ 0 h 2345247"/>
              <a:gd name="connsiteX6" fmla="*/ 3292521 w 5644322"/>
              <a:gd name="connsiteY6" fmla="*/ 0 h 2345247"/>
              <a:gd name="connsiteX7" fmla="*/ 3791103 w 5644322"/>
              <a:gd name="connsiteY7" fmla="*/ 0 h 2345247"/>
              <a:gd name="connsiteX8" fmla="*/ 4261463 w 5644322"/>
              <a:gd name="connsiteY8" fmla="*/ 0 h 2345247"/>
              <a:gd name="connsiteX9" fmla="*/ 4703602 w 5644322"/>
              <a:gd name="connsiteY9" fmla="*/ 0 h 2345247"/>
              <a:gd name="connsiteX10" fmla="*/ 5253440 w 5644322"/>
              <a:gd name="connsiteY10" fmla="*/ 0 h 2345247"/>
              <a:gd name="connsiteX11" fmla="*/ 5644322 w 5644322"/>
              <a:gd name="connsiteY11" fmla="*/ 390882 h 2345247"/>
              <a:gd name="connsiteX12" fmla="*/ 5644322 w 5644322"/>
              <a:gd name="connsiteY12" fmla="*/ 879472 h 2345247"/>
              <a:gd name="connsiteX13" fmla="*/ 5644322 w 5644322"/>
              <a:gd name="connsiteY13" fmla="*/ 1368061 h 2345247"/>
              <a:gd name="connsiteX14" fmla="*/ 5799767 w 5644322"/>
              <a:gd name="connsiteY14" fmla="*/ 1871413 h 2345247"/>
              <a:gd name="connsiteX15" fmla="*/ 5644322 w 5644322"/>
              <a:gd name="connsiteY15" fmla="*/ 1954373 h 2345247"/>
              <a:gd name="connsiteX16" fmla="*/ 5644322 w 5644322"/>
              <a:gd name="connsiteY16" fmla="*/ 1954365 h 2345247"/>
              <a:gd name="connsiteX17" fmla="*/ 5253440 w 5644322"/>
              <a:gd name="connsiteY17" fmla="*/ 2345247 h 2345247"/>
              <a:gd name="connsiteX18" fmla="*/ 4703602 w 5644322"/>
              <a:gd name="connsiteY18" fmla="*/ 2345247 h 2345247"/>
              <a:gd name="connsiteX19" fmla="*/ 4233242 w 5644322"/>
              <a:gd name="connsiteY19" fmla="*/ 2345247 h 2345247"/>
              <a:gd name="connsiteX20" fmla="*/ 3776992 w 5644322"/>
              <a:gd name="connsiteY20" fmla="*/ 2345247 h 2345247"/>
              <a:gd name="connsiteX21" fmla="*/ 3292521 w 5644322"/>
              <a:gd name="connsiteY21" fmla="*/ 2345247 h 2345247"/>
              <a:gd name="connsiteX22" fmla="*/ 3292521 w 5644322"/>
              <a:gd name="connsiteY22" fmla="*/ 2345247 h 2345247"/>
              <a:gd name="connsiteX23" fmla="*/ 2741210 w 5644322"/>
              <a:gd name="connsiteY23" fmla="*/ 2345247 h 2345247"/>
              <a:gd name="connsiteX24" fmla="*/ 2131865 w 5644322"/>
              <a:gd name="connsiteY24" fmla="*/ 2345247 h 2345247"/>
              <a:gd name="connsiteX25" fmla="*/ 1638587 w 5644322"/>
              <a:gd name="connsiteY25" fmla="*/ 2345247 h 2345247"/>
              <a:gd name="connsiteX26" fmla="*/ 1029243 w 5644322"/>
              <a:gd name="connsiteY26" fmla="*/ 2345247 h 2345247"/>
              <a:gd name="connsiteX27" fmla="*/ 390882 w 5644322"/>
              <a:gd name="connsiteY27" fmla="*/ 2345247 h 2345247"/>
              <a:gd name="connsiteX28" fmla="*/ 0 w 5644322"/>
              <a:gd name="connsiteY28" fmla="*/ 1954365 h 2345247"/>
              <a:gd name="connsiteX29" fmla="*/ 0 w 5644322"/>
              <a:gd name="connsiteY29" fmla="*/ 1954373 h 2345247"/>
              <a:gd name="connsiteX30" fmla="*/ 0 w 5644322"/>
              <a:gd name="connsiteY30" fmla="*/ 1368061 h 2345247"/>
              <a:gd name="connsiteX31" fmla="*/ 0 w 5644322"/>
              <a:gd name="connsiteY31" fmla="*/ 1368061 h 2345247"/>
              <a:gd name="connsiteX32" fmla="*/ 0 w 5644322"/>
              <a:gd name="connsiteY32" fmla="*/ 899015 h 2345247"/>
              <a:gd name="connsiteX33" fmla="*/ 0 w 5644322"/>
              <a:gd name="connsiteY33" fmla="*/ 390882 h 2345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44322" h="2345247" fill="none" extrusionOk="0">
                <a:moveTo>
                  <a:pt x="0" y="390882"/>
                </a:moveTo>
                <a:cubicBezTo>
                  <a:pt x="-27281" y="196548"/>
                  <a:pt x="169289" y="55427"/>
                  <a:pt x="390882" y="0"/>
                </a:cubicBezTo>
                <a:cubicBezTo>
                  <a:pt x="529676" y="-69427"/>
                  <a:pt x="744466" y="51714"/>
                  <a:pt x="1000226" y="0"/>
                </a:cubicBezTo>
                <a:cubicBezTo>
                  <a:pt x="1255986" y="-51714"/>
                  <a:pt x="1424220" y="68023"/>
                  <a:pt x="1580554" y="0"/>
                </a:cubicBezTo>
                <a:cubicBezTo>
                  <a:pt x="1736888" y="-68023"/>
                  <a:pt x="2039810" y="28808"/>
                  <a:pt x="2189898" y="0"/>
                </a:cubicBezTo>
                <a:cubicBezTo>
                  <a:pt x="2339986" y="-28808"/>
                  <a:pt x="2865354" y="1496"/>
                  <a:pt x="3292521" y="0"/>
                </a:cubicBezTo>
                <a:lnTo>
                  <a:pt x="3292521" y="0"/>
                </a:lnTo>
                <a:cubicBezTo>
                  <a:pt x="3444580" y="-54537"/>
                  <a:pt x="3550263" y="50897"/>
                  <a:pt x="3791103" y="0"/>
                </a:cubicBezTo>
                <a:cubicBezTo>
                  <a:pt x="4031943" y="-50897"/>
                  <a:pt x="4069392" y="43727"/>
                  <a:pt x="4261463" y="0"/>
                </a:cubicBezTo>
                <a:cubicBezTo>
                  <a:pt x="4453534" y="-43727"/>
                  <a:pt x="4499859" y="36660"/>
                  <a:pt x="4703602" y="0"/>
                </a:cubicBezTo>
                <a:cubicBezTo>
                  <a:pt x="4968785" y="-33378"/>
                  <a:pt x="4998729" y="36719"/>
                  <a:pt x="5253440" y="0"/>
                </a:cubicBezTo>
                <a:cubicBezTo>
                  <a:pt x="5525522" y="23490"/>
                  <a:pt x="5660560" y="148156"/>
                  <a:pt x="5644322" y="390882"/>
                </a:cubicBezTo>
                <a:cubicBezTo>
                  <a:pt x="5694974" y="595557"/>
                  <a:pt x="5602342" y="642087"/>
                  <a:pt x="5644322" y="879472"/>
                </a:cubicBezTo>
                <a:cubicBezTo>
                  <a:pt x="5686302" y="1116857"/>
                  <a:pt x="5632236" y="1247786"/>
                  <a:pt x="5644322" y="1368061"/>
                </a:cubicBezTo>
                <a:cubicBezTo>
                  <a:pt x="5737892" y="1614480"/>
                  <a:pt x="5745011" y="1725853"/>
                  <a:pt x="5799767" y="1871413"/>
                </a:cubicBezTo>
                <a:cubicBezTo>
                  <a:pt x="5761780" y="1901521"/>
                  <a:pt x="5687697" y="1928719"/>
                  <a:pt x="5644322" y="1954373"/>
                </a:cubicBezTo>
                <a:lnTo>
                  <a:pt x="5644322" y="1954365"/>
                </a:lnTo>
                <a:cubicBezTo>
                  <a:pt x="5644529" y="2160887"/>
                  <a:pt x="5426368" y="2370372"/>
                  <a:pt x="5253440" y="2345247"/>
                </a:cubicBezTo>
                <a:cubicBezTo>
                  <a:pt x="5024612" y="2387814"/>
                  <a:pt x="4961940" y="2339913"/>
                  <a:pt x="4703602" y="2345247"/>
                </a:cubicBezTo>
                <a:cubicBezTo>
                  <a:pt x="4553963" y="2361109"/>
                  <a:pt x="4448994" y="2304394"/>
                  <a:pt x="4233242" y="2345247"/>
                </a:cubicBezTo>
                <a:cubicBezTo>
                  <a:pt x="4017490" y="2386100"/>
                  <a:pt x="3977452" y="2297833"/>
                  <a:pt x="3776992" y="2345247"/>
                </a:cubicBezTo>
                <a:cubicBezTo>
                  <a:pt x="3576532" y="2392661"/>
                  <a:pt x="3517480" y="2297619"/>
                  <a:pt x="3292521" y="2345247"/>
                </a:cubicBezTo>
                <a:lnTo>
                  <a:pt x="3292521" y="2345247"/>
                </a:lnTo>
                <a:cubicBezTo>
                  <a:pt x="3087034" y="2366953"/>
                  <a:pt x="2889166" y="2302907"/>
                  <a:pt x="2741210" y="2345247"/>
                </a:cubicBezTo>
                <a:cubicBezTo>
                  <a:pt x="2593254" y="2387587"/>
                  <a:pt x="2337241" y="2305488"/>
                  <a:pt x="2131865" y="2345247"/>
                </a:cubicBezTo>
                <a:cubicBezTo>
                  <a:pt x="1926490" y="2385006"/>
                  <a:pt x="1880938" y="2339155"/>
                  <a:pt x="1638587" y="2345247"/>
                </a:cubicBezTo>
                <a:cubicBezTo>
                  <a:pt x="1396236" y="2351339"/>
                  <a:pt x="1302036" y="2308773"/>
                  <a:pt x="1029243" y="2345247"/>
                </a:cubicBezTo>
                <a:cubicBezTo>
                  <a:pt x="756450" y="2381721"/>
                  <a:pt x="629124" y="2338974"/>
                  <a:pt x="390882" y="2345247"/>
                </a:cubicBezTo>
                <a:cubicBezTo>
                  <a:pt x="226283" y="2317090"/>
                  <a:pt x="-26382" y="2118020"/>
                  <a:pt x="0" y="1954365"/>
                </a:cubicBezTo>
                <a:lnTo>
                  <a:pt x="0" y="1954373"/>
                </a:lnTo>
                <a:cubicBezTo>
                  <a:pt x="-17085" y="1761431"/>
                  <a:pt x="13403" y="1601227"/>
                  <a:pt x="0" y="1368061"/>
                </a:cubicBezTo>
                <a:lnTo>
                  <a:pt x="0" y="1368061"/>
                </a:lnTo>
                <a:cubicBezTo>
                  <a:pt x="-48295" y="1134026"/>
                  <a:pt x="20538" y="1071429"/>
                  <a:pt x="0" y="899015"/>
                </a:cubicBezTo>
                <a:cubicBezTo>
                  <a:pt x="-20538" y="726601"/>
                  <a:pt x="32801" y="578559"/>
                  <a:pt x="0" y="390882"/>
                </a:cubicBezTo>
                <a:close/>
              </a:path>
              <a:path w="5644322" h="2345247" stroke="0" extrusionOk="0">
                <a:moveTo>
                  <a:pt x="0" y="390882"/>
                </a:moveTo>
                <a:cubicBezTo>
                  <a:pt x="-2349" y="166502"/>
                  <a:pt x="154692" y="21952"/>
                  <a:pt x="390882" y="0"/>
                </a:cubicBezTo>
                <a:cubicBezTo>
                  <a:pt x="610829" y="-29941"/>
                  <a:pt x="782770" y="59479"/>
                  <a:pt x="913177" y="0"/>
                </a:cubicBezTo>
                <a:cubicBezTo>
                  <a:pt x="1043585" y="-59479"/>
                  <a:pt x="1375033" y="18447"/>
                  <a:pt x="1551538" y="0"/>
                </a:cubicBezTo>
                <a:cubicBezTo>
                  <a:pt x="1728043" y="-18447"/>
                  <a:pt x="1864935" y="18546"/>
                  <a:pt x="2131865" y="0"/>
                </a:cubicBezTo>
                <a:cubicBezTo>
                  <a:pt x="2398795" y="-18546"/>
                  <a:pt x="2476907" y="13594"/>
                  <a:pt x="2683177" y="0"/>
                </a:cubicBezTo>
                <a:cubicBezTo>
                  <a:pt x="2889447" y="-13594"/>
                  <a:pt x="3046738" y="38333"/>
                  <a:pt x="3292521" y="0"/>
                </a:cubicBezTo>
                <a:lnTo>
                  <a:pt x="3292521" y="0"/>
                </a:lnTo>
                <a:cubicBezTo>
                  <a:pt x="3478671" y="-13004"/>
                  <a:pt x="3628523" y="27901"/>
                  <a:pt x="3776992" y="0"/>
                </a:cubicBezTo>
                <a:cubicBezTo>
                  <a:pt x="3925461" y="-27901"/>
                  <a:pt x="4019223" y="2078"/>
                  <a:pt x="4247352" y="0"/>
                </a:cubicBezTo>
                <a:cubicBezTo>
                  <a:pt x="4475481" y="-2078"/>
                  <a:pt x="4526200" y="7135"/>
                  <a:pt x="4703602" y="0"/>
                </a:cubicBezTo>
                <a:cubicBezTo>
                  <a:pt x="4970662" y="-57343"/>
                  <a:pt x="5085578" y="61054"/>
                  <a:pt x="5253440" y="0"/>
                </a:cubicBezTo>
                <a:cubicBezTo>
                  <a:pt x="5523964" y="20931"/>
                  <a:pt x="5633748" y="159990"/>
                  <a:pt x="5644322" y="390882"/>
                </a:cubicBezTo>
                <a:cubicBezTo>
                  <a:pt x="5647332" y="551451"/>
                  <a:pt x="5633830" y="755974"/>
                  <a:pt x="5644322" y="859928"/>
                </a:cubicBezTo>
                <a:cubicBezTo>
                  <a:pt x="5654814" y="963882"/>
                  <a:pt x="5607801" y="1197999"/>
                  <a:pt x="5644322" y="1368061"/>
                </a:cubicBezTo>
                <a:cubicBezTo>
                  <a:pt x="5706591" y="1494141"/>
                  <a:pt x="5717856" y="1761068"/>
                  <a:pt x="5799767" y="1871413"/>
                </a:cubicBezTo>
                <a:cubicBezTo>
                  <a:pt x="5724866" y="1916711"/>
                  <a:pt x="5689665" y="1926971"/>
                  <a:pt x="5644322" y="1954373"/>
                </a:cubicBezTo>
                <a:lnTo>
                  <a:pt x="5644322" y="1954365"/>
                </a:lnTo>
                <a:cubicBezTo>
                  <a:pt x="5652705" y="2173560"/>
                  <a:pt x="5456641" y="2345194"/>
                  <a:pt x="5253440" y="2345247"/>
                </a:cubicBezTo>
                <a:cubicBezTo>
                  <a:pt x="5108297" y="2402015"/>
                  <a:pt x="4886100" y="2329867"/>
                  <a:pt x="4703602" y="2345247"/>
                </a:cubicBezTo>
                <a:cubicBezTo>
                  <a:pt x="4609822" y="2363568"/>
                  <a:pt x="4478195" y="2333260"/>
                  <a:pt x="4261463" y="2345247"/>
                </a:cubicBezTo>
                <a:cubicBezTo>
                  <a:pt x="4044731" y="2357234"/>
                  <a:pt x="4031996" y="2334352"/>
                  <a:pt x="3805214" y="2345247"/>
                </a:cubicBezTo>
                <a:cubicBezTo>
                  <a:pt x="3578432" y="2356142"/>
                  <a:pt x="3537011" y="2310292"/>
                  <a:pt x="3292521" y="2345247"/>
                </a:cubicBezTo>
                <a:lnTo>
                  <a:pt x="3292521" y="2345247"/>
                </a:lnTo>
                <a:cubicBezTo>
                  <a:pt x="3076946" y="2387677"/>
                  <a:pt x="2996980" y="2291734"/>
                  <a:pt x="2770226" y="2345247"/>
                </a:cubicBezTo>
                <a:cubicBezTo>
                  <a:pt x="2543472" y="2398760"/>
                  <a:pt x="2294038" y="2297477"/>
                  <a:pt x="2160882" y="2345247"/>
                </a:cubicBezTo>
                <a:cubicBezTo>
                  <a:pt x="2027726" y="2393017"/>
                  <a:pt x="1805187" y="2292183"/>
                  <a:pt x="1580554" y="2345247"/>
                </a:cubicBezTo>
                <a:cubicBezTo>
                  <a:pt x="1355921" y="2398311"/>
                  <a:pt x="1192249" y="2306006"/>
                  <a:pt x="1029243" y="2345247"/>
                </a:cubicBezTo>
                <a:cubicBezTo>
                  <a:pt x="866237" y="2384488"/>
                  <a:pt x="650029" y="2282508"/>
                  <a:pt x="390882" y="2345247"/>
                </a:cubicBezTo>
                <a:cubicBezTo>
                  <a:pt x="200702" y="2357156"/>
                  <a:pt x="17280" y="2164695"/>
                  <a:pt x="0" y="1954365"/>
                </a:cubicBezTo>
                <a:lnTo>
                  <a:pt x="0" y="1954373"/>
                </a:lnTo>
                <a:cubicBezTo>
                  <a:pt x="-66431" y="1806247"/>
                  <a:pt x="60443" y="1599675"/>
                  <a:pt x="0" y="1368061"/>
                </a:cubicBezTo>
                <a:lnTo>
                  <a:pt x="0" y="1368061"/>
                </a:lnTo>
                <a:cubicBezTo>
                  <a:pt x="-21524" y="1227911"/>
                  <a:pt x="33434" y="1046327"/>
                  <a:pt x="0" y="908787"/>
                </a:cubicBezTo>
                <a:cubicBezTo>
                  <a:pt x="-33434" y="771247"/>
                  <a:pt x="26893" y="582257"/>
                  <a:pt x="0" y="390882"/>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2754"/>
                      <a:gd name="adj2" fmla="val 29796"/>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Ink Free" panose="03080402000500000000" pitchFamily="66" charset="0"/>
              </a:rPr>
              <a:t>Depuis le 22/10/2010 le Fond de Garantie des Assurances n’intervient plus dans la prise en charge des dommages matériels causés par des animaux sauvages.</a:t>
            </a:r>
          </a:p>
          <a:p>
            <a:r>
              <a:rPr lang="fr-FR" sz="1400" dirty="0">
                <a:solidFill>
                  <a:schemeClr val="tx1"/>
                </a:solidFill>
                <a:latin typeface="Ink Free" panose="03080402000500000000" pitchFamily="66" charset="0"/>
              </a:rPr>
              <a:t>Les sinistres avec un animal sauvage sont enregistrés en </a:t>
            </a:r>
            <a:r>
              <a:rPr lang="fr-FR" sz="1400" b="1" dirty="0">
                <a:solidFill>
                  <a:schemeClr val="tx1"/>
                </a:solidFill>
                <a:latin typeface="Ink Free" panose="03080402000500000000" pitchFamily="66" charset="0"/>
              </a:rPr>
              <a:t>« non responsable » chez BPCEA.</a:t>
            </a:r>
          </a:p>
          <a:p>
            <a:r>
              <a:rPr lang="fr-FR" sz="1400" dirty="0">
                <a:solidFill>
                  <a:schemeClr val="tx1"/>
                </a:solidFill>
                <a:latin typeface="Ink Free" panose="03080402000500000000" pitchFamily="66" charset="0"/>
              </a:rPr>
              <a:t>- </a:t>
            </a:r>
            <a:r>
              <a:rPr lang="fr-FR" sz="1400" b="1" dirty="0">
                <a:solidFill>
                  <a:schemeClr val="tx1"/>
                </a:solidFill>
                <a:latin typeface="Ink Free" panose="03080402000500000000" pitchFamily="66" charset="0"/>
              </a:rPr>
              <a:t>Contrat au Tiers : </a:t>
            </a:r>
            <a:r>
              <a:rPr lang="fr-FR" sz="1400" dirty="0">
                <a:solidFill>
                  <a:schemeClr val="tx1"/>
                </a:solidFill>
                <a:latin typeface="Ink Free" panose="03080402000500000000" pitchFamily="66" charset="0"/>
              </a:rPr>
              <a:t>Aucune indemnisation, les frais de réparation du véhicule sont à la charge du client.</a:t>
            </a:r>
          </a:p>
          <a:p>
            <a:r>
              <a:rPr lang="fr-FR" sz="1400" dirty="0">
                <a:solidFill>
                  <a:schemeClr val="tx1"/>
                </a:solidFill>
                <a:latin typeface="Ink Free" panose="03080402000500000000" pitchFamily="66" charset="0"/>
              </a:rPr>
              <a:t>- </a:t>
            </a:r>
            <a:r>
              <a:rPr lang="fr-FR" sz="1400" b="1" dirty="0">
                <a:solidFill>
                  <a:schemeClr val="tx1"/>
                </a:solidFill>
                <a:latin typeface="Ink Free" panose="03080402000500000000" pitchFamily="66" charset="0"/>
              </a:rPr>
              <a:t>Contrat Tous Risques : </a:t>
            </a:r>
            <a:r>
              <a:rPr lang="fr-FR" sz="1400" dirty="0">
                <a:solidFill>
                  <a:schemeClr val="tx1"/>
                </a:solidFill>
                <a:latin typeface="Ink Free" panose="03080402000500000000" pitchFamily="66" charset="0"/>
              </a:rPr>
              <a:t>Indemnisation après application des franchises du contrat. (CG 7,9)</a:t>
            </a:r>
          </a:p>
        </p:txBody>
      </p:sp>
      <p:pic>
        <p:nvPicPr>
          <p:cNvPr id="23" name="Picture 2" descr="Belle femme d'affaires faisant différentes actions">
            <a:extLst>
              <a:ext uri="{FF2B5EF4-FFF2-40B4-BE49-F238E27FC236}">
                <a16:creationId xmlns:a16="http://schemas.microsoft.com/office/drawing/2014/main" id="{5F03C13F-0624-2B3F-9BDC-32444AB69DA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flipH="1">
            <a:off x="10657310" y="2611530"/>
            <a:ext cx="2037503" cy="3646527"/>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66116F9C-5F3E-265A-556A-AE80E5E52663}"/>
              </a:ext>
            </a:extLst>
          </p:cNvPr>
          <p:cNvSpPr/>
          <p:nvPr/>
        </p:nvSpPr>
        <p:spPr>
          <a:xfrm>
            <a:off x="10657310" y="577713"/>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AUTO</a:t>
            </a:r>
          </a:p>
        </p:txBody>
      </p:sp>
      <p:pic>
        <p:nvPicPr>
          <p:cNvPr id="11268" name="Picture 4" descr="Vecteur gratuit animaux de la forêt de dessin animé dans la nature sauvage">
            <a:extLst>
              <a:ext uri="{FF2B5EF4-FFF2-40B4-BE49-F238E27FC236}">
                <a16:creationId xmlns:a16="http://schemas.microsoft.com/office/drawing/2014/main" id="{426C3033-F532-3327-B1BB-0FA4964C78E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4187"/>
          <a:stretch/>
        </p:blipFill>
        <p:spPr bwMode="auto">
          <a:xfrm flipH="1">
            <a:off x="695324" y="1540487"/>
            <a:ext cx="4385722" cy="4520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BF296B3-D525-D221-E4A6-0405DDDFEF4E}"/>
              </a:ext>
            </a:extLst>
          </p:cNvPr>
          <p:cNvSpPr/>
          <p:nvPr/>
        </p:nvSpPr>
        <p:spPr>
          <a:xfrm>
            <a:off x="820207" y="1675977"/>
            <a:ext cx="1517639" cy="4284971"/>
          </a:xfrm>
          <a:custGeom>
            <a:avLst/>
            <a:gdLst>
              <a:gd name="connsiteX0" fmla="*/ 0 w 1517639"/>
              <a:gd name="connsiteY0" fmla="*/ 0 h 4284971"/>
              <a:gd name="connsiteX1" fmla="*/ 505880 w 1517639"/>
              <a:gd name="connsiteY1" fmla="*/ 0 h 4284971"/>
              <a:gd name="connsiteX2" fmla="*/ 1042112 w 1517639"/>
              <a:gd name="connsiteY2" fmla="*/ 0 h 4284971"/>
              <a:gd name="connsiteX3" fmla="*/ 1517639 w 1517639"/>
              <a:gd name="connsiteY3" fmla="*/ 0 h 4284971"/>
              <a:gd name="connsiteX4" fmla="*/ 1517639 w 1517639"/>
              <a:gd name="connsiteY4" fmla="*/ 483590 h 4284971"/>
              <a:gd name="connsiteX5" fmla="*/ 1517639 w 1517639"/>
              <a:gd name="connsiteY5" fmla="*/ 967179 h 4284971"/>
              <a:gd name="connsiteX6" fmla="*/ 1517639 w 1517639"/>
              <a:gd name="connsiteY6" fmla="*/ 1450769 h 4284971"/>
              <a:gd name="connsiteX7" fmla="*/ 1517639 w 1517639"/>
              <a:gd name="connsiteY7" fmla="*/ 2105757 h 4284971"/>
              <a:gd name="connsiteX8" fmla="*/ 1517639 w 1517639"/>
              <a:gd name="connsiteY8" fmla="*/ 2760746 h 4284971"/>
              <a:gd name="connsiteX9" fmla="*/ 1517639 w 1517639"/>
              <a:gd name="connsiteY9" fmla="*/ 3415734 h 4284971"/>
              <a:gd name="connsiteX10" fmla="*/ 1517639 w 1517639"/>
              <a:gd name="connsiteY10" fmla="*/ 4284971 h 4284971"/>
              <a:gd name="connsiteX11" fmla="*/ 1011759 w 1517639"/>
              <a:gd name="connsiteY11" fmla="*/ 4284971 h 4284971"/>
              <a:gd name="connsiteX12" fmla="*/ 521056 w 1517639"/>
              <a:gd name="connsiteY12" fmla="*/ 4284971 h 4284971"/>
              <a:gd name="connsiteX13" fmla="*/ 0 w 1517639"/>
              <a:gd name="connsiteY13" fmla="*/ 4284971 h 4284971"/>
              <a:gd name="connsiteX14" fmla="*/ 0 w 1517639"/>
              <a:gd name="connsiteY14" fmla="*/ 3715682 h 4284971"/>
              <a:gd name="connsiteX15" fmla="*/ 0 w 1517639"/>
              <a:gd name="connsiteY15" fmla="*/ 3103543 h 4284971"/>
              <a:gd name="connsiteX16" fmla="*/ 0 w 1517639"/>
              <a:gd name="connsiteY16" fmla="*/ 2405705 h 4284971"/>
              <a:gd name="connsiteX17" fmla="*/ 0 w 1517639"/>
              <a:gd name="connsiteY17" fmla="*/ 1750717 h 4284971"/>
              <a:gd name="connsiteX18" fmla="*/ 0 w 1517639"/>
              <a:gd name="connsiteY18" fmla="*/ 1138578 h 4284971"/>
              <a:gd name="connsiteX19" fmla="*/ 0 w 1517639"/>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7639" h="4284971" fill="none" extrusionOk="0">
                <a:moveTo>
                  <a:pt x="0" y="0"/>
                </a:moveTo>
                <a:cubicBezTo>
                  <a:pt x="171755" y="-15018"/>
                  <a:pt x="289496" y="22713"/>
                  <a:pt x="505880" y="0"/>
                </a:cubicBezTo>
                <a:cubicBezTo>
                  <a:pt x="722264" y="-22713"/>
                  <a:pt x="887011" y="-8040"/>
                  <a:pt x="1042112" y="0"/>
                </a:cubicBezTo>
                <a:cubicBezTo>
                  <a:pt x="1197213" y="8040"/>
                  <a:pt x="1403959" y="13528"/>
                  <a:pt x="1517639" y="0"/>
                </a:cubicBezTo>
                <a:cubicBezTo>
                  <a:pt x="1516187" y="168836"/>
                  <a:pt x="1511038" y="309882"/>
                  <a:pt x="1517639" y="483590"/>
                </a:cubicBezTo>
                <a:cubicBezTo>
                  <a:pt x="1524241" y="657298"/>
                  <a:pt x="1530048" y="755619"/>
                  <a:pt x="1517639" y="967179"/>
                </a:cubicBezTo>
                <a:cubicBezTo>
                  <a:pt x="1505230" y="1178739"/>
                  <a:pt x="1521463" y="1289944"/>
                  <a:pt x="1517639" y="1450769"/>
                </a:cubicBezTo>
                <a:cubicBezTo>
                  <a:pt x="1513816" y="1611594"/>
                  <a:pt x="1494443" y="1870001"/>
                  <a:pt x="1517639" y="2105757"/>
                </a:cubicBezTo>
                <a:cubicBezTo>
                  <a:pt x="1540835" y="2341513"/>
                  <a:pt x="1531546" y="2520952"/>
                  <a:pt x="1517639" y="2760746"/>
                </a:cubicBezTo>
                <a:cubicBezTo>
                  <a:pt x="1503732" y="3000540"/>
                  <a:pt x="1540259" y="3121935"/>
                  <a:pt x="1517639" y="3415734"/>
                </a:cubicBezTo>
                <a:cubicBezTo>
                  <a:pt x="1495019" y="3709533"/>
                  <a:pt x="1492374" y="3953150"/>
                  <a:pt x="1517639" y="4284971"/>
                </a:cubicBezTo>
                <a:cubicBezTo>
                  <a:pt x="1340292" y="4287187"/>
                  <a:pt x="1221461" y="4263348"/>
                  <a:pt x="1011759" y="4284971"/>
                </a:cubicBezTo>
                <a:cubicBezTo>
                  <a:pt x="802057" y="4306594"/>
                  <a:pt x="678450" y="4278284"/>
                  <a:pt x="521056" y="4284971"/>
                </a:cubicBezTo>
                <a:cubicBezTo>
                  <a:pt x="363662" y="4291658"/>
                  <a:pt x="222678" y="4267858"/>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517639" h="4284971" stroke="0" extrusionOk="0">
                <a:moveTo>
                  <a:pt x="0" y="0"/>
                </a:moveTo>
                <a:cubicBezTo>
                  <a:pt x="164082" y="9065"/>
                  <a:pt x="272689" y="-23692"/>
                  <a:pt x="475527" y="0"/>
                </a:cubicBezTo>
                <a:cubicBezTo>
                  <a:pt x="678365" y="23692"/>
                  <a:pt x="890460" y="-6202"/>
                  <a:pt x="996583" y="0"/>
                </a:cubicBezTo>
                <a:cubicBezTo>
                  <a:pt x="1102706" y="6202"/>
                  <a:pt x="1351496" y="-2087"/>
                  <a:pt x="1517639" y="0"/>
                </a:cubicBezTo>
                <a:cubicBezTo>
                  <a:pt x="1485487" y="290431"/>
                  <a:pt x="1535208" y="486490"/>
                  <a:pt x="1517639" y="697838"/>
                </a:cubicBezTo>
                <a:cubicBezTo>
                  <a:pt x="1500070" y="909186"/>
                  <a:pt x="1522877" y="1237798"/>
                  <a:pt x="1517639" y="1395676"/>
                </a:cubicBezTo>
                <a:cubicBezTo>
                  <a:pt x="1512401" y="1553554"/>
                  <a:pt x="1511654" y="1897404"/>
                  <a:pt x="1517639" y="2050665"/>
                </a:cubicBezTo>
                <a:cubicBezTo>
                  <a:pt x="1523624" y="2203926"/>
                  <a:pt x="1526536" y="2512303"/>
                  <a:pt x="1517639" y="2662803"/>
                </a:cubicBezTo>
                <a:cubicBezTo>
                  <a:pt x="1508742" y="2813303"/>
                  <a:pt x="1537607" y="3057709"/>
                  <a:pt x="1517639" y="3317792"/>
                </a:cubicBezTo>
                <a:cubicBezTo>
                  <a:pt x="1497671" y="3577875"/>
                  <a:pt x="1539114" y="4046210"/>
                  <a:pt x="1517639" y="4284971"/>
                </a:cubicBezTo>
                <a:cubicBezTo>
                  <a:pt x="1404924" y="4279167"/>
                  <a:pt x="1187294" y="4260961"/>
                  <a:pt x="1026936" y="4284971"/>
                </a:cubicBezTo>
                <a:cubicBezTo>
                  <a:pt x="866578" y="4308981"/>
                  <a:pt x="743971" y="4263427"/>
                  <a:pt x="536232" y="4284971"/>
                </a:cubicBezTo>
                <a:cubicBezTo>
                  <a:pt x="328493" y="4306515"/>
                  <a:pt x="108811" y="4280421"/>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Votre client va passer ses vacances en montagne et vous interroge en cas de sinistre avec un animal sauvage.</a:t>
            </a:r>
          </a:p>
        </p:txBody>
      </p:sp>
      <p:sp>
        <p:nvSpPr>
          <p:cNvPr id="9" name="Rectangle 8">
            <a:extLst>
              <a:ext uri="{FF2B5EF4-FFF2-40B4-BE49-F238E27FC236}">
                <a16:creationId xmlns:a16="http://schemas.microsoft.com/office/drawing/2014/main" id="{0EEFC3CF-61BE-65E5-D625-441E2A3EFD4C}"/>
              </a:ext>
            </a:extLst>
          </p:cNvPr>
          <p:cNvSpPr/>
          <p:nvPr/>
        </p:nvSpPr>
        <p:spPr>
          <a:xfrm>
            <a:off x="695326" y="1540487"/>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grpSp>
        <p:nvGrpSpPr>
          <p:cNvPr id="2" name="Groupe 1">
            <a:extLst>
              <a:ext uri="{FF2B5EF4-FFF2-40B4-BE49-F238E27FC236}">
                <a16:creationId xmlns:a16="http://schemas.microsoft.com/office/drawing/2014/main" id="{0F2CE638-8363-8962-A3C7-B8AA15731628}"/>
              </a:ext>
            </a:extLst>
          </p:cNvPr>
          <p:cNvGrpSpPr/>
          <p:nvPr/>
        </p:nvGrpSpPr>
        <p:grpSpPr>
          <a:xfrm>
            <a:off x="9477220" y="3668287"/>
            <a:ext cx="1115654" cy="434892"/>
            <a:chOff x="9701914" y="5279004"/>
            <a:chExt cx="1115654" cy="434892"/>
          </a:xfrm>
        </p:grpSpPr>
        <p:sp>
          <p:nvSpPr>
            <p:cNvPr id="5" name="Rectangle 4">
              <a:hlinkClick r:id="rId6"/>
              <a:extLst>
                <a:ext uri="{FF2B5EF4-FFF2-40B4-BE49-F238E27FC236}">
                  <a16:creationId xmlns:a16="http://schemas.microsoft.com/office/drawing/2014/main" id="{CA348F11-A9A7-7639-B4C1-69A54DA261FA}"/>
                </a:ext>
              </a:extLst>
            </p:cNvPr>
            <p:cNvSpPr/>
            <p:nvPr/>
          </p:nvSpPr>
          <p:spPr>
            <a:xfrm>
              <a:off x="9701914" y="5376185"/>
              <a:ext cx="830514" cy="337711"/>
            </a:xfrm>
            <a:custGeom>
              <a:avLst/>
              <a:gdLst>
                <a:gd name="connsiteX0" fmla="*/ 0 w 830514"/>
                <a:gd name="connsiteY0" fmla="*/ 0 h 337711"/>
                <a:gd name="connsiteX1" fmla="*/ 406952 w 830514"/>
                <a:gd name="connsiteY1" fmla="*/ 0 h 337711"/>
                <a:gd name="connsiteX2" fmla="*/ 830514 w 830514"/>
                <a:gd name="connsiteY2" fmla="*/ 0 h 337711"/>
                <a:gd name="connsiteX3" fmla="*/ 830514 w 830514"/>
                <a:gd name="connsiteY3" fmla="*/ 337711 h 337711"/>
                <a:gd name="connsiteX4" fmla="*/ 440172 w 830514"/>
                <a:gd name="connsiteY4" fmla="*/ 337711 h 337711"/>
                <a:gd name="connsiteX5" fmla="*/ 0 w 830514"/>
                <a:gd name="connsiteY5" fmla="*/ 337711 h 337711"/>
                <a:gd name="connsiteX6" fmla="*/ 0 w 830514"/>
                <a:gd name="connsiteY6" fmla="*/ 0 h 337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337711" fill="none" extrusionOk="0">
                  <a:moveTo>
                    <a:pt x="0" y="0"/>
                  </a:moveTo>
                  <a:cubicBezTo>
                    <a:pt x="114553" y="19456"/>
                    <a:pt x="293356" y="-8954"/>
                    <a:pt x="406952" y="0"/>
                  </a:cubicBezTo>
                  <a:cubicBezTo>
                    <a:pt x="520548" y="8954"/>
                    <a:pt x="724848" y="-14626"/>
                    <a:pt x="830514" y="0"/>
                  </a:cubicBezTo>
                  <a:cubicBezTo>
                    <a:pt x="830232" y="102185"/>
                    <a:pt x="822964" y="228671"/>
                    <a:pt x="830514" y="337711"/>
                  </a:cubicBezTo>
                  <a:cubicBezTo>
                    <a:pt x="744163" y="321102"/>
                    <a:pt x="579563" y="341086"/>
                    <a:pt x="440172" y="337711"/>
                  </a:cubicBezTo>
                  <a:cubicBezTo>
                    <a:pt x="300781" y="334336"/>
                    <a:pt x="135550" y="321626"/>
                    <a:pt x="0" y="337711"/>
                  </a:cubicBezTo>
                  <a:cubicBezTo>
                    <a:pt x="-2614" y="176887"/>
                    <a:pt x="15001" y="69059"/>
                    <a:pt x="0" y="0"/>
                  </a:cubicBezTo>
                  <a:close/>
                </a:path>
                <a:path w="830514" h="337711" stroke="0" extrusionOk="0">
                  <a:moveTo>
                    <a:pt x="0" y="0"/>
                  </a:moveTo>
                  <a:cubicBezTo>
                    <a:pt x="129345" y="-3869"/>
                    <a:pt x="234371" y="14715"/>
                    <a:pt x="398647" y="0"/>
                  </a:cubicBezTo>
                  <a:cubicBezTo>
                    <a:pt x="562923" y="-14715"/>
                    <a:pt x="685999" y="19320"/>
                    <a:pt x="830514" y="0"/>
                  </a:cubicBezTo>
                  <a:cubicBezTo>
                    <a:pt x="822471" y="122431"/>
                    <a:pt x="815093" y="233054"/>
                    <a:pt x="830514" y="337711"/>
                  </a:cubicBezTo>
                  <a:cubicBezTo>
                    <a:pt x="652648" y="337401"/>
                    <a:pt x="555641" y="324821"/>
                    <a:pt x="431867" y="337711"/>
                  </a:cubicBezTo>
                  <a:cubicBezTo>
                    <a:pt x="308093" y="350601"/>
                    <a:pt x="170421" y="343496"/>
                    <a:pt x="0" y="337711"/>
                  </a:cubicBezTo>
                  <a:cubicBezTo>
                    <a:pt x="1455" y="192071"/>
                    <a:pt x="-12630" y="164683"/>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8" name="Image 7">
              <a:extLst>
                <a:ext uri="{FF2B5EF4-FFF2-40B4-BE49-F238E27FC236}">
                  <a16:creationId xmlns:a16="http://schemas.microsoft.com/office/drawing/2014/main" id="{E7754E51-F7ED-409B-C662-74D9EA058624}"/>
                </a:ext>
              </a:extLst>
            </p:cNvPr>
            <p:cNvPicPr>
              <a:picLocks noChangeAspect="1"/>
            </p:cNvPicPr>
            <p:nvPr/>
          </p:nvPicPr>
          <p:blipFill>
            <a:blip r:embed="rId7">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grpSp>
        <p:nvGrpSpPr>
          <p:cNvPr id="19" name="Groupe 18">
            <a:extLst>
              <a:ext uri="{FF2B5EF4-FFF2-40B4-BE49-F238E27FC236}">
                <a16:creationId xmlns:a16="http://schemas.microsoft.com/office/drawing/2014/main" id="{D600288A-FD84-285D-7485-06AFDECFFD88}"/>
              </a:ext>
            </a:extLst>
          </p:cNvPr>
          <p:cNvGrpSpPr/>
          <p:nvPr/>
        </p:nvGrpSpPr>
        <p:grpSpPr>
          <a:xfrm>
            <a:off x="9174248" y="4994188"/>
            <a:ext cx="985797" cy="747124"/>
            <a:chOff x="4724400" y="1985962"/>
            <a:chExt cx="2743200" cy="2886075"/>
          </a:xfrm>
        </p:grpSpPr>
        <p:pic>
          <p:nvPicPr>
            <p:cNvPr id="11" name="Image 10">
              <a:extLst>
                <a:ext uri="{FF2B5EF4-FFF2-40B4-BE49-F238E27FC236}">
                  <a16:creationId xmlns:a16="http://schemas.microsoft.com/office/drawing/2014/main" id="{24F5F1A6-120A-5F08-AE80-3B508D930819}"/>
                </a:ext>
              </a:extLst>
            </p:cNvPr>
            <p:cNvPicPr>
              <a:picLocks noChangeAspect="1"/>
            </p:cNvPicPr>
            <p:nvPr/>
          </p:nvPicPr>
          <p:blipFill>
            <a:blip r:embed="rId8"/>
            <a:stretch>
              <a:fillRect/>
            </a:stretch>
          </p:blipFill>
          <p:spPr>
            <a:xfrm>
              <a:off x="4724400" y="1985962"/>
              <a:ext cx="2743200" cy="2886075"/>
            </a:xfrm>
            <a:prstGeom prst="rect">
              <a:avLst/>
            </a:prstGeom>
          </p:spPr>
        </p:pic>
        <p:sp>
          <p:nvSpPr>
            <p:cNvPr id="18" name="Rectangle 17">
              <a:extLst>
                <a:ext uri="{FF2B5EF4-FFF2-40B4-BE49-F238E27FC236}">
                  <a16:creationId xmlns:a16="http://schemas.microsoft.com/office/drawing/2014/main" id="{38799601-2A03-73DF-62DF-9F8C5A7BA8E1}"/>
                </a:ext>
              </a:extLst>
            </p:cNvPr>
            <p:cNvSpPr/>
            <p:nvPr/>
          </p:nvSpPr>
          <p:spPr>
            <a:xfrm>
              <a:off x="4724400" y="3429000"/>
              <a:ext cx="1054113" cy="14430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30187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1+#ppt_w/2"/>
                                          </p:val>
                                        </p:tav>
                                        <p:tav tm="100000">
                                          <p:val>
                                            <p:strVal val="#ppt_x"/>
                                          </p:val>
                                        </p:tav>
                                      </p:tavLst>
                                    </p:anim>
                                    <p:anim calcmode="lin" valueType="num">
                                      <p:cBhvr additive="base">
                                        <p:cTn id="17" dur="500" fill="hold"/>
                                        <p:tgtEl>
                                          <p:spTgt spid="23"/>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par>
                                <p:cTn id="36" presetID="53" presetClass="entr" presetSubtype="16"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24"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26DFE-0447-A4FF-8553-0F02D6EC1E82}"/>
              </a:ext>
            </a:extLst>
          </p:cNvPr>
          <p:cNvSpPr/>
          <p:nvPr/>
        </p:nvSpPr>
        <p:spPr>
          <a:xfrm>
            <a:off x="610046" y="1415425"/>
            <a:ext cx="11066017" cy="4758233"/>
          </a:xfrm>
          <a:custGeom>
            <a:avLst/>
            <a:gdLst>
              <a:gd name="connsiteX0" fmla="*/ 0 w 11066017"/>
              <a:gd name="connsiteY0" fmla="*/ 0 h 4758233"/>
              <a:gd name="connsiteX1" fmla="*/ 470306 w 11066017"/>
              <a:gd name="connsiteY1" fmla="*/ 0 h 4758233"/>
              <a:gd name="connsiteX2" fmla="*/ 940611 w 11066017"/>
              <a:gd name="connsiteY2" fmla="*/ 0 h 4758233"/>
              <a:gd name="connsiteX3" fmla="*/ 1410917 w 11066017"/>
              <a:gd name="connsiteY3" fmla="*/ 0 h 4758233"/>
              <a:gd name="connsiteX4" fmla="*/ 1770563 w 11066017"/>
              <a:gd name="connsiteY4" fmla="*/ 0 h 4758233"/>
              <a:gd name="connsiteX5" fmla="*/ 2683509 w 11066017"/>
              <a:gd name="connsiteY5" fmla="*/ 0 h 4758233"/>
              <a:gd name="connsiteX6" fmla="*/ 3375135 w 11066017"/>
              <a:gd name="connsiteY6" fmla="*/ 0 h 4758233"/>
              <a:gd name="connsiteX7" fmla="*/ 4288082 w 11066017"/>
              <a:gd name="connsiteY7" fmla="*/ 0 h 4758233"/>
              <a:gd name="connsiteX8" fmla="*/ 4869047 w 11066017"/>
              <a:gd name="connsiteY8" fmla="*/ 0 h 4758233"/>
              <a:gd name="connsiteX9" fmla="*/ 5228693 w 11066017"/>
              <a:gd name="connsiteY9" fmla="*/ 0 h 4758233"/>
              <a:gd name="connsiteX10" fmla="*/ 5698999 w 11066017"/>
              <a:gd name="connsiteY10" fmla="*/ 0 h 4758233"/>
              <a:gd name="connsiteX11" fmla="*/ 6390625 w 11066017"/>
              <a:gd name="connsiteY11" fmla="*/ 0 h 4758233"/>
              <a:gd name="connsiteX12" fmla="*/ 7192911 w 11066017"/>
              <a:gd name="connsiteY12" fmla="*/ 0 h 4758233"/>
              <a:gd name="connsiteX13" fmla="*/ 7773877 w 11066017"/>
              <a:gd name="connsiteY13" fmla="*/ 0 h 4758233"/>
              <a:gd name="connsiteX14" fmla="*/ 8133522 w 11066017"/>
              <a:gd name="connsiteY14" fmla="*/ 0 h 4758233"/>
              <a:gd name="connsiteX15" fmla="*/ 8825149 w 11066017"/>
              <a:gd name="connsiteY15" fmla="*/ 0 h 4758233"/>
              <a:gd name="connsiteX16" fmla="*/ 9627435 w 11066017"/>
              <a:gd name="connsiteY16" fmla="*/ 0 h 4758233"/>
              <a:gd name="connsiteX17" fmla="*/ 10319061 w 11066017"/>
              <a:gd name="connsiteY17" fmla="*/ 0 h 4758233"/>
              <a:gd name="connsiteX18" fmla="*/ 11066017 w 11066017"/>
              <a:gd name="connsiteY18" fmla="*/ 0 h 4758233"/>
              <a:gd name="connsiteX19" fmla="*/ 11066017 w 11066017"/>
              <a:gd name="connsiteY19" fmla="*/ 679748 h 4758233"/>
              <a:gd name="connsiteX20" fmla="*/ 11066017 w 11066017"/>
              <a:gd name="connsiteY20" fmla="*/ 1454660 h 4758233"/>
              <a:gd name="connsiteX21" fmla="*/ 11066017 w 11066017"/>
              <a:gd name="connsiteY21" fmla="*/ 2086825 h 4758233"/>
              <a:gd name="connsiteX22" fmla="*/ 11066017 w 11066017"/>
              <a:gd name="connsiteY22" fmla="*/ 2623826 h 4758233"/>
              <a:gd name="connsiteX23" fmla="*/ 11066017 w 11066017"/>
              <a:gd name="connsiteY23" fmla="*/ 3255991 h 4758233"/>
              <a:gd name="connsiteX24" fmla="*/ 11066017 w 11066017"/>
              <a:gd name="connsiteY24" fmla="*/ 4030903 h 4758233"/>
              <a:gd name="connsiteX25" fmla="*/ 11066017 w 11066017"/>
              <a:gd name="connsiteY25" fmla="*/ 4758233 h 4758233"/>
              <a:gd name="connsiteX26" fmla="*/ 10595711 w 11066017"/>
              <a:gd name="connsiteY26" fmla="*/ 4758233 h 4758233"/>
              <a:gd name="connsiteX27" fmla="*/ 9793425 w 11066017"/>
              <a:gd name="connsiteY27" fmla="*/ 4758233 h 4758233"/>
              <a:gd name="connsiteX28" fmla="*/ 9212459 w 11066017"/>
              <a:gd name="connsiteY28" fmla="*/ 4758233 h 4758233"/>
              <a:gd name="connsiteX29" fmla="*/ 8852814 w 11066017"/>
              <a:gd name="connsiteY29" fmla="*/ 4758233 h 4758233"/>
              <a:gd name="connsiteX30" fmla="*/ 7939867 w 11066017"/>
              <a:gd name="connsiteY30" fmla="*/ 4758233 h 4758233"/>
              <a:gd name="connsiteX31" fmla="*/ 7137581 w 11066017"/>
              <a:gd name="connsiteY31" fmla="*/ 4758233 h 4758233"/>
              <a:gd name="connsiteX32" fmla="*/ 6335295 w 11066017"/>
              <a:gd name="connsiteY32" fmla="*/ 4758233 h 4758233"/>
              <a:gd name="connsiteX33" fmla="*/ 5975649 w 11066017"/>
              <a:gd name="connsiteY33" fmla="*/ 4758233 h 4758233"/>
              <a:gd name="connsiteX34" fmla="*/ 5505343 w 11066017"/>
              <a:gd name="connsiteY34" fmla="*/ 4758233 h 4758233"/>
              <a:gd name="connsiteX35" fmla="*/ 5035038 w 11066017"/>
              <a:gd name="connsiteY35" fmla="*/ 4758233 h 4758233"/>
              <a:gd name="connsiteX36" fmla="*/ 4675392 w 11066017"/>
              <a:gd name="connsiteY36" fmla="*/ 4758233 h 4758233"/>
              <a:gd name="connsiteX37" fmla="*/ 4205086 w 11066017"/>
              <a:gd name="connsiteY37" fmla="*/ 4758233 h 4758233"/>
              <a:gd name="connsiteX38" fmla="*/ 3845441 w 11066017"/>
              <a:gd name="connsiteY38" fmla="*/ 4758233 h 4758233"/>
              <a:gd name="connsiteX39" fmla="*/ 3375135 w 11066017"/>
              <a:gd name="connsiteY39" fmla="*/ 4758233 h 4758233"/>
              <a:gd name="connsiteX40" fmla="*/ 3015490 w 11066017"/>
              <a:gd name="connsiteY40" fmla="*/ 4758233 h 4758233"/>
              <a:gd name="connsiteX41" fmla="*/ 2323864 w 11066017"/>
              <a:gd name="connsiteY41" fmla="*/ 4758233 h 4758233"/>
              <a:gd name="connsiteX42" fmla="*/ 1742898 w 11066017"/>
              <a:gd name="connsiteY42" fmla="*/ 4758233 h 4758233"/>
              <a:gd name="connsiteX43" fmla="*/ 1383252 w 11066017"/>
              <a:gd name="connsiteY43" fmla="*/ 4758233 h 4758233"/>
              <a:gd name="connsiteX44" fmla="*/ 0 w 11066017"/>
              <a:gd name="connsiteY44" fmla="*/ 4758233 h 4758233"/>
              <a:gd name="connsiteX45" fmla="*/ 0 w 11066017"/>
              <a:gd name="connsiteY45" fmla="*/ 4030903 h 4758233"/>
              <a:gd name="connsiteX46" fmla="*/ 0 w 11066017"/>
              <a:gd name="connsiteY46" fmla="*/ 3398738 h 4758233"/>
              <a:gd name="connsiteX47" fmla="*/ 0 w 11066017"/>
              <a:gd name="connsiteY47" fmla="*/ 2766573 h 4758233"/>
              <a:gd name="connsiteX48" fmla="*/ 0 w 11066017"/>
              <a:gd name="connsiteY48" fmla="*/ 2181990 h 4758233"/>
              <a:gd name="connsiteX49" fmla="*/ 0 w 11066017"/>
              <a:gd name="connsiteY49" fmla="*/ 1454660 h 4758233"/>
              <a:gd name="connsiteX50" fmla="*/ 0 w 11066017"/>
              <a:gd name="connsiteY50" fmla="*/ 727330 h 4758233"/>
              <a:gd name="connsiteX51" fmla="*/ 0 w 11066017"/>
              <a:gd name="connsiteY51"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066017" h="4758233" fill="none" extrusionOk="0">
                <a:moveTo>
                  <a:pt x="0" y="0"/>
                </a:moveTo>
                <a:cubicBezTo>
                  <a:pt x="95860" y="2631"/>
                  <a:pt x="374827" y="2521"/>
                  <a:pt x="470306" y="0"/>
                </a:cubicBezTo>
                <a:cubicBezTo>
                  <a:pt x="565785" y="-2521"/>
                  <a:pt x="786367" y="-16660"/>
                  <a:pt x="940611" y="0"/>
                </a:cubicBezTo>
                <a:cubicBezTo>
                  <a:pt x="1094855" y="16660"/>
                  <a:pt x="1262985" y="12183"/>
                  <a:pt x="1410917" y="0"/>
                </a:cubicBezTo>
                <a:cubicBezTo>
                  <a:pt x="1558849" y="-12183"/>
                  <a:pt x="1649609" y="-880"/>
                  <a:pt x="1770563" y="0"/>
                </a:cubicBezTo>
                <a:cubicBezTo>
                  <a:pt x="1891517" y="880"/>
                  <a:pt x="2316837" y="3775"/>
                  <a:pt x="2683509" y="0"/>
                </a:cubicBezTo>
                <a:cubicBezTo>
                  <a:pt x="3050181" y="-3775"/>
                  <a:pt x="3078962" y="-7059"/>
                  <a:pt x="3375135" y="0"/>
                </a:cubicBezTo>
                <a:cubicBezTo>
                  <a:pt x="3671308" y="7059"/>
                  <a:pt x="3983320" y="-37731"/>
                  <a:pt x="4288082" y="0"/>
                </a:cubicBezTo>
                <a:cubicBezTo>
                  <a:pt x="4592844" y="37731"/>
                  <a:pt x="4747777" y="15885"/>
                  <a:pt x="4869047" y="0"/>
                </a:cubicBezTo>
                <a:cubicBezTo>
                  <a:pt x="4990318" y="-15885"/>
                  <a:pt x="5124221" y="-17217"/>
                  <a:pt x="5228693" y="0"/>
                </a:cubicBezTo>
                <a:cubicBezTo>
                  <a:pt x="5333165" y="17217"/>
                  <a:pt x="5468448" y="-14492"/>
                  <a:pt x="5698999" y="0"/>
                </a:cubicBezTo>
                <a:cubicBezTo>
                  <a:pt x="5929550" y="14492"/>
                  <a:pt x="6216926" y="21085"/>
                  <a:pt x="6390625" y="0"/>
                </a:cubicBezTo>
                <a:cubicBezTo>
                  <a:pt x="6564324" y="-21085"/>
                  <a:pt x="6978562" y="22243"/>
                  <a:pt x="7192911" y="0"/>
                </a:cubicBezTo>
                <a:cubicBezTo>
                  <a:pt x="7407260" y="-22243"/>
                  <a:pt x="7650100" y="-5391"/>
                  <a:pt x="7773877" y="0"/>
                </a:cubicBezTo>
                <a:cubicBezTo>
                  <a:pt x="7897654" y="5391"/>
                  <a:pt x="8027623" y="-7856"/>
                  <a:pt x="8133522" y="0"/>
                </a:cubicBezTo>
                <a:cubicBezTo>
                  <a:pt x="8239422" y="7856"/>
                  <a:pt x="8541003" y="-23208"/>
                  <a:pt x="8825149" y="0"/>
                </a:cubicBezTo>
                <a:cubicBezTo>
                  <a:pt x="9109295" y="23208"/>
                  <a:pt x="9401351" y="38507"/>
                  <a:pt x="9627435" y="0"/>
                </a:cubicBezTo>
                <a:cubicBezTo>
                  <a:pt x="9853519" y="-38507"/>
                  <a:pt x="10006742" y="-34253"/>
                  <a:pt x="10319061" y="0"/>
                </a:cubicBezTo>
                <a:cubicBezTo>
                  <a:pt x="10631380" y="34253"/>
                  <a:pt x="10740414" y="-20920"/>
                  <a:pt x="11066017" y="0"/>
                </a:cubicBezTo>
                <a:cubicBezTo>
                  <a:pt x="11075812" y="271026"/>
                  <a:pt x="11050885" y="473814"/>
                  <a:pt x="11066017" y="679748"/>
                </a:cubicBezTo>
                <a:cubicBezTo>
                  <a:pt x="11081149" y="885682"/>
                  <a:pt x="11067348" y="1173736"/>
                  <a:pt x="11066017" y="1454660"/>
                </a:cubicBezTo>
                <a:cubicBezTo>
                  <a:pt x="11064686" y="1735584"/>
                  <a:pt x="11084207" y="1829025"/>
                  <a:pt x="11066017" y="2086825"/>
                </a:cubicBezTo>
                <a:cubicBezTo>
                  <a:pt x="11047827" y="2344625"/>
                  <a:pt x="11039506" y="2381018"/>
                  <a:pt x="11066017" y="2623826"/>
                </a:cubicBezTo>
                <a:cubicBezTo>
                  <a:pt x="11092528" y="2866634"/>
                  <a:pt x="11069255" y="3052796"/>
                  <a:pt x="11066017" y="3255991"/>
                </a:cubicBezTo>
                <a:cubicBezTo>
                  <a:pt x="11062779" y="3459186"/>
                  <a:pt x="11045195" y="3729071"/>
                  <a:pt x="11066017" y="4030903"/>
                </a:cubicBezTo>
                <a:cubicBezTo>
                  <a:pt x="11086839" y="4332735"/>
                  <a:pt x="11054294" y="4493292"/>
                  <a:pt x="11066017" y="4758233"/>
                </a:cubicBezTo>
                <a:cubicBezTo>
                  <a:pt x="10831140" y="4754016"/>
                  <a:pt x="10736835" y="4736864"/>
                  <a:pt x="10595711" y="4758233"/>
                </a:cubicBezTo>
                <a:cubicBezTo>
                  <a:pt x="10454587" y="4779602"/>
                  <a:pt x="10132276" y="4750755"/>
                  <a:pt x="9793425" y="4758233"/>
                </a:cubicBezTo>
                <a:cubicBezTo>
                  <a:pt x="9454574" y="4765711"/>
                  <a:pt x="9440021" y="4757170"/>
                  <a:pt x="9212459" y="4758233"/>
                </a:cubicBezTo>
                <a:cubicBezTo>
                  <a:pt x="8984897" y="4759296"/>
                  <a:pt x="9027409" y="4742904"/>
                  <a:pt x="8852814" y="4758233"/>
                </a:cubicBezTo>
                <a:cubicBezTo>
                  <a:pt x="8678219" y="4773562"/>
                  <a:pt x="8225759" y="4788242"/>
                  <a:pt x="7939867" y="4758233"/>
                </a:cubicBezTo>
                <a:cubicBezTo>
                  <a:pt x="7653975" y="4728224"/>
                  <a:pt x="7364918" y="4723281"/>
                  <a:pt x="7137581" y="4758233"/>
                </a:cubicBezTo>
                <a:cubicBezTo>
                  <a:pt x="6910244" y="4793185"/>
                  <a:pt x="6647989" y="4772528"/>
                  <a:pt x="6335295" y="4758233"/>
                </a:cubicBezTo>
                <a:cubicBezTo>
                  <a:pt x="6022601" y="4743938"/>
                  <a:pt x="6080421" y="4753846"/>
                  <a:pt x="5975649" y="4758233"/>
                </a:cubicBezTo>
                <a:cubicBezTo>
                  <a:pt x="5870877" y="4762620"/>
                  <a:pt x="5677734" y="4779211"/>
                  <a:pt x="5505343" y="4758233"/>
                </a:cubicBezTo>
                <a:cubicBezTo>
                  <a:pt x="5332952" y="4737255"/>
                  <a:pt x="5143355" y="4764853"/>
                  <a:pt x="5035038" y="4758233"/>
                </a:cubicBezTo>
                <a:cubicBezTo>
                  <a:pt x="4926721" y="4751613"/>
                  <a:pt x="4838817" y="4766276"/>
                  <a:pt x="4675392" y="4758233"/>
                </a:cubicBezTo>
                <a:cubicBezTo>
                  <a:pt x="4511967" y="4750190"/>
                  <a:pt x="4343799" y="4756287"/>
                  <a:pt x="4205086" y="4758233"/>
                </a:cubicBezTo>
                <a:cubicBezTo>
                  <a:pt x="4066373" y="4760179"/>
                  <a:pt x="3924548" y="4756525"/>
                  <a:pt x="3845441" y="4758233"/>
                </a:cubicBezTo>
                <a:cubicBezTo>
                  <a:pt x="3766335" y="4759941"/>
                  <a:pt x="3542017" y="4779822"/>
                  <a:pt x="3375135" y="4758233"/>
                </a:cubicBezTo>
                <a:cubicBezTo>
                  <a:pt x="3208253" y="4736644"/>
                  <a:pt x="3105202" y="4771274"/>
                  <a:pt x="3015490" y="4758233"/>
                </a:cubicBezTo>
                <a:cubicBezTo>
                  <a:pt x="2925778" y="4745192"/>
                  <a:pt x="2472339" y="4764192"/>
                  <a:pt x="2323864" y="4758233"/>
                </a:cubicBezTo>
                <a:cubicBezTo>
                  <a:pt x="2175389" y="4752274"/>
                  <a:pt x="1863267" y="4761262"/>
                  <a:pt x="1742898" y="4758233"/>
                </a:cubicBezTo>
                <a:cubicBezTo>
                  <a:pt x="1622529" y="4755204"/>
                  <a:pt x="1502500" y="4755653"/>
                  <a:pt x="1383252" y="4758233"/>
                </a:cubicBezTo>
                <a:cubicBezTo>
                  <a:pt x="1264004" y="4760813"/>
                  <a:pt x="684386" y="4821244"/>
                  <a:pt x="0" y="4758233"/>
                </a:cubicBezTo>
                <a:cubicBezTo>
                  <a:pt x="18072" y="4513817"/>
                  <a:pt x="22502" y="4183051"/>
                  <a:pt x="0" y="4030903"/>
                </a:cubicBezTo>
                <a:cubicBezTo>
                  <a:pt x="-22502" y="3878755"/>
                  <a:pt x="-11057" y="3622938"/>
                  <a:pt x="0" y="3398738"/>
                </a:cubicBezTo>
                <a:cubicBezTo>
                  <a:pt x="11057" y="3174538"/>
                  <a:pt x="-25236" y="3058260"/>
                  <a:pt x="0" y="2766573"/>
                </a:cubicBezTo>
                <a:cubicBezTo>
                  <a:pt x="25236" y="2474886"/>
                  <a:pt x="-3163" y="2447894"/>
                  <a:pt x="0" y="2181990"/>
                </a:cubicBezTo>
                <a:cubicBezTo>
                  <a:pt x="3163" y="1916086"/>
                  <a:pt x="9769" y="1638994"/>
                  <a:pt x="0" y="1454660"/>
                </a:cubicBezTo>
                <a:cubicBezTo>
                  <a:pt x="-9769" y="1270326"/>
                  <a:pt x="27727" y="977333"/>
                  <a:pt x="0" y="727330"/>
                </a:cubicBezTo>
                <a:cubicBezTo>
                  <a:pt x="-27727" y="477327"/>
                  <a:pt x="3541" y="186737"/>
                  <a:pt x="0" y="0"/>
                </a:cubicBezTo>
                <a:close/>
              </a:path>
              <a:path w="11066017" h="4758233" stroke="0"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4" name="Bulle narrative : rectangle à coins arrondis 13">
            <a:extLst>
              <a:ext uri="{FF2B5EF4-FFF2-40B4-BE49-F238E27FC236}">
                <a16:creationId xmlns:a16="http://schemas.microsoft.com/office/drawing/2014/main" id="{B4698292-11BB-79E2-4806-52C88C54AAA6}"/>
              </a:ext>
            </a:extLst>
          </p:cNvPr>
          <p:cNvSpPr/>
          <p:nvPr/>
        </p:nvSpPr>
        <p:spPr>
          <a:xfrm>
            <a:off x="5205930" y="3237584"/>
            <a:ext cx="5215562" cy="2592371"/>
          </a:xfrm>
          <a:custGeom>
            <a:avLst/>
            <a:gdLst>
              <a:gd name="connsiteX0" fmla="*/ 0 w 5215562"/>
              <a:gd name="connsiteY0" fmla="*/ 432070 h 2592371"/>
              <a:gd name="connsiteX1" fmla="*/ 432070 w 5215562"/>
              <a:gd name="connsiteY1" fmla="*/ 0 h 2592371"/>
              <a:gd name="connsiteX2" fmla="*/ 980242 w 5215562"/>
              <a:gd name="connsiteY2" fmla="*/ 0 h 2592371"/>
              <a:gd name="connsiteX3" fmla="*/ 1528413 w 5215562"/>
              <a:gd name="connsiteY3" fmla="*/ 0 h 2592371"/>
              <a:gd name="connsiteX4" fmla="*/ 2102688 w 5215562"/>
              <a:gd name="connsiteY4" fmla="*/ 0 h 2592371"/>
              <a:gd name="connsiteX5" fmla="*/ 3042411 w 5215562"/>
              <a:gd name="connsiteY5" fmla="*/ 0 h 2592371"/>
              <a:gd name="connsiteX6" fmla="*/ 3042411 w 5215562"/>
              <a:gd name="connsiteY6" fmla="*/ 0 h 2592371"/>
              <a:gd name="connsiteX7" fmla="*/ 3490080 w 5215562"/>
              <a:gd name="connsiteY7" fmla="*/ 0 h 2592371"/>
              <a:gd name="connsiteX8" fmla="*/ 3911672 w 5215562"/>
              <a:gd name="connsiteY8" fmla="*/ 0 h 2592371"/>
              <a:gd name="connsiteX9" fmla="*/ 4346302 w 5215562"/>
              <a:gd name="connsiteY9" fmla="*/ 0 h 2592371"/>
              <a:gd name="connsiteX10" fmla="*/ 4783492 w 5215562"/>
              <a:gd name="connsiteY10" fmla="*/ 0 h 2592371"/>
              <a:gd name="connsiteX11" fmla="*/ 5215562 w 5215562"/>
              <a:gd name="connsiteY11" fmla="*/ 432070 h 2592371"/>
              <a:gd name="connsiteX12" fmla="*/ 5215562 w 5215562"/>
              <a:gd name="connsiteY12" fmla="*/ 432062 h 2592371"/>
              <a:gd name="connsiteX13" fmla="*/ 5630669 w 5215562"/>
              <a:gd name="connsiteY13" fmla="*/ 843221 h 2592371"/>
              <a:gd name="connsiteX14" fmla="*/ 5215562 w 5215562"/>
              <a:gd name="connsiteY14" fmla="*/ 1080155 h 2592371"/>
              <a:gd name="connsiteX15" fmla="*/ 5215562 w 5215562"/>
              <a:gd name="connsiteY15" fmla="*/ 1587824 h 2592371"/>
              <a:gd name="connsiteX16" fmla="*/ 5215562 w 5215562"/>
              <a:gd name="connsiteY16" fmla="*/ 2160301 h 2592371"/>
              <a:gd name="connsiteX17" fmla="*/ 4783492 w 5215562"/>
              <a:gd name="connsiteY17" fmla="*/ 2592371 h 2592371"/>
              <a:gd name="connsiteX18" fmla="*/ 4346302 w 5215562"/>
              <a:gd name="connsiteY18" fmla="*/ 2592371 h 2592371"/>
              <a:gd name="connsiteX19" fmla="*/ 3950788 w 5215562"/>
              <a:gd name="connsiteY19" fmla="*/ 2592371 h 2592371"/>
              <a:gd name="connsiteX20" fmla="*/ 3503119 w 5215562"/>
              <a:gd name="connsiteY20" fmla="*/ 2592371 h 2592371"/>
              <a:gd name="connsiteX21" fmla="*/ 3042411 w 5215562"/>
              <a:gd name="connsiteY21" fmla="*/ 2592371 h 2592371"/>
              <a:gd name="connsiteX22" fmla="*/ 3042411 w 5215562"/>
              <a:gd name="connsiteY22" fmla="*/ 2592371 h 2592371"/>
              <a:gd name="connsiteX23" fmla="*/ 2468136 w 5215562"/>
              <a:gd name="connsiteY23" fmla="*/ 2592371 h 2592371"/>
              <a:gd name="connsiteX24" fmla="*/ 2024378 w 5215562"/>
              <a:gd name="connsiteY24" fmla="*/ 2592371 h 2592371"/>
              <a:gd name="connsiteX25" fmla="*/ 1476206 w 5215562"/>
              <a:gd name="connsiteY25" fmla="*/ 2592371 h 2592371"/>
              <a:gd name="connsiteX26" fmla="*/ 980242 w 5215562"/>
              <a:gd name="connsiteY26" fmla="*/ 2592371 h 2592371"/>
              <a:gd name="connsiteX27" fmla="*/ 432070 w 5215562"/>
              <a:gd name="connsiteY27" fmla="*/ 2592371 h 2592371"/>
              <a:gd name="connsiteX28" fmla="*/ 0 w 5215562"/>
              <a:gd name="connsiteY28" fmla="*/ 2160301 h 2592371"/>
              <a:gd name="connsiteX29" fmla="*/ 0 w 5215562"/>
              <a:gd name="connsiteY29" fmla="*/ 1598625 h 2592371"/>
              <a:gd name="connsiteX30" fmla="*/ 0 w 5215562"/>
              <a:gd name="connsiteY30" fmla="*/ 1080155 h 2592371"/>
              <a:gd name="connsiteX31" fmla="*/ 0 w 5215562"/>
              <a:gd name="connsiteY31" fmla="*/ 775551 h 2592371"/>
              <a:gd name="connsiteX32" fmla="*/ 0 w 5215562"/>
              <a:gd name="connsiteY32" fmla="*/ 432062 h 2592371"/>
              <a:gd name="connsiteX33" fmla="*/ 0 w 5215562"/>
              <a:gd name="connsiteY33" fmla="*/ 432062 h 2592371"/>
              <a:gd name="connsiteX34" fmla="*/ 0 w 5215562"/>
              <a:gd name="connsiteY34" fmla="*/ 432070 h 2592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5562" h="2592371" fill="none" extrusionOk="0">
                <a:moveTo>
                  <a:pt x="0" y="432070"/>
                </a:moveTo>
                <a:cubicBezTo>
                  <a:pt x="3813" y="208099"/>
                  <a:pt x="194710" y="13757"/>
                  <a:pt x="432070" y="0"/>
                </a:cubicBezTo>
                <a:cubicBezTo>
                  <a:pt x="609567" y="-50742"/>
                  <a:pt x="758382" y="34270"/>
                  <a:pt x="980242" y="0"/>
                </a:cubicBezTo>
                <a:cubicBezTo>
                  <a:pt x="1202102" y="-34270"/>
                  <a:pt x="1258570" y="62813"/>
                  <a:pt x="1528413" y="0"/>
                </a:cubicBezTo>
                <a:cubicBezTo>
                  <a:pt x="1798256" y="-62813"/>
                  <a:pt x="1909860" y="29425"/>
                  <a:pt x="2102688" y="0"/>
                </a:cubicBezTo>
                <a:cubicBezTo>
                  <a:pt x="2295516" y="-29425"/>
                  <a:pt x="2683156" y="4170"/>
                  <a:pt x="3042411" y="0"/>
                </a:cubicBezTo>
                <a:lnTo>
                  <a:pt x="3042411" y="0"/>
                </a:lnTo>
                <a:cubicBezTo>
                  <a:pt x="3203369" y="-21997"/>
                  <a:pt x="3290582" y="15011"/>
                  <a:pt x="3490080" y="0"/>
                </a:cubicBezTo>
                <a:cubicBezTo>
                  <a:pt x="3689578" y="-15011"/>
                  <a:pt x="3709717" y="16176"/>
                  <a:pt x="3911672" y="0"/>
                </a:cubicBezTo>
                <a:cubicBezTo>
                  <a:pt x="4113627" y="-16176"/>
                  <a:pt x="4198766" y="18024"/>
                  <a:pt x="4346302" y="0"/>
                </a:cubicBezTo>
                <a:cubicBezTo>
                  <a:pt x="4441486" y="-51609"/>
                  <a:pt x="4669852" y="38949"/>
                  <a:pt x="4783492" y="0"/>
                </a:cubicBezTo>
                <a:cubicBezTo>
                  <a:pt x="5021975" y="67323"/>
                  <a:pt x="5239700" y="171296"/>
                  <a:pt x="5215562" y="432070"/>
                </a:cubicBezTo>
                <a:lnTo>
                  <a:pt x="5215562" y="432062"/>
                </a:lnTo>
                <a:cubicBezTo>
                  <a:pt x="5419843" y="600788"/>
                  <a:pt x="5449631" y="713258"/>
                  <a:pt x="5630669" y="843221"/>
                </a:cubicBezTo>
                <a:cubicBezTo>
                  <a:pt x="5517094" y="911823"/>
                  <a:pt x="5387300" y="981062"/>
                  <a:pt x="5215562" y="1080155"/>
                </a:cubicBezTo>
                <a:cubicBezTo>
                  <a:pt x="5251596" y="1186003"/>
                  <a:pt x="5155278" y="1434693"/>
                  <a:pt x="5215562" y="1587824"/>
                </a:cubicBezTo>
                <a:cubicBezTo>
                  <a:pt x="5275846" y="1740955"/>
                  <a:pt x="5163270" y="1986110"/>
                  <a:pt x="5215562" y="2160301"/>
                </a:cubicBezTo>
                <a:cubicBezTo>
                  <a:pt x="5281130" y="2390156"/>
                  <a:pt x="4959619" y="2591636"/>
                  <a:pt x="4783492" y="2592371"/>
                </a:cubicBezTo>
                <a:cubicBezTo>
                  <a:pt x="4581089" y="2616764"/>
                  <a:pt x="4434400" y="2568677"/>
                  <a:pt x="4346302" y="2592371"/>
                </a:cubicBezTo>
                <a:cubicBezTo>
                  <a:pt x="4149070" y="2598462"/>
                  <a:pt x="4109447" y="2576843"/>
                  <a:pt x="3950788" y="2592371"/>
                </a:cubicBezTo>
                <a:cubicBezTo>
                  <a:pt x="3792129" y="2607899"/>
                  <a:pt x="3649626" y="2554595"/>
                  <a:pt x="3503119" y="2592371"/>
                </a:cubicBezTo>
                <a:cubicBezTo>
                  <a:pt x="3356612" y="2630147"/>
                  <a:pt x="3218546" y="2573397"/>
                  <a:pt x="3042411" y="2592371"/>
                </a:cubicBezTo>
                <a:lnTo>
                  <a:pt x="3042411" y="2592371"/>
                </a:lnTo>
                <a:cubicBezTo>
                  <a:pt x="2882774" y="2642959"/>
                  <a:pt x="2681000" y="2530989"/>
                  <a:pt x="2468136" y="2592371"/>
                </a:cubicBezTo>
                <a:cubicBezTo>
                  <a:pt x="2255272" y="2653753"/>
                  <a:pt x="2159001" y="2577577"/>
                  <a:pt x="2024378" y="2592371"/>
                </a:cubicBezTo>
                <a:cubicBezTo>
                  <a:pt x="1889755" y="2607165"/>
                  <a:pt x="1598456" y="2534441"/>
                  <a:pt x="1476206" y="2592371"/>
                </a:cubicBezTo>
                <a:cubicBezTo>
                  <a:pt x="1353956" y="2650301"/>
                  <a:pt x="1100128" y="2570173"/>
                  <a:pt x="980242" y="2592371"/>
                </a:cubicBezTo>
                <a:cubicBezTo>
                  <a:pt x="860356" y="2614569"/>
                  <a:pt x="551244" y="2530740"/>
                  <a:pt x="432070" y="2592371"/>
                </a:cubicBezTo>
                <a:cubicBezTo>
                  <a:pt x="216036" y="2623144"/>
                  <a:pt x="67707" y="2413997"/>
                  <a:pt x="0" y="2160301"/>
                </a:cubicBezTo>
                <a:cubicBezTo>
                  <a:pt x="-28911" y="2027545"/>
                  <a:pt x="52364" y="1830494"/>
                  <a:pt x="0" y="1598625"/>
                </a:cubicBezTo>
                <a:cubicBezTo>
                  <a:pt x="-52364" y="1366756"/>
                  <a:pt x="46365" y="1262798"/>
                  <a:pt x="0" y="1080155"/>
                </a:cubicBezTo>
                <a:cubicBezTo>
                  <a:pt x="-28148" y="930492"/>
                  <a:pt x="32733" y="916665"/>
                  <a:pt x="0" y="775551"/>
                </a:cubicBezTo>
                <a:cubicBezTo>
                  <a:pt x="-32733" y="634437"/>
                  <a:pt x="1451" y="505762"/>
                  <a:pt x="0" y="432062"/>
                </a:cubicBezTo>
                <a:lnTo>
                  <a:pt x="0" y="432062"/>
                </a:lnTo>
                <a:lnTo>
                  <a:pt x="0" y="432070"/>
                </a:lnTo>
                <a:close/>
              </a:path>
              <a:path w="5215562" h="2592371" stroke="0" extrusionOk="0">
                <a:moveTo>
                  <a:pt x="0" y="432070"/>
                </a:moveTo>
                <a:cubicBezTo>
                  <a:pt x="-3268" y="181616"/>
                  <a:pt x="155416" y="41097"/>
                  <a:pt x="432070" y="0"/>
                </a:cubicBezTo>
                <a:cubicBezTo>
                  <a:pt x="638299" y="-30644"/>
                  <a:pt x="789246" y="42270"/>
                  <a:pt x="901931" y="0"/>
                </a:cubicBezTo>
                <a:cubicBezTo>
                  <a:pt x="1014616" y="-42270"/>
                  <a:pt x="1245080" y="13500"/>
                  <a:pt x="1476206" y="0"/>
                </a:cubicBezTo>
                <a:cubicBezTo>
                  <a:pt x="1707332" y="-13500"/>
                  <a:pt x="1771958" y="24220"/>
                  <a:pt x="1998275" y="0"/>
                </a:cubicBezTo>
                <a:cubicBezTo>
                  <a:pt x="2224592" y="-24220"/>
                  <a:pt x="2305365" y="35920"/>
                  <a:pt x="2494239" y="0"/>
                </a:cubicBezTo>
                <a:cubicBezTo>
                  <a:pt x="2683113" y="-35920"/>
                  <a:pt x="2801477" y="16271"/>
                  <a:pt x="3042411" y="0"/>
                </a:cubicBezTo>
                <a:lnTo>
                  <a:pt x="3042411" y="0"/>
                </a:lnTo>
                <a:cubicBezTo>
                  <a:pt x="3191743" y="-30056"/>
                  <a:pt x="3301199" y="18831"/>
                  <a:pt x="3490080" y="0"/>
                </a:cubicBezTo>
                <a:cubicBezTo>
                  <a:pt x="3678961" y="-18831"/>
                  <a:pt x="3752837" y="46795"/>
                  <a:pt x="3924711" y="0"/>
                </a:cubicBezTo>
                <a:cubicBezTo>
                  <a:pt x="4096585" y="-46795"/>
                  <a:pt x="4194396" y="48437"/>
                  <a:pt x="4346302" y="0"/>
                </a:cubicBezTo>
                <a:cubicBezTo>
                  <a:pt x="4488110" y="-29055"/>
                  <a:pt x="4655285" y="21939"/>
                  <a:pt x="4783492" y="0"/>
                </a:cubicBezTo>
                <a:cubicBezTo>
                  <a:pt x="5086248" y="24563"/>
                  <a:pt x="5208358" y="183215"/>
                  <a:pt x="5215562" y="432070"/>
                </a:cubicBezTo>
                <a:lnTo>
                  <a:pt x="5215562" y="432062"/>
                </a:lnTo>
                <a:cubicBezTo>
                  <a:pt x="5341678" y="518879"/>
                  <a:pt x="5470524" y="764156"/>
                  <a:pt x="5630669" y="843221"/>
                </a:cubicBezTo>
                <a:cubicBezTo>
                  <a:pt x="5503131" y="953211"/>
                  <a:pt x="5340133" y="983090"/>
                  <a:pt x="5215562" y="1080155"/>
                </a:cubicBezTo>
                <a:cubicBezTo>
                  <a:pt x="5273104" y="1278296"/>
                  <a:pt x="5195912" y="1418414"/>
                  <a:pt x="5215562" y="1598625"/>
                </a:cubicBezTo>
                <a:cubicBezTo>
                  <a:pt x="5235212" y="1778836"/>
                  <a:pt x="5178877" y="1900553"/>
                  <a:pt x="5215562" y="2160301"/>
                </a:cubicBezTo>
                <a:cubicBezTo>
                  <a:pt x="5277107" y="2423283"/>
                  <a:pt x="4999747" y="2592277"/>
                  <a:pt x="4783492" y="2592371"/>
                </a:cubicBezTo>
                <a:cubicBezTo>
                  <a:pt x="4646734" y="2641433"/>
                  <a:pt x="4463532" y="2544636"/>
                  <a:pt x="4346302" y="2592371"/>
                </a:cubicBezTo>
                <a:cubicBezTo>
                  <a:pt x="4258197" y="2596343"/>
                  <a:pt x="4019550" y="2573707"/>
                  <a:pt x="3937749" y="2592371"/>
                </a:cubicBezTo>
                <a:cubicBezTo>
                  <a:pt x="3855948" y="2611035"/>
                  <a:pt x="3704130" y="2588410"/>
                  <a:pt x="3516158" y="2592371"/>
                </a:cubicBezTo>
                <a:cubicBezTo>
                  <a:pt x="3328186" y="2596332"/>
                  <a:pt x="3210444" y="2543261"/>
                  <a:pt x="3042411" y="2592371"/>
                </a:cubicBezTo>
                <a:lnTo>
                  <a:pt x="3042411" y="2592371"/>
                </a:lnTo>
                <a:cubicBezTo>
                  <a:pt x="2854534" y="2609990"/>
                  <a:pt x="2675093" y="2578342"/>
                  <a:pt x="2572550" y="2592371"/>
                </a:cubicBezTo>
                <a:cubicBezTo>
                  <a:pt x="2470007" y="2606400"/>
                  <a:pt x="2290897" y="2563614"/>
                  <a:pt x="2024378" y="2592371"/>
                </a:cubicBezTo>
                <a:cubicBezTo>
                  <a:pt x="1757859" y="2621128"/>
                  <a:pt x="1720945" y="2581634"/>
                  <a:pt x="1502310" y="2592371"/>
                </a:cubicBezTo>
                <a:cubicBezTo>
                  <a:pt x="1283675" y="2603108"/>
                  <a:pt x="1195827" y="2554890"/>
                  <a:pt x="1006345" y="2592371"/>
                </a:cubicBezTo>
                <a:cubicBezTo>
                  <a:pt x="816864" y="2629852"/>
                  <a:pt x="628066" y="2542448"/>
                  <a:pt x="432070" y="2592371"/>
                </a:cubicBezTo>
                <a:cubicBezTo>
                  <a:pt x="229860" y="2609247"/>
                  <a:pt x="7713" y="2396450"/>
                  <a:pt x="0" y="2160301"/>
                </a:cubicBezTo>
                <a:cubicBezTo>
                  <a:pt x="-58256" y="1923006"/>
                  <a:pt x="22272" y="1837183"/>
                  <a:pt x="0" y="1620228"/>
                </a:cubicBezTo>
                <a:cubicBezTo>
                  <a:pt x="-22272" y="1403273"/>
                  <a:pt x="758" y="1188676"/>
                  <a:pt x="0" y="1080155"/>
                </a:cubicBezTo>
                <a:cubicBezTo>
                  <a:pt x="-14866" y="1000148"/>
                  <a:pt x="30176" y="866439"/>
                  <a:pt x="0" y="769070"/>
                </a:cubicBezTo>
                <a:cubicBezTo>
                  <a:pt x="-30176" y="671701"/>
                  <a:pt x="12564" y="562742"/>
                  <a:pt x="0" y="432062"/>
                </a:cubicBezTo>
                <a:lnTo>
                  <a:pt x="0" y="432062"/>
                </a:lnTo>
                <a:lnTo>
                  <a:pt x="0" y="432070"/>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7959"/>
                      <a:gd name="adj2" fmla="val -17473"/>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*Connaissez-vous </a:t>
            </a:r>
            <a:r>
              <a:rPr lang="fr-FR" sz="1400" b="1" dirty="0" err="1">
                <a:solidFill>
                  <a:schemeClr val="tx1"/>
                </a:solidFill>
                <a:latin typeface="Ink Free" panose="03080402000500000000" pitchFamily="66" charset="0"/>
              </a:rPr>
              <a:t>IJNet</a:t>
            </a:r>
            <a:r>
              <a:rPr lang="fr-FR" sz="1400" b="1" dirty="0">
                <a:solidFill>
                  <a:schemeClr val="tx1"/>
                </a:solidFill>
                <a:latin typeface="Ink Free" panose="03080402000500000000" pitchFamily="66" charset="0"/>
              </a:rPr>
              <a:t> ?</a:t>
            </a:r>
          </a:p>
          <a:p>
            <a:r>
              <a:rPr lang="fr-FR" sz="1400" dirty="0">
                <a:solidFill>
                  <a:schemeClr val="tx1"/>
                </a:solidFill>
                <a:latin typeface="Ink Free" panose="03080402000500000000" pitchFamily="66" charset="0"/>
              </a:rPr>
              <a:t>Le site </a:t>
            </a:r>
            <a:r>
              <a:rPr lang="fr-FR" sz="1400" b="1" dirty="0">
                <a:solidFill>
                  <a:schemeClr val="tx1"/>
                </a:solidFill>
                <a:latin typeface="Ink Free" panose="03080402000500000000" pitchFamily="66" charset="0"/>
              </a:rPr>
              <a:t>Mes Informations Juridiques </a:t>
            </a:r>
            <a:r>
              <a:rPr lang="fr-FR" sz="1400" dirty="0">
                <a:solidFill>
                  <a:schemeClr val="tx1"/>
                </a:solidFill>
                <a:latin typeface="Ink Free" panose="03080402000500000000" pitchFamily="66" charset="0"/>
              </a:rPr>
              <a:t>est accessible pour tous les assurés Protection Juridique depuis leur espace assurance (hors appli mobile). Il permet de bénéficier de ressources simples pour connaître ses droits et sécuriser les démarches, en quelques clics.</a:t>
            </a:r>
          </a:p>
          <a:p>
            <a:r>
              <a:rPr lang="fr-FR" sz="1400" dirty="0">
                <a:solidFill>
                  <a:schemeClr val="tx1"/>
                </a:solidFill>
                <a:latin typeface="Ink Free" panose="03080402000500000000" pitchFamily="66" charset="0"/>
              </a:rPr>
              <a:t>Simple, fluide et pratique, le nouveau portail d’informations juridiques permet de s’informer en ligne 24h/24 et 7/7j.</a:t>
            </a:r>
          </a:p>
          <a:p>
            <a:r>
              <a:rPr lang="fr-FR" sz="1400" dirty="0">
                <a:solidFill>
                  <a:schemeClr val="tx1"/>
                </a:solidFill>
                <a:latin typeface="Ink Free" panose="03080402000500000000" pitchFamily="66" charset="0"/>
              </a:rPr>
              <a:t>L’assuré accède à des fiches pratiques, des contenus vidéos, des actualités juridiques et des modèles de document.</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5630061" cy="720000"/>
          </a:xfrm>
        </p:spPr>
        <p:txBody>
          <a:bodyPr/>
          <a:lstStyle/>
          <a:p>
            <a:r>
              <a:rPr lang="fr-FR" dirty="0">
                <a:solidFill>
                  <a:srgbClr val="C00000"/>
                </a:solidFill>
              </a:rPr>
              <a:t>L’arnaque.</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En situation</a:t>
            </a:r>
          </a:p>
        </p:txBody>
      </p:sp>
      <p:sp>
        <p:nvSpPr>
          <p:cNvPr id="13" name="Bulle narrative : rectangle à coins arrondis 12">
            <a:extLst>
              <a:ext uri="{FF2B5EF4-FFF2-40B4-BE49-F238E27FC236}">
                <a16:creationId xmlns:a16="http://schemas.microsoft.com/office/drawing/2014/main" id="{4C392C60-6286-34FE-01A5-F33BF5995363}"/>
              </a:ext>
            </a:extLst>
          </p:cNvPr>
          <p:cNvSpPr/>
          <p:nvPr/>
        </p:nvSpPr>
        <p:spPr>
          <a:xfrm>
            <a:off x="5205930" y="1540487"/>
            <a:ext cx="5644322" cy="1563858"/>
          </a:xfrm>
          <a:custGeom>
            <a:avLst/>
            <a:gdLst>
              <a:gd name="connsiteX0" fmla="*/ 0 w 5644322"/>
              <a:gd name="connsiteY0" fmla="*/ 260648 h 1563858"/>
              <a:gd name="connsiteX1" fmla="*/ 260648 w 5644322"/>
              <a:gd name="connsiteY1" fmla="*/ 0 h 1563858"/>
              <a:gd name="connsiteX2" fmla="*/ 765960 w 5644322"/>
              <a:gd name="connsiteY2" fmla="*/ 0 h 1563858"/>
              <a:gd name="connsiteX3" fmla="*/ 1240954 w 5644322"/>
              <a:gd name="connsiteY3" fmla="*/ 0 h 1563858"/>
              <a:gd name="connsiteX4" fmla="*/ 1806903 w 5644322"/>
              <a:gd name="connsiteY4" fmla="*/ 0 h 1563858"/>
              <a:gd name="connsiteX5" fmla="*/ 2312215 w 5644322"/>
              <a:gd name="connsiteY5" fmla="*/ 0 h 1563858"/>
              <a:gd name="connsiteX6" fmla="*/ 2726571 w 5644322"/>
              <a:gd name="connsiteY6" fmla="*/ 0 h 1563858"/>
              <a:gd name="connsiteX7" fmla="*/ 3292521 w 5644322"/>
              <a:gd name="connsiteY7" fmla="*/ 0 h 1563858"/>
              <a:gd name="connsiteX8" fmla="*/ 3292521 w 5644322"/>
              <a:gd name="connsiteY8" fmla="*/ 0 h 1563858"/>
              <a:gd name="connsiteX9" fmla="*/ 3734660 w 5644322"/>
              <a:gd name="connsiteY9" fmla="*/ 0 h 1563858"/>
              <a:gd name="connsiteX10" fmla="*/ 4162688 w 5644322"/>
              <a:gd name="connsiteY10" fmla="*/ 0 h 1563858"/>
              <a:gd name="connsiteX11" fmla="*/ 4703602 w 5644322"/>
              <a:gd name="connsiteY11" fmla="*/ 0 h 1563858"/>
              <a:gd name="connsiteX12" fmla="*/ 5050439 w 5644322"/>
              <a:gd name="connsiteY12" fmla="*/ 0 h 1563858"/>
              <a:gd name="connsiteX13" fmla="*/ 5383674 w 5644322"/>
              <a:gd name="connsiteY13" fmla="*/ 0 h 1563858"/>
              <a:gd name="connsiteX14" fmla="*/ 5644322 w 5644322"/>
              <a:gd name="connsiteY14" fmla="*/ 260648 h 1563858"/>
              <a:gd name="connsiteX15" fmla="*/ 5644322 w 5644322"/>
              <a:gd name="connsiteY15" fmla="*/ 566901 h 1563858"/>
              <a:gd name="connsiteX16" fmla="*/ 5644322 w 5644322"/>
              <a:gd name="connsiteY16" fmla="*/ 912251 h 1563858"/>
              <a:gd name="connsiteX17" fmla="*/ 5805895 w 5644322"/>
              <a:gd name="connsiteY17" fmla="*/ 1186220 h 1563858"/>
              <a:gd name="connsiteX18" fmla="*/ 5974063 w 5644322"/>
              <a:gd name="connsiteY18" fmla="*/ 1471371 h 1563858"/>
              <a:gd name="connsiteX19" fmla="*/ 5644322 w 5644322"/>
              <a:gd name="connsiteY19" fmla="*/ 1303215 h 1563858"/>
              <a:gd name="connsiteX20" fmla="*/ 5644322 w 5644322"/>
              <a:gd name="connsiteY20" fmla="*/ 1303210 h 1563858"/>
              <a:gd name="connsiteX21" fmla="*/ 5383674 w 5644322"/>
              <a:gd name="connsiteY21" fmla="*/ 1563858 h 1563858"/>
              <a:gd name="connsiteX22" fmla="*/ 5036837 w 5644322"/>
              <a:gd name="connsiteY22" fmla="*/ 1563858 h 1563858"/>
              <a:gd name="connsiteX23" fmla="*/ 4703602 w 5644322"/>
              <a:gd name="connsiteY23" fmla="*/ 1563858 h 1563858"/>
              <a:gd name="connsiteX24" fmla="*/ 4233242 w 5644322"/>
              <a:gd name="connsiteY24" fmla="*/ 1563858 h 1563858"/>
              <a:gd name="connsiteX25" fmla="*/ 3734660 w 5644322"/>
              <a:gd name="connsiteY25" fmla="*/ 1563858 h 1563858"/>
              <a:gd name="connsiteX26" fmla="*/ 3292521 w 5644322"/>
              <a:gd name="connsiteY26" fmla="*/ 1563858 h 1563858"/>
              <a:gd name="connsiteX27" fmla="*/ 3292521 w 5644322"/>
              <a:gd name="connsiteY27" fmla="*/ 1563858 h 1563858"/>
              <a:gd name="connsiteX28" fmla="*/ 2878165 w 5644322"/>
              <a:gd name="connsiteY28" fmla="*/ 1563858 h 1563858"/>
              <a:gd name="connsiteX29" fmla="*/ 2372853 w 5644322"/>
              <a:gd name="connsiteY29" fmla="*/ 1563858 h 1563858"/>
              <a:gd name="connsiteX30" fmla="*/ 1837222 w 5644322"/>
              <a:gd name="connsiteY30" fmla="*/ 1563858 h 1563858"/>
              <a:gd name="connsiteX31" fmla="*/ 1331910 w 5644322"/>
              <a:gd name="connsiteY31" fmla="*/ 1563858 h 1563858"/>
              <a:gd name="connsiteX32" fmla="*/ 796279 w 5644322"/>
              <a:gd name="connsiteY32" fmla="*/ 1563858 h 1563858"/>
              <a:gd name="connsiteX33" fmla="*/ 260648 w 5644322"/>
              <a:gd name="connsiteY33" fmla="*/ 1563858 h 1563858"/>
              <a:gd name="connsiteX34" fmla="*/ 0 w 5644322"/>
              <a:gd name="connsiteY34" fmla="*/ 1303210 h 1563858"/>
              <a:gd name="connsiteX35" fmla="*/ 0 w 5644322"/>
              <a:gd name="connsiteY35" fmla="*/ 1303215 h 1563858"/>
              <a:gd name="connsiteX36" fmla="*/ 0 w 5644322"/>
              <a:gd name="connsiteY36" fmla="*/ 912251 h 1563858"/>
              <a:gd name="connsiteX37" fmla="*/ 0 w 5644322"/>
              <a:gd name="connsiteY37" fmla="*/ 912251 h 1563858"/>
              <a:gd name="connsiteX38" fmla="*/ 0 w 5644322"/>
              <a:gd name="connsiteY38" fmla="*/ 586450 h 1563858"/>
              <a:gd name="connsiteX39" fmla="*/ 0 w 5644322"/>
              <a:gd name="connsiteY39" fmla="*/ 260648 h 156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644322" h="1563858" fill="none" extrusionOk="0">
                <a:moveTo>
                  <a:pt x="0" y="260648"/>
                </a:moveTo>
                <a:cubicBezTo>
                  <a:pt x="2143" y="108864"/>
                  <a:pt x="132578" y="-9813"/>
                  <a:pt x="260648" y="0"/>
                </a:cubicBezTo>
                <a:cubicBezTo>
                  <a:pt x="377184" y="-39518"/>
                  <a:pt x="581536" y="46274"/>
                  <a:pt x="765960" y="0"/>
                </a:cubicBezTo>
                <a:cubicBezTo>
                  <a:pt x="950384" y="-46274"/>
                  <a:pt x="1022562" y="38938"/>
                  <a:pt x="1240954" y="0"/>
                </a:cubicBezTo>
                <a:cubicBezTo>
                  <a:pt x="1459346" y="-38938"/>
                  <a:pt x="1542904" y="8804"/>
                  <a:pt x="1806903" y="0"/>
                </a:cubicBezTo>
                <a:cubicBezTo>
                  <a:pt x="2070902" y="-8804"/>
                  <a:pt x="2208153" y="29266"/>
                  <a:pt x="2312215" y="0"/>
                </a:cubicBezTo>
                <a:cubicBezTo>
                  <a:pt x="2416277" y="-29266"/>
                  <a:pt x="2578809" y="40478"/>
                  <a:pt x="2726571" y="0"/>
                </a:cubicBezTo>
                <a:cubicBezTo>
                  <a:pt x="2874333" y="-40478"/>
                  <a:pt x="3076097" y="64041"/>
                  <a:pt x="3292521" y="0"/>
                </a:cubicBezTo>
                <a:lnTo>
                  <a:pt x="3292521" y="0"/>
                </a:lnTo>
                <a:cubicBezTo>
                  <a:pt x="3431212" y="-7981"/>
                  <a:pt x="3626148" y="45776"/>
                  <a:pt x="3734660" y="0"/>
                </a:cubicBezTo>
                <a:cubicBezTo>
                  <a:pt x="3843172" y="-45776"/>
                  <a:pt x="4071039" y="49737"/>
                  <a:pt x="4162688" y="0"/>
                </a:cubicBezTo>
                <a:cubicBezTo>
                  <a:pt x="4254337" y="-49737"/>
                  <a:pt x="4460478" y="49716"/>
                  <a:pt x="4703602" y="0"/>
                </a:cubicBezTo>
                <a:cubicBezTo>
                  <a:pt x="4796900" y="-20914"/>
                  <a:pt x="4898616" y="27408"/>
                  <a:pt x="5050439" y="0"/>
                </a:cubicBezTo>
                <a:cubicBezTo>
                  <a:pt x="5202262" y="-27408"/>
                  <a:pt x="5254591" y="21187"/>
                  <a:pt x="5383674" y="0"/>
                </a:cubicBezTo>
                <a:cubicBezTo>
                  <a:pt x="5507415" y="11823"/>
                  <a:pt x="5644270" y="87760"/>
                  <a:pt x="5644322" y="260648"/>
                </a:cubicBezTo>
                <a:cubicBezTo>
                  <a:pt x="5678845" y="411361"/>
                  <a:pt x="5610807" y="428839"/>
                  <a:pt x="5644322" y="566901"/>
                </a:cubicBezTo>
                <a:cubicBezTo>
                  <a:pt x="5677837" y="704963"/>
                  <a:pt x="5605745" y="833654"/>
                  <a:pt x="5644322" y="912251"/>
                </a:cubicBezTo>
                <a:cubicBezTo>
                  <a:pt x="5731386" y="1003450"/>
                  <a:pt x="5749019" y="1124837"/>
                  <a:pt x="5805895" y="1186220"/>
                </a:cubicBezTo>
                <a:cubicBezTo>
                  <a:pt x="5862771" y="1247603"/>
                  <a:pt x="5892540" y="1396301"/>
                  <a:pt x="5974063" y="1471371"/>
                </a:cubicBezTo>
                <a:cubicBezTo>
                  <a:pt x="5888771" y="1432719"/>
                  <a:pt x="5785874" y="1367924"/>
                  <a:pt x="5644322" y="1303215"/>
                </a:cubicBezTo>
                <a:lnTo>
                  <a:pt x="5644322" y="1303210"/>
                </a:lnTo>
                <a:cubicBezTo>
                  <a:pt x="5642351" y="1413235"/>
                  <a:pt x="5565234" y="1546883"/>
                  <a:pt x="5383674" y="1563858"/>
                </a:cubicBezTo>
                <a:cubicBezTo>
                  <a:pt x="5284927" y="1569782"/>
                  <a:pt x="5142612" y="1534980"/>
                  <a:pt x="5036837" y="1563858"/>
                </a:cubicBezTo>
                <a:cubicBezTo>
                  <a:pt x="4931062" y="1592736"/>
                  <a:pt x="4782737" y="1532682"/>
                  <a:pt x="4703602" y="1563858"/>
                </a:cubicBezTo>
                <a:cubicBezTo>
                  <a:pt x="4513591" y="1570384"/>
                  <a:pt x="4350359" y="1561182"/>
                  <a:pt x="4233242" y="1563858"/>
                </a:cubicBezTo>
                <a:cubicBezTo>
                  <a:pt x="4116125" y="1566534"/>
                  <a:pt x="3945241" y="1560169"/>
                  <a:pt x="3734660" y="1563858"/>
                </a:cubicBezTo>
                <a:cubicBezTo>
                  <a:pt x="3524079" y="1567547"/>
                  <a:pt x="3433001" y="1535477"/>
                  <a:pt x="3292521" y="1563858"/>
                </a:cubicBezTo>
                <a:lnTo>
                  <a:pt x="3292521" y="1563858"/>
                </a:lnTo>
                <a:cubicBezTo>
                  <a:pt x="3087443" y="1589172"/>
                  <a:pt x="3007144" y="1515055"/>
                  <a:pt x="2878165" y="1563858"/>
                </a:cubicBezTo>
                <a:cubicBezTo>
                  <a:pt x="2749186" y="1612661"/>
                  <a:pt x="2500792" y="1544490"/>
                  <a:pt x="2372853" y="1563858"/>
                </a:cubicBezTo>
                <a:cubicBezTo>
                  <a:pt x="2244914" y="1583226"/>
                  <a:pt x="2086081" y="1523459"/>
                  <a:pt x="1837222" y="1563858"/>
                </a:cubicBezTo>
                <a:cubicBezTo>
                  <a:pt x="1588363" y="1604257"/>
                  <a:pt x="1491966" y="1561610"/>
                  <a:pt x="1331910" y="1563858"/>
                </a:cubicBezTo>
                <a:cubicBezTo>
                  <a:pt x="1171854" y="1566106"/>
                  <a:pt x="961470" y="1544563"/>
                  <a:pt x="796279" y="1563858"/>
                </a:cubicBezTo>
                <a:cubicBezTo>
                  <a:pt x="631088" y="1583153"/>
                  <a:pt x="397181" y="1562275"/>
                  <a:pt x="260648" y="1563858"/>
                </a:cubicBezTo>
                <a:cubicBezTo>
                  <a:pt x="84255" y="1548727"/>
                  <a:pt x="-1615" y="1435643"/>
                  <a:pt x="0" y="1303210"/>
                </a:cubicBezTo>
                <a:lnTo>
                  <a:pt x="0" y="1303215"/>
                </a:lnTo>
                <a:cubicBezTo>
                  <a:pt x="-28120" y="1204538"/>
                  <a:pt x="4581" y="1001768"/>
                  <a:pt x="0" y="912251"/>
                </a:cubicBezTo>
                <a:lnTo>
                  <a:pt x="0" y="912251"/>
                </a:lnTo>
                <a:cubicBezTo>
                  <a:pt x="-2268" y="756407"/>
                  <a:pt x="10481" y="651629"/>
                  <a:pt x="0" y="586450"/>
                </a:cubicBezTo>
                <a:cubicBezTo>
                  <a:pt x="-10481" y="521271"/>
                  <a:pt x="30938" y="327146"/>
                  <a:pt x="0" y="260648"/>
                </a:cubicBezTo>
                <a:close/>
              </a:path>
              <a:path w="5644322" h="1563858" stroke="0" extrusionOk="0">
                <a:moveTo>
                  <a:pt x="0" y="260648"/>
                </a:moveTo>
                <a:cubicBezTo>
                  <a:pt x="-4036" y="102085"/>
                  <a:pt x="104846" y="12807"/>
                  <a:pt x="260648" y="0"/>
                </a:cubicBezTo>
                <a:cubicBezTo>
                  <a:pt x="437738" y="-18173"/>
                  <a:pt x="507858" y="38642"/>
                  <a:pt x="705323" y="0"/>
                </a:cubicBezTo>
                <a:cubicBezTo>
                  <a:pt x="902788" y="-38642"/>
                  <a:pt x="1097345" y="39160"/>
                  <a:pt x="1271272" y="0"/>
                </a:cubicBezTo>
                <a:cubicBezTo>
                  <a:pt x="1445199" y="-39160"/>
                  <a:pt x="1675139" y="11885"/>
                  <a:pt x="1776585" y="0"/>
                </a:cubicBezTo>
                <a:cubicBezTo>
                  <a:pt x="1878031" y="-11885"/>
                  <a:pt x="2065518" y="26621"/>
                  <a:pt x="2251578" y="0"/>
                </a:cubicBezTo>
                <a:cubicBezTo>
                  <a:pt x="2437638" y="-26621"/>
                  <a:pt x="2626043" y="36962"/>
                  <a:pt x="2756890" y="0"/>
                </a:cubicBezTo>
                <a:cubicBezTo>
                  <a:pt x="2887737" y="-36962"/>
                  <a:pt x="3050936" y="17049"/>
                  <a:pt x="3292521" y="0"/>
                </a:cubicBezTo>
                <a:lnTo>
                  <a:pt x="3292521" y="0"/>
                </a:lnTo>
                <a:cubicBezTo>
                  <a:pt x="3465670" y="-7951"/>
                  <a:pt x="3534752" y="2078"/>
                  <a:pt x="3762881" y="0"/>
                </a:cubicBezTo>
                <a:cubicBezTo>
                  <a:pt x="3991010" y="-2078"/>
                  <a:pt x="4039285" y="49435"/>
                  <a:pt x="4205020" y="0"/>
                </a:cubicBezTo>
                <a:cubicBezTo>
                  <a:pt x="4370755" y="-49435"/>
                  <a:pt x="4601542" y="19067"/>
                  <a:pt x="4703602" y="0"/>
                </a:cubicBezTo>
                <a:cubicBezTo>
                  <a:pt x="4776719" y="-37798"/>
                  <a:pt x="4906514" y="24401"/>
                  <a:pt x="5036837" y="0"/>
                </a:cubicBezTo>
                <a:cubicBezTo>
                  <a:pt x="5167160" y="-24401"/>
                  <a:pt x="5216117" y="4920"/>
                  <a:pt x="5383674" y="0"/>
                </a:cubicBezTo>
                <a:cubicBezTo>
                  <a:pt x="5535855" y="-21657"/>
                  <a:pt x="5670924" y="134772"/>
                  <a:pt x="5644322" y="260648"/>
                </a:cubicBezTo>
                <a:cubicBezTo>
                  <a:pt x="5659363" y="420939"/>
                  <a:pt x="5621029" y="499167"/>
                  <a:pt x="5644322" y="599482"/>
                </a:cubicBezTo>
                <a:cubicBezTo>
                  <a:pt x="5667615" y="699797"/>
                  <a:pt x="5617458" y="782711"/>
                  <a:pt x="5644322" y="912251"/>
                </a:cubicBezTo>
                <a:cubicBezTo>
                  <a:pt x="5691904" y="984293"/>
                  <a:pt x="5749391" y="1092285"/>
                  <a:pt x="5812490" y="1197402"/>
                </a:cubicBezTo>
                <a:cubicBezTo>
                  <a:pt x="5875589" y="1302519"/>
                  <a:pt x="5939578" y="1415418"/>
                  <a:pt x="5974063" y="1471371"/>
                </a:cubicBezTo>
                <a:cubicBezTo>
                  <a:pt x="5875252" y="1453355"/>
                  <a:pt x="5804178" y="1338521"/>
                  <a:pt x="5644322" y="1303215"/>
                </a:cubicBezTo>
                <a:lnTo>
                  <a:pt x="5644322" y="1303210"/>
                </a:lnTo>
                <a:cubicBezTo>
                  <a:pt x="5655844" y="1424766"/>
                  <a:pt x="5530155" y="1568151"/>
                  <a:pt x="5383674" y="1563858"/>
                </a:cubicBezTo>
                <a:cubicBezTo>
                  <a:pt x="5289160" y="1571271"/>
                  <a:pt x="5205503" y="1555073"/>
                  <a:pt x="5057239" y="1563858"/>
                </a:cubicBezTo>
                <a:cubicBezTo>
                  <a:pt x="4908976" y="1572643"/>
                  <a:pt x="4792904" y="1528519"/>
                  <a:pt x="4703602" y="1563858"/>
                </a:cubicBezTo>
                <a:cubicBezTo>
                  <a:pt x="4572682" y="1618595"/>
                  <a:pt x="4441456" y="1549937"/>
                  <a:pt x="4219131" y="1563858"/>
                </a:cubicBezTo>
                <a:cubicBezTo>
                  <a:pt x="3996806" y="1577779"/>
                  <a:pt x="3902837" y="1514458"/>
                  <a:pt x="3748771" y="1563858"/>
                </a:cubicBezTo>
                <a:cubicBezTo>
                  <a:pt x="3594705" y="1613258"/>
                  <a:pt x="3450730" y="1510816"/>
                  <a:pt x="3292521" y="1563858"/>
                </a:cubicBezTo>
                <a:lnTo>
                  <a:pt x="3292521" y="1563858"/>
                </a:lnTo>
                <a:cubicBezTo>
                  <a:pt x="3134128" y="1590955"/>
                  <a:pt x="2968076" y="1512486"/>
                  <a:pt x="2787209" y="1563858"/>
                </a:cubicBezTo>
                <a:cubicBezTo>
                  <a:pt x="2606342" y="1615230"/>
                  <a:pt x="2512946" y="1531295"/>
                  <a:pt x="2372853" y="1563858"/>
                </a:cubicBezTo>
                <a:cubicBezTo>
                  <a:pt x="2232760" y="1596421"/>
                  <a:pt x="2070462" y="1523476"/>
                  <a:pt x="1928178" y="1563858"/>
                </a:cubicBezTo>
                <a:cubicBezTo>
                  <a:pt x="1785895" y="1604240"/>
                  <a:pt x="1631465" y="1516881"/>
                  <a:pt x="1392547" y="1563858"/>
                </a:cubicBezTo>
                <a:cubicBezTo>
                  <a:pt x="1153629" y="1610835"/>
                  <a:pt x="1175958" y="1543721"/>
                  <a:pt x="978191" y="1563858"/>
                </a:cubicBezTo>
                <a:cubicBezTo>
                  <a:pt x="780424" y="1583995"/>
                  <a:pt x="501784" y="1537488"/>
                  <a:pt x="260648" y="1563858"/>
                </a:cubicBezTo>
                <a:cubicBezTo>
                  <a:pt x="92218" y="1579478"/>
                  <a:pt x="-12466" y="1457007"/>
                  <a:pt x="0" y="1303210"/>
                </a:cubicBezTo>
                <a:lnTo>
                  <a:pt x="0" y="1303215"/>
                </a:lnTo>
                <a:cubicBezTo>
                  <a:pt x="-45087" y="1206569"/>
                  <a:pt x="41253" y="1095864"/>
                  <a:pt x="0" y="912251"/>
                </a:cubicBezTo>
                <a:lnTo>
                  <a:pt x="0" y="912251"/>
                </a:lnTo>
                <a:cubicBezTo>
                  <a:pt x="-26351" y="762921"/>
                  <a:pt x="26735" y="744509"/>
                  <a:pt x="0" y="579933"/>
                </a:cubicBezTo>
                <a:cubicBezTo>
                  <a:pt x="-26735" y="415357"/>
                  <a:pt x="18794" y="373959"/>
                  <a:pt x="0" y="260648"/>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5842"/>
                      <a:gd name="adj2" fmla="val 44086"/>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Notre contrat Protection juridique propose :</a:t>
            </a:r>
          </a:p>
          <a:p>
            <a:endParaRPr lang="fr-FR" sz="1400" b="1" dirty="0">
              <a:solidFill>
                <a:schemeClr val="tx1"/>
              </a:solidFill>
              <a:latin typeface="Ink Free" panose="03080402000500000000" pitchFamily="66" charset="0"/>
            </a:endParaRPr>
          </a:p>
          <a:p>
            <a:pPr marL="171450" indent="-171450">
              <a:buFont typeface="Arial" panose="020B0604020202020204" pitchFamily="34" charset="0"/>
              <a:buChar char="•"/>
            </a:pPr>
            <a:r>
              <a:rPr lang="fr-FR" sz="1400" b="1" dirty="0">
                <a:solidFill>
                  <a:schemeClr val="tx1"/>
                </a:solidFill>
                <a:latin typeface="Ink Free" panose="03080402000500000000" pitchFamily="66" charset="0"/>
              </a:rPr>
              <a:t>Un service d’Information Juridique par Internet* </a:t>
            </a:r>
            <a:r>
              <a:rPr lang="fr-FR" sz="1400" dirty="0">
                <a:solidFill>
                  <a:schemeClr val="tx1"/>
                </a:solidFill>
                <a:latin typeface="Ink Free" panose="03080402000500000000" pitchFamily="66" charset="0"/>
              </a:rPr>
              <a:t>disponible 24h/24 et 7j/7 via l’espace client.</a:t>
            </a:r>
          </a:p>
          <a:p>
            <a:pPr marL="171450" indent="-171450">
              <a:buFont typeface="Arial" panose="020B0604020202020204" pitchFamily="34" charset="0"/>
              <a:buChar char="•"/>
            </a:pPr>
            <a:r>
              <a:rPr lang="fr-FR" sz="1400" b="1" dirty="0">
                <a:solidFill>
                  <a:schemeClr val="tx1"/>
                </a:solidFill>
                <a:latin typeface="Ink Free" panose="03080402000500000000" pitchFamily="66" charset="0"/>
              </a:rPr>
              <a:t>Un accompagnement dans une action judiciaire </a:t>
            </a:r>
            <a:r>
              <a:rPr lang="fr-FR" sz="1400" dirty="0">
                <a:solidFill>
                  <a:schemeClr val="tx1"/>
                </a:solidFill>
                <a:latin typeface="Ink Free" panose="03080402000500000000" pitchFamily="66" charset="0"/>
              </a:rPr>
              <a:t>lorsque le litige est avéré et qu’il nécessite une action auprès d’un tribunal.</a:t>
            </a:r>
          </a:p>
        </p:txBody>
      </p:sp>
      <p:sp>
        <p:nvSpPr>
          <p:cNvPr id="24" name="Rectangle 23">
            <a:extLst>
              <a:ext uri="{FF2B5EF4-FFF2-40B4-BE49-F238E27FC236}">
                <a16:creationId xmlns:a16="http://schemas.microsoft.com/office/drawing/2014/main" id="{66116F9C-5F3E-265A-556A-AE80E5E52663}"/>
              </a:ext>
            </a:extLst>
          </p:cNvPr>
          <p:cNvSpPr/>
          <p:nvPr/>
        </p:nvSpPr>
        <p:spPr>
          <a:xfrm>
            <a:off x="9996975" y="577713"/>
            <a:ext cx="2037503" cy="385887"/>
          </a:xfrm>
          <a:custGeom>
            <a:avLst/>
            <a:gdLst>
              <a:gd name="connsiteX0" fmla="*/ 0 w 2037503"/>
              <a:gd name="connsiteY0" fmla="*/ 0 h 385887"/>
              <a:gd name="connsiteX1" fmla="*/ 638418 w 2037503"/>
              <a:gd name="connsiteY1" fmla="*/ 0 h 385887"/>
              <a:gd name="connsiteX2" fmla="*/ 1358335 w 2037503"/>
              <a:gd name="connsiteY2" fmla="*/ 0 h 385887"/>
              <a:gd name="connsiteX3" fmla="*/ 2037503 w 2037503"/>
              <a:gd name="connsiteY3" fmla="*/ 0 h 385887"/>
              <a:gd name="connsiteX4" fmla="*/ 2037503 w 2037503"/>
              <a:gd name="connsiteY4" fmla="*/ 385887 h 385887"/>
              <a:gd name="connsiteX5" fmla="*/ 1358335 w 2037503"/>
              <a:gd name="connsiteY5" fmla="*/ 385887 h 385887"/>
              <a:gd name="connsiteX6" fmla="*/ 699543 w 2037503"/>
              <a:gd name="connsiteY6" fmla="*/ 385887 h 385887"/>
              <a:gd name="connsiteX7" fmla="*/ 0 w 2037503"/>
              <a:gd name="connsiteY7" fmla="*/ 385887 h 385887"/>
              <a:gd name="connsiteX8" fmla="*/ 0 w 2037503"/>
              <a:gd name="connsiteY8"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7503" h="385887" fill="none" extrusionOk="0">
                <a:moveTo>
                  <a:pt x="0" y="0"/>
                </a:moveTo>
                <a:cubicBezTo>
                  <a:pt x="241011" y="20634"/>
                  <a:pt x="411386" y="-18024"/>
                  <a:pt x="638418" y="0"/>
                </a:cubicBezTo>
                <a:cubicBezTo>
                  <a:pt x="865450" y="18024"/>
                  <a:pt x="1142798" y="-32594"/>
                  <a:pt x="1358335" y="0"/>
                </a:cubicBezTo>
                <a:cubicBezTo>
                  <a:pt x="1573872" y="32594"/>
                  <a:pt x="1794378" y="7613"/>
                  <a:pt x="2037503" y="0"/>
                </a:cubicBezTo>
                <a:cubicBezTo>
                  <a:pt x="2033388" y="191953"/>
                  <a:pt x="2051480" y="212101"/>
                  <a:pt x="2037503" y="385887"/>
                </a:cubicBezTo>
                <a:cubicBezTo>
                  <a:pt x="1825250" y="394572"/>
                  <a:pt x="1554408" y="375580"/>
                  <a:pt x="1358335" y="385887"/>
                </a:cubicBezTo>
                <a:cubicBezTo>
                  <a:pt x="1162262" y="396194"/>
                  <a:pt x="975272" y="405958"/>
                  <a:pt x="699543" y="385887"/>
                </a:cubicBezTo>
                <a:cubicBezTo>
                  <a:pt x="423814" y="365816"/>
                  <a:pt x="144545" y="359645"/>
                  <a:pt x="0" y="385887"/>
                </a:cubicBezTo>
                <a:cubicBezTo>
                  <a:pt x="3548" y="255390"/>
                  <a:pt x="-14658" y="158268"/>
                  <a:pt x="0" y="0"/>
                </a:cubicBezTo>
                <a:close/>
              </a:path>
              <a:path w="2037503" h="385887" stroke="0" extrusionOk="0">
                <a:moveTo>
                  <a:pt x="0" y="0"/>
                </a:moveTo>
                <a:cubicBezTo>
                  <a:pt x="270082" y="-6434"/>
                  <a:pt x="480087" y="4085"/>
                  <a:pt x="638418" y="0"/>
                </a:cubicBezTo>
                <a:cubicBezTo>
                  <a:pt x="796749" y="-4085"/>
                  <a:pt x="1171525" y="-21765"/>
                  <a:pt x="1337960" y="0"/>
                </a:cubicBezTo>
                <a:cubicBezTo>
                  <a:pt x="1504395" y="21765"/>
                  <a:pt x="1787681" y="-8376"/>
                  <a:pt x="2037503" y="0"/>
                </a:cubicBezTo>
                <a:cubicBezTo>
                  <a:pt x="2029597" y="119825"/>
                  <a:pt x="2043651" y="232015"/>
                  <a:pt x="2037503" y="385887"/>
                </a:cubicBezTo>
                <a:cubicBezTo>
                  <a:pt x="1789899" y="390815"/>
                  <a:pt x="1615016" y="397445"/>
                  <a:pt x="1317585" y="385887"/>
                </a:cubicBezTo>
                <a:cubicBezTo>
                  <a:pt x="1020154" y="374329"/>
                  <a:pt x="829045" y="388406"/>
                  <a:pt x="699543" y="385887"/>
                </a:cubicBezTo>
                <a:cubicBezTo>
                  <a:pt x="570041" y="383368"/>
                  <a:pt x="322273" y="408329"/>
                  <a:pt x="0" y="385887"/>
                </a:cubicBezTo>
                <a:cubicBezTo>
                  <a:pt x="-6383" y="263650"/>
                  <a:pt x="17066" y="155233"/>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Protection Juridique</a:t>
            </a:r>
          </a:p>
        </p:txBody>
      </p:sp>
      <p:grpSp>
        <p:nvGrpSpPr>
          <p:cNvPr id="15" name="Groupe 14">
            <a:extLst>
              <a:ext uri="{FF2B5EF4-FFF2-40B4-BE49-F238E27FC236}">
                <a16:creationId xmlns:a16="http://schemas.microsoft.com/office/drawing/2014/main" id="{98F1DBE1-7ED4-DBD0-D2D4-78A92BA93E55}"/>
              </a:ext>
            </a:extLst>
          </p:cNvPr>
          <p:cNvGrpSpPr/>
          <p:nvPr/>
        </p:nvGrpSpPr>
        <p:grpSpPr>
          <a:xfrm>
            <a:off x="10466300" y="1540486"/>
            <a:ext cx="1115654" cy="434891"/>
            <a:chOff x="9701914" y="5279004"/>
            <a:chExt cx="1115654" cy="434891"/>
          </a:xfrm>
        </p:grpSpPr>
        <p:sp>
          <p:nvSpPr>
            <p:cNvPr id="16" name="Rectangle 15">
              <a:hlinkClick r:id="rId3"/>
              <a:extLst>
                <a:ext uri="{FF2B5EF4-FFF2-40B4-BE49-F238E27FC236}">
                  <a16:creationId xmlns:a16="http://schemas.microsoft.com/office/drawing/2014/main" id="{13EEEB40-D663-2B91-B9EC-B4A12AB62797}"/>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7" name="Image 16">
              <a:extLst>
                <a:ext uri="{FF2B5EF4-FFF2-40B4-BE49-F238E27FC236}">
                  <a16:creationId xmlns:a16="http://schemas.microsoft.com/office/drawing/2014/main" id="{D89685CD-F1EE-C9D3-AE37-AD5CC04602D5}"/>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grpSp>
        <p:nvGrpSpPr>
          <p:cNvPr id="29" name="Groupe 28">
            <a:extLst>
              <a:ext uri="{FF2B5EF4-FFF2-40B4-BE49-F238E27FC236}">
                <a16:creationId xmlns:a16="http://schemas.microsoft.com/office/drawing/2014/main" id="{20D4E0B6-AA09-6955-2657-998E06DF79D7}"/>
              </a:ext>
            </a:extLst>
          </p:cNvPr>
          <p:cNvGrpSpPr/>
          <p:nvPr/>
        </p:nvGrpSpPr>
        <p:grpSpPr>
          <a:xfrm>
            <a:off x="9370231" y="5526057"/>
            <a:ext cx="1115654" cy="434891"/>
            <a:chOff x="9701914" y="5279004"/>
            <a:chExt cx="1115654" cy="434891"/>
          </a:xfrm>
        </p:grpSpPr>
        <p:sp>
          <p:nvSpPr>
            <p:cNvPr id="30" name="Rectangle 29">
              <a:hlinkClick r:id="rId5"/>
              <a:extLst>
                <a:ext uri="{FF2B5EF4-FFF2-40B4-BE49-F238E27FC236}">
                  <a16:creationId xmlns:a16="http://schemas.microsoft.com/office/drawing/2014/main" id="{C1AAF019-F6E2-EF4F-D39E-88C4AF202FF3}"/>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31" name="Image 30">
              <a:extLst>
                <a:ext uri="{FF2B5EF4-FFF2-40B4-BE49-F238E27FC236}">
                  <a16:creationId xmlns:a16="http://schemas.microsoft.com/office/drawing/2014/main" id="{7423FB5A-B87E-DD75-CC76-961936E7971A}"/>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pic>
        <p:nvPicPr>
          <p:cNvPr id="2050" name="Picture 2" descr="Vecteur gratuit ensemble d'illustration de caractère homme d'affaires">
            <a:extLst>
              <a:ext uri="{FF2B5EF4-FFF2-40B4-BE49-F238E27FC236}">
                <a16:creationId xmlns:a16="http://schemas.microsoft.com/office/drawing/2014/main" id="{354D6913-5C6E-166B-CE79-2376BFCE4874}"/>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70447" r="8525"/>
          <a:stretch/>
        </p:blipFill>
        <p:spPr bwMode="auto">
          <a:xfrm>
            <a:off x="10770225" y="2788646"/>
            <a:ext cx="1353332" cy="386581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0EEFC3CF-61BE-65E5-D625-441E2A3EFD4C}"/>
              </a:ext>
            </a:extLst>
          </p:cNvPr>
          <p:cNvSpPr/>
          <p:nvPr/>
        </p:nvSpPr>
        <p:spPr>
          <a:xfrm>
            <a:off x="695326" y="1540487"/>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pic>
        <p:nvPicPr>
          <p:cNvPr id="12290" name="Picture 2" descr="Vecteur gratuit pirate coloré et plat s'enfuit l'homme de composition voler la carte de crédit et exécute illustration vectorielle">
            <a:extLst>
              <a:ext uri="{FF2B5EF4-FFF2-40B4-BE49-F238E27FC236}">
                <a16:creationId xmlns:a16="http://schemas.microsoft.com/office/drawing/2014/main" id="{3FFA75E6-62F4-ACAA-7F86-4CC13587D2B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0708"/>
          <a:stretch/>
        </p:blipFill>
        <p:spPr bwMode="auto">
          <a:xfrm>
            <a:off x="695323" y="1540486"/>
            <a:ext cx="4385721" cy="452094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BF296B3-D525-D221-E4A6-0405DDDFEF4E}"/>
              </a:ext>
            </a:extLst>
          </p:cNvPr>
          <p:cNvSpPr/>
          <p:nvPr/>
        </p:nvSpPr>
        <p:spPr>
          <a:xfrm>
            <a:off x="820208" y="1675977"/>
            <a:ext cx="1546972" cy="4284971"/>
          </a:xfrm>
          <a:custGeom>
            <a:avLst/>
            <a:gdLst>
              <a:gd name="connsiteX0" fmla="*/ 0 w 1546972"/>
              <a:gd name="connsiteY0" fmla="*/ 0 h 4284971"/>
              <a:gd name="connsiteX1" fmla="*/ 515657 w 1546972"/>
              <a:gd name="connsiteY1" fmla="*/ 0 h 4284971"/>
              <a:gd name="connsiteX2" fmla="*/ 1062254 w 1546972"/>
              <a:gd name="connsiteY2" fmla="*/ 0 h 4284971"/>
              <a:gd name="connsiteX3" fmla="*/ 1546972 w 1546972"/>
              <a:gd name="connsiteY3" fmla="*/ 0 h 4284971"/>
              <a:gd name="connsiteX4" fmla="*/ 1546972 w 1546972"/>
              <a:gd name="connsiteY4" fmla="*/ 483590 h 4284971"/>
              <a:gd name="connsiteX5" fmla="*/ 1546972 w 1546972"/>
              <a:gd name="connsiteY5" fmla="*/ 967179 h 4284971"/>
              <a:gd name="connsiteX6" fmla="*/ 1546972 w 1546972"/>
              <a:gd name="connsiteY6" fmla="*/ 1450769 h 4284971"/>
              <a:gd name="connsiteX7" fmla="*/ 1546972 w 1546972"/>
              <a:gd name="connsiteY7" fmla="*/ 2105757 h 4284971"/>
              <a:gd name="connsiteX8" fmla="*/ 1546972 w 1546972"/>
              <a:gd name="connsiteY8" fmla="*/ 2760746 h 4284971"/>
              <a:gd name="connsiteX9" fmla="*/ 1546972 w 1546972"/>
              <a:gd name="connsiteY9" fmla="*/ 3415734 h 4284971"/>
              <a:gd name="connsiteX10" fmla="*/ 1546972 w 1546972"/>
              <a:gd name="connsiteY10" fmla="*/ 4284971 h 4284971"/>
              <a:gd name="connsiteX11" fmla="*/ 1031315 w 1546972"/>
              <a:gd name="connsiteY11" fmla="*/ 4284971 h 4284971"/>
              <a:gd name="connsiteX12" fmla="*/ 531127 w 1546972"/>
              <a:gd name="connsiteY12" fmla="*/ 4284971 h 4284971"/>
              <a:gd name="connsiteX13" fmla="*/ 0 w 1546972"/>
              <a:gd name="connsiteY13" fmla="*/ 4284971 h 4284971"/>
              <a:gd name="connsiteX14" fmla="*/ 0 w 1546972"/>
              <a:gd name="connsiteY14" fmla="*/ 3715682 h 4284971"/>
              <a:gd name="connsiteX15" fmla="*/ 0 w 1546972"/>
              <a:gd name="connsiteY15" fmla="*/ 3103543 h 4284971"/>
              <a:gd name="connsiteX16" fmla="*/ 0 w 1546972"/>
              <a:gd name="connsiteY16" fmla="*/ 2405705 h 4284971"/>
              <a:gd name="connsiteX17" fmla="*/ 0 w 1546972"/>
              <a:gd name="connsiteY17" fmla="*/ 1750717 h 4284971"/>
              <a:gd name="connsiteX18" fmla="*/ 0 w 1546972"/>
              <a:gd name="connsiteY18" fmla="*/ 1138578 h 4284971"/>
              <a:gd name="connsiteX19" fmla="*/ 0 w 1546972"/>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46972" h="4284971" fill="none" extrusionOk="0">
                <a:moveTo>
                  <a:pt x="0" y="0"/>
                </a:moveTo>
                <a:cubicBezTo>
                  <a:pt x="256958" y="11478"/>
                  <a:pt x="351712" y="-22859"/>
                  <a:pt x="515657" y="0"/>
                </a:cubicBezTo>
                <a:cubicBezTo>
                  <a:pt x="679602" y="22859"/>
                  <a:pt x="879898" y="27032"/>
                  <a:pt x="1062254" y="0"/>
                </a:cubicBezTo>
                <a:cubicBezTo>
                  <a:pt x="1244610" y="-27032"/>
                  <a:pt x="1382599" y="10518"/>
                  <a:pt x="1546972" y="0"/>
                </a:cubicBezTo>
                <a:cubicBezTo>
                  <a:pt x="1545520" y="168836"/>
                  <a:pt x="1540371" y="309882"/>
                  <a:pt x="1546972" y="483590"/>
                </a:cubicBezTo>
                <a:cubicBezTo>
                  <a:pt x="1553574" y="657298"/>
                  <a:pt x="1559381" y="755619"/>
                  <a:pt x="1546972" y="967179"/>
                </a:cubicBezTo>
                <a:cubicBezTo>
                  <a:pt x="1534563" y="1178739"/>
                  <a:pt x="1550796" y="1289944"/>
                  <a:pt x="1546972" y="1450769"/>
                </a:cubicBezTo>
                <a:cubicBezTo>
                  <a:pt x="1543149" y="1611594"/>
                  <a:pt x="1523776" y="1870001"/>
                  <a:pt x="1546972" y="2105757"/>
                </a:cubicBezTo>
                <a:cubicBezTo>
                  <a:pt x="1570168" y="2341513"/>
                  <a:pt x="1560879" y="2520952"/>
                  <a:pt x="1546972" y="2760746"/>
                </a:cubicBezTo>
                <a:cubicBezTo>
                  <a:pt x="1533065" y="3000540"/>
                  <a:pt x="1569592" y="3121935"/>
                  <a:pt x="1546972" y="3415734"/>
                </a:cubicBezTo>
                <a:cubicBezTo>
                  <a:pt x="1524352" y="3709533"/>
                  <a:pt x="1521707" y="3953150"/>
                  <a:pt x="1546972" y="4284971"/>
                </a:cubicBezTo>
                <a:cubicBezTo>
                  <a:pt x="1393796" y="4270970"/>
                  <a:pt x="1280144" y="4260316"/>
                  <a:pt x="1031315" y="4284971"/>
                </a:cubicBezTo>
                <a:cubicBezTo>
                  <a:pt x="782486" y="4309626"/>
                  <a:pt x="739945" y="4276646"/>
                  <a:pt x="531127" y="4284971"/>
                </a:cubicBezTo>
                <a:cubicBezTo>
                  <a:pt x="322309" y="4293296"/>
                  <a:pt x="210664" y="4274733"/>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546972" h="4284971" stroke="0" extrusionOk="0">
                <a:moveTo>
                  <a:pt x="0" y="0"/>
                </a:moveTo>
                <a:cubicBezTo>
                  <a:pt x="129812" y="12410"/>
                  <a:pt x="375342" y="22431"/>
                  <a:pt x="484718" y="0"/>
                </a:cubicBezTo>
                <a:cubicBezTo>
                  <a:pt x="594094" y="-22431"/>
                  <a:pt x="804720" y="-8246"/>
                  <a:pt x="1015845" y="0"/>
                </a:cubicBezTo>
                <a:cubicBezTo>
                  <a:pt x="1226970" y="8246"/>
                  <a:pt x="1312221" y="13653"/>
                  <a:pt x="1546972" y="0"/>
                </a:cubicBezTo>
                <a:cubicBezTo>
                  <a:pt x="1514820" y="290431"/>
                  <a:pt x="1564541" y="486490"/>
                  <a:pt x="1546972" y="697838"/>
                </a:cubicBezTo>
                <a:cubicBezTo>
                  <a:pt x="1529403" y="909186"/>
                  <a:pt x="1552210" y="1237798"/>
                  <a:pt x="1546972" y="1395676"/>
                </a:cubicBezTo>
                <a:cubicBezTo>
                  <a:pt x="1541734" y="1553554"/>
                  <a:pt x="1540987" y="1897404"/>
                  <a:pt x="1546972" y="2050665"/>
                </a:cubicBezTo>
                <a:cubicBezTo>
                  <a:pt x="1552957" y="2203926"/>
                  <a:pt x="1555869" y="2512303"/>
                  <a:pt x="1546972" y="2662803"/>
                </a:cubicBezTo>
                <a:cubicBezTo>
                  <a:pt x="1538075" y="2813303"/>
                  <a:pt x="1566940" y="3057709"/>
                  <a:pt x="1546972" y="3317792"/>
                </a:cubicBezTo>
                <a:cubicBezTo>
                  <a:pt x="1527004" y="3577875"/>
                  <a:pt x="1568447" y="4046210"/>
                  <a:pt x="1546972" y="4284971"/>
                </a:cubicBezTo>
                <a:cubicBezTo>
                  <a:pt x="1421196" y="4277653"/>
                  <a:pt x="1176198" y="4268161"/>
                  <a:pt x="1046784" y="4284971"/>
                </a:cubicBezTo>
                <a:cubicBezTo>
                  <a:pt x="917370" y="4301781"/>
                  <a:pt x="750640" y="4271087"/>
                  <a:pt x="546597" y="4284971"/>
                </a:cubicBezTo>
                <a:cubicBezTo>
                  <a:pt x="342554" y="4298855"/>
                  <a:pt x="113154" y="4280348"/>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Votre client veut louer une maison. Comment être protégé et savoir quoi faire en cas d’arnaque pendant ses vacances ?</a:t>
            </a:r>
          </a:p>
        </p:txBody>
      </p:sp>
    </p:spTree>
    <p:extLst>
      <p:ext uri="{BB962C8B-B14F-4D97-AF65-F5344CB8AC3E}">
        <p14:creationId xmlns:p14="http://schemas.microsoft.com/office/powerpoint/2010/main" val="780219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2050"/>
                                        </p:tgtEl>
                                        <p:attrNameLst>
                                          <p:attrName>style.visibility</p:attrName>
                                        </p:attrNameLst>
                                      </p:cBhvr>
                                      <p:to>
                                        <p:strVal val="visible"/>
                                      </p:to>
                                    </p:set>
                                    <p:anim calcmode="lin" valueType="num">
                                      <p:cBhvr additive="base">
                                        <p:cTn id="16" dur="500" fill="hold"/>
                                        <p:tgtEl>
                                          <p:spTgt spid="2050"/>
                                        </p:tgtEl>
                                        <p:attrNameLst>
                                          <p:attrName>ppt_x</p:attrName>
                                        </p:attrNameLst>
                                      </p:cBhvr>
                                      <p:tavLst>
                                        <p:tav tm="0">
                                          <p:val>
                                            <p:strVal val="1+#ppt_w/2"/>
                                          </p:val>
                                        </p:tav>
                                        <p:tav tm="100000">
                                          <p:val>
                                            <p:strVal val="#ppt_x"/>
                                          </p:val>
                                        </p:tav>
                                      </p:tavLst>
                                    </p:anim>
                                    <p:anim calcmode="lin" valueType="num">
                                      <p:cBhvr additive="base">
                                        <p:cTn id="17" dur="500" fill="hold"/>
                                        <p:tgtEl>
                                          <p:spTgt spid="2050"/>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24"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26DFE-0447-A4FF-8553-0F02D6EC1E82}"/>
              </a:ext>
            </a:extLst>
          </p:cNvPr>
          <p:cNvSpPr/>
          <p:nvPr/>
        </p:nvSpPr>
        <p:spPr>
          <a:xfrm>
            <a:off x="610046" y="1415425"/>
            <a:ext cx="11066017" cy="4758233"/>
          </a:xfrm>
          <a:custGeom>
            <a:avLst/>
            <a:gdLst>
              <a:gd name="connsiteX0" fmla="*/ 0 w 11066017"/>
              <a:gd name="connsiteY0" fmla="*/ 0 h 4758233"/>
              <a:gd name="connsiteX1" fmla="*/ 470306 w 11066017"/>
              <a:gd name="connsiteY1" fmla="*/ 0 h 4758233"/>
              <a:gd name="connsiteX2" fmla="*/ 940611 w 11066017"/>
              <a:gd name="connsiteY2" fmla="*/ 0 h 4758233"/>
              <a:gd name="connsiteX3" fmla="*/ 1410917 w 11066017"/>
              <a:gd name="connsiteY3" fmla="*/ 0 h 4758233"/>
              <a:gd name="connsiteX4" fmla="*/ 1770563 w 11066017"/>
              <a:gd name="connsiteY4" fmla="*/ 0 h 4758233"/>
              <a:gd name="connsiteX5" fmla="*/ 2683509 w 11066017"/>
              <a:gd name="connsiteY5" fmla="*/ 0 h 4758233"/>
              <a:gd name="connsiteX6" fmla="*/ 3375135 w 11066017"/>
              <a:gd name="connsiteY6" fmla="*/ 0 h 4758233"/>
              <a:gd name="connsiteX7" fmla="*/ 4288082 w 11066017"/>
              <a:gd name="connsiteY7" fmla="*/ 0 h 4758233"/>
              <a:gd name="connsiteX8" fmla="*/ 4869047 w 11066017"/>
              <a:gd name="connsiteY8" fmla="*/ 0 h 4758233"/>
              <a:gd name="connsiteX9" fmla="*/ 5228693 w 11066017"/>
              <a:gd name="connsiteY9" fmla="*/ 0 h 4758233"/>
              <a:gd name="connsiteX10" fmla="*/ 5698999 w 11066017"/>
              <a:gd name="connsiteY10" fmla="*/ 0 h 4758233"/>
              <a:gd name="connsiteX11" fmla="*/ 6390625 w 11066017"/>
              <a:gd name="connsiteY11" fmla="*/ 0 h 4758233"/>
              <a:gd name="connsiteX12" fmla="*/ 7192911 w 11066017"/>
              <a:gd name="connsiteY12" fmla="*/ 0 h 4758233"/>
              <a:gd name="connsiteX13" fmla="*/ 7773877 w 11066017"/>
              <a:gd name="connsiteY13" fmla="*/ 0 h 4758233"/>
              <a:gd name="connsiteX14" fmla="*/ 8133522 w 11066017"/>
              <a:gd name="connsiteY14" fmla="*/ 0 h 4758233"/>
              <a:gd name="connsiteX15" fmla="*/ 8825149 w 11066017"/>
              <a:gd name="connsiteY15" fmla="*/ 0 h 4758233"/>
              <a:gd name="connsiteX16" fmla="*/ 9627435 w 11066017"/>
              <a:gd name="connsiteY16" fmla="*/ 0 h 4758233"/>
              <a:gd name="connsiteX17" fmla="*/ 10319061 w 11066017"/>
              <a:gd name="connsiteY17" fmla="*/ 0 h 4758233"/>
              <a:gd name="connsiteX18" fmla="*/ 11066017 w 11066017"/>
              <a:gd name="connsiteY18" fmla="*/ 0 h 4758233"/>
              <a:gd name="connsiteX19" fmla="*/ 11066017 w 11066017"/>
              <a:gd name="connsiteY19" fmla="*/ 679748 h 4758233"/>
              <a:gd name="connsiteX20" fmla="*/ 11066017 w 11066017"/>
              <a:gd name="connsiteY20" fmla="*/ 1454660 h 4758233"/>
              <a:gd name="connsiteX21" fmla="*/ 11066017 w 11066017"/>
              <a:gd name="connsiteY21" fmla="*/ 2086825 h 4758233"/>
              <a:gd name="connsiteX22" fmla="*/ 11066017 w 11066017"/>
              <a:gd name="connsiteY22" fmla="*/ 2623826 h 4758233"/>
              <a:gd name="connsiteX23" fmla="*/ 11066017 w 11066017"/>
              <a:gd name="connsiteY23" fmla="*/ 3255991 h 4758233"/>
              <a:gd name="connsiteX24" fmla="*/ 11066017 w 11066017"/>
              <a:gd name="connsiteY24" fmla="*/ 4030903 h 4758233"/>
              <a:gd name="connsiteX25" fmla="*/ 11066017 w 11066017"/>
              <a:gd name="connsiteY25" fmla="*/ 4758233 h 4758233"/>
              <a:gd name="connsiteX26" fmla="*/ 10595711 w 11066017"/>
              <a:gd name="connsiteY26" fmla="*/ 4758233 h 4758233"/>
              <a:gd name="connsiteX27" fmla="*/ 9793425 w 11066017"/>
              <a:gd name="connsiteY27" fmla="*/ 4758233 h 4758233"/>
              <a:gd name="connsiteX28" fmla="*/ 9212459 w 11066017"/>
              <a:gd name="connsiteY28" fmla="*/ 4758233 h 4758233"/>
              <a:gd name="connsiteX29" fmla="*/ 8852814 w 11066017"/>
              <a:gd name="connsiteY29" fmla="*/ 4758233 h 4758233"/>
              <a:gd name="connsiteX30" fmla="*/ 7939867 w 11066017"/>
              <a:gd name="connsiteY30" fmla="*/ 4758233 h 4758233"/>
              <a:gd name="connsiteX31" fmla="*/ 7137581 w 11066017"/>
              <a:gd name="connsiteY31" fmla="*/ 4758233 h 4758233"/>
              <a:gd name="connsiteX32" fmla="*/ 6335295 w 11066017"/>
              <a:gd name="connsiteY32" fmla="*/ 4758233 h 4758233"/>
              <a:gd name="connsiteX33" fmla="*/ 5975649 w 11066017"/>
              <a:gd name="connsiteY33" fmla="*/ 4758233 h 4758233"/>
              <a:gd name="connsiteX34" fmla="*/ 5505343 w 11066017"/>
              <a:gd name="connsiteY34" fmla="*/ 4758233 h 4758233"/>
              <a:gd name="connsiteX35" fmla="*/ 5035038 w 11066017"/>
              <a:gd name="connsiteY35" fmla="*/ 4758233 h 4758233"/>
              <a:gd name="connsiteX36" fmla="*/ 4675392 w 11066017"/>
              <a:gd name="connsiteY36" fmla="*/ 4758233 h 4758233"/>
              <a:gd name="connsiteX37" fmla="*/ 4205086 w 11066017"/>
              <a:gd name="connsiteY37" fmla="*/ 4758233 h 4758233"/>
              <a:gd name="connsiteX38" fmla="*/ 3845441 w 11066017"/>
              <a:gd name="connsiteY38" fmla="*/ 4758233 h 4758233"/>
              <a:gd name="connsiteX39" fmla="*/ 3375135 w 11066017"/>
              <a:gd name="connsiteY39" fmla="*/ 4758233 h 4758233"/>
              <a:gd name="connsiteX40" fmla="*/ 3015490 w 11066017"/>
              <a:gd name="connsiteY40" fmla="*/ 4758233 h 4758233"/>
              <a:gd name="connsiteX41" fmla="*/ 2323864 w 11066017"/>
              <a:gd name="connsiteY41" fmla="*/ 4758233 h 4758233"/>
              <a:gd name="connsiteX42" fmla="*/ 1742898 w 11066017"/>
              <a:gd name="connsiteY42" fmla="*/ 4758233 h 4758233"/>
              <a:gd name="connsiteX43" fmla="*/ 1383252 w 11066017"/>
              <a:gd name="connsiteY43" fmla="*/ 4758233 h 4758233"/>
              <a:gd name="connsiteX44" fmla="*/ 0 w 11066017"/>
              <a:gd name="connsiteY44" fmla="*/ 4758233 h 4758233"/>
              <a:gd name="connsiteX45" fmla="*/ 0 w 11066017"/>
              <a:gd name="connsiteY45" fmla="*/ 4030903 h 4758233"/>
              <a:gd name="connsiteX46" fmla="*/ 0 w 11066017"/>
              <a:gd name="connsiteY46" fmla="*/ 3398738 h 4758233"/>
              <a:gd name="connsiteX47" fmla="*/ 0 w 11066017"/>
              <a:gd name="connsiteY47" fmla="*/ 2766573 h 4758233"/>
              <a:gd name="connsiteX48" fmla="*/ 0 w 11066017"/>
              <a:gd name="connsiteY48" fmla="*/ 2181990 h 4758233"/>
              <a:gd name="connsiteX49" fmla="*/ 0 w 11066017"/>
              <a:gd name="connsiteY49" fmla="*/ 1454660 h 4758233"/>
              <a:gd name="connsiteX50" fmla="*/ 0 w 11066017"/>
              <a:gd name="connsiteY50" fmla="*/ 727330 h 4758233"/>
              <a:gd name="connsiteX51" fmla="*/ 0 w 11066017"/>
              <a:gd name="connsiteY51"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066017" h="4758233" fill="none" extrusionOk="0">
                <a:moveTo>
                  <a:pt x="0" y="0"/>
                </a:moveTo>
                <a:cubicBezTo>
                  <a:pt x="95860" y="2631"/>
                  <a:pt x="374827" y="2521"/>
                  <a:pt x="470306" y="0"/>
                </a:cubicBezTo>
                <a:cubicBezTo>
                  <a:pt x="565785" y="-2521"/>
                  <a:pt x="786367" y="-16660"/>
                  <a:pt x="940611" y="0"/>
                </a:cubicBezTo>
                <a:cubicBezTo>
                  <a:pt x="1094855" y="16660"/>
                  <a:pt x="1262985" y="12183"/>
                  <a:pt x="1410917" y="0"/>
                </a:cubicBezTo>
                <a:cubicBezTo>
                  <a:pt x="1558849" y="-12183"/>
                  <a:pt x="1649609" y="-880"/>
                  <a:pt x="1770563" y="0"/>
                </a:cubicBezTo>
                <a:cubicBezTo>
                  <a:pt x="1891517" y="880"/>
                  <a:pt x="2316837" y="3775"/>
                  <a:pt x="2683509" y="0"/>
                </a:cubicBezTo>
                <a:cubicBezTo>
                  <a:pt x="3050181" y="-3775"/>
                  <a:pt x="3078962" y="-7059"/>
                  <a:pt x="3375135" y="0"/>
                </a:cubicBezTo>
                <a:cubicBezTo>
                  <a:pt x="3671308" y="7059"/>
                  <a:pt x="3983320" y="-37731"/>
                  <a:pt x="4288082" y="0"/>
                </a:cubicBezTo>
                <a:cubicBezTo>
                  <a:pt x="4592844" y="37731"/>
                  <a:pt x="4747777" y="15885"/>
                  <a:pt x="4869047" y="0"/>
                </a:cubicBezTo>
                <a:cubicBezTo>
                  <a:pt x="4990318" y="-15885"/>
                  <a:pt x="5124221" y="-17217"/>
                  <a:pt x="5228693" y="0"/>
                </a:cubicBezTo>
                <a:cubicBezTo>
                  <a:pt x="5333165" y="17217"/>
                  <a:pt x="5468448" y="-14492"/>
                  <a:pt x="5698999" y="0"/>
                </a:cubicBezTo>
                <a:cubicBezTo>
                  <a:pt x="5929550" y="14492"/>
                  <a:pt x="6216926" y="21085"/>
                  <a:pt x="6390625" y="0"/>
                </a:cubicBezTo>
                <a:cubicBezTo>
                  <a:pt x="6564324" y="-21085"/>
                  <a:pt x="6978562" y="22243"/>
                  <a:pt x="7192911" y="0"/>
                </a:cubicBezTo>
                <a:cubicBezTo>
                  <a:pt x="7407260" y="-22243"/>
                  <a:pt x="7650100" y="-5391"/>
                  <a:pt x="7773877" y="0"/>
                </a:cubicBezTo>
                <a:cubicBezTo>
                  <a:pt x="7897654" y="5391"/>
                  <a:pt x="8027623" y="-7856"/>
                  <a:pt x="8133522" y="0"/>
                </a:cubicBezTo>
                <a:cubicBezTo>
                  <a:pt x="8239422" y="7856"/>
                  <a:pt x="8541003" y="-23208"/>
                  <a:pt x="8825149" y="0"/>
                </a:cubicBezTo>
                <a:cubicBezTo>
                  <a:pt x="9109295" y="23208"/>
                  <a:pt x="9401351" y="38507"/>
                  <a:pt x="9627435" y="0"/>
                </a:cubicBezTo>
                <a:cubicBezTo>
                  <a:pt x="9853519" y="-38507"/>
                  <a:pt x="10006742" y="-34253"/>
                  <a:pt x="10319061" y="0"/>
                </a:cubicBezTo>
                <a:cubicBezTo>
                  <a:pt x="10631380" y="34253"/>
                  <a:pt x="10740414" y="-20920"/>
                  <a:pt x="11066017" y="0"/>
                </a:cubicBezTo>
                <a:cubicBezTo>
                  <a:pt x="11075812" y="271026"/>
                  <a:pt x="11050885" y="473814"/>
                  <a:pt x="11066017" y="679748"/>
                </a:cubicBezTo>
                <a:cubicBezTo>
                  <a:pt x="11081149" y="885682"/>
                  <a:pt x="11067348" y="1173736"/>
                  <a:pt x="11066017" y="1454660"/>
                </a:cubicBezTo>
                <a:cubicBezTo>
                  <a:pt x="11064686" y="1735584"/>
                  <a:pt x="11084207" y="1829025"/>
                  <a:pt x="11066017" y="2086825"/>
                </a:cubicBezTo>
                <a:cubicBezTo>
                  <a:pt x="11047827" y="2344625"/>
                  <a:pt x="11039506" y="2381018"/>
                  <a:pt x="11066017" y="2623826"/>
                </a:cubicBezTo>
                <a:cubicBezTo>
                  <a:pt x="11092528" y="2866634"/>
                  <a:pt x="11069255" y="3052796"/>
                  <a:pt x="11066017" y="3255991"/>
                </a:cubicBezTo>
                <a:cubicBezTo>
                  <a:pt x="11062779" y="3459186"/>
                  <a:pt x="11045195" y="3729071"/>
                  <a:pt x="11066017" y="4030903"/>
                </a:cubicBezTo>
                <a:cubicBezTo>
                  <a:pt x="11086839" y="4332735"/>
                  <a:pt x="11054294" y="4493292"/>
                  <a:pt x="11066017" y="4758233"/>
                </a:cubicBezTo>
                <a:cubicBezTo>
                  <a:pt x="10831140" y="4754016"/>
                  <a:pt x="10736835" y="4736864"/>
                  <a:pt x="10595711" y="4758233"/>
                </a:cubicBezTo>
                <a:cubicBezTo>
                  <a:pt x="10454587" y="4779602"/>
                  <a:pt x="10132276" y="4750755"/>
                  <a:pt x="9793425" y="4758233"/>
                </a:cubicBezTo>
                <a:cubicBezTo>
                  <a:pt x="9454574" y="4765711"/>
                  <a:pt x="9440021" y="4757170"/>
                  <a:pt x="9212459" y="4758233"/>
                </a:cubicBezTo>
                <a:cubicBezTo>
                  <a:pt x="8984897" y="4759296"/>
                  <a:pt x="9027409" y="4742904"/>
                  <a:pt x="8852814" y="4758233"/>
                </a:cubicBezTo>
                <a:cubicBezTo>
                  <a:pt x="8678219" y="4773562"/>
                  <a:pt x="8225759" y="4788242"/>
                  <a:pt x="7939867" y="4758233"/>
                </a:cubicBezTo>
                <a:cubicBezTo>
                  <a:pt x="7653975" y="4728224"/>
                  <a:pt x="7364918" y="4723281"/>
                  <a:pt x="7137581" y="4758233"/>
                </a:cubicBezTo>
                <a:cubicBezTo>
                  <a:pt x="6910244" y="4793185"/>
                  <a:pt x="6647989" y="4772528"/>
                  <a:pt x="6335295" y="4758233"/>
                </a:cubicBezTo>
                <a:cubicBezTo>
                  <a:pt x="6022601" y="4743938"/>
                  <a:pt x="6080421" y="4753846"/>
                  <a:pt x="5975649" y="4758233"/>
                </a:cubicBezTo>
                <a:cubicBezTo>
                  <a:pt x="5870877" y="4762620"/>
                  <a:pt x="5677734" y="4779211"/>
                  <a:pt x="5505343" y="4758233"/>
                </a:cubicBezTo>
                <a:cubicBezTo>
                  <a:pt x="5332952" y="4737255"/>
                  <a:pt x="5143355" y="4764853"/>
                  <a:pt x="5035038" y="4758233"/>
                </a:cubicBezTo>
                <a:cubicBezTo>
                  <a:pt x="4926721" y="4751613"/>
                  <a:pt x="4838817" y="4766276"/>
                  <a:pt x="4675392" y="4758233"/>
                </a:cubicBezTo>
                <a:cubicBezTo>
                  <a:pt x="4511967" y="4750190"/>
                  <a:pt x="4343799" y="4756287"/>
                  <a:pt x="4205086" y="4758233"/>
                </a:cubicBezTo>
                <a:cubicBezTo>
                  <a:pt x="4066373" y="4760179"/>
                  <a:pt x="3924548" y="4756525"/>
                  <a:pt x="3845441" y="4758233"/>
                </a:cubicBezTo>
                <a:cubicBezTo>
                  <a:pt x="3766335" y="4759941"/>
                  <a:pt x="3542017" y="4779822"/>
                  <a:pt x="3375135" y="4758233"/>
                </a:cubicBezTo>
                <a:cubicBezTo>
                  <a:pt x="3208253" y="4736644"/>
                  <a:pt x="3105202" y="4771274"/>
                  <a:pt x="3015490" y="4758233"/>
                </a:cubicBezTo>
                <a:cubicBezTo>
                  <a:pt x="2925778" y="4745192"/>
                  <a:pt x="2472339" y="4764192"/>
                  <a:pt x="2323864" y="4758233"/>
                </a:cubicBezTo>
                <a:cubicBezTo>
                  <a:pt x="2175389" y="4752274"/>
                  <a:pt x="1863267" y="4761262"/>
                  <a:pt x="1742898" y="4758233"/>
                </a:cubicBezTo>
                <a:cubicBezTo>
                  <a:pt x="1622529" y="4755204"/>
                  <a:pt x="1502500" y="4755653"/>
                  <a:pt x="1383252" y="4758233"/>
                </a:cubicBezTo>
                <a:cubicBezTo>
                  <a:pt x="1264004" y="4760813"/>
                  <a:pt x="684386" y="4821244"/>
                  <a:pt x="0" y="4758233"/>
                </a:cubicBezTo>
                <a:cubicBezTo>
                  <a:pt x="18072" y="4513817"/>
                  <a:pt x="22502" y="4183051"/>
                  <a:pt x="0" y="4030903"/>
                </a:cubicBezTo>
                <a:cubicBezTo>
                  <a:pt x="-22502" y="3878755"/>
                  <a:pt x="-11057" y="3622938"/>
                  <a:pt x="0" y="3398738"/>
                </a:cubicBezTo>
                <a:cubicBezTo>
                  <a:pt x="11057" y="3174538"/>
                  <a:pt x="-25236" y="3058260"/>
                  <a:pt x="0" y="2766573"/>
                </a:cubicBezTo>
                <a:cubicBezTo>
                  <a:pt x="25236" y="2474886"/>
                  <a:pt x="-3163" y="2447894"/>
                  <a:pt x="0" y="2181990"/>
                </a:cubicBezTo>
                <a:cubicBezTo>
                  <a:pt x="3163" y="1916086"/>
                  <a:pt x="9769" y="1638994"/>
                  <a:pt x="0" y="1454660"/>
                </a:cubicBezTo>
                <a:cubicBezTo>
                  <a:pt x="-9769" y="1270326"/>
                  <a:pt x="27727" y="977333"/>
                  <a:pt x="0" y="727330"/>
                </a:cubicBezTo>
                <a:cubicBezTo>
                  <a:pt x="-27727" y="477327"/>
                  <a:pt x="3541" y="186737"/>
                  <a:pt x="0" y="0"/>
                </a:cubicBezTo>
                <a:close/>
              </a:path>
              <a:path w="11066017" h="4758233" stroke="0"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4" name="Bulle narrative : rectangle à coins arrondis 13">
            <a:extLst>
              <a:ext uri="{FF2B5EF4-FFF2-40B4-BE49-F238E27FC236}">
                <a16:creationId xmlns:a16="http://schemas.microsoft.com/office/drawing/2014/main" id="{B4698292-11BB-79E2-4806-52C88C54AAA6}"/>
              </a:ext>
            </a:extLst>
          </p:cNvPr>
          <p:cNvSpPr/>
          <p:nvPr/>
        </p:nvSpPr>
        <p:spPr>
          <a:xfrm>
            <a:off x="5221334" y="3781339"/>
            <a:ext cx="5215562" cy="1232382"/>
          </a:xfrm>
          <a:custGeom>
            <a:avLst/>
            <a:gdLst>
              <a:gd name="connsiteX0" fmla="*/ 0 w 5215562"/>
              <a:gd name="connsiteY0" fmla="*/ 205401 h 1232382"/>
              <a:gd name="connsiteX1" fmla="*/ 205401 w 5215562"/>
              <a:gd name="connsiteY1" fmla="*/ 0 h 1232382"/>
              <a:gd name="connsiteX2" fmla="*/ 801173 w 5215562"/>
              <a:gd name="connsiteY2" fmla="*/ 0 h 1232382"/>
              <a:gd name="connsiteX3" fmla="*/ 1368575 w 5215562"/>
              <a:gd name="connsiteY3" fmla="*/ 0 h 1232382"/>
              <a:gd name="connsiteX4" fmla="*/ 1964347 w 5215562"/>
              <a:gd name="connsiteY4" fmla="*/ 0 h 1232382"/>
              <a:gd name="connsiteX5" fmla="*/ 3042411 w 5215562"/>
              <a:gd name="connsiteY5" fmla="*/ 0 h 1232382"/>
              <a:gd name="connsiteX6" fmla="*/ 3042411 w 5215562"/>
              <a:gd name="connsiteY6" fmla="*/ 0 h 1232382"/>
              <a:gd name="connsiteX7" fmla="*/ 3503119 w 5215562"/>
              <a:gd name="connsiteY7" fmla="*/ 0 h 1232382"/>
              <a:gd name="connsiteX8" fmla="*/ 3937749 w 5215562"/>
              <a:gd name="connsiteY8" fmla="*/ 0 h 1232382"/>
              <a:gd name="connsiteX9" fmla="*/ 4346302 w 5215562"/>
              <a:gd name="connsiteY9" fmla="*/ 0 h 1232382"/>
              <a:gd name="connsiteX10" fmla="*/ 4671593 w 5215562"/>
              <a:gd name="connsiteY10" fmla="*/ 0 h 1232382"/>
              <a:gd name="connsiteX11" fmla="*/ 5010161 w 5215562"/>
              <a:gd name="connsiteY11" fmla="*/ 0 h 1232382"/>
              <a:gd name="connsiteX12" fmla="*/ 5215562 w 5215562"/>
              <a:gd name="connsiteY12" fmla="*/ 205401 h 1232382"/>
              <a:gd name="connsiteX13" fmla="*/ 5215562 w 5215562"/>
              <a:gd name="connsiteY13" fmla="*/ 205397 h 1232382"/>
              <a:gd name="connsiteX14" fmla="*/ 5630669 w 5215562"/>
              <a:gd name="connsiteY14" fmla="*/ 400857 h 1232382"/>
              <a:gd name="connsiteX15" fmla="*/ 5215562 w 5215562"/>
              <a:gd name="connsiteY15" fmla="*/ 513493 h 1232382"/>
              <a:gd name="connsiteX16" fmla="*/ 5215562 w 5215562"/>
              <a:gd name="connsiteY16" fmla="*/ 1026981 h 1232382"/>
              <a:gd name="connsiteX17" fmla="*/ 5010161 w 5215562"/>
              <a:gd name="connsiteY17" fmla="*/ 1232382 h 1232382"/>
              <a:gd name="connsiteX18" fmla="*/ 4684870 w 5215562"/>
              <a:gd name="connsiteY18" fmla="*/ 1232382 h 1232382"/>
              <a:gd name="connsiteX19" fmla="*/ 4346302 w 5215562"/>
              <a:gd name="connsiteY19" fmla="*/ 1232382 h 1232382"/>
              <a:gd name="connsiteX20" fmla="*/ 3950788 w 5215562"/>
              <a:gd name="connsiteY20" fmla="*/ 1232382 h 1232382"/>
              <a:gd name="connsiteX21" fmla="*/ 3503119 w 5215562"/>
              <a:gd name="connsiteY21" fmla="*/ 1232382 h 1232382"/>
              <a:gd name="connsiteX22" fmla="*/ 3042411 w 5215562"/>
              <a:gd name="connsiteY22" fmla="*/ 1232382 h 1232382"/>
              <a:gd name="connsiteX23" fmla="*/ 3042411 w 5215562"/>
              <a:gd name="connsiteY23" fmla="*/ 1232382 h 1232382"/>
              <a:gd name="connsiteX24" fmla="*/ 2418269 w 5215562"/>
              <a:gd name="connsiteY24" fmla="*/ 1232382 h 1232382"/>
              <a:gd name="connsiteX25" fmla="*/ 1935977 w 5215562"/>
              <a:gd name="connsiteY25" fmla="*/ 1232382 h 1232382"/>
              <a:gd name="connsiteX26" fmla="*/ 1340205 w 5215562"/>
              <a:gd name="connsiteY26" fmla="*/ 1232382 h 1232382"/>
              <a:gd name="connsiteX27" fmla="*/ 801173 w 5215562"/>
              <a:gd name="connsiteY27" fmla="*/ 1232382 h 1232382"/>
              <a:gd name="connsiteX28" fmla="*/ 205401 w 5215562"/>
              <a:gd name="connsiteY28" fmla="*/ 1232382 h 1232382"/>
              <a:gd name="connsiteX29" fmla="*/ 0 w 5215562"/>
              <a:gd name="connsiteY29" fmla="*/ 1026981 h 1232382"/>
              <a:gd name="connsiteX30" fmla="*/ 0 w 5215562"/>
              <a:gd name="connsiteY30" fmla="*/ 513493 h 1232382"/>
              <a:gd name="connsiteX31" fmla="*/ 0 w 5215562"/>
              <a:gd name="connsiteY31" fmla="*/ 205397 h 1232382"/>
              <a:gd name="connsiteX32" fmla="*/ 0 w 5215562"/>
              <a:gd name="connsiteY32" fmla="*/ 205397 h 1232382"/>
              <a:gd name="connsiteX33" fmla="*/ 0 w 5215562"/>
              <a:gd name="connsiteY33" fmla="*/ 205401 h 123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215562" h="1232382" fill="none" extrusionOk="0">
                <a:moveTo>
                  <a:pt x="0" y="205401"/>
                </a:moveTo>
                <a:cubicBezTo>
                  <a:pt x="-11581" y="101107"/>
                  <a:pt x="90423" y="14916"/>
                  <a:pt x="205401" y="0"/>
                </a:cubicBezTo>
                <a:cubicBezTo>
                  <a:pt x="464996" y="-36314"/>
                  <a:pt x="667862" y="11016"/>
                  <a:pt x="801173" y="0"/>
                </a:cubicBezTo>
                <a:cubicBezTo>
                  <a:pt x="934484" y="-11016"/>
                  <a:pt x="1209256" y="18688"/>
                  <a:pt x="1368575" y="0"/>
                </a:cubicBezTo>
                <a:cubicBezTo>
                  <a:pt x="1527894" y="-18688"/>
                  <a:pt x="1836893" y="71454"/>
                  <a:pt x="1964347" y="0"/>
                </a:cubicBezTo>
                <a:cubicBezTo>
                  <a:pt x="2091801" y="-71454"/>
                  <a:pt x="2664705" y="43861"/>
                  <a:pt x="3042411" y="0"/>
                </a:cubicBezTo>
                <a:lnTo>
                  <a:pt x="3042411" y="0"/>
                </a:lnTo>
                <a:cubicBezTo>
                  <a:pt x="3154033" y="-9095"/>
                  <a:pt x="3371964" y="19765"/>
                  <a:pt x="3503119" y="0"/>
                </a:cubicBezTo>
                <a:cubicBezTo>
                  <a:pt x="3634274" y="-19765"/>
                  <a:pt x="3752594" y="21915"/>
                  <a:pt x="3937749" y="0"/>
                </a:cubicBezTo>
                <a:cubicBezTo>
                  <a:pt x="4122904" y="-21915"/>
                  <a:pt x="4192454" y="12199"/>
                  <a:pt x="4346302" y="0"/>
                </a:cubicBezTo>
                <a:cubicBezTo>
                  <a:pt x="4448475" y="-25692"/>
                  <a:pt x="4555281" y="9018"/>
                  <a:pt x="4671593" y="0"/>
                </a:cubicBezTo>
                <a:cubicBezTo>
                  <a:pt x="4787905" y="-9018"/>
                  <a:pt x="4881022" y="25122"/>
                  <a:pt x="5010161" y="0"/>
                </a:cubicBezTo>
                <a:cubicBezTo>
                  <a:pt x="5123557" y="20878"/>
                  <a:pt x="5223655" y="84535"/>
                  <a:pt x="5215562" y="205401"/>
                </a:cubicBezTo>
                <a:lnTo>
                  <a:pt x="5215562" y="205397"/>
                </a:lnTo>
                <a:cubicBezTo>
                  <a:pt x="5365606" y="234655"/>
                  <a:pt x="5487842" y="392087"/>
                  <a:pt x="5630669" y="400857"/>
                </a:cubicBezTo>
                <a:cubicBezTo>
                  <a:pt x="5462399" y="462850"/>
                  <a:pt x="5400037" y="442075"/>
                  <a:pt x="5215562" y="513493"/>
                </a:cubicBezTo>
                <a:cubicBezTo>
                  <a:pt x="5218849" y="662958"/>
                  <a:pt x="5174760" y="872560"/>
                  <a:pt x="5215562" y="1026981"/>
                </a:cubicBezTo>
                <a:cubicBezTo>
                  <a:pt x="5215759" y="1131541"/>
                  <a:pt x="5103240" y="1244293"/>
                  <a:pt x="5010161" y="1232382"/>
                </a:cubicBezTo>
                <a:cubicBezTo>
                  <a:pt x="4857011" y="1249051"/>
                  <a:pt x="4797388" y="1202782"/>
                  <a:pt x="4684870" y="1232382"/>
                </a:cubicBezTo>
                <a:cubicBezTo>
                  <a:pt x="4572352" y="1261982"/>
                  <a:pt x="4450367" y="1197674"/>
                  <a:pt x="4346302" y="1232382"/>
                </a:cubicBezTo>
                <a:cubicBezTo>
                  <a:pt x="4149070" y="1238473"/>
                  <a:pt x="4109447" y="1216854"/>
                  <a:pt x="3950788" y="1232382"/>
                </a:cubicBezTo>
                <a:cubicBezTo>
                  <a:pt x="3792129" y="1247910"/>
                  <a:pt x="3649626" y="1194606"/>
                  <a:pt x="3503119" y="1232382"/>
                </a:cubicBezTo>
                <a:cubicBezTo>
                  <a:pt x="3356612" y="1270158"/>
                  <a:pt x="3218546" y="1213408"/>
                  <a:pt x="3042411" y="1232382"/>
                </a:cubicBezTo>
                <a:lnTo>
                  <a:pt x="3042411" y="1232382"/>
                </a:lnTo>
                <a:cubicBezTo>
                  <a:pt x="2750025" y="1297575"/>
                  <a:pt x="2545529" y="1194286"/>
                  <a:pt x="2418269" y="1232382"/>
                </a:cubicBezTo>
                <a:cubicBezTo>
                  <a:pt x="2291009" y="1270478"/>
                  <a:pt x="2057662" y="1203502"/>
                  <a:pt x="1935977" y="1232382"/>
                </a:cubicBezTo>
                <a:cubicBezTo>
                  <a:pt x="1814292" y="1261262"/>
                  <a:pt x="1535832" y="1205790"/>
                  <a:pt x="1340205" y="1232382"/>
                </a:cubicBezTo>
                <a:cubicBezTo>
                  <a:pt x="1144578" y="1258974"/>
                  <a:pt x="918181" y="1174495"/>
                  <a:pt x="801173" y="1232382"/>
                </a:cubicBezTo>
                <a:cubicBezTo>
                  <a:pt x="684165" y="1290269"/>
                  <a:pt x="336924" y="1198723"/>
                  <a:pt x="205401" y="1232382"/>
                </a:cubicBezTo>
                <a:cubicBezTo>
                  <a:pt x="103165" y="1247643"/>
                  <a:pt x="7346" y="1142056"/>
                  <a:pt x="0" y="1026981"/>
                </a:cubicBezTo>
                <a:cubicBezTo>
                  <a:pt x="-35770" y="882239"/>
                  <a:pt x="45008" y="681832"/>
                  <a:pt x="0" y="513493"/>
                </a:cubicBezTo>
                <a:cubicBezTo>
                  <a:pt x="-7705" y="412174"/>
                  <a:pt x="9901" y="327119"/>
                  <a:pt x="0" y="205397"/>
                </a:cubicBezTo>
                <a:lnTo>
                  <a:pt x="0" y="205397"/>
                </a:lnTo>
                <a:lnTo>
                  <a:pt x="0" y="205401"/>
                </a:lnTo>
                <a:close/>
              </a:path>
              <a:path w="5215562" h="1232382" stroke="0" extrusionOk="0">
                <a:moveTo>
                  <a:pt x="0" y="205401"/>
                </a:moveTo>
                <a:cubicBezTo>
                  <a:pt x="-7645" y="64287"/>
                  <a:pt x="79091" y="13909"/>
                  <a:pt x="205401" y="0"/>
                </a:cubicBezTo>
                <a:cubicBezTo>
                  <a:pt x="313399" y="-19647"/>
                  <a:pt x="537251" y="942"/>
                  <a:pt x="716063" y="0"/>
                </a:cubicBezTo>
                <a:cubicBezTo>
                  <a:pt x="894875" y="-942"/>
                  <a:pt x="1163826" y="60232"/>
                  <a:pt x="1340205" y="0"/>
                </a:cubicBezTo>
                <a:cubicBezTo>
                  <a:pt x="1516584" y="-60232"/>
                  <a:pt x="1662851" y="32704"/>
                  <a:pt x="1907607" y="0"/>
                </a:cubicBezTo>
                <a:cubicBezTo>
                  <a:pt x="2152363" y="-32704"/>
                  <a:pt x="2309771" y="56231"/>
                  <a:pt x="2446639" y="0"/>
                </a:cubicBezTo>
                <a:cubicBezTo>
                  <a:pt x="2583507" y="-56231"/>
                  <a:pt x="2898408" y="30991"/>
                  <a:pt x="3042411" y="0"/>
                </a:cubicBezTo>
                <a:lnTo>
                  <a:pt x="3042411" y="0"/>
                </a:lnTo>
                <a:cubicBezTo>
                  <a:pt x="3191743" y="-30056"/>
                  <a:pt x="3301199" y="18831"/>
                  <a:pt x="3490080" y="0"/>
                </a:cubicBezTo>
                <a:cubicBezTo>
                  <a:pt x="3678961" y="-18831"/>
                  <a:pt x="3752837" y="46795"/>
                  <a:pt x="3924711" y="0"/>
                </a:cubicBezTo>
                <a:cubicBezTo>
                  <a:pt x="4096585" y="-46795"/>
                  <a:pt x="4194396" y="48437"/>
                  <a:pt x="4346302" y="0"/>
                </a:cubicBezTo>
                <a:cubicBezTo>
                  <a:pt x="4448670" y="-7346"/>
                  <a:pt x="4530557" y="5733"/>
                  <a:pt x="4684870" y="0"/>
                </a:cubicBezTo>
                <a:cubicBezTo>
                  <a:pt x="4839183" y="-5733"/>
                  <a:pt x="4871103" y="5189"/>
                  <a:pt x="5010161" y="0"/>
                </a:cubicBezTo>
                <a:cubicBezTo>
                  <a:pt x="5150176" y="11114"/>
                  <a:pt x="5210793" y="72411"/>
                  <a:pt x="5215562" y="205401"/>
                </a:cubicBezTo>
                <a:lnTo>
                  <a:pt x="5215562" y="205397"/>
                </a:lnTo>
                <a:cubicBezTo>
                  <a:pt x="5312493" y="239287"/>
                  <a:pt x="5433938" y="321045"/>
                  <a:pt x="5630669" y="400857"/>
                </a:cubicBezTo>
                <a:cubicBezTo>
                  <a:pt x="5449990" y="493119"/>
                  <a:pt x="5347567" y="427366"/>
                  <a:pt x="5215562" y="513493"/>
                </a:cubicBezTo>
                <a:cubicBezTo>
                  <a:pt x="5221340" y="700103"/>
                  <a:pt x="5209249" y="846490"/>
                  <a:pt x="5215562" y="1026981"/>
                </a:cubicBezTo>
                <a:cubicBezTo>
                  <a:pt x="5238903" y="1149658"/>
                  <a:pt x="5104382" y="1232302"/>
                  <a:pt x="5010161" y="1232382"/>
                </a:cubicBezTo>
                <a:cubicBezTo>
                  <a:pt x="4879989" y="1235074"/>
                  <a:pt x="4812326" y="1195568"/>
                  <a:pt x="4698147" y="1232382"/>
                </a:cubicBezTo>
                <a:cubicBezTo>
                  <a:pt x="4583968" y="1269196"/>
                  <a:pt x="4448366" y="1212157"/>
                  <a:pt x="4346302" y="1232382"/>
                </a:cubicBezTo>
                <a:cubicBezTo>
                  <a:pt x="4248207" y="1264064"/>
                  <a:pt x="4112683" y="1228421"/>
                  <a:pt x="3924711" y="1232382"/>
                </a:cubicBezTo>
                <a:cubicBezTo>
                  <a:pt x="3736739" y="1236343"/>
                  <a:pt x="3706260" y="1198365"/>
                  <a:pt x="3503119" y="1232382"/>
                </a:cubicBezTo>
                <a:cubicBezTo>
                  <a:pt x="3299978" y="1266399"/>
                  <a:pt x="3268764" y="1177245"/>
                  <a:pt x="3042411" y="1232382"/>
                </a:cubicBezTo>
                <a:lnTo>
                  <a:pt x="3042411" y="1232382"/>
                </a:lnTo>
                <a:cubicBezTo>
                  <a:pt x="2925765" y="1299523"/>
                  <a:pt x="2621731" y="1175647"/>
                  <a:pt x="2475009" y="1232382"/>
                </a:cubicBezTo>
                <a:cubicBezTo>
                  <a:pt x="2328287" y="1289117"/>
                  <a:pt x="2033154" y="1213565"/>
                  <a:pt x="1907607" y="1232382"/>
                </a:cubicBezTo>
                <a:cubicBezTo>
                  <a:pt x="1782060" y="1251199"/>
                  <a:pt x="1611054" y="1192962"/>
                  <a:pt x="1368575" y="1232382"/>
                </a:cubicBezTo>
                <a:cubicBezTo>
                  <a:pt x="1126096" y="1271802"/>
                  <a:pt x="922184" y="1195749"/>
                  <a:pt x="772803" y="1232382"/>
                </a:cubicBezTo>
                <a:cubicBezTo>
                  <a:pt x="623422" y="1269015"/>
                  <a:pt x="400370" y="1171917"/>
                  <a:pt x="205401" y="1232382"/>
                </a:cubicBezTo>
                <a:cubicBezTo>
                  <a:pt x="115279" y="1229341"/>
                  <a:pt x="437" y="1123131"/>
                  <a:pt x="0" y="1026981"/>
                </a:cubicBezTo>
                <a:cubicBezTo>
                  <a:pt x="-23661" y="789029"/>
                  <a:pt x="31967" y="619303"/>
                  <a:pt x="0" y="513493"/>
                </a:cubicBezTo>
                <a:cubicBezTo>
                  <a:pt x="-26319" y="402827"/>
                  <a:pt x="11614" y="318588"/>
                  <a:pt x="0" y="205397"/>
                </a:cubicBezTo>
                <a:lnTo>
                  <a:pt x="0" y="205397"/>
                </a:lnTo>
                <a:lnTo>
                  <a:pt x="0" y="205401"/>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7959"/>
                      <a:gd name="adj2" fmla="val -17473"/>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Ink Free" panose="03080402000500000000" pitchFamily="66" charset="0"/>
              </a:rPr>
              <a:t>Notre offre</a:t>
            </a:r>
            <a:r>
              <a:rPr lang="fr-FR" sz="1400" b="1" dirty="0">
                <a:solidFill>
                  <a:schemeClr val="tx1"/>
                </a:solidFill>
                <a:latin typeface="Ink Free" panose="03080402000500000000" pitchFamily="66" charset="0"/>
              </a:rPr>
              <a:t> GAV </a:t>
            </a:r>
            <a:r>
              <a:rPr lang="fr-FR" sz="1400" dirty="0">
                <a:solidFill>
                  <a:schemeClr val="tx1"/>
                </a:solidFill>
                <a:latin typeface="Ink Free" panose="03080402000500000000" pitchFamily="66" charset="0"/>
              </a:rPr>
              <a:t>propose une assistance dès le 1er jour d’hospitalisation (et même si l’hospitalisation ne dure qu’une journée). Rappel : la couverture GAV n’a pas de limite d’âge, elle est viagère !</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5630061" cy="720000"/>
          </a:xfrm>
        </p:spPr>
        <p:txBody>
          <a:bodyPr/>
          <a:lstStyle/>
          <a:p>
            <a:r>
              <a:rPr lang="fr-FR" dirty="0">
                <a:solidFill>
                  <a:srgbClr val="C00000"/>
                </a:solidFill>
              </a:rPr>
              <a:t>La chute et la casse du téléphone portable.</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En situation</a:t>
            </a:r>
          </a:p>
        </p:txBody>
      </p:sp>
      <p:sp>
        <p:nvSpPr>
          <p:cNvPr id="24" name="Rectangle 23">
            <a:extLst>
              <a:ext uri="{FF2B5EF4-FFF2-40B4-BE49-F238E27FC236}">
                <a16:creationId xmlns:a16="http://schemas.microsoft.com/office/drawing/2014/main" id="{66116F9C-5F3E-265A-556A-AE80E5E52663}"/>
              </a:ext>
            </a:extLst>
          </p:cNvPr>
          <p:cNvSpPr/>
          <p:nvPr/>
        </p:nvSpPr>
        <p:spPr>
          <a:xfrm>
            <a:off x="10657310" y="577713"/>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Cartes VISA</a:t>
            </a:r>
          </a:p>
        </p:txBody>
      </p:sp>
      <p:sp>
        <p:nvSpPr>
          <p:cNvPr id="2" name="Rectangle 1">
            <a:extLst>
              <a:ext uri="{FF2B5EF4-FFF2-40B4-BE49-F238E27FC236}">
                <a16:creationId xmlns:a16="http://schemas.microsoft.com/office/drawing/2014/main" id="{F90400D5-DE2E-3725-0DA9-2DA892A4B79C}"/>
              </a:ext>
            </a:extLst>
          </p:cNvPr>
          <p:cNvSpPr/>
          <p:nvPr/>
        </p:nvSpPr>
        <p:spPr>
          <a:xfrm>
            <a:off x="9178634" y="577713"/>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Santé</a:t>
            </a:r>
          </a:p>
        </p:txBody>
      </p:sp>
      <p:sp>
        <p:nvSpPr>
          <p:cNvPr id="5" name="Rectangle 4">
            <a:extLst>
              <a:ext uri="{FF2B5EF4-FFF2-40B4-BE49-F238E27FC236}">
                <a16:creationId xmlns:a16="http://schemas.microsoft.com/office/drawing/2014/main" id="{803CBBE8-4A43-49AC-8E58-80E5F07C8BF1}"/>
              </a:ext>
            </a:extLst>
          </p:cNvPr>
          <p:cNvSpPr/>
          <p:nvPr/>
        </p:nvSpPr>
        <p:spPr>
          <a:xfrm>
            <a:off x="7699958" y="577713"/>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err="1">
                <a:solidFill>
                  <a:schemeClr val="bg1"/>
                </a:solidFill>
                <a:latin typeface="Ink Free" panose="03080402000500000000" pitchFamily="66" charset="0"/>
              </a:rPr>
              <a:t>Sécur’Média</a:t>
            </a:r>
            <a:endParaRPr lang="fr-FR" sz="1600" b="1" dirty="0">
              <a:solidFill>
                <a:schemeClr val="bg1"/>
              </a:solidFill>
              <a:latin typeface="Ink Free" panose="03080402000500000000" pitchFamily="66" charset="0"/>
            </a:endParaRPr>
          </a:p>
        </p:txBody>
      </p:sp>
      <p:sp>
        <p:nvSpPr>
          <p:cNvPr id="18" name="Rectangle 17">
            <a:extLst>
              <a:ext uri="{FF2B5EF4-FFF2-40B4-BE49-F238E27FC236}">
                <a16:creationId xmlns:a16="http://schemas.microsoft.com/office/drawing/2014/main" id="{0196F88F-A87C-899D-0C66-894CD389394A}"/>
              </a:ext>
            </a:extLst>
          </p:cNvPr>
          <p:cNvSpPr/>
          <p:nvPr/>
        </p:nvSpPr>
        <p:spPr>
          <a:xfrm>
            <a:off x="6221282" y="574716"/>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GAV</a:t>
            </a:r>
          </a:p>
        </p:txBody>
      </p:sp>
      <p:sp>
        <p:nvSpPr>
          <p:cNvPr id="19" name="Bulle narrative : rectangle à coins arrondis 18">
            <a:extLst>
              <a:ext uri="{FF2B5EF4-FFF2-40B4-BE49-F238E27FC236}">
                <a16:creationId xmlns:a16="http://schemas.microsoft.com/office/drawing/2014/main" id="{9CD67111-6AF4-EEB6-4176-63BA4A223C00}"/>
              </a:ext>
            </a:extLst>
          </p:cNvPr>
          <p:cNvSpPr/>
          <p:nvPr/>
        </p:nvSpPr>
        <p:spPr>
          <a:xfrm>
            <a:off x="5224573" y="2680314"/>
            <a:ext cx="5357272" cy="962726"/>
          </a:xfrm>
          <a:custGeom>
            <a:avLst/>
            <a:gdLst>
              <a:gd name="connsiteX0" fmla="*/ 0 w 5357272"/>
              <a:gd name="connsiteY0" fmla="*/ 160458 h 962726"/>
              <a:gd name="connsiteX1" fmla="*/ 160458 w 5357272"/>
              <a:gd name="connsiteY1" fmla="*/ 0 h 962726"/>
              <a:gd name="connsiteX2" fmla="*/ 783028 w 5357272"/>
              <a:gd name="connsiteY2" fmla="*/ 0 h 962726"/>
              <a:gd name="connsiteX3" fmla="*/ 1375951 w 5357272"/>
              <a:gd name="connsiteY3" fmla="*/ 0 h 962726"/>
              <a:gd name="connsiteX4" fmla="*/ 1998521 w 5357272"/>
              <a:gd name="connsiteY4" fmla="*/ 0 h 962726"/>
              <a:gd name="connsiteX5" fmla="*/ 3125075 w 5357272"/>
              <a:gd name="connsiteY5" fmla="*/ 0 h 962726"/>
              <a:gd name="connsiteX6" fmla="*/ 3125075 w 5357272"/>
              <a:gd name="connsiteY6" fmla="*/ 0 h 962726"/>
              <a:gd name="connsiteX7" fmla="*/ 3598301 w 5357272"/>
              <a:gd name="connsiteY7" fmla="*/ 0 h 962726"/>
              <a:gd name="connsiteX8" fmla="*/ 4044740 w 5357272"/>
              <a:gd name="connsiteY8" fmla="*/ 0 h 962726"/>
              <a:gd name="connsiteX9" fmla="*/ 4464393 w 5357272"/>
              <a:gd name="connsiteY9" fmla="*/ 0 h 962726"/>
              <a:gd name="connsiteX10" fmla="*/ 4823279 w 5357272"/>
              <a:gd name="connsiteY10" fmla="*/ 0 h 962726"/>
              <a:gd name="connsiteX11" fmla="*/ 5196814 w 5357272"/>
              <a:gd name="connsiteY11" fmla="*/ 0 h 962726"/>
              <a:gd name="connsiteX12" fmla="*/ 5357272 w 5357272"/>
              <a:gd name="connsiteY12" fmla="*/ 160458 h 962726"/>
              <a:gd name="connsiteX13" fmla="*/ 5357272 w 5357272"/>
              <a:gd name="connsiteY13" fmla="*/ 561590 h 962726"/>
              <a:gd name="connsiteX14" fmla="*/ 5713209 w 5357272"/>
              <a:gd name="connsiteY14" fmla="*/ 804868 h 962726"/>
              <a:gd name="connsiteX15" fmla="*/ 5357272 w 5357272"/>
              <a:gd name="connsiteY15" fmla="*/ 802272 h 962726"/>
              <a:gd name="connsiteX16" fmla="*/ 5357272 w 5357272"/>
              <a:gd name="connsiteY16" fmla="*/ 802268 h 962726"/>
              <a:gd name="connsiteX17" fmla="*/ 5196814 w 5357272"/>
              <a:gd name="connsiteY17" fmla="*/ 962726 h 962726"/>
              <a:gd name="connsiteX18" fmla="*/ 4837928 w 5357272"/>
              <a:gd name="connsiteY18" fmla="*/ 962726 h 962726"/>
              <a:gd name="connsiteX19" fmla="*/ 4464393 w 5357272"/>
              <a:gd name="connsiteY19" fmla="*/ 962726 h 962726"/>
              <a:gd name="connsiteX20" fmla="*/ 4058133 w 5357272"/>
              <a:gd name="connsiteY20" fmla="*/ 962726 h 962726"/>
              <a:gd name="connsiteX21" fmla="*/ 3598301 w 5357272"/>
              <a:gd name="connsiteY21" fmla="*/ 962726 h 962726"/>
              <a:gd name="connsiteX22" fmla="*/ 3125075 w 5357272"/>
              <a:gd name="connsiteY22" fmla="*/ 962726 h 962726"/>
              <a:gd name="connsiteX23" fmla="*/ 3125075 w 5357272"/>
              <a:gd name="connsiteY23" fmla="*/ 962726 h 962726"/>
              <a:gd name="connsiteX24" fmla="*/ 2472859 w 5357272"/>
              <a:gd name="connsiteY24" fmla="*/ 962726 h 962726"/>
              <a:gd name="connsiteX25" fmla="*/ 1968874 w 5357272"/>
              <a:gd name="connsiteY25" fmla="*/ 962726 h 962726"/>
              <a:gd name="connsiteX26" fmla="*/ 1346305 w 5357272"/>
              <a:gd name="connsiteY26" fmla="*/ 962726 h 962726"/>
              <a:gd name="connsiteX27" fmla="*/ 783028 w 5357272"/>
              <a:gd name="connsiteY27" fmla="*/ 962726 h 962726"/>
              <a:gd name="connsiteX28" fmla="*/ 160458 w 5357272"/>
              <a:gd name="connsiteY28" fmla="*/ 962726 h 962726"/>
              <a:gd name="connsiteX29" fmla="*/ 0 w 5357272"/>
              <a:gd name="connsiteY29" fmla="*/ 802268 h 962726"/>
              <a:gd name="connsiteX30" fmla="*/ 0 w 5357272"/>
              <a:gd name="connsiteY30" fmla="*/ 802272 h 962726"/>
              <a:gd name="connsiteX31" fmla="*/ 0 w 5357272"/>
              <a:gd name="connsiteY31" fmla="*/ 561590 h 962726"/>
              <a:gd name="connsiteX32" fmla="*/ 0 w 5357272"/>
              <a:gd name="connsiteY32" fmla="*/ 561590 h 962726"/>
              <a:gd name="connsiteX33" fmla="*/ 0 w 5357272"/>
              <a:gd name="connsiteY33" fmla="*/ 160458 h 96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357272" h="962726" fill="none" extrusionOk="0">
                <a:moveTo>
                  <a:pt x="0" y="160458"/>
                </a:moveTo>
                <a:cubicBezTo>
                  <a:pt x="-11494" y="80916"/>
                  <a:pt x="69192" y="25671"/>
                  <a:pt x="160458" y="0"/>
                </a:cubicBezTo>
                <a:cubicBezTo>
                  <a:pt x="462976" y="-7208"/>
                  <a:pt x="624109" y="63745"/>
                  <a:pt x="783028" y="0"/>
                </a:cubicBezTo>
                <a:cubicBezTo>
                  <a:pt x="941947" y="-63745"/>
                  <a:pt x="1202933" y="17990"/>
                  <a:pt x="1375951" y="0"/>
                </a:cubicBezTo>
                <a:cubicBezTo>
                  <a:pt x="1548969" y="-17990"/>
                  <a:pt x="1861867" y="23789"/>
                  <a:pt x="1998521" y="0"/>
                </a:cubicBezTo>
                <a:cubicBezTo>
                  <a:pt x="2135175" y="-23789"/>
                  <a:pt x="2615586" y="13513"/>
                  <a:pt x="3125075" y="0"/>
                </a:cubicBezTo>
                <a:lnTo>
                  <a:pt x="3125075" y="0"/>
                </a:lnTo>
                <a:cubicBezTo>
                  <a:pt x="3331878" y="-53436"/>
                  <a:pt x="3376317" y="11114"/>
                  <a:pt x="3598301" y="0"/>
                </a:cubicBezTo>
                <a:cubicBezTo>
                  <a:pt x="3820285" y="-11114"/>
                  <a:pt x="3823414" y="30976"/>
                  <a:pt x="4044740" y="0"/>
                </a:cubicBezTo>
                <a:cubicBezTo>
                  <a:pt x="4266066" y="-30976"/>
                  <a:pt x="4289973" y="40099"/>
                  <a:pt x="4464393" y="0"/>
                </a:cubicBezTo>
                <a:cubicBezTo>
                  <a:pt x="4579198" y="-27401"/>
                  <a:pt x="4672454" y="37506"/>
                  <a:pt x="4823279" y="0"/>
                </a:cubicBezTo>
                <a:cubicBezTo>
                  <a:pt x="4974104" y="-37506"/>
                  <a:pt x="5110487" y="11800"/>
                  <a:pt x="5196814" y="0"/>
                </a:cubicBezTo>
                <a:cubicBezTo>
                  <a:pt x="5285400" y="15615"/>
                  <a:pt x="5367272" y="62664"/>
                  <a:pt x="5357272" y="160458"/>
                </a:cubicBezTo>
                <a:cubicBezTo>
                  <a:pt x="5365539" y="334441"/>
                  <a:pt x="5329502" y="427945"/>
                  <a:pt x="5357272" y="561590"/>
                </a:cubicBezTo>
                <a:cubicBezTo>
                  <a:pt x="5463411" y="621203"/>
                  <a:pt x="5627437" y="751494"/>
                  <a:pt x="5713209" y="804868"/>
                </a:cubicBezTo>
                <a:cubicBezTo>
                  <a:pt x="5580760" y="841004"/>
                  <a:pt x="5510277" y="776205"/>
                  <a:pt x="5357272" y="802272"/>
                </a:cubicBezTo>
                <a:lnTo>
                  <a:pt x="5357272" y="802268"/>
                </a:lnTo>
                <a:cubicBezTo>
                  <a:pt x="5357631" y="874665"/>
                  <a:pt x="5266596" y="973745"/>
                  <a:pt x="5196814" y="962726"/>
                </a:cubicBezTo>
                <a:cubicBezTo>
                  <a:pt x="5043504" y="997357"/>
                  <a:pt x="4961247" y="957972"/>
                  <a:pt x="4837928" y="962726"/>
                </a:cubicBezTo>
                <a:cubicBezTo>
                  <a:pt x="4714609" y="967480"/>
                  <a:pt x="4620596" y="952550"/>
                  <a:pt x="4464393" y="962726"/>
                </a:cubicBezTo>
                <a:cubicBezTo>
                  <a:pt x="4359856" y="1009732"/>
                  <a:pt x="4237560" y="951216"/>
                  <a:pt x="4058133" y="962726"/>
                </a:cubicBezTo>
                <a:cubicBezTo>
                  <a:pt x="3878706" y="974236"/>
                  <a:pt x="3774035" y="950905"/>
                  <a:pt x="3598301" y="962726"/>
                </a:cubicBezTo>
                <a:cubicBezTo>
                  <a:pt x="3422567" y="974547"/>
                  <a:pt x="3351885" y="928583"/>
                  <a:pt x="3125075" y="962726"/>
                </a:cubicBezTo>
                <a:lnTo>
                  <a:pt x="3125075" y="962726"/>
                </a:lnTo>
                <a:cubicBezTo>
                  <a:pt x="2818767" y="1025084"/>
                  <a:pt x="2727404" y="959622"/>
                  <a:pt x="2472859" y="962726"/>
                </a:cubicBezTo>
                <a:cubicBezTo>
                  <a:pt x="2218314" y="965830"/>
                  <a:pt x="2099600" y="948587"/>
                  <a:pt x="1968874" y="962726"/>
                </a:cubicBezTo>
                <a:cubicBezTo>
                  <a:pt x="1838148" y="976865"/>
                  <a:pt x="1546151" y="896185"/>
                  <a:pt x="1346305" y="962726"/>
                </a:cubicBezTo>
                <a:cubicBezTo>
                  <a:pt x="1146459" y="1029267"/>
                  <a:pt x="996176" y="896104"/>
                  <a:pt x="783028" y="962726"/>
                </a:cubicBezTo>
                <a:cubicBezTo>
                  <a:pt x="569880" y="1029348"/>
                  <a:pt x="375868" y="923001"/>
                  <a:pt x="160458" y="962726"/>
                </a:cubicBezTo>
                <a:cubicBezTo>
                  <a:pt x="82812" y="977672"/>
                  <a:pt x="7140" y="892476"/>
                  <a:pt x="0" y="802268"/>
                </a:cubicBezTo>
                <a:lnTo>
                  <a:pt x="0" y="802272"/>
                </a:lnTo>
                <a:cubicBezTo>
                  <a:pt x="-7270" y="722324"/>
                  <a:pt x="27370" y="655671"/>
                  <a:pt x="0" y="561590"/>
                </a:cubicBezTo>
                <a:lnTo>
                  <a:pt x="0" y="561590"/>
                </a:lnTo>
                <a:cubicBezTo>
                  <a:pt x="-46957" y="380168"/>
                  <a:pt x="34744" y="345623"/>
                  <a:pt x="0" y="160458"/>
                </a:cubicBezTo>
                <a:close/>
              </a:path>
              <a:path w="5357272" h="962726" stroke="0" extrusionOk="0">
                <a:moveTo>
                  <a:pt x="0" y="160458"/>
                </a:moveTo>
                <a:cubicBezTo>
                  <a:pt x="-2498" y="62796"/>
                  <a:pt x="60711" y="12026"/>
                  <a:pt x="160458" y="0"/>
                </a:cubicBezTo>
                <a:cubicBezTo>
                  <a:pt x="384252" y="-27941"/>
                  <a:pt x="484840" y="14505"/>
                  <a:pt x="694089" y="0"/>
                </a:cubicBezTo>
                <a:cubicBezTo>
                  <a:pt x="903338" y="-14505"/>
                  <a:pt x="1145813" y="69352"/>
                  <a:pt x="1346305" y="0"/>
                </a:cubicBezTo>
                <a:cubicBezTo>
                  <a:pt x="1546797" y="-69352"/>
                  <a:pt x="1809787" y="66892"/>
                  <a:pt x="1939228" y="0"/>
                </a:cubicBezTo>
                <a:cubicBezTo>
                  <a:pt x="2068669" y="-66892"/>
                  <a:pt x="2226551" y="54737"/>
                  <a:pt x="2502505" y="0"/>
                </a:cubicBezTo>
                <a:cubicBezTo>
                  <a:pt x="2778459" y="-54737"/>
                  <a:pt x="2922867" y="6870"/>
                  <a:pt x="3125075" y="0"/>
                </a:cubicBezTo>
                <a:lnTo>
                  <a:pt x="3125075" y="0"/>
                </a:lnTo>
                <a:cubicBezTo>
                  <a:pt x="3335008" y="-43479"/>
                  <a:pt x="3390897" y="54812"/>
                  <a:pt x="3584908" y="0"/>
                </a:cubicBezTo>
                <a:cubicBezTo>
                  <a:pt x="3778919" y="-54812"/>
                  <a:pt x="3838752" y="40608"/>
                  <a:pt x="4031347" y="0"/>
                </a:cubicBezTo>
                <a:cubicBezTo>
                  <a:pt x="4223942" y="-40608"/>
                  <a:pt x="4256335" y="36995"/>
                  <a:pt x="4464393" y="0"/>
                </a:cubicBezTo>
                <a:cubicBezTo>
                  <a:pt x="4602614" y="-8577"/>
                  <a:pt x="4662730" y="44435"/>
                  <a:pt x="4837928" y="0"/>
                </a:cubicBezTo>
                <a:cubicBezTo>
                  <a:pt x="5013127" y="-44435"/>
                  <a:pt x="5117428" y="22999"/>
                  <a:pt x="5196814" y="0"/>
                </a:cubicBezTo>
                <a:cubicBezTo>
                  <a:pt x="5303490" y="7552"/>
                  <a:pt x="5356023" y="66718"/>
                  <a:pt x="5357272" y="160458"/>
                </a:cubicBezTo>
                <a:cubicBezTo>
                  <a:pt x="5389967" y="255637"/>
                  <a:pt x="5347103" y="416577"/>
                  <a:pt x="5357272" y="561590"/>
                </a:cubicBezTo>
                <a:cubicBezTo>
                  <a:pt x="5521247" y="633358"/>
                  <a:pt x="5571473" y="757100"/>
                  <a:pt x="5713209" y="804868"/>
                </a:cubicBezTo>
                <a:cubicBezTo>
                  <a:pt x="5593577" y="846263"/>
                  <a:pt x="5525247" y="791620"/>
                  <a:pt x="5357272" y="802272"/>
                </a:cubicBezTo>
                <a:lnTo>
                  <a:pt x="5357272" y="802268"/>
                </a:lnTo>
                <a:cubicBezTo>
                  <a:pt x="5376545" y="898514"/>
                  <a:pt x="5281995" y="962712"/>
                  <a:pt x="5196814" y="962726"/>
                </a:cubicBezTo>
                <a:cubicBezTo>
                  <a:pt x="5040706" y="970924"/>
                  <a:pt x="4938386" y="939031"/>
                  <a:pt x="4852576" y="962726"/>
                </a:cubicBezTo>
                <a:cubicBezTo>
                  <a:pt x="4766766" y="986421"/>
                  <a:pt x="4613623" y="920664"/>
                  <a:pt x="4464393" y="962726"/>
                </a:cubicBezTo>
                <a:cubicBezTo>
                  <a:pt x="4340360" y="981513"/>
                  <a:pt x="4189286" y="925883"/>
                  <a:pt x="4031347" y="962726"/>
                </a:cubicBezTo>
                <a:cubicBezTo>
                  <a:pt x="3873408" y="999569"/>
                  <a:pt x="3710292" y="917502"/>
                  <a:pt x="3598301" y="962726"/>
                </a:cubicBezTo>
                <a:cubicBezTo>
                  <a:pt x="3486310" y="1007950"/>
                  <a:pt x="3264119" y="916726"/>
                  <a:pt x="3125075" y="962726"/>
                </a:cubicBezTo>
                <a:lnTo>
                  <a:pt x="3125075" y="962726"/>
                </a:lnTo>
                <a:cubicBezTo>
                  <a:pt x="2848088" y="1021460"/>
                  <a:pt x="2665724" y="918114"/>
                  <a:pt x="2532152" y="962726"/>
                </a:cubicBezTo>
                <a:cubicBezTo>
                  <a:pt x="2398580" y="1007338"/>
                  <a:pt x="2117223" y="944421"/>
                  <a:pt x="1939228" y="962726"/>
                </a:cubicBezTo>
                <a:cubicBezTo>
                  <a:pt x="1761233" y="981031"/>
                  <a:pt x="1656881" y="925299"/>
                  <a:pt x="1375951" y="962726"/>
                </a:cubicBezTo>
                <a:cubicBezTo>
                  <a:pt x="1095021" y="1000153"/>
                  <a:pt x="1000341" y="960555"/>
                  <a:pt x="753381" y="962726"/>
                </a:cubicBezTo>
                <a:cubicBezTo>
                  <a:pt x="506421" y="964897"/>
                  <a:pt x="443579" y="957539"/>
                  <a:pt x="160458" y="962726"/>
                </a:cubicBezTo>
                <a:cubicBezTo>
                  <a:pt x="97274" y="959409"/>
                  <a:pt x="595" y="867345"/>
                  <a:pt x="0" y="802268"/>
                </a:cubicBezTo>
                <a:lnTo>
                  <a:pt x="0" y="802272"/>
                </a:lnTo>
                <a:cubicBezTo>
                  <a:pt x="-28860" y="732805"/>
                  <a:pt x="27092" y="676562"/>
                  <a:pt x="0" y="561590"/>
                </a:cubicBezTo>
                <a:lnTo>
                  <a:pt x="0" y="561590"/>
                </a:lnTo>
                <a:cubicBezTo>
                  <a:pt x="-34080" y="416928"/>
                  <a:pt x="36409" y="329419"/>
                  <a:pt x="0" y="160458"/>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6644"/>
                      <a:gd name="adj2" fmla="val 33603"/>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Ink Free" panose="03080402000500000000" pitchFamily="66" charset="0"/>
              </a:rPr>
              <a:t>Avec notre contrat </a:t>
            </a:r>
            <a:r>
              <a:rPr lang="fr-FR" sz="1400" b="1" dirty="0">
                <a:solidFill>
                  <a:schemeClr val="tx1"/>
                </a:solidFill>
                <a:latin typeface="Ink Free" panose="03080402000500000000" pitchFamily="66" charset="0"/>
              </a:rPr>
              <a:t>SANTÉ</a:t>
            </a:r>
            <a:r>
              <a:rPr lang="fr-FR" sz="1400" dirty="0">
                <a:solidFill>
                  <a:schemeClr val="tx1"/>
                </a:solidFill>
                <a:latin typeface="Ink Free" panose="03080402000500000000" pitchFamily="66" charset="0"/>
              </a:rPr>
              <a:t>, le client bénéficie de garanties Hospitalisation, Chambre individuelle, Radiologie, Soins et Lit d’accompagnant.</a:t>
            </a:r>
          </a:p>
        </p:txBody>
      </p:sp>
      <p:grpSp>
        <p:nvGrpSpPr>
          <p:cNvPr id="25" name="Groupe 24">
            <a:extLst>
              <a:ext uri="{FF2B5EF4-FFF2-40B4-BE49-F238E27FC236}">
                <a16:creationId xmlns:a16="http://schemas.microsoft.com/office/drawing/2014/main" id="{906B45A5-A551-9170-FB78-24952F77E2E2}"/>
              </a:ext>
            </a:extLst>
          </p:cNvPr>
          <p:cNvGrpSpPr/>
          <p:nvPr/>
        </p:nvGrpSpPr>
        <p:grpSpPr>
          <a:xfrm>
            <a:off x="9372237" y="3224706"/>
            <a:ext cx="1115654" cy="434891"/>
            <a:chOff x="9701914" y="5279004"/>
            <a:chExt cx="1115654" cy="434891"/>
          </a:xfrm>
        </p:grpSpPr>
        <p:sp>
          <p:nvSpPr>
            <p:cNvPr id="26" name="Rectangle 25">
              <a:hlinkClick r:id="rId3"/>
              <a:extLst>
                <a:ext uri="{FF2B5EF4-FFF2-40B4-BE49-F238E27FC236}">
                  <a16:creationId xmlns:a16="http://schemas.microsoft.com/office/drawing/2014/main" id="{770B8E40-CC71-8EE7-876D-7066D65C39F4}"/>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27" name="Image 26">
              <a:extLst>
                <a:ext uri="{FF2B5EF4-FFF2-40B4-BE49-F238E27FC236}">
                  <a16:creationId xmlns:a16="http://schemas.microsoft.com/office/drawing/2014/main" id="{44A9D5B4-5C19-031F-8C50-D2CE1919B492}"/>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sp>
        <p:nvSpPr>
          <p:cNvPr id="28" name="Bulle narrative : rectangle à coins arrondis 27">
            <a:extLst>
              <a:ext uri="{FF2B5EF4-FFF2-40B4-BE49-F238E27FC236}">
                <a16:creationId xmlns:a16="http://schemas.microsoft.com/office/drawing/2014/main" id="{F6C41754-199E-AAD1-3787-CFDE23E520C9}"/>
              </a:ext>
            </a:extLst>
          </p:cNvPr>
          <p:cNvSpPr/>
          <p:nvPr/>
        </p:nvSpPr>
        <p:spPr>
          <a:xfrm>
            <a:off x="5221334" y="5218082"/>
            <a:ext cx="5644321" cy="826644"/>
          </a:xfrm>
          <a:custGeom>
            <a:avLst/>
            <a:gdLst>
              <a:gd name="connsiteX0" fmla="*/ 0 w 5644321"/>
              <a:gd name="connsiteY0" fmla="*/ 137777 h 826644"/>
              <a:gd name="connsiteX1" fmla="*/ 137777 w 5644321"/>
              <a:gd name="connsiteY1" fmla="*/ 0 h 826644"/>
              <a:gd name="connsiteX2" fmla="*/ 726663 w 5644321"/>
              <a:gd name="connsiteY2" fmla="*/ 0 h 826644"/>
              <a:gd name="connsiteX3" fmla="*/ 1315548 w 5644321"/>
              <a:gd name="connsiteY3" fmla="*/ 0 h 826644"/>
              <a:gd name="connsiteX4" fmla="*/ 1904434 w 5644321"/>
              <a:gd name="connsiteY4" fmla="*/ 0 h 826644"/>
              <a:gd name="connsiteX5" fmla="*/ 2461772 w 5644321"/>
              <a:gd name="connsiteY5" fmla="*/ 0 h 826644"/>
              <a:gd name="connsiteX6" fmla="*/ 3292521 w 5644321"/>
              <a:gd name="connsiteY6" fmla="*/ 0 h 826644"/>
              <a:gd name="connsiteX7" fmla="*/ 3292521 w 5644321"/>
              <a:gd name="connsiteY7" fmla="*/ 0 h 826644"/>
              <a:gd name="connsiteX8" fmla="*/ 3791103 w 5644321"/>
              <a:gd name="connsiteY8" fmla="*/ 0 h 826644"/>
              <a:gd name="connsiteX9" fmla="*/ 4247352 w 5644321"/>
              <a:gd name="connsiteY9" fmla="*/ 0 h 826644"/>
              <a:gd name="connsiteX10" fmla="*/ 4703601 w 5644321"/>
              <a:gd name="connsiteY10" fmla="*/ 0 h 826644"/>
              <a:gd name="connsiteX11" fmla="*/ 5105073 w 5644321"/>
              <a:gd name="connsiteY11" fmla="*/ 0 h 826644"/>
              <a:gd name="connsiteX12" fmla="*/ 5506544 w 5644321"/>
              <a:gd name="connsiteY12" fmla="*/ 0 h 826644"/>
              <a:gd name="connsiteX13" fmla="*/ 5644321 w 5644321"/>
              <a:gd name="connsiteY13" fmla="*/ 137777 h 826644"/>
              <a:gd name="connsiteX14" fmla="*/ 5644321 w 5644321"/>
              <a:gd name="connsiteY14" fmla="*/ 137774 h 826644"/>
              <a:gd name="connsiteX15" fmla="*/ 5921796 w 5644321"/>
              <a:gd name="connsiteY15" fmla="*/ 116375 h 826644"/>
              <a:gd name="connsiteX16" fmla="*/ 5644321 w 5644321"/>
              <a:gd name="connsiteY16" fmla="*/ 344435 h 826644"/>
              <a:gd name="connsiteX17" fmla="*/ 5644321 w 5644321"/>
              <a:gd name="connsiteY17" fmla="*/ 688867 h 826644"/>
              <a:gd name="connsiteX18" fmla="*/ 5506544 w 5644321"/>
              <a:gd name="connsiteY18" fmla="*/ 826644 h 826644"/>
              <a:gd name="connsiteX19" fmla="*/ 5105073 w 5644321"/>
              <a:gd name="connsiteY19" fmla="*/ 826644 h 826644"/>
              <a:gd name="connsiteX20" fmla="*/ 4703601 w 5644321"/>
              <a:gd name="connsiteY20" fmla="*/ 826644 h 826644"/>
              <a:gd name="connsiteX21" fmla="*/ 4205019 w 5644321"/>
              <a:gd name="connsiteY21" fmla="*/ 826644 h 826644"/>
              <a:gd name="connsiteX22" fmla="*/ 3734659 w 5644321"/>
              <a:gd name="connsiteY22" fmla="*/ 826644 h 826644"/>
              <a:gd name="connsiteX23" fmla="*/ 3292521 w 5644321"/>
              <a:gd name="connsiteY23" fmla="*/ 826644 h 826644"/>
              <a:gd name="connsiteX24" fmla="*/ 3292521 w 5644321"/>
              <a:gd name="connsiteY24" fmla="*/ 826644 h 826644"/>
              <a:gd name="connsiteX25" fmla="*/ 2798278 w 5644321"/>
              <a:gd name="connsiteY25" fmla="*/ 826644 h 826644"/>
              <a:gd name="connsiteX26" fmla="*/ 2367129 w 5644321"/>
              <a:gd name="connsiteY26" fmla="*/ 826644 h 826644"/>
              <a:gd name="connsiteX27" fmla="*/ 1809791 w 5644321"/>
              <a:gd name="connsiteY27" fmla="*/ 826644 h 826644"/>
              <a:gd name="connsiteX28" fmla="*/ 1347096 w 5644321"/>
              <a:gd name="connsiteY28" fmla="*/ 826644 h 826644"/>
              <a:gd name="connsiteX29" fmla="*/ 884400 w 5644321"/>
              <a:gd name="connsiteY29" fmla="*/ 826644 h 826644"/>
              <a:gd name="connsiteX30" fmla="*/ 137777 w 5644321"/>
              <a:gd name="connsiteY30" fmla="*/ 826644 h 826644"/>
              <a:gd name="connsiteX31" fmla="*/ 0 w 5644321"/>
              <a:gd name="connsiteY31" fmla="*/ 688867 h 826644"/>
              <a:gd name="connsiteX32" fmla="*/ 0 w 5644321"/>
              <a:gd name="connsiteY32" fmla="*/ 344435 h 826644"/>
              <a:gd name="connsiteX33" fmla="*/ 0 w 5644321"/>
              <a:gd name="connsiteY33" fmla="*/ 137774 h 826644"/>
              <a:gd name="connsiteX34" fmla="*/ 0 w 5644321"/>
              <a:gd name="connsiteY34" fmla="*/ 137774 h 826644"/>
              <a:gd name="connsiteX35" fmla="*/ 0 w 5644321"/>
              <a:gd name="connsiteY35" fmla="*/ 137777 h 82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644321" h="826644" fill="none" extrusionOk="0">
                <a:moveTo>
                  <a:pt x="0" y="137777"/>
                </a:moveTo>
                <a:cubicBezTo>
                  <a:pt x="18654" y="51493"/>
                  <a:pt x="45047" y="1113"/>
                  <a:pt x="137777" y="0"/>
                </a:cubicBezTo>
                <a:cubicBezTo>
                  <a:pt x="362766" y="-20688"/>
                  <a:pt x="513088" y="37851"/>
                  <a:pt x="726663" y="0"/>
                </a:cubicBezTo>
                <a:cubicBezTo>
                  <a:pt x="940238" y="-37851"/>
                  <a:pt x="1134115" y="59152"/>
                  <a:pt x="1315548" y="0"/>
                </a:cubicBezTo>
                <a:cubicBezTo>
                  <a:pt x="1496982" y="-59152"/>
                  <a:pt x="1727077" y="60432"/>
                  <a:pt x="1904434" y="0"/>
                </a:cubicBezTo>
                <a:cubicBezTo>
                  <a:pt x="2081791" y="-60432"/>
                  <a:pt x="2246771" y="3277"/>
                  <a:pt x="2461772" y="0"/>
                </a:cubicBezTo>
                <a:cubicBezTo>
                  <a:pt x="2676773" y="-3277"/>
                  <a:pt x="3116679" y="56725"/>
                  <a:pt x="3292521" y="0"/>
                </a:cubicBezTo>
                <a:lnTo>
                  <a:pt x="3292521" y="0"/>
                </a:lnTo>
                <a:cubicBezTo>
                  <a:pt x="3441277" y="-29582"/>
                  <a:pt x="3555927" y="35694"/>
                  <a:pt x="3791103" y="0"/>
                </a:cubicBezTo>
                <a:cubicBezTo>
                  <a:pt x="4026279" y="-35694"/>
                  <a:pt x="4033795" y="4428"/>
                  <a:pt x="4247352" y="0"/>
                </a:cubicBezTo>
                <a:cubicBezTo>
                  <a:pt x="4460909" y="-4428"/>
                  <a:pt x="4572704" y="35980"/>
                  <a:pt x="4703601" y="0"/>
                </a:cubicBezTo>
                <a:cubicBezTo>
                  <a:pt x="4896825" y="-42694"/>
                  <a:pt x="4966396" y="3842"/>
                  <a:pt x="5105073" y="0"/>
                </a:cubicBezTo>
                <a:cubicBezTo>
                  <a:pt x="5243750" y="-3842"/>
                  <a:pt x="5413183" y="1730"/>
                  <a:pt x="5506544" y="0"/>
                </a:cubicBezTo>
                <a:cubicBezTo>
                  <a:pt x="5578828" y="19715"/>
                  <a:pt x="5641580" y="55737"/>
                  <a:pt x="5644321" y="137777"/>
                </a:cubicBezTo>
                <a:lnTo>
                  <a:pt x="5644321" y="137774"/>
                </a:lnTo>
                <a:cubicBezTo>
                  <a:pt x="5760143" y="126120"/>
                  <a:pt x="5785077" y="152375"/>
                  <a:pt x="5921796" y="116375"/>
                </a:cubicBezTo>
                <a:cubicBezTo>
                  <a:pt x="5821678" y="206806"/>
                  <a:pt x="5758253" y="247227"/>
                  <a:pt x="5644321" y="344435"/>
                </a:cubicBezTo>
                <a:cubicBezTo>
                  <a:pt x="5682904" y="479846"/>
                  <a:pt x="5640222" y="607587"/>
                  <a:pt x="5644321" y="688867"/>
                </a:cubicBezTo>
                <a:cubicBezTo>
                  <a:pt x="5658334" y="749756"/>
                  <a:pt x="5577272" y="830159"/>
                  <a:pt x="5506544" y="826644"/>
                </a:cubicBezTo>
                <a:cubicBezTo>
                  <a:pt x="5328519" y="864090"/>
                  <a:pt x="5199889" y="819752"/>
                  <a:pt x="5105073" y="826644"/>
                </a:cubicBezTo>
                <a:cubicBezTo>
                  <a:pt x="5010257" y="833536"/>
                  <a:pt x="4850124" y="815456"/>
                  <a:pt x="4703601" y="826644"/>
                </a:cubicBezTo>
                <a:cubicBezTo>
                  <a:pt x="4504251" y="852285"/>
                  <a:pt x="4350736" y="792784"/>
                  <a:pt x="4205019" y="826644"/>
                </a:cubicBezTo>
                <a:cubicBezTo>
                  <a:pt x="4059302" y="860504"/>
                  <a:pt x="3945156" y="802980"/>
                  <a:pt x="3734659" y="826644"/>
                </a:cubicBezTo>
                <a:cubicBezTo>
                  <a:pt x="3524162" y="850308"/>
                  <a:pt x="3438056" y="785987"/>
                  <a:pt x="3292521" y="826644"/>
                </a:cubicBezTo>
                <a:lnTo>
                  <a:pt x="3292521" y="826644"/>
                </a:lnTo>
                <a:cubicBezTo>
                  <a:pt x="3113164" y="852389"/>
                  <a:pt x="3024619" y="811136"/>
                  <a:pt x="2798278" y="826644"/>
                </a:cubicBezTo>
                <a:cubicBezTo>
                  <a:pt x="2571937" y="842152"/>
                  <a:pt x="2503145" y="799336"/>
                  <a:pt x="2367129" y="826644"/>
                </a:cubicBezTo>
                <a:cubicBezTo>
                  <a:pt x="2231113" y="853952"/>
                  <a:pt x="2053679" y="806721"/>
                  <a:pt x="1809791" y="826644"/>
                </a:cubicBezTo>
                <a:cubicBezTo>
                  <a:pt x="1565903" y="846567"/>
                  <a:pt x="1483969" y="823385"/>
                  <a:pt x="1347096" y="826644"/>
                </a:cubicBezTo>
                <a:cubicBezTo>
                  <a:pt x="1210223" y="829903"/>
                  <a:pt x="980209" y="814035"/>
                  <a:pt x="884400" y="826644"/>
                </a:cubicBezTo>
                <a:cubicBezTo>
                  <a:pt x="788591" y="839253"/>
                  <a:pt x="293609" y="773291"/>
                  <a:pt x="137777" y="826644"/>
                </a:cubicBezTo>
                <a:cubicBezTo>
                  <a:pt x="69295" y="808505"/>
                  <a:pt x="-5497" y="780964"/>
                  <a:pt x="0" y="688867"/>
                </a:cubicBezTo>
                <a:cubicBezTo>
                  <a:pt x="-19216" y="525950"/>
                  <a:pt x="37560" y="418688"/>
                  <a:pt x="0" y="344435"/>
                </a:cubicBezTo>
                <a:cubicBezTo>
                  <a:pt x="-16244" y="268004"/>
                  <a:pt x="23753" y="219429"/>
                  <a:pt x="0" y="137774"/>
                </a:cubicBezTo>
                <a:lnTo>
                  <a:pt x="0" y="137774"/>
                </a:lnTo>
                <a:lnTo>
                  <a:pt x="0" y="137777"/>
                </a:lnTo>
                <a:close/>
              </a:path>
              <a:path w="5644321" h="826644" stroke="0" extrusionOk="0">
                <a:moveTo>
                  <a:pt x="0" y="137777"/>
                </a:moveTo>
                <a:cubicBezTo>
                  <a:pt x="-5421" y="42063"/>
                  <a:pt x="46392" y="16528"/>
                  <a:pt x="137777" y="0"/>
                </a:cubicBezTo>
                <a:cubicBezTo>
                  <a:pt x="271601" y="-36083"/>
                  <a:pt x="422270" y="9111"/>
                  <a:pt x="600473" y="0"/>
                </a:cubicBezTo>
                <a:cubicBezTo>
                  <a:pt x="778676" y="-9111"/>
                  <a:pt x="1003152" y="32355"/>
                  <a:pt x="1189358" y="0"/>
                </a:cubicBezTo>
                <a:cubicBezTo>
                  <a:pt x="1375564" y="-32355"/>
                  <a:pt x="1468578" y="28896"/>
                  <a:pt x="1715149" y="0"/>
                </a:cubicBezTo>
                <a:cubicBezTo>
                  <a:pt x="1961720" y="-28896"/>
                  <a:pt x="2034877" y="3927"/>
                  <a:pt x="2209392" y="0"/>
                </a:cubicBezTo>
                <a:cubicBezTo>
                  <a:pt x="2383907" y="-3927"/>
                  <a:pt x="2568972" y="56048"/>
                  <a:pt x="2735183" y="0"/>
                </a:cubicBezTo>
                <a:cubicBezTo>
                  <a:pt x="2901394" y="-56048"/>
                  <a:pt x="3023218" y="51773"/>
                  <a:pt x="3292521" y="0"/>
                </a:cubicBezTo>
                <a:lnTo>
                  <a:pt x="3292521" y="0"/>
                </a:lnTo>
                <a:cubicBezTo>
                  <a:pt x="3465670" y="-7951"/>
                  <a:pt x="3534752" y="2078"/>
                  <a:pt x="3762881" y="0"/>
                </a:cubicBezTo>
                <a:cubicBezTo>
                  <a:pt x="3991010" y="-2078"/>
                  <a:pt x="4044523" y="52468"/>
                  <a:pt x="4205019" y="0"/>
                </a:cubicBezTo>
                <a:cubicBezTo>
                  <a:pt x="4365515" y="-52468"/>
                  <a:pt x="4601541" y="19067"/>
                  <a:pt x="4703601" y="0"/>
                </a:cubicBezTo>
                <a:cubicBezTo>
                  <a:pt x="4823073" y="-12249"/>
                  <a:pt x="4910370" y="11245"/>
                  <a:pt x="5097043" y="0"/>
                </a:cubicBezTo>
                <a:cubicBezTo>
                  <a:pt x="5283716" y="-11245"/>
                  <a:pt x="5354556" y="4511"/>
                  <a:pt x="5506544" y="0"/>
                </a:cubicBezTo>
                <a:cubicBezTo>
                  <a:pt x="5583787" y="-3030"/>
                  <a:pt x="5653956" y="68232"/>
                  <a:pt x="5644321" y="137777"/>
                </a:cubicBezTo>
                <a:lnTo>
                  <a:pt x="5644321" y="137774"/>
                </a:lnTo>
                <a:cubicBezTo>
                  <a:pt x="5766872" y="108044"/>
                  <a:pt x="5852118" y="152285"/>
                  <a:pt x="5921796" y="116375"/>
                </a:cubicBezTo>
                <a:cubicBezTo>
                  <a:pt x="5878377" y="186345"/>
                  <a:pt x="5686622" y="279228"/>
                  <a:pt x="5644321" y="344435"/>
                </a:cubicBezTo>
                <a:cubicBezTo>
                  <a:pt x="5680818" y="472203"/>
                  <a:pt x="5630681" y="595685"/>
                  <a:pt x="5644321" y="688867"/>
                </a:cubicBezTo>
                <a:cubicBezTo>
                  <a:pt x="5646646" y="753693"/>
                  <a:pt x="5573899" y="814452"/>
                  <a:pt x="5506544" y="826644"/>
                </a:cubicBezTo>
                <a:cubicBezTo>
                  <a:pt x="5414461" y="849304"/>
                  <a:pt x="5299637" y="814067"/>
                  <a:pt x="5121131" y="826644"/>
                </a:cubicBezTo>
                <a:cubicBezTo>
                  <a:pt x="4942625" y="839221"/>
                  <a:pt x="4850327" y="778814"/>
                  <a:pt x="4703601" y="826644"/>
                </a:cubicBezTo>
                <a:cubicBezTo>
                  <a:pt x="4551196" y="877028"/>
                  <a:pt x="4424227" y="790611"/>
                  <a:pt x="4247352" y="826644"/>
                </a:cubicBezTo>
                <a:cubicBezTo>
                  <a:pt x="4070477" y="862677"/>
                  <a:pt x="3900637" y="791390"/>
                  <a:pt x="3805213" y="826644"/>
                </a:cubicBezTo>
                <a:cubicBezTo>
                  <a:pt x="3709789" y="861898"/>
                  <a:pt x="3539996" y="798532"/>
                  <a:pt x="3292521" y="826644"/>
                </a:cubicBezTo>
                <a:lnTo>
                  <a:pt x="3292521" y="826644"/>
                </a:lnTo>
                <a:cubicBezTo>
                  <a:pt x="3153112" y="830273"/>
                  <a:pt x="2874656" y="805170"/>
                  <a:pt x="2766730" y="826644"/>
                </a:cubicBezTo>
                <a:cubicBezTo>
                  <a:pt x="2658804" y="848118"/>
                  <a:pt x="2371823" y="826131"/>
                  <a:pt x="2272487" y="826644"/>
                </a:cubicBezTo>
                <a:cubicBezTo>
                  <a:pt x="2173151" y="827157"/>
                  <a:pt x="1884555" y="765589"/>
                  <a:pt x="1715149" y="826644"/>
                </a:cubicBezTo>
                <a:cubicBezTo>
                  <a:pt x="1545743" y="887699"/>
                  <a:pt x="1427427" y="823520"/>
                  <a:pt x="1284001" y="826644"/>
                </a:cubicBezTo>
                <a:cubicBezTo>
                  <a:pt x="1140575" y="829768"/>
                  <a:pt x="1049046" y="818893"/>
                  <a:pt x="821305" y="826644"/>
                </a:cubicBezTo>
                <a:cubicBezTo>
                  <a:pt x="593564" y="834395"/>
                  <a:pt x="459756" y="821207"/>
                  <a:pt x="137777" y="826644"/>
                </a:cubicBezTo>
                <a:cubicBezTo>
                  <a:pt x="54513" y="829184"/>
                  <a:pt x="11317" y="759267"/>
                  <a:pt x="0" y="688867"/>
                </a:cubicBezTo>
                <a:cubicBezTo>
                  <a:pt x="-8518" y="590704"/>
                  <a:pt x="34119" y="449788"/>
                  <a:pt x="0" y="344435"/>
                </a:cubicBezTo>
                <a:cubicBezTo>
                  <a:pt x="-21694" y="290170"/>
                  <a:pt x="14634" y="193441"/>
                  <a:pt x="0" y="137774"/>
                </a:cubicBezTo>
                <a:lnTo>
                  <a:pt x="0" y="137774"/>
                </a:lnTo>
                <a:lnTo>
                  <a:pt x="0" y="137777"/>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4916"/>
                      <a:gd name="adj2" fmla="val -35922"/>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Ink Free" panose="03080402000500000000" pitchFamily="66" charset="0"/>
              </a:rPr>
              <a:t>Notre offre</a:t>
            </a:r>
            <a:r>
              <a:rPr lang="fr-FR" sz="1400" b="1" dirty="0">
                <a:solidFill>
                  <a:schemeClr val="tx1"/>
                </a:solidFill>
                <a:latin typeface="Ink Free" panose="03080402000500000000" pitchFamily="66" charset="0"/>
              </a:rPr>
              <a:t> </a:t>
            </a:r>
            <a:r>
              <a:rPr lang="fr-FR" sz="1400" b="1" dirty="0" err="1">
                <a:solidFill>
                  <a:schemeClr val="tx1"/>
                </a:solidFill>
                <a:latin typeface="Ink Free" panose="03080402000500000000" pitchFamily="66" charset="0"/>
              </a:rPr>
              <a:t>Sécur’Média</a:t>
            </a:r>
            <a:r>
              <a:rPr lang="fr-FR" sz="1400" b="1" dirty="0">
                <a:solidFill>
                  <a:schemeClr val="tx1"/>
                </a:solidFill>
                <a:latin typeface="Ink Free" panose="03080402000500000000" pitchFamily="66" charset="0"/>
              </a:rPr>
              <a:t> </a:t>
            </a:r>
            <a:r>
              <a:rPr lang="fr-FR" sz="1400" dirty="0">
                <a:solidFill>
                  <a:schemeClr val="tx1"/>
                </a:solidFill>
                <a:latin typeface="Ink Free" panose="03080402000500000000" pitchFamily="66" charset="0"/>
              </a:rPr>
              <a:t>garantit le bris accidentel du téléphone portable.</a:t>
            </a:r>
          </a:p>
        </p:txBody>
      </p:sp>
      <p:grpSp>
        <p:nvGrpSpPr>
          <p:cNvPr id="29" name="Groupe 28">
            <a:extLst>
              <a:ext uri="{FF2B5EF4-FFF2-40B4-BE49-F238E27FC236}">
                <a16:creationId xmlns:a16="http://schemas.microsoft.com/office/drawing/2014/main" id="{20D4E0B6-AA09-6955-2657-998E06DF79D7}"/>
              </a:ext>
            </a:extLst>
          </p:cNvPr>
          <p:cNvGrpSpPr/>
          <p:nvPr/>
        </p:nvGrpSpPr>
        <p:grpSpPr>
          <a:xfrm>
            <a:off x="9321242" y="4587315"/>
            <a:ext cx="1115654" cy="434891"/>
            <a:chOff x="9701914" y="5279004"/>
            <a:chExt cx="1115654" cy="434891"/>
          </a:xfrm>
        </p:grpSpPr>
        <p:sp>
          <p:nvSpPr>
            <p:cNvPr id="30" name="Rectangle 29">
              <a:hlinkClick r:id="rId5"/>
              <a:extLst>
                <a:ext uri="{FF2B5EF4-FFF2-40B4-BE49-F238E27FC236}">
                  <a16:creationId xmlns:a16="http://schemas.microsoft.com/office/drawing/2014/main" id="{C1AAF019-F6E2-EF4F-D39E-88C4AF202FF3}"/>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31" name="Image 30">
              <a:extLst>
                <a:ext uri="{FF2B5EF4-FFF2-40B4-BE49-F238E27FC236}">
                  <a16:creationId xmlns:a16="http://schemas.microsoft.com/office/drawing/2014/main" id="{7423FB5A-B87E-DD75-CC76-961936E7971A}"/>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grpSp>
        <p:nvGrpSpPr>
          <p:cNvPr id="32" name="Groupe 31">
            <a:extLst>
              <a:ext uri="{FF2B5EF4-FFF2-40B4-BE49-F238E27FC236}">
                <a16:creationId xmlns:a16="http://schemas.microsoft.com/office/drawing/2014/main" id="{8A4F3F8F-A2D8-93AC-5025-F0EC10435D48}"/>
              </a:ext>
            </a:extLst>
          </p:cNvPr>
          <p:cNvGrpSpPr/>
          <p:nvPr/>
        </p:nvGrpSpPr>
        <p:grpSpPr>
          <a:xfrm>
            <a:off x="9641707" y="5626804"/>
            <a:ext cx="1115654" cy="434891"/>
            <a:chOff x="9701914" y="5279004"/>
            <a:chExt cx="1115654" cy="434891"/>
          </a:xfrm>
        </p:grpSpPr>
        <p:sp>
          <p:nvSpPr>
            <p:cNvPr id="33" name="Rectangle 32">
              <a:hlinkClick r:id="rId6"/>
              <a:extLst>
                <a:ext uri="{FF2B5EF4-FFF2-40B4-BE49-F238E27FC236}">
                  <a16:creationId xmlns:a16="http://schemas.microsoft.com/office/drawing/2014/main" id="{0C5347BF-06C7-327A-D623-CFF77596399D}"/>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34" name="Image 33">
              <a:extLst>
                <a:ext uri="{FF2B5EF4-FFF2-40B4-BE49-F238E27FC236}">
                  <a16:creationId xmlns:a16="http://schemas.microsoft.com/office/drawing/2014/main" id="{FE33940D-B331-D95A-23AC-EA6F8F5E61B8}"/>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pic>
        <p:nvPicPr>
          <p:cNvPr id="8" name="Picture 2" descr="Vecteur gratuit ensemble, de, femme affaires, caractère, illustration">
            <a:extLst>
              <a:ext uri="{FF2B5EF4-FFF2-40B4-BE49-F238E27FC236}">
                <a16:creationId xmlns:a16="http://schemas.microsoft.com/office/drawing/2014/main" id="{D171AF96-0069-C362-6E98-7AD071E3F0B5}"/>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840" t="3228" r="67817" b="6461"/>
          <a:stretch/>
        </p:blipFill>
        <p:spPr bwMode="auto">
          <a:xfrm>
            <a:off x="10757363" y="2832372"/>
            <a:ext cx="1616167" cy="3438467"/>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Vecteur gratuit gens de dessin animé prenant des photos avec un smartphone">
            <a:extLst>
              <a:ext uri="{FF2B5EF4-FFF2-40B4-BE49-F238E27FC236}">
                <a16:creationId xmlns:a16="http://schemas.microsoft.com/office/drawing/2014/main" id="{96DE552F-B6E6-3A17-B22B-08B8AD527E7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8320" b="7735"/>
          <a:stretch/>
        </p:blipFill>
        <p:spPr bwMode="auto">
          <a:xfrm flipH="1">
            <a:off x="695323" y="1540487"/>
            <a:ext cx="4385723" cy="452094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0EEFC3CF-61BE-65E5-D625-441E2A3EFD4C}"/>
              </a:ext>
            </a:extLst>
          </p:cNvPr>
          <p:cNvSpPr/>
          <p:nvPr/>
        </p:nvSpPr>
        <p:spPr>
          <a:xfrm>
            <a:off x="695326" y="1540487"/>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sp>
        <p:nvSpPr>
          <p:cNvPr id="7" name="Rectangle 6">
            <a:extLst>
              <a:ext uri="{FF2B5EF4-FFF2-40B4-BE49-F238E27FC236}">
                <a16:creationId xmlns:a16="http://schemas.microsoft.com/office/drawing/2014/main" id="{6BF296B3-D525-D221-E4A6-0405DDDFEF4E}"/>
              </a:ext>
            </a:extLst>
          </p:cNvPr>
          <p:cNvSpPr/>
          <p:nvPr/>
        </p:nvSpPr>
        <p:spPr>
          <a:xfrm>
            <a:off x="820208" y="1675977"/>
            <a:ext cx="1546972" cy="4284971"/>
          </a:xfrm>
          <a:custGeom>
            <a:avLst/>
            <a:gdLst>
              <a:gd name="connsiteX0" fmla="*/ 0 w 1546972"/>
              <a:gd name="connsiteY0" fmla="*/ 0 h 4284971"/>
              <a:gd name="connsiteX1" fmla="*/ 515657 w 1546972"/>
              <a:gd name="connsiteY1" fmla="*/ 0 h 4284971"/>
              <a:gd name="connsiteX2" fmla="*/ 1062254 w 1546972"/>
              <a:gd name="connsiteY2" fmla="*/ 0 h 4284971"/>
              <a:gd name="connsiteX3" fmla="*/ 1546972 w 1546972"/>
              <a:gd name="connsiteY3" fmla="*/ 0 h 4284971"/>
              <a:gd name="connsiteX4" fmla="*/ 1546972 w 1546972"/>
              <a:gd name="connsiteY4" fmla="*/ 483590 h 4284971"/>
              <a:gd name="connsiteX5" fmla="*/ 1546972 w 1546972"/>
              <a:gd name="connsiteY5" fmla="*/ 967179 h 4284971"/>
              <a:gd name="connsiteX6" fmla="*/ 1546972 w 1546972"/>
              <a:gd name="connsiteY6" fmla="*/ 1450769 h 4284971"/>
              <a:gd name="connsiteX7" fmla="*/ 1546972 w 1546972"/>
              <a:gd name="connsiteY7" fmla="*/ 2105757 h 4284971"/>
              <a:gd name="connsiteX8" fmla="*/ 1546972 w 1546972"/>
              <a:gd name="connsiteY8" fmla="*/ 2760746 h 4284971"/>
              <a:gd name="connsiteX9" fmla="*/ 1546972 w 1546972"/>
              <a:gd name="connsiteY9" fmla="*/ 3415734 h 4284971"/>
              <a:gd name="connsiteX10" fmla="*/ 1546972 w 1546972"/>
              <a:gd name="connsiteY10" fmla="*/ 4284971 h 4284971"/>
              <a:gd name="connsiteX11" fmla="*/ 1031315 w 1546972"/>
              <a:gd name="connsiteY11" fmla="*/ 4284971 h 4284971"/>
              <a:gd name="connsiteX12" fmla="*/ 531127 w 1546972"/>
              <a:gd name="connsiteY12" fmla="*/ 4284971 h 4284971"/>
              <a:gd name="connsiteX13" fmla="*/ 0 w 1546972"/>
              <a:gd name="connsiteY13" fmla="*/ 4284971 h 4284971"/>
              <a:gd name="connsiteX14" fmla="*/ 0 w 1546972"/>
              <a:gd name="connsiteY14" fmla="*/ 3715682 h 4284971"/>
              <a:gd name="connsiteX15" fmla="*/ 0 w 1546972"/>
              <a:gd name="connsiteY15" fmla="*/ 3103543 h 4284971"/>
              <a:gd name="connsiteX16" fmla="*/ 0 w 1546972"/>
              <a:gd name="connsiteY16" fmla="*/ 2405705 h 4284971"/>
              <a:gd name="connsiteX17" fmla="*/ 0 w 1546972"/>
              <a:gd name="connsiteY17" fmla="*/ 1750717 h 4284971"/>
              <a:gd name="connsiteX18" fmla="*/ 0 w 1546972"/>
              <a:gd name="connsiteY18" fmla="*/ 1138578 h 4284971"/>
              <a:gd name="connsiteX19" fmla="*/ 0 w 1546972"/>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46972" h="4284971" fill="none" extrusionOk="0">
                <a:moveTo>
                  <a:pt x="0" y="0"/>
                </a:moveTo>
                <a:cubicBezTo>
                  <a:pt x="256958" y="11478"/>
                  <a:pt x="351712" y="-22859"/>
                  <a:pt x="515657" y="0"/>
                </a:cubicBezTo>
                <a:cubicBezTo>
                  <a:pt x="679602" y="22859"/>
                  <a:pt x="879898" y="27032"/>
                  <a:pt x="1062254" y="0"/>
                </a:cubicBezTo>
                <a:cubicBezTo>
                  <a:pt x="1244610" y="-27032"/>
                  <a:pt x="1382599" y="10518"/>
                  <a:pt x="1546972" y="0"/>
                </a:cubicBezTo>
                <a:cubicBezTo>
                  <a:pt x="1545520" y="168836"/>
                  <a:pt x="1540371" y="309882"/>
                  <a:pt x="1546972" y="483590"/>
                </a:cubicBezTo>
                <a:cubicBezTo>
                  <a:pt x="1553574" y="657298"/>
                  <a:pt x="1559381" y="755619"/>
                  <a:pt x="1546972" y="967179"/>
                </a:cubicBezTo>
                <a:cubicBezTo>
                  <a:pt x="1534563" y="1178739"/>
                  <a:pt x="1550796" y="1289944"/>
                  <a:pt x="1546972" y="1450769"/>
                </a:cubicBezTo>
                <a:cubicBezTo>
                  <a:pt x="1543149" y="1611594"/>
                  <a:pt x="1523776" y="1870001"/>
                  <a:pt x="1546972" y="2105757"/>
                </a:cubicBezTo>
                <a:cubicBezTo>
                  <a:pt x="1570168" y="2341513"/>
                  <a:pt x="1560879" y="2520952"/>
                  <a:pt x="1546972" y="2760746"/>
                </a:cubicBezTo>
                <a:cubicBezTo>
                  <a:pt x="1533065" y="3000540"/>
                  <a:pt x="1569592" y="3121935"/>
                  <a:pt x="1546972" y="3415734"/>
                </a:cubicBezTo>
                <a:cubicBezTo>
                  <a:pt x="1524352" y="3709533"/>
                  <a:pt x="1521707" y="3953150"/>
                  <a:pt x="1546972" y="4284971"/>
                </a:cubicBezTo>
                <a:cubicBezTo>
                  <a:pt x="1393796" y="4270970"/>
                  <a:pt x="1280144" y="4260316"/>
                  <a:pt x="1031315" y="4284971"/>
                </a:cubicBezTo>
                <a:cubicBezTo>
                  <a:pt x="782486" y="4309626"/>
                  <a:pt x="739945" y="4276646"/>
                  <a:pt x="531127" y="4284971"/>
                </a:cubicBezTo>
                <a:cubicBezTo>
                  <a:pt x="322309" y="4293296"/>
                  <a:pt x="210664" y="4274733"/>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546972" h="4284971" stroke="0" extrusionOk="0">
                <a:moveTo>
                  <a:pt x="0" y="0"/>
                </a:moveTo>
                <a:cubicBezTo>
                  <a:pt x="129812" y="12410"/>
                  <a:pt x="375342" y="22431"/>
                  <a:pt x="484718" y="0"/>
                </a:cubicBezTo>
                <a:cubicBezTo>
                  <a:pt x="594094" y="-22431"/>
                  <a:pt x="804720" y="-8246"/>
                  <a:pt x="1015845" y="0"/>
                </a:cubicBezTo>
                <a:cubicBezTo>
                  <a:pt x="1226970" y="8246"/>
                  <a:pt x="1312221" y="13653"/>
                  <a:pt x="1546972" y="0"/>
                </a:cubicBezTo>
                <a:cubicBezTo>
                  <a:pt x="1514820" y="290431"/>
                  <a:pt x="1564541" y="486490"/>
                  <a:pt x="1546972" y="697838"/>
                </a:cubicBezTo>
                <a:cubicBezTo>
                  <a:pt x="1529403" y="909186"/>
                  <a:pt x="1552210" y="1237798"/>
                  <a:pt x="1546972" y="1395676"/>
                </a:cubicBezTo>
                <a:cubicBezTo>
                  <a:pt x="1541734" y="1553554"/>
                  <a:pt x="1540987" y="1897404"/>
                  <a:pt x="1546972" y="2050665"/>
                </a:cubicBezTo>
                <a:cubicBezTo>
                  <a:pt x="1552957" y="2203926"/>
                  <a:pt x="1555869" y="2512303"/>
                  <a:pt x="1546972" y="2662803"/>
                </a:cubicBezTo>
                <a:cubicBezTo>
                  <a:pt x="1538075" y="2813303"/>
                  <a:pt x="1566940" y="3057709"/>
                  <a:pt x="1546972" y="3317792"/>
                </a:cubicBezTo>
                <a:cubicBezTo>
                  <a:pt x="1527004" y="3577875"/>
                  <a:pt x="1568447" y="4046210"/>
                  <a:pt x="1546972" y="4284971"/>
                </a:cubicBezTo>
                <a:cubicBezTo>
                  <a:pt x="1421196" y="4277653"/>
                  <a:pt x="1176198" y="4268161"/>
                  <a:pt x="1046784" y="4284971"/>
                </a:cubicBezTo>
                <a:cubicBezTo>
                  <a:pt x="917370" y="4301781"/>
                  <a:pt x="750640" y="4271087"/>
                  <a:pt x="546597" y="4284971"/>
                </a:cubicBezTo>
                <a:cubicBezTo>
                  <a:pt x="342554" y="4298855"/>
                  <a:pt x="113154" y="4280348"/>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Votre client chute en voulant prendre une photo avec son portable…</a:t>
            </a:r>
          </a:p>
        </p:txBody>
      </p:sp>
      <p:sp>
        <p:nvSpPr>
          <p:cNvPr id="10" name="Bulle narrative : rectangle à coins arrondis 9">
            <a:extLst>
              <a:ext uri="{FF2B5EF4-FFF2-40B4-BE49-F238E27FC236}">
                <a16:creationId xmlns:a16="http://schemas.microsoft.com/office/drawing/2014/main" id="{A89F177E-03DE-9828-E63A-B5A2CF327F45}"/>
              </a:ext>
            </a:extLst>
          </p:cNvPr>
          <p:cNvSpPr/>
          <p:nvPr/>
        </p:nvSpPr>
        <p:spPr>
          <a:xfrm>
            <a:off x="5221334" y="1545996"/>
            <a:ext cx="6024843" cy="903039"/>
          </a:xfrm>
          <a:custGeom>
            <a:avLst/>
            <a:gdLst>
              <a:gd name="connsiteX0" fmla="*/ 0 w 6024843"/>
              <a:gd name="connsiteY0" fmla="*/ 150510 h 903039"/>
              <a:gd name="connsiteX1" fmla="*/ 150510 w 6024843"/>
              <a:gd name="connsiteY1" fmla="*/ 0 h 903039"/>
              <a:gd name="connsiteX2" fmla="*/ 778453 w 6024843"/>
              <a:gd name="connsiteY2" fmla="*/ 0 h 903039"/>
              <a:gd name="connsiteX3" fmla="*/ 1406397 w 6024843"/>
              <a:gd name="connsiteY3" fmla="*/ 0 h 903039"/>
              <a:gd name="connsiteX4" fmla="*/ 2034340 w 6024843"/>
              <a:gd name="connsiteY4" fmla="*/ 0 h 903039"/>
              <a:gd name="connsiteX5" fmla="*/ 2628643 w 6024843"/>
              <a:gd name="connsiteY5" fmla="*/ 0 h 903039"/>
              <a:gd name="connsiteX6" fmla="*/ 3514492 w 6024843"/>
              <a:gd name="connsiteY6" fmla="*/ 0 h 903039"/>
              <a:gd name="connsiteX7" fmla="*/ 3514492 w 6024843"/>
              <a:gd name="connsiteY7" fmla="*/ 0 h 903039"/>
              <a:gd name="connsiteX8" fmla="*/ 4046687 w 6024843"/>
              <a:gd name="connsiteY8" fmla="*/ 0 h 903039"/>
              <a:gd name="connsiteX9" fmla="*/ 4533695 w 6024843"/>
              <a:gd name="connsiteY9" fmla="*/ 0 h 903039"/>
              <a:gd name="connsiteX10" fmla="*/ 5020703 w 6024843"/>
              <a:gd name="connsiteY10" fmla="*/ 0 h 903039"/>
              <a:gd name="connsiteX11" fmla="*/ 5447518 w 6024843"/>
              <a:gd name="connsiteY11" fmla="*/ 0 h 903039"/>
              <a:gd name="connsiteX12" fmla="*/ 5874333 w 6024843"/>
              <a:gd name="connsiteY12" fmla="*/ 0 h 903039"/>
              <a:gd name="connsiteX13" fmla="*/ 6024843 w 6024843"/>
              <a:gd name="connsiteY13" fmla="*/ 150510 h 903039"/>
              <a:gd name="connsiteX14" fmla="*/ 6024843 w 6024843"/>
              <a:gd name="connsiteY14" fmla="*/ 526773 h 903039"/>
              <a:gd name="connsiteX15" fmla="*/ 6188960 w 6024843"/>
              <a:gd name="connsiteY15" fmla="*/ 880273 h 903039"/>
              <a:gd name="connsiteX16" fmla="*/ 6024843 w 6024843"/>
              <a:gd name="connsiteY16" fmla="*/ 752533 h 903039"/>
              <a:gd name="connsiteX17" fmla="*/ 6024843 w 6024843"/>
              <a:gd name="connsiteY17" fmla="*/ 752529 h 903039"/>
              <a:gd name="connsiteX18" fmla="*/ 5874333 w 6024843"/>
              <a:gd name="connsiteY18" fmla="*/ 903039 h 903039"/>
              <a:gd name="connsiteX19" fmla="*/ 5447518 w 6024843"/>
              <a:gd name="connsiteY19" fmla="*/ 903039 h 903039"/>
              <a:gd name="connsiteX20" fmla="*/ 5020703 w 6024843"/>
              <a:gd name="connsiteY20" fmla="*/ 903039 h 903039"/>
              <a:gd name="connsiteX21" fmla="*/ 4488508 w 6024843"/>
              <a:gd name="connsiteY21" fmla="*/ 903039 h 903039"/>
              <a:gd name="connsiteX22" fmla="*/ 3986438 w 6024843"/>
              <a:gd name="connsiteY22" fmla="*/ 903039 h 903039"/>
              <a:gd name="connsiteX23" fmla="*/ 3514492 w 6024843"/>
              <a:gd name="connsiteY23" fmla="*/ 903039 h 903039"/>
              <a:gd name="connsiteX24" fmla="*/ 3514492 w 6024843"/>
              <a:gd name="connsiteY24" fmla="*/ 903039 h 903039"/>
              <a:gd name="connsiteX25" fmla="*/ 2987468 w 6024843"/>
              <a:gd name="connsiteY25" fmla="*/ 903039 h 903039"/>
              <a:gd name="connsiteX26" fmla="*/ 2527724 w 6024843"/>
              <a:gd name="connsiteY26" fmla="*/ 903039 h 903039"/>
              <a:gd name="connsiteX27" fmla="*/ 1933420 w 6024843"/>
              <a:gd name="connsiteY27" fmla="*/ 903039 h 903039"/>
              <a:gd name="connsiteX28" fmla="*/ 1440036 w 6024843"/>
              <a:gd name="connsiteY28" fmla="*/ 903039 h 903039"/>
              <a:gd name="connsiteX29" fmla="*/ 946652 w 6024843"/>
              <a:gd name="connsiteY29" fmla="*/ 903039 h 903039"/>
              <a:gd name="connsiteX30" fmla="*/ 150510 w 6024843"/>
              <a:gd name="connsiteY30" fmla="*/ 903039 h 903039"/>
              <a:gd name="connsiteX31" fmla="*/ 0 w 6024843"/>
              <a:gd name="connsiteY31" fmla="*/ 752529 h 903039"/>
              <a:gd name="connsiteX32" fmla="*/ 0 w 6024843"/>
              <a:gd name="connsiteY32" fmla="*/ 752533 h 903039"/>
              <a:gd name="connsiteX33" fmla="*/ 0 w 6024843"/>
              <a:gd name="connsiteY33" fmla="*/ 526773 h 903039"/>
              <a:gd name="connsiteX34" fmla="*/ 0 w 6024843"/>
              <a:gd name="connsiteY34" fmla="*/ 526773 h 903039"/>
              <a:gd name="connsiteX35" fmla="*/ 0 w 6024843"/>
              <a:gd name="connsiteY35" fmla="*/ 150510 h 90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24843" h="903039" fill="none" extrusionOk="0">
                <a:moveTo>
                  <a:pt x="0" y="150510"/>
                </a:moveTo>
                <a:cubicBezTo>
                  <a:pt x="5045" y="64630"/>
                  <a:pt x="42621" y="1656"/>
                  <a:pt x="150510" y="0"/>
                </a:cubicBezTo>
                <a:cubicBezTo>
                  <a:pt x="393726" y="-36017"/>
                  <a:pt x="507290" y="52190"/>
                  <a:pt x="778453" y="0"/>
                </a:cubicBezTo>
                <a:cubicBezTo>
                  <a:pt x="1049616" y="-52190"/>
                  <a:pt x="1252990" y="15734"/>
                  <a:pt x="1406397" y="0"/>
                </a:cubicBezTo>
                <a:cubicBezTo>
                  <a:pt x="1559804" y="-15734"/>
                  <a:pt x="1831698" y="15577"/>
                  <a:pt x="2034340" y="0"/>
                </a:cubicBezTo>
                <a:cubicBezTo>
                  <a:pt x="2236982" y="-15577"/>
                  <a:pt x="2364231" y="19314"/>
                  <a:pt x="2628643" y="0"/>
                </a:cubicBezTo>
                <a:cubicBezTo>
                  <a:pt x="2893055" y="-19314"/>
                  <a:pt x="3138741" y="64158"/>
                  <a:pt x="3514492" y="0"/>
                </a:cubicBezTo>
                <a:lnTo>
                  <a:pt x="3514492" y="0"/>
                </a:lnTo>
                <a:cubicBezTo>
                  <a:pt x="3647067" y="-59894"/>
                  <a:pt x="3910780" y="631"/>
                  <a:pt x="4046687" y="0"/>
                </a:cubicBezTo>
                <a:cubicBezTo>
                  <a:pt x="4182595" y="-631"/>
                  <a:pt x="4398098" y="16380"/>
                  <a:pt x="4533695" y="0"/>
                </a:cubicBezTo>
                <a:cubicBezTo>
                  <a:pt x="4669292" y="-16380"/>
                  <a:pt x="4833113" y="7197"/>
                  <a:pt x="5020703" y="0"/>
                </a:cubicBezTo>
                <a:cubicBezTo>
                  <a:pt x="5198082" y="-27794"/>
                  <a:pt x="5251558" y="5981"/>
                  <a:pt x="5447518" y="0"/>
                </a:cubicBezTo>
                <a:cubicBezTo>
                  <a:pt x="5643479" y="-5981"/>
                  <a:pt x="5666798" y="26293"/>
                  <a:pt x="5874333" y="0"/>
                </a:cubicBezTo>
                <a:cubicBezTo>
                  <a:pt x="5956135" y="6846"/>
                  <a:pt x="6021770" y="60717"/>
                  <a:pt x="6024843" y="150510"/>
                </a:cubicBezTo>
                <a:cubicBezTo>
                  <a:pt x="6040436" y="330711"/>
                  <a:pt x="5984186" y="406625"/>
                  <a:pt x="6024843" y="526773"/>
                </a:cubicBezTo>
                <a:cubicBezTo>
                  <a:pt x="6099349" y="665260"/>
                  <a:pt x="6124524" y="808349"/>
                  <a:pt x="6188960" y="880273"/>
                </a:cubicBezTo>
                <a:cubicBezTo>
                  <a:pt x="6106315" y="839609"/>
                  <a:pt x="6111979" y="802396"/>
                  <a:pt x="6024843" y="752533"/>
                </a:cubicBezTo>
                <a:lnTo>
                  <a:pt x="6024843" y="752529"/>
                </a:lnTo>
                <a:cubicBezTo>
                  <a:pt x="6039432" y="819825"/>
                  <a:pt x="5945181" y="911083"/>
                  <a:pt x="5874333" y="903039"/>
                </a:cubicBezTo>
                <a:cubicBezTo>
                  <a:pt x="5695983" y="942238"/>
                  <a:pt x="5558187" y="858328"/>
                  <a:pt x="5447518" y="903039"/>
                </a:cubicBezTo>
                <a:cubicBezTo>
                  <a:pt x="5336849" y="947750"/>
                  <a:pt x="5230463" y="868505"/>
                  <a:pt x="5020703" y="903039"/>
                </a:cubicBezTo>
                <a:cubicBezTo>
                  <a:pt x="4900895" y="917892"/>
                  <a:pt x="4674386" y="894706"/>
                  <a:pt x="4488508" y="903039"/>
                </a:cubicBezTo>
                <a:cubicBezTo>
                  <a:pt x="4302631" y="911372"/>
                  <a:pt x="4099228" y="846045"/>
                  <a:pt x="3986438" y="903039"/>
                </a:cubicBezTo>
                <a:cubicBezTo>
                  <a:pt x="3873648" y="960033"/>
                  <a:pt x="3636248" y="860991"/>
                  <a:pt x="3514492" y="903039"/>
                </a:cubicBezTo>
                <a:lnTo>
                  <a:pt x="3514492" y="903039"/>
                </a:lnTo>
                <a:cubicBezTo>
                  <a:pt x="3312446" y="925248"/>
                  <a:pt x="3123048" y="856067"/>
                  <a:pt x="2987468" y="903039"/>
                </a:cubicBezTo>
                <a:cubicBezTo>
                  <a:pt x="2851888" y="950011"/>
                  <a:pt x="2657726" y="861015"/>
                  <a:pt x="2527724" y="903039"/>
                </a:cubicBezTo>
                <a:cubicBezTo>
                  <a:pt x="2397722" y="945063"/>
                  <a:pt x="2173829" y="860248"/>
                  <a:pt x="1933420" y="903039"/>
                </a:cubicBezTo>
                <a:cubicBezTo>
                  <a:pt x="1693011" y="945830"/>
                  <a:pt x="1585438" y="876620"/>
                  <a:pt x="1440036" y="903039"/>
                </a:cubicBezTo>
                <a:cubicBezTo>
                  <a:pt x="1294634" y="929458"/>
                  <a:pt x="1175209" y="887325"/>
                  <a:pt x="946652" y="903039"/>
                </a:cubicBezTo>
                <a:cubicBezTo>
                  <a:pt x="718095" y="918753"/>
                  <a:pt x="532190" y="893079"/>
                  <a:pt x="150510" y="903039"/>
                </a:cubicBezTo>
                <a:cubicBezTo>
                  <a:pt x="71291" y="893731"/>
                  <a:pt x="-4001" y="847300"/>
                  <a:pt x="0" y="752529"/>
                </a:cubicBezTo>
                <a:lnTo>
                  <a:pt x="0" y="752533"/>
                </a:lnTo>
                <a:cubicBezTo>
                  <a:pt x="-26686" y="643940"/>
                  <a:pt x="5389" y="638612"/>
                  <a:pt x="0" y="526773"/>
                </a:cubicBezTo>
                <a:lnTo>
                  <a:pt x="0" y="526773"/>
                </a:lnTo>
                <a:cubicBezTo>
                  <a:pt x="-690" y="344348"/>
                  <a:pt x="9611" y="329692"/>
                  <a:pt x="0" y="150510"/>
                </a:cubicBezTo>
                <a:close/>
              </a:path>
              <a:path w="6024843" h="903039" stroke="0" extrusionOk="0">
                <a:moveTo>
                  <a:pt x="0" y="150510"/>
                </a:moveTo>
                <a:cubicBezTo>
                  <a:pt x="-3741" y="53844"/>
                  <a:pt x="61927" y="5899"/>
                  <a:pt x="150510" y="0"/>
                </a:cubicBezTo>
                <a:cubicBezTo>
                  <a:pt x="357950" y="-47831"/>
                  <a:pt x="479678" y="28498"/>
                  <a:pt x="643894" y="0"/>
                </a:cubicBezTo>
                <a:cubicBezTo>
                  <a:pt x="808110" y="-28498"/>
                  <a:pt x="995054" y="49672"/>
                  <a:pt x="1271837" y="0"/>
                </a:cubicBezTo>
                <a:cubicBezTo>
                  <a:pt x="1548620" y="-49672"/>
                  <a:pt x="1645633" y="65347"/>
                  <a:pt x="1832501" y="0"/>
                </a:cubicBezTo>
                <a:cubicBezTo>
                  <a:pt x="2019369" y="-65347"/>
                  <a:pt x="2188060" y="47025"/>
                  <a:pt x="2359525" y="0"/>
                </a:cubicBezTo>
                <a:cubicBezTo>
                  <a:pt x="2530990" y="-47025"/>
                  <a:pt x="2731183" y="62543"/>
                  <a:pt x="2920189" y="0"/>
                </a:cubicBezTo>
                <a:cubicBezTo>
                  <a:pt x="3109195" y="-62543"/>
                  <a:pt x="3378248" y="59861"/>
                  <a:pt x="3514492" y="0"/>
                </a:cubicBezTo>
                <a:lnTo>
                  <a:pt x="3514492" y="0"/>
                </a:lnTo>
                <a:cubicBezTo>
                  <a:pt x="3616155" y="-32721"/>
                  <a:pt x="3908146" y="30280"/>
                  <a:pt x="4016562" y="0"/>
                </a:cubicBezTo>
                <a:cubicBezTo>
                  <a:pt x="4124978" y="-30280"/>
                  <a:pt x="4337896" y="24748"/>
                  <a:pt x="4488508" y="0"/>
                </a:cubicBezTo>
                <a:cubicBezTo>
                  <a:pt x="4639120" y="-24748"/>
                  <a:pt x="4804269" y="32960"/>
                  <a:pt x="5020703" y="0"/>
                </a:cubicBezTo>
                <a:cubicBezTo>
                  <a:pt x="5195079" y="-27126"/>
                  <a:pt x="5274060" y="24399"/>
                  <a:pt x="5438982" y="0"/>
                </a:cubicBezTo>
                <a:cubicBezTo>
                  <a:pt x="5603904" y="-24399"/>
                  <a:pt x="5721699" y="44217"/>
                  <a:pt x="5874333" y="0"/>
                </a:cubicBezTo>
                <a:cubicBezTo>
                  <a:pt x="5961672" y="-11094"/>
                  <a:pt x="6040192" y="77816"/>
                  <a:pt x="6024843" y="150510"/>
                </a:cubicBezTo>
                <a:cubicBezTo>
                  <a:pt x="6056466" y="248075"/>
                  <a:pt x="5993124" y="348583"/>
                  <a:pt x="6024843" y="526773"/>
                </a:cubicBezTo>
                <a:cubicBezTo>
                  <a:pt x="6074152" y="628209"/>
                  <a:pt x="6108338" y="725349"/>
                  <a:pt x="6188960" y="880273"/>
                </a:cubicBezTo>
                <a:cubicBezTo>
                  <a:pt x="6112601" y="842062"/>
                  <a:pt x="6095220" y="787813"/>
                  <a:pt x="6024843" y="752533"/>
                </a:cubicBezTo>
                <a:lnTo>
                  <a:pt x="6024843" y="752529"/>
                </a:lnTo>
                <a:cubicBezTo>
                  <a:pt x="6028441" y="818213"/>
                  <a:pt x="5953969" y="898172"/>
                  <a:pt x="5874333" y="903039"/>
                </a:cubicBezTo>
                <a:cubicBezTo>
                  <a:pt x="5723621" y="906825"/>
                  <a:pt x="5555909" y="863179"/>
                  <a:pt x="5464591" y="903039"/>
                </a:cubicBezTo>
                <a:cubicBezTo>
                  <a:pt x="5373273" y="942899"/>
                  <a:pt x="5201500" y="857584"/>
                  <a:pt x="5020703" y="903039"/>
                </a:cubicBezTo>
                <a:cubicBezTo>
                  <a:pt x="4801154" y="911467"/>
                  <a:pt x="4715019" y="854815"/>
                  <a:pt x="4533695" y="903039"/>
                </a:cubicBezTo>
                <a:cubicBezTo>
                  <a:pt x="4352371" y="951263"/>
                  <a:pt x="4222352" y="870027"/>
                  <a:pt x="4061749" y="903039"/>
                </a:cubicBezTo>
                <a:cubicBezTo>
                  <a:pt x="3901146" y="936051"/>
                  <a:pt x="3688733" y="881297"/>
                  <a:pt x="3514492" y="903039"/>
                </a:cubicBezTo>
                <a:lnTo>
                  <a:pt x="3514492" y="903039"/>
                </a:lnTo>
                <a:cubicBezTo>
                  <a:pt x="3236146" y="903096"/>
                  <a:pt x="3142397" y="890978"/>
                  <a:pt x="2953828" y="903039"/>
                </a:cubicBezTo>
                <a:cubicBezTo>
                  <a:pt x="2765259" y="915100"/>
                  <a:pt x="2539760" y="852060"/>
                  <a:pt x="2426804" y="903039"/>
                </a:cubicBezTo>
                <a:cubicBezTo>
                  <a:pt x="2313848" y="954018"/>
                  <a:pt x="1982297" y="846024"/>
                  <a:pt x="1832501" y="903039"/>
                </a:cubicBezTo>
                <a:cubicBezTo>
                  <a:pt x="1682705" y="960054"/>
                  <a:pt x="1506085" y="850262"/>
                  <a:pt x="1372757" y="903039"/>
                </a:cubicBezTo>
                <a:cubicBezTo>
                  <a:pt x="1239429" y="955816"/>
                  <a:pt x="1003911" y="880078"/>
                  <a:pt x="879373" y="903039"/>
                </a:cubicBezTo>
                <a:cubicBezTo>
                  <a:pt x="754835" y="926000"/>
                  <a:pt x="363399" y="839238"/>
                  <a:pt x="150510" y="903039"/>
                </a:cubicBezTo>
                <a:cubicBezTo>
                  <a:pt x="45492" y="910793"/>
                  <a:pt x="12577" y="829328"/>
                  <a:pt x="0" y="752529"/>
                </a:cubicBezTo>
                <a:lnTo>
                  <a:pt x="0" y="752533"/>
                </a:lnTo>
                <a:cubicBezTo>
                  <a:pt x="-179" y="645016"/>
                  <a:pt x="15566" y="610151"/>
                  <a:pt x="0" y="526773"/>
                </a:cubicBezTo>
                <a:lnTo>
                  <a:pt x="0" y="526773"/>
                </a:lnTo>
                <a:cubicBezTo>
                  <a:pt x="-14771" y="343317"/>
                  <a:pt x="43832" y="248262"/>
                  <a:pt x="0" y="150510"/>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2724"/>
                      <a:gd name="adj2" fmla="val 47479"/>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Ink Free" panose="03080402000500000000" pitchFamily="66" charset="0"/>
              </a:rPr>
              <a:t>Avec </a:t>
            </a:r>
            <a:r>
              <a:rPr lang="fr-FR" sz="1400" b="1" dirty="0">
                <a:solidFill>
                  <a:schemeClr val="tx1"/>
                </a:solidFill>
                <a:latin typeface="Ink Free" panose="03080402000500000000" pitchFamily="66" charset="0"/>
              </a:rPr>
              <a:t>la carte Visa</a:t>
            </a:r>
            <a:r>
              <a:rPr lang="fr-FR" sz="1400" dirty="0">
                <a:solidFill>
                  <a:schemeClr val="tx1"/>
                </a:solidFill>
                <a:latin typeface="Ink Free" panose="03080402000500000000" pitchFamily="66" charset="0"/>
              </a:rPr>
              <a:t>, le client dispose de garanties telles que l’assistance rapatriement. Vous pourrez utiliser l’Assistance médicale et prise en charge des frais médicaux, frais d'hospitalisation à l’étranger de votre </a:t>
            </a:r>
            <a:r>
              <a:rPr lang="fr-FR" sz="1400" b="1" dirty="0">
                <a:solidFill>
                  <a:schemeClr val="tx1"/>
                </a:solidFill>
                <a:latin typeface="Ink Free" panose="03080402000500000000" pitchFamily="66" charset="0"/>
              </a:rPr>
              <a:t>carte VISA.</a:t>
            </a:r>
          </a:p>
        </p:txBody>
      </p:sp>
      <p:grpSp>
        <p:nvGrpSpPr>
          <p:cNvPr id="11" name="Groupe 10">
            <a:extLst>
              <a:ext uri="{FF2B5EF4-FFF2-40B4-BE49-F238E27FC236}">
                <a16:creationId xmlns:a16="http://schemas.microsoft.com/office/drawing/2014/main" id="{8B7AA13B-2664-E9E9-5BFE-080DB42AEC45}"/>
              </a:ext>
            </a:extLst>
          </p:cNvPr>
          <p:cNvGrpSpPr/>
          <p:nvPr/>
        </p:nvGrpSpPr>
        <p:grpSpPr>
          <a:xfrm>
            <a:off x="10813965" y="1529026"/>
            <a:ext cx="1115654" cy="434891"/>
            <a:chOff x="9701914" y="5279004"/>
            <a:chExt cx="1115654" cy="434891"/>
          </a:xfrm>
        </p:grpSpPr>
        <p:sp>
          <p:nvSpPr>
            <p:cNvPr id="12" name="Rectangle 11">
              <a:hlinkClick r:id="rId9"/>
              <a:extLst>
                <a:ext uri="{FF2B5EF4-FFF2-40B4-BE49-F238E27FC236}">
                  <a16:creationId xmlns:a16="http://schemas.microsoft.com/office/drawing/2014/main" id="{E9076F33-8C08-9108-38F5-5FC5E8758B87}"/>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20" name="Image 19">
              <a:extLst>
                <a:ext uri="{FF2B5EF4-FFF2-40B4-BE49-F238E27FC236}">
                  <a16:creationId xmlns:a16="http://schemas.microsoft.com/office/drawing/2014/main" id="{F8CDD4FB-8EAB-F60C-CFCC-A312BD67E706}"/>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spTree>
    <p:extLst>
      <p:ext uri="{BB962C8B-B14F-4D97-AF65-F5344CB8AC3E}">
        <p14:creationId xmlns:p14="http://schemas.microsoft.com/office/powerpoint/2010/main" val="237983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1+#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1+#ppt_w/2"/>
                                          </p:val>
                                        </p:tav>
                                        <p:tav tm="100000">
                                          <p:val>
                                            <p:strVal val="#ppt_x"/>
                                          </p:val>
                                        </p:tav>
                                      </p:tavLst>
                                    </p:anim>
                                    <p:anim calcmode="lin" valueType="num">
                                      <p:cBhvr additive="base">
                                        <p:cTn id="25" dur="500" fill="hold"/>
                                        <p:tgtEl>
                                          <p:spTgt spid="24"/>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53" presetClass="entr" presetSubtype="16"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fltVal val="0"/>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animEffect transition="in" filter="fade">
                                      <p:cBhvr>
                                        <p:cTn id="47" dur="500"/>
                                        <p:tgtEl>
                                          <p:spTgt spid="19"/>
                                        </p:tgtEl>
                                      </p:cBhvr>
                                    </p:animEffect>
                                  </p:childTnLst>
                                </p:cTn>
                              </p:par>
                              <p:par>
                                <p:cTn id="48" presetID="53" presetClass="entr" presetSubtype="16"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500" fill="hold"/>
                                        <p:tgtEl>
                                          <p:spTgt spid="29"/>
                                        </p:tgtEl>
                                        <p:attrNameLst>
                                          <p:attrName>ppt_w</p:attrName>
                                        </p:attrNameLst>
                                      </p:cBhvr>
                                      <p:tavLst>
                                        <p:tav tm="0">
                                          <p:val>
                                            <p:fltVal val="0"/>
                                          </p:val>
                                        </p:tav>
                                        <p:tav tm="100000">
                                          <p:val>
                                            <p:strVal val="#ppt_w"/>
                                          </p:val>
                                        </p:tav>
                                      </p:tavLst>
                                    </p:anim>
                                    <p:anim calcmode="lin" valueType="num">
                                      <p:cBhvr>
                                        <p:cTn id="58" dur="500" fill="hold"/>
                                        <p:tgtEl>
                                          <p:spTgt spid="29"/>
                                        </p:tgtEl>
                                        <p:attrNameLst>
                                          <p:attrName>ppt_h</p:attrName>
                                        </p:attrNameLst>
                                      </p:cBhvr>
                                      <p:tavLst>
                                        <p:tav tm="0">
                                          <p:val>
                                            <p:fltVal val="0"/>
                                          </p:val>
                                        </p:tav>
                                        <p:tav tm="100000">
                                          <p:val>
                                            <p:strVal val="#ppt_h"/>
                                          </p:val>
                                        </p:tav>
                                      </p:tavLst>
                                    </p:anim>
                                    <p:animEffect transition="in" filter="fade">
                                      <p:cBhvr>
                                        <p:cTn id="59" dur="500"/>
                                        <p:tgtEl>
                                          <p:spTgt spid="2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Effect transition="in" filter="fade">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Effect transition="in" filter="fade">
                                      <p:cBhvr>
                                        <p:cTn id="71" dur="500"/>
                                        <p:tgtEl>
                                          <p:spTgt spid="32"/>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p:cTn id="74" dur="500" fill="hold"/>
                                        <p:tgtEl>
                                          <p:spTgt spid="28"/>
                                        </p:tgtEl>
                                        <p:attrNameLst>
                                          <p:attrName>ppt_w</p:attrName>
                                        </p:attrNameLst>
                                      </p:cBhvr>
                                      <p:tavLst>
                                        <p:tav tm="0">
                                          <p:val>
                                            <p:fltVal val="0"/>
                                          </p:val>
                                        </p:tav>
                                        <p:tav tm="100000">
                                          <p:val>
                                            <p:strVal val="#ppt_w"/>
                                          </p:val>
                                        </p:tav>
                                      </p:tavLst>
                                    </p:anim>
                                    <p:anim calcmode="lin" valueType="num">
                                      <p:cBhvr>
                                        <p:cTn id="75" dur="500" fill="hold"/>
                                        <p:tgtEl>
                                          <p:spTgt spid="28"/>
                                        </p:tgtEl>
                                        <p:attrNameLst>
                                          <p:attrName>ppt_h</p:attrName>
                                        </p:attrNameLst>
                                      </p:cBhvr>
                                      <p:tavLst>
                                        <p:tav tm="0">
                                          <p:val>
                                            <p:fltVal val="0"/>
                                          </p:val>
                                        </p:tav>
                                        <p:tav tm="100000">
                                          <p:val>
                                            <p:strVal val="#ppt_h"/>
                                          </p:val>
                                        </p:tav>
                                      </p:tavLst>
                                    </p:anim>
                                    <p:animEffect transition="in" filter="fade">
                                      <p:cBhvr>
                                        <p:cTn id="7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4" grpId="0" animBg="1"/>
      <p:bldP spid="2" grpId="0" animBg="1"/>
      <p:bldP spid="5" grpId="0" animBg="1"/>
      <p:bldP spid="18" grpId="0" animBg="1"/>
      <p:bldP spid="19" grpId="0" animBg="1"/>
      <p:bldP spid="28" grpId="0" animBg="1"/>
      <p:bldP spid="7"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26DFE-0447-A4FF-8553-0F02D6EC1E82}"/>
              </a:ext>
            </a:extLst>
          </p:cNvPr>
          <p:cNvSpPr/>
          <p:nvPr/>
        </p:nvSpPr>
        <p:spPr>
          <a:xfrm>
            <a:off x="610046" y="1415425"/>
            <a:ext cx="11066017" cy="4758233"/>
          </a:xfrm>
          <a:custGeom>
            <a:avLst/>
            <a:gdLst>
              <a:gd name="connsiteX0" fmla="*/ 0 w 11066017"/>
              <a:gd name="connsiteY0" fmla="*/ 0 h 4758233"/>
              <a:gd name="connsiteX1" fmla="*/ 470306 w 11066017"/>
              <a:gd name="connsiteY1" fmla="*/ 0 h 4758233"/>
              <a:gd name="connsiteX2" fmla="*/ 940611 w 11066017"/>
              <a:gd name="connsiteY2" fmla="*/ 0 h 4758233"/>
              <a:gd name="connsiteX3" fmla="*/ 1410917 w 11066017"/>
              <a:gd name="connsiteY3" fmla="*/ 0 h 4758233"/>
              <a:gd name="connsiteX4" fmla="*/ 1770563 w 11066017"/>
              <a:gd name="connsiteY4" fmla="*/ 0 h 4758233"/>
              <a:gd name="connsiteX5" fmla="*/ 2683509 w 11066017"/>
              <a:gd name="connsiteY5" fmla="*/ 0 h 4758233"/>
              <a:gd name="connsiteX6" fmla="*/ 3375135 w 11066017"/>
              <a:gd name="connsiteY6" fmla="*/ 0 h 4758233"/>
              <a:gd name="connsiteX7" fmla="*/ 4288082 w 11066017"/>
              <a:gd name="connsiteY7" fmla="*/ 0 h 4758233"/>
              <a:gd name="connsiteX8" fmla="*/ 4869047 w 11066017"/>
              <a:gd name="connsiteY8" fmla="*/ 0 h 4758233"/>
              <a:gd name="connsiteX9" fmla="*/ 5228693 w 11066017"/>
              <a:gd name="connsiteY9" fmla="*/ 0 h 4758233"/>
              <a:gd name="connsiteX10" fmla="*/ 5698999 w 11066017"/>
              <a:gd name="connsiteY10" fmla="*/ 0 h 4758233"/>
              <a:gd name="connsiteX11" fmla="*/ 6390625 w 11066017"/>
              <a:gd name="connsiteY11" fmla="*/ 0 h 4758233"/>
              <a:gd name="connsiteX12" fmla="*/ 7192911 w 11066017"/>
              <a:gd name="connsiteY12" fmla="*/ 0 h 4758233"/>
              <a:gd name="connsiteX13" fmla="*/ 7773877 w 11066017"/>
              <a:gd name="connsiteY13" fmla="*/ 0 h 4758233"/>
              <a:gd name="connsiteX14" fmla="*/ 8133522 w 11066017"/>
              <a:gd name="connsiteY14" fmla="*/ 0 h 4758233"/>
              <a:gd name="connsiteX15" fmla="*/ 8825149 w 11066017"/>
              <a:gd name="connsiteY15" fmla="*/ 0 h 4758233"/>
              <a:gd name="connsiteX16" fmla="*/ 9627435 w 11066017"/>
              <a:gd name="connsiteY16" fmla="*/ 0 h 4758233"/>
              <a:gd name="connsiteX17" fmla="*/ 10319061 w 11066017"/>
              <a:gd name="connsiteY17" fmla="*/ 0 h 4758233"/>
              <a:gd name="connsiteX18" fmla="*/ 11066017 w 11066017"/>
              <a:gd name="connsiteY18" fmla="*/ 0 h 4758233"/>
              <a:gd name="connsiteX19" fmla="*/ 11066017 w 11066017"/>
              <a:gd name="connsiteY19" fmla="*/ 679748 h 4758233"/>
              <a:gd name="connsiteX20" fmla="*/ 11066017 w 11066017"/>
              <a:gd name="connsiteY20" fmla="*/ 1454660 h 4758233"/>
              <a:gd name="connsiteX21" fmla="*/ 11066017 w 11066017"/>
              <a:gd name="connsiteY21" fmla="*/ 2086825 h 4758233"/>
              <a:gd name="connsiteX22" fmla="*/ 11066017 w 11066017"/>
              <a:gd name="connsiteY22" fmla="*/ 2623826 h 4758233"/>
              <a:gd name="connsiteX23" fmla="*/ 11066017 w 11066017"/>
              <a:gd name="connsiteY23" fmla="*/ 3255991 h 4758233"/>
              <a:gd name="connsiteX24" fmla="*/ 11066017 w 11066017"/>
              <a:gd name="connsiteY24" fmla="*/ 4030903 h 4758233"/>
              <a:gd name="connsiteX25" fmla="*/ 11066017 w 11066017"/>
              <a:gd name="connsiteY25" fmla="*/ 4758233 h 4758233"/>
              <a:gd name="connsiteX26" fmla="*/ 10595711 w 11066017"/>
              <a:gd name="connsiteY26" fmla="*/ 4758233 h 4758233"/>
              <a:gd name="connsiteX27" fmla="*/ 9793425 w 11066017"/>
              <a:gd name="connsiteY27" fmla="*/ 4758233 h 4758233"/>
              <a:gd name="connsiteX28" fmla="*/ 9212459 w 11066017"/>
              <a:gd name="connsiteY28" fmla="*/ 4758233 h 4758233"/>
              <a:gd name="connsiteX29" fmla="*/ 8852814 w 11066017"/>
              <a:gd name="connsiteY29" fmla="*/ 4758233 h 4758233"/>
              <a:gd name="connsiteX30" fmla="*/ 7939867 w 11066017"/>
              <a:gd name="connsiteY30" fmla="*/ 4758233 h 4758233"/>
              <a:gd name="connsiteX31" fmla="*/ 7137581 w 11066017"/>
              <a:gd name="connsiteY31" fmla="*/ 4758233 h 4758233"/>
              <a:gd name="connsiteX32" fmla="*/ 6335295 w 11066017"/>
              <a:gd name="connsiteY32" fmla="*/ 4758233 h 4758233"/>
              <a:gd name="connsiteX33" fmla="*/ 5975649 w 11066017"/>
              <a:gd name="connsiteY33" fmla="*/ 4758233 h 4758233"/>
              <a:gd name="connsiteX34" fmla="*/ 5505343 w 11066017"/>
              <a:gd name="connsiteY34" fmla="*/ 4758233 h 4758233"/>
              <a:gd name="connsiteX35" fmla="*/ 5035038 w 11066017"/>
              <a:gd name="connsiteY35" fmla="*/ 4758233 h 4758233"/>
              <a:gd name="connsiteX36" fmla="*/ 4675392 w 11066017"/>
              <a:gd name="connsiteY36" fmla="*/ 4758233 h 4758233"/>
              <a:gd name="connsiteX37" fmla="*/ 4205086 w 11066017"/>
              <a:gd name="connsiteY37" fmla="*/ 4758233 h 4758233"/>
              <a:gd name="connsiteX38" fmla="*/ 3845441 w 11066017"/>
              <a:gd name="connsiteY38" fmla="*/ 4758233 h 4758233"/>
              <a:gd name="connsiteX39" fmla="*/ 3375135 w 11066017"/>
              <a:gd name="connsiteY39" fmla="*/ 4758233 h 4758233"/>
              <a:gd name="connsiteX40" fmla="*/ 3015490 w 11066017"/>
              <a:gd name="connsiteY40" fmla="*/ 4758233 h 4758233"/>
              <a:gd name="connsiteX41" fmla="*/ 2323864 w 11066017"/>
              <a:gd name="connsiteY41" fmla="*/ 4758233 h 4758233"/>
              <a:gd name="connsiteX42" fmla="*/ 1742898 w 11066017"/>
              <a:gd name="connsiteY42" fmla="*/ 4758233 h 4758233"/>
              <a:gd name="connsiteX43" fmla="*/ 1383252 w 11066017"/>
              <a:gd name="connsiteY43" fmla="*/ 4758233 h 4758233"/>
              <a:gd name="connsiteX44" fmla="*/ 0 w 11066017"/>
              <a:gd name="connsiteY44" fmla="*/ 4758233 h 4758233"/>
              <a:gd name="connsiteX45" fmla="*/ 0 w 11066017"/>
              <a:gd name="connsiteY45" fmla="*/ 4030903 h 4758233"/>
              <a:gd name="connsiteX46" fmla="*/ 0 w 11066017"/>
              <a:gd name="connsiteY46" fmla="*/ 3398738 h 4758233"/>
              <a:gd name="connsiteX47" fmla="*/ 0 w 11066017"/>
              <a:gd name="connsiteY47" fmla="*/ 2766573 h 4758233"/>
              <a:gd name="connsiteX48" fmla="*/ 0 w 11066017"/>
              <a:gd name="connsiteY48" fmla="*/ 2181990 h 4758233"/>
              <a:gd name="connsiteX49" fmla="*/ 0 w 11066017"/>
              <a:gd name="connsiteY49" fmla="*/ 1454660 h 4758233"/>
              <a:gd name="connsiteX50" fmla="*/ 0 w 11066017"/>
              <a:gd name="connsiteY50" fmla="*/ 727330 h 4758233"/>
              <a:gd name="connsiteX51" fmla="*/ 0 w 11066017"/>
              <a:gd name="connsiteY51"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066017" h="4758233" fill="none" extrusionOk="0">
                <a:moveTo>
                  <a:pt x="0" y="0"/>
                </a:moveTo>
                <a:cubicBezTo>
                  <a:pt x="95860" y="2631"/>
                  <a:pt x="374827" y="2521"/>
                  <a:pt x="470306" y="0"/>
                </a:cubicBezTo>
                <a:cubicBezTo>
                  <a:pt x="565785" y="-2521"/>
                  <a:pt x="786367" y="-16660"/>
                  <a:pt x="940611" y="0"/>
                </a:cubicBezTo>
                <a:cubicBezTo>
                  <a:pt x="1094855" y="16660"/>
                  <a:pt x="1262985" y="12183"/>
                  <a:pt x="1410917" y="0"/>
                </a:cubicBezTo>
                <a:cubicBezTo>
                  <a:pt x="1558849" y="-12183"/>
                  <a:pt x="1649609" y="-880"/>
                  <a:pt x="1770563" y="0"/>
                </a:cubicBezTo>
                <a:cubicBezTo>
                  <a:pt x="1891517" y="880"/>
                  <a:pt x="2316837" y="3775"/>
                  <a:pt x="2683509" y="0"/>
                </a:cubicBezTo>
                <a:cubicBezTo>
                  <a:pt x="3050181" y="-3775"/>
                  <a:pt x="3078962" y="-7059"/>
                  <a:pt x="3375135" y="0"/>
                </a:cubicBezTo>
                <a:cubicBezTo>
                  <a:pt x="3671308" y="7059"/>
                  <a:pt x="3983320" y="-37731"/>
                  <a:pt x="4288082" y="0"/>
                </a:cubicBezTo>
                <a:cubicBezTo>
                  <a:pt x="4592844" y="37731"/>
                  <a:pt x="4747777" y="15885"/>
                  <a:pt x="4869047" y="0"/>
                </a:cubicBezTo>
                <a:cubicBezTo>
                  <a:pt x="4990318" y="-15885"/>
                  <a:pt x="5124221" y="-17217"/>
                  <a:pt x="5228693" y="0"/>
                </a:cubicBezTo>
                <a:cubicBezTo>
                  <a:pt x="5333165" y="17217"/>
                  <a:pt x="5468448" y="-14492"/>
                  <a:pt x="5698999" y="0"/>
                </a:cubicBezTo>
                <a:cubicBezTo>
                  <a:pt x="5929550" y="14492"/>
                  <a:pt x="6216926" y="21085"/>
                  <a:pt x="6390625" y="0"/>
                </a:cubicBezTo>
                <a:cubicBezTo>
                  <a:pt x="6564324" y="-21085"/>
                  <a:pt x="6978562" y="22243"/>
                  <a:pt x="7192911" y="0"/>
                </a:cubicBezTo>
                <a:cubicBezTo>
                  <a:pt x="7407260" y="-22243"/>
                  <a:pt x="7650100" y="-5391"/>
                  <a:pt x="7773877" y="0"/>
                </a:cubicBezTo>
                <a:cubicBezTo>
                  <a:pt x="7897654" y="5391"/>
                  <a:pt x="8027623" y="-7856"/>
                  <a:pt x="8133522" y="0"/>
                </a:cubicBezTo>
                <a:cubicBezTo>
                  <a:pt x="8239422" y="7856"/>
                  <a:pt x="8541003" y="-23208"/>
                  <a:pt x="8825149" y="0"/>
                </a:cubicBezTo>
                <a:cubicBezTo>
                  <a:pt x="9109295" y="23208"/>
                  <a:pt x="9401351" y="38507"/>
                  <a:pt x="9627435" y="0"/>
                </a:cubicBezTo>
                <a:cubicBezTo>
                  <a:pt x="9853519" y="-38507"/>
                  <a:pt x="10006742" y="-34253"/>
                  <a:pt x="10319061" y="0"/>
                </a:cubicBezTo>
                <a:cubicBezTo>
                  <a:pt x="10631380" y="34253"/>
                  <a:pt x="10740414" y="-20920"/>
                  <a:pt x="11066017" y="0"/>
                </a:cubicBezTo>
                <a:cubicBezTo>
                  <a:pt x="11075812" y="271026"/>
                  <a:pt x="11050885" y="473814"/>
                  <a:pt x="11066017" y="679748"/>
                </a:cubicBezTo>
                <a:cubicBezTo>
                  <a:pt x="11081149" y="885682"/>
                  <a:pt x="11067348" y="1173736"/>
                  <a:pt x="11066017" y="1454660"/>
                </a:cubicBezTo>
                <a:cubicBezTo>
                  <a:pt x="11064686" y="1735584"/>
                  <a:pt x="11084207" y="1829025"/>
                  <a:pt x="11066017" y="2086825"/>
                </a:cubicBezTo>
                <a:cubicBezTo>
                  <a:pt x="11047827" y="2344625"/>
                  <a:pt x="11039506" y="2381018"/>
                  <a:pt x="11066017" y="2623826"/>
                </a:cubicBezTo>
                <a:cubicBezTo>
                  <a:pt x="11092528" y="2866634"/>
                  <a:pt x="11069255" y="3052796"/>
                  <a:pt x="11066017" y="3255991"/>
                </a:cubicBezTo>
                <a:cubicBezTo>
                  <a:pt x="11062779" y="3459186"/>
                  <a:pt x="11045195" y="3729071"/>
                  <a:pt x="11066017" y="4030903"/>
                </a:cubicBezTo>
                <a:cubicBezTo>
                  <a:pt x="11086839" y="4332735"/>
                  <a:pt x="11054294" y="4493292"/>
                  <a:pt x="11066017" y="4758233"/>
                </a:cubicBezTo>
                <a:cubicBezTo>
                  <a:pt x="10831140" y="4754016"/>
                  <a:pt x="10736835" y="4736864"/>
                  <a:pt x="10595711" y="4758233"/>
                </a:cubicBezTo>
                <a:cubicBezTo>
                  <a:pt x="10454587" y="4779602"/>
                  <a:pt x="10132276" y="4750755"/>
                  <a:pt x="9793425" y="4758233"/>
                </a:cubicBezTo>
                <a:cubicBezTo>
                  <a:pt x="9454574" y="4765711"/>
                  <a:pt x="9440021" y="4757170"/>
                  <a:pt x="9212459" y="4758233"/>
                </a:cubicBezTo>
                <a:cubicBezTo>
                  <a:pt x="8984897" y="4759296"/>
                  <a:pt x="9027409" y="4742904"/>
                  <a:pt x="8852814" y="4758233"/>
                </a:cubicBezTo>
                <a:cubicBezTo>
                  <a:pt x="8678219" y="4773562"/>
                  <a:pt x="8225759" y="4788242"/>
                  <a:pt x="7939867" y="4758233"/>
                </a:cubicBezTo>
                <a:cubicBezTo>
                  <a:pt x="7653975" y="4728224"/>
                  <a:pt x="7364918" y="4723281"/>
                  <a:pt x="7137581" y="4758233"/>
                </a:cubicBezTo>
                <a:cubicBezTo>
                  <a:pt x="6910244" y="4793185"/>
                  <a:pt x="6647989" y="4772528"/>
                  <a:pt x="6335295" y="4758233"/>
                </a:cubicBezTo>
                <a:cubicBezTo>
                  <a:pt x="6022601" y="4743938"/>
                  <a:pt x="6080421" y="4753846"/>
                  <a:pt x="5975649" y="4758233"/>
                </a:cubicBezTo>
                <a:cubicBezTo>
                  <a:pt x="5870877" y="4762620"/>
                  <a:pt x="5677734" y="4779211"/>
                  <a:pt x="5505343" y="4758233"/>
                </a:cubicBezTo>
                <a:cubicBezTo>
                  <a:pt x="5332952" y="4737255"/>
                  <a:pt x="5143355" y="4764853"/>
                  <a:pt x="5035038" y="4758233"/>
                </a:cubicBezTo>
                <a:cubicBezTo>
                  <a:pt x="4926721" y="4751613"/>
                  <a:pt x="4838817" y="4766276"/>
                  <a:pt x="4675392" y="4758233"/>
                </a:cubicBezTo>
                <a:cubicBezTo>
                  <a:pt x="4511967" y="4750190"/>
                  <a:pt x="4343799" y="4756287"/>
                  <a:pt x="4205086" y="4758233"/>
                </a:cubicBezTo>
                <a:cubicBezTo>
                  <a:pt x="4066373" y="4760179"/>
                  <a:pt x="3924548" y="4756525"/>
                  <a:pt x="3845441" y="4758233"/>
                </a:cubicBezTo>
                <a:cubicBezTo>
                  <a:pt x="3766335" y="4759941"/>
                  <a:pt x="3542017" y="4779822"/>
                  <a:pt x="3375135" y="4758233"/>
                </a:cubicBezTo>
                <a:cubicBezTo>
                  <a:pt x="3208253" y="4736644"/>
                  <a:pt x="3105202" y="4771274"/>
                  <a:pt x="3015490" y="4758233"/>
                </a:cubicBezTo>
                <a:cubicBezTo>
                  <a:pt x="2925778" y="4745192"/>
                  <a:pt x="2472339" y="4764192"/>
                  <a:pt x="2323864" y="4758233"/>
                </a:cubicBezTo>
                <a:cubicBezTo>
                  <a:pt x="2175389" y="4752274"/>
                  <a:pt x="1863267" y="4761262"/>
                  <a:pt x="1742898" y="4758233"/>
                </a:cubicBezTo>
                <a:cubicBezTo>
                  <a:pt x="1622529" y="4755204"/>
                  <a:pt x="1502500" y="4755653"/>
                  <a:pt x="1383252" y="4758233"/>
                </a:cubicBezTo>
                <a:cubicBezTo>
                  <a:pt x="1264004" y="4760813"/>
                  <a:pt x="684386" y="4821244"/>
                  <a:pt x="0" y="4758233"/>
                </a:cubicBezTo>
                <a:cubicBezTo>
                  <a:pt x="18072" y="4513817"/>
                  <a:pt x="22502" y="4183051"/>
                  <a:pt x="0" y="4030903"/>
                </a:cubicBezTo>
                <a:cubicBezTo>
                  <a:pt x="-22502" y="3878755"/>
                  <a:pt x="-11057" y="3622938"/>
                  <a:pt x="0" y="3398738"/>
                </a:cubicBezTo>
                <a:cubicBezTo>
                  <a:pt x="11057" y="3174538"/>
                  <a:pt x="-25236" y="3058260"/>
                  <a:pt x="0" y="2766573"/>
                </a:cubicBezTo>
                <a:cubicBezTo>
                  <a:pt x="25236" y="2474886"/>
                  <a:pt x="-3163" y="2447894"/>
                  <a:pt x="0" y="2181990"/>
                </a:cubicBezTo>
                <a:cubicBezTo>
                  <a:pt x="3163" y="1916086"/>
                  <a:pt x="9769" y="1638994"/>
                  <a:pt x="0" y="1454660"/>
                </a:cubicBezTo>
                <a:cubicBezTo>
                  <a:pt x="-9769" y="1270326"/>
                  <a:pt x="27727" y="977333"/>
                  <a:pt x="0" y="727330"/>
                </a:cubicBezTo>
                <a:cubicBezTo>
                  <a:pt x="-27727" y="477327"/>
                  <a:pt x="3541" y="186737"/>
                  <a:pt x="0" y="0"/>
                </a:cubicBezTo>
                <a:close/>
              </a:path>
              <a:path w="11066017" h="4758233" stroke="0"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5630061" cy="720000"/>
          </a:xfrm>
        </p:spPr>
        <p:txBody>
          <a:bodyPr/>
          <a:lstStyle/>
          <a:p>
            <a:r>
              <a:rPr lang="fr-FR" dirty="0">
                <a:solidFill>
                  <a:srgbClr val="C00000"/>
                </a:solidFill>
              </a:rPr>
              <a:t>Un cambriolage pendant les vacances.</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En situation</a:t>
            </a:r>
          </a:p>
        </p:txBody>
      </p:sp>
      <p:sp>
        <p:nvSpPr>
          <p:cNvPr id="13" name="Bulle narrative : rectangle à coins arrondis 12">
            <a:extLst>
              <a:ext uri="{FF2B5EF4-FFF2-40B4-BE49-F238E27FC236}">
                <a16:creationId xmlns:a16="http://schemas.microsoft.com/office/drawing/2014/main" id="{4C392C60-6286-34FE-01A5-F33BF5995363}"/>
              </a:ext>
            </a:extLst>
          </p:cNvPr>
          <p:cNvSpPr/>
          <p:nvPr/>
        </p:nvSpPr>
        <p:spPr>
          <a:xfrm>
            <a:off x="5205930" y="1540486"/>
            <a:ext cx="5644322" cy="2083118"/>
          </a:xfrm>
          <a:custGeom>
            <a:avLst/>
            <a:gdLst>
              <a:gd name="connsiteX0" fmla="*/ 0 w 5644322"/>
              <a:gd name="connsiteY0" fmla="*/ 347193 h 2083118"/>
              <a:gd name="connsiteX1" fmla="*/ 347193 w 5644322"/>
              <a:gd name="connsiteY1" fmla="*/ 0 h 2083118"/>
              <a:gd name="connsiteX2" fmla="*/ 965712 w 5644322"/>
              <a:gd name="connsiteY2" fmla="*/ 0 h 2083118"/>
              <a:gd name="connsiteX3" fmla="*/ 1554777 w 5644322"/>
              <a:gd name="connsiteY3" fmla="*/ 0 h 2083118"/>
              <a:gd name="connsiteX4" fmla="*/ 2173296 w 5644322"/>
              <a:gd name="connsiteY4" fmla="*/ 0 h 2083118"/>
              <a:gd name="connsiteX5" fmla="*/ 3292521 w 5644322"/>
              <a:gd name="connsiteY5" fmla="*/ 0 h 2083118"/>
              <a:gd name="connsiteX6" fmla="*/ 3292521 w 5644322"/>
              <a:gd name="connsiteY6" fmla="*/ 0 h 2083118"/>
              <a:gd name="connsiteX7" fmla="*/ 3791103 w 5644322"/>
              <a:gd name="connsiteY7" fmla="*/ 0 h 2083118"/>
              <a:gd name="connsiteX8" fmla="*/ 4261463 w 5644322"/>
              <a:gd name="connsiteY8" fmla="*/ 0 h 2083118"/>
              <a:gd name="connsiteX9" fmla="*/ 4703602 w 5644322"/>
              <a:gd name="connsiteY9" fmla="*/ 0 h 2083118"/>
              <a:gd name="connsiteX10" fmla="*/ 5297129 w 5644322"/>
              <a:gd name="connsiteY10" fmla="*/ 0 h 2083118"/>
              <a:gd name="connsiteX11" fmla="*/ 5644322 w 5644322"/>
              <a:gd name="connsiteY11" fmla="*/ 347193 h 2083118"/>
              <a:gd name="connsiteX12" fmla="*/ 5644322 w 5644322"/>
              <a:gd name="connsiteY12" fmla="*/ 781173 h 2083118"/>
              <a:gd name="connsiteX13" fmla="*/ 5644322 w 5644322"/>
              <a:gd name="connsiteY13" fmla="*/ 1215152 h 2083118"/>
              <a:gd name="connsiteX14" fmla="*/ 5823247 w 5644322"/>
              <a:gd name="connsiteY14" fmla="*/ 1761839 h 2083118"/>
              <a:gd name="connsiteX15" fmla="*/ 5644322 w 5644322"/>
              <a:gd name="connsiteY15" fmla="*/ 1735932 h 2083118"/>
              <a:gd name="connsiteX16" fmla="*/ 5644322 w 5644322"/>
              <a:gd name="connsiteY16" fmla="*/ 1735925 h 2083118"/>
              <a:gd name="connsiteX17" fmla="*/ 5297129 w 5644322"/>
              <a:gd name="connsiteY17" fmla="*/ 2083118 h 2083118"/>
              <a:gd name="connsiteX18" fmla="*/ 4703602 w 5644322"/>
              <a:gd name="connsiteY18" fmla="*/ 2083118 h 2083118"/>
              <a:gd name="connsiteX19" fmla="*/ 4233242 w 5644322"/>
              <a:gd name="connsiteY19" fmla="*/ 2083118 h 2083118"/>
              <a:gd name="connsiteX20" fmla="*/ 3776992 w 5644322"/>
              <a:gd name="connsiteY20" fmla="*/ 2083118 h 2083118"/>
              <a:gd name="connsiteX21" fmla="*/ 3292521 w 5644322"/>
              <a:gd name="connsiteY21" fmla="*/ 2083118 h 2083118"/>
              <a:gd name="connsiteX22" fmla="*/ 3292521 w 5644322"/>
              <a:gd name="connsiteY22" fmla="*/ 2083118 h 2083118"/>
              <a:gd name="connsiteX23" fmla="*/ 2732909 w 5644322"/>
              <a:gd name="connsiteY23" fmla="*/ 2083118 h 2083118"/>
              <a:gd name="connsiteX24" fmla="*/ 2114390 w 5644322"/>
              <a:gd name="connsiteY24" fmla="*/ 2083118 h 2083118"/>
              <a:gd name="connsiteX25" fmla="*/ 1613684 w 5644322"/>
              <a:gd name="connsiteY25" fmla="*/ 2083118 h 2083118"/>
              <a:gd name="connsiteX26" fmla="*/ 995165 w 5644322"/>
              <a:gd name="connsiteY26" fmla="*/ 2083118 h 2083118"/>
              <a:gd name="connsiteX27" fmla="*/ 347193 w 5644322"/>
              <a:gd name="connsiteY27" fmla="*/ 2083118 h 2083118"/>
              <a:gd name="connsiteX28" fmla="*/ 0 w 5644322"/>
              <a:gd name="connsiteY28" fmla="*/ 1735925 h 2083118"/>
              <a:gd name="connsiteX29" fmla="*/ 0 w 5644322"/>
              <a:gd name="connsiteY29" fmla="*/ 1735932 h 2083118"/>
              <a:gd name="connsiteX30" fmla="*/ 0 w 5644322"/>
              <a:gd name="connsiteY30" fmla="*/ 1215152 h 2083118"/>
              <a:gd name="connsiteX31" fmla="*/ 0 w 5644322"/>
              <a:gd name="connsiteY31" fmla="*/ 1215152 h 2083118"/>
              <a:gd name="connsiteX32" fmla="*/ 0 w 5644322"/>
              <a:gd name="connsiteY32" fmla="*/ 798532 h 2083118"/>
              <a:gd name="connsiteX33" fmla="*/ 0 w 5644322"/>
              <a:gd name="connsiteY33" fmla="*/ 347193 h 2083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44322" h="2083118" fill="none" extrusionOk="0">
                <a:moveTo>
                  <a:pt x="0" y="347193"/>
                </a:moveTo>
                <a:cubicBezTo>
                  <a:pt x="-34261" y="182500"/>
                  <a:pt x="152506" y="28495"/>
                  <a:pt x="347193" y="0"/>
                </a:cubicBezTo>
                <a:cubicBezTo>
                  <a:pt x="615774" y="-69364"/>
                  <a:pt x="657409" y="49884"/>
                  <a:pt x="965712" y="0"/>
                </a:cubicBezTo>
                <a:cubicBezTo>
                  <a:pt x="1274015" y="-49884"/>
                  <a:pt x="1328205" y="30512"/>
                  <a:pt x="1554777" y="0"/>
                </a:cubicBezTo>
                <a:cubicBezTo>
                  <a:pt x="1781349" y="-30512"/>
                  <a:pt x="1973411" y="60432"/>
                  <a:pt x="2173296" y="0"/>
                </a:cubicBezTo>
                <a:cubicBezTo>
                  <a:pt x="2373181" y="-60432"/>
                  <a:pt x="2770194" y="93343"/>
                  <a:pt x="3292521" y="0"/>
                </a:cubicBezTo>
                <a:lnTo>
                  <a:pt x="3292521" y="0"/>
                </a:lnTo>
                <a:cubicBezTo>
                  <a:pt x="3444580" y="-54537"/>
                  <a:pt x="3550263" y="50897"/>
                  <a:pt x="3791103" y="0"/>
                </a:cubicBezTo>
                <a:cubicBezTo>
                  <a:pt x="4031943" y="-50897"/>
                  <a:pt x="4069392" y="43727"/>
                  <a:pt x="4261463" y="0"/>
                </a:cubicBezTo>
                <a:cubicBezTo>
                  <a:pt x="4453534" y="-43727"/>
                  <a:pt x="4499859" y="36660"/>
                  <a:pt x="4703602" y="0"/>
                </a:cubicBezTo>
                <a:cubicBezTo>
                  <a:pt x="4830953" y="-63883"/>
                  <a:pt x="5008744" y="51762"/>
                  <a:pt x="5297129" y="0"/>
                </a:cubicBezTo>
                <a:cubicBezTo>
                  <a:pt x="5514117" y="10548"/>
                  <a:pt x="5653456" y="140341"/>
                  <a:pt x="5644322" y="347193"/>
                </a:cubicBezTo>
                <a:cubicBezTo>
                  <a:pt x="5679542" y="449412"/>
                  <a:pt x="5627784" y="684441"/>
                  <a:pt x="5644322" y="781173"/>
                </a:cubicBezTo>
                <a:cubicBezTo>
                  <a:pt x="5660860" y="877905"/>
                  <a:pt x="5606175" y="1044276"/>
                  <a:pt x="5644322" y="1215152"/>
                </a:cubicBezTo>
                <a:cubicBezTo>
                  <a:pt x="5795166" y="1461517"/>
                  <a:pt x="5711580" y="1514992"/>
                  <a:pt x="5823247" y="1761839"/>
                </a:cubicBezTo>
                <a:cubicBezTo>
                  <a:pt x="5750836" y="1757408"/>
                  <a:pt x="5707562" y="1735523"/>
                  <a:pt x="5644322" y="1735932"/>
                </a:cubicBezTo>
                <a:lnTo>
                  <a:pt x="5644322" y="1735925"/>
                </a:lnTo>
                <a:cubicBezTo>
                  <a:pt x="5644996" y="1897275"/>
                  <a:pt x="5441957" y="2110566"/>
                  <a:pt x="5297129" y="2083118"/>
                </a:cubicBezTo>
                <a:cubicBezTo>
                  <a:pt x="5109356" y="2126960"/>
                  <a:pt x="4863965" y="2082490"/>
                  <a:pt x="4703602" y="2083118"/>
                </a:cubicBezTo>
                <a:cubicBezTo>
                  <a:pt x="4553963" y="2098980"/>
                  <a:pt x="4448994" y="2042265"/>
                  <a:pt x="4233242" y="2083118"/>
                </a:cubicBezTo>
                <a:cubicBezTo>
                  <a:pt x="4017490" y="2123971"/>
                  <a:pt x="3977452" y="2035704"/>
                  <a:pt x="3776992" y="2083118"/>
                </a:cubicBezTo>
                <a:cubicBezTo>
                  <a:pt x="3576532" y="2130532"/>
                  <a:pt x="3517480" y="2035490"/>
                  <a:pt x="3292521" y="2083118"/>
                </a:cubicBezTo>
                <a:lnTo>
                  <a:pt x="3292521" y="2083118"/>
                </a:lnTo>
                <a:cubicBezTo>
                  <a:pt x="3039121" y="2109097"/>
                  <a:pt x="2989941" y="2039695"/>
                  <a:pt x="2732909" y="2083118"/>
                </a:cubicBezTo>
                <a:cubicBezTo>
                  <a:pt x="2475877" y="2126541"/>
                  <a:pt x="2341733" y="2047296"/>
                  <a:pt x="2114390" y="2083118"/>
                </a:cubicBezTo>
                <a:cubicBezTo>
                  <a:pt x="1887047" y="2118940"/>
                  <a:pt x="1842508" y="2046138"/>
                  <a:pt x="1613684" y="2083118"/>
                </a:cubicBezTo>
                <a:cubicBezTo>
                  <a:pt x="1384860" y="2120098"/>
                  <a:pt x="1177715" y="2069285"/>
                  <a:pt x="995165" y="2083118"/>
                </a:cubicBezTo>
                <a:cubicBezTo>
                  <a:pt x="812615" y="2096951"/>
                  <a:pt x="532501" y="2054197"/>
                  <a:pt x="347193" y="2083118"/>
                </a:cubicBezTo>
                <a:cubicBezTo>
                  <a:pt x="177961" y="2070754"/>
                  <a:pt x="-17830" y="1892379"/>
                  <a:pt x="0" y="1735925"/>
                </a:cubicBezTo>
                <a:lnTo>
                  <a:pt x="0" y="1735932"/>
                </a:lnTo>
                <a:cubicBezTo>
                  <a:pt x="-17148" y="1568383"/>
                  <a:pt x="31166" y="1342236"/>
                  <a:pt x="0" y="1215152"/>
                </a:cubicBezTo>
                <a:lnTo>
                  <a:pt x="0" y="1215152"/>
                </a:lnTo>
                <a:cubicBezTo>
                  <a:pt x="-9309" y="1077860"/>
                  <a:pt x="43153" y="918056"/>
                  <a:pt x="0" y="798532"/>
                </a:cubicBezTo>
                <a:cubicBezTo>
                  <a:pt x="-43153" y="679008"/>
                  <a:pt x="51761" y="556325"/>
                  <a:pt x="0" y="347193"/>
                </a:cubicBezTo>
                <a:close/>
              </a:path>
              <a:path w="5644322" h="2083118" stroke="0" extrusionOk="0">
                <a:moveTo>
                  <a:pt x="0" y="347193"/>
                </a:moveTo>
                <a:cubicBezTo>
                  <a:pt x="-13974" y="104862"/>
                  <a:pt x="143393" y="13023"/>
                  <a:pt x="347193" y="0"/>
                </a:cubicBezTo>
                <a:cubicBezTo>
                  <a:pt x="609759" y="-48757"/>
                  <a:pt x="643254" y="26973"/>
                  <a:pt x="877352" y="0"/>
                </a:cubicBezTo>
                <a:cubicBezTo>
                  <a:pt x="1111450" y="-26973"/>
                  <a:pt x="1258556" y="71198"/>
                  <a:pt x="1525324" y="0"/>
                </a:cubicBezTo>
                <a:cubicBezTo>
                  <a:pt x="1792092" y="-71198"/>
                  <a:pt x="1851490" y="21387"/>
                  <a:pt x="2114390" y="0"/>
                </a:cubicBezTo>
                <a:cubicBezTo>
                  <a:pt x="2377290" y="-21387"/>
                  <a:pt x="2519651" y="23297"/>
                  <a:pt x="2674002" y="0"/>
                </a:cubicBezTo>
                <a:cubicBezTo>
                  <a:pt x="2828353" y="-23297"/>
                  <a:pt x="3034060" y="19146"/>
                  <a:pt x="3292521" y="0"/>
                </a:cubicBezTo>
                <a:lnTo>
                  <a:pt x="3292521" y="0"/>
                </a:lnTo>
                <a:cubicBezTo>
                  <a:pt x="3478671" y="-13004"/>
                  <a:pt x="3628523" y="27901"/>
                  <a:pt x="3776992" y="0"/>
                </a:cubicBezTo>
                <a:cubicBezTo>
                  <a:pt x="3925461" y="-27901"/>
                  <a:pt x="4019223" y="2078"/>
                  <a:pt x="4247352" y="0"/>
                </a:cubicBezTo>
                <a:cubicBezTo>
                  <a:pt x="4475481" y="-2078"/>
                  <a:pt x="4526200" y="7135"/>
                  <a:pt x="4703602" y="0"/>
                </a:cubicBezTo>
                <a:cubicBezTo>
                  <a:pt x="4994735" y="-16405"/>
                  <a:pt x="5079448" y="1604"/>
                  <a:pt x="5297129" y="0"/>
                </a:cubicBezTo>
                <a:cubicBezTo>
                  <a:pt x="5540350" y="19715"/>
                  <a:pt x="5616121" y="115400"/>
                  <a:pt x="5644322" y="347193"/>
                </a:cubicBezTo>
                <a:cubicBezTo>
                  <a:pt x="5689592" y="531795"/>
                  <a:pt x="5617693" y="557186"/>
                  <a:pt x="5644322" y="763813"/>
                </a:cubicBezTo>
                <a:cubicBezTo>
                  <a:pt x="5670951" y="970440"/>
                  <a:pt x="5602277" y="1066099"/>
                  <a:pt x="5644322" y="1215152"/>
                </a:cubicBezTo>
                <a:cubicBezTo>
                  <a:pt x="5697818" y="1344227"/>
                  <a:pt x="5738970" y="1575398"/>
                  <a:pt x="5823247" y="1761839"/>
                </a:cubicBezTo>
                <a:cubicBezTo>
                  <a:pt x="5751926" y="1767459"/>
                  <a:pt x="5705074" y="1727828"/>
                  <a:pt x="5644322" y="1735932"/>
                </a:cubicBezTo>
                <a:lnTo>
                  <a:pt x="5644322" y="1735925"/>
                </a:lnTo>
                <a:cubicBezTo>
                  <a:pt x="5689666" y="1945619"/>
                  <a:pt x="5444896" y="2082934"/>
                  <a:pt x="5297129" y="2083118"/>
                </a:cubicBezTo>
                <a:cubicBezTo>
                  <a:pt x="5117097" y="2145059"/>
                  <a:pt x="4948611" y="2081675"/>
                  <a:pt x="4703602" y="2083118"/>
                </a:cubicBezTo>
                <a:cubicBezTo>
                  <a:pt x="4609822" y="2101439"/>
                  <a:pt x="4478195" y="2071131"/>
                  <a:pt x="4261463" y="2083118"/>
                </a:cubicBezTo>
                <a:cubicBezTo>
                  <a:pt x="4044731" y="2095105"/>
                  <a:pt x="4031996" y="2072223"/>
                  <a:pt x="3805214" y="2083118"/>
                </a:cubicBezTo>
                <a:cubicBezTo>
                  <a:pt x="3578432" y="2094013"/>
                  <a:pt x="3537011" y="2048163"/>
                  <a:pt x="3292521" y="2083118"/>
                </a:cubicBezTo>
                <a:lnTo>
                  <a:pt x="3292521" y="2083118"/>
                </a:lnTo>
                <a:cubicBezTo>
                  <a:pt x="3080654" y="2116250"/>
                  <a:pt x="2939156" y="2059645"/>
                  <a:pt x="2762362" y="2083118"/>
                </a:cubicBezTo>
                <a:cubicBezTo>
                  <a:pt x="2585568" y="2106591"/>
                  <a:pt x="2347633" y="2037713"/>
                  <a:pt x="2143843" y="2083118"/>
                </a:cubicBezTo>
                <a:cubicBezTo>
                  <a:pt x="1940053" y="2128523"/>
                  <a:pt x="1708820" y="2050172"/>
                  <a:pt x="1554777" y="2083118"/>
                </a:cubicBezTo>
                <a:cubicBezTo>
                  <a:pt x="1400734" y="2116064"/>
                  <a:pt x="1124045" y="2069530"/>
                  <a:pt x="995165" y="2083118"/>
                </a:cubicBezTo>
                <a:cubicBezTo>
                  <a:pt x="866285" y="2096706"/>
                  <a:pt x="607916" y="2035725"/>
                  <a:pt x="347193" y="2083118"/>
                </a:cubicBezTo>
                <a:cubicBezTo>
                  <a:pt x="161094" y="2085736"/>
                  <a:pt x="18691" y="1921673"/>
                  <a:pt x="0" y="1735925"/>
                </a:cubicBezTo>
                <a:lnTo>
                  <a:pt x="0" y="1735932"/>
                </a:lnTo>
                <a:cubicBezTo>
                  <a:pt x="-49836" y="1510992"/>
                  <a:pt x="12786" y="1447426"/>
                  <a:pt x="0" y="1215152"/>
                </a:cubicBezTo>
                <a:lnTo>
                  <a:pt x="0" y="1215152"/>
                </a:lnTo>
                <a:cubicBezTo>
                  <a:pt x="-15263" y="1052896"/>
                  <a:pt x="16925" y="973831"/>
                  <a:pt x="0" y="807211"/>
                </a:cubicBezTo>
                <a:cubicBezTo>
                  <a:pt x="-16925" y="640591"/>
                  <a:pt x="54181" y="551416"/>
                  <a:pt x="0" y="347193"/>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3170"/>
                      <a:gd name="adj2" fmla="val 34577"/>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Notre contrat MRH </a:t>
            </a:r>
            <a:r>
              <a:rPr lang="fr-FR" sz="1400" dirty="0">
                <a:solidFill>
                  <a:schemeClr val="tx1"/>
                </a:solidFill>
                <a:latin typeface="Ink Free" panose="03080402000500000000" pitchFamily="66" charset="0"/>
              </a:rPr>
              <a:t>dispose des Garanties Vol / Vandalisme / SOS Serrurerie. Cette garantie couvre les vols ou les tentatives de vol commis par des tiers qui pénètrent ou tentent de pénétrer à l’intérieur de vos bâtiments assurés, ou les actes de vandalisme commis sur les biens assurés.</a:t>
            </a:r>
          </a:p>
          <a:p>
            <a:r>
              <a:rPr lang="fr-FR" sz="1400" b="1" dirty="0">
                <a:solidFill>
                  <a:srgbClr val="C00000"/>
                </a:solidFill>
                <a:latin typeface="Ink Free" panose="03080402000500000000" pitchFamily="66" charset="0"/>
              </a:rPr>
              <a:t>Rappel important : </a:t>
            </a:r>
            <a:r>
              <a:rPr lang="fr-FR" sz="1400" dirty="0">
                <a:solidFill>
                  <a:schemeClr val="tx1"/>
                </a:solidFill>
                <a:latin typeface="Ink Free" panose="03080402000500000000" pitchFamily="66" charset="0"/>
              </a:rPr>
              <a:t>selon les conditions générales, pendant une absence de plus de 24 heures consécutives, vous devez obligatoirement fermer vos volets ou persiennes. (CG 7,9)</a:t>
            </a:r>
          </a:p>
        </p:txBody>
      </p:sp>
      <p:sp>
        <p:nvSpPr>
          <p:cNvPr id="24" name="Rectangle 23">
            <a:extLst>
              <a:ext uri="{FF2B5EF4-FFF2-40B4-BE49-F238E27FC236}">
                <a16:creationId xmlns:a16="http://schemas.microsoft.com/office/drawing/2014/main" id="{66116F9C-5F3E-265A-556A-AE80E5E52663}"/>
              </a:ext>
            </a:extLst>
          </p:cNvPr>
          <p:cNvSpPr/>
          <p:nvPr/>
        </p:nvSpPr>
        <p:spPr>
          <a:xfrm>
            <a:off x="10657310" y="577713"/>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MRH</a:t>
            </a:r>
          </a:p>
        </p:txBody>
      </p:sp>
      <p:grpSp>
        <p:nvGrpSpPr>
          <p:cNvPr id="15" name="Groupe 14">
            <a:extLst>
              <a:ext uri="{FF2B5EF4-FFF2-40B4-BE49-F238E27FC236}">
                <a16:creationId xmlns:a16="http://schemas.microsoft.com/office/drawing/2014/main" id="{98F1DBE1-7ED4-DBD0-D2D4-78A92BA93E55}"/>
              </a:ext>
            </a:extLst>
          </p:cNvPr>
          <p:cNvGrpSpPr/>
          <p:nvPr/>
        </p:nvGrpSpPr>
        <p:grpSpPr>
          <a:xfrm>
            <a:off x="9524859" y="3366070"/>
            <a:ext cx="1115654" cy="434891"/>
            <a:chOff x="9701914" y="5279004"/>
            <a:chExt cx="1115654" cy="434891"/>
          </a:xfrm>
        </p:grpSpPr>
        <p:sp>
          <p:nvSpPr>
            <p:cNvPr id="16" name="Rectangle 15">
              <a:hlinkClick r:id="rId3"/>
              <a:extLst>
                <a:ext uri="{FF2B5EF4-FFF2-40B4-BE49-F238E27FC236}">
                  <a16:creationId xmlns:a16="http://schemas.microsoft.com/office/drawing/2014/main" id="{13EEEB40-D663-2B91-B9EC-B4A12AB62797}"/>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7" name="Image 16">
              <a:extLst>
                <a:ext uri="{FF2B5EF4-FFF2-40B4-BE49-F238E27FC236}">
                  <a16:creationId xmlns:a16="http://schemas.microsoft.com/office/drawing/2014/main" id="{D89685CD-F1EE-C9D3-AE37-AD5CC04602D5}"/>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sp>
        <p:nvSpPr>
          <p:cNvPr id="28" name="Bulle narrative : rectangle à coins arrondis 27">
            <a:extLst>
              <a:ext uri="{FF2B5EF4-FFF2-40B4-BE49-F238E27FC236}">
                <a16:creationId xmlns:a16="http://schemas.microsoft.com/office/drawing/2014/main" id="{F6C41754-199E-AAD1-3787-CFDE23E520C9}"/>
              </a:ext>
            </a:extLst>
          </p:cNvPr>
          <p:cNvSpPr/>
          <p:nvPr/>
        </p:nvSpPr>
        <p:spPr>
          <a:xfrm>
            <a:off x="5238356" y="3973882"/>
            <a:ext cx="5402158" cy="1759600"/>
          </a:xfrm>
          <a:custGeom>
            <a:avLst/>
            <a:gdLst>
              <a:gd name="connsiteX0" fmla="*/ 0 w 5402158"/>
              <a:gd name="connsiteY0" fmla="*/ 293273 h 1759600"/>
              <a:gd name="connsiteX1" fmla="*/ 293273 w 5402158"/>
              <a:gd name="connsiteY1" fmla="*/ 0 h 1759600"/>
              <a:gd name="connsiteX2" fmla="*/ 922030 w 5402158"/>
              <a:gd name="connsiteY2" fmla="*/ 0 h 1759600"/>
              <a:gd name="connsiteX3" fmla="*/ 1550787 w 5402158"/>
              <a:gd name="connsiteY3" fmla="*/ 0 h 1759600"/>
              <a:gd name="connsiteX4" fmla="*/ 2179544 w 5402158"/>
              <a:gd name="connsiteY4" fmla="*/ 0 h 1759600"/>
              <a:gd name="connsiteX5" fmla="*/ 3151259 w 5402158"/>
              <a:gd name="connsiteY5" fmla="*/ 0 h 1759600"/>
              <a:gd name="connsiteX6" fmla="*/ 3151259 w 5402158"/>
              <a:gd name="connsiteY6" fmla="*/ 0 h 1759600"/>
              <a:gd name="connsiteX7" fmla="*/ 3587933 w 5402158"/>
              <a:gd name="connsiteY7" fmla="*/ 0 h 1759600"/>
              <a:gd name="connsiteX8" fmla="*/ 4024608 w 5402158"/>
              <a:gd name="connsiteY8" fmla="*/ 0 h 1759600"/>
              <a:gd name="connsiteX9" fmla="*/ 4501798 w 5402158"/>
              <a:gd name="connsiteY9" fmla="*/ 0 h 1759600"/>
              <a:gd name="connsiteX10" fmla="*/ 4793200 w 5402158"/>
              <a:gd name="connsiteY10" fmla="*/ 0 h 1759600"/>
              <a:gd name="connsiteX11" fmla="*/ 5108885 w 5402158"/>
              <a:gd name="connsiteY11" fmla="*/ 0 h 1759600"/>
              <a:gd name="connsiteX12" fmla="*/ 5402158 w 5402158"/>
              <a:gd name="connsiteY12" fmla="*/ 293273 h 1759600"/>
              <a:gd name="connsiteX13" fmla="*/ 5402158 w 5402158"/>
              <a:gd name="connsiteY13" fmla="*/ 293267 h 1759600"/>
              <a:gd name="connsiteX14" fmla="*/ 5629535 w 5402158"/>
              <a:gd name="connsiteY14" fmla="*/ 246520 h 1759600"/>
              <a:gd name="connsiteX15" fmla="*/ 5402158 w 5402158"/>
              <a:gd name="connsiteY15" fmla="*/ 733167 h 1759600"/>
              <a:gd name="connsiteX16" fmla="*/ 5402158 w 5402158"/>
              <a:gd name="connsiteY16" fmla="*/ 1092415 h 1759600"/>
              <a:gd name="connsiteX17" fmla="*/ 5402158 w 5402158"/>
              <a:gd name="connsiteY17" fmla="*/ 1466327 h 1759600"/>
              <a:gd name="connsiteX18" fmla="*/ 5108885 w 5402158"/>
              <a:gd name="connsiteY18" fmla="*/ 1759600 h 1759600"/>
              <a:gd name="connsiteX19" fmla="*/ 4805342 w 5402158"/>
              <a:gd name="connsiteY19" fmla="*/ 1759600 h 1759600"/>
              <a:gd name="connsiteX20" fmla="*/ 4501798 w 5402158"/>
              <a:gd name="connsiteY20" fmla="*/ 1759600 h 1759600"/>
              <a:gd name="connsiteX21" fmla="*/ 4024608 w 5402158"/>
              <a:gd name="connsiteY21" fmla="*/ 1759600 h 1759600"/>
              <a:gd name="connsiteX22" fmla="*/ 3574428 w 5402158"/>
              <a:gd name="connsiteY22" fmla="*/ 1759600 h 1759600"/>
              <a:gd name="connsiteX23" fmla="*/ 3151259 w 5402158"/>
              <a:gd name="connsiteY23" fmla="*/ 1759600 h 1759600"/>
              <a:gd name="connsiteX24" fmla="*/ 3151259 w 5402158"/>
              <a:gd name="connsiteY24" fmla="*/ 1759600 h 1759600"/>
              <a:gd name="connsiteX25" fmla="*/ 2608242 w 5402158"/>
              <a:gd name="connsiteY25" fmla="*/ 1759600 h 1759600"/>
              <a:gd name="connsiteX26" fmla="*/ 2122384 w 5402158"/>
              <a:gd name="connsiteY26" fmla="*/ 1759600 h 1759600"/>
              <a:gd name="connsiteX27" fmla="*/ 1522207 w 5402158"/>
              <a:gd name="connsiteY27" fmla="*/ 1759600 h 1759600"/>
              <a:gd name="connsiteX28" fmla="*/ 1007769 w 5402158"/>
              <a:gd name="connsiteY28" fmla="*/ 1759600 h 1759600"/>
              <a:gd name="connsiteX29" fmla="*/ 293273 w 5402158"/>
              <a:gd name="connsiteY29" fmla="*/ 1759600 h 1759600"/>
              <a:gd name="connsiteX30" fmla="*/ 0 w 5402158"/>
              <a:gd name="connsiteY30" fmla="*/ 1466327 h 1759600"/>
              <a:gd name="connsiteX31" fmla="*/ 0 w 5402158"/>
              <a:gd name="connsiteY31" fmla="*/ 1114410 h 1759600"/>
              <a:gd name="connsiteX32" fmla="*/ 0 w 5402158"/>
              <a:gd name="connsiteY32" fmla="*/ 733167 h 1759600"/>
              <a:gd name="connsiteX33" fmla="*/ 0 w 5402158"/>
              <a:gd name="connsiteY33" fmla="*/ 293267 h 1759600"/>
              <a:gd name="connsiteX34" fmla="*/ 0 w 5402158"/>
              <a:gd name="connsiteY34" fmla="*/ 293267 h 1759600"/>
              <a:gd name="connsiteX35" fmla="*/ 0 w 5402158"/>
              <a:gd name="connsiteY35" fmla="*/ 293273 h 175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02158" h="1759600" fill="none" extrusionOk="0">
                <a:moveTo>
                  <a:pt x="0" y="293273"/>
                </a:moveTo>
                <a:cubicBezTo>
                  <a:pt x="28507" y="115728"/>
                  <a:pt x="90908" y="2702"/>
                  <a:pt x="293273" y="0"/>
                </a:cubicBezTo>
                <a:cubicBezTo>
                  <a:pt x="575356" y="-71461"/>
                  <a:pt x="639704" y="22301"/>
                  <a:pt x="922030" y="0"/>
                </a:cubicBezTo>
                <a:cubicBezTo>
                  <a:pt x="1204356" y="-22301"/>
                  <a:pt x="1270197" y="15882"/>
                  <a:pt x="1550787" y="0"/>
                </a:cubicBezTo>
                <a:cubicBezTo>
                  <a:pt x="1831377" y="-15882"/>
                  <a:pt x="2025324" y="30216"/>
                  <a:pt x="2179544" y="0"/>
                </a:cubicBezTo>
                <a:cubicBezTo>
                  <a:pt x="2333764" y="-30216"/>
                  <a:pt x="2716404" y="27817"/>
                  <a:pt x="3151259" y="0"/>
                </a:cubicBezTo>
                <a:lnTo>
                  <a:pt x="3151259" y="0"/>
                </a:lnTo>
                <a:cubicBezTo>
                  <a:pt x="3360126" y="-37391"/>
                  <a:pt x="3387503" y="40737"/>
                  <a:pt x="3587933" y="0"/>
                </a:cubicBezTo>
                <a:cubicBezTo>
                  <a:pt x="3788363" y="-40737"/>
                  <a:pt x="3835892" y="20745"/>
                  <a:pt x="4024608" y="0"/>
                </a:cubicBezTo>
                <a:cubicBezTo>
                  <a:pt x="4213324" y="-20745"/>
                  <a:pt x="4403197" y="17667"/>
                  <a:pt x="4501798" y="0"/>
                </a:cubicBezTo>
                <a:cubicBezTo>
                  <a:pt x="4616836" y="-16103"/>
                  <a:pt x="4707206" y="2478"/>
                  <a:pt x="4793200" y="0"/>
                </a:cubicBezTo>
                <a:cubicBezTo>
                  <a:pt x="4879194" y="-2478"/>
                  <a:pt x="4982077" y="13960"/>
                  <a:pt x="5108885" y="0"/>
                </a:cubicBezTo>
                <a:cubicBezTo>
                  <a:pt x="5264611" y="4143"/>
                  <a:pt x="5393222" y="141238"/>
                  <a:pt x="5402158" y="293273"/>
                </a:cubicBezTo>
                <a:lnTo>
                  <a:pt x="5402158" y="293267"/>
                </a:lnTo>
                <a:cubicBezTo>
                  <a:pt x="5471832" y="271587"/>
                  <a:pt x="5534201" y="290652"/>
                  <a:pt x="5629535" y="246520"/>
                </a:cubicBezTo>
                <a:cubicBezTo>
                  <a:pt x="5536585" y="472492"/>
                  <a:pt x="5470629" y="515305"/>
                  <a:pt x="5402158" y="733167"/>
                </a:cubicBezTo>
                <a:cubicBezTo>
                  <a:pt x="5440859" y="830022"/>
                  <a:pt x="5401438" y="1012075"/>
                  <a:pt x="5402158" y="1092415"/>
                </a:cubicBezTo>
                <a:cubicBezTo>
                  <a:pt x="5402878" y="1172755"/>
                  <a:pt x="5381691" y="1323470"/>
                  <a:pt x="5402158" y="1466327"/>
                </a:cubicBezTo>
                <a:cubicBezTo>
                  <a:pt x="5429769" y="1598342"/>
                  <a:pt x="5255509" y="1769656"/>
                  <a:pt x="5108885" y="1759600"/>
                </a:cubicBezTo>
                <a:cubicBezTo>
                  <a:pt x="5031817" y="1795614"/>
                  <a:pt x="4955985" y="1751974"/>
                  <a:pt x="4805342" y="1759600"/>
                </a:cubicBezTo>
                <a:cubicBezTo>
                  <a:pt x="4654699" y="1767226"/>
                  <a:pt x="4568617" y="1757252"/>
                  <a:pt x="4501798" y="1759600"/>
                </a:cubicBezTo>
                <a:cubicBezTo>
                  <a:pt x="4380532" y="1804150"/>
                  <a:pt x="4137992" y="1718450"/>
                  <a:pt x="4024608" y="1759600"/>
                </a:cubicBezTo>
                <a:cubicBezTo>
                  <a:pt x="3911224" y="1800750"/>
                  <a:pt x="3688053" y="1719678"/>
                  <a:pt x="3574428" y="1759600"/>
                </a:cubicBezTo>
                <a:cubicBezTo>
                  <a:pt x="3460803" y="1799522"/>
                  <a:pt x="3296605" y="1754924"/>
                  <a:pt x="3151259" y="1759600"/>
                </a:cubicBezTo>
                <a:lnTo>
                  <a:pt x="3151259" y="1759600"/>
                </a:lnTo>
                <a:cubicBezTo>
                  <a:pt x="2973657" y="1802133"/>
                  <a:pt x="2725103" y="1727060"/>
                  <a:pt x="2608242" y="1759600"/>
                </a:cubicBezTo>
                <a:cubicBezTo>
                  <a:pt x="2491381" y="1792140"/>
                  <a:pt x="2334956" y="1710400"/>
                  <a:pt x="2122384" y="1759600"/>
                </a:cubicBezTo>
                <a:cubicBezTo>
                  <a:pt x="1909812" y="1808800"/>
                  <a:pt x="1785416" y="1692360"/>
                  <a:pt x="1522207" y="1759600"/>
                </a:cubicBezTo>
                <a:cubicBezTo>
                  <a:pt x="1258998" y="1826840"/>
                  <a:pt x="1209391" y="1723632"/>
                  <a:pt x="1007769" y="1759600"/>
                </a:cubicBezTo>
                <a:cubicBezTo>
                  <a:pt x="806147" y="1795568"/>
                  <a:pt x="468576" y="1713580"/>
                  <a:pt x="293273" y="1759600"/>
                </a:cubicBezTo>
                <a:cubicBezTo>
                  <a:pt x="112330" y="1783730"/>
                  <a:pt x="-16294" y="1650586"/>
                  <a:pt x="0" y="1466327"/>
                </a:cubicBezTo>
                <a:cubicBezTo>
                  <a:pt x="-11851" y="1385085"/>
                  <a:pt x="16413" y="1266549"/>
                  <a:pt x="0" y="1114410"/>
                </a:cubicBezTo>
                <a:cubicBezTo>
                  <a:pt x="-16413" y="962271"/>
                  <a:pt x="869" y="825319"/>
                  <a:pt x="0" y="733167"/>
                </a:cubicBezTo>
                <a:cubicBezTo>
                  <a:pt x="-24891" y="543542"/>
                  <a:pt x="8733" y="413979"/>
                  <a:pt x="0" y="293267"/>
                </a:cubicBezTo>
                <a:lnTo>
                  <a:pt x="0" y="293267"/>
                </a:lnTo>
                <a:lnTo>
                  <a:pt x="0" y="293273"/>
                </a:lnTo>
                <a:close/>
              </a:path>
              <a:path w="5402158" h="1759600" stroke="0" extrusionOk="0">
                <a:moveTo>
                  <a:pt x="0" y="293273"/>
                </a:moveTo>
                <a:cubicBezTo>
                  <a:pt x="-9283" y="97702"/>
                  <a:pt x="98942" y="34973"/>
                  <a:pt x="293273" y="0"/>
                </a:cubicBezTo>
                <a:cubicBezTo>
                  <a:pt x="442279" y="-42317"/>
                  <a:pt x="701229" y="38171"/>
                  <a:pt x="807710" y="0"/>
                </a:cubicBezTo>
                <a:cubicBezTo>
                  <a:pt x="914191" y="-38171"/>
                  <a:pt x="1206514" y="27275"/>
                  <a:pt x="1436467" y="0"/>
                </a:cubicBezTo>
                <a:cubicBezTo>
                  <a:pt x="1666420" y="-27275"/>
                  <a:pt x="1725940" y="34484"/>
                  <a:pt x="2008065" y="0"/>
                </a:cubicBezTo>
                <a:cubicBezTo>
                  <a:pt x="2290190" y="-34484"/>
                  <a:pt x="2320235" y="12868"/>
                  <a:pt x="2551082" y="0"/>
                </a:cubicBezTo>
                <a:cubicBezTo>
                  <a:pt x="2781929" y="-12868"/>
                  <a:pt x="2937284" y="37390"/>
                  <a:pt x="3151259" y="0"/>
                </a:cubicBezTo>
                <a:lnTo>
                  <a:pt x="3151259" y="0"/>
                </a:lnTo>
                <a:cubicBezTo>
                  <a:pt x="3335919" y="-23403"/>
                  <a:pt x="3396237" y="35346"/>
                  <a:pt x="3614944" y="0"/>
                </a:cubicBezTo>
                <a:cubicBezTo>
                  <a:pt x="3833651" y="-35346"/>
                  <a:pt x="3936446" y="25852"/>
                  <a:pt x="4065124" y="0"/>
                </a:cubicBezTo>
                <a:cubicBezTo>
                  <a:pt x="4193802" y="-25852"/>
                  <a:pt x="4407407" y="15012"/>
                  <a:pt x="4501798" y="0"/>
                </a:cubicBezTo>
                <a:cubicBezTo>
                  <a:pt x="4566110" y="-30914"/>
                  <a:pt x="4712529" y="25337"/>
                  <a:pt x="4811412" y="0"/>
                </a:cubicBezTo>
                <a:cubicBezTo>
                  <a:pt x="4910295" y="-25337"/>
                  <a:pt x="4990246" y="23149"/>
                  <a:pt x="5108885" y="0"/>
                </a:cubicBezTo>
                <a:cubicBezTo>
                  <a:pt x="5286807" y="6671"/>
                  <a:pt x="5396289" y="107245"/>
                  <a:pt x="5402158" y="293273"/>
                </a:cubicBezTo>
                <a:lnTo>
                  <a:pt x="5402158" y="293267"/>
                </a:lnTo>
                <a:cubicBezTo>
                  <a:pt x="5462898" y="254439"/>
                  <a:pt x="5533514" y="280988"/>
                  <a:pt x="5629535" y="246520"/>
                </a:cubicBezTo>
                <a:cubicBezTo>
                  <a:pt x="5613541" y="398607"/>
                  <a:pt x="5477435" y="568752"/>
                  <a:pt x="5402158" y="733167"/>
                </a:cubicBezTo>
                <a:cubicBezTo>
                  <a:pt x="5435213" y="842688"/>
                  <a:pt x="5386263" y="989043"/>
                  <a:pt x="5402158" y="1107079"/>
                </a:cubicBezTo>
                <a:cubicBezTo>
                  <a:pt x="5418053" y="1225115"/>
                  <a:pt x="5398416" y="1359051"/>
                  <a:pt x="5402158" y="1466327"/>
                </a:cubicBezTo>
                <a:cubicBezTo>
                  <a:pt x="5410023" y="1590182"/>
                  <a:pt x="5257828" y="1741422"/>
                  <a:pt x="5108885" y="1759600"/>
                </a:cubicBezTo>
                <a:cubicBezTo>
                  <a:pt x="5037790" y="1764009"/>
                  <a:pt x="4932957" y="1742330"/>
                  <a:pt x="4817483" y="1759600"/>
                </a:cubicBezTo>
                <a:cubicBezTo>
                  <a:pt x="4702009" y="1776870"/>
                  <a:pt x="4590687" y="1740490"/>
                  <a:pt x="4501798" y="1759600"/>
                </a:cubicBezTo>
                <a:cubicBezTo>
                  <a:pt x="4317426" y="1802726"/>
                  <a:pt x="4155638" y="1726551"/>
                  <a:pt x="4065124" y="1759600"/>
                </a:cubicBezTo>
                <a:cubicBezTo>
                  <a:pt x="3974610" y="1792649"/>
                  <a:pt x="3847089" y="1714199"/>
                  <a:pt x="3641955" y="1759600"/>
                </a:cubicBezTo>
                <a:cubicBezTo>
                  <a:pt x="3436821" y="1805001"/>
                  <a:pt x="3312358" y="1714135"/>
                  <a:pt x="3151259" y="1759600"/>
                </a:cubicBezTo>
                <a:lnTo>
                  <a:pt x="3151259" y="1759600"/>
                </a:lnTo>
                <a:cubicBezTo>
                  <a:pt x="2898490" y="1818076"/>
                  <a:pt x="2750735" y="1702357"/>
                  <a:pt x="2579662" y="1759600"/>
                </a:cubicBezTo>
                <a:cubicBezTo>
                  <a:pt x="2408589" y="1816843"/>
                  <a:pt x="2218443" y="1734149"/>
                  <a:pt x="2036644" y="1759600"/>
                </a:cubicBezTo>
                <a:cubicBezTo>
                  <a:pt x="1854845" y="1785051"/>
                  <a:pt x="1723537" y="1698793"/>
                  <a:pt x="1436467" y="1759600"/>
                </a:cubicBezTo>
                <a:cubicBezTo>
                  <a:pt x="1149397" y="1820407"/>
                  <a:pt x="1107352" y="1728667"/>
                  <a:pt x="950610" y="1759600"/>
                </a:cubicBezTo>
                <a:cubicBezTo>
                  <a:pt x="793868" y="1790533"/>
                  <a:pt x="523895" y="1691975"/>
                  <a:pt x="293273" y="1759600"/>
                </a:cubicBezTo>
                <a:cubicBezTo>
                  <a:pt x="128760" y="1762724"/>
                  <a:pt x="-44440" y="1642660"/>
                  <a:pt x="0" y="1466327"/>
                </a:cubicBezTo>
                <a:cubicBezTo>
                  <a:pt x="-25620" y="1362993"/>
                  <a:pt x="30141" y="1285376"/>
                  <a:pt x="0" y="1121742"/>
                </a:cubicBezTo>
                <a:cubicBezTo>
                  <a:pt x="-30141" y="958108"/>
                  <a:pt x="5187" y="902883"/>
                  <a:pt x="0" y="733167"/>
                </a:cubicBezTo>
                <a:cubicBezTo>
                  <a:pt x="-5776" y="556549"/>
                  <a:pt x="11160" y="488809"/>
                  <a:pt x="0" y="293267"/>
                </a:cubicBezTo>
                <a:lnTo>
                  <a:pt x="0" y="293267"/>
                </a:lnTo>
                <a:lnTo>
                  <a:pt x="0" y="293273"/>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4209"/>
                      <a:gd name="adj2" fmla="val -35990"/>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Une solution de télésurveillance </a:t>
            </a:r>
            <a:r>
              <a:rPr lang="fr-FR" sz="1400" dirty="0">
                <a:solidFill>
                  <a:schemeClr val="tx1"/>
                </a:solidFill>
                <a:latin typeface="Ink Free" panose="03080402000500000000" pitchFamily="66" charset="0"/>
              </a:rPr>
              <a:t>sur mesure est proposée à nos clients.. </a:t>
            </a:r>
          </a:p>
          <a:p>
            <a:r>
              <a:rPr lang="fr-FR" sz="1400" dirty="0">
                <a:solidFill>
                  <a:schemeClr val="tx1"/>
                </a:solidFill>
                <a:latin typeface="Ink Free" panose="03080402000500000000" pitchFamily="66" charset="0"/>
              </a:rPr>
              <a:t>La prestation est réalisée par un expert en télésurveillance : </a:t>
            </a:r>
          </a:p>
          <a:p>
            <a:r>
              <a:rPr lang="fr-FR" sz="1400" b="1" dirty="0">
                <a:solidFill>
                  <a:schemeClr val="tx1"/>
                </a:solidFill>
                <a:latin typeface="Ink Free" panose="03080402000500000000" pitchFamily="66" charset="0"/>
              </a:rPr>
              <a:t>IMA PROTECT.</a:t>
            </a:r>
          </a:p>
          <a:p>
            <a:endParaRPr lang="fr-FR" sz="1400" b="1" dirty="0">
              <a:solidFill>
                <a:schemeClr val="tx1"/>
              </a:solidFill>
              <a:latin typeface="Ink Free" panose="03080402000500000000" pitchFamily="66" charset="0"/>
            </a:endParaRPr>
          </a:p>
          <a:p>
            <a:r>
              <a:rPr lang="fr-FR" sz="1400" dirty="0">
                <a:solidFill>
                  <a:schemeClr val="tx1"/>
                </a:solidFill>
                <a:latin typeface="Ink Free" panose="03080402000500000000" pitchFamily="66" charset="0"/>
              </a:rPr>
              <a:t>En cas de sinistre garanti , la franchise vol de notre contrat MRH est offerte.</a:t>
            </a:r>
          </a:p>
        </p:txBody>
      </p:sp>
      <p:grpSp>
        <p:nvGrpSpPr>
          <p:cNvPr id="32" name="Groupe 31">
            <a:extLst>
              <a:ext uri="{FF2B5EF4-FFF2-40B4-BE49-F238E27FC236}">
                <a16:creationId xmlns:a16="http://schemas.microsoft.com/office/drawing/2014/main" id="{8A4F3F8F-A2D8-93AC-5025-F0EC10435D48}"/>
              </a:ext>
            </a:extLst>
          </p:cNvPr>
          <p:cNvGrpSpPr/>
          <p:nvPr/>
        </p:nvGrpSpPr>
        <p:grpSpPr>
          <a:xfrm>
            <a:off x="8978911" y="5485666"/>
            <a:ext cx="1115654" cy="434891"/>
            <a:chOff x="9701914" y="5279004"/>
            <a:chExt cx="1115654" cy="434891"/>
          </a:xfrm>
        </p:grpSpPr>
        <p:sp>
          <p:nvSpPr>
            <p:cNvPr id="33" name="Rectangle 32">
              <a:hlinkClick r:id="rId5"/>
              <a:extLst>
                <a:ext uri="{FF2B5EF4-FFF2-40B4-BE49-F238E27FC236}">
                  <a16:creationId xmlns:a16="http://schemas.microsoft.com/office/drawing/2014/main" id="{0C5347BF-06C7-327A-D623-CFF77596399D}"/>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34" name="Image 33">
              <a:extLst>
                <a:ext uri="{FF2B5EF4-FFF2-40B4-BE49-F238E27FC236}">
                  <a16:creationId xmlns:a16="http://schemas.microsoft.com/office/drawing/2014/main" id="{FE33940D-B331-D95A-23AC-EA6F8F5E61B8}"/>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pic>
        <p:nvPicPr>
          <p:cNvPr id="5122" name="Picture 2" descr="Vecteur deux filles pensant et heureux, une femme curieuse en questionnement, tenue de mode, illustration plate">
            <a:extLst>
              <a:ext uri="{FF2B5EF4-FFF2-40B4-BE49-F238E27FC236}">
                <a16:creationId xmlns:a16="http://schemas.microsoft.com/office/drawing/2014/main" id="{C34B64A4-A6FB-8E7B-BE0B-637B51B22275}"/>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731" r="72713"/>
          <a:stretch/>
        </p:blipFill>
        <p:spPr bwMode="auto">
          <a:xfrm>
            <a:off x="10765395" y="2423482"/>
            <a:ext cx="1404593" cy="41243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471A453-ED8E-C7D3-4A73-26277FF9281E}"/>
              </a:ext>
            </a:extLst>
          </p:cNvPr>
          <p:cNvSpPr/>
          <p:nvPr/>
        </p:nvSpPr>
        <p:spPr>
          <a:xfrm>
            <a:off x="8785781" y="577713"/>
            <a:ext cx="1775350" cy="385887"/>
          </a:xfrm>
          <a:custGeom>
            <a:avLst/>
            <a:gdLst>
              <a:gd name="connsiteX0" fmla="*/ 0 w 1775350"/>
              <a:gd name="connsiteY0" fmla="*/ 0 h 385887"/>
              <a:gd name="connsiteX1" fmla="*/ 556276 w 1775350"/>
              <a:gd name="connsiteY1" fmla="*/ 0 h 385887"/>
              <a:gd name="connsiteX2" fmla="*/ 1183567 w 1775350"/>
              <a:gd name="connsiteY2" fmla="*/ 0 h 385887"/>
              <a:gd name="connsiteX3" fmla="*/ 1775350 w 1775350"/>
              <a:gd name="connsiteY3" fmla="*/ 0 h 385887"/>
              <a:gd name="connsiteX4" fmla="*/ 1775350 w 1775350"/>
              <a:gd name="connsiteY4" fmla="*/ 385887 h 385887"/>
              <a:gd name="connsiteX5" fmla="*/ 1183567 w 1775350"/>
              <a:gd name="connsiteY5" fmla="*/ 385887 h 385887"/>
              <a:gd name="connsiteX6" fmla="*/ 609537 w 1775350"/>
              <a:gd name="connsiteY6" fmla="*/ 385887 h 385887"/>
              <a:gd name="connsiteX7" fmla="*/ 0 w 1775350"/>
              <a:gd name="connsiteY7" fmla="*/ 385887 h 385887"/>
              <a:gd name="connsiteX8" fmla="*/ 0 w 1775350"/>
              <a:gd name="connsiteY8"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5350" h="385887" fill="none" extrusionOk="0">
                <a:moveTo>
                  <a:pt x="0" y="0"/>
                </a:moveTo>
                <a:cubicBezTo>
                  <a:pt x="169544" y="22345"/>
                  <a:pt x="336885" y="-14378"/>
                  <a:pt x="556276" y="0"/>
                </a:cubicBezTo>
                <a:cubicBezTo>
                  <a:pt x="775667" y="14378"/>
                  <a:pt x="993723" y="-31050"/>
                  <a:pt x="1183567" y="0"/>
                </a:cubicBezTo>
                <a:cubicBezTo>
                  <a:pt x="1373411" y="31050"/>
                  <a:pt x="1580859" y="29056"/>
                  <a:pt x="1775350" y="0"/>
                </a:cubicBezTo>
                <a:cubicBezTo>
                  <a:pt x="1771235" y="191953"/>
                  <a:pt x="1789327" y="212101"/>
                  <a:pt x="1775350" y="385887"/>
                </a:cubicBezTo>
                <a:cubicBezTo>
                  <a:pt x="1521372" y="376272"/>
                  <a:pt x="1422005" y="395623"/>
                  <a:pt x="1183567" y="385887"/>
                </a:cubicBezTo>
                <a:cubicBezTo>
                  <a:pt x="945129" y="376151"/>
                  <a:pt x="778163" y="374430"/>
                  <a:pt x="609537" y="385887"/>
                </a:cubicBezTo>
                <a:cubicBezTo>
                  <a:pt x="440911" y="397345"/>
                  <a:pt x="212300" y="368674"/>
                  <a:pt x="0" y="385887"/>
                </a:cubicBezTo>
                <a:cubicBezTo>
                  <a:pt x="3548" y="255390"/>
                  <a:pt x="-14658" y="158268"/>
                  <a:pt x="0" y="0"/>
                </a:cubicBezTo>
                <a:close/>
              </a:path>
              <a:path w="1775350" h="385887" stroke="0" extrusionOk="0">
                <a:moveTo>
                  <a:pt x="0" y="0"/>
                </a:moveTo>
                <a:cubicBezTo>
                  <a:pt x="196002" y="14506"/>
                  <a:pt x="387406" y="-25590"/>
                  <a:pt x="556276" y="0"/>
                </a:cubicBezTo>
                <a:cubicBezTo>
                  <a:pt x="725146" y="25590"/>
                  <a:pt x="952254" y="9139"/>
                  <a:pt x="1165813" y="0"/>
                </a:cubicBezTo>
                <a:cubicBezTo>
                  <a:pt x="1379372" y="-9139"/>
                  <a:pt x="1569563" y="8564"/>
                  <a:pt x="1775350" y="0"/>
                </a:cubicBezTo>
                <a:cubicBezTo>
                  <a:pt x="1767444" y="119825"/>
                  <a:pt x="1781498" y="232015"/>
                  <a:pt x="1775350" y="385887"/>
                </a:cubicBezTo>
                <a:cubicBezTo>
                  <a:pt x="1532885" y="412936"/>
                  <a:pt x="1459373" y="397463"/>
                  <a:pt x="1148060" y="385887"/>
                </a:cubicBezTo>
                <a:cubicBezTo>
                  <a:pt x="836747" y="374312"/>
                  <a:pt x="746464" y="366151"/>
                  <a:pt x="609537" y="385887"/>
                </a:cubicBezTo>
                <a:cubicBezTo>
                  <a:pt x="472610" y="405623"/>
                  <a:pt x="171293" y="363925"/>
                  <a:pt x="0" y="385887"/>
                </a:cubicBezTo>
                <a:cubicBezTo>
                  <a:pt x="-6383" y="263650"/>
                  <a:pt x="17066" y="155233"/>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Télésurveillance</a:t>
            </a:r>
          </a:p>
        </p:txBody>
      </p:sp>
      <p:pic>
        <p:nvPicPr>
          <p:cNvPr id="14340" name="Picture 4" descr="Design Plat Voler Illustration De Données Avec Voleur Et Ordinateur Portable">
            <a:extLst>
              <a:ext uri="{FF2B5EF4-FFF2-40B4-BE49-F238E27FC236}">
                <a16:creationId xmlns:a16="http://schemas.microsoft.com/office/drawing/2014/main" id="{F72615CB-2799-1375-6256-1E81F1D4578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67" t="11355" r="15449" b="9491"/>
          <a:stretch/>
        </p:blipFill>
        <p:spPr bwMode="auto">
          <a:xfrm>
            <a:off x="610046" y="1540488"/>
            <a:ext cx="4471002" cy="4520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BF296B3-D525-D221-E4A6-0405DDDFEF4E}"/>
              </a:ext>
            </a:extLst>
          </p:cNvPr>
          <p:cNvSpPr/>
          <p:nvPr/>
        </p:nvSpPr>
        <p:spPr>
          <a:xfrm>
            <a:off x="820208" y="1675977"/>
            <a:ext cx="1904138" cy="4284971"/>
          </a:xfrm>
          <a:custGeom>
            <a:avLst/>
            <a:gdLst>
              <a:gd name="connsiteX0" fmla="*/ 0 w 1904138"/>
              <a:gd name="connsiteY0" fmla="*/ 0 h 4284971"/>
              <a:gd name="connsiteX1" fmla="*/ 634713 w 1904138"/>
              <a:gd name="connsiteY1" fmla="*/ 0 h 4284971"/>
              <a:gd name="connsiteX2" fmla="*/ 1307508 w 1904138"/>
              <a:gd name="connsiteY2" fmla="*/ 0 h 4284971"/>
              <a:gd name="connsiteX3" fmla="*/ 1904138 w 1904138"/>
              <a:gd name="connsiteY3" fmla="*/ 0 h 4284971"/>
              <a:gd name="connsiteX4" fmla="*/ 1904138 w 1904138"/>
              <a:gd name="connsiteY4" fmla="*/ 483590 h 4284971"/>
              <a:gd name="connsiteX5" fmla="*/ 1904138 w 1904138"/>
              <a:gd name="connsiteY5" fmla="*/ 967179 h 4284971"/>
              <a:gd name="connsiteX6" fmla="*/ 1904138 w 1904138"/>
              <a:gd name="connsiteY6" fmla="*/ 1450769 h 4284971"/>
              <a:gd name="connsiteX7" fmla="*/ 1904138 w 1904138"/>
              <a:gd name="connsiteY7" fmla="*/ 2105757 h 4284971"/>
              <a:gd name="connsiteX8" fmla="*/ 1904138 w 1904138"/>
              <a:gd name="connsiteY8" fmla="*/ 2760746 h 4284971"/>
              <a:gd name="connsiteX9" fmla="*/ 1904138 w 1904138"/>
              <a:gd name="connsiteY9" fmla="*/ 3415734 h 4284971"/>
              <a:gd name="connsiteX10" fmla="*/ 1904138 w 1904138"/>
              <a:gd name="connsiteY10" fmla="*/ 4284971 h 4284971"/>
              <a:gd name="connsiteX11" fmla="*/ 1269425 w 1904138"/>
              <a:gd name="connsiteY11" fmla="*/ 4284971 h 4284971"/>
              <a:gd name="connsiteX12" fmla="*/ 653754 w 1904138"/>
              <a:gd name="connsiteY12" fmla="*/ 4284971 h 4284971"/>
              <a:gd name="connsiteX13" fmla="*/ 0 w 1904138"/>
              <a:gd name="connsiteY13" fmla="*/ 4284971 h 4284971"/>
              <a:gd name="connsiteX14" fmla="*/ 0 w 1904138"/>
              <a:gd name="connsiteY14" fmla="*/ 3715682 h 4284971"/>
              <a:gd name="connsiteX15" fmla="*/ 0 w 1904138"/>
              <a:gd name="connsiteY15" fmla="*/ 3103543 h 4284971"/>
              <a:gd name="connsiteX16" fmla="*/ 0 w 1904138"/>
              <a:gd name="connsiteY16" fmla="*/ 2405705 h 4284971"/>
              <a:gd name="connsiteX17" fmla="*/ 0 w 1904138"/>
              <a:gd name="connsiteY17" fmla="*/ 1750717 h 4284971"/>
              <a:gd name="connsiteX18" fmla="*/ 0 w 1904138"/>
              <a:gd name="connsiteY18" fmla="*/ 1138578 h 4284971"/>
              <a:gd name="connsiteX19" fmla="*/ 0 w 1904138"/>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04138" h="4284971" fill="none" extrusionOk="0">
                <a:moveTo>
                  <a:pt x="0" y="0"/>
                </a:moveTo>
                <a:cubicBezTo>
                  <a:pt x="226969" y="-12994"/>
                  <a:pt x="354233" y="22135"/>
                  <a:pt x="634713" y="0"/>
                </a:cubicBezTo>
                <a:cubicBezTo>
                  <a:pt x="915193" y="-22135"/>
                  <a:pt x="980087" y="27936"/>
                  <a:pt x="1307508" y="0"/>
                </a:cubicBezTo>
                <a:cubicBezTo>
                  <a:pt x="1634929" y="-27936"/>
                  <a:pt x="1637487" y="20506"/>
                  <a:pt x="1904138" y="0"/>
                </a:cubicBezTo>
                <a:cubicBezTo>
                  <a:pt x="1902686" y="168836"/>
                  <a:pt x="1897537" y="309882"/>
                  <a:pt x="1904138" y="483590"/>
                </a:cubicBezTo>
                <a:cubicBezTo>
                  <a:pt x="1910740" y="657298"/>
                  <a:pt x="1916547" y="755619"/>
                  <a:pt x="1904138" y="967179"/>
                </a:cubicBezTo>
                <a:cubicBezTo>
                  <a:pt x="1891729" y="1178739"/>
                  <a:pt x="1907962" y="1289944"/>
                  <a:pt x="1904138" y="1450769"/>
                </a:cubicBezTo>
                <a:cubicBezTo>
                  <a:pt x="1900315" y="1611594"/>
                  <a:pt x="1880942" y="1870001"/>
                  <a:pt x="1904138" y="2105757"/>
                </a:cubicBezTo>
                <a:cubicBezTo>
                  <a:pt x="1927334" y="2341513"/>
                  <a:pt x="1918045" y="2520952"/>
                  <a:pt x="1904138" y="2760746"/>
                </a:cubicBezTo>
                <a:cubicBezTo>
                  <a:pt x="1890231" y="3000540"/>
                  <a:pt x="1926758" y="3121935"/>
                  <a:pt x="1904138" y="3415734"/>
                </a:cubicBezTo>
                <a:cubicBezTo>
                  <a:pt x="1881518" y="3709533"/>
                  <a:pt x="1878873" y="3953150"/>
                  <a:pt x="1904138" y="4284971"/>
                </a:cubicBezTo>
                <a:cubicBezTo>
                  <a:pt x="1746950" y="4264591"/>
                  <a:pt x="1503251" y="4305129"/>
                  <a:pt x="1269425" y="4284971"/>
                </a:cubicBezTo>
                <a:cubicBezTo>
                  <a:pt x="1035599" y="4264813"/>
                  <a:pt x="831952" y="4275814"/>
                  <a:pt x="653754" y="4284971"/>
                </a:cubicBezTo>
                <a:cubicBezTo>
                  <a:pt x="475556" y="4294128"/>
                  <a:pt x="135027" y="4277564"/>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904138" h="4284971" stroke="0" extrusionOk="0">
                <a:moveTo>
                  <a:pt x="0" y="0"/>
                </a:moveTo>
                <a:cubicBezTo>
                  <a:pt x="273502" y="-29693"/>
                  <a:pt x="463258" y="12209"/>
                  <a:pt x="596630" y="0"/>
                </a:cubicBezTo>
                <a:cubicBezTo>
                  <a:pt x="730002" y="-12209"/>
                  <a:pt x="1042642" y="-21095"/>
                  <a:pt x="1250384" y="0"/>
                </a:cubicBezTo>
                <a:cubicBezTo>
                  <a:pt x="1458126" y="21095"/>
                  <a:pt x="1688149" y="-14421"/>
                  <a:pt x="1904138" y="0"/>
                </a:cubicBezTo>
                <a:cubicBezTo>
                  <a:pt x="1871986" y="290431"/>
                  <a:pt x="1921707" y="486490"/>
                  <a:pt x="1904138" y="697838"/>
                </a:cubicBezTo>
                <a:cubicBezTo>
                  <a:pt x="1886569" y="909186"/>
                  <a:pt x="1909376" y="1237798"/>
                  <a:pt x="1904138" y="1395676"/>
                </a:cubicBezTo>
                <a:cubicBezTo>
                  <a:pt x="1898900" y="1553554"/>
                  <a:pt x="1898153" y="1897404"/>
                  <a:pt x="1904138" y="2050665"/>
                </a:cubicBezTo>
                <a:cubicBezTo>
                  <a:pt x="1910123" y="2203926"/>
                  <a:pt x="1913035" y="2512303"/>
                  <a:pt x="1904138" y="2662803"/>
                </a:cubicBezTo>
                <a:cubicBezTo>
                  <a:pt x="1895241" y="2813303"/>
                  <a:pt x="1924106" y="3057709"/>
                  <a:pt x="1904138" y="3317792"/>
                </a:cubicBezTo>
                <a:cubicBezTo>
                  <a:pt x="1884170" y="3577875"/>
                  <a:pt x="1925613" y="4046210"/>
                  <a:pt x="1904138" y="4284971"/>
                </a:cubicBezTo>
                <a:cubicBezTo>
                  <a:pt x="1685345" y="4285720"/>
                  <a:pt x="1575110" y="4280431"/>
                  <a:pt x="1288467" y="4284971"/>
                </a:cubicBezTo>
                <a:cubicBezTo>
                  <a:pt x="1001824" y="4289511"/>
                  <a:pt x="858119" y="4257028"/>
                  <a:pt x="672795" y="4284971"/>
                </a:cubicBezTo>
                <a:cubicBezTo>
                  <a:pt x="487471" y="4312914"/>
                  <a:pt x="251674" y="4314527"/>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Votre client vient s’informer de nos couvertures d’assurance en cas de cambriolage à son domicile pendant ses vacances.</a:t>
            </a:r>
          </a:p>
        </p:txBody>
      </p:sp>
      <p:sp>
        <p:nvSpPr>
          <p:cNvPr id="9" name="Rectangle 8">
            <a:extLst>
              <a:ext uri="{FF2B5EF4-FFF2-40B4-BE49-F238E27FC236}">
                <a16:creationId xmlns:a16="http://schemas.microsoft.com/office/drawing/2014/main" id="{0EEFC3CF-61BE-65E5-D625-441E2A3EFD4C}"/>
              </a:ext>
            </a:extLst>
          </p:cNvPr>
          <p:cNvSpPr/>
          <p:nvPr/>
        </p:nvSpPr>
        <p:spPr>
          <a:xfrm>
            <a:off x="695326" y="1540487"/>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pic>
        <p:nvPicPr>
          <p:cNvPr id="8" name="Image 7">
            <a:extLst>
              <a:ext uri="{FF2B5EF4-FFF2-40B4-BE49-F238E27FC236}">
                <a16:creationId xmlns:a16="http://schemas.microsoft.com/office/drawing/2014/main" id="{E159F31A-AA26-9995-440C-7620B3138ACC}"/>
              </a:ext>
            </a:extLst>
          </p:cNvPr>
          <p:cNvPicPr>
            <a:picLocks noChangeAspect="1"/>
          </p:cNvPicPr>
          <p:nvPr/>
        </p:nvPicPr>
        <p:blipFill rotWithShape="1">
          <a:blip r:embed="rId8"/>
          <a:srcRect t="30569" r="21684"/>
          <a:stretch/>
        </p:blipFill>
        <p:spPr>
          <a:xfrm>
            <a:off x="10394387" y="5337783"/>
            <a:ext cx="621116" cy="582774"/>
          </a:xfrm>
          <a:prstGeom prst="rect">
            <a:avLst/>
          </a:prstGeom>
        </p:spPr>
      </p:pic>
    </p:spTree>
    <p:extLst>
      <p:ext uri="{BB962C8B-B14F-4D97-AF65-F5344CB8AC3E}">
        <p14:creationId xmlns:p14="http://schemas.microsoft.com/office/powerpoint/2010/main" val="262930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5122"/>
                                        </p:tgtEl>
                                        <p:attrNameLst>
                                          <p:attrName>style.visibility</p:attrName>
                                        </p:attrNameLst>
                                      </p:cBhvr>
                                      <p:to>
                                        <p:strVal val="visible"/>
                                      </p:to>
                                    </p:set>
                                    <p:anim calcmode="lin" valueType="num">
                                      <p:cBhvr additive="base">
                                        <p:cTn id="20" dur="500" fill="hold"/>
                                        <p:tgtEl>
                                          <p:spTgt spid="5122"/>
                                        </p:tgtEl>
                                        <p:attrNameLst>
                                          <p:attrName>ppt_x</p:attrName>
                                        </p:attrNameLst>
                                      </p:cBhvr>
                                      <p:tavLst>
                                        <p:tav tm="0">
                                          <p:val>
                                            <p:strVal val="1+#ppt_w/2"/>
                                          </p:val>
                                        </p:tav>
                                        <p:tav tm="100000">
                                          <p:val>
                                            <p:strVal val="#ppt_x"/>
                                          </p:val>
                                        </p:tav>
                                      </p:tavLst>
                                    </p:anim>
                                    <p:anim calcmode="lin" valueType="num">
                                      <p:cBhvr additive="base">
                                        <p:cTn id="21" dur="500" fill="hold"/>
                                        <p:tgtEl>
                                          <p:spTgt spid="5122"/>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animBg="1"/>
      <p:bldP spid="28" grpId="0" animBg="1"/>
      <p:bldP spid="2"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26DFE-0447-A4FF-8553-0F02D6EC1E82}"/>
              </a:ext>
            </a:extLst>
          </p:cNvPr>
          <p:cNvSpPr/>
          <p:nvPr/>
        </p:nvSpPr>
        <p:spPr>
          <a:xfrm>
            <a:off x="610046" y="1415425"/>
            <a:ext cx="11066017" cy="4758233"/>
          </a:xfrm>
          <a:custGeom>
            <a:avLst/>
            <a:gdLst>
              <a:gd name="connsiteX0" fmla="*/ 0 w 11066017"/>
              <a:gd name="connsiteY0" fmla="*/ 0 h 4758233"/>
              <a:gd name="connsiteX1" fmla="*/ 470306 w 11066017"/>
              <a:gd name="connsiteY1" fmla="*/ 0 h 4758233"/>
              <a:gd name="connsiteX2" fmla="*/ 940611 w 11066017"/>
              <a:gd name="connsiteY2" fmla="*/ 0 h 4758233"/>
              <a:gd name="connsiteX3" fmla="*/ 1410917 w 11066017"/>
              <a:gd name="connsiteY3" fmla="*/ 0 h 4758233"/>
              <a:gd name="connsiteX4" fmla="*/ 1770563 w 11066017"/>
              <a:gd name="connsiteY4" fmla="*/ 0 h 4758233"/>
              <a:gd name="connsiteX5" fmla="*/ 2683509 w 11066017"/>
              <a:gd name="connsiteY5" fmla="*/ 0 h 4758233"/>
              <a:gd name="connsiteX6" fmla="*/ 3375135 w 11066017"/>
              <a:gd name="connsiteY6" fmla="*/ 0 h 4758233"/>
              <a:gd name="connsiteX7" fmla="*/ 4288082 w 11066017"/>
              <a:gd name="connsiteY7" fmla="*/ 0 h 4758233"/>
              <a:gd name="connsiteX8" fmla="*/ 4869047 w 11066017"/>
              <a:gd name="connsiteY8" fmla="*/ 0 h 4758233"/>
              <a:gd name="connsiteX9" fmla="*/ 5228693 w 11066017"/>
              <a:gd name="connsiteY9" fmla="*/ 0 h 4758233"/>
              <a:gd name="connsiteX10" fmla="*/ 5698999 w 11066017"/>
              <a:gd name="connsiteY10" fmla="*/ 0 h 4758233"/>
              <a:gd name="connsiteX11" fmla="*/ 6390625 w 11066017"/>
              <a:gd name="connsiteY11" fmla="*/ 0 h 4758233"/>
              <a:gd name="connsiteX12" fmla="*/ 7192911 w 11066017"/>
              <a:gd name="connsiteY12" fmla="*/ 0 h 4758233"/>
              <a:gd name="connsiteX13" fmla="*/ 7773877 w 11066017"/>
              <a:gd name="connsiteY13" fmla="*/ 0 h 4758233"/>
              <a:gd name="connsiteX14" fmla="*/ 8133522 w 11066017"/>
              <a:gd name="connsiteY14" fmla="*/ 0 h 4758233"/>
              <a:gd name="connsiteX15" fmla="*/ 8825149 w 11066017"/>
              <a:gd name="connsiteY15" fmla="*/ 0 h 4758233"/>
              <a:gd name="connsiteX16" fmla="*/ 9627435 w 11066017"/>
              <a:gd name="connsiteY16" fmla="*/ 0 h 4758233"/>
              <a:gd name="connsiteX17" fmla="*/ 10319061 w 11066017"/>
              <a:gd name="connsiteY17" fmla="*/ 0 h 4758233"/>
              <a:gd name="connsiteX18" fmla="*/ 11066017 w 11066017"/>
              <a:gd name="connsiteY18" fmla="*/ 0 h 4758233"/>
              <a:gd name="connsiteX19" fmla="*/ 11066017 w 11066017"/>
              <a:gd name="connsiteY19" fmla="*/ 679748 h 4758233"/>
              <a:gd name="connsiteX20" fmla="*/ 11066017 w 11066017"/>
              <a:gd name="connsiteY20" fmla="*/ 1454660 h 4758233"/>
              <a:gd name="connsiteX21" fmla="*/ 11066017 w 11066017"/>
              <a:gd name="connsiteY21" fmla="*/ 2086825 h 4758233"/>
              <a:gd name="connsiteX22" fmla="*/ 11066017 w 11066017"/>
              <a:gd name="connsiteY22" fmla="*/ 2623826 h 4758233"/>
              <a:gd name="connsiteX23" fmla="*/ 11066017 w 11066017"/>
              <a:gd name="connsiteY23" fmla="*/ 3255991 h 4758233"/>
              <a:gd name="connsiteX24" fmla="*/ 11066017 w 11066017"/>
              <a:gd name="connsiteY24" fmla="*/ 4030903 h 4758233"/>
              <a:gd name="connsiteX25" fmla="*/ 11066017 w 11066017"/>
              <a:gd name="connsiteY25" fmla="*/ 4758233 h 4758233"/>
              <a:gd name="connsiteX26" fmla="*/ 10595711 w 11066017"/>
              <a:gd name="connsiteY26" fmla="*/ 4758233 h 4758233"/>
              <a:gd name="connsiteX27" fmla="*/ 9793425 w 11066017"/>
              <a:gd name="connsiteY27" fmla="*/ 4758233 h 4758233"/>
              <a:gd name="connsiteX28" fmla="*/ 9212459 w 11066017"/>
              <a:gd name="connsiteY28" fmla="*/ 4758233 h 4758233"/>
              <a:gd name="connsiteX29" fmla="*/ 8852814 w 11066017"/>
              <a:gd name="connsiteY29" fmla="*/ 4758233 h 4758233"/>
              <a:gd name="connsiteX30" fmla="*/ 7939867 w 11066017"/>
              <a:gd name="connsiteY30" fmla="*/ 4758233 h 4758233"/>
              <a:gd name="connsiteX31" fmla="*/ 7137581 w 11066017"/>
              <a:gd name="connsiteY31" fmla="*/ 4758233 h 4758233"/>
              <a:gd name="connsiteX32" fmla="*/ 6335295 w 11066017"/>
              <a:gd name="connsiteY32" fmla="*/ 4758233 h 4758233"/>
              <a:gd name="connsiteX33" fmla="*/ 5975649 w 11066017"/>
              <a:gd name="connsiteY33" fmla="*/ 4758233 h 4758233"/>
              <a:gd name="connsiteX34" fmla="*/ 5505343 w 11066017"/>
              <a:gd name="connsiteY34" fmla="*/ 4758233 h 4758233"/>
              <a:gd name="connsiteX35" fmla="*/ 5035038 w 11066017"/>
              <a:gd name="connsiteY35" fmla="*/ 4758233 h 4758233"/>
              <a:gd name="connsiteX36" fmla="*/ 4675392 w 11066017"/>
              <a:gd name="connsiteY36" fmla="*/ 4758233 h 4758233"/>
              <a:gd name="connsiteX37" fmla="*/ 4205086 w 11066017"/>
              <a:gd name="connsiteY37" fmla="*/ 4758233 h 4758233"/>
              <a:gd name="connsiteX38" fmla="*/ 3845441 w 11066017"/>
              <a:gd name="connsiteY38" fmla="*/ 4758233 h 4758233"/>
              <a:gd name="connsiteX39" fmla="*/ 3375135 w 11066017"/>
              <a:gd name="connsiteY39" fmla="*/ 4758233 h 4758233"/>
              <a:gd name="connsiteX40" fmla="*/ 3015490 w 11066017"/>
              <a:gd name="connsiteY40" fmla="*/ 4758233 h 4758233"/>
              <a:gd name="connsiteX41" fmla="*/ 2323864 w 11066017"/>
              <a:gd name="connsiteY41" fmla="*/ 4758233 h 4758233"/>
              <a:gd name="connsiteX42" fmla="*/ 1742898 w 11066017"/>
              <a:gd name="connsiteY42" fmla="*/ 4758233 h 4758233"/>
              <a:gd name="connsiteX43" fmla="*/ 1383252 w 11066017"/>
              <a:gd name="connsiteY43" fmla="*/ 4758233 h 4758233"/>
              <a:gd name="connsiteX44" fmla="*/ 0 w 11066017"/>
              <a:gd name="connsiteY44" fmla="*/ 4758233 h 4758233"/>
              <a:gd name="connsiteX45" fmla="*/ 0 w 11066017"/>
              <a:gd name="connsiteY45" fmla="*/ 4030903 h 4758233"/>
              <a:gd name="connsiteX46" fmla="*/ 0 w 11066017"/>
              <a:gd name="connsiteY46" fmla="*/ 3398738 h 4758233"/>
              <a:gd name="connsiteX47" fmla="*/ 0 w 11066017"/>
              <a:gd name="connsiteY47" fmla="*/ 2766573 h 4758233"/>
              <a:gd name="connsiteX48" fmla="*/ 0 w 11066017"/>
              <a:gd name="connsiteY48" fmla="*/ 2181990 h 4758233"/>
              <a:gd name="connsiteX49" fmla="*/ 0 w 11066017"/>
              <a:gd name="connsiteY49" fmla="*/ 1454660 h 4758233"/>
              <a:gd name="connsiteX50" fmla="*/ 0 w 11066017"/>
              <a:gd name="connsiteY50" fmla="*/ 727330 h 4758233"/>
              <a:gd name="connsiteX51" fmla="*/ 0 w 11066017"/>
              <a:gd name="connsiteY51"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066017" h="4758233" fill="none" extrusionOk="0">
                <a:moveTo>
                  <a:pt x="0" y="0"/>
                </a:moveTo>
                <a:cubicBezTo>
                  <a:pt x="95860" y="2631"/>
                  <a:pt x="374827" y="2521"/>
                  <a:pt x="470306" y="0"/>
                </a:cubicBezTo>
                <a:cubicBezTo>
                  <a:pt x="565785" y="-2521"/>
                  <a:pt x="786367" y="-16660"/>
                  <a:pt x="940611" y="0"/>
                </a:cubicBezTo>
                <a:cubicBezTo>
                  <a:pt x="1094855" y="16660"/>
                  <a:pt x="1262985" y="12183"/>
                  <a:pt x="1410917" y="0"/>
                </a:cubicBezTo>
                <a:cubicBezTo>
                  <a:pt x="1558849" y="-12183"/>
                  <a:pt x="1649609" y="-880"/>
                  <a:pt x="1770563" y="0"/>
                </a:cubicBezTo>
                <a:cubicBezTo>
                  <a:pt x="1891517" y="880"/>
                  <a:pt x="2316837" y="3775"/>
                  <a:pt x="2683509" y="0"/>
                </a:cubicBezTo>
                <a:cubicBezTo>
                  <a:pt x="3050181" y="-3775"/>
                  <a:pt x="3078962" y="-7059"/>
                  <a:pt x="3375135" y="0"/>
                </a:cubicBezTo>
                <a:cubicBezTo>
                  <a:pt x="3671308" y="7059"/>
                  <a:pt x="3983320" y="-37731"/>
                  <a:pt x="4288082" y="0"/>
                </a:cubicBezTo>
                <a:cubicBezTo>
                  <a:pt x="4592844" y="37731"/>
                  <a:pt x="4747777" y="15885"/>
                  <a:pt x="4869047" y="0"/>
                </a:cubicBezTo>
                <a:cubicBezTo>
                  <a:pt x="4990318" y="-15885"/>
                  <a:pt x="5124221" y="-17217"/>
                  <a:pt x="5228693" y="0"/>
                </a:cubicBezTo>
                <a:cubicBezTo>
                  <a:pt x="5333165" y="17217"/>
                  <a:pt x="5468448" y="-14492"/>
                  <a:pt x="5698999" y="0"/>
                </a:cubicBezTo>
                <a:cubicBezTo>
                  <a:pt x="5929550" y="14492"/>
                  <a:pt x="6216926" y="21085"/>
                  <a:pt x="6390625" y="0"/>
                </a:cubicBezTo>
                <a:cubicBezTo>
                  <a:pt x="6564324" y="-21085"/>
                  <a:pt x="6978562" y="22243"/>
                  <a:pt x="7192911" y="0"/>
                </a:cubicBezTo>
                <a:cubicBezTo>
                  <a:pt x="7407260" y="-22243"/>
                  <a:pt x="7650100" y="-5391"/>
                  <a:pt x="7773877" y="0"/>
                </a:cubicBezTo>
                <a:cubicBezTo>
                  <a:pt x="7897654" y="5391"/>
                  <a:pt x="8027623" y="-7856"/>
                  <a:pt x="8133522" y="0"/>
                </a:cubicBezTo>
                <a:cubicBezTo>
                  <a:pt x="8239422" y="7856"/>
                  <a:pt x="8541003" y="-23208"/>
                  <a:pt x="8825149" y="0"/>
                </a:cubicBezTo>
                <a:cubicBezTo>
                  <a:pt x="9109295" y="23208"/>
                  <a:pt x="9401351" y="38507"/>
                  <a:pt x="9627435" y="0"/>
                </a:cubicBezTo>
                <a:cubicBezTo>
                  <a:pt x="9853519" y="-38507"/>
                  <a:pt x="10006742" y="-34253"/>
                  <a:pt x="10319061" y="0"/>
                </a:cubicBezTo>
                <a:cubicBezTo>
                  <a:pt x="10631380" y="34253"/>
                  <a:pt x="10740414" y="-20920"/>
                  <a:pt x="11066017" y="0"/>
                </a:cubicBezTo>
                <a:cubicBezTo>
                  <a:pt x="11075812" y="271026"/>
                  <a:pt x="11050885" y="473814"/>
                  <a:pt x="11066017" y="679748"/>
                </a:cubicBezTo>
                <a:cubicBezTo>
                  <a:pt x="11081149" y="885682"/>
                  <a:pt x="11067348" y="1173736"/>
                  <a:pt x="11066017" y="1454660"/>
                </a:cubicBezTo>
                <a:cubicBezTo>
                  <a:pt x="11064686" y="1735584"/>
                  <a:pt x="11084207" y="1829025"/>
                  <a:pt x="11066017" y="2086825"/>
                </a:cubicBezTo>
                <a:cubicBezTo>
                  <a:pt x="11047827" y="2344625"/>
                  <a:pt x="11039506" y="2381018"/>
                  <a:pt x="11066017" y="2623826"/>
                </a:cubicBezTo>
                <a:cubicBezTo>
                  <a:pt x="11092528" y="2866634"/>
                  <a:pt x="11069255" y="3052796"/>
                  <a:pt x="11066017" y="3255991"/>
                </a:cubicBezTo>
                <a:cubicBezTo>
                  <a:pt x="11062779" y="3459186"/>
                  <a:pt x="11045195" y="3729071"/>
                  <a:pt x="11066017" y="4030903"/>
                </a:cubicBezTo>
                <a:cubicBezTo>
                  <a:pt x="11086839" y="4332735"/>
                  <a:pt x="11054294" y="4493292"/>
                  <a:pt x="11066017" y="4758233"/>
                </a:cubicBezTo>
                <a:cubicBezTo>
                  <a:pt x="10831140" y="4754016"/>
                  <a:pt x="10736835" y="4736864"/>
                  <a:pt x="10595711" y="4758233"/>
                </a:cubicBezTo>
                <a:cubicBezTo>
                  <a:pt x="10454587" y="4779602"/>
                  <a:pt x="10132276" y="4750755"/>
                  <a:pt x="9793425" y="4758233"/>
                </a:cubicBezTo>
                <a:cubicBezTo>
                  <a:pt x="9454574" y="4765711"/>
                  <a:pt x="9440021" y="4757170"/>
                  <a:pt x="9212459" y="4758233"/>
                </a:cubicBezTo>
                <a:cubicBezTo>
                  <a:pt x="8984897" y="4759296"/>
                  <a:pt x="9027409" y="4742904"/>
                  <a:pt x="8852814" y="4758233"/>
                </a:cubicBezTo>
                <a:cubicBezTo>
                  <a:pt x="8678219" y="4773562"/>
                  <a:pt x="8225759" y="4788242"/>
                  <a:pt x="7939867" y="4758233"/>
                </a:cubicBezTo>
                <a:cubicBezTo>
                  <a:pt x="7653975" y="4728224"/>
                  <a:pt x="7364918" y="4723281"/>
                  <a:pt x="7137581" y="4758233"/>
                </a:cubicBezTo>
                <a:cubicBezTo>
                  <a:pt x="6910244" y="4793185"/>
                  <a:pt x="6647989" y="4772528"/>
                  <a:pt x="6335295" y="4758233"/>
                </a:cubicBezTo>
                <a:cubicBezTo>
                  <a:pt x="6022601" y="4743938"/>
                  <a:pt x="6080421" y="4753846"/>
                  <a:pt x="5975649" y="4758233"/>
                </a:cubicBezTo>
                <a:cubicBezTo>
                  <a:pt x="5870877" y="4762620"/>
                  <a:pt x="5677734" y="4779211"/>
                  <a:pt x="5505343" y="4758233"/>
                </a:cubicBezTo>
                <a:cubicBezTo>
                  <a:pt x="5332952" y="4737255"/>
                  <a:pt x="5143355" y="4764853"/>
                  <a:pt x="5035038" y="4758233"/>
                </a:cubicBezTo>
                <a:cubicBezTo>
                  <a:pt x="4926721" y="4751613"/>
                  <a:pt x="4838817" y="4766276"/>
                  <a:pt x="4675392" y="4758233"/>
                </a:cubicBezTo>
                <a:cubicBezTo>
                  <a:pt x="4511967" y="4750190"/>
                  <a:pt x="4343799" y="4756287"/>
                  <a:pt x="4205086" y="4758233"/>
                </a:cubicBezTo>
                <a:cubicBezTo>
                  <a:pt x="4066373" y="4760179"/>
                  <a:pt x="3924548" y="4756525"/>
                  <a:pt x="3845441" y="4758233"/>
                </a:cubicBezTo>
                <a:cubicBezTo>
                  <a:pt x="3766335" y="4759941"/>
                  <a:pt x="3542017" y="4779822"/>
                  <a:pt x="3375135" y="4758233"/>
                </a:cubicBezTo>
                <a:cubicBezTo>
                  <a:pt x="3208253" y="4736644"/>
                  <a:pt x="3105202" y="4771274"/>
                  <a:pt x="3015490" y="4758233"/>
                </a:cubicBezTo>
                <a:cubicBezTo>
                  <a:pt x="2925778" y="4745192"/>
                  <a:pt x="2472339" y="4764192"/>
                  <a:pt x="2323864" y="4758233"/>
                </a:cubicBezTo>
                <a:cubicBezTo>
                  <a:pt x="2175389" y="4752274"/>
                  <a:pt x="1863267" y="4761262"/>
                  <a:pt x="1742898" y="4758233"/>
                </a:cubicBezTo>
                <a:cubicBezTo>
                  <a:pt x="1622529" y="4755204"/>
                  <a:pt x="1502500" y="4755653"/>
                  <a:pt x="1383252" y="4758233"/>
                </a:cubicBezTo>
                <a:cubicBezTo>
                  <a:pt x="1264004" y="4760813"/>
                  <a:pt x="684386" y="4821244"/>
                  <a:pt x="0" y="4758233"/>
                </a:cubicBezTo>
                <a:cubicBezTo>
                  <a:pt x="18072" y="4513817"/>
                  <a:pt x="22502" y="4183051"/>
                  <a:pt x="0" y="4030903"/>
                </a:cubicBezTo>
                <a:cubicBezTo>
                  <a:pt x="-22502" y="3878755"/>
                  <a:pt x="-11057" y="3622938"/>
                  <a:pt x="0" y="3398738"/>
                </a:cubicBezTo>
                <a:cubicBezTo>
                  <a:pt x="11057" y="3174538"/>
                  <a:pt x="-25236" y="3058260"/>
                  <a:pt x="0" y="2766573"/>
                </a:cubicBezTo>
                <a:cubicBezTo>
                  <a:pt x="25236" y="2474886"/>
                  <a:pt x="-3163" y="2447894"/>
                  <a:pt x="0" y="2181990"/>
                </a:cubicBezTo>
                <a:cubicBezTo>
                  <a:pt x="3163" y="1916086"/>
                  <a:pt x="9769" y="1638994"/>
                  <a:pt x="0" y="1454660"/>
                </a:cubicBezTo>
                <a:cubicBezTo>
                  <a:pt x="-9769" y="1270326"/>
                  <a:pt x="27727" y="977333"/>
                  <a:pt x="0" y="727330"/>
                </a:cubicBezTo>
                <a:cubicBezTo>
                  <a:pt x="-27727" y="477327"/>
                  <a:pt x="3541" y="186737"/>
                  <a:pt x="0" y="0"/>
                </a:cubicBezTo>
                <a:close/>
              </a:path>
              <a:path w="11066017" h="4758233" stroke="0"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5630061" cy="720000"/>
          </a:xfrm>
        </p:spPr>
        <p:txBody>
          <a:bodyPr/>
          <a:lstStyle/>
          <a:p>
            <a:r>
              <a:rPr lang="fr-FR" dirty="0">
                <a:solidFill>
                  <a:srgbClr val="C00000"/>
                </a:solidFill>
              </a:rPr>
              <a:t>Des dégâts &amp; vol dans le Mobil Home.</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En situation</a:t>
            </a:r>
          </a:p>
        </p:txBody>
      </p:sp>
      <p:sp>
        <p:nvSpPr>
          <p:cNvPr id="13" name="Bulle narrative : rectangle à coins arrondis 12">
            <a:extLst>
              <a:ext uri="{FF2B5EF4-FFF2-40B4-BE49-F238E27FC236}">
                <a16:creationId xmlns:a16="http://schemas.microsoft.com/office/drawing/2014/main" id="{4C392C60-6286-34FE-01A5-F33BF5995363}"/>
              </a:ext>
            </a:extLst>
          </p:cNvPr>
          <p:cNvSpPr/>
          <p:nvPr/>
        </p:nvSpPr>
        <p:spPr>
          <a:xfrm>
            <a:off x="5205930" y="1540486"/>
            <a:ext cx="5766870" cy="1647375"/>
          </a:xfrm>
          <a:custGeom>
            <a:avLst/>
            <a:gdLst>
              <a:gd name="connsiteX0" fmla="*/ 0 w 5766870"/>
              <a:gd name="connsiteY0" fmla="*/ 274568 h 1647375"/>
              <a:gd name="connsiteX1" fmla="*/ 274568 w 5766870"/>
              <a:gd name="connsiteY1" fmla="*/ 0 h 1647375"/>
              <a:gd name="connsiteX2" fmla="*/ 820369 w 5766870"/>
              <a:gd name="connsiteY2" fmla="*/ 0 h 1647375"/>
              <a:gd name="connsiteX3" fmla="*/ 1366170 w 5766870"/>
              <a:gd name="connsiteY3" fmla="*/ 0 h 1647375"/>
              <a:gd name="connsiteX4" fmla="*/ 1850182 w 5766870"/>
              <a:gd name="connsiteY4" fmla="*/ 0 h 1647375"/>
              <a:gd name="connsiteX5" fmla="*/ 2426878 w 5766870"/>
              <a:gd name="connsiteY5" fmla="*/ 0 h 1647375"/>
              <a:gd name="connsiteX6" fmla="*/ 3364008 w 5766870"/>
              <a:gd name="connsiteY6" fmla="*/ 0 h 1647375"/>
              <a:gd name="connsiteX7" fmla="*/ 3364008 w 5766870"/>
              <a:gd name="connsiteY7" fmla="*/ 0 h 1647375"/>
              <a:gd name="connsiteX8" fmla="*/ 3801329 w 5766870"/>
              <a:gd name="connsiteY8" fmla="*/ 0 h 1647375"/>
              <a:gd name="connsiteX9" fmla="*/ 4281901 w 5766870"/>
              <a:gd name="connsiteY9" fmla="*/ 0 h 1647375"/>
              <a:gd name="connsiteX10" fmla="*/ 4805725 w 5766870"/>
              <a:gd name="connsiteY10" fmla="*/ 0 h 1647375"/>
              <a:gd name="connsiteX11" fmla="*/ 5128416 w 5766870"/>
              <a:gd name="connsiteY11" fmla="*/ 0 h 1647375"/>
              <a:gd name="connsiteX12" fmla="*/ 5492302 w 5766870"/>
              <a:gd name="connsiteY12" fmla="*/ 0 h 1647375"/>
              <a:gd name="connsiteX13" fmla="*/ 5766870 w 5766870"/>
              <a:gd name="connsiteY13" fmla="*/ 274568 h 1647375"/>
              <a:gd name="connsiteX14" fmla="*/ 5766870 w 5766870"/>
              <a:gd name="connsiteY14" fmla="*/ 604040 h 1647375"/>
              <a:gd name="connsiteX15" fmla="*/ 5766870 w 5766870"/>
              <a:gd name="connsiteY15" fmla="*/ 960969 h 1647375"/>
              <a:gd name="connsiteX16" fmla="*/ 5952967 w 5766870"/>
              <a:gd name="connsiteY16" fmla="*/ 1417978 h 1647375"/>
              <a:gd name="connsiteX17" fmla="*/ 5766870 w 5766870"/>
              <a:gd name="connsiteY17" fmla="*/ 1372813 h 1647375"/>
              <a:gd name="connsiteX18" fmla="*/ 5766870 w 5766870"/>
              <a:gd name="connsiteY18" fmla="*/ 1372807 h 1647375"/>
              <a:gd name="connsiteX19" fmla="*/ 5492302 w 5766870"/>
              <a:gd name="connsiteY19" fmla="*/ 1647375 h 1647375"/>
              <a:gd name="connsiteX20" fmla="*/ 5155879 w 5766870"/>
              <a:gd name="connsiteY20" fmla="*/ 1647375 h 1647375"/>
              <a:gd name="connsiteX21" fmla="*/ 4805725 w 5766870"/>
              <a:gd name="connsiteY21" fmla="*/ 1647375 h 1647375"/>
              <a:gd name="connsiteX22" fmla="*/ 4339570 w 5766870"/>
              <a:gd name="connsiteY22" fmla="*/ 1647375 h 1647375"/>
              <a:gd name="connsiteX23" fmla="*/ 3887832 w 5766870"/>
              <a:gd name="connsiteY23" fmla="*/ 1647375 h 1647375"/>
              <a:gd name="connsiteX24" fmla="*/ 3364008 w 5766870"/>
              <a:gd name="connsiteY24" fmla="*/ 1647375 h 1647375"/>
              <a:gd name="connsiteX25" fmla="*/ 3364008 w 5766870"/>
              <a:gd name="connsiteY25" fmla="*/ 1647375 h 1647375"/>
              <a:gd name="connsiteX26" fmla="*/ 2910890 w 5766870"/>
              <a:gd name="connsiteY26" fmla="*/ 1647375 h 1647375"/>
              <a:gd name="connsiteX27" fmla="*/ 2457772 w 5766870"/>
              <a:gd name="connsiteY27" fmla="*/ 1647375 h 1647375"/>
              <a:gd name="connsiteX28" fmla="*/ 2035549 w 5766870"/>
              <a:gd name="connsiteY28" fmla="*/ 1647375 h 1647375"/>
              <a:gd name="connsiteX29" fmla="*/ 1613325 w 5766870"/>
              <a:gd name="connsiteY29" fmla="*/ 1647375 h 1647375"/>
              <a:gd name="connsiteX30" fmla="*/ 1098419 w 5766870"/>
              <a:gd name="connsiteY30" fmla="*/ 1647375 h 1647375"/>
              <a:gd name="connsiteX31" fmla="*/ 274568 w 5766870"/>
              <a:gd name="connsiteY31" fmla="*/ 1647375 h 1647375"/>
              <a:gd name="connsiteX32" fmla="*/ 0 w 5766870"/>
              <a:gd name="connsiteY32" fmla="*/ 1372807 h 1647375"/>
              <a:gd name="connsiteX33" fmla="*/ 0 w 5766870"/>
              <a:gd name="connsiteY33" fmla="*/ 1372813 h 1647375"/>
              <a:gd name="connsiteX34" fmla="*/ 0 w 5766870"/>
              <a:gd name="connsiteY34" fmla="*/ 960969 h 1647375"/>
              <a:gd name="connsiteX35" fmla="*/ 0 w 5766870"/>
              <a:gd name="connsiteY35" fmla="*/ 960969 h 1647375"/>
              <a:gd name="connsiteX36" fmla="*/ 0 w 5766870"/>
              <a:gd name="connsiteY36" fmla="*/ 604040 h 1647375"/>
              <a:gd name="connsiteX37" fmla="*/ 0 w 5766870"/>
              <a:gd name="connsiteY37" fmla="*/ 274568 h 164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766870" h="1647375" fill="none" extrusionOk="0">
                <a:moveTo>
                  <a:pt x="0" y="274568"/>
                </a:moveTo>
                <a:cubicBezTo>
                  <a:pt x="-5112" y="122033"/>
                  <a:pt x="127393" y="-1449"/>
                  <a:pt x="274568" y="0"/>
                </a:cubicBezTo>
                <a:cubicBezTo>
                  <a:pt x="526010" y="-25645"/>
                  <a:pt x="598713" y="40187"/>
                  <a:pt x="820369" y="0"/>
                </a:cubicBezTo>
                <a:cubicBezTo>
                  <a:pt x="1042025" y="-40187"/>
                  <a:pt x="1194036" y="42888"/>
                  <a:pt x="1366170" y="0"/>
                </a:cubicBezTo>
                <a:cubicBezTo>
                  <a:pt x="1538304" y="-42888"/>
                  <a:pt x="1751908" y="20496"/>
                  <a:pt x="1850182" y="0"/>
                </a:cubicBezTo>
                <a:cubicBezTo>
                  <a:pt x="1948456" y="-20496"/>
                  <a:pt x="2166190" y="49161"/>
                  <a:pt x="2426878" y="0"/>
                </a:cubicBezTo>
                <a:cubicBezTo>
                  <a:pt x="2687566" y="-49161"/>
                  <a:pt x="2975559" y="111854"/>
                  <a:pt x="3364008" y="0"/>
                </a:cubicBezTo>
                <a:lnTo>
                  <a:pt x="3364008" y="0"/>
                </a:lnTo>
                <a:cubicBezTo>
                  <a:pt x="3568860" y="-6359"/>
                  <a:pt x="3639516" y="32669"/>
                  <a:pt x="3801329" y="0"/>
                </a:cubicBezTo>
                <a:cubicBezTo>
                  <a:pt x="3963142" y="-32669"/>
                  <a:pt x="4135706" y="35830"/>
                  <a:pt x="4281901" y="0"/>
                </a:cubicBezTo>
                <a:cubicBezTo>
                  <a:pt x="4428096" y="-35830"/>
                  <a:pt x="4686341" y="45932"/>
                  <a:pt x="4805725" y="0"/>
                </a:cubicBezTo>
                <a:cubicBezTo>
                  <a:pt x="4926834" y="-14969"/>
                  <a:pt x="5017611" y="12323"/>
                  <a:pt x="5128416" y="0"/>
                </a:cubicBezTo>
                <a:cubicBezTo>
                  <a:pt x="5239221" y="-12323"/>
                  <a:pt x="5350296" y="19185"/>
                  <a:pt x="5492302" y="0"/>
                </a:cubicBezTo>
                <a:cubicBezTo>
                  <a:pt x="5657998" y="-18740"/>
                  <a:pt x="5769756" y="118864"/>
                  <a:pt x="5766870" y="274568"/>
                </a:cubicBezTo>
                <a:cubicBezTo>
                  <a:pt x="5771706" y="373033"/>
                  <a:pt x="5758309" y="535840"/>
                  <a:pt x="5766870" y="604040"/>
                </a:cubicBezTo>
                <a:cubicBezTo>
                  <a:pt x="5775431" y="672240"/>
                  <a:pt x="5733685" y="809330"/>
                  <a:pt x="5766870" y="960969"/>
                </a:cubicBezTo>
                <a:cubicBezTo>
                  <a:pt x="5906457" y="1166029"/>
                  <a:pt x="5886902" y="1334746"/>
                  <a:pt x="5952967" y="1417978"/>
                </a:cubicBezTo>
                <a:cubicBezTo>
                  <a:pt x="5878984" y="1401479"/>
                  <a:pt x="5844791" y="1389458"/>
                  <a:pt x="5766870" y="1372813"/>
                </a:cubicBezTo>
                <a:lnTo>
                  <a:pt x="5766870" y="1372807"/>
                </a:lnTo>
                <a:cubicBezTo>
                  <a:pt x="5752809" y="1516942"/>
                  <a:pt x="5649505" y="1661026"/>
                  <a:pt x="5492302" y="1647375"/>
                </a:cubicBezTo>
                <a:cubicBezTo>
                  <a:pt x="5356014" y="1681697"/>
                  <a:pt x="5231893" y="1638228"/>
                  <a:pt x="5155879" y="1647375"/>
                </a:cubicBezTo>
                <a:cubicBezTo>
                  <a:pt x="5079865" y="1656522"/>
                  <a:pt x="4974180" y="1639608"/>
                  <a:pt x="4805725" y="1647375"/>
                </a:cubicBezTo>
                <a:cubicBezTo>
                  <a:pt x="4584279" y="1686213"/>
                  <a:pt x="4505202" y="1646874"/>
                  <a:pt x="4339570" y="1647375"/>
                </a:cubicBezTo>
                <a:cubicBezTo>
                  <a:pt x="4173938" y="1647876"/>
                  <a:pt x="4102539" y="1606260"/>
                  <a:pt x="3887832" y="1647375"/>
                </a:cubicBezTo>
                <a:cubicBezTo>
                  <a:pt x="3673125" y="1688490"/>
                  <a:pt x="3515117" y="1626445"/>
                  <a:pt x="3364008" y="1647375"/>
                </a:cubicBezTo>
                <a:lnTo>
                  <a:pt x="3364008" y="1647375"/>
                </a:lnTo>
                <a:cubicBezTo>
                  <a:pt x="3229243" y="1678434"/>
                  <a:pt x="3038816" y="1609919"/>
                  <a:pt x="2910890" y="1647375"/>
                </a:cubicBezTo>
                <a:cubicBezTo>
                  <a:pt x="2782964" y="1684831"/>
                  <a:pt x="2675672" y="1603096"/>
                  <a:pt x="2457772" y="1647375"/>
                </a:cubicBezTo>
                <a:cubicBezTo>
                  <a:pt x="2239872" y="1691654"/>
                  <a:pt x="2230721" y="1604976"/>
                  <a:pt x="2035549" y="1647375"/>
                </a:cubicBezTo>
                <a:cubicBezTo>
                  <a:pt x="1840377" y="1689774"/>
                  <a:pt x="1703253" y="1608661"/>
                  <a:pt x="1613325" y="1647375"/>
                </a:cubicBezTo>
                <a:cubicBezTo>
                  <a:pt x="1523397" y="1686089"/>
                  <a:pt x="1292491" y="1610339"/>
                  <a:pt x="1098419" y="1647375"/>
                </a:cubicBezTo>
                <a:cubicBezTo>
                  <a:pt x="904347" y="1684411"/>
                  <a:pt x="641347" y="1577433"/>
                  <a:pt x="274568" y="1647375"/>
                </a:cubicBezTo>
                <a:cubicBezTo>
                  <a:pt x="145266" y="1638815"/>
                  <a:pt x="25495" y="1492927"/>
                  <a:pt x="0" y="1372807"/>
                </a:cubicBezTo>
                <a:lnTo>
                  <a:pt x="0" y="1372813"/>
                </a:lnTo>
                <a:cubicBezTo>
                  <a:pt x="-32691" y="1235934"/>
                  <a:pt x="10963" y="1147702"/>
                  <a:pt x="0" y="960969"/>
                </a:cubicBezTo>
                <a:lnTo>
                  <a:pt x="0" y="960969"/>
                </a:lnTo>
                <a:cubicBezTo>
                  <a:pt x="-24847" y="819955"/>
                  <a:pt x="20097" y="682221"/>
                  <a:pt x="0" y="604040"/>
                </a:cubicBezTo>
                <a:cubicBezTo>
                  <a:pt x="-20097" y="525859"/>
                  <a:pt x="17339" y="380656"/>
                  <a:pt x="0" y="274568"/>
                </a:cubicBezTo>
                <a:close/>
              </a:path>
              <a:path w="5766870" h="1647375" stroke="0" extrusionOk="0">
                <a:moveTo>
                  <a:pt x="0" y="274568"/>
                </a:moveTo>
                <a:cubicBezTo>
                  <a:pt x="-5778" y="102012"/>
                  <a:pt x="94513" y="30708"/>
                  <a:pt x="274568" y="0"/>
                </a:cubicBezTo>
                <a:cubicBezTo>
                  <a:pt x="368437" y="-41413"/>
                  <a:pt x="584970" y="8409"/>
                  <a:pt x="727686" y="0"/>
                </a:cubicBezTo>
                <a:cubicBezTo>
                  <a:pt x="870402" y="-8409"/>
                  <a:pt x="1131516" y="10639"/>
                  <a:pt x="1304381" y="0"/>
                </a:cubicBezTo>
                <a:cubicBezTo>
                  <a:pt x="1477247" y="-10639"/>
                  <a:pt x="1669816" y="2129"/>
                  <a:pt x="1819288" y="0"/>
                </a:cubicBezTo>
                <a:cubicBezTo>
                  <a:pt x="1968760" y="-2129"/>
                  <a:pt x="2201945" y="42941"/>
                  <a:pt x="2303300" y="0"/>
                </a:cubicBezTo>
                <a:cubicBezTo>
                  <a:pt x="2404655" y="-42941"/>
                  <a:pt x="2665194" y="52145"/>
                  <a:pt x="2818207" y="0"/>
                </a:cubicBezTo>
                <a:cubicBezTo>
                  <a:pt x="2971220" y="-52145"/>
                  <a:pt x="3208610" y="52341"/>
                  <a:pt x="3364008" y="0"/>
                </a:cubicBezTo>
                <a:lnTo>
                  <a:pt x="3364008" y="0"/>
                </a:lnTo>
                <a:cubicBezTo>
                  <a:pt x="3485793" y="-24633"/>
                  <a:pt x="3622399" y="32443"/>
                  <a:pt x="3844580" y="0"/>
                </a:cubicBezTo>
                <a:cubicBezTo>
                  <a:pt x="4066761" y="-32443"/>
                  <a:pt x="4122152" y="43361"/>
                  <a:pt x="4296318" y="0"/>
                </a:cubicBezTo>
                <a:cubicBezTo>
                  <a:pt x="4470484" y="-43361"/>
                  <a:pt x="4596811" y="17383"/>
                  <a:pt x="4805725" y="0"/>
                </a:cubicBezTo>
                <a:cubicBezTo>
                  <a:pt x="4930084" y="-23956"/>
                  <a:pt x="5062923" y="30622"/>
                  <a:pt x="5142148" y="0"/>
                </a:cubicBezTo>
                <a:cubicBezTo>
                  <a:pt x="5221373" y="-30622"/>
                  <a:pt x="5410663" y="5747"/>
                  <a:pt x="5492302" y="0"/>
                </a:cubicBezTo>
                <a:cubicBezTo>
                  <a:pt x="5647724" y="-9952"/>
                  <a:pt x="5769507" y="124720"/>
                  <a:pt x="5766870" y="274568"/>
                </a:cubicBezTo>
                <a:cubicBezTo>
                  <a:pt x="5799545" y="402033"/>
                  <a:pt x="5724275" y="541731"/>
                  <a:pt x="5766870" y="631497"/>
                </a:cubicBezTo>
                <a:cubicBezTo>
                  <a:pt x="5809465" y="721263"/>
                  <a:pt x="5758374" y="833125"/>
                  <a:pt x="5766870" y="960969"/>
                </a:cubicBezTo>
                <a:cubicBezTo>
                  <a:pt x="5861848" y="1176101"/>
                  <a:pt x="5875272" y="1336035"/>
                  <a:pt x="5952967" y="1417978"/>
                </a:cubicBezTo>
                <a:cubicBezTo>
                  <a:pt x="5898413" y="1426851"/>
                  <a:pt x="5813604" y="1369125"/>
                  <a:pt x="5766870" y="1372813"/>
                </a:cubicBezTo>
                <a:lnTo>
                  <a:pt x="5766870" y="1372807"/>
                </a:lnTo>
                <a:cubicBezTo>
                  <a:pt x="5737831" y="1529240"/>
                  <a:pt x="5641043" y="1650188"/>
                  <a:pt x="5492302" y="1647375"/>
                </a:cubicBezTo>
                <a:cubicBezTo>
                  <a:pt x="5346471" y="1684578"/>
                  <a:pt x="5222284" y="1614780"/>
                  <a:pt x="5135282" y="1647375"/>
                </a:cubicBezTo>
                <a:cubicBezTo>
                  <a:pt x="5048280" y="1679970"/>
                  <a:pt x="4901565" y="1638385"/>
                  <a:pt x="4805725" y="1647375"/>
                </a:cubicBezTo>
                <a:cubicBezTo>
                  <a:pt x="4583996" y="1687070"/>
                  <a:pt x="4508639" y="1634487"/>
                  <a:pt x="4325153" y="1647375"/>
                </a:cubicBezTo>
                <a:cubicBezTo>
                  <a:pt x="4141667" y="1660263"/>
                  <a:pt x="4057219" y="1612010"/>
                  <a:pt x="3844580" y="1647375"/>
                </a:cubicBezTo>
                <a:cubicBezTo>
                  <a:pt x="3631941" y="1682740"/>
                  <a:pt x="3556592" y="1610301"/>
                  <a:pt x="3364008" y="1647375"/>
                </a:cubicBezTo>
                <a:lnTo>
                  <a:pt x="3364008" y="1647375"/>
                </a:lnTo>
                <a:cubicBezTo>
                  <a:pt x="3212719" y="1703600"/>
                  <a:pt x="2953043" y="1640174"/>
                  <a:pt x="2849101" y="1647375"/>
                </a:cubicBezTo>
                <a:cubicBezTo>
                  <a:pt x="2745159" y="1654576"/>
                  <a:pt x="2533068" y="1622187"/>
                  <a:pt x="2303300" y="1647375"/>
                </a:cubicBezTo>
                <a:cubicBezTo>
                  <a:pt x="2073532" y="1672563"/>
                  <a:pt x="2081908" y="1599263"/>
                  <a:pt x="1881077" y="1647375"/>
                </a:cubicBezTo>
                <a:cubicBezTo>
                  <a:pt x="1680246" y="1695487"/>
                  <a:pt x="1590681" y="1644249"/>
                  <a:pt x="1427959" y="1647375"/>
                </a:cubicBezTo>
                <a:cubicBezTo>
                  <a:pt x="1265237" y="1650501"/>
                  <a:pt x="1096799" y="1595970"/>
                  <a:pt x="882158" y="1647375"/>
                </a:cubicBezTo>
                <a:cubicBezTo>
                  <a:pt x="667517" y="1698780"/>
                  <a:pt x="467361" y="1579701"/>
                  <a:pt x="274568" y="1647375"/>
                </a:cubicBezTo>
                <a:cubicBezTo>
                  <a:pt x="106203" y="1638067"/>
                  <a:pt x="-9826" y="1524318"/>
                  <a:pt x="0" y="1372807"/>
                </a:cubicBezTo>
                <a:lnTo>
                  <a:pt x="0" y="1372813"/>
                </a:lnTo>
                <a:cubicBezTo>
                  <a:pt x="-13216" y="1273593"/>
                  <a:pt x="32252" y="1124925"/>
                  <a:pt x="0" y="960969"/>
                </a:cubicBezTo>
                <a:lnTo>
                  <a:pt x="0" y="960969"/>
                </a:lnTo>
                <a:cubicBezTo>
                  <a:pt x="-12898" y="860449"/>
                  <a:pt x="30404" y="746222"/>
                  <a:pt x="0" y="610904"/>
                </a:cubicBezTo>
                <a:cubicBezTo>
                  <a:pt x="-30404" y="475586"/>
                  <a:pt x="28287" y="377791"/>
                  <a:pt x="0" y="274568"/>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3227"/>
                      <a:gd name="adj2" fmla="val 36075"/>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Avec notre contrat MRH, </a:t>
            </a:r>
            <a:r>
              <a:rPr lang="fr-FR" sz="1400" dirty="0">
                <a:solidFill>
                  <a:schemeClr val="tx1"/>
                </a:solidFill>
                <a:latin typeface="Ink Free" panose="03080402000500000000" pitchFamily="66" charset="0"/>
              </a:rPr>
              <a:t>dans le cadre des séjours à titre privé d’une durée maximale de 3 mois, vous bénéficiez de la </a:t>
            </a:r>
            <a:r>
              <a:rPr lang="fr-FR" sz="1400" b="1" dirty="0">
                <a:solidFill>
                  <a:schemeClr val="tx1"/>
                </a:solidFill>
                <a:latin typeface="Ink Free" panose="03080402000500000000" pitchFamily="66" charset="0"/>
              </a:rPr>
              <a:t>garantie Responsabilité Civile villégiature</a:t>
            </a:r>
            <a:r>
              <a:rPr lang="fr-FR" sz="1400" dirty="0">
                <a:solidFill>
                  <a:schemeClr val="tx1"/>
                </a:solidFill>
                <a:latin typeface="Ink Free" panose="03080402000500000000" pitchFamily="66" charset="0"/>
              </a:rPr>
              <a:t> dans tous les lieux à usage d’habitation et dans le monde entier.</a:t>
            </a:r>
          </a:p>
          <a:p>
            <a:r>
              <a:rPr lang="fr-FR" sz="1400" b="1" dirty="0">
                <a:solidFill>
                  <a:schemeClr val="tx1"/>
                </a:solidFill>
                <a:latin typeface="Ink Free" panose="03080402000500000000" pitchFamily="66" charset="0"/>
              </a:rPr>
              <a:t>Responsabilité civile villégiature : </a:t>
            </a:r>
            <a:r>
              <a:rPr lang="fr-FR" sz="1400" dirty="0">
                <a:solidFill>
                  <a:schemeClr val="tx1"/>
                </a:solidFill>
                <a:latin typeface="Ink Free" panose="03080402000500000000" pitchFamily="66" charset="0"/>
              </a:rPr>
              <a:t>permet de bénéficier d’une extension de garantie Incendie et Dégâts des eaux (uniquement).</a:t>
            </a:r>
          </a:p>
          <a:p>
            <a:r>
              <a:rPr lang="fr-FR" sz="1400" dirty="0">
                <a:solidFill>
                  <a:schemeClr val="tx1"/>
                </a:solidFill>
                <a:latin typeface="Ink Free" panose="03080402000500000000" pitchFamily="66" charset="0"/>
              </a:rPr>
              <a:t>(CG page 21)</a:t>
            </a:r>
          </a:p>
        </p:txBody>
      </p:sp>
      <p:sp>
        <p:nvSpPr>
          <p:cNvPr id="24" name="Rectangle 23">
            <a:extLst>
              <a:ext uri="{FF2B5EF4-FFF2-40B4-BE49-F238E27FC236}">
                <a16:creationId xmlns:a16="http://schemas.microsoft.com/office/drawing/2014/main" id="{66116F9C-5F3E-265A-556A-AE80E5E52663}"/>
              </a:ext>
            </a:extLst>
          </p:cNvPr>
          <p:cNvSpPr/>
          <p:nvPr/>
        </p:nvSpPr>
        <p:spPr>
          <a:xfrm>
            <a:off x="10657310" y="577713"/>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MRH</a:t>
            </a:r>
          </a:p>
        </p:txBody>
      </p:sp>
      <p:grpSp>
        <p:nvGrpSpPr>
          <p:cNvPr id="15" name="Groupe 14">
            <a:extLst>
              <a:ext uri="{FF2B5EF4-FFF2-40B4-BE49-F238E27FC236}">
                <a16:creationId xmlns:a16="http://schemas.microsoft.com/office/drawing/2014/main" id="{98F1DBE1-7ED4-DBD0-D2D4-78A92BA93E55}"/>
              </a:ext>
            </a:extLst>
          </p:cNvPr>
          <p:cNvGrpSpPr/>
          <p:nvPr/>
        </p:nvGrpSpPr>
        <p:grpSpPr>
          <a:xfrm>
            <a:off x="9589677" y="2902544"/>
            <a:ext cx="1115654" cy="434891"/>
            <a:chOff x="9701914" y="5279004"/>
            <a:chExt cx="1115654" cy="434891"/>
          </a:xfrm>
        </p:grpSpPr>
        <p:sp>
          <p:nvSpPr>
            <p:cNvPr id="16" name="Rectangle 15">
              <a:hlinkClick r:id="rId3"/>
              <a:extLst>
                <a:ext uri="{FF2B5EF4-FFF2-40B4-BE49-F238E27FC236}">
                  <a16:creationId xmlns:a16="http://schemas.microsoft.com/office/drawing/2014/main" id="{13EEEB40-D663-2B91-B9EC-B4A12AB62797}"/>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7" name="Image 16">
              <a:extLst>
                <a:ext uri="{FF2B5EF4-FFF2-40B4-BE49-F238E27FC236}">
                  <a16:creationId xmlns:a16="http://schemas.microsoft.com/office/drawing/2014/main" id="{D89685CD-F1EE-C9D3-AE37-AD5CC04602D5}"/>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sp>
        <p:nvSpPr>
          <p:cNvPr id="19" name="Bulle narrative : rectangle à coins arrondis 18">
            <a:extLst>
              <a:ext uri="{FF2B5EF4-FFF2-40B4-BE49-F238E27FC236}">
                <a16:creationId xmlns:a16="http://schemas.microsoft.com/office/drawing/2014/main" id="{9CD67111-6AF4-EEB6-4176-63BA4A223C00}"/>
              </a:ext>
            </a:extLst>
          </p:cNvPr>
          <p:cNvSpPr/>
          <p:nvPr/>
        </p:nvSpPr>
        <p:spPr>
          <a:xfrm>
            <a:off x="5225813" y="3453074"/>
            <a:ext cx="5451379" cy="2221862"/>
          </a:xfrm>
          <a:custGeom>
            <a:avLst/>
            <a:gdLst>
              <a:gd name="connsiteX0" fmla="*/ 0 w 5451379"/>
              <a:gd name="connsiteY0" fmla="*/ 370318 h 2221862"/>
              <a:gd name="connsiteX1" fmla="*/ 370318 w 5451379"/>
              <a:gd name="connsiteY1" fmla="*/ 0 h 2221862"/>
              <a:gd name="connsiteX2" fmla="*/ 960345 w 5451379"/>
              <a:gd name="connsiteY2" fmla="*/ 0 h 2221862"/>
              <a:gd name="connsiteX3" fmla="*/ 1522276 w 5451379"/>
              <a:gd name="connsiteY3" fmla="*/ 0 h 2221862"/>
              <a:gd name="connsiteX4" fmla="*/ 2112303 w 5451379"/>
              <a:gd name="connsiteY4" fmla="*/ 0 h 2221862"/>
              <a:gd name="connsiteX5" fmla="*/ 3179971 w 5451379"/>
              <a:gd name="connsiteY5" fmla="*/ 0 h 2221862"/>
              <a:gd name="connsiteX6" fmla="*/ 3179971 w 5451379"/>
              <a:gd name="connsiteY6" fmla="*/ 0 h 2221862"/>
              <a:gd name="connsiteX7" fmla="*/ 3661510 w 5451379"/>
              <a:gd name="connsiteY7" fmla="*/ 0 h 2221862"/>
              <a:gd name="connsiteX8" fmla="*/ 4115791 w 5451379"/>
              <a:gd name="connsiteY8" fmla="*/ 0 h 2221862"/>
              <a:gd name="connsiteX9" fmla="*/ 4542816 w 5451379"/>
              <a:gd name="connsiteY9" fmla="*/ 0 h 2221862"/>
              <a:gd name="connsiteX10" fmla="*/ 5081061 w 5451379"/>
              <a:gd name="connsiteY10" fmla="*/ 0 h 2221862"/>
              <a:gd name="connsiteX11" fmla="*/ 5451379 w 5451379"/>
              <a:gd name="connsiteY11" fmla="*/ 370318 h 2221862"/>
              <a:gd name="connsiteX12" fmla="*/ 5451379 w 5451379"/>
              <a:gd name="connsiteY12" fmla="*/ 370310 h 2221862"/>
              <a:gd name="connsiteX13" fmla="*/ 5747607 w 5451379"/>
              <a:gd name="connsiteY13" fmla="*/ 688622 h 2221862"/>
              <a:gd name="connsiteX14" fmla="*/ 5451379 w 5451379"/>
              <a:gd name="connsiteY14" fmla="*/ 925776 h 2221862"/>
              <a:gd name="connsiteX15" fmla="*/ 5451379 w 5451379"/>
              <a:gd name="connsiteY15" fmla="*/ 1360887 h 2221862"/>
              <a:gd name="connsiteX16" fmla="*/ 5451379 w 5451379"/>
              <a:gd name="connsiteY16" fmla="*/ 1851544 h 2221862"/>
              <a:gd name="connsiteX17" fmla="*/ 5081061 w 5451379"/>
              <a:gd name="connsiteY17" fmla="*/ 2221862 h 2221862"/>
              <a:gd name="connsiteX18" fmla="*/ 4542816 w 5451379"/>
              <a:gd name="connsiteY18" fmla="*/ 2221862 h 2221862"/>
              <a:gd name="connsiteX19" fmla="*/ 4088534 w 5451379"/>
              <a:gd name="connsiteY19" fmla="*/ 2221862 h 2221862"/>
              <a:gd name="connsiteX20" fmla="*/ 3647881 w 5451379"/>
              <a:gd name="connsiteY20" fmla="*/ 2221862 h 2221862"/>
              <a:gd name="connsiteX21" fmla="*/ 3179971 w 5451379"/>
              <a:gd name="connsiteY21" fmla="*/ 2221862 h 2221862"/>
              <a:gd name="connsiteX22" fmla="*/ 3179971 w 5451379"/>
              <a:gd name="connsiteY22" fmla="*/ 2221862 h 2221862"/>
              <a:gd name="connsiteX23" fmla="*/ 2646137 w 5451379"/>
              <a:gd name="connsiteY23" fmla="*/ 2221862 h 2221862"/>
              <a:gd name="connsiteX24" fmla="*/ 2056110 w 5451379"/>
              <a:gd name="connsiteY24" fmla="*/ 2221862 h 2221862"/>
              <a:gd name="connsiteX25" fmla="*/ 1578469 w 5451379"/>
              <a:gd name="connsiteY25" fmla="*/ 2221862 h 2221862"/>
              <a:gd name="connsiteX26" fmla="*/ 988442 w 5451379"/>
              <a:gd name="connsiteY26" fmla="*/ 2221862 h 2221862"/>
              <a:gd name="connsiteX27" fmla="*/ 370318 w 5451379"/>
              <a:gd name="connsiteY27" fmla="*/ 2221862 h 2221862"/>
              <a:gd name="connsiteX28" fmla="*/ 0 w 5451379"/>
              <a:gd name="connsiteY28" fmla="*/ 1851544 h 2221862"/>
              <a:gd name="connsiteX29" fmla="*/ 0 w 5451379"/>
              <a:gd name="connsiteY29" fmla="*/ 1407175 h 2221862"/>
              <a:gd name="connsiteX30" fmla="*/ 0 w 5451379"/>
              <a:gd name="connsiteY30" fmla="*/ 925776 h 2221862"/>
              <a:gd name="connsiteX31" fmla="*/ 0 w 5451379"/>
              <a:gd name="connsiteY31" fmla="*/ 370310 h 2221862"/>
              <a:gd name="connsiteX32" fmla="*/ 0 w 5451379"/>
              <a:gd name="connsiteY32" fmla="*/ 370310 h 2221862"/>
              <a:gd name="connsiteX33" fmla="*/ 0 w 5451379"/>
              <a:gd name="connsiteY33" fmla="*/ 370318 h 222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451379" h="2221862" fill="none" extrusionOk="0">
                <a:moveTo>
                  <a:pt x="0" y="370318"/>
                </a:moveTo>
                <a:cubicBezTo>
                  <a:pt x="-27790" y="187743"/>
                  <a:pt x="162543" y="31556"/>
                  <a:pt x="370318" y="0"/>
                </a:cubicBezTo>
                <a:cubicBezTo>
                  <a:pt x="633633" y="-28525"/>
                  <a:pt x="695878" y="68069"/>
                  <a:pt x="960345" y="0"/>
                </a:cubicBezTo>
                <a:cubicBezTo>
                  <a:pt x="1224812" y="-68069"/>
                  <a:pt x="1291809" y="8881"/>
                  <a:pt x="1522276" y="0"/>
                </a:cubicBezTo>
                <a:cubicBezTo>
                  <a:pt x="1752743" y="-8881"/>
                  <a:pt x="1946875" y="39426"/>
                  <a:pt x="2112303" y="0"/>
                </a:cubicBezTo>
                <a:cubicBezTo>
                  <a:pt x="2277731" y="-39426"/>
                  <a:pt x="2870742" y="47773"/>
                  <a:pt x="3179971" y="0"/>
                </a:cubicBezTo>
                <a:lnTo>
                  <a:pt x="3179971" y="0"/>
                </a:lnTo>
                <a:cubicBezTo>
                  <a:pt x="3332127" y="-29524"/>
                  <a:pt x="3428228" y="51682"/>
                  <a:pt x="3661510" y="0"/>
                </a:cubicBezTo>
                <a:cubicBezTo>
                  <a:pt x="3894792" y="-51682"/>
                  <a:pt x="4007635" y="42647"/>
                  <a:pt x="4115791" y="0"/>
                </a:cubicBezTo>
                <a:cubicBezTo>
                  <a:pt x="4223947" y="-42647"/>
                  <a:pt x="4425533" y="45870"/>
                  <a:pt x="4542816" y="0"/>
                </a:cubicBezTo>
                <a:cubicBezTo>
                  <a:pt x="4740967" y="-22759"/>
                  <a:pt x="4843076" y="59605"/>
                  <a:pt x="5081061" y="0"/>
                </a:cubicBezTo>
                <a:cubicBezTo>
                  <a:pt x="5331819" y="19324"/>
                  <a:pt x="5482584" y="114203"/>
                  <a:pt x="5451379" y="370318"/>
                </a:cubicBezTo>
                <a:lnTo>
                  <a:pt x="5451379" y="370310"/>
                </a:lnTo>
                <a:cubicBezTo>
                  <a:pt x="5601989" y="481390"/>
                  <a:pt x="5623076" y="593318"/>
                  <a:pt x="5747607" y="688622"/>
                </a:cubicBezTo>
                <a:cubicBezTo>
                  <a:pt x="5622016" y="832316"/>
                  <a:pt x="5533233" y="816907"/>
                  <a:pt x="5451379" y="925776"/>
                </a:cubicBezTo>
                <a:cubicBezTo>
                  <a:pt x="5461488" y="1037772"/>
                  <a:pt x="5434877" y="1158878"/>
                  <a:pt x="5451379" y="1360887"/>
                </a:cubicBezTo>
                <a:cubicBezTo>
                  <a:pt x="5467881" y="1562896"/>
                  <a:pt x="5441709" y="1643124"/>
                  <a:pt x="5451379" y="1851544"/>
                </a:cubicBezTo>
                <a:cubicBezTo>
                  <a:pt x="5451589" y="2046567"/>
                  <a:pt x="5262529" y="2235348"/>
                  <a:pt x="5081061" y="2221862"/>
                </a:cubicBezTo>
                <a:cubicBezTo>
                  <a:pt x="4918337" y="2277016"/>
                  <a:pt x="4657281" y="2185183"/>
                  <a:pt x="4542816" y="2221862"/>
                </a:cubicBezTo>
                <a:cubicBezTo>
                  <a:pt x="4428429" y="2235281"/>
                  <a:pt x="4262847" y="2219595"/>
                  <a:pt x="4088534" y="2221862"/>
                </a:cubicBezTo>
                <a:cubicBezTo>
                  <a:pt x="3914221" y="2224129"/>
                  <a:pt x="3793320" y="2191070"/>
                  <a:pt x="3647881" y="2221862"/>
                </a:cubicBezTo>
                <a:cubicBezTo>
                  <a:pt x="3502442" y="2252654"/>
                  <a:pt x="3318070" y="2202081"/>
                  <a:pt x="3179971" y="2221862"/>
                </a:cubicBezTo>
                <a:lnTo>
                  <a:pt x="3179971" y="2221862"/>
                </a:lnTo>
                <a:cubicBezTo>
                  <a:pt x="3043713" y="2226310"/>
                  <a:pt x="2912930" y="2199673"/>
                  <a:pt x="2646137" y="2221862"/>
                </a:cubicBezTo>
                <a:cubicBezTo>
                  <a:pt x="2379344" y="2244051"/>
                  <a:pt x="2245378" y="2202780"/>
                  <a:pt x="2056110" y="2221862"/>
                </a:cubicBezTo>
                <a:cubicBezTo>
                  <a:pt x="1866842" y="2240944"/>
                  <a:pt x="1682877" y="2215200"/>
                  <a:pt x="1578469" y="2221862"/>
                </a:cubicBezTo>
                <a:cubicBezTo>
                  <a:pt x="1474061" y="2228524"/>
                  <a:pt x="1144661" y="2184071"/>
                  <a:pt x="988442" y="2221862"/>
                </a:cubicBezTo>
                <a:cubicBezTo>
                  <a:pt x="832223" y="2259653"/>
                  <a:pt x="641063" y="2196323"/>
                  <a:pt x="370318" y="2221862"/>
                </a:cubicBezTo>
                <a:cubicBezTo>
                  <a:pt x="203244" y="2201300"/>
                  <a:pt x="-24203" y="2008157"/>
                  <a:pt x="0" y="1851544"/>
                </a:cubicBezTo>
                <a:cubicBezTo>
                  <a:pt x="-3856" y="1662289"/>
                  <a:pt x="52960" y="1533560"/>
                  <a:pt x="0" y="1407175"/>
                </a:cubicBezTo>
                <a:cubicBezTo>
                  <a:pt x="-52960" y="1280790"/>
                  <a:pt x="36727" y="1146233"/>
                  <a:pt x="0" y="925776"/>
                </a:cubicBezTo>
                <a:cubicBezTo>
                  <a:pt x="-59363" y="652425"/>
                  <a:pt x="2607" y="488009"/>
                  <a:pt x="0" y="370310"/>
                </a:cubicBezTo>
                <a:lnTo>
                  <a:pt x="0" y="370310"/>
                </a:lnTo>
                <a:lnTo>
                  <a:pt x="0" y="370318"/>
                </a:lnTo>
                <a:close/>
              </a:path>
              <a:path w="5451379" h="2221862" stroke="0" extrusionOk="0">
                <a:moveTo>
                  <a:pt x="0" y="370318"/>
                </a:moveTo>
                <a:cubicBezTo>
                  <a:pt x="-6671" y="141648"/>
                  <a:pt x="160814" y="5385"/>
                  <a:pt x="370318" y="0"/>
                </a:cubicBezTo>
                <a:cubicBezTo>
                  <a:pt x="596426" y="-40175"/>
                  <a:pt x="695206" y="38932"/>
                  <a:pt x="876056" y="0"/>
                </a:cubicBezTo>
                <a:cubicBezTo>
                  <a:pt x="1056906" y="-38932"/>
                  <a:pt x="1259099" y="22099"/>
                  <a:pt x="1494179" y="0"/>
                </a:cubicBezTo>
                <a:cubicBezTo>
                  <a:pt x="1729259" y="-22099"/>
                  <a:pt x="1907569" y="52552"/>
                  <a:pt x="2056110" y="0"/>
                </a:cubicBezTo>
                <a:cubicBezTo>
                  <a:pt x="2204651" y="-52552"/>
                  <a:pt x="2449105" y="27174"/>
                  <a:pt x="2589944" y="0"/>
                </a:cubicBezTo>
                <a:cubicBezTo>
                  <a:pt x="2730783" y="-27174"/>
                  <a:pt x="3061461" y="69989"/>
                  <a:pt x="3179971" y="0"/>
                </a:cubicBezTo>
                <a:lnTo>
                  <a:pt x="3179971" y="0"/>
                </a:lnTo>
                <a:cubicBezTo>
                  <a:pt x="3383162" y="-21240"/>
                  <a:pt x="3460569" y="258"/>
                  <a:pt x="3647881" y="0"/>
                </a:cubicBezTo>
                <a:cubicBezTo>
                  <a:pt x="3835193" y="-258"/>
                  <a:pt x="3919580" y="4086"/>
                  <a:pt x="4102163" y="0"/>
                </a:cubicBezTo>
                <a:cubicBezTo>
                  <a:pt x="4284746" y="-4086"/>
                  <a:pt x="4362321" y="9290"/>
                  <a:pt x="4542816" y="0"/>
                </a:cubicBezTo>
                <a:cubicBezTo>
                  <a:pt x="4736005" y="-44560"/>
                  <a:pt x="4826456" y="32077"/>
                  <a:pt x="5081061" y="0"/>
                </a:cubicBezTo>
                <a:cubicBezTo>
                  <a:pt x="5327064" y="15889"/>
                  <a:pt x="5433410" y="140282"/>
                  <a:pt x="5451379" y="370318"/>
                </a:cubicBezTo>
                <a:lnTo>
                  <a:pt x="5451379" y="370310"/>
                </a:lnTo>
                <a:cubicBezTo>
                  <a:pt x="5609923" y="476602"/>
                  <a:pt x="5625096" y="592422"/>
                  <a:pt x="5747607" y="688622"/>
                </a:cubicBezTo>
                <a:cubicBezTo>
                  <a:pt x="5638899" y="790957"/>
                  <a:pt x="5568739" y="796065"/>
                  <a:pt x="5451379" y="925776"/>
                </a:cubicBezTo>
                <a:cubicBezTo>
                  <a:pt x="5491770" y="1055411"/>
                  <a:pt x="5428059" y="1175365"/>
                  <a:pt x="5451379" y="1370145"/>
                </a:cubicBezTo>
                <a:cubicBezTo>
                  <a:pt x="5474699" y="1564925"/>
                  <a:pt x="5396395" y="1751942"/>
                  <a:pt x="5451379" y="1851544"/>
                </a:cubicBezTo>
                <a:cubicBezTo>
                  <a:pt x="5460200" y="2059556"/>
                  <a:pt x="5271196" y="2221802"/>
                  <a:pt x="5081061" y="2221862"/>
                </a:cubicBezTo>
                <a:cubicBezTo>
                  <a:pt x="4948719" y="2278584"/>
                  <a:pt x="4656224" y="2168101"/>
                  <a:pt x="4542816" y="2221862"/>
                </a:cubicBezTo>
                <a:cubicBezTo>
                  <a:pt x="4365186" y="2243120"/>
                  <a:pt x="4286744" y="2205934"/>
                  <a:pt x="4115791" y="2221862"/>
                </a:cubicBezTo>
                <a:cubicBezTo>
                  <a:pt x="3944839" y="2237790"/>
                  <a:pt x="3854380" y="2193992"/>
                  <a:pt x="3675138" y="2221862"/>
                </a:cubicBezTo>
                <a:cubicBezTo>
                  <a:pt x="3495896" y="2249732"/>
                  <a:pt x="3414564" y="2165194"/>
                  <a:pt x="3179971" y="2221862"/>
                </a:cubicBezTo>
                <a:lnTo>
                  <a:pt x="3179971" y="2221862"/>
                </a:lnTo>
                <a:cubicBezTo>
                  <a:pt x="2939298" y="2263745"/>
                  <a:pt x="2831788" y="2185671"/>
                  <a:pt x="2674233" y="2221862"/>
                </a:cubicBezTo>
                <a:cubicBezTo>
                  <a:pt x="2516678" y="2258053"/>
                  <a:pt x="2243954" y="2195567"/>
                  <a:pt x="2084206" y="2221862"/>
                </a:cubicBezTo>
                <a:cubicBezTo>
                  <a:pt x="1924458" y="2248157"/>
                  <a:pt x="1768780" y="2198564"/>
                  <a:pt x="1522276" y="2221862"/>
                </a:cubicBezTo>
                <a:cubicBezTo>
                  <a:pt x="1275772" y="2245160"/>
                  <a:pt x="1117312" y="2202807"/>
                  <a:pt x="988442" y="2221862"/>
                </a:cubicBezTo>
                <a:cubicBezTo>
                  <a:pt x="859572" y="2240917"/>
                  <a:pt x="546136" y="2182076"/>
                  <a:pt x="370318" y="2221862"/>
                </a:cubicBezTo>
                <a:cubicBezTo>
                  <a:pt x="179764" y="2228335"/>
                  <a:pt x="22261" y="2048917"/>
                  <a:pt x="0" y="1851544"/>
                </a:cubicBezTo>
                <a:cubicBezTo>
                  <a:pt x="-43941" y="1652262"/>
                  <a:pt x="27405" y="1593919"/>
                  <a:pt x="0" y="1388660"/>
                </a:cubicBezTo>
                <a:cubicBezTo>
                  <a:pt x="-27405" y="1183401"/>
                  <a:pt x="8670" y="1099059"/>
                  <a:pt x="0" y="925776"/>
                </a:cubicBezTo>
                <a:cubicBezTo>
                  <a:pt x="-39049" y="695402"/>
                  <a:pt x="22646" y="573531"/>
                  <a:pt x="0" y="370310"/>
                </a:cubicBezTo>
                <a:lnTo>
                  <a:pt x="0" y="370310"/>
                </a:lnTo>
                <a:lnTo>
                  <a:pt x="0" y="370318"/>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5434"/>
                      <a:gd name="adj2" fmla="val -19007"/>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Pour information, un exemple en cas de vol : </a:t>
            </a:r>
          </a:p>
          <a:p>
            <a:r>
              <a:rPr lang="fr-FR" sz="1400" dirty="0">
                <a:solidFill>
                  <a:schemeClr val="tx1"/>
                </a:solidFill>
                <a:latin typeface="Ink Free" panose="03080402000500000000" pitchFamily="66" charset="0"/>
              </a:rPr>
              <a:t>Notre assurée part en vacances dans une location en villégiature. Elle emmène une bague qui répond à la définition des objets de valeur. En cas de vol dans la villégiature, sera-t-elle remboursée si la bague est volée ?</a:t>
            </a:r>
          </a:p>
          <a:p>
            <a:endParaRPr lang="fr-FR" sz="1400" dirty="0">
              <a:solidFill>
                <a:schemeClr val="tx1"/>
              </a:solidFill>
              <a:latin typeface="Ink Free" panose="03080402000500000000" pitchFamily="66" charset="0"/>
            </a:endParaRPr>
          </a:p>
          <a:p>
            <a:r>
              <a:rPr lang="fr-FR" sz="1400" dirty="0">
                <a:solidFill>
                  <a:schemeClr val="tx1"/>
                </a:solidFill>
                <a:latin typeface="Ink Free" panose="03080402000500000000" pitchFamily="66" charset="0"/>
              </a:rPr>
              <a:t>Le vol des biens mobiliers de l’assuré est couvert en villégiature si les conditions du vol en RP sont réunies et que les moyens de protection ont été respectés.</a:t>
            </a:r>
          </a:p>
        </p:txBody>
      </p:sp>
      <p:pic>
        <p:nvPicPr>
          <p:cNvPr id="16386" name="Picture 2" descr="Vecteur gratuit illustration de glamping design plat dessiné à la main">
            <a:extLst>
              <a:ext uri="{FF2B5EF4-FFF2-40B4-BE49-F238E27FC236}">
                <a16:creationId xmlns:a16="http://schemas.microsoft.com/office/drawing/2014/main" id="{C6487C47-1F05-22A8-D097-0596E5CCB16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6230"/>
          <a:stretch/>
        </p:blipFill>
        <p:spPr bwMode="auto">
          <a:xfrm>
            <a:off x="710597" y="1540487"/>
            <a:ext cx="4370451" cy="452094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BF296B3-D525-D221-E4A6-0405DDDFEF4E}"/>
              </a:ext>
            </a:extLst>
          </p:cNvPr>
          <p:cNvSpPr/>
          <p:nvPr/>
        </p:nvSpPr>
        <p:spPr>
          <a:xfrm>
            <a:off x="820208" y="1675977"/>
            <a:ext cx="1546972" cy="4284971"/>
          </a:xfrm>
          <a:custGeom>
            <a:avLst/>
            <a:gdLst>
              <a:gd name="connsiteX0" fmla="*/ 0 w 1546972"/>
              <a:gd name="connsiteY0" fmla="*/ 0 h 4284971"/>
              <a:gd name="connsiteX1" fmla="*/ 515657 w 1546972"/>
              <a:gd name="connsiteY1" fmla="*/ 0 h 4284971"/>
              <a:gd name="connsiteX2" fmla="*/ 1062254 w 1546972"/>
              <a:gd name="connsiteY2" fmla="*/ 0 h 4284971"/>
              <a:gd name="connsiteX3" fmla="*/ 1546972 w 1546972"/>
              <a:gd name="connsiteY3" fmla="*/ 0 h 4284971"/>
              <a:gd name="connsiteX4" fmla="*/ 1546972 w 1546972"/>
              <a:gd name="connsiteY4" fmla="*/ 483590 h 4284971"/>
              <a:gd name="connsiteX5" fmla="*/ 1546972 w 1546972"/>
              <a:gd name="connsiteY5" fmla="*/ 967179 h 4284971"/>
              <a:gd name="connsiteX6" fmla="*/ 1546972 w 1546972"/>
              <a:gd name="connsiteY6" fmla="*/ 1450769 h 4284971"/>
              <a:gd name="connsiteX7" fmla="*/ 1546972 w 1546972"/>
              <a:gd name="connsiteY7" fmla="*/ 2105757 h 4284971"/>
              <a:gd name="connsiteX8" fmla="*/ 1546972 w 1546972"/>
              <a:gd name="connsiteY8" fmla="*/ 2760746 h 4284971"/>
              <a:gd name="connsiteX9" fmla="*/ 1546972 w 1546972"/>
              <a:gd name="connsiteY9" fmla="*/ 3415734 h 4284971"/>
              <a:gd name="connsiteX10" fmla="*/ 1546972 w 1546972"/>
              <a:gd name="connsiteY10" fmla="*/ 4284971 h 4284971"/>
              <a:gd name="connsiteX11" fmla="*/ 1031315 w 1546972"/>
              <a:gd name="connsiteY11" fmla="*/ 4284971 h 4284971"/>
              <a:gd name="connsiteX12" fmla="*/ 531127 w 1546972"/>
              <a:gd name="connsiteY12" fmla="*/ 4284971 h 4284971"/>
              <a:gd name="connsiteX13" fmla="*/ 0 w 1546972"/>
              <a:gd name="connsiteY13" fmla="*/ 4284971 h 4284971"/>
              <a:gd name="connsiteX14" fmla="*/ 0 w 1546972"/>
              <a:gd name="connsiteY14" fmla="*/ 3715682 h 4284971"/>
              <a:gd name="connsiteX15" fmla="*/ 0 w 1546972"/>
              <a:gd name="connsiteY15" fmla="*/ 3103543 h 4284971"/>
              <a:gd name="connsiteX16" fmla="*/ 0 w 1546972"/>
              <a:gd name="connsiteY16" fmla="*/ 2405705 h 4284971"/>
              <a:gd name="connsiteX17" fmla="*/ 0 w 1546972"/>
              <a:gd name="connsiteY17" fmla="*/ 1750717 h 4284971"/>
              <a:gd name="connsiteX18" fmla="*/ 0 w 1546972"/>
              <a:gd name="connsiteY18" fmla="*/ 1138578 h 4284971"/>
              <a:gd name="connsiteX19" fmla="*/ 0 w 1546972"/>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46972" h="4284971" fill="none" extrusionOk="0">
                <a:moveTo>
                  <a:pt x="0" y="0"/>
                </a:moveTo>
                <a:cubicBezTo>
                  <a:pt x="256958" y="11478"/>
                  <a:pt x="351712" y="-22859"/>
                  <a:pt x="515657" y="0"/>
                </a:cubicBezTo>
                <a:cubicBezTo>
                  <a:pt x="679602" y="22859"/>
                  <a:pt x="879898" y="27032"/>
                  <a:pt x="1062254" y="0"/>
                </a:cubicBezTo>
                <a:cubicBezTo>
                  <a:pt x="1244610" y="-27032"/>
                  <a:pt x="1382599" y="10518"/>
                  <a:pt x="1546972" y="0"/>
                </a:cubicBezTo>
                <a:cubicBezTo>
                  <a:pt x="1545520" y="168836"/>
                  <a:pt x="1540371" y="309882"/>
                  <a:pt x="1546972" y="483590"/>
                </a:cubicBezTo>
                <a:cubicBezTo>
                  <a:pt x="1553574" y="657298"/>
                  <a:pt x="1559381" y="755619"/>
                  <a:pt x="1546972" y="967179"/>
                </a:cubicBezTo>
                <a:cubicBezTo>
                  <a:pt x="1534563" y="1178739"/>
                  <a:pt x="1550796" y="1289944"/>
                  <a:pt x="1546972" y="1450769"/>
                </a:cubicBezTo>
                <a:cubicBezTo>
                  <a:pt x="1543149" y="1611594"/>
                  <a:pt x="1523776" y="1870001"/>
                  <a:pt x="1546972" y="2105757"/>
                </a:cubicBezTo>
                <a:cubicBezTo>
                  <a:pt x="1570168" y="2341513"/>
                  <a:pt x="1560879" y="2520952"/>
                  <a:pt x="1546972" y="2760746"/>
                </a:cubicBezTo>
                <a:cubicBezTo>
                  <a:pt x="1533065" y="3000540"/>
                  <a:pt x="1569592" y="3121935"/>
                  <a:pt x="1546972" y="3415734"/>
                </a:cubicBezTo>
                <a:cubicBezTo>
                  <a:pt x="1524352" y="3709533"/>
                  <a:pt x="1521707" y="3953150"/>
                  <a:pt x="1546972" y="4284971"/>
                </a:cubicBezTo>
                <a:cubicBezTo>
                  <a:pt x="1393796" y="4270970"/>
                  <a:pt x="1280144" y="4260316"/>
                  <a:pt x="1031315" y="4284971"/>
                </a:cubicBezTo>
                <a:cubicBezTo>
                  <a:pt x="782486" y="4309626"/>
                  <a:pt x="739945" y="4276646"/>
                  <a:pt x="531127" y="4284971"/>
                </a:cubicBezTo>
                <a:cubicBezTo>
                  <a:pt x="322309" y="4293296"/>
                  <a:pt x="210664" y="4274733"/>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546972" h="4284971" stroke="0" extrusionOk="0">
                <a:moveTo>
                  <a:pt x="0" y="0"/>
                </a:moveTo>
                <a:cubicBezTo>
                  <a:pt x="129812" y="12410"/>
                  <a:pt x="375342" y="22431"/>
                  <a:pt x="484718" y="0"/>
                </a:cubicBezTo>
                <a:cubicBezTo>
                  <a:pt x="594094" y="-22431"/>
                  <a:pt x="804720" y="-8246"/>
                  <a:pt x="1015845" y="0"/>
                </a:cubicBezTo>
                <a:cubicBezTo>
                  <a:pt x="1226970" y="8246"/>
                  <a:pt x="1312221" y="13653"/>
                  <a:pt x="1546972" y="0"/>
                </a:cubicBezTo>
                <a:cubicBezTo>
                  <a:pt x="1514820" y="290431"/>
                  <a:pt x="1564541" y="486490"/>
                  <a:pt x="1546972" y="697838"/>
                </a:cubicBezTo>
                <a:cubicBezTo>
                  <a:pt x="1529403" y="909186"/>
                  <a:pt x="1552210" y="1237798"/>
                  <a:pt x="1546972" y="1395676"/>
                </a:cubicBezTo>
                <a:cubicBezTo>
                  <a:pt x="1541734" y="1553554"/>
                  <a:pt x="1540987" y="1897404"/>
                  <a:pt x="1546972" y="2050665"/>
                </a:cubicBezTo>
                <a:cubicBezTo>
                  <a:pt x="1552957" y="2203926"/>
                  <a:pt x="1555869" y="2512303"/>
                  <a:pt x="1546972" y="2662803"/>
                </a:cubicBezTo>
                <a:cubicBezTo>
                  <a:pt x="1538075" y="2813303"/>
                  <a:pt x="1566940" y="3057709"/>
                  <a:pt x="1546972" y="3317792"/>
                </a:cubicBezTo>
                <a:cubicBezTo>
                  <a:pt x="1527004" y="3577875"/>
                  <a:pt x="1568447" y="4046210"/>
                  <a:pt x="1546972" y="4284971"/>
                </a:cubicBezTo>
                <a:cubicBezTo>
                  <a:pt x="1421196" y="4277653"/>
                  <a:pt x="1176198" y="4268161"/>
                  <a:pt x="1046784" y="4284971"/>
                </a:cubicBezTo>
                <a:cubicBezTo>
                  <a:pt x="917370" y="4301781"/>
                  <a:pt x="750640" y="4271087"/>
                  <a:pt x="546597" y="4284971"/>
                </a:cubicBezTo>
                <a:cubicBezTo>
                  <a:pt x="342554" y="4298855"/>
                  <a:pt x="113154" y="4280348"/>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Avec son Barbecue, votre client a mis feu à la terrasse de son Mobil Home en location. Est-il couvert ?</a:t>
            </a:r>
          </a:p>
        </p:txBody>
      </p:sp>
      <p:sp>
        <p:nvSpPr>
          <p:cNvPr id="9" name="Rectangle 8">
            <a:extLst>
              <a:ext uri="{FF2B5EF4-FFF2-40B4-BE49-F238E27FC236}">
                <a16:creationId xmlns:a16="http://schemas.microsoft.com/office/drawing/2014/main" id="{0EEFC3CF-61BE-65E5-D625-441E2A3EFD4C}"/>
              </a:ext>
            </a:extLst>
          </p:cNvPr>
          <p:cNvSpPr/>
          <p:nvPr/>
        </p:nvSpPr>
        <p:spPr>
          <a:xfrm>
            <a:off x="695326" y="1540487"/>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pic>
        <p:nvPicPr>
          <p:cNvPr id="2" name="Picture 2" descr="Vecteur gratuit ensemble, de, femme affaires, caractère, illustration">
            <a:extLst>
              <a:ext uri="{FF2B5EF4-FFF2-40B4-BE49-F238E27FC236}">
                <a16:creationId xmlns:a16="http://schemas.microsoft.com/office/drawing/2014/main" id="{4440A707-F011-1F30-C24A-5B0669A97014}"/>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7840" t="3228" r="67817" b="6461"/>
          <a:stretch/>
        </p:blipFill>
        <p:spPr bwMode="auto">
          <a:xfrm>
            <a:off x="10757363" y="2832372"/>
            <a:ext cx="1616167" cy="3438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874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animBg="1"/>
      <p:bldP spid="19"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26DFE-0447-A4FF-8553-0F02D6EC1E82}"/>
              </a:ext>
            </a:extLst>
          </p:cNvPr>
          <p:cNvSpPr/>
          <p:nvPr/>
        </p:nvSpPr>
        <p:spPr>
          <a:xfrm>
            <a:off x="610044" y="1439345"/>
            <a:ext cx="11066017" cy="4758233"/>
          </a:xfrm>
          <a:custGeom>
            <a:avLst/>
            <a:gdLst>
              <a:gd name="connsiteX0" fmla="*/ 0 w 11066017"/>
              <a:gd name="connsiteY0" fmla="*/ 0 h 4758233"/>
              <a:gd name="connsiteX1" fmla="*/ 470306 w 11066017"/>
              <a:gd name="connsiteY1" fmla="*/ 0 h 4758233"/>
              <a:gd name="connsiteX2" fmla="*/ 940611 w 11066017"/>
              <a:gd name="connsiteY2" fmla="*/ 0 h 4758233"/>
              <a:gd name="connsiteX3" fmla="*/ 1410917 w 11066017"/>
              <a:gd name="connsiteY3" fmla="*/ 0 h 4758233"/>
              <a:gd name="connsiteX4" fmla="*/ 1770563 w 11066017"/>
              <a:gd name="connsiteY4" fmla="*/ 0 h 4758233"/>
              <a:gd name="connsiteX5" fmla="*/ 2683509 w 11066017"/>
              <a:gd name="connsiteY5" fmla="*/ 0 h 4758233"/>
              <a:gd name="connsiteX6" fmla="*/ 3375135 w 11066017"/>
              <a:gd name="connsiteY6" fmla="*/ 0 h 4758233"/>
              <a:gd name="connsiteX7" fmla="*/ 4288082 w 11066017"/>
              <a:gd name="connsiteY7" fmla="*/ 0 h 4758233"/>
              <a:gd name="connsiteX8" fmla="*/ 4869047 w 11066017"/>
              <a:gd name="connsiteY8" fmla="*/ 0 h 4758233"/>
              <a:gd name="connsiteX9" fmla="*/ 5228693 w 11066017"/>
              <a:gd name="connsiteY9" fmla="*/ 0 h 4758233"/>
              <a:gd name="connsiteX10" fmla="*/ 5698999 w 11066017"/>
              <a:gd name="connsiteY10" fmla="*/ 0 h 4758233"/>
              <a:gd name="connsiteX11" fmla="*/ 6390625 w 11066017"/>
              <a:gd name="connsiteY11" fmla="*/ 0 h 4758233"/>
              <a:gd name="connsiteX12" fmla="*/ 7192911 w 11066017"/>
              <a:gd name="connsiteY12" fmla="*/ 0 h 4758233"/>
              <a:gd name="connsiteX13" fmla="*/ 7773877 w 11066017"/>
              <a:gd name="connsiteY13" fmla="*/ 0 h 4758233"/>
              <a:gd name="connsiteX14" fmla="*/ 8133522 w 11066017"/>
              <a:gd name="connsiteY14" fmla="*/ 0 h 4758233"/>
              <a:gd name="connsiteX15" fmla="*/ 8825149 w 11066017"/>
              <a:gd name="connsiteY15" fmla="*/ 0 h 4758233"/>
              <a:gd name="connsiteX16" fmla="*/ 9627435 w 11066017"/>
              <a:gd name="connsiteY16" fmla="*/ 0 h 4758233"/>
              <a:gd name="connsiteX17" fmla="*/ 10319061 w 11066017"/>
              <a:gd name="connsiteY17" fmla="*/ 0 h 4758233"/>
              <a:gd name="connsiteX18" fmla="*/ 11066017 w 11066017"/>
              <a:gd name="connsiteY18" fmla="*/ 0 h 4758233"/>
              <a:gd name="connsiteX19" fmla="*/ 11066017 w 11066017"/>
              <a:gd name="connsiteY19" fmla="*/ 679748 h 4758233"/>
              <a:gd name="connsiteX20" fmla="*/ 11066017 w 11066017"/>
              <a:gd name="connsiteY20" fmla="*/ 1454660 h 4758233"/>
              <a:gd name="connsiteX21" fmla="*/ 11066017 w 11066017"/>
              <a:gd name="connsiteY21" fmla="*/ 2086825 h 4758233"/>
              <a:gd name="connsiteX22" fmla="*/ 11066017 w 11066017"/>
              <a:gd name="connsiteY22" fmla="*/ 2623826 h 4758233"/>
              <a:gd name="connsiteX23" fmla="*/ 11066017 w 11066017"/>
              <a:gd name="connsiteY23" fmla="*/ 3255991 h 4758233"/>
              <a:gd name="connsiteX24" fmla="*/ 11066017 w 11066017"/>
              <a:gd name="connsiteY24" fmla="*/ 4030903 h 4758233"/>
              <a:gd name="connsiteX25" fmla="*/ 11066017 w 11066017"/>
              <a:gd name="connsiteY25" fmla="*/ 4758233 h 4758233"/>
              <a:gd name="connsiteX26" fmla="*/ 10595711 w 11066017"/>
              <a:gd name="connsiteY26" fmla="*/ 4758233 h 4758233"/>
              <a:gd name="connsiteX27" fmla="*/ 9793425 w 11066017"/>
              <a:gd name="connsiteY27" fmla="*/ 4758233 h 4758233"/>
              <a:gd name="connsiteX28" fmla="*/ 9212459 w 11066017"/>
              <a:gd name="connsiteY28" fmla="*/ 4758233 h 4758233"/>
              <a:gd name="connsiteX29" fmla="*/ 8852814 w 11066017"/>
              <a:gd name="connsiteY29" fmla="*/ 4758233 h 4758233"/>
              <a:gd name="connsiteX30" fmla="*/ 7939867 w 11066017"/>
              <a:gd name="connsiteY30" fmla="*/ 4758233 h 4758233"/>
              <a:gd name="connsiteX31" fmla="*/ 7137581 w 11066017"/>
              <a:gd name="connsiteY31" fmla="*/ 4758233 h 4758233"/>
              <a:gd name="connsiteX32" fmla="*/ 6335295 w 11066017"/>
              <a:gd name="connsiteY32" fmla="*/ 4758233 h 4758233"/>
              <a:gd name="connsiteX33" fmla="*/ 5975649 w 11066017"/>
              <a:gd name="connsiteY33" fmla="*/ 4758233 h 4758233"/>
              <a:gd name="connsiteX34" fmla="*/ 5505343 w 11066017"/>
              <a:gd name="connsiteY34" fmla="*/ 4758233 h 4758233"/>
              <a:gd name="connsiteX35" fmla="*/ 5035038 w 11066017"/>
              <a:gd name="connsiteY35" fmla="*/ 4758233 h 4758233"/>
              <a:gd name="connsiteX36" fmla="*/ 4675392 w 11066017"/>
              <a:gd name="connsiteY36" fmla="*/ 4758233 h 4758233"/>
              <a:gd name="connsiteX37" fmla="*/ 4205086 w 11066017"/>
              <a:gd name="connsiteY37" fmla="*/ 4758233 h 4758233"/>
              <a:gd name="connsiteX38" fmla="*/ 3845441 w 11066017"/>
              <a:gd name="connsiteY38" fmla="*/ 4758233 h 4758233"/>
              <a:gd name="connsiteX39" fmla="*/ 3375135 w 11066017"/>
              <a:gd name="connsiteY39" fmla="*/ 4758233 h 4758233"/>
              <a:gd name="connsiteX40" fmla="*/ 3015490 w 11066017"/>
              <a:gd name="connsiteY40" fmla="*/ 4758233 h 4758233"/>
              <a:gd name="connsiteX41" fmla="*/ 2323864 w 11066017"/>
              <a:gd name="connsiteY41" fmla="*/ 4758233 h 4758233"/>
              <a:gd name="connsiteX42" fmla="*/ 1742898 w 11066017"/>
              <a:gd name="connsiteY42" fmla="*/ 4758233 h 4758233"/>
              <a:gd name="connsiteX43" fmla="*/ 1383252 w 11066017"/>
              <a:gd name="connsiteY43" fmla="*/ 4758233 h 4758233"/>
              <a:gd name="connsiteX44" fmla="*/ 0 w 11066017"/>
              <a:gd name="connsiteY44" fmla="*/ 4758233 h 4758233"/>
              <a:gd name="connsiteX45" fmla="*/ 0 w 11066017"/>
              <a:gd name="connsiteY45" fmla="*/ 4030903 h 4758233"/>
              <a:gd name="connsiteX46" fmla="*/ 0 w 11066017"/>
              <a:gd name="connsiteY46" fmla="*/ 3398738 h 4758233"/>
              <a:gd name="connsiteX47" fmla="*/ 0 w 11066017"/>
              <a:gd name="connsiteY47" fmla="*/ 2766573 h 4758233"/>
              <a:gd name="connsiteX48" fmla="*/ 0 w 11066017"/>
              <a:gd name="connsiteY48" fmla="*/ 2181990 h 4758233"/>
              <a:gd name="connsiteX49" fmla="*/ 0 w 11066017"/>
              <a:gd name="connsiteY49" fmla="*/ 1454660 h 4758233"/>
              <a:gd name="connsiteX50" fmla="*/ 0 w 11066017"/>
              <a:gd name="connsiteY50" fmla="*/ 727330 h 4758233"/>
              <a:gd name="connsiteX51" fmla="*/ 0 w 11066017"/>
              <a:gd name="connsiteY51"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066017" h="4758233" fill="none" extrusionOk="0">
                <a:moveTo>
                  <a:pt x="0" y="0"/>
                </a:moveTo>
                <a:cubicBezTo>
                  <a:pt x="95860" y="2631"/>
                  <a:pt x="374827" y="2521"/>
                  <a:pt x="470306" y="0"/>
                </a:cubicBezTo>
                <a:cubicBezTo>
                  <a:pt x="565785" y="-2521"/>
                  <a:pt x="786367" y="-16660"/>
                  <a:pt x="940611" y="0"/>
                </a:cubicBezTo>
                <a:cubicBezTo>
                  <a:pt x="1094855" y="16660"/>
                  <a:pt x="1262985" y="12183"/>
                  <a:pt x="1410917" y="0"/>
                </a:cubicBezTo>
                <a:cubicBezTo>
                  <a:pt x="1558849" y="-12183"/>
                  <a:pt x="1649609" y="-880"/>
                  <a:pt x="1770563" y="0"/>
                </a:cubicBezTo>
                <a:cubicBezTo>
                  <a:pt x="1891517" y="880"/>
                  <a:pt x="2316837" y="3775"/>
                  <a:pt x="2683509" y="0"/>
                </a:cubicBezTo>
                <a:cubicBezTo>
                  <a:pt x="3050181" y="-3775"/>
                  <a:pt x="3078962" y="-7059"/>
                  <a:pt x="3375135" y="0"/>
                </a:cubicBezTo>
                <a:cubicBezTo>
                  <a:pt x="3671308" y="7059"/>
                  <a:pt x="3983320" y="-37731"/>
                  <a:pt x="4288082" y="0"/>
                </a:cubicBezTo>
                <a:cubicBezTo>
                  <a:pt x="4592844" y="37731"/>
                  <a:pt x="4747777" y="15885"/>
                  <a:pt x="4869047" y="0"/>
                </a:cubicBezTo>
                <a:cubicBezTo>
                  <a:pt x="4990318" y="-15885"/>
                  <a:pt x="5124221" y="-17217"/>
                  <a:pt x="5228693" y="0"/>
                </a:cubicBezTo>
                <a:cubicBezTo>
                  <a:pt x="5333165" y="17217"/>
                  <a:pt x="5468448" y="-14492"/>
                  <a:pt x="5698999" y="0"/>
                </a:cubicBezTo>
                <a:cubicBezTo>
                  <a:pt x="5929550" y="14492"/>
                  <a:pt x="6216926" y="21085"/>
                  <a:pt x="6390625" y="0"/>
                </a:cubicBezTo>
                <a:cubicBezTo>
                  <a:pt x="6564324" y="-21085"/>
                  <a:pt x="6978562" y="22243"/>
                  <a:pt x="7192911" y="0"/>
                </a:cubicBezTo>
                <a:cubicBezTo>
                  <a:pt x="7407260" y="-22243"/>
                  <a:pt x="7650100" y="-5391"/>
                  <a:pt x="7773877" y="0"/>
                </a:cubicBezTo>
                <a:cubicBezTo>
                  <a:pt x="7897654" y="5391"/>
                  <a:pt x="8027623" y="-7856"/>
                  <a:pt x="8133522" y="0"/>
                </a:cubicBezTo>
                <a:cubicBezTo>
                  <a:pt x="8239422" y="7856"/>
                  <a:pt x="8541003" y="-23208"/>
                  <a:pt x="8825149" y="0"/>
                </a:cubicBezTo>
                <a:cubicBezTo>
                  <a:pt x="9109295" y="23208"/>
                  <a:pt x="9401351" y="38507"/>
                  <a:pt x="9627435" y="0"/>
                </a:cubicBezTo>
                <a:cubicBezTo>
                  <a:pt x="9853519" y="-38507"/>
                  <a:pt x="10006742" y="-34253"/>
                  <a:pt x="10319061" y="0"/>
                </a:cubicBezTo>
                <a:cubicBezTo>
                  <a:pt x="10631380" y="34253"/>
                  <a:pt x="10740414" y="-20920"/>
                  <a:pt x="11066017" y="0"/>
                </a:cubicBezTo>
                <a:cubicBezTo>
                  <a:pt x="11075812" y="271026"/>
                  <a:pt x="11050885" y="473814"/>
                  <a:pt x="11066017" y="679748"/>
                </a:cubicBezTo>
                <a:cubicBezTo>
                  <a:pt x="11081149" y="885682"/>
                  <a:pt x="11067348" y="1173736"/>
                  <a:pt x="11066017" y="1454660"/>
                </a:cubicBezTo>
                <a:cubicBezTo>
                  <a:pt x="11064686" y="1735584"/>
                  <a:pt x="11084207" y="1829025"/>
                  <a:pt x="11066017" y="2086825"/>
                </a:cubicBezTo>
                <a:cubicBezTo>
                  <a:pt x="11047827" y="2344625"/>
                  <a:pt x="11039506" y="2381018"/>
                  <a:pt x="11066017" y="2623826"/>
                </a:cubicBezTo>
                <a:cubicBezTo>
                  <a:pt x="11092528" y="2866634"/>
                  <a:pt x="11069255" y="3052796"/>
                  <a:pt x="11066017" y="3255991"/>
                </a:cubicBezTo>
                <a:cubicBezTo>
                  <a:pt x="11062779" y="3459186"/>
                  <a:pt x="11045195" y="3729071"/>
                  <a:pt x="11066017" y="4030903"/>
                </a:cubicBezTo>
                <a:cubicBezTo>
                  <a:pt x="11086839" y="4332735"/>
                  <a:pt x="11054294" y="4493292"/>
                  <a:pt x="11066017" y="4758233"/>
                </a:cubicBezTo>
                <a:cubicBezTo>
                  <a:pt x="10831140" y="4754016"/>
                  <a:pt x="10736835" y="4736864"/>
                  <a:pt x="10595711" y="4758233"/>
                </a:cubicBezTo>
                <a:cubicBezTo>
                  <a:pt x="10454587" y="4779602"/>
                  <a:pt x="10132276" y="4750755"/>
                  <a:pt x="9793425" y="4758233"/>
                </a:cubicBezTo>
                <a:cubicBezTo>
                  <a:pt x="9454574" y="4765711"/>
                  <a:pt x="9440021" y="4757170"/>
                  <a:pt x="9212459" y="4758233"/>
                </a:cubicBezTo>
                <a:cubicBezTo>
                  <a:pt x="8984897" y="4759296"/>
                  <a:pt x="9027409" y="4742904"/>
                  <a:pt x="8852814" y="4758233"/>
                </a:cubicBezTo>
                <a:cubicBezTo>
                  <a:pt x="8678219" y="4773562"/>
                  <a:pt x="8225759" y="4788242"/>
                  <a:pt x="7939867" y="4758233"/>
                </a:cubicBezTo>
                <a:cubicBezTo>
                  <a:pt x="7653975" y="4728224"/>
                  <a:pt x="7364918" y="4723281"/>
                  <a:pt x="7137581" y="4758233"/>
                </a:cubicBezTo>
                <a:cubicBezTo>
                  <a:pt x="6910244" y="4793185"/>
                  <a:pt x="6647989" y="4772528"/>
                  <a:pt x="6335295" y="4758233"/>
                </a:cubicBezTo>
                <a:cubicBezTo>
                  <a:pt x="6022601" y="4743938"/>
                  <a:pt x="6080421" y="4753846"/>
                  <a:pt x="5975649" y="4758233"/>
                </a:cubicBezTo>
                <a:cubicBezTo>
                  <a:pt x="5870877" y="4762620"/>
                  <a:pt x="5677734" y="4779211"/>
                  <a:pt x="5505343" y="4758233"/>
                </a:cubicBezTo>
                <a:cubicBezTo>
                  <a:pt x="5332952" y="4737255"/>
                  <a:pt x="5143355" y="4764853"/>
                  <a:pt x="5035038" y="4758233"/>
                </a:cubicBezTo>
                <a:cubicBezTo>
                  <a:pt x="4926721" y="4751613"/>
                  <a:pt x="4838817" y="4766276"/>
                  <a:pt x="4675392" y="4758233"/>
                </a:cubicBezTo>
                <a:cubicBezTo>
                  <a:pt x="4511967" y="4750190"/>
                  <a:pt x="4343799" y="4756287"/>
                  <a:pt x="4205086" y="4758233"/>
                </a:cubicBezTo>
                <a:cubicBezTo>
                  <a:pt x="4066373" y="4760179"/>
                  <a:pt x="3924548" y="4756525"/>
                  <a:pt x="3845441" y="4758233"/>
                </a:cubicBezTo>
                <a:cubicBezTo>
                  <a:pt x="3766335" y="4759941"/>
                  <a:pt x="3542017" y="4779822"/>
                  <a:pt x="3375135" y="4758233"/>
                </a:cubicBezTo>
                <a:cubicBezTo>
                  <a:pt x="3208253" y="4736644"/>
                  <a:pt x="3105202" y="4771274"/>
                  <a:pt x="3015490" y="4758233"/>
                </a:cubicBezTo>
                <a:cubicBezTo>
                  <a:pt x="2925778" y="4745192"/>
                  <a:pt x="2472339" y="4764192"/>
                  <a:pt x="2323864" y="4758233"/>
                </a:cubicBezTo>
                <a:cubicBezTo>
                  <a:pt x="2175389" y="4752274"/>
                  <a:pt x="1863267" y="4761262"/>
                  <a:pt x="1742898" y="4758233"/>
                </a:cubicBezTo>
                <a:cubicBezTo>
                  <a:pt x="1622529" y="4755204"/>
                  <a:pt x="1502500" y="4755653"/>
                  <a:pt x="1383252" y="4758233"/>
                </a:cubicBezTo>
                <a:cubicBezTo>
                  <a:pt x="1264004" y="4760813"/>
                  <a:pt x="684386" y="4821244"/>
                  <a:pt x="0" y="4758233"/>
                </a:cubicBezTo>
                <a:cubicBezTo>
                  <a:pt x="18072" y="4513817"/>
                  <a:pt x="22502" y="4183051"/>
                  <a:pt x="0" y="4030903"/>
                </a:cubicBezTo>
                <a:cubicBezTo>
                  <a:pt x="-22502" y="3878755"/>
                  <a:pt x="-11057" y="3622938"/>
                  <a:pt x="0" y="3398738"/>
                </a:cubicBezTo>
                <a:cubicBezTo>
                  <a:pt x="11057" y="3174538"/>
                  <a:pt x="-25236" y="3058260"/>
                  <a:pt x="0" y="2766573"/>
                </a:cubicBezTo>
                <a:cubicBezTo>
                  <a:pt x="25236" y="2474886"/>
                  <a:pt x="-3163" y="2447894"/>
                  <a:pt x="0" y="2181990"/>
                </a:cubicBezTo>
                <a:cubicBezTo>
                  <a:pt x="3163" y="1916086"/>
                  <a:pt x="9769" y="1638994"/>
                  <a:pt x="0" y="1454660"/>
                </a:cubicBezTo>
                <a:cubicBezTo>
                  <a:pt x="-9769" y="1270326"/>
                  <a:pt x="27727" y="977333"/>
                  <a:pt x="0" y="727330"/>
                </a:cubicBezTo>
                <a:cubicBezTo>
                  <a:pt x="-27727" y="477327"/>
                  <a:pt x="3541" y="186737"/>
                  <a:pt x="0" y="0"/>
                </a:cubicBezTo>
                <a:close/>
              </a:path>
              <a:path w="11066017" h="4758233" stroke="0"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4" name="Bulle narrative : rectangle à coins arrondis 13">
            <a:extLst>
              <a:ext uri="{FF2B5EF4-FFF2-40B4-BE49-F238E27FC236}">
                <a16:creationId xmlns:a16="http://schemas.microsoft.com/office/drawing/2014/main" id="{B4698292-11BB-79E2-4806-52C88C54AAA6}"/>
              </a:ext>
            </a:extLst>
          </p:cNvPr>
          <p:cNvSpPr/>
          <p:nvPr/>
        </p:nvSpPr>
        <p:spPr>
          <a:xfrm>
            <a:off x="5261398" y="4155404"/>
            <a:ext cx="5215562" cy="1537574"/>
          </a:xfrm>
          <a:custGeom>
            <a:avLst/>
            <a:gdLst>
              <a:gd name="connsiteX0" fmla="*/ 0 w 5215562"/>
              <a:gd name="connsiteY0" fmla="*/ 256267 h 1537574"/>
              <a:gd name="connsiteX1" fmla="*/ 256267 w 5215562"/>
              <a:gd name="connsiteY1" fmla="*/ 0 h 1537574"/>
              <a:gd name="connsiteX2" fmla="*/ 869219 w 5215562"/>
              <a:gd name="connsiteY2" fmla="*/ 0 h 1537574"/>
              <a:gd name="connsiteX3" fmla="*/ 1482170 w 5215562"/>
              <a:gd name="connsiteY3" fmla="*/ 0 h 1537574"/>
              <a:gd name="connsiteX4" fmla="*/ 2095122 w 5215562"/>
              <a:gd name="connsiteY4" fmla="*/ 0 h 1537574"/>
              <a:gd name="connsiteX5" fmla="*/ 3042411 w 5215562"/>
              <a:gd name="connsiteY5" fmla="*/ 0 h 1537574"/>
              <a:gd name="connsiteX6" fmla="*/ 3042411 w 5215562"/>
              <a:gd name="connsiteY6" fmla="*/ 0 h 1537574"/>
              <a:gd name="connsiteX7" fmla="*/ 3464002 w 5215562"/>
              <a:gd name="connsiteY7" fmla="*/ 0 h 1537574"/>
              <a:gd name="connsiteX8" fmla="*/ 3885594 w 5215562"/>
              <a:gd name="connsiteY8" fmla="*/ 0 h 1537574"/>
              <a:gd name="connsiteX9" fmla="*/ 4346302 w 5215562"/>
              <a:gd name="connsiteY9" fmla="*/ 0 h 1537574"/>
              <a:gd name="connsiteX10" fmla="*/ 4640539 w 5215562"/>
              <a:gd name="connsiteY10" fmla="*/ 0 h 1537574"/>
              <a:gd name="connsiteX11" fmla="*/ 4959295 w 5215562"/>
              <a:gd name="connsiteY11" fmla="*/ 0 h 1537574"/>
              <a:gd name="connsiteX12" fmla="*/ 5215562 w 5215562"/>
              <a:gd name="connsiteY12" fmla="*/ 256267 h 1537574"/>
              <a:gd name="connsiteX13" fmla="*/ 5215562 w 5215562"/>
              <a:gd name="connsiteY13" fmla="*/ 256262 h 1537574"/>
              <a:gd name="connsiteX14" fmla="*/ 5630669 w 5215562"/>
              <a:gd name="connsiteY14" fmla="*/ 500127 h 1537574"/>
              <a:gd name="connsiteX15" fmla="*/ 5215562 w 5215562"/>
              <a:gd name="connsiteY15" fmla="*/ 640656 h 1537574"/>
              <a:gd name="connsiteX16" fmla="*/ 5215562 w 5215562"/>
              <a:gd name="connsiteY16" fmla="*/ 954575 h 1537574"/>
              <a:gd name="connsiteX17" fmla="*/ 5215562 w 5215562"/>
              <a:gd name="connsiteY17" fmla="*/ 1281307 h 1537574"/>
              <a:gd name="connsiteX18" fmla="*/ 4959295 w 5215562"/>
              <a:gd name="connsiteY18" fmla="*/ 1537574 h 1537574"/>
              <a:gd name="connsiteX19" fmla="*/ 4652799 w 5215562"/>
              <a:gd name="connsiteY19" fmla="*/ 1537574 h 1537574"/>
              <a:gd name="connsiteX20" fmla="*/ 4346302 w 5215562"/>
              <a:gd name="connsiteY20" fmla="*/ 1537574 h 1537574"/>
              <a:gd name="connsiteX21" fmla="*/ 3885594 w 5215562"/>
              <a:gd name="connsiteY21" fmla="*/ 1537574 h 1537574"/>
              <a:gd name="connsiteX22" fmla="*/ 3450964 w 5215562"/>
              <a:gd name="connsiteY22" fmla="*/ 1537574 h 1537574"/>
              <a:gd name="connsiteX23" fmla="*/ 3042411 w 5215562"/>
              <a:gd name="connsiteY23" fmla="*/ 1537574 h 1537574"/>
              <a:gd name="connsiteX24" fmla="*/ 3042411 w 5215562"/>
              <a:gd name="connsiteY24" fmla="*/ 1537574 h 1537574"/>
              <a:gd name="connsiteX25" fmla="*/ 2513044 w 5215562"/>
              <a:gd name="connsiteY25" fmla="*/ 1537574 h 1537574"/>
              <a:gd name="connsiteX26" fmla="*/ 2039399 w 5215562"/>
              <a:gd name="connsiteY26" fmla="*/ 1537574 h 1537574"/>
              <a:gd name="connsiteX27" fmla="*/ 1454309 w 5215562"/>
              <a:gd name="connsiteY27" fmla="*/ 1537574 h 1537574"/>
              <a:gd name="connsiteX28" fmla="*/ 952803 w 5215562"/>
              <a:gd name="connsiteY28" fmla="*/ 1537574 h 1537574"/>
              <a:gd name="connsiteX29" fmla="*/ 256267 w 5215562"/>
              <a:gd name="connsiteY29" fmla="*/ 1537574 h 1537574"/>
              <a:gd name="connsiteX30" fmla="*/ 0 w 5215562"/>
              <a:gd name="connsiteY30" fmla="*/ 1281307 h 1537574"/>
              <a:gd name="connsiteX31" fmla="*/ 0 w 5215562"/>
              <a:gd name="connsiteY31" fmla="*/ 973795 h 1537574"/>
              <a:gd name="connsiteX32" fmla="*/ 0 w 5215562"/>
              <a:gd name="connsiteY32" fmla="*/ 640656 h 1537574"/>
              <a:gd name="connsiteX33" fmla="*/ 0 w 5215562"/>
              <a:gd name="connsiteY33" fmla="*/ 256262 h 1537574"/>
              <a:gd name="connsiteX34" fmla="*/ 0 w 5215562"/>
              <a:gd name="connsiteY34" fmla="*/ 256262 h 1537574"/>
              <a:gd name="connsiteX35" fmla="*/ 0 w 5215562"/>
              <a:gd name="connsiteY35" fmla="*/ 256267 h 1537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215562" h="1537574" fill="none" extrusionOk="0">
                <a:moveTo>
                  <a:pt x="0" y="256267"/>
                </a:moveTo>
                <a:cubicBezTo>
                  <a:pt x="32980" y="96716"/>
                  <a:pt x="105589" y="612"/>
                  <a:pt x="256267" y="0"/>
                </a:cubicBezTo>
                <a:cubicBezTo>
                  <a:pt x="403382" y="-11667"/>
                  <a:pt x="711793" y="25524"/>
                  <a:pt x="869219" y="0"/>
                </a:cubicBezTo>
                <a:cubicBezTo>
                  <a:pt x="1026645" y="-25524"/>
                  <a:pt x="1299930" y="27606"/>
                  <a:pt x="1482170" y="0"/>
                </a:cubicBezTo>
                <a:cubicBezTo>
                  <a:pt x="1664410" y="-27606"/>
                  <a:pt x="1828309" y="53125"/>
                  <a:pt x="2095122" y="0"/>
                </a:cubicBezTo>
                <a:cubicBezTo>
                  <a:pt x="2361935" y="-53125"/>
                  <a:pt x="2675464" y="86812"/>
                  <a:pt x="3042411" y="0"/>
                </a:cubicBezTo>
                <a:lnTo>
                  <a:pt x="3042411" y="0"/>
                </a:lnTo>
                <a:cubicBezTo>
                  <a:pt x="3204392" y="-41550"/>
                  <a:pt x="3266347" y="18811"/>
                  <a:pt x="3464002" y="0"/>
                </a:cubicBezTo>
                <a:cubicBezTo>
                  <a:pt x="3661657" y="-18811"/>
                  <a:pt x="3698935" y="46536"/>
                  <a:pt x="3885594" y="0"/>
                </a:cubicBezTo>
                <a:cubicBezTo>
                  <a:pt x="4072253" y="-46536"/>
                  <a:pt x="4229327" y="45090"/>
                  <a:pt x="4346302" y="0"/>
                </a:cubicBezTo>
                <a:cubicBezTo>
                  <a:pt x="4457431" y="-7934"/>
                  <a:pt x="4507254" y="24392"/>
                  <a:pt x="4640539" y="0"/>
                </a:cubicBezTo>
                <a:cubicBezTo>
                  <a:pt x="4773824" y="-24392"/>
                  <a:pt x="4879964" y="14851"/>
                  <a:pt x="4959295" y="0"/>
                </a:cubicBezTo>
                <a:cubicBezTo>
                  <a:pt x="5095515" y="3525"/>
                  <a:pt x="5211181" y="119606"/>
                  <a:pt x="5215562" y="256267"/>
                </a:cubicBezTo>
                <a:lnTo>
                  <a:pt x="5215562" y="256262"/>
                </a:lnTo>
                <a:cubicBezTo>
                  <a:pt x="5422373" y="313290"/>
                  <a:pt x="5434228" y="411191"/>
                  <a:pt x="5630669" y="500127"/>
                </a:cubicBezTo>
                <a:cubicBezTo>
                  <a:pt x="5470803" y="578752"/>
                  <a:pt x="5341859" y="542939"/>
                  <a:pt x="5215562" y="640656"/>
                </a:cubicBezTo>
                <a:cubicBezTo>
                  <a:pt x="5252624" y="790297"/>
                  <a:pt x="5182158" y="852777"/>
                  <a:pt x="5215562" y="954575"/>
                </a:cubicBezTo>
                <a:cubicBezTo>
                  <a:pt x="5248966" y="1056373"/>
                  <a:pt x="5191140" y="1169702"/>
                  <a:pt x="5215562" y="1281307"/>
                </a:cubicBezTo>
                <a:cubicBezTo>
                  <a:pt x="5237723" y="1398797"/>
                  <a:pt x="5078506" y="1552200"/>
                  <a:pt x="4959295" y="1537574"/>
                </a:cubicBezTo>
                <a:cubicBezTo>
                  <a:pt x="4808306" y="1553916"/>
                  <a:pt x="4728394" y="1504937"/>
                  <a:pt x="4652799" y="1537574"/>
                </a:cubicBezTo>
                <a:cubicBezTo>
                  <a:pt x="4577204" y="1570211"/>
                  <a:pt x="4471085" y="1519002"/>
                  <a:pt x="4346302" y="1537574"/>
                </a:cubicBezTo>
                <a:cubicBezTo>
                  <a:pt x="4169266" y="1548892"/>
                  <a:pt x="4114635" y="1506776"/>
                  <a:pt x="3885594" y="1537574"/>
                </a:cubicBezTo>
                <a:cubicBezTo>
                  <a:pt x="3656553" y="1568372"/>
                  <a:pt x="3600384" y="1516756"/>
                  <a:pt x="3450964" y="1537574"/>
                </a:cubicBezTo>
                <a:cubicBezTo>
                  <a:pt x="3301544" y="1558392"/>
                  <a:pt x="3203405" y="1531997"/>
                  <a:pt x="3042411" y="1537574"/>
                </a:cubicBezTo>
                <a:lnTo>
                  <a:pt x="3042411" y="1537574"/>
                </a:lnTo>
                <a:cubicBezTo>
                  <a:pt x="2932393" y="1564889"/>
                  <a:pt x="2665044" y="1491994"/>
                  <a:pt x="2513044" y="1537574"/>
                </a:cubicBezTo>
                <a:cubicBezTo>
                  <a:pt x="2361044" y="1583154"/>
                  <a:pt x="2176891" y="1493578"/>
                  <a:pt x="2039399" y="1537574"/>
                </a:cubicBezTo>
                <a:cubicBezTo>
                  <a:pt x="1901907" y="1581570"/>
                  <a:pt x="1593447" y="1529667"/>
                  <a:pt x="1454309" y="1537574"/>
                </a:cubicBezTo>
                <a:cubicBezTo>
                  <a:pt x="1315171" y="1545481"/>
                  <a:pt x="1145037" y="1506777"/>
                  <a:pt x="952803" y="1537574"/>
                </a:cubicBezTo>
                <a:cubicBezTo>
                  <a:pt x="760569" y="1568371"/>
                  <a:pt x="416891" y="1456749"/>
                  <a:pt x="256267" y="1537574"/>
                </a:cubicBezTo>
                <a:cubicBezTo>
                  <a:pt x="89027" y="1570270"/>
                  <a:pt x="-6939" y="1432331"/>
                  <a:pt x="0" y="1281307"/>
                </a:cubicBezTo>
                <a:cubicBezTo>
                  <a:pt x="-36265" y="1177270"/>
                  <a:pt x="25521" y="1062032"/>
                  <a:pt x="0" y="973795"/>
                </a:cubicBezTo>
                <a:cubicBezTo>
                  <a:pt x="-25521" y="885558"/>
                  <a:pt x="13964" y="783630"/>
                  <a:pt x="0" y="640656"/>
                </a:cubicBezTo>
                <a:cubicBezTo>
                  <a:pt x="-4728" y="450476"/>
                  <a:pt x="5424" y="401346"/>
                  <a:pt x="0" y="256262"/>
                </a:cubicBezTo>
                <a:lnTo>
                  <a:pt x="0" y="256262"/>
                </a:lnTo>
                <a:lnTo>
                  <a:pt x="0" y="256267"/>
                </a:lnTo>
                <a:close/>
              </a:path>
              <a:path w="5215562" h="1537574" stroke="0" extrusionOk="0">
                <a:moveTo>
                  <a:pt x="0" y="256267"/>
                </a:moveTo>
                <a:cubicBezTo>
                  <a:pt x="-5918" y="93312"/>
                  <a:pt x="93142" y="23335"/>
                  <a:pt x="256267" y="0"/>
                </a:cubicBezTo>
                <a:cubicBezTo>
                  <a:pt x="434366" y="-14204"/>
                  <a:pt x="595820" y="20633"/>
                  <a:pt x="757773" y="0"/>
                </a:cubicBezTo>
                <a:cubicBezTo>
                  <a:pt x="919726" y="-20633"/>
                  <a:pt x="1130962" y="6440"/>
                  <a:pt x="1370725" y="0"/>
                </a:cubicBezTo>
                <a:cubicBezTo>
                  <a:pt x="1610488" y="-6440"/>
                  <a:pt x="1723037" y="12121"/>
                  <a:pt x="1927953" y="0"/>
                </a:cubicBezTo>
                <a:cubicBezTo>
                  <a:pt x="2132869" y="-12121"/>
                  <a:pt x="2272794" y="48638"/>
                  <a:pt x="2457321" y="0"/>
                </a:cubicBezTo>
                <a:cubicBezTo>
                  <a:pt x="2641848" y="-48638"/>
                  <a:pt x="2815795" y="60247"/>
                  <a:pt x="3042411" y="0"/>
                </a:cubicBezTo>
                <a:lnTo>
                  <a:pt x="3042411" y="0"/>
                </a:lnTo>
                <a:cubicBezTo>
                  <a:pt x="3191743" y="-30056"/>
                  <a:pt x="3301199" y="18831"/>
                  <a:pt x="3490080" y="0"/>
                </a:cubicBezTo>
                <a:cubicBezTo>
                  <a:pt x="3678961" y="-18831"/>
                  <a:pt x="3752837" y="46795"/>
                  <a:pt x="3924711" y="0"/>
                </a:cubicBezTo>
                <a:cubicBezTo>
                  <a:pt x="4096585" y="-46795"/>
                  <a:pt x="4194396" y="48437"/>
                  <a:pt x="4346302" y="0"/>
                </a:cubicBezTo>
                <a:cubicBezTo>
                  <a:pt x="4412072" y="-10432"/>
                  <a:pt x="4587133" y="18483"/>
                  <a:pt x="4658928" y="0"/>
                </a:cubicBezTo>
                <a:cubicBezTo>
                  <a:pt x="4730723" y="-18483"/>
                  <a:pt x="4835116" y="19489"/>
                  <a:pt x="4959295" y="0"/>
                </a:cubicBezTo>
                <a:cubicBezTo>
                  <a:pt x="5104218" y="1418"/>
                  <a:pt x="5207329" y="80983"/>
                  <a:pt x="5215562" y="256267"/>
                </a:cubicBezTo>
                <a:lnTo>
                  <a:pt x="5215562" y="256262"/>
                </a:lnTo>
                <a:cubicBezTo>
                  <a:pt x="5326818" y="272887"/>
                  <a:pt x="5427615" y="402541"/>
                  <a:pt x="5630669" y="500127"/>
                </a:cubicBezTo>
                <a:cubicBezTo>
                  <a:pt x="5438058" y="571618"/>
                  <a:pt x="5381937" y="541340"/>
                  <a:pt x="5215562" y="640656"/>
                </a:cubicBezTo>
                <a:cubicBezTo>
                  <a:pt x="5231051" y="786740"/>
                  <a:pt x="5179494" y="899601"/>
                  <a:pt x="5215562" y="967388"/>
                </a:cubicBezTo>
                <a:cubicBezTo>
                  <a:pt x="5251630" y="1035175"/>
                  <a:pt x="5213351" y="1157560"/>
                  <a:pt x="5215562" y="1281307"/>
                </a:cubicBezTo>
                <a:cubicBezTo>
                  <a:pt x="5219233" y="1405047"/>
                  <a:pt x="5085291" y="1515896"/>
                  <a:pt x="4959295" y="1537574"/>
                </a:cubicBezTo>
                <a:cubicBezTo>
                  <a:pt x="4871042" y="1555161"/>
                  <a:pt x="4773637" y="1519899"/>
                  <a:pt x="4665058" y="1537574"/>
                </a:cubicBezTo>
                <a:cubicBezTo>
                  <a:pt x="4556479" y="1555249"/>
                  <a:pt x="4490351" y="1499828"/>
                  <a:pt x="4346302" y="1537574"/>
                </a:cubicBezTo>
                <a:cubicBezTo>
                  <a:pt x="4186995" y="1578875"/>
                  <a:pt x="4124037" y="1501136"/>
                  <a:pt x="3924711" y="1537574"/>
                </a:cubicBezTo>
                <a:cubicBezTo>
                  <a:pt x="3725385" y="1574012"/>
                  <a:pt x="3652280" y="1492997"/>
                  <a:pt x="3516158" y="1537574"/>
                </a:cubicBezTo>
                <a:cubicBezTo>
                  <a:pt x="3380036" y="1582151"/>
                  <a:pt x="3210150" y="1484176"/>
                  <a:pt x="3042411" y="1537574"/>
                </a:cubicBezTo>
                <a:lnTo>
                  <a:pt x="3042411" y="1537574"/>
                </a:lnTo>
                <a:cubicBezTo>
                  <a:pt x="2876469" y="1587359"/>
                  <a:pt x="2759927" y="1506540"/>
                  <a:pt x="2485182" y="1537574"/>
                </a:cubicBezTo>
                <a:cubicBezTo>
                  <a:pt x="2210437" y="1568608"/>
                  <a:pt x="2145640" y="1478782"/>
                  <a:pt x="1955815" y="1537574"/>
                </a:cubicBezTo>
                <a:cubicBezTo>
                  <a:pt x="1765990" y="1596366"/>
                  <a:pt x="1620625" y="1470918"/>
                  <a:pt x="1370725" y="1537574"/>
                </a:cubicBezTo>
                <a:cubicBezTo>
                  <a:pt x="1120825" y="1604230"/>
                  <a:pt x="993401" y="1529742"/>
                  <a:pt x="897080" y="1537574"/>
                </a:cubicBezTo>
                <a:cubicBezTo>
                  <a:pt x="800759" y="1545406"/>
                  <a:pt x="563925" y="1532943"/>
                  <a:pt x="256267" y="1537574"/>
                </a:cubicBezTo>
                <a:cubicBezTo>
                  <a:pt x="110428" y="1542866"/>
                  <a:pt x="-21667" y="1429842"/>
                  <a:pt x="0" y="1281307"/>
                </a:cubicBezTo>
                <a:cubicBezTo>
                  <a:pt x="-11341" y="1184144"/>
                  <a:pt x="31006" y="1083322"/>
                  <a:pt x="0" y="980201"/>
                </a:cubicBezTo>
                <a:cubicBezTo>
                  <a:pt x="-31006" y="877080"/>
                  <a:pt x="39298" y="764815"/>
                  <a:pt x="0" y="640656"/>
                </a:cubicBezTo>
                <a:cubicBezTo>
                  <a:pt x="-11650" y="562372"/>
                  <a:pt x="40392" y="337743"/>
                  <a:pt x="0" y="256262"/>
                </a:cubicBezTo>
                <a:lnTo>
                  <a:pt x="0" y="256262"/>
                </a:lnTo>
                <a:lnTo>
                  <a:pt x="0" y="256267"/>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7959"/>
                      <a:gd name="adj2" fmla="val -17473"/>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Ink Free" panose="03080402000500000000" pitchFamily="66" charset="0"/>
              </a:rPr>
              <a:t>Pour ces 2 cas, notre contrat </a:t>
            </a:r>
            <a:r>
              <a:rPr lang="fr-FR" sz="1400" b="1" dirty="0">
                <a:solidFill>
                  <a:schemeClr val="tx1"/>
                </a:solidFill>
                <a:latin typeface="Ink Free" panose="03080402000500000000" pitchFamily="66" charset="0"/>
              </a:rPr>
              <a:t>Protection Juridique </a:t>
            </a:r>
            <a:r>
              <a:rPr lang="fr-FR" sz="1400" dirty="0">
                <a:solidFill>
                  <a:schemeClr val="tx1"/>
                </a:solidFill>
                <a:latin typeface="Ink Free" panose="03080402000500000000" pitchFamily="66" charset="0"/>
              </a:rPr>
              <a:t>peut proposer un accompagnement dans une action judiciaire lorsque le litige est avéré et qu’il nécessite une action auprès d’un tribunal.</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5630061" cy="720000"/>
          </a:xfrm>
        </p:spPr>
        <p:txBody>
          <a:bodyPr/>
          <a:lstStyle/>
          <a:p>
            <a:r>
              <a:rPr lang="fr-FR" dirty="0">
                <a:solidFill>
                  <a:srgbClr val="C00000"/>
                </a:solidFill>
              </a:rPr>
              <a:t>Avion en retard et perte de bagages !</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En situation</a:t>
            </a:r>
          </a:p>
        </p:txBody>
      </p:sp>
      <p:sp>
        <p:nvSpPr>
          <p:cNvPr id="13" name="Bulle narrative : rectangle à coins arrondis 12">
            <a:extLst>
              <a:ext uri="{FF2B5EF4-FFF2-40B4-BE49-F238E27FC236}">
                <a16:creationId xmlns:a16="http://schemas.microsoft.com/office/drawing/2014/main" id="{4C392C60-6286-34FE-01A5-F33BF5995363}"/>
              </a:ext>
            </a:extLst>
          </p:cNvPr>
          <p:cNvSpPr/>
          <p:nvPr/>
        </p:nvSpPr>
        <p:spPr>
          <a:xfrm>
            <a:off x="5205930" y="1617986"/>
            <a:ext cx="5644322" cy="2230234"/>
          </a:xfrm>
          <a:custGeom>
            <a:avLst/>
            <a:gdLst>
              <a:gd name="connsiteX0" fmla="*/ 0 w 5644322"/>
              <a:gd name="connsiteY0" fmla="*/ 371713 h 2230234"/>
              <a:gd name="connsiteX1" fmla="*/ 371713 w 5644322"/>
              <a:gd name="connsiteY1" fmla="*/ 0 h 2230234"/>
              <a:gd name="connsiteX2" fmla="*/ 985083 w 5644322"/>
              <a:gd name="connsiteY2" fmla="*/ 0 h 2230234"/>
              <a:gd name="connsiteX3" fmla="*/ 1569244 w 5644322"/>
              <a:gd name="connsiteY3" fmla="*/ 0 h 2230234"/>
              <a:gd name="connsiteX4" fmla="*/ 2182614 w 5644322"/>
              <a:gd name="connsiteY4" fmla="*/ 0 h 2230234"/>
              <a:gd name="connsiteX5" fmla="*/ 3292521 w 5644322"/>
              <a:gd name="connsiteY5" fmla="*/ 0 h 2230234"/>
              <a:gd name="connsiteX6" fmla="*/ 3292521 w 5644322"/>
              <a:gd name="connsiteY6" fmla="*/ 0 h 2230234"/>
              <a:gd name="connsiteX7" fmla="*/ 3791103 w 5644322"/>
              <a:gd name="connsiteY7" fmla="*/ 0 h 2230234"/>
              <a:gd name="connsiteX8" fmla="*/ 4261463 w 5644322"/>
              <a:gd name="connsiteY8" fmla="*/ 0 h 2230234"/>
              <a:gd name="connsiteX9" fmla="*/ 4703602 w 5644322"/>
              <a:gd name="connsiteY9" fmla="*/ 0 h 2230234"/>
              <a:gd name="connsiteX10" fmla="*/ 5272609 w 5644322"/>
              <a:gd name="connsiteY10" fmla="*/ 0 h 2230234"/>
              <a:gd name="connsiteX11" fmla="*/ 5644322 w 5644322"/>
              <a:gd name="connsiteY11" fmla="*/ 371713 h 2230234"/>
              <a:gd name="connsiteX12" fmla="*/ 5644322 w 5644322"/>
              <a:gd name="connsiteY12" fmla="*/ 836342 h 2230234"/>
              <a:gd name="connsiteX13" fmla="*/ 5644322 w 5644322"/>
              <a:gd name="connsiteY13" fmla="*/ 1300970 h 2230234"/>
              <a:gd name="connsiteX14" fmla="*/ 5832673 w 5644322"/>
              <a:gd name="connsiteY14" fmla="*/ 1787243 h 2230234"/>
              <a:gd name="connsiteX15" fmla="*/ 5644322 w 5644322"/>
              <a:gd name="connsiteY15" fmla="*/ 1858528 h 2230234"/>
              <a:gd name="connsiteX16" fmla="*/ 5644322 w 5644322"/>
              <a:gd name="connsiteY16" fmla="*/ 1858521 h 2230234"/>
              <a:gd name="connsiteX17" fmla="*/ 5272609 w 5644322"/>
              <a:gd name="connsiteY17" fmla="*/ 2230234 h 2230234"/>
              <a:gd name="connsiteX18" fmla="*/ 4703602 w 5644322"/>
              <a:gd name="connsiteY18" fmla="*/ 2230234 h 2230234"/>
              <a:gd name="connsiteX19" fmla="*/ 4233242 w 5644322"/>
              <a:gd name="connsiteY19" fmla="*/ 2230234 h 2230234"/>
              <a:gd name="connsiteX20" fmla="*/ 3776992 w 5644322"/>
              <a:gd name="connsiteY20" fmla="*/ 2230234 h 2230234"/>
              <a:gd name="connsiteX21" fmla="*/ 3292521 w 5644322"/>
              <a:gd name="connsiteY21" fmla="*/ 2230234 h 2230234"/>
              <a:gd name="connsiteX22" fmla="*/ 3292521 w 5644322"/>
              <a:gd name="connsiteY22" fmla="*/ 2230234 h 2230234"/>
              <a:gd name="connsiteX23" fmla="*/ 2737567 w 5644322"/>
              <a:gd name="connsiteY23" fmla="*/ 2230234 h 2230234"/>
              <a:gd name="connsiteX24" fmla="*/ 2124198 w 5644322"/>
              <a:gd name="connsiteY24" fmla="*/ 2230234 h 2230234"/>
              <a:gd name="connsiteX25" fmla="*/ 1627660 w 5644322"/>
              <a:gd name="connsiteY25" fmla="*/ 2230234 h 2230234"/>
              <a:gd name="connsiteX26" fmla="*/ 1014291 w 5644322"/>
              <a:gd name="connsiteY26" fmla="*/ 2230234 h 2230234"/>
              <a:gd name="connsiteX27" fmla="*/ 371713 w 5644322"/>
              <a:gd name="connsiteY27" fmla="*/ 2230234 h 2230234"/>
              <a:gd name="connsiteX28" fmla="*/ 0 w 5644322"/>
              <a:gd name="connsiteY28" fmla="*/ 1858521 h 2230234"/>
              <a:gd name="connsiteX29" fmla="*/ 0 w 5644322"/>
              <a:gd name="connsiteY29" fmla="*/ 1858528 h 2230234"/>
              <a:gd name="connsiteX30" fmla="*/ 0 w 5644322"/>
              <a:gd name="connsiteY30" fmla="*/ 1300970 h 2230234"/>
              <a:gd name="connsiteX31" fmla="*/ 0 w 5644322"/>
              <a:gd name="connsiteY31" fmla="*/ 1300970 h 2230234"/>
              <a:gd name="connsiteX32" fmla="*/ 0 w 5644322"/>
              <a:gd name="connsiteY32" fmla="*/ 854927 h 2230234"/>
              <a:gd name="connsiteX33" fmla="*/ 0 w 5644322"/>
              <a:gd name="connsiteY33" fmla="*/ 371713 h 2230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44322" h="2230234" fill="none" extrusionOk="0">
                <a:moveTo>
                  <a:pt x="0" y="371713"/>
                </a:moveTo>
                <a:cubicBezTo>
                  <a:pt x="-29633" y="189823"/>
                  <a:pt x="161487" y="47855"/>
                  <a:pt x="371713" y="0"/>
                </a:cubicBezTo>
                <a:cubicBezTo>
                  <a:pt x="661863" y="-61667"/>
                  <a:pt x="855708" y="46339"/>
                  <a:pt x="985083" y="0"/>
                </a:cubicBezTo>
                <a:cubicBezTo>
                  <a:pt x="1114458" y="-46339"/>
                  <a:pt x="1347421" y="8422"/>
                  <a:pt x="1569244" y="0"/>
                </a:cubicBezTo>
                <a:cubicBezTo>
                  <a:pt x="1791067" y="-8422"/>
                  <a:pt x="1945200" y="11697"/>
                  <a:pt x="2182614" y="0"/>
                </a:cubicBezTo>
                <a:cubicBezTo>
                  <a:pt x="2420028" y="-11697"/>
                  <a:pt x="2948684" y="90944"/>
                  <a:pt x="3292521" y="0"/>
                </a:cubicBezTo>
                <a:lnTo>
                  <a:pt x="3292521" y="0"/>
                </a:lnTo>
                <a:cubicBezTo>
                  <a:pt x="3444580" y="-54537"/>
                  <a:pt x="3550263" y="50897"/>
                  <a:pt x="3791103" y="0"/>
                </a:cubicBezTo>
                <a:cubicBezTo>
                  <a:pt x="4031943" y="-50897"/>
                  <a:pt x="4069392" y="43727"/>
                  <a:pt x="4261463" y="0"/>
                </a:cubicBezTo>
                <a:cubicBezTo>
                  <a:pt x="4453534" y="-43727"/>
                  <a:pt x="4499859" y="36660"/>
                  <a:pt x="4703602" y="0"/>
                </a:cubicBezTo>
                <a:cubicBezTo>
                  <a:pt x="4935056" y="-42282"/>
                  <a:pt x="5139058" y="60120"/>
                  <a:pt x="5272609" y="0"/>
                </a:cubicBezTo>
                <a:cubicBezTo>
                  <a:pt x="5482754" y="2029"/>
                  <a:pt x="5654914" y="148909"/>
                  <a:pt x="5644322" y="371713"/>
                </a:cubicBezTo>
                <a:cubicBezTo>
                  <a:pt x="5697999" y="572101"/>
                  <a:pt x="5627162" y="609097"/>
                  <a:pt x="5644322" y="836342"/>
                </a:cubicBezTo>
                <a:cubicBezTo>
                  <a:pt x="5661482" y="1063587"/>
                  <a:pt x="5627323" y="1189945"/>
                  <a:pt x="5644322" y="1300970"/>
                </a:cubicBezTo>
                <a:cubicBezTo>
                  <a:pt x="5742135" y="1434781"/>
                  <a:pt x="5720515" y="1614240"/>
                  <a:pt x="5832673" y="1787243"/>
                </a:cubicBezTo>
                <a:cubicBezTo>
                  <a:pt x="5798706" y="1813371"/>
                  <a:pt x="5722623" y="1824528"/>
                  <a:pt x="5644322" y="1858528"/>
                </a:cubicBezTo>
                <a:lnTo>
                  <a:pt x="5644322" y="1858521"/>
                </a:lnTo>
                <a:cubicBezTo>
                  <a:pt x="5645670" y="2003004"/>
                  <a:pt x="5429635" y="2258468"/>
                  <a:pt x="5272609" y="2230234"/>
                </a:cubicBezTo>
                <a:cubicBezTo>
                  <a:pt x="5153518" y="2267893"/>
                  <a:pt x="4880358" y="2163087"/>
                  <a:pt x="4703602" y="2230234"/>
                </a:cubicBezTo>
                <a:cubicBezTo>
                  <a:pt x="4553963" y="2246096"/>
                  <a:pt x="4448994" y="2189381"/>
                  <a:pt x="4233242" y="2230234"/>
                </a:cubicBezTo>
                <a:cubicBezTo>
                  <a:pt x="4017490" y="2271087"/>
                  <a:pt x="3977452" y="2182820"/>
                  <a:pt x="3776992" y="2230234"/>
                </a:cubicBezTo>
                <a:cubicBezTo>
                  <a:pt x="3576532" y="2277648"/>
                  <a:pt x="3517480" y="2182606"/>
                  <a:pt x="3292521" y="2230234"/>
                </a:cubicBezTo>
                <a:lnTo>
                  <a:pt x="3292521" y="2230234"/>
                </a:lnTo>
                <a:cubicBezTo>
                  <a:pt x="3132441" y="2268596"/>
                  <a:pt x="2860225" y="2173759"/>
                  <a:pt x="2737567" y="2230234"/>
                </a:cubicBezTo>
                <a:cubicBezTo>
                  <a:pt x="2614909" y="2286709"/>
                  <a:pt x="2296749" y="2189612"/>
                  <a:pt x="2124198" y="2230234"/>
                </a:cubicBezTo>
                <a:cubicBezTo>
                  <a:pt x="1951647" y="2270856"/>
                  <a:pt x="1799597" y="2211981"/>
                  <a:pt x="1627660" y="2230234"/>
                </a:cubicBezTo>
                <a:cubicBezTo>
                  <a:pt x="1455723" y="2248487"/>
                  <a:pt x="1209156" y="2164724"/>
                  <a:pt x="1014291" y="2230234"/>
                </a:cubicBezTo>
                <a:cubicBezTo>
                  <a:pt x="819426" y="2295744"/>
                  <a:pt x="531979" y="2222081"/>
                  <a:pt x="371713" y="2230234"/>
                </a:cubicBezTo>
                <a:cubicBezTo>
                  <a:pt x="197050" y="2213416"/>
                  <a:pt x="-6081" y="2051776"/>
                  <a:pt x="0" y="1858521"/>
                </a:cubicBezTo>
                <a:lnTo>
                  <a:pt x="0" y="1858528"/>
                </a:lnTo>
                <a:cubicBezTo>
                  <a:pt x="-39503" y="1652259"/>
                  <a:pt x="8669" y="1457755"/>
                  <a:pt x="0" y="1300970"/>
                </a:cubicBezTo>
                <a:lnTo>
                  <a:pt x="0" y="1300970"/>
                </a:lnTo>
                <a:cubicBezTo>
                  <a:pt x="-416" y="1101791"/>
                  <a:pt x="47559" y="951734"/>
                  <a:pt x="0" y="854927"/>
                </a:cubicBezTo>
                <a:cubicBezTo>
                  <a:pt x="-47559" y="758120"/>
                  <a:pt x="16969" y="501002"/>
                  <a:pt x="0" y="371713"/>
                </a:cubicBezTo>
                <a:close/>
              </a:path>
              <a:path w="5644322" h="2230234" stroke="0" extrusionOk="0">
                <a:moveTo>
                  <a:pt x="0" y="371713"/>
                </a:moveTo>
                <a:cubicBezTo>
                  <a:pt x="-11780" y="123781"/>
                  <a:pt x="125241" y="44505"/>
                  <a:pt x="371713" y="0"/>
                </a:cubicBezTo>
                <a:cubicBezTo>
                  <a:pt x="612586" y="-61443"/>
                  <a:pt x="759450" y="59551"/>
                  <a:pt x="897458" y="0"/>
                </a:cubicBezTo>
                <a:cubicBezTo>
                  <a:pt x="1035467" y="-59551"/>
                  <a:pt x="1219904" y="69833"/>
                  <a:pt x="1540036" y="0"/>
                </a:cubicBezTo>
                <a:cubicBezTo>
                  <a:pt x="1860168" y="-69833"/>
                  <a:pt x="1966058" y="69280"/>
                  <a:pt x="2124198" y="0"/>
                </a:cubicBezTo>
                <a:cubicBezTo>
                  <a:pt x="2282338" y="-69280"/>
                  <a:pt x="2453712" y="38941"/>
                  <a:pt x="2679151" y="0"/>
                </a:cubicBezTo>
                <a:cubicBezTo>
                  <a:pt x="2904590" y="-38941"/>
                  <a:pt x="3070105" y="23253"/>
                  <a:pt x="3292521" y="0"/>
                </a:cubicBezTo>
                <a:lnTo>
                  <a:pt x="3292521" y="0"/>
                </a:lnTo>
                <a:cubicBezTo>
                  <a:pt x="3478671" y="-13004"/>
                  <a:pt x="3628523" y="27901"/>
                  <a:pt x="3776992" y="0"/>
                </a:cubicBezTo>
                <a:cubicBezTo>
                  <a:pt x="3925461" y="-27901"/>
                  <a:pt x="4019223" y="2078"/>
                  <a:pt x="4247352" y="0"/>
                </a:cubicBezTo>
                <a:cubicBezTo>
                  <a:pt x="4475481" y="-2078"/>
                  <a:pt x="4526200" y="7135"/>
                  <a:pt x="4703602" y="0"/>
                </a:cubicBezTo>
                <a:cubicBezTo>
                  <a:pt x="4865197" y="-38284"/>
                  <a:pt x="5112363" y="7377"/>
                  <a:pt x="5272609" y="0"/>
                </a:cubicBezTo>
                <a:cubicBezTo>
                  <a:pt x="5514583" y="14051"/>
                  <a:pt x="5625906" y="140272"/>
                  <a:pt x="5644322" y="371713"/>
                </a:cubicBezTo>
                <a:cubicBezTo>
                  <a:pt x="5679577" y="538014"/>
                  <a:pt x="5630158" y="677632"/>
                  <a:pt x="5644322" y="817756"/>
                </a:cubicBezTo>
                <a:cubicBezTo>
                  <a:pt x="5658486" y="957880"/>
                  <a:pt x="5626799" y="1178206"/>
                  <a:pt x="5644322" y="1300970"/>
                </a:cubicBezTo>
                <a:cubicBezTo>
                  <a:pt x="5686853" y="1407834"/>
                  <a:pt x="5745020" y="1649448"/>
                  <a:pt x="5832673" y="1787243"/>
                </a:cubicBezTo>
                <a:cubicBezTo>
                  <a:pt x="5756477" y="1839759"/>
                  <a:pt x="5721991" y="1804341"/>
                  <a:pt x="5644322" y="1858528"/>
                </a:cubicBezTo>
                <a:lnTo>
                  <a:pt x="5644322" y="1858521"/>
                </a:lnTo>
                <a:cubicBezTo>
                  <a:pt x="5664892" y="2071952"/>
                  <a:pt x="5426178" y="2230017"/>
                  <a:pt x="5272609" y="2230234"/>
                </a:cubicBezTo>
                <a:cubicBezTo>
                  <a:pt x="5001301" y="2290631"/>
                  <a:pt x="4899973" y="2199787"/>
                  <a:pt x="4703602" y="2230234"/>
                </a:cubicBezTo>
                <a:cubicBezTo>
                  <a:pt x="4609822" y="2248555"/>
                  <a:pt x="4478195" y="2218247"/>
                  <a:pt x="4261463" y="2230234"/>
                </a:cubicBezTo>
                <a:cubicBezTo>
                  <a:pt x="4044731" y="2242221"/>
                  <a:pt x="4031996" y="2219339"/>
                  <a:pt x="3805214" y="2230234"/>
                </a:cubicBezTo>
                <a:cubicBezTo>
                  <a:pt x="3578432" y="2241129"/>
                  <a:pt x="3537011" y="2195279"/>
                  <a:pt x="3292521" y="2230234"/>
                </a:cubicBezTo>
                <a:lnTo>
                  <a:pt x="3292521" y="2230234"/>
                </a:lnTo>
                <a:cubicBezTo>
                  <a:pt x="3087829" y="2238137"/>
                  <a:pt x="3014300" y="2214176"/>
                  <a:pt x="2766776" y="2230234"/>
                </a:cubicBezTo>
                <a:cubicBezTo>
                  <a:pt x="2519253" y="2246292"/>
                  <a:pt x="2439760" y="2170801"/>
                  <a:pt x="2153406" y="2230234"/>
                </a:cubicBezTo>
                <a:cubicBezTo>
                  <a:pt x="1867052" y="2289667"/>
                  <a:pt x="1707406" y="2176003"/>
                  <a:pt x="1569244" y="2230234"/>
                </a:cubicBezTo>
                <a:cubicBezTo>
                  <a:pt x="1431082" y="2284465"/>
                  <a:pt x="1223883" y="2217649"/>
                  <a:pt x="1014291" y="2230234"/>
                </a:cubicBezTo>
                <a:cubicBezTo>
                  <a:pt x="804699" y="2242819"/>
                  <a:pt x="652578" y="2211688"/>
                  <a:pt x="371713" y="2230234"/>
                </a:cubicBezTo>
                <a:cubicBezTo>
                  <a:pt x="207441" y="2249244"/>
                  <a:pt x="12418" y="2059825"/>
                  <a:pt x="0" y="1858521"/>
                </a:cubicBezTo>
                <a:lnTo>
                  <a:pt x="0" y="1858528"/>
                </a:lnTo>
                <a:cubicBezTo>
                  <a:pt x="-49550" y="1723685"/>
                  <a:pt x="35867" y="1450790"/>
                  <a:pt x="0" y="1300970"/>
                </a:cubicBezTo>
                <a:lnTo>
                  <a:pt x="0" y="1300970"/>
                </a:lnTo>
                <a:cubicBezTo>
                  <a:pt x="-30841" y="1137494"/>
                  <a:pt x="2219" y="968721"/>
                  <a:pt x="0" y="864219"/>
                </a:cubicBezTo>
                <a:cubicBezTo>
                  <a:pt x="-2219" y="759717"/>
                  <a:pt x="31285" y="525172"/>
                  <a:pt x="0" y="371713"/>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3337"/>
                      <a:gd name="adj2" fmla="val 30137"/>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Ink Free" panose="03080402000500000000" pitchFamily="66" charset="0"/>
              </a:rPr>
              <a:t>Vous pourrez utiliser les garanties modification / annulation de voyage de votre </a:t>
            </a:r>
            <a:r>
              <a:rPr lang="fr-FR" sz="1400" b="1" dirty="0">
                <a:solidFill>
                  <a:schemeClr val="tx1"/>
                </a:solidFill>
                <a:latin typeface="Ink Free" panose="03080402000500000000" pitchFamily="66" charset="0"/>
              </a:rPr>
              <a:t>carte VISA.</a:t>
            </a:r>
          </a:p>
          <a:p>
            <a:r>
              <a:rPr lang="fr-FR" sz="1400" dirty="0">
                <a:solidFill>
                  <a:schemeClr val="tx1"/>
                </a:solidFill>
                <a:latin typeface="Ink Free" panose="03080402000500000000" pitchFamily="66" charset="0"/>
              </a:rPr>
              <a:t>Il est possible de faire valoir ses droits avec </a:t>
            </a:r>
            <a:r>
              <a:rPr lang="fr-FR" sz="1400" b="1" dirty="0">
                <a:solidFill>
                  <a:schemeClr val="tx1"/>
                </a:solidFill>
                <a:latin typeface="Ink Free" panose="03080402000500000000" pitchFamily="66" charset="0"/>
              </a:rPr>
              <a:t>Visa et </a:t>
            </a:r>
            <a:r>
              <a:rPr lang="fr-FR" sz="1400" b="1" dirty="0" err="1">
                <a:solidFill>
                  <a:schemeClr val="tx1"/>
                </a:solidFill>
                <a:latin typeface="Ink Free" panose="03080402000500000000" pitchFamily="66" charset="0"/>
              </a:rPr>
              <a:t>AirRefund</a:t>
            </a:r>
            <a:r>
              <a:rPr lang="fr-FR" sz="1400" b="1" dirty="0">
                <a:solidFill>
                  <a:schemeClr val="tx1"/>
                </a:solidFill>
                <a:latin typeface="Ink Free" panose="03080402000500000000" pitchFamily="66" charset="0"/>
              </a:rPr>
              <a:t>.</a:t>
            </a:r>
            <a:endParaRPr lang="fr-FR" sz="1400" dirty="0">
              <a:solidFill>
                <a:schemeClr val="tx1"/>
              </a:solidFill>
              <a:latin typeface="Ink Free" panose="03080402000500000000" pitchFamily="66" charset="0"/>
            </a:endParaRPr>
          </a:p>
          <a:p>
            <a:r>
              <a:rPr lang="fr-FR" sz="1400" dirty="0">
                <a:solidFill>
                  <a:schemeClr val="tx1"/>
                </a:solidFill>
                <a:latin typeface="Ink Free" panose="03080402000500000000" pitchFamily="66" charset="0"/>
              </a:rPr>
              <a:t>L’Assurance retard de bagages de la carte VISA propose une indemnité pour les dépenses de première nécessité dès 4 heures de retard (vêtements, articles de toilette).</a:t>
            </a:r>
          </a:p>
        </p:txBody>
      </p:sp>
      <p:pic>
        <p:nvPicPr>
          <p:cNvPr id="23" name="Picture 2" descr="Belle femme d'affaires faisant différentes actions">
            <a:extLst>
              <a:ext uri="{FF2B5EF4-FFF2-40B4-BE49-F238E27FC236}">
                <a16:creationId xmlns:a16="http://schemas.microsoft.com/office/drawing/2014/main" id="{5F03C13F-0624-2B3F-9BDC-32444AB69DA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flipH="1">
            <a:off x="10657310" y="2611530"/>
            <a:ext cx="2037503" cy="3646527"/>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66116F9C-5F3E-265A-556A-AE80E5E52663}"/>
              </a:ext>
            </a:extLst>
          </p:cNvPr>
          <p:cNvSpPr/>
          <p:nvPr/>
        </p:nvSpPr>
        <p:spPr>
          <a:xfrm>
            <a:off x="10704935" y="577713"/>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Cartes VISA</a:t>
            </a:r>
          </a:p>
        </p:txBody>
      </p:sp>
      <p:grpSp>
        <p:nvGrpSpPr>
          <p:cNvPr id="29" name="Groupe 28">
            <a:extLst>
              <a:ext uri="{FF2B5EF4-FFF2-40B4-BE49-F238E27FC236}">
                <a16:creationId xmlns:a16="http://schemas.microsoft.com/office/drawing/2014/main" id="{20D4E0B6-AA09-6955-2657-998E06DF79D7}"/>
              </a:ext>
            </a:extLst>
          </p:cNvPr>
          <p:cNvGrpSpPr/>
          <p:nvPr/>
        </p:nvGrpSpPr>
        <p:grpSpPr>
          <a:xfrm>
            <a:off x="9080731" y="5201209"/>
            <a:ext cx="1115654" cy="434891"/>
            <a:chOff x="9701914" y="5279004"/>
            <a:chExt cx="1115654" cy="434891"/>
          </a:xfrm>
        </p:grpSpPr>
        <p:sp>
          <p:nvSpPr>
            <p:cNvPr id="30" name="Rectangle 29">
              <a:hlinkClick r:id="rId5"/>
              <a:extLst>
                <a:ext uri="{FF2B5EF4-FFF2-40B4-BE49-F238E27FC236}">
                  <a16:creationId xmlns:a16="http://schemas.microsoft.com/office/drawing/2014/main" id="{C1AAF019-F6E2-EF4F-D39E-88C4AF202FF3}"/>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31" name="Image 30">
              <a:extLst>
                <a:ext uri="{FF2B5EF4-FFF2-40B4-BE49-F238E27FC236}">
                  <a16:creationId xmlns:a16="http://schemas.microsoft.com/office/drawing/2014/main" id="{7423FB5A-B87E-DD75-CC76-961936E7971A}"/>
                </a:ext>
              </a:extLst>
            </p:cNvPr>
            <p:cNvPicPr>
              <a:picLocks noChangeAspect="1"/>
            </p:cNvPicPr>
            <p:nvPr/>
          </p:nvPicPr>
          <p:blipFill>
            <a:blip r:embed="rId6">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sp>
        <p:nvSpPr>
          <p:cNvPr id="5" name="Rectangle 4">
            <a:extLst>
              <a:ext uri="{FF2B5EF4-FFF2-40B4-BE49-F238E27FC236}">
                <a16:creationId xmlns:a16="http://schemas.microsoft.com/office/drawing/2014/main" id="{81237302-150F-80DD-F64F-7BE3876CF68E}"/>
              </a:ext>
            </a:extLst>
          </p:cNvPr>
          <p:cNvSpPr/>
          <p:nvPr/>
        </p:nvSpPr>
        <p:spPr>
          <a:xfrm>
            <a:off x="8562975" y="577713"/>
            <a:ext cx="2045781" cy="385887"/>
          </a:xfrm>
          <a:custGeom>
            <a:avLst/>
            <a:gdLst>
              <a:gd name="connsiteX0" fmla="*/ 0 w 2045781"/>
              <a:gd name="connsiteY0" fmla="*/ 0 h 385887"/>
              <a:gd name="connsiteX1" fmla="*/ 641011 w 2045781"/>
              <a:gd name="connsiteY1" fmla="*/ 0 h 385887"/>
              <a:gd name="connsiteX2" fmla="*/ 1363854 w 2045781"/>
              <a:gd name="connsiteY2" fmla="*/ 0 h 385887"/>
              <a:gd name="connsiteX3" fmla="*/ 2045781 w 2045781"/>
              <a:gd name="connsiteY3" fmla="*/ 0 h 385887"/>
              <a:gd name="connsiteX4" fmla="*/ 2045781 w 2045781"/>
              <a:gd name="connsiteY4" fmla="*/ 385887 h 385887"/>
              <a:gd name="connsiteX5" fmla="*/ 1363854 w 2045781"/>
              <a:gd name="connsiteY5" fmla="*/ 385887 h 385887"/>
              <a:gd name="connsiteX6" fmla="*/ 702385 w 2045781"/>
              <a:gd name="connsiteY6" fmla="*/ 385887 h 385887"/>
              <a:gd name="connsiteX7" fmla="*/ 0 w 2045781"/>
              <a:gd name="connsiteY7" fmla="*/ 385887 h 385887"/>
              <a:gd name="connsiteX8" fmla="*/ 0 w 2045781"/>
              <a:gd name="connsiteY8"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5781" h="385887" fill="none" extrusionOk="0">
                <a:moveTo>
                  <a:pt x="0" y="0"/>
                </a:moveTo>
                <a:cubicBezTo>
                  <a:pt x="302800" y="-4077"/>
                  <a:pt x="411638" y="-1224"/>
                  <a:pt x="641011" y="0"/>
                </a:cubicBezTo>
                <a:cubicBezTo>
                  <a:pt x="870384" y="1224"/>
                  <a:pt x="1121900" y="20337"/>
                  <a:pt x="1363854" y="0"/>
                </a:cubicBezTo>
                <a:cubicBezTo>
                  <a:pt x="1605808" y="-20337"/>
                  <a:pt x="1739186" y="-5339"/>
                  <a:pt x="2045781" y="0"/>
                </a:cubicBezTo>
                <a:cubicBezTo>
                  <a:pt x="2041666" y="191953"/>
                  <a:pt x="2059758" y="212101"/>
                  <a:pt x="2045781" y="385887"/>
                </a:cubicBezTo>
                <a:cubicBezTo>
                  <a:pt x="1885693" y="399918"/>
                  <a:pt x="1640957" y="399369"/>
                  <a:pt x="1363854" y="385887"/>
                </a:cubicBezTo>
                <a:cubicBezTo>
                  <a:pt x="1086751" y="372405"/>
                  <a:pt x="1014136" y="369284"/>
                  <a:pt x="702385" y="385887"/>
                </a:cubicBezTo>
                <a:cubicBezTo>
                  <a:pt x="390634" y="402490"/>
                  <a:pt x="145807" y="416490"/>
                  <a:pt x="0" y="385887"/>
                </a:cubicBezTo>
                <a:cubicBezTo>
                  <a:pt x="3548" y="255390"/>
                  <a:pt x="-14658" y="158268"/>
                  <a:pt x="0" y="0"/>
                </a:cubicBezTo>
                <a:close/>
              </a:path>
              <a:path w="2045781" h="385887" stroke="0" extrusionOk="0">
                <a:moveTo>
                  <a:pt x="0" y="0"/>
                </a:moveTo>
                <a:cubicBezTo>
                  <a:pt x="280699" y="30406"/>
                  <a:pt x="323901" y="-16111"/>
                  <a:pt x="641011" y="0"/>
                </a:cubicBezTo>
                <a:cubicBezTo>
                  <a:pt x="958121" y="16111"/>
                  <a:pt x="1028390" y="24729"/>
                  <a:pt x="1343396" y="0"/>
                </a:cubicBezTo>
                <a:cubicBezTo>
                  <a:pt x="1658403" y="-24729"/>
                  <a:pt x="1790825" y="9699"/>
                  <a:pt x="2045781" y="0"/>
                </a:cubicBezTo>
                <a:cubicBezTo>
                  <a:pt x="2037875" y="119825"/>
                  <a:pt x="2051929" y="232015"/>
                  <a:pt x="2045781" y="385887"/>
                </a:cubicBezTo>
                <a:cubicBezTo>
                  <a:pt x="1774556" y="361377"/>
                  <a:pt x="1621344" y="403823"/>
                  <a:pt x="1322938" y="385887"/>
                </a:cubicBezTo>
                <a:cubicBezTo>
                  <a:pt x="1024532" y="367951"/>
                  <a:pt x="977573" y="371455"/>
                  <a:pt x="702385" y="385887"/>
                </a:cubicBezTo>
                <a:cubicBezTo>
                  <a:pt x="427197" y="400319"/>
                  <a:pt x="326450" y="377472"/>
                  <a:pt x="0" y="385887"/>
                </a:cubicBezTo>
                <a:cubicBezTo>
                  <a:pt x="-6383" y="263650"/>
                  <a:pt x="17066" y="155233"/>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Protection Juridique</a:t>
            </a:r>
          </a:p>
        </p:txBody>
      </p:sp>
      <p:pic>
        <p:nvPicPr>
          <p:cNvPr id="17412" name="Picture 4" descr="Concept D'intérieur Du Hall D'attente De L'aéroport En Dessin Animé Plat. Hall D'entrée Avec Sièges, Escalier Pour Porte D'embarquement, Fenêtre Et Avion. Transport Aérien. Fond Horizontal Illustration Vectorielle">
            <a:extLst>
              <a:ext uri="{FF2B5EF4-FFF2-40B4-BE49-F238E27FC236}">
                <a16:creationId xmlns:a16="http://schemas.microsoft.com/office/drawing/2014/main" id="{467FF7DE-A92F-53B2-FEF7-B0856DD76D9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0683" r="33082"/>
          <a:stretch/>
        </p:blipFill>
        <p:spPr bwMode="auto">
          <a:xfrm flipH="1">
            <a:off x="695323" y="1522239"/>
            <a:ext cx="4395121" cy="4520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BF296B3-D525-D221-E4A6-0405DDDFEF4E}"/>
              </a:ext>
            </a:extLst>
          </p:cNvPr>
          <p:cNvSpPr/>
          <p:nvPr/>
        </p:nvSpPr>
        <p:spPr>
          <a:xfrm>
            <a:off x="820208" y="1675977"/>
            <a:ext cx="1666318" cy="4284971"/>
          </a:xfrm>
          <a:custGeom>
            <a:avLst/>
            <a:gdLst>
              <a:gd name="connsiteX0" fmla="*/ 0 w 1666318"/>
              <a:gd name="connsiteY0" fmla="*/ 0 h 4284971"/>
              <a:gd name="connsiteX1" fmla="*/ 555439 w 1666318"/>
              <a:gd name="connsiteY1" fmla="*/ 0 h 4284971"/>
              <a:gd name="connsiteX2" fmla="*/ 1144205 w 1666318"/>
              <a:gd name="connsiteY2" fmla="*/ 0 h 4284971"/>
              <a:gd name="connsiteX3" fmla="*/ 1666318 w 1666318"/>
              <a:gd name="connsiteY3" fmla="*/ 0 h 4284971"/>
              <a:gd name="connsiteX4" fmla="*/ 1666318 w 1666318"/>
              <a:gd name="connsiteY4" fmla="*/ 483590 h 4284971"/>
              <a:gd name="connsiteX5" fmla="*/ 1666318 w 1666318"/>
              <a:gd name="connsiteY5" fmla="*/ 967179 h 4284971"/>
              <a:gd name="connsiteX6" fmla="*/ 1666318 w 1666318"/>
              <a:gd name="connsiteY6" fmla="*/ 1450769 h 4284971"/>
              <a:gd name="connsiteX7" fmla="*/ 1666318 w 1666318"/>
              <a:gd name="connsiteY7" fmla="*/ 2105757 h 4284971"/>
              <a:gd name="connsiteX8" fmla="*/ 1666318 w 1666318"/>
              <a:gd name="connsiteY8" fmla="*/ 2760746 h 4284971"/>
              <a:gd name="connsiteX9" fmla="*/ 1666318 w 1666318"/>
              <a:gd name="connsiteY9" fmla="*/ 3415734 h 4284971"/>
              <a:gd name="connsiteX10" fmla="*/ 1666318 w 1666318"/>
              <a:gd name="connsiteY10" fmla="*/ 4284971 h 4284971"/>
              <a:gd name="connsiteX11" fmla="*/ 1110879 w 1666318"/>
              <a:gd name="connsiteY11" fmla="*/ 4284971 h 4284971"/>
              <a:gd name="connsiteX12" fmla="*/ 572103 w 1666318"/>
              <a:gd name="connsiteY12" fmla="*/ 4284971 h 4284971"/>
              <a:gd name="connsiteX13" fmla="*/ 0 w 1666318"/>
              <a:gd name="connsiteY13" fmla="*/ 4284971 h 4284971"/>
              <a:gd name="connsiteX14" fmla="*/ 0 w 1666318"/>
              <a:gd name="connsiteY14" fmla="*/ 3715682 h 4284971"/>
              <a:gd name="connsiteX15" fmla="*/ 0 w 1666318"/>
              <a:gd name="connsiteY15" fmla="*/ 3103543 h 4284971"/>
              <a:gd name="connsiteX16" fmla="*/ 0 w 1666318"/>
              <a:gd name="connsiteY16" fmla="*/ 2405705 h 4284971"/>
              <a:gd name="connsiteX17" fmla="*/ 0 w 1666318"/>
              <a:gd name="connsiteY17" fmla="*/ 1750717 h 4284971"/>
              <a:gd name="connsiteX18" fmla="*/ 0 w 1666318"/>
              <a:gd name="connsiteY18" fmla="*/ 1138578 h 4284971"/>
              <a:gd name="connsiteX19" fmla="*/ 0 w 1666318"/>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66318" h="4284971" fill="none" extrusionOk="0">
                <a:moveTo>
                  <a:pt x="0" y="0"/>
                </a:moveTo>
                <a:cubicBezTo>
                  <a:pt x="152493" y="-21241"/>
                  <a:pt x="408278" y="26836"/>
                  <a:pt x="555439" y="0"/>
                </a:cubicBezTo>
                <a:cubicBezTo>
                  <a:pt x="702600" y="-26836"/>
                  <a:pt x="917771" y="-807"/>
                  <a:pt x="1144205" y="0"/>
                </a:cubicBezTo>
                <a:cubicBezTo>
                  <a:pt x="1370639" y="807"/>
                  <a:pt x="1412332" y="24032"/>
                  <a:pt x="1666318" y="0"/>
                </a:cubicBezTo>
                <a:cubicBezTo>
                  <a:pt x="1664866" y="168836"/>
                  <a:pt x="1659717" y="309882"/>
                  <a:pt x="1666318" y="483590"/>
                </a:cubicBezTo>
                <a:cubicBezTo>
                  <a:pt x="1672920" y="657298"/>
                  <a:pt x="1678727" y="755619"/>
                  <a:pt x="1666318" y="967179"/>
                </a:cubicBezTo>
                <a:cubicBezTo>
                  <a:pt x="1653909" y="1178739"/>
                  <a:pt x="1670142" y="1289944"/>
                  <a:pt x="1666318" y="1450769"/>
                </a:cubicBezTo>
                <a:cubicBezTo>
                  <a:pt x="1662495" y="1611594"/>
                  <a:pt x="1643122" y="1870001"/>
                  <a:pt x="1666318" y="2105757"/>
                </a:cubicBezTo>
                <a:cubicBezTo>
                  <a:pt x="1689514" y="2341513"/>
                  <a:pt x="1680225" y="2520952"/>
                  <a:pt x="1666318" y="2760746"/>
                </a:cubicBezTo>
                <a:cubicBezTo>
                  <a:pt x="1652411" y="3000540"/>
                  <a:pt x="1688938" y="3121935"/>
                  <a:pt x="1666318" y="3415734"/>
                </a:cubicBezTo>
                <a:cubicBezTo>
                  <a:pt x="1643698" y="3709533"/>
                  <a:pt x="1641053" y="3953150"/>
                  <a:pt x="1666318" y="4284971"/>
                </a:cubicBezTo>
                <a:cubicBezTo>
                  <a:pt x="1543285" y="4263825"/>
                  <a:pt x="1284111" y="4300621"/>
                  <a:pt x="1110879" y="4284971"/>
                </a:cubicBezTo>
                <a:cubicBezTo>
                  <a:pt x="937647" y="4269321"/>
                  <a:pt x="814765" y="4271513"/>
                  <a:pt x="572103" y="4284971"/>
                </a:cubicBezTo>
                <a:cubicBezTo>
                  <a:pt x="329441" y="4298429"/>
                  <a:pt x="239106" y="4281585"/>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666318" h="4284971" stroke="0" extrusionOk="0">
                <a:moveTo>
                  <a:pt x="0" y="0"/>
                </a:moveTo>
                <a:cubicBezTo>
                  <a:pt x="151771" y="-21360"/>
                  <a:pt x="333992" y="-12876"/>
                  <a:pt x="522113" y="0"/>
                </a:cubicBezTo>
                <a:cubicBezTo>
                  <a:pt x="710234" y="12876"/>
                  <a:pt x="867754" y="-11372"/>
                  <a:pt x="1094215" y="0"/>
                </a:cubicBezTo>
                <a:cubicBezTo>
                  <a:pt x="1320676" y="11372"/>
                  <a:pt x="1531546" y="-19071"/>
                  <a:pt x="1666318" y="0"/>
                </a:cubicBezTo>
                <a:cubicBezTo>
                  <a:pt x="1634166" y="290431"/>
                  <a:pt x="1683887" y="486490"/>
                  <a:pt x="1666318" y="697838"/>
                </a:cubicBezTo>
                <a:cubicBezTo>
                  <a:pt x="1648749" y="909186"/>
                  <a:pt x="1671556" y="1237798"/>
                  <a:pt x="1666318" y="1395676"/>
                </a:cubicBezTo>
                <a:cubicBezTo>
                  <a:pt x="1661080" y="1553554"/>
                  <a:pt x="1660333" y="1897404"/>
                  <a:pt x="1666318" y="2050665"/>
                </a:cubicBezTo>
                <a:cubicBezTo>
                  <a:pt x="1672303" y="2203926"/>
                  <a:pt x="1675215" y="2512303"/>
                  <a:pt x="1666318" y="2662803"/>
                </a:cubicBezTo>
                <a:cubicBezTo>
                  <a:pt x="1657421" y="2813303"/>
                  <a:pt x="1686286" y="3057709"/>
                  <a:pt x="1666318" y="3317792"/>
                </a:cubicBezTo>
                <a:cubicBezTo>
                  <a:pt x="1646350" y="3577875"/>
                  <a:pt x="1687793" y="4046210"/>
                  <a:pt x="1666318" y="4284971"/>
                </a:cubicBezTo>
                <a:cubicBezTo>
                  <a:pt x="1476085" y="4290495"/>
                  <a:pt x="1327280" y="4266568"/>
                  <a:pt x="1127542" y="4284971"/>
                </a:cubicBezTo>
                <a:cubicBezTo>
                  <a:pt x="927804" y="4303374"/>
                  <a:pt x="800479" y="4261571"/>
                  <a:pt x="588766" y="4284971"/>
                </a:cubicBezTo>
                <a:cubicBezTo>
                  <a:pt x="377053" y="4308371"/>
                  <a:pt x="264878" y="4277543"/>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Votre client est à l’aéroport : l’avion a eu plus de 10 heures de retard et sa valise a disparu !</a:t>
            </a:r>
          </a:p>
        </p:txBody>
      </p:sp>
      <p:sp>
        <p:nvSpPr>
          <p:cNvPr id="9" name="Rectangle 8">
            <a:extLst>
              <a:ext uri="{FF2B5EF4-FFF2-40B4-BE49-F238E27FC236}">
                <a16:creationId xmlns:a16="http://schemas.microsoft.com/office/drawing/2014/main" id="{0EEFC3CF-61BE-65E5-D625-441E2A3EFD4C}"/>
              </a:ext>
            </a:extLst>
          </p:cNvPr>
          <p:cNvSpPr/>
          <p:nvPr/>
        </p:nvSpPr>
        <p:spPr>
          <a:xfrm>
            <a:off x="695326" y="1540487"/>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grpSp>
        <p:nvGrpSpPr>
          <p:cNvPr id="2" name="Groupe 1">
            <a:extLst>
              <a:ext uri="{FF2B5EF4-FFF2-40B4-BE49-F238E27FC236}">
                <a16:creationId xmlns:a16="http://schemas.microsoft.com/office/drawing/2014/main" id="{F2C8242B-69C8-E321-A66E-7DA74B758419}"/>
              </a:ext>
            </a:extLst>
          </p:cNvPr>
          <p:cNvGrpSpPr/>
          <p:nvPr/>
        </p:nvGrpSpPr>
        <p:grpSpPr>
          <a:xfrm>
            <a:off x="9353418" y="3265195"/>
            <a:ext cx="1115654" cy="434891"/>
            <a:chOff x="9701914" y="5279004"/>
            <a:chExt cx="1115654" cy="434891"/>
          </a:xfrm>
        </p:grpSpPr>
        <p:sp>
          <p:nvSpPr>
            <p:cNvPr id="8" name="Rectangle 7">
              <a:hlinkClick r:id="rId8"/>
              <a:extLst>
                <a:ext uri="{FF2B5EF4-FFF2-40B4-BE49-F238E27FC236}">
                  <a16:creationId xmlns:a16="http://schemas.microsoft.com/office/drawing/2014/main" id="{0DD43BF1-6F6C-412C-00DE-0B4665436635}"/>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0" name="Image 9">
              <a:extLst>
                <a:ext uri="{FF2B5EF4-FFF2-40B4-BE49-F238E27FC236}">
                  <a16:creationId xmlns:a16="http://schemas.microsoft.com/office/drawing/2014/main" id="{A5CDFCAA-8D07-BDA4-3A21-EFF164C22955}"/>
                </a:ext>
              </a:extLst>
            </p:cNvPr>
            <p:cNvPicPr>
              <a:picLocks noChangeAspect="1"/>
            </p:cNvPicPr>
            <p:nvPr/>
          </p:nvPicPr>
          <p:blipFill>
            <a:blip r:embed="rId6">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spTree>
    <p:extLst>
      <p:ext uri="{BB962C8B-B14F-4D97-AF65-F5344CB8AC3E}">
        <p14:creationId xmlns:p14="http://schemas.microsoft.com/office/powerpoint/2010/main" val="221751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1+#ppt_w/2"/>
                                          </p:val>
                                        </p:tav>
                                        <p:tav tm="100000">
                                          <p:val>
                                            <p:strVal val="#ppt_x"/>
                                          </p:val>
                                        </p:tav>
                                      </p:tavLst>
                                    </p:anim>
                                    <p:anim calcmode="lin" valueType="num">
                                      <p:cBhvr additive="base">
                                        <p:cTn id="21" dur="5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24" grpId="0" animBg="1"/>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26DFE-0447-A4FF-8553-0F02D6EC1E82}"/>
              </a:ext>
            </a:extLst>
          </p:cNvPr>
          <p:cNvSpPr/>
          <p:nvPr/>
        </p:nvSpPr>
        <p:spPr>
          <a:xfrm>
            <a:off x="610044" y="1439345"/>
            <a:ext cx="11066017" cy="4758233"/>
          </a:xfrm>
          <a:custGeom>
            <a:avLst/>
            <a:gdLst>
              <a:gd name="connsiteX0" fmla="*/ 0 w 11066017"/>
              <a:gd name="connsiteY0" fmla="*/ 0 h 4758233"/>
              <a:gd name="connsiteX1" fmla="*/ 470306 w 11066017"/>
              <a:gd name="connsiteY1" fmla="*/ 0 h 4758233"/>
              <a:gd name="connsiteX2" fmla="*/ 940611 w 11066017"/>
              <a:gd name="connsiteY2" fmla="*/ 0 h 4758233"/>
              <a:gd name="connsiteX3" fmla="*/ 1410917 w 11066017"/>
              <a:gd name="connsiteY3" fmla="*/ 0 h 4758233"/>
              <a:gd name="connsiteX4" fmla="*/ 1770563 w 11066017"/>
              <a:gd name="connsiteY4" fmla="*/ 0 h 4758233"/>
              <a:gd name="connsiteX5" fmla="*/ 2683509 w 11066017"/>
              <a:gd name="connsiteY5" fmla="*/ 0 h 4758233"/>
              <a:gd name="connsiteX6" fmla="*/ 3375135 w 11066017"/>
              <a:gd name="connsiteY6" fmla="*/ 0 h 4758233"/>
              <a:gd name="connsiteX7" fmla="*/ 4288082 w 11066017"/>
              <a:gd name="connsiteY7" fmla="*/ 0 h 4758233"/>
              <a:gd name="connsiteX8" fmla="*/ 4869047 w 11066017"/>
              <a:gd name="connsiteY8" fmla="*/ 0 h 4758233"/>
              <a:gd name="connsiteX9" fmla="*/ 5228693 w 11066017"/>
              <a:gd name="connsiteY9" fmla="*/ 0 h 4758233"/>
              <a:gd name="connsiteX10" fmla="*/ 5698999 w 11066017"/>
              <a:gd name="connsiteY10" fmla="*/ 0 h 4758233"/>
              <a:gd name="connsiteX11" fmla="*/ 6390625 w 11066017"/>
              <a:gd name="connsiteY11" fmla="*/ 0 h 4758233"/>
              <a:gd name="connsiteX12" fmla="*/ 7192911 w 11066017"/>
              <a:gd name="connsiteY12" fmla="*/ 0 h 4758233"/>
              <a:gd name="connsiteX13" fmla="*/ 7773877 w 11066017"/>
              <a:gd name="connsiteY13" fmla="*/ 0 h 4758233"/>
              <a:gd name="connsiteX14" fmla="*/ 8133522 w 11066017"/>
              <a:gd name="connsiteY14" fmla="*/ 0 h 4758233"/>
              <a:gd name="connsiteX15" fmla="*/ 8825149 w 11066017"/>
              <a:gd name="connsiteY15" fmla="*/ 0 h 4758233"/>
              <a:gd name="connsiteX16" fmla="*/ 9627435 w 11066017"/>
              <a:gd name="connsiteY16" fmla="*/ 0 h 4758233"/>
              <a:gd name="connsiteX17" fmla="*/ 10319061 w 11066017"/>
              <a:gd name="connsiteY17" fmla="*/ 0 h 4758233"/>
              <a:gd name="connsiteX18" fmla="*/ 11066017 w 11066017"/>
              <a:gd name="connsiteY18" fmla="*/ 0 h 4758233"/>
              <a:gd name="connsiteX19" fmla="*/ 11066017 w 11066017"/>
              <a:gd name="connsiteY19" fmla="*/ 679748 h 4758233"/>
              <a:gd name="connsiteX20" fmla="*/ 11066017 w 11066017"/>
              <a:gd name="connsiteY20" fmla="*/ 1454660 h 4758233"/>
              <a:gd name="connsiteX21" fmla="*/ 11066017 w 11066017"/>
              <a:gd name="connsiteY21" fmla="*/ 2086825 h 4758233"/>
              <a:gd name="connsiteX22" fmla="*/ 11066017 w 11066017"/>
              <a:gd name="connsiteY22" fmla="*/ 2623826 h 4758233"/>
              <a:gd name="connsiteX23" fmla="*/ 11066017 w 11066017"/>
              <a:gd name="connsiteY23" fmla="*/ 3255991 h 4758233"/>
              <a:gd name="connsiteX24" fmla="*/ 11066017 w 11066017"/>
              <a:gd name="connsiteY24" fmla="*/ 4030903 h 4758233"/>
              <a:gd name="connsiteX25" fmla="*/ 11066017 w 11066017"/>
              <a:gd name="connsiteY25" fmla="*/ 4758233 h 4758233"/>
              <a:gd name="connsiteX26" fmla="*/ 10595711 w 11066017"/>
              <a:gd name="connsiteY26" fmla="*/ 4758233 h 4758233"/>
              <a:gd name="connsiteX27" fmla="*/ 9793425 w 11066017"/>
              <a:gd name="connsiteY27" fmla="*/ 4758233 h 4758233"/>
              <a:gd name="connsiteX28" fmla="*/ 9212459 w 11066017"/>
              <a:gd name="connsiteY28" fmla="*/ 4758233 h 4758233"/>
              <a:gd name="connsiteX29" fmla="*/ 8852814 w 11066017"/>
              <a:gd name="connsiteY29" fmla="*/ 4758233 h 4758233"/>
              <a:gd name="connsiteX30" fmla="*/ 7939867 w 11066017"/>
              <a:gd name="connsiteY30" fmla="*/ 4758233 h 4758233"/>
              <a:gd name="connsiteX31" fmla="*/ 7137581 w 11066017"/>
              <a:gd name="connsiteY31" fmla="*/ 4758233 h 4758233"/>
              <a:gd name="connsiteX32" fmla="*/ 6335295 w 11066017"/>
              <a:gd name="connsiteY32" fmla="*/ 4758233 h 4758233"/>
              <a:gd name="connsiteX33" fmla="*/ 5975649 w 11066017"/>
              <a:gd name="connsiteY33" fmla="*/ 4758233 h 4758233"/>
              <a:gd name="connsiteX34" fmla="*/ 5505343 w 11066017"/>
              <a:gd name="connsiteY34" fmla="*/ 4758233 h 4758233"/>
              <a:gd name="connsiteX35" fmla="*/ 5035038 w 11066017"/>
              <a:gd name="connsiteY35" fmla="*/ 4758233 h 4758233"/>
              <a:gd name="connsiteX36" fmla="*/ 4675392 w 11066017"/>
              <a:gd name="connsiteY36" fmla="*/ 4758233 h 4758233"/>
              <a:gd name="connsiteX37" fmla="*/ 4205086 w 11066017"/>
              <a:gd name="connsiteY37" fmla="*/ 4758233 h 4758233"/>
              <a:gd name="connsiteX38" fmla="*/ 3845441 w 11066017"/>
              <a:gd name="connsiteY38" fmla="*/ 4758233 h 4758233"/>
              <a:gd name="connsiteX39" fmla="*/ 3375135 w 11066017"/>
              <a:gd name="connsiteY39" fmla="*/ 4758233 h 4758233"/>
              <a:gd name="connsiteX40" fmla="*/ 3015490 w 11066017"/>
              <a:gd name="connsiteY40" fmla="*/ 4758233 h 4758233"/>
              <a:gd name="connsiteX41" fmla="*/ 2323864 w 11066017"/>
              <a:gd name="connsiteY41" fmla="*/ 4758233 h 4758233"/>
              <a:gd name="connsiteX42" fmla="*/ 1742898 w 11066017"/>
              <a:gd name="connsiteY42" fmla="*/ 4758233 h 4758233"/>
              <a:gd name="connsiteX43" fmla="*/ 1383252 w 11066017"/>
              <a:gd name="connsiteY43" fmla="*/ 4758233 h 4758233"/>
              <a:gd name="connsiteX44" fmla="*/ 0 w 11066017"/>
              <a:gd name="connsiteY44" fmla="*/ 4758233 h 4758233"/>
              <a:gd name="connsiteX45" fmla="*/ 0 w 11066017"/>
              <a:gd name="connsiteY45" fmla="*/ 4030903 h 4758233"/>
              <a:gd name="connsiteX46" fmla="*/ 0 w 11066017"/>
              <a:gd name="connsiteY46" fmla="*/ 3398738 h 4758233"/>
              <a:gd name="connsiteX47" fmla="*/ 0 w 11066017"/>
              <a:gd name="connsiteY47" fmla="*/ 2766573 h 4758233"/>
              <a:gd name="connsiteX48" fmla="*/ 0 w 11066017"/>
              <a:gd name="connsiteY48" fmla="*/ 2181990 h 4758233"/>
              <a:gd name="connsiteX49" fmla="*/ 0 w 11066017"/>
              <a:gd name="connsiteY49" fmla="*/ 1454660 h 4758233"/>
              <a:gd name="connsiteX50" fmla="*/ 0 w 11066017"/>
              <a:gd name="connsiteY50" fmla="*/ 727330 h 4758233"/>
              <a:gd name="connsiteX51" fmla="*/ 0 w 11066017"/>
              <a:gd name="connsiteY51"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066017" h="4758233" fill="none" extrusionOk="0">
                <a:moveTo>
                  <a:pt x="0" y="0"/>
                </a:moveTo>
                <a:cubicBezTo>
                  <a:pt x="95860" y="2631"/>
                  <a:pt x="374827" y="2521"/>
                  <a:pt x="470306" y="0"/>
                </a:cubicBezTo>
                <a:cubicBezTo>
                  <a:pt x="565785" y="-2521"/>
                  <a:pt x="786367" y="-16660"/>
                  <a:pt x="940611" y="0"/>
                </a:cubicBezTo>
                <a:cubicBezTo>
                  <a:pt x="1094855" y="16660"/>
                  <a:pt x="1262985" y="12183"/>
                  <a:pt x="1410917" y="0"/>
                </a:cubicBezTo>
                <a:cubicBezTo>
                  <a:pt x="1558849" y="-12183"/>
                  <a:pt x="1649609" y="-880"/>
                  <a:pt x="1770563" y="0"/>
                </a:cubicBezTo>
                <a:cubicBezTo>
                  <a:pt x="1891517" y="880"/>
                  <a:pt x="2316837" y="3775"/>
                  <a:pt x="2683509" y="0"/>
                </a:cubicBezTo>
                <a:cubicBezTo>
                  <a:pt x="3050181" y="-3775"/>
                  <a:pt x="3078962" y="-7059"/>
                  <a:pt x="3375135" y="0"/>
                </a:cubicBezTo>
                <a:cubicBezTo>
                  <a:pt x="3671308" y="7059"/>
                  <a:pt x="3983320" y="-37731"/>
                  <a:pt x="4288082" y="0"/>
                </a:cubicBezTo>
                <a:cubicBezTo>
                  <a:pt x="4592844" y="37731"/>
                  <a:pt x="4747777" y="15885"/>
                  <a:pt x="4869047" y="0"/>
                </a:cubicBezTo>
                <a:cubicBezTo>
                  <a:pt x="4990318" y="-15885"/>
                  <a:pt x="5124221" y="-17217"/>
                  <a:pt x="5228693" y="0"/>
                </a:cubicBezTo>
                <a:cubicBezTo>
                  <a:pt x="5333165" y="17217"/>
                  <a:pt x="5468448" y="-14492"/>
                  <a:pt x="5698999" y="0"/>
                </a:cubicBezTo>
                <a:cubicBezTo>
                  <a:pt x="5929550" y="14492"/>
                  <a:pt x="6216926" y="21085"/>
                  <a:pt x="6390625" y="0"/>
                </a:cubicBezTo>
                <a:cubicBezTo>
                  <a:pt x="6564324" y="-21085"/>
                  <a:pt x="6978562" y="22243"/>
                  <a:pt x="7192911" y="0"/>
                </a:cubicBezTo>
                <a:cubicBezTo>
                  <a:pt x="7407260" y="-22243"/>
                  <a:pt x="7650100" y="-5391"/>
                  <a:pt x="7773877" y="0"/>
                </a:cubicBezTo>
                <a:cubicBezTo>
                  <a:pt x="7897654" y="5391"/>
                  <a:pt x="8027623" y="-7856"/>
                  <a:pt x="8133522" y="0"/>
                </a:cubicBezTo>
                <a:cubicBezTo>
                  <a:pt x="8239422" y="7856"/>
                  <a:pt x="8541003" y="-23208"/>
                  <a:pt x="8825149" y="0"/>
                </a:cubicBezTo>
                <a:cubicBezTo>
                  <a:pt x="9109295" y="23208"/>
                  <a:pt x="9401351" y="38507"/>
                  <a:pt x="9627435" y="0"/>
                </a:cubicBezTo>
                <a:cubicBezTo>
                  <a:pt x="9853519" y="-38507"/>
                  <a:pt x="10006742" y="-34253"/>
                  <a:pt x="10319061" y="0"/>
                </a:cubicBezTo>
                <a:cubicBezTo>
                  <a:pt x="10631380" y="34253"/>
                  <a:pt x="10740414" y="-20920"/>
                  <a:pt x="11066017" y="0"/>
                </a:cubicBezTo>
                <a:cubicBezTo>
                  <a:pt x="11075812" y="271026"/>
                  <a:pt x="11050885" y="473814"/>
                  <a:pt x="11066017" y="679748"/>
                </a:cubicBezTo>
                <a:cubicBezTo>
                  <a:pt x="11081149" y="885682"/>
                  <a:pt x="11067348" y="1173736"/>
                  <a:pt x="11066017" y="1454660"/>
                </a:cubicBezTo>
                <a:cubicBezTo>
                  <a:pt x="11064686" y="1735584"/>
                  <a:pt x="11084207" y="1829025"/>
                  <a:pt x="11066017" y="2086825"/>
                </a:cubicBezTo>
                <a:cubicBezTo>
                  <a:pt x="11047827" y="2344625"/>
                  <a:pt x="11039506" y="2381018"/>
                  <a:pt x="11066017" y="2623826"/>
                </a:cubicBezTo>
                <a:cubicBezTo>
                  <a:pt x="11092528" y="2866634"/>
                  <a:pt x="11069255" y="3052796"/>
                  <a:pt x="11066017" y="3255991"/>
                </a:cubicBezTo>
                <a:cubicBezTo>
                  <a:pt x="11062779" y="3459186"/>
                  <a:pt x="11045195" y="3729071"/>
                  <a:pt x="11066017" y="4030903"/>
                </a:cubicBezTo>
                <a:cubicBezTo>
                  <a:pt x="11086839" y="4332735"/>
                  <a:pt x="11054294" y="4493292"/>
                  <a:pt x="11066017" y="4758233"/>
                </a:cubicBezTo>
                <a:cubicBezTo>
                  <a:pt x="10831140" y="4754016"/>
                  <a:pt x="10736835" y="4736864"/>
                  <a:pt x="10595711" y="4758233"/>
                </a:cubicBezTo>
                <a:cubicBezTo>
                  <a:pt x="10454587" y="4779602"/>
                  <a:pt x="10132276" y="4750755"/>
                  <a:pt x="9793425" y="4758233"/>
                </a:cubicBezTo>
                <a:cubicBezTo>
                  <a:pt x="9454574" y="4765711"/>
                  <a:pt x="9440021" y="4757170"/>
                  <a:pt x="9212459" y="4758233"/>
                </a:cubicBezTo>
                <a:cubicBezTo>
                  <a:pt x="8984897" y="4759296"/>
                  <a:pt x="9027409" y="4742904"/>
                  <a:pt x="8852814" y="4758233"/>
                </a:cubicBezTo>
                <a:cubicBezTo>
                  <a:pt x="8678219" y="4773562"/>
                  <a:pt x="8225759" y="4788242"/>
                  <a:pt x="7939867" y="4758233"/>
                </a:cubicBezTo>
                <a:cubicBezTo>
                  <a:pt x="7653975" y="4728224"/>
                  <a:pt x="7364918" y="4723281"/>
                  <a:pt x="7137581" y="4758233"/>
                </a:cubicBezTo>
                <a:cubicBezTo>
                  <a:pt x="6910244" y="4793185"/>
                  <a:pt x="6647989" y="4772528"/>
                  <a:pt x="6335295" y="4758233"/>
                </a:cubicBezTo>
                <a:cubicBezTo>
                  <a:pt x="6022601" y="4743938"/>
                  <a:pt x="6080421" y="4753846"/>
                  <a:pt x="5975649" y="4758233"/>
                </a:cubicBezTo>
                <a:cubicBezTo>
                  <a:pt x="5870877" y="4762620"/>
                  <a:pt x="5677734" y="4779211"/>
                  <a:pt x="5505343" y="4758233"/>
                </a:cubicBezTo>
                <a:cubicBezTo>
                  <a:pt x="5332952" y="4737255"/>
                  <a:pt x="5143355" y="4764853"/>
                  <a:pt x="5035038" y="4758233"/>
                </a:cubicBezTo>
                <a:cubicBezTo>
                  <a:pt x="4926721" y="4751613"/>
                  <a:pt x="4838817" y="4766276"/>
                  <a:pt x="4675392" y="4758233"/>
                </a:cubicBezTo>
                <a:cubicBezTo>
                  <a:pt x="4511967" y="4750190"/>
                  <a:pt x="4343799" y="4756287"/>
                  <a:pt x="4205086" y="4758233"/>
                </a:cubicBezTo>
                <a:cubicBezTo>
                  <a:pt x="4066373" y="4760179"/>
                  <a:pt x="3924548" y="4756525"/>
                  <a:pt x="3845441" y="4758233"/>
                </a:cubicBezTo>
                <a:cubicBezTo>
                  <a:pt x="3766335" y="4759941"/>
                  <a:pt x="3542017" y="4779822"/>
                  <a:pt x="3375135" y="4758233"/>
                </a:cubicBezTo>
                <a:cubicBezTo>
                  <a:pt x="3208253" y="4736644"/>
                  <a:pt x="3105202" y="4771274"/>
                  <a:pt x="3015490" y="4758233"/>
                </a:cubicBezTo>
                <a:cubicBezTo>
                  <a:pt x="2925778" y="4745192"/>
                  <a:pt x="2472339" y="4764192"/>
                  <a:pt x="2323864" y="4758233"/>
                </a:cubicBezTo>
                <a:cubicBezTo>
                  <a:pt x="2175389" y="4752274"/>
                  <a:pt x="1863267" y="4761262"/>
                  <a:pt x="1742898" y="4758233"/>
                </a:cubicBezTo>
                <a:cubicBezTo>
                  <a:pt x="1622529" y="4755204"/>
                  <a:pt x="1502500" y="4755653"/>
                  <a:pt x="1383252" y="4758233"/>
                </a:cubicBezTo>
                <a:cubicBezTo>
                  <a:pt x="1264004" y="4760813"/>
                  <a:pt x="684386" y="4821244"/>
                  <a:pt x="0" y="4758233"/>
                </a:cubicBezTo>
                <a:cubicBezTo>
                  <a:pt x="18072" y="4513817"/>
                  <a:pt x="22502" y="4183051"/>
                  <a:pt x="0" y="4030903"/>
                </a:cubicBezTo>
                <a:cubicBezTo>
                  <a:pt x="-22502" y="3878755"/>
                  <a:pt x="-11057" y="3622938"/>
                  <a:pt x="0" y="3398738"/>
                </a:cubicBezTo>
                <a:cubicBezTo>
                  <a:pt x="11057" y="3174538"/>
                  <a:pt x="-25236" y="3058260"/>
                  <a:pt x="0" y="2766573"/>
                </a:cubicBezTo>
                <a:cubicBezTo>
                  <a:pt x="25236" y="2474886"/>
                  <a:pt x="-3163" y="2447894"/>
                  <a:pt x="0" y="2181990"/>
                </a:cubicBezTo>
                <a:cubicBezTo>
                  <a:pt x="3163" y="1916086"/>
                  <a:pt x="9769" y="1638994"/>
                  <a:pt x="0" y="1454660"/>
                </a:cubicBezTo>
                <a:cubicBezTo>
                  <a:pt x="-9769" y="1270326"/>
                  <a:pt x="27727" y="977333"/>
                  <a:pt x="0" y="727330"/>
                </a:cubicBezTo>
                <a:cubicBezTo>
                  <a:pt x="-27727" y="477327"/>
                  <a:pt x="3541" y="186737"/>
                  <a:pt x="0" y="0"/>
                </a:cubicBezTo>
                <a:close/>
              </a:path>
              <a:path w="11066017" h="4758233" stroke="0"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4" name="Bulle narrative : rectangle à coins arrondis 13">
            <a:extLst>
              <a:ext uri="{FF2B5EF4-FFF2-40B4-BE49-F238E27FC236}">
                <a16:creationId xmlns:a16="http://schemas.microsoft.com/office/drawing/2014/main" id="{B4698292-11BB-79E2-4806-52C88C54AAA6}"/>
              </a:ext>
            </a:extLst>
          </p:cNvPr>
          <p:cNvSpPr/>
          <p:nvPr/>
        </p:nvSpPr>
        <p:spPr>
          <a:xfrm>
            <a:off x="5210779" y="3068870"/>
            <a:ext cx="5215562" cy="1118286"/>
          </a:xfrm>
          <a:custGeom>
            <a:avLst/>
            <a:gdLst>
              <a:gd name="connsiteX0" fmla="*/ 0 w 5215562"/>
              <a:gd name="connsiteY0" fmla="*/ 186385 h 1118286"/>
              <a:gd name="connsiteX1" fmla="*/ 186385 w 5215562"/>
              <a:gd name="connsiteY1" fmla="*/ 0 h 1118286"/>
              <a:gd name="connsiteX2" fmla="*/ 786150 w 5215562"/>
              <a:gd name="connsiteY2" fmla="*/ 0 h 1118286"/>
              <a:gd name="connsiteX3" fmla="*/ 1357356 w 5215562"/>
              <a:gd name="connsiteY3" fmla="*/ 0 h 1118286"/>
              <a:gd name="connsiteX4" fmla="*/ 1957121 w 5215562"/>
              <a:gd name="connsiteY4" fmla="*/ 0 h 1118286"/>
              <a:gd name="connsiteX5" fmla="*/ 3042411 w 5215562"/>
              <a:gd name="connsiteY5" fmla="*/ 0 h 1118286"/>
              <a:gd name="connsiteX6" fmla="*/ 3042411 w 5215562"/>
              <a:gd name="connsiteY6" fmla="*/ 0 h 1118286"/>
              <a:gd name="connsiteX7" fmla="*/ 3503119 w 5215562"/>
              <a:gd name="connsiteY7" fmla="*/ 0 h 1118286"/>
              <a:gd name="connsiteX8" fmla="*/ 3937749 w 5215562"/>
              <a:gd name="connsiteY8" fmla="*/ 0 h 1118286"/>
              <a:gd name="connsiteX9" fmla="*/ 4346302 w 5215562"/>
              <a:gd name="connsiteY9" fmla="*/ 0 h 1118286"/>
              <a:gd name="connsiteX10" fmla="*/ 4680911 w 5215562"/>
              <a:gd name="connsiteY10" fmla="*/ 0 h 1118286"/>
              <a:gd name="connsiteX11" fmla="*/ 5029177 w 5215562"/>
              <a:gd name="connsiteY11" fmla="*/ 0 h 1118286"/>
              <a:gd name="connsiteX12" fmla="*/ 5215562 w 5215562"/>
              <a:gd name="connsiteY12" fmla="*/ 186385 h 1118286"/>
              <a:gd name="connsiteX13" fmla="*/ 5215562 w 5215562"/>
              <a:gd name="connsiteY13" fmla="*/ 186381 h 1118286"/>
              <a:gd name="connsiteX14" fmla="*/ 5630669 w 5215562"/>
              <a:gd name="connsiteY14" fmla="*/ 363745 h 1118286"/>
              <a:gd name="connsiteX15" fmla="*/ 5215562 w 5215562"/>
              <a:gd name="connsiteY15" fmla="*/ 465953 h 1118286"/>
              <a:gd name="connsiteX16" fmla="*/ 5215562 w 5215562"/>
              <a:gd name="connsiteY16" fmla="*/ 931901 h 1118286"/>
              <a:gd name="connsiteX17" fmla="*/ 5029177 w 5215562"/>
              <a:gd name="connsiteY17" fmla="*/ 1118286 h 1118286"/>
              <a:gd name="connsiteX18" fmla="*/ 4694568 w 5215562"/>
              <a:gd name="connsiteY18" fmla="*/ 1118286 h 1118286"/>
              <a:gd name="connsiteX19" fmla="*/ 4346302 w 5215562"/>
              <a:gd name="connsiteY19" fmla="*/ 1118286 h 1118286"/>
              <a:gd name="connsiteX20" fmla="*/ 3950788 w 5215562"/>
              <a:gd name="connsiteY20" fmla="*/ 1118286 h 1118286"/>
              <a:gd name="connsiteX21" fmla="*/ 3503119 w 5215562"/>
              <a:gd name="connsiteY21" fmla="*/ 1118286 h 1118286"/>
              <a:gd name="connsiteX22" fmla="*/ 3042411 w 5215562"/>
              <a:gd name="connsiteY22" fmla="*/ 1118286 h 1118286"/>
              <a:gd name="connsiteX23" fmla="*/ 3042411 w 5215562"/>
              <a:gd name="connsiteY23" fmla="*/ 1118286 h 1118286"/>
              <a:gd name="connsiteX24" fmla="*/ 2414085 w 5215562"/>
              <a:gd name="connsiteY24" fmla="*/ 1118286 h 1118286"/>
              <a:gd name="connsiteX25" fmla="*/ 1928561 w 5215562"/>
              <a:gd name="connsiteY25" fmla="*/ 1118286 h 1118286"/>
              <a:gd name="connsiteX26" fmla="*/ 1328795 w 5215562"/>
              <a:gd name="connsiteY26" fmla="*/ 1118286 h 1118286"/>
              <a:gd name="connsiteX27" fmla="*/ 786150 w 5215562"/>
              <a:gd name="connsiteY27" fmla="*/ 1118286 h 1118286"/>
              <a:gd name="connsiteX28" fmla="*/ 186385 w 5215562"/>
              <a:gd name="connsiteY28" fmla="*/ 1118286 h 1118286"/>
              <a:gd name="connsiteX29" fmla="*/ 0 w 5215562"/>
              <a:gd name="connsiteY29" fmla="*/ 931901 h 1118286"/>
              <a:gd name="connsiteX30" fmla="*/ 0 w 5215562"/>
              <a:gd name="connsiteY30" fmla="*/ 465953 h 1118286"/>
              <a:gd name="connsiteX31" fmla="*/ 0 w 5215562"/>
              <a:gd name="connsiteY31" fmla="*/ 186381 h 1118286"/>
              <a:gd name="connsiteX32" fmla="*/ 0 w 5215562"/>
              <a:gd name="connsiteY32" fmla="*/ 186381 h 1118286"/>
              <a:gd name="connsiteX33" fmla="*/ 0 w 5215562"/>
              <a:gd name="connsiteY33" fmla="*/ 186385 h 1118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215562" h="1118286" fill="none" extrusionOk="0">
                <a:moveTo>
                  <a:pt x="0" y="186385"/>
                </a:moveTo>
                <a:cubicBezTo>
                  <a:pt x="-5265" y="87605"/>
                  <a:pt x="80748" y="26174"/>
                  <a:pt x="186385" y="0"/>
                </a:cubicBezTo>
                <a:cubicBezTo>
                  <a:pt x="312703" y="-11534"/>
                  <a:pt x="599671" y="47648"/>
                  <a:pt x="786150" y="0"/>
                </a:cubicBezTo>
                <a:cubicBezTo>
                  <a:pt x="972629" y="-47648"/>
                  <a:pt x="1113746" y="47727"/>
                  <a:pt x="1357356" y="0"/>
                </a:cubicBezTo>
                <a:cubicBezTo>
                  <a:pt x="1600966" y="-47727"/>
                  <a:pt x="1833203" y="26896"/>
                  <a:pt x="1957121" y="0"/>
                </a:cubicBezTo>
                <a:cubicBezTo>
                  <a:pt x="2081040" y="-26896"/>
                  <a:pt x="2658380" y="51141"/>
                  <a:pt x="3042411" y="0"/>
                </a:cubicBezTo>
                <a:lnTo>
                  <a:pt x="3042411" y="0"/>
                </a:lnTo>
                <a:cubicBezTo>
                  <a:pt x="3154033" y="-9095"/>
                  <a:pt x="3371964" y="19765"/>
                  <a:pt x="3503119" y="0"/>
                </a:cubicBezTo>
                <a:cubicBezTo>
                  <a:pt x="3634274" y="-19765"/>
                  <a:pt x="3752594" y="21915"/>
                  <a:pt x="3937749" y="0"/>
                </a:cubicBezTo>
                <a:cubicBezTo>
                  <a:pt x="4122904" y="-21915"/>
                  <a:pt x="4192454" y="12199"/>
                  <a:pt x="4346302" y="0"/>
                </a:cubicBezTo>
                <a:cubicBezTo>
                  <a:pt x="4430098" y="-25027"/>
                  <a:pt x="4609004" y="35019"/>
                  <a:pt x="4680911" y="0"/>
                </a:cubicBezTo>
                <a:cubicBezTo>
                  <a:pt x="4752818" y="-35019"/>
                  <a:pt x="4895313" y="11712"/>
                  <a:pt x="5029177" y="0"/>
                </a:cubicBezTo>
                <a:cubicBezTo>
                  <a:pt x="5132060" y="25866"/>
                  <a:pt x="5217501" y="81668"/>
                  <a:pt x="5215562" y="186385"/>
                </a:cubicBezTo>
                <a:lnTo>
                  <a:pt x="5215562" y="186381"/>
                </a:lnTo>
                <a:cubicBezTo>
                  <a:pt x="5414353" y="231295"/>
                  <a:pt x="5420074" y="283526"/>
                  <a:pt x="5630669" y="363745"/>
                </a:cubicBezTo>
                <a:cubicBezTo>
                  <a:pt x="5494107" y="402027"/>
                  <a:pt x="5353945" y="402150"/>
                  <a:pt x="5215562" y="465953"/>
                </a:cubicBezTo>
                <a:cubicBezTo>
                  <a:pt x="5217182" y="664439"/>
                  <a:pt x="5165419" y="749270"/>
                  <a:pt x="5215562" y="931901"/>
                </a:cubicBezTo>
                <a:cubicBezTo>
                  <a:pt x="5215908" y="1019225"/>
                  <a:pt x="5121681" y="1124390"/>
                  <a:pt x="5029177" y="1118286"/>
                </a:cubicBezTo>
                <a:cubicBezTo>
                  <a:pt x="4943854" y="1132817"/>
                  <a:pt x="4780643" y="1100744"/>
                  <a:pt x="4694568" y="1118286"/>
                </a:cubicBezTo>
                <a:cubicBezTo>
                  <a:pt x="4608493" y="1135828"/>
                  <a:pt x="4519765" y="1102034"/>
                  <a:pt x="4346302" y="1118286"/>
                </a:cubicBezTo>
                <a:cubicBezTo>
                  <a:pt x="4149070" y="1124377"/>
                  <a:pt x="4109447" y="1102758"/>
                  <a:pt x="3950788" y="1118286"/>
                </a:cubicBezTo>
                <a:cubicBezTo>
                  <a:pt x="3792129" y="1133814"/>
                  <a:pt x="3649626" y="1080510"/>
                  <a:pt x="3503119" y="1118286"/>
                </a:cubicBezTo>
                <a:cubicBezTo>
                  <a:pt x="3356612" y="1156062"/>
                  <a:pt x="3218546" y="1099312"/>
                  <a:pt x="3042411" y="1118286"/>
                </a:cubicBezTo>
                <a:lnTo>
                  <a:pt x="3042411" y="1118286"/>
                </a:lnTo>
                <a:cubicBezTo>
                  <a:pt x="2799718" y="1151520"/>
                  <a:pt x="2692587" y="1067663"/>
                  <a:pt x="2414085" y="1118286"/>
                </a:cubicBezTo>
                <a:cubicBezTo>
                  <a:pt x="2135583" y="1168909"/>
                  <a:pt x="2101818" y="1090987"/>
                  <a:pt x="1928561" y="1118286"/>
                </a:cubicBezTo>
                <a:cubicBezTo>
                  <a:pt x="1755304" y="1145585"/>
                  <a:pt x="1588103" y="1063409"/>
                  <a:pt x="1328795" y="1118286"/>
                </a:cubicBezTo>
                <a:cubicBezTo>
                  <a:pt x="1069487" y="1173163"/>
                  <a:pt x="956891" y="1115785"/>
                  <a:pt x="786150" y="1118286"/>
                </a:cubicBezTo>
                <a:cubicBezTo>
                  <a:pt x="615409" y="1120787"/>
                  <a:pt x="472703" y="1102346"/>
                  <a:pt x="186385" y="1118286"/>
                </a:cubicBezTo>
                <a:cubicBezTo>
                  <a:pt x="91810" y="1129677"/>
                  <a:pt x="26612" y="1040762"/>
                  <a:pt x="0" y="931901"/>
                </a:cubicBezTo>
                <a:cubicBezTo>
                  <a:pt x="-51061" y="761442"/>
                  <a:pt x="6941" y="673039"/>
                  <a:pt x="0" y="465953"/>
                </a:cubicBezTo>
                <a:cubicBezTo>
                  <a:pt x="-16088" y="328294"/>
                  <a:pt x="30224" y="300210"/>
                  <a:pt x="0" y="186381"/>
                </a:cubicBezTo>
                <a:lnTo>
                  <a:pt x="0" y="186381"/>
                </a:lnTo>
                <a:lnTo>
                  <a:pt x="0" y="186385"/>
                </a:lnTo>
                <a:close/>
              </a:path>
              <a:path w="5215562" h="1118286" stroke="0" extrusionOk="0">
                <a:moveTo>
                  <a:pt x="0" y="186385"/>
                </a:moveTo>
                <a:cubicBezTo>
                  <a:pt x="-7013" y="58062"/>
                  <a:pt x="64246" y="20751"/>
                  <a:pt x="186385" y="0"/>
                </a:cubicBezTo>
                <a:cubicBezTo>
                  <a:pt x="311726" y="-50685"/>
                  <a:pt x="518992" y="26973"/>
                  <a:pt x="700470" y="0"/>
                </a:cubicBezTo>
                <a:cubicBezTo>
                  <a:pt x="881948" y="-26973"/>
                  <a:pt x="1173967" y="26667"/>
                  <a:pt x="1328795" y="0"/>
                </a:cubicBezTo>
                <a:cubicBezTo>
                  <a:pt x="1483624" y="-26667"/>
                  <a:pt x="1701156" y="21270"/>
                  <a:pt x="1900001" y="0"/>
                </a:cubicBezTo>
                <a:cubicBezTo>
                  <a:pt x="2098846" y="-21270"/>
                  <a:pt x="2181801" y="52798"/>
                  <a:pt x="2442646" y="0"/>
                </a:cubicBezTo>
                <a:cubicBezTo>
                  <a:pt x="2703491" y="-52798"/>
                  <a:pt x="2907069" y="25507"/>
                  <a:pt x="3042411" y="0"/>
                </a:cubicBezTo>
                <a:lnTo>
                  <a:pt x="3042411" y="0"/>
                </a:lnTo>
                <a:cubicBezTo>
                  <a:pt x="3191743" y="-30056"/>
                  <a:pt x="3301199" y="18831"/>
                  <a:pt x="3490080" y="0"/>
                </a:cubicBezTo>
                <a:cubicBezTo>
                  <a:pt x="3678961" y="-18831"/>
                  <a:pt x="3752837" y="46795"/>
                  <a:pt x="3924711" y="0"/>
                </a:cubicBezTo>
                <a:cubicBezTo>
                  <a:pt x="4096585" y="-46795"/>
                  <a:pt x="4194396" y="48437"/>
                  <a:pt x="4346302" y="0"/>
                </a:cubicBezTo>
                <a:cubicBezTo>
                  <a:pt x="4513480" y="-30152"/>
                  <a:pt x="4531483" y="21873"/>
                  <a:pt x="4694568" y="0"/>
                </a:cubicBezTo>
                <a:cubicBezTo>
                  <a:pt x="4857653" y="-21873"/>
                  <a:pt x="4914362" y="12559"/>
                  <a:pt x="5029177" y="0"/>
                </a:cubicBezTo>
                <a:cubicBezTo>
                  <a:pt x="5159334" y="11383"/>
                  <a:pt x="5212362" y="70329"/>
                  <a:pt x="5215562" y="186385"/>
                </a:cubicBezTo>
                <a:lnTo>
                  <a:pt x="5215562" y="186381"/>
                </a:lnTo>
                <a:cubicBezTo>
                  <a:pt x="5422549" y="261963"/>
                  <a:pt x="5521307" y="360570"/>
                  <a:pt x="5630669" y="363745"/>
                </a:cubicBezTo>
                <a:cubicBezTo>
                  <a:pt x="5427718" y="418691"/>
                  <a:pt x="5322077" y="423039"/>
                  <a:pt x="5215562" y="465953"/>
                </a:cubicBezTo>
                <a:cubicBezTo>
                  <a:pt x="5234458" y="592717"/>
                  <a:pt x="5182726" y="808528"/>
                  <a:pt x="5215562" y="931901"/>
                </a:cubicBezTo>
                <a:cubicBezTo>
                  <a:pt x="5228702" y="1040039"/>
                  <a:pt x="5120444" y="1118237"/>
                  <a:pt x="5029177" y="1118286"/>
                </a:cubicBezTo>
                <a:cubicBezTo>
                  <a:pt x="4917648" y="1119861"/>
                  <a:pt x="4834761" y="1091669"/>
                  <a:pt x="4708226" y="1118286"/>
                </a:cubicBezTo>
                <a:cubicBezTo>
                  <a:pt x="4581691" y="1144903"/>
                  <a:pt x="4456233" y="1104547"/>
                  <a:pt x="4346302" y="1118286"/>
                </a:cubicBezTo>
                <a:cubicBezTo>
                  <a:pt x="4248207" y="1149968"/>
                  <a:pt x="4112683" y="1114325"/>
                  <a:pt x="3924711" y="1118286"/>
                </a:cubicBezTo>
                <a:cubicBezTo>
                  <a:pt x="3736739" y="1122247"/>
                  <a:pt x="3706260" y="1084269"/>
                  <a:pt x="3503119" y="1118286"/>
                </a:cubicBezTo>
                <a:cubicBezTo>
                  <a:pt x="3299978" y="1152303"/>
                  <a:pt x="3268764" y="1063149"/>
                  <a:pt x="3042411" y="1118286"/>
                </a:cubicBezTo>
                <a:lnTo>
                  <a:pt x="3042411" y="1118286"/>
                </a:lnTo>
                <a:cubicBezTo>
                  <a:pt x="2827624" y="1159941"/>
                  <a:pt x="2641982" y="1111506"/>
                  <a:pt x="2471206" y="1118286"/>
                </a:cubicBezTo>
                <a:cubicBezTo>
                  <a:pt x="2300430" y="1125066"/>
                  <a:pt x="2184083" y="1077433"/>
                  <a:pt x="1900001" y="1118286"/>
                </a:cubicBezTo>
                <a:cubicBezTo>
                  <a:pt x="1615920" y="1159139"/>
                  <a:pt x="1582905" y="1100587"/>
                  <a:pt x="1357356" y="1118286"/>
                </a:cubicBezTo>
                <a:cubicBezTo>
                  <a:pt x="1131807" y="1135985"/>
                  <a:pt x="1043248" y="1076939"/>
                  <a:pt x="757590" y="1118286"/>
                </a:cubicBezTo>
                <a:cubicBezTo>
                  <a:pt x="471932" y="1159633"/>
                  <a:pt x="401127" y="1099068"/>
                  <a:pt x="186385" y="1118286"/>
                </a:cubicBezTo>
                <a:cubicBezTo>
                  <a:pt x="87600" y="1117744"/>
                  <a:pt x="328" y="1021837"/>
                  <a:pt x="0" y="931901"/>
                </a:cubicBezTo>
                <a:cubicBezTo>
                  <a:pt x="-24563" y="722495"/>
                  <a:pt x="22255" y="622188"/>
                  <a:pt x="0" y="465953"/>
                </a:cubicBezTo>
                <a:cubicBezTo>
                  <a:pt x="-15428" y="375274"/>
                  <a:pt x="9431" y="243005"/>
                  <a:pt x="0" y="186381"/>
                </a:cubicBezTo>
                <a:lnTo>
                  <a:pt x="0" y="186381"/>
                </a:lnTo>
                <a:lnTo>
                  <a:pt x="0" y="186385"/>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7959"/>
                      <a:gd name="adj2" fmla="val -17473"/>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Ink Free" panose="03080402000500000000" pitchFamily="66" charset="0"/>
              </a:rPr>
              <a:t>Les garanties de notre </a:t>
            </a:r>
            <a:r>
              <a:rPr lang="fr-FR" sz="1400" b="1" dirty="0">
                <a:solidFill>
                  <a:schemeClr val="tx1"/>
                </a:solidFill>
                <a:latin typeface="Ink Free" panose="03080402000500000000" pitchFamily="66" charset="0"/>
              </a:rPr>
              <a:t>contrat SANTÉ </a:t>
            </a:r>
            <a:r>
              <a:rPr lang="fr-FR" sz="1400" dirty="0">
                <a:solidFill>
                  <a:schemeClr val="tx1"/>
                </a:solidFill>
                <a:latin typeface="Ink Free" panose="03080402000500000000" pitchFamily="66" charset="0"/>
              </a:rPr>
              <a:t>s’exercent dans le monde entier, pour des séjours n’excédant pas 90 jours, dès lors qu’il y a prise en charge par les régimes obligatoires français (CG page 14)</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5630061" cy="720000"/>
          </a:xfrm>
        </p:spPr>
        <p:txBody>
          <a:bodyPr/>
          <a:lstStyle/>
          <a:p>
            <a:r>
              <a:rPr lang="fr-FR" dirty="0">
                <a:solidFill>
                  <a:srgbClr val="C00000"/>
                </a:solidFill>
              </a:rPr>
              <a:t>Randonner en toute tranquillité !</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En situation</a:t>
            </a:r>
          </a:p>
        </p:txBody>
      </p:sp>
      <p:sp>
        <p:nvSpPr>
          <p:cNvPr id="13" name="Bulle narrative : rectangle à coins arrondis 12">
            <a:extLst>
              <a:ext uri="{FF2B5EF4-FFF2-40B4-BE49-F238E27FC236}">
                <a16:creationId xmlns:a16="http://schemas.microsoft.com/office/drawing/2014/main" id="{4C392C60-6286-34FE-01A5-F33BF5995363}"/>
              </a:ext>
            </a:extLst>
          </p:cNvPr>
          <p:cNvSpPr/>
          <p:nvPr/>
        </p:nvSpPr>
        <p:spPr>
          <a:xfrm>
            <a:off x="5205930" y="1682259"/>
            <a:ext cx="6376026" cy="1232382"/>
          </a:xfrm>
          <a:custGeom>
            <a:avLst/>
            <a:gdLst>
              <a:gd name="connsiteX0" fmla="*/ 0 w 6376026"/>
              <a:gd name="connsiteY0" fmla="*/ 205401 h 1232382"/>
              <a:gd name="connsiteX1" fmla="*/ 205401 w 6376026"/>
              <a:gd name="connsiteY1" fmla="*/ 0 h 1232382"/>
              <a:gd name="connsiteX2" fmla="*/ 791059 w 6376026"/>
              <a:gd name="connsiteY2" fmla="*/ 0 h 1232382"/>
              <a:gd name="connsiteX3" fmla="*/ 1446996 w 6376026"/>
              <a:gd name="connsiteY3" fmla="*/ 0 h 1232382"/>
              <a:gd name="connsiteX4" fmla="*/ 2067793 w 6376026"/>
              <a:gd name="connsiteY4" fmla="*/ 0 h 1232382"/>
              <a:gd name="connsiteX5" fmla="*/ 2618312 w 6376026"/>
              <a:gd name="connsiteY5" fmla="*/ 0 h 1232382"/>
              <a:gd name="connsiteX6" fmla="*/ 3719349 w 6376026"/>
              <a:gd name="connsiteY6" fmla="*/ 0 h 1232382"/>
              <a:gd name="connsiteX7" fmla="*/ 3719349 w 6376026"/>
              <a:gd name="connsiteY7" fmla="*/ 0 h 1232382"/>
              <a:gd name="connsiteX8" fmla="*/ 4250684 w 6376026"/>
              <a:gd name="connsiteY8" fmla="*/ 0 h 1232382"/>
              <a:gd name="connsiteX9" fmla="*/ 4750140 w 6376026"/>
              <a:gd name="connsiteY9" fmla="*/ 0 h 1232382"/>
              <a:gd name="connsiteX10" fmla="*/ 5313355 w 6376026"/>
              <a:gd name="connsiteY10" fmla="*/ 0 h 1232382"/>
              <a:gd name="connsiteX11" fmla="*/ 5750563 w 6376026"/>
              <a:gd name="connsiteY11" fmla="*/ 0 h 1232382"/>
              <a:gd name="connsiteX12" fmla="*/ 6170625 w 6376026"/>
              <a:gd name="connsiteY12" fmla="*/ 0 h 1232382"/>
              <a:gd name="connsiteX13" fmla="*/ 6376026 w 6376026"/>
              <a:gd name="connsiteY13" fmla="*/ 205401 h 1232382"/>
              <a:gd name="connsiteX14" fmla="*/ 6376026 w 6376026"/>
              <a:gd name="connsiteY14" fmla="*/ 718890 h 1232382"/>
              <a:gd name="connsiteX15" fmla="*/ 6376026 w 6376026"/>
              <a:gd name="connsiteY15" fmla="*/ 718890 h 1232382"/>
              <a:gd name="connsiteX16" fmla="*/ 6376026 w 6376026"/>
              <a:gd name="connsiteY16" fmla="*/ 1026985 h 1232382"/>
              <a:gd name="connsiteX17" fmla="*/ 6376026 w 6376026"/>
              <a:gd name="connsiteY17" fmla="*/ 1026981 h 1232382"/>
              <a:gd name="connsiteX18" fmla="*/ 6170625 w 6376026"/>
              <a:gd name="connsiteY18" fmla="*/ 1232382 h 1232382"/>
              <a:gd name="connsiteX19" fmla="*/ 5733417 w 6376026"/>
              <a:gd name="connsiteY19" fmla="*/ 1232382 h 1232382"/>
              <a:gd name="connsiteX20" fmla="*/ 5313355 w 6376026"/>
              <a:gd name="connsiteY20" fmla="*/ 1232382 h 1232382"/>
              <a:gd name="connsiteX21" fmla="*/ 5862373 w 6376026"/>
              <a:gd name="connsiteY21" fmla="*/ 1432878 h 1232382"/>
              <a:gd name="connsiteX22" fmla="*/ 5326617 w 6376026"/>
              <a:gd name="connsiteY22" fmla="*/ 1382754 h 1232382"/>
              <a:gd name="connsiteX23" fmla="*/ 4790861 w 6376026"/>
              <a:gd name="connsiteY23" fmla="*/ 1332630 h 1232382"/>
              <a:gd name="connsiteX24" fmla="*/ 4276535 w 6376026"/>
              <a:gd name="connsiteY24" fmla="*/ 1284511 h 1232382"/>
              <a:gd name="connsiteX25" fmla="*/ 3719349 w 6376026"/>
              <a:gd name="connsiteY25" fmla="*/ 1232382 h 1232382"/>
              <a:gd name="connsiteX26" fmla="*/ 3203970 w 6376026"/>
              <a:gd name="connsiteY26" fmla="*/ 1232382 h 1232382"/>
              <a:gd name="connsiteX27" fmla="*/ 2688591 w 6376026"/>
              <a:gd name="connsiteY27" fmla="*/ 1232382 h 1232382"/>
              <a:gd name="connsiteX28" fmla="*/ 2173212 w 6376026"/>
              <a:gd name="connsiteY28" fmla="*/ 1232382 h 1232382"/>
              <a:gd name="connsiteX29" fmla="*/ 1692972 w 6376026"/>
              <a:gd name="connsiteY29" fmla="*/ 1232382 h 1232382"/>
              <a:gd name="connsiteX30" fmla="*/ 1212733 w 6376026"/>
              <a:gd name="connsiteY30" fmla="*/ 1232382 h 1232382"/>
              <a:gd name="connsiteX31" fmla="*/ 205401 w 6376026"/>
              <a:gd name="connsiteY31" fmla="*/ 1232382 h 1232382"/>
              <a:gd name="connsiteX32" fmla="*/ 0 w 6376026"/>
              <a:gd name="connsiteY32" fmla="*/ 1026981 h 1232382"/>
              <a:gd name="connsiteX33" fmla="*/ 0 w 6376026"/>
              <a:gd name="connsiteY33" fmla="*/ 1026985 h 1232382"/>
              <a:gd name="connsiteX34" fmla="*/ 0 w 6376026"/>
              <a:gd name="connsiteY34" fmla="*/ 718890 h 1232382"/>
              <a:gd name="connsiteX35" fmla="*/ 0 w 6376026"/>
              <a:gd name="connsiteY35" fmla="*/ 718890 h 1232382"/>
              <a:gd name="connsiteX36" fmla="*/ 0 w 6376026"/>
              <a:gd name="connsiteY36" fmla="*/ 205401 h 123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376026" h="1232382" fill="none" extrusionOk="0">
                <a:moveTo>
                  <a:pt x="0" y="205401"/>
                </a:moveTo>
                <a:cubicBezTo>
                  <a:pt x="-8540" y="80121"/>
                  <a:pt x="65840" y="-10040"/>
                  <a:pt x="205401" y="0"/>
                </a:cubicBezTo>
                <a:cubicBezTo>
                  <a:pt x="325818" y="-62905"/>
                  <a:pt x="618154" y="63872"/>
                  <a:pt x="791059" y="0"/>
                </a:cubicBezTo>
                <a:cubicBezTo>
                  <a:pt x="963964" y="-63872"/>
                  <a:pt x="1294151" y="5457"/>
                  <a:pt x="1446996" y="0"/>
                </a:cubicBezTo>
                <a:cubicBezTo>
                  <a:pt x="1599841" y="-5457"/>
                  <a:pt x="1868257" y="49718"/>
                  <a:pt x="2067793" y="0"/>
                </a:cubicBezTo>
                <a:cubicBezTo>
                  <a:pt x="2267329" y="-49718"/>
                  <a:pt x="2495681" y="17082"/>
                  <a:pt x="2618312" y="0"/>
                </a:cubicBezTo>
                <a:cubicBezTo>
                  <a:pt x="2740943" y="-17082"/>
                  <a:pt x="3425834" y="111201"/>
                  <a:pt x="3719349" y="0"/>
                </a:cubicBezTo>
                <a:lnTo>
                  <a:pt x="3719349" y="0"/>
                </a:lnTo>
                <a:cubicBezTo>
                  <a:pt x="3830530" y="-20652"/>
                  <a:pt x="4063823" y="60578"/>
                  <a:pt x="4250684" y="0"/>
                </a:cubicBezTo>
                <a:cubicBezTo>
                  <a:pt x="4437545" y="-60578"/>
                  <a:pt x="4593139" y="52655"/>
                  <a:pt x="4750140" y="0"/>
                </a:cubicBezTo>
                <a:cubicBezTo>
                  <a:pt x="4907141" y="-52655"/>
                  <a:pt x="5048402" y="58571"/>
                  <a:pt x="5313355" y="0"/>
                </a:cubicBezTo>
                <a:cubicBezTo>
                  <a:pt x="5513270" y="-29645"/>
                  <a:pt x="5658815" y="30659"/>
                  <a:pt x="5750563" y="0"/>
                </a:cubicBezTo>
                <a:cubicBezTo>
                  <a:pt x="5842311" y="-30659"/>
                  <a:pt x="6012276" y="13638"/>
                  <a:pt x="6170625" y="0"/>
                </a:cubicBezTo>
                <a:cubicBezTo>
                  <a:pt x="6294480" y="11381"/>
                  <a:pt x="6390565" y="79506"/>
                  <a:pt x="6376026" y="205401"/>
                </a:cubicBezTo>
                <a:cubicBezTo>
                  <a:pt x="6401798" y="407962"/>
                  <a:pt x="6375899" y="487530"/>
                  <a:pt x="6376026" y="718890"/>
                </a:cubicBezTo>
                <a:lnTo>
                  <a:pt x="6376026" y="718890"/>
                </a:lnTo>
                <a:cubicBezTo>
                  <a:pt x="6379096" y="831418"/>
                  <a:pt x="6353144" y="913577"/>
                  <a:pt x="6376026" y="1026985"/>
                </a:cubicBezTo>
                <a:lnTo>
                  <a:pt x="6376026" y="1026981"/>
                </a:lnTo>
                <a:cubicBezTo>
                  <a:pt x="6371756" y="1141914"/>
                  <a:pt x="6290048" y="1225891"/>
                  <a:pt x="6170625" y="1232382"/>
                </a:cubicBezTo>
                <a:cubicBezTo>
                  <a:pt x="5983019" y="1276798"/>
                  <a:pt x="5888775" y="1199919"/>
                  <a:pt x="5733417" y="1232382"/>
                </a:cubicBezTo>
                <a:cubicBezTo>
                  <a:pt x="5578059" y="1264845"/>
                  <a:pt x="5407110" y="1231086"/>
                  <a:pt x="5313355" y="1232382"/>
                </a:cubicBezTo>
                <a:cubicBezTo>
                  <a:pt x="5531321" y="1308352"/>
                  <a:pt x="5731122" y="1440956"/>
                  <a:pt x="5862373" y="1432878"/>
                </a:cubicBezTo>
                <a:cubicBezTo>
                  <a:pt x="5681412" y="1422101"/>
                  <a:pt x="5456737" y="1372533"/>
                  <a:pt x="5326617" y="1382754"/>
                </a:cubicBezTo>
                <a:cubicBezTo>
                  <a:pt x="5196497" y="1392975"/>
                  <a:pt x="4925933" y="1283328"/>
                  <a:pt x="4790861" y="1332630"/>
                </a:cubicBezTo>
                <a:cubicBezTo>
                  <a:pt x="4655789" y="1381932"/>
                  <a:pt x="4403134" y="1278002"/>
                  <a:pt x="4276535" y="1284511"/>
                </a:cubicBezTo>
                <a:cubicBezTo>
                  <a:pt x="4149936" y="1291020"/>
                  <a:pt x="3998782" y="1193475"/>
                  <a:pt x="3719349" y="1232382"/>
                </a:cubicBezTo>
                <a:cubicBezTo>
                  <a:pt x="3526165" y="1253974"/>
                  <a:pt x="3448875" y="1176329"/>
                  <a:pt x="3203970" y="1232382"/>
                </a:cubicBezTo>
                <a:cubicBezTo>
                  <a:pt x="2959065" y="1288435"/>
                  <a:pt x="2938262" y="1197024"/>
                  <a:pt x="2688591" y="1232382"/>
                </a:cubicBezTo>
                <a:cubicBezTo>
                  <a:pt x="2438920" y="1267740"/>
                  <a:pt x="2392273" y="1220536"/>
                  <a:pt x="2173212" y="1232382"/>
                </a:cubicBezTo>
                <a:cubicBezTo>
                  <a:pt x="1954151" y="1244228"/>
                  <a:pt x="1931766" y="1218651"/>
                  <a:pt x="1692972" y="1232382"/>
                </a:cubicBezTo>
                <a:cubicBezTo>
                  <a:pt x="1454178" y="1246113"/>
                  <a:pt x="1447444" y="1229075"/>
                  <a:pt x="1212733" y="1232382"/>
                </a:cubicBezTo>
                <a:cubicBezTo>
                  <a:pt x="978022" y="1235689"/>
                  <a:pt x="539213" y="1163957"/>
                  <a:pt x="205401" y="1232382"/>
                </a:cubicBezTo>
                <a:cubicBezTo>
                  <a:pt x="88004" y="1230150"/>
                  <a:pt x="-33535" y="1139198"/>
                  <a:pt x="0" y="1026981"/>
                </a:cubicBezTo>
                <a:lnTo>
                  <a:pt x="0" y="1026985"/>
                </a:lnTo>
                <a:cubicBezTo>
                  <a:pt x="-10628" y="888791"/>
                  <a:pt x="15416" y="783602"/>
                  <a:pt x="0" y="718890"/>
                </a:cubicBezTo>
                <a:lnTo>
                  <a:pt x="0" y="718890"/>
                </a:lnTo>
                <a:cubicBezTo>
                  <a:pt x="-38815" y="514135"/>
                  <a:pt x="54408" y="357524"/>
                  <a:pt x="0" y="205401"/>
                </a:cubicBezTo>
                <a:close/>
              </a:path>
              <a:path w="6376026" h="1232382" stroke="0" extrusionOk="0">
                <a:moveTo>
                  <a:pt x="0" y="205401"/>
                </a:moveTo>
                <a:cubicBezTo>
                  <a:pt x="-7645" y="64287"/>
                  <a:pt x="79091" y="13909"/>
                  <a:pt x="205401" y="0"/>
                </a:cubicBezTo>
                <a:cubicBezTo>
                  <a:pt x="416462" y="-27579"/>
                  <a:pt x="503222" y="24695"/>
                  <a:pt x="720780" y="0"/>
                </a:cubicBezTo>
                <a:cubicBezTo>
                  <a:pt x="938338" y="-24695"/>
                  <a:pt x="1142932" y="17622"/>
                  <a:pt x="1376717" y="0"/>
                </a:cubicBezTo>
                <a:cubicBezTo>
                  <a:pt x="1610502" y="-17622"/>
                  <a:pt x="1708110" y="55108"/>
                  <a:pt x="1962375" y="0"/>
                </a:cubicBezTo>
                <a:cubicBezTo>
                  <a:pt x="2216640" y="-55108"/>
                  <a:pt x="2266599" y="6698"/>
                  <a:pt x="2512894" y="0"/>
                </a:cubicBezTo>
                <a:cubicBezTo>
                  <a:pt x="2759189" y="-6698"/>
                  <a:pt x="2888006" y="57709"/>
                  <a:pt x="3098552" y="0"/>
                </a:cubicBezTo>
                <a:cubicBezTo>
                  <a:pt x="3309098" y="-57709"/>
                  <a:pt x="3501542" y="27255"/>
                  <a:pt x="3719349" y="0"/>
                </a:cubicBezTo>
                <a:lnTo>
                  <a:pt x="3719349" y="0"/>
                </a:lnTo>
                <a:cubicBezTo>
                  <a:pt x="3865804" y="-16660"/>
                  <a:pt x="3986874" y="57000"/>
                  <a:pt x="4250684" y="0"/>
                </a:cubicBezTo>
                <a:cubicBezTo>
                  <a:pt x="4514494" y="-57000"/>
                  <a:pt x="4587056" y="3906"/>
                  <a:pt x="4750140" y="0"/>
                </a:cubicBezTo>
                <a:cubicBezTo>
                  <a:pt x="4913224" y="-3906"/>
                  <a:pt x="5045755" y="41599"/>
                  <a:pt x="5313355" y="0"/>
                </a:cubicBezTo>
                <a:cubicBezTo>
                  <a:pt x="5441379" y="-14954"/>
                  <a:pt x="5584509" y="506"/>
                  <a:pt x="5733417" y="0"/>
                </a:cubicBezTo>
                <a:cubicBezTo>
                  <a:pt x="5882325" y="-506"/>
                  <a:pt x="6026810" y="27658"/>
                  <a:pt x="6170625" y="0"/>
                </a:cubicBezTo>
                <a:cubicBezTo>
                  <a:pt x="6291039" y="-18354"/>
                  <a:pt x="6400769" y="108774"/>
                  <a:pt x="6376026" y="205401"/>
                </a:cubicBezTo>
                <a:cubicBezTo>
                  <a:pt x="6395797" y="404186"/>
                  <a:pt x="6330688" y="546765"/>
                  <a:pt x="6376026" y="718890"/>
                </a:cubicBezTo>
                <a:lnTo>
                  <a:pt x="6376026" y="718890"/>
                </a:lnTo>
                <a:cubicBezTo>
                  <a:pt x="6388522" y="872722"/>
                  <a:pt x="6375824" y="921475"/>
                  <a:pt x="6376026" y="1026985"/>
                </a:cubicBezTo>
                <a:lnTo>
                  <a:pt x="6376026" y="1026981"/>
                </a:lnTo>
                <a:cubicBezTo>
                  <a:pt x="6377990" y="1155136"/>
                  <a:pt x="6307406" y="1241619"/>
                  <a:pt x="6170625" y="1232382"/>
                </a:cubicBezTo>
                <a:cubicBezTo>
                  <a:pt x="6061514" y="1265504"/>
                  <a:pt x="5929166" y="1210063"/>
                  <a:pt x="5733417" y="1232382"/>
                </a:cubicBezTo>
                <a:cubicBezTo>
                  <a:pt x="5537668" y="1254701"/>
                  <a:pt x="5476579" y="1223882"/>
                  <a:pt x="5313355" y="1232382"/>
                </a:cubicBezTo>
                <a:cubicBezTo>
                  <a:pt x="5591615" y="1308634"/>
                  <a:pt x="5614714" y="1360306"/>
                  <a:pt x="5862373" y="1432878"/>
                </a:cubicBezTo>
                <a:cubicBezTo>
                  <a:pt x="5743810" y="1465771"/>
                  <a:pt x="5521829" y="1341945"/>
                  <a:pt x="5348047" y="1384759"/>
                </a:cubicBezTo>
                <a:cubicBezTo>
                  <a:pt x="5174265" y="1427573"/>
                  <a:pt x="4980561" y="1325385"/>
                  <a:pt x="4855152" y="1338645"/>
                </a:cubicBezTo>
                <a:cubicBezTo>
                  <a:pt x="4729743" y="1351905"/>
                  <a:pt x="4552024" y="1252903"/>
                  <a:pt x="4319396" y="1288521"/>
                </a:cubicBezTo>
                <a:cubicBezTo>
                  <a:pt x="4086768" y="1324139"/>
                  <a:pt x="4017714" y="1189203"/>
                  <a:pt x="3719349" y="1232382"/>
                </a:cubicBezTo>
                <a:cubicBezTo>
                  <a:pt x="3543155" y="1295938"/>
                  <a:pt x="3381467" y="1201810"/>
                  <a:pt x="3133691" y="1232382"/>
                </a:cubicBezTo>
                <a:cubicBezTo>
                  <a:pt x="2885915" y="1262954"/>
                  <a:pt x="2717592" y="1159327"/>
                  <a:pt x="2512894" y="1232382"/>
                </a:cubicBezTo>
                <a:cubicBezTo>
                  <a:pt x="2308196" y="1305437"/>
                  <a:pt x="2224674" y="1221141"/>
                  <a:pt x="2032654" y="1232382"/>
                </a:cubicBezTo>
                <a:cubicBezTo>
                  <a:pt x="1840634" y="1243623"/>
                  <a:pt x="1646028" y="1175604"/>
                  <a:pt x="1517275" y="1232382"/>
                </a:cubicBezTo>
                <a:cubicBezTo>
                  <a:pt x="1388522" y="1289160"/>
                  <a:pt x="1063937" y="1178104"/>
                  <a:pt x="896477" y="1232382"/>
                </a:cubicBezTo>
                <a:cubicBezTo>
                  <a:pt x="729017" y="1286660"/>
                  <a:pt x="501915" y="1187206"/>
                  <a:pt x="205401" y="1232382"/>
                </a:cubicBezTo>
                <a:cubicBezTo>
                  <a:pt x="63467" y="1216524"/>
                  <a:pt x="-25740" y="1140082"/>
                  <a:pt x="0" y="1026981"/>
                </a:cubicBezTo>
                <a:lnTo>
                  <a:pt x="0" y="1026985"/>
                </a:lnTo>
                <a:cubicBezTo>
                  <a:pt x="-4529" y="876955"/>
                  <a:pt x="8977" y="841467"/>
                  <a:pt x="0" y="718890"/>
                </a:cubicBezTo>
                <a:lnTo>
                  <a:pt x="0" y="718890"/>
                </a:lnTo>
                <a:cubicBezTo>
                  <a:pt x="-34003" y="480041"/>
                  <a:pt x="46716" y="392306"/>
                  <a:pt x="0" y="205401"/>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41944"/>
                      <a:gd name="adj2" fmla="val 66269"/>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Ink Free" panose="03080402000500000000" pitchFamily="66" charset="0"/>
              </a:rPr>
              <a:t>Avec </a:t>
            </a:r>
            <a:r>
              <a:rPr lang="fr-FR" sz="1400" b="1" dirty="0">
                <a:solidFill>
                  <a:schemeClr val="tx1"/>
                </a:solidFill>
                <a:latin typeface="Ink Free" panose="03080402000500000000" pitchFamily="66" charset="0"/>
              </a:rPr>
              <a:t>la carte Visa</a:t>
            </a:r>
            <a:r>
              <a:rPr lang="fr-FR" sz="1400" dirty="0">
                <a:solidFill>
                  <a:schemeClr val="tx1"/>
                </a:solidFill>
                <a:latin typeface="Ink Free" panose="03080402000500000000" pitchFamily="66" charset="0"/>
              </a:rPr>
              <a:t>, le client dispose de garanties telles que l’assistance rapatriement. Vous pourrez utiliser l’Assistance médicale et prise en charge des frais médicaux, frais d'hospitalisation à l’étranger de votre </a:t>
            </a:r>
            <a:r>
              <a:rPr lang="fr-FR" sz="1400" b="1" dirty="0">
                <a:solidFill>
                  <a:schemeClr val="tx1"/>
                </a:solidFill>
                <a:latin typeface="Ink Free" panose="03080402000500000000" pitchFamily="66" charset="0"/>
              </a:rPr>
              <a:t>carte VISA.</a:t>
            </a:r>
          </a:p>
        </p:txBody>
      </p:sp>
      <p:pic>
        <p:nvPicPr>
          <p:cNvPr id="23" name="Picture 2" descr="Belle femme d'affaires faisant différentes actions">
            <a:extLst>
              <a:ext uri="{FF2B5EF4-FFF2-40B4-BE49-F238E27FC236}">
                <a16:creationId xmlns:a16="http://schemas.microsoft.com/office/drawing/2014/main" id="{5F03C13F-0624-2B3F-9BDC-32444AB69DA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353" b="89209" l="2716" r="28115">
                        <a14:foregroundMark x1="27476" y1="31655" x2="27476" y2="31655"/>
                        <a14:foregroundMark x1="27796" y1="33813" x2="27796" y2="33813"/>
                        <a14:backgroundMark x1="12620" y1="84652" x2="13419" y2="88969"/>
                        <a14:backgroundMark x1="17572" y1="84173" x2="17732" y2="89209"/>
                        <a14:backgroundMark x1="26837" y1="86091" x2="26677" y2="88729"/>
                        <a14:backgroundMark x1="15016" y1="29257" x2="15016" y2="29257"/>
                        <a14:backgroundMark x1="14537" y1="38609" x2="14537" y2="38609"/>
                        <a14:backgroundMark x1="19489" y1="41247" x2="19489" y2="41247"/>
                        <a14:backgroundMark x1="27955" y1="34293" x2="27955" y2="34293"/>
                        <a14:backgroundMark x1="28115" y1="33813" x2="28115" y2="33813"/>
                        <a14:backgroundMark x1="16933" y1="55156" x2="16933" y2="55156"/>
                        <a14:backgroundMark x1="27476" y1="33573" x2="27476" y2="33573"/>
                        <a14:backgroundMark x1="25879" y1="32134" x2="25879" y2="32134"/>
                        <a14:backgroundMark x1="19489" y1="29736" x2="19489" y2="29736"/>
                        <a14:backgroundMark x1="21086" y1="88969" x2="20447" y2="84412"/>
                      </a14:backgroundRemoval>
                    </a14:imgEffect>
                  </a14:imgLayer>
                </a14:imgProps>
              </a:ext>
              <a:ext uri="{28A0092B-C50C-407E-A947-70E740481C1C}">
                <a14:useLocalDpi xmlns:a14="http://schemas.microsoft.com/office/drawing/2010/main" val="0"/>
              </a:ext>
            </a:extLst>
          </a:blip>
          <a:srcRect r="70155"/>
          <a:stretch/>
        </p:blipFill>
        <p:spPr bwMode="auto">
          <a:xfrm flipH="1">
            <a:off x="10657310" y="2611530"/>
            <a:ext cx="2037503" cy="3646527"/>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66116F9C-5F3E-265A-556A-AE80E5E52663}"/>
              </a:ext>
            </a:extLst>
          </p:cNvPr>
          <p:cNvSpPr/>
          <p:nvPr/>
        </p:nvSpPr>
        <p:spPr>
          <a:xfrm>
            <a:off x="10704935" y="577713"/>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Cartes VISA</a:t>
            </a:r>
          </a:p>
        </p:txBody>
      </p:sp>
      <p:grpSp>
        <p:nvGrpSpPr>
          <p:cNvPr id="15" name="Groupe 14">
            <a:extLst>
              <a:ext uri="{FF2B5EF4-FFF2-40B4-BE49-F238E27FC236}">
                <a16:creationId xmlns:a16="http://schemas.microsoft.com/office/drawing/2014/main" id="{98F1DBE1-7ED4-DBD0-D2D4-78A92BA93E55}"/>
              </a:ext>
            </a:extLst>
          </p:cNvPr>
          <p:cNvGrpSpPr/>
          <p:nvPr/>
        </p:nvGrpSpPr>
        <p:grpSpPr>
          <a:xfrm>
            <a:off x="11030862" y="2509989"/>
            <a:ext cx="1115654" cy="434891"/>
            <a:chOff x="9701914" y="5279004"/>
            <a:chExt cx="1115654" cy="434891"/>
          </a:xfrm>
        </p:grpSpPr>
        <p:sp>
          <p:nvSpPr>
            <p:cNvPr id="16" name="Rectangle 15">
              <a:hlinkClick r:id="rId5"/>
              <a:extLst>
                <a:ext uri="{FF2B5EF4-FFF2-40B4-BE49-F238E27FC236}">
                  <a16:creationId xmlns:a16="http://schemas.microsoft.com/office/drawing/2014/main" id="{13EEEB40-D663-2B91-B9EC-B4A12AB62797}"/>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7" name="Image 16">
              <a:extLst>
                <a:ext uri="{FF2B5EF4-FFF2-40B4-BE49-F238E27FC236}">
                  <a16:creationId xmlns:a16="http://schemas.microsoft.com/office/drawing/2014/main" id="{D89685CD-F1EE-C9D3-AE37-AD5CC04602D5}"/>
                </a:ext>
              </a:extLst>
            </p:cNvPr>
            <p:cNvPicPr>
              <a:picLocks noChangeAspect="1"/>
            </p:cNvPicPr>
            <p:nvPr/>
          </p:nvPicPr>
          <p:blipFill>
            <a:blip r:embed="rId6">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grpSp>
        <p:nvGrpSpPr>
          <p:cNvPr id="29" name="Groupe 28">
            <a:extLst>
              <a:ext uri="{FF2B5EF4-FFF2-40B4-BE49-F238E27FC236}">
                <a16:creationId xmlns:a16="http://schemas.microsoft.com/office/drawing/2014/main" id="{20D4E0B6-AA09-6955-2657-998E06DF79D7}"/>
              </a:ext>
            </a:extLst>
          </p:cNvPr>
          <p:cNvGrpSpPr/>
          <p:nvPr/>
        </p:nvGrpSpPr>
        <p:grpSpPr>
          <a:xfrm>
            <a:off x="9596677" y="3768240"/>
            <a:ext cx="1115654" cy="434891"/>
            <a:chOff x="9701914" y="5279004"/>
            <a:chExt cx="1115654" cy="434891"/>
          </a:xfrm>
        </p:grpSpPr>
        <p:sp>
          <p:nvSpPr>
            <p:cNvPr id="30" name="Rectangle 29">
              <a:hlinkClick r:id="rId7"/>
              <a:extLst>
                <a:ext uri="{FF2B5EF4-FFF2-40B4-BE49-F238E27FC236}">
                  <a16:creationId xmlns:a16="http://schemas.microsoft.com/office/drawing/2014/main" id="{C1AAF019-F6E2-EF4F-D39E-88C4AF202FF3}"/>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31" name="Image 30">
              <a:extLst>
                <a:ext uri="{FF2B5EF4-FFF2-40B4-BE49-F238E27FC236}">
                  <a16:creationId xmlns:a16="http://schemas.microsoft.com/office/drawing/2014/main" id="{7423FB5A-B87E-DD75-CC76-961936E7971A}"/>
                </a:ext>
              </a:extLst>
            </p:cNvPr>
            <p:cNvPicPr>
              <a:picLocks noChangeAspect="1"/>
            </p:cNvPicPr>
            <p:nvPr/>
          </p:nvPicPr>
          <p:blipFill>
            <a:blip r:embed="rId6">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sp>
        <p:nvSpPr>
          <p:cNvPr id="5" name="Rectangle 4">
            <a:extLst>
              <a:ext uri="{FF2B5EF4-FFF2-40B4-BE49-F238E27FC236}">
                <a16:creationId xmlns:a16="http://schemas.microsoft.com/office/drawing/2014/main" id="{81237302-150F-80DD-F64F-7BE3876CF68E}"/>
              </a:ext>
            </a:extLst>
          </p:cNvPr>
          <p:cNvSpPr/>
          <p:nvPr/>
        </p:nvSpPr>
        <p:spPr>
          <a:xfrm>
            <a:off x="9558779" y="577713"/>
            <a:ext cx="1049977" cy="385887"/>
          </a:xfrm>
          <a:custGeom>
            <a:avLst/>
            <a:gdLst>
              <a:gd name="connsiteX0" fmla="*/ 0 w 1049977"/>
              <a:gd name="connsiteY0" fmla="*/ 0 h 385887"/>
              <a:gd name="connsiteX1" fmla="*/ 514489 w 1049977"/>
              <a:gd name="connsiteY1" fmla="*/ 0 h 385887"/>
              <a:gd name="connsiteX2" fmla="*/ 1049977 w 1049977"/>
              <a:gd name="connsiteY2" fmla="*/ 0 h 385887"/>
              <a:gd name="connsiteX3" fmla="*/ 1049977 w 1049977"/>
              <a:gd name="connsiteY3" fmla="*/ 385887 h 385887"/>
              <a:gd name="connsiteX4" fmla="*/ 556488 w 1049977"/>
              <a:gd name="connsiteY4" fmla="*/ 385887 h 385887"/>
              <a:gd name="connsiteX5" fmla="*/ 0 w 1049977"/>
              <a:gd name="connsiteY5" fmla="*/ 385887 h 385887"/>
              <a:gd name="connsiteX6" fmla="*/ 0 w 1049977"/>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9977" h="385887" fill="none" extrusionOk="0">
                <a:moveTo>
                  <a:pt x="0" y="0"/>
                </a:moveTo>
                <a:cubicBezTo>
                  <a:pt x="226299" y="-21937"/>
                  <a:pt x="275309" y="17669"/>
                  <a:pt x="514489" y="0"/>
                </a:cubicBezTo>
                <a:cubicBezTo>
                  <a:pt x="753669" y="-17669"/>
                  <a:pt x="888147" y="-7123"/>
                  <a:pt x="1049977" y="0"/>
                </a:cubicBezTo>
                <a:cubicBezTo>
                  <a:pt x="1036910" y="151981"/>
                  <a:pt x="1050662" y="278747"/>
                  <a:pt x="1049977" y="385887"/>
                </a:cubicBezTo>
                <a:cubicBezTo>
                  <a:pt x="939407" y="380220"/>
                  <a:pt x="688771" y="382284"/>
                  <a:pt x="556488" y="385887"/>
                </a:cubicBezTo>
                <a:cubicBezTo>
                  <a:pt x="424205" y="389490"/>
                  <a:pt x="224723" y="408414"/>
                  <a:pt x="0" y="385887"/>
                </a:cubicBezTo>
                <a:cubicBezTo>
                  <a:pt x="7550" y="257226"/>
                  <a:pt x="8491" y="151757"/>
                  <a:pt x="0" y="0"/>
                </a:cubicBezTo>
                <a:close/>
              </a:path>
              <a:path w="1049977" h="385887" stroke="0" extrusionOk="0">
                <a:moveTo>
                  <a:pt x="0" y="0"/>
                </a:moveTo>
                <a:cubicBezTo>
                  <a:pt x="145702" y="6839"/>
                  <a:pt x="274088" y="10714"/>
                  <a:pt x="503989" y="0"/>
                </a:cubicBezTo>
                <a:cubicBezTo>
                  <a:pt x="733890" y="-10714"/>
                  <a:pt x="892466" y="16136"/>
                  <a:pt x="1049977" y="0"/>
                </a:cubicBezTo>
                <a:cubicBezTo>
                  <a:pt x="1066427" y="132197"/>
                  <a:pt x="1061966" y="305981"/>
                  <a:pt x="1049977" y="385887"/>
                </a:cubicBezTo>
                <a:cubicBezTo>
                  <a:pt x="924776" y="368794"/>
                  <a:pt x="686811" y="408741"/>
                  <a:pt x="545988" y="385887"/>
                </a:cubicBezTo>
                <a:cubicBezTo>
                  <a:pt x="405165" y="363033"/>
                  <a:pt x="193434" y="36889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GAV</a:t>
            </a:r>
          </a:p>
        </p:txBody>
      </p:sp>
      <p:sp>
        <p:nvSpPr>
          <p:cNvPr id="2" name="Bulle narrative : rectangle à coins arrondis 1">
            <a:extLst>
              <a:ext uri="{FF2B5EF4-FFF2-40B4-BE49-F238E27FC236}">
                <a16:creationId xmlns:a16="http://schemas.microsoft.com/office/drawing/2014/main" id="{B22537B2-55C7-07A5-64AF-4857E8495B72}"/>
              </a:ext>
            </a:extLst>
          </p:cNvPr>
          <p:cNvSpPr/>
          <p:nvPr/>
        </p:nvSpPr>
        <p:spPr>
          <a:xfrm>
            <a:off x="5203899" y="4385804"/>
            <a:ext cx="5644322" cy="1440153"/>
          </a:xfrm>
          <a:custGeom>
            <a:avLst/>
            <a:gdLst>
              <a:gd name="connsiteX0" fmla="*/ 0 w 5644322"/>
              <a:gd name="connsiteY0" fmla="*/ 240030 h 1440153"/>
              <a:gd name="connsiteX1" fmla="*/ 240030 w 5644322"/>
              <a:gd name="connsiteY1" fmla="*/ 0 h 1440153"/>
              <a:gd name="connsiteX2" fmla="*/ 779303 w 5644322"/>
              <a:gd name="connsiteY2" fmla="*/ 0 h 1440153"/>
              <a:gd name="connsiteX3" fmla="*/ 1318577 w 5644322"/>
              <a:gd name="connsiteY3" fmla="*/ 0 h 1440153"/>
              <a:gd name="connsiteX4" fmla="*/ 1796800 w 5644322"/>
              <a:gd name="connsiteY4" fmla="*/ 0 h 1440153"/>
              <a:gd name="connsiteX5" fmla="*/ 2366599 w 5644322"/>
              <a:gd name="connsiteY5" fmla="*/ 0 h 1440153"/>
              <a:gd name="connsiteX6" fmla="*/ 3292521 w 5644322"/>
              <a:gd name="connsiteY6" fmla="*/ 0 h 1440153"/>
              <a:gd name="connsiteX7" fmla="*/ 3292521 w 5644322"/>
              <a:gd name="connsiteY7" fmla="*/ 0 h 1440153"/>
              <a:gd name="connsiteX8" fmla="*/ 3720549 w 5644322"/>
              <a:gd name="connsiteY8" fmla="*/ 0 h 1440153"/>
              <a:gd name="connsiteX9" fmla="*/ 4190909 w 5644322"/>
              <a:gd name="connsiteY9" fmla="*/ 0 h 1440153"/>
              <a:gd name="connsiteX10" fmla="*/ 4703602 w 5644322"/>
              <a:gd name="connsiteY10" fmla="*/ 0 h 1440153"/>
              <a:gd name="connsiteX11" fmla="*/ 5032926 w 5644322"/>
              <a:gd name="connsiteY11" fmla="*/ 0 h 1440153"/>
              <a:gd name="connsiteX12" fmla="*/ 5404292 w 5644322"/>
              <a:gd name="connsiteY12" fmla="*/ 0 h 1440153"/>
              <a:gd name="connsiteX13" fmla="*/ 5644322 w 5644322"/>
              <a:gd name="connsiteY13" fmla="*/ 240030 h 1440153"/>
              <a:gd name="connsiteX14" fmla="*/ 5644322 w 5644322"/>
              <a:gd name="connsiteY14" fmla="*/ 240026 h 1440153"/>
              <a:gd name="connsiteX15" fmla="*/ 5860951 w 5644322"/>
              <a:gd name="connsiteY15" fmla="*/ 132192 h 1440153"/>
              <a:gd name="connsiteX16" fmla="*/ 5644322 w 5644322"/>
              <a:gd name="connsiteY16" fmla="*/ 600064 h 1440153"/>
              <a:gd name="connsiteX17" fmla="*/ 5644322 w 5644322"/>
              <a:gd name="connsiteY17" fmla="*/ 912095 h 1440153"/>
              <a:gd name="connsiteX18" fmla="*/ 5644322 w 5644322"/>
              <a:gd name="connsiteY18" fmla="*/ 1200123 h 1440153"/>
              <a:gd name="connsiteX19" fmla="*/ 5404292 w 5644322"/>
              <a:gd name="connsiteY19" fmla="*/ 1440153 h 1440153"/>
              <a:gd name="connsiteX20" fmla="*/ 5060954 w 5644322"/>
              <a:gd name="connsiteY20" fmla="*/ 1440153 h 1440153"/>
              <a:gd name="connsiteX21" fmla="*/ 4703602 w 5644322"/>
              <a:gd name="connsiteY21" fmla="*/ 1440153 h 1440153"/>
              <a:gd name="connsiteX22" fmla="*/ 4247352 w 5644322"/>
              <a:gd name="connsiteY22" fmla="*/ 1440153 h 1440153"/>
              <a:gd name="connsiteX23" fmla="*/ 3805214 w 5644322"/>
              <a:gd name="connsiteY23" fmla="*/ 1440153 h 1440153"/>
              <a:gd name="connsiteX24" fmla="*/ 3292521 w 5644322"/>
              <a:gd name="connsiteY24" fmla="*/ 1440153 h 1440153"/>
              <a:gd name="connsiteX25" fmla="*/ 3292521 w 5644322"/>
              <a:gd name="connsiteY25" fmla="*/ 1440153 h 1440153"/>
              <a:gd name="connsiteX26" fmla="*/ 2844822 w 5644322"/>
              <a:gd name="connsiteY26" fmla="*/ 1440153 h 1440153"/>
              <a:gd name="connsiteX27" fmla="*/ 2397124 w 5644322"/>
              <a:gd name="connsiteY27" fmla="*/ 1440153 h 1440153"/>
              <a:gd name="connsiteX28" fmla="*/ 1979950 w 5644322"/>
              <a:gd name="connsiteY28" fmla="*/ 1440153 h 1440153"/>
              <a:gd name="connsiteX29" fmla="*/ 1562776 w 5644322"/>
              <a:gd name="connsiteY29" fmla="*/ 1440153 h 1440153"/>
              <a:gd name="connsiteX30" fmla="*/ 1054028 w 5644322"/>
              <a:gd name="connsiteY30" fmla="*/ 1440153 h 1440153"/>
              <a:gd name="connsiteX31" fmla="*/ 240030 w 5644322"/>
              <a:gd name="connsiteY31" fmla="*/ 1440153 h 1440153"/>
              <a:gd name="connsiteX32" fmla="*/ 0 w 5644322"/>
              <a:gd name="connsiteY32" fmla="*/ 1200123 h 1440153"/>
              <a:gd name="connsiteX33" fmla="*/ 0 w 5644322"/>
              <a:gd name="connsiteY33" fmla="*/ 900094 h 1440153"/>
              <a:gd name="connsiteX34" fmla="*/ 0 w 5644322"/>
              <a:gd name="connsiteY34" fmla="*/ 600064 h 1440153"/>
              <a:gd name="connsiteX35" fmla="*/ 0 w 5644322"/>
              <a:gd name="connsiteY35" fmla="*/ 240026 h 1440153"/>
              <a:gd name="connsiteX36" fmla="*/ 0 w 5644322"/>
              <a:gd name="connsiteY36" fmla="*/ 240026 h 1440153"/>
              <a:gd name="connsiteX37" fmla="*/ 0 w 5644322"/>
              <a:gd name="connsiteY37" fmla="*/ 240030 h 144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644322" h="1440153" fill="none" extrusionOk="0">
                <a:moveTo>
                  <a:pt x="0" y="240030"/>
                </a:moveTo>
                <a:cubicBezTo>
                  <a:pt x="-27078" y="102724"/>
                  <a:pt x="128602" y="-6860"/>
                  <a:pt x="240030" y="0"/>
                </a:cubicBezTo>
                <a:cubicBezTo>
                  <a:pt x="419391" y="-33529"/>
                  <a:pt x="665147" y="4991"/>
                  <a:pt x="779303" y="0"/>
                </a:cubicBezTo>
                <a:cubicBezTo>
                  <a:pt x="893459" y="-4991"/>
                  <a:pt x="1172152" y="5109"/>
                  <a:pt x="1318577" y="0"/>
                </a:cubicBezTo>
                <a:cubicBezTo>
                  <a:pt x="1465002" y="-5109"/>
                  <a:pt x="1699620" y="18046"/>
                  <a:pt x="1796800" y="0"/>
                </a:cubicBezTo>
                <a:cubicBezTo>
                  <a:pt x="1893980" y="-18046"/>
                  <a:pt x="2234686" y="58653"/>
                  <a:pt x="2366599" y="0"/>
                </a:cubicBezTo>
                <a:cubicBezTo>
                  <a:pt x="2498512" y="-58653"/>
                  <a:pt x="3083004" y="77927"/>
                  <a:pt x="3292521" y="0"/>
                </a:cubicBezTo>
                <a:lnTo>
                  <a:pt x="3292521" y="0"/>
                </a:lnTo>
                <a:cubicBezTo>
                  <a:pt x="3416078" y="-46269"/>
                  <a:pt x="3515693" y="22998"/>
                  <a:pt x="3720549" y="0"/>
                </a:cubicBezTo>
                <a:cubicBezTo>
                  <a:pt x="3925405" y="-22998"/>
                  <a:pt x="4022481" y="48103"/>
                  <a:pt x="4190909" y="0"/>
                </a:cubicBezTo>
                <a:cubicBezTo>
                  <a:pt x="4359337" y="-48103"/>
                  <a:pt x="4598589" y="15982"/>
                  <a:pt x="4703602" y="0"/>
                </a:cubicBezTo>
                <a:cubicBezTo>
                  <a:pt x="4779687" y="-20875"/>
                  <a:pt x="4932446" y="27894"/>
                  <a:pt x="5032926" y="0"/>
                </a:cubicBezTo>
                <a:cubicBezTo>
                  <a:pt x="5133406" y="-27894"/>
                  <a:pt x="5302333" y="42090"/>
                  <a:pt x="5404292" y="0"/>
                </a:cubicBezTo>
                <a:cubicBezTo>
                  <a:pt x="5541468" y="-6147"/>
                  <a:pt x="5654546" y="93066"/>
                  <a:pt x="5644322" y="240030"/>
                </a:cubicBezTo>
                <a:lnTo>
                  <a:pt x="5644322" y="240026"/>
                </a:lnTo>
                <a:cubicBezTo>
                  <a:pt x="5739554" y="176260"/>
                  <a:pt x="5788683" y="190803"/>
                  <a:pt x="5860951" y="132192"/>
                </a:cubicBezTo>
                <a:cubicBezTo>
                  <a:pt x="5831433" y="234293"/>
                  <a:pt x="5727695" y="406602"/>
                  <a:pt x="5644322" y="600064"/>
                </a:cubicBezTo>
                <a:cubicBezTo>
                  <a:pt x="5680372" y="707354"/>
                  <a:pt x="5610942" y="830815"/>
                  <a:pt x="5644322" y="912095"/>
                </a:cubicBezTo>
                <a:cubicBezTo>
                  <a:pt x="5677702" y="993375"/>
                  <a:pt x="5630227" y="1129010"/>
                  <a:pt x="5644322" y="1200123"/>
                </a:cubicBezTo>
                <a:cubicBezTo>
                  <a:pt x="5634029" y="1327194"/>
                  <a:pt x="5542759" y="1454636"/>
                  <a:pt x="5404292" y="1440153"/>
                </a:cubicBezTo>
                <a:cubicBezTo>
                  <a:pt x="5300754" y="1442862"/>
                  <a:pt x="5147242" y="1439901"/>
                  <a:pt x="5060954" y="1440153"/>
                </a:cubicBezTo>
                <a:cubicBezTo>
                  <a:pt x="4974666" y="1440405"/>
                  <a:pt x="4861860" y="1433580"/>
                  <a:pt x="4703602" y="1440153"/>
                </a:cubicBezTo>
                <a:cubicBezTo>
                  <a:pt x="4543828" y="1458661"/>
                  <a:pt x="4363682" y="1425697"/>
                  <a:pt x="4247352" y="1440153"/>
                </a:cubicBezTo>
                <a:cubicBezTo>
                  <a:pt x="4131022" y="1454609"/>
                  <a:pt x="3997686" y="1408235"/>
                  <a:pt x="3805214" y="1440153"/>
                </a:cubicBezTo>
                <a:cubicBezTo>
                  <a:pt x="3612742" y="1472071"/>
                  <a:pt x="3473066" y="1403384"/>
                  <a:pt x="3292521" y="1440153"/>
                </a:cubicBezTo>
                <a:lnTo>
                  <a:pt x="3292521" y="1440153"/>
                </a:lnTo>
                <a:cubicBezTo>
                  <a:pt x="3148363" y="1473330"/>
                  <a:pt x="3061657" y="1400576"/>
                  <a:pt x="2844822" y="1440153"/>
                </a:cubicBezTo>
                <a:cubicBezTo>
                  <a:pt x="2627987" y="1479730"/>
                  <a:pt x="2490658" y="1435578"/>
                  <a:pt x="2397124" y="1440153"/>
                </a:cubicBezTo>
                <a:cubicBezTo>
                  <a:pt x="2303590" y="1444728"/>
                  <a:pt x="2136670" y="1435016"/>
                  <a:pt x="1979950" y="1440153"/>
                </a:cubicBezTo>
                <a:cubicBezTo>
                  <a:pt x="1823230" y="1445290"/>
                  <a:pt x="1688622" y="1401476"/>
                  <a:pt x="1562776" y="1440153"/>
                </a:cubicBezTo>
                <a:cubicBezTo>
                  <a:pt x="1436930" y="1478830"/>
                  <a:pt x="1287662" y="1400965"/>
                  <a:pt x="1054028" y="1440153"/>
                </a:cubicBezTo>
                <a:cubicBezTo>
                  <a:pt x="820394" y="1479341"/>
                  <a:pt x="442322" y="1379989"/>
                  <a:pt x="240030" y="1440153"/>
                </a:cubicBezTo>
                <a:cubicBezTo>
                  <a:pt x="135344" y="1429470"/>
                  <a:pt x="22748" y="1304565"/>
                  <a:pt x="0" y="1200123"/>
                </a:cubicBezTo>
                <a:cubicBezTo>
                  <a:pt x="-33881" y="1071572"/>
                  <a:pt x="14346" y="972476"/>
                  <a:pt x="0" y="900094"/>
                </a:cubicBezTo>
                <a:cubicBezTo>
                  <a:pt x="-14346" y="827712"/>
                  <a:pt x="30664" y="739817"/>
                  <a:pt x="0" y="600064"/>
                </a:cubicBezTo>
                <a:cubicBezTo>
                  <a:pt x="-40661" y="486811"/>
                  <a:pt x="11075" y="345077"/>
                  <a:pt x="0" y="240026"/>
                </a:cubicBezTo>
                <a:lnTo>
                  <a:pt x="0" y="240026"/>
                </a:lnTo>
                <a:lnTo>
                  <a:pt x="0" y="240030"/>
                </a:lnTo>
                <a:close/>
              </a:path>
              <a:path w="5644322" h="1440153" stroke="0" extrusionOk="0">
                <a:moveTo>
                  <a:pt x="0" y="240030"/>
                </a:moveTo>
                <a:cubicBezTo>
                  <a:pt x="-7017" y="82065"/>
                  <a:pt x="104268" y="3455"/>
                  <a:pt x="240030" y="0"/>
                </a:cubicBezTo>
                <a:cubicBezTo>
                  <a:pt x="352035" y="-18576"/>
                  <a:pt x="499758" y="23073"/>
                  <a:pt x="687729" y="0"/>
                </a:cubicBezTo>
                <a:cubicBezTo>
                  <a:pt x="875700" y="-23073"/>
                  <a:pt x="1024120" y="11662"/>
                  <a:pt x="1257527" y="0"/>
                </a:cubicBezTo>
                <a:cubicBezTo>
                  <a:pt x="1490934" y="-11662"/>
                  <a:pt x="1574314" y="14384"/>
                  <a:pt x="1766276" y="0"/>
                </a:cubicBezTo>
                <a:cubicBezTo>
                  <a:pt x="1958238" y="-14384"/>
                  <a:pt x="2137456" y="10776"/>
                  <a:pt x="2244499" y="0"/>
                </a:cubicBezTo>
                <a:cubicBezTo>
                  <a:pt x="2351542" y="-10776"/>
                  <a:pt x="2525544" y="15"/>
                  <a:pt x="2753248" y="0"/>
                </a:cubicBezTo>
                <a:cubicBezTo>
                  <a:pt x="2980952" y="-15"/>
                  <a:pt x="3131849" y="47962"/>
                  <a:pt x="3292521" y="0"/>
                </a:cubicBezTo>
                <a:lnTo>
                  <a:pt x="3292521" y="0"/>
                </a:lnTo>
                <a:cubicBezTo>
                  <a:pt x="3465670" y="-7951"/>
                  <a:pt x="3534752" y="2078"/>
                  <a:pt x="3762881" y="0"/>
                </a:cubicBezTo>
                <a:cubicBezTo>
                  <a:pt x="3991010" y="-2078"/>
                  <a:pt x="4039285" y="49435"/>
                  <a:pt x="4205020" y="0"/>
                </a:cubicBezTo>
                <a:cubicBezTo>
                  <a:pt x="4370755" y="-49435"/>
                  <a:pt x="4601542" y="19067"/>
                  <a:pt x="4703602" y="0"/>
                </a:cubicBezTo>
                <a:cubicBezTo>
                  <a:pt x="4841648" y="-32284"/>
                  <a:pt x="4970700" y="29608"/>
                  <a:pt x="5046940" y="0"/>
                </a:cubicBezTo>
                <a:cubicBezTo>
                  <a:pt x="5123180" y="-29608"/>
                  <a:pt x="5261718" y="20051"/>
                  <a:pt x="5404292" y="0"/>
                </a:cubicBezTo>
                <a:cubicBezTo>
                  <a:pt x="5548101" y="-29590"/>
                  <a:pt x="5650792" y="111861"/>
                  <a:pt x="5644322" y="240030"/>
                </a:cubicBezTo>
                <a:lnTo>
                  <a:pt x="5644322" y="240026"/>
                </a:lnTo>
                <a:cubicBezTo>
                  <a:pt x="5717342" y="176869"/>
                  <a:pt x="5779905" y="175676"/>
                  <a:pt x="5860951" y="132192"/>
                </a:cubicBezTo>
                <a:cubicBezTo>
                  <a:pt x="5821784" y="249943"/>
                  <a:pt x="5696112" y="341894"/>
                  <a:pt x="5644322" y="600064"/>
                </a:cubicBezTo>
                <a:cubicBezTo>
                  <a:pt x="5679597" y="723363"/>
                  <a:pt x="5637190" y="761463"/>
                  <a:pt x="5644322" y="900094"/>
                </a:cubicBezTo>
                <a:cubicBezTo>
                  <a:pt x="5651454" y="1038725"/>
                  <a:pt x="5631779" y="1110097"/>
                  <a:pt x="5644322" y="1200123"/>
                </a:cubicBezTo>
                <a:cubicBezTo>
                  <a:pt x="5615816" y="1337393"/>
                  <a:pt x="5523801" y="1452822"/>
                  <a:pt x="5404292" y="1440153"/>
                </a:cubicBezTo>
                <a:cubicBezTo>
                  <a:pt x="5226364" y="1468162"/>
                  <a:pt x="5132636" y="1407901"/>
                  <a:pt x="5039933" y="1440153"/>
                </a:cubicBezTo>
                <a:cubicBezTo>
                  <a:pt x="4947230" y="1472405"/>
                  <a:pt x="4822447" y="1407409"/>
                  <a:pt x="4703602" y="1440153"/>
                </a:cubicBezTo>
                <a:cubicBezTo>
                  <a:pt x="4521350" y="1465276"/>
                  <a:pt x="4408705" y="1406714"/>
                  <a:pt x="4233242" y="1440153"/>
                </a:cubicBezTo>
                <a:cubicBezTo>
                  <a:pt x="4057779" y="1473592"/>
                  <a:pt x="3932514" y="1402915"/>
                  <a:pt x="3762881" y="1440153"/>
                </a:cubicBezTo>
                <a:cubicBezTo>
                  <a:pt x="3593248" y="1477391"/>
                  <a:pt x="3446587" y="1390753"/>
                  <a:pt x="3292521" y="1440153"/>
                </a:cubicBezTo>
                <a:lnTo>
                  <a:pt x="3292521" y="1440153"/>
                </a:lnTo>
                <a:cubicBezTo>
                  <a:pt x="3073165" y="1492805"/>
                  <a:pt x="3017478" y="1397594"/>
                  <a:pt x="2783773" y="1440153"/>
                </a:cubicBezTo>
                <a:cubicBezTo>
                  <a:pt x="2550068" y="1482712"/>
                  <a:pt x="2508646" y="1376216"/>
                  <a:pt x="2244499" y="1440153"/>
                </a:cubicBezTo>
                <a:cubicBezTo>
                  <a:pt x="1980352" y="1504090"/>
                  <a:pt x="1944317" y="1410927"/>
                  <a:pt x="1827325" y="1440153"/>
                </a:cubicBezTo>
                <a:cubicBezTo>
                  <a:pt x="1710333" y="1469379"/>
                  <a:pt x="1491517" y="1434621"/>
                  <a:pt x="1379627" y="1440153"/>
                </a:cubicBezTo>
                <a:cubicBezTo>
                  <a:pt x="1267737" y="1445685"/>
                  <a:pt x="1019526" y="1411221"/>
                  <a:pt x="840353" y="1440153"/>
                </a:cubicBezTo>
                <a:cubicBezTo>
                  <a:pt x="661180" y="1469085"/>
                  <a:pt x="377979" y="1388114"/>
                  <a:pt x="240030" y="1440153"/>
                </a:cubicBezTo>
                <a:cubicBezTo>
                  <a:pt x="89776" y="1430309"/>
                  <a:pt x="-37810" y="1332191"/>
                  <a:pt x="0" y="1200123"/>
                </a:cubicBezTo>
                <a:cubicBezTo>
                  <a:pt x="-16521" y="1067687"/>
                  <a:pt x="21215" y="1025084"/>
                  <a:pt x="0" y="888092"/>
                </a:cubicBezTo>
                <a:cubicBezTo>
                  <a:pt x="-21215" y="751100"/>
                  <a:pt x="3525" y="702232"/>
                  <a:pt x="0" y="600064"/>
                </a:cubicBezTo>
                <a:cubicBezTo>
                  <a:pt x="-32877" y="470904"/>
                  <a:pt x="42408" y="392854"/>
                  <a:pt x="0" y="240026"/>
                </a:cubicBezTo>
                <a:lnTo>
                  <a:pt x="0" y="240026"/>
                </a:lnTo>
                <a:lnTo>
                  <a:pt x="0" y="240030"/>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3838"/>
                      <a:gd name="adj2" fmla="val -40821"/>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Les garanties de la GAV ainsi que les prestations d’assistance </a:t>
            </a:r>
            <a:r>
              <a:rPr lang="fr-FR" sz="1400" dirty="0">
                <a:solidFill>
                  <a:schemeClr val="tx1"/>
                </a:solidFill>
                <a:latin typeface="Ink Free" panose="03080402000500000000" pitchFamily="66" charset="0"/>
              </a:rPr>
              <a:t>s’exercent dans le monde entier, pour des séjours n’excédant pas 90 jours. Les prestations d’assistance au domicile sont accordées uniquement en France métropolitaine (Corse incluse), en Andorre et à Monaco (CG page 6)</a:t>
            </a:r>
          </a:p>
        </p:txBody>
      </p:sp>
      <p:grpSp>
        <p:nvGrpSpPr>
          <p:cNvPr id="8" name="Groupe 7">
            <a:extLst>
              <a:ext uri="{FF2B5EF4-FFF2-40B4-BE49-F238E27FC236}">
                <a16:creationId xmlns:a16="http://schemas.microsoft.com/office/drawing/2014/main" id="{9579035B-FBB5-E564-9E19-8765F02753CE}"/>
              </a:ext>
            </a:extLst>
          </p:cNvPr>
          <p:cNvGrpSpPr/>
          <p:nvPr/>
        </p:nvGrpSpPr>
        <p:grpSpPr>
          <a:xfrm>
            <a:off x="9758701" y="5658319"/>
            <a:ext cx="1115654" cy="434891"/>
            <a:chOff x="9701914" y="5279004"/>
            <a:chExt cx="1115654" cy="434891"/>
          </a:xfrm>
        </p:grpSpPr>
        <p:sp>
          <p:nvSpPr>
            <p:cNvPr id="10" name="Rectangle 9">
              <a:hlinkClick r:id="rId8"/>
              <a:extLst>
                <a:ext uri="{FF2B5EF4-FFF2-40B4-BE49-F238E27FC236}">
                  <a16:creationId xmlns:a16="http://schemas.microsoft.com/office/drawing/2014/main" id="{72C82404-9518-9CB1-7663-716065400E3A}"/>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1" name="Image 10">
              <a:extLst>
                <a:ext uri="{FF2B5EF4-FFF2-40B4-BE49-F238E27FC236}">
                  <a16:creationId xmlns:a16="http://schemas.microsoft.com/office/drawing/2014/main" id="{D82219F2-3C70-191F-F605-E253527C2111}"/>
                </a:ext>
              </a:extLst>
            </p:cNvPr>
            <p:cNvPicPr>
              <a:picLocks noChangeAspect="1"/>
            </p:cNvPicPr>
            <p:nvPr/>
          </p:nvPicPr>
          <p:blipFill>
            <a:blip r:embed="rId6">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pic>
        <p:nvPicPr>
          <p:cNvPr id="12" name="Picture 4" descr="Vecteur gratuit explorateur">
            <a:extLst>
              <a:ext uri="{FF2B5EF4-FFF2-40B4-BE49-F238E27FC236}">
                <a16:creationId xmlns:a16="http://schemas.microsoft.com/office/drawing/2014/main" id="{1E9B9453-F79B-5190-B9DB-237735B52A8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7735"/>
          <a:stretch/>
        </p:blipFill>
        <p:spPr bwMode="auto">
          <a:xfrm flipH="1">
            <a:off x="713277" y="1553895"/>
            <a:ext cx="4385720" cy="448594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0EEFC3CF-61BE-65E5-D625-441E2A3EFD4C}"/>
              </a:ext>
            </a:extLst>
          </p:cNvPr>
          <p:cNvSpPr/>
          <p:nvPr/>
        </p:nvSpPr>
        <p:spPr>
          <a:xfrm>
            <a:off x="695326" y="1540487"/>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sp>
        <p:nvSpPr>
          <p:cNvPr id="7" name="Rectangle 6">
            <a:extLst>
              <a:ext uri="{FF2B5EF4-FFF2-40B4-BE49-F238E27FC236}">
                <a16:creationId xmlns:a16="http://schemas.microsoft.com/office/drawing/2014/main" id="{6BF296B3-D525-D221-E4A6-0405DDDFEF4E}"/>
              </a:ext>
            </a:extLst>
          </p:cNvPr>
          <p:cNvSpPr/>
          <p:nvPr/>
        </p:nvSpPr>
        <p:spPr>
          <a:xfrm>
            <a:off x="820208" y="1675977"/>
            <a:ext cx="1546972" cy="4284971"/>
          </a:xfrm>
          <a:custGeom>
            <a:avLst/>
            <a:gdLst>
              <a:gd name="connsiteX0" fmla="*/ 0 w 1546972"/>
              <a:gd name="connsiteY0" fmla="*/ 0 h 4284971"/>
              <a:gd name="connsiteX1" fmla="*/ 515657 w 1546972"/>
              <a:gd name="connsiteY1" fmla="*/ 0 h 4284971"/>
              <a:gd name="connsiteX2" fmla="*/ 1062254 w 1546972"/>
              <a:gd name="connsiteY2" fmla="*/ 0 h 4284971"/>
              <a:gd name="connsiteX3" fmla="*/ 1546972 w 1546972"/>
              <a:gd name="connsiteY3" fmla="*/ 0 h 4284971"/>
              <a:gd name="connsiteX4" fmla="*/ 1546972 w 1546972"/>
              <a:gd name="connsiteY4" fmla="*/ 483590 h 4284971"/>
              <a:gd name="connsiteX5" fmla="*/ 1546972 w 1546972"/>
              <a:gd name="connsiteY5" fmla="*/ 967179 h 4284971"/>
              <a:gd name="connsiteX6" fmla="*/ 1546972 w 1546972"/>
              <a:gd name="connsiteY6" fmla="*/ 1450769 h 4284971"/>
              <a:gd name="connsiteX7" fmla="*/ 1546972 w 1546972"/>
              <a:gd name="connsiteY7" fmla="*/ 2105757 h 4284971"/>
              <a:gd name="connsiteX8" fmla="*/ 1546972 w 1546972"/>
              <a:gd name="connsiteY8" fmla="*/ 2760746 h 4284971"/>
              <a:gd name="connsiteX9" fmla="*/ 1546972 w 1546972"/>
              <a:gd name="connsiteY9" fmla="*/ 3415734 h 4284971"/>
              <a:gd name="connsiteX10" fmla="*/ 1546972 w 1546972"/>
              <a:gd name="connsiteY10" fmla="*/ 4284971 h 4284971"/>
              <a:gd name="connsiteX11" fmla="*/ 1031315 w 1546972"/>
              <a:gd name="connsiteY11" fmla="*/ 4284971 h 4284971"/>
              <a:gd name="connsiteX12" fmla="*/ 531127 w 1546972"/>
              <a:gd name="connsiteY12" fmla="*/ 4284971 h 4284971"/>
              <a:gd name="connsiteX13" fmla="*/ 0 w 1546972"/>
              <a:gd name="connsiteY13" fmla="*/ 4284971 h 4284971"/>
              <a:gd name="connsiteX14" fmla="*/ 0 w 1546972"/>
              <a:gd name="connsiteY14" fmla="*/ 3715682 h 4284971"/>
              <a:gd name="connsiteX15" fmla="*/ 0 w 1546972"/>
              <a:gd name="connsiteY15" fmla="*/ 3103543 h 4284971"/>
              <a:gd name="connsiteX16" fmla="*/ 0 w 1546972"/>
              <a:gd name="connsiteY16" fmla="*/ 2405705 h 4284971"/>
              <a:gd name="connsiteX17" fmla="*/ 0 w 1546972"/>
              <a:gd name="connsiteY17" fmla="*/ 1750717 h 4284971"/>
              <a:gd name="connsiteX18" fmla="*/ 0 w 1546972"/>
              <a:gd name="connsiteY18" fmla="*/ 1138578 h 4284971"/>
              <a:gd name="connsiteX19" fmla="*/ 0 w 1546972"/>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46972" h="4284971" fill="none" extrusionOk="0">
                <a:moveTo>
                  <a:pt x="0" y="0"/>
                </a:moveTo>
                <a:cubicBezTo>
                  <a:pt x="256958" y="11478"/>
                  <a:pt x="351712" y="-22859"/>
                  <a:pt x="515657" y="0"/>
                </a:cubicBezTo>
                <a:cubicBezTo>
                  <a:pt x="679602" y="22859"/>
                  <a:pt x="879898" y="27032"/>
                  <a:pt x="1062254" y="0"/>
                </a:cubicBezTo>
                <a:cubicBezTo>
                  <a:pt x="1244610" y="-27032"/>
                  <a:pt x="1382599" y="10518"/>
                  <a:pt x="1546972" y="0"/>
                </a:cubicBezTo>
                <a:cubicBezTo>
                  <a:pt x="1545520" y="168836"/>
                  <a:pt x="1540371" y="309882"/>
                  <a:pt x="1546972" y="483590"/>
                </a:cubicBezTo>
                <a:cubicBezTo>
                  <a:pt x="1553574" y="657298"/>
                  <a:pt x="1559381" y="755619"/>
                  <a:pt x="1546972" y="967179"/>
                </a:cubicBezTo>
                <a:cubicBezTo>
                  <a:pt x="1534563" y="1178739"/>
                  <a:pt x="1550796" y="1289944"/>
                  <a:pt x="1546972" y="1450769"/>
                </a:cubicBezTo>
                <a:cubicBezTo>
                  <a:pt x="1543149" y="1611594"/>
                  <a:pt x="1523776" y="1870001"/>
                  <a:pt x="1546972" y="2105757"/>
                </a:cubicBezTo>
                <a:cubicBezTo>
                  <a:pt x="1570168" y="2341513"/>
                  <a:pt x="1560879" y="2520952"/>
                  <a:pt x="1546972" y="2760746"/>
                </a:cubicBezTo>
                <a:cubicBezTo>
                  <a:pt x="1533065" y="3000540"/>
                  <a:pt x="1569592" y="3121935"/>
                  <a:pt x="1546972" y="3415734"/>
                </a:cubicBezTo>
                <a:cubicBezTo>
                  <a:pt x="1524352" y="3709533"/>
                  <a:pt x="1521707" y="3953150"/>
                  <a:pt x="1546972" y="4284971"/>
                </a:cubicBezTo>
                <a:cubicBezTo>
                  <a:pt x="1393796" y="4270970"/>
                  <a:pt x="1280144" y="4260316"/>
                  <a:pt x="1031315" y="4284971"/>
                </a:cubicBezTo>
                <a:cubicBezTo>
                  <a:pt x="782486" y="4309626"/>
                  <a:pt x="739945" y="4276646"/>
                  <a:pt x="531127" y="4284971"/>
                </a:cubicBezTo>
                <a:cubicBezTo>
                  <a:pt x="322309" y="4293296"/>
                  <a:pt x="210664" y="4274733"/>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546972" h="4284971" stroke="0" extrusionOk="0">
                <a:moveTo>
                  <a:pt x="0" y="0"/>
                </a:moveTo>
                <a:cubicBezTo>
                  <a:pt x="129812" y="12410"/>
                  <a:pt x="375342" y="22431"/>
                  <a:pt x="484718" y="0"/>
                </a:cubicBezTo>
                <a:cubicBezTo>
                  <a:pt x="594094" y="-22431"/>
                  <a:pt x="804720" y="-8246"/>
                  <a:pt x="1015845" y="0"/>
                </a:cubicBezTo>
                <a:cubicBezTo>
                  <a:pt x="1226970" y="8246"/>
                  <a:pt x="1312221" y="13653"/>
                  <a:pt x="1546972" y="0"/>
                </a:cubicBezTo>
                <a:cubicBezTo>
                  <a:pt x="1514820" y="290431"/>
                  <a:pt x="1564541" y="486490"/>
                  <a:pt x="1546972" y="697838"/>
                </a:cubicBezTo>
                <a:cubicBezTo>
                  <a:pt x="1529403" y="909186"/>
                  <a:pt x="1552210" y="1237798"/>
                  <a:pt x="1546972" y="1395676"/>
                </a:cubicBezTo>
                <a:cubicBezTo>
                  <a:pt x="1541734" y="1553554"/>
                  <a:pt x="1540987" y="1897404"/>
                  <a:pt x="1546972" y="2050665"/>
                </a:cubicBezTo>
                <a:cubicBezTo>
                  <a:pt x="1552957" y="2203926"/>
                  <a:pt x="1555869" y="2512303"/>
                  <a:pt x="1546972" y="2662803"/>
                </a:cubicBezTo>
                <a:cubicBezTo>
                  <a:pt x="1538075" y="2813303"/>
                  <a:pt x="1566940" y="3057709"/>
                  <a:pt x="1546972" y="3317792"/>
                </a:cubicBezTo>
                <a:cubicBezTo>
                  <a:pt x="1527004" y="3577875"/>
                  <a:pt x="1568447" y="4046210"/>
                  <a:pt x="1546972" y="4284971"/>
                </a:cubicBezTo>
                <a:cubicBezTo>
                  <a:pt x="1421196" y="4277653"/>
                  <a:pt x="1176198" y="4268161"/>
                  <a:pt x="1046784" y="4284971"/>
                </a:cubicBezTo>
                <a:cubicBezTo>
                  <a:pt x="917370" y="4301781"/>
                  <a:pt x="750640" y="4271087"/>
                  <a:pt x="546597" y="4284971"/>
                </a:cubicBezTo>
                <a:cubicBezTo>
                  <a:pt x="342554" y="4298855"/>
                  <a:pt x="113154" y="4280348"/>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Votre client va partir en randonnée à l’étranger.</a:t>
            </a:r>
          </a:p>
          <a:p>
            <a:pPr algn="ctr"/>
            <a:r>
              <a:rPr lang="fr-FR" sz="1600" dirty="0">
                <a:solidFill>
                  <a:schemeClr val="tx1"/>
                </a:solidFill>
                <a:latin typeface="Ink Free" panose="03080402000500000000" pitchFamily="66" charset="0"/>
              </a:rPr>
              <a:t>Il souhaite des infos en cas de chute ou blessure.</a:t>
            </a:r>
          </a:p>
        </p:txBody>
      </p:sp>
      <p:sp>
        <p:nvSpPr>
          <p:cNvPr id="18" name="Rectangle 17">
            <a:extLst>
              <a:ext uri="{FF2B5EF4-FFF2-40B4-BE49-F238E27FC236}">
                <a16:creationId xmlns:a16="http://schemas.microsoft.com/office/drawing/2014/main" id="{326C4E50-E93A-2C4C-8497-4D357C801E4D}"/>
              </a:ext>
            </a:extLst>
          </p:cNvPr>
          <p:cNvSpPr/>
          <p:nvPr/>
        </p:nvSpPr>
        <p:spPr>
          <a:xfrm>
            <a:off x="8412623" y="597475"/>
            <a:ext cx="1049977" cy="385887"/>
          </a:xfrm>
          <a:custGeom>
            <a:avLst/>
            <a:gdLst>
              <a:gd name="connsiteX0" fmla="*/ 0 w 1049977"/>
              <a:gd name="connsiteY0" fmla="*/ 0 h 385887"/>
              <a:gd name="connsiteX1" fmla="*/ 514489 w 1049977"/>
              <a:gd name="connsiteY1" fmla="*/ 0 h 385887"/>
              <a:gd name="connsiteX2" fmla="*/ 1049977 w 1049977"/>
              <a:gd name="connsiteY2" fmla="*/ 0 h 385887"/>
              <a:gd name="connsiteX3" fmla="*/ 1049977 w 1049977"/>
              <a:gd name="connsiteY3" fmla="*/ 385887 h 385887"/>
              <a:gd name="connsiteX4" fmla="*/ 556488 w 1049977"/>
              <a:gd name="connsiteY4" fmla="*/ 385887 h 385887"/>
              <a:gd name="connsiteX5" fmla="*/ 0 w 1049977"/>
              <a:gd name="connsiteY5" fmla="*/ 385887 h 385887"/>
              <a:gd name="connsiteX6" fmla="*/ 0 w 1049977"/>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9977" h="385887" fill="none" extrusionOk="0">
                <a:moveTo>
                  <a:pt x="0" y="0"/>
                </a:moveTo>
                <a:cubicBezTo>
                  <a:pt x="226299" y="-21937"/>
                  <a:pt x="275309" y="17669"/>
                  <a:pt x="514489" y="0"/>
                </a:cubicBezTo>
                <a:cubicBezTo>
                  <a:pt x="753669" y="-17669"/>
                  <a:pt x="888147" y="-7123"/>
                  <a:pt x="1049977" y="0"/>
                </a:cubicBezTo>
                <a:cubicBezTo>
                  <a:pt x="1036910" y="151981"/>
                  <a:pt x="1050662" y="278747"/>
                  <a:pt x="1049977" y="385887"/>
                </a:cubicBezTo>
                <a:cubicBezTo>
                  <a:pt x="939407" y="380220"/>
                  <a:pt x="688771" y="382284"/>
                  <a:pt x="556488" y="385887"/>
                </a:cubicBezTo>
                <a:cubicBezTo>
                  <a:pt x="424205" y="389490"/>
                  <a:pt x="224723" y="408414"/>
                  <a:pt x="0" y="385887"/>
                </a:cubicBezTo>
                <a:cubicBezTo>
                  <a:pt x="7550" y="257226"/>
                  <a:pt x="8491" y="151757"/>
                  <a:pt x="0" y="0"/>
                </a:cubicBezTo>
                <a:close/>
              </a:path>
              <a:path w="1049977" h="385887" stroke="0" extrusionOk="0">
                <a:moveTo>
                  <a:pt x="0" y="0"/>
                </a:moveTo>
                <a:cubicBezTo>
                  <a:pt x="145702" y="6839"/>
                  <a:pt x="274088" y="10714"/>
                  <a:pt x="503989" y="0"/>
                </a:cubicBezTo>
                <a:cubicBezTo>
                  <a:pt x="733890" y="-10714"/>
                  <a:pt x="892466" y="16136"/>
                  <a:pt x="1049977" y="0"/>
                </a:cubicBezTo>
                <a:cubicBezTo>
                  <a:pt x="1066427" y="132197"/>
                  <a:pt x="1061966" y="305981"/>
                  <a:pt x="1049977" y="385887"/>
                </a:cubicBezTo>
                <a:cubicBezTo>
                  <a:pt x="924776" y="368794"/>
                  <a:pt x="686811" y="408741"/>
                  <a:pt x="545988" y="385887"/>
                </a:cubicBezTo>
                <a:cubicBezTo>
                  <a:pt x="405165" y="363033"/>
                  <a:pt x="193434" y="36889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Santé</a:t>
            </a:r>
          </a:p>
        </p:txBody>
      </p:sp>
    </p:spTree>
    <p:extLst>
      <p:ext uri="{BB962C8B-B14F-4D97-AF65-F5344CB8AC3E}">
        <p14:creationId xmlns:p14="http://schemas.microsoft.com/office/powerpoint/2010/main" val="1509031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1+#ppt_w/2"/>
                                          </p:val>
                                        </p:tav>
                                        <p:tav tm="100000">
                                          <p:val>
                                            <p:strVal val="#ppt_x"/>
                                          </p:val>
                                        </p:tav>
                                      </p:tavLst>
                                    </p:anim>
                                    <p:anim calcmode="lin" valueType="num">
                                      <p:cBhvr additive="base">
                                        <p:cTn id="21" dur="500" fill="hold"/>
                                        <p:tgtEl>
                                          <p:spTgt spid="2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1+#ppt_w/2"/>
                                          </p:val>
                                        </p:tav>
                                        <p:tav tm="100000">
                                          <p:val>
                                            <p:strVal val="#ppt_x"/>
                                          </p:val>
                                        </p:tav>
                                      </p:tavLst>
                                    </p:anim>
                                    <p:anim calcmode="lin" valueType="num">
                                      <p:cBhvr additive="base">
                                        <p:cTn id="25" dur="50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53" presetClass="entr" presetSubtype="16"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53" presetClass="entr" presetSubtype="16"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fltVal val="0"/>
                                          </p:val>
                                        </p:tav>
                                        <p:tav tm="100000">
                                          <p:val>
                                            <p:strVal val="#ppt_w"/>
                                          </p:val>
                                        </p:tav>
                                      </p:tavLst>
                                    </p:anim>
                                    <p:anim calcmode="lin" valueType="num">
                                      <p:cBhvr>
                                        <p:cTn id="54" dur="500" fill="hold"/>
                                        <p:tgtEl>
                                          <p:spTgt spid="8"/>
                                        </p:tgtEl>
                                        <p:attrNameLst>
                                          <p:attrName>ppt_h</p:attrName>
                                        </p:attrNameLst>
                                      </p:cBhvr>
                                      <p:tavLst>
                                        <p:tav tm="0">
                                          <p:val>
                                            <p:fltVal val="0"/>
                                          </p:val>
                                        </p:tav>
                                        <p:tav tm="100000">
                                          <p:val>
                                            <p:strVal val="#ppt_h"/>
                                          </p:val>
                                        </p:tav>
                                      </p:tavLst>
                                    </p:anim>
                                    <p:animEffect transition="in" filter="fade">
                                      <p:cBhvr>
                                        <p:cTn id="55" dur="500"/>
                                        <p:tgtEl>
                                          <p:spTgt spid="8"/>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p:cTn id="58" dur="500" fill="hold"/>
                                        <p:tgtEl>
                                          <p:spTgt spid="2"/>
                                        </p:tgtEl>
                                        <p:attrNameLst>
                                          <p:attrName>ppt_w</p:attrName>
                                        </p:attrNameLst>
                                      </p:cBhvr>
                                      <p:tavLst>
                                        <p:tav tm="0">
                                          <p:val>
                                            <p:fltVal val="0"/>
                                          </p:val>
                                        </p:tav>
                                        <p:tav tm="100000">
                                          <p:val>
                                            <p:strVal val="#ppt_w"/>
                                          </p:val>
                                        </p:tav>
                                      </p:tavLst>
                                    </p:anim>
                                    <p:anim calcmode="lin" valueType="num">
                                      <p:cBhvr>
                                        <p:cTn id="59" dur="500" fill="hold"/>
                                        <p:tgtEl>
                                          <p:spTgt spid="2"/>
                                        </p:tgtEl>
                                        <p:attrNameLst>
                                          <p:attrName>ppt_h</p:attrName>
                                        </p:attrNameLst>
                                      </p:cBhvr>
                                      <p:tavLst>
                                        <p:tav tm="0">
                                          <p:val>
                                            <p:fltVal val="0"/>
                                          </p:val>
                                        </p:tav>
                                        <p:tav tm="100000">
                                          <p:val>
                                            <p:strVal val="#ppt_h"/>
                                          </p:val>
                                        </p:tav>
                                      </p:tavLst>
                                    </p:anim>
                                    <p:animEffect transition="in" filter="fade">
                                      <p:cBhvr>
                                        <p:cTn id="6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24" grpId="0" animBg="1"/>
      <p:bldP spid="5" grpId="0" animBg="1"/>
      <p:bldP spid="2" grpId="0" animBg="1"/>
      <p:bldP spid="7"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26DFE-0447-A4FF-8553-0F02D6EC1E82}"/>
              </a:ext>
            </a:extLst>
          </p:cNvPr>
          <p:cNvSpPr/>
          <p:nvPr/>
        </p:nvSpPr>
        <p:spPr>
          <a:xfrm>
            <a:off x="610046" y="1415425"/>
            <a:ext cx="11066017" cy="4758233"/>
          </a:xfrm>
          <a:custGeom>
            <a:avLst/>
            <a:gdLst>
              <a:gd name="connsiteX0" fmla="*/ 0 w 11066017"/>
              <a:gd name="connsiteY0" fmla="*/ 0 h 4758233"/>
              <a:gd name="connsiteX1" fmla="*/ 470306 w 11066017"/>
              <a:gd name="connsiteY1" fmla="*/ 0 h 4758233"/>
              <a:gd name="connsiteX2" fmla="*/ 940611 w 11066017"/>
              <a:gd name="connsiteY2" fmla="*/ 0 h 4758233"/>
              <a:gd name="connsiteX3" fmla="*/ 1410917 w 11066017"/>
              <a:gd name="connsiteY3" fmla="*/ 0 h 4758233"/>
              <a:gd name="connsiteX4" fmla="*/ 1770563 w 11066017"/>
              <a:gd name="connsiteY4" fmla="*/ 0 h 4758233"/>
              <a:gd name="connsiteX5" fmla="*/ 2683509 w 11066017"/>
              <a:gd name="connsiteY5" fmla="*/ 0 h 4758233"/>
              <a:gd name="connsiteX6" fmla="*/ 3375135 w 11066017"/>
              <a:gd name="connsiteY6" fmla="*/ 0 h 4758233"/>
              <a:gd name="connsiteX7" fmla="*/ 4288082 w 11066017"/>
              <a:gd name="connsiteY7" fmla="*/ 0 h 4758233"/>
              <a:gd name="connsiteX8" fmla="*/ 4869047 w 11066017"/>
              <a:gd name="connsiteY8" fmla="*/ 0 h 4758233"/>
              <a:gd name="connsiteX9" fmla="*/ 5228693 w 11066017"/>
              <a:gd name="connsiteY9" fmla="*/ 0 h 4758233"/>
              <a:gd name="connsiteX10" fmla="*/ 5698999 w 11066017"/>
              <a:gd name="connsiteY10" fmla="*/ 0 h 4758233"/>
              <a:gd name="connsiteX11" fmla="*/ 6390625 w 11066017"/>
              <a:gd name="connsiteY11" fmla="*/ 0 h 4758233"/>
              <a:gd name="connsiteX12" fmla="*/ 7192911 w 11066017"/>
              <a:gd name="connsiteY12" fmla="*/ 0 h 4758233"/>
              <a:gd name="connsiteX13" fmla="*/ 7773877 w 11066017"/>
              <a:gd name="connsiteY13" fmla="*/ 0 h 4758233"/>
              <a:gd name="connsiteX14" fmla="*/ 8133522 w 11066017"/>
              <a:gd name="connsiteY14" fmla="*/ 0 h 4758233"/>
              <a:gd name="connsiteX15" fmla="*/ 8825149 w 11066017"/>
              <a:gd name="connsiteY15" fmla="*/ 0 h 4758233"/>
              <a:gd name="connsiteX16" fmla="*/ 9627435 w 11066017"/>
              <a:gd name="connsiteY16" fmla="*/ 0 h 4758233"/>
              <a:gd name="connsiteX17" fmla="*/ 10319061 w 11066017"/>
              <a:gd name="connsiteY17" fmla="*/ 0 h 4758233"/>
              <a:gd name="connsiteX18" fmla="*/ 11066017 w 11066017"/>
              <a:gd name="connsiteY18" fmla="*/ 0 h 4758233"/>
              <a:gd name="connsiteX19" fmla="*/ 11066017 w 11066017"/>
              <a:gd name="connsiteY19" fmla="*/ 679748 h 4758233"/>
              <a:gd name="connsiteX20" fmla="*/ 11066017 w 11066017"/>
              <a:gd name="connsiteY20" fmla="*/ 1454660 h 4758233"/>
              <a:gd name="connsiteX21" fmla="*/ 11066017 w 11066017"/>
              <a:gd name="connsiteY21" fmla="*/ 2086825 h 4758233"/>
              <a:gd name="connsiteX22" fmla="*/ 11066017 w 11066017"/>
              <a:gd name="connsiteY22" fmla="*/ 2623826 h 4758233"/>
              <a:gd name="connsiteX23" fmla="*/ 11066017 w 11066017"/>
              <a:gd name="connsiteY23" fmla="*/ 3255991 h 4758233"/>
              <a:gd name="connsiteX24" fmla="*/ 11066017 w 11066017"/>
              <a:gd name="connsiteY24" fmla="*/ 4030903 h 4758233"/>
              <a:gd name="connsiteX25" fmla="*/ 11066017 w 11066017"/>
              <a:gd name="connsiteY25" fmla="*/ 4758233 h 4758233"/>
              <a:gd name="connsiteX26" fmla="*/ 10595711 w 11066017"/>
              <a:gd name="connsiteY26" fmla="*/ 4758233 h 4758233"/>
              <a:gd name="connsiteX27" fmla="*/ 9793425 w 11066017"/>
              <a:gd name="connsiteY27" fmla="*/ 4758233 h 4758233"/>
              <a:gd name="connsiteX28" fmla="*/ 9212459 w 11066017"/>
              <a:gd name="connsiteY28" fmla="*/ 4758233 h 4758233"/>
              <a:gd name="connsiteX29" fmla="*/ 8852814 w 11066017"/>
              <a:gd name="connsiteY29" fmla="*/ 4758233 h 4758233"/>
              <a:gd name="connsiteX30" fmla="*/ 7939867 w 11066017"/>
              <a:gd name="connsiteY30" fmla="*/ 4758233 h 4758233"/>
              <a:gd name="connsiteX31" fmla="*/ 7137581 w 11066017"/>
              <a:gd name="connsiteY31" fmla="*/ 4758233 h 4758233"/>
              <a:gd name="connsiteX32" fmla="*/ 6335295 w 11066017"/>
              <a:gd name="connsiteY32" fmla="*/ 4758233 h 4758233"/>
              <a:gd name="connsiteX33" fmla="*/ 5975649 w 11066017"/>
              <a:gd name="connsiteY33" fmla="*/ 4758233 h 4758233"/>
              <a:gd name="connsiteX34" fmla="*/ 5505343 w 11066017"/>
              <a:gd name="connsiteY34" fmla="*/ 4758233 h 4758233"/>
              <a:gd name="connsiteX35" fmla="*/ 5035038 w 11066017"/>
              <a:gd name="connsiteY35" fmla="*/ 4758233 h 4758233"/>
              <a:gd name="connsiteX36" fmla="*/ 4675392 w 11066017"/>
              <a:gd name="connsiteY36" fmla="*/ 4758233 h 4758233"/>
              <a:gd name="connsiteX37" fmla="*/ 4205086 w 11066017"/>
              <a:gd name="connsiteY37" fmla="*/ 4758233 h 4758233"/>
              <a:gd name="connsiteX38" fmla="*/ 3845441 w 11066017"/>
              <a:gd name="connsiteY38" fmla="*/ 4758233 h 4758233"/>
              <a:gd name="connsiteX39" fmla="*/ 3375135 w 11066017"/>
              <a:gd name="connsiteY39" fmla="*/ 4758233 h 4758233"/>
              <a:gd name="connsiteX40" fmla="*/ 3015490 w 11066017"/>
              <a:gd name="connsiteY40" fmla="*/ 4758233 h 4758233"/>
              <a:gd name="connsiteX41" fmla="*/ 2323864 w 11066017"/>
              <a:gd name="connsiteY41" fmla="*/ 4758233 h 4758233"/>
              <a:gd name="connsiteX42" fmla="*/ 1742898 w 11066017"/>
              <a:gd name="connsiteY42" fmla="*/ 4758233 h 4758233"/>
              <a:gd name="connsiteX43" fmla="*/ 1383252 w 11066017"/>
              <a:gd name="connsiteY43" fmla="*/ 4758233 h 4758233"/>
              <a:gd name="connsiteX44" fmla="*/ 0 w 11066017"/>
              <a:gd name="connsiteY44" fmla="*/ 4758233 h 4758233"/>
              <a:gd name="connsiteX45" fmla="*/ 0 w 11066017"/>
              <a:gd name="connsiteY45" fmla="*/ 4030903 h 4758233"/>
              <a:gd name="connsiteX46" fmla="*/ 0 w 11066017"/>
              <a:gd name="connsiteY46" fmla="*/ 3398738 h 4758233"/>
              <a:gd name="connsiteX47" fmla="*/ 0 w 11066017"/>
              <a:gd name="connsiteY47" fmla="*/ 2766573 h 4758233"/>
              <a:gd name="connsiteX48" fmla="*/ 0 w 11066017"/>
              <a:gd name="connsiteY48" fmla="*/ 2181990 h 4758233"/>
              <a:gd name="connsiteX49" fmla="*/ 0 w 11066017"/>
              <a:gd name="connsiteY49" fmla="*/ 1454660 h 4758233"/>
              <a:gd name="connsiteX50" fmla="*/ 0 w 11066017"/>
              <a:gd name="connsiteY50" fmla="*/ 727330 h 4758233"/>
              <a:gd name="connsiteX51" fmla="*/ 0 w 11066017"/>
              <a:gd name="connsiteY51"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066017" h="4758233" fill="none" extrusionOk="0">
                <a:moveTo>
                  <a:pt x="0" y="0"/>
                </a:moveTo>
                <a:cubicBezTo>
                  <a:pt x="95860" y="2631"/>
                  <a:pt x="374827" y="2521"/>
                  <a:pt x="470306" y="0"/>
                </a:cubicBezTo>
                <a:cubicBezTo>
                  <a:pt x="565785" y="-2521"/>
                  <a:pt x="786367" y="-16660"/>
                  <a:pt x="940611" y="0"/>
                </a:cubicBezTo>
                <a:cubicBezTo>
                  <a:pt x="1094855" y="16660"/>
                  <a:pt x="1262985" y="12183"/>
                  <a:pt x="1410917" y="0"/>
                </a:cubicBezTo>
                <a:cubicBezTo>
                  <a:pt x="1558849" y="-12183"/>
                  <a:pt x="1649609" y="-880"/>
                  <a:pt x="1770563" y="0"/>
                </a:cubicBezTo>
                <a:cubicBezTo>
                  <a:pt x="1891517" y="880"/>
                  <a:pt x="2316837" y="3775"/>
                  <a:pt x="2683509" y="0"/>
                </a:cubicBezTo>
                <a:cubicBezTo>
                  <a:pt x="3050181" y="-3775"/>
                  <a:pt x="3078962" y="-7059"/>
                  <a:pt x="3375135" y="0"/>
                </a:cubicBezTo>
                <a:cubicBezTo>
                  <a:pt x="3671308" y="7059"/>
                  <a:pt x="3983320" y="-37731"/>
                  <a:pt x="4288082" y="0"/>
                </a:cubicBezTo>
                <a:cubicBezTo>
                  <a:pt x="4592844" y="37731"/>
                  <a:pt x="4747777" y="15885"/>
                  <a:pt x="4869047" y="0"/>
                </a:cubicBezTo>
                <a:cubicBezTo>
                  <a:pt x="4990318" y="-15885"/>
                  <a:pt x="5124221" y="-17217"/>
                  <a:pt x="5228693" y="0"/>
                </a:cubicBezTo>
                <a:cubicBezTo>
                  <a:pt x="5333165" y="17217"/>
                  <a:pt x="5468448" y="-14492"/>
                  <a:pt x="5698999" y="0"/>
                </a:cubicBezTo>
                <a:cubicBezTo>
                  <a:pt x="5929550" y="14492"/>
                  <a:pt x="6216926" y="21085"/>
                  <a:pt x="6390625" y="0"/>
                </a:cubicBezTo>
                <a:cubicBezTo>
                  <a:pt x="6564324" y="-21085"/>
                  <a:pt x="6978562" y="22243"/>
                  <a:pt x="7192911" y="0"/>
                </a:cubicBezTo>
                <a:cubicBezTo>
                  <a:pt x="7407260" y="-22243"/>
                  <a:pt x="7650100" y="-5391"/>
                  <a:pt x="7773877" y="0"/>
                </a:cubicBezTo>
                <a:cubicBezTo>
                  <a:pt x="7897654" y="5391"/>
                  <a:pt x="8027623" y="-7856"/>
                  <a:pt x="8133522" y="0"/>
                </a:cubicBezTo>
                <a:cubicBezTo>
                  <a:pt x="8239422" y="7856"/>
                  <a:pt x="8541003" y="-23208"/>
                  <a:pt x="8825149" y="0"/>
                </a:cubicBezTo>
                <a:cubicBezTo>
                  <a:pt x="9109295" y="23208"/>
                  <a:pt x="9401351" y="38507"/>
                  <a:pt x="9627435" y="0"/>
                </a:cubicBezTo>
                <a:cubicBezTo>
                  <a:pt x="9853519" y="-38507"/>
                  <a:pt x="10006742" y="-34253"/>
                  <a:pt x="10319061" y="0"/>
                </a:cubicBezTo>
                <a:cubicBezTo>
                  <a:pt x="10631380" y="34253"/>
                  <a:pt x="10740414" y="-20920"/>
                  <a:pt x="11066017" y="0"/>
                </a:cubicBezTo>
                <a:cubicBezTo>
                  <a:pt x="11075812" y="271026"/>
                  <a:pt x="11050885" y="473814"/>
                  <a:pt x="11066017" y="679748"/>
                </a:cubicBezTo>
                <a:cubicBezTo>
                  <a:pt x="11081149" y="885682"/>
                  <a:pt x="11067348" y="1173736"/>
                  <a:pt x="11066017" y="1454660"/>
                </a:cubicBezTo>
                <a:cubicBezTo>
                  <a:pt x="11064686" y="1735584"/>
                  <a:pt x="11084207" y="1829025"/>
                  <a:pt x="11066017" y="2086825"/>
                </a:cubicBezTo>
                <a:cubicBezTo>
                  <a:pt x="11047827" y="2344625"/>
                  <a:pt x="11039506" y="2381018"/>
                  <a:pt x="11066017" y="2623826"/>
                </a:cubicBezTo>
                <a:cubicBezTo>
                  <a:pt x="11092528" y="2866634"/>
                  <a:pt x="11069255" y="3052796"/>
                  <a:pt x="11066017" y="3255991"/>
                </a:cubicBezTo>
                <a:cubicBezTo>
                  <a:pt x="11062779" y="3459186"/>
                  <a:pt x="11045195" y="3729071"/>
                  <a:pt x="11066017" y="4030903"/>
                </a:cubicBezTo>
                <a:cubicBezTo>
                  <a:pt x="11086839" y="4332735"/>
                  <a:pt x="11054294" y="4493292"/>
                  <a:pt x="11066017" y="4758233"/>
                </a:cubicBezTo>
                <a:cubicBezTo>
                  <a:pt x="10831140" y="4754016"/>
                  <a:pt x="10736835" y="4736864"/>
                  <a:pt x="10595711" y="4758233"/>
                </a:cubicBezTo>
                <a:cubicBezTo>
                  <a:pt x="10454587" y="4779602"/>
                  <a:pt x="10132276" y="4750755"/>
                  <a:pt x="9793425" y="4758233"/>
                </a:cubicBezTo>
                <a:cubicBezTo>
                  <a:pt x="9454574" y="4765711"/>
                  <a:pt x="9440021" y="4757170"/>
                  <a:pt x="9212459" y="4758233"/>
                </a:cubicBezTo>
                <a:cubicBezTo>
                  <a:pt x="8984897" y="4759296"/>
                  <a:pt x="9027409" y="4742904"/>
                  <a:pt x="8852814" y="4758233"/>
                </a:cubicBezTo>
                <a:cubicBezTo>
                  <a:pt x="8678219" y="4773562"/>
                  <a:pt x="8225759" y="4788242"/>
                  <a:pt x="7939867" y="4758233"/>
                </a:cubicBezTo>
                <a:cubicBezTo>
                  <a:pt x="7653975" y="4728224"/>
                  <a:pt x="7364918" y="4723281"/>
                  <a:pt x="7137581" y="4758233"/>
                </a:cubicBezTo>
                <a:cubicBezTo>
                  <a:pt x="6910244" y="4793185"/>
                  <a:pt x="6647989" y="4772528"/>
                  <a:pt x="6335295" y="4758233"/>
                </a:cubicBezTo>
                <a:cubicBezTo>
                  <a:pt x="6022601" y="4743938"/>
                  <a:pt x="6080421" y="4753846"/>
                  <a:pt x="5975649" y="4758233"/>
                </a:cubicBezTo>
                <a:cubicBezTo>
                  <a:pt x="5870877" y="4762620"/>
                  <a:pt x="5677734" y="4779211"/>
                  <a:pt x="5505343" y="4758233"/>
                </a:cubicBezTo>
                <a:cubicBezTo>
                  <a:pt x="5332952" y="4737255"/>
                  <a:pt x="5143355" y="4764853"/>
                  <a:pt x="5035038" y="4758233"/>
                </a:cubicBezTo>
                <a:cubicBezTo>
                  <a:pt x="4926721" y="4751613"/>
                  <a:pt x="4838817" y="4766276"/>
                  <a:pt x="4675392" y="4758233"/>
                </a:cubicBezTo>
                <a:cubicBezTo>
                  <a:pt x="4511967" y="4750190"/>
                  <a:pt x="4343799" y="4756287"/>
                  <a:pt x="4205086" y="4758233"/>
                </a:cubicBezTo>
                <a:cubicBezTo>
                  <a:pt x="4066373" y="4760179"/>
                  <a:pt x="3924548" y="4756525"/>
                  <a:pt x="3845441" y="4758233"/>
                </a:cubicBezTo>
                <a:cubicBezTo>
                  <a:pt x="3766335" y="4759941"/>
                  <a:pt x="3542017" y="4779822"/>
                  <a:pt x="3375135" y="4758233"/>
                </a:cubicBezTo>
                <a:cubicBezTo>
                  <a:pt x="3208253" y="4736644"/>
                  <a:pt x="3105202" y="4771274"/>
                  <a:pt x="3015490" y="4758233"/>
                </a:cubicBezTo>
                <a:cubicBezTo>
                  <a:pt x="2925778" y="4745192"/>
                  <a:pt x="2472339" y="4764192"/>
                  <a:pt x="2323864" y="4758233"/>
                </a:cubicBezTo>
                <a:cubicBezTo>
                  <a:pt x="2175389" y="4752274"/>
                  <a:pt x="1863267" y="4761262"/>
                  <a:pt x="1742898" y="4758233"/>
                </a:cubicBezTo>
                <a:cubicBezTo>
                  <a:pt x="1622529" y="4755204"/>
                  <a:pt x="1502500" y="4755653"/>
                  <a:pt x="1383252" y="4758233"/>
                </a:cubicBezTo>
                <a:cubicBezTo>
                  <a:pt x="1264004" y="4760813"/>
                  <a:pt x="684386" y="4821244"/>
                  <a:pt x="0" y="4758233"/>
                </a:cubicBezTo>
                <a:cubicBezTo>
                  <a:pt x="18072" y="4513817"/>
                  <a:pt x="22502" y="4183051"/>
                  <a:pt x="0" y="4030903"/>
                </a:cubicBezTo>
                <a:cubicBezTo>
                  <a:pt x="-22502" y="3878755"/>
                  <a:pt x="-11057" y="3622938"/>
                  <a:pt x="0" y="3398738"/>
                </a:cubicBezTo>
                <a:cubicBezTo>
                  <a:pt x="11057" y="3174538"/>
                  <a:pt x="-25236" y="3058260"/>
                  <a:pt x="0" y="2766573"/>
                </a:cubicBezTo>
                <a:cubicBezTo>
                  <a:pt x="25236" y="2474886"/>
                  <a:pt x="-3163" y="2447894"/>
                  <a:pt x="0" y="2181990"/>
                </a:cubicBezTo>
                <a:cubicBezTo>
                  <a:pt x="3163" y="1916086"/>
                  <a:pt x="9769" y="1638994"/>
                  <a:pt x="0" y="1454660"/>
                </a:cubicBezTo>
                <a:cubicBezTo>
                  <a:pt x="-9769" y="1270326"/>
                  <a:pt x="27727" y="977333"/>
                  <a:pt x="0" y="727330"/>
                </a:cubicBezTo>
                <a:cubicBezTo>
                  <a:pt x="-27727" y="477327"/>
                  <a:pt x="3541" y="186737"/>
                  <a:pt x="0" y="0"/>
                </a:cubicBezTo>
                <a:close/>
              </a:path>
              <a:path w="11066017" h="4758233" stroke="0"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14" name="Bulle narrative : rectangle à coins arrondis 13">
            <a:extLst>
              <a:ext uri="{FF2B5EF4-FFF2-40B4-BE49-F238E27FC236}">
                <a16:creationId xmlns:a16="http://schemas.microsoft.com/office/drawing/2014/main" id="{B4698292-11BB-79E2-4806-52C88C54AAA6}"/>
              </a:ext>
            </a:extLst>
          </p:cNvPr>
          <p:cNvSpPr/>
          <p:nvPr/>
        </p:nvSpPr>
        <p:spPr>
          <a:xfrm>
            <a:off x="5205930" y="3547009"/>
            <a:ext cx="5215562" cy="1979048"/>
          </a:xfrm>
          <a:custGeom>
            <a:avLst/>
            <a:gdLst>
              <a:gd name="connsiteX0" fmla="*/ 0 w 5215562"/>
              <a:gd name="connsiteY0" fmla="*/ 329848 h 1979048"/>
              <a:gd name="connsiteX1" fmla="*/ 329848 w 5215562"/>
              <a:gd name="connsiteY1" fmla="*/ 0 h 1979048"/>
              <a:gd name="connsiteX2" fmla="*/ 899486 w 5215562"/>
              <a:gd name="connsiteY2" fmla="*/ 0 h 1979048"/>
              <a:gd name="connsiteX3" fmla="*/ 1469124 w 5215562"/>
              <a:gd name="connsiteY3" fmla="*/ 0 h 1979048"/>
              <a:gd name="connsiteX4" fmla="*/ 2065888 w 5215562"/>
              <a:gd name="connsiteY4" fmla="*/ 0 h 1979048"/>
              <a:gd name="connsiteX5" fmla="*/ 3042411 w 5215562"/>
              <a:gd name="connsiteY5" fmla="*/ 0 h 1979048"/>
              <a:gd name="connsiteX6" fmla="*/ 3042411 w 5215562"/>
              <a:gd name="connsiteY6" fmla="*/ 0 h 1979048"/>
              <a:gd name="connsiteX7" fmla="*/ 3490080 w 5215562"/>
              <a:gd name="connsiteY7" fmla="*/ 0 h 1979048"/>
              <a:gd name="connsiteX8" fmla="*/ 3911672 w 5215562"/>
              <a:gd name="connsiteY8" fmla="*/ 0 h 1979048"/>
              <a:gd name="connsiteX9" fmla="*/ 4346302 w 5215562"/>
              <a:gd name="connsiteY9" fmla="*/ 0 h 1979048"/>
              <a:gd name="connsiteX10" fmla="*/ 4885714 w 5215562"/>
              <a:gd name="connsiteY10" fmla="*/ 0 h 1979048"/>
              <a:gd name="connsiteX11" fmla="*/ 5215562 w 5215562"/>
              <a:gd name="connsiteY11" fmla="*/ 329848 h 1979048"/>
              <a:gd name="connsiteX12" fmla="*/ 5215562 w 5215562"/>
              <a:gd name="connsiteY12" fmla="*/ 329841 h 1979048"/>
              <a:gd name="connsiteX13" fmla="*/ 5564692 w 5215562"/>
              <a:gd name="connsiteY13" fmla="*/ 201645 h 1979048"/>
              <a:gd name="connsiteX14" fmla="*/ 5400601 w 5215562"/>
              <a:gd name="connsiteY14" fmla="*/ 494435 h 1979048"/>
              <a:gd name="connsiteX15" fmla="*/ 5215562 w 5215562"/>
              <a:gd name="connsiteY15" fmla="*/ 824603 h 1979048"/>
              <a:gd name="connsiteX16" fmla="*/ 5215562 w 5215562"/>
              <a:gd name="connsiteY16" fmla="*/ 1236902 h 1979048"/>
              <a:gd name="connsiteX17" fmla="*/ 5215562 w 5215562"/>
              <a:gd name="connsiteY17" fmla="*/ 1649200 h 1979048"/>
              <a:gd name="connsiteX18" fmla="*/ 4885714 w 5215562"/>
              <a:gd name="connsiteY18" fmla="*/ 1979048 h 1979048"/>
              <a:gd name="connsiteX19" fmla="*/ 4346302 w 5215562"/>
              <a:gd name="connsiteY19" fmla="*/ 1979048 h 1979048"/>
              <a:gd name="connsiteX20" fmla="*/ 3937749 w 5215562"/>
              <a:gd name="connsiteY20" fmla="*/ 1979048 h 1979048"/>
              <a:gd name="connsiteX21" fmla="*/ 3516158 w 5215562"/>
              <a:gd name="connsiteY21" fmla="*/ 1979048 h 1979048"/>
              <a:gd name="connsiteX22" fmla="*/ 3042411 w 5215562"/>
              <a:gd name="connsiteY22" fmla="*/ 1979048 h 1979048"/>
              <a:gd name="connsiteX23" fmla="*/ 3042411 w 5215562"/>
              <a:gd name="connsiteY23" fmla="*/ 1979048 h 1979048"/>
              <a:gd name="connsiteX24" fmla="*/ 2499898 w 5215562"/>
              <a:gd name="connsiteY24" fmla="*/ 1979048 h 1979048"/>
              <a:gd name="connsiteX25" fmla="*/ 1930260 w 5215562"/>
              <a:gd name="connsiteY25" fmla="*/ 1979048 h 1979048"/>
              <a:gd name="connsiteX26" fmla="*/ 1414873 w 5215562"/>
              <a:gd name="connsiteY26" fmla="*/ 1979048 h 1979048"/>
              <a:gd name="connsiteX27" fmla="*/ 953737 w 5215562"/>
              <a:gd name="connsiteY27" fmla="*/ 1979048 h 1979048"/>
              <a:gd name="connsiteX28" fmla="*/ 329848 w 5215562"/>
              <a:gd name="connsiteY28" fmla="*/ 1979048 h 1979048"/>
              <a:gd name="connsiteX29" fmla="*/ 0 w 5215562"/>
              <a:gd name="connsiteY29" fmla="*/ 1649200 h 1979048"/>
              <a:gd name="connsiteX30" fmla="*/ 0 w 5215562"/>
              <a:gd name="connsiteY30" fmla="*/ 1245147 h 1979048"/>
              <a:gd name="connsiteX31" fmla="*/ 0 w 5215562"/>
              <a:gd name="connsiteY31" fmla="*/ 824603 h 1979048"/>
              <a:gd name="connsiteX32" fmla="*/ 0 w 5215562"/>
              <a:gd name="connsiteY32" fmla="*/ 329841 h 1979048"/>
              <a:gd name="connsiteX33" fmla="*/ 0 w 5215562"/>
              <a:gd name="connsiteY33" fmla="*/ 329841 h 1979048"/>
              <a:gd name="connsiteX34" fmla="*/ 0 w 5215562"/>
              <a:gd name="connsiteY34" fmla="*/ 329848 h 1979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5562" h="1979048" fill="none" extrusionOk="0">
                <a:moveTo>
                  <a:pt x="0" y="329848"/>
                </a:moveTo>
                <a:cubicBezTo>
                  <a:pt x="4177" y="163733"/>
                  <a:pt x="149728" y="22283"/>
                  <a:pt x="329848" y="0"/>
                </a:cubicBezTo>
                <a:cubicBezTo>
                  <a:pt x="466776" y="-66897"/>
                  <a:pt x="744860" y="10623"/>
                  <a:pt x="899486" y="0"/>
                </a:cubicBezTo>
                <a:cubicBezTo>
                  <a:pt x="1054112" y="-10623"/>
                  <a:pt x="1213883" y="65617"/>
                  <a:pt x="1469124" y="0"/>
                </a:cubicBezTo>
                <a:cubicBezTo>
                  <a:pt x="1724365" y="-65617"/>
                  <a:pt x="1864374" y="49419"/>
                  <a:pt x="2065888" y="0"/>
                </a:cubicBezTo>
                <a:cubicBezTo>
                  <a:pt x="2267402" y="-49419"/>
                  <a:pt x="2564628" y="38278"/>
                  <a:pt x="3042411" y="0"/>
                </a:cubicBezTo>
                <a:lnTo>
                  <a:pt x="3042411" y="0"/>
                </a:lnTo>
                <a:cubicBezTo>
                  <a:pt x="3203369" y="-21997"/>
                  <a:pt x="3290582" y="15011"/>
                  <a:pt x="3490080" y="0"/>
                </a:cubicBezTo>
                <a:cubicBezTo>
                  <a:pt x="3689578" y="-15011"/>
                  <a:pt x="3709717" y="16176"/>
                  <a:pt x="3911672" y="0"/>
                </a:cubicBezTo>
                <a:cubicBezTo>
                  <a:pt x="4113627" y="-16176"/>
                  <a:pt x="4198766" y="18024"/>
                  <a:pt x="4346302" y="0"/>
                </a:cubicBezTo>
                <a:cubicBezTo>
                  <a:pt x="4503367" y="-19453"/>
                  <a:pt x="4645088" y="12637"/>
                  <a:pt x="4885714" y="0"/>
                </a:cubicBezTo>
                <a:cubicBezTo>
                  <a:pt x="5067866" y="8666"/>
                  <a:pt x="5255648" y="110898"/>
                  <a:pt x="5215562" y="329848"/>
                </a:cubicBezTo>
                <a:lnTo>
                  <a:pt x="5215562" y="329841"/>
                </a:lnTo>
                <a:cubicBezTo>
                  <a:pt x="5299855" y="287382"/>
                  <a:pt x="5444637" y="251727"/>
                  <a:pt x="5564692" y="201645"/>
                </a:cubicBezTo>
                <a:cubicBezTo>
                  <a:pt x="5515546" y="353946"/>
                  <a:pt x="5429881" y="406252"/>
                  <a:pt x="5400601" y="494435"/>
                </a:cubicBezTo>
                <a:cubicBezTo>
                  <a:pt x="5371321" y="582618"/>
                  <a:pt x="5217447" y="736851"/>
                  <a:pt x="5215562" y="824603"/>
                </a:cubicBezTo>
                <a:cubicBezTo>
                  <a:pt x="5256699" y="983292"/>
                  <a:pt x="5187259" y="1149663"/>
                  <a:pt x="5215562" y="1236902"/>
                </a:cubicBezTo>
                <a:cubicBezTo>
                  <a:pt x="5243865" y="1324141"/>
                  <a:pt x="5179263" y="1533766"/>
                  <a:pt x="5215562" y="1649200"/>
                </a:cubicBezTo>
                <a:cubicBezTo>
                  <a:pt x="5243308" y="1794114"/>
                  <a:pt x="5077113" y="1972752"/>
                  <a:pt x="4885714" y="1979048"/>
                </a:cubicBezTo>
                <a:cubicBezTo>
                  <a:pt x="4647398" y="1994612"/>
                  <a:pt x="4472179" y="1954340"/>
                  <a:pt x="4346302" y="1979048"/>
                </a:cubicBezTo>
                <a:cubicBezTo>
                  <a:pt x="4142040" y="2001792"/>
                  <a:pt x="4067757" y="1978377"/>
                  <a:pt x="3937749" y="1979048"/>
                </a:cubicBezTo>
                <a:cubicBezTo>
                  <a:pt x="3807741" y="1979719"/>
                  <a:pt x="3625794" y="1955367"/>
                  <a:pt x="3516158" y="1979048"/>
                </a:cubicBezTo>
                <a:cubicBezTo>
                  <a:pt x="3406522" y="2002729"/>
                  <a:pt x="3259717" y="1929437"/>
                  <a:pt x="3042411" y="1979048"/>
                </a:cubicBezTo>
                <a:lnTo>
                  <a:pt x="3042411" y="1979048"/>
                </a:lnTo>
                <a:cubicBezTo>
                  <a:pt x="2921604" y="2037887"/>
                  <a:pt x="2678871" y="1935532"/>
                  <a:pt x="2499898" y="1979048"/>
                </a:cubicBezTo>
                <a:cubicBezTo>
                  <a:pt x="2320925" y="2022564"/>
                  <a:pt x="2106162" y="1948685"/>
                  <a:pt x="1930260" y="1979048"/>
                </a:cubicBezTo>
                <a:cubicBezTo>
                  <a:pt x="1754358" y="2009411"/>
                  <a:pt x="1605622" y="1945155"/>
                  <a:pt x="1414873" y="1979048"/>
                </a:cubicBezTo>
                <a:cubicBezTo>
                  <a:pt x="1224124" y="2012941"/>
                  <a:pt x="1137158" y="1941563"/>
                  <a:pt x="953737" y="1979048"/>
                </a:cubicBezTo>
                <a:cubicBezTo>
                  <a:pt x="770316" y="2016533"/>
                  <a:pt x="468022" y="1907770"/>
                  <a:pt x="329848" y="1979048"/>
                </a:cubicBezTo>
                <a:cubicBezTo>
                  <a:pt x="176542" y="1993803"/>
                  <a:pt x="-14893" y="1850497"/>
                  <a:pt x="0" y="1649200"/>
                </a:cubicBezTo>
                <a:cubicBezTo>
                  <a:pt x="-11547" y="1518433"/>
                  <a:pt x="47090" y="1416493"/>
                  <a:pt x="0" y="1245147"/>
                </a:cubicBezTo>
                <a:cubicBezTo>
                  <a:pt x="-47090" y="1073801"/>
                  <a:pt x="40083" y="1012174"/>
                  <a:pt x="0" y="824603"/>
                </a:cubicBezTo>
                <a:cubicBezTo>
                  <a:pt x="-52737" y="680295"/>
                  <a:pt x="29849" y="433280"/>
                  <a:pt x="0" y="329841"/>
                </a:cubicBezTo>
                <a:lnTo>
                  <a:pt x="0" y="329841"/>
                </a:lnTo>
                <a:lnTo>
                  <a:pt x="0" y="329848"/>
                </a:lnTo>
                <a:close/>
              </a:path>
              <a:path w="5215562" h="1979048" stroke="0" extrusionOk="0">
                <a:moveTo>
                  <a:pt x="0" y="329848"/>
                </a:moveTo>
                <a:cubicBezTo>
                  <a:pt x="-8523" y="116827"/>
                  <a:pt x="140749" y="7488"/>
                  <a:pt x="329848" y="0"/>
                </a:cubicBezTo>
                <a:cubicBezTo>
                  <a:pt x="460677" y="-58019"/>
                  <a:pt x="668552" y="17393"/>
                  <a:pt x="818109" y="0"/>
                </a:cubicBezTo>
                <a:cubicBezTo>
                  <a:pt x="967666" y="-17393"/>
                  <a:pt x="1198566" y="42900"/>
                  <a:pt x="1414873" y="0"/>
                </a:cubicBezTo>
                <a:cubicBezTo>
                  <a:pt x="1631180" y="-42900"/>
                  <a:pt x="1846313" y="13597"/>
                  <a:pt x="1957386" y="0"/>
                </a:cubicBezTo>
                <a:cubicBezTo>
                  <a:pt x="2068459" y="-13597"/>
                  <a:pt x="2241096" y="60850"/>
                  <a:pt x="2472773" y="0"/>
                </a:cubicBezTo>
                <a:cubicBezTo>
                  <a:pt x="2704450" y="-60850"/>
                  <a:pt x="2781096" y="18961"/>
                  <a:pt x="3042411" y="0"/>
                </a:cubicBezTo>
                <a:lnTo>
                  <a:pt x="3042411" y="0"/>
                </a:lnTo>
                <a:cubicBezTo>
                  <a:pt x="3191743" y="-30056"/>
                  <a:pt x="3301199" y="18831"/>
                  <a:pt x="3490080" y="0"/>
                </a:cubicBezTo>
                <a:cubicBezTo>
                  <a:pt x="3678961" y="-18831"/>
                  <a:pt x="3752837" y="46795"/>
                  <a:pt x="3924711" y="0"/>
                </a:cubicBezTo>
                <a:cubicBezTo>
                  <a:pt x="4096585" y="-46795"/>
                  <a:pt x="4194396" y="48437"/>
                  <a:pt x="4346302" y="0"/>
                </a:cubicBezTo>
                <a:cubicBezTo>
                  <a:pt x="4492889" y="-63549"/>
                  <a:pt x="4658936" y="22706"/>
                  <a:pt x="4885714" y="0"/>
                </a:cubicBezTo>
                <a:cubicBezTo>
                  <a:pt x="5098490" y="11723"/>
                  <a:pt x="5210848" y="140985"/>
                  <a:pt x="5215562" y="329848"/>
                </a:cubicBezTo>
                <a:lnTo>
                  <a:pt x="5215562" y="329841"/>
                </a:lnTo>
                <a:cubicBezTo>
                  <a:pt x="5323209" y="243766"/>
                  <a:pt x="5432633" y="251886"/>
                  <a:pt x="5564692" y="201645"/>
                </a:cubicBezTo>
                <a:cubicBezTo>
                  <a:pt x="5536193" y="339133"/>
                  <a:pt x="5407291" y="425729"/>
                  <a:pt x="5390127" y="513124"/>
                </a:cubicBezTo>
                <a:cubicBezTo>
                  <a:pt x="5372963" y="600519"/>
                  <a:pt x="5247265" y="738681"/>
                  <a:pt x="5215562" y="824603"/>
                </a:cubicBezTo>
                <a:cubicBezTo>
                  <a:pt x="5234060" y="1003055"/>
                  <a:pt x="5200989" y="1109997"/>
                  <a:pt x="5215562" y="1245147"/>
                </a:cubicBezTo>
                <a:cubicBezTo>
                  <a:pt x="5230135" y="1380297"/>
                  <a:pt x="5188665" y="1499747"/>
                  <a:pt x="5215562" y="1649200"/>
                </a:cubicBezTo>
                <a:cubicBezTo>
                  <a:pt x="5217186" y="1823501"/>
                  <a:pt x="5063980" y="1973600"/>
                  <a:pt x="4885714" y="1979048"/>
                </a:cubicBezTo>
                <a:cubicBezTo>
                  <a:pt x="4766540" y="2011745"/>
                  <a:pt x="4576151" y="1944776"/>
                  <a:pt x="4346302" y="1979048"/>
                </a:cubicBezTo>
                <a:cubicBezTo>
                  <a:pt x="4248207" y="2010730"/>
                  <a:pt x="4112683" y="1975087"/>
                  <a:pt x="3924711" y="1979048"/>
                </a:cubicBezTo>
                <a:cubicBezTo>
                  <a:pt x="3736739" y="1983009"/>
                  <a:pt x="3706260" y="1945031"/>
                  <a:pt x="3503119" y="1979048"/>
                </a:cubicBezTo>
                <a:cubicBezTo>
                  <a:pt x="3299978" y="2013065"/>
                  <a:pt x="3268764" y="1923911"/>
                  <a:pt x="3042411" y="1979048"/>
                </a:cubicBezTo>
                <a:lnTo>
                  <a:pt x="3042411" y="1979048"/>
                </a:lnTo>
                <a:cubicBezTo>
                  <a:pt x="2822104" y="2031236"/>
                  <a:pt x="2661819" y="1948969"/>
                  <a:pt x="2499898" y="1979048"/>
                </a:cubicBezTo>
                <a:cubicBezTo>
                  <a:pt x="2337977" y="2009127"/>
                  <a:pt x="2224306" y="1923501"/>
                  <a:pt x="1957386" y="1979048"/>
                </a:cubicBezTo>
                <a:cubicBezTo>
                  <a:pt x="1690466" y="2034595"/>
                  <a:pt x="1619123" y="1917788"/>
                  <a:pt x="1441999" y="1979048"/>
                </a:cubicBezTo>
                <a:cubicBezTo>
                  <a:pt x="1264875" y="2040308"/>
                  <a:pt x="1127292" y="1965081"/>
                  <a:pt x="872361" y="1979048"/>
                </a:cubicBezTo>
                <a:cubicBezTo>
                  <a:pt x="617430" y="1993015"/>
                  <a:pt x="508686" y="1936356"/>
                  <a:pt x="329848" y="1979048"/>
                </a:cubicBezTo>
                <a:cubicBezTo>
                  <a:pt x="153215" y="1978326"/>
                  <a:pt x="921" y="1794917"/>
                  <a:pt x="0" y="1649200"/>
                </a:cubicBezTo>
                <a:cubicBezTo>
                  <a:pt x="-5745" y="1526696"/>
                  <a:pt x="41474" y="1403529"/>
                  <a:pt x="0" y="1236902"/>
                </a:cubicBezTo>
                <a:cubicBezTo>
                  <a:pt x="-41474" y="1070275"/>
                  <a:pt x="29730" y="920480"/>
                  <a:pt x="0" y="824603"/>
                </a:cubicBezTo>
                <a:cubicBezTo>
                  <a:pt x="-33039" y="620111"/>
                  <a:pt x="30380" y="456350"/>
                  <a:pt x="0" y="329841"/>
                </a:cubicBezTo>
                <a:lnTo>
                  <a:pt x="0" y="329841"/>
                </a:lnTo>
                <a:lnTo>
                  <a:pt x="0" y="329848"/>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6694"/>
                      <a:gd name="adj2" fmla="val -39811"/>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Si l’accident n’est pas lié au véhicule, </a:t>
            </a:r>
            <a:r>
              <a:rPr lang="fr-FR" sz="1400" dirty="0">
                <a:solidFill>
                  <a:srgbClr val="C00000"/>
                </a:solidFill>
                <a:latin typeface="Ink Free" panose="03080402000500000000" pitchFamily="66" charset="0"/>
              </a:rPr>
              <a:t>les bénéficiaires sont alors le souscripteur du contrat ainsi que son conjoint, ses descendants et ascendants fiscalement à charge et vivant sous le même toit.</a:t>
            </a:r>
          </a:p>
          <a:p>
            <a:r>
              <a:rPr lang="fr-FR" sz="1400" dirty="0">
                <a:solidFill>
                  <a:schemeClr val="tx1"/>
                </a:solidFill>
                <a:latin typeface="Ink Free" panose="03080402000500000000" pitchFamily="66" charset="0"/>
              </a:rPr>
              <a:t> </a:t>
            </a:r>
          </a:p>
          <a:p>
            <a:r>
              <a:rPr lang="fr-FR" sz="1400" dirty="0">
                <a:solidFill>
                  <a:schemeClr val="tx1"/>
                </a:solidFill>
                <a:latin typeface="Ink Free" panose="03080402000500000000" pitchFamily="66" charset="0"/>
              </a:rPr>
              <a:t>Le rapatriement des bénéficiaires valides à leur domicile ou leur acheminement vers la destination prévue est organisé et pris en charge par l’assistance. (CG 9,2)</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5630061" cy="720000"/>
          </a:xfrm>
        </p:spPr>
        <p:txBody>
          <a:bodyPr/>
          <a:lstStyle/>
          <a:p>
            <a:r>
              <a:rPr lang="fr-FR" dirty="0">
                <a:solidFill>
                  <a:srgbClr val="C00000"/>
                </a:solidFill>
              </a:rPr>
              <a:t>Les accompagnants.</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En situation</a:t>
            </a:r>
          </a:p>
        </p:txBody>
      </p:sp>
      <p:sp>
        <p:nvSpPr>
          <p:cNvPr id="13" name="Bulle narrative : rectangle à coins arrondis 12">
            <a:extLst>
              <a:ext uri="{FF2B5EF4-FFF2-40B4-BE49-F238E27FC236}">
                <a16:creationId xmlns:a16="http://schemas.microsoft.com/office/drawing/2014/main" id="{4C392C60-6286-34FE-01A5-F33BF5995363}"/>
              </a:ext>
            </a:extLst>
          </p:cNvPr>
          <p:cNvSpPr/>
          <p:nvPr/>
        </p:nvSpPr>
        <p:spPr>
          <a:xfrm>
            <a:off x="5205930" y="1728419"/>
            <a:ext cx="5644322" cy="1592677"/>
          </a:xfrm>
          <a:custGeom>
            <a:avLst/>
            <a:gdLst>
              <a:gd name="connsiteX0" fmla="*/ 0 w 5644322"/>
              <a:gd name="connsiteY0" fmla="*/ 265451 h 1592677"/>
              <a:gd name="connsiteX1" fmla="*/ 265451 w 5644322"/>
              <a:gd name="connsiteY1" fmla="*/ 0 h 1592677"/>
              <a:gd name="connsiteX2" fmla="*/ 800233 w 5644322"/>
              <a:gd name="connsiteY2" fmla="*/ 0 h 1592677"/>
              <a:gd name="connsiteX3" fmla="*/ 1335016 w 5644322"/>
              <a:gd name="connsiteY3" fmla="*/ 0 h 1592677"/>
              <a:gd name="connsiteX4" fmla="*/ 1809257 w 5644322"/>
              <a:gd name="connsiteY4" fmla="*/ 0 h 1592677"/>
              <a:gd name="connsiteX5" fmla="*/ 2374310 w 5644322"/>
              <a:gd name="connsiteY5" fmla="*/ 0 h 1592677"/>
              <a:gd name="connsiteX6" fmla="*/ 3292521 w 5644322"/>
              <a:gd name="connsiteY6" fmla="*/ 0 h 1592677"/>
              <a:gd name="connsiteX7" fmla="*/ 3292521 w 5644322"/>
              <a:gd name="connsiteY7" fmla="*/ 0 h 1592677"/>
              <a:gd name="connsiteX8" fmla="*/ 3720549 w 5644322"/>
              <a:gd name="connsiteY8" fmla="*/ 0 h 1592677"/>
              <a:gd name="connsiteX9" fmla="*/ 4190909 w 5644322"/>
              <a:gd name="connsiteY9" fmla="*/ 0 h 1592677"/>
              <a:gd name="connsiteX10" fmla="*/ 4703602 w 5644322"/>
              <a:gd name="connsiteY10" fmla="*/ 0 h 1592677"/>
              <a:gd name="connsiteX11" fmla="*/ 5020978 w 5644322"/>
              <a:gd name="connsiteY11" fmla="*/ 0 h 1592677"/>
              <a:gd name="connsiteX12" fmla="*/ 5378871 w 5644322"/>
              <a:gd name="connsiteY12" fmla="*/ 0 h 1592677"/>
              <a:gd name="connsiteX13" fmla="*/ 5644322 w 5644322"/>
              <a:gd name="connsiteY13" fmla="*/ 265451 h 1592677"/>
              <a:gd name="connsiteX14" fmla="*/ 5644322 w 5644322"/>
              <a:gd name="connsiteY14" fmla="*/ 583984 h 1592677"/>
              <a:gd name="connsiteX15" fmla="*/ 5644322 w 5644322"/>
              <a:gd name="connsiteY15" fmla="*/ 929062 h 1592677"/>
              <a:gd name="connsiteX16" fmla="*/ 5804395 w 5644322"/>
              <a:gd name="connsiteY16" fmla="*/ 1423073 h 1592677"/>
              <a:gd name="connsiteX17" fmla="*/ 5644322 w 5644322"/>
              <a:gd name="connsiteY17" fmla="*/ 1327231 h 1592677"/>
              <a:gd name="connsiteX18" fmla="*/ 5644322 w 5644322"/>
              <a:gd name="connsiteY18" fmla="*/ 1327226 h 1592677"/>
              <a:gd name="connsiteX19" fmla="*/ 5378871 w 5644322"/>
              <a:gd name="connsiteY19" fmla="*/ 1592677 h 1592677"/>
              <a:gd name="connsiteX20" fmla="*/ 5047989 w 5644322"/>
              <a:gd name="connsiteY20" fmla="*/ 1592677 h 1592677"/>
              <a:gd name="connsiteX21" fmla="*/ 4703602 w 5644322"/>
              <a:gd name="connsiteY21" fmla="*/ 1592677 h 1592677"/>
              <a:gd name="connsiteX22" fmla="*/ 4247352 w 5644322"/>
              <a:gd name="connsiteY22" fmla="*/ 1592677 h 1592677"/>
              <a:gd name="connsiteX23" fmla="*/ 3805214 w 5644322"/>
              <a:gd name="connsiteY23" fmla="*/ 1592677 h 1592677"/>
              <a:gd name="connsiteX24" fmla="*/ 3292521 w 5644322"/>
              <a:gd name="connsiteY24" fmla="*/ 1592677 h 1592677"/>
              <a:gd name="connsiteX25" fmla="*/ 3292521 w 5644322"/>
              <a:gd name="connsiteY25" fmla="*/ 1592677 h 1592677"/>
              <a:gd name="connsiteX26" fmla="*/ 2848551 w 5644322"/>
              <a:gd name="connsiteY26" fmla="*/ 1592677 h 1592677"/>
              <a:gd name="connsiteX27" fmla="*/ 2404580 w 5644322"/>
              <a:gd name="connsiteY27" fmla="*/ 1592677 h 1592677"/>
              <a:gd name="connsiteX28" fmla="*/ 1990881 w 5644322"/>
              <a:gd name="connsiteY28" fmla="*/ 1592677 h 1592677"/>
              <a:gd name="connsiteX29" fmla="*/ 1577181 w 5644322"/>
              <a:gd name="connsiteY29" fmla="*/ 1592677 h 1592677"/>
              <a:gd name="connsiteX30" fmla="*/ 1072670 w 5644322"/>
              <a:gd name="connsiteY30" fmla="*/ 1592677 h 1592677"/>
              <a:gd name="connsiteX31" fmla="*/ 265451 w 5644322"/>
              <a:gd name="connsiteY31" fmla="*/ 1592677 h 1592677"/>
              <a:gd name="connsiteX32" fmla="*/ 0 w 5644322"/>
              <a:gd name="connsiteY32" fmla="*/ 1327226 h 1592677"/>
              <a:gd name="connsiteX33" fmla="*/ 0 w 5644322"/>
              <a:gd name="connsiteY33" fmla="*/ 1327231 h 1592677"/>
              <a:gd name="connsiteX34" fmla="*/ 0 w 5644322"/>
              <a:gd name="connsiteY34" fmla="*/ 929062 h 1592677"/>
              <a:gd name="connsiteX35" fmla="*/ 0 w 5644322"/>
              <a:gd name="connsiteY35" fmla="*/ 929062 h 1592677"/>
              <a:gd name="connsiteX36" fmla="*/ 0 w 5644322"/>
              <a:gd name="connsiteY36" fmla="*/ 583984 h 1592677"/>
              <a:gd name="connsiteX37" fmla="*/ 0 w 5644322"/>
              <a:gd name="connsiteY37" fmla="*/ 265451 h 159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644322" h="1592677" fill="none" extrusionOk="0">
                <a:moveTo>
                  <a:pt x="0" y="265451"/>
                </a:moveTo>
                <a:cubicBezTo>
                  <a:pt x="-21055" y="115160"/>
                  <a:pt x="135321" y="-5347"/>
                  <a:pt x="265451" y="0"/>
                </a:cubicBezTo>
                <a:cubicBezTo>
                  <a:pt x="402389" y="-26346"/>
                  <a:pt x="651073" y="28918"/>
                  <a:pt x="800233" y="0"/>
                </a:cubicBezTo>
                <a:cubicBezTo>
                  <a:pt x="949393" y="-28918"/>
                  <a:pt x="1150105" y="55478"/>
                  <a:pt x="1335016" y="0"/>
                </a:cubicBezTo>
                <a:cubicBezTo>
                  <a:pt x="1519927" y="-55478"/>
                  <a:pt x="1612286" y="31025"/>
                  <a:pt x="1809257" y="0"/>
                </a:cubicBezTo>
                <a:cubicBezTo>
                  <a:pt x="2006228" y="-31025"/>
                  <a:pt x="2174617" y="44626"/>
                  <a:pt x="2374310" y="0"/>
                </a:cubicBezTo>
                <a:cubicBezTo>
                  <a:pt x="2574003" y="-44626"/>
                  <a:pt x="3025118" y="99137"/>
                  <a:pt x="3292521" y="0"/>
                </a:cubicBezTo>
                <a:lnTo>
                  <a:pt x="3292521" y="0"/>
                </a:lnTo>
                <a:cubicBezTo>
                  <a:pt x="3416078" y="-46269"/>
                  <a:pt x="3515693" y="22998"/>
                  <a:pt x="3720549" y="0"/>
                </a:cubicBezTo>
                <a:cubicBezTo>
                  <a:pt x="3925405" y="-22998"/>
                  <a:pt x="4022481" y="48103"/>
                  <a:pt x="4190909" y="0"/>
                </a:cubicBezTo>
                <a:cubicBezTo>
                  <a:pt x="4359337" y="-48103"/>
                  <a:pt x="4598589" y="15982"/>
                  <a:pt x="4703602" y="0"/>
                </a:cubicBezTo>
                <a:cubicBezTo>
                  <a:pt x="4767747" y="-10226"/>
                  <a:pt x="4907357" y="9324"/>
                  <a:pt x="5020978" y="0"/>
                </a:cubicBezTo>
                <a:cubicBezTo>
                  <a:pt x="5134599" y="-9324"/>
                  <a:pt x="5263031" y="17287"/>
                  <a:pt x="5378871" y="0"/>
                </a:cubicBezTo>
                <a:cubicBezTo>
                  <a:pt x="5542567" y="-22786"/>
                  <a:pt x="5657892" y="99735"/>
                  <a:pt x="5644322" y="265451"/>
                </a:cubicBezTo>
                <a:cubicBezTo>
                  <a:pt x="5653318" y="393566"/>
                  <a:pt x="5623120" y="432273"/>
                  <a:pt x="5644322" y="583984"/>
                </a:cubicBezTo>
                <a:cubicBezTo>
                  <a:pt x="5665524" y="735695"/>
                  <a:pt x="5632000" y="818115"/>
                  <a:pt x="5644322" y="929062"/>
                </a:cubicBezTo>
                <a:cubicBezTo>
                  <a:pt x="5729616" y="1167453"/>
                  <a:pt x="5712508" y="1255534"/>
                  <a:pt x="5804395" y="1423073"/>
                </a:cubicBezTo>
                <a:cubicBezTo>
                  <a:pt x="5745649" y="1389421"/>
                  <a:pt x="5729623" y="1354621"/>
                  <a:pt x="5644322" y="1327231"/>
                </a:cubicBezTo>
                <a:lnTo>
                  <a:pt x="5644322" y="1327226"/>
                </a:lnTo>
                <a:cubicBezTo>
                  <a:pt x="5634796" y="1468746"/>
                  <a:pt x="5527598" y="1597884"/>
                  <a:pt x="5378871" y="1592677"/>
                </a:cubicBezTo>
                <a:cubicBezTo>
                  <a:pt x="5221710" y="1617599"/>
                  <a:pt x="5205852" y="1584872"/>
                  <a:pt x="5047989" y="1592677"/>
                </a:cubicBezTo>
                <a:cubicBezTo>
                  <a:pt x="4890126" y="1600482"/>
                  <a:pt x="4850158" y="1551883"/>
                  <a:pt x="4703602" y="1592677"/>
                </a:cubicBezTo>
                <a:cubicBezTo>
                  <a:pt x="4543828" y="1611185"/>
                  <a:pt x="4363682" y="1578221"/>
                  <a:pt x="4247352" y="1592677"/>
                </a:cubicBezTo>
                <a:cubicBezTo>
                  <a:pt x="4131022" y="1607133"/>
                  <a:pt x="3997686" y="1560759"/>
                  <a:pt x="3805214" y="1592677"/>
                </a:cubicBezTo>
                <a:cubicBezTo>
                  <a:pt x="3612742" y="1624595"/>
                  <a:pt x="3473066" y="1555908"/>
                  <a:pt x="3292521" y="1592677"/>
                </a:cubicBezTo>
                <a:lnTo>
                  <a:pt x="3292521" y="1592677"/>
                </a:lnTo>
                <a:cubicBezTo>
                  <a:pt x="3111846" y="1621408"/>
                  <a:pt x="2997567" y="1548969"/>
                  <a:pt x="2848551" y="1592677"/>
                </a:cubicBezTo>
                <a:cubicBezTo>
                  <a:pt x="2699535" y="1636385"/>
                  <a:pt x="2587134" y="1551138"/>
                  <a:pt x="2404580" y="1592677"/>
                </a:cubicBezTo>
                <a:cubicBezTo>
                  <a:pt x="2222026" y="1634216"/>
                  <a:pt x="2182905" y="1572987"/>
                  <a:pt x="1990881" y="1592677"/>
                </a:cubicBezTo>
                <a:cubicBezTo>
                  <a:pt x="1798857" y="1612367"/>
                  <a:pt x="1725519" y="1559866"/>
                  <a:pt x="1577181" y="1592677"/>
                </a:cubicBezTo>
                <a:cubicBezTo>
                  <a:pt x="1428843" y="1625488"/>
                  <a:pt x="1256164" y="1540406"/>
                  <a:pt x="1072670" y="1592677"/>
                </a:cubicBezTo>
                <a:cubicBezTo>
                  <a:pt x="889176" y="1644948"/>
                  <a:pt x="559622" y="1522554"/>
                  <a:pt x="265451" y="1592677"/>
                </a:cubicBezTo>
                <a:cubicBezTo>
                  <a:pt x="131476" y="1587837"/>
                  <a:pt x="25245" y="1442621"/>
                  <a:pt x="0" y="1327226"/>
                </a:cubicBezTo>
                <a:lnTo>
                  <a:pt x="0" y="1327231"/>
                </a:lnTo>
                <a:cubicBezTo>
                  <a:pt x="-39094" y="1190429"/>
                  <a:pt x="36487" y="1025032"/>
                  <a:pt x="0" y="929062"/>
                </a:cubicBezTo>
                <a:lnTo>
                  <a:pt x="0" y="929062"/>
                </a:lnTo>
                <a:cubicBezTo>
                  <a:pt x="-30732" y="841111"/>
                  <a:pt x="18584" y="740084"/>
                  <a:pt x="0" y="583984"/>
                </a:cubicBezTo>
                <a:cubicBezTo>
                  <a:pt x="-18584" y="427884"/>
                  <a:pt x="4045" y="339408"/>
                  <a:pt x="0" y="265451"/>
                </a:cubicBezTo>
                <a:close/>
              </a:path>
              <a:path w="5644322" h="1592677" stroke="0" extrusionOk="0">
                <a:moveTo>
                  <a:pt x="0" y="265451"/>
                </a:moveTo>
                <a:cubicBezTo>
                  <a:pt x="-2589" y="109473"/>
                  <a:pt x="102458" y="17710"/>
                  <a:pt x="265451" y="0"/>
                </a:cubicBezTo>
                <a:cubicBezTo>
                  <a:pt x="394179" y="-51768"/>
                  <a:pt x="617743" y="6235"/>
                  <a:pt x="709421" y="0"/>
                </a:cubicBezTo>
                <a:cubicBezTo>
                  <a:pt x="801099" y="-6235"/>
                  <a:pt x="1104048" y="63073"/>
                  <a:pt x="1274474" y="0"/>
                </a:cubicBezTo>
                <a:cubicBezTo>
                  <a:pt x="1444900" y="-63073"/>
                  <a:pt x="1650685" y="49544"/>
                  <a:pt x="1778986" y="0"/>
                </a:cubicBezTo>
                <a:cubicBezTo>
                  <a:pt x="1907287" y="-49544"/>
                  <a:pt x="2038842" y="50535"/>
                  <a:pt x="2253227" y="0"/>
                </a:cubicBezTo>
                <a:cubicBezTo>
                  <a:pt x="2467612" y="-50535"/>
                  <a:pt x="2563508" y="32803"/>
                  <a:pt x="2757739" y="0"/>
                </a:cubicBezTo>
                <a:cubicBezTo>
                  <a:pt x="2951970" y="-32803"/>
                  <a:pt x="3073899" y="35638"/>
                  <a:pt x="3292521" y="0"/>
                </a:cubicBezTo>
                <a:lnTo>
                  <a:pt x="3292521" y="0"/>
                </a:lnTo>
                <a:cubicBezTo>
                  <a:pt x="3465670" y="-7951"/>
                  <a:pt x="3534752" y="2078"/>
                  <a:pt x="3762881" y="0"/>
                </a:cubicBezTo>
                <a:cubicBezTo>
                  <a:pt x="3991010" y="-2078"/>
                  <a:pt x="4039285" y="49435"/>
                  <a:pt x="4205020" y="0"/>
                </a:cubicBezTo>
                <a:cubicBezTo>
                  <a:pt x="4370755" y="-49435"/>
                  <a:pt x="4601542" y="19067"/>
                  <a:pt x="4703602" y="0"/>
                </a:cubicBezTo>
                <a:cubicBezTo>
                  <a:pt x="4791415" y="-12392"/>
                  <a:pt x="4929799" y="5536"/>
                  <a:pt x="5034484" y="0"/>
                </a:cubicBezTo>
                <a:cubicBezTo>
                  <a:pt x="5139169" y="-5536"/>
                  <a:pt x="5293635" y="28806"/>
                  <a:pt x="5378871" y="0"/>
                </a:cubicBezTo>
                <a:cubicBezTo>
                  <a:pt x="5531253" y="-15204"/>
                  <a:pt x="5662178" y="130979"/>
                  <a:pt x="5644322" y="265451"/>
                </a:cubicBezTo>
                <a:cubicBezTo>
                  <a:pt x="5649904" y="400254"/>
                  <a:pt x="5638724" y="531760"/>
                  <a:pt x="5644322" y="610529"/>
                </a:cubicBezTo>
                <a:cubicBezTo>
                  <a:pt x="5649920" y="689298"/>
                  <a:pt x="5638070" y="858206"/>
                  <a:pt x="5644322" y="929062"/>
                </a:cubicBezTo>
                <a:cubicBezTo>
                  <a:pt x="5741269" y="1135936"/>
                  <a:pt x="5706564" y="1241712"/>
                  <a:pt x="5804395" y="1423073"/>
                </a:cubicBezTo>
                <a:cubicBezTo>
                  <a:pt x="5752228" y="1395851"/>
                  <a:pt x="5692114" y="1343977"/>
                  <a:pt x="5644322" y="1327231"/>
                </a:cubicBezTo>
                <a:lnTo>
                  <a:pt x="5644322" y="1327226"/>
                </a:lnTo>
                <a:cubicBezTo>
                  <a:pt x="5640351" y="1474486"/>
                  <a:pt x="5522105" y="1595948"/>
                  <a:pt x="5378871" y="1592677"/>
                </a:cubicBezTo>
                <a:cubicBezTo>
                  <a:pt x="5240691" y="1620040"/>
                  <a:pt x="5138533" y="1579752"/>
                  <a:pt x="5027731" y="1592677"/>
                </a:cubicBezTo>
                <a:cubicBezTo>
                  <a:pt x="4916929" y="1605602"/>
                  <a:pt x="4787522" y="1569237"/>
                  <a:pt x="4703602" y="1592677"/>
                </a:cubicBezTo>
                <a:cubicBezTo>
                  <a:pt x="4521350" y="1617800"/>
                  <a:pt x="4408705" y="1559238"/>
                  <a:pt x="4233242" y="1592677"/>
                </a:cubicBezTo>
                <a:cubicBezTo>
                  <a:pt x="4057779" y="1626116"/>
                  <a:pt x="3932514" y="1555439"/>
                  <a:pt x="3762881" y="1592677"/>
                </a:cubicBezTo>
                <a:cubicBezTo>
                  <a:pt x="3593248" y="1629915"/>
                  <a:pt x="3446587" y="1543277"/>
                  <a:pt x="3292521" y="1592677"/>
                </a:cubicBezTo>
                <a:lnTo>
                  <a:pt x="3292521" y="1592677"/>
                </a:lnTo>
                <a:cubicBezTo>
                  <a:pt x="3127665" y="1634630"/>
                  <a:pt x="2934757" y="1573357"/>
                  <a:pt x="2788009" y="1592677"/>
                </a:cubicBezTo>
                <a:cubicBezTo>
                  <a:pt x="2641261" y="1611997"/>
                  <a:pt x="2490771" y="1554749"/>
                  <a:pt x="2253227" y="1592677"/>
                </a:cubicBezTo>
                <a:cubicBezTo>
                  <a:pt x="2015683" y="1630605"/>
                  <a:pt x="1987870" y="1560462"/>
                  <a:pt x="1839527" y="1592677"/>
                </a:cubicBezTo>
                <a:cubicBezTo>
                  <a:pt x="1691184" y="1624892"/>
                  <a:pt x="1609817" y="1562884"/>
                  <a:pt x="1395557" y="1592677"/>
                </a:cubicBezTo>
                <a:cubicBezTo>
                  <a:pt x="1181297" y="1622470"/>
                  <a:pt x="1013258" y="1562523"/>
                  <a:pt x="860775" y="1592677"/>
                </a:cubicBezTo>
                <a:cubicBezTo>
                  <a:pt x="708292" y="1622831"/>
                  <a:pt x="425109" y="1547108"/>
                  <a:pt x="265451" y="1592677"/>
                </a:cubicBezTo>
                <a:cubicBezTo>
                  <a:pt x="110523" y="1588045"/>
                  <a:pt x="-31169" y="1473421"/>
                  <a:pt x="0" y="1327226"/>
                </a:cubicBezTo>
                <a:lnTo>
                  <a:pt x="0" y="1327231"/>
                </a:lnTo>
                <a:cubicBezTo>
                  <a:pt x="-31797" y="1139943"/>
                  <a:pt x="43995" y="1088176"/>
                  <a:pt x="0" y="929062"/>
                </a:cubicBezTo>
                <a:lnTo>
                  <a:pt x="0" y="929062"/>
                </a:lnTo>
                <a:cubicBezTo>
                  <a:pt x="-15152" y="804244"/>
                  <a:pt x="24897" y="716515"/>
                  <a:pt x="0" y="590620"/>
                </a:cubicBezTo>
                <a:cubicBezTo>
                  <a:pt x="-24897" y="464725"/>
                  <a:pt x="24888" y="344818"/>
                  <a:pt x="0" y="265451"/>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2836"/>
                      <a:gd name="adj2" fmla="val 39351"/>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Si l’accident est lié à l’utilisation du véhicule</a:t>
            </a:r>
            <a:r>
              <a:rPr lang="fr-FR" sz="1400" dirty="0">
                <a:solidFill>
                  <a:schemeClr val="tx1"/>
                </a:solidFill>
                <a:latin typeface="Ink Free" panose="03080402000500000000" pitchFamily="66" charset="0"/>
              </a:rPr>
              <a:t>, </a:t>
            </a:r>
            <a:r>
              <a:rPr lang="fr-FR" sz="1400" dirty="0">
                <a:solidFill>
                  <a:srgbClr val="C00000"/>
                </a:solidFill>
                <a:latin typeface="Ink Free" panose="03080402000500000000" pitchFamily="66" charset="0"/>
              </a:rPr>
              <a:t>les bénéficiaires sont les personnes voyageant à bord du véhicule. </a:t>
            </a:r>
          </a:p>
          <a:p>
            <a:endParaRPr lang="fr-FR" sz="1400" dirty="0">
              <a:solidFill>
                <a:schemeClr val="tx1"/>
              </a:solidFill>
              <a:latin typeface="Ink Free" panose="03080402000500000000" pitchFamily="66" charset="0"/>
            </a:endParaRPr>
          </a:p>
          <a:p>
            <a:r>
              <a:rPr lang="fr-FR" sz="1400" dirty="0">
                <a:solidFill>
                  <a:schemeClr val="tx1"/>
                </a:solidFill>
                <a:latin typeface="Ink Free" panose="03080402000500000000" pitchFamily="66" charset="0"/>
              </a:rPr>
              <a:t>Le véhicule étant immobilisé, leur retour à domicile ou leur acheminement vers la destination prévue est organisé et pris en charge par l’assistance. (CG 9,2)</a:t>
            </a:r>
          </a:p>
        </p:txBody>
      </p:sp>
      <p:sp>
        <p:nvSpPr>
          <p:cNvPr id="24" name="Rectangle 23">
            <a:extLst>
              <a:ext uri="{FF2B5EF4-FFF2-40B4-BE49-F238E27FC236}">
                <a16:creationId xmlns:a16="http://schemas.microsoft.com/office/drawing/2014/main" id="{66116F9C-5F3E-265A-556A-AE80E5E52663}"/>
              </a:ext>
            </a:extLst>
          </p:cNvPr>
          <p:cNvSpPr/>
          <p:nvPr/>
        </p:nvSpPr>
        <p:spPr>
          <a:xfrm>
            <a:off x="10657310" y="577713"/>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AUTO</a:t>
            </a:r>
          </a:p>
        </p:txBody>
      </p:sp>
      <p:grpSp>
        <p:nvGrpSpPr>
          <p:cNvPr id="29" name="Groupe 28">
            <a:extLst>
              <a:ext uri="{FF2B5EF4-FFF2-40B4-BE49-F238E27FC236}">
                <a16:creationId xmlns:a16="http://schemas.microsoft.com/office/drawing/2014/main" id="{20D4E0B6-AA09-6955-2657-998E06DF79D7}"/>
              </a:ext>
            </a:extLst>
          </p:cNvPr>
          <p:cNvGrpSpPr/>
          <p:nvPr/>
        </p:nvGrpSpPr>
        <p:grpSpPr>
          <a:xfrm>
            <a:off x="9338992" y="5608550"/>
            <a:ext cx="1115654" cy="434891"/>
            <a:chOff x="9701914" y="5279004"/>
            <a:chExt cx="1115654" cy="434891"/>
          </a:xfrm>
        </p:grpSpPr>
        <p:sp>
          <p:nvSpPr>
            <p:cNvPr id="30" name="Rectangle 29">
              <a:hlinkClick r:id="rId3"/>
              <a:extLst>
                <a:ext uri="{FF2B5EF4-FFF2-40B4-BE49-F238E27FC236}">
                  <a16:creationId xmlns:a16="http://schemas.microsoft.com/office/drawing/2014/main" id="{C1AAF019-F6E2-EF4F-D39E-88C4AF202FF3}"/>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31" name="Image 30">
              <a:extLst>
                <a:ext uri="{FF2B5EF4-FFF2-40B4-BE49-F238E27FC236}">
                  <a16:creationId xmlns:a16="http://schemas.microsoft.com/office/drawing/2014/main" id="{7423FB5A-B87E-DD75-CC76-961936E7971A}"/>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pic>
        <p:nvPicPr>
          <p:cNvPr id="5122" name="Picture 2" descr="Vecteur deux filles pensant et heureux, une femme curieuse en questionnement, tenue de mode, illustration plate">
            <a:extLst>
              <a:ext uri="{FF2B5EF4-FFF2-40B4-BE49-F238E27FC236}">
                <a16:creationId xmlns:a16="http://schemas.microsoft.com/office/drawing/2014/main" id="{C34B64A4-A6FB-8E7B-BE0B-637B51B22275}"/>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731" r="72713"/>
          <a:stretch/>
        </p:blipFill>
        <p:spPr bwMode="auto">
          <a:xfrm>
            <a:off x="10765395" y="2423482"/>
            <a:ext cx="1404593" cy="41243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1BF2EA00-F535-B3F4-3756-35DF0AA23F6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830" r="9669"/>
          <a:stretch/>
        </p:blipFill>
        <p:spPr bwMode="auto">
          <a:xfrm>
            <a:off x="696996" y="1540486"/>
            <a:ext cx="4385723" cy="450295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0EEFC3CF-61BE-65E5-D625-441E2A3EFD4C}"/>
              </a:ext>
            </a:extLst>
          </p:cNvPr>
          <p:cNvSpPr/>
          <p:nvPr/>
        </p:nvSpPr>
        <p:spPr>
          <a:xfrm>
            <a:off x="695326" y="1540487"/>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sp>
        <p:nvSpPr>
          <p:cNvPr id="7" name="Rectangle 6">
            <a:extLst>
              <a:ext uri="{FF2B5EF4-FFF2-40B4-BE49-F238E27FC236}">
                <a16:creationId xmlns:a16="http://schemas.microsoft.com/office/drawing/2014/main" id="{6BF296B3-D525-D221-E4A6-0405DDDFEF4E}"/>
              </a:ext>
            </a:extLst>
          </p:cNvPr>
          <p:cNvSpPr/>
          <p:nvPr/>
        </p:nvSpPr>
        <p:spPr>
          <a:xfrm>
            <a:off x="820207" y="1675977"/>
            <a:ext cx="1696749" cy="4284971"/>
          </a:xfrm>
          <a:custGeom>
            <a:avLst/>
            <a:gdLst>
              <a:gd name="connsiteX0" fmla="*/ 0 w 1696749"/>
              <a:gd name="connsiteY0" fmla="*/ 0 h 4284971"/>
              <a:gd name="connsiteX1" fmla="*/ 565583 w 1696749"/>
              <a:gd name="connsiteY1" fmla="*/ 0 h 4284971"/>
              <a:gd name="connsiteX2" fmla="*/ 1165101 w 1696749"/>
              <a:gd name="connsiteY2" fmla="*/ 0 h 4284971"/>
              <a:gd name="connsiteX3" fmla="*/ 1696749 w 1696749"/>
              <a:gd name="connsiteY3" fmla="*/ 0 h 4284971"/>
              <a:gd name="connsiteX4" fmla="*/ 1696749 w 1696749"/>
              <a:gd name="connsiteY4" fmla="*/ 483590 h 4284971"/>
              <a:gd name="connsiteX5" fmla="*/ 1696749 w 1696749"/>
              <a:gd name="connsiteY5" fmla="*/ 967179 h 4284971"/>
              <a:gd name="connsiteX6" fmla="*/ 1696749 w 1696749"/>
              <a:gd name="connsiteY6" fmla="*/ 1450769 h 4284971"/>
              <a:gd name="connsiteX7" fmla="*/ 1696749 w 1696749"/>
              <a:gd name="connsiteY7" fmla="*/ 2105757 h 4284971"/>
              <a:gd name="connsiteX8" fmla="*/ 1696749 w 1696749"/>
              <a:gd name="connsiteY8" fmla="*/ 2760746 h 4284971"/>
              <a:gd name="connsiteX9" fmla="*/ 1696749 w 1696749"/>
              <a:gd name="connsiteY9" fmla="*/ 3415734 h 4284971"/>
              <a:gd name="connsiteX10" fmla="*/ 1696749 w 1696749"/>
              <a:gd name="connsiteY10" fmla="*/ 4284971 h 4284971"/>
              <a:gd name="connsiteX11" fmla="*/ 1131166 w 1696749"/>
              <a:gd name="connsiteY11" fmla="*/ 4284971 h 4284971"/>
              <a:gd name="connsiteX12" fmla="*/ 582550 w 1696749"/>
              <a:gd name="connsiteY12" fmla="*/ 4284971 h 4284971"/>
              <a:gd name="connsiteX13" fmla="*/ 0 w 1696749"/>
              <a:gd name="connsiteY13" fmla="*/ 4284971 h 4284971"/>
              <a:gd name="connsiteX14" fmla="*/ 0 w 1696749"/>
              <a:gd name="connsiteY14" fmla="*/ 3715682 h 4284971"/>
              <a:gd name="connsiteX15" fmla="*/ 0 w 1696749"/>
              <a:gd name="connsiteY15" fmla="*/ 3103543 h 4284971"/>
              <a:gd name="connsiteX16" fmla="*/ 0 w 1696749"/>
              <a:gd name="connsiteY16" fmla="*/ 2405705 h 4284971"/>
              <a:gd name="connsiteX17" fmla="*/ 0 w 1696749"/>
              <a:gd name="connsiteY17" fmla="*/ 1750717 h 4284971"/>
              <a:gd name="connsiteX18" fmla="*/ 0 w 1696749"/>
              <a:gd name="connsiteY18" fmla="*/ 1138578 h 4284971"/>
              <a:gd name="connsiteX19" fmla="*/ 0 w 1696749"/>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96749" h="4284971" fill="none" extrusionOk="0">
                <a:moveTo>
                  <a:pt x="0" y="0"/>
                </a:moveTo>
                <a:cubicBezTo>
                  <a:pt x="247902" y="-23365"/>
                  <a:pt x="309125" y="27961"/>
                  <a:pt x="565583" y="0"/>
                </a:cubicBezTo>
                <a:cubicBezTo>
                  <a:pt x="822041" y="-27961"/>
                  <a:pt x="931561" y="26928"/>
                  <a:pt x="1165101" y="0"/>
                </a:cubicBezTo>
                <a:cubicBezTo>
                  <a:pt x="1398641" y="-26928"/>
                  <a:pt x="1561110" y="-24643"/>
                  <a:pt x="1696749" y="0"/>
                </a:cubicBezTo>
                <a:cubicBezTo>
                  <a:pt x="1695297" y="168836"/>
                  <a:pt x="1690148" y="309882"/>
                  <a:pt x="1696749" y="483590"/>
                </a:cubicBezTo>
                <a:cubicBezTo>
                  <a:pt x="1703351" y="657298"/>
                  <a:pt x="1709158" y="755619"/>
                  <a:pt x="1696749" y="967179"/>
                </a:cubicBezTo>
                <a:cubicBezTo>
                  <a:pt x="1684340" y="1178739"/>
                  <a:pt x="1700573" y="1289944"/>
                  <a:pt x="1696749" y="1450769"/>
                </a:cubicBezTo>
                <a:cubicBezTo>
                  <a:pt x="1692926" y="1611594"/>
                  <a:pt x="1673553" y="1870001"/>
                  <a:pt x="1696749" y="2105757"/>
                </a:cubicBezTo>
                <a:cubicBezTo>
                  <a:pt x="1719945" y="2341513"/>
                  <a:pt x="1710656" y="2520952"/>
                  <a:pt x="1696749" y="2760746"/>
                </a:cubicBezTo>
                <a:cubicBezTo>
                  <a:pt x="1682842" y="3000540"/>
                  <a:pt x="1719369" y="3121935"/>
                  <a:pt x="1696749" y="3415734"/>
                </a:cubicBezTo>
                <a:cubicBezTo>
                  <a:pt x="1674129" y="3709533"/>
                  <a:pt x="1671484" y="3953150"/>
                  <a:pt x="1696749" y="4284971"/>
                </a:cubicBezTo>
                <a:cubicBezTo>
                  <a:pt x="1512053" y="4275977"/>
                  <a:pt x="1304866" y="4273128"/>
                  <a:pt x="1131166" y="4284971"/>
                </a:cubicBezTo>
                <a:cubicBezTo>
                  <a:pt x="957466" y="4296814"/>
                  <a:pt x="731260" y="4296010"/>
                  <a:pt x="582550" y="4284971"/>
                </a:cubicBezTo>
                <a:cubicBezTo>
                  <a:pt x="433840" y="4273932"/>
                  <a:pt x="150087" y="4299490"/>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696749" h="4284971" stroke="0" extrusionOk="0">
                <a:moveTo>
                  <a:pt x="0" y="0"/>
                </a:moveTo>
                <a:cubicBezTo>
                  <a:pt x="196761" y="5877"/>
                  <a:pt x="382124" y="12186"/>
                  <a:pt x="531648" y="0"/>
                </a:cubicBezTo>
                <a:cubicBezTo>
                  <a:pt x="681172" y="-12186"/>
                  <a:pt x="837218" y="-8056"/>
                  <a:pt x="1114199" y="0"/>
                </a:cubicBezTo>
                <a:cubicBezTo>
                  <a:pt x="1391180" y="8056"/>
                  <a:pt x="1456367" y="-24555"/>
                  <a:pt x="1696749" y="0"/>
                </a:cubicBezTo>
                <a:cubicBezTo>
                  <a:pt x="1664597" y="290431"/>
                  <a:pt x="1714318" y="486490"/>
                  <a:pt x="1696749" y="697838"/>
                </a:cubicBezTo>
                <a:cubicBezTo>
                  <a:pt x="1679180" y="909186"/>
                  <a:pt x="1701987" y="1237798"/>
                  <a:pt x="1696749" y="1395676"/>
                </a:cubicBezTo>
                <a:cubicBezTo>
                  <a:pt x="1691511" y="1553554"/>
                  <a:pt x="1690764" y="1897404"/>
                  <a:pt x="1696749" y="2050665"/>
                </a:cubicBezTo>
                <a:cubicBezTo>
                  <a:pt x="1702734" y="2203926"/>
                  <a:pt x="1705646" y="2512303"/>
                  <a:pt x="1696749" y="2662803"/>
                </a:cubicBezTo>
                <a:cubicBezTo>
                  <a:pt x="1687852" y="2813303"/>
                  <a:pt x="1716717" y="3057709"/>
                  <a:pt x="1696749" y="3317792"/>
                </a:cubicBezTo>
                <a:cubicBezTo>
                  <a:pt x="1676781" y="3577875"/>
                  <a:pt x="1718224" y="4046210"/>
                  <a:pt x="1696749" y="4284971"/>
                </a:cubicBezTo>
                <a:cubicBezTo>
                  <a:pt x="1545118" y="4289417"/>
                  <a:pt x="1283119" y="4304152"/>
                  <a:pt x="1148133" y="4284971"/>
                </a:cubicBezTo>
                <a:cubicBezTo>
                  <a:pt x="1013147" y="4265790"/>
                  <a:pt x="835829" y="4273547"/>
                  <a:pt x="599518" y="4284971"/>
                </a:cubicBezTo>
                <a:cubicBezTo>
                  <a:pt x="363207" y="4296395"/>
                  <a:pt x="284078" y="4266031"/>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Lors d’un voyage, le souscripteur du contrat a un accident et doit être rapatrié. Les personnes qui l’accompagnent peuvent-elles être rapatriées avec lui ?</a:t>
            </a:r>
          </a:p>
        </p:txBody>
      </p:sp>
    </p:spTree>
    <p:extLst>
      <p:ext uri="{BB962C8B-B14F-4D97-AF65-F5344CB8AC3E}">
        <p14:creationId xmlns:p14="http://schemas.microsoft.com/office/powerpoint/2010/main" val="51515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 calcmode="lin" valueType="num">
                                      <p:cBhvr additive="base">
                                        <p:cTn id="16" dur="500" fill="hold"/>
                                        <p:tgtEl>
                                          <p:spTgt spid="5122"/>
                                        </p:tgtEl>
                                        <p:attrNameLst>
                                          <p:attrName>ppt_x</p:attrName>
                                        </p:attrNameLst>
                                      </p:cBhvr>
                                      <p:tavLst>
                                        <p:tav tm="0">
                                          <p:val>
                                            <p:strVal val="1+#ppt_w/2"/>
                                          </p:val>
                                        </p:tav>
                                        <p:tav tm="100000">
                                          <p:val>
                                            <p:strVal val="#ppt_x"/>
                                          </p:val>
                                        </p:tav>
                                      </p:tavLst>
                                    </p:anim>
                                    <p:anim calcmode="lin" valueType="num">
                                      <p:cBhvr additive="base">
                                        <p:cTn id="17" dur="500" fill="hold"/>
                                        <p:tgtEl>
                                          <p:spTgt spid="5122"/>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24"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26DFE-0447-A4FF-8553-0F02D6EC1E82}"/>
              </a:ext>
            </a:extLst>
          </p:cNvPr>
          <p:cNvSpPr/>
          <p:nvPr/>
        </p:nvSpPr>
        <p:spPr>
          <a:xfrm>
            <a:off x="610046" y="1415425"/>
            <a:ext cx="11066017" cy="4758233"/>
          </a:xfrm>
          <a:custGeom>
            <a:avLst/>
            <a:gdLst>
              <a:gd name="connsiteX0" fmla="*/ 0 w 11066017"/>
              <a:gd name="connsiteY0" fmla="*/ 0 h 4758233"/>
              <a:gd name="connsiteX1" fmla="*/ 470306 w 11066017"/>
              <a:gd name="connsiteY1" fmla="*/ 0 h 4758233"/>
              <a:gd name="connsiteX2" fmla="*/ 940611 w 11066017"/>
              <a:gd name="connsiteY2" fmla="*/ 0 h 4758233"/>
              <a:gd name="connsiteX3" fmla="*/ 1410917 w 11066017"/>
              <a:gd name="connsiteY3" fmla="*/ 0 h 4758233"/>
              <a:gd name="connsiteX4" fmla="*/ 1770563 w 11066017"/>
              <a:gd name="connsiteY4" fmla="*/ 0 h 4758233"/>
              <a:gd name="connsiteX5" fmla="*/ 2683509 w 11066017"/>
              <a:gd name="connsiteY5" fmla="*/ 0 h 4758233"/>
              <a:gd name="connsiteX6" fmla="*/ 3375135 w 11066017"/>
              <a:gd name="connsiteY6" fmla="*/ 0 h 4758233"/>
              <a:gd name="connsiteX7" fmla="*/ 4288082 w 11066017"/>
              <a:gd name="connsiteY7" fmla="*/ 0 h 4758233"/>
              <a:gd name="connsiteX8" fmla="*/ 4869047 w 11066017"/>
              <a:gd name="connsiteY8" fmla="*/ 0 h 4758233"/>
              <a:gd name="connsiteX9" fmla="*/ 5228693 w 11066017"/>
              <a:gd name="connsiteY9" fmla="*/ 0 h 4758233"/>
              <a:gd name="connsiteX10" fmla="*/ 5698999 w 11066017"/>
              <a:gd name="connsiteY10" fmla="*/ 0 h 4758233"/>
              <a:gd name="connsiteX11" fmla="*/ 6390625 w 11066017"/>
              <a:gd name="connsiteY11" fmla="*/ 0 h 4758233"/>
              <a:gd name="connsiteX12" fmla="*/ 7192911 w 11066017"/>
              <a:gd name="connsiteY12" fmla="*/ 0 h 4758233"/>
              <a:gd name="connsiteX13" fmla="*/ 7773877 w 11066017"/>
              <a:gd name="connsiteY13" fmla="*/ 0 h 4758233"/>
              <a:gd name="connsiteX14" fmla="*/ 8133522 w 11066017"/>
              <a:gd name="connsiteY14" fmla="*/ 0 h 4758233"/>
              <a:gd name="connsiteX15" fmla="*/ 8825149 w 11066017"/>
              <a:gd name="connsiteY15" fmla="*/ 0 h 4758233"/>
              <a:gd name="connsiteX16" fmla="*/ 9627435 w 11066017"/>
              <a:gd name="connsiteY16" fmla="*/ 0 h 4758233"/>
              <a:gd name="connsiteX17" fmla="*/ 10319061 w 11066017"/>
              <a:gd name="connsiteY17" fmla="*/ 0 h 4758233"/>
              <a:gd name="connsiteX18" fmla="*/ 11066017 w 11066017"/>
              <a:gd name="connsiteY18" fmla="*/ 0 h 4758233"/>
              <a:gd name="connsiteX19" fmla="*/ 11066017 w 11066017"/>
              <a:gd name="connsiteY19" fmla="*/ 679748 h 4758233"/>
              <a:gd name="connsiteX20" fmla="*/ 11066017 w 11066017"/>
              <a:gd name="connsiteY20" fmla="*/ 1454660 h 4758233"/>
              <a:gd name="connsiteX21" fmla="*/ 11066017 w 11066017"/>
              <a:gd name="connsiteY21" fmla="*/ 2086825 h 4758233"/>
              <a:gd name="connsiteX22" fmla="*/ 11066017 w 11066017"/>
              <a:gd name="connsiteY22" fmla="*/ 2623826 h 4758233"/>
              <a:gd name="connsiteX23" fmla="*/ 11066017 w 11066017"/>
              <a:gd name="connsiteY23" fmla="*/ 3255991 h 4758233"/>
              <a:gd name="connsiteX24" fmla="*/ 11066017 w 11066017"/>
              <a:gd name="connsiteY24" fmla="*/ 4030903 h 4758233"/>
              <a:gd name="connsiteX25" fmla="*/ 11066017 w 11066017"/>
              <a:gd name="connsiteY25" fmla="*/ 4758233 h 4758233"/>
              <a:gd name="connsiteX26" fmla="*/ 10595711 w 11066017"/>
              <a:gd name="connsiteY26" fmla="*/ 4758233 h 4758233"/>
              <a:gd name="connsiteX27" fmla="*/ 9793425 w 11066017"/>
              <a:gd name="connsiteY27" fmla="*/ 4758233 h 4758233"/>
              <a:gd name="connsiteX28" fmla="*/ 9212459 w 11066017"/>
              <a:gd name="connsiteY28" fmla="*/ 4758233 h 4758233"/>
              <a:gd name="connsiteX29" fmla="*/ 8852814 w 11066017"/>
              <a:gd name="connsiteY29" fmla="*/ 4758233 h 4758233"/>
              <a:gd name="connsiteX30" fmla="*/ 7939867 w 11066017"/>
              <a:gd name="connsiteY30" fmla="*/ 4758233 h 4758233"/>
              <a:gd name="connsiteX31" fmla="*/ 7137581 w 11066017"/>
              <a:gd name="connsiteY31" fmla="*/ 4758233 h 4758233"/>
              <a:gd name="connsiteX32" fmla="*/ 6335295 w 11066017"/>
              <a:gd name="connsiteY32" fmla="*/ 4758233 h 4758233"/>
              <a:gd name="connsiteX33" fmla="*/ 5975649 w 11066017"/>
              <a:gd name="connsiteY33" fmla="*/ 4758233 h 4758233"/>
              <a:gd name="connsiteX34" fmla="*/ 5505343 w 11066017"/>
              <a:gd name="connsiteY34" fmla="*/ 4758233 h 4758233"/>
              <a:gd name="connsiteX35" fmla="*/ 5035038 w 11066017"/>
              <a:gd name="connsiteY35" fmla="*/ 4758233 h 4758233"/>
              <a:gd name="connsiteX36" fmla="*/ 4675392 w 11066017"/>
              <a:gd name="connsiteY36" fmla="*/ 4758233 h 4758233"/>
              <a:gd name="connsiteX37" fmla="*/ 4205086 w 11066017"/>
              <a:gd name="connsiteY37" fmla="*/ 4758233 h 4758233"/>
              <a:gd name="connsiteX38" fmla="*/ 3845441 w 11066017"/>
              <a:gd name="connsiteY38" fmla="*/ 4758233 h 4758233"/>
              <a:gd name="connsiteX39" fmla="*/ 3375135 w 11066017"/>
              <a:gd name="connsiteY39" fmla="*/ 4758233 h 4758233"/>
              <a:gd name="connsiteX40" fmla="*/ 3015490 w 11066017"/>
              <a:gd name="connsiteY40" fmla="*/ 4758233 h 4758233"/>
              <a:gd name="connsiteX41" fmla="*/ 2323864 w 11066017"/>
              <a:gd name="connsiteY41" fmla="*/ 4758233 h 4758233"/>
              <a:gd name="connsiteX42" fmla="*/ 1742898 w 11066017"/>
              <a:gd name="connsiteY42" fmla="*/ 4758233 h 4758233"/>
              <a:gd name="connsiteX43" fmla="*/ 1383252 w 11066017"/>
              <a:gd name="connsiteY43" fmla="*/ 4758233 h 4758233"/>
              <a:gd name="connsiteX44" fmla="*/ 0 w 11066017"/>
              <a:gd name="connsiteY44" fmla="*/ 4758233 h 4758233"/>
              <a:gd name="connsiteX45" fmla="*/ 0 w 11066017"/>
              <a:gd name="connsiteY45" fmla="*/ 4030903 h 4758233"/>
              <a:gd name="connsiteX46" fmla="*/ 0 w 11066017"/>
              <a:gd name="connsiteY46" fmla="*/ 3398738 h 4758233"/>
              <a:gd name="connsiteX47" fmla="*/ 0 w 11066017"/>
              <a:gd name="connsiteY47" fmla="*/ 2766573 h 4758233"/>
              <a:gd name="connsiteX48" fmla="*/ 0 w 11066017"/>
              <a:gd name="connsiteY48" fmla="*/ 2181990 h 4758233"/>
              <a:gd name="connsiteX49" fmla="*/ 0 w 11066017"/>
              <a:gd name="connsiteY49" fmla="*/ 1454660 h 4758233"/>
              <a:gd name="connsiteX50" fmla="*/ 0 w 11066017"/>
              <a:gd name="connsiteY50" fmla="*/ 727330 h 4758233"/>
              <a:gd name="connsiteX51" fmla="*/ 0 w 11066017"/>
              <a:gd name="connsiteY51" fmla="*/ 0 h 475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066017" h="4758233" fill="none" extrusionOk="0">
                <a:moveTo>
                  <a:pt x="0" y="0"/>
                </a:moveTo>
                <a:cubicBezTo>
                  <a:pt x="95860" y="2631"/>
                  <a:pt x="374827" y="2521"/>
                  <a:pt x="470306" y="0"/>
                </a:cubicBezTo>
                <a:cubicBezTo>
                  <a:pt x="565785" y="-2521"/>
                  <a:pt x="786367" y="-16660"/>
                  <a:pt x="940611" y="0"/>
                </a:cubicBezTo>
                <a:cubicBezTo>
                  <a:pt x="1094855" y="16660"/>
                  <a:pt x="1262985" y="12183"/>
                  <a:pt x="1410917" y="0"/>
                </a:cubicBezTo>
                <a:cubicBezTo>
                  <a:pt x="1558849" y="-12183"/>
                  <a:pt x="1649609" y="-880"/>
                  <a:pt x="1770563" y="0"/>
                </a:cubicBezTo>
                <a:cubicBezTo>
                  <a:pt x="1891517" y="880"/>
                  <a:pt x="2316837" y="3775"/>
                  <a:pt x="2683509" y="0"/>
                </a:cubicBezTo>
                <a:cubicBezTo>
                  <a:pt x="3050181" y="-3775"/>
                  <a:pt x="3078962" y="-7059"/>
                  <a:pt x="3375135" y="0"/>
                </a:cubicBezTo>
                <a:cubicBezTo>
                  <a:pt x="3671308" y="7059"/>
                  <a:pt x="3983320" y="-37731"/>
                  <a:pt x="4288082" y="0"/>
                </a:cubicBezTo>
                <a:cubicBezTo>
                  <a:pt x="4592844" y="37731"/>
                  <a:pt x="4747777" y="15885"/>
                  <a:pt x="4869047" y="0"/>
                </a:cubicBezTo>
                <a:cubicBezTo>
                  <a:pt x="4990318" y="-15885"/>
                  <a:pt x="5124221" y="-17217"/>
                  <a:pt x="5228693" y="0"/>
                </a:cubicBezTo>
                <a:cubicBezTo>
                  <a:pt x="5333165" y="17217"/>
                  <a:pt x="5468448" y="-14492"/>
                  <a:pt x="5698999" y="0"/>
                </a:cubicBezTo>
                <a:cubicBezTo>
                  <a:pt x="5929550" y="14492"/>
                  <a:pt x="6216926" y="21085"/>
                  <a:pt x="6390625" y="0"/>
                </a:cubicBezTo>
                <a:cubicBezTo>
                  <a:pt x="6564324" y="-21085"/>
                  <a:pt x="6978562" y="22243"/>
                  <a:pt x="7192911" y="0"/>
                </a:cubicBezTo>
                <a:cubicBezTo>
                  <a:pt x="7407260" y="-22243"/>
                  <a:pt x="7650100" y="-5391"/>
                  <a:pt x="7773877" y="0"/>
                </a:cubicBezTo>
                <a:cubicBezTo>
                  <a:pt x="7897654" y="5391"/>
                  <a:pt x="8027623" y="-7856"/>
                  <a:pt x="8133522" y="0"/>
                </a:cubicBezTo>
                <a:cubicBezTo>
                  <a:pt x="8239422" y="7856"/>
                  <a:pt x="8541003" y="-23208"/>
                  <a:pt x="8825149" y="0"/>
                </a:cubicBezTo>
                <a:cubicBezTo>
                  <a:pt x="9109295" y="23208"/>
                  <a:pt x="9401351" y="38507"/>
                  <a:pt x="9627435" y="0"/>
                </a:cubicBezTo>
                <a:cubicBezTo>
                  <a:pt x="9853519" y="-38507"/>
                  <a:pt x="10006742" y="-34253"/>
                  <a:pt x="10319061" y="0"/>
                </a:cubicBezTo>
                <a:cubicBezTo>
                  <a:pt x="10631380" y="34253"/>
                  <a:pt x="10740414" y="-20920"/>
                  <a:pt x="11066017" y="0"/>
                </a:cubicBezTo>
                <a:cubicBezTo>
                  <a:pt x="11075812" y="271026"/>
                  <a:pt x="11050885" y="473814"/>
                  <a:pt x="11066017" y="679748"/>
                </a:cubicBezTo>
                <a:cubicBezTo>
                  <a:pt x="11081149" y="885682"/>
                  <a:pt x="11067348" y="1173736"/>
                  <a:pt x="11066017" y="1454660"/>
                </a:cubicBezTo>
                <a:cubicBezTo>
                  <a:pt x="11064686" y="1735584"/>
                  <a:pt x="11084207" y="1829025"/>
                  <a:pt x="11066017" y="2086825"/>
                </a:cubicBezTo>
                <a:cubicBezTo>
                  <a:pt x="11047827" y="2344625"/>
                  <a:pt x="11039506" y="2381018"/>
                  <a:pt x="11066017" y="2623826"/>
                </a:cubicBezTo>
                <a:cubicBezTo>
                  <a:pt x="11092528" y="2866634"/>
                  <a:pt x="11069255" y="3052796"/>
                  <a:pt x="11066017" y="3255991"/>
                </a:cubicBezTo>
                <a:cubicBezTo>
                  <a:pt x="11062779" y="3459186"/>
                  <a:pt x="11045195" y="3729071"/>
                  <a:pt x="11066017" y="4030903"/>
                </a:cubicBezTo>
                <a:cubicBezTo>
                  <a:pt x="11086839" y="4332735"/>
                  <a:pt x="11054294" y="4493292"/>
                  <a:pt x="11066017" y="4758233"/>
                </a:cubicBezTo>
                <a:cubicBezTo>
                  <a:pt x="10831140" y="4754016"/>
                  <a:pt x="10736835" y="4736864"/>
                  <a:pt x="10595711" y="4758233"/>
                </a:cubicBezTo>
                <a:cubicBezTo>
                  <a:pt x="10454587" y="4779602"/>
                  <a:pt x="10132276" y="4750755"/>
                  <a:pt x="9793425" y="4758233"/>
                </a:cubicBezTo>
                <a:cubicBezTo>
                  <a:pt x="9454574" y="4765711"/>
                  <a:pt x="9440021" y="4757170"/>
                  <a:pt x="9212459" y="4758233"/>
                </a:cubicBezTo>
                <a:cubicBezTo>
                  <a:pt x="8984897" y="4759296"/>
                  <a:pt x="9027409" y="4742904"/>
                  <a:pt x="8852814" y="4758233"/>
                </a:cubicBezTo>
                <a:cubicBezTo>
                  <a:pt x="8678219" y="4773562"/>
                  <a:pt x="8225759" y="4788242"/>
                  <a:pt x="7939867" y="4758233"/>
                </a:cubicBezTo>
                <a:cubicBezTo>
                  <a:pt x="7653975" y="4728224"/>
                  <a:pt x="7364918" y="4723281"/>
                  <a:pt x="7137581" y="4758233"/>
                </a:cubicBezTo>
                <a:cubicBezTo>
                  <a:pt x="6910244" y="4793185"/>
                  <a:pt x="6647989" y="4772528"/>
                  <a:pt x="6335295" y="4758233"/>
                </a:cubicBezTo>
                <a:cubicBezTo>
                  <a:pt x="6022601" y="4743938"/>
                  <a:pt x="6080421" y="4753846"/>
                  <a:pt x="5975649" y="4758233"/>
                </a:cubicBezTo>
                <a:cubicBezTo>
                  <a:pt x="5870877" y="4762620"/>
                  <a:pt x="5677734" y="4779211"/>
                  <a:pt x="5505343" y="4758233"/>
                </a:cubicBezTo>
                <a:cubicBezTo>
                  <a:pt x="5332952" y="4737255"/>
                  <a:pt x="5143355" y="4764853"/>
                  <a:pt x="5035038" y="4758233"/>
                </a:cubicBezTo>
                <a:cubicBezTo>
                  <a:pt x="4926721" y="4751613"/>
                  <a:pt x="4838817" y="4766276"/>
                  <a:pt x="4675392" y="4758233"/>
                </a:cubicBezTo>
                <a:cubicBezTo>
                  <a:pt x="4511967" y="4750190"/>
                  <a:pt x="4343799" y="4756287"/>
                  <a:pt x="4205086" y="4758233"/>
                </a:cubicBezTo>
                <a:cubicBezTo>
                  <a:pt x="4066373" y="4760179"/>
                  <a:pt x="3924548" y="4756525"/>
                  <a:pt x="3845441" y="4758233"/>
                </a:cubicBezTo>
                <a:cubicBezTo>
                  <a:pt x="3766335" y="4759941"/>
                  <a:pt x="3542017" y="4779822"/>
                  <a:pt x="3375135" y="4758233"/>
                </a:cubicBezTo>
                <a:cubicBezTo>
                  <a:pt x="3208253" y="4736644"/>
                  <a:pt x="3105202" y="4771274"/>
                  <a:pt x="3015490" y="4758233"/>
                </a:cubicBezTo>
                <a:cubicBezTo>
                  <a:pt x="2925778" y="4745192"/>
                  <a:pt x="2472339" y="4764192"/>
                  <a:pt x="2323864" y="4758233"/>
                </a:cubicBezTo>
                <a:cubicBezTo>
                  <a:pt x="2175389" y="4752274"/>
                  <a:pt x="1863267" y="4761262"/>
                  <a:pt x="1742898" y="4758233"/>
                </a:cubicBezTo>
                <a:cubicBezTo>
                  <a:pt x="1622529" y="4755204"/>
                  <a:pt x="1502500" y="4755653"/>
                  <a:pt x="1383252" y="4758233"/>
                </a:cubicBezTo>
                <a:cubicBezTo>
                  <a:pt x="1264004" y="4760813"/>
                  <a:pt x="684386" y="4821244"/>
                  <a:pt x="0" y="4758233"/>
                </a:cubicBezTo>
                <a:cubicBezTo>
                  <a:pt x="18072" y="4513817"/>
                  <a:pt x="22502" y="4183051"/>
                  <a:pt x="0" y="4030903"/>
                </a:cubicBezTo>
                <a:cubicBezTo>
                  <a:pt x="-22502" y="3878755"/>
                  <a:pt x="-11057" y="3622938"/>
                  <a:pt x="0" y="3398738"/>
                </a:cubicBezTo>
                <a:cubicBezTo>
                  <a:pt x="11057" y="3174538"/>
                  <a:pt x="-25236" y="3058260"/>
                  <a:pt x="0" y="2766573"/>
                </a:cubicBezTo>
                <a:cubicBezTo>
                  <a:pt x="25236" y="2474886"/>
                  <a:pt x="-3163" y="2447894"/>
                  <a:pt x="0" y="2181990"/>
                </a:cubicBezTo>
                <a:cubicBezTo>
                  <a:pt x="3163" y="1916086"/>
                  <a:pt x="9769" y="1638994"/>
                  <a:pt x="0" y="1454660"/>
                </a:cubicBezTo>
                <a:cubicBezTo>
                  <a:pt x="-9769" y="1270326"/>
                  <a:pt x="27727" y="977333"/>
                  <a:pt x="0" y="727330"/>
                </a:cubicBezTo>
                <a:cubicBezTo>
                  <a:pt x="-27727" y="477327"/>
                  <a:pt x="3541" y="186737"/>
                  <a:pt x="0" y="0"/>
                </a:cubicBezTo>
                <a:close/>
              </a:path>
              <a:path w="11066017" h="4758233" stroke="0" extrusionOk="0">
                <a:moveTo>
                  <a:pt x="0" y="0"/>
                </a:moveTo>
                <a:cubicBezTo>
                  <a:pt x="137002" y="19033"/>
                  <a:pt x="283215" y="-7337"/>
                  <a:pt x="470306" y="0"/>
                </a:cubicBezTo>
                <a:cubicBezTo>
                  <a:pt x="657397" y="7337"/>
                  <a:pt x="1036656" y="13344"/>
                  <a:pt x="1272592" y="0"/>
                </a:cubicBezTo>
                <a:cubicBezTo>
                  <a:pt x="1508528" y="-13344"/>
                  <a:pt x="1656512" y="-18411"/>
                  <a:pt x="1853558" y="0"/>
                </a:cubicBezTo>
                <a:cubicBezTo>
                  <a:pt x="2050604" y="18411"/>
                  <a:pt x="2478506" y="-4291"/>
                  <a:pt x="2766504" y="0"/>
                </a:cubicBezTo>
                <a:cubicBezTo>
                  <a:pt x="3054502" y="4291"/>
                  <a:pt x="3465000" y="-2196"/>
                  <a:pt x="3679451" y="0"/>
                </a:cubicBezTo>
                <a:cubicBezTo>
                  <a:pt x="3893902" y="2196"/>
                  <a:pt x="3956806" y="-14413"/>
                  <a:pt x="4149756" y="0"/>
                </a:cubicBezTo>
                <a:cubicBezTo>
                  <a:pt x="4342706" y="14413"/>
                  <a:pt x="4422341" y="22586"/>
                  <a:pt x="4620062" y="0"/>
                </a:cubicBezTo>
                <a:cubicBezTo>
                  <a:pt x="4817783" y="-22586"/>
                  <a:pt x="5235142" y="-24056"/>
                  <a:pt x="5533009" y="0"/>
                </a:cubicBezTo>
                <a:cubicBezTo>
                  <a:pt x="5830876" y="24056"/>
                  <a:pt x="5876625" y="-9459"/>
                  <a:pt x="6113974" y="0"/>
                </a:cubicBezTo>
                <a:cubicBezTo>
                  <a:pt x="6351323" y="9459"/>
                  <a:pt x="6681806" y="1420"/>
                  <a:pt x="7026921" y="0"/>
                </a:cubicBezTo>
                <a:cubicBezTo>
                  <a:pt x="7372036" y="-1420"/>
                  <a:pt x="7382050" y="-14528"/>
                  <a:pt x="7497227" y="0"/>
                </a:cubicBezTo>
                <a:cubicBezTo>
                  <a:pt x="7612404" y="14528"/>
                  <a:pt x="8133649" y="-11599"/>
                  <a:pt x="8410173" y="0"/>
                </a:cubicBezTo>
                <a:cubicBezTo>
                  <a:pt x="8686697" y="11599"/>
                  <a:pt x="8643792" y="5059"/>
                  <a:pt x="8769818" y="0"/>
                </a:cubicBezTo>
                <a:cubicBezTo>
                  <a:pt x="8895844" y="-5059"/>
                  <a:pt x="9084569" y="3221"/>
                  <a:pt x="9240124" y="0"/>
                </a:cubicBezTo>
                <a:cubicBezTo>
                  <a:pt x="9395679" y="-3221"/>
                  <a:pt x="9581691" y="27678"/>
                  <a:pt x="9821090" y="0"/>
                </a:cubicBezTo>
                <a:cubicBezTo>
                  <a:pt x="10060489" y="-27678"/>
                  <a:pt x="10788754" y="-701"/>
                  <a:pt x="11066017" y="0"/>
                </a:cubicBezTo>
                <a:cubicBezTo>
                  <a:pt x="11093561" y="268112"/>
                  <a:pt x="11056850" y="399085"/>
                  <a:pt x="11066017" y="679748"/>
                </a:cubicBezTo>
                <a:cubicBezTo>
                  <a:pt x="11075184" y="960411"/>
                  <a:pt x="11088863" y="1066515"/>
                  <a:pt x="11066017" y="1216748"/>
                </a:cubicBezTo>
                <a:cubicBezTo>
                  <a:pt x="11043171" y="1366981"/>
                  <a:pt x="11088049" y="1541742"/>
                  <a:pt x="11066017" y="1801331"/>
                </a:cubicBezTo>
                <a:cubicBezTo>
                  <a:pt x="11043985" y="2060920"/>
                  <a:pt x="11067249" y="2224316"/>
                  <a:pt x="11066017" y="2528661"/>
                </a:cubicBezTo>
                <a:cubicBezTo>
                  <a:pt x="11064786" y="2833006"/>
                  <a:pt x="11056674" y="2927640"/>
                  <a:pt x="11066017" y="3113244"/>
                </a:cubicBezTo>
                <a:cubicBezTo>
                  <a:pt x="11075360" y="3298848"/>
                  <a:pt x="11072753" y="3593233"/>
                  <a:pt x="11066017" y="3745409"/>
                </a:cubicBezTo>
                <a:cubicBezTo>
                  <a:pt x="11059281" y="3897586"/>
                  <a:pt x="11049675" y="4345219"/>
                  <a:pt x="11066017" y="4758233"/>
                </a:cubicBezTo>
                <a:cubicBezTo>
                  <a:pt x="10807200" y="4762975"/>
                  <a:pt x="10633288" y="4730121"/>
                  <a:pt x="10485051" y="4758233"/>
                </a:cubicBezTo>
                <a:cubicBezTo>
                  <a:pt x="10336814" y="4786345"/>
                  <a:pt x="10183761" y="4736587"/>
                  <a:pt x="10014745" y="4758233"/>
                </a:cubicBezTo>
                <a:cubicBezTo>
                  <a:pt x="9845729" y="4779879"/>
                  <a:pt x="9750150" y="4759585"/>
                  <a:pt x="9655100" y="4758233"/>
                </a:cubicBezTo>
                <a:cubicBezTo>
                  <a:pt x="9560050" y="4756881"/>
                  <a:pt x="9435336" y="4743453"/>
                  <a:pt x="9295454" y="4758233"/>
                </a:cubicBezTo>
                <a:cubicBezTo>
                  <a:pt x="9155572" y="4773013"/>
                  <a:pt x="8852686" y="4781417"/>
                  <a:pt x="8493168" y="4758233"/>
                </a:cubicBezTo>
                <a:cubicBezTo>
                  <a:pt x="8133650" y="4735049"/>
                  <a:pt x="8038549" y="4784543"/>
                  <a:pt x="7690882" y="4758233"/>
                </a:cubicBezTo>
                <a:cubicBezTo>
                  <a:pt x="7343215" y="4731923"/>
                  <a:pt x="7161821" y="4720143"/>
                  <a:pt x="6888596" y="4758233"/>
                </a:cubicBezTo>
                <a:cubicBezTo>
                  <a:pt x="6615371" y="4796323"/>
                  <a:pt x="6528888" y="4781297"/>
                  <a:pt x="6307630" y="4758233"/>
                </a:cubicBezTo>
                <a:cubicBezTo>
                  <a:pt x="6086372" y="4735169"/>
                  <a:pt x="5807163" y="4758897"/>
                  <a:pt x="5616004" y="4758233"/>
                </a:cubicBezTo>
                <a:cubicBezTo>
                  <a:pt x="5424845" y="4757569"/>
                  <a:pt x="5286760" y="4769162"/>
                  <a:pt x="5145698" y="4758233"/>
                </a:cubicBezTo>
                <a:cubicBezTo>
                  <a:pt x="5004636" y="4747304"/>
                  <a:pt x="4792280" y="4780973"/>
                  <a:pt x="4454072" y="4758233"/>
                </a:cubicBezTo>
                <a:cubicBezTo>
                  <a:pt x="4115864" y="4735493"/>
                  <a:pt x="4193028" y="4750114"/>
                  <a:pt x="4094426" y="4758233"/>
                </a:cubicBezTo>
                <a:cubicBezTo>
                  <a:pt x="3995824" y="4766352"/>
                  <a:pt x="3448452" y="4740368"/>
                  <a:pt x="3181480" y="4758233"/>
                </a:cubicBezTo>
                <a:cubicBezTo>
                  <a:pt x="2914508" y="4776098"/>
                  <a:pt x="2869436" y="4772287"/>
                  <a:pt x="2711174" y="4758233"/>
                </a:cubicBezTo>
                <a:cubicBezTo>
                  <a:pt x="2552912" y="4744179"/>
                  <a:pt x="2373112" y="4747790"/>
                  <a:pt x="2240868" y="4758233"/>
                </a:cubicBezTo>
                <a:cubicBezTo>
                  <a:pt x="2108624" y="4768676"/>
                  <a:pt x="1685399" y="4756123"/>
                  <a:pt x="1438582" y="4758233"/>
                </a:cubicBezTo>
                <a:cubicBezTo>
                  <a:pt x="1191765" y="4760343"/>
                  <a:pt x="1030390" y="4748599"/>
                  <a:pt x="746956" y="4758233"/>
                </a:cubicBezTo>
                <a:cubicBezTo>
                  <a:pt x="463522" y="4767867"/>
                  <a:pt x="217963" y="4750536"/>
                  <a:pt x="0" y="4758233"/>
                </a:cubicBezTo>
                <a:cubicBezTo>
                  <a:pt x="-20883" y="4533735"/>
                  <a:pt x="-18085" y="4317141"/>
                  <a:pt x="0" y="4173650"/>
                </a:cubicBezTo>
                <a:cubicBezTo>
                  <a:pt x="18085" y="4030159"/>
                  <a:pt x="2790" y="3756822"/>
                  <a:pt x="0" y="3493903"/>
                </a:cubicBezTo>
                <a:cubicBezTo>
                  <a:pt x="-2790" y="3230984"/>
                  <a:pt x="-3694" y="3086077"/>
                  <a:pt x="0" y="2956902"/>
                </a:cubicBezTo>
                <a:cubicBezTo>
                  <a:pt x="3694" y="2827727"/>
                  <a:pt x="-17549" y="2630316"/>
                  <a:pt x="0" y="2324737"/>
                </a:cubicBezTo>
                <a:cubicBezTo>
                  <a:pt x="17549" y="2019159"/>
                  <a:pt x="17501" y="1907884"/>
                  <a:pt x="0" y="1644989"/>
                </a:cubicBezTo>
                <a:cubicBezTo>
                  <a:pt x="-17501" y="1382094"/>
                  <a:pt x="-17888" y="1231178"/>
                  <a:pt x="0" y="1060406"/>
                </a:cubicBezTo>
                <a:cubicBezTo>
                  <a:pt x="17888" y="889634"/>
                  <a:pt x="-52256" y="391411"/>
                  <a:pt x="0" y="0"/>
                </a:cubicBezTo>
                <a:close/>
              </a:path>
            </a:pathLst>
          </a:custGeom>
          <a:solidFill>
            <a:schemeClr val="bg1">
              <a:lumMod val="95000"/>
            </a:schemeClr>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4" y="464147"/>
            <a:ext cx="5630061" cy="720000"/>
          </a:xfrm>
        </p:spPr>
        <p:txBody>
          <a:bodyPr/>
          <a:lstStyle/>
          <a:p>
            <a:r>
              <a:rPr lang="fr-FR" dirty="0">
                <a:solidFill>
                  <a:srgbClr val="C00000"/>
                </a:solidFill>
              </a:rPr>
              <a:t>Les piscines.</a:t>
            </a:r>
            <a:endParaRPr lang="fr-FR" dirty="0"/>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En situation</a:t>
            </a:r>
          </a:p>
        </p:txBody>
      </p:sp>
      <p:sp>
        <p:nvSpPr>
          <p:cNvPr id="13" name="Bulle narrative : rectangle à coins arrondis 12">
            <a:extLst>
              <a:ext uri="{FF2B5EF4-FFF2-40B4-BE49-F238E27FC236}">
                <a16:creationId xmlns:a16="http://schemas.microsoft.com/office/drawing/2014/main" id="{4C392C60-6286-34FE-01A5-F33BF5995363}"/>
              </a:ext>
            </a:extLst>
          </p:cNvPr>
          <p:cNvSpPr/>
          <p:nvPr/>
        </p:nvSpPr>
        <p:spPr>
          <a:xfrm>
            <a:off x="5205930" y="1540486"/>
            <a:ext cx="5644322" cy="4520947"/>
          </a:xfrm>
          <a:custGeom>
            <a:avLst/>
            <a:gdLst>
              <a:gd name="connsiteX0" fmla="*/ 0 w 5644322"/>
              <a:gd name="connsiteY0" fmla="*/ 753506 h 4520947"/>
              <a:gd name="connsiteX1" fmla="*/ 753506 w 5644322"/>
              <a:gd name="connsiteY1" fmla="*/ 0 h 4520947"/>
              <a:gd name="connsiteX2" fmla="*/ 1210529 w 5644322"/>
              <a:gd name="connsiteY2" fmla="*/ 0 h 4520947"/>
              <a:gd name="connsiteX3" fmla="*/ 1642161 w 5644322"/>
              <a:gd name="connsiteY3" fmla="*/ 0 h 4520947"/>
              <a:gd name="connsiteX4" fmla="*/ 2073794 w 5644322"/>
              <a:gd name="connsiteY4" fmla="*/ 0 h 4520947"/>
              <a:gd name="connsiteX5" fmla="*/ 2505426 w 5644322"/>
              <a:gd name="connsiteY5" fmla="*/ 0 h 4520947"/>
              <a:gd name="connsiteX6" fmla="*/ 3292521 w 5644322"/>
              <a:gd name="connsiteY6" fmla="*/ 0 h 4520947"/>
              <a:gd name="connsiteX7" fmla="*/ 3292521 w 5644322"/>
              <a:gd name="connsiteY7" fmla="*/ 0 h 4520947"/>
              <a:gd name="connsiteX8" fmla="*/ 3791103 w 5644322"/>
              <a:gd name="connsiteY8" fmla="*/ 0 h 4520947"/>
              <a:gd name="connsiteX9" fmla="*/ 4247352 w 5644322"/>
              <a:gd name="connsiteY9" fmla="*/ 0 h 4520947"/>
              <a:gd name="connsiteX10" fmla="*/ 4703602 w 5644322"/>
              <a:gd name="connsiteY10" fmla="*/ 0 h 4520947"/>
              <a:gd name="connsiteX11" fmla="*/ 4890816 w 5644322"/>
              <a:gd name="connsiteY11" fmla="*/ 0 h 4520947"/>
              <a:gd name="connsiteX12" fmla="*/ 5644322 w 5644322"/>
              <a:gd name="connsiteY12" fmla="*/ 753506 h 4520947"/>
              <a:gd name="connsiteX13" fmla="*/ 5644322 w 5644322"/>
              <a:gd name="connsiteY13" fmla="*/ 1205597 h 4520947"/>
              <a:gd name="connsiteX14" fmla="*/ 5644322 w 5644322"/>
              <a:gd name="connsiteY14" fmla="*/ 1714200 h 4520947"/>
              <a:gd name="connsiteX15" fmla="*/ 5644322 w 5644322"/>
              <a:gd name="connsiteY15" fmla="*/ 2185128 h 4520947"/>
              <a:gd name="connsiteX16" fmla="*/ 5644322 w 5644322"/>
              <a:gd name="connsiteY16" fmla="*/ 2637219 h 4520947"/>
              <a:gd name="connsiteX17" fmla="*/ 5908081 w 5644322"/>
              <a:gd name="connsiteY17" fmla="*/ 2292798 h 4520947"/>
              <a:gd name="connsiteX18" fmla="*/ 5825437 w 5644322"/>
              <a:gd name="connsiteY18" fmla="*/ 2754858 h 4520947"/>
              <a:gd name="connsiteX19" fmla="*/ 5734879 w 5644322"/>
              <a:gd name="connsiteY19" fmla="*/ 3261157 h 4520947"/>
              <a:gd name="connsiteX20" fmla="*/ 5644322 w 5644322"/>
              <a:gd name="connsiteY20" fmla="*/ 3767456 h 4520947"/>
              <a:gd name="connsiteX21" fmla="*/ 5644322 w 5644322"/>
              <a:gd name="connsiteY21" fmla="*/ 3767441 h 4520947"/>
              <a:gd name="connsiteX22" fmla="*/ 4890816 w 5644322"/>
              <a:gd name="connsiteY22" fmla="*/ 4520947 h 4520947"/>
              <a:gd name="connsiteX23" fmla="*/ 4703602 w 5644322"/>
              <a:gd name="connsiteY23" fmla="*/ 4520947 h 4520947"/>
              <a:gd name="connsiteX24" fmla="*/ 4247352 w 5644322"/>
              <a:gd name="connsiteY24" fmla="*/ 4520947 h 4520947"/>
              <a:gd name="connsiteX25" fmla="*/ 3776992 w 5644322"/>
              <a:gd name="connsiteY25" fmla="*/ 4520947 h 4520947"/>
              <a:gd name="connsiteX26" fmla="*/ 3292521 w 5644322"/>
              <a:gd name="connsiteY26" fmla="*/ 4520947 h 4520947"/>
              <a:gd name="connsiteX27" fmla="*/ 3292521 w 5644322"/>
              <a:gd name="connsiteY27" fmla="*/ 4520947 h 4520947"/>
              <a:gd name="connsiteX28" fmla="*/ 2810108 w 5644322"/>
              <a:gd name="connsiteY28" fmla="*/ 4520947 h 4520947"/>
              <a:gd name="connsiteX29" fmla="*/ 2327695 w 5644322"/>
              <a:gd name="connsiteY29" fmla="*/ 4520947 h 4520947"/>
              <a:gd name="connsiteX30" fmla="*/ 1819892 w 5644322"/>
              <a:gd name="connsiteY30" fmla="*/ 4520947 h 4520947"/>
              <a:gd name="connsiteX31" fmla="*/ 1261309 w 5644322"/>
              <a:gd name="connsiteY31" fmla="*/ 4520947 h 4520947"/>
              <a:gd name="connsiteX32" fmla="*/ 753506 w 5644322"/>
              <a:gd name="connsiteY32" fmla="*/ 4520947 h 4520947"/>
              <a:gd name="connsiteX33" fmla="*/ 0 w 5644322"/>
              <a:gd name="connsiteY33" fmla="*/ 3767441 h 4520947"/>
              <a:gd name="connsiteX34" fmla="*/ 0 w 5644322"/>
              <a:gd name="connsiteY34" fmla="*/ 3767456 h 4520947"/>
              <a:gd name="connsiteX35" fmla="*/ 0 w 5644322"/>
              <a:gd name="connsiteY35" fmla="*/ 3213640 h 4520947"/>
              <a:gd name="connsiteX36" fmla="*/ 0 w 5644322"/>
              <a:gd name="connsiteY36" fmla="*/ 2637219 h 4520947"/>
              <a:gd name="connsiteX37" fmla="*/ 0 w 5644322"/>
              <a:gd name="connsiteY37" fmla="*/ 2637219 h 4520947"/>
              <a:gd name="connsiteX38" fmla="*/ 0 w 5644322"/>
              <a:gd name="connsiteY38" fmla="*/ 2166291 h 4520947"/>
              <a:gd name="connsiteX39" fmla="*/ 0 w 5644322"/>
              <a:gd name="connsiteY39" fmla="*/ 1676525 h 4520947"/>
              <a:gd name="connsiteX40" fmla="*/ 0 w 5644322"/>
              <a:gd name="connsiteY40" fmla="*/ 1186760 h 4520947"/>
              <a:gd name="connsiteX41" fmla="*/ 0 w 5644322"/>
              <a:gd name="connsiteY41" fmla="*/ 753506 h 452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644322" h="4520947" fill="none" extrusionOk="0">
                <a:moveTo>
                  <a:pt x="0" y="753506"/>
                </a:moveTo>
                <a:cubicBezTo>
                  <a:pt x="6331" y="347845"/>
                  <a:pt x="346765" y="-29360"/>
                  <a:pt x="753506" y="0"/>
                </a:cubicBezTo>
                <a:cubicBezTo>
                  <a:pt x="867697" y="-28006"/>
                  <a:pt x="1020150" y="30160"/>
                  <a:pt x="1210529" y="0"/>
                </a:cubicBezTo>
                <a:cubicBezTo>
                  <a:pt x="1400908" y="-30160"/>
                  <a:pt x="1456712" y="12701"/>
                  <a:pt x="1642161" y="0"/>
                </a:cubicBezTo>
                <a:cubicBezTo>
                  <a:pt x="1827610" y="-12701"/>
                  <a:pt x="1949053" y="46224"/>
                  <a:pt x="2073794" y="0"/>
                </a:cubicBezTo>
                <a:cubicBezTo>
                  <a:pt x="2198535" y="-46224"/>
                  <a:pt x="2328614" y="38395"/>
                  <a:pt x="2505426" y="0"/>
                </a:cubicBezTo>
                <a:cubicBezTo>
                  <a:pt x="2682238" y="-38395"/>
                  <a:pt x="2978763" y="79454"/>
                  <a:pt x="3292521" y="0"/>
                </a:cubicBezTo>
                <a:lnTo>
                  <a:pt x="3292521" y="0"/>
                </a:lnTo>
                <a:cubicBezTo>
                  <a:pt x="3516381" y="-16069"/>
                  <a:pt x="3628899" y="53909"/>
                  <a:pt x="3791103" y="0"/>
                </a:cubicBezTo>
                <a:cubicBezTo>
                  <a:pt x="3953307" y="-53909"/>
                  <a:pt x="4115843" y="33307"/>
                  <a:pt x="4247352" y="0"/>
                </a:cubicBezTo>
                <a:cubicBezTo>
                  <a:pt x="4378861" y="-33307"/>
                  <a:pt x="4604184" y="27186"/>
                  <a:pt x="4703602" y="0"/>
                </a:cubicBezTo>
                <a:cubicBezTo>
                  <a:pt x="4780098" y="-8109"/>
                  <a:pt x="4810264" y="14121"/>
                  <a:pt x="4890816" y="0"/>
                </a:cubicBezTo>
                <a:cubicBezTo>
                  <a:pt x="5267981" y="-32942"/>
                  <a:pt x="5683946" y="373989"/>
                  <a:pt x="5644322" y="753506"/>
                </a:cubicBezTo>
                <a:cubicBezTo>
                  <a:pt x="5670479" y="851985"/>
                  <a:pt x="5643775" y="1082872"/>
                  <a:pt x="5644322" y="1205597"/>
                </a:cubicBezTo>
                <a:cubicBezTo>
                  <a:pt x="5644869" y="1328322"/>
                  <a:pt x="5583833" y="1463335"/>
                  <a:pt x="5644322" y="1714200"/>
                </a:cubicBezTo>
                <a:cubicBezTo>
                  <a:pt x="5704811" y="1965065"/>
                  <a:pt x="5612139" y="2037665"/>
                  <a:pt x="5644322" y="2185128"/>
                </a:cubicBezTo>
                <a:cubicBezTo>
                  <a:pt x="5676505" y="2332591"/>
                  <a:pt x="5591615" y="2476261"/>
                  <a:pt x="5644322" y="2637219"/>
                </a:cubicBezTo>
                <a:cubicBezTo>
                  <a:pt x="5760784" y="2474190"/>
                  <a:pt x="5793371" y="2466789"/>
                  <a:pt x="5908081" y="2292798"/>
                </a:cubicBezTo>
                <a:cubicBezTo>
                  <a:pt x="5917777" y="2395402"/>
                  <a:pt x="5819583" y="2544845"/>
                  <a:pt x="5825437" y="2754858"/>
                </a:cubicBezTo>
                <a:cubicBezTo>
                  <a:pt x="5831291" y="2964871"/>
                  <a:pt x="5711315" y="3103413"/>
                  <a:pt x="5734879" y="3261157"/>
                </a:cubicBezTo>
                <a:cubicBezTo>
                  <a:pt x="5758443" y="3418901"/>
                  <a:pt x="5672243" y="3607019"/>
                  <a:pt x="5644322" y="3767456"/>
                </a:cubicBezTo>
                <a:cubicBezTo>
                  <a:pt x="5644320" y="3767451"/>
                  <a:pt x="5644323" y="3767444"/>
                  <a:pt x="5644322" y="3767441"/>
                </a:cubicBezTo>
                <a:cubicBezTo>
                  <a:pt x="5587665" y="4261093"/>
                  <a:pt x="5273590" y="4533779"/>
                  <a:pt x="4890816" y="4520947"/>
                </a:cubicBezTo>
                <a:cubicBezTo>
                  <a:pt x="4810860" y="4521339"/>
                  <a:pt x="4787043" y="4503050"/>
                  <a:pt x="4703602" y="4520947"/>
                </a:cubicBezTo>
                <a:cubicBezTo>
                  <a:pt x="4612075" y="4527976"/>
                  <a:pt x="4439120" y="4501515"/>
                  <a:pt x="4247352" y="4520947"/>
                </a:cubicBezTo>
                <a:cubicBezTo>
                  <a:pt x="4055584" y="4540379"/>
                  <a:pt x="3905726" y="4482973"/>
                  <a:pt x="3776992" y="4520947"/>
                </a:cubicBezTo>
                <a:cubicBezTo>
                  <a:pt x="3648258" y="4558921"/>
                  <a:pt x="3494650" y="4498105"/>
                  <a:pt x="3292521" y="4520947"/>
                </a:cubicBezTo>
                <a:lnTo>
                  <a:pt x="3292521" y="4520947"/>
                </a:lnTo>
                <a:cubicBezTo>
                  <a:pt x="3103862" y="4557824"/>
                  <a:pt x="2998192" y="4483385"/>
                  <a:pt x="2810108" y="4520947"/>
                </a:cubicBezTo>
                <a:cubicBezTo>
                  <a:pt x="2622024" y="4558509"/>
                  <a:pt x="2459963" y="4487528"/>
                  <a:pt x="2327695" y="4520947"/>
                </a:cubicBezTo>
                <a:cubicBezTo>
                  <a:pt x="2195427" y="4554366"/>
                  <a:pt x="2071553" y="4518360"/>
                  <a:pt x="1819892" y="4520947"/>
                </a:cubicBezTo>
                <a:cubicBezTo>
                  <a:pt x="1568231" y="4523534"/>
                  <a:pt x="1427568" y="4503259"/>
                  <a:pt x="1261309" y="4520947"/>
                </a:cubicBezTo>
                <a:cubicBezTo>
                  <a:pt x="1095050" y="4538635"/>
                  <a:pt x="955569" y="4461441"/>
                  <a:pt x="753506" y="4520947"/>
                </a:cubicBezTo>
                <a:cubicBezTo>
                  <a:pt x="390042" y="4474793"/>
                  <a:pt x="-103226" y="4185036"/>
                  <a:pt x="0" y="3767441"/>
                </a:cubicBezTo>
                <a:cubicBezTo>
                  <a:pt x="1" y="3767448"/>
                  <a:pt x="-1" y="3767453"/>
                  <a:pt x="0" y="3767456"/>
                </a:cubicBezTo>
                <a:cubicBezTo>
                  <a:pt x="-2141" y="3508364"/>
                  <a:pt x="51501" y="3378323"/>
                  <a:pt x="0" y="3213640"/>
                </a:cubicBezTo>
                <a:cubicBezTo>
                  <a:pt x="-51501" y="3048957"/>
                  <a:pt x="12980" y="2878864"/>
                  <a:pt x="0" y="2637219"/>
                </a:cubicBezTo>
                <a:lnTo>
                  <a:pt x="0" y="2637219"/>
                </a:lnTo>
                <a:cubicBezTo>
                  <a:pt x="-31105" y="2455980"/>
                  <a:pt x="15240" y="2310777"/>
                  <a:pt x="0" y="2166291"/>
                </a:cubicBezTo>
                <a:cubicBezTo>
                  <a:pt x="-15240" y="2021805"/>
                  <a:pt x="30915" y="1904923"/>
                  <a:pt x="0" y="1676525"/>
                </a:cubicBezTo>
                <a:cubicBezTo>
                  <a:pt x="-30915" y="1448127"/>
                  <a:pt x="6106" y="1340663"/>
                  <a:pt x="0" y="1186760"/>
                </a:cubicBezTo>
                <a:cubicBezTo>
                  <a:pt x="-6106" y="1032857"/>
                  <a:pt x="50225" y="879737"/>
                  <a:pt x="0" y="753506"/>
                </a:cubicBezTo>
                <a:close/>
              </a:path>
              <a:path w="5644322" h="4520947" stroke="0" extrusionOk="0">
                <a:moveTo>
                  <a:pt x="0" y="753506"/>
                </a:moveTo>
                <a:cubicBezTo>
                  <a:pt x="-32991" y="217938"/>
                  <a:pt x="254867" y="89147"/>
                  <a:pt x="753506" y="0"/>
                </a:cubicBezTo>
                <a:cubicBezTo>
                  <a:pt x="938929" y="-20572"/>
                  <a:pt x="1051595" y="29699"/>
                  <a:pt x="1210529" y="0"/>
                </a:cubicBezTo>
                <a:cubicBezTo>
                  <a:pt x="1369463" y="-29699"/>
                  <a:pt x="1509377" y="17438"/>
                  <a:pt x="1769112" y="0"/>
                </a:cubicBezTo>
                <a:cubicBezTo>
                  <a:pt x="2028847" y="-17438"/>
                  <a:pt x="2074357" y="11975"/>
                  <a:pt x="2276915" y="0"/>
                </a:cubicBezTo>
                <a:cubicBezTo>
                  <a:pt x="2479473" y="-11975"/>
                  <a:pt x="2635752" y="51340"/>
                  <a:pt x="2759328" y="0"/>
                </a:cubicBezTo>
                <a:cubicBezTo>
                  <a:pt x="2882904" y="-51340"/>
                  <a:pt x="3121170" y="46927"/>
                  <a:pt x="3292521" y="0"/>
                </a:cubicBezTo>
                <a:lnTo>
                  <a:pt x="3292521" y="0"/>
                </a:lnTo>
                <a:cubicBezTo>
                  <a:pt x="3478671" y="-13004"/>
                  <a:pt x="3628523" y="27901"/>
                  <a:pt x="3776992" y="0"/>
                </a:cubicBezTo>
                <a:cubicBezTo>
                  <a:pt x="3925461" y="-27901"/>
                  <a:pt x="4019223" y="2078"/>
                  <a:pt x="4247352" y="0"/>
                </a:cubicBezTo>
                <a:cubicBezTo>
                  <a:pt x="4475481" y="-2078"/>
                  <a:pt x="4526200" y="7135"/>
                  <a:pt x="4703602" y="0"/>
                </a:cubicBezTo>
                <a:cubicBezTo>
                  <a:pt x="4742069" y="-772"/>
                  <a:pt x="4821020" y="10093"/>
                  <a:pt x="4890816" y="0"/>
                </a:cubicBezTo>
                <a:cubicBezTo>
                  <a:pt x="5334039" y="10370"/>
                  <a:pt x="5612607" y="292322"/>
                  <a:pt x="5644322" y="753506"/>
                </a:cubicBezTo>
                <a:cubicBezTo>
                  <a:pt x="5654783" y="849672"/>
                  <a:pt x="5621525" y="1086757"/>
                  <a:pt x="5644322" y="1186760"/>
                </a:cubicBezTo>
                <a:cubicBezTo>
                  <a:pt x="5667119" y="1286763"/>
                  <a:pt x="5594028" y="1470020"/>
                  <a:pt x="5644322" y="1657688"/>
                </a:cubicBezTo>
                <a:cubicBezTo>
                  <a:pt x="5694616" y="1845356"/>
                  <a:pt x="5599336" y="2037091"/>
                  <a:pt x="5644322" y="2147454"/>
                </a:cubicBezTo>
                <a:cubicBezTo>
                  <a:pt x="5689308" y="2257817"/>
                  <a:pt x="5618267" y="2398330"/>
                  <a:pt x="5644322" y="2637219"/>
                </a:cubicBezTo>
                <a:cubicBezTo>
                  <a:pt x="5699983" y="2497640"/>
                  <a:pt x="5784529" y="2470498"/>
                  <a:pt x="5908081" y="2292798"/>
                </a:cubicBezTo>
                <a:cubicBezTo>
                  <a:pt x="5892315" y="2506248"/>
                  <a:pt x="5796712" y="2686523"/>
                  <a:pt x="5817524" y="2799097"/>
                </a:cubicBezTo>
                <a:cubicBezTo>
                  <a:pt x="5838335" y="2911671"/>
                  <a:pt x="5754135" y="3089029"/>
                  <a:pt x="5726966" y="3305396"/>
                </a:cubicBezTo>
                <a:cubicBezTo>
                  <a:pt x="5699797" y="3521763"/>
                  <a:pt x="5669335" y="3582350"/>
                  <a:pt x="5644322" y="3767456"/>
                </a:cubicBezTo>
                <a:cubicBezTo>
                  <a:pt x="5644321" y="3767449"/>
                  <a:pt x="5644323" y="3767448"/>
                  <a:pt x="5644322" y="3767441"/>
                </a:cubicBezTo>
                <a:cubicBezTo>
                  <a:pt x="5676135" y="4202078"/>
                  <a:pt x="5383514" y="4467052"/>
                  <a:pt x="4890816" y="4520947"/>
                </a:cubicBezTo>
                <a:cubicBezTo>
                  <a:pt x="4850572" y="4533821"/>
                  <a:pt x="4749713" y="4510481"/>
                  <a:pt x="4703602" y="4520947"/>
                </a:cubicBezTo>
                <a:cubicBezTo>
                  <a:pt x="4528416" y="4527990"/>
                  <a:pt x="4374268" y="4473660"/>
                  <a:pt x="4233242" y="4520947"/>
                </a:cubicBezTo>
                <a:cubicBezTo>
                  <a:pt x="4092216" y="4568234"/>
                  <a:pt x="3960494" y="4502796"/>
                  <a:pt x="3776992" y="4520947"/>
                </a:cubicBezTo>
                <a:cubicBezTo>
                  <a:pt x="3593490" y="4539098"/>
                  <a:pt x="3513869" y="4471428"/>
                  <a:pt x="3292521" y="4520947"/>
                </a:cubicBezTo>
                <a:lnTo>
                  <a:pt x="3292521" y="4520947"/>
                </a:lnTo>
                <a:cubicBezTo>
                  <a:pt x="3106646" y="4563510"/>
                  <a:pt x="3007734" y="4502825"/>
                  <a:pt x="2860888" y="4520947"/>
                </a:cubicBezTo>
                <a:cubicBezTo>
                  <a:pt x="2714042" y="4539069"/>
                  <a:pt x="2579794" y="4460337"/>
                  <a:pt x="2302305" y="4520947"/>
                </a:cubicBezTo>
                <a:cubicBezTo>
                  <a:pt x="2024816" y="4581557"/>
                  <a:pt x="1900759" y="4472151"/>
                  <a:pt x="1743722" y="4520947"/>
                </a:cubicBezTo>
                <a:cubicBezTo>
                  <a:pt x="1586685" y="4569743"/>
                  <a:pt x="1372966" y="4491576"/>
                  <a:pt x="1261309" y="4520947"/>
                </a:cubicBezTo>
                <a:cubicBezTo>
                  <a:pt x="1149652" y="4550318"/>
                  <a:pt x="986317" y="4514445"/>
                  <a:pt x="753506" y="4520947"/>
                </a:cubicBezTo>
                <a:cubicBezTo>
                  <a:pt x="324421" y="4531162"/>
                  <a:pt x="-10221" y="4282714"/>
                  <a:pt x="0" y="3767441"/>
                </a:cubicBezTo>
                <a:cubicBezTo>
                  <a:pt x="0" y="3767448"/>
                  <a:pt x="-1" y="3767454"/>
                  <a:pt x="0" y="3767456"/>
                </a:cubicBezTo>
                <a:cubicBezTo>
                  <a:pt x="-62929" y="3615082"/>
                  <a:pt x="54501" y="3373636"/>
                  <a:pt x="0" y="3202338"/>
                </a:cubicBezTo>
                <a:cubicBezTo>
                  <a:pt x="-54501" y="3031040"/>
                  <a:pt x="58224" y="2870252"/>
                  <a:pt x="0" y="2637219"/>
                </a:cubicBezTo>
                <a:lnTo>
                  <a:pt x="0" y="2637219"/>
                </a:lnTo>
                <a:cubicBezTo>
                  <a:pt x="-35116" y="2501171"/>
                  <a:pt x="11588" y="2358862"/>
                  <a:pt x="0" y="2203965"/>
                </a:cubicBezTo>
                <a:cubicBezTo>
                  <a:pt x="-11588" y="2049068"/>
                  <a:pt x="37533" y="1918832"/>
                  <a:pt x="0" y="1751874"/>
                </a:cubicBezTo>
                <a:cubicBezTo>
                  <a:pt x="-37533" y="1584916"/>
                  <a:pt x="30216" y="1478349"/>
                  <a:pt x="0" y="1243271"/>
                </a:cubicBezTo>
                <a:cubicBezTo>
                  <a:pt x="-30216" y="1008193"/>
                  <a:pt x="17474" y="941374"/>
                  <a:pt x="0" y="753506"/>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54673"/>
                      <a:gd name="adj2" fmla="val 715"/>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lumMod val="75000"/>
                    <a:lumOff val="25000"/>
                  </a:schemeClr>
                </a:solidFill>
                <a:latin typeface="Ink Free" panose="03080402000500000000" pitchFamily="66" charset="0"/>
              </a:rPr>
              <a:t>Oui, les piscines « hors sol » </a:t>
            </a:r>
            <a:r>
              <a:rPr lang="fr-FR" sz="1400" dirty="0">
                <a:solidFill>
                  <a:schemeClr val="tx1">
                    <a:lumMod val="75000"/>
                    <a:lumOff val="25000"/>
                  </a:schemeClr>
                </a:solidFill>
                <a:latin typeface="Ink Free" panose="03080402000500000000" pitchFamily="66" charset="0"/>
              </a:rPr>
              <a:t>(avec une structure immobilière bois) ou « semi-enterrées» sont garanties par l’option </a:t>
            </a:r>
            <a:r>
              <a:rPr lang="fr-FR" sz="1400" b="1" dirty="0">
                <a:solidFill>
                  <a:schemeClr val="tx1">
                    <a:lumMod val="75000"/>
                    <a:lumOff val="25000"/>
                  </a:schemeClr>
                </a:solidFill>
                <a:latin typeface="Ink Free" panose="03080402000500000000" pitchFamily="66" charset="0"/>
              </a:rPr>
              <a:t>« éléments paysagers et installations de loisirs ».</a:t>
            </a:r>
          </a:p>
          <a:p>
            <a:endParaRPr lang="fr-FR" sz="1400" b="1" dirty="0">
              <a:solidFill>
                <a:schemeClr val="tx1">
                  <a:lumMod val="75000"/>
                  <a:lumOff val="25000"/>
                </a:schemeClr>
              </a:solidFill>
              <a:latin typeface="Ink Free" panose="03080402000500000000" pitchFamily="66" charset="0"/>
            </a:endParaRPr>
          </a:p>
          <a:p>
            <a:r>
              <a:rPr lang="fr-FR" sz="1400" b="1" dirty="0">
                <a:solidFill>
                  <a:schemeClr val="tx1"/>
                </a:solidFill>
                <a:latin typeface="Ink Free" panose="03080402000500000000" pitchFamily="66" charset="0"/>
              </a:rPr>
              <a:t>Concernant les piscines INTEX, </a:t>
            </a:r>
            <a:r>
              <a:rPr lang="fr-FR" sz="1400" dirty="0">
                <a:solidFill>
                  <a:schemeClr val="tx1"/>
                </a:solidFill>
                <a:latin typeface="Ink Free" panose="03080402000500000000" pitchFamily="66" charset="0"/>
              </a:rPr>
              <a:t>pouvons-nous garantir ce type de piscine autoportée possédant une structure métallique qui contribue à sa solidité ?</a:t>
            </a:r>
          </a:p>
          <a:p>
            <a:r>
              <a:rPr lang="fr-FR" sz="1400" dirty="0">
                <a:solidFill>
                  <a:schemeClr val="tx1"/>
                </a:solidFill>
                <a:latin typeface="Ink Free" panose="03080402000500000000" pitchFamily="66" charset="0"/>
              </a:rPr>
              <a:t>Pour ce type de piscine, on ne peut pas lui proposer l’option « éléments paysagers et installations de loisirs ».</a:t>
            </a:r>
          </a:p>
          <a:p>
            <a:r>
              <a:rPr lang="fr-FR" sz="1400" dirty="0">
                <a:solidFill>
                  <a:schemeClr val="tx1"/>
                </a:solidFill>
                <a:latin typeface="Ink Free" panose="03080402000500000000" pitchFamily="66" charset="0"/>
              </a:rPr>
              <a:t>Toutefois, les biens mobiliers se trouvant à l’extérieur de l’habitation, de la véranda et des dépendances assurées sont couverts au titre des biens mobiliers si la formule adéquate a été souscrite (non couvert au titre</a:t>
            </a:r>
          </a:p>
          <a:p>
            <a:r>
              <a:rPr lang="fr-FR" sz="1400" dirty="0">
                <a:solidFill>
                  <a:schemeClr val="tx1"/>
                </a:solidFill>
                <a:latin typeface="Ink Free" panose="03080402000500000000" pitchFamily="66" charset="0"/>
              </a:rPr>
              <a:t>de la garantie vol). </a:t>
            </a:r>
          </a:p>
          <a:p>
            <a:endParaRPr lang="fr-FR" sz="1400" dirty="0">
              <a:solidFill>
                <a:schemeClr val="tx1"/>
              </a:solidFill>
              <a:latin typeface="Ink Free" panose="03080402000500000000" pitchFamily="66" charset="0"/>
            </a:endParaRPr>
          </a:p>
          <a:p>
            <a:r>
              <a:rPr lang="fr-FR" sz="1400" dirty="0">
                <a:solidFill>
                  <a:schemeClr val="tx1"/>
                </a:solidFill>
                <a:latin typeface="Ink Free" panose="03080402000500000000" pitchFamily="66" charset="0"/>
              </a:rPr>
              <a:t>(CG 8,3)</a:t>
            </a:r>
          </a:p>
        </p:txBody>
      </p:sp>
      <p:sp>
        <p:nvSpPr>
          <p:cNvPr id="24" name="Rectangle 23">
            <a:extLst>
              <a:ext uri="{FF2B5EF4-FFF2-40B4-BE49-F238E27FC236}">
                <a16:creationId xmlns:a16="http://schemas.microsoft.com/office/drawing/2014/main" id="{66116F9C-5F3E-265A-556A-AE80E5E52663}"/>
              </a:ext>
            </a:extLst>
          </p:cNvPr>
          <p:cNvSpPr/>
          <p:nvPr/>
        </p:nvSpPr>
        <p:spPr>
          <a:xfrm>
            <a:off x="10657310" y="577713"/>
            <a:ext cx="1377168" cy="385887"/>
          </a:xfrm>
          <a:custGeom>
            <a:avLst/>
            <a:gdLst>
              <a:gd name="connsiteX0" fmla="*/ 0 w 1377168"/>
              <a:gd name="connsiteY0" fmla="*/ 0 h 385887"/>
              <a:gd name="connsiteX1" fmla="*/ 674812 w 1377168"/>
              <a:gd name="connsiteY1" fmla="*/ 0 h 385887"/>
              <a:gd name="connsiteX2" fmla="*/ 1377168 w 1377168"/>
              <a:gd name="connsiteY2" fmla="*/ 0 h 385887"/>
              <a:gd name="connsiteX3" fmla="*/ 1377168 w 1377168"/>
              <a:gd name="connsiteY3" fmla="*/ 385887 h 385887"/>
              <a:gd name="connsiteX4" fmla="*/ 729899 w 1377168"/>
              <a:gd name="connsiteY4" fmla="*/ 385887 h 385887"/>
              <a:gd name="connsiteX5" fmla="*/ 0 w 1377168"/>
              <a:gd name="connsiteY5" fmla="*/ 385887 h 385887"/>
              <a:gd name="connsiteX6" fmla="*/ 0 w 1377168"/>
              <a:gd name="connsiteY6" fmla="*/ 0 h 38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168" h="385887" fill="none" extrusionOk="0">
                <a:moveTo>
                  <a:pt x="0" y="0"/>
                </a:moveTo>
                <a:cubicBezTo>
                  <a:pt x="264383" y="-23699"/>
                  <a:pt x="459790" y="8795"/>
                  <a:pt x="674812" y="0"/>
                </a:cubicBezTo>
                <a:cubicBezTo>
                  <a:pt x="889834" y="-8795"/>
                  <a:pt x="1192538" y="-10252"/>
                  <a:pt x="1377168" y="0"/>
                </a:cubicBezTo>
                <a:cubicBezTo>
                  <a:pt x="1364101" y="151981"/>
                  <a:pt x="1377853" y="278747"/>
                  <a:pt x="1377168" y="385887"/>
                </a:cubicBezTo>
                <a:cubicBezTo>
                  <a:pt x="1219523" y="390967"/>
                  <a:pt x="947775" y="388346"/>
                  <a:pt x="729899" y="385887"/>
                </a:cubicBezTo>
                <a:cubicBezTo>
                  <a:pt x="512023" y="383428"/>
                  <a:pt x="320961" y="391235"/>
                  <a:pt x="0" y="385887"/>
                </a:cubicBezTo>
                <a:cubicBezTo>
                  <a:pt x="7550" y="257226"/>
                  <a:pt x="8491" y="151757"/>
                  <a:pt x="0" y="0"/>
                </a:cubicBezTo>
                <a:close/>
              </a:path>
              <a:path w="1377168" h="385887" stroke="0" extrusionOk="0">
                <a:moveTo>
                  <a:pt x="0" y="0"/>
                </a:moveTo>
                <a:cubicBezTo>
                  <a:pt x="214895" y="32960"/>
                  <a:pt x="433765" y="-14423"/>
                  <a:pt x="661041" y="0"/>
                </a:cubicBezTo>
                <a:cubicBezTo>
                  <a:pt x="888317" y="14423"/>
                  <a:pt x="1194338" y="35321"/>
                  <a:pt x="1377168" y="0"/>
                </a:cubicBezTo>
                <a:cubicBezTo>
                  <a:pt x="1393618" y="132197"/>
                  <a:pt x="1389157" y="305981"/>
                  <a:pt x="1377168" y="385887"/>
                </a:cubicBezTo>
                <a:cubicBezTo>
                  <a:pt x="1211457" y="381123"/>
                  <a:pt x="1045065" y="358320"/>
                  <a:pt x="716127" y="385887"/>
                </a:cubicBezTo>
                <a:cubicBezTo>
                  <a:pt x="387189" y="413454"/>
                  <a:pt x="160764" y="374929"/>
                  <a:pt x="0" y="385887"/>
                </a:cubicBezTo>
                <a:cubicBezTo>
                  <a:pt x="-18960" y="253714"/>
                  <a:pt x="12729" y="112329"/>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latin typeface="Ink Free" panose="03080402000500000000" pitchFamily="66" charset="0"/>
              </a:rPr>
              <a:t>MRH</a:t>
            </a:r>
          </a:p>
        </p:txBody>
      </p:sp>
      <p:grpSp>
        <p:nvGrpSpPr>
          <p:cNvPr id="15" name="Groupe 14">
            <a:extLst>
              <a:ext uri="{FF2B5EF4-FFF2-40B4-BE49-F238E27FC236}">
                <a16:creationId xmlns:a16="http://schemas.microsoft.com/office/drawing/2014/main" id="{98F1DBE1-7ED4-DBD0-D2D4-78A92BA93E55}"/>
              </a:ext>
            </a:extLst>
          </p:cNvPr>
          <p:cNvGrpSpPr/>
          <p:nvPr/>
        </p:nvGrpSpPr>
        <p:grpSpPr>
          <a:xfrm>
            <a:off x="9078538" y="5364810"/>
            <a:ext cx="1115654" cy="434891"/>
            <a:chOff x="9701914" y="5279004"/>
            <a:chExt cx="1115654" cy="434891"/>
          </a:xfrm>
        </p:grpSpPr>
        <p:sp>
          <p:nvSpPr>
            <p:cNvPr id="16" name="Rectangle 15">
              <a:hlinkClick r:id="rId3"/>
              <a:extLst>
                <a:ext uri="{FF2B5EF4-FFF2-40B4-BE49-F238E27FC236}">
                  <a16:creationId xmlns:a16="http://schemas.microsoft.com/office/drawing/2014/main" id="{13EEEB40-D663-2B91-B9EC-B4A12AB62797}"/>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7" name="Image 16">
              <a:extLst>
                <a:ext uri="{FF2B5EF4-FFF2-40B4-BE49-F238E27FC236}">
                  <a16:creationId xmlns:a16="http://schemas.microsoft.com/office/drawing/2014/main" id="{D89685CD-F1EE-C9D3-AE37-AD5CC04602D5}"/>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pic>
        <p:nvPicPr>
          <p:cNvPr id="2050" name="Picture 2" descr="Vecteur gratuit loisirs sur le vecteur de dessin animé tropical resort.">
            <a:extLst>
              <a:ext uri="{FF2B5EF4-FFF2-40B4-BE49-F238E27FC236}">
                <a16:creationId xmlns:a16="http://schemas.microsoft.com/office/drawing/2014/main" id="{B1EE9887-6799-AA46-2D8A-40787BFFBD0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5835"/>
          <a:stretch/>
        </p:blipFill>
        <p:spPr bwMode="auto">
          <a:xfrm>
            <a:off x="695324" y="1557988"/>
            <a:ext cx="4385722" cy="450344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0EEFC3CF-61BE-65E5-D625-441E2A3EFD4C}"/>
              </a:ext>
            </a:extLst>
          </p:cNvPr>
          <p:cNvSpPr/>
          <p:nvPr/>
        </p:nvSpPr>
        <p:spPr>
          <a:xfrm>
            <a:off x="695326" y="1540487"/>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sp>
        <p:nvSpPr>
          <p:cNvPr id="7" name="Rectangle 6">
            <a:extLst>
              <a:ext uri="{FF2B5EF4-FFF2-40B4-BE49-F238E27FC236}">
                <a16:creationId xmlns:a16="http://schemas.microsoft.com/office/drawing/2014/main" id="{6BF296B3-D525-D221-E4A6-0405DDDFEF4E}"/>
              </a:ext>
            </a:extLst>
          </p:cNvPr>
          <p:cNvSpPr/>
          <p:nvPr/>
        </p:nvSpPr>
        <p:spPr>
          <a:xfrm>
            <a:off x="820208" y="1675977"/>
            <a:ext cx="1546972" cy="4284971"/>
          </a:xfrm>
          <a:custGeom>
            <a:avLst/>
            <a:gdLst>
              <a:gd name="connsiteX0" fmla="*/ 0 w 1546972"/>
              <a:gd name="connsiteY0" fmla="*/ 0 h 4284971"/>
              <a:gd name="connsiteX1" fmla="*/ 515657 w 1546972"/>
              <a:gd name="connsiteY1" fmla="*/ 0 h 4284971"/>
              <a:gd name="connsiteX2" fmla="*/ 1062254 w 1546972"/>
              <a:gd name="connsiteY2" fmla="*/ 0 h 4284971"/>
              <a:gd name="connsiteX3" fmla="*/ 1546972 w 1546972"/>
              <a:gd name="connsiteY3" fmla="*/ 0 h 4284971"/>
              <a:gd name="connsiteX4" fmla="*/ 1546972 w 1546972"/>
              <a:gd name="connsiteY4" fmla="*/ 483590 h 4284971"/>
              <a:gd name="connsiteX5" fmla="*/ 1546972 w 1546972"/>
              <a:gd name="connsiteY5" fmla="*/ 967179 h 4284971"/>
              <a:gd name="connsiteX6" fmla="*/ 1546972 w 1546972"/>
              <a:gd name="connsiteY6" fmla="*/ 1450769 h 4284971"/>
              <a:gd name="connsiteX7" fmla="*/ 1546972 w 1546972"/>
              <a:gd name="connsiteY7" fmla="*/ 2105757 h 4284971"/>
              <a:gd name="connsiteX8" fmla="*/ 1546972 w 1546972"/>
              <a:gd name="connsiteY8" fmla="*/ 2760746 h 4284971"/>
              <a:gd name="connsiteX9" fmla="*/ 1546972 w 1546972"/>
              <a:gd name="connsiteY9" fmla="*/ 3415734 h 4284971"/>
              <a:gd name="connsiteX10" fmla="*/ 1546972 w 1546972"/>
              <a:gd name="connsiteY10" fmla="*/ 4284971 h 4284971"/>
              <a:gd name="connsiteX11" fmla="*/ 1031315 w 1546972"/>
              <a:gd name="connsiteY11" fmla="*/ 4284971 h 4284971"/>
              <a:gd name="connsiteX12" fmla="*/ 531127 w 1546972"/>
              <a:gd name="connsiteY12" fmla="*/ 4284971 h 4284971"/>
              <a:gd name="connsiteX13" fmla="*/ 0 w 1546972"/>
              <a:gd name="connsiteY13" fmla="*/ 4284971 h 4284971"/>
              <a:gd name="connsiteX14" fmla="*/ 0 w 1546972"/>
              <a:gd name="connsiteY14" fmla="*/ 3715682 h 4284971"/>
              <a:gd name="connsiteX15" fmla="*/ 0 w 1546972"/>
              <a:gd name="connsiteY15" fmla="*/ 3103543 h 4284971"/>
              <a:gd name="connsiteX16" fmla="*/ 0 w 1546972"/>
              <a:gd name="connsiteY16" fmla="*/ 2405705 h 4284971"/>
              <a:gd name="connsiteX17" fmla="*/ 0 w 1546972"/>
              <a:gd name="connsiteY17" fmla="*/ 1750717 h 4284971"/>
              <a:gd name="connsiteX18" fmla="*/ 0 w 1546972"/>
              <a:gd name="connsiteY18" fmla="*/ 1138578 h 4284971"/>
              <a:gd name="connsiteX19" fmla="*/ 0 w 1546972"/>
              <a:gd name="connsiteY19" fmla="*/ 0 h 428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46972" h="4284971" fill="none" extrusionOk="0">
                <a:moveTo>
                  <a:pt x="0" y="0"/>
                </a:moveTo>
                <a:cubicBezTo>
                  <a:pt x="256958" y="11478"/>
                  <a:pt x="351712" y="-22859"/>
                  <a:pt x="515657" y="0"/>
                </a:cubicBezTo>
                <a:cubicBezTo>
                  <a:pt x="679602" y="22859"/>
                  <a:pt x="879898" y="27032"/>
                  <a:pt x="1062254" y="0"/>
                </a:cubicBezTo>
                <a:cubicBezTo>
                  <a:pt x="1244610" y="-27032"/>
                  <a:pt x="1382599" y="10518"/>
                  <a:pt x="1546972" y="0"/>
                </a:cubicBezTo>
                <a:cubicBezTo>
                  <a:pt x="1545520" y="168836"/>
                  <a:pt x="1540371" y="309882"/>
                  <a:pt x="1546972" y="483590"/>
                </a:cubicBezTo>
                <a:cubicBezTo>
                  <a:pt x="1553574" y="657298"/>
                  <a:pt x="1559381" y="755619"/>
                  <a:pt x="1546972" y="967179"/>
                </a:cubicBezTo>
                <a:cubicBezTo>
                  <a:pt x="1534563" y="1178739"/>
                  <a:pt x="1550796" y="1289944"/>
                  <a:pt x="1546972" y="1450769"/>
                </a:cubicBezTo>
                <a:cubicBezTo>
                  <a:pt x="1543149" y="1611594"/>
                  <a:pt x="1523776" y="1870001"/>
                  <a:pt x="1546972" y="2105757"/>
                </a:cubicBezTo>
                <a:cubicBezTo>
                  <a:pt x="1570168" y="2341513"/>
                  <a:pt x="1560879" y="2520952"/>
                  <a:pt x="1546972" y="2760746"/>
                </a:cubicBezTo>
                <a:cubicBezTo>
                  <a:pt x="1533065" y="3000540"/>
                  <a:pt x="1569592" y="3121935"/>
                  <a:pt x="1546972" y="3415734"/>
                </a:cubicBezTo>
                <a:cubicBezTo>
                  <a:pt x="1524352" y="3709533"/>
                  <a:pt x="1521707" y="3953150"/>
                  <a:pt x="1546972" y="4284971"/>
                </a:cubicBezTo>
                <a:cubicBezTo>
                  <a:pt x="1393796" y="4270970"/>
                  <a:pt x="1280144" y="4260316"/>
                  <a:pt x="1031315" y="4284971"/>
                </a:cubicBezTo>
                <a:cubicBezTo>
                  <a:pt x="782486" y="4309626"/>
                  <a:pt x="739945" y="4276646"/>
                  <a:pt x="531127" y="4284971"/>
                </a:cubicBezTo>
                <a:cubicBezTo>
                  <a:pt x="322309" y="4293296"/>
                  <a:pt x="210664" y="4274733"/>
                  <a:pt x="0" y="4284971"/>
                </a:cubicBezTo>
                <a:cubicBezTo>
                  <a:pt x="5505" y="4147152"/>
                  <a:pt x="10876" y="3943663"/>
                  <a:pt x="0" y="3715682"/>
                </a:cubicBezTo>
                <a:cubicBezTo>
                  <a:pt x="-10876" y="3487701"/>
                  <a:pt x="-5427" y="3262957"/>
                  <a:pt x="0" y="3103543"/>
                </a:cubicBezTo>
                <a:cubicBezTo>
                  <a:pt x="5427" y="2944129"/>
                  <a:pt x="27050" y="2576058"/>
                  <a:pt x="0" y="2405705"/>
                </a:cubicBezTo>
                <a:cubicBezTo>
                  <a:pt x="-27050" y="2235352"/>
                  <a:pt x="4014" y="1890610"/>
                  <a:pt x="0" y="1750717"/>
                </a:cubicBezTo>
                <a:cubicBezTo>
                  <a:pt x="-4014" y="1610824"/>
                  <a:pt x="17577" y="1336359"/>
                  <a:pt x="0" y="1138578"/>
                </a:cubicBezTo>
                <a:cubicBezTo>
                  <a:pt x="-17577" y="940797"/>
                  <a:pt x="24090" y="458403"/>
                  <a:pt x="0" y="0"/>
                </a:cubicBezTo>
                <a:close/>
              </a:path>
              <a:path w="1546972" h="4284971" stroke="0" extrusionOk="0">
                <a:moveTo>
                  <a:pt x="0" y="0"/>
                </a:moveTo>
                <a:cubicBezTo>
                  <a:pt x="129812" y="12410"/>
                  <a:pt x="375342" y="22431"/>
                  <a:pt x="484718" y="0"/>
                </a:cubicBezTo>
                <a:cubicBezTo>
                  <a:pt x="594094" y="-22431"/>
                  <a:pt x="804720" y="-8246"/>
                  <a:pt x="1015845" y="0"/>
                </a:cubicBezTo>
                <a:cubicBezTo>
                  <a:pt x="1226970" y="8246"/>
                  <a:pt x="1312221" y="13653"/>
                  <a:pt x="1546972" y="0"/>
                </a:cubicBezTo>
                <a:cubicBezTo>
                  <a:pt x="1514820" y="290431"/>
                  <a:pt x="1564541" y="486490"/>
                  <a:pt x="1546972" y="697838"/>
                </a:cubicBezTo>
                <a:cubicBezTo>
                  <a:pt x="1529403" y="909186"/>
                  <a:pt x="1552210" y="1237798"/>
                  <a:pt x="1546972" y="1395676"/>
                </a:cubicBezTo>
                <a:cubicBezTo>
                  <a:pt x="1541734" y="1553554"/>
                  <a:pt x="1540987" y="1897404"/>
                  <a:pt x="1546972" y="2050665"/>
                </a:cubicBezTo>
                <a:cubicBezTo>
                  <a:pt x="1552957" y="2203926"/>
                  <a:pt x="1555869" y="2512303"/>
                  <a:pt x="1546972" y="2662803"/>
                </a:cubicBezTo>
                <a:cubicBezTo>
                  <a:pt x="1538075" y="2813303"/>
                  <a:pt x="1566940" y="3057709"/>
                  <a:pt x="1546972" y="3317792"/>
                </a:cubicBezTo>
                <a:cubicBezTo>
                  <a:pt x="1527004" y="3577875"/>
                  <a:pt x="1568447" y="4046210"/>
                  <a:pt x="1546972" y="4284971"/>
                </a:cubicBezTo>
                <a:cubicBezTo>
                  <a:pt x="1421196" y="4277653"/>
                  <a:pt x="1176198" y="4268161"/>
                  <a:pt x="1046784" y="4284971"/>
                </a:cubicBezTo>
                <a:cubicBezTo>
                  <a:pt x="917370" y="4301781"/>
                  <a:pt x="750640" y="4271087"/>
                  <a:pt x="546597" y="4284971"/>
                </a:cubicBezTo>
                <a:cubicBezTo>
                  <a:pt x="342554" y="4298855"/>
                  <a:pt x="113154" y="4280348"/>
                  <a:pt x="0" y="4284971"/>
                </a:cubicBezTo>
                <a:cubicBezTo>
                  <a:pt x="28134" y="4011164"/>
                  <a:pt x="23745" y="3944706"/>
                  <a:pt x="0" y="3715682"/>
                </a:cubicBezTo>
                <a:cubicBezTo>
                  <a:pt x="-23745" y="3486658"/>
                  <a:pt x="-14897" y="3304486"/>
                  <a:pt x="0" y="3017844"/>
                </a:cubicBezTo>
                <a:cubicBezTo>
                  <a:pt x="14897" y="2731202"/>
                  <a:pt x="17433" y="2547948"/>
                  <a:pt x="0" y="2405705"/>
                </a:cubicBezTo>
                <a:cubicBezTo>
                  <a:pt x="-17433" y="2263462"/>
                  <a:pt x="-18591" y="2097154"/>
                  <a:pt x="0" y="1836416"/>
                </a:cubicBezTo>
                <a:cubicBezTo>
                  <a:pt x="18591" y="1575678"/>
                  <a:pt x="-25174" y="1536905"/>
                  <a:pt x="0" y="1309977"/>
                </a:cubicBezTo>
                <a:cubicBezTo>
                  <a:pt x="25174" y="1083049"/>
                  <a:pt x="-10006" y="975792"/>
                  <a:pt x="0" y="697838"/>
                </a:cubicBezTo>
                <a:cubicBezTo>
                  <a:pt x="10006" y="419884"/>
                  <a:pt x="-26111" y="190981"/>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latin typeface="Ink Free" panose="03080402000500000000" pitchFamily="66" charset="0"/>
              </a:rPr>
              <a:t>Votre cliente réfléchit à installer une piscine hors sol. Elle souhaite savoir si nous assurons, et comment ?</a:t>
            </a:r>
          </a:p>
        </p:txBody>
      </p:sp>
      <p:pic>
        <p:nvPicPr>
          <p:cNvPr id="5" name="Picture 2" descr="Vecteur gratuit ensemble, de, femme affaires, caractère, illustration">
            <a:extLst>
              <a:ext uri="{FF2B5EF4-FFF2-40B4-BE49-F238E27FC236}">
                <a16:creationId xmlns:a16="http://schemas.microsoft.com/office/drawing/2014/main" id="{340AC011-EF3C-D6A1-2B9B-7530E2BFEC09}"/>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7840" t="3228" r="67817" b="6461"/>
          <a:stretch/>
        </p:blipFill>
        <p:spPr bwMode="auto">
          <a:xfrm>
            <a:off x="10757363" y="2832372"/>
            <a:ext cx="1616167" cy="3438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206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DJ ASSURANCE TRANSITION (1)">
            <a:hlinkClick r:id="" action="ppaction://media"/>
            <a:extLst>
              <a:ext uri="{FF2B5EF4-FFF2-40B4-BE49-F238E27FC236}">
                <a16:creationId xmlns:a16="http://schemas.microsoft.com/office/drawing/2014/main" id="{7E4BA96F-CA58-B3A6-3ACF-B7B08AED36B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36051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76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651C25F-5DFB-5ECF-750B-78860BEF632C}"/>
              </a:ext>
            </a:extLst>
          </p:cNvPr>
          <p:cNvSpPr/>
          <p:nvPr/>
        </p:nvSpPr>
        <p:spPr>
          <a:xfrm>
            <a:off x="3186260" y="2460396"/>
            <a:ext cx="9005740" cy="7164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a:extLst>
              <a:ext uri="{FF2B5EF4-FFF2-40B4-BE49-F238E27FC236}">
                <a16:creationId xmlns:a16="http://schemas.microsoft.com/office/drawing/2014/main" id="{9C7B6F51-9659-4C3A-85CF-3EC3C72B68DF}"/>
              </a:ext>
            </a:extLst>
          </p:cNvPr>
          <p:cNvSpPr>
            <a:spLocks noGrp="1"/>
          </p:cNvSpPr>
          <p:nvPr>
            <p:ph type="body" sz="quarter" idx="14"/>
          </p:nvPr>
        </p:nvSpPr>
        <p:spPr/>
        <p:txBody>
          <a:bodyPr/>
          <a:lstStyle/>
          <a:p>
            <a:r>
              <a:rPr lang="fr-FR" dirty="0"/>
              <a:t>02</a:t>
            </a:r>
          </a:p>
        </p:txBody>
      </p:sp>
      <p:pic>
        <p:nvPicPr>
          <p:cNvPr id="2" name="Picture 2" descr="Vecteur gratuit une fille prend une photo d'une femme sur un terrain de golf">
            <a:extLst>
              <a:ext uri="{FF2B5EF4-FFF2-40B4-BE49-F238E27FC236}">
                <a16:creationId xmlns:a16="http://schemas.microsoft.com/office/drawing/2014/main" id="{2C26FE05-1B2D-DF8A-41AF-DB3881A19B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087" r="13793"/>
          <a:stretch/>
        </p:blipFill>
        <p:spPr bwMode="auto">
          <a:xfrm>
            <a:off x="471340" y="0"/>
            <a:ext cx="2762054"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texte 1">
            <a:extLst>
              <a:ext uri="{FF2B5EF4-FFF2-40B4-BE49-F238E27FC236}">
                <a16:creationId xmlns:a16="http://schemas.microsoft.com/office/drawing/2014/main" id="{486120D5-E10C-FF40-95FE-8BD1BD33FF3C}"/>
              </a:ext>
            </a:extLst>
          </p:cNvPr>
          <p:cNvSpPr>
            <a:spLocks noGrp="1"/>
          </p:cNvSpPr>
          <p:nvPr>
            <p:ph type="body" sz="quarter" idx="13"/>
          </p:nvPr>
        </p:nvSpPr>
        <p:spPr>
          <a:xfrm>
            <a:off x="3716163" y="1779052"/>
            <a:ext cx="7620201" cy="3104033"/>
          </a:xfrm>
        </p:spPr>
        <p:txBody>
          <a:bodyPr/>
          <a:lstStyle/>
          <a:p>
            <a:r>
              <a:rPr lang="fr-FR" b="1" dirty="0">
                <a:solidFill>
                  <a:schemeClr val="accent4">
                    <a:lumMod val="75000"/>
                  </a:schemeClr>
                </a:solidFill>
              </a:rPr>
              <a:t>En situation : </a:t>
            </a:r>
            <a:r>
              <a:rPr lang="fr-FR" dirty="0"/>
              <a:t>L'assurance et l'assistance constituent des solutions pour faire face à la plupart des incidents lors des vacances.</a:t>
            </a:r>
          </a:p>
          <a:p>
            <a:r>
              <a:rPr lang="fr-FR" b="1" dirty="0">
                <a:solidFill>
                  <a:schemeClr val="accent4">
                    <a:lumMod val="75000"/>
                  </a:schemeClr>
                </a:solidFill>
              </a:rPr>
              <a:t>Le complément : </a:t>
            </a:r>
            <a:r>
              <a:rPr lang="fr-FR" dirty="0"/>
              <a:t>La cerise sur le gâteau… D’autres situations, si vous le souhaitez, à découvrir ou à vérifier.</a:t>
            </a:r>
          </a:p>
          <a:p>
            <a:r>
              <a:rPr lang="fr-FR" b="1" dirty="0">
                <a:solidFill>
                  <a:srgbClr val="C00000"/>
                </a:solidFill>
              </a:rPr>
              <a:t>Les outils : </a:t>
            </a:r>
            <a:r>
              <a:rPr lang="fr-FR" dirty="0"/>
              <a:t>Pour vous former, pour progresser ou simplement rester à jour, les outils d’aide à la vente sont à votre disposition.</a:t>
            </a:r>
          </a:p>
          <a:p>
            <a:r>
              <a:rPr lang="fr-FR" b="1" dirty="0">
                <a:solidFill>
                  <a:srgbClr val="C00000"/>
                </a:solidFill>
              </a:rPr>
              <a:t>Les remises : </a:t>
            </a:r>
            <a:r>
              <a:rPr lang="fr-FR" dirty="0"/>
              <a:t>Faire ses comptes et maîtriser ses dépenses est une priorité pour les vacanciers. Retrouvez les remises de nos offres destinées à nos clients.</a:t>
            </a:r>
          </a:p>
          <a:p>
            <a:endParaRPr lang="fr-FR" dirty="0"/>
          </a:p>
        </p:txBody>
      </p:sp>
    </p:spTree>
    <p:extLst>
      <p:ext uri="{BB962C8B-B14F-4D97-AF65-F5344CB8AC3E}">
        <p14:creationId xmlns:p14="http://schemas.microsoft.com/office/powerpoint/2010/main" val="2190812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185694" y="1614169"/>
            <a:ext cx="6974264" cy="4611377"/>
          </a:xfrm>
        </p:spPr>
        <p:txBody>
          <a:bodyPr/>
          <a:lstStyle/>
          <a:p>
            <a:pPr lvl="1"/>
            <a:r>
              <a:rPr lang="fr-FR" b="1" dirty="0">
                <a:latin typeface="Ink Free" panose="03080402000500000000" pitchFamily="66" charset="0"/>
              </a:rPr>
              <a:t>Assurance AUTO : </a:t>
            </a:r>
          </a:p>
          <a:p>
            <a:pPr lvl="2"/>
            <a:r>
              <a:rPr lang="fr-FR" dirty="0">
                <a:latin typeface="Ink Free" panose="03080402000500000000" pitchFamily="66" charset="0"/>
                <a:hlinkClick r:id="rId3" action="ppaction://hlinksldjump"/>
              </a:rPr>
              <a:t>Covoiturage et Autopartage sur le trajet des vacances.</a:t>
            </a:r>
            <a:endParaRPr lang="fr-FR" dirty="0">
              <a:latin typeface="Ink Free" panose="03080402000500000000" pitchFamily="66" charset="0"/>
            </a:endParaRPr>
          </a:p>
          <a:p>
            <a:pPr lvl="2"/>
            <a:r>
              <a:rPr lang="fr-FR" dirty="0">
                <a:latin typeface="Ink Free" panose="03080402000500000000" pitchFamily="66" charset="0"/>
                <a:hlinkClick r:id="rId4" action="ppaction://hlinksldjump"/>
              </a:rPr>
              <a:t>Caravane et remorque.</a:t>
            </a:r>
            <a:endParaRPr lang="fr-FR" dirty="0">
              <a:latin typeface="Ink Free" panose="03080402000500000000" pitchFamily="66" charset="0"/>
            </a:endParaRPr>
          </a:p>
          <a:p>
            <a:pPr lvl="2"/>
            <a:endParaRPr lang="fr-FR" dirty="0">
              <a:latin typeface="Ink Free" panose="03080402000500000000" pitchFamily="66" charset="0"/>
            </a:endParaRPr>
          </a:p>
          <a:p>
            <a:pPr lvl="1"/>
            <a:r>
              <a:rPr lang="fr-FR" b="1" dirty="0">
                <a:latin typeface="Ink Free" panose="03080402000500000000" pitchFamily="66" charset="0"/>
              </a:rPr>
              <a:t>Assurance MRH : </a:t>
            </a:r>
          </a:p>
          <a:p>
            <a:pPr lvl="2"/>
            <a:r>
              <a:rPr lang="fr-FR" dirty="0">
                <a:latin typeface="Ink Free" panose="03080402000500000000" pitchFamily="66" charset="0"/>
                <a:hlinkClick r:id="rId3" action="ppaction://hlinksldjump"/>
              </a:rPr>
              <a:t>Le congélateur pour un été au frais !</a:t>
            </a:r>
            <a:endParaRPr lang="fr-FR" dirty="0">
              <a:latin typeface="Ink Free" panose="03080402000500000000" pitchFamily="66" charset="0"/>
            </a:endParaRPr>
          </a:p>
          <a:p>
            <a:pPr lvl="2"/>
            <a:r>
              <a:rPr lang="fr-FR" dirty="0">
                <a:latin typeface="Ink Free" panose="03080402000500000000" pitchFamily="66" charset="0"/>
                <a:hlinkClick r:id="rId5" action="ppaction://hlinksldjump"/>
              </a:rPr>
              <a:t>Les locations temporaires.</a:t>
            </a:r>
            <a:endParaRPr lang="fr-FR" dirty="0">
              <a:latin typeface="Ink Free" panose="03080402000500000000" pitchFamily="66" charset="0"/>
            </a:endParaRPr>
          </a:p>
          <a:p>
            <a:pPr lvl="2"/>
            <a:r>
              <a:rPr lang="fr-FR" dirty="0">
                <a:latin typeface="Ink Free" panose="03080402000500000000" pitchFamily="66" charset="0"/>
                <a:hlinkClick r:id="rId5" action="ppaction://hlinksldjump"/>
              </a:rPr>
              <a:t>La trottinette électrique.</a:t>
            </a:r>
            <a:endParaRPr lang="fr-FR" dirty="0">
              <a:latin typeface="Ink Free" panose="03080402000500000000" pitchFamily="66" charset="0"/>
            </a:endParaRPr>
          </a:p>
          <a:p>
            <a:pPr lvl="2"/>
            <a:endParaRPr lang="fr-FR" dirty="0">
              <a:latin typeface="Ink Free" panose="03080402000500000000" pitchFamily="66" charset="0"/>
            </a:endParaRPr>
          </a:p>
          <a:p>
            <a:pPr lvl="1"/>
            <a:r>
              <a:rPr lang="fr-FR" b="1" dirty="0">
                <a:latin typeface="Ink Free" panose="03080402000500000000" pitchFamily="66" charset="0"/>
              </a:rPr>
              <a:t>Cartes VISA :</a:t>
            </a:r>
          </a:p>
          <a:p>
            <a:pPr lvl="2"/>
            <a:r>
              <a:rPr lang="fr-FR" dirty="0">
                <a:latin typeface="Ink Free" panose="03080402000500000000" pitchFamily="66" charset="0"/>
                <a:hlinkClick r:id="rId6" action="ppaction://hlinksldjump"/>
              </a:rPr>
              <a:t>De l’argent tout au long des vacances !</a:t>
            </a:r>
            <a:endParaRPr lang="fr-FR" dirty="0">
              <a:latin typeface="Ink Free" panose="03080402000500000000" pitchFamily="66" charset="0"/>
            </a:endParaRPr>
          </a:p>
          <a:p>
            <a:pPr lvl="2"/>
            <a:r>
              <a:rPr lang="fr-FR" dirty="0">
                <a:latin typeface="Ink Free" panose="03080402000500000000" pitchFamily="66" charset="0"/>
                <a:hlinkClick r:id="rId6" action="ppaction://hlinksldjump"/>
              </a:rPr>
              <a:t>En vacances j’oublie tout, même mon code confidentiel !</a:t>
            </a:r>
            <a:endParaRPr lang="fr-FR" dirty="0">
              <a:latin typeface="Ink Free" panose="03080402000500000000" pitchFamily="66" charset="0"/>
            </a:endParaRPr>
          </a:p>
          <a:p>
            <a:pPr lvl="1"/>
            <a:r>
              <a:rPr lang="fr-FR" b="1" dirty="0">
                <a:latin typeface="Ink Free" panose="03080402000500000000" pitchFamily="66" charset="0"/>
              </a:rPr>
              <a:t>Carte VISA PLATINUM :</a:t>
            </a:r>
          </a:p>
          <a:p>
            <a:pPr lvl="2"/>
            <a:r>
              <a:rPr lang="fr-FR" dirty="0">
                <a:latin typeface="Ink Free" panose="03080402000500000000" pitchFamily="66" charset="0"/>
                <a:hlinkClick r:id="rId7" action="ppaction://hlinksldjump"/>
              </a:rPr>
              <a:t>Médecine à l’étranger.</a:t>
            </a:r>
            <a:endParaRPr lang="fr-FR" dirty="0">
              <a:latin typeface="Ink Free" panose="03080402000500000000" pitchFamily="66" charset="0"/>
            </a:endParaRPr>
          </a:p>
          <a:p>
            <a:pPr lvl="1"/>
            <a:r>
              <a:rPr lang="fr-FR" b="1" dirty="0">
                <a:latin typeface="Ink Free" panose="03080402000500000000" pitchFamily="66" charset="0"/>
              </a:rPr>
              <a:t>Cartes VISA PLATINUM &amp; INFINITE :</a:t>
            </a:r>
          </a:p>
          <a:p>
            <a:pPr lvl="2"/>
            <a:r>
              <a:rPr lang="fr-FR" dirty="0">
                <a:latin typeface="Ink Free" panose="03080402000500000000" pitchFamily="66" charset="0"/>
                <a:hlinkClick r:id="rId7" action="ppaction://hlinksldjump"/>
              </a:rPr>
              <a:t>Un concierge à son service !</a:t>
            </a:r>
            <a:endParaRPr lang="fr-FR" dirty="0">
              <a:latin typeface="Ink Free" panose="03080402000500000000" pitchFamily="66" charset="0"/>
            </a:endParaRPr>
          </a:p>
          <a:p>
            <a:pPr lvl="2"/>
            <a:endParaRPr lang="fr-FR" dirty="0">
              <a:latin typeface="Ink Free" panose="03080402000500000000" pitchFamily="66" charset="0"/>
            </a:endParaRPr>
          </a:p>
          <a:p>
            <a:pPr lvl="2"/>
            <a:endParaRPr lang="fr-FR" dirty="0">
              <a:latin typeface="Ink Free" panose="03080402000500000000" pitchFamily="66" charset="0"/>
            </a:endParaRPr>
          </a:p>
          <a:p>
            <a:endParaRPr lang="fr-FR" dirty="0">
              <a:latin typeface="Ink Free" panose="03080402000500000000" pitchFamily="66" charset="0"/>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a:xfrm>
            <a:off x="695325" y="464147"/>
            <a:ext cx="10188972" cy="720000"/>
          </a:xfrm>
        </p:spPr>
        <p:txBody>
          <a:bodyPr>
            <a:normAutofit/>
          </a:bodyPr>
          <a:lstStyle/>
          <a:p>
            <a:r>
              <a:rPr lang="fr-FR" dirty="0">
                <a:solidFill>
                  <a:srgbClr val="C00000"/>
                </a:solidFill>
              </a:rPr>
              <a:t>Le complément : </a:t>
            </a:r>
            <a:r>
              <a:rPr lang="fr-FR" dirty="0"/>
              <a:t>La cerise sur le gâteau…</a:t>
            </a:r>
          </a:p>
        </p:txBody>
      </p:sp>
      <p:pic>
        <p:nvPicPr>
          <p:cNvPr id="1026" name="Picture 2" descr="Vecteur gratuit homme de vacances d'été sur la plage">
            <a:extLst>
              <a:ext uri="{FF2B5EF4-FFF2-40B4-BE49-F238E27FC236}">
                <a16:creationId xmlns:a16="http://schemas.microsoft.com/office/drawing/2014/main" id="{B1527C8D-9283-9D05-9A4F-6EB97182C79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3019" y="1279993"/>
            <a:ext cx="4785674" cy="511358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7665D7FC-0FD9-8B97-6E57-57B850A91077}"/>
              </a:ext>
            </a:extLst>
          </p:cNvPr>
          <p:cNvSpPr/>
          <p:nvPr/>
        </p:nvSpPr>
        <p:spPr>
          <a:xfrm>
            <a:off x="663018" y="1279993"/>
            <a:ext cx="4785675" cy="5113587"/>
          </a:xfrm>
          <a:custGeom>
            <a:avLst/>
            <a:gdLst>
              <a:gd name="connsiteX0" fmla="*/ 0 w 4103687"/>
              <a:gd name="connsiteY0" fmla="*/ 0 h 4308475"/>
              <a:gd name="connsiteX1" fmla="*/ 766022 w 4103687"/>
              <a:gd name="connsiteY1" fmla="*/ 0 h 4308475"/>
              <a:gd name="connsiteX2" fmla="*/ 1491006 w 4103687"/>
              <a:gd name="connsiteY2" fmla="*/ 0 h 4308475"/>
              <a:gd name="connsiteX3" fmla="*/ 2092880 w 4103687"/>
              <a:gd name="connsiteY3" fmla="*/ 0 h 4308475"/>
              <a:gd name="connsiteX4" fmla="*/ 2653718 w 4103687"/>
              <a:gd name="connsiteY4" fmla="*/ 0 h 4308475"/>
              <a:gd name="connsiteX5" fmla="*/ 3378702 w 4103687"/>
              <a:gd name="connsiteY5" fmla="*/ 0 h 4308475"/>
              <a:gd name="connsiteX6" fmla="*/ 4103687 w 4103687"/>
              <a:gd name="connsiteY6" fmla="*/ 0 h 4308475"/>
              <a:gd name="connsiteX7" fmla="*/ 4103687 w 4103687"/>
              <a:gd name="connsiteY7" fmla="*/ 529327 h 4308475"/>
              <a:gd name="connsiteX8" fmla="*/ 4103687 w 4103687"/>
              <a:gd name="connsiteY8" fmla="*/ 1230993 h 4308475"/>
              <a:gd name="connsiteX9" fmla="*/ 4103687 w 4103687"/>
              <a:gd name="connsiteY9" fmla="*/ 1846489 h 4308475"/>
              <a:gd name="connsiteX10" fmla="*/ 4103687 w 4103687"/>
              <a:gd name="connsiteY10" fmla="*/ 2505070 h 4308475"/>
              <a:gd name="connsiteX11" fmla="*/ 4103687 w 4103687"/>
              <a:gd name="connsiteY11" fmla="*/ 2991313 h 4308475"/>
              <a:gd name="connsiteX12" fmla="*/ 4103687 w 4103687"/>
              <a:gd name="connsiteY12" fmla="*/ 3563724 h 4308475"/>
              <a:gd name="connsiteX13" fmla="*/ 4103687 w 4103687"/>
              <a:gd name="connsiteY13" fmla="*/ 4308475 h 4308475"/>
              <a:gd name="connsiteX14" fmla="*/ 3501813 w 4103687"/>
              <a:gd name="connsiteY14" fmla="*/ 4308475 h 4308475"/>
              <a:gd name="connsiteX15" fmla="*/ 2940976 w 4103687"/>
              <a:gd name="connsiteY15" fmla="*/ 4308475 h 4308475"/>
              <a:gd name="connsiteX16" fmla="*/ 2174954 w 4103687"/>
              <a:gd name="connsiteY16" fmla="*/ 4308475 h 4308475"/>
              <a:gd name="connsiteX17" fmla="*/ 1573080 w 4103687"/>
              <a:gd name="connsiteY17" fmla="*/ 4308475 h 4308475"/>
              <a:gd name="connsiteX18" fmla="*/ 889132 w 4103687"/>
              <a:gd name="connsiteY18" fmla="*/ 4308475 h 4308475"/>
              <a:gd name="connsiteX19" fmla="*/ 0 w 4103687"/>
              <a:gd name="connsiteY19" fmla="*/ 4308475 h 4308475"/>
              <a:gd name="connsiteX20" fmla="*/ 0 w 4103687"/>
              <a:gd name="connsiteY20" fmla="*/ 3822233 h 4308475"/>
              <a:gd name="connsiteX21" fmla="*/ 0 w 4103687"/>
              <a:gd name="connsiteY21" fmla="*/ 3120567 h 4308475"/>
              <a:gd name="connsiteX22" fmla="*/ 0 w 4103687"/>
              <a:gd name="connsiteY22" fmla="*/ 2634325 h 4308475"/>
              <a:gd name="connsiteX23" fmla="*/ 0 w 4103687"/>
              <a:gd name="connsiteY23" fmla="*/ 2104998 h 4308475"/>
              <a:gd name="connsiteX24" fmla="*/ 0 w 4103687"/>
              <a:gd name="connsiteY24" fmla="*/ 1403332 h 4308475"/>
              <a:gd name="connsiteX25" fmla="*/ 0 w 4103687"/>
              <a:gd name="connsiteY25" fmla="*/ 787835 h 4308475"/>
              <a:gd name="connsiteX26" fmla="*/ 0 w 4103687"/>
              <a:gd name="connsiteY26" fmla="*/ 0 h 430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103687" h="4308475" extrusionOk="0">
                <a:moveTo>
                  <a:pt x="0" y="0"/>
                </a:moveTo>
                <a:cubicBezTo>
                  <a:pt x="168845" y="-28157"/>
                  <a:pt x="577245" y="-24381"/>
                  <a:pt x="766022" y="0"/>
                </a:cubicBezTo>
                <a:cubicBezTo>
                  <a:pt x="954799" y="24381"/>
                  <a:pt x="1325871" y="22339"/>
                  <a:pt x="1491006" y="0"/>
                </a:cubicBezTo>
                <a:cubicBezTo>
                  <a:pt x="1656141" y="-22339"/>
                  <a:pt x="1955482" y="27987"/>
                  <a:pt x="2092880" y="0"/>
                </a:cubicBezTo>
                <a:cubicBezTo>
                  <a:pt x="2230278" y="-27987"/>
                  <a:pt x="2458810" y="15492"/>
                  <a:pt x="2653718" y="0"/>
                </a:cubicBezTo>
                <a:cubicBezTo>
                  <a:pt x="2848626" y="-15492"/>
                  <a:pt x="3037736" y="-18837"/>
                  <a:pt x="3378702" y="0"/>
                </a:cubicBezTo>
                <a:cubicBezTo>
                  <a:pt x="3719668" y="18837"/>
                  <a:pt x="3836155" y="21168"/>
                  <a:pt x="4103687" y="0"/>
                </a:cubicBezTo>
                <a:cubicBezTo>
                  <a:pt x="4124774" y="198097"/>
                  <a:pt x="4098854" y="405844"/>
                  <a:pt x="4103687" y="529327"/>
                </a:cubicBezTo>
                <a:cubicBezTo>
                  <a:pt x="4108520" y="652810"/>
                  <a:pt x="4130742" y="930677"/>
                  <a:pt x="4103687" y="1230993"/>
                </a:cubicBezTo>
                <a:cubicBezTo>
                  <a:pt x="4076632" y="1531309"/>
                  <a:pt x="4090953" y="1704959"/>
                  <a:pt x="4103687" y="1846489"/>
                </a:cubicBezTo>
                <a:cubicBezTo>
                  <a:pt x="4116421" y="1988019"/>
                  <a:pt x="4076119" y="2346427"/>
                  <a:pt x="4103687" y="2505070"/>
                </a:cubicBezTo>
                <a:cubicBezTo>
                  <a:pt x="4131255" y="2663713"/>
                  <a:pt x="4079553" y="2821121"/>
                  <a:pt x="4103687" y="2991313"/>
                </a:cubicBezTo>
                <a:cubicBezTo>
                  <a:pt x="4127821" y="3161505"/>
                  <a:pt x="4121868" y="3358783"/>
                  <a:pt x="4103687" y="3563724"/>
                </a:cubicBezTo>
                <a:cubicBezTo>
                  <a:pt x="4085506" y="3768665"/>
                  <a:pt x="4124114" y="4069872"/>
                  <a:pt x="4103687" y="4308475"/>
                </a:cubicBezTo>
                <a:cubicBezTo>
                  <a:pt x="3969774" y="4291469"/>
                  <a:pt x="3660547" y="4285012"/>
                  <a:pt x="3501813" y="4308475"/>
                </a:cubicBezTo>
                <a:cubicBezTo>
                  <a:pt x="3343079" y="4331938"/>
                  <a:pt x="3201739" y="4334011"/>
                  <a:pt x="2940976" y="4308475"/>
                </a:cubicBezTo>
                <a:cubicBezTo>
                  <a:pt x="2680213" y="4282939"/>
                  <a:pt x="2441026" y="4343362"/>
                  <a:pt x="2174954" y="4308475"/>
                </a:cubicBezTo>
                <a:cubicBezTo>
                  <a:pt x="1908882" y="4273588"/>
                  <a:pt x="1771944" y="4300681"/>
                  <a:pt x="1573080" y="4308475"/>
                </a:cubicBezTo>
                <a:cubicBezTo>
                  <a:pt x="1374216" y="4316269"/>
                  <a:pt x="1093102" y="4319165"/>
                  <a:pt x="889132" y="4308475"/>
                </a:cubicBezTo>
                <a:cubicBezTo>
                  <a:pt x="685162" y="4297785"/>
                  <a:pt x="198383" y="4264111"/>
                  <a:pt x="0" y="4308475"/>
                </a:cubicBezTo>
                <a:cubicBezTo>
                  <a:pt x="16829" y="4088256"/>
                  <a:pt x="-5180" y="4054327"/>
                  <a:pt x="0" y="3822233"/>
                </a:cubicBezTo>
                <a:cubicBezTo>
                  <a:pt x="5180" y="3590139"/>
                  <a:pt x="-18342" y="3319689"/>
                  <a:pt x="0" y="3120567"/>
                </a:cubicBezTo>
                <a:cubicBezTo>
                  <a:pt x="18342" y="2921445"/>
                  <a:pt x="20342" y="2775369"/>
                  <a:pt x="0" y="2634325"/>
                </a:cubicBezTo>
                <a:cubicBezTo>
                  <a:pt x="-20342" y="2493281"/>
                  <a:pt x="24515" y="2334718"/>
                  <a:pt x="0" y="2104998"/>
                </a:cubicBezTo>
                <a:cubicBezTo>
                  <a:pt x="-24515" y="1875278"/>
                  <a:pt x="15086" y="1645355"/>
                  <a:pt x="0" y="1403332"/>
                </a:cubicBezTo>
                <a:cubicBezTo>
                  <a:pt x="-15086" y="1161309"/>
                  <a:pt x="-26043" y="1016742"/>
                  <a:pt x="0" y="787835"/>
                </a:cubicBezTo>
                <a:cubicBezTo>
                  <a:pt x="26043" y="558928"/>
                  <a:pt x="2720" y="165335"/>
                  <a:pt x="0" y="0"/>
                </a:cubicBezTo>
                <a:close/>
              </a:path>
            </a:pathLst>
          </a:custGeom>
          <a:noFill/>
          <a:ln w="28575">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2400"/>
          </a:p>
        </p:txBody>
      </p:sp>
      <p:sp>
        <p:nvSpPr>
          <p:cNvPr id="8" name="Espace réservé du texte 3">
            <a:extLst>
              <a:ext uri="{FF2B5EF4-FFF2-40B4-BE49-F238E27FC236}">
                <a16:creationId xmlns:a16="http://schemas.microsoft.com/office/drawing/2014/main" id="{F262F25E-FFA9-046C-D562-FDC91467AFE2}"/>
              </a:ext>
            </a:extLst>
          </p:cNvPr>
          <p:cNvSpPr txBox="1">
            <a:spLocks/>
          </p:cNvSpPr>
          <p:nvPr/>
        </p:nvSpPr>
        <p:spPr>
          <a:xfrm>
            <a:off x="4500177" y="137055"/>
            <a:ext cx="7300006" cy="231246"/>
          </a:xfrm>
          <a:prstGeom prst="rect">
            <a:avLst/>
          </a:prstGeom>
        </p:spPr>
        <p:txBody>
          <a:bodyPr vert="horz" lIns="91440" tIns="45720" rIns="91440" bIns="45720" rtlCol="0" anchor="ctr">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lang="fr-FR" sz="1200" b="1" kern="1200" dirty="0">
                <a:solidFill>
                  <a:schemeClr val="bg1">
                    <a:lumMod val="50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En complément</a:t>
            </a:r>
          </a:p>
        </p:txBody>
      </p:sp>
      <p:sp>
        <p:nvSpPr>
          <p:cNvPr id="9" name="Bulle narrative : rectangle à coins arrondis 8">
            <a:extLst>
              <a:ext uri="{FF2B5EF4-FFF2-40B4-BE49-F238E27FC236}">
                <a16:creationId xmlns:a16="http://schemas.microsoft.com/office/drawing/2014/main" id="{89F76835-BD10-5BE6-C43E-2461FAC7ED9C}"/>
              </a:ext>
            </a:extLst>
          </p:cNvPr>
          <p:cNvSpPr/>
          <p:nvPr/>
        </p:nvSpPr>
        <p:spPr>
          <a:xfrm>
            <a:off x="2897471" y="1431058"/>
            <a:ext cx="2485233" cy="1642081"/>
          </a:xfrm>
          <a:custGeom>
            <a:avLst/>
            <a:gdLst>
              <a:gd name="connsiteX0" fmla="*/ 0 w 2485233"/>
              <a:gd name="connsiteY0" fmla="*/ 273686 h 1642081"/>
              <a:gd name="connsiteX1" fmla="*/ 273686 w 2485233"/>
              <a:gd name="connsiteY1" fmla="*/ 0 h 1642081"/>
              <a:gd name="connsiteX2" fmla="*/ 414206 w 2485233"/>
              <a:gd name="connsiteY2" fmla="*/ 0 h 1642081"/>
              <a:gd name="connsiteX3" fmla="*/ 414206 w 2485233"/>
              <a:gd name="connsiteY3" fmla="*/ 0 h 1642081"/>
              <a:gd name="connsiteX4" fmla="*/ 737286 w 2485233"/>
              <a:gd name="connsiteY4" fmla="*/ 0 h 1642081"/>
              <a:gd name="connsiteX5" fmla="*/ 1035514 w 2485233"/>
              <a:gd name="connsiteY5" fmla="*/ 0 h 1642081"/>
              <a:gd name="connsiteX6" fmla="*/ 1647051 w 2485233"/>
              <a:gd name="connsiteY6" fmla="*/ 0 h 1642081"/>
              <a:gd name="connsiteX7" fmla="*/ 2211547 w 2485233"/>
              <a:gd name="connsiteY7" fmla="*/ 0 h 1642081"/>
              <a:gd name="connsiteX8" fmla="*/ 2485233 w 2485233"/>
              <a:gd name="connsiteY8" fmla="*/ 273686 h 1642081"/>
              <a:gd name="connsiteX9" fmla="*/ 2485233 w 2485233"/>
              <a:gd name="connsiteY9" fmla="*/ 615784 h 1642081"/>
              <a:gd name="connsiteX10" fmla="*/ 2485233 w 2485233"/>
              <a:gd name="connsiteY10" fmla="*/ 957881 h 1642081"/>
              <a:gd name="connsiteX11" fmla="*/ 2485233 w 2485233"/>
              <a:gd name="connsiteY11" fmla="*/ 957881 h 1642081"/>
              <a:gd name="connsiteX12" fmla="*/ 2485233 w 2485233"/>
              <a:gd name="connsiteY12" fmla="*/ 1368401 h 1642081"/>
              <a:gd name="connsiteX13" fmla="*/ 2485233 w 2485233"/>
              <a:gd name="connsiteY13" fmla="*/ 1368395 h 1642081"/>
              <a:gd name="connsiteX14" fmla="*/ 2211547 w 2485233"/>
              <a:gd name="connsiteY14" fmla="*/ 1642081 h 1642081"/>
              <a:gd name="connsiteX15" fmla="*/ 1658811 w 2485233"/>
              <a:gd name="connsiteY15" fmla="*/ 1642081 h 1642081"/>
              <a:gd name="connsiteX16" fmla="*/ 1035514 w 2485233"/>
              <a:gd name="connsiteY16" fmla="*/ 1642081 h 1642081"/>
              <a:gd name="connsiteX17" fmla="*/ 724860 w 2485233"/>
              <a:gd name="connsiteY17" fmla="*/ 1642081 h 1642081"/>
              <a:gd name="connsiteX18" fmla="*/ 414206 w 2485233"/>
              <a:gd name="connsiteY18" fmla="*/ 1642081 h 1642081"/>
              <a:gd name="connsiteX19" fmla="*/ 414206 w 2485233"/>
              <a:gd name="connsiteY19" fmla="*/ 1642081 h 1642081"/>
              <a:gd name="connsiteX20" fmla="*/ 273686 w 2485233"/>
              <a:gd name="connsiteY20" fmla="*/ 1642081 h 1642081"/>
              <a:gd name="connsiteX21" fmla="*/ 0 w 2485233"/>
              <a:gd name="connsiteY21" fmla="*/ 1368395 h 1642081"/>
              <a:gd name="connsiteX22" fmla="*/ 0 w 2485233"/>
              <a:gd name="connsiteY22" fmla="*/ 1368401 h 1642081"/>
              <a:gd name="connsiteX23" fmla="*/ -338084 w 2485233"/>
              <a:gd name="connsiteY23" fmla="*/ 1402024 h 1642081"/>
              <a:gd name="connsiteX24" fmla="*/ -650162 w 2485233"/>
              <a:gd name="connsiteY24" fmla="*/ 1433061 h 1642081"/>
              <a:gd name="connsiteX25" fmla="*/ -325081 w 2485233"/>
              <a:gd name="connsiteY25" fmla="*/ 1195471 h 1642081"/>
              <a:gd name="connsiteX26" fmla="*/ 0 w 2485233"/>
              <a:gd name="connsiteY26" fmla="*/ 957881 h 1642081"/>
              <a:gd name="connsiteX27" fmla="*/ 0 w 2485233"/>
              <a:gd name="connsiteY27" fmla="*/ 615784 h 1642081"/>
              <a:gd name="connsiteX28" fmla="*/ 0 w 2485233"/>
              <a:gd name="connsiteY28" fmla="*/ 273686 h 164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485233" h="1642081" fill="none" extrusionOk="0">
                <a:moveTo>
                  <a:pt x="0" y="273686"/>
                </a:moveTo>
                <a:cubicBezTo>
                  <a:pt x="13152" y="85351"/>
                  <a:pt x="126809" y="9121"/>
                  <a:pt x="273686" y="0"/>
                </a:cubicBezTo>
                <a:cubicBezTo>
                  <a:pt x="325006" y="-13861"/>
                  <a:pt x="369984" y="10277"/>
                  <a:pt x="414206" y="0"/>
                </a:cubicBezTo>
                <a:lnTo>
                  <a:pt x="414206" y="0"/>
                </a:lnTo>
                <a:cubicBezTo>
                  <a:pt x="565650" y="-18832"/>
                  <a:pt x="590524" y="37893"/>
                  <a:pt x="737286" y="0"/>
                </a:cubicBezTo>
                <a:cubicBezTo>
                  <a:pt x="884048" y="-37893"/>
                  <a:pt x="887413" y="17657"/>
                  <a:pt x="1035514" y="0"/>
                </a:cubicBezTo>
                <a:cubicBezTo>
                  <a:pt x="1339885" y="-4047"/>
                  <a:pt x="1496049" y="22663"/>
                  <a:pt x="1647051" y="0"/>
                </a:cubicBezTo>
                <a:cubicBezTo>
                  <a:pt x="1798053" y="-22663"/>
                  <a:pt x="2075238" y="27035"/>
                  <a:pt x="2211547" y="0"/>
                </a:cubicBezTo>
                <a:cubicBezTo>
                  <a:pt x="2391875" y="-28223"/>
                  <a:pt x="2464425" y="93684"/>
                  <a:pt x="2485233" y="273686"/>
                </a:cubicBezTo>
                <a:cubicBezTo>
                  <a:pt x="2485511" y="416319"/>
                  <a:pt x="2448677" y="492415"/>
                  <a:pt x="2485233" y="615784"/>
                </a:cubicBezTo>
                <a:cubicBezTo>
                  <a:pt x="2521789" y="739153"/>
                  <a:pt x="2455219" y="813795"/>
                  <a:pt x="2485233" y="957881"/>
                </a:cubicBezTo>
                <a:lnTo>
                  <a:pt x="2485233" y="957881"/>
                </a:lnTo>
                <a:cubicBezTo>
                  <a:pt x="2521601" y="1062629"/>
                  <a:pt x="2462658" y="1210447"/>
                  <a:pt x="2485233" y="1368401"/>
                </a:cubicBezTo>
                <a:lnTo>
                  <a:pt x="2485233" y="1368395"/>
                </a:lnTo>
                <a:cubicBezTo>
                  <a:pt x="2518313" y="1518208"/>
                  <a:pt x="2331829" y="1608869"/>
                  <a:pt x="2211547" y="1642081"/>
                </a:cubicBezTo>
                <a:cubicBezTo>
                  <a:pt x="1990846" y="1689525"/>
                  <a:pt x="1909541" y="1638911"/>
                  <a:pt x="1658811" y="1642081"/>
                </a:cubicBezTo>
                <a:cubicBezTo>
                  <a:pt x="1408081" y="1645251"/>
                  <a:pt x="1283719" y="1567411"/>
                  <a:pt x="1035514" y="1642081"/>
                </a:cubicBezTo>
                <a:cubicBezTo>
                  <a:pt x="900103" y="1660741"/>
                  <a:pt x="835922" y="1619997"/>
                  <a:pt x="724860" y="1642081"/>
                </a:cubicBezTo>
                <a:cubicBezTo>
                  <a:pt x="613798" y="1664165"/>
                  <a:pt x="560049" y="1618392"/>
                  <a:pt x="414206" y="1642081"/>
                </a:cubicBezTo>
                <a:lnTo>
                  <a:pt x="414206" y="1642081"/>
                </a:lnTo>
                <a:cubicBezTo>
                  <a:pt x="362150" y="1645029"/>
                  <a:pt x="341428" y="1638525"/>
                  <a:pt x="273686" y="1642081"/>
                </a:cubicBezTo>
                <a:cubicBezTo>
                  <a:pt x="130738" y="1651047"/>
                  <a:pt x="14353" y="1507252"/>
                  <a:pt x="0" y="1368395"/>
                </a:cubicBezTo>
                <a:lnTo>
                  <a:pt x="0" y="1368401"/>
                </a:lnTo>
                <a:cubicBezTo>
                  <a:pt x="-77665" y="1409519"/>
                  <a:pt x="-204445" y="1370086"/>
                  <a:pt x="-338084" y="1402024"/>
                </a:cubicBezTo>
                <a:cubicBezTo>
                  <a:pt x="-471723" y="1433962"/>
                  <a:pt x="-566278" y="1410584"/>
                  <a:pt x="-650162" y="1433061"/>
                </a:cubicBezTo>
                <a:cubicBezTo>
                  <a:pt x="-597644" y="1341131"/>
                  <a:pt x="-399663" y="1267825"/>
                  <a:pt x="-325081" y="1195471"/>
                </a:cubicBezTo>
                <a:cubicBezTo>
                  <a:pt x="-250499" y="1123117"/>
                  <a:pt x="-150585" y="1078664"/>
                  <a:pt x="0" y="957881"/>
                </a:cubicBezTo>
                <a:cubicBezTo>
                  <a:pt x="-33581" y="830760"/>
                  <a:pt x="29445" y="717396"/>
                  <a:pt x="0" y="615784"/>
                </a:cubicBezTo>
                <a:cubicBezTo>
                  <a:pt x="-29445" y="514172"/>
                  <a:pt x="23752" y="342405"/>
                  <a:pt x="0" y="273686"/>
                </a:cubicBezTo>
                <a:close/>
              </a:path>
              <a:path w="2485233" h="1642081" stroke="0" extrusionOk="0">
                <a:moveTo>
                  <a:pt x="0" y="273686"/>
                </a:moveTo>
                <a:cubicBezTo>
                  <a:pt x="-2248" y="114397"/>
                  <a:pt x="92934" y="31988"/>
                  <a:pt x="273686" y="0"/>
                </a:cubicBezTo>
                <a:cubicBezTo>
                  <a:pt x="304769" y="-15851"/>
                  <a:pt x="360532" y="16009"/>
                  <a:pt x="414206" y="0"/>
                </a:cubicBezTo>
                <a:lnTo>
                  <a:pt x="414206" y="0"/>
                </a:lnTo>
                <a:cubicBezTo>
                  <a:pt x="549664" y="-28609"/>
                  <a:pt x="659714" y="9864"/>
                  <a:pt x="737286" y="0"/>
                </a:cubicBezTo>
                <a:cubicBezTo>
                  <a:pt x="814858" y="-9864"/>
                  <a:pt x="926228" y="15420"/>
                  <a:pt x="1035514" y="0"/>
                </a:cubicBezTo>
                <a:cubicBezTo>
                  <a:pt x="1203780" y="-36932"/>
                  <a:pt x="1463732" y="10927"/>
                  <a:pt x="1623531" y="0"/>
                </a:cubicBezTo>
                <a:cubicBezTo>
                  <a:pt x="1783330" y="-10927"/>
                  <a:pt x="1980870" y="44358"/>
                  <a:pt x="2211547" y="0"/>
                </a:cubicBezTo>
                <a:cubicBezTo>
                  <a:pt x="2367424" y="7704"/>
                  <a:pt x="2524102" y="118399"/>
                  <a:pt x="2485233" y="273686"/>
                </a:cubicBezTo>
                <a:cubicBezTo>
                  <a:pt x="2512328" y="437011"/>
                  <a:pt x="2478149" y="488229"/>
                  <a:pt x="2485233" y="602100"/>
                </a:cubicBezTo>
                <a:cubicBezTo>
                  <a:pt x="2492317" y="715971"/>
                  <a:pt x="2473613" y="855094"/>
                  <a:pt x="2485233" y="957881"/>
                </a:cubicBezTo>
                <a:lnTo>
                  <a:pt x="2485233" y="957881"/>
                </a:lnTo>
                <a:cubicBezTo>
                  <a:pt x="2500425" y="1098550"/>
                  <a:pt x="2441331" y="1192785"/>
                  <a:pt x="2485233" y="1368401"/>
                </a:cubicBezTo>
                <a:lnTo>
                  <a:pt x="2485233" y="1368395"/>
                </a:lnTo>
                <a:cubicBezTo>
                  <a:pt x="2476065" y="1481966"/>
                  <a:pt x="2369432" y="1644811"/>
                  <a:pt x="2211547" y="1642081"/>
                </a:cubicBezTo>
                <a:cubicBezTo>
                  <a:pt x="2012280" y="1666827"/>
                  <a:pt x="1803229" y="1612069"/>
                  <a:pt x="1623531" y="1642081"/>
                </a:cubicBezTo>
                <a:cubicBezTo>
                  <a:pt x="1443833" y="1672093"/>
                  <a:pt x="1304590" y="1634345"/>
                  <a:pt x="1035514" y="1642081"/>
                </a:cubicBezTo>
                <a:cubicBezTo>
                  <a:pt x="945633" y="1662060"/>
                  <a:pt x="845679" y="1629452"/>
                  <a:pt x="718647" y="1642081"/>
                </a:cubicBezTo>
                <a:cubicBezTo>
                  <a:pt x="591615" y="1654710"/>
                  <a:pt x="517153" y="1617452"/>
                  <a:pt x="414206" y="1642081"/>
                </a:cubicBezTo>
                <a:lnTo>
                  <a:pt x="414206" y="1642081"/>
                </a:lnTo>
                <a:cubicBezTo>
                  <a:pt x="361746" y="1649541"/>
                  <a:pt x="309137" y="1630663"/>
                  <a:pt x="273686" y="1642081"/>
                </a:cubicBezTo>
                <a:cubicBezTo>
                  <a:pt x="111518" y="1652770"/>
                  <a:pt x="27352" y="1550271"/>
                  <a:pt x="0" y="1368395"/>
                </a:cubicBezTo>
                <a:lnTo>
                  <a:pt x="0" y="1368401"/>
                </a:lnTo>
                <a:cubicBezTo>
                  <a:pt x="-119621" y="1414844"/>
                  <a:pt x="-256025" y="1372983"/>
                  <a:pt x="-318579" y="1400084"/>
                </a:cubicBezTo>
                <a:cubicBezTo>
                  <a:pt x="-381133" y="1427185"/>
                  <a:pt x="-550975" y="1420448"/>
                  <a:pt x="-650162" y="1433061"/>
                </a:cubicBezTo>
                <a:cubicBezTo>
                  <a:pt x="-578630" y="1335335"/>
                  <a:pt x="-453853" y="1327275"/>
                  <a:pt x="-338084" y="1204975"/>
                </a:cubicBezTo>
                <a:cubicBezTo>
                  <a:pt x="-222315" y="1082674"/>
                  <a:pt x="-66592" y="1043988"/>
                  <a:pt x="0" y="957881"/>
                </a:cubicBezTo>
                <a:cubicBezTo>
                  <a:pt x="-9486" y="880515"/>
                  <a:pt x="19235" y="731679"/>
                  <a:pt x="0" y="615784"/>
                </a:cubicBezTo>
                <a:cubicBezTo>
                  <a:pt x="-19235" y="499889"/>
                  <a:pt x="27585" y="343316"/>
                  <a:pt x="0" y="273686"/>
                </a:cubicBez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76161"/>
                      <a:gd name="adj2" fmla="val 37271"/>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chemeClr val="tx1"/>
                </a:solidFill>
                <a:latin typeface="Ink Free" panose="03080402000500000000" pitchFamily="66" charset="0"/>
              </a:rPr>
              <a:t>Selon votre volonté ou votre envie, cliquez sur les situations qui vous intéressent !</a:t>
            </a:r>
          </a:p>
        </p:txBody>
      </p:sp>
      <p:sp>
        <p:nvSpPr>
          <p:cNvPr id="10" name="Bulle narrative : rectangle à coins arrondis 9">
            <a:extLst>
              <a:ext uri="{FF2B5EF4-FFF2-40B4-BE49-F238E27FC236}">
                <a16:creationId xmlns:a16="http://schemas.microsoft.com/office/drawing/2014/main" id="{27E8BBA8-43E8-DB31-B248-2C410FFB49F4}"/>
              </a:ext>
            </a:extLst>
          </p:cNvPr>
          <p:cNvSpPr/>
          <p:nvPr/>
        </p:nvSpPr>
        <p:spPr>
          <a:xfrm>
            <a:off x="3005880" y="5341192"/>
            <a:ext cx="2211856" cy="821041"/>
          </a:xfrm>
          <a:custGeom>
            <a:avLst/>
            <a:gdLst>
              <a:gd name="connsiteX0" fmla="*/ 0 w 2211856"/>
              <a:gd name="connsiteY0" fmla="*/ 136843 h 821041"/>
              <a:gd name="connsiteX1" fmla="*/ 136843 w 2211856"/>
              <a:gd name="connsiteY1" fmla="*/ 0 h 821041"/>
              <a:gd name="connsiteX2" fmla="*/ 368643 w 2211856"/>
              <a:gd name="connsiteY2" fmla="*/ 0 h 821041"/>
              <a:gd name="connsiteX3" fmla="*/ 364027 w 2211856"/>
              <a:gd name="connsiteY3" fmla="*/ -405258 h 821041"/>
              <a:gd name="connsiteX4" fmla="*/ 631665 w 2211856"/>
              <a:gd name="connsiteY4" fmla="*/ -210734 h 821041"/>
              <a:gd name="connsiteX5" fmla="*/ 921607 w 2211856"/>
              <a:gd name="connsiteY5" fmla="*/ 0 h 821041"/>
              <a:gd name="connsiteX6" fmla="*/ 1498310 w 2211856"/>
              <a:gd name="connsiteY6" fmla="*/ 0 h 821041"/>
              <a:gd name="connsiteX7" fmla="*/ 2075013 w 2211856"/>
              <a:gd name="connsiteY7" fmla="*/ 0 h 821041"/>
              <a:gd name="connsiteX8" fmla="*/ 2211856 w 2211856"/>
              <a:gd name="connsiteY8" fmla="*/ 136843 h 821041"/>
              <a:gd name="connsiteX9" fmla="*/ 2211856 w 2211856"/>
              <a:gd name="connsiteY9" fmla="*/ 136840 h 821041"/>
              <a:gd name="connsiteX10" fmla="*/ 2211856 w 2211856"/>
              <a:gd name="connsiteY10" fmla="*/ 136840 h 821041"/>
              <a:gd name="connsiteX11" fmla="*/ 2211856 w 2211856"/>
              <a:gd name="connsiteY11" fmla="*/ 342100 h 821041"/>
              <a:gd name="connsiteX12" fmla="*/ 2211856 w 2211856"/>
              <a:gd name="connsiteY12" fmla="*/ 684198 h 821041"/>
              <a:gd name="connsiteX13" fmla="*/ 2075013 w 2211856"/>
              <a:gd name="connsiteY13" fmla="*/ 821041 h 821041"/>
              <a:gd name="connsiteX14" fmla="*/ 1498310 w 2211856"/>
              <a:gd name="connsiteY14" fmla="*/ 821041 h 821041"/>
              <a:gd name="connsiteX15" fmla="*/ 921607 w 2211856"/>
              <a:gd name="connsiteY15" fmla="*/ 821041 h 821041"/>
              <a:gd name="connsiteX16" fmla="*/ 368643 w 2211856"/>
              <a:gd name="connsiteY16" fmla="*/ 821041 h 821041"/>
              <a:gd name="connsiteX17" fmla="*/ 368643 w 2211856"/>
              <a:gd name="connsiteY17" fmla="*/ 821041 h 821041"/>
              <a:gd name="connsiteX18" fmla="*/ 136843 w 2211856"/>
              <a:gd name="connsiteY18" fmla="*/ 821041 h 821041"/>
              <a:gd name="connsiteX19" fmla="*/ 0 w 2211856"/>
              <a:gd name="connsiteY19" fmla="*/ 684198 h 821041"/>
              <a:gd name="connsiteX20" fmla="*/ 0 w 2211856"/>
              <a:gd name="connsiteY20" fmla="*/ 342100 h 821041"/>
              <a:gd name="connsiteX21" fmla="*/ 0 w 2211856"/>
              <a:gd name="connsiteY21" fmla="*/ 136840 h 821041"/>
              <a:gd name="connsiteX22" fmla="*/ 0 w 2211856"/>
              <a:gd name="connsiteY22" fmla="*/ 136840 h 821041"/>
              <a:gd name="connsiteX23" fmla="*/ 0 w 2211856"/>
              <a:gd name="connsiteY23" fmla="*/ 136843 h 821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11856" h="821041" fill="none" extrusionOk="0">
                <a:moveTo>
                  <a:pt x="0" y="136843"/>
                </a:moveTo>
                <a:cubicBezTo>
                  <a:pt x="9506" y="61878"/>
                  <a:pt x="43836" y="-13289"/>
                  <a:pt x="136843" y="0"/>
                </a:cubicBezTo>
                <a:cubicBezTo>
                  <a:pt x="201885" y="-26337"/>
                  <a:pt x="262283" y="27219"/>
                  <a:pt x="368643" y="0"/>
                </a:cubicBezTo>
                <a:cubicBezTo>
                  <a:pt x="374502" y="-107451"/>
                  <a:pt x="372017" y="-271194"/>
                  <a:pt x="364027" y="-405258"/>
                </a:cubicBezTo>
                <a:cubicBezTo>
                  <a:pt x="439706" y="-395130"/>
                  <a:pt x="558781" y="-225028"/>
                  <a:pt x="631665" y="-210734"/>
                </a:cubicBezTo>
                <a:cubicBezTo>
                  <a:pt x="704549" y="-196440"/>
                  <a:pt x="777729" y="-95012"/>
                  <a:pt x="921607" y="0"/>
                </a:cubicBezTo>
                <a:cubicBezTo>
                  <a:pt x="1125496" y="-64055"/>
                  <a:pt x="1294827" y="3559"/>
                  <a:pt x="1498310" y="0"/>
                </a:cubicBezTo>
                <a:cubicBezTo>
                  <a:pt x="1701793" y="-3559"/>
                  <a:pt x="1917750" y="48140"/>
                  <a:pt x="2075013" y="0"/>
                </a:cubicBezTo>
                <a:cubicBezTo>
                  <a:pt x="2146488" y="-2282"/>
                  <a:pt x="2203935" y="61163"/>
                  <a:pt x="2211856" y="136843"/>
                </a:cubicBezTo>
                <a:lnTo>
                  <a:pt x="2211856" y="136840"/>
                </a:lnTo>
                <a:lnTo>
                  <a:pt x="2211856" y="136840"/>
                </a:lnTo>
                <a:cubicBezTo>
                  <a:pt x="2213436" y="219781"/>
                  <a:pt x="2198866" y="274789"/>
                  <a:pt x="2211856" y="342100"/>
                </a:cubicBezTo>
                <a:cubicBezTo>
                  <a:pt x="2251805" y="416312"/>
                  <a:pt x="2206134" y="580469"/>
                  <a:pt x="2211856" y="684198"/>
                </a:cubicBezTo>
                <a:cubicBezTo>
                  <a:pt x="2204187" y="749141"/>
                  <a:pt x="2146850" y="819604"/>
                  <a:pt x="2075013" y="821041"/>
                </a:cubicBezTo>
                <a:cubicBezTo>
                  <a:pt x="1936394" y="823016"/>
                  <a:pt x="1615889" y="806494"/>
                  <a:pt x="1498310" y="821041"/>
                </a:cubicBezTo>
                <a:cubicBezTo>
                  <a:pt x="1380731" y="835588"/>
                  <a:pt x="1145653" y="801358"/>
                  <a:pt x="921607" y="821041"/>
                </a:cubicBezTo>
                <a:cubicBezTo>
                  <a:pt x="797717" y="884484"/>
                  <a:pt x="587444" y="792513"/>
                  <a:pt x="368643" y="821041"/>
                </a:cubicBezTo>
                <a:lnTo>
                  <a:pt x="368643" y="821041"/>
                </a:lnTo>
                <a:cubicBezTo>
                  <a:pt x="322187" y="834565"/>
                  <a:pt x="196639" y="816958"/>
                  <a:pt x="136843" y="821041"/>
                </a:cubicBezTo>
                <a:cubicBezTo>
                  <a:pt x="67747" y="831778"/>
                  <a:pt x="1217" y="755976"/>
                  <a:pt x="0" y="684198"/>
                </a:cubicBezTo>
                <a:cubicBezTo>
                  <a:pt x="-33536" y="613796"/>
                  <a:pt x="14605" y="511124"/>
                  <a:pt x="0" y="342100"/>
                </a:cubicBezTo>
                <a:cubicBezTo>
                  <a:pt x="-10548" y="295217"/>
                  <a:pt x="10166" y="195079"/>
                  <a:pt x="0" y="136840"/>
                </a:cubicBezTo>
                <a:lnTo>
                  <a:pt x="0" y="136840"/>
                </a:lnTo>
                <a:lnTo>
                  <a:pt x="0" y="136843"/>
                </a:lnTo>
                <a:close/>
              </a:path>
              <a:path w="2211856" h="821041" stroke="0" extrusionOk="0">
                <a:moveTo>
                  <a:pt x="0" y="136843"/>
                </a:moveTo>
                <a:cubicBezTo>
                  <a:pt x="-5947" y="39740"/>
                  <a:pt x="51066" y="11024"/>
                  <a:pt x="136843" y="0"/>
                </a:cubicBezTo>
                <a:cubicBezTo>
                  <a:pt x="217845" y="-11291"/>
                  <a:pt x="303089" y="4196"/>
                  <a:pt x="368643" y="0"/>
                </a:cubicBezTo>
                <a:cubicBezTo>
                  <a:pt x="360554" y="-121404"/>
                  <a:pt x="364946" y="-273265"/>
                  <a:pt x="364027" y="-405258"/>
                </a:cubicBezTo>
                <a:cubicBezTo>
                  <a:pt x="496567" y="-339209"/>
                  <a:pt x="510164" y="-285275"/>
                  <a:pt x="648393" y="-198576"/>
                </a:cubicBezTo>
                <a:cubicBezTo>
                  <a:pt x="786622" y="-111877"/>
                  <a:pt x="805591" y="-38792"/>
                  <a:pt x="921607" y="0"/>
                </a:cubicBezTo>
                <a:cubicBezTo>
                  <a:pt x="1150100" y="-67117"/>
                  <a:pt x="1249980" y="63166"/>
                  <a:pt x="1509844" y="0"/>
                </a:cubicBezTo>
                <a:cubicBezTo>
                  <a:pt x="1769708" y="-63166"/>
                  <a:pt x="1860526" y="56052"/>
                  <a:pt x="2075013" y="0"/>
                </a:cubicBezTo>
                <a:cubicBezTo>
                  <a:pt x="2155918" y="-20807"/>
                  <a:pt x="2221274" y="52856"/>
                  <a:pt x="2211856" y="136843"/>
                </a:cubicBezTo>
                <a:lnTo>
                  <a:pt x="2211856" y="136840"/>
                </a:lnTo>
                <a:lnTo>
                  <a:pt x="2211856" y="136840"/>
                </a:lnTo>
                <a:cubicBezTo>
                  <a:pt x="2233681" y="213156"/>
                  <a:pt x="2203150" y="270989"/>
                  <a:pt x="2211856" y="342100"/>
                </a:cubicBezTo>
                <a:cubicBezTo>
                  <a:pt x="2246562" y="495688"/>
                  <a:pt x="2191413" y="533688"/>
                  <a:pt x="2211856" y="684198"/>
                </a:cubicBezTo>
                <a:cubicBezTo>
                  <a:pt x="2212452" y="758206"/>
                  <a:pt x="2160271" y="827620"/>
                  <a:pt x="2075013" y="821041"/>
                </a:cubicBezTo>
                <a:cubicBezTo>
                  <a:pt x="1794050" y="878593"/>
                  <a:pt x="1771755" y="798617"/>
                  <a:pt x="1475242" y="821041"/>
                </a:cubicBezTo>
                <a:cubicBezTo>
                  <a:pt x="1178729" y="843465"/>
                  <a:pt x="1161176" y="798170"/>
                  <a:pt x="921607" y="821041"/>
                </a:cubicBezTo>
                <a:cubicBezTo>
                  <a:pt x="789809" y="875693"/>
                  <a:pt x="642547" y="785896"/>
                  <a:pt x="368643" y="821041"/>
                </a:cubicBezTo>
                <a:lnTo>
                  <a:pt x="368643" y="821041"/>
                </a:lnTo>
                <a:cubicBezTo>
                  <a:pt x="294469" y="830869"/>
                  <a:pt x="191457" y="794123"/>
                  <a:pt x="136843" y="821041"/>
                </a:cubicBezTo>
                <a:cubicBezTo>
                  <a:pt x="44299" y="823842"/>
                  <a:pt x="-10866" y="770318"/>
                  <a:pt x="0" y="684198"/>
                </a:cubicBezTo>
                <a:cubicBezTo>
                  <a:pt x="-37283" y="548994"/>
                  <a:pt x="18839" y="459871"/>
                  <a:pt x="0" y="342100"/>
                </a:cubicBezTo>
                <a:cubicBezTo>
                  <a:pt x="-9768" y="287999"/>
                  <a:pt x="23924" y="198642"/>
                  <a:pt x="0" y="136840"/>
                </a:cubicBezTo>
                <a:lnTo>
                  <a:pt x="0" y="136840"/>
                </a:lnTo>
                <a:lnTo>
                  <a:pt x="0" y="136843"/>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33542"/>
                      <a:gd name="adj2" fmla="val -99359"/>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chemeClr val="tx1"/>
                </a:solidFill>
                <a:latin typeface="Ink Free" panose="03080402000500000000" pitchFamily="66" charset="0"/>
              </a:rPr>
              <a:t>Ou rendez-vous au </a:t>
            </a:r>
            <a:r>
              <a:rPr lang="fr-FR" b="1" dirty="0">
                <a:solidFill>
                  <a:schemeClr val="accent1"/>
                </a:solidFill>
                <a:latin typeface="Ink Free" panose="03080402000500000000" pitchFamily="66" charset="0"/>
              </a:rPr>
              <a:t>chapitre suivant</a:t>
            </a:r>
            <a:r>
              <a:rPr lang="fr-FR" b="1" dirty="0">
                <a:solidFill>
                  <a:schemeClr val="tx1"/>
                </a:solidFill>
                <a:latin typeface="Ink Free" panose="03080402000500000000" pitchFamily="66" charset="0"/>
              </a:rPr>
              <a:t> </a:t>
            </a:r>
            <a:r>
              <a:rPr lang="fr-FR" b="1" dirty="0">
                <a:solidFill>
                  <a:schemeClr val="tx1"/>
                </a:solidFill>
                <a:latin typeface="Ink Free" panose="03080402000500000000" pitchFamily="66" charset="0"/>
                <a:sym typeface="Wingdings" panose="05000000000000000000" pitchFamily="2" charset="2"/>
              </a:rPr>
              <a:t>.</a:t>
            </a:r>
            <a:endParaRPr lang="fr-FR" b="1" dirty="0">
              <a:solidFill>
                <a:schemeClr val="tx1"/>
              </a:solidFill>
              <a:latin typeface="Ink Free" panose="03080402000500000000" pitchFamily="66" charset="0"/>
            </a:endParaRPr>
          </a:p>
        </p:txBody>
      </p:sp>
      <p:pic>
        <p:nvPicPr>
          <p:cNvPr id="11" name="Image 10">
            <a:extLst>
              <a:ext uri="{FF2B5EF4-FFF2-40B4-BE49-F238E27FC236}">
                <a16:creationId xmlns:a16="http://schemas.microsoft.com/office/drawing/2014/main" id="{2FA50CAA-AEB9-B1A7-D9D6-DB5ADB9FE70E}"/>
              </a:ext>
            </a:extLst>
          </p:cNvPr>
          <p:cNvPicPr>
            <a:picLocks noChangeAspect="1"/>
          </p:cNvPicPr>
          <p:nvPr/>
        </p:nvPicPr>
        <p:blipFill>
          <a:blip r:embed="rId9">
            <a:duotone>
              <a:prstClr val="black"/>
              <a:schemeClr val="accent4">
                <a:tint val="45000"/>
                <a:satMod val="400000"/>
              </a:schemeClr>
            </a:duotone>
          </a:blip>
          <a:stretch>
            <a:fillRect/>
          </a:stretch>
        </p:blipFill>
        <p:spPr>
          <a:xfrm rot="5400000" flipH="1" flipV="1">
            <a:off x="11341007" y="3577693"/>
            <a:ext cx="711666" cy="684330"/>
          </a:xfrm>
          <a:prstGeom prst="rect">
            <a:avLst/>
          </a:prstGeom>
          <a:noFill/>
        </p:spPr>
      </p:pic>
      <p:grpSp>
        <p:nvGrpSpPr>
          <p:cNvPr id="16" name="Graphique 1761">
            <a:extLst>
              <a:ext uri="{FF2B5EF4-FFF2-40B4-BE49-F238E27FC236}">
                <a16:creationId xmlns:a16="http://schemas.microsoft.com/office/drawing/2014/main" id="{33C12685-8F45-8FDA-4154-21FB93DB77C0}"/>
              </a:ext>
            </a:extLst>
          </p:cNvPr>
          <p:cNvGrpSpPr/>
          <p:nvPr/>
        </p:nvGrpSpPr>
        <p:grpSpPr>
          <a:xfrm>
            <a:off x="6018975" y="4809856"/>
            <a:ext cx="382651" cy="284829"/>
            <a:chOff x="7441871" y="655382"/>
            <a:chExt cx="382651" cy="284829"/>
          </a:xfrm>
          <a:noFill/>
        </p:grpSpPr>
        <p:grpSp>
          <p:nvGrpSpPr>
            <p:cNvPr id="17" name="Graphique 1761">
              <a:extLst>
                <a:ext uri="{FF2B5EF4-FFF2-40B4-BE49-F238E27FC236}">
                  <a16:creationId xmlns:a16="http://schemas.microsoft.com/office/drawing/2014/main" id="{CB9D0CE3-5BB4-B70A-D152-14949A37C38B}"/>
                </a:ext>
              </a:extLst>
            </p:cNvPr>
            <p:cNvGrpSpPr/>
            <p:nvPr/>
          </p:nvGrpSpPr>
          <p:grpSpPr>
            <a:xfrm>
              <a:off x="7441871" y="655382"/>
              <a:ext cx="382651" cy="284829"/>
              <a:chOff x="7441871" y="655382"/>
              <a:chExt cx="382651" cy="284829"/>
            </a:xfrm>
            <a:grpFill/>
          </p:grpSpPr>
          <p:grpSp>
            <p:nvGrpSpPr>
              <p:cNvPr id="19" name="Graphique 1761">
                <a:extLst>
                  <a:ext uri="{FF2B5EF4-FFF2-40B4-BE49-F238E27FC236}">
                    <a16:creationId xmlns:a16="http://schemas.microsoft.com/office/drawing/2014/main" id="{429415AB-EB8F-B7C7-BBDF-82CD3E38D6BE}"/>
                  </a:ext>
                </a:extLst>
              </p:cNvPr>
              <p:cNvGrpSpPr/>
              <p:nvPr/>
            </p:nvGrpSpPr>
            <p:grpSpPr>
              <a:xfrm>
                <a:off x="7567601" y="655382"/>
                <a:ext cx="256921" cy="224806"/>
                <a:chOff x="7567601" y="655382"/>
                <a:chExt cx="256921" cy="224806"/>
              </a:xfrm>
              <a:grpFill/>
            </p:grpSpPr>
            <p:sp>
              <p:nvSpPr>
                <p:cNvPr id="25" name="Forme libre : forme 24">
                  <a:extLst>
                    <a:ext uri="{FF2B5EF4-FFF2-40B4-BE49-F238E27FC236}">
                      <a16:creationId xmlns:a16="http://schemas.microsoft.com/office/drawing/2014/main" id="{BF3E6339-53E4-BDFA-69FC-1CE297B3F6B0}"/>
                    </a:ext>
                  </a:extLst>
                </p:cNvPr>
                <p:cNvSpPr/>
                <p:nvPr/>
              </p:nvSpPr>
              <p:spPr>
                <a:xfrm>
                  <a:off x="7567601" y="765333"/>
                  <a:ext cx="70294" cy="114855"/>
                </a:xfrm>
                <a:custGeom>
                  <a:avLst/>
                  <a:gdLst>
                    <a:gd name="connsiteX0" fmla="*/ 70294 w 70294"/>
                    <a:gd name="connsiteY0" fmla="*/ 114681 h 114855"/>
                    <a:gd name="connsiteX1" fmla="*/ 51626 w 70294"/>
                    <a:gd name="connsiteY1" fmla="*/ 104870 h 114855"/>
                    <a:gd name="connsiteX2" fmla="*/ 0 w 70294"/>
                    <a:gd name="connsiteY2" fmla="*/ 0 h 114855"/>
                  </a:gdLst>
                  <a:ahLst/>
                  <a:cxnLst>
                    <a:cxn ang="0">
                      <a:pos x="connsiteX0" y="connsiteY0"/>
                    </a:cxn>
                    <a:cxn ang="0">
                      <a:pos x="connsiteX1" y="connsiteY1"/>
                    </a:cxn>
                    <a:cxn ang="0">
                      <a:pos x="connsiteX2" y="connsiteY2"/>
                    </a:cxn>
                  </a:cxnLst>
                  <a:rect l="l" t="t" r="r" b="b"/>
                  <a:pathLst>
                    <a:path w="70294" h="114855">
                      <a:moveTo>
                        <a:pt x="70294" y="114681"/>
                      </a:moveTo>
                      <a:cubicBezTo>
                        <a:pt x="62865" y="115729"/>
                        <a:pt x="55150" y="112014"/>
                        <a:pt x="51626" y="104870"/>
                      </a:cubicBezTo>
                      <a:lnTo>
                        <a:pt x="0" y="0"/>
                      </a:lnTo>
                    </a:path>
                  </a:pathLst>
                </a:custGeom>
                <a:grpFill/>
                <a:ln w="5715" cap="rnd">
                  <a:solidFill>
                    <a:srgbClr val="E52A29"/>
                  </a:solidFill>
                  <a:prstDash val="solid"/>
                  <a:round/>
                </a:ln>
              </p:spPr>
              <p:txBody>
                <a:bodyPr rtlCol="0" anchor="ctr"/>
                <a:lstStyle/>
                <a:p>
                  <a:endParaRPr lang="fr-FR" sz="1400"/>
                </a:p>
              </p:txBody>
            </p:sp>
            <p:sp>
              <p:nvSpPr>
                <p:cNvPr id="26" name="Forme libre : forme 25">
                  <a:extLst>
                    <a:ext uri="{FF2B5EF4-FFF2-40B4-BE49-F238E27FC236}">
                      <a16:creationId xmlns:a16="http://schemas.microsoft.com/office/drawing/2014/main" id="{DA6EA032-77E2-C702-7A0D-4589FF89C9E5}"/>
                    </a:ext>
                  </a:extLst>
                </p:cNvPr>
                <p:cNvSpPr/>
                <p:nvPr/>
              </p:nvSpPr>
              <p:spPr>
                <a:xfrm>
                  <a:off x="7607225" y="655382"/>
                  <a:ext cx="217297" cy="196056"/>
                </a:xfrm>
                <a:custGeom>
                  <a:avLst/>
                  <a:gdLst>
                    <a:gd name="connsiteX0" fmla="*/ 0 w 217297"/>
                    <a:gd name="connsiteY0" fmla="*/ 70803 h 196056"/>
                    <a:gd name="connsiteX1" fmla="*/ 139922 w 217297"/>
                    <a:gd name="connsiteY1" fmla="*/ 1842 h 196056"/>
                    <a:gd name="connsiteX2" fmla="*/ 163830 w 217297"/>
                    <a:gd name="connsiteY2" fmla="*/ 10033 h 196056"/>
                    <a:gd name="connsiteX3" fmla="*/ 215455 w 217297"/>
                    <a:gd name="connsiteY3" fmla="*/ 114903 h 196056"/>
                    <a:gd name="connsiteX4" fmla="*/ 207264 w 217297"/>
                    <a:gd name="connsiteY4" fmla="*/ 138811 h 196056"/>
                    <a:gd name="connsiteX5" fmla="*/ 89916 w 217297"/>
                    <a:gd name="connsiteY5" fmla="*/ 196056 h 19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297" h="196056">
                      <a:moveTo>
                        <a:pt x="0" y="70803"/>
                      </a:moveTo>
                      <a:lnTo>
                        <a:pt x="139922" y="1842"/>
                      </a:lnTo>
                      <a:cubicBezTo>
                        <a:pt x="148780" y="-2540"/>
                        <a:pt x="159544" y="1175"/>
                        <a:pt x="163830" y="10033"/>
                      </a:cubicBezTo>
                      <a:lnTo>
                        <a:pt x="215455" y="114903"/>
                      </a:lnTo>
                      <a:cubicBezTo>
                        <a:pt x="219837" y="123762"/>
                        <a:pt x="216122" y="134525"/>
                        <a:pt x="207264" y="138811"/>
                      </a:cubicBezTo>
                      <a:lnTo>
                        <a:pt x="89916" y="196056"/>
                      </a:lnTo>
                    </a:path>
                  </a:pathLst>
                </a:custGeom>
                <a:grpFill/>
                <a:ln w="5715" cap="rnd">
                  <a:solidFill>
                    <a:srgbClr val="E52A29"/>
                  </a:solidFill>
                  <a:prstDash val="solid"/>
                  <a:round/>
                </a:ln>
              </p:spPr>
              <p:txBody>
                <a:bodyPr rtlCol="0" anchor="ctr"/>
                <a:lstStyle/>
                <a:p>
                  <a:endParaRPr lang="fr-FR" sz="1400"/>
                </a:p>
              </p:txBody>
            </p:sp>
            <p:sp>
              <p:nvSpPr>
                <p:cNvPr id="27" name="Forme libre : forme 26">
                  <a:extLst>
                    <a:ext uri="{FF2B5EF4-FFF2-40B4-BE49-F238E27FC236}">
                      <a16:creationId xmlns:a16="http://schemas.microsoft.com/office/drawing/2014/main" id="{9791C52A-3771-D356-562F-2B5D185EC023}"/>
                    </a:ext>
                  </a:extLst>
                </p:cNvPr>
                <p:cNvSpPr/>
                <p:nvPr/>
              </p:nvSpPr>
              <p:spPr>
                <a:xfrm>
                  <a:off x="7619893" y="684466"/>
                  <a:ext cx="157257" cy="77438"/>
                </a:xfrm>
                <a:custGeom>
                  <a:avLst/>
                  <a:gdLst>
                    <a:gd name="connsiteX0" fmla="*/ 0 w 157257"/>
                    <a:gd name="connsiteY0" fmla="*/ 77438 h 77438"/>
                    <a:gd name="connsiteX1" fmla="*/ 157258 w 157257"/>
                    <a:gd name="connsiteY1" fmla="*/ 0 h 77438"/>
                  </a:gdLst>
                  <a:ahLst/>
                  <a:cxnLst>
                    <a:cxn ang="0">
                      <a:pos x="connsiteX0" y="connsiteY0"/>
                    </a:cxn>
                    <a:cxn ang="0">
                      <a:pos x="connsiteX1" y="connsiteY1"/>
                    </a:cxn>
                  </a:cxnLst>
                  <a:rect l="l" t="t" r="r" b="b"/>
                  <a:pathLst>
                    <a:path w="157257" h="77438">
                      <a:moveTo>
                        <a:pt x="0" y="77438"/>
                      </a:moveTo>
                      <a:lnTo>
                        <a:pt x="157258" y="0"/>
                      </a:lnTo>
                    </a:path>
                  </a:pathLst>
                </a:custGeom>
                <a:grpFill/>
                <a:ln w="5715" cap="rnd">
                  <a:solidFill>
                    <a:srgbClr val="E52A29"/>
                  </a:solidFill>
                  <a:prstDash val="solid"/>
                  <a:round/>
                </a:ln>
              </p:spPr>
              <p:txBody>
                <a:bodyPr rtlCol="0" anchor="ctr"/>
                <a:lstStyle/>
                <a:p>
                  <a:endParaRPr lang="fr-FR" sz="1400"/>
                </a:p>
              </p:txBody>
            </p:sp>
            <p:sp>
              <p:nvSpPr>
                <p:cNvPr id="28" name="Forme libre : forme 27">
                  <a:extLst>
                    <a:ext uri="{FF2B5EF4-FFF2-40B4-BE49-F238E27FC236}">
                      <a16:creationId xmlns:a16="http://schemas.microsoft.com/office/drawing/2014/main" id="{B9F8A1B3-05B7-891F-D82B-B133FF3ECE4B}"/>
                    </a:ext>
                  </a:extLst>
                </p:cNvPr>
                <p:cNvSpPr/>
                <p:nvPr/>
              </p:nvSpPr>
              <p:spPr>
                <a:xfrm>
                  <a:off x="7593509" y="717422"/>
                  <a:ext cx="200691" cy="98679"/>
                </a:xfrm>
                <a:custGeom>
                  <a:avLst/>
                  <a:gdLst>
                    <a:gd name="connsiteX0" fmla="*/ 200692 w 200691"/>
                    <a:gd name="connsiteY0" fmla="*/ 0 h 98679"/>
                    <a:gd name="connsiteX1" fmla="*/ 0 w 200691"/>
                    <a:gd name="connsiteY1" fmla="*/ 98679 h 98679"/>
                  </a:gdLst>
                  <a:ahLst/>
                  <a:cxnLst>
                    <a:cxn ang="0">
                      <a:pos x="connsiteX0" y="connsiteY0"/>
                    </a:cxn>
                    <a:cxn ang="0">
                      <a:pos x="connsiteX1" y="connsiteY1"/>
                    </a:cxn>
                  </a:cxnLst>
                  <a:rect l="l" t="t" r="r" b="b"/>
                  <a:pathLst>
                    <a:path w="200691" h="98679">
                      <a:moveTo>
                        <a:pt x="200692" y="0"/>
                      </a:moveTo>
                      <a:lnTo>
                        <a:pt x="0" y="98679"/>
                      </a:lnTo>
                    </a:path>
                  </a:pathLst>
                </a:custGeom>
                <a:grpFill/>
                <a:ln w="5715" cap="rnd">
                  <a:solidFill>
                    <a:srgbClr val="E52A29"/>
                  </a:solidFill>
                  <a:prstDash val="solid"/>
                  <a:round/>
                </a:ln>
              </p:spPr>
              <p:txBody>
                <a:bodyPr rtlCol="0" anchor="ctr"/>
                <a:lstStyle/>
                <a:p>
                  <a:endParaRPr lang="fr-FR" sz="1400"/>
                </a:p>
              </p:txBody>
            </p:sp>
            <p:sp>
              <p:nvSpPr>
                <p:cNvPr id="29" name="Forme libre : forme 28">
                  <a:extLst>
                    <a:ext uri="{FF2B5EF4-FFF2-40B4-BE49-F238E27FC236}">
                      <a16:creationId xmlns:a16="http://schemas.microsoft.com/office/drawing/2014/main" id="{4C58E89F-241A-661F-9202-52637B53E588}"/>
                    </a:ext>
                  </a:extLst>
                </p:cNvPr>
                <p:cNvSpPr/>
                <p:nvPr/>
              </p:nvSpPr>
              <p:spPr>
                <a:xfrm>
                  <a:off x="7630561" y="817911"/>
                  <a:ext cx="24384" cy="12001"/>
                </a:xfrm>
                <a:custGeom>
                  <a:avLst/>
                  <a:gdLst>
                    <a:gd name="connsiteX0" fmla="*/ 0 w 24384"/>
                    <a:gd name="connsiteY0" fmla="*/ 12001 h 12001"/>
                    <a:gd name="connsiteX1" fmla="*/ 24384 w 24384"/>
                    <a:gd name="connsiteY1" fmla="*/ 0 h 12001"/>
                  </a:gdLst>
                  <a:ahLst/>
                  <a:cxnLst>
                    <a:cxn ang="0">
                      <a:pos x="connsiteX0" y="connsiteY0"/>
                    </a:cxn>
                    <a:cxn ang="0">
                      <a:pos x="connsiteX1" y="connsiteY1"/>
                    </a:cxn>
                  </a:cxnLst>
                  <a:rect l="l" t="t" r="r" b="b"/>
                  <a:pathLst>
                    <a:path w="24384" h="12001">
                      <a:moveTo>
                        <a:pt x="0" y="12001"/>
                      </a:moveTo>
                      <a:lnTo>
                        <a:pt x="24384" y="0"/>
                      </a:lnTo>
                    </a:path>
                  </a:pathLst>
                </a:custGeom>
                <a:grpFill/>
                <a:ln w="5715" cap="rnd">
                  <a:solidFill>
                    <a:srgbClr val="E52A29"/>
                  </a:solidFill>
                  <a:prstDash val="solid"/>
                  <a:round/>
                </a:ln>
              </p:spPr>
              <p:txBody>
                <a:bodyPr rtlCol="0" anchor="ctr"/>
                <a:lstStyle/>
                <a:p>
                  <a:endParaRPr lang="fr-FR" sz="1400"/>
                </a:p>
              </p:txBody>
            </p:sp>
            <p:sp>
              <p:nvSpPr>
                <p:cNvPr id="30" name="Forme libre : forme 29">
                  <a:extLst>
                    <a:ext uri="{FF2B5EF4-FFF2-40B4-BE49-F238E27FC236}">
                      <a16:creationId xmlns:a16="http://schemas.microsoft.com/office/drawing/2014/main" id="{E9F24D02-D238-C98A-DBFA-6B50A5EB44B3}"/>
                    </a:ext>
                  </a:extLst>
                </p:cNvPr>
                <p:cNvSpPr/>
                <p:nvPr/>
              </p:nvSpPr>
              <p:spPr>
                <a:xfrm>
                  <a:off x="7634848" y="821816"/>
                  <a:ext cx="48196" cy="23622"/>
                </a:xfrm>
                <a:custGeom>
                  <a:avLst/>
                  <a:gdLst>
                    <a:gd name="connsiteX0" fmla="*/ 0 w 48196"/>
                    <a:gd name="connsiteY0" fmla="*/ 23622 h 23622"/>
                    <a:gd name="connsiteX1" fmla="*/ 48197 w 48196"/>
                    <a:gd name="connsiteY1" fmla="*/ 0 h 23622"/>
                  </a:gdLst>
                  <a:ahLst/>
                  <a:cxnLst>
                    <a:cxn ang="0">
                      <a:pos x="connsiteX0" y="connsiteY0"/>
                    </a:cxn>
                    <a:cxn ang="0">
                      <a:pos x="connsiteX1" y="connsiteY1"/>
                    </a:cxn>
                  </a:cxnLst>
                  <a:rect l="l" t="t" r="r" b="b"/>
                  <a:pathLst>
                    <a:path w="48196" h="23622">
                      <a:moveTo>
                        <a:pt x="0" y="23622"/>
                      </a:moveTo>
                      <a:lnTo>
                        <a:pt x="48197" y="0"/>
                      </a:lnTo>
                    </a:path>
                  </a:pathLst>
                </a:custGeom>
                <a:grpFill/>
                <a:ln w="5715" cap="rnd">
                  <a:solidFill>
                    <a:srgbClr val="E52A29"/>
                  </a:solidFill>
                  <a:prstDash val="solid"/>
                  <a:round/>
                </a:ln>
              </p:spPr>
              <p:txBody>
                <a:bodyPr rtlCol="0" anchor="ctr"/>
                <a:lstStyle/>
                <a:p>
                  <a:endParaRPr lang="fr-FR" sz="1400"/>
                </a:p>
              </p:txBody>
            </p:sp>
            <p:sp>
              <p:nvSpPr>
                <p:cNvPr id="31" name="Forme libre : forme 30">
                  <a:extLst>
                    <a:ext uri="{FF2B5EF4-FFF2-40B4-BE49-F238E27FC236}">
                      <a16:creationId xmlns:a16="http://schemas.microsoft.com/office/drawing/2014/main" id="{2A75E49E-7D91-3745-9C3D-FC62F4BFF338}"/>
                    </a:ext>
                  </a:extLst>
                </p:cNvPr>
                <p:cNvSpPr/>
                <p:nvPr/>
              </p:nvSpPr>
              <p:spPr>
                <a:xfrm rot="-1571919">
                  <a:off x="7740023" y="759989"/>
                  <a:ext cx="49912" cy="21908"/>
                </a:xfrm>
                <a:custGeom>
                  <a:avLst/>
                  <a:gdLst>
                    <a:gd name="connsiteX0" fmla="*/ 0 w 49912"/>
                    <a:gd name="connsiteY0" fmla="*/ 0 h 21908"/>
                    <a:gd name="connsiteX1" fmla="*/ 49913 w 49912"/>
                    <a:gd name="connsiteY1" fmla="*/ 0 h 21908"/>
                    <a:gd name="connsiteX2" fmla="*/ 49913 w 49912"/>
                    <a:gd name="connsiteY2" fmla="*/ 21908 h 21908"/>
                    <a:gd name="connsiteX3" fmla="*/ 0 w 49912"/>
                    <a:gd name="connsiteY3" fmla="*/ 21908 h 21908"/>
                  </a:gdLst>
                  <a:ahLst/>
                  <a:cxnLst>
                    <a:cxn ang="0">
                      <a:pos x="connsiteX0" y="connsiteY0"/>
                    </a:cxn>
                    <a:cxn ang="0">
                      <a:pos x="connsiteX1" y="connsiteY1"/>
                    </a:cxn>
                    <a:cxn ang="0">
                      <a:pos x="connsiteX2" y="connsiteY2"/>
                    </a:cxn>
                    <a:cxn ang="0">
                      <a:pos x="connsiteX3" y="connsiteY3"/>
                    </a:cxn>
                  </a:cxnLst>
                  <a:rect l="l" t="t" r="r" b="b"/>
                  <a:pathLst>
                    <a:path w="49912" h="21908">
                      <a:moveTo>
                        <a:pt x="0" y="0"/>
                      </a:moveTo>
                      <a:lnTo>
                        <a:pt x="49913" y="0"/>
                      </a:lnTo>
                      <a:lnTo>
                        <a:pt x="49913" y="21908"/>
                      </a:lnTo>
                      <a:lnTo>
                        <a:pt x="0" y="21908"/>
                      </a:lnTo>
                      <a:close/>
                    </a:path>
                  </a:pathLst>
                </a:custGeom>
                <a:grpFill/>
                <a:ln w="5715" cap="rnd">
                  <a:solidFill>
                    <a:srgbClr val="E52A29"/>
                  </a:solidFill>
                  <a:prstDash val="solid"/>
                  <a:round/>
                </a:ln>
              </p:spPr>
              <p:txBody>
                <a:bodyPr rtlCol="0" anchor="ctr"/>
                <a:lstStyle/>
                <a:p>
                  <a:endParaRPr lang="fr-FR" sz="1400"/>
                </a:p>
              </p:txBody>
            </p:sp>
          </p:grpSp>
          <p:sp>
            <p:nvSpPr>
              <p:cNvPr id="20" name="Forme libre : forme 19">
                <a:extLst>
                  <a:ext uri="{FF2B5EF4-FFF2-40B4-BE49-F238E27FC236}">
                    <a16:creationId xmlns:a16="http://schemas.microsoft.com/office/drawing/2014/main" id="{CC5B32D8-FAF0-7FD8-5F5D-C71DCF2E3BBF}"/>
                  </a:ext>
                </a:extLst>
              </p:cNvPr>
              <p:cNvSpPr/>
              <p:nvPr/>
            </p:nvSpPr>
            <p:spPr>
              <a:xfrm>
                <a:off x="7465874" y="705611"/>
                <a:ext cx="172973" cy="131635"/>
              </a:xfrm>
              <a:custGeom>
                <a:avLst/>
                <a:gdLst>
                  <a:gd name="connsiteX0" fmla="*/ 0 w 172973"/>
                  <a:gd name="connsiteY0" fmla="*/ 131636 h 131635"/>
                  <a:gd name="connsiteX1" fmla="*/ 40100 w 172973"/>
                  <a:gd name="connsiteY1" fmla="*/ 34290 h 131635"/>
                  <a:gd name="connsiteX2" fmla="*/ 104013 w 172973"/>
                  <a:gd name="connsiteY2" fmla="*/ 0 h 131635"/>
                  <a:gd name="connsiteX3" fmla="*/ 172974 w 172973"/>
                  <a:gd name="connsiteY3" fmla="*/ 38481 h 131635"/>
                  <a:gd name="connsiteX4" fmla="*/ 78772 w 172973"/>
                  <a:gd name="connsiteY4" fmla="*/ 50768 h 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73" h="131635">
                    <a:moveTo>
                      <a:pt x="0" y="131636"/>
                    </a:moveTo>
                    <a:lnTo>
                      <a:pt x="40100" y="34290"/>
                    </a:lnTo>
                    <a:lnTo>
                      <a:pt x="104013" y="0"/>
                    </a:lnTo>
                    <a:lnTo>
                      <a:pt x="172974" y="38481"/>
                    </a:lnTo>
                    <a:cubicBezTo>
                      <a:pt x="172974" y="38481"/>
                      <a:pt x="149638" y="83249"/>
                      <a:pt x="78772" y="50768"/>
                    </a:cubicBezTo>
                  </a:path>
                </a:pathLst>
              </a:custGeom>
              <a:grpFill/>
              <a:ln w="5715" cap="rnd">
                <a:solidFill>
                  <a:srgbClr val="E52A29"/>
                </a:solidFill>
                <a:prstDash val="solid"/>
                <a:round/>
              </a:ln>
            </p:spPr>
            <p:txBody>
              <a:bodyPr rtlCol="0" anchor="ctr"/>
              <a:lstStyle/>
              <a:p>
                <a:endParaRPr lang="fr-FR" sz="1400"/>
              </a:p>
            </p:txBody>
          </p:sp>
          <p:sp>
            <p:nvSpPr>
              <p:cNvPr id="21" name="Forme libre : forme 20">
                <a:extLst>
                  <a:ext uri="{FF2B5EF4-FFF2-40B4-BE49-F238E27FC236}">
                    <a16:creationId xmlns:a16="http://schemas.microsoft.com/office/drawing/2014/main" id="{23519DA3-FC3C-DD9C-6F02-393E8A824577}"/>
                  </a:ext>
                </a:extLst>
              </p:cNvPr>
              <p:cNvSpPr/>
              <p:nvPr/>
            </p:nvSpPr>
            <p:spPr>
              <a:xfrm>
                <a:off x="7441871" y="816958"/>
                <a:ext cx="30765" cy="571"/>
              </a:xfrm>
              <a:custGeom>
                <a:avLst/>
                <a:gdLst>
                  <a:gd name="connsiteX0" fmla="*/ 30766 w 30765"/>
                  <a:gd name="connsiteY0" fmla="*/ 571 h 571"/>
                  <a:gd name="connsiteX1" fmla="*/ 0 w 30765"/>
                  <a:gd name="connsiteY1" fmla="*/ 0 h 571"/>
                </a:gdLst>
                <a:ahLst/>
                <a:cxnLst>
                  <a:cxn ang="0">
                    <a:pos x="connsiteX0" y="connsiteY0"/>
                  </a:cxn>
                  <a:cxn ang="0">
                    <a:pos x="connsiteX1" y="connsiteY1"/>
                  </a:cxn>
                </a:cxnLst>
                <a:rect l="l" t="t" r="r" b="b"/>
                <a:pathLst>
                  <a:path w="30765" h="571">
                    <a:moveTo>
                      <a:pt x="30766" y="571"/>
                    </a:moveTo>
                    <a:lnTo>
                      <a:pt x="0" y="0"/>
                    </a:lnTo>
                  </a:path>
                </a:pathLst>
              </a:custGeom>
              <a:grpFill/>
              <a:ln w="5715" cap="rnd">
                <a:solidFill>
                  <a:srgbClr val="E52A29"/>
                </a:solidFill>
                <a:prstDash val="solid"/>
                <a:round/>
              </a:ln>
            </p:spPr>
            <p:txBody>
              <a:bodyPr rtlCol="0" anchor="ctr"/>
              <a:lstStyle/>
              <a:p>
                <a:endParaRPr lang="fr-FR" sz="1400"/>
              </a:p>
            </p:txBody>
          </p:sp>
          <p:sp>
            <p:nvSpPr>
              <p:cNvPr id="22" name="Forme libre : forme 21">
                <a:extLst>
                  <a:ext uri="{FF2B5EF4-FFF2-40B4-BE49-F238E27FC236}">
                    <a16:creationId xmlns:a16="http://schemas.microsoft.com/office/drawing/2014/main" id="{B3F7280A-3D8F-E248-7688-6F9589BED561}"/>
                  </a:ext>
                </a:extLst>
              </p:cNvPr>
              <p:cNvSpPr/>
              <p:nvPr/>
            </p:nvSpPr>
            <p:spPr>
              <a:xfrm>
                <a:off x="7500640" y="934497"/>
                <a:ext cx="78962" cy="1333"/>
              </a:xfrm>
              <a:custGeom>
                <a:avLst/>
                <a:gdLst>
                  <a:gd name="connsiteX0" fmla="*/ 78962 w 78962"/>
                  <a:gd name="connsiteY0" fmla="*/ 1334 h 1333"/>
                  <a:gd name="connsiteX1" fmla="*/ 0 w 78962"/>
                  <a:gd name="connsiteY1" fmla="*/ 0 h 1333"/>
                </a:gdLst>
                <a:ahLst/>
                <a:cxnLst>
                  <a:cxn ang="0">
                    <a:pos x="connsiteX0" y="connsiteY0"/>
                  </a:cxn>
                  <a:cxn ang="0">
                    <a:pos x="connsiteX1" y="connsiteY1"/>
                  </a:cxn>
                </a:cxnLst>
                <a:rect l="l" t="t" r="r" b="b"/>
                <a:pathLst>
                  <a:path w="78962" h="1333">
                    <a:moveTo>
                      <a:pt x="78962" y="1334"/>
                    </a:moveTo>
                    <a:lnTo>
                      <a:pt x="0" y="0"/>
                    </a:lnTo>
                  </a:path>
                </a:pathLst>
              </a:custGeom>
              <a:grpFill/>
              <a:ln w="5715" cap="rnd">
                <a:solidFill>
                  <a:srgbClr val="E52A29"/>
                </a:solidFill>
                <a:prstDash val="solid"/>
                <a:round/>
              </a:ln>
            </p:spPr>
            <p:txBody>
              <a:bodyPr rtlCol="0" anchor="ctr"/>
              <a:lstStyle/>
              <a:p>
                <a:endParaRPr lang="fr-FR" sz="1400"/>
              </a:p>
            </p:txBody>
          </p:sp>
          <p:sp>
            <p:nvSpPr>
              <p:cNvPr id="23" name="Forme libre : forme 22">
                <a:extLst>
                  <a:ext uri="{FF2B5EF4-FFF2-40B4-BE49-F238E27FC236}">
                    <a16:creationId xmlns:a16="http://schemas.microsoft.com/office/drawing/2014/main" id="{7C570F15-65EC-7CFB-CED2-BE61B089956A}"/>
                  </a:ext>
                </a:extLst>
              </p:cNvPr>
              <p:cNvSpPr/>
              <p:nvPr/>
            </p:nvSpPr>
            <p:spPr>
              <a:xfrm>
                <a:off x="7604939" y="896397"/>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rgbClr val="E52A29"/>
                </a:solidFill>
                <a:prstDash val="solid"/>
                <a:round/>
              </a:ln>
            </p:spPr>
            <p:txBody>
              <a:bodyPr rtlCol="0" anchor="ctr"/>
              <a:lstStyle/>
              <a:p>
                <a:endParaRPr lang="fr-FR" sz="1400"/>
              </a:p>
            </p:txBody>
          </p:sp>
          <p:sp>
            <p:nvSpPr>
              <p:cNvPr id="24" name="Forme libre : forme 23">
                <a:extLst>
                  <a:ext uri="{FF2B5EF4-FFF2-40B4-BE49-F238E27FC236}">
                    <a16:creationId xmlns:a16="http://schemas.microsoft.com/office/drawing/2014/main" id="{3A37A599-3CDA-3598-4C91-A7C777D5F223}"/>
                  </a:ext>
                </a:extLst>
              </p:cNvPr>
              <p:cNvSpPr/>
              <p:nvPr/>
            </p:nvSpPr>
            <p:spPr>
              <a:xfrm>
                <a:off x="7638372" y="852010"/>
                <a:ext cx="95726" cy="43814"/>
              </a:xfrm>
              <a:custGeom>
                <a:avLst/>
                <a:gdLst>
                  <a:gd name="connsiteX0" fmla="*/ 73819 w 95726"/>
                  <a:gd name="connsiteY0" fmla="*/ 43815 h 43814"/>
                  <a:gd name="connsiteX1" fmla="*/ 21907 w 95726"/>
                  <a:gd name="connsiteY1" fmla="*/ 43815 h 43814"/>
                  <a:gd name="connsiteX2" fmla="*/ 0 w 95726"/>
                  <a:gd name="connsiteY2" fmla="*/ 21907 h 43814"/>
                  <a:gd name="connsiteX3" fmla="*/ 0 w 95726"/>
                  <a:gd name="connsiteY3" fmla="*/ 21907 h 43814"/>
                  <a:gd name="connsiteX4" fmla="*/ 21907 w 95726"/>
                  <a:gd name="connsiteY4" fmla="*/ 0 h 43814"/>
                  <a:gd name="connsiteX5" fmla="*/ 73819 w 95726"/>
                  <a:gd name="connsiteY5" fmla="*/ 0 h 43814"/>
                  <a:gd name="connsiteX6" fmla="*/ 95726 w 95726"/>
                  <a:gd name="connsiteY6" fmla="*/ 21907 h 43814"/>
                  <a:gd name="connsiteX7" fmla="*/ 95726 w 95726"/>
                  <a:gd name="connsiteY7" fmla="*/ 21907 h 43814"/>
                  <a:gd name="connsiteX8" fmla="*/ 73819 w 95726"/>
                  <a:gd name="connsiteY8" fmla="*/ 43815 h 4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26" h="43814">
                    <a:moveTo>
                      <a:pt x="73819" y="43815"/>
                    </a:moveTo>
                    <a:lnTo>
                      <a:pt x="21907" y="43815"/>
                    </a:lnTo>
                    <a:cubicBezTo>
                      <a:pt x="9811" y="43815"/>
                      <a:pt x="0" y="33909"/>
                      <a:pt x="0" y="21907"/>
                    </a:cubicBezTo>
                    <a:lnTo>
                      <a:pt x="0" y="21907"/>
                    </a:lnTo>
                    <a:cubicBezTo>
                      <a:pt x="0" y="9811"/>
                      <a:pt x="9906" y="0"/>
                      <a:pt x="21907" y="0"/>
                    </a:cubicBezTo>
                    <a:lnTo>
                      <a:pt x="73819" y="0"/>
                    </a:lnTo>
                    <a:cubicBezTo>
                      <a:pt x="85916" y="0"/>
                      <a:pt x="95726" y="9906"/>
                      <a:pt x="95726" y="21907"/>
                    </a:cubicBezTo>
                    <a:lnTo>
                      <a:pt x="95726" y="21907"/>
                    </a:lnTo>
                    <a:cubicBezTo>
                      <a:pt x="95726" y="33909"/>
                      <a:pt x="85916" y="43815"/>
                      <a:pt x="73819" y="43815"/>
                    </a:cubicBezTo>
                    <a:close/>
                  </a:path>
                </a:pathLst>
              </a:custGeom>
              <a:grpFill/>
              <a:ln w="5715" cap="rnd">
                <a:solidFill>
                  <a:srgbClr val="E52A29"/>
                </a:solidFill>
                <a:prstDash val="solid"/>
                <a:round/>
              </a:ln>
            </p:spPr>
            <p:txBody>
              <a:bodyPr rtlCol="0" anchor="ctr"/>
              <a:lstStyle/>
              <a:p>
                <a:endParaRPr lang="fr-FR" sz="1400"/>
              </a:p>
            </p:txBody>
          </p:sp>
        </p:grpSp>
        <p:sp>
          <p:nvSpPr>
            <p:cNvPr id="18" name="Forme libre : forme 17">
              <a:extLst>
                <a:ext uri="{FF2B5EF4-FFF2-40B4-BE49-F238E27FC236}">
                  <a16:creationId xmlns:a16="http://schemas.microsoft.com/office/drawing/2014/main" id="{D9770B73-6FCF-0312-3D52-8F3557E16391}"/>
                </a:ext>
              </a:extLst>
            </p:cNvPr>
            <p:cNvSpPr/>
            <p:nvPr/>
          </p:nvSpPr>
          <p:spPr>
            <a:xfrm>
              <a:off x="7463588" y="934021"/>
              <a:ext cx="16478" cy="9525"/>
            </a:xfrm>
            <a:custGeom>
              <a:avLst/>
              <a:gdLst>
                <a:gd name="connsiteX0" fmla="*/ 16478 w 16478"/>
                <a:gd name="connsiteY0" fmla="*/ 0 h 9525"/>
                <a:gd name="connsiteX1" fmla="*/ 0 w 16478"/>
                <a:gd name="connsiteY1" fmla="*/ 0 h 9525"/>
              </a:gdLst>
              <a:ahLst/>
              <a:cxnLst>
                <a:cxn ang="0">
                  <a:pos x="connsiteX0" y="connsiteY0"/>
                </a:cxn>
                <a:cxn ang="0">
                  <a:pos x="connsiteX1" y="connsiteY1"/>
                </a:cxn>
              </a:cxnLst>
              <a:rect l="l" t="t" r="r" b="b"/>
              <a:pathLst>
                <a:path w="16478" h="9525">
                  <a:moveTo>
                    <a:pt x="16478" y="0"/>
                  </a:moveTo>
                  <a:lnTo>
                    <a:pt x="0" y="0"/>
                  </a:lnTo>
                </a:path>
              </a:pathLst>
            </a:custGeom>
            <a:grpFill/>
            <a:ln w="5715" cap="rnd">
              <a:solidFill>
                <a:srgbClr val="E52A29"/>
              </a:solidFill>
              <a:prstDash val="solid"/>
              <a:round/>
            </a:ln>
          </p:spPr>
          <p:txBody>
            <a:bodyPr rtlCol="0" anchor="ctr"/>
            <a:lstStyle/>
            <a:p>
              <a:endParaRPr lang="fr-FR" sz="1400"/>
            </a:p>
          </p:txBody>
        </p:sp>
      </p:grpSp>
      <p:grpSp>
        <p:nvGrpSpPr>
          <p:cNvPr id="1024" name="Graphique 1790">
            <a:extLst>
              <a:ext uri="{FF2B5EF4-FFF2-40B4-BE49-F238E27FC236}">
                <a16:creationId xmlns:a16="http://schemas.microsoft.com/office/drawing/2014/main" id="{9A864F61-AE41-00CB-B4FF-38DCC6996F1D}"/>
              </a:ext>
            </a:extLst>
          </p:cNvPr>
          <p:cNvGrpSpPr/>
          <p:nvPr/>
        </p:nvGrpSpPr>
        <p:grpSpPr>
          <a:xfrm>
            <a:off x="5848144" y="2005294"/>
            <a:ext cx="593121" cy="286227"/>
            <a:chOff x="1133466" y="2224088"/>
            <a:chExt cx="593121" cy="286226"/>
          </a:xfrm>
          <a:noFill/>
        </p:grpSpPr>
        <p:grpSp>
          <p:nvGrpSpPr>
            <p:cNvPr id="1025" name="Graphique 1790">
              <a:extLst>
                <a:ext uri="{FF2B5EF4-FFF2-40B4-BE49-F238E27FC236}">
                  <a16:creationId xmlns:a16="http://schemas.microsoft.com/office/drawing/2014/main" id="{33AB3A7A-729B-2783-FA07-50113F9E6D88}"/>
                </a:ext>
              </a:extLst>
            </p:cNvPr>
            <p:cNvGrpSpPr/>
            <p:nvPr/>
          </p:nvGrpSpPr>
          <p:grpSpPr>
            <a:xfrm>
              <a:off x="1133466" y="2224088"/>
              <a:ext cx="593121" cy="286226"/>
              <a:chOff x="1133466" y="2224088"/>
              <a:chExt cx="593121" cy="286226"/>
            </a:xfrm>
            <a:noFill/>
          </p:grpSpPr>
          <p:grpSp>
            <p:nvGrpSpPr>
              <p:cNvPr id="1030" name="Graphique 1790">
                <a:extLst>
                  <a:ext uri="{FF2B5EF4-FFF2-40B4-BE49-F238E27FC236}">
                    <a16:creationId xmlns:a16="http://schemas.microsoft.com/office/drawing/2014/main" id="{AB1FEF77-C08F-0F7C-012B-C260ABB32120}"/>
                  </a:ext>
                </a:extLst>
              </p:cNvPr>
              <p:cNvGrpSpPr/>
              <p:nvPr/>
            </p:nvGrpSpPr>
            <p:grpSpPr>
              <a:xfrm>
                <a:off x="1511513" y="2226836"/>
                <a:ext cx="85344" cy="75552"/>
                <a:chOff x="1511513" y="2226836"/>
                <a:chExt cx="85344" cy="75552"/>
              </a:xfrm>
              <a:noFill/>
            </p:grpSpPr>
            <p:grpSp>
              <p:nvGrpSpPr>
                <p:cNvPr id="1060" name="Graphique 1790">
                  <a:extLst>
                    <a:ext uri="{FF2B5EF4-FFF2-40B4-BE49-F238E27FC236}">
                      <a16:creationId xmlns:a16="http://schemas.microsoft.com/office/drawing/2014/main" id="{8F79C157-15CD-199F-C87A-05C01BB5FB24}"/>
                    </a:ext>
                  </a:extLst>
                </p:cNvPr>
                <p:cNvGrpSpPr/>
                <p:nvPr/>
              </p:nvGrpSpPr>
              <p:grpSpPr>
                <a:xfrm>
                  <a:off x="1511513" y="2226836"/>
                  <a:ext cx="85344" cy="75552"/>
                  <a:chOff x="1511513" y="2226836"/>
                  <a:chExt cx="85344" cy="75552"/>
                </a:xfrm>
                <a:noFill/>
              </p:grpSpPr>
              <p:sp>
                <p:nvSpPr>
                  <p:cNvPr id="1065" name="Forme libre : forme 1064">
                    <a:extLst>
                      <a:ext uri="{FF2B5EF4-FFF2-40B4-BE49-F238E27FC236}">
                        <a16:creationId xmlns:a16="http://schemas.microsoft.com/office/drawing/2014/main" id="{7459A061-1993-E138-EDDB-AF29FE04502F}"/>
                      </a:ext>
                    </a:extLst>
                  </p:cNvPr>
                  <p:cNvSpPr/>
                  <p:nvPr/>
                </p:nvSpPr>
                <p:spPr>
                  <a:xfrm>
                    <a:off x="1524753" y="2247900"/>
                    <a:ext cx="58483" cy="54292"/>
                  </a:xfrm>
                  <a:custGeom>
                    <a:avLst/>
                    <a:gdLst>
                      <a:gd name="connsiteX0" fmla="*/ 3715 w 58483"/>
                      <a:gd name="connsiteY0" fmla="*/ 12763 h 54292"/>
                      <a:gd name="connsiteX1" fmla="*/ 0 w 58483"/>
                      <a:gd name="connsiteY1" fmla="*/ 25051 h 54292"/>
                      <a:gd name="connsiteX2" fmla="*/ 29242 w 58483"/>
                      <a:gd name="connsiteY2" fmla="*/ 54293 h 54292"/>
                      <a:gd name="connsiteX3" fmla="*/ 58483 w 58483"/>
                      <a:gd name="connsiteY3" fmla="*/ 25051 h 54292"/>
                      <a:gd name="connsiteX4" fmla="*/ 57912 w 58483"/>
                      <a:gd name="connsiteY4" fmla="*/ 19145 h 54292"/>
                      <a:gd name="connsiteX5" fmla="*/ 18478 w 58483"/>
                      <a:gd name="connsiteY5" fmla="*/ 0 h 54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83" h="54292">
                        <a:moveTo>
                          <a:pt x="3715" y="12763"/>
                        </a:moveTo>
                        <a:cubicBezTo>
                          <a:pt x="1524" y="16859"/>
                          <a:pt x="0" y="20003"/>
                          <a:pt x="0" y="25051"/>
                        </a:cubicBezTo>
                        <a:cubicBezTo>
                          <a:pt x="0" y="41243"/>
                          <a:pt x="13049" y="54293"/>
                          <a:pt x="29242" y="54293"/>
                        </a:cubicBezTo>
                        <a:cubicBezTo>
                          <a:pt x="45434" y="54293"/>
                          <a:pt x="58483" y="41243"/>
                          <a:pt x="58483" y="25051"/>
                        </a:cubicBezTo>
                        <a:cubicBezTo>
                          <a:pt x="58483" y="23051"/>
                          <a:pt x="58293" y="21050"/>
                          <a:pt x="57912" y="19145"/>
                        </a:cubicBezTo>
                        <a:cubicBezTo>
                          <a:pt x="57912" y="19145"/>
                          <a:pt x="40100" y="21622"/>
                          <a:pt x="18478" y="0"/>
                        </a:cubicBezTo>
                      </a:path>
                    </a:pathLst>
                  </a:custGeom>
                  <a:noFill/>
                  <a:ln w="5715" cap="rnd">
                    <a:solidFill>
                      <a:srgbClr val="E52A29"/>
                    </a:solidFill>
                    <a:prstDash val="solid"/>
                    <a:round/>
                  </a:ln>
                </p:spPr>
                <p:txBody>
                  <a:bodyPr rtlCol="0" anchor="ctr"/>
                  <a:lstStyle/>
                  <a:p>
                    <a:endParaRPr lang="fr-FR" sz="1400"/>
                  </a:p>
                </p:txBody>
              </p:sp>
              <p:sp>
                <p:nvSpPr>
                  <p:cNvPr id="1066" name="Forme libre : forme 1065">
                    <a:extLst>
                      <a:ext uri="{FF2B5EF4-FFF2-40B4-BE49-F238E27FC236}">
                        <a16:creationId xmlns:a16="http://schemas.microsoft.com/office/drawing/2014/main" id="{D5C8489F-BE4F-B433-0E6F-5AB55E1F06B5}"/>
                      </a:ext>
                    </a:extLst>
                  </p:cNvPr>
                  <p:cNvSpPr/>
                  <p:nvPr/>
                </p:nvSpPr>
                <p:spPr>
                  <a:xfrm>
                    <a:off x="1569901" y="2245804"/>
                    <a:ext cx="26955" cy="56584"/>
                  </a:xfrm>
                  <a:custGeom>
                    <a:avLst/>
                    <a:gdLst>
                      <a:gd name="connsiteX0" fmla="*/ 15335 w 26955"/>
                      <a:gd name="connsiteY0" fmla="*/ 0 h 56584"/>
                      <a:gd name="connsiteX1" fmla="*/ 20098 w 26955"/>
                      <a:gd name="connsiteY1" fmla="*/ 30290 h 56584"/>
                      <a:gd name="connsiteX2" fmla="*/ 26956 w 26955"/>
                      <a:gd name="connsiteY2" fmla="*/ 50102 h 56584"/>
                      <a:gd name="connsiteX3" fmla="*/ 0 w 26955"/>
                      <a:gd name="connsiteY3" fmla="*/ 53435 h 56584"/>
                    </a:gdLst>
                    <a:ahLst/>
                    <a:cxnLst>
                      <a:cxn ang="0">
                        <a:pos x="connsiteX0" y="connsiteY0"/>
                      </a:cxn>
                      <a:cxn ang="0">
                        <a:pos x="connsiteX1" y="connsiteY1"/>
                      </a:cxn>
                      <a:cxn ang="0">
                        <a:pos x="connsiteX2" y="connsiteY2"/>
                      </a:cxn>
                      <a:cxn ang="0">
                        <a:pos x="connsiteX3" y="connsiteY3"/>
                      </a:cxn>
                    </a:cxnLst>
                    <a:rect l="l" t="t" r="r" b="b"/>
                    <a:pathLst>
                      <a:path w="26955" h="56584">
                        <a:moveTo>
                          <a:pt x="15335" y="0"/>
                        </a:moveTo>
                        <a:cubicBezTo>
                          <a:pt x="20574" y="10001"/>
                          <a:pt x="22289" y="22003"/>
                          <a:pt x="20098" y="30290"/>
                        </a:cubicBezTo>
                        <a:cubicBezTo>
                          <a:pt x="15621" y="47625"/>
                          <a:pt x="26956" y="50102"/>
                          <a:pt x="26956" y="50102"/>
                        </a:cubicBezTo>
                        <a:cubicBezTo>
                          <a:pt x="11335" y="62389"/>
                          <a:pt x="0" y="53435"/>
                          <a:pt x="0" y="53435"/>
                        </a:cubicBezTo>
                      </a:path>
                    </a:pathLst>
                  </a:custGeom>
                  <a:noFill/>
                  <a:ln w="5715" cap="rnd">
                    <a:solidFill>
                      <a:srgbClr val="E52A29"/>
                    </a:solidFill>
                    <a:prstDash val="solid"/>
                    <a:round/>
                  </a:ln>
                </p:spPr>
                <p:txBody>
                  <a:bodyPr rtlCol="0" anchor="ctr"/>
                  <a:lstStyle/>
                  <a:p>
                    <a:endParaRPr lang="fr-FR" sz="1400"/>
                  </a:p>
                </p:txBody>
              </p:sp>
              <p:sp>
                <p:nvSpPr>
                  <p:cNvPr id="1067" name="Forme libre : forme 1066">
                    <a:extLst>
                      <a:ext uri="{FF2B5EF4-FFF2-40B4-BE49-F238E27FC236}">
                        <a16:creationId xmlns:a16="http://schemas.microsoft.com/office/drawing/2014/main" id="{896147FA-6F60-0A16-D792-3740B43C9B49}"/>
                      </a:ext>
                    </a:extLst>
                  </p:cNvPr>
                  <p:cNvSpPr/>
                  <p:nvPr/>
                </p:nvSpPr>
                <p:spPr>
                  <a:xfrm>
                    <a:off x="1511513" y="2226836"/>
                    <a:ext cx="62198" cy="75457"/>
                  </a:xfrm>
                  <a:custGeom>
                    <a:avLst/>
                    <a:gdLst>
                      <a:gd name="connsiteX0" fmla="*/ 26956 w 62198"/>
                      <a:gd name="connsiteY0" fmla="*/ 72308 h 75457"/>
                      <a:gd name="connsiteX1" fmla="*/ 0 w 62198"/>
                      <a:gd name="connsiteY1" fmla="*/ 68975 h 75457"/>
                      <a:gd name="connsiteX2" fmla="*/ 6858 w 62198"/>
                      <a:gd name="connsiteY2" fmla="*/ 49163 h 75457"/>
                      <a:gd name="connsiteX3" fmla="*/ 43339 w 62198"/>
                      <a:gd name="connsiteY3" fmla="*/ 14 h 75457"/>
                      <a:gd name="connsiteX4" fmla="*/ 43434 w 62198"/>
                      <a:gd name="connsiteY4" fmla="*/ 14 h 75457"/>
                      <a:gd name="connsiteX5" fmla="*/ 62198 w 62198"/>
                      <a:gd name="connsiteY5" fmla="*/ 5157 h 7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98" h="75457">
                        <a:moveTo>
                          <a:pt x="26956" y="72308"/>
                        </a:moveTo>
                        <a:cubicBezTo>
                          <a:pt x="26956" y="72308"/>
                          <a:pt x="15526" y="81262"/>
                          <a:pt x="0" y="68975"/>
                        </a:cubicBezTo>
                        <a:cubicBezTo>
                          <a:pt x="0" y="68975"/>
                          <a:pt x="11430" y="66593"/>
                          <a:pt x="6858" y="49163"/>
                        </a:cubicBezTo>
                        <a:cubicBezTo>
                          <a:pt x="2381" y="31827"/>
                          <a:pt x="15431" y="14"/>
                          <a:pt x="43339" y="14"/>
                        </a:cubicBezTo>
                        <a:lnTo>
                          <a:pt x="43434" y="14"/>
                        </a:lnTo>
                        <a:cubicBezTo>
                          <a:pt x="50483" y="-177"/>
                          <a:pt x="57245" y="1633"/>
                          <a:pt x="62198" y="5157"/>
                        </a:cubicBezTo>
                      </a:path>
                    </a:pathLst>
                  </a:custGeom>
                  <a:noFill/>
                  <a:ln w="5715" cap="rnd">
                    <a:solidFill>
                      <a:srgbClr val="E52A29"/>
                    </a:solidFill>
                    <a:prstDash val="solid"/>
                    <a:round/>
                  </a:ln>
                </p:spPr>
                <p:txBody>
                  <a:bodyPr rtlCol="0" anchor="ctr"/>
                  <a:lstStyle/>
                  <a:p>
                    <a:endParaRPr lang="fr-FR" sz="1400"/>
                  </a:p>
                </p:txBody>
              </p:sp>
            </p:grpSp>
            <p:grpSp>
              <p:nvGrpSpPr>
                <p:cNvPr id="1061" name="Graphique 1790">
                  <a:extLst>
                    <a:ext uri="{FF2B5EF4-FFF2-40B4-BE49-F238E27FC236}">
                      <a16:creationId xmlns:a16="http://schemas.microsoft.com/office/drawing/2014/main" id="{456E94D4-E834-A662-B4B0-2BEE3A9FB5C9}"/>
                    </a:ext>
                  </a:extLst>
                </p:cNvPr>
                <p:cNvGrpSpPr/>
                <p:nvPr/>
              </p:nvGrpSpPr>
              <p:grpSpPr>
                <a:xfrm>
                  <a:off x="1541707" y="2264569"/>
                  <a:ext cx="25717" cy="24574"/>
                  <a:chOff x="1541707" y="2264569"/>
                  <a:chExt cx="25717" cy="24574"/>
                </a:xfrm>
                <a:noFill/>
              </p:grpSpPr>
              <p:sp>
                <p:nvSpPr>
                  <p:cNvPr id="1062" name="Forme libre : forme 1061">
                    <a:extLst>
                      <a:ext uri="{FF2B5EF4-FFF2-40B4-BE49-F238E27FC236}">
                        <a16:creationId xmlns:a16="http://schemas.microsoft.com/office/drawing/2014/main" id="{5D3CB1FD-58B5-338E-3AF0-CA415FC05706}"/>
                      </a:ext>
                    </a:extLst>
                  </p:cNvPr>
                  <p:cNvSpPr/>
                  <p:nvPr/>
                </p:nvSpPr>
                <p:spPr>
                  <a:xfrm>
                    <a:off x="1541707" y="2264569"/>
                    <a:ext cx="9525" cy="6476"/>
                  </a:xfrm>
                  <a:custGeom>
                    <a:avLst/>
                    <a:gdLst>
                      <a:gd name="connsiteX0" fmla="*/ 0 w 9525"/>
                      <a:gd name="connsiteY0" fmla="*/ 0 h 6476"/>
                      <a:gd name="connsiteX1" fmla="*/ 0 w 9525"/>
                      <a:gd name="connsiteY1" fmla="*/ 6477 h 6476"/>
                    </a:gdLst>
                    <a:ahLst/>
                    <a:cxnLst>
                      <a:cxn ang="0">
                        <a:pos x="connsiteX0" y="connsiteY0"/>
                      </a:cxn>
                      <a:cxn ang="0">
                        <a:pos x="connsiteX1" y="connsiteY1"/>
                      </a:cxn>
                    </a:cxnLst>
                    <a:rect l="l" t="t" r="r" b="b"/>
                    <a:pathLst>
                      <a:path w="9525" h="6476">
                        <a:moveTo>
                          <a:pt x="0" y="0"/>
                        </a:moveTo>
                        <a:lnTo>
                          <a:pt x="0" y="6477"/>
                        </a:lnTo>
                      </a:path>
                    </a:pathLst>
                  </a:custGeom>
                  <a:ln w="5715" cap="rnd">
                    <a:solidFill>
                      <a:srgbClr val="E52A29"/>
                    </a:solidFill>
                    <a:prstDash val="solid"/>
                    <a:round/>
                  </a:ln>
                </p:spPr>
                <p:txBody>
                  <a:bodyPr rtlCol="0" anchor="ctr"/>
                  <a:lstStyle/>
                  <a:p>
                    <a:endParaRPr lang="fr-FR" sz="1400"/>
                  </a:p>
                </p:txBody>
              </p:sp>
              <p:sp>
                <p:nvSpPr>
                  <p:cNvPr id="1063" name="Forme libre : forme 1062">
                    <a:extLst>
                      <a:ext uri="{FF2B5EF4-FFF2-40B4-BE49-F238E27FC236}">
                        <a16:creationId xmlns:a16="http://schemas.microsoft.com/office/drawing/2014/main" id="{86768648-E7DE-B442-CF82-7FE32D439D04}"/>
                      </a:ext>
                    </a:extLst>
                  </p:cNvPr>
                  <p:cNvSpPr/>
                  <p:nvPr/>
                </p:nvSpPr>
                <p:spPr>
                  <a:xfrm>
                    <a:off x="1567425" y="2265712"/>
                    <a:ext cx="9525" cy="5429"/>
                  </a:xfrm>
                  <a:custGeom>
                    <a:avLst/>
                    <a:gdLst>
                      <a:gd name="connsiteX0" fmla="*/ 0 w 9525"/>
                      <a:gd name="connsiteY0" fmla="*/ 0 h 5429"/>
                      <a:gd name="connsiteX1" fmla="*/ 0 w 9525"/>
                      <a:gd name="connsiteY1" fmla="*/ 5429 h 5429"/>
                    </a:gdLst>
                    <a:ahLst/>
                    <a:cxnLst>
                      <a:cxn ang="0">
                        <a:pos x="connsiteX0" y="connsiteY0"/>
                      </a:cxn>
                      <a:cxn ang="0">
                        <a:pos x="connsiteX1" y="connsiteY1"/>
                      </a:cxn>
                    </a:cxnLst>
                    <a:rect l="l" t="t" r="r" b="b"/>
                    <a:pathLst>
                      <a:path w="9525" h="5429">
                        <a:moveTo>
                          <a:pt x="0" y="0"/>
                        </a:moveTo>
                        <a:lnTo>
                          <a:pt x="0" y="5429"/>
                        </a:lnTo>
                      </a:path>
                    </a:pathLst>
                  </a:custGeom>
                  <a:ln w="5715" cap="rnd">
                    <a:solidFill>
                      <a:srgbClr val="E52A29"/>
                    </a:solidFill>
                    <a:prstDash val="solid"/>
                    <a:round/>
                  </a:ln>
                </p:spPr>
                <p:txBody>
                  <a:bodyPr rtlCol="0" anchor="ctr"/>
                  <a:lstStyle/>
                  <a:p>
                    <a:endParaRPr lang="fr-FR" sz="1400"/>
                  </a:p>
                </p:txBody>
              </p:sp>
              <p:sp>
                <p:nvSpPr>
                  <p:cNvPr id="1064" name="Forme libre : forme 1063">
                    <a:extLst>
                      <a:ext uri="{FF2B5EF4-FFF2-40B4-BE49-F238E27FC236}">
                        <a16:creationId xmlns:a16="http://schemas.microsoft.com/office/drawing/2014/main" id="{188E9945-CA1F-7052-C1CD-D702110456D6}"/>
                      </a:ext>
                    </a:extLst>
                  </p:cNvPr>
                  <p:cNvSpPr/>
                  <p:nvPr/>
                </p:nvSpPr>
                <p:spPr>
                  <a:xfrm>
                    <a:off x="1548946" y="2286571"/>
                    <a:ext cx="12287" cy="2571"/>
                  </a:xfrm>
                  <a:custGeom>
                    <a:avLst/>
                    <a:gdLst>
                      <a:gd name="connsiteX0" fmla="*/ 12287 w 12287"/>
                      <a:gd name="connsiteY0" fmla="*/ 0 h 2571"/>
                      <a:gd name="connsiteX1" fmla="*/ 0 w 12287"/>
                      <a:gd name="connsiteY1" fmla="*/ 0 h 2571"/>
                    </a:gdLst>
                    <a:ahLst/>
                    <a:cxnLst>
                      <a:cxn ang="0">
                        <a:pos x="connsiteX0" y="connsiteY0"/>
                      </a:cxn>
                      <a:cxn ang="0">
                        <a:pos x="connsiteX1" y="connsiteY1"/>
                      </a:cxn>
                    </a:cxnLst>
                    <a:rect l="l" t="t" r="r" b="b"/>
                    <a:pathLst>
                      <a:path w="12287" h="2571">
                        <a:moveTo>
                          <a:pt x="12287" y="0"/>
                        </a:moveTo>
                        <a:cubicBezTo>
                          <a:pt x="8858" y="3429"/>
                          <a:pt x="3334" y="3429"/>
                          <a:pt x="0" y="0"/>
                        </a:cubicBezTo>
                      </a:path>
                    </a:pathLst>
                  </a:custGeom>
                  <a:noFill/>
                  <a:ln w="5715" cap="rnd">
                    <a:solidFill>
                      <a:srgbClr val="E52A29"/>
                    </a:solidFill>
                    <a:prstDash val="solid"/>
                    <a:round/>
                  </a:ln>
                </p:spPr>
                <p:txBody>
                  <a:bodyPr rtlCol="0" anchor="ctr"/>
                  <a:lstStyle/>
                  <a:p>
                    <a:endParaRPr lang="fr-FR" sz="1400"/>
                  </a:p>
                </p:txBody>
              </p:sp>
            </p:grpSp>
          </p:grpSp>
          <p:sp>
            <p:nvSpPr>
              <p:cNvPr id="1031" name="Forme libre : forme 1030">
                <a:extLst>
                  <a:ext uri="{FF2B5EF4-FFF2-40B4-BE49-F238E27FC236}">
                    <a16:creationId xmlns:a16="http://schemas.microsoft.com/office/drawing/2014/main" id="{2459D426-CA8C-F90F-4B8C-082BCA5B791C}"/>
                  </a:ext>
                </a:extLst>
              </p:cNvPr>
              <p:cNvSpPr/>
              <p:nvPr/>
            </p:nvSpPr>
            <p:spPr>
              <a:xfrm>
                <a:off x="1171541" y="2244471"/>
                <a:ext cx="353115" cy="231647"/>
              </a:xfrm>
              <a:custGeom>
                <a:avLst/>
                <a:gdLst>
                  <a:gd name="connsiteX0" fmla="*/ 234720 w 353115"/>
                  <a:gd name="connsiteY0" fmla="*/ 230981 h 231647"/>
                  <a:gd name="connsiteX1" fmla="*/ 2882 w 353115"/>
                  <a:gd name="connsiteY1" fmla="*/ 231648 h 231647"/>
                  <a:gd name="connsiteX2" fmla="*/ 91655 w 353115"/>
                  <a:gd name="connsiteY2" fmla="*/ 105728 h 231647"/>
                  <a:gd name="connsiteX3" fmla="*/ 340162 w 353115"/>
                  <a:gd name="connsiteY3" fmla="*/ 0 h 231647"/>
                  <a:gd name="connsiteX4" fmla="*/ 353116 w 353115"/>
                  <a:gd name="connsiteY4" fmla="*/ 95 h 231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115" h="231647">
                    <a:moveTo>
                      <a:pt x="234720" y="230981"/>
                    </a:moveTo>
                    <a:cubicBezTo>
                      <a:pt x="113467" y="230981"/>
                      <a:pt x="3358" y="231172"/>
                      <a:pt x="2882" y="231648"/>
                    </a:cubicBezTo>
                    <a:cubicBezTo>
                      <a:pt x="2882" y="231648"/>
                      <a:pt x="-24836" y="105728"/>
                      <a:pt x="91655" y="105728"/>
                    </a:cubicBezTo>
                    <a:cubicBezTo>
                      <a:pt x="91655" y="105728"/>
                      <a:pt x="114705" y="0"/>
                      <a:pt x="340162" y="0"/>
                    </a:cubicBezTo>
                    <a:cubicBezTo>
                      <a:pt x="344543" y="0"/>
                      <a:pt x="348830" y="95"/>
                      <a:pt x="353116" y="95"/>
                    </a:cubicBezTo>
                  </a:path>
                </a:pathLst>
              </a:custGeom>
              <a:noFill/>
              <a:ln w="5715" cap="rnd">
                <a:solidFill>
                  <a:srgbClr val="E52A29"/>
                </a:solidFill>
                <a:prstDash val="solid"/>
                <a:round/>
              </a:ln>
            </p:spPr>
            <p:txBody>
              <a:bodyPr rtlCol="0" anchor="ctr"/>
              <a:lstStyle/>
              <a:p>
                <a:endParaRPr lang="fr-FR" sz="1400"/>
              </a:p>
            </p:txBody>
          </p:sp>
          <p:sp>
            <p:nvSpPr>
              <p:cNvPr id="1032" name="Forme libre : forme 1031">
                <a:extLst>
                  <a:ext uri="{FF2B5EF4-FFF2-40B4-BE49-F238E27FC236}">
                    <a16:creationId xmlns:a16="http://schemas.microsoft.com/office/drawing/2014/main" id="{1EDA6709-443F-21D1-DBC8-5EB3CCB00241}"/>
                  </a:ext>
                </a:extLst>
              </p:cNvPr>
              <p:cNvSpPr/>
              <p:nvPr/>
            </p:nvSpPr>
            <p:spPr>
              <a:xfrm>
                <a:off x="1472841" y="2475547"/>
                <a:ext cx="153638" cy="95"/>
              </a:xfrm>
              <a:custGeom>
                <a:avLst/>
                <a:gdLst>
                  <a:gd name="connsiteX0" fmla="*/ 153638 w 153638"/>
                  <a:gd name="connsiteY0" fmla="*/ 95 h 95"/>
                  <a:gd name="connsiteX1" fmla="*/ 0 w 153638"/>
                  <a:gd name="connsiteY1" fmla="*/ 0 h 95"/>
                </a:gdLst>
                <a:ahLst/>
                <a:cxnLst>
                  <a:cxn ang="0">
                    <a:pos x="connsiteX0" y="connsiteY0"/>
                  </a:cxn>
                  <a:cxn ang="0">
                    <a:pos x="connsiteX1" y="connsiteY1"/>
                  </a:cxn>
                </a:cxnLst>
                <a:rect l="l" t="t" r="r" b="b"/>
                <a:pathLst>
                  <a:path w="153638" h="95">
                    <a:moveTo>
                      <a:pt x="153638" y="95"/>
                    </a:moveTo>
                    <a:cubicBezTo>
                      <a:pt x="106299" y="95"/>
                      <a:pt x="69247" y="0"/>
                      <a:pt x="0" y="0"/>
                    </a:cubicBezTo>
                  </a:path>
                </a:pathLst>
              </a:custGeom>
              <a:noFill/>
              <a:ln w="5715" cap="rnd">
                <a:solidFill>
                  <a:srgbClr val="E52A29"/>
                </a:solidFill>
                <a:prstDash val="solid"/>
                <a:round/>
              </a:ln>
            </p:spPr>
            <p:txBody>
              <a:bodyPr rtlCol="0" anchor="ctr"/>
              <a:lstStyle/>
              <a:p>
                <a:endParaRPr lang="fr-FR" sz="1400"/>
              </a:p>
            </p:txBody>
          </p:sp>
          <p:sp>
            <p:nvSpPr>
              <p:cNvPr id="1033" name="Forme libre : forme 1032">
                <a:extLst>
                  <a:ext uri="{FF2B5EF4-FFF2-40B4-BE49-F238E27FC236}">
                    <a16:creationId xmlns:a16="http://schemas.microsoft.com/office/drawing/2014/main" id="{29687F4E-3F2E-FB00-ED37-05083284DF12}"/>
                  </a:ext>
                </a:extLst>
              </p:cNvPr>
              <p:cNvSpPr/>
              <p:nvPr/>
            </p:nvSpPr>
            <p:spPr>
              <a:xfrm>
                <a:off x="1133466" y="2224088"/>
                <a:ext cx="9525" cy="9525"/>
              </a:xfrm>
              <a:custGeom>
                <a:avLst/>
                <a:gdLst/>
                <a:ahLst/>
                <a:cxnLst/>
                <a:rect l="l" t="t" r="r" b="b"/>
                <a:pathLst>
                  <a:path w="9525" h="9525"/>
                </a:pathLst>
              </a:custGeom>
              <a:noFill/>
              <a:ln w="5715" cap="rnd">
                <a:solidFill>
                  <a:srgbClr val="E52A29"/>
                </a:solidFill>
                <a:prstDash val="solid"/>
                <a:round/>
              </a:ln>
            </p:spPr>
            <p:txBody>
              <a:bodyPr rtlCol="0" anchor="ctr"/>
              <a:lstStyle/>
              <a:p>
                <a:endParaRPr lang="fr-FR" sz="1400"/>
              </a:p>
            </p:txBody>
          </p:sp>
          <p:sp>
            <p:nvSpPr>
              <p:cNvPr id="1034" name="Forme libre : forme 1033">
                <a:extLst>
                  <a:ext uri="{FF2B5EF4-FFF2-40B4-BE49-F238E27FC236}">
                    <a16:creationId xmlns:a16="http://schemas.microsoft.com/office/drawing/2014/main" id="{C70AD4D4-407B-8B9A-B90B-4E5E548C6A40}"/>
                  </a:ext>
                </a:extLst>
              </p:cNvPr>
              <p:cNvSpPr/>
              <p:nvPr/>
            </p:nvSpPr>
            <p:spPr>
              <a:xfrm>
                <a:off x="1678200" y="2317337"/>
                <a:ext cx="38338" cy="158400"/>
              </a:xfrm>
              <a:custGeom>
                <a:avLst/>
                <a:gdLst>
                  <a:gd name="connsiteX0" fmla="*/ 0 w 38338"/>
                  <a:gd name="connsiteY0" fmla="*/ 0 h 158400"/>
                  <a:gd name="connsiteX1" fmla="*/ 11716 w 38338"/>
                  <a:gd name="connsiteY1" fmla="*/ 53150 h 158400"/>
                  <a:gd name="connsiteX2" fmla="*/ 38005 w 38338"/>
                  <a:gd name="connsiteY2" fmla="*/ 109538 h 158400"/>
                  <a:gd name="connsiteX3" fmla="*/ 15907 w 38338"/>
                  <a:gd name="connsiteY3" fmla="*/ 158401 h 158400"/>
                </a:gdLst>
                <a:ahLst/>
                <a:cxnLst>
                  <a:cxn ang="0">
                    <a:pos x="connsiteX0" y="connsiteY0"/>
                  </a:cxn>
                  <a:cxn ang="0">
                    <a:pos x="connsiteX1" y="connsiteY1"/>
                  </a:cxn>
                  <a:cxn ang="0">
                    <a:pos x="connsiteX2" y="connsiteY2"/>
                  </a:cxn>
                  <a:cxn ang="0">
                    <a:pos x="connsiteX3" y="connsiteY3"/>
                  </a:cxn>
                </a:cxnLst>
                <a:rect l="l" t="t" r="r" b="b"/>
                <a:pathLst>
                  <a:path w="38338" h="158400">
                    <a:moveTo>
                      <a:pt x="0" y="0"/>
                    </a:moveTo>
                    <a:cubicBezTo>
                      <a:pt x="15716" y="27908"/>
                      <a:pt x="11716" y="53150"/>
                      <a:pt x="11716" y="53150"/>
                    </a:cubicBezTo>
                    <a:cubicBezTo>
                      <a:pt x="11716" y="53150"/>
                      <a:pt x="41815" y="67247"/>
                      <a:pt x="38005" y="109538"/>
                    </a:cubicBezTo>
                    <a:cubicBezTo>
                      <a:pt x="34195" y="151829"/>
                      <a:pt x="15907" y="158401"/>
                      <a:pt x="15907" y="158401"/>
                    </a:cubicBezTo>
                  </a:path>
                </a:pathLst>
              </a:custGeom>
              <a:noFill/>
              <a:ln w="5715" cap="rnd">
                <a:solidFill>
                  <a:srgbClr val="E52A29"/>
                </a:solidFill>
                <a:prstDash val="solid"/>
                <a:round/>
              </a:ln>
            </p:spPr>
            <p:txBody>
              <a:bodyPr rtlCol="0" anchor="ctr"/>
              <a:lstStyle/>
              <a:p>
                <a:endParaRPr lang="fr-FR" sz="1400"/>
              </a:p>
            </p:txBody>
          </p:sp>
          <p:sp>
            <p:nvSpPr>
              <p:cNvPr id="1035" name="Forme libre : forme 1034">
                <a:extLst>
                  <a:ext uri="{FF2B5EF4-FFF2-40B4-BE49-F238E27FC236}">
                    <a16:creationId xmlns:a16="http://schemas.microsoft.com/office/drawing/2014/main" id="{CDC2DB22-C155-7C80-71EF-E4370716E987}"/>
                  </a:ext>
                </a:extLst>
              </p:cNvPr>
              <p:cNvSpPr/>
              <p:nvPr/>
            </p:nvSpPr>
            <p:spPr>
              <a:xfrm>
                <a:off x="1587808" y="2250376"/>
                <a:ext cx="76676" cy="41909"/>
              </a:xfrm>
              <a:custGeom>
                <a:avLst/>
                <a:gdLst>
                  <a:gd name="connsiteX0" fmla="*/ 0 w 76676"/>
                  <a:gd name="connsiteY0" fmla="*/ 0 h 41909"/>
                  <a:gd name="connsiteX1" fmla="*/ 76676 w 76676"/>
                  <a:gd name="connsiteY1" fmla="*/ 41910 h 41909"/>
                </a:gdLst>
                <a:ahLst/>
                <a:cxnLst>
                  <a:cxn ang="0">
                    <a:pos x="connsiteX0" y="connsiteY0"/>
                  </a:cxn>
                  <a:cxn ang="0">
                    <a:pos x="connsiteX1" y="connsiteY1"/>
                  </a:cxn>
                </a:cxnLst>
                <a:rect l="l" t="t" r="r" b="b"/>
                <a:pathLst>
                  <a:path w="76676" h="41909">
                    <a:moveTo>
                      <a:pt x="0" y="0"/>
                    </a:moveTo>
                    <a:cubicBezTo>
                      <a:pt x="34195" y="6096"/>
                      <a:pt x="60484" y="17621"/>
                      <a:pt x="76676" y="41910"/>
                    </a:cubicBezTo>
                  </a:path>
                </a:pathLst>
              </a:custGeom>
              <a:noFill/>
              <a:ln w="5715" cap="rnd">
                <a:solidFill>
                  <a:srgbClr val="E52A29"/>
                </a:solidFill>
                <a:prstDash val="solid"/>
                <a:round/>
              </a:ln>
            </p:spPr>
            <p:txBody>
              <a:bodyPr rtlCol="0" anchor="ctr"/>
              <a:lstStyle/>
              <a:p>
                <a:endParaRPr lang="fr-FR" sz="1400"/>
              </a:p>
            </p:txBody>
          </p:sp>
          <p:sp>
            <p:nvSpPr>
              <p:cNvPr id="1036" name="Forme libre : forme 1035">
                <a:extLst>
                  <a:ext uri="{FF2B5EF4-FFF2-40B4-BE49-F238E27FC236}">
                    <a16:creationId xmlns:a16="http://schemas.microsoft.com/office/drawing/2014/main" id="{5AB98D6A-208B-AE53-F391-4415430CEA5B}"/>
                  </a:ext>
                </a:extLst>
              </p:cNvPr>
              <p:cNvSpPr/>
              <p:nvPr/>
            </p:nvSpPr>
            <p:spPr>
              <a:xfrm>
                <a:off x="1404166" y="2401919"/>
                <a:ext cx="69913" cy="107632"/>
              </a:xfrm>
              <a:custGeom>
                <a:avLst/>
                <a:gdLst>
                  <a:gd name="connsiteX0" fmla="*/ 69913 w 69913"/>
                  <a:gd name="connsiteY0" fmla="*/ 53816 h 107632"/>
                  <a:gd name="connsiteX1" fmla="*/ 34957 w 69913"/>
                  <a:gd name="connsiteY1" fmla="*/ 107632 h 107632"/>
                  <a:gd name="connsiteX2" fmla="*/ 0 w 69913"/>
                  <a:gd name="connsiteY2" fmla="*/ 53816 h 107632"/>
                  <a:gd name="connsiteX3" fmla="*/ 34957 w 69913"/>
                  <a:gd name="connsiteY3" fmla="*/ 0 h 107632"/>
                  <a:gd name="connsiteX4" fmla="*/ 69913 w 69913"/>
                  <a:gd name="connsiteY4" fmla="*/ 53816 h 107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 h="107632">
                    <a:moveTo>
                      <a:pt x="69913" y="53816"/>
                    </a:moveTo>
                    <a:cubicBezTo>
                      <a:pt x="69913" y="83538"/>
                      <a:pt x="54263" y="107632"/>
                      <a:pt x="34957" y="107632"/>
                    </a:cubicBezTo>
                    <a:cubicBezTo>
                      <a:pt x="15651" y="107632"/>
                      <a:pt x="0" y="83538"/>
                      <a:pt x="0" y="53816"/>
                    </a:cubicBezTo>
                    <a:cubicBezTo>
                      <a:pt x="0" y="24094"/>
                      <a:pt x="15651" y="0"/>
                      <a:pt x="34957" y="0"/>
                    </a:cubicBezTo>
                    <a:cubicBezTo>
                      <a:pt x="54263" y="0"/>
                      <a:pt x="69913" y="24094"/>
                      <a:pt x="69913" y="53816"/>
                    </a:cubicBezTo>
                    <a:close/>
                  </a:path>
                </a:pathLst>
              </a:custGeom>
              <a:noFill/>
              <a:ln w="5715" cap="rnd">
                <a:solidFill>
                  <a:srgbClr val="E52A29"/>
                </a:solidFill>
                <a:prstDash val="solid"/>
                <a:round/>
              </a:ln>
            </p:spPr>
            <p:txBody>
              <a:bodyPr rtlCol="0" anchor="ctr"/>
              <a:lstStyle/>
              <a:p>
                <a:endParaRPr lang="fr-FR" sz="1400"/>
              </a:p>
            </p:txBody>
          </p:sp>
          <p:sp>
            <p:nvSpPr>
              <p:cNvPr id="1037" name="Forme libre : forme 1036">
                <a:extLst>
                  <a:ext uri="{FF2B5EF4-FFF2-40B4-BE49-F238E27FC236}">
                    <a16:creationId xmlns:a16="http://schemas.microsoft.com/office/drawing/2014/main" id="{6A7395E3-FF9C-F6DD-7C1D-8CD9637C5137}"/>
                  </a:ext>
                </a:extLst>
              </p:cNvPr>
              <p:cNvSpPr/>
              <p:nvPr/>
            </p:nvSpPr>
            <p:spPr>
              <a:xfrm>
                <a:off x="1371305" y="2475357"/>
                <a:ext cx="67818" cy="34194"/>
              </a:xfrm>
              <a:custGeom>
                <a:avLst/>
                <a:gdLst>
                  <a:gd name="connsiteX0" fmla="*/ 0 w 67818"/>
                  <a:gd name="connsiteY0" fmla="*/ 0 h 34194"/>
                  <a:gd name="connsiteX1" fmla="*/ 32576 w 67818"/>
                  <a:gd name="connsiteY1" fmla="*/ 34195 h 34194"/>
                  <a:gd name="connsiteX2" fmla="*/ 67818 w 67818"/>
                  <a:gd name="connsiteY2" fmla="*/ 34195 h 34194"/>
                </a:gdLst>
                <a:ahLst/>
                <a:cxnLst>
                  <a:cxn ang="0">
                    <a:pos x="connsiteX0" y="connsiteY0"/>
                  </a:cxn>
                  <a:cxn ang="0">
                    <a:pos x="connsiteX1" y="connsiteY1"/>
                  </a:cxn>
                  <a:cxn ang="0">
                    <a:pos x="connsiteX2" y="connsiteY2"/>
                  </a:cxn>
                </a:cxnLst>
                <a:rect l="l" t="t" r="r" b="b"/>
                <a:pathLst>
                  <a:path w="67818" h="34194">
                    <a:moveTo>
                      <a:pt x="0" y="0"/>
                    </a:moveTo>
                    <a:cubicBezTo>
                      <a:pt x="5144" y="20003"/>
                      <a:pt x="17812" y="34195"/>
                      <a:pt x="32576" y="34195"/>
                    </a:cubicBezTo>
                    <a:lnTo>
                      <a:pt x="67818" y="34195"/>
                    </a:lnTo>
                  </a:path>
                </a:pathLst>
              </a:custGeom>
              <a:noFill/>
              <a:ln w="5715" cap="rnd">
                <a:solidFill>
                  <a:srgbClr val="E52A29"/>
                </a:solidFill>
                <a:prstDash val="solid"/>
                <a:round/>
              </a:ln>
            </p:spPr>
            <p:txBody>
              <a:bodyPr rtlCol="0" anchor="ctr"/>
              <a:lstStyle/>
              <a:p>
                <a:endParaRPr lang="fr-FR" sz="1400"/>
              </a:p>
            </p:txBody>
          </p:sp>
          <p:sp>
            <p:nvSpPr>
              <p:cNvPr id="1038" name="Forme libre : forme 1037">
                <a:extLst>
                  <a:ext uri="{FF2B5EF4-FFF2-40B4-BE49-F238E27FC236}">
                    <a16:creationId xmlns:a16="http://schemas.microsoft.com/office/drawing/2014/main" id="{5DEC6234-3597-DBDE-3D3D-B48F969E03B0}"/>
                  </a:ext>
                </a:extLst>
              </p:cNvPr>
              <p:cNvSpPr/>
              <p:nvPr/>
            </p:nvSpPr>
            <p:spPr>
              <a:xfrm>
                <a:off x="1417787" y="2418969"/>
                <a:ext cx="43624" cy="73723"/>
              </a:xfrm>
              <a:custGeom>
                <a:avLst/>
                <a:gdLst>
                  <a:gd name="connsiteX0" fmla="*/ 43625 w 43624"/>
                  <a:gd name="connsiteY0" fmla="*/ 36862 h 73723"/>
                  <a:gd name="connsiteX1" fmla="*/ 21812 w 43624"/>
                  <a:gd name="connsiteY1" fmla="*/ 73724 h 73723"/>
                  <a:gd name="connsiteX2" fmla="*/ 0 w 43624"/>
                  <a:gd name="connsiteY2" fmla="*/ 36862 h 73723"/>
                  <a:gd name="connsiteX3" fmla="*/ 21812 w 43624"/>
                  <a:gd name="connsiteY3" fmla="*/ 0 h 73723"/>
                  <a:gd name="connsiteX4" fmla="*/ 43625 w 43624"/>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24" h="73723">
                    <a:moveTo>
                      <a:pt x="43625" y="36862"/>
                    </a:moveTo>
                    <a:cubicBezTo>
                      <a:pt x="43625" y="57220"/>
                      <a:pt x="33859" y="73724"/>
                      <a:pt x="21812" y="73724"/>
                    </a:cubicBezTo>
                    <a:cubicBezTo>
                      <a:pt x="9766" y="73724"/>
                      <a:pt x="0" y="57220"/>
                      <a:pt x="0" y="36862"/>
                    </a:cubicBezTo>
                    <a:cubicBezTo>
                      <a:pt x="0" y="16504"/>
                      <a:pt x="9766" y="0"/>
                      <a:pt x="21812" y="0"/>
                    </a:cubicBezTo>
                    <a:cubicBezTo>
                      <a:pt x="33859" y="0"/>
                      <a:pt x="43625" y="16504"/>
                      <a:pt x="43625" y="36862"/>
                    </a:cubicBezTo>
                    <a:close/>
                  </a:path>
                </a:pathLst>
              </a:custGeom>
              <a:noFill/>
              <a:ln w="5715" cap="rnd">
                <a:solidFill>
                  <a:srgbClr val="E52A29"/>
                </a:solidFill>
                <a:prstDash val="solid"/>
                <a:round/>
              </a:ln>
            </p:spPr>
            <p:txBody>
              <a:bodyPr rtlCol="0" anchor="ctr"/>
              <a:lstStyle/>
              <a:p>
                <a:endParaRPr lang="fr-FR" sz="1400"/>
              </a:p>
            </p:txBody>
          </p:sp>
          <p:grpSp>
            <p:nvGrpSpPr>
              <p:cNvPr id="1039" name="Graphique 1790">
                <a:extLst>
                  <a:ext uri="{FF2B5EF4-FFF2-40B4-BE49-F238E27FC236}">
                    <a16:creationId xmlns:a16="http://schemas.microsoft.com/office/drawing/2014/main" id="{B5495877-A524-4D5A-3401-E9CE5588CEAF}"/>
                  </a:ext>
                </a:extLst>
              </p:cNvPr>
              <p:cNvGrpSpPr/>
              <p:nvPr/>
            </p:nvGrpSpPr>
            <p:grpSpPr>
              <a:xfrm>
                <a:off x="1197759" y="2475547"/>
                <a:ext cx="100488" cy="34290"/>
                <a:chOff x="1197759" y="2475547"/>
                <a:chExt cx="100488" cy="34290"/>
              </a:xfrm>
              <a:noFill/>
            </p:grpSpPr>
            <p:sp>
              <p:nvSpPr>
                <p:cNvPr id="1058" name="Forme libre : forme 1057">
                  <a:extLst>
                    <a:ext uri="{FF2B5EF4-FFF2-40B4-BE49-F238E27FC236}">
                      <a16:creationId xmlns:a16="http://schemas.microsoft.com/office/drawing/2014/main" id="{1D87298B-7E7D-CAAE-047C-762861A6D093}"/>
                    </a:ext>
                  </a:extLst>
                </p:cNvPr>
                <p:cNvSpPr/>
                <p:nvPr/>
              </p:nvSpPr>
              <p:spPr>
                <a:xfrm>
                  <a:off x="1233002" y="2475547"/>
                  <a:ext cx="65246" cy="34290"/>
                </a:xfrm>
                <a:custGeom>
                  <a:avLst/>
                  <a:gdLst>
                    <a:gd name="connsiteX0" fmla="*/ 65246 w 65246"/>
                    <a:gd name="connsiteY0" fmla="*/ 0 h 34290"/>
                    <a:gd name="connsiteX1" fmla="*/ 32576 w 65246"/>
                    <a:gd name="connsiteY1" fmla="*/ 34290 h 34290"/>
                    <a:gd name="connsiteX2" fmla="*/ 0 w 65246"/>
                    <a:gd name="connsiteY2" fmla="*/ 286 h 34290"/>
                  </a:gdLst>
                  <a:ahLst/>
                  <a:cxnLst>
                    <a:cxn ang="0">
                      <a:pos x="connsiteX0" y="connsiteY0"/>
                    </a:cxn>
                    <a:cxn ang="0">
                      <a:pos x="connsiteX1" y="connsiteY1"/>
                    </a:cxn>
                    <a:cxn ang="0">
                      <a:pos x="connsiteX2" y="connsiteY2"/>
                    </a:cxn>
                  </a:cxnLst>
                  <a:rect l="l" t="t" r="r" b="b"/>
                  <a:pathLst>
                    <a:path w="65246" h="34290">
                      <a:moveTo>
                        <a:pt x="65246" y="0"/>
                      </a:moveTo>
                      <a:cubicBezTo>
                        <a:pt x="60103" y="20098"/>
                        <a:pt x="47435" y="34290"/>
                        <a:pt x="32576" y="34290"/>
                      </a:cubicBezTo>
                      <a:cubicBezTo>
                        <a:pt x="17812" y="34290"/>
                        <a:pt x="5143" y="20193"/>
                        <a:pt x="0" y="286"/>
                      </a:cubicBezTo>
                    </a:path>
                  </a:pathLst>
                </a:custGeom>
                <a:noFill/>
                <a:ln w="5715" cap="rnd">
                  <a:solidFill>
                    <a:srgbClr val="E52A29"/>
                  </a:solidFill>
                  <a:prstDash val="solid"/>
                  <a:round/>
                </a:ln>
              </p:spPr>
              <p:txBody>
                <a:bodyPr rtlCol="0" anchor="ctr"/>
                <a:lstStyle/>
                <a:p>
                  <a:endParaRPr lang="fr-FR" sz="1400"/>
                </a:p>
              </p:txBody>
            </p:sp>
            <p:sp>
              <p:nvSpPr>
                <p:cNvPr id="1059" name="Forme libre : forme 1058">
                  <a:extLst>
                    <a:ext uri="{FF2B5EF4-FFF2-40B4-BE49-F238E27FC236}">
                      <a16:creationId xmlns:a16="http://schemas.microsoft.com/office/drawing/2014/main" id="{AFF5E247-5DBE-BB0D-CAE3-F1C65BA05808}"/>
                    </a:ext>
                  </a:extLst>
                </p:cNvPr>
                <p:cNvSpPr/>
                <p:nvPr/>
              </p:nvSpPr>
              <p:spPr>
                <a:xfrm>
                  <a:off x="1197759" y="2475643"/>
                  <a:ext cx="67817" cy="34194"/>
                </a:xfrm>
                <a:custGeom>
                  <a:avLst/>
                  <a:gdLst>
                    <a:gd name="connsiteX0" fmla="*/ 0 w 67817"/>
                    <a:gd name="connsiteY0" fmla="*/ 0 h 34194"/>
                    <a:gd name="connsiteX1" fmla="*/ 32576 w 67817"/>
                    <a:gd name="connsiteY1" fmla="*/ 34195 h 34194"/>
                    <a:gd name="connsiteX2" fmla="*/ 67818 w 67817"/>
                    <a:gd name="connsiteY2" fmla="*/ 34195 h 34194"/>
                  </a:gdLst>
                  <a:ahLst/>
                  <a:cxnLst>
                    <a:cxn ang="0">
                      <a:pos x="connsiteX0" y="connsiteY0"/>
                    </a:cxn>
                    <a:cxn ang="0">
                      <a:pos x="connsiteX1" y="connsiteY1"/>
                    </a:cxn>
                    <a:cxn ang="0">
                      <a:pos x="connsiteX2" y="connsiteY2"/>
                    </a:cxn>
                  </a:cxnLst>
                  <a:rect l="l" t="t" r="r" b="b"/>
                  <a:pathLst>
                    <a:path w="67817" h="34194">
                      <a:moveTo>
                        <a:pt x="0" y="0"/>
                      </a:moveTo>
                      <a:cubicBezTo>
                        <a:pt x="5048" y="20003"/>
                        <a:pt x="17716" y="34195"/>
                        <a:pt x="32576" y="34195"/>
                      </a:cubicBezTo>
                      <a:lnTo>
                        <a:pt x="67818" y="34195"/>
                      </a:lnTo>
                    </a:path>
                  </a:pathLst>
                </a:custGeom>
                <a:noFill/>
                <a:ln w="5715" cap="rnd">
                  <a:solidFill>
                    <a:srgbClr val="E52A29"/>
                  </a:solidFill>
                  <a:prstDash val="solid"/>
                  <a:round/>
                </a:ln>
              </p:spPr>
              <p:txBody>
                <a:bodyPr rtlCol="0" anchor="ctr"/>
                <a:lstStyle/>
                <a:p>
                  <a:endParaRPr lang="fr-FR" sz="1400"/>
                </a:p>
              </p:txBody>
            </p:sp>
          </p:grpSp>
          <p:grpSp>
            <p:nvGrpSpPr>
              <p:cNvPr id="1040" name="Graphique 1790">
                <a:extLst>
                  <a:ext uri="{FF2B5EF4-FFF2-40B4-BE49-F238E27FC236}">
                    <a16:creationId xmlns:a16="http://schemas.microsoft.com/office/drawing/2014/main" id="{3C3D38A7-AD4E-1F31-63AA-8F1D65DCEBA6}"/>
                  </a:ext>
                </a:extLst>
              </p:cNvPr>
              <p:cNvGrpSpPr/>
              <p:nvPr/>
            </p:nvGrpSpPr>
            <p:grpSpPr>
              <a:xfrm>
                <a:off x="1471603" y="2475929"/>
                <a:ext cx="100488" cy="34385"/>
                <a:chOff x="1471603" y="2475929"/>
                <a:chExt cx="100488" cy="34385"/>
              </a:xfrm>
              <a:noFill/>
            </p:grpSpPr>
            <p:sp>
              <p:nvSpPr>
                <p:cNvPr id="1056" name="Forme libre : forme 1055">
                  <a:extLst>
                    <a:ext uri="{FF2B5EF4-FFF2-40B4-BE49-F238E27FC236}">
                      <a16:creationId xmlns:a16="http://schemas.microsoft.com/office/drawing/2014/main" id="{2A090755-AC51-57D0-BF01-ADD30B4A1BD3}"/>
                    </a:ext>
                  </a:extLst>
                </p:cNvPr>
                <p:cNvSpPr/>
                <p:nvPr/>
              </p:nvSpPr>
              <p:spPr>
                <a:xfrm>
                  <a:off x="1506846" y="2475929"/>
                  <a:ext cx="65246" cy="34385"/>
                </a:xfrm>
                <a:custGeom>
                  <a:avLst/>
                  <a:gdLst>
                    <a:gd name="connsiteX0" fmla="*/ 65246 w 65246"/>
                    <a:gd name="connsiteY0" fmla="*/ 0 h 34385"/>
                    <a:gd name="connsiteX1" fmla="*/ 32575 w 65246"/>
                    <a:gd name="connsiteY1" fmla="*/ 34385 h 34385"/>
                    <a:gd name="connsiteX2" fmla="*/ 0 w 65246"/>
                    <a:gd name="connsiteY2" fmla="*/ 381 h 34385"/>
                  </a:gdLst>
                  <a:ahLst/>
                  <a:cxnLst>
                    <a:cxn ang="0">
                      <a:pos x="connsiteX0" y="connsiteY0"/>
                    </a:cxn>
                    <a:cxn ang="0">
                      <a:pos x="connsiteX1" y="connsiteY1"/>
                    </a:cxn>
                    <a:cxn ang="0">
                      <a:pos x="connsiteX2" y="connsiteY2"/>
                    </a:cxn>
                  </a:cxnLst>
                  <a:rect l="l" t="t" r="r" b="b"/>
                  <a:pathLst>
                    <a:path w="65246" h="34385">
                      <a:moveTo>
                        <a:pt x="65246" y="0"/>
                      </a:moveTo>
                      <a:cubicBezTo>
                        <a:pt x="60198" y="20098"/>
                        <a:pt x="47434" y="34385"/>
                        <a:pt x="32575" y="34385"/>
                      </a:cubicBezTo>
                      <a:cubicBezTo>
                        <a:pt x="17812" y="34385"/>
                        <a:pt x="5144" y="20288"/>
                        <a:pt x="0" y="381"/>
                      </a:cubicBezTo>
                    </a:path>
                  </a:pathLst>
                </a:custGeom>
                <a:noFill/>
                <a:ln w="5715" cap="rnd">
                  <a:solidFill>
                    <a:srgbClr val="E52A29"/>
                  </a:solidFill>
                  <a:prstDash val="solid"/>
                  <a:round/>
                </a:ln>
              </p:spPr>
              <p:txBody>
                <a:bodyPr rtlCol="0" anchor="ctr"/>
                <a:lstStyle/>
                <a:p>
                  <a:endParaRPr lang="fr-FR" sz="1400"/>
                </a:p>
              </p:txBody>
            </p:sp>
            <p:sp>
              <p:nvSpPr>
                <p:cNvPr id="1057" name="Forme libre : forme 1056">
                  <a:extLst>
                    <a:ext uri="{FF2B5EF4-FFF2-40B4-BE49-F238E27FC236}">
                      <a16:creationId xmlns:a16="http://schemas.microsoft.com/office/drawing/2014/main" id="{40B41E1E-9DED-20E6-8D8C-57E58DF9DEE1}"/>
                    </a:ext>
                  </a:extLst>
                </p:cNvPr>
                <p:cNvSpPr/>
                <p:nvPr/>
              </p:nvSpPr>
              <p:spPr>
                <a:xfrm>
                  <a:off x="1471603" y="2476119"/>
                  <a:ext cx="67817" cy="34194"/>
                </a:xfrm>
                <a:custGeom>
                  <a:avLst/>
                  <a:gdLst>
                    <a:gd name="connsiteX0" fmla="*/ 0 w 67817"/>
                    <a:gd name="connsiteY0" fmla="*/ 0 h 34194"/>
                    <a:gd name="connsiteX1" fmla="*/ 32575 w 67817"/>
                    <a:gd name="connsiteY1" fmla="*/ 34195 h 34194"/>
                    <a:gd name="connsiteX2" fmla="*/ 67818 w 67817"/>
                    <a:gd name="connsiteY2" fmla="*/ 34195 h 34194"/>
                  </a:gdLst>
                  <a:ahLst/>
                  <a:cxnLst>
                    <a:cxn ang="0">
                      <a:pos x="connsiteX0" y="connsiteY0"/>
                    </a:cxn>
                    <a:cxn ang="0">
                      <a:pos x="connsiteX1" y="connsiteY1"/>
                    </a:cxn>
                    <a:cxn ang="0">
                      <a:pos x="connsiteX2" y="connsiteY2"/>
                    </a:cxn>
                  </a:cxnLst>
                  <a:rect l="l" t="t" r="r" b="b"/>
                  <a:pathLst>
                    <a:path w="67817" h="34194">
                      <a:moveTo>
                        <a:pt x="0" y="0"/>
                      </a:moveTo>
                      <a:cubicBezTo>
                        <a:pt x="5144" y="20003"/>
                        <a:pt x="17812" y="34195"/>
                        <a:pt x="32575" y="34195"/>
                      </a:cubicBezTo>
                      <a:lnTo>
                        <a:pt x="67818" y="34195"/>
                      </a:lnTo>
                    </a:path>
                  </a:pathLst>
                </a:custGeom>
                <a:noFill/>
                <a:ln w="5715" cap="rnd">
                  <a:solidFill>
                    <a:srgbClr val="E52A29"/>
                  </a:solidFill>
                  <a:prstDash val="solid"/>
                  <a:round/>
                </a:ln>
              </p:spPr>
              <p:txBody>
                <a:bodyPr rtlCol="0" anchor="ctr"/>
                <a:lstStyle/>
                <a:p>
                  <a:endParaRPr lang="fr-FR" sz="1400"/>
                </a:p>
              </p:txBody>
            </p:sp>
          </p:grpSp>
          <p:sp>
            <p:nvSpPr>
              <p:cNvPr id="1041" name="Forme libre : forme 1040">
                <a:extLst>
                  <a:ext uri="{FF2B5EF4-FFF2-40B4-BE49-F238E27FC236}">
                    <a16:creationId xmlns:a16="http://schemas.microsoft.com/office/drawing/2014/main" id="{6868A521-654A-2926-F17B-EFF4B7908DFC}"/>
                  </a:ext>
                </a:extLst>
              </p:cNvPr>
              <p:cNvSpPr/>
              <p:nvPr/>
            </p:nvSpPr>
            <p:spPr>
              <a:xfrm>
                <a:off x="1625146" y="2402396"/>
                <a:ext cx="69913" cy="107632"/>
              </a:xfrm>
              <a:custGeom>
                <a:avLst/>
                <a:gdLst>
                  <a:gd name="connsiteX0" fmla="*/ 69913 w 69913"/>
                  <a:gd name="connsiteY0" fmla="*/ 53816 h 107632"/>
                  <a:gd name="connsiteX1" fmla="*/ 34957 w 69913"/>
                  <a:gd name="connsiteY1" fmla="*/ 107633 h 107632"/>
                  <a:gd name="connsiteX2" fmla="*/ 0 w 69913"/>
                  <a:gd name="connsiteY2" fmla="*/ 53816 h 107632"/>
                  <a:gd name="connsiteX3" fmla="*/ 34957 w 69913"/>
                  <a:gd name="connsiteY3" fmla="*/ 0 h 107632"/>
                  <a:gd name="connsiteX4" fmla="*/ 69913 w 69913"/>
                  <a:gd name="connsiteY4" fmla="*/ 53816 h 107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 h="107632">
                    <a:moveTo>
                      <a:pt x="69913" y="53816"/>
                    </a:moveTo>
                    <a:cubicBezTo>
                      <a:pt x="69913" y="83538"/>
                      <a:pt x="54263" y="107633"/>
                      <a:pt x="34957" y="107633"/>
                    </a:cubicBezTo>
                    <a:cubicBezTo>
                      <a:pt x="15651" y="107633"/>
                      <a:pt x="0" y="83538"/>
                      <a:pt x="0" y="53816"/>
                    </a:cubicBezTo>
                    <a:cubicBezTo>
                      <a:pt x="0" y="24094"/>
                      <a:pt x="15651" y="0"/>
                      <a:pt x="34957" y="0"/>
                    </a:cubicBezTo>
                    <a:cubicBezTo>
                      <a:pt x="54263" y="0"/>
                      <a:pt x="69913" y="24094"/>
                      <a:pt x="69913" y="53816"/>
                    </a:cubicBezTo>
                    <a:close/>
                  </a:path>
                </a:pathLst>
              </a:custGeom>
              <a:noFill/>
              <a:ln w="5715" cap="rnd">
                <a:solidFill>
                  <a:srgbClr val="E52A29"/>
                </a:solidFill>
                <a:prstDash val="solid"/>
                <a:round/>
              </a:ln>
            </p:spPr>
            <p:txBody>
              <a:bodyPr rtlCol="0" anchor="ctr"/>
              <a:lstStyle/>
              <a:p>
                <a:endParaRPr lang="fr-FR" sz="1400"/>
              </a:p>
            </p:txBody>
          </p:sp>
          <p:sp>
            <p:nvSpPr>
              <p:cNvPr id="1042" name="Forme libre : forme 1041">
                <a:extLst>
                  <a:ext uri="{FF2B5EF4-FFF2-40B4-BE49-F238E27FC236}">
                    <a16:creationId xmlns:a16="http://schemas.microsoft.com/office/drawing/2014/main" id="{5AAC07F9-6D0A-4D68-F4C4-D17AB0325A1F}"/>
                  </a:ext>
                </a:extLst>
              </p:cNvPr>
              <p:cNvSpPr/>
              <p:nvPr/>
            </p:nvSpPr>
            <p:spPr>
              <a:xfrm>
                <a:off x="1592285" y="2475738"/>
                <a:ext cx="67818" cy="34194"/>
              </a:xfrm>
              <a:custGeom>
                <a:avLst/>
                <a:gdLst>
                  <a:gd name="connsiteX0" fmla="*/ 0 w 67818"/>
                  <a:gd name="connsiteY0" fmla="*/ 0 h 34194"/>
                  <a:gd name="connsiteX1" fmla="*/ 32576 w 67818"/>
                  <a:gd name="connsiteY1" fmla="*/ 34195 h 34194"/>
                  <a:gd name="connsiteX2" fmla="*/ 67818 w 67818"/>
                  <a:gd name="connsiteY2" fmla="*/ 34195 h 34194"/>
                </a:gdLst>
                <a:ahLst/>
                <a:cxnLst>
                  <a:cxn ang="0">
                    <a:pos x="connsiteX0" y="connsiteY0"/>
                  </a:cxn>
                  <a:cxn ang="0">
                    <a:pos x="connsiteX1" y="connsiteY1"/>
                  </a:cxn>
                  <a:cxn ang="0">
                    <a:pos x="connsiteX2" y="connsiteY2"/>
                  </a:cxn>
                </a:cxnLst>
                <a:rect l="l" t="t" r="r" b="b"/>
                <a:pathLst>
                  <a:path w="67818" h="34194">
                    <a:moveTo>
                      <a:pt x="0" y="0"/>
                    </a:moveTo>
                    <a:cubicBezTo>
                      <a:pt x="5144" y="20003"/>
                      <a:pt x="17812" y="34195"/>
                      <a:pt x="32576" y="34195"/>
                    </a:cubicBezTo>
                    <a:lnTo>
                      <a:pt x="67818" y="34195"/>
                    </a:lnTo>
                  </a:path>
                </a:pathLst>
              </a:custGeom>
              <a:noFill/>
              <a:ln w="5715" cap="rnd">
                <a:solidFill>
                  <a:srgbClr val="E52A29"/>
                </a:solidFill>
                <a:prstDash val="solid"/>
                <a:round/>
              </a:ln>
            </p:spPr>
            <p:txBody>
              <a:bodyPr rtlCol="0" anchor="ctr"/>
              <a:lstStyle/>
              <a:p>
                <a:endParaRPr lang="fr-FR" sz="1400"/>
              </a:p>
            </p:txBody>
          </p:sp>
          <p:sp>
            <p:nvSpPr>
              <p:cNvPr id="1043" name="Forme libre : forme 1042">
                <a:extLst>
                  <a:ext uri="{FF2B5EF4-FFF2-40B4-BE49-F238E27FC236}">
                    <a16:creationId xmlns:a16="http://schemas.microsoft.com/office/drawing/2014/main" id="{993EBA31-D578-C13C-4C0D-F9560DEB1E81}"/>
                  </a:ext>
                </a:extLst>
              </p:cNvPr>
              <p:cNvSpPr/>
              <p:nvPr/>
            </p:nvSpPr>
            <p:spPr>
              <a:xfrm>
                <a:off x="1638767" y="2419445"/>
                <a:ext cx="43624" cy="73723"/>
              </a:xfrm>
              <a:custGeom>
                <a:avLst/>
                <a:gdLst>
                  <a:gd name="connsiteX0" fmla="*/ 43625 w 43624"/>
                  <a:gd name="connsiteY0" fmla="*/ 36862 h 73723"/>
                  <a:gd name="connsiteX1" fmla="*/ 21812 w 43624"/>
                  <a:gd name="connsiteY1" fmla="*/ 73724 h 73723"/>
                  <a:gd name="connsiteX2" fmla="*/ 0 w 43624"/>
                  <a:gd name="connsiteY2" fmla="*/ 36862 h 73723"/>
                  <a:gd name="connsiteX3" fmla="*/ 21812 w 43624"/>
                  <a:gd name="connsiteY3" fmla="*/ 0 h 73723"/>
                  <a:gd name="connsiteX4" fmla="*/ 43625 w 43624"/>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24" h="73723">
                    <a:moveTo>
                      <a:pt x="43625" y="36862"/>
                    </a:moveTo>
                    <a:cubicBezTo>
                      <a:pt x="43625" y="57220"/>
                      <a:pt x="33859" y="73724"/>
                      <a:pt x="21812" y="73724"/>
                    </a:cubicBezTo>
                    <a:cubicBezTo>
                      <a:pt x="9766" y="73724"/>
                      <a:pt x="0" y="57220"/>
                      <a:pt x="0" y="36862"/>
                    </a:cubicBezTo>
                    <a:cubicBezTo>
                      <a:pt x="0" y="16504"/>
                      <a:pt x="9766" y="0"/>
                      <a:pt x="21812" y="0"/>
                    </a:cubicBezTo>
                    <a:cubicBezTo>
                      <a:pt x="33859" y="0"/>
                      <a:pt x="43625" y="16504"/>
                      <a:pt x="43625" y="36862"/>
                    </a:cubicBezTo>
                    <a:close/>
                  </a:path>
                </a:pathLst>
              </a:custGeom>
              <a:noFill/>
              <a:ln w="5715" cap="rnd">
                <a:solidFill>
                  <a:srgbClr val="E52A29"/>
                </a:solidFill>
                <a:prstDash val="solid"/>
                <a:round/>
              </a:ln>
            </p:spPr>
            <p:txBody>
              <a:bodyPr rtlCol="0" anchor="ctr"/>
              <a:lstStyle/>
              <a:p>
                <a:endParaRPr lang="fr-FR" sz="1400"/>
              </a:p>
            </p:txBody>
          </p:sp>
          <p:sp>
            <p:nvSpPr>
              <p:cNvPr id="1044" name="Forme libre : forme 1043">
                <a:extLst>
                  <a:ext uri="{FF2B5EF4-FFF2-40B4-BE49-F238E27FC236}">
                    <a16:creationId xmlns:a16="http://schemas.microsoft.com/office/drawing/2014/main" id="{B9E929CC-323F-DCFB-D168-238C3E21CD36}"/>
                  </a:ext>
                </a:extLst>
              </p:cNvPr>
              <p:cNvSpPr/>
              <p:nvPr/>
            </p:nvSpPr>
            <p:spPr>
              <a:xfrm>
                <a:off x="1277769" y="2264351"/>
                <a:ext cx="213264" cy="82990"/>
              </a:xfrm>
              <a:custGeom>
                <a:avLst/>
                <a:gdLst>
                  <a:gd name="connsiteX0" fmla="*/ 40196 w 213264"/>
                  <a:gd name="connsiteY0" fmla="*/ 35746 h 82990"/>
                  <a:gd name="connsiteX1" fmla="*/ 0 w 213264"/>
                  <a:gd name="connsiteY1" fmla="*/ 82990 h 82990"/>
                  <a:gd name="connsiteX2" fmla="*/ 136684 w 213264"/>
                  <a:gd name="connsiteY2" fmla="*/ 82990 h 82990"/>
                  <a:gd name="connsiteX3" fmla="*/ 213265 w 213264"/>
                  <a:gd name="connsiteY3" fmla="*/ 4028 h 82990"/>
                  <a:gd name="connsiteX4" fmla="*/ 80772 w 213264"/>
                  <a:gd name="connsiteY4" fmla="*/ 13743 h 82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64" h="82990">
                    <a:moveTo>
                      <a:pt x="40196" y="35746"/>
                    </a:moveTo>
                    <a:cubicBezTo>
                      <a:pt x="24575" y="47462"/>
                      <a:pt x="10668" y="62892"/>
                      <a:pt x="0" y="82990"/>
                    </a:cubicBezTo>
                    <a:lnTo>
                      <a:pt x="136684" y="82990"/>
                    </a:lnTo>
                    <a:cubicBezTo>
                      <a:pt x="136684" y="82990"/>
                      <a:pt x="161544" y="29460"/>
                      <a:pt x="213265" y="4028"/>
                    </a:cubicBezTo>
                    <a:cubicBezTo>
                      <a:pt x="213265" y="4028"/>
                      <a:pt x="144018" y="-9783"/>
                      <a:pt x="80772" y="13743"/>
                    </a:cubicBezTo>
                  </a:path>
                </a:pathLst>
              </a:custGeom>
              <a:noFill/>
              <a:ln w="5715" cap="rnd">
                <a:solidFill>
                  <a:srgbClr val="E52A29"/>
                </a:solidFill>
                <a:prstDash val="solid"/>
                <a:round/>
              </a:ln>
            </p:spPr>
            <p:txBody>
              <a:bodyPr rtlCol="0" anchor="ctr"/>
              <a:lstStyle/>
              <a:p>
                <a:endParaRPr lang="fr-FR" sz="1400"/>
              </a:p>
            </p:txBody>
          </p:sp>
          <p:sp>
            <p:nvSpPr>
              <p:cNvPr id="1045" name="Forme libre : forme 1044">
                <a:extLst>
                  <a:ext uri="{FF2B5EF4-FFF2-40B4-BE49-F238E27FC236}">
                    <a16:creationId xmlns:a16="http://schemas.microsoft.com/office/drawing/2014/main" id="{2BCFA67A-9E90-E7AB-F546-40571E220228}"/>
                  </a:ext>
                </a:extLst>
              </p:cNvPr>
              <p:cNvSpPr/>
              <p:nvPr/>
            </p:nvSpPr>
            <p:spPr>
              <a:xfrm>
                <a:off x="1591999" y="2268950"/>
                <a:ext cx="70199" cy="78485"/>
              </a:xfrm>
              <a:custGeom>
                <a:avLst/>
                <a:gdLst>
                  <a:gd name="connsiteX0" fmla="*/ 23717 w 70199"/>
                  <a:gd name="connsiteY0" fmla="*/ 78486 h 78485"/>
                  <a:gd name="connsiteX1" fmla="*/ 70199 w 70199"/>
                  <a:gd name="connsiteY1" fmla="*/ 78486 h 78485"/>
                  <a:gd name="connsiteX2" fmla="*/ 0 w 70199"/>
                  <a:gd name="connsiteY2" fmla="*/ 0 h 78485"/>
                </a:gdLst>
                <a:ahLst/>
                <a:cxnLst>
                  <a:cxn ang="0">
                    <a:pos x="connsiteX0" y="connsiteY0"/>
                  </a:cxn>
                  <a:cxn ang="0">
                    <a:pos x="connsiteX1" y="connsiteY1"/>
                  </a:cxn>
                  <a:cxn ang="0">
                    <a:pos x="connsiteX2" y="connsiteY2"/>
                  </a:cxn>
                </a:cxnLst>
                <a:rect l="l" t="t" r="r" b="b"/>
                <a:pathLst>
                  <a:path w="70199" h="78485">
                    <a:moveTo>
                      <a:pt x="23717" y="78486"/>
                    </a:moveTo>
                    <a:lnTo>
                      <a:pt x="70199" y="78486"/>
                    </a:lnTo>
                    <a:cubicBezTo>
                      <a:pt x="70199" y="78486"/>
                      <a:pt x="70390" y="11906"/>
                      <a:pt x="0" y="0"/>
                    </a:cubicBezTo>
                  </a:path>
                </a:pathLst>
              </a:custGeom>
              <a:noFill/>
              <a:ln w="5715" cap="rnd">
                <a:solidFill>
                  <a:srgbClr val="E52A29"/>
                </a:solidFill>
                <a:prstDash val="solid"/>
                <a:round/>
              </a:ln>
            </p:spPr>
            <p:txBody>
              <a:bodyPr rtlCol="0" anchor="ctr"/>
              <a:lstStyle/>
              <a:p>
                <a:endParaRPr lang="fr-FR" sz="1400"/>
              </a:p>
            </p:txBody>
          </p:sp>
          <p:sp>
            <p:nvSpPr>
              <p:cNvPr id="1046" name="Forme libre : forme 1045">
                <a:extLst>
                  <a:ext uri="{FF2B5EF4-FFF2-40B4-BE49-F238E27FC236}">
                    <a16:creationId xmlns:a16="http://schemas.microsoft.com/office/drawing/2014/main" id="{267BF897-1F12-FBD6-529A-7ADD2CC06E6C}"/>
                  </a:ext>
                </a:extLst>
              </p:cNvPr>
              <p:cNvSpPr/>
              <p:nvPr/>
            </p:nvSpPr>
            <p:spPr>
              <a:xfrm>
                <a:off x="1441695" y="2277332"/>
                <a:ext cx="118871" cy="70103"/>
              </a:xfrm>
              <a:custGeom>
                <a:avLst/>
                <a:gdLst>
                  <a:gd name="connsiteX0" fmla="*/ 76771 w 118871"/>
                  <a:gd name="connsiteY0" fmla="*/ 0 h 70103"/>
                  <a:gd name="connsiteX1" fmla="*/ 0 w 118871"/>
                  <a:gd name="connsiteY1" fmla="*/ 70104 h 70103"/>
                  <a:gd name="connsiteX2" fmla="*/ 118872 w 118871"/>
                  <a:gd name="connsiteY2" fmla="*/ 70104 h 70103"/>
                </a:gdLst>
                <a:ahLst/>
                <a:cxnLst>
                  <a:cxn ang="0">
                    <a:pos x="connsiteX0" y="connsiteY0"/>
                  </a:cxn>
                  <a:cxn ang="0">
                    <a:pos x="connsiteX1" y="connsiteY1"/>
                  </a:cxn>
                  <a:cxn ang="0">
                    <a:pos x="connsiteX2" y="connsiteY2"/>
                  </a:cxn>
                </a:cxnLst>
                <a:rect l="l" t="t" r="r" b="b"/>
                <a:pathLst>
                  <a:path w="118871" h="70103">
                    <a:moveTo>
                      <a:pt x="76771" y="0"/>
                    </a:moveTo>
                    <a:cubicBezTo>
                      <a:pt x="24955" y="21622"/>
                      <a:pt x="0" y="70104"/>
                      <a:pt x="0" y="70104"/>
                    </a:cubicBezTo>
                    <a:lnTo>
                      <a:pt x="118872" y="70104"/>
                    </a:lnTo>
                  </a:path>
                </a:pathLst>
              </a:custGeom>
              <a:noFill/>
              <a:ln w="5715" cap="rnd">
                <a:solidFill>
                  <a:srgbClr val="E52A29"/>
                </a:solidFill>
                <a:prstDash val="solid"/>
                <a:round/>
              </a:ln>
            </p:spPr>
            <p:txBody>
              <a:bodyPr rtlCol="0" anchor="ctr"/>
              <a:lstStyle/>
              <a:p>
                <a:endParaRPr lang="fr-FR" sz="1400"/>
              </a:p>
            </p:txBody>
          </p:sp>
          <p:sp>
            <p:nvSpPr>
              <p:cNvPr id="1047" name="Forme libre : forme 1046">
                <a:extLst>
                  <a:ext uri="{FF2B5EF4-FFF2-40B4-BE49-F238E27FC236}">
                    <a16:creationId xmlns:a16="http://schemas.microsoft.com/office/drawing/2014/main" id="{D5899890-8AB1-B038-E2D5-FFB7B9CE139F}"/>
                  </a:ext>
                </a:extLst>
              </p:cNvPr>
              <p:cNvSpPr/>
              <p:nvPr/>
            </p:nvSpPr>
            <p:spPr>
              <a:xfrm>
                <a:off x="1539421" y="2335972"/>
                <a:ext cx="46005" cy="10511"/>
              </a:xfrm>
              <a:custGeom>
                <a:avLst/>
                <a:gdLst>
                  <a:gd name="connsiteX0" fmla="*/ 0 w 46005"/>
                  <a:gd name="connsiteY0" fmla="*/ 10512 h 10511"/>
                  <a:gd name="connsiteX1" fmla="*/ 46006 w 46005"/>
                  <a:gd name="connsiteY1" fmla="*/ 5368 h 10511"/>
                </a:gdLst>
                <a:ahLst/>
                <a:cxnLst>
                  <a:cxn ang="0">
                    <a:pos x="connsiteX0" y="connsiteY0"/>
                  </a:cxn>
                  <a:cxn ang="0">
                    <a:pos x="connsiteX1" y="connsiteY1"/>
                  </a:cxn>
                </a:cxnLst>
                <a:rect l="l" t="t" r="r" b="b"/>
                <a:pathLst>
                  <a:path w="46005" h="10511">
                    <a:moveTo>
                      <a:pt x="0" y="10512"/>
                    </a:moveTo>
                    <a:cubicBezTo>
                      <a:pt x="0" y="10512"/>
                      <a:pt x="9430" y="-9205"/>
                      <a:pt x="46006" y="5368"/>
                    </a:cubicBezTo>
                  </a:path>
                </a:pathLst>
              </a:custGeom>
              <a:noFill/>
              <a:ln w="5715" cap="rnd">
                <a:solidFill>
                  <a:srgbClr val="E52A29"/>
                </a:solidFill>
                <a:prstDash val="solid"/>
                <a:round/>
              </a:ln>
            </p:spPr>
            <p:txBody>
              <a:bodyPr rtlCol="0" anchor="ctr"/>
              <a:lstStyle/>
              <a:p>
                <a:endParaRPr lang="fr-FR" sz="1400"/>
              </a:p>
            </p:txBody>
          </p:sp>
          <p:sp>
            <p:nvSpPr>
              <p:cNvPr id="1048" name="Forme libre : forme 1047">
                <a:extLst>
                  <a:ext uri="{FF2B5EF4-FFF2-40B4-BE49-F238E27FC236}">
                    <a16:creationId xmlns:a16="http://schemas.microsoft.com/office/drawing/2014/main" id="{4E3BE694-7546-FF40-72B2-C4F38E966C96}"/>
                  </a:ext>
                </a:extLst>
              </p:cNvPr>
              <p:cNvSpPr/>
              <p:nvPr/>
            </p:nvSpPr>
            <p:spPr>
              <a:xfrm>
                <a:off x="1560090" y="2308955"/>
                <a:ext cx="60102" cy="55986"/>
              </a:xfrm>
              <a:custGeom>
                <a:avLst/>
                <a:gdLst>
                  <a:gd name="connsiteX0" fmla="*/ 0 w 60102"/>
                  <a:gd name="connsiteY0" fmla="*/ 38481 h 55986"/>
                  <a:gd name="connsiteX1" fmla="*/ 60103 w 60102"/>
                  <a:gd name="connsiteY1" fmla="*/ 46482 h 55986"/>
                  <a:gd name="connsiteX2" fmla="*/ 7048 w 60102"/>
                  <a:gd name="connsiteY2" fmla="*/ 0 h 55986"/>
                </a:gdLst>
                <a:ahLst/>
                <a:cxnLst>
                  <a:cxn ang="0">
                    <a:pos x="connsiteX0" y="connsiteY0"/>
                  </a:cxn>
                  <a:cxn ang="0">
                    <a:pos x="connsiteX1" y="connsiteY1"/>
                  </a:cxn>
                  <a:cxn ang="0">
                    <a:pos x="connsiteX2" y="connsiteY2"/>
                  </a:cxn>
                </a:cxnLst>
                <a:rect l="l" t="t" r="r" b="b"/>
                <a:pathLst>
                  <a:path w="60102" h="55986">
                    <a:moveTo>
                      <a:pt x="0" y="38481"/>
                    </a:moveTo>
                    <a:cubicBezTo>
                      <a:pt x="0" y="38481"/>
                      <a:pt x="26289" y="71819"/>
                      <a:pt x="60103" y="46482"/>
                    </a:cubicBezTo>
                    <a:cubicBezTo>
                      <a:pt x="60103" y="46482"/>
                      <a:pt x="38481" y="2286"/>
                      <a:pt x="7048" y="0"/>
                    </a:cubicBezTo>
                  </a:path>
                </a:pathLst>
              </a:custGeom>
              <a:noFill/>
              <a:ln w="5715" cap="rnd">
                <a:solidFill>
                  <a:srgbClr val="E52A29"/>
                </a:solidFill>
                <a:prstDash val="solid"/>
                <a:round/>
              </a:ln>
            </p:spPr>
            <p:txBody>
              <a:bodyPr rtlCol="0" anchor="ctr"/>
              <a:lstStyle/>
              <a:p>
                <a:endParaRPr lang="fr-FR" sz="1400"/>
              </a:p>
            </p:txBody>
          </p:sp>
          <p:sp>
            <p:nvSpPr>
              <p:cNvPr id="1049" name="Forme libre : forme 1048">
                <a:extLst>
                  <a:ext uri="{FF2B5EF4-FFF2-40B4-BE49-F238E27FC236}">
                    <a16:creationId xmlns:a16="http://schemas.microsoft.com/office/drawing/2014/main" id="{3E268A18-6313-77A2-0E62-BBE43902416E}"/>
                  </a:ext>
                </a:extLst>
              </p:cNvPr>
              <p:cNvSpPr/>
              <p:nvPr/>
            </p:nvSpPr>
            <p:spPr>
              <a:xfrm>
                <a:off x="1551613" y="2300859"/>
                <a:ext cx="14573" cy="27241"/>
              </a:xfrm>
              <a:custGeom>
                <a:avLst/>
                <a:gdLst>
                  <a:gd name="connsiteX0" fmla="*/ 14573 w 14573"/>
                  <a:gd name="connsiteY0" fmla="*/ 0 h 27241"/>
                  <a:gd name="connsiteX1" fmla="*/ 14573 w 14573"/>
                  <a:gd name="connsiteY1" fmla="*/ 13144 h 27241"/>
                  <a:gd name="connsiteX2" fmla="*/ 0 w 14573"/>
                  <a:gd name="connsiteY2" fmla="*/ 27241 h 27241"/>
                </a:gdLst>
                <a:ahLst/>
                <a:cxnLst>
                  <a:cxn ang="0">
                    <a:pos x="connsiteX0" y="connsiteY0"/>
                  </a:cxn>
                  <a:cxn ang="0">
                    <a:pos x="connsiteX1" y="connsiteY1"/>
                  </a:cxn>
                  <a:cxn ang="0">
                    <a:pos x="connsiteX2" y="connsiteY2"/>
                  </a:cxn>
                </a:cxnLst>
                <a:rect l="l" t="t" r="r" b="b"/>
                <a:pathLst>
                  <a:path w="14573" h="27241">
                    <a:moveTo>
                      <a:pt x="14573" y="0"/>
                    </a:moveTo>
                    <a:lnTo>
                      <a:pt x="14573" y="13144"/>
                    </a:lnTo>
                    <a:cubicBezTo>
                      <a:pt x="14573" y="13144"/>
                      <a:pt x="12668" y="27241"/>
                      <a:pt x="0" y="27241"/>
                    </a:cubicBezTo>
                  </a:path>
                </a:pathLst>
              </a:custGeom>
              <a:noFill/>
              <a:ln w="5715" cap="rnd">
                <a:solidFill>
                  <a:srgbClr val="E52A29"/>
                </a:solidFill>
                <a:prstDash val="solid"/>
                <a:round/>
              </a:ln>
            </p:spPr>
            <p:txBody>
              <a:bodyPr rtlCol="0" anchor="ctr"/>
              <a:lstStyle/>
              <a:p>
                <a:endParaRPr lang="fr-FR" sz="1400"/>
              </a:p>
            </p:txBody>
          </p:sp>
          <p:sp>
            <p:nvSpPr>
              <p:cNvPr id="1050" name="Forme libre : forme 1049">
                <a:extLst>
                  <a:ext uri="{FF2B5EF4-FFF2-40B4-BE49-F238E27FC236}">
                    <a16:creationId xmlns:a16="http://schemas.microsoft.com/office/drawing/2014/main" id="{83C902B9-8C67-F7D7-80A2-4E8D10C71167}"/>
                  </a:ext>
                </a:extLst>
              </p:cNvPr>
              <p:cNvSpPr/>
              <p:nvPr/>
            </p:nvSpPr>
            <p:spPr>
              <a:xfrm>
                <a:off x="1495225" y="2299526"/>
                <a:ext cx="44672" cy="46958"/>
              </a:xfrm>
              <a:custGeom>
                <a:avLst/>
                <a:gdLst>
                  <a:gd name="connsiteX0" fmla="*/ 44672 w 44672"/>
                  <a:gd name="connsiteY0" fmla="*/ 0 h 46958"/>
                  <a:gd name="connsiteX1" fmla="*/ 44672 w 44672"/>
                  <a:gd name="connsiteY1" fmla="*/ 7525 h 46958"/>
                  <a:gd name="connsiteX2" fmla="*/ 0 w 44672"/>
                  <a:gd name="connsiteY2" fmla="*/ 46958 h 46958"/>
                </a:gdLst>
                <a:ahLst/>
                <a:cxnLst>
                  <a:cxn ang="0">
                    <a:pos x="connsiteX0" y="connsiteY0"/>
                  </a:cxn>
                  <a:cxn ang="0">
                    <a:pos x="connsiteX1" y="connsiteY1"/>
                  </a:cxn>
                  <a:cxn ang="0">
                    <a:pos x="connsiteX2" y="connsiteY2"/>
                  </a:cxn>
                </a:cxnLst>
                <a:rect l="l" t="t" r="r" b="b"/>
                <a:pathLst>
                  <a:path w="44672" h="46958">
                    <a:moveTo>
                      <a:pt x="44672" y="0"/>
                    </a:moveTo>
                    <a:lnTo>
                      <a:pt x="44672" y="7525"/>
                    </a:lnTo>
                    <a:cubicBezTo>
                      <a:pt x="44672" y="7525"/>
                      <a:pt x="8953" y="8953"/>
                      <a:pt x="0" y="46958"/>
                    </a:cubicBezTo>
                  </a:path>
                </a:pathLst>
              </a:custGeom>
              <a:noFill/>
              <a:ln w="5715" cap="rnd">
                <a:solidFill>
                  <a:srgbClr val="E52A29"/>
                </a:solidFill>
                <a:prstDash val="solid"/>
                <a:round/>
              </a:ln>
            </p:spPr>
            <p:txBody>
              <a:bodyPr rtlCol="0" anchor="ctr"/>
              <a:lstStyle/>
              <a:p>
                <a:endParaRPr lang="fr-FR" sz="1400"/>
              </a:p>
            </p:txBody>
          </p:sp>
          <p:sp>
            <p:nvSpPr>
              <p:cNvPr id="1051" name="Forme libre : forme 1050">
                <a:extLst>
                  <a:ext uri="{FF2B5EF4-FFF2-40B4-BE49-F238E27FC236}">
                    <a16:creationId xmlns:a16="http://schemas.microsoft.com/office/drawing/2014/main" id="{97D7734C-E62F-0247-72AB-71AC66604570}"/>
                  </a:ext>
                </a:extLst>
              </p:cNvPr>
              <p:cNvSpPr/>
              <p:nvPr/>
            </p:nvSpPr>
            <p:spPr>
              <a:xfrm rot="-3118908">
                <a:off x="1328045" y="2374425"/>
                <a:ext cx="62101" cy="44195"/>
              </a:xfrm>
              <a:custGeom>
                <a:avLst/>
                <a:gdLst>
                  <a:gd name="connsiteX0" fmla="*/ 62102 w 62101"/>
                  <a:gd name="connsiteY0" fmla="*/ 22098 h 44195"/>
                  <a:gd name="connsiteX1" fmla="*/ 31051 w 62101"/>
                  <a:gd name="connsiteY1" fmla="*/ 44195 h 44195"/>
                  <a:gd name="connsiteX2" fmla="*/ 0 w 62101"/>
                  <a:gd name="connsiteY2" fmla="*/ 22098 h 44195"/>
                  <a:gd name="connsiteX3" fmla="*/ 31051 w 62101"/>
                  <a:gd name="connsiteY3" fmla="*/ 0 h 44195"/>
                  <a:gd name="connsiteX4" fmla="*/ 62102 w 62101"/>
                  <a:gd name="connsiteY4" fmla="*/ 22098 h 44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01" h="44195">
                    <a:moveTo>
                      <a:pt x="62102" y="22098"/>
                    </a:moveTo>
                    <a:cubicBezTo>
                      <a:pt x="62102" y="34302"/>
                      <a:pt x="48200" y="44195"/>
                      <a:pt x="31051" y="44195"/>
                    </a:cubicBezTo>
                    <a:cubicBezTo>
                      <a:pt x="13902" y="44195"/>
                      <a:pt x="0" y="34302"/>
                      <a:pt x="0" y="22098"/>
                    </a:cubicBezTo>
                    <a:cubicBezTo>
                      <a:pt x="0" y="9893"/>
                      <a:pt x="13902" y="0"/>
                      <a:pt x="31051" y="0"/>
                    </a:cubicBezTo>
                    <a:cubicBezTo>
                      <a:pt x="48200" y="0"/>
                      <a:pt x="62102" y="9893"/>
                      <a:pt x="62102" y="22098"/>
                    </a:cubicBezTo>
                    <a:close/>
                  </a:path>
                </a:pathLst>
              </a:custGeom>
              <a:noFill/>
              <a:ln w="5715" cap="rnd">
                <a:solidFill>
                  <a:srgbClr val="E52A29"/>
                </a:solidFill>
                <a:prstDash val="solid"/>
                <a:round/>
              </a:ln>
            </p:spPr>
            <p:txBody>
              <a:bodyPr rtlCol="0" anchor="ctr"/>
              <a:lstStyle/>
              <a:p>
                <a:endParaRPr lang="fr-FR" sz="1400"/>
              </a:p>
            </p:txBody>
          </p:sp>
          <p:sp>
            <p:nvSpPr>
              <p:cNvPr id="1052" name="Forme libre : forme 1051">
                <a:extLst>
                  <a:ext uri="{FF2B5EF4-FFF2-40B4-BE49-F238E27FC236}">
                    <a16:creationId xmlns:a16="http://schemas.microsoft.com/office/drawing/2014/main" id="{AE46BFC8-E7CD-BE66-1255-F9B52CC8DFBB}"/>
                  </a:ext>
                </a:extLst>
              </p:cNvPr>
              <p:cNvSpPr/>
              <p:nvPr/>
            </p:nvSpPr>
            <p:spPr>
              <a:xfrm>
                <a:off x="1173756" y="2378297"/>
                <a:ext cx="30651" cy="46258"/>
              </a:xfrm>
              <a:custGeom>
                <a:avLst/>
                <a:gdLst>
                  <a:gd name="connsiteX0" fmla="*/ 0 w 30651"/>
                  <a:gd name="connsiteY0" fmla="*/ 42672 h 46258"/>
                  <a:gd name="connsiteX1" fmla="*/ 23908 w 30651"/>
                  <a:gd name="connsiteY1" fmla="*/ 42767 h 46258"/>
                  <a:gd name="connsiteX2" fmla="*/ 22193 w 30651"/>
                  <a:gd name="connsiteY2" fmla="*/ 4667 h 46258"/>
                  <a:gd name="connsiteX3" fmla="*/ 18002 w 30651"/>
                  <a:gd name="connsiteY3" fmla="*/ 0 h 46258"/>
                </a:gdLst>
                <a:ahLst/>
                <a:cxnLst>
                  <a:cxn ang="0">
                    <a:pos x="connsiteX0" y="connsiteY0"/>
                  </a:cxn>
                  <a:cxn ang="0">
                    <a:pos x="connsiteX1" y="connsiteY1"/>
                  </a:cxn>
                  <a:cxn ang="0">
                    <a:pos x="connsiteX2" y="connsiteY2"/>
                  </a:cxn>
                  <a:cxn ang="0">
                    <a:pos x="connsiteX3" y="connsiteY3"/>
                  </a:cxn>
                </a:cxnLst>
                <a:rect l="l" t="t" r="r" b="b"/>
                <a:pathLst>
                  <a:path w="30651" h="46258">
                    <a:moveTo>
                      <a:pt x="0" y="42672"/>
                    </a:moveTo>
                    <a:cubicBezTo>
                      <a:pt x="8573" y="47244"/>
                      <a:pt x="17717" y="47625"/>
                      <a:pt x="23908" y="42767"/>
                    </a:cubicBezTo>
                    <a:cubicBezTo>
                      <a:pt x="33528" y="35242"/>
                      <a:pt x="32766" y="18193"/>
                      <a:pt x="22193" y="4667"/>
                    </a:cubicBezTo>
                    <a:cubicBezTo>
                      <a:pt x="20860" y="2953"/>
                      <a:pt x="19431" y="1429"/>
                      <a:pt x="18002" y="0"/>
                    </a:cubicBezTo>
                  </a:path>
                </a:pathLst>
              </a:custGeom>
              <a:noFill/>
              <a:ln w="5715" cap="rnd">
                <a:solidFill>
                  <a:srgbClr val="E52A29"/>
                </a:solidFill>
                <a:prstDash val="solid"/>
                <a:round/>
              </a:ln>
            </p:spPr>
            <p:txBody>
              <a:bodyPr rtlCol="0" anchor="ctr"/>
              <a:lstStyle/>
              <a:p>
                <a:endParaRPr lang="fr-FR" sz="1400"/>
              </a:p>
            </p:txBody>
          </p:sp>
          <p:sp>
            <p:nvSpPr>
              <p:cNvPr id="1053" name="Forme libre : forme 1052">
                <a:extLst>
                  <a:ext uri="{FF2B5EF4-FFF2-40B4-BE49-F238E27FC236}">
                    <a16:creationId xmlns:a16="http://schemas.microsoft.com/office/drawing/2014/main" id="{39CA3379-90BB-43D8-95DB-251A008AFCBC}"/>
                  </a:ext>
                </a:extLst>
              </p:cNvPr>
              <p:cNvSpPr/>
              <p:nvPr/>
            </p:nvSpPr>
            <p:spPr>
              <a:xfrm>
                <a:off x="1201474" y="2436019"/>
                <a:ext cx="128777" cy="15049"/>
              </a:xfrm>
              <a:custGeom>
                <a:avLst/>
                <a:gdLst>
                  <a:gd name="connsiteX0" fmla="*/ 7525 w 128777"/>
                  <a:gd name="connsiteY0" fmla="*/ 15049 h 15049"/>
                  <a:gd name="connsiteX1" fmla="*/ 0 w 128777"/>
                  <a:gd name="connsiteY1" fmla="*/ 7525 h 15049"/>
                  <a:gd name="connsiteX2" fmla="*/ 0 w 128777"/>
                  <a:gd name="connsiteY2" fmla="*/ 7525 h 15049"/>
                  <a:gd name="connsiteX3" fmla="*/ 7525 w 128777"/>
                  <a:gd name="connsiteY3" fmla="*/ 0 h 15049"/>
                  <a:gd name="connsiteX4" fmla="*/ 121253 w 128777"/>
                  <a:gd name="connsiteY4" fmla="*/ 0 h 15049"/>
                  <a:gd name="connsiteX5" fmla="*/ 128778 w 128777"/>
                  <a:gd name="connsiteY5" fmla="*/ 7525 h 15049"/>
                  <a:gd name="connsiteX6" fmla="*/ 128778 w 128777"/>
                  <a:gd name="connsiteY6" fmla="*/ 7525 h 15049"/>
                  <a:gd name="connsiteX7" fmla="*/ 121253 w 128777"/>
                  <a:gd name="connsiteY7" fmla="*/ 15049 h 1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777" h="15049">
                    <a:moveTo>
                      <a:pt x="7525" y="15049"/>
                    </a:moveTo>
                    <a:cubicBezTo>
                      <a:pt x="3429" y="15049"/>
                      <a:pt x="0" y="11620"/>
                      <a:pt x="0" y="7525"/>
                    </a:cubicBezTo>
                    <a:lnTo>
                      <a:pt x="0" y="7525"/>
                    </a:lnTo>
                    <a:cubicBezTo>
                      <a:pt x="0" y="3429"/>
                      <a:pt x="3429" y="0"/>
                      <a:pt x="7525" y="0"/>
                    </a:cubicBezTo>
                    <a:lnTo>
                      <a:pt x="121253" y="0"/>
                    </a:lnTo>
                    <a:cubicBezTo>
                      <a:pt x="125349" y="0"/>
                      <a:pt x="128778" y="3429"/>
                      <a:pt x="128778" y="7525"/>
                    </a:cubicBezTo>
                    <a:lnTo>
                      <a:pt x="128778" y="7525"/>
                    </a:lnTo>
                    <a:cubicBezTo>
                      <a:pt x="128778" y="11620"/>
                      <a:pt x="125349" y="15049"/>
                      <a:pt x="121253" y="15049"/>
                    </a:cubicBezTo>
                  </a:path>
                </a:pathLst>
              </a:custGeom>
              <a:noFill/>
              <a:ln w="5715" cap="rnd">
                <a:solidFill>
                  <a:srgbClr val="E52A29"/>
                </a:solidFill>
                <a:prstDash val="solid"/>
                <a:round/>
              </a:ln>
            </p:spPr>
            <p:txBody>
              <a:bodyPr rtlCol="0" anchor="ctr"/>
              <a:lstStyle/>
              <a:p>
                <a:endParaRPr lang="fr-FR" sz="1400"/>
              </a:p>
            </p:txBody>
          </p:sp>
          <p:sp>
            <p:nvSpPr>
              <p:cNvPr id="1054" name="Forme libre : forme 1053">
                <a:extLst>
                  <a:ext uri="{FF2B5EF4-FFF2-40B4-BE49-F238E27FC236}">
                    <a16:creationId xmlns:a16="http://schemas.microsoft.com/office/drawing/2014/main" id="{054021C9-9A32-3522-562E-662B8FE60F15}"/>
                  </a:ext>
                </a:extLst>
              </p:cNvPr>
              <p:cNvSpPr/>
              <p:nvPr/>
            </p:nvSpPr>
            <p:spPr>
              <a:xfrm>
                <a:off x="1174423" y="2509933"/>
                <a:ext cx="552164" cy="9525"/>
              </a:xfrm>
              <a:custGeom>
                <a:avLst/>
                <a:gdLst>
                  <a:gd name="connsiteX0" fmla="*/ 0 w 552164"/>
                  <a:gd name="connsiteY0" fmla="*/ 0 h 9525"/>
                  <a:gd name="connsiteX1" fmla="*/ 552164 w 552164"/>
                  <a:gd name="connsiteY1" fmla="*/ 0 h 9525"/>
                </a:gdLst>
                <a:ahLst/>
                <a:cxnLst>
                  <a:cxn ang="0">
                    <a:pos x="connsiteX0" y="connsiteY0"/>
                  </a:cxn>
                  <a:cxn ang="0">
                    <a:pos x="connsiteX1" y="connsiteY1"/>
                  </a:cxn>
                </a:cxnLst>
                <a:rect l="l" t="t" r="r" b="b"/>
                <a:pathLst>
                  <a:path w="552164" h="9525">
                    <a:moveTo>
                      <a:pt x="0" y="0"/>
                    </a:moveTo>
                    <a:lnTo>
                      <a:pt x="552164" y="0"/>
                    </a:lnTo>
                  </a:path>
                </a:pathLst>
              </a:custGeom>
              <a:ln w="5715" cap="rnd">
                <a:solidFill>
                  <a:srgbClr val="E52A29"/>
                </a:solidFill>
                <a:prstDash val="solid"/>
                <a:round/>
              </a:ln>
            </p:spPr>
            <p:txBody>
              <a:bodyPr rtlCol="0" anchor="ctr"/>
              <a:lstStyle/>
              <a:p>
                <a:endParaRPr lang="fr-FR" sz="1400"/>
              </a:p>
            </p:txBody>
          </p:sp>
          <p:sp>
            <p:nvSpPr>
              <p:cNvPr id="1055" name="Forme libre : forme 1054">
                <a:extLst>
                  <a:ext uri="{FF2B5EF4-FFF2-40B4-BE49-F238E27FC236}">
                    <a16:creationId xmlns:a16="http://schemas.microsoft.com/office/drawing/2014/main" id="{2D8C9941-C02E-018C-F435-DFEC277E21EE}"/>
                  </a:ext>
                </a:extLst>
              </p:cNvPr>
              <p:cNvSpPr/>
              <p:nvPr/>
            </p:nvSpPr>
            <p:spPr>
              <a:xfrm>
                <a:off x="1136323" y="2509933"/>
                <a:ext cx="7048" cy="9525"/>
              </a:xfrm>
              <a:custGeom>
                <a:avLst/>
                <a:gdLst>
                  <a:gd name="connsiteX0" fmla="*/ 0 w 7048"/>
                  <a:gd name="connsiteY0" fmla="*/ 0 h 9525"/>
                  <a:gd name="connsiteX1" fmla="*/ 7048 w 7048"/>
                  <a:gd name="connsiteY1" fmla="*/ 0 h 9525"/>
                </a:gdLst>
                <a:ahLst/>
                <a:cxnLst>
                  <a:cxn ang="0">
                    <a:pos x="connsiteX0" y="connsiteY0"/>
                  </a:cxn>
                  <a:cxn ang="0">
                    <a:pos x="connsiteX1" y="connsiteY1"/>
                  </a:cxn>
                </a:cxnLst>
                <a:rect l="l" t="t" r="r" b="b"/>
                <a:pathLst>
                  <a:path w="7048" h="9525">
                    <a:moveTo>
                      <a:pt x="0" y="0"/>
                    </a:moveTo>
                    <a:lnTo>
                      <a:pt x="7048" y="0"/>
                    </a:lnTo>
                  </a:path>
                </a:pathLst>
              </a:custGeom>
              <a:ln w="5715" cap="rnd">
                <a:solidFill>
                  <a:srgbClr val="E52A29"/>
                </a:solidFill>
                <a:prstDash val="solid"/>
                <a:round/>
              </a:ln>
            </p:spPr>
            <p:txBody>
              <a:bodyPr rtlCol="0" anchor="ctr"/>
              <a:lstStyle/>
              <a:p>
                <a:endParaRPr lang="fr-FR" sz="1400"/>
              </a:p>
            </p:txBody>
          </p:sp>
        </p:grpSp>
        <p:grpSp>
          <p:nvGrpSpPr>
            <p:cNvPr id="1027" name="Graphique 1790">
              <a:extLst>
                <a:ext uri="{FF2B5EF4-FFF2-40B4-BE49-F238E27FC236}">
                  <a16:creationId xmlns:a16="http://schemas.microsoft.com/office/drawing/2014/main" id="{F3219C0F-D6BB-0FB4-2413-28FDA1AE8CBC}"/>
                </a:ext>
              </a:extLst>
            </p:cNvPr>
            <p:cNvGrpSpPr/>
            <p:nvPr/>
          </p:nvGrpSpPr>
          <p:grpSpPr>
            <a:xfrm>
              <a:off x="1492177" y="2368106"/>
              <a:ext cx="43434" cy="56007"/>
              <a:chOff x="1492177" y="2368106"/>
              <a:chExt cx="43434" cy="56007"/>
            </a:xfrm>
          </p:grpSpPr>
          <p:sp>
            <p:nvSpPr>
              <p:cNvPr id="1028" name="Forme libre : forme 1027">
                <a:extLst>
                  <a:ext uri="{FF2B5EF4-FFF2-40B4-BE49-F238E27FC236}">
                    <a16:creationId xmlns:a16="http://schemas.microsoft.com/office/drawing/2014/main" id="{ECAAA7B2-F728-AD90-3048-000CBF79F52C}"/>
                  </a:ext>
                </a:extLst>
              </p:cNvPr>
              <p:cNvSpPr/>
              <p:nvPr/>
            </p:nvSpPr>
            <p:spPr>
              <a:xfrm>
                <a:off x="1492177" y="2391632"/>
                <a:ext cx="25241" cy="32480"/>
              </a:xfrm>
              <a:custGeom>
                <a:avLst/>
                <a:gdLst>
                  <a:gd name="connsiteX0" fmla="*/ 25241 w 25241"/>
                  <a:gd name="connsiteY0" fmla="*/ 0 h 32480"/>
                  <a:gd name="connsiteX1" fmla="*/ 0 w 25241"/>
                  <a:gd name="connsiteY1" fmla="*/ 32480 h 32480"/>
                </a:gdLst>
                <a:ahLst/>
                <a:cxnLst>
                  <a:cxn ang="0">
                    <a:pos x="connsiteX0" y="connsiteY0"/>
                  </a:cxn>
                  <a:cxn ang="0">
                    <a:pos x="connsiteX1" y="connsiteY1"/>
                  </a:cxn>
                </a:cxnLst>
                <a:rect l="l" t="t" r="r" b="b"/>
                <a:pathLst>
                  <a:path w="25241" h="32480">
                    <a:moveTo>
                      <a:pt x="25241" y="0"/>
                    </a:moveTo>
                    <a:lnTo>
                      <a:pt x="0" y="32480"/>
                    </a:lnTo>
                  </a:path>
                </a:pathLst>
              </a:custGeom>
              <a:ln w="5715" cap="rnd">
                <a:solidFill>
                  <a:srgbClr val="E52A29"/>
                </a:solidFill>
                <a:prstDash val="solid"/>
                <a:round/>
              </a:ln>
            </p:spPr>
            <p:txBody>
              <a:bodyPr rtlCol="0" anchor="ctr"/>
              <a:lstStyle/>
              <a:p>
                <a:endParaRPr lang="fr-FR" sz="1400"/>
              </a:p>
            </p:txBody>
          </p:sp>
          <p:sp>
            <p:nvSpPr>
              <p:cNvPr id="1029" name="Forme libre : forme 1028">
                <a:extLst>
                  <a:ext uri="{FF2B5EF4-FFF2-40B4-BE49-F238E27FC236}">
                    <a16:creationId xmlns:a16="http://schemas.microsoft.com/office/drawing/2014/main" id="{BAA88A2D-086F-0495-A210-07DB78B82D3D}"/>
                  </a:ext>
                </a:extLst>
              </p:cNvPr>
              <p:cNvSpPr/>
              <p:nvPr/>
            </p:nvSpPr>
            <p:spPr>
              <a:xfrm>
                <a:off x="1527705" y="2368106"/>
                <a:ext cx="7905" cy="10191"/>
              </a:xfrm>
              <a:custGeom>
                <a:avLst/>
                <a:gdLst>
                  <a:gd name="connsiteX0" fmla="*/ 7906 w 7905"/>
                  <a:gd name="connsiteY0" fmla="*/ 0 h 10191"/>
                  <a:gd name="connsiteX1" fmla="*/ 0 w 7905"/>
                  <a:gd name="connsiteY1" fmla="*/ 10192 h 10191"/>
                </a:gdLst>
                <a:ahLst/>
                <a:cxnLst>
                  <a:cxn ang="0">
                    <a:pos x="connsiteX0" y="connsiteY0"/>
                  </a:cxn>
                  <a:cxn ang="0">
                    <a:pos x="connsiteX1" y="connsiteY1"/>
                  </a:cxn>
                </a:cxnLst>
                <a:rect l="l" t="t" r="r" b="b"/>
                <a:pathLst>
                  <a:path w="7905" h="10191">
                    <a:moveTo>
                      <a:pt x="7906" y="0"/>
                    </a:moveTo>
                    <a:lnTo>
                      <a:pt x="0" y="10192"/>
                    </a:lnTo>
                  </a:path>
                </a:pathLst>
              </a:custGeom>
              <a:ln w="5715" cap="rnd">
                <a:solidFill>
                  <a:srgbClr val="E52A29"/>
                </a:solidFill>
                <a:prstDash val="solid"/>
                <a:round/>
              </a:ln>
            </p:spPr>
            <p:txBody>
              <a:bodyPr rtlCol="0" anchor="ctr"/>
              <a:lstStyle/>
              <a:p>
                <a:endParaRPr lang="fr-FR" sz="1400"/>
              </a:p>
            </p:txBody>
          </p:sp>
        </p:grpSp>
      </p:grpSp>
      <p:grpSp>
        <p:nvGrpSpPr>
          <p:cNvPr id="1068" name="Graphique 1876">
            <a:extLst>
              <a:ext uri="{FF2B5EF4-FFF2-40B4-BE49-F238E27FC236}">
                <a16:creationId xmlns:a16="http://schemas.microsoft.com/office/drawing/2014/main" id="{6E575FDC-0E1B-F21F-5554-829EE81E3AD5}"/>
              </a:ext>
            </a:extLst>
          </p:cNvPr>
          <p:cNvGrpSpPr/>
          <p:nvPr/>
        </p:nvGrpSpPr>
        <p:grpSpPr>
          <a:xfrm>
            <a:off x="5884149" y="3177843"/>
            <a:ext cx="698563" cy="364740"/>
            <a:chOff x="4298627" y="5163438"/>
            <a:chExt cx="698563" cy="364740"/>
          </a:xfrm>
          <a:noFill/>
        </p:grpSpPr>
        <p:grpSp>
          <p:nvGrpSpPr>
            <p:cNvPr id="1069" name="Graphique 1876">
              <a:extLst>
                <a:ext uri="{FF2B5EF4-FFF2-40B4-BE49-F238E27FC236}">
                  <a16:creationId xmlns:a16="http://schemas.microsoft.com/office/drawing/2014/main" id="{59C0EC4A-FDDD-6F09-A851-14DF42B7DCD5}"/>
                </a:ext>
              </a:extLst>
            </p:cNvPr>
            <p:cNvGrpSpPr/>
            <p:nvPr/>
          </p:nvGrpSpPr>
          <p:grpSpPr>
            <a:xfrm>
              <a:off x="4298627" y="5163438"/>
              <a:ext cx="698563" cy="364740"/>
              <a:chOff x="4298627" y="5163438"/>
              <a:chExt cx="698563" cy="364740"/>
            </a:xfrm>
            <a:grpFill/>
          </p:grpSpPr>
          <p:sp>
            <p:nvSpPr>
              <p:cNvPr id="1072" name="Forme libre : forme 1071">
                <a:extLst>
                  <a:ext uri="{FF2B5EF4-FFF2-40B4-BE49-F238E27FC236}">
                    <a16:creationId xmlns:a16="http://schemas.microsoft.com/office/drawing/2014/main" id="{C17BD02D-5D02-01C3-BD8A-418107C44FA7}"/>
                  </a:ext>
                </a:extLst>
              </p:cNvPr>
              <p:cNvSpPr/>
              <p:nvPr/>
            </p:nvSpPr>
            <p:spPr>
              <a:xfrm>
                <a:off x="4435311" y="5206615"/>
                <a:ext cx="399478" cy="171450"/>
              </a:xfrm>
              <a:custGeom>
                <a:avLst/>
                <a:gdLst>
                  <a:gd name="connsiteX0" fmla="*/ 399479 w 399478"/>
                  <a:gd name="connsiteY0" fmla="*/ 165830 h 171450"/>
                  <a:gd name="connsiteX1" fmla="*/ 222980 w 399478"/>
                  <a:gd name="connsiteY1" fmla="*/ 165830 h 171450"/>
                  <a:gd name="connsiteX2" fmla="*/ 110395 w 399478"/>
                  <a:gd name="connsiteY2" fmla="*/ 0 h 171450"/>
                  <a:gd name="connsiteX3" fmla="*/ 0 w 399478"/>
                  <a:gd name="connsiteY3" fmla="*/ 171450 h 171450"/>
                </a:gdLst>
                <a:ahLst/>
                <a:cxnLst>
                  <a:cxn ang="0">
                    <a:pos x="connsiteX0" y="connsiteY0"/>
                  </a:cxn>
                  <a:cxn ang="0">
                    <a:pos x="connsiteX1" y="connsiteY1"/>
                  </a:cxn>
                  <a:cxn ang="0">
                    <a:pos x="connsiteX2" y="connsiteY2"/>
                  </a:cxn>
                  <a:cxn ang="0">
                    <a:pos x="connsiteX3" y="connsiteY3"/>
                  </a:cxn>
                </a:cxnLst>
                <a:rect l="l" t="t" r="r" b="b"/>
                <a:pathLst>
                  <a:path w="399478" h="171450">
                    <a:moveTo>
                      <a:pt x="399479" y="165830"/>
                    </a:moveTo>
                    <a:lnTo>
                      <a:pt x="222980" y="165830"/>
                    </a:lnTo>
                    <a:lnTo>
                      <a:pt x="110395" y="0"/>
                    </a:lnTo>
                    <a:lnTo>
                      <a:pt x="0" y="171450"/>
                    </a:lnTo>
                  </a:path>
                </a:pathLst>
              </a:custGeom>
              <a:grpFill/>
              <a:ln w="5715" cap="rnd">
                <a:solidFill>
                  <a:srgbClr val="E52A29"/>
                </a:solidFill>
                <a:prstDash val="solid"/>
                <a:round/>
              </a:ln>
            </p:spPr>
            <p:txBody>
              <a:bodyPr rtlCol="0" anchor="ctr"/>
              <a:lstStyle/>
              <a:p>
                <a:endParaRPr lang="fr-FR" sz="1400"/>
              </a:p>
            </p:txBody>
          </p:sp>
          <p:sp>
            <p:nvSpPr>
              <p:cNvPr id="1073" name="Forme libre : forme 1072">
                <a:extLst>
                  <a:ext uri="{FF2B5EF4-FFF2-40B4-BE49-F238E27FC236}">
                    <a16:creationId xmlns:a16="http://schemas.microsoft.com/office/drawing/2014/main" id="{E816503D-979F-F160-5AAF-87C947788179}"/>
                  </a:ext>
                </a:extLst>
              </p:cNvPr>
              <p:cNvSpPr/>
              <p:nvPr/>
            </p:nvSpPr>
            <p:spPr>
              <a:xfrm>
                <a:off x="4456647" y="5386447"/>
                <a:ext cx="9525" cy="139541"/>
              </a:xfrm>
              <a:custGeom>
                <a:avLst/>
                <a:gdLst>
                  <a:gd name="connsiteX0" fmla="*/ 0 w 9525"/>
                  <a:gd name="connsiteY0" fmla="*/ 0 h 139541"/>
                  <a:gd name="connsiteX1" fmla="*/ 0 w 9525"/>
                  <a:gd name="connsiteY1" fmla="*/ 139541 h 139541"/>
                </a:gdLst>
                <a:ahLst/>
                <a:cxnLst>
                  <a:cxn ang="0">
                    <a:pos x="connsiteX0" y="connsiteY0"/>
                  </a:cxn>
                  <a:cxn ang="0">
                    <a:pos x="connsiteX1" y="connsiteY1"/>
                  </a:cxn>
                </a:cxnLst>
                <a:rect l="l" t="t" r="r" b="b"/>
                <a:pathLst>
                  <a:path w="9525" h="139541">
                    <a:moveTo>
                      <a:pt x="0" y="0"/>
                    </a:moveTo>
                    <a:lnTo>
                      <a:pt x="0" y="139541"/>
                    </a:lnTo>
                  </a:path>
                </a:pathLst>
              </a:custGeom>
              <a:grpFill/>
              <a:ln w="5715" cap="rnd">
                <a:solidFill>
                  <a:srgbClr val="E52A29"/>
                </a:solidFill>
                <a:prstDash val="solid"/>
                <a:round/>
              </a:ln>
            </p:spPr>
            <p:txBody>
              <a:bodyPr rtlCol="0" anchor="ctr"/>
              <a:lstStyle/>
              <a:p>
                <a:endParaRPr lang="fr-FR" sz="1400"/>
              </a:p>
            </p:txBody>
          </p:sp>
          <p:sp>
            <p:nvSpPr>
              <p:cNvPr id="1074" name="Forme libre : forme 1073">
                <a:extLst>
                  <a:ext uri="{FF2B5EF4-FFF2-40B4-BE49-F238E27FC236}">
                    <a16:creationId xmlns:a16="http://schemas.microsoft.com/office/drawing/2014/main" id="{3F699A94-9D47-ABF4-0984-004358E1EF69}"/>
                  </a:ext>
                </a:extLst>
              </p:cNvPr>
              <p:cNvSpPr/>
              <p:nvPr/>
            </p:nvSpPr>
            <p:spPr>
              <a:xfrm>
                <a:off x="4322725" y="5528179"/>
                <a:ext cx="639318" cy="9525"/>
              </a:xfrm>
              <a:custGeom>
                <a:avLst/>
                <a:gdLst>
                  <a:gd name="connsiteX0" fmla="*/ 0 w 639318"/>
                  <a:gd name="connsiteY0" fmla="*/ 0 h 9525"/>
                  <a:gd name="connsiteX1" fmla="*/ 639318 w 639318"/>
                  <a:gd name="connsiteY1" fmla="*/ 0 h 9525"/>
                </a:gdLst>
                <a:ahLst/>
                <a:cxnLst>
                  <a:cxn ang="0">
                    <a:pos x="connsiteX0" y="connsiteY0"/>
                  </a:cxn>
                  <a:cxn ang="0">
                    <a:pos x="connsiteX1" y="connsiteY1"/>
                  </a:cxn>
                </a:cxnLst>
                <a:rect l="l" t="t" r="r" b="b"/>
                <a:pathLst>
                  <a:path w="639318" h="9525">
                    <a:moveTo>
                      <a:pt x="0" y="0"/>
                    </a:moveTo>
                    <a:lnTo>
                      <a:pt x="639318" y="0"/>
                    </a:lnTo>
                  </a:path>
                </a:pathLst>
              </a:custGeom>
              <a:grpFill/>
              <a:ln w="5715" cap="rnd">
                <a:solidFill>
                  <a:srgbClr val="E52A29"/>
                </a:solidFill>
                <a:prstDash val="solid"/>
                <a:round/>
              </a:ln>
            </p:spPr>
            <p:txBody>
              <a:bodyPr rtlCol="0" anchor="ctr"/>
              <a:lstStyle/>
              <a:p>
                <a:endParaRPr lang="fr-FR" sz="1400"/>
              </a:p>
            </p:txBody>
          </p:sp>
          <p:sp>
            <p:nvSpPr>
              <p:cNvPr id="1075" name="Forme libre : forme 1074">
                <a:extLst>
                  <a:ext uri="{FF2B5EF4-FFF2-40B4-BE49-F238E27FC236}">
                    <a16:creationId xmlns:a16="http://schemas.microsoft.com/office/drawing/2014/main" id="{A3D07569-7FA6-C16A-D383-AEC36E9BCAF8}"/>
                  </a:ext>
                </a:extLst>
              </p:cNvPr>
              <p:cNvSpPr/>
              <p:nvPr/>
            </p:nvSpPr>
            <p:spPr>
              <a:xfrm>
                <a:off x="4633717" y="5340251"/>
                <a:ext cx="9525" cy="184880"/>
              </a:xfrm>
              <a:custGeom>
                <a:avLst/>
                <a:gdLst>
                  <a:gd name="connsiteX0" fmla="*/ 0 w 9525"/>
                  <a:gd name="connsiteY0" fmla="*/ 0 h 184880"/>
                  <a:gd name="connsiteX1" fmla="*/ 0 w 9525"/>
                  <a:gd name="connsiteY1" fmla="*/ 184880 h 184880"/>
                </a:gdLst>
                <a:ahLst/>
                <a:cxnLst>
                  <a:cxn ang="0">
                    <a:pos x="connsiteX0" y="connsiteY0"/>
                  </a:cxn>
                  <a:cxn ang="0">
                    <a:pos x="connsiteX1" y="connsiteY1"/>
                  </a:cxn>
                </a:cxnLst>
                <a:rect l="l" t="t" r="r" b="b"/>
                <a:pathLst>
                  <a:path w="9525" h="184880">
                    <a:moveTo>
                      <a:pt x="0" y="0"/>
                    </a:moveTo>
                    <a:lnTo>
                      <a:pt x="0" y="184880"/>
                    </a:lnTo>
                  </a:path>
                </a:pathLst>
              </a:custGeom>
              <a:grpFill/>
              <a:ln w="5715" cap="rnd">
                <a:solidFill>
                  <a:srgbClr val="E52A29"/>
                </a:solidFill>
                <a:prstDash val="solid"/>
                <a:round/>
              </a:ln>
            </p:spPr>
            <p:txBody>
              <a:bodyPr rtlCol="0" anchor="ctr"/>
              <a:lstStyle/>
              <a:p>
                <a:endParaRPr lang="fr-FR" sz="1400"/>
              </a:p>
            </p:txBody>
          </p:sp>
          <p:sp>
            <p:nvSpPr>
              <p:cNvPr id="1076" name="Forme libre : forme 1075">
                <a:extLst>
                  <a:ext uri="{FF2B5EF4-FFF2-40B4-BE49-F238E27FC236}">
                    <a16:creationId xmlns:a16="http://schemas.microsoft.com/office/drawing/2014/main" id="{C5830576-3371-96B2-6BC5-7A154E984DB2}"/>
                  </a:ext>
                </a:extLst>
              </p:cNvPr>
              <p:cNvSpPr/>
              <p:nvPr/>
            </p:nvSpPr>
            <p:spPr>
              <a:xfrm>
                <a:off x="4810215" y="5376351"/>
                <a:ext cx="9525" cy="126111"/>
              </a:xfrm>
              <a:custGeom>
                <a:avLst/>
                <a:gdLst>
                  <a:gd name="connsiteX0" fmla="*/ 0 w 9525"/>
                  <a:gd name="connsiteY0" fmla="*/ 0 h 126111"/>
                  <a:gd name="connsiteX1" fmla="*/ 0 w 9525"/>
                  <a:gd name="connsiteY1" fmla="*/ 126111 h 126111"/>
                </a:gdLst>
                <a:ahLst/>
                <a:cxnLst>
                  <a:cxn ang="0">
                    <a:pos x="connsiteX0" y="connsiteY0"/>
                  </a:cxn>
                  <a:cxn ang="0">
                    <a:pos x="connsiteX1" y="connsiteY1"/>
                  </a:cxn>
                </a:cxnLst>
                <a:rect l="l" t="t" r="r" b="b"/>
                <a:pathLst>
                  <a:path w="9525" h="126111">
                    <a:moveTo>
                      <a:pt x="0" y="0"/>
                    </a:moveTo>
                    <a:lnTo>
                      <a:pt x="0" y="126111"/>
                    </a:lnTo>
                  </a:path>
                </a:pathLst>
              </a:custGeom>
              <a:grpFill/>
              <a:ln w="5715" cap="rnd">
                <a:solidFill>
                  <a:srgbClr val="E52A29"/>
                </a:solidFill>
                <a:prstDash val="solid"/>
                <a:round/>
              </a:ln>
            </p:spPr>
            <p:txBody>
              <a:bodyPr rtlCol="0" anchor="ctr"/>
              <a:lstStyle/>
              <a:p>
                <a:endParaRPr lang="fr-FR" sz="1400"/>
              </a:p>
            </p:txBody>
          </p:sp>
          <p:sp>
            <p:nvSpPr>
              <p:cNvPr id="1077" name="Forme libre : forme 1076">
                <a:extLst>
                  <a:ext uri="{FF2B5EF4-FFF2-40B4-BE49-F238E27FC236}">
                    <a16:creationId xmlns:a16="http://schemas.microsoft.com/office/drawing/2014/main" id="{6CF87152-F77A-F7BB-F59F-7AE9C7975762}"/>
                  </a:ext>
                </a:extLst>
              </p:cNvPr>
              <p:cNvSpPr/>
              <p:nvPr/>
            </p:nvSpPr>
            <p:spPr>
              <a:xfrm>
                <a:off x="4696201" y="5206615"/>
                <a:ext cx="117347" cy="134493"/>
              </a:xfrm>
              <a:custGeom>
                <a:avLst/>
                <a:gdLst>
                  <a:gd name="connsiteX0" fmla="*/ 0 w 117347"/>
                  <a:gd name="connsiteY0" fmla="*/ 0 h 134493"/>
                  <a:gd name="connsiteX1" fmla="*/ 23813 w 117347"/>
                  <a:gd name="connsiteY1" fmla="*/ 0 h 134493"/>
                  <a:gd name="connsiteX2" fmla="*/ 117348 w 117347"/>
                  <a:gd name="connsiteY2" fmla="*/ 134493 h 134493"/>
                </a:gdLst>
                <a:ahLst/>
                <a:cxnLst>
                  <a:cxn ang="0">
                    <a:pos x="connsiteX0" y="connsiteY0"/>
                  </a:cxn>
                  <a:cxn ang="0">
                    <a:pos x="connsiteX1" y="connsiteY1"/>
                  </a:cxn>
                  <a:cxn ang="0">
                    <a:pos x="connsiteX2" y="connsiteY2"/>
                  </a:cxn>
                </a:cxnLst>
                <a:rect l="l" t="t" r="r" b="b"/>
                <a:pathLst>
                  <a:path w="117347" h="134493">
                    <a:moveTo>
                      <a:pt x="0" y="0"/>
                    </a:moveTo>
                    <a:lnTo>
                      <a:pt x="23813" y="0"/>
                    </a:lnTo>
                    <a:lnTo>
                      <a:pt x="117348" y="134493"/>
                    </a:lnTo>
                  </a:path>
                </a:pathLst>
              </a:custGeom>
              <a:grpFill/>
              <a:ln w="5715" cap="rnd">
                <a:solidFill>
                  <a:srgbClr val="E52A29"/>
                </a:solidFill>
                <a:prstDash val="solid"/>
                <a:round/>
              </a:ln>
            </p:spPr>
            <p:txBody>
              <a:bodyPr rtlCol="0" anchor="ctr"/>
              <a:lstStyle/>
              <a:p>
                <a:endParaRPr lang="fr-FR" sz="1400"/>
              </a:p>
            </p:txBody>
          </p:sp>
          <p:sp>
            <p:nvSpPr>
              <p:cNvPr id="1078" name="Forme libre : forme 1077">
                <a:extLst>
                  <a:ext uri="{FF2B5EF4-FFF2-40B4-BE49-F238E27FC236}">
                    <a16:creationId xmlns:a16="http://schemas.microsoft.com/office/drawing/2014/main" id="{205A093C-0C67-FBF3-A4A5-BE467FCA8A34}"/>
                  </a:ext>
                </a:extLst>
              </p:cNvPr>
              <p:cNvSpPr/>
              <p:nvPr/>
            </p:nvSpPr>
            <p:spPr>
              <a:xfrm rot="-10800000">
                <a:off x="4670364" y="5163438"/>
                <a:ext cx="24384" cy="91916"/>
              </a:xfrm>
              <a:custGeom>
                <a:avLst/>
                <a:gdLst>
                  <a:gd name="connsiteX0" fmla="*/ 0 w 24384"/>
                  <a:gd name="connsiteY0" fmla="*/ 0 h 91916"/>
                  <a:gd name="connsiteX1" fmla="*/ 24384 w 24384"/>
                  <a:gd name="connsiteY1" fmla="*/ 0 h 91916"/>
                  <a:gd name="connsiteX2" fmla="*/ 24384 w 24384"/>
                  <a:gd name="connsiteY2" fmla="*/ 91916 h 91916"/>
                  <a:gd name="connsiteX3" fmla="*/ 0 w 24384"/>
                  <a:gd name="connsiteY3" fmla="*/ 91916 h 91916"/>
                </a:gdLst>
                <a:ahLst/>
                <a:cxnLst>
                  <a:cxn ang="0">
                    <a:pos x="connsiteX0" y="connsiteY0"/>
                  </a:cxn>
                  <a:cxn ang="0">
                    <a:pos x="connsiteX1" y="connsiteY1"/>
                  </a:cxn>
                  <a:cxn ang="0">
                    <a:pos x="connsiteX2" y="connsiteY2"/>
                  </a:cxn>
                  <a:cxn ang="0">
                    <a:pos x="connsiteX3" y="connsiteY3"/>
                  </a:cxn>
                </a:cxnLst>
                <a:rect l="l" t="t" r="r" b="b"/>
                <a:pathLst>
                  <a:path w="24384" h="91916">
                    <a:moveTo>
                      <a:pt x="0" y="0"/>
                    </a:moveTo>
                    <a:lnTo>
                      <a:pt x="24384" y="0"/>
                    </a:lnTo>
                    <a:lnTo>
                      <a:pt x="24384" y="91916"/>
                    </a:lnTo>
                    <a:lnTo>
                      <a:pt x="0" y="91916"/>
                    </a:lnTo>
                    <a:close/>
                  </a:path>
                </a:pathLst>
              </a:custGeom>
              <a:grpFill/>
              <a:ln w="5715" cap="rnd">
                <a:solidFill>
                  <a:srgbClr val="E52A29"/>
                </a:solidFill>
                <a:prstDash val="solid"/>
                <a:round/>
              </a:ln>
            </p:spPr>
            <p:txBody>
              <a:bodyPr rtlCol="0" anchor="ctr"/>
              <a:lstStyle/>
              <a:p>
                <a:endParaRPr lang="fr-FR" sz="1400"/>
              </a:p>
            </p:txBody>
          </p:sp>
          <p:sp>
            <p:nvSpPr>
              <p:cNvPr id="1079" name="Forme libre : forme 1078">
                <a:extLst>
                  <a:ext uri="{FF2B5EF4-FFF2-40B4-BE49-F238E27FC236}">
                    <a16:creationId xmlns:a16="http://schemas.microsoft.com/office/drawing/2014/main" id="{3E02C059-F63E-843D-004B-1FB0EE4C8DDF}"/>
                  </a:ext>
                </a:extLst>
              </p:cNvPr>
              <p:cNvSpPr/>
              <p:nvPr/>
            </p:nvSpPr>
            <p:spPr>
              <a:xfrm>
                <a:off x="4545705" y="5206615"/>
                <a:ext cx="124396" cy="48482"/>
              </a:xfrm>
              <a:custGeom>
                <a:avLst/>
                <a:gdLst>
                  <a:gd name="connsiteX0" fmla="*/ 124396 w 124396"/>
                  <a:gd name="connsiteY0" fmla="*/ 48482 h 48482"/>
                  <a:gd name="connsiteX1" fmla="*/ 77057 w 124396"/>
                  <a:gd name="connsiteY1" fmla="*/ 0 h 48482"/>
                  <a:gd name="connsiteX2" fmla="*/ 0 w 124396"/>
                  <a:gd name="connsiteY2" fmla="*/ 0 h 48482"/>
                </a:gdLst>
                <a:ahLst/>
                <a:cxnLst>
                  <a:cxn ang="0">
                    <a:pos x="connsiteX0" y="connsiteY0"/>
                  </a:cxn>
                  <a:cxn ang="0">
                    <a:pos x="connsiteX1" y="connsiteY1"/>
                  </a:cxn>
                  <a:cxn ang="0">
                    <a:pos x="connsiteX2" y="connsiteY2"/>
                  </a:cxn>
                </a:cxnLst>
                <a:rect l="l" t="t" r="r" b="b"/>
                <a:pathLst>
                  <a:path w="124396" h="48482">
                    <a:moveTo>
                      <a:pt x="124396" y="48482"/>
                    </a:moveTo>
                    <a:lnTo>
                      <a:pt x="77057" y="0"/>
                    </a:lnTo>
                    <a:lnTo>
                      <a:pt x="0" y="0"/>
                    </a:lnTo>
                  </a:path>
                </a:pathLst>
              </a:custGeom>
              <a:grpFill/>
              <a:ln w="5715" cap="rnd">
                <a:solidFill>
                  <a:srgbClr val="E52A29"/>
                </a:solidFill>
                <a:prstDash val="solid"/>
                <a:round/>
              </a:ln>
            </p:spPr>
            <p:txBody>
              <a:bodyPr rtlCol="0" anchor="ctr"/>
              <a:lstStyle/>
              <a:p>
                <a:endParaRPr lang="fr-FR" sz="1400"/>
              </a:p>
            </p:txBody>
          </p:sp>
          <p:sp>
            <p:nvSpPr>
              <p:cNvPr id="1080" name="Forme libre : forme 1079">
                <a:extLst>
                  <a:ext uri="{FF2B5EF4-FFF2-40B4-BE49-F238E27FC236}">
                    <a16:creationId xmlns:a16="http://schemas.microsoft.com/office/drawing/2014/main" id="{07E9605E-E0E0-CE4C-489E-82CB9D49BB53}"/>
                  </a:ext>
                </a:extLst>
              </p:cNvPr>
              <p:cNvSpPr/>
              <p:nvPr/>
            </p:nvSpPr>
            <p:spPr>
              <a:xfrm>
                <a:off x="4622763" y="5163467"/>
                <a:ext cx="22955" cy="43148"/>
              </a:xfrm>
              <a:custGeom>
                <a:avLst/>
                <a:gdLst>
                  <a:gd name="connsiteX0" fmla="*/ 0 w 22955"/>
                  <a:gd name="connsiteY0" fmla="*/ 43148 h 43148"/>
                  <a:gd name="connsiteX1" fmla="*/ 0 w 22955"/>
                  <a:gd name="connsiteY1" fmla="*/ 0 h 43148"/>
                  <a:gd name="connsiteX2" fmla="*/ 22955 w 22955"/>
                  <a:gd name="connsiteY2" fmla="*/ 0 h 43148"/>
                </a:gdLst>
                <a:ahLst/>
                <a:cxnLst>
                  <a:cxn ang="0">
                    <a:pos x="connsiteX0" y="connsiteY0"/>
                  </a:cxn>
                  <a:cxn ang="0">
                    <a:pos x="connsiteX1" y="connsiteY1"/>
                  </a:cxn>
                  <a:cxn ang="0">
                    <a:pos x="connsiteX2" y="connsiteY2"/>
                  </a:cxn>
                </a:cxnLst>
                <a:rect l="l" t="t" r="r" b="b"/>
                <a:pathLst>
                  <a:path w="22955" h="43148">
                    <a:moveTo>
                      <a:pt x="0" y="43148"/>
                    </a:moveTo>
                    <a:lnTo>
                      <a:pt x="0" y="0"/>
                    </a:lnTo>
                    <a:lnTo>
                      <a:pt x="22955" y="0"/>
                    </a:lnTo>
                  </a:path>
                </a:pathLst>
              </a:custGeom>
              <a:grpFill/>
              <a:ln w="5715" cap="rnd">
                <a:solidFill>
                  <a:srgbClr val="E52A29"/>
                </a:solidFill>
                <a:prstDash val="solid"/>
                <a:round/>
              </a:ln>
            </p:spPr>
            <p:txBody>
              <a:bodyPr rtlCol="0" anchor="ctr"/>
              <a:lstStyle/>
              <a:p>
                <a:endParaRPr lang="fr-FR" sz="1400"/>
              </a:p>
            </p:txBody>
          </p:sp>
          <p:sp>
            <p:nvSpPr>
              <p:cNvPr id="1081" name="Forme libre : forme 1080">
                <a:extLst>
                  <a:ext uri="{FF2B5EF4-FFF2-40B4-BE49-F238E27FC236}">
                    <a16:creationId xmlns:a16="http://schemas.microsoft.com/office/drawing/2014/main" id="{B7B4522A-E5BB-3380-FF35-AC575F8096EF}"/>
                  </a:ext>
                </a:extLst>
              </p:cNvPr>
              <p:cNvSpPr/>
              <p:nvPr/>
            </p:nvSpPr>
            <p:spPr>
              <a:xfrm rot="-10800000">
                <a:off x="4521365" y="5412415"/>
                <a:ext cx="47625" cy="115157"/>
              </a:xfrm>
              <a:custGeom>
                <a:avLst/>
                <a:gdLst>
                  <a:gd name="connsiteX0" fmla="*/ 0 w 47625"/>
                  <a:gd name="connsiteY0" fmla="*/ 0 h 115157"/>
                  <a:gd name="connsiteX1" fmla="*/ 47625 w 47625"/>
                  <a:gd name="connsiteY1" fmla="*/ 0 h 115157"/>
                  <a:gd name="connsiteX2" fmla="*/ 47625 w 47625"/>
                  <a:gd name="connsiteY2" fmla="*/ 115157 h 115157"/>
                  <a:gd name="connsiteX3" fmla="*/ 0 w 47625"/>
                  <a:gd name="connsiteY3" fmla="*/ 115157 h 115157"/>
                </a:gdLst>
                <a:ahLst/>
                <a:cxnLst>
                  <a:cxn ang="0">
                    <a:pos x="connsiteX0" y="connsiteY0"/>
                  </a:cxn>
                  <a:cxn ang="0">
                    <a:pos x="connsiteX1" y="connsiteY1"/>
                  </a:cxn>
                  <a:cxn ang="0">
                    <a:pos x="connsiteX2" y="connsiteY2"/>
                  </a:cxn>
                  <a:cxn ang="0">
                    <a:pos x="connsiteX3" y="connsiteY3"/>
                  </a:cxn>
                </a:cxnLst>
                <a:rect l="l" t="t" r="r" b="b"/>
                <a:pathLst>
                  <a:path w="47625" h="115157">
                    <a:moveTo>
                      <a:pt x="0" y="0"/>
                    </a:moveTo>
                    <a:lnTo>
                      <a:pt x="47625" y="0"/>
                    </a:lnTo>
                    <a:lnTo>
                      <a:pt x="47625" y="115157"/>
                    </a:lnTo>
                    <a:lnTo>
                      <a:pt x="0" y="115157"/>
                    </a:lnTo>
                    <a:close/>
                  </a:path>
                </a:pathLst>
              </a:custGeom>
              <a:grpFill/>
              <a:ln w="5715" cap="rnd">
                <a:solidFill>
                  <a:srgbClr val="E52A29"/>
                </a:solidFill>
                <a:prstDash val="solid"/>
                <a:round/>
              </a:ln>
            </p:spPr>
            <p:txBody>
              <a:bodyPr rtlCol="0" anchor="ctr"/>
              <a:lstStyle/>
              <a:p>
                <a:endParaRPr lang="fr-FR" sz="1400"/>
              </a:p>
            </p:txBody>
          </p:sp>
          <p:grpSp>
            <p:nvGrpSpPr>
              <p:cNvPr id="1082" name="Graphique 1876">
                <a:extLst>
                  <a:ext uri="{FF2B5EF4-FFF2-40B4-BE49-F238E27FC236}">
                    <a16:creationId xmlns:a16="http://schemas.microsoft.com/office/drawing/2014/main" id="{1D6120B2-DC5F-5753-90FD-D78B2E411367}"/>
                  </a:ext>
                </a:extLst>
              </p:cNvPr>
              <p:cNvGrpSpPr/>
              <p:nvPr/>
            </p:nvGrpSpPr>
            <p:grpSpPr>
              <a:xfrm>
                <a:off x="4859459" y="5417403"/>
                <a:ext cx="137731" cy="110299"/>
                <a:chOff x="4859459" y="5417403"/>
                <a:chExt cx="137731" cy="110299"/>
              </a:xfrm>
              <a:grpFill/>
            </p:grpSpPr>
            <p:sp>
              <p:nvSpPr>
                <p:cNvPr id="1090" name="Forme libre : forme 1089">
                  <a:extLst>
                    <a:ext uri="{FF2B5EF4-FFF2-40B4-BE49-F238E27FC236}">
                      <a16:creationId xmlns:a16="http://schemas.microsoft.com/office/drawing/2014/main" id="{6AF305E6-209B-CB93-3DCE-373C6E59F45B}"/>
                    </a:ext>
                  </a:extLst>
                </p:cNvPr>
                <p:cNvSpPr/>
                <p:nvPr/>
              </p:nvSpPr>
              <p:spPr>
                <a:xfrm>
                  <a:off x="4859459" y="5417403"/>
                  <a:ext cx="29146" cy="108775"/>
                </a:xfrm>
                <a:custGeom>
                  <a:avLst/>
                  <a:gdLst>
                    <a:gd name="connsiteX0" fmla="*/ 0 w 29146"/>
                    <a:gd name="connsiteY0" fmla="*/ 108776 h 108775"/>
                    <a:gd name="connsiteX1" fmla="*/ 0 w 29146"/>
                    <a:gd name="connsiteY1" fmla="*/ 24765 h 108775"/>
                    <a:gd name="connsiteX2" fmla="*/ 14764 w 29146"/>
                    <a:gd name="connsiteY2" fmla="*/ 0 h 108775"/>
                    <a:gd name="connsiteX3" fmla="*/ 29147 w 29146"/>
                    <a:gd name="connsiteY3" fmla="*/ 24384 h 108775"/>
                    <a:gd name="connsiteX4" fmla="*/ 29147 w 29146"/>
                    <a:gd name="connsiteY4" fmla="*/ 108395 h 108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46" h="108775">
                      <a:moveTo>
                        <a:pt x="0" y="108776"/>
                      </a:moveTo>
                      <a:lnTo>
                        <a:pt x="0" y="24765"/>
                      </a:lnTo>
                      <a:lnTo>
                        <a:pt x="14764" y="0"/>
                      </a:lnTo>
                      <a:lnTo>
                        <a:pt x="29147" y="24384"/>
                      </a:lnTo>
                      <a:lnTo>
                        <a:pt x="29147" y="108395"/>
                      </a:lnTo>
                    </a:path>
                  </a:pathLst>
                </a:custGeom>
                <a:grpFill/>
                <a:ln w="5715" cap="rnd">
                  <a:solidFill>
                    <a:srgbClr val="E52A29"/>
                  </a:solidFill>
                  <a:prstDash val="solid"/>
                  <a:round/>
                </a:ln>
              </p:spPr>
              <p:txBody>
                <a:bodyPr rtlCol="0" anchor="ctr"/>
                <a:lstStyle/>
                <a:p>
                  <a:endParaRPr lang="fr-FR" sz="1400"/>
                </a:p>
              </p:txBody>
            </p:sp>
            <p:sp>
              <p:nvSpPr>
                <p:cNvPr id="1091" name="Forme libre : forme 1090">
                  <a:extLst>
                    <a:ext uri="{FF2B5EF4-FFF2-40B4-BE49-F238E27FC236}">
                      <a16:creationId xmlns:a16="http://schemas.microsoft.com/office/drawing/2014/main" id="{4093B601-101F-EF0C-62BE-890EA0D5BDE1}"/>
                    </a:ext>
                  </a:extLst>
                </p:cNvPr>
                <p:cNvSpPr/>
                <p:nvPr/>
              </p:nvSpPr>
              <p:spPr>
                <a:xfrm>
                  <a:off x="4889082" y="5417403"/>
                  <a:ext cx="29146" cy="108775"/>
                </a:xfrm>
                <a:custGeom>
                  <a:avLst/>
                  <a:gdLst>
                    <a:gd name="connsiteX0" fmla="*/ 0 w 29146"/>
                    <a:gd name="connsiteY0" fmla="*/ 108776 h 108775"/>
                    <a:gd name="connsiteX1" fmla="*/ 0 w 29146"/>
                    <a:gd name="connsiteY1" fmla="*/ 24765 h 108775"/>
                    <a:gd name="connsiteX2" fmla="*/ 14764 w 29146"/>
                    <a:gd name="connsiteY2" fmla="*/ 0 h 108775"/>
                    <a:gd name="connsiteX3" fmla="*/ 29146 w 29146"/>
                    <a:gd name="connsiteY3" fmla="*/ 24384 h 108775"/>
                    <a:gd name="connsiteX4" fmla="*/ 29146 w 29146"/>
                    <a:gd name="connsiteY4" fmla="*/ 108395 h 108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46" h="108775">
                      <a:moveTo>
                        <a:pt x="0" y="108776"/>
                      </a:moveTo>
                      <a:lnTo>
                        <a:pt x="0" y="24765"/>
                      </a:lnTo>
                      <a:lnTo>
                        <a:pt x="14764" y="0"/>
                      </a:lnTo>
                      <a:lnTo>
                        <a:pt x="29146" y="24384"/>
                      </a:lnTo>
                      <a:lnTo>
                        <a:pt x="29146" y="108395"/>
                      </a:lnTo>
                    </a:path>
                  </a:pathLst>
                </a:custGeom>
                <a:grpFill/>
                <a:ln w="5715" cap="rnd">
                  <a:solidFill>
                    <a:srgbClr val="E52A29"/>
                  </a:solidFill>
                  <a:prstDash val="solid"/>
                  <a:round/>
                </a:ln>
              </p:spPr>
              <p:txBody>
                <a:bodyPr rtlCol="0" anchor="ctr"/>
                <a:lstStyle/>
                <a:p>
                  <a:endParaRPr lang="fr-FR" sz="1400"/>
                </a:p>
              </p:txBody>
            </p:sp>
            <p:sp>
              <p:nvSpPr>
                <p:cNvPr id="1092" name="Forme libre : forme 1091">
                  <a:extLst>
                    <a:ext uri="{FF2B5EF4-FFF2-40B4-BE49-F238E27FC236}">
                      <a16:creationId xmlns:a16="http://schemas.microsoft.com/office/drawing/2014/main" id="{F3D224E8-10E8-EB37-215B-5647B775A756}"/>
                    </a:ext>
                  </a:extLst>
                </p:cNvPr>
                <p:cNvSpPr/>
                <p:nvPr/>
              </p:nvSpPr>
              <p:spPr>
                <a:xfrm>
                  <a:off x="4918324" y="5417403"/>
                  <a:ext cx="29146" cy="108775"/>
                </a:xfrm>
                <a:custGeom>
                  <a:avLst/>
                  <a:gdLst>
                    <a:gd name="connsiteX0" fmla="*/ 0 w 29146"/>
                    <a:gd name="connsiteY0" fmla="*/ 108776 h 108775"/>
                    <a:gd name="connsiteX1" fmla="*/ 0 w 29146"/>
                    <a:gd name="connsiteY1" fmla="*/ 24765 h 108775"/>
                    <a:gd name="connsiteX2" fmla="*/ 14764 w 29146"/>
                    <a:gd name="connsiteY2" fmla="*/ 0 h 108775"/>
                    <a:gd name="connsiteX3" fmla="*/ 29146 w 29146"/>
                    <a:gd name="connsiteY3" fmla="*/ 24384 h 108775"/>
                    <a:gd name="connsiteX4" fmla="*/ 29146 w 29146"/>
                    <a:gd name="connsiteY4" fmla="*/ 108395 h 108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46" h="108775">
                      <a:moveTo>
                        <a:pt x="0" y="108776"/>
                      </a:moveTo>
                      <a:lnTo>
                        <a:pt x="0" y="24765"/>
                      </a:lnTo>
                      <a:lnTo>
                        <a:pt x="14764" y="0"/>
                      </a:lnTo>
                      <a:lnTo>
                        <a:pt x="29146" y="24384"/>
                      </a:lnTo>
                      <a:lnTo>
                        <a:pt x="29146" y="108395"/>
                      </a:lnTo>
                    </a:path>
                  </a:pathLst>
                </a:custGeom>
                <a:grpFill/>
                <a:ln w="5715" cap="rnd">
                  <a:solidFill>
                    <a:srgbClr val="E52A29"/>
                  </a:solidFill>
                  <a:prstDash val="solid"/>
                  <a:round/>
                </a:ln>
              </p:spPr>
              <p:txBody>
                <a:bodyPr rtlCol="0" anchor="ctr"/>
                <a:lstStyle/>
                <a:p>
                  <a:endParaRPr lang="fr-FR" sz="1400"/>
                </a:p>
              </p:txBody>
            </p:sp>
            <p:sp>
              <p:nvSpPr>
                <p:cNvPr id="1093" name="Forme libre : forme 1092">
                  <a:extLst>
                    <a:ext uri="{FF2B5EF4-FFF2-40B4-BE49-F238E27FC236}">
                      <a16:creationId xmlns:a16="http://schemas.microsoft.com/office/drawing/2014/main" id="{EF667A7E-3F87-7899-95B2-AFF9CC77C281}"/>
                    </a:ext>
                  </a:extLst>
                </p:cNvPr>
                <p:cNvSpPr/>
                <p:nvPr/>
              </p:nvSpPr>
              <p:spPr>
                <a:xfrm>
                  <a:off x="4988142" y="5527703"/>
                  <a:ext cx="9048" cy="9525"/>
                </a:xfrm>
                <a:custGeom>
                  <a:avLst/>
                  <a:gdLst>
                    <a:gd name="connsiteX0" fmla="*/ 0 w 9048"/>
                    <a:gd name="connsiteY0" fmla="*/ 0 h 9525"/>
                    <a:gd name="connsiteX1" fmla="*/ 9049 w 9048"/>
                    <a:gd name="connsiteY1" fmla="*/ 0 h 9525"/>
                  </a:gdLst>
                  <a:ahLst/>
                  <a:cxnLst>
                    <a:cxn ang="0">
                      <a:pos x="connsiteX0" y="connsiteY0"/>
                    </a:cxn>
                    <a:cxn ang="0">
                      <a:pos x="connsiteX1" y="connsiteY1"/>
                    </a:cxn>
                  </a:cxnLst>
                  <a:rect l="l" t="t" r="r" b="b"/>
                  <a:pathLst>
                    <a:path w="9048" h="9525">
                      <a:moveTo>
                        <a:pt x="0" y="0"/>
                      </a:moveTo>
                      <a:lnTo>
                        <a:pt x="9049" y="0"/>
                      </a:lnTo>
                    </a:path>
                  </a:pathLst>
                </a:custGeom>
                <a:grpFill/>
                <a:ln w="5715" cap="rnd">
                  <a:solidFill>
                    <a:srgbClr val="E52A29"/>
                  </a:solidFill>
                  <a:prstDash val="solid"/>
                  <a:round/>
                </a:ln>
              </p:spPr>
              <p:txBody>
                <a:bodyPr rtlCol="0" anchor="ctr"/>
                <a:lstStyle/>
                <a:p>
                  <a:endParaRPr lang="fr-FR" sz="1400"/>
                </a:p>
              </p:txBody>
            </p:sp>
          </p:grpSp>
          <p:grpSp>
            <p:nvGrpSpPr>
              <p:cNvPr id="1083" name="Graphique 1876">
                <a:extLst>
                  <a:ext uri="{FF2B5EF4-FFF2-40B4-BE49-F238E27FC236}">
                    <a16:creationId xmlns:a16="http://schemas.microsoft.com/office/drawing/2014/main" id="{6C3C9F94-291F-5BF5-C314-78B6D910994B}"/>
                  </a:ext>
                </a:extLst>
              </p:cNvPr>
              <p:cNvGrpSpPr/>
              <p:nvPr/>
            </p:nvGrpSpPr>
            <p:grpSpPr>
              <a:xfrm>
                <a:off x="4298627" y="5343585"/>
                <a:ext cx="112585" cy="183642"/>
                <a:chOff x="4298627" y="5343585"/>
                <a:chExt cx="112585" cy="183642"/>
              </a:xfrm>
              <a:grpFill/>
            </p:grpSpPr>
            <p:sp>
              <p:nvSpPr>
                <p:cNvPr id="1087" name="Forme libre : forme 1086">
                  <a:extLst>
                    <a:ext uri="{FF2B5EF4-FFF2-40B4-BE49-F238E27FC236}">
                      <a16:creationId xmlns:a16="http://schemas.microsoft.com/office/drawing/2014/main" id="{589DAAA4-2172-BDFB-48F3-DB08139F204F}"/>
                    </a:ext>
                  </a:extLst>
                </p:cNvPr>
                <p:cNvSpPr/>
                <p:nvPr/>
              </p:nvSpPr>
              <p:spPr>
                <a:xfrm>
                  <a:off x="4298627" y="5343585"/>
                  <a:ext cx="112585" cy="112585"/>
                </a:xfrm>
                <a:custGeom>
                  <a:avLst/>
                  <a:gdLst>
                    <a:gd name="connsiteX0" fmla="*/ 112586 w 112585"/>
                    <a:gd name="connsiteY0" fmla="*/ 56293 h 112585"/>
                    <a:gd name="connsiteX1" fmla="*/ 56293 w 112585"/>
                    <a:gd name="connsiteY1" fmla="*/ 112586 h 112585"/>
                    <a:gd name="connsiteX2" fmla="*/ 0 w 112585"/>
                    <a:gd name="connsiteY2" fmla="*/ 56293 h 112585"/>
                    <a:gd name="connsiteX3" fmla="*/ 56293 w 112585"/>
                    <a:gd name="connsiteY3" fmla="*/ 0 h 112585"/>
                    <a:gd name="connsiteX4" fmla="*/ 112586 w 112585"/>
                    <a:gd name="connsiteY4" fmla="*/ 56293 h 112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85" h="112585">
                      <a:moveTo>
                        <a:pt x="112586" y="56293"/>
                      </a:moveTo>
                      <a:cubicBezTo>
                        <a:pt x="112586" y="87382"/>
                        <a:pt x="87382" y="112586"/>
                        <a:pt x="56293" y="112586"/>
                      </a:cubicBezTo>
                      <a:cubicBezTo>
                        <a:pt x="25203" y="112586"/>
                        <a:pt x="0" y="87382"/>
                        <a:pt x="0" y="56293"/>
                      </a:cubicBezTo>
                      <a:cubicBezTo>
                        <a:pt x="0" y="25203"/>
                        <a:pt x="25203" y="0"/>
                        <a:pt x="56293" y="0"/>
                      </a:cubicBezTo>
                      <a:cubicBezTo>
                        <a:pt x="87382" y="0"/>
                        <a:pt x="112586" y="25203"/>
                        <a:pt x="112586" y="56293"/>
                      </a:cubicBezTo>
                      <a:close/>
                    </a:path>
                  </a:pathLst>
                </a:custGeom>
                <a:grpFill/>
                <a:ln w="5715" cap="rnd">
                  <a:solidFill>
                    <a:srgbClr val="E52A29"/>
                  </a:solidFill>
                  <a:prstDash val="solid"/>
                  <a:round/>
                </a:ln>
              </p:spPr>
              <p:txBody>
                <a:bodyPr rtlCol="0" anchor="ctr"/>
                <a:lstStyle/>
                <a:p>
                  <a:endParaRPr lang="fr-FR" sz="1400"/>
                </a:p>
              </p:txBody>
            </p:sp>
            <p:sp>
              <p:nvSpPr>
                <p:cNvPr id="1088" name="Forme libre : forme 1087">
                  <a:extLst>
                    <a:ext uri="{FF2B5EF4-FFF2-40B4-BE49-F238E27FC236}">
                      <a16:creationId xmlns:a16="http://schemas.microsoft.com/office/drawing/2014/main" id="{3063BE27-A646-6724-6FEF-4C9C11C31564}"/>
                    </a:ext>
                  </a:extLst>
                </p:cNvPr>
                <p:cNvSpPr/>
                <p:nvPr/>
              </p:nvSpPr>
              <p:spPr>
                <a:xfrm>
                  <a:off x="4354539" y="5388162"/>
                  <a:ext cx="9525" cy="139065"/>
                </a:xfrm>
                <a:custGeom>
                  <a:avLst/>
                  <a:gdLst>
                    <a:gd name="connsiteX0" fmla="*/ 0 w 9525"/>
                    <a:gd name="connsiteY0" fmla="*/ 0 h 139065"/>
                    <a:gd name="connsiteX1" fmla="*/ 0 w 9525"/>
                    <a:gd name="connsiteY1" fmla="*/ 139065 h 139065"/>
                  </a:gdLst>
                  <a:ahLst/>
                  <a:cxnLst>
                    <a:cxn ang="0">
                      <a:pos x="connsiteX0" y="connsiteY0"/>
                    </a:cxn>
                    <a:cxn ang="0">
                      <a:pos x="connsiteX1" y="connsiteY1"/>
                    </a:cxn>
                  </a:cxnLst>
                  <a:rect l="l" t="t" r="r" b="b"/>
                  <a:pathLst>
                    <a:path w="9525" h="139065">
                      <a:moveTo>
                        <a:pt x="0" y="0"/>
                      </a:moveTo>
                      <a:lnTo>
                        <a:pt x="0" y="139065"/>
                      </a:lnTo>
                    </a:path>
                  </a:pathLst>
                </a:custGeom>
                <a:grpFill/>
                <a:ln w="5715" cap="rnd">
                  <a:solidFill>
                    <a:srgbClr val="E52A29"/>
                  </a:solidFill>
                  <a:prstDash val="solid"/>
                  <a:round/>
                </a:ln>
              </p:spPr>
              <p:txBody>
                <a:bodyPr rtlCol="0" anchor="ctr"/>
                <a:lstStyle/>
                <a:p>
                  <a:endParaRPr lang="fr-FR" sz="1400"/>
                </a:p>
              </p:txBody>
            </p:sp>
            <p:sp>
              <p:nvSpPr>
                <p:cNvPr id="1089" name="Forme libre : forme 1088">
                  <a:extLst>
                    <a:ext uri="{FF2B5EF4-FFF2-40B4-BE49-F238E27FC236}">
                      <a16:creationId xmlns:a16="http://schemas.microsoft.com/office/drawing/2014/main" id="{F4C9FC90-AE1E-ED31-784C-A8714BA203EA}"/>
                    </a:ext>
                  </a:extLst>
                </p:cNvPr>
                <p:cNvSpPr/>
                <p:nvPr/>
              </p:nvSpPr>
              <p:spPr>
                <a:xfrm>
                  <a:off x="4330155" y="5403688"/>
                  <a:ext cx="22669" cy="22669"/>
                </a:xfrm>
                <a:custGeom>
                  <a:avLst/>
                  <a:gdLst>
                    <a:gd name="connsiteX0" fmla="*/ 0 w 22669"/>
                    <a:gd name="connsiteY0" fmla="*/ 0 h 22669"/>
                    <a:gd name="connsiteX1" fmla="*/ 22669 w 22669"/>
                    <a:gd name="connsiteY1" fmla="*/ 22669 h 22669"/>
                  </a:gdLst>
                  <a:ahLst/>
                  <a:cxnLst>
                    <a:cxn ang="0">
                      <a:pos x="connsiteX0" y="connsiteY0"/>
                    </a:cxn>
                    <a:cxn ang="0">
                      <a:pos x="connsiteX1" y="connsiteY1"/>
                    </a:cxn>
                  </a:cxnLst>
                  <a:rect l="l" t="t" r="r" b="b"/>
                  <a:pathLst>
                    <a:path w="22669" h="22669">
                      <a:moveTo>
                        <a:pt x="0" y="0"/>
                      </a:moveTo>
                      <a:lnTo>
                        <a:pt x="22669" y="22669"/>
                      </a:lnTo>
                    </a:path>
                  </a:pathLst>
                </a:custGeom>
                <a:grpFill/>
                <a:ln w="5715" cap="rnd">
                  <a:solidFill>
                    <a:srgbClr val="E52A29"/>
                  </a:solidFill>
                  <a:prstDash val="solid"/>
                  <a:round/>
                </a:ln>
              </p:spPr>
              <p:txBody>
                <a:bodyPr rtlCol="0" anchor="ctr"/>
                <a:lstStyle/>
                <a:p>
                  <a:endParaRPr lang="fr-FR" sz="1400"/>
                </a:p>
              </p:txBody>
            </p:sp>
          </p:grpSp>
          <p:sp>
            <p:nvSpPr>
              <p:cNvPr id="1084" name="Forme libre : forme 1083">
                <a:extLst>
                  <a:ext uri="{FF2B5EF4-FFF2-40B4-BE49-F238E27FC236}">
                    <a16:creationId xmlns:a16="http://schemas.microsoft.com/office/drawing/2014/main" id="{E5B73244-EDF1-EB1F-7759-8D37CC136EF3}"/>
                  </a:ext>
                </a:extLst>
              </p:cNvPr>
              <p:cNvSpPr/>
              <p:nvPr/>
            </p:nvSpPr>
            <p:spPr>
              <a:xfrm>
                <a:off x="4523036" y="5302056"/>
                <a:ext cx="41338" cy="69818"/>
              </a:xfrm>
              <a:custGeom>
                <a:avLst/>
                <a:gdLst>
                  <a:gd name="connsiteX0" fmla="*/ 41339 w 41338"/>
                  <a:gd name="connsiteY0" fmla="*/ 69818 h 69818"/>
                  <a:gd name="connsiteX1" fmla="*/ 41339 w 41338"/>
                  <a:gd name="connsiteY1" fmla="*/ 20669 h 69818"/>
                  <a:gd name="connsiteX2" fmla="*/ 20669 w 41338"/>
                  <a:gd name="connsiteY2" fmla="*/ 0 h 69818"/>
                  <a:gd name="connsiteX3" fmla="*/ 20669 w 41338"/>
                  <a:gd name="connsiteY3" fmla="*/ 0 h 69818"/>
                  <a:gd name="connsiteX4" fmla="*/ 0 w 41338"/>
                  <a:gd name="connsiteY4" fmla="*/ 20669 h 69818"/>
                  <a:gd name="connsiteX5" fmla="*/ 0 w 41338"/>
                  <a:gd name="connsiteY5" fmla="*/ 69818 h 69818"/>
                  <a:gd name="connsiteX6" fmla="*/ 41339 w 41338"/>
                  <a:gd name="connsiteY6" fmla="*/ 69818 h 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8" h="69818">
                    <a:moveTo>
                      <a:pt x="41339" y="69818"/>
                    </a:moveTo>
                    <a:lnTo>
                      <a:pt x="41339" y="20669"/>
                    </a:lnTo>
                    <a:cubicBezTo>
                      <a:pt x="41339" y="9334"/>
                      <a:pt x="32099" y="0"/>
                      <a:pt x="20669" y="0"/>
                    </a:cubicBezTo>
                    <a:lnTo>
                      <a:pt x="20669" y="0"/>
                    </a:lnTo>
                    <a:cubicBezTo>
                      <a:pt x="9334" y="0"/>
                      <a:pt x="0" y="9239"/>
                      <a:pt x="0" y="20669"/>
                    </a:cubicBezTo>
                    <a:lnTo>
                      <a:pt x="0" y="69818"/>
                    </a:lnTo>
                    <a:lnTo>
                      <a:pt x="41339" y="69818"/>
                    </a:lnTo>
                    <a:close/>
                  </a:path>
                </a:pathLst>
              </a:custGeom>
              <a:grpFill/>
              <a:ln w="5715" cap="rnd">
                <a:solidFill>
                  <a:srgbClr val="E52A29"/>
                </a:solidFill>
                <a:prstDash val="solid"/>
                <a:round/>
              </a:ln>
            </p:spPr>
            <p:txBody>
              <a:bodyPr rtlCol="0" anchor="ctr"/>
              <a:lstStyle/>
              <a:p>
                <a:endParaRPr lang="fr-FR" sz="1400"/>
              </a:p>
            </p:txBody>
          </p:sp>
          <p:sp>
            <p:nvSpPr>
              <p:cNvPr id="1085" name="Forme libre : forme 1084">
                <a:extLst>
                  <a:ext uri="{FF2B5EF4-FFF2-40B4-BE49-F238E27FC236}">
                    <a16:creationId xmlns:a16="http://schemas.microsoft.com/office/drawing/2014/main" id="{3BAA623A-EC7E-11F3-B22F-F6FB4F84CD54}"/>
                  </a:ext>
                </a:extLst>
              </p:cNvPr>
              <p:cNvSpPr/>
              <p:nvPr/>
            </p:nvSpPr>
            <p:spPr>
              <a:xfrm>
                <a:off x="4669340" y="5405688"/>
                <a:ext cx="41338" cy="69818"/>
              </a:xfrm>
              <a:custGeom>
                <a:avLst/>
                <a:gdLst>
                  <a:gd name="connsiteX0" fmla="*/ 41339 w 41338"/>
                  <a:gd name="connsiteY0" fmla="*/ 69818 h 69818"/>
                  <a:gd name="connsiteX1" fmla="*/ 41339 w 41338"/>
                  <a:gd name="connsiteY1" fmla="*/ 20669 h 69818"/>
                  <a:gd name="connsiteX2" fmla="*/ 20669 w 41338"/>
                  <a:gd name="connsiteY2" fmla="*/ 0 h 69818"/>
                  <a:gd name="connsiteX3" fmla="*/ 20669 w 41338"/>
                  <a:gd name="connsiteY3" fmla="*/ 0 h 69818"/>
                  <a:gd name="connsiteX4" fmla="*/ 0 w 41338"/>
                  <a:gd name="connsiteY4" fmla="*/ 20669 h 69818"/>
                  <a:gd name="connsiteX5" fmla="*/ 0 w 41338"/>
                  <a:gd name="connsiteY5" fmla="*/ 69818 h 69818"/>
                  <a:gd name="connsiteX6" fmla="*/ 41339 w 41338"/>
                  <a:gd name="connsiteY6" fmla="*/ 69818 h 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8" h="69818">
                    <a:moveTo>
                      <a:pt x="41339" y="69818"/>
                    </a:moveTo>
                    <a:lnTo>
                      <a:pt x="41339" y="20669"/>
                    </a:lnTo>
                    <a:cubicBezTo>
                      <a:pt x="41339" y="9334"/>
                      <a:pt x="32099" y="0"/>
                      <a:pt x="20669" y="0"/>
                    </a:cubicBezTo>
                    <a:lnTo>
                      <a:pt x="20669" y="0"/>
                    </a:lnTo>
                    <a:cubicBezTo>
                      <a:pt x="9334" y="0"/>
                      <a:pt x="0" y="9239"/>
                      <a:pt x="0" y="20669"/>
                    </a:cubicBezTo>
                    <a:lnTo>
                      <a:pt x="0" y="69818"/>
                    </a:lnTo>
                    <a:lnTo>
                      <a:pt x="41339" y="69818"/>
                    </a:lnTo>
                    <a:close/>
                  </a:path>
                </a:pathLst>
              </a:custGeom>
              <a:grpFill/>
              <a:ln w="5715" cap="rnd">
                <a:solidFill>
                  <a:srgbClr val="E52A29"/>
                </a:solidFill>
                <a:prstDash val="solid"/>
                <a:round/>
              </a:ln>
            </p:spPr>
            <p:txBody>
              <a:bodyPr rtlCol="0" anchor="ctr"/>
              <a:lstStyle/>
              <a:p>
                <a:endParaRPr lang="fr-FR" sz="1400"/>
              </a:p>
            </p:txBody>
          </p:sp>
          <p:sp>
            <p:nvSpPr>
              <p:cNvPr id="1086" name="Forme libre : forme 1085">
                <a:extLst>
                  <a:ext uri="{FF2B5EF4-FFF2-40B4-BE49-F238E27FC236}">
                    <a16:creationId xmlns:a16="http://schemas.microsoft.com/office/drawing/2014/main" id="{D62EE9B3-3C54-AD81-7544-6A8050FA416A}"/>
                  </a:ext>
                </a:extLst>
              </p:cNvPr>
              <p:cNvSpPr/>
              <p:nvPr/>
            </p:nvSpPr>
            <p:spPr>
              <a:xfrm>
                <a:off x="4735729" y="5404068"/>
                <a:ext cx="41338" cy="69818"/>
              </a:xfrm>
              <a:custGeom>
                <a:avLst/>
                <a:gdLst>
                  <a:gd name="connsiteX0" fmla="*/ 41339 w 41338"/>
                  <a:gd name="connsiteY0" fmla="*/ 69818 h 69818"/>
                  <a:gd name="connsiteX1" fmla="*/ 41339 w 41338"/>
                  <a:gd name="connsiteY1" fmla="*/ 20669 h 69818"/>
                  <a:gd name="connsiteX2" fmla="*/ 20669 w 41338"/>
                  <a:gd name="connsiteY2" fmla="*/ 0 h 69818"/>
                  <a:gd name="connsiteX3" fmla="*/ 20669 w 41338"/>
                  <a:gd name="connsiteY3" fmla="*/ 0 h 69818"/>
                  <a:gd name="connsiteX4" fmla="*/ 0 w 41338"/>
                  <a:gd name="connsiteY4" fmla="*/ 20669 h 69818"/>
                  <a:gd name="connsiteX5" fmla="*/ 0 w 41338"/>
                  <a:gd name="connsiteY5" fmla="*/ 69818 h 69818"/>
                  <a:gd name="connsiteX6" fmla="*/ 41339 w 41338"/>
                  <a:gd name="connsiteY6" fmla="*/ 69818 h 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8" h="69818">
                    <a:moveTo>
                      <a:pt x="41339" y="69818"/>
                    </a:moveTo>
                    <a:lnTo>
                      <a:pt x="41339" y="20669"/>
                    </a:lnTo>
                    <a:cubicBezTo>
                      <a:pt x="41339" y="9335"/>
                      <a:pt x="32099" y="0"/>
                      <a:pt x="20669" y="0"/>
                    </a:cubicBezTo>
                    <a:lnTo>
                      <a:pt x="20669" y="0"/>
                    </a:lnTo>
                    <a:cubicBezTo>
                      <a:pt x="9334" y="0"/>
                      <a:pt x="0" y="9239"/>
                      <a:pt x="0" y="20669"/>
                    </a:cubicBezTo>
                    <a:lnTo>
                      <a:pt x="0" y="69818"/>
                    </a:lnTo>
                    <a:lnTo>
                      <a:pt x="41339" y="69818"/>
                    </a:lnTo>
                    <a:close/>
                  </a:path>
                </a:pathLst>
              </a:custGeom>
              <a:grpFill/>
              <a:ln w="5715" cap="rnd">
                <a:solidFill>
                  <a:srgbClr val="E52A29"/>
                </a:solidFill>
                <a:prstDash val="solid"/>
                <a:round/>
              </a:ln>
            </p:spPr>
            <p:txBody>
              <a:bodyPr rtlCol="0" anchor="ctr"/>
              <a:lstStyle/>
              <a:p>
                <a:endParaRPr lang="fr-FR" sz="1400"/>
              </a:p>
            </p:txBody>
          </p:sp>
        </p:grpSp>
        <p:sp>
          <p:nvSpPr>
            <p:cNvPr id="1070" name="Forme libre : forme 1069">
              <a:extLst>
                <a:ext uri="{FF2B5EF4-FFF2-40B4-BE49-F238E27FC236}">
                  <a16:creationId xmlns:a16="http://schemas.microsoft.com/office/drawing/2014/main" id="{3DC36E98-3A63-C637-DB26-E3F397D1C358}"/>
                </a:ext>
              </a:extLst>
            </p:cNvPr>
            <p:cNvSpPr/>
            <p:nvPr/>
          </p:nvSpPr>
          <p:spPr>
            <a:xfrm>
              <a:off x="4697153" y="5276529"/>
              <a:ext cx="70580" cy="9525"/>
            </a:xfrm>
            <a:custGeom>
              <a:avLst/>
              <a:gdLst>
                <a:gd name="connsiteX0" fmla="*/ 70580 w 70580"/>
                <a:gd name="connsiteY0" fmla="*/ 0 h 9525"/>
                <a:gd name="connsiteX1" fmla="*/ 0 w 70580"/>
                <a:gd name="connsiteY1" fmla="*/ 0 h 9525"/>
              </a:gdLst>
              <a:ahLst/>
              <a:cxnLst>
                <a:cxn ang="0">
                  <a:pos x="connsiteX0" y="connsiteY0"/>
                </a:cxn>
                <a:cxn ang="0">
                  <a:pos x="connsiteX1" y="connsiteY1"/>
                </a:cxn>
              </a:cxnLst>
              <a:rect l="l" t="t" r="r" b="b"/>
              <a:pathLst>
                <a:path w="70580" h="9525">
                  <a:moveTo>
                    <a:pt x="70580" y="0"/>
                  </a:moveTo>
                  <a:lnTo>
                    <a:pt x="0" y="0"/>
                  </a:lnTo>
                </a:path>
              </a:pathLst>
            </a:custGeom>
            <a:grpFill/>
            <a:ln w="5715" cap="rnd">
              <a:solidFill>
                <a:srgbClr val="E52A29"/>
              </a:solidFill>
              <a:prstDash val="solid"/>
              <a:round/>
            </a:ln>
          </p:spPr>
          <p:txBody>
            <a:bodyPr rtlCol="0" anchor="ctr"/>
            <a:lstStyle/>
            <a:p>
              <a:endParaRPr lang="fr-FR" sz="1400"/>
            </a:p>
          </p:txBody>
        </p:sp>
        <p:sp>
          <p:nvSpPr>
            <p:cNvPr id="1071" name="Forme libre : forme 1070">
              <a:extLst>
                <a:ext uri="{FF2B5EF4-FFF2-40B4-BE49-F238E27FC236}">
                  <a16:creationId xmlns:a16="http://schemas.microsoft.com/office/drawing/2014/main" id="{2B6EACEA-A0FE-D2F6-952C-209ED8A20610}"/>
                </a:ext>
              </a:extLst>
            </p:cNvPr>
            <p:cNvSpPr/>
            <p:nvPr/>
          </p:nvSpPr>
          <p:spPr>
            <a:xfrm>
              <a:off x="4663244" y="5304247"/>
              <a:ext cx="122491" cy="9525"/>
            </a:xfrm>
            <a:custGeom>
              <a:avLst/>
              <a:gdLst>
                <a:gd name="connsiteX0" fmla="*/ 122491 w 122491"/>
                <a:gd name="connsiteY0" fmla="*/ 0 h 9525"/>
                <a:gd name="connsiteX1" fmla="*/ 0 w 122491"/>
                <a:gd name="connsiteY1" fmla="*/ 0 h 9525"/>
              </a:gdLst>
              <a:ahLst/>
              <a:cxnLst>
                <a:cxn ang="0">
                  <a:pos x="connsiteX0" y="connsiteY0"/>
                </a:cxn>
                <a:cxn ang="0">
                  <a:pos x="connsiteX1" y="connsiteY1"/>
                </a:cxn>
              </a:cxnLst>
              <a:rect l="l" t="t" r="r" b="b"/>
              <a:pathLst>
                <a:path w="122491" h="9525">
                  <a:moveTo>
                    <a:pt x="122491" y="0"/>
                  </a:moveTo>
                  <a:lnTo>
                    <a:pt x="0" y="0"/>
                  </a:lnTo>
                </a:path>
              </a:pathLst>
            </a:custGeom>
            <a:grpFill/>
            <a:ln w="5715" cap="rnd">
              <a:solidFill>
                <a:srgbClr val="E52A29"/>
              </a:solidFill>
              <a:prstDash val="solid"/>
              <a:round/>
            </a:ln>
          </p:spPr>
          <p:txBody>
            <a:bodyPr rtlCol="0" anchor="ctr"/>
            <a:lstStyle/>
            <a:p>
              <a:endParaRPr lang="fr-FR" sz="1400"/>
            </a:p>
          </p:txBody>
        </p:sp>
      </p:grpSp>
      <p:pic>
        <p:nvPicPr>
          <p:cNvPr id="7170" name="Picture 2" descr="Vecteur gâteau au fromage aux cerises. tranche de gâteau au sirop de baies. morceau de tarte isolé sur fond blanc">
            <a:extLst>
              <a:ext uri="{FF2B5EF4-FFF2-40B4-BE49-F238E27FC236}">
                <a16:creationId xmlns:a16="http://schemas.microsoft.com/office/drawing/2014/main" id="{B89ADC79-276D-C716-4B94-1737294637AA}"/>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36050" y="401234"/>
            <a:ext cx="937403" cy="832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83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500" fill="hold"/>
                                        <p:tgtEl>
                                          <p:spTgt spid="9"/>
                                        </p:tgtEl>
                                        <p:attrNameLst>
                                          <p:attrName>ppt_w</p:attrName>
                                        </p:attrNameLst>
                                      </p:cBhvr>
                                      <p:tavLst>
                                        <p:tav tm="0">
                                          <p:val>
                                            <p:fltVal val="0"/>
                                          </p:val>
                                        </p:tav>
                                        <p:tav tm="100000">
                                          <p:val>
                                            <p:strVal val="#ppt_w"/>
                                          </p:val>
                                        </p:tav>
                                      </p:tavLst>
                                    </p:anim>
                                    <p:anim calcmode="lin" valueType="num">
                                      <p:cBhvr>
                                        <p:cTn id="8" dur="1500" fill="hold"/>
                                        <p:tgtEl>
                                          <p:spTgt spid="9"/>
                                        </p:tgtEl>
                                        <p:attrNameLst>
                                          <p:attrName>ppt_h</p:attrName>
                                        </p:attrNameLst>
                                      </p:cBhvr>
                                      <p:tavLst>
                                        <p:tav tm="0">
                                          <p:val>
                                            <p:fltVal val="0"/>
                                          </p:val>
                                        </p:tav>
                                        <p:tav tm="100000">
                                          <p:val>
                                            <p:strVal val="#ppt_h"/>
                                          </p:val>
                                        </p:tav>
                                      </p:tavLst>
                                    </p:anim>
                                    <p:animEffect transition="in" filter="fade">
                                      <p:cBhvr>
                                        <p:cTn id="9" dur="1500"/>
                                        <p:tgtEl>
                                          <p:spTgt spid="9"/>
                                        </p:tgtEl>
                                      </p:cBhvr>
                                    </p:animEffect>
                                  </p:childTnLst>
                                </p:cTn>
                              </p:par>
                            </p:childTnLst>
                          </p:cTn>
                        </p:par>
                        <p:par>
                          <p:cTn id="10" fill="hold">
                            <p:stCondLst>
                              <p:cond delay="1500"/>
                            </p:stCondLst>
                            <p:childTnLst>
                              <p:par>
                                <p:cTn id="11" presetID="53" presetClass="entr" presetSubtype="16" fill="hold" grpId="0" nodeType="afterEffect">
                                  <p:stCondLst>
                                    <p:cond delay="150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E3F5550-4D54-0758-A5BB-D2713BA5DDEB}"/>
              </a:ext>
            </a:extLst>
          </p:cNvPr>
          <p:cNvSpPr/>
          <p:nvPr/>
        </p:nvSpPr>
        <p:spPr>
          <a:xfrm>
            <a:off x="3186260" y="3148548"/>
            <a:ext cx="9005740" cy="7164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a:extLst>
              <a:ext uri="{FF2B5EF4-FFF2-40B4-BE49-F238E27FC236}">
                <a16:creationId xmlns:a16="http://schemas.microsoft.com/office/drawing/2014/main" id="{9C7B6F51-9659-4C3A-85CF-3EC3C72B68DF}"/>
              </a:ext>
            </a:extLst>
          </p:cNvPr>
          <p:cNvSpPr>
            <a:spLocks noGrp="1"/>
          </p:cNvSpPr>
          <p:nvPr>
            <p:ph type="body" sz="quarter" idx="14"/>
          </p:nvPr>
        </p:nvSpPr>
        <p:spPr/>
        <p:txBody>
          <a:bodyPr/>
          <a:lstStyle/>
          <a:p>
            <a:r>
              <a:rPr lang="fr-FR" dirty="0"/>
              <a:t>03</a:t>
            </a:r>
          </a:p>
        </p:txBody>
      </p:sp>
      <p:pic>
        <p:nvPicPr>
          <p:cNvPr id="2" name="Picture 2" descr="Vecteur gratuit une fille prend une photo d'une femme sur un terrain de golf">
            <a:extLst>
              <a:ext uri="{FF2B5EF4-FFF2-40B4-BE49-F238E27FC236}">
                <a16:creationId xmlns:a16="http://schemas.microsoft.com/office/drawing/2014/main" id="{626BF29F-24DC-48E7-C5E6-5F452D4DDE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087" r="13793"/>
          <a:stretch/>
        </p:blipFill>
        <p:spPr bwMode="auto">
          <a:xfrm>
            <a:off x="471340" y="0"/>
            <a:ext cx="2762054"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texte 1">
            <a:extLst>
              <a:ext uri="{FF2B5EF4-FFF2-40B4-BE49-F238E27FC236}">
                <a16:creationId xmlns:a16="http://schemas.microsoft.com/office/drawing/2014/main" id="{D097C6AB-9A65-6A8D-DC0F-EF632F136BFF}"/>
              </a:ext>
            </a:extLst>
          </p:cNvPr>
          <p:cNvSpPr>
            <a:spLocks noGrp="1"/>
          </p:cNvSpPr>
          <p:nvPr>
            <p:ph type="body" sz="quarter" idx="13"/>
          </p:nvPr>
        </p:nvSpPr>
        <p:spPr>
          <a:xfrm>
            <a:off x="3716163" y="1779052"/>
            <a:ext cx="7620201" cy="3104033"/>
          </a:xfrm>
        </p:spPr>
        <p:txBody>
          <a:bodyPr/>
          <a:lstStyle/>
          <a:p>
            <a:r>
              <a:rPr lang="fr-FR" b="1" dirty="0">
                <a:solidFill>
                  <a:schemeClr val="accent4">
                    <a:lumMod val="75000"/>
                  </a:schemeClr>
                </a:solidFill>
              </a:rPr>
              <a:t>En situation : </a:t>
            </a:r>
            <a:r>
              <a:rPr lang="fr-FR" dirty="0"/>
              <a:t>L'assurance et l'assistance constituent des solutions pour faire face à la plupart des incidents lors des vacances.</a:t>
            </a:r>
          </a:p>
          <a:p>
            <a:r>
              <a:rPr lang="fr-FR" b="1" dirty="0">
                <a:solidFill>
                  <a:schemeClr val="accent4">
                    <a:lumMod val="75000"/>
                  </a:schemeClr>
                </a:solidFill>
              </a:rPr>
              <a:t>Le complément : </a:t>
            </a:r>
            <a:r>
              <a:rPr lang="fr-FR" dirty="0"/>
              <a:t>La cerise sur le gâteau… D’autres situations, si vous le souhaitez, à découvrir ou à vérifier.</a:t>
            </a:r>
          </a:p>
          <a:p>
            <a:r>
              <a:rPr lang="fr-FR" b="1" dirty="0">
                <a:solidFill>
                  <a:srgbClr val="C00000"/>
                </a:solidFill>
              </a:rPr>
              <a:t>Les outils : </a:t>
            </a:r>
            <a:r>
              <a:rPr lang="fr-FR" dirty="0"/>
              <a:t>Pour vous former, pour progresser ou simplement rester à jour, les outils d’aide à la vente sont à votre disposition.</a:t>
            </a:r>
          </a:p>
          <a:p>
            <a:r>
              <a:rPr lang="fr-FR" b="1" dirty="0">
                <a:solidFill>
                  <a:srgbClr val="C00000"/>
                </a:solidFill>
              </a:rPr>
              <a:t>Les remises : </a:t>
            </a:r>
            <a:r>
              <a:rPr lang="fr-FR" dirty="0"/>
              <a:t>Faire ses comptes et maîtriser ses dépenses est une priorité pour les vacanciers. Retrouvez les remises de nos offres destinées à nos clients.</a:t>
            </a:r>
          </a:p>
          <a:p>
            <a:endParaRPr lang="fr-FR" dirty="0"/>
          </a:p>
        </p:txBody>
      </p:sp>
    </p:spTree>
    <p:extLst>
      <p:ext uri="{BB962C8B-B14F-4D97-AF65-F5344CB8AC3E}">
        <p14:creationId xmlns:p14="http://schemas.microsoft.com/office/powerpoint/2010/main" val="1848214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883179-3805-2C30-79B4-5F8118647FD4}"/>
              </a:ext>
            </a:extLst>
          </p:cNvPr>
          <p:cNvSpPr/>
          <p:nvPr/>
        </p:nvSpPr>
        <p:spPr>
          <a:xfrm>
            <a:off x="961534" y="1388669"/>
            <a:ext cx="1602557" cy="36743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Picture 2" descr="Vecteur gratuit une fille prend une photo d'une femme sur un terrain de golf">
            <a:extLst>
              <a:ext uri="{FF2B5EF4-FFF2-40B4-BE49-F238E27FC236}">
                <a16:creationId xmlns:a16="http://schemas.microsoft.com/office/drawing/2014/main" id="{4B65CAB9-35F3-1E2B-F9D5-F48BA44FB54C}"/>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29650" y="0"/>
            <a:ext cx="1218870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388669"/>
            <a:ext cx="9721294" cy="367439"/>
          </a:xfrm>
        </p:spPr>
        <p:txBody>
          <a:bodyPr/>
          <a:lstStyle/>
          <a:p>
            <a:r>
              <a:rPr lang="fr-FR" dirty="0"/>
              <a:t>« </a:t>
            </a:r>
            <a:r>
              <a:rPr lang="fr-FR" b="1" dirty="0">
                <a:solidFill>
                  <a:srgbClr val="C00000"/>
                </a:solidFill>
              </a:rPr>
              <a:t>ÇA ROULE ! </a:t>
            </a:r>
            <a:r>
              <a:rPr lang="fr-FR" dirty="0"/>
              <a:t>» : un outil de conquête pour notre assurance AUTO et un accélérateur de production.</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solidFill>
                  <a:srgbClr val="C00000"/>
                </a:solidFill>
              </a:rPr>
              <a:t>Les indispensables </a:t>
            </a:r>
            <a:r>
              <a:rPr lang="fr-FR" dirty="0"/>
              <a:t>de l’assurance.</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Les outils</a:t>
            </a:r>
          </a:p>
        </p:txBody>
      </p:sp>
      <p:pic>
        <p:nvPicPr>
          <p:cNvPr id="5" name="Picture 2" descr="Gas pedal - Free transport icons">
            <a:extLst>
              <a:ext uri="{FF2B5EF4-FFF2-40B4-BE49-F238E27FC236}">
                <a16:creationId xmlns:a16="http://schemas.microsoft.com/office/drawing/2014/main" id="{420FA377-E274-CC8B-286E-DCAD1FF0C713}"/>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10681183" y="848560"/>
            <a:ext cx="815492" cy="89411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hlinkClick r:id="rId5"/>
            <a:extLst>
              <a:ext uri="{FF2B5EF4-FFF2-40B4-BE49-F238E27FC236}">
                <a16:creationId xmlns:a16="http://schemas.microsoft.com/office/drawing/2014/main" id="{12DE12A2-7B2D-4CF4-3421-035DF64A3C70}"/>
              </a:ext>
            </a:extLst>
          </p:cNvPr>
          <p:cNvPicPr>
            <a:picLocks noChangeAspect="1"/>
          </p:cNvPicPr>
          <p:nvPr/>
        </p:nvPicPr>
        <p:blipFill>
          <a:blip r:embed="rId6"/>
          <a:stretch>
            <a:fillRect/>
          </a:stretch>
        </p:blipFill>
        <p:spPr>
          <a:xfrm>
            <a:off x="7846611" y="2127084"/>
            <a:ext cx="3812723" cy="2413480"/>
          </a:xfrm>
          <a:prstGeom prst="rect">
            <a:avLst/>
          </a:prstGeom>
        </p:spPr>
      </p:pic>
      <p:pic>
        <p:nvPicPr>
          <p:cNvPr id="7" name="Image 6">
            <a:extLst>
              <a:ext uri="{FF2B5EF4-FFF2-40B4-BE49-F238E27FC236}">
                <a16:creationId xmlns:a16="http://schemas.microsoft.com/office/drawing/2014/main" id="{1A367D49-EB69-E26D-6A76-0DB7B31DE8DE}"/>
              </a:ext>
            </a:extLst>
          </p:cNvPr>
          <p:cNvPicPr>
            <a:picLocks noChangeAspect="1"/>
          </p:cNvPicPr>
          <p:nvPr/>
        </p:nvPicPr>
        <p:blipFill>
          <a:blip r:embed="rId7">
            <a:duotone>
              <a:prstClr val="black"/>
              <a:schemeClr val="accent4">
                <a:tint val="45000"/>
                <a:satMod val="400000"/>
              </a:schemeClr>
            </a:duotone>
          </a:blip>
          <a:stretch>
            <a:fillRect/>
          </a:stretch>
        </p:blipFill>
        <p:spPr>
          <a:xfrm rot="5400000" flipH="1" flipV="1">
            <a:off x="11227669" y="3747376"/>
            <a:ext cx="711666" cy="684330"/>
          </a:xfrm>
          <a:prstGeom prst="rect">
            <a:avLst/>
          </a:prstGeom>
          <a:noFill/>
        </p:spPr>
      </p:pic>
      <p:sp>
        <p:nvSpPr>
          <p:cNvPr id="10" name="Espace réservé du contenu 1">
            <a:extLst>
              <a:ext uri="{FF2B5EF4-FFF2-40B4-BE49-F238E27FC236}">
                <a16:creationId xmlns:a16="http://schemas.microsoft.com/office/drawing/2014/main" id="{419B2EA9-54D3-C555-EB6F-F31AC442AE33}"/>
              </a:ext>
            </a:extLst>
          </p:cNvPr>
          <p:cNvSpPr txBox="1">
            <a:spLocks/>
          </p:cNvSpPr>
          <p:nvPr/>
        </p:nvSpPr>
        <p:spPr>
          <a:xfrm>
            <a:off x="695325" y="2173290"/>
            <a:ext cx="7195855" cy="48973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endParaRPr lang="fr-FR" b="1" dirty="0"/>
          </a:p>
          <a:p>
            <a:pPr lvl="1"/>
            <a:r>
              <a:rPr lang="fr-FR" b="1" dirty="0"/>
              <a:t>Comment l’utiliser ?</a:t>
            </a:r>
          </a:p>
          <a:p>
            <a:pPr marL="468000" lvl="1" indent="0">
              <a:buNone/>
            </a:pPr>
            <a:r>
              <a:rPr lang="fr-FR" b="1" dirty="0"/>
              <a:t> </a:t>
            </a:r>
          </a:p>
          <a:p>
            <a:pPr lvl="2"/>
            <a:r>
              <a:rPr lang="fr-FR" b="1" dirty="0">
                <a:solidFill>
                  <a:srgbClr val="C00000"/>
                </a:solidFill>
              </a:rPr>
              <a:t>Soit en version numérique, </a:t>
            </a:r>
            <a:r>
              <a:rPr lang="fr-FR" dirty="0"/>
              <a:t>en envoyant le jeu à votre client et en lui proposant de jouer. Relancez le ensuite pour connaître son score et fixer </a:t>
            </a:r>
            <a:r>
              <a:rPr lang="fr-FR" b="1" dirty="0"/>
              <a:t>un RDV Bilan Assurance.</a:t>
            </a:r>
          </a:p>
          <a:p>
            <a:pPr lvl="2"/>
            <a:endParaRPr lang="fr-FR" dirty="0"/>
          </a:p>
          <a:p>
            <a:pPr lvl="3"/>
            <a:r>
              <a:rPr lang="fr-FR" dirty="0">
                <a:hlinkClick r:id="rId8"/>
              </a:rPr>
              <a:t>Cliquez ici </a:t>
            </a:r>
            <a:r>
              <a:rPr lang="fr-FR" dirty="0"/>
              <a:t>et collez le lien dans un email à son attention.</a:t>
            </a:r>
          </a:p>
          <a:p>
            <a:pPr lvl="3"/>
            <a:endParaRPr lang="fr-FR" dirty="0"/>
          </a:p>
          <a:p>
            <a:pPr lvl="3"/>
            <a:endParaRPr lang="fr-FR" dirty="0"/>
          </a:p>
          <a:p>
            <a:pPr lvl="3"/>
            <a:endParaRPr lang="fr-FR" dirty="0"/>
          </a:p>
          <a:p>
            <a:pPr lvl="3"/>
            <a:endParaRPr lang="fr-FR" dirty="0"/>
          </a:p>
          <a:p>
            <a:pPr lvl="3"/>
            <a:endParaRPr lang="fr-FR" dirty="0"/>
          </a:p>
          <a:p>
            <a:pPr lvl="2"/>
            <a:r>
              <a:rPr lang="fr-FR" b="1" dirty="0">
                <a:solidFill>
                  <a:srgbClr val="C00000"/>
                </a:solidFill>
              </a:rPr>
              <a:t>Soit en version papier « Carte routière » à déplier. </a:t>
            </a:r>
            <a:r>
              <a:rPr lang="fr-FR" dirty="0"/>
              <a:t>Remettez à votre client une carte routière « ÇA ROULE ! ». Invitez le à jouer. Relancez le ensuite pour connaître son score et fixer un </a:t>
            </a:r>
            <a:r>
              <a:rPr lang="fr-FR" b="1" dirty="0"/>
              <a:t>RDV Bilan Assurance.</a:t>
            </a:r>
          </a:p>
          <a:p>
            <a:pPr lvl="3"/>
            <a:r>
              <a:rPr lang="fr-FR" u="sng" dirty="0"/>
              <a:t>Un nouveau stock de cartes routières vous sera livré en agence dans quelques jours.</a:t>
            </a:r>
          </a:p>
          <a:p>
            <a:pPr lvl="2"/>
            <a:endParaRPr lang="fr-FR" dirty="0"/>
          </a:p>
          <a:p>
            <a:pPr marL="1441350" lvl="3" indent="0">
              <a:buNone/>
            </a:pPr>
            <a:r>
              <a:rPr lang="fr-FR" dirty="0"/>
              <a:t> </a:t>
            </a:r>
          </a:p>
          <a:p>
            <a:pPr lvl="2"/>
            <a:endParaRPr lang="fr-FR" b="1" dirty="0">
              <a:solidFill>
                <a:schemeClr val="accent4">
                  <a:lumMod val="75000"/>
                </a:schemeClr>
              </a:solidFill>
            </a:endParaRPr>
          </a:p>
          <a:p>
            <a:pPr lvl="1"/>
            <a:endParaRPr lang="fr-FR" dirty="0"/>
          </a:p>
        </p:txBody>
      </p:sp>
      <p:pic>
        <p:nvPicPr>
          <p:cNvPr id="12" name="Image 11">
            <a:extLst>
              <a:ext uri="{FF2B5EF4-FFF2-40B4-BE49-F238E27FC236}">
                <a16:creationId xmlns:a16="http://schemas.microsoft.com/office/drawing/2014/main" id="{16F97B5C-0A8E-0EDA-1224-D6A1D1BB7735}"/>
              </a:ext>
            </a:extLst>
          </p:cNvPr>
          <p:cNvPicPr>
            <a:picLocks noChangeAspect="1"/>
          </p:cNvPicPr>
          <p:nvPr/>
        </p:nvPicPr>
        <p:blipFill>
          <a:blip r:embed="rId9"/>
          <a:stretch>
            <a:fillRect/>
          </a:stretch>
        </p:blipFill>
        <p:spPr>
          <a:xfrm rot="20975359">
            <a:off x="8062446" y="4305822"/>
            <a:ext cx="3700096" cy="2517855"/>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9" name="Image 8">
            <a:extLst>
              <a:ext uri="{FF2B5EF4-FFF2-40B4-BE49-F238E27FC236}">
                <a16:creationId xmlns:a16="http://schemas.microsoft.com/office/drawing/2014/main" id="{0915DFB4-13A9-520C-39A2-D5485F337BDF}"/>
              </a:ext>
            </a:extLst>
          </p:cNvPr>
          <p:cNvPicPr>
            <a:picLocks noChangeAspect="1"/>
          </p:cNvPicPr>
          <p:nvPr/>
        </p:nvPicPr>
        <p:blipFill>
          <a:blip r:embed="rId10"/>
          <a:stretch>
            <a:fillRect/>
          </a:stretch>
        </p:blipFill>
        <p:spPr>
          <a:xfrm rot="1064998">
            <a:off x="8690358" y="4590335"/>
            <a:ext cx="1289173" cy="2165811"/>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6" name="Picture 2" descr="Gas pedal - Free transport icons">
            <a:extLst>
              <a:ext uri="{FF2B5EF4-FFF2-40B4-BE49-F238E27FC236}">
                <a16:creationId xmlns:a16="http://schemas.microsoft.com/office/drawing/2014/main" id="{5BC0F4AC-B882-D1DF-FF37-3BD437C21964}"/>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837827" y="5245952"/>
            <a:ext cx="581530" cy="637594"/>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16">
            <a:extLst>
              <a:ext uri="{FF2B5EF4-FFF2-40B4-BE49-F238E27FC236}">
                <a16:creationId xmlns:a16="http://schemas.microsoft.com/office/drawing/2014/main" id="{9844DCDD-5CDF-BC0E-7E45-9F72EA470113}"/>
              </a:ext>
            </a:extLst>
          </p:cNvPr>
          <p:cNvPicPr>
            <a:picLocks noChangeAspect="1"/>
          </p:cNvPicPr>
          <p:nvPr/>
        </p:nvPicPr>
        <p:blipFill>
          <a:blip r:embed="rId11"/>
          <a:stretch>
            <a:fillRect/>
          </a:stretch>
        </p:blipFill>
        <p:spPr>
          <a:xfrm>
            <a:off x="840187" y="3242580"/>
            <a:ext cx="579170" cy="640135"/>
          </a:xfrm>
          <a:prstGeom prst="rect">
            <a:avLst/>
          </a:prstGeom>
        </p:spPr>
      </p:pic>
      <p:pic>
        <p:nvPicPr>
          <p:cNvPr id="18" name="Image 2">
            <a:extLst>
              <a:ext uri="{FF2B5EF4-FFF2-40B4-BE49-F238E27FC236}">
                <a16:creationId xmlns:a16="http://schemas.microsoft.com/office/drawing/2014/main" id="{A95FBC00-13EC-4BC1-FED5-5DA6A1C1637E}"/>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626322" y="184886"/>
            <a:ext cx="878462" cy="89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6449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AC4FA7-0D43-FE61-6348-AA92578F8A8A}"/>
              </a:ext>
            </a:extLst>
          </p:cNvPr>
          <p:cNvSpPr/>
          <p:nvPr/>
        </p:nvSpPr>
        <p:spPr>
          <a:xfrm>
            <a:off x="952107" y="1388669"/>
            <a:ext cx="1668545" cy="36743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Picture 2" descr="Vecteur gratuit une fille prend une photo d'une femme sur un terrain de golf">
            <a:extLst>
              <a:ext uri="{FF2B5EF4-FFF2-40B4-BE49-F238E27FC236}">
                <a16:creationId xmlns:a16="http://schemas.microsoft.com/office/drawing/2014/main" id="{4B65CAB9-35F3-1E2B-F9D5-F48BA44FB54C}"/>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0"/>
            <a:ext cx="12188708" cy="685800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64E3D4A9-7D43-4828-55B3-CE14BAB64E4A}"/>
              </a:ext>
            </a:extLst>
          </p:cNvPr>
          <p:cNvSpPr/>
          <p:nvPr/>
        </p:nvSpPr>
        <p:spPr>
          <a:xfrm>
            <a:off x="785262" y="3016009"/>
            <a:ext cx="4728150" cy="20639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9611A211-86D9-BD21-8209-65A6D09D4232}"/>
              </a:ext>
            </a:extLst>
          </p:cNvPr>
          <p:cNvSpPr/>
          <p:nvPr/>
        </p:nvSpPr>
        <p:spPr>
          <a:xfrm>
            <a:off x="-172720" y="3028791"/>
            <a:ext cx="3939619" cy="1985159"/>
          </a:xfrm>
          <a:prstGeom prst="rect">
            <a:avLst/>
          </a:prstGeom>
        </p:spPr>
        <p:txBody>
          <a:bodyPr wrap="square">
            <a:spAutoFit/>
          </a:bodyPr>
          <a:lstStyle/>
          <a:p>
            <a:pPr marL="1143000" lvl="2" indent="-216000">
              <a:spcBef>
                <a:spcPts val="600"/>
              </a:spcBef>
              <a:buClr>
                <a:srgbClr val="EA4E55">
                  <a:lumMod val="75000"/>
                </a:srgbClr>
              </a:buClr>
              <a:buFont typeface="Wingdings" panose="05000000000000000000" pitchFamily="2" charset="2"/>
              <a:buChar char="§"/>
            </a:pPr>
            <a:r>
              <a:rPr lang="fr-FR" sz="1200" b="1" dirty="0">
                <a:solidFill>
                  <a:schemeClr val="accent4">
                    <a:lumMod val="75000"/>
                  </a:schemeClr>
                </a:solidFill>
              </a:rPr>
              <a:t>RECTO : </a:t>
            </a:r>
          </a:p>
          <a:p>
            <a:pPr marL="927000" lvl="2">
              <a:spcBef>
                <a:spcPts val="600"/>
              </a:spcBef>
              <a:buClr>
                <a:srgbClr val="EA4E55">
                  <a:lumMod val="75000"/>
                </a:srgbClr>
              </a:buClr>
            </a:pPr>
            <a:r>
              <a:rPr lang="fr-FR" sz="1200" dirty="0">
                <a:solidFill>
                  <a:prstClr val="black">
                    <a:lumMod val="75000"/>
                    <a:lumOff val="25000"/>
                  </a:prstClr>
                </a:solidFill>
              </a:rPr>
              <a:t>Proposez à votre client, présent en bureau ou à l’accueil, une étude personnalisée afin de s’assurer si ses contrats d’assurance sont bien adaptés.</a:t>
            </a:r>
          </a:p>
          <a:p>
            <a:pPr marL="927000" lvl="2">
              <a:spcBef>
                <a:spcPts val="600"/>
              </a:spcBef>
              <a:buClr>
                <a:srgbClr val="EA4E55">
                  <a:lumMod val="75000"/>
                </a:srgbClr>
              </a:buClr>
            </a:pPr>
            <a:r>
              <a:rPr lang="fr-FR" sz="1200" b="1" dirty="0">
                <a:solidFill>
                  <a:prstClr val="black">
                    <a:lumMod val="75000"/>
                    <a:lumOff val="25000"/>
                  </a:prstClr>
                </a:solidFill>
              </a:rPr>
              <a:t>Fixez un Rendez-vous et remettez la fiche au client.</a:t>
            </a:r>
          </a:p>
          <a:p>
            <a:pPr marL="927000" lvl="2">
              <a:spcBef>
                <a:spcPts val="600"/>
              </a:spcBef>
              <a:buClr>
                <a:srgbClr val="EA4E55">
                  <a:lumMod val="75000"/>
                </a:srgbClr>
              </a:buClr>
            </a:pPr>
            <a:r>
              <a:rPr lang="fr-FR" sz="1200" i="1" dirty="0">
                <a:solidFill>
                  <a:schemeClr val="accent4">
                    <a:lumMod val="75000"/>
                  </a:schemeClr>
                </a:solidFill>
              </a:rPr>
              <a:t>Astuce : Notez votre adresse mail sur la fiche</a:t>
            </a:r>
          </a:p>
        </p:txBody>
      </p:sp>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5" y="1388669"/>
            <a:ext cx="8364585" cy="367439"/>
          </a:xfrm>
        </p:spPr>
        <p:txBody>
          <a:bodyPr/>
          <a:lstStyle/>
          <a:p>
            <a:r>
              <a:rPr lang="fr-FR" b="1" dirty="0">
                <a:solidFill>
                  <a:srgbClr val="C00000"/>
                </a:solidFill>
              </a:rPr>
              <a:t>La fiche Rebond </a:t>
            </a:r>
            <a:r>
              <a:rPr lang="fr-FR" b="1" dirty="0"/>
              <a:t>est à votre disposition pour la générer de l’activité IARD.</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solidFill>
                  <a:srgbClr val="C00000"/>
                </a:solidFill>
              </a:rPr>
              <a:t>Les indispensables </a:t>
            </a:r>
            <a:r>
              <a:rPr lang="fr-FR" dirty="0"/>
              <a:t>de l’assurance.</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Les outils</a:t>
            </a:r>
          </a:p>
        </p:txBody>
      </p:sp>
      <p:sp>
        <p:nvSpPr>
          <p:cNvPr id="10" name="Espace réservé du contenu 1">
            <a:extLst>
              <a:ext uri="{FF2B5EF4-FFF2-40B4-BE49-F238E27FC236}">
                <a16:creationId xmlns:a16="http://schemas.microsoft.com/office/drawing/2014/main" id="{419B2EA9-54D3-C555-EB6F-F31AC442AE33}"/>
              </a:ext>
            </a:extLst>
          </p:cNvPr>
          <p:cNvSpPr txBox="1">
            <a:spLocks/>
          </p:cNvSpPr>
          <p:nvPr/>
        </p:nvSpPr>
        <p:spPr>
          <a:xfrm>
            <a:off x="695325" y="2025670"/>
            <a:ext cx="8467966" cy="886266"/>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b="1" dirty="0"/>
              <a:t>Comment l’utiliser ?</a:t>
            </a:r>
          </a:p>
          <a:p>
            <a:pPr marL="468000" lvl="1" indent="0">
              <a:buNone/>
            </a:pPr>
            <a:r>
              <a:rPr lang="fr-FR" b="1" dirty="0"/>
              <a:t> </a:t>
            </a:r>
          </a:p>
          <a:p>
            <a:pPr lvl="2"/>
            <a:endParaRPr lang="fr-FR" dirty="0"/>
          </a:p>
          <a:p>
            <a:pPr marL="1441350" lvl="3" indent="0">
              <a:buNone/>
            </a:pPr>
            <a:r>
              <a:rPr lang="fr-FR" dirty="0"/>
              <a:t> </a:t>
            </a:r>
          </a:p>
          <a:p>
            <a:pPr lvl="2"/>
            <a:endParaRPr lang="fr-FR" b="1" dirty="0">
              <a:solidFill>
                <a:schemeClr val="accent4">
                  <a:lumMod val="75000"/>
                </a:schemeClr>
              </a:solidFill>
            </a:endParaRPr>
          </a:p>
          <a:p>
            <a:pPr lvl="1"/>
            <a:endParaRPr lang="fr-FR" dirty="0"/>
          </a:p>
        </p:txBody>
      </p:sp>
      <p:sp>
        <p:nvSpPr>
          <p:cNvPr id="15" name="Rectangle 14">
            <a:extLst>
              <a:ext uri="{FF2B5EF4-FFF2-40B4-BE49-F238E27FC236}">
                <a16:creationId xmlns:a16="http://schemas.microsoft.com/office/drawing/2014/main" id="{27CEDBB1-B383-46FB-094C-36ED499BED4A}"/>
              </a:ext>
            </a:extLst>
          </p:cNvPr>
          <p:cNvSpPr/>
          <p:nvPr/>
        </p:nvSpPr>
        <p:spPr>
          <a:xfrm>
            <a:off x="6010217" y="3028264"/>
            <a:ext cx="4402135" cy="20639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467B4BBF-0A96-C74A-5961-DF933D585B07}"/>
              </a:ext>
            </a:extLst>
          </p:cNvPr>
          <p:cNvSpPr/>
          <p:nvPr/>
        </p:nvSpPr>
        <p:spPr>
          <a:xfrm>
            <a:off x="5105966" y="3046995"/>
            <a:ext cx="3758792" cy="1354217"/>
          </a:xfrm>
          <a:prstGeom prst="rect">
            <a:avLst/>
          </a:prstGeom>
        </p:spPr>
        <p:txBody>
          <a:bodyPr wrap="square">
            <a:spAutoFit/>
          </a:bodyPr>
          <a:lstStyle/>
          <a:p>
            <a:pPr marL="1143000" lvl="2" indent="-216000">
              <a:spcBef>
                <a:spcPts val="600"/>
              </a:spcBef>
              <a:buClr>
                <a:srgbClr val="EA4E55">
                  <a:lumMod val="75000"/>
                </a:srgbClr>
              </a:buClr>
              <a:buFont typeface="Wingdings" panose="05000000000000000000" pitchFamily="2" charset="2"/>
              <a:buChar char="§"/>
            </a:pPr>
            <a:r>
              <a:rPr lang="fr-FR" sz="1200" b="1" dirty="0">
                <a:solidFill>
                  <a:schemeClr val="accent4">
                    <a:lumMod val="75000"/>
                  </a:schemeClr>
                </a:solidFill>
              </a:rPr>
              <a:t>VERSO :</a:t>
            </a:r>
          </a:p>
          <a:p>
            <a:pPr marL="1143000" lvl="2" indent="-216000">
              <a:spcBef>
                <a:spcPts val="600"/>
              </a:spcBef>
              <a:buClr>
                <a:srgbClr val="EA4E55">
                  <a:lumMod val="75000"/>
                </a:srgbClr>
              </a:buClr>
              <a:buFont typeface="Wingdings" panose="05000000000000000000" pitchFamily="2" charset="2"/>
              <a:buChar char="§"/>
            </a:pPr>
            <a:endParaRPr lang="fr-FR" sz="1200" b="1" dirty="0">
              <a:solidFill>
                <a:schemeClr val="accent4">
                  <a:lumMod val="75000"/>
                </a:schemeClr>
              </a:solidFill>
            </a:endParaRPr>
          </a:p>
          <a:p>
            <a:pPr marL="927000" lvl="2">
              <a:spcBef>
                <a:spcPts val="600"/>
              </a:spcBef>
              <a:buClr>
                <a:srgbClr val="EA4E55">
                  <a:lumMod val="75000"/>
                </a:srgbClr>
              </a:buClr>
            </a:pPr>
            <a:r>
              <a:rPr lang="fr-FR" sz="1200" dirty="0">
                <a:solidFill>
                  <a:prstClr val="black">
                    <a:lumMod val="75000"/>
                    <a:lumOff val="25000"/>
                  </a:prstClr>
                </a:solidFill>
              </a:rPr>
              <a:t>Après la prise de RDV et en remettant la fiche à votre client, </a:t>
            </a:r>
            <a:r>
              <a:rPr lang="fr-FR" sz="1200" b="1" dirty="0">
                <a:solidFill>
                  <a:prstClr val="black">
                    <a:lumMod val="75000"/>
                    <a:lumOff val="25000"/>
                  </a:prstClr>
                </a:solidFill>
              </a:rPr>
              <a:t>proposez-lui de réaliser notre test </a:t>
            </a:r>
            <a:r>
              <a:rPr lang="fr-FR" sz="1200" b="1" dirty="0">
                <a:solidFill>
                  <a:schemeClr val="accent4">
                    <a:lumMod val="75000"/>
                  </a:schemeClr>
                </a:solidFill>
              </a:rPr>
              <a:t>« Dois-je le quitter ? » </a:t>
            </a:r>
            <a:r>
              <a:rPr lang="fr-FR" sz="1200" dirty="0">
                <a:solidFill>
                  <a:schemeClr val="tx1">
                    <a:lumMod val="75000"/>
                    <a:lumOff val="25000"/>
                  </a:schemeClr>
                </a:solidFill>
              </a:rPr>
              <a:t>en flashant le QR Code</a:t>
            </a:r>
          </a:p>
        </p:txBody>
      </p:sp>
      <p:pic>
        <p:nvPicPr>
          <p:cNvPr id="22" name="Image 21">
            <a:extLst>
              <a:ext uri="{FF2B5EF4-FFF2-40B4-BE49-F238E27FC236}">
                <a16:creationId xmlns:a16="http://schemas.microsoft.com/office/drawing/2014/main" id="{7B02EDD7-C7F0-21EB-B3F5-A2C957C83B84}"/>
              </a:ext>
            </a:extLst>
          </p:cNvPr>
          <p:cNvPicPr>
            <a:picLocks noChangeAspect="1"/>
          </p:cNvPicPr>
          <p:nvPr/>
        </p:nvPicPr>
        <p:blipFill rotWithShape="1">
          <a:blip r:embed="rId4"/>
          <a:srcRect l="2437"/>
          <a:stretch/>
        </p:blipFill>
        <p:spPr>
          <a:xfrm>
            <a:off x="3766900" y="2408021"/>
            <a:ext cx="2102899" cy="2699358"/>
          </a:xfrm>
          <a:prstGeom prst="rect">
            <a:avLst/>
          </a:prstGeom>
          <a:ln>
            <a:solidFill>
              <a:schemeClr val="tx1">
                <a:lumMod val="50000"/>
                <a:lumOff val="50000"/>
              </a:schemeClr>
            </a:solidFill>
          </a:ln>
        </p:spPr>
      </p:pic>
      <p:pic>
        <p:nvPicPr>
          <p:cNvPr id="23" name="Image 22">
            <a:extLst>
              <a:ext uri="{FF2B5EF4-FFF2-40B4-BE49-F238E27FC236}">
                <a16:creationId xmlns:a16="http://schemas.microsoft.com/office/drawing/2014/main" id="{2E14C7A8-6FAB-A824-CDD7-C3A6CBB660CA}"/>
              </a:ext>
            </a:extLst>
          </p:cNvPr>
          <p:cNvPicPr>
            <a:picLocks noChangeAspect="1"/>
          </p:cNvPicPr>
          <p:nvPr/>
        </p:nvPicPr>
        <p:blipFill>
          <a:blip r:embed="rId5"/>
          <a:stretch>
            <a:fillRect/>
          </a:stretch>
        </p:blipFill>
        <p:spPr>
          <a:xfrm>
            <a:off x="9013952" y="2420276"/>
            <a:ext cx="2102899" cy="2671908"/>
          </a:xfrm>
          <a:prstGeom prst="rect">
            <a:avLst/>
          </a:prstGeom>
          <a:ln>
            <a:solidFill>
              <a:schemeClr val="tx1">
                <a:lumMod val="50000"/>
                <a:lumOff val="50000"/>
              </a:schemeClr>
            </a:solidFill>
          </a:ln>
        </p:spPr>
      </p:pic>
      <p:pic>
        <p:nvPicPr>
          <p:cNvPr id="24" name="Image 23">
            <a:extLst>
              <a:ext uri="{FF2B5EF4-FFF2-40B4-BE49-F238E27FC236}">
                <a16:creationId xmlns:a16="http://schemas.microsoft.com/office/drawing/2014/main" id="{C3AC1AE0-EB41-3C59-92D0-05429FF65A7A}"/>
              </a:ext>
            </a:extLst>
          </p:cNvPr>
          <p:cNvPicPr>
            <a:picLocks noChangeAspect="1"/>
          </p:cNvPicPr>
          <p:nvPr/>
        </p:nvPicPr>
        <p:blipFill rotWithShape="1">
          <a:blip r:embed="rId6"/>
          <a:srcRect t="10962" b="18887"/>
          <a:stretch/>
        </p:blipFill>
        <p:spPr>
          <a:xfrm>
            <a:off x="9012130" y="505353"/>
            <a:ext cx="2102899" cy="1810849"/>
          </a:xfrm>
          <a:prstGeom prst="rect">
            <a:avLst/>
          </a:prstGeom>
        </p:spPr>
      </p:pic>
      <p:sp>
        <p:nvSpPr>
          <p:cNvPr id="25" name="Espace réservé du contenu 2">
            <a:extLst>
              <a:ext uri="{FF2B5EF4-FFF2-40B4-BE49-F238E27FC236}">
                <a16:creationId xmlns:a16="http://schemas.microsoft.com/office/drawing/2014/main" id="{FAEECAEE-B158-49DF-68A5-A2A0B65C2551}"/>
              </a:ext>
            </a:extLst>
          </p:cNvPr>
          <p:cNvSpPr txBox="1">
            <a:spLocks/>
          </p:cNvSpPr>
          <p:nvPr/>
        </p:nvSpPr>
        <p:spPr>
          <a:xfrm>
            <a:off x="695325" y="5367269"/>
            <a:ext cx="10147021" cy="1224778"/>
          </a:xfrm>
          <a:prstGeom prst="rect">
            <a:avLst/>
          </a:prstGeom>
        </p:spPr>
        <p:txBody>
          <a:bodyPr vert="horz" lIns="91440" tIns="45720" rIns="91440" bIns="45720" rtlCol="0">
            <a:noAutofit/>
          </a:bodyPr>
          <a:lstStyle>
            <a:lvl1pPr marL="252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5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De format « photo 10x15cm », </a:t>
            </a:r>
            <a:r>
              <a:rPr lang="fr-FR" u="sng" dirty="0"/>
              <a:t>cette fiche a été livrée dans vos agences fin 2022.</a:t>
            </a:r>
          </a:p>
          <a:p>
            <a:r>
              <a:rPr lang="fr-FR" dirty="0"/>
              <a:t>En cas de besoin supplémentaire, adressez une demande par mail au département Marketing : </a:t>
            </a:r>
            <a:r>
              <a:rPr lang="de-DE" dirty="0">
                <a:hlinkClick r:id="rId7"/>
              </a:rPr>
              <a:t>michel.weiss@cegee.caisse-epargne.fr</a:t>
            </a:r>
            <a:endParaRPr lang="de-DE" dirty="0"/>
          </a:p>
          <a:p>
            <a:endParaRPr lang="fr-FR" dirty="0"/>
          </a:p>
        </p:txBody>
      </p:sp>
      <p:pic>
        <p:nvPicPr>
          <p:cNvPr id="26" name="Picture 2" descr="Boîte de livraison avec liste de contrôle Cartoon Clipart Vector -  FriendlyStock">
            <a:extLst>
              <a:ext uri="{FF2B5EF4-FFF2-40B4-BE49-F238E27FC236}">
                <a16:creationId xmlns:a16="http://schemas.microsoft.com/office/drawing/2014/main" id="{753C2A13-DDEB-2A27-7A98-592702EAA974}"/>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936" b="4124"/>
          <a:stretch/>
        </p:blipFill>
        <p:spPr bwMode="auto">
          <a:xfrm>
            <a:off x="10206340" y="5483597"/>
            <a:ext cx="1469723" cy="984443"/>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2">
            <a:extLst>
              <a:ext uri="{FF2B5EF4-FFF2-40B4-BE49-F238E27FC236}">
                <a16:creationId xmlns:a16="http://schemas.microsoft.com/office/drawing/2014/main" id="{B870FA50-36C4-C21A-C88E-E00E3237401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626322" y="184886"/>
            <a:ext cx="878462" cy="89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llipse 5">
            <a:extLst>
              <a:ext uri="{FF2B5EF4-FFF2-40B4-BE49-F238E27FC236}">
                <a16:creationId xmlns:a16="http://schemas.microsoft.com/office/drawing/2014/main" id="{7F737683-E7D6-5EAD-8F85-9B946AD2EB6C}"/>
              </a:ext>
            </a:extLst>
          </p:cNvPr>
          <p:cNvSpPr/>
          <p:nvPr/>
        </p:nvSpPr>
        <p:spPr>
          <a:xfrm>
            <a:off x="2245952" y="2597631"/>
            <a:ext cx="659876" cy="6335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Ink Free" panose="03080402000500000000" pitchFamily="66" charset="0"/>
              </a:rPr>
              <a:t>1</a:t>
            </a:r>
            <a:endParaRPr lang="fr-FR" sz="2800" b="1" dirty="0">
              <a:solidFill>
                <a:schemeClr val="bg1"/>
              </a:solidFill>
            </a:endParaRPr>
          </a:p>
        </p:txBody>
      </p:sp>
      <p:sp>
        <p:nvSpPr>
          <p:cNvPr id="7" name="Ellipse 6">
            <a:extLst>
              <a:ext uri="{FF2B5EF4-FFF2-40B4-BE49-F238E27FC236}">
                <a16:creationId xmlns:a16="http://schemas.microsoft.com/office/drawing/2014/main" id="{9BF9D6CF-197F-B607-D60D-9490CC0AF978}"/>
              </a:ext>
            </a:extLst>
          </p:cNvPr>
          <p:cNvSpPr/>
          <p:nvPr/>
        </p:nvSpPr>
        <p:spPr>
          <a:xfrm>
            <a:off x="7466972" y="2565704"/>
            <a:ext cx="659876" cy="6335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Ink Free" panose="03080402000500000000" pitchFamily="66" charset="0"/>
              </a:rPr>
              <a:t>2</a:t>
            </a:r>
            <a:endParaRPr lang="fr-FR" sz="2800" b="1" dirty="0">
              <a:solidFill>
                <a:schemeClr val="bg1"/>
              </a:solidFill>
            </a:endParaRPr>
          </a:p>
        </p:txBody>
      </p:sp>
    </p:spTree>
    <p:extLst>
      <p:ext uri="{BB962C8B-B14F-4D97-AF65-F5344CB8AC3E}">
        <p14:creationId xmlns:p14="http://schemas.microsoft.com/office/powerpoint/2010/main" val="3281132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Vecteur gratuit une fille prend une photo d'une femme sur un terrain de golf">
            <a:extLst>
              <a:ext uri="{FF2B5EF4-FFF2-40B4-BE49-F238E27FC236}">
                <a16:creationId xmlns:a16="http://schemas.microsoft.com/office/drawing/2014/main" id="{4B65CAB9-35F3-1E2B-F9D5-F48BA44FB54C}"/>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0"/>
            <a:ext cx="1218870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4" y="1388669"/>
            <a:ext cx="8552371" cy="367439"/>
          </a:xfrm>
        </p:spPr>
        <p:txBody>
          <a:bodyPr/>
          <a:lstStyle/>
          <a:p>
            <a:r>
              <a:rPr lang="fr-FR" dirty="0"/>
              <a:t>« </a:t>
            </a:r>
            <a:r>
              <a:rPr lang="fr-FR" b="1" dirty="0">
                <a:solidFill>
                  <a:srgbClr val="C00000"/>
                </a:solidFill>
              </a:rPr>
              <a:t>Dois-je le quitter ? </a:t>
            </a:r>
            <a:r>
              <a:rPr lang="fr-FR" dirty="0"/>
              <a:t>» : Le Questionnaire Relationnel </a:t>
            </a:r>
            <a:r>
              <a:rPr lang="fr-FR" b="1" dirty="0"/>
              <a:t>typé ASSURANCE </a:t>
            </a:r>
            <a:r>
              <a:rPr lang="fr-FR" dirty="0"/>
              <a:t>de la CEGEE</a:t>
            </a: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solidFill>
                  <a:srgbClr val="C00000"/>
                </a:solidFill>
              </a:rPr>
              <a:t>Les indispensables </a:t>
            </a:r>
            <a:r>
              <a:rPr lang="fr-FR" dirty="0"/>
              <a:t>de l’assurance.</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Les outils</a:t>
            </a:r>
          </a:p>
        </p:txBody>
      </p:sp>
      <p:sp>
        <p:nvSpPr>
          <p:cNvPr id="10" name="Espace réservé du contenu 1">
            <a:extLst>
              <a:ext uri="{FF2B5EF4-FFF2-40B4-BE49-F238E27FC236}">
                <a16:creationId xmlns:a16="http://schemas.microsoft.com/office/drawing/2014/main" id="{419B2EA9-54D3-C555-EB6F-F31AC442AE33}"/>
              </a:ext>
            </a:extLst>
          </p:cNvPr>
          <p:cNvSpPr txBox="1">
            <a:spLocks/>
          </p:cNvSpPr>
          <p:nvPr/>
        </p:nvSpPr>
        <p:spPr>
          <a:xfrm>
            <a:off x="515936" y="1756108"/>
            <a:ext cx="8060968" cy="489737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endParaRPr lang="fr-FR" b="1" dirty="0"/>
          </a:p>
          <a:p>
            <a:pPr lvl="1"/>
            <a:r>
              <a:rPr lang="fr-FR" b="1" dirty="0"/>
              <a:t>Comment l’utiliser ? </a:t>
            </a:r>
          </a:p>
          <a:p>
            <a:pPr lvl="1"/>
            <a:endParaRPr lang="fr-FR" b="1" dirty="0"/>
          </a:p>
          <a:p>
            <a:pPr lvl="2"/>
            <a:r>
              <a:rPr lang="fr-FR" b="1" dirty="0">
                <a:solidFill>
                  <a:srgbClr val="C00000"/>
                </a:solidFill>
              </a:rPr>
              <a:t>Soit en version numérique, </a:t>
            </a:r>
            <a:r>
              <a:rPr lang="fr-FR" dirty="0"/>
              <a:t>en envoyant le jeu à votre client et en lui proposant de jouer. Relancez le ensuite pour connaître son score et fixer un </a:t>
            </a:r>
            <a:r>
              <a:rPr lang="fr-FR" b="1" dirty="0"/>
              <a:t>RDV Bilan Assurance.</a:t>
            </a:r>
          </a:p>
          <a:p>
            <a:pPr lvl="3"/>
            <a:r>
              <a:rPr lang="fr-FR" dirty="0">
                <a:hlinkClick r:id="rId4"/>
              </a:rPr>
              <a:t>Cliquez ici </a:t>
            </a:r>
            <a:r>
              <a:rPr lang="fr-FR" dirty="0"/>
              <a:t>et collez le lien dans un email à son attention,</a:t>
            </a:r>
          </a:p>
          <a:p>
            <a:pPr lvl="3"/>
            <a:r>
              <a:rPr lang="fr-FR" dirty="0"/>
              <a:t>Ou rendez-vous dans la bibliothèque de votre messagerie Outlook (choix modèles) rubriques questionnaire relationnel IARD. Un modèle d’email est à votre disposition.</a:t>
            </a:r>
          </a:p>
          <a:p>
            <a:pPr lvl="3"/>
            <a:endParaRPr lang="fr-FR" dirty="0"/>
          </a:p>
          <a:p>
            <a:pPr lvl="3"/>
            <a:endParaRPr lang="fr-FR" dirty="0"/>
          </a:p>
          <a:p>
            <a:pPr lvl="3"/>
            <a:endParaRPr lang="fr-FR" dirty="0"/>
          </a:p>
          <a:p>
            <a:pPr lvl="3"/>
            <a:endParaRPr lang="fr-FR" dirty="0"/>
          </a:p>
          <a:p>
            <a:pPr lvl="2"/>
            <a:r>
              <a:rPr lang="fr-FR" b="1" dirty="0">
                <a:solidFill>
                  <a:srgbClr val="C00000"/>
                </a:solidFill>
              </a:rPr>
              <a:t>Soit en version papier. </a:t>
            </a:r>
            <a:r>
              <a:rPr lang="fr-FR" dirty="0"/>
              <a:t>Remettez à votre client une exemplaire et invitez le à jouer et à se tester. Relancez le ensuite pour connaître son score et fixer un </a:t>
            </a:r>
            <a:r>
              <a:rPr lang="fr-FR" b="1" dirty="0"/>
              <a:t>RDV Bilan Assurance.</a:t>
            </a:r>
          </a:p>
          <a:p>
            <a:pPr lvl="3"/>
            <a:r>
              <a:rPr lang="fr-FR" u="sng" dirty="0"/>
              <a:t>Vous avez la possibilité de commander des exemplaires sur Fiducial selon vos besoins.</a:t>
            </a:r>
          </a:p>
          <a:p>
            <a:pPr lvl="2"/>
            <a:endParaRPr lang="fr-FR" dirty="0"/>
          </a:p>
          <a:p>
            <a:pPr marL="1441350" lvl="3" indent="0">
              <a:buNone/>
            </a:pPr>
            <a:r>
              <a:rPr lang="fr-FR" dirty="0"/>
              <a:t> </a:t>
            </a:r>
          </a:p>
          <a:p>
            <a:pPr lvl="2"/>
            <a:endParaRPr lang="fr-FR" b="1" dirty="0">
              <a:solidFill>
                <a:schemeClr val="accent4">
                  <a:lumMod val="75000"/>
                </a:schemeClr>
              </a:solidFill>
            </a:endParaRPr>
          </a:p>
          <a:p>
            <a:pPr lvl="1"/>
            <a:endParaRPr lang="fr-FR" dirty="0"/>
          </a:p>
        </p:txBody>
      </p:sp>
      <p:pic>
        <p:nvPicPr>
          <p:cNvPr id="8" name="Image 2">
            <a:extLst>
              <a:ext uri="{FF2B5EF4-FFF2-40B4-BE49-F238E27FC236}">
                <a16:creationId xmlns:a16="http://schemas.microsoft.com/office/drawing/2014/main" id="{5E964BA4-8107-4781-D0A8-6A97583705A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26322" y="184886"/>
            <a:ext cx="878462" cy="89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hlinkClick r:id="rId4"/>
            <a:extLst>
              <a:ext uri="{FF2B5EF4-FFF2-40B4-BE49-F238E27FC236}">
                <a16:creationId xmlns:a16="http://schemas.microsoft.com/office/drawing/2014/main" id="{EDF2C0AB-E179-9B32-F9E3-BC7C7C5E3E84}"/>
              </a:ext>
            </a:extLst>
          </p:cNvPr>
          <p:cNvPicPr>
            <a:picLocks noChangeAspect="1"/>
          </p:cNvPicPr>
          <p:nvPr/>
        </p:nvPicPr>
        <p:blipFill>
          <a:blip r:embed="rId6"/>
          <a:stretch>
            <a:fillRect/>
          </a:stretch>
        </p:blipFill>
        <p:spPr>
          <a:xfrm>
            <a:off x="9310282" y="913394"/>
            <a:ext cx="2622104" cy="3107679"/>
          </a:xfrm>
          <a:prstGeom prst="rect">
            <a:avLst/>
          </a:prstGeom>
          <a:ln>
            <a:solidFill>
              <a:schemeClr val="accent1"/>
            </a:solidFill>
          </a:ln>
        </p:spPr>
      </p:pic>
      <p:pic>
        <p:nvPicPr>
          <p:cNvPr id="7" name="Image 6">
            <a:extLst>
              <a:ext uri="{FF2B5EF4-FFF2-40B4-BE49-F238E27FC236}">
                <a16:creationId xmlns:a16="http://schemas.microsoft.com/office/drawing/2014/main" id="{1A367D49-EB69-E26D-6A76-0DB7B31DE8DE}"/>
              </a:ext>
            </a:extLst>
          </p:cNvPr>
          <p:cNvPicPr>
            <a:picLocks noChangeAspect="1"/>
          </p:cNvPicPr>
          <p:nvPr/>
        </p:nvPicPr>
        <p:blipFill>
          <a:blip r:embed="rId7">
            <a:duotone>
              <a:prstClr val="black"/>
              <a:schemeClr val="accent4">
                <a:tint val="45000"/>
                <a:satMod val="400000"/>
              </a:schemeClr>
            </a:duotone>
          </a:blip>
          <a:stretch>
            <a:fillRect/>
          </a:stretch>
        </p:blipFill>
        <p:spPr>
          <a:xfrm rot="5400000" flipH="1" flipV="1">
            <a:off x="11494002" y="3442668"/>
            <a:ext cx="711666" cy="684330"/>
          </a:xfrm>
          <a:prstGeom prst="rect">
            <a:avLst/>
          </a:prstGeom>
          <a:noFill/>
        </p:spPr>
      </p:pic>
      <p:pic>
        <p:nvPicPr>
          <p:cNvPr id="15" name="Image 14">
            <a:extLst>
              <a:ext uri="{FF2B5EF4-FFF2-40B4-BE49-F238E27FC236}">
                <a16:creationId xmlns:a16="http://schemas.microsoft.com/office/drawing/2014/main" id="{85AB70FF-1ADC-F4AD-E9A3-A7CF45124C81}"/>
              </a:ext>
            </a:extLst>
          </p:cNvPr>
          <p:cNvPicPr>
            <a:picLocks noChangeAspect="1"/>
          </p:cNvPicPr>
          <p:nvPr/>
        </p:nvPicPr>
        <p:blipFill>
          <a:blip r:embed="rId8"/>
          <a:stretch>
            <a:fillRect/>
          </a:stretch>
        </p:blipFill>
        <p:spPr>
          <a:xfrm rot="1300007">
            <a:off x="9326596" y="4302876"/>
            <a:ext cx="2035487" cy="209035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128034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Vecteur gratuit une fille prend une photo d'une femme sur un terrain de golf">
            <a:extLst>
              <a:ext uri="{FF2B5EF4-FFF2-40B4-BE49-F238E27FC236}">
                <a16:creationId xmlns:a16="http://schemas.microsoft.com/office/drawing/2014/main" id="{11CD12B0-B064-1088-1795-557A584CCD10}"/>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3292" y="0"/>
            <a:ext cx="1218870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p:txBody>
          <a:bodyPr/>
          <a:lstStyle/>
          <a:p>
            <a:r>
              <a:rPr lang="fr-FR" dirty="0"/>
              <a:t>Pour vous former, pour progresser ou simplement rester à jour, les outils d’aide à la vente sont à votre disposition.</a:t>
            </a:r>
          </a:p>
          <a:p>
            <a:pPr marL="468000" lvl="1" indent="0">
              <a:buNone/>
            </a:pPr>
            <a:endParaRPr lang="fr-FR" dirty="0"/>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solidFill>
                  <a:srgbClr val="C00000"/>
                </a:solidFill>
              </a:rPr>
              <a:t>Les indispensables </a:t>
            </a:r>
            <a:r>
              <a:rPr lang="fr-FR" dirty="0"/>
              <a:t>de l’assurance.</a:t>
            </a: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Les outils</a:t>
            </a:r>
          </a:p>
        </p:txBody>
      </p:sp>
      <p:sp>
        <p:nvSpPr>
          <p:cNvPr id="5" name="Rectangle 4">
            <a:extLst>
              <a:ext uri="{FF2B5EF4-FFF2-40B4-BE49-F238E27FC236}">
                <a16:creationId xmlns:a16="http://schemas.microsoft.com/office/drawing/2014/main" id="{4638D0A9-8A07-B14D-C5E6-206EE324F512}"/>
              </a:ext>
            </a:extLst>
          </p:cNvPr>
          <p:cNvSpPr/>
          <p:nvPr/>
        </p:nvSpPr>
        <p:spPr>
          <a:xfrm>
            <a:off x="515938" y="2217987"/>
            <a:ext cx="1816822" cy="2861614"/>
          </a:xfrm>
          <a:custGeom>
            <a:avLst/>
            <a:gdLst>
              <a:gd name="connsiteX0" fmla="*/ 0 w 1816822"/>
              <a:gd name="connsiteY0" fmla="*/ 0 h 2861614"/>
              <a:gd name="connsiteX1" fmla="*/ 569271 w 1816822"/>
              <a:gd name="connsiteY1" fmla="*/ 0 h 2861614"/>
              <a:gd name="connsiteX2" fmla="*/ 1174878 w 1816822"/>
              <a:gd name="connsiteY2" fmla="*/ 0 h 2861614"/>
              <a:gd name="connsiteX3" fmla="*/ 1816822 w 1816822"/>
              <a:gd name="connsiteY3" fmla="*/ 0 h 2861614"/>
              <a:gd name="connsiteX4" fmla="*/ 1816822 w 1816822"/>
              <a:gd name="connsiteY4" fmla="*/ 629555 h 2861614"/>
              <a:gd name="connsiteX5" fmla="*/ 1816822 w 1816822"/>
              <a:gd name="connsiteY5" fmla="*/ 1173262 h 2861614"/>
              <a:gd name="connsiteX6" fmla="*/ 1816822 w 1816822"/>
              <a:gd name="connsiteY6" fmla="*/ 1659736 h 2861614"/>
              <a:gd name="connsiteX7" fmla="*/ 1816822 w 1816822"/>
              <a:gd name="connsiteY7" fmla="*/ 2146211 h 2861614"/>
              <a:gd name="connsiteX8" fmla="*/ 1816822 w 1816822"/>
              <a:gd name="connsiteY8" fmla="*/ 2861614 h 2861614"/>
              <a:gd name="connsiteX9" fmla="*/ 1247551 w 1816822"/>
              <a:gd name="connsiteY9" fmla="*/ 2861614 h 2861614"/>
              <a:gd name="connsiteX10" fmla="*/ 605607 w 1816822"/>
              <a:gd name="connsiteY10" fmla="*/ 2861614 h 2861614"/>
              <a:gd name="connsiteX11" fmla="*/ 0 w 1816822"/>
              <a:gd name="connsiteY11" fmla="*/ 2861614 h 2861614"/>
              <a:gd name="connsiteX12" fmla="*/ 0 w 1816822"/>
              <a:gd name="connsiteY12" fmla="*/ 2346523 h 2861614"/>
              <a:gd name="connsiteX13" fmla="*/ 0 w 1816822"/>
              <a:gd name="connsiteY13" fmla="*/ 1745585 h 2861614"/>
              <a:gd name="connsiteX14" fmla="*/ 0 w 1816822"/>
              <a:gd name="connsiteY14" fmla="*/ 1173262 h 2861614"/>
              <a:gd name="connsiteX15" fmla="*/ 0 w 1816822"/>
              <a:gd name="connsiteY15" fmla="*/ 686787 h 2861614"/>
              <a:gd name="connsiteX16" fmla="*/ 0 w 1816822"/>
              <a:gd name="connsiteY16" fmla="*/ 0 h 286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16822" h="2861614" fill="none" extrusionOk="0">
                <a:moveTo>
                  <a:pt x="0" y="0"/>
                </a:moveTo>
                <a:cubicBezTo>
                  <a:pt x="211613" y="27838"/>
                  <a:pt x="331902" y="8146"/>
                  <a:pt x="569271" y="0"/>
                </a:cubicBezTo>
                <a:cubicBezTo>
                  <a:pt x="806640" y="-8146"/>
                  <a:pt x="1009838" y="25650"/>
                  <a:pt x="1174878" y="0"/>
                </a:cubicBezTo>
                <a:cubicBezTo>
                  <a:pt x="1339918" y="-25650"/>
                  <a:pt x="1496874" y="-11496"/>
                  <a:pt x="1816822" y="0"/>
                </a:cubicBezTo>
                <a:cubicBezTo>
                  <a:pt x="1837884" y="308908"/>
                  <a:pt x="1840415" y="437770"/>
                  <a:pt x="1816822" y="629555"/>
                </a:cubicBezTo>
                <a:cubicBezTo>
                  <a:pt x="1793229" y="821340"/>
                  <a:pt x="1809134" y="909932"/>
                  <a:pt x="1816822" y="1173262"/>
                </a:cubicBezTo>
                <a:cubicBezTo>
                  <a:pt x="1824510" y="1436592"/>
                  <a:pt x="1804302" y="1516297"/>
                  <a:pt x="1816822" y="1659736"/>
                </a:cubicBezTo>
                <a:cubicBezTo>
                  <a:pt x="1829342" y="1803175"/>
                  <a:pt x="1814128" y="2008356"/>
                  <a:pt x="1816822" y="2146211"/>
                </a:cubicBezTo>
                <a:cubicBezTo>
                  <a:pt x="1819516" y="2284066"/>
                  <a:pt x="1812327" y="2537582"/>
                  <a:pt x="1816822" y="2861614"/>
                </a:cubicBezTo>
                <a:cubicBezTo>
                  <a:pt x="1643878" y="2873216"/>
                  <a:pt x="1439604" y="2856373"/>
                  <a:pt x="1247551" y="2861614"/>
                </a:cubicBezTo>
                <a:cubicBezTo>
                  <a:pt x="1055498" y="2866855"/>
                  <a:pt x="899256" y="2871182"/>
                  <a:pt x="605607" y="2861614"/>
                </a:cubicBezTo>
                <a:cubicBezTo>
                  <a:pt x="311958" y="2852046"/>
                  <a:pt x="125958" y="2844956"/>
                  <a:pt x="0" y="2861614"/>
                </a:cubicBezTo>
                <a:cubicBezTo>
                  <a:pt x="12919" y="2710603"/>
                  <a:pt x="-21634" y="2513306"/>
                  <a:pt x="0" y="2346523"/>
                </a:cubicBezTo>
                <a:cubicBezTo>
                  <a:pt x="21634" y="2179740"/>
                  <a:pt x="29401" y="1930578"/>
                  <a:pt x="0" y="1745585"/>
                </a:cubicBezTo>
                <a:cubicBezTo>
                  <a:pt x="-29401" y="1560592"/>
                  <a:pt x="-7206" y="1430627"/>
                  <a:pt x="0" y="1173262"/>
                </a:cubicBezTo>
                <a:cubicBezTo>
                  <a:pt x="7206" y="915897"/>
                  <a:pt x="-10110" y="862662"/>
                  <a:pt x="0" y="686787"/>
                </a:cubicBezTo>
                <a:cubicBezTo>
                  <a:pt x="10110" y="510912"/>
                  <a:pt x="21702" y="271952"/>
                  <a:pt x="0" y="0"/>
                </a:cubicBezTo>
                <a:close/>
              </a:path>
              <a:path w="1816822" h="2861614" stroke="0" extrusionOk="0">
                <a:moveTo>
                  <a:pt x="0" y="0"/>
                </a:moveTo>
                <a:cubicBezTo>
                  <a:pt x="128490" y="-11838"/>
                  <a:pt x="472757" y="-13267"/>
                  <a:pt x="605607" y="0"/>
                </a:cubicBezTo>
                <a:cubicBezTo>
                  <a:pt x="738457" y="13267"/>
                  <a:pt x="1012976" y="13384"/>
                  <a:pt x="1247551" y="0"/>
                </a:cubicBezTo>
                <a:cubicBezTo>
                  <a:pt x="1482126" y="-13384"/>
                  <a:pt x="1532462" y="18202"/>
                  <a:pt x="1816822" y="0"/>
                </a:cubicBezTo>
                <a:cubicBezTo>
                  <a:pt x="1816813" y="219874"/>
                  <a:pt x="1794666" y="367873"/>
                  <a:pt x="1816822" y="572323"/>
                </a:cubicBezTo>
                <a:cubicBezTo>
                  <a:pt x="1838978" y="776773"/>
                  <a:pt x="1841747" y="939200"/>
                  <a:pt x="1816822" y="1144646"/>
                </a:cubicBezTo>
                <a:cubicBezTo>
                  <a:pt x="1791897" y="1350092"/>
                  <a:pt x="1809269" y="1477159"/>
                  <a:pt x="1816822" y="1716968"/>
                </a:cubicBezTo>
                <a:cubicBezTo>
                  <a:pt x="1824375" y="1956777"/>
                  <a:pt x="1816589" y="2058559"/>
                  <a:pt x="1816822" y="2317907"/>
                </a:cubicBezTo>
                <a:cubicBezTo>
                  <a:pt x="1817055" y="2577255"/>
                  <a:pt x="1795068" y="2692249"/>
                  <a:pt x="1816822" y="2861614"/>
                </a:cubicBezTo>
                <a:cubicBezTo>
                  <a:pt x="1519397" y="2874464"/>
                  <a:pt x="1394540" y="2850962"/>
                  <a:pt x="1211215" y="2861614"/>
                </a:cubicBezTo>
                <a:cubicBezTo>
                  <a:pt x="1027890" y="2872266"/>
                  <a:pt x="883015" y="2874803"/>
                  <a:pt x="587439" y="2861614"/>
                </a:cubicBezTo>
                <a:cubicBezTo>
                  <a:pt x="291863" y="2848425"/>
                  <a:pt x="143367" y="2864052"/>
                  <a:pt x="0" y="2861614"/>
                </a:cubicBezTo>
                <a:cubicBezTo>
                  <a:pt x="-17210" y="2735635"/>
                  <a:pt x="-12715" y="2462024"/>
                  <a:pt x="0" y="2346523"/>
                </a:cubicBezTo>
                <a:cubicBezTo>
                  <a:pt x="12715" y="2231022"/>
                  <a:pt x="509" y="2039461"/>
                  <a:pt x="0" y="1831433"/>
                </a:cubicBezTo>
                <a:cubicBezTo>
                  <a:pt x="-509" y="1623405"/>
                  <a:pt x="5468" y="1384273"/>
                  <a:pt x="0" y="1259110"/>
                </a:cubicBezTo>
                <a:cubicBezTo>
                  <a:pt x="-5468" y="1133947"/>
                  <a:pt x="21096" y="917375"/>
                  <a:pt x="0" y="744020"/>
                </a:cubicBezTo>
                <a:cubicBezTo>
                  <a:pt x="-21096" y="570665"/>
                  <a:pt x="-33712" y="156314"/>
                  <a:pt x="0" y="0"/>
                </a:cubicBezTo>
                <a:close/>
              </a:path>
            </a:pathLst>
          </a:custGeom>
          <a:solidFill>
            <a:schemeClr val="bg1">
              <a:lumMod val="95000"/>
            </a:schemeClr>
          </a:solidFill>
          <a:ln w="19050">
            <a:solidFill>
              <a:schemeClr val="accent1"/>
            </a:solidFill>
            <a:extLst>
              <a:ext uri="{C807C97D-BFC1-408E-A445-0C87EB9F89A2}">
                <ask:lineSketchStyleProps xmlns:ask="http://schemas.microsoft.com/office/drawing/2018/sketchyshapes" sd="181675012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400" b="1" dirty="0">
                <a:solidFill>
                  <a:schemeClr val="tx1"/>
                </a:solidFill>
                <a:latin typeface="Ink Free" panose="03080402000500000000" pitchFamily="66" charset="0"/>
                <a:hlinkClick r:id="rId4"/>
              </a:rPr>
              <a:t>La Fiche produit Client</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5"/>
              </a:rPr>
              <a:t>Les CG</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6"/>
              </a:rPr>
              <a:t>La Fiche des </a:t>
            </a:r>
          </a:p>
          <a:p>
            <a:pPr lvl="0" algn="ctr"/>
            <a:r>
              <a:rPr lang="fr-FR" sz="1400" b="1" dirty="0">
                <a:solidFill>
                  <a:schemeClr val="tx1"/>
                </a:solidFill>
                <a:latin typeface="Ink Free" panose="03080402000500000000" pitchFamily="66" charset="0"/>
                <a:hlinkClick r:id="rId6"/>
              </a:rPr>
              <a:t>PLUS de l’offre</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7"/>
              </a:rPr>
              <a:t>Le carnet d’entretien</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endParaRPr lang="fr-FR" sz="1400" b="1" dirty="0">
              <a:solidFill>
                <a:schemeClr val="accent4">
                  <a:lumMod val="75000"/>
                </a:schemeClr>
              </a:solidFill>
            </a:endParaRPr>
          </a:p>
        </p:txBody>
      </p:sp>
      <p:sp>
        <p:nvSpPr>
          <p:cNvPr id="6" name="Rectangle 5">
            <a:extLst>
              <a:ext uri="{FF2B5EF4-FFF2-40B4-BE49-F238E27FC236}">
                <a16:creationId xmlns:a16="http://schemas.microsoft.com/office/drawing/2014/main" id="{2B227FB2-9A81-B2E5-5DBD-D12193F11353}"/>
              </a:ext>
            </a:extLst>
          </p:cNvPr>
          <p:cNvSpPr/>
          <p:nvPr/>
        </p:nvSpPr>
        <p:spPr>
          <a:xfrm>
            <a:off x="515937" y="6000587"/>
            <a:ext cx="11006960" cy="346168"/>
          </a:xfrm>
          <a:custGeom>
            <a:avLst/>
            <a:gdLst>
              <a:gd name="connsiteX0" fmla="*/ 0 w 11006960"/>
              <a:gd name="connsiteY0" fmla="*/ 0 h 346168"/>
              <a:gd name="connsiteX1" fmla="*/ 467796 w 11006960"/>
              <a:gd name="connsiteY1" fmla="*/ 0 h 346168"/>
              <a:gd name="connsiteX2" fmla="*/ 1375870 w 11006960"/>
              <a:gd name="connsiteY2" fmla="*/ 0 h 346168"/>
              <a:gd name="connsiteX3" fmla="*/ 2283944 w 11006960"/>
              <a:gd name="connsiteY3" fmla="*/ 0 h 346168"/>
              <a:gd name="connsiteX4" fmla="*/ 3081949 w 11006960"/>
              <a:gd name="connsiteY4" fmla="*/ 0 h 346168"/>
              <a:gd name="connsiteX5" fmla="*/ 3439675 w 11006960"/>
              <a:gd name="connsiteY5" fmla="*/ 0 h 346168"/>
              <a:gd name="connsiteX6" fmla="*/ 3797401 w 11006960"/>
              <a:gd name="connsiteY6" fmla="*/ 0 h 346168"/>
              <a:gd name="connsiteX7" fmla="*/ 4375267 w 11006960"/>
              <a:gd name="connsiteY7" fmla="*/ 0 h 346168"/>
              <a:gd name="connsiteX8" fmla="*/ 4953132 w 11006960"/>
              <a:gd name="connsiteY8" fmla="*/ 0 h 346168"/>
              <a:gd name="connsiteX9" fmla="*/ 5751137 w 11006960"/>
              <a:gd name="connsiteY9" fmla="*/ 0 h 346168"/>
              <a:gd name="connsiteX10" fmla="*/ 6329002 w 11006960"/>
              <a:gd name="connsiteY10" fmla="*/ 0 h 346168"/>
              <a:gd name="connsiteX11" fmla="*/ 7016937 w 11006960"/>
              <a:gd name="connsiteY11" fmla="*/ 0 h 346168"/>
              <a:gd name="connsiteX12" fmla="*/ 7704872 w 11006960"/>
              <a:gd name="connsiteY12" fmla="*/ 0 h 346168"/>
              <a:gd name="connsiteX13" fmla="*/ 8062598 w 11006960"/>
              <a:gd name="connsiteY13" fmla="*/ 0 h 346168"/>
              <a:gd name="connsiteX14" fmla="*/ 8530394 w 11006960"/>
              <a:gd name="connsiteY14" fmla="*/ 0 h 346168"/>
              <a:gd name="connsiteX15" fmla="*/ 8888120 w 11006960"/>
              <a:gd name="connsiteY15" fmla="*/ 0 h 346168"/>
              <a:gd name="connsiteX16" fmla="*/ 9355916 w 11006960"/>
              <a:gd name="connsiteY16" fmla="*/ 0 h 346168"/>
              <a:gd name="connsiteX17" fmla="*/ 10263990 w 11006960"/>
              <a:gd name="connsiteY17" fmla="*/ 0 h 346168"/>
              <a:gd name="connsiteX18" fmla="*/ 11006960 w 11006960"/>
              <a:gd name="connsiteY18" fmla="*/ 0 h 346168"/>
              <a:gd name="connsiteX19" fmla="*/ 11006960 w 11006960"/>
              <a:gd name="connsiteY19" fmla="*/ 346168 h 346168"/>
              <a:gd name="connsiteX20" fmla="*/ 10098886 w 11006960"/>
              <a:gd name="connsiteY20" fmla="*/ 346168 h 346168"/>
              <a:gd name="connsiteX21" fmla="*/ 9741160 w 11006960"/>
              <a:gd name="connsiteY21" fmla="*/ 346168 h 346168"/>
              <a:gd name="connsiteX22" fmla="*/ 8943155 w 11006960"/>
              <a:gd name="connsiteY22" fmla="*/ 346168 h 346168"/>
              <a:gd name="connsiteX23" fmla="*/ 8585429 w 11006960"/>
              <a:gd name="connsiteY23" fmla="*/ 346168 h 346168"/>
              <a:gd name="connsiteX24" fmla="*/ 7787424 w 11006960"/>
              <a:gd name="connsiteY24" fmla="*/ 346168 h 346168"/>
              <a:gd name="connsiteX25" fmla="*/ 7319628 w 11006960"/>
              <a:gd name="connsiteY25" fmla="*/ 346168 h 346168"/>
              <a:gd name="connsiteX26" fmla="*/ 6411554 w 11006960"/>
              <a:gd name="connsiteY26" fmla="*/ 346168 h 346168"/>
              <a:gd name="connsiteX27" fmla="*/ 5613550 w 11006960"/>
              <a:gd name="connsiteY27" fmla="*/ 346168 h 346168"/>
              <a:gd name="connsiteX28" fmla="*/ 4815545 w 11006960"/>
              <a:gd name="connsiteY28" fmla="*/ 346168 h 346168"/>
              <a:gd name="connsiteX29" fmla="*/ 4127610 w 11006960"/>
              <a:gd name="connsiteY29" fmla="*/ 346168 h 346168"/>
              <a:gd name="connsiteX30" fmla="*/ 3329605 w 11006960"/>
              <a:gd name="connsiteY30" fmla="*/ 346168 h 346168"/>
              <a:gd name="connsiteX31" fmla="*/ 2531601 w 11006960"/>
              <a:gd name="connsiteY31" fmla="*/ 346168 h 346168"/>
              <a:gd name="connsiteX32" fmla="*/ 1953735 w 11006960"/>
              <a:gd name="connsiteY32" fmla="*/ 346168 h 346168"/>
              <a:gd name="connsiteX33" fmla="*/ 1045661 w 11006960"/>
              <a:gd name="connsiteY33" fmla="*/ 346168 h 346168"/>
              <a:gd name="connsiteX34" fmla="*/ 0 w 11006960"/>
              <a:gd name="connsiteY34" fmla="*/ 346168 h 346168"/>
              <a:gd name="connsiteX35" fmla="*/ 0 w 11006960"/>
              <a:gd name="connsiteY35" fmla="*/ 0 h 34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06960" h="346168" fill="none" extrusionOk="0">
                <a:moveTo>
                  <a:pt x="0" y="0"/>
                </a:moveTo>
                <a:cubicBezTo>
                  <a:pt x="224679" y="-8859"/>
                  <a:pt x="305436" y="21039"/>
                  <a:pt x="467796" y="0"/>
                </a:cubicBezTo>
                <a:cubicBezTo>
                  <a:pt x="630156" y="-21039"/>
                  <a:pt x="984584" y="17100"/>
                  <a:pt x="1375870" y="0"/>
                </a:cubicBezTo>
                <a:cubicBezTo>
                  <a:pt x="1767156" y="-17100"/>
                  <a:pt x="1971604" y="-14596"/>
                  <a:pt x="2283944" y="0"/>
                </a:cubicBezTo>
                <a:cubicBezTo>
                  <a:pt x="2596284" y="14596"/>
                  <a:pt x="2716752" y="3790"/>
                  <a:pt x="3081949" y="0"/>
                </a:cubicBezTo>
                <a:cubicBezTo>
                  <a:pt x="3447146" y="-3790"/>
                  <a:pt x="3359063" y="12694"/>
                  <a:pt x="3439675" y="0"/>
                </a:cubicBezTo>
                <a:cubicBezTo>
                  <a:pt x="3520287" y="-12694"/>
                  <a:pt x="3638764" y="-2784"/>
                  <a:pt x="3797401" y="0"/>
                </a:cubicBezTo>
                <a:cubicBezTo>
                  <a:pt x="3956038" y="2784"/>
                  <a:pt x="4176069" y="-3511"/>
                  <a:pt x="4375267" y="0"/>
                </a:cubicBezTo>
                <a:cubicBezTo>
                  <a:pt x="4574465" y="3511"/>
                  <a:pt x="4768657" y="5461"/>
                  <a:pt x="4953132" y="0"/>
                </a:cubicBezTo>
                <a:cubicBezTo>
                  <a:pt x="5137608" y="-5461"/>
                  <a:pt x="5359141" y="-35197"/>
                  <a:pt x="5751137" y="0"/>
                </a:cubicBezTo>
                <a:cubicBezTo>
                  <a:pt x="6143133" y="35197"/>
                  <a:pt x="6072121" y="13376"/>
                  <a:pt x="6329002" y="0"/>
                </a:cubicBezTo>
                <a:cubicBezTo>
                  <a:pt x="6585884" y="-13376"/>
                  <a:pt x="6701216" y="-1534"/>
                  <a:pt x="7016937" y="0"/>
                </a:cubicBezTo>
                <a:cubicBezTo>
                  <a:pt x="7332659" y="1534"/>
                  <a:pt x="7495762" y="-9742"/>
                  <a:pt x="7704872" y="0"/>
                </a:cubicBezTo>
                <a:cubicBezTo>
                  <a:pt x="7913982" y="9742"/>
                  <a:pt x="7945295" y="7225"/>
                  <a:pt x="8062598" y="0"/>
                </a:cubicBezTo>
                <a:cubicBezTo>
                  <a:pt x="8179901" y="-7225"/>
                  <a:pt x="8364259" y="-17264"/>
                  <a:pt x="8530394" y="0"/>
                </a:cubicBezTo>
                <a:cubicBezTo>
                  <a:pt x="8696529" y="17264"/>
                  <a:pt x="8792781" y="-6760"/>
                  <a:pt x="8888120" y="0"/>
                </a:cubicBezTo>
                <a:cubicBezTo>
                  <a:pt x="8983459" y="6760"/>
                  <a:pt x="9155613" y="-23185"/>
                  <a:pt x="9355916" y="0"/>
                </a:cubicBezTo>
                <a:cubicBezTo>
                  <a:pt x="9556219" y="23185"/>
                  <a:pt x="9866355" y="8939"/>
                  <a:pt x="10263990" y="0"/>
                </a:cubicBezTo>
                <a:cubicBezTo>
                  <a:pt x="10661625" y="-8939"/>
                  <a:pt x="10710963" y="4330"/>
                  <a:pt x="11006960" y="0"/>
                </a:cubicBezTo>
                <a:cubicBezTo>
                  <a:pt x="11018408" y="71201"/>
                  <a:pt x="11017467" y="187342"/>
                  <a:pt x="11006960" y="346168"/>
                </a:cubicBezTo>
                <a:cubicBezTo>
                  <a:pt x="10806349" y="314891"/>
                  <a:pt x="10422155" y="327391"/>
                  <a:pt x="10098886" y="346168"/>
                </a:cubicBezTo>
                <a:cubicBezTo>
                  <a:pt x="9775617" y="364945"/>
                  <a:pt x="9871354" y="345912"/>
                  <a:pt x="9741160" y="346168"/>
                </a:cubicBezTo>
                <a:cubicBezTo>
                  <a:pt x="9610966" y="346424"/>
                  <a:pt x="9250879" y="346287"/>
                  <a:pt x="8943155" y="346168"/>
                </a:cubicBezTo>
                <a:cubicBezTo>
                  <a:pt x="8635432" y="346049"/>
                  <a:pt x="8690603" y="343779"/>
                  <a:pt x="8585429" y="346168"/>
                </a:cubicBezTo>
                <a:cubicBezTo>
                  <a:pt x="8480255" y="348557"/>
                  <a:pt x="8158329" y="381798"/>
                  <a:pt x="7787424" y="346168"/>
                </a:cubicBezTo>
                <a:cubicBezTo>
                  <a:pt x="7416519" y="310538"/>
                  <a:pt x="7425568" y="341655"/>
                  <a:pt x="7319628" y="346168"/>
                </a:cubicBezTo>
                <a:cubicBezTo>
                  <a:pt x="7213688" y="350681"/>
                  <a:pt x="6803745" y="325801"/>
                  <a:pt x="6411554" y="346168"/>
                </a:cubicBezTo>
                <a:cubicBezTo>
                  <a:pt x="6019363" y="366535"/>
                  <a:pt x="5926574" y="357424"/>
                  <a:pt x="5613550" y="346168"/>
                </a:cubicBezTo>
                <a:cubicBezTo>
                  <a:pt x="5300526" y="334912"/>
                  <a:pt x="5108544" y="306352"/>
                  <a:pt x="4815545" y="346168"/>
                </a:cubicBezTo>
                <a:cubicBezTo>
                  <a:pt x="4522547" y="385984"/>
                  <a:pt x="4360347" y="320695"/>
                  <a:pt x="4127610" y="346168"/>
                </a:cubicBezTo>
                <a:cubicBezTo>
                  <a:pt x="3894874" y="371641"/>
                  <a:pt x="3589072" y="357551"/>
                  <a:pt x="3329605" y="346168"/>
                </a:cubicBezTo>
                <a:cubicBezTo>
                  <a:pt x="3070139" y="334785"/>
                  <a:pt x="2753439" y="313362"/>
                  <a:pt x="2531601" y="346168"/>
                </a:cubicBezTo>
                <a:cubicBezTo>
                  <a:pt x="2309763" y="378974"/>
                  <a:pt x="2094194" y="319077"/>
                  <a:pt x="1953735" y="346168"/>
                </a:cubicBezTo>
                <a:cubicBezTo>
                  <a:pt x="1813276" y="373259"/>
                  <a:pt x="1470682" y="371370"/>
                  <a:pt x="1045661" y="346168"/>
                </a:cubicBezTo>
                <a:cubicBezTo>
                  <a:pt x="620640" y="320966"/>
                  <a:pt x="508446" y="386700"/>
                  <a:pt x="0" y="346168"/>
                </a:cubicBezTo>
                <a:cubicBezTo>
                  <a:pt x="-11064" y="201946"/>
                  <a:pt x="-10642" y="88930"/>
                  <a:pt x="0" y="0"/>
                </a:cubicBezTo>
                <a:close/>
              </a:path>
              <a:path w="11006960" h="346168" stroke="0" extrusionOk="0">
                <a:moveTo>
                  <a:pt x="0" y="0"/>
                </a:moveTo>
                <a:cubicBezTo>
                  <a:pt x="239873" y="-26715"/>
                  <a:pt x="365550" y="-3104"/>
                  <a:pt x="687935" y="0"/>
                </a:cubicBezTo>
                <a:cubicBezTo>
                  <a:pt x="1010321" y="3104"/>
                  <a:pt x="1338535" y="8345"/>
                  <a:pt x="1596009" y="0"/>
                </a:cubicBezTo>
                <a:cubicBezTo>
                  <a:pt x="1853483" y="-8345"/>
                  <a:pt x="1975696" y="-28214"/>
                  <a:pt x="2173875" y="0"/>
                </a:cubicBezTo>
                <a:cubicBezTo>
                  <a:pt x="2372054" y="28214"/>
                  <a:pt x="2550353" y="19136"/>
                  <a:pt x="2861810" y="0"/>
                </a:cubicBezTo>
                <a:cubicBezTo>
                  <a:pt x="3173267" y="-19136"/>
                  <a:pt x="3044813" y="1455"/>
                  <a:pt x="3219536" y="0"/>
                </a:cubicBezTo>
                <a:cubicBezTo>
                  <a:pt x="3394259" y="-1455"/>
                  <a:pt x="3426981" y="-1347"/>
                  <a:pt x="3577262" y="0"/>
                </a:cubicBezTo>
                <a:cubicBezTo>
                  <a:pt x="3727543" y="1347"/>
                  <a:pt x="3971974" y="-27929"/>
                  <a:pt x="4155127" y="0"/>
                </a:cubicBezTo>
                <a:cubicBezTo>
                  <a:pt x="4338280" y="27929"/>
                  <a:pt x="4476856" y="21637"/>
                  <a:pt x="4732993" y="0"/>
                </a:cubicBezTo>
                <a:cubicBezTo>
                  <a:pt x="4989130" y="-21637"/>
                  <a:pt x="5002818" y="7468"/>
                  <a:pt x="5090719" y="0"/>
                </a:cubicBezTo>
                <a:cubicBezTo>
                  <a:pt x="5178620" y="-7468"/>
                  <a:pt x="5474987" y="14146"/>
                  <a:pt x="5668584" y="0"/>
                </a:cubicBezTo>
                <a:cubicBezTo>
                  <a:pt x="5862182" y="-14146"/>
                  <a:pt x="6015697" y="743"/>
                  <a:pt x="6136380" y="0"/>
                </a:cubicBezTo>
                <a:cubicBezTo>
                  <a:pt x="6257063" y="-743"/>
                  <a:pt x="6500283" y="24645"/>
                  <a:pt x="6714246" y="0"/>
                </a:cubicBezTo>
                <a:cubicBezTo>
                  <a:pt x="6928209" y="-24645"/>
                  <a:pt x="7165232" y="-13704"/>
                  <a:pt x="7402181" y="0"/>
                </a:cubicBezTo>
                <a:cubicBezTo>
                  <a:pt x="7639131" y="13704"/>
                  <a:pt x="7752799" y="-19116"/>
                  <a:pt x="7869976" y="0"/>
                </a:cubicBezTo>
                <a:cubicBezTo>
                  <a:pt x="7987154" y="19116"/>
                  <a:pt x="8231737" y="-7436"/>
                  <a:pt x="8337772" y="0"/>
                </a:cubicBezTo>
                <a:cubicBezTo>
                  <a:pt x="8443807" y="7436"/>
                  <a:pt x="8789704" y="5530"/>
                  <a:pt x="9025707" y="0"/>
                </a:cubicBezTo>
                <a:cubicBezTo>
                  <a:pt x="9261711" y="-5530"/>
                  <a:pt x="9283651" y="14185"/>
                  <a:pt x="9493503" y="0"/>
                </a:cubicBezTo>
                <a:cubicBezTo>
                  <a:pt x="9703355" y="-14185"/>
                  <a:pt x="9997587" y="9128"/>
                  <a:pt x="10181438" y="0"/>
                </a:cubicBezTo>
                <a:cubicBezTo>
                  <a:pt x="10365289" y="-9128"/>
                  <a:pt x="10818181" y="-4327"/>
                  <a:pt x="11006960" y="0"/>
                </a:cubicBezTo>
                <a:cubicBezTo>
                  <a:pt x="11006581" y="166798"/>
                  <a:pt x="11017036" y="244050"/>
                  <a:pt x="11006960" y="346168"/>
                </a:cubicBezTo>
                <a:cubicBezTo>
                  <a:pt x="10920858" y="337970"/>
                  <a:pt x="10762022" y="347691"/>
                  <a:pt x="10649234" y="346168"/>
                </a:cubicBezTo>
                <a:cubicBezTo>
                  <a:pt x="10536446" y="344645"/>
                  <a:pt x="10467522" y="348692"/>
                  <a:pt x="10291508" y="346168"/>
                </a:cubicBezTo>
                <a:cubicBezTo>
                  <a:pt x="10115494" y="343644"/>
                  <a:pt x="9944074" y="355938"/>
                  <a:pt x="9713642" y="346168"/>
                </a:cubicBezTo>
                <a:cubicBezTo>
                  <a:pt x="9483210" y="336398"/>
                  <a:pt x="9529583" y="358247"/>
                  <a:pt x="9355916" y="346168"/>
                </a:cubicBezTo>
                <a:cubicBezTo>
                  <a:pt x="9182249" y="334089"/>
                  <a:pt x="9083147" y="362892"/>
                  <a:pt x="8998190" y="346168"/>
                </a:cubicBezTo>
                <a:cubicBezTo>
                  <a:pt x="8913233" y="329444"/>
                  <a:pt x="8591041" y="353126"/>
                  <a:pt x="8420324" y="346168"/>
                </a:cubicBezTo>
                <a:cubicBezTo>
                  <a:pt x="8249607" y="339210"/>
                  <a:pt x="8093296" y="329787"/>
                  <a:pt x="7952529" y="346168"/>
                </a:cubicBezTo>
                <a:cubicBezTo>
                  <a:pt x="7811763" y="362549"/>
                  <a:pt x="7299184" y="375107"/>
                  <a:pt x="7044454" y="346168"/>
                </a:cubicBezTo>
                <a:cubicBezTo>
                  <a:pt x="6789725" y="317229"/>
                  <a:pt x="6819639" y="363058"/>
                  <a:pt x="6686728" y="346168"/>
                </a:cubicBezTo>
                <a:cubicBezTo>
                  <a:pt x="6553817" y="329278"/>
                  <a:pt x="6406801" y="355536"/>
                  <a:pt x="6329002" y="346168"/>
                </a:cubicBezTo>
                <a:cubicBezTo>
                  <a:pt x="6251203" y="336800"/>
                  <a:pt x="5796176" y="312396"/>
                  <a:pt x="5641067" y="346168"/>
                </a:cubicBezTo>
                <a:cubicBezTo>
                  <a:pt x="5485959" y="379940"/>
                  <a:pt x="5339022" y="326469"/>
                  <a:pt x="5063202" y="346168"/>
                </a:cubicBezTo>
                <a:cubicBezTo>
                  <a:pt x="4787383" y="365867"/>
                  <a:pt x="4657455" y="379624"/>
                  <a:pt x="4375267" y="346168"/>
                </a:cubicBezTo>
                <a:cubicBezTo>
                  <a:pt x="4093080" y="312712"/>
                  <a:pt x="3889521" y="367578"/>
                  <a:pt x="3577262" y="346168"/>
                </a:cubicBezTo>
                <a:cubicBezTo>
                  <a:pt x="3265003" y="324758"/>
                  <a:pt x="3237816" y="325386"/>
                  <a:pt x="2999397" y="346168"/>
                </a:cubicBezTo>
                <a:cubicBezTo>
                  <a:pt x="2760978" y="366950"/>
                  <a:pt x="2464942" y="387971"/>
                  <a:pt x="2091322" y="346168"/>
                </a:cubicBezTo>
                <a:cubicBezTo>
                  <a:pt x="1717703" y="304365"/>
                  <a:pt x="1585297" y="372440"/>
                  <a:pt x="1293318" y="346168"/>
                </a:cubicBezTo>
                <a:cubicBezTo>
                  <a:pt x="1001339" y="319896"/>
                  <a:pt x="317588" y="331091"/>
                  <a:pt x="0" y="346168"/>
                </a:cubicBezTo>
                <a:cubicBezTo>
                  <a:pt x="-14161" y="258069"/>
                  <a:pt x="15757" y="158116"/>
                  <a:pt x="0" y="0"/>
                </a:cubicBezTo>
                <a:close/>
              </a:path>
            </a:pathLst>
          </a:custGeom>
          <a:solidFill>
            <a:schemeClr val="bg1">
              <a:lumMod val="95000"/>
            </a:schemeClr>
          </a:solidFill>
          <a:ln w="19050">
            <a:solidFill>
              <a:schemeClr val="accent1"/>
            </a:solidFill>
            <a:extLst>
              <a:ext uri="{C807C97D-BFC1-408E-A445-0C87EB9F89A2}">
                <ask:lineSketchStyleProps xmlns:ask="http://schemas.microsoft.com/office/drawing/2018/sketchyshapes" sd="181675012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200" dirty="0">
                <a:solidFill>
                  <a:schemeClr val="tx1">
                    <a:lumMod val="75000"/>
                    <a:lumOff val="25000"/>
                  </a:schemeClr>
                </a:solidFill>
              </a:rPr>
              <a:t>                                 &gt; Particuliers &gt; </a:t>
            </a:r>
            <a:r>
              <a:rPr lang="fr-FR" sz="1200" b="1" dirty="0">
                <a:solidFill>
                  <a:schemeClr val="accent1"/>
                </a:solidFill>
                <a:effectLst>
                  <a:outerShdw blurRad="38100" dist="38100" dir="2700000" algn="tl">
                    <a:srgbClr val="000000">
                      <a:alpha val="43137"/>
                    </a:srgbClr>
                  </a:outerShdw>
                </a:effectLst>
              </a:rPr>
              <a:t>IARD &amp; Prévoyance </a:t>
            </a:r>
            <a:r>
              <a:rPr lang="fr-FR" sz="1200" dirty="0">
                <a:solidFill>
                  <a:schemeClr val="tx1">
                    <a:lumMod val="75000"/>
                    <a:lumOff val="25000"/>
                  </a:schemeClr>
                </a:solidFill>
              </a:rPr>
              <a:t>et </a:t>
            </a:r>
            <a:r>
              <a:rPr lang="fr-FR" sz="1200" b="1" dirty="0">
                <a:solidFill>
                  <a:schemeClr val="accent1"/>
                </a:solidFill>
                <a:effectLst>
                  <a:outerShdw blurRad="38100" dist="38100" dir="2700000" algn="tl">
                    <a:srgbClr val="000000">
                      <a:alpha val="43137"/>
                    </a:srgbClr>
                  </a:outerShdw>
                </a:effectLst>
              </a:rPr>
              <a:t>BANCARISATION</a:t>
            </a:r>
            <a:r>
              <a:rPr lang="fr-FR" sz="1200" dirty="0">
                <a:solidFill>
                  <a:schemeClr val="tx1">
                    <a:lumMod val="75000"/>
                    <a:lumOff val="25000"/>
                  </a:schemeClr>
                </a:solidFill>
              </a:rPr>
              <a:t> </a:t>
            </a:r>
            <a:r>
              <a:rPr lang="fr-FR" sz="1200" dirty="0">
                <a:solidFill>
                  <a:schemeClr val="tx1">
                    <a:lumMod val="75000"/>
                    <a:lumOff val="25000"/>
                  </a:schemeClr>
                </a:solidFill>
                <a:sym typeface="Wingdings" panose="05000000000000000000" pitchFamily="2" charset="2"/>
              </a:rPr>
              <a:t></a:t>
            </a:r>
            <a:r>
              <a:rPr lang="fr-FR" sz="1200" dirty="0">
                <a:solidFill>
                  <a:schemeClr val="tx1">
                    <a:lumMod val="75000"/>
                    <a:lumOff val="25000"/>
                  </a:schemeClr>
                </a:solidFill>
              </a:rPr>
              <a:t> </a:t>
            </a:r>
            <a:r>
              <a:rPr lang="fr-FR" sz="1200" dirty="0">
                <a:solidFill>
                  <a:schemeClr val="accent4">
                    <a:lumMod val="75000"/>
                  </a:schemeClr>
                </a:solidFill>
                <a:hlinkClick r:id="rId8"/>
              </a:rPr>
              <a:t>cliquez ici</a:t>
            </a:r>
            <a:r>
              <a:rPr lang="fr-FR" sz="1200" dirty="0">
                <a:solidFill>
                  <a:schemeClr val="accent4">
                    <a:lumMod val="75000"/>
                  </a:schemeClr>
                </a:solidFill>
              </a:rPr>
              <a:t> </a:t>
            </a:r>
            <a:r>
              <a:rPr lang="fr-FR" sz="1200" dirty="0">
                <a:solidFill>
                  <a:schemeClr val="tx1">
                    <a:lumMod val="75000"/>
                    <a:lumOff val="25000"/>
                  </a:schemeClr>
                </a:solidFill>
              </a:rPr>
              <a:t>et retrouvez toutes les versions des </a:t>
            </a:r>
            <a:r>
              <a:rPr lang="fr-FR" sz="1200" b="1" dirty="0">
                <a:solidFill>
                  <a:schemeClr val="tx1">
                    <a:lumMod val="75000"/>
                    <a:lumOff val="25000"/>
                  </a:schemeClr>
                </a:solidFill>
              </a:rPr>
              <a:t>BOOK IARD</a:t>
            </a:r>
            <a:r>
              <a:rPr lang="fr-FR" sz="1200" dirty="0">
                <a:solidFill>
                  <a:schemeClr val="tx1">
                    <a:lumMod val="75000"/>
                    <a:lumOff val="25000"/>
                  </a:schemeClr>
                </a:solidFill>
              </a:rPr>
              <a:t>, etc.</a:t>
            </a:r>
          </a:p>
        </p:txBody>
      </p:sp>
      <p:pic>
        <p:nvPicPr>
          <p:cNvPr id="8" name="Image 7">
            <a:extLst>
              <a:ext uri="{FF2B5EF4-FFF2-40B4-BE49-F238E27FC236}">
                <a16:creationId xmlns:a16="http://schemas.microsoft.com/office/drawing/2014/main" id="{56EF03D7-BAF7-52F0-4393-BE22CB0CEB04}"/>
              </a:ext>
            </a:extLst>
          </p:cNvPr>
          <p:cNvPicPr>
            <a:picLocks noChangeAspect="1"/>
          </p:cNvPicPr>
          <p:nvPr/>
        </p:nvPicPr>
        <p:blipFill>
          <a:blip r:embed="rId9">
            <a:clrChange>
              <a:clrFrom>
                <a:srgbClr val="FDF9FA"/>
              </a:clrFrom>
              <a:clrTo>
                <a:srgbClr val="FDF9FA">
                  <a:alpha val="0"/>
                </a:srgbClr>
              </a:clrTo>
            </a:clrChange>
          </a:blip>
          <a:stretch>
            <a:fillRect/>
          </a:stretch>
        </p:blipFill>
        <p:spPr>
          <a:xfrm>
            <a:off x="1204371" y="6038295"/>
            <a:ext cx="1240110" cy="270752"/>
          </a:xfrm>
          <a:prstGeom prst="rect">
            <a:avLst/>
          </a:prstGeom>
        </p:spPr>
      </p:pic>
      <p:sp>
        <p:nvSpPr>
          <p:cNvPr id="16" name="Rectangle 15">
            <a:extLst>
              <a:ext uri="{FF2B5EF4-FFF2-40B4-BE49-F238E27FC236}">
                <a16:creationId xmlns:a16="http://schemas.microsoft.com/office/drawing/2014/main" id="{46A3B7B2-299B-FE02-FB84-EAC9147261E9}"/>
              </a:ext>
            </a:extLst>
          </p:cNvPr>
          <p:cNvSpPr/>
          <p:nvPr/>
        </p:nvSpPr>
        <p:spPr>
          <a:xfrm>
            <a:off x="515937" y="5597233"/>
            <a:ext cx="11006960" cy="334005"/>
          </a:xfrm>
          <a:custGeom>
            <a:avLst/>
            <a:gdLst>
              <a:gd name="connsiteX0" fmla="*/ 0 w 11006960"/>
              <a:gd name="connsiteY0" fmla="*/ 0 h 334005"/>
              <a:gd name="connsiteX1" fmla="*/ 467796 w 11006960"/>
              <a:gd name="connsiteY1" fmla="*/ 0 h 334005"/>
              <a:gd name="connsiteX2" fmla="*/ 1375870 w 11006960"/>
              <a:gd name="connsiteY2" fmla="*/ 0 h 334005"/>
              <a:gd name="connsiteX3" fmla="*/ 2283944 w 11006960"/>
              <a:gd name="connsiteY3" fmla="*/ 0 h 334005"/>
              <a:gd name="connsiteX4" fmla="*/ 3081949 w 11006960"/>
              <a:gd name="connsiteY4" fmla="*/ 0 h 334005"/>
              <a:gd name="connsiteX5" fmla="*/ 3439675 w 11006960"/>
              <a:gd name="connsiteY5" fmla="*/ 0 h 334005"/>
              <a:gd name="connsiteX6" fmla="*/ 3797401 w 11006960"/>
              <a:gd name="connsiteY6" fmla="*/ 0 h 334005"/>
              <a:gd name="connsiteX7" fmla="*/ 4375267 w 11006960"/>
              <a:gd name="connsiteY7" fmla="*/ 0 h 334005"/>
              <a:gd name="connsiteX8" fmla="*/ 4953132 w 11006960"/>
              <a:gd name="connsiteY8" fmla="*/ 0 h 334005"/>
              <a:gd name="connsiteX9" fmla="*/ 5751137 w 11006960"/>
              <a:gd name="connsiteY9" fmla="*/ 0 h 334005"/>
              <a:gd name="connsiteX10" fmla="*/ 6329002 w 11006960"/>
              <a:gd name="connsiteY10" fmla="*/ 0 h 334005"/>
              <a:gd name="connsiteX11" fmla="*/ 7016937 w 11006960"/>
              <a:gd name="connsiteY11" fmla="*/ 0 h 334005"/>
              <a:gd name="connsiteX12" fmla="*/ 7704872 w 11006960"/>
              <a:gd name="connsiteY12" fmla="*/ 0 h 334005"/>
              <a:gd name="connsiteX13" fmla="*/ 8062598 w 11006960"/>
              <a:gd name="connsiteY13" fmla="*/ 0 h 334005"/>
              <a:gd name="connsiteX14" fmla="*/ 8530394 w 11006960"/>
              <a:gd name="connsiteY14" fmla="*/ 0 h 334005"/>
              <a:gd name="connsiteX15" fmla="*/ 8888120 w 11006960"/>
              <a:gd name="connsiteY15" fmla="*/ 0 h 334005"/>
              <a:gd name="connsiteX16" fmla="*/ 9355916 w 11006960"/>
              <a:gd name="connsiteY16" fmla="*/ 0 h 334005"/>
              <a:gd name="connsiteX17" fmla="*/ 10263990 w 11006960"/>
              <a:gd name="connsiteY17" fmla="*/ 0 h 334005"/>
              <a:gd name="connsiteX18" fmla="*/ 11006960 w 11006960"/>
              <a:gd name="connsiteY18" fmla="*/ 0 h 334005"/>
              <a:gd name="connsiteX19" fmla="*/ 11006960 w 11006960"/>
              <a:gd name="connsiteY19" fmla="*/ 334005 h 334005"/>
              <a:gd name="connsiteX20" fmla="*/ 10098886 w 11006960"/>
              <a:gd name="connsiteY20" fmla="*/ 334005 h 334005"/>
              <a:gd name="connsiteX21" fmla="*/ 9741160 w 11006960"/>
              <a:gd name="connsiteY21" fmla="*/ 334005 h 334005"/>
              <a:gd name="connsiteX22" fmla="*/ 8943155 w 11006960"/>
              <a:gd name="connsiteY22" fmla="*/ 334005 h 334005"/>
              <a:gd name="connsiteX23" fmla="*/ 8585429 w 11006960"/>
              <a:gd name="connsiteY23" fmla="*/ 334005 h 334005"/>
              <a:gd name="connsiteX24" fmla="*/ 7787424 w 11006960"/>
              <a:gd name="connsiteY24" fmla="*/ 334005 h 334005"/>
              <a:gd name="connsiteX25" fmla="*/ 7319628 w 11006960"/>
              <a:gd name="connsiteY25" fmla="*/ 334005 h 334005"/>
              <a:gd name="connsiteX26" fmla="*/ 6411554 w 11006960"/>
              <a:gd name="connsiteY26" fmla="*/ 334005 h 334005"/>
              <a:gd name="connsiteX27" fmla="*/ 5613550 w 11006960"/>
              <a:gd name="connsiteY27" fmla="*/ 334005 h 334005"/>
              <a:gd name="connsiteX28" fmla="*/ 4815545 w 11006960"/>
              <a:gd name="connsiteY28" fmla="*/ 334005 h 334005"/>
              <a:gd name="connsiteX29" fmla="*/ 4127610 w 11006960"/>
              <a:gd name="connsiteY29" fmla="*/ 334005 h 334005"/>
              <a:gd name="connsiteX30" fmla="*/ 3329605 w 11006960"/>
              <a:gd name="connsiteY30" fmla="*/ 334005 h 334005"/>
              <a:gd name="connsiteX31" fmla="*/ 2531601 w 11006960"/>
              <a:gd name="connsiteY31" fmla="*/ 334005 h 334005"/>
              <a:gd name="connsiteX32" fmla="*/ 1953735 w 11006960"/>
              <a:gd name="connsiteY32" fmla="*/ 334005 h 334005"/>
              <a:gd name="connsiteX33" fmla="*/ 1045661 w 11006960"/>
              <a:gd name="connsiteY33" fmla="*/ 334005 h 334005"/>
              <a:gd name="connsiteX34" fmla="*/ 0 w 11006960"/>
              <a:gd name="connsiteY34" fmla="*/ 334005 h 334005"/>
              <a:gd name="connsiteX35" fmla="*/ 0 w 11006960"/>
              <a:gd name="connsiteY35"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06960" h="334005" fill="none" extrusionOk="0">
                <a:moveTo>
                  <a:pt x="0" y="0"/>
                </a:moveTo>
                <a:cubicBezTo>
                  <a:pt x="224679" y="-8859"/>
                  <a:pt x="305436" y="21039"/>
                  <a:pt x="467796" y="0"/>
                </a:cubicBezTo>
                <a:cubicBezTo>
                  <a:pt x="630156" y="-21039"/>
                  <a:pt x="984584" y="17100"/>
                  <a:pt x="1375870" y="0"/>
                </a:cubicBezTo>
                <a:cubicBezTo>
                  <a:pt x="1767156" y="-17100"/>
                  <a:pt x="1971604" y="-14596"/>
                  <a:pt x="2283944" y="0"/>
                </a:cubicBezTo>
                <a:cubicBezTo>
                  <a:pt x="2596284" y="14596"/>
                  <a:pt x="2716752" y="3790"/>
                  <a:pt x="3081949" y="0"/>
                </a:cubicBezTo>
                <a:cubicBezTo>
                  <a:pt x="3447146" y="-3790"/>
                  <a:pt x="3359063" y="12694"/>
                  <a:pt x="3439675" y="0"/>
                </a:cubicBezTo>
                <a:cubicBezTo>
                  <a:pt x="3520287" y="-12694"/>
                  <a:pt x="3638764" y="-2784"/>
                  <a:pt x="3797401" y="0"/>
                </a:cubicBezTo>
                <a:cubicBezTo>
                  <a:pt x="3956038" y="2784"/>
                  <a:pt x="4176069" y="-3511"/>
                  <a:pt x="4375267" y="0"/>
                </a:cubicBezTo>
                <a:cubicBezTo>
                  <a:pt x="4574465" y="3511"/>
                  <a:pt x="4768657" y="5461"/>
                  <a:pt x="4953132" y="0"/>
                </a:cubicBezTo>
                <a:cubicBezTo>
                  <a:pt x="5137608" y="-5461"/>
                  <a:pt x="5359141" y="-35197"/>
                  <a:pt x="5751137" y="0"/>
                </a:cubicBezTo>
                <a:cubicBezTo>
                  <a:pt x="6143133" y="35197"/>
                  <a:pt x="6072121" y="13376"/>
                  <a:pt x="6329002" y="0"/>
                </a:cubicBezTo>
                <a:cubicBezTo>
                  <a:pt x="6585884" y="-13376"/>
                  <a:pt x="6701216" y="-1534"/>
                  <a:pt x="7016937" y="0"/>
                </a:cubicBezTo>
                <a:cubicBezTo>
                  <a:pt x="7332659" y="1534"/>
                  <a:pt x="7495762" y="-9742"/>
                  <a:pt x="7704872" y="0"/>
                </a:cubicBezTo>
                <a:cubicBezTo>
                  <a:pt x="7913982" y="9742"/>
                  <a:pt x="7945295" y="7225"/>
                  <a:pt x="8062598" y="0"/>
                </a:cubicBezTo>
                <a:cubicBezTo>
                  <a:pt x="8179901" y="-7225"/>
                  <a:pt x="8364259" y="-17264"/>
                  <a:pt x="8530394" y="0"/>
                </a:cubicBezTo>
                <a:cubicBezTo>
                  <a:pt x="8696529" y="17264"/>
                  <a:pt x="8792781" y="-6760"/>
                  <a:pt x="8888120" y="0"/>
                </a:cubicBezTo>
                <a:cubicBezTo>
                  <a:pt x="8983459" y="6760"/>
                  <a:pt x="9155613" y="-23185"/>
                  <a:pt x="9355916" y="0"/>
                </a:cubicBezTo>
                <a:cubicBezTo>
                  <a:pt x="9556219" y="23185"/>
                  <a:pt x="9866355" y="8939"/>
                  <a:pt x="10263990" y="0"/>
                </a:cubicBezTo>
                <a:cubicBezTo>
                  <a:pt x="10661625" y="-8939"/>
                  <a:pt x="10710963" y="4330"/>
                  <a:pt x="11006960" y="0"/>
                </a:cubicBezTo>
                <a:cubicBezTo>
                  <a:pt x="11013685" y="123224"/>
                  <a:pt x="11004265" y="235071"/>
                  <a:pt x="11006960" y="334005"/>
                </a:cubicBezTo>
                <a:cubicBezTo>
                  <a:pt x="10806349" y="302728"/>
                  <a:pt x="10422155" y="315228"/>
                  <a:pt x="10098886" y="334005"/>
                </a:cubicBezTo>
                <a:cubicBezTo>
                  <a:pt x="9775617" y="352782"/>
                  <a:pt x="9871354" y="333749"/>
                  <a:pt x="9741160" y="334005"/>
                </a:cubicBezTo>
                <a:cubicBezTo>
                  <a:pt x="9610966" y="334261"/>
                  <a:pt x="9250879" y="334124"/>
                  <a:pt x="8943155" y="334005"/>
                </a:cubicBezTo>
                <a:cubicBezTo>
                  <a:pt x="8635432" y="333886"/>
                  <a:pt x="8690603" y="331616"/>
                  <a:pt x="8585429" y="334005"/>
                </a:cubicBezTo>
                <a:cubicBezTo>
                  <a:pt x="8480255" y="336394"/>
                  <a:pt x="8158329" y="369635"/>
                  <a:pt x="7787424" y="334005"/>
                </a:cubicBezTo>
                <a:cubicBezTo>
                  <a:pt x="7416519" y="298375"/>
                  <a:pt x="7425568" y="329492"/>
                  <a:pt x="7319628" y="334005"/>
                </a:cubicBezTo>
                <a:cubicBezTo>
                  <a:pt x="7213688" y="338518"/>
                  <a:pt x="6803745" y="313638"/>
                  <a:pt x="6411554" y="334005"/>
                </a:cubicBezTo>
                <a:cubicBezTo>
                  <a:pt x="6019363" y="354372"/>
                  <a:pt x="5926574" y="345261"/>
                  <a:pt x="5613550" y="334005"/>
                </a:cubicBezTo>
                <a:cubicBezTo>
                  <a:pt x="5300526" y="322749"/>
                  <a:pt x="5108544" y="294189"/>
                  <a:pt x="4815545" y="334005"/>
                </a:cubicBezTo>
                <a:cubicBezTo>
                  <a:pt x="4522547" y="373821"/>
                  <a:pt x="4360347" y="308532"/>
                  <a:pt x="4127610" y="334005"/>
                </a:cubicBezTo>
                <a:cubicBezTo>
                  <a:pt x="3894874" y="359478"/>
                  <a:pt x="3589072" y="345388"/>
                  <a:pt x="3329605" y="334005"/>
                </a:cubicBezTo>
                <a:cubicBezTo>
                  <a:pt x="3070139" y="322622"/>
                  <a:pt x="2753439" y="301199"/>
                  <a:pt x="2531601" y="334005"/>
                </a:cubicBezTo>
                <a:cubicBezTo>
                  <a:pt x="2309763" y="366811"/>
                  <a:pt x="2094194" y="306914"/>
                  <a:pt x="1953735" y="334005"/>
                </a:cubicBezTo>
                <a:cubicBezTo>
                  <a:pt x="1813276" y="361096"/>
                  <a:pt x="1470682" y="359207"/>
                  <a:pt x="1045661" y="334005"/>
                </a:cubicBezTo>
                <a:cubicBezTo>
                  <a:pt x="620640" y="308803"/>
                  <a:pt x="508446" y="374537"/>
                  <a:pt x="0" y="334005"/>
                </a:cubicBezTo>
                <a:cubicBezTo>
                  <a:pt x="-6686" y="194986"/>
                  <a:pt x="-1927" y="99047"/>
                  <a:pt x="0" y="0"/>
                </a:cubicBezTo>
                <a:close/>
              </a:path>
              <a:path w="11006960" h="334005" stroke="0" extrusionOk="0">
                <a:moveTo>
                  <a:pt x="0" y="0"/>
                </a:moveTo>
                <a:cubicBezTo>
                  <a:pt x="239873" y="-26715"/>
                  <a:pt x="365550" y="-3104"/>
                  <a:pt x="687935" y="0"/>
                </a:cubicBezTo>
                <a:cubicBezTo>
                  <a:pt x="1010321" y="3104"/>
                  <a:pt x="1338535" y="8345"/>
                  <a:pt x="1596009" y="0"/>
                </a:cubicBezTo>
                <a:cubicBezTo>
                  <a:pt x="1853483" y="-8345"/>
                  <a:pt x="1975696" y="-28214"/>
                  <a:pt x="2173875" y="0"/>
                </a:cubicBezTo>
                <a:cubicBezTo>
                  <a:pt x="2372054" y="28214"/>
                  <a:pt x="2550353" y="19136"/>
                  <a:pt x="2861810" y="0"/>
                </a:cubicBezTo>
                <a:cubicBezTo>
                  <a:pt x="3173267" y="-19136"/>
                  <a:pt x="3044813" y="1455"/>
                  <a:pt x="3219536" y="0"/>
                </a:cubicBezTo>
                <a:cubicBezTo>
                  <a:pt x="3394259" y="-1455"/>
                  <a:pt x="3426981" y="-1347"/>
                  <a:pt x="3577262" y="0"/>
                </a:cubicBezTo>
                <a:cubicBezTo>
                  <a:pt x="3727543" y="1347"/>
                  <a:pt x="3971974" y="-27929"/>
                  <a:pt x="4155127" y="0"/>
                </a:cubicBezTo>
                <a:cubicBezTo>
                  <a:pt x="4338280" y="27929"/>
                  <a:pt x="4476856" y="21637"/>
                  <a:pt x="4732993" y="0"/>
                </a:cubicBezTo>
                <a:cubicBezTo>
                  <a:pt x="4989130" y="-21637"/>
                  <a:pt x="5002818" y="7468"/>
                  <a:pt x="5090719" y="0"/>
                </a:cubicBezTo>
                <a:cubicBezTo>
                  <a:pt x="5178620" y="-7468"/>
                  <a:pt x="5474987" y="14146"/>
                  <a:pt x="5668584" y="0"/>
                </a:cubicBezTo>
                <a:cubicBezTo>
                  <a:pt x="5862182" y="-14146"/>
                  <a:pt x="6015697" y="743"/>
                  <a:pt x="6136380" y="0"/>
                </a:cubicBezTo>
                <a:cubicBezTo>
                  <a:pt x="6257063" y="-743"/>
                  <a:pt x="6500283" y="24645"/>
                  <a:pt x="6714246" y="0"/>
                </a:cubicBezTo>
                <a:cubicBezTo>
                  <a:pt x="6928209" y="-24645"/>
                  <a:pt x="7165232" y="-13704"/>
                  <a:pt x="7402181" y="0"/>
                </a:cubicBezTo>
                <a:cubicBezTo>
                  <a:pt x="7639131" y="13704"/>
                  <a:pt x="7752799" y="-19116"/>
                  <a:pt x="7869976" y="0"/>
                </a:cubicBezTo>
                <a:cubicBezTo>
                  <a:pt x="7987154" y="19116"/>
                  <a:pt x="8231737" y="-7436"/>
                  <a:pt x="8337772" y="0"/>
                </a:cubicBezTo>
                <a:cubicBezTo>
                  <a:pt x="8443807" y="7436"/>
                  <a:pt x="8789704" y="5530"/>
                  <a:pt x="9025707" y="0"/>
                </a:cubicBezTo>
                <a:cubicBezTo>
                  <a:pt x="9261711" y="-5530"/>
                  <a:pt x="9283651" y="14185"/>
                  <a:pt x="9493503" y="0"/>
                </a:cubicBezTo>
                <a:cubicBezTo>
                  <a:pt x="9703355" y="-14185"/>
                  <a:pt x="9997587" y="9128"/>
                  <a:pt x="10181438" y="0"/>
                </a:cubicBezTo>
                <a:cubicBezTo>
                  <a:pt x="10365289" y="-9128"/>
                  <a:pt x="10818181" y="-4327"/>
                  <a:pt x="11006960" y="0"/>
                </a:cubicBezTo>
                <a:cubicBezTo>
                  <a:pt x="11001970" y="70472"/>
                  <a:pt x="11009415" y="199022"/>
                  <a:pt x="11006960" y="334005"/>
                </a:cubicBezTo>
                <a:cubicBezTo>
                  <a:pt x="10920858" y="325807"/>
                  <a:pt x="10762022" y="335528"/>
                  <a:pt x="10649234" y="334005"/>
                </a:cubicBezTo>
                <a:cubicBezTo>
                  <a:pt x="10536446" y="332482"/>
                  <a:pt x="10467522" y="336529"/>
                  <a:pt x="10291508" y="334005"/>
                </a:cubicBezTo>
                <a:cubicBezTo>
                  <a:pt x="10115494" y="331481"/>
                  <a:pt x="9944074" y="343775"/>
                  <a:pt x="9713642" y="334005"/>
                </a:cubicBezTo>
                <a:cubicBezTo>
                  <a:pt x="9483210" y="324235"/>
                  <a:pt x="9529583" y="346084"/>
                  <a:pt x="9355916" y="334005"/>
                </a:cubicBezTo>
                <a:cubicBezTo>
                  <a:pt x="9182249" y="321926"/>
                  <a:pt x="9083147" y="350729"/>
                  <a:pt x="8998190" y="334005"/>
                </a:cubicBezTo>
                <a:cubicBezTo>
                  <a:pt x="8913233" y="317281"/>
                  <a:pt x="8591041" y="340963"/>
                  <a:pt x="8420324" y="334005"/>
                </a:cubicBezTo>
                <a:cubicBezTo>
                  <a:pt x="8249607" y="327047"/>
                  <a:pt x="8093296" y="317624"/>
                  <a:pt x="7952529" y="334005"/>
                </a:cubicBezTo>
                <a:cubicBezTo>
                  <a:pt x="7811763" y="350386"/>
                  <a:pt x="7299184" y="362944"/>
                  <a:pt x="7044454" y="334005"/>
                </a:cubicBezTo>
                <a:cubicBezTo>
                  <a:pt x="6789725" y="305066"/>
                  <a:pt x="6819639" y="350895"/>
                  <a:pt x="6686728" y="334005"/>
                </a:cubicBezTo>
                <a:cubicBezTo>
                  <a:pt x="6553817" y="317115"/>
                  <a:pt x="6406801" y="343373"/>
                  <a:pt x="6329002" y="334005"/>
                </a:cubicBezTo>
                <a:cubicBezTo>
                  <a:pt x="6251203" y="324637"/>
                  <a:pt x="5796176" y="300233"/>
                  <a:pt x="5641067" y="334005"/>
                </a:cubicBezTo>
                <a:cubicBezTo>
                  <a:pt x="5485959" y="367777"/>
                  <a:pt x="5339022" y="314306"/>
                  <a:pt x="5063202" y="334005"/>
                </a:cubicBezTo>
                <a:cubicBezTo>
                  <a:pt x="4787383" y="353704"/>
                  <a:pt x="4657455" y="367461"/>
                  <a:pt x="4375267" y="334005"/>
                </a:cubicBezTo>
                <a:cubicBezTo>
                  <a:pt x="4093080" y="300549"/>
                  <a:pt x="3889521" y="355415"/>
                  <a:pt x="3577262" y="334005"/>
                </a:cubicBezTo>
                <a:cubicBezTo>
                  <a:pt x="3265003" y="312595"/>
                  <a:pt x="3237816" y="313223"/>
                  <a:pt x="2999397" y="334005"/>
                </a:cubicBezTo>
                <a:cubicBezTo>
                  <a:pt x="2760978" y="354787"/>
                  <a:pt x="2464942" y="375808"/>
                  <a:pt x="2091322" y="334005"/>
                </a:cubicBezTo>
                <a:cubicBezTo>
                  <a:pt x="1717703" y="292202"/>
                  <a:pt x="1585297" y="360277"/>
                  <a:pt x="1293318" y="334005"/>
                </a:cubicBezTo>
                <a:cubicBezTo>
                  <a:pt x="1001339" y="307733"/>
                  <a:pt x="317588" y="318928"/>
                  <a:pt x="0" y="334005"/>
                </a:cubicBezTo>
                <a:cubicBezTo>
                  <a:pt x="-8729" y="235618"/>
                  <a:pt x="12812" y="82566"/>
                  <a:pt x="0" y="0"/>
                </a:cubicBezTo>
                <a:close/>
              </a:path>
            </a:pathLst>
          </a:custGeom>
          <a:solidFill>
            <a:schemeClr val="bg1">
              <a:lumMod val="95000"/>
            </a:schemeClr>
          </a:solidFill>
          <a:ln w="19050">
            <a:solidFill>
              <a:srgbClr val="7030A0"/>
            </a:solidFill>
            <a:extLst>
              <a:ext uri="{C807C97D-BFC1-408E-A445-0C87EB9F89A2}">
                <ask:lineSketchStyleProps xmlns:ask="http://schemas.microsoft.com/office/drawing/2018/sketchyshapes" sd="181675012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200" dirty="0">
                <a:solidFill>
                  <a:schemeClr val="tx1">
                    <a:lumMod val="75000"/>
                    <a:lumOff val="25000"/>
                  </a:schemeClr>
                </a:solidFill>
              </a:rPr>
              <a:t>        </a:t>
            </a:r>
            <a:r>
              <a:rPr lang="fr-FR" sz="1200" b="1" dirty="0">
                <a:solidFill>
                  <a:srgbClr val="7030A0"/>
                </a:solidFill>
              </a:rPr>
              <a:t> IDEA </a:t>
            </a:r>
            <a:r>
              <a:rPr lang="fr-FR" sz="1200" dirty="0">
                <a:solidFill>
                  <a:schemeClr val="tx1">
                    <a:lumMod val="75000"/>
                    <a:lumOff val="25000"/>
                  </a:schemeClr>
                </a:solidFill>
              </a:rPr>
              <a:t>: le coach digital pour vous entraîner et des modules ludiques pour tout savoir sur l’IARD </a:t>
            </a:r>
            <a:r>
              <a:rPr lang="fr-FR" sz="1200" dirty="0">
                <a:solidFill>
                  <a:schemeClr val="tx1">
                    <a:lumMod val="75000"/>
                    <a:lumOff val="25000"/>
                  </a:schemeClr>
                </a:solidFill>
                <a:sym typeface="Wingdings" panose="05000000000000000000" pitchFamily="2" charset="2"/>
              </a:rPr>
              <a:t></a:t>
            </a:r>
            <a:r>
              <a:rPr lang="fr-FR" sz="1200" dirty="0">
                <a:solidFill>
                  <a:schemeClr val="tx1">
                    <a:lumMod val="75000"/>
                    <a:lumOff val="25000"/>
                  </a:schemeClr>
                </a:solidFill>
              </a:rPr>
              <a:t> </a:t>
            </a:r>
            <a:r>
              <a:rPr lang="fr-FR" sz="1200" dirty="0">
                <a:solidFill>
                  <a:schemeClr val="accent4">
                    <a:lumMod val="75000"/>
                  </a:schemeClr>
                </a:solidFill>
                <a:hlinkClick r:id="rId10"/>
              </a:rPr>
              <a:t>cliquez ici</a:t>
            </a:r>
            <a:endParaRPr lang="fr-FR" sz="1200" dirty="0">
              <a:solidFill>
                <a:schemeClr val="tx1">
                  <a:lumMod val="75000"/>
                  <a:lumOff val="25000"/>
                </a:schemeClr>
              </a:solidFill>
            </a:endParaRPr>
          </a:p>
        </p:txBody>
      </p:sp>
      <p:pic>
        <p:nvPicPr>
          <p:cNvPr id="15" name="Image 14">
            <a:extLst>
              <a:ext uri="{FF2B5EF4-FFF2-40B4-BE49-F238E27FC236}">
                <a16:creationId xmlns:a16="http://schemas.microsoft.com/office/drawing/2014/main" id="{8DDA2A1A-8E64-3A40-3AAF-293323FA99A0}"/>
              </a:ext>
            </a:extLst>
          </p:cNvPr>
          <p:cNvPicPr>
            <a:picLocks noChangeAspect="1"/>
          </p:cNvPicPr>
          <p:nvPr/>
        </p:nvPicPr>
        <p:blipFill>
          <a:blip r:embed="rId11"/>
          <a:stretch>
            <a:fillRect/>
          </a:stretch>
        </p:blipFill>
        <p:spPr>
          <a:xfrm>
            <a:off x="2332759" y="5632370"/>
            <a:ext cx="240505" cy="263730"/>
          </a:xfrm>
          <a:prstGeom prst="rect">
            <a:avLst/>
          </a:prstGeom>
        </p:spPr>
      </p:pic>
      <p:sp>
        <p:nvSpPr>
          <p:cNvPr id="20" name="Rectangle 19">
            <a:extLst>
              <a:ext uri="{FF2B5EF4-FFF2-40B4-BE49-F238E27FC236}">
                <a16:creationId xmlns:a16="http://schemas.microsoft.com/office/drawing/2014/main" id="{DAF33AAF-4C71-4F68-4E7E-06141C1F0BF3}"/>
              </a:ext>
            </a:extLst>
          </p:cNvPr>
          <p:cNvSpPr/>
          <p:nvPr/>
        </p:nvSpPr>
        <p:spPr>
          <a:xfrm>
            <a:off x="515937" y="5193462"/>
            <a:ext cx="11006960" cy="334005"/>
          </a:xfrm>
          <a:custGeom>
            <a:avLst/>
            <a:gdLst>
              <a:gd name="connsiteX0" fmla="*/ 0 w 11006960"/>
              <a:gd name="connsiteY0" fmla="*/ 0 h 334005"/>
              <a:gd name="connsiteX1" fmla="*/ 467796 w 11006960"/>
              <a:gd name="connsiteY1" fmla="*/ 0 h 334005"/>
              <a:gd name="connsiteX2" fmla="*/ 1375870 w 11006960"/>
              <a:gd name="connsiteY2" fmla="*/ 0 h 334005"/>
              <a:gd name="connsiteX3" fmla="*/ 2283944 w 11006960"/>
              <a:gd name="connsiteY3" fmla="*/ 0 h 334005"/>
              <a:gd name="connsiteX4" fmla="*/ 3081949 w 11006960"/>
              <a:gd name="connsiteY4" fmla="*/ 0 h 334005"/>
              <a:gd name="connsiteX5" fmla="*/ 3439675 w 11006960"/>
              <a:gd name="connsiteY5" fmla="*/ 0 h 334005"/>
              <a:gd name="connsiteX6" fmla="*/ 3797401 w 11006960"/>
              <a:gd name="connsiteY6" fmla="*/ 0 h 334005"/>
              <a:gd name="connsiteX7" fmla="*/ 4375267 w 11006960"/>
              <a:gd name="connsiteY7" fmla="*/ 0 h 334005"/>
              <a:gd name="connsiteX8" fmla="*/ 4953132 w 11006960"/>
              <a:gd name="connsiteY8" fmla="*/ 0 h 334005"/>
              <a:gd name="connsiteX9" fmla="*/ 5751137 w 11006960"/>
              <a:gd name="connsiteY9" fmla="*/ 0 h 334005"/>
              <a:gd name="connsiteX10" fmla="*/ 6329002 w 11006960"/>
              <a:gd name="connsiteY10" fmla="*/ 0 h 334005"/>
              <a:gd name="connsiteX11" fmla="*/ 7016937 w 11006960"/>
              <a:gd name="connsiteY11" fmla="*/ 0 h 334005"/>
              <a:gd name="connsiteX12" fmla="*/ 7704872 w 11006960"/>
              <a:gd name="connsiteY12" fmla="*/ 0 h 334005"/>
              <a:gd name="connsiteX13" fmla="*/ 8062598 w 11006960"/>
              <a:gd name="connsiteY13" fmla="*/ 0 h 334005"/>
              <a:gd name="connsiteX14" fmla="*/ 8530394 w 11006960"/>
              <a:gd name="connsiteY14" fmla="*/ 0 h 334005"/>
              <a:gd name="connsiteX15" fmla="*/ 8888120 w 11006960"/>
              <a:gd name="connsiteY15" fmla="*/ 0 h 334005"/>
              <a:gd name="connsiteX16" fmla="*/ 9355916 w 11006960"/>
              <a:gd name="connsiteY16" fmla="*/ 0 h 334005"/>
              <a:gd name="connsiteX17" fmla="*/ 10263990 w 11006960"/>
              <a:gd name="connsiteY17" fmla="*/ 0 h 334005"/>
              <a:gd name="connsiteX18" fmla="*/ 11006960 w 11006960"/>
              <a:gd name="connsiteY18" fmla="*/ 0 h 334005"/>
              <a:gd name="connsiteX19" fmla="*/ 11006960 w 11006960"/>
              <a:gd name="connsiteY19" fmla="*/ 334005 h 334005"/>
              <a:gd name="connsiteX20" fmla="*/ 10098886 w 11006960"/>
              <a:gd name="connsiteY20" fmla="*/ 334005 h 334005"/>
              <a:gd name="connsiteX21" fmla="*/ 9741160 w 11006960"/>
              <a:gd name="connsiteY21" fmla="*/ 334005 h 334005"/>
              <a:gd name="connsiteX22" fmla="*/ 8943155 w 11006960"/>
              <a:gd name="connsiteY22" fmla="*/ 334005 h 334005"/>
              <a:gd name="connsiteX23" fmla="*/ 8585429 w 11006960"/>
              <a:gd name="connsiteY23" fmla="*/ 334005 h 334005"/>
              <a:gd name="connsiteX24" fmla="*/ 7787424 w 11006960"/>
              <a:gd name="connsiteY24" fmla="*/ 334005 h 334005"/>
              <a:gd name="connsiteX25" fmla="*/ 7319628 w 11006960"/>
              <a:gd name="connsiteY25" fmla="*/ 334005 h 334005"/>
              <a:gd name="connsiteX26" fmla="*/ 6411554 w 11006960"/>
              <a:gd name="connsiteY26" fmla="*/ 334005 h 334005"/>
              <a:gd name="connsiteX27" fmla="*/ 5613550 w 11006960"/>
              <a:gd name="connsiteY27" fmla="*/ 334005 h 334005"/>
              <a:gd name="connsiteX28" fmla="*/ 4815545 w 11006960"/>
              <a:gd name="connsiteY28" fmla="*/ 334005 h 334005"/>
              <a:gd name="connsiteX29" fmla="*/ 4127610 w 11006960"/>
              <a:gd name="connsiteY29" fmla="*/ 334005 h 334005"/>
              <a:gd name="connsiteX30" fmla="*/ 3329605 w 11006960"/>
              <a:gd name="connsiteY30" fmla="*/ 334005 h 334005"/>
              <a:gd name="connsiteX31" fmla="*/ 2531601 w 11006960"/>
              <a:gd name="connsiteY31" fmla="*/ 334005 h 334005"/>
              <a:gd name="connsiteX32" fmla="*/ 1953735 w 11006960"/>
              <a:gd name="connsiteY32" fmla="*/ 334005 h 334005"/>
              <a:gd name="connsiteX33" fmla="*/ 1045661 w 11006960"/>
              <a:gd name="connsiteY33" fmla="*/ 334005 h 334005"/>
              <a:gd name="connsiteX34" fmla="*/ 0 w 11006960"/>
              <a:gd name="connsiteY34" fmla="*/ 334005 h 334005"/>
              <a:gd name="connsiteX35" fmla="*/ 0 w 11006960"/>
              <a:gd name="connsiteY35"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06960" h="334005" fill="none" extrusionOk="0">
                <a:moveTo>
                  <a:pt x="0" y="0"/>
                </a:moveTo>
                <a:cubicBezTo>
                  <a:pt x="224679" y="-8859"/>
                  <a:pt x="305436" y="21039"/>
                  <a:pt x="467796" y="0"/>
                </a:cubicBezTo>
                <a:cubicBezTo>
                  <a:pt x="630156" y="-21039"/>
                  <a:pt x="984584" y="17100"/>
                  <a:pt x="1375870" y="0"/>
                </a:cubicBezTo>
                <a:cubicBezTo>
                  <a:pt x="1767156" y="-17100"/>
                  <a:pt x="1971604" y="-14596"/>
                  <a:pt x="2283944" y="0"/>
                </a:cubicBezTo>
                <a:cubicBezTo>
                  <a:pt x="2596284" y="14596"/>
                  <a:pt x="2716752" y="3790"/>
                  <a:pt x="3081949" y="0"/>
                </a:cubicBezTo>
                <a:cubicBezTo>
                  <a:pt x="3447146" y="-3790"/>
                  <a:pt x="3359063" y="12694"/>
                  <a:pt x="3439675" y="0"/>
                </a:cubicBezTo>
                <a:cubicBezTo>
                  <a:pt x="3520287" y="-12694"/>
                  <a:pt x="3638764" y="-2784"/>
                  <a:pt x="3797401" y="0"/>
                </a:cubicBezTo>
                <a:cubicBezTo>
                  <a:pt x="3956038" y="2784"/>
                  <a:pt x="4176069" y="-3511"/>
                  <a:pt x="4375267" y="0"/>
                </a:cubicBezTo>
                <a:cubicBezTo>
                  <a:pt x="4574465" y="3511"/>
                  <a:pt x="4768657" y="5461"/>
                  <a:pt x="4953132" y="0"/>
                </a:cubicBezTo>
                <a:cubicBezTo>
                  <a:pt x="5137608" y="-5461"/>
                  <a:pt x="5359141" y="-35197"/>
                  <a:pt x="5751137" y="0"/>
                </a:cubicBezTo>
                <a:cubicBezTo>
                  <a:pt x="6143133" y="35197"/>
                  <a:pt x="6072121" y="13376"/>
                  <a:pt x="6329002" y="0"/>
                </a:cubicBezTo>
                <a:cubicBezTo>
                  <a:pt x="6585884" y="-13376"/>
                  <a:pt x="6701216" y="-1534"/>
                  <a:pt x="7016937" y="0"/>
                </a:cubicBezTo>
                <a:cubicBezTo>
                  <a:pt x="7332659" y="1534"/>
                  <a:pt x="7495762" y="-9742"/>
                  <a:pt x="7704872" y="0"/>
                </a:cubicBezTo>
                <a:cubicBezTo>
                  <a:pt x="7913982" y="9742"/>
                  <a:pt x="7945295" y="7225"/>
                  <a:pt x="8062598" y="0"/>
                </a:cubicBezTo>
                <a:cubicBezTo>
                  <a:pt x="8179901" y="-7225"/>
                  <a:pt x="8364259" y="-17264"/>
                  <a:pt x="8530394" y="0"/>
                </a:cubicBezTo>
                <a:cubicBezTo>
                  <a:pt x="8696529" y="17264"/>
                  <a:pt x="8792781" y="-6760"/>
                  <a:pt x="8888120" y="0"/>
                </a:cubicBezTo>
                <a:cubicBezTo>
                  <a:pt x="8983459" y="6760"/>
                  <a:pt x="9155613" y="-23185"/>
                  <a:pt x="9355916" y="0"/>
                </a:cubicBezTo>
                <a:cubicBezTo>
                  <a:pt x="9556219" y="23185"/>
                  <a:pt x="9866355" y="8939"/>
                  <a:pt x="10263990" y="0"/>
                </a:cubicBezTo>
                <a:cubicBezTo>
                  <a:pt x="10661625" y="-8939"/>
                  <a:pt x="10710963" y="4330"/>
                  <a:pt x="11006960" y="0"/>
                </a:cubicBezTo>
                <a:cubicBezTo>
                  <a:pt x="11013685" y="123224"/>
                  <a:pt x="11004265" y="235071"/>
                  <a:pt x="11006960" y="334005"/>
                </a:cubicBezTo>
                <a:cubicBezTo>
                  <a:pt x="10806349" y="302728"/>
                  <a:pt x="10422155" y="315228"/>
                  <a:pt x="10098886" y="334005"/>
                </a:cubicBezTo>
                <a:cubicBezTo>
                  <a:pt x="9775617" y="352782"/>
                  <a:pt x="9871354" y="333749"/>
                  <a:pt x="9741160" y="334005"/>
                </a:cubicBezTo>
                <a:cubicBezTo>
                  <a:pt x="9610966" y="334261"/>
                  <a:pt x="9250879" y="334124"/>
                  <a:pt x="8943155" y="334005"/>
                </a:cubicBezTo>
                <a:cubicBezTo>
                  <a:pt x="8635432" y="333886"/>
                  <a:pt x="8690603" y="331616"/>
                  <a:pt x="8585429" y="334005"/>
                </a:cubicBezTo>
                <a:cubicBezTo>
                  <a:pt x="8480255" y="336394"/>
                  <a:pt x="8158329" y="369635"/>
                  <a:pt x="7787424" y="334005"/>
                </a:cubicBezTo>
                <a:cubicBezTo>
                  <a:pt x="7416519" y="298375"/>
                  <a:pt x="7425568" y="329492"/>
                  <a:pt x="7319628" y="334005"/>
                </a:cubicBezTo>
                <a:cubicBezTo>
                  <a:pt x="7213688" y="338518"/>
                  <a:pt x="6803745" y="313638"/>
                  <a:pt x="6411554" y="334005"/>
                </a:cubicBezTo>
                <a:cubicBezTo>
                  <a:pt x="6019363" y="354372"/>
                  <a:pt x="5926574" y="345261"/>
                  <a:pt x="5613550" y="334005"/>
                </a:cubicBezTo>
                <a:cubicBezTo>
                  <a:pt x="5300526" y="322749"/>
                  <a:pt x="5108544" y="294189"/>
                  <a:pt x="4815545" y="334005"/>
                </a:cubicBezTo>
                <a:cubicBezTo>
                  <a:pt x="4522547" y="373821"/>
                  <a:pt x="4360347" y="308532"/>
                  <a:pt x="4127610" y="334005"/>
                </a:cubicBezTo>
                <a:cubicBezTo>
                  <a:pt x="3894874" y="359478"/>
                  <a:pt x="3589072" y="345388"/>
                  <a:pt x="3329605" y="334005"/>
                </a:cubicBezTo>
                <a:cubicBezTo>
                  <a:pt x="3070139" y="322622"/>
                  <a:pt x="2753439" y="301199"/>
                  <a:pt x="2531601" y="334005"/>
                </a:cubicBezTo>
                <a:cubicBezTo>
                  <a:pt x="2309763" y="366811"/>
                  <a:pt x="2094194" y="306914"/>
                  <a:pt x="1953735" y="334005"/>
                </a:cubicBezTo>
                <a:cubicBezTo>
                  <a:pt x="1813276" y="361096"/>
                  <a:pt x="1470682" y="359207"/>
                  <a:pt x="1045661" y="334005"/>
                </a:cubicBezTo>
                <a:cubicBezTo>
                  <a:pt x="620640" y="308803"/>
                  <a:pt x="508446" y="374537"/>
                  <a:pt x="0" y="334005"/>
                </a:cubicBezTo>
                <a:cubicBezTo>
                  <a:pt x="-6686" y="194986"/>
                  <a:pt x="-1927" y="99047"/>
                  <a:pt x="0" y="0"/>
                </a:cubicBezTo>
                <a:close/>
              </a:path>
              <a:path w="11006960" h="334005" stroke="0" extrusionOk="0">
                <a:moveTo>
                  <a:pt x="0" y="0"/>
                </a:moveTo>
                <a:cubicBezTo>
                  <a:pt x="239873" y="-26715"/>
                  <a:pt x="365550" y="-3104"/>
                  <a:pt x="687935" y="0"/>
                </a:cubicBezTo>
                <a:cubicBezTo>
                  <a:pt x="1010321" y="3104"/>
                  <a:pt x="1338535" y="8345"/>
                  <a:pt x="1596009" y="0"/>
                </a:cubicBezTo>
                <a:cubicBezTo>
                  <a:pt x="1853483" y="-8345"/>
                  <a:pt x="1975696" y="-28214"/>
                  <a:pt x="2173875" y="0"/>
                </a:cubicBezTo>
                <a:cubicBezTo>
                  <a:pt x="2372054" y="28214"/>
                  <a:pt x="2550353" y="19136"/>
                  <a:pt x="2861810" y="0"/>
                </a:cubicBezTo>
                <a:cubicBezTo>
                  <a:pt x="3173267" y="-19136"/>
                  <a:pt x="3044813" y="1455"/>
                  <a:pt x="3219536" y="0"/>
                </a:cubicBezTo>
                <a:cubicBezTo>
                  <a:pt x="3394259" y="-1455"/>
                  <a:pt x="3426981" y="-1347"/>
                  <a:pt x="3577262" y="0"/>
                </a:cubicBezTo>
                <a:cubicBezTo>
                  <a:pt x="3727543" y="1347"/>
                  <a:pt x="3971974" y="-27929"/>
                  <a:pt x="4155127" y="0"/>
                </a:cubicBezTo>
                <a:cubicBezTo>
                  <a:pt x="4338280" y="27929"/>
                  <a:pt x="4476856" y="21637"/>
                  <a:pt x="4732993" y="0"/>
                </a:cubicBezTo>
                <a:cubicBezTo>
                  <a:pt x="4989130" y="-21637"/>
                  <a:pt x="5002818" y="7468"/>
                  <a:pt x="5090719" y="0"/>
                </a:cubicBezTo>
                <a:cubicBezTo>
                  <a:pt x="5178620" y="-7468"/>
                  <a:pt x="5474987" y="14146"/>
                  <a:pt x="5668584" y="0"/>
                </a:cubicBezTo>
                <a:cubicBezTo>
                  <a:pt x="5862182" y="-14146"/>
                  <a:pt x="6015697" y="743"/>
                  <a:pt x="6136380" y="0"/>
                </a:cubicBezTo>
                <a:cubicBezTo>
                  <a:pt x="6257063" y="-743"/>
                  <a:pt x="6500283" y="24645"/>
                  <a:pt x="6714246" y="0"/>
                </a:cubicBezTo>
                <a:cubicBezTo>
                  <a:pt x="6928209" y="-24645"/>
                  <a:pt x="7165232" y="-13704"/>
                  <a:pt x="7402181" y="0"/>
                </a:cubicBezTo>
                <a:cubicBezTo>
                  <a:pt x="7639131" y="13704"/>
                  <a:pt x="7752799" y="-19116"/>
                  <a:pt x="7869976" y="0"/>
                </a:cubicBezTo>
                <a:cubicBezTo>
                  <a:pt x="7987154" y="19116"/>
                  <a:pt x="8231737" y="-7436"/>
                  <a:pt x="8337772" y="0"/>
                </a:cubicBezTo>
                <a:cubicBezTo>
                  <a:pt x="8443807" y="7436"/>
                  <a:pt x="8789704" y="5530"/>
                  <a:pt x="9025707" y="0"/>
                </a:cubicBezTo>
                <a:cubicBezTo>
                  <a:pt x="9261711" y="-5530"/>
                  <a:pt x="9283651" y="14185"/>
                  <a:pt x="9493503" y="0"/>
                </a:cubicBezTo>
                <a:cubicBezTo>
                  <a:pt x="9703355" y="-14185"/>
                  <a:pt x="9997587" y="9128"/>
                  <a:pt x="10181438" y="0"/>
                </a:cubicBezTo>
                <a:cubicBezTo>
                  <a:pt x="10365289" y="-9128"/>
                  <a:pt x="10818181" y="-4327"/>
                  <a:pt x="11006960" y="0"/>
                </a:cubicBezTo>
                <a:cubicBezTo>
                  <a:pt x="11001970" y="70472"/>
                  <a:pt x="11009415" y="199022"/>
                  <a:pt x="11006960" y="334005"/>
                </a:cubicBezTo>
                <a:cubicBezTo>
                  <a:pt x="10920858" y="325807"/>
                  <a:pt x="10762022" y="335528"/>
                  <a:pt x="10649234" y="334005"/>
                </a:cubicBezTo>
                <a:cubicBezTo>
                  <a:pt x="10536446" y="332482"/>
                  <a:pt x="10467522" y="336529"/>
                  <a:pt x="10291508" y="334005"/>
                </a:cubicBezTo>
                <a:cubicBezTo>
                  <a:pt x="10115494" y="331481"/>
                  <a:pt x="9944074" y="343775"/>
                  <a:pt x="9713642" y="334005"/>
                </a:cubicBezTo>
                <a:cubicBezTo>
                  <a:pt x="9483210" y="324235"/>
                  <a:pt x="9529583" y="346084"/>
                  <a:pt x="9355916" y="334005"/>
                </a:cubicBezTo>
                <a:cubicBezTo>
                  <a:pt x="9182249" y="321926"/>
                  <a:pt x="9083147" y="350729"/>
                  <a:pt x="8998190" y="334005"/>
                </a:cubicBezTo>
                <a:cubicBezTo>
                  <a:pt x="8913233" y="317281"/>
                  <a:pt x="8591041" y="340963"/>
                  <a:pt x="8420324" y="334005"/>
                </a:cubicBezTo>
                <a:cubicBezTo>
                  <a:pt x="8249607" y="327047"/>
                  <a:pt x="8093296" y="317624"/>
                  <a:pt x="7952529" y="334005"/>
                </a:cubicBezTo>
                <a:cubicBezTo>
                  <a:pt x="7811763" y="350386"/>
                  <a:pt x="7299184" y="362944"/>
                  <a:pt x="7044454" y="334005"/>
                </a:cubicBezTo>
                <a:cubicBezTo>
                  <a:pt x="6789725" y="305066"/>
                  <a:pt x="6819639" y="350895"/>
                  <a:pt x="6686728" y="334005"/>
                </a:cubicBezTo>
                <a:cubicBezTo>
                  <a:pt x="6553817" y="317115"/>
                  <a:pt x="6406801" y="343373"/>
                  <a:pt x="6329002" y="334005"/>
                </a:cubicBezTo>
                <a:cubicBezTo>
                  <a:pt x="6251203" y="324637"/>
                  <a:pt x="5796176" y="300233"/>
                  <a:pt x="5641067" y="334005"/>
                </a:cubicBezTo>
                <a:cubicBezTo>
                  <a:pt x="5485959" y="367777"/>
                  <a:pt x="5339022" y="314306"/>
                  <a:pt x="5063202" y="334005"/>
                </a:cubicBezTo>
                <a:cubicBezTo>
                  <a:pt x="4787383" y="353704"/>
                  <a:pt x="4657455" y="367461"/>
                  <a:pt x="4375267" y="334005"/>
                </a:cubicBezTo>
                <a:cubicBezTo>
                  <a:pt x="4093080" y="300549"/>
                  <a:pt x="3889521" y="355415"/>
                  <a:pt x="3577262" y="334005"/>
                </a:cubicBezTo>
                <a:cubicBezTo>
                  <a:pt x="3265003" y="312595"/>
                  <a:pt x="3237816" y="313223"/>
                  <a:pt x="2999397" y="334005"/>
                </a:cubicBezTo>
                <a:cubicBezTo>
                  <a:pt x="2760978" y="354787"/>
                  <a:pt x="2464942" y="375808"/>
                  <a:pt x="2091322" y="334005"/>
                </a:cubicBezTo>
                <a:cubicBezTo>
                  <a:pt x="1717703" y="292202"/>
                  <a:pt x="1585297" y="360277"/>
                  <a:pt x="1293318" y="334005"/>
                </a:cubicBezTo>
                <a:cubicBezTo>
                  <a:pt x="1001339" y="307733"/>
                  <a:pt x="317588" y="318928"/>
                  <a:pt x="0" y="334005"/>
                </a:cubicBezTo>
                <a:cubicBezTo>
                  <a:pt x="-8729" y="235618"/>
                  <a:pt x="12812" y="82566"/>
                  <a:pt x="0" y="0"/>
                </a:cubicBezTo>
                <a:close/>
              </a:path>
            </a:pathLst>
          </a:custGeom>
          <a:solidFill>
            <a:schemeClr val="bg1">
              <a:lumMod val="95000"/>
            </a:schemeClr>
          </a:solidFill>
          <a:ln w="19050">
            <a:solidFill>
              <a:srgbClr val="C00000"/>
            </a:solidFill>
            <a:extLst>
              <a:ext uri="{C807C97D-BFC1-408E-A445-0C87EB9F89A2}">
                <ask:lineSketchStyleProps xmlns:ask="http://schemas.microsoft.com/office/drawing/2018/sketchyshapes" sd="181675012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200" b="1" dirty="0">
                <a:solidFill>
                  <a:srgbClr val="C00000"/>
                </a:solidFill>
              </a:rPr>
              <a:t>Le comparateur : </a:t>
            </a:r>
            <a:r>
              <a:rPr lang="fr-FR" sz="1200" dirty="0">
                <a:solidFill>
                  <a:schemeClr val="tx1">
                    <a:lumMod val="75000"/>
                    <a:lumOff val="25000"/>
                  </a:schemeClr>
                </a:solidFill>
              </a:rPr>
              <a:t>Votre outil d'aide à la comparaison des offres d'assurance non vie </a:t>
            </a:r>
            <a:r>
              <a:rPr lang="fr-FR" sz="1200" dirty="0">
                <a:solidFill>
                  <a:schemeClr val="tx1">
                    <a:lumMod val="75000"/>
                    <a:lumOff val="25000"/>
                  </a:schemeClr>
                </a:solidFill>
                <a:sym typeface="Wingdings" panose="05000000000000000000" pitchFamily="2" charset="2"/>
              </a:rPr>
              <a:t> </a:t>
            </a:r>
            <a:r>
              <a:rPr lang="fr-FR" sz="1200" dirty="0">
                <a:solidFill>
                  <a:schemeClr val="accent4">
                    <a:lumMod val="75000"/>
                  </a:schemeClr>
                </a:solidFill>
                <a:hlinkClick r:id="rId12"/>
              </a:rPr>
              <a:t>cliquez ici</a:t>
            </a:r>
            <a:endParaRPr lang="fr-FR" sz="1200" dirty="0">
              <a:solidFill>
                <a:schemeClr val="tx1">
                  <a:lumMod val="75000"/>
                  <a:lumOff val="25000"/>
                </a:schemeClr>
              </a:solidFill>
            </a:endParaRPr>
          </a:p>
        </p:txBody>
      </p:sp>
      <p:pic>
        <p:nvPicPr>
          <p:cNvPr id="19" name="Image 18">
            <a:extLst>
              <a:ext uri="{FF2B5EF4-FFF2-40B4-BE49-F238E27FC236}">
                <a16:creationId xmlns:a16="http://schemas.microsoft.com/office/drawing/2014/main" id="{8C6EA323-D28E-AF47-73CE-17287647A0F8}"/>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1946996" y="5179489"/>
            <a:ext cx="771525" cy="361950"/>
          </a:xfrm>
          <a:prstGeom prst="rect">
            <a:avLst/>
          </a:prstGeom>
        </p:spPr>
      </p:pic>
      <p:sp>
        <p:nvSpPr>
          <p:cNvPr id="25" name="Rectangle 24">
            <a:extLst>
              <a:ext uri="{FF2B5EF4-FFF2-40B4-BE49-F238E27FC236}">
                <a16:creationId xmlns:a16="http://schemas.microsoft.com/office/drawing/2014/main" id="{CC4C4F66-0192-E303-9BCD-2D01D5FA8DD4}"/>
              </a:ext>
            </a:extLst>
          </p:cNvPr>
          <p:cNvSpPr/>
          <p:nvPr/>
        </p:nvSpPr>
        <p:spPr>
          <a:xfrm>
            <a:off x="2813472" y="2233298"/>
            <a:ext cx="1816822" cy="2861614"/>
          </a:xfrm>
          <a:custGeom>
            <a:avLst/>
            <a:gdLst>
              <a:gd name="connsiteX0" fmla="*/ 0 w 1816822"/>
              <a:gd name="connsiteY0" fmla="*/ 0 h 2861614"/>
              <a:gd name="connsiteX1" fmla="*/ 569271 w 1816822"/>
              <a:gd name="connsiteY1" fmla="*/ 0 h 2861614"/>
              <a:gd name="connsiteX2" fmla="*/ 1174878 w 1816822"/>
              <a:gd name="connsiteY2" fmla="*/ 0 h 2861614"/>
              <a:gd name="connsiteX3" fmla="*/ 1816822 w 1816822"/>
              <a:gd name="connsiteY3" fmla="*/ 0 h 2861614"/>
              <a:gd name="connsiteX4" fmla="*/ 1816822 w 1816822"/>
              <a:gd name="connsiteY4" fmla="*/ 629555 h 2861614"/>
              <a:gd name="connsiteX5" fmla="*/ 1816822 w 1816822"/>
              <a:gd name="connsiteY5" fmla="*/ 1173262 h 2861614"/>
              <a:gd name="connsiteX6" fmla="*/ 1816822 w 1816822"/>
              <a:gd name="connsiteY6" fmla="*/ 1659736 h 2861614"/>
              <a:gd name="connsiteX7" fmla="*/ 1816822 w 1816822"/>
              <a:gd name="connsiteY7" fmla="*/ 2146211 h 2861614"/>
              <a:gd name="connsiteX8" fmla="*/ 1816822 w 1816822"/>
              <a:gd name="connsiteY8" fmla="*/ 2861614 h 2861614"/>
              <a:gd name="connsiteX9" fmla="*/ 1247551 w 1816822"/>
              <a:gd name="connsiteY9" fmla="*/ 2861614 h 2861614"/>
              <a:gd name="connsiteX10" fmla="*/ 605607 w 1816822"/>
              <a:gd name="connsiteY10" fmla="*/ 2861614 h 2861614"/>
              <a:gd name="connsiteX11" fmla="*/ 0 w 1816822"/>
              <a:gd name="connsiteY11" fmla="*/ 2861614 h 2861614"/>
              <a:gd name="connsiteX12" fmla="*/ 0 w 1816822"/>
              <a:gd name="connsiteY12" fmla="*/ 2346523 h 2861614"/>
              <a:gd name="connsiteX13" fmla="*/ 0 w 1816822"/>
              <a:gd name="connsiteY13" fmla="*/ 1745585 h 2861614"/>
              <a:gd name="connsiteX14" fmla="*/ 0 w 1816822"/>
              <a:gd name="connsiteY14" fmla="*/ 1173262 h 2861614"/>
              <a:gd name="connsiteX15" fmla="*/ 0 w 1816822"/>
              <a:gd name="connsiteY15" fmla="*/ 686787 h 2861614"/>
              <a:gd name="connsiteX16" fmla="*/ 0 w 1816822"/>
              <a:gd name="connsiteY16" fmla="*/ 0 h 286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16822" h="2861614" fill="none" extrusionOk="0">
                <a:moveTo>
                  <a:pt x="0" y="0"/>
                </a:moveTo>
                <a:cubicBezTo>
                  <a:pt x="211613" y="27838"/>
                  <a:pt x="331902" y="8146"/>
                  <a:pt x="569271" y="0"/>
                </a:cubicBezTo>
                <a:cubicBezTo>
                  <a:pt x="806640" y="-8146"/>
                  <a:pt x="1009838" y="25650"/>
                  <a:pt x="1174878" y="0"/>
                </a:cubicBezTo>
                <a:cubicBezTo>
                  <a:pt x="1339918" y="-25650"/>
                  <a:pt x="1496874" y="-11496"/>
                  <a:pt x="1816822" y="0"/>
                </a:cubicBezTo>
                <a:cubicBezTo>
                  <a:pt x="1837884" y="308908"/>
                  <a:pt x="1840415" y="437770"/>
                  <a:pt x="1816822" y="629555"/>
                </a:cubicBezTo>
                <a:cubicBezTo>
                  <a:pt x="1793229" y="821340"/>
                  <a:pt x="1809134" y="909932"/>
                  <a:pt x="1816822" y="1173262"/>
                </a:cubicBezTo>
                <a:cubicBezTo>
                  <a:pt x="1824510" y="1436592"/>
                  <a:pt x="1804302" y="1516297"/>
                  <a:pt x="1816822" y="1659736"/>
                </a:cubicBezTo>
                <a:cubicBezTo>
                  <a:pt x="1829342" y="1803175"/>
                  <a:pt x="1814128" y="2008356"/>
                  <a:pt x="1816822" y="2146211"/>
                </a:cubicBezTo>
                <a:cubicBezTo>
                  <a:pt x="1819516" y="2284066"/>
                  <a:pt x="1812327" y="2537582"/>
                  <a:pt x="1816822" y="2861614"/>
                </a:cubicBezTo>
                <a:cubicBezTo>
                  <a:pt x="1643878" y="2873216"/>
                  <a:pt x="1439604" y="2856373"/>
                  <a:pt x="1247551" y="2861614"/>
                </a:cubicBezTo>
                <a:cubicBezTo>
                  <a:pt x="1055498" y="2866855"/>
                  <a:pt x="899256" y="2871182"/>
                  <a:pt x="605607" y="2861614"/>
                </a:cubicBezTo>
                <a:cubicBezTo>
                  <a:pt x="311958" y="2852046"/>
                  <a:pt x="125958" y="2844956"/>
                  <a:pt x="0" y="2861614"/>
                </a:cubicBezTo>
                <a:cubicBezTo>
                  <a:pt x="12919" y="2710603"/>
                  <a:pt x="-21634" y="2513306"/>
                  <a:pt x="0" y="2346523"/>
                </a:cubicBezTo>
                <a:cubicBezTo>
                  <a:pt x="21634" y="2179740"/>
                  <a:pt x="29401" y="1930578"/>
                  <a:pt x="0" y="1745585"/>
                </a:cubicBezTo>
                <a:cubicBezTo>
                  <a:pt x="-29401" y="1560592"/>
                  <a:pt x="-7206" y="1430627"/>
                  <a:pt x="0" y="1173262"/>
                </a:cubicBezTo>
                <a:cubicBezTo>
                  <a:pt x="7206" y="915897"/>
                  <a:pt x="-10110" y="862662"/>
                  <a:pt x="0" y="686787"/>
                </a:cubicBezTo>
                <a:cubicBezTo>
                  <a:pt x="10110" y="510912"/>
                  <a:pt x="21702" y="271952"/>
                  <a:pt x="0" y="0"/>
                </a:cubicBezTo>
                <a:close/>
              </a:path>
              <a:path w="1816822" h="2861614" stroke="0" extrusionOk="0">
                <a:moveTo>
                  <a:pt x="0" y="0"/>
                </a:moveTo>
                <a:cubicBezTo>
                  <a:pt x="128490" y="-11838"/>
                  <a:pt x="472757" y="-13267"/>
                  <a:pt x="605607" y="0"/>
                </a:cubicBezTo>
                <a:cubicBezTo>
                  <a:pt x="738457" y="13267"/>
                  <a:pt x="1012976" y="13384"/>
                  <a:pt x="1247551" y="0"/>
                </a:cubicBezTo>
                <a:cubicBezTo>
                  <a:pt x="1482126" y="-13384"/>
                  <a:pt x="1532462" y="18202"/>
                  <a:pt x="1816822" y="0"/>
                </a:cubicBezTo>
                <a:cubicBezTo>
                  <a:pt x="1816813" y="219874"/>
                  <a:pt x="1794666" y="367873"/>
                  <a:pt x="1816822" y="572323"/>
                </a:cubicBezTo>
                <a:cubicBezTo>
                  <a:pt x="1838978" y="776773"/>
                  <a:pt x="1841747" y="939200"/>
                  <a:pt x="1816822" y="1144646"/>
                </a:cubicBezTo>
                <a:cubicBezTo>
                  <a:pt x="1791897" y="1350092"/>
                  <a:pt x="1809269" y="1477159"/>
                  <a:pt x="1816822" y="1716968"/>
                </a:cubicBezTo>
                <a:cubicBezTo>
                  <a:pt x="1824375" y="1956777"/>
                  <a:pt x="1816589" y="2058559"/>
                  <a:pt x="1816822" y="2317907"/>
                </a:cubicBezTo>
                <a:cubicBezTo>
                  <a:pt x="1817055" y="2577255"/>
                  <a:pt x="1795068" y="2692249"/>
                  <a:pt x="1816822" y="2861614"/>
                </a:cubicBezTo>
                <a:cubicBezTo>
                  <a:pt x="1519397" y="2874464"/>
                  <a:pt x="1394540" y="2850962"/>
                  <a:pt x="1211215" y="2861614"/>
                </a:cubicBezTo>
                <a:cubicBezTo>
                  <a:pt x="1027890" y="2872266"/>
                  <a:pt x="883015" y="2874803"/>
                  <a:pt x="587439" y="2861614"/>
                </a:cubicBezTo>
                <a:cubicBezTo>
                  <a:pt x="291863" y="2848425"/>
                  <a:pt x="143367" y="2864052"/>
                  <a:pt x="0" y="2861614"/>
                </a:cubicBezTo>
                <a:cubicBezTo>
                  <a:pt x="-17210" y="2735635"/>
                  <a:pt x="-12715" y="2462024"/>
                  <a:pt x="0" y="2346523"/>
                </a:cubicBezTo>
                <a:cubicBezTo>
                  <a:pt x="12715" y="2231022"/>
                  <a:pt x="509" y="2039461"/>
                  <a:pt x="0" y="1831433"/>
                </a:cubicBezTo>
                <a:cubicBezTo>
                  <a:pt x="-509" y="1623405"/>
                  <a:pt x="5468" y="1384273"/>
                  <a:pt x="0" y="1259110"/>
                </a:cubicBezTo>
                <a:cubicBezTo>
                  <a:pt x="-5468" y="1133947"/>
                  <a:pt x="21096" y="917375"/>
                  <a:pt x="0" y="744020"/>
                </a:cubicBezTo>
                <a:cubicBezTo>
                  <a:pt x="-21096" y="570665"/>
                  <a:pt x="-33712" y="156314"/>
                  <a:pt x="0" y="0"/>
                </a:cubicBezTo>
                <a:close/>
              </a:path>
            </a:pathLst>
          </a:custGeom>
          <a:solidFill>
            <a:schemeClr val="bg1">
              <a:lumMod val="95000"/>
            </a:schemeClr>
          </a:solidFill>
          <a:ln w="19050">
            <a:solidFill>
              <a:schemeClr val="accent1"/>
            </a:solidFill>
            <a:extLst>
              <a:ext uri="{C807C97D-BFC1-408E-A445-0C87EB9F89A2}">
                <ask:lineSketchStyleProps xmlns:ask="http://schemas.microsoft.com/office/drawing/2018/sketchyshapes" sd="181675012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400" b="1" dirty="0">
                <a:solidFill>
                  <a:schemeClr val="tx1"/>
                </a:solidFill>
                <a:latin typeface="Ink Free" panose="03080402000500000000" pitchFamily="66" charset="0"/>
                <a:hlinkClick r:id="rId14"/>
              </a:rPr>
              <a:t>La Fiche produit Client</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15"/>
              </a:rPr>
              <a:t>Les CG</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16"/>
              </a:rPr>
              <a:t>La Fiche des </a:t>
            </a:r>
          </a:p>
          <a:p>
            <a:pPr lvl="0" algn="ctr"/>
            <a:r>
              <a:rPr lang="fr-FR" sz="1400" b="1" dirty="0">
                <a:solidFill>
                  <a:schemeClr val="tx1"/>
                </a:solidFill>
                <a:latin typeface="Ink Free" panose="03080402000500000000" pitchFamily="66" charset="0"/>
                <a:hlinkClick r:id="rId16"/>
              </a:rPr>
              <a:t>PLUS de l’offre</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endParaRPr lang="fr-FR" sz="1400" b="1" dirty="0">
              <a:solidFill>
                <a:schemeClr val="accent4">
                  <a:lumMod val="75000"/>
                </a:schemeClr>
              </a:solidFill>
            </a:endParaRPr>
          </a:p>
        </p:txBody>
      </p:sp>
      <p:sp>
        <p:nvSpPr>
          <p:cNvPr id="26" name="Rectangle 25">
            <a:extLst>
              <a:ext uri="{FF2B5EF4-FFF2-40B4-BE49-F238E27FC236}">
                <a16:creationId xmlns:a16="http://schemas.microsoft.com/office/drawing/2014/main" id="{70F215AF-57F1-FE5D-B925-FD776E6A0C92}"/>
              </a:ext>
            </a:extLst>
          </p:cNvPr>
          <p:cNvSpPr/>
          <p:nvPr/>
        </p:nvSpPr>
        <p:spPr>
          <a:xfrm>
            <a:off x="5111006" y="2217987"/>
            <a:ext cx="1816822" cy="2861614"/>
          </a:xfrm>
          <a:custGeom>
            <a:avLst/>
            <a:gdLst>
              <a:gd name="connsiteX0" fmla="*/ 0 w 1816822"/>
              <a:gd name="connsiteY0" fmla="*/ 0 h 2861614"/>
              <a:gd name="connsiteX1" fmla="*/ 569271 w 1816822"/>
              <a:gd name="connsiteY1" fmla="*/ 0 h 2861614"/>
              <a:gd name="connsiteX2" fmla="*/ 1174878 w 1816822"/>
              <a:gd name="connsiteY2" fmla="*/ 0 h 2861614"/>
              <a:gd name="connsiteX3" fmla="*/ 1816822 w 1816822"/>
              <a:gd name="connsiteY3" fmla="*/ 0 h 2861614"/>
              <a:gd name="connsiteX4" fmla="*/ 1816822 w 1816822"/>
              <a:gd name="connsiteY4" fmla="*/ 629555 h 2861614"/>
              <a:gd name="connsiteX5" fmla="*/ 1816822 w 1816822"/>
              <a:gd name="connsiteY5" fmla="*/ 1173262 h 2861614"/>
              <a:gd name="connsiteX6" fmla="*/ 1816822 w 1816822"/>
              <a:gd name="connsiteY6" fmla="*/ 1659736 h 2861614"/>
              <a:gd name="connsiteX7" fmla="*/ 1816822 w 1816822"/>
              <a:gd name="connsiteY7" fmla="*/ 2146211 h 2861614"/>
              <a:gd name="connsiteX8" fmla="*/ 1816822 w 1816822"/>
              <a:gd name="connsiteY8" fmla="*/ 2861614 h 2861614"/>
              <a:gd name="connsiteX9" fmla="*/ 1247551 w 1816822"/>
              <a:gd name="connsiteY9" fmla="*/ 2861614 h 2861614"/>
              <a:gd name="connsiteX10" fmla="*/ 605607 w 1816822"/>
              <a:gd name="connsiteY10" fmla="*/ 2861614 h 2861614"/>
              <a:gd name="connsiteX11" fmla="*/ 0 w 1816822"/>
              <a:gd name="connsiteY11" fmla="*/ 2861614 h 2861614"/>
              <a:gd name="connsiteX12" fmla="*/ 0 w 1816822"/>
              <a:gd name="connsiteY12" fmla="*/ 2346523 h 2861614"/>
              <a:gd name="connsiteX13" fmla="*/ 0 w 1816822"/>
              <a:gd name="connsiteY13" fmla="*/ 1745585 h 2861614"/>
              <a:gd name="connsiteX14" fmla="*/ 0 w 1816822"/>
              <a:gd name="connsiteY14" fmla="*/ 1173262 h 2861614"/>
              <a:gd name="connsiteX15" fmla="*/ 0 w 1816822"/>
              <a:gd name="connsiteY15" fmla="*/ 686787 h 2861614"/>
              <a:gd name="connsiteX16" fmla="*/ 0 w 1816822"/>
              <a:gd name="connsiteY16" fmla="*/ 0 h 286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16822" h="2861614" fill="none" extrusionOk="0">
                <a:moveTo>
                  <a:pt x="0" y="0"/>
                </a:moveTo>
                <a:cubicBezTo>
                  <a:pt x="211613" y="27838"/>
                  <a:pt x="331902" y="8146"/>
                  <a:pt x="569271" y="0"/>
                </a:cubicBezTo>
                <a:cubicBezTo>
                  <a:pt x="806640" y="-8146"/>
                  <a:pt x="1009838" y="25650"/>
                  <a:pt x="1174878" y="0"/>
                </a:cubicBezTo>
                <a:cubicBezTo>
                  <a:pt x="1339918" y="-25650"/>
                  <a:pt x="1496874" y="-11496"/>
                  <a:pt x="1816822" y="0"/>
                </a:cubicBezTo>
                <a:cubicBezTo>
                  <a:pt x="1837884" y="308908"/>
                  <a:pt x="1840415" y="437770"/>
                  <a:pt x="1816822" y="629555"/>
                </a:cubicBezTo>
                <a:cubicBezTo>
                  <a:pt x="1793229" y="821340"/>
                  <a:pt x="1809134" y="909932"/>
                  <a:pt x="1816822" y="1173262"/>
                </a:cubicBezTo>
                <a:cubicBezTo>
                  <a:pt x="1824510" y="1436592"/>
                  <a:pt x="1804302" y="1516297"/>
                  <a:pt x="1816822" y="1659736"/>
                </a:cubicBezTo>
                <a:cubicBezTo>
                  <a:pt x="1829342" y="1803175"/>
                  <a:pt x="1814128" y="2008356"/>
                  <a:pt x="1816822" y="2146211"/>
                </a:cubicBezTo>
                <a:cubicBezTo>
                  <a:pt x="1819516" y="2284066"/>
                  <a:pt x="1812327" y="2537582"/>
                  <a:pt x="1816822" y="2861614"/>
                </a:cubicBezTo>
                <a:cubicBezTo>
                  <a:pt x="1643878" y="2873216"/>
                  <a:pt x="1439604" y="2856373"/>
                  <a:pt x="1247551" y="2861614"/>
                </a:cubicBezTo>
                <a:cubicBezTo>
                  <a:pt x="1055498" y="2866855"/>
                  <a:pt x="899256" y="2871182"/>
                  <a:pt x="605607" y="2861614"/>
                </a:cubicBezTo>
                <a:cubicBezTo>
                  <a:pt x="311958" y="2852046"/>
                  <a:pt x="125958" y="2844956"/>
                  <a:pt x="0" y="2861614"/>
                </a:cubicBezTo>
                <a:cubicBezTo>
                  <a:pt x="12919" y="2710603"/>
                  <a:pt x="-21634" y="2513306"/>
                  <a:pt x="0" y="2346523"/>
                </a:cubicBezTo>
                <a:cubicBezTo>
                  <a:pt x="21634" y="2179740"/>
                  <a:pt x="29401" y="1930578"/>
                  <a:pt x="0" y="1745585"/>
                </a:cubicBezTo>
                <a:cubicBezTo>
                  <a:pt x="-29401" y="1560592"/>
                  <a:pt x="-7206" y="1430627"/>
                  <a:pt x="0" y="1173262"/>
                </a:cubicBezTo>
                <a:cubicBezTo>
                  <a:pt x="7206" y="915897"/>
                  <a:pt x="-10110" y="862662"/>
                  <a:pt x="0" y="686787"/>
                </a:cubicBezTo>
                <a:cubicBezTo>
                  <a:pt x="10110" y="510912"/>
                  <a:pt x="21702" y="271952"/>
                  <a:pt x="0" y="0"/>
                </a:cubicBezTo>
                <a:close/>
              </a:path>
              <a:path w="1816822" h="2861614" stroke="0" extrusionOk="0">
                <a:moveTo>
                  <a:pt x="0" y="0"/>
                </a:moveTo>
                <a:cubicBezTo>
                  <a:pt x="128490" y="-11838"/>
                  <a:pt x="472757" y="-13267"/>
                  <a:pt x="605607" y="0"/>
                </a:cubicBezTo>
                <a:cubicBezTo>
                  <a:pt x="738457" y="13267"/>
                  <a:pt x="1012976" y="13384"/>
                  <a:pt x="1247551" y="0"/>
                </a:cubicBezTo>
                <a:cubicBezTo>
                  <a:pt x="1482126" y="-13384"/>
                  <a:pt x="1532462" y="18202"/>
                  <a:pt x="1816822" y="0"/>
                </a:cubicBezTo>
                <a:cubicBezTo>
                  <a:pt x="1816813" y="219874"/>
                  <a:pt x="1794666" y="367873"/>
                  <a:pt x="1816822" y="572323"/>
                </a:cubicBezTo>
                <a:cubicBezTo>
                  <a:pt x="1838978" y="776773"/>
                  <a:pt x="1841747" y="939200"/>
                  <a:pt x="1816822" y="1144646"/>
                </a:cubicBezTo>
                <a:cubicBezTo>
                  <a:pt x="1791897" y="1350092"/>
                  <a:pt x="1809269" y="1477159"/>
                  <a:pt x="1816822" y="1716968"/>
                </a:cubicBezTo>
                <a:cubicBezTo>
                  <a:pt x="1824375" y="1956777"/>
                  <a:pt x="1816589" y="2058559"/>
                  <a:pt x="1816822" y="2317907"/>
                </a:cubicBezTo>
                <a:cubicBezTo>
                  <a:pt x="1817055" y="2577255"/>
                  <a:pt x="1795068" y="2692249"/>
                  <a:pt x="1816822" y="2861614"/>
                </a:cubicBezTo>
                <a:cubicBezTo>
                  <a:pt x="1519397" y="2874464"/>
                  <a:pt x="1394540" y="2850962"/>
                  <a:pt x="1211215" y="2861614"/>
                </a:cubicBezTo>
                <a:cubicBezTo>
                  <a:pt x="1027890" y="2872266"/>
                  <a:pt x="883015" y="2874803"/>
                  <a:pt x="587439" y="2861614"/>
                </a:cubicBezTo>
                <a:cubicBezTo>
                  <a:pt x="291863" y="2848425"/>
                  <a:pt x="143367" y="2864052"/>
                  <a:pt x="0" y="2861614"/>
                </a:cubicBezTo>
                <a:cubicBezTo>
                  <a:pt x="-17210" y="2735635"/>
                  <a:pt x="-12715" y="2462024"/>
                  <a:pt x="0" y="2346523"/>
                </a:cubicBezTo>
                <a:cubicBezTo>
                  <a:pt x="12715" y="2231022"/>
                  <a:pt x="509" y="2039461"/>
                  <a:pt x="0" y="1831433"/>
                </a:cubicBezTo>
                <a:cubicBezTo>
                  <a:pt x="-509" y="1623405"/>
                  <a:pt x="5468" y="1384273"/>
                  <a:pt x="0" y="1259110"/>
                </a:cubicBezTo>
                <a:cubicBezTo>
                  <a:pt x="-5468" y="1133947"/>
                  <a:pt x="21096" y="917375"/>
                  <a:pt x="0" y="744020"/>
                </a:cubicBezTo>
                <a:cubicBezTo>
                  <a:pt x="-21096" y="570665"/>
                  <a:pt x="-33712" y="156314"/>
                  <a:pt x="0" y="0"/>
                </a:cubicBezTo>
                <a:close/>
              </a:path>
            </a:pathLst>
          </a:custGeom>
          <a:solidFill>
            <a:schemeClr val="bg1">
              <a:lumMod val="95000"/>
            </a:schemeClr>
          </a:solidFill>
          <a:ln w="19050">
            <a:solidFill>
              <a:schemeClr val="accent1"/>
            </a:solidFill>
            <a:extLst>
              <a:ext uri="{C807C97D-BFC1-408E-A445-0C87EB9F89A2}">
                <ask:lineSketchStyleProps xmlns:ask="http://schemas.microsoft.com/office/drawing/2018/sketchyshapes" sd="181675012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400" b="1" dirty="0">
                <a:solidFill>
                  <a:schemeClr val="tx1"/>
                </a:solidFill>
                <a:latin typeface="Ink Free" panose="03080402000500000000" pitchFamily="66" charset="0"/>
                <a:hlinkClick r:id="rId17"/>
              </a:rPr>
              <a:t>La Fiche produit Client (RP)</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18"/>
              </a:rPr>
              <a:t>Les CG</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19"/>
              </a:rPr>
              <a:t>La Fiche des </a:t>
            </a:r>
          </a:p>
          <a:p>
            <a:pPr lvl="0" algn="ctr"/>
            <a:r>
              <a:rPr lang="fr-FR" sz="1400" b="1" dirty="0">
                <a:solidFill>
                  <a:schemeClr val="tx1"/>
                </a:solidFill>
                <a:latin typeface="Ink Free" panose="03080402000500000000" pitchFamily="66" charset="0"/>
                <a:hlinkClick r:id="rId19"/>
              </a:rPr>
              <a:t>PLUS de l’offre</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endParaRPr lang="fr-FR" sz="1400" b="1" dirty="0">
              <a:solidFill>
                <a:schemeClr val="accent4">
                  <a:lumMod val="75000"/>
                </a:schemeClr>
              </a:solidFill>
            </a:endParaRPr>
          </a:p>
        </p:txBody>
      </p:sp>
      <p:sp>
        <p:nvSpPr>
          <p:cNvPr id="27" name="Rectangle 26">
            <a:extLst>
              <a:ext uri="{FF2B5EF4-FFF2-40B4-BE49-F238E27FC236}">
                <a16:creationId xmlns:a16="http://schemas.microsoft.com/office/drawing/2014/main" id="{822819AF-FED9-1ADA-A9C4-A97AAFC1A657}"/>
              </a:ext>
            </a:extLst>
          </p:cNvPr>
          <p:cNvSpPr/>
          <p:nvPr/>
        </p:nvSpPr>
        <p:spPr>
          <a:xfrm>
            <a:off x="7408540" y="2217987"/>
            <a:ext cx="1816822" cy="2861614"/>
          </a:xfrm>
          <a:custGeom>
            <a:avLst/>
            <a:gdLst>
              <a:gd name="connsiteX0" fmla="*/ 0 w 1816822"/>
              <a:gd name="connsiteY0" fmla="*/ 0 h 2861614"/>
              <a:gd name="connsiteX1" fmla="*/ 569271 w 1816822"/>
              <a:gd name="connsiteY1" fmla="*/ 0 h 2861614"/>
              <a:gd name="connsiteX2" fmla="*/ 1174878 w 1816822"/>
              <a:gd name="connsiteY2" fmla="*/ 0 h 2861614"/>
              <a:gd name="connsiteX3" fmla="*/ 1816822 w 1816822"/>
              <a:gd name="connsiteY3" fmla="*/ 0 h 2861614"/>
              <a:gd name="connsiteX4" fmla="*/ 1816822 w 1816822"/>
              <a:gd name="connsiteY4" fmla="*/ 629555 h 2861614"/>
              <a:gd name="connsiteX5" fmla="*/ 1816822 w 1816822"/>
              <a:gd name="connsiteY5" fmla="*/ 1173262 h 2861614"/>
              <a:gd name="connsiteX6" fmla="*/ 1816822 w 1816822"/>
              <a:gd name="connsiteY6" fmla="*/ 1659736 h 2861614"/>
              <a:gd name="connsiteX7" fmla="*/ 1816822 w 1816822"/>
              <a:gd name="connsiteY7" fmla="*/ 2146211 h 2861614"/>
              <a:gd name="connsiteX8" fmla="*/ 1816822 w 1816822"/>
              <a:gd name="connsiteY8" fmla="*/ 2861614 h 2861614"/>
              <a:gd name="connsiteX9" fmla="*/ 1247551 w 1816822"/>
              <a:gd name="connsiteY9" fmla="*/ 2861614 h 2861614"/>
              <a:gd name="connsiteX10" fmla="*/ 605607 w 1816822"/>
              <a:gd name="connsiteY10" fmla="*/ 2861614 h 2861614"/>
              <a:gd name="connsiteX11" fmla="*/ 0 w 1816822"/>
              <a:gd name="connsiteY11" fmla="*/ 2861614 h 2861614"/>
              <a:gd name="connsiteX12" fmla="*/ 0 w 1816822"/>
              <a:gd name="connsiteY12" fmla="*/ 2346523 h 2861614"/>
              <a:gd name="connsiteX13" fmla="*/ 0 w 1816822"/>
              <a:gd name="connsiteY13" fmla="*/ 1745585 h 2861614"/>
              <a:gd name="connsiteX14" fmla="*/ 0 w 1816822"/>
              <a:gd name="connsiteY14" fmla="*/ 1173262 h 2861614"/>
              <a:gd name="connsiteX15" fmla="*/ 0 w 1816822"/>
              <a:gd name="connsiteY15" fmla="*/ 686787 h 2861614"/>
              <a:gd name="connsiteX16" fmla="*/ 0 w 1816822"/>
              <a:gd name="connsiteY16" fmla="*/ 0 h 286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16822" h="2861614" fill="none" extrusionOk="0">
                <a:moveTo>
                  <a:pt x="0" y="0"/>
                </a:moveTo>
                <a:cubicBezTo>
                  <a:pt x="211613" y="27838"/>
                  <a:pt x="331902" y="8146"/>
                  <a:pt x="569271" y="0"/>
                </a:cubicBezTo>
                <a:cubicBezTo>
                  <a:pt x="806640" y="-8146"/>
                  <a:pt x="1009838" y="25650"/>
                  <a:pt x="1174878" y="0"/>
                </a:cubicBezTo>
                <a:cubicBezTo>
                  <a:pt x="1339918" y="-25650"/>
                  <a:pt x="1496874" y="-11496"/>
                  <a:pt x="1816822" y="0"/>
                </a:cubicBezTo>
                <a:cubicBezTo>
                  <a:pt x="1837884" y="308908"/>
                  <a:pt x="1840415" y="437770"/>
                  <a:pt x="1816822" y="629555"/>
                </a:cubicBezTo>
                <a:cubicBezTo>
                  <a:pt x="1793229" y="821340"/>
                  <a:pt x="1809134" y="909932"/>
                  <a:pt x="1816822" y="1173262"/>
                </a:cubicBezTo>
                <a:cubicBezTo>
                  <a:pt x="1824510" y="1436592"/>
                  <a:pt x="1804302" y="1516297"/>
                  <a:pt x="1816822" y="1659736"/>
                </a:cubicBezTo>
                <a:cubicBezTo>
                  <a:pt x="1829342" y="1803175"/>
                  <a:pt x="1814128" y="2008356"/>
                  <a:pt x="1816822" y="2146211"/>
                </a:cubicBezTo>
                <a:cubicBezTo>
                  <a:pt x="1819516" y="2284066"/>
                  <a:pt x="1812327" y="2537582"/>
                  <a:pt x="1816822" y="2861614"/>
                </a:cubicBezTo>
                <a:cubicBezTo>
                  <a:pt x="1643878" y="2873216"/>
                  <a:pt x="1439604" y="2856373"/>
                  <a:pt x="1247551" y="2861614"/>
                </a:cubicBezTo>
                <a:cubicBezTo>
                  <a:pt x="1055498" y="2866855"/>
                  <a:pt x="899256" y="2871182"/>
                  <a:pt x="605607" y="2861614"/>
                </a:cubicBezTo>
                <a:cubicBezTo>
                  <a:pt x="311958" y="2852046"/>
                  <a:pt x="125958" y="2844956"/>
                  <a:pt x="0" y="2861614"/>
                </a:cubicBezTo>
                <a:cubicBezTo>
                  <a:pt x="12919" y="2710603"/>
                  <a:pt x="-21634" y="2513306"/>
                  <a:pt x="0" y="2346523"/>
                </a:cubicBezTo>
                <a:cubicBezTo>
                  <a:pt x="21634" y="2179740"/>
                  <a:pt x="29401" y="1930578"/>
                  <a:pt x="0" y="1745585"/>
                </a:cubicBezTo>
                <a:cubicBezTo>
                  <a:pt x="-29401" y="1560592"/>
                  <a:pt x="-7206" y="1430627"/>
                  <a:pt x="0" y="1173262"/>
                </a:cubicBezTo>
                <a:cubicBezTo>
                  <a:pt x="7206" y="915897"/>
                  <a:pt x="-10110" y="862662"/>
                  <a:pt x="0" y="686787"/>
                </a:cubicBezTo>
                <a:cubicBezTo>
                  <a:pt x="10110" y="510912"/>
                  <a:pt x="21702" y="271952"/>
                  <a:pt x="0" y="0"/>
                </a:cubicBezTo>
                <a:close/>
              </a:path>
              <a:path w="1816822" h="2861614" stroke="0" extrusionOk="0">
                <a:moveTo>
                  <a:pt x="0" y="0"/>
                </a:moveTo>
                <a:cubicBezTo>
                  <a:pt x="128490" y="-11838"/>
                  <a:pt x="472757" y="-13267"/>
                  <a:pt x="605607" y="0"/>
                </a:cubicBezTo>
                <a:cubicBezTo>
                  <a:pt x="738457" y="13267"/>
                  <a:pt x="1012976" y="13384"/>
                  <a:pt x="1247551" y="0"/>
                </a:cubicBezTo>
                <a:cubicBezTo>
                  <a:pt x="1482126" y="-13384"/>
                  <a:pt x="1532462" y="18202"/>
                  <a:pt x="1816822" y="0"/>
                </a:cubicBezTo>
                <a:cubicBezTo>
                  <a:pt x="1816813" y="219874"/>
                  <a:pt x="1794666" y="367873"/>
                  <a:pt x="1816822" y="572323"/>
                </a:cubicBezTo>
                <a:cubicBezTo>
                  <a:pt x="1838978" y="776773"/>
                  <a:pt x="1841747" y="939200"/>
                  <a:pt x="1816822" y="1144646"/>
                </a:cubicBezTo>
                <a:cubicBezTo>
                  <a:pt x="1791897" y="1350092"/>
                  <a:pt x="1809269" y="1477159"/>
                  <a:pt x="1816822" y="1716968"/>
                </a:cubicBezTo>
                <a:cubicBezTo>
                  <a:pt x="1824375" y="1956777"/>
                  <a:pt x="1816589" y="2058559"/>
                  <a:pt x="1816822" y="2317907"/>
                </a:cubicBezTo>
                <a:cubicBezTo>
                  <a:pt x="1817055" y="2577255"/>
                  <a:pt x="1795068" y="2692249"/>
                  <a:pt x="1816822" y="2861614"/>
                </a:cubicBezTo>
                <a:cubicBezTo>
                  <a:pt x="1519397" y="2874464"/>
                  <a:pt x="1394540" y="2850962"/>
                  <a:pt x="1211215" y="2861614"/>
                </a:cubicBezTo>
                <a:cubicBezTo>
                  <a:pt x="1027890" y="2872266"/>
                  <a:pt x="883015" y="2874803"/>
                  <a:pt x="587439" y="2861614"/>
                </a:cubicBezTo>
                <a:cubicBezTo>
                  <a:pt x="291863" y="2848425"/>
                  <a:pt x="143367" y="2864052"/>
                  <a:pt x="0" y="2861614"/>
                </a:cubicBezTo>
                <a:cubicBezTo>
                  <a:pt x="-17210" y="2735635"/>
                  <a:pt x="-12715" y="2462024"/>
                  <a:pt x="0" y="2346523"/>
                </a:cubicBezTo>
                <a:cubicBezTo>
                  <a:pt x="12715" y="2231022"/>
                  <a:pt x="509" y="2039461"/>
                  <a:pt x="0" y="1831433"/>
                </a:cubicBezTo>
                <a:cubicBezTo>
                  <a:pt x="-509" y="1623405"/>
                  <a:pt x="5468" y="1384273"/>
                  <a:pt x="0" y="1259110"/>
                </a:cubicBezTo>
                <a:cubicBezTo>
                  <a:pt x="-5468" y="1133947"/>
                  <a:pt x="21096" y="917375"/>
                  <a:pt x="0" y="744020"/>
                </a:cubicBezTo>
                <a:cubicBezTo>
                  <a:pt x="-21096" y="570665"/>
                  <a:pt x="-33712" y="156314"/>
                  <a:pt x="0" y="0"/>
                </a:cubicBezTo>
                <a:close/>
              </a:path>
            </a:pathLst>
          </a:custGeom>
          <a:solidFill>
            <a:schemeClr val="bg1">
              <a:lumMod val="95000"/>
            </a:schemeClr>
          </a:solidFill>
          <a:ln w="19050">
            <a:solidFill>
              <a:schemeClr val="accent1"/>
            </a:solidFill>
            <a:extLst>
              <a:ext uri="{C807C97D-BFC1-408E-A445-0C87EB9F89A2}">
                <ask:lineSketchStyleProps xmlns:ask="http://schemas.microsoft.com/office/drawing/2018/sketchyshapes" sd="181675012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400" b="1" dirty="0">
              <a:solidFill>
                <a:schemeClr val="tx1"/>
              </a:solidFill>
              <a:latin typeface="Ink Free" panose="03080402000500000000" pitchFamily="66" charset="0"/>
              <a:hlinkClick r:id="rId20"/>
            </a:endParaRPr>
          </a:p>
          <a:p>
            <a:pPr lvl="0" algn="ctr"/>
            <a:r>
              <a:rPr lang="fr-FR" sz="1400" b="1" dirty="0">
                <a:solidFill>
                  <a:schemeClr val="tx1"/>
                </a:solidFill>
                <a:latin typeface="Ink Free" panose="03080402000500000000" pitchFamily="66" charset="0"/>
                <a:hlinkClick r:id="rId20"/>
              </a:rPr>
              <a:t>La Fiche produit Client</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21"/>
              </a:rPr>
              <a:t>Les CG</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22"/>
              </a:rPr>
              <a:t>La Fiche des </a:t>
            </a:r>
          </a:p>
          <a:p>
            <a:pPr lvl="0" algn="ctr"/>
            <a:r>
              <a:rPr lang="fr-FR" sz="1400" b="1" dirty="0">
                <a:solidFill>
                  <a:schemeClr val="tx1"/>
                </a:solidFill>
                <a:latin typeface="Ink Free" panose="03080402000500000000" pitchFamily="66" charset="0"/>
                <a:hlinkClick r:id="rId22"/>
              </a:rPr>
              <a:t>PLUS de l’offre</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23"/>
              </a:rPr>
              <a:t>La vidéo produit </a:t>
            </a:r>
            <a:r>
              <a:rPr lang="fr-FR" sz="1400" b="1" dirty="0">
                <a:solidFill>
                  <a:schemeClr val="tx1"/>
                </a:solidFill>
                <a:latin typeface="Ink Free" panose="03080402000500000000" pitchFamily="66" charset="0"/>
              </a:rPr>
              <a:t>(1mn40)</a:t>
            </a:r>
          </a:p>
          <a:p>
            <a:pPr lvl="0" algn="ctr"/>
            <a:endParaRPr lang="fr-FR" sz="1400" b="1" dirty="0">
              <a:solidFill>
                <a:schemeClr val="tx1"/>
              </a:solidFill>
              <a:latin typeface="Ink Free" panose="03080402000500000000" pitchFamily="66" charset="0"/>
            </a:endParaRPr>
          </a:p>
          <a:p>
            <a:pPr lvl="0" algn="ctr"/>
            <a:endParaRPr lang="fr-FR" sz="1400" b="1" dirty="0">
              <a:solidFill>
                <a:schemeClr val="accent4">
                  <a:lumMod val="75000"/>
                </a:schemeClr>
              </a:solidFill>
            </a:endParaRPr>
          </a:p>
        </p:txBody>
      </p:sp>
      <p:sp>
        <p:nvSpPr>
          <p:cNvPr id="28" name="Rectangle 27">
            <a:extLst>
              <a:ext uri="{FF2B5EF4-FFF2-40B4-BE49-F238E27FC236}">
                <a16:creationId xmlns:a16="http://schemas.microsoft.com/office/drawing/2014/main" id="{9EC5F4E2-31E3-3787-BD3B-3C7211B71D42}"/>
              </a:ext>
            </a:extLst>
          </p:cNvPr>
          <p:cNvSpPr/>
          <p:nvPr/>
        </p:nvSpPr>
        <p:spPr>
          <a:xfrm>
            <a:off x="9706075" y="2217987"/>
            <a:ext cx="1816822" cy="2861614"/>
          </a:xfrm>
          <a:custGeom>
            <a:avLst/>
            <a:gdLst>
              <a:gd name="connsiteX0" fmla="*/ 0 w 1816822"/>
              <a:gd name="connsiteY0" fmla="*/ 0 h 2861614"/>
              <a:gd name="connsiteX1" fmla="*/ 569271 w 1816822"/>
              <a:gd name="connsiteY1" fmla="*/ 0 h 2861614"/>
              <a:gd name="connsiteX2" fmla="*/ 1174878 w 1816822"/>
              <a:gd name="connsiteY2" fmla="*/ 0 h 2861614"/>
              <a:gd name="connsiteX3" fmla="*/ 1816822 w 1816822"/>
              <a:gd name="connsiteY3" fmla="*/ 0 h 2861614"/>
              <a:gd name="connsiteX4" fmla="*/ 1816822 w 1816822"/>
              <a:gd name="connsiteY4" fmla="*/ 629555 h 2861614"/>
              <a:gd name="connsiteX5" fmla="*/ 1816822 w 1816822"/>
              <a:gd name="connsiteY5" fmla="*/ 1173262 h 2861614"/>
              <a:gd name="connsiteX6" fmla="*/ 1816822 w 1816822"/>
              <a:gd name="connsiteY6" fmla="*/ 1659736 h 2861614"/>
              <a:gd name="connsiteX7" fmla="*/ 1816822 w 1816822"/>
              <a:gd name="connsiteY7" fmla="*/ 2146211 h 2861614"/>
              <a:gd name="connsiteX8" fmla="*/ 1816822 w 1816822"/>
              <a:gd name="connsiteY8" fmla="*/ 2861614 h 2861614"/>
              <a:gd name="connsiteX9" fmla="*/ 1247551 w 1816822"/>
              <a:gd name="connsiteY9" fmla="*/ 2861614 h 2861614"/>
              <a:gd name="connsiteX10" fmla="*/ 605607 w 1816822"/>
              <a:gd name="connsiteY10" fmla="*/ 2861614 h 2861614"/>
              <a:gd name="connsiteX11" fmla="*/ 0 w 1816822"/>
              <a:gd name="connsiteY11" fmla="*/ 2861614 h 2861614"/>
              <a:gd name="connsiteX12" fmla="*/ 0 w 1816822"/>
              <a:gd name="connsiteY12" fmla="*/ 2346523 h 2861614"/>
              <a:gd name="connsiteX13" fmla="*/ 0 w 1816822"/>
              <a:gd name="connsiteY13" fmla="*/ 1745585 h 2861614"/>
              <a:gd name="connsiteX14" fmla="*/ 0 w 1816822"/>
              <a:gd name="connsiteY14" fmla="*/ 1173262 h 2861614"/>
              <a:gd name="connsiteX15" fmla="*/ 0 w 1816822"/>
              <a:gd name="connsiteY15" fmla="*/ 686787 h 2861614"/>
              <a:gd name="connsiteX16" fmla="*/ 0 w 1816822"/>
              <a:gd name="connsiteY16" fmla="*/ 0 h 286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16822" h="2861614" fill="none" extrusionOk="0">
                <a:moveTo>
                  <a:pt x="0" y="0"/>
                </a:moveTo>
                <a:cubicBezTo>
                  <a:pt x="211613" y="27838"/>
                  <a:pt x="331902" y="8146"/>
                  <a:pt x="569271" y="0"/>
                </a:cubicBezTo>
                <a:cubicBezTo>
                  <a:pt x="806640" y="-8146"/>
                  <a:pt x="1009838" y="25650"/>
                  <a:pt x="1174878" y="0"/>
                </a:cubicBezTo>
                <a:cubicBezTo>
                  <a:pt x="1339918" y="-25650"/>
                  <a:pt x="1496874" y="-11496"/>
                  <a:pt x="1816822" y="0"/>
                </a:cubicBezTo>
                <a:cubicBezTo>
                  <a:pt x="1837884" y="308908"/>
                  <a:pt x="1840415" y="437770"/>
                  <a:pt x="1816822" y="629555"/>
                </a:cubicBezTo>
                <a:cubicBezTo>
                  <a:pt x="1793229" y="821340"/>
                  <a:pt x="1809134" y="909932"/>
                  <a:pt x="1816822" y="1173262"/>
                </a:cubicBezTo>
                <a:cubicBezTo>
                  <a:pt x="1824510" y="1436592"/>
                  <a:pt x="1804302" y="1516297"/>
                  <a:pt x="1816822" y="1659736"/>
                </a:cubicBezTo>
                <a:cubicBezTo>
                  <a:pt x="1829342" y="1803175"/>
                  <a:pt x="1814128" y="2008356"/>
                  <a:pt x="1816822" y="2146211"/>
                </a:cubicBezTo>
                <a:cubicBezTo>
                  <a:pt x="1819516" y="2284066"/>
                  <a:pt x="1812327" y="2537582"/>
                  <a:pt x="1816822" y="2861614"/>
                </a:cubicBezTo>
                <a:cubicBezTo>
                  <a:pt x="1643878" y="2873216"/>
                  <a:pt x="1439604" y="2856373"/>
                  <a:pt x="1247551" y="2861614"/>
                </a:cubicBezTo>
                <a:cubicBezTo>
                  <a:pt x="1055498" y="2866855"/>
                  <a:pt x="899256" y="2871182"/>
                  <a:pt x="605607" y="2861614"/>
                </a:cubicBezTo>
                <a:cubicBezTo>
                  <a:pt x="311958" y="2852046"/>
                  <a:pt x="125958" y="2844956"/>
                  <a:pt x="0" y="2861614"/>
                </a:cubicBezTo>
                <a:cubicBezTo>
                  <a:pt x="12919" y="2710603"/>
                  <a:pt x="-21634" y="2513306"/>
                  <a:pt x="0" y="2346523"/>
                </a:cubicBezTo>
                <a:cubicBezTo>
                  <a:pt x="21634" y="2179740"/>
                  <a:pt x="29401" y="1930578"/>
                  <a:pt x="0" y="1745585"/>
                </a:cubicBezTo>
                <a:cubicBezTo>
                  <a:pt x="-29401" y="1560592"/>
                  <a:pt x="-7206" y="1430627"/>
                  <a:pt x="0" y="1173262"/>
                </a:cubicBezTo>
                <a:cubicBezTo>
                  <a:pt x="7206" y="915897"/>
                  <a:pt x="-10110" y="862662"/>
                  <a:pt x="0" y="686787"/>
                </a:cubicBezTo>
                <a:cubicBezTo>
                  <a:pt x="10110" y="510912"/>
                  <a:pt x="21702" y="271952"/>
                  <a:pt x="0" y="0"/>
                </a:cubicBezTo>
                <a:close/>
              </a:path>
              <a:path w="1816822" h="2861614" stroke="0" extrusionOk="0">
                <a:moveTo>
                  <a:pt x="0" y="0"/>
                </a:moveTo>
                <a:cubicBezTo>
                  <a:pt x="128490" y="-11838"/>
                  <a:pt x="472757" y="-13267"/>
                  <a:pt x="605607" y="0"/>
                </a:cubicBezTo>
                <a:cubicBezTo>
                  <a:pt x="738457" y="13267"/>
                  <a:pt x="1012976" y="13384"/>
                  <a:pt x="1247551" y="0"/>
                </a:cubicBezTo>
                <a:cubicBezTo>
                  <a:pt x="1482126" y="-13384"/>
                  <a:pt x="1532462" y="18202"/>
                  <a:pt x="1816822" y="0"/>
                </a:cubicBezTo>
                <a:cubicBezTo>
                  <a:pt x="1816813" y="219874"/>
                  <a:pt x="1794666" y="367873"/>
                  <a:pt x="1816822" y="572323"/>
                </a:cubicBezTo>
                <a:cubicBezTo>
                  <a:pt x="1838978" y="776773"/>
                  <a:pt x="1841747" y="939200"/>
                  <a:pt x="1816822" y="1144646"/>
                </a:cubicBezTo>
                <a:cubicBezTo>
                  <a:pt x="1791897" y="1350092"/>
                  <a:pt x="1809269" y="1477159"/>
                  <a:pt x="1816822" y="1716968"/>
                </a:cubicBezTo>
                <a:cubicBezTo>
                  <a:pt x="1824375" y="1956777"/>
                  <a:pt x="1816589" y="2058559"/>
                  <a:pt x="1816822" y="2317907"/>
                </a:cubicBezTo>
                <a:cubicBezTo>
                  <a:pt x="1817055" y="2577255"/>
                  <a:pt x="1795068" y="2692249"/>
                  <a:pt x="1816822" y="2861614"/>
                </a:cubicBezTo>
                <a:cubicBezTo>
                  <a:pt x="1519397" y="2874464"/>
                  <a:pt x="1394540" y="2850962"/>
                  <a:pt x="1211215" y="2861614"/>
                </a:cubicBezTo>
                <a:cubicBezTo>
                  <a:pt x="1027890" y="2872266"/>
                  <a:pt x="883015" y="2874803"/>
                  <a:pt x="587439" y="2861614"/>
                </a:cubicBezTo>
                <a:cubicBezTo>
                  <a:pt x="291863" y="2848425"/>
                  <a:pt x="143367" y="2864052"/>
                  <a:pt x="0" y="2861614"/>
                </a:cubicBezTo>
                <a:cubicBezTo>
                  <a:pt x="-17210" y="2735635"/>
                  <a:pt x="-12715" y="2462024"/>
                  <a:pt x="0" y="2346523"/>
                </a:cubicBezTo>
                <a:cubicBezTo>
                  <a:pt x="12715" y="2231022"/>
                  <a:pt x="509" y="2039461"/>
                  <a:pt x="0" y="1831433"/>
                </a:cubicBezTo>
                <a:cubicBezTo>
                  <a:pt x="-509" y="1623405"/>
                  <a:pt x="5468" y="1384273"/>
                  <a:pt x="0" y="1259110"/>
                </a:cubicBezTo>
                <a:cubicBezTo>
                  <a:pt x="-5468" y="1133947"/>
                  <a:pt x="21096" y="917375"/>
                  <a:pt x="0" y="744020"/>
                </a:cubicBezTo>
                <a:cubicBezTo>
                  <a:pt x="-21096" y="570665"/>
                  <a:pt x="-33712" y="156314"/>
                  <a:pt x="0" y="0"/>
                </a:cubicBezTo>
                <a:close/>
              </a:path>
            </a:pathLst>
          </a:custGeom>
          <a:solidFill>
            <a:schemeClr val="bg1">
              <a:lumMod val="95000"/>
            </a:schemeClr>
          </a:solidFill>
          <a:ln w="19050">
            <a:solidFill>
              <a:schemeClr val="accent1"/>
            </a:solidFill>
            <a:extLst>
              <a:ext uri="{C807C97D-BFC1-408E-A445-0C87EB9F89A2}">
                <ask:lineSketchStyleProps xmlns:ask="http://schemas.microsoft.com/office/drawing/2018/sketchyshapes" sd="181675012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400" b="1" dirty="0">
              <a:solidFill>
                <a:schemeClr val="tx1"/>
              </a:solidFill>
              <a:latin typeface="Ink Free" panose="03080402000500000000" pitchFamily="66" charset="0"/>
              <a:hlinkClick r:id="rId24"/>
            </a:endParaRPr>
          </a:p>
          <a:p>
            <a:pPr lvl="0" algn="ctr"/>
            <a:endParaRPr lang="fr-FR" sz="1400" b="1" dirty="0">
              <a:solidFill>
                <a:schemeClr val="tx1"/>
              </a:solidFill>
              <a:latin typeface="Ink Free" panose="03080402000500000000" pitchFamily="66" charset="0"/>
              <a:hlinkClick r:id="rId24"/>
            </a:endParaRPr>
          </a:p>
          <a:p>
            <a:pPr lvl="0" algn="ctr"/>
            <a:r>
              <a:rPr lang="fr-FR" sz="1400" b="1" dirty="0">
                <a:solidFill>
                  <a:schemeClr val="tx1"/>
                </a:solidFill>
                <a:latin typeface="Ink Free" panose="03080402000500000000" pitchFamily="66" charset="0"/>
                <a:hlinkClick r:id="rId24"/>
              </a:rPr>
              <a:t>La Fiche produit Client</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25"/>
              </a:rPr>
              <a:t>La notice d’information</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26"/>
              </a:rPr>
              <a:t>Régime Général</a:t>
            </a: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27"/>
              </a:rPr>
              <a:t>Régime Local </a:t>
            </a:r>
          </a:p>
          <a:p>
            <a:pPr lvl="0" algn="ctr"/>
            <a:r>
              <a:rPr lang="fr-FR" sz="1400" b="1" dirty="0">
                <a:solidFill>
                  <a:schemeClr val="tx1"/>
                </a:solidFill>
                <a:latin typeface="Ink Free" panose="03080402000500000000" pitchFamily="66" charset="0"/>
                <a:hlinkClick r:id="rId27"/>
              </a:rPr>
              <a:t>Alsace – Moselle</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r>
              <a:rPr lang="fr-FR" sz="1400" b="1" dirty="0">
                <a:solidFill>
                  <a:schemeClr val="tx1"/>
                </a:solidFill>
                <a:latin typeface="Ink Free" panose="03080402000500000000" pitchFamily="66" charset="0"/>
                <a:hlinkClick r:id="rId28"/>
              </a:rPr>
              <a:t>100% Santé </a:t>
            </a:r>
          </a:p>
          <a:p>
            <a:pPr lvl="0" algn="ctr"/>
            <a:r>
              <a:rPr lang="fr-FR" sz="1400" b="1" dirty="0">
                <a:solidFill>
                  <a:schemeClr val="tx1"/>
                </a:solidFill>
                <a:latin typeface="Ink Free" panose="03080402000500000000" pitchFamily="66" charset="0"/>
                <a:hlinkClick r:id="rId28"/>
              </a:rPr>
              <a:t>en bref</a:t>
            </a:r>
            <a:endParaRPr lang="fr-FR" sz="1400" b="1" dirty="0">
              <a:solidFill>
                <a:schemeClr val="tx1"/>
              </a:solidFill>
              <a:latin typeface="Ink Free" panose="03080402000500000000" pitchFamily="66" charset="0"/>
            </a:endParaRPr>
          </a:p>
          <a:p>
            <a:pPr lvl="0" algn="ctr"/>
            <a:endParaRPr lang="fr-FR" sz="1400" b="1" dirty="0">
              <a:solidFill>
                <a:schemeClr val="tx1"/>
              </a:solidFill>
              <a:latin typeface="Ink Free" panose="03080402000500000000" pitchFamily="66" charset="0"/>
            </a:endParaRPr>
          </a:p>
          <a:p>
            <a:pPr lvl="0" algn="ctr"/>
            <a:endParaRPr lang="fr-FR" sz="1400" b="1" dirty="0">
              <a:solidFill>
                <a:schemeClr val="accent4">
                  <a:lumMod val="75000"/>
                </a:schemeClr>
              </a:solidFill>
            </a:endParaRPr>
          </a:p>
        </p:txBody>
      </p:sp>
      <p:sp>
        <p:nvSpPr>
          <p:cNvPr id="9" name="Rectangle 8">
            <a:extLst>
              <a:ext uri="{FF2B5EF4-FFF2-40B4-BE49-F238E27FC236}">
                <a16:creationId xmlns:a16="http://schemas.microsoft.com/office/drawing/2014/main" id="{6F5C74E9-5233-68B3-97C8-3B5438D9ACA7}"/>
              </a:ext>
            </a:extLst>
          </p:cNvPr>
          <p:cNvSpPr/>
          <p:nvPr/>
        </p:nvSpPr>
        <p:spPr>
          <a:xfrm>
            <a:off x="1004121" y="1981217"/>
            <a:ext cx="942875" cy="334005"/>
          </a:xfrm>
          <a:custGeom>
            <a:avLst/>
            <a:gdLst>
              <a:gd name="connsiteX0" fmla="*/ 0 w 942875"/>
              <a:gd name="connsiteY0" fmla="*/ 0 h 334005"/>
              <a:gd name="connsiteX1" fmla="*/ 462009 w 942875"/>
              <a:gd name="connsiteY1" fmla="*/ 0 h 334005"/>
              <a:gd name="connsiteX2" fmla="*/ 942875 w 942875"/>
              <a:gd name="connsiteY2" fmla="*/ 0 h 334005"/>
              <a:gd name="connsiteX3" fmla="*/ 942875 w 942875"/>
              <a:gd name="connsiteY3" fmla="*/ 334005 h 334005"/>
              <a:gd name="connsiteX4" fmla="*/ 499724 w 942875"/>
              <a:gd name="connsiteY4" fmla="*/ 334005 h 334005"/>
              <a:gd name="connsiteX5" fmla="*/ 0 w 942875"/>
              <a:gd name="connsiteY5" fmla="*/ 334005 h 334005"/>
              <a:gd name="connsiteX6" fmla="*/ 0 w 942875"/>
              <a:gd name="connsiteY6"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2875" h="334005" fill="none" extrusionOk="0">
                <a:moveTo>
                  <a:pt x="0" y="0"/>
                </a:moveTo>
                <a:cubicBezTo>
                  <a:pt x="207491" y="14389"/>
                  <a:pt x="237131" y="2748"/>
                  <a:pt x="462009" y="0"/>
                </a:cubicBezTo>
                <a:cubicBezTo>
                  <a:pt x="686887" y="-2748"/>
                  <a:pt x="778622" y="-2151"/>
                  <a:pt x="942875" y="0"/>
                </a:cubicBezTo>
                <a:cubicBezTo>
                  <a:pt x="938548" y="105122"/>
                  <a:pt x="946140" y="259525"/>
                  <a:pt x="942875" y="334005"/>
                </a:cubicBezTo>
                <a:cubicBezTo>
                  <a:pt x="794987" y="331080"/>
                  <a:pt x="595907" y="318768"/>
                  <a:pt x="499724" y="334005"/>
                </a:cubicBezTo>
                <a:cubicBezTo>
                  <a:pt x="403541" y="349242"/>
                  <a:pt x="105872" y="357813"/>
                  <a:pt x="0" y="334005"/>
                </a:cubicBezTo>
                <a:cubicBezTo>
                  <a:pt x="13709" y="259598"/>
                  <a:pt x="-9758" y="161208"/>
                  <a:pt x="0" y="0"/>
                </a:cubicBezTo>
                <a:close/>
              </a:path>
              <a:path w="942875" h="334005" stroke="0" extrusionOk="0">
                <a:moveTo>
                  <a:pt x="0" y="0"/>
                </a:moveTo>
                <a:cubicBezTo>
                  <a:pt x="141372" y="14105"/>
                  <a:pt x="288968" y="-17708"/>
                  <a:pt x="452580" y="0"/>
                </a:cubicBezTo>
                <a:cubicBezTo>
                  <a:pt x="616192" y="17708"/>
                  <a:pt x="821279" y="-16738"/>
                  <a:pt x="942875" y="0"/>
                </a:cubicBezTo>
                <a:cubicBezTo>
                  <a:pt x="947164" y="132869"/>
                  <a:pt x="943782" y="259687"/>
                  <a:pt x="942875" y="334005"/>
                </a:cubicBezTo>
                <a:cubicBezTo>
                  <a:pt x="831306" y="350163"/>
                  <a:pt x="705772" y="324743"/>
                  <a:pt x="490295" y="334005"/>
                </a:cubicBezTo>
                <a:cubicBezTo>
                  <a:pt x="274818" y="343267"/>
                  <a:pt x="124138" y="348315"/>
                  <a:pt x="0" y="334005"/>
                </a:cubicBezTo>
                <a:cubicBezTo>
                  <a:pt x="-1800" y="260017"/>
                  <a:pt x="-12922" y="116415"/>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AUTO</a:t>
            </a:r>
          </a:p>
        </p:txBody>
      </p:sp>
      <p:sp>
        <p:nvSpPr>
          <p:cNvPr id="10" name="Rectangle 9">
            <a:extLst>
              <a:ext uri="{FF2B5EF4-FFF2-40B4-BE49-F238E27FC236}">
                <a16:creationId xmlns:a16="http://schemas.microsoft.com/office/drawing/2014/main" id="{8EB1B377-621F-CF63-11D4-260E30634F28}"/>
              </a:ext>
            </a:extLst>
          </p:cNvPr>
          <p:cNvSpPr/>
          <p:nvPr/>
        </p:nvSpPr>
        <p:spPr>
          <a:xfrm>
            <a:off x="3271215" y="1986215"/>
            <a:ext cx="942875" cy="334005"/>
          </a:xfrm>
          <a:custGeom>
            <a:avLst/>
            <a:gdLst>
              <a:gd name="connsiteX0" fmla="*/ 0 w 942875"/>
              <a:gd name="connsiteY0" fmla="*/ 0 h 334005"/>
              <a:gd name="connsiteX1" fmla="*/ 462009 w 942875"/>
              <a:gd name="connsiteY1" fmla="*/ 0 h 334005"/>
              <a:gd name="connsiteX2" fmla="*/ 942875 w 942875"/>
              <a:gd name="connsiteY2" fmla="*/ 0 h 334005"/>
              <a:gd name="connsiteX3" fmla="*/ 942875 w 942875"/>
              <a:gd name="connsiteY3" fmla="*/ 334005 h 334005"/>
              <a:gd name="connsiteX4" fmla="*/ 499724 w 942875"/>
              <a:gd name="connsiteY4" fmla="*/ 334005 h 334005"/>
              <a:gd name="connsiteX5" fmla="*/ 0 w 942875"/>
              <a:gd name="connsiteY5" fmla="*/ 334005 h 334005"/>
              <a:gd name="connsiteX6" fmla="*/ 0 w 942875"/>
              <a:gd name="connsiteY6"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2875" h="334005" fill="none" extrusionOk="0">
                <a:moveTo>
                  <a:pt x="0" y="0"/>
                </a:moveTo>
                <a:cubicBezTo>
                  <a:pt x="207491" y="14389"/>
                  <a:pt x="237131" y="2748"/>
                  <a:pt x="462009" y="0"/>
                </a:cubicBezTo>
                <a:cubicBezTo>
                  <a:pt x="686887" y="-2748"/>
                  <a:pt x="778622" y="-2151"/>
                  <a:pt x="942875" y="0"/>
                </a:cubicBezTo>
                <a:cubicBezTo>
                  <a:pt x="938548" y="105122"/>
                  <a:pt x="946140" y="259525"/>
                  <a:pt x="942875" y="334005"/>
                </a:cubicBezTo>
                <a:cubicBezTo>
                  <a:pt x="794987" y="331080"/>
                  <a:pt x="595907" y="318768"/>
                  <a:pt x="499724" y="334005"/>
                </a:cubicBezTo>
                <a:cubicBezTo>
                  <a:pt x="403541" y="349242"/>
                  <a:pt x="105872" y="357813"/>
                  <a:pt x="0" y="334005"/>
                </a:cubicBezTo>
                <a:cubicBezTo>
                  <a:pt x="13709" y="259598"/>
                  <a:pt x="-9758" y="161208"/>
                  <a:pt x="0" y="0"/>
                </a:cubicBezTo>
                <a:close/>
              </a:path>
              <a:path w="942875" h="334005" stroke="0" extrusionOk="0">
                <a:moveTo>
                  <a:pt x="0" y="0"/>
                </a:moveTo>
                <a:cubicBezTo>
                  <a:pt x="141372" y="14105"/>
                  <a:pt x="288968" y="-17708"/>
                  <a:pt x="452580" y="0"/>
                </a:cubicBezTo>
                <a:cubicBezTo>
                  <a:pt x="616192" y="17708"/>
                  <a:pt x="821279" y="-16738"/>
                  <a:pt x="942875" y="0"/>
                </a:cubicBezTo>
                <a:cubicBezTo>
                  <a:pt x="947164" y="132869"/>
                  <a:pt x="943782" y="259687"/>
                  <a:pt x="942875" y="334005"/>
                </a:cubicBezTo>
                <a:cubicBezTo>
                  <a:pt x="831306" y="350163"/>
                  <a:pt x="705772" y="324743"/>
                  <a:pt x="490295" y="334005"/>
                </a:cubicBezTo>
                <a:cubicBezTo>
                  <a:pt x="274818" y="343267"/>
                  <a:pt x="124138" y="348315"/>
                  <a:pt x="0" y="334005"/>
                </a:cubicBezTo>
                <a:cubicBezTo>
                  <a:pt x="-1800" y="260017"/>
                  <a:pt x="-12922" y="116415"/>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2 ROUES</a:t>
            </a:r>
          </a:p>
        </p:txBody>
      </p:sp>
      <p:sp>
        <p:nvSpPr>
          <p:cNvPr id="11" name="Rectangle 10">
            <a:extLst>
              <a:ext uri="{FF2B5EF4-FFF2-40B4-BE49-F238E27FC236}">
                <a16:creationId xmlns:a16="http://schemas.microsoft.com/office/drawing/2014/main" id="{B7680FAA-88D4-761C-E488-1110CD36F4C5}"/>
              </a:ext>
            </a:extLst>
          </p:cNvPr>
          <p:cNvSpPr/>
          <p:nvPr/>
        </p:nvSpPr>
        <p:spPr>
          <a:xfrm>
            <a:off x="5590099" y="1990606"/>
            <a:ext cx="942875" cy="334005"/>
          </a:xfrm>
          <a:custGeom>
            <a:avLst/>
            <a:gdLst>
              <a:gd name="connsiteX0" fmla="*/ 0 w 942875"/>
              <a:gd name="connsiteY0" fmla="*/ 0 h 334005"/>
              <a:gd name="connsiteX1" fmla="*/ 462009 w 942875"/>
              <a:gd name="connsiteY1" fmla="*/ 0 h 334005"/>
              <a:gd name="connsiteX2" fmla="*/ 942875 w 942875"/>
              <a:gd name="connsiteY2" fmla="*/ 0 h 334005"/>
              <a:gd name="connsiteX3" fmla="*/ 942875 w 942875"/>
              <a:gd name="connsiteY3" fmla="*/ 334005 h 334005"/>
              <a:gd name="connsiteX4" fmla="*/ 499724 w 942875"/>
              <a:gd name="connsiteY4" fmla="*/ 334005 h 334005"/>
              <a:gd name="connsiteX5" fmla="*/ 0 w 942875"/>
              <a:gd name="connsiteY5" fmla="*/ 334005 h 334005"/>
              <a:gd name="connsiteX6" fmla="*/ 0 w 942875"/>
              <a:gd name="connsiteY6"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2875" h="334005" fill="none" extrusionOk="0">
                <a:moveTo>
                  <a:pt x="0" y="0"/>
                </a:moveTo>
                <a:cubicBezTo>
                  <a:pt x="207491" y="14389"/>
                  <a:pt x="237131" y="2748"/>
                  <a:pt x="462009" y="0"/>
                </a:cubicBezTo>
                <a:cubicBezTo>
                  <a:pt x="686887" y="-2748"/>
                  <a:pt x="778622" y="-2151"/>
                  <a:pt x="942875" y="0"/>
                </a:cubicBezTo>
                <a:cubicBezTo>
                  <a:pt x="938548" y="105122"/>
                  <a:pt x="946140" y="259525"/>
                  <a:pt x="942875" y="334005"/>
                </a:cubicBezTo>
                <a:cubicBezTo>
                  <a:pt x="794987" y="331080"/>
                  <a:pt x="595907" y="318768"/>
                  <a:pt x="499724" y="334005"/>
                </a:cubicBezTo>
                <a:cubicBezTo>
                  <a:pt x="403541" y="349242"/>
                  <a:pt x="105872" y="357813"/>
                  <a:pt x="0" y="334005"/>
                </a:cubicBezTo>
                <a:cubicBezTo>
                  <a:pt x="13709" y="259598"/>
                  <a:pt x="-9758" y="161208"/>
                  <a:pt x="0" y="0"/>
                </a:cubicBezTo>
                <a:close/>
              </a:path>
              <a:path w="942875" h="334005" stroke="0" extrusionOk="0">
                <a:moveTo>
                  <a:pt x="0" y="0"/>
                </a:moveTo>
                <a:cubicBezTo>
                  <a:pt x="141372" y="14105"/>
                  <a:pt x="288968" y="-17708"/>
                  <a:pt x="452580" y="0"/>
                </a:cubicBezTo>
                <a:cubicBezTo>
                  <a:pt x="616192" y="17708"/>
                  <a:pt x="821279" y="-16738"/>
                  <a:pt x="942875" y="0"/>
                </a:cubicBezTo>
                <a:cubicBezTo>
                  <a:pt x="947164" y="132869"/>
                  <a:pt x="943782" y="259687"/>
                  <a:pt x="942875" y="334005"/>
                </a:cubicBezTo>
                <a:cubicBezTo>
                  <a:pt x="831306" y="350163"/>
                  <a:pt x="705772" y="324743"/>
                  <a:pt x="490295" y="334005"/>
                </a:cubicBezTo>
                <a:cubicBezTo>
                  <a:pt x="274818" y="343267"/>
                  <a:pt x="124138" y="348315"/>
                  <a:pt x="0" y="334005"/>
                </a:cubicBezTo>
                <a:cubicBezTo>
                  <a:pt x="-1800" y="260017"/>
                  <a:pt x="-12922" y="116415"/>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MRH</a:t>
            </a:r>
          </a:p>
        </p:txBody>
      </p:sp>
      <p:sp>
        <p:nvSpPr>
          <p:cNvPr id="12" name="Rectangle 11">
            <a:extLst>
              <a:ext uri="{FF2B5EF4-FFF2-40B4-BE49-F238E27FC236}">
                <a16:creationId xmlns:a16="http://schemas.microsoft.com/office/drawing/2014/main" id="{B7688423-714E-03A5-52BB-32B023E283F7}"/>
              </a:ext>
            </a:extLst>
          </p:cNvPr>
          <p:cNvSpPr/>
          <p:nvPr/>
        </p:nvSpPr>
        <p:spPr>
          <a:xfrm>
            <a:off x="7849967" y="1981217"/>
            <a:ext cx="942875" cy="334005"/>
          </a:xfrm>
          <a:custGeom>
            <a:avLst/>
            <a:gdLst>
              <a:gd name="connsiteX0" fmla="*/ 0 w 942875"/>
              <a:gd name="connsiteY0" fmla="*/ 0 h 334005"/>
              <a:gd name="connsiteX1" fmla="*/ 462009 w 942875"/>
              <a:gd name="connsiteY1" fmla="*/ 0 h 334005"/>
              <a:gd name="connsiteX2" fmla="*/ 942875 w 942875"/>
              <a:gd name="connsiteY2" fmla="*/ 0 h 334005"/>
              <a:gd name="connsiteX3" fmla="*/ 942875 w 942875"/>
              <a:gd name="connsiteY3" fmla="*/ 334005 h 334005"/>
              <a:gd name="connsiteX4" fmla="*/ 499724 w 942875"/>
              <a:gd name="connsiteY4" fmla="*/ 334005 h 334005"/>
              <a:gd name="connsiteX5" fmla="*/ 0 w 942875"/>
              <a:gd name="connsiteY5" fmla="*/ 334005 h 334005"/>
              <a:gd name="connsiteX6" fmla="*/ 0 w 942875"/>
              <a:gd name="connsiteY6"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2875" h="334005" fill="none" extrusionOk="0">
                <a:moveTo>
                  <a:pt x="0" y="0"/>
                </a:moveTo>
                <a:cubicBezTo>
                  <a:pt x="207491" y="14389"/>
                  <a:pt x="237131" y="2748"/>
                  <a:pt x="462009" y="0"/>
                </a:cubicBezTo>
                <a:cubicBezTo>
                  <a:pt x="686887" y="-2748"/>
                  <a:pt x="778622" y="-2151"/>
                  <a:pt x="942875" y="0"/>
                </a:cubicBezTo>
                <a:cubicBezTo>
                  <a:pt x="938548" y="105122"/>
                  <a:pt x="946140" y="259525"/>
                  <a:pt x="942875" y="334005"/>
                </a:cubicBezTo>
                <a:cubicBezTo>
                  <a:pt x="794987" y="331080"/>
                  <a:pt x="595907" y="318768"/>
                  <a:pt x="499724" y="334005"/>
                </a:cubicBezTo>
                <a:cubicBezTo>
                  <a:pt x="403541" y="349242"/>
                  <a:pt x="105872" y="357813"/>
                  <a:pt x="0" y="334005"/>
                </a:cubicBezTo>
                <a:cubicBezTo>
                  <a:pt x="13709" y="259598"/>
                  <a:pt x="-9758" y="161208"/>
                  <a:pt x="0" y="0"/>
                </a:cubicBezTo>
                <a:close/>
              </a:path>
              <a:path w="942875" h="334005" stroke="0" extrusionOk="0">
                <a:moveTo>
                  <a:pt x="0" y="0"/>
                </a:moveTo>
                <a:cubicBezTo>
                  <a:pt x="141372" y="14105"/>
                  <a:pt x="288968" y="-17708"/>
                  <a:pt x="452580" y="0"/>
                </a:cubicBezTo>
                <a:cubicBezTo>
                  <a:pt x="616192" y="17708"/>
                  <a:pt x="821279" y="-16738"/>
                  <a:pt x="942875" y="0"/>
                </a:cubicBezTo>
                <a:cubicBezTo>
                  <a:pt x="947164" y="132869"/>
                  <a:pt x="943782" y="259687"/>
                  <a:pt x="942875" y="334005"/>
                </a:cubicBezTo>
                <a:cubicBezTo>
                  <a:pt x="831306" y="350163"/>
                  <a:pt x="705772" y="324743"/>
                  <a:pt x="490295" y="334005"/>
                </a:cubicBezTo>
                <a:cubicBezTo>
                  <a:pt x="274818" y="343267"/>
                  <a:pt x="124138" y="348315"/>
                  <a:pt x="0" y="334005"/>
                </a:cubicBezTo>
                <a:cubicBezTo>
                  <a:pt x="-1800" y="260017"/>
                  <a:pt x="-12922" y="116415"/>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GAV</a:t>
            </a:r>
          </a:p>
        </p:txBody>
      </p:sp>
      <p:sp>
        <p:nvSpPr>
          <p:cNvPr id="13" name="Rectangle 12">
            <a:extLst>
              <a:ext uri="{FF2B5EF4-FFF2-40B4-BE49-F238E27FC236}">
                <a16:creationId xmlns:a16="http://schemas.microsoft.com/office/drawing/2014/main" id="{C114919D-8F69-7900-ED05-63C399581CC4}"/>
              </a:ext>
            </a:extLst>
          </p:cNvPr>
          <p:cNvSpPr/>
          <p:nvPr/>
        </p:nvSpPr>
        <p:spPr>
          <a:xfrm>
            <a:off x="10147501" y="2001621"/>
            <a:ext cx="942875" cy="334005"/>
          </a:xfrm>
          <a:custGeom>
            <a:avLst/>
            <a:gdLst>
              <a:gd name="connsiteX0" fmla="*/ 0 w 942875"/>
              <a:gd name="connsiteY0" fmla="*/ 0 h 334005"/>
              <a:gd name="connsiteX1" fmla="*/ 462009 w 942875"/>
              <a:gd name="connsiteY1" fmla="*/ 0 h 334005"/>
              <a:gd name="connsiteX2" fmla="*/ 942875 w 942875"/>
              <a:gd name="connsiteY2" fmla="*/ 0 h 334005"/>
              <a:gd name="connsiteX3" fmla="*/ 942875 w 942875"/>
              <a:gd name="connsiteY3" fmla="*/ 334005 h 334005"/>
              <a:gd name="connsiteX4" fmla="*/ 499724 w 942875"/>
              <a:gd name="connsiteY4" fmla="*/ 334005 h 334005"/>
              <a:gd name="connsiteX5" fmla="*/ 0 w 942875"/>
              <a:gd name="connsiteY5" fmla="*/ 334005 h 334005"/>
              <a:gd name="connsiteX6" fmla="*/ 0 w 942875"/>
              <a:gd name="connsiteY6"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2875" h="334005" fill="none" extrusionOk="0">
                <a:moveTo>
                  <a:pt x="0" y="0"/>
                </a:moveTo>
                <a:cubicBezTo>
                  <a:pt x="207491" y="14389"/>
                  <a:pt x="237131" y="2748"/>
                  <a:pt x="462009" y="0"/>
                </a:cubicBezTo>
                <a:cubicBezTo>
                  <a:pt x="686887" y="-2748"/>
                  <a:pt x="778622" y="-2151"/>
                  <a:pt x="942875" y="0"/>
                </a:cubicBezTo>
                <a:cubicBezTo>
                  <a:pt x="938548" y="105122"/>
                  <a:pt x="946140" y="259525"/>
                  <a:pt x="942875" y="334005"/>
                </a:cubicBezTo>
                <a:cubicBezTo>
                  <a:pt x="794987" y="331080"/>
                  <a:pt x="595907" y="318768"/>
                  <a:pt x="499724" y="334005"/>
                </a:cubicBezTo>
                <a:cubicBezTo>
                  <a:pt x="403541" y="349242"/>
                  <a:pt x="105872" y="357813"/>
                  <a:pt x="0" y="334005"/>
                </a:cubicBezTo>
                <a:cubicBezTo>
                  <a:pt x="13709" y="259598"/>
                  <a:pt x="-9758" y="161208"/>
                  <a:pt x="0" y="0"/>
                </a:cubicBezTo>
                <a:close/>
              </a:path>
              <a:path w="942875" h="334005" stroke="0" extrusionOk="0">
                <a:moveTo>
                  <a:pt x="0" y="0"/>
                </a:moveTo>
                <a:cubicBezTo>
                  <a:pt x="141372" y="14105"/>
                  <a:pt x="288968" y="-17708"/>
                  <a:pt x="452580" y="0"/>
                </a:cubicBezTo>
                <a:cubicBezTo>
                  <a:pt x="616192" y="17708"/>
                  <a:pt x="821279" y="-16738"/>
                  <a:pt x="942875" y="0"/>
                </a:cubicBezTo>
                <a:cubicBezTo>
                  <a:pt x="947164" y="132869"/>
                  <a:pt x="943782" y="259687"/>
                  <a:pt x="942875" y="334005"/>
                </a:cubicBezTo>
                <a:cubicBezTo>
                  <a:pt x="831306" y="350163"/>
                  <a:pt x="705772" y="324743"/>
                  <a:pt x="490295" y="334005"/>
                </a:cubicBezTo>
                <a:cubicBezTo>
                  <a:pt x="274818" y="343267"/>
                  <a:pt x="124138" y="348315"/>
                  <a:pt x="0" y="334005"/>
                </a:cubicBezTo>
                <a:cubicBezTo>
                  <a:pt x="-1800" y="260017"/>
                  <a:pt x="-12922" y="116415"/>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SANTÉ</a:t>
            </a:r>
          </a:p>
        </p:txBody>
      </p:sp>
    </p:spTree>
    <p:extLst>
      <p:ext uri="{BB962C8B-B14F-4D97-AF65-F5344CB8AC3E}">
        <p14:creationId xmlns:p14="http://schemas.microsoft.com/office/powerpoint/2010/main" val="2849721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D42A95D-4AE9-8E4E-96FF-F6A48C8E831C}"/>
              </a:ext>
            </a:extLst>
          </p:cNvPr>
          <p:cNvSpPr/>
          <p:nvPr/>
        </p:nvSpPr>
        <p:spPr>
          <a:xfrm>
            <a:off x="3186260" y="3883843"/>
            <a:ext cx="9005740" cy="9992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a:extLst>
              <a:ext uri="{FF2B5EF4-FFF2-40B4-BE49-F238E27FC236}">
                <a16:creationId xmlns:a16="http://schemas.microsoft.com/office/drawing/2014/main" id="{9C7B6F51-9659-4C3A-85CF-3EC3C72B68DF}"/>
              </a:ext>
            </a:extLst>
          </p:cNvPr>
          <p:cNvSpPr>
            <a:spLocks noGrp="1"/>
          </p:cNvSpPr>
          <p:nvPr>
            <p:ph type="body" sz="quarter" idx="14"/>
          </p:nvPr>
        </p:nvSpPr>
        <p:spPr/>
        <p:txBody>
          <a:bodyPr/>
          <a:lstStyle/>
          <a:p>
            <a:r>
              <a:rPr lang="fr-FR" dirty="0"/>
              <a:t>04</a:t>
            </a:r>
          </a:p>
        </p:txBody>
      </p:sp>
      <p:pic>
        <p:nvPicPr>
          <p:cNvPr id="3" name="Picture 2" descr="Vecteur gratuit une fille prend une photo d'une femme sur un terrain de golf">
            <a:extLst>
              <a:ext uri="{FF2B5EF4-FFF2-40B4-BE49-F238E27FC236}">
                <a16:creationId xmlns:a16="http://schemas.microsoft.com/office/drawing/2014/main" id="{EE0C76B5-1E24-3A95-15BC-F0F4E4392D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087" r="13793"/>
          <a:stretch/>
        </p:blipFill>
        <p:spPr bwMode="auto">
          <a:xfrm>
            <a:off x="471340" y="0"/>
            <a:ext cx="2762054"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texte 1">
            <a:extLst>
              <a:ext uri="{FF2B5EF4-FFF2-40B4-BE49-F238E27FC236}">
                <a16:creationId xmlns:a16="http://schemas.microsoft.com/office/drawing/2014/main" id="{D72A63F9-38A1-C0D7-A517-47DDFB91B3C1}"/>
              </a:ext>
            </a:extLst>
          </p:cNvPr>
          <p:cNvSpPr>
            <a:spLocks noGrp="1"/>
          </p:cNvSpPr>
          <p:nvPr>
            <p:ph type="body" sz="quarter" idx="13"/>
          </p:nvPr>
        </p:nvSpPr>
        <p:spPr>
          <a:xfrm>
            <a:off x="3716163" y="1779052"/>
            <a:ext cx="7620201" cy="3104033"/>
          </a:xfrm>
        </p:spPr>
        <p:txBody>
          <a:bodyPr/>
          <a:lstStyle/>
          <a:p>
            <a:r>
              <a:rPr lang="fr-FR" b="1" dirty="0">
                <a:solidFill>
                  <a:schemeClr val="accent4">
                    <a:lumMod val="75000"/>
                  </a:schemeClr>
                </a:solidFill>
              </a:rPr>
              <a:t>En situation : </a:t>
            </a:r>
            <a:r>
              <a:rPr lang="fr-FR" dirty="0"/>
              <a:t>L'assurance et l'assistance constituent des solutions pour faire face à la plupart des incidents lors des vacances.</a:t>
            </a:r>
          </a:p>
          <a:p>
            <a:r>
              <a:rPr lang="fr-FR" b="1" dirty="0">
                <a:solidFill>
                  <a:schemeClr val="accent4">
                    <a:lumMod val="75000"/>
                  </a:schemeClr>
                </a:solidFill>
              </a:rPr>
              <a:t>Le complément : </a:t>
            </a:r>
            <a:r>
              <a:rPr lang="fr-FR" dirty="0"/>
              <a:t>La cerise sur le gâteau… D’autres situations, si vous le souhaitez, à découvrir ou à vérifier.</a:t>
            </a:r>
          </a:p>
          <a:p>
            <a:r>
              <a:rPr lang="fr-FR" b="1" dirty="0">
                <a:solidFill>
                  <a:srgbClr val="C00000"/>
                </a:solidFill>
              </a:rPr>
              <a:t>Les outils : </a:t>
            </a:r>
            <a:r>
              <a:rPr lang="fr-FR" dirty="0"/>
              <a:t>Pour vous former, pour progresser ou simplement rester à jour, les outils d’aide à la vente sont à votre disposition.</a:t>
            </a:r>
          </a:p>
          <a:p>
            <a:r>
              <a:rPr lang="fr-FR" b="1" dirty="0">
                <a:solidFill>
                  <a:srgbClr val="C00000"/>
                </a:solidFill>
              </a:rPr>
              <a:t>Les remises : </a:t>
            </a:r>
            <a:r>
              <a:rPr lang="fr-FR" dirty="0"/>
              <a:t>Faire ses comptes et maîtriser ses dépenses est une priorité pour les vacanciers. Retrouvez les remises de nos offres destinées à nos clients.</a:t>
            </a:r>
          </a:p>
          <a:p>
            <a:endParaRPr lang="fr-FR" dirty="0"/>
          </a:p>
        </p:txBody>
      </p:sp>
    </p:spTree>
    <p:extLst>
      <p:ext uri="{BB962C8B-B14F-4D97-AF65-F5344CB8AC3E}">
        <p14:creationId xmlns:p14="http://schemas.microsoft.com/office/powerpoint/2010/main" val="534727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Vecteur gratuit une fille prend une photo d'une femme sur un terrain de golf">
            <a:extLst>
              <a:ext uri="{FF2B5EF4-FFF2-40B4-BE49-F238E27FC236}">
                <a16:creationId xmlns:a16="http://schemas.microsoft.com/office/drawing/2014/main" id="{4B65CAB9-35F3-1E2B-F9D5-F48BA44FB54C}"/>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0"/>
            <a:ext cx="1218870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
            <a:extLst>
              <a:ext uri="{FF2B5EF4-FFF2-40B4-BE49-F238E27FC236}">
                <a16:creationId xmlns:a16="http://schemas.microsoft.com/office/drawing/2014/main" id="{30E3C147-0DFE-464B-89CC-A4F4CD6179FF}"/>
              </a:ext>
            </a:extLst>
          </p:cNvPr>
          <p:cNvSpPr>
            <a:spLocks noGrp="1"/>
          </p:cNvSpPr>
          <p:nvPr>
            <p:ph idx="17"/>
          </p:nvPr>
        </p:nvSpPr>
        <p:spPr>
          <a:xfrm>
            <a:off x="695324" y="1388669"/>
            <a:ext cx="11493384" cy="2202943"/>
          </a:xfrm>
        </p:spPr>
        <p:txBody>
          <a:bodyPr/>
          <a:lstStyle/>
          <a:p>
            <a:r>
              <a:rPr lang="fr-FR" dirty="0"/>
              <a:t>Nous récompensons </a:t>
            </a:r>
            <a:r>
              <a:rPr lang="fr-FR" b="1" dirty="0"/>
              <a:t>la fidélité </a:t>
            </a:r>
            <a:r>
              <a:rPr lang="fr-FR" dirty="0"/>
              <a:t>: La Remise en cas de multi-Ventes</a:t>
            </a:r>
          </a:p>
          <a:p>
            <a:pPr lvl="1"/>
            <a:r>
              <a:rPr lang="fr-FR" dirty="0"/>
              <a:t>5% de remise appliquée sur le 2ème contrat souscrit pour les produits Auto, MRH et GAV.</a:t>
            </a:r>
          </a:p>
          <a:p>
            <a:pPr lvl="1"/>
            <a:r>
              <a:rPr lang="fr-FR" dirty="0"/>
              <a:t>Elle s’applique à partir du 2ème contrat souscrit et sur toute la durée de vie du contrat, tant que le client détient au moins 2 contrats. </a:t>
            </a:r>
          </a:p>
          <a:p>
            <a:pPr lvl="1"/>
            <a:endParaRPr lang="fr-FR" dirty="0"/>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lstStyle/>
          <a:p>
            <a:r>
              <a:rPr lang="fr-FR" dirty="0">
                <a:solidFill>
                  <a:srgbClr val="C00000"/>
                </a:solidFill>
              </a:rPr>
              <a:t>Les remises pour </a:t>
            </a:r>
            <a:r>
              <a:rPr lang="fr-FR" dirty="0"/>
              <a:t>maîtriser ses dépenses et son budget.</a:t>
            </a:r>
            <a:endParaRPr lang="fr-FR" dirty="0">
              <a:solidFill>
                <a:srgbClr val="C00000"/>
              </a:solidFill>
            </a:endParaRPr>
          </a:p>
        </p:txBody>
      </p:sp>
      <p:sp>
        <p:nvSpPr>
          <p:cNvPr id="4" name="Espace réservé du texte 3">
            <a:extLst>
              <a:ext uri="{FF2B5EF4-FFF2-40B4-BE49-F238E27FC236}">
                <a16:creationId xmlns:a16="http://schemas.microsoft.com/office/drawing/2014/main" id="{6CD000AC-A1AA-4EAE-A9FC-23C99A6100CB}"/>
              </a:ext>
            </a:extLst>
          </p:cNvPr>
          <p:cNvSpPr>
            <a:spLocks noGrp="1"/>
          </p:cNvSpPr>
          <p:nvPr>
            <p:ph type="body" sz="quarter" idx="14"/>
          </p:nvPr>
        </p:nvSpPr>
        <p:spPr/>
        <p:txBody>
          <a:bodyPr/>
          <a:lstStyle/>
          <a:p>
            <a:r>
              <a:rPr lang="fr-FR" dirty="0"/>
              <a:t>Les remises</a:t>
            </a:r>
          </a:p>
        </p:txBody>
      </p:sp>
      <p:sp>
        <p:nvSpPr>
          <p:cNvPr id="5" name="Espace réservé du contenu 1">
            <a:extLst>
              <a:ext uri="{FF2B5EF4-FFF2-40B4-BE49-F238E27FC236}">
                <a16:creationId xmlns:a16="http://schemas.microsoft.com/office/drawing/2014/main" id="{36DCEFDB-4505-5793-80A3-48ECF385A897}"/>
              </a:ext>
            </a:extLst>
          </p:cNvPr>
          <p:cNvSpPr txBox="1">
            <a:spLocks/>
          </p:cNvSpPr>
          <p:nvPr/>
        </p:nvSpPr>
        <p:spPr>
          <a:xfrm>
            <a:off x="695324" y="4796561"/>
            <a:ext cx="8552371" cy="177904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Les remises </a:t>
            </a:r>
            <a:r>
              <a:rPr lang="fr-FR" b="1" dirty="0"/>
              <a:t>BANCARISATION </a:t>
            </a:r>
            <a:r>
              <a:rPr lang="fr-FR" dirty="0"/>
              <a:t>:</a:t>
            </a:r>
          </a:p>
          <a:p>
            <a:pPr lvl="1"/>
            <a:r>
              <a:rPr lang="fr-FR" dirty="0"/>
              <a:t>Les Formules « </a:t>
            </a:r>
            <a:r>
              <a:rPr lang="fr-FR" b="1" dirty="0">
                <a:solidFill>
                  <a:srgbClr val="C00000"/>
                </a:solidFill>
              </a:rPr>
              <a:t>Individuelle</a:t>
            </a:r>
            <a:r>
              <a:rPr lang="fr-FR" dirty="0"/>
              <a:t> » et « </a:t>
            </a:r>
            <a:r>
              <a:rPr lang="fr-FR" b="1" dirty="0">
                <a:solidFill>
                  <a:srgbClr val="C00000"/>
                </a:solidFill>
              </a:rPr>
              <a:t>Famille</a:t>
            </a:r>
            <a:r>
              <a:rPr lang="fr-FR" dirty="0"/>
              <a:t> » : </a:t>
            </a:r>
          </a:p>
          <a:p>
            <a:pPr lvl="2"/>
            <a:r>
              <a:rPr lang="fr-FR" dirty="0"/>
              <a:t>Offre de Bienvenue - </a:t>
            </a:r>
            <a:r>
              <a:rPr lang="fr-FR" b="1" dirty="0">
                <a:solidFill>
                  <a:srgbClr val="C00000"/>
                </a:solidFill>
              </a:rPr>
              <a:t>30% pendant 1 an </a:t>
            </a:r>
            <a:r>
              <a:rPr lang="fr-FR" dirty="0"/>
              <a:t>avec souscription d’une IZICARTE HDG à Débit Différé.</a:t>
            </a:r>
          </a:p>
          <a:p>
            <a:pPr lvl="1"/>
            <a:r>
              <a:rPr lang="fr-FR" dirty="0"/>
              <a:t>Offre </a:t>
            </a:r>
            <a:r>
              <a:rPr lang="fr-FR" b="1" dirty="0">
                <a:solidFill>
                  <a:srgbClr val="C00000"/>
                </a:solidFill>
              </a:rPr>
              <a:t>« Mobilité Bancaire entrante » </a:t>
            </a:r>
            <a:r>
              <a:rPr lang="fr-FR" dirty="0"/>
              <a:t>: </a:t>
            </a:r>
          </a:p>
          <a:p>
            <a:pPr lvl="2"/>
            <a:r>
              <a:rPr lang="fr-FR" b="1" dirty="0">
                <a:solidFill>
                  <a:srgbClr val="C00000"/>
                </a:solidFill>
              </a:rPr>
              <a:t>50€ en bons d’achats offerts </a:t>
            </a:r>
            <a:r>
              <a:rPr lang="fr-FR" dirty="0"/>
              <a:t>dès 3 organismes informés.</a:t>
            </a:r>
          </a:p>
          <a:p>
            <a:pPr marL="927000" lvl="2" indent="0">
              <a:buNone/>
            </a:pPr>
            <a:endParaRPr lang="fr-FR" dirty="0"/>
          </a:p>
        </p:txBody>
      </p:sp>
      <p:pic>
        <p:nvPicPr>
          <p:cNvPr id="6" name="Picture 2" descr="Actualité Archives ⋆ Les Drunkies - Street Band">
            <a:extLst>
              <a:ext uri="{FF2B5EF4-FFF2-40B4-BE49-F238E27FC236}">
                <a16:creationId xmlns:a16="http://schemas.microsoft.com/office/drawing/2014/main" id="{A5BEC434-5B74-FE56-47BC-139E96C18466}"/>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41921" y="2538038"/>
            <a:ext cx="971498" cy="968750"/>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CABC7CDD-2875-8211-6863-7C1160F16FA5}"/>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486739" y="2368255"/>
            <a:ext cx="4820975" cy="2070357"/>
          </a:xfrm>
          <a:prstGeom prst="rect">
            <a:avLst/>
          </a:prstGeom>
        </p:spPr>
      </p:pic>
      <p:grpSp>
        <p:nvGrpSpPr>
          <p:cNvPr id="12" name="Groupe 11">
            <a:extLst>
              <a:ext uri="{FF2B5EF4-FFF2-40B4-BE49-F238E27FC236}">
                <a16:creationId xmlns:a16="http://schemas.microsoft.com/office/drawing/2014/main" id="{8CF2C169-F5E2-9FDE-09BA-23AD9492A9C1}"/>
              </a:ext>
            </a:extLst>
          </p:cNvPr>
          <p:cNvGrpSpPr/>
          <p:nvPr/>
        </p:nvGrpSpPr>
        <p:grpSpPr>
          <a:xfrm>
            <a:off x="10303452" y="5410654"/>
            <a:ext cx="1704475" cy="659842"/>
            <a:chOff x="9104347" y="5376185"/>
            <a:chExt cx="1704475" cy="659842"/>
          </a:xfrm>
        </p:grpSpPr>
        <p:sp>
          <p:nvSpPr>
            <p:cNvPr id="16" name="Rectangle 15">
              <a:hlinkClick r:id="rId6"/>
              <a:extLst>
                <a:ext uri="{FF2B5EF4-FFF2-40B4-BE49-F238E27FC236}">
                  <a16:creationId xmlns:a16="http://schemas.microsoft.com/office/drawing/2014/main" id="{5B7FF4C6-B349-B4F4-6B71-6A06D4E2DA2A}"/>
                </a:ext>
              </a:extLst>
            </p:cNvPr>
            <p:cNvSpPr/>
            <p:nvPr/>
          </p:nvSpPr>
          <p:spPr>
            <a:xfrm>
              <a:off x="9104347" y="5376185"/>
              <a:ext cx="1432875" cy="659842"/>
            </a:xfrm>
            <a:custGeom>
              <a:avLst/>
              <a:gdLst>
                <a:gd name="connsiteX0" fmla="*/ 0 w 1432875"/>
                <a:gd name="connsiteY0" fmla="*/ 0 h 659842"/>
                <a:gd name="connsiteX1" fmla="*/ 448967 w 1432875"/>
                <a:gd name="connsiteY1" fmla="*/ 0 h 659842"/>
                <a:gd name="connsiteX2" fmla="*/ 955250 w 1432875"/>
                <a:gd name="connsiteY2" fmla="*/ 0 h 659842"/>
                <a:gd name="connsiteX3" fmla="*/ 1432875 w 1432875"/>
                <a:gd name="connsiteY3" fmla="*/ 0 h 659842"/>
                <a:gd name="connsiteX4" fmla="*/ 1432875 w 1432875"/>
                <a:gd name="connsiteY4" fmla="*/ 659842 h 659842"/>
                <a:gd name="connsiteX5" fmla="*/ 955250 w 1432875"/>
                <a:gd name="connsiteY5" fmla="*/ 659842 h 659842"/>
                <a:gd name="connsiteX6" fmla="*/ 491954 w 1432875"/>
                <a:gd name="connsiteY6" fmla="*/ 659842 h 659842"/>
                <a:gd name="connsiteX7" fmla="*/ 0 w 1432875"/>
                <a:gd name="connsiteY7" fmla="*/ 659842 h 659842"/>
                <a:gd name="connsiteX8" fmla="*/ 0 w 1432875"/>
                <a:gd name="connsiteY8" fmla="*/ 0 h 65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875" h="659842" fill="none" extrusionOk="0">
                  <a:moveTo>
                    <a:pt x="0" y="0"/>
                  </a:moveTo>
                  <a:cubicBezTo>
                    <a:pt x="192437" y="-11189"/>
                    <a:pt x="324294" y="12279"/>
                    <a:pt x="448967" y="0"/>
                  </a:cubicBezTo>
                  <a:cubicBezTo>
                    <a:pt x="573640" y="-12279"/>
                    <a:pt x="843026" y="5785"/>
                    <a:pt x="955250" y="0"/>
                  </a:cubicBezTo>
                  <a:cubicBezTo>
                    <a:pt x="1067474" y="-5785"/>
                    <a:pt x="1286935" y="4204"/>
                    <a:pt x="1432875" y="0"/>
                  </a:cubicBezTo>
                  <a:cubicBezTo>
                    <a:pt x="1441194" y="229280"/>
                    <a:pt x="1431099" y="458976"/>
                    <a:pt x="1432875" y="659842"/>
                  </a:cubicBezTo>
                  <a:cubicBezTo>
                    <a:pt x="1323912" y="678301"/>
                    <a:pt x="1108852" y="646006"/>
                    <a:pt x="955250" y="659842"/>
                  </a:cubicBezTo>
                  <a:cubicBezTo>
                    <a:pt x="801648" y="673678"/>
                    <a:pt x="625481" y="659520"/>
                    <a:pt x="491954" y="659842"/>
                  </a:cubicBezTo>
                  <a:cubicBezTo>
                    <a:pt x="358427" y="660164"/>
                    <a:pt x="154991" y="667845"/>
                    <a:pt x="0" y="659842"/>
                  </a:cubicBezTo>
                  <a:cubicBezTo>
                    <a:pt x="-32050" y="481961"/>
                    <a:pt x="14266" y="305524"/>
                    <a:pt x="0" y="0"/>
                  </a:cubicBezTo>
                  <a:close/>
                </a:path>
                <a:path w="1432875" h="659842" stroke="0" extrusionOk="0">
                  <a:moveTo>
                    <a:pt x="0" y="0"/>
                  </a:moveTo>
                  <a:cubicBezTo>
                    <a:pt x="164432" y="21782"/>
                    <a:pt x="286712" y="-15163"/>
                    <a:pt x="448967" y="0"/>
                  </a:cubicBezTo>
                  <a:cubicBezTo>
                    <a:pt x="611222" y="15163"/>
                    <a:pt x="737447" y="2467"/>
                    <a:pt x="940921" y="0"/>
                  </a:cubicBezTo>
                  <a:cubicBezTo>
                    <a:pt x="1144395" y="-2467"/>
                    <a:pt x="1288679" y="3750"/>
                    <a:pt x="1432875" y="0"/>
                  </a:cubicBezTo>
                  <a:cubicBezTo>
                    <a:pt x="1407442" y="156503"/>
                    <a:pt x="1418927" y="455152"/>
                    <a:pt x="1432875" y="659842"/>
                  </a:cubicBezTo>
                  <a:cubicBezTo>
                    <a:pt x="1213694" y="676364"/>
                    <a:pt x="1178912" y="672319"/>
                    <a:pt x="926593" y="659842"/>
                  </a:cubicBezTo>
                  <a:cubicBezTo>
                    <a:pt x="674274" y="647365"/>
                    <a:pt x="617547" y="673389"/>
                    <a:pt x="491954" y="659842"/>
                  </a:cubicBezTo>
                  <a:cubicBezTo>
                    <a:pt x="366361" y="646295"/>
                    <a:pt x="131127" y="678173"/>
                    <a:pt x="0" y="659842"/>
                  </a:cubicBezTo>
                  <a:cubicBezTo>
                    <a:pt x="24807" y="364164"/>
                    <a:pt x="-2972" y="32630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lumMod val="75000"/>
                      <a:lumOff val="25000"/>
                    </a:schemeClr>
                  </a:solidFill>
                  <a:latin typeface="Ink Free" panose="03080402000500000000" pitchFamily="66" charset="0"/>
                </a:rPr>
                <a:t>Tout savoir sur les remises </a:t>
              </a:r>
              <a:r>
                <a:rPr lang="fr-FR" sz="1400" b="1" dirty="0">
                  <a:solidFill>
                    <a:srgbClr val="C00000"/>
                  </a:solidFill>
                  <a:latin typeface="Ink Free" panose="03080402000500000000" pitchFamily="66" charset="0"/>
                </a:rPr>
                <a:t>IARD &amp; BANCA</a:t>
              </a:r>
            </a:p>
          </p:txBody>
        </p:sp>
        <p:pic>
          <p:nvPicPr>
            <p:cNvPr id="17" name="Image 16">
              <a:extLst>
                <a:ext uri="{FF2B5EF4-FFF2-40B4-BE49-F238E27FC236}">
                  <a16:creationId xmlns:a16="http://schemas.microsoft.com/office/drawing/2014/main" id="{95855E36-12C0-196F-300F-D95C8E2FA2C2}"/>
                </a:ext>
              </a:extLst>
            </p:cNvPr>
            <p:cNvPicPr>
              <a:picLocks noChangeAspect="1"/>
            </p:cNvPicPr>
            <p:nvPr/>
          </p:nvPicPr>
          <p:blipFill>
            <a:blip r:embed="rId7">
              <a:duotone>
                <a:prstClr val="black"/>
                <a:schemeClr val="tx2">
                  <a:tint val="45000"/>
                  <a:satMod val="400000"/>
                </a:schemeClr>
              </a:duotone>
            </a:blip>
            <a:stretch>
              <a:fillRect/>
            </a:stretch>
          </p:blipFill>
          <p:spPr>
            <a:xfrm rot="5400000" flipH="1" flipV="1">
              <a:off x="10382283" y="5497012"/>
              <a:ext cx="434891" cy="418186"/>
            </a:xfrm>
            <a:prstGeom prst="rect">
              <a:avLst/>
            </a:prstGeom>
            <a:noFill/>
          </p:spPr>
        </p:pic>
      </p:grpSp>
      <p:sp>
        <p:nvSpPr>
          <p:cNvPr id="18" name="ZoneTexte 17">
            <a:extLst>
              <a:ext uri="{FF2B5EF4-FFF2-40B4-BE49-F238E27FC236}">
                <a16:creationId xmlns:a16="http://schemas.microsoft.com/office/drawing/2014/main" id="{B0BA7AC8-9DAB-89CB-C6A5-F14CE82F4AE6}"/>
              </a:ext>
            </a:extLst>
          </p:cNvPr>
          <p:cNvSpPr txBox="1"/>
          <p:nvPr/>
        </p:nvSpPr>
        <p:spPr>
          <a:xfrm>
            <a:off x="3486739" y="4381149"/>
            <a:ext cx="2514721" cy="230832"/>
          </a:xfrm>
          <a:prstGeom prst="rect">
            <a:avLst/>
          </a:prstGeom>
          <a:noFill/>
        </p:spPr>
        <p:txBody>
          <a:bodyPr wrap="square" rtlCol="0">
            <a:spAutoFit/>
          </a:bodyPr>
          <a:lstStyle/>
          <a:p>
            <a:pPr algn="ctr"/>
            <a:r>
              <a:rPr lang="fr-FR" sz="900" dirty="0">
                <a:solidFill>
                  <a:schemeClr val="tx1">
                    <a:lumMod val="75000"/>
                    <a:lumOff val="25000"/>
                  </a:schemeClr>
                </a:solidFill>
              </a:rPr>
              <a:t>(*Hors RCVP et version jeunes f1)</a:t>
            </a:r>
          </a:p>
        </p:txBody>
      </p:sp>
      <p:pic>
        <p:nvPicPr>
          <p:cNvPr id="1026" name="Picture 2" descr="Réduction de 30% sur les tableaux de bord la boutique (délai limité) | Tss  Performance : A chacun son tableau de bord">
            <a:extLst>
              <a:ext uri="{FF2B5EF4-FFF2-40B4-BE49-F238E27FC236}">
                <a16:creationId xmlns:a16="http://schemas.microsoft.com/office/drawing/2014/main" id="{D5C86467-C34D-B68A-1F0D-B0E84AC1042A}"/>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53982" y="4796561"/>
            <a:ext cx="1394247" cy="547740"/>
          </a:xfrm>
          <a:prstGeom prst="rect">
            <a:avLst/>
          </a:prstGeom>
          <a:noFill/>
          <a:extLst>
            <a:ext uri="{909E8E84-426E-40DD-AFC4-6F175D3DCCD1}">
              <a14:hiddenFill xmlns:a14="http://schemas.microsoft.com/office/drawing/2010/main">
                <a:solidFill>
                  <a:srgbClr val="FFFFFF"/>
                </a:solidFill>
              </a14:hiddenFill>
            </a:ext>
          </a:extLst>
        </p:spPr>
      </p:pic>
      <p:sp>
        <p:nvSpPr>
          <p:cNvPr id="19" name="Bulle narrative : rectangle à coins arrondis 18">
            <a:extLst>
              <a:ext uri="{FF2B5EF4-FFF2-40B4-BE49-F238E27FC236}">
                <a16:creationId xmlns:a16="http://schemas.microsoft.com/office/drawing/2014/main" id="{222B29B2-9B17-CA25-7B03-3596A30714F7}"/>
              </a:ext>
            </a:extLst>
          </p:cNvPr>
          <p:cNvSpPr/>
          <p:nvPr/>
        </p:nvSpPr>
        <p:spPr>
          <a:xfrm>
            <a:off x="970423" y="3525658"/>
            <a:ext cx="971498" cy="408403"/>
          </a:xfrm>
          <a:custGeom>
            <a:avLst/>
            <a:gdLst>
              <a:gd name="connsiteX0" fmla="*/ 0 w 971498"/>
              <a:gd name="connsiteY0" fmla="*/ 68069 h 408403"/>
              <a:gd name="connsiteX1" fmla="*/ 68069 w 971498"/>
              <a:gd name="connsiteY1" fmla="*/ 0 h 408403"/>
              <a:gd name="connsiteX2" fmla="*/ 566707 w 971498"/>
              <a:gd name="connsiteY2" fmla="*/ 0 h 408403"/>
              <a:gd name="connsiteX3" fmla="*/ 827250 w 971498"/>
              <a:gd name="connsiteY3" fmla="*/ -137897 h 408403"/>
              <a:gd name="connsiteX4" fmla="*/ 809582 w 971498"/>
              <a:gd name="connsiteY4" fmla="*/ 0 h 408403"/>
              <a:gd name="connsiteX5" fmla="*/ 903429 w 971498"/>
              <a:gd name="connsiteY5" fmla="*/ 0 h 408403"/>
              <a:gd name="connsiteX6" fmla="*/ 971498 w 971498"/>
              <a:gd name="connsiteY6" fmla="*/ 68069 h 408403"/>
              <a:gd name="connsiteX7" fmla="*/ 971498 w 971498"/>
              <a:gd name="connsiteY7" fmla="*/ 68067 h 408403"/>
              <a:gd name="connsiteX8" fmla="*/ 971498 w 971498"/>
              <a:gd name="connsiteY8" fmla="*/ 68067 h 408403"/>
              <a:gd name="connsiteX9" fmla="*/ 971498 w 971498"/>
              <a:gd name="connsiteY9" fmla="*/ 170168 h 408403"/>
              <a:gd name="connsiteX10" fmla="*/ 971498 w 971498"/>
              <a:gd name="connsiteY10" fmla="*/ 340334 h 408403"/>
              <a:gd name="connsiteX11" fmla="*/ 903429 w 971498"/>
              <a:gd name="connsiteY11" fmla="*/ 408403 h 408403"/>
              <a:gd name="connsiteX12" fmla="*/ 809582 w 971498"/>
              <a:gd name="connsiteY12" fmla="*/ 408403 h 408403"/>
              <a:gd name="connsiteX13" fmla="*/ 566707 w 971498"/>
              <a:gd name="connsiteY13" fmla="*/ 408403 h 408403"/>
              <a:gd name="connsiteX14" fmla="*/ 566707 w 971498"/>
              <a:gd name="connsiteY14" fmla="*/ 408403 h 408403"/>
              <a:gd name="connsiteX15" fmla="*/ 68069 w 971498"/>
              <a:gd name="connsiteY15" fmla="*/ 408403 h 408403"/>
              <a:gd name="connsiteX16" fmla="*/ 0 w 971498"/>
              <a:gd name="connsiteY16" fmla="*/ 340334 h 408403"/>
              <a:gd name="connsiteX17" fmla="*/ 0 w 971498"/>
              <a:gd name="connsiteY17" fmla="*/ 170168 h 408403"/>
              <a:gd name="connsiteX18" fmla="*/ 0 w 971498"/>
              <a:gd name="connsiteY18" fmla="*/ 68067 h 408403"/>
              <a:gd name="connsiteX19" fmla="*/ 0 w 971498"/>
              <a:gd name="connsiteY19" fmla="*/ 68067 h 408403"/>
              <a:gd name="connsiteX20" fmla="*/ 0 w 971498"/>
              <a:gd name="connsiteY20" fmla="*/ 68069 h 408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1498" h="408403" fill="none" extrusionOk="0">
                <a:moveTo>
                  <a:pt x="0" y="68069"/>
                </a:moveTo>
                <a:cubicBezTo>
                  <a:pt x="2436" y="28898"/>
                  <a:pt x="23789" y="1699"/>
                  <a:pt x="68069" y="0"/>
                </a:cubicBezTo>
                <a:cubicBezTo>
                  <a:pt x="312799" y="-57780"/>
                  <a:pt x="361053" y="34954"/>
                  <a:pt x="566707" y="0"/>
                </a:cubicBezTo>
                <a:cubicBezTo>
                  <a:pt x="636286" y="-42174"/>
                  <a:pt x="745412" y="-92376"/>
                  <a:pt x="827250" y="-137897"/>
                </a:cubicBezTo>
                <a:cubicBezTo>
                  <a:pt x="823659" y="-102430"/>
                  <a:pt x="805849" y="-64646"/>
                  <a:pt x="809582" y="0"/>
                </a:cubicBezTo>
                <a:cubicBezTo>
                  <a:pt x="846284" y="-7714"/>
                  <a:pt x="871757" y="7774"/>
                  <a:pt x="903429" y="0"/>
                </a:cubicBezTo>
                <a:cubicBezTo>
                  <a:pt x="944309" y="-9292"/>
                  <a:pt x="973079" y="33850"/>
                  <a:pt x="971498" y="68069"/>
                </a:cubicBezTo>
                <a:lnTo>
                  <a:pt x="971498" y="68067"/>
                </a:lnTo>
                <a:lnTo>
                  <a:pt x="971498" y="68067"/>
                </a:lnTo>
                <a:cubicBezTo>
                  <a:pt x="975112" y="115206"/>
                  <a:pt x="971180" y="134295"/>
                  <a:pt x="971498" y="170168"/>
                </a:cubicBezTo>
                <a:cubicBezTo>
                  <a:pt x="978846" y="229122"/>
                  <a:pt x="954416" y="275881"/>
                  <a:pt x="971498" y="340334"/>
                </a:cubicBezTo>
                <a:cubicBezTo>
                  <a:pt x="970801" y="378397"/>
                  <a:pt x="938932" y="409737"/>
                  <a:pt x="903429" y="408403"/>
                </a:cubicBezTo>
                <a:cubicBezTo>
                  <a:pt x="878674" y="417306"/>
                  <a:pt x="851321" y="404286"/>
                  <a:pt x="809582" y="408403"/>
                </a:cubicBezTo>
                <a:cubicBezTo>
                  <a:pt x="697160" y="424818"/>
                  <a:pt x="638737" y="406693"/>
                  <a:pt x="566707" y="408403"/>
                </a:cubicBezTo>
                <a:lnTo>
                  <a:pt x="566707" y="408403"/>
                </a:lnTo>
                <a:cubicBezTo>
                  <a:pt x="431963" y="467655"/>
                  <a:pt x="215668" y="388303"/>
                  <a:pt x="68069" y="408403"/>
                </a:cubicBezTo>
                <a:cubicBezTo>
                  <a:pt x="32165" y="402231"/>
                  <a:pt x="8981" y="372378"/>
                  <a:pt x="0" y="340334"/>
                </a:cubicBezTo>
                <a:cubicBezTo>
                  <a:pt x="-18577" y="305650"/>
                  <a:pt x="12612" y="244053"/>
                  <a:pt x="0" y="170168"/>
                </a:cubicBezTo>
                <a:cubicBezTo>
                  <a:pt x="-3086" y="135348"/>
                  <a:pt x="842" y="95328"/>
                  <a:pt x="0" y="68067"/>
                </a:cubicBezTo>
                <a:lnTo>
                  <a:pt x="0" y="68067"/>
                </a:lnTo>
                <a:lnTo>
                  <a:pt x="0" y="68069"/>
                </a:lnTo>
                <a:close/>
              </a:path>
              <a:path w="971498" h="408403" stroke="0" extrusionOk="0">
                <a:moveTo>
                  <a:pt x="0" y="68069"/>
                </a:moveTo>
                <a:cubicBezTo>
                  <a:pt x="-1341" y="25623"/>
                  <a:pt x="27804" y="2888"/>
                  <a:pt x="68069" y="0"/>
                </a:cubicBezTo>
                <a:cubicBezTo>
                  <a:pt x="175391" y="-39270"/>
                  <a:pt x="331796" y="47860"/>
                  <a:pt x="566707" y="0"/>
                </a:cubicBezTo>
                <a:cubicBezTo>
                  <a:pt x="668227" y="-82230"/>
                  <a:pt x="787060" y="-79212"/>
                  <a:pt x="827250" y="-137897"/>
                </a:cubicBezTo>
                <a:cubicBezTo>
                  <a:pt x="819779" y="-78792"/>
                  <a:pt x="799288" y="-35815"/>
                  <a:pt x="809582" y="0"/>
                </a:cubicBezTo>
                <a:cubicBezTo>
                  <a:pt x="850919" y="-5201"/>
                  <a:pt x="872433" y="1816"/>
                  <a:pt x="903429" y="0"/>
                </a:cubicBezTo>
                <a:cubicBezTo>
                  <a:pt x="940640" y="-3216"/>
                  <a:pt x="963803" y="34615"/>
                  <a:pt x="971498" y="68069"/>
                </a:cubicBezTo>
                <a:lnTo>
                  <a:pt x="971498" y="68067"/>
                </a:lnTo>
                <a:lnTo>
                  <a:pt x="971498" y="68067"/>
                </a:lnTo>
                <a:cubicBezTo>
                  <a:pt x="982744" y="92281"/>
                  <a:pt x="966455" y="121413"/>
                  <a:pt x="971498" y="170168"/>
                </a:cubicBezTo>
                <a:cubicBezTo>
                  <a:pt x="973672" y="211457"/>
                  <a:pt x="955340" y="292151"/>
                  <a:pt x="971498" y="340334"/>
                </a:cubicBezTo>
                <a:cubicBezTo>
                  <a:pt x="974554" y="369366"/>
                  <a:pt x="950138" y="412215"/>
                  <a:pt x="903429" y="408403"/>
                </a:cubicBezTo>
                <a:cubicBezTo>
                  <a:pt x="877656" y="410879"/>
                  <a:pt x="842220" y="406216"/>
                  <a:pt x="809582" y="408403"/>
                </a:cubicBezTo>
                <a:cubicBezTo>
                  <a:pt x="715212" y="434586"/>
                  <a:pt x="658818" y="386175"/>
                  <a:pt x="566707" y="408403"/>
                </a:cubicBezTo>
                <a:lnTo>
                  <a:pt x="566707" y="408403"/>
                </a:lnTo>
                <a:cubicBezTo>
                  <a:pt x="429235" y="419791"/>
                  <a:pt x="240370" y="382842"/>
                  <a:pt x="68069" y="408403"/>
                </a:cubicBezTo>
                <a:cubicBezTo>
                  <a:pt x="31948" y="419433"/>
                  <a:pt x="770" y="378232"/>
                  <a:pt x="0" y="340334"/>
                </a:cubicBezTo>
                <a:cubicBezTo>
                  <a:pt x="-18556" y="261578"/>
                  <a:pt x="7500" y="232247"/>
                  <a:pt x="0" y="170168"/>
                </a:cubicBezTo>
                <a:cubicBezTo>
                  <a:pt x="-10136" y="137696"/>
                  <a:pt x="1393" y="106334"/>
                  <a:pt x="0" y="68067"/>
                </a:cubicBezTo>
                <a:lnTo>
                  <a:pt x="0" y="68067"/>
                </a:lnTo>
                <a:lnTo>
                  <a:pt x="0" y="68069"/>
                </a:lnTo>
                <a:close/>
              </a:path>
            </a:pathLst>
          </a:custGeom>
          <a:solidFill>
            <a:schemeClr val="bg1"/>
          </a:solidFill>
          <a:ln w="12700">
            <a:solidFill>
              <a:schemeClr val="tx1">
                <a:lumMod val="75000"/>
                <a:lumOff val="25000"/>
              </a:schemeClr>
            </a:solidFill>
            <a:extLst>
              <a:ext uri="{C807C97D-BFC1-408E-A445-0C87EB9F89A2}">
                <ask:lineSketchStyleProps xmlns:ask="http://schemas.microsoft.com/office/drawing/2018/sketchyshapes" sd="2995222358">
                  <a:prstGeom prst="wedgeRoundRectCallout">
                    <a:avLst>
                      <a:gd name="adj1" fmla="val 35152"/>
                      <a:gd name="adj2" fmla="val -83765"/>
                      <a:gd name="adj3" fmla="val 16667"/>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1"/>
                </a:solidFill>
                <a:latin typeface="Ink Free" panose="03080402000500000000" pitchFamily="66" charset="0"/>
              </a:rPr>
              <a:t>À vie ! </a:t>
            </a:r>
            <a:r>
              <a:rPr lang="fr-FR" sz="1400" b="1" dirty="0">
                <a:solidFill>
                  <a:schemeClr val="tx1"/>
                </a:solidFill>
                <a:latin typeface="Ink Free" panose="03080402000500000000" pitchFamily="66" charset="0"/>
                <a:sym typeface="Wingdings" panose="05000000000000000000" pitchFamily="2" charset="2"/>
              </a:rPr>
              <a:t></a:t>
            </a:r>
            <a:endParaRPr lang="fr-FR" sz="1400" b="1" dirty="0">
              <a:solidFill>
                <a:schemeClr val="tx1"/>
              </a:solidFill>
              <a:latin typeface="Ink Free" panose="03080402000500000000" pitchFamily="66" charset="0"/>
            </a:endParaRPr>
          </a:p>
        </p:txBody>
      </p:sp>
    </p:spTree>
    <p:extLst>
      <p:ext uri="{BB962C8B-B14F-4D97-AF65-F5344CB8AC3E}">
        <p14:creationId xmlns:p14="http://schemas.microsoft.com/office/powerpoint/2010/main" val="229141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DJ ASSURANCE FIN">
            <a:hlinkClick r:id="" action="ppaction://media"/>
            <a:extLst>
              <a:ext uri="{FF2B5EF4-FFF2-40B4-BE49-F238E27FC236}">
                <a16:creationId xmlns:a16="http://schemas.microsoft.com/office/drawing/2014/main" id="{26155884-ADBE-CAEC-A2DD-0C582AF5355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73826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9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6BD58A-DC3F-4783-FFBB-5882FB83C866}"/>
              </a:ext>
            </a:extLst>
          </p:cNvPr>
          <p:cNvSpPr/>
          <p:nvPr/>
        </p:nvSpPr>
        <p:spPr>
          <a:xfrm>
            <a:off x="622699" y="1418333"/>
            <a:ext cx="10872063" cy="4871823"/>
          </a:xfrm>
          <a:custGeom>
            <a:avLst/>
            <a:gdLst>
              <a:gd name="connsiteX0" fmla="*/ 0 w 10872063"/>
              <a:gd name="connsiteY0" fmla="*/ 0 h 4871823"/>
              <a:gd name="connsiteX1" fmla="*/ 462063 w 10872063"/>
              <a:gd name="connsiteY1" fmla="*/ 0 h 4871823"/>
              <a:gd name="connsiteX2" fmla="*/ 1250287 w 10872063"/>
              <a:gd name="connsiteY2" fmla="*/ 0 h 4871823"/>
              <a:gd name="connsiteX3" fmla="*/ 1821071 w 10872063"/>
              <a:gd name="connsiteY3" fmla="*/ 0 h 4871823"/>
              <a:gd name="connsiteX4" fmla="*/ 2718016 w 10872063"/>
              <a:gd name="connsiteY4" fmla="*/ 0 h 4871823"/>
              <a:gd name="connsiteX5" fmla="*/ 3614961 w 10872063"/>
              <a:gd name="connsiteY5" fmla="*/ 0 h 4871823"/>
              <a:gd name="connsiteX6" fmla="*/ 4077024 w 10872063"/>
              <a:gd name="connsiteY6" fmla="*/ 0 h 4871823"/>
              <a:gd name="connsiteX7" fmla="*/ 4539086 w 10872063"/>
              <a:gd name="connsiteY7" fmla="*/ 0 h 4871823"/>
              <a:gd name="connsiteX8" fmla="*/ 5436032 w 10872063"/>
              <a:gd name="connsiteY8" fmla="*/ 0 h 4871823"/>
              <a:gd name="connsiteX9" fmla="*/ 6006815 w 10872063"/>
              <a:gd name="connsiteY9" fmla="*/ 0 h 4871823"/>
              <a:gd name="connsiteX10" fmla="*/ 6903760 w 10872063"/>
              <a:gd name="connsiteY10" fmla="*/ 0 h 4871823"/>
              <a:gd name="connsiteX11" fmla="*/ 7365823 w 10872063"/>
              <a:gd name="connsiteY11" fmla="*/ 0 h 4871823"/>
              <a:gd name="connsiteX12" fmla="*/ 8262768 w 10872063"/>
              <a:gd name="connsiteY12" fmla="*/ 0 h 4871823"/>
              <a:gd name="connsiteX13" fmla="*/ 8616110 w 10872063"/>
              <a:gd name="connsiteY13" fmla="*/ 0 h 4871823"/>
              <a:gd name="connsiteX14" fmla="*/ 9078173 w 10872063"/>
              <a:gd name="connsiteY14" fmla="*/ 0 h 4871823"/>
              <a:gd name="connsiteX15" fmla="*/ 9648956 w 10872063"/>
              <a:gd name="connsiteY15" fmla="*/ 0 h 4871823"/>
              <a:gd name="connsiteX16" fmla="*/ 10872063 w 10872063"/>
              <a:gd name="connsiteY16" fmla="*/ 0 h 4871823"/>
              <a:gd name="connsiteX17" fmla="*/ 10872063 w 10872063"/>
              <a:gd name="connsiteY17" fmla="*/ 695975 h 4871823"/>
              <a:gd name="connsiteX18" fmla="*/ 10872063 w 10872063"/>
              <a:gd name="connsiteY18" fmla="*/ 1245795 h 4871823"/>
              <a:gd name="connsiteX19" fmla="*/ 10872063 w 10872063"/>
              <a:gd name="connsiteY19" fmla="*/ 1844333 h 4871823"/>
              <a:gd name="connsiteX20" fmla="*/ 10872063 w 10872063"/>
              <a:gd name="connsiteY20" fmla="*/ 2589026 h 4871823"/>
              <a:gd name="connsiteX21" fmla="*/ 10872063 w 10872063"/>
              <a:gd name="connsiteY21" fmla="*/ 3187564 h 4871823"/>
              <a:gd name="connsiteX22" fmla="*/ 10872063 w 10872063"/>
              <a:gd name="connsiteY22" fmla="*/ 3834821 h 4871823"/>
              <a:gd name="connsiteX23" fmla="*/ 10872063 w 10872063"/>
              <a:gd name="connsiteY23" fmla="*/ 4871823 h 4871823"/>
              <a:gd name="connsiteX24" fmla="*/ 10301280 w 10872063"/>
              <a:gd name="connsiteY24" fmla="*/ 4871823 h 4871823"/>
              <a:gd name="connsiteX25" fmla="*/ 9839217 w 10872063"/>
              <a:gd name="connsiteY25" fmla="*/ 4871823 h 4871823"/>
              <a:gd name="connsiteX26" fmla="*/ 9485875 w 10872063"/>
              <a:gd name="connsiteY26" fmla="*/ 4871823 h 4871823"/>
              <a:gd name="connsiteX27" fmla="*/ 9132533 w 10872063"/>
              <a:gd name="connsiteY27" fmla="*/ 4871823 h 4871823"/>
              <a:gd name="connsiteX28" fmla="*/ 8344308 w 10872063"/>
              <a:gd name="connsiteY28" fmla="*/ 4871823 h 4871823"/>
              <a:gd name="connsiteX29" fmla="*/ 7556084 w 10872063"/>
              <a:gd name="connsiteY29" fmla="*/ 4871823 h 4871823"/>
              <a:gd name="connsiteX30" fmla="*/ 6767859 w 10872063"/>
              <a:gd name="connsiteY30" fmla="*/ 4871823 h 4871823"/>
              <a:gd name="connsiteX31" fmla="*/ 6197076 w 10872063"/>
              <a:gd name="connsiteY31" fmla="*/ 4871823 h 4871823"/>
              <a:gd name="connsiteX32" fmla="*/ 5517572 w 10872063"/>
              <a:gd name="connsiteY32" fmla="*/ 4871823 h 4871823"/>
              <a:gd name="connsiteX33" fmla="*/ 5055509 w 10872063"/>
              <a:gd name="connsiteY33" fmla="*/ 4871823 h 4871823"/>
              <a:gd name="connsiteX34" fmla="*/ 4376005 w 10872063"/>
              <a:gd name="connsiteY34" fmla="*/ 4871823 h 4871823"/>
              <a:gd name="connsiteX35" fmla="*/ 4022663 w 10872063"/>
              <a:gd name="connsiteY35" fmla="*/ 4871823 h 4871823"/>
              <a:gd name="connsiteX36" fmla="*/ 3125718 w 10872063"/>
              <a:gd name="connsiteY36" fmla="*/ 4871823 h 4871823"/>
              <a:gd name="connsiteX37" fmla="*/ 2663655 w 10872063"/>
              <a:gd name="connsiteY37" fmla="*/ 4871823 h 4871823"/>
              <a:gd name="connsiteX38" fmla="*/ 2201593 w 10872063"/>
              <a:gd name="connsiteY38" fmla="*/ 4871823 h 4871823"/>
              <a:gd name="connsiteX39" fmla="*/ 1413368 w 10872063"/>
              <a:gd name="connsiteY39" fmla="*/ 4871823 h 4871823"/>
              <a:gd name="connsiteX40" fmla="*/ 733864 w 10872063"/>
              <a:gd name="connsiteY40" fmla="*/ 4871823 h 4871823"/>
              <a:gd name="connsiteX41" fmla="*/ 0 w 10872063"/>
              <a:gd name="connsiteY41" fmla="*/ 4871823 h 4871823"/>
              <a:gd name="connsiteX42" fmla="*/ 0 w 10872063"/>
              <a:gd name="connsiteY42" fmla="*/ 4273285 h 4871823"/>
              <a:gd name="connsiteX43" fmla="*/ 0 w 10872063"/>
              <a:gd name="connsiteY43" fmla="*/ 3577310 h 4871823"/>
              <a:gd name="connsiteX44" fmla="*/ 0 w 10872063"/>
              <a:gd name="connsiteY44" fmla="*/ 3027490 h 4871823"/>
              <a:gd name="connsiteX45" fmla="*/ 0 w 10872063"/>
              <a:gd name="connsiteY45" fmla="*/ 2380234 h 4871823"/>
              <a:gd name="connsiteX46" fmla="*/ 0 w 10872063"/>
              <a:gd name="connsiteY46" fmla="*/ 1684259 h 4871823"/>
              <a:gd name="connsiteX47" fmla="*/ 0 w 10872063"/>
              <a:gd name="connsiteY47" fmla="*/ 1085721 h 4871823"/>
              <a:gd name="connsiteX48" fmla="*/ 0 w 10872063"/>
              <a:gd name="connsiteY48" fmla="*/ 0 h 487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72063" h="4871823" extrusionOk="0">
                <a:moveTo>
                  <a:pt x="0" y="0"/>
                </a:moveTo>
                <a:cubicBezTo>
                  <a:pt x="196476" y="-14278"/>
                  <a:pt x="257881" y="3184"/>
                  <a:pt x="462063" y="0"/>
                </a:cubicBezTo>
                <a:cubicBezTo>
                  <a:pt x="666245" y="-3184"/>
                  <a:pt x="965200" y="-16303"/>
                  <a:pt x="1250287" y="0"/>
                </a:cubicBezTo>
                <a:cubicBezTo>
                  <a:pt x="1535374" y="16303"/>
                  <a:pt x="1596198" y="-23207"/>
                  <a:pt x="1821071" y="0"/>
                </a:cubicBezTo>
                <a:cubicBezTo>
                  <a:pt x="2045944" y="23207"/>
                  <a:pt x="2296918" y="-22960"/>
                  <a:pt x="2718016" y="0"/>
                </a:cubicBezTo>
                <a:cubicBezTo>
                  <a:pt x="3139114" y="22960"/>
                  <a:pt x="3370675" y="-10155"/>
                  <a:pt x="3614961" y="0"/>
                </a:cubicBezTo>
                <a:cubicBezTo>
                  <a:pt x="3859248" y="10155"/>
                  <a:pt x="3879171" y="22189"/>
                  <a:pt x="4077024" y="0"/>
                </a:cubicBezTo>
                <a:cubicBezTo>
                  <a:pt x="4274877" y="-22189"/>
                  <a:pt x="4316957" y="7788"/>
                  <a:pt x="4539086" y="0"/>
                </a:cubicBezTo>
                <a:cubicBezTo>
                  <a:pt x="4761215" y="-7788"/>
                  <a:pt x="5130944" y="-6882"/>
                  <a:pt x="5436032" y="0"/>
                </a:cubicBezTo>
                <a:cubicBezTo>
                  <a:pt x="5741120" y="6882"/>
                  <a:pt x="5815675" y="10940"/>
                  <a:pt x="6006815" y="0"/>
                </a:cubicBezTo>
                <a:cubicBezTo>
                  <a:pt x="6197955" y="-10940"/>
                  <a:pt x="6527255" y="-32546"/>
                  <a:pt x="6903760" y="0"/>
                </a:cubicBezTo>
                <a:cubicBezTo>
                  <a:pt x="7280265" y="32546"/>
                  <a:pt x="7255948" y="17147"/>
                  <a:pt x="7365823" y="0"/>
                </a:cubicBezTo>
                <a:cubicBezTo>
                  <a:pt x="7475698" y="-17147"/>
                  <a:pt x="7912603" y="-42801"/>
                  <a:pt x="8262768" y="0"/>
                </a:cubicBezTo>
                <a:cubicBezTo>
                  <a:pt x="8612933" y="42801"/>
                  <a:pt x="8532836" y="-15399"/>
                  <a:pt x="8616110" y="0"/>
                </a:cubicBezTo>
                <a:cubicBezTo>
                  <a:pt x="8699384" y="15399"/>
                  <a:pt x="8942075" y="12395"/>
                  <a:pt x="9078173" y="0"/>
                </a:cubicBezTo>
                <a:cubicBezTo>
                  <a:pt x="9214271" y="-12395"/>
                  <a:pt x="9405927" y="-5653"/>
                  <a:pt x="9648956" y="0"/>
                </a:cubicBezTo>
                <a:cubicBezTo>
                  <a:pt x="9891985" y="5653"/>
                  <a:pt x="10420991" y="60872"/>
                  <a:pt x="10872063" y="0"/>
                </a:cubicBezTo>
                <a:cubicBezTo>
                  <a:pt x="10880507" y="260883"/>
                  <a:pt x="10862193" y="530849"/>
                  <a:pt x="10872063" y="695975"/>
                </a:cubicBezTo>
                <a:cubicBezTo>
                  <a:pt x="10881933" y="861101"/>
                  <a:pt x="10889096" y="1088261"/>
                  <a:pt x="10872063" y="1245795"/>
                </a:cubicBezTo>
                <a:cubicBezTo>
                  <a:pt x="10855030" y="1403329"/>
                  <a:pt x="10876444" y="1563553"/>
                  <a:pt x="10872063" y="1844333"/>
                </a:cubicBezTo>
                <a:cubicBezTo>
                  <a:pt x="10867682" y="2125113"/>
                  <a:pt x="10904989" y="2299011"/>
                  <a:pt x="10872063" y="2589026"/>
                </a:cubicBezTo>
                <a:cubicBezTo>
                  <a:pt x="10839137" y="2879041"/>
                  <a:pt x="10880542" y="2923384"/>
                  <a:pt x="10872063" y="3187564"/>
                </a:cubicBezTo>
                <a:cubicBezTo>
                  <a:pt x="10863584" y="3451744"/>
                  <a:pt x="10870423" y="3562630"/>
                  <a:pt x="10872063" y="3834821"/>
                </a:cubicBezTo>
                <a:cubicBezTo>
                  <a:pt x="10873703" y="4107012"/>
                  <a:pt x="10845716" y="4357075"/>
                  <a:pt x="10872063" y="4871823"/>
                </a:cubicBezTo>
                <a:cubicBezTo>
                  <a:pt x="10735151" y="4896476"/>
                  <a:pt x="10536653" y="4868459"/>
                  <a:pt x="10301280" y="4871823"/>
                </a:cubicBezTo>
                <a:cubicBezTo>
                  <a:pt x="10065907" y="4875187"/>
                  <a:pt x="10068022" y="4889033"/>
                  <a:pt x="9839217" y="4871823"/>
                </a:cubicBezTo>
                <a:cubicBezTo>
                  <a:pt x="9610412" y="4854613"/>
                  <a:pt x="9593620" y="4867813"/>
                  <a:pt x="9485875" y="4871823"/>
                </a:cubicBezTo>
                <a:cubicBezTo>
                  <a:pt x="9378130" y="4875833"/>
                  <a:pt x="9266846" y="4855354"/>
                  <a:pt x="9132533" y="4871823"/>
                </a:cubicBezTo>
                <a:cubicBezTo>
                  <a:pt x="8998220" y="4888292"/>
                  <a:pt x="8515856" y="4863914"/>
                  <a:pt x="8344308" y="4871823"/>
                </a:cubicBezTo>
                <a:cubicBezTo>
                  <a:pt x="8172760" y="4879732"/>
                  <a:pt x="7739740" y="4854922"/>
                  <a:pt x="7556084" y="4871823"/>
                </a:cubicBezTo>
                <a:cubicBezTo>
                  <a:pt x="7372428" y="4888724"/>
                  <a:pt x="7032627" y="4857628"/>
                  <a:pt x="6767859" y="4871823"/>
                </a:cubicBezTo>
                <a:cubicBezTo>
                  <a:pt x="6503092" y="4886018"/>
                  <a:pt x="6390353" y="4852779"/>
                  <a:pt x="6197076" y="4871823"/>
                </a:cubicBezTo>
                <a:cubicBezTo>
                  <a:pt x="6003799" y="4890867"/>
                  <a:pt x="5678167" y="4881904"/>
                  <a:pt x="5517572" y="4871823"/>
                </a:cubicBezTo>
                <a:cubicBezTo>
                  <a:pt x="5356977" y="4861742"/>
                  <a:pt x="5228366" y="4868633"/>
                  <a:pt x="5055509" y="4871823"/>
                </a:cubicBezTo>
                <a:cubicBezTo>
                  <a:pt x="4882652" y="4875013"/>
                  <a:pt x="4526688" y="4892584"/>
                  <a:pt x="4376005" y="4871823"/>
                </a:cubicBezTo>
                <a:cubicBezTo>
                  <a:pt x="4225322" y="4851062"/>
                  <a:pt x="4118789" y="4871246"/>
                  <a:pt x="4022663" y="4871823"/>
                </a:cubicBezTo>
                <a:cubicBezTo>
                  <a:pt x="3926537" y="4872400"/>
                  <a:pt x="3342880" y="4838938"/>
                  <a:pt x="3125718" y="4871823"/>
                </a:cubicBezTo>
                <a:cubicBezTo>
                  <a:pt x="2908556" y="4904708"/>
                  <a:pt x="2848727" y="4868713"/>
                  <a:pt x="2663655" y="4871823"/>
                </a:cubicBezTo>
                <a:cubicBezTo>
                  <a:pt x="2478583" y="4874933"/>
                  <a:pt x="2401453" y="4854260"/>
                  <a:pt x="2201593" y="4871823"/>
                </a:cubicBezTo>
                <a:cubicBezTo>
                  <a:pt x="2001733" y="4889386"/>
                  <a:pt x="1621991" y="4878838"/>
                  <a:pt x="1413368" y="4871823"/>
                </a:cubicBezTo>
                <a:cubicBezTo>
                  <a:pt x="1204746" y="4864808"/>
                  <a:pt x="912179" y="4887866"/>
                  <a:pt x="733864" y="4871823"/>
                </a:cubicBezTo>
                <a:cubicBezTo>
                  <a:pt x="555549" y="4855780"/>
                  <a:pt x="278587" y="4888165"/>
                  <a:pt x="0" y="4871823"/>
                </a:cubicBezTo>
                <a:cubicBezTo>
                  <a:pt x="15363" y="4684490"/>
                  <a:pt x="-19191" y="4572529"/>
                  <a:pt x="0" y="4273285"/>
                </a:cubicBezTo>
                <a:cubicBezTo>
                  <a:pt x="19191" y="3974041"/>
                  <a:pt x="-17019" y="3772216"/>
                  <a:pt x="0" y="3577310"/>
                </a:cubicBezTo>
                <a:cubicBezTo>
                  <a:pt x="17019" y="3382405"/>
                  <a:pt x="-4242" y="3165020"/>
                  <a:pt x="0" y="3027490"/>
                </a:cubicBezTo>
                <a:cubicBezTo>
                  <a:pt x="4242" y="2889960"/>
                  <a:pt x="-24144" y="2637645"/>
                  <a:pt x="0" y="2380234"/>
                </a:cubicBezTo>
                <a:cubicBezTo>
                  <a:pt x="24144" y="2122823"/>
                  <a:pt x="3034" y="1975424"/>
                  <a:pt x="0" y="1684259"/>
                </a:cubicBezTo>
                <a:cubicBezTo>
                  <a:pt x="-3034" y="1393095"/>
                  <a:pt x="4500" y="1373806"/>
                  <a:pt x="0" y="1085721"/>
                </a:cubicBezTo>
                <a:cubicBezTo>
                  <a:pt x="-4500" y="797636"/>
                  <a:pt x="40184" y="384733"/>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dirty="0">
                <a:solidFill>
                  <a:srgbClr val="C00000"/>
                </a:solidFill>
              </a:rPr>
              <a:t>Assurances IARD</a:t>
            </a:r>
            <a:endParaRPr lang="fr-FR" dirty="0"/>
          </a:p>
        </p:txBody>
      </p:sp>
      <p:sp>
        <p:nvSpPr>
          <p:cNvPr id="7" name="Espace réservé du texte 3">
            <a:extLst>
              <a:ext uri="{FF2B5EF4-FFF2-40B4-BE49-F238E27FC236}">
                <a16:creationId xmlns:a16="http://schemas.microsoft.com/office/drawing/2014/main" id="{06EF36EE-3D65-FF6A-9185-221BC7FBC939}"/>
              </a:ext>
            </a:extLst>
          </p:cNvPr>
          <p:cNvSpPr>
            <a:spLocks noGrp="1"/>
          </p:cNvSpPr>
          <p:nvPr>
            <p:ph type="body" sz="quarter" idx="14"/>
          </p:nvPr>
        </p:nvSpPr>
        <p:spPr>
          <a:xfrm>
            <a:off x="4376057" y="137054"/>
            <a:ext cx="7300006" cy="231246"/>
          </a:xfrm>
        </p:spPr>
        <p:txBody>
          <a:bodyPr/>
          <a:lstStyle/>
          <a:p>
            <a:r>
              <a:rPr lang="fr-FR" dirty="0"/>
              <a:t>En complément</a:t>
            </a:r>
          </a:p>
        </p:txBody>
      </p:sp>
      <p:sp>
        <p:nvSpPr>
          <p:cNvPr id="8" name="Rectangle 7">
            <a:extLst>
              <a:ext uri="{FF2B5EF4-FFF2-40B4-BE49-F238E27FC236}">
                <a16:creationId xmlns:a16="http://schemas.microsoft.com/office/drawing/2014/main" id="{54ED3DBB-A69E-7700-6033-3B92E080F776}"/>
              </a:ext>
            </a:extLst>
          </p:cNvPr>
          <p:cNvSpPr/>
          <p:nvPr/>
        </p:nvSpPr>
        <p:spPr>
          <a:xfrm>
            <a:off x="5159872" y="2907282"/>
            <a:ext cx="6060373" cy="734926"/>
          </a:xfrm>
          <a:custGeom>
            <a:avLst/>
            <a:gdLst>
              <a:gd name="connsiteX0" fmla="*/ 0 w 6060373"/>
              <a:gd name="connsiteY0" fmla="*/ 0 h 734926"/>
              <a:gd name="connsiteX1" fmla="*/ 552167 w 6060373"/>
              <a:gd name="connsiteY1" fmla="*/ 0 h 734926"/>
              <a:gd name="connsiteX2" fmla="*/ 1286146 w 6060373"/>
              <a:gd name="connsiteY2" fmla="*/ 0 h 734926"/>
              <a:gd name="connsiteX3" fmla="*/ 1898917 w 6060373"/>
              <a:gd name="connsiteY3" fmla="*/ 0 h 734926"/>
              <a:gd name="connsiteX4" fmla="*/ 2693499 w 6060373"/>
              <a:gd name="connsiteY4" fmla="*/ 0 h 734926"/>
              <a:gd name="connsiteX5" fmla="*/ 3488081 w 6060373"/>
              <a:gd name="connsiteY5" fmla="*/ 0 h 734926"/>
              <a:gd name="connsiteX6" fmla="*/ 4040249 w 6060373"/>
              <a:gd name="connsiteY6" fmla="*/ 0 h 734926"/>
              <a:gd name="connsiteX7" fmla="*/ 4592416 w 6060373"/>
              <a:gd name="connsiteY7" fmla="*/ 0 h 734926"/>
              <a:gd name="connsiteX8" fmla="*/ 5386998 w 6060373"/>
              <a:gd name="connsiteY8" fmla="*/ 0 h 734926"/>
              <a:gd name="connsiteX9" fmla="*/ 6060373 w 6060373"/>
              <a:gd name="connsiteY9" fmla="*/ 0 h 734926"/>
              <a:gd name="connsiteX10" fmla="*/ 6060373 w 6060373"/>
              <a:gd name="connsiteY10" fmla="*/ 382162 h 734926"/>
              <a:gd name="connsiteX11" fmla="*/ 6060373 w 6060373"/>
              <a:gd name="connsiteY11" fmla="*/ 734926 h 734926"/>
              <a:gd name="connsiteX12" fmla="*/ 5265791 w 6060373"/>
              <a:gd name="connsiteY12" fmla="*/ 734926 h 734926"/>
              <a:gd name="connsiteX13" fmla="*/ 4653020 w 6060373"/>
              <a:gd name="connsiteY13" fmla="*/ 734926 h 734926"/>
              <a:gd name="connsiteX14" fmla="*/ 4100852 w 6060373"/>
              <a:gd name="connsiteY14" fmla="*/ 734926 h 734926"/>
              <a:gd name="connsiteX15" fmla="*/ 3427478 w 6060373"/>
              <a:gd name="connsiteY15" fmla="*/ 734926 h 734926"/>
              <a:gd name="connsiteX16" fmla="*/ 2814707 w 6060373"/>
              <a:gd name="connsiteY16" fmla="*/ 734926 h 734926"/>
              <a:gd name="connsiteX17" fmla="*/ 2262539 w 6060373"/>
              <a:gd name="connsiteY17" fmla="*/ 734926 h 734926"/>
              <a:gd name="connsiteX18" fmla="*/ 1649768 w 6060373"/>
              <a:gd name="connsiteY18" fmla="*/ 734926 h 734926"/>
              <a:gd name="connsiteX19" fmla="*/ 855186 w 6060373"/>
              <a:gd name="connsiteY19" fmla="*/ 734926 h 734926"/>
              <a:gd name="connsiteX20" fmla="*/ 0 w 6060373"/>
              <a:gd name="connsiteY20" fmla="*/ 734926 h 734926"/>
              <a:gd name="connsiteX21" fmla="*/ 0 w 6060373"/>
              <a:gd name="connsiteY21" fmla="*/ 374812 h 734926"/>
              <a:gd name="connsiteX22" fmla="*/ 0 w 6060373"/>
              <a:gd name="connsiteY22"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0373" h="734926" extrusionOk="0">
                <a:moveTo>
                  <a:pt x="0" y="0"/>
                </a:moveTo>
                <a:cubicBezTo>
                  <a:pt x="196132" y="-27290"/>
                  <a:pt x="306040" y="-5980"/>
                  <a:pt x="552167" y="0"/>
                </a:cubicBezTo>
                <a:cubicBezTo>
                  <a:pt x="798294" y="5980"/>
                  <a:pt x="1128359" y="-19876"/>
                  <a:pt x="1286146" y="0"/>
                </a:cubicBezTo>
                <a:cubicBezTo>
                  <a:pt x="1443933" y="19876"/>
                  <a:pt x="1608769" y="-18552"/>
                  <a:pt x="1898917" y="0"/>
                </a:cubicBezTo>
                <a:cubicBezTo>
                  <a:pt x="2189065" y="18552"/>
                  <a:pt x="2316308" y="-6894"/>
                  <a:pt x="2693499" y="0"/>
                </a:cubicBezTo>
                <a:cubicBezTo>
                  <a:pt x="3070690" y="6894"/>
                  <a:pt x="3194227" y="-8329"/>
                  <a:pt x="3488081" y="0"/>
                </a:cubicBezTo>
                <a:cubicBezTo>
                  <a:pt x="3781935" y="8329"/>
                  <a:pt x="3881309" y="-11844"/>
                  <a:pt x="4040249" y="0"/>
                </a:cubicBezTo>
                <a:cubicBezTo>
                  <a:pt x="4199189" y="11844"/>
                  <a:pt x="4316552" y="2299"/>
                  <a:pt x="4592416" y="0"/>
                </a:cubicBezTo>
                <a:cubicBezTo>
                  <a:pt x="4868280" y="-2299"/>
                  <a:pt x="5124283" y="13638"/>
                  <a:pt x="5386998" y="0"/>
                </a:cubicBezTo>
                <a:cubicBezTo>
                  <a:pt x="5649713" y="-13638"/>
                  <a:pt x="5858796" y="-18989"/>
                  <a:pt x="6060373" y="0"/>
                </a:cubicBezTo>
                <a:cubicBezTo>
                  <a:pt x="6055161" y="85392"/>
                  <a:pt x="6058823" y="212685"/>
                  <a:pt x="6060373" y="382162"/>
                </a:cubicBezTo>
                <a:cubicBezTo>
                  <a:pt x="6061923" y="551639"/>
                  <a:pt x="6049833" y="640491"/>
                  <a:pt x="6060373" y="734926"/>
                </a:cubicBezTo>
                <a:cubicBezTo>
                  <a:pt x="5896659" y="720423"/>
                  <a:pt x="5446755" y="701440"/>
                  <a:pt x="5265791" y="734926"/>
                </a:cubicBezTo>
                <a:cubicBezTo>
                  <a:pt x="5084827" y="768412"/>
                  <a:pt x="4945106" y="709807"/>
                  <a:pt x="4653020" y="734926"/>
                </a:cubicBezTo>
                <a:cubicBezTo>
                  <a:pt x="4360934" y="760045"/>
                  <a:pt x="4261002" y="729877"/>
                  <a:pt x="4100852" y="734926"/>
                </a:cubicBezTo>
                <a:cubicBezTo>
                  <a:pt x="3940702" y="739975"/>
                  <a:pt x="3719567" y="704947"/>
                  <a:pt x="3427478" y="734926"/>
                </a:cubicBezTo>
                <a:cubicBezTo>
                  <a:pt x="3135389" y="764905"/>
                  <a:pt x="3103139" y="715789"/>
                  <a:pt x="2814707" y="734926"/>
                </a:cubicBezTo>
                <a:cubicBezTo>
                  <a:pt x="2526275" y="754063"/>
                  <a:pt x="2423901" y="737317"/>
                  <a:pt x="2262539" y="734926"/>
                </a:cubicBezTo>
                <a:cubicBezTo>
                  <a:pt x="2101177" y="732535"/>
                  <a:pt x="1826592" y="730109"/>
                  <a:pt x="1649768" y="734926"/>
                </a:cubicBezTo>
                <a:cubicBezTo>
                  <a:pt x="1472944" y="739743"/>
                  <a:pt x="1187233" y="738476"/>
                  <a:pt x="855186" y="734926"/>
                </a:cubicBezTo>
                <a:cubicBezTo>
                  <a:pt x="523139" y="731376"/>
                  <a:pt x="334736" y="757343"/>
                  <a:pt x="0" y="734926"/>
                </a:cubicBezTo>
                <a:cubicBezTo>
                  <a:pt x="2336" y="620244"/>
                  <a:pt x="8909" y="540507"/>
                  <a:pt x="0" y="374812"/>
                </a:cubicBezTo>
                <a:cubicBezTo>
                  <a:pt x="-8909" y="209117"/>
                  <a:pt x="16210" y="160564"/>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sp>
        <p:nvSpPr>
          <p:cNvPr id="11" name="Rectangle 10">
            <a:extLst>
              <a:ext uri="{FF2B5EF4-FFF2-40B4-BE49-F238E27FC236}">
                <a16:creationId xmlns:a16="http://schemas.microsoft.com/office/drawing/2014/main" id="{77F18CAA-FF6D-C001-F17A-42F9E83EF916}"/>
              </a:ext>
            </a:extLst>
          </p:cNvPr>
          <p:cNvSpPr/>
          <p:nvPr/>
        </p:nvSpPr>
        <p:spPr>
          <a:xfrm>
            <a:off x="5159872" y="1579241"/>
            <a:ext cx="6171147" cy="3022864"/>
          </a:xfrm>
          <a:custGeom>
            <a:avLst/>
            <a:gdLst>
              <a:gd name="connsiteX0" fmla="*/ 0 w 6171147"/>
              <a:gd name="connsiteY0" fmla="*/ 0 h 3022864"/>
              <a:gd name="connsiteX1" fmla="*/ 562260 w 6171147"/>
              <a:gd name="connsiteY1" fmla="*/ 0 h 3022864"/>
              <a:gd name="connsiteX2" fmla="*/ 1186232 w 6171147"/>
              <a:gd name="connsiteY2" fmla="*/ 0 h 3022864"/>
              <a:gd name="connsiteX3" fmla="*/ 1933626 w 6171147"/>
              <a:gd name="connsiteY3" fmla="*/ 0 h 3022864"/>
              <a:gd name="connsiteX4" fmla="*/ 2742732 w 6171147"/>
              <a:gd name="connsiteY4" fmla="*/ 0 h 3022864"/>
              <a:gd name="connsiteX5" fmla="*/ 3551838 w 6171147"/>
              <a:gd name="connsiteY5" fmla="*/ 0 h 3022864"/>
              <a:gd name="connsiteX6" fmla="*/ 4237521 w 6171147"/>
              <a:gd name="connsiteY6" fmla="*/ 0 h 3022864"/>
              <a:gd name="connsiteX7" fmla="*/ 4738070 w 6171147"/>
              <a:gd name="connsiteY7" fmla="*/ 0 h 3022864"/>
              <a:gd name="connsiteX8" fmla="*/ 5423753 w 6171147"/>
              <a:gd name="connsiteY8" fmla="*/ 0 h 3022864"/>
              <a:gd name="connsiteX9" fmla="*/ 6171147 w 6171147"/>
              <a:gd name="connsiteY9" fmla="*/ 0 h 3022864"/>
              <a:gd name="connsiteX10" fmla="*/ 6171147 w 6171147"/>
              <a:gd name="connsiteY10" fmla="*/ 634801 h 3022864"/>
              <a:gd name="connsiteX11" fmla="*/ 6171147 w 6171147"/>
              <a:gd name="connsiteY11" fmla="*/ 1148688 h 3022864"/>
              <a:gd name="connsiteX12" fmla="*/ 6171147 w 6171147"/>
              <a:gd name="connsiteY12" fmla="*/ 1692804 h 3022864"/>
              <a:gd name="connsiteX13" fmla="*/ 6171147 w 6171147"/>
              <a:gd name="connsiteY13" fmla="*/ 2357834 h 3022864"/>
              <a:gd name="connsiteX14" fmla="*/ 6171147 w 6171147"/>
              <a:gd name="connsiteY14" fmla="*/ 3022864 h 3022864"/>
              <a:gd name="connsiteX15" fmla="*/ 5608887 w 6171147"/>
              <a:gd name="connsiteY15" fmla="*/ 3022864 h 3022864"/>
              <a:gd name="connsiteX16" fmla="*/ 4923204 w 6171147"/>
              <a:gd name="connsiteY16" fmla="*/ 3022864 h 3022864"/>
              <a:gd name="connsiteX17" fmla="*/ 4360944 w 6171147"/>
              <a:gd name="connsiteY17" fmla="*/ 3022864 h 3022864"/>
              <a:gd name="connsiteX18" fmla="*/ 3613549 w 6171147"/>
              <a:gd name="connsiteY18" fmla="*/ 3022864 h 3022864"/>
              <a:gd name="connsiteX19" fmla="*/ 3051289 w 6171147"/>
              <a:gd name="connsiteY19" fmla="*/ 3022864 h 3022864"/>
              <a:gd name="connsiteX20" fmla="*/ 2365606 w 6171147"/>
              <a:gd name="connsiteY20" fmla="*/ 3022864 h 3022864"/>
              <a:gd name="connsiteX21" fmla="*/ 1803346 w 6171147"/>
              <a:gd name="connsiteY21" fmla="*/ 3022864 h 3022864"/>
              <a:gd name="connsiteX22" fmla="*/ 1241086 w 6171147"/>
              <a:gd name="connsiteY22" fmla="*/ 3022864 h 3022864"/>
              <a:gd name="connsiteX23" fmla="*/ 617115 w 6171147"/>
              <a:gd name="connsiteY23" fmla="*/ 3022864 h 3022864"/>
              <a:gd name="connsiteX24" fmla="*/ 0 w 6171147"/>
              <a:gd name="connsiteY24" fmla="*/ 3022864 h 3022864"/>
              <a:gd name="connsiteX25" fmla="*/ 0 w 6171147"/>
              <a:gd name="connsiteY25" fmla="*/ 2388063 h 3022864"/>
              <a:gd name="connsiteX26" fmla="*/ 0 w 6171147"/>
              <a:gd name="connsiteY26" fmla="*/ 1813718 h 3022864"/>
              <a:gd name="connsiteX27" fmla="*/ 0 w 6171147"/>
              <a:gd name="connsiteY27" fmla="*/ 1299832 h 3022864"/>
              <a:gd name="connsiteX28" fmla="*/ 0 w 6171147"/>
              <a:gd name="connsiteY28" fmla="*/ 755716 h 3022864"/>
              <a:gd name="connsiteX29" fmla="*/ 0 w 6171147"/>
              <a:gd name="connsiteY29" fmla="*/ 0 h 302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71147" h="3022864" fill="none" extrusionOk="0">
                <a:moveTo>
                  <a:pt x="0" y="0"/>
                </a:moveTo>
                <a:cubicBezTo>
                  <a:pt x="260129" y="-2436"/>
                  <a:pt x="306994" y="-19261"/>
                  <a:pt x="562260" y="0"/>
                </a:cubicBezTo>
                <a:cubicBezTo>
                  <a:pt x="817526" y="19261"/>
                  <a:pt x="977121" y="-16478"/>
                  <a:pt x="1186232" y="0"/>
                </a:cubicBezTo>
                <a:cubicBezTo>
                  <a:pt x="1395343" y="16478"/>
                  <a:pt x="1783229" y="33396"/>
                  <a:pt x="1933626" y="0"/>
                </a:cubicBezTo>
                <a:cubicBezTo>
                  <a:pt x="2084023" y="-33396"/>
                  <a:pt x="2533245" y="-20450"/>
                  <a:pt x="2742732" y="0"/>
                </a:cubicBezTo>
                <a:cubicBezTo>
                  <a:pt x="2952219" y="20450"/>
                  <a:pt x="3216711" y="31909"/>
                  <a:pt x="3551838" y="0"/>
                </a:cubicBezTo>
                <a:cubicBezTo>
                  <a:pt x="3886965" y="-31909"/>
                  <a:pt x="4017064" y="-33979"/>
                  <a:pt x="4237521" y="0"/>
                </a:cubicBezTo>
                <a:cubicBezTo>
                  <a:pt x="4457978" y="33979"/>
                  <a:pt x="4582401" y="19661"/>
                  <a:pt x="4738070" y="0"/>
                </a:cubicBezTo>
                <a:cubicBezTo>
                  <a:pt x="4893739" y="-19661"/>
                  <a:pt x="5227959" y="-28784"/>
                  <a:pt x="5423753" y="0"/>
                </a:cubicBezTo>
                <a:cubicBezTo>
                  <a:pt x="5619547" y="28784"/>
                  <a:pt x="5946567" y="6543"/>
                  <a:pt x="6171147" y="0"/>
                </a:cubicBezTo>
                <a:cubicBezTo>
                  <a:pt x="6196925" y="296265"/>
                  <a:pt x="6153468" y="351652"/>
                  <a:pt x="6171147" y="634801"/>
                </a:cubicBezTo>
                <a:cubicBezTo>
                  <a:pt x="6188826" y="917950"/>
                  <a:pt x="6178660" y="988844"/>
                  <a:pt x="6171147" y="1148688"/>
                </a:cubicBezTo>
                <a:cubicBezTo>
                  <a:pt x="6163634" y="1308532"/>
                  <a:pt x="6147704" y="1478399"/>
                  <a:pt x="6171147" y="1692804"/>
                </a:cubicBezTo>
                <a:cubicBezTo>
                  <a:pt x="6194590" y="1907209"/>
                  <a:pt x="6156683" y="2105448"/>
                  <a:pt x="6171147" y="2357834"/>
                </a:cubicBezTo>
                <a:cubicBezTo>
                  <a:pt x="6185612" y="2610220"/>
                  <a:pt x="6192778" y="2753831"/>
                  <a:pt x="6171147" y="3022864"/>
                </a:cubicBezTo>
                <a:cubicBezTo>
                  <a:pt x="5986058" y="3007343"/>
                  <a:pt x="5814996" y="3014621"/>
                  <a:pt x="5608887" y="3022864"/>
                </a:cubicBezTo>
                <a:cubicBezTo>
                  <a:pt x="5402778" y="3031107"/>
                  <a:pt x="5179995" y="3021005"/>
                  <a:pt x="4923204" y="3022864"/>
                </a:cubicBezTo>
                <a:cubicBezTo>
                  <a:pt x="4666413" y="3024723"/>
                  <a:pt x="4496426" y="3009958"/>
                  <a:pt x="4360944" y="3022864"/>
                </a:cubicBezTo>
                <a:cubicBezTo>
                  <a:pt x="4225462" y="3035770"/>
                  <a:pt x="3904817" y="3007608"/>
                  <a:pt x="3613549" y="3022864"/>
                </a:cubicBezTo>
                <a:cubicBezTo>
                  <a:pt x="3322281" y="3038120"/>
                  <a:pt x="3287696" y="3037837"/>
                  <a:pt x="3051289" y="3022864"/>
                </a:cubicBezTo>
                <a:cubicBezTo>
                  <a:pt x="2814882" y="3007891"/>
                  <a:pt x="2692506" y="2999446"/>
                  <a:pt x="2365606" y="3022864"/>
                </a:cubicBezTo>
                <a:cubicBezTo>
                  <a:pt x="2038706" y="3046282"/>
                  <a:pt x="1946390" y="3005808"/>
                  <a:pt x="1803346" y="3022864"/>
                </a:cubicBezTo>
                <a:cubicBezTo>
                  <a:pt x="1660302" y="3039920"/>
                  <a:pt x="1409141" y="2996515"/>
                  <a:pt x="1241086" y="3022864"/>
                </a:cubicBezTo>
                <a:cubicBezTo>
                  <a:pt x="1073031" y="3049213"/>
                  <a:pt x="783653" y="3046361"/>
                  <a:pt x="617115" y="3022864"/>
                </a:cubicBezTo>
                <a:cubicBezTo>
                  <a:pt x="450577" y="2999367"/>
                  <a:pt x="285964" y="3002753"/>
                  <a:pt x="0" y="3022864"/>
                </a:cubicBezTo>
                <a:cubicBezTo>
                  <a:pt x="-3932" y="2862050"/>
                  <a:pt x="4608" y="2565239"/>
                  <a:pt x="0" y="2388063"/>
                </a:cubicBezTo>
                <a:cubicBezTo>
                  <a:pt x="-4608" y="2210887"/>
                  <a:pt x="3582" y="2033855"/>
                  <a:pt x="0" y="1813718"/>
                </a:cubicBezTo>
                <a:cubicBezTo>
                  <a:pt x="-3582" y="1593581"/>
                  <a:pt x="1220" y="1542330"/>
                  <a:pt x="0" y="1299832"/>
                </a:cubicBezTo>
                <a:cubicBezTo>
                  <a:pt x="-1220" y="1057334"/>
                  <a:pt x="-22780" y="949279"/>
                  <a:pt x="0" y="755716"/>
                </a:cubicBezTo>
                <a:cubicBezTo>
                  <a:pt x="22780" y="562153"/>
                  <a:pt x="-25038" y="222846"/>
                  <a:pt x="0" y="0"/>
                </a:cubicBezTo>
                <a:close/>
              </a:path>
              <a:path w="6171147" h="3022864" stroke="0" extrusionOk="0">
                <a:moveTo>
                  <a:pt x="0" y="0"/>
                </a:moveTo>
                <a:cubicBezTo>
                  <a:pt x="160907" y="9347"/>
                  <a:pt x="387938" y="10786"/>
                  <a:pt x="562260" y="0"/>
                </a:cubicBezTo>
                <a:cubicBezTo>
                  <a:pt x="736582" y="-10786"/>
                  <a:pt x="1006801" y="33765"/>
                  <a:pt x="1309655" y="0"/>
                </a:cubicBezTo>
                <a:cubicBezTo>
                  <a:pt x="1612509" y="-33765"/>
                  <a:pt x="1693060" y="25027"/>
                  <a:pt x="1933626" y="0"/>
                </a:cubicBezTo>
                <a:cubicBezTo>
                  <a:pt x="2174192" y="-25027"/>
                  <a:pt x="2526226" y="-3007"/>
                  <a:pt x="2742732" y="0"/>
                </a:cubicBezTo>
                <a:cubicBezTo>
                  <a:pt x="2959238" y="3007"/>
                  <a:pt x="3380368" y="-32695"/>
                  <a:pt x="3551838" y="0"/>
                </a:cubicBezTo>
                <a:cubicBezTo>
                  <a:pt x="3723308" y="32695"/>
                  <a:pt x="3869133" y="499"/>
                  <a:pt x="4114098" y="0"/>
                </a:cubicBezTo>
                <a:cubicBezTo>
                  <a:pt x="4359063" y="-499"/>
                  <a:pt x="4440753" y="15780"/>
                  <a:pt x="4676358" y="0"/>
                </a:cubicBezTo>
                <a:cubicBezTo>
                  <a:pt x="4911963" y="-15780"/>
                  <a:pt x="5222136" y="-4600"/>
                  <a:pt x="5485464" y="0"/>
                </a:cubicBezTo>
                <a:cubicBezTo>
                  <a:pt x="5748792" y="4600"/>
                  <a:pt x="5850424" y="32607"/>
                  <a:pt x="6171147" y="0"/>
                </a:cubicBezTo>
                <a:cubicBezTo>
                  <a:pt x="6195500" y="156464"/>
                  <a:pt x="6185737" y="408308"/>
                  <a:pt x="6171147" y="665030"/>
                </a:cubicBezTo>
                <a:cubicBezTo>
                  <a:pt x="6156558" y="921752"/>
                  <a:pt x="6187778" y="1005157"/>
                  <a:pt x="6171147" y="1239374"/>
                </a:cubicBezTo>
                <a:cubicBezTo>
                  <a:pt x="6154516" y="1473591"/>
                  <a:pt x="6161359" y="1664911"/>
                  <a:pt x="6171147" y="1904404"/>
                </a:cubicBezTo>
                <a:cubicBezTo>
                  <a:pt x="6180936" y="2143897"/>
                  <a:pt x="6157735" y="2264050"/>
                  <a:pt x="6171147" y="2418291"/>
                </a:cubicBezTo>
                <a:cubicBezTo>
                  <a:pt x="6184559" y="2572532"/>
                  <a:pt x="6161654" y="2795384"/>
                  <a:pt x="6171147" y="3022864"/>
                </a:cubicBezTo>
                <a:cubicBezTo>
                  <a:pt x="6016104" y="3007444"/>
                  <a:pt x="5741693" y="3005062"/>
                  <a:pt x="5608887" y="3022864"/>
                </a:cubicBezTo>
                <a:cubicBezTo>
                  <a:pt x="5476081" y="3040666"/>
                  <a:pt x="5127355" y="3024599"/>
                  <a:pt x="4984915" y="3022864"/>
                </a:cubicBezTo>
                <a:cubicBezTo>
                  <a:pt x="4842475" y="3021129"/>
                  <a:pt x="4627599" y="3015126"/>
                  <a:pt x="4422655" y="3022864"/>
                </a:cubicBezTo>
                <a:cubicBezTo>
                  <a:pt x="4217711" y="3030602"/>
                  <a:pt x="4109676" y="3009269"/>
                  <a:pt x="3798684" y="3022864"/>
                </a:cubicBezTo>
                <a:cubicBezTo>
                  <a:pt x="3487692" y="3036459"/>
                  <a:pt x="3363891" y="3043619"/>
                  <a:pt x="2989578" y="3022864"/>
                </a:cubicBezTo>
                <a:cubicBezTo>
                  <a:pt x="2615265" y="3002109"/>
                  <a:pt x="2580496" y="3001586"/>
                  <a:pt x="2365606" y="3022864"/>
                </a:cubicBezTo>
                <a:cubicBezTo>
                  <a:pt x="2150716" y="3044142"/>
                  <a:pt x="1995837" y="3011584"/>
                  <a:pt x="1741635" y="3022864"/>
                </a:cubicBezTo>
                <a:cubicBezTo>
                  <a:pt x="1487433" y="3034144"/>
                  <a:pt x="1330919" y="3046378"/>
                  <a:pt x="1179375" y="3022864"/>
                </a:cubicBezTo>
                <a:cubicBezTo>
                  <a:pt x="1027831" y="2999350"/>
                  <a:pt x="361924" y="2975886"/>
                  <a:pt x="0" y="3022864"/>
                </a:cubicBezTo>
                <a:cubicBezTo>
                  <a:pt x="-19319" y="2912350"/>
                  <a:pt x="8843" y="2677428"/>
                  <a:pt x="0" y="2508977"/>
                </a:cubicBezTo>
                <a:cubicBezTo>
                  <a:pt x="-8843" y="2340526"/>
                  <a:pt x="-9053" y="2131600"/>
                  <a:pt x="0" y="1964862"/>
                </a:cubicBezTo>
                <a:cubicBezTo>
                  <a:pt x="9053" y="1798124"/>
                  <a:pt x="-24716" y="1583257"/>
                  <a:pt x="0" y="1450975"/>
                </a:cubicBezTo>
                <a:cubicBezTo>
                  <a:pt x="24716" y="1318693"/>
                  <a:pt x="7433" y="1131616"/>
                  <a:pt x="0" y="906859"/>
                </a:cubicBezTo>
                <a:cubicBezTo>
                  <a:pt x="-7433" y="682102"/>
                  <a:pt x="-38284" y="433455"/>
                  <a:pt x="0" y="0"/>
                </a:cubicBezTo>
                <a:close/>
              </a:path>
            </a:pathLst>
          </a:custGeom>
          <a:solidFill>
            <a:srgbClr val="CCECFF"/>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latin typeface="Ink Free" panose="03080402000500000000" pitchFamily="66" charset="0"/>
            </a:endParaRPr>
          </a:p>
          <a:p>
            <a:endParaRPr lang="fr-FR" sz="1200" b="1" dirty="0">
              <a:solidFill>
                <a:schemeClr val="tx1"/>
              </a:solidFill>
              <a:latin typeface="Ink Free" panose="03080402000500000000" pitchFamily="66" charset="0"/>
            </a:endParaRPr>
          </a:p>
          <a:p>
            <a:r>
              <a:rPr lang="fr-FR" sz="1200" b="1" dirty="0">
                <a:solidFill>
                  <a:schemeClr val="tx1"/>
                </a:solidFill>
                <a:latin typeface="Ink Free" panose="03080402000500000000" pitchFamily="66" charset="0"/>
              </a:rPr>
              <a:t>Notre assuré (conducteur) utilise une plateforme en ligne pour du covoiturage. Qu’en est-il de l’application de ses garanties ?</a:t>
            </a:r>
          </a:p>
          <a:p>
            <a:r>
              <a:rPr lang="fr-FR" sz="1200" dirty="0">
                <a:solidFill>
                  <a:schemeClr val="tx1"/>
                </a:solidFill>
                <a:latin typeface="Ink Free" panose="03080402000500000000" pitchFamily="66" charset="0"/>
              </a:rPr>
              <a:t>Les garanties souscrites sont acquises lors d’un trajet en covoiturage. Cependant, il existe certaines assurances additionnelles proposées par les sites de réservation.</a:t>
            </a:r>
          </a:p>
          <a:p>
            <a:r>
              <a:rPr lang="fr-FR" sz="1200" dirty="0">
                <a:solidFill>
                  <a:schemeClr val="tx1"/>
                </a:solidFill>
                <a:latin typeface="Ink Free" panose="03080402000500000000" pitchFamily="66" charset="0"/>
              </a:rPr>
              <a:t>Par exemple : Le site BlaBlaCar propose une assurance complémentaire incluse dans la réservation relative à des prestations d’assistance.</a:t>
            </a:r>
          </a:p>
          <a:p>
            <a:endParaRPr lang="fr-FR" sz="1200" dirty="0">
              <a:solidFill>
                <a:schemeClr val="tx1"/>
              </a:solidFill>
              <a:latin typeface="Ink Free" panose="03080402000500000000" pitchFamily="66" charset="0"/>
            </a:endParaRPr>
          </a:p>
          <a:p>
            <a:r>
              <a:rPr lang="fr-FR" sz="1200" b="1" dirty="0">
                <a:solidFill>
                  <a:schemeClr val="tx1"/>
                </a:solidFill>
                <a:latin typeface="Ink Free" panose="03080402000500000000" pitchFamily="66" charset="0"/>
              </a:rPr>
              <a:t>Notre client loue son véhicule à d’autres particuliers via une plateforme en ligne. Qu’en est-il de l’application de ses garanties ?</a:t>
            </a:r>
          </a:p>
          <a:p>
            <a:r>
              <a:rPr lang="fr-FR" sz="1200" dirty="0">
                <a:solidFill>
                  <a:schemeClr val="tx1"/>
                </a:solidFill>
                <a:latin typeface="Ink Free" panose="03080402000500000000" pitchFamily="66" charset="0"/>
              </a:rPr>
              <a:t>Dans ce contexte, si une assurance est souscrite par les utilisateurs de la plateforme (ex : KOOLICAR) le sinistre devra être déclaré auprès de cette dernière. Nous ne couvrons pas ce type de sinistre car cela n’entre pas dans nos conditions de garanties.</a:t>
            </a:r>
          </a:p>
        </p:txBody>
      </p:sp>
      <p:sp>
        <p:nvSpPr>
          <p:cNvPr id="23" name="Rectangle 22">
            <a:extLst>
              <a:ext uri="{FF2B5EF4-FFF2-40B4-BE49-F238E27FC236}">
                <a16:creationId xmlns:a16="http://schemas.microsoft.com/office/drawing/2014/main" id="{0F30178D-577D-6937-B48A-347EDFAD7DA2}"/>
              </a:ext>
            </a:extLst>
          </p:cNvPr>
          <p:cNvSpPr/>
          <p:nvPr/>
        </p:nvSpPr>
        <p:spPr>
          <a:xfrm>
            <a:off x="5370145" y="1453459"/>
            <a:ext cx="606975" cy="334005"/>
          </a:xfrm>
          <a:custGeom>
            <a:avLst/>
            <a:gdLst>
              <a:gd name="connsiteX0" fmla="*/ 0 w 606975"/>
              <a:gd name="connsiteY0" fmla="*/ 0 h 334005"/>
              <a:gd name="connsiteX1" fmla="*/ 606975 w 606975"/>
              <a:gd name="connsiteY1" fmla="*/ 0 h 334005"/>
              <a:gd name="connsiteX2" fmla="*/ 606975 w 606975"/>
              <a:gd name="connsiteY2" fmla="*/ 334005 h 334005"/>
              <a:gd name="connsiteX3" fmla="*/ 0 w 606975"/>
              <a:gd name="connsiteY3" fmla="*/ 334005 h 334005"/>
              <a:gd name="connsiteX4" fmla="*/ 0 w 606975"/>
              <a:gd name="connsiteY4" fmla="*/ 0 h 334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975" h="334005" fill="none" extrusionOk="0">
                <a:moveTo>
                  <a:pt x="0" y="0"/>
                </a:moveTo>
                <a:cubicBezTo>
                  <a:pt x="172535" y="-22376"/>
                  <a:pt x="351882" y="-9953"/>
                  <a:pt x="606975" y="0"/>
                </a:cubicBezTo>
                <a:cubicBezTo>
                  <a:pt x="619689" y="100580"/>
                  <a:pt x="603291" y="255463"/>
                  <a:pt x="606975" y="334005"/>
                </a:cubicBezTo>
                <a:cubicBezTo>
                  <a:pt x="371856" y="305136"/>
                  <a:pt x="298359" y="345401"/>
                  <a:pt x="0" y="334005"/>
                </a:cubicBezTo>
                <a:cubicBezTo>
                  <a:pt x="14518" y="251648"/>
                  <a:pt x="5236" y="139931"/>
                  <a:pt x="0" y="0"/>
                </a:cubicBezTo>
                <a:close/>
              </a:path>
              <a:path w="606975" h="334005" stroke="0" extrusionOk="0">
                <a:moveTo>
                  <a:pt x="0" y="0"/>
                </a:moveTo>
                <a:cubicBezTo>
                  <a:pt x="198777" y="18537"/>
                  <a:pt x="312698" y="15146"/>
                  <a:pt x="606975" y="0"/>
                </a:cubicBezTo>
                <a:cubicBezTo>
                  <a:pt x="599109" y="81086"/>
                  <a:pt x="611458" y="267098"/>
                  <a:pt x="606975" y="334005"/>
                </a:cubicBezTo>
                <a:cubicBezTo>
                  <a:pt x="331413" y="325550"/>
                  <a:pt x="135995" y="309033"/>
                  <a:pt x="0" y="334005"/>
                </a:cubicBezTo>
                <a:cubicBezTo>
                  <a:pt x="1796" y="264216"/>
                  <a:pt x="14769" y="108898"/>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AUTO</a:t>
            </a:r>
          </a:p>
        </p:txBody>
      </p:sp>
      <p:grpSp>
        <p:nvGrpSpPr>
          <p:cNvPr id="27" name="Groupe 26">
            <a:extLst>
              <a:ext uri="{FF2B5EF4-FFF2-40B4-BE49-F238E27FC236}">
                <a16:creationId xmlns:a16="http://schemas.microsoft.com/office/drawing/2014/main" id="{6C031C0B-EBF7-5F8E-39A0-3CED4CE6DFB0}"/>
              </a:ext>
            </a:extLst>
          </p:cNvPr>
          <p:cNvGrpSpPr/>
          <p:nvPr/>
        </p:nvGrpSpPr>
        <p:grpSpPr>
          <a:xfrm>
            <a:off x="10915828" y="2660355"/>
            <a:ext cx="1115654" cy="434891"/>
            <a:chOff x="9701914" y="5279004"/>
            <a:chExt cx="1115654" cy="434891"/>
          </a:xfrm>
        </p:grpSpPr>
        <p:sp>
          <p:nvSpPr>
            <p:cNvPr id="28" name="Rectangle 27">
              <a:hlinkClick r:id="rId3"/>
              <a:extLst>
                <a:ext uri="{FF2B5EF4-FFF2-40B4-BE49-F238E27FC236}">
                  <a16:creationId xmlns:a16="http://schemas.microsoft.com/office/drawing/2014/main" id="{708BF1F6-56BB-150D-49B2-9F6069B6EFB7}"/>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29" name="Image 28">
              <a:extLst>
                <a:ext uri="{FF2B5EF4-FFF2-40B4-BE49-F238E27FC236}">
                  <a16:creationId xmlns:a16="http://schemas.microsoft.com/office/drawing/2014/main" id="{9DF2B2DC-E036-ECDB-613F-55F5903FD6E4}"/>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sp>
        <p:nvSpPr>
          <p:cNvPr id="48" name="Rectangle 47">
            <a:extLst>
              <a:ext uri="{FF2B5EF4-FFF2-40B4-BE49-F238E27FC236}">
                <a16:creationId xmlns:a16="http://schemas.microsoft.com/office/drawing/2014/main" id="{C6F4E675-40D5-0278-1096-B1FAB6BA376D}"/>
              </a:ext>
            </a:extLst>
          </p:cNvPr>
          <p:cNvSpPr/>
          <p:nvPr/>
        </p:nvSpPr>
        <p:spPr>
          <a:xfrm>
            <a:off x="6033683" y="1459631"/>
            <a:ext cx="2158210" cy="334005"/>
          </a:xfrm>
          <a:custGeom>
            <a:avLst/>
            <a:gdLst>
              <a:gd name="connsiteX0" fmla="*/ 0 w 2158210"/>
              <a:gd name="connsiteY0" fmla="*/ 0 h 334005"/>
              <a:gd name="connsiteX1" fmla="*/ 474806 w 2158210"/>
              <a:gd name="connsiteY1" fmla="*/ 0 h 334005"/>
              <a:gd name="connsiteX2" fmla="*/ 1014359 w 2158210"/>
              <a:gd name="connsiteY2" fmla="*/ 0 h 334005"/>
              <a:gd name="connsiteX3" fmla="*/ 1510747 w 2158210"/>
              <a:gd name="connsiteY3" fmla="*/ 0 h 334005"/>
              <a:gd name="connsiteX4" fmla="*/ 2158210 w 2158210"/>
              <a:gd name="connsiteY4" fmla="*/ 0 h 334005"/>
              <a:gd name="connsiteX5" fmla="*/ 2158210 w 2158210"/>
              <a:gd name="connsiteY5" fmla="*/ 334005 h 334005"/>
              <a:gd name="connsiteX6" fmla="*/ 1640240 w 2158210"/>
              <a:gd name="connsiteY6" fmla="*/ 334005 h 334005"/>
              <a:gd name="connsiteX7" fmla="*/ 1122269 w 2158210"/>
              <a:gd name="connsiteY7" fmla="*/ 334005 h 334005"/>
              <a:gd name="connsiteX8" fmla="*/ 582717 w 2158210"/>
              <a:gd name="connsiteY8" fmla="*/ 334005 h 334005"/>
              <a:gd name="connsiteX9" fmla="*/ 0 w 2158210"/>
              <a:gd name="connsiteY9" fmla="*/ 334005 h 334005"/>
              <a:gd name="connsiteX10" fmla="*/ 0 w 2158210"/>
              <a:gd name="connsiteY10"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8210" h="334005" fill="none" extrusionOk="0">
                <a:moveTo>
                  <a:pt x="0" y="0"/>
                </a:moveTo>
                <a:cubicBezTo>
                  <a:pt x="98923" y="-11489"/>
                  <a:pt x="357837" y="-14840"/>
                  <a:pt x="474806" y="0"/>
                </a:cubicBezTo>
                <a:cubicBezTo>
                  <a:pt x="591775" y="14840"/>
                  <a:pt x="747105" y="-9840"/>
                  <a:pt x="1014359" y="0"/>
                </a:cubicBezTo>
                <a:cubicBezTo>
                  <a:pt x="1281613" y="9840"/>
                  <a:pt x="1360276" y="21682"/>
                  <a:pt x="1510747" y="0"/>
                </a:cubicBezTo>
                <a:cubicBezTo>
                  <a:pt x="1661218" y="-21682"/>
                  <a:pt x="1980108" y="7298"/>
                  <a:pt x="2158210" y="0"/>
                </a:cubicBezTo>
                <a:cubicBezTo>
                  <a:pt x="2155816" y="134106"/>
                  <a:pt x="2171957" y="267029"/>
                  <a:pt x="2158210" y="334005"/>
                </a:cubicBezTo>
                <a:cubicBezTo>
                  <a:pt x="2014933" y="344567"/>
                  <a:pt x="1809460" y="309567"/>
                  <a:pt x="1640240" y="334005"/>
                </a:cubicBezTo>
                <a:cubicBezTo>
                  <a:pt x="1471020" y="358444"/>
                  <a:pt x="1274273" y="324143"/>
                  <a:pt x="1122269" y="334005"/>
                </a:cubicBezTo>
                <a:cubicBezTo>
                  <a:pt x="970265" y="343867"/>
                  <a:pt x="764456" y="317034"/>
                  <a:pt x="582717" y="334005"/>
                </a:cubicBezTo>
                <a:cubicBezTo>
                  <a:pt x="400978" y="350976"/>
                  <a:pt x="144138" y="326162"/>
                  <a:pt x="0" y="334005"/>
                </a:cubicBezTo>
                <a:cubicBezTo>
                  <a:pt x="10771" y="175198"/>
                  <a:pt x="14188" y="78361"/>
                  <a:pt x="0" y="0"/>
                </a:cubicBezTo>
                <a:close/>
              </a:path>
              <a:path w="2158210" h="334005" stroke="0" extrusionOk="0">
                <a:moveTo>
                  <a:pt x="0" y="0"/>
                </a:moveTo>
                <a:cubicBezTo>
                  <a:pt x="123999" y="5762"/>
                  <a:pt x="382220" y="-23814"/>
                  <a:pt x="496388" y="0"/>
                </a:cubicBezTo>
                <a:cubicBezTo>
                  <a:pt x="610556" y="23814"/>
                  <a:pt x="792974" y="9018"/>
                  <a:pt x="1057523" y="0"/>
                </a:cubicBezTo>
                <a:cubicBezTo>
                  <a:pt x="1322073" y="-9018"/>
                  <a:pt x="1326359" y="7955"/>
                  <a:pt x="1575493" y="0"/>
                </a:cubicBezTo>
                <a:cubicBezTo>
                  <a:pt x="1824627" y="-7955"/>
                  <a:pt x="1950658" y="16751"/>
                  <a:pt x="2158210" y="0"/>
                </a:cubicBezTo>
                <a:cubicBezTo>
                  <a:pt x="2162632" y="104934"/>
                  <a:pt x="2152430" y="184332"/>
                  <a:pt x="2158210" y="334005"/>
                </a:cubicBezTo>
                <a:cubicBezTo>
                  <a:pt x="1976734" y="345736"/>
                  <a:pt x="1829486" y="331103"/>
                  <a:pt x="1597075" y="334005"/>
                </a:cubicBezTo>
                <a:cubicBezTo>
                  <a:pt x="1364664" y="336907"/>
                  <a:pt x="1295391" y="335219"/>
                  <a:pt x="1057523" y="334005"/>
                </a:cubicBezTo>
                <a:cubicBezTo>
                  <a:pt x="819655" y="332791"/>
                  <a:pt x="727991" y="333344"/>
                  <a:pt x="561135" y="334005"/>
                </a:cubicBezTo>
                <a:cubicBezTo>
                  <a:pt x="394279" y="334666"/>
                  <a:pt x="232742" y="328380"/>
                  <a:pt x="0" y="334005"/>
                </a:cubicBezTo>
                <a:cubicBezTo>
                  <a:pt x="981" y="185151"/>
                  <a:pt x="14518" y="151446"/>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latin typeface="Ink Free" panose="03080402000500000000" pitchFamily="66" charset="0"/>
              </a:rPr>
              <a:t>Covoiturage et Autopartage</a:t>
            </a:r>
          </a:p>
        </p:txBody>
      </p:sp>
      <p:sp>
        <p:nvSpPr>
          <p:cNvPr id="52" name="Rectangle 51">
            <a:extLst>
              <a:ext uri="{FF2B5EF4-FFF2-40B4-BE49-F238E27FC236}">
                <a16:creationId xmlns:a16="http://schemas.microsoft.com/office/drawing/2014/main" id="{F239B4BF-1563-CD43-6FC5-B7422113AB2B}"/>
              </a:ext>
            </a:extLst>
          </p:cNvPr>
          <p:cNvSpPr/>
          <p:nvPr/>
        </p:nvSpPr>
        <p:spPr>
          <a:xfrm>
            <a:off x="5159872" y="4948814"/>
            <a:ext cx="6171147" cy="1128229"/>
          </a:xfrm>
          <a:custGeom>
            <a:avLst/>
            <a:gdLst>
              <a:gd name="connsiteX0" fmla="*/ 0 w 6171147"/>
              <a:gd name="connsiteY0" fmla="*/ 0 h 1128229"/>
              <a:gd name="connsiteX1" fmla="*/ 500549 w 6171147"/>
              <a:gd name="connsiteY1" fmla="*/ 0 h 1128229"/>
              <a:gd name="connsiteX2" fmla="*/ 1186232 w 6171147"/>
              <a:gd name="connsiteY2" fmla="*/ 0 h 1128229"/>
              <a:gd name="connsiteX3" fmla="*/ 1686780 w 6171147"/>
              <a:gd name="connsiteY3" fmla="*/ 0 h 1128229"/>
              <a:gd name="connsiteX4" fmla="*/ 2434175 w 6171147"/>
              <a:gd name="connsiteY4" fmla="*/ 0 h 1128229"/>
              <a:gd name="connsiteX5" fmla="*/ 2996435 w 6171147"/>
              <a:gd name="connsiteY5" fmla="*/ 0 h 1128229"/>
              <a:gd name="connsiteX6" fmla="*/ 3496983 w 6171147"/>
              <a:gd name="connsiteY6" fmla="*/ 0 h 1128229"/>
              <a:gd name="connsiteX7" fmla="*/ 4182666 w 6171147"/>
              <a:gd name="connsiteY7" fmla="*/ 0 h 1128229"/>
              <a:gd name="connsiteX8" fmla="*/ 4806638 w 6171147"/>
              <a:gd name="connsiteY8" fmla="*/ 0 h 1128229"/>
              <a:gd name="connsiteX9" fmla="*/ 5554032 w 6171147"/>
              <a:gd name="connsiteY9" fmla="*/ 0 h 1128229"/>
              <a:gd name="connsiteX10" fmla="*/ 6171147 w 6171147"/>
              <a:gd name="connsiteY10" fmla="*/ 0 h 1128229"/>
              <a:gd name="connsiteX11" fmla="*/ 6171147 w 6171147"/>
              <a:gd name="connsiteY11" fmla="*/ 586679 h 1128229"/>
              <a:gd name="connsiteX12" fmla="*/ 6171147 w 6171147"/>
              <a:gd name="connsiteY12" fmla="*/ 1128229 h 1128229"/>
              <a:gd name="connsiteX13" fmla="*/ 5608887 w 6171147"/>
              <a:gd name="connsiteY13" fmla="*/ 1128229 h 1128229"/>
              <a:gd name="connsiteX14" fmla="*/ 4799781 w 6171147"/>
              <a:gd name="connsiteY14" fmla="*/ 1128229 h 1128229"/>
              <a:gd name="connsiteX15" fmla="*/ 4299232 w 6171147"/>
              <a:gd name="connsiteY15" fmla="*/ 1128229 h 1128229"/>
              <a:gd name="connsiteX16" fmla="*/ 3736972 w 6171147"/>
              <a:gd name="connsiteY16" fmla="*/ 1128229 h 1128229"/>
              <a:gd name="connsiteX17" fmla="*/ 2989578 w 6171147"/>
              <a:gd name="connsiteY17" fmla="*/ 1128229 h 1128229"/>
              <a:gd name="connsiteX18" fmla="*/ 2180472 w 6171147"/>
              <a:gd name="connsiteY18" fmla="*/ 1128229 h 1128229"/>
              <a:gd name="connsiteX19" fmla="*/ 1494789 w 6171147"/>
              <a:gd name="connsiteY19" fmla="*/ 1128229 h 1128229"/>
              <a:gd name="connsiteX20" fmla="*/ 994240 w 6171147"/>
              <a:gd name="connsiteY20" fmla="*/ 1128229 h 1128229"/>
              <a:gd name="connsiteX21" fmla="*/ 0 w 6171147"/>
              <a:gd name="connsiteY21" fmla="*/ 1128229 h 1128229"/>
              <a:gd name="connsiteX22" fmla="*/ 0 w 6171147"/>
              <a:gd name="connsiteY22" fmla="*/ 564115 h 1128229"/>
              <a:gd name="connsiteX23" fmla="*/ 0 w 6171147"/>
              <a:gd name="connsiteY23" fmla="*/ 0 h 112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71147" h="1128229" fill="none" extrusionOk="0">
                <a:moveTo>
                  <a:pt x="0" y="0"/>
                </a:moveTo>
                <a:cubicBezTo>
                  <a:pt x="134962" y="5652"/>
                  <a:pt x="396568" y="22046"/>
                  <a:pt x="500549" y="0"/>
                </a:cubicBezTo>
                <a:cubicBezTo>
                  <a:pt x="604530" y="-22046"/>
                  <a:pt x="877811" y="29445"/>
                  <a:pt x="1186232" y="0"/>
                </a:cubicBezTo>
                <a:cubicBezTo>
                  <a:pt x="1494653" y="-29445"/>
                  <a:pt x="1476485" y="-16875"/>
                  <a:pt x="1686780" y="0"/>
                </a:cubicBezTo>
                <a:cubicBezTo>
                  <a:pt x="1897075" y="16875"/>
                  <a:pt x="2157356" y="-7920"/>
                  <a:pt x="2434175" y="0"/>
                </a:cubicBezTo>
                <a:cubicBezTo>
                  <a:pt x="2710994" y="7920"/>
                  <a:pt x="2845019" y="-2129"/>
                  <a:pt x="2996435" y="0"/>
                </a:cubicBezTo>
                <a:cubicBezTo>
                  <a:pt x="3147851" y="2129"/>
                  <a:pt x="3313581" y="-2054"/>
                  <a:pt x="3496983" y="0"/>
                </a:cubicBezTo>
                <a:cubicBezTo>
                  <a:pt x="3680385" y="2054"/>
                  <a:pt x="3890124" y="-24132"/>
                  <a:pt x="4182666" y="0"/>
                </a:cubicBezTo>
                <a:cubicBezTo>
                  <a:pt x="4475208" y="24132"/>
                  <a:pt x="4597527" y="-16478"/>
                  <a:pt x="4806638" y="0"/>
                </a:cubicBezTo>
                <a:cubicBezTo>
                  <a:pt x="5015749" y="16478"/>
                  <a:pt x="5403635" y="33396"/>
                  <a:pt x="5554032" y="0"/>
                </a:cubicBezTo>
                <a:cubicBezTo>
                  <a:pt x="5704429" y="-33396"/>
                  <a:pt x="5973077" y="-28459"/>
                  <a:pt x="6171147" y="0"/>
                </a:cubicBezTo>
                <a:cubicBezTo>
                  <a:pt x="6142131" y="168532"/>
                  <a:pt x="6166318" y="344273"/>
                  <a:pt x="6171147" y="586679"/>
                </a:cubicBezTo>
                <a:cubicBezTo>
                  <a:pt x="6175976" y="829085"/>
                  <a:pt x="6183408" y="901546"/>
                  <a:pt x="6171147" y="1128229"/>
                </a:cubicBezTo>
                <a:cubicBezTo>
                  <a:pt x="5913183" y="1116732"/>
                  <a:pt x="5726475" y="1106129"/>
                  <a:pt x="5608887" y="1128229"/>
                </a:cubicBezTo>
                <a:cubicBezTo>
                  <a:pt x="5491299" y="1150329"/>
                  <a:pt x="4961644" y="1093123"/>
                  <a:pt x="4799781" y="1128229"/>
                </a:cubicBezTo>
                <a:cubicBezTo>
                  <a:pt x="4637918" y="1163335"/>
                  <a:pt x="4504750" y="1105890"/>
                  <a:pt x="4299232" y="1128229"/>
                </a:cubicBezTo>
                <a:cubicBezTo>
                  <a:pt x="4093714" y="1150568"/>
                  <a:pt x="3976359" y="1138229"/>
                  <a:pt x="3736972" y="1128229"/>
                </a:cubicBezTo>
                <a:cubicBezTo>
                  <a:pt x="3497585" y="1118229"/>
                  <a:pt x="3261727" y="1092771"/>
                  <a:pt x="2989578" y="1128229"/>
                </a:cubicBezTo>
                <a:cubicBezTo>
                  <a:pt x="2717429" y="1163687"/>
                  <a:pt x="2349042" y="1139527"/>
                  <a:pt x="2180472" y="1128229"/>
                </a:cubicBezTo>
                <a:cubicBezTo>
                  <a:pt x="2011902" y="1116931"/>
                  <a:pt x="1651734" y="1151294"/>
                  <a:pt x="1494789" y="1128229"/>
                </a:cubicBezTo>
                <a:cubicBezTo>
                  <a:pt x="1337844" y="1105164"/>
                  <a:pt x="1213127" y="1128389"/>
                  <a:pt x="994240" y="1128229"/>
                </a:cubicBezTo>
                <a:cubicBezTo>
                  <a:pt x="775353" y="1128069"/>
                  <a:pt x="205156" y="1137405"/>
                  <a:pt x="0" y="1128229"/>
                </a:cubicBezTo>
                <a:cubicBezTo>
                  <a:pt x="-4509" y="875997"/>
                  <a:pt x="9536" y="694921"/>
                  <a:pt x="0" y="564115"/>
                </a:cubicBezTo>
                <a:cubicBezTo>
                  <a:pt x="-9536" y="433309"/>
                  <a:pt x="19465" y="219529"/>
                  <a:pt x="0" y="0"/>
                </a:cubicBezTo>
                <a:close/>
              </a:path>
              <a:path w="6171147" h="1128229" stroke="0" extrusionOk="0">
                <a:moveTo>
                  <a:pt x="0" y="0"/>
                </a:moveTo>
                <a:cubicBezTo>
                  <a:pt x="160907" y="9347"/>
                  <a:pt x="387938" y="10786"/>
                  <a:pt x="562260" y="0"/>
                </a:cubicBezTo>
                <a:cubicBezTo>
                  <a:pt x="736582" y="-10786"/>
                  <a:pt x="1006801" y="33765"/>
                  <a:pt x="1309655" y="0"/>
                </a:cubicBezTo>
                <a:cubicBezTo>
                  <a:pt x="1612509" y="-33765"/>
                  <a:pt x="1693060" y="25027"/>
                  <a:pt x="1933626" y="0"/>
                </a:cubicBezTo>
                <a:cubicBezTo>
                  <a:pt x="2174192" y="-25027"/>
                  <a:pt x="2526226" y="-3007"/>
                  <a:pt x="2742732" y="0"/>
                </a:cubicBezTo>
                <a:cubicBezTo>
                  <a:pt x="2959238" y="3007"/>
                  <a:pt x="3380368" y="-32695"/>
                  <a:pt x="3551838" y="0"/>
                </a:cubicBezTo>
                <a:cubicBezTo>
                  <a:pt x="3723308" y="32695"/>
                  <a:pt x="3869133" y="499"/>
                  <a:pt x="4114098" y="0"/>
                </a:cubicBezTo>
                <a:cubicBezTo>
                  <a:pt x="4359063" y="-499"/>
                  <a:pt x="4440753" y="15780"/>
                  <a:pt x="4676358" y="0"/>
                </a:cubicBezTo>
                <a:cubicBezTo>
                  <a:pt x="4911963" y="-15780"/>
                  <a:pt x="5222136" y="-4600"/>
                  <a:pt x="5485464" y="0"/>
                </a:cubicBezTo>
                <a:cubicBezTo>
                  <a:pt x="5748792" y="4600"/>
                  <a:pt x="5850424" y="32607"/>
                  <a:pt x="6171147" y="0"/>
                </a:cubicBezTo>
                <a:cubicBezTo>
                  <a:pt x="6162569" y="130188"/>
                  <a:pt x="6156771" y="312747"/>
                  <a:pt x="6171147" y="586679"/>
                </a:cubicBezTo>
                <a:cubicBezTo>
                  <a:pt x="6185523" y="860611"/>
                  <a:pt x="6185856" y="972457"/>
                  <a:pt x="6171147" y="1128229"/>
                </a:cubicBezTo>
                <a:cubicBezTo>
                  <a:pt x="5794226" y="1120425"/>
                  <a:pt x="5545656" y="1115357"/>
                  <a:pt x="5362041" y="1128229"/>
                </a:cubicBezTo>
                <a:cubicBezTo>
                  <a:pt x="5178426" y="1141101"/>
                  <a:pt x="4862891" y="1123513"/>
                  <a:pt x="4738070" y="1128229"/>
                </a:cubicBezTo>
                <a:cubicBezTo>
                  <a:pt x="4613249" y="1132945"/>
                  <a:pt x="4345410" y="1102561"/>
                  <a:pt x="4175809" y="1128229"/>
                </a:cubicBezTo>
                <a:cubicBezTo>
                  <a:pt x="4006208" y="1153897"/>
                  <a:pt x="3687488" y="1123489"/>
                  <a:pt x="3490126" y="1128229"/>
                </a:cubicBezTo>
                <a:cubicBezTo>
                  <a:pt x="3292764" y="1132969"/>
                  <a:pt x="3007886" y="1127982"/>
                  <a:pt x="2866155" y="1128229"/>
                </a:cubicBezTo>
                <a:cubicBezTo>
                  <a:pt x="2724424" y="1128476"/>
                  <a:pt x="2508839" y="1120491"/>
                  <a:pt x="2303895" y="1128229"/>
                </a:cubicBezTo>
                <a:cubicBezTo>
                  <a:pt x="2098951" y="1135967"/>
                  <a:pt x="1991797" y="1116335"/>
                  <a:pt x="1679923" y="1128229"/>
                </a:cubicBezTo>
                <a:cubicBezTo>
                  <a:pt x="1368049" y="1140123"/>
                  <a:pt x="1245130" y="1148984"/>
                  <a:pt x="870817" y="1128229"/>
                </a:cubicBezTo>
                <a:cubicBezTo>
                  <a:pt x="496504" y="1107474"/>
                  <a:pt x="434672" y="1160697"/>
                  <a:pt x="0" y="1128229"/>
                </a:cubicBezTo>
                <a:cubicBezTo>
                  <a:pt x="-5138" y="857400"/>
                  <a:pt x="-15024" y="785115"/>
                  <a:pt x="0" y="575397"/>
                </a:cubicBezTo>
                <a:cubicBezTo>
                  <a:pt x="15024" y="365679"/>
                  <a:pt x="-16742" y="238907"/>
                  <a:pt x="0" y="0"/>
                </a:cubicBezTo>
                <a:close/>
              </a:path>
            </a:pathLst>
          </a:custGeom>
          <a:solidFill>
            <a:srgbClr val="CCECFF"/>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b="1" dirty="0">
              <a:solidFill>
                <a:schemeClr val="tx1"/>
              </a:solidFill>
              <a:latin typeface="Ink Free" panose="03080402000500000000" pitchFamily="66" charset="0"/>
            </a:endParaRPr>
          </a:p>
          <a:p>
            <a:endParaRPr lang="fr-FR" sz="1400" b="1" dirty="0">
              <a:solidFill>
                <a:schemeClr val="tx1"/>
              </a:solidFill>
              <a:latin typeface="Ink Free" panose="03080402000500000000" pitchFamily="66" charset="0"/>
            </a:endParaRPr>
          </a:p>
          <a:p>
            <a:r>
              <a:rPr lang="fr-FR" sz="1200" b="1" dirty="0">
                <a:solidFill>
                  <a:schemeClr val="tx1"/>
                </a:solidFill>
                <a:latin typeface="Ink Free" panose="03080402000500000000" pitchFamily="66" charset="0"/>
              </a:rPr>
              <a:t>Un orage a généré une coupure d’électricité au domicile. Le congélateur est HS ! </a:t>
            </a:r>
          </a:p>
          <a:p>
            <a:r>
              <a:rPr lang="fr-FR" sz="1200" dirty="0">
                <a:solidFill>
                  <a:schemeClr val="tx1"/>
                </a:solidFill>
                <a:latin typeface="Ink Free" panose="03080402000500000000" pitchFamily="66" charset="0"/>
              </a:rPr>
              <a:t>Notre MRH propose la garantie Dommages électriques et contenu du congélateur :</a:t>
            </a:r>
          </a:p>
          <a:p>
            <a:r>
              <a:rPr lang="fr-FR" sz="1200" dirty="0">
                <a:solidFill>
                  <a:schemeClr val="tx1"/>
                </a:solidFill>
                <a:latin typeface="Ink Free" panose="03080402000500000000" pitchFamily="66" charset="0"/>
              </a:rPr>
              <a:t>Nous garantissons le contenu des réfrigérateurs et congélateurs provoquée par une coupure de courant. </a:t>
            </a:r>
          </a:p>
          <a:p>
            <a:endParaRPr lang="fr-FR" sz="1200" dirty="0">
              <a:solidFill>
                <a:schemeClr val="tx1"/>
              </a:solidFill>
              <a:latin typeface="Ink Free" panose="03080402000500000000" pitchFamily="66" charset="0"/>
            </a:endParaRPr>
          </a:p>
        </p:txBody>
      </p:sp>
      <p:sp>
        <p:nvSpPr>
          <p:cNvPr id="53" name="Rectangle 52">
            <a:extLst>
              <a:ext uri="{FF2B5EF4-FFF2-40B4-BE49-F238E27FC236}">
                <a16:creationId xmlns:a16="http://schemas.microsoft.com/office/drawing/2014/main" id="{D3E2555B-4FFB-F757-1EA5-FAD56BE01FE5}"/>
              </a:ext>
            </a:extLst>
          </p:cNvPr>
          <p:cNvSpPr/>
          <p:nvPr/>
        </p:nvSpPr>
        <p:spPr>
          <a:xfrm>
            <a:off x="5370146" y="4823032"/>
            <a:ext cx="512180" cy="334005"/>
          </a:xfrm>
          <a:custGeom>
            <a:avLst/>
            <a:gdLst>
              <a:gd name="connsiteX0" fmla="*/ 0 w 512180"/>
              <a:gd name="connsiteY0" fmla="*/ 0 h 334005"/>
              <a:gd name="connsiteX1" fmla="*/ 512180 w 512180"/>
              <a:gd name="connsiteY1" fmla="*/ 0 h 334005"/>
              <a:gd name="connsiteX2" fmla="*/ 512180 w 512180"/>
              <a:gd name="connsiteY2" fmla="*/ 334005 h 334005"/>
              <a:gd name="connsiteX3" fmla="*/ 0 w 512180"/>
              <a:gd name="connsiteY3" fmla="*/ 334005 h 334005"/>
              <a:gd name="connsiteX4" fmla="*/ 0 w 512180"/>
              <a:gd name="connsiteY4" fmla="*/ 0 h 334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180" h="334005" fill="none" extrusionOk="0">
                <a:moveTo>
                  <a:pt x="0" y="0"/>
                </a:moveTo>
                <a:cubicBezTo>
                  <a:pt x="210422" y="-24082"/>
                  <a:pt x="392692" y="12888"/>
                  <a:pt x="512180" y="0"/>
                </a:cubicBezTo>
                <a:cubicBezTo>
                  <a:pt x="524894" y="100580"/>
                  <a:pt x="508496" y="255463"/>
                  <a:pt x="512180" y="334005"/>
                </a:cubicBezTo>
                <a:cubicBezTo>
                  <a:pt x="288790" y="330607"/>
                  <a:pt x="146950" y="313020"/>
                  <a:pt x="0" y="334005"/>
                </a:cubicBezTo>
                <a:cubicBezTo>
                  <a:pt x="14518" y="251648"/>
                  <a:pt x="5236" y="139931"/>
                  <a:pt x="0" y="0"/>
                </a:cubicBezTo>
                <a:close/>
              </a:path>
              <a:path w="512180" h="334005" stroke="0" extrusionOk="0">
                <a:moveTo>
                  <a:pt x="0" y="0"/>
                </a:moveTo>
                <a:cubicBezTo>
                  <a:pt x="162947" y="13683"/>
                  <a:pt x="317513" y="-17736"/>
                  <a:pt x="512180" y="0"/>
                </a:cubicBezTo>
                <a:cubicBezTo>
                  <a:pt x="504314" y="81086"/>
                  <a:pt x="516663" y="267098"/>
                  <a:pt x="512180" y="334005"/>
                </a:cubicBezTo>
                <a:cubicBezTo>
                  <a:pt x="313617" y="310095"/>
                  <a:pt x="108089" y="329801"/>
                  <a:pt x="0" y="334005"/>
                </a:cubicBezTo>
                <a:cubicBezTo>
                  <a:pt x="1796" y="264216"/>
                  <a:pt x="14769" y="108898"/>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MRH</a:t>
            </a:r>
          </a:p>
        </p:txBody>
      </p:sp>
      <p:grpSp>
        <p:nvGrpSpPr>
          <p:cNvPr id="54" name="Groupe 53">
            <a:extLst>
              <a:ext uri="{FF2B5EF4-FFF2-40B4-BE49-F238E27FC236}">
                <a16:creationId xmlns:a16="http://schemas.microsoft.com/office/drawing/2014/main" id="{40CBF4DA-E265-23A2-7875-4CDA1294113D}"/>
              </a:ext>
            </a:extLst>
          </p:cNvPr>
          <p:cNvGrpSpPr/>
          <p:nvPr/>
        </p:nvGrpSpPr>
        <p:grpSpPr>
          <a:xfrm>
            <a:off x="11061674" y="5270069"/>
            <a:ext cx="1115654" cy="434891"/>
            <a:chOff x="9701914" y="5279004"/>
            <a:chExt cx="1115654" cy="434891"/>
          </a:xfrm>
        </p:grpSpPr>
        <p:sp>
          <p:nvSpPr>
            <p:cNvPr id="55" name="Rectangle 54">
              <a:hlinkClick r:id="rId5"/>
              <a:extLst>
                <a:ext uri="{FF2B5EF4-FFF2-40B4-BE49-F238E27FC236}">
                  <a16:creationId xmlns:a16="http://schemas.microsoft.com/office/drawing/2014/main" id="{0E8222FA-B771-CB59-0520-AE99B633D4EF}"/>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56" name="Image 55">
              <a:extLst>
                <a:ext uri="{FF2B5EF4-FFF2-40B4-BE49-F238E27FC236}">
                  <a16:creationId xmlns:a16="http://schemas.microsoft.com/office/drawing/2014/main" id="{4130C131-8BD8-A52D-EB32-266FF47F64C5}"/>
                </a:ext>
              </a:extLst>
            </p:cNvPr>
            <p:cNvPicPr>
              <a:picLocks noChangeAspect="1"/>
            </p:cNvPicPr>
            <p:nvPr/>
          </p:nvPicPr>
          <p:blipFill>
            <a:blip r:embed="rId4">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sp>
        <p:nvSpPr>
          <p:cNvPr id="57" name="Rectangle 56">
            <a:extLst>
              <a:ext uri="{FF2B5EF4-FFF2-40B4-BE49-F238E27FC236}">
                <a16:creationId xmlns:a16="http://schemas.microsoft.com/office/drawing/2014/main" id="{89669F18-5FD7-3A4B-3DF4-6500B28C8AE8}"/>
              </a:ext>
            </a:extLst>
          </p:cNvPr>
          <p:cNvSpPr/>
          <p:nvPr/>
        </p:nvSpPr>
        <p:spPr>
          <a:xfrm>
            <a:off x="5977121" y="4829204"/>
            <a:ext cx="1187250" cy="334005"/>
          </a:xfrm>
          <a:custGeom>
            <a:avLst/>
            <a:gdLst>
              <a:gd name="connsiteX0" fmla="*/ 0 w 1187250"/>
              <a:gd name="connsiteY0" fmla="*/ 0 h 334005"/>
              <a:gd name="connsiteX1" fmla="*/ 581753 w 1187250"/>
              <a:gd name="connsiteY1" fmla="*/ 0 h 334005"/>
              <a:gd name="connsiteX2" fmla="*/ 1187250 w 1187250"/>
              <a:gd name="connsiteY2" fmla="*/ 0 h 334005"/>
              <a:gd name="connsiteX3" fmla="*/ 1187250 w 1187250"/>
              <a:gd name="connsiteY3" fmla="*/ 334005 h 334005"/>
              <a:gd name="connsiteX4" fmla="*/ 629243 w 1187250"/>
              <a:gd name="connsiteY4" fmla="*/ 334005 h 334005"/>
              <a:gd name="connsiteX5" fmla="*/ 0 w 1187250"/>
              <a:gd name="connsiteY5" fmla="*/ 334005 h 334005"/>
              <a:gd name="connsiteX6" fmla="*/ 0 w 1187250"/>
              <a:gd name="connsiteY6"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7250" h="334005" fill="none" extrusionOk="0">
                <a:moveTo>
                  <a:pt x="0" y="0"/>
                </a:moveTo>
                <a:cubicBezTo>
                  <a:pt x="162994" y="-21602"/>
                  <a:pt x="383920" y="-28298"/>
                  <a:pt x="581753" y="0"/>
                </a:cubicBezTo>
                <a:cubicBezTo>
                  <a:pt x="779586" y="28298"/>
                  <a:pt x="1029073" y="-21177"/>
                  <a:pt x="1187250" y="0"/>
                </a:cubicBezTo>
                <a:cubicBezTo>
                  <a:pt x="1182923" y="105122"/>
                  <a:pt x="1190515" y="259525"/>
                  <a:pt x="1187250" y="334005"/>
                </a:cubicBezTo>
                <a:cubicBezTo>
                  <a:pt x="1011931" y="321676"/>
                  <a:pt x="876137" y="310113"/>
                  <a:pt x="629243" y="334005"/>
                </a:cubicBezTo>
                <a:cubicBezTo>
                  <a:pt x="382349" y="357897"/>
                  <a:pt x="264887" y="345487"/>
                  <a:pt x="0" y="334005"/>
                </a:cubicBezTo>
                <a:cubicBezTo>
                  <a:pt x="13709" y="259598"/>
                  <a:pt x="-9758" y="161208"/>
                  <a:pt x="0" y="0"/>
                </a:cubicBezTo>
                <a:close/>
              </a:path>
              <a:path w="1187250" h="334005" stroke="0" extrusionOk="0">
                <a:moveTo>
                  <a:pt x="0" y="0"/>
                </a:moveTo>
                <a:cubicBezTo>
                  <a:pt x="141712" y="-27160"/>
                  <a:pt x="292453" y="20743"/>
                  <a:pt x="569880" y="0"/>
                </a:cubicBezTo>
                <a:cubicBezTo>
                  <a:pt x="847307" y="-20743"/>
                  <a:pt x="885557" y="-13479"/>
                  <a:pt x="1187250" y="0"/>
                </a:cubicBezTo>
                <a:cubicBezTo>
                  <a:pt x="1191539" y="132869"/>
                  <a:pt x="1188157" y="259687"/>
                  <a:pt x="1187250" y="334005"/>
                </a:cubicBezTo>
                <a:cubicBezTo>
                  <a:pt x="1058236" y="343458"/>
                  <a:pt x="751557" y="319004"/>
                  <a:pt x="617370" y="334005"/>
                </a:cubicBezTo>
                <a:cubicBezTo>
                  <a:pt x="483183" y="349006"/>
                  <a:pt x="195861" y="360097"/>
                  <a:pt x="0" y="334005"/>
                </a:cubicBezTo>
                <a:cubicBezTo>
                  <a:pt x="-1800" y="260017"/>
                  <a:pt x="-12922" y="116415"/>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latin typeface="Ink Free" panose="03080402000500000000" pitchFamily="66" charset="0"/>
              </a:rPr>
              <a:t>Le congélateur</a:t>
            </a:r>
          </a:p>
        </p:txBody>
      </p:sp>
      <p:pic>
        <p:nvPicPr>
          <p:cNvPr id="2" name="Picture 2" descr="Vecteur concept d'illustration d'assurance voyage sur fond blanc">
            <a:extLst>
              <a:ext uri="{FF2B5EF4-FFF2-40B4-BE49-F238E27FC236}">
                <a16:creationId xmlns:a16="http://schemas.microsoft.com/office/drawing/2014/main" id="{F4319830-E70F-8EE2-E41A-374B007D543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492" r="17218" b="8691"/>
          <a:stretch/>
        </p:blipFill>
        <p:spPr bwMode="auto">
          <a:xfrm>
            <a:off x="713573" y="1674808"/>
            <a:ext cx="4351504" cy="461534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7C3B336-F351-6A7D-2262-20D8CABED074}"/>
              </a:ext>
            </a:extLst>
          </p:cNvPr>
          <p:cNvSpPr/>
          <p:nvPr/>
        </p:nvSpPr>
        <p:spPr>
          <a:xfrm>
            <a:off x="695326" y="1615903"/>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sp>
        <p:nvSpPr>
          <p:cNvPr id="39" name="Rectangle 38">
            <a:extLst>
              <a:ext uri="{FF2B5EF4-FFF2-40B4-BE49-F238E27FC236}">
                <a16:creationId xmlns:a16="http://schemas.microsoft.com/office/drawing/2014/main" id="{1C165885-AFFB-7E49-48A3-ADA22D1A8708}"/>
              </a:ext>
            </a:extLst>
          </p:cNvPr>
          <p:cNvSpPr/>
          <p:nvPr/>
        </p:nvSpPr>
        <p:spPr>
          <a:xfrm rot="21413777">
            <a:off x="604506" y="1755697"/>
            <a:ext cx="2504993" cy="501112"/>
          </a:xfrm>
          <a:custGeom>
            <a:avLst/>
            <a:gdLst>
              <a:gd name="connsiteX0" fmla="*/ 0 w 2504993"/>
              <a:gd name="connsiteY0" fmla="*/ 0 h 501112"/>
              <a:gd name="connsiteX1" fmla="*/ 576148 w 2504993"/>
              <a:gd name="connsiteY1" fmla="*/ 0 h 501112"/>
              <a:gd name="connsiteX2" fmla="*/ 1227447 w 2504993"/>
              <a:gd name="connsiteY2" fmla="*/ 0 h 501112"/>
              <a:gd name="connsiteX3" fmla="*/ 1828645 w 2504993"/>
              <a:gd name="connsiteY3" fmla="*/ 0 h 501112"/>
              <a:gd name="connsiteX4" fmla="*/ 2504993 w 2504993"/>
              <a:gd name="connsiteY4" fmla="*/ 0 h 501112"/>
              <a:gd name="connsiteX5" fmla="*/ 2504993 w 2504993"/>
              <a:gd name="connsiteY5" fmla="*/ 501112 h 501112"/>
              <a:gd name="connsiteX6" fmla="*/ 1853695 w 2504993"/>
              <a:gd name="connsiteY6" fmla="*/ 501112 h 501112"/>
              <a:gd name="connsiteX7" fmla="*/ 1227447 w 2504993"/>
              <a:gd name="connsiteY7" fmla="*/ 501112 h 501112"/>
              <a:gd name="connsiteX8" fmla="*/ 651298 w 2504993"/>
              <a:gd name="connsiteY8" fmla="*/ 501112 h 501112"/>
              <a:gd name="connsiteX9" fmla="*/ 0 w 2504993"/>
              <a:gd name="connsiteY9" fmla="*/ 501112 h 501112"/>
              <a:gd name="connsiteX10" fmla="*/ 0 w 2504993"/>
              <a:gd name="connsiteY10" fmla="*/ 0 h 50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04993" h="501112" extrusionOk="0">
                <a:moveTo>
                  <a:pt x="0" y="0"/>
                </a:moveTo>
                <a:cubicBezTo>
                  <a:pt x="126814" y="2704"/>
                  <a:pt x="383206" y="-9700"/>
                  <a:pt x="576148" y="0"/>
                </a:cubicBezTo>
                <a:cubicBezTo>
                  <a:pt x="769090" y="9700"/>
                  <a:pt x="944555" y="-3054"/>
                  <a:pt x="1227447" y="0"/>
                </a:cubicBezTo>
                <a:cubicBezTo>
                  <a:pt x="1510339" y="3054"/>
                  <a:pt x="1703771" y="26704"/>
                  <a:pt x="1828645" y="0"/>
                </a:cubicBezTo>
                <a:cubicBezTo>
                  <a:pt x="1953519" y="-26704"/>
                  <a:pt x="2324439" y="18034"/>
                  <a:pt x="2504993" y="0"/>
                </a:cubicBezTo>
                <a:cubicBezTo>
                  <a:pt x="2511487" y="175656"/>
                  <a:pt x="2491012" y="258519"/>
                  <a:pt x="2504993" y="501112"/>
                </a:cubicBezTo>
                <a:cubicBezTo>
                  <a:pt x="2268145" y="513847"/>
                  <a:pt x="2161721" y="493009"/>
                  <a:pt x="1853695" y="501112"/>
                </a:cubicBezTo>
                <a:cubicBezTo>
                  <a:pt x="1545669" y="509215"/>
                  <a:pt x="1442061" y="525716"/>
                  <a:pt x="1227447" y="501112"/>
                </a:cubicBezTo>
                <a:cubicBezTo>
                  <a:pt x="1012833" y="476508"/>
                  <a:pt x="768259" y="489183"/>
                  <a:pt x="651298" y="501112"/>
                </a:cubicBezTo>
                <a:cubicBezTo>
                  <a:pt x="534337" y="513041"/>
                  <a:pt x="134393" y="517914"/>
                  <a:pt x="0" y="501112"/>
                </a:cubicBezTo>
                <a:cubicBezTo>
                  <a:pt x="9877" y="361249"/>
                  <a:pt x="8188" y="147074"/>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C00000"/>
                </a:solidFill>
                <a:latin typeface="Ink Free" panose="03080402000500000000" pitchFamily="66" charset="0"/>
              </a:rPr>
              <a:t>Souriez ! Vous êtes </a:t>
            </a:r>
          </a:p>
          <a:p>
            <a:pPr algn="ctr"/>
            <a:r>
              <a:rPr lang="fr-FR" b="1" dirty="0">
                <a:solidFill>
                  <a:srgbClr val="C00000"/>
                </a:solidFill>
                <a:latin typeface="Ink Free" panose="03080402000500000000" pitchFamily="66" charset="0"/>
              </a:rPr>
              <a:t>(bien) assurés ! </a:t>
            </a:r>
          </a:p>
        </p:txBody>
      </p:sp>
      <p:pic>
        <p:nvPicPr>
          <p:cNvPr id="1026" name="Picture 2" descr="Liste des concéssions BMW en France">
            <a:hlinkClick r:id="rId7" action="ppaction://hlinksldjump"/>
            <a:extLst>
              <a:ext uri="{FF2B5EF4-FFF2-40B4-BE49-F238E27FC236}">
                <a16:creationId xmlns:a16="http://schemas.microsoft.com/office/drawing/2014/main" id="{39B7DB80-3D1A-F0E4-8C12-06B5DAFC59F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487126" y="626373"/>
            <a:ext cx="518432" cy="520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664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Picture 2" descr="Vecteur concept d'illustration d'assurance voyage sur fond blanc">
            <a:extLst>
              <a:ext uri="{FF2B5EF4-FFF2-40B4-BE49-F238E27FC236}">
                <a16:creationId xmlns:a16="http://schemas.microsoft.com/office/drawing/2014/main" id="{C9BCE1F5-0116-D577-EB7A-829AF26116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492" r="17218" b="8691"/>
          <a:stretch/>
        </p:blipFill>
        <p:spPr bwMode="auto">
          <a:xfrm>
            <a:off x="713573" y="1674808"/>
            <a:ext cx="4351504" cy="461534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C6BD58A-DC3F-4783-FFBB-5882FB83C866}"/>
              </a:ext>
            </a:extLst>
          </p:cNvPr>
          <p:cNvSpPr/>
          <p:nvPr/>
        </p:nvSpPr>
        <p:spPr>
          <a:xfrm>
            <a:off x="622699" y="1399479"/>
            <a:ext cx="10872063" cy="4871823"/>
          </a:xfrm>
          <a:custGeom>
            <a:avLst/>
            <a:gdLst>
              <a:gd name="connsiteX0" fmla="*/ 0 w 10872063"/>
              <a:gd name="connsiteY0" fmla="*/ 0 h 4871823"/>
              <a:gd name="connsiteX1" fmla="*/ 462063 w 10872063"/>
              <a:gd name="connsiteY1" fmla="*/ 0 h 4871823"/>
              <a:gd name="connsiteX2" fmla="*/ 1250287 w 10872063"/>
              <a:gd name="connsiteY2" fmla="*/ 0 h 4871823"/>
              <a:gd name="connsiteX3" fmla="*/ 1821071 w 10872063"/>
              <a:gd name="connsiteY3" fmla="*/ 0 h 4871823"/>
              <a:gd name="connsiteX4" fmla="*/ 2718016 w 10872063"/>
              <a:gd name="connsiteY4" fmla="*/ 0 h 4871823"/>
              <a:gd name="connsiteX5" fmla="*/ 3614961 w 10872063"/>
              <a:gd name="connsiteY5" fmla="*/ 0 h 4871823"/>
              <a:gd name="connsiteX6" fmla="*/ 4077024 w 10872063"/>
              <a:gd name="connsiteY6" fmla="*/ 0 h 4871823"/>
              <a:gd name="connsiteX7" fmla="*/ 4539086 w 10872063"/>
              <a:gd name="connsiteY7" fmla="*/ 0 h 4871823"/>
              <a:gd name="connsiteX8" fmla="*/ 5436032 w 10872063"/>
              <a:gd name="connsiteY8" fmla="*/ 0 h 4871823"/>
              <a:gd name="connsiteX9" fmla="*/ 6006815 w 10872063"/>
              <a:gd name="connsiteY9" fmla="*/ 0 h 4871823"/>
              <a:gd name="connsiteX10" fmla="*/ 6903760 w 10872063"/>
              <a:gd name="connsiteY10" fmla="*/ 0 h 4871823"/>
              <a:gd name="connsiteX11" fmla="*/ 7365823 w 10872063"/>
              <a:gd name="connsiteY11" fmla="*/ 0 h 4871823"/>
              <a:gd name="connsiteX12" fmla="*/ 8262768 w 10872063"/>
              <a:gd name="connsiteY12" fmla="*/ 0 h 4871823"/>
              <a:gd name="connsiteX13" fmla="*/ 8616110 w 10872063"/>
              <a:gd name="connsiteY13" fmla="*/ 0 h 4871823"/>
              <a:gd name="connsiteX14" fmla="*/ 9078173 w 10872063"/>
              <a:gd name="connsiteY14" fmla="*/ 0 h 4871823"/>
              <a:gd name="connsiteX15" fmla="*/ 9648956 w 10872063"/>
              <a:gd name="connsiteY15" fmla="*/ 0 h 4871823"/>
              <a:gd name="connsiteX16" fmla="*/ 10872063 w 10872063"/>
              <a:gd name="connsiteY16" fmla="*/ 0 h 4871823"/>
              <a:gd name="connsiteX17" fmla="*/ 10872063 w 10872063"/>
              <a:gd name="connsiteY17" fmla="*/ 695975 h 4871823"/>
              <a:gd name="connsiteX18" fmla="*/ 10872063 w 10872063"/>
              <a:gd name="connsiteY18" fmla="*/ 1245795 h 4871823"/>
              <a:gd name="connsiteX19" fmla="*/ 10872063 w 10872063"/>
              <a:gd name="connsiteY19" fmla="*/ 1844333 h 4871823"/>
              <a:gd name="connsiteX20" fmla="*/ 10872063 w 10872063"/>
              <a:gd name="connsiteY20" fmla="*/ 2589026 h 4871823"/>
              <a:gd name="connsiteX21" fmla="*/ 10872063 w 10872063"/>
              <a:gd name="connsiteY21" fmla="*/ 3187564 h 4871823"/>
              <a:gd name="connsiteX22" fmla="*/ 10872063 w 10872063"/>
              <a:gd name="connsiteY22" fmla="*/ 3834821 h 4871823"/>
              <a:gd name="connsiteX23" fmla="*/ 10872063 w 10872063"/>
              <a:gd name="connsiteY23" fmla="*/ 4871823 h 4871823"/>
              <a:gd name="connsiteX24" fmla="*/ 10301280 w 10872063"/>
              <a:gd name="connsiteY24" fmla="*/ 4871823 h 4871823"/>
              <a:gd name="connsiteX25" fmla="*/ 9839217 w 10872063"/>
              <a:gd name="connsiteY25" fmla="*/ 4871823 h 4871823"/>
              <a:gd name="connsiteX26" fmla="*/ 9485875 w 10872063"/>
              <a:gd name="connsiteY26" fmla="*/ 4871823 h 4871823"/>
              <a:gd name="connsiteX27" fmla="*/ 9132533 w 10872063"/>
              <a:gd name="connsiteY27" fmla="*/ 4871823 h 4871823"/>
              <a:gd name="connsiteX28" fmla="*/ 8344308 w 10872063"/>
              <a:gd name="connsiteY28" fmla="*/ 4871823 h 4871823"/>
              <a:gd name="connsiteX29" fmla="*/ 7556084 w 10872063"/>
              <a:gd name="connsiteY29" fmla="*/ 4871823 h 4871823"/>
              <a:gd name="connsiteX30" fmla="*/ 6767859 w 10872063"/>
              <a:gd name="connsiteY30" fmla="*/ 4871823 h 4871823"/>
              <a:gd name="connsiteX31" fmla="*/ 6197076 w 10872063"/>
              <a:gd name="connsiteY31" fmla="*/ 4871823 h 4871823"/>
              <a:gd name="connsiteX32" fmla="*/ 5517572 w 10872063"/>
              <a:gd name="connsiteY32" fmla="*/ 4871823 h 4871823"/>
              <a:gd name="connsiteX33" fmla="*/ 5055509 w 10872063"/>
              <a:gd name="connsiteY33" fmla="*/ 4871823 h 4871823"/>
              <a:gd name="connsiteX34" fmla="*/ 4376005 w 10872063"/>
              <a:gd name="connsiteY34" fmla="*/ 4871823 h 4871823"/>
              <a:gd name="connsiteX35" fmla="*/ 4022663 w 10872063"/>
              <a:gd name="connsiteY35" fmla="*/ 4871823 h 4871823"/>
              <a:gd name="connsiteX36" fmla="*/ 3125718 w 10872063"/>
              <a:gd name="connsiteY36" fmla="*/ 4871823 h 4871823"/>
              <a:gd name="connsiteX37" fmla="*/ 2663655 w 10872063"/>
              <a:gd name="connsiteY37" fmla="*/ 4871823 h 4871823"/>
              <a:gd name="connsiteX38" fmla="*/ 2201593 w 10872063"/>
              <a:gd name="connsiteY38" fmla="*/ 4871823 h 4871823"/>
              <a:gd name="connsiteX39" fmla="*/ 1413368 w 10872063"/>
              <a:gd name="connsiteY39" fmla="*/ 4871823 h 4871823"/>
              <a:gd name="connsiteX40" fmla="*/ 733864 w 10872063"/>
              <a:gd name="connsiteY40" fmla="*/ 4871823 h 4871823"/>
              <a:gd name="connsiteX41" fmla="*/ 0 w 10872063"/>
              <a:gd name="connsiteY41" fmla="*/ 4871823 h 4871823"/>
              <a:gd name="connsiteX42" fmla="*/ 0 w 10872063"/>
              <a:gd name="connsiteY42" fmla="*/ 4273285 h 4871823"/>
              <a:gd name="connsiteX43" fmla="*/ 0 w 10872063"/>
              <a:gd name="connsiteY43" fmla="*/ 3577310 h 4871823"/>
              <a:gd name="connsiteX44" fmla="*/ 0 w 10872063"/>
              <a:gd name="connsiteY44" fmla="*/ 3027490 h 4871823"/>
              <a:gd name="connsiteX45" fmla="*/ 0 w 10872063"/>
              <a:gd name="connsiteY45" fmla="*/ 2380234 h 4871823"/>
              <a:gd name="connsiteX46" fmla="*/ 0 w 10872063"/>
              <a:gd name="connsiteY46" fmla="*/ 1684259 h 4871823"/>
              <a:gd name="connsiteX47" fmla="*/ 0 w 10872063"/>
              <a:gd name="connsiteY47" fmla="*/ 1085721 h 4871823"/>
              <a:gd name="connsiteX48" fmla="*/ 0 w 10872063"/>
              <a:gd name="connsiteY48" fmla="*/ 0 h 487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72063" h="4871823" extrusionOk="0">
                <a:moveTo>
                  <a:pt x="0" y="0"/>
                </a:moveTo>
                <a:cubicBezTo>
                  <a:pt x="196476" y="-14278"/>
                  <a:pt x="257881" y="3184"/>
                  <a:pt x="462063" y="0"/>
                </a:cubicBezTo>
                <a:cubicBezTo>
                  <a:pt x="666245" y="-3184"/>
                  <a:pt x="965200" y="-16303"/>
                  <a:pt x="1250287" y="0"/>
                </a:cubicBezTo>
                <a:cubicBezTo>
                  <a:pt x="1535374" y="16303"/>
                  <a:pt x="1596198" y="-23207"/>
                  <a:pt x="1821071" y="0"/>
                </a:cubicBezTo>
                <a:cubicBezTo>
                  <a:pt x="2045944" y="23207"/>
                  <a:pt x="2296918" y="-22960"/>
                  <a:pt x="2718016" y="0"/>
                </a:cubicBezTo>
                <a:cubicBezTo>
                  <a:pt x="3139114" y="22960"/>
                  <a:pt x="3370675" y="-10155"/>
                  <a:pt x="3614961" y="0"/>
                </a:cubicBezTo>
                <a:cubicBezTo>
                  <a:pt x="3859248" y="10155"/>
                  <a:pt x="3879171" y="22189"/>
                  <a:pt x="4077024" y="0"/>
                </a:cubicBezTo>
                <a:cubicBezTo>
                  <a:pt x="4274877" y="-22189"/>
                  <a:pt x="4316957" y="7788"/>
                  <a:pt x="4539086" y="0"/>
                </a:cubicBezTo>
                <a:cubicBezTo>
                  <a:pt x="4761215" y="-7788"/>
                  <a:pt x="5130944" y="-6882"/>
                  <a:pt x="5436032" y="0"/>
                </a:cubicBezTo>
                <a:cubicBezTo>
                  <a:pt x="5741120" y="6882"/>
                  <a:pt x="5815675" y="10940"/>
                  <a:pt x="6006815" y="0"/>
                </a:cubicBezTo>
                <a:cubicBezTo>
                  <a:pt x="6197955" y="-10940"/>
                  <a:pt x="6527255" y="-32546"/>
                  <a:pt x="6903760" y="0"/>
                </a:cubicBezTo>
                <a:cubicBezTo>
                  <a:pt x="7280265" y="32546"/>
                  <a:pt x="7255948" y="17147"/>
                  <a:pt x="7365823" y="0"/>
                </a:cubicBezTo>
                <a:cubicBezTo>
                  <a:pt x="7475698" y="-17147"/>
                  <a:pt x="7912603" y="-42801"/>
                  <a:pt x="8262768" y="0"/>
                </a:cubicBezTo>
                <a:cubicBezTo>
                  <a:pt x="8612933" y="42801"/>
                  <a:pt x="8532836" y="-15399"/>
                  <a:pt x="8616110" y="0"/>
                </a:cubicBezTo>
                <a:cubicBezTo>
                  <a:pt x="8699384" y="15399"/>
                  <a:pt x="8942075" y="12395"/>
                  <a:pt x="9078173" y="0"/>
                </a:cubicBezTo>
                <a:cubicBezTo>
                  <a:pt x="9214271" y="-12395"/>
                  <a:pt x="9405927" y="-5653"/>
                  <a:pt x="9648956" y="0"/>
                </a:cubicBezTo>
                <a:cubicBezTo>
                  <a:pt x="9891985" y="5653"/>
                  <a:pt x="10420991" y="60872"/>
                  <a:pt x="10872063" y="0"/>
                </a:cubicBezTo>
                <a:cubicBezTo>
                  <a:pt x="10880507" y="260883"/>
                  <a:pt x="10862193" y="530849"/>
                  <a:pt x="10872063" y="695975"/>
                </a:cubicBezTo>
                <a:cubicBezTo>
                  <a:pt x="10881933" y="861101"/>
                  <a:pt x="10889096" y="1088261"/>
                  <a:pt x="10872063" y="1245795"/>
                </a:cubicBezTo>
                <a:cubicBezTo>
                  <a:pt x="10855030" y="1403329"/>
                  <a:pt x="10876444" y="1563553"/>
                  <a:pt x="10872063" y="1844333"/>
                </a:cubicBezTo>
                <a:cubicBezTo>
                  <a:pt x="10867682" y="2125113"/>
                  <a:pt x="10904989" y="2299011"/>
                  <a:pt x="10872063" y="2589026"/>
                </a:cubicBezTo>
                <a:cubicBezTo>
                  <a:pt x="10839137" y="2879041"/>
                  <a:pt x="10880542" y="2923384"/>
                  <a:pt x="10872063" y="3187564"/>
                </a:cubicBezTo>
                <a:cubicBezTo>
                  <a:pt x="10863584" y="3451744"/>
                  <a:pt x="10870423" y="3562630"/>
                  <a:pt x="10872063" y="3834821"/>
                </a:cubicBezTo>
                <a:cubicBezTo>
                  <a:pt x="10873703" y="4107012"/>
                  <a:pt x="10845716" y="4357075"/>
                  <a:pt x="10872063" y="4871823"/>
                </a:cubicBezTo>
                <a:cubicBezTo>
                  <a:pt x="10735151" y="4896476"/>
                  <a:pt x="10536653" y="4868459"/>
                  <a:pt x="10301280" y="4871823"/>
                </a:cubicBezTo>
                <a:cubicBezTo>
                  <a:pt x="10065907" y="4875187"/>
                  <a:pt x="10068022" y="4889033"/>
                  <a:pt x="9839217" y="4871823"/>
                </a:cubicBezTo>
                <a:cubicBezTo>
                  <a:pt x="9610412" y="4854613"/>
                  <a:pt x="9593620" y="4867813"/>
                  <a:pt x="9485875" y="4871823"/>
                </a:cubicBezTo>
                <a:cubicBezTo>
                  <a:pt x="9378130" y="4875833"/>
                  <a:pt x="9266846" y="4855354"/>
                  <a:pt x="9132533" y="4871823"/>
                </a:cubicBezTo>
                <a:cubicBezTo>
                  <a:pt x="8998220" y="4888292"/>
                  <a:pt x="8515856" y="4863914"/>
                  <a:pt x="8344308" y="4871823"/>
                </a:cubicBezTo>
                <a:cubicBezTo>
                  <a:pt x="8172760" y="4879732"/>
                  <a:pt x="7739740" y="4854922"/>
                  <a:pt x="7556084" y="4871823"/>
                </a:cubicBezTo>
                <a:cubicBezTo>
                  <a:pt x="7372428" y="4888724"/>
                  <a:pt x="7032627" y="4857628"/>
                  <a:pt x="6767859" y="4871823"/>
                </a:cubicBezTo>
                <a:cubicBezTo>
                  <a:pt x="6503092" y="4886018"/>
                  <a:pt x="6390353" y="4852779"/>
                  <a:pt x="6197076" y="4871823"/>
                </a:cubicBezTo>
                <a:cubicBezTo>
                  <a:pt x="6003799" y="4890867"/>
                  <a:pt x="5678167" y="4881904"/>
                  <a:pt x="5517572" y="4871823"/>
                </a:cubicBezTo>
                <a:cubicBezTo>
                  <a:pt x="5356977" y="4861742"/>
                  <a:pt x="5228366" y="4868633"/>
                  <a:pt x="5055509" y="4871823"/>
                </a:cubicBezTo>
                <a:cubicBezTo>
                  <a:pt x="4882652" y="4875013"/>
                  <a:pt x="4526688" y="4892584"/>
                  <a:pt x="4376005" y="4871823"/>
                </a:cubicBezTo>
                <a:cubicBezTo>
                  <a:pt x="4225322" y="4851062"/>
                  <a:pt x="4118789" y="4871246"/>
                  <a:pt x="4022663" y="4871823"/>
                </a:cubicBezTo>
                <a:cubicBezTo>
                  <a:pt x="3926537" y="4872400"/>
                  <a:pt x="3342880" y="4838938"/>
                  <a:pt x="3125718" y="4871823"/>
                </a:cubicBezTo>
                <a:cubicBezTo>
                  <a:pt x="2908556" y="4904708"/>
                  <a:pt x="2848727" y="4868713"/>
                  <a:pt x="2663655" y="4871823"/>
                </a:cubicBezTo>
                <a:cubicBezTo>
                  <a:pt x="2478583" y="4874933"/>
                  <a:pt x="2401453" y="4854260"/>
                  <a:pt x="2201593" y="4871823"/>
                </a:cubicBezTo>
                <a:cubicBezTo>
                  <a:pt x="2001733" y="4889386"/>
                  <a:pt x="1621991" y="4878838"/>
                  <a:pt x="1413368" y="4871823"/>
                </a:cubicBezTo>
                <a:cubicBezTo>
                  <a:pt x="1204746" y="4864808"/>
                  <a:pt x="912179" y="4887866"/>
                  <a:pt x="733864" y="4871823"/>
                </a:cubicBezTo>
                <a:cubicBezTo>
                  <a:pt x="555549" y="4855780"/>
                  <a:pt x="278587" y="4888165"/>
                  <a:pt x="0" y="4871823"/>
                </a:cubicBezTo>
                <a:cubicBezTo>
                  <a:pt x="15363" y="4684490"/>
                  <a:pt x="-19191" y="4572529"/>
                  <a:pt x="0" y="4273285"/>
                </a:cubicBezTo>
                <a:cubicBezTo>
                  <a:pt x="19191" y="3974041"/>
                  <a:pt x="-17019" y="3772216"/>
                  <a:pt x="0" y="3577310"/>
                </a:cubicBezTo>
                <a:cubicBezTo>
                  <a:pt x="17019" y="3382405"/>
                  <a:pt x="-4242" y="3165020"/>
                  <a:pt x="0" y="3027490"/>
                </a:cubicBezTo>
                <a:cubicBezTo>
                  <a:pt x="4242" y="2889960"/>
                  <a:pt x="-24144" y="2637645"/>
                  <a:pt x="0" y="2380234"/>
                </a:cubicBezTo>
                <a:cubicBezTo>
                  <a:pt x="24144" y="2122823"/>
                  <a:pt x="3034" y="1975424"/>
                  <a:pt x="0" y="1684259"/>
                </a:cubicBezTo>
                <a:cubicBezTo>
                  <a:pt x="-3034" y="1393095"/>
                  <a:pt x="4500" y="1373806"/>
                  <a:pt x="0" y="1085721"/>
                </a:cubicBezTo>
                <a:cubicBezTo>
                  <a:pt x="-4500" y="797636"/>
                  <a:pt x="40184" y="384733"/>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dirty="0">
                <a:solidFill>
                  <a:srgbClr val="C00000"/>
                </a:solidFill>
              </a:rPr>
              <a:t>Assurances IARD</a:t>
            </a:r>
            <a:endParaRPr lang="fr-FR" dirty="0"/>
          </a:p>
        </p:txBody>
      </p:sp>
      <p:sp>
        <p:nvSpPr>
          <p:cNvPr id="7" name="Espace réservé du texte 3">
            <a:extLst>
              <a:ext uri="{FF2B5EF4-FFF2-40B4-BE49-F238E27FC236}">
                <a16:creationId xmlns:a16="http://schemas.microsoft.com/office/drawing/2014/main" id="{06EF36EE-3D65-FF6A-9185-221BC7FBC939}"/>
              </a:ext>
            </a:extLst>
          </p:cNvPr>
          <p:cNvSpPr>
            <a:spLocks noGrp="1"/>
          </p:cNvSpPr>
          <p:nvPr>
            <p:ph type="body" sz="quarter" idx="14"/>
          </p:nvPr>
        </p:nvSpPr>
        <p:spPr>
          <a:xfrm>
            <a:off x="4376057" y="137054"/>
            <a:ext cx="7300006" cy="231246"/>
          </a:xfrm>
        </p:spPr>
        <p:txBody>
          <a:bodyPr/>
          <a:lstStyle/>
          <a:p>
            <a:r>
              <a:rPr lang="fr-FR" dirty="0"/>
              <a:t>En complément</a:t>
            </a:r>
          </a:p>
        </p:txBody>
      </p:sp>
      <p:sp>
        <p:nvSpPr>
          <p:cNvPr id="8" name="Rectangle 7">
            <a:extLst>
              <a:ext uri="{FF2B5EF4-FFF2-40B4-BE49-F238E27FC236}">
                <a16:creationId xmlns:a16="http://schemas.microsoft.com/office/drawing/2014/main" id="{54ED3DBB-A69E-7700-6033-3B92E080F776}"/>
              </a:ext>
            </a:extLst>
          </p:cNvPr>
          <p:cNvSpPr/>
          <p:nvPr/>
        </p:nvSpPr>
        <p:spPr>
          <a:xfrm>
            <a:off x="5159872" y="4132763"/>
            <a:ext cx="6060373" cy="734926"/>
          </a:xfrm>
          <a:custGeom>
            <a:avLst/>
            <a:gdLst>
              <a:gd name="connsiteX0" fmla="*/ 0 w 6060373"/>
              <a:gd name="connsiteY0" fmla="*/ 0 h 734926"/>
              <a:gd name="connsiteX1" fmla="*/ 552167 w 6060373"/>
              <a:gd name="connsiteY1" fmla="*/ 0 h 734926"/>
              <a:gd name="connsiteX2" fmla="*/ 1286146 w 6060373"/>
              <a:gd name="connsiteY2" fmla="*/ 0 h 734926"/>
              <a:gd name="connsiteX3" fmla="*/ 1898917 w 6060373"/>
              <a:gd name="connsiteY3" fmla="*/ 0 h 734926"/>
              <a:gd name="connsiteX4" fmla="*/ 2693499 w 6060373"/>
              <a:gd name="connsiteY4" fmla="*/ 0 h 734926"/>
              <a:gd name="connsiteX5" fmla="*/ 3488081 w 6060373"/>
              <a:gd name="connsiteY5" fmla="*/ 0 h 734926"/>
              <a:gd name="connsiteX6" fmla="*/ 4040249 w 6060373"/>
              <a:gd name="connsiteY6" fmla="*/ 0 h 734926"/>
              <a:gd name="connsiteX7" fmla="*/ 4592416 w 6060373"/>
              <a:gd name="connsiteY7" fmla="*/ 0 h 734926"/>
              <a:gd name="connsiteX8" fmla="*/ 5386998 w 6060373"/>
              <a:gd name="connsiteY8" fmla="*/ 0 h 734926"/>
              <a:gd name="connsiteX9" fmla="*/ 6060373 w 6060373"/>
              <a:gd name="connsiteY9" fmla="*/ 0 h 734926"/>
              <a:gd name="connsiteX10" fmla="*/ 6060373 w 6060373"/>
              <a:gd name="connsiteY10" fmla="*/ 382162 h 734926"/>
              <a:gd name="connsiteX11" fmla="*/ 6060373 w 6060373"/>
              <a:gd name="connsiteY11" fmla="*/ 734926 h 734926"/>
              <a:gd name="connsiteX12" fmla="*/ 5265791 w 6060373"/>
              <a:gd name="connsiteY12" fmla="*/ 734926 h 734926"/>
              <a:gd name="connsiteX13" fmla="*/ 4653020 w 6060373"/>
              <a:gd name="connsiteY13" fmla="*/ 734926 h 734926"/>
              <a:gd name="connsiteX14" fmla="*/ 4100852 w 6060373"/>
              <a:gd name="connsiteY14" fmla="*/ 734926 h 734926"/>
              <a:gd name="connsiteX15" fmla="*/ 3427478 w 6060373"/>
              <a:gd name="connsiteY15" fmla="*/ 734926 h 734926"/>
              <a:gd name="connsiteX16" fmla="*/ 2814707 w 6060373"/>
              <a:gd name="connsiteY16" fmla="*/ 734926 h 734926"/>
              <a:gd name="connsiteX17" fmla="*/ 2262539 w 6060373"/>
              <a:gd name="connsiteY17" fmla="*/ 734926 h 734926"/>
              <a:gd name="connsiteX18" fmla="*/ 1649768 w 6060373"/>
              <a:gd name="connsiteY18" fmla="*/ 734926 h 734926"/>
              <a:gd name="connsiteX19" fmla="*/ 855186 w 6060373"/>
              <a:gd name="connsiteY19" fmla="*/ 734926 h 734926"/>
              <a:gd name="connsiteX20" fmla="*/ 0 w 6060373"/>
              <a:gd name="connsiteY20" fmla="*/ 734926 h 734926"/>
              <a:gd name="connsiteX21" fmla="*/ 0 w 6060373"/>
              <a:gd name="connsiteY21" fmla="*/ 374812 h 734926"/>
              <a:gd name="connsiteX22" fmla="*/ 0 w 6060373"/>
              <a:gd name="connsiteY22"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0373" h="734926" extrusionOk="0">
                <a:moveTo>
                  <a:pt x="0" y="0"/>
                </a:moveTo>
                <a:cubicBezTo>
                  <a:pt x="196132" y="-27290"/>
                  <a:pt x="306040" y="-5980"/>
                  <a:pt x="552167" y="0"/>
                </a:cubicBezTo>
                <a:cubicBezTo>
                  <a:pt x="798294" y="5980"/>
                  <a:pt x="1128359" y="-19876"/>
                  <a:pt x="1286146" y="0"/>
                </a:cubicBezTo>
                <a:cubicBezTo>
                  <a:pt x="1443933" y="19876"/>
                  <a:pt x="1608769" y="-18552"/>
                  <a:pt x="1898917" y="0"/>
                </a:cubicBezTo>
                <a:cubicBezTo>
                  <a:pt x="2189065" y="18552"/>
                  <a:pt x="2316308" y="-6894"/>
                  <a:pt x="2693499" y="0"/>
                </a:cubicBezTo>
                <a:cubicBezTo>
                  <a:pt x="3070690" y="6894"/>
                  <a:pt x="3194227" y="-8329"/>
                  <a:pt x="3488081" y="0"/>
                </a:cubicBezTo>
                <a:cubicBezTo>
                  <a:pt x="3781935" y="8329"/>
                  <a:pt x="3881309" y="-11844"/>
                  <a:pt x="4040249" y="0"/>
                </a:cubicBezTo>
                <a:cubicBezTo>
                  <a:pt x="4199189" y="11844"/>
                  <a:pt x="4316552" y="2299"/>
                  <a:pt x="4592416" y="0"/>
                </a:cubicBezTo>
                <a:cubicBezTo>
                  <a:pt x="4868280" y="-2299"/>
                  <a:pt x="5124283" y="13638"/>
                  <a:pt x="5386998" y="0"/>
                </a:cubicBezTo>
                <a:cubicBezTo>
                  <a:pt x="5649713" y="-13638"/>
                  <a:pt x="5858796" y="-18989"/>
                  <a:pt x="6060373" y="0"/>
                </a:cubicBezTo>
                <a:cubicBezTo>
                  <a:pt x="6055161" y="85392"/>
                  <a:pt x="6058823" y="212685"/>
                  <a:pt x="6060373" y="382162"/>
                </a:cubicBezTo>
                <a:cubicBezTo>
                  <a:pt x="6061923" y="551639"/>
                  <a:pt x="6049833" y="640491"/>
                  <a:pt x="6060373" y="734926"/>
                </a:cubicBezTo>
                <a:cubicBezTo>
                  <a:pt x="5896659" y="720423"/>
                  <a:pt x="5446755" y="701440"/>
                  <a:pt x="5265791" y="734926"/>
                </a:cubicBezTo>
                <a:cubicBezTo>
                  <a:pt x="5084827" y="768412"/>
                  <a:pt x="4945106" y="709807"/>
                  <a:pt x="4653020" y="734926"/>
                </a:cubicBezTo>
                <a:cubicBezTo>
                  <a:pt x="4360934" y="760045"/>
                  <a:pt x="4261002" y="729877"/>
                  <a:pt x="4100852" y="734926"/>
                </a:cubicBezTo>
                <a:cubicBezTo>
                  <a:pt x="3940702" y="739975"/>
                  <a:pt x="3719567" y="704947"/>
                  <a:pt x="3427478" y="734926"/>
                </a:cubicBezTo>
                <a:cubicBezTo>
                  <a:pt x="3135389" y="764905"/>
                  <a:pt x="3103139" y="715789"/>
                  <a:pt x="2814707" y="734926"/>
                </a:cubicBezTo>
                <a:cubicBezTo>
                  <a:pt x="2526275" y="754063"/>
                  <a:pt x="2423901" y="737317"/>
                  <a:pt x="2262539" y="734926"/>
                </a:cubicBezTo>
                <a:cubicBezTo>
                  <a:pt x="2101177" y="732535"/>
                  <a:pt x="1826592" y="730109"/>
                  <a:pt x="1649768" y="734926"/>
                </a:cubicBezTo>
                <a:cubicBezTo>
                  <a:pt x="1472944" y="739743"/>
                  <a:pt x="1187233" y="738476"/>
                  <a:pt x="855186" y="734926"/>
                </a:cubicBezTo>
                <a:cubicBezTo>
                  <a:pt x="523139" y="731376"/>
                  <a:pt x="334736" y="757343"/>
                  <a:pt x="0" y="734926"/>
                </a:cubicBezTo>
                <a:cubicBezTo>
                  <a:pt x="2336" y="620244"/>
                  <a:pt x="8909" y="540507"/>
                  <a:pt x="0" y="374812"/>
                </a:cubicBezTo>
                <a:cubicBezTo>
                  <a:pt x="-8909" y="209117"/>
                  <a:pt x="16210" y="160564"/>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sp>
        <p:nvSpPr>
          <p:cNvPr id="42" name="Rectangle 41">
            <a:extLst>
              <a:ext uri="{FF2B5EF4-FFF2-40B4-BE49-F238E27FC236}">
                <a16:creationId xmlns:a16="http://schemas.microsoft.com/office/drawing/2014/main" id="{45F85A57-20DE-0CA5-451A-BBE8F6EA1B4A}"/>
              </a:ext>
            </a:extLst>
          </p:cNvPr>
          <p:cNvSpPr/>
          <p:nvPr/>
        </p:nvSpPr>
        <p:spPr>
          <a:xfrm>
            <a:off x="5170708" y="4152313"/>
            <a:ext cx="6171147" cy="2033676"/>
          </a:xfrm>
          <a:custGeom>
            <a:avLst/>
            <a:gdLst>
              <a:gd name="connsiteX0" fmla="*/ 0 w 6171147"/>
              <a:gd name="connsiteY0" fmla="*/ 0 h 2033676"/>
              <a:gd name="connsiteX1" fmla="*/ 562260 w 6171147"/>
              <a:gd name="connsiteY1" fmla="*/ 0 h 2033676"/>
              <a:gd name="connsiteX2" fmla="*/ 1309655 w 6171147"/>
              <a:gd name="connsiteY2" fmla="*/ 0 h 2033676"/>
              <a:gd name="connsiteX3" fmla="*/ 1871915 w 6171147"/>
              <a:gd name="connsiteY3" fmla="*/ 0 h 2033676"/>
              <a:gd name="connsiteX4" fmla="*/ 2372463 w 6171147"/>
              <a:gd name="connsiteY4" fmla="*/ 0 h 2033676"/>
              <a:gd name="connsiteX5" fmla="*/ 3058146 w 6171147"/>
              <a:gd name="connsiteY5" fmla="*/ 0 h 2033676"/>
              <a:gd name="connsiteX6" fmla="*/ 3682118 w 6171147"/>
              <a:gd name="connsiteY6" fmla="*/ 0 h 2033676"/>
              <a:gd name="connsiteX7" fmla="*/ 4429512 w 6171147"/>
              <a:gd name="connsiteY7" fmla="*/ 0 h 2033676"/>
              <a:gd name="connsiteX8" fmla="*/ 5238618 w 6171147"/>
              <a:gd name="connsiteY8" fmla="*/ 0 h 2033676"/>
              <a:gd name="connsiteX9" fmla="*/ 6171147 w 6171147"/>
              <a:gd name="connsiteY9" fmla="*/ 0 h 2033676"/>
              <a:gd name="connsiteX10" fmla="*/ 6171147 w 6171147"/>
              <a:gd name="connsiteY10" fmla="*/ 677892 h 2033676"/>
              <a:gd name="connsiteX11" fmla="*/ 6171147 w 6171147"/>
              <a:gd name="connsiteY11" fmla="*/ 1315110 h 2033676"/>
              <a:gd name="connsiteX12" fmla="*/ 6171147 w 6171147"/>
              <a:gd name="connsiteY12" fmla="*/ 2033676 h 2033676"/>
              <a:gd name="connsiteX13" fmla="*/ 5423753 w 6171147"/>
              <a:gd name="connsiteY13" fmla="*/ 2033676 h 2033676"/>
              <a:gd name="connsiteX14" fmla="*/ 4861492 w 6171147"/>
              <a:gd name="connsiteY14" fmla="*/ 2033676 h 2033676"/>
              <a:gd name="connsiteX15" fmla="*/ 4114098 w 6171147"/>
              <a:gd name="connsiteY15" fmla="*/ 2033676 h 2033676"/>
              <a:gd name="connsiteX16" fmla="*/ 3304992 w 6171147"/>
              <a:gd name="connsiteY16" fmla="*/ 2033676 h 2033676"/>
              <a:gd name="connsiteX17" fmla="*/ 2619309 w 6171147"/>
              <a:gd name="connsiteY17" fmla="*/ 2033676 h 2033676"/>
              <a:gd name="connsiteX18" fmla="*/ 2118760 w 6171147"/>
              <a:gd name="connsiteY18" fmla="*/ 2033676 h 2033676"/>
              <a:gd name="connsiteX19" fmla="*/ 1494789 w 6171147"/>
              <a:gd name="connsiteY19" fmla="*/ 2033676 h 2033676"/>
              <a:gd name="connsiteX20" fmla="*/ 809106 w 6171147"/>
              <a:gd name="connsiteY20" fmla="*/ 2033676 h 2033676"/>
              <a:gd name="connsiteX21" fmla="*/ 0 w 6171147"/>
              <a:gd name="connsiteY21" fmla="*/ 2033676 h 2033676"/>
              <a:gd name="connsiteX22" fmla="*/ 0 w 6171147"/>
              <a:gd name="connsiteY22" fmla="*/ 1335447 h 2033676"/>
              <a:gd name="connsiteX23" fmla="*/ 0 w 6171147"/>
              <a:gd name="connsiteY23" fmla="*/ 718566 h 2033676"/>
              <a:gd name="connsiteX24" fmla="*/ 0 w 6171147"/>
              <a:gd name="connsiteY24" fmla="*/ 0 h 2033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71147" h="2033676" fill="none" extrusionOk="0">
                <a:moveTo>
                  <a:pt x="0" y="0"/>
                </a:moveTo>
                <a:cubicBezTo>
                  <a:pt x="248368" y="9171"/>
                  <a:pt x="421441" y="11727"/>
                  <a:pt x="562260" y="0"/>
                </a:cubicBezTo>
                <a:cubicBezTo>
                  <a:pt x="703079" y="-11727"/>
                  <a:pt x="1032836" y="-7920"/>
                  <a:pt x="1309655" y="0"/>
                </a:cubicBezTo>
                <a:cubicBezTo>
                  <a:pt x="1586474" y="7920"/>
                  <a:pt x="1720499" y="-2129"/>
                  <a:pt x="1871915" y="0"/>
                </a:cubicBezTo>
                <a:cubicBezTo>
                  <a:pt x="2023331" y="2129"/>
                  <a:pt x="2189061" y="-2054"/>
                  <a:pt x="2372463" y="0"/>
                </a:cubicBezTo>
                <a:cubicBezTo>
                  <a:pt x="2555865" y="2054"/>
                  <a:pt x="2765604" y="-24132"/>
                  <a:pt x="3058146" y="0"/>
                </a:cubicBezTo>
                <a:cubicBezTo>
                  <a:pt x="3350688" y="24132"/>
                  <a:pt x="3473007" y="-16478"/>
                  <a:pt x="3682118" y="0"/>
                </a:cubicBezTo>
                <a:cubicBezTo>
                  <a:pt x="3891229" y="16478"/>
                  <a:pt x="4279115" y="33396"/>
                  <a:pt x="4429512" y="0"/>
                </a:cubicBezTo>
                <a:cubicBezTo>
                  <a:pt x="4579909" y="-33396"/>
                  <a:pt x="5029131" y="-20450"/>
                  <a:pt x="5238618" y="0"/>
                </a:cubicBezTo>
                <a:cubicBezTo>
                  <a:pt x="5448105" y="20450"/>
                  <a:pt x="5849593" y="-29160"/>
                  <a:pt x="6171147" y="0"/>
                </a:cubicBezTo>
                <a:cubicBezTo>
                  <a:pt x="6143154" y="296733"/>
                  <a:pt x="6188593" y="486276"/>
                  <a:pt x="6171147" y="677892"/>
                </a:cubicBezTo>
                <a:cubicBezTo>
                  <a:pt x="6153701" y="869508"/>
                  <a:pt x="6172627" y="1164150"/>
                  <a:pt x="6171147" y="1315110"/>
                </a:cubicBezTo>
                <a:cubicBezTo>
                  <a:pt x="6169667" y="1466070"/>
                  <a:pt x="6179768" y="1693680"/>
                  <a:pt x="6171147" y="2033676"/>
                </a:cubicBezTo>
                <a:cubicBezTo>
                  <a:pt x="5848650" y="2039550"/>
                  <a:pt x="5614934" y="2029796"/>
                  <a:pt x="5423753" y="2033676"/>
                </a:cubicBezTo>
                <a:cubicBezTo>
                  <a:pt x="5232572" y="2037556"/>
                  <a:pt x="5107743" y="2050662"/>
                  <a:pt x="4861492" y="2033676"/>
                </a:cubicBezTo>
                <a:cubicBezTo>
                  <a:pt x="4615241" y="2016690"/>
                  <a:pt x="4386247" y="1998218"/>
                  <a:pt x="4114098" y="2033676"/>
                </a:cubicBezTo>
                <a:cubicBezTo>
                  <a:pt x="3841949" y="2069134"/>
                  <a:pt x="3473562" y="2044974"/>
                  <a:pt x="3304992" y="2033676"/>
                </a:cubicBezTo>
                <a:cubicBezTo>
                  <a:pt x="3136422" y="2022378"/>
                  <a:pt x="2776254" y="2056741"/>
                  <a:pt x="2619309" y="2033676"/>
                </a:cubicBezTo>
                <a:cubicBezTo>
                  <a:pt x="2462364" y="2010611"/>
                  <a:pt x="2337647" y="2033836"/>
                  <a:pt x="2118760" y="2033676"/>
                </a:cubicBezTo>
                <a:cubicBezTo>
                  <a:pt x="1899873" y="2033516"/>
                  <a:pt x="1642120" y="2062603"/>
                  <a:pt x="1494789" y="2033676"/>
                </a:cubicBezTo>
                <a:cubicBezTo>
                  <a:pt x="1347458" y="2004749"/>
                  <a:pt x="1065897" y="2031817"/>
                  <a:pt x="809106" y="2033676"/>
                </a:cubicBezTo>
                <a:cubicBezTo>
                  <a:pt x="552315" y="2035535"/>
                  <a:pt x="311108" y="2048672"/>
                  <a:pt x="0" y="2033676"/>
                </a:cubicBezTo>
                <a:cubicBezTo>
                  <a:pt x="15204" y="1687728"/>
                  <a:pt x="22393" y="1495424"/>
                  <a:pt x="0" y="1335447"/>
                </a:cubicBezTo>
                <a:cubicBezTo>
                  <a:pt x="-22393" y="1175470"/>
                  <a:pt x="11058" y="950540"/>
                  <a:pt x="0" y="718566"/>
                </a:cubicBezTo>
                <a:cubicBezTo>
                  <a:pt x="-11058" y="486592"/>
                  <a:pt x="10353" y="317090"/>
                  <a:pt x="0" y="0"/>
                </a:cubicBezTo>
                <a:close/>
              </a:path>
              <a:path w="6171147" h="2033676" stroke="0" extrusionOk="0">
                <a:moveTo>
                  <a:pt x="0" y="0"/>
                </a:moveTo>
                <a:cubicBezTo>
                  <a:pt x="160907" y="9347"/>
                  <a:pt x="387938" y="10786"/>
                  <a:pt x="562260" y="0"/>
                </a:cubicBezTo>
                <a:cubicBezTo>
                  <a:pt x="736582" y="-10786"/>
                  <a:pt x="1006801" y="33765"/>
                  <a:pt x="1309655" y="0"/>
                </a:cubicBezTo>
                <a:cubicBezTo>
                  <a:pt x="1612509" y="-33765"/>
                  <a:pt x="1693060" y="25027"/>
                  <a:pt x="1933626" y="0"/>
                </a:cubicBezTo>
                <a:cubicBezTo>
                  <a:pt x="2174192" y="-25027"/>
                  <a:pt x="2526226" y="-3007"/>
                  <a:pt x="2742732" y="0"/>
                </a:cubicBezTo>
                <a:cubicBezTo>
                  <a:pt x="2959238" y="3007"/>
                  <a:pt x="3380368" y="-32695"/>
                  <a:pt x="3551838" y="0"/>
                </a:cubicBezTo>
                <a:cubicBezTo>
                  <a:pt x="3723308" y="32695"/>
                  <a:pt x="3869133" y="499"/>
                  <a:pt x="4114098" y="0"/>
                </a:cubicBezTo>
                <a:cubicBezTo>
                  <a:pt x="4359063" y="-499"/>
                  <a:pt x="4440753" y="15780"/>
                  <a:pt x="4676358" y="0"/>
                </a:cubicBezTo>
                <a:cubicBezTo>
                  <a:pt x="4911963" y="-15780"/>
                  <a:pt x="5222136" y="-4600"/>
                  <a:pt x="5485464" y="0"/>
                </a:cubicBezTo>
                <a:cubicBezTo>
                  <a:pt x="5748792" y="4600"/>
                  <a:pt x="5850424" y="32607"/>
                  <a:pt x="6171147" y="0"/>
                </a:cubicBezTo>
                <a:cubicBezTo>
                  <a:pt x="6157991" y="327035"/>
                  <a:pt x="6165647" y="533960"/>
                  <a:pt x="6171147" y="718566"/>
                </a:cubicBezTo>
                <a:cubicBezTo>
                  <a:pt x="6176647" y="903172"/>
                  <a:pt x="6184194" y="1081832"/>
                  <a:pt x="6171147" y="1376121"/>
                </a:cubicBezTo>
                <a:cubicBezTo>
                  <a:pt x="6158100" y="1670411"/>
                  <a:pt x="6155227" y="1765748"/>
                  <a:pt x="6171147" y="2033676"/>
                </a:cubicBezTo>
                <a:cubicBezTo>
                  <a:pt x="6070477" y="2041356"/>
                  <a:pt x="5914296" y="2028139"/>
                  <a:pt x="5670598" y="2033676"/>
                </a:cubicBezTo>
                <a:cubicBezTo>
                  <a:pt x="5426900" y="2039213"/>
                  <a:pt x="5272735" y="2059438"/>
                  <a:pt x="5108338" y="2033676"/>
                </a:cubicBezTo>
                <a:cubicBezTo>
                  <a:pt x="4943941" y="2007914"/>
                  <a:pt x="4620017" y="2028936"/>
                  <a:pt x="4422655" y="2033676"/>
                </a:cubicBezTo>
                <a:cubicBezTo>
                  <a:pt x="4225293" y="2038416"/>
                  <a:pt x="3940415" y="2033429"/>
                  <a:pt x="3798684" y="2033676"/>
                </a:cubicBezTo>
                <a:cubicBezTo>
                  <a:pt x="3656953" y="2033923"/>
                  <a:pt x="3441368" y="2025938"/>
                  <a:pt x="3236424" y="2033676"/>
                </a:cubicBezTo>
                <a:cubicBezTo>
                  <a:pt x="3031480" y="2041414"/>
                  <a:pt x="2924326" y="2021782"/>
                  <a:pt x="2612452" y="2033676"/>
                </a:cubicBezTo>
                <a:cubicBezTo>
                  <a:pt x="2300578" y="2045570"/>
                  <a:pt x="2177659" y="2054431"/>
                  <a:pt x="1803346" y="2033676"/>
                </a:cubicBezTo>
                <a:cubicBezTo>
                  <a:pt x="1429033" y="2012921"/>
                  <a:pt x="1391668" y="2010946"/>
                  <a:pt x="1179375" y="2033676"/>
                </a:cubicBezTo>
                <a:cubicBezTo>
                  <a:pt x="967082" y="2056406"/>
                  <a:pt x="461416" y="2048256"/>
                  <a:pt x="0" y="2033676"/>
                </a:cubicBezTo>
                <a:cubicBezTo>
                  <a:pt x="27608" y="1738380"/>
                  <a:pt x="-4929" y="1713498"/>
                  <a:pt x="0" y="1396458"/>
                </a:cubicBezTo>
                <a:cubicBezTo>
                  <a:pt x="4929" y="1079418"/>
                  <a:pt x="-18885" y="1082596"/>
                  <a:pt x="0" y="779576"/>
                </a:cubicBezTo>
                <a:cubicBezTo>
                  <a:pt x="18885" y="476556"/>
                  <a:pt x="19106" y="338576"/>
                  <a:pt x="0" y="0"/>
                </a:cubicBezTo>
                <a:close/>
              </a:path>
            </a:pathLst>
          </a:custGeom>
          <a:solidFill>
            <a:srgbClr val="CCECFF"/>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b="1" dirty="0">
              <a:solidFill>
                <a:schemeClr val="tx1"/>
              </a:solidFill>
              <a:latin typeface="Ink Free" panose="03080402000500000000" pitchFamily="66" charset="0"/>
            </a:endParaRPr>
          </a:p>
          <a:p>
            <a:endParaRPr lang="fr-FR" sz="1400" b="1" dirty="0">
              <a:solidFill>
                <a:schemeClr val="tx1"/>
              </a:solidFill>
              <a:latin typeface="Ink Free" panose="03080402000500000000" pitchFamily="66" charset="0"/>
            </a:endParaRPr>
          </a:p>
          <a:p>
            <a:r>
              <a:rPr lang="fr-FR" sz="1200" b="1" dirty="0">
                <a:solidFill>
                  <a:schemeClr val="tx1"/>
                </a:solidFill>
                <a:latin typeface="Ink Free" panose="03080402000500000000" pitchFamily="66" charset="0"/>
              </a:rPr>
              <a:t>Votre client va emmener la trottinette électrique de sa fille sur le lieu de vacances. </a:t>
            </a:r>
          </a:p>
          <a:p>
            <a:r>
              <a:rPr lang="fr-FR" sz="1200" b="1" dirty="0">
                <a:solidFill>
                  <a:schemeClr val="tx1"/>
                </a:solidFill>
                <a:latin typeface="Ink Free" panose="03080402000500000000" pitchFamily="66" charset="0"/>
              </a:rPr>
              <a:t>Il souhaite des informations en cas d’accident.</a:t>
            </a:r>
          </a:p>
          <a:p>
            <a:r>
              <a:rPr lang="fr-FR" sz="1200" dirty="0">
                <a:solidFill>
                  <a:schemeClr val="tx1"/>
                </a:solidFill>
                <a:latin typeface="Ink Free" panose="03080402000500000000" pitchFamily="66" charset="0"/>
              </a:rPr>
              <a:t>Notre MRH propose l’option Nouveaux Modes de déplacements.</a:t>
            </a:r>
          </a:p>
          <a:p>
            <a:r>
              <a:rPr lang="fr-FR" sz="1200" dirty="0">
                <a:solidFill>
                  <a:schemeClr val="tx1"/>
                </a:solidFill>
                <a:latin typeface="Ink Free" panose="03080402000500000000" pitchFamily="66" charset="0"/>
              </a:rPr>
              <a:t>Les NMD, NOUVEAUX MODES DE DÉPLACEMENT, sont considérés par le code des assurances comme des véhicules terrestres à moteur et sont soumis à la même obligation d’assurance de responsabilité civile que les véhicules motorisés tels que les motos ou les voitures. Cette assurance de responsabilité civile couvre les dommages que vous pourriez occasionner à un tiers ; (exemple : les blessures d’un piéton que vous percutez ou les dégâts que vous causez à un véhicule)</a:t>
            </a:r>
          </a:p>
          <a:p>
            <a:endParaRPr lang="fr-FR" sz="1200" dirty="0">
              <a:solidFill>
                <a:schemeClr val="tx1"/>
              </a:solidFill>
              <a:latin typeface="Ink Free" panose="03080402000500000000" pitchFamily="66" charset="0"/>
            </a:endParaRPr>
          </a:p>
        </p:txBody>
      </p:sp>
      <p:sp>
        <p:nvSpPr>
          <p:cNvPr id="43" name="Rectangle 42">
            <a:extLst>
              <a:ext uri="{FF2B5EF4-FFF2-40B4-BE49-F238E27FC236}">
                <a16:creationId xmlns:a16="http://schemas.microsoft.com/office/drawing/2014/main" id="{76C2A7A6-2D27-7C25-623E-7030B704D828}"/>
              </a:ext>
            </a:extLst>
          </p:cNvPr>
          <p:cNvSpPr/>
          <p:nvPr/>
        </p:nvSpPr>
        <p:spPr>
          <a:xfrm>
            <a:off x="5380982" y="4026531"/>
            <a:ext cx="512180" cy="334005"/>
          </a:xfrm>
          <a:custGeom>
            <a:avLst/>
            <a:gdLst>
              <a:gd name="connsiteX0" fmla="*/ 0 w 512180"/>
              <a:gd name="connsiteY0" fmla="*/ 0 h 334005"/>
              <a:gd name="connsiteX1" fmla="*/ 512180 w 512180"/>
              <a:gd name="connsiteY1" fmla="*/ 0 h 334005"/>
              <a:gd name="connsiteX2" fmla="*/ 512180 w 512180"/>
              <a:gd name="connsiteY2" fmla="*/ 334005 h 334005"/>
              <a:gd name="connsiteX3" fmla="*/ 0 w 512180"/>
              <a:gd name="connsiteY3" fmla="*/ 334005 h 334005"/>
              <a:gd name="connsiteX4" fmla="*/ 0 w 512180"/>
              <a:gd name="connsiteY4" fmla="*/ 0 h 334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180" h="334005" fill="none" extrusionOk="0">
                <a:moveTo>
                  <a:pt x="0" y="0"/>
                </a:moveTo>
                <a:cubicBezTo>
                  <a:pt x="210422" y="-24082"/>
                  <a:pt x="392692" y="12888"/>
                  <a:pt x="512180" y="0"/>
                </a:cubicBezTo>
                <a:cubicBezTo>
                  <a:pt x="524894" y="100580"/>
                  <a:pt x="508496" y="255463"/>
                  <a:pt x="512180" y="334005"/>
                </a:cubicBezTo>
                <a:cubicBezTo>
                  <a:pt x="288790" y="330607"/>
                  <a:pt x="146950" y="313020"/>
                  <a:pt x="0" y="334005"/>
                </a:cubicBezTo>
                <a:cubicBezTo>
                  <a:pt x="14518" y="251648"/>
                  <a:pt x="5236" y="139931"/>
                  <a:pt x="0" y="0"/>
                </a:cubicBezTo>
                <a:close/>
              </a:path>
              <a:path w="512180" h="334005" stroke="0" extrusionOk="0">
                <a:moveTo>
                  <a:pt x="0" y="0"/>
                </a:moveTo>
                <a:cubicBezTo>
                  <a:pt x="162947" y="13683"/>
                  <a:pt x="317513" y="-17736"/>
                  <a:pt x="512180" y="0"/>
                </a:cubicBezTo>
                <a:cubicBezTo>
                  <a:pt x="504314" y="81086"/>
                  <a:pt x="516663" y="267098"/>
                  <a:pt x="512180" y="334005"/>
                </a:cubicBezTo>
                <a:cubicBezTo>
                  <a:pt x="313617" y="310095"/>
                  <a:pt x="108089" y="329801"/>
                  <a:pt x="0" y="334005"/>
                </a:cubicBezTo>
                <a:cubicBezTo>
                  <a:pt x="1796" y="264216"/>
                  <a:pt x="14769" y="108898"/>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MRH</a:t>
            </a:r>
          </a:p>
        </p:txBody>
      </p:sp>
      <p:sp>
        <p:nvSpPr>
          <p:cNvPr id="49" name="Rectangle 48">
            <a:extLst>
              <a:ext uri="{FF2B5EF4-FFF2-40B4-BE49-F238E27FC236}">
                <a16:creationId xmlns:a16="http://schemas.microsoft.com/office/drawing/2014/main" id="{CBCF72E1-C87E-F04C-54A1-716BCDABABB0}"/>
              </a:ext>
            </a:extLst>
          </p:cNvPr>
          <p:cNvSpPr/>
          <p:nvPr/>
        </p:nvSpPr>
        <p:spPr>
          <a:xfrm>
            <a:off x="5977121" y="4026530"/>
            <a:ext cx="1847126" cy="334005"/>
          </a:xfrm>
          <a:custGeom>
            <a:avLst/>
            <a:gdLst>
              <a:gd name="connsiteX0" fmla="*/ 0 w 1847126"/>
              <a:gd name="connsiteY0" fmla="*/ 0 h 334005"/>
              <a:gd name="connsiteX1" fmla="*/ 578766 w 1847126"/>
              <a:gd name="connsiteY1" fmla="*/ 0 h 334005"/>
              <a:gd name="connsiteX2" fmla="*/ 1231417 w 1847126"/>
              <a:gd name="connsiteY2" fmla="*/ 0 h 334005"/>
              <a:gd name="connsiteX3" fmla="*/ 1847126 w 1847126"/>
              <a:gd name="connsiteY3" fmla="*/ 0 h 334005"/>
              <a:gd name="connsiteX4" fmla="*/ 1847126 w 1847126"/>
              <a:gd name="connsiteY4" fmla="*/ 334005 h 334005"/>
              <a:gd name="connsiteX5" fmla="*/ 1231417 w 1847126"/>
              <a:gd name="connsiteY5" fmla="*/ 334005 h 334005"/>
              <a:gd name="connsiteX6" fmla="*/ 634180 w 1847126"/>
              <a:gd name="connsiteY6" fmla="*/ 334005 h 334005"/>
              <a:gd name="connsiteX7" fmla="*/ 0 w 1847126"/>
              <a:gd name="connsiteY7" fmla="*/ 334005 h 334005"/>
              <a:gd name="connsiteX8" fmla="*/ 0 w 1847126"/>
              <a:gd name="connsiteY8"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7126" h="334005" fill="none" extrusionOk="0">
                <a:moveTo>
                  <a:pt x="0" y="0"/>
                </a:moveTo>
                <a:cubicBezTo>
                  <a:pt x="266086" y="9050"/>
                  <a:pt x="394595" y="-12660"/>
                  <a:pt x="578766" y="0"/>
                </a:cubicBezTo>
                <a:cubicBezTo>
                  <a:pt x="762937" y="12660"/>
                  <a:pt x="1050595" y="-24536"/>
                  <a:pt x="1231417" y="0"/>
                </a:cubicBezTo>
                <a:cubicBezTo>
                  <a:pt x="1412239" y="24536"/>
                  <a:pt x="1685701" y="-25533"/>
                  <a:pt x="1847126" y="0"/>
                </a:cubicBezTo>
                <a:cubicBezTo>
                  <a:pt x="1850654" y="134074"/>
                  <a:pt x="1841308" y="239919"/>
                  <a:pt x="1847126" y="334005"/>
                </a:cubicBezTo>
                <a:cubicBezTo>
                  <a:pt x="1666358" y="342056"/>
                  <a:pt x="1469764" y="310098"/>
                  <a:pt x="1231417" y="334005"/>
                </a:cubicBezTo>
                <a:cubicBezTo>
                  <a:pt x="993070" y="357912"/>
                  <a:pt x="865891" y="333024"/>
                  <a:pt x="634180" y="334005"/>
                </a:cubicBezTo>
                <a:cubicBezTo>
                  <a:pt x="402469" y="334986"/>
                  <a:pt x="289336" y="354639"/>
                  <a:pt x="0" y="334005"/>
                </a:cubicBezTo>
                <a:cubicBezTo>
                  <a:pt x="-370" y="167434"/>
                  <a:pt x="7203" y="141325"/>
                  <a:pt x="0" y="0"/>
                </a:cubicBezTo>
                <a:close/>
              </a:path>
              <a:path w="1847126" h="334005" stroke="0" extrusionOk="0">
                <a:moveTo>
                  <a:pt x="0" y="0"/>
                </a:moveTo>
                <a:cubicBezTo>
                  <a:pt x="217466" y="16535"/>
                  <a:pt x="401193" y="1947"/>
                  <a:pt x="578766" y="0"/>
                </a:cubicBezTo>
                <a:cubicBezTo>
                  <a:pt x="756339" y="-1947"/>
                  <a:pt x="957168" y="8710"/>
                  <a:pt x="1212946" y="0"/>
                </a:cubicBezTo>
                <a:cubicBezTo>
                  <a:pt x="1468724" y="-8710"/>
                  <a:pt x="1679379" y="-14599"/>
                  <a:pt x="1847126" y="0"/>
                </a:cubicBezTo>
                <a:cubicBezTo>
                  <a:pt x="1837056" y="145645"/>
                  <a:pt x="1853598" y="221826"/>
                  <a:pt x="1847126" y="334005"/>
                </a:cubicBezTo>
                <a:cubicBezTo>
                  <a:pt x="1635996" y="309404"/>
                  <a:pt x="1434922" y="329350"/>
                  <a:pt x="1194475" y="334005"/>
                </a:cubicBezTo>
                <a:cubicBezTo>
                  <a:pt x="954028" y="338660"/>
                  <a:pt x="810398" y="330566"/>
                  <a:pt x="634180" y="334005"/>
                </a:cubicBezTo>
                <a:cubicBezTo>
                  <a:pt x="457963" y="337444"/>
                  <a:pt x="292275" y="365034"/>
                  <a:pt x="0" y="334005"/>
                </a:cubicBezTo>
                <a:cubicBezTo>
                  <a:pt x="3684" y="178744"/>
                  <a:pt x="-16394" y="124325"/>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latin typeface="Ink Free" panose="03080402000500000000" pitchFamily="66" charset="0"/>
              </a:rPr>
              <a:t>La trottinette électrique</a:t>
            </a:r>
          </a:p>
        </p:txBody>
      </p:sp>
      <p:sp>
        <p:nvSpPr>
          <p:cNvPr id="2" name="Rectangle 1">
            <a:extLst>
              <a:ext uri="{FF2B5EF4-FFF2-40B4-BE49-F238E27FC236}">
                <a16:creationId xmlns:a16="http://schemas.microsoft.com/office/drawing/2014/main" id="{9FF8A50E-6320-CB45-5622-3C0E740D0A87}"/>
              </a:ext>
            </a:extLst>
          </p:cNvPr>
          <p:cNvSpPr/>
          <p:nvPr/>
        </p:nvSpPr>
        <p:spPr>
          <a:xfrm>
            <a:off x="5140504" y="1562815"/>
            <a:ext cx="6060373" cy="734926"/>
          </a:xfrm>
          <a:custGeom>
            <a:avLst/>
            <a:gdLst>
              <a:gd name="connsiteX0" fmla="*/ 0 w 6060373"/>
              <a:gd name="connsiteY0" fmla="*/ 0 h 734926"/>
              <a:gd name="connsiteX1" fmla="*/ 552167 w 6060373"/>
              <a:gd name="connsiteY1" fmla="*/ 0 h 734926"/>
              <a:gd name="connsiteX2" fmla="*/ 1286146 w 6060373"/>
              <a:gd name="connsiteY2" fmla="*/ 0 h 734926"/>
              <a:gd name="connsiteX3" fmla="*/ 1898917 w 6060373"/>
              <a:gd name="connsiteY3" fmla="*/ 0 h 734926"/>
              <a:gd name="connsiteX4" fmla="*/ 2693499 w 6060373"/>
              <a:gd name="connsiteY4" fmla="*/ 0 h 734926"/>
              <a:gd name="connsiteX5" fmla="*/ 3488081 w 6060373"/>
              <a:gd name="connsiteY5" fmla="*/ 0 h 734926"/>
              <a:gd name="connsiteX6" fmla="*/ 4040249 w 6060373"/>
              <a:gd name="connsiteY6" fmla="*/ 0 h 734926"/>
              <a:gd name="connsiteX7" fmla="*/ 4592416 w 6060373"/>
              <a:gd name="connsiteY7" fmla="*/ 0 h 734926"/>
              <a:gd name="connsiteX8" fmla="*/ 5386998 w 6060373"/>
              <a:gd name="connsiteY8" fmla="*/ 0 h 734926"/>
              <a:gd name="connsiteX9" fmla="*/ 6060373 w 6060373"/>
              <a:gd name="connsiteY9" fmla="*/ 0 h 734926"/>
              <a:gd name="connsiteX10" fmla="*/ 6060373 w 6060373"/>
              <a:gd name="connsiteY10" fmla="*/ 382162 h 734926"/>
              <a:gd name="connsiteX11" fmla="*/ 6060373 w 6060373"/>
              <a:gd name="connsiteY11" fmla="*/ 734926 h 734926"/>
              <a:gd name="connsiteX12" fmla="*/ 5265791 w 6060373"/>
              <a:gd name="connsiteY12" fmla="*/ 734926 h 734926"/>
              <a:gd name="connsiteX13" fmla="*/ 4653020 w 6060373"/>
              <a:gd name="connsiteY13" fmla="*/ 734926 h 734926"/>
              <a:gd name="connsiteX14" fmla="*/ 4100852 w 6060373"/>
              <a:gd name="connsiteY14" fmla="*/ 734926 h 734926"/>
              <a:gd name="connsiteX15" fmla="*/ 3427478 w 6060373"/>
              <a:gd name="connsiteY15" fmla="*/ 734926 h 734926"/>
              <a:gd name="connsiteX16" fmla="*/ 2814707 w 6060373"/>
              <a:gd name="connsiteY16" fmla="*/ 734926 h 734926"/>
              <a:gd name="connsiteX17" fmla="*/ 2262539 w 6060373"/>
              <a:gd name="connsiteY17" fmla="*/ 734926 h 734926"/>
              <a:gd name="connsiteX18" fmla="*/ 1649768 w 6060373"/>
              <a:gd name="connsiteY18" fmla="*/ 734926 h 734926"/>
              <a:gd name="connsiteX19" fmla="*/ 855186 w 6060373"/>
              <a:gd name="connsiteY19" fmla="*/ 734926 h 734926"/>
              <a:gd name="connsiteX20" fmla="*/ 0 w 6060373"/>
              <a:gd name="connsiteY20" fmla="*/ 734926 h 734926"/>
              <a:gd name="connsiteX21" fmla="*/ 0 w 6060373"/>
              <a:gd name="connsiteY21" fmla="*/ 374812 h 734926"/>
              <a:gd name="connsiteX22" fmla="*/ 0 w 6060373"/>
              <a:gd name="connsiteY22"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0373" h="734926" extrusionOk="0">
                <a:moveTo>
                  <a:pt x="0" y="0"/>
                </a:moveTo>
                <a:cubicBezTo>
                  <a:pt x="196132" y="-27290"/>
                  <a:pt x="306040" y="-5980"/>
                  <a:pt x="552167" y="0"/>
                </a:cubicBezTo>
                <a:cubicBezTo>
                  <a:pt x="798294" y="5980"/>
                  <a:pt x="1128359" y="-19876"/>
                  <a:pt x="1286146" y="0"/>
                </a:cubicBezTo>
                <a:cubicBezTo>
                  <a:pt x="1443933" y="19876"/>
                  <a:pt x="1608769" y="-18552"/>
                  <a:pt x="1898917" y="0"/>
                </a:cubicBezTo>
                <a:cubicBezTo>
                  <a:pt x="2189065" y="18552"/>
                  <a:pt x="2316308" y="-6894"/>
                  <a:pt x="2693499" y="0"/>
                </a:cubicBezTo>
                <a:cubicBezTo>
                  <a:pt x="3070690" y="6894"/>
                  <a:pt x="3194227" y="-8329"/>
                  <a:pt x="3488081" y="0"/>
                </a:cubicBezTo>
                <a:cubicBezTo>
                  <a:pt x="3781935" y="8329"/>
                  <a:pt x="3881309" y="-11844"/>
                  <a:pt x="4040249" y="0"/>
                </a:cubicBezTo>
                <a:cubicBezTo>
                  <a:pt x="4199189" y="11844"/>
                  <a:pt x="4316552" y="2299"/>
                  <a:pt x="4592416" y="0"/>
                </a:cubicBezTo>
                <a:cubicBezTo>
                  <a:pt x="4868280" y="-2299"/>
                  <a:pt x="5124283" y="13638"/>
                  <a:pt x="5386998" y="0"/>
                </a:cubicBezTo>
                <a:cubicBezTo>
                  <a:pt x="5649713" y="-13638"/>
                  <a:pt x="5858796" y="-18989"/>
                  <a:pt x="6060373" y="0"/>
                </a:cubicBezTo>
                <a:cubicBezTo>
                  <a:pt x="6055161" y="85392"/>
                  <a:pt x="6058823" y="212685"/>
                  <a:pt x="6060373" y="382162"/>
                </a:cubicBezTo>
                <a:cubicBezTo>
                  <a:pt x="6061923" y="551639"/>
                  <a:pt x="6049833" y="640491"/>
                  <a:pt x="6060373" y="734926"/>
                </a:cubicBezTo>
                <a:cubicBezTo>
                  <a:pt x="5896659" y="720423"/>
                  <a:pt x="5446755" y="701440"/>
                  <a:pt x="5265791" y="734926"/>
                </a:cubicBezTo>
                <a:cubicBezTo>
                  <a:pt x="5084827" y="768412"/>
                  <a:pt x="4945106" y="709807"/>
                  <a:pt x="4653020" y="734926"/>
                </a:cubicBezTo>
                <a:cubicBezTo>
                  <a:pt x="4360934" y="760045"/>
                  <a:pt x="4261002" y="729877"/>
                  <a:pt x="4100852" y="734926"/>
                </a:cubicBezTo>
                <a:cubicBezTo>
                  <a:pt x="3940702" y="739975"/>
                  <a:pt x="3719567" y="704947"/>
                  <a:pt x="3427478" y="734926"/>
                </a:cubicBezTo>
                <a:cubicBezTo>
                  <a:pt x="3135389" y="764905"/>
                  <a:pt x="3103139" y="715789"/>
                  <a:pt x="2814707" y="734926"/>
                </a:cubicBezTo>
                <a:cubicBezTo>
                  <a:pt x="2526275" y="754063"/>
                  <a:pt x="2423901" y="737317"/>
                  <a:pt x="2262539" y="734926"/>
                </a:cubicBezTo>
                <a:cubicBezTo>
                  <a:pt x="2101177" y="732535"/>
                  <a:pt x="1826592" y="730109"/>
                  <a:pt x="1649768" y="734926"/>
                </a:cubicBezTo>
                <a:cubicBezTo>
                  <a:pt x="1472944" y="739743"/>
                  <a:pt x="1187233" y="738476"/>
                  <a:pt x="855186" y="734926"/>
                </a:cubicBezTo>
                <a:cubicBezTo>
                  <a:pt x="523139" y="731376"/>
                  <a:pt x="334736" y="757343"/>
                  <a:pt x="0" y="734926"/>
                </a:cubicBezTo>
                <a:cubicBezTo>
                  <a:pt x="2336" y="620244"/>
                  <a:pt x="8909" y="540507"/>
                  <a:pt x="0" y="374812"/>
                </a:cubicBezTo>
                <a:cubicBezTo>
                  <a:pt x="-8909" y="209117"/>
                  <a:pt x="16210" y="160564"/>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sp>
        <p:nvSpPr>
          <p:cNvPr id="4" name="Rectangle 3">
            <a:extLst>
              <a:ext uri="{FF2B5EF4-FFF2-40B4-BE49-F238E27FC236}">
                <a16:creationId xmlns:a16="http://schemas.microsoft.com/office/drawing/2014/main" id="{EDDC2B67-7B0F-4652-C724-89CDB962DD55}"/>
              </a:ext>
            </a:extLst>
          </p:cNvPr>
          <p:cNvSpPr/>
          <p:nvPr/>
        </p:nvSpPr>
        <p:spPr>
          <a:xfrm>
            <a:off x="5151340" y="1582365"/>
            <a:ext cx="6171147" cy="2342258"/>
          </a:xfrm>
          <a:custGeom>
            <a:avLst/>
            <a:gdLst>
              <a:gd name="connsiteX0" fmla="*/ 0 w 6171147"/>
              <a:gd name="connsiteY0" fmla="*/ 0 h 2342258"/>
              <a:gd name="connsiteX1" fmla="*/ 562260 w 6171147"/>
              <a:gd name="connsiteY1" fmla="*/ 0 h 2342258"/>
              <a:gd name="connsiteX2" fmla="*/ 1062809 w 6171147"/>
              <a:gd name="connsiteY2" fmla="*/ 0 h 2342258"/>
              <a:gd name="connsiteX3" fmla="*/ 1748492 w 6171147"/>
              <a:gd name="connsiteY3" fmla="*/ 0 h 2342258"/>
              <a:gd name="connsiteX4" fmla="*/ 2372463 w 6171147"/>
              <a:gd name="connsiteY4" fmla="*/ 0 h 2342258"/>
              <a:gd name="connsiteX5" fmla="*/ 3119858 w 6171147"/>
              <a:gd name="connsiteY5" fmla="*/ 0 h 2342258"/>
              <a:gd name="connsiteX6" fmla="*/ 3928964 w 6171147"/>
              <a:gd name="connsiteY6" fmla="*/ 0 h 2342258"/>
              <a:gd name="connsiteX7" fmla="*/ 4738070 w 6171147"/>
              <a:gd name="connsiteY7" fmla="*/ 0 h 2342258"/>
              <a:gd name="connsiteX8" fmla="*/ 5423753 w 6171147"/>
              <a:gd name="connsiteY8" fmla="*/ 0 h 2342258"/>
              <a:gd name="connsiteX9" fmla="*/ 6171147 w 6171147"/>
              <a:gd name="connsiteY9" fmla="*/ 0 h 2342258"/>
              <a:gd name="connsiteX10" fmla="*/ 6171147 w 6171147"/>
              <a:gd name="connsiteY10" fmla="*/ 585565 h 2342258"/>
              <a:gd name="connsiteX11" fmla="*/ 6171147 w 6171147"/>
              <a:gd name="connsiteY11" fmla="*/ 1194552 h 2342258"/>
              <a:gd name="connsiteX12" fmla="*/ 6171147 w 6171147"/>
              <a:gd name="connsiteY12" fmla="*/ 1780116 h 2342258"/>
              <a:gd name="connsiteX13" fmla="*/ 6171147 w 6171147"/>
              <a:gd name="connsiteY13" fmla="*/ 2342258 h 2342258"/>
              <a:gd name="connsiteX14" fmla="*/ 5608887 w 6171147"/>
              <a:gd name="connsiteY14" fmla="*/ 2342258 h 2342258"/>
              <a:gd name="connsiteX15" fmla="*/ 4923204 w 6171147"/>
              <a:gd name="connsiteY15" fmla="*/ 2342258 h 2342258"/>
              <a:gd name="connsiteX16" fmla="*/ 4422655 w 6171147"/>
              <a:gd name="connsiteY16" fmla="*/ 2342258 h 2342258"/>
              <a:gd name="connsiteX17" fmla="*/ 3798684 w 6171147"/>
              <a:gd name="connsiteY17" fmla="*/ 2342258 h 2342258"/>
              <a:gd name="connsiteX18" fmla="*/ 3113001 w 6171147"/>
              <a:gd name="connsiteY18" fmla="*/ 2342258 h 2342258"/>
              <a:gd name="connsiteX19" fmla="*/ 2550741 w 6171147"/>
              <a:gd name="connsiteY19" fmla="*/ 2342258 h 2342258"/>
              <a:gd name="connsiteX20" fmla="*/ 1803346 w 6171147"/>
              <a:gd name="connsiteY20" fmla="*/ 2342258 h 2342258"/>
              <a:gd name="connsiteX21" fmla="*/ 1241086 w 6171147"/>
              <a:gd name="connsiteY21" fmla="*/ 2342258 h 2342258"/>
              <a:gd name="connsiteX22" fmla="*/ 0 w 6171147"/>
              <a:gd name="connsiteY22" fmla="*/ 2342258 h 2342258"/>
              <a:gd name="connsiteX23" fmla="*/ 0 w 6171147"/>
              <a:gd name="connsiteY23" fmla="*/ 1803539 h 2342258"/>
              <a:gd name="connsiteX24" fmla="*/ 0 w 6171147"/>
              <a:gd name="connsiteY24" fmla="*/ 1288242 h 2342258"/>
              <a:gd name="connsiteX25" fmla="*/ 0 w 6171147"/>
              <a:gd name="connsiteY25" fmla="*/ 655832 h 2342258"/>
              <a:gd name="connsiteX26" fmla="*/ 0 w 6171147"/>
              <a:gd name="connsiteY26" fmla="*/ 0 h 2342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71147" h="2342258" fill="none" extrusionOk="0">
                <a:moveTo>
                  <a:pt x="0" y="0"/>
                </a:moveTo>
                <a:cubicBezTo>
                  <a:pt x="202813" y="-13670"/>
                  <a:pt x="410844" y="-2129"/>
                  <a:pt x="562260" y="0"/>
                </a:cubicBezTo>
                <a:cubicBezTo>
                  <a:pt x="713676" y="2129"/>
                  <a:pt x="871208" y="-3841"/>
                  <a:pt x="1062809" y="0"/>
                </a:cubicBezTo>
                <a:cubicBezTo>
                  <a:pt x="1254410" y="3841"/>
                  <a:pt x="1455950" y="-24132"/>
                  <a:pt x="1748492" y="0"/>
                </a:cubicBezTo>
                <a:cubicBezTo>
                  <a:pt x="2041034" y="24132"/>
                  <a:pt x="2163867" y="-14282"/>
                  <a:pt x="2372463" y="0"/>
                </a:cubicBezTo>
                <a:cubicBezTo>
                  <a:pt x="2581059" y="14282"/>
                  <a:pt x="2969063" y="29046"/>
                  <a:pt x="3119858" y="0"/>
                </a:cubicBezTo>
                <a:cubicBezTo>
                  <a:pt x="3270654" y="-29046"/>
                  <a:pt x="3719477" y="-20450"/>
                  <a:pt x="3928964" y="0"/>
                </a:cubicBezTo>
                <a:cubicBezTo>
                  <a:pt x="4138451" y="20450"/>
                  <a:pt x="4402943" y="31909"/>
                  <a:pt x="4738070" y="0"/>
                </a:cubicBezTo>
                <a:cubicBezTo>
                  <a:pt x="5073197" y="-31909"/>
                  <a:pt x="5203296" y="-33979"/>
                  <a:pt x="5423753" y="0"/>
                </a:cubicBezTo>
                <a:cubicBezTo>
                  <a:pt x="5644210" y="33979"/>
                  <a:pt x="5979631" y="-36644"/>
                  <a:pt x="6171147" y="0"/>
                </a:cubicBezTo>
                <a:cubicBezTo>
                  <a:pt x="6196599" y="242573"/>
                  <a:pt x="6196923" y="351741"/>
                  <a:pt x="6171147" y="585565"/>
                </a:cubicBezTo>
                <a:cubicBezTo>
                  <a:pt x="6145371" y="819389"/>
                  <a:pt x="6141428" y="1005331"/>
                  <a:pt x="6171147" y="1194552"/>
                </a:cubicBezTo>
                <a:cubicBezTo>
                  <a:pt x="6200866" y="1383773"/>
                  <a:pt x="6173597" y="1509938"/>
                  <a:pt x="6171147" y="1780116"/>
                </a:cubicBezTo>
                <a:cubicBezTo>
                  <a:pt x="6168697" y="2050294"/>
                  <a:pt x="6196487" y="2149572"/>
                  <a:pt x="6171147" y="2342258"/>
                </a:cubicBezTo>
                <a:cubicBezTo>
                  <a:pt x="5919138" y="2331666"/>
                  <a:pt x="5764660" y="2329844"/>
                  <a:pt x="5608887" y="2342258"/>
                </a:cubicBezTo>
                <a:cubicBezTo>
                  <a:pt x="5453114" y="2354672"/>
                  <a:pt x="5080149" y="2365323"/>
                  <a:pt x="4923204" y="2342258"/>
                </a:cubicBezTo>
                <a:cubicBezTo>
                  <a:pt x="4766259" y="2319193"/>
                  <a:pt x="4641542" y="2342418"/>
                  <a:pt x="4422655" y="2342258"/>
                </a:cubicBezTo>
                <a:cubicBezTo>
                  <a:pt x="4203768" y="2342098"/>
                  <a:pt x="3946015" y="2371185"/>
                  <a:pt x="3798684" y="2342258"/>
                </a:cubicBezTo>
                <a:cubicBezTo>
                  <a:pt x="3651353" y="2313331"/>
                  <a:pt x="3369792" y="2340399"/>
                  <a:pt x="3113001" y="2342258"/>
                </a:cubicBezTo>
                <a:cubicBezTo>
                  <a:pt x="2856210" y="2344117"/>
                  <a:pt x="2686223" y="2329352"/>
                  <a:pt x="2550741" y="2342258"/>
                </a:cubicBezTo>
                <a:cubicBezTo>
                  <a:pt x="2415259" y="2355164"/>
                  <a:pt x="2094614" y="2327002"/>
                  <a:pt x="1803346" y="2342258"/>
                </a:cubicBezTo>
                <a:cubicBezTo>
                  <a:pt x="1512078" y="2357514"/>
                  <a:pt x="1477493" y="2357231"/>
                  <a:pt x="1241086" y="2342258"/>
                </a:cubicBezTo>
                <a:cubicBezTo>
                  <a:pt x="1004679" y="2327285"/>
                  <a:pt x="406364" y="2403367"/>
                  <a:pt x="0" y="2342258"/>
                </a:cubicBezTo>
                <a:cubicBezTo>
                  <a:pt x="18426" y="2168581"/>
                  <a:pt x="14028" y="2062454"/>
                  <a:pt x="0" y="1803539"/>
                </a:cubicBezTo>
                <a:cubicBezTo>
                  <a:pt x="-14028" y="1544624"/>
                  <a:pt x="12927" y="1511584"/>
                  <a:pt x="0" y="1288242"/>
                </a:cubicBezTo>
                <a:cubicBezTo>
                  <a:pt x="-12927" y="1064900"/>
                  <a:pt x="15802" y="836218"/>
                  <a:pt x="0" y="655832"/>
                </a:cubicBezTo>
                <a:cubicBezTo>
                  <a:pt x="-15802" y="475446"/>
                  <a:pt x="-5752" y="302926"/>
                  <a:pt x="0" y="0"/>
                </a:cubicBezTo>
                <a:close/>
              </a:path>
              <a:path w="6171147" h="2342258" stroke="0" extrusionOk="0">
                <a:moveTo>
                  <a:pt x="0" y="0"/>
                </a:moveTo>
                <a:cubicBezTo>
                  <a:pt x="160907" y="9347"/>
                  <a:pt x="387938" y="10786"/>
                  <a:pt x="562260" y="0"/>
                </a:cubicBezTo>
                <a:cubicBezTo>
                  <a:pt x="736582" y="-10786"/>
                  <a:pt x="1006801" y="33765"/>
                  <a:pt x="1309655" y="0"/>
                </a:cubicBezTo>
                <a:cubicBezTo>
                  <a:pt x="1612509" y="-33765"/>
                  <a:pt x="1693060" y="25027"/>
                  <a:pt x="1933626" y="0"/>
                </a:cubicBezTo>
                <a:cubicBezTo>
                  <a:pt x="2174192" y="-25027"/>
                  <a:pt x="2526226" y="-3007"/>
                  <a:pt x="2742732" y="0"/>
                </a:cubicBezTo>
                <a:cubicBezTo>
                  <a:pt x="2959238" y="3007"/>
                  <a:pt x="3380368" y="-32695"/>
                  <a:pt x="3551838" y="0"/>
                </a:cubicBezTo>
                <a:cubicBezTo>
                  <a:pt x="3723308" y="32695"/>
                  <a:pt x="3869133" y="499"/>
                  <a:pt x="4114098" y="0"/>
                </a:cubicBezTo>
                <a:cubicBezTo>
                  <a:pt x="4359063" y="-499"/>
                  <a:pt x="4440753" y="15780"/>
                  <a:pt x="4676358" y="0"/>
                </a:cubicBezTo>
                <a:cubicBezTo>
                  <a:pt x="4911963" y="-15780"/>
                  <a:pt x="5222136" y="-4600"/>
                  <a:pt x="5485464" y="0"/>
                </a:cubicBezTo>
                <a:cubicBezTo>
                  <a:pt x="5748792" y="4600"/>
                  <a:pt x="5850424" y="32607"/>
                  <a:pt x="6171147" y="0"/>
                </a:cubicBezTo>
                <a:cubicBezTo>
                  <a:pt x="6188734" y="258632"/>
                  <a:pt x="6170750" y="378042"/>
                  <a:pt x="6171147" y="632410"/>
                </a:cubicBezTo>
                <a:cubicBezTo>
                  <a:pt x="6171545" y="886778"/>
                  <a:pt x="6176699" y="980129"/>
                  <a:pt x="6171147" y="1194552"/>
                </a:cubicBezTo>
                <a:cubicBezTo>
                  <a:pt x="6165595" y="1408975"/>
                  <a:pt x="6164239" y="1604058"/>
                  <a:pt x="6171147" y="1826961"/>
                </a:cubicBezTo>
                <a:cubicBezTo>
                  <a:pt x="6178055" y="2049864"/>
                  <a:pt x="6151282" y="2131636"/>
                  <a:pt x="6171147" y="2342258"/>
                </a:cubicBezTo>
                <a:cubicBezTo>
                  <a:pt x="5829902" y="2354601"/>
                  <a:pt x="5692306" y="2348423"/>
                  <a:pt x="5485464" y="2342258"/>
                </a:cubicBezTo>
                <a:cubicBezTo>
                  <a:pt x="5278622" y="2336093"/>
                  <a:pt x="4997143" y="2337518"/>
                  <a:pt x="4799781" y="2342258"/>
                </a:cubicBezTo>
                <a:cubicBezTo>
                  <a:pt x="4602419" y="2346998"/>
                  <a:pt x="4318249" y="2343993"/>
                  <a:pt x="4175809" y="2342258"/>
                </a:cubicBezTo>
                <a:cubicBezTo>
                  <a:pt x="4033369" y="2340523"/>
                  <a:pt x="3818493" y="2334520"/>
                  <a:pt x="3613549" y="2342258"/>
                </a:cubicBezTo>
                <a:cubicBezTo>
                  <a:pt x="3408605" y="2349996"/>
                  <a:pt x="3300570" y="2328663"/>
                  <a:pt x="2989578" y="2342258"/>
                </a:cubicBezTo>
                <a:cubicBezTo>
                  <a:pt x="2678586" y="2355853"/>
                  <a:pt x="2554785" y="2363013"/>
                  <a:pt x="2180472" y="2342258"/>
                </a:cubicBezTo>
                <a:cubicBezTo>
                  <a:pt x="1806159" y="2321503"/>
                  <a:pt x="1771390" y="2320980"/>
                  <a:pt x="1556500" y="2342258"/>
                </a:cubicBezTo>
                <a:cubicBezTo>
                  <a:pt x="1341610" y="2363536"/>
                  <a:pt x="1186731" y="2330978"/>
                  <a:pt x="932529" y="2342258"/>
                </a:cubicBezTo>
                <a:cubicBezTo>
                  <a:pt x="678327" y="2353538"/>
                  <a:pt x="274381" y="2338482"/>
                  <a:pt x="0" y="2342258"/>
                </a:cubicBezTo>
                <a:cubicBezTo>
                  <a:pt x="21549" y="2063853"/>
                  <a:pt x="-9606" y="1972819"/>
                  <a:pt x="0" y="1733271"/>
                </a:cubicBezTo>
                <a:cubicBezTo>
                  <a:pt x="9606" y="1493723"/>
                  <a:pt x="9965" y="1294699"/>
                  <a:pt x="0" y="1124284"/>
                </a:cubicBezTo>
                <a:cubicBezTo>
                  <a:pt x="-9965" y="953869"/>
                  <a:pt x="-14486" y="846080"/>
                  <a:pt x="0" y="585565"/>
                </a:cubicBezTo>
                <a:cubicBezTo>
                  <a:pt x="14486" y="325050"/>
                  <a:pt x="26498" y="258813"/>
                  <a:pt x="0" y="0"/>
                </a:cubicBezTo>
                <a:close/>
              </a:path>
            </a:pathLst>
          </a:custGeom>
          <a:solidFill>
            <a:srgbClr val="CCECFF"/>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b="1" dirty="0">
              <a:solidFill>
                <a:schemeClr val="tx1"/>
              </a:solidFill>
              <a:latin typeface="Ink Free" panose="03080402000500000000" pitchFamily="66" charset="0"/>
            </a:endParaRPr>
          </a:p>
          <a:p>
            <a:r>
              <a:rPr lang="fr-FR" sz="1200" b="1" dirty="0">
                <a:solidFill>
                  <a:schemeClr val="tx1"/>
                </a:solidFill>
                <a:latin typeface="Ink Free" panose="03080402000500000000" pitchFamily="66" charset="0"/>
              </a:rPr>
              <a:t>Notre assuré est propriétaire d’un appartement qu’il donne en location toutes les semaines à des locataires différents (curistes ou saisonniers). Peut-on assurer ce bien ?</a:t>
            </a:r>
          </a:p>
          <a:p>
            <a:r>
              <a:rPr lang="fr-FR" sz="1200" dirty="0">
                <a:solidFill>
                  <a:schemeClr val="tx1"/>
                </a:solidFill>
                <a:latin typeface="Ink Free" panose="03080402000500000000" pitchFamily="66" charset="0"/>
              </a:rPr>
              <a:t>Oui, nous pourrons assurer ce type de risque en propriétaire bailleur. Le propriétaire devra</a:t>
            </a:r>
          </a:p>
          <a:p>
            <a:r>
              <a:rPr lang="fr-FR" sz="1200" dirty="0">
                <a:solidFill>
                  <a:schemeClr val="tx1"/>
                </a:solidFill>
                <a:latin typeface="Ink Free" panose="03080402000500000000" pitchFamily="66" charset="0"/>
              </a:rPr>
              <a:t>toutefois s’assurer que son locataire est garanti en Responsabilité Civile Villégiature.</a:t>
            </a:r>
          </a:p>
          <a:p>
            <a:r>
              <a:rPr lang="fr-FR" sz="1200" b="1" dirty="0">
                <a:solidFill>
                  <a:schemeClr val="tx1"/>
                </a:solidFill>
                <a:latin typeface="Ink Free" panose="03080402000500000000" pitchFamily="66" charset="0"/>
              </a:rPr>
              <a:t>Notre assuré est propriétaire d’un appartement qu’il occupe à titre de résidence</a:t>
            </a:r>
          </a:p>
          <a:p>
            <a:r>
              <a:rPr lang="fr-FR" sz="1200" b="1" dirty="0">
                <a:solidFill>
                  <a:schemeClr val="tx1"/>
                </a:solidFill>
                <a:latin typeface="Ink Free" panose="03080402000500000000" pitchFamily="66" charset="0"/>
              </a:rPr>
              <a:t>principale/secondaire et qu’il donne en location occasionnellement. Comment souscrire ?</a:t>
            </a:r>
          </a:p>
          <a:p>
            <a:r>
              <a:rPr lang="fr-FR" sz="1200" dirty="0">
                <a:solidFill>
                  <a:schemeClr val="tx1"/>
                </a:solidFill>
                <a:latin typeface="Ink Free" panose="03080402000500000000" pitchFamily="66" charset="0"/>
              </a:rPr>
              <a:t>Il conviendra d’établir un contrat résidence principale ou secondaire (statut propriétaire). Le</a:t>
            </a:r>
          </a:p>
          <a:p>
            <a:r>
              <a:rPr lang="fr-FR" sz="1200" dirty="0">
                <a:solidFill>
                  <a:schemeClr val="tx1"/>
                </a:solidFill>
                <a:latin typeface="Ink Free" panose="03080402000500000000" pitchFamily="66" charset="0"/>
              </a:rPr>
              <a:t>propriétaire devra toutefois s’assurer que son locataire est garanti en Responsabilité Civile Villégiature. Il en va de même pour les mobil-homes.</a:t>
            </a:r>
          </a:p>
        </p:txBody>
      </p:sp>
      <p:sp>
        <p:nvSpPr>
          <p:cNvPr id="9" name="Rectangle 8">
            <a:extLst>
              <a:ext uri="{FF2B5EF4-FFF2-40B4-BE49-F238E27FC236}">
                <a16:creationId xmlns:a16="http://schemas.microsoft.com/office/drawing/2014/main" id="{D85FBDC8-A448-4CF7-75C5-158E25EFEEA5}"/>
              </a:ext>
            </a:extLst>
          </p:cNvPr>
          <p:cNvSpPr/>
          <p:nvPr/>
        </p:nvSpPr>
        <p:spPr>
          <a:xfrm>
            <a:off x="5361614" y="1456583"/>
            <a:ext cx="512180" cy="334005"/>
          </a:xfrm>
          <a:custGeom>
            <a:avLst/>
            <a:gdLst>
              <a:gd name="connsiteX0" fmla="*/ 0 w 512180"/>
              <a:gd name="connsiteY0" fmla="*/ 0 h 334005"/>
              <a:gd name="connsiteX1" fmla="*/ 512180 w 512180"/>
              <a:gd name="connsiteY1" fmla="*/ 0 h 334005"/>
              <a:gd name="connsiteX2" fmla="*/ 512180 w 512180"/>
              <a:gd name="connsiteY2" fmla="*/ 334005 h 334005"/>
              <a:gd name="connsiteX3" fmla="*/ 0 w 512180"/>
              <a:gd name="connsiteY3" fmla="*/ 334005 h 334005"/>
              <a:gd name="connsiteX4" fmla="*/ 0 w 512180"/>
              <a:gd name="connsiteY4" fmla="*/ 0 h 334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180" h="334005" fill="none" extrusionOk="0">
                <a:moveTo>
                  <a:pt x="0" y="0"/>
                </a:moveTo>
                <a:cubicBezTo>
                  <a:pt x="210422" y="-24082"/>
                  <a:pt x="392692" y="12888"/>
                  <a:pt x="512180" y="0"/>
                </a:cubicBezTo>
                <a:cubicBezTo>
                  <a:pt x="524894" y="100580"/>
                  <a:pt x="508496" y="255463"/>
                  <a:pt x="512180" y="334005"/>
                </a:cubicBezTo>
                <a:cubicBezTo>
                  <a:pt x="288790" y="330607"/>
                  <a:pt x="146950" y="313020"/>
                  <a:pt x="0" y="334005"/>
                </a:cubicBezTo>
                <a:cubicBezTo>
                  <a:pt x="14518" y="251648"/>
                  <a:pt x="5236" y="139931"/>
                  <a:pt x="0" y="0"/>
                </a:cubicBezTo>
                <a:close/>
              </a:path>
              <a:path w="512180" h="334005" stroke="0" extrusionOk="0">
                <a:moveTo>
                  <a:pt x="0" y="0"/>
                </a:moveTo>
                <a:cubicBezTo>
                  <a:pt x="162947" y="13683"/>
                  <a:pt x="317513" y="-17736"/>
                  <a:pt x="512180" y="0"/>
                </a:cubicBezTo>
                <a:cubicBezTo>
                  <a:pt x="504314" y="81086"/>
                  <a:pt x="516663" y="267098"/>
                  <a:pt x="512180" y="334005"/>
                </a:cubicBezTo>
                <a:cubicBezTo>
                  <a:pt x="313617" y="310095"/>
                  <a:pt x="108089" y="329801"/>
                  <a:pt x="0" y="334005"/>
                </a:cubicBezTo>
                <a:cubicBezTo>
                  <a:pt x="1796" y="264216"/>
                  <a:pt x="14769" y="108898"/>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MRH</a:t>
            </a:r>
          </a:p>
        </p:txBody>
      </p:sp>
      <p:grpSp>
        <p:nvGrpSpPr>
          <p:cNvPr id="10" name="Groupe 9">
            <a:extLst>
              <a:ext uri="{FF2B5EF4-FFF2-40B4-BE49-F238E27FC236}">
                <a16:creationId xmlns:a16="http://schemas.microsoft.com/office/drawing/2014/main" id="{7033DBC5-D8E0-9788-ECC5-865E90ABA4F9}"/>
              </a:ext>
            </a:extLst>
          </p:cNvPr>
          <p:cNvGrpSpPr/>
          <p:nvPr/>
        </p:nvGrpSpPr>
        <p:grpSpPr>
          <a:xfrm>
            <a:off x="11042857" y="3478567"/>
            <a:ext cx="1115654" cy="434891"/>
            <a:chOff x="9701914" y="5279004"/>
            <a:chExt cx="1115654" cy="434891"/>
          </a:xfrm>
        </p:grpSpPr>
        <p:sp>
          <p:nvSpPr>
            <p:cNvPr id="12" name="Rectangle 11">
              <a:hlinkClick r:id="rId4"/>
              <a:extLst>
                <a:ext uri="{FF2B5EF4-FFF2-40B4-BE49-F238E27FC236}">
                  <a16:creationId xmlns:a16="http://schemas.microsoft.com/office/drawing/2014/main" id="{DCB7FEC7-D590-18B4-6EA4-02A803C3F01A}"/>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3" name="Image 12">
              <a:extLst>
                <a:ext uri="{FF2B5EF4-FFF2-40B4-BE49-F238E27FC236}">
                  <a16:creationId xmlns:a16="http://schemas.microsoft.com/office/drawing/2014/main" id="{6EEB27B5-B3D9-2B21-7C55-074B4CED7745}"/>
                </a:ext>
              </a:extLst>
            </p:cNvPr>
            <p:cNvPicPr>
              <a:picLocks noChangeAspect="1"/>
            </p:cNvPicPr>
            <p:nvPr/>
          </p:nvPicPr>
          <p:blipFill>
            <a:blip r:embed="rId5">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sp>
        <p:nvSpPr>
          <p:cNvPr id="14" name="Rectangle 13">
            <a:extLst>
              <a:ext uri="{FF2B5EF4-FFF2-40B4-BE49-F238E27FC236}">
                <a16:creationId xmlns:a16="http://schemas.microsoft.com/office/drawing/2014/main" id="{24A80463-1AA7-59F5-F133-3CABE0C4E2CF}"/>
              </a:ext>
            </a:extLst>
          </p:cNvPr>
          <p:cNvSpPr/>
          <p:nvPr/>
        </p:nvSpPr>
        <p:spPr>
          <a:xfrm>
            <a:off x="5957753" y="1456582"/>
            <a:ext cx="1847126" cy="334005"/>
          </a:xfrm>
          <a:custGeom>
            <a:avLst/>
            <a:gdLst>
              <a:gd name="connsiteX0" fmla="*/ 0 w 1847126"/>
              <a:gd name="connsiteY0" fmla="*/ 0 h 334005"/>
              <a:gd name="connsiteX1" fmla="*/ 578766 w 1847126"/>
              <a:gd name="connsiteY1" fmla="*/ 0 h 334005"/>
              <a:gd name="connsiteX2" fmla="*/ 1231417 w 1847126"/>
              <a:gd name="connsiteY2" fmla="*/ 0 h 334005"/>
              <a:gd name="connsiteX3" fmla="*/ 1847126 w 1847126"/>
              <a:gd name="connsiteY3" fmla="*/ 0 h 334005"/>
              <a:gd name="connsiteX4" fmla="*/ 1847126 w 1847126"/>
              <a:gd name="connsiteY4" fmla="*/ 334005 h 334005"/>
              <a:gd name="connsiteX5" fmla="*/ 1231417 w 1847126"/>
              <a:gd name="connsiteY5" fmla="*/ 334005 h 334005"/>
              <a:gd name="connsiteX6" fmla="*/ 634180 w 1847126"/>
              <a:gd name="connsiteY6" fmla="*/ 334005 h 334005"/>
              <a:gd name="connsiteX7" fmla="*/ 0 w 1847126"/>
              <a:gd name="connsiteY7" fmla="*/ 334005 h 334005"/>
              <a:gd name="connsiteX8" fmla="*/ 0 w 1847126"/>
              <a:gd name="connsiteY8"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7126" h="334005" fill="none" extrusionOk="0">
                <a:moveTo>
                  <a:pt x="0" y="0"/>
                </a:moveTo>
                <a:cubicBezTo>
                  <a:pt x="266086" y="9050"/>
                  <a:pt x="394595" y="-12660"/>
                  <a:pt x="578766" y="0"/>
                </a:cubicBezTo>
                <a:cubicBezTo>
                  <a:pt x="762937" y="12660"/>
                  <a:pt x="1050595" y="-24536"/>
                  <a:pt x="1231417" y="0"/>
                </a:cubicBezTo>
                <a:cubicBezTo>
                  <a:pt x="1412239" y="24536"/>
                  <a:pt x="1685701" y="-25533"/>
                  <a:pt x="1847126" y="0"/>
                </a:cubicBezTo>
                <a:cubicBezTo>
                  <a:pt x="1850654" y="134074"/>
                  <a:pt x="1841308" y="239919"/>
                  <a:pt x="1847126" y="334005"/>
                </a:cubicBezTo>
                <a:cubicBezTo>
                  <a:pt x="1666358" y="342056"/>
                  <a:pt x="1469764" y="310098"/>
                  <a:pt x="1231417" y="334005"/>
                </a:cubicBezTo>
                <a:cubicBezTo>
                  <a:pt x="993070" y="357912"/>
                  <a:pt x="865891" y="333024"/>
                  <a:pt x="634180" y="334005"/>
                </a:cubicBezTo>
                <a:cubicBezTo>
                  <a:pt x="402469" y="334986"/>
                  <a:pt x="289336" y="354639"/>
                  <a:pt x="0" y="334005"/>
                </a:cubicBezTo>
                <a:cubicBezTo>
                  <a:pt x="-370" y="167434"/>
                  <a:pt x="7203" y="141325"/>
                  <a:pt x="0" y="0"/>
                </a:cubicBezTo>
                <a:close/>
              </a:path>
              <a:path w="1847126" h="334005" stroke="0" extrusionOk="0">
                <a:moveTo>
                  <a:pt x="0" y="0"/>
                </a:moveTo>
                <a:cubicBezTo>
                  <a:pt x="217466" y="16535"/>
                  <a:pt x="401193" y="1947"/>
                  <a:pt x="578766" y="0"/>
                </a:cubicBezTo>
                <a:cubicBezTo>
                  <a:pt x="756339" y="-1947"/>
                  <a:pt x="957168" y="8710"/>
                  <a:pt x="1212946" y="0"/>
                </a:cubicBezTo>
                <a:cubicBezTo>
                  <a:pt x="1468724" y="-8710"/>
                  <a:pt x="1679379" y="-14599"/>
                  <a:pt x="1847126" y="0"/>
                </a:cubicBezTo>
                <a:cubicBezTo>
                  <a:pt x="1837056" y="145645"/>
                  <a:pt x="1853598" y="221826"/>
                  <a:pt x="1847126" y="334005"/>
                </a:cubicBezTo>
                <a:cubicBezTo>
                  <a:pt x="1635996" y="309404"/>
                  <a:pt x="1434922" y="329350"/>
                  <a:pt x="1194475" y="334005"/>
                </a:cubicBezTo>
                <a:cubicBezTo>
                  <a:pt x="954028" y="338660"/>
                  <a:pt x="810398" y="330566"/>
                  <a:pt x="634180" y="334005"/>
                </a:cubicBezTo>
                <a:cubicBezTo>
                  <a:pt x="457963" y="337444"/>
                  <a:pt x="292275" y="365034"/>
                  <a:pt x="0" y="334005"/>
                </a:cubicBezTo>
                <a:cubicBezTo>
                  <a:pt x="3684" y="178744"/>
                  <a:pt x="-16394" y="124325"/>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latin typeface="Ink Free" panose="03080402000500000000" pitchFamily="66" charset="0"/>
              </a:rPr>
              <a:t>Locations temporaires</a:t>
            </a:r>
          </a:p>
        </p:txBody>
      </p:sp>
      <p:sp>
        <p:nvSpPr>
          <p:cNvPr id="6" name="Rectangle 5">
            <a:extLst>
              <a:ext uri="{FF2B5EF4-FFF2-40B4-BE49-F238E27FC236}">
                <a16:creationId xmlns:a16="http://schemas.microsoft.com/office/drawing/2014/main" id="{0DDEF8BE-5FB4-D3EC-8668-9FFF0070B33C}"/>
              </a:ext>
            </a:extLst>
          </p:cNvPr>
          <p:cNvSpPr/>
          <p:nvPr/>
        </p:nvSpPr>
        <p:spPr>
          <a:xfrm>
            <a:off x="695326" y="1615903"/>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sp>
        <p:nvSpPr>
          <p:cNvPr id="11" name="Rectangle 10">
            <a:extLst>
              <a:ext uri="{FF2B5EF4-FFF2-40B4-BE49-F238E27FC236}">
                <a16:creationId xmlns:a16="http://schemas.microsoft.com/office/drawing/2014/main" id="{84273DA0-6EA2-8CE6-BAEB-A12A215B200B}"/>
              </a:ext>
            </a:extLst>
          </p:cNvPr>
          <p:cNvSpPr/>
          <p:nvPr/>
        </p:nvSpPr>
        <p:spPr>
          <a:xfrm rot="21413777">
            <a:off x="604506" y="1755697"/>
            <a:ext cx="2504993" cy="501112"/>
          </a:xfrm>
          <a:custGeom>
            <a:avLst/>
            <a:gdLst>
              <a:gd name="connsiteX0" fmla="*/ 0 w 2504993"/>
              <a:gd name="connsiteY0" fmla="*/ 0 h 501112"/>
              <a:gd name="connsiteX1" fmla="*/ 576148 w 2504993"/>
              <a:gd name="connsiteY1" fmla="*/ 0 h 501112"/>
              <a:gd name="connsiteX2" fmla="*/ 1227447 w 2504993"/>
              <a:gd name="connsiteY2" fmla="*/ 0 h 501112"/>
              <a:gd name="connsiteX3" fmla="*/ 1828645 w 2504993"/>
              <a:gd name="connsiteY3" fmla="*/ 0 h 501112"/>
              <a:gd name="connsiteX4" fmla="*/ 2504993 w 2504993"/>
              <a:gd name="connsiteY4" fmla="*/ 0 h 501112"/>
              <a:gd name="connsiteX5" fmla="*/ 2504993 w 2504993"/>
              <a:gd name="connsiteY5" fmla="*/ 501112 h 501112"/>
              <a:gd name="connsiteX6" fmla="*/ 1853695 w 2504993"/>
              <a:gd name="connsiteY6" fmla="*/ 501112 h 501112"/>
              <a:gd name="connsiteX7" fmla="*/ 1227447 w 2504993"/>
              <a:gd name="connsiteY7" fmla="*/ 501112 h 501112"/>
              <a:gd name="connsiteX8" fmla="*/ 651298 w 2504993"/>
              <a:gd name="connsiteY8" fmla="*/ 501112 h 501112"/>
              <a:gd name="connsiteX9" fmla="*/ 0 w 2504993"/>
              <a:gd name="connsiteY9" fmla="*/ 501112 h 501112"/>
              <a:gd name="connsiteX10" fmla="*/ 0 w 2504993"/>
              <a:gd name="connsiteY10" fmla="*/ 0 h 50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04993" h="501112" extrusionOk="0">
                <a:moveTo>
                  <a:pt x="0" y="0"/>
                </a:moveTo>
                <a:cubicBezTo>
                  <a:pt x="126814" y="2704"/>
                  <a:pt x="383206" y="-9700"/>
                  <a:pt x="576148" y="0"/>
                </a:cubicBezTo>
                <a:cubicBezTo>
                  <a:pt x="769090" y="9700"/>
                  <a:pt x="944555" y="-3054"/>
                  <a:pt x="1227447" y="0"/>
                </a:cubicBezTo>
                <a:cubicBezTo>
                  <a:pt x="1510339" y="3054"/>
                  <a:pt x="1703771" y="26704"/>
                  <a:pt x="1828645" y="0"/>
                </a:cubicBezTo>
                <a:cubicBezTo>
                  <a:pt x="1953519" y="-26704"/>
                  <a:pt x="2324439" y="18034"/>
                  <a:pt x="2504993" y="0"/>
                </a:cubicBezTo>
                <a:cubicBezTo>
                  <a:pt x="2511487" y="175656"/>
                  <a:pt x="2491012" y="258519"/>
                  <a:pt x="2504993" y="501112"/>
                </a:cubicBezTo>
                <a:cubicBezTo>
                  <a:pt x="2268145" y="513847"/>
                  <a:pt x="2161721" y="493009"/>
                  <a:pt x="1853695" y="501112"/>
                </a:cubicBezTo>
                <a:cubicBezTo>
                  <a:pt x="1545669" y="509215"/>
                  <a:pt x="1442061" y="525716"/>
                  <a:pt x="1227447" y="501112"/>
                </a:cubicBezTo>
                <a:cubicBezTo>
                  <a:pt x="1012833" y="476508"/>
                  <a:pt x="768259" y="489183"/>
                  <a:pt x="651298" y="501112"/>
                </a:cubicBezTo>
                <a:cubicBezTo>
                  <a:pt x="534337" y="513041"/>
                  <a:pt x="134393" y="517914"/>
                  <a:pt x="0" y="501112"/>
                </a:cubicBezTo>
                <a:cubicBezTo>
                  <a:pt x="9877" y="361249"/>
                  <a:pt x="8188" y="147074"/>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C00000"/>
                </a:solidFill>
                <a:latin typeface="Ink Free" panose="03080402000500000000" pitchFamily="66" charset="0"/>
              </a:rPr>
              <a:t>Souriez ! Vous êtes </a:t>
            </a:r>
          </a:p>
          <a:p>
            <a:pPr algn="ctr"/>
            <a:r>
              <a:rPr lang="fr-FR" b="1" dirty="0">
                <a:solidFill>
                  <a:srgbClr val="C00000"/>
                </a:solidFill>
                <a:latin typeface="Ink Free" panose="03080402000500000000" pitchFamily="66" charset="0"/>
              </a:rPr>
              <a:t>(bien) assurés ! </a:t>
            </a:r>
          </a:p>
        </p:txBody>
      </p:sp>
      <p:grpSp>
        <p:nvGrpSpPr>
          <p:cNvPr id="17" name="Groupe 16">
            <a:extLst>
              <a:ext uri="{FF2B5EF4-FFF2-40B4-BE49-F238E27FC236}">
                <a16:creationId xmlns:a16="http://schemas.microsoft.com/office/drawing/2014/main" id="{5203F23A-2488-56EE-9D00-213656EA96EC}"/>
              </a:ext>
            </a:extLst>
          </p:cNvPr>
          <p:cNvGrpSpPr/>
          <p:nvPr/>
        </p:nvGrpSpPr>
        <p:grpSpPr>
          <a:xfrm>
            <a:off x="11074194" y="4355163"/>
            <a:ext cx="1115654" cy="434891"/>
            <a:chOff x="9701914" y="5279004"/>
            <a:chExt cx="1115654" cy="434891"/>
          </a:xfrm>
        </p:grpSpPr>
        <p:sp>
          <p:nvSpPr>
            <p:cNvPr id="18" name="Rectangle 17">
              <a:hlinkClick r:id="rId6"/>
              <a:extLst>
                <a:ext uri="{FF2B5EF4-FFF2-40B4-BE49-F238E27FC236}">
                  <a16:creationId xmlns:a16="http://schemas.microsoft.com/office/drawing/2014/main" id="{157666C4-7EA3-6522-5437-E350304814E1}"/>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9" name="Image 18">
              <a:extLst>
                <a:ext uri="{FF2B5EF4-FFF2-40B4-BE49-F238E27FC236}">
                  <a16:creationId xmlns:a16="http://schemas.microsoft.com/office/drawing/2014/main" id="{ECA32392-75F5-91E3-CD06-4E486D29AEB4}"/>
                </a:ext>
              </a:extLst>
            </p:cNvPr>
            <p:cNvPicPr>
              <a:picLocks noChangeAspect="1"/>
            </p:cNvPicPr>
            <p:nvPr/>
          </p:nvPicPr>
          <p:blipFill>
            <a:blip r:embed="rId5">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pic>
        <p:nvPicPr>
          <p:cNvPr id="20" name="Picture 2" descr="Liste des concéssions BMW en France">
            <a:hlinkClick r:id="rId7" action="ppaction://hlinksldjump"/>
            <a:extLst>
              <a:ext uri="{FF2B5EF4-FFF2-40B4-BE49-F238E27FC236}">
                <a16:creationId xmlns:a16="http://schemas.microsoft.com/office/drawing/2014/main" id="{9EB4ED39-D43D-0EC1-4939-F24EFE045DE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487126" y="626373"/>
            <a:ext cx="518432" cy="520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9163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2" descr="Vecteur concept d'illustration d'assurance voyage sur fond blanc">
            <a:extLst>
              <a:ext uri="{FF2B5EF4-FFF2-40B4-BE49-F238E27FC236}">
                <a16:creationId xmlns:a16="http://schemas.microsoft.com/office/drawing/2014/main" id="{B4985462-5954-5859-3671-B1B06D7BC6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492" r="17218" b="8691"/>
          <a:stretch/>
        </p:blipFill>
        <p:spPr bwMode="auto">
          <a:xfrm>
            <a:off x="713573" y="1674808"/>
            <a:ext cx="4351504" cy="461534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C6BD58A-DC3F-4783-FFBB-5882FB83C866}"/>
              </a:ext>
            </a:extLst>
          </p:cNvPr>
          <p:cNvSpPr/>
          <p:nvPr/>
        </p:nvSpPr>
        <p:spPr>
          <a:xfrm>
            <a:off x="622699" y="1522030"/>
            <a:ext cx="10872063" cy="4871823"/>
          </a:xfrm>
          <a:custGeom>
            <a:avLst/>
            <a:gdLst>
              <a:gd name="connsiteX0" fmla="*/ 0 w 10872063"/>
              <a:gd name="connsiteY0" fmla="*/ 0 h 4871823"/>
              <a:gd name="connsiteX1" fmla="*/ 462063 w 10872063"/>
              <a:gd name="connsiteY1" fmla="*/ 0 h 4871823"/>
              <a:gd name="connsiteX2" fmla="*/ 1250287 w 10872063"/>
              <a:gd name="connsiteY2" fmla="*/ 0 h 4871823"/>
              <a:gd name="connsiteX3" fmla="*/ 1821071 w 10872063"/>
              <a:gd name="connsiteY3" fmla="*/ 0 h 4871823"/>
              <a:gd name="connsiteX4" fmla="*/ 2718016 w 10872063"/>
              <a:gd name="connsiteY4" fmla="*/ 0 h 4871823"/>
              <a:gd name="connsiteX5" fmla="*/ 3614961 w 10872063"/>
              <a:gd name="connsiteY5" fmla="*/ 0 h 4871823"/>
              <a:gd name="connsiteX6" fmla="*/ 4077024 w 10872063"/>
              <a:gd name="connsiteY6" fmla="*/ 0 h 4871823"/>
              <a:gd name="connsiteX7" fmla="*/ 4539086 w 10872063"/>
              <a:gd name="connsiteY7" fmla="*/ 0 h 4871823"/>
              <a:gd name="connsiteX8" fmla="*/ 5436032 w 10872063"/>
              <a:gd name="connsiteY8" fmla="*/ 0 h 4871823"/>
              <a:gd name="connsiteX9" fmla="*/ 6006815 w 10872063"/>
              <a:gd name="connsiteY9" fmla="*/ 0 h 4871823"/>
              <a:gd name="connsiteX10" fmla="*/ 6903760 w 10872063"/>
              <a:gd name="connsiteY10" fmla="*/ 0 h 4871823"/>
              <a:gd name="connsiteX11" fmla="*/ 7365823 w 10872063"/>
              <a:gd name="connsiteY11" fmla="*/ 0 h 4871823"/>
              <a:gd name="connsiteX12" fmla="*/ 8262768 w 10872063"/>
              <a:gd name="connsiteY12" fmla="*/ 0 h 4871823"/>
              <a:gd name="connsiteX13" fmla="*/ 8616110 w 10872063"/>
              <a:gd name="connsiteY13" fmla="*/ 0 h 4871823"/>
              <a:gd name="connsiteX14" fmla="*/ 9078173 w 10872063"/>
              <a:gd name="connsiteY14" fmla="*/ 0 h 4871823"/>
              <a:gd name="connsiteX15" fmla="*/ 9648956 w 10872063"/>
              <a:gd name="connsiteY15" fmla="*/ 0 h 4871823"/>
              <a:gd name="connsiteX16" fmla="*/ 10872063 w 10872063"/>
              <a:gd name="connsiteY16" fmla="*/ 0 h 4871823"/>
              <a:gd name="connsiteX17" fmla="*/ 10872063 w 10872063"/>
              <a:gd name="connsiteY17" fmla="*/ 695975 h 4871823"/>
              <a:gd name="connsiteX18" fmla="*/ 10872063 w 10872063"/>
              <a:gd name="connsiteY18" fmla="*/ 1245795 h 4871823"/>
              <a:gd name="connsiteX19" fmla="*/ 10872063 w 10872063"/>
              <a:gd name="connsiteY19" fmla="*/ 1844333 h 4871823"/>
              <a:gd name="connsiteX20" fmla="*/ 10872063 w 10872063"/>
              <a:gd name="connsiteY20" fmla="*/ 2589026 h 4871823"/>
              <a:gd name="connsiteX21" fmla="*/ 10872063 w 10872063"/>
              <a:gd name="connsiteY21" fmla="*/ 3187564 h 4871823"/>
              <a:gd name="connsiteX22" fmla="*/ 10872063 w 10872063"/>
              <a:gd name="connsiteY22" fmla="*/ 3834821 h 4871823"/>
              <a:gd name="connsiteX23" fmla="*/ 10872063 w 10872063"/>
              <a:gd name="connsiteY23" fmla="*/ 4871823 h 4871823"/>
              <a:gd name="connsiteX24" fmla="*/ 10301280 w 10872063"/>
              <a:gd name="connsiteY24" fmla="*/ 4871823 h 4871823"/>
              <a:gd name="connsiteX25" fmla="*/ 9839217 w 10872063"/>
              <a:gd name="connsiteY25" fmla="*/ 4871823 h 4871823"/>
              <a:gd name="connsiteX26" fmla="*/ 9485875 w 10872063"/>
              <a:gd name="connsiteY26" fmla="*/ 4871823 h 4871823"/>
              <a:gd name="connsiteX27" fmla="*/ 9132533 w 10872063"/>
              <a:gd name="connsiteY27" fmla="*/ 4871823 h 4871823"/>
              <a:gd name="connsiteX28" fmla="*/ 8344308 w 10872063"/>
              <a:gd name="connsiteY28" fmla="*/ 4871823 h 4871823"/>
              <a:gd name="connsiteX29" fmla="*/ 7556084 w 10872063"/>
              <a:gd name="connsiteY29" fmla="*/ 4871823 h 4871823"/>
              <a:gd name="connsiteX30" fmla="*/ 6767859 w 10872063"/>
              <a:gd name="connsiteY30" fmla="*/ 4871823 h 4871823"/>
              <a:gd name="connsiteX31" fmla="*/ 6197076 w 10872063"/>
              <a:gd name="connsiteY31" fmla="*/ 4871823 h 4871823"/>
              <a:gd name="connsiteX32" fmla="*/ 5517572 w 10872063"/>
              <a:gd name="connsiteY32" fmla="*/ 4871823 h 4871823"/>
              <a:gd name="connsiteX33" fmla="*/ 5055509 w 10872063"/>
              <a:gd name="connsiteY33" fmla="*/ 4871823 h 4871823"/>
              <a:gd name="connsiteX34" fmla="*/ 4376005 w 10872063"/>
              <a:gd name="connsiteY34" fmla="*/ 4871823 h 4871823"/>
              <a:gd name="connsiteX35" fmla="*/ 4022663 w 10872063"/>
              <a:gd name="connsiteY35" fmla="*/ 4871823 h 4871823"/>
              <a:gd name="connsiteX36" fmla="*/ 3125718 w 10872063"/>
              <a:gd name="connsiteY36" fmla="*/ 4871823 h 4871823"/>
              <a:gd name="connsiteX37" fmla="*/ 2663655 w 10872063"/>
              <a:gd name="connsiteY37" fmla="*/ 4871823 h 4871823"/>
              <a:gd name="connsiteX38" fmla="*/ 2201593 w 10872063"/>
              <a:gd name="connsiteY38" fmla="*/ 4871823 h 4871823"/>
              <a:gd name="connsiteX39" fmla="*/ 1413368 w 10872063"/>
              <a:gd name="connsiteY39" fmla="*/ 4871823 h 4871823"/>
              <a:gd name="connsiteX40" fmla="*/ 733864 w 10872063"/>
              <a:gd name="connsiteY40" fmla="*/ 4871823 h 4871823"/>
              <a:gd name="connsiteX41" fmla="*/ 0 w 10872063"/>
              <a:gd name="connsiteY41" fmla="*/ 4871823 h 4871823"/>
              <a:gd name="connsiteX42" fmla="*/ 0 w 10872063"/>
              <a:gd name="connsiteY42" fmla="*/ 4273285 h 4871823"/>
              <a:gd name="connsiteX43" fmla="*/ 0 w 10872063"/>
              <a:gd name="connsiteY43" fmla="*/ 3577310 h 4871823"/>
              <a:gd name="connsiteX44" fmla="*/ 0 w 10872063"/>
              <a:gd name="connsiteY44" fmla="*/ 3027490 h 4871823"/>
              <a:gd name="connsiteX45" fmla="*/ 0 w 10872063"/>
              <a:gd name="connsiteY45" fmla="*/ 2380234 h 4871823"/>
              <a:gd name="connsiteX46" fmla="*/ 0 w 10872063"/>
              <a:gd name="connsiteY46" fmla="*/ 1684259 h 4871823"/>
              <a:gd name="connsiteX47" fmla="*/ 0 w 10872063"/>
              <a:gd name="connsiteY47" fmla="*/ 1085721 h 4871823"/>
              <a:gd name="connsiteX48" fmla="*/ 0 w 10872063"/>
              <a:gd name="connsiteY48" fmla="*/ 0 h 487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72063" h="4871823" extrusionOk="0">
                <a:moveTo>
                  <a:pt x="0" y="0"/>
                </a:moveTo>
                <a:cubicBezTo>
                  <a:pt x="196476" y="-14278"/>
                  <a:pt x="257881" y="3184"/>
                  <a:pt x="462063" y="0"/>
                </a:cubicBezTo>
                <a:cubicBezTo>
                  <a:pt x="666245" y="-3184"/>
                  <a:pt x="965200" y="-16303"/>
                  <a:pt x="1250287" y="0"/>
                </a:cubicBezTo>
                <a:cubicBezTo>
                  <a:pt x="1535374" y="16303"/>
                  <a:pt x="1596198" y="-23207"/>
                  <a:pt x="1821071" y="0"/>
                </a:cubicBezTo>
                <a:cubicBezTo>
                  <a:pt x="2045944" y="23207"/>
                  <a:pt x="2296918" y="-22960"/>
                  <a:pt x="2718016" y="0"/>
                </a:cubicBezTo>
                <a:cubicBezTo>
                  <a:pt x="3139114" y="22960"/>
                  <a:pt x="3370675" y="-10155"/>
                  <a:pt x="3614961" y="0"/>
                </a:cubicBezTo>
                <a:cubicBezTo>
                  <a:pt x="3859248" y="10155"/>
                  <a:pt x="3879171" y="22189"/>
                  <a:pt x="4077024" y="0"/>
                </a:cubicBezTo>
                <a:cubicBezTo>
                  <a:pt x="4274877" y="-22189"/>
                  <a:pt x="4316957" y="7788"/>
                  <a:pt x="4539086" y="0"/>
                </a:cubicBezTo>
                <a:cubicBezTo>
                  <a:pt x="4761215" y="-7788"/>
                  <a:pt x="5130944" y="-6882"/>
                  <a:pt x="5436032" y="0"/>
                </a:cubicBezTo>
                <a:cubicBezTo>
                  <a:pt x="5741120" y="6882"/>
                  <a:pt x="5815675" y="10940"/>
                  <a:pt x="6006815" y="0"/>
                </a:cubicBezTo>
                <a:cubicBezTo>
                  <a:pt x="6197955" y="-10940"/>
                  <a:pt x="6527255" y="-32546"/>
                  <a:pt x="6903760" y="0"/>
                </a:cubicBezTo>
                <a:cubicBezTo>
                  <a:pt x="7280265" y="32546"/>
                  <a:pt x="7255948" y="17147"/>
                  <a:pt x="7365823" y="0"/>
                </a:cubicBezTo>
                <a:cubicBezTo>
                  <a:pt x="7475698" y="-17147"/>
                  <a:pt x="7912603" y="-42801"/>
                  <a:pt x="8262768" y="0"/>
                </a:cubicBezTo>
                <a:cubicBezTo>
                  <a:pt x="8612933" y="42801"/>
                  <a:pt x="8532836" y="-15399"/>
                  <a:pt x="8616110" y="0"/>
                </a:cubicBezTo>
                <a:cubicBezTo>
                  <a:pt x="8699384" y="15399"/>
                  <a:pt x="8942075" y="12395"/>
                  <a:pt x="9078173" y="0"/>
                </a:cubicBezTo>
                <a:cubicBezTo>
                  <a:pt x="9214271" y="-12395"/>
                  <a:pt x="9405927" y="-5653"/>
                  <a:pt x="9648956" y="0"/>
                </a:cubicBezTo>
                <a:cubicBezTo>
                  <a:pt x="9891985" y="5653"/>
                  <a:pt x="10420991" y="60872"/>
                  <a:pt x="10872063" y="0"/>
                </a:cubicBezTo>
                <a:cubicBezTo>
                  <a:pt x="10880507" y="260883"/>
                  <a:pt x="10862193" y="530849"/>
                  <a:pt x="10872063" y="695975"/>
                </a:cubicBezTo>
                <a:cubicBezTo>
                  <a:pt x="10881933" y="861101"/>
                  <a:pt x="10889096" y="1088261"/>
                  <a:pt x="10872063" y="1245795"/>
                </a:cubicBezTo>
                <a:cubicBezTo>
                  <a:pt x="10855030" y="1403329"/>
                  <a:pt x="10876444" y="1563553"/>
                  <a:pt x="10872063" y="1844333"/>
                </a:cubicBezTo>
                <a:cubicBezTo>
                  <a:pt x="10867682" y="2125113"/>
                  <a:pt x="10904989" y="2299011"/>
                  <a:pt x="10872063" y="2589026"/>
                </a:cubicBezTo>
                <a:cubicBezTo>
                  <a:pt x="10839137" y="2879041"/>
                  <a:pt x="10880542" y="2923384"/>
                  <a:pt x="10872063" y="3187564"/>
                </a:cubicBezTo>
                <a:cubicBezTo>
                  <a:pt x="10863584" y="3451744"/>
                  <a:pt x="10870423" y="3562630"/>
                  <a:pt x="10872063" y="3834821"/>
                </a:cubicBezTo>
                <a:cubicBezTo>
                  <a:pt x="10873703" y="4107012"/>
                  <a:pt x="10845716" y="4357075"/>
                  <a:pt x="10872063" y="4871823"/>
                </a:cubicBezTo>
                <a:cubicBezTo>
                  <a:pt x="10735151" y="4896476"/>
                  <a:pt x="10536653" y="4868459"/>
                  <a:pt x="10301280" y="4871823"/>
                </a:cubicBezTo>
                <a:cubicBezTo>
                  <a:pt x="10065907" y="4875187"/>
                  <a:pt x="10068022" y="4889033"/>
                  <a:pt x="9839217" y="4871823"/>
                </a:cubicBezTo>
                <a:cubicBezTo>
                  <a:pt x="9610412" y="4854613"/>
                  <a:pt x="9593620" y="4867813"/>
                  <a:pt x="9485875" y="4871823"/>
                </a:cubicBezTo>
                <a:cubicBezTo>
                  <a:pt x="9378130" y="4875833"/>
                  <a:pt x="9266846" y="4855354"/>
                  <a:pt x="9132533" y="4871823"/>
                </a:cubicBezTo>
                <a:cubicBezTo>
                  <a:pt x="8998220" y="4888292"/>
                  <a:pt x="8515856" y="4863914"/>
                  <a:pt x="8344308" y="4871823"/>
                </a:cubicBezTo>
                <a:cubicBezTo>
                  <a:pt x="8172760" y="4879732"/>
                  <a:pt x="7739740" y="4854922"/>
                  <a:pt x="7556084" y="4871823"/>
                </a:cubicBezTo>
                <a:cubicBezTo>
                  <a:pt x="7372428" y="4888724"/>
                  <a:pt x="7032627" y="4857628"/>
                  <a:pt x="6767859" y="4871823"/>
                </a:cubicBezTo>
                <a:cubicBezTo>
                  <a:pt x="6503092" y="4886018"/>
                  <a:pt x="6390353" y="4852779"/>
                  <a:pt x="6197076" y="4871823"/>
                </a:cubicBezTo>
                <a:cubicBezTo>
                  <a:pt x="6003799" y="4890867"/>
                  <a:pt x="5678167" y="4881904"/>
                  <a:pt x="5517572" y="4871823"/>
                </a:cubicBezTo>
                <a:cubicBezTo>
                  <a:pt x="5356977" y="4861742"/>
                  <a:pt x="5228366" y="4868633"/>
                  <a:pt x="5055509" y="4871823"/>
                </a:cubicBezTo>
                <a:cubicBezTo>
                  <a:pt x="4882652" y="4875013"/>
                  <a:pt x="4526688" y="4892584"/>
                  <a:pt x="4376005" y="4871823"/>
                </a:cubicBezTo>
                <a:cubicBezTo>
                  <a:pt x="4225322" y="4851062"/>
                  <a:pt x="4118789" y="4871246"/>
                  <a:pt x="4022663" y="4871823"/>
                </a:cubicBezTo>
                <a:cubicBezTo>
                  <a:pt x="3926537" y="4872400"/>
                  <a:pt x="3342880" y="4838938"/>
                  <a:pt x="3125718" y="4871823"/>
                </a:cubicBezTo>
                <a:cubicBezTo>
                  <a:pt x="2908556" y="4904708"/>
                  <a:pt x="2848727" y="4868713"/>
                  <a:pt x="2663655" y="4871823"/>
                </a:cubicBezTo>
                <a:cubicBezTo>
                  <a:pt x="2478583" y="4874933"/>
                  <a:pt x="2401453" y="4854260"/>
                  <a:pt x="2201593" y="4871823"/>
                </a:cubicBezTo>
                <a:cubicBezTo>
                  <a:pt x="2001733" y="4889386"/>
                  <a:pt x="1621991" y="4878838"/>
                  <a:pt x="1413368" y="4871823"/>
                </a:cubicBezTo>
                <a:cubicBezTo>
                  <a:pt x="1204746" y="4864808"/>
                  <a:pt x="912179" y="4887866"/>
                  <a:pt x="733864" y="4871823"/>
                </a:cubicBezTo>
                <a:cubicBezTo>
                  <a:pt x="555549" y="4855780"/>
                  <a:pt x="278587" y="4888165"/>
                  <a:pt x="0" y="4871823"/>
                </a:cubicBezTo>
                <a:cubicBezTo>
                  <a:pt x="15363" y="4684490"/>
                  <a:pt x="-19191" y="4572529"/>
                  <a:pt x="0" y="4273285"/>
                </a:cubicBezTo>
                <a:cubicBezTo>
                  <a:pt x="19191" y="3974041"/>
                  <a:pt x="-17019" y="3772216"/>
                  <a:pt x="0" y="3577310"/>
                </a:cubicBezTo>
                <a:cubicBezTo>
                  <a:pt x="17019" y="3382405"/>
                  <a:pt x="-4242" y="3165020"/>
                  <a:pt x="0" y="3027490"/>
                </a:cubicBezTo>
                <a:cubicBezTo>
                  <a:pt x="4242" y="2889960"/>
                  <a:pt x="-24144" y="2637645"/>
                  <a:pt x="0" y="2380234"/>
                </a:cubicBezTo>
                <a:cubicBezTo>
                  <a:pt x="24144" y="2122823"/>
                  <a:pt x="3034" y="1975424"/>
                  <a:pt x="0" y="1684259"/>
                </a:cubicBezTo>
                <a:cubicBezTo>
                  <a:pt x="-3034" y="1393095"/>
                  <a:pt x="4500" y="1373806"/>
                  <a:pt x="0" y="1085721"/>
                </a:cubicBezTo>
                <a:cubicBezTo>
                  <a:pt x="-4500" y="797636"/>
                  <a:pt x="40184" y="384733"/>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dirty="0">
                <a:solidFill>
                  <a:srgbClr val="C00000"/>
                </a:solidFill>
              </a:rPr>
              <a:t>Assurances IARD</a:t>
            </a:r>
            <a:endParaRPr lang="fr-FR" dirty="0"/>
          </a:p>
        </p:txBody>
      </p:sp>
      <p:sp>
        <p:nvSpPr>
          <p:cNvPr id="7" name="Espace réservé du texte 3">
            <a:extLst>
              <a:ext uri="{FF2B5EF4-FFF2-40B4-BE49-F238E27FC236}">
                <a16:creationId xmlns:a16="http://schemas.microsoft.com/office/drawing/2014/main" id="{06EF36EE-3D65-FF6A-9185-221BC7FBC939}"/>
              </a:ext>
            </a:extLst>
          </p:cNvPr>
          <p:cNvSpPr>
            <a:spLocks noGrp="1"/>
          </p:cNvSpPr>
          <p:nvPr>
            <p:ph type="body" sz="quarter" idx="14"/>
          </p:nvPr>
        </p:nvSpPr>
        <p:spPr>
          <a:xfrm>
            <a:off x="4376057" y="137054"/>
            <a:ext cx="7300006" cy="231246"/>
          </a:xfrm>
        </p:spPr>
        <p:txBody>
          <a:bodyPr/>
          <a:lstStyle/>
          <a:p>
            <a:r>
              <a:rPr lang="fr-FR" dirty="0"/>
              <a:t>En complément</a:t>
            </a:r>
          </a:p>
        </p:txBody>
      </p:sp>
      <p:sp>
        <p:nvSpPr>
          <p:cNvPr id="8" name="Rectangle 7">
            <a:extLst>
              <a:ext uri="{FF2B5EF4-FFF2-40B4-BE49-F238E27FC236}">
                <a16:creationId xmlns:a16="http://schemas.microsoft.com/office/drawing/2014/main" id="{54ED3DBB-A69E-7700-6033-3B92E080F776}"/>
              </a:ext>
            </a:extLst>
          </p:cNvPr>
          <p:cNvSpPr/>
          <p:nvPr/>
        </p:nvSpPr>
        <p:spPr>
          <a:xfrm>
            <a:off x="5159872" y="5311128"/>
            <a:ext cx="6060373" cy="734926"/>
          </a:xfrm>
          <a:custGeom>
            <a:avLst/>
            <a:gdLst>
              <a:gd name="connsiteX0" fmla="*/ 0 w 6060373"/>
              <a:gd name="connsiteY0" fmla="*/ 0 h 734926"/>
              <a:gd name="connsiteX1" fmla="*/ 552167 w 6060373"/>
              <a:gd name="connsiteY1" fmla="*/ 0 h 734926"/>
              <a:gd name="connsiteX2" fmla="*/ 1286146 w 6060373"/>
              <a:gd name="connsiteY2" fmla="*/ 0 h 734926"/>
              <a:gd name="connsiteX3" fmla="*/ 1898917 w 6060373"/>
              <a:gd name="connsiteY3" fmla="*/ 0 h 734926"/>
              <a:gd name="connsiteX4" fmla="*/ 2693499 w 6060373"/>
              <a:gd name="connsiteY4" fmla="*/ 0 h 734926"/>
              <a:gd name="connsiteX5" fmla="*/ 3488081 w 6060373"/>
              <a:gd name="connsiteY5" fmla="*/ 0 h 734926"/>
              <a:gd name="connsiteX6" fmla="*/ 4040249 w 6060373"/>
              <a:gd name="connsiteY6" fmla="*/ 0 h 734926"/>
              <a:gd name="connsiteX7" fmla="*/ 4592416 w 6060373"/>
              <a:gd name="connsiteY7" fmla="*/ 0 h 734926"/>
              <a:gd name="connsiteX8" fmla="*/ 5386998 w 6060373"/>
              <a:gd name="connsiteY8" fmla="*/ 0 h 734926"/>
              <a:gd name="connsiteX9" fmla="*/ 6060373 w 6060373"/>
              <a:gd name="connsiteY9" fmla="*/ 0 h 734926"/>
              <a:gd name="connsiteX10" fmla="*/ 6060373 w 6060373"/>
              <a:gd name="connsiteY10" fmla="*/ 382162 h 734926"/>
              <a:gd name="connsiteX11" fmla="*/ 6060373 w 6060373"/>
              <a:gd name="connsiteY11" fmla="*/ 734926 h 734926"/>
              <a:gd name="connsiteX12" fmla="*/ 5265791 w 6060373"/>
              <a:gd name="connsiteY12" fmla="*/ 734926 h 734926"/>
              <a:gd name="connsiteX13" fmla="*/ 4653020 w 6060373"/>
              <a:gd name="connsiteY13" fmla="*/ 734926 h 734926"/>
              <a:gd name="connsiteX14" fmla="*/ 4100852 w 6060373"/>
              <a:gd name="connsiteY14" fmla="*/ 734926 h 734926"/>
              <a:gd name="connsiteX15" fmla="*/ 3427478 w 6060373"/>
              <a:gd name="connsiteY15" fmla="*/ 734926 h 734926"/>
              <a:gd name="connsiteX16" fmla="*/ 2814707 w 6060373"/>
              <a:gd name="connsiteY16" fmla="*/ 734926 h 734926"/>
              <a:gd name="connsiteX17" fmla="*/ 2262539 w 6060373"/>
              <a:gd name="connsiteY17" fmla="*/ 734926 h 734926"/>
              <a:gd name="connsiteX18" fmla="*/ 1649768 w 6060373"/>
              <a:gd name="connsiteY18" fmla="*/ 734926 h 734926"/>
              <a:gd name="connsiteX19" fmla="*/ 855186 w 6060373"/>
              <a:gd name="connsiteY19" fmla="*/ 734926 h 734926"/>
              <a:gd name="connsiteX20" fmla="*/ 0 w 6060373"/>
              <a:gd name="connsiteY20" fmla="*/ 734926 h 734926"/>
              <a:gd name="connsiteX21" fmla="*/ 0 w 6060373"/>
              <a:gd name="connsiteY21" fmla="*/ 374812 h 734926"/>
              <a:gd name="connsiteX22" fmla="*/ 0 w 6060373"/>
              <a:gd name="connsiteY22"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0373" h="734926" extrusionOk="0">
                <a:moveTo>
                  <a:pt x="0" y="0"/>
                </a:moveTo>
                <a:cubicBezTo>
                  <a:pt x="196132" y="-27290"/>
                  <a:pt x="306040" y="-5980"/>
                  <a:pt x="552167" y="0"/>
                </a:cubicBezTo>
                <a:cubicBezTo>
                  <a:pt x="798294" y="5980"/>
                  <a:pt x="1128359" y="-19876"/>
                  <a:pt x="1286146" y="0"/>
                </a:cubicBezTo>
                <a:cubicBezTo>
                  <a:pt x="1443933" y="19876"/>
                  <a:pt x="1608769" y="-18552"/>
                  <a:pt x="1898917" y="0"/>
                </a:cubicBezTo>
                <a:cubicBezTo>
                  <a:pt x="2189065" y="18552"/>
                  <a:pt x="2316308" y="-6894"/>
                  <a:pt x="2693499" y="0"/>
                </a:cubicBezTo>
                <a:cubicBezTo>
                  <a:pt x="3070690" y="6894"/>
                  <a:pt x="3194227" y="-8329"/>
                  <a:pt x="3488081" y="0"/>
                </a:cubicBezTo>
                <a:cubicBezTo>
                  <a:pt x="3781935" y="8329"/>
                  <a:pt x="3881309" y="-11844"/>
                  <a:pt x="4040249" y="0"/>
                </a:cubicBezTo>
                <a:cubicBezTo>
                  <a:pt x="4199189" y="11844"/>
                  <a:pt x="4316552" y="2299"/>
                  <a:pt x="4592416" y="0"/>
                </a:cubicBezTo>
                <a:cubicBezTo>
                  <a:pt x="4868280" y="-2299"/>
                  <a:pt x="5124283" y="13638"/>
                  <a:pt x="5386998" y="0"/>
                </a:cubicBezTo>
                <a:cubicBezTo>
                  <a:pt x="5649713" y="-13638"/>
                  <a:pt x="5858796" y="-18989"/>
                  <a:pt x="6060373" y="0"/>
                </a:cubicBezTo>
                <a:cubicBezTo>
                  <a:pt x="6055161" y="85392"/>
                  <a:pt x="6058823" y="212685"/>
                  <a:pt x="6060373" y="382162"/>
                </a:cubicBezTo>
                <a:cubicBezTo>
                  <a:pt x="6061923" y="551639"/>
                  <a:pt x="6049833" y="640491"/>
                  <a:pt x="6060373" y="734926"/>
                </a:cubicBezTo>
                <a:cubicBezTo>
                  <a:pt x="5896659" y="720423"/>
                  <a:pt x="5446755" y="701440"/>
                  <a:pt x="5265791" y="734926"/>
                </a:cubicBezTo>
                <a:cubicBezTo>
                  <a:pt x="5084827" y="768412"/>
                  <a:pt x="4945106" y="709807"/>
                  <a:pt x="4653020" y="734926"/>
                </a:cubicBezTo>
                <a:cubicBezTo>
                  <a:pt x="4360934" y="760045"/>
                  <a:pt x="4261002" y="729877"/>
                  <a:pt x="4100852" y="734926"/>
                </a:cubicBezTo>
                <a:cubicBezTo>
                  <a:pt x="3940702" y="739975"/>
                  <a:pt x="3719567" y="704947"/>
                  <a:pt x="3427478" y="734926"/>
                </a:cubicBezTo>
                <a:cubicBezTo>
                  <a:pt x="3135389" y="764905"/>
                  <a:pt x="3103139" y="715789"/>
                  <a:pt x="2814707" y="734926"/>
                </a:cubicBezTo>
                <a:cubicBezTo>
                  <a:pt x="2526275" y="754063"/>
                  <a:pt x="2423901" y="737317"/>
                  <a:pt x="2262539" y="734926"/>
                </a:cubicBezTo>
                <a:cubicBezTo>
                  <a:pt x="2101177" y="732535"/>
                  <a:pt x="1826592" y="730109"/>
                  <a:pt x="1649768" y="734926"/>
                </a:cubicBezTo>
                <a:cubicBezTo>
                  <a:pt x="1472944" y="739743"/>
                  <a:pt x="1187233" y="738476"/>
                  <a:pt x="855186" y="734926"/>
                </a:cubicBezTo>
                <a:cubicBezTo>
                  <a:pt x="523139" y="731376"/>
                  <a:pt x="334736" y="757343"/>
                  <a:pt x="0" y="734926"/>
                </a:cubicBezTo>
                <a:cubicBezTo>
                  <a:pt x="2336" y="620244"/>
                  <a:pt x="8909" y="540507"/>
                  <a:pt x="0" y="374812"/>
                </a:cubicBezTo>
                <a:cubicBezTo>
                  <a:pt x="-8909" y="209117"/>
                  <a:pt x="16210" y="160564"/>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sp>
        <p:nvSpPr>
          <p:cNvPr id="11" name="Rectangle 10">
            <a:extLst>
              <a:ext uri="{FF2B5EF4-FFF2-40B4-BE49-F238E27FC236}">
                <a16:creationId xmlns:a16="http://schemas.microsoft.com/office/drawing/2014/main" id="{77F18CAA-FF6D-C001-F17A-42F9E83EF916}"/>
              </a:ext>
            </a:extLst>
          </p:cNvPr>
          <p:cNvSpPr/>
          <p:nvPr/>
        </p:nvSpPr>
        <p:spPr>
          <a:xfrm>
            <a:off x="5159872" y="3983087"/>
            <a:ext cx="6171147" cy="2231825"/>
          </a:xfrm>
          <a:custGeom>
            <a:avLst/>
            <a:gdLst>
              <a:gd name="connsiteX0" fmla="*/ 0 w 6171147"/>
              <a:gd name="connsiteY0" fmla="*/ 0 h 2231825"/>
              <a:gd name="connsiteX1" fmla="*/ 562260 w 6171147"/>
              <a:gd name="connsiteY1" fmla="*/ 0 h 2231825"/>
              <a:gd name="connsiteX2" fmla="*/ 1062809 w 6171147"/>
              <a:gd name="connsiteY2" fmla="*/ 0 h 2231825"/>
              <a:gd name="connsiteX3" fmla="*/ 1748492 w 6171147"/>
              <a:gd name="connsiteY3" fmla="*/ 0 h 2231825"/>
              <a:gd name="connsiteX4" fmla="*/ 2372463 w 6171147"/>
              <a:gd name="connsiteY4" fmla="*/ 0 h 2231825"/>
              <a:gd name="connsiteX5" fmla="*/ 3119858 w 6171147"/>
              <a:gd name="connsiteY5" fmla="*/ 0 h 2231825"/>
              <a:gd name="connsiteX6" fmla="*/ 3928964 w 6171147"/>
              <a:gd name="connsiteY6" fmla="*/ 0 h 2231825"/>
              <a:gd name="connsiteX7" fmla="*/ 4738070 w 6171147"/>
              <a:gd name="connsiteY7" fmla="*/ 0 h 2231825"/>
              <a:gd name="connsiteX8" fmla="*/ 5423753 w 6171147"/>
              <a:gd name="connsiteY8" fmla="*/ 0 h 2231825"/>
              <a:gd name="connsiteX9" fmla="*/ 6171147 w 6171147"/>
              <a:gd name="connsiteY9" fmla="*/ 0 h 2231825"/>
              <a:gd name="connsiteX10" fmla="*/ 6171147 w 6171147"/>
              <a:gd name="connsiteY10" fmla="*/ 557956 h 2231825"/>
              <a:gd name="connsiteX11" fmla="*/ 6171147 w 6171147"/>
              <a:gd name="connsiteY11" fmla="*/ 1138231 h 2231825"/>
              <a:gd name="connsiteX12" fmla="*/ 6171147 w 6171147"/>
              <a:gd name="connsiteY12" fmla="*/ 1696187 h 2231825"/>
              <a:gd name="connsiteX13" fmla="*/ 6171147 w 6171147"/>
              <a:gd name="connsiteY13" fmla="*/ 2231825 h 2231825"/>
              <a:gd name="connsiteX14" fmla="*/ 5608887 w 6171147"/>
              <a:gd name="connsiteY14" fmla="*/ 2231825 h 2231825"/>
              <a:gd name="connsiteX15" fmla="*/ 4923204 w 6171147"/>
              <a:gd name="connsiteY15" fmla="*/ 2231825 h 2231825"/>
              <a:gd name="connsiteX16" fmla="*/ 4422655 w 6171147"/>
              <a:gd name="connsiteY16" fmla="*/ 2231825 h 2231825"/>
              <a:gd name="connsiteX17" fmla="*/ 3798684 w 6171147"/>
              <a:gd name="connsiteY17" fmla="*/ 2231825 h 2231825"/>
              <a:gd name="connsiteX18" fmla="*/ 3113001 w 6171147"/>
              <a:gd name="connsiteY18" fmla="*/ 2231825 h 2231825"/>
              <a:gd name="connsiteX19" fmla="*/ 2550741 w 6171147"/>
              <a:gd name="connsiteY19" fmla="*/ 2231825 h 2231825"/>
              <a:gd name="connsiteX20" fmla="*/ 1803346 w 6171147"/>
              <a:gd name="connsiteY20" fmla="*/ 2231825 h 2231825"/>
              <a:gd name="connsiteX21" fmla="*/ 1241086 w 6171147"/>
              <a:gd name="connsiteY21" fmla="*/ 2231825 h 2231825"/>
              <a:gd name="connsiteX22" fmla="*/ 0 w 6171147"/>
              <a:gd name="connsiteY22" fmla="*/ 2231825 h 2231825"/>
              <a:gd name="connsiteX23" fmla="*/ 0 w 6171147"/>
              <a:gd name="connsiteY23" fmla="*/ 1718505 h 2231825"/>
              <a:gd name="connsiteX24" fmla="*/ 0 w 6171147"/>
              <a:gd name="connsiteY24" fmla="*/ 1227504 h 2231825"/>
              <a:gd name="connsiteX25" fmla="*/ 0 w 6171147"/>
              <a:gd name="connsiteY25" fmla="*/ 624911 h 2231825"/>
              <a:gd name="connsiteX26" fmla="*/ 0 w 6171147"/>
              <a:gd name="connsiteY26" fmla="*/ 0 h 22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71147" h="2231825" fill="none" extrusionOk="0">
                <a:moveTo>
                  <a:pt x="0" y="0"/>
                </a:moveTo>
                <a:cubicBezTo>
                  <a:pt x="202813" y="-13670"/>
                  <a:pt x="410844" y="-2129"/>
                  <a:pt x="562260" y="0"/>
                </a:cubicBezTo>
                <a:cubicBezTo>
                  <a:pt x="713676" y="2129"/>
                  <a:pt x="871208" y="-3841"/>
                  <a:pt x="1062809" y="0"/>
                </a:cubicBezTo>
                <a:cubicBezTo>
                  <a:pt x="1254410" y="3841"/>
                  <a:pt x="1455950" y="-24132"/>
                  <a:pt x="1748492" y="0"/>
                </a:cubicBezTo>
                <a:cubicBezTo>
                  <a:pt x="2041034" y="24132"/>
                  <a:pt x="2163867" y="-14282"/>
                  <a:pt x="2372463" y="0"/>
                </a:cubicBezTo>
                <a:cubicBezTo>
                  <a:pt x="2581059" y="14282"/>
                  <a:pt x="2969063" y="29046"/>
                  <a:pt x="3119858" y="0"/>
                </a:cubicBezTo>
                <a:cubicBezTo>
                  <a:pt x="3270654" y="-29046"/>
                  <a:pt x="3719477" y="-20450"/>
                  <a:pt x="3928964" y="0"/>
                </a:cubicBezTo>
                <a:cubicBezTo>
                  <a:pt x="4138451" y="20450"/>
                  <a:pt x="4402943" y="31909"/>
                  <a:pt x="4738070" y="0"/>
                </a:cubicBezTo>
                <a:cubicBezTo>
                  <a:pt x="5073197" y="-31909"/>
                  <a:pt x="5203296" y="-33979"/>
                  <a:pt x="5423753" y="0"/>
                </a:cubicBezTo>
                <a:cubicBezTo>
                  <a:pt x="5644210" y="33979"/>
                  <a:pt x="5979631" y="-36644"/>
                  <a:pt x="6171147" y="0"/>
                </a:cubicBezTo>
                <a:cubicBezTo>
                  <a:pt x="6170573" y="211339"/>
                  <a:pt x="6168233" y="329374"/>
                  <a:pt x="6171147" y="557956"/>
                </a:cubicBezTo>
                <a:cubicBezTo>
                  <a:pt x="6174061" y="786538"/>
                  <a:pt x="6170752" y="958408"/>
                  <a:pt x="6171147" y="1138231"/>
                </a:cubicBezTo>
                <a:cubicBezTo>
                  <a:pt x="6171542" y="1318054"/>
                  <a:pt x="6184814" y="1571101"/>
                  <a:pt x="6171147" y="1696187"/>
                </a:cubicBezTo>
                <a:cubicBezTo>
                  <a:pt x="6157480" y="1821273"/>
                  <a:pt x="6170044" y="1965453"/>
                  <a:pt x="6171147" y="2231825"/>
                </a:cubicBezTo>
                <a:cubicBezTo>
                  <a:pt x="5919138" y="2221233"/>
                  <a:pt x="5764660" y="2219411"/>
                  <a:pt x="5608887" y="2231825"/>
                </a:cubicBezTo>
                <a:cubicBezTo>
                  <a:pt x="5453114" y="2244239"/>
                  <a:pt x="5080149" y="2254890"/>
                  <a:pt x="4923204" y="2231825"/>
                </a:cubicBezTo>
                <a:cubicBezTo>
                  <a:pt x="4766259" y="2208760"/>
                  <a:pt x="4641542" y="2231985"/>
                  <a:pt x="4422655" y="2231825"/>
                </a:cubicBezTo>
                <a:cubicBezTo>
                  <a:pt x="4203768" y="2231665"/>
                  <a:pt x="3946015" y="2260752"/>
                  <a:pt x="3798684" y="2231825"/>
                </a:cubicBezTo>
                <a:cubicBezTo>
                  <a:pt x="3651353" y="2202898"/>
                  <a:pt x="3369792" y="2229966"/>
                  <a:pt x="3113001" y="2231825"/>
                </a:cubicBezTo>
                <a:cubicBezTo>
                  <a:pt x="2856210" y="2233684"/>
                  <a:pt x="2686223" y="2218919"/>
                  <a:pt x="2550741" y="2231825"/>
                </a:cubicBezTo>
                <a:cubicBezTo>
                  <a:pt x="2415259" y="2244731"/>
                  <a:pt x="2094614" y="2216569"/>
                  <a:pt x="1803346" y="2231825"/>
                </a:cubicBezTo>
                <a:cubicBezTo>
                  <a:pt x="1512078" y="2247081"/>
                  <a:pt x="1477493" y="2246798"/>
                  <a:pt x="1241086" y="2231825"/>
                </a:cubicBezTo>
                <a:cubicBezTo>
                  <a:pt x="1004679" y="2216852"/>
                  <a:pt x="406364" y="2292934"/>
                  <a:pt x="0" y="2231825"/>
                </a:cubicBezTo>
                <a:cubicBezTo>
                  <a:pt x="-17017" y="2015402"/>
                  <a:pt x="-7704" y="1886730"/>
                  <a:pt x="0" y="1718505"/>
                </a:cubicBezTo>
                <a:cubicBezTo>
                  <a:pt x="7704" y="1550280"/>
                  <a:pt x="-9135" y="1421891"/>
                  <a:pt x="0" y="1227504"/>
                </a:cubicBezTo>
                <a:cubicBezTo>
                  <a:pt x="9135" y="1033117"/>
                  <a:pt x="7467" y="881088"/>
                  <a:pt x="0" y="624911"/>
                </a:cubicBezTo>
                <a:cubicBezTo>
                  <a:pt x="-7467" y="368734"/>
                  <a:pt x="-7460" y="283008"/>
                  <a:pt x="0" y="0"/>
                </a:cubicBezTo>
                <a:close/>
              </a:path>
              <a:path w="6171147" h="2231825" stroke="0" extrusionOk="0">
                <a:moveTo>
                  <a:pt x="0" y="0"/>
                </a:moveTo>
                <a:cubicBezTo>
                  <a:pt x="160907" y="9347"/>
                  <a:pt x="387938" y="10786"/>
                  <a:pt x="562260" y="0"/>
                </a:cubicBezTo>
                <a:cubicBezTo>
                  <a:pt x="736582" y="-10786"/>
                  <a:pt x="1006801" y="33765"/>
                  <a:pt x="1309655" y="0"/>
                </a:cubicBezTo>
                <a:cubicBezTo>
                  <a:pt x="1612509" y="-33765"/>
                  <a:pt x="1693060" y="25027"/>
                  <a:pt x="1933626" y="0"/>
                </a:cubicBezTo>
                <a:cubicBezTo>
                  <a:pt x="2174192" y="-25027"/>
                  <a:pt x="2526226" y="-3007"/>
                  <a:pt x="2742732" y="0"/>
                </a:cubicBezTo>
                <a:cubicBezTo>
                  <a:pt x="2959238" y="3007"/>
                  <a:pt x="3380368" y="-32695"/>
                  <a:pt x="3551838" y="0"/>
                </a:cubicBezTo>
                <a:cubicBezTo>
                  <a:pt x="3723308" y="32695"/>
                  <a:pt x="3869133" y="499"/>
                  <a:pt x="4114098" y="0"/>
                </a:cubicBezTo>
                <a:cubicBezTo>
                  <a:pt x="4359063" y="-499"/>
                  <a:pt x="4440753" y="15780"/>
                  <a:pt x="4676358" y="0"/>
                </a:cubicBezTo>
                <a:cubicBezTo>
                  <a:pt x="4911963" y="-15780"/>
                  <a:pt x="5222136" y="-4600"/>
                  <a:pt x="5485464" y="0"/>
                </a:cubicBezTo>
                <a:cubicBezTo>
                  <a:pt x="5748792" y="4600"/>
                  <a:pt x="5850424" y="32607"/>
                  <a:pt x="6171147" y="0"/>
                </a:cubicBezTo>
                <a:cubicBezTo>
                  <a:pt x="6193396" y="254729"/>
                  <a:pt x="6175435" y="480275"/>
                  <a:pt x="6171147" y="602593"/>
                </a:cubicBezTo>
                <a:cubicBezTo>
                  <a:pt x="6166859" y="724911"/>
                  <a:pt x="6146424" y="963408"/>
                  <a:pt x="6171147" y="1138231"/>
                </a:cubicBezTo>
                <a:cubicBezTo>
                  <a:pt x="6195870" y="1313054"/>
                  <a:pt x="6173724" y="1616739"/>
                  <a:pt x="6171147" y="1740824"/>
                </a:cubicBezTo>
                <a:cubicBezTo>
                  <a:pt x="6168570" y="1864909"/>
                  <a:pt x="6190735" y="2042582"/>
                  <a:pt x="6171147" y="2231825"/>
                </a:cubicBezTo>
                <a:cubicBezTo>
                  <a:pt x="5829902" y="2244168"/>
                  <a:pt x="5692306" y="2237990"/>
                  <a:pt x="5485464" y="2231825"/>
                </a:cubicBezTo>
                <a:cubicBezTo>
                  <a:pt x="5278622" y="2225660"/>
                  <a:pt x="4997143" y="2227085"/>
                  <a:pt x="4799781" y="2231825"/>
                </a:cubicBezTo>
                <a:cubicBezTo>
                  <a:pt x="4602419" y="2236565"/>
                  <a:pt x="4318249" y="2233560"/>
                  <a:pt x="4175809" y="2231825"/>
                </a:cubicBezTo>
                <a:cubicBezTo>
                  <a:pt x="4033369" y="2230090"/>
                  <a:pt x="3818493" y="2224087"/>
                  <a:pt x="3613549" y="2231825"/>
                </a:cubicBezTo>
                <a:cubicBezTo>
                  <a:pt x="3408605" y="2239563"/>
                  <a:pt x="3300570" y="2218230"/>
                  <a:pt x="2989578" y="2231825"/>
                </a:cubicBezTo>
                <a:cubicBezTo>
                  <a:pt x="2678586" y="2245420"/>
                  <a:pt x="2554785" y="2252580"/>
                  <a:pt x="2180472" y="2231825"/>
                </a:cubicBezTo>
                <a:cubicBezTo>
                  <a:pt x="1806159" y="2211070"/>
                  <a:pt x="1771390" y="2210547"/>
                  <a:pt x="1556500" y="2231825"/>
                </a:cubicBezTo>
                <a:cubicBezTo>
                  <a:pt x="1341610" y="2253103"/>
                  <a:pt x="1186731" y="2220545"/>
                  <a:pt x="932529" y="2231825"/>
                </a:cubicBezTo>
                <a:cubicBezTo>
                  <a:pt x="678327" y="2243105"/>
                  <a:pt x="274381" y="2228049"/>
                  <a:pt x="0" y="2231825"/>
                </a:cubicBezTo>
                <a:cubicBezTo>
                  <a:pt x="-23557" y="1953868"/>
                  <a:pt x="14337" y="1874005"/>
                  <a:pt x="0" y="1651551"/>
                </a:cubicBezTo>
                <a:cubicBezTo>
                  <a:pt x="-14337" y="1429097"/>
                  <a:pt x="-18755" y="1262641"/>
                  <a:pt x="0" y="1071276"/>
                </a:cubicBezTo>
                <a:cubicBezTo>
                  <a:pt x="18755" y="879911"/>
                  <a:pt x="12126" y="664800"/>
                  <a:pt x="0" y="557956"/>
                </a:cubicBezTo>
                <a:cubicBezTo>
                  <a:pt x="-12126" y="451112"/>
                  <a:pt x="9589" y="163172"/>
                  <a:pt x="0" y="0"/>
                </a:cubicBezTo>
                <a:close/>
              </a:path>
            </a:pathLst>
          </a:custGeom>
          <a:solidFill>
            <a:srgbClr val="CCECFF"/>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latin typeface="Ink Free" panose="03080402000500000000" pitchFamily="66" charset="0"/>
            </a:endParaRPr>
          </a:p>
          <a:p>
            <a:endParaRPr lang="fr-FR" sz="1200" b="1" dirty="0">
              <a:solidFill>
                <a:schemeClr val="tx1"/>
              </a:solidFill>
              <a:latin typeface="Ink Free" panose="03080402000500000000" pitchFamily="66" charset="0"/>
            </a:endParaRPr>
          </a:p>
          <a:p>
            <a:r>
              <a:rPr lang="fr-FR" sz="1200" b="1" dirty="0">
                <a:solidFill>
                  <a:schemeClr val="tx1"/>
                </a:solidFill>
                <a:latin typeface="Ink Free" panose="03080402000500000000" pitchFamily="66" charset="0"/>
              </a:rPr>
              <a:t>Notre client veut savoir s’il est obligé d’enlever son attache remorque lorsqu’il n’e tracte pas sa caravane ?</a:t>
            </a:r>
          </a:p>
          <a:p>
            <a:r>
              <a:rPr lang="fr-FR" sz="1200" dirty="0">
                <a:solidFill>
                  <a:schemeClr val="tx1"/>
                </a:solidFill>
                <a:latin typeface="Ink Free" panose="03080402000500000000" pitchFamily="66" charset="0"/>
              </a:rPr>
              <a:t>Le Code de la route ne prévoit pas de disposition spécifique imposant le démontage, après usage, des dispositifs d'attelage de caravanes ou de remorques légères installés sur les véhicules automobiles. Les dispositions générales du Code de la route prévoient que les véhicules doivent être aménagés de manière à réduire autant que possible, en cas de collision, les risques d'accidents corporels.</a:t>
            </a:r>
          </a:p>
          <a:p>
            <a:r>
              <a:rPr lang="fr-FR" sz="1200" dirty="0">
                <a:solidFill>
                  <a:schemeClr val="tx1"/>
                </a:solidFill>
                <a:latin typeface="Ink Free" panose="03080402000500000000" pitchFamily="66" charset="0"/>
              </a:rPr>
              <a:t>L’attache remorque fait partie des équipements du véhicule assuré et sera couvert au même titre.</a:t>
            </a:r>
          </a:p>
          <a:p>
            <a:endParaRPr lang="fr-FR" sz="1200" dirty="0">
              <a:solidFill>
                <a:schemeClr val="tx1"/>
              </a:solidFill>
              <a:latin typeface="Ink Free" panose="03080402000500000000" pitchFamily="66" charset="0"/>
            </a:endParaRPr>
          </a:p>
        </p:txBody>
      </p:sp>
      <p:sp>
        <p:nvSpPr>
          <p:cNvPr id="23" name="Rectangle 22">
            <a:extLst>
              <a:ext uri="{FF2B5EF4-FFF2-40B4-BE49-F238E27FC236}">
                <a16:creationId xmlns:a16="http://schemas.microsoft.com/office/drawing/2014/main" id="{0F30178D-577D-6937-B48A-347EDFAD7DA2}"/>
              </a:ext>
            </a:extLst>
          </p:cNvPr>
          <p:cNvSpPr/>
          <p:nvPr/>
        </p:nvSpPr>
        <p:spPr>
          <a:xfrm>
            <a:off x="5370145" y="3857305"/>
            <a:ext cx="606975" cy="334005"/>
          </a:xfrm>
          <a:custGeom>
            <a:avLst/>
            <a:gdLst>
              <a:gd name="connsiteX0" fmla="*/ 0 w 606975"/>
              <a:gd name="connsiteY0" fmla="*/ 0 h 334005"/>
              <a:gd name="connsiteX1" fmla="*/ 606975 w 606975"/>
              <a:gd name="connsiteY1" fmla="*/ 0 h 334005"/>
              <a:gd name="connsiteX2" fmla="*/ 606975 w 606975"/>
              <a:gd name="connsiteY2" fmla="*/ 334005 h 334005"/>
              <a:gd name="connsiteX3" fmla="*/ 0 w 606975"/>
              <a:gd name="connsiteY3" fmla="*/ 334005 h 334005"/>
              <a:gd name="connsiteX4" fmla="*/ 0 w 606975"/>
              <a:gd name="connsiteY4" fmla="*/ 0 h 334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975" h="334005" fill="none" extrusionOk="0">
                <a:moveTo>
                  <a:pt x="0" y="0"/>
                </a:moveTo>
                <a:cubicBezTo>
                  <a:pt x="172535" y="-22376"/>
                  <a:pt x="351882" y="-9953"/>
                  <a:pt x="606975" y="0"/>
                </a:cubicBezTo>
                <a:cubicBezTo>
                  <a:pt x="619689" y="100580"/>
                  <a:pt x="603291" y="255463"/>
                  <a:pt x="606975" y="334005"/>
                </a:cubicBezTo>
                <a:cubicBezTo>
                  <a:pt x="371856" y="305136"/>
                  <a:pt x="298359" y="345401"/>
                  <a:pt x="0" y="334005"/>
                </a:cubicBezTo>
                <a:cubicBezTo>
                  <a:pt x="14518" y="251648"/>
                  <a:pt x="5236" y="139931"/>
                  <a:pt x="0" y="0"/>
                </a:cubicBezTo>
                <a:close/>
              </a:path>
              <a:path w="606975" h="334005" stroke="0" extrusionOk="0">
                <a:moveTo>
                  <a:pt x="0" y="0"/>
                </a:moveTo>
                <a:cubicBezTo>
                  <a:pt x="198777" y="18537"/>
                  <a:pt x="312698" y="15146"/>
                  <a:pt x="606975" y="0"/>
                </a:cubicBezTo>
                <a:cubicBezTo>
                  <a:pt x="599109" y="81086"/>
                  <a:pt x="611458" y="267098"/>
                  <a:pt x="606975" y="334005"/>
                </a:cubicBezTo>
                <a:cubicBezTo>
                  <a:pt x="331413" y="325550"/>
                  <a:pt x="135995" y="309033"/>
                  <a:pt x="0" y="334005"/>
                </a:cubicBezTo>
                <a:cubicBezTo>
                  <a:pt x="1796" y="264216"/>
                  <a:pt x="14769" y="108898"/>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AUTO</a:t>
            </a:r>
          </a:p>
        </p:txBody>
      </p:sp>
      <p:sp>
        <p:nvSpPr>
          <p:cNvPr id="48" name="Rectangle 47">
            <a:extLst>
              <a:ext uri="{FF2B5EF4-FFF2-40B4-BE49-F238E27FC236}">
                <a16:creationId xmlns:a16="http://schemas.microsoft.com/office/drawing/2014/main" id="{C6F4E675-40D5-0278-1096-B1FAB6BA376D}"/>
              </a:ext>
            </a:extLst>
          </p:cNvPr>
          <p:cNvSpPr/>
          <p:nvPr/>
        </p:nvSpPr>
        <p:spPr>
          <a:xfrm>
            <a:off x="6033683" y="3863477"/>
            <a:ext cx="1460626" cy="334005"/>
          </a:xfrm>
          <a:custGeom>
            <a:avLst/>
            <a:gdLst>
              <a:gd name="connsiteX0" fmla="*/ 0 w 1460626"/>
              <a:gd name="connsiteY0" fmla="*/ 0 h 334005"/>
              <a:gd name="connsiteX1" fmla="*/ 457663 w 1460626"/>
              <a:gd name="connsiteY1" fmla="*/ 0 h 334005"/>
              <a:gd name="connsiteX2" fmla="*/ 973751 w 1460626"/>
              <a:gd name="connsiteY2" fmla="*/ 0 h 334005"/>
              <a:gd name="connsiteX3" fmla="*/ 1460626 w 1460626"/>
              <a:gd name="connsiteY3" fmla="*/ 0 h 334005"/>
              <a:gd name="connsiteX4" fmla="*/ 1460626 w 1460626"/>
              <a:gd name="connsiteY4" fmla="*/ 334005 h 334005"/>
              <a:gd name="connsiteX5" fmla="*/ 973751 w 1460626"/>
              <a:gd name="connsiteY5" fmla="*/ 334005 h 334005"/>
              <a:gd name="connsiteX6" fmla="*/ 501482 w 1460626"/>
              <a:gd name="connsiteY6" fmla="*/ 334005 h 334005"/>
              <a:gd name="connsiteX7" fmla="*/ 0 w 1460626"/>
              <a:gd name="connsiteY7" fmla="*/ 334005 h 334005"/>
              <a:gd name="connsiteX8" fmla="*/ 0 w 1460626"/>
              <a:gd name="connsiteY8"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0626" h="334005" fill="none" extrusionOk="0">
                <a:moveTo>
                  <a:pt x="0" y="0"/>
                </a:moveTo>
                <a:cubicBezTo>
                  <a:pt x="165235" y="-987"/>
                  <a:pt x="277286" y="11809"/>
                  <a:pt x="457663" y="0"/>
                </a:cubicBezTo>
                <a:cubicBezTo>
                  <a:pt x="638040" y="-11809"/>
                  <a:pt x="747716" y="-3882"/>
                  <a:pt x="973751" y="0"/>
                </a:cubicBezTo>
                <a:cubicBezTo>
                  <a:pt x="1199786" y="3882"/>
                  <a:pt x="1278233" y="-20221"/>
                  <a:pt x="1460626" y="0"/>
                </a:cubicBezTo>
                <a:cubicBezTo>
                  <a:pt x="1464154" y="134074"/>
                  <a:pt x="1454808" y="239919"/>
                  <a:pt x="1460626" y="334005"/>
                </a:cubicBezTo>
                <a:cubicBezTo>
                  <a:pt x="1253112" y="323051"/>
                  <a:pt x="1087214" y="317132"/>
                  <a:pt x="973751" y="334005"/>
                </a:cubicBezTo>
                <a:cubicBezTo>
                  <a:pt x="860289" y="350878"/>
                  <a:pt x="612808" y="338511"/>
                  <a:pt x="501482" y="334005"/>
                </a:cubicBezTo>
                <a:cubicBezTo>
                  <a:pt x="390156" y="329499"/>
                  <a:pt x="184680" y="312269"/>
                  <a:pt x="0" y="334005"/>
                </a:cubicBezTo>
                <a:cubicBezTo>
                  <a:pt x="-370" y="167434"/>
                  <a:pt x="7203" y="141325"/>
                  <a:pt x="0" y="0"/>
                </a:cubicBezTo>
                <a:close/>
              </a:path>
              <a:path w="1460626" h="334005" stroke="0" extrusionOk="0">
                <a:moveTo>
                  <a:pt x="0" y="0"/>
                </a:moveTo>
                <a:cubicBezTo>
                  <a:pt x="226042" y="21854"/>
                  <a:pt x="271587" y="413"/>
                  <a:pt x="457663" y="0"/>
                </a:cubicBezTo>
                <a:cubicBezTo>
                  <a:pt x="643739" y="-413"/>
                  <a:pt x="821713" y="17228"/>
                  <a:pt x="959144" y="0"/>
                </a:cubicBezTo>
                <a:cubicBezTo>
                  <a:pt x="1096575" y="-17228"/>
                  <a:pt x="1305028" y="-5996"/>
                  <a:pt x="1460626" y="0"/>
                </a:cubicBezTo>
                <a:cubicBezTo>
                  <a:pt x="1450556" y="145645"/>
                  <a:pt x="1467098" y="221826"/>
                  <a:pt x="1460626" y="334005"/>
                </a:cubicBezTo>
                <a:cubicBezTo>
                  <a:pt x="1284027" y="320837"/>
                  <a:pt x="1193407" y="353114"/>
                  <a:pt x="944538" y="334005"/>
                </a:cubicBezTo>
                <a:cubicBezTo>
                  <a:pt x="695669" y="314896"/>
                  <a:pt x="707093" y="317516"/>
                  <a:pt x="501482" y="334005"/>
                </a:cubicBezTo>
                <a:cubicBezTo>
                  <a:pt x="295871" y="350494"/>
                  <a:pt x="202028" y="337378"/>
                  <a:pt x="0" y="334005"/>
                </a:cubicBezTo>
                <a:cubicBezTo>
                  <a:pt x="3684" y="178744"/>
                  <a:pt x="-16394" y="124325"/>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latin typeface="Ink Free" panose="03080402000500000000" pitchFamily="66" charset="0"/>
              </a:rPr>
              <a:t>Attache Remorque</a:t>
            </a:r>
          </a:p>
        </p:txBody>
      </p:sp>
      <p:sp>
        <p:nvSpPr>
          <p:cNvPr id="2" name="Rectangle 1">
            <a:extLst>
              <a:ext uri="{FF2B5EF4-FFF2-40B4-BE49-F238E27FC236}">
                <a16:creationId xmlns:a16="http://schemas.microsoft.com/office/drawing/2014/main" id="{0B9E53FC-8984-EB66-B4C4-584BA1095C3D}"/>
              </a:ext>
            </a:extLst>
          </p:cNvPr>
          <p:cNvSpPr/>
          <p:nvPr/>
        </p:nvSpPr>
        <p:spPr>
          <a:xfrm>
            <a:off x="5170708" y="2097415"/>
            <a:ext cx="6060373" cy="734926"/>
          </a:xfrm>
          <a:custGeom>
            <a:avLst/>
            <a:gdLst>
              <a:gd name="connsiteX0" fmla="*/ 0 w 6060373"/>
              <a:gd name="connsiteY0" fmla="*/ 0 h 734926"/>
              <a:gd name="connsiteX1" fmla="*/ 552167 w 6060373"/>
              <a:gd name="connsiteY1" fmla="*/ 0 h 734926"/>
              <a:gd name="connsiteX2" fmla="*/ 1286146 w 6060373"/>
              <a:gd name="connsiteY2" fmla="*/ 0 h 734926"/>
              <a:gd name="connsiteX3" fmla="*/ 1898917 w 6060373"/>
              <a:gd name="connsiteY3" fmla="*/ 0 h 734926"/>
              <a:gd name="connsiteX4" fmla="*/ 2693499 w 6060373"/>
              <a:gd name="connsiteY4" fmla="*/ 0 h 734926"/>
              <a:gd name="connsiteX5" fmla="*/ 3488081 w 6060373"/>
              <a:gd name="connsiteY5" fmla="*/ 0 h 734926"/>
              <a:gd name="connsiteX6" fmla="*/ 4040249 w 6060373"/>
              <a:gd name="connsiteY6" fmla="*/ 0 h 734926"/>
              <a:gd name="connsiteX7" fmla="*/ 4592416 w 6060373"/>
              <a:gd name="connsiteY7" fmla="*/ 0 h 734926"/>
              <a:gd name="connsiteX8" fmla="*/ 5386998 w 6060373"/>
              <a:gd name="connsiteY8" fmla="*/ 0 h 734926"/>
              <a:gd name="connsiteX9" fmla="*/ 6060373 w 6060373"/>
              <a:gd name="connsiteY9" fmla="*/ 0 h 734926"/>
              <a:gd name="connsiteX10" fmla="*/ 6060373 w 6060373"/>
              <a:gd name="connsiteY10" fmla="*/ 382162 h 734926"/>
              <a:gd name="connsiteX11" fmla="*/ 6060373 w 6060373"/>
              <a:gd name="connsiteY11" fmla="*/ 734926 h 734926"/>
              <a:gd name="connsiteX12" fmla="*/ 5265791 w 6060373"/>
              <a:gd name="connsiteY12" fmla="*/ 734926 h 734926"/>
              <a:gd name="connsiteX13" fmla="*/ 4653020 w 6060373"/>
              <a:gd name="connsiteY13" fmla="*/ 734926 h 734926"/>
              <a:gd name="connsiteX14" fmla="*/ 4100852 w 6060373"/>
              <a:gd name="connsiteY14" fmla="*/ 734926 h 734926"/>
              <a:gd name="connsiteX15" fmla="*/ 3427478 w 6060373"/>
              <a:gd name="connsiteY15" fmla="*/ 734926 h 734926"/>
              <a:gd name="connsiteX16" fmla="*/ 2814707 w 6060373"/>
              <a:gd name="connsiteY16" fmla="*/ 734926 h 734926"/>
              <a:gd name="connsiteX17" fmla="*/ 2262539 w 6060373"/>
              <a:gd name="connsiteY17" fmla="*/ 734926 h 734926"/>
              <a:gd name="connsiteX18" fmla="*/ 1649768 w 6060373"/>
              <a:gd name="connsiteY18" fmla="*/ 734926 h 734926"/>
              <a:gd name="connsiteX19" fmla="*/ 855186 w 6060373"/>
              <a:gd name="connsiteY19" fmla="*/ 734926 h 734926"/>
              <a:gd name="connsiteX20" fmla="*/ 0 w 6060373"/>
              <a:gd name="connsiteY20" fmla="*/ 734926 h 734926"/>
              <a:gd name="connsiteX21" fmla="*/ 0 w 6060373"/>
              <a:gd name="connsiteY21" fmla="*/ 374812 h 734926"/>
              <a:gd name="connsiteX22" fmla="*/ 0 w 6060373"/>
              <a:gd name="connsiteY22"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0373" h="734926" extrusionOk="0">
                <a:moveTo>
                  <a:pt x="0" y="0"/>
                </a:moveTo>
                <a:cubicBezTo>
                  <a:pt x="196132" y="-27290"/>
                  <a:pt x="306040" y="-5980"/>
                  <a:pt x="552167" y="0"/>
                </a:cubicBezTo>
                <a:cubicBezTo>
                  <a:pt x="798294" y="5980"/>
                  <a:pt x="1128359" y="-19876"/>
                  <a:pt x="1286146" y="0"/>
                </a:cubicBezTo>
                <a:cubicBezTo>
                  <a:pt x="1443933" y="19876"/>
                  <a:pt x="1608769" y="-18552"/>
                  <a:pt x="1898917" y="0"/>
                </a:cubicBezTo>
                <a:cubicBezTo>
                  <a:pt x="2189065" y="18552"/>
                  <a:pt x="2316308" y="-6894"/>
                  <a:pt x="2693499" y="0"/>
                </a:cubicBezTo>
                <a:cubicBezTo>
                  <a:pt x="3070690" y="6894"/>
                  <a:pt x="3194227" y="-8329"/>
                  <a:pt x="3488081" y="0"/>
                </a:cubicBezTo>
                <a:cubicBezTo>
                  <a:pt x="3781935" y="8329"/>
                  <a:pt x="3881309" y="-11844"/>
                  <a:pt x="4040249" y="0"/>
                </a:cubicBezTo>
                <a:cubicBezTo>
                  <a:pt x="4199189" y="11844"/>
                  <a:pt x="4316552" y="2299"/>
                  <a:pt x="4592416" y="0"/>
                </a:cubicBezTo>
                <a:cubicBezTo>
                  <a:pt x="4868280" y="-2299"/>
                  <a:pt x="5124283" y="13638"/>
                  <a:pt x="5386998" y="0"/>
                </a:cubicBezTo>
                <a:cubicBezTo>
                  <a:pt x="5649713" y="-13638"/>
                  <a:pt x="5858796" y="-18989"/>
                  <a:pt x="6060373" y="0"/>
                </a:cubicBezTo>
                <a:cubicBezTo>
                  <a:pt x="6055161" y="85392"/>
                  <a:pt x="6058823" y="212685"/>
                  <a:pt x="6060373" y="382162"/>
                </a:cubicBezTo>
                <a:cubicBezTo>
                  <a:pt x="6061923" y="551639"/>
                  <a:pt x="6049833" y="640491"/>
                  <a:pt x="6060373" y="734926"/>
                </a:cubicBezTo>
                <a:cubicBezTo>
                  <a:pt x="5896659" y="720423"/>
                  <a:pt x="5446755" y="701440"/>
                  <a:pt x="5265791" y="734926"/>
                </a:cubicBezTo>
                <a:cubicBezTo>
                  <a:pt x="5084827" y="768412"/>
                  <a:pt x="4945106" y="709807"/>
                  <a:pt x="4653020" y="734926"/>
                </a:cubicBezTo>
                <a:cubicBezTo>
                  <a:pt x="4360934" y="760045"/>
                  <a:pt x="4261002" y="729877"/>
                  <a:pt x="4100852" y="734926"/>
                </a:cubicBezTo>
                <a:cubicBezTo>
                  <a:pt x="3940702" y="739975"/>
                  <a:pt x="3719567" y="704947"/>
                  <a:pt x="3427478" y="734926"/>
                </a:cubicBezTo>
                <a:cubicBezTo>
                  <a:pt x="3135389" y="764905"/>
                  <a:pt x="3103139" y="715789"/>
                  <a:pt x="2814707" y="734926"/>
                </a:cubicBezTo>
                <a:cubicBezTo>
                  <a:pt x="2526275" y="754063"/>
                  <a:pt x="2423901" y="737317"/>
                  <a:pt x="2262539" y="734926"/>
                </a:cubicBezTo>
                <a:cubicBezTo>
                  <a:pt x="2101177" y="732535"/>
                  <a:pt x="1826592" y="730109"/>
                  <a:pt x="1649768" y="734926"/>
                </a:cubicBezTo>
                <a:cubicBezTo>
                  <a:pt x="1472944" y="739743"/>
                  <a:pt x="1187233" y="738476"/>
                  <a:pt x="855186" y="734926"/>
                </a:cubicBezTo>
                <a:cubicBezTo>
                  <a:pt x="523139" y="731376"/>
                  <a:pt x="334736" y="757343"/>
                  <a:pt x="0" y="734926"/>
                </a:cubicBezTo>
                <a:cubicBezTo>
                  <a:pt x="2336" y="620244"/>
                  <a:pt x="8909" y="540507"/>
                  <a:pt x="0" y="374812"/>
                </a:cubicBezTo>
                <a:cubicBezTo>
                  <a:pt x="-8909" y="209117"/>
                  <a:pt x="16210" y="160564"/>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sp>
        <p:nvSpPr>
          <p:cNvPr id="4" name="Rectangle 3">
            <a:extLst>
              <a:ext uri="{FF2B5EF4-FFF2-40B4-BE49-F238E27FC236}">
                <a16:creationId xmlns:a16="http://schemas.microsoft.com/office/drawing/2014/main" id="{384A22B3-3EFD-3996-E709-010949549C6F}"/>
              </a:ext>
            </a:extLst>
          </p:cNvPr>
          <p:cNvSpPr/>
          <p:nvPr/>
        </p:nvSpPr>
        <p:spPr>
          <a:xfrm>
            <a:off x="5159872" y="1828915"/>
            <a:ext cx="6171147" cy="1763478"/>
          </a:xfrm>
          <a:custGeom>
            <a:avLst/>
            <a:gdLst>
              <a:gd name="connsiteX0" fmla="*/ 0 w 6171147"/>
              <a:gd name="connsiteY0" fmla="*/ 0 h 1763478"/>
              <a:gd name="connsiteX1" fmla="*/ 562260 w 6171147"/>
              <a:gd name="connsiteY1" fmla="*/ 0 h 1763478"/>
              <a:gd name="connsiteX2" fmla="*/ 1309655 w 6171147"/>
              <a:gd name="connsiteY2" fmla="*/ 0 h 1763478"/>
              <a:gd name="connsiteX3" fmla="*/ 1871915 w 6171147"/>
              <a:gd name="connsiteY3" fmla="*/ 0 h 1763478"/>
              <a:gd name="connsiteX4" fmla="*/ 2372463 w 6171147"/>
              <a:gd name="connsiteY4" fmla="*/ 0 h 1763478"/>
              <a:gd name="connsiteX5" fmla="*/ 3058146 w 6171147"/>
              <a:gd name="connsiteY5" fmla="*/ 0 h 1763478"/>
              <a:gd name="connsiteX6" fmla="*/ 3682118 w 6171147"/>
              <a:gd name="connsiteY6" fmla="*/ 0 h 1763478"/>
              <a:gd name="connsiteX7" fmla="*/ 4429512 w 6171147"/>
              <a:gd name="connsiteY7" fmla="*/ 0 h 1763478"/>
              <a:gd name="connsiteX8" fmla="*/ 5238618 w 6171147"/>
              <a:gd name="connsiteY8" fmla="*/ 0 h 1763478"/>
              <a:gd name="connsiteX9" fmla="*/ 6171147 w 6171147"/>
              <a:gd name="connsiteY9" fmla="*/ 0 h 1763478"/>
              <a:gd name="connsiteX10" fmla="*/ 6171147 w 6171147"/>
              <a:gd name="connsiteY10" fmla="*/ 587826 h 1763478"/>
              <a:gd name="connsiteX11" fmla="*/ 6171147 w 6171147"/>
              <a:gd name="connsiteY11" fmla="*/ 1140382 h 1763478"/>
              <a:gd name="connsiteX12" fmla="*/ 6171147 w 6171147"/>
              <a:gd name="connsiteY12" fmla="*/ 1763478 h 1763478"/>
              <a:gd name="connsiteX13" fmla="*/ 5423753 w 6171147"/>
              <a:gd name="connsiteY13" fmla="*/ 1763478 h 1763478"/>
              <a:gd name="connsiteX14" fmla="*/ 4861492 w 6171147"/>
              <a:gd name="connsiteY14" fmla="*/ 1763478 h 1763478"/>
              <a:gd name="connsiteX15" fmla="*/ 4114098 w 6171147"/>
              <a:gd name="connsiteY15" fmla="*/ 1763478 h 1763478"/>
              <a:gd name="connsiteX16" fmla="*/ 3304992 w 6171147"/>
              <a:gd name="connsiteY16" fmla="*/ 1763478 h 1763478"/>
              <a:gd name="connsiteX17" fmla="*/ 2619309 w 6171147"/>
              <a:gd name="connsiteY17" fmla="*/ 1763478 h 1763478"/>
              <a:gd name="connsiteX18" fmla="*/ 2118760 w 6171147"/>
              <a:gd name="connsiteY18" fmla="*/ 1763478 h 1763478"/>
              <a:gd name="connsiteX19" fmla="*/ 1494789 w 6171147"/>
              <a:gd name="connsiteY19" fmla="*/ 1763478 h 1763478"/>
              <a:gd name="connsiteX20" fmla="*/ 809106 w 6171147"/>
              <a:gd name="connsiteY20" fmla="*/ 1763478 h 1763478"/>
              <a:gd name="connsiteX21" fmla="*/ 0 w 6171147"/>
              <a:gd name="connsiteY21" fmla="*/ 1763478 h 1763478"/>
              <a:gd name="connsiteX22" fmla="*/ 0 w 6171147"/>
              <a:gd name="connsiteY22" fmla="*/ 1158017 h 1763478"/>
              <a:gd name="connsiteX23" fmla="*/ 0 w 6171147"/>
              <a:gd name="connsiteY23" fmla="*/ 623096 h 1763478"/>
              <a:gd name="connsiteX24" fmla="*/ 0 w 6171147"/>
              <a:gd name="connsiteY24" fmla="*/ 0 h 1763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71147" h="1763478" fill="none" extrusionOk="0">
                <a:moveTo>
                  <a:pt x="0" y="0"/>
                </a:moveTo>
                <a:cubicBezTo>
                  <a:pt x="248368" y="9171"/>
                  <a:pt x="421441" y="11727"/>
                  <a:pt x="562260" y="0"/>
                </a:cubicBezTo>
                <a:cubicBezTo>
                  <a:pt x="703079" y="-11727"/>
                  <a:pt x="1032836" y="-7920"/>
                  <a:pt x="1309655" y="0"/>
                </a:cubicBezTo>
                <a:cubicBezTo>
                  <a:pt x="1586474" y="7920"/>
                  <a:pt x="1720499" y="-2129"/>
                  <a:pt x="1871915" y="0"/>
                </a:cubicBezTo>
                <a:cubicBezTo>
                  <a:pt x="2023331" y="2129"/>
                  <a:pt x="2189061" y="-2054"/>
                  <a:pt x="2372463" y="0"/>
                </a:cubicBezTo>
                <a:cubicBezTo>
                  <a:pt x="2555865" y="2054"/>
                  <a:pt x="2765604" y="-24132"/>
                  <a:pt x="3058146" y="0"/>
                </a:cubicBezTo>
                <a:cubicBezTo>
                  <a:pt x="3350688" y="24132"/>
                  <a:pt x="3473007" y="-16478"/>
                  <a:pt x="3682118" y="0"/>
                </a:cubicBezTo>
                <a:cubicBezTo>
                  <a:pt x="3891229" y="16478"/>
                  <a:pt x="4279115" y="33396"/>
                  <a:pt x="4429512" y="0"/>
                </a:cubicBezTo>
                <a:cubicBezTo>
                  <a:pt x="4579909" y="-33396"/>
                  <a:pt x="5029131" y="-20450"/>
                  <a:pt x="5238618" y="0"/>
                </a:cubicBezTo>
                <a:cubicBezTo>
                  <a:pt x="5448105" y="20450"/>
                  <a:pt x="5849593" y="-29160"/>
                  <a:pt x="6171147" y="0"/>
                </a:cubicBezTo>
                <a:cubicBezTo>
                  <a:pt x="6177737" y="175562"/>
                  <a:pt x="6184671" y="312742"/>
                  <a:pt x="6171147" y="587826"/>
                </a:cubicBezTo>
                <a:cubicBezTo>
                  <a:pt x="6157623" y="862910"/>
                  <a:pt x="6172008" y="946335"/>
                  <a:pt x="6171147" y="1140382"/>
                </a:cubicBezTo>
                <a:cubicBezTo>
                  <a:pt x="6170286" y="1334429"/>
                  <a:pt x="6145742" y="1467302"/>
                  <a:pt x="6171147" y="1763478"/>
                </a:cubicBezTo>
                <a:cubicBezTo>
                  <a:pt x="5848650" y="1769352"/>
                  <a:pt x="5614934" y="1759598"/>
                  <a:pt x="5423753" y="1763478"/>
                </a:cubicBezTo>
                <a:cubicBezTo>
                  <a:pt x="5232572" y="1767358"/>
                  <a:pt x="5107743" y="1780464"/>
                  <a:pt x="4861492" y="1763478"/>
                </a:cubicBezTo>
                <a:cubicBezTo>
                  <a:pt x="4615241" y="1746492"/>
                  <a:pt x="4386247" y="1728020"/>
                  <a:pt x="4114098" y="1763478"/>
                </a:cubicBezTo>
                <a:cubicBezTo>
                  <a:pt x="3841949" y="1798936"/>
                  <a:pt x="3473562" y="1774776"/>
                  <a:pt x="3304992" y="1763478"/>
                </a:cubicBezTo>
                <a:cubicBezTo>
                  <a:pt x="3136422" y="1752180"/>
                  <a:pt x="2776254" y="1786543"/>
                  <a:pt x="2619309" y="1763478"/>
                </a:cubicBezTo>
                <a:cubicBezTo>
                  <a:pt x="2462364" y="1740413"/>
                  <a:pt x="2337647" y="1763638"/>
                  <a:pt x="2118760" y="1763478"/>
                </a:cubicBezTo>
                <a:cubicBezTo>
                  <a:pt x="1899873" y="1763318"/>
                  <a:pt x="1642120" y="1792405"/>
                  <a:pt x="1494789" y="1763478"/>
                </a:cubicBezTo>
                <a:cubicBezTo>
                  <a:pt x="1347458" y="1734551"/>
                  <a:pt x="1065897" y="1761619"/>
                  <a:pt x="809106" y="1763478"/>
                </a:cubicBezTo>
                <a:cubicBezTo>
                  <a:pt x="552315" y="1765337"/>
                  <a:pt x="311108" y="1778474"/>
                  <a:pt x="0" y="1763478"/>
                </a:cubicBezTo>
                <a:cubicBezTo>
                  <a:pt x="14779" y="1484371"/>
                  <a:pt x="23446" y="1441913"/>
                  <a:pt x="0" y="1158017"/>
                </a:cubicBezTo>
                <a:cubicBezTo>
                  <a:pt x="-23446" y="874121"/>
                  <a:pt x="-20908" y="786638"/>
                  <a:pt x="0" y="623096"/>
                </a:cubicBezTo>
                <a:cubicBezTo>
                  <a:pt x="20908" y="459554"/>
                  <a:pt x="19375" y="126686"/>
                  <a:pt x="0" y="0"/>
                </a:cubicBezTo>
                <a:close/>
              </a:path>
              <a:path w="6171147" h="1763478" stroke="0" extrusionOk="0">
                <a:moveTo>
                  <a:pt x="0" y="0"/>
                </a:moveTo>
                <a:cubicBezTo>
                  <a:pt x="160907" y="9347"/>
                  <a:pt x="387938" y="10786"/>
                  <a:pt x="562260" y="0"/>
                </a:cubicBezTo>
                <a:cubicBezTo>
                  <a:pt x="736582" y="-10786"/>
                  <a:pt x="1006801" y="33765"/>
                  <a:pt x="1309655" y="0"/>
                </a:cubicBezTo>
                <a:cubicBezTo>
                  <a:pt x="1612509" y="-33765"/>
                  <a:pt x="1693060" y="25027"/>
                  <a:pt x="1933626" y="0"/>
                </a:cubicBezTo>
                <a:cubicBezTo>
                  <a:pt x="2174192" y="-25027"/>
                  <a:pt x="2526226" y="-3007"/>
                  <a:pt x="2742732" y="0"/>
                </a:cubicBezTo>
                <a:cubicBezTo>
                  <a:pt x="2959238" y="3007"/>
                  <a:pt x="3380368" y="-32695"/>
                  <a:pt x="3551838" y="0"/>
                </a:cubicBezTo>
                <a:cubicBezTo>
                  <a:pt x="3723308" y="32695"/>
                  <a:pt x="3869133" y="499"/>
                  <a:pt x="4114098" y="0"/>
                </a:cubicBezTo>
                <a:cubicBezTo>
                  <a:pt x="4359063" y="-499"/>
                  <a:pt x="4440753" y="15780"/>
                  <a:pt x="4676358" y="0"/>
                </a:cubicBezTo>
                <a:cubicBezTo>
                  <a:pt x="4911963" y="-15780"/>
                  <a:pt x="5222136" y="-4600"/>
                  <a:pt x="5485464" y="0"/>
                </a:cubicBezTo>
                <a:cubicBezTo>
                  <a:pt x="5748792" y="4600"/>
                  <a:pt x="5850424" y="32607"/>
                  <a:pt x="6171147" y="0"/>
                </a:cubicBezTo>
                <a:cubicBezTo>
                  <a:pt x="6151617" y="204094"/>
                  <a:pt x="6185917" y="345468"/>
                  <a:pt x="6171147" y="623096"/>
                </a:cubicBezTo>
                <a:cubicBezTo>
                  <a:pt x="6156377" y="900724"/>
                  <a:pt x="6157850" y="969822"/>
                  <a:pt x="6171147" y="1193287"/>
                </a:cubicBezTo>
                <a:cubicBezTo>
                  <a:pt x="6184444" y="1416752"/>
                  <a:pt x="6147820" y="1565725"/>
                  <a:pt x="6171147" y="1763478"/>
                </a:cubicBezTo>
                <a:cubicBezTo>
                  <a:pt x="6070477" y="1771158"/>
                  <a:pt x="5914296" y="1757941"/>
                  <a:pt x="5670598" y="1763478"/>
                </a:cubicBezTo>
                <a:cubicBezTo>
                  <a:pt x="5426900" y="1769015"/>
                  <a:pt x="5272735" y="1789240"/>
                  <a:pt x="5108338" y="1763478"/>
                </a:cubicBezTo>
                <a:cubicBezTo>
                  <a:pt x="4943941" y="1737716"/>
                  <a:pt x="4620017" y="1758738"/>
                  <a:pt x="4422655" y="1763478"/>
                </a:cubicBezTo>
                <a:cubicBezTo>
                  <a:pt x="4225293" y="1768218"/>
                  <a:pt x="3940415" y="1763231"/>
                  <a:pt x="3798684" y="1763478"/>
                </a:cubicBezTo>
                <a:cubicBezTo>
                  <a:pt x="3656953" y="1763725"/>
                  <a:pt x="3441368" y="1755740"/>
                  <a:pt x="3236424" y="1763478"/>
                </a:cubicBezTo>
                <a:cubicBezTo>
                  <a:pt x="3031480" y="1771216"/>
                  <a:pt x="2924326" y="1751584"/>
                  <a:pt x="2612452" y="1763478"/>
                </a:cubicBezTo>
                <a:cubicBezTo>
                  <a:pt x="2300578" y="1775372"/>
                  <a:pt x="2177659" y="1784233"/>
                  <a:pt x="1803346" y="1763478"/>
                </a:cubicBezTo>
                <a:cubicBezTo>
                  <a:pt x="1429033" y="1742723"/>
                  <a:pt x="1391668" y="1740748"/>
                  <a:pt x="1179375" y="1763478"/>
                </a:cubicBezTo>
                <a:cubicBezTo>
                  <a:pt x="967082" y="1786208"/>
                  <a:pt x="461416" y="1778058"/>
                  <a:pt x="0" y="1763478"/>
                </a:cubicBezTo>
                <a:cubicBezTo>
                  <a:pt x="-16850" y="1559190"/>
                  <a:pt x="27121" y="1358437"/>
                  <a:pt x="0" y="1210922"/>
                </a:cubicBezTo>
                <a:cubicBezTo>
                  <a:pt x="-27121" y="1063407"/>
                  <a:pt x="1531" y="870755"/>
                  <a:pt x="0" y="676000"/>
                </a:cubicBezTo>
                <a:cubicBezTo>
                  <a:pt x="-1531" y="481245"/>
                  <a:pt x="-209" y="141933"/>
                  <a:pt x="0" y="0"/>
                </a:cubicBezTo>
                <a:close/>
              </a:path>
            </a:pathLst>
          </a:custGeom>
          <a:solidFill>
            <a:srgbClr val="CCECFF"/>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400" b="1" dirty="0">
              <a:solidFill>
                <a:schemeClr val="tx1"/>
              </a:solidFill>
              <a:latin typeface="Ink Free" panose="03080402000500000000" pitchFamily="66" charset="0"/>
            </a:endParaRPr>
          </a:p>
          <a:p>
            <a:endParaRPr lang="fr-FR" sz="1200" b="1" dirty="0">
              <a:solidFill>
                <a:schemeClr val="tx1"/>
              </a:solidFill>
              <a:latin typeface="Ink Free" panose="03080402000500000000" pitchFamily="66" charset="0"/>
            </a:endParaRPr>
          </a:p>
          <a:p>
            <a:endParaRPr lang="fr-FR" sz="1200" b="1" dirty="0">
              <a:solidFill>
                <a:schemeClr val="tx1"/>
              </a:solidFill>
              <a:latin typeface="Ink Free" panose="03080402000500000000" pitchFamily="66" charset="0"/>
            </a:endParaRPr>
          </a:p>
          <a:p>
            <a:r>
              <a:rPr lang="fr-FR" sz="1200" b="1" dirty="0">
                <a:solidFill>
                  <a:schemeClr val="tx1"/>
                </a:solidFill>
                <a:latin typeface="Ink Free" panose="03080402000500000000" pitchFamily="66" charset="0"/>
              </a:rPr>
              <a:t>Notre client souhaite savoir si nous assurons sa caravane.</a:t>
            </a:r>
          </a:p>
          <a:p>
            <a:r>
              <a:rPr lang="fr-FR" sz="1200" dirty="0">
                <a:solidFill>
                  <a:schemeClr val="tx1"/>
                </a:solidFill>
                <a:latin typeface="Ink Free" panose="03080402000500000000" pitchFamily="66" charset="0"/>
              </a:rPr>
              <a:t>Nous assurons les caravanes ou les remorques attelées au véhicule assuré d’un poids total autorisé en charge maximum de 750 kg.</a:t>
            </a:r>
          </a:p>
          <a:p>
            <a:r>
              <a:rPr lang="fr-FR" sz="1200" dirty="0">
                <a:solidFill>
                  <a:schemeClr val="tx1"/>
                </a:solidFill>
                <a:latin typeface="Ink Free" panose="03080402000500000000" pitchFamily="66" charset="0"/>
              </a:rPr>
              <a:t>Nous ne garantissons pas les remorques spécialement aménagées.</a:t>
            </a:r>
          </a:p>
          <a:p>
            <a:r>
              <a:rPr lang="fr-FR" sz="1200" b="1" dirty="0">
                <a:solidFill>
                  <a:schemeClr val="tx1"/>
                </a:solidFill>
                <a:latin typeface="Ink Free" panose="03080402000500000000" pitchFamily="66" charset="0"/>
              </a:rPr>
              <a:t>Pouvons-nous assurer une remorque fabriquée par notre client ?</a:t>
            </a:r>
          </a:p>
          <a:p>
            <a:r>
              <a:rPr lang="fr-FR" sz="1200" dirty="0">
                <a:solidFill>
                  <a:schemeClr val="tx1">
                    <a:lumMod val="75000"/>
                    <a:lumOff val="25000"/>
                  </a:schemeClr>
                </a:solidFill>
                <a:latin typeface="Ink Free" panose="03080402000500000000" pitchFamily="66" charset="0"/>
              </a:rPr>
              <a:t>Non, pour être couverte, la remorque devra être construite par un professionnel.</a:t>
            </a:r>
          </a:p>
          <a:p>
            <a:r>
              <a:rPr lang="fr-FR" sz="1200" dirty="0">
                <a:solidFill>
                  <a:schemeClr val="tx1">
                    <a:lumMod val="75000"/>
                    <a:lumOff val="25000"/>
                  </a:schemeClr>
                </a:solidFill>
                <a:latin typeface="Ink Free" panose="03080402000500000000" pitchFamily="66" charset="0"/>
              </a:rPr>
              <a:t>CG 9,1</a:t>
            </a:r>
          </a:p>
          <a:p>
            <a:endParaRPr lang="fr-FR" sz="1200" dirty="0">
              <a:solidFill>
                <a:schemeClr val="tx1"/>
              </a:solidFill>
              <a:latin typeface="Ink Free" panose="03080402000500000000" pitchFamily="66" charset="0"/>
            </a:endParaRPr>
          </a:p>
        </p:txBody>
      </p:sp>
      <p:sp>
        <p:nvSpPr>
          <p:cNvPr id="9" name="Rectangle 8">
            <a:extLst>
              <a:ext uri="{FF2B5EF4-FFF2-40B4-BE49-F238E27FC236}">
                <a16:creationId xmlns:a16="http://schemas.microsoft.com/office/drawing/2014/main" id="{CAFB3337-BB98-DAA8-AEA2-85DCBEE55FFD}"/>
              </a:ext>
            </a:extLst>
          </p:cNvPr>
          <p:cNvSpPr/>
          <p:nvPr/>
        </p:nvSpPr>
        <p:spPr>
          <a:xfrm>
            <a:off x="5370146" y="1703133"/>
            <a:ext cx="606974" cy="334005"/>
          </a:xfrm>
          <a:custGeom>
            <a:avLst/>
            <a:gdLst>
              <a:gd name="connsiteX0" fmla="*/ 0 w 606974"/>
              <a:gd name="connsiteY0" fmla="*/ 0 h 334005"/>
              <a:gd name="connsiteX1" fmla="*/ 606974 w 606974"/>
              <a:gd name="connsiteY1" fmla="*/ 0 h 334005"/>
              <a:gd name="connsiteX2" fmla="*/ 606974 w 606974"/>
              <a:gd name="connsiteY2" fmla="*/ 334005 h 334005"/>
              <a:gd name="connsiteX3" fmla="*/ 0 w 606974"/>
              <a:gd name="connsiteY3" fmla="*/ 334005 h 334005"/>
              <a:gd name="connsiteX4" fmla="*/ 0 w 606974"/>
              <a:gd name="connsiteY4" fmla="*/ 0 h 334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974" h="334005" fill="none" extrusionOk="0">
                <a:moveTo>
                  <a:pt x="0" y="0"/>
                </a:moveTo>
                <a:cubicBezTo>
                  <a:pt x="179098" y="-16580"/>
                  <a:pt x="352252" y="-4440"/>
                  <a:pt x="606974" y="0"/>
                </a:cubicBezTo>
                <a:cubicBezTo>
                  <a:pt x="619688" y="100580"/>
                  <a:pt x="603290" y="255463"/>
                  <a:pt x="606974" y="334005"/>
                </a:cubicBezTo>
                <a:cubicBezTo>
                  <a:pt x="370931" y="360232"/>
                  <a:pt x="292143" y="342245"/>
                  <a:pt x="0" y="334005"/>
                </a:cubicBezTo>
                <a:cubicBezTo>
                  <a:pt x="14518" y="251648"/>
                  <a:pt x="5236" y="139931"/>
                  <a:pt x="0" y="0"/>
                </a:cubicBezTo>
                <a:close/>
              </a:path>
              <a:path w="606974" h="334005" stroke="0" extrusionOk="0">
                <a:moveTo>
                  <a:pt x="0" y="0"/>
                </a:moveTo>
                <a:cubicBezTo>
                  <a:pt x="200254" y="20966"/>
                  <a:pt x="318924" y="18352"/>
                  <a:pt x="606974" y="0"/>
                </a:cubicBezTo>
                <a:cubicBezTo>
                  <a:pt x="599108" y="81086"/>
                  <a:pt x="611457" y="267098"/>
                  <a:pt x="606974" y="334005"/>
                </a:cubicBezTo>
                <a:cubicBezTo>
                  <a:pt x="325887" y="324931"/>
                  <a:pt x="134150" y="308411"/>
                  <a:pt x="0" y="334005"/>
                </a:cubicBezTo>
                <a:cubicBezTo>
                  <a:pt x="1796" y="264216"/>
                  <a:pt x="14769" y="108898"/>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AUTO</a:t>
            </a:r>
          </a:p>
        </p:txBody>
      </p:sp>
      <p:sp>
        <p:nvSpPr>
          <p:cNvPr id="14" name="Rectangle 13">
            <a:extLst>
              <a:ext uri="{FF2B5EF4-FFF2-40B4-BE49-F238E27FC236}">
                <a16:creationId xmlns:a16="http://schemas.microsoft.com/office/drawing/2014/main" id="{BE6BE1AC-AB05-F47E-A8C8-4650163D7104}"/>
              </a:ext>
            </a:extLst>
          </p:cNvPr>
          <p:cNvSpPr/>
          <p:nvPr/>
        </p:nvSpPr>
        <p:spPr>
          <a:xfrm>
            <a:off x="6024256" y="1703133"/>
            <a:ext cx="1847126" cy="334005"/>
          </a:xfrm>
          <a:custGeom>
            <a:avLst/>
            <a:gdLst>
              <a:gd name="connsiteX0" fmla="*/ 0 w 1847126"/>
              <a:gd name="connsiteY0" fmla="*/ 0 h 334005"/>
              <a:gd name="connsiteX1" fmla="*/ 578766 w 1847126"/>
              <a:gd name="connsiteY1" fmla="*/ 0 h 334005"/>
              <a:gd name="connsiteX2" fmla="*/ 1231417 w 1847126"/>
              <a:gd name="connsiteY2" fmla="*/ 0 h 334005"/>
              <a:gd name="connsiteX3" fmla="*/ 1847126 w 1847126"/>
              <a:gd name="connsiteY3" fmla="*/ 0 h 334005"/>
              <a:gd name="connsiteX4" fmla="*/ 1847126 w 1847126"/>
              <a:gd name="connsiteY4" fmla="*/ 334005 h 334005"/>
              <a:gd name="connsiteX5" fmla="*/ 1231417 w 1847126"/>
              <a:gd name="connsiteY5" fmla="*/ 334005 h 334005"/>
              <a:gd name="connsiteX6" fmla="*/ 634180 w 1847126"/>
              <a:gd name="connsiteY6" fmla="*/ 334005 h 334005"/>
              <a:gd name="connsiteX7" fmla="*/ 0 w 1847126"/>
              <a:gd name="connsiteY7" fmla="*/ 334005 h 334005"/>
              <a:gd name="connsiteX8" fmla="*/ 0 w 1847126"/>
              <a:gd name="connsiteY8"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7126" h="334005" fill="none" extrusionOk="0">
                <a:moveTo>
                  <a:pt x="0" y="0"/>
                </a:moveTo>
                <a:cubicBezTo>
                  <a:pt x="266086" y="9050"/>
                  <a:pt x="394595" y="-12660"/>
                  <a:pt x="578766" y="0"/>
                </a:cubicBezTo>
                <a:cubicBezTo>
                  <a:pt x="762937" y="12660"/>
                  <a:pt x="1050595" y="-24536"/>
                  <a:pt x="1231417" y="0"/>
                </a:cubicBezTo>
                <a:cubicBezTo>
                  <a:pt x="1412239" y="24536"/>
                  <a:pt x="1685701" y="-25533"/>
                  <a:pt x="1847126" y="0"/>
                </a:cubicBezTo>
                <a:cubicBezTo>
                  <a:pt x="1850654" y="134074"/>
                  <a:pt x="1841308" y="239919"/>
                  <a:pt x="1847126" y="334005"/>
                </a:cubicBezTo>
                <a:cubicBezTo>
                  <a:pt x="1666358" y="342056"/>
                  <a:pt x="1469764" y="310098"/>
                  <a:pt x="1231417" y="334005"/>
                </a:cubicBezTo>
                <a:cubicBezTo>
                  <a:pt x="993070" y="357912"/>
                  <a:pt x="865891" y="333024"/>
                  <a:pt x="634180" y="334005"/>
                </a:cubicBezTo>
                <a:cubicBezTo>
                  <a:pt x="402469" y="334986"/>
                  <a:pt x="289336" y="354639"/>
                  <a:pt x="0" y="334005"/>
                </a:cubicBezTo>
                <a:cubicBezTo>
                  <a:pt x="-370" y="167434"/>
                  <a:pt x="7203" y="141325"/>
                  <a:pt x="0" y="0"/>
                </a:cubicBezTo>
                <a:close/>
              </a:path>
              <a:path w="1847126" h="334005" stroke="0" extrusionOk="0">
                <a:moveTo>
                  <a:pt x="0" y="0"/>
                </a:moveTo>
                <a:cubicBezTo>
                  <a:pt x="217466" y="16535"/>
                  <a:pt x="401193" y="1947"/>
                  <a:pt x="578766" y="0"/>
                </a:cubicBezTo>
                <a:cubicBezTo>
                  <a:pt x="756339" y="-1947"/>
                  <a:pt x="957168" y="8710"/>
                  <a:pt x="1212946" y="0"/>
                </a:cubicBezTo>
                <a:cubicBezTo>
                  <a:pt x="1468724" y="-8710"/>
                  <a:pt x="1679379" y="-14599"/>
                  <a:pt x="1847126" y="0"/>
                </a:cubicBezTo>
                <a:cubicBezTo>
                  <a:pt x="1837056" y="145645"/>
                  <a:pt x="1853598" y="221826"/>
                  <a:pt x="1847126" y="334005"/>
                </a:cubicBezTo>
                <a:cubicBezTo>
                  <a:pt x="1635996" y="309404"/>
                  <a:pt x="1434922" y="329350"/>
                  <a:pt x="1194475" y="334005"/>
                </a:cubicBezTo>
                <a:cubicBezTo>
                  <a:pt x="954028" y="338660"/>
                  <a:pt x="810398" y="330566"/>
                  <a:pt x="634180" y="334005"/>
                </a:cubicBezTo>
                <a:cubicBezTo>
                  <a:pt x="457963" y="337444"/>
                  <a:pt x="292275" y="365034"/>
                  <a:pt x="0" y="334005"/>
                </a:cubicBezTo>
                <a:cubicBezTo>
                  <a:pt x="3684" y="178744"/>
                  <a:pt x="-16394" y="124325"/>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latin typeface="Ink Free" panose="03080402000500000000" pitchFamily="66" charset="0"/>
              </a:rPr>
              <a:t>Caravane ou remorque</a:t>
            </a:r>
          </a:p>
        </p:txBody>
      </p:sp>
      <p:sp>
        <p:nvSpPr>
          <p:cNvPr id="15" name="Rectangle 14">
            <a:extLst>
              <a:ext uri="{FF2B5EF4-FFF2-40B4-BE49-F238E27FC236}">
                <a16:creationId xmlns:a16="http://schemas.microsoft.com/office/drawing/2014/main" id="{45BC4940-3370-740B-8161-7154A8EC94B4}"/>
              </a:ext>
            </a:extLst>
          </p:cNvPr>
          <p:cNvSpPr/>
          <p:nvPr/>
        </p:nvSpPr>
        <p:spPr>
          <a:xfrm>
            <a:off x="695326" y="1615903"/>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sp>
        <p:nvSpPr>
          <p:cNvPr id="16" name="Rectangle 15">
            <a:extLst>
              <a:ext uri="{FF2B5EF4-FFF2-40B4-BE49-F238E27FC236}">
                <a16:creationId xmlns:a16="http://schemas.microsoft.com/office/drawing/2014/main" id="{75037A11-90FA-C8EB-3CBD-548D0CA57C2F}"/>
              </a:ext>
            </a:extLst>
          </p:cNvPr>
          <p:cNvSpPr/>
          <p:nvPr/>
        </p:nvSpPr>
        <p:spPr>
          <a:xfrm rot="21413777">
            <a:off x="604506" y="1755697"/>
            <a:ext cx="2504993" cy="501112"/>
          </a:xfrm>
          <a:custGeom>
            <a:avLst/>
            <a:gdLst>
              <a:gd name="connsiteX0" fmla="*/ 0 w 2504993"/>
              <a:gd name="connsiteY0" fmla="*/ 0 h 501112"/>
              <a:gd name="connsiteX1" fmla="*/ 576148 w 2504993"/>
              <a:gd name="connsiteY1" fmla="*/ 0 h 501112"/>
              <a:gd name="connsiteX2" fmla="*/ 1227447 w 2504993"/>
              <a:gd name="connsiteY2" fmla="*/ 0 h 501112"/>
              <a:gd name="connsiteX3" fmla="*/ 1828645 w 2504993"/>
              <a:gd name="connsiteY3" fmla="*/ 0 h 501112"/>
              <a:gd name="connsiteX4" fmla="*/ 2504993 w 2504993"/>
              <a:gd name="connsiteY4" fmla="*/ 0 h 501112"/>
              <a:gd name="connsiteX5" fmla="*/ 2504993 w 2504993"/>
              <a:gd name="connsiteY5" fmla="*/ 501112 h 501112"/>
              <a:gd name="connsiteX6" fmla="*/ 1853695 w 2504993"/>
              <a:gd name="connsiteY6" fmla="*/ 501112 h 501112"/>
              <a:gd name="connsiteX7" fmla="*/ 1227447 w 2504993"/>
              <a:gd name="connsiteY7" fmla="*/ 501112 h 501112"/>
              <a:gd name="connsiteX8" fmla="*/ 651298 w 2504993"/>
              <a:gd name="connsiteY8" fmla="*/ 501112 h 501112"/>
              <a:gd name="connsiteX9" fmla="*/ 0 w 2504993"/>
              <a:gd name="connsiteY9" fmla="*/ 501112 h 501112"/>
              <a:gd name="connsiteX10" fmla="*/ 0 w 2504993"/>
              <a:gd name="connsiteY10" fmla="*/ 0 h 50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04993" h="501112" extrusionOk="0">
                <a:moveTo>
                  <a:pt x="0" y="0"/>
                </a:moveTo>
                <a:cubicBezTo>
                  <a:pt x="126814" y="2704"/>
                  <a:pt x="383206" y="-9700"/>
                  <a:pt x="576148" y="0"/>
                </a:cubicBezTo>
                <a:cubicBezTo>
                  <a:pt x="769090" y="9700"/>
                  <a:pt x="944555" y="-3054"/>
                  <a:pt x="1227447" y="0"/>
                </a:cubicBezTo>
                <a:cubicBezTo>
                  <a:pt x="1510339" y="3054"/>
                  <a:pt x="1703771" y="26704"/>
                  <a:pt x="1828645" y="0"/>
                </a:cubicBezTo>
                <a:cubicBezTo>
                  <a:pt x="1953519" y="-26704"/>
                  <a:pt x="2324439" y="18034"/>
                  <a:pt x="2504993" y="0"/>
                </a:cubicBezTo>
                <a:cubicBezTo>
                  <a:pt x="2511487" y="175656"/>
                  <a:pt x="2491012" y="258519"/>
                  <a:pt x="2504993" y="501112"/>
                </a:cubicBezTo>
                <a:cubicBezTo>
                  <a:pt x="2268145" y="513847"/>
                  <a:pt x="2161721" y="493009"/>
                  <a:pt x="1853695" y="501112"/>
                </a:cubicBezTo>
                <a:cubicBezTo>
                  <a:pt x="1545669" y="509215"/>
                  <a:pt x="1442061" y="525716"/>
                  <a:pt x="1227447" y="501112"/>
                </a:cubicBezTo>
                <a:cubicBezTo>
                  <a:pt x="1012833" y="476508"/>
                  <a:pt x="768259" y="489183"/>
                  <a:pt x="651298" y="501112"/>
                </a:cubicBezTo>
                <a:cubicBezTo>
                  <a:pt x="534337" y="513041"/>
                  <a:pt x="134393" y="517914"/>
                  <a:pt x="0" y="501112"/>
                </a:cubicBezTo>
                <a:cubicBezTo>
                  <a:pt x="9877" y="361249"/>
                  <a:pt x="8188" y="147074"/>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C00000"/>
                </a:solidFill>
                <a:latin typeface="Ink Free" panose="03080402000500000000" pitchFamily="66" charset="0"/>
              </a:rPr>
              <a:t>Souriez ! Vous êtes </a:t>
            </a:r>
          </a:p>
          <a:p>
            <a:pPr algn="ctr"/>
            <a:r>
              <a:rPr lang="fr-FR" b="1" dirty="0">
                <a:solidFill>
                  <a:srgbClr val="C00000"/>
                </a:solidFill>
                <a:latin typeface="Ink Free" panose="03080402000500000000" pitchFamily="66" charset="0"/>
              </a:rPr>
              <a:t>(bien) assurés ! </a:t>
            </a:r>
          </a:p>
        </p:txBody>
      </p:sp>
      <p:grpSp>
        <p:nvGrpSpPr>
          <p:cNvPr id="17" name="Groupe 16">
            <a:extLst>
              <a:ext uri="{FF2B5EF4-FFF2-40B4-BE49-F238E27FC236}">
                <a16:creationId xmlns:a16="http://schemas.microsoft.com/office/drawing/2014/main" id="{37907E46-EA29-7082-5EB5-F4D5C9059E53}"/>
              </a:ext>
            </a:extLst>
          </p:cNvPr>
          <p:cNvGrpSpPr/>
          <p:nvPr/>
        </p:nvGrpSpPr>
        <p:grpSpPr>
          <a:xfrm>
            <a:off x="10829755" y="3547591"/>
            <a:ext cx="1115654" cy="434891"/>
            <a:chOff x="9701914" y="5279004"/>
            <a:chExt cx="1115654" cy="434891"/>
          </a:xfrm>
        </p:grpSpPr>
        <p:sp>
          <p:nvSpPr>
            <p:cNvPr id="18" name="Rectangle 17">
              <a:hlinkClick r:id="rId4"/>
              <a:extLst>
                <a:ext uri="{FF2B5EF4-FFF2-40B4-BE49-F238E27FC236}">
                  <a16:creationId xmlns:a16="http://schemas.microsoft.com/office/drawing/2014/main" id="{7D0658EC-C410-E541-A5EC-AC1D6EDE90A0}"/>
                </a:ext>
              </a:extLst>
            </p:cNvPr>
            <p:cNvSpPr/>
            <p:nvPr/>
          </p:nvSpPr>
          <p:spPr>
            <a:xfrm>
              <a:off x="9701914" y="5376185"/>
              <a:ext cx="830514" cy="240533"/>
            </a:xfrm>
            <a:custGeom>
              <a:avLst/>
              <a:gdLst>
                <a:gd name="connsiteX0" fmla="*/ 0 w 830514"/>
                <a:gd name="connsiteY0" fmla="*/ 0 h 240533"/>
                <a:gd name="connsiteX1" fmla="*/ 406952 w 830514"/>
                <a:gd name="connsiteY1" fmla="*/ 0 h 240533"/>
                <a:gd name="connsiteX2" fmla="*/ 830514 w 830514"/>
                <a:gd name="connsiteY2" fmla="*/ 0 h 240533"/>
                <a:gd name="connsiteX3" fmla="*/ 830514 w 830514"/>
                <a:gd name="connsiteY3" fmla="*/ 240533 h 240533"/>
                <a:gd name="connsiteX4" fmla="*/ 440172 w 830514"/>
                <a:gd name="connsiteY4" fmla="*/ 240533 h 240533"/>
                <a:gd name="connsiteX5" fmla="*/ 0 w 830514"/>
                <a:gd name="connsiteY5" fmla="*/ 240533 h 240533"/>
                <a:gd name="connsiteX6" fmla="*/ 0 w 830514"/>
                <a:gd name="connsiteY6" fmla="*/ 0 h 24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40533" fill="none" extrusionOk="0">
                  <a:moveTo>
                    <a:pt x="0" y="0"/>
                  </a:moveTo>
                  <a:cubicBezTo>
                    <a:pt x="114553" y="19456"/>
                    <a:pt x="293356" y="-8954"/>
                    <a:pt x="406952" y="0"/>
                  </a:cubicBezTo>
                  <a:cubicBezTo>
                    <a:pt x="520548" y="8954"/>
                    <a:pt x="724848" y="-14626"/>
                    <a:pt x="830514" y="0"/>
                  </a:cubicBezTo>
                  <a:cubicBezTo>
                    <a:pt x="841920" y="79382"/>
                    <a:pt x="841714" y="149621"/>
                    <a:pt x="830514" y="240533"/>
                  </a:cubicBezTo>
                  <a:cubicBezTo>
                    <a:pt x="744163" y="223924"/>
                    <a:pt x="579563" y="243908"/>
                    <a:pt x="440172" y="240533"/>
                  </a:cubicBezTo>
                  <a:cubicBezTo>
                    <a:pt x="300781" y="237158"/>
                    <a:pt x="135550" y="224448"/>
                    <a:pt x="0" y="240533"/>
                  </a:cubicBezTo>
                  <a:cubicBezTo>
                    <a:pt x="8651" y="140535"/>
                    <a:pt x="6026" y="117356"/>
                    <a:pt x="0" y="0"/>
                  </a:cubicBezTo>
                  <a:close/>
                </a:path>
                <a:path w="830514" h="240533" stroke="0" extrusionOk="0">
                  <a:moveTo>
                    <a:pt x="0" y="0"/>
                  </a:moveTo>
                  <a:cubicBezTo>
                    <a:pt x="129345" y="-3869"/>
                    <a:pt x="234371" y="14715"/>
                    <a:pt x="398647" y="0"/>
                  </a:cubicBezTo>
                  <a:cubicBezTo>
                    <a:pt x="562923" y="-14715"/>
                    <a:pt x="685999" y="19320"/>
                    <a:pt x="830514" y="0"/>
                  </a:cubicBezTo>
                  <a:cubicBezTo>
                    <a:pt x="820967" y="67085"/>
                    <a:pt x="833145" y="140435"/>
                    <a:pt x="830514" y="240533"/>
                  </a:cubicBezTo>
                  <a:cubicBezTo>
                    <a:pt x="652648" y="240223"/>
                    <a:pt x="555641" y="227643"/>
                    <a:pt x="431867" y="240533"/>
                  </a:cubicBezTo>
                  <a:cubicBezTo>
                    <a:pt x="308093" y="253423"/>
                    <a:pt x="170421" y="246318"/>
                    <a:pt x="0" y="240533"/>
                  </a:cubicBezTo>
                  <a:cubicBezTo>
                    <a:pt x="-568" y="179941"/>
                    <a:pt x="7373" y="80487"/>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9" name="Image 18">
              <a:extLst>
                <a:ext uri="{FF2B5EF4-FFF2-40B4-BE49-F238E27FC236}">
                  <a16:creationId xmlns:a16="http://schemas.microsoft.com/office/drawing/2014/main" id="{B24C2C0D-F855-8FE8-C7D4-09016CF543F4}"/>
                </a:ext>
              </a:extLst>
            </p:cNvPr>
            <p:cNvPicPr>
              <a:picLocks noChangeAspect="1"/>
            </p:cNvPicPr>
            <p:nvPr/>
          </p:nvPicPr>
          <p:blipFill>
            <a:blip r:embed="rId5">
              <a:duotone>
                <a:prstClr val="black"/>
                <a:schemeClr val="tx2">
                  <a:tint val="45000"/>
                  <a:satMod val="400000"/>
                </a:schemeClr>
              </a:duotone>
            </a:blip>
            <a:stretch>
              <a:fillRect/>
            </a:stretch>
          </p:blipFill>
          <p:spPr>
            <a:xfrm rot="5400000" flipH="1" flipV="1">
              <a:off x="10391029" y="5287357"/>
              <a:ext cx="434891" cy="418186"/>
            </a:xfrm>
            <a:prstGeom prst="rect">
              <a:avLst/>
            </a:prstGeom>
            <a:noFill/>
          </p:spPr>
        </p:pic>
      </p:grpSp>
      <p:pic>
        <p:nvPicPr>
          <p:cNvPr id="12" name="Picture 2" descr="Liste des concéssions BMW en France">
            <a:hlinkClick r:id="rId6" action="ppaction://hlinksldjump"/>
            <a:extLst>
              <a:ext uri="{FF2B5EF4-FFF2-40B4-BE49-F238E27FC236}">
                <a16:creationId xmlns:a16="http://schemas.microsoft.com/office/drawing/2014/main" id="{2CA4367D-28A3-4836-63EE-5DE939D4EBE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487126" y="626373"/>
            <a:ext cx="518432" cy="520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07521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Vecteur Éléments de voyage et de tourisme">
            <a:extLst>
              <a:ext uri="{FF2B5EF4-FFF2-40B4-BE49-F238E27FC236}">
                <a16:creationId xmlns:a16="http://schemas.microsoft.com/office/drawing/2014/main" id="{C96A6D64-0F7E-2F4A-1916-A5F89C4770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885" y="1625330"/>
            <a:ext cx="4345192" cy="452094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C6BD58A-DC3F-4783-FFBB-5882FB83C866}"/>
              </a:ext>
            </a:extLst>
          </p:cNvPr>
          <p:cNvSpPr/>
          <p:nvPr/>
        </p:nvSpPr>
        <p:spPr>
          <a:xfrm>
            <a:off x="622699" y="1418333"/>
            <a:ext cx="10872063" cy="4871823"/>
          </a:xfrm>
          <a:custGeom>
            <a:avLst/>
            <a:gdLst>
              <a:gd name="connsiteX0" fmla="*/ 0 w 10872063"/>
              <a:gd name="connsiteY0" fmla="*/ 0 h 4871823"/>
              <a:gd name="connsiteX1" fmla="*/ 462063 w 10872063"/>
              <a:gd name="connsiteY1" fmla="*/ 0 h 4871823"/>
              <a:gd name="connsiteX2" fmla="*/ 1250287 w 10872063"/>
              <a:gd name="connsiteY2" fmla="*/ 0 h 4871823"/>
              <a:gd name="connsiteX3" fmla="*/ 1821071 w 10872063"/>
              <a:gd name="connsiteY3" fmla="*/ 0 h 4871823"/>
              <a:gd name="connsiteX4" fmla="*/ 2718016 w 10872063"/>
              <a:gd name="connsiteY4" fmla="*/ 0 h 4871823"/>
              <a:gd name="connsiteX5" fmla="*/ 3614961 w 10872063"/>
              <a:gd name="connsiteY5" fmla="*/ 0 h 4871823"/>
              <a:gd name="connsiteX6" fmla="*/ 4077024 w 10872063"/>
              <a:gd name="connsiteY6" fmla="*/ 0 h 4871823"/>
              <a:gd name="connsiteX7" fmla="*/ 4539086 w 10872063"/>
              <a:gd name="connsiteY7" fmla="*/ 0 h 4871823"/>
              <a:gd name="connsiteX8" fmla="*/ 5436032 w 10872063"/>
              <a:gd name="connsiteY8" fmla="*/ 0 h 4871823"/>
              <a:gd name="connsiteX9" fmla="*/ 6006815 w 10872063"/>
              <a:gd name="connsiteY9" fmla="*/ 0 h 4871823"/>
              <a:gd name="connsiteX10" fmla="*/ 6903760 w 10872063"/>
              <a:gd name="connsiteY10" fmla="*/ 0 h 4871823"/>
              <a:gd name="connsiteX11" fmla="*/ 7365823 w 10872063"/>
              <a:gd name="connsiteY11" fmla="*/ 0 h 4871823"/>
              <a:gd name="connsiteX12" fmla="*/ 8262768 w 10872063"/>
              <a:gd name="connsiteY12" fmla="*/ 0 h 4871823"/>
              <a:gd name="connsiteX13" fmla="*/ 8616110 w 10872063"/>
              <a:gd name="connsiteY13" fmla="*/ 0 h 4871823"/>
              <a:gd name="connsiteX14" fmla="*/ 9078173 w 10872063"/>
              <a:gd name="connsiteY14" fmla="*/ 0 h 4871823"/>
              <a:gd name="connsiteX15" fmla="*/ 9648956 w 10872063"/>
              <a:gd name="connsiteY15" fmla="*/ 0 h 4871823"/>
              <a:gd name="connsiteX16" fmla="*/ 10872063 w 10872063"/>
              <a:gd name="connsiteY16" fmla="*/ 0 h 4871823"/>
              <a:gd name="connsiteX17" fmla="*/ 10872063 w 10872063"/>
              <a:gd name="connsiteY17" fmla="*/ 695975 h 4871823"/>
              <a:gd name="connsiteX18" fmla="*/ 10872063 w 10872063"/>
              <a:gd name="connsiteY18" fmla="*/ 1245795 h 4871823"/>
              <a:gd name="connsiteX19" fmla="*/ 10872063 w 10872063"/>
              <a:gd name="connsiteY19" fmla="*/ 1844333 h 4871823"/>
              <a:gd name="connsiteX20" fmla="*/ 10872063 w 10872063"/>
              <a:gd name="connsiteY20" fmla="*/ 2589026 h 4871823"/>
              <a:gd name="connsiteX21" fmla="*/ 10872063 w 10872063"/>
              <a:gd name="connsiteY21" fmla="*/ 3187564 h 4871823"/>
              <a:gd name="connsiteX22" fmla="*/ 10872063 w 10872063"/>
              <a:gd name="connsiteY22" fmla="*/ 3834821 h 4871823"/>
              <a:gd name="connsiteX23" fmla="*/ 10872063 w 10872063"/>
              <a:gd name="connsiteY23" fmla="*/ 4871823 h 4871823"/>
              <a:gd name="connsiteX24" fmla="*/ 10301280 w 10872063"/>
              <a:gd name="connsiteY24" fmla="*/ 4871823 h 4871823"/>
              <a:gd name="connsiteX25" fmla="*/ 9839217 w 10872063"/>
              <a:gd name="connsiteY25" fmla="*/ 4871823 h 4871823"/>
              <a:gd name="connsiteX26" fmla="*/ 9485875 w 10872063"/>
              <a:gd name="connsiteY26" fmla="*/ 4871823 h 4871823"/>
              <a:gd name="connsiteX27" fmla="*/ 9132533 w 10872063"/>
              <a:gd name="connsiteY27" fmla="*/ 4871823 h 4871823"/>
              <a:gd name="connsiteX28" fmla="*/ 8344308 w 10872063"/>
              <a:gd name="connsiteY28" fmla="*/ 4871823 h 4871823"/>
              <a:gd name="connsiteX29" fmla="*/ 7556084 w 10872063"/>
              <a:gd name="connsiteY29" fmla="*/ 4871823 h 4871823"/>
              <a:gd name="connsiteX30" fmla="*/ 6767859 w 10872063"/>
              <a:gd name="connsiteY30" fmla="*/ 4871823 h 4871823"/>
              <a:gd name="connsiteX31" fmla="*/ 6197076 w 10872063"/>
              <a:gd name="connsiteY31" fmla="*/ 4871823 h 4871823"/>
              <a:gd name="connsiteX32" fmla="*/ 5517572 w 10872063"/>
              <a:gd name="connsiteY32" fmla="*/ 4871823 h 4871823"/>
              <a:gd name="connsiteX33" fmla="*/ 5055509 w 10872063"/>
              <a:gd name="connsiteY33" fmla="*/ 4871823 h 4871823"/>
              <a:gd name="connsiteX34" fmla="*/ 4376005 w 10872063"/>
              <a:gd name="connsiteY34" fmla="*/ 4871823 h 4871823"/>
              <a:gd name="connsiteX35" fmla="*/ 4022663 w 10872063"/>
              <a:gd name="connsiteY35" fmla="*/ 4871823 h 4871823"/>
              <a:gd name="connsiteX36" fmla="*/ 3125718 w 10872063"/>
              <a:gd name="connsiteY36" fmla="*/ 4871823 h 4871823"/>
              <a:gd name="connsiteX37" fmla="*/ 2663655 w 10872063"/>
              <a:gd name="connsiteY37" fmla="*/ 4871823 h 4871823"/>
              <a:gd name="connsiteX38" fmla="*/ 2201593 w 10872063"/>
              <a:gd name="connsiteY38" fmla="*/ 4871823 h 4871823"/>
              <a:gd name="connsiteX39" fmla="*/ 1413368 w 10872063"/>
              <a:gd name="connsiteY39" fmla="*/ 4871823 h 4871823"/>
              <a:gd name="connsiteX40" fmla="*/ 733864 w 10872063"/>
              <a:gd name="connsiteY40" fmla="*/ 4871823 h 4871823"/>
              <a:gd name="connsiteX41" fmla="*/ 0 w 10872063"/>
              <a:gd name="connsiteY41" fmla="*/ 4871823 h 4871823"/>
              <a:gd name="connsiteX42" fmla="*/ 0 w 10872063"/>
              <a:gd name="connsiteY42" fmla="*/ 4273285 h 4871823"/>
              <a:gd name="connsiteX43" fmla="*/ 0 w 10872063"/>
              <a:gd name="connsiteY43" fmla="*/ 3577310 h 4871823"/>
              <a:gd name="connsiteX44" fmla="*/ 0 w 10872063"/>
              <a:gd name="connsiteY44" fmla="*/ 3027490 h 4871823"/>
              <a:gd name="connsiteX45" fmla="*/ 0 w 10872063"/>
              <a:gd name="connsiteY45" fmla="*/ 2380234 h 4871823"/>
              <a:gd name="connsiteX46" fmla="*/ 0 w 10872063"/>
              <a:gd name="connsiteY46" fmla="*/ 1684259 h 4871823"/>
              <a:gd name="connsiteX47" fmla="*/ 0 w 10872063"/>
              <a:gd name="connsiteY47" fmla="*/ 1085721 h 4871823"/>
              <a:gd name="connsiteX48" fmla="*/ 0 w 10872063"/>
              <a:gd name="connsiteY48" fmla="*/ 0 h 487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72063" h="4871823" extrusionOk="0">
                <a:moveTo>
                  <a:pt x="0" y="0"/>
                </a:moveTo>
                <a:cubicBezTo>
                  <a:pt x="196476" y="-14278"/>
                  <a:pt x="257881" y="3184"/>
                  <a:pt x="462063" y="0"/>
                </a:cubicBezTo>
                <a:cubicBezTo>
                  <a:pt x="666245" y="-3184"/>
                  <a:pt x="965200" y="-16303"/>
                  <a:pt x="1250287" y="0"/>
                </a:cubicBezTo>
                <a:cubicBezTo>
                  <a:pt x="1535374" y="16303"/>
                  <a:pt x="1596198" y="-23207"/>
                  <a:pt x="1821071" y="0"/>
                </a:cubicBezTo>
                <a:cubicBezTo>
                  <a:pt x="2045944" y="23207"/>
                  <a:pt x="2296918" y="-22960"/>
                  <a:pt x="2718016" y="0"/>
                </a:cubicBezTo>
                <a:cubicBezTo>
                  <a:pt x="3139114" y="22960"/>
                  <a:pt x="3370675" y="-10155"/>
                  <a:pt x="3614961" y="0"/>
                </a:cubicBezTo>
                <a:cubicBezTo>
                  <a:pt x="3859248" y="10155"/>
                  <a:pt x="3879171" y="22189"/>
                  <a:pt x="4077024" y="0"/>
                </a:cubicBezTo>
                <a:cubicBezTo>
                  <a:pt x="4274877" y="-22189"/>
                  <a:pt x="4316957" y="7788"/>
                  <a:pt x="4539086" y="0"/>
                </a:cubicBezTo>
                <a:cubicBezTo>
                  <a:pt x="4761215" y="-7788"/>
                  <a:pt x="5130944" y="-6882"/>
                  <a:pt x="5436032" y="0"/>
                </a:cubicBezTo>
                <a:cubicBezTo>
                  <a:pt x="5741120" y="6882"/>
                  <a:pt x="5815675" y="10940"/>
                  <a:pt x="6006815" y="0"/>
                </a:cubicBezTo>
                <a:cubicBezTo>
                  <a:pt x="6197955" y="-10940"/>
                  <a:pt x="6527255" y="-32546"/>
                  <a:pt x="6903760" y="0"/>
                </a:cubicBezTo>
                <a:cubicBezTo>
                  <a:pt x="7280265" y="32546"/>
                  <a:pt x="7255948" y="17147"/>
                  <a:pt x="7365823" y="0"/>
                </a:cubicBezTo>
                <a:cubicBezTo>
                  <a:pt x="7475698" y="-17147"/>
                  <a:pt x="7912603" y="-42801"/>
                  <a:pt x="8262768" y="0"/>
                </a:cubicBezTo>
                <a:cubicBezTo>
                  <a:pt x="8612933" y="42801"/>
                  <a:pt x="8532836" y="-15399"/>
                  <a:pt x="8616110" y="0"/>
                </a:cubicBezTo>
                <a:cubicBezTo>
                  <a:pt x="8699384" y="15399"/>
                  <a:pt x="8942075" y="12395"/>
                  <a:pt x="9078173" y="0"/>
                </a:cubicBezTo>
                <a:cubicBezTo>
                  <a:pt x="9214271" y="-12395"/>
                  <a:pt x="9405927" y="-5653"/>
                  <a:pt x="9648956" y="0"/>
                </a:cubicBezTo>
                <a:cubicBezTo>
                  <a:pt x="9891985" y="5653"/>
                  <a:pt x="10420991" y="60872"/>
                  <a:pt x="10872063" y="0"/>
                </a:cubicBezTo>
                <a:cubicBezTo>
                  <a:pt x="10880507" y="260883"/>
                  <a:pt x="10862193" y="530849"/>
                  <a:pt x="10872063" y="695975"/>
                </a:cubicBezTo>
                <a:cubicBezTo>
                  <a:pt x="10881933" y="861101"/>
                  <a:pt x="10889096" y="1088261"/>
                  <a:pt x="10872063" y="1245795"/>
                </a:cubicBezTo>
                <a:cubicBezTo>
                  <a:pt x="10855030" y="1403329"/>
                  <a:pt x="10876444" y="1563553"/>
                  <a:pt x="10872063" y="1844333"/>
                </a:cubicBezTo>
                <a:cubicBezTo>
                  <a:pt x="10867682" y="2125113"/>
                  <a:pt x="10904989" y="2299011"/>
                  <a:pt x="10872063" y="2589026"/>
                </a:cubicBezTo>
                <a:cubicBezTo>
                  <a:pt x="10839137" y="2879041"/>
                  <a:pt x="10880542" y="2923384"/>
                  <a:pt x="10872063" y="3187564"/>
                </a:cubicBezTo>
                <a:cubicBezTo>
                  <a:pt x="10863584" y="3451744"/>
                  <a:pt x="10870423" y="3562630"/>
                  <a:pt x="10872063" y="3834821"/>
                </a:cubicBezTo>
                <a:cubicBezTo>
                  <a:pt x="10873703" y="4107012"/>
                  <a:pt x="10845716" y="4357075"/>
                  <a:pt x="10872063" y="4871823"/>
                </a:cubicBezTo>
                <a:cubicBezTo>
                  <a:pt x="10735151" y="4896476"/>
                  <a:pt x="10536653" y="4868459"/>
                  <a:pt x="10301280" y="4871823"/>
                </a:cubicBezTo>
                <a:cubicBezTo>
                  <a:pt x="10065907" y="4875187"/>
                  <a:pt x="10068022" y="4889033"/>
                  <a:pt x="9839217" y="4871823"/>
                </a:cubicBezTo>
                <a:cubicBezTo>
                  <a:pt x="9610412" y="4854613"/>
                  <a:pt x="9593620" y="4867813"/>
                  <a:pt x="9485875" y="4871823"/>
                </a:cubicBezTo>
                <a:cubicBezTo>
                  <a:pt x="9378130" y="4875833"/>
                  <a:pt x="9266846" y="4855354"/>
                  <a:pt x="9132533" y="4871823"/>
                </a:cubicBezTo>
                <a:cubicBezTo>
                  <a:pt x="8998220" y="4888292"/>
                  <a:pt x="8515856" y="4863914"/>
                  <a:pt x="8344308" y="4871823"/>
                </a:cubicBezTo>
                <a:cubicBezTo>
                  <a:pt x="8172760" y="4879732"/>
                  <a:pt x="7739740" y="4854922"/>
                  <a:pt x="7556084" y="4871823"/>
                </a:cubicBezTo>
                <a:cubicBezTo>
                  <a:pt x="7372428" y="4888724"/>
                  <a:pt x="7032627" y="4857628"/>
                  <a:pt x="6767859" y="4871823"/>
                </a:cubicBezTo>
                <a:cubicBezTo>
                  <a:pt x="6503092" y="4886018"/>
                  <a:pt x="6390353" y="4852779"/>
                  <a:pt x="6197076" y="4871823"/>
                </a:cubicBezTo>
                <a:cubicBezTo>
                  <a:pt x="6003799" y="4890867"/>
                  <a:pt x="5678167" y="4881904"/>
                  <a:pt x="5517572" y="4871823"/>
                </a:cubicBezTo>
                <a:cubicBezTo>
                  <a:pt x="5356977" y="4861742"/>
                  <a:pt x="5228366" y="4868633"/>
                  <a:pt x="5055509" y="4871823"/>
                </a:cubicBezTo>
                <a:cubicBezTo>
                  <a:pt x="4882652" y="4875013"/>
                  <a:pt x="4526688" y="4892584"/>
                  <a:pt x="4376005" y="4871823"/>
                </a:cubicBezTo>
                <a:cubicBezTo>
                  <a:pt x="4225322" y="4851062"/>
                  <a:pt x="4118789" y="4871246"/>
                  <a:pt x="4022663" y="4871823"/>
                </a:cubicBezTo>
                <a:cubicBezTo>
                  <a:pt x="3926537" y="4872400"/>
                  <a:pt x="3342880" y="4838938"/>
                  <a:pt x="3125718" y="4871823"/>
                </a:cubicBezTo>
                <a:cubicBezTo>
                  <a:pt x="2908556" y="4904708"/>
                  <a:pt x="2848727" y="4868713"/>
                  <a:pt x="2663655" y="4871823"/>
                </a:cubicBezTo>
                <a:cubicBezTo>
                  <a:pt x="2478583" y="4874933"/>
                  <a:pt x="2401453" y="4854260"/>
                  <a:pt x="2201593" y="4871823"/>
                </a:cubicBezTo>
                <a:cubicBezTo>
                  <a:pt x="2001733" y="4889386"/>
                  <a:pt x="1621991" y="4878838"/>
                  <a:pt x="1413368" y="4871823"/>
                </a:cubicBezTo>
                <a:cubicBezTo>
                  <a:pt x="1204746" y="4864808"/>
                  <a:pt x="912179" y="4887866"/>
                  <a:pt x="733864" y="4871823"/>
                </a:cubicBezTo>
                <a:cubicBezTo>
                  <a:pt x="555549" y="4855780"/>
                  <a:pt x="278587" y="4888165"/>
                  <a:pt x="0" y="4871823"/>
                </a:cubicBezTo>
                <a:cubicBezTo>
                  <a:pt x="15363" y="4684490"/>
                  <a:pt x="-19191" y="4572529"/>
                  <a:pt x="0" y="4273285"/>
                </a:cubicBezTo>
                <a:cubicBezTo>
                  <a:pt x="19191" y="3974041"/>
                  <a:pt x="-17019" y="3772216"/>
                  <a:pt x="0" y="3577310"/>
                </a:cubicBezTo>
                <a:cubicBezTo>
                  <a:pt x="17019" y="3382405"/>
                  <a:pt x="-4242" y="3165020"/>
                  <a:pt x="0" y="3027490"/>
                </a:cubicBezTo>
                <a:cubicBezTo>
                  <a:pt x="4242" y="2889960"/>
                  <a:pt x="-24144" y="2637645"/>
                  <a:pt x="0" y="2380234"/>
                </a:cubicBezTo>
                <a:cubicBezTo>
                  <a:pt x="24144" y="2122823"/>
                  <a:pt x="3034" y="1975424"/>
                  <a:pt x="0" y="1684259"/>
                </a:cubicBezTo>
                <a:cubicBezTo>
                  <a:pt x="-3034" y="1393095"/>
                  <a:pt x="4500" y="1373806"/>
                  <a:pt x="0" y="1085721"/>
                </a:cubicBezTo>
                <a:cubicBezTo>
                  <a:pt x="-4500" y="797636"/>
                  <a:pt x="40184" y="384733"/>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dirty="0">
                <a:solidFill>
                  <a:srgbClr val="C00000"/>
                </a:solidFill>
              </a:rPr>
              <a:t>Bancarisation</a:t>
            </a:r>
            <a:endParaRPr lang="fr-FR" dirty="0"/>
          </a:p>
        </p:txBody>
      </p:sp>
      <p:sp>
        <p:nvSpPr>
          <p:cNvPr id="7" name="Espace réservé du texte 3">
            <a:extLst>
              <a:ext uri="{FF2B5EF4-FFF2-40B4-BE49-F238E27FC236}">
                <a16:creationId xmlns:a16="http://schemas.microsoft.com/office/drawing/2014/main" id="{06EF36EE-3D65-FF6A-9185-221BC7FBC939}"/>
              </a:ext>
            </a:extLst>
          </p:cNvPr>
          <p:cNvSpPr>
            <a:spLocks noGrp="1"/>
          </p:cNvSpPr>
          <p:nvPr>
            <p:ph type="body" sz="quarter" idx="14"/>
          </p:nvPr>
        </p:nvSpPr>
        <p:spPr>
          <a:xfrm>
            <a:off x="4376057" y="137054"/>
            <a:ext cx="7300006" cy="231246"/>
          </a:xfrm>
        </p:spPr>
        <p:txBody>
          <a:bodyPr/>
          <a:lstStyle/>
          <a:p>
            <a:r>
              <a:rPr lang="fr-FR" dirty="0"/>
              <a:t>En complément</a:t>
            </a:r>
          </a:p>
        </p:txBody>
      </p:sp>
      <p:sp>
        <p:nvSpPr>
          <p:cNvPr id="8" name="Rectangle 7">
            <a:extLst>
              <a:ext uri="{FF2B5EF4-FFF2-40B4-BE49-F238E27FC236}">
                <a16:creationId xmlns:a16="http://schemas.microsoft.com/office/drawing/2014/main" id="{54ED3DBB-A69E-7700-6033-3B92E080F776}"/>
              </a:ext>
            </a:extLst>
          </p:cNvPr>
          <p:cNvSpPr/>
          <p:nvPr/>
        </p:nvSpPr>
        <p:spPr>
          <a:xfrm>
            <a:off x="5159872" y="2907282"/>
            <a:ext cx="6060373" cy="734926"/>
          </a:xfrm>
          <a:custGeom>
            <a:avLst/>
            <a:gdLst>
              <a:gd name="connsiteX0" fmla="*/ 0 w 6060373"/>
              <a:gd name="connsiteY0" fmla="*/ 0 h 734926"/>
              <a:gd name="connsiteX1" fmla="*/ 552167 w 6060373"/>
              <a:gd name="connsiteY1" fmla="*/ 0 h 734926"/>
              <a:gd name="connsiteX2" fmla="*/ 1286146 w 6060373"/>
              <a:gd name="connsiteY2" fmla="*/ 0 h 734926"/>
              <a:gd name="connsiteX3" fmla="*/ 1898917 w 6060373"/>
              <a:gd name="connsiteY3" fmla="*/ 0 h 734926"/>
              <a:gd name="connsiteX4" fmla="*/ 2693499 w 6060373"/>
              <a:gd name="connsiteY4" fmla="*/ 0 h 734926"/>
              <a:gd name="connsiteX5" fmla="*/ 3488081 w 6060373"/>
              <a:gd name="connsiteY5" fmla="*/ 0 h 734926"/>
              <a:gd name="connsiteX6" fmla="*/ 4040249 w 6060373"/>
              <a:gd name="connsiteY6" fmla="*/ 0 h 734926"/>
              <a:gd name="connsiteX7" fmla="*/ 4592416 w 6060373"/>
              <a:gd name="connsiteY7" fmla="*/ 0 h 734926"/>
              <a:gd name="connsiteX8" fmla="*/ 5386998 w 6060373"/>
              <a:gd name="connsiteY8" fmla="*/ 0 h 734926"/>
              <a:gd name="connsiteX9" fmla="*/ 6060373 w 6060373"/>
              <a:gd name="connsiteY9" fmla="*/ 0 h 734926"/>
              <a:gd name="connsiteX10" fmla="*/ 6060373 w 6060373"/>
              <a:gd name="connsiteY10" fmla="*/ 382162 h 734926"/>
              <a:gd name="connsiteX11" fmla="*/ 6060373 w 6060373"/>
              <a:gd name="connsiteY11" fmla="*/ 734926 h 734926"/>
              <a:gd name="connsiteX12" fmla="*/ 5265791 w 6060373"/>
              <a:gd name="connsiteY12" fmla="*/ 734926 h 734926"/>
              <a:gd name="connsiteX13" fmla="*/ 4653020 w 6060373"/>
              <a:gd name="connsiteY13" fmla="*/ 734926 h 734926"/>
              <a:gd name="connsiteX14" fmla="*/ 4100852 w 6060373"/>
              <a:gd name="connsiteY14" fmla="*/ 734926 h 734926"/>
              <a:gd name="connsiteX15" fmla="*/ 3427478 w 6060373"/>
              <a:gd name="connsiteY15" fmla="*/ 734926 h 734926"/>
              <a:gd name="connsiteX16" fmla="*/ 2814707 w 6060373"/>
              <a:gd name="connsiteY16" fmla="*/ 734926 h 734926"/>
              <a:gd name="connsiteX17" fmla="*/ 2262539 w 6060373"/>
              <a:gd name="connsiteY17" fmla="*/ 734926 h 734926"/>
              <a:gd name="connsiteX18" fmla="*/ 1649768 w 6060373"/>
              <a:gd name="connsiteY18" fmla="*/ 734926 h 734926"/>
              <a:gd name="connsiteX19" fmla="*/ 855186 w 6060373"/>
              <a:gd name="connsiteY19" fmla="*/ 734926 h 734926"/>
              <a:gd name="connsiteX20" fmla="*/ 0 w 6060373"/>
              <a:gd name="connsiteY20" fmla="*/ 734926 h 734926"/>
              <a:gd name="connsiteX21" fmla="*/ 0 w 6060373"/>
              <a:gd name="connsiteY21" fmla="*/ 374812 h 734926"/>
              <a:gd name="connsiteX22" fmla="*/ 0 w 6060373"/>
              <a:gd name="connsiteY22"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0373" h="734926" extrusionOk="0">
                <a:moveTo>
                  <a:pt x="0" y="0"/>
                </a:moveTo>
                <a:cubicBezTo>
                  <a:pt x="196132" y="-27290"/>
                  <a:pt x="306040" y="-5980"/>
                  <a:pt x="552167" y="0"/>
                </a:cubicBezTo>
                <a:cubicBezTo>
                  <a:pt x="798294" y="5980"/>
                  <a:pt x="1128359" y="-19876"/>
                  <a:pt x="1286146" y="0"/>
                </a:cubicBezTo>
                <a:cubicBezTo>
                  <a:pt x="1443933" y="19876"/>
                  <a:pt x="1608769" y="-18552"/>
                  <a:pt x="1898917" y="0"/>
                </a:cubicBezTo>
                <a:cubicBezTo>
                  <a:pt x="2189065" y="18552"/>
                  <a:pt x="2316308" y="-6894"/>
                  <a:pt x="2693499" y="0"/>
                </a:cubicBezTo>
                <a:cubicBezTo>
                  <a:pt x="3070690" y="6894"/>
                  <a:pt x="3194227" y="-8329"/>
                  <a:pt x="3488081" y="0"/>
                </a:cubicBezTo>
                <a:cubicBezTo>
                  <a:pt x="3781935" y="8329"/>
                  <a:pt x="3881309" y="-11844"/>
                  <a:pt x="4040249" y="0"/>
                </a:cubicBezTo>
                <a:cubicBezTo>
                  <a:pt x="4199189" y="11844"/>
                  <a:pt x="4316552" y="2299"/>
                  <a:pt x="4592416" y="0"/>
                </a:cubicBezTo>
                <a:cubicBezTo>
                  <a:pt x="4868280" y="-2299"/>
                  <a:pt x="5124283" y="13638"/>
                  <a:pt x="5386998" y="0"/>
                </a:cubicBezTo>
                <a:cubicBezTo>
                  <a:pt x="5649713" y="-13638"/>
                  <a:pt x="5858796" y="-18989"/>
                  <a:pt x="6060373" y="0"/>
                </a:cubicBezTo>
                <a:cubicBezTo>
                  <a:pt x="6055161" y="85392"/>
                  <a:pt x="6058823" y="212685"/>
                  <a:pt x="6060373" y="382162"/>
                </a:cubicBezTo>
                <a:cubicBezTo>
                  <a:pt x="6061923" y="551639"/>
                  <a:pt x="6049833" y="640491"/>
                  <a:pt x="6060373" y="734926"/>
                </a:cubicBezTo>
                <a:cubicBezTo>
                  <a:pt x="5896659" y="720423"/>
                  <a:pt x="5446755" y="701440"/>
                  <a:pt x="5265791" y="734926"/>
                </a:cubicBezTo>
                <a:cubicBezTo>
                  <a:pt x="5084827" y="768412"/>
                  <a:pt x="4945106" y="709807"/>
                  <a:pt x="4653020" y="734926"/>
                </a:cubicBezTo>
                <a:cubicBezTo>
                  <a:pt x="4360934" y="760045"/>
                  <a:pt x="4261002" y="729877"/>
                  <a:pt x="4100852" y="734926"/>
                </a:cubicBezTo>
                <a:cubicBezTo>
                  <a:pt x="3940702" y="739975"/>
                  <a:pt x="3719567" y="704947"/>
                  <a:pt x="3427478" y="734926"/>
                </a:cubicBezTo>
                <a:cubicBezTo>
                  <a:pt x="3135389" y="764905"/>
                  <a:pt x="3103139" y="715789"/>
                  <a:pt x="2814707" y="734926"/>
                </a:cubicBezTo>
                <a:cubicBezTo>
                  <a:pt x="2526275" y="754063"/>
                  <a:pt x="2423901" y="737317"/>
                  <a:pt x="2262539" y="734926"/>
                </a:cubicBezTo>
                <a:cubicBezTo>
                  <a:pt x="2101177" y="732535"/>
                  <a:pt x="1826592" y="730109"/>
                  <a:pt x="1649768" y="734926"/>
                </a:cubicBezTo>
                <a:cubicBezTo>
                  <a:pt x="1472944" y="739743"/>
                  <a:pt x="1187233" y="738476"/>
                  <a:pt x="855186" y="734926"/>
                </a:cubicBezTo>
                <a:cubicBezTo>
                  <a:pt x="523139" y="731376"/>
                  <a:pt x="334736" y="757343"/>
                  <a:pt x="0" y="734926"/>
                </a:cubicBezTo>
                <a:cubicBezTo>
                  <a:pt x="2336" y="620244"/>
                  <a:pt x="8909" y="540507"/>
                  <a:pt x="0" y="374812"/>
                </a:cubicBezTo>
                <a:cubicBezTo>
                  <a:pt x="-8909" y="209117"/>
                  <a:pt x="16210" y="160564"/>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sp>
        <p:nvSpPr>
          <p:cNvPr id="11" name="Rectangle 10">
            <a:extLst>
              <a:ext uri="{FF2B5EF4-FFF2-40B4-BE49-F238E27FC236}">
                <a16:creationId xmlns:a16="http://schemas.microsoft.com/office/drawing/2014/main" id="{77F18CAA-FF6D-C001-F17A-42F9E83EF916}"/>
              </a:ext>
            </a:extLst>
          </p:cNvPr>
          <p:cNvSpPr/>
          <p:nvPr/>
        </p:nvSpPr>
        <p:spPr>
          <a:xfrm>
            <a:off x="5159872" y="1579241"/>
            <a:ext cx="6171147" cy="2062967"/>
          </a:xfrm>
          <a:custGeom>
            <a:avLst/>
            <a:gdLst>
              <a:gd name="connsiteX0" fmla="*/ 0 w 6171147"/>
              <a:gd name="connsiteY0" fmla="*/ 0 h 2062967"/>
              <a:gd name="connsiteX1" fmla="*/ 562260 w 6171147"/>
              <a:gd name="connsiteY1" fmla="*/ 0 h 2062967"/>
              <a:gd name="connsiteX2" fmla="*/ 1309655 w 6171147"/>
              <a:gd name="connsiteY2" fmla="*/ 0 h 2062967"/>
              <a:gd name="connsiteX3" fmla="*/ 1871915 w 6171147"/>
              <a:gd name="connsiteY3" fmla="*/ 0 h 2062967"/>
              <a:gd name="connsiteX4" fmla="*/ 2372463 w 6171147"/>
              <a:gd name="connsiteY4" fmla="*/ 0 h 2062967"/>
              <a:gd name="connsiteX5" fmla="*/ 3058146 w 6171147"/>
              <a:gd name="connsiteY5" fmla="*/ 0 h 2062967"/>
              <a:gd name="connsiteX6" fmla="*/ 3682118 w 6171147"/>
              <a:gd name="connsiteY6" fmla="*/ 0 h 2062967"/>
              <a:gd name="connsiteX7" fmla="*/ 4429512 w 6171147"/>
              <a:gd name="connsiteY7" fmla="*/ 0 h 2062967"/>
              <a:gd name="connsiteX8" fmla="*/ 5238618 w 6171147"/>
              <a:gd name="connsiteY8" fmla="*/ 0 h 2062967"/>
              <a:gd name="connsiteX9" fmla="*/ 6171147 w 6171147"/>
              <a:gd name="connsiteY9" fmla="*/ 0 h 2062967"/>
              <a:gd name="connsiteX10" fmla="*/ 6171147 w 6171147"/>
              <a:gd name="connsiteY10" fmla="*/ 687656 h 2062967"/>
              <a:gd name="connsiteX11" fmla="*/ 6171147 w 6171147"/>
              <a:gd name="connsiteY11" fmla="*/ 1334052 h 2062967"/>
              <a:gd name="connsiteX12" fmla="*/ 6171147 w 6171147"/>
              <a:gd name="connsiteY12" fmla="*/ 2062967 h 2062967"/>
              <a:gd name="connsiteX13" fmla="*/ 5423753 w 6171147"/>
              <a:gd name="connsiteY13" fmla="*/ 2062967 h 2062967"/>
              <a:gd name="connsiteX14" fmla="*/ 4861492 w 6171147"/>
              <a:gd name="connsiteY14" fmla="*/ 2062967 h 2062967"/>
              <a:gd name="connsiteX15" fmla="*/ 4114098 w 6171147"/>
              <a:gd name="connsiteY15" fmla="*/ 2062967 h 2062967"/>
              <a:gd name="connsiteX16" fmla="*/ 3304992 w 6171147"/>
              <a:gd name="connsiteY16" fmla="*/ 2062967 h 2062967"/>
              <a:gd name="connsiteX17" fmla="*/ 2619309 w 6171147"/>
              <a:gd name="connsiteY17" fmla="*/ 2062967 h 2062967"/>
              <a:gd name="connsiteX18" fmla="*/ 2118760 w 6171147"/>
              <a:gd name="connsiteY18" fmla="*/ 2062967 h 2062967"/>
              <a:gd name="connsiteX19" fmla="*/ 1494789 w 6171147"/>
              <a:gd name="connsiteY19" fmla="*/ 2062967 h 2062967"/>
              <a:gd name="connsiteX20" fmla="*/ 809106 w 6171147"/>
              <a:gd name="connsiteY20" fmla="*/ 2062967 h 2062967"/>
              <a:gd name="connsiteX21" fmla="*/ 0 w 6171147"/>
              <a:gd name="connsiteY21" fmla="*/ 2062967 h 2062967"/>
              <a:gd name="connsiteX22" fmla="*/ 0 w 6171147"/>
              <a:gd name="connsiteY22" fmla="*/ 1354682 h 2062967"/>
              <a:gd name="connsiteX23" fmla="*/ 0 w 6171147"/>
              <a:gd name="connsiteY23" fmla="*/ 728915 h 2062967"/>
              <a:gd name="connsiteX24" fmla="*/ 0 w 6171147"/>
              <a:gd name="connsiteY24" fmla="*/ 0 h 206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71147" h="2062967" fill="none" extrusionOk="0">
                <a:moveTo>
                  <a:pt x="0" y="0"/>
                </a:moveTo>
                <a:cubicBezTo>
                  <a:pt x="248368" y="9171"/>
                  <a:pt x="421441" y="11727"/>
                  <a:pt x="562260" y="0"/>
                </a:cubicBezTo>
                <a:cubicBezTo>
                  <a:pt x="703079" y="-11727"/>
                  <a:pt x="1032836" y="-7920"/>
                  <a:pt x="1309655" y="0"/>
                </a:cubicBezTo>
                <a:cubicBezTo>
                  <a:pt x="1586474" y="7920"/>
                  <a:pt x="1720499" y="-2129"/>
                  <a:pt x="1871915" y="0"/>
                </a:cubicBezTo>
                <a:cubicBezTo>
                  <a:pt x="2023331" y="2129"/>
                  <a:pt x="2189061" y="-2054"/>
                  <a:pt x="2372463" y="0"/>
                </a:cubicBezTo>
                <a:cubicBezTo>
                  <a:pt x="2555865" y="2054"/>
                  <a:pt x="2765604" y="-24132"/>
                  <a:pt x="3058146" y="0"/>
                </a:cubicBezTo>
                <a:cubicBezTo>
                  <a:pt x="3350688" y="24132"/>
                  <a:pt x="3473007" y="-16478"/>
                  <a:pt x="3682118" y="0"/>
                </a:cubicBezTo>
                <a:cubicBezTo>
                  <a:pt x="3891229" y="16478"/>
                  <a:pt x="4279115" y="33396"/>
                  <a:pt x="4429512" y="0"/>
                </a:cubicBezTo>
                <a:cubicBezTo>
                  <a:pt x="4579909" y="-33396"/>
                  <a:pt x="5029131" y="-20450"/>
                  <a:pt x="5238618" y="0"/>
                </a:cubicBezTo>
                <a:cubicBezTo>
                  <a:pt x="5448105" y="20450"/>
                  <a:pt x="5849593" y="-29160"/>
                  <a:pt x="6171147" y="0"/>
                </a:cubicBezTo>
                <a:cubicBezTo>
                  <a:pt x="6193600" y="201524"/>
                  <a:pt x="6143336" y="406113"/>
                  <a:pt x="6171147" y="687656"/>
                </a:cubicBezTo>
                <a:cubicBezTo>
                  <a:pt x="6198958" y="969199"/>
                  <a:pt x="6171029" y="1117712"/>
                  <a:pt x="6171147" y="1334052"/>
                </a:cubicBezTo>
                <a:cubicBezTo>
                  <a:pt x="6171265" y="1550392"/>
                  <a:pt x="6205553" y="1916710"/>
                  <a:pt x="6171147" y="2062967"/>
                </a:cubicBezTo>
                <a:cubicBezTo>
                  <a:pt x="5848650" y="2068841"/>
                  <a:pt x="5614934" y="2059087"/>
                  <a:pt x="5423753" y="2062967"/>
                </a:cubicBezTo>
                <a:cubicBezTo>
                  <a:pt x="5232572" y="2066847"/>
                  <a:pt x="5107743" y="2079953"/>
                  <a:pt x="4861492" y="2062967"/>
                </a:cubicBezTo>
                <a:cubicBezTo>
                  <a:pt x="4615241" y="2045981"/>
                  <a:pt x="4386247" y="2027509"/>
                  <a:pt x="4114098" y="2062967"/>
                </a:cubicBezTo>
                <a:cubicBezTo>
                  <a:pt x="3841949" y="2098425"/>
                  <a:pt x="3473562" y="2074265"/>
                  <a:pt x="3304992" y="2062967"/>
                </a:cubicBezTo>
                <a:cubicBezTo>
                  <a:pt x="3136422" y="2051669"/>
                  <a:pt x="2776254" y="2086032"/>
                  <a:pt x="2619309" y="2062967"/>
                </a:cubicBezTo>
                <a:cubicBezTo>
                  <a:pt x="2462364" y="2039902"/>
                  <a:pt x="2337647" y="2063127"/>
                  <a:pt x="2118760" y="2062967"/>
                </a:cubicBezTo>
                <a:cubicBezTo>
                  <a:pt x="1899873" y="2062807"/>
                  <a:pt x="1642120" y="2091894"/>
                  <a:pt x="1494789" y="2062967"/>
                </a:cubicBezTo>
                <a:cubicBezTo>
                  <a:pt x="1347458" y="2034040"/>
                  <a:pt x="1065897" y="2061108"/>
                  <a:pt x="809106" y="2062967"/>
                </a:cubicBezTo>
                <a:cubicBezTo>
                  <a:pt x="552315" y="2064826"/>
                  <a:pt x="311108" y="2077963"/>
                  <a:pt x="0" y="2062967"/>
                </a:cubicBezTo>
                <a:cubicBezTo>
                  <a:pt x="5299" y="1844238"/>
                  <a:pt x="2299" y="1690730"/>
                  <a:pt x="0" y="1354682"/>
                </a:cubicBezTo>
                <a:cubicBezTo>
                  <a:pt x="-2299" y="1018634"/>
                  <a:pt x="27462" y="905855"/>
                  <a:pt x="0" y="728915"/>
                </a:cubicBezTo>
                <a:cubicBezTo>
                  <a:pt x="-27462" y="551975"/>
                  <a:pt x="35848" y="171210"/>
                  <a:pt x="0" y="0"/>
                </a:cubicBezTo>
                <a:close/>
              </a:path>
              <a:path w="6171147" h="2062967" stroke="0" extrusionOk="0">
                <a:moveTo>
                  <a:pt x="0" y="0"/>
                </a:moveTo>
                <a:cubicBezTo>
                  <a:pt x="160907" y="9347"/>
                  <a:pt x="387938" y="10786"/>
                  <a:pt x="562260" y="0"/>
                </a:cubicBezTo>
                <a:cubicBezTo>
                  <a:pt x="736582" y="-10786"/>
                  <a:pt x="1006801" y="33765"/>
                  <a:pt x="1309655" y="0"/>
                </a:cubicBezTo>
                <a:cubicBezTo>
                  <a:pt x="1612509" y="-33765"/>
                  <a:pt x="1693060" y="25027"/>
                  <a:pt x="1933626" y="0"/>
                </a:cubicBezTo>
                <a:cubicBezTo>
                  <a:pt x="2174192" y="-25027"/>
                  <a:pt x="2526226" y="-3007"/>
                  <a:pt x="2742732" y="0"/>
                </a:cubicBezTo>
                <a:cubicBezTo>
                  <a:pt x="2959238" y="3007"/>
                  <a:pt x="3380368" y="-32695"/>
                  <a:pt x="3551838" y="0"/>
                </a:cubicBezTo>
                <a:cubicBezTo>
                  <a:pt x="3723308" y="32695"/>
                  <a:pt x="3869133" y="499"/>
                  <a:pt x="4114098" y="0"/>
                </a:cubicBezTo>
                <a:cubicBezTo>
                  <a:pt x="4359063" y="-499"/>
                  <a:pt x="4440753" y="15780"/>
                  <a:pt x="4676358" y="0"/>
                </a:cubicBezTo>
                <a:cubicBezTo>
                  <a:pt x="4911963" y="-15780"/>
                  <a:pt x="5222136" y="-4600"/>
                  <a:pt x="5485464" y="0"/>
                </a:cubicBezTo>
                <a:cubicBezTo>
                  <a:pt x="5748792" y="4600"/>
                  <a:pt x="5850424" y="32607"/>
                  <a:pt x="6171147" y="0"/>
                </a:cubicBezTo>
                <a:cubicBezTo>
                  <a:pt x="6145981" y="200335"/>
                  <a:pt x="6198386" y="561328"/>
                  <a:pt x="6171147" y="728915"/>
                </a:cubicBezTo>
                <a:cubicBezTo>
                  <a:pt x="6143908" y="896503"/>
                  <a:pt x="6143031" y="1089619"/>
                  <a:pt x="6171147" y="1395941"/>
                </a:cubicBezTo>
                <a:cubicBezTo>
                  <a:pt x="6199263" y="1702263"/>
                  <a:pt x="6149813" y="1882051"/>
                  <a:pt x="6171147" y="2062967"/>
                </a:cubicBezTo>
                <a:cubicBezTo>
                  <a:pt x="6070477" y="2070647"/>
                  <a:pt x="5914296" y="2057430"/>
                  <a:pt x="5670598" y="2062967"/>
                </a:cubicBezTo>
                <a:cubicBezTo>
                  <a:pt x="5426900" y="2068504"/>
                  <a:pt x="5272735" y="2088729"/>
                  <a:pt x="5108338" y="2062967"/>
                </a:cubicBezTo>
                <a:cubicBezTo>
                  <a:pt x="4943941" y="2037205"/>
                  <a:pt x="4620017" y="2058227"/>
                  <a:pt x="4422655" y="2062967"/>
                </a:cubicBezTo>
                <a:cubicBezTo>
                  <a:pt x="4225293" y="2067707"/>
                  <a:pt x="3940415" y="2062720"/>
                  <a:pt x="3798684" y="2062967"/>
                </a:cubicBezTo>
                <a:cubicBezTo>
                  <a:pt x="3656953" y="2063214"/>
                  <a:pt x="3441368" y="2055229"/>
                  <a:pt x="3236424" y="2062967"/>
                </a:cubicBezTo>
                <a:cubicBezTo>
                  <a:pt x="3031480" y="2070705"/>
                  <a:pt x="2924326" y="2051073"/>
                  <a:pt x="2612452" y="2062967"/>
                </a:cubicBezTo>
                <a:cubicBezTo>
                  <a:pt x="2300578" y="2074861"/>
                  <a:pt x="2177659" y="2083722"/>
                  <a:pt x="1803346" y="2062967"/>
                </a:cubicBezTo>
                <a:cubicBezTo>
                  <a:pt x="1429033" y="2042212"/>
                  <a:pt x="1391668" y="2040237"/>
                  <a:pt x="1179375" y="2062967"/>
                </a:cubicBezTo>
                <a:cubicBezTo>
                  <a:pt x="967082" y="2085697"/>
                  <a:pt x="461416" y="2077547"/>
                  <a:pt x="0" y="2062967"/>
                </a:cubicBezTo>
                <a:cubicBezTo>
                  <a:pt x="21712" y="1868856"/>
                  <a:pt x="11330" y="1579641"/>
                  <a:pt x="0" y="1416571"/>
                </a:cubicBezTo>
                <a:cubicBezTo>
                  <a:pt x="-11330" y="1253501"/>
                  <a:pt x="3797" y="1048094"/>
                  <a:pt x="0" y="790804"/>
                </a:cubicBezTo>
                <a:cubicBezTo>
                  <a:pt x="-3797" y="533514"/>
                  <a:pt x="12068" y="216117"/>
                  <a:pt x="0" y="0"/>
                </a:cubicBezTo>
                <a:close/>
              </a:path>
            </a:pathLst>
          </a:custGeom>
          <a:solidFill>
            <a:srgbClr val="CCECFF"/>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latin typeface="Ink Free" panose="03080402000500000000" pitchFamily="66" charset="0"/>
            </a:endParaRPr>
          </a:p>
          <a:p>
            <a:endParaRPr lang="fr-FR" sz="1200" b="1" dirty="0">
              <a:solidFill>
                <a:schemeClr val="tx1"/>
              </a:solidFill>
              <a:latin typeface="Ink Free" panose="03080402000500000000" pitchFamily="66" charset="0"/>
            </a:endParaRPr>
          </a:p>
          <a:p>
            <a:r>
              <a:rPr lang="fr-FR" sz="1200" b="1" dirty="0">
                <a:solidFill>
                  <a:schemeClr val="tx1"/>
                </a:solidFill>
                <a:latin typeface="Ink Free" panose="03080402000500000000" pitchFamily="66" charset="0"/>
              </a:rPr>
              <a:t>Sur son lieu de vacances, votre client trouve la bonne occasion pour s’offrir le vélo de ses rêves mais le budget vacances est déjà bien entamé !</a:t>
            </a:r>
          </a:p>
          <a:p>
            <a:endParaRPr lang="fr-FR" sz="1200" b="1" dirty="0">
              <a:solidFill>
                <a:schemeClr val="tx1"/>
              </a:solidFill>
              <a:latin typeface="Ink Free" panose="03080402000500000000" pitchFamily="66" charset="0"/>
            </a:endParaRPr>
          </a:p>
          <a:p>
            <a:r>
              <a:rPr lang="fr-FR" sz="1200" dirty="0">
                <a:solidFill>
                  <a:schemeClr val="tx1"/>
                </a:solidFill>
                <a:latin typeface="Ink Free" panose="03080402000500000000" pitchFamily="66" charset="0"/>
              </a:rPr>
              <a:t>La réserve </a:t>
            </a:r>
            <a:r>
              <a:rPr lang="fr-FR" sz="1200" b="1" dirty="0" err="1">
                <a:solidFill>
                  <a:schemeClr val="tx1"/>
                </a:solidFill>
                <a:latin typeface="Ink Free" panose="03080402000500000000" pitchFamily="66" charset="0"/>
              </a:rPr>
              <a:t>Izicarte</a:t>
            </a:r>
            <a:r>
              <a:rPr lang="fr-FR" sz="1200" dirty="0">
                <a:solidFill>
                  <a:schemeClr val="tx1"/>
                </a:solidFill>
                <a:latin typeface="Ink Free" panose="03080402000500000000" pitchFamily="66" charset="0"/>
              </a:rPr>
              <a:t> permet d’en bénéficier tout de suite et de payer son coup de cœur les mois à venir au rythme souhaité.</a:t>
            </a:r>
          </a:p>
        </p:txBody>
      </p:sp>
      <p:sp>
        <p:nvSpPr>
          <p:cNvPr id="23" name="Rectangle 22">
            <a:extLst>
              <a:ext uri="{FF2B5EF4-FFF2-40B4-BE49-F238E27FC236}">
                <a16:creationId xmlns:a16="http://schemas.microsoft.com/office/drawing/2014/main" id="{0F30178D-577D-6937-B48A-347EDFAD7DA2}"/>
              </a:ext>
            </a:extLst>
          </p:cNvPr>
          <p:cNvSpPr/>
          <p:nvPr/>
        </p:nvSpPr>
        <p:spPr>
          <a:xfrm>
            <a:off x="5370145" y="1453459"/>
            <a:ext cx="1050037" cy="334005"/>
          </a:xfrm>
          <a:custGeom>
            <a:avLst/>
            <a:gdLst>
              <a:gd name="connsiteX0" fmla="*/ 0 w 1050037"/>
              <a:gd name="connsiteY0" fmla="*/ 0 h 334005"/>
              <a:gd name="connsiteX1" fmla="*/ 514518 w 1050037"/>
              <a:gd name="connsiteY1" fmla="*/ 0 h 334005"/>
              <a:gd name="connsiteX2" fmla="*/ 1050037 w 1050037"/>
              <a:gd name="connsiteY2" fmla="*/ 0 h 334005"/>
              <a:gd name="connsiteX3" fmla="*/ 1050037 w 1050037"/>
              <a:gd name="connsiteY3" fmla="*/ 334005 h 334005"/>
              <a:gd name="connsiteX4" fmla="*/ 556520 w 1050037"/>
              <a:gd name="connsiteY4" fmla="*/ 334005 h 334005"/>
              <a:gd name="connsiteX5" fmla="*/ 0 w 1050037"/>
              <a:gd name="connsiteY5" fmla="*/ 334005 h 334005"/>
              <a:gd name="connsiteX6" fmla="*/ 0 w 1050037"/>
              <a:gd name="connsiteY6"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0037" h="334005" fill="none" extrusionOk="0">
                <a:moveTo>
                  <a:pt x="0" y="0"/>
                </a:moveTo>
                <a:cubicBezTo>
                  <a:pt x="177316" y="12397"/>
                  <a:pt x="388582" y="-15163"/>
                  <a:pt x="514518" y="0"/>
                </a:cubicBezTo>
                <a:cubicBezTo>
                  <a:pt x="640454" y="15163"/>
                  <a:pt x="852042" y="-11328"/>
                  <a:pt x="1050037" y="0"/>
                </a:cubicBezTo>
                <a:cubicBezTo>
                  <a:pt x="1045710" y="105122"/>
                  <a:pt x="1053302" y="259525"/>
                  <a:pt x="1050037" y="334005"/>
                </a:cubicBezTo>
                <a:cubicBezTo>
                  <a:pt x="912710" y="331292"/>
                  <a:pt x="740950" y="311894"/>
                  <a:pt x="556520" y="334005"/>
                </a:cubicBezTo>
                <a:cubicBezTo>
                  <a:pt x="372090" y="356116"/>
                  <a:pt x="255046" y="357814"/>
                  <a:pt x="0" y="334005"/>
                </a:cubicBezTo>
                <a:cubicBezTo>
                  <a:pt x="13709" y="259598"/>
                  <a:pt x="-9758" y="161208"/>
                  <a:pt x="0" y="0"/>
                </a:cubicBezTo>
                <a:close/>
              </a:path>
              <a:path w="1050037" h="334005" stroke="0" extrusionOk="0">
                <a:moveTo>
                  <a:pt x="0" y="0"/>
                </a:moveTo>
                <a:cubicBezTo>
                  <a:pt x="245288" y="22802"/>
                  <a:pt x="359050" y="-467"/>
                  <a:pt x="504018" y="0"/>
                </a:cubicBezTo>
                <a:cubicBezTo>
                  <a:pt x="648986" y="467"/>
                  <a:pt x="816855" y="-875"/>
                  <a:pt x="1050037" y="0"/>
                </a:cubicBezTo>
                <a:cubicBezTo>
                  <a:pt x="1054326" y="132869"/>
                  <a:pt x="1050944" y="259687"/>
                  <a:pt x="1050037" y="334005"/>
                </a:cubicBezTo>
                <a:cubicBezTo>
                  <a:pt x="946580" y="348602"/>
                  <a:pt x="740413" y="354559"/>
                  <a:pt x="546019" y="334005"/>
                </a:cubicBezTo>
                <a:cubicBezTo>
                  <a:pt x="351625" y="313451"/>
                  <a:pt x="114487" y="348365"/>
                  <a:pt x="0" y="334005"/>
                </a:cubicBezTo>
                <a:cubicBezTo>
                  <a:pt x="-1800" y="260017"/>
                  <a:pt x="-12922" y="116415"/>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Carte VISA</a:t>
            </a:r>
          </a:p>
        </p:txBody>
      </p:sp>
      <p:sp>
        <p:nvSpPr>
          <p:cNvPr id="39" name="Rectangle 38">
            <a:extLst>
              <a:ext uri="{FF2B5EF4-FFF2-40B4-BE49-F238E27FC236}">
                <a16:creationId xmlns:a16="http://schemas.microsoft.com/office/drawing/2014/main" id="{1C165885-AFFB-7E49-48A3-ADA22D1A8708}"/>
              </a:ext>
            </a:extLst>
          </p:cNvPr>
          <p:cNvSpPr/>
          <p:nvPr/>
        </p:nvSpPr>
        <p:spPr>
          <a:xfrm rot="20618055">
            <a:off x="1007345" y="2021858"/>
            <a:ext cx="2043246" cy="506135"/>
          </a:xfrm>
          <a:custGeom>
            <a:avLst/>
            <a:gdLst>
              <a:gd name="connsiteX0" fmla="*/ 0 w 2043246"/>
              <a:gd name="connsiteY0" fmla="*/ 0 h 506135"/>
              <a:gd name="connsiteX1" fmla="*/ 640217 w 2043246"/>
              <a:gd name="connsiteY1" fmla="*/ 0 h 506135"/>
              <a:gd name="connsiteX2" fmla="*/ 1362164 w 2043246"/>
              <a:gd name="connsiteY2" fmla="*/ 0 h 506135"/>
              <a:gd name="connsiteX3" fmla="*/ 2043246 w 2043246"/>
              <a:gd name="connsiteY3" fmla="*/ 0 h 506135"/>
              <a:gd name="connsiteX4" fmla="*/ 2043246 w 2043246"/>
              <a:gd name="connsiteY4" fmla="*/ 506135 h 506135"/>
              <a:gd name="connsiteX5" fmla="*/ 1362164 w 2043246"/>
              <a:gd name="connsiteY5" fmla="*/ 506135 h 506135"/>
              <a:gd name="connsiteX6" fmla="*/ 701514 w 2043246"/>
              <a:gd name="connsiteY6" fmla="*/ 506135 h 506135"/>
              <a:gd name="connsiteX7" fmla="*/ 0 w 2043246"/>
              <a:gd name="connsiteY7" fmla="*/ 506135 h 506135"/>
              <a:gd name="connsiteX8" fmla="*/ 0 w 2043246"/>
              <a:gd name="connsiteY8" fmla="*/ 0 h 506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3246" h="506135" fill="none" extrusionOk="0">
                <a:moveTo>
                  <a:pt x="0" y="0"/>
                </a:moveTo>
                <a:cubicBezTo>
                  <a:pt x="173996" y="108"/>
                  <a:pt x="458504" y="-26394"/>
                  <a:pt x="640217" y="0"/>
                </a:cubicBezTo>
                <a:cubicBezTo>
                  <a:pt x="821930" y="26394"/>
                  <a:pt x="1192903" y="-16748"/>
                  <a:pt x="1362164" y="0"/>
                </a:cubicBezTo>
                <a:cubicBezTo>
                  <a:pt x="1531425" y="16748"/>
                  <a:pt x="1857716" y="7893"/>
                  <a:pt x="2043246" y="0"/>
                </a:cubicBezTo>
                <a:cubicBezTo>
                  <a:pt x="2051079" y="108267"/>
                  <a:pt x="2058907" y="256355"/>
                  <a:pt x="2043246" y="506135"/>
                </a:cubicBezTo>
                <a:cubicBezTo>
                  <a:pt x="1879308" y="531960"/>
                  <a:pt x="1678999" y="516373"/>
                  <a:pt x="1362164" y="506135"/>
                </a:cubicBezTo>
                <a:cubicBezTo>
                  <a:pt x="1045329" y="495897"/>
                  <a:pt x="1009044" y="508597"/>
                  <a:pt x="701514" y="506135"/>
                </a:cubicBezTo>
                <a:cubicBezTo>
                  <a:pt x="393984" y="503674"/>
                  <a:pt x="232927" y="486064"/>
                  <a:pt x="0" y="506135"/>
                </a:cubicBezTo>
                <a:cubicBezTo>
                  <a:pt x="-1984" y="260036"/>
                  <a:pt x="-6465" y="106610"/>
                  <a:pt x="0" y="0"/>
                </a:cubicBezTo>
                <a:close/>
              </a:path>
              <a:path w="2043246" h="506135" stroke="0" extrusionOk="0">
                <a:moveTo>
                  <a:pt x="0" y="0"/>
                </a:moveTo>
                <a:cubicBezTo>
                  <a:pt x="239346" y="96"/>
                  <a:pt x="395262" y="25790"/>
                  <a:pt x="640217" y="0"/>
                </a:cubicBezTo>
                <a:cubicBezTo>
                  <a:pt x="885172" y="-25790"/>
                  <a:pt x="994081" y="-25081"/>
                  <a:pt x="1341732" y="0"/>
                </a:cubicBezTo>
                <a:cubicBezTo>
                  <a:pt x="1689384" y="25081"/>
                  <a:pt x="1714169" y="12180"/>
                  <a:pt x="2043246" y="0"/>
                </a:cubicBezTo>
                <a:cubicBezTo>
                  <a:pt x="2062069" y="231936"/>
                  <a:pt x="2042973" y="338227"/>
                  <a:pt x="2043246" y="506135"/>
                </a:cubicBezTo>
                <a:cubicBezTo>
                  <a:pt x="1810629" y="507851"/>
                  <a:pt x="1499637" y="524685"/>
                  <a:pt x="1321299" y="506135"/>
                </a:cubicBezTo>
                <a:cubicBezTo>
                  <a:pt x="1142961" y="487585"/>
                  <a:pt x="898758" y="523234"/>
                  <a:pt x="701514" y="506135"/>
                </a:cubicBezTo>
                <a:cubicBezTo>
                  <a:pt x="504270" y="489036"/>
                  <a:pt x="224975" y="493031"/>
                  <a:pt x="0" y="506135"/>
                </a:cubicBezTo>
                <a:cubicBezTo>
                  <a:pt x="-13312" y="387887"/>
                  <a:pt x="-13023" y="198258"/>
                  <a:pt x="0" y="0"/>
                </a:cubicBezTo>
                <a:close/>
              </a:path>
            </a:pathLst>
          </a:custGeom>
          <a:solidFill>
            <a:srgbClr val="C00000"/>
          </a:solid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latin typeface="Ink Free" panose="03080402000500000000" pitchFamily="66" charset="0"/>
              </a:rPr>
              <a:t>Souriez ! Vous êtes </a:t>
            </a:r>
          </a:p>
          <a:p>
            <a:pPr algn="ctr"/>
            <a:r>
              <a:rPr lang="fr-FR" b="1" dirty="0">
                <a:solidFill>
                  <a:schemeClr val="bg1"/>
                </a:solidFill>
                <a:latin typeface="Ink Free" panose="03080402000500000000" pitchFamily="66" charset="0"/>
              </a:rPr>
              <a:t>(bien) assurés ! </a:t>
            </a:r>
          </a:p>
        </p:txBody>
      </p:sp>
      <p:sp>
        <p:nvSpPr>
          <p:cNvPr id="48" name="Rectangle 47">
            <a:extLst>
              <a:ext uri="{FF2B5EF4-FFF2-40B4-BE49-F238E27FC236}">
                <a16:creationId xmlns:a16="http://schemas.microsoft.com/office/drawing/2014/main" id="{C6F4E675-40D5-0278-1096-B1FAB6BA376D}"/>
              </a:ext>
            </a:extLst>
          </p:cNvPr>
          <p:cNvSpPr/>
          <p:nvPr/>
        </p:nvSpPr>
        <p:spPr>
          <a:xfrm>
            <a:off x="6476744" y="1455190"/>
            <a:ext cx="1686868" cy="334005"/>
          </a:xfrm>
          <a:custGeom>
            <a:avLst/>
            <a:gdLst>
              <a:gd name="connsiteX0" fmla="*/ 0 w 1686868"/>
              <a:gd name="connsiteY0" fmla="*/ 0 h 334005"/>
              <a:gd name="connsiteX1" fmla="*/ 528552 w 1686868"/>
              <a:gd name="connsiteY1" fmla="*/ 0 h 334005"/>
              <a:gd name="connsiteX2" fmla="*/ 1124579 w 1686868"/>
              <a:gd name="connsiteY2" fmla="*/ 0 h 334005"/>
              <a:gd name="connsiteX3" fmla="*/ 1686868 w 1686868"/>
              <a:gd name="connsiteY3" fmla="*/ 0 h 334005"/>
              <a:gd name="connsiteX4" fmla="*/ 1686868 w 1686868"/>
              <a:gd name="connsiteY4" fmla="*/ 334005 h 334005"/>
              <a:gd name="connsiteX5" fmla="*/ 1124579 w 1686868"/>
              <a:gd name="connsiteY5" fmla="*/ 334005 h 334005"/>
              <a:gd name="connsiteX6" fmla="*/ 579158 w 1686868"/>
              <a:gd name="connsiteY6" fmla="*/ 334005 h 334005"/>
              <a:gd name="connsiteX7" fmla="*/ 0 w 1686868"/>
              <a:gd name="connsiteY7" fmla="*/ 334005 h 334005"/>
              <a:gd name="connsiteX8" fmla="*/ 0 w 1686868"/>
              <a:gd name="connsiteY8"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6868" h="334005" fill="none" extrusionOk="0">
                <a:moveTo>
                  <a:pt x="0" y="0"/>
                </a:moveTo>
                <a:cubicBezTo>
                  <a:pt x="130952" y="-9704"/>
                  <a:pt x="305637" y="-17128"/>
                  <a:pt x="528552" y="0"/>
                </a:cubicBezTo>
                <a:cubicBezTo>
                  <a:pt x="751467" y="17128"/>
                  <a:pt x="945065" y="8846"/>
                  <a:pt x="1124579" y="0"/>
                </a:cubicBezTo>
                <a:cubicBezTo>
                  <a:pt x="1304093" y="-8846"/>
                  <a:pt x="1563924" y="-4341"/>
                  <a:pt x="1686868" y="0"/>
                </a:cubicBezTo>
                <a:cubicBezTo>
                  <a:pt x="1690396" y="134074"/>
                  <a:pt x="1681050" y="239919"/>
                  <a:pt x="1686868" y="334005"/>
                </a:cubicBezTo>
                <a:cubicBezTo>
                  <a:pt x="1494286" y="332720"/>
                  <a:pt x="1309710" y="340180"/>
                  <a:pt x="1124579" y="334005"/>
                </a:cubicBezTo>
                <a:cubicBezTo>
                  <a:pt x="939448" y="327830"/>
                  <a:pt x="807079" y="337919"/>
                  <a:pt x="579158" y="334005"/>
                </a:cubicBezTo>
                <a:cubicBezTo>
                  <a:pt x="351237" y="330091"/>
                  <a:pt x="164210" y="359429"/>
                  <a:pt x="0" y="334005"/>
                </a:cubicBezTo>
                <a:cubicBezTo>
                  <a:pt x="-370" y="167434"/>
                  <a:pt x="7203" y="141325"/>
                  <a:pt x="0" y="0"/>
                </a:cubicBezTo>
                <a:close/>
              </a:path>
              <a:path w="1686868" h="334005" stroke="0" extrusionOk="0">
                <a:moveTo>
                  <a:pt x="0" y="0"/>
                </a:moveTo>
                <a:cubicBezTo>
                  <a:pt x="187944" y="-23229"/>
                  <a:pt x="347735" y="-18310"/>
                  <a:pt x="528552" y="0"/>
                </a:cubicBezTo>
                <a:cubicBezTo>
                  <a:pt x="709369" y="18310"/>
                  <a:pt x="948983" y="-340"/>
                  <a:pt x="1107710" y="0"/>
                </a:cubicBezTo>
                <a:cubicBezTo>
                  <a:pt x="1266437" y="340"/>
                  <a:pt x="1532681" y="27084"/>
                  <a:pt x="1686868" y="0"/>
                </a:cubicBezTo>
                <a:cubicBezTo>
                  <a:pt x="1676798" y="145645"/>
                  <a:pt x="1693340" y="221826"/>
                  <a:pt x="1686868" y="334005"/>
                </a:cubicBezTo>
                <a:cubicBezTo>
                  <a:pt x="1561592" y="348876"/>
                  <a:pt x="1293263" y="357164"/>
                  <a:pt x="1090841" y="334005"/>
                </a:cubicBezTo>
                <a:cubicBezTo>
                  <a:pt x="888419" y="310846"/>
                  <a:pt x="819557" y="310401"/>
                  <a:pt x="579158" y="334005"/>
                </a:cubicBezTo>
                <a:cubicBezTo>
                  <a:pt x="338759" y="357609"/>
                  <a:pt x="159163" y="360448"/>
                  <a:pt x="0" y="334005"/>
                </a:cubicBezTo>
                <a:cubicBezTo>
                  <a:pt x="3684" y="178744"/>
                  <a:pt x="-16394" y="124325"/>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latin typeface="Ink Free" panose="03080402000500000000" pitchFamily="66" charset="0"/>
              </a:rPr>
              <a:t>Réserve IZICARTE</a:t>
            </a:r>
          </a:p>
        </p:txBody>
      </p:sp>
      <p:sp>
        <p:nvSpPr>
          <p:cNvPr id="2" name="Rectangle 1">
            <a:extLst>
              <a:ext uri="{FF2B5EF4-FFF2-40B4-BE49-F238E27FC236}">
                <a16:creationId xmlns:a16="http://schemas.microsoft.com/office/drawing/2014/main" id="{7F97BF25-03DB-CA42-553C-6F363F89AA25}"/>
              </a:ext>
            </a:extLst>
          </p:cNvPr>
          <p:cNvSpPr/>
          <p:nvPr/>
        </p:nvSpPr>
        <p:spPr>
          <a:xfrm>
            <a:off x="695326" y="1615903"/>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sp>
        <p:nvSpPr>
          <p:cNvPr id="4" name="Rectangle 3">
            <a:extLst>
              <a:ext uri="{FF2B5EF4-FFF2-40B4-BE49-F238E27FC236}">
                <a16:creationId xmlns:a16="http://schemas.microsoft.com/office/drawing/2014/main" id="{FABB1A3C-080B-5502-DD04-F172F14A18E0}"/>
              </a:ext>
            </a:extLst>
          </p:cNvPr>
          <p:cNvSpPr/>
          <p:nvPr/>
        </p:nvSpPr>
        <p:spPr>
          <a:xfrm>
            <a:off x="5194346" y="4059651"/>
            <a:ext cx="6171147" cy="2023881"/>
          </a:xfrm>
          <a:custGeom>
            <a:avLst/>
            <a:gdLst>
              <a:gd name="connsiteX0" fmla="*/ 0 w 6171147"/>
              <a:gd name="connsiteY0" fmla="*/ 0 h 2023881"/>
              <a:gd name="connsiteX1" fmla="*/ 562260 w 6171147"/>
              <a:gd name="connsiteY1" fmla="*/ 0 h 2023881"/>
              <a:gd name="connsiteX2" fmla="*/ 1309655 w 6171147"/>
              <a:gd name="connsiteY2" fmla="*/ 0 h 2023881"/>
              <a:gd name="connsiteX3" fmla="*/ 1871915 w 6171147"/>
              <a:gd name="connsiteY3" fmla="*/ 0 h 2023881"/>
              <a:gd name="connsiteX4" fmla="*/ 2372463 w 6171147"/>
              <a:gd name="connsiteY4" fmla="*/ 0 h 2023881"/>
              <a:gd name="connsiteX5" fmla="*/ 3058146 w 6171147"/>
              <a:gd name="connsiteY5" fmla="*/ 0 h 2023881"/>
              <a:gd name="connsiteX6" fmla="*/ 3682118 w 6171147"/>
              <a:gd name="connsiteY6" fmla="*/ 0 h 2023881"/>
              <a:gd name="connsiteX7" fmla="*/ 4429512 w 6171147"/>
              <a:gd name="connsiteY7" fmla="*/ 0 h 2023881"/>
              <a:gd name="connsiteX8" fmla="*/ 5238618 w 6171147"/>
              <a:gd name="connsiteY8" fmla="*/ 0 h 2023881"/>
              <a:gd name="connsiteX9" fmla="*/ 6171147 w 6171147"/>
              <a:gd name="connsiteY9" fmla="*/ 0 h 2023881"/>
              <a:gd name="connsiteX10" fmla="*/ 6171147 w 6171147"/>
              <a:gd name="connsiteY10" fmla="*/ 674627 h 2023881"/>
              <a:gd name="connsiteX11" fmla="*/ 6171147 w 6171147"/>
              <a:gd name="connsiteY11" fmla="*/ 1308776 h 2023881"/>
              <a:gd name="connsiteX12" fmla="*/ 6171147 w 6171147"/>
              <a:gd name="connsiteY12" fmla="*/ 2023881 h 2023881"/>
              <a:gd name="connsiteX13" fmla="*/ 5423753 w 6171147"/>
              <a:gd name="connsiteY13" fmla="*/ 2023881 h 2023881"/>
              <a:gd name="connsiteX14" fmla="*/ 4861492 w 6171147"/>
              <a:gd name="connsiteY14" fmla="*/ 2023881 h 2023881"/>
              <a:gd name="connsiteX15" fmla="*/ 4114098 w 6171147"/>
              <a:gd name="connsiteY15" fmla="*/ 2023881 h 2023881"/>
              <a:gd name="connsiteX16" fmla="*/ 3304992 w 6171147"/>
              <a:gd name="connsiteY16" fmla="*/ 2023881 h 2023881"/>
              <a:gd name="connsiteX17" fmla="*/ 2619309 w 6171147"/>
              <a:gd name="connsiteY17" fmla="*/ 2023881 h 2023881"/>
              <a:gd name="connsiteX18" fmla="*/ 2118760 w 6171147"/>
              <a:gd name="connsiteY18" fmla="*/ 2023881 h 2023881"/>
              <a:gd name="connsiteX19" fmla="*/ 1494789 w 6171147"/>
              <a:gd name="connsiteY19" fmla="*/ 2023881 h 2023881"/>
              <a:gd name="connsiteX20" fmla="*/ 809106 w 6171147"/>
              <a:gd name="connsiteY20" fmla="*/ 2023881 h 2023881"/>
              <a:gd name="connsiteX21" fmla="*/ 0 w 6171147"/>
              <a:gd name="connsiteY21" fmla="*/ 2023881 h 2023881"/>
              <a:gd name="connsiteX22" fmla="*/ 0 w 6171147"/>
              <a:gd name="connsiteY22" fmla="*/ 1329015 h 2023881"/>
              <a:gd name="connsiteX23" fmla="*/ 0 w 6171147"/>
              <a:gd name="connsiteY23" fmla="*/ 715105 h 2023881"/>
              <a:gd name="connsiteX24" fmla="*/ 0 w 6171147"/>
              <a:gd name="connsiteY24" fmla="*/ 0 h 202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71147" h="2023881" fill="none" extrusionOk="0">
                <a:moveTo>
                  <a:pt x="0" y="0"/>
                </a:moveTo>
                <a:cubicBezTo>
                  <a:pt x="248368" y="9171"/>
                  <a:pt x="421441" y="11727"/>
                  <a:pt x="562260" y="0"/>
                </a:cubicBezTo>
                <a:cubicBezTo>
                  <a:pt x="703079" y="-11727"/>
                  <a:pt x="1032836" y="-7920"/>
                  <a:pt x="1309655" y="0"/>
                </a:cubicBezTo>
                <a:cubicBezTo>
                  <a:pt x="1586474" y="7920"/>
                  <a:pt x="1720499" y="-2129"/>
                  <a:pt x="1871915" y="0"/>
                </a:cubicBezTo>
                <a:cubicBezTo>
                  <a:pt x="2023331" y="2129"/>
                  <a:pt x="2189061" y="-2054"/>
                  <a:pt x="2372463" y="0"/>
                </a:cubicBezTo>
                <a:cubicBezTo>
                  <a:pt x="2555865" y="2054"/>
                  <a:pt x="2765604" y="-24132"/>
                  <a:pt x="3058146" y="0"/>
                </a:cubicBezTo>
                <a:cubicBezTo>
                  <a:pt x="3350688" y="24132"/>
                  <a:pt x="3473007" y="-16478"/>
                  <a:pt x="3682118" y="0"/>
                </a:cubicBezTo>
                <a:cubicBezTo>
                  <a:pt x="3891229" y="16478"/>
                  <a:pt x="4279115" y="33396"/>
                  <a:pt x="4429512" y="0"/>
                </a:cubicBezTo>
                <a:cubicBezTo>
                  <a:pt x="4579909" y="-33396"/>
                  <a:pt x="5029131" y="-20450"/>
                  <a:pt x="5238618" y="0"/>
                </a:cubicBezTo>
                <a:cubicBezTo>
                  <a:pt x="5448105" y="20450"/>
                  <a:pt x="5849593" y="-29160"/>
                  <a:pt x="6171147" y="0"/>
                </a:cubicBezTo>
                <a:cubicBezTo>
                  <a:pt x="6180474" y="203764"/>
                  <a:pt x="6161902" y="406531"/>
                  <a:pt x="6171147" y="674627"/>
                </a:cubicBezTo>
                <a:cubicBezTo>
                  <a:pt x="6180392" y="942723"/>
                  <a:pt x="6197648" y="1005496"/>
                  <a:pt x="6171147" y="1308776"/>
                </a:cubicBezTo>
                <a:cubicBezTo>
                  <a:pt x="6144646" y="1612056"/>
                  <a:pt x="6183187" y="1847790"/>
                  <a:pt x="6171147" y="2023881"/>
                </a:cubicBezTo>
                <a:cubicBezTo>
                  <a:pt x="5848650" y="2029755"/>
                  <a:pt x="5614934" y="2020001"/>
                  <a:pt x="5423753" y="2023881"/>
                </a:cubicBezTo>
                <a:cubicBezTo>
                  <a:pt x="5232572" y="2027761"/>
                  <a:pt x="5107743" y="2040867"/>
                  <a:pt x="4861492" y="2023881"/>
                </a:cubicBezTo>
                <a:cubicBezTo>
                  <a:pt x="4615241" y="2006895"/>
                  <a:pt x="4386247" y="1988423"/>
                  <a:pt x="4114098" y="2023881"/>
                </a:cubicBezTo>
                <a:cubicBezTo>
                  <a:pt x="3841949" y="2059339"/>
                  <a:pt x="3473562" y="2035179"/>
                  <a:pt x="3304992" y="2023881"/>
                </a:cubicBezTo>
                <a:cubicBezTo>
                  <a:pt x="3136422" y="2012583"/>
                  <a:pt x="2776254" y="2046946"/>
                  <a:pt x="2619309" y="2023881"/>
                </a:cubicBezTo>
                <a:cubicBezTo>
                  <a:pt x="2462364" y="2000816"/>
                  <a:pt x="2337647" y="2024041"/>
                  <a:pt x="2118760" y="2023881"/>
                </a:cubicBezTo>
                <a:cubicBezTo>
                  <a:pt x="1899873" y="2023721"/>
                  <a:pt x="1642120" y="2052808"/>
                  <a:pt x="1494789" y="2023881"/>
                </a:cubicBezTo>
                <a:cubicBezTo>
                  <a:pt x="1347458" y="1994954"/>
                  <a:pt x="1065897" y="2022022"/>
                  <a:pt x="809106" y="2023881"/>
                </a:cubicBezTo>
                <a:cubicBezTo>
                  <a:pt x="552315" y="2025740"/>
                  <a:pt x="311108" y="2038877"/>
                  <a:pt x="0" y="2023881"/>
                </a:cubicBezTo>
                <a:cubicBezTo>
                  <a:pt x="-10613" y="1730280"/>
                  <a:pt x="-24990" y="1633847"/>
                  <a:pt x="0" y="1329015"/>
                </a:cubicBezTo>
                <a:cubicBezTo>
                  <a:pt x="24990" y="1024183"/>
                  <a:pt x="-11554" y="916093"/>
                  <a:pt x="0" y="715105"/>
                </a:cubicBezTo>
                <a:cubicBezTo>
                  <a:pt x="11554" y="514117"/>
                  <a:pt x="-14518" y="264627"/>
                  <a:pt x="0" y="0"/>
                </a:cubicBezTo>
                <a:close/>
              </a:path>
              <a:path w="6171147" h="2023881" stroke="0" extrusionOk="0">
                <a:moveTo>
                  <a:pt x="0" y="0"/>
                </a:moveTo>
                <a:cubicBezTo>
                  <a:pt x="160907" y="9347"/>
                  <a:pt x="387938" y="10786"/>
                  <a:pt x="562260" y="0"/>
                </a:cubicBezTo>
                <a:cubicBezTo>
                  <a:pt x="736582" y="-10786"/>
                  <a:pt x="1006801" y="33765"/>
                  <a:pt x="1309655" y="0"/>
                </a:cubicBezTo>
                <a:cubicBezTo>
                  <a:pt x="1612509" y="-33765"/>
                  <a:pt x="1693060" y="25027"/>
                  <a:pt x="1933626" y="0"/>
                </a:cubicBezTo>
                <a:cubicBezTo>
                  <a:pt x="2174192" y="-25027"/>
                  <a:pt x="2526226" y="-3007"/>
                  <a:pt x="2742732" y="0"/>
                </a:cubicBezTo>
                <a:cubicBezTo>
                  <a:pt x="2959238" y="3007"/>
                  <a:pt x="3380368" y="-32695"/>
                  <a:pt x="3551838" y="0"/>
                </a:cubicBezTo>
                <a:cubicBezTo>
                  <a:pt x="3723308" y="32695"/>
                  <a:pt x="3869133" y="499"/>
                  <a:pt x="4114098" y="0"/>
                </a:cubicBezTo>
                <a:cubicBezTo>
                  <a:pt x="4359063" y="-499"/>
                  <a:pt x="4440753" y="15780"/>
                  <a:pt x="4676358" y="0"/>
                </a:cubicBezTo>
                <a:cubicBezTo>
                  <a:pt x="4911963" y="-15780"/>
                  <a:pt x="5222136" y="-4600"/>
                  <a:pt x="5485464" y="0"/>
                </a:cubicBezTo>
                <a:cubicBezTo>
                  <a:pt x="5748792" y="4600"/>
                  <a:pt x="5850424" y="32607"/>
                  <a:pt x="6171147" y="0"/>
                </a:cubicBezTo>
                <a:cubicBezTo>
                  <a:pt x="6173560" y="339399"/>
                  <a:pt x="6157506" y="387218"/>
                  <a:pt x="6171147" y="715105"/>
                </a:cubicBezTo>
                <a:cubicBezTo>
                  <a:pt x="6184788" y="1042992"/>
                  <a:pt x="6161260" y="1149496"/>
                  <a:pt x="6171147" y="1369493"/>
                </a:cubicBezTo>
                <a:cubicBezTo>
                  <a:pt x="6181034" y="1589490"/>
                  <a:pt x="6157929" y="1872355"/>
                  <a:pt x="6171147" y="2023881"/>
                </a:cubicBezTo>
                <a:cubicBezTo>
                  <a:pt x="6070477" y="2031561"/>
                  <a:pt x="5914296" y="2018344"/>
                  <a:pt x="5670598" y="2023881"/>
                </a:cubicBezTo>
                <a:cubicBezTo>
                  <a:pt x="5426900" y="2029418"/>
                  <a:pt x="5272735" y="2049643"/>
                  <a:pt x="5108338" y="2023881"/>
                </a:cubicBezTo>
                <a:cubicBezTo>
                  <a:pt x="4943941" y="1998119"/>
                  <a:pt x="4620017" y="2019141"/>
                  <a:pt x="4422655" y="2023881"/>
                </a:cubicBezTo>
                <a:cubicBezTo>
                  <a:pt x="4225293" y="2028621"/>
                  <a:pt x="3940415" y="2023634"/>
                  <a:pt x="3798684" y="2023881"/>
                </a:cubicBezTo>
                <a:cubicBezTo>
                  <a:pt x="3656953" y="2024128"/>
                  <a:pt x="3441368" y="2016143"/>
                  <a:pt x="3236424" y="2023881"/>
                </a:cubicBezTo>
                <a:cubicBezTo>
                  <a:pt x="3031480" y="2031619"/>
                  <a:pt x="2924326" y="2011987"/>
                  <a:pt x="2612452" y="2023881"/>
                </a:cubicBezTo>
                <a:cubicBezTo>
                  <a:pt x="2300578" y="2035775"/>
                  <a:pt x="2177659" y="2044636"/>
                  <a:pt x="1803346" y="2023881"/>
                </a:cubicBezTo>
                <a:cubicBezTo>
                  <a:pt x="1429033" y="2003126"/>
                  <a:pt x="1391668" y="2001151"/>
                  <a:pt x="1179375" y="2023881"/>
                </a:cubicBezTo>
                <a:cubicBezTo>
                  <a:pt x="967082" y="2046611"/>
                  <a:pt x="461416" y="2038461"/>
                  <a:pt x="0" y="2023881"/>
                </a:cubicBezTo>
                <a:cubicBezTo>
                  <a:pt x="-999" y="1729586"/>
                  <a:pt x="27494" y="1596983"/>
                  <a:pt x="0" y="1389732"/>
                </a:cubicBezTo>
                <a:cubicBezTo>
                  <a:pt x="-27494" y="1182481"/>
                  <a:pt x="-29130" y="951131"/>
                  <a:pt x="0" y="775821"/>
                </a:cubicBezTo>
                <a:cubicBezTo>
                  <a:pt x="29130" y="600511"/>
                  <a:pt x="35086" y="289636"/>
                  <a:pt x="0" y="0"/>
                </a:cubicBezTo>
                <a:close/>
              </a:path>
            </a:pathLst>
          </a:custGeom>
          <a:solidFill>
            <a:srgbClr val="CCECFF"/>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latin typeface="Ink Free" panose="03080402000500000000" pitchFamily="66" charset="0"/>
            </a:endParaRPr>
          </a:p>
          <a:p>
            <a:r>
              <a:rPr lang="fr-FR" sz="1200" b="1" dirty="0">
                <a:solidFill>
                  <a:schemeClr val="tx1"/>
                </a:solidFill>
                <a:latin typeface="Ink Free" panose="03080402000500000000" pitchFamily="66" charset="0"/>
              </a:rPr>
              <a:t>En vacances, on se vide la tête ! Mais c’est dommage quand on oublie le code confidentiel de sa carte bancaire. </a:t>
            </a:r>
          </a:p>
          <a:p>
            <a:endParaRPr lang="fr-FR" sz="1200" b="1" dirty="0">
              <a:solidFill>
                <a:schemeClr val="tx1"/>
              </a:solidFill>
              <a:latin typeface="Ink Free" panose="03080402000500000000" pitchFamily="66" charset="0"/>
            </a:endParaRPr>
          </a:p>
          <a:p>
            <a:r>
              <a:rPr lang="fr-FR" sz="1200" dirty="0">
                <a:solidFill>
                  <a:schemeClr val="tx1"/>
                </a:solidFill>
                <a:latin typeface="Ink Free" panose="03080402000500000000" pitchFamily="66" charset="0"/>
              </a:rPr>
              <a:t>Pas de panique, il suffit de se rendre sur son </a:t>
            </a:r>
            <a:r>
              <a:rPr lang="fr-FR" sz="1200" b="1" dirty="0">
                <a:solidFill>
                  <a:schemeClr val="tx1"/>
                </a:solidFill>
                <a:latin typeface="Ink Free" panose="03080402000500000000" pitchFamily="66" charset="0"/>
              </a:rPr>
              <a:t>application </a:t>
            </a:r>
            <a:r>
              <a:rPr lang="fr-FR" sz="1200" b="1" dirty="0" err="1">
                <a:solidFill>
                  <a:schemeClr val="tx1"/>
                </a:solidFill>
                <a:latin typeface="Ink Free" panose="03080402000500000000" pitchFamily="66" charset="0"/>
              </a:rPr>
              <a:t>Banxo</a:t>
            </a:r>
            <a:r>
              <a:rPr lang="fr-FR" sz="1200" dirty="0">
                <a:solidFill>
                  <a:schemeClr val="tx1"/>
                </a:solidFill>
                <a:latin typeface="Ink Free" panose="03080402000500000000" pitchFamily="66" charset="0"/>
              </a:rPr>
              <a:t>, rubrique « cartes » , « voir mon code secret ». Il s’affiche pendant 10 secondes ! Plus rapide que de tenter de joindre son conseiller par téléphone ! Et ça le décharge </a:t>
            </a:r>
            <a:r>
              <a:rPr lang="fr-FR" sz="1200" dirty="0">
                <a:solidFill>
                  <a:schemeClr val="tx1"/>
                </a:solidFill>
                <a:latin typeface="Ink Free" panose="03080402000500000000" pitchFamily="66" charset="0"/>
                <a:sym typeface="Wingdings" panose="05000000000000000000" pitchFamily="2" charset="2"/>
              </a:rPr>
              <a:t> !</a:t>
            </a:r>
            <a:endParaRPr lang="fr-FR" sz="1200" dirty="0">
              <a:solidFill>
                <a:schemeClr val="tx1"/>
              </a:solidFill>
              <a:latin typeface="Ink Free" panose="03080402000500000000" pitchFamily="66" charset="0"/>
            </a:endParaRPr>
          </a:p>
        </p:txBody>
      </p:sp>
      <p:sp>
        <p:nvSpPr>
          <p:cNvPr id="6" name="Rectangle 5">
            <a:extLst>
              <a:ext uri="{FF2B5EF4-FFF2-40B4-BE49-F238E27FC236}">
                <a16:creationId xmlns:a16="http://schemas.microsoft.com/office/drawing/2014/main" id="{6C7A748A-2072-4A12-D0D4-E4F0D404F173}"/>
              </a:ext>
            </a:extLst>
          </p:cNvPr>
          <p:cNvSpPr/>
          <p:nvPr/>
        </p:nvSpPr>
        <p:spPr>
          <a:xfrm>
            <a:off x="5363948" y="3878927"/>
            <a:ext cx="1050037" cy="334005"/>
          </a:xfrm>
          <a:custGeom>
            <a:avLst/>
            <a:gdLst>
              <a:gd name="connsiteX0" fmla="*/ 0 w 1050037"/>
              <a:gd name="connsiteY0" fmla="*/ 0 h 334005"/>
              <a:gd name="connsiteX1" fmla="*/ 514518 w 1050037"/>
              <a:gd name="connsiteY1" fmla="*/ 0 h 334005"/>
              <a:gd name="connsiteX2" fmla="*/ 1050037 w 1050037"/>
              <a:gd name="connsiteY2" fmla="*/ 0 h 334005"/>
              <a:gd name="connsiteX3" fmla="*/ 1050037 w 1050037"/>
              <a:gd name="connsiteY3" fmla="*/ 334005 h 334005"/>
              <a:gd name="connsiteX4" fmla="*/ 556520 w 1050037"/>
              <a:gd name="connsiteY4" fmla="*/ 334005 h 334005"/>
              <a:gd name="connsiteX5" fmla="*/ 0 w 1050037"/>
              <a:gd name="connsiteY5" fmla="*/ 334005 h 334005"/>
              <a:gd name="connsiteX6" fmla="*/ 0 w 1050037"/>
              <a:gd name="connsiteY6"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0037" h="334005" fill="none" extrusionOk="0">
                <a:moveTo>
                  <a:pt x="0" y="0"/>
                </a:moveTo>
                <a:cubicBezTo>
                  <a:pt x="177316" y="12397"/>
                  <a:pt x="388582" y="-15163"/>
                  <a:pt x="514518" y="0"/>
                </a:cubicBezTo>
                <a:cubicBezTo>
                  <a:pt x="640454" y="15163"/>
                  <a:pt x="852042" y="-11328"/>
                  <a:pt x="1050037" y="0"/>
                </a:cubicBezTo>
                <a:cubicBezTo>
                  <a:pt x="1045710" y="105122"/>
                  <a:pt x="1053302" y="259525"/>
                  <a:pt x="1050037" y="334005"/>
                </a:cubicBezTo>
                <a:cubicBezTo>
                  <a:pt x="912710" y="331292"/>
                  <a:pt x="740950" y="311894"/>
                  <a:pt x="556520" y="334005"/>
                </a:cubicBezTo>
                <a:cubicBezTo>
                  <a:pt x="372090" y="356116"/>
                  <a:pt x="255046" y="357814"/>
                  <a:pt x="0" y="334005"/>
                </a:cubicBezTo>
                <a:cubicBezTo>
                  <a:pt x="13709" y="259598"/>
                  <a:pt x="-9758" y="161208"/>
                  <a:pt x="0" y="0"/>
                </a:cubicBezTo>
                <a:close/>
              </a:path>
              <a:path w="1050037" h="334005" stroke="0" extrusionOk="0">
                <a:moveTo>
                  <a:pt x="0" y="0"/>
                </a:moveTo>
                <a:cubicBezTo>
                  <a:pt x="245288" y="22802"/>
                  <a:pt x="359050" y="-467"/>
                  <a:pt x="504018" y="0"/>
                </a:cubicBezTo>
                <a:cubicBezTo>
                  <a:pt x="648986" y="467"/>
                  <a:pt x="816855" y="-875"/>
                  <a:pt x="1050037" y="0"/>
                </a:cubicBezTo>
                <a:cubicBezTo>
                  <a:pt x="1054326" y="132869"/>
                  <a:pt x="1050944" y="259687"/>
                  <a:pt x="1050037" y="334005"/>
                </a:cubicBezTo>
                <a:cubicBezTo>
                  <a:pt x="946580" y="348602"/>
                  <a:pt x="740413" y="354559"/>
                  <a:pt x="546019" y="334005"/>
                </a:cubicBezTo>
                <a:cubicBezTo>
                  <a:pt x="351625" y="313451"/>
                  <a:pt x="114487" y="348365"/>
                  <a:pt x="0" y="334005"/>
                </a:cubicBezTo>
                <a:cubicBezTo>
                  <a:pt x="-1800" y="260017"/>
                  <a:pt x="-12922" y="116415"/>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Carte VISA</a:t>
            </a:r>
          </a:p>
        </p:txBody>
      </p:sp>
      <p:sp>
        <p:nvSpPr>
          <p:cNvPr id="9" name="Rectangle 8">
            <a:extLst>
              <a:ext uri="{FF2B5EF4-FFF2-40B4-BE49-F238E27FC236}">
                <a16:creationId xmlns:a16="http://schemas.microsoft.com/office/drawing/2014/main" id="{1CAB9B94-7E51-2DC3-8919-2167C650603B}"/>
              </a:ext>
            </a:extLst>
          </p:cNvPr>
          <p:cNvSpPr/>
          <p:nvPr/>
        </p:nvSpPr>
        <p:spPr>
          <a:xfrm>
            <a:off x="6470547" y="3880658"/>
            <a:ext cx="1353700" cy="334005"/>
          </a:xfrm>
          <a:custGeom>
            <a:avLst/>
            <a:gdLst>
              <a:gd name="connsiteX0" fmla="*/ 0 w 1353700"/>
              <a:gd name="connsiteY0" fmla="*/ 0 h 334005"/>
              <a:gd name="connsiteX1" fmla="*/ 663313 w 1353700"/>
              <a:gd name="connsiteY1" fmla="*/ 0 h 334005"/>
              <a:gd name="connsiteX2" fmla="*/ 1353700 w 1353700"/>
              <a:gd name="connsiteY2" fmla="*/ 0 h 334005"/>
              <a:gd name="connsiteX3" fmla="*/ 1353700 w 1353700"/>
              <a:gd name="connsiteY3" fmla="*/ 334005 h 334005"/>
              <a:gd name="connsiteX4" fmla="*/ 717461 w 1353700"/>
              <a:gd name="connsiteY4" fmla="*/ 334005 h 334005"/>
              <a:gd name="connsiteX5" fmla="*/ 0 w 1353700"/>
              <a:gd name="connsiteY5" fmla="*/ 334005 h 334005"/>
              <a:gd name="connsiteX6" fmla="*/ 0 w 1353700"/>
              <a:gd name="connsiteY6"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700" h="334005" fill="none" extrusionOk="0">
                <a:moveTo>
                  <a:pt x="0" y="0"/>
                </a:moveTo>
                <a:cubicBezTo>
                  <a:pt x="246314" y="-23536"/>
                  <a:pt x="439017" y="-15523"/>
                  <a:pt x="663313" y="0"/>
                </a:cubicBezTo>
                <a:cubicBezTo>
                  <a:pt x="887609" y="15523"/>
                  <a:pt x="1114620" y="7997"/>
                  <a:pt x="1353700" y="0"/>
                </a:cubicBezTo>
                <a:cubicBezTo>
                  <a:pt x="1349373" y="105122"/>
                  <a:pt x="1356965" y="259525"/>
                  <a:pt x="1353700" y="334005"/>
                </a:cubicBezTo>
                <a:cubicBezTo>
                  <a:pt x="1222857" y="344711"/>
                  <a:pt x="930192" y="362008"/>
                  <a:pt x="717461" y="334005"/>
                </a:cubicBezTo>
                <a:cubicBezTo>
                  <a:pt x="504730" y="306002"/>
                  <a:pt x="158074" y="347035"/>
                  <a:pt x="0" y="334005"/>
                </a:cubicBezTo>
                <a:cubicBezTo>
                  <a:pt x="13709" y="259598"/>
                  <a:pt x="-9758" y="161208"/>
                  <a:pt x="0" y="0"/>
                </a:cubicBezTo>
                <a:close/>
              </a:path>
              <a:path w="1353700" h="334005" stroke="0" extrusionOk="0">
                <a:moveTo>
                  <a:pt x="0" y="0"/>
                </a:moveTo>
                <a:cubicBezTo>
                  <a:pt x="296664" y="12648"/>
                  <a:pt x="503110" y="12851"/>
                  <a:pt x="649776" y="0"/>
                </a:cubicBezTo>
                <a:cubicBezTo>
                  <a:pt x="796442" y="-12851"/>
                  <a:pt x="1074628" y="1800"/>
                  <a:pt x="1353700" y="0"/>
                </a:cubicBezTo>
                <a:cubicBezTo>
                  <a:pt x="1357989" y="132869"/>
                  <a:pt x="1354607" y="259687"/>
                  <a:pt x="1353700" y="334005"/>
                </a:cubicBezTo>
                <a:cubicBezTo>
                  <a:pt x="1181730" y="365558"/>
                  <a:pt x="953494" y="345292"/>
                  <a:pt x="703924" y="334005"/>
                </a:cubicBezTo>
                <a:cubicBezTo>
                  <a:pt x="454354" y="322718"/>
                  <a:pt x="245665" y="361746"/>
                  <a:pt x="0" y="334005"/>
                </a:cubicBezTo>
                <a:cubicBezTo>
                  <a:pt x="-1800" y="260017"/>
                  <a:pt x="-12922" y="116415"/>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latin typeface="Ink Free" panose="03080402000500000000" pitchFamily="66" charset="0"/>
              </a:rPr>
              <a:t>Code confidentiel</a:t>
            </a:r>
          </a:p>
        </p:txBody>
      </p:sp>
      <p:grpSp>
        <p:nvGrpSpPr>
          <p:cNvPr id="54" name="Groupe 53">
            <a:extLst>
              <a:ext uri="{FF2B5EF4-FFF2-40B4-BE49-F238E27FC236}">
                <a16:creationId xmlns:a16="http://schemas.microsoft.com/office/drawing/2014/main" id="{40CBF4DA-E265-23A2-7875-4CDA1294113D}"/>
              </a:ext>
            </a:extLst>
          </p:cNvPr>
          <p:cNvGrpSpPr/>
          <p:nvPr/>
        </p:nvGrpSpPr>
        <p:grpSpPr>
          <a:xfrm>
            <a:off x="10937799" y="3668358"/>
            <a:ext cx="1113925" cy="434891"/>
            <a:chOff x="9701914" y="5337982"/>
            <a:chExt cx="1113925" cy="434891"/>
          </a:xfrm>
        </p:grpSpPr>
        <p:sp>
          <p:nvSpPr>
            <p:cNvPr id="55" name="Rectangle 54">
              <a:hlinkClick r:id="rId4"/>
              <a:extLst>
                <a:ext uri="{FF2B5EF4-FFF2-40B4-BE49-F238E27FC236}">
                  <a16:creationId xmlns:a16="http://schemas.microsoft.com/office/drawing/2014/main" id="{0E8222FA-B771-CB59-0520-AE99B633D4EF}"/>
                </a:ext>
              </a:extLst>
            </p:cNvPr>
            <p:cNvSpPr/>
            <p:nvPr/>
          </p:nvSpPr>
          <p:spPr>
            <a:xfrm>
              <a:off x="9701914" y="5376185"/>
              <a:ext cx="830514" cy="251635"/>
            </a:xfrm>
            <a:custGeom>
              <a:avLst/>
              <a:gdLst>
                <a:gd name="connsiteX0" fmla="*/ 0 w 830514"/>
                <a:gd name="connsiteY0" fmla="*/ 0 h 251635"/>
                <a:gd name="connsiteX1" fmla="*/ 406952 w 830514"/>
                <a:gd name="connsiteY1" fmla="*/ 0 h 251635"/>
                <a:gd name="connsiteX2" fmla="*/ 830514 w 830514"/>
                <a:gd name="connsiteY2" fmla="*/ 0 h 251635"/>
                <a:gd name="connsiteX3" fmla="*/ 830514 w 830514"/>
                <a:gd name="connsiteY3" fmla="*/ 251635 h 251635"/>
                <a:gd name="connsiteX4" fmla="*/ 440172 w 830514"/>
                <a:gd name="connsiteY4" fmla="*/ 251635 h 251635"/>
                <a:gd name="connsiteX5" fmla="*/ 0 w 830514"/>
                <a:gd name="connsiteY5" fmla="*/ 251635 h 251635"/>
                <a:gd name="connsiteX6" fmla="*/ 0 w 830514"/>
                <a:gd name="connsiteY6" fmla="*/ 0 h 251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51635" fill="none" extrusionOk="0">
                  <a:moveTo>
                    <a:pt x="0" y="0"/>
                  </a:moveTo>
                  <a:cubicBezTo>
                    <a:pt x="114553" y="19456"/>
                    <a:pt x="293356" y="-8954"/>
                    <a:pt x="406952" y="0"/>
                  </a:cubicBezTo>
                  <a:cubicBezTo>
                    <a:pt x="520548" y="8954"/>
                    <a:pt x="724848" y="-14626"/>
                    <a:pt x="830514" y="0"/>
                  </a:cubicBezTo>
                  <a:cubicBezTo>
                    <a:pt x="831673" y="97723"/>
                    <a:pt x="831591" y="170007"/>
                    <a:pt x="830514" y="251635"/>
                  </a:cubicBezTo>
                  <a:cubicBezTo>
                    <a:pt x="744163" y="235026"/>
                    <a:pt x="579563" y="255010"/>
                    <a:pt x="440172" y="251635"/>
                  </a:cubicBezTo>
                  <a:cubicBezTo>
                    <a:pt x="300781" y="248260"/>
                    <a:pt x="135550" y="235550"/>
                    <a:pt x="0" y="251635"/>
                  </a:cubicBezTo>
                  <a:cubicBezTo>
                    <a:pt x="-6992" y="143218"/>
                    <a:pt x="-11334" y="107776"/>
                    <a:pt x="0" y="0"/>
                  </a:cubicBezTo>
                  <a:close/>
                </a:path>
                <a:path w="830514" h="251635" stroke="0" extrusionOk="0">
                  <a:moveTo>
                    <a:pt x="0" y="0"/>
                  </a:moveTo>
                  <a:cubicBezTo>
                    <a:pt x="129345" y="-3869"/>
                    <a:pt x="234371" y="14715"/>
                    <a:pt x="398647" y="0"/>
                  </a:cubicBezTo>
                  <a:cubicBezTo>
                    <a:pt x="562923" y="-14715"/>
                    <a:pt x="685999" y="19320"/>
                    <a:pt x="830514" y="0"/>
                  </a:cubicBezTo>
                  <a:cubicBezTo>
                    <a:pt x="837781" y="115377"/>
                    <a:pt x="822201" y="186087"/>
                    <a:pt x="830514" y="251635"/>
                  </a:cubicBezTo>
                  <a:cubicBezTo>
                    <a:pt x="652648" y="251325"/>
                    <a:pt x="555641" y="238745"/>
                    <a:pt x="431867" y="251635"/>
                  </a:cubicBezTo>
                  <a:cubicBezTo>
                    <a:pt x="308093" y="264525"/>
                    <a:pt x="170421" y="257420"/>
                    <a:pt x="0" y="251635"/>
                  </a:cubicBezTo>
                  <a:cubicBezTo>
                    <a:pt x="9922" y="190009"/>
                    <a:pt x="-3100" y="73682"/>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56" name="Image 55">
              <a:extLst>
                <a:ext uri="{FF2B5EF4-FFF2-40B4-BE49-F238E27FC236}">
                  <a16:creationId xmlns:a16="http://schemas.microsoft.com/office/drawing/2014/main" id="{4130C131-8BD8-A52D-EB32-266FF47F64C5}"/>
                </a:ext>
              </a:extLst>
            </p:cNvPr>
            <p:cNvPicPr>
              <a:picLocks noChangeAspect="1"/>
            </p:cNvPicPr>
            <p:nvPr/>
          </p:nvPicPr>
          <p:blipFill>
            <a:blip r:embed="rId5">
              <a:duotone>
                <a:prstClr val="black"/>
                <a:schemeClr val="tx2">
                  <a:tint val="45000"/>
                  <a:satMod val="400000"/>
                </a:schemeClr>
              </a:duotone>
            </a:blip>
            <a:stretch>
              <a:fillRect/>
            </a:stretch>
          </p:blipFill>
          <p:spPr>
            <a:xfrm rot="5400000" flipH="1" flipV="1">
              <a:off x="10389300" y="5346335"/>
              <a:ext cx="434891" cy="418186"/>
            </a:xfrm>
            <a:prstGeom prst="rect">
              <a:avLst/>
            </a:prstGeom>
            <a:noFill/>
          </p:spPr>
        </p:pic>
      </p:grpSp>
      <p:pic>
        <p:nvPicPr>
          <p:cNvPr id="12" name="Picture 2" descr="Liste des concéssions BMW en France">
            <a:hlinkClick r:id="rId6" action="ppaction://hlinksldjump"/>
            <a:extLst>
              <a:ext uri="{FF2B5EF4-FFF2-40B4-BE49-F238E27FC236}">
                <a16:creationId xmlns:a16="http://schemas.microsoft.com/office/drawing/2014/main" id="{5F8773FF-9A2F-8F61-4CF4-93FB5E64BB2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487126" y="626373"/>
            <a:ext cx="518432" cy="520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5486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Vecteur Éléments de voyage et de tourisme">
            <a:extLst>
              <a:ext uri="{FF2B5EF4-FFF2-40B4-BE49-F238E27FC236}">
                <a16:creationId xmlns:a16="http://schemas.microsoft.com/office/drawing/2014/main" id="{C96A6D64-0F7E-2F4A-1916-A5F89C4770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885" y="1625330"/>
            <a:ext cx="4345192" cy="452094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C6BD58A-DC3F-4783-FFBB-5882FB83C866}"/>
              </a:ext>
            </a:extLst>
          </p:cNvPr>
          <p:cNvSpPr/>
          <p:nvPr/>
        </p:nvSpPr>
        <p:spPr>
          <a:xfrm>
            <a:off x="622699" y="1418333"/>
            <a:ext cx="10872063" cy="4871823"/>
          </a:xfrm>
          <a:custGeom>
            <a:avLst/>
            <a:gdLst>
              <a:gd name="connsiteX0" fmla="*/ 0 w 10872063"/>
              <a:gd name="connsiteY0" fmla="*/ 0 h 4871823"/>
              <a:gd name="connsiteX1" fmla="*/ 462063 w 10872063"/>
              <a:gd name="connsiteY1" fmla="*/ 0 h 4871823"/>
              <a:gd name="connsiteX2" fmla="*/ 1250287 w 10872063"/>
              <a:gd name="connsiteY2" fmla="*/ 0 h 4871823"/>
              <a:gd name="connsiteX3" fmla="*/ 1821071 w 10872063"/>
              <a:gd name="connsiteY3" fmla="*/ 0 h 4871823"/>
              <a:gd name="connsiteX4" fmla="*/ 2718016 w 10872063"/>
              <a:gd name="connsiteY4" fmla="*/ 0 h 4871823"/>
              <a:gd name="connsiteX5" fmla="*/ 3614961 w 10872063"/>
              <a:gd name="connsiteY5" fmla="*/ 0 h 4871823"/>
              <a:gd name="connsiteX6" fmla="*/ 4077024 w 10872063"/>
              <a:gd name="connsiteY6" fmla="*/ 0 h 4871823"/>
              <a:gd name="connsiteX7" fmla="*/ 4539086 w 10872063"/>
              <a:gd name="connsiteY7" fmla="*/ 0 h 4871823"/>
              <a:gd name="connsiteX8" fmla="*/ 5436032 w 10872063"/>
              <a:gd name="connsiteY8" fmla="*/ 0 h 4871823"/>
              <a:gd name="connsiteX9" fmla="*/ 6006815 w 10872063"/>
              <a:gd name="connsiteY9" fmla="*/ 0 h 4871823"/>
              <a:gd name="connsiteX10" fmla="*/ 6903760 w 10872063"/>
              <a:gd name="connsiteY10" fmla="*/ 0 h 4871823"/>
              <a:gd name="connsiteX11" fmla="*/ 7365823 w 10872063"/>
              <a:gd name="connsiteY11" fmla="*/ 0 h 4871823"/>
              <a:gd name="connsiteX12" fmla="*/ 8262768 w 10872063"/>
              <a:gd name="connsiteY12" fmla="*/ 0 h 4871823"/>
              <a:gd name="connsiteX13" fmla="*/ 8616110 w 10872063"/>
              <a:gd name="connsiteY13" fmla="*/ 0 h 4871823"/>
              <a:gd name="connsiteX14" fmla="*/ 9078173 w 10872063"/>
              <a:gd name="connsiteY14" fmla="*/ 0 h 4871823"/>
              <a:gd name="connsiteX15" fmla="*/ 9648956 w 10872063"/>
              <a:gd name="connsiteY15" fmla="*/ 0 h 4871823"/>
              <a:gd name="connsiteX16" fmla="*/ 10872063 w 10872063"/>
              <a:gd name="connsiteY16" fmla="*/ 0 h 4871823"/>
              <a:gd name="connsiteX17" fmla="*/ 10872063 w 10872063"/>
              <a:gd name="connsiteY17" fmla="*/ 695975 h 4871823"/>
              <a:gd name="connsiteX18" fmla="*/ 10872063 w 10872063"/>
              <a:gd name="connsiteY18" fmla="*/ 1245795 h 4871823"/>
              <a:gd name="connsiteX19" fmla="*/ 10872063 w 10872063"/>
              <a:gd name="connsiteY19" fmla="*/ 1844333 h 4871823"/>
              <a:gd name="connsiteX20" fmla="*/ 10872063 w 10872063"/>
              <a:gd name="connsiteY20" fmla="*/ 2589026 h 4871823"/>
              <a:gd name="connsiteX21" fmla="*/ 10872063 w 10872063"/>
              <a:gd name="connsiteY21" fmla="*/ 3187564 h 4871823"/>
              <a:gd name="connsiteX22" fmla="*/ 10872063 w 10872063"/>
              <a:gd name="connsiteY22" fmla="*/ 3834821 h 4871823"/>
              <a:gd name="connsiteX23" fmla="*/ 10872063 w 10872063"/>
              <a:gd name="connsiteY23" fmla="*/ 4871823 h 4871823"/>
              <a:gd name="connsiteX24" fmla="*/ 10301280 w 10872063"/>
              <a:gd name="connsiteY24" fmla="*/ 4871823 h 4871823"/>
              <a:gd name="connsiteX25" fmla="*/ 9839217 w 10872063"/>
              <a:gd name="connsiteY25" fmla="*/ 4871823 h 4871823"/>
              <a:gd name="connsiteX26" fmla="*/ 9485875 w 10872063"/>
              <a:gd name="connsiteY26" fmla="*/ 4871823 h 4871823"/>
              <a:gd name="connsiteX27" fmla="*/ 9132533 w 10872063"/>
              <a:gd name="connsiteY27" fmla="*/ 4871823 h 4871823"/>
              <a:gd name="connsiteX28" fmla="*/ 8344308 w 10872063"/>
              <a:gd name="connsiteY28" fmla="*/ 4871823 h 4871823"/>
              <a:gd name="connsiteX29" fmla="*/ 7556084 w 10872063"/>
              <a:gd name="connsiteY29" fmla="*/ 4871823 h 4871823"/>
              <a:gd name="connsiteX30" fmla="*/ 6767859 w 10872063"/>
              <a:gd name="connsiteY30" fmla="*/ 4871823 h 4871823"/>
              <a:gd name="connsiteX31" fmla="*/ 6197076 w 10872063"/>
              <a:gd name="connsiteY31" fmla="*/ 4871823 h 4871823"/>
              <a:gd name="connsiteX32" fmla="*/ 5517572 w 10872063"/>
              <a:gd name="connsiteY32" fmla="*/ 4871823 h 4871823"/>
              <a:gd name="connsiteX33" fmla="*/ 5055509 w 10872063"/>
              <a:gd name="connsiteY33" fmla="*/ 4871823 h 4871823"/>
              <a:gd name="connsiteX34" fmla="*/ 4376005 w 10872063"/>
              <a:gd name="connsiteY34" fmla="*/ 4871823 h 4871823"/>
              <a:gd name="connsiteX35" fmla="*/ 4022663 w 10872063"/>
              <a:gd name="connsiteY35" fmla="*/ 4871823 h 4871823"/>
              <a:gd name="connsiteX36" fmla="*/ 3125718 w 10872063"/>
              <a:gd name="connsiteY36" fmla="*/ 4871823 h 4871823"/>
              <a:gd name="connsiteX37" fmla="*/ 2663655 w 10872063"/>
              <a:gd name="connsiteY37" fmla="*/ 4871823 h 4871823"/>
              <a:gd name="connsiteX38" fmla="*/ 2201593 w 10872063"/>
              <a:gd name="connsiteY38" fmla="*/ 4871823 h 4871823"/>
              <a:gd name="connsiteX39" fmla="*/ 1413368 w 10872063"/>
              <a:gd name="connsiteY39" fmla="*/ 4871823 h 4871823"/>
              <a:gd name="connsiteX40" fmla="*/ 733864 w 10872063"/>
              <a:gd name="connsiteY40" fmla="*/ 4871823 h 4871823"/>
              <a:gd name="connsiteX41" fmla="*/ 0 w 10872063"/>
              <a:gd name="connsiteY41" fmla="*/ 4871823 h 4871823"/>
              <a:gd name="connsiteX42" fmla="*/ 0 w 10872063"/>
              <a:gd name="connsiteY42" fmla="*/ 4273285 h 4871823"/>
              <a:gd name="connsiteX43" fmla="*/ 0 w 10872063"/>
              <a:gd name="connsiteY43" fmla="*/ 3577310 h 4871823"/>
              <a:gd name="connsiteX44" fmla="*/ 0 w 10872063"/>
              <a:gd name="connsiteY44" fmla="*/ 3027490 h 4871823"/>
              <a:gd name="connsiteX45" fmla="*/ 0 w 10872063"/>
              <a:gd name="connsiteY45" fmla="*/ 2380234 h 4871823"/>
              <a:gd name="connsiteX46" fmla="*/ 0 w 10872063"/>
              <a:gd name="connsiteY46" fmla="*/ 1684259 h 4871823"/>
              <a:gd name="connsiteX47" fmla="*/ 0 w 10872063"/>
              <a:gd name="connsiteY47" fmla="*/ 1085721 h 4871823"/>
              <a:gd name="connsiteX48" fmla="*/ 0 w 10872063"/>
              <a:gd name="connsiteY48" fmla="*/ 0 h 487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72063" h="4871823" extrusionOk="0">
                <a:moveTo>
                  <a:pt x="0" y="0"/>
                </a:moveTo>
                <a:cubicBezTo>
                  <a:pt x="196476" y="-14278"/>
                  <a:pt x="257881" y="3184"/>
                  <a:pt x="462063" y="0"/>
                </a:cubicBezTo>
                <a:cubicBezTo>
                  <a:pt x="666245" y="-3184"/>
                  <a:pt x="965200" y="-16303"/>
                  <a:pt x="1250287" y="0"/>
                </a:cubicBezTo>
                <a:cubicBezTo>
                  <a:pt x="1535374" y="16303"/>
                  <a:pt x="1596198" y="-23207"/>
                  <a:pt x="1821071" y="0"/>
                </a:cubicBezTo>
                <a:cubicBezTo>
                  <a:pt x="2045944" y="23207"/>
                  <a:pt x="2296918" y="-22960"/>
                  <a:pt x="2718016" y="0"/>
                </a:cubicBezTo>
                <a:cubicBezTo>
                  <a:pt x="3139114" y="22960"/>
                  <a:pt x="3370675" y="-10155"/>
                  <a:pt x="3614961" y="0"/>
                </a:cubicBezTo>
                <a:cubicBezTo>
                  <a:pt x="3859248" y="10155"/>
                  <a:pt x="3879171" y="22189"/>
                  <a:pt x="4077024" y="0"/>
                </a:cubicBezTo>
                <a:cubicBezTo>
                  <a:pt x="4274877" y="-22189"/>
                  <a:pt x="4316957" y="7788"/>
                  <a:pt x="4539086" y="0"/>
                </a:cubicBezTo>
                <a:cubicBezTo>
                  <a:pt x="4761215" y="-7788"/>
                  <a:pt x="5130944" y="-6882"/>
                  <a:pt x="5436032" y="0"/>
                </a:cubicBezTo>
                <a:cubicBezTo>
                  <a:pt x="5741120" y="6882"/>
                  <a:pt x="5815675" y="10940"/>
                  <a:pt x="6006815" y="0"/>
                </a:cubicBezTo>
                <a:cubicBezTo>
                  <a:pt x="6197955" y="-10940"/>
                  <a:pt x="6527255" y="-32546"/>
                  <a:pt x="6903760" y="0"/>
                </a:cubicBezTo>
                <a:cubicBezTo>
                  <a:pt x="7280265" y="32546"/>
                  <a:pt x="7255948" y="17147"/>
                  <a:pt x="7365823" y="0"/>
                </a:cubicBezTo>
                <a:cubicBezTo>
                  <a:pt x="7475698" y="-17147"/>
                  <a:pt x="7912603" y="-42801"/>
                  <a:pt x="8262768" y="0"/>
                </a:cubicBezTo>
                <a:cubicBezTo>
                  <a:pt x="8612933" y="42801"/>
                  <a:pt x="8532836" y="-15399"/>
                  <a:pt x="8616110" y="0"/>
                </a:cubicBezTo>
                <a:cubicBezTo>
                  <a:pt x="8699384" y="15399"/>
                  <a:pt x="8942075" y="12395"/>
                  <a:pt x="9078173" y="0"/>
                </a:cubicBezTo>
                <a:cubicBezTo>
                  <a:pt x="9214271" y="-12395"/>
                  <a:pt x="9405927" y="-5653"/>
                  <a:pt x="9648956" y="0"/>
                </a:cubicBezTo>
                <a:cubicBezTo>
                  <a:pt x="9891985" y="5653"/>
                  <a:pt x="10420991" y="60872"/>
                  <a:pt x="10872063" y="0"/>
                </a:cubicBezTo>
                <a:cubicBezTo>
                  <a:pt x="10880507" y="260883"/>
                  <a:pt x="10862193" y="530849"/>
                  <a:pt x="10872063" y="695975"/>
                </a:cubicBezTo>
                <a:cubicBezTo>
                  <a:pt x="10881933" y="861101"/>
                  <a:pt x="10889096" y="1088261"/>
                  <a:pt x="10872063" y="1245795"/>
                </a:cubicBezTo>
                <a:cubicBezTo>
                  <a:pt x="10855030" y="1403329"/>
                  <a:pt x="10876444" y="1563553"/>
                  <a:pt x="10872063" y="1844333"/>
                </a:cubicBezTo>
                <a:cubicBezTo>
                  <a:pt x="10867682" y="2125113"/>
                  <a:pt x="10904989" y="2299011"/>
                  <a:pt x="10872063" y="2589026"/>
                </a:cubicBezTo>
                <a:cubicBezTo>
                  <a:pt x="10839137" y="2879041"/>
                  <a:pt x="10880542" y="2923384"/>
                  <a:pt x="10872063" y="3187564"/>
                </a:cubicBezTo>
                <a:cubicBezTo>
                  <a:pt x="10863584" y="3451744"/>
                  <a:pt x="10870423" y="3562630"/>
                  <a:pt x="10872063" y="3834821"/>
                </a:cubicBezTo>
                <a:cubicBezTo>
                  <a:pt x="10873703" y="4107012"/>
                  <a:pt x="10845716" y="4357075"/>
                  <a:pt x="10872063" y="4871823"/>
                </a:cubicBezTo>
                <a:cubicBezTo>
                  <a:pt x="10735151" y="4896476"/>
                  <a:pt x="10536653" y="4868459"/>
                  <a:pt x="10301280" y="4871823"/>
                </a:cubicBezTo>
                <a:cubicBezTo>
                  <a:pt x="10065907" y="4875187"/>
                  <a:pt x="10068022" y="4889033"/>
                  <a:pt x="9839217" y="4871823"/>
                </a:cubicBezTo>
                <a:cubicBezTo>
                  <a:pt x="9610412" y="4854613"/>
                  <a:pt x="9593620" y="4867813"/>
                  <a:pt x="9485875" y="4871823"/>
                </a:cubicBezTo>
                <a:cubicBezTo>
                  <a:pt x="9378130" y="4875833"/>
                  <a:pt x="9266846" y="4855354"/>
                  <a:pt x="9132533" y="4871823"/>
                </a:cubicBezTo>
                <a:cubicBezTo>
                  <a:pt x="8998220" y="4888292"/>
                  <a:pt x="8515856" y="4863914"/>
                  <a:pt x="8344308" y="4871823"/>
                </a:cubicBezTo>
                <a:cubicBezTo>
                  <a:pt x="8172760" y="4879732"/>
                  <a:pt x="7739740" y="4854922"/>
                  <a:pt x="7556084" y="4871823"/>
                </a:cubicBezTo>
                <a:cubicBezTo>
                  <a:pt x="7372428" y="4888724"/>
                  <a:pt x="7032627" y="4857628"/>
                  <a:pt x="6767859" y="4871823"/>
                </a:cubicBezTo>
                <a:cubicBezTo>
                  <a:pt x="6503092" y="4886018"/>
                  <a:pt x="6390353" y="4852779"/>
                  <a:pt x="6197076" y="4871823"/>
                </a:cubicBezTo>
                <a:cubicBezTo>
                  <a:pt x="6003799" y="4890867"/>
                  <a:pt x="5678167" y="4881904"/>
                  <a:pt x="5517572" y="4871823"/>
                </a:cubicBezTo>
                <a:cubicBezTo>
                  <a:pt x="5356977" y="4861742"/>
                  <a:pt x="5228366" y="4868633"/>
                  <a:pt x="5055509" y="4871823"/>
                </a:cubicBezTo>
                <a:cubicBezTo>
                  <a:pt x="4882652" y="4875013"/>
                  <a:pt x="4526688" y="4892584"/>
                  <a:pt x="4376005" y="4871823"/>
                </a:cubicBezTo>
                <a:cubicBezTo>
                  <a:pt x="4225322" y="4851062"/>
                  <a:pt x="4118789" y="4871246"/>
                  <a:pt x="4022663" y="4871823"/>
                </a:cubicBezTo>
                <a:cubicBezTo>
                  <a:pt x="3926537" y="4872400"/>
                  <a:pt x="3342880" y="4838938"/>
                  <a:pt x="3125718" y="4871823"/>
                </a:cubicBezTo>
                <a:cubicBezTo>
                  <a:pt x="2908556" y="4904708"/>
                  <a:pt x="2848727" y="4868713"/>
                  <a:pt x="2663655" y="4871823"/>
                </a:cubicBezTo>
                <a:cubicBezTo>
                  <a:pt x="2478583" y="4874933"/>
                  <a:pt x="2401453" y="4854260"/>
                  <a:pt x="2201593" y="4871823"/>
                </a:cubicBezTo>
                <a:cubicBezTo>
                  <a:pt x="2001733" y="4889386"/>
                  <a:pt x="1621991" y="4878838"/>
                  <a:pt x="1413368" y="4871823"/>
                </a:cubicBezTo>
                <a:cubicBezTo>
                  <a:pt x="1204746" y="4864808"/>
                  <a:pt x="912179" y="4887866"/>
                  <a:pt x="733864" y="4871823"/>
                </a:cubicBezTo>
                <a:cubicBezTo>
                  <a:pt x="555549" y="4855780"/>
                  <a:pt x="278587" y="4888165"/>
                  <a:pt x="0" y="4871823"/>
                </a:cubicBezTo>
                <a:cubicBezTo>
                  <a:pt x="15363" y="4684490"/>
                  <a:pt x="-19191" y="4572529"/>
                  <a:pt x="0" y="4273285"/>
                </a:cubicBezTo>
                <a:cubicBezTo>
                  <a:pt x="19191" y="3974041"/>
                  <a:pt x="-17019" y="3772216"/>
                  <a:pt x="0" y="3577310"/>
                </a:cubicBezTo>
                <a:cubicBezTo>
                  <a:pt x="17019" y="3382405"/>
                  <a:pt x="-4242" y="3165020"/>
                  <a:pt x="0" y="3027490"/>
                </a:cubicBezTo>
                <a:cubicBezTo>
                  <a:pt x="4242" y="2889960"/>
                  <a:pt x="-24144" y="2637645"/>
                  <a:pt x="0" y="2380234"/>
                </a:cubicBezTo>
                <a:cubicBezTo>
                  <a:pt x="24144" y="2122823"/>
                  <a:pt x="3034" y="1975424"/>
                  <a:pt x="0" y="1684259"/>
                </a:cubicBezTo>
                <a:cubicBezTo>
                  <a:pt x="-3034" y="1393095"/>
                  <a:pt x="4500" y="1373806"/>
                  <a:pt x="0" y="1085721"/>
                </a:cubicBezTo>
                <a:cubicBezTo>
                  <a:pt x="-4500" y="797636"/>
                  <a:pt x="40184" y="384733"/>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solidFill>
                <a:schemeClr val="tx1">
                  <a:lumMod val="75000"/>
                  <a:lumOff val="25000"/>
                </a:schemeClr>
              </a:solidFill>
              <a:latin typeface="Ink Free" panose="03080402000500000000" pitchFamily="66" charset="0"/>
            </a:endParaRPr>
          </a:p>
        </p:txBody>
      </p:sp>
      <p:sp>
        <p:nvSpPr>
          <p:cNvPr id="3" name="Espace réservé du texte 2">
            <a:extLst>
              <a:ext uri="{FF2B5EF4-FFF2-40B4-BE49-F238E27FC236}">
                <a16:creationId xmlns:a16="http://schemas.microsoft.com/office/drawing/2014/main" id="{1B13247D-C9FB-4D7A-B354-116B5B6CC28E}"/>
              </a:ext>
            </a:extLst>
          </p:cNvPr>
          <p:cNvSpPr>
            <a:spLocks noGrp="1"/>
          </p:cNvSpPr>
          <p:nvPr>
            <p:ph type="body" sz="quarter" idx="12"/>
          </p:nvPr>
        </p:nvSpPr>
        <p:spPr/>
        <p:txBody>
          <a:bodyPr>
            <a:normAutofit/>
          </a:bodyPr>
          <a:lstStyle/>
          <a:p>
            <a:r>
              <a:rPr lang="fr-FR" dirty="0">
                <a:solidFill>
                  <a:srgbClr val="C00000"/>
                </a:solidFill>
              </a:rPr>
              <a:t>Bancarisation</a:t>
            </a:r>
            <a:endParaRPr lang="fr-FR" dirty="0"/>
          </a:p>
        </p:txBody>
      </p:sp>
      <p:sp>
        <p:nvSpPr>
          <p:cNvPr id="7" name="Espace réservé du texte 3">
            <a:extLst>
              <a:ext uri="{FF2B5EF4-FFF2-40B4-BE49-F238E27FC236}">
                <a16:creationId xmlns:a16="http://schemas.microsoft.com/office/drawing/2014/main" id="{06EF36EE-3D65-FF6A-9185-221BC7FBC939}"/>
              </a:ext>
            </a:extLst>
          </p:cNvPr>
          <p:cNvSpPr>
            <a:spLocks noGrp="1"/>
          </p:cNvSpPr>
          <p:nvPr>
            <p:ph type="body" sz="quarter" idx="14"/>
          </p:nvPr>
        </p:nvSpPr>
        <p:spPr>
          <a:xfrm>
            <a:off x="4376057" y="137054"/>
            <a:ext cx="7300006" cy="231246"/>
          </a:xfrm>
        </p:spPr>
        <p:txBody>
          <a:bodyPr/>
          <a:lstStyle/>
          <a:p>
            <a:r>
              <a:rPr lang="fr-FR" dirty="0"/>
              <a:t>En complément</a:t>
            </a:r>
          </a:p>
        </p:txBody>
      </p:sp>
      <p:sp>
        <p:nvSpPr>
          <p:cNvPr id="8" name="Rectangle 7">
            <a:extLst>
              <a:ext uri="{FF2B5EF4-FFF2-40B4-BE49-F238E27FC236}">
                <a16:creationId xmlns:a16="http://schemas.microsoft.com/office/drawing/2014/main" id="{54ED3DBB-A69E-7700-6033-3B92E080F776}"/>
              </a:ext>
            </a:extLst>
          </p:cNvPr>
          <p:cNvSpPr/>
          <p:nvPr/>
        </p:nvSpPr>
        <p:spPr>
          <a:xfrm>
            <a:off x="5159872" y="2907282"/>
            <a:ext cx="6060373" cy="734926"/>
          </a:xfrm>
          <a:custGeom>
            <a:avLst/>
            <a:gdLst>
              <a:gd name="connsiteX0" fmla="*/ 0 w 6060373"/>
              <a:gd name="connsiteY0" fmla="*/ 0 h 734926"/>
              <a:gd name="connsiteX1" fmla="*/ 552167 w 6060373"/>
              <a:gd name="connsiteY1" fmla="*/ 0 h 734926"/>
              <a:gd name="connsiteX2" fmla="*/ 1286146 w 6060373"/>
              <a:gd name="connsiteY2" fmla="*/ 0 h 734926"/>
              <a:gd name="connsiteX3" fmla="*/ 1898917 w 6060373"/>
              <a:gd name="connsiteY3" fmla="*/ 0 h 734926"/>
              <a:gd name="connsiteX4" fmla="*/ 2693499 w 6060373"/>
              <a:gd name="connsiteY4" fmla="*/ 0 h 734926"/>
              <a:gd name="connsiteX5" fmla="*/ 3488081 w 6060373"/>
              <a:gd name="connsiteY5" fmla="*/ 0 h 734926"/>
              <a:gd name="connsiteX6" fmla="*/ 4040249 w 6060373"/>
              <a:gd name="connsiteY6" fmla="*/ 0 h 734926"/>
              <a:gd name="connsiteX7" fmla="*/ 4592416 w 6060373"/>
              <a:gd name="connsiteY7" fmla="*/ 0 h 734926"/>
              <a:gd name="connsiteX8" fmla="*/ 5386998 w 6060373"/>
              <a:gd name="connsiteY8" fmla="*/ 0 h 734926"/>
              <a:gd name="connsiteX9" fmla="*/ 6060373 w 6060373"/>
              <a:gd name="connsiteY9" fmla="*/ 0 h 734926"/>
              <a:gd name="connsiteX10" fmla="*/ 6060373 w 6060373"/>
              <a:gd name="connsiteY10" fmla="*/ 382162 h 734926"/>
              <a:gd name="connsiteX11" fmla="*/ 6060373 w 6060373"/>
              <a:gd name="connsiteY11" fmla="*/ 734926 h 734926"/>
              <a:gd name="connsiteX12" fmla="*/ 5265791 w 6060373"/>
              <a:gd name="connsiteY12" fmla="*/ 734926 h 734926"/>
              <a:gd name="connsiteX13" fmla="*/ 4653020 w 6060373"/>
              <a:gd name="connsiteY13" fmla="*/ 734926 h 734926"/>
              <a:gd name="connsiteX14" fmla="*/ 4100852 w 6060373"/>
              <a:gd name="connsiteY14" fmla="*/ 734926 h 734926"/>
              <a:gd name="connsiteX15" fmla="*/ 3427478 w 6060373"/>
              <a:gd name="connsiteY15" fmla="*/ 734926 h 734926"/>
              <a:gd name="connsiteX16" fmla="*/ 2814707 w 6060373"/>
              <a:gd name="connsiteY16" fmla="*/ 734926 h 734926"/>
              <a:gd name="connsiteX17" fmla="*/ 2262539 w 6060373"/>
              <a:gd name="connsiteY17" fmla="*/ 734926 h 734926"/>
              <a:gd name="connsiteX18" fmla="*/ 1649768 w 6060373"/>
              <a:gd name="connsiteY18" fmla="*/ 734926 h 734926"/>
              <a:gd name="connsiteX19" fmla="*/ 855186 w 6060373"/>
              <a:gd name="connsiteY19" fmla="*/ 734926 h 734926"/>
              <a:gd name="connsiteX20" fmla="*/ 0 w 6060373"/>
              <a:gd name="connsiteY20" fmla="*/ 734926 h 734926"/>
              <a:gd name="connsiteX21" fmla="*/ 0 w 6060373"/>
              <a:gd name="connsiteY21" fmla="*/ 374812 h 734926"/>
              <a:gd name="connsiteX22" fmla="*/ 0 w 6060373"/>
              <a:gd name="connsiteY22" fmla="*/ 0 h 7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0373" h="734926" extrusionOk="0">
                <a:moveTo>
                  <a:pt x="0" y="0"/>
                </a:moveTo>
                <a:cubicBezTo>
                  <a:pt x="196132" y="-27290"/>
                  <a:pt x="306040" y="-5980"/>
                  <a:pt x="552167" y="0"/>
                </a:cubicBezTo>
                <a:cubicBezTo>
                  <a:pt x="798294" y="5980"/>
                  <a:pt x="1128359" y="-19876"/>
                  <a:pt x="1286146" y="0"/>
                </a:cubicBezTo>
                <a:cubicBezTo>
                  <a:pt x="1443933" y="19876"/>
                  <a:pt x="1608769" y="-18552"/>
                  <a:pt x="1898917" y="0"/>
                </a:cubicBezTo>
                <a:cubicBezTo>
                  <a:pt x="2189065" y="18552"/>
                  <a:pt x="2316308" y="-6894"/>
                  <a:pt x="2693499" y="0"/>
                </a:cubicBezTo>
                <a:cubicBezTo>
                  <a:pt x="3070690" y="6894"/>
                  <a:pt x="3194227" y="-8329"/>
                  <a:pt x="3488081" y="0"/>
                </a:cubicBezTo>
                <a:cubicBezTo>
                  <a:pt x="3781935" y="8329"/>
                  <a:pt x="3881309" y="-11844"/>
                  <a:pt x="4040249" y="0"/>
                </a:cubicBezTo>
                <a:cubicBezTo>
                  <a:pt x="4199189" y="11844"/>
                  <a:pt x="4316552" y="2299"/>
                  <a:pt x="4592416" y="0"/>
                </a:cubicBezTo>
                <a:cubicBezTo>
                  <a:pt x="4868280" y="-2299"/>
                  <a:pt x="5124283" y="13638"/>
                  <a:pt x="5386998" y="0"/>
                </a:cubicBezTo>
                <a:cubicBezTo>
                  <a:pt x="5649713" y="-13638"/>
                  <a:pt x="5858796" y="-18989"/>
                  <a:pt x="6060373" y="0"/>
                </a:cubicBezTo>
                <a:cubicBezTo>
                  <a:pt x="6055161" y="85392"/>
                  <a:pt x="6058823" y="212685"/>
                  <a:pt x="6060373" y="382162"/>
                </a:cubicBezTo>
                <a:cubicBezTo>
                  <a:pt x="6061923" y="551639"/>
                  <a:pt x="6049833" y="640491"/>
                  <a:pt x="6060373" y="734926"/>
                </a:cubicBezTo>
                <a:cubicBezTo>
                  <a:pt x="5896659" y="720423"/>
                  <a:pt x="5446755" y="701440"/>
                  <a:pt x="5265791" y="734926"/>
                </a:cubicBezTo>
                <a:cubicBezTo>
                  <a:pt x="5084827" y="768412"/>
                  <a:pt x="4945106" y="709807"/>
                  <a:pt x="4653020" y="734926"/>
                </a:cubicBezTo>
                <a:cubicBezTo>
                  <a:pt x="4360934" y="760045"/>
                  <a:pt x="4261002" y="729877"/>
                  <a:pt x="4100852" y="734926"/>
                </a:cubicBezTo>
                <a:cubicBezTo>
                  <a:pt x="3940702" y="739975"/>
                  <a:pt x="3719567" y="704947"/>
                  <a:pt x="3427478" y="734926"/>
                </a:cubicBezTo>
                <a:cubicBezTo>
                  <a:pt x="3135389" y="764905"/>
                  <a:pt x="3103139" y="715789"/>
                  <a:pt x="2814707" y="734926"/>
                </a:cubicBezTo>
                <a:cubicBezTo>
                  <a:pt x="2526275" y="754063"/>
                  <a:pt x="2423901" y="737317"/>
                  <a:pt x="2262539" y="734926"/>
                </a:cubicBezTo>
                <a:cubicBezTo>
                  <a:pt x="2101177" y="732535"/>
                  <a:pt x="1826592" y="730109"/>
                  <a:pt x="1649768" y="734926"/>
                </a:cubicBezTo>
                <a:cubicBezTo>
                  <a:pt x="1472944" y="739743"/>
                  <a:pt x="1187233" y="738476"/>
                  <a:pt x="855186" y="734926"/>
                </a:cubicBezTo>
                <a:cubicBezTo>
                  <a:pt x="523139" y="731376"/>
                  <a:pt x="334736" y="757343"/>
                  <a:pt x="0" y="734926"/>
                </a:cubicBezTo>
                <a:cubicBezTo>
                  <a:pt x="2336" y="620244"/>
                  <a:pt x="8909" y="540507"/>
                  <a:pt x="0" y="374812"/>
                </a:cubicBezTo>
                <a:cubicBezTo>
                  <a:pt x="-8909" y="209117"/>
                  <a:pt x="16210" y="160564"/>
                  <a:pt x="0" y="0"/>
                </a:cubicBezTo>
                <a:close/>
              </a:path>
            </a:pathLst>
          </a:custGeom>
          <a:no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latin typeface="Ink Free" panose="03080402000500000000" pitchFamily="66" charset="0"/>
            </a:endParaRPr>
          </a:p>
        </p:txBody>
      </p:sp>
      <p:sp>
        <p:nvSpPr>
          <p:cNvPr id="11" name="Rectangle 10">
            <a:extLst>
              <a:ext uri="{FF2B5EF4-FFF2-40B4-BE49-F238E27FC236}">
                <a16:creationId xmlns:a16="http://schemas.microsoft.com/office/drawing/2014/main" id="{77F18CAA-FF6D-C001-F17A-42F9E83EF916}"/>
              </a:ext>
            </a:extLst>
          </p:cNvPr>
          <p:cNvSpPr/>
          <p:nvPr/>
        </p:nvSpPr>
        <p:spPr>
          <a:xfrm>
            <a:off x="5159872" y="1579242"/>
            <a:ext cx="6171147" cy="1570536"/>
          </a:xfrm>
          <a:custGeom>
            <a:avLst/>
            <a:gdLst>
              <a:gd name="connsiteX0" fmla="*/ 0 w 6171147"/>
              <a:gd name="connsiteY0" fmla="*/ 0 h 1570536"/>
              <a:gd name="connsiteX1" fmla="*/ 562260 w 6171147"/>
              <a:gd name="connsiteY1" fmla="*/ 0 h 1570536"/>
              <a:gd name="connsiteX2" fmla="*/ 1309655 w 6171147"/>
              <a:gd name="connsiteY2" fmla="*/ 0 h 1570536"/>
              <a:gd name="connsiteX3" fmla="*/ 1871915 w 6171147"/>
              <a:gd name="connsiteY3" fmla="*/ 0 h 1570536"/>
              <a:gd name="connsiteX4" fmla="*/ 2372463 w 6171147"/>
              <a:gd name="connsiteY4" fmla="*/ 0 h 1570536"/>
              <a:gd name="connsiteX5" fmla="*/ 3058146 w 6171147"/>
              <a:gd name="connsiteY5" fmla="*/ 0 h 1570536"/>
              <a:gd name="connsiteX6" fmla="*/ 3682118 w 6171147"/>
              <a:gd name="connsiteY6" fmla="*/ 0 h 1570536"/>
              <a:gd name="connsiteX7" fmla="*/ 4429512 w 6171147"/>
              <a:gd name="connsiteY7" fmla="*/ 0 h 1570536"/>
              <a:gd name="connsiteX8" fmla="*/ 5238618 w 6171147"/>
              <a:gd name="connsiteY8" fmla="*/ 0 h 1570536"/>
              <a:gd name="connsiteX9" fmla="*/ 6171147 w 6171147"/>
              <a:gd name="connsiteY9" fmla="*/ 0 h 1570536"/>
              <a:gd name="connsiteX10" fmla="*/ 6171147 w 6171147"/>
              <a:gd name="connsiteY10" fmla="*/ 523512 h 1570536"/>
              <a:gd name="connsiteX11" fmla="*/ 6171147 w 6171147"/>
              <a:gd name="connsiteY11" fmla="*/ 1015613 h 1570536"/>
              <a:gd name="connsiteX12" fmla="*/ 6171147 w 6171147"/>
              <a:gd name="connsiteY12" fmla="*/ 1570536 h 1570536"/>
              <a:gd name="connsiteX13" fmla="*/ 5423753 w 6171147"/>
              <a:gd name="connsiteY13" fmla="*/ 1570536 h 1570536"/>
              <a:gd name="connsiteX14" fmla="*/ 4861492 w 6171147"/>
              <a:gd name="connsiteY14" fmla="*/ 1570536 h 1570536"/>
              <a:gd name="connsiteX15" fmla="*/ 4114098 w 6171147"/>
              <a:gd name="connsiteY15" fmla="*/ 1570536 h 1570536"/>
              <a:gd name="connsiteX16" fmla="*/ 3304992 w 6171147"/>
              <a:gd name="connsiteY16" fmla="*/ 1570536 h 1570536"/>
              <a:gd name="connsiteX17" fmla="*/ 2619309 w 6171147"/>
              <a:gd name="connsiteY17" fmla="*/ 1570536 h 1570536"/>
              <a:gd name="connsiteX18" fmla="*/ 2118760 w 6171147"/>
              <a:gd name="connsiteY18" fmla="*/ 1570536 h 1570536"/>
              <a:gd name="connsiteX19" fmla="*/ 1494789 w 6171147"/>
              <a:gd name="connsiteY19" fmla="*/ 1570536 h 1570536"/>
              <a:gd name="connsiteX20" fmla="*/ 809106 w 6171147"/>
              <a:gd name="connsiteY20" fmla="*/ 1570536 h 1570536"/>
              <a:gd name="connsiteX21" fmla="*/ 0 w 6171147"/>
              <a:gd name="connsiteY21" fmla="*/ 1570536 h 1570536"/>
              <a:gd name="connsiteX22" fmla="*/ 0 w 6171147"/>
              <a:gd name="connsiteY22" fmla="*/ 1031319 h 1570536"/>
              <a:gd name="connsiteX23" fmla="*/ 0 w 6171147"/>
              <a:gd name="connsiteY23" fmla="*/ 554923 h 1570536"/>
              <a:gd name="connsiteX24" fmla="*/ 0 w 6171147"/>
              <a:gd name="connsiteY24" fmla="*/ 0 h 157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71147" h="1570536" fill="none" extrusionOk="0">
                <a:moveTo>
                  <a:pt x="0" y="0"/>
                </a:moveTo>
                <a:cubicBezTo>
                  <a:pt x="248368" y="9171"/>
                  <a:pt x="421441" y="11727"/>
                  <a:pt x="562260" y="0"/>
                </a:cubicBezTo>
                <a:cubicBezTo>
                  <a:pt x="703079" y="-11727"/>
                  <a:pt x="1032836" y="-7920"/>
                  <a:pt x="1309655" y="0"/>
                </a:cubicBezTo>
                <a:cubicBezTo>
                  <a:pt x="1586474" y="7920"/>
                  <a:pt x="1720499" y="-2129"/>
                  <a:pt x="1871915" y="0"/>
                </a:cubicBezTo>
                <a:cubicBezTo>
                  <a:pt x="2023331" y="2129"/>
                  <a:pt x="2189061" y="-2054"/>
                  <a:pt x="2372463" y="0"/>
                </a:cubicBezTo>
                <a:cubicBezTo>
                  <a:pt x="2555865" y="2054"/>
                  <a:pt x="2765604" y="-24132"/>
                  <a:pt x="3058146" y="0"/>
                </a:cubicBezTo>
                <a:cubicBezTo>
                  <a:pt x="3350688" y="24132"/>
                  <a:pt x="3473007" y="-16478"/>
                  <a:pt x="3682118" y="0"/>
                </a:cubicBezTo>
                <a:cubicBezTo>
                  <a:pt x="3891229" y="16478"/>
                  <a:pt x="4279115" y="33396"/>
                  <a:pt x="4429512" y="0"/>
                </a:cubicBezTo>
                <a:cubicBezTo>
                  <a:pt x="4579909" y="-33396"/>
                  <a:pt x="5029131" y="-20450"/>
                  <a:pt x="5238618" y="0"/>
                </a:cubicBezTo>
                <a:cubicBezTo>
                  <a:pt x="5448105" y="20450"/>
                  <a:pt x="5849593" y="-29160"/>
                  <a:pt x="6171147" y="0"/>
                </a:cubicBezTo>
                <a:cubicBezTo>
                  <a:pt x="6179176" y="105685"/>
                  <a:pt x="6195961" y="406502"/>
                  <a:pt x="6171147" y="523512"/>
                </a:cubicBezTo>
                <a:cubicBezTo>
                  <a:pt x="6146333" y="640522"/>
                  <a:pt x="6168531" y="849064"/>
                  <a:pt x="6171147" y="1015613"/>
                </a:cubicBezTo>
                <a:cubicBezTo>
                  <a:pt x="6173763" y="1182162"/>
                  <a:pt x="6173554" y="1449698"/>
                  <a:pt x="6171147" y="1570536"/>
                </a:cubicBezTo>
                <a:cubicBezTo>
                  <a:pt x="5848650" y="1576410"/>
                  <a:pt x="5614934" y="1566656"/>
                  <a:pt x="5423753" y="1570536"/>
                </a:cubicBezTo>
                <a:cubicBezTo>
                  <a:pt x="5232572" y="1574416"/>
                  <a:pt x="5107743" y="1587522"/>
                  <a:pt x="4861492" y="1570536"/>
                </a:cubicBezTo>
                <a:cubicBezTo>
                  <a:pt x="4615241" y="1553550"/>
                  <a:pt x="4386247" y="1535078"/>
                  <a:pt x="4114098" y="1570536"/>
                </a:cubicBezTo>
                <a:cubicBezTo>
                  <a:pt x="3841949" y="1605994"/>
                  <a:pt x="3473562" y="1581834"/>
                  <a:pt x="3304992" y="1570536"/>
                </a:cubicBezTo>
                <a:cubicBezTo>
                  <a:pt x="3136422" y="1559238"/>
                  <a:pt x="2776254" y="1593601"/>
                  <a:pt x="2619309" y="1570536"/>
                </a:cubicBezTo>
                <a:cubicBezTo>
                  <a:pt x="2462364" y="1547471"/>
                  <a:pt x="2337647" y="1570696"/>
                  <a:pt x="2118760" y="1570536"/>
                </a:cubicBezTo>
                <a:cubicBezTo>
                  <a:pt x="1899873" y="1570376"/>
                  <a:pt x="1642120" y="1599463"/>
                  <a:pt x="1494789" y="1570536"/>
                </a:cubicBezTo>
                <a:cubicBezTo>
                  <a:pt x="1347458" y="1541609"/>
                  <a:pt x="1065897" y="1568677"/>
                  <a:pt x="809106" y="1570536"/>
                </a:cubicBezTo>
                <a:cubicBezTo>
                  <a:pt x="552315" y="1572395"/>
                  <a:pt x="311108" y="1585532"/>
                  <a:pt x="0" y="1570536"/>
                </a:cubicBezTo>
                <a:cubicBezTo>
                  <a:pt x="-24480" y="1384466"/>
                  <a:pt x="-2221" y="1268513"/>
                  <a:pt x="0" y="1031319"/>
                </a:cubicBezTo>
                <a:cubicBezTo>
                  <a:pt x="2221" y="794125"/>
                  <a:pt x="-17146" y="717246"/>
                  <a:pt x="0" y="554923"/>
                </a:cubicBezTo>
                <a:cubicBezTo>
                  <a:pt x="17146" y="392600"/>
                  <a:pt x="-22183" y="276547"/>
                  <a:pt x="0" y="0"/>
                </a:cubicBezTo>
                <a:close/>
              </a:path>
              <a:path w="6171147" h="1570536" stroke="0" extrusionOk="0">
                <a:moveTo>
                  <a:pt x="0" y="0"/>
                </a:moveTo>
                <a:cubicBezTo>
                  <a:pt x="160907" y="9347"/>
                  <a:pt x="387938" y="10786"/>
                  <a:pt x="562260" y="0"/>
                </a:cubicBezTo>
                <a:cubicBezTo>
                  <a:pt x="736582" y="-10786"/>
                  <a:pt x="1006801" y="33765"/>
                  <a:pt x="1309655" y="0"/>
                </a:cubicBezTo>
                <a:cubicBezTo>
                  <a:pt x="1612509" y="-33765"/>
                  <a:pt x="1693060" y="25027"/>
                  <a:pt x="1933626" y="0"/>
                </a:cubicBezTo>
                <a:cubicBezTo>
                  <a:pt x="2174192" y="-25027"/>
                  <a:pt x="2526226" y="-3007"/>
                  <a:pt x="2742732" y="0"/>
                </a:cubicBezTo>
                <a:cubicBezTo>
                  <a:pt x="2959238" y="3007"/>
                  <a:pt x="3380368" y="-32695"/>
                  <a:pt x="3551838" y="0"/>
                </a:cubicBezTo>
                <a:cubicBezTo>
                  <a:pt x="3723308" y="32695"/>
                  <a:pt x="3869133" y="499"/>
                  <a:pt x="4114098" y="0"/>
                </a:cubicBezTo>
                <a:cubicBezTo>
                  <a:pt x="4359063" y="-499"/>
                  <a:pt x="4440753" y="15780"/>
                  <a:pt x="4676358" y="0"/>
                </a:cubicBezTo>
                <a:cubicBezTo>
                  <a:pt x="4911963" y="-15780"/>
                  <a:pt x="5222136" y="-4600"/>
                  <a:pt x="5485464" y="0"/>
                </a:cubicBezTo>
                <a:cubicBezTo>
                  <a:pt x="5748792" y="4600"/>
                  <a:pt x="5850424" y="32607"/>
                  <a:pt x="6171147" y="0"/>
                </a:cubicBezTo>
                <a:cubicBezTo>
                  <a:pt x="6153358" y="117319"/>
                  <a:pt x="6153538" y="358459"/>
                  <a:pt x="6171147" y="554923"/>
                </a:cubicBezTo>
                <a:cubicBezTo>
                  <a:pt x="6188756" y="751387"/>
                  <a:pt x="6149680" y="918129"/>
                  <a:pt x="6171147" y="1062729"/>
                </a:cubicBezTo>
                <a:cubicBezTo>
                  <a:pt x="6192614" y="1207329"/>
                  <a:pt x="6184275" y="1437958"/>
                  <a:pt x="6171147" y="1570536"/>
                </a:cubicBezTo>
                <a:cubicBezTo>
                  <a:pt x="6070477" y="1578216"/>
                  <a:pt x="5914296" y="1564999"/>
                  <a:pt x="5670598" y="1570536"/>
                </a:cubicBezTo>
                <a:cubicBezTo>
                  <a:pt x="5426900" y="1576073"/>
                  <a:pt x="5272735" y="1596298"/>
                  <a:pt x="5108338" y="1570536"/>
                </a:cubicBezTo>
                <a:cubicBezTo>
                  <a:pt x="4943941" y="1544774"/>
                  <a:pt x="4620017" y="1565796"/>
                  <a:pt x="4422655" y="1570536"/>
                </a:cubicBezTo>
                <a:cubicBezTo>
                  <a:pt x="4225293" y="1575276"/>
                  <a:pt x="3940415" y="1570289"/>
                  <a:pt x="3798684" y="1570536"/>
                </a:cubicBezTo>
                <a:cubicBezTo>
                  <a:pt x="3656953" y="1570783"/>
                  <a:pt x="3441368" y="1562798"/>
                  <a:pt x="3236424" y="1570536"/>
                </a:cubicBezTo>
                <a:cubicBezTo>
                  <a:pt x="3031480" y="1578274"/>
                  <a:pt x="2924326" y="1558642"/>
                  <a:pt x="2612452" y="1570536"/>
                </a:cubicBezTo>
                <a:cubicBezTo>
                  <a:pt x="2300578" y="1582430"/>
                  <a:pt x="2177659" y="1591291"/>
                  <a:pt x="1803346" y="1570536"/>
                </a:cubicBezTo>
                <a:cubicBezTo>
                  <a:pt x="1429033" y="1549781"/>
                  <a:pt x="1391668" y="1547806"/>
                  <a:pt x="1179375" y="1570536"/>
                </a:cubicBezTo>
                <a:cubicBezTo>
                  <a:pt x="967082" y="1593266"/>
                  <a:pt x="461416" y="1585116"/>
                  <a:pt x="0" y="1570536"/>
                </a:cubicBezTo>
                <a:cubicBezTo>
                  <a:pt x="23215" y="1391074"/>
                  <a:pt x="14634" y="1297389"/>
                  <a:pt x="0" y="1078435"/>
                </a:cubicBezTo>
                <a:cubicBezTo>
                  <a:pt x="-14634" y="859481"/>
                  <a:pt x="-14897" y="750493"/>
                  <a:pt x="0" y="602039"/>
                </a:cubicBezTo>
                <a:cubicBezTo>
                  <a:pt x="14897" y="453585"/>
                  <a:pt x="-17230" y="218109"/>
                  <a:pt x="0" y="0"/>
                </a:cubicBezTo>
                <a:close/>
              </a:path>
            </a:pathLst>
          </a:custGeom>
          <a:solidFill>
            <a:srgbClr val="CCECFF"/>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latin typeface="Ink Free" panose="03080402000500000000" pitchFamily="66" charset="0"/>
            </a:endParaRPr>
          </a:p>
          <a:p>
            <a:r>
              <a:rPr lang="fr-FR" sz="1200" b="1" dirty="0">
                <a:solidFill>
                  <a:schemeClr val="tx1"/>
                </a:solidFill>
                <a:latin typeface="Ink Free" panose="03080402000500000000" pitchFamily="66" charset="0"/>
              </a:rPr>
              <a:t>Votre client prépare son séjour à l’étranger. Il est inquiet en cas de problèmes de santé…</a:t>
            </a:r>
          </a:p>
          <a:p>
            <a:endParaRPr lang="fr-FR" sz="1200" b="1" dirty="0">
              <a:solidFill>
                <a:schemeClr val="tx1"/>
              </a:solidFill>
              <a:latin typeface="Ink Free" panose="03080402000500000000" pitchFamily="66" charset="0"/>
            </a:endParaRPr>
          </a:p>
          <a:p>
            <a:r>
              <a:rPr lang="fr-FR" sz="1200" dirty="0">
                <a:solidFill>
                  <a:schemeClr val="tx1"/>
                </a:solidFill>
                <a:latin typeface="Ink Free" panose="03080402000500000000" pitchFamily="66" charset="0"/>
              </a:rPr>
              <a:t>Depuis le 1er juin 2023, nos clients titulaires de la </a:t>
            </a:r>
            <a:r>
              <a:rPr lang="fr-FR" sz="1200" b="1" dirty="0">
                <a:solidFill>
                  <a:schemeClr val="tx1"/>
                </a:solidFill>
                <a:latin typeface="Ink Free" panose="03080402000500000000" pitchFamily="66" charset="0"/>
              </a:rPr>
              <a:t>carte Platinum </a:t>
            </a:r>
            <a:r>
              <a:rPr lang="fr-FR" sz="1200" dirty="0">
                <a:solidFill>
                  <a:schemeClr val="tx1"/>
                </a:solidFill>
                <a:latin typeface="Ink Free" panose="03080402000500000000" pitchFamily="66" charset="0"/>
              </a:rPr>
              <a:t>bénéficient d’une exclusivité Caisse d’Epargne. Parce que c’est très compliqué de se faire soigner à l’étranger, via la téléconsultation médicale de VISA Platinum, nos clients sont accompagnés par des médecins parlant français pour soigner leurs maux. (En savoir + / Brief page 6 et 7)</a:t>
            </a:r>
          </a:p>
        </p:txBody>
      </p:sp>
      <p:sp>
        <p:nvSpPr>
          <p:cNvPr id="23" name="Rectangle 22">
            <a:extLst>
              <a:ext uri="{FF2B5EF4-FFF2-40B4-BE49-F238E27FC236}">
                <a16:creationId xmlns:a16="http://schemas.microsoft.com/office/drawing/2014/main" id="{0F30178D-577D-6937-B48A-347EDFAD7DA2}"/>
              </a:ext>
            </a:extLst>
          </p:cNvPr>
          <p:cNvSpPr/>
          <p:nvPr/>
        </p:nvSpPr>
        <p:spPr>
          <a:xfrm>
            <a:off x="5370145" y="1453459"/>
            <a:ext cx="1841360" cy="334005"/>
          </a:xfrm>
          <a:custGeom>
            <a:avLst/>
            <a:gdLst>
              <a:gd name="connsiteX0" fmla="*/ 0 w 1841360"/>
              <a:gd name="connsiteY0" fmla="*/ 0 h 334005"/>
              <a:gd name="connsiteX1" fmla="*/ 576959 w 1841360"/>
              <a:gd name="connsiteY1" fmla="*/ 0 h 334005"/>
              <a:gd name="connsiteX2" fmla="*/ 1227573 w 1841360"/>
              <a:gd name="connsiteY2" fmla="*/ 0 h 334005"/>
              <a:gd name="connsiteX3" fmla="*/ 1841360 w 1841360"/>
              <a:gd name="connsiteY3" fmla="*/ 0 h 334005"/>
              <a:gd name="connsiteX4" fmla="*/ 1841360 w 1841360"/>
              <a:gd name="connsiteY4" fmla="*/ 334005 h 334005"/>
              <a:gd name="connsiteX5" fmla="*/ 1227573 w 1841360"/>
              <a:gd name="connsiteY5" fmla="*/ 334005 h 334005"/>
              <a:gd name="connsiteX6" fmla="*/ 632200 w 1841360"/>
              <a:gd name="connsiteY6" fmla="*/ 334005 h 334005"/>
              <a:gd name="connsiteX7" fmla="*/ 0 w 1841360"/>
              <a:gd name="connsiteY7" fmla="*/ 334005 h 334005"/>
              <a:gd name="connsiteX8" fmla="*/ 0 w 1841360"/>
              <a:gd name="connsiteY8"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1360" h="334005" fill="none" extrusionOk="0">
                <a:moveTo>
                  <a:pt x="0" y="0"/>
                </a:moveTo>
                <a:cubicBezTo>
                  <a:pt x="274442" y="-10064"/>
                  <a:pt x="404676" y="25840"/>
                  <a:pt x="576959" y="0"/>
                </a:cubicBezTo>
                <a:cubicBezTo>
                  <a:pt x="749242" y="-25840"/>
                  <a:pt x="982509" y="31357"/>
                  <a:pt x="1227573" y="0"/>
                </a:cubicBezTo>
                <a:cubicBezTo>
                  <a:pt x="1472637" y="-31357"/>
                  <a:pt x="1611937" y="1989"/>
                  <a:pt x="1841360" y="0"/>
                </a:cubicBezTo>
                <a:cubicBezTo>
                  <a:pt x="1844888" y="134074"/>
                  <a:pt x="1835542" y="239919"/>
                  <a:pt x="1841360" y="334005"/>
                </a:cubicBezTo>
                <a:cubicBezTo>
                  <a:pt x="1584113" y="324387"/>
                  <a:pt x="1474380" y="341140"/>
                  <a:pt x="1227573" y="334005"/>
                </a:cubicBezTo>
                <a:cubicBezTo>
                  <a:pt x="980766" y="326870"/>
                  <a:pt x="757783" y="322358"/>
                  <a:pt x="632200" y="334005"/>
                </a:cubicBezTo>
                <a:cubicBezTo>
                  <a:pt x="506617" y="345652"/>
                  <a:pt x="134818" y="344424"/>
                  <a:pt x="0" y="334005"/>
                </a:cubicBezTo>
                <a:cubicBezTo>
                  <a:pt x="-370" y="167434"/>
                  <a:pt x="7203" y="141325"/>
                  <a:pt x="0" y="0"/>
                </a:cubicBezTo>
                <a:close/>
              </a:path>
              <a:path w="1841360" h="334005" stroke="0" extrusionOk="0">
                <a:moveTo>
                  <a:pt x="0" y="0"/>
                </a:moveTo>
                <a:cubicBezTo>
                  <a:pt x="248716" y="4286"/>
                  <a:pt x="429607" y="20186"/>
                  <a:pt x="576959" y="0"/>
                </a:cubicBezTo>
                <a:cubicBezTo>
                  <a:pt x="724311" y="-20186"/>
                  <a:pt x="940098" y="-4613"/>
                  <a:pt x="1209160" y="0"/>
                </a:cubicBezTo>
                <a:cubicBezTo>
                  <a:pt x="1478222" y="4613"/>
                  <a:pt x="1553141" y="22968"/>
                  <a:pt x="1841360" y="0"/>
                </a:cubicBezTo>
                <a:cubicBezTo>
                  <a:pt x="1831290" y="145645"/>
                  <a:pt x="1847832" y="221826"/>
                  <a:pt x="1841360" y="334005"/>
                </a:cubicBezTo>
                <a:cubicBezTo>
                  <a:pt x="1555464" y="318412"/>
                  <a:pt x="1450704" y="354113"/>
                  <a:pt x="1190746" y="334005"/>
                </a:cubicBezTo>
                <a:cubicBezTo>
                  <a:pt x="930788" y="313897"/>
                  <a:pt x="884849" y="354540"/>
                  <a:pt x="632200" y="334005"/>
                </a:cubicBezTo>
                <a:cubicBezTo>
                  <a:pt x="379551" y="313470"/>
                  <a:pt x="250176" y="342769"/>
                  <a:pt x="0" y="334005"/>
                </a:cubicBezTo>
                <a:cubicBezTo>
                  <a:pt x="3684" y="178744"/>
                  <a:pt x="-16394" y="124325"/>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Carte VISA PLATINUM</a:t>
            </a:r>
          </a:p>
        </p:txBody>
      </p:sp>
      <p:sp>
        <p:nvSpPr>
          <p:cNvPr id="39" name="Rectangle 38">
            <a:extLst>
              <a:ext uri="{FF2B5EF4-FFF2-40B4-BE49-F238E27FC236}">
                <a16:creationId xmlns:a16="http://schemas.microsoft.com/office/drawing/2014/main" id="{1C165885-AFFB-7E49-48A3-ADA22D1A8708}"/>
              </a:ext>
            </a:extLst>
          </p:cNvPr>
          <p:cNvSpPr/>
          <p:nvPr/>
        </p:nvSpPr>
        <p:spPr>
          <a:xfrm rot="20618055">
            <a:off x="1007345" y="2021858"/>
            <a:ext cx="2043246" cy="506135"/>
          </a:xfrm>
          <a:custGeom>
            <a:avLst/>
            <a:gdLst>
              <a:gd name="connsiteX0" fmla="*/ 0 w 2043246"/>
              <a:gd name="connsiteY0" fmla="*/ 0 h 506135"/>
              <a:gd name="connsiteX1" fmla="*/ 640217 w 2043246"/>
              <a:gd name="connsiteY1" fmla="*/ 0 h 506135"/>
              <a:gd name="connsiteX2" fmla="*/ 1362164 w 2043246"/>
              <a:gd name="connsiteY2" fmla="*/ 0 h 506135"/>
              <a:gd name="connsiteX3" fmla="*/ 2043246 w 2043246"/>
              <a:gd name="connsiteY3" fmla="*/ 0 h 506135"/>
              <a:gd name="connsiteX4" fmla="*/ 2043246 w 2043246"/>
              <a:gd name="connsiteY4" fmla="*/ 506135 h 506135"/>
              <a:gd name="connsiteX5" fmla="*/ 1362164 w 2043246"/>
              <a:gd name="connsiteY5" fmla="*/ 506135 h 506135"/>
              <a:gd name="connsiteX6" fmla="*/ 701514 w 2043246"/>
              <a:gd name="connsiteY6" fmla="*/ 506135 h 506135"/>
              <a:gd name="connsiteX7" fmla="*/ 0 w 2043246"/>
              <a:gd name="connsiteY7" fmla="*/ 506135 h 506135"/>
              <a:gd name="connsiteX8" fmla="*/ 0 w 2043246"/>
              <a:gd name="connsiteY8" fmla="*/ 0 h 506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3246" h="506135" fill="none" extrusionOk="0">
                <a:moveTo>
                  <a:pt x="0" y="0"/>
                </a:moveTo>
                <a:cubicBezTo>
                  <a:pt x="173996" y="108"/>
                  <a:pt x="458504" y="-26394"/>
                  <a:pt x="640217" y="0"/>
                </a:cubicBezTo>
                <a:cubicBezTo>
                  <a:pt x="821930" y="26394"/>
                  <a:pt x="1192903" y="-16748"/>
                  <a:pt x="1362164" y="0"/>
                </a:cubicBezTo>
                <a:cubicBezTo>
                  <a:pt x="1531425" y="16748"/>
                  <a:pt x="1857716" y="7893"/>
                  <a:pt x="2043246" y="0"/>
                </a:cubicBezTo>
                <a:cubicBezTo>
                  <a:pt x="2051079" y="108267"/>
                  <a:pt x="2058907" y="256355"/>
                  <a:pt x="2043246" y="506135"/>
                </a:cubicBezTo>
                <a:cubicBezTo>
                  <a:pt x="1879308" y="531960"/>
                  <a:pt x="1678999" y="516373"/>
                  <a:pt x="1362164" y="506135"/>
                </a:cubicBezTo>
                <a:cubicBezTo>
                  <a:pt x="1045329" y="495897"/>
                  <a:pt x="1009044" y="508597"/>
                  <a:pt x="701514" y="506135"/>
                </a:cubicBezTo>
                <a:cubicBezTo>
                  <a:pt x="393984" y="503674"/>
                  <a:pt x="232927" y="486064"/>
                  <a:pt x="0" y="506135"/>
                </a:cubicBezTo>
                <a:cubicBezTo>
                  <a:pt x="-1984" y="260036"/>
                  <a:pt x="-6465" y="106610"/>
                  <a:pt x="0" y="0"/>
                </a:cubicBezTo>
                <a:close/>
              </a:path>
              <a:path w="2043246" h="506135" stroke="0" extrusionOk="0">
                <a:moveTo>
                  <a:pt x="0" y="0"/>
                </a:moveTo>
                <a:cubicBezTo>
                  <a:pt x="239346" y="96"/>
                  <a:pt x="395262" y="25790"/>
                  <a:pt x="640217" y="0"/>
                </a:cubicBezTo>
                <a:cubicBezTo>
                  <a:pt x="885172" y="-25790"/>
                  <a:pt x="994081" y="-25081"/>
                  <a:pt x="1341732" y="0"/>
                </a:cubicBezTo>
                <a:cubicBezTo>
                  <a:pt x="1689384" y="25081"/>
                  <a:pt x="1714169" y="12180"/>
                  <a:pt x="2043246" y="0"/>
                </a:cubicBezTo>
                <a:cubicBezTo>
                  <a:pt x="2062069" y="231936"/>
                  <a:pt x="2042973" y="338227"/>
                  <a:pt x="2043246" y="506135"/>
                </a:cubicBezTo>
                <a:cubicBezTo>
                  <a:pt x="1810629" y="507851"/>
                  <a:pt x="1499637" y="524685"/>
                  <a:pt x="1321299" y="506135"/>
                </a:cubicBezTo>
                <a:cubicBezTo>
                  <a:pt x="1142961" y="487585"/>
                  <a:pt x="898758" y="523234"/>
                  <a:pt x="701514" y="506135"/>
                </a:cubicBezTo>
                <a:cubicBezTo>
                  <a:pt x="504270" y="489036"/>
                  <a:pt x="224975" y="493031"/>
                  <a:pt x="0" y="506135"/>
                </a:cubicBezTo>
                <a:cubicBezTo>
                  <a:pt x="-13312" y="387887"/>
                  <a:pt x="-13023" y="198258"/>
                  <a:pt x="0" y="0"/>
                </a:cubicBezTo>
                <a:close/>
              </a:path>
            </a:pathLst>
          </a:custGeom>
          <a:solidFill>
            <a:srgbClr val="C00000"/>
          </a:solidFill>
          <a:ln>
            <a:no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latin typeface="Ink Free" panose="03080402000500000000" pitchFamily="66" charset="0"/>
              </a:rPr>
              <a:t>Souriez ! Vous êtes </a:t>
            </a:r>
          </a:p>
          <a:p>
            <a:pPr algn="ctr"/>
            <a:r>
              <a:rPr lang="fr-FR" b="1" dirty="0">
                <a:solidFill>
                  <a:schemeClr val="bg1"/>
                </a:solidFill>
                <a:latin typeface="Ink Free" panose="03080402000500000000" pitchFamily="66" charset="0"/>
              </a:rPr>
              <a:t>(bien) assurés ! </a:t>
            </a:r>
          </a:p>
        </p:txBody>
      </p:sp>
      <p:sp>
        <p:nvSpPr>
          <p:cNvPr id="48" name="Rectangle 47">
            <a:extLst>
              <a:ext uri="{FF2B5EF4-FFF2-40B4-BE49-F238E27FC236}">
                <a16:creationId xmlns:a16="http://schemas.microsoft.com/office/drawing/2014/main" id="{C6F4E675-40D5-0278-1096-B1FAB6BA376D}"/>
              </a:ext>
            </a:extLst>
          </p:cNvPr>
          <p:cNvSpPr/>
          <p:nvPr/>
        </p:nvSpPr>
        <p:spPr>
          <a:xfrm>
            <a:off x="7296879" y="1455190"/>
            <a:ext cx="2723817" cy="334005"/>
          </a:xfrm>
          <a:custGeom>
            <a:avLst/>
            <a:gdLst>
              <a:gd name="connsiteX0" fmla="*/ 0 w 2723817"/>
              <a:gd name="connsiteY0" fmla="*/ 0 h 334005"/>
              <a:gd name="connsiteX1" fmla="*/ 599240 w 2723817"/>
              <a:gd name="connsiteY1" fmla="*/ 0 h 334005"/>
              <a:gd name="connsiteX2" fmla="*/ 1280194 w 2723817"/>
              <a:gd name="connsiteY2" fmla="*/ 0 h 334005"/>
              <a:gd name="connsiteX3" fmla="*/ 1906672 w 2723817"/>
              <a:gd name="connsiteY3" fmla="*/ 0 h 334005"/>
              <a:gd name="connsiteX4" fmla="*/ 2723817 w 2723817"/>
              <a:gd name="connsiteY4" fmla="*/ 0 h 334005"/>
              <a:gd name="connsiteX5" fmla="*/ 2723817 w 2723817"/>
              <a:gd name="connsiteY5" fmla="*/ 334005 h 334005"/>
              <a:gd name="connsiteX6" fmla="*/ 2070101 w 2723817"/>
              <a:gd name="connsiteY6" fmla="*/ 334005 h 334005"/>
              <a:gd name="connsiteX7" fmla="*/ 1416385 w 2723817"/>
              <a:gd name="connsiteY7" fmla="*/ 334005 h 334005"/>
              <a:gd name="connsiteX8" fmla="*/ 735431 w 2723817"/>
              <a:gd name="connsiteY8" fmla="*/ 334005 h 334005"/>
              <a:gd name="connsiteX9" fmla="*/ 0 w 2723817"/>
              <a:gd name="connsiteY9" fmla="*/ 334005 h 334005"/>
              <a:gd name="connsiteX10" fmla="*/ 0 w 2723817"/>
              <a:gd name="connsiteY10"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3817" h="334005" fill="none" extrusionOk="0">
                <a:moveTo>
                  <a:pt x="0" y="0"/>
                </a:moveTo>
                <a:cubicBezTo>
                  <a:pt x="175785" y="-29726"/>
                  <a:pt x="471242" y="-27758"/>
                  <a:pt x="599240" y="0"/>
                </a:cubicBezTo>
                <a:cubicBezTo>
                  <a:pt x="727238" y="27758"/>
                  <a:pt x="991217" y="14019"/>
                  <a:pt x="1280194" y="0"/>
                </a:cubicBezTo>
                <a:cubicBezTo>
                  <a:pt x="1569171" y="-14019"/>
                  <a:pt x="1700211" y="-588"/>
                  <a:pt x="1906672" y="0"/>
                </a:cubicBezTo>
                <a:cubicBezTo>
                  <a:pt x="2113133" y="588"/>
                  <a:pt x="2409513" y="21536"/>
                  <a:pt x="2723817" y="0"/>
                </a:cubicBezTo>
                <a:cubicBezTo>
                  <a:pt x="2721423" y="134106"/>
                  <a:pt x="2737564" y="267029"/>
                  <a:pt x="2723817" y="334005"/>
                </a:cubicBezTo>
                <a:cubicBezTo>
                  <a:pt x="2529806" y="311601"/>
                  <a:pt x="2274145" y="348012"/>
                  <a:pt x="2070101" y="334005"/>
                </a:cubicBezTo>
                <a:cubicBezTo>
                  <a:pt x="1866057" y="319998"/>
                  <a:pt x="1575182" y="352748"/>
                  <a:pt x="1416385" y="334005"/>
                </a:cubicBezTo>
                <a:cubicBezTo>
                  <a:pt x="1257588" y="315262"/>
                  <a:pt x="912234" y="348366"/>
                  <a:pt x="735431" y="334005"/>
                </a:cubicBezTo>
                <a:cubicBezTo>
                  <a:pt x="558628" y="319644"/>
                  <a:pt x="210426" y="298366"/>
                  <a:pt x="0" y="334005"/>
                </a:cubicBezTo>
                <a:cubicBezTo>
                  <a:pt x="10771" y="175198"/>
                  <a:pt x="14188" y="78361"/>
                  <a:pt x="0" y="0"/>
                </a:cubicBezTo>
                <a:close/>
              </a:path>
              <a:path w="2723817" h="334005" stroke="0" extrusionOk="0">
                <a:moveTo>
                  <a:pt x="0" y="0"/>
                </a:moveTo>
                <a:cubicBezTo>
                  <a:pt x="130786" y="4561"/>
                  <a:pt x="487047" y="4206"/>
                  <a:pt x="626478" y="0"/>
                </a:cubicBezTo>
                <a:cubicBezTo>
                  <a:pt x="765909" y="-4206"/>
                  <a:pt x="1047567" y="26425"/>
                  <a:pt x="1334670" y="0"/>
                </a:cubicBezTo>
                <a:cubicBezTo>
                  <a:pt x="1621773" y="-26425"/>
                  <a:pt x="1847838" y="-23775"/>
                  <a:pt x="1988386" y="0"/>
                </a:cubicBezTo>
                <a:cubicBezTo>
                  <a:pt x="2128934" y="23775"/>
                  <a:pt x="2561122" y="21405"/>
                  <a:pt x="2723817" y="0"/>
                </a:cubicBezTo>
                <a:cubicBezTo>
                  <a:pt x="2728239" y="104934"/>
                  <a:pt x="2718037" y="184332"/>
                  <a:pt x="2723817" y="334005"/>
                </a:cubicBezTo>
                <a:cubicBezTo>
                  <a:pt x="2553687" y="299504"/>
                  <a:pt x="2254513" y="357327"/>
                  <a:pt x="2015625" y="334005"/>
                </a:cubicBezTo>
                <a:cubicBezTo>
                  <a:pt x="1776737" y="310683"/>
                  <a:pt x="1629263" y="334439"/>
                  <a:pt x="1334670" y="334005"/>
                </a:cubicBezTo>
                <a:cubicBezTo>
                  <a:pt x="1040078" y="333571"/>
                  <a:pt x="866766" y="327566"/>
                  <a:pt x="708192" y="334005"/>
                </a:cubicBezTo>
                <a:cubicBezTo>
                  <a:pt x="549618" y="340444"/>
                  <a:pt x="283096" y="318918"/>
                  <a:pt x="0" y="334005"/>
                </a:cubicBezTo>
                <a:cubicBezTo>
                  <a:pt x="981" y="185151"/>
                  <a:pt x="14518" y="151446"/>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latin typeface="Ink Free" panose="03080402000500000000" pitchFamily="66" charset="0"/>
              </a:rPr>
              <a:t>Téléconsultation médicale à l’étranger</a:t>
            </a:r>
          </a:p>
        </p:txBody>
      </p:sp>
      <p:sp>
        <p:nvSpPr>
          <p:cNvPr id="2" name="Rectangle 1">
            <a:extLst>
              <a:ext uri="{FF2B5EF4-FFF2-40B4-BE49-F238E27FC236}">
                <a16:creationId xmlns:a16="http://schemas.microsoft.com/office/drawing/2014/main" id="{7F97BF25-03DB-CA42-553C-6F363F89AA25}"/>
              </a:ext>
            </a:extLst>
          </p:cNvPr>
          <p:cNvSpPr/>
          <p:nvPr/>
        </p:nvSpPr>
        <p:spPr>
          <a:xfrm>
            <a:off x="695326" y="1615903"/>
            <a:ext cx="4385722" cy="4520948"/>
          </a:xfrm>
          <a:custGeom>
            <a:avLst/>
            <a:gdLst>
              <a:gd name="connsiteX0" fmla="*/ 0 w 4385722"/>
              <a:gd name="connsiteY0" fmla="*/ 0 h 4520948"/>
              <a:gd name="connsiteX1" fmla="*/ 538817 w 4385722"/>
              <a:gd name="connsiteY1" fmla="*/ 0 h 4520948"/>
              <a:gd name="connsiteX2" fmla="*/ 1209206 w 4385722"/>
              <a:gd name="connsiteY2" fmla="*/ 0 h 4520948"/>
              <a:gd name="connsiteX3" fmla="*/ 1791881 w 4385722"/>
              <a:gd name="connsiteY3" fmla="*/ 0 h 4520948"/>
              <a:gd name="connsiteX4" fmla="*/ 2506127 w 4385722"/>
              <a:gd name="connsiteY4" fmla="*/ 0 h 4520948"/>
              <a:gd name="connsiteX5" fmla="*/ 3220373 w 4385722"/>
              <a:gd name="connsiteY5" fmla="*/ 0 h 4520948"/>
              <a:gd name="connsiteX6" fmla="*/ 3759190 w 4385722"/>
              <a:gd name="connsiteY6" fmla="*/ 0 h 4520948"/>
              <a:gd name="connsiteX7" fmla="*/ 4385722 w 4385722"/>
              <a:gd name="connsiteY7" fmla="*/ 0 h 4520948"/>
              <a:gd name="connsiteX8" fmla="*/ 4385722 w 4385722"/>
              <a:gd name="connsiteY8" fmla="*/ 736269 h 4520948"/>
              <a:gd name="connsiteX9" fmla="*/ 4385722 w 4385722"/>
              <a:gd name="connsiteY9" fmla="*/ 1336909 h 4520948"/>
              <a:gd name="connsiteX10" fmla="*/ 4385722 w 4385722"/>
              <a:gd name="connsiteY10" fmla="*/ 1937549 h 4520948"/>
              <a:gd name="connsiteX11" fmla="*/ 4385722 w 4385722"/>
              <a:gd name="connsiteY11" fmla="*/ 2538189 h 4520948"/>
              <a:gd name="connsiteX12" fmla="*/ 4385722 w 4385722"/>
              <a:gd name="connsiteY12" fmla="*/ 3274458 h 4520948"/>
              <a:gd name="connsiteX13" fmla="*/ 4385722 w 4385722"/>
              <a:gd name="connsiteY13" fmla="*/ 3784679 h 4520948"/>
              <a:gd name="connsiteX14" fmla="*/ 4385722 w 4385722"/>
              <a:gd name="connsiteY14" fmla="*/ 4520948 h 4520948"/>
              <a:gd name="connsiteX15" fmla="*/ 3846905 w 4385722"/>
              <a:gd name="connsiteY15" fmla="*/ 4520948 h 4520948"/>
              <a:gd name="connsiteX16" fmla="*/ 3264230 w 4385722"/>
              <a:gd name="connsiteY16" fmla="*/ 4520948 h 4520948"/>
              <a:gd name="connsiteX17" fmla="*/ 2725413 w 4385722"/>
              <a:gd name="connsiteY17" fmla="*/ 4520948 h 4520948"/>
              <a:gd name="connsiteX18" fmla="*/ 2142738 w 4385722"/>
              <a:gd name="connsiteY18" fmla="*/ 4520948 h 4520948"/>
              <a:gd name="connsiteX19" fmla="*/ 1428492 w 4385722"/>
              <a:gd name="connsiteY19" fmla="*/ 4520948 h 4520948"/>
              <a:gd name="connsiteX20" fmla="*/ 845818 w 4385722"/>
              <a:gd name="connsiteY20" fmla="*/ 4520948 h 4520948"/>
              <a:gd name="connsiteX21" fmla="*/ 0 w 4385722"/>
              <a:gd name="connsiteY21" fmla="*/ 4520948 h 4520948"/>
              <a:gd name="connsiteX22" fmla="*/ 0 w 4385722"/>
              <a:gd name="connsiteY22" fmla="*/ 3965517 h 4520948"/>
              <a:gd name="connsiteX23" fmla="*/ 0 w 4385722"/>
              <a:gd name="connsiteY23" fmla="*/ 3455296 h 4520948"/>
              <a:gd name="connsiteX24" fmla="*/ 0 w 4385722"/>
              <a:gd name="connsiteY24" fmla="*/ 2764237 h 4520948"/>
              <a:gd name="connsiteX25" fmla="*/ 0 w 4385722"/>
              <a:gd name="connsiteY25" fmla="*/ 2208806 h 4520948"/>
              <a:gd name="connsiteX26" fmla="*/ 0 w 4385722"/>
              <a:gd name="connsiteY26" fmla="*/ 1698585 h 4520948"/>
              <a:gd name="connsiteX27" fmla="*/ 0 w 4385722"/>
              <a:gd name="connsiteY27" fmla="*/ 1143154 h 4520948"/>
              <a:gd name="connsiteX28" fmla="*/ 0 w 4385722"/>
              <a:gd name="connsiteY28" fmla="*/ 0 h 452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85722" h="4520948" extrusionOk="0">
                <a:moveTo>
                  <a:pt x="0" y="0"/>
                </a:moveTo>
                <a:cubicBezTo>
                  <a:pt x="223964" y="6078"/>
                  <a:pt x="343394" y="9374"/>
                  <a:pt x="538817" y="0"/>
                </a:cubicBezTo>
                <a:cubicBezTo>
                  <a:pt x="734240" y="-9374"/>
                  <a:pt x="875463" y="-3313"/>
                  <a:pt x="1209206" y="0"/>
                </a:cubicBezTo>
                <a:cubicBezTo>
                  <a:pt x="1542949" y="3313"/>
                  <a:pt x="1622606" y="1722"/>
                  <a:pt x="1791881" y="0"/>
                </a:cubicBezTo>
                <a:cubicBezTo>
                  <a:pt x="1961156" y="-1722"/>
                  <a:pt x="2249426" y="-9411"/>
                  <a:pt x="2506127" y="0"/>
                </a:cubicBezTo>
                <a:cubicBezTo>
                  <a:pt x="2762828" y="9411"/>
                  <a:pt x="2928087" y="-28311"/>
                  <a:pt x="3220373" y="0"/>
                </a:cubicBezTo>
                <a:cubicBezTo>
                  <a:pt x="3512659" y="28311"/>
                  <a:pt x="3650144" y="21231"/>
                  <a:pt x="3759190" y="0"/>
                </a:cubicBezTo>
                <a:cubicBezTo>
                  <a:pt x="3868236" y="-21231"/>
                  <a:pt x="4134404" y="20699"/>
                  <a:pt x="4385722" y="0"/>
                </a:cubicBezTo>
                <a:cubicBezTo>
                  <a:pt x="4407821" y="223254"/>
                  <a:pt x="4374816" y="478147"/>
                  <a:pt x="4385722" y="736269"/>
                </a:cubicBezTo>
                <a:cubicBezTo>
                  <a:pt x="4396628" y="994391"/>
                  <a:pt x="4392484" y="1176183"/>
                  <a:pt x="4385722" y="1336909"/>
                </a:cubicBezTo>
                <a:cubicBezTo>
                  <a:pt x="4378960" y="1497635"/>
                  <a:pt x="4415431" y="1662091"/>
                  <a:pt x="4385722" y="1937549"/>
                </a:cubicBezTo>
                <a:cubicBezTo>
                  <a:pt x="4356013" y="2213007"/>
                  <a:pt x="4396448" y="2310764"/>
                  <a:pt x="4385722" y="2538189"/>
                </a:cubicBezTo>
                <a:cubicBezTo>
                  <a:pt x="4374996" y="2765614"/>
                  <a:pt x="4359834" y="2910283"/>
                  <a:pt x="4385722" y="3274458"/>
                </a:cubicBezTo>
                <a:cubicBezTo>
                  <a:pt x="4411610" y="3638633"/>
                  <a:pt x="4406288" y="3626081"/>
                  <a:pt x="4385722" y="3784679"/>
                </a:cubicBezTo>
                <a:cubicBezTo>
                  <a:pt x="4365156" y="3943277"/>
                  <a:pt x="4411050" y="4360853"/>
                  <a:pt x="4385722" y="4520948"/>
                </a:cubicBezTo>
                <a:cubicBezTo>
                  <a:pt x="4151468" y="4511288"/>
                  <a:pt x="3958406" y="4513847"/>
                  <a:pt x="3846905" y="4520948"/>
                </a:cubicBezTo>
                <a:cubicBezTo>
                  <a:pt x="3735404" y="4528049"/>
                  <a:pt x="3489956" y="4527542"/>
                  <a:pt x="3264230" y="4520948"/>
                </a:cubicBezTo>
                <a:cubicBezTo>
                  <a:pt x="3038505" y="4514354"/>
                  <a:pt x="2946611" y="4496535"/>
                  <a:pt x="2725413" y="4520948"/>
                </a:cubicBezTo>
                <a:cubicBezTo>
                  <a:pt x="2504215" y="4545361"/>
                  <a:pt x="2393916" y="4543786"/>
                  <a:pt x="2142738" y="4520948"/>
                </a:cubicBezTo>
                <a:cubicBezTo>
                  <a:pt x="1891561" y="4498110"/>
                  <a:pt x="1740245" y="4491977"/>
                  <a:pt x="1428492" y="4520948"/>
                </a:cubicBezTo>
                <a:cubicBezTo>
                  <a:pt x="1116739" y="4549919"/>
                  <a:pt x="964164" y="4510712"/>
                  <a:pt x="845818" y="4520948"/>
                </a:cubicBezTo>
                <a:cubicBezTo>
                  <a:pt x="727472" y="4531184"/>
                  <a:pt x="389574" y="4496793"/>
                  <a:pt x="0" y="4520948"/>
                </a:cubicBezTo>
                <a:cubicBezTo>
                  <a:pt x="8718" y="4255062"/>
                  <a:pt x="-24861" y="4126511"/>
                  <a:pt x="0" y="3965517"/>
                </a:cubicBezTo>
                <a:cubicBezTo>
                  <a:pt x="24861" y="3804523"/>
                  <a:pt x="-6495" y="3661749"/>
                  <a:pt x="0" y="3455296"/>
                </a:cubicBezTo>
                <a:cubicBezTo>
                  <a:pt x="6495" y="3248843"/>
                  <a:pt x="14667" y="3000469"/>
                  <a:pt x="0" y="2764237"/>
                </a:cubicBezTo>
                <a:cubicBezTo>
                  <a:pt x="-14667" y="2528005"/>
                  <a:pt x="-18702" y="2452018"/>
                  <a:pt x="0" y="2208806"/>
                </a:cubicBezTo>
                <a:cubicBezTo>
                  <a:pt x="18702" y="1965594"/>
                  <a:pt x="-18066" y="1907878"/>
                  <a:pt x="0" y="1698585"/>
                </a:cubicBezTo>
                <a:cubicBezTo>
                  <a:pt x="18066" y="1489292"/>
                  <a:pt x="-4430" y="1289489"/>
                  <a:pt x="0" y="1143154"/>
                </a:cubicBezTo>
                <a:cubicBezTo>
                  <a:pt x="4430" y="996819"/>
                  <a:pt x="7999" y="482214"/>
                  <a:pt x="0" y="0"/>
                </a:cubicBezTo>
                <a:close/>
              </a:path>
            </a:pathLst>
          </a:custGeom>
          <a:no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1400" dirty="0">
              <a:solidFill>
                <a:srgbClr val="FF0000"/>
              </a:solidFill>
            </a:endParaRPr>
          </a:p>
        </p:txBody>
      </p:sp>
      <p:sp>
        <p:nvSpPr>
          <p:cNvPr id="4" name="Rectangle 3">
            <a:extLst>
              <a:ext uri="{FF2B5EF4-FFF2-40B4-BE49-F238E27FC236}">
                <a16:creationId xmlns:a16="http://schemas.microsoft.com/office/drawing/2014/main" id="{FABB1A3C-080B-5502-DD04-F172F14A18E0}"/>
              </a:ext>
            </a:extLst>
          </p:cNvPr>
          <p:cNvSpPr/>
          <p:nvPr/>
        </p:nvSpPr>
        <p:spPr>
          <a:xfrm>
            <a:off x="5194346" y="3429001"/>
            <a:ext cx="6171147" cy="2654532"/>
          </a:xfrm>
          <a:custGeom>
            <a:avLst/>
            <a:gdLst>
              <a:gd name="connsiteX0" fmla="*/ 0 w 6171147"/>
              <a:gd name="connsiteY0" fmla="*/ 0 h 2654532"/>
              <a:gd name="connsiteX1" fmla="*/ 562260 w 6171147"/>
              <a:gd name="connsiteY1" fmla="*/ 0 h 2654532"/>
              <a:gd name="connsiteX2" fmla="*/ 1062809 w 6171147"/>
              <a:gd name="connsiteY2" fmla="*/ 0 h 2654532"/>
              <a:gd name="connsiteX3" fmla="*/ 1748492 w 6171147"/>
              <a:gd name="connsiteY3" fmla="*/ 0 h 2654532"/>
              <a:gd name="connsiteX4" fmla="*/ 2372463 w 6171147"/>
              <a:gd name="connsiteY4" fmla="*/ 0 h 2654532"/>
              <a:gd name="connsiteX5" fmla="*/ 3119858 w 6171147"/>
              <a:gd name="connsiteY5" fmla="*/ 0 h 2654532"/>
              <a:gd name="connsiteX6" fmla="*/ 3928964 w 6171147"/>
              <a:gd name="connsiteY6" fmla="*/ 0 h 2654532"/>
              <a:gd name="connsiteX7" fmla="*/ 4738070 w 6171147"/>
              <a:gd name="connsiteY7" fmla="*/ 0 h 2654532"/>
              <a:gd name="connsiteX8" fmla="*/ 5423753 w 6171147"/>
              <a:gd name="connsiteY8" fmla="*/ 0 h 2654532"/>
              <a:gd name="connsiteX9" fmla="*/ 6171147 w 6171147"/>
              <a:gd name="connsiteY9" fmla="*/ 0 h 2654532"/>
              <a:gd name="connsiteX10" fmla="*/ 6171147 w 6171147"/>
              <a:gd name="connsiteY10" fmla="*/ 663633 h 2654532"/>
              <a:gd name="connsiteX11" fmla="*/ 6171147 w 6171147"/>
              <a:gd name="connsiteY11" fmla="*/ 1353811 h 2654532"/>
              <a:gd name="connsiteX12" fmla="*/ 6171147 w 6171147"/>
              <a:gd name="connsiteY12" fmla="*/ 2017444 h 2654532"/>
              <a:gd name="connsiteX13" fmla="*/ 6171147 w 6171147"/>
              <a:gd name="connsiteY13" fmla="*/ 2654532 h 2654532"/>
              <a:gd name="connsiteX14" fmla="*/ 5608887 w 6171147"/>
              <a:gd name="connsiteY14" fmla="*/ 2654532 h 2654532"/>
              <a:gd name="connsiteX15" fmla="*/ 4923204 w 6171147"/>
              <a:gd name="connsiteY15" fmla="*/ 2654532 h 2654532"/>
              <a:gd name="connsiteX16" fmla="*/ 4422655 w 6171147"/>
              <a:gd name="connsiteY16" fmla="*/ 2654532 h 2654532"/>
              <a:gd name="connsiteX17" fmla="*/ 3798684 w 6171147"/>
              <a:gd name="connsiteY17" fmla="*/ 2654532 h 2654532"/>
              <a:gd name="connsiteX18" fmla="*/ 3113001 w 6171147"/>
              <a:gd name="connsiteY18" fmla="*/ 2654532 h 2654532"/>
              <a:gd name="connsiteX19" fmla="*/ 2550741 w 6171147"/>
              <a:gd name="connsiteY19" fmla="*/ 2654532 h 2654532"/>
              <a:gd name="connsiteX20" fmla="*/ 1803346 w 6171147"/>
              <a:gd name="connsiteY20" fmla="*/ 2654532 h 2654532"/>
              <a:gd name="connsiteX21" fmla="*/ 1241086 w 6171147"/>
              <a:gd name="connsiteY21" fmla="*/ 2654532 h 2654532"/>
              <a:gd name="connsiteX22" fmla="*/ 0 w 6171147"/>
              <a:gd name="connsiteY22" fmla="*/ 2654532 h 2654532"/>
              <a:gd name="connsiteX23" fmla="*/ 0 w 6171147"/>
              <a:gd name="connsiteY23" fmla="*/ 2043990 h 2654532"/>
              <a:gd name="connsiteX24" fmla="*/ 0 w 6171147"/>
              <a:gd name="connsiteY24" fmla="*/ 1459993 h 2654532"/>
              <a:gd name="connsiteX25" fmla="*/ 0 w 6171147"/>
              <a:gd name="connsiteY25" fmla="*/ 743269 h 2654532"/>
              <a:gd name="connsiteX26" fmla="*/ 0 w 6171147"/>
              <a:gd name="connsiteY26" fmla="*/ 0 h 265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71147" h="2654532" fill="none" extrusionOk="0">
                <a:moveTo>
                  <a:pt x="0" y="0"/>
                </a:moveTo>
                <a:cubicBezTo>
                  <a:pt x="202813" y="-13670"/>
                  <a:pt x="410844" y="-2129"/>
                  <a:pt x="562260" y="0"/>
                </a:cubicBezTo>
                <a:cubicBezTo>
                  <a:pt x="713676" y="2129"/>
                  <a:pt x="871208" y="-3841"/>
                  <a:pt x="1062809" y="0"/>
                </a:cubicBezTo>
                <a:cubicBezTo>
                  <a:pt x="1254410" y="3841"/>
                  <a:pt x="1455950" y="-24132"/>
                  <a:pt x="1748492" y="0"/>
                </a:cubicBezTo>
                <a:cubicBezTo>
                  <a:pt x="2041034" y="24132"/>
                  <a:pt x="2163867" y="-14282"/>
                  <a:pt x="2372463" y="0"/>
                </a:cubicBezTo>
                <a:cubicBezTo>
                  <a:pt x="2581059" y="14282"/>
                  <a:pt x="2969063" y="29046"/>
                  <a:pt x="3119858" y="0"/>
                </a:cubicBezTo>
                <a:cubicBezTo>
                  <a:pt x="3270654" y="-29046"/>
                  <a:pt x="3719477" y="-20450"/>
                  <a:pt x="3928964" y="0"/>
                </a:cubicBezTo>
                <a:cubicBezTo>
                  <a:pt x="4138451" y="20450"/>
                  <a:pt x="4402943" y="31909"/>
                  <a:pt x="4738070" y="0"/>
                </a:cubicBezTo>
                <a:cubicBezTo>
                  <a:pt x="5073197" y="-31909"/>
                  <a:pt x="5203296" y="-33979"/>
                  <a:pt x="5423753" y="0"/>
                </a:cubicBezTo>
                <a:cubicBezTo>
                  <a:pt x="5644210" y="33979"/>
                  <a:pt x="5979631" y="-36644"/>
                  <a:pt x="6171147" y="0"/>
                </a:cubicBezTo>
                <a:cubicBezTo>
                  <a:pt x="6163392" y="323332"/>
                  <a:pt x="6185181" y="396162"/>
                  <a:pt x="6171147" y="663633"/>
                </a:cubicBezTo>
                <a:cubicBezTo>
                  <a:pt x="6157113" y="931104"/>
                  <a:pt x="6160808" y="1044697"/>
                  <a:pt x="6171147" y="1353811"/>
                </a:cubicBezTo>
                <a:cubicBezTo>
                  <a:pt x="6181486" y="1662925"/>
                  <a:pt x="6165308" y="1783896"/>
                  <a:pt x="6171147" y="2017444"/>
                </a:cubicBezTo>
                <a:cubicBezTo>
                  <a:pt x="6176986" y="2250992"/>
                  <a:pt x="6152353" y="2443264"/>
                  <a:pt x="6171147" y="2654532"/>
                </a:cubicBezTo>
                <a:cubicBezTo>
                  <a:pt x="5919138" y="2643940"/>
                  <a:pt x="5764660" y="2642118"/>
                  <a:pt x="5608887" y="2654532"/>
                </a:cubicBezTo>
                <a:cubicBezTo>
                  <a:pt x="5453114" y="2666946"/>
                  <a:pt x="5080149" y="2677597"/>
                  <a:pt x="4923204" y="2654532"/>
                </a:cubicBezTo>
                <a:cubicBezTo>
                  <a:pt x="4766259" y="2631467"/>
                  <a:pt x="4641542" y="2654692"/>
                  <a:pt x="4422655" y="2654532"/>
                </a:cubicBezTo>
                <a:cubicBezTo>
                  <a:pt x="4203768" y="2654372"/>
                  <a:pt x="3946015" y="2683459"/>
                  <a:pt x="3798684" y="2654532"/>
                </a:cubicBezTo>
                <a:cubicBezTo>
                  <a:pt x="3651353" y="2625605"/>
                  <a:pt x="3369792" y="2652673"/>
                  <a:pt x="3113001" y="2654532"/>
                </a:cubicBezTo>
                <a:cubicBezTo>
                  <a:pt x="2856210" y="2656391"/>
                  <a:pt x="2686223" y="2641626"/>
                  <a:pt x="2550741" y="2654532"/>
                </a:cubicBezTo>
                <a:cubicBezTo>
                  <a:pt x="2415259" y="2667438"/>
                  <a:pt x="2094614" y="2639276"/>
                  <a:pt x="1803346" y="2654532"/>
                </a:cubicBezTo>
                <a:cubicBezTo>
                  <a:pt x="1512078" y="2669788"/>
                  <a:pt x="1477493" y="2669505"/>
                  <a:pt x="1241086" y="2654532"/>
                </a:cubicBezTo>
                <a:cubicBezTo>
                  <a:pt x="1004679" y="2639559"/>
                  <a:pt x="406364" y="2715641"/>
                  <a:pt x="0" y="2654532"/>
                </a:cubicBezTo>
                <a:cubicBezTo>
                  <a:pt x="-27786" y="2527961"/>
                  <a:pt x="-14767" y="2221892"/>
                  <a:pt x="0" y="2043990"/>
                </a:cubicBezTo>
                <a:cubicBezTo>
                  <a:pt x="14767" y="1866088"/>
                  <a:pt x="-20791" y="1721888"/>
                  <a:pt x="0" y="1459993"/>
                </a:cubicBezTo>
                <a:cubicBezTo>
                  <a:pt x="20791" y="1198098"/>
                  <a:pt x="35585" y="999740"/>
                  <a:pt x="0" y="743269"/>
                </a:cubicBezTo>
                <a:cubicBezTo>
                  <a:pt x="-35585" y="486798"/>
                  <a:pt x="7524" y="214897"/>
                  <a:pt x="0" y="0"/>
                </a:cubicBezTo>
                <a:close/>
              </a:path>
              <a:path w="6171147" h="2654532" stroke="0" extrusionOk="0">
                <a:moveTo>
                  <a:pt x="0" y="0"/>
                </a:moveTo>
                <a:cubicBezTo>
                  <a:pt x="160907" y="9347"/>
                  <a:pt x="387938" y="10786"/>
                  <a:pt x="562260" y="0"/>
                </a:cubicBezTo>
                <a:cubicBezTo>
                  <a:pt x="736582" y="-10786"/>
                  <a:pt x="1006801" y="33765"/>
                  <a:pt x="1309655" y="0"/>
                </a:cubicBezTo>
                <a:cubicBezTo>
                  <a:pt x="1612509" y="-33765"/>
                  <a:pt x="1693060" y="25027"/>
                  <a:pt x="1933626" y="0"/>
                </a:cubicBezTo>
                <a:cubicBezTo>
                  <a:pt x="2174192" y="-25027"/>
                  <a:pt x="2526226" y="-3007"/>
                  <a:pt x="2742732" y="0"/>
                </a:cubicBezTo>
                <a:cubicBezTo>
                  <a:pt x="2959238" y="3007"/>
                  <a:pt x="3380368" y="-32695"/>
                  <a:pt x="3551838" y="0"/>
                </a:cubicBezTo>
                <a:cubicBezTo>
                  <a:pt x="3723308" y="32695"/>
                  <a:pt x="3869133" y="499"/>
                  <a:pt x="4114098" y="0"/>
                </a:cubicBezTo>
                <a:cubicBezTo>
                  <a:pt x="4359063" y="-499"/>
                  <a:pt x="4440753" y="15780"/>
                  <a:pt x="4676358" y="0"/>
                </a:cubicBezTo>
                <a:cubicBezTo>
                  <a:pt x="4911963" y="-15780"/>
                  <a:pt x="5222136" y="-4600"/>
                  <a:pt x="5485464" y="0"/>
                </a:cubicBezTo>
                <a:cubicBezTo>
                  <a:pt x="5748792" y="4600"/>
                  <a:pt x="5850424" y="32607"/>
                  <a:pt x="6171147" y="0"/>
                </a:cubicBezTo>
                <a:cubicBezTo>
                  <a:pt x="6153482" y="263681"/>
                  <a:pt x="6170092" y="431795"/>
                  <a:pt x="6171147" y="716724"/>
                </a:cubicBezTo>
                <a:cubicBezTo>
                  <a:pt x="6172202" y="1001653"/>
                  <a:pt x="6192931" y="1117392"/>
                  <a:pt x="6171147" y="1353811"/>
                </a:cubicBezTo>
                <a:cubicBezTo>
                  <a:pt x="6149363" y="1590230"/>
                  <a:pt x="6201805" y="1823833"/>
                  <a:pt x="6171147" y="2070535"/>
                </a:cubicBezTo>
                <a:cubicBezTo>
                  <a:pt x="6140489" y="2317237"/>
                  <a:pt x="6147774" y="2502600"/>
                  <a:pt x="6171147" y="2654532"/>
                </a:cubicBezTo>
                <a:cubicBezTo>
                  <a:pt x="5829902" y="2666875"/>
                  <a:pt x="5692306" y="2660697"/>
                  <a:pt x="5485464" y="2654532"/>
                </a:cubicBezTo>
                <a:cubicBezTo>
                  <a:pt x="5278622" y="2648367"/>
                  <a:pt x="4997143" y="2649792"/>
                  <a:pt x="4799781" y="2654532"/>
                </a:cubicBezTo>
                <a:cubicBezTo>
                  <a:pt x="4602419" y="2659272"/>
                  <a:pt x="4318249" y="2656267"/>
                  <a:pt x="4175809" y="2654532"/>
                </a:cubicBezTo>
                <a:cubicBezTo>
                  <a:pt x="4033369" y="2652797"/>
                  <a:pt x="3818493" y="2646794"/>
                  <a:pt x="3613549" y="2654532"/>
                </a:cubicBezTo>
                <a:cubicBezTo>
                  <a:pt x="3408605" y="2662270"/>
                  <a:pt x="3300570" y="2640937"/>
                  <a:pt x="2989578" y="2654532"/>
                </a:cubicBezTo>
                <a:cubicBezTo>
                  <a:pt x="2678586" y="2668127"/>
                  <a:pt x="2554785" y="2675287"/>
                  <a:pt x="2180472" y="2654532"/>
                </a:cubicBezTo>
                <a:cubicBezTo>
                  <a:pt x="1806159" y="2633777"/>
                  <a:pt x="1771390" y="2633254"/>
                  <a:pt x="1556500" y="2654532"/>
                </a:cubicBezTo>
                <a:cubicBezTo>
                  <a:pt x="1341610" y="2675810"/>
                  <a:pt x="1186731" y="2643252"/>
                  <a:pt x="932529" y="2654532"/>
                </a:cubicBezTo>
                <a:cubicBezTo>
                  <a:pt x="678327" y="2665812"/>
                  <a:pt x="274381" y="2650756"/>
                  <a:pt x="0" y="2654532"/>
                </a:cubicBezTo>
                <a:cubicBezTo>
                  <a:pt x="29556" y="2322658"/>
                  <a:pt x="12448" y="2252336"/>
                  <a:pt x="0" y="1964354"/>
                </a:cubicBezTo>
                <a:cubicBezTo>
                  <a:pt x="-12448" y="1676372"/>
                  <a:pt x="-10018" y="1581589"/>
                  <a:pt x="0" y="1274175"/>
                </a:cubicBezTo>
                <a:cubicBezTo>
                  <a:pt x="10018" y="966761"/>
                  <a:pt x="-24882" y="822669"/>
                  <a:pt x="0" y="663633"/>
                </a:cubicBezTo>
                <a:cubicBezTo>
                  <a:pt x="24882" y="504597"/>
                  <a:pt x="-23068" y="172493"/>
                  <a:pt x="0" y="0"/>
                </a:cubicBezTo>
                <a:close/>
              </a:path>
            </a:pathLst>
          </a:custGeom>
          <a:solidFill>
            <a:srgbClr val="CCECFF"/>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latin typeface="Ink Free" panose="03080402000500000000" pitchFamily="66" charset="0"/>
            </a:endParaRPr>
          </a:p>
          <a:p>
            <a:endParaRPr lang="fr-FR" sz="1200" b="1" dirty="0">
              <a:solidFill>
                <a:schemeClr val="tx1"/>
              </a:solidFill>
              <a:latin typeface="Ink Free" panose="03080402000500000000" pitchFamily="66" charset="0"/>
            </a:endParaRPr>
          </a:p>
          <a:p>
            <a:endParaRPr lang="fr-FR" sz="1200" b="1" dirty="0">
              <a:solidFill>
                <a:schemeClr val="tx1"/>
              </a:solidFill>
              <a:latin typeface="Ink Free" panose="03080402000500000000" pitchFamily="66" charset="0"/>
            </a:endParaRPr>
          </a:p>
          <a:p>
            <a:r>
              <a:rPr lang="fr-FR" sz="1200" b="1" dirty="0">
                <a:solidFill>
                  <a:schemeClr val="tx1"/>
                </a:solidFill>
                <a:latin typeface="Ink Free" panose="03080402000500000000" pitchFamily="66" charset="0"/>
              </a:rPr>
              <a:t>Votre client prévoyait de se rendre à un Festival de concerts d’été où se produit son artiste préféré. Mais le concert est déjà complet !</a:t>
            </a:r>
          </a:p>
          <a:p>
            <a:r>
              <a:rPr lang="fr-FR" sz="1200" dirty="0">
                <a:solidFill>
                  <a:schemeClr val="tx1"/>
                </a:solidFill>
                <a:latin typeface="Ink Free" panose="03080402000500000000" pitchFamily="66" charset="0"/>
              </a:rPr>
              <a:t>Quand VISA devient le faiseur de rêves ! Avec </a:t>
            </a:r>
            <a:r>
              <a:rPr lang="fr-FR" sz="1200" b="1" dirty="0">
                <a:solidFill>
                  <a:schemeClr val="tx1"/>
                </a:solidFill>
                <a:latin typeface="Ink Free" panose="03080402000500000000" pitchFamily="66" charset="0"/>
              </a:rPr>
              <a:t>le service conciergerie Platinum ou </a:t>
            </a:r>
            <a:r>
              <a:rPr lang="fr-FR" sz="1200" b="1" dirty="0" err="1">
                <a:solidFill>
                  <a:schemeClr val="tx1"/>
                </a:solidFill>
                <a:latin typeface="Ink Free" panose="03080402000500000000" pitchFamily="66" charset="0"/>
              </a:rPr>
              <a:t>Infinite</a:t>
            </a:r>
            <a:r>
              <a:rPr lang="fr-FR" sz="1200" dirty="0">
                <a:solidFill>
                  <a:schemeClr val="tx1"/>
                </a:solidFill>
                <a:latin typeface="Ink Free" panose="03080402000500000000" pitchFamily="66" charset="0"/>
              </a:rPr>
              <a:t>, il y a encore une chance. Des places de choix sont très fréquemment réservées pour nos clients.</a:t>
            </a:r>
          </a:p>
          <a:p>
            <a:endParaRPr lang="fr-FR" sz="1200" dirty="0">
              <a:solidFill>
                <a:schemeClr val="tx1"/>
              </a:solidFill>
              <a:latin typeface="Ink Free" panose="03080402000500000000" pitchFamily="66" charset="0"/>
            </a:endParaRPr>
          </a:p>
          <a:p>
            <a:r>
              <a:rPr lang="fr-FR" sz="1200" b="1" dirty="0">
                <a:solidFill>
                  <a:schemeClr val="tx1"/>
                </a:solidFill>
                <a:latin typeface="Ink Free" panose="03080402000500000000" pitchFamily="66" charset="0"/>
              </a:rPr>
              <a:t>Notre client est en galère ! Un retard d’avion lui a fait rater sa correspondance !</a:t>
            </a:r>
          </a:p>
          <a:p>
            <a:r>
              <a:rPr lang="fr-FR" sz="1200" dirty="0">
                <a:solidFill>
                  <a:schemeClr val="tx1"/>
                </a:solidFill>
                <a:latin typeface="Ink Free" panose="03080402000500000000" pitchFamily="66" charset="0"/>
              </a:rPr>
              <a:t>Avec </a:t>
            </a:r>
            <a:r>
              <a:rPr lang="fr-FR" sz="1200" b="1" dirty="0">
                <a:solidFill>
                  <a:schemeClr val="tx1"/>
                </a:solidFill>
                <a:latin typeface="Ink Free" panose="03080402000500000000" pitchFamily="66" charset="0"/>
              </a:rPr>
              <a:t>les cartes Platinum et </a:t>
            </a:r>
            <a:r>
              <a:rPr lang="fr-FR" sz="1200" b="1" dirty="0" err="1">
                <a:solidFill>
                  <a:schemeClr val="tx1"/>
                </a:solidFill>
                <a:latin typeface="Ink Free" panose="03080402000500000000" pitchFamily="66" charset="0"/>
              </a:rPr>
              <a:t>Infinite</a:t>
            </a:r>
            <a:r>
              <a:rPr lang="fr-FR" sz="1200" b="1" dirty="0">
                <a:solidFill>
                  <a:schemeClr val="tx1"/>
                </a:solidFill>
                <a:latin typeface="Ink Free" panose="03080402000500000000" pitchFamily="66" charset="0"/>
              </a:rPr>
              <a:t>, le service de conciergerie</a:t>
            </a:r>
            <a:r>
              <a:rPr lang="fr-FR" sz="1200" dirty="0">
                <a:solidFill>
                  <a:schemeClr val="tx1"/>
                </a:solidFill>
                <a:latin typeface="Ink Free" panose="03080402000500000000" pitchFamily="66" charset="0"/>
              </a:rPr>
              <a:t> réserve un hôtel pour pouvoir se reposer confortablement en attendant son prochain avion. </a:t>
            </a:r>
          </a:p>
          <a:p>
            <a:r>
              <a:rPr lang="fr-FR" sz="1200" dirty="0">
                <a:solidFill>
                  <a:schemeClr val="tx1"/>
                </a:solidFill>
                <a:latin typeface="Ink Free" panose="03080402000500000000" pitchFamily="66" charset="0"/>
              </a:rPr>
              <a:t>Adieu la dureté des chaises de l’aéroport…</a:t>
            </a:r>
          </a:p>
          <a:p>
            <a:endParaRPr lang="fr-FR" sz="1200" dirty="0">
              <a:solidFill>
                <a:schemeClr val="tx1"/>
              </a:solidFill>
              <a:latin typeface="Ink Free" panose="03080402000500000000" pitchFamily="66" charset="0"/>
            </a:endParaRPr>
          </a:p>
          <a:p>
            <a:r>
              <a:rPr lang="fr-FR" sz="1200" dirty="0">
                <a:solidFill>
                  <a:srgbClr val="C00000"/>
                </a:solidFill>
                <a:latin typeface="Ink Free" panose="03080402000500000000" pitchFamily="66" charset="0"/>
              </a:rPr>
              <a:t>Recommandez à vos clients de télécharger </a:t>
            </a:r>
            <a:r>
              <a:rPr lang="fr-FR" sz="1200" b="1" dirty="0">
                <a:solidFill>
                  <a:srgbClr val="C00000"/>
                </a:solidFill>
                <a:latin typeface="Ink Free" panose="03080402000500000000" pitchFamily="66" charset="0"/>
              </a:rPr>
              <a:t>les applications VISA Platinum et VISA </a:t>
            </a:r>
            <a:r>
              <a:rPr lang="fr-FR" sz="1200" b="1" dirty="0" err="1">
                <a:solidFill>
                  <a:srgbClr val="C00000"/>
                </a:solidFill>
                <a:latin typeface="Ink Free" panose="03080402000500000000" pitchFamily="66" charset="0"/>
              </a:rPr>
              <a:t>Infinite</a:t>
            </a:r>
            <a:r>
              <a:rPr lang="fr-FR" sz="1200" b="1" dirty="0">
                <a:solidFill>
                  <a:srgbClr val="C00000"/>
                </a:solidFill>
                <a:latin typeface="Ink Free" panose="03080402000500000000" pitchFamily="66" charset="0"/>
              </a:rPr>
              <a:t> </a:t>
            </a:r>
            <a:r>
              <a:rPr lang="fr-FR" sz="1200" dirty="0">
                <a:solidFill>
                  <a:srgbClr val="C00000"/>
                </a:solidFill>
                <a:latin typeface="Ink Free" panose="03080402000500000000" pitchFamily="66" charset="0"/>
              </a:rPr>
              <a:t>pour avoir tous les services à portée de mains.</a:t>
            </a:r>
          </a:p>
          <a:p>
            <a:endParaRPr lang="fr-FR" sz="1200" dirty="0">
              <a:solidFill>
                <a:schemeClr val="tx1"/>
              </a:solidFill>
              <a:latin typeface="Ink Free" panose="03080402000500000000" pitchFamily="66" charset="0"/>
            </a:endParaRPr>
          </a:p>
          <a:p>
            <a:r>
              <a:rPr lang="fr-FR" sz="1200" dirty="0">
                <a:solidFill>
                  <a:schemeClr val="tx1"/>
                </a:solidFill>
                <a:latin typeface="Ink Free" panose="03080402000500000000" pitchFamily="66" charset="0"/>
              </a:rPr>
              <a:t> </a:t>
            </a:r>
          </a:p>
        </p:txBody>
      </p:sp>
      <p:sp>
        <p:nvSpPr>
          <p:cNvPr id="6" name="Rectangle 5">
            <a:extLst>
              <a:ext uri="{FF2B5EF4-FFF2-40B4-BE49-F238E27FC236}">
                <a16:creationId xmlns:a16="http://schemas.microsoft.com/office/drawing/2014/main" id="{6C7A748A-2072-4A12-D0D4-E4F0D404F173}"/>
              </a:ext>
            </a:extLst>
          </p:cNvPr>
          <p:cNvSpPr/>
          <p:nvPr/>
        </p:nvSpPr>
        <p:spPr>
          <a:xfrm>
            <a:off x="5363948" y="3247327"/>
            <a:ext cx="3007054" cy="334005"/>
          </a:xfrm>
          <a:custGeom>
            <a:avLst/>
            <a:gdLst>
              <a:gd name="connsiteX0" fmla="*/ 0 w 3007054"/>
              <a:gd name="connsiteY0" fmla="*/ 0 h 334005"/>
              <a:gd name="connsiteX1" fmla="*/ 571340 w 3007054"/>
              <a:gd name="connsiteY1" fmla="*/ 0 h 334005"/>
              <a:gd name="connsiteX2" fmla="*/ 1112610 w 3007054"/>
              <a:gd name="connsiteY2" fmla="*/ 0 h 334005"/>
              <a:gd name="connsiteX3" fmla="*/ 1714021 w 3007054"/>
              <a:gd name="connsiteY3" fmla="*/ 0 h 334005"/>
              <a:gd name="connsiteX4" fmla="*/ 2225220 w 3007054"/>
              <a:gd name="connsiteY4" fmla="*/ 0 h 334005"/>
              <a:gd name="connsiteX5" fmla="*/ 3007054 w 3007054"/>
              <a:gd name="connsiteY5" fmla="*/ 0 h 334005"/>
              <a:gd name="connsiteX6" fmla="*/ 3007054 w 3007054"/>
              <a:gd name="connsiteY6" fmla="*/ 334005 h 334005"/>
              <a:gd name="connsiteX7" fmla="*/ 2435714 w 3007054"/>
              <a:gd name="connsiteY7" fmla="*/ 334005 h 334005"/>
              <a:gd name="connsiteX8" fmla="*/ 1834303 w 3007054"/>
              <a:gd name="connsiteY8" fmla="*/ 334005 h 334005"/>
              <a:gd name="connsiteX9" fmla="*/ 1323104 w 3007054"/>
              <a:gd name="connsiteY9" fmla="*/ 334005 h 334005"/>
              <a:gd name="connsiteX10" fmla="*/ 691622 w 3007054"/>
              <a:gd name="connsiteY10" fmla="*/ 334005 h 334005"/>
              <a:gd name="connsiteX11" fmla="*/ 0 w 3007054"/>
              <a:gd name="connsiteY11" fmla="*/ 334005 h 334005"/>
              <a:gd name="connsiteX12" fmla="*/ 0 w 3007054"/>
              <a:gd name="connsiteY12"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07054" h="334005" fill="none" extrusionOk="0">
                <a:moveTo>
                  <a:pt x="0" y="0"/>
                </a:moveTo>
                <a:cubicBezTo>
                  <a:pt x="156506" y="-3996"/>
                  <a:pt x="318759" y="1642"/>
                  <a:pt x="571340" y="0"/>
                </a:cubicBezTo>
                <a:cubicBezTo>
                  <a:pt x="823921" y="-1642"/>
                  <a:pt x="877656" y="-21948"/>
                  <a:pt x="1112610" y="0"/>
                </a:cubicBezTo>
                <a:cubicBezTo>
                  <a:pt x="1347564" y="21948"/>
                  <a:pt x="1471501" y="20941"/>
                  <a:pt x="1714021" y="0"/>
                </a:cubicBezTo>
                <a:cubicBezTo>
                  <a:pt x="1956541" y="-20941"/>
                  <a:pt x="2089566" y="-1974"/>
                  <a:pt x="2225220" y="0"/>
                </a:cubicBezTo>
                <a:cubicBezTo>
                  <a:pt x="2360874" y="1974"/>
                  <a:pt x="2738781" y="13478"/>
                  <a:pt x="3007054" y="0"/>
                </a:cubicBezTo>
                <a:cubicBezTo>
                  <a:pt x="2999851" y="92479"/>
                  <a:pt x="2997278" y="241829"/>
                  <a:pt x="3007054" y="334005"/>
                </a:cubicBezTo>
                <a:cubicBezTo>
                  <a:pt x="2762976" y="315288"/>
                  <a:pt x="2672290" y="353799"/>
                  <a:pt x="2435714" y="334005"/>
                </a:cubicBezTo>
                <a:cubicBezTo>
                  <a:pt x="2199138" y="314211"/>
                  <a:pt x="2115037" y="362890"/>
                  <a:pt x="1834303" y="334005"/>
                </a:cubicBezTo>
                <a:cubicBezTo>
                  <a:pt x="1553569" y="305120"/>
                  <a:pt x="1489181" y="321486"/>
                  <a:pt x="1323104" y="334005"/>
                </a:cubicBezTo>
                <a:cubicBezTo>
                  <a:pt x="1157027" y="346524"/>
                  <a:pt x="822554" y="361463"/>
                  <a:pt x="691622" y="334005"/>
                </a:cubicBezTo>
                <a:cubicBezTo>
                  <a:pt x="560690" y="306547"/>
                  <a:pt x="163648" y="312651"/>
                  <a:pt x="0" y="334005"/>
                </a:cubicBezTo>
                <a:cubicBezTo>
                  <a:pt x="-14037" y="186478"/>
                  <a:pt x="-10675" y="109406"/>
                  <a:pt x="0" y="0"/>
                </a:cubicBezTo>
                <a:close/>
              </a:path>
              <a:path w="3007054" h="334005" stroke="0" extrusionOk="0">
                <a:moveTo>
                  <a:pt x="0" y="0"/>
                </a:moveTo>
                <a:cubicBezTo>
                  <a:pt x="199760" y="5315"/>
                  <a:pt x="351770" y="26089"/>
                  <a:pt x="541270" y="0"/>
                </a:cubicBezTo>
                <a:cubicBezTo>
                  <a:pt x="730770" y="-26089"/>
                  <a:pt x="906102" y="20891"/>
                  <a:pt x="1172751" y="0"/>
                </a:cubicBezTo>
                <a:cubicBezTo>
                  <a:pt x="1439400" y="-20891"/>
                  <a:pt x="1626154" y="9293"/>
                  <a:pt x="1744091" y="0"/>
                </a:cubicBezTo>
                <a:cubicBezTo>
                  <a:pt x="1862028" y="-9293"/>
                  <a:pt x="2117548" y="-31507"/>
                  <a:pt x="2405643" y="0"/>
                </a:cubicBezTo>
                <a:cubicBezTo>
                  <a:pt x="2693738" y="31507"/>
                  <a:pt x="2802458" y="-9803"/>
                  <a:pt x="3007054" y="0"/>
                </a:cubicBezTo>
                <a:cubicBezTo>
                  <a:pt x="2992285" y="124906"/>
                  <a:pt x="2993969" y="203852"/>
                  <a:pt x="3007054" y="334005"/>
                </a:cubicBezTo>
                <a:cubicBezTo>
                  <a:pt x="2761583" y="341865"/>
                  <a:pt x="2606654" y="350737"/>
                  <a:pt x="2405643" y="334005"/>
                </a:cubicBezTo>
                <a:cubicBezTo>
                  <a:pt x="2204632" y="317273"/>
                  <a:pt x="2067888" y="359704"/>
                  <a:pt x="1864373" y="334005"/>
                </a:cubicBezTo>
                <a:cubicBezTo>
                  <a:pt x="1660858" y="308307"/>
                  <a:pt x="1447615" y="337915"/>
                  <a:pt x="1293033" y="334005"/>
                </a:cubicBezTo>
                <a:cubicBezTo>
                  <a:pt x="1138451" y="330095"/>
                  <a:pt x="889404" y="334894"/>
                  <a:pt x="751763" y="334005"/>
                </a:cubicBezTo>
                <a:cubicBezTo>
                  <a:pt x="614122" y="333117"/>
                  <a:pt x="214232" y="311582"/>
                  <a:pt x="0" y="334005"/>
                </a:cubicBezTo>
                <a:cubicBezTo>
                  <a:pt x="-2707" y="219036"/>
                  <a:pt x="-3427" y="110185"/>
                  <a:pt x="0" y="0"/>
                </a:cubicBezTo>
                <a:close/>
              </a:path>
            </a:pathLst>
          </a:custGeom>
          <a:solidFill>
            <a:srgbClr val="C00000"/>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bg1"/>
                </a:solidFill>
                <a:latin typeface="Ink Free" panose="03080402000500000000" pitchFamily="66" charset="0"/>
              </a:rPr>
              <a:t>Carte VISA PLATINUM &amp; INFINITE</a:t>
            </a:r>
          </a:p>
        </p:txBody>
      </p:sp>
      <p:sp>
        <p:nvSpPr>
          <p:cNvPr id="9" name="Rectangle 8">
            <a:extLst>
              <a:ext uri="{FF2B5EF4-FFF2-40B4-BE49-F238E27FC236}">
                <a16:creationId xmlns:a16="http://schemas.microsoft.com/office/drawing/2014/main" id="{1CAB9B94-7E51-2DC3-8919-2167C650603B}"/>
              </a:ext>
            </a:extLst>
          </p:cNvPr>
          <p:cNvSpPr/>
          <p:nvPr/>
        </p:nvSpPr>
        <p:spPr>
          <a:xfrm>
            <a:off x="8503511" y="3261048"/>
            <a:ext cx="1630305" cy="334005"/>
          </a:xfrm>
          <a:custGeom>
            <a:avLst/>
            <a:gdLst>
              <a:gd name="connsiteX0" fmla="*/ 0 w 1630305"/>
              <a:gd name="connsiteY0" fmla="*/ 0 h 334005"/>
              <a:gd name="connsiteX1" fmla="*/ 510829 w 1630305"/>
              <a:gd name="connsiteY1" fmla="*/ 0 h 334005"/>
              <a:gd name="connsiteX2" fmla="*/ 1086870 w 1630305"/>
              <a:gd name="connsiteY2" fmla="*/ 0 h 334005"/>
              <a:gd name="connsiteX3" fmla="*/ 1630305 w 1630305"/>
              <a:gd name="connsiteY3" fmla="*/ 0 h 334005"/>
              <a:gd name="connsiteX4" fmla="*/ 1630305 w 1630305"/>
              <a:gd name="connsiteY4" fmla="*/ 334005 h 334005"/>
              <a:gd name="connsiteX5" fmla="*/ 1086870 w 1630305"/>
              <a:gd name="connsiteY5" fmla="*/ 334005 h 334005"/>
              <a:gd name="connsiteX6" fmla="*/ 559738 w 1630305"/>
              <a:gd name="connsiteY6" fmla="*/ 334005 h 334005"/>
              <a:gd name="connsiteX7" fmla="*/ 0 w 1630305"/>
              <a:gd name="connsiteY7" fmla="*/ 334005 h 334005"/>
              <a:gd name="connsiteX8" fmla="*/ 0 w 1630305"/>
              <a:gd name="connsiteY8" fmla="*/ 0 h 33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0305" h="334005" fill="none" extrusionOk="0">
                <a:moveTo>
                  <a:pt x="0" y="0"/>
                </a:moveTo>
                <a:cubicBezTo>
                  <a:pt x="201406" y="16991"/>
                  <a:pt x="262341" y="-23790"/>
                  <a:pt x="510829" y="0"/>
                </a:cubicBezTo>
                <a:cubicBezTo>
                  <a:pt x="759317" y="23790"/>
                  <a:pt x="960527" y="692"/>
                  <a:pt x="1086870" y="0"/>
                </a:cubicBezTo>
                <a:cubicBezTo>
                  <a:pt x="1213213" y="-692"/>
                  <a:pt x="1446280" y="-348"/>
                  <a:pt x="1630305" y="0"/>
                </a:cubicBezTo>
                <a:cubicBezTo>
                  <a:pt x="1633833" y="134074"/>
                  <a:pt x="1624487" y="239919"/>
                  <a:pt x="1630305" y="334005"/>
                </a:cubicBezTo>
                <a:cubicBezTo>
                  <a:pt x="1447110" y="354437"/>
                  <a:pt x="1355293" y="344456"/>
                  <a:pt x="1086870" y="334005"/>
                </a:cubicBezTo>
                <a:cubicBezTo>
                  <a:pt x="818447" y="323554"/>
                  <a:pt x="720538" y="341716"/>
                  <a:pt x="559738" y="334005"/>
                </a:cubicBezTo>
                <a:cubicBezTo>
                  <a:pt x="398938" y="326294"/>
                  <a:pt x="261567" y="332606"/>
                  <a:pt x="0" y="334005"/>
                </a:cubicBezTo>
                <a:cubicBezTo>
                  <a:pt x="-370" y="167434"/>
                  <a:pt x="7203" y="141325"/>
                  <a:pt x="0" y="0"/>
                </a:cubicBezTo>
                <a:close/>
              </a:path>
              <a:path w="1630305" h="334005" stroke="0" extrusionOk="0">
                <a:moveTo>
                  <a:pt x="0" y="0"/>
                </a:moveTo>
                <a:cubicBezTo>
                  <a:pt x="230478" y="20574"/>
                  <a:pt x="324366" y="7571"/>
                  <a:pt x="510829" y="0"/>
                </a:cubicBezTo>
                <a:cubicBezTo>
                  <a:pt x="697292" y="-7571"/>
                  <a:pt x="933786" y="27286"/>
                  <a:pt x="1070567" y="0"/>
                </a:cubicBezTo>
                <a:cubicBezTo>
                  <a:pt x="1207348" y="-27286"/>
                  <a:pt x="1502494" y="-11864"/>
                  <a:pt x="1630305" y="0"/>
                </a:cubicBezTo>
                <a:cubicBezTo>
                  <a:pt x="1620235" y="145645"/>
                  <a:pt x="1636777" y="221826"/>
                  <a:pt x="1630305" y="334005"/>
                </a:cubicBezTo>
                <a:cubicBezTo>
                  <a:pt x="1494922" y="319509"/>
                  <a:pt x="1255650" y="344934"/>
                  <a:pt x="1054264" y="334005"/>
                </a:cubicBezTo>
                <a:cubicBezTo>
                  <a:pt x="852878" y="323076"/>
                  <a:pt x="770419" y="335289"/>
                  <a:pt x="559738" y="334005"/>
                </a:cubicBezTo>
                <a:cubicBezTo>
                  <a:pt x="349057" y="332721"/>
                  <a:pt x="144294" y="356293"/>
                  <a:pt x="0" y="334005"/>
                </a:cubicBezTo>
                <a:cubicBezTo>
                  <a:pt x="3684" y="178744"/>
                  <a:pt x="-16394" y="124325"/>
                  <a:pt x="0" y="0"/>
                </a:cubicBezTo>
                <a:close/>
              </a:path>
            </a:pathLst>
          </a:custGeom>
          <a:solidFill>
            <a:schemeClr val="bg1"/>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latin typeface="Ink Free" panose="03080402000500000000" pitchFamily="66" charset="0"/>
              </a:rPr>
              <a:t>Service Conciergerie</a:t>
            </a:r>
          </a:p>
        </p:txBody>
      </p:sp>
      <p:grpSp>
        <p:nvGrpSpPr>
          <p:cNvPr id="54" name="Groupe 53">
            <a:extLst>
              <a:ext uri="{FF2B5EF4-FFF2-40B4-BE49-F238E27FC236}">
                <a16:creationId xmlns:a16="http://schemas.microsoft.com/office/drawing/2014/main" id="{40CBF4DA-E265-23A2-7875-4CDA1294113D}"/>
              </a:ext>
            </a:extLst>
          </p:cNvPr>
          <p:cNvGrpSpPr/>
          <p:nvPr/>
        </p:nvGrpSpPr>
        <p:grpSpPr>
          <a:xfrm>
            <a:off x="11010426" y="1530332"/>
            <a:ext cx="1113925" cy="434891"/>
            <a:chOff x="9701914" y="5337982"/>
            <a:chExt cx="1113925" cy="434891"/>
          </a:xfrm>
        </p:grpSpPr>
        <p:sp>
          <p:nvSpPr>
            <p:cNvPr id="55" name="Rectangle 54">
              <a:hlinkClick r:id="rId4"/>
              <a:extLst>
                <a:ext uri="{FF2B5EF4-FFF2-40B4-BE49-F238E27FC236}">
                  <a16:creationId xmlns:a16="http://schemas.microsoft.com/office/drawing/2014/main" id="{0E8222FA-B771-CB59-0520-AE99B633D4EF}"/>
                </a:ext>
              </a:extLst>
            </p:cNvPr>
            <p:cNvSpPr/>
            <p:nvPr/>
          </p:nvSpPr>
          <p:spPr>
            <a:xfrm>
              <a:off x="9701914" y="5376185"/>
              <a:ext cx="830514" cy="251635"/>
            </a:xfrm>
            <a:custGeom>
              <a:avLst/>
              <a:gdLst>
                <a:gd name="connsiteX0" fmla="*/ 0 w 830514"/>
                <a:gd name="connsiteY0" fmla="*/ 0 h 251635"/>
                <a:gd name="connsiteX1" fmla="*/ 406952 w 830514"/>
                <a:gd name="connsiteY1" fmla="*/ 0 h 251635"/>
                <a:gd name="connsiteX2" fmla="*/ 830514 w 830514"/>
                <a:gd name="connsiteY2" fmla="*/ 0 h 251635"/>
                <a:gd name="connsiteX3" fmla="*/ 830514 w 830514"/>
                <a:gd name="connsiteY3" fmla="*/ 251635 h 251635"/>
                <a:gd name="connsiteX4" fmla="*/ 440172 w 830514"/>
                <a:gd name="connsiteY4" fmla="*/ 251635 h 251635"/>
                <a:gd name="connsiteX5" fmla="*/ 0 w 830514"/>
                <a:gd name="connsiteY5" fmla="*/ 251635 h 251635"/>
                <a:gd name="connsiteX6" fmla="*/ 0 w 830514"/>
                <a:gd name="connsiteY6" fmla="*/ 0 h 251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51635" fill="none" extrusionOk="0">
                  <a:moveTo>
                    <a:pt x="0" y="0"/>
                  </a:moveTo>
                  <a:cubicBezTo>
                    <a:pt x="114553" y="19456"/>
                    <a:pt x="293356" y="-8954"/>
                    <a:pt x="406952" y="0"/>
                  </a:cubicBezTo>
                  <a:cubicBezTo>
                    <a:pt x="520548" y="8954"/>
                    <a:pt x="724848" y="-14626"/>
                    <a:pt x="830514" y="0"/>
                  </a:cubicBezTo>
                  <a:cubicBezTo>
                    <a:pt x="831673" y="97723"/>
                    <a:pt x="831591" y="170007"/>
                    <a:pt x="830514" y="251635"/>
                  </a:cubicBezTo>
                  <a:cubicBezTo>
                    <a:pt x="744163" y="235026"/>
                    <a:pt x="579563" y="255010"/>
                    <a:pt x="440172" y="251635"/>
                  </a:cubicBezTo>
                  <a:cubicBezTo>
                    <a:pt x="300781" y="248260"/>
                    <a:pt x="135550" y="235550"/>
                    <a:pt x="0" y="251635"/>
                  </a:cubicBezTo>
                  <a:cubicBezTo>
                    <a:pt x="-6992" y="143218"/>
                    <a:pt x="-11334" y="107776"/>
                    <a:pt x="0" y="0"/>
                  </a:cubicBezTo>
                  <a:close/>
                </a:path>
                <a:path w="830514" h="251635" stroke="0" extrusionOk="0">
                  <a:moveTo>
                    <a:pt x="0" y="0"/>
                  </a:moveTo>
                  <a:cubicBezTo>
                    <a:pt x="129345" y="-3869"/>
                    <a:pt x="234371" y="14715"/>
                    <a:pt x="398647" y="0"/>
                  </a:cubicBezTo>
                  <a:cubicBezTo>
                    <a:pt x="562923" y="-14715"/>
                    <a:pt x="685999" y="19320"/>
                    <a:pt x="830514" y="0"/>
                  </a:cubicBezTo>
                  <a:cubicBezTo>
                    <a:pt x="837781" y="115377"/>
                    <a:pt x="822201" y="186087"/>
                    <a:pt x="830514" y="251635"/>
                  </a:cubicBezTo>
                  <a:cubicBezTo>
                    <a:pt x="652648" y="251325"/>
                    <a:pt x="555641" y="238745"/>
                    <a:pt x="431867" y="251635"/>
                  </a:cubicBezTo>
                  <a:cubicBezTo>
                    <a:pt x="308093" y="264525"/>
                    <a:pt x="170421" y="257420"/>
                    <a:pt x="0" y="251635"/>
                  </a:cubicBezTo>
                  <a:cubicBezTo>
                    <a:pt x="9922" y="190009"/>
                    <a:pt x="-3100" y="73682"/>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56" name="Image 55">
              <a:extLst>
                <a:ext uri="{FF2B5EF4-FFF2-40B4-BE49-F238E27FC236}">
                  <a16:creationId xmlns:a16="http://schemas.microsoft.com/office/drawing/2014/main" id="{4130C131-8BD8-A52D-EB32-266FF47F64C5}"/>
                </a:ext>
              </a:extLst>
            </p:cNvPr>
            <p:cNvPicPr>
              <a:picLocks noChangeAspect="1"/>
            </p:cNvPicPr>
            <p:nvPr/>
          </p:nvPicPr>
          <p:blipFill>
            <a:blip r:embed="rId5">
              <a:duotone>
                <a:prstClr val="black"/>
                <a:schemeClr val="tx2">
                  <a:tint val="45000"/>
                  <a:satMod val="400000"/>
                </a:schemeClr>
              </a:duotone>
            </a:blip>
            <a:stretch>
              <a:fillRect/>
            </a:stretch>
          </p:blipFill>
          <p:spPr>
            <a:xfrm rot="5400000" flipH="1" flipV="1">
              <a:off x="10389300" y="5346335"/>
              <a:ext cx="434891" cy="418186"/>
            </a:xfrm>
            <a:prstGeom prst="rect">
              <a:avLst/>
            </a:prstGeom>
            <a:noFill/>
          </p:spPr>
        </p:pic>
      </p:grpSp>
      <p:grpSp>
        <p:nvGrpSpPr>
          <p:cNvPr id="10" name="Groupe 9">
            <a:extLst>
              <a:ext uri="{FF2B5EF4-FFF2-40B4-BE49-F238E27FC236}">
                <a16:creationId xmlns:a16="http://schemas.microsoft.com/office/drawing/2014/main" id="{5D0A7B4A-9651-73FD-DA49-3FA45B2B536C}"/>
              </a:ext>
            </a:extLst>
          </p:cNvPr>
          <p:cNvGrpSpPr/>
          <p:nvPr/>
        </p:nvGrpSpPr>
        <p:grpSpPr>
          <a:xfrm>
            <a:off x="11023173" y="5120809"/>
            <a:ext cx="1113925" cy="434891"/>
            <a:chOff x="9701914" y="5337982"/>
            <a:chExt cx="1113925" cy="434891"/>
          </a:xfrm>
        </p:grpSpPr>
        <p:sp>
          <p:nvSpPr>
            <p:cNvPr id="12" name="Rectangle 11">
              <a:hlinkClick r:id="rId6"/>
              <a:extLst>
                <a:ext uri="{FF2B5EF4-FFF2-40B4-BE49-F238E27FC236}">
                  <a16:creationId xmlns:a16="http://schemas.microsoft.com/office/drawing/2014/main" id="{A7C09DE2-79DD-30D3-6E81-7C71B24A8CCB}"/>
                </a:ext>
              </a:extLst>
            </p:cNvPr>
            <p:cNvSpPr/>
            <p:nvPr/>
          </p:nvSpPr>
          <p:spPr>
            <a:xfrm>
              <a:off x="9701914" y="5376185"/>
              <a:ext cx="830514" cy="251635"/>
            </a:xfrm>
            <a:custGeom>
              <a:avLst/>
              <a:gdLst>
                <a:gd name="connsiteX0" fmla="*/ 0 w 830514"/>
                <a:gd name="connsiteY0" fmla="*/ 0 h 251635"/>
                <a:gd name="connsiteX1" fmla="*/ 406952 w 830514"/>
                <a:gd name="connsiteY1" fmla="*/ 0 h 251635"/>
                <a:gd name="connsiteX2" fmla="*/ 830514 w 830514"/>
                <a:gd name="connsiteY2" fmla="*/ 0 h 251635"/>
                <a:gd name="connsiteX3" fmla="*/ 830514 w 830514"/>
                <a:gd name="connsiteY3" fmla="*/ 251635 h 251635"/>
                <a:gd name="connsiteX4" fmla="*/ 440172 w 830514"/>
                <a:gd name="connsiteY4" fmla="*/ 251635 h 251635"/>
                <a:gd name="connsiteX5" fmla="*/ 0 w 830514"/>
                <a:gd name="connsiteY5" fmla="*/ 251635 h 251635"/>
                <a:gd name="connsiteX6" fmla="*/ 0 w 830514"/>
                <a:gd name="connsiteY6" fmla="*/ 0 h 251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514" h="251635" fill="none" extrusionOk="0">
                  <a:moveTo>
                    <a:pt x="0" y="0"/>
                  </a:moveTo>
                  <a:cubicBezTo>
                    <a:pt x="114553" y="19456"/>
                    <a:pt x="293356" y="-8954"/>
                    <a:pt x="406952" y="0"/>
                  </a:cubicBezTo>
                  <a:cubicBezTo>
                    <a:pt x="520548" y="8954"/>
                    <a:pt x="724848" y="-14626"/>
                    <a:pt x="830514" y="0"/>
                  </a:cubicBezTo>
                  <a:cubicBezTo>
                    <a:pt x="831673" y="97723"/>
                    <a:pt x="831591" y="170007"/>
                    <a:pt x="830514" y="251635"/>
                  </a:cubicBezTo>
                  <a:cubicBezTo>
                    <a:pt x="744163" y="235026"/>
                    <a:pt x="579563" y="255010"/>
                    <a:pt x="440172" y="251635"/>
                  </a:cubicBezTo>
                  <a:cubicBezTo>
                    <a:pt x="300781" y="248260"/>
                    <a:pt x="135550" y="235550"/>
                    <a:pt x="0" y="251635"/>
                  </a:cubicBezTo>
                  <a:cubicBezTo>
                    <a:pt x="-6992" y="143218"/>
                    <a:pt x="-11334" y="107776"/>
                    <a:pt x="0" y="0"/>
                  </a:cubicBezTo>
                  <a:close/>
                </a:path>
                <a:path w="830514" h="251635" stroke="0" extrusionOk="0">
                  <a:moveTo>
                    <a:pt x="0" y="0"/>
                  </a:moveTo>
                  <a:cubicBezTo>
                    <a:pt x="129345" y="-3869"/>
                    <a:pt x="234371" y="14715"/>
                    <a:pt x="398647" y="0"/>
                  </a:cubicBezTo>
                  <a:cubicBezTo>
                    <a:pt x="562923" y="-14715"/>
                    <a:pt x="685999" y="19320"/>
                    <a:pt x="830514" y="0"/>
                  </a:cubicBezTo>
                  <a:cubicBezTo>
                    <a:pt x="837781" y="115377"/>
                    <a:pt x="822201" y="186087"/>
                    <a:pt x="830514" y="251635"/>
                  </a:cubicBezTo>
                  <a:cubicBezTo>
                    <a:pt x="652648" y="251325"/>
                    <a:pt x="555641" y="238745"/>
                    <a:pt x="431867" y="251635"/>
                  </a:cubicBezTo>
                  <a:cubicBezTo>
                    <a:pt x="308093" y="264525"/>
                    <a:pt x="170421" y="257420"/>
                    <a:pt x="0" y="251635"/>
                  </a:cubicBezTo>
                  <a:cubicBezTo>
                    <a:pt x="9922" y="190009"/>
                    <a:pt x="-3100" y="73682"/>
                    <a:pt x="0" y="0"/>
                  </a:cubicBezTo>
                  <a:close/>
                </a:path>
              </a:pathLst>
            </a:custGeom>
            <a:solidFill>
              <a:schemeClr val="tx2"/>
            </a:solidFill>
            <a:ln>
              <a:solidFill>
                <a:schemeClr val="tx1">
                  <a:lumMod val="75000"/>
                  <a:lumOff val="25000"/>
                </a:schemeClr>
              </a:solidFill>
              <a:extLst>
                <a:ext uri="{C807C97D-BFC1-408E-A445-0C87EB9F89A2}">
                  <ask:lineSketchStyleProps xmlns:ask="http://schemas.microsoft.com/office/drawing/2018/sketchyshapes" sd="21184928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solidFill>
                    <a:schemeClr val="tx1">
                      <a:lumMod val="75000"/>
                      <a:lumOff val="25000"/>
                    </a:schemeClr>
                  </a:solidFill>
                  <a:latin typeface="Ink Free" panose="03080402000500000000" pitchFamily="66" charset="0"/>
                </a:rPr>
                <a:t>En savoir +</a:t>
              </a:r>
            </a:p>
          </p:txBody>
        </p:sp>
        <p:pic>
          <p:nvPicPr>
            <p:cNvPr id="13" name="Image 12">
              <a:extLst>
                <a:ext uri="{FF2B5EF4-FFF2-40B4-BE49-F238E27FC236}">
                  <a16:creationId xmlns:a16="http://schemas.microsoft.com/office/drawing/2014/main" id="{815F4E63-3E05-D390-CC1F-20D274122D74}"/>
                </a:ext>
              </a:extLst>
            </p:cNvPr>
            <p:cNvPicPr>
              <a:picLocks noChangeAspect="1"/>
            </p:cNvPicPr>
            <p:nvPr/>
          </p:nvPicPr>
          <p:blipFill>
            <a:blip r:embed="rId5">
              <a:duotone>
                <a:prstClr val="black"/>
                <a:schemeClr val="tx2">
                  <a:tint val="45000"/>
                  <a:satMod val="400000"/>
                </a:schemeClr>
              </a:duotone>
            </a:blip>
            <a:stretch>
              <a:fillRect/>
            </a:stretch>
          </p:blipFill>
          <p:spPr>
            <a:xfrm rot="5400000" flipH="1" flipV="1">
              <a:off x="10389300" y="5346335"/>
              <a:ext cx="434891" cy="418186"/>
            </a:xfrm>
            <a:prstGeom prst="rect">
              <a:avLst/>
            </a:prstGeom>
            <a:noFill/>
          </p:spPr>
        </p:pic>
      </p:grpSp>
      <p:pic>
        <p:nvPicPr>
          <p:cNvPr id="14" name="Picture 2" descr="Liste des concéssions BMW en France">
            <a:hlinkClick r:id="rId7" action="ppaction://hlinksldjump"/>
            <a:extLst>
              <a:ext uri="{FF2B5EF4-FFF2-40B4-BE49-F238E27FC236}">
                <a16:creationId xmlns:a16="http://schemas.microsoft.com/office/drawing/2014/main" id="{2EE96867-8379-8889-1B31-3DD3C33B97B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487126" y="626373"/>
            <a:ext cx="518432" cy="520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811074"/>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7349</TotalTime>
  <Words>4292</Words>
  <Application>Microsoft Office PowerPoint</Application>
  <PresentationFormat>Grand écran</PresentationFormat>
  <Paragraphs>457</Paragraphs>
  <Slides>31</Slides>
  <Notes>23</Notes>
  <HiddenSlides>5</HiddenSlides>
  <MMClips>3</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31</vt:i4>
      </vt:variant>
    </vt:vector>
  </HeadingPairs>
  <TitlesOfParts>
    <vt:vector size="38" baseType="lpstr">
      <vt:lpstr>Arial</vt:lpstr>
      <vt:lpstr>Arial Black</vt:lpstr>
      <vt:lpstr>Calibri</vt:lpstr>
      <vt:lpstr>Ink Free</vt:lpstr>
      <vt:lpstr>Montserrat Black</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WEISS Michel [CEGEE]</cp:lastModifiedBy>
  <cp:revision>448</cp:revision>
  <dcterms:created xsi:type="dcterms:W3CDTF">2020-06-24T09:20:11Z</dcterms:created>
  <dcterms:modified xsi:type="dcterms:W3CDTF">2023-06-20T09:17:37Z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