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5"/>
    <p:sldMasterId id="2147483670" r:id="rId6"/>
  </p:sldMasterIdLst>
  <p:notesMasterIdLst>
    <p:notesMasterId r:id="rId70"/>
  </p:notesMasterIdLst>
  <p:sldIdLst>
    <p:sldId id="330" r:id="rId7"/>
    <p:sldId id="865" r:id="rId8"/>
    <p:sldId id="501" r:id="rId9"/>
    <p:sldId id="478" r:id="rId10"/>
    <p:sldId id="481" r:id="rId11"/>
    <p:sldId id="465" r:id="rId12"/>
    <p:sldId id="388" r:id="rId13"/>
    <p:sldId id="363" r:id="rId14"/>
    <p:sldId id="357" r:id="rId15"/>
    <p:sldId id="387" r:id="rId16"/>
    <p:sldId id="358" r:id="rId17"/>
    <p:sldId id="469" r:id="rId18"/>
    <p:sldId id="471" r:id="rId19"/>
    <p:sldId id="470" r:id="rId20"/>
    <p:sldId id="472" r:id="rId21"/>
    <p:sldId id="473" r:id="rId22"/>
    <p:sldId id="474" r:id="rId23"/>
    <p:sldId id="468" r:id="rId24"/>
    <p:sldId id="421" r:id="rId25"/>
    <p:sldId id="422" r:id="rId26"/>
    <p:sldId id="423" r:id="rId27"/>
    <p:sldId id="424" r:id="rId28"/>
    <p:sldId id="457" r:id="rId29"/>
    <p:sldId id="460" r:id="rId30"/>
    <p:sldId id="832" r:id="rId31"/>
    <p:sldId id="833" r:id="rId32"/>
    <p:sldId id="855" r:id="rId33"/>
    <p:sldId id="856" r:id="rId34"/>
    <p:sldId id="823" r:id="rId35"/>
    <p:sldId id="835" r:id="rId36"/>
    <p:sldId id="815" r:id="rId37"/>
    <p:sldId id="814" r:id="rId38"/>
    <p:sldId id="813" r:id="rId39"/>
    <p:sldId id="451" r:id="rId40"/>
    <p:sldId id="454" r:id="rId41"/>
    <p:sldId id="857" r:id="rId42"/>
    <p:sldId id="858" r:id="rId43"/>
    <p:sldId id="859" r:id="rId44"/>
    <p:sldId id="860" r:id="rId45"/>
    <p:sldId id="826" r:id="rId46"/>
    <p:sldId id="712" r:id="rId47"/>
    <p:sldId id="845" r:id="rId48"/>
    <p:sldId id="846" r:id="rId49"/>
    <p:sldId id="847" r:id="rId50"/>
    <p:sldId id="848" r:id="rId51"/>
    <p:sldId id="862" r:id="rId52"/>
    <p:sldId id="866" r:id="rId53"/>
    <p:sldId id="864" r:id="rId54"/>
    <p:sldId id="820" r:id="rId55"/>
    <p:sldId id="500" r:id="rId56"/>
    <p:sldId id="433" r:id="rId57"/>
    <p:sldId id="391" r:id="rId58"/>
    <p:sldId id="397" r:id="rId59"/>
    <p:sldId id="400" r:id="rId60"/>
    <p:sldId id="403" r:id="rId61"/>
    <p:sldId id="343" r:id="rId62"/>
    <p:sldId id="344" r:id="rId63"/>
    <p:sldId id="410" r:id="rId64"/>
    <p:sldId id="413" r:id="rId65"/>
    <p:sldId id="349" r:id="rId66"/>
    <p:sldId id="462" r:id="rId67"/>
    <p:sldId id="430" r:id="rId68"/>
    <p:sldId id="502" r:id="rId69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E0000"/>
    <a:srgbClr val="F4A234"/>
    <a:srgbClr val="F5EBEB"/>
    <a:srgbClr val="F4E8E8"/>
    <a:srgbClr val="F1E3E3"/>
    <a:srgbClr val="F4E9E9"/>
    <a:srgbClr val="FFE9A3"/>
    <a:srgbClr val="F9FCFD"/>
    <a:srgbClr val="F3F9FB"/>
    <a:srgbClr val="CD737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4748D48-43EF-4EF6-AA15-CB3CC2C4E6CA}" v="6" dt="2023-06-30T13:02:58.31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666" autoAdjust="0"/>
    <p:restoredTop sz="94660"/>
  </p:normalViewPr>
  <p:slideViewPr>
    <p:cSldViewPr>
      <p:cViewPr>
        <p:scale>
          <a:sx n="100" d="100"/>
          <a:sy n="100" d="100"/>
        </p:scale>
        <p:origin x="2178" y="90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0.xml"/><Relationship Id="rId21" Type="http://schemas.openxmlformats.org/officeDocument/2006/relationships/slide" Target="slides/slide15.xml"/><Relationship Id="rId42" Type="http://schemas.openxmlformats.org/officeDocument/2006/relationships/slide" Target="slides/slide36.xml"/><Relationship Id="rId47" Type="http://schemas.openxmlformats.org/officeDocument/2006/relationships/slide" Target="slides/slide41.xml"/><Relationship Id="rId63" Type="http://schemas.openxmlformats.org/officeDocument/2006/relationships/slide" Target="slides/slide57.xml"/><Relationship Id="rId68" Type="http://schemas.openxmlformats.org/officeDocument/2006/relationships/slide" Target="slides/slide62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9" Type="http://schemas.openxmlformats.org/officeDocument/2006/relationships/slide" Target="slides/slide2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slide" Target="slides/slide34.xml"/><Relationship Id="rId45" Type="http://schemas.openxmlformats.org/officeDocument/2006/relationships/slide" Target="slides/slide39.xml"/><Relationship Id="rId53" Type="http://schemas.openxmlformats.org/officeDocument/2006/relationships/slide" Target="slides/slide47.xml"/><Relationship Id="rId58" Type="http://schemas.openxmlformats.org/officeDocument/2006/relationships/slide" Target="slides/slide52.xml"/><Relationship Id="rId66" Type="http://schemas.openxmlformats.org/officeDocument/2006/relationships/slide" Target="slides/slide60.xml"/><Relationship Id="rId7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1" Type="http://schemas.openxmlformats.org/officeDocument/2006/relationships/slide" Target="slides/slide55.xml"/><Relationship Id="rId19" Type="http://schemas.openxmlformats.org/officeDocument/2006/relationships/slide" Target="slides/slide1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slide" Target="slides/slide37.xml"/><Relationship Id="rId48" Type="http://schemas.openxmlformats.org/officeDocument/2006/relationships/slide" Target="slides/slide42.xml"/><Relationship Id="rId56" Type="http://schemas.openxmlformats.org/officeDocument/2006/relationships/slide" Target="slides/slide50.xml"/><Relationship Id="rId64" Type="http://schemas.openxmlformats.org/officeDocument/2006/relationships/slide" Target="slides/slide58.xml"/><Relationship Id="rId69" Type="http://schemas.openxmlformats.org/officeDocument/2006/relationships/slide" Target="slides/slide63.xml"/><Relationship Id="rId8" Type="http://schemas.openxmlformats.org/officeDocument/2006/relationships/slide" Target="slides/slide2.xml"/><Relationship Id="rId51" Type="http://schemas.openxmlformats.org/officeDocument/2006/relationships/slide" Target="slides/slide45.xml"/><Relationship Id="rId72" Type="http://schemas.openxmlformats.org/officeDocument/2006/relationships/viewProps" Target="viewProps.xml"/><Relationship Id="rId3" Type="http://schemas.openxmlformats.org/officeDocument/2006/relationships/customXml" Target="../customXml/item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slide" Target="slides/slide40.xml"/><Relationship Id="rId59" Type="http://schemas.openxmlformats.org/officeDocument/2006/relationships/slide" Target="slides/slide53.xml"/><Relationship Id="rId67" Type="http://schemas.openxmlformats.org/officeDocument/2006/relationships/slide" Target="slides/slide61.xml"/><Relationship Id="rId20" Type="http://schemas.openxmlformats.org/officeDocument/2006/relationships/slide" Target="slides/slide14.xml"/><Relationship Id="rId41" Type="http://schemas.openxmlformats.org/officeDocument/2006/relationships/slide" Target="slides/slide35.xml"/><Relationship Id="rId54" Type="http://schemas.openxmlformats.org/officeDocument/2006/relationships/slide" Target="slides/slide48.xml"/><Relationship Id="rId62" Type="http://schemas.openxmlformats.org/officeDocument/2006/relationships/slide" Target="slides/slide56.xml"/><Relationship Id="rId70" Type="http://schemas.openxmlformats.org/officeDocument/2006/relationships/notesMaster" Target="notesMasters/notesMaster1.xml"/><Relationship Id="rId75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49" Type="http://schemas.openxmlformats.org/officeDocument/2006/relationships/slide" Target="slides/slide43.xml"/><Relationship Id="rId57" Type="http://schemas.openxmlformats.org/officeDocument/2006/relationships/slide" Target="slides/slide51.xml"/><Relationship Id="rId10" Type="http://schemas.openxmlformats.org/officeDocument/2006/relationships/slide" Target="slides/slide4.xml"/><Relationship Id="rId31" Type="http://schemas.openxmlformats.org/officeDocument/2006/relationships/slide" Target="slides/slide25.xml"/><Relationship Id="rId44" Type="http://schemas.openxmlformats.org/officeDocument/2006/relationships/slide" Target="slides/slide38.xml"/><Relationship Id="rId52" Type="http://schemas.openxmlformats.org/officeDocument/2006/relationships/slide" Target="slides/slide46.xml"/><Relationship Id="rId60" Type="http://schemas.openxmlformats.org/officeDocument/2006/relationships/slide" Target="slides/slide54.xml"/><Relationship Id="rId65" Type="http://schemas.openxmlformats.org/officeDocument/2006/relationships/slide" Target="slides/slide59.xml"/><Relationship Id="rId73" Type="http://schemas.openxmlformats.org/officeDocument/2006/relationships/theme" Target="theme/theme1.xml"/><Relationship Id="rId4" Type="http://schemas.openxmlformats.org/officeDocument/2006/relationships/customXml" Target="../customXml/item4.xml"/><Relationship Id="rId9" Type="http://schemas.openxmlformats.org/officeDocument/2006/relationships/slide" Target="slides/slide3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39" Type="http://schemas.openxmlformats.org/officeDocument/2006/relationships/slide" Target="slides/slide33.xml"/><Relationship Id="rId34" Type="http://schemas.openxmlformats.org/officeDocument/2006/relationships/slide" Target="slides/slide28.xml"/><Relationship Id="rId50" Type="http://schemas.openxmlformats.org/officeDocument/2006/relationships/slide" Target="slides/slide44.xml"/><Relationship Id="rId55" Type="http://schemas.openxmlformats.org/officeDocument/2006/relationships/slide" Target="slides/slide49.xml"/><Relationship Id="rId76" Type="http://schemas.microsoft.com/office/2015/10/relationships/revisionInfo" Target="revisionInfo.xml"/><Relationship Id="rId7" Type="http://schemas.openxmlformats.org/officeDocument/2006/relationships/slide" Target="slides/slide1.xml"/><Relationship Id="rId71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USY Claude [CEGEE]" userId="S::claude.mausy@cegee.caisse-epargne.fr::a5d570c3-a1d5-4cad-89af-100046ea3b37" providerId="AD" clId="Web-{F4748D48-43EF-4EF6-AA15-CB3CC2C4E6CA}"/>
    <pc:docChg chg="modSld">
      <pc:chgData name="MAUSY Claude [CEGEE]" userId="S::claude.mausy@cegee.caisse-epargne.fr::a5d570c3-a1d5-4cad-89af-100046ea3b37" providerId="AD" clId="Web-{F4748D48-43EF-4EF6-AA15-CB3CC2C4E6CA}" dt="2023-06-30T13:02:58.313" v="2" actId="20577"/>
      <pc:docMkLst>
        <pc:docMk/>
      </pc:docMkLst>
      <pc:sldChg chg="modSp">
        <pc:chgData name="MAUSY Claude [CEGEE]" userId="S::claude.mausy@cegee.caisse-epargne.fr::a5d570c3-a1d5-4cad-89af-100046ea3b37" providerId="AD" clId="Web-{F4748D48-43EF-4EF6-AA15-CB3CC2C4E6CA}" dt="2023-06-30T13:02:58.313" v="2" actId="20577"/>
        <pc:sldMkLst>
          <pc:docMk/>
          <pc:sldMk cId="606352977" sldId="363"/>
        </pc:sldMkLst>
        <pc:spChg chg="mod">
          <ac:chgData name="MAUSY Claude [CEGEE]" userId="S::claude.mausy@cegee.caisse-epargne.fr::a5d570c3-a1d5-4cad-89af-100046ea3b37" providerId="AD" clId="Web-{F4748D48-43EF-4EF6-AA15-CB3CC2C4E6CA}" dt="2023-06-30T13:02:58.313" v="2" actId="20577"/>
          <ac:spMkLst>
            <pc:docMk/>
            <pc:sldMk cId="606352977" sldId="363"/>
            <ac:spMk id="9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6F5753-04E5-4304-BC0F-1B3C46F3C349}" type="datetimeFigureOut">
              <a:rPr lang="fr-FR" smtClean="0"/>
              <a:t>30/06/2023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349F99-C341-41FE-B940-D2F79DF7413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563233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4A73702-D598-4751-9096-22E12BABAD61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699201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19106124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41411623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26534108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rgbClr val="FFDDDD"/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rgbClr val="FFDDDD"/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42468026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379100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82709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9144000" cy="61211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2" name="Rectangle 1"/>
          <p:cNvSpPr/>
          <p:nvPr userDrawn="1"/>
        </p:nvSpPr>
        <p:spPr>
          <a:xfrm>
            <a:off x="-1" y="6260951"/>
            <a:ext cx="7018317" cy="5970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13975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37030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BE998F-D13C-45A9-A298-0D492BD342AD}" type="datetime1">
              <a:rPr lang="fr-FR"/>
              <a:pPr>
                <a:defRPr/>
              </a:pPr>
              <a:t>30/06/2023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B804B2-DFE3-46A0-AD95-9D80B3951C6D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428826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FB4566-606F-4258-9D8C-F44FAE3E4D02}" type="datetime1">
              <a:rPr lang="fr-FR"/>
              <a:pPr>
                <a:defRPr/>
              </a:pPr>
              <a:t>30/06/2023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024240-2284-45ED-BA74-C0143465E7D9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686871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E5D973-655C-4A06-83DA-85B4795EA0F3}" type="datetime1">
              <a:rPr lang="fr-FR"/>
              <a:pPr>
                <a:defRPr/>
              </a:pPr>
              <a:t>30/06/2023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B36162-EB05-490C-A96C-DB16FADFDF99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019932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EA8ABD-DE67-42F7-8A27-75C4A5ED0794}" type="datetime1">
              <a:rPr lang="fr-FR"/>
              <a:pPr>
                <a:defRPr/>
              </a:pPr>
              <a:t>30/06/2023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307286-F60E-40FD-ACA7-B03DA570DE01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6512397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4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7" y="1535114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D11DCF-F78C-41FA-BBB1-976AEA5E2D64}" type="datetime1">
              <a:rPr lang="fr-FR"/>
              <a:pPr>
                <a:defRPr/>
              </a:pPr>
              <a:t>30/06/2023</a:t>
            </a:fld>
            <a:endParaRPr lang="fr-FR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AEFDDE-1154-41AA-8A01-5C8AEFF0F5AA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7594837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0F467D-4231-45C5-860A-394F91B13740}" type="datetime1">
              <a:rPr lang="fr-FR"/>
              <a:pPr>
                <a:defRPr/>
              </a:pPr>
              <a:t>30/06/2023</a:t>
            </a:fld>
            <a:endParaRPr lang="fr-FR"/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4D8C5D-F555-486E-B6C6-35E530DF89E5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641336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A1F214-A078-4791-93F2-678BB3D081A7}" type="datetime1">
              <a:rPr lang="fr-FR"/>
              <a:pPr>
                <a:defRPr/>
              </a:pPr>
              <a:t>30/06/2023</a:t>
            </a:fld>
            <a:endParaRPr lang="fr-FR"/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AFFB64-47C5-4DEB-9FDC-A4B6D3D9CE65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5288123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3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8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2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ACB1F7-E4F0-4ED6-BFA3-5F6BF332B1FC}" type="datetime1">
              <a:rPr lang="fr-FR"/>
              <a:pPr>
                <a:defRPr/>
              </a:pPr>
              <a:t>30/06/2023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AB1BB4-E28D-4048-B53A-50C7CDCE0779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5961827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8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2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8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2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35BE85-DB31-4818-8F4D-0C2300737986}" type="datetime1">
              <a:rPr lang="fr-FR"/>
              <a:pPr>
                <a:defRPr/>
              </a:pPr>
              <a:t>30/06/2023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0CA354-BD40-4D09-BE76-F11F1F7B41A1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0156947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D4B336-8E7A-47B9-B224-3D75E2DB69E8}" type="datetime1">
              <a:rPr lang="fr-FR"/>
              <a:pPr>
                <a:defRPr/>
              </a:pPr>
              <a:t>30/06/2023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993989-F927-4547-B48C-44F68DF1353A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4726225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E27610-3E7E-476D-A5DA-9DF373B27E49}" type="datetime1">
              <a:rPr lang="fr-FR"/>
              <a:pPr>
                <a:defRPr/>
              </a:pPr>
              <a:t>30/06/2023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94420C-42E5-4D22-9B8E-6C68B87AC3C4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2522717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&amp;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contenu 6"/>
          <p:cNvSpPr>
            <a:spLocks noGrp="1"/>
          </p:cNvSpPr>
          <p:nvPr>
            <p:ph sz="quarter" idx="16" hasCustomPrompt="1"/>
          </p:nvPr>
        </p:nvSpPr>
        <p:spPr>
          <a:xfrm>
            <a:off x="536331" y="1350000"/>
            <a:ext cx="8282853" cy="4860000"/>
          </a:xfrm>
        </p:spPr>
        <p:txBody>
          <a:bodyPr/>
          <a:lstStyle>
            <a:lvl1pPr>
              <a:defRPr baseline="0"/>
            </a:lvl1pPr>
            <a:lvl5pPr>
              <a:defRPr/>
            </a:lvl5pPr>
            <a:lvl6pPr>
              <a:defRPr/>
            </a:lvl6pPr>
          </a:lstStyle>
          <a:p>
            <a:pPr lvl="0"/>
            <a:r>
              <a:rPr lang="fr-FR" dirty="0"/>
              <a:t>Pour changer de niveau de texte </a:t>
            </a:r>
            <a:r>
              <a:rPr lang="fr-FR" dirty="0" err="1"/>
              <a:t>alt</a:t>
            </a:r>
            <a:r>
              <a:rPr lang="fr-FR" dirty="0"/>
              <a:t> + MAJ + Flèche Gauche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  <a:p>
            <a:pPr lvl="5"/>
            <a:endParaRPr lang="en-GB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fr-FR"/>
              <a:t>Titre de la présentation - Date</a:t>
            </a:r>
            <a:endParaRPr lang="en-GB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D6F496DE-1E05-BF43-8036-15330E4D13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594966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1.xml"/><Relationship Id="rId7" Type="http://schemas.openxmlformats.org/officeDocument/2006/relationships/slideLayout" Target="../slideLayouts/slideLayout15.xml"/><Relationship Id="rId12" Type="http://schemas.openxmlformats.org/officeDocument/2006/relationships/slideLayout" Target="../slideLayouts/slideLayout20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slideLayout" Target="../slideLayouts/slideLayout14.xml"/><Relationship Id="rId11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3.xml"/><Relationship Id="rId10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2.xml"/><Relationship Id="rId9" Type="http://schemas.openxmlformats.org/officeDocument/2006/relationships/slideLayout" Target="../slideLayouts/slideLayout1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BFBFB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fr-FR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rgbClr val="EA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000000"/>
                </a:solidFill>
              </a:endParaRPr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8" name="Image 1"/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781800" y="6297049"/>
            <a:ext cx="2098049" cy="4707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283183" y="6358677"/>
            <a:ext cx="277813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>
                <a:solidFill>
                  <a:prstClr val="white"/>
                </a:solidFill>
              </a:rPr>
              <a:pPr>
                <a:defRPr/>
              </a:pPr>
              <a:t>‹N°›</a:t>
            </a:fld>
            <a:endParaRPr lang="fr-FR" sz="700" dirty="0">
              <a:solidFill>
                <a:prstClr val="white"/>
              </a:solidFill>
            </a:endParaRPr>
          </a:p>
        </p:txBody>
      </p:sp>
      <p:sp>
        <p:nvSpPr>
          <p:cNvPr id="43" name="Espace réservé de la date 3"/>
          <p:cNvSpPr txBox="1">
            <a:spLocks noGrp="1"/>
          </p:cNvSpPr>
          <p:nvPr userDrawn="1"/>
        </p:nvSpPr>
        <p:spPr bwMode="auto">
          <a:xfrm>
            <a:off x="766988" y="6357938"/>
            <a:ext cx="6463152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dirty="0">
                <a:solidFill>
                  <a:prstClr val="white">
                    <a:lumMod val="50000"/>
                  </a:prstClr>
                </a:solidFill>
                <a:latin typeface="Arial Narrow" panose="020B0606020202030204" pitchFamily="34" charset="0"/>
              </a:rPr>
              <a:t>Document à usage strictement interne – Ne pas diffuser aux clients</a:t>
            </a:r>
          </a:p>
        </p:txBody>
      </p:sp>
    </p:spTree>
    <p:extLst>
      <p:ext uri="{BB962C8B-B14F-4D97-AF65-F5344CB8AC3E}">
        <p14:creationId xmlns:p14="http://schemas.microsoft.com/office/powerpoint/2010/main" val="12203787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</p:sldLayoutIdLst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275167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Modifiez le style du titre</a:t>
            </a:r>
          </a:p>
        </p:txBody>
      </p:sp>
      <p:sp>
        <p:nvSpPr>
          <p:cNvPr id="1027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600202"/>
            <a:ext cx="8229600" cy="45254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Modifiez les styles du texte du masque</a:t>
            </a:r>
          </a:p>
          <a:p>
            <a:pPr lvl="1"/>
            <a:r>
              <a:rPr lang="fr-FR" altLang="fr-FR"/>
              <a:t>Deuxième niveau</a:t>
            </a:r>
          </a:p>
          <a:p>
            <a:pPr lvl="2"/>
            <a:r>
              <a:rPr lang="fr-FR" altLang="fr-FR"/>
              <a:t>Troisième niveau</a:t>
            </a:r>
          </a:p>
          <a:p>
            <a:pPr lvl="3"/>
            <a:r>
              <a:rPr lang="fr-FR" altLang="fr-FR"/>
              <a:t>Quatrième niveau</a:t>
            </a:r>
          </a:p>
          <a:p>
            <a:pPr lvl="4"/>
            <a:r>
              <a:rPr lang="fr-FR" alt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22CA8999-1AC7-443E-8C4B-EAD87328654B}" type="datetime1">
              <a:rPr lang="fr-FR"/>
              <a:pPr>
                <a:defRPr/>
              </a:pPr>
              <a:t>30/06/2023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B295703A-22B1-4630-9C57-4523B1718097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39443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  <p:sldLayoutId id="2147483682" r:id="rId12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5pPr>
      <a:lvl6pPr marL="457189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6pPr>
      <a:lvl7pPr marL="914378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7pPr>
      <a:lvl8pPr marL="1371566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8pPr>
      <a:lvl9pPr marL="1828754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342892" indent="-342892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31" indent="-28574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2" indent="-228594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8" indent="-228594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8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8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5" indent="-228594" algn="l" defTabSz="914378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8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8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2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tel:+33188883282,,355001480# " TargetMode="External"/><Relationship Id="rId13" Type="http://schemas.openxmlformats.org/officeDocument/2006/relationships/hyperlink" Target="https://teams.microsoft.com/l/meetup-join/19%3ameeting_YWMyZDdlNTMtOTllOC00NzVmLTk2ZDUtODZhN2VjMWQ3NmVk%40thread.v2/0?context=%7b%22Tid%22%3a%22d5bb6d35-8a82-4329-b49a-5030bd6497ab%22%2c%22Oid%22%3a%22108f4cd2-0781-4d13-a2cc-259e404fbaa7%22%7d" TargetMode="External"/><Relationship Id="rId18" Type="http://schemas.openxmlformats.org/officeDocument/2006/relationships/hyperlink" Target="tel:+33188883282,,429807746# " TargetMode="External"/><Relationship Id="rId3" Type="http://schemas.openxmlformats.org/officeDocument/2006/relationships/hyperlink" Target="https://teams.microsoft.com/l/meetup-join/19%3ameeting_YWYzMzA4YTQtM2U3ZS00ZTMxLWI1MGQtMWQzMDU4Yjk0OTY0%40thread.v2/0?context=%7b%22Tid%22%3a%22d5bb6d35-8a82-4329-b49a-5030bd6497ab%22%2c%22Oid%22%3a%225f0c1a5c-d481-4b64-864c-33ef54f7310d%22%7d" TargetMode="External"/><Relationship Id="rId21" Type="http://schemas.openxmlformats.org/officeDocument/2006/relationships/hyperlink" Target="https://teams.microsoft.com/l/meetup-join/19%3ameeting_ZjY4OWMyY2ItNDBhYi00YWM2LWE2MjctZWVlZTRlM2Q0ZDAz%40thread.v2/0?context=%7b%22Tid%22%3a%22d5bb6d35-8a82-4329-b49a-5030bd6497ab%22%2c%22Oid%22%3a%2283d19c2a-15c6-440d-b97b-e2398fc2a348%22%7d" TargetMode="External"/><Relationship Id="rId7" Type="http://schemas.openxmlformats.org/officeDocument/2006/relationships/hyperlink" Target="https://support.bluejeans.com/knowledge/vtc-dial-in-options-for-teams" TargetMode="External"/><Relationship Id="rId12" Type="http://schemas.openxmlformats.org/officeDocument/2006/relationships/hyperlink" Target="https://teams.microsoft.com/meetingOptions/?organizerId=5f0c1a5c-d481-4b64-864c-33ef54f7310d&amp;tenantId=d5bb6d35-8a82-4329-b49a-5030bd6497ab&amp;threadId=19_meeting_YWYzMzA4YTQtM2U3ZS00ZTMxLWI1MGQtMWQzMDU4Yjk0OTY0@thread.v2&amp;messageId=0&amp;language=fr-FR" TargetMode="External"/><Relationship Id="rId17" Type="http://schemas.openxmlformats.org/officeDocument/2006/relationships/hyperlink" Target="https://teams.microsoft.com/l/meetup-join/19%3ameeting_MGRiMTY0NzEtYjdmOC00ZjNkLWI5NWItYTNhMzExNDMwMzQ0%40thread.v2/0?context=%7b%22Tid%22%3a%22d5bb6d35-8a82-4329-b49a-5030bd6497ab%22%2c%22Oid%22%3a%220224c858-8733-47ee-be97-b185a650840d%22%7d" TargetMode="External"/><Relationship Id="rId2" Type="http://schemas.openxmlformats.org/officeDocument/2006/relationships/image" Target="../media/image3.jpeg"/><Relationship Id="rId16" Type="http://schemas.openxmlformats.org/officeDocument/2006/relationships/hyperlink" Target="https://teams.microsoft.com/meetingOptions/?organizerId=108f4cd2-0781-4d13-a2cc-259e404fbaa7&amp;tenantId=d5bb6d35-8a82-4329-b49a-5030bd6497ab&amp;threadId=19_meeting_YWMyZDdlNTMtOTllOC00NzVmLTk2ZDUtODZhN2VjMWQ3NmVk@thread.v2&amp;messageId=0&amp;language=fr-FR" TargetMode="External"/><Relationship Id="rId20" Type="http://schemas.openxmlformats.org/officeDocument/2006/relationships/hyperlink" Target="https://teams.microsoft.com/meetingOptions/?organizerId=0224c858-8733-47ee-be97-b185a650840d&amp;tenantId=d5bb6d35-8a82-4329-b49a-5030bd6497ab&amp;threadId=19_meeting_MGRiMTY0NzEtYjdmOC00ZjNkLWI5NWItYTNhMzExNDMwMzQ0@thread.v2&amp;messageId=0&amp;language=fr-FR" TargetMode="External"/><Relationship Id="rId1" Type="http://schemas.openxmlformats.org/officeDocument/2006/relationships/slideLayout" Target="../slideLayouts/slideLayout9.xml"/><Relationship Id="rId6" Type="http://schemas.openxmlformats.org/officeDocument/2006/relationships/hyperlink" Target="mailto:192011379@teams.bjn.vc" TargetMode="External"/><Relationship Id="rId11" Type="http://schemas.openxmlformats.org/officeDocument/2006/relationships/hyperlink" Target="https://aka.ms/JoinTeamsMeeting" TargetMode="External"/><Relationship Id="rId24" Type="http://schemas.openxmlformats.org/officeDocument/2006/relationships/hyperlink" Target="https://teams.microsoft.com/meetingOptions/?organizerId=83d19c2a-15c6-440d-b97b-e2398fc2a348&amp;tenantId=d5bb6d35-8a82-4329-b49a-5030bd6497ab&amp;threadId=19_meeting_ZjY4OWMyY2ItNDBhYi00YWM2LWE2MjctZWVlZTRlM2Q0ZDAz@thread.v2&amp;messageId=0&amp;language=fr-FR" TargetMode="External"/><Relationship Id="rId5" Type="http://schemas.openxmlformats.org/officeDocument/2006/relationships/hyperlink" Target="https://www.microsoft.com/microsoft-teams/join-a-meeting" TargetMode="External"/><Relationship Id="rId15" Type="http://schemas.openxmlformats.org/officeDocument/2006/relationships/hyperlink" Target="https://dialin.teams.microsoft.com/5a84d534-88e2-4698-8d86-9e102fc63da5?id=103343191" TargetMode="External"/><Relationship Id="rId23" Type="http://schemas.openxmlformats.org/officeDocument/2006/relationships/hyperlink" Target="https://dialin.teams.microsoft.com/5a84d534-88e2-4698-8d86-9e102fc63da5?id=442820273" TargetMode="External"/><Relationship Id="rId10" Type="http://schemas.openxmlformats.org/officeDocument/2006/relationships/hyperlink" Target="https://dialin.teams.microsoft.com/usp/pstnconferencing" TargetMode="External"/><Relationship Id="rId19" Type="http://schemas.openxmlformats.org/officeDocument/2006/relationships/hyperlink" Target="https://dialin.teams.microsoft.com/5a84d534-88e2-4698-8d86-9e102fc63da5?id=429807746" TargetMode="External"/><Relationship Id="rId4" Type="http://schemas.openxmlformats.org/officeDocument/2006/relationships/hyperlink" Target="https://www.microsoft.com/en-us/microsoft-teams/download-app" TargetMode="External"/><Relationship Id="rId9" Type="http://schemas.openxmlformats.org/officeDocument/2006/relationships/hyperlink" Target="https://dialin.teams.microsoft.com/5a84d534-88e2-4698-8d86-9e102fc63da5?id=355001480" TargetMode="External"/><Relationship Id="rId14" Type="http://schemas.openxmlformats.org/officeDocument/2006/relationships/hyperlink" Target="tel:+33188883282,,103343191# " TargetMode="External"/><Relationship Id="rId22" Type="http://schemas.openxmlformats.org/officeDocument/2006/relationships/hyperlink" Target="tel:+33188883282,,442820273# 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3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3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3.jpeg"/><Relationship Id="rId2" Type="http://schemas.openxmlformats.org/officeDocument/2006/relationships/hyperlink" Target="https://www.cartabledunemaitresse.fr/lignes-de-cahier/" TargetMode="Externa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6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artabledunemaitresse.fr/lignes-de-cahier/" TargetMode="External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3.jpe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artabledunemaitresse.fr/lignes-de-cahier/" TargetMode="External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3.jpeg"/><Relationship Id="rId5" Type="http://schemas.openxmlformats.org/officeDocument/2006/relationships/image" Target="../media/image17.png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3.jpeg"/><Relationship Id="rId5" Type="http://schemas.openxmlformats.org/officeDocument/2006/relationships/image" Target="../media/image14.jpeg"/><Relationship Id="rId4" Type="http://schemas.openxmlformats.org/officeDocument/2006/relationships/image" Target="../media/image1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3.jpeg"/><Relationship Id="rId4" Type="http://schemas.openxmlformats.org/officeDocument/2006/relationships/image" Target="../media/image1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3.jpeg"/><Relationship Id="rId4" Type="http://schemas.openxmlformats.org/officeDocument/2006/relationships/image" Target="../media/image2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9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9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9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9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9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9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7" Type="http://schemas.openxmlformats.org/officeDocument/2006/relationships/image" Target="../media/image3.jpeg"/><Relationship Id="rId2" Type="http://schemas.openxmlformats.org/officeDocument/2006/relationships/slideLayout" Target="../slideLayouts/slideLayout20.xml"/><Relationship Id="rId1" Type="http://schemas.openxmlformats.org/officeDocument/2006/relationships/tags" Target="../tags/tag1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eg"/><Relationship Id="rId3" Type="http://schemas.openxmlformats.org/officeDocument/2006/relationships/image" Target="../media/image5.png"/><Relationship Id="rId7" Type="http://schemas.openxmlformats.org/officeDocument/2006/relationships/image" Target="../media/image35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6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3.jpe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eg"/><Relationship Id="rId3" Type="http://schemas.openxmlformats.org/officeDocument/2006/relationships/image" Target="../media/image5.png"/><Relationship Id="rId7" Type="http://schemas.openxmlformats.org/officeDocument/2006/relationships/image" Target="../media/image35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6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3.jpeg"/><Relationship Id="rId4" Type="http://schemas.openxmlformats.org/officeDocument/2006/relationships/image" Target="../media/image7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9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3.jpeg"/><Relationship Id="rId4" Type="http://schemas.openxmlformats.org/officeDocument/2006/relationships/image" Target="../media/image7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9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4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4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4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4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sv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0.xml"/><Relationship Id="rId5" Type="http://schemas.openxmlformats.org/officeDocument/2006/relationships/image" Target="../media/image45.png"/><Relationship Id="rId4" Type="http://schemas.openxmlformats.org/officeDocument/2006/relationships/image" Target="../media/image3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3.jpeg"/><Relationship Id="rId4" Type="http://schemas.openxmlformats.org/officeDocument/2006/relationships/image" Target="../media/image7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4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4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4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3.jpeg"/><Relationship Id="rId4" Type="http://schemas.openxmlformats.org/officeDocument/2006/relationships/image" Target="../media/image7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6.png"/><Relationship Id="rId7" Type="http://schemas.openxmlformats.org/officeDocument/2006/relationships/image" Target="../media/image3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7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3.jpeg"/><Relationship Id="rId4" Type="http://schemas.openxmlformats.org/officeDocument/2006/relationships/image" Target="../media/image7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5.png"/><Relationship Id="rId7" Type="http://schemas.openxmlformats.org/officeDocument/2006/relationships/hyperlink" Target="file:///C:\Users\A5130636\AppData\Local\Microsoft\Windows\INetCache\Content.MSO\Le%20changement%20de%20mode%20de%20gestion%20Mode%20op&#233;ratoire%20MYASSUR%20et%20WEBASSUR.pdf" TargetMode="External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3.jpe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3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3.jpe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9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9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9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9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9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.jpe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9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9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9.xml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microsoft.com/office/2007/relationships/hdphoto" Target="../media/hdphoto1.wdp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60.png"/><Relationship Id="rId5" Type="http://schemas.openxmlformats.org/officeDocument/2006/relationships/hyperlink" Target="https://www.cartabledunemaitresse.fr/lignes-de-cahier/" TargetMode="External"/><Relationship Id="rId4" Type="http://schemas.openxmlformats.org/officeDocument/2006/relationships/image" Target="../media/image12.png"/><Relationship Id="rId9" Type="http://schemas.openxmlformats.org/officeDocument/2006/relationships/image" Target="../media/image3.jpeg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62.png"/><Relationship Id="rId7" Type="http://schemas.openxmlformats.org/officeDocument/2006/relationships/hyperlink" Target="https://www.cartabledunemaitresse.fr/lignes-de-cahier/" TargetMode="External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64.jpeg"/><Relationship Id="rId11" Type="http://schemas.openxmlformats.org/officeDocument/2006/relationships/image" Target="../media/image3.jpeg"/><Relationship Id="rId5" Type="http://schemas.openxmlformats.org/officeDocument/2006/relationships/hyperlink" Target="https://www.google.com/url?sa=i&amp;rct=j&amp;q=&amp;esrc=s&amp;source=images&amp;cd=&amp;ved=2ahUKEwid-bzHtrfkAhVtx4UKHflqCSsQjRx6BAgBEAQ&amp;url=https://www.palombieri.notaires.fr/&amp;psig=AOvVaw0mqMGog_vAyd0Ma9e6UmZo&amp;ust=1567695385369133" TargetMode="External"/><Relationship Id="rId10" Type="http://schemas.openxmlformats.org/officeDocument/2006/relationships/image" Target="../media/image6.png"/><Relationship Id="rId4" Type="http://schemas.openxmlformats.org/officeDocument/2006/relationships/image" Target="../media/image63.png"/><Relationship Id="rId9" Type="http://schemas.openxmlformats.org/officeDocument/2006/relationships/image" Target="../media/image5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3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B0F75AA-230A-4E9F-B36C-6A40188DFF86}"/>
              </a:ext>
            </a:extLst>
          </p:cNvPr>
          <p:cNvSpPr/>
          <p:nvPr/>
        </p:nvSpPr>
        <p:spPr>
          <a:xfrm>
            <a:off x="108298" y="6165304"/>
            <a:ext cx="3455590" cy="6021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Franklin Gothic Heavy" panose="020B0903020102020204" pitchFamily="34" charset="0"/>
              </a:rPr>
              <a:t>DIRECTION MARCHE </a:t>
            </a:r>
            <a:r>
              <a:rPr lang="fr-FR" sz="1400" dirty="0">
                <a:solidFill>
                  <a:srgbClr val="FF0000"/>
                </a:solidFill>
                <a:latin typeface="Franklin Gothic Heavy" panose="020B0903020102020204" pitchFamily="34" charset="0"/>
              </a:rPr>
              <a:t>PREMIUM</a:t>
            </a:r>
          </a:p>
          <a:p>
            <a:pPr algn="ctr"/>
            <a:r>
              <a:rPr lang="fr-FR" sz="1400" i="1" dirty="0">
                <a:solidFill>
                  <a:schemeClr val="bg1">
                    <a:lumMod val="65000"/>
                  </a:schemeClr>
                </a:solidFill>
                <a:latin typeface="Franklin Gothic Heavy" panose="020B0903020102020204" pitchFamily="34" charset="0"/>
              </a:rPr>
              <a:t>Pôle Expertise Premium</a:t>
            </a:r>
          </a:p>
        </p:txBody>
      </p:sp>
      <p:pic>
        <p:nvPicPr>
          <p:cNvPr id="10" name="Image 2" descr="cid:image008.jpg@01D7596C.B409CC40">
            <a:extLst>
              <a:ext uri="{FF2B5EF4-FFF2-40B4-BE49-F238E27FC236}">
                <a16:creationId xmlns:a16="http://schemas.microsoft.com/office/drawing/2014/main" id="{7330ED65-2117-45EB-BB12-DAA63E7704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5113" y="6278430"/>
            <a:ext cx="1569000" cy="4578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ZoneTexte 11">
            <a:extLst>
              <a:ext uri="{FF2B5EF4-FFF2-40B4-BE49-F238E27FC236}">
                <a16:creationId xmlns:a16="http://schemas.microsoft.com/office/drawing/2014/main" id="{B7FA58BD-09B0-486B-B5D0-462ACDF8A2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-65608"/>
            <a:ext cx="914399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2800" b="1" dirty="0">
                <a:solidFill>
                  <a:srgbClr val="FF0000"/>
                </a:solidFill>
                <a:latin typeface="Berlin Sans FB" panose="020E0602020502020306" pitchFamily="34" charset="0"/>
              </a:rPr>
              <a:t>H</a:t>
            </a:r>
            <a:r>
              <a:rPr lang="fr-FR" altLang="fr-FR" sz="2800" b="1" dirty="0">
                <a:solidFill>
                  <a:prstClr val="black"/>
                </a:solidFill>
                <a:latin typeface="Berlin Sans FB" panose="020E0602020502020306" pitchFamily="34" charset="0"/>
              </a:rPr>
              <a:t>EURE </a:t>
            </a:r>
            <a:r>
              <a:rPr lang="fr-FR" altLang="fr-FR" sz="2800" b="1" dirty="0">
                <a:solidFill>
                  <a:srgbClr val="FF0000"/>
                </a:solidFill>
                <a:latin typeface="Berlin Sans FB" panose="020E0602020502020306" pitchFamily="34" charset="0"/>
              </a:rPr>
              <a:t>D</a:t>
            </a:r>
            <a:r>
              <a:rPr lang="fr-FR" altLang="fr-FR" sz="2800" b="1" dirty="0">
                <a:solidFill>
                  <a:prstClr val="black"/>
                </a:solidFill>
                <a:latin typeface="Berlin Sans FB" panose="020E0602020502020306" pitchFamily="34" charset="0"/>
              </a:rPr>
              <a:t>U </a:t>
            </a:r>
            <a:r>
              <a:rPr lang="fr-FR" altLang="fr-FR" sz="2800" b="1" dirty="0">
                <a:solidFill>
                  <a:srgbClr val="FF0000"/>
                </a:solidFill>
                <a:latin typeface="Berlin Sans FB" panose="020E0602020502020306" pitchFamily="34" charset="0"/>
              </a:rPr>
              <a:t>J</a:t>
            </a:r>
            <a:r>
              <a:rPr lang="fr-FR" altLang="fr-FR" sz="2800" b="1" dirty="0">
                <a:solidFill>
                  <a:prstClr val="black"/>
                </a:solidFill>
                <a:latin typeface="Berlin Sans FB" panose="020E0602020502020306" pitchFamily="34" charset="0"/>
              </a:rPr>
              <a:t>EUDI </a:t>
            </a:r>
            <a:r>
              <a:rPr lang="fr-FR" altLang="fr-FR" sz="2800" b="1" dirty="0">
                <a:solidFill>
                  <a:srgbClr val="FF0000"/>
                </a:solidFill>
                <a:latin typeface="Berlin Sans FB" panose="020E0602020502020306" pitchFamily="34" charset="0"/>
              </a:rPr>
              <a:t>2</a:t>
            </a:r>
            <a:r>
              <a:rPr lang="fr-FR" altLang="fr-FR" sz="2800" b="1" dirty="0">
                <a:solidFill>
                  <a:prstClr val="black"/>
                </a:solidFill>
                <a:latin typeface="Berlin Sans FB" panose="020E0602020502020306" pitchFamily="34" charset="0"/>
              </a:rPr>
              <a:t>9</a:t>
            </a:r>
            <a:r>
              <a:rPr lang="fr-FR" altLang="fr-FR" sz="2800" b="1" dirty="0">
                <a:latin typeface="Berlin Sans FB" panose="020E0602020502020306" pitchFamily="34" charset="0"/>
              </a:rPr>
              <a:t> </a:t>
            </a:r>
            <a:r>
              <a:rPr lang="fr-FR" altLang="fr-FR" sz="2800" b="1" dirty="0">
                <a:solidFill>
                  <a:srgbClr val="FF0000"/>
                </a:solidFill>
                <a:latin typeface="Berlin Sans FB" panose="020E0602020502020306" pitchFamily="34" charset="0"/>
              </a:rPr>
              <a:t>J</a:t>
            </a:r>
            <a:r>
              <a:rPr lang="fr-FR" altLang="fr-FR" sz="2800" b="1" dirty="0">
                <a:latin typeface="Berlin Sans FB" panose="020E0602020502020306" pitchFamily="34" charset="0"/>
              </a:rPr>
              <a:t>UIN</a:t>
            </a:r>
            <a:r>
              <a:rPr lang="fr-FR" altLang="fr-FR" sz="2800" b="1" dirty="0">
                <a:solidFill>
                  <a:srgbClr val="FF0000"/>
                </a:solidFill>
                <a:latin typeface="Berlin Sans FB" panose="020E0602020502020306" pitchFamily="34" charset="0"/>
              </a:rPr>
              <a:t> </a:t>
            </a:r>
            <a:r>
              <a:rPr lang="fr-FR" altLang="fr-FR" sz="2800" b="1" dirty="0">
                <a:latin typeface="Berlin Sans FB" panose="020E0602020502020306" pitchFamily="34" charset="0"/>
              </a:rPr>
              <a:t> </a:t>
            </a:r>
            <a:r>
              <a:rPr lang="fr-FR" altLang="fr-FR" sz="2800" b="1" dirty="0">
                <a:solidFill>
                  <a:srgbClr val="FF0000"/>
                </a:solidFill>
                <a:latin typeface="Berlin Sans FB" panose="020E0602020502020306" pitchFamily="34" charset="0"/>
              </a:rPr>
              <a:t>2</a:t>
            </a:r>
            <a:r>
              <a:rPr lang="fr-FR" altLang="fr-FR" sz="2800" b="1" dirty="0">
                <a:latin typeface="Berlin Sans FB" panose="020E0602020502020306" pitchFamily="34" charset="0"/>
              </a:rPr>
              <a:t>023</a:t>
            </a:r>
            <a:endParaRPr lang="fr-FR" altLang="fr-FR" sz="2800" dirty="0">
              <a:latin typeface="Berlin Sans FB" panose="020E0602020502020306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-1" y="183695"/>
            <a:ext cx="9143999" cy="62786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endParaRPr lang="fr-FR" sz="10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>
              <a:spcAft>
                <a:spcPts val="0"/>
              </a:spcAft>
            </a:pPr>
            <a:r>
              <a:rPr lang="fr-FR" sz="1000" dirty="0">
                <a:solidFill>
                  <a:srgbClr val="404040"/>
                </a:solidFill>
                <a:latin typeface="Century Gothic" panose="020B0502020202020204" pitchFamily="34" charset="0"/>
                <a:ea typeface="Calibri" panose="020F0502020204030204" pitchFamily="34" charset="0"/>
              </a:rPr>
              <a:t>Dans le cadre de cette HDJ, merci de </a:t>
            </a:r>
            <a:r>
              <a:rPr lang="fr-FR" sz="1000" b="1" dirty="0">
                <a:solidFill>
                  <a:srgbClr val="404040"/>
                </a:solidFill>
                <a:latin typeface="Century Gothic" panose="020B0502020202020204" pitchFamily="34" charset="0"/>
                <a:ea typeface="Calibri" panose="020F0502020204030204" pitchFamily="34" charset="0"/>
              </a:rPr>
              <a:t>vous connecter à une teams</a:t>
            </a:r>
            <a:r>
              <a:rPr lang="fr-FR" sz="1000" dirty="0">
                <a:solidFill>
                  <a:srgbClr val="404040"/>
                </a:solidFill>
                <a:latin typeface="Century Gothic" panose="020B0502020202020204" pitchFamily="34" charset="0"/>
                <a:ea typeface="Calibri" panose="020F0502020204030204" pitchFamily="34" charset="0"/>
              </a:rPr>
              <a:t> qui sera animée par un promoteur de l’excellence patrimoniale le </a:t>
            </a:r>
            <a:r>
              <a:rPr lang="fr-FR" sz="1000" b="1" dirty="0">
                <a:solidFill>
                  <a:srgbClr val="404040"/>
                </a:solidFill>
                <a:latin typeface="Century Gothic" panose="020B0502020202020204" pitchFamily="34" charset="0"/>
                <a:ea typeface="Calibri" panose="020F0502020204030204" pitchFamily="34" charset="0"/>
              </a:rPr>
              <a:t>jeudi 29 juin</a:t>
            </a:r>
            <a:r>
              <a:rPr lang="fr-FR" sz="1000" dirty="0">
                <a:solidFill>
                  <a:srgbClr val="404040"/>
                </a:solidFill>
                <a:latin typeface="Century Gothic" panose="020B0502020202020204" pitchFamily="34" charset="0"/>
                <a:ea typeface="Calibri" panose="020F0502020204030204" pitchFamily="34" charset="0"/>
              </a:rPr>
              <a:t>. Il abordera avec vous les principales caractéristiques des contrats </a:t>
            </a:r>
            <a:r>
              <a:rPr lang="fr-FR" sz="1000" b="1" dirty="0">
                <a:solidFill>
                  <a:srgbClr val="404040"/>
                </a:solidFill>
                <a:latin typeface="Century Gothic" panose="020B0502020202020204" pitchFamily="34" charset="0"/>
                <a:ea typeface="Calibri" panose="020F0502020204030204" pitchFamily="34" charset="0"/>
              </a:rPr>
              <a:t>H</a:t>
            </a:r>
            <a:r>
              <a:rPr lang="fr-FR" sz="1000" dirty="0">
                <a:solidFill>
                  <a:srgbClr val="404040"/>
                </a:solidFill>
                <a:latin typeface="Century Gothic" panose="020B0502020202020204" pitchFamily="34" charset="0"/>
                <a:ea typeface="Calibri" panose="020F0502020204030204" pitchFamily="34" charset="0"/>
              </a:rPr>
              <a:t>aut </a:t>
            </a:r>
            <a:r>
              <a:rPr lang="fr-FR" sz="1000" b="1" dirty="0">
                <a:solidFill>
                  <a:srgbClr val="404040"/>
                </a:solidFill>
                <a:latin typeface="Century Gothic" panose="020B0502020202020204" pitchFamily="34" charset="0"/>
                <a:ea typeface="Calibri" panose="020F0502020204030204" pitchFamily="34" charset="0"/>
              </a:rPr>
              <a:t>D</a:t>
            </a:r>
            <a:r>
              <a:rPr lang="fr-FR" sz="1000" dirty="0">
                <a:solidFill>
                  <a:srgbClr val="404040"/>
                </a:solidFill>
                <a:latin typeface="Century Gothic" panose="020B0502020202020204" pitchFamily="34" charset="0"/>
                <a:ea typeface="Calibri" panose="020F0502020204030204" pitchFamily="34" charset="0"/>
              </a:rPr>
              <a:t>e </a:t>
            </a:r>
            <a:r>
              <a:rPr lang="fr-FR" sz="1000" b="1" dirty="0">
                <a:solidFill>
                  <a:srgbClr val="404040"/>
                </a:solidFill>
                <a:latin typeface="Century Gothic" panose="020B0502020202020204" pitchFamily="34" charset="0"/>
                <a:ea typeface="Calibri" panose="020F0502020204030204" pitchFamily="34" charset="0"/>
              </a:rPr>
              <a:t>G</a:t>
            </a:r>
            <a:r>
              <a:rPr lang="fr-FR" sz="1000" dirty="0">
                <a:solidFill>
                  <a:srgbClr val="404040"/>
                </a:solidFill>
                <a:latin typeface="Century Gothic" panose="020B0502020202020204" pitchFamily="34" charset="0"/>
                <a:ea typeface="Calibri" panose="020F0502020204030204" pitchFamily="34" charset="0"/>
              </a:rPr>
              <a:t>amme (HDG) que sont les </a:t>
            </a:r>
            <a:r>
              <a:rPr lang="fr-FR" sz="1000" dirty="0" err="1">
                <a:solidFill>
                  <a:srgbClr val="404040"/>
                </a:solidFill>
                <a:latin typeface="Century Gothic" panose="020B0502020202020204" pitchFamily="34" charset="0"/>
                <a:ea typeface="Calibri" panose="020F0502020204030204" pitchFamily="34" charset="0"/>
              </a:rPr>
              <a:t>Millevie</a:t>
            </a:r>
            <a:r>
              <a:rPr lang="fr-FR" sz="1000" dirty="0">
                <a:solidFill>
                  <a:srgbClr val="404040"/>
                </a:solidFill>
                <a:latin typeface="Century Gothic" panose="020B0502020202020204" pitchFamily="34" charset="0"/>
                <a:ea typeface="Calibri" panose="020F0502020204030204" pitchFamily="34" charset="0"/>
              </a:rPr>
              <a:t> et les Nuances. Ces contrats historiquement réservés aux CAGP, aux DA, DAA et GCP sont également accessibles aux GC. A l’issue de cette présentation TEAMS, </a:t>
            </a:r>
            <a:r>
              <a:rPr lang="fr-FR" sz="1000" b="1" dirty="0">
                <a:solidFill>
                  <a:srgbClr val="404040"/>
                </a:solidFill>
                <a:latin typeface="Century Gothic" panose="020B0502020202020204" pitchFamily="34" charset="0"/>
                <a:ea typeface="Calibri" panose="020F0502020204030204" pitchFamily="34" charset="0"/>
              </a:rPr>
              <a:t>nous vous soumettrons un quizz</a:t>
            </a:r>
            <a:r>
              <a:rPr lang="fr-FR" sz="1000" dirty="0">
                <a:solidFill>
                  <a:srgbClr val="404040"/>
                </a:solidFill>
                <a:latin typeface="Century Gothic" panose="020B0502020202020204" pitchFamily="34" charset="0"/>
                <a:ea typeface="Calibri" panose="020F0502020204030204" pitchFamily="34" charset="0"/>
              </a:rPr>
              <a:t> d’une dizaine de questions en lien avec la présentation teams.  </a:t>
            </a:r>
            <a:r>
              <a:rPr lang="fr-FR" sz="1000" b="1" dirty="0">
                <a:solidFill>
                  <a:srgbClr val="404040"/>
                </a:solidFill>
                <a:latin typeface="Century Gothic" panose="020B0502020202020204" pitchFamily="34" charset="0"/>
                <a:ea typeface="Calibri" panose="020F0502020204030204" pitchFamily="34" charset="0"/>
              </a:rPr>
              <a:t>La validation de ce quizz individuel sur click and </a:t>
            </a:r>
            <a:r>
              <a:rPr lang="fr-FR" sz="1000" b="1" dirty="0" err="1">
                <a:solidFill>
                  <a:srgbClr val="404040"/>
                </a:solidFill>
                <a:latin typeface="Century Gothic" panose="020B0502020202020204" pitchFamily="34" charset="0"/>
                <a:ea typeface="Calibri" panose="020F0502020204030204" pitchFamily="34" charset="0"/>
              </a:rPr>
              <a:t>learn</a:t>
            </a:r>
            <a:r>
              <a:rPr lang="fr-FR" sz="1000" b="1" dirty="0">
                <a:solidFill>
                  <a:srgbClr val="404040"/>
                </a:solidFill>
                <a:latin typeface="Century Gothic" panose="020B0502020202020204" pitchFamily="34" charset="0"/>
                <a:ea typeface="Calibri" panose="020F0502020204030204" pitchFamily="34" charset="0"/>
              </a:rPr>
              <a:t> </a:t>
            </a:r>
            <a:r>
              <a:rPr lang="fr-FR" sz="1000" b="1" dirty="0">
                <a:latin typeface="Century Gothic" panose="020B0502020202020204" pitchFamily="34" charset="0"/>
                <a:ea typeface="Calibri" panose="020F0502020204030204" pitchFamily="34" charset="0"/>
              </a:rPr>
              <a:t>est obligatoire</a:t>
            </a:r>
            <a:r>
              <a:rPr lang="fr-FR" sz="1000" dirty="0">
                <a:latin typeface="Century Gothic" panose="020B0502020202020204" pitchFamily="34" charset="0"/>
                <a:ea typeface="Calibri" panose="020F0502020204030204" pitchFamily="34" charset="0"/>
              </a:rPr>
              <a:t> </a:t>
            </a:r>
            <a:r>
              <a:rPr lang="fr-FR" sz="1000" dirty="0">
                <a:solidFill>
                  <a:srgbClr val="404040"/>
                </a:solidFill>
                <a:latin typeface="Century Gothic" panose="020B0502020202020204" pitchFamily="34" charset="0"/>
                <a:ea typeface="Calibri" panose="020F0502020204030204" pitchFamily="34" charset="0"/>
              </a:rPr>
              <a:t>pour vous permettre la commercialisation des contrats HDG en toute conformité.  Ci-dessous, les liens de connexion suivant votre appartenance à la DR :</a:t>
            </a:r>
          </a:p>
          <a:p>
            <a:pPr>
              <a:spcAft>
                <a:spcPts val="0"/>
              </a:spcAft>
            </a:pPr>
            <a:r>
              <a:rPr lang="fr-FR" sz="500" dirty="0">
                <a:solidFill>
                  <a:srgbClr val="404040"/>
                </a:solidFill>
                <a:latin typeface="Century Gothic" panose="020B0502020202020204" pitchFamily="34" charset="0"/>
                <a:ea typeface="Calibri" panose="020F0502020204030204" pitchFamily="34" charset="0"/>
              </a:rPr>
              <a:t> </a:t>
            </a:r>
            <a:endParaRPr lang="fr-FR" sz="5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>
              <a:spcAft>
                <a:spcPts val="0"/>
              </a:spcAft>
              <a:buFont typeface="Wingdings" panose="05000000000000000000" pitchFamily="2" charset="2"/>
              <a:buChar char=""/>
            </a:pPr>
            <a:r>
              <a:rPr lang="fr-FR" sz="800" b="1" u="sng" dirty="0">
                <a:solidFill>
                  <a:srgbClr val="404040"/>
                </a:solidFill>
                <a:highlight>
                  <a:srgbClr val="FFFF00"/>
                </a:highlight>
                <a:latin typeface="Century Gothic" panose="020B0502020202020204" pitchFamily="34" charset="0"/>
              </a:rPr>
              <a:t>Directions Régionales Moselle et Bas-Rhin : dé</a:t>
            </a:r>
            <a:r>
              <a:rPr lang="fr-FR" sz="800" b="1" u="sng" dirty="0">
                <a:solidFill>
                  <a:srgbClr val="404040"/>
                </a:solidFill>
                <a:highlight>
                  <a:srgbClr val="FFFF00"/>
                </a:highlight>
                <a:latin typeface="Century Gothic" panose="020B0502020202020204" pitchFamily="34" charset="0"/>
                <a:ea typeface="Calibri" panose="020F0502020204030204" pitchFamily="34" charset="0"/>
              </a:rPr>
              <a:t>marrage à 13h</a:t>
            </a:r>
            <a:r>
              <a:rPr lang="fr-FR" sz="800" b="1" u="sng" dirty="0">
                <a:solidFill>
                  <a:srgbClr val="FF0000"/>
                </a:solidFill>
                <a:highlight>
                  <a:srgbClr val="FFFF00"/>
                </a:highlight>
                <a:latin typeface="Century Gothic" panose="020B0502020202020204" pitchFamily="34" charset="0"/>
                <a:ea typeface="Calibri" panose="020F0502020204030204" pitchFamily="34" charset="0"/>
              </a:rPr>
              <a:t>45</a:t>
            </a:r>
            <a:r>
              <a:rPr lang="fr-FR" sz="800" b="1" u="sng" dirty="0">
                <a:solidFill>
                  <a:srgbClr val="404040"/>
                </a:solidFill>
                <a:highlight>
                  <a:srgbClr val="FFFF00"/>
                </a:highlight>
                <a:latin typeface="Century Gothic" panose="020B0502020202020204" pitchFamily="34" charset="0"/>
                <a:ea typeface="Calibri" panose="020F0502020204030204" pitchFamily="34" charset="0"/>
              </a:rPr>
              <a:t> précises (animateur : Philippe BOUR)</a:t>
            </a:r>
          </a:p>
          <a:p>
            <a:r>
              <a:rPr lang="fr-FR" sz="500" u="sng" dirty="0">
                <a:hlinkClick r:id="rId3"/>
              </a:rPr>
              <a:t>Cliquez ici pour rejoindre la réunion</a:t>
            </a:r>
            <a:r>
              <a:rPr lang="fr-FR" sz="500" dirty="0"/>
              <a:t> </a:t>
            </a:r>
          </a:p>
          <a:p>
            <a:r>
              <a:rPr lang="fr-FR" sz="500" dirty="0"/>
              <a:t>ID de la réunion : 386 503 226 705 </a:t>
            </a:r>
            <a:br>
              <a:rPr lang="fr-FR" sz="500" dirty="0"/>
            </a:br>
            <a:r>
              <a:rPr lang="fr-FR" sz="500" dirty="0"/>
              <a:t>Code secret : </a:t>
            </a:r>
            <a:r>
              <a:rPr lang="fr-FR" sz="500" dirty="0" err="1"/>
              <a:t>TACktr</a:t>
            </a:r>
            <a:r>
              <a:rPr lang="fr-FR" sz="500" dirty="0"/>
              <a:t> </a:t>
            </a:r>
          </a:p>
          <a:p>
            <a:r>
              <a:rPr lang="fr-FR" sz="500" u="sng" dirty="0">
                <a:hlinkClick r:id="rId4"/>
              </a:rPr>
              <a:t>Télécharger Teams</a:t>
            </a:r>
            <a:r>
              <a:rPr lang="fr-FR" sz="500" dirty="0"/>
              <a:t> | </a:t>
            </a:r>
            <a:r>
              <a:rPr lang="fr-FR" sz="500" u="sng" dirty="0">
                <a:hlinkClick r:id="rId5"/>
              </a:rPr>
              <a:t>Rejoindre sur le web</a:t>
            </a:r>
            <a:endParaRPr lang="fr-FR" sz="500" dirty="0"/>
          </a:p>
          <a:p>
            <a:r>
              <a:rPr lang="fr-FR" sz="500" b="1" dirty="0"/>
              <a:t>Rejoindre avec un appareil de visioconférence</a:t>
            </a:r>
            <a:r>
              <a:rPr lang="fr-FR" sz="500" dirty="0"/>
              <a:t> </a:t>
            </a:r>
          </a:p>
          <a:p>
            <a:r>
              <a:rPr lang="fr-FR" sz="500" u="sng" dirty="0">
                <a:hlinkClick r:id="rId6"/>
              </a:rPr>
              <a:t>192011379@teams.bjn.vc</a:t>
            </a:r>
            <a:r>
              <a:rPr lang="fr-FR" sz="500" dirty="0"/>
              <a:t> </a:t>
            </a:r>
          </a:p>
          <a:p>
            <a:r>
              <a:rPr lang="fr-FR" sz="500" dirty="0"/>
              <a:t>ID de vidéoconférence : 129 382 921 3 </a:t>
            </a:r>
          </a:p>
          <a:p>
            <a:r>
              <a:rPr lang="fr-FR" sz="500" u="sng" dirty="0">
                <a:hlinkClick r:id="rId7"/>
              </a:rPr>
              <a:t>Autres instructions VTC</a:t>
            </a:r>
            <a:r>
              <a:rPr lang="fr-FR" sz="500" dirty="0"/>
              <a:t> </a:t>
            </a:r>
          </a:p>
          <a:p>
            <a:r>
              <a:rPr lang="fr-FR" sz="500" b="1" dirty="0"/>
              <a:t>Ou composer le numéro (audio seulement)</a:t>
            </a:r>
            <a:r>
              <a:rPr lang="fr-FR" sz="500" dirty="0"/>
              <a:t> </a:t>
            </a:r>
          </a:p>
          <a:p>
            <a:r>
              <a:rPr lang="fr-FR" sz="500" u="sng" dirty="0">
                <a:hlinkClick r:id="rId8"/>
              </a:rPr>
              <a:t>+33 1 88 88 32 82,,355001480#</a:t>
            </a:r>
            <a:r>
              <a:rPr lang="fr-FR" sz="500" dirty="0"/>
              <a:t>   France, Paris </a:t>
            </a:r>
          </a:p>
          <a:p>
            <a:r>
              <a:rPr lang="fr-FR" sz="500" dirty="0"/>
              <a:t>ID Conférence Téléphone: 355 001 480# </a:t>
            </a:r>
          </a:p>
          <a:p>
            <a:r>
              <a:rPr lang="fr-FR" sz="500" u="sng" dirty="0">
                <a:hlinkClick r:id="rId9"/>
              </a:rPr>
              <a:t>Rechercher un numéro local</a:t>
            </a:r>
            <a:r>
              <a:rPr lang="fr-FR" sz="500" dirty="0"/>
              <a:t> | </a:t>
            </a:r>
            <a:r>
              <a:rPr lang="fr-FR" sz="500" u="sng" dirty="0">
                <a:hlinkClick r:id="rId10"/>
              </a:rPr>
              <a:t>Réinitialiser le code confidentiel</a:t>
            </a:r>
            <a:r>
              <a:rPr lang="fr-FR" sz="500" dirty="0"/>
              <a:t> </a:t>
            </a:r>
          </a:p>
          <a:p>
            <a:r>
              <a:rPr lang="fr-FR" sz="500" u="sng" dirty="0">
                <a:hlinkClick r:id="rId11"/>
              </a:rPr>
              <a:t>Pour en savoir plus</a:t>
            </a:r>
            <a:r>
              <a:rPr lang="fr-FR" sz="500" dirty="0"/>
              <a:t> | </a:t>
            </a:r>
            <a:r>
              <a:rPr lang="fr-FR" sz="500" u="sng" dirty="0">
                <a:hlinkClick r:id="rId12"/>
              </a:rPr>
              <a:t>Options de réunion</a:t>
            </a:r>
            <a:r>
              <a:rPr lang="fr-FR" sz="500" dirty="0"/>
              <a:t> </a:t>
            </a:r>
          </a:p>
          <a:p>
            <a:pPr>
              <a:spcAft>
                <a:spcPts val="0"/>
              </a:spcAft>
            </a:pPr>
            <a:r>
              <a:rPr lang="fr-FR" sz="500" dirty="0">
                <a:solidFill>
                  <a:srgbClr val="404040"/>
                </a:solidFill>
                <a:latin typeface="Century Gothic" panose="020B0502020202020204" pitchFamily="34" charset="0"/>
                <a:ea typeface="Calibri" panose="020F0502020204030204" pitchFamily="34" charset="0"/>
              </a:rPr>
              <a:t>  </a:t>
            </a:r>
            <a:endParaRPr lang="fr-FR" sz="5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>
              <a:spcAft>
                <a:spcPts val="0"/>
              </a:spcAft>
              <a:buFont typeface="Wingdings" panose="05000000000000000000" pitchFamily="2" charset="2"/>
              <a:buChar char=""/>
            </a:pPr>
            <a:r>
              <a:rPr lang="fr-FR" sz="800" b="1" u="sng" dirty="0">
                <a:solidFill>
                  <a:srgbClr val="404040"/>
                </a:solidFill>
                <a:highlight>
                  <a:srgbClr val="FFFF00"/>
                </a:highlight>
                <a:latin typeface="Century Gothic" panose="020B0502020202020204" pitchFamily="34" charset="0"/>
              </a:rPr>
              <a:t>Directions Régionales Meurthe et Moselle Meuse et Haut-Rhin : démarrage </a:t>
            </a:r>
            <a:r>
              <a:rPr lang="fr-FR" sz="800" b="1" u="sng" dirty="0">
                <a:solidFill>
                  <a:srgbClr val="404040"/>
                </a:solidFill>
                <a:highlight>
                  <a:srgbClr val="FFFF00"/>
                </a:highlight>
                <a:latin typeface="Century Gothic" panose="020B0502020202020204" pitchFamily="34" charset="0"/>
                <a:ea typeface="Calibri" panose="020F0502020204030204" pitchFamily="34" charset="0"/>
              </a:rPr>
              <a:t>à 13h</a:t>
            </a:r>
            <a:r>
              <a:rPr lang="fr-FR" sz="800" b="1" u="sng" dirty="0">
                <a:solidFill>
                  <a:srgbClr val="FF0000"/>
                </a:solidFill>
                <a:highlight>
                  <a:srgbClr val="FFFF00"/>
                </a:highlight>
                <a:latin typeface="Century Gothic" panose="020B0502020202020204" pitchFamily="34" charset="0"/>
                <a:ea typeface="Calibri" panose="020F0502020204030204" pitchFamily="34" charset="0"/>
              </a:rPr>
              <a:t>45</a:t>
            </a:r>
            <a:r>
              <a:rPr lang="fr-FR" sz="800" b="1" u="sng" dirty="0">
                <a:solidFill>
                  <a:srgbClr val="404040"/>
                </a:solidFill>
                <a:highlight>
                  <a:srgbClr val="FFFF00"/>
                </a:highlight>
                <a:latin typeface="Century Gothic" panose="020B0502020202020204" pitchFamily="34" charset="0"/>
                <a:ea typeface="Calibri" panose="020F0502020204030204" pitchFamily="34" charset="0"/>
              </a:rPr>
              <a:t> </a:t>
            </a:r>
            <a:r>
              <a:rPr lang="fr-FR" sz="800" b="1" u="sng" dirty="0">
                <a:solidFill>
                  <a:srgbClr val="404040"/>
                </a:solidFill>
                <a:highlight>
                  <a:srgbClr val="FFFF00"/>
                </a:highlight>
                <a:latin typeface="Century Gothic" panose="020B0502020202020204" pitchFamily="34" charset="0"/>
              </a:rPr>
              <a:t>précises (animateur : Olivier MATHIEU)</a:t>
            </a:r>
          </a:p>
          <a:p>
            <a:r>
              <a:rPr lang="fr-FR" sz="500" u="sng" dirty="0">
                <a:hlinkClick r:id="rId13"/>
              </a:rPr>
              <a:t>Cliquez ici pour rejoindre la réunion</a:t>
            </a:r>
            <a:r>
              <a:rPr lang="fr-FR" sz="500" dirty="0"/>
              <a:t> </a:t>
            </a:r>
          </a:p>
          <a:p>
            <a:r>
              <a:rPr lang="fr-FR" sz="500" dirty="0"/>
              <a:t>ID de la réunion : 342 670 626 754 </a:t>
            </a:r>
            <a:br>
              <a:rPr lang="fr-FR" sz="500" dirty="0"/>
            </a:br>
            <a:r>
              <a:rPr lang="fr-FR" sz="500" dirty="0"/>
              <a:t>Code secret : 6RJAAa </a:t>
            </a:r>
          </a:p>
          <a:p>
            <a:r>
              <a:rPr lang="fr-FR" sz="500" u="sng" dirty="0">
                <a:hlinkClick r:id="rId4"/>
              </a:rPr>
              <a:t>Télécharger Teams</a:t>
            </a:r>
            <a:r>
              <a:rPr lang="fr-FR" sz="500" dirty="0"/>
              <a:t> | </a:t>
            </a:r>
            <a:r>
              <a:rPr lang="fr-FR" sz="500" u="sng" dirty="0">
                <a:hlinkClick r:id="rId5"/>
              </a:rPr>
              <a:t>Rejoindre sur le web</a:t>
            </a:r>
            <a:endParaRPr lang="fr-FR" sz="500" dirty="0"/>
          </a:p>
          <a:p>
            <a:r>
              <a:rPr lang="fr-FR" sz="500" b="1" dirty="0"/>
              <a:t>Rejoindre avec un appareil de visioconférence</a:t>
            </a:r>
            <a:r>
              <a:rPr lang="fr-FR" sz="500" dirty="0"/>
              <a:t> </a:t>
            </a:r>
          </a:p>
          <a:p>
            <a:r>
              <a:rPr lang="fr-FR" sz="500" u="sng" dirty="0">
                <a:hlinkClick r:id="rId6"/>
              </a:rPr>
              <a:t>192011379@teams.bjn.vc</a:t>
            </a:r>
            <a:r>
              <a:rPr lang="fr-FR" sz="500" dirty="0"/>
              <a:t> </a:t>
            </a:r>
          </a:p>
          <a:p>
            <a:r>
              <a:rPr lang="fr-FR" sz="500" dirty="0"/>
              <a:t>ID de vidéoconférence : 128 817 181 3 </a:t>
            </a:r>
          </a:p>
          <a:p>
            <a:r>
              <a:rPr lang="fr-FR" sz="500" u="sng" dirty="0">
                <a:hlinkClick r:id="rId7"/>
              </a:rPr>
              <a:t>Autres instructions VTC</a:t>
            </a:r>
            <a:r>
              <a:rPr lang="fr-FR" sz="500" dirty="0"/>
              <a:t> </a:t>
            </a:r>
          </a:p>
          <a:p>
            <a:r>
              <a:rPr lang="fr-FR" sz="500" b="1" dirty="0"/>
              <a:t>Ou composer le numéro (audio seulement)</a:t>
            </a:r>
            <a:r>
              <a:rPr lang="fr-FR" sz="500" dirty="0"/>
              <a:t> </a:t>
            </a:r>
          </a:p>
          <a:p>
            <a:r>
              <a:rPr lang="fr-FR" sz="500" u="sng" dirty="0">
                <a:hlinkClick r:id="rId14"/>
              </a:rPr>
              <a:t>+33 1 88 88 32 82,,103343191#</a:t>
            </a:r>
            <a:r>
              <a:rPr lang="fr-FR" sz="500" dirty="0"/>
              <a:t>   France, Paris </a:t>
            </a:r>
          </a:p>
          <a:p>
            <a:r>
              <a:rPr lang="fr-FR" sz="500" dirty="0"/>
              <a:t>ID Conférence Téléphone: 103 343 191# </a:t>
            </a:r>
          </a:p>
          <a:p>
            <a:r>
              <a:rPr lang="fr-FR" sz="500" u="sng" dirty="0">
                <a:hlinkClick r:id="rId15"/>
              </a:rPr>
              <a:t>Rechercher un numéro local</a:t>
            </a:r>
            <a:r>
              <a:rPr lang="fr-FR" sz="500" dirty="0"/>
              <a:t> | </a:t>
            </a:r>
            <a:r>
              <a:rPr lang="fr-FR" sz="500" u="sng" dirty="0">
                <a:hlinkClick r:id="rId10"/>
              </a:rPr>
              <a:t>Réinitialiser le code confidentiel</a:t>
            </a:r>
            <a:r>
              <a:rPr lang="fr-FR" sz="500" dirty="0"/>
              <a:t> </a:t>
            </a:r>
          </a:p>
          <a:p>
            <a:r>
              <a:rPr lang="fr-FR" sz="500" u="sng" dirty="0">
                <a:hlinkClick r:id="rId11"/>
              </a:rPr>
              <a:t>Pour en savoir plus</a:t>
            </a:r>
            <a:r>
              <a:rPr lang="fr-FR" sz="500" dirty="0"/>
              <a:t> | </a:t>
            </a:r>
            <a:r>
              <a:rPr lang="fr-FR" sz="500" u="sng" dirty="0">
                <a:hlinkClick r:id="rId16"/>
              </a:rPr>
              <a:t>Options de réunion</a:t>
            </a:r>
            <a:r>
              <a:rPr lang="fr-FR" sz="500" dirty="0"/>
              <a:t> </a:t>
            </a:r>
          </a:p>
          <a:p>
            <a:pPr>
              <a:spcAft>
                <a:spcPts val="0"/>
              </a:spcAft>
            </a:pPr>
            <a:r>
              <a:rPr lang="fr-FR" sz="500" dirty="0">
                <a:solidFill>
                  <a:srgbClr val="252424"/>
                </a:solidFill>
                <a:latin typeface="Segoe UI" panose="020B0502040204020203" pitchFamily="34" charset="0"/>
                <a:ea typeface="Calibri" panose="020F0502020204030204" pitchFamily="34" charset="0"/>
              </a:rPr>
              <a:t> </a:t>
            </a:r>
            <a:endParaRPr lang="fr-FR" sz="5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>
              <a:spcAft>
                <a:spcPts val="0"/>
              </a:spcAft>
              <a:buFont typeface="Wingdings" panose="05000000000000000000" pitchFamily="2" charset="2"/>
              <a:buChar char=""/>
            </a:pPr>
            <a:r>
              <a:rPr lang="fr-FR" sz="800" b="1" u="sng" dirty="0">
                <a:solidFill>
                  <a:srgbClr val="404040"/>
                </a:solidFill>
                <a:highlight>
                  <a:srgbClr val="FFFF00"/>
                </a:highlight>
                <a:latin typeface="Century Gothic" panose="020B0502020202020204" pitchFamily="34" charset="0"/>
              </a:rPr>
              <a:t>Directions Régionales Marne Ardennes et Aube Haute Marne  : </a:t>
            </a:r>
            <a:r>
              <a:rPr lang="fr-FR" sz="800" b="1" u="sng" dirty="0">
                <a:solidFill>
                  <a:srgbClr val="404040"/>
                </a:solidFill>
                <a:highlight>
                  <a:srgbClr val="FFFF00"/>
                </a:highlight>
                <a:latin typeface="Century Gothic" panose="020B0502020202020204" pitchFamily="34" charset="0"/>
                <a:ea typeface="Calibri" panose="020F0502020204030204" pitchFamily="34" charset="0"/>
              </a:rPr>
              <a:t>démarrage à 13h</a:t>
            </a:r>
            <a:r>
              <a:rPr lang="fr-FR" sz="800" b="1" u="sng" dirty="0">
                <a:solidFill>
                  <a:srgbClr val="FF0000"/>
                </a:solidFill>
                <a:highlight>
                  <a:srgbClr val="FFFF00"/>
                </a:highlight>
                <a:latin typeface="Century Gothic" panose="020B0502020202020204" pitchFamily="34" charset="0"/>
                <a:ea typeface="Calibri" panose="020F0502020204030204" pitchFamily="34" charset="0"/>
              </a:rPr>
              <a:t>45</a:t>
            </a:r>
            <a:r>
              <a:rPr lang="fr-FR" sz="800" b="1" u="sng" dirty="0">
                <a:solidFill>
                  <a:srgbClr val="404040"/>
                </a:solidFill>
                <a:highlight>
                  <a:srgbClr val="FFFF00"/>
                </a:highlight>
                <a:latin typeface="Century Gothic" panose="020B0502020202020204" pitchFamily="34" charset="0"/>
                <a:ea typeface="Calibri" panose="020F0502020204030204" pitchFamily="34" charset="0"/>
              </a:rPr>
              <a:t> précises (animateur : Olivier JACQUES)</a:t>
            </a:r>
          </a:p>
          <a:p>
            <a:r>
              <a:rPr lang="fr-FR" sz="500" u="sng" dirty="0">
                <a:hlinkClick r:id="rId17"/>
              </a:rPr>
              <a:t>Cliquez ici pour rejoindre la réunion</a:t>
            </a:r>
            <a:r>
              <a:rPr lang="fr-FR" sz="500" dirty="0"/>
              <a:t> </a:t>
            </a:r>
          </a:p>
          <a:p>
            <a:r>
              <a:rPr lang="fr-FR" sz="500" dirty="0"/>
              <a:t>ID de la réunion : 361 724 829 641 </a:t>
            </a:r>
            <a:br>
              <a:rPr lang="fr-FR" sz="500" dirty="0"/>
            </a:br>
            <a:r>
              <a:rPr lang="fr-FR" sz="500" dirty="0"/>
              <a:t>Code secret : 3umJ6K </a:t>
            </a:r>
          </a:p>
          <a:p>
            <a:r>
              <a:rPr lang="fr-FR" sz="500" u="sng" dirty="0">
                <a:hlinkClick r:id="rId4"/>
              </a:rPr>
              <a:t>Télécharger Teams</a:t>
            </a:r>
            <a:r>
              <a:rPr lang="fr-FR" sz="500" dirty="0"/>
              <a:t> | </a:t>
            </a:r>
            <a:r>
              <a:rPr lang="fr-FR" sz="500" u="sng" dirty="0">
                <a:hlinkClick r:id="rId5"/>
              </a:rPr>
              <a:t>Rejoindre sur le web</a:t>
            </a:r>
            <a:endParaRPr lang="fr-FR" sz="500" dirty="0"/>
          </a:p>
          <a:p>
            <a:r>
              <a:rPr lang="fr-FR" sz="500" b="1" dirty="0"/>
              <a:t>Rejoindre avec un appareil de visioconférence</a:t>
            </a:r>
            <a:r>
              <a:rPr lang="fr-FR" sz="500" dirty="0"/>
              <a:t> </a:t>
            </a:r>
          </a:p>
          <a:p>
            <a:r>
              <a:rPr lang="fr-FR" sz="500" u="sng" dirty="0">
                <a:hlinkClick r:id="rId6"/>
              </a:rPr>
              <a:t>192011379@teams.bjn.vc</a:t>
            </a:r>
            <a:r>
              <a:rPr lang="fr-FR" sz="500" dirty="0"/>
              <a:t> </a:t>
            </a:r>
          </a:p>
          <a:p>
            <a:r>
              <a:rPr lang="fr-FR" sz="500" dirty="0"/>
              <a:t>ID de vidéoconférence : 129 413 700 4 </a:t>
            </a:r>
          </a:p>
          <a:p>
            <a:r>
              <a:rPr lang="fr-FR" sz="500" u="sng" dirty="0">
                <a:hlinkClick r:id="rId7"/>
              </a:rPr>
              <a:t>Autres instructions VTC</a:t>
            </a:r>
            <a:r>
              <a:rPr lang="fr-FR" sz="500" dirty="0"/>
              <a:t> </a:t>
            </a:r>
          </a:p>
          <a:p>
            <a:r>
              <a:rPr lang="fr-FR" sz="500" b="1" dirty="0"/>
              <a:t>Ou composer le numéro (audio seulement)</a:t>
            </a:r>
            <a:r>
              <a:rPr lang="fr-FR" sz="500" dirty="0"/>
              <a:t> </a:t>
            </a:r>
          </a:p>
          <a:p>
            <a:r>
              <a:rPr lang="fr-FR" sz="500" u="sng" dirty="0">
                <a:hlinkClick r:id="rId18"/>
              </a:rPr>
              <a:t>+33 1 88 88 32 82,,429807746#</a:t>
            </a:r>
            <a:r>
              <a:rPr lang="fr-FR" sz="500" dirty="0"/>
              <a:t>   France, Paris </a:t>
            </a:r>
          </a:p>
          <a:p>
            <a:r>
              <a:rPr lang="fr-FR" sz="500" dirty="0"/>
              <a:t>ID Conférence Téléphone: 429 807 746# </a:t>
            </a:r>
          </a:p>
          <a:p>
            <a:r>
              <a:rPr lang="fr-FR" sz="500" u="sng" dirty="0">
                <a:hlinkClick r:id="rId19"/>
              </a:rPr>
              <a:t>Rechercher un numéro local</a:t>
            </a:r>
            <a:r>
              <a:rPr lang="fr-FR" sz="500" dirty="0"/>
              <a:t> | </a:t>
            </a:r>
            <a:r>
              <a:rPr lang="fr-FR" sz="500" u="sng" dirty="0">
                <a:hlinkClick r:id="rId10"/>
              </a:rPr>
              <a:t>Réinitialiser le code confidentiel</a:t>
            </a:r>
            <a:r>
              <a:rPr lang="fr-FR" sz="500" dirty="0"/>
              <a:t> </a:t>
            </a:r>
          </a:p>
          <a:p>
            <a:r>
              <a:rPr lang="fr-FR" sz="500" u="sng" dirty="0">
                <a:hlinkClick r:id="rId11"/>
              </a:rPr>
              <a:t>Pour en savoir plus</a:t>
            </a:r>
            <a:r>
              <a:rPr lang="fr-FR" sz="500" dirty="0"/>
              <a:t> | </a:t>
            </a:r>
            <a:r>
              <a:rPr lang="fr-FR" sz="500" u="sng" dirty="0">
                <a:hlinkClick r:id="rId20"/>
              </a:rPr>
              <a:t>Options de réunion</a:t>
            </a:r>
            <a:r>
              <a:rPr lang="fr-FR" sz="500" dirty="0"/>
              <a:t> </a:t>
            </a:r>
          </a:p>
          <a:p>
            <a:pPr marL="1143000">
              <a:spcAft>
                <a:spcPts val="0"/>
              </a:spcAft>
            </a:pPr>
            <a:r>
              <a:rPr lang="fr-FR" sz="500" b="1" dirty="0">
                <a:solidFill>
                  <a:srgbClr val="404040"/>
                </a:solidFill>
                <a:latin typeface="Century Gothic" panose="020B0502020202020204" pitchFamily="34" charset="0"/>
                <a:ea typeface="Calibri" panose="020F0502020204030204" pitchFamily="34" charset="0"/>
              </a:rPr>
              <a:t>  </a:t>
            </a:r>
            <a:endParaRPr lang="fr-FR" sz="500" b="1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>
              <a:spcAft>
                <a:spcPts val="0"/>
              </a:spcAft>
              <a:buFont typeface="Wingdings" panose="05000000000000000000" pitchFamily="2" charset="2"/>
              <a:buChar char=""/>
            </a:pPr>
            <a:r>
              <a:rPr lang="fr-FR" sz="800" b="1" u="sng" dirty="0">
                <a:solidFill>
                  <a:srgbClr val="404040"/>
                </a:solidFill>
                <a:highlight>
                  <a:srgbClr val="FFFF00"/>
                </a:highlight>
                <a:latin typeface="Century Gothic" panose="020B0502020202020204" pitchFamily="34" charset="0"/>
              </a:rPr>
              <a:t>Direction Régionale Vosges  : démarrage </a:t>
            </a:r>
            <a:r>
              <a:rPr lang="fr-FR" sz="800" b="1" u="sng" dirty="0">
                <a:solidFill>
                  <a:srgbClr val="404040"/>
                </a:solidFill>
                <a:highlight>
                  <a:srgbClr val="FFFF00"/>
                </a:highlight>
                <a:latin typeface="Century Gothic" panose="020B0502020202020204" pitchFamily="34" charset="0"/>
                <a:ea typeface="Calibri" panose="020F0502020204030204" pitchFamily="34" charset="0"/>
              </a:rPr>
              <a:t>à 13h</a:t>
            </a:r>
            <a:r>
              <a:rPr lang="fr-FR" sz="800" b="1" u="sng" dirty="0">
                <a:solidFill>
                  <a:srgbClr val="FF0000"/>
                </a:solidFill>
                <a:highlight>
                  <a:srgbClr val="FFFF00"/>
                </a:highlight>
                <a:latin typeface="Century Gothic" panose="020B0502020202020204" pitchFamily="34" charset="0"/>
                <a:ea typeface="Calibri" panose="020F0502020204030204" pitchFamily="34" charset="0"/>
              </a:rPr>
              <a:t>45</a:t>
            </a:r>
            <a:r>
              <a:rPr lang="fr-FR" sz="800" b="1" u="sng" dirty="0">
                <a:solidFill>
                  <a:srgbClr val="404040"/>
                </a:solidFill>
                <a:highlight>
                  <a:srgbClr val="FFFF00"/>
                </a:highlight>
                <a:latin typeface="Century Gothic" panose="020B0502020202020204" pitchFamily="34" charset="0"/>
                <a:ea typeface="Calibri" panose="020F0502020204030204" pitchFamily="34" charset="0"/>
              </a:rPr>
              <a:t> précises (animateur : Fabrice VALENTIN)</a:t>
            </a:r>
            <a:endParaRPr lang="fr-FR" sz="500" b="1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>
              <a:spcAft>
                <a:spcPts val="0"/>
              </a:spcAft>
            </a:pPr>
            <a:r>
              <a:rPr lang="fr-FR" sz="500" dirty="0">
                <a:solidFill>
                  <a:srgbClr val="404040"/>
                </a:solidFill>
                <a:latin typeface="Century Gothic" panose="020B0502020202020204" pitchFamily="34" charset="0"/>
                <a:ea typeface="Calibri" panose="020F0502020204030204" pitchFamily="34" charset="0"/>
              </a:rPr>
              <a:t> </a:t>
            </a:r>
            <a:endParaRPr lang="fr-FR" sz="5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fr-FR" sz="500" dirty="0">
                <a:solidFill>
                  <a:srgbClr val="404040"/>
                </a:solidFill>
                <a:latin typeface="Century Gothic" panose="020B0502020202020204" pitchFamily="34" charset="0"/>
                <a:ea typeface="Calibri" panose="020F0502020204030204" pitchFamily="34" charset="0"/>
              </a:rPr>
              <a:t> </a:t>
            </a:r>
            <a:r>
              <a:rPr lang="fr-FR" sz="500" u="sng" dirty="0">
                <a:hlinkClick r:id="rId21"/>
              </a:rPr>
              <a:t>Cliquez ici pour rejoindre la réunion</a:t>
            </a:r>
            <a:r>
              <a:rPr lang="fr-FR" sz="500" dirty="0"/>
              <a:t> </a:t>
            </a:r>
          </a:p>
          <a:p>
            <a:r>
              <a:rPr lang="fr-FR" sz="500" dirty="0"/>
              <a:t>ID de la réunion : 310 944 233 186 </a:t>
            </a:r>
            <a:br>
              <a:rPr lang="fr-FR" sz="500" dirty="0"/>
            </a:br>
            <a:r>
              <a:rPr lang="fr-FR" sz="500" dirty="0"/>
              <a:t>Code secret : e55kZx </a:t>
            </a:r>
          </a:p>
          <a:p>
            <a:r>
              <a:rPr lang="fr-FR" sz="500" u="sng" dirty="0">
                <a:hlinkClick r:id="rId4"/>
              </a:rPr>
              <a:t>Télécharger Teams</a:t>
            </a:r>
            <a:r>
              <a:rPr lang="fr-FR" sz="500" dirty="0"/>
              <a:t> | </a:t>
            </a:r>
            <a:r>
              <a:rPr lang="fr-FR" sz="500" u="sng" dirty="0">
                <a:hlinkClick r:id="rId5"/>
              </a:rPr>
              <a:t>Rejoindre sur le web</a:t>
            </a:r>
            <a:endParaRPr lang="fr-FR" sz="500" dirty="0"/>
          </a:p>
          <a:p>
            <a:r>
              <a:rPr lang="fr-FR" sz="500" b="1" dirty="0"/>
              <a:t>Rejoindre avec un appareil de visioconférence</a:t>
            </a:r>
            <a:r>
              <a:rPr lang="fr-FR" sz="500" dirty="0"/>
              <a:t> </a:t>
            </a:r>
          </a:p>
          <a:p>
            <a:r>
              <a:rPr lang="fr-FR" sz="500" u="sng" dirty="0">
                <a:hlinkClick r:id="rId6"/>
              </a:rPr>
              <a:t>192011379@teams.bjn.vc</a:t>
            </a:r>
            <a:r>
              <a:rPr lang="fr-FR" sz="500" dirty="0"/>
              <a:t> </a:t>
            </a:r>
          </a:p>
          <a:p>
            <a:r>
              <a:rPr lang="fr-FR" sz="500" dirty="0"/>
              <a:t>ID de vidéoconférence : 126 573 065 4 </a:t>
            </a:r>
          </a:p>
          <a:p>
            <a:r>
              <a:rPr lang="fr-FR" sz="500" u="sng" dirty="0">
                <a:hlinkClick r:id="rId7"/>
              </a:rPr>
              <a:t>Autres instructions VTC</a:t>
            </a:r>
            <a:r>
              <a:rPr lang="fr-FR" sz="500" dirty="0"/>
              <a:t> </a:t>
            </a:r>
          </a:p>
          <a:p>
            <a:r>
              <a:rPr lang="fr-FR" sz="500" b="1" dirty="0"/>
              <a:t>Ou composer le numéro (audio seulement)</a:t>
            </a:r>
            <a:r>
              <a:rPr lang="fr-FR" sz="500" dirty="0"/>
              <a:t> </a:t>
            </a:r>
          </a:p>
          <a:p>
            <a:r>
              <a:rPr lang="fr-FR" sz="500" u="sng" dirty="0">
                <a:hlinkClick r:id="rId22"/>
              </a:rPr>
              <a:t>+33 1 88 88 32 82,,442820273#</a:t>
            </a:r>
            <a:r>
              <a:rPr lang="fr-FR" sz="500" dirty="0"/>
              <a:t>   France, Paris </a:t>
            </a:r>
          </a:p>
          <a:p>
            <a:r>
              <a:rPr lang="fr-FR" sz="500" dirty="0"/>
              <a:t>ID Conférence Téléphone: 442 820 273# </a:t>
            </a:r>
          </a:p>
          <a:p>
            <a:r>
              <a:rPr lang="fr-FR" sz="500" u="sng" dirty="0">
                <a:hlinkClick r:id="rId23"/>
              </a:rPr>
              <a:t>Rechercher un numéro local</a:t>
            </a:r>
            <a:r>
              <a:rPr lang="fr-FR" sz="500" dirty="0"/>
              <a:t> | </a:t>
            </a:r>
            <a:r>
              <a:rPr lang="fr-FR" sz="500" u="sng" dirty="0">
                <a:hlinkClick r:id="rId10"/>
              </a:rPr>
              <a:t>Réinitialiser le code confidentiel</a:t>
            </a:r>
            <a:r>
              <a:rPr lang="fr-FR" sz="500" dirty="0"/>
              <a:t> </a:t>
            </a:r>
          </a:p>
          <a:p>
            <a:r>
              <a:rPr lang="fr-FR" sz="500" u="sng" dirty="0">
                <a:hlinkClick r:id="rId11"/>
              </a:rPr>
              <a:t>Pour en savoir plus</a:t>
            </a:r>
            <a:r>
              <a:rPr lang="fr-FR" sz="500" dirty="0"/>
              <a:t> | </a:t>
            </a:r>
            <a:r>
              <a:rPr lang="fr-FR" sz="500" u="sng" dirty="0">
                <a:hlinkClick r:id="rId24"/>
              </a:rPr>
              <a:t>Options de réunion</a:t>
            </a:r>
            <a:r>
              <a:rPr lang="fr-FR" sz="500" dirty="0"/>
              <a:t> </a:t>
            </a:r>
          </a:p>
          <a:p>
            <a:pPr>
              <a:spcAft>
                <a:spcPts val="0"/>
              </a:spcAft>
            </a:pPr>
            <a:endParaRPr lang="fr-FR" sz="5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>
              <a:spcAft>
                <a:spcPts val="0"/>
              </a:spcAft>
            </a:pPr>
            <a:r>
              <a:rPr lang="fr-FR" sz="500" dirty="0">
                <a:latin typeface="Calibri" panose="020F0502020204030204" pitchFamily="34" charset="0"/>
                <a:ea typeface="Calibri" panose="020F0502020204030204" pitchFamily="34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2930449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B0F75AA-230A-4E9F-B36C-6A40188DFF86}"/>
              </a:ext>
            </a:extLst>
          </p:cNvPr>
          <p:cNvSpPr/>
          <p:nvPr/>
        </p:nvSpPr>
        <p:spPr>
          <a:xfrm>
            <a:off x="108298" y="6165304"/>
            <a:ext cx="3455590" cy="6021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Franklin Gothic Heavy" panose="020B0903020102020204" pitchFamily="34" charset="0"/>
              </a:rPr>
              <a:t>DIRECTION MARCHE </a:t>
            </a:r>
            <a:r>
              <a:rPr lang="fr-FR" sz="1400" dirty="0">
                <a:solidFill>
                  <a:srgbClr val="FF0000"/>
                </a:solidFill>
                <a:latin typeface="Franklin Gothic Heavy" panose="020B0903020102020204" pitchFamily="34" charset="0"/>
              </a:rPr>
              <a:t>PREMIUM</a:t>
            </a:r>
          </a:p>
          <a:p>
            <a:pPr algn="ctr"/>
            <a:r>
              <a:rPr lang="fr-FR" sz="1400" i="1" dirty="0">
                <a:solidFill>
                  <a:schemeClr val="bg1">
                    <a:lumMod val="65000"/>
                  </a:schemeClr>
                </a:solidFill>
                <a:latin typeface="Franklin Gothic Heavy" panose="020B0903020102020204" pitchFamily="34" charset="0"/>
              </a:rPr>
              <a:t>Pôle Expertise Premium</a:t>
            </a:r>
          </a:p>
        </p:txBody>
      </p:sp>
      <p:pic>
        <p:nvPicPr>
          <p:cNvPr id="10" name="Image 2" descr="cid:image008.jpg@01D7596C.B409CC40">
            <a:extLst>
              <a:ext uri="{FF2B5EF4-FFF2-40B4-BE49-F238E27FC236}">
                <a16:creationId xmlns:a16="http://schemas.microsoft.com/office/drawing/2014/main" id="{7330ED65-2117-45EB-BB12-DAA63E7704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5113" y="6278430"/>
            <a:ext cx="1569000" cy="4578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ZoneTexte 11">
            <a:extLst>
              <a:ext uri="{FF2B5EF4-FFF2-40B4-BE49-F238E27FC236}">
                <a16:creationId xmlns:a16="http://schemas.microsoft.com/office/drawing/2014/main" id="{B7FA58BD-09B0-486B-B5D0-462ACDF8A2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87498"/>
            <a:ext cx="914399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2800" b="1" dirty="0">
                <a:solidFill>
                  <a:srgbClr val="FF0000"/>
                </a:solidFill>
                <a:latin typeface="Berlin Sans FB" panose="020E0602020502020306" pitchFamily="34" charset="0"/>
              </a:rPr>
              <a:t>H</a:t>
            </a:r>
            <a:r>
              <a:rPr lang="fr-FR" altLang="fr-FR" sz="2800" b="1" dirty="0">
                <a:solidFill>
                  <a:prstClr val="black"/>
                </a:solidFill>
                <a:latin typeface="Berlin Sans FB" panose="020E0602020502020306" pitchFamily="34" charset="0"/>
              </a:rPr>
              <a:t>EURE </a:t>
            </a:r>
            <a:r>
              <a:rPr lang="fr-FR" altLang="fr-FR" sz="2800" b="1" dirty="0">
                <a:solidFill>
                  <a:srgbClr val="FF0000"/>
                </a:solidFill>
                <a:latin typeface="Berlin Sans FB" panose="020E0602020502020306" pitchFamily="34" charset="0"/>
              </a:rPr>
              <a:t>D</a:t>
            </a:r>
            <a:r>
              <a:rPr lang="fr-FR" altLang="fr-FR" sz="2800" b="1" dirty="0">
                <a:solidFill>
                  <a:prstClr val="black"/>
                </a:solidFill>
                <a:latin typeface="Berlin Sans FB" panose="020E0602020502020306" pitchFamily="34" charset="0"/>
              </a:rPr>
              <a:t>U </a:t>
            </a:r>
            <a:r>
              <a:rPr lang="fr-FR" altLang="fr-FR" sz="2800" b="1" dirty="0">
                <a:solidFill>
                  <a:srgbClr val="FF0000"/>
                </a:solidFill>
                <a:latin typeface="Berlin Sans FB" panose="020E0602020502020306" pitchFamily="34" charset="0"/>
              </a:rPr>
              <a:t>J</a:t>
            </a:r>
            <a:r>
              <a:rPr lang="fr-FR" altLang="fr-FR" sz="2800" b="1" dirty="0">
                <a:solidFill>
                  <a:prstClr val="black"/>
                </a:solidFill>
                <a:latin typeface="Berlin Sans FB" panose="020E0602020502020306" pitchFamily="34" charset="0"/>
              </a:rPr>
              <a:t>EUDI </a:t>
            </a:r>
            <a:r>
              <a:rPr lang="fr-FR" altLang="fr-FR" sz="2800" b="1" dirty="0">
                <a:solidFill>
                  <a:srgbClr val="FF0000"/>
                </a:solidFill>
                <a:latin typeface="Berlin Sans FB" panose="020E0602020502020306" pitchFamily="34" charset="0"/>
              </a:rPr>
              <a:t>2</a:t>
            </a:r>
            <a:r>
              <a:rPr lang="fr-FR" altLang="fr-FR" sz="2800" b="1" dirty="0">
                <a:latin typeface="Berlin Sans FB" panose="020E0602020502020306" pitchFamily="34" charset="0"/>
              </a:rPr>
              <a:t>9 </a:t>
            </a:r>
            <a:r>
              <a:rPr lang="fr-FR" altLang="fr-FR" sz="2800" b="1" dirty="0">
                <a:solidFill>
                  <a:srgbClr val="FF0000"/>
                </a:solidFill>
                <a:latin typeface="Berlin Sans FB" panose="020E0602020502020306" pitchFamily="34" charset="0"/>
              </a:rPr>
              <a:t>J</a:t>
            </a:r>
            <a:r>
              <a:rPr lang="fr-FR" altLang="fr-FR" sz="2800" b="1" dirty="0">
                <a:latin typeface="Berlin Sans FB" panose="020E0602020502020306" pitchFamily="34" charset="0"/>
              </a:rPr>
              <a:t>uin </a:t>
            </a:r>
            <a:r>
              <a:rPr lang="fr-FR" altLang="fr-FR" sz="2800" b="1" dirty="0">
                <a:solidFill>
                  <a:srgbClr val="FF0000"/>
                </a:solidFill>
                <a:latin typeface="Berlin Sans FB" panose="020E0602020502020306" pitchFamily="34" charset="0"/>
              </a:rPr>
              <a:t>2</a:t>
            </a:r>
            <a:r>
              <a:rPr lang="fr-FR" altLang="fr-FR" sz="2800" b="1" dirty="0">
                <a:latin typeface="Berlin Sans FB" panose="020E0602020502020306" pitchFamily="34" charset="0"/>
              </a:rPr>
              <a:t>023</a:t>
            </a:r>
            <a:endParaRPr lang="fr-FR" altLang="fr-FR" sz="2800" dirty="0">
              <a:latin typeface="Berlin Sans FB" panose="020E0602020502020306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885BFE8-FCF6-4C7C-9825-0044CE63F420}"/>
              </a:ext>
            </a:extLst>
          </p:cNvPr>
          <p:cNvSpPr/>
          <p:nvPr/>
        </p:nvSpPr>
        <p:spPr>
          <a:xfrm>
            <a:off x="1979712" y="1547492"/>
            <a:ext cx="5184576" cy="216954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dirty="0">
                <a:solidFill>
                  <a:prstClr val="white"/>
                </a:solidFill>
                <a:latin typeface="Kristen ITC" panose="03050502040202030202" pitchFamily="66" charset="0"/>
              </a:rPr>
              <a:t>ASSURANCE VIE ET HARMONISATION DES METIERS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9D88CE92-E554-479D-A726-9A53D09945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612576" y="3922554"/>
            <a:ext cx="9473239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2001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1200120" lvl="2" indent="-285743" defTabSz="914378" fontAlgn="base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Font typeface="Wingdings" panose="05000000000000000000" pitchFamily="2" charset="2"/>
              <a:buChar char="n"/>
            </a:pPr>
            <a:r>
              <a:rPr lang="fr-FR" altLang="fr-FR" sz="2200" dirty="0">
                <a:solidFill>
                  <a:prstClr val="black"/>
                </a:solidFill>
                <a:latin typeface="Berlin Sans FB" panose="020E0602020502020306" pitchFamily="34" charset="0"/>
              </a:rPr>
              <a:t>Ouverture des contrats Premium HDG aux Gestionnaires de Clientèle</a:t>
            </a:r>
          </a:p>
        </p:txBody>
      </p:sp>
    </p:spTree>
    <p:extLst>
      <p:ext uri="{BB962C8B-B14F-4D97-AF65-F5344CB8AC3E}">
        <p14:creationId xmlns:p14="http://schemas.microsoft.com/office/powerpoint/2010/main" val="22336688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>
            <a:spLocks noChangeArrowheads="1"/>
          </p:cNvSpPr>
          <p:nvPr/>
        </p:nvSpPr>
        <p:spPr bwMode="auto">
          <a:xfrm>
            <a:off x="134938" y="1776413"/>
            <a:ext cx="8541518" cy="4062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2001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1200120" lvl="2" indent="-285743" defTabSz="914378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Font typeface="Wingdings" panose="05000000000000000000" pitchFamily="2" charset="2"/>
              <a:buChar char="n"/>
            </a:pPr>
            <a:r>
              <a:rPr lang="fr-FR" altLang="fr-FR" sz="2000" dirty="0">
                <a:solidFill>
                  <a:prstClr val="black"/>
                </a:solidFill>
                <a:latin typeface="Berlin Sans FB" panose="020E0602020502020306" pitchFamily="34" charset="0"/>
              </a:rPr>
              <a:t>Le contexte</a:t>
            </a:r>
          </a:p>
          <a:p>
            <a:pPr marL="1200120" lvl="2" indent="-285743" defTabSz="914378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Font typeface="Wingdings" panose="05000000000000000000" pitchFamily="2" charset="2"/>
              <a:buChar char="n"/>
            </a:pPr>
            <a:r>
              <a:rPr lang="fr-FR" altLang="fr-FR" sz="2000" dirty="0">
                <a:solidFill>
                  <a:prstClr val="black"/>
                </a:solidFill>
                <a:latin typeface="Berlin Sans FB" panose="020E0602020502020306" pitchFamily="34" charset="0"/>
              </a:rPr>
              <a:t>L’assurance-vie : la gamme premium</a:t>
            </a:r>
          </a:p>
          <a:p>
            <a:pPr marL="1600170" lvl="3" indent="-285743" defTabSz="914378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Font typeface="Wingdings" panose="05000000000000000000" pitchFamily="2" charset="2"/>
              <a:buChar char="n"/>
            </a:pPr>
            <a:r>
              <a:rPr lang="fr-FR" altLang="fr-FR" sz="1600" dirty="0">
                <a:solidFill>
                  <a:prstClr val="black"/>
                </a:solidFill>
                <a:latin typeface="Berlin Sans FB" panose="020E0602020502020306" pitchFamily="34" charset="0"/>
              </a:rPr>
              <a:t>Caractéristiques spécifiques des contrats Premium Haut de Gamme </a:t>
            </a:r>
          </a:p>
          <a:p>
            <a:pPr marL="1200120" lvl="2" indent="-285743" defTabSz="914378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Font typeface="Wingdings" panose="05000000000000000000" pitchFamily="2" charset="2"/>
              <a:buChar char="n"/>
            </a:pPr>
            <a:r>
              <a:rPr lang="fr-FR" altLang="fr-FR" sz="2000" dirty="0">
                <a:solidFill>
                  <a:prstClr val="black"/>
                </a:solidFill>
                <a:latin typeface="Berlin Sans FB" panose="020E0602020502020306" pitchFamily="34" charset="0"/>
              </a:rPr>
              <a:t>Les Orientations de Gestion</a:t>
            </a:r>
          </a:p>
          <a:p>
            <a:pPr marL="1200120" lvl="2" indent="-285743" defTabSz="914378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Font typeface="Wingdings" panose="05000000000000000000" pitchFamily="2" charset="2"/>
              <a:buChar char="n"/>
            </a:pPr>
            <a:r>
              <a:rPr lang="fr-FR" altLang="fr-FR" sz="2000" dirty="0">
                <a:solidFill>
                  <a:prstClr val="black"/>
                </a:solidFill>
                <a:latin typeface="Berlin Sans FB" panose="020E0602020502020306" pitchFamily="34" charset="0"/>
              </a:rPr>
              <a:t>C’est l’heure du … Quizz</a:t>
            </a:r>
          </a:p>
          <a:p>
            <a:pPr marL="1200120" lvl="2" indent="-285743" defTabSz="914378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Font typeface="Wingdings" panose="05000000000000000000" pitchFamily="2" charset="2"/>
              <a:buChar char="n"/>
            </a:pPr>
            <a:r>
              <a:rPr lang="fr-FR" altLang="fr-FR" sz="2000" dirty="0">
                <a:solidFill>
                  <a:prstClr val="black"/>
                </a:solidFill>
                <a:latin typeface="Berlin Sans FB" panose="020E0602020502020306" pitchFamily="34" charset="0"/>
              </a:rPr>
              <a:t>Pour ne rien oublier…</a:t>
            </a:r>
          </a:p>
          <a:p>
            <a:pPr marL="1600170" lvl="3" indent="-285743" defTabSz="914378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Font typeface="Wingdings" panose="05000000000000000000" pitchFamily="2" charset="2"/>
              <a:buChar char="n"/>
            </a:pPr>
            <a:r>
              <a:rPr lang="fr-FR" altLang="fr-FR" sz="1600" dirty="0">
                <a:solidFill>
                  <a:prstClr val="black"/>
                </a:solidFill>
                <a:latin typeface="Berlin Sans FB" panose="020E0602020502020306" pitchFamily="34" charset="0"/>
              </a:rPr>
              <a:t>Assurance-vie: Fiscalité en cas de vie et de décès</a:t>
            </a:r>
          </a:p>
          <a:p>
            <a:pPr marL="1600170" lvl="3" indent="-285743" defTabSz="914378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Font typeface="Wingdings" panose="05000000000000000000" pitchFamily="2" charset="2"/>
              <a:buChar char="n"/>
            </a:pPr>
            <a:r>
              <a:rPr lang="fr-FR" altLang="fr-FR" sz="1600" dirty="0">
                <a:solidFill>
                  <a:prstClr val="black"/>
                </a:solidFill>
                <a:latin typeface="Berlin Sans FB" panose="020E0602020502020306" pitchFamily="34" charset="0"/>
              </a:rPr>
              <a:t>Assurance-vie et contrat de </a:t>
            </a:r>
            <a:r>
              <a:rPr lang="fr-FR" altLang="fr-FR" sz="1600" dirty="0" err="1">
                <a:solidFill>
                  <a:prstClr val="black"/>
                </a:solidFill>
                <a:latin typeface="Berlin Sans FB" panose="020E0602020502020306" pitchFamily="34" charset="0"/>
              </a:rPr>
              <a:t>Capi</a:t>
            </a:r>
            <a:endParaRPr lang="fr-FR" altLang="fr-FR" sz="1600" dirty="0">
              <a:solidFill>
                <a:prstClr val="black"/>
              </a:solidFill>
              <a:latin typeface="Berlin Sans FB" panose="020E0602020502020306" pitchFamily="34" charset="0"/>
            </a:endParaRPr>
          </a:p>
          <a:p>
            <a:pPr marL="1200120" lvl="2" indent="-285743" defTabSz="914378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Font typeface="Wingdings" panose="05000000000000000000" pitchFamily="2" charset="2"/>
              <a:buChar char="n"/>
            </a:pPr>
            <a:r>
              <a:rPr lang="fr-FR" altLang="fr-FR" sz="2000" dirty="0">
                <a:solidFill>
                  <a:prstClr val="black"/>
                </a:solidFill>
                <a:latin typeface="Berlin Sans FB" panose="020E0602020502020306" pitchFamily="34" charset="0"/>
              </a:rPr>
              <a:t> Chouette !! Je peux vendre </a:t>
            </a:r>
            <a:r>
              <a:rPr lang="fr-FR" altLang="fr-FR" sz="2000" dirty="0">
                <a:solidFill>
                  <a:prstClr val="black"/>
                </a:solidFill>
                <a:latin typeface="Berlin Sans FB" panose="020E0602020502020306" pitchFamily="34" charset="0"/>
                <a:sym typeface="Wingdings" panose="05000000000000000000" pitchFamily="2" charset="2"/>
              </a:rPr>
              <a:t></a:t>
            </a:r>
            <a:endParaRPr lang="fr-FR" altLang="fr-FR" sz="2000" dirty="0">
              <a:solidFill>
                <a:prstClr val="black"/>
              </a:solidFill>
              <a:latin typeface="Berlin Sans FB" panose="020E0602020502020306" pitchFamily="34" charset="0"/>
            </a:endParaRPr>
          </a:p>
        </p:txBody>
      </p:sp>
      <p:sp>
        <p:nvSpPr>
          <p:cNvPr id="4099" name="ZoneTexte 6"/>
          <p:cNvSpPr txBox="1">
            <a:spLocks noChangeArrowheads="1"/>
          </p:cNvSpPr>
          <p:nvPr/>
        </p:nvSpPr>
        <p:spPr bwMode="auto">
          <a:xfrm>
            <a:off x="134939" y="890588"/>
            <a:ext cx="746125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378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2000" b="1">
                <a:solidFill>
                  <a:srgbClr val="FF0000"/>
                </a:solidFill>
                <a:latin typeface="Berlin Sans FB" panose="020E0602020502020306" pitchFamily="34" charset="0"/>
              </a:rPr>
              <a:t>S</a:t>
            </a:r>
            <a:r>
              <a:rPr lang="fr-FR" altLang="fr-FR" sz="2000" b="1">
                <a:solidFill>
                  <a:prstClr val="black"/>
                </a:solidFill>
                <a:latin typeface="Berlin Sans FB" panose="020E0602020502020306" pitchFamily="34" charset="0"/>
              </a:rPr>
              <a:t>OMMAIRE</a:t>
            </a:r>
            <a:r>
              <a:rPr lang="fr-FR" altLang="fr-FR" sz="2000" b="1">
                <a:solidFill>
                  <a:srgbClr val="C00000"/>
                </a:solidFill>
                <a:latin typeface="Berlin Sans FB" panose="020E0602020502020306" pitchFamily="34" charset="0"/>
              </a:rPr>
              <a:t> </a:t>
            </a:r>
            <a:endParaRPr lang="fr-FR" altLang="fr-FR" sz="2000">
              <a:solidFill>
                <a:prstClr val="black"/>
              </a:solidFill>
              <a:latin typeface="Berlin Sans FB" panose="020E0602020502020306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B0F75AA-230A-4E9F-B36C-6A40188DFF86}"/>
              </a:ext>
            </a:extLst>
          </p:cNvPr>
          <p:cNvSpPr/>
          <p:nvPr/>
        </p:nvSpPr>
        <p:spPr>
          <a:xfrm>
            <a:off x="108298" y="6165304"/>
            <a:ext cx="3455590" cy="6021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Franklin Gothic Heavy" panose="020B0903020102020204" pitchFamily="34" charset="0"/>
              </a:rPr>
              <a:t>DIRECTION MARCHE </a:t>
            </a:r>
            <a:r>
              <a:rPr lang="fr-FR" sz="1400" dirty="0">
                <a:solidFill>
                  <a:srgbClr val="FF0000"/>
                </a:solidFill>
                <a:latin typeface="Franklin Gothic Heavy" panose="020B0903020102020204" pitchFamily="34" charset="0"/>
              </a:rPr>
              <a:t>PREMIUM</a:t>
            </a:r>
          </a:p>
          <a:p>
            <a:pPr algn="ctr"/>
            <a:r>
              <a:rPr lang="fr-FR" sz="1400" i="1" dirty="0">
                <a:solidFill>
                  <a:schemeClr val="bg1">
                    <a:lumMod val="65000"/>
                  </a:schemeClr>
                </a:solidFill>
                <a:latin typeface="Franklin Gothic Heavy" panose="020B0903020102020204" pitchFamily="34" charset="0"/>
              </a:rPr>
              <a:t>Pôle Expertise Premium</a:t>
            </a:r>
          </a:p>
        </p:txBody>
      </p:sp>
      <p:pic>
        <p:nvPicPr>
          <p:cNvPr id="10" name="Image 2" descr="cid:image008.jpg@01D7596C.B409CC40">
            <a:extLst>
              <a:ext uri="{FF2B5EF4-FFF2-40B4-BE49-F238E27FC236}">
                <a16:creationId xmlns:a16="http://schemas.microsoft.com/office/drawing/2014/main" id="{7330ED65-2117-45EB-BB12-DAA63E7704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5113" y="6278430"/>
            <a:ext cx="1569000" cy="4578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817594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>
            <a:spLocks noChangeArrowheads="1"/>
          </p:cNvSpPr>
          <p:nvPr/>
        </p:nvSpPr>
        <p:spPr bwMode="auto">
          <a:xfrm>
            <a:off x="-386087" y="860456"/>
            <a:ext cx="9473239" cy="5360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2001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1200120" lvl="2" indent="-285743" defTabSz="914378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Font typeface="Wingdings" panose="05000000000000000000" pitchFamily="2" charset="2"/>
              <a:buChar char="n"/>
            </a:pPr>
            <a:r>
              <a:rPr lang="fr-FR" altLang="fr-FR" sz="2200" dirty="0">
                <a:solidFill>
                  <a:prstClr val="black"/>
                </a:solidFill>
                <a:latin typeface="Berlin Sans FB" panose="020E0602020502020306" pitchFamily="34" charset="0"/>
              </a:rPr>
              <a:t>Environ 130 000 relations « PREMIUM » à accompagner en CEGEE …</a:t>
            </a:r>
          </a:p>
        </p:txBody>
      </p:sp>
      <p:sp>
        <p:nvSpPr>
          <p:cNvPr id="6" name="ZoneTexte 11"/>
          <p:cNvSpPr txBox="1">
            <a:spLocks noChangeArrowheads="1"/>
          </p:cNvSpPr>
          <p:nvPr/>
        </p:nvSpPr>
        <p:spPr bwMode="auto">
          <a:xfrm>
            <a:off x="134939" y="187498"/>
            <a:ext cx="8877300" cy="8720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2667" b="1" dirty="0">
                <a:solidFill>
                  <a:srgbClr val="FF0000"/>
                </a:solidFill>
                <a:latin typeface="Berlin Sans FB" panose="020E0602020502020306" pitchFamily="34" charset="0"/>
              </a:rPr>
              <a:t>L</a:t>
            </a:r>
            <a:r>
              <a:rPr lang="fr-FR" altLang="fr-FR" sz="2667" b="1" dirty="0">
                <a:solidFill>
                  <a:prstClr val="black"/>
                </a:solidFill>
                <a:latin typeface="Berlin Sans FB" panose="020E0602020502020306" pitchFamily="34" charset="0"/>
              </a:rPr>
              <a:t>E </a:t>
            </a:r>
            <a:r>
              <a:rPr lang="fr-FR" altLang="fr-FR" sz="2667" b="1" dirty="0">
                <a:solidFill>
                  <a:srgbClr val="FF0000"/>
                </a:solidFill>
                <a:latin typeface="Berlin Sans FB" panose="020E0602020502020306" pitchFamily="34" charset="0"/>
              </a:rPr>
              <a:t>C</a:t>
            </a:r>
            <a:r>
              <a:rPr lang="fr-FR" altLang="fr-FR" sz="2667" b="1" dirty="0">
                <a:solidFill>
                  <a:prstClr val="black"/>
                </a:solidFill>
                <a:latin typeface="Berlin Sans FB" panose="020E0602020502020306" pitchFamily="34" charset="0"/>
              </a:rPr>
              <a:t>ONTEXTE</a:t>
            </a:r>
            <a:endParaRPr lang="fr-FR" altLang="fr-FR" sz="2667" dirty="0">
              <a:solidFill>
                <a:prstClr val="black"/>
              </a:solidFill>
              <a:latin typeface="Berlin Sans FB" panose="020E0602020502020306" pitchFamily="34" charset="0"/>
            </a:endParaRPr>
          </a:p>
          <a:p>
            <a:pPr defTabSz="1219170" fontAlgn="base">
              <a:spcBef>
                <a:spcPct val="0"/>
              </a:spcBef>
              <a:spcAft>
                <a:spcPct val="0"/>
              </a:spcAft>
              <a:buNone/>
            </a:pPr>
            <a:endParaRPr lang="fr-FR" altLang="fr-FR" sz="2400" dirty="0">
              <a:solidFill>
                <a:prstClr val="black"/>
              </a:solidFill>
              <a:latin typeface="Berlin Sans FB" panose="020E0602020502020306" pitchFamily="34" charset="0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84C3C4D9-A0F8-44D4-B50A-B2C7A2F4EF5B}"/>
              </a:ext>
            </a:extLst>
          </p:cNvPr>
          <p:cNvSpPr/>
          <p:nvPr/>
        </p:nvSpPr>
        <p:spPr>
          <a:xfrm>
            <a:off x="108298" y="6165304"/>
            <a:ext cx="3455590" cy="6021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Franklin Gothic Heavy" panose="020B0903020102020204" pitchFamily="34" charset="0"/>
              </a:rPr>
              <a:t>DIRECTION MARCHE </a:t>
            </a:r>
            <a:r>
              <a:rPr lang="fr-FR" sz="1400" dirty="0">
                <a:solidFill>
                  <a:srgbClr val="FF0000"/>
                </a:solidFill>
                <a:latin typeface="Franklin Gothic Heavy" panose="020B0903020102020204" pitchFamily="34" charset="0"/>
              </a:rPr>
              <a:t>PREMIUM</a:t>
            </a:r>
          </a:p>
          <a:p>
            <a:pPr algn="ctr"/>
            <a:r>
              <a:rPr lang="fr-FR" sz="1400" i="1" dirty="0">
                <a:solidFill>
                  <a:schemeClr val="bg1">
                    <a:lumMod val="65000"/>
                  </a:schemeClr>
                </a:solidFill>
                <a:latin typeface="Franklin Gothic Heavy" panose="020B0903020102020204" pitchFamily="34" charset="0"/>
              </a:rPr>
              <a:t>Pôle Expertise Premium</a:t>
            </a:r>
          </a:p>
        </p:txBody>
      </p:sp>
      <p:pic>
        <p:nvPicPr>
          <p:cNvPr id="41" name="Image 2" descr="cid:image008.jpg@01D7596C.B409CC40">
            <a:extLst>
              <a:ext uri="{FF2B5EF4-FFF2-40B4-BE49-F238E27FC236}">
                <a16:creationId xmlns:a16="http://schemas.microsoft.com/office/drawing/2014/main" id="{7E9977B6-70C1-450C-A63D-1AEA176EC4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5113" y="6278430"/>
            <a:ext cx="1569000" cy="4578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FFA2856-83BD-48D4-A609-B7BA1D27A87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3225" t="31791" r="24801" b="27589"/>
          <a:stretch/>
        </p:blipFill>
        <p:spPr>
          <a:xfrm>
            <a:off x="1160043" y="2069458"/>
            <a:ext cx="7027251" cy="3087733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5D9F588F-08C8-408A-9D03-9B5C2B48BDF8}"/>
              </a:ext>
            </a:extLst>
          </p:cNvPr>
          <p:cNvSpPr txBox="1"/>
          <p:nvPr/>
        </p:nvSpPr>
        <p:spPr>
          <a:xfrm>
            <a:off x="1187624" y="5372741"/>
            <a:ext cx="64323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>
                <a:solidFill>
                  <a:srgbClr val="C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" panose="020E0602020502020306" pitchFamily="34" charset="0"/>
              </a:rPr>
              <a:t>… dont près de 100 000 relations Premium HDG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E67AF89-5F70-4922-B7B2-B27C193B923A}"/>
              </a:ext>
            </a:extLst>
          </p:cNvPr>
          <p:cNvSpPr/>
          <p:nvPr/>
        </p:nvSpPr>
        <p:spPr>
          <a:xfrm>
            <a:off x="899592" y="4149080"/>
            <a:ext cx="7084365" cy="820755"/>
          </a:xfrm>
          <a:prstGeom prst="rect">
            <a:avLst/>
          </a:prstGeom>
          <a:noFill/>
          <a:ln w="38100">
            <a:solidFill>
              <a:srgbClr val="DE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307742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11"/>
          <p:cNvSpPr txBox="1">
            <a:spLocks noChangeArrowheads="1"/>
          </p:cNvSpPr>
          <p:nvPr/>
        </p:nvSpPr>
        <p:spPr bwMode="auto">
          <a:xfrm>
            <a:off x="134939" y="187498"/>
            <a:ext cx="8877300" cy="8720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2667" b="1" dirty="0">
                <a:solidFill>
                  <a:srgbClr val="FF0000"/>
                </a:solidFill>
                <a:latin typeface="Berlin Sans FB" panose="020E0602020502020306" pitchFamily="34" charset="0"/>
              </a:rPr>
              <a:t>L</a:t>
            </a:r>
            <a:r>
              <a:rPr lang="fr-FR" altLang="fr-FR" sz="2667" b="1" dirty="0">
                <a:solidFill>
                  <a:prstClr val="black"/>
                </a:solidFill>
                <a:latin typeface="Berlin Sans FB" panose="020E0602020502020306" pitchFamily="34" charset="0"/>
              </a:rPr>
              <a:t>E </a:t>
            </a:r>
            <a:r>
              <a:rPr lang="fr-FR" altLang="fr-FR" sz="2667" b="1" dirty="0">
                <a:solidFill>
                  <a:srgbClr val="FF0000"/>
                </a:solidFill>
                <a:latin typeface="Berlin Sans FB" panose="020E0602020502020306" pitchFamily="34" charset="0"/>
              </a:rPr>
              <a:t>C</a:t>
            </a:r>
            <a:r>
              <a:rPr lang="fr-FR" altLang="fr-FR" sz="2667" b="1" dirty="0">
                <a:solidFill>
                  <a:prstClr val="black"/>
                </a:solidFill>
                <a:latin typeface="Berlin Sans FB" panose="020E0602020502020306" pitchFamily="34" charset="0"/>
              </a:rPr>
              <a:t>ONTEXTE</a:t>
            </a:r>
            <a:endParaRPr lang="fr-FR" altLang="fr-FR" sz="2667" dirty="0">
              <a:solidFill>
                <a:prstClr val="black"/>
              </a:solidFill>
              <a:latin typeface="Berlin Sans FB" panose="020E0602020502020306" pitchFamily="34" charset="0"/>
            </a:endParaRPr>
          </a:p>
          <a:p>
            <a:pPr defTabSz="1219170" fontAlgn="base">
              <a:spcBef>
                <a:spcPct val="0"/>
              </a:spcBef>
              <a:spcAft>
                <a:spcPct val="0"/>
              </a:spcAft>
              <a:buNone/>
            </a:pPr>
            <a:endParaRPr lang="fr-FR" altLang="fr-FR" sz="2400" dirty="0">
              <a:solidFill>
                <a:prstClr val="black"/>
              </a:solidFill>
              <a:latin typeface="Berlin Sans FB" panose="020E0602020502020306" pitchFamily="34" charset="0"/>
            </a:endParaRPr>
          </a:p>
        </p:txBody>
      </p:sp>
      <p:grpSp>
        <p:nvGrpSpPr>
          <p:cNvPr id="3" name="Groupe 2"/>
          <p:cNvGrpSpPr/>
          <p:nvPr/>
        </p:nvGrpSpPr>
        <p:grpSpPr>
          <a:xfrm>
            <a:off x="1187624" y="3933056"/>
            <a:ext cx="827112" cy="892010"/>
            <a:chOff x="6616124" y="919431"/>
            <a:chExt cx="1313418" cy="1255331"/>
          </a:xfrm>
        </p:grpSpPr>
        <p:pic>
          <p:nvPicPr>
            <p:cNvPr id="9" name="Image 8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616124" y="925592"/>
              <a:ext cx="1281067" cy="1249170"/>
            </a:xfrm>
            <a:prstGeom prst="rect">
              <a:avLst/>
            </a:prstGeom>
          </p:spPr>
        </p:pic>
        <p:pic>
          <p:nvPicPr>
            <p:cNvPr id="10" name="Image 9"/>
            <p:cNvPicPr>
              <a:picLocks noChangeAspect="1"/>
            </p:cNvPicPr>
            <p:nvPr/>
          </p:nvPicPr>
          <p:blipFill rotWithShape="1">
            <a:blip r:embed="rId3"/>
            <a:srcRect l="63455" t="30143" r="28969" b="55907"/>
            <a:stretch/>
          </p:blipFill>
          <p:spPr>
            <a:xfrm>
              <a:off x="7635687" y="919431"/>
              <a:ext cx="293855" cy="296650"/>
            </a:xfrm>
            <a:prstGeom prst="rect">
              <a:avLst/>
            </a:prstGeom>
          </p:spPr>
        </p:pic>
      </p:grpSp>
      <p:grpSp>
        <p:nvGrpSpPr>
          <p:cNvPr id="29" name="Groupe 28"/>
          <p:cNvGrpSpPr/>
          <p:nvPr/>
        </p:nvGrpSpPr>
        <p:grpSpPr>
          <a:xfrm>
            <a:off x="2484756" y="3952666"/>
            <a:ext cx="855454" cy="857165"/>
            <a:chOff x="3972700" y="4946399"/>
            <a:chExt cx="855454" cy="857165"/>
          </a:xfrm>
        </p:grpSpPr>
        <p:pic>
          <p:nvPicPr>
            <p:cNvPr id="27" name="Image 2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972700" y="4948110"/>
              <a:ext cx="855454" cy="855454"/>
            </a:xfrm>
            <a:prstGeom prst="rect">
              <a:avLst/>
            </a:prstGeom>
          </p:spPr>
        </p:pic>
        <p:pic>
          <p:nvPicPr>
            <p:cNvPr id="30" name="Image 29"/>
            <p:cNvPicPr>
              <a:picLocks noChangeAspect="1"/>
            </p:cNvPicPr>
            <p:nvPr/>
          </p:nvPicPr>
          <p:blipFill rotWithShape="1">
            <a:blip r:embed="rId3"/>
            <a:srcRect l="63455" t="30143" r="28969" b="55907"/>
            <a:stretch/>
          </p:blipFill>
          <p:spPr>
            <a:xfrm>
              <a:off x="4622781" y="4946399"/>
              <a:ext cx="185052" cy="210793"/>
            </a:xfrm>
            <a:prstGeom prst="rect">
              <a:avLst/>
            </a:prstGeom>
          </p:spPr>
        </p:pic>
      </p:grpSp>
      <p:grpSp>
        <p:nvGrpSpPr>
          <p:cNvPr id="31" name="Groupe 30"/>
          <p:cNvGrpSpPr/>
          <p:nvPr/>
        </p:nvGrpSpPr>
        <p:grpSpPr>
          <a:xfrm>
            <a:off x="5345177" y="3961848"/>
            <a:ext cx="847983" cy="847983"/>
            <a:chOff x="4948153" y="4911554"/>
            <a:chExt cx="847983" cy="847983"/>
          </a:xfrm>
        </p:grpSpPr>
        <p:pic>
          <p:nvPicPr>
            <p:cNvPr id="28" name="Image 27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948153" y="4911554"/>
              <a:ext cx="847983" cy="847983"/>
            </a:xfrm>
            <a:prstGeom prst="rect">
              <a:avLst/>
            </a:prstGeom>
          </p:spPr>
        </p:pic>
        <p:pic>
          <p:nvPicPr>
            <p:cNvPr id="33" name="Image 32"/>
            <p:cNvPicPr>
              <a:picLocks noChangeAspect="1"/>
            </p:cNvPicPr>
            <p:nvPr/>
          </p:nvPicPr>
          <p:blipFill rotWithShape="1">
            <a:blip r:embed="rId3"/>
            <a:srcRect l="63455" t="30143" r="28969" b="55907"/>
            <a:stretch/>
          </p:blipFill>
          <p:spPr>
            <a:xfrm>
              <a:off x="5611084" y="4949700"/>
              <a:ext cx="185052" cy="210793"/>
            </a:xfrm>
            <a:prstGeom prst="rect">
              <a:avLst/>
            </a:prstGeom>
          </p:spPr>
        </p:pic>
      </p:grpSp>
      <p:sp>
        <p:nvSpPr>
          <p:cNvPr id="34" name="ZoneTexte 33"/>
          <p:cNvSpPr txBox="1"/>
          <p:nvPr/>
        </p:nvSpPr>
        <p:spPr>
          <a:xfrm>
            <a:off x="107504" y="2183310"/>
            <a:ext cx="2522280" cy="3590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1219170">
              <a:defRPr/>
            </a:pPr>
            <a:r>
              <a:rPr lang="fr-FR" sz="1733" b="1" dirty="0">
                <a:solidFill>
                  <a:srgbClr val="1F49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" panose="020E0602020502020306" pitchFamily="34" charset="0"/>
              </a:rPr>
              <a:t>Directeurs d’Agence</a:t>
            </a:r>
            <a:endParaRPr lang="fr-FR" sz="1733" dirty="0">
              <a:solidFill>
                <a:srgbClr val="1F497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rlin Sans FB" panose="020E0602020502020306" pitchFamily="34" charset="0"/>
            </a:endParaRPr>
          </a:p>
        </p:txBody>
      </p:sp>
      <p:grpSp>
        <p:nvGrpSpPr>
          <p:cNvPr id="38" name="Groupe 37"/>
          <p:cNvGrpSpPr/>
          <p:nvPr/>
        </p:nvGrpSpPr>
        <p:grpSpPr>
          <a:xfrm>
            <a:off x="6472106" y="3979089"/>
            <a:ext cx="808299" cy="845977"/>
            <a:chOff x="6472106" y="5124207"/>
            <a:chExt cx="808299" cy="845977"/>
          </a:xfrm>
        </p:grpSpPr>
        <p:pic>
          <p:nvPicPr>
            <p:cNvPr id="32" name="Image 31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472106" y="5161885"/>
              <a:ext cx="808299" cy="808299"/>
            </a:xfrm>
            <a:prstGeom prst="rect">
              <a:avLst/>
            </a:prstGeom>
          </p:spPr>
        </p:pic>
        <p:pic>
          <p:nvPicPr>
            <p:cNvPr id="37" name="Image 36"/>
            <p:cNvPicPr>
              <a:picLocks noChangeAspect="1"/>
            </p:cNvPicPr>
            <p:nvPr/>
          </p:nvPicPr>
          <p:blipFill rotWithShape="1">
            <a:blip r:embed="rId3"/>
            <a:srcRect l="63455" t="30143" r="28969" b="55907"/>
            <a:stretch/>
          </p:blipFill>
          <p:spPr>
            <a:xfrm>
              <a:off x="7095353" y="5124207"/>
              <a:ext cx="185052" cy="210793"/>
            </a:xfrm>
            <a:prstGeom prst="rect">
              <a:avLst/>
            </a:prstGeom>
          </p:spPr>
        </p:pic>
      </p:grpSp>
      <p:sp>
        <p:nvSpPr>
          <p:cNvPr id="40" name="ZoneTexte 39"/>
          <p:cNvSpPr txBox="1"/>
          <p:nvPr/>
        </p:nvSpPr>
        <p:spPr>
          <a:xfrm>
            <a:off x="3033773" y="2187791"/>
            <a:ext cx="2522280" cy="6256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1219170">
              <a:defRPr/>
            </a:pPr>
            <a:r>
              <a:rPr lang="fr-FR" sz="1733" b="1" dirty="0">
                <a:solidFill>
                  <a:srgbClr val="1F49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" panose="020E0602020502020306" pitchFamily="34" charset="0"/>
              </a:rPr>
              <a:t>Directeurs d’Agence Adjoints</a:t>
            </a:r>
            <a:endParaRPr lang="fr-FR" sz="1733" dirty="0">
              <a:solidFill>
                <a:srgbClr val="1F497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rlin Sans FB" panose="020E0602020502020306" pitchFamily="34" charset="0"/>
            </a:endParaRPr>
          </a:p>
        </p:txBody>
      </p:sp>
      <p:sp>
        <p:nvSpPr>
          <p:cNvPr id="41" name="ZoneTexte 40"/>
          <p:cNvSpPr txBox="1"/>
          <p:nvPr/>
        </p:nvSpPr>
        <p:spPr>
          <a:xfrm>
            <a:off x="239759" y="2960446"/>
            <a:ext cx="2522280" cy="6256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1219170">
              <a:defRPr/>
            </a:pPr>
            <a:r>
              <a:rPr lang="fr-FR" sz="1733" b="1" dirty="0">
                <a:solidFill>
                  <a:srgbClr val="1F49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" panose="020E0602020502020306" pitchFamily="34" charset="0"/>
              </a:rPr>
              <a:t>Chargés d’Affaires Professionnels</a:t>
            </a:r>
            <a:endParaRPr lang="fr-FR" sz="1733" dirty="0">
              <a:solidFill>
                <a:srgbClr val="1F497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rlin Sans FB" panose="020E0602020502020306" pitchFamily="34" charset="0"/>
            </a:endParaRPr>
          </a:p>
        </p:txBody>
      </p:sp>
      <p:sp>
        <p:nvSpPr>
          <p:cNvPr id="42" name="ZoneTexte 41"/>
          <p:cNvSpPr txBox="1"/>
          <p:nvPr/>
        </p:nvSpPr>
        <p:spPr>
          <a:xfrm>
            <a:off x="5914484" y="2208934"/>
            <a:ext cx="2522280" cy="6256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1219170">
              <a:defRPr/>
            </a:pPr>
            <a:r>
              <a:rPr lang="fr-FR" sz="1733" b="1" dirty="0">
                <a:solidFill>
                  <a:srgbClr val="1F49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" panose="020E0602020502020306" pitchFamily="34" charset="0"/>
              </a:rPr>
              <a:t>Chargés d’Affaires Personnes Protégées</a:t>
            </a:r>
            <a:endParaRPr lang="fr-FR" sz="1733" dirty="0">
              <a:solidFill>
                <a:srgbClr val="1F497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rlin Sans FB" panose="020E0602020502020306" pitchFamily="34" charset="0"/>
            </a:endParaRPr>
          </a:p>
        </p:txBody>
      </p:sp>
      <p:sp>
        <p:nvSpPr>
          <p:cNvPr id="43" name="ZoneTexte 42"/>
          <p:cNvSpPr txBox="1"/>
          <p:nvPr/>
        </p:nvSpPr>
        <p:spPr>
          <a:xfrm>
            <a:off x="5914484" y="2950364"/>
            <a:ext cx="2522280" cy="6256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1219170">
              <a:defRPr/>
            </a:pPr>
            <a:r>
              <a:rPr lang="fr-FR" sz="1733" b="1" dirty="0">
                <a:solidFill>
                  <a:srgbClr val="1F49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" panose="020E0602020502020306" pitchFamily="34" charset="0"/>
              </a:rPr>
              <a:t>Chargés d’Affaires GP Successions</a:t>
            </a:r>
            <a:endParaRPr lang="fr-FR" sz="1733" dirty="0">
              <a:solidFill>
                <a:srgbClr val="1F497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rlin Sans FB" panose="020E0602020502020306" pitchFamily="34" charset="0"/>
            </a:endParaRPr>
          </a:p>
        </p:txBody>
      </p:sp>
      <p:sp>
        <p:nvSpPr>
          <p:cNvPr id="44" name="ZoneTexte 43"/>
          <p:cNvSpPr txBox="1"/>
          <p:nvPr/>
        </p:nvSpPr>
        <p:spPr>
          <a:xfrm>
            <a:off x="1187624" y="5372741"/>
            <a:ext cx="64323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>
                <a:solidFill>
                  <a:srgbClr val="C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" panose="020E0602020502020306" pitchFamily="34" charset="0"/>
              </a:rPr>
              <a:t>… C’est l’Harmonisation des délégations Métiers</a:t>
            </a:r>
          </a:p>
        </p:txBody>
      </p:sp>
      <p:sp>
        <p:nvSpPr>
          <p:cNvPr id="24" name="ZoneTexte 23"/>
          <p:cNvSpPr txBox="1">
            <a:spLocks noChangeArrowheads="1"/>
          </p:cNvSpPr>
          <p:nvPr/>
        </p:nvSpPr>
        <p:spPr bwMode="auto">
          <a:xfrm>
            <a:off x="-386087" y="860456"/>
            <a:ext cx="9473239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2001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1200120" lvl="2" indent="-285743" defTabSz="914378" fontAlgn="base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Font typeface="Wingdings" panose="05000000000000000000" pitchFamily="2" charset="2"/>
              <a:buChar char="n"/>
            </a:pPr>
            <a:r>
              <a:rPr lang="fr-FR" altLang="fr-FR" sz="2200" dirty="0">
                <a:solidFill>
                  <a:prstClr val="black"/>
                </a:solidFill>
                <a:latin typeface="Berlin Sans FB" panose="020E0602020502020306" pitchFamily="34" charset="0"/>
              </a:rPr>
              <a:t>Pour suivre efficacement ces 100 000 relations « PREMIUM » Haut de gamme, il faut confier la relation à un public élargi de collaborateurs, en leur donnant un accès spécifique à l’offre PREMIUM …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407A78C9-FF41-4606-8B7A-0CDBE12DB0F7}"/>
              </a:ext>
            </a:extLst>
          </p:cNvPr>
          <p:cNvSpPr txBox="1"/>
          <p:nvPr/>
        </p:nvSpPr>
        <p:spPr>
          <a:xfrm>
            <a:off x="2972094" y="3384878"/>
            <a:ext cx="2522280" cy="6256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1219170">
              <a:defRPr/>
            </a:pPr>
            <a:r>
              <a:rPr lang="fr-FR" sz="1733" b="1" dirty="0">
                <a:solidFill>
                  <a:srgbClr val="1F49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" panose="020E0602020502020306" pitchFamily="34" charset="0"/>
              </a:rPr>
              <a:t>Gestionnaires de Clientèle</a:t>
            </a:r>
            <a:endParaRPr lang="fr-FR" sz="1733" dirty="0">
              <a:solidFill>
                <a:srgbClr val="1F497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rlin Sans FB" panose="020E0602020502020306" pitchFamily="34" charset="0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CA6FDE14-16B6-4998-9D55-A39B2DD544D0}"/>
              </a:ext>
            </a:extLst>
          </p:cNvPr>
          <p:cNvSpPr/>
          <p:nvPr/>
        </p:nvSpPr>
        <p:spPr>
          <a:xfrm>
            <a:off x="108298" y="6165304"/>
            <a:ext cx="3455590" cy="6021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Franklin Gothic Heavy" panose="020B0903020102020204" pitchFamily="34" charset="0"/>
              </a:rPr>
              <a:t>DIRECTION MARCHE </a:t>
            </a:r>
            <a:r>
              <a:rPr lang="fr-FR" sz="1400" dirty="0">
                <a:solidFill>
                  <a:srgbClr val="FF0000"/>
                </a:solidFill>
                <a:latin typeface="Franklin Gothic Heavy" panose="020B0903020102020204" pitchFamily="34" charset="0"/>
              </a:rPr>
              <a:t>PREMIUM</a:t>
            </a:r>
          </a:p>
          <a:p>
            <a:pPr algn="ctr"/>
            <a:r>
              <a:rPr lang="fr-FR" sz="1400" i="1" dirty="0">
                <a:solidFill>
                  <a:schemeClr val="bg1">
                    <a:lumMod val="65000"/>
                  </a:schemeClr>
                </a:solidFill>
                <a:latin typeface="Franklin Gothic Heavy" panose="020B0903020102020204" pitchFamily="34" charset="0"/>
              </a:rPr>
              <a:t>Pôle Expertise Premium</a:t>
            </a:r>
          </a:p>
        </p:txBody>
      </p:sp>
      <p:pic>
        <p:nvPicPr>
          <p:cNvPr id="35" name="Image 2" descr="cid:image008.jpg@01D7596C.B409CC40">
            <a:extLst>
              <a:ext uri="{FF2B5EF4-FFF2-40B4-BE49-F238E27FC236}">
                <a16:creationId xmlns:a16="http://schemas.microsoft.com/office/drawing/2014/main" id="{7E42D804-2F08-4959-972D-8A63605C0D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5113" y="6278430"/>
            <a:ext cx="1569000" cy="4578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67678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7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7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7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7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2" dur="2000" fill="hold"/>
                                        <p:tgtEl>
                                          <p:spTgt spid="2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40" grpId="0"/>
      <p:bldP spid="41" grpId="0"/>
      <p:bldP spid="42" grpId="0"/>
      <p:bldP spid="43" grpId="0"/>
      <p:bldP spid="44" grpId="0"/>
      <p:bldP spid="24" grpId="0"/>
      <p:bldP spid="25" grpId="0"/>
      <p:bldP spid="25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>
            <a:spLocks noChangeArrowheads="1"/>
          </p:cNvSpPr>
          <p:nvPr/>
        </p:nvSpPr>
        <p:spPr bwMode="auto">
          <a:xfrm>
            <a:off x="-386087" y="860456"/>
            <a:ext cx="9473239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2001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1200120" lvl="2" indent="-285743" defTabSz="914378" fontAlgn="base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Font typeface="Wingdings" panose="05000000000000000000" pitchFamily="2" charset="2"/>
              <a:buChar char="n"/>
            </a:pPr>
            <a:r>
              <a:rPr lang="fr-FR" altLang="fr-FR" sz="2200" dirty="0">
                <a:solidFill>
                  <a:prstClr val="black"/>
                </a:solidFill>
                <a:latin typeface="Berlin Sans FB" panose="020E0602020502020306" pitchFamily="34" charset="0"/>
              </a:rPr>
              <a:t>Ce qu’un Gestionnaire de Clientèle va pouvoir faire ou ne pas faire…</a:t>
            </a:r>
          </a:p>
        </p:txBody>
      </p:sp>
      <p:sp>
        <p:nvSpPr>
          <p:cNvPr id="6" name="ZoneTexte 11"/>
          <p:cNvSpPr txBox="1">
            <a:spLocks noChangeArrowheads="1"/>
          </p:cNvSpPr>
          <p:nvPr/>
        </p:nvSpPr>
        <p:spPr bwMode="auto">
          <a:xfrm>
            <a:off x="134939" y="187498"/>
            <a:ext cx="8877300" cy="8720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2667" b="1" dirty="0">
                <a:solidFill>
                  <a:srgbClr val="FF0000"/>
                </a:solidFill>
                <a:latin typeface="Berlin Sans FB" panose="020E0602020502020306" pitchFamily="34" charset="0"/>
              </a:rPr>
              <a:t>L</a:t>
            </a:r>
            <a:r>
              <a:rPr lang="fr-FR" altLang="fr-FR" sz="2667" b="1" dirty="0">
                <a:solidFill>
                  <a:prstClr val="black"/>
                </a:solidFill>
                <a:latin typeface="Berlin Sans FB" panose="020E0602020502020306" pitchFamily="34" charset="0"/>
              </a:rPr>
              <a:t>E </a:t>
            </a:r>
            <a:r>
              <a:rPr lang="fr-FR" altLang="fr-FR" sz="2667" b="1" dirty="0">
                <a:solidFill>
                  <a:srgbClr val="FF0000"/>
                </a:solidFill>
                <a:latin typeface="Berlin Sans FB" panose="020E0602020502020306" pitchFamily="34" charset="0"/>
              </a:rPr>
              <a:t>C</a:t>
            </a:r>
            <a:r>
              <a:rPr lang="fr-FR" altLang="fr-FR" sz="2667" b="1" dirty="0">
                <a:solidFill>
                  <a:prstClr val="black"/>
                </a:solidFill>
                <a:latin typeface="Berlin Sans FB" panose="020E0602020502020306" pitchFamily="34" charset="0"/>
              </a:rPr>
              <a:t>ONTEXTE</a:t>
            </a:r>
            <a:endParaRPr lang="fr-FR" altLang="fr-FR" sz="2667" dirty="0">
              <a:solidFill>
                <a:prstClr val="black"/>
              </a:solidFill>
              <a:latin typeface="Berlin Sans FB" panose="020E0602020502020306" pitchFamily="34" charset="0"/>
            </a:endParaRPr>
          </a:p>
          <a:p>
            <a:pPr defTabSz="1219170" fontAlgn="base">
              <a:spcBef>
                <a:spcPct val="0"/>
              </a:spcBef>
              <a:spcAft>
                <a:spcPct val="0"/>
              </a:spcAft>
              <a:buNone/>
            </a:pPr>
            <a:endParaRPr lang="fr-FR" altLang="fr-FR" sz="2400" dirty="0">
              <a:solidFill>
                <a:prstClr val="black"/>
              </a:solidFill>
              <a:latin typeface="Berlin Sans FB" panose="020E0602020502020306" pitchFamily="34" charset="0"/>
            </a:endParaRP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/>
          <a:srcRect l="15134" t="44094" r="26203" b="38188"/>
          <a:stretch/>
        </p:blipFill>
        <p:spPr>
          <a:xfrm>
            <a:off x="5796136" y="288413"/>
            <a:ext cx="3022125" cy="513191"/>
          </a:xfrm>
          <a:prstGeom prst="rect">
            <a:avLst/>
          </a:prstGeom>
        </p:spPr>
      </p:pic>
      <p:graphicFrame>
        <p:nvGraphicFramePr>
          <p:cNvPr id="3" name="Tableau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8601581"/>
              </p:ext>
            </p:extLst>
          </p:nvPr>
        </p:nvGraphicFramePr>
        <p:xfrm>
          <a:off x="134939" y="1468383"/>
          <a:ext cx="8952212" cy="435864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772765">
                  <a:extLst>
                    <a:ext uri="{9D8B030D-6E8A-4147-A177-3AD203B41FA5}">
                      <a16:colId xmlns:a16="http://schemas.microsoft.com/office/drawing/2014/main" val="3053650830"/>
                    </a:ext>
                  </a:extLst>
                </a:gridCol>
                <a:gridCol w="2732968">
                  <a:extLst>
                    <a:ext uri="{9D8B030D-6E8A-4147-A177-3AD203B41FA5}">
                      <a16:colId xmlns:a16="http://schemas.microsoft.com/office/drawing/2014/main" val="3316575777"/>
                    </a:ext>
                  </a:extLst>
                </a:gridCol>
                <a:gridCol w="1682717">
                  <a:extLst>
                    <a:ext uri="{9D8B030D-6E8A-4147-A177-3AD203B41FA5}">
                      <a16:colId xmlns:a16="http://schemas.microsoft.com/office/drawing/2014/main" val="605886852"/>
                    </a:ext>
                  </a:extLst>
                </a:gridCol>
                <a:gridCol w="984915">
                  <a:extLst>
                    <a:ext uri="{9D8B030D-6E8A-4147-A177-3AD203B41FA5}">
                      <a16:colId xmlns:a16="http://schemas.microsoft.com/office/drawing/2014/main" val="2368786541"/>
                    </a:ext>
                  </a:extLst>
                </a:gridCol>
                <a:gridCol w="827241">
                  <a:extLst>
                    <a:ext uri="{9D8B030D-6E8A-4147-A177-3AD203B41FA5}">
                      <a16:colId xmlns:a16="http://schemas.microsoft.com/office/drawing/2014/main" val="2356606765"/>
                    </a:ext>
                  </a:extLst>
                </a:gridCol>
                <a:gridCol w="951606">
                  <a:extLst>
                    <a:ext uri="{9D8B030D-6E8A-4147-A177-3AD203B41FA5}">
                      <a16:colId xmlns:a16="http://schemas.microsoft.com/office/drawing/2014/main" val="1771732043"/>
                    </a:ext>
                  </a:extLst>
                </a:gridCol>
              </a:tblGrid>
              <a:tr h="650843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latin typeface="Kristen ITC" panose="03050502040202030202" pitchFamily="66" charset="0"/>
                        </a:rPr>
                        <a:t>Contrats Premium </a:t>
                      </a:r>
                    </a:p>
                    <a:p>
                      <a:pPr algn="ctr"/>
                      <a:r>
                        <a:rPr lang="fr-FR" sz="1400" dirty="0">
                          <a:latin typeface="Kristen ITC" panose="03050502040202030202" pitchFamily="66" charset="0"/>
                        </a:rPr>
                        <a:t>Haut de Gamme (</a:t>
                      </a:r>
                      <a:r>
                        <a:rPr lang="fr-FR" sz="1400" dirty="0" err="1">
                          <a:latin typeface="Kristen ITC" panose="03050502040202030202" pitchFamily="66" charset="0"/>
                        </a:rPr>
                        <a:t>Millevie</a:t>
                      </a:r>
                      <a:r>
                        <a:rPr lang="fr-FR" sz="1400" dirty="0">
                          <a:latin typeface="Kristen ITC" panose="03050502040202030202" pitchFamily="66" charset="0"/>
                        </a:rPr>
                        <a:t> Premium/</a:t>
                      </a:r>
                      <a:r>
                        <a:rPr lang="fr-FR" sz="1400" dirty="0" err="1">
                          <a:latin typeface="Kristen ITC" panose="03050502040202030202" pitchFamily="66" charset="0"/>
                        </a:rPr>
                        <a:t>Capi</a:t>
                      </a:r>
                      <a:r>
                        <a:rPr lang="fr-FR" sz="1400" dirty="0">
                          <a:latin typeface="Kristen ITC" panose="03050502040202030202" pitchFamily="66" charset="0"/>
                        </a:rPr>
                        <a:t> et Nuances Plus/</a:t>
                      </a:r>
                      <a:r>
                        <a:rPr lang="fr-FR" sz="1400" dirty="0" err="1">
                          <a:latin typeface="Kristen ITC" panose="03050502040202030202" pitchFamily="66" charset="0"/>
                        </a:rPr>
                        <a:t>Capi</a:t>
                      </a:r>
                      <a:r>
                        <a:rPr lang="fr-FR" sz="1400" dirty="0">
                          <a:latin typeface="Kristen ITC" panose="03050502040202030202" pitchFamily="66" charset="0"/>
                        </a:rPr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latin typeface="Kristen ITC" panose="03050502040202030202" pitchFamily="66" charset="0"/>
                        </a:rPr>
                        <a:t>Contrats</a:t>
                      </a:r>
                      <a:r>
                        <a:rPr lang="fr-FR" sz="1400" baseline="0" dirty="0">
                          <a:latin typeface="Kristen ITC" panose="03050502040202030202" pitchFamily="66" charset="0"/>
                        </a:rPr>
                        <a:t> Premium Gestion Privée (</a:t>
                      </a:r>
                      <a:r>
                        <a:rPr lang="fr-FR" sz="1400" baseline="0" dirty="0" err="1">
                          <a:latin typeface="Kristen ITC" panose="03050502040202030202" pitchFamily="66" charset="0"/>
                        </a:rPr>
                        <a:t>Millevie</a:t>
                      </a:r>
                      <a:r>
                        <a:rPr lang="fr-FR" sz="1400" baseline="0" dirty="0">
                          <a:latin typeface="Kristen ITC" panose="03050502040202030202" pitchFamily="66" charset="0"/>
                        </a:rPr>
                        <a:t> Infinie/Nuances Privilège)</a:t>
                      </a:r>
                      <a:endParaRPr lang="fr-FR" sz="1400" dirty="0">
                        <a:latin typeface="Kristen ITC" panose="03050502040202030202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300" dirty="0">
                          <a:latin typeface="Kristen ITC" panose="03050502040202030202" pitchFamily="66" charset="0"/>
                        </a:rPr>
                        <a:t>OG/GSM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300" dirty="0">
                          <a:latin typeface="Kristen ITC" panose="03050502040202030202" pitchFamily="66" charset="0"/>
                        </a:rPr>
                        <a:t>FAF</a:t>
                      </a:r>
                    </a:p>
                    <a:p>
                      <a:pPr algn="ctr"/>
                      <a:r>
                        <a:rPr lang="fr-FR" sz="1300" dirty="0">
                          <a:latin typeface="Kristen ITC" panose="03050502040202030202" pitchFamily="66" charset="0"/>
                        </a:rPr>
                        <a:t>GP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latin typeface="Kristen ITC" panose="03050502040202030202" pitchFamily="66" charset="0"/>
                        </a:rPr>
                        <a:t>SCPI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5469562"/>
                  </a:ext>
                </a:extLst>
              </a:tr>
              <a:tr h="3101305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Kristen ITC" panose="03050502040202030202" pitchFamily="66" charset="0"/>
                        </a:rPr>
                        <a:t>Gestionnaire de clientèle</a:t>
                      </a:r>
                    </a:p>
                  </a:txBody>
                  <a:tcPr marL="9525" marR="9525" marT="9525" marB="0" anchor="ctr">
                    <a:solidFill>
                      <a:srgbClr val="F5EBE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200" b="1" dirty="0">
                          <a:solidFill>
                            <a:srgbClr val="FF0000"/>
                          </a:solidFill>
                          <a:latin typeface="Kristen ITC" panose="03050502040202030202" pitchFamily="66" charset="0"/>
                        </a:rPr>
                        <a:t>OUI,</a:t>
                      </a:r>
                      <a:r>
                        <a:rPr lang="fr-FR" sz="1200" b="1" baseline="0" dirty="0">
                          <a:solidFill>
                            <a:srgbClr val="FF0000"/>
                          </a:solidFill>
                          <a:latin typeface="Kristen ITC" panose="03050502040202030202" pitchFamily="66" charset="0"/>
                        </a:rPr>
                        <a:t> dans les limites ci-dessous:</a:t>
                      </a:r>
                      <a:endParaRPr lang="fr-FR" sz="1200" b="1" dirty="0">
                        <a:solidFill>
                          <a:srgbClr val="FF0000"/>
                        </a:solidFill>
                        <a:latin typeface="Kristen ITC" panose="03050502040202030202" pitchFamily="66" charset="0"/>
                      </a:endParaRPr>
                    </a:p>
                    <a:p>
                      <a:endParaRPr lang="fr-FR" sz="1200" dirty="0">
                        <a:latin typeface="Kristen ITC" panose="03050502040202030202" pitchFamily="66" charset="0"/>
                      </a:endParaRPr>
                    </a:p>
                    <a:p>
                      <a:r>
                        <a:rPr lang="fr-FR" sz="1200" dirty="0">
                          <a:latin typeface="Kristen ITC" panose="03050502040202030202" pitchFamily="66" charset="0"/>
                        </a:rPr>
                        <a:t>Plafond de 75 K€ (par opération ou en cumul souscription)</a:t>
                      </a:r>
                    </a:p>
                    <a:p>
                      <a:endParaRPr lang="fr-FR" sz="1200" dirty="0">
                        <a:latin typeface="Kristen ITC" panose="03050502040202030202" pitchFamily="66" charset="0"/>
                      </a:endParaRPr>
                    </a:p>
                    <a:p>
                      <a:r>
                        <a:rPr lang="fr-FR" sz="1200" dirty="0">
                          <a:latin typeface="Kristen ITC" panose="03050502040202030202" pitchFamily="66" charset="0"/>
                        </a:rPr>
                        <a:t> Si cumul &gt; 75 K€, opération plafonnée à 50 K€</a:t>
                      </a:r>
                    </a:p>
                    <a:p>
                      <a:endParaRPr lang="fr-FR" sz="1200" dirty="0">
                        <a:latin typeface="Kristen ITC" panose="03050502040202030202" pitchFamily="66" charset="0"/>
                      </a:endParaRPr>
                    </a:p>
                    <a:p>
                      <a:r>
                        <a:rPr lang="fr-FR" sz="1200" dirty="0">
                          <a:latin typeface="Kristen ITC" panose="03050502040202030202" pitchFamily="66" charset="0"/>
                        </a:rPr>
                        <a:t>Les opérations de retraits et arbitrages peuvent être réalisées dans la limite de 75 K€,  et ce quel que soit l’encours du contrat</a:t>
                      </a:r>
                    </a:p>
                    <a:p>
                      <a:endParaRPr lang="fr-FR" sz="1200" dirty="0">
                        <a:latin typeface="Kristen ITC" panose="03050502040202030202" pitchFamily="66" charset="0"/>
                      </a:endParaRPr>
                    </a:p>
                    <a:p>
                      <a:r>
                        <a:rPr lang="fr-FR" sz="1200" b="1" dirty="0">
                          <a:latin typeface="Kristen ITC" panose="03050502040202030202" pitchFamily="66" charset="0"/>
                        </a:rPr>
                        <a:t>Exclusions</a:t>
                      </a:r>
                      <a:r>
                        <a:rPr lang="fr-FR" sz="1200" dirty="0">
                          <a:latin typeface="Kristen ITC" panose="03050502040202030202" pitchFamily="66" charset="0"/>
                        </a:rPr>
                        <a:t> : Adhésions conjointes, souscriptions démembrées, clause bénéficiaire démembrée"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37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dirty="0">
                        <a:latin typeface="Kristen ITC" panose="03050502040202030202" pitchFamily="66" charset="0"/>
                      </a:endParaRPr>
                    </a:p>
                    <a:p>
                      <a:pPr marL="0" marR="0" lvl="0" indent="0" algn="ctr" defTabSz="91437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dirty="0">
                        <a:latin typeface="Kristen ITC" panose="03050502040202030202" pitchFamily="66" charset="0"/>
                      </a:endParaRPr>
                    </a:p>
                    <a:p>
                      <a:pPr marL="0" marR="0" lvl="0" indent="0" algn="ctr" defTabSz="91437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dirty="0">
                        <a:latin typeface="Kristen ITC" panose="03050502040202030202" pitchFamily="66" charset="0"/>
                      </a:endParaRPr>
                    </a:p>
                    <a:p>
                      <a:pPr marL="0" marR="0" lvl="0" indent="0" algn="ctr" defTabSz="91437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dirty="0">
                        <a:latin typeface="Kristen ITC" panose="03050502040202030202" pitchFamily="66" charset="0"/>
                      </a:endParaRPr>
                    </a:p>
                    <a:p>
                      <a:pPr marL="0" marR="0" lvl="0" indent="0" algn="ctr" defTabSz="91437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dirty="0">
                        <a:latin typeface="Kristen ITC" panose="03050502040202030202" pitchFamily="66" charset="0"/>
                      </a:endParaRPr>
                    </a:p>
                    <a:p>
                      <a:pPr marL="0" marR="0" lvl="0" indent="0" algn="ctr" defTabSz="91437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dirty="0">
                        <a:latin typeface="Kristen ITC" panose="03050502040202030202" pitchFamily="66" charset="0"/>
                      </a:endParaRPr>
                    </a:p>
                    <a:p>
                      <a:pPr marL="0" marR="0" lvl="0" indent="0" algn="ctr" defTabSz="91437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dirty="0">
                        <a:latin typeface="Kristen ITC" panose="03050502040202030202" pitchFamily="66" charset="0"/>
                      </a:endParaRPr>
                    </a:p>
                    <a:p>
                      <a:pPr marL="0" marR="0" lvl="0" indent="0" algn="ctr" defTabSz="91437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dirty="0">
                        <a:latin typeface="Kristen ITC" panose="03050502040202030202" pitchFamily="66" charset="0"/>
                      </a:endParaRPr>
                    </a:p>
                    <a:p>
                      <a:pPr marL="0" marR="0" lvl="0" indent="0" algn="ctr" defTabSz="91437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>
                          <a:latin typeface="Kristen ITC" panose="03050502040202030202" pitchFamily="66" charset="0"/>
                        </a:rPr>
                        <a:t>NON</a:t>
                      </a:r>
                      <a:endParaRPr lang="fr-FR" sz="1200" dirty="0">
                        <a:latin typeface="Kristen ITC" panose="03050502040202030202" pitchFamily="66" charset="0"/>
                      </a:endParaRPr>
                    </a:p>
                  </a:txBody>
                  <a:tcPr>
                    <a:solidFill>
                      <a:srgbClr val="F5EBE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1" dirty="0">
                        <a:latin typeface="Kristen ITC" panose="03050502040202030202" pitchFamily="66" charset="0"/>
                      </a:endParaRPr>
                    </a:p>
                    <a:p>
                      <a:pPr algn="ctr"/>
                      <a:endParaRPr lang="fr-FR" sz="1200" b="1" dirty="0">
                        <a:latin typeface="Kristen ITC" panose="03050502040202030202" pitchFamily="66" charset="0"/>
                      </a:endParaRPr>
                    </a:p>
                    <a:p>
                      <a:pPr algn="ctr"/>
                      <a:endParaRPr lang="fr-FR" sz="1200" b="1" dirty="0">
                        <a:latin typeface="Kristen ITC" panose="03050502040202030202" pitchFamily="66" charset="0"/>
                      </a:endParaRPr>
                    </a:p>
                    <a:p>
                      <a:pPr algn="ctr"/>
                      <a:endParaRPr lang="fr-FR" sz="1200" b="1" dirty="0">
                        <a:latin typeface="Kristen ITC" panose="03050502040202030202" pitchFamily="66" charset="0"/>
                      </a:endParaRPr>
                    </a:p>
                    <a:p>
                      <a:pPr algn="ctr"/>
                      <a:endParaRPr lang="fr-FR" sz="1200" b="1" dirty="0">
                        <a:latin typeface="Kristen ITC" panose="03050502040202030202" pitchFamily="66" charset="0"/>
                      </a:endParaRPr>
                    </a:p>
                    <a:p>
                      <a:pPr algn="ctr"/>
                      <a:endParaRPr lang="fr-FR" sz="1200" b="1" dirty="0">
                        <a:latin typeface="Kristen ITC" panose="03050502040202030202" pitchFamily="66" charset="0"/>
                      </a:endParaRPr>
                    </a:p>
                    <a:p>
                      <a:pPr algn="ctr"/>
                      <a:endParaRPr lang="fr-FR" sz="1200" b="1" dirty="0">
                        <a:latin typeface="Kristen ITC" panose="03050502040202030202" pitchFamily="66" charset="0"/>
                      </a:endParaRPr>
                    </a:p>
                    <a:p>
                      <a:pPr algn="ctr"/>
                      <a:endParaRPr lang="fr-FR" sz="1200" b="1" dirty="0">
                        <a:latin typeface="Kristen ITC" panose="03050502040202030202" pitchFamily="66" charset="0"/>
                      </a:endParaRPr>
                    </a:p>
                    <a:p>
                      <a:pPr algn="ctr"/>
                      <a:r>
                        <a:rPr lang="fr-FR" sz="1200" b="1" dirty="0">
                          <a:solidFill>
                            <a:srgbClr val="FF0000"/>
                          </a:solidFill>
                          <a:latin typeface="Kristen ITC" panose="03050502040202030202" pitchFamily="66" charset="0"/>
                        </a:rPr>
                        <a:t>OUI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sz="1200" b="1" dirty="0">
                        <a:latin typeface="Kristen ITC" panose="03050502040202030202" pitchFamily="66" charset="0"/>
                      </a:endParaRPr>
                    </a:p>
                    <a:p>
                      <a:pPr algn="ctr"/>
                      <a:endParaRPr lang="fr-FR" sz="1200" b="1" dirty="0">
                        <a:latin typeface="Kristen ITC" panose="03050502040202030202" pitchFamily="66" charset="0"/>
                      </a:endParaRPr>
                    </a:p>
                    <a:p>
                      <a:pPr algn="ctr"/>
                      <a:endParaRPr lang="fr-FR" sz="1200" b="1" dirty="0">
                        <a:latin typeface="Kristen ITC" panose="03050502040202030202" pitchFamily="66" charset="0"/>
                      </a:endParaRPr>
                    </a:p>
                    <a:p>
                      <a:pPr algn="ctr"/>
                      <a:endParaRPr lang="fr-FR" sz="1200" b="1" dirty="0">
                        <a:latin typeface="Kristen ITC" panose="03050502040202030202" pitchFamily="66" charset="0"/>
                      </a:endParaRPr>
                    </a:p>
                    <a:p>
                      <a:pPr algn="ctr"/>
                      <a:endParaRPr lang="fr-FR" sz="1200" b="1" dirty="0">
                        <a:latin typeface="Kristen ITC" panose="03050502040202030202" pitchFamily="66" charset="0"/>
                      </a:endParaRPr>
                    </a:p>
                    <a:p>
                      <a:pPr algn="ctr"/>
                      <a:endParaRPr lang="fr-FR" sz="1200" b="1" dirty="0">
                        <a:latin typeface="Kristen ITC" panose="03050502040202030202" pitchFamily="66" charset="0"/>
                      </a:endParaRPr>
                    </a:p>
                    <a:p>
                      <a:pPr algn="ctr"/>
                      <a:endParaRPr lang="fr-FR" sz="1200" b="1" dirty="0">
                        <a:latin typeface="Kristen ITC" panose="03050502040202030202" pitchFamily="66" charset="0"/>
                      </a:endParaRPr>
                    </a:p>
                    <a:p>
                      <a:pPr algn="ctr"/>
                      <a:endParaRPr lang="fr-FR" sz="1200" b="1" dirty="0">
                        <a:latin typeface="Kristen ITC" panose="03050502040202030202" pitchFamily="66" charset="0"/>
                      </a:endParaRPr>
                    </a:p>
                    <a:p>
                      <a:pPr algn="ctr"/>
                      <a:r>
                        <a:rPr lang="fr-FR" sz="1200" b="1" dirty="0">
                          <a:latin typeface="Kristen ITC" panose="03050502040202030202" pitchFamily="66" charset="0"/>
                        </a:rPr>
                        <a:t>NON</a:t>
                      </a:r>
                    </a:p>
                    <a:p>
                      <a:pPr algn="ctr"/>
                      <a:endParaRPr lang="fr-FR" sz="1200" b="1" dirty="0">
                        <a:latin typeface="Kristen ITC" panose="03050502040202030202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sz="1200" b="1" dirty="0">
                        <a:latin typeface="Kristen ITC" panose="03050502040202030202" pitchFamily="66" charset="0"/>
                      </a:endParaRPr>
                    </a:p>
                    <a:p>
                      <a:pPr algn="ctr"/>
                      <a:endParaRPr lang="fr-FR" sz="1200" b="1" dirty="0">
                        <a:latin typeface="Kristen ITC" panose="03050502040202030202" pitchFamily="66" charset="0"/>
                      </a:endParaRPr>
                    </a:p>
                    <a:p>
                      <a:pPr algn="ctr"/>
                      <a:endParaRPr lang="fr-FR" sz="1200" b="1" dirty="0">
                        <a:latin typeface="Kristen ITC" panose="03050502040202030202" pitchFamily="66" charset="0"/>
                      </a:endParaRPr>
                    </a:p>
                    <a:p>
                      <a:pPr algn="ctr"/>
                      <a:endParaRPr lang="fr-FR" sz="1200" b="1" dirty="0">
                        <a:latin typeface="Kristen ITC" panose="03050502040202030202" pitchFamily="66" charset="0"/>
                      </a:endParaRPr>
                    </a:p>
                    <a:p>
                      <a:pPr algn="ctr"/>
                      <a:endParaRPr lang="fr-FR" sz="1200" b="1" dirty="0">
                        <a:latin typeface="Kristen ITC" panose="03050502040202030202" pitchFamily="66" charset="0"/>
                      </a:endParaRPr>
                    </a:p>
                    <a:p>
                      <a:pPr algn="ctr"/>
                      <a:endParaRPr lang="fr-FR" sz="1200" b="1" dirty="0">
                        <a:latin typeface="Kristen ITC" panose="03050502040202030202" pitchFamily="66" charset="0"/>
                      </a:endParaRPr>
                    </a:p>
                    <a:p>
                      <a:pPr algn="ctr"/>
                      <a:endParaRPr lang="fr-FR" sz="1200" b="1" dirty="0">
                        <a:latin typeface="Kristen ITC" panose="03050502040202030202" pitchFamily="66" charset="0"/>
                      </a:endParaRPr>
                    </a:p>
                    <a:p>
                      <a:pPr algn="ctr"/>
                      <a:endParaRPr lang="fr-FR" sz="1200" b="1" dirty="0">
                        <a:latin typeface="Kristen ITC" panose="03050502040202030202" pitchFamily="66" charset="0"/>
                      </a:endParaRPr>
                    </a:p>
                    <a:p>
                      <a:pPr algn="ctr"/>
                      <a:r>
                        <a:rPr lang="fr-FR" sz="1200" b="1" dirty="0">
                          <a:latin typeface="Kristen ITC" panose="03050502040202030202" pitchFamily="66" charset="0"/>
                        </a:rPr>
                        <a:t>NON</a:t>
                      </a:r>
                    </a:p>
                  </a:txBody>
                  <a:tcPr>
                    <a:solidFill>
                      <a:srgbClr val="F5EB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3874308"/>
                  </a:ext>
                </a:extLst>
              </a:tr>
            </a:tbl>
          </a:graphicData>
        </a:graphic>
      </p:graphicFrame>
      <p:sp>
        <p:nvSpPr>
          <p:cNvPr id="9" name="Rectangle 8">
            <a:extLst>
              <a:ext uri="{FF2B5EF4-FFF2-40B4-BE49-F238E27FC236}">
                <a16:creationId xmlns:a16="http://schemas.microsoft.com/office/drawing/2014/main" id="{603B2961-7B8A-45ED-BCD4-C425FDAC4938}"/>
              </a:ext>
            </a:extLst>
          </p:cNvPr>
          <p:cNvSpPr/>
          <p:nvPr/>
        </p:nvSpPr>
        <p:spPr>
          <a:xfrm>
            <a:off x="108298" y="6165304"/>
            <a:ext cx="3455590" cy="6021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Franklin Gothic Heavy" panose="020B0903020102020204" pitchFamily="34" charset="0"/>
              </a:rPr>
              <a:t>DIRECTION MARCHE </a:t>
            </a:r>
            <a:r>
              <a:rPr lang="fr-FR" sz="1400" dirty="0">
                <a:solidFill>
                  <a:srgbClr val="FF0000"/>
                </a:solidFill>
                <a:latin typeface="Franklin Gothic Heavy" panose="020B0903020102020204" pitchFamily="34" charset="0"/>
              </a:rPr>
              <a:t>PREMIUM</a:t>
            </a:r>
          </a:p>
          <a:p>
            <a:pPr algn="ctr"/>
            <a:r>
              <a:rPr lang="fr-FR" sz="1400" i="1" dirty="0">
                <a:solidFill>
                  <a:schemeClr val="bg1">
                    <a:lumMod val="65000"/>
                  </a:schemeClr>
                </a:solidFill>
                <a:latin typeface="Franklin Gothic Heavy" panose="020B0903020102020204" pitchFamily="34" charset="0"/>
              </a:rPr>
              <a:t>Pôle Expertise Premium</a:t>
            </a:r>
          </a:p>
        </p:txBody>
      </p:sp>
      <p:pic>
        <p:nvPicPr>
          <p:cNvPr id="10" name="Image 2" descr="cid:image008.jpg@01D7596C.B409CC40">
            <a:extLst>
              <a:ext uri="{FF2B5EF4-FFF2-40B4-BE49-F238E27FC236}">
                <a16:creationId xmlns:a16="http://schemas.microsoft.com/office/drawing/2014/main" id="{059A47F6-97A2-47A7-B155-040CA85815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5113" y="6278430"/>
            <a:ext cx="1569000" cy="4578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507691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>
            <a:spLocks noChangeArrowheads="1"/>
          </p:cNvSpPr>
          <p:nvPr/>
        </p:nvSpPr>
        <p:spPr bwMode="auto">
          <a:xfrm>
            <a:off x="-330309" y="853603"/>
            <a:ext cx="9473239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2001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1200120" lvl="2" indent="-285743" defTabSz="914378" fontAlgn="base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Font typeface="Wingdings" panose="05000000000000000000" pitchFamily="2" charset="2"/>
              <a:buChar char="n"/>
            </a:pPr>
            <a:r>
              <a:rPr lang="fr-FR" altLang="fr-FR" sz="2200" dirty="0">
                <a:solidFill>
                  <a:prstClr val="black"/>
                </a:solidFill>
                <a:latin typeface="Berlin Sans FB" panose="020E0602020502020306" pitchFamily="34" charset="0"/>
              </a:rPr>
              <a:t>L’ancienne offre</a:t>
            </a:r>
          </a:p>
        </p:txBody>
      </p:sp>
      <p:sp>
        <p:nvSpPr>
          <p:cNvPr id="6" name="ZoneTexte 11"/>
          <p:cNvSpPr txBox="1">
            <a:spLocks noChangeArrowheads="1"/>
          </p:cNvSpPr>
          <p:nvPr/>
        </p:nvSpPr>
        <p:spPr bwMode="auto">
          <a:xfrm>
            <a:off x="134938" y="187498"/>
            <a:ext cx="9009061" cy="5027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2667" b="1" dirty="0">
                <a:solidFill>
                  <a:srgbClr val="FF0000"/>
                </a:solidFill>
                <a:latin typeface="Berlin Sans FB" panose="020E0602020502020306" pitchFamily="34" charset="0"/>
              </a:rPr>
              <a:t>L</a:t>
            </a:r>
            <a:r>
              <a:rPr lang="fr-FR" altLang="fr-FR" sz="2667" b="1" dirty="0">
                <a:latin typeface="Berlin Sans FB" panose="020E0602020502020306" pitchFamily="34" charset="0"/>
              </a:rPr>
              <a:t>’</a:t>
            </a:r>
            <a:r>
              <a:rPr lang="fr-FR" altLang="fr-FR" sz="2667" b="1" dirty="0">
                <a:solidFill>
                  <a:srgbClr val="FF0000"/>
                </a:solidFill>
                <a:latin typeface="Berlin Sans FB" panose="020E0602020502020306" pitchFamily="34" charset="0"/>
              </a:rPr>
              <a:t>A</a:t>
            </a:r>
            <a:r>
              <a:rPr lang="fr-FR" altLang="fr-FR" sz="2667" b="1" dirty="0">
                <a:latin typeface="Berlin Sans FB" panose="020E0602020502020306" pitchFamily="34" charset="0"/>
              </a:rPr>
              <a:t>SSURANCE-</a:t>
            </a:r>
            <a:r>
              <a:rPr lang="fr-FR" altLang="fr-FR" sz="2667" b="1" dirty="0">
                <a:solidFill>
                  <a:srgbClr val="FF0000"/>
                </a:solidFill>
                <a:latin typeface="Berlin Sans FB" panose="020E0602020502020306" pitchFamily="34" charset="0"/>
              </a:rPr>
              <a:t>V</a:t>
            </a:r>
            <a:r>
              <a:rPr lang="fr-FR" altLang="fr-FR" sz="2667" b="1" dirty="0">
                <a:latin typeface="Berlin Sans FB" panose="020E0602020502020306" pitchFamily="34" charset="0"/>
              </a:rPr>
              <a:t>IE: </a:t>
            </a:r>
            <a:r>
              <a:rPr lang="fr-FR" altLang="fr-FR" sz="2667" b="1" dirty="0">
                <a:solidFill>
                  <a:srgbClr val="FF0000"/>
                </a:solidFill>
                <a:latin typeface="Berlin Sans FB" panose="020E0602020502020306" pitchFamily="34" charset="0"/>
              </a:rPr>
              <a:t>L</a:t>
            </a:r>
            <a:r>
              <a:rPr lang="fr-FR" altLang="fr-FR" sz="2667" b="1" dirty="0">
                <a:latin typeface="Berlin Sans FB" panose="020E0602020502020306" pitchFamily="34" charset="0"/>
              </a:rPr>
              <a:t>A </a:t>
            </a:r>
            <a:r>
              <a:rPr lang="fr-FR" altLang="fr-FR" sz="2667" b="1" dirty="0">
                <a:solidFill>
                  <a:srgbClr val="FF0000"/>
                </a:solidFill>
                <a:latin typeface="Berlin Sans FB" panose="020E0602020502020306" pitchFamily="34" charset="0"/>
              </a:rPr>
              <a:t>G</a:t>
            </a:r>
            <a:r>
              <a:rPr lang="fr-FR" altLang="fr-FR" sz="2667" b="1" dirty="0">
                <a:latin typeface="Berlin Sans FB" panose="020E0602020502020306" pitchFamily="34" charset="0"/>
              </a:rPr>
              <a:t>AMME </a:t>
            </a:r>
            <a:r>
              <a:rPr lang="fr-FR" altLang="fr-FR" sz="2667" b="1" dirty="0">
                <a:solidFill>
                  <a:srgbClr val="FF0000"/>
                </a:solidFill>
                <a:latin typeface="Berlin Sans FB" panose="020E0602020502020306" pitchFamily="34" charset="0"/>
              </a:rPr>
              <a:t>P</a:t>
            </a:r>
            <a:r>
              <a:rPr lang="fr-FR" altLang="fr-FR" sz="2667" b="1" dirty="0">
                <a:latin typeface="Berlin Sans FB" panose="020E0602020502020306" pitchFamily="34" charset="0"/>
              </a:rPr>
              <a:t>REMIUM</a:t>
            </a:r>
            <a:endParaRPr lang="fr-FR" altLang="fr-FR" sz="2400" dirty="0">
              <a:solidFill>
                <a:prstClr val="black"/>
              </a:solidFill>
              <a:latin typeface="Berlin Sans FB" panose="020E0602020502020306" pitchFamily="34" charset="0"/>
            </a:endParaRPr>
          </a:p>
        </p:txBody>
      </p:sp>
      <p:grpSp>
        <p:nvGrpSpPr>
          <p:cNvPr id="22" name="Groupe 21"/>
          <p:cNvGrpSpPr/>
          <p:nvPr/>
        </p:nvGrpSpPr>
        <p:grpSpPr>
          <a:xfrm>
            <a:off x="971600" y="1284490"/>
            <a:ext cx="1904029" cy="1172728"/>
            <a:chOff x="3635896" y="1500840"/>
            <a:chExt cx="1904029" cy="1172728"/>
          </a:xfrm>
        </p:grpSpPr>
        <p:pic>
          <p:nvPicPr>
            <p:cNvPr id="18" name="Image 17"/>
            <p:cNvPicPr>
              <a:picLocks noChangeAspect="1"/>
            </p:cNvPicPr>
            <p:nvPr/>
          </p:nvPicPr>
          <p:blipFill rotWithShape="1">
            <a:blip r:embed="rId2"/>
            <a:srcRect l="10153" t="26375" r="83206" b="65750"/>
            <a:stretch/>
          </p:blipFill>
          <p:spPr>
            <a:xfrm>
              <a:off x="4129729" y="2062661"/>
              <a:ext cx="916362" cy="610907"/>
            </a:xfrm>
            <a:prstGeom prst="rect">
              <a:avLst/>
            </a:prstGeom>
          </p:spPr>
        </p:pic>
        <p:pic>
          <p:nvPicPr>
            <p:cNvPr id="19" name="Image 18"/>
            <p:cNvPicPr>
              <a:picLocks noChangeAspect="1"/>
            </p:cNvPicPr>
            <p:nvPr/>
          </p:nvPicPr>
          <p:blipFill rotWithShape="1">
            <a:blip r:embed="rId3"/>
            <a:srcRect l="10706" t="30313" r="79885" b="64765"/>
            <a:stretch/>
          </p:blipFill>
          <p:spPr>
            <a:xfrm>
              <a:off x="3635896" y="1500840"/>
              <a:ext cx="1904029" cy="560008"/>
            </a:xfrm>
            <a:prstGeom prst="rect">
              <a:avLst/>
            </a:prstGeom>
          </p:spPr>
        </p:pic>
      </p:grpSp>
      <p:sp>
        <p:nvSpPr>
          <p:cNvPr id="7" name="ZoneTexte 6"/>
          <p:cNvSpPr txBox="1">
            <a:spLocks noChangeArrowheads="1"/>
          </p:cNvSpPr>
          <p:nvPr/>
        </p:nvSpPr>
        <p:spPr bwMode="auto">
          <a:xfrm>
            <a:off x="4681594" y="848224"/>
            <a:ext cx="3778838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2001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1200120" lvl="2" indent="-285743" defTabSz="914378" fontAlgn="base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Font typeface="Wingdings" panose="05000000000000000000" pitchFamily="2" charset="2"/>
              <a:buChar char="n"/>
            </a:pPr>
            <a:r>
              <a:rPr lang="fr-FR" altLang="fr-FR" sz="2200" dirty="0">
                <a:solidFill>
                  <a:prstClr val="black"/>
                </a:solidFill>
                <a:latin typeface="Berlin Sans FB" panose="020E0602020502020306" pitchFamily="34" charset="0"/>
              </a:rPr>
              <a:t>La nouvelle offre</a:t>
            </a:r>
          </a:p>
        </p:txBody>
      </p:sp>
      <p:grpSp>
        <p:nvGrpSpPr>
          <p:cNvPr id="9" name="Groupe 8"/>
          <p:cNvGrpSpPr/>
          <p:nvPr/>
        </p:nvGrpSpPr>
        <p:grpSpPr>
          <a:xfrm>
            <a:off x="5940151" y="1447829"/>
            <a:ext cx="1710190" cy="865104"/>
            <a:chOff x="3347864" y="764704"/>
            <a:chExt cx="1710190" cy="865104"/>
          </a:xfrm>
        </p:grpSpPr>
        <p:sp>
          <p:nvSpPr>
            <p:cNvPr id="10" name="Rectangle 9"/>
            <p:cNvSpPr/>
            <p:nvPr/>
          </p:nvSpPr>
          <p:spPr>
            <a:xfrm>
              <a:off x="3545886" y="1269768"/>
              <a:ext cx="1512168" cy="360040"/>
            </a:xfrm>
            <a:prstGeom prst="rect">
              <a:avLst/>
            </a:prstGeom>
            <a:solidFill>
              <a:srgbClr val="B253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b="1" dirty="0"/>
                <a:t>BPCE Vie</a:t>
              </a:r>
            </a:p>
          </p:txBody>
        </p:sp>
        <p:pic>
          <p:nvPicPr>
            <p:cNvPr id="11" name="Image 10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462" t="28853" r="12616" b="28854"/>
            <a:stretch/>
          </p:blipFill>
          <p:spPr>
            <a:xfrm>
              <a:off x="3347864" y="764704"/>
              <a:ext cx="1710190" cy="432048"/>
            </a:xfrm>
            <a:prstGeom prst="rect">
              <a:avLst/>
            </a:prstGeom>
          </p:spPr>
        </p:pic>
      </p:grpSp>
      <p:sp>
        <p:nvSpPr>
          <p:cNvPr id="12" name="ZoneTexte 44">
            <a:hlinkClick r:id="" action="ppaction://noaction"/>
          </p:cNvPr>
          <p:cNvSpPr txBox="1">
            <a:spLocks noChangeArrowheads="1"/>
          </p:cNvSpPr>
          <p:nvPr/>
        </p:nvSpPr>
        <p:spPr bwMode="auto">
          <a:xfrm>
            <a:off x="827584" y="2738798"/>
            <a:ext cx="179076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121917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1800" i="1" dirty="0">
                <a:solidFill>
                  <a:srgbClr val="FFE05D"/>
                </a:solidFill>
                <a:latin typeface="Berlin Sans FB" panose="020E0602020502020306" pitchFamily="34" charset="0"/>
              </a:rPr>
              <a:t>NUANCES PLUS</a:t>
            </a:r>
          </a:p>
        </p:txBody>
      </p:sp>
      <p:sp>
        <p:nvSpPr>
          <p:cNvPr id="13" name="ZoneTexte 44">
            <a:hlinkClick r:id="" action="ppaction://noaction"/>
          </p:cNvPr>
          <p:cNvSpPr txBox="1">
            <a:spLocks noChangeArrowheads="1"/>
          </p:cNvSpPr>
          <p:nvPr/>
        </p:nvSpPr>
        <p:spPr bwMode="auto">
          <a:xfrm>
            <a:off x="5652119" y="2708920"/>
            <a:ext cx="223224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121917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1800" i="1" dirty="0">
                <a:solidFill>
                  <a:srgbClr val="FF3300"/>
                </a:solidFill>
                <a:latin typeface="Berlin Sans FB" panose="020E0602020502020306" pitchFamily="34" charset="0"/>
              </a:rPr>
              <a:t>MILLEVIE PREMIUM </a:t>
            </a:r>
          </a:p>
        </p:txBody>
      </p:sp>
      <p:sp>
        <p:nvSpPr>
          <p:cNvPr id="15" name="ZoneTexte 44">
            <a:hlinkClick r:id="" action="ppaction://noaction"/>
          </p:cNvPr>
          <p:cNvSpPr txBox="1">
            <a:spLocks noChangeArrowheads="1"/>
          </p:cNvSpPr>
          <p:nvPr/>
        </p:nvSpPr>
        <p:spPr bwMode="auto">
          <a:xfrm>
            <a:off x="1062904" y="3893384"/>
            <a:ext cx="1790765" cy="369332"/>
          </a:xfrm>
          <a:prstGeom prst="rect">
            <a:avLst/>
          </a:prstGeom>
          <a:blipFill>
            <a:blip r:embed="rId5"/>
            <a:tile tx="0" ty="0" sx="100000" sy="100000" flip="none" algn="tl"/>
          </a:blip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121917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1800" i="1" dirty="0">
                <a:solidFill>
                  <a:srgbClr val="FF9933"/>
                </a:solidFill>
                <a:latin typeface="Berlin Sans FB" panose="020E0602020502020306" pitchFamily="34" charset="0"/>
              </a:rPr>
              <a:t>NUANCES  CAPI</a:t>
            </a:r>
          </a:p>
        </p:txBody>
      </p:sp>
      <p:sp>
        <p:nvSpPr>
          <p:cNvPr id="17" name="ZoneTexte 44">
            <a:hlinkClick r:id="" action="ppaction://noaction"/>
          </p:cNvPr>
          <p:cNvSpPr txBox="1">
            <a:spLocks noChangeArrowheads="1"/>
          </p:cNvSpPr>
          <p:nvPr/>
        </p:nvSpPr>
        <p:spPr bwMode="auto">
          <a:xfrm>
            <a:off x="5652120" y="3432283"/>
            <a:ext cx="164928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121917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1800" i="1" dirty="0">
                <a:solidFill>
                  <a:srgbClr val="DE0000"/>
                </a:solidFill>
                <a:latin typeface="Berlin Sans FB" panose="020E0602020502020306" pitchFamily="34" charset="0"/>
              </a:rPr>
              <a:t>MILLEVIE CAPI</a:t>
            </a:r>
          </a:p>
        </p:txBody>
      </p:sp>
      <p:sp>
        <p:nvSpPr>
          <p:cNvPr id="2" name="Rectangle 1"/>
          <p:cNvSpPr/>
          <p:nvPr/>
        </p:nvSpPr>
        <p:spPr>
          <a:xfrm rot="20381715">
            <a:off x="72209" y="3614595"/>
            <a:ext cx="1899528" cy="443914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>
                <a:latin typeface="Kristen ITC" panose="03050502040202030202" pitchFamily="66" charset="0"/>
              </a:rPr>
              <a:t>Plus commercialisable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77E5886-4B43-4179-B6D2-C21631E6D51C}"/>
              </a:ext>
            </a:extLst>
          </p:cNvPr>
          <p:cNvSpPr/>
          <p:nvPr/>
        </p:nvSpPr>
        <p:spPr>
          <a:xfrm>
            <a:off x="108298" y="6165304"/>
            <a:ext cx="3455590" cy="6021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Franklin Gothic Heavy" panose="020B0903020102020204" pitchFamily="34" charset="0"/>
              </a:rPr>
              <a:t>DIRECTION MARCHE </a:t>
            </a:r>
            <a:r>
              <a:rPr lang="fr-FR" sz="1400" dirty="0">
                <a:solidFill>
                  <a:srgbClr val="FF0000"/>
                </a:solidFill>
                <a:latin typeface="Franklin Gothic Heavy" panose="020B0903020102020204" pitchFamily="34" charset="0"/>
              </a:rPr>
              <a:t>PREMIUM</a:t>
            </a:r>
          </a:p>
          <a:p>
            <a:pPr algn="ctr"/>
            <a:r>
              <a:rPr lang="fr-FR" sz="1400" i="1" dirty="0">
                <a:solidFill>
                  <a:schemeClr val="bg1">
                    <a:lumMod val="65000"/>
                  </a:schemeClr>
                </a:solidFill>
                <a:latin typeface="Franklin Gothic Heavy" panose="020B0903020102020204" pitchFamily="34" charset="0"/>
              </a:rPr>
              <a:t>Pôle Expertise Premium</a:t>
            </a:r>
          </a:p>
        </p:txBody>
      </p:sp>
      <p:pic>
        <p:nvPicPr>
          <p:cNvPr id="24" name="Image 2" descr="cid:image008.jpg@01D7596C.B409CC40">
            <a:extLst>
              <a:ext uri="{FF2B5EF4-FFF2-40B4-BE49-F238E27FC236}">
                <a16:creationId xmlns:a16="http://schemas.microsoft.com/office/drawing/2014/main" id="{9D71A1FC-C4C5-4A2C-93F6-2C8F6421D1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5113" y="6278430"/>
            <a:ext cx="1569000" cy="4578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130372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  <p:bldP spid="12" grpId="0"/>
      <p:bldP spid="13" grpId="0"/>
      <p:bldP spid="15" grpId="0" animBg="1"/>
      <p:bldP spid="17" grpId="0"/>
      <p:bldP spid="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 descr="Résultat de recherche d'images pour &quot;feuille de cahier à carreaux&quot;">
            <a:hlinkClick r:id="rId2"/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2722"/>
          <a:stretch/>
        </p:blipFill>
        <p:spPr bwMode="auto">
          <a:xfrm>
            <a:off x="134937" y="1772816"/>
            <a:ext cx="8863976" cy="4342723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ZoneTexte 3"/>
          <p:cNvSpPr txBox="1">
            <a:spLocks noChangeArrowheads="1"/>
          </p:cNvSpPr>
          <p:nvPr/>
        </p:nvSpPr>
        <p:spPr bwMode="auto">
          <a:xfrm>
            <a:off x="-330309" y="853603"/>
            <a:ext cx="9473239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2001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1200120" lvl="2" indent="-285743" defTabSz="914378" fontAlgn="base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Font typeface="Wingdings" panose="05000000000000000000" pitchFamily="2" charset="2"/>
              <a:buChar char="n"/>
            </a:pPr>
            <a:r>
              <a:rPr lang="fr-FR" altLang="fr-FR" sz="2200" dirty="0">
                <a:solidFill>
                  <a:prstClr val="black"/>
                </a:solidFill>
                <a:latin typeface="Berlin Sans FB" panose="020E0602020502020306" pitchFamily="34" charset="0"/>
              </a:rPr>
              <a:t>L’ancienne offre</a:t>
            </a:r>
          </a:p>
        </p:txBody>
      </p:sp>
      <p:sp>
        <p:nvSpPr>
          <p:cNvPr id="6" name="ZoneTexte 11"/>
          <p:cNvSpPr txBox="1">
            <a:spLocks noChangeArrowheads="1"/>
          </p:cNvSpPr>
          <p:nvPr/>
        </p:nvSpPr>
        <p:spPr bwMode="auto">
          <a:xfrm>
            <a:off x="134938" y="187498"/>
            <a:ext cx="9009061" cy="5027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2667" b="1" dirty="0">
                <a:solidFill>
                  <a:srgbClr val="FF0000"/>
                </a:solidFill>
                <a:latin typeface="Berlin Sans FB" panose="020E0602020502020306" pitchFamily="34" charset="0"/>
              </a:rPr>
              <a:t>L</a:t>
            </a:r>
            <a:r>
              <a:rPr lang="fr-FR" altLang="fr-FR" sz="2667" b="1" dirty="0">
                <a:latin typeface="Berlin Sans FB" panose="020E0602020502020306" pitchFamily="34" charset="0"/>
              </a:rPr>
              <a:t>’</a:t>
            </a:r>
            <a:r>
              <a:rPr lang="fr-FR" altLang="fr-FR" sz="2667" b="1" dirty="0">
                <a:solidFill>
                  <a:srgbClr val="FF0000"/>
                </a:solidFill>
                <a:latin typeface="Berlin Sans FB" panose="020E0602020502020306" pitchFamily="34" charset="0"/>
              </a:rPr>
              <a:t>A</a:t>
            </a:r>
            <a:r>
              <a:rPr lang="fr-FR" altLang="fr-FR" sz="2667" b="1" dirty="0">
                <a:latin typeface="Berlin Sans FB" panose="020E0602020502020306" pitchFamily="34" charset="0"/>
              </a:rPr>
              <a:t>SSURANCE-</a:t>
            </a:r>
            <a:r>
              <a:rPr lang="fr-FR" altLang="fr-FR" sz="2667" b="1" dirty="0">
                <a:solidFill>
                  <a:srgbClr val="FF0000"/>
                </a:solidFill>
                <a:latin typeface="Berlin Sans FB" panose="020E0602020502020306" pitchFamily="34" charset="0"/>
              </a:rPr>
              <a:t>V</a:t>
            </a:r>
            <a:r>
              <a:rPr lang="fr-FR" altLang="fr-FR" sz="2667" b="1" dirty="0">
                <a:latin typeface="Berlin Sans FB" panose="020E0602020502020306" pitchFamily="34" charset="0"/>
              </a:rPr>
              <a:t>IE: </a:t>
            </a:r>
            <a:r>
              <a:rPr lang="fr-FR" altLang="fr-FR" sz="2667" b="1" dirty="0">
                <a:solidFill>
                  <a:srgbClr val="FF0000"/>
                </a:solidFill>
                <a:latin typeface="Berlin Sans FB" panose="020E0602020502020306" pitchFamily="34" charset="0"/>
              </a:rPr>
              <a:t>L</a:t>
            </a:r>
            <a:r>
              <a:rPr lang="fr-FR" altLang="fr-FR" sz="2667" b="1" dirty="0">
                <a:latin typeface="Berlin Sans FB" panose="020E0602020502020306" pitchFamily="34" charset="0"/>
              </a:rPr>
              <a:t>A </a:t>
            </a:r>
            <a:r>
              <a:rPr lang="fr-FR" altLang="fr-FR" sz="2667" b="1" dirty="0">
                <a:solidFill>
                  <a:srgbClr val="FF0000"/>
                </a:solidFill>
                <a:latin typeface="Berlin Sans FB" panose="020E0602020502020306" pitchFamily="34" charset="0"/>
              </a:rPr>
              <a:t>G</a:t>
            </a:r>
            <a:r>
              <a:rPr lang="fr-FR" altLang="fr-FR" sz="2667" b="1" dirty="0">
                <a:latin typeface="Berlin Sans FB" panose="020E0602020502020306" pitchFamily="34" charset="0"/>
              </a:rPr>
              <a:t>AMME </a:t>
            </a:r>
            <a:r>
              <a:rPr lang="fr-FR" altLang="fr-FR" sz="2667" b="1" dirty="0">
                <a:solidFill>
                  <a:srgbClr val="FF0000"/>
                </a:solidFill>
                <a:latin typeface="Berlin Sans FB" panose="020E0602020502020306" pitchFamily="34" charset="0"/>
              </a:rPr>
              <a:t>P</a:t>
            </a:r>
            <a:r>
              <a:rPr lang="fr-FR" altLang="fr-FR" sz="2667" b="1" dirty="0">
                <a:latin typeface="Berlin Sans FB" panose="020E0602020502020306" pitchFamily="34" charset="0"/>
              </a:rPr>
              <a:t>REMIUM</a:t>
            </a:r>
            <a:endParaRPr lang="fr-FR" altLang="fr-FR" sz="2400" dirty="0">
              <a:solidFill>
                <a:prstClr val="black"/>
              </a:solidFill>
              <a:latin typeface="Berlin Sans FB" panose="020E0602020502020306" pitchFamily="34" charset="0"/>
            </a:endParaRPr>
          </a:p>
        </p:txBody>
      </p:sp>
      <p:grpSp>
        <p:nvGrpSpPr>
          <p:cNvPr id="22" name="Groupe 21"/>
          <p:cNvGrpSpPr/>
          <p:nvPr/>
        </p:nvGrpSpPr>
        <p:grpSpPr>
          <a:xfrm>
            <a:off x="3454295" y="698126"/>
            <a:ext cx="1904029" cy="1172728"/>
            <a:chOff x="3635896" y="1500840"/>
            <a:chExt cx="1904029" cy="1172728"/>
          </a:xfrm>
        </p:grpSpPr>
        <p:pic>
          <p:nvPicPr>
            <p:cNvPr id="18" name="Image 17"/>
            <p:cNvPicPr>
              <a:picLocks noChangeAspect="1"/>
            </p:cNvPicPr>
            <p:nvPr/>
          </p:nvPicPr>
          <p:blipFill rotWithShape="1">
            <a:blip r:embed="rId4"/>
            <a:srcRect l="10153" t="26375" r="83206" b="65750"/>
            <a:stretch/>
          </p:blipFill>
          <p:spPr>
            <a:xfrm>
              <a:off x="4129729" y="2062661"/>
              <a:ext cx="916362" cy="610907"/>
            </a:xfrm>
            <a:prstGeom prst="rect">
              <a:avLst/>
            </a:prstGeom>
          </p:spPr>
        </p:pic>
        <p:pic>
          <p:nvPicPr>
            <p:cNvPr id="19" name="Image 18"/>
            <p:cNvPicPr>
              <a:picLocks noChangeAspect="1"/>
            </p:cNvPicPr>
            <p:nvPr/>
          </p:nvPicPr>
          <p:blipFill rotWithShape="1">
            <a:blip r:embed="rId5"/>
            <a:srcRect l="10706" t="30313" r="79885" b="64765"/>
            <a:stretch/>
          </p:blipFill>
          <p:spPr>
            <a:xfrm>
              <a:off x="3635896" y="1500840"/>
              <a:ext cx="1904029" cy="560008"/>
            </a:xfrm>
            <a:prstGeom prst="rect">
              <a:avLst/>
            </a:prstGeom>
          </p:spPr>
        </p:pic>
      </p:grpSp>
      <p:sp>
        <p:nvSpPr>
          <p:cNvPr id="7" name="ZoneTexte 44">
            <a:hlinkClick r:id="" action="ppaction://noaction"/>
          </p:cNvPr>
          <p:cNvSpPr txBox="1">
            <a:spLocks noChangeArrowheads="1"/>
          </p:cNvSpPr>
          <p:nvPr/>
        </p:nvSpPr>
        <p:spPr bwMode="auto">
          <a:xfrm>
            <a:off x="728790" y="1465391"/>
            <a:ext cx="2160240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121917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2200" i="1" dirty="0">
                <a:solidFill>
                  <a:srgbClr val="FFE05D"/>
                </a:solidFill>
                <a:latin typeface="Berlin Sans FB" panose="020E0602020502020306" pitchFamily="34" charset="0"/>
              </a:rPr>
              <a:t>NUANCES PLUS</a:t>
            </a:r>
          </a:p>
        </p:txBody>
      </p:sp>
      <p:sp>
        <p:nvSpPr>
          <p:cNvPr id="9" name="ZoneTexte 8"/>
          <p:cNvSpPr txBox="1">
            <a:spLocks noChangeArrowheads="1"/>
          </p:cNvSpPr>
          <p:nvPr/>
        </p:nvSpPr>
        <p:spPr bwMode="auto">
          <a:xfrm>
            <a:off x="1308215" y="2401846"/>
            <a:ext cx="7112549" cy="3631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121917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2000" b="1" dirty="0">
                <a:solidFill>
                  <a:prstClr val="black"/>
                </a:solidFill>
                <a:latin typeface="Bradley Hand ITC" panose="03070402050302030203" pitchFamily="66" charset="0"/>
              </a:rPr>
              <a:t>Plus de </a:t>
            </a:r>
            <a:r>
              <a:rPr lang="fr-FR" altLang="fr-FR" sz="2000" b="1" dirty="0">
                <a:solidFill>
                  <a:srgbClr val="FF3300"/>
                </a:solidFill>
                <a:latin typeface="Bradley Hand ITC" panose="03070402050302030203" pitchFamily="66" charset="0"/>
              </a:rPr>
              <a:t>140</a:t>
            </a:r>
            <a:r>
              <a:rPr lang="fr-FR" altLang="fr-FR" sz="2000" b="1" dirty="0">
                <a:solidFill>
                  <a:prstClr val="black"/>
                </a:solidFill>
                <a:latin typeface="Bradley Hand ITC" panose="03070402050302030203" pitchFamily="66" charset="0"/>
              </a:rPr>
              <a:t> supports UC</a:t>
            </a:r>
          </a:p>
          <a:p>
            <a:pPr defTabSz="121917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2000" b="1" dirty="0">
                <a:latin typeface="Bradley Hand ITC"/>
              </a:rPr>
              <a:t>Adhésion simple par </a:t>
            </a:r>
            <a:r>
              <a:rPr lang="fr-FR" altLang="fr-FR" sz="2000" b="1">
                <a:solidFill>
                  <a:srgbClr val="FF0000"/>
                </a:solidFill>
                <a:latin typeface="Bradley Hand ITC"/>
              </a:rPr>
              <a:t>Transfert  Pacte</a:t>
            </a:r>
          </a:p>
          <a:p>
            <a:pPr defTabSz="121917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2000" b="1" dirty="0">
                <a:solidFill>
                  <a:srgbClr val="FF3300"/>
                </a:solidFill>
                <a:latin typeface="Bradley Hand ITC" panose="03070402050302030203" pitchFamily="66" charset="0"/>
              </a:rPr>
              <a:t>10 000 € </a:t>
            </a:r>
            <a:r>
              <a:rPr lang="fr-FR" altLang="fr-FR" sz="2000" b="1" dirty="0">
                <a:latin typeface="Bradley Hand ITC" panose="03070402050302030203" pitchFamily="66" charset="0"/>
              </a:rPr>
              <a:t>Minimum</a:t>
            </a:r>
          </a:p>
          <a:p>
            <a:pPr defTabSz="121917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2000" b="1" dirty="0">
                <a:latin typeface="Bradley Hand ITC" panose="03070402050302030203" pitchFamily="66" charset="0"/>
              </a:rPr>
              <a:t>Frais sur encours: </a:t>
            </a:r>
            <a:r>
              <a:rPr lang="fr-FR" altLang="fr-FR" sz="2000" b="1" dirty="0">
                <a:solidFill>
                  <a:srgbClr val="FF0000"/>
                </a:solidFill>
                <a:latin typeface="Bradley Hand ITC" panose="03070402050302030203" pitchFamily="66" charset="0"/>
              </a:rPr>
              <a:t>0,75% </a:t>
            </a:r>
            <a:r>
              <a:rPr lang="fr-FR" altLang="fr-FR" sz="2000" b="1" dirty="0">
                <a:latin typeface="Bradley Hand ITC" panose="03070402050302030203" pitchFamily="66" charset="0"/>
              </a:rPr>
              <a:t>sur le fonds €, et </a:t>
            </a:r>
            <a:r>
              <a:rPr lang="fr-FR" altLang="fr-FR" sz="2000" b="1" dirty="0">
                <a:solidFill>
                  <a:srgbClr val="FF0000"/>
                </a:solidFill>
                <a:latin typeface="Bradley Hand ITC" panose="03070402050302030203" pitchFamily="66" charset="0"/>
              </a:rPr>
              <a:t>1% </a:t>
            </a:r>
            <a:r>
              <a:rPr lang="fr-FR" altLang="fr-FR" sz="2000" b="1" dirty="0">
                <a:latin typeface="Bradley Hand ITC" panose="03070402050302030203" pitchFamily="66" charset="0"/>
              </a:rPr>
              <a:t>sur les UC,</a:t>
            </a:r>
            <a:r>
              <a:rPr lang="fr-FR" altLang="fr-FR" sz="2000" b="1" dirty="0">
                <a:solidFill>
                  <a:srgbClr val="FF0000"/>
                </a:solidFill>
                <a:latin typeface="Bradley Hand ITC" panose="03070402050302030203" pitchFamily="66" charset="0"/>
              </a:rPr>
              <a:t> 1,45% </a:t>
            </a:r>
            <a:r>
              <a:rPr lang="fr-FR" altLang="fr-FR" sz="2000" b="1" dirty="0">
                <a:latin typeface="Bradley Hand ITC" panose="03070402050302030203" pitchFamily="66" charset="0"/>
              </a:rPr>
              <a:t>sur Gestion Sous Mandat (Orientation de Gestion)</a:t>
            </a:r>
          </a:p>
          <a:p>
            <a:pPr defTabSz="121917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2000" b="1" dirty="0">
                <a:solidFill>
                  <a:srgbClr val="FF3300"/>
                </a:solidFill>
                <a:latin typeface="Bradley Hand ITC" panose="03070402050302030203" pitchFamily="66" charset="0"/>
              </a:rPr>
              <a:t>4 </a:t>
            </a:r>
            <a:r>
              <a:rPr lang="fr-FR" altLang="fr-FR" sz="2000" b="1" dirty="0">
                <a:latin typeface="Bradley Hand ITC" panose="03070402050302030203" pitchFamily="66" charset="0"/>
              </a:rPr>
              <a:t>options d’arbitrage automatique possibles</a:t>
            </a:r>
          </a:p>
          <a:p>
            <a:pPr defTabSz="121917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2000" b="1" dirty="0">
                <a:latin typeface="Bradley Hand ITC" panose="03070402050302030203" pitchFamily="66" charset="0"/>
              </a:rPr>
              <a:t>Garantie plancher: </a:t>
            </a:r>
            <a:r>
              <a:rPr lang="fr-FR" altLang="fr-FR" sz="2000" b="1" dirty="0">
                <a:solidFill>
                  <a:srgbClr val="FF3300"/>
                </a:solidFill>
                <a:latin typeface="Bradley Hand ITC" panose="03070402050302030203" pitchFamily="66" charset="0"/>
              </a:rPr>
              <a:t>300 000 € </a:t>
            </a:r>
            <a:r>
              <a:rPr lang="fr-FR" altLang="fr-FR" sz="2000" b="1" dirty="0">
                <a:latin typeface="Bradley Hand ITC" panose="03070402050302030203" pitchFamily="66" charset="0"/>
              </a:rPr>
              <a:t>en cas de décès avant </a:t>
            </a:r>
            <a:r>
              <a:rPr lang="fr-FR" altLang="fr-FR" sz="2000" b="1" dirty="0">
                <a:solidFill>
                  <a:srgbClr val="FF3300"/>
                </a:solidFill>
                <a:latin typeface="Bradley Hand ITC" panose="03070402050302030203" pitchFamily="66" charset="0"/>
              </a:rPr>
              <a:t>76 ans</a:t>
            </a:r>
          </a:p>
          <a:p>
            <a:pPr defTabSz="1219170" fontAlgn="base">
              <a:spcBef>
                <a:spcPct val="0"/>
              </a:spcBef>
              <a:spcAft>
                <a:spcPct val="0"/>
              </a:spcAft>
              <a:buNone/>
            </a:pPr>
            <a:endParaRPr lang="fr-FR" altLang="fr-FR" sz="2000" b="1" dirty="0">
              <a:solidFill>
                <a:prstClr val="black"/>
              </a:solidFill>
              <a:latin typeface="Bradley Hand ITC" panose="03070402050302030203" pitchFamily="66" charset="0"/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H="1">
            <a:off x="8034849" y="2084503"/>
            <a:ext cx="563134" cy="563134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193672C3-4365-4282-A1E2-21042F686EDD}"/>
              </a:ext>
            </a:extLst>
          </p:cNvPr>
          <p:cNvSpPr/>
          <p:nvPr/>
        </p:nvSpPr>
        <p:spPr>
          <a:xfrm>
            <a:off x="108298" y="6165304"/>
            <a:ext cx="3455590" cy="6021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Franklin Gothic Heavy" panose="020B0903020102020204" pitchFamily="34" charset="0"/>
              </a:rPr>
              <a:t>DIRECTION MARCHE </a:t>
            </a:r>
            <a:r>
              <a:rPr lang="fr-FR" sz="1400" dirty="0">
                <a:solidFill>
                  <a:srgbClr val="FF0000"/>
                </a:solidFill>
                <a:latin typeface="Franklin Gothic Heavy" panose="020B0903020102020204" pitchFamily="34" charset="0"/>
              </a:rPr>
              <a:t>PREMIUM</a:t>
            </a:r>
          </a:p>
          <a:p>
            <a:pPr algn="ctr"/>
            <a:r>
              <a:rPr lang="fr-FR" sz="1400" i="1" dirty="0">
                <a:solidFill>
                  <a:schemeClr val="bg1">
                    <a:lumMod val="65000"/>
                  </a:schemeClr>
                </a:solidFill>
                <a:latin typeface="Franklin Gothic Heavy" panose="020B0903020102020204" pitchFamily="34" charset="0"/>
              </a:rPr>
              <a:t>Pôle Expertise Premium</a:t>
            </a:r>
          </a:p>
        </p:txBody>
      </p:sp>
      <p:pic>
        <p:nvPicPr>
          <p:cNvPr id="15" name="Image 2" descr="cid:image008.jpg@01D7596C.B409CC40">
            <a:extLst>
              <a:ext uri="{FF2B5EF4-FFF2-40B4-BE49-F238E27FC236}">
                <a16:creationId xmlns:a16="http://schemas.microsoft.com/office/drawing/2014/main" id="{A248F2B5-F71C-4498-8160-7824B60A3D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5113" y="6278430"/>
            <a:ext cx="1569000" cy="4578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063529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>
            <a:spLocks noChangeArrowheads="1"/>
          </p:cNvSpPr>
          <p:nvPr/>
        </p:nvSpPr>
        <p:spPr bwMode="auto">
          <a:xfrm>
            <a:off x="-386087" y="860456"/>
            <a:ext cx="9473239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2001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1200120" lvl="2" indent="-285743" defTabSz="914378" fontAlgn="base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Font typeface="Wingdings" panose="05000000000000000000" pitchFamily="2" charset="2"/>
              <a:buChar char="n"/>
            </a:pPr>
            <a:r>
              <a:rPr lang="fr-FR" altLang="fr-FR" sz="2200" dirty="0">
                <a:solidFill>
                  <a:prstClr val="black"/>
                </a:solidFill>
                <a:latin typeface="Berlin Sans FB" panose="020E0602020502020306" pitchFamily="34" charset="0"/>
              </a:rPr>
              <a:t>La nouvelle offre</a:t>
            </a:r>
          </a:p>
        </p:txBody>
      </p:sp>
      <p:sp>
        <p:nvSpPr>
          <p:cNvPr id="6" name="ZoneTexte 11"/>
          <p:cNvSpPr txBox="1">
            <a:spLocks noChangeArrowheads="1"/>
          </p:cNvSpPr>
          <p:nvPr/>
        </p:nvSpPr>
        <p:spPr bwMode="auto">
          <a:xfrm>
            <a:off x="134938" y="187498"/>
            <a:ext cx="9009061" cy="5027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2667" b="1" dirty="0">
                <a:solidFill>
                  <a:srgbClr val="FF0000"/>
                </a:solidFill>
                <a:latin typeface="Berlin Sans FB" panose="020E0602020502020306" pitchFamily="34" charset="0"/>
              </a:rPr>
              <a:t>L</a:t>
            </a:r>
            <a:r>
              <a:rPr lang="fr-FR" altLang="fr-FR" sz="2667" b="1" dirty="0">
                <a:latin typeface="Berlin Sans FB" panose="020E0602020502020306" pitchFamily="34" charset="0"/>
              </a:rPr>
              <a:t>’</a:t>
            </a:r>
            <a:r>
              <a:rPr lang="fr-FR" altLang="fr-FR" sz="2667" b="1" dirty="0">
                <a:solidFill>
                  <a:srgbClr val="FF0000"/>
                </a:solidFill>
                <a:latin typeface="Berlin Sans FB" panose="020E0602020502020306" pitchFamily="34" charset="0"/>
              </a:rPr>
              <a:t>A</a:t>
            </a:r>
            <a:r>
              <a:rPr lang="fr-FR" altLang="fr-FR" sz="2667" b="1" dirty="0">
                <a:latin typeface="Berlin Sans FB" panose="020E0602020502020306" pitchFamily="34" charset="0"/>
              </a:rPr>
              <a:t>SSURANCE-</a:t>
            </a:r>
            <a:r>
              <a:rPr lang="fr-FR" altLang="fr-FR" sz="2667" b="1" dirty="0">
                <a:solidFill>
                  <a:srgbClr val="FF0000"/>
                </a:solidFill>
                <a:latin typeface="Berlin Sans FB" panose="020E0602020502020306" pitchFamily="34" charset="0"/>
              </a:rPr>
              <a:t>V</a:t>
            </a:r>
            <a:r>
              <a:rPr lang="fr-FR" altLang="fr-FR" sz="2667" b="1" dirty="0">
                <a:latin typeface="Berlin Sans FB" panose="020E0602020502020306" pitchFamily="34" charset="0"/>
              </a:rPr>
              <a:t>IE: </a:t>
            </a:r>
            <a:r>
              <a:rPr lang="fr-FR" altLang="fr-FR" sz="2667" b="1" dirty="0">
                <a:solidFill>
                  <a:srgbClr val="FF0000"/>
                </a:solidFill>
                <a:latin typeface="Berlin Sans FB" panose="020E0602020502020306" pitchFamily="34" charset="0"/>
              </a:rPr>
              <a:t>L</a:t>
            </a:r>
            <a:r>
              <a:rPr lang="fr-FR" altLang="fr-FR" sz="2667" b="1" dirty="0">
                <a:latin typeface="Berlin Sans FB" panose="020E0602020502020306" pitchFamily="34" charset="0"/>
              </a:rPr>
              <a:t>A </a:t>
            </a:r>
            <a:r>
              <a:rPr lang="fr-FR" altLang="fr-FR" sz="2667" b="1" dirty="0">
                <a:solidFill>
                  <a:srgbClr val="FF0000"/>
                </a:solidFill>
                <a:latin typeface="Berlin Sans FB" panose="020E0602020502020306" pitchFamily="34" charset="0"/>
              </a:rPr>
              <a:t>G</a:t>
            </a:r>
            <a:r>
              <a:rPr lang="fr-FR" altLang="fr-FR" sz="2667" b="1" dirty="0">
                <a:latin typeface="Berlin Sans FB" panose="020E0602020502020306" pitchFamily="34" charset="0"/>
              </a:rPr>
              <a:t>AMME </a:t>
            </a:r>
            <a:r>
              <a:rPr lang="fr-FR" altLang="fr-FR" sz="2667" b="1" dirty="0">
                <a:solidFill>
                  <a:srgbClr val="FF0000"/>
                </a:solidFill>
                <a:latin typeface="Berlin Sans FB" panose="020E0602020502020306" pitchFamily="34" charset="0"/>
              </a:rPr>
              <a:t>P</a:t>
            </a:r>
            <a:r>
              <a:rPr lang="fr-FR" altLang="fr-FR" sz="2667" b="1" dirty="0">
                <a:latin typeface="Berlin Sans FB" panose="020E0602020502020306" pitchFamily="34" charset="0"/>
              </a:rPr>
              <a:t>REMIUM</a:t>
            </a:r>
            <a:endParaRPr lang="fr-FR" altLang="fr-FR" sz="2400" dirty="0">
              <a:solidFill>
                <a:prstClr val="black"/>
              </a:solidFill>
              <a:latin typeface="Berlin Sans FB" panose="020E0602020502020306" pitchFamily="34" charset="0"/>
            </a:endParaRPr>
          </a:p>
        </p:txBody>
      </p:sp>
      <p:grpSp>
        <p:nvGrpSpPr>
          <p:cNvPr id="5" name="Groupe 4"/>
          <p:cNvGrpSpPr/>
          <p:nvPr/>
        </p:nvGrpSpPr>
        <p:grpSpPr>
          <a:xfrm>
            <a:off x="3347864" y="764704"/>
            <a:ext cx="1710190" cy="865104"/>
            <a:chOff x="3347864" y="764704"/>
            <a:chExt cx="1710190" cy="865104"/>
          </a:xfrm>
        </p:grpSpPr>
        <p:sp>
          <p:nvSpPr>
            <p:cNvPr id="2" name="Rectangle 1"/>
            <p:cNvSpPr/>
            <p:nvPr/>
          </p:nvSpPr>
          <p:spPr>
            <a:xfrm>
              <a:off x="3545886" y="1269768"/>
              <a:ext cx="1512168" cy="360040"/>
            </a:xfrm>
            <a:prstGeom prst="rect">
              <a:avLst/>
            </a:prstGeom>
            <a:solidFill>
              <a:srgbClr val="B253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b="1" dirty="0"/>
                <a:t>BPCE Vie</a:t>
              </a:r>
            </a:p>
          </p:txBody>
        </p:sp>
        <p:pic>
          <p:nvPicPr>
            <p:cNvPr id="3" name="Image 2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462" t="28853" r="12616" b="28854"/>
            <a:stretch/>
          </p:blipFill>
          <p:spPr>
            <a:xfrm>
              <a:off x="3347864" y="764704"/>
              <a:ext cx="1710190" cy="432048"/>
            </a:xfrm>
            <a:prstGeom prst="rect">
              <a:avLst/>
            </a:prstGeom>
          </p:spPr>
        </p:pic>
      </p:grpSp>
      <p:sp>
        <p:nvSpPr>
          <p:cNvPr id="7" name="ZoneTexte 44">
            <a:hlinkClick r:id="" action="ppaction://noaction"/>
          </p:cNvPr>
          <p:cNvSpPr txBox="1">
            <a:spLocks noChangeArrowheads="1"/>
          </p:cNvSpPr>
          <p:nvPr/>
        </p:nvSpPr>
        <p:spPr bwMode="auto">
          <a:xfrm>
            <a:off x="611560" y="1449400"/>
            <a:ext cx="2592288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121917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2200" i="1" dirty="0">
                <a:solidFill>
                  <a:srgbClr val="FF3300"/>
                </a:solidFill>
                <a:latin typeface="Berlin Sans FB" panose="020E0602020502020306" pitchFamily="34" charset="0"/>
              </a:rPr>
              <a:t>MILLEVIE PREMIUM </a:t>
            </a:r>
          </a:p>
        </p:txBody>
      </p:sp>
      <p:pic>
        <p:nvPicPr>
          <p:cNvPr id="10" name="Picture 2" descr="Résultat de recherche d'images pour &quot;feuille de cahier à carreaux&quot;">
            <a:hlinkClick r:id="rId3"/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2722"/>
          <a:stretch/>
        </p:blipFill>
        <p:spPr bwMode="auto">
          <a:xfrm>
            <a:off x="134937" y="1818182"/>
            <a:ext cx="8771379" cy="4297357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ZoneTexte 10"/>
          <p:cNvSpPr txBox="1">
            <a:spLocks noChangeArrowheads="1"/>
          </p:cNvSpPr>
          <p:nvPr/>
        </p:nvSpPr>
        <p:spPr bwMode="auto">
          <a:xfrm>
            <a:off x="1419845" y="2453637"/>
            <a:ext cx="7702450" cy="3785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121917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2000" b="1" dirty="0">
                <a:solidFill>
                  <a:prstClr val="black"/>
                </a:solidFill>
                <a:latin typeface="Bradley Hand ITC" panose="03070402050302030203" pitchFamily="66" charset="0"/>
              </a:rPr>
              <a:t>Plus de </a:t>
            </a:r>
            <a:r>
              <a:rPr lang="fr-FR" altLang="fr-FR" sz="2000" b="1" dirty="0">
                <a:solidFill>
                  <a:srgbClr val="FF0000"/>
                </a:solidFill>
                <a:latin typeface="Bradley Hand ITC" panose="03070402050302030203" pitchFamily="66" charset="0"/>
              </a:rPr>
              <a:t>80 </a:t>
            </a:r>
            <a:r>
              <a:rPr lang="fr-FR" altLang="fr-FR" sz="2000" b="1" dirty="0">
                <a:solidFill>
                  <a:prstClr val="black"/>
                </a:solidFill>
                <a:latin typeface="Bradley Hand ITC" panose="03070402050302030203" pitchFamily="66" charset="0"/>
              </a:rPr>
              <a:t>supports UC</a:t>
            </a:r>
          </a:p>
          <a:p>
            <a:pPr defTabSz="121917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2000" b="1" dirty="0">
                <a:solidFill>
                  <a:prstClr val="black"/>
                </a:solidFill>
                <a:latin typeface="Bradley Hand ITC" panose="03070402050302030203" pitchFamily="66" charset="0"/>
              </a:rPr>
              <a:t>Adhésion simple, conjointe, ou démembrée</a:t>
            </a:r>
          </a:p>
          <a:p>
            <a:pPr defTabSz="121917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2000" b="1" dirty="0">
                <a:solidFill>
                  <a:prstClr val="black"/>
                </a:solidFill>
                <a:latin typeface="Bradley Hand ITC" panose="03070402050302030203" pitchFamily="66" charset="0"/>
              </a:rPr>
              <a:t>2 modes de gestion: </a:t>
            </a:r>
            <a:r>
              <a:rPr lang="fr-FR" altLang="fr-FR" sz="2000" b="1" dirty="0">
                <a:solidFill>
                  <a:srgbClr val="FF3300"/>
                </a:solidFill>
                <a:latin typeface="Bradley Hand ITC" panose="03070402050302030203" pitchFamily="66" charset="0"/>
              </a:rPr>
              <a:t>Libre</a:t>
            </a:r>
            <a:r>
              <a:rPr lang="fr-FR" altLang="fr-FR" sz="2000" b="1" dirty="0">
                <a:solidFill>
                  <a:prstClr val="black"/>
                </a:solidFill>
                <a:latin typeface="Bradley Hand ITC" panose="03070402050302030203" pitchFamily="66" charset="0"/>
              </a:rPr>
              <a:t> ou </a:t>
            </a:r>
            <a:r>
              <a:rPr lang="fr-FR" altLang="fr-FR" sz="2000" b="1" dirty="0">
                <a:solidFill>
                  <a:srgbClr val="FF3300"/>
                </a:solidFill>
                <a:latin typeface="Bradley Hand ITC" panose="03070402050302030203" pitchFamily="66" charset="0"/>
              </a:rPr>
              <a:t>Orientation de Gestion (OG)</a:t>
            </a:r>
          </a:p>
          <a:p>
            <a:pPr defTabSz="121917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2000" b="1" dirty="0">
                <a:solidFill>
                  <a:srgbClr val="FF3300"/>
                </a:solidFill>
                <a:latin typeface="Bradley Hand ITC" panose="03070402050302030203" pitchFamily="66" charset="0"/>
              </a:rPr>
              <a:t>15 000 € </a:t>
            </a:r>
            <a:r>
              <a:rPr lang="fr-FR" altLang="fr-FR" sz="2000" b="1" dirty="0">
                <a:latin typeface="Bradley Hand ITC" panose="03070402050302030203" pitchFamily="66" charset="0"/>
              </a:rPr>
              <a:t>Minimum, et pour l’</a:t>
            </a:r>
            <a:r>
              <a:rPr lang="fr-FR" altLang="fr-FR" sz="2000" b="1" dirty="0">
                <a:solidFill>
                  <a:srgbClr val="FF3300"/>
                </a:solidFill>
                <a:latin typeface="Bradley Hand ITC" panose="03070402050302030203" pitchFamily="66" charset="0"/>
              </a:rPr>
              <a:t>OG</a:t>
            </a:r>
            <a:r>
              <a:rPr lang="fr-FR" altLang="fr-FR" sz="2000" b="1" dirty="0">
                <a:latin typeface="Bradley Hand ITC" panose="03070402050302030203" pitchFamily="66" charset="0"/>
              </a:rPr>
              <a:t> un minimum de </a:t>
            </a:r>
            <a:r>
              <a:rPr lang="fr-FR" altLang="fr-FR" sz="2000" b="1" dirty="0">
                <a:solidFill>
                  <a:srgbClr val="FF3300"/>
                </a:solidFill>
                <a:latin typeface="Bradley Hand ITC" panose="03070402050302030203" pitchFamily="66" charset="0"/>
              </a:rPr>
              <a:t>10 000 €</a:t>
            </a:r>
          </a:p>
          <a:p>
            <a:pPr defTabSz="121917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2000" b="1" dirty="0">
                <a:latin typeface="Bradley Hand ITC" panose="03070402050302030203" pitchFamily="66" charset="0"/>
              </a:rPr>
              <a:t>Frais sur encours: </a:t>
            </a:r>
            <a:r>
              <a:rPr lang="fr-FR" altLang="fr-FR" sz="2000" b="1" dirty="0">
                <a:solidFill>
                  <a:srgbClr val="FF0000"/>
                </a:solidFill>
                <a:latin typeface="Bradley Hand ITC" panose="03070402050302030203" pitchFamily="66" charset="0"/>
              </a:rPr>
              <a:t>0,60% </a:t>
            </a:r>
            <a:r>
              <a:rPr lang="fr-FR" altLang="fr-FR" sz="2000" b="1" dirty="0">
                <a:latin typeface="Bradley Hand ITC" panose="03070402050302030203" pitchFamily="66" charset="0"/>
              </a:rPr>
              <a:t>sur le fonds €, </a:t>
            </a:r>
            <a:r>
              <a:rPr lang="fr-FR" altLang="fr-FR" sz="2000" b="1" dirty="0">
                <a:solidFill>
                  <a:srgbClr val="FF0000"/>
                </a:solidFill>
                <a:latin typeface="Bradley Hand ITC" panose="03070402050302030203" pitchFamily="66" charset="0"/>
              </a:rPr>
              <a:t>0,95% </a:t>
            </a:r>
            <a:r>
              <a:rPr lang="fr-FR" altLang="fr-FR" sz="2000" b="1" dirty="0">
                <a:latin typeface="Bradley Hand ITC" panose="03070402050302030203" pitchFamily="66" charset="0"/>
              </a:rPr>
              <a:t>sur les UC, </a:t>
            </a:r>
            <a:r>
              <a:rPr lang="fr-FR" altLang="fr-FR" sz="2000" b="1" dirty="0">
                <a:solidFill>
                  <a:srgbClr val="FF0000"/>
                </a:solidFill>
                <a:latin typeface="Bradley Hand ITC" panose="03070402050302030203" pitchFamily="66" charset="0"/>
              </a:rPr>
              <a:t>1,40% </a:t>
            </a:r>
            <a:r>
              <a:rPr lang="fr-FR" altLang="fr-FR" sz="2000" b="1" dirty="0">
                <a:latin typeface="Bradley Hand ITC" panose="03070402050302030203" pitchFamily="66" charset="0"/>
              </a:rPr>
              <a:t>sur Orientation de Gestion</a:t>
            </a:r>
          </a:p>
          <a:p>
            <a:pPr defTabSz="121917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2000" b="1" dirty="0">
                <a:solidFill>
                  <a:srgbClr val="FF3300"/>
                </a:solidFill>
                <a:latin typeface="Bradley Hand ITC" panose="03070402050302030203" pitchFamily="66" charset="0"/>
              </a:rPr>
              <a:t>4 </a:t>
            </a:r>
            <a:r>
              <a:rPr lang="fr-FR" altLang="fr-FR" sz="2000" b="1" dirty="0">
                <a:latin typeface="Bradley Hand ITC" panose="03070402050302030203" pitchFamily="66" charset="0"/>
              </a:rPr>
              <a:t>options d’arbitrage automatique possibles</a:t>
            </a:r>
          </a:p>
          <a:p>
            <a:pPr defTabSz="121917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2000" b="1" dirty="0">
                <a:latin typeface="Bradley Hand ITC" panose="03070402050302030203" pitchFamily="66" charset="0"/>
              </a:rPr>
              <a:t>Garantie plancher: </a:t>
            </a:r>
            <a:r>
              <a:rPr lang="fr-FR" altLang="fr-FR" sz="2000" b="1" dirty="0">
                <a:solidFill>
                  <a:srgbClr val="FF3300"/>
                </a:solidFill>
                <a:latin typeface="Bradley Hand ITC" panose="03070402050302030203" pitchFamily="66" charset="0"/>
              </a:rPr>
              <a:t>300 000 € </a:t>
            </a:r>
            <a:r>
              <a:rPr lang="fr-FR" altLang="fr-FR" sz="2000" b="1" dirty="0">
                <a:latin typeface="Bradley Hand ITC" panose="03070402050302030203" pitchFamily="66" charset="0"/>
              </a:rPr>
              <a:t>en cas de décès avant </a:t>
            </a:r>
            <a:r>
              <a:rPr lang="fr-FR" altLang="fr-FR" sz="2000" b="1" dirty="0">
                <a:solidFill>
                  <a:srgbClr val="FF3300"/>
                </a:solidFill>
                <a:latin typeface="Bradley Hand ITC" panose="03070402050302030203" pitchFamily="66" charset="0"/>
              </a:rPr>
              <a:t>85 ans</a:t>
            </a:r>
            <a:endParaRPr lang="fr-FR" altLang="fr-FR" sz="2000" b="1" dirty="0">
              <a:solidFill>
                <a:prstClr val="black"/>
              </a:solidFill>
              <a:latin typeface="Bradley Hand ITC" panose="03070402050302030203" pitchFamily="66" charset="0"/>
            </a:endParaRPr>
          </a:p>
        </p:txBody>
      </p:sp>
      <p:pic>
        <p:nvPicPr>
          <p:cNvPr id="12" name="Image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8034849" y="1746706"/>
            <a:ext cx="563134" cy="563134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BEAE5F85-9526-433B-B564-8FEE5BA58A88}"/>
              </a:ext>
            </a:extLst>
          </p:cNvPr>
          <p:cNvSpPr/>
          <p:nvPr/>
        </p:nvSpPr>
        <p:spPr>
          <a:xfrm>
            <a:off x="108298" y="6165304"/>
            <a:ext cx="3455590" cy="6021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Franklin Gothic Heavy" panose="020B0903020102020204" pitchFamily="34" charset="0"/>
              </a:rPr>
              <a:t>DIRECTION MARCHE </a:t>
            </a:r>
            <a:r>
              <a:rPr lang="fr-FR" sz="1400" dirty="0">
                <a:solidFill>
                  <a:srgbClr val="FF0000"/>
                </a:solidFill>
                <a:latin typeface="Franklin Gothic Heavy" panose="020B0903020102020204" pitchFamily="34" charset="0"/>
              </a:rPr>
              <a:t>PREMIUM</a:t>
            </a:r>
          </a:p>
          <a:p>
            <a:pPr algn="ctr"/>
            <a:r>
              <a:rPr lang="fr-FR" sz="1400" i="1" dirty="0">
                <a:solidFill>
                  <a:schemeClr val="bg1">
                    <a:lumMod val="65000"/>
                  </a:schemeClr>
                </a:solidFill>
                <a:latin typeface="Franklin Gothic Heavy" panose="020B0903020102020204" pitchFamily="34" charset="0"/>
              </a:rPr>
              <a:t>Pôle Expertise Premium</a:t>
            </a:r>
          </a:p>
        </p:txBody>
      </p:sp>
      <p:pic>
        <p:nvPicPr>
          <p:cNvPr id="16" name="Image 2" descr="cid:image008.jpg@01D7596C.B409CC40">
            <a:extLst>
              <a:ext uri="{FF2B5EF4-FFF2-40B4-BE49-F238E27FC236}">
                <a16:creationId xmlns:a16="http://schemas.microsoft.com/office/drawing/2014/main" id="{EEE7FF25-BE63-48C1-A48F-BEA92829CB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5113" y="6278430"/>
            <a:ext cx="1569000" cy="4578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8481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11"/>
          <p:cNvSpPr txBox="1">
            <a:spLocks noChangeArrowheads="1"/>
          </p:cNvSpPr>
          <p:nvPr/>
        </p:nvSpPr>
        <p:spPr bwMode="auto">
          <a:xfrm>
            <a:off x="134938" y="187498"/>
            <a:ext cx="9009061" cy="5027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2667" b="1" dirty="0">
                <a:solidFill>
                  <a:srgbClr val="FF0000"/>
                </a:solidFill>
                <a:latin typeface="Berlin Sans FB" panose="020E0602020502020306" pitchFamily="34" charset="0"/>
              </a:rPr>
              <a:t>L</a:t>
            </a:r>
            <a:r>
              <a:rPr lang="fr-FR" altLang="fr-FR" sz="2667" b="1" dirty="0">
                <a:latin typeface="Berlin Sans FB" panose="020E0602020502020306" pitchFamily="34" charset="0"/>
              </a:rPr>
              <a:t>’</a:t>
            </a:r>
            <a:r>
              <a:rPr lang="fr-FR" altLang="fr-FR" sz="2667" b="1" dirty="0">
                <a:solidFill>
                  <a:srgbClr val="FF0000"/>
                </a:solidFill>
                <a:latin typeface="Berlin Sans FB" panose="020E0602020502020306" pitchFamily="34" charset="0"/>
              </a:rPr>
              <a:t>A</a:t>
            </a:r>
            <a:r>
              <a:rPr lang="fr-FR" altLang="fr-FR" sz="2667" b="1" dirty="0">
                <a:latin typeface="Berlin Sans FB" panose="020E0602020502020306" pitchFamily="34" charset="0"/>
              </a:rPr>
              <a:t>SSURANCE-</a:t>
            </a:r>
            <a:r>
              <a:rPr lang="fr-FR" altLang="fr-FR" sz="2667" b="1" dirty="0">
                <a:solidFill>
                  <a:srgbClr val="FF0000"/>
                </a:solidFill>
                <a:latin typeface="Berlin Sans FB" panose="020E0602020502020306" pitchFamily="34" charset="0"/>
              </a:rPr>
              <a:t>V</a:t>
            </a:r>
            <a:r>
              <a:rPr lang="fr-FR" altLang="fr-FR" sz="2667" b="1" dirty="0">
                <a:latin typeface="Berlin Sans FB" panose="020E0602020502020306" pitchFamily="34" charset="0"/>
              </a:rPr>
              <a:t>IE: </a:t>
            </a:r>
            <a:r>
              <a:rPr lang="fr-FR" altLang="fr-FR" sz="2667" b="1" dirty="0">
                <a:solidFill>
                  <a:srgbClr val="FF0000"/>
                </a:solidFill>
                <a:latin typeface="Berlin Sans FB" panose="020E0602020502020306" pitchFamily="34" charset="0"/>
              </a:rPr>
              <a:t>L</a:t>
            </a:r>
            <a:r>
              <a:rPr lang="fr-FR" altLang="fr-FR" sz="2667" b="1" dirty="0">
                <a:latin typeface="Berlin Sans FB" panose="020E0602020502020306" pitchFamily="34" charset="0"/>
              </a:rPr>
              <a:t>A </a:t>
            </a:r>
            <a:r>
              <a:rPr lang="fr-FR" altLang="fr-FR" sz="2667" b="1" dirty="0">
                <a:solidFill>
                  <a:srgbClr val="FF0000"/>
                </a:solidFill>
                <a:latin typeface="Berlin Sans FB" panose="020E0602020502020306" pitchFamily="34" charset="0"/>
              </a:rPr>
              <a:t>G</a:t>
            </a:r>
            <a:r>
              <a:rPr lang="fr-FR" altLang="fr-FR" sz="2667" b="1" dirty="0">
                <a:latin typeface="Berlin Sans FB" panose="020E0602020502020306" pitchFamily="34" charset="0"/>
              </a:rPr>
              <a:t>AMME </a:t>
            </a:r>
            <a:r>
              <a:rPr lang="fr-FR" altLang="fr-FR" sz="2667" b="1" dirty="0">
                <a:solidFill>
                  <a:srgbClr val="FF0000"/>
                </a:solidFill>
                <a:latin typeface="Berlin Sans FB" panose="020E0602020502020306" pitchFamily="34" charset="0"/>
              </a:rPr>
              <a:t>P</a:t>
            </a:r>
            <a:r>
              <a:rPr lang="fr-FR" altLang="fr-FR" sz="2667" b="1" dirty="0">
                <a:latin typeface="Berlin Sans FB" panose="020E0602020502020306" pitchFamily="34" charset="0"/>
              </a:rPr>
              <a:t>REMIUM</a:t>
            </a:r>
            <a:endParaRPr lang="fr-FR" altLang="fr-FR" sz="2400" dirty="0">
              <a:solidFill>
                <a:prstClr val="black"/>
              </a:solidFill>
              <a:latin typeface="Berlin Sans FB" panose="020E0602020502020306" pitchFamily="34" charset="0"/>
            </a:endParaRPr>
          </a:p>
        </p:txBody>
      </p:sp>
      <p:grpSp>
        <p:nvGrpSpPr>
          <p:cNvPr id="5" name="Groupe 4"/>
          <p:cNvGrpSpPr/>
          <p:nvPr/>
        </p:nvGrpSpPr>
        <p:grpSpPr>
          <a:xfrm>
            <a:off x="3347864" y="764704"/>
            <a:ext cx="1710190" cy="865104"/>
            <a:chOff x="3347864" y="764704"/>
            <a:chExt cx="1710190" cy="865104"/>
          </a:xfrm>
        </p:grpSpPr>
        <p:sp>
          <p:nvSpPr>
            <p:cNvPr id="2" name="Rectangle 1"/>
            <p:cNvSpPr/>
            <p:nvPr/>
          </p:nvSpPr>
          <p:spPr>
            <a:xfrm>
              <a:off x="3545886" y="1269768"/>
              <a:ext cx="1512168" cy="360040"/>
            </a:xfrm>
            <a:prstGeom prst="rect">
              <a:avLst/>
            </a:prstGeom>
            <a:solidFill>
              <a:srgbClr val="B253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b="1" dirty="0"/>
                <a:t>BPCE Vie</a:t>
              </a:r>
            </a:p>
          </p:txBody>
        </p:sp>
        <p:pic>
          <p:nvPicPr>
            <p:cNvPr id="3" name="Image 2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462" t="28853" r="12616" b="28854"/>
            <a:stretch/>
          </p:blipFill>
          <p:spPr>
            <a:xfrm>
              <a:off x="3347864" y="764704"/>
              <a:ext cx="1710190" cy="432048"/>
            </a:xfrm>
            <a:prstGeom prst="rect">
              <a:avLst/>
            </a:prstGeom>
          </p:spPr>
        </p:pic>
      </p:grpSp>
      <p:sp>
        <p:nvSpPr>
          <p:cNvPr id="8" name="ZoneTexte 44">
            <a:hlinkClick r:id="" action="ppaction://noaction"/>
          </p:cNvPr>
          <p:cNvSpPr txBox="1">
            <a:spLocks noChangeArrowheads="1"/>
          </p:cNvSpPr>
          <p:nvPr/>
        </p:nvSpPr>
        <p:spPr bwMode="auto">
          <a:xfrm>
            <a:off x="614304" y="1463883"/>
            <a:ext cx="1978875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121917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2200" i="1" dirty="0">
                <a:solidFill>
                  <a:srgbClr val="DE0000"/>
                </a:solidFill>
                <a:latin typeface="Berlin Sans FB" panose="020E0602020502020306" pitchFamily="34" charset="0"/>
              </a:rPr>
              <a:t>MILLEVIE CAPI</a:t>
            </a:r>
          </a:p>
        </p:txBody>
      </p:sp>
      <p:pic>
        <p:nvPicPr>
          <p:cNvPr id="9" name="Picture 2" descr="Résultat de recherche d'images pour &quot;feuille de cahier à carreaux&quot;">
            <a:hlinkClick r:id="rId3"/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2722"/>
          <a:stretch/>
        </p:blipFill>
        <p:spPr bwMode="auto">
          <a:xfrm>
            <a:off x="134937" y="1844824"/>
            <a:ext cx="8771379" cy="4297357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ZoneTexte 9"/>
          <p:cNvSpPr txBox="1">
            <a:spLocks noChangeArrowheads="1"/>
          </p:cNvSpPr>
          <p:nvPr/>
        </p:nvSpPr>
        <p:spPr bwMode="auto">
          <a:xfrm>
            <a:off x="1419845" y="2451660"/>
            <a:ext cx="7702450" cy="3785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121917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2000" b="1" dirty="0">
                <a:solidFill>
                  <a:prstClr val="black"/>
                </a:solidFill>
                <a:latin typeface="Bradley Hand ITC" panose="03070402050302030203" pitchFamily="66" charset="0"/>
              </a:rPr>
              <a:t>Plus de </a:t>
            </a:r>
            <a:r>
              <a:rPr lang="fr-FR" altLang="fr-FR" sz="2000" b="1" dirty="0">
                <a:solidFill>
                  <a:srgbClr val="FF0000"/>
                </a:solidFill>
                <a:latin typeface="Bradley Hand ITC" panose="03070402050302030203" pitchFamily="66" charset="0"/>
              </a:rPr>
              <a:t>80 </a:t>
            </a:r>
            <a:r>
              <a:rPr lang="fr-FR" altLang="fr-FR" sz="2000" b="1" dirty="0">
                <a:solidFill>
                  <a:prstClr val="black"/>
                </a:solidFill>
                <a:latin typeface="Bradley Hand ITC" panose="03070402050302030203" pitchFamily="66" charset="0"/>
              </a:rPr>
              <a:t>supports UC</a:t>
            </a:r>
          </a:p>
          <a:p>
            <a:pPr defTabSz="121917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2000" b="1" dirty="0">
                <a:solidFill>
                  <a:prstClr val="black"/>
                </a:solidFill>
                <a:latin typeface="Bradley Hand ITC" panose="03070402050302030203" pitchFamily="66" charset="0"/>
              </a:rPr>
              <a:t>Adhésion simple, conjointe, ou démembrée</a:t>
            </a:r>
          </a:p>
          <a:p>
            <a:pPr defTabSz="121917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2000" b="1" dirty="0">
                <a:solidFill>
                  <a:prstClr val="black"/>
                </a:solidFill>
                <a:latin typeface="Bradley Hand ITC" panose="03070402050302030203" pitchFamily="66" charset="0"/>
              </a:rPr>
              <a:t>2 modes de gestion: </a:t>
            </a:r>
            <a:r>
              <a:rPr lang="fr-FR" altLang="fr-FR" sz="2000" b="1" dirty="0">
                <a:solidFill>
                  <a:srgbClr val="FF3300"/>
                </a:solidFill>
                <a:latin typeface="Bradley Hand ITC" panose="03070402050302030203" pitchFamily="66" charset="0"/>
              </a:rPr>
              <a:t>Libre</a:t>
            </a:r>
            <a:r>
              <a:rPr lang="fr-FR" altLang="fr-FR" sz="2000" b="1" dirty="0">
                <a:solidFill>
                  <a:prstClr val="black"/>
                </a:solidFill>
                <a:latin typeface="Bradley Hand ITC" panose="03070402050302030203" pitchFamily="66" charset="0"/>
              </a:rPr>
              <a:t> ou </a:t>
            </a:r>
            <a:r>
              <a:rPr lang="fr-FR" altLang="fr-FR" sz="2000" b="1" dirty="0">
                <a:solidFill>
                  <a:srgbClr val="FF3300"/>
                </a:solidFill>
                <a:latin typeface="Bradley Hand ITC" panose="03070402050302030203" pitchFamily="66" charset="0"/>
              </a:rPr>
              <a:t>Orientation de Gestion (OG)</a:t>
            </a:r>
          </a:p>
          <a:p>
            <a:pPr defTabSz="121917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2000" b="1" dirty="0">
                <a:solidFill>
                  <a:srgbClr val="FF3300"/>
                </a:solidFill>
                <a:latin typeface="Bradley Hand ITC" panose="03070402050302030203" pitchFamily="66" charset="0"/>
              </a:rPr>
              <a:t>10 000 € </a:t>
            </a:r>
            <a:r>
              <a:rPr lang="fr-FR" altLang="fr-FR" sz="2000" b="1" dirty="0">
                <a:latin typeface="Bradley Hand ITC" panose="03070402050302030203" pitchFamily="66" charset="0"/>
              </a:rPr>
              <a:t>Minimum, et pour l’</a:t>
            </a:r>
            <a:r>
              <a:rPr lang="fr-FR" altLang="fr-FR" sz="2000" b="1" dirty="0">
                <a:solidFill>
                  <a:srgbClr val="FF3300"/>
                </a:solidFill>
                <a:latin typeface="Bradley Hand ITC" panose="03070402050302030203" pitchFamily="66" charset="0"/>
              </a:rPr>
              <a:t>OG</a:t>
            </a:r>
            <a:r>
              <a:rPr lang="fr-FR" altLang="fr-FR" sz="2000" b="1" dirty="0">
                <a:latin typeface="Bradley Hand ITC" panose="03070402050302030203" pitchFamily="66" charset="0"/>
              </a:rPr>
              <a:t> un minimum de </a:t>
            </a:r>
            <a:r>
              <a:rPr lang="fr-FR" altLang="fr-FR" sz="2000" b="1" dirty="0">
                <a:solidFill>
                  <a:srgbClr val="FF3300"/>
                </a:solidFill>
                <a:latin typeface="Bradley Hand ITC" panose="03070402050302030203" pitchFamily="66" charset="0"/>
              </a:rPr>
              <a:t>10 000 €</a:t>
            </a:r>
          </a:p>
          <a:p>
            <a:pPr defTabSz="121917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2000" b="1" dirty="0">
                <a:latin typeface="Bradley Hand ITC" panose="03070402050302030203" pitchFamily="66" charset="0"/>
              </a:rPr>
              <a:t>Frais sur encours: </a:t>
            </a:r>
            <a:r>
              <a:rPr lang="fr-FR" altLang="fr-FR" sz="2000" b="1" dirty="0">
                <a:solidFill>
                  <a:srgbClr val="FF0000"/>
                </a:solidFill>
                <a:latin typeface="Bradley Hand ITC" panose="03070402050302030203" pitchFamily="66" charset="0"/>
              </a:rPr>
              <a:t>0,60% </a:t>
            </a:r>
            <a:r>
              <a:rPr lang="fr-FR" altLang="fr-FR" sz="2000" b="1" dirty="0">
                <a:latin typeface="Bradley Hand ITC" panose="03070402050302030203" pitchFamily="66" charset="0"/>
              </a:rPr>
              <a:t>sur le fonds €, </a:t>
            </a:r>
            <a:r>
              <a:rPr lang="fr-FR" altLang="fr-FR" sz="2000" b="1" dirty="0">
                <a:solidFill>
                  <a:srgbClr val="FF0000"/>
                </a:solidFill>
                <a:latin typeface="Bradley Hand ITC" panose="03070402050302030203" pitchFamily="66" charset="0"/>
              </a:rPr>
              <a:t>0,95% </a:t>
            </a:r>
            <a:r>
              <a:rPr lang="fr-FR" altLang="fr-FR" sz="2000" b="1" dirty="0">
                <a:latin typeface="Bradley Hand ITC" panose="03070402050302030203" pitchFamily="66" charset="0"/>
              </a:rPr>
              <a:t>sur les UC, </a:t>
            </a:r>
            <a:r>
              <a:rPr lang="fr-FR" altLang="fr-FR" sz="2000" b="1" dirty="0">
                <a:solidFill>
                  <a:srgbClr val="FF0000"/>
                </a:solidFill>
                <a:latin typeface="Bradley Hand ITC" panose="03070402050302030203" pitchFamily="66" charset="0"/>
              </a:rPr>
              <a:t>1,40% </a:t>
            </a:r>
            <a:r>
              <a:rPr lang="fr-FR" altLang="fr-FR" sz="2000" b="1" dirty="0">
                <a:latin typeface="Bradley Hand ITC" panose="03070402050302030203" pitchFamily="66" charset="0"/>
              </a:rPr>
              <a:t>sur l’Orientation de Gestion</a:t>
            </a:r>
          </a:p>
          <a:p>
            <a:pPr defTabSz="121917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2000" b="1" dirty="0">
                <a:solidFill>
                  <a:srgbClr val="FF3300"/>
                </a:solidFill>
                <a:latin typeface="Bradley Hand ITC" panose="03070402050302030203" pitchFamily="66" charset="0"/>
              </a:rPr>
              <a:t>4 </a:t>
            </a:r>
            <a:r>
              <a:rPr lang="fr-FR" altLang="fr-FR" sz="2000" b="1" dirty="0">
                <a:latin typeface="Bradley Hand ITC" panose="03070402050302030203" pitchFamily="66" charset="0"/>
              </a:rPr>
              <a:t>options d’arbitrage automatique possibles</a:t>
            </a:r>
          </a:p>
          <a:p>
            <a:pPr defTabSz="121917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2000" b="1" dirty="0">
                <a:latin typeface="Bradley Hand ITC" panose="03070402050302030203" pitchFamily="66" charset="0"/>
              </a:rPr>
              <a:t>Pas de Garantie plancher en cas de décès</a:t>
            </a:r>
            <a:endParaRPr lang="fr-FR" altLang="fr-FR" sz="2000" b="1" dirty="0">
              <a:solidFill>
                <a:prstClr val="black"/>
              </a:solidFill>
              <a:latin typeface="Bradley Hand ITC" panose="03070402050302030203" pitchFamily="66" charset="0"/>
            </a:endParaRPr>
          </a:p>
        </p:txBody>
      </p:sp>
      <p:pic>
        <p:nvPicPr>
          <p:cNvPr id="12" name="Image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56257" y="1326391"/>
            <a:ext cx="1003299" cy="1003299"/>
          </a:xfrm>
          <a:prstGeom prst="rect">
            <a:avLst/>
          </a:prstGeom>
        </p:spPr>
      </p:pic>
      <p:sp>
        <p:nvSpPr>
          <p:cNvPr id="15" name="ZoneTexte 14"/>
          <p:cNvSpPr txBox="1">
            <a:spLocks noChangeArrowheads="1"/>
          </p:cNvSpPr>
          <p:nvPr/>
        </p:nvSpPr>
        <p:spPr bwMode="auto">
          <a:xfrm>
            <a:off x="-386087" y="860456"/>
            <a:ext cx="9473239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2001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1200120" lvl="2" indent="-285743" defTabSz="914378" fontAlgn="base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Font typeface="Wingdings" panose="05000000000000000000" pitchFamily="2" charset="2"/>
              <a:buChar char="n"/>
            </a:pPr>
            <a:r>
              <a:rPr lang="fr-FR" altLang="fr-FR" sz="2200" dirty="0">
                <a:solidFill>
                  <a:prstClr val="black"/>
                </a:solidFill>
                <a:latin typeface="Berlin Sans FB" panose="020E0602020502020306" pitchFamily="34" charset="0"/>
              </a:rPr>
              <a:t>La nouvelle offre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27330EA-0669-483A-A697-23431C4A3CBC}"/>
              </a:ext>
            </a:extLst>
          </p:cNvPr>
          <p:cNvSpPr/>
          <p:nvPr/>
        </p:nvSpPr>
        <p:spPr>
          <a:xfrm>
            <a:off x="108298" y="6165304"/>
            <a:ext cx="3455590" cy="6021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Franklin Gothic Heavy" panose="020B0903020102020204" pitchFamily="34" charset="0"/>
              </a:rPr>
              <a:t>DIRECTION MARCHE </a:t>
            </a:r>
            <a:r>
              <a:rPr lang="fr-FR" sz="1400" dirty="0">
                <a:solidFill>
                  <a:srgbClr val="FF0000"/>
                </a:solidFill>
                <a:latin typeface="Franklin Gothic Heavy" panose="020B0903020102020204" pitchFamily="34" charset="0"/>
              </a:rPr>
              <a:t>PREMIUM</a:t>
            </a:r>
          </a:p>
          <a:p>
            <a:pPr algn="ctr"/>
            <a:r>
              <a:rPr lang="fr-FR" sz="1400" i="1" dirty="0">
                <a:solidFill>
                  <a:schemeClr val="bg1">
                    <a:lumMod val="65000"/>
                  </a:schemeClr>
                </a:solidFill>
                <a:latin typeface="Franklin Gothic Heavy" panose="020B0903020102020204" pitchFamily="34" charset="0"/>
              </a:rPr>
              <a:t>Pôle Expertise Premium</a:t>
            </a:r>
          </a:p>
        </p:txBody>
      </p:sp>
      <p:pic>
        <p:nvPicPr>
          <p:cNvPr id="17" name="Image 2" descr="cid:image008.jpg@01D7596C.B409CC40">
            <a:extLst>
              <a:ext uri="{FF2B5EF4-FFF2-40B4-BE49-F238E27FC236}">
                <a16:creationId xmlns:a16="http://schemas.microsoft.com/office/drawing/2014/main" id="{3CBA06D0-206F-47B8-9B3F-F4F7A3505E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5113" y="6278430"/>
            <a:ext cx="1569000" cy="4578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070187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11"/>
          <p:cNvSpPr txBox="1">
            <a:spLocks noChangeArrowheads="1"/>
          </p:cNvSpPr>
          <p:nvPr/>
        </p:nvSpPr>
        <p:spPr bwMode="auto">
          <a:xfrm>
            <a:off x="134938" y="187498"/>
            <a:ext cx="9009061" cy="5027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2667" b="1" dirty="0">
                <a:solidFill>
                  <a:srgbClr val="FF0000"/>
                </a:solidFill>
                <a:latin typeface="Berlin Sans FB" panose="020E0602020502020306" pitchFamily="34" charset="0"/>
              </a:rPr>
              <a:t>L</a:t>
            </a:r>
            <a:r>
              <a:rPr lang="fr-FR" altLang="fr-FR" sz="2667" b="1" dirty="0">
                <a:latin typeface="Berlin Sans FB" panose="020E0602020502020306" pitchFamily="34" charset="0"/>
              </a:rPr>
              <a:t>’</a:t>
            </a:r>
            <a:r>
              <a:rPr lang="fr-FR" altLang="fr-FR" sz="2667" b="1" dirty="0">
                <a:solidFill>
                  <a:srgbClr val="FF0000"/>
                </a:solidFill>
                <a:latin typeface="Berlin Sans FB" panose="020E0602020502020306" pitchFamily="34" charset="0"/>
              </a:rPr>
              <a:t>A</a:t>
            </a:r>
            <a:r>
              <a:rPr lang="fr-FR" altLang="fr-FR" sz="2667" b="1" dirty="0">
                <a:latin typeface="Berlin Sans FB" panose="020E0602020502020306" pitchFamily="34" charset="0"/>
              </a:rPr>
              <a:t>SSURANCE-</a:t>
            </a:r>
            <a:r>
              <a:rPr lang="fr-FR" altLang="fr-FR" sz="2667" b="1" dirty="0">
                <a:solidFill>
                  <a:srgbClr val="FF0000"/>
                </a:solidFill>
                <a:latin typeface="Berlin Sans FB" panose="020E0602020502020306" pitchFamily="34" charset="0"/>
              </a:rPr>
              <a:t>V</a:t>
            </a:r>
            <a:r>
              <a:rPr lang="fr-FR" altLang="fr-FR" sz="2667" b="1" dirty="0">
                <a:latin typeface="Berlin Sans FB" panose="020E0602020502020306" pitchFamily="34" charset="0"/>
              </a:rPr>
              <a:t>IE: </a:t>
            </a:r>
            <a:r>
              <a:rPr lang="fr-FR" altLang="fr-FR" sz="2667" b="1" dirty="0">
                <a:solidFill>
                  <a:srgbClr val="FF0000"/>
                </a:solidFill>
                <a:latin typeface="Berlin Sans FB" panose="020E0602020502020306" pitchFamily="34" charset="0"/>
              </a:rPr>
              <a:t>L</a:t>
            </a:r>
            <a:r>
              <a:rPr lang="fr-FR" altLang="fr-FR" sz="2667" b="1" dirty="0">
                <a:latin typeface="Berlin Sans FB" panose="020E0602020502020306" pitchFamily="34" charset="0"/>
              </a:rPr>
              <a:t>A </a:t>
            </a:r>
            <a:r>
              <a:rPr lang="fr-FR" altLang="fr-FR" sz="2667" b="1" dirty="0">
                <a:solidFill>
                  <a:srgbClr val="FF0000"/>
                </a:solidFill>
                <a:latin typeface="Berlin Sans FB" panose="020E0602020502020306" pitchFamily="34" charset="0"/>
              </a:rPr>
              <a:t>G</a:t>
            </a:r>
            <a:r>
              <a:rPr lang="fr-FR" altLang="fr-FR" sz="2667" b="1" dirty="0">
                <a:latin typeface="Berlin Sans FB" panose="020E0602020502020306" pitchFamily="34" charset="0"/>
              </a:rPr>
              <a:t>AMME </a:t>
            </a:r>
            <a:r>
              <a:rPr lang="fr-FR" altLang="fr-FR" sz="2667" b="1" dirty="0">
                <a:solidFill>
                  <a:srgbClr val="FF0000"/>
                </a:solidFill>
                <a:latin typeface="Berlin Sans FB" panose="020E0602020502020306" pitchFamily="34" charset="0"/>
              </a:rPr>
              <a:t>P</a:t>
            </a:r>
            <a:r>
              <a:rPr lang="fr-FR" altLang="fr-FR" sz="2667" b="1" dirty="0">
                <a:latin typeface="Berlin Sans FB" panose="020E0602020502020306" pitchFamily="34" charset="0"/>
              </a:rPr>
              <a:t>REMIUM</a:t>
            </a:r>
            <a:endParaRPr lang="fr-FR" altLang="fr-FR" sz="2400" dirty="0">
              <a:solidFill>
                <a:prstClr val="black"/>
              </a:solidFill>
              <a:latin typeface="Berlin Sans FB" panose="020E0602020502020306" pitchFamily="34" charset="0"/>
            </a:endParaRPr>
          </a:p>
        </p:txBody>
      </p:sp>
      <p:sp>
        <p:nvSpPr>
          <p:cNvPr id="9" name="ZoneTexte 8"/>
          <p:cNvSpPr txBox="1">
            <a:spLocks noChangeArrowheads="1"/>
          </p:cNvSpPr>
          <p:nvPr/>
        </p:nvSpPr>
        <p:spPr bwMode="auto">
          <a:xfrm>
            <a:off x="-499126" y="961464"/>
            <a:ext cx="9473239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2001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1200120" lvl="2" indent="-285743" defTabSz="914378" fontAlgn="base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Font typeface="Wingdings" panose="05000000000000000000" pitchFamily="2" charset="2"/>
              <a:buChar char="n"/>
            </a:pPr>
            <a:r>
              <a:rPr lang="fr-FR" altLang="fr-FR" sz="2200" dirty="0">
                <a:solidFill>
                  <a:prstClr val="black"/>
                </a:solidFill>
                <a:latin typeface="Berlin Sans FB" panose="020E0602020502020306" pitchFamily="34" charset="0"/>
              </a:rPr>
              <a:t>Les options d’arbitrages automatiques en gestion libre</a:t>
            </a:r>
          </a:p>
        </p:txBody>
      </p:sp>
      <p:grpSp>
        <p:nvGrpSpPr>
          <p:cNvPr id="10" name="Groupe 9"/>
          <p:cNvGrpSpPr/>
          <p:nvPr/>
        </p:nvGrpSpPr>
        <p:grpSpPr>
          <a:xfrm>
            <a:off x="395537" y="1676632"/>
            <a:ext cx="1368152" cy="932388"/>
            <a:chOff x="3635896" y="1500840"/>
            <a:chExt cx="1904029" cy="1172728"/>
          </a:xfrm>
        </p:grpSpPr>
        <p:pic>
          <p:nvPicPr>
            <p:cNvPr id="11" name="Image 10"/>
            <p:cNvPicPr>
              <a:picLocks noChangeAspect="1"/>
            </p:cNvPicPr>
            <p:nvPr/>
          </p:nvPicPr>
          <p:blipFill rotWithShape="1">
            <a:blip r:embed="rId2"/>
            <a:srcRect l="10153" t="26375" r="83206" b="65750"/>
            <a:stretch/>
          </p:blipFill>
          <p:spPr>
            <a:xfrm>
              <a:off x="4129729" y="2062661"/>
              <a:ext cx="916362" cy="610907"/>
            </a:xfrm>
            <a:prstGeom prst="rect">
              <a:avLst/>
            </a:prstGeom>
          </p:spPr>
        </p:pic>
        <p:pic>
          <p:nvPicPr>
            <p:cNvPr id="12" name="Image 11"/>
            <p:cNvPicPr>
              <a:picLocks noChangeAspect="1"/>
            </p:cNvPicPr>
            <p:nvPr/>
          </p:nvPicPr>
          <p:blipFill rotWithShape="1">
            <a:blip r:embed="rId3"/>
            <a:srcRect l="10706" t="30313" r="79885" b="64765"/>
            <a:stretch/>
          </p:blipFill>
          <p:spPr>
            <a:xfrm>
              <a:off x="3635896" y="1500840"/>
              <a:ext cx="1904029" cy="560008"/>
            </a:xfrm>
            <a:prstGeom prst="rect">
              <a:avLst/>
            </a:prstGeom>
          </p:spPr>
        </p:pic>
      </p:grpSp>
      <p:grpSp>
        <p:nvGrpSpPr>
          <p:cNvPr id="14" name="Groupe 13"/>
          <p:cNvGrpSpPr/>
          <p:nvPr/>
        </p:nvGrpSpPr>
        <p:grpSpPr>
          <a:xfrm>
            <a:off x="6092551" y="1844823"/>
            <a:ext cx="1361256" cy="620509"/>
            <a:chOff x="3347864" y="764704"/>
            <a:chExt cx="1710190" cy="865104"/>
          </a:xfrm>
        </p:grpSpPr>
        <p:sp>
          <p:nvSpPr>
            <p:cNvPr id="15" name="Rectangle 14"/>
            <p:cNvSpPr/>
            <p:nvPr/>
          </p:nvSpPr>
          <p:spPr>
            <a:xfrm>
              <a:off x="3545886" y="1269768"/>
              <a:ext cx="1512168" cy="360040"/>
            </a:xfrm>
            <a:prstGeom prst="rect">
              <a:avLst/>
            </a:prstGeom>
            <a:solidFill>
              <a:srgbClr val="B253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b="1" dirty="0"/>
                <a:t>BPCE Vie</a:t>
              </a:r>
            </a:p>
          </p:txBody>
        </p:sp>
        <p:pic>
          <p:nvPicPr>
            <p:cNvPr id="16" name="Image 15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462" t="28853" r="12616" b="28854"/>
            <a:stretch/>
          </p:blipFill>
          <p:spPr>
            <a:xfrm>
              <a:off x="3347864" y="764704"/>
              <a:ext cx="1710190" cy="432048"/>
            </a:xfrm>
            <a:prstGeom prst="rect">
              <a:avLst/>
            </a:prstGeom>
          </p:spPr>
        </p:pic>
      </p:grpSp>
      <p:sp>
        <p:nvSpPr>
          <p:cNvPr id="17" name="ZoneTexte 44">
            <a:hlinkClick r:id="" action="ppaction://noaction"/>
          </p:cNvPr>
          <p:cNvSpPr txBox="1">
            <a:spLocks noChangeArrowheads="1"/>
          </p:cNvSpPr>
          <p:nvPr/>
        </p:nvSpPr>
        <p:spPr bwMode="auto">
          <a:xfrm>
            <a:off x="539552" y="2891198"/>
            <a:ext cx="179076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121917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1800" i="1" dirty="0">
                <a:solidFill>
                  <a:srgbClr val="FFE05D"/>
                </a:solidFill>
                <a:latin typeface="Berlin Sans FB" panose="020E0602020502020306" pitchFamily="34" charset="0"/>
              </a:rPr>
              <a:t>NUANCES PLUS</a:t>
            </a:r>
          </a:p>
        </p:txBody>
      </p:sp>
      <p:sp>
        <p:nvSpPr>
          <p:cNvPr id="18" name="ZoneTexte 44">
            <a:hlinkClick r:id="" action="ppaction://noaction"/>
          </p:cNvPr>
          <p:cNvSpPr txBox="1">
            <a:spLocks noChangeArrowheads="1"/>
          </p:cNvSpPr>
          <p:nvPr/>
        </p:nvSpPr>
        <p:spPr bwMode="auto">
          <a:xfrm>
            <a:off x="5804519" y="2861320"/>
            <a:ext cx="223224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121917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1800" i="1" dirty="0">
                <a:solidFill>
                  <a:srgbClr val="FF3300"/>
                </a:solidFill>
                <a:latin typeface="Berlin Sans FB" panose="020E0602020502020306" pitchFamily="34" charset="0"/>
              </a:rPr>
              <a:t>MILLEVIE PREMIUM</a:t>
            </a:r>
          </a:p>
        </p:txBody>
      </p:sp>
      <p:sp>
        <p:nvSpPr>
          <p:cNvPr id="20" name="ZoneTexte 44">
            <a:hlinkClick r:id="" action="ppaction://noaction"/>
          </p:cNvPr>
          <p:cNvSpPr txBox="1">
            <a:spLocks noChangeArrowheads="1"/>
          </p:cNvSpPr>
          <p:nvPr/>
        </p:nvSpPr>
        <p:spPr bwMode="auto">
          <a:xfrm>
            <a:off x="539552" y="3573016"/>
            <a:ext cx="1790765" cy="369332"/>
          </a:xfrm>
          <a:prstGeom prst="rect">
            <a:avLst/>
          </a:prstGeom>
          <a:blipFill>
            <a:blip r:embed="rId5"/>
            <a:tile tx="0" ty="0" sx="100000" sy="100000" flip="none" algn="tl"/>
          </a:blip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121917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1800" i="1" dirty="0">
                <a:solidFill>
                  <a:srgbClr val="FF9933"/>
                </a:solidFill>
                <a:latin typeface="Berlin Sans FB" panose="020E0602020502020306" pitchFamily="34" charset="0"/>
              </a:rPr>
              <a:t>NUANCES  CAPI</a:t>
            </a:r>
          </a:p>
        </p:txBody>
      </p:sp>
      <p:sp>
        <p:nvSpPr>
          <p:cNvPr id="22" name="ZoneTexte 44">
            <a:hlinkClick r:id="" action="ppaction://noaction"/>
          </p:cNvPr>
          <p:cNvSpPr txBox="1">
            <a:spLocks noChangeArrowheads="1"/>
          </p:cNvSpPr>
          <p:nvPr/>
        </p:nvSpPr>
        <p:spPr bwMode="auto">
          <a:xfrm>
            <a:off x="5804520" y="3573016"/>
            <a:ext cx="164928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121917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1800" i="1" dirty="0">
                <a:solidFill>
                  <a:srgbClr val="DE0000"/>
                </a:solidFill>
                <a:latin typeface="Berlin Sans FB" panose="020E0602020502020306" pitchFamily="34" charset="0"/>
              </a:rPr>
              <a:t>MILLEVIE CAPI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309A7C9-7A0A-4A85-87F9-5F18666C403D}"/>
              </a:ext>
            </a:extLst>
          </p:cNvPr>
          <p:cNvSpPr/>
          <p:nvPr/>
        </p:nvSpPr>
        <p:spPr>
          <a:xfrm>
            <a:off x="108298" y="6165304"/>
            <a:ext cx="3455590" cy="6021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Franklin Gothic Heavy" panose="020B0903020102020204" pitchFamily="34" charset="0"/>
              </a:rPr>
              <a:t>DIRECTION MARCHE </a:t>
            </a:r>
            <a:r>
              <a:rPr lang="fr-FR" sz="1400" dirty="0">
                <a:solidFill>
                  <a:srgbClr val="FF0000"/>
                </a:solidFill>
                <a:latin typeface="Franklin Gothic Heavy" panose="020B0903020102020204" pitchFamily="34" charset="0"/>
              </a:rPr>
              <a:t>PREMIUM</a:t>
            </a:r>
          </a:p>
          <a:p>
            <a:pPr algn="ctr"/>
            <a:r>
              <a:rPr lang="fr-FR" sz="1400" i="1" dirty="0">
                <a:solidFill>
                  <a:schemeClr val="bg1">
                    <a:lumMod val="65000"/>
                  </a:schemeClr>
                </a:solidFill>
                <a:latin typeface="Franklin Gothic Heavy" panose="020B0903020102020204" pitchFamily="34" charset="0"/>
              </a:rPr>
              <a:t>Pôle Expertise Premium</a:t>
            </a:r>
          </a:p>
        </p:txBody>
      </p:sp>
      <p:pic>
        <p:nvPicPr>
          <p:cNvPr id="21" name="Image 2" descr="cid:image008.jpg@01D7596C.B409CC40">
            <a:extLst>
              <a:ext uri="{FF2B5EF4-FFF2-40B4-BE49-F238E27FC236}">
                <a16:creationId xmlns:a16="http://schemas.microsoft.com/office/drawing/2014/main" id="{FD48F4C3-B4DE-4569-A6CF-B917A42688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5113" y="6278430"/>
            <a:ext cx="1569000" cy="4578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780056" y="4587029"/>
            <a:ext cx="7719021" cy="71614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>
                <a:latin typeface="Kristen ITC" panose="03050502040202030202" pitchFamily="66" charset="0"/>
              </a:rPr>
              <a:t>UNIQUEMENT SUR UC, INCOMPATIBLES AVEC LES OG, FAF ET SCPI</a:t>
            </a:r>
          </a:p>
        </p:txBody>
      </p:sp>
    </p:spTree>
    <p:extLst>
      <p:ext uri="{BB962C8B-B14F-4D97-AF65-F5344CB8AC3E}">
        <p14:creationId xmlns:p14="http://schemas.microsoft.com/office/powerpoint/2010/main" val="2868568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75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7" grpId="0"/>
      <p:bldP spid="18" grpId="0"/>
      <p:bldP spid="20" grpId="0" animBg="1"/>
      <p:bldP spid="22" grpId="0"/>
      <p:bldP spid="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11"/>
          <p:cNvSpPr txBox="1">
            <a:spLocks noChangeArrowheads="1"/>
          </p:cNvSpPr>
          <p:nvPr/>
        </p:nvSpPr>
        <p:spPr bwMode="auto">
          <a:xfrm>
            <a:off x="134938" y="187498"/>
            <a:ext cx="9009061" cy="5027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2667" b="1" dirty="0">
                <a:solidFill>
                  <a:srgbClr val="FF0000"/>
                </a:solidFill>
                <a:latin typeface="Berlin Sans FB" panose="020E0602020502020306" pitchFamily="34" charset="0"/>
              </a:rPr>
              <a:t>L</a:t>
            </a:r>
            <a:r>
              <a:rPr lang="fr-FR" altLang="fr-FR" sz="2667" b="1" dirty="0">
                <a:latin typeface="Berlin Sans FB" panose="020E0602020502020306" pitchFamily="34" charset="0"/>
              </a:rPr>
              <a:t>’</a:t>
            </a:r>
            <a:r>
              <a:rPr lang="fr-FR" altLang="fr-FR" sz="2667" b="1" dirty="0">
                <a:solidFill>
                  <a:srgbClr val="FF0000"/>
                </a:solidFill>
                <a:latin typeface="Berlin Sans FB" panose="020E0602020502020306" pitchFamily="34" charset="0"/>
              </a:rPr>
              <a:t>A</a:t>
            </a:r>
            <a:r>
              <a:rPr lang="fr-FR" altLang="fr-FR" sz="2667" b="1" dirty="0">
                <a:latin typeface="Berlin Sans FB" panose="020E0602020502020306" pitchFamily="34" charset="0"/>
              </a:rPr>
              <a:t>SSURANCE-</a:t>
            </a:r>
            <a:r>
              <a:rPr lang="fr-FR" altLang="fr-FR" sz="2667" b="1" dirty="0">
                <a:solidFill>
                  <a:srgbClr val="FF0000"/>
                </a:solidFill>
                <a:latin typeface="Berlin Sans FB" panose="020E0602020502020306" pitchFamily="34" charset="0"/>
              </a:rPr>
              <a:t>V</a:t>
            </a:r>
            <a:r>
              <a:rPr lang="fr-FR" altLang="fr-FR" sz="2667" b="1" dirty="0">
                <a:latin typeface="Berlin Sans FB" panose="020E0602020502020306" pitchFamily="34" charset="0"/>
              </a:rPr>
              <a:t>IE: </a:t>
            </a:r>
            <a:r>
              <a:rPr lang="fr-FR" altLang="fr-FR" sz="2667" b="1" dirty="0">
                <a:solidFill>
                  <a:srgbClr val="FF0000"/>
                </a:solidFill>
                <a:latin typeface="Berlin Sans FB" panose="020E0602020502020306" pitchFamily="34" charset="0"/>
              </a:rPr>
              <a:t>L</a:t>
            </a:r>
            <a:r>
              <a:rPr lang="fr-FR" altLang="fr-FR" sz="2667" b="1" dirty="0">
                <a:latin typeface="Berlin Sans FB" panose="020E0602020502020306" pitchFamily="34" charset="0"/>
              </a:rPr>
              <a:t>A </a:t>
            </a:r>
            <a:r>
              <a:rPr lang="fr-FR" altLang="fr-FR" sz="2667" b="1" dirty="0">
                <a:solidFill>
                  <a:srgbClr val="FF0000"/>
                </a:solidFill>
                <a:latin typeface="Berlin Sans FB" panose="020E0602020502020306" pitchFamily="34" charset="0"/>
              </a:rPr>
              <a:t>G</a:t>
            </a:r>
            <a:r>
              <a:rPr lang="fr-FR" altLang="fr-FR" sz="2667" b="1" dirty="0">
                <a:latin typeface="Berlin Sans FB" panose="020E0602020502020306" pitchFamily="34" charset="0"/>
              </a:rPr>
              <a:t>AMME </a:t>
            </a:r>
            <a:r>
              <a:rPr lang="fr-FR" altLang="fr-FR" sz="2667" b="1" dirty="0">
                <a:solidFill>
                  <a:srgbClr val="FF0000"/>
                </a:solidFill>
                <a:latin typeface="Berlin Sans FB" panose="020E0602020502020306" pitchFamily="34" charset="0"/>
              </a:rPr>
              <a:t>P</a:t>
            </a:r>
            <a:r>
              <a:rPr lang="fr-FR" altLang="fr-FR" sz="2667" b="1" dirty="0">
                <a:latin typeface="Berlin Sans FB" panose="020E0602020502020306" pitchFamily="34" charset="0"/>
              </a:rPr>
              <a:t>REMIUM</a:t>
            </a:r>
            <a:endParaRPr lang="fr-FR" altLang="fr-FR" sz="2400" dirty="0">
              <a:solidFill>
                <a:prstClr val="black"/>
              </a:solidFill>
              <a:latin typeface="Berlin Sans FB" panose="020E0602020502020306" pitchFamily="34" charset="0"/>
            </a:endParaRPr>
          </a:p>
        </p:txBody>
      </p:sp>
      <p:sp>
        <p:nvSpPr>
          <p:cNvPr id="9" name="ZoneTexte 8"/>
          <p:cNvSpPr txBox="1">
            <a:spLocks noChangeArrowheads="1"/>
          </p:cNvSpPr>
          <p:nvPr/>
        </p:nvSpPr>
        <p:spPr bwMode="auto">
          <a:xfrm>
            <a:off x="-177909" y="1006003"/>
            <a:ext cx="9473239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2001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1200120" lvl="2" indent="-285743" defTabSz="914378" fontAlgn="base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Font typeface="Wingdings" panose="05000000000000000000" pitchFamily="2" charset="2"/>
              <a:buChar char="n"/>
            </a:pPr>
            <a:r>
              <a:rPr lang="fr-FR" altLang="fr-FR" sz="2200" dirty="0">
                <a:solidFill>
                  <a:prstClr val="black"/>
                </a:solidFill>
                <a:latin typeface="Berlin Sans FB" panose="020E0602020502020306" pitchFamily="34" charset="0"/>
              </a:rPr>
              <a:t>Les options d’arbitrage automatique: 3 options communes à l’ancienne offre …</a:t>
            </a:r>
          </a:p>
        </p:txBody>
      </p:sp>
      <p:grpSp>
        <p:nvGrpSpPr>
          <p:cNvPr id="17" name="Groupe 16"/>
          <p:cNvGrpSpPr/>
          <p:nvPr/>
        </p:nvGrpSpPr>
        <p:grpSpPr>
          <a:xfrm>
            <a:off x="395537" y="1676632"/>
            <a:ext cx="1368152" cy="932388"/>
            <a:chOff x="3635896" y="1500840"/>
            <a:chExt cx="1904029" cy="1172728"/>
          </a:xfrm>
        </p:grpSpPr>
        <p:pic>
          <p:nvPicPr>
            <p:cNvPr id="19" name="Image 18"/>
            <p:cNvPicPr>
              <a:picLocks noChangeAspect="1"/>
            </p:cNvPicPr>
            <p:nvPr/>
          </p:nvPicPr>
          <p:blipFill rotWithShape="1">
            <a:blip r:embed="rId2"/>
            <a:srcRect l="10153" t="26375" r="83206" b="65750"/>
            <a:stretch/>
          </p:blipFill>
          <p:spPr>
            <a:xfrm>
              <a:off x="4129729" y="2062661"/>
              <a:ext cx="916362" cy="610907"/>
            </a:xfrm>
            <a:prstGeom prst="rect">
              <a:avLst/>
            </a:prstGeom>
          </p:spPr>
        </p:pic>
        <p:pic>
          <p:nvPicPr>
            <p:cNvPr id="20" name="Image 19"/>
            <p:cNvPicPr>
              <a:picLocks noChangeAspect="1"/>
            </p:cNvPicPr>
            <p:nvPr/>
          </p:nvPicPr>
          <p:blipFill rotWithShape="1">
            <a:blip r:embed="rId3"/>
            <a:srcRect l="10706" t="30313" r="79885" b="64765"/>
            <a:stretch/>
          </p:blipFill>
          <p:spPr>
            <a:xfrm>
              <a:off x="3635896" y="1500840"/>
              <a:ext cx="1904029" cy="560008"/>
            </a:xfrm>
            <a:prstGeom prst="rect">
              <a:avLst/>
            </a:prstGeom>
          </p:spPr>
        </p:pic>
      </p:grpSp>
      <p:sp>
        <p:nvSpPr>
          <p:cNvPr id="21" name="ZoneTexte 44">
            <a:hlinkClick r:id="" action="ppaction://noaction"/>
          </p:cNvPr>
          <p:cNvSpPr txBox="1">
            <a:spLocks noChangeArrowheads="1"/>
          </p:cNvSpPr>
          <p:nvPr/>
        </p:nvSpPr>
        <p:spPr bwMode="auto">
          <a:xfrm>
            <a:off x="539552" y="2891198"/>
            <a:ext cx="179076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121917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1800" i="1" dirty="0">
                <a:solidFill>
                  <a:srgbClr val="FFE05D"/>
                </a:solidFill>
                <a:latin typeface="Berlin Sans FB" panose="020E0602020502020306" pitchFamily="34" charset="0"/>
              </a:rPr>
              <a:t>NUANCES PLUS</a:t>
            </a:r>
          </a:p>
        </p:txBody>
      </p:sp>
      <p:sp>
        <p:nvSpPr>
          <p:cNvPr id="28" name="ZoneTexte 44">
            <a:hlinkClick r:id="" action="ppaction://noaction"/>
          </p:cNvPr>
          <p:cNvSpPr txBox="1">
            <a:spLocks noChangeArrowheads="1"/>
          </p:cNvSpPr>
          <p:nvPr/>
        </p:nvSpPr>
        <p:spPr bwMode="auto">
          <a:xfrm>
            <a:off x="539552" y="3501008"/>
            <a:ext cx="179076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121917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1800" i="1" dirty="0">
                <a:solidFill>
                  <a:srgbClr val="FF9933"/>
                </a:solidFill>
                <a:latin typeface="Berlin Sans FB" panose="020E0602020502020306" pitchFamily="34" charset="0"/>
              </a:rPr>
              <a:t>NUANCES  CAPI</a:t>
            </a:r>
          </a:p>
        </p:txBody>
      </p:sp>
      <p:sp>
        <p:nvSpPr>
          <p:cNvPr id="29" name="Rectangle 28"/>
          <p:cNvSpPr/>
          <p:nvPr/>
        </p:nvSpPr>
        <p:spPr>
          <a:xfrm>
            <a:off x="3902773" y="1711759"/>
            <a:ext cx="1872435" cy="1807039"/>
          </a:xfrm>
          <a:prstGeom prst="rect">
            <a:avLst/>
          </a:prstGeom>
          <a:noFill/>
          <a:ln w="38100" cmpd="sng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CDCECC"/>
              </a:solidFill>
            </a:endParaRPr>
          </a:p>
        </p:txBody>
      </p:sp>
      <p:sp>
        <p:nvSpPr>
          <p:cNvPr id="30" name="ZoneTexte 29"/>
          <p:cNvSpPr txBox="1"/>
          <p:nvPr/>
        </p:nvSpPr>
        <p:spPr>
          <a:xfrm>
            <a:off x="3902774" y="2349247"/>
            <a:ext cx="1872434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dirty="0">
                <a:solidFill>
                  <a:srgbClr val="4F504F"/>
                </a:solidFill>
                <a:latin typeface="Gill Sans"/>
                <a:cs typeface="Gill Sans"/>
              </a:rPr>
              <a:t>Sécuriser automatiquement les gains accumulés sur les supports financiers en UC en les investissant sur le fonds en euros</a:t>
            </a:r>
            <a:r>
              <a:rPr lang="fr-FR" sz="1400" dirty="0">
                <a:solidFill>
                  <a:srgbClr val="4F504F"/>
                </a:solidFill>
                <a:latin typeface="Gill Sans"/>
                <a:cs typeface="Gill Sans"/>
              </a:rPr>
              <a:t>.</a:t>
            </a:r>
          </a:p>
        </p:txBody>
      </p:sp>
      <p:sp>
        <p:nvSpPr>
          <p:cNvPr id="31" name="Rectangle 30"/>
          <p:cNvSpPr/>
          <p:nvPr/>
        </p:nvSpPr>
        <p:spPr>
          <a:xfrm>
            <a:off x="3902772" y="1711761"/>
            <a:ext cx="1872436" cy="637486"/>
          </a:xfrm>
          <a:prstGeom prst="rect">
            <a:avLst/>
          </a:prstGeom>
          <a:solidFill>
            <a:srgbClr val="FF0000"/>
          </a:solidFill>
          <a:ln w="38100" cmpd="sng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dirty="0">
                <a:solidFill>
                  <a:srgbClr val="FFFFFF"/>
                </a:solidFill>
                <a:latin typeface="Franklin Gothic Book"/>
              </a:rPr>
              <a:t>SÉCURISATION </a:t>
            </a:r>
          </a:p>
        </p:txBody>
      </p:sp>
      <p:sp>
        <p:nvSpPr>
          <p:cNvPr id="32" name="ZoneTexte 31"/>
          <p:cNvSpPr txBox="1"/>
          <p:nvPr/>
        </p:nvSpPr>
        <p:spPr>
          <a:xfrm>
            <a:off x="6175945" y="2360885"/>
            <a:ext cx="201645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rgbClr val="4F504F"/>
                </a:solidFill>
                <a:latin typeface="Gill Sans"/>
                <a:cs typeface="Gill Sans"/>
              </a:rPr>
              <a:t>Dynamiser automatiquement les intérêts accumulés sur le fonds en euros du contrat en les investissant sur des supports financiers en UC.</a:t>
            </a:r>
          </a:p>
        </p:txBody>
      </p:sp>
      <p:sp>
        <p:nvSpPr>
          <p:cNvPr id="33" name="Rectangle 32"/>
          <p:cNvSpPr/>
          <p:nvPr/>
        </p:nvSpPr>
        <p:spPr>
          <a:xfrm>
            <a:off x="6207027" y="1723812"/>
            <a:ext cx="1872437" cy="626539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 w="38100" cmpd="sng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dirty="0">
                <a:solidFill>
                  <a:srgbClr val="FFFFFF"/>
                </a:solidFill>
                <a:latin typeface="Franklin Gothic Book"/>
              </a:rPr>
              <a:t>OPTIMISATION</a:t>
            </a:r>
          </a:p>
        </p:txBody>
      </p:sp>
      <p:sp>
        <p:nvSpPr>
          <p:cNvPr id="34" name="Rectangle 33"/>
          <p:cNvSpPr/>
          <p:nvPr/>
        </p:nvSpPr>
        <p:spPr>
          <a:xfrm>
            <a:off x="6207027" y="1700808"/>
            <a:ext cx="1872437" cy="1848769"/>
          </a:xfrm>
          <a:prstGeom prst="rect">
            <a:avLst/>
          </a:prstGeom>
          <a:noFill/>
          <a:ln w="38100" cmpd="sng">
            <a:solidFill>
              <a:schemeClr val="tx2">
                <a:lumMod val="60000"/>
                <a:lumOff val="4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CDCECC"/>
              </a:solidFill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3851920" y="3950043"/>
            <a:ext cx="2016451" cy="2152920"/>
          </a:xfrm>
          <a:prstGeom prst="rect">
            <a:avLst/>
          </a:prstGeom>
          <a:noFill/>
          <a:ln w="38100" cmpd="sng">
            <a:solidFill>
              <a:schemeClr val="tx2">
                <a:lumMod val="20000"/>
                <a:lumOff val="8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CDCECC"/>
              </a:solidFill>
            </a:endParaRPr>
          </a:p>
        </p:txBody>
      </p:sp>
      <p:sp>
        <p:nvSpPr>
          <p:cNvPr id="36" name="ZoneTexte 35"/>
          <p:cNvSpPr txBox="1"/>
          <p:nvPr/>
        </p:nvSpPr>
        <p:spPr>
          <a:xfrm>
            <a:off x="3874692" y="4780309"/>
            <a:ext cx="2014608" cy="138499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rgbClr val="4F504F"/>
                </a:solidFill>
                <a:latin typeface="Gill Sans"/>
                <a:cs typeface="Gill Sans"/>
              </a:rPr>
              <a:t>Tout ou partie du capital constitué sur le fonds en euros est progressivement investi sur des supports financiers en UC choisis pendant une durée maximale de 36 mois.</a:t>
            </a:r>
          </a:p>
        </p:txBody>
      </p:sp>
      <p:sp>
        <p:nvSpPr>
          <p:cNvPr id="37" name="Rectangle 36"/>
          <p:cNvSpPr/>
          <p:nvPr/>
        </p:nvSpPr>
        <p:spPr>
          <a:xfrm>
            <a:off x="3851921" y="3950041"/>
            <a:ext cx="2016450" cy="83026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38100" cmpd="sng"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dirty="0">
                <a:solidFill>
                  <a:srgbClr val="FFFFFF"/>
                </a:solidFill>
                <a:latin typeface="Franklin Gothic Book"/>
              </a:rPr>
              <a:t>INVESTISSEMENT PROGRESSIF</a:t>
            </a:r>
            <a:endParaRPr lang="fr-FR" sz="1600" dirty="0">
              <a:solidFill>
                <a:schemeClr val="accent2">
                  <a:lumMod val="40000"/>
                  <a:lumOff val="60000"/>
                </a:schemeClr>
              </a:solidFill>
              <a:latin typeface="Franklin Gothic Book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7AC7E8E-0282-4AA5-B82F-EAAB89C7DB02}"/>
              </a:ext>
            </a:extLst>
          </p:cNvPr>
          <p:cNvSpPr/>
          <p:nvPr/>
        </p:nvSpPr>
        <p:spPr>
          <a:xfrm>
            <a:off x="108298" y="6165304"/>
            <a:ext cx="3455590" cy="6021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Franklin Gothic Heavy" panose="020B0903020102020204" pitchFamily="34" charset="0"/>
              </a:rPr>
              <a:t>DIRECTION MARCHE </a:t>
            </a:r>
            <a:r>
              <a:rPr lang="fr-FR" sz="1400" dirty="0">
                <a:solidFill>
                  <a:srgbClr val="FF0000"/>
                </a:solidFill>
                <a:latin typeface="Franklin Gothic Heavy" panose="020B0903020102020204" pitchFamily="34" charset="0"/>
              </a:rPr>
              <a:t>PREMIUM</a:t>
            </a:r>
          </a:p>
          <a:p>
            <a:pPr algn="ctr"/>
            <a:r>
              <a:rPr lang="fr-FR" sz="1400" i="1" dirty="0">
                <a:solidFill>
                  <a:schemeClr val="bg1">
                    <a:lumMod val="65000"/>
                  </a:schemeClr>
                </a:solidFill>
                <a:latin typeface="Franklin Gothic Heavy" panose="020B0903020102020204" pitchFamily="34" charset="0"/>
              </a:rPr>
              <a:t>Pôle Expertise Premium</a:t>
            </a:r>
          </a:p>
        </p:txBody>
      </p:sp>
      <p:pic>
        <p:nvPicPr>
          <p:cNvPr id="23" name="Image 2" descr="cid:image008.jpg@01D7596C.B409CC40">
            <a:extLst>
              <a:ext uri="{FF2B5EF4-FFF2-40B4-BE49-F238E27FC236}">
                <a16:creationId xmlns:a16="http://schemas.microsoft.com/office/drawing/2014/main" id="{A37E1CCA-D6A4-4BA5-9FDC-AE6BB10B92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5113" y="6278430"/>
            <a:ext cx="1569000" cy="4578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478086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1" grpId="0"/>
      <p:bldP spid="28" grpId="0"/>
      <p:bldP spid="29" grpId="0" animBg="1"/>
      <p:bldP spid="30" grpId="0"/>
      <p:bldP spid="31" grpId="0" animBg="1"/>
      <p:bldP spid="32" grpId="0"/>
      <p:bldP spid="33" grpId="0" animBg="1"/>
      <p:bldP spid="34" grpId="0" animBg="1"/>
      <p:bldP spid="35" grpId="0" animBg="1"/>
      <p:bldP spid="36" grpId="0"/>
      <p:bldP spid="3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11"/>
          <p:cNvSpPr txBox="1">
            <a:spLocks noChangeArrowheads="1"/>
          </p:cNvSpPr>
          <p:nvPr/>
        </p:nvSpPr>
        <p:spPr bwMode="auto">
          <a:xfrm>
            <a:off x="134938" y="187498"/>
            <a:ext cx="9009061" cy="5027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2667" b="1" dirty="0">
                <a:solidFill>
                  <a:srgbClr val="FF0000"/>
                </a:solidFill>
                <a:latin typeface="Berlin Sans FB" panose="020E0602020502020306" pitchFamily="34" charset="0"/>
              </a:rPr>
              <a:t>L</a:t>
            </a:r>
            <a:r>
              <a:rPr lang="fr-FR" altLang="fr-FR" sz="2667" b="1" dirty="0">
                <a:latin typeface="Berlin Sans FB" panose="020E0602020502020306" pitchFamily="34" charset="0"/>
              </a:rPr>
              <a:t>’</a:t>
            </a:r>
            <a:r>
              <a:rPr lang="fr-FR" altLang="fr-FR" sz="2667" b="1" dirty="0">
                <a:solidFill>
                  <a:srgbClr val="FF0000"/>
                </a:solidFill>
                <a:latin typeface="Berlin Sans FB" panose="020E0602020502020306" pitchFamily="34" charset="0"/>
              </a:rPr>
              <a:t>A</a:t>
            </a:r>
            <a:r>
              <a:rPr lang="fr-FR" altLang="fr-FR" sz="2667" b="1" dirty="0">
                <a:latin typeface="Berlin Sans FB" panose="020E0602020502020306" pitchFamily="34" charset="0"/>
              </a:rPr>
              <a:t>SSURANCE-</a:t>
            </a:r>
            <a:r>
              <a:rPr lang="fr-FR" altLang="fr-FR" sz="2667" b="1" dirty="0">
                <a:solidFill>
                  <a:srgbClr val="FF0000"/>
                </a:solidFill>
                <a:latin typeface="Berlin Sans FB" panose="020E0602020502020306" pitchFamily="34" charset="0"/>
              </a:rPr>
              <a:t>V</a:t>
            </a:r>
            <a:r>
              <a:rPr lang="fr-FR" altLang="fr-FR" sz="2667" b="1" dirty="0">
                <a:latin typeface="Berlin Sans FB" panose="020E0602020502020306" pitchFamily="34" charset="0"/>
              </a:rPr>
              <a:t>IE: </a:t>
            </a:r>
            <a:r>
              <a:rPr lang="fr-FR" altLang="fr-FR" sz="2667" b="1" dirty="0">
                <a:solidFill>
                  <a:srgbClr val="FF0000"/>
                </a:solidFill>
                <a:latin typeface="Berlin Sans FB" panose="020E0602020502020306" pitchFamily="34" charset="0"/>
              </a:rPr>
              <a:t>L</a:t>
            </a:r>
            <a:r>
              <a:rPr lang="fr-FR" altLang="fr-FR" sz="2667" b="1" dirty="0">
                <a:latin typeface="Berlin Sans FB" panose="020E0602020502020306" pitchFamily="34" charset="0"/>
              </a:rPr>
              <a:t>A </a:t>
            </a:r>
            <a:r>
              <a:rPr lang="fr-FR" altLang="fr-FR" sz="2667" b="1" dirty="0">
                <a:solidFill>
                  <a:srgbClr val="FF0000"/>
                </a:solidFill>
                <a:latin typeface="Berlin Sans FB" panose="020E0602020502020306" pitchFamily="34" charset="0"/>
              </a:rPr>
              <a:t>G</a:t>
            </a:r>
            <a:r>
              <a:rPr lang="fr-FR" altLang="fr-FR" sz="2667" b="1" dirty="0">
                <a:latin typeface="Berlin Sans FB" panose="020E0602020502020306" pitchFamily="34" charset="0"/>
              </a:rPr>
              <a:t>AMME </a:t>
            </a:r>
            <a:r>
              <a:rPr lang="fr-FR" altLang="fr-FR" sz="2667" b="1" dirty="0">
                <a:solidFill>
                  <a:srgbClr val="FF0000"/>
                </a:solidFill>
                <a:latin typeface="Berlin Sans FB" panose="020E0602020502020306" pitchFamily="34" charset="0"/>
              </a:rPr>
              <a:t>P</a:t>
            </a:r>
            <a:r>
              <a:rPr lang="fr-FR" altLang="fr-FR" sz="2667" b="1" dirty="0">
                <a:latin typeface="Berlin Sans FB" panose="020E0602020502020306" pitchFamily="34" charset="0"/>
              </a:rPr>
              <a:t>REMIUM</a:t>
            </a:r>
            <a:endParaRPr lang="fr-FR" altLang="fr-FR" sz="2400" dirty="0">
              <a:solidFill>
                <a:prstClr val="black"/>
              </a:solidFill>
              <a:latin typeface="Berlin Sans FB" panose="020E0602020502020306" pitchFamily="34" charset="0"/>
            </a:endParaRPr>
          </a:p>
        </p:txBody>
      </p:sp>
      <p:sp>
        <p:nvSpPr>
          <p:cNvPr id="9" name="ZoneTexte 8"/>
          <p:cNvSpPr txBox="1">
            <a:spLocks noChangeArrowheads="1"/>
          </p:cNvSpPr>
          <p:nvPr/>
        </p:nvSpPr>
        <p:spPr bwMode="auto">
          <a:xfrm>
            <a:off x="-177909" y="1006003"/>
            <a:ext cx="9473239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2001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1200120" lvl="2" indent="-285743" defTabSz="914378" fontAlgn="base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Font typeface="Wingdings" panose="05000000000000000000" pitchFamily="2" charset="2"/>
              <a:buChar char="n"/>
            </a:pPr>
            <a:r>
              <a:rPr lang="fr-FR" altLang="fr-FR" sz="2200" dirty="0">
                <a:solidFill>
                  <a:prstClr val="black"/>
                </a:solidFill>
                <a:latin typeface="Berlin Sans FB" panose="020E0602020502020306" pitchFamily="34" charset="0"/>
              </a:rPr>
              <a:t>…et une option supplémentaire, uniquement  pour Nuances Plus</a:t>
            </a:r>
          </a:p>
        </p:txBody>
      </p:sp>
      <p:grpSp>
        <p:nvGrpSpPr>
          <p:cNvPr id="17" name="Groupe 16"/>
          <p:cNvGrpSpPr/>
          <p:nvPr/>
        </p:nvGrpSpPr>
        <p:grpSpPr>
          <a:xfrm>
            <a:off x="395537" y="1676632"/>
            <a:ext cx="1368152" cy="932388"/>
            <a:chOff x="3635896" y="1500840"/>
            <a:chExt cx="1904029" cy="1172728"/>
          </a:xfrm>
        </p:grpSpPr>
        <p:pic>
          <p:nvPicPr>
            <p:cNvPr id="19" name="Image 18"/>
            <p:cNvPicPr>
              <a:picLocks noChangeAspect="1"/>
            </p:cNvPicPr>
            <p:nvPr/>
          </p:nvPicPr>
          <p:blipFill rotWithShape="1">
            <a:blip r:embed="rId2"/>
            <a:srcRect l="10153" t="26375" r="83206" b="65750"/>
            <a:stretch/>
          </p:blipFill>
          <p:spPr>
            <a:xfrm>
              <a:off x="4129729" y="2062661"/>
              <a:ext cx="916362" cy="610907"/>
            </a:xfrm>
            <a:prstGeom prst="rect">
              <a:avLst/>
            </a:prstGeom>
          </p:spPr>
        </p:pic>
        <p:pic>
          <p:nvPicPr>
            <p:cNvPr id="20" name="Image 19"/>
            <p:cNvPicPr>
              <a:picLocks noChangeAspect="1"/>
            </p:cNvPicPr>
            <p:nvPr/>
          </p:nvPicPr>
          <p:blipFill rotWithShape="1">
            <a:blip r:embed="rId3"/>
            <a:srcRect l="10706" t="30313" r="79885" b="64765"/>
            <a:stretch/>
          </p:blipFill>
          <p:spPr>
            <a:xfrm>
              <a:off x="3635896" y="1500840"/>
              <a:ext cx="1904029" cy="560008"/>
            </a:xfrm>
            <a:prstGeom prst="rect">
              <a:avLst/>
            </a:prstGeom>
          </p:spPr>
        </p:pic>
      </p:grpSp>
      <p:sp>
        <p:nvSpPr>
          <p:cNvPr id="21" name="ZoneTexte 44">
            <a:hlinkClick r:id="" action="ppaction://noaction"/>
          </p:cNvPr>
          <p:cNvSpPr txBox="1">
            <a:spLocks noChangeArrowheads="1"/>
          </p:cNvSpPr>
          <p:nvPr/>
        </p:nvSpPr>
        <p:spPr bwMode="auto">
          <a:xfrm>
            <a:off x="539552" y="2891198"/>
            <a:ext cx="179076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121917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1800" i="1" dirty="0">
                <a:solidFill>
                  <a:srgbClr val="FFE05D"/>
                </a:solidFill>
                <a:latin typeface="Berlin Sans FB" panose="020E0602020502020306" pitchFamily="34" charset="0"/>
              </a:rPr>
              <a:t>NUANCES PLUS</a:t>
            </a:r>
          </a:p>
        </p:txBody>
      </p:sp>
      <p:sp>
        <p:nvSpPr>
          <p:cNvPr id="28" name="ZoneTexte 44">
            <a:hlinkClick r:id="" action="ppaction://noaction"/>
          </p:cNvPr>
          <p:cNvSpPr txBox="1">
            <a:spLocks noChangeArrowheads="1"/>
          </p:cNvSpPr>
          <p:nvPr/>
        </p:nvSpPr>
        <p:spPr bwMode="auto">
          <a:xfrm>
            <a:off x="539552" y="3573016"/>
            <a:ext cx="1790765" cy="369332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121917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1800" i="1" dirty="0">
                <a:solidFill>
                  <a:srgbClr val="FF9933"/>
                </a:solidFill>
                <a:latin typeface="Berlin Sans FB" panose="020E0602020502020306" pitchFamily="34" charset="0"/>
              </a:rPr>
              <a:t>NUANCES  CAPI</a:t>
            </a:r>
          </a:p>
        </p:txBody>
      </p:sp>
      <p:sp>
        <p:nvSpPr>
          <p:cNvPr id="29" name="Rectangle 28"/>
          <p:cNvSpPr/>
          <p:nvPr/>
        </p:nvSpPr>
        <p:spPr>
          <a:xfrm>
            <a:off x="3902773" y="1711759"/>
            <a:ext cx="1872435" cy="1807039"/>
          </a:xfrm>
          <a:prstGeom prst="rect">
            <a:avLst/>
          </a:prstGeom>
          <a:noFill/>
          <a:ln w="38100" cmpd="sng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CDCECC"/>
              </a:solidFill>
            </a:endParaRPr>
          </a:p>
        </p:txBody>
      </p:sp>
      <p:sp>
        <p:nvSpPr>
          <p:cNvPr id="30" name="ZoneTexte 29"/>
          <p:cNvSpPr txBox="1"/>
          <p:nvPr/>
        </p:nvSpPr>
        <p:spPr>
          <a:xfrm>
            <a:off x="3902774" y="2349247"/>
            <a:ext cx="1872434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dirty="0">
                <a:solidFill>
                  <a:srgbClr val="4F504F"/>
                </a:solidFill>
                <a:latin typeface="Gill Sans"/>
                <a:cs typeface="Gill Sans"/>
              </a:rPr>
              <a:t>Sécuriser automatiquement les gains accumulés sur les supports financiers en UC en les investissant sur le fonds en euros</a:t>
            </a:r>
            <a:r>
              <a:rPr lang="fr-FR" sz="1400" dirty="0">
                <a:solidFill>
                  <a:srgbClr val="4F504F"/>
                </a:solidFill>
                <a:latin typeface="Gill Sans"/>
                <a:cs typeface="Gill Sans"/>
              </a:rPr>
              <a:t>.</a:t>
            </a:r>
          </a:p>
        </p:txBody>
      </p:sp>
      <p:sp>
        <p:nvSpPr>
          <p:cNvPr id="31" name="Rectangle 30"/>
          <p:cNvSpPr/>
          <p:nvPr/>
        </p:nvSpPr>
        <p:spPr>
          <a:xfrm>
            <a:off x="3902772" y="1711761"/>
            <a:ext cx="1872436" cy="637486"/>
          </a:xfrm>
          <a:prstGeom prst="rect">
            <a:avLst/>
          </a:prstGeom>
          <a:solidFill>
            <a:srgbClr val="FF0000"/>
          </a:solidFill>
          <a:ln w="38100" cmpd="sng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dirty="0">
                <a:solidFill>
                  <a:srgbClr val="FFFFFF"/>
                </a:solidFill>
                <a:latin typeface="Franklin Gothic Book"/>
              </a:rPr>
              <a:t>SÉCURISATION </a:t>
            </a:r>
          </a:p>
        </p:txBody>
      </p:sp>
      <p:sp>
        <p:nvSpPr>
          <p:cNvPr id="32" name="ZoneTexte 31"/>
          <p:cNvSpPr txBox="1"/>
          <p:nvPr/>
        </p:nvSpPr>
        <p:spPr>
          <a:xfrm>
            <a:off x="6175945" y="2360885"/>
            <a:ext cx="201645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rgbClr val="4F504F"/>
                </a:solidFill>
                <a:latin typeface="Gill Sans"/>
                <a:cs typeface="Gill Sans"/>
              </a:rPr>
              <a:t>Dynamiser automatiquement les intérêts accumulés sur le fonds en euros du contrat en les investissant sur des supports financiers en UC.</a:t>
            </a:r>
          </a:p>
        </p:txBody>
      </p:sp>
      <p:sp>
        <p:nvSpPr>
          <p:cNvPr id="33" name="Rectangle 32"/>
          <p:cNvSpPr/>
          <p:nvPr/>
        </p:nvSpPr>
        <p:spPr>
          <a:xfrm>
            <a:off x="6207027" y="1723812"/>
            <a:ext cx="1872437" cy="626539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 w="38100" cmpd="sng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dirty="0">
                <a:solidFill>
                  <a:srgbClr val="FFFFFF"/>
                </a:solidFill>
                <a:latin typeface="Franklin Gothic Book"/>
              </a:rPr>
              <a:t>OPTIMISATION</a:t>
            </a:r>
          </a:p>
        </p:txBody>
      </p:sp>
      <p:sp>
        <p:nvSpPr>
          <p:cNvPr id="34" name="Rectangle 33"/>
          <p:cNvSpPr/>
          <p:nvPr/>
        </p:nvSpPr>
        <p:spPr>
          <a:xfrm>
            <a:off x="6207027" y="1700808"/>
            <a:ext cx="1872437" cy="1848769"/>
          </a:xfrm>
          <a:prstGeom prst="rect">
            <a:avLst/>
          </a:prstGeom>
          <a:noFill/>
          <a:ln w="38100" cmpd="sng">
            <a:solidFill>
              <a:schemeClr val="tx2">
                <a:lumMod val="60000"/>
                <a:lumOff val="4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CDCECC"/>
              </a:solidFill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3851920" y="3950043"/>
            <a:ext cx="2016451" cy="2152920"/>
          </a:xfrm>
          <a:prstGeom prst="rect">
            <a:avLst/>
          </a:prstGeom>
          <a:noFill/>
          <a:ln w="38100" cmpd="sng">
            <a:solidFill>
              <a:schemeClr val="tx2">
                <a:lumMod val="20000"/>
                <a:lumOff val="8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CDCECC"/>
              </a:solidFill>
            </a:endParaRPr>
          </a:p>
        </p:txBody>
      </p:sp>
      <p:sp>
        <p:nvSpPr>
          <p:cNvPr id="36" name="ZoneTexte 35"/>
          <p:cNvSpPr txBox="1"/>
          <p:nvPr/>
        </p:nvSpPr>
        <p:spPr>
          <a:xfrm>
            <a:off x="3874692" y="4780309"/>
            <a:ext cx="2014608" cy="138499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rgbClr val="4F504F"/>
                </a:solidFill>
                <a:latin typeface="Gill Sans"/>
                <a:cs typeface="Gill Sans"/>
              </a:rPr>
              <a:t>Tout ou partie du capital constitué sur le fonds en euros est progressivement investi sur des supports financiers en UC choisis pendant une durée maximale de 36 mois.</a:t>
            </a:r>
          </a:p>
        </p:txBody>
      </p:sp>
      <p:sp>
        <p:nvSpPr>
          <p:cNvPr id="37" name="Rectangle 36"/>
          <p:cNvSpPr/>
          <p:nvPr/>
        </p:nvSpPr>
        <p:spPr>
          <a:xfrm>
            <a:off x="3851921" y="3950041"/>
            <a:ext cx="2016450" cy="83026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38100" cmpd="sng"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dirty="0">
                <a:solidFill>
                  <a:srgbClr val="FFFFFF"/>
                </a:solidFill>
                <a:latin typeface="Franklin Gothic Book"/>
              </a:rPr>
              <a:t>INVESTISSEMENT PROGRESSIF</a:t>
            </a:r>
            <a:endParaRPr lang="fr-FR" sz="1600" dirty="0">
              <a:solidFill>
                <a:schemeClr val="accent2">
                  <a:lumMod val="40000"/>
                  <a:lumOff val="60000"/>
                </a:schemeClr>
              </a:solidFill>
              <a:latin typeface="Franklin Gothic Book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6227956" y="4005064"/>
            <a:ext cx="2016451" cy="455979"/>
          </a:xfrm>
          <a:prstGeom prst="rect">
            <a:avLst/>
          </a:prstGeom>
          <a:solidFill>
            <a:srgbClr val="FFC000"/>
          </a:solidFill>
          <a:ln w="38100" cmpd="sng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dirty="0">
                <a:solidFill>
                  <a:srgbClr val="FFFFFF"/>
                </a:solidFill>
                <a:latin typeface="Franklin Gothic Book"/>
              </a:rPr>
              <a:t>STOP LOSS MAX</a:t>
            </a:r>
          </a:p>
        </p:txBody>
      </p:sp>
      <p:sp>
        <p:nvSpPr>
          <p:cNvPr id="23" name="Rectangle 22"/>
          <p:cNvSpPr/>
          <p:nvPr/>
        </p:nvSpPr>
        <p:spPr>
          <a:xfrm>
            <a:off x="6227956" y="4005064"/>
            <a:ext cx="2016451" cy="1920409"/>
          </a:xfrm>
          <a:prstGeom prst="rect">
            <a:avLst/>
          </a:prstGeom>
          <a:noFill/>
          <a:ln w="38100" cmpd="sng">
            <a:solidFill>
              <a:srgbClr val="FFC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CDCECC"/>
              </a:solidFill>
            </a:endParaRPr>
          </a:p>
        </p:txBody>
      </p:sp>
      <p:sp>
        <p:nvSpPr>
          <p:cNvPr id="24" name="ZoneTexte 23"/>
          <p:cNvSpPr txBox="1"/>
          <p:nvPr/>
        </p:nvSpPr>
        <p:spPr>
          <a:xfrm>
            <a:off x="6286606" y="4540478"/>
            <a:ext cx="195780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rgbClr val="4F504F"/>
                </a:solidFill>
                <a:latin typeface="Gill Sans"/>
                <a:cs typeface="Gill Sans"/>
              </a:rPr>
              <a:t>Le capital investi sur les supports financiers en UC choisis est transféré vers le fonds en euros dès que la valeur du support baisse sous le seuil défini par le client.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012160" y="3807977"/>
            <a:ext cx="2520280" cy="2357327"/>
          </a:xfrm>
          <a:prstGeom prst="rect">
            <a:avLst/>
          </a:prstGeom>
          <a:noFill/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98AECC30-D853-44A8-8FB0-C51910C1856E}"/>
              </a:ext>
            </a:extLst>
          </p:cNvPr>
          <p:cNvSpPr/>
          <p:nvPr/>
        </p:nvSpPr>
        <p:spPr>
          <a:xfrm>
            <a:off x="108298" y="6165304"/>
            <a:ext cx="3455590" cy="6021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Franklin Gothic Heavy" panose="020B0903020102020204" pitchFamily="34" charset="0"/>
              </a:rPr>
              <a:t>DIRECTION MARCHE </a:t>
            </a:r>
            <a:r>
              <a:rPr lang="fr-FR" sz="1400" dirty="0">
                <a:solidFill>
                  <a:srgbClr val="FF0000"/>
                </a:solidFill>
                <a:latin typeface="Franklin Gothic Heavy" panose="020B0903020102020204" pitchFamily="34" charset="0"/>
              </a:rPr>
              <a:t>PREMIUM</a:t>
            </a:r>
          </a:p>
          <a:p>
            <a:pPr algn="ctr"/>
            <a:r>
              <a:rPr lang="fr-FR" sz="1400" i="1" dirty="0">
                <a:solidFill>
                  <a:schemeClr val="bg1">
                    <a:lumMod val="65000"/>
                  </a:schemeClr>
                </a:solidFill>
                <a:latin typeface="Franklin Gothic Heavy" panose="020B0903020102020204" pitchFamily="34" charset="0"/>
              </a:rPr>
              <a:t>Pôle Expertise Premium</a:t>
            </a:r>
          </a:p>
        </p:txBody>
      </p:sp>
      <p:pic>
        <p:nvPicPr>
          <p:cNvPr id="27" name="Image 2" descr="cid:image008.jpg@01D7596C.B409CC40">
            <a:extLst>
              <a:ext uri="{FF2B5EF4-FFF2-40B4-BE49-F238E27FC236}">
                <a16:creationId xmlns:a16="http://schemas.microsoft.com/office/drawing/2014/main" id="{03CE1693-71E7-479F-ADF4-E3B0940F7D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5113" y="6278430"/>
            <a:ext cx="1569000" cy="4578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583082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11"/>
          <p:cNvSpPr txBox="1">
            <a:spLocks noChangeArrowheads="1"/>
          </p:cNvSpPr>
          <p:nvPr/>
        </p:nvSpPr>
        <p:spPr bwMode="auto">
          <a:xfrm>
            <a:off x="134938" y="187498"/>
            <a:ext cx="9009061" cy="5027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2667" b="1" dirty="0">
                <a:solidFill>
                  <a:srgbClr val="FF0000"/>
                </a:solidFill>
                <a:latin typeface="Berlin Sans FB" panose="020E0602020502020306" pitchFamily="34" charset="0"/>
              </a:rPr>
              <a:t>L</a:t>
            </a:r>
            <a:r>
              <a:rPr lang="fr-FR" altLang="fr-FR" sz="2667" b="1" dirty="0">
                <a:latin typeface="Berlin Sans FB" panose="020E0602020502020306" pitchFamily="34" charset="0"/>
              </a:rPr>
              <a:t>’</a:t>
            </a:r>
            <a:r>
              <a:rPr lang="fr-FR" altLang="fr-FR" sz="2667" b="1" dirty="0">
                <a:solidFill>
                  <a:srgbClr val="FF0000"/>
                </a:solidFill>
                <a:latin typeface="Berlin Sans FB" panose="020E0602020502020306" pitchFamily="34" charset="0"/>
              </a:rPr>
              <a:t>A</a:t>
            </a:r>
            <a:r>
              <a:rPr lang="fr-FR" altLang="fr-FR" sz="2667" b="1" dirty="0">
                <a:latin typeface="Berlin Sans FB" panose="020E0602020502020306" pitchFamily="34" charset="0"/>
              </a:rPr>
              <a:t>SSURANCE-</a:t>
            </a:r>
            <a:r>
              <a:rPr lang="fr-FR" altLang="fr-FR" sz="2667" b="1" dirty="0">
                <a:solidFill>
                  <a:srgbClr val="FF0000"/>
                </a:solidFill>
                <a:latin typeface="Berlin Sans FB" panose="020E0602020502020306" pitchFamily="34" charset="0"/>
              </a:rPr>
              <a:t>V</a:t>
            </a:r>
            <a:r>
              <a:rPr lang="fr-FR" altLang="fr-FR" sz="2667" b="1" dirty="0">
                <a:latin typeface="Berlin Sans FB" panose="020E0602020502020306" pitchFamily="34" charset="0"/>
              </a:rPr>
              <a:t>IE: </a:t>
            </a:r>
            <a:r>
              <a:rPr lang="fr-FR" altLang="fr-FR" sz="2667" b="1" dirty="0">
                <a:solidFill>
                  <a:srgbClr val="FF0000"/>
                </a:solidFill>
                <a:latin typeface="Berlin Sans FB" panose="020E0602020502020306" pitchFamily="34" charset="0"/>
              </a:rPr>
              <a:t>L</a:t>
            </a:r>
            <a:r>
              <a:rPr lang="fr-FR" altLang="fr-FR" sz="2667" b="1" dirty="0">
                <a:latin typeface="Berlin Sans FB" panose="020E0602020502020306" pitchFamily="34" charset="0"/>
              </a:rPr>
              <a:t>A </a:t>
            </a:r>
            <a:r>
              <a:rPr lang="fr-FR" altLang="fr-FR" sz="2667" b="1" dirty="0">
                <a:solidFill>
                  <a:srgbClr val="FF0000"/>
                </a:solidFill>
                <a:latin typeface="Berlin Sans FB" panose="020E0602020502020306" pitchFamily="34" charset="0"/>
              </a:rPr>
              <a:t>G</a:t>
            </a:r>
            <a:r>
              <a:rPr lang="fr-FR" altLang="fr-FR" sz="2667" b="1" dirty="0">
                <a:latin typeface="Berlin Sans FB" panose="020E0602020502020306" pitchFamily="34" charset="0"/>
              </a:rPr>
              <a:t>AMME </a:t>
            </a:r>
            <a:r>
              <a:rPr lang="fr-FR" altLang="fr-FR" sz="2667" b="1" dirty="0">
                <a:solidFill>
                  <a:srgbClr val="FF0000"/>
                </a:solidFill>
                <a:latin typeface="Berlin Sans FB" panose="020E0602020502020306" pitchFamily="34" charset="0"/>
              </a:rPr>
              <a:t>P</a:t>
            </a:r>
            <a:r>
              <a:rPr lang="fr-FR" altLang="fr-FR" sz="2667" b="1" dirty="0">
                <a:latin typeface="Berlin Sans FB" panose="020E0602020502020306" pitchFamily="34" charset="0"/>
              </a:rPr>
              <a:t>REMIUM</a:t>
            </a:r>
            <a:endParaRPr lang="fr-FR" altLang="fr-FR" sz="2400" dirty="0">
              <a:solidFill>
                <a:prstClr val="black"/>
              </a:solidFill>
              <a:latin typeface="Berlin Sans FB" panose="020E0602020502020306" pitchFamily="34" charset="0"/>
            </a:endParaRPr>
          </a:p>
        </p:txBody>
      </p:sp>
      <p:sp>
        <p:nvSpPr>
          <p:cNvPr id="9" name="ZoneTexte 8"/>
          <p:cNvSpPr txBox="1">
            <a:spLocks noChangeArrowheads="1"/>
          </p:cNvSpPr>
          <p:nvPr/>
        </p:nvSpPr>
        <p:spPr bwMode="auto">
          <a:xfrm>
            <a:off x="-177909" y="1006003"/>
            <a:ext cx="9473239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2001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1200120" lvl="2" indent="-285743" defTabSz="914378" fontAlgn="base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Font typeface="Wingdings" panose="05000000000000000000" pitchFamily="2" charset="2"/>
              <a:buChar char="n"/>
            </a:pPr>
            <a:r>
              <a:rPr lang="fr-FR" altLang="fr-FR" sz="2200" dirty="0">
                <a:solidFill>
                  <a:prstClr val="black"/>
                </a:solidFill>
                <a:latin typeface="Berlin Sans FB" panose="020E0602020502020306" pitchFamily="34" charset="0"/>
              </a:rPr>
              <a:t>Les options d’arbitrage automatique</a:t>
            </a: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 rotWithShape="1">
          <a:blip r:embed="rId2"/>
          <a:srcRect l="33759" t="29291" r="18645" b="19522"/>
          <a:stretch/>
        </p:blipFill>
        <p:spPr>
          <a:xfrm>
            <a:off x="539552" y="1530331"/>
            <a:ext cx="7695542" cy="465312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66733AD6-2301-41F7-91E8-B07505934A65}"/>
              </a:ext>
            </a:extLst>
          </p:cNvPr>
          <p:cNvSpPr/>
          <p:nvPr/>
        </p:nvSpPr>
        <p:spPr>
          <a:xfrm>
            <a:off x="108298" y="6165304"/>
            <a:ext cx="3455590" cy="6021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Franklin Gothic Heavy" panose="020B0903020102020204" pitchFamily="34" charset="0"/>
              </a:rPr>
              <a:t>DIRECTION MARCHE </a:t>
            </a:r>
            <a:r>
              <a:rPr lang="fr-FR" sz="1400" dirty="0">
                <a:solidFill>
                  <a:srgbClr val="FF0000"/>
                </a:solidFill>
                <a:latin typeface="Franklin Gothic Heavy" panose="020B0903020102020204" pitchFamily="34" charset="0"/>
              </a:rPr>
              <a:t>PREMIUM</a:t>
            </a:r>
          </a:p>
          <a:p>
            <a:pPr algn="ctr"/>
            <a:r>
              <a:rPr lang="fr-FR" sz="1400" i="1" dirty="0">
                <a:solidFill>
                  <a:schemeClr val="bg1">
                    <a:lumMod val="65000"/>
                  </a:schemeClr>
                </a:solidFill>
                <a:latin typeface="Franklin Gothic Heavy" panose="020B0903020102020204" pitchFamily="34" charset="0"/>
              </a:rPr>
              <a:t>Pôle Expertise Premium</a:t>
            </a:r>
          </a:p>
        </p:txBody>
      </p:sp>
      <p:pic>
        <p:nvPicPr>
          <p:cNvPr id="11" name="Image 2" descr="cid:image008.jpg@01D7596C.B409CC40">
            <a:extLst>
              <a:ext uri="{FF2B5EF4-FFF2-40B4-BE49-F238E27FC236}">
                <a16:creationId xmlns:a16="http://schemas.microsoft.com/office/drawing/2014/main" id="{11696699-5D48-4D56-849B-FA4C94FA46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5113" y="6278430"/>
            <a:ext cx="1569000" cy="4578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868240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11"/>
          <p:cNvSpPr txBox="1">
            <a:spLocks noChangeArrowheads="1"/>
          </p:cNvSpPr>
          <p:nvPr/>
        </p:nvSpPr>
        <p:spPr bwMode="auto">
          <a:xfrm>
            <a:off x="134938" y="187498"/>
            <a:ext cx="9009061" cy="5027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2667" b="1" dirty="0">
                <a:solidFill>
                  <a:srgbClr val="FF0000"/>
                </a:solidFill>
                <a:latin typeface="Berlin Sans FB" panose="020E0602020502020306" pitchFamily="34" charset="0"/>
              </a:rPr>
              <a:t>L</a:t>
            </a:r>
            <a:r>
              <a:rPr lang="fr-FR" altLang="fr-FR" sz="2667" b="1" dirty="0">
                <a:latin typeface="Berlin Sans FB" panose="020E0602020502020306" pitchFamily="34" charset="0"/>
              </a:rPr>
              <a:t>’</a:t>
            </a:r>
            <a:r>
              <a:rPr lang="fr-FR" altLang="fr-FR" sz="2667" b="1" dirty="0">
                <a:solidFill>
                  <a:srgbClr val="FF0000"/>
                </a:solidFill>
                <a:latin typeface="Berlin Sans FB" panose="020E0602020502020306" pitchFamily="34" charset="0"/>
              </a:rPr>
              <a:t>A</a:t>
            </a:r>
            <a:r>
              <a:rPr lang="fr-FR" altLang="fr-FR" sz="2667" b="1" dirty="0">
                <a:latin typeface="Berlin Sans FB" panose="020E0602020502020306" pitchFamily="34" charset="0"/>
              </a:rPr>
              <a:t>SSURANCE-</a:t>
            </a:r>
            <a:r>
              <a:rPr lang="fr-FR" altLang="fr-FR" sz="2667" b="1" dirty="0">
                <a:solidFill>
                  <a:srgbClr val="FF0000"/>
                </a:solidFill>
                <a:latin typeface="Berlin Sans FB" panose="020E0602020502020306" pitchFamily="34" charset="0"/>
              </a:rPr>
              <a:t>V</a:t>
            </a:r>
            <a:r>
              <a:rPr lang="fr-FR" altLang="fr-FR" sz="2667" b="1" dirty="0">
                <a:latin typeface="Berlin Sans FB" panose="020E0602020502020306" pitchFamily="34" charset="0"/>
              </a:rPr>
              <a:t>IE: </a:t>
            </a:r>
            <a:r>
              <a:rPr lang="fr-FR" altLang="fr-FR" sz="2667" b="1" dirty="0">
                <a:solidFill>
                  <a:srgbClr val="FF0000"/>
                </a:solidFill>
                <a:latin typeface="Berlin Sans FB" panose="020E0602020502020306" pitchFamily="34" charset="0"/>
              </a:rPr>
              <a:t>L</a:t>
            </a:r>
            <a:r>
              <a:rPr lang="fr-FR" altLang="fr-FR" sz="2667" b="1" dirty="0">
                <a:latin typeface="Berlin Sans FB" panose="020E0602020502020306" pitchFamily="34" charset="0"/>
              </a:rPr>
              <a:t>A </a:t>
            </a:r>
            <a:r>
              <a:rPr lang="fr-FR" altLang="fr-FR" sz="2667" b="1" dirty="0">
                <a:solidFill>
                  <a:srgbClr val="FF0000"/>
                </a:solidFill>
                <a:latin typeface="Berlin Sans FB" panose="020E0602020502020306" pitchFamily="34" charset="0"/>
              </a:rPr>
              <a:t>G</a:t>
            </a:r>
            <a:r>
              <a:rPr lang="fr-FR" altLang="fr-FR" sz="2667" b="1" dirty="0">
                <a:latin typeface="Berlin Sans FB" panose="020E0602020502020306" pitchFamily="34" charset="0"/>
              </a:rPr>
              <a:t>AMME </a:t>
            </a:r>
            <a:r>
              <a:rPr lang="fr-FR" altLang="fr-FR" sz="2667" b="1" dirty="0">
                <a:solidFill>
                  <a:srgbClr val="FF0000"/>
                </a:solidFill>
                <a:latin typeface="Berlin Sans FB" panose="020E0602020502020306" pitchFamily="34" charset="0"/>
              </a:rPr>
              <a:t>P</a:t>
            </a:r>
            <a:r>
              <a:rPr lang="fr-FR" altLang="fr-FR" sz="2667" b="1" dirty="0">
                <a:latin typeface="Berlin Sans FB" panose="020E0602020502020306" pitchFamily="34" charset="0"/>
              </a:rPr>
              <a:t>REMIUM</a:t>
            </a:r>
            <a:endParaRPr lang="fr-FR" altLang="fr-FR" sz="2400" dirty="0">
              <a:solidFill>
                <a:prstClr val="black"/>
              </a:solidFill>
              <a:latin typeface="Berlin Sans FB" panose="020E0602020502020306" pitchFamily="34" charset="0"/>
            </a:endParaRPr>
          </a:p>
        </p:txBody>
      </p:sp>
      <p:sp>
        <p:nvSpPr>
          <p:cNvPr id="9" name="ZoneTexte 8"/>
          <p:cNvSpPr txBox="1">
            <a:spLocks noChangeArrowheads="1"/>
          </p:cNvSpPr>
          <p:nvPr/>
        </p:nvSpPr>
        <p:spPr bwMode="auto">
          <a:xfrm>
            <a:off x="-177909" y="1006003"/>
            <a:ext cx="9473239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2001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1200120" lvl="2" indent="-285743" defTabSz="914378" fontAlgn="base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Font typeface="Wingdings" panose="05000000000000000000" pitchFamily="2" charset="2"/>
              <a:buChar char="n"/>
            </a:pPr>
            <a:r>
              <a:rPr lang="fr-FR" altLang="fr-FR" sz="2200" dirty="0">
                <a:solidFill>
                  <a:prstClr val="black"/>
                </a:solidFill>
                <a:latin typeface="Berlin Sans FB" panose="020E0602020502020306" pitchFamily="34" charset="0"/>
              </a:rPr>
              <a:t>Les options d’arbitrage automatique</a:t>
            </a: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 rotWithShape="1">
          <a:blip r:embed="rId2"/>
          <a:srcRect l="33951" t="29328" r="18454" b="19485"/>
          <a:stretch/>
        </p:blipFill>
        <p:spPr>
          <a:xfrm>
            <a:off x="755576" y="1530590"/>
            <a:ext cx="7632848" cy="461521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C8EC794-8822-453C-88B7-681E613BEC16}"/>
              </a:ext>
            </a:extLst>
          </p:cNvPr>
          <p:cNvSpPr/>
          <p:nvPr/>
        </p:nvSpPr>
        <p:spPr>
          <a:xfrm>
            <a:off x="108298" y="6165304"/>
            <a:ext cx="3455590" cy="6021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Franklin Gothic Heavy" panose="020B0903020102020204" pitchFamily="34" charset="0"/>
              </a:rPr>
              <a:t>DIRECTION MARCHE </a:t>
            </a:r>
            <a:r>
              <a:rPr lang="fr-FR" sz="1400" dirty="0">
                <a:solidFill>
                  <a:srgbClr val="FF0000"/>
                </a:solidFill>
                <a:latin typeface="Franklin Gothic Heavy" panose="020B0903020102020204" pitchFamily="34" charset="0"/>
              </a:rPr>
              <a:t>PREMIUM</a:t>
            </a:r>
          </a:p>
          <a:p>
            <a:pPr algn="ctr"/>
            <a:r>
              <a:rPr lang="fr-FR" sz="1400" i="1" dirty="0">
                <a:solidFill>
                  <a:schemeClr val="bg1">
                    <a:lumMod val="65000"/>
                  </a:schemeClr>
                </a:solidFill>
                <a:latin typeface="Franklin Gothic Heavy" panose="020B0903020102020204" pitchFamily="34" charset="0"/>
              </a:rPr>
              <a:t>Pôle Expertise Premium</a:t>
            </a:r>
          </a:p>
        </p:txBody>
      </p:sp>
      <p:pic>
        <p:nvPicPr>
          <p:cNvPr id="11" name="Image 2" descr="cid:image008.jpg@01D7596C.B409CC40">
            <a:extLst>
              <a:ext uri="{FF2B5EF4-FFF2-40B4-BE49-F238E27FC236}">
                <a16:creationId xmlns:a16="http://schemas.microsoft.com/office/drawing/2014/main" id="{0FDC0795-B219-495F-886A-0EDE15F38F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5113" y="6278430"/>
            <a:ext cx="1569000" cy="4578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589927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11"/>
          <p:cNvSpPr txBox="1">
            <a:spLocks noChangeArrowheads="1"/>
          </p:cNvSpPr>
          <p:nvPr/>
        </p:nvSpPr>
        <p:spPr bwMode="auto">
          <a:xfrm>
            <a:off x="134938" y="187498"/>
            <a:ext cx="9009061" cy="5027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2667" b="1" dirty="0">
                <a:solidFill>
                  <a:srgbClr val="FF0000"/>
                </a:solidFill>
                <a:latin typeface="Berlin Sans FB" panose="020E0602020502020306" pitchFamily="34" charset="0"/>
              </a:rPr>
              <a:t>L</a:t>
            </a:r>
            <a:r>
              <a:rPr lang="fr-FR" altLang="fr-FR" sz="2667" b="1" dirty="0">
                <a:latin typeface="Berlin Sans FB" panose="020E0602020502020306" pitchFamily="34" charset="0"/>
              </a:rPr>
              <a:t>’</a:t>
            </a:r>
            <a:r>
              <a:rPr lang="fr-FR" altLang="fr-FR" sz="2667" b="1" dirty="0">
                <a:solidFill>
                  <a:srgbClr val="FF0000"/>
                </a:solidFill>
                <a:latin typeface="Berlin Sans FB" panose="020E0602020502020306" pitchFamily="34" charset="0"/>
              </a:rPr>
              <a:t>A</a:t>
            </a:r>
            <a:r>
              <a:rPr lang="fr-FR" altLang="fr-FR" sz="2667" b="1" dirty="0">
                <a:latin typeface="Berlin Sans FB" panose="020E0602020502020306" pitchFamily="34" charset="0"/>
              </a:rPr>
              <a:t>SSURANCE-</a:t>
            </a:r>
            <a:r>
              <a:rPr lang="fr-FR" altLang="fr-FR" sz="2667" b="1" dirty="0">
                <a:solidFill>
                  <a:srgbClr val="FF0000"/>
                </a:solidFill>
                <a:latin typeface="Berlin Sans FB" panose="020E0602020502020306" pitchFamily="34" charset="0"/>
              </a:rPr>
              <a:t>V</a:t>
            </a:r>
            <a:r>
              <a:rPr lang="fr-FR" altLang="fr-FR" sz="2667" b="1" dirty="0">
                <a:latin typeface="Berlin Sans FB" panose="020E0602020502020306" pitchFamily="34" charset="0"/>
              </a:rPr>
              <a:t>IE: </a:t>
            </a:r>
            <a:r>
              <a:rPr lang="fr-FR" altLang="fr-FR" sz="2667" b="1" dirty="0">
                <a:solidFill>
                  <a:srgbClr val="FF0000"/>
                </a:solidFill>
                <a:latin typeface="Berlin Sans FB" panose="020E0602020502020306" pitchFamily="34" charset="0"/>
              </a:rPr>
              <a:t>L</a:t>
            </a:r>
            <a:r>
              <a:rPr lang="fr-FR" altLang="fr-FR" sz="2667" b="1" dirty="0">
                <a:latin typeface="Berlin Sans FB" panose="020E0602020502020306" pitchFamily="34" charset="0"/>
              </a:rPr>
              <a:t>A </a:t>
            </a:r>
            <a:r>
              <a:rPr lang="fr-FR" altLang="fr-FR" sz="2667" b="1" dirty="0">
                <a:solidFill>
                  <a:srgbClr val="FF0000"/>
                </a:solidFill>
                <a:latin typeface="Berlin Sans FB" panose="020E0602020502020306" pitchFamily="34" charset="0"/>
              </a:rPr>
              <a:t>G</a:t>
            </a:r>
            <a:r>
              <a:rPr lang="fr-FR" altLang="fr-FR" sz="2667" b="1" dirty="0">
                <a:latin typeface="Berlin Sans FB" panose="020E0602020502020306" pitchFamily="34" charset="0"/>
              </a:rPr>
              <a:t>AMME </a:t>
            </a:r>
            <a:r>
              <a:rPr lang="fr-FR" altLang="fr-FR" sz="2667" b="1" dirty="0">
                <a:solidFill>
                  <a:srgbClr val="FF0000"/>
                </a:solidFill>
                <a:latin typeface="Berlin Sans FB" panose="020E0602020502020306" pitchFamily="34" charset="0"/>
              </a:rPr>
              <a:t>P</a:t>
            </a:r>
            <a:r>
              <a:rPr lang="fr-FR" altLang="fr-FR" sz="2667" b="1" dirty="0">
                <a:latin typeface="Berlin Sans FB" panose="020E0602020502020306" pitchFamily="34" charset="0"/>
              </a:rPr>
              <a:t>REMIUM</a:t>
            </a:r>
            <a:endParaRPr lang="fr-FR" altLang="fr-FR" sz="2400" dirty="0">
              <a:solidFill>
                <a:prstClr val="black"/>
              </a:solidFill>
              <a:latin typeface="Berlin Sans FB" panose="020E0602020502020306" pitchFamily="34" charset="0"/>
            </a:endParaRPr>
          </a:p>
        </p:txBody>
      </p:sp>
      <p:sp>
        <p:nvSpPr>
          <p:cNvPr id="9" name="ZoneTexte 8"/>
          <p:cNvSpPr txBox="1">
            <a:spLocks noChangeArrowheads="1"/>
          </p:cNvSpPr>
          <p:nvPr/>
        </p:nvSpPr>
        <p:spPr bwMode="auto">
          <a:xfrm>
            <a:off x="-177909" y="1006003"/>
            <a:ext cx="9473239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2001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1200120" lvl="2" indent="-285743" defTabSz="914378" fontAlgn="base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Font typeface="Wingdings" panose="05000000000000000000" pitchFamily="2" charset="2"/>
              <a:buChar char="n"/>
            </a:pPr>
            <a:r>
              <a:rPr lang="fr-FR" altLang="fr-FR" sz="2200" dirty="0">
                <a:solidFill>
                  <a:prstClr val="black"/>
                </a:solidFill>
                <a:latin typeface="Berlin Sans FB" panose="020E0602020502020306" pitchFamily="34" charset="0"/>
              </a:rPr>
              <a:t>Les options d’arbitrage automatique</a:t>
            </a: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 rotWithShape="1">
          <a:blip r:embed="rId2"/>
          <a:srcRect l="33397" t="29329" r="18454" b="20469"/>
          <a:stretch/>
        </p:blipFill>
        <p:spPr>
          <a:xfrm>
            <a:off x="611560" y="1556792"/>
            <a:ext cx="7632848" cy="447442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71ADCA75-F9B4-429F-A214-2DDACE30DA89}"/>
              </a:ext>
            </a:extLst>
          </p:cNvPr>
          <p:cNvSpPr/>
          <p:nvPr/>
        </p:nvSpPr>
        <p:spPr>
          <a:xfrm>
            <a:off x="108298" y="6165304"/>
            <a:ext cx="3455590" cy="6021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Franklin Gothic Heavy" panose="020B0903020102020204" pitchFamily="34" charset="0"/>
              </a:rPr>
              <a:t>DIRECTION MARCHE </a:t>
            </a:r>
            <a:r>
              <a:rPr lang="fr-FR" sz="1400" dirty="0">
                <a:solidFill>
                  <a:srgbClr val="FF0000"/>
                </a:solidFill>
                <a:latin typeface="Franklin Gothic Heavy" panose="020B0903020102020204" pitchFamily="34" charset="0"/>
              </a:rPr>
              <a:t>PREMIUM</a:t>
            </a:r>
          </a:p>
          <a:p>
            <a:pPr algn="ctr"/>
            <a:r>
              <a:rPr lang="fr-FR" sz="1400" i="1" dirty="0">
                <a:solidFill>
                  <a:schemeClr val="bg1">
                    <a:lumMod val="65000"/>
                  </a:schemeClr>
                </a:solidFill>
                <a:latin typeface="Franklin Gothic Heavy" panose="020B0903020102020204" pitchFamily="34" charset="0"/>
              </a:rPr>
              <a:t>Pôle Expertise Premium</a:t>
            </a:r>
          </a:p>
        </p:txBody>
      </p:sp>
      <p:pic>
        <p:nvPicPr>
          <p:cNvPr id="11" name="Image 2" descr="cid:image008.jpg@01D7596C.B409CC40">
            <a:extLst>
              <a:ext uri="{FF2B5EF4-FFF2-40B4-BE49-F238E27FC236}">
                <a16:creationId xmlns:a16="http://schemas.microsoft.com/office/drawing/2014/main" id="{6817DE87-808C-465C-A50D-D0F04FFD00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5113" y="6278430"/>
            <a:ext cx="1569000" cy="4578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26434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11"/>
          <p:cNvSpPr txBox="1">
            <a:spLocks noChangeArrowheads="1"/>
          </p:cNvSpPr>
          <p:nvPr/>
        </p:nvSpPr>
        <p:spPr bwMode="auto">
          <a:xfrm>
            <a:off x="134938" y="187498"/>
            <a:ext cx="9009061" cy="5027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2667" b="1" dirty="0">
                <a:solidFill>
                  <a:srgbClr val="FF0000"/>
                </a:solidFill>
                <a:latin typeface="Berlin Sans FB" panose="020E0602020502020306" pitchFamily="34" charset="0"/>
              </a:rPr>
              <a:t>L</a:t>
            </a:r>
            <a:r>
              <a:rPr lang="fr-FR" altLang="fr-FR" sz="2667" b="1" dirty="0">
                <a:latin typeface="Berlin Sans FB" panose="020E0602020502020306" pitchFamily="34" charset="0"/>
              </a:rPr>
              <a:t>’</a:t>
            </a:r>
            <a:r>
              <a:rPr lang="fr-FR" altLang="fr-FR" sz="2667" b="1" dirty="0">
                <a:solidFill>
                  <a:srgbClr val="FF0000"/>
                </a:solidFill>
                <a:latin typeface="Berlin Sans FB" panose="020E0602020502020306" pitchFamily="34" charset="0"/>
              </a:rPr>
              <a:t>A</a:t>
            </a:r>
            <a:r>
              <a:rPr lang="fr-FR" altLang="fr-FR" sz="2667" b="1" dirty="0">
                <a:latin typeface="Berlin Sans FB" panose="020E0602020502020306" pitchFamily="34" charset="0"/>
              </a:rPr>
              <a:t>SSURANCE-</a:t>
            </a:r>
            <a:r>
              <a:rPr lang="fr-FR" altLang="fr-FR" sz="2667" b="1" dirty="0">
                <a:solidFill>
                  <a:srgbClr val="FF0000"/>
                </a:solidFill>
                <a:latin typeface="Berlin Sans FB" panose="020E0602020502020306" pitchFamily="34" charset="0"/>
              </a:rPr>
              <a:t>V</a:t>
            </a:r>
            <a:r>
              <a:rPr lang="fr-FR" altLang="fr-FR" sz="2667" b="1" dirty="0">
                <a:latin typeface="Berlin Sans FB" panose="020E0602020502020306" pitchFamily="34" charset="0"/>
              </a:rPr>
              <a:t>IE: </a:t>
            </a:r>
            <a:r>
              <a:rPr lang="fr-FR" altLang="fr-FR" sz="2667" b="1" dirty="0">
                <a:solidFill>
                  <a:srgbClr val="FF0000"/>
                </a:solidFill>
                <a:latin typeface="Berlin Sans FB" panose="020E0602020502020306" pitchFamily="34" charset="0"/>
              </a:rPr>
              <a:t>L</a:t>
            </a:r>
            <a:r>
              <a:rPr lang="fr-FR" altLang="fr-FR" sz="2667" b="1" dirty="0">
                <a:latin typeface="Berlin Sans FB" panose="020E0602020502020306" pitchFamily="34" charset="0"/>
              </a:rPr>
              <a:t>A </a:t>
            </a:r>
            <a:r>
              <a:rPr lang="fr-FR" altLang="fr-FR" sz="2667" b="1" dirty="0">
                <a:solidFill>
                  <a:srgbClr val="FF0000"/>
                </a:solidFill>
                <a:latin typeface="Berlin Sans FB" panose="020E0602020502020306" pitchFamily="34" charset="0"/>
              </a:rPr>
              <a:t>G</a:t>
            </a:r>
            <a:r>
              <a:rPr lang="fr-FR" altLang="fr-FR" sz="2667" b="1" dirty="0">
                <a:latin typeface="Berlin Sans FB" panose="020E0602020502020306" pitchFamily="34" charset="0"/>
              </a:rPr>
              <a:t>AMME </a:t>
            </a:r>
            <a:r>
              <a:rPr lang="fr-FR" altLang="fr-FR" sz="2667" b="1" dirty="0">
                <a:solidFill>
                  <a:srgbClr val="FF0000"/>
                </a:solidFill>
                <a:latin typeface="Berlin Sans FB" panose="020E0602020502020306" pitchFamily="34" charset="0"/>
              </a:rPr>
              <a:t>P</a:t>
            </a:r>
            <a:r>
              <a:rPr lang="fr-FR" altLang="fr-FR" sz="2667" b="1" dirty="0">
                <a:latin typeface="Berlin Sans FB" panose="020E0602020502020306" pitchFamily="34" charset="0"/>
              </a:rPr>
              <a:t>REMIUM</a:t>
            </a:r>
            <a:endParaRPr lang="fr-FR" altLang="fr-FR" sz="2400" dirty="0">
              <a:solidFill>
                <a:prstClr val="black"/>
              </a:solidFill>
              <a:latin typeface="Berlin Sans FB" panose="020E0602020502020306" pitchFamily="34" charset="0"/>
            </a:endParaRPr>
          </a:p>
        </p:txBody>
      </p:sp>
      <p:sp>
        <p:nvSpPr>
          <p:cNvPr id="9" name="ZoneTexte 8"/>
          <p:cNvSpPr txBox="1">
            <a:spLocks noChangeArrowheads="1"/>
          </p:cNvSpPr>
          <p:nvPr/>
        </p:nvSpPr>
        <p:spPr bwMode="auto">
          <a:xfrm>
            <a:off x="-177909" y="1006003"/>
            <a:ext cx="9473239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2001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1200120" lvl="2" indent="-285743" defTabSz="914378" fontAlgn="base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Font typeface="Wingdings" panose="05000000000000000000" pitchFamily="2" charset="2"/>
              <a:buChar char="n"/>
            </a:pPr>
            <a:r>
              <a:rPr lang="fr-FR" altLang="fr-FR" sz="2200" dirty="0">
                <a:solidFill>
                  <a:prstClr val="black"/>
                </a:solidFill>
                <a:latin typeface="Berlin Sans FB" panose="020E0602020502020306" pitchFamily="34" charset="0"/>
              </a:rPr>
              <a:t>Les options d’arbitrage automatique</a:t>
            </a: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 rotWithShape="1">
          <a:blip r:embed="rId2"/>
          <a:srcRect l="33397" t="29329" r="18454" b="20469"/>
          <a:stretch/>
        </p:blipFill>
        <p:spPr>
          <a:xfrm>
            <a:off x="539552" y="1556792"/>
            <a:ext cx="7560840" cy="443221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C5F815B-2EE0-479C-9A1D-4FB85784BD91}"/>
              </a:ext>
            </a:extLst>
          </p:cNvPr>
          <p:cNvSpPr/>
          <p:nvPr/>
        </p:nvSpPr>
        <p:spPr>
          <a:xfrm>
            <a:off x="108298" y="6165304"/>
            <a:ext cx="3455590" cy="6021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Franklin Gothic Heavy" panose="020B0903020102020204" pitchFamily="34" charset="0"/>
              </a:rPr>
              <a:t>DIRECTION MARCHE </a:t>
            </a:r>
            <a:r>
              <a:rPr lang="fr-FR" sz="1400" dirty="0">
                <a:solidFill>
                  <a:srgbClr val="FF0000"/>
                </a:solidFill>
                <a:latin typeface="Franklin Gothic Heavy" panose="020B0903020102020204" pitchFamily="34" charset="0"/>
              </a:rPr>
              <a:t>PREMIUM</a:t>
            </a:r>
          </a:p>
          <a:p>
            <a:pPr algn="ctr"/>
            <a:r>
              <a:rPr lang="fr-FR" sz="1400" i="1" dirty="0">
                <a:solidFill>
                  <a:schemeClr val="bg1">
                    <a:lumMod val="65000"/>
                  </a:schemeClr>
                </a:solidFill>
                <a:latin typeface="Franklin Gothic Heavy" panose="020B0903020102020204" pitchFamily="34" charset="0"/>
              </a:rPr>
              <a:t>Pôle Expertise Premium</a:t>
            </a:r>
          </a:p>
        </p:txBody>
      </p:sp>
      <p:pic>
        <p:nvPicPr>
          <p:cNvPr id="11" name="Image 2" descr="cid:image008.jpg@01D7596C.B409CC40">
            <a:extLst>
              <a:ext uri="{FF2B5EF4-FFF2-40B4-BE49-F238E27FC236}">
                <a16:creationId xmlns:a16="http://schemas.microsoft.com/office/drawing/2014/main" id="{831953D6-68EA-4F87-AB3A-A166EE1073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5113" y="6278430"/>
            <a:ext cx="1569000" cy="4578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375747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11"/>
          <p:cNvSpPr txBox="1">
            <a:spLocks noChangeArrowheads="1"/>
          </p:cNvSpPr>
          <p:nvPr/>
        </p:nvSpPr>
        <p:spPr bwMode="auto">
          <a:xfrm>
            <a:off x="134938" y="187498"/>
            <a:ext cx="9009061" cy="5027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2667" b="1" dirty="0">
                <a:solidFill>
                  <a:srgbClr val="FF0000"/>
                </a:solidFill>
                <a:latin typeface="Berlin Sans FB" panose="020E0602020502020306" pitchFamily="34" charset="0"/>
              </a:rPr>
              <a:t>L</a:t>
            </a:r>
            <a:r>
              <a:rPr lang="fr-FR" altLang="fr-FR" sz="2667" b="1" dirty="0">
                <a:latin typeface="Berlin Sans FB" panose="020E0602020502020306" pitchFamily="34" charset="0"/>
              </a:rPr>
              <a:t>’</a:t>
            </a:r>
            <a:r>
              <a:rPr lang="fr-FR" altLang="fr-FR" sz="2667" b="1" dirty="0">
                <a:solidFill>
                  <a:srgbClr val="FF0000"/>
                </a:solidFill>
                <a:latin typeface="Berlin Sans FB" panose="020E0602020502020306" pitchFamily="34" charset="0"/>
              </a:rPr>
              <a:t>A</a:t>
            </a:r>
            <a:r>
              <a:rPr lang="fr-FR" altLang="fr-FR" sz="2667" b="1" dirty="0">
                <a:latin typeface="Berlin Sans FB" panose="020E0602020502020306" pitchFamily="34" charset="0"/>
              </a:rPr>
              <a:t>SSURANCE-</a:t>
            </a:r>
            <a:r>
              <a:rPr lang="fr-FR" altLang="fr-FR" sz="2667" b="1" dirty="0">
                <a:solidFill>
                  <a:srgbClr val="FF0000"/>
                </a:solidFill>
                <a:latin typeface="Berlin Sans FB" panose="020E0602020502020306" pitchFamily="34" charset="0"/>
              </a:rPr>
              <a:t>V</a:t>
            </a:r>
            <a:r>
              <a:rPr lang="fr-FR" altLang="fr-FR" sz="2667" b="1" dirty="0">
                <a:latin typeface="Berlin Sans FB" panose="020E0602020502020306" pitchFamily="34" charset="0"/>
              </a:rPr>
              <a:t>IE: </a:t>
            </a:r>
            <a:r>
              <a:rPr lang="fr-FR" altLang="fr-FR" sz="2667" b="1" dirty="0">
                <a:solidFill>
                  <a:srgbClr val="FF0000"/>
                </a:solidFill>
                <a:latin typeface="Berlin Sans FB" panose="020E0602020502020306" pitchFamily="34" charset="0"/>
              </a:rPr>
              <a:t>L</a:t>
            </a:r>
            <a:r>
              <a:rPr lang="fr-FR" altLang="fr-FR" sz="2667" b="1" dirty="0">
                <a:latin typeface="Berlin Sans FB" panose="020E0602020502020306" pitchFamily="34" charset="0"/>
              </a:rPr>
              <a:t>A </a:t>
            </a:r>
            <a:r>
              <a:rPr lang="fr-FR" altLang="fr-FR" sz="2667" b="1" dirty="0">
                <a:solidFill>
                  <a:srgbClr val="FF0000"/>
                </a:solidFill>
                <a:latin typeface="Berlin Sans FB" panose="020E0602020502020306" pitchFamily="34" charset="0"/>
              </a:rPr>
              <a:t>G</a:t>
            </a:r>
            <a:r>
              <a:rPr lang="fr-FR" altLang="fr-FR" sz="2667" b="1" dirty="0">
                <a:latin typeface="Berlin Sans FB" panose="020E0602020502020306" pitchFamily="34" charset="0"/>
              </a:rPr>
              <a:t>AMME </a:t>
            </a:r>
            <a:r>
              <a:rPr lang="fr-FR" altLang="fr-FR" sz="2667" b="1" dirty="0">
                <a:solidFill>
                  <a:srgbClr val="FF0000"/>
                </a:solidFill>
                <a:latin typeface="Berlin Sans FB" panose="020E0602020502020306" pitchFamily="34" charset="0"/>
              </a:rPr>
              <a:t>P</a:t>
            </a:r>
            <a:r>
              <a:rPr lang="fr-FR" altLang="fr-FR" sz="2667" b="1" dirty="0">
                <a:latin typeface="Berlin Sans FB" panose="020E0602020502020306" pitchFamily="34" charset="0"/>
              </a:rPr>
              <a:t>REMIUM</a:t>
            </a:r>
            <a:endParaRPr lang="fr-FR" altLang="fr-FR" sz="2400" dirty="0">
              <a:solidFill>
                <a:prstClr val="black"/>
              </a:solidFill>
              <a:latin typeface="Berlin Sans FB" panose="020E0602020502020306" pitchFamily="34" charset="0"/>
            </a:endParaRPr>
          </a:p>
        </p:txBody>
      </p:sp>
      <p:sp>
        <p:nvSpPr>
          <p:cNvPr id="9" name="ZoneTexte 8"/>
          <p:cNvSpPr txBox="1">
            <a:spLocks noChangeArrowheads="1"/>
          </p:cNvSpPr>
          <p:nvPr/>
        </p:nvSpPr>
        <p:spPr bwMode="auto">
          <a:xfrm>
            <a:off x="-177909" y="1006003"/>
            <a:ext cx="9473239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2001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1200120" lvl="2" indent="-285743" defTabSz="914378" fontAlgn="base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Font typeface="Wingdings" panose="05000000000000000000" pitchFamily="2" charset="2"/>
              <a:buChar char="n"/>
            </a:pPr>
            <a:r>
              <a:rPr lang="fr-FR" altLang="fr-FR" sz="2200" dirty="0">
                <a:solidFill>
                  <a:prstClr val="black"/>
                </a:solidFill>
                <a:latin typeface="Berlin Sans FB" panose="020E0602020502020306" pitchFamily="34" charset="0"/>
              </a:rPr>
              <a:t>Les options d’arbitrage automatique: 4 options communes à la nouvelle gamme Premium…</a:t>
            </a:r>
          </a:p>
        </p:txBody>
      </p:sp>
      <p:grpSp>
        <p:nvGrpSpPr>
          <p:cNvPr id="14" name="Groupe 13"/>
          <p:cNvGrpSpPr/>
          <p:nvPr/>
        </p:nvGrpSpPr>
        <p:grpSpPr>
          <a:xfrm>
            <a:off x="467544" y="1844823"/>
            <a:ext cx="1361256" cy="620509"/>
            <a:chOff x="3347864" y="764704"/>
            <a:chExt cx="1710190" cy="865104"/>
          </a:xfrm>
        </p:grpSpPr>
        <p:sp>
          <p:nvSpPr>
            <p:cNvPr id="15" name="Rectangle 14"/>
            <p:cNvSpPr/>
            <p:nvPr/>
          </p:nvSpPr>
          <p:spPr>
            <a:xfrm>
              <a:off x="3545886" y="1269768"/>
              <a:ext cx="1512168" cy="360040"/>
            </a:xfrm>
            <a:prstGeom prst="rect">
              <a:avLst/>
            </a:prstGeom>
            <a:solidFill>
              <a:srgbClr val="B253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b="1" dirty="0"/>
                <a:t>BPCE Vie</a:t>
              </a:r>
            </a:p>
          </p:txBody>
        </p:sp>
        <p:pic>
          <p:nvPicPr>
            <p:cNvPr id="16" name="Image 15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462" t="28853" r="12616" b="28854"/>
            <a:stretch/>
          </p:blipFill>
          <p:spPr>
            <a:xfrm>
              <a:off x="3347864" y="764704"/>
              <a:ext cx="1710190" cy="432048"/>
            </a:xfrm>
            <a:prstGeom prst="rect">
              <a:avLst/>
            </a:prstGeom>
          </p:spPr>
        </p:pic>
      </p:grpSp>
      <p:sp>
        <p:nvSpPr>
          <p:cNvPr id="18" name="ZoneTexte 44">
            <a:hlinkClick r:id="" action="ppaction://noaction"/>
          </p:cNvPr>
          <p:cNvSpPr txBox="1">
            <a:spLocks noChangeArrowheads="1"/>
          </p:cNvSpPr>
          <p:nvPr/>
        </p:nvSpPr>
        <p:spPr bwMode="auto">
          <a:xfrm>
            <a:off x="179512" y="2861320"/>
            <a:ext cx="223224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121917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1800" i="1" dirty="0">
                <a:solidFill>
                  <a:srgbClr val="FF3300"/>
                </a:solidFill>
                <a:latin typeface="Berlin Sans FB" panose="020E0602020502020306" pitchFamily="34" charset="0"/>
              </a:rPr>
              <a:t>MILLEVIE PREMIUM</a:t>
            </a:r>
          </a:p>
        </p:txBody>
      </p:sp>
      <p:sp>
        <p:nvSpPr>
          <p:cNvPr id="22" name="ZoneTexte 44">
            <a:hlinkClick r:id="" action="ppaction://noaction"/>
          </p:cNvPr>
          <p:cNvSpPr txBox="1">
            <a:spLocks noChangeArrowheads="1"/>
          </p:cNvSpPr>
          <p:nvPr/>
        </p:nvSpPr>
        <p:spPr bwMode="auto">
          <a:xfrm>
            <a:off x="179512" y="3573016"/>
            <a:ext cx="164928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121917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1800" i="1" dirty="0">
                <a:solidFill>
                  <a:srgbClr val="DE0000"/>
                </a:solidFill>
                <a:latin typeface="Berlin Sans FB" panose="020E0602020502020306" pitchFamily="34" charset="0"/>
              </a:rPr>
              <a:t>MILLEVIE CAPI</a:t>
            </a: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 rotWithShape="1">
          <a:blip r:embed="rId3"/>
          <a:srcRect l="55871" t="25391" r="27862" b="44479"/>
          <a:stretch/>
        </p:blipFill>
        <p:spPr>
          <a:xfrm>
            <a:off x="6974276" y="1536805"/>
            <a:ext cx="1656183" cy="1724682"/>
          </a:xfrm>
          <a:prstGeom prst="rect">
            <a:avLst/>
          </a:prstGeom>
        </p:spPr>
      </p:pic>
      <p:pic>
        <p:nvPicPr>
          <p:cNvPr id="23" name="Image 22"/>
          <p:cNvPicPr>
            <a:picLocks noChangeAspect="1"/>
          </p:cNvPicPr>
          <p:nvPr/>
        </p:nvPicPr>
        <p:blipFill rotWithShape="1">
          <a:blip r:embed="rId3"/>
          <a:srcRect l="36990" t="24891" r="48067" b="48531"/>
          <a:stretch/>
        </p:blipFill>
        <p:spPr>
          <a:xfrm>
            <a:off x="4855425" y="1757775"/>
            <a:ext cx="1521381" cy="1521381"/>
          </a:xfrm>
          <a:prstGeom prst="rect">
            <a:avLst/>
          </a:prstGeom>
        </p:spPr>
      </p:pic>
      <p:pic>
        <p:nvPicPr>
          <p:cNvPr id="24" name="Image 23"/>
          <p:cNvPicPr>
            <a:picLocks noChangeAspect="1"/>
          </p:cNvPicPr>
          <p:nvPr/>
        </p:nvPicPr>
        <p:blipFill rotWithShape="1">
          <a:blip r:embed="rId3"/>
          <a:srcRect l="20115" t="25391" r="65288" b="49630"/>
          <a:stretch/>
        </p:blipFill>
        <p:spPr>
          <a:xfrm>
            <a:off x="2771800" y="1831663"/>
            <a:ext cx="1486155" cy="1429824"/>
          </a:xfrm>
          <a:prstGeom prst="rect">
            <a:avLst/>
          </a:prstGeom>
        </p:spPr>
      </p:pic>
      <p:pic>
        <p:nvPicPr>
          <p:cNvPr id="26" name="Image 25"/>
          <p:cNvPicPr>
            <a:picLocks noChangeAspect="1"/>
          </p:cNvPicPr>
          <p:nvPr/>
        </p:nvPicPr>
        <p:blipFill rotWithShape="1">
          <a:blip r:embed="rId4"/>
          <a:srcRect l="20668" t="50754" r="63411" b="22438"/>
          <a:stretch/>
        </p:blipFill>
        <p:spPr>
          <a:xfrm>
            <a:off x="2686291" y="3998400"/>
            <a:ext cx="1657172" cy="1568787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CFD2E489-3B7F-40DF-9FBF-DF6DE0306281}"/>
              </a:ext>
            </a:extLst>
          </p:cNvPr>
          <p:cNvSpPr/>
          <p:nvPr/>
        </p:nvSpPr>
        <p:spPr>
          <a:xfrm>
            <a:off x="108298" y="6165304"/>
            <a:ext cx="3455590" cy="6021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Franklin Gothic Heavy" panose="020B0903020102020204" pitchFamily="34" charset="0"/>
              </a:rPr>
              <a:t>DIRECTION MARCHE </a:t>
            </a:r>
            <a:r>
              <a:rPr lang="fr-FR" sz="1400" dirty="0">
                <a:solidFill>
                  <a:srgbClr val="FF0000"/>
                </a:solidFill>
                <a:latin typeface="Franklin Gothic Heavy" panose="020B0903020102020204" pitchFamily="34" charset="0"/>
              </a:rPr>
              <a:t>PREMIUM</a:t>
            </a:r>
          </a:p>
          <a:p>
            <a:pPr algn="ctr"/>
            <a:r>
              <a:rPr lang="fr-FR" sz="1400" i="1" dirty="0">
                <a:solidFill>
                  <a:schemeClr val="bg1">
                    <a:lumMod val="65000"/>
                  </a:schemeClr>
                </a:solidFill>
                <a:latin typeface="Franklin Gothic Heavy" panose="020B0903020102020204" pitchFamily="34" charset="0"/>
              </a:rPr>
              <a:t>Pôle Expertise Premium</a:t>
            </a:r>
          </a:p>
        </p:txBody>
      </p:sp>
      <p:pic>
        <p:nvPicPr>
          <p:cNvPr id="19" name="Image 2" descr="cid:image008.jpg@01D7596C.B409CC40">
            <a:extLst>
              <a:ext uri="{FF2B5EF4-FFF2-40B4-BE49-F238E27FC236}">
                <a16:creationId xmlns:a16="http://schemas.microsoft.com/office/drawing/2014/main" id="{6486105B-EB65-4468-845B-83562C5B01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5113" y="6278430"/>
            <a:ext cx="1569000" cy="4578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79407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8" grpId="0"/>
      <p:bldP spid="2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11"/>
          <p:cNvSpPr txBox="1">
            <a:spLocks noChangeArrowheads="1"/>
          </p:cNvSpPr>
          <p:nvPr/>
        </p:nvSpPr>
        <p:spPr bwMode="auto">
          <a:xfrm>
            <a:off x="134938" y="187498"/>
            <a:ext cx="9009061" cy="5027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2667" b="1" dirty="0">
                <a:solidFill>
                  <a:srgbClr val="FF0000"/>
                </a:solidFill>
                <a:latin typeface="Berlin Sans FB" panose="020E0602020502020306" pitchFamily="34" charset="0"/>
              </a:rPr>
              <a:t>L</a:t>
            </a:r>
            <a:r>
              <a:rPr lang="fr-FR" altLang="fr-FR" sz="2667" b="1" dirty="0">
                <a:latin typeface="Berlin Sans FB" panose="020E0602020502020306" pitchFamily="34" charset="0"/>
              </a:rPr>
              <a:t>’</a:t>
            </a:r>
            <a:r>
              <a:rPr lang="fr-FR" altLang="fr-FR" sz="2667" b="1" dirty="0">
                <a:solidFill>
                  <a:srgbClr val="FF0000"/>
                </a:solidFill>
                <a:latin typeface="Berlin Sans FB" panose="020E0602020502020306" pitchFamily="34" charset="0"/>
              </a:rPr>
              <a:t>A</a:t>
            </a:r>
            <a:r>
              <a:rPr lang="fr-FR" altLang="fr-FR" sz="2667" b="1" dirty="0">
                <a:latin typeface="Berlin Sans FB" panose="020E0602020502020306" pitchFamily="34" charset="0"/>
              </a:rPr>
              <a:t>SSURANCE-</a:t>
            </a:r>
            <a:r>
              <a:rPr lang="fr-FR" altLang="fr-FR" sz="2667" b="1" dirty="0">
                <a:solidFill>
                  <a:srgbClr val="FF0000"/>
                </a:solidFill>
                <a:latin typeface="Berlin Sans FB" panose="020E0602020502020306" pitchFamily="34" charset="0"/>
              </a:rPr>
              <a:t>V</a:t>
            </a:r>
            <a:r>
              <a:rPr lang="fr-FR" altLang="fr-FR" sz="2667" b="1" dirty="0">
                <a:latin typeface="Berlin Sans FB" panose="020E0602020502020306" pitchFamily="34" charset="0"/>
              </a:rPr>
              <a:t>IE: </a:t>
            </a:r>
            <a:r>
              <a:rPr lang="fr-FR" altLang="fr-FR" sz="2667" b="1" dirty="0">
                <a:solidFill>
                  <a:srgbClr val="FF0000"/>
                </a:solidFill>
                <a:latin typeface="Berlin Sans FB" panose="020E0602020502020306" pitchFamily="34" charset="0"/>
              </a:rPr>
              <a:t>L</a:t>
            </a:r>
            <a:r>
              <a:rPr lang="fr-FR" altLang="fr-FR" sz="2667" b="1" dirty="0">
                <a:latin typeface="Berlin Sans FB" panose="020E0602020502020306" pitchFamily="34" charset="0"/>
              </a:rPr>
              <a:t>A </a:t>
            </a:r>
            <a:r>
              <a:rPr lang="fr-FR" altLang="fr-FR" sz="2667" b="1" dirty="0">
                <a:solidFill>
                  <a:srgbClr val="FF0000"/>
                </a:solidFill>
                <a:latin typeface="Berlin Sans FB" panose="020E0602020502020306" pitchFamily="34" charset="0"/>
              </a:rPr>
              <a:t>G</a:t>
            </a:r>
            <a:r>
              <a:rPr lang="fr-FR" altLang="fr-FR" sz="2667" b="1" dirty="0">
                <a:latin typeface="Berlin Sans FB" panose="020E0602020502020306" pitchFamily="34" charset="0"/>
              </a:rPr>
              <a:t>AMME </a:t>
            </a:r>
            <a:r>
              <a:rPr lang="fr-FR" altLang="fr-FR" sz="2667" b="1" dirty="0">
                <a:solidFill>
                  <a:srgbClr val="FF0000"/>
                </a:solidFill>
                <a:latin typeface="Berlin Sans FB" panose="020E0602020502020306" pitchFamily="34" charset="0"/>
              </a:rPr>
              <a:t>P</a:t>
            </a:r>
            <a:r>
              <a:rPr lang="fr-FR" altLang="fr-FR" sz="2667" b="1" dirty="0">
                <a:latin typeface="Berlin Sans FB" panose="020E0602020502020306" pitchFamily="34" charset="0"/>
              </a:rPr>
              <a:t>REMIUM</a:t>
            </a:r>
            <a:endParaRPr lang="fr-FR" altLang="fr-FR" sz="2400" dirty="0">
              <a:solidFill>
                <a:prstClr val="black"/>
              </a:solidFill>
              <a:latin typeface="Berlin Sans FB" panose="020E0602020502020306" pitchFamily="34" charset="0"/>
            </a:endParaRPr>
          </a:p>
        </p:txBody>
      </p:sp>
      <p:sp>
        <p:nvSpPr>
          <p:cNvPr id="9" name="ZoneTexte 8"/>
          <p:cNvSpPr txBox="1">
            <a:spLocks noChangeArrowheads="1"/>
          </p:cNvSpPr>
          <p:nvPr/>
        </p:nvSpPr>
        <p:spPr bwMode="auto">
          <a:xfrm>
            <a:off x="-177909" y="1006003"/>
            <a:ext cx="9473239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2001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1200120" lvl="2" indent="-285743" defTabSz="914378" fontAlgn="base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Font typeface="Wingdings" panose="05000000000000000000" pitchFamily="2" charset="2"/>
              <a:buChar char="n"/>
            </a:pPr>
            <a:r>
              <a:rPr lang="fr-FR" altLang="fr-FR" sz="2200" dirty="0">
                <a:solidFill>
                  <a:prstClr val="black"/>
                </a:solidFill>
                <a:latin typeface="Berlin Sans FB" panose="020E0602020502020306" pitchFamily="34" charset="0"/>
              </a:rPr>
              <a:t>Les options d’arbitrage automatique</a:t>
            </a: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 rotWithShape="1">
          <a:blip r:embed="rId2"/>
          <a:srcRect l="33951" t="28999" r="19008" b="20469"/>
          <a:stretch/>
        </p:blipFill>
        <p:spPr>
          <a:xfrm>
            <a:off x="683567" y="1438458"/>
            <a:ext cx="7707453" cy="465483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3B5BFF51-8799-4C13-8E23-FE31A3757621}"/>
              </a:ext>
            </a:extLst>
          </p:cNvPr>
          <p:cNvSpPr/>
          <p:nvPr/>
        </p:nvSpPr>
        <p:spPr>
          <a:xfrm>
            <a:off x="108298" y="6165304"/>
            <a:ext cx="3455590" cy="6021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Franklin Gothic Heavy" panose="020B0903020102020204" pitchFamily="34" charset="0"/>
              </a:rPr>
              <a:t>DIRECTION MARCHE </a:t>
            </a:r>
            <a:r>
              <a:rPr lang="fr-FR" sz="1400" dirty="0">
                <a:solidFill>
                  <a:srgbClr val="FF0000"/>
                </a:solidFill>
                <a:latin typeface="Franklin Gothic Heavy" panose="020B0903020102020204" pitchFamily="34" charset="0"/>
              </a:rPr>
              <a:t>PREMIUM</a:t>
            </a:r>
          </a:p>
          <a:p>
            <a:pPr algn="ctr"/>
            <a:r>
              <a:rPr lang="fr-FR" sz="1400" i="1" dirty="0">
                <a:solidFill>
                  <a:schemeClr val="bg1">
                    <a:lumMod val="65000"/>
                  </a:schemeClr>
                </a:solidFill>
                <a:latin typeface="Franklin Gothic Heavy" panose="020B0903020102020204" pitchFamily="34" charset="0"/>
              </a:rPr>
              <a:t>Pôle Expertise Premium</a:t>
            </a:r>
          </a:p>
        </p:txBody>
      </p:sp>
      <p:pic>
        <p:nvPicPr>
          <p:cNvPr id="11" name="Image 2" descr="cid:image008.jpg@01D7596C.B409CC40">
            <a:extLst>
              <a:ext uri="{FF2B5EF4-FFF2-40B4-BE49-F238E27FC236}">
                <a16:creationId xmlns:a16="http://schemas.microsoft.com/office/drawing/2014/main" id="{26FFF21F-6098-4914-A2C9-DD2A16D620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5113" y="6278430"/>
            <a:ext cx="1569000" cy="4578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425211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11"/>
          <p:cNvSpPr txBox="1">
            <a:spLocks noChangeArrowheads="1"/>
          </p:cNvSpPr>
          <p:nvPr/>
        </p:nvSpPr>
        <p:spPr bwMode="auto">
          <a:xfrm>
            <a:off x="134938" y="187498"/>
            <a:ext cx="9009061" cy="5027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2667" b="1" dirty="0">
                <a:solidFill>
                  <a:srgbClr val="FF0000"/>
                </a:solidFill>
                <a:latin typeface="Berlin Sans FB" panose="020E0602020502020306" pitchFamily="34" charset="0"/>
              </a:rPr>
              <a:t>L</a:t>
            </a:r>
            <a:r>
              <a:rPr lang="fr-FR" altLang="fr-FR" sz="2667" b="1" dirty="0">
                <a:latin typeface="Berlin Sans FB" panose="020E0602020502020306" pitchFamily="34" charset="0"/>
              </a:rPr>
              <a:t>’</a:t>
            </a:r>
            <a:r>
              <a:rPr lang="fr-FR" altLang="fr-FR" sz="2667" b="1" dirty="0">
                <a:solidFill>
                  <a:srgbClr val="FF0000"/>
                </a:solidFill>
                <a:latin typeface="Berlin Sans FB" panose="020E0602020502020306" pitchFamily="34" charset="0"/>
              </a:rPr>
              <a:t>A</a:t>
            </a:r>
            <a:r>
              <a:rPr lang="fr-FR" altLang="fr-FR" sz="2667" b="1" dirty="0">
                <a:latin typeface="Berlin Sans FB" panose="020E0602020502020306" pitchFamily="34" charset="0"/>
              </a:rPr>
              <a:t>SSURANCE-</a:t>
            </a:r>
            <a:r>
              <a:rPr lang="fr-FR" altLang="fr-FR" sz="2667" b="1" dirty="0">
                <a:solidFill>
                  <a:srgbClr val="FF0000"/>
                </a:solidFill>
                <a:latin typeface="Berlin Sans FB" panose="020E0602020502020306" pitchFamily="34" charset="0"/>
              </a:rPr>
              <a:t>V</a:t>
            </a:r>
            <a:r>
              <a:rPr lang="fr-FR" altLang="fr-FR" sz="2667" b="1" dirty="0">
                <a:latin typeface="Berlin Sans FB" panose="020E0602020502020306" pitchFamily="34" charset="0"/>
              </a:rPr>
              <a:t>IE: </a:t>
            </a:r>
            <a:r>
              <a:rPr lang="fr-FR" altLang="fr-FR" sz="2667" b="1" dirty="0">
                <a:solidFill>
                  <a:srgbClr val="FF0000"/>
                </a:solidFill>
                <a:latin typeface="Berlin Sans FB" panose="020E0602020502020306" pitchFamily="34" charset="0"/>
              </a:rPr>
              <a:t>L</a:t>
            </a:r>
            <a:r>
              <a:rPr lang="fr-FR" altLang="fr-FR" sz="2667" b="1" dirty="0">
                <a:latin typeface="Berlin Sans FB" panose="020E0602020502020306" pitchFamily="34" charset="0"/>
              </a:rPr>
              <a:t>A </a:t>
            </a:r>
            <a:r>
              <a:rPr lang="fr-FR" altLang="fr-FR" sz="2667" b="1" dirty="0">
                <a:solidFill>
                  <a:srgbClr val="FF0000"/>
                </a:solidFill>
                <a:latin typeface="Berlin Sans FB" panose="020E0602020502020306" pitchFamily="34" charset="0"/>
              </a:rPr>
              <a:t>G</a:t>
            </a:r>
            <a:r>
              <a:rPr lang="fr-FR" altLang="fr-FR" sz="2667" b="1" dirty="0">
                <a:latin typeface="Berlin Sans FB" panose="020E0602020502020306" pitchFamily="34" charset="0"/>
              </a:rPr>
              <a:t>AMME </a:t>
            </a:r>
            <a:r>
              <a:rPr lang="fr-FR" altLang="fr-FR" sz="2667" b="1" dirty="0">
                <a:solidFill>
                  <a:srgbClr val="FF0000"/>
                </a:solidFill>
                <a:latin typeface="Berlin Sans FB" panose="020E0602020502020306" pitchFamily="34" charset="0"/>
              </a:rPr>
              <a:t>P</a:t>
            </a:r>
            <a:r>
              <a:rPr lang="fr-FR" altLang="fr-FR" sz="2667" b="1" dirty="0">
                <a:latin typeface="Berlin Sans FB" panose="020E0602020502020306" pitchFamily="34" charset="0"/>
              </a:rPr>
              <a:t>REMIUM</a:t>
            </a:r>
            <a:endParaRPr lang="fr-FR" altLang="fr-FR" sz="2400" dirty="0">
              <a:solidFill>
                <a:prstClr val="black"/>
              </a:solidFill>
              <a:latin typeface="Berlin Sans FB" panose="020E0602020502020306" pitchFamily="34" charset="0"/>
            </a:endParaRPr>
          </a:p>
        </p:txBody>
      </p:sp>
      <p:sp>
        <p:nvSpPr>
          <p:cNvPr id="9" name="ZoneTexte 8"/>
          <p:cNvSpPr txBox="1">
            <a:spLocks noChangeArrowheads="1"/>
          </p:cNvSpPr>
          <p:nvPr/>
        </p:nvSpPr>
        <p:spPr bwMode="auto">
          <a:xfrm>
            <a:off x="-177909" y="1006003"/>
            <a:ext cx="9473239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2001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1200120" lvl="2" indent="-285743" defTabSz="914378" fontAlgn="base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Font typeface="Wingdings" panose="05000000000000000000" pitchFamily="2" charset="2"/>
              <a:buChar char="n"/>
            </a:pPr>
            <a:r>
              <a:rPr lang="fr-FR" altLang="fr-FR" sz="2200" dirty="0">
                <a:solidFill>
                  <a:prstClr val="black"/>
                </a:solidFill>
                <a:latin typeface="Berlin Sans FB" panose="020E0602020502020306" pitchFamily="34" charset="0"/>
              </a:rPr>
              <a:t>Les options d’arbitrage automatique</a:t>
            </a: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 rotWithShape="1">
          <a:blip r:embed="rId2"/>
          <a:srcRect l="33759" t="29531" r="18645" b="20267"/>
          <a:stretch/>
        </p:blipFill>
        <p:spPr>
          <a:xfrm>
            <a:off x="708345" y="1436890"/>
            <a:ext cx="7727310" cy="4582474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39AE011C-0EC6-4A0C-9DAE-1074D12EED6D}"/>
              </a:ext>
            </a:extLst>
          </p:cNvPr>
          <p:cNvSpPr/>
          <p:nvPr/>
        </p:nvSpPr>
        <p:spPr>
          <a:xfrm>
            <a:off x="108298" y="6165304"/>
            <a:ext cx="3455590" cy="6021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Franklin Gothic Heavy" panose="020B0903020102020204" pitchFamily="34" charset="0"/>
              </a:rPr>
              <a:t>DIRECTION MARCHE </a:t>
            </a:r>
            <a:r>
              <a:rPr lang="fr-FR" sz="1400" dirty="0">
                <a:solidFill>
                  <a:srgbClr val="FF0000"/>
                </a:solidFill>
                <a:latin typeface="Franklin Gothic Heavy" panose="020B0903020102020204" pitchFamily="34" charset="0"/>
              </a:rPr>
              <a:t>PREMIUM</a:t>
            </a:r>
          </a:p>
          <a:p>
            <a:pPr algn="ctr"/>
            <a:r>
              <a:rPr lang="fr-FR" sz="1400" i="1" dirty="0">
                <a:solidFill>
                  <a:schemeClr val="bg1">
                    <a:lumMod val="65000"/>
                  </a:schemeClr>
                </a:solidFill>
                <a:latin typeface="Franklin Gothic Heavy" panose="020B0903020102020204" pitchFamily="34" charset="0"/>
              </a:rPr>
              <a:t>Pôle Expertise Premium</a:t>
            </a:r>
          </a:p>
        </p:txBody>
      </p:sp>
      <p:pic>
        <p:nvPicPr>
          <p:cNvPr id="11" name="Image 2" descr="cid:image008.jpg@01D7596C.B409CC40">
            <a:extLst>
              <a:ext uri="{FF2B5EF4-FFF2-40B4-BE49-F238E27FC236}">
                <a16:creationId xmlns:a16="http://schemas.microsoft.com/office/drawing/2014/main" id="{6DB4288C-F13B-46C9-B463-890F314D7C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5113" y="6278430"/>
            <a:ext cx="1569000" cy="4578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108703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11"/>
          <p:cNvSpPr txBox="1">
            <a:spLocks noChangeArrowheads="1"/>
          </p:cNvSpPr>
          <p:nvPr/>
        </p:nvSpPr>
        <p:spPr bwMode="auto">
          <a:xfrm>
            <a:off x="134938" y="187498"/>
            <a:ext cx="9009061" cy="5027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2667" b="1" dirty="0">
                <a:solidFill>
                  <a:srgbClr val="FF0000"/>
                </a:solidFill>
                <a:latin typeface="Berlin Sans FB" panose="020E0602020502020306" pitchFamily="34" charset="0"/>
              </a:rPr>
              <a:t>L</a:t>
            </a:r>
            <a:r>
              <a:rPr lang="fr-FR" altLang="fr-FR" sz="2667" b="1" dirty="0">
                <a:latin typeface="Berlin Sans FB" panose="020E0602020502020306" pitchFamily="34" charset="0"/>
              </a:rPr>
              <a:t>’</a:t>
            </a:r>
            <a:r>
              <a:rPr lang="fr-FR" altLang="fr-FR" sz="2667" b="1" dirty="0">
                <a:solidFill>
                  <a:srgbClr val="FF0000"/>
                </a:solidFill>
                <a:latin typeface="Berlin Sans FB" panose="020E0602020502020306" pitchFamily="34" charset="0"/>
              </a:rPr>
              <a:t>A</a:t>
            </a:r>
            <a:r>
              <a:rPr lang="fr-FR" altLang="fr-FR" sz="2667" b="1" dirty="0">
                <a:latin typeface="Berlin Sans FB" panose="020E0602020502020306" pitchFamily="34" charset="0"/>
              </a:rPr>
              <a:t>SSURANCE-</a:t>
            </a:r>
            <a:r>
              <a:rPr lang="fr-FR" altLang="fr-FR" sz="2667" b="1" dirty="0">
                <a:solidFill>
                  <a:srgbClr val="FF0000"/>
                </a:solidFill>
                <a:latin typeface="Berlin Sans FB" panose="020E0602020502020306" pitchFamily="34" charset="0"/>
              </a:rPr>
              <a:t>V</a:t>
            </a:r>
            <a:r>
              <a:rPr lang="fr-FR" altLang="fr-FR" sz="2667" b="1" dirty="0">
                <a:latin typeface="Berlin Sans FB" panose="020E0602020502020306" pitchFamily="34" charset="0"/>
              </a:rPr>
              <a:t>IE: </a:t>
            </a:r>
            <a:r>
              <a:rPr lang="fr-FR" altLang="fr-FR" sz="2667" b="1" dirty="0">
                <a:solidFill>
                  <a:srgbClr val="FF0000"/>
                </a:solidFill>
                <a:latin typeface="Berlin Sans FB" panose="020E0602020502020306" pitchFamily="34" charset="0"/>
              </a:rPr>
              <a:t>L</a:t>
            </a:r>
            <a:r>
              <a:rPr lang="fr-FR" altLang="fr-FR" sz="2667" b="1" dirty="0">
                <a:latin typeface="Berlin Sans FB" panose="020E0602020502020306" pitchFamily="34" charset="0"/>
              </a:rPr>
              <a:t>A </a:t>
            </a:r>
            <a:r>
              <a:rPr lang="fr-FR" altLang="fr-FR" sz="2667" b="1" dirty="0">
                <a:solidFill>
                  <a:srgbClr val="FF0000"/>
                </a:solidFill>
                <a:latin typeface="Berlin Sans FB" panose="020E0602020502020306" pitchFamily="34" charset="0"/>
              </a:rPr>
              <a:t>G</a:t>
            </a:r>
            <a:r>
              <a:rPr lang="fr-FR" altLang="fr-FR" sz="2667" b="1" dirty="0">
                <a:latin typeface="Berlin Sans FB" panose="020E0602020502020306" pitchFamily="34" charset="0"/>
              </a:rPr>
              <a:t>AMME </a:t>
            </a:r>
            <a:r>
              <a:rPr lang="fr-FR" altLang="fr-FR" sz="2667" b="1" dirty="0">
                <a:solidFill>
                  <a:srgbClr val="FF0000"/>
                </a:solidFill>
                <a:latin typeface="Berlin Sans FB" panose="020E0602020502020306" pitchFamily="34" charset="0"/>
              </a:rPr>
              <a:t>P</a:t>
            </a:r>
            <a:r>
              <a:rPr lang="fr-FR" altLang="fr-FR" sz="2667" b="1" dirty="0">
                <a:latin typeface="Berlin Sans FB" panose="020E0602020502020306" pitchFamily="34" charset="0"/>
              </a:rPr>
              <a:t>REMIUM</a:t>
            </a:r>
            <a:endParaRPr lang="fr-FR" altLang="fr-FR" sz="2400" dirty="0">
              <a:solidFill>
                <a:prstClr val="black"/>
              </a:solidFill>
              <a:latin typeface="Berlin Sans FB" panose="020E0602020502020306" pitchFamily="34" charset="0"/>
            </a:endParaRPr>
          </a:p>
        </p:txBody>
      </p:sp>
      <p:sp>
        <p:nvSpPr>
          <p:cNvPr id="9" name="ZoneTexte 8"/>
          <p:cNvSpPr txBox="1">
            <a:spLocks noChangeArrowheads="1"/>
          </p:cNvSpPr>
          <p:nvPr/>
        </p:nvSpPr>
        <p:spPr bwMode="auto">
          <a:xfrm>
            <a:off x="-177909" y="1006003"/>
            <a:ext cx="9473239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2001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1200120" lvl="2" indent="-285743" defTabSz="914378" fontAlgn="base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Font typeface="Wingdings" panose="05000000000000000000" pitchFamily="2" charset="2"/>
              <a:buChar char="n"/>
            </a:pPr>
            <a:r>
              <a:rPr lang="fr-FR" altLang="fr-FR" sz="2200" dirty="0">
                <a:solidFill>
                  <a:prstClr val="black"/>
                </a:solidFill>
                <a:latin typeface="Berlin Sans FB" panose="020E0602020502020306" pitchFamily="34" charset="0"/>
              </a:rPr>
              <a:t>Les options d’arbitrage automatique</a:t>
            </a: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 rotWithShape="1">
          <a:blip r:embed="rId2"/>
          <a:srcRect l="33206" t="29531" r="18646" b="19282"/>
          <a:stretch/>
        </p:blipFill>
        <p:spPr>
          <a:xfrm>
            <a:off x="562266" y="1448421"/>
            <a:ext cx="7992888" cy="4777359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66604015-2327-4DFB-94A6-BB3223E3A96A}"/>
              </a:ext>
            </a:extLst>
          </p:cNvPr>
          <p:cNvSpPr/>
          <p:nvPr/>
        </p:nvSpPr>
        <p:spPr>
          <a:xfrm>
            <a:off x="108298" y="6165304"/>
            <a:ext cx="3455590" cy="6021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Franklin Gothic Heavy" panose="020B0903020102020204" pitchFamily="34" charset="0"/>
              </a:rPr>
              <a:t>DIRECTION MARCHE </a:t>
            </a:r>
            <a:r>
              <a:rPr lang="fr-FR" sz="1400" dirty="0">
                <a:solidFill>
                  <a:srgbClr val="FF0000"/>
                </a:solidFill>
                <a:latin typeface="Franklin Gothic Heavy" panose="020B0903020102020204" pitchFamily="34" charset="0"/>
              </a:rPr>
              <a:t>PREMIUM</a:t>
            </a:r>
          </a:p>
          <a:p>
            <a:pPr algn="ctr"/>
            <a:r>
              <a:rPr lang="fr-FR" sz="1400" i="1" dirty="0">
                <a:solidFill>
                  <a:schemeClr val="bg1">
                    <a:lumMod val="65000"/>
                  </a:schemeClr>
                </a:solidFill>
                <a:latin typeface="Franklin Gothic Heavy" panose="020B0903020102020204" pitchFamily="34" charset="0"/>
              </a:rPr>
              <a:t>Pôle Expertise Premium</a:t>
            </a:r>
          </a:p>
        </p:txBody>
      </p:sp>
      <p:pic>
        <p:nvPicPr>
          <p:cNvPr id="11" name="Image 2" descr="cid:image008.jpg@01D7596C.B409CC40">
            <a:extLst>
              <a:ext uri="{FF2B5EF4-FFF2-40B4-BE49-F238E27FC236}">
                <a16:creationId xmlns:a16="http://schemas.microsoft.com/office/drawing/2014/main" id="{ED2E753F-C494-4A51-B397-4E5E43BF8D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5113" y="6278430"/>
            <a:ext cx="1569000" cy="4578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316159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11"/>
          <p:cNvSpPr txBox="1">
            <a:spLocks noChangeArrowheads="1"/>
          </p:cNvSpPr>
          <p:nvPr/>
        </p:nvSpPr>
        <p:spPr bwMode="auto">
          <a:xfrm>
            <a:off x="134938" y="187498"/>
            <a:ext cx="9009061" cy="5027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2667" b="1" dirty="0">
                <a:solidFill>
                  <a:srgbClr val="FF0000"/>
                </a:solidFill>
                <a:latin typeface="Berlin Sans FB" panose="020E0602020502020306" pitchFamily="34" charset="0"/>
              </a:rPr>
              <a:t>L</a:t>
            </a:r>
            <a:r>
              <a:rPr lang="fr-FR" altLang="fr-FR" sz="2667" b="1" dirty="0">
                <a:latin typeface="Berlin Sans FB" panose="020E0602020502020306" pitchFamily="34" charset="0"/>
              </a:rPr>
              <a:t>’</a:t>
            </a:r>
            <a:r>
              <a:rPr lang="fr-FR" altLang="fr-FR" sz="2667" b="1" dirty="0">
                <a:solidFill>
                  <a:srgbClr val="FF0000"/>
                </a:solidFill>
                <a:latin typeface="Berlin Sans FB" panose="020E0602020502020306" pitchFamily="34" charset="0"/>
              </a:rPr>
              <a:t>A</a:t>
            </a:r>
            <a:r>
              <a:rPr lang="fr-FR" altLang="fr-FR" sz="2667" b="1" dirty="0">
                <a:latin typeface="Berlin Sans FB" panose="020E0602020502020306" pitchFamily="34" charset="0"/>
              </a:rPr>
              <a:t>SSURANCE-</a:t>
            </a:r>
            <a:r>
              <a:rPr lang="fr-FR" altLang="fr-FR" sz="2667" b="1" dirty="0">
                <a:solidFill>
                  <a:srgbClr val="FF0000"/>
                </a:solidFill>
                <a:latin typeface="Berlin Sans FB" panose="020E0602020502020306" pitchFamily="34" charset="0"/>
              </a:rPr>
              <a:t>V</a:t>
            </a:r>
            <a:r>
              <a:rPr lang="fr-FR" altLang="fr-FR" sz="2667" b="1" dirty="0">
                <a:latin typeface="Berlin Sans FB" panose="020E0602020502020306" pitchFamily="34" charset="0"/>
              </a:rPr>
              <a:t>IE: </a:t>
            </a:r>
            <a:r>
              <a:rPr lang="fr-FR" altLang="fr-FR" sz="2667" b="1" dirty="0">
                <a:solidFill>
                  <a:srgbClr val="FF0000"/>
                </a:solidFill>
                <a:latin typeface="Berlin Sans FB" panose="020E0602020502020306" pitchFamily="34" charset="0"/>
              </a:rPr>
              <a:t>L</a:t>
            </a:r>
            <a:r>
              <a:rPr lang="fr-FR" altLang="fr-FR" sz="2667" b="1" dirty="0">
                <a:latin typeface="Berlin Sans FB" panose="020E0602020502020306" pitchFamily="34" charset="0"/>
              </a:rPr>
              <a:t>A </a:t>
            </a:r>
            <a:r>
              <a:rPr lang="fr-FR" altLang="fr-FR" sz="2667" b="1" dirty="0">
                <a:solidFill>
                  <a:srgbClr val="FF0000"/>
                </a:solidFill>
                <a:latin typeface="Berlin Sans FB" panose="020E0602020502020306" pitchFamily="34" charset="0"/>
              </a:rPr>
              <a:t>G</a:t>
            </a:r>
            <a:r>
              <a:rPr lang="fr-FR" altLang="fr-FR" sz="2667" b="1" dirty="0">
                <a:latin typeface="Berlin Sans FB" panose="020E0602020502020306" pitchFamily="34" charset="0"/>
              </a:rPr>
              <a:t>AMME </a:t>
            </a:r>
            <a:r>
              <a:rPr lang="fr-FR" altLang="fr-FR" sz="2667" b="1" dirty="0">
                <a:solidFill>
                  <a:srgbClr val="FF0000"/>
                </a:solidFill>
                <a:latin typeface="Berlin Sans FB" panose="020E0602020502020306" pitchFamily="34" charset="0"/>
              </a:rPr>
              <a:t>P</a:t>
            </a:r>
            <a:r>
              <a:rPr lang="fr-FR" altLang="fr-FR" sz="2667" b="1" dirty="0">
                <a:latin typeface="Berlin Sans FB" panose="020E0602020502020306" pitchFamily="34" charset="0"/>
              </a:rPr>
              <a:t>REMIUM</a:t>
            </a:r>
            <a:endParaRPr lang="fr-FR" altLang="fr-FR" sz="2400" dirty="0">
              <a:solidFill>
                <a:prstClr val="black"/>
              </a:solidFill>
              <a:latin typeface="Berlin Sans FB" panose="020E0602020502020306" pitchFamily="34" charset="0"/>
            </a:endParaRPr>
          </a:p>
        </p:txBody>
      </p:sp>
      <p:sp>
        <p:nvSpPr>
          <p:cNvPr id="9" name="ZoneTexte 8"/>
          <p:cNvSpPr txBox="1">
            <a:spLocks noChangeArrowheads="1"/>
          </p:cNvSpPr>
          <p:nvPr/>
        </p:nvSpPr>
        <p:spPr bwMode="auto">
          <a:xfrm>
            <a:off x="-177909" y="1006003"/>
            <a:ext cx="9473239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2001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1200120" lvl="2" indent="-285743" defTabSz="914378" fontAlgn="base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Font typeface="Wingdings" panose="05000000000000000000" pitchFamily="2" charset="2"/>
              <a:buChar char="n"/>
            </a:pPr>
            <a:r>
              <a:rPr lang="fr-FR" altLang="fr-FR" sz="2200" dirty="0">
                <a:solidFill>
                  <a:prstClr val="black"/>
                </a:solidFill>
                <a:latin typeface="Berlin Sans FB" panose="020E0602020502020306" pitchFamily="34" charset="0"/>
              </a:rPr>
              <a:t>Les options d’arbitrage automatique</a:t>
            </a: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 rotWithShape="1">
          <a:blip r:embed="rId2"/>
          <a:srcRect l="33951" t="30313" r="19008" b="20469"/>
          <a:stretch/>
        </p:blipFill>
        <p:spPr>
          <a:xfrm>
            <a:off x="539552" y="1468186"/>
            <a:ext cx="7848872" cy="4616983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F5A0421C-E996-4925-A91D-D1E7DD882D1D}"/>
              </a:ext>
            </a:extLst>
          </p:cNvPr>
          <p:cNvSpPr/>
          <p:nvPr/>
        </p:nvSpPr>
        <p:spPr>
          <a:xfrm>
            <a:off x="108298" y="6165304"/>
            <a:ext cx="3455590" cy="6021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Franklin Gothic Heavy" panose="020B0903020102020204" pitchFamily="34" charset="0"/>
              </a:rPr>
              <a:t>DIRECTION MARCHE </a:t>
            </a:r>
            <a:r>
              <a:rPr lang="fr-FR" sz="1400" dirty="0">
                <a:solidFill>
                  <a:srgbClr val="FF0000"/>
                </a:solidFill>
                <a:latin typeface="Franklin Gothic Heavy" panose="020B0903020102020204" pitchFamily="34" charset="0"/>
              </a:rPr>
              <a:t>PREMIUM</a:t>
            </a:r>
          </a:p>
          <a:p>
            <a:pPr algn="ctr"/>
            <a:r>
              <a:rPr lang="fr-FR" sz="1400" i="1" dirty="0">
                <a:solidFill>
                  <a:schemeClr val="bg1">
                    <a:lumMod val="65000"/>
                  </a:schemeClr>
                </a:solidFill>
                <a:latin typeface="Franklin Gothic Heavy" panose="020B0903020102020204" pitchFamily="34" charset="0"/>
              </a:rPr>
              <a:t>Pôle Expertise Premium</a:t>
            </a:r>
          </a:p>
        </p:txBody>
      </p:sp>
      <p:pic>
        <p:nvPicPr>
          <p:cNvPr id="11" name="Image 2" descr="cid:image008.jpg@01D7596C.B409CC40">
            <a:extLst>
              <a:ext uri="{FF2B5EF4-FFF2-40B4-BE49-F238E27FC236}">
                <a16:creationId xmlns:a16="http://schemas.microsoft.com/office/drawing/2014/main" id="{F6BD96ED-134B-4DBB-9A56-5D5BDDE748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5113" y="6278430"/>
            <a:ext cx="1569000" cy="4578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039970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>
            <a:spLocks noChangeArrowheads="1"/>
          </p:cNvSpPr>
          <p:nvPr/>
        </p:nvSpPr>
        <p:spPr bwMode="auto">
          <a:xfrm>
            <a:off x="-386087" y="860456"/>
            <a:ext cx="9473239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2001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1200120" lvl="2" indent="-285743" defTabSz="914378" fontAlgn="base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Font typeface="Wingdings" panose="05000000000000000000" pitchFamily="2" charset="2"/>
              <a:buChar char="n"/>
            </a:pPr>
            <a:r>
              <a:rPr lang="fr-FR" altLang="fr-FR" sz="2200" dirty="0">
                <a:solidFill>
                  <a:prstClr val="black"/>
                </a:solidFill>
                <a:latin typeface="Berlin Sans FB" panose="020E0602020502020306" pitchFamily="34" charset="0"/>
              </a:rPr>
              <a:t>Les actes réalisables par type de contrat, quand, et par quel canal ? </a:t>
            </a:r>
          </a:p>
        </p:txBody>
      </p:sp>
      <p:sp>
        <p:nvSpPr>
          <p:cNvPr id="6" name="ZoneTexte 11"/>
          <p:cNvSpPr txBox="1">
            <a:spLocks noChangeArrowheads="1"/>
          </p:cNvSpPr>
          <p:nvPr/>
        </p:nvSpPr>
        <p:spPr bwMode="auto">
          <a:xfrm>
            <a:off x="134938" y="187498"/>
            <a:ext cx="9009061" cy="5027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2667" b="1" dirty="0">
                <a:solidFill>
                  <a:srgbClr val="FF0000"/>
                </a:solidFill>
                <a:latin typeface="Berlin Sans FB" panose="020E0602020502020306" pitchFamily="34" charset="0"/>
              </a:rPr>
              <a:t>L</a:t>
            </a:r>
            <a:r>
              <a:rPr lang="fr-FR" altLang="fr-FR" sz="2667" b="1" dirty="0">
                <a:latin typeface="Berlin Sans FB" panose="020E0602020502020306" pitchFamily="34" charset="0"/>
              </a:rPr>
              <a:t>’</a:t>
            </a:r>
            <a:r>
              <a:rPr lang="fr-FR" altLang="fr-FR" sz="2667" b="1" dirty="0">
                <a:solidFill>
                  <a:srgbClr val="FF0000"/>
                </a:solidFill>
                <a:latin typeface="Berlin Sans FB" panose="020E0602020502020306" pitchFamily="34" charset="0"/>
              </a:rPr>
              <a:t>A</a:t>
            </a:r>
            <a:r>
              <a:rPr lang="fr-FR" altLang="fr-FR" sz="2667" b="1" dirty="0">
                <a:latin typeface="Berlin Sans FB" panose="020E0602020502020306" pitchFamily="34" charset="0"/>
              </a:rPr>
              <a:t>SSURANCE-</a:t>
            </a:r>
            <a:r>
              <a:rPr lang="fr-FR" altLang="fr-FR" sz="2667" b="1" dirty="0">
                <a:solidFill>
                  <a:srgbClr val="FF0000"/>
                </a:solidFill>
                <a:latin typeface="Berlin Sans FB" panose="020E0602020502020306" pitchFamily="34" charset="0"/>
              </a:rPr>
              <a:t>V</a:t>
            </a:r>
            <a:r>
              <a:rPr lang="fr-FR" altLang="fr-FR" sz="2667" b="1" dirty="0">
                <a:latin typeface="Berlin Sans FB" panose="020E0602020502020306" pitchFamily="34" charset="0"/>
              </a:rPr>
              <a:t>IE: </a:t>
            </a:r>
            <a:r>
              <a:rPr lang="fr-FR" altLang="fr-FR" sz="2667" b="1" dirty="0">
                <a:solidFill>
                  <a:srgbClr val="FF0000"/>
                </a:solidFill>
                <a:latin typeface="Berlin Sans FB" panose="020E0602020502020306" pitchFamily="34" charset="0"/>
              </a:rPr>
              <a:t>L</a:t>
            </a:r>
            <a:r>
              <a:rPr lang="fr-FR" altLang="fr-FR" sz="2667" b="1" dirty="0">
                <a:latin typeface="Berlin Sans FB" panose="020E0602020502020306" pitchFamily="34" charset="0"/>
              </a:rPr>
              <a:t>A </a:t>
            </a:r>
            <a:r>
              <a:rPr lang="fr-FR" altLang="fr-FR" sz="2667" b="1" dirty="0">
                <a:solidFill>
                  <a:srgbClr val="FF0000"/>
                </a:solidFill>
                <a:latin typeface="Berlin Sans FB" panose="020E0602020502020306" pitchFamily="34" charset="0"/>
              </a:rPr>
              <a:t>G</a:t>
            </a:r>
            <a:r>
              <a:rPr lang="fr-FR" altLang="fr-FR" sz="2667" b="1" dirty="0">
                <a:latin typeface="Berlin Sans FB" panose="020E0602020502020306" pitchFamily="34" charset="0"/>
              </a:rPr>
              <a:t>AMME </a:t>
            </a:r>
            <a:r>
              <a:rPr lang="fr-FR" altLang="fr-FR" sz="2667" b="1" dirty="0">
                <a:solidFill>
                  <a:srgbClr val="FF0000"/>
                </a:solidFill>
                <a:latin typeface="Berlin Sans FB" panose="020E0602020502020306" pitchFamily="34" charset="0"/>
              </a:rPr>
              <a:t>P</a:t>
            </a:r>
            <a:r>
              <a:rPr lang="fr-FR" altLang="fr-FR" sz="2667" b="1" dirty="0">
                <a:latin typeface="Berlin Sans FB" panose="020E0602020502020306" pitchFamily="34" charset="0"/>
              </a:rPr>
              <a:t>REMIUM</a:t>
            </a:r>
            <a:endParaRPr lang="fr-FR" altLang="fr-FR" sz="2400" dirty="0">
              <a:solidFill>
                <a:prstClr val="black"/>
              </a:solidFill>
              <a:latin typeface="Berlin Sans FB" panose="020E0602020502020306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721EEBE-F715-40EB-B574-6B85CEA97032}"/>
              </a:ext>
            </a:extLst>
          </p:cNvPr>
          <p:cNvSpPr/>
          <p:nvPr/>
        </p:nvSpPr>
        <p:spPr>
          <a:xfrm>
            <a:off x="108298" y="6165304"/>
            <a:ext cx="3455590" cy="6021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Franklin Gothic Heavy" panose="020B0903020102020204" pitchFamily="34" charset="0"/>
              </a:rPr>
              <a:t>DIRECTION MARCHE </a:t>
            </a:r>
            <a:r>
              <a:rPr lang="fr-FR" sz="1400" dirty="0">
                <a:solidFill>
                  <a:srgbClr val="FF0000"/>
                </a:solidFill>
                <a:latin typeface="Franklin Gothic Heavy" panose="020B0903020102020204" pitchFamily="34" charset="0"/>
              </a:rPr>
              <a:t>PREMIUM</a:t>
            </a:r>
          </a:p>
          <a:p>
            <a:pPr algn="ctr"/>
            <a:r>
              <a:rPr lang="fr-FR" sz="1400" i="1" dirty="0">
                <a:solidFill>
                  <a:schemeClr val="bg1">
                    <a:lumMod val="65000"/>
                  </a:schemeClr>
                </a:solidFill>
                <a:latin typeface="Franklin Gothic Heavy" panose="020B0903020102020204" pitchFamily="34" charset="0"/>
              </a:rPr>
              <a:t>Pôle Expertise Premium</a:t>
            </a:r>
          </a:p>
        </p:txBody>
      </p:sp>
      <p:pic>
        <p:nvPicPr>
          <p:cNvPr id="11" name="Image 2" descr="cid:image008.jpg@01D7596C.B409CC40">
            <a:extLst>
              <a:ext uri="{FF2B5EF4-FFF2-40B4-BE49-F238E27FC236}">
                <a16:creationId xmlns:a16="http://schemas.microsoft.com/office/drawing/2014/main" id="{A85A893C-6D95-4557-9D07-83D6963523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5113" y="6278430"/>
            <a:ext cx="1569000" cy="4578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2" name="Tableau 2">
            <a:extLst>
              <a:ext uri="{FF2B5EF4-FFF2-40B4-BE49-F238E27FC236}">
                <a16:creationId xmlns:a16="http://schemas.microsoft.com/office/drawing/2014/main" id="{0B126810-0C26-4106-BF25-7BB28B8CCE2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0779627"/>
              </p:ext>
            </p:extLst>
          </p:nvPr>
        </p:nvGraphicFramePr>
        <p:xfrm>
          <a:off x="186440" y="1208949"/>
          <a:ext cx="8551742" cy="50387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67628">
                  <a:extLst>
                    <a:ext uri="{9D8B030D-6E8A-4147-A177-3AD203B41FA5}">
                      <a16:colId xmlns:a16="http://schemas.microsoft.com/office/drawing/2014/main" val="371184182"/>
                    </a:ext>
                  </a:extLst>
                </a:gridCol>
                <a:gridCol w="468184">
                  <a:extLst>
                    <a:ext uri="{9D8B030D-6E8A-4147-A177-3AD203B41FA5}">
                      <a16:colId xmlns:a16="http://schemas.microsoft.com/office/drawing/2014/main" val="2536826949"/>
                    </a:ext>
                  </a:extLst>
                </a:gridCol>
                <a:gridCol w="468184">
                  <a:extLst>
                    <a:ext uri="{9D8B030D-6E8A-4147-A177-3AD203B41FA5}">
                      <a16:colId xmlns:a16="http://schemas.microsoft.com/office/drawing/2014/main" val="2144878960"/>
                    </a:ext>
                  </a:extLst>
                </a:gridCol>
                <a:gridCol w="468184">
                  <a:extLst>
                    <a:ext uri="{9D8B030D-6E8A-4147-A177-3AD203B41FA5}">
                      <a16:colId xmlns:a16="http://schemas.microsoft.com/office/drawing/2014/main" val="2814927816"/>
                    </a:ext>
                  </a:extLst>
                </a:gridCol>
                <a:gridCol w="468184">
                  <a:extLst>
                    <a:ext uri="{9D8B030D-6E8A-4147-A177-3AD203B41FA5}">
                      <a16:colId xmlns:a16="http://schemas.microsoft.com/office/drawing/2014/main" val="3045712671"/>
                    </a:ext>
                  </a:extLst>
                </a:gridCol>
                <a:gridCol w="468185">
                  <a:extLst>
                    <a:ext uri="{9D8B030D-6E8A-4147-A177-3AD203B41FA5}">
                      <a16:colId xmlns:a16="http://schemas.microsoft.com/office/drawing/2014/main" val="1970445050"/>
                    </a:ext>
                  </a:extLst>
                </a:gridCol>
                <a:gridCol w="477599">
                  <a:extLst>
                    <a:ext uri="{9D8B030D-6E8A-4147-A177-3AD203B41FA5}">
                      <a16:colId xmlns:a16="http://schemas.microsoft.com/office/drawing/2014/main" val="676389324"/>
                    </a:ext>
                  </a:extLst>
                </a:gridCol>
                <a:gridCol w="477599">
                  <a:extLst>
                    <a:ext uri="{9D8B030D-6E8A-4147-A177-3AD203B41FA5}">
                      <a16:colId xmlns:a16="http://schemas.microsoft.com/office/drawing/2014/main" val="3604977726"/>
                    </a:ext>
                  </a:extLst>
                </a:gridCol>
                <a:gridCol w="477599">
                  <a:extLst>
                    <a:ext uri="{9D8B030D-6E8A-4147-A177-3AD203B41FA5}">
                      <a16:colId xmlns:a16="http://schemas.microsoft.com/office/drawing/2014/main" val="463344595"/>
                    </a:ext>
                  </a:extLst>
                </a:gridCol>
                <a:gridCol w="477599">
                  <a:extLst>
                    <a:ext uri="{9D8B030D-6E8A-4147-A177-3AD203B41FA5}">
                      <a16:colId xmlns:a16="http://schemas.microsoft.com/office/drawing/2014/main" val="3127290515"/>
                    </a:ext>
                  </a:extLst>
                </a:gridCol>
                <a:gridCol w="477599">
                  <a:extLst>
                    <a:ext uri="{9D8B030D-6E8A-4147-A177-3AD203B41FA5}">
                      <a16:colId xmlns:a16="http://schemas.microsoft.com/office/drawing/2014/main" val="484724242"/>
                    </a:ext>
                  </a:extLst>
                </a:gridCol>
                <a:gridCol w="477599">
                  <a:extLst>
                    <a:ext uri="{9D8B030D-6E8A-4147-A177-3AD203B41FA5}">
                      <a16:colId xmlns:a16="http://schemas.microsoft.com/office/drawing/2014/main" val="190318125"/>
                    </a:ext>
                  </a:extLst>
                </a:gridCol>
                <a:gridCol w="477599">
                  <a:extLst>
                    <a:ext uri="{9D8B030D-6E8A-4147-A177-3AD203B41FA5}">
                      <a16:colId xmlns:a16="http://schemas.microsoft.com/office/drawing/2014/main" val="279346930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fr-FR" dirty="0"/>
                        <a:t>NUANCES PLUS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fr-FR" dirty="0"/>
                        <a:t>NUANCES CAPI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4A23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fr-FR" dirty="0"/>
                        <a:t>MILLEVIE PREMIUM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fr-FR" dirty="0"/>
                        <a:t>MILLEVIE CAPI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7754211"/>
                  </a:ext>
                </a:extLst>
              </a:tr>
              <a:tr h="174431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50" dirty="0"/>
                        <a:t>Puma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/>
                        <a:t>ISI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/>
                        <a:t>DEI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50" dirty="0"/>
                        <a:t>Puma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/>
                        <a:t>ISI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/>
                        <a:t>DEI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 err="1"/>
                        <a:t>My</a:t>
                      </a:r>
                      <a:endParaRPr lang="fr-FR" sz="1000" dirty="0"/>
                    </a:p>
                    <a:p>
                      <a:pPr algn="ctr"/>
                      <a:r>
                        <a:rPr lang="fr-FR" sz="1000" dirty="0"/>
                        <a:t>Assur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 err="1"/>
                        <a:t>WebAssur</a:t>
                      </a:r>
                      <a:endParaRPr lang="fr-FR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50" dirty="0"/>
                        <a:t>DEI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 err="1"/>
                        <a:t>My</a:t>
                      </a:r>
                      <a:endParaRPr lang="fr-FR" sz="1000" dirty="0"/>
                    </a:p>
                    <a:p>
                      <a:pPr algn="ctr"/>
                      <a:r>
                        <a:rPr lang="fr-FR" sz="1000" dirty="0"/>
                        <a:t>Assur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 err="1"/>
                        <a:t>WebAssur</a:t>
                      </a:r>
                      <a:endParaRPr lang="fr-FR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50" dirty="0"/>
                        <a:t>DEI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29236769"/>
                  </a:ext>
                </a:extLst>
              </a:tr>
              <a:tr h="301841">
                <a:tc>
                  <a:txBody>
                    <a:bodyPr/>
                    <a:lstStyle/>
                    <a:p>
                      <a:r>
                        <a:rPr lang="fr-FR" sz="1050" b="1" dirty="0"/>
                        <a:t>Adhésion directe </a:t>
                      </a:r>
                      <a:endParaRPr lang="fr-FR" sz="105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105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105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105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105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105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105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105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105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105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105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105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86391618"/>
                  </a:ext>
                </a:extLst>
              </a:tr>
              <a:tr h="363029">
                <a:tc>
                  <a:txBody>
                    <a:bodyPr/>
                    <a:lstStyle/>
                    <a:p>
                      <a:r>
                        <a:rPr lang="fr-FR" sz="1050" b="1" dirty="0"/>
                        <a:t>Adhésion par transfert (</a:t>
                      </a:r>
                      <a:r>
                        <a:rPr lang="fr-FR" sz="1050" b="1" dirty="0" err="1"/>
                        <a:t>Fourgous</a:t>
                      </a:r>
                      <a:r>
                        <a:rPr lang="fr-FR" sz="1050" b="1" dirty="0"/>
                        <a:t>, Pacte)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105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105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105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105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105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105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105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105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105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105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105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66279698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fr-FR" sz="105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Adhésion par transfert PEP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78355691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fr-FR" sz="105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Cotisation / Versement libre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90892661"/>
                  </a:ext>
                </a:extLst>
              </a:tr>
              <a:tr h="266288">
                <a:tc>
                  <a:txBody>
                    <a:bodyPr/>
                    <a:lstStyle/>
                    <a:p>
                      <a:pPr marL="0" algn="l" defTabSz="914378" rtl="0" eaLnBrk="1" latinLnBrk="0" hangingPunct="1"/>
                      <a:r>
                        <a:rPr lang="fr-FR" sz="105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Annulation d’une adhésion jusqu’à la signature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1239213"/>
                  </a:ext>
                </a:extLst>
              </a:tr>
              <a:tr h="188560">
                <a:tc>
                  <a:txBody>
                    <a:bodyPr/>
                    <a:lstStyle/>
                    <a:p>
                      <a:pPr marL="0" marR="0" lvl="0" indent="0" algn="l" defTabSz="91437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5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Annulation d’un acte de gestion jusqu’à la signature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40660243"/>
                  </a:ext>
                </a:extLst>
              </a:tr>
              <a:tr h="182840">
                <a:tc>
                  <a:txBody>
                    <a:bodyPr/>
                    <a:lstStyle/>
                    <a:p>
                      <a:pPr marL="0" marR="0" lvl="0" indent="0" algn="l" defTabSz="91437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5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Arbitrage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44153610"/>
                  </a:ext>
                </a:extLst>
              </a:tr>
              <a:tr h="321136">
                <a:tc>
                  <a:txBody>
                    <a:bodyPr/>
                    <a:lstStyle/>
                    <a:p>
                      <a:pPr marL="0" algn="l" defTabSz="914378" rtl="0" eaLnBrk="1" latinLnBrk="0" hangingPunct="1"/>
                      <a:r>
                        <a:rPr lang="fr-FR" sz="105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Avance et remboursement d’avance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1071168"/>
                  </a:ext>
                </a:extLst>
              </a:tr>
              <a:tr h="279576">
                <a:tc>
                  <a:txBody>
                    <a:bodyPr/>
                    <a:lstStyle/>
                    <a:p>
                      <a:pPr marL="0" algn="l" defTabSz="914378" rtl="0" eaLnBrk="1" latinLnBrk="0" hangingPunct="1"/>
                      <a:r>
                        <a:rPr lang="fr-FR" sz="105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Avenant de clause bénéficiaire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46444159"/>
                  </a:ext>
                </a:extLst>
              </a:tr>
              <a:tr h="237688">
                <a:tc>
                  <a:txBody>
                    <a:bodyPr/>
                    <a:lstStyle/>
                    <a:p>
                      <a:pPr marL="0" algn="l" defTabSz="914378" rtl="0" eaLnBrk="1" latinLnBrk="0" hangingPunct="1"/>
                      <a:r>
                        <a:rPr lang="fr-FR" sz="105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Avenant de versements programmés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9667096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algn="l" defTabSz="914378" rtl="0" eaLnBrk="1" latinLnBrk="0" hangingPunct="1"/>
                      <a:r>
                        <a:rPr lang="fr-FR" sz="105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Avenant de rachats partiels programmés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57925917"/>
                  </a:ext>
                </a:extLst>
              </a:tr>
            </a:tbl>
          </a:graphicData>
        </a:graphic>
      </p:graphicFrame>
      <p:sp>
        <p:nvSpPr>
          <p:cNvPr id="3" name="Ellipse 2">
            <a:extLst>
              <a:ext uri="{FF2B5EF4-FFF2-40B4-BE49-F238E27FC236}">
                <a16:creationId xmlns:a16="http://schemas.microsoft.com/office/drawing/2014/main" id="{68877C58-3086-497B-9069-A2BCD152ABA4}"/>
              </a:ext>
            </a:extLst>
          </p:cNvPr>
          <p:cNvSpPr/>
          <p:nvPr/>
        </p:nvSpPr>
        <p:spPr>
          <a:xfrm>
            <a:off x="3199351" y="2631427"/>
            <a:ext cx="216024" cy="216024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487277A1-3C13-4E71-9314-5D756D5650ED}"/>
              </a:ext>
            </a:extLst>
          </p:cNvPr>
          <p:cNvSpPr/>
          <p:nvPr/>
        </p:nvSpPr>
        <p:spPr>
          <a:xfrm>
            <a:off x="5027374" y="5942930"/>
            <a:ext cx="216024" cy="216024"/>
          </a:xfrm>
          <a:prstGeom prst="ellipse">
            <a:avLst/>
          </a:prstGeom>
          <a:solidFill>
            <a:srgbClr val="F4A2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33C7FD18-3270-4C48-8D4F-5829DEFB03A9}"/>
              </a:ext>
            </a:extLst>
          </p:cNvPr>
          <p:cNvSpPr/>
          <p:nvPr/>
        </p:nvSpPr>
        <p:spPr>
          <a:xfrm>
            <a:off x="5027374" y="4492681"/>
            <a:ext cx="216024" cy="216024"/>
          </a:xfrm>
          <a:prstGeom prst="ellipse">
            <a:avLst/>
          </a:prstGeom>
          <a:solidFill>
            <a:srgbClr val="F4A2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9BA42CD5-2E92-4ACD-8D97-79B14AC1E7B0}"/>
              </a:ext>
            </a:extLst>
          </p:cNvPr>
          <p:cNvSpPr/>
          <p:nvPr/>
        </p:nvSpPr>
        <p:spPr>
          <a:xfrm>
            <a:off x="4566709" y="4128841"/>
            <a:ext cx="216024" cy="216024"/>
          </a:xfrm>
          <a:prstGeom prst="ellipse">
            <a:avLst/>
          </a:prstGeom>
          <a:solidFill>
            <a:srgbClr val="F4A2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AE46FCD3-8FD1-4B8E-BA78-5E9DE38D79C8}"/>
              </a:ext>
            </a:extLst>
          </p:cNvPr>
          <p:cNvSpPr/>
          <p:nvPr/>
        </p:nvSpPr>
        <p:spPr>
          <a:xfrm>
            <a:off x="3199351" y="4134306"/>
            <a:ext cx="216024" cy="216024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87F1B366-D589-4445-BC14-5C7570F0E9D1}"/>
              </a:ext>
            </a:extLst>
          </p:cNvPr>
          <p:cNvSpPr/>
          <p:nvPr/>
        </p:nvSpPr>
        <p:spPr>
          <a:xfrm>
            <a:off x="3199351" y="4492681"/>
            <a:ext cx="216024" cy="216024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BD00CDC6-49D2-4877-A96E-9CF670A1AAEB}"/>
              </a:ext>
            </a:extLst>
          </p:cNvPr>
          <p:cNvSpPr/>
          <p:nvPr/>
        </p:nvSpPr>
        <p:spPr>
          <a:xfrm>
            <a:off x="3211101" y="3687904"/>
            <a:ext cx="216024" cy="216024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A89287E6-F0D3-4734-8CDD-CA7474B7B7BE}"/>
              </a:ext>
            </a:extLst>
          </p:cNvPr>
          <p:cNvSpPr/>
          <p:nvPr/>
        </p:nvSpPr>
        <p:spPr>
          <a:xfrm>
            <a:off x="3630605" y="2971028"/>
            <a:ext cx="216024" cy="216024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Ellipse 21">
            <a:extLst>
              <a:ext uri="{FF2B5EF4-FFF2-40B4-BE49-F238E27FC236}">
                <a16:creationId xmlns:a16="http://schemas.microsoft.com/office/drawing/2014/main" id="{2C1974A6-3862-41F8-ABA5-B76998A99E08}"/>
              </a:ext>
            </a:extLst>
          </p:cNvPr>
          <p:cNvSpPr/>
          <p:nvPr/>
        </p:nvSpPr>
        <p:spPr>
          <a:xfrm>
            <a:off x="6006869" y="2275723"/>
            <a:ext cx="216024" cy="216024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Ellipse 22">
            <a:extLst>
              <a:ext uri="{FF2B5EF4-FFF2-40B4-BE49-F238E27FC236}">
                <a16:creationId xmlns:a16="http://schemas.microsoft.com/office/drawing/2014/main" id="{A0DE3D2F-7E5B-4FBB-88AF-A92FB1E04D2F}"/>
              </a:ext>
            </a:extLst>
          </p:cNvPr>
          <p:cNvSpPr/>
          <p:nvPr/>
        </p:nvSpPr>
        <p:spPr>
          <a:xfrm>
            <a:off x="6006869" y="3362389"/>
            <a:ext cx="216024" cy="216024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" name="Ellipse 23">
            <a:extLst>
              <a:ext uri="{FF2B5EF4-FFF2-40B4-BE49-F238E27FC236}">
                <a16:creationId xmlns:a16="http://schemas.microsoft.com/office/drawing/2014/main" id="{0DF1BE71-3FD4-4608-87ED-C794F35E2902}"/>
              </a:ext>
            </a:extLst>
          </p:cNvPr>
          <p:cNvSpPr/>
          <p:nvPr/>
        </p:nvSpPr>
        <p:spPr>
          <a:xfrm>
            <a:off x="6491938" y="3358061"/>
            <a:ext cx="216024" cy="216024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Ellipse 24">
            <a:extLst>
              <a:ext uri="{FF2B5EF4-FFF2-40B4-BE49-F238E27FC236}">
                <a16:creationId xmlns:a16="http://schemas.microsoft.com/office/drawing/2014/main" id="{EB61D3B2-847A-4131-95AE-5BBA9D680BD2}"/>
              </a:ext>
            </a:extLst>
          </p:cNvPr>
          <p:cNvSpPr/>
          <p:nvPr/>
        </p:nvSpPr>
        <p:spPr>
          <a:xfrm>
            <a:off x="6491938" y="2990346"/>
            <a:ext cx="216024" cy="216024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Ellipse 25">
            <a:extLst>
              <a:ext uri="{FF2B5EF4-FFF2-40B4-BE49-F238E27FC236}">
                <a16:creationId xmlns:a16="http://schemas.microsoft.com/office/drawing/2014/main" id="{606A5D43-2EBD-497F-88B9-95BA9BCF5178}"/>
              </a:ext>
            </a:extLst>
          </p:cNvPr>
          <p:cNvSpPr/>
          <p:nvPr/>
        </p:nvSpPr>
        <p:spPr>
          <a:xfrm>
            <a:off x="7441585" y="2283961"/>
            <a:ext cx="216024" cy="216024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Ellipse 26">
            <a:extLst>
              <a:ext uri="{FF2B5EF4-FFF2-40B4-BE49-F238E27FC236}">
                <a16:creationId xmlns:a16="http://schemas.microsoft.com/office/drawing/2014/main" id="{F1DC2C65-6B3F-4631-8F14-EE9FF74D0719}"/>
              </a:ext>
            </a:extLst>
          </p:cNvPr>
          <p:cNvSpPr/>
          <p:nvPr/>
        </p:nvSpPr>
        <p:spPr>
          <a:xfrm>
            <a:off x="7441585" y="3725198"/>
            <a:ext cx="216024" cy="216024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" name="Ellipse 27">
            <a:extLst>
              <a:ext uri="{FF2B5EF4-FFF2-40B4-BE49-F238E27FC236}">
                <a16:creationId xmlns:a16="http://schemas.microsoft.com/office/drawing/2014/main" id="{959A0E19-E5CD-4086-B171-638E1EB943FA}"/>
              </a:ext>
            </a:extLst>
          </p:cNvPr>
          <p:cNvSpPr/>
          <p:nvPr/>
        </p:nvSpPr>
        <p:spPr>
          <a:xfrm>
            <a:off x="7430298" y="4128841"/>
            <a:ext cx="216024" cy="216024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9" name="Ellipse 28">
            <a:extLst>
              <a:ext uri="{FF2B5EF4-FFF2-40B4-BE49-F238E27FC236}">
                <a16:creationId xmlns:a16="http://schemas.microsoft.com/office/drawing/2014/main" id="{34F1A590-B7E2-4154-8E62-607B6F8ADFF1}"/>
              </a:ext>
            </a:extLst>
          </p:cNvPr>
          <p:cNvSpPr/>
          <p:nvPr/>
        </p:nvSpPr>
        <p:spPr>
          <a:xfrm>
            <a:off x="7430298" y="4490855"/>
            <a:ext cx="216024" cy="216024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0" name="Ellipse 29">
            <a:extLst>
              <a:ext uri="{FF2B5EF4-FFF2-40B4-BE49-F238E27FC236}">
                <a16:creationId xmlns:a16="http://schemas.microsoft.com/office/drawing/2014/main" id="{033BB8E0-1278-4F35-A911-D2774E8F75DA}"/>
              </a:ext>
            </a:extLst>
          </p:cNvPr>
          <p:cNvSpPr/>
          <p:nvPr/>
        </p:nvSpPr>
        <p:spPr>
          <a:xfrm>
            <a:off x="6006869" y="4128841"/>
            <a:ext cx="216024" cy="216024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1" name="Ellipse 30">
            <a:extLst>
              <a:ext uri="{FF2B5EF4-FFF2-40B4-BE49-F238E27FC236}">
                <a16:creationId xmlns:a16="http://schemas.microsoft.com/office/drawing/2014/main" id="{301CEBD9-4DCD-4D5B-84C1-1A55244126DE}"/>
              </a:ext>
            </a:extLst>
          </p:cNvPr>
          <p:cNvSpPr/>
          <p:nvPr/>
        </p:nvSpPr>
        <p:spPr>
          <a:xfrm>
            <a:off x="6942973" y="3362389"/>
            <a:ext cx="216024" cy="216024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2" name="Ellipse 31">
            <a:extLst>
              <a:ext uri="{FF2B5EF4-FFF2-40B4-BE49-F238E27FC236}">
                <a16:creationId xmlns:a16="http://schemas.microsoft.com/office/drawing/2014/main" id="{4A915563-EF7A-4932-9C95-BDEBB37EC6D8}"/>
              </a:ext>
            </a:extLst>
          </p:cNvPr>
          <p:cNvSpPr/>
          <p:nvPr/>
        </p:nvSpPr>
        <p:spPr>
          <a:xfrm>
            <a:off x="6495490" y="2283961"/>
            <a:ext cx="216024" cy="216024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4" name="Ellipse 33">
            <a:extLst>
              <a:ext uri="{FF2B5EF4-FFF2-40B4-BE49-F238E27FC236}">
                <a16:creationId xmlns:a16="http://schemas.microsoft.com/office/drawing/2014/main" id="{A44BB9C6-4864-4DF3-8BAA-EBEB47426E45}"/>
              </a:ext>
            </a:extLst>
          </p:cNvPr>
          <p:cNvSpPr/>
          <p:nvPr/>
        </p:nvSpPr>
        <p:spPr>
          <a:xfrm>
            <a:off x="3199351" y="5206513"/>
            <a:ext cx="216024" cy="216024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5" name="Ellipse 34">
            <a:extLst>
              <a:ext uri="{FF2B5EF4-FFF2-40B4-BE49-F238E27FC236}">
                <a16:creationId xmlns:a16="http://schemas.microsoft.com/office/drawing/2014/main" id="{622B9350-0F83-4311-B0B9-FEB2A003B33E}"/>
              </a:ext>
            </a:extLst>
          </p:cNvPr>
          <p:cNvSpPr/>
          <p:nvPr/>
        </p:nvSpPr>
        <p:spPr>
          <a:xfrm>
            <a:off x="5027374" y="5586014"/>
            <a:ext cx="216024" cy="216024"/>
          </a:xfrm>
          <a:prstGeom prst="ellipse">
            <a:avLst/>
          </a:prstGeom>
          <a:solidFill>
            <a:srgbClr val="F4A2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6" name="Ellipse 35">
            <a:extLst>
              <a:ext uri="{FF2B5EF4-FFF2-40B4-BE49-F238E27FC236}">
                <a16:creationId xmlns:a16="http://schemas.microsoft.com/office/drawing/2014/main" id="{613456A5-0B79-464E-84F4-971712AE961B}"/>
              </a:ext>
            </a:extLst>
          </p:cNvPr>
          <p:cNvSpPr/>
          <p:nvPr/>
        </p:nvSpPr>
        <p:spPr>
          <a:xfrm>
            <a:off x="6006869" y="3734359"/>
            <a:ext cx="216024" cy="216024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7" name="Ellipse 36">
            <a:extLst>
              <a:ext uri="{FF2B5EF4-FFF2-40B4-BE49-F238E27FC236}">
                <a16:creationId xmlns:a16="http://schemas.microsoft.com/office/drawing/2014/main" id="{331B837E-CD1F-4D9C-A1A9-9617EA74D4F7}"/>
              </a:ext>
            </a:extLst>
          </p:cNvPr>
          <p:cNvSpPr/>
          <p:nvPr/>
        </p:nvSpPr>
        <p:spPr>
          <a:xfrm>
            <a:off x="6942973" y="5586014"/>
            <a:ext cx="216024" cy="216024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8" name="Ellipse 37">
            <a:extLst>
              <a:ext uri="{FF2B5EF4-FFF2-40B4-BE49-F238E27FC236}">
                <a16:creationId xmlns:a16="http://schemas.microsoft.com/office/drawing/2014/main" id="{1C968E51-D615-4C27-9D08-C1E4F4B1F55D}"/>
              </a:ext>
            </a:extLst>
          </p:cNvPr>
          <p:cNvSpPr/>
          <p:nvPr/>
        </p:nvSpPr>
        <p:spPr>
          <a:xfrm>
            <a:off x="6942973" y="4492681"/>
            <a:ext cx="216024" cy="216024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9" name="Ellipse 38">
            <a:extLst>
              <a:ext uri="{FF2B5EF4-FFF2-40B4-BE49-F238E27FC236}">
                <a16:creationId xmlns:a16="http://schemas.microsoft.com/office/drawing/2014/main" id="{E140DE3C-A716-4959-9816-ACE7B27AC48A}"/>
              </a:ext>
            </a:extLst>
          </p:cNvPr>
          <p:cNvSpPr/>
          <p:nvPr/>
        </p:nvSpPr>
        <p:spPr>
          <a:xfrm>
            <a:off x="6474921" y="4862715"/>
            <a:ext cx="216024" cy="216024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0" name="Ellipse 39">
            <a:extLst>
              <a:ext uri="{FF2B5EF4-FFF2-40B4-BE49-F238E27FC236}">
                <a16:creationId xmlns:a16="http://schemas.microsoft.com/office/drawing/2014/main" id="{F598D934-9A62-46D3-898C-5266D67999A7}"/>
              </a:ext>
            </a:extLst>
          </p:cNvPr>
          <p:cNvSpPr/>
          <p:nvPr/>
        </p:nvSpPr>
        <p:spPr>
          <a:xfrm>
            <a:off x="6474921" y="5246858"/>
            <a:ext cx="216024" cy="216024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1" name="Ellipse 40">
            <a:extLst>
              <a:ext uri="{FF2B5EF4-FFF2-40B4-BE49-F238E27FC236}">
                <a16:creationId xmlns:a16="http://schemas.microsoft.com/office/drawing/2014/main" id="{B65819EC-245F-4801-BB06-94261943DE80}"/>
              </a:ext>
            </a:extLst>
          </p:cNvPr>
          <p:cNvSpPr/>
          <p:nvPr/>
        </p:nvSpPr>
        <p:spPr>
          <a:xfrm>
            <a:off x="7879077" y="4875528"/>
            <a:ext cx="216024" cy="216024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2" name="Ellipse 41">
            <a:extLst>
              <a:ext uri="{FF2B5EF4-FFF2-40B4-BE49-F238E27FC236}">
                <a16:creationId xmlns:a16="http://schemas.microsoft.com/office/drawing/2014/main" id="{74C52EE8-AC81-48A5-8966-D4323C4E5362}"/>
              </a:ext>
            </a:extLst>
          </p:cNvPr>
          <p:cNvSpPr/>
          <p:nvPr/>
        </p:nvSpPr>
        <p:spPr>
          <a:xfrm>
            <a:off x="7887320" y="5942930"/>
            <a:ext cx="216024" cy="216024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3" name="Ellipse 42">
            <a:extLst>
              <a:ext uri="{FF2B5EF4-FFF2-40B4-BE49-F238E27FC236}">
                <a16:creationId xmlns:a16="http://schemas.microsoft.com/office/drawing/2014/main" id="{5EFB47A9-96DC-4939-A678-F3F439D3D487}"/>
              </a:ext>
            </a:extLst>
          </p:cNvPr>
          <p:cNvSpPr/>
          <p:nvPr/>
        </p:nvSpPr>
        <p:spPr>
          <a:xfrm>
            <a:off x="7879077" y="5586014"/>
            <a:ext cx="216024" cy="216024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5" name="Ellipse 44">
            <a:extLst>
              <a:ext uri="{FF2B5EF4-FFF2-40B4-BE49-F238E27FC236}">
                <a16:creationId xmlns:a16="http://schemas.microsoft.com/office/drawing/2014/main" id="{3822FF75-CC53-475E-8EF3-8BD89AF09807}"/>
              </a:ext>
            </a:extLst>
          </p:cNvPr>
          <p:cNvSpPr/>
          <p:nvPr/>
        </p:nvSpPr>
        <p:spPr>
          <a:xfrm>
            <a:off x="3198557" y="3347518"/>
            <a:ext cx="216024" cy="216024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6" name="Ellipse 45">
            <a:extLst>
              <a:ext uri="{FF2B5EF4-FFF2-40B4-BE49-F238E27FC236}">
                <a16:creationId xmlns:a16="http://schemas.microsoft.com/office/drawing/2014/main" id="{AE3131D3-3ED2-43FF-9E40-C67B0EFBBBA7}"/>
              </a:ext>
            </a:extLst>
          </p:cNvPr>
          <p:cNvSpPr/>
          <p:nvPr/>
        </p:nvSpPr>
        <p:spPr>
          <a:xfrm>
            <a:off x="4585514" y="3349986"/>
            <a:ext cx="216024" cy="216024"/>
          </a:xfrm>
          <a:prstGeom prst="ellipse">
            <a:avLst/>
          </a:prstGeom>
          <a:solidFill>
            <a:srgbClr val="F4A2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7" name="Ellipse 46">
            <a:extLst>
              <a:ext uri="{FF2B5EF4-FFF2-40B4-BE49-F238E27FC236}">
                <a16:creationId xmlns:a16="http://schemas.microsoft.com/office/drawing/2014/main" id="{2AF29EB4-6439-4DC1-8898-39E0EF879313}"/>
              </a:ext>
            </a:extLst>
          </p:cNvPr>
          <p:cNvSpPr/>
          <p:nvPr/>
        </p:nvSpPr>
        <p:spPr>
          <a:xfrm>
            <a:off x="7447029" y="3347518"/>
            <a:ext cx="216024" cy="216024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8" name="Ellipse 47">
            <a:extLst>
              <a:ext uri="{FF2B5EF4-FFF2-40B4-BE49-F238E27FC236}">
                <a16:creationId xmlns:a16="http://schemas.microsoft.com/office/drawing/2014/main" id="{E116CEB1-8FE5-4D23-BDE5-D17FA8903EA0}"/>
              </a:ext>
            </a:extLst>
          </p:cNvPr>
          <p:cNvSpPr/>
          <p:nvPr/>
        </p:nvSpPr>
        <p:spPr>
          <a:xfrm>
            <a:off x="4107969" y="3347518"/>
            <a:ext cx="216024" cy="216024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9" name="Ellipse 48">
            <a:extLst>
              <a:ext uri="{FF2B5EF4-FFF2-40B4-BE49-F238E27FC236}">
                <a16:creationId xmlns:a16="http://schemas.microsoft.com/office/drawing/2014/main" id="{14E9B99E-6A42-4001-B1DB-41AEE123693B}"/>
              </a:ext>
            </a:extLst>
          </p:cNvPr>
          <p:cNvSpPr/>
          <p:nvPr/>
        </p:nvSpPr>
        <p:spPr>
          <a:xfrm>
            <a:off x="8402122" y="3358061"/>
            <a:ext cx="216024" cy="216024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3" name="Ellipse 52">
            <a:extLst>
              <a:ext uri="{FF2B5EF4-FFF2-40B4-BE49-F238E27FC236}">
                <a16:creationId xmlns:a16="http://schemas.microsoft.com/office/drawing/2014/main" id="{65D3462E-74A1-40A2-9E5A-A06E6D996709}"/>
              </a:ext>
            </a:extLst>
          </p:cNvPr>
          <p:cNvSpPr/>
          <p:nvPr/>
        </p:nvSpPr>
        <p:spPr>
          <a:xfrm>
            <a:off x="8402122" y="5586014"/>
            <a:ext cx="216024" cy="216024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4" name="Ellipse 53">
            <a:extLst>
              <a:ext uri="{FF2B5EF4-FFF2-40B4-BE49-F238E27FC236}">
                <a16:creationId xmlns:a16="http://schemas.microsoft.com/office/drawing/2014/main" id="{81E1A317-44AA-4AF4-8FD2-74A1E66A2695}"/>
              </a:ext>
            </a:extLst>
          </p:cNvPr>
          <p:cNvSpPr/>
          <p:nvPr/>
        </p:nvSpPr>
        <p:spPr>
          <a:xfrm>
            <a:off x="8379914" y="4490855"/>
            <a:ext cx="216024" cy="216024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5" name="Ellipse 54">
            <a:extLst>
              <a:ext uri="{FF2B5EF4-FFF2-40B4-BE49-F238E27FC236}">
                <a16:creationId xmlns:a16="http://schemas.microsoft.com/office/drawing/2014/main" id="{D898EA40-EFA6-42F0-AC46-FFDEDDE71230}"/>
              </a:ext>
            </a:extLst>
          </p:cNvPr>
          <p:cNvSpPr/>
          <p:nvPr/>
        </p:nvSpPr>
        <p:spPr>
          <a:xfrm>
            <a:off x="4114850" y="4486329"/>
            <a:ext cx="216024" cy="216024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6" name="Ellipse 55">
            <a:extLst>
              <a:ext uri="{FF2B5EF4-FFF2-40B4-BE49-F238E27FC236}">
                <a16:creationId xmlns:a16="http://schemas.microsoft.com/office/drawing/2014/main" id="{BC0CA2D6-D1EA-416C-8E84-519E4CD049EA}"/>
              </a:ext>
            </a:extLst>
          </p:cNvPr>
          <p:cNvSpPr/>
          <p:nvPr/>
        </p:nvSpPr>
        <p:spPr>
          <a:xfrm>
            <a:off x="4107969" y="5206513"/>
            <a:ext cx="216024" cy="216024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7" name="Ellipse 56">
            <a:extLst>
              <a:ext uri="{FF2B5EF4-FFF2-40B4-BE49-F238E27FC236}">
                <a16:creationId xmlns:a16="http://schemas.microsoft.com/office/drawing/2014/main" id="{2964C690-6288-4F2A-BB2E-BF8FF718348E}"/>
              </a:ext>
            </a:extLst>
          </p:cNvPr>
          <p:cNvSpPr/>
          <p:nvPr/>
        </p:nvSpPr>
        <p:spPr>
          <a:xfrm>
            <a:off x="6942973" y="5251146"/>
            <a:ext cx="216024" cy="216024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5569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7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7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7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7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7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7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7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7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7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7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7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7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7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7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7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7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" grpId="0" animBg="1"/>
      <p:bldP spid="13" grpId="0" animBg="1"/>
      <p:bldP spid="14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3" grpId="0" animBg="1"/>
      <p:bldP spid="54" grpId="0" animBg="1"/>
      <p:bldP spid="55" grpId="0" animBg="1"/>
      <p:bldP spid="56" grpId="0" animBg="1"/>
      <p:bldP spid="57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>
            <a:spLocks noChangeArrowheads="1"/>
          </p:cNvSpPr>
          <p:nvPr/>
        </p:nvSpPr>
        <p:spPr bwMode="auto">
          <a:xfrm>
            <a:off x="-386087" y="860456"/>
            <a:ext cx="9473239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2001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1200120" lvl="2" indent="-285743" defTabSz="914378" fontAlgn="base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Font typeface="Wingdings" panose="05000000000000000000" pitchFamily="2" charset="2"/>
              <a:buChar char="n"/>
            </a:pPr>
            <a:r>
              <a:rPr lang="fr-FR" altLang="fr-FR" sz="2200" dirty="0">
                <a:solidFill>
                  <a:prstClr val="black"/>
                </a:solidFill>
                <a:latin typeface="Berlin Sans FB" panose="020E0602020502020306" pitchFamily="34" charset="0"/>
              </a:rPr>
              <a:t>Les actes réalisables par type de contrat, quand, et par quel canal ? </a:t>
            </a:r>
          </a:p>
        </p:txBody>
      </p:sp>
      <p:sp>
        <p:nvSpPr>
          <p:cNvPr id="6" name="ZoneTexte 11"/>
          <p:cNvSpPr txBox="1">
            <a:spLocks noChangeArrowheads="1"/>
          </p:cNvSpPr>
          <p:nvPr/>
        </p:nvSpPr>
        <p:spPr bwMode="auto">
          <a:xfrm>
            <a:off x="134938" y="187498"/>
            <a:ext cx="9009061" cy="5027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2667" b="1" dirty="0">
                <a:solidFill>
                  <a:srgbClr val="FF0000"/>
                </a:solidFill>
                <a:latin typeface="Berlin Sans FB" panose="020E0602020502020306" pitchFamily="34" charset="0"/>
              </a:rPr>
              <a:t>L</a:t>
            </a:r>
            <a:r>
              <a:rPr lang="fr-FR" altLang="fr-FR" sz="2667" b="1" dirty="0">
                <a:latin typeface="Berlin Sans FB" panose="020E0602020502020306" pitchFamily="34" charset="0"/>
              </a:rPr>
              <a:t>’</a:t>
            </a:r>
            <a:r>
              <a:rPr lang="fr-FR" altLang="fr-FR" sz="2667" b="1" dirty="0">
                <a:solidFill>
                  <a:srgbClr val="FF0000"/>
                </a:solidFill>
                <a:latin typeface="Berlin Sans FB" panose="020E0602020502020306" pitchFamily="34" charset="0"/>
              </a:rPr>
              <a:t>A</a:t>
            </a:r>
            <a:r>
              <a:rPr lang="fr-FR" altLang="fr-FR" sz="2667" b="1" dirty="0">
                <a:latin typeface="Berlin Sans FB" panose="020E0602020502020306" pitchFamily="34" charset="0"/>
              </a:rPr>
              <a:t>SSURANCE-</a:t>
            </a:r>
            <a:r>
              <a:rPr lang="fr-FR" altLang="fr-FR" sz="2667" b="1" dirty="0">
                <a:solidFill>
                  <a:srgbClr val="FF0000"/>
                </a:solidFill>
                <a:latin typeface="Berlin Sans FB" panose="020E0602020502020306" pitchFamily="34" charset="0"/>
              </a:rPr>
              <a:t>V</a:t>
            </a:r>
            <a:r>
              <a:rPr lang="fr-FR" altLang="fr-FR" sz="2667" b="1" dirty="0">
                <a:latin typeface="Berlin Sans FB" panose="020E0602020502020306" pitchFamily="34" charset="0"/>
              </a:rPr>
              <a:t>IE: </a:t>
            </a:r>
            <a:r>
              <a:rPr lang="fr-FR" altLang="fr-FR" sz="2667" b="1" dirty="0">
                <a:solidFill>
                  <a:srgbClr val="FF0000"/>
                </a:solidFill>
                <a:latin typeface="Berlin Sans FB" panose="020E0602020502020306" pitchFamily="34" charset="0"/>
              </a:rPr>
              <a:t>L</a:t>
            </a:r>
            <a:r>
              <a:rPr lang="fr-FR" altLang="fr-FR" sz="2667" b="1" dirty="0">
                <a:latin typeface="Berlin Sans FB" panose="020E0602020502020306" pitchFamily="34" charset="0"/>
              </a:rPr>
              <a:t>A </a:t>
            </a:r>
            <a:r>
              <a:rPr lang="fr-FR" altLang="fr-FR" sz="2667" b="1" dirty="0">
                <a:solidFill>
                  <a:srgbClr val="FF0000"/>
                </a:solidFill>
                <a:latin typeface="Berlin Sans FB" panose="020E0602020502020306" pitchFamily="34" charset="0"/>
              </a:rPr>
              <a:t>G</a:t>
            </a:r>
            <a:r>
              <a:rPr lang="fr-FR" altLang="fr-FR" sz="2667" b="1" dirty="0">
                <a:latin typeface="Berlin Sans FB" panose="020E0602020502020306" pitchFamily="34" charset="0"/>
              </a:rPr>
              <a:t>AMME </a:t>
            </a:r>
            <a:r>
              <a:rPr lang="fr-FR" altLang="fr-FR" sz="2667" b="1" dirty="0">
                <a:solidFill>
                  <a:srgbClr val="FF0000"/>
                </a:solidFill>
                <a:latin typeface="Berlin Sans FB" panose="020E0602020502020306" pitchFamily="34" charset="0"/>
              </a:rPr>
              <a:t>P</a:t>
            </a:r>
            <a:r>
              <a:rPr lang="fr-FR" altLang="fr-FR" sz="2667" b="1" dirty="0">
                <a:latin typeface="Berlin Sans FB" panose="020E0602020502020306" pitchFamily="34" charset="0"/>
              </a:rPr>
              <a:t>REMIUM</a:t>
            </a:r>
            <a:endParaRPr lang="fr-FR" altLang="fr-FR" sz="2400" dirty="0">
              <a:solidFill>
                <a:prstClr val="black"/>
              </a:solidFill>
              <a:latin typeface="Berlin Sans FB" panose="020E0602020502020306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911A093-8029-4EF8-8865-3ED8130ABB40}"/>
              </a:ext>
            </a:extLst>
          </p:cNvPr>
          <p:cNvSpPr/>
          <p:nvPr/>
        </p:nvSpPr>
        <p:spPr>
          <a:xfrm>
            <a:off x="108298" y="6165304"/>
            <a:ext cx="3455590" cy="6021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Franklin Gothic Heavy" panose="020B0903020102020204" pitchFamily="34" charset="0"/>
              </a:rPr>
              <a:t>DIRECTION MARCHE </a:t>
            </a:r>
            <a:r>
              <a:rPr lang="fr-FR" sz="1400" dirty="0">
                <a:solidFill>
                  <a:srgbClr val="FF0000"/>
                </a:solidFill>
                <a:latin typeface="Franklin Gothic Heavy" panose="020B0903020102020204" pitchFamily="34" charset="0"/>
              </a:rPr>
              <a:t>PREMIUM</a:t>
            </a:r>
          </a:p>
          <a:p>
            <a:pPr algn="ctr"/>
            <a:r>
              <a:rPr lang="fr-FR" sz="1400" i="1" dirty="0">
                <a:solidFill>
                  <a:schemeClr val="bg1">
                    <a:lumMod val="65000"/>
                  </a:schemeClr>
                </a:solidFill>
                <a:latin typeface="Franklin Gothic Heavy" panose="020B0903020102020204" pitchFamily="34" charset="0"/>
              </a:rPr>
              <a:t>Pôle Expertise Premium</a:t>
            </a:r>
          </a:p>
        </p:txBody>
      </p:sp>
      <p:pic>
        <p:nvPicPr>
          <p:cNvPr id="12" name="Image 2" descr="cid:image008.jpg@01D7596C.B409CC40">
            <a:extLst>
              <a:ext uri="{FF2B5EF4-FFF2-40B4-BE49-F238E27FC236}">
                <a16:creationId xmlns:a16="http://schemas.microsoft.com/office/drawing/2014/main" id="{1FE1B7A0-1699-45C3-8E76-11F66390D1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5113" y="6278430"/>
            <a:ext cx="1569000" cy="4578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8" name="Tableau 2">
            <a:extLst>
              <a:ext uri="{FF2B5EF4-FFF2-40B4-BE49-F238E27FC236}">
                <a16:creationId xmlns:a16="http://schemas.microsoft.com/office/drawing/2014/main" id="{9C02134D-A909-4A47-8372-7D05FB38D45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0648709"/>
              </p:ext>
            </p:extLst>
          </p:nvPr>
        </p:nvGraphicFramePr>
        <p:xfrm>
          <a:off x="173840" y="1239680"/>
          <a:ext cx="8551742" cy="50387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67628">
                  <a:extLst>
                    <a:ext uri="{9D8B030D-6E8A-4147-A177-3AD203B41FA5}">
                      <a16:colId xmlns:a16="http://schemas.microsoft.com/office/drawing/2014/main" val="371184182"/>
                    </a:ext>
                  </a:extLst>
                </a:gridCol>
                <a:gridCol w="468184">
                  <a:extLst>
                    <a:ext uri="{9D8B030D-6E8A-4147-A177-3AD203B41FA5}">
                      <a16:colId xmlns:a16="http://schemas.microsoft.com/office/drawing/2014/main" val="2536826949"/>
                    </a:ext>
                  </a:extLst>
                </a:gridCol>
                <a:gridCol w="468184">
                  <a:extLst>
                    <a:ext uri="{9D8B030D-6E8A-4147-A177-3AD203B41FA5}">
                      <a16:colId xmlns:a16="http://schemas.microsoft.com/office/drawing/2014/main" val="2144878960"/>
                    </a:ext>
                  </a:extLst>
                </a:gridCol>
                <a:gridCol w="468184">
                  <a:extLst>
                    <a:ext uri="{9D8B030D-6E8A-4147-A177-3AD203B41FA5}">
                      <a16:colId xmlns:a16="http://schemas.microsoft.com/office/drawing/2014/main" val="2814927816"/>
                    </a:ext>
                  </a:extLst>
                </a:gridCol>
                <a:gridCol w="468184">
                  <a:extLst>
                    <a:ext uri="{9D8B030D-6E8A-4147-A177-3AD203B41FA5}">
                      <a16:colId xmlns:a16="http://schemas.microsoft.com/office/drawing/2014/main" val="3045712671"/>
                    </a:ext>
                  </a:extLst>
                </a:gridCol>
                <a:gridCol w="468185">
                  <a:extLst>
                    <a:ext uri="{9D8B030D-6E8A-4147-A177-3AD203B41FA5}">
                      <a16:colId xmlns:a16="http://schemas.microsoft.com/office/drawing/2014/main" val="1970445050"/>
                    </a:ext>
                  </a:extLst>
                </a:gridCol>
                <a:gridCol w="477599">
                  <a:extLst>
                    <a:ext uri="{9D8B030D-6E8A-4147-A177-3AD203B41FA5}">
                      <a16:colId xmlns:a16="http://schemas.microsoft.com/office/drawing/2014/main" val="676389324"/>
                    </a:ext>
                  </a:extLst>
                </a:gridCol>
                <a:gridCol w="477599">
                  <a:extLst>
                    <a:ext uri="{9D8B030D-6E8A-4147-A177-3AD203B41FA5}">
                      <a16:colId xmlns:a16="http://schemas.microsoft.com/office/drawing/2014/main" val="3604977726"/>
                    </a:ext>
                  </a:extLst>
                </a:gridCol>
                <a:gridCol w="477599">
                  <a:extLst>
                    <a:ext uri="{9D8B030D-6E8A-4147-A177-3AD203B41FA5}">
                      <a16:colId xmlns:a16="http://schemas.microsoft.com/office/drawing/2014/main" val="463344595"/>
                    </a:ext>
                  </a:extLst>
                </a:gridCol>
                <a:gridCol w="477599">
                  <a:extLst>
                    <a:ext uri="{9D8B030D-6E8A-4147-A177-3AD203B41FA5}">
                      <a16:colId xmlns:a16="http://schemas.microsoft.com/office/drawing/2014/main" val="3127290515"/>
                    </a:ext>
                  </a:extLst>
                </a:gridCol>
                <a:gridCol w="477599">
                  <a:extLst>
                    <a:ext uri="{9D8B030D-6E8A-4147-A177-3AD203B41FA5}">
                      <a16:colId xmlns:a16="http://schemas.microsoft.com/office/drawing/2014/main" val="484724242"/>
                    </a:ext>
                  </a:extLst>
                </a:gridCol>
                <a:gridCol w="477599">
                  <a:extLst>
                    <a:ext uri="{9D8B030D-6E8A-4147-A177-3AD203B41FA5}">
                      <a16:colId xmlns:a16="http://schemas.microsoft.com/office/drawing/2014/main" val="190318125"/>
                    </a:ext>
                  </a:extLst>
                </a:gridCol>
                <a:gridCol w="477599">
                  <a:extLst>
                    <a:ext uri="{9D8B030D-6E8A-4147-A177-3AD203B41FA5}">
                      <a16:colId xmlns:a16="http://schemas.microsoft.com/office/drawing/2014/main" val="279346930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fr-FR" dirty="0"/>
                        <a:t>NUANCES PLUS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fr-FR" dirty="0"/>
                        <a:t>NUANCES CAPI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4A23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fr-FR" dirty="0"/>
                        <a:t>MILLEVIE PREMIUM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fr-FR" dirty="0"/>
                        <a:t>MILLEVIE CAPI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7754211"/>
                  </a:ext>
                </a:extLst>
              </a:tr>
              <a:tr h="174431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50" dirty="0"/>
                        <a:t>Puma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/>
                        <a:t>ISI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/>
                        <a:t>DEI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50" dirty="0"/>
                        <a:t>Puma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/>
                        <a:t>ISI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/>
                        <a:t>DEI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 err="1"/>
                        <a:t>My</a:t>
                      </a:r>
                      <a:endParaRPr lang="fr-FR" sz="1000" dirty="0"/>
                    </a:p>
                    <a:p>
                      <a:pPr algn="ctr"/>
                      <a:r>
                        <a:rPr lang="fr-FR" sz="1000" dirty="0"/>
                        <a:t>Assur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 err="1"/>
                        <a:t>WebAssur</a:t>
                      </a:r>
                      <a:endParaRPr lang="fr-FR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50" dirty="0"/>
                        <a:t>DEI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 err="1"/>
                        <a:t>My</a:t>
                      </a:r>
                      <a:endParaRPr lang="fr-FR" sz="1000" dirty="0"/>
                    </a:p>
                    <a:p>
                      <a:pPr algn="ctr"/>
                      <a:r>
                        <a:rPr lang="fr-FR" sz="1000" dirty="0"/>
                        <a:t>Assur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 err="1"/>
                        <a:t>WebAssur</a:t>
                      </a:r>
                      <a:endParaRPr lang="fr-FR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50" dirty="0"/>
                        <a:t>DEI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29236769"/>
                  </a:ext>
                </a:extLst>
              </a:tr>
              <a:tr h="301841">
                <a:tc>
                  <a:txBody>
                    <a:bodyPr/>
                    <a:lstStyle/>
                    <a:p>
                      <a:pPr marL="0" algn="l" defTabSz="914378" rtl="0" eaLnBrk="1" latinLnBrk="0" hangingPunct="1"/>
                      <a:r>
                        <a:rPr lang="fr-FR" sz="105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Avenant d’option d’arbitrages automatiques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105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105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105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105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105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105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105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105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105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105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105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86391618"/>
                  </a:ext>
                </a:extLst>
              </a:tr>
              <a:tr h="363029">
                <a:tc>
                  <a:txBody>
                    <a:bodyPr/>
                    <a:lstStyle/>
                    <a:p>
                      <a:pPr marL="0" algn="l" defTabSz="914378" rtl="0" eaLnBrk="1" latinLnBrk="0" hangingPunct="1"/>
                      <a:r>
                        <a:rPr lang="fr-FR" sz="105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Changement de mode de gestion, d’OG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105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105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105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105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105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105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105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105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105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105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105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66279698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fr-FR" sz="105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Consultation courriers assureurs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78355691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fr-FR" sz="105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Cotisation libre suite arrivée à échéance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90892661"/>
                  </a:ext>
                </a:extLst>
              </a:tr>
              <a:tr h="266288">
                <a:tc>
                  <a:txBody>
                    <a:bodyPr/>
                    <a:lstStyle/>
                    <a:p>
                      <a:pPr marL="0" marR="0" lvl="0" indent="0" algn="l" defTabSz="91437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5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Cotisation libre suite à réinvestissement décès</a:t>
                      </a:r>
                    </a:p>
                    <a:p>
                      <a:pPr marL="0" algn="l" defTabSz="914378" rtl="0" eaLnBrk="1" latinLnBrk="0" hangingPunct="1"/>
                      <a:endParaRPr lang="fr-FR" sz="105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1239213"/>
                  </a:ext>
                </a:extLst>
              </a:tr>
              <a:tr h="188560">
                <a:tc>
                  <a:txBody>
                    <a:bodyPr/>
                    <a:lstStyle/>
                    <a:p>
                      <a:pPr marL="0" marR="0" lvl="0" indent="0" algn="l" defTabSz="91437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5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Edition de relevés de situation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40660243"/>
                  </a:ext>
                </a:extLst>
              </a:tr>
              <a:tr h="182840">
                <a:tc>
                  <a:txBody>
                    <a:bodyPr/>
                    <a:lstStyle/>
                    <a:p>
                      <a:pPr marL="0" marR="0" lvl="0" indent="0" algn="l" defTabSz="91437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5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Rachat partiel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44153610"/>
                  </a:ext>
                </a:extLst>
              </a:tr>
              <a:tr h="321136">
                <a:tc>
                  <a:txBody>
                    <a:bodyPr/>
                    <a:lstStyle/>
                    <a:p>
                      <a:pPr marL="0" algn="l" defTabSz="914378" rtl="0" eaLnBrk="1" latinLnBrk="0" hangingPunct="1"/>
                      <a:r>
                        <a:rPr lang="fr-FR" sz="105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Rachat total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1071168"/>
                  </a:ext>
                </a:extLst>
              </a:tr>
              <a:tr h="279576">
                <a:tc>
                  <a:txBody>
                    <a:bodyPr/>
                    <a:lstStyle/>
                    <a:p>
                      <a:pPr marL="0" algn="l" defTabSz="914378" rtl="0" eaLnBrk="1" latinLnBrk="0" hangingPunct="1"/>
                      <a:r>
                        <a:rPr lang="fr-FR" sz="105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Recyclage FCP à échéance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46444159"/>
                  </a:ext>
                </a:extLst>
              </a:tr>
              <a:tr h="237688">
                <a:tc>
                  <a:txBody>
                    <a:bodyPr/>
                    <a:lstStyle/>
                    <a:p>
                      <a:pPr marL="0" algn="l" defTabSz="914378" rtl="0" eaLnBrk="1" latinLnBrk="0" hangingPunct="1"/>
                      <a:r>
                        <a:rPr lang="fr-FR" sz="105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Simulation de rachat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9667096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algn="l" defTabSz="914378" rtl="0" eaLnBrk="1" latinLnBrk="0" hangingPunct="1"/>
                      <a:r>
                        <a:rPr lang="fr-FR" sz="105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Suivi des opérations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57925917"/>
                  </a:ext>
                </a:extLst>
              </a:tr>
            </a:tbl>
          </a:graphicData>
        </a:graphic>
      </p:graphicFrame>
      <p:sp>
        <p:nvSpPr>
          <p:cNvPr id="13" name="Ellipse 12">
            <a:extLst>
              <a:ext uri="{FF2B5EF4-FFF2-40B4-BE49-F238E27FC236}">
                <a16:creationId xmlns:a16="http://schemas.microsoft.com/office/drawing/2014/main" id="{5D625C81-49AB-4090-8EF2-54AD29F0FCBC}"/>
              </a:ext>
            </a:extLst>
          </p:cNvPr>
          <p:cNvSpPr/>
          <p:nvPr/>
        </p:nvSpPr>
        <p:spPr>
          <a:xfrm>
            <a:off x="5014774" y="2298129"/>
            <a:ext cx="216024" cy="216024"/>
          </a:xfrm>
          <a:prstGeom prst="ellipse">
            <a:avLst/>
          </a:prstGeom>
          <a:solidFill>
            <a:srgbClr val="F4A2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EBDC2616-C595-46EF-9092-9E0C2C56B136}"/>
              </a:ext>
            </a:extLst>
          </p:cNvPr>
          <p:cNvSpPr/>
          <p:nvPr/>
        </p:nvSpPr>
        <p:spPr>
          <a:xfrm>
            <a:off x="7428985" y="2298129"/>
            <a:ext cx="216024" cy="216024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llipse 14">
            <a:extLst>
              <a:ext uri="{FF2B5EF4-FFF2-40B4-BE49-F238E27FC236}">
                <a16:creationId xmlns:a16="http://schemas.microsoft.com/office/drawing/2014/main" id="{68632F30-137D-4200-9AF1-61EEACD294C7}"/>
              </a:ext>
            </a:extLst>
          </p:cNvPr>
          <p:cNvSpPr/>
          <p:nvPr/>
        </p:nvSpPr>
        <p:spPr>
          <a:xfrm>
            <a:off x="3198501" y="2658169"/>
            <a:ext cx="216024" cy="216024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19D70072-42F1-4EA6-A8BC-65BB2BAAD342}"/>
              </a:ext>
            </a:extLst>
          </p:cNvPr>
          <p:cNvSpPr/>
          <p:nvPr/>
        </p:nvSpPr>
        <p:spPr>
          <a:xfrm>
            <a:off x="7420460" y="2658169"/>
            <a:ext cx="216024" cy="216024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86415864-229F-4175-9DFE-9679AE64A773}"/>
              </a:ext>
            </a:extLst>
          </p:cNvPr>
          <p:cNvSpPr/>
          <p:nvPr/>
        </p:nvSpPr>
        <p:spPr>
          <a:xfrm>
            <a:off x="5994269" y="2658169"/>
            <a:ext cx="216024" cy="216024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11F25976-12EA-49DD-BA92-B65FA946E58F}"/>
              </a:ext>
            </a:extLst>
          </p:cNvPr>
          <p:cNvSpPr/>
          <p:nvPr/>
        </p:nvSpPr>
        <p:spPr>
          <a:xfrm>
            <a:off x="3185957" y="3018209"/>
            <a:ext cx="216024" cy="216024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C89D02F1-CFF9-4DE3-A88B-F2906020125D}"/>
              </a:ext>
            </a:extLst>
          </p:cNvPr>
          <p:cNvSpPr/>
          <p:nvPr/>
        </p:nvSpPr>
        <p:spPr>
          <a:xfrm>
            <a:off x="7407916" y="3018209"/>
            <a:ext cx="216024" cy="216024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2B270173-DB65-46A8-82F9-265EA0A2D6C2}"/>
              </a:ext>
            </a:extLst>
          </p:cNvPr>
          <p:cNvSpPr/>
          <p:nvPr/>
        </p:nvSpPr>
        <p:spPr>
          <a:xfrm>
            <a:off x="5981725" y="3018209"/>
            <a:ext cx="216024" cy="216024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1B55041F-418E-4AD5-B900-F1B559DF7818}"/>
              </a:ext>
            </a:extLst>
          </p:cNvPr>
          <p:cNvSpPr/>
          <p:nvPr/>
        </p:nvSpPr>
        <p:spPr>
          <a:xfrm>
            <a:off x="3185957" y="4530377"/>
            <a:ext cx="216024" cy="216024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Ellipse 21">
            <a:extLst>
              <a:ext uri="{FF2B5EF4-FFF2-40B4-BE49-F238E27FC236}">
                <a16:creationId xmlns:a16="http://schemas.microsoft.com/office/drawing/2014/main" id="{C19D5140-6212-4EDB-84F5-DF5BA9B4A4B0}"/>
              </a:ext>
            </a:extLst>
          </p:cNvPr>
          <p:cNvSpPr/>
          <p:nvPr/>
        </p:nvSpPr>
        <p:spPr>
          <a:xfrm>
            <a:off x="3185957" y="3762392"/>
            <a:ext cx="216024" cy="216024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Ellipse 22">
            <a:extLst>
              <a:ext uri="{FF2B5EF4-FFF2-40B4-BE49-F238E27FC236}">
                <a16:creationId xmlns:a16="http://schemas.microsoft.com/office/drawing/2014/main" id="{60321872-E0DB-4E10-84DE-8C954C16650A}"/>
              </a:ext>
            </a:extLst>
          </p:cNvPr>
          <p:cNvSpPr/>
          <p:nvPr/>
        </p:nvSpPr>
        <p:spPr>
          <a:xfrm>
            <a:off x="4554109" y="3018209"/>
            <a:ext cx="216024" cy="216024"/>
          </a:xfrm>
          <a:prstGeom prst="ellipse">
            <a:avLst/>
          </a:prstGeom>
          <a:solidFill>
            <a:srgbClr val="F4A2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" name="Ellipse 23">
            <a:extLst>
              <a:ext uri="{FF2B5EF4-FFF2-40B4-BE49-F238E27FC236}">
                <a16:creationId xmlns:a16="http://schemas.microsoft.com/office/drawing/2014/main" id="{EA4C1882-1F52-41B2-8709-918B0E599A04}"/>
              </a:ext>
            </a:extLst>
          </p:cNvPr>
          <p:cNvSpPr/>
          <p:nvPr/>
        </p:nvSpPr>
        <p:spPr>
          <a:xfrm>
            <a:off x="3185957" y="3378249"/>
            <a:ext cx="216024" cy="216024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Ellipse 24">
            <a:extLst>
              <a:ext uri="{FF2B5EF4-FFF2-40B4-BE49-F238E27FC236}">
                <a16:creationId xmlns:a16="http://schemas.microsoft.com/office/drawing/2014/main" id="{FE1A8F17-F844-48F8-A433-1E86AC1228B2}"/>
              </a:ext>
            </a:extLst>
          </p:cNvPr>
          <p:cNvSpPr/>
          <p:nvPr/>
        </p:nvSpPr>
        <p:spPr>
          <a:xfrm>
            <a:off x="7866477" y="3738289"/>
            <a:ext cx="216024" cy="216024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Ellipse 25">
            <a:extLst>
              <a:ext uri="{FF2B5EF4-FFF2-40B4-BE49-F238E27FC236}">
                <a16:creationId xmlns:a16="http://schemas.microsoft.com/office/drawing/2014/main" id="{9D0FAE25-FC35-434C-AAC4-4D0C5468AD59}"/>
              </a:ext>
            </a:extLst>
          </p:cNvPr>
          <p:cNvSpPr/>
          <p:nvPr/>
        </p:nvSpPr>
        <p:spPr>
          <a:xfrm>
            <a:off x="6444045" y="3738289"/>
            <a:ext cx="216024" cy="216024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Ellipse 26">
            <a:extLst>
              <a:ext uri="{FF2B5EF4-FFF2-40B4-BE49-F238E27FC236}">
                <a16:creationId xmlns:a16="http://schemas.microsoft.com/office/drawing/2014/main" id="{D56042E8-9476-4B07-BA22-1D69C73A3F3F}"/>
              </a:ext>
            </a:extLst>
          </p:cNvPr>
          <p:cNvSpPr/>
          <p:nvPr/>
        </p:nvSpPr>
        <p:spPr>
          <a:xfrm>
            <a:off x="7416701" y="4170337"/>
            <a:ext cx="216024" cy="216024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" name="Ellipse 27">
            <a:extLst>
              <a:ext uri="{FF2B5EF4-FFF2-40B4-BE49-F238E27FC236}">
                <a16:creationId xmlns:a16="http://schemas.microsoft.com/office/drawing/2014/main" id="{A74F5230-2A11-4F09-8382-C55AC6D1B8B7}"/>
              </a:ext>
            </a:extLst>
          </p:cNvPr>
          <p:cNvSpPr/>
          <p:nvPr/>
        </p:nvSpPr>
        <p:spPr>
          <a:xfrm>
            <a:off x="5994269" y="4170337"/>
            <a:ext cx="216024" cy="216024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9" name="Ellipse 28">
            <a:extLst>
              <a:ext uri="{FF2B5EF4-FFF2-40B4-BE49-F238E27FC236}">
                <a16:creationId xmlns:a16="http://schemas.microsoft.com/office/drawing/2014/main" id="{0B688A61-8B75-4443-A408-1D9E0E681747}"/>
              </a:ext>
            </a:extLst>
          </p:cNvPr>
          <p:cNvSpPr/>
          <p:nvPr/>
        </p:nvSpPr>
        <p:spPr>
          <a:xfrm>
            <a:off x="5014774" y="4890362"/>
            <a:ext cx="216024" cy="216024"/>
          </a:xfrm>
          <a:prstGeom prst="ellipse">
            <a:avLst/>
          </a:prstGeom>
          <a:solidFill>
            <a:srgbClr val="F4A2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0" name="Ellipse 29">
            <a:extLst>
              <a:ext uri="{FF2B5EF4-FFF2-40B4-BE49-F238E27FC236}">
                <a16:creationId xmlns:a16="http://schemas.microsoft.com/office/drawing/2014/main" id="{3CB42602-6A0E-488C-8335-6CD2AEC33B39}"/>
              </a:ext>
            </a:extLst>
          </p:cNvPr>
          <p:cNvSpPr/>
          <p:nvPr/>
        </p:nvSpPr>
        <p:spPr>
          <a:xfrm>
            <a:off x="5014774" y="4516956"/>
            <a:ext cx="216024" cy="216024"/>
          </a:xfrm>
          <a:prstGeom prst="ellipse">
            <a:avLst/>
          </a:prstGeom>
          <a:solidFill>
            <a:srgbClr val="F4A2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1" name="Ellipse 30">
            <a:extLst>
              <a:ext uri="{FF2B5EF4-FFF2-40B4-BE49-F238E27FC236}">
                <a16:creationId xmlns:a16="http://schemas.microsoft.com/office/drawing/2014/main" id="{07E842FD-9AC4-4AEB-8359-0E5337BBA4CA}"/>
              </a:ext>
            </a:extLst>
          </p:cNvPr>
          <p:cNvSpPr/>
          <p:nvPr/>
        </p:nvSpPr>
        <p:spPr>
          <a:xfrm>
            <a:off x="3185957" y="4890362"/>
            <a:ext cx="216024" cy="216024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2" name="Ellipse 31">
            <a:extLst>
              <a:ext uri="{FF2B5EF4-FFF2-40B4-BE49-F238E27FC236}">
                <a16:creationId xmlns:a16="http://schemas.microsoft.com/office/drawing/2014/main" id="{35B84455-4E69-44B3-B261-9AD2D6ABB44C}"/>
              </a:ext>
            </a:extLst>
          </p:cNvPr>
          <p:cNvSpPr/>
          <p:nvPr/>
        </p:nvSpPr>
        <p:spPr>
          <a:xfrm>
            <a:off x="5980621" y="4517760"/>
            <a:ext cx="216024" cy="216024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3" name="Ellipse 32">
            <a:extLst>
              <a:ext uri="{FF2B5EF4-FFF2-40B4-BE49-F238E27FC236}">
                <a16:creationId xmlns:a16="http://schemas.microsoft.com/office/drawing/2014/main" id="{9881E584-3825-40E4-B2EA-AA9F7AAC48CA}"/>
              </a:ext>
            </a:extLst>
          </p:cNvPr>
          <p:cNvSpPr/>
          <p:nvPr/>
        </p:nvSpPr>
        <p:spPr>
          <a:xfrm>
            <a:off x="6002016" y="4890896"/>
            <a:ext cx="216024" cy="216024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4" name="Ellipse 33">
            <a:extLst>
              <a:ext uri="{FF2B5EF4-FFF2-40B4-BE49-F238E27FC236}">
                <a16:creationId xmlns:a16="http://schemas.microsoft.com/office/drawing/2014/main" id="{66B6AF9C-D2E2-4AD6-9D53-8841ECB9E346}"/>
              </a:ext>
            </a:extLst>
          </p:cNvPr>
          <p:cNvSpPr/>
          <p:nvPr/>
        </p:nvSpPr>
        <p:spPr>
          <a:xfrm>
            <a:off x="7407916" y="4546027"/>
            <a:ext cx="216024" cy="216024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5" name="Ellipse 34">
            <a:extLst>
              <a:ext uri="{FF2B5EF4-FFF2-40B4-BE49-F238E27FC236}">
                <a16:creationId xmlns:a16="http://schemas.microsoft.com/office/drawing/2014/main" id="{CF6AA8A8-1EF4-4F94-A7EC-E4CA691F5D6C}"/>
              </a:ext>
            </a:extLst>
          </p:cNvPr>
          <p:cNvSpPr/>
          <p:nvPr/>
        </p:nvSpPr>
        <p:spPr>
          <a:xfrm>
            <a:off x="7416701" y="4899736"/>
            <a:ext cx="216024" cy="216024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7" name="Ellipse 36">
            <a:extLst>
              <a:ext uri="{FF2B5EF4-FFF2-40B4-BE49-F238E27FC236}">
                <a16:creationId xmlns:a16="http://schemas.microsoft.com/office/drawing/2014/main" id="{442CC3B7-7A05-4270-82CE-6AD814CA7FD1}"/>
              </a:ext>
            </a:extLst>
          </p:cNvPr>
          <p:cNvSpPr/>
          <p:nvPr/>
        </p:nvSpPr>
        <p:spPr>
          <a:xfrm>
            <a:off x="3185957" y="5610497"/>
            <a:ext cx="216024" cy="216024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8" name="Ellipse 37">
            <a:extLst>
              <a:ext uri="{FF2B5EF4-FFF2-40B4-BE49-F238E27FC236}">
                <a16:creationId xmlns:a16="http://schemas.microsoft.com/office/drawing/2014/main" id="{B60E3449-41F1-4A4A-8808-18652CEF9108}"/>
              </a:ext>
            </a:extLst>
          </p:cNvPr>
          <p:cNvSpPr/>
          <p:nvPr/>
        </p:nvSpPr>
        <p:spPr>
          <a:xfrm>
            <a:off x="6002016" y="5611031"/>
            <a:ext cx="216024" cy="216024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9" name="Ellipse 38">
            <a:extLst>
              <a:ext uri="{FF2B5EF4-FFF2-40B4-BE49-F238E27FC236}">
                <a16:creationId xmlns:a16="http://schemas.microsoft.com/office/drawing/2014/main" id="{60E7A380-86FD-4786-B4B1-32DE571EA0D6}"/>
              </a:ext>
            </a:extLst>
          </p:cNvPr>
          <p:cNvSpPr/>
          <p:nvPr/>
        </p:nvSpPr>
        <p:spPr>
          <a:xfrm>
            <a:off x="7416701" y="5619871"/>
            <a:ext cx="216024" cy="216024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0" name="Ellipse 39">
            <a:extLst>
              <a:ext uri="{FF2B5EF4-FFF2-40B4-BE49-F238E27FC236}">
                <a16:creationId xmlns:a16="http://schemas.microsoft.com/office/drawing/2014/main" id="{A6D20325-29EC-44DA-B257-F3D8A5C3FAE4}"/>
              </a:ext>
            </a:extLst>
          </p:cNvPr>
          <p:cNvSpPr/>
          <p:nvPr/>
        </p:nvSpPr>
        <p:spPr>
          <a:xfrm>
            <a:off x="5014774" y="5970537"/>
            <a:ext cx="216024" cy="216024"/>
          </a:xfrm>
          <a:prstGeom prst="ellipse">
            <a:avLst/>
          </a:prstGeom>
          <a:solidFill>
            <a:srgbClr val="F4A2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1" name="Ellipse 40">
            <a:extLst>
              <a:ext uri="{FF2B5EF4-FFF2-40B4-BE49-F238E27FC236}">
                <a16:creationId xmlns:a16="http://schemas.microsoft.com/office/drawing/2014/main" id="{3691A708-0E33-4343-898A-E73FEE83F8AD}"/>
              </a:ext>
            </a:extLst>
          </p:cNvPr>
          <p:cNvSpPr/>
          <p:nvPr/>
        </p:nvSpPr>
        <p:spPr>
          <a:xfrm>
            <a:off x="3185957" y="5970537"/>
            <a:ext cx="216024" cy="216024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2" name="Ellipse 41">
            <a:extLst>
              <a:ext uri="{FF2B5EF4-FFF2-40B4-BE49-F238E27FC236}">
                <a16:creationId xmlns:a16="http://schemas.microsoft.com/office/drawing/2014/main" id="{A556A8DF-1648-4837-A448-A86E3761E768}"/>
              </a:ext>
            </a:extLst>
          </p:cNvPr>
          <p:cNvSpPr/>
          <p:nvPr/>
        </p:nvSpPr>
        <p:spPr>
          <a:xfrm>
            <a:off x="6002016" y="5971071"/>
            <a:ext cx="216024" cy="216024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3" name="Ellipse 42">
            <a:extLst>
              <a:ext uri="{FF2B5EF4-FFF2-40B4-BE49-F238E27FC236}">
                <a16:creationId xmlns:a16="http://schemas.microsoft.com/office/drawing/2014/main" id="{5B18208F-9C60-4975-9199-19B32317EBEB}"/>
              </a:ext>
            </a:extLst>
          </p:cNvPr>
          <p:cNvSpPr/>
          <p:nvPr/>
        </p:nvSpPr>
        <p:spPr>
          <a:xfrm>
            <a:off x="7416701" y="5979911"/>
            <a:ext cx="216024" cy="216024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5" name="Ellipse 44">
            <a:extLst>
              <a:ext uri="{FF2B5EF4-FFF2-40B4-BE49-F238E27FC236}">
                <a16:creationId xmlns:a16="http://schemas.microsoft.com/office/drawing/2014/main" id="{0CF1C958-87BD-4053-8716-CCEF87A9F540}"/>
              </a:ext>
            </a:extLst>
          </p:cNvPr>
          <p:cNvSpPr/>
          <p:nvPr/>
        </p:nvSpPr>
        <p:spPr>
          <a:xfrm>
            <a:off x="6934172" y="2309420"/>
            <a:ext cx="216024" cy="216024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6" name="Ellipse 45">
            <a:extLst>
              <a:ext uri="{FF2B5EF4-FFF2-40B4-BE49-F238E27FC236}">
                <a16:creationId xmlns:a16="http://schemas.microsoft.com/office/drawing/2014/main" id="{B8BFDD52-1310-4DC7-9403-7DCB17EA6E34}"/>
              </a:ext>
            </a:extLst>
          </p:cNvPr>
          <p:cNvSpPr/>
          <p:nvPr/>
        </p:nvSpPr>
        <p:spPr>
          <a:xfrm>
            <a:off x="8418612" y="2309420"/>
            <a:ext cx="216024" cy="216024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7" name="Ellipse 46">
            <a:extLst>
              <a:ext uri="{FF2B5EF4-FFF2-40B4-BE49-F238E27FC236}">
                <a16:creationId xmlns:a16="http://schemas.microsoft.com/office/drawing/2014/main" id="{40D0F303-8B65-4B66-A56D-36C6649076BF}"/>
              </a:ext>
            </a:extLst>
          </p:cNvPr>
          <p:cNvSpPr/>
          <p:nvPr/>
        </p:nvSpPr>
        <p:spPr>
          <a:xfrm>
            <a:off x="6930373" y="4170337"/>
            <a:ext cx="216024" cy="216024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8" name="Ellipse 47">
            <a:extLst>
              <a:ext uri="{FF2B5EF4-FFF2-40B4-BE49-F238E27FC236}">
                <a16:creationId xmlns:a16="http://schemas.microsoft.com/office/drawing/2014/main" id="{AA261AA0-0FFD-40DA-AB1A-BF3CC9E3BB95}"/>
              </a:ext>
            </a:extLst>
          </p:cNvPr>
          <p:cNvSpPr/>
          <p:nvPr/>
        </p:nvSpPr>
        <p:spPr>
          <a:xfrm>
            <a:off x="8414813" y="4170337"/>
            <a:ext cx="216024" cy="216024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9" name="Ellipse 48">
            <a:extLst>
              <a:ext uri="{FF2B5EF4-FFF2-40B4-BE49-F238E27FC236}">
                <a16:creationId xmlns:a16="http://schemas.microsoft.com/office/drawing/2014/main" id="{742F7B03-264F-4334-80CB-3EEDE168B21C}"/>
              </a:ext>
            </a:extLst>
          </p:cNvPr>
          <p:cNvSpPr/>
          <p:nvPr/>
        </p:nvSpPr>
        <p:spPr>
          <a:xfrm>
            <a:off x="5980621" y="2297650"/>
            <a:ext cx="216024" cy="216024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0" name="Ellipse 49">
            <a:extLst>
              <a:ext uri="{FF2B5EF4-FFF2-40B4-BE49-F238E27FC236}">
                <a16:creationId xmlns:a16="http://schemas.microsoft.com/office/drawing/2014/main" id="{A8B81675-716E-4A26-A257-1F08B2CC61F7}"/>
              </a:ext>
            </a:extLst>
          </p:cNvPr>
          <p:cNvSpPr/>
          <p:nvPr/>
        </p:nvSpPr>
        <p:spPr>
          <a:xfrm>
            <a:off x="3185957" y="2305906"/>
            <a:ext cx="216024" cy="216024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792245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7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7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7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7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7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7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7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7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7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7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7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7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B0F75AA-230A-4E9F-B36C-6A40188DFF86}"/>
              </a:ext>
            </a:extLst>
          </p:cNvPr>
          <p:cNvSpPr/>
          <p:nvPr/>
        </p:nvSpPr>
        <p:spPr>
          <a:xfrm>
            <a:off x="108298" y="6165304"/>
            <a:ext cx="3455590" cy="6021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Franklin Gothic Heavy" panose="020B0903020102020204" pitchFamily="34" charset="0"/>
                <a:ea typeface="+mn-ea"/>
                <a:cs typeface="+mn-cs"/>
              </a:rPr>
              <a:t>DIRECTION MARCHE 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Franklin Gothic Heavy" panose="020B0903020102020204" pitchFamily="34" charset="0"/>
                <a:ea typeface="+mn-ea"/>
                <a:cs typeface="+mn-cs"/>
              </a:rPr>
              <a:t>PREMIUM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Franklin Gothic Heavy" panose="020B0903020102020204" pitchFamily="34" charset="0"/>
                <a:ea typeface="+mn-ea"/>
                <a:cs typeface="+mn-cs"/>
              </a:rPr>
              <a:t>Pôle Expertise Premium</a:t>
            </a:r>
          </a:p>
        </p:txBody>
      </p:sp>
      <p:pic>
        <p:nvPicPr>
          <p:cNvPr id="10" name="Image 2" descr="cid:image008.jpg@01D7596C.B409CC40">
            <a:extLst>
              <a:ext uri="{FF2B5EF4-FFF2-40B4-BE49-F238E27FC236}">
                <a16:creationId xmlns:a16="http://schemas.microsoft.com/office/drawing/2014/main" id="{7330ED65-2117-45EB-BB12-DAA63E7704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5113" y="6278430"/>
            <a:ext cx="1569000" cy="4578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2885BFE8-FCF6-4C7C-9825-0044CE63F420}"/>
              </a:ext>
            </a:extLst>
          </p:cNvPr>
          <p:cNvSpPr/>
          <p:nvPr/>
        </p:nvSpPr>
        <p:spPr>
          <a:xfrm>
            <a:off x="755576" y="1547492"/>
            <a:ext cx="7416824" cy="1953516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dirty="0">
                <a:solidFill>
                  <a:prstClr val="white"/>
                </a:solidFill>
                <a:latin typeface="Kristen ITC" panose="03050502040202030202" pitchFamily="66" charset="0"/>
              </a:rPr>
              <a:t>ORIENTATION DE GESTION </a:t>
            </a: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risten ITC" panose="03050502040202030202" pitchFamily="66" charset="0"/>
                <a:ea typeface="+mn-ea"/>
                <a:cs typeface="+mn-cs"/>
              </a:rPr>
              <a:t>ET HARMONISATION DES METIERS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9D88CE92-E554-479D-A726-9A53D09945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612576" y="3922554"/>
            <a:ext cx="9473239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2001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1200120" marR="0" lvl="2" indent="-285743" algn="l" defTabSz="91437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r>
              <a:rPr kumimoji="0" lang="fr-FR" altLang="fr-FR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erlin Sans FB" panose="020E0602020502020306" pitchFamily="34" charset="0"/>
                <a:ea typeface="+mn-ea"/>
                <a:cs typeface="+mn-cs"/>
              </a:rPr>
              <a:t>Ouverture des </a:t>
            </a:r>
            <a:r>
              <a:rPr lang="fr-FR" altLang="fr-FR" sz="2200" noProof="0" dirty="0">
                <a:solidFill>
                  <a:prstClr val="black"/>
                </a:solidFill>
                <a:latin typeface="Berlin Sans FB" panose="020E0602020502020306" pitchFamily="34" charset="0"/>
              </a:rPr>
              <a:t>orientations de gestion </a:t>
            </a:r>
            <a:r>
              <a:rPr kumimoji="0" lang="fr-FR" altLang="fr-FR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erlin Sans FB" panose="020E0602020502020306" pitchFamily="34" charset="0"/>
                <a:ea typeface="+mn-ea"/>
                <a:cs typeface="+mn-cs"/>
              </a:rPr>
              <a:t>aux Gestionnaires de Clientèle</a:t>
            </a:r>
          </a:p>
        </p:txBody>
      </p:sp>
    </p:spTree>
    <p:extLst>
      <p:ext uri="{BB962C8B-B14F-4D97-AF65-F5344CB8AC3E}">
        <p14:creationId xmlns:p14="http://schemas.microsoft.com/office/powerpoint/2010/main" val="1055679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>
            <a:spLocks noChangeArrowheads="1"/>
          </p:cNvSpPr>
          <p:nvPr/>
        </p:nvSpPr>
        <p:spPr bwMode="auto">
          <a:xfrm>
            <a:off x="142396" y="1412776"/>
            <a:ext cx="8325494" cy="2862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2001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1200120" lvl="2" indent="-285743" defTabSz="914378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Font typeface="Wingdings" panose="05000000000000000000" pitchFamily="2" charset="2"/>
              <a:buChar char="n"/>
            </a:pPr>
            <a:r>
              <a:rPr lang="fr-FR" altLang="fr-FR" sz="2000" dirty="0">
                <a:solidFill>
                  <a:prstClr val="black"/>
                </a:solidFill>
                <a:latin typeface="Berlin Sans FB" panose="020E0602020502020306" pitchFamily="34" charset="0"/>
              </a:rPr>
              <a:t>C’est quoi les OG ?</a:t>
            </a:r>
          </a:p>
          <a:p>
            <a:pPr marL="1200120" lvl="2" indent="-285743" defTabSz="914378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Font typeface="Wingdings" panose="05000000000000000000" pitchFamily="2" charset="2"/>
              <a:buChar char="n"/>
            </a:pPr>
            <a:r>
              <a:rPr lang="fr-FR" altLang="fr-FR" sz="2000" dirty="0">
                <a:solidFill>
                  <a:prstClr val="black"/>
                </a:solidFill>
                <a:latin typeface="Berlin Sans FB" panose="020E0602020502020306" pitchFamily="34" charset="0"/>
              </a:rPr>
              <a:t>C’est pour qui ?</a:t>
            </a:r>
          </a:p>
          <a:p>
            <a:pPr marL="1200120" lvl="2" indent="-285743" defTabSz="914378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Font typeface="Wingdings" panose="05000000000000000000" pitchFamily="2" charset="2"/>
              <a:buChar char="n"/>
            </a:pPr>
            <a:r>
              <a:rPr lang="fr-FR" altLang="fr-FR" sz="2000" dirty="0">
                <a:solidFill>
                  <a:prstClr val="black"/>
                </a:solidFill>
                <a:latin typeface="Berlin Sans FB" panose="020E0602020502020306" pitchFamily="34" charset="0"/>
              </a:rPr>
              <a:t>Pourquoi faire des OG ?</a:t>
            </a:r>
          </a:p>
          <a:p>
            <a:pPr marL="1200120" lvl="2" indent="-285743" defTabSz="914378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Font typeface="Wingdings" panose="05000000000000000000" pitchFamily="2" charset="2"/>
              <a:buChar char="n"/>
            </a:pPr>
            <a:r>
              <a:rPr lang="fr-FR" altLang="fr-FR" sz="2000" dirty="0">
                <a:solidFill>
                  <a:prstClr val="black"/>
                </a:solidFill>
                <a:latin typeface="Berlin Sans FB" panose="020E0602020502020306" pitchFamily="34" charset="0"/>
              </a:rPr>
              <a:t>Dans quels contrats ?</a:t>
            </a:r>
          </a:p>
          <a:p>
            <a:pPr marL="1200120" lvl="2" indent="-285743" defTabSz="914378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Font typeface="Wingdings" panose="05000000000000000000" pitchFamily="2" charset="2"/>
              <a:buChar char="n"/>
            </a:pPr>
            <a:r>
              <a:rPr lang="fr-FR" altLang="fr-FR" sz="2000" dirty="0" err="1">
                <a:solidFill>
                  <a:prstClr val="black"/>
                </a:solidFill>
                <a:latin typeface="Berlin Sans FB" panose="020E0602020502020306" pitchFamily="34" charset="0"/>
              </a:rPr>
              <a:t>Reporting</a:t>
            </a:r>
            <a:r>
              <a:rPr lang="fr-FR" altLang="fr-FR" sz="2000" dirty="0">
                <a:solidFill>
                  <a:prstClr val="black"/>
                </a:solidFill>
                <a:latin typeface="Berlin Sans FB" panose="020E0602020502020306" pitchFamily="34" charset="0"/>
              </a:rPr>
              <a:t>: ESPACE DEFI</a:t>
            </a:r>
          </a:p>
          <a:p>
            <a:pPr marL="1200120" lvl="2" indent="-285743" defTabSz="914378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Font typeface="Wingdings" panose="05000000000000000000" pitchFamily="2" charset="2"/>
              <a:buChar char="n"/>
            </a:pPr>
            <a:r>
              <a:rPr lang="fr-FR" altLang="fr-FR" sz="2000" dirty="0">
                <a:solidFill>
                  <a:prstClr val="black"/>
                </a:solidFill>
                <a:latin typeface="Berlin Sans FB" panose="020E0602020502020306" pitchFamily="34" charset="0"/>
              </a:rPr>
              <a:t>Modalités opérationnelles: LEA, PUMA, ISI</a:t>
            </a:r>
          </a:p>
        </p:txBody>
      </p:sp>
      <p:sp>
        <p:nvSpPr>
          <p:cNvPr id="4099" name="ZoneTexte 6"/>
          <p:cNvSpPr txBox="1">
            <a:spLocks noChangeArrowheads="1"/>
          </p:cNvSpPr>
          <p:nvPr/>
        </p:nvSpPr>
        <p:spPr bwMode="auto">
          <a:xfrm>
            <a:off x="134939" y="890588"/>
            <a:ext cx="746125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378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2000" b="1" dirty="0">
                <a:solidFill>
                  <a:srgbClr val="FF0000"/>
                </a:solidFill>
                <a:latin typeface="Berlin Sans FB" panose="020E0602020502020306" pitchFamily="34" charset="0"/>
              </a:rPr>
              <a:t>L</a:t>
            </a:r>
            <a:r>
              <a:rPr lang="fr-FR" altLang="fr-FR" sz="2000" b="1" dirty="0">
                <a:solidFill>
                  <a:prstClr val="black"/>
                </a:solidFill>
                <a:latin typeface="Berlin Sans FB" panose="020E0602020502020306" pitchFamily="34" charset="0"/>
              </a:rPr>
              <a:t>ES</a:t>
            </a:r>
            <a:r>
              <a:rPr lang="fr-FR" altLang="fr-FR" sz="2000" b="1" dirty="0">
                <a:solidFill>
                  <a:srgbClr val="C00000"/>
                </a:solidFill>
                <a:latin typeface="Berlin Sans FB" panose="020E0602020502020306" pitchFamily="34" charset="0"/>
              </a:rPr>
              <a:t> </a:t>
            </a:r>
            <a:r>
              <a:rPr lang="fr-FR" altLang="fr-FR" sz="2000" b="1" dirty="0">
                <a:solidFill>
                  <a:srgbClr val="FF0000"/>
                </a:solidFill>
                <a:latin typeface="Berlin Sans FB" panose="020E0602020502020306" pitchFamily="34" charset="0"/>
              </a:rPr>
              <a:t>O</a:t>
            </a:r>
            <a:r>
              <a:rPr lang="fr-FR" altLang="fr-FR" sz="2000" b="1" dirty="0">
                <a:latin typeface="Berlin Sans FB" panose="020E0602020502020306" pitchFamily="34" charset="0"/>
              </a:rPr>
              <a:t>RIENTATIONS</a:t>
            </a:r>
            <a:r>
              <a:rPr lang="fr-FR" altLang="fr-FR" sz="2000" b="1" dirty="0">
                <a:solidFill>
                  <a:srgbClr val="C00000"/>
                </a:solidFill>
                <a:latin typeface="Berlin Sans FB" panose="020E0602020502020306" pitchFamily="34" charset="0"/>
              </a:rPr>
              <a:t> </a:t>
            </a:r>
            <a:r>
              <a:rPr lang="fr-FR" altLang="fr-FR" sz="2000" b="1" dirty="0">
                <a:solidFill>
                  <a:srgbClr val="FF0000"/>
                </a:solidFill>
                <a:latin typeface="Berlin Sans FB" panose="020E0602020502020306" pitchFamily="34" charset="0"/>
              </a:rPr>
              <a:t>D</a:t>
            </a:r>
            <a:r>
              <a:rPr lang="fr-FR" altLang="fr-FR" sz="2000" b="1" dirty="0">
                <a:latin typeface="Berlin Sans FB" panose="020E0602020502020306" pitchFamily="34" charset="0"/>
              </a:rPr>
              <a:t>E</a:t>
            </a:r>
            <a:r>
              <a:rPr lang="fr-FR" altLang="fr-FR" sz="2000" b="1" dirty="0">
                <a:solidFill>
                  <a:srgbClr val="C00000"/>
                </a:solidFill>
                <a:latin typeface="Berlin Sans FB" panose="020E0602020502020306" pitchFamily="34" charset="0"/>
              </a:rPr>
              <a:t> </a:t>
            </a:r>
            <a:r>
              <a:rPr lang="fr-FR" altLang="fr-FR" sz="2000" b="1" dirty="0">
                <a:solidFill>
                  <a:srgbClr val="FF0000"/>
                </a:solidFill>
                <a:latin typeface="Berlin Sans FB" panose="020E0602020502020306" pitchFamily="34" charset="0"/>
              </a:rPr>
              <a:t>G</a:t>
            </a:r>
            <a:r>
              <a:rPr lang="fr-FR" altLang="fr-FR" sz="2000" b="1" dirty="0">
                <a:latin typeface="Berlin Sans FB" panose="020E0602020502020306" pitchFamily="34" charset="0"/>
              </a:rPr>
              <a:t>ESTION</a:t>
            </a:r>
            <a:endParaRPr lang="fr-FR" altLang="fr-FR" sz="2000" dirty="0">
              <a:latin typeface="Berlin Sans FB" panose="020E0602020502020306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7D85157-1330-46D0-810E-32E7463388C8}"/>
              </a:ext>
            </a:extLst>
          </p:cNvPr>
          <p:cNvSpPr/>
          <p:nvPr/>
        </p:nvSpPr>
        <p:spPr>
          <a:xfrm>
            <a:off x="108298" y="6165304"/>
            <a:ext cx="3455590" cy="6021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Franklin Gothic Heavy" panose="020B0903020102020204" pitchFamily="34" charset="0"/>
                <a:ea typeface="+mn-ea"/>
                <a:cs typeface="+mn-cs"/>
              </a:rPr>
              <a:t>DIRECTION MARCHE 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Franklin Gothic Heavy" panose="020B0903020102020204" pitchFamily="34" charset="0"/>
                <a:ea typeface="+mn-ea"/>
                <a:cs typeface="+mn-cs"/>
              </a:rPr>
              <a:t>PREMIUM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Franklin Gothic Heavy" panose="020B0903020102020204" pitchFamily="34" charset="0"/>
                <a:ea typeface="+mn-ea"/>
                <a:cs typeface="+mn-cs"/>
              </a:rPr>
              <a:t>Pôle Expertise Premium</a:t>
            </a:r>
          </a:p>
        </p:txBody>
      </p:sp>
      <p:pic>
        <p:nvPicPr>
          <p:cNvPr id="9" name="Image 2" descr="cid:image008.jpg@01D7596C.B409CC40">
            <a:extLst>
              <a:ext uri="{FF2B5EF4-FFF2-40B4-BE49-F238E27FC236}">
                <a16:creationId xmlns:a16="http://schemas.microsoft.com/office/drawing/2014/main" id="{0ACC2F5D-B814-46F2-98D6-84B550027A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5113" y="6278430"/>
            <a:ext cx="1569000" cy="4578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29232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099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Guillemets gauche.png">
            <a:extLst>
              <a:ext uri="{FF2B5EF4-FFF2-40B4-BE49-F238E27FC236}">
                <a16:creationId xmlns:a16="http://schemas.microsoft.com/office/drawing/2014/main" id="{D7B94845-A875-40D5-A17A-6E5DD54DE558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35696" y="1330807"/>
            <a:ext cx="526893" cy="397602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605AD904-8CC6-4728-B869-FFC61E61B9EC}"/>
              </a:ext>
            </a:extLst>
          </p:cNvPr>
          <p:cNvSpPr txBox="1"/>
          <p:nvPr/>
        </p:nvSpPr>
        <p:spPr>
          <a:xfrm>
            <a:off x="2567094" y="1707200"/>
            <a:ext cx="4897486" cy="2994226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515813" rtl="0" eaLnBrk="1" fontAlgn="auto" latinLnBrk="0" hangingPunct="1">
              <a:lnSpc>
                <a:spcPts val="372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1" u="none" strike="noStrike" kern="1200" cap="none" spc="0" normalizeH="0" baseline="0" noProof="0" dirty="0">
                <a:ln>
                  <a:noFill/>
                </a:ln>
                <a:solidFill>
                  <a:srgbClr val="441A66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C’est un service </a:t>
            </a:r>
            <a:r>
              <a:rPr kumimoji="0" lang="fr-FR" sz="2400" b="1" i="1" u="none" strike="noStrike" kern="1200" cap="none" spc="0" normalizeH="0" baseline="0" noProof="0" dirty="0">
                <a:ln>
                  <a:noFill/>
                </a:ln>
                <a:solidFill>
                  <a:srgbClr val="441A66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à valeur ajoutée « clé en main »</a:t>
            </a:r>
            <a:r>
              <a:rPr kumimoji="0" lang="fr-FR" sz="2400" b="0" i="1" u="none" strike="noStrike" kern="1200" cap="none" spc="0" normalizeH="0" baseline="0" noProof="0" dirty="0">
                <a:ln>
                  <a:noFill/>
                </a:ln>
                <a:solidFill>
                  <a:srgbClr val="441A66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, dont la gestion </a:t>
            </a:r>
            <a:br>
              <a:rPr kumimoji="0" lang="fr-FR" sz="2400" b="0" i="1" u="none" strike="noStrike" kern="1200" cap="none" spc="0" normalizeH="0" baseline="0" noProof="0" dirty="0">
                <a:ln>
                  <a:noFill/>
                </a:ln>
                <a:solidFill>
                  <a:srgbClr val="441A66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</a:br>
            <a:r>
              <a:rPr kumimoji="0" lang="fr-FR" sz="2400" b="0" i="1" u="none" strike="noStrike" kern="1200" cap="none" spc="0" normalizeH="0" baseline="0" noProof="0" dirty="0">
                <a:ln>
                  <a:noFill/>
                </a:ln>
                <a:solidFill>
                  <a:srgbClr val="441A66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est </a:t>
            </a:r>
            <a:r>
              <a:rPr kumimoji="0" lang="fr-FR" sz="2400" b="1" i="1" u="none" strike="noStrike" kern="1200" cap="none" spc="0" normalizeH="0" baseline="0" noProof="0" dirty="0">
                <a:ln>
                  <a:noFill/>
                </a:ln>
                <a:solidFill>
                  <a:srgbClr val="441A66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assurée par des experts dans la durée </a:t>
            </a:r>
            <a:r>
              <a:rPr kumimoji="0" lang="fr-FR" sz="2400" b="0" i="1" u="none" strike="noStrike" kern="1200" cap="none" spc="0" normalizeH="0" baseline="0" noProof="0" dirty="0">
                <a:ln>
                  <a:noFill/>
                </a:ln>
                <a:solidFill>
                  <a:srgbClr val="441A66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quelles que soient les conditions de marché </a:t>
            </a:r>
          </a:p>
        </p:txBody>
      </p:sp>
      <p:pic>
        <p:nvPicPr>
          <p:cNvPr id="11" name="Image 10" descr="Guillemets droite.png">
            <a:extLst>
              <a:ext uri="{FF2B5EF4-FFF2-40B4-BE49-F238E27FC236}">
                <a16:creationId xmlns:a16="http://schemas.microsoft.com/office/drawing/2014/main" id="{FC12A1DB-EFC9-42D6-B28F-54C40BE3E73B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12360" y="4512254"/>
            <a:ext cx="506016" cy="378344"/>
          </a:xfrm>
          <a:prstGeom prst="rect">
            <a:avLst/>
          </a:prstGeom>
        </p:spPr>
      </p:pic>
      <p:sp>
        <p:nvSpPr>
          <p:cNvPr id="10" name="ZoneTexte 5">
            <a:extLst>
              <a:ext uri="{FF2B5EF4-FFF2-40B4-BE49-F238E27FC236}">
                <a16:creationId xmlns:a16="http://schemas.microsoft.com/office/drawing/2014/main" id="{670A5E6C-202C-4142-BD08-AF0D27F0D994}"/>
              </a:ext>
            </a:extLst>
          </p:cNvPr>
          <p:cNvSpPr txBox="1">
            <a:spLocks/>
          </p:cNvSpPr>
          <p:nvPr>
            <p:custDataLst>
              <p:tags r:id="rId1"/>
            </p:custDataLst>
          </p:nvPr>
        </p:nvSpPr>
        <p:spPr>
          <a:xfrm>
            <a:off x="536331" y="119948"/>
            <a:ext cx="8282853" cy="365125"/>
          </a:xfrm>
          <a:prstGeom prst="rect">
            <a:avLst/>
          </a:prstGeom>
          <a:noFill/>
        </p:spPr>
        <p:txBody>
          <a:bodyPr vert="horz" wrap="square" lIns="0" rIns="0" rtlCol="0" anchor="ctr">
            <a:noAutofit/>
          </a:bodyPr>
          <a:lstStyle>
            <a:defPPr>
              <a:defRPr lang="fr-FR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800" b="0" i="0" u="none" strike="noStrike" kern="1200" cap="all" spc="200" normalizeH="0" baseline="0" noProof="0">
              <a:ln>
                <a:noFill/>
              </a:ln>
              <a:solidFill>
                <a:srgbClr val="99C7D1"/>
              </a:solidFill>
              <a:effectLst/>
              <a:uLnTx/>
              <a:uFillTx/>
              <a:latin typeface="Polaris"/>
              <a:ea typeface="+mn-ea"/>
              <a:cs typeface="+mn-cs"/>
            </a:endParaRP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497" y="192385"/>
            <a:ext cx="9126503" cy="725487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B1254D62-B7F7-4E92-BA6D-402DC7BBC591}"/>
              </a:ext>
            </a:extLst>
          </p:cNvPr>
          <p:cNvSpPr/>
          <p:nvPr/>
        </p:nvSpPr>
        <p:spPr>
          <a:xfrm>
            <a:off x="108298" y="6165304"/>
            <a:ext cx="3455590" cy="6021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Franklin Gothic Heavy" panose="020B0903020102020204" pitchFamily="34" charset="0"/>
                <a:ea typeface="+mn-ea"/>
                <a:cs typeface="+mn-cs"/>
              </a:rPr>
              <a:t>DIRECTION MARCHE 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Franklin Gothic Heavy" panose="020B0903020102020204" pitchFamily="34" charset="0"/>
                <a:ea typeface="+mn-ea"/>
                <a:cs typeface="+mn-cs"/>
              </a:rPr>
              <a:t>PREMIUM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Franklin Gothic Heavy" panose="020B0903020102020204" pitchFamily="34" charset="0"/>
                <a:ea typeface="+mn-ea"/>
                <a:cs typeface="+mn-cs"/>
              </a:rPr>
              <a:t>Pôle Expertise Premium</a:t>
            </a:r>
          </a:p>
        </p:txBody>
      </p:sp>
      <p:pic>
        <p:nvPicPr>
          <p:cNvPr id="13" name="Image 2" descr="cid:image008.jpg@01D7596C.B409CC40">
            <a:extLst>
              <a:ext uri="{FF2B5EF4-FFF2-40B4-BE49-F238E27FC236}">
                <a16:creationId xmlns:a16="http://schemas.microsoft.com/office/drawing/2014/main" id="{B5905358-8B61-49F2-B533-54EF6B5EB8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5113" y="6278430"/>
            <a:ext cx="1569000" cy="4578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0401304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/>
          <p:cNvSpPr txBox="1">
            <a:spLocks noChangeArrowheads="1"/>
          </p:cNvSpPr>
          <p:nvPr/>
        </p:nvSpPr>
        <p:spPr bwMode="auto">
          <a:xfrm>
            <a:off x="-180528" y="1027853"/>
            <a:ext cx="9473239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2001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1200120" lvl="2" indent="-285743" defTabSz="914378" fontAlgn="base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Font typeface="Wingdings" panose="05000000000000000000" pitchFamily="2" charset="2"/>
              <a:buChar char="n"/>
            </a:pPr>
            <a:r>
              <a:rPr lang="fr-FR" altLang="fr-FR" sz="2200" dirty="0">
                <a:solidFill>
                  <a:prstClr val="black"/>
                </a:solidFill>
                <a:latin typeface="Berlin Sans FB" panose="020E0602020502020306" pitchFamily="34" charset="0"/>
              </a:rPr>
              <a:t>La Gestion sous mandat (GSM) et les Orientations de Gestion (OG)</a:t>
            </a:r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1640802"/>
            <a:ext cx="936104" cy="936104"/>
          </a:xfrm>
          <a:prstGeom prst="rect">
            <a:avLst/>
          </a:prstGeom>
        </p:spPr>
      </p:pic>
      <p:grpSp>
        <p:nvGrpSpPr>
          <p:cNvPr id="12" name="Groupe 11"/>
          <p:cNvGrpSpPr/>
          <p:nvPr/>
        </p:nvGrpSpPr>
        <p:grpSpPr>
          <a:xfrm>
            <a:off x="3914125" y="2724020"/>
            <a:ext cx="889487" cy="854994"/>
            <a:chOff x="3956136" y="1243004"/>
            <a:chExt cx="1636947" cy="1636947"/>
          </a:xfrm>
        </p:grpSpPr>
        <p:pic>
          <p:nvPicPr>
            <p:cNvPr id="13" name="Image 1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956136" y="1243004"/>
              <a:ext cx="1636947" cy="1636947"/>
            </a:xfrm>
            <a:prstGeom prst="rect">
              <a:avLst/>
            </a:prstGeom>
          </p:spPr>
        </p:pic>
        <p:pic>
          <p:nvPicPr>
            <p:cNvPr id="14" name="Image 13"/>
            <p:cNvPicPr>
              <a:picLocks noChangeAspect="1"/>
            </p:cNvPicPr>
            <p:nvPr/>
          </p:nvPicPr>
          <p:blipFill rotWithShape="1">
            <a:blip r:embed="rId4"/>
            <a:srcRect l="63455" t="30143" r="28969" b="55907"/>
            <a:stretch/>
          </p:blipFill>
          <p:spPr>
            <a:xfrm>
              <a:off x="5193065" y="1248353"/>
              <a:ext cx="375488" cy="388738"/>
            </a:xfrm>
            <a:prstGeom prst="rect">
              <a:avLst/>
            </a:prstGeom>
          </p:spPr>
        </p:pic>
      </p:grpSp>
      <p:pic>
        <p:nvPicPr>
          <p:cNvPr id="2" name="Imag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24355" y="1556792"/>
            <a:ext cx="883978" cy="835954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40788" y="1559249"/>
            <a:ext cx="835668" cy="835668"/>
          </a:xfrm>
          <a:prstGeom prst="rect">
            <a:avLst/>
          </a:prstGeom>
        </p:spPr>
      </p:pic>
      <p:pic>
        <p:nvPicPr>
          <p:cNvPr id="1026" name="Picture 2" descr="Markets premium icon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7436" y="3818530"/>
            <a:ext cx="861794" cy="8617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ZoneTexte 20"/>
          <p:cNvSpPr txBox="1"/>
          <p:nvPr/>
        </p:nvSpPr>
        <p:spPr>
          <a:xfrm>
            <a:off x="2614976" y="1500102"/>
            <a:ext cx="3757224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219170">
              <a:defRPr/>
            </a:pPr>
            <a:r>
              <a:rPr lang="fr-FR" sz="2200" dirty="0">
                <a:solidFill>
                  <a:srgbClr val="C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" panose="020E0602020502020306" pitchFamily="34" charset="0"/>
              </a:rPr>
              <a:t>C’est confier tout ou partie de la gestion de son contrat à des experts…</a:t>
            </a:r>
          </a:p>
        </p:txBody>
      </p:sp>
      <p:sp>
        <p:nvSpPr>
          <p:cNvPr id="22" name="ZoneTexte 21"/>
          <p:cNvSpPr txBox="1">
            <a:spLocks noChangeArrowheads="1"/>
          </p:cNvSpPr>
          <p:nvPr/>
        </p:nvSpPr>
        <p:spPr bwMode="auto">
          <a:xfrm>
            <a:off x="211822" y="3789610"/>
            <a:ext cx="6671152" cy="379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1867" dirty="0">
                <a:solidFill>
                  <a:prstClr val="black"/>
                </a:solidFill>
                <a:latin typeface="Berlin Sans FB" panose="020E0602020502020306" pitchFamily="34" charset="0"/>
              </a:rPr>
              <a:t>Ils vont prendre et arbitrer les positions sur les marchés financiers</a:t>
            </a:r>
          </a:p>
        </p:txBody>
      </p:sp>
      <p:sp>
        <p:nvSpPr>
          <p:cNvPr id="23" name="ZoneTexte 22"/>
          <p:cNvSpPr txBox="1">
            <a:spLocks noChangeArrowheads="1"/>
          </p:cNvSpPr>
          <p:nvPr/>
        </p:nvSpPr>
        <p:spPr bwMode="auto">
          <a:xfrm>
            <a:off x="195126" y="4059513"/>
            <a:ext cx="6704544" cy="6669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1867" dirty="0">
                <a:solidFill>
                  <a:prstClr val="black"/>
                </a:solidFill>
                <a:latin typeface="Berlin Sans FB" panose="020E0602020502020306" pitchFamily="34" charset="0"/>
              </a:rPr>
              <a:t>en fonction d’un cahier des charges convenu à l’avance, un cadre prédéfini en fonction de deux éléments :</a:t>
            </a:r>
          </a:p>
        </p:txBody>
      </p:sp>
      <p:sp>
        <p:nvSpPr>
          <p:cNvPr id="4" name="Rectangle 3"/>
          <p:cNvSpPr/>
          <p:nvPr/>
        </p:nvSpPr>
        <p:spPr>
          <a:xfrm>
            <a:off x="971600" y="4911133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defTabSz="1219170" fontAlgn="base">
              <a:spcBef>
                <a:spcPct val="0"/>
              </a:spcBef>
              <a:spcAft>
                <a:spcPct val="0"/>
              </a:spcAft>
            </a:pPr>
            <a:r>
              <a:rPr lang="fr-FR" altLang="fr-FR" dirty="0">
                <a:solidFill>
                  <a:srgbClr val="92D050"/>
                </a:solidFill>
                <a:latin typeface="Kristen ITC" panose="03050502040202030202" pitchFamily="66" charset="0"/>
              </a:rPr>
              <a:t>L’espérance de gain attendue</a:t>
            </a:r>
          </a:p>
        </p:txBody>
      </p:sp>
      <p:sp>
        <p:nvSpPr>
          <p:cNvPr id="5" name="Rectangle 4"/>
          <p:cNvSpPr/>
          <p:nvPr/>
        </p:nvSpPr>
        <p:spPr>
          <a:xfrm>
            <a:off x="4067944" y="5374028"/>
            <a:ext cx="429636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1219170" fontAlgn="base">
              <a:spcBef>
                <a:spcPct val="0"/>
              </a:spcBef>
              <a:spcAft>
                <a:spcPct val="0"/>
              </a:spcAft>
            </a:pPr>
            <a:r>
              <a:rPr lang="fr-FR" altLang="fr-FR" dirty="0">
                <a:solidFill>
                  <a:srgbClr val="FFC000"/>
                </a:solidFill>
                <a:latin typeface="Kristen ITC" panose="03050502040202030202" pitchFamily="66" charset="0"/>
              </a:rPr>
              <a:t>Le degré de prise de risque souhaité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48AC88D-6486-4479-A865-F7ADB90097E1}"/>
              </a:ext>
            </a:extLst>
          </p:cNvPr>
          <p:cNvSpPr/>
          <p:nvPr/>
        </p:nvSpPr>
        <p:spPr>
          <a:xfrm>
            <a:off x="108298" y="6165304"/>
            <a:ext cx="3455590" cy="6021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Franklin Gothic Heavy" panose="020B0903020102020204" pitchFamily="34" charset="0"/>
              </a:rPr>
              <a:t>DIRECTION MARCHE </a:t>
            </a:r>
            <a:r>
              <a:rPr lang="fr-FR" sz="1400" dirty="0">
                <a:solidFill>
                  <a:srgbClr val="FF0000"/>
                </a:solidFill>
                <a:latin typeface="Franklin Gothic Heavy" panose="020B0903020102020204" pitchFamily="34" charset="0"/>
              </a:rPr>
              <a:t>PREMIUM</a:t>
            </a:r>
          </a:p>
          <a:p>
            <a:pPr algn="ctr"/>
            <a:r>
              <a:rPr lang="fr-FR" sz="1400" i="1" dirty="0">
                <a:solidFill>
                  <a:schemeClr val="bg1">
                    <a:lumMod val="65000"/>
                  </a:schemeClr>
                </a:solidFill>
                <a:latin typeface="Franklin Gothic Heavy" panose="020B0903020102020204" pitchFamily="34" charset="0"/>
              </a:rPr>
              <a:t>Pôle Expertise Premium</a:t>
            </a:r>
          </a:p>
        </p:txBody>
      </p:sp>
      <p:pic>
        <p:nvPicPr>
          <p:cNvPr id="19" name="Image 2" descr="cid:image008.jpg@01D7596C.B409CC40">
            <a:extLst>
              <a:ext uri="{FF2B5EF4-FFF2-40B4-BE49-F238E27FC236}">
                <a16:creationId xmlns:a16="http://schemas.microsoft.com/office/drawing/2014/main" id="{051EEF13-5106-4759-A9DD-EBAB408D73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5113" y="6278430"/>
            <a:ext cx="1569000" cy="4578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ZoneTexte 11"/>
          <p:cNvSpPr txBox="1">
            <a:spLocks noChangeArrowheads="1"/>
          </p:cNvSpPr>
          <p:nvPr/>
        </p:nvSpPr>
        <p:spPr bwMode="auto">
          <a:xfrm>
            <a:off x="299081" y="228241"/>
            <a:ext cx="9009061" cy="5027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2667" b="1" dirty="0">
                <a:solidFill>
                  <a:srgbClr val="FF0000"/>
                </a:solidFill>
                <a:latin typeface="Berlin Sans FB" panose="020E0602020502020306" pitchFamily="34" charset="0"/>
              </a:rPr>
              <a:t>C</a:t>
            </a:r>
            <a:r>
              <a:rPr lang="fr-FR" altLang="fr-FR" sz="2667" b="1" dirty="0">
                <a:latin typeface="Berlin Sans FB" panose="020E0602020502020306" pitchFamily="34" charset="0"/>
              </a:rPr>
              <a:t>’EST</a:t>
            </a:r>
            <a:r>
              <a:rPr lang="fr-FR" altLang="fr-FR" sz="2667" b="1" dirty="0">
                <a:solidFill>
                  <a:srgbClr val="FF0000"/>
                </a:solidFill>
                <a:latin typeface="Berlin Sans FB" panose="020E0602020502020306" pitchFamily="34" charset="0"/>
              </a:rPr>
              <a:t> Q</a:t>
            </a:r>
            <a:r>
              <a:rPr lang="fr-FR" altLang="fr-FR" sz="2667" b="1" dirty="0">
                <a:latin typeface="Berlin Sans FB" panose="020E0602020502020306" pitchFamily="34" charset="0"/>
              </a:rPr>
              <a:t>UOI</a:t>
            </a:r>
            <a:r>
              <a:rPr lang="fr-FR" altLang="fr-FR" sz="2667" b="1" dirty="0">
                <a:solidFill>
                  <a:srgbClr val="FF0000"/>
                </a:solidFill>
                <a:latin typeface="Berlin Sans FB" panose="020E0602020502020306" pitchFamily="34" charset="0"/>
              </a:rPr>
              <a:t> L</a:t>
            </a:r>
            <a:r>
              <a:rPr lang="fr-FR" altLang="fr-FR" sz="2667" b="1" dirty="0">
                <a:latin typeface="Berlin Sans FB" panose="020E0602020502020306" pitchFamily="34" charset="0"/>
              </a:rPr>
              <a:t>ES </a:t>
            </a:r>
            <a:r>
              <a:rPr lang="fr-FR" altLang="fr-FR" sz="2667" b="1" dirty="0">
                <a:solidFill>
                  <a:srgbClr val="FF0000"/>
                </a:solidFill>
                <a:latin typeface="Berlin Sans FB" panose="020E0602020502020306" pitchFamily="34" charset="0"/>
              </a:rPr>
              <a:t>O</a:t>
            </a:r>
            <a:r>
              <a:rPr lang="fr-FR" altLang="fr-FR" sz="2667" b="1" dirty="0">
                <a:latin typeface="Berlin Sans FB" panose="020E0602020502020306" pitchFamily="34" charset="0"/>
              </a:rPr>
              <a:t>G ?</a:t>
            </a:r>
            <a:endParaRPr lang="fr-FR" altLang="fr-FR" sz="2400" dirty="0">
              <a:latin typeface="Berlin Sans FB" panose="020E0602020502020306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46014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23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-11047" y="908721"/>
            <a:ext cx="8831519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20" lvl="1" indent="-285743" defTabSz="914378" fontAlgn="base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Font typeface="Wingdings" panose="05000000000000000000" pitchFamily="2" charset="2"/>
              <a:buChar char="n"/>
            </a:pPr>
            <a:r>
              <a:rPr lang="fr-FR" altLang="fr-FR" sz="2200" dirty="0">
                <a:solidFill>
                  <a:prstClr val="black"/>
                </a:solidFill>
                <a:latin typeface="Berlin Sans FB" panose="020E0602020502020306" pitchFamily="34" charset="0"/>
              </a:rPr>
              <a:t>Confier la gestion de son contrat c’est bénéficier de l’expertise de la société de Gestion:</a:t>
            </a:r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 rotWithShape="1">
          <a:blip r:embed="rId2"/>
          <a:srcRect l="81546" t="54922" r="9046" b="39172"/>
          <a:stretch/>
        </p:blipFill>
        <p:spPr>
          <a:xfrm>
            <a:off x="2627784" y="1729038"/>
            <a:ext cx="3240360" cy="1143655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552" y="3212976"/>
            <a:ext cx="3200400" cy="2524125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9021" y="3140968"/>
            <a:ext cx="4489877" cy="1177034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49021" y="4797152"/>
            <a:ext cx="5008358" cy="1290925"/>
          </a:xfrm>
          <a:prstGeom prst="rect">
            <a:avLst/>
          </a:prstGeom>
        </p:spPr>
      </p:pic>
      <p:sp>
        <p:nvSpPr>
          <p:cNvPr id="12" name="ZoneTexte 11"/>
          <p:cNvSpPr txBox="1">
            <a:spLocks noChangeArrowheads="1"/>
          </p:cNvSpPr>
          <p:nvPr/>
        </p:nvSpPr>
        <p:spPr bwMode="auto">
          <a:xfrm>
            <a:off x="299081" y="228241"/>
            <a:ext cx="9009061" cy="5027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2667" b="1" dirty="0">
                <a:solidFill>
                  <a:srgbClr val="FF0000"/>
                </a:solidFill>
                <a:latin typeface="Berlin Sans FB" panose="020E0602020502020306" pitchFamily="34" charset="0"/>
              </a:rPr>
              <a:t>C</a:t>
            </a:r>
            <a:r>
              <a:rPr lang="fr-FR" altLang="fr-FR" sz="2667" b="1" dirty="0">
                <a:latin typeface="Berlin Sans FB" panose="020E0602020502020306" pitchFamily="34" charset="0"/>
              </a:rPr>
              <a:t>’EST</a:t>
            </a:r>
            <a:r>
              <a:rPr lang="fr-FR" altLang="fr-FR" sz="2667" b="1" dirty="0">
                <a:solidFill>
                  <a:srgbClr val="FF0000"/>
                </a:solidFill>
                <a:latin typeface="Berlin Sans FB" panose="020E0602020502020306" pitchFamily="34" charset="0"/>
              </a:rPr>
              <a:t> Q</a:t>
            </a:r>
            <a:r>
              <a:rPr lang="fr-FR" altLang="fr-FR" sz="2667" b="1" dirty="0">
                <a:latin typeface="Berlin Sans FB" panose="020E0602020502020306" pitchFamily="34" charset="0"/>
              </a:rPr>
              <a:t>UOI</a:t>
            </a:r>
            <a:r>
              <a:rPr lang="fr-FR" altLang="fr-FR" sz="2667" b="1" dirty="0">
                <a:solidFill>
                  <a:srgbClr val="FF0000"/>
                </a:solidFill>
                <a:latin typeface="Berlin Sans FB" panose="020E0602020502020306" pitchFamily="34" charset="0"/>
              </a:rPr>
              <a:t> L</a:t>
            </a:r>
            <a:r>
              <a:rPr lang="fr-FR" altLang="fr-FR" sz="2667" b="1" dirty="0">
                <a:latin typeface="Berlin Sans FB" panose="020E0602020502020306" pitchFamily="34" charset="0"/>
              </a:rPr>
              <a:t>ES </a:t>
            </a:r>
            <a:r>
              <a:rPr lang="fr-FR" altLang="fr-FR" sz="2667" b="1" dirty="0">
                <a:solidFill>
                  <a:srgbClr val="FF0000"/>
                </a:solidFill>
                <a:latin typeface="Berlin Sans FB" panose="020E0602020502020306" pitchFamily="34" charset="0"/>
              </a:rPr>
              <a:t>O</a:t>
            </a:r>
            <a:r>
              <a:rPr lang="fr-FR" altLang="fr-FR" sz="2667" b="1" dirty="0">
                <a:latin typeface="Berlin Sans FB" panose="020E0602020502020306" pitchFamily="34" charset="0"/>
              </a:rPr>
              <a:t>G ?</a:t>
            </a:r>
            <a:endParaRPr lang="fr-FR" altLang="fr-FR" sz="2400" dirty="0">
              <a:latin typeface="Berlin Sans FB" panose="020E0602020502020306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B37ADA9-A037-45C4-BEC9-49ED2AB44AE9}"/>
              </a:ext>
            </a:extLst>
          </p:cNvPr>
          <p:cNvSpPr/>
          <p:nvPr/>
        </p:nvSpPr>
        <p:spPr>
          <a:xfrm>
            <a:off x="108298" y="6165304"/>
            <a:ext cx="3455590" cy="6021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Franklin Gothic Heavy" panose="020B0903020102020204" pitchFamily="34" charset="0"/>
                <a:ea typeface="+mn-ea"/>
                <a:cs typeface="+mn-cs"/>
              </a:rPr>
              <a:t>DIRECTION MARCHE 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Franklin Gothic Heavy" panose="020B0903020102020204" pitchFamily="34" charset="0"/>
                <a:ea typeface="+mn-ea"/>
                <a:cs typeface="+mn-cs"/>
              </a:rPr>
              <a:t>PREMIUM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Franklin Gothic Heavy" panose="020B0903020102020204" pitchFamily="34" charset="0"/>
                <a:ea typeface="+mn-ea"/>
                <a:cs typeface="+mn-cs"/>
              </a:rPr>
              <a:t>Pôle Expertise Premium</a:t>
            </a:r>
          </a:p>
        </p:txBody>
      </p:sp>
      <p:pic>
        <p:nvPicPr>
          <p:cNvPr id="13" name="Image 2" descr="cid:image008.jpg@01D7596C.B409CC40">
            <a:extLst>
              <a:ext uri="{FF2B5EF4-FFF2-40B4-BE49-F238E27FC236}">
                <a16:creationId xmlns:a16="http://schemas.microsoft.com/office/drawing/2014/main" id="{28A89E9C-02B0-4015-8FB7-626AE71109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5113" y="6278430"/>
            <a:ext cx="1569000" cy="4578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5828144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/>
          <p:cNvSpPr txBox="1">
            <a:spLocks noChangeArrowheads="1"/>
          </p:cNvSpPr>
          <p:nvPr/>
        </p:nvSpPr>
        <p:spPr bwMode="auto">
          <a:xfrm>
            <a:off x="-180528" y="1027853"/>
            <a:ext cx="9473239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2001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1200120" marR="0" lvl="2" indent="-285743" algn="l" defTabSz="91437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r>
              <a:rPr kumimoji="0" lang="fr-FR" altLang="fr-FR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erlin Sans FB" panose="020E0602020502020306" pitchFamily="34" charset="0"/>
                <a:ea typeface="+mn-ea"/>
                <a:cs typeface="+mn-cs"/>
              </a:rPr>
              <a:t>La Gestion sous mandat (GSM) et les Orientations de Gestion (OG)</a:t>
            </a:r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1640802"/>
            <a:ext cx="936104" cy="936104"/>
          </a:xfrm>
          <a:prstGeom prst="rect">
            <a:avLst/>
          </a:prstGeom>
        </p:spPr>
      </p:pic>
      <p:grpSp>
        <p:nvGrpSpPr>
          <p:cNvPr id="12" name="Groupe 11"/>
          <p:cNvGrpSpPr/>
          <p:nvPr/>
        </p:nvGrpSpPr>
        <p:grpSpPr>
          <a:xfrm>
            <a:off x="3914125" y="2724020"/>
            <a:ext cx="889487" cy="854994"/>
            <a:chOff x="3956136" y="1243004"/>
            <a:chExt cx="1636947" cy="1636947"/>
          </a:xfrm>
        </p:grpSpPr>
        <p:pic>
          <p:nvPicPr>
            <p:cNvPr id="13" name="Image 1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956136" y="1243004"/>
              <a:ext cx="1636947" cy="1636947"/>
            </a:xfrm>
            <a:prstGeom prst="rect">
              <a:avLst/>
            </a:prstGeom>
          </p:spPr>
        </p:pic>
        <p:pic>
          <p:nvPicPr>
            <p:cNvPr id="14" name="Image 13"/>
            <p:cNvPicPr>
              <a:picLocks noChangeAspect="1"/>
            </p:cNvPicPr>
            <p:nvPr/>
          </p:nvPicPr>
          <p:blipFill rotWithShape="1">
            <a:blip r:embed="rId4"/>
            <a:srcRect l="63455" t="30143" r="28969" b="55907"/>
            <a:stretch/>
          </p:blipFill>
          <p:spPr>
            <a:xfrm>
              <a:off x="5193065" y="1248353"/>
              <a:ext cx="375488" cy="388738"/>
            </a:xfrm>
            <a:prstGeom prst="rect">
              <a:avLst/>
            </a:prstGeom>
          </p:spPr>
        </p:pic>
      </p:grpSp>
      <p:sp>
        <p:nvSpPr>
          <p:cNvPr id="15" name="Rectangle 14"/>
          <p:cNvSpPr/>
          <p:nvPr/>
        </p:nvSpPr>
        <p:spPr>
          <a:xfrm>
            <a:off x="1403648" y="3885361"/>
            <a:ext cx="1584175" cy="504056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Equilibre</a:t>
            </a:r>
          </a:p>
        </p:txBody>
      </p:sp>
      <p:sp>
        <p:nvSpPr>
          <p:cNvPr id="16" name="Rectangle 15"/>
          <p:cNvSpPr/>
          <p:nvPr/>
        </p:nvSpPr>
        <p:spPr>
          <a:xfrm>
            <a:off x="3566782" y="3876748"/>
            <a:ext cx="1584175" cy="504056"/>
          </a:xfrm>
          <a:prstGeom prst="rect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Vitalité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635572" y="3876748"/>
            <a:ext cx="1584175" cy="50405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Audace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403649" y="4445819"/>
            <a:ext cx="1584175" cy="1567284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2DA5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Investissement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2DA5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à 5 ans Exposition en actions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2DA5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de 20 à 50%</a:t>
            </a:r>
          </a:p>
        </p:txBody>
      </p:sp>
      <p:sp>
        <p:nvSpPr>
          <p:cNvPr id="19" name="Rectangle 18"/>
          <p:cNvSpPr/>
          <p:nvPr/>
        </p:nvSpPr>
        <p:spPr>
          <a:xfrm>
            <a:off x="3566783" y="4447144"/>
            <a:ext cx="1584175" cy="1567284"/>
          </a:xfrm>
          <a:prstGeom prst="rect">
            <a:avLst/>
          </a:prstGeom>
          <a:noFill/>
          <a:ln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Investissement à 7 ans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Exposition en actions de 50 à </a:t>
            </a:r>
            <a:r>
              <a:rPr lang="fr-FR" sz="1600" dirty="0">
                <a:solidFill>
                  <a:srgbClr val="FF6600"/>
                </a:solidFill>
                <a:latin typeface="Calibri"/>
              </a:rPr>
              <a:t>8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0 %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635573" y="4454004"/>
            <a:ext cx="1584175" cy="1567284"/>
          </a:xfrm>
          <a:prstGeom prst="rect">
            <a:avLst/>
          </a:prstGeom>
          <a:noFill/>
          <a:ln>
            <a:solidFill>
              <a:srgbClr val="FF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Investissement à plus de 8 ans Exposition en actions de 80 à 100 %</a:t>
            </a: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24355" y="1556792"/>
            <a:ext cx="883978" cy="835954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40788" y="1559249"/>
            <a:ext cx="835668" cy="835668"/>
          </a:xfrm>
          <a:prstGeom prst="rect">
            <a:avLst/>
          </a:prstGeom>
        </p:spPr>
      </p:pic>
      <p:pic>
        <p:nvPicPr>
          <p:cNvPr id="1026" name="Picture 2" descr="Markets premium icon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7380" y="2847203"/>
            <a:ext cx="861794" cy="8617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Rectangle 23"/>
          <p:cNvSpPr/>
          <p:nvPr/>
        </p:nvSpPr>
        <p:spPr>
          <a:xfrm>
            <a:off x="1907704" y="1672095"/>
            <a:ext cx="484012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12191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Kristen ITC" panose="03050502040202030202" pitchFamily="66" charset="0"/>
                <a:ea typeface="+mn-ea"/>
                <a:cs typeface="+mn-cs"/>
              </a:rPr>
              <a:t>La gamme Premium permet d’accéder aujourd’hui à 3 types de Gestion sous mandat, appelées également Orientations de Gestion…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9FE370F-28CB-4FB0-A4AC-B6372F248BFB}"/>
              </a:ext>
            </a:extLst>
          </p:cNvPr>
          <p:cNvSpPr/>
          <p:nvPr/>
        </p:nvSpPr>
        <p:spPr>
          <a:xfrm>
            <a:off x="108298" y="6165304"/>
            <a:ext cx="3455590" cy="6021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Franklin Gothic Heavy" panose="020B0903020102020204" pitchFamily="34" charset="0"/>
                <a:ea typeface="+mn-ea"/>
                <a:cs typeface="+mn-cs"/>
              </a:rPr>
              <a:t>DIRECTION MARCHE 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Franklin Gothic Heavy" panose="020B0903020102020204" pitchFamily="34" charset="0"/>
                <a:ea typeface="+mn-ea"/>
                <a:cs typeface="+mn-cs"/>
              </a:rPr>
              <a:t>PREMIUM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Franklin Gothic Heavy" panose="020B0903020102020204" pitchFamily="34" charset="0"/>
                <a:ea typeface="+mn-ea"/>
                <a:cs typeface="+mn-cs"/>
              </a:rPr>
              <a:t>Pôle Expertise Premium</a:t>
            </a:r>
          </a:p>
        </p:txBody>
      </p:sp>
      <p:pic>
        <p:nvPicPr>
          <p:cNvPr id="22" name="Image 2" descr="cid:image008.jpg@01D7596C.B409CC40">
            <a:extLst>
              <a:ext uri="{FF2B5EF4-FFF2-40B4-BE49-F238E27FC236}">
                <a16:creationId xmlns:a16="http://schemas.microsoft.com/office/drawing/2014/main" id="{3ADE4732-1944-4277-B72D-627EA178E2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5113" y="6278430"/>
            <a:ext cx="1569000" cy="4578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421050" y="201019"/>
            <a:ext cx="3549370" cy="5027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1219170" fontAlgn="base">
              <a:spcBef>
                <a:spcPct val="0"/>
              </a:spcBef>
              <a:spcAft>
                <a:spcPct val="0"/>
              </a:spcAft>
            </a:pPr>
            <a:r>
              <a:rPr lang="fr-FR" altLang="fr-FR" sz="2667" b="1" dirty="0">
                <a:solidFill>
                  <a:srgbClr val="FF0000"/>
                </a:solidFill>
                <a:latin typeface="Berlin Sans FB" panose="020E0602020502020306" pitchFamily="34" charset="0"/>
              </a:rPr>
              <a:t>C</a:t>
            </a:r>
            <a:r>
              <a:rPr lang="fr-FR" altLang="fr-FR" sz="2667" b="1" dirty="0">
                <a:solidFill>
                  <a:prstClr val="black"/>
                </a:solidFill>
                <a:latin typeface="Berlin Sans FB" panose="020E0602020502020306" pitchFamily="34" charset="0"/>
              </a:rPr>
              <a:t>’EST</a:t>
            </a:r>
            <a:r>
              <a:rPr lang="fr-FR" altLang="fr-FR" sz="2667" b="1" dirty="0">
                <a:solidFill>
                  <a:srgbClr val="FF0000"/>
                </a:solidFill>
                <a:latin typeface="Berlin Sans FB" panose="020E0602020502020306" pitchFamily="34" charset="0"/>
              </a:rPr>
              <a:t> Q</a:t>
            </a:r>
            <a:r>
              <a:rPr lang="fr-FR" altLang="fr-FR" sz="2667" b="1" dirty="0">
                <a:solidFill>
                  <a:prstClr val="black"/>
                </a:solidFill>
                <a:latin typeface="Berlin Sans FB" panose="020E0602020502020306" pitchFamily="34" charset="0"/>
              </a:rPr>
              <a:t>UOI</a:t>
            </a:r>
            <a:r>
              <a:rPr lang="fr-FR" altLang="fr-FR" sz="2667" b="1" dirty="0">
                <a:solidFill>
                  <a:srgbClr val="FF0000"/>
                </a:solidFill>
                <a:latin typeface="Berlin Sans FB" panose="020E0602020502020306" pitchFamily="34" charset="0"/>
              </a:rPr>
              <a:t> L</a:t>
            </a:r>
            <a:r>
              <a:rPr lang="fr-FR" altLang="fr-FR" sz="2667" b="1" dirty="0">
                <a:solidFill>
                  <a:prstClr val="black"/>
                </a:solidFill>
                <a:latin typeface="Berlin Sans FB" panose="020E0602020502020306" pitchFamily="34" charset="0"/>
              </a:rPr>
              <a:t>ES </a:t>
            </a:r>
            <a:r>
              <a:rPr lang="fr-FR" altLang="fr-FR" sz="2667" b="1" dirty="0">
                <a:solidFill>
                  <a:srgbClr val="FF0000"/>
                </a:solidFill>
                <a:latin typeface="Berlin Sans FB" panose="020E0602020502020306" pitchFamily="34" charset="0"/>
              </a:rPr>
              <a:t>O</a:t>
            </a:r>
            <a:r>
              <a:rPr lang="fr-FR" altLang="fr-FR" sz="2667" b="1" dirty="0">
                <a:solidFill>
                  <a:prstClr val="black"/>
                </a:solidFill>
                <a:latin typeface="Berlin Sans FB" panose="020E0602020502020306" pitchFamily="34" charset="0"/>
              </a:rPr>
              <a:t>G ?</a:t>
            </a:r>
            <a:endParaRPr lang="fr-FR" altLang="fr-FR" sz="2400" dirty="0">
              <a:solidFill>
                <a:prstClr val="black"/>
              </a:solidFill>
              <a:latin typeface="Berlin Sans FB" panose="020E0602020502020306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0066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75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4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/>
          <p:cNvSpPr txBox="1">
            <a:spLocks noChangeArrowheads="1"/>
          </p:cNvSpPr>
          <p:nvPr/>
        </p:nvSpPr>
        <p:spPr bwMode="auto">
          <a:xfrm>
            <a:off x="-180528" y="1027853"/>
            <a:ext cx="9473239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2001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1200120" lvl="2" indent="-285743" defTabSz="914378" fontAlgn="base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Font typeface="Wingdings" panose="05000000000000000000" pitchFamily="2" charset="2"/>
              <a:buChar char="n"/>
            </a:pPr>
            <a:r>
              <a:rPr lang="fr-FR" altLang="fr-FR" sz="2200" dirty="0">
                <a:solidFill>
                  <a:prstClr val="black"/>
                </a:solidFill>
                <a:latin typeface="Berlin Sans FB" panose="020E0602020502020306" pitchFamily="34" charset="0"/>
              </a:rPr>
              <a:t>Potentiellement pour tous !</a:t>
            </a:r>
          </a:p>
        </p:txBody>
      </p:sp>
      <p:sp>
        <p:nvSpPr>
          <p:cNvPr id="33" name="Rectangle 32"/>
          <p:cNvSpPr/>
          <p:nvPr/>
        </p:nvSpPr>
        <p:spPr>
          <a:xfrm>
            <a:off x="571895" y="1629009"/>
            <a:ext cx="803255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19170" fontAlgn="base">
              <a:spcBef>
                <a:spcPct val="0"/>
              </a:spcBef>
              <a:spcAft>
                <a:spcPct val="0"/>
              </a:spcAft>
            </a:pPr>
            <a:r>
              <a:rPr lang="fr-FR" altLang="fr-FR" dirty="0">
                <a:solidFill>
                  <a:schemeClr val="accent4">
                    <a:lumMod val="75000"/>
                  </a:schemeClr>
                </a:solidFill>
                <a:latin typeface="Kristen ITC" panose="03050502040202030202" pitchFamily="66" charset="0"/>
              </a:rPr>
              <a:t> </a:t>
            </a:r>
            <a:endParaRPr lang="fr-FR" altLang="fr-FR" b="1" dirty="0">
              <a:solidFill>
                <a:schemeClr val="accent4">
                  <a:lumMod val="75000"/>
                </a:schemeClr>
              </a:solidFill>
              <a:latin typeface="Kristen ITC" panose="03050502040202030202" pitchFamily="66" charset="0"/>
            </a:endParaRPr>
          </a:p>
        </p:txBody>
      </p:sp>
      <p:grpSp>
        <p:nvGrpSpPr>
          <p:cNvPr id="21" name="Groupe 20"/>
          <p:cNvGrpSpPr/>
          <p:nvPr/>
        </p:nvGrpSpPr>
        <p:grpSpPr>
          <a:xfrm>
            <a:off x="6462700" y="116632"/>
            <a:ext cx="827112" cy="892010"/>
            <a:chOff x="6616124" y="919431"/>
            <a:chExt cx="1313418" cy="1255331"/>
          </a:xfrm>
        </p:grpSpPr>
        <p:pic>
          <p:nvPicPr>
            <p:cNvPr id="22" name="Image 2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616124" y="925592"/>
              <a:ext cx="1281067" cy="1249170"/>
            </a:xfrm>
            <a:prstGeom prst="rect">
              <a:avLst/>
            </a:prstGeom>
          </p:spPr>
        </p:pic>
        <p:pic>
          <p:nvPicPr>
            <p:cNvPr id="23" name="Image 22"/>
            <p:cNvPicPr>
              <a:picLocks noChangeAspect="1"/>
            </p:cNvPicPr>
            <p:nvPr/>
          </p:nvPicPr>
          <p:blipFill rotWithShape="1">
            <a:blip r:embed="rId3"/>
            <a:srcRect l="63455" t="30143" r="28969" b="55907"/>
            <a:stretch/>
          </p:blipFill>
          <p:spPr>
            <a:xfrm>
              <a:off x="7635687" y="919431"/>
              <a:ext cx="293855" cy="296650"/>
            </a:xfrm>
            <a:prstGeom prst="rect">
              <a:avLst/>
            </a:prstGeom>
          </p:spPr>
        </p:pic>
      </p:grpSp>
      <p:grpSp>
        <p:nvGrpSpPr>
          <p:cNvPr id="27" name="Groupe 26"/>
          <p:cNvGrpSpPr/>
          <p:nvPr/>
        </p:nvGrpSpPr>
        <p:grpSpPr>
          <a:xfrm>
            <a:off x="7383111" y="151477"/>
            <a:ext cx="855454" cy="857165"/>
            <a:chOff x="3972700" y="4946399"/>
            <a:chExt cx="855454" cy="857165"/>
          </a:xfrm>
        </p:grpSpPr>
        <p:pic>
          <p:nvPicPr>
            <p:cNvPr id="28" name="Image 27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972700" y="4948110"/>
              <a:ext cx="855454" cy="855454"/>
            </a:xfrm>
            <a:prstGeom prst="rect">
              <a:avLst/>
            </a:prstGeom>
          </p:spPr>
        </p:pic>
        <p:pic>
          <p:nvPicPr>
            <p:cNvPr id="29" name="Image 28"/>
            <p:cNvPicPr>
              <a:picLocks noChangeAspect="1"/>
            </p:cNvPicPr>
            <p:nvPr/>
          </p:nvPicPr>
          <p:blipFill rotWithShape="1">
            <a:blip r:embed="rId3"/>
            <a:srcRect l="63455" t="30143" r="28969" b="55907"/>
            <a:stretch/>
          </p:blipFill>
          <p:spPr>
            <a:xfrm>
              <a:off x="4622781" y="4946399"/>
              <a:ext cx="185052" cy="210793"/>
            </a:xfrm>
            <a:prstGeom prst="rect">
              <a:avLst/>
            </a:prstGeom>
          </p:spPr>
        </p:pic>
      </p:grpSp>
      <p:sp>
        <p:nvSpPr>
          <p:cNvPr id="14" name="ZoneTexte 11"/>
          <p:cNvSpPr txBox="1">
            <a:spLocks noChangeArrowheads="1"/>
          </p:cNvSpPr>
          <p:nvPr/>
        </p:nvSpPr>
        <p:spPr bwMode="auto">
          <a:xfrm>
            <a:off x="134938" y="187498"/>
            <a:ext cx="9009061" cy="5027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2667" b="1" dirty="0">
                <a:solidFill>
                  <a:srgbClr val="FF0000"/>
                </a:solidFill>
                <a:latin typeface="Berlin Sans FB" panose="020E0602020502020306" pitchFamily="34" charset="0"/>
              </a:rPr>
              <a:t>C</a:t>
            </a:r>
            <a:r>
              <a:rPr lang="fr-FR" altLang="fr-FR" sz="2667" b="1" dirty="0">
                <a:latin typeface="Berlin Sans FB" panose="020E0602020502020306" pitchFamily="34" charset="0"/>
              </a:rPr>
              <a:t>’EST</a:t>
            </a:r>
            <a:r>
              <a:rPr lang="fr-FR" altLang="fr-FR" sz="2667" b="1" dirty="0">
                <a:solidFill>
                  <a:srgbClr val="FF0000"/>
                </a:solidFill>
                <a:latin typeface="Berlin Sans FB" panose="020E0602020502020306" pitchFamily="34" charset="0"/>
              </a:rPr>
              <a:t> P</a:t>
            </a:r>
            <a:r>
              <a:rPr lang="fr-FR" altLang="fr-FR" sz="2667" b="1" dirty="0">
                <a:latin typeface="Berlin Sans FB" panose="020E0602020502020306" pitchFamily="34" charset="0"/>
              </a:rPr>
              <a:t>OUR</a:t>
            </a:r>
            <a:r>
              <a:rPr lang="fr-FR" altLang="fr-FR" sz="2667" b="1" dirty="0">
                <a:solidFill>
                  <a:srgbClr val="FF0000"/>
                </a:solidFill>
                <a:latin typeface="Berlin Sans FB" panose="020E0602020502020306" pitchFamily="34" charset="0"/>
              </a:rPr>
              <a:t> Q</a:t>
            </a:r>
            <a:r>
              <a:rPr lang="fr-FR" altLang="fr-FR" sz="2667" b="1" dirty="0">
                <a:latin typeface="Berlin Sans FB" panose="020E0602020502020306" pitchFamily="34" charset="0"/>
              </a:rPr>
              <a:t>UI</a:t>
            </a:r>
            <a:r>
              <a:rPr lang="fr-FR" altLang="fr-FR" sz="2667" b="1" dirty="0">
                <a:solidFill>
                  <a:srgbClr val="FF0000"/>
                </a:solidFill>
                <a:latin typeface="Berlin Sans FB" panose="020E0602020502020306" pitchFamily="34" charset="0"/>
              </a:rPr>
              <a:t> L</a:t>
            </a:r>
            <a:r>
              <a:rPr lang="fr-FR" altLang="fr-FR" sz="2667" b="1" dirty="0">
                <a:latin typeface="Berlin Sans FB" panose="020E0602020502020306" pitchFamily="34" charset="0"/>
              </a:rPr>
              <a:t>ES </a:t>
            </a:r>
            <a:r>
              <a:rPr lang="fr-FR" altLang="fr-FR" sz="2667" b="1" dirty="0">
                <a:solidFill>
                  <a:srgbClr val="FF0000"/>
                </a:solidFill>
                <a:latin typeface="Berlin Sans FB" panose="020E0602020502020306" pitchFamily="34" charset="0"/>
              </a:rPr>
              <a:t>O</a:t>
            </a:r>
            <a:r>
              <a:rPr lang="fr-FR" altLang="fr-FR" sz="2667" b="1" dirty="0">
                <a:latin typeface="Berlin Sans FB" panose="020E0602020502020306" pitchFamily="34" charset="0"/>
              </a:rPr>
              <a:t>G ?</a:t>
            </a:r>
            <a:endParaRPr lang="fr-FR" altLang="fr-FR" sz="2400" dirty="0">
              <a:latin typeface="Berlin Sans FB" panose="020E0602020502020306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71895" y="1628800"/>
            <a:ext cx="7744521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>
                <a:solidFill>
                  <a:schemeClr val="accent4">
                    <a:lumMod val="75000"/>
                  </a:schemeClr>
                </a:solidFill>
                <a:latin typeface="Kristen ITC" panose="03050502040202030202" pitchFamily="66" charset="0"/>
              </a:rPr>
              <a:t>Les investisseurs qui souhaitent confier la gestion de tout ou partie de leur contrat à un expert des marchés financiers…</a:t>
            </a:r>
          </a:p>
          <a:p>
            <a:endParaRPr lang="fr-FR" dirty="0">
              <a:solidFill>
                <a:schemeClr val="accent4">
                  <a:lumMod val="75000"/>
                </a:schemeClr>
              </a:solidFill>
              <a:latin typeface="Kristen ITC" panose="03050502040202030202" pitchFamily="66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dirty="0">
                <a:solidFill>
                  <a:schemeClr val="accent4">
                    <a:lumMod val="60000"/>
                    <a:lumOff val="40000"/>
                  </a:schemeClr>
                </a:solidFill>
                <a:latin typeface="Kristen ITC" panose="03050502040202030202" pitchFamily="66" charset="0"/>
              </a:rPr>
              <a:t>Pour diversifier leurs placements avec un large choix de valeurs et de classes d’actifs.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fr-FR" dirty="0">
              <a:solidFill>
                <a:schemeClr val="accent4">
                  <a:lumMod val="60000"/>
                  <a:lumOff val="40000"/>
                </a:schemeClr>
              </a:solidFill>
              <a:latin typeface="Kristen ITC" panose="03050502040202030202" pitchFamily="66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dirty="0">
                <a:solidFill>
                  <a:schemeClr val="accent5">
                    <a:lumMod val="75000"/>
                  </a:schemeClr>
                </a:solidFill>
                <a:latin typeface="Kristen ITC" panose="03050502040202030202" pitchFamily="66" charset="0"/>
              </a:rPr>
              <a:t>Pour bénéficier d’un couple rendement/risque qui corresponde à leur profil de risque et à leurs objectifs, dans le cadre de votre devoir de conseil.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fr-FR" dirty="0">
              <a:solidFill>
                <a:schemeClr val="accent5">
                  <a:lumMod val="75000"/>
                </a:schemeClr>
              </a:solidFill>
              <a:latin typeface="Kristen ITC" panose="03050502040202030202" pitchFamily="66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dirty="0">
                <a:solidFill>
                  <a:schemeClr val="accent4">
                    <a:lumMod val="60000"/>
                    <a:lumOff val="40000"/>
                  </a:schemeClr>
                </a:solidFill>
                <a:latin typeface="Kristen ITC" panose="03050502040202030202" pitchFamily="66" charset="0"/>
              </a:rPr>
              <a:t>Pour bénéficier d’une allocation construite à partir des meilleurs OPC de la Place, dans le cadre d’une vraie architecture ouverte.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8C2D1AF-16EC-4CBC-930C-A47AA9F423DD}"/>
              </a:ext>
            </a:extLst>
          </p:cNvPr>
          <p:cNvSpPr/>
          <p:nvPr/>
        </p:nvSpPr>
        <p:spPr>
          <a:xfrm>
            <a:off x="108298" y="6165304"/>
            <a:ext cx="3455590" cy="6021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Franklin Gothic Heavy" panose="020B0903020102020204" pitchFamily="34" charset="0"/>
                <a:ea typeface="+mn-ea"/>
                <a:cs typeface="+mn-cs"/>
              </a:rPr>
              <a:t>DIRECTION MARCHE 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Franklin Gothic Heavy" panose="020B0903020102020204" pitchFamily="34" charset="0"/>
                <a:ea typeface="+mn-ea"/>
                <a:cs typeface="+mn-cs"/>
              </a:rPr>
              <a:t>PREMIUM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Franklin Gothic Heavy" panose="020B0903020102020204" pitchFamily="34" charset="0"/>
                <a:ea typeface="+mn-ea"/>
                <a:cs typeface="+mn-cs"/>
              </a:rPr>
              <a:t>Pôle Expertise Premium</a:t>
            </a:r>
          </a:p>
        </p:txBody>
      </p:sp>
      <p:pic>
        <p:nvPicPr>
          <p:cNvPr id="16" name="Image 2" descr="cid:image008.jpg@01D7596C.B409CC40">
            <a:extLst>
              <a:ext uri="{FF2B5EF4-FFF2-40B4-BE49-F238E27FC236}">
                <a16:creationId xmlns:a16="http://schemas.microsoft.com/office/drawing/2014/main" id="{24A41C1A-7183-4D54-AC15-792FE2881A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5113" y="6278430"/>
            <a:ext cx="1569000" cy="4578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2629621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11"/>
          <p:cNvSpPr txBox="1">
            <a:spLocks noChangeArrowheads="1"/>
          </p:cNvSpPr>
          <p:nvPr/>
        </p:nvSpPr>
        <p:spPr bwMode="auto">
          <a:xfrm>
            <a:off x="134938" y="187498"/>
            <a:ext cx="9009061" cy="5027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2667" b="1" dirty="0">
                <a:solidFill>
                  <a:srgbClr val="FF0000"/>
                </a:solidFill>
                <a:latin typeface="Berlin Sans FB" panose="020E0602020502020306" pitchFamily="34" charset="0"/>
              </a:rPr>
              <a:t>P</a:t>
            </a:r>
            <a:r>
              <a:rPr lang="fr-FR" altLang="fr-FR" sz="2667" b="1" dirty="0">
                <a:latin typeface="Berlin Sans FB" panose="020E0602020502020306" pitchFamily="34" charset="0"/>
              </a:rPr>
              <a:t>OURQUOI</a:t>
            </a:r>
            <a:r>
              <a:rPr lang="fr-FR" altLang="fr-FR" sz="2667" b="1" dirty="0">
                <a:solidFill>
                  <a:srgbClr val="FF0000"/>
                </a:solidFill>
                <a:latin typeface="Berlin Sans FB" panose="020E0602020502020306" pitchFamily="34" charset="0"/>
              </a:rPr>
              <a:t> F</a:t>
            </a:r>
            <a:r>
              <a:rPr lang="fr-FR" altLang="fr-FR" sz="2667" b="1" dirty="0">
                <a:latin typeface="Berlin Sans FB" panose="020E0602020502020306" pitchFamily="34" charset="0"/>
              </a:rPr>
              <a:t>AIRE</a:t>
            </a:r>
            <a:r>
              <a:rPr lang="fr-FR" altLang="fr-FR" sz="2667" b="1" dirty="0">
                <a:solidFill>
                  <a:srgbClr val="FF0000"/>
                </a:solidFill>
                <a:latin typeface="Berlin Sans FB" panose="020E0602020502020306" pitchFamily="34" charset="0"/>
              </a:rPr>
              <a:t> D</a:t>
            </a:r>
            <a:r>
              <a:rPr lang="fr-FR" altLang="fr-FR" sz="2667" b="1" dirty="0">
                <a:latin typeface="Berlin Sans FB" panose="020E0602020502020306" pitchFamily="34" charset="0"/>
              </a:rPr>
              <a:t>ES </a:t>
            </a:r>
            <a:r>
              <a:rPr lang="fr-FR" altLang="fr-FR" sz="2667" b="1" dirty="0">
                <a:solidFill>
                  <a:srgbClr val="FF0000"/>
                </a:solidFill>
                <a:latin typeface="Berlin Sans FB" panose="020E0602020502020306" pitchFamily="34" charset="0"/>
              </a:rPr>
              <a:t>O</a:t>
            </a:r>
            <a:r>
              <a:rPr lang="fr-FR" altLang="fr-FR" sz="2667" b="1" dirty="0">
                <a:latin typeface="Berlin Sans FB" panose="020E0602020502020306" pitchFamily="34" charset="0"/>
              </a:rPr>
              <a:t>G ?</a:t>
            </a:r>
            <a:endParaRPr lang="fr-FR" altLang="fr-FR" sz="2400" dirty="0">
              <a:latin typeface="Berlin Sans FB" panose="020E0602020502020306" pitchFamily="34" charset="0"/>
            </a:endParaRPr>
          </a:p>
        </p:txBody>
      </p:sp>
      <p:sp>
        <p:nvSpPr>
          <p:cNvPr id="9" name="ZoneTexte 8"/>
          <p:cNvSpPr txBox="1">
            <a:spLocks noChangeArrowheads="1"/>
          </p:cNvSpPr>
          <p:nvPr/>
        </p:nvSpPr>
        <p:spPr bwMode="auto">
          <a:xfrm>
            <a:off x="-180528" y="1027853"/>
            <a:ext cx="9473239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2001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1200120" lvl="2" indent="-285743" defTabSz="914378" fontAlgn="base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Font typeface="Wingdings" panose="05000000000000000000" pitchFamily="2" charset="2"/>
              <a:buChar char="n"/>
            </a:pPr>
            <a:r>
              <a:rPr lang="fr-FR" altLang="fr-FR" sz="2200" dirty="0">
                <a:solidFill>
                  <a:prstClr val="black"/>
                </a:solidFill>
                <a:latin typeface="Berlin Sans FB" panose="020E0602020502020306" pitchFamily="34" charset="0"/>
              </a:rPr>
              <a:t>Pour le client: Simplicité, souplesse, expertise …</a:t>
            </a:r>
          </a:p>
        </p:txBody>
      </p:sp>
      <p:sp>
        <p:nvSpPr>
          <p:cNvPr id="33" name="Rectangle 32"/>
          <p:cNvSpPr/>
          <p:nvPr/>
        </p:nvSpPr>
        <p:spPr>
          <a:xfrm>
            <a:off x="571895" y="1629009"/>
            <a:ext cx="8032553" cy="44319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r-FR" altLang="fr-FR" dirty="0">
                <a:solidFill>
                  <a:schemeClr val="accent4">
                    <a:lumMod val="75000"/>
                  </a:schemeClr>
                </a:solidFill>
                <a:latin typeface="Kristen ITC" panose="03050502040202030202" pitchFamily="66" charset="0"/>
              </a:rPr>
              <a:t> L’allocation de l’orientation de gestion du client s’adapte aux cycles économiques et aux conditions de marché en respectant le profil de gestion choisi par le client (équilibre, vitalité, audace) .</a:t>
            </a:r>
          </a:p>
          <a:p>
            <a:pPr defTabSz="1219170" fontAlgn="base">
              <a:spcBef>
                <a:spcPct val="0"/>
              </a:spcBef>
              <a:spcAft>
                <a:spcPct val="0"/>
              </a:spcAft>
            </a:pPr>
            <a:endParaRPr lang="fr-FR" altLang="fr-FR" sz="1600" dirty="0">
              <a:solidFill>
                <a:schemeClr val="bg1">
                  <a:lumMod val="50000"/>
                </a:schemeClr>
              </a:solidFill>
              <a:latin typeface="Kristen ITC" panose="03050502040202030202" pitchFamily="66" charset="0"/>
            </a:endParaRPr>
          </a:p>
          <a:p>
            <a:pPr defTabSz="1219170" fontAlgn="base">
              <a:spcBef>
                <a:spcPct val="0"/>
              </a:spcBef>
              <a:spcAft>
                <a:spcPct val="0"/>
              </a:spcAft>
            </a:pPr>
            <a:r>
              <a:rPr lang="fr-FR" altLang="fr-FR" dirty="0">
                <a:solidFill>
                  <a:schemeClr val="accent5">
                    <a:lumMod val="75000"/>
                  </a:schemeClr>
                </a:solidFill>
                <a:latin typeface="Kristen ITC" panose="03050502040202030202" pitchFamily="66" charset="0"/>
              </a:rPr>
              <a:t>Les UC vont être choisies, conservées ou arbitrées en fonction de leur pertinence de détention au regard de l’orientation de gestion prédéfinie.</a:t>
            </a:r>
          </a:p>
          <a:p>
            <a:pPr defTabSz="1219170" fontAlgn="base">
              <a:spcBef>
                <a:spcPct val="0"/>
              </a:spcBef>
              <a:spcAft>
                <a:spcPct val="0"/>
              </a:spcAft>
            </a:pPr>
            <a:endParaRPr lang="fr-FR" altLang="fr-FR" sz="1600" dirty="0">
              <a:solidFill>
                <a:schemeClr val="bg1">
                  <a:lumMod val="50000"/>
                </a:schemeClr>
              </a:solidFill>
              <a:latin typeface="Kristen ITC" panose="03050502040202030202" pitchFamily="66" charset="0"/>
            </a:endParaRPr>
          </a:p>
          <a:p>
            <a:pPr defTabSz="1219170" fontAlgn="base">
              <a:spcBef>
                <a:spcPct val="0"/>
              </a:spcBef>
              <a:spcAft>
                <a:spcPct val="0"/>
              </a:spcAft>
            </a:pPr>
            <a:r>
              <a:rPr lang="fr-FR" altLang="fr-FR" sz="1600" dirty="0">
                <a:solidFill>
                  <a:schemeClr val="bg1">
                    <a:lumMod val="50000"/>
                  </a:schemeClr>
                </a:solidFill>
                <a:latin typeface="Kristen ITC" panose="03050502040202030202" pitchFamily="66" charset="0"/>
              </a:rPr>
              <a:t> </a:t>
            </a:r>
            <a:r>
              <a:rPr lang="fr-FR" altLang="fr-FR" dirty="0">
                <a:solidFill>
                  <a:schemeClr val="accent4">
                    <a:lumMod val="75000"/>
                  </a:schemeClr>
                </a:solidFill>
                <a:latin typeface="Kristen ITC" panose="03050502040202030202" pitchFamily="66" charset="0"/>
              </a:rPr>
              <a:t>Le client peut à tout moment, en fonction de l’évolution de ses besoins et objectifs, décider à l’issue d’un entretien avec son conseiller et du conseil en découlant, de modifier son orientation de gestion afin d’être en adéquation avec son nouveau profil de risque ou l’arrêter.</a:t>
            </a:r>
          </a:p>
          <a:p>
            <a:pPr defTabSz="1219170" fontAlgn="base">
              <a:spcBef>
                <a:spcPct val="0"/>
              </a:spcBef>
              <a:spcAft>
                <a:spcPct val="0"/>
              </a:spcAft>
            </a:pPr>
            <a:endParaRPr lang="fr-FR" altLang="fr-FR" sz="1600" dirty="0">
              <a:solidFill>
                <a:schemeClr val="bg1">
                  <a:lumMod val="50000"/>
                </a:schemeClr>
              </a:solidFill>
              <a:latin typeface="Kristen ITC" panose="03050502040202030202" pitchFamily="66" charset="0"/>
            </a:endParaRPr>
          </a:p>
          <a:p>
            <a:pPr defTabSz="1219170" fontAlgn="base">
              <a:spcBef>
                <a:spcPct val="0"/>
              </a:spcBef>
              <a:spcAft>
                <a:spcPct val="0"/>
              </a:spcAft>
            </a:pPr>
            <a:r>
              <a:rPr lang="fr-FR" altLang="fr-FR" sz="1600" dirty="0">
                <a:solidFill>
                  <a:schemeClr val="bg1">
                    <a:lumMod val="50000"/>
                  </a:schemeClr>
                </a:solidFill>
                <a:latin typeface="Kristen ITC" panose="03050502040202030202" pitchFamily="66" charset="0"/>
              </a:rPr>
              <a:t> </a:t>
            </a:r>
            <a:r>
              <a:rPr lang="fr-FR" altLang="fr-FR" dirty="0">
                <a:solidFill>
                  <a:schemeClr val="accent5">
                    <a:lumMod val="75000"/>
                  </a:schemeClr>
                </a:solidFill>
                <a:latin typeface="Kristen ITC" panose="03050502040202030202" pitchFamily="66" charset="0"/>
              </a:rPr>
              <a:t>Ce service lui est facturé selon les contrats de 0,45 % à 0,60 % de frais de gestion en sus des frais de gestion UC.</a:t>
            </a:r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48264" y="188640"/>
            <a:ext cx="936104" cy="936104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6D9B93A1-3CED-456D-8D70-40DCC48597A9}"/>
              </a:ext>
            </a:extLst>
          </p:cNvPr>
          <p:cNvSpPr/>
          <p:nvPr/>
        </p:nvSpPr>
        <p:spPr>
          <a:xfrm>
            <a:off x="108298" y="6165304"/>
            <a:ext cx="3455590" cy="6021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Franklin Gothic Heavy" panose="020B0903020102020204" pitchFamily="34" charset="0"/>
                <a:ea typeface="+mn-ea"/>
                <a:cs typeface="+mn-cs"/>
              </a:rPr>
              <a:t>DIRECTION MARCHE 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Franklin Gothic Heavy" panose="020B0903020102020204" pitchFamily="34" charset="0"/>
                <a:ea typeface="+mn-ea"/>
                <a:cs typeface="+mn-cs"/>
              </a:rPr>
              <a:t>PREMIUM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Franklin Gothic Heavy" panose="020B0903020102020204" pitchFamily="34" charset="0"/>
                <a:ea typeface="+mn-ea"/>
                <a:cs typeface="+mn-cs"/>
              </a:rPr>
              <a:t>Pôle Expertise Premium</a:t>
            </a:r>
          </a:p>
        </p:txBody>
      </p:sp>
      <p:pic>
        <p:nvPicPr>
          <p:cNvPr id="12" name="Image 2" descr="cid:image008.jpg@01D7596C.B409CC40">
            <a:extLst>
              <a:ext uri="{FF2B5EF4-FFF2-40B4-BE49-F238E27FC236}">
                <a16:creationId xmlns:a16="http://schemas.microsoft.com/office/drawing/2014/main" id="{6B9B448A-4BBB-45A4-A8D1-86B0BE9EBA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5113" y="6278430"/>
            <a:ext cx="1569000" cy="4578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9972213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/>
          <p:cNvSpPr txBox="1">
            <a:spLocks noChangeArrowheads="1"/>
          </p:cNvSpPr>
          <p:nvPr/>
        </p:nvSpPr>
        <p:spPr bwMode="auto">
          <a:xfrm>
            <a:off x="-180528" y="1027853"/>
            <a:ext cx="9473239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2001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1200120" lvl="2" indent="-285743" defTabSz="914378" fontAlgn="base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Font typeface="Wingdings" panose="05000000000000000000" pitchFamily="2" charset="2"/>
              <a:buChar char="n"/>
            </a:pPr>
            <a:r>
              <a:rPr lang="fr-FR" altLang="fr-FR" sz="2200" dirty="0">
                <a:solidFill>
                  <a:prstClr val="black"/>
                </a:solidFill>
                <a:latin typeface="Berlin Sans FB" panose="020E0602020502020306" pitchFamily="34" charset="0"/>
              </a:rPr>
              <a:t>Pour le conseiller: Gain de temps, simplicité, sécurité et PNB</a:t>
            </a:r>
          </a:p>
        </p:txBody>
      </p:sp>
      <p:sp>
        <p:nvSpPr>
          <p:cNvPr id="33" name="Rectangle 32"/>
          <p:cNvSpPr/>
          <p:nvPr/>
        </p:nvSpPr>
        <p:spPr>
          <a:xfrm>
            <a:off x="571895" y="1629009"/>
            <a:ext cx="8032553" cy="33547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19170" fontAlgn="base">
              <a:spcBef>
                <a:spcPct val="0"/>
              </a:spcBef>
              <a:spcAft>
                <a:spcPct val="0"/>
              </a:spcAft>
            </a:pPr>
            <a:r>
              <a:rPr lang="fr-FR" altLang="fr-FR" sz="1600" dirty="0">
                <a:solidFill>
                  <a:schemeClr val="bg1">
                    <a:lumMod val="50000"/>
                  </a:schemeClr>
                </a:solidFill>
                <a:latin typeface="Kristen ITC" panose="03050502040202030202" pitchFamily="66" charset="0"/>
              </a:rPr>
              <a:t> </a:t>
            </a:r>
            <a:r>
              <a:rPr lang="fr-FR" altLang="fr-FR" dirty="0">
                <a:solidFill>
                  <a:schemeClr val="accent4">
                    <a:lumMod val="75000"/>
                  </a:schemeClr>
                </a:solidFill>
                <a:latin typeface="Kristen ITC" panose="03050502040202030202" pitchFamily="66" charset="0"/>
              </a:rPr>
              <a:t>Le conseiller se consacre au suivi de la relation commerciale et s’assure lors de ses rendez-vous avec son client de l’adéquation de la solution d’épargne avec les projets et les besoins de ce dernier.</a:t>
            </a:r>
          </a:p>
          <a:p>
            <a:pPr defTabSz="1219170" fontAlgn="base">
              <a:spcBef>
                <a:spcPct val="0"/>
              </a:spcBef>
              <a:spcAft>
                <a:spcPct val="0"/>
              </a:spcAft>
            </a:pPr>
            <a:endParaRPr lang="fr-FR" altLang="fr-FR" dirty="0">
              <a:solidFill>
                <a:schemeClr val="accent4">
                  <a:lumMod val="75000"/>
                </a:schemeClr>
              </a:solidFill>
              <a:latin typeface="Kristen ITC" panose="03050502040202030202" pitchFamily="66" charset="0"/>
            </a:endParaRPr>
          </a:p>
          <a:p>
            <a:pPr defTabSz="1219170" fontAlgn="base">
              <a:spcBef>
                <a:spcPct val="0"/>
              </a:spcBef>
              <a:spcAft>
                <a:spcPct val="0"/>
              </a:spcAft>
            </a:pPr>
            <a:r>
              <a:rPr lang="fr-FR" altLang="fr-FR" dirty="0">
                <a:solidFill>
                  <a:schemeClr val="accent5">
                    <a:lumMod val="75000"/>
                  </a:schemeClr>
                </a:solidFill>
                <a:latin typeface="Kristen ITC" panose="03050502040202030202" pitchFamily="66" charset="0"/>
              </a:rPr>
              <a:t>Le conseiller n’intervient pas dans la sélection des UC et les opérations d’arbitrage sont réalisées par l’assureur, qui s’appuie sur l’expertise de VEGA Investment Managers.</a:t>
            </a:r>
          </a:p>
          <a:p>
            <a:pPr defTabSz="1219170" fontAlgn="base">
              <a:spcBef>
                <a:spcPct val="0"/>
              </a:spcBef>
              <a:spcAft>
                <a:spcPct val="0"/>
              </a:spcAft>
            </a:pPr>
            <a:endParaRPr lang="fr-FR" altLang="fr-FR" sz="1600" dirty="0">
              <a:solidFill>
                <a:schemeClr val="bg1">
                  <a:lumMod val="50000"/>
                </a:schemeClr>
              </a:solidFill>
              <a:latin typeface="Kristen ITC" panose="03050502040202030202" pitchFamily="66" charset="0"/>
            </a:endParaRPr>
          </a:p>
          <a:p>
            <a:pPr defTabSz="1219170" fontAlgn="base">
              <a:spcBef>
                <a:spcPct val="0"/>
              </a:spcBef>
              <a:spcAft>
                <a:spcPct val="0"/>
              </a:spcAft>
            </a:pPr>
            <a:r>
              <a:rPr lang="fr-FR" altLang="fr-FR" dirty="0">
                <a:solidFill>
                  <a:schemeClr val="accent4">
                    <a:lumMod val="75000"/>
                  </a:schemeClr>
                </a:solidFill>
                <a:latin typeface="Kristen ITC" panose="03050502040202030202" pitchFamily="66" charset="0"/>
              </a:rPr>
              <a:t>Intégration dans l’outil LEA.</a:t>
            </a:r>
          </a:p>
          <a:p>
            <a:pPr defTabSz="1219170" fontAlgn="base">
              <a:spcBef>
                <a:spcPct val="0"/>
              </a:spcBef>
              <a:spcAft>
                <a:spcPct val="0"/>
              </a:spcAft>
            </a:pPr>
            <a:endParaRPr lang="fr-FR" altLang="fr-FR" sz="1600" dirty="0">
              <a:solidFill>
                <a:schemeClr val="bg1">
                  <a:lumMod val="50000"/>
                </a:schemeClr>
              </a:solidFill>
              <a:latin typeface="Kristen ITC" panose="03050502040202030202" pitchFamily="66" charset="0"/>
            </a:endParaRPr>
          </a:p>
          <a:p>
            <a:pPr defTabSz="1219170" fontAlgn="base">
              <a:spcBef>
                <a:spcPct val="0"/>
              </a:spcBef>
              <a:spcAft>
                <a:spcPct val="0"/>
              </a:spcAft>
            </a:pPr>
            <a:r>
              <a:rPr lang="fr-FR" altLang="fr-FR" dirty="0">
                <a:solidFill>
                  <a:schemeClr val="accent5">
                    <a:lumMod val="75000"/>
                  </a:schemeClr>
                </a:solidFill>
                <a:latin typeface="Kristen ITC" panose="03050502040202030202" pitchFamily="66" charset="0"/>
              </a:rPr>
              <a:t>PNB Caisse d’Épargne : un service générateur de PNB par le biais des frais de gestion prélevés sur l’encours géré pour les contrats de l’offre </a:t>
            </a:r>
          </a:p>
        </p:txBody>
      </p:sp>
      <p:grpSp>
        <p:nvGrpSpPr>
          <p:cNvPr id="21" name="Groupe 20"/>
          <p:cNvGrpSpPr/>
          <p:nvPr/>
        </p:nvGrpSpPr>
        <p:grpSpPr>
          <a:xfrm>
            <a:off x="6462700" y="116632"/>
            <a:ext cx="827112" cy="892010"/>
            <a:chOff x="6616124" y="919431"/>
            <a:chExt cx="1313418" cy="1255331"/>
          </a:xfrm>
        </p:grpSpPr>
        <p:pic>
          <p:nvPicPr>
            <p:cNvPr id="22" name="Image 2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616124" y="925592"/>
              <a:ext cx="1281067" cy="1249170"/>
            </a:xfrm>
            <a:prstGeom prst="rect">
              <a:avLst/>
            </a:prstGeom>
          </p:spPr>
        </p:pic>
        <p:pic>
          <p:nvPicPr>
            <p:cNvPr id="23" name="Image 22"/>
            <p:cNvPicPr>
              <a:picLocks noChangeAspect="1"/>
            </p:cNvPicPr>
            <p:nvPr/>
          </p:nvPicPr>
          <p:blipFill rotWithShape="1">
            <a:blip r:embed="rId3"/>
            <a:srcRect l="63455" t="30143" r="28969" b="55907"/>
            <a:stretch/>
          </p:blipFill>
          <p:spPr>
            <a:xfrm>
              <a:off x="7635687" y="919431"/>
              <a:ext cx="293855" cy="296650"/>
            </a:xfrm>
            <a:prstGeom prst="rect">
              <a:avLst/>
            </a:prstGeom>
          </p:spPr>
        </p:pic>
      </p:grpSp>
      <p:grpSp>
        <p:nvGrpSpPr>
          <p:cNvPr id="27" name="Groupe 26"/>
          <p:cNvGrpSpPr/>
          <p:nvPr/>
        </p:nvGrpSpPr>
        <p:grpSpPr>
          <a:xfrm>
            <a:off x="7383111" y="151477"/>
            <a:ext cx="855454" cy="857165"/>
            <a:chOff x="3972700" y="4946399"/>
            <a:chExt cx="855454" cy="857165"/>
          </a:xfrm>
        </p:grpSpPr>
        <p:pic>
          <p:nvPicPr>
            <p:cNvPr id="28" name="Image 27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972700" y="4948110"/>
              <a:ext cx="855454" cy="855454"/>
            </a:xfrm>
            <a:prstGeom prst="rect">
              <a:avLst/>
            </a:prstGeom>
          </p:spPr>
        </p:pic>
        <p:pic>
          <p:nvPicPr>
            <p:cNvPr id="29" name="Image 28"/>
            <p:cNvPicPr>
              <a:picLocks noChangeAspect="1"/>
            </p:cNvPicPr>
            <p:nvPr/>
          </p:nvPicPr>
          <p:blipFill rotWithShape="1">
            <a:blip r:embed="rId3"/>
            <a:srcRect l="63455" t="30143" r="28969" b="55907"/>
            <a:stretch/>
          </p:blipFill>
          <p:spPr>
            <a:xfrm>
              <a:off x="4622781" y="4946399"/>
              <a:ext cx="185052" cy="210793"/>
            </a:xfrm>
            <a:prstGeom prst="rect">
              <a:avLst/>
            </a:prstGeom>
          </p:spPr>
        </p:pic>
      </p:grpSp>
      <p:sp>
        <p:nvSpPr>
          <p:cNvPr id="30" name="ZoneTexte 11"/>
          <p:cNvSpPr txBox="1">
            <a:spLocks noChangeArrowheads="1"/>
          </p:cNvSpPr>
          <p:nvPr/>
        </p:nvSpPr>
        <p:spPr bwMode="auto">
          <a:xfrm>
            <a:off x="134938" y="187498"/>
            <a:ext cx="9009061" cy="5027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2667" b="1" dirty="0">
                <a:solidFill>
                  <a:srgbClr val="FF0000"/>
                </a:solidFill>
                <a:latin typeface="Berlin Sans FB" panose="020E0602020502020306" pitchFamily="34" charset="0"/>
              </a:rPr>
              <a:t>P</a:t>
            </a:r>
            <a:r>
              <a:rPr lang="fr-FR" altLang="fr-FR" sz="2667" b="1" dirty="0">
                <a:latin typeface="Berlin Sans FB" panose="020E0602020502020306" pitchFamily="34" charset="0"/>
              </a:rPr>
              <a:t>OURQUOI</a:t>
            </a:r>
            <a:r>
              <a:rPr lang="fr-FR" altLang="fr-FR" sz="2667" b="1" dirty="0">
                <a:solidFill>
                  <a:srgbClr val="FF0000"/>
                </a:solidFill>
                <a:latin typeface="Berlin Sans FB" panose="020E0602020502020306" pitchFamily="34" charset="0"/>
              </a:rPr>
              <a:t> F</a:t>
            </a:r>
            <a:r>
              <a:rPr lang="fr-FR" altLang="fr-FR" sz="2667" b="1" dirty="0">
                <a:latin typeface="Berlin Sans FB" panose="020E0602020502020306" pitchFamily="34" charset="0"/>
              </a:rPr>
              <a:t>AIRE</a:t>
            </a:r>
            <a:r>
              <a:rPr lang="fr-FR" altLang="fr-FR" sz="2667" b="1" dirty="0">
                <a:solidFill>
                  <a:srgbClr val="FF0000"/>
                </a:solidFill>
                <a:latin typeface="Berlin Sans FB" panose="020E0602020502020306" pitchFamily="34" charset="0"/>
              </a:rPr>
              <a:t> D</a:t>
            </a:r>
            <a:r>
              <a:rPr lang="fr-FR" altLang="fr-FR" sz="2667" b="1" dirty="0">
                <a:latin typeface="Berlin Sans FB" panose="020E0602020502020306" pitchFamily="34" charset="0"/>
              </a:rPr>
              <a:t>ES </a:t>
            </a:r>
            <a:r>
              <a:rPr lang="fr-FR" altLang="fr-FR" sz="2667" b="1" dirty="0">
                <a:solidFill>
                  <a:srgbClr val="FF0000"/>
                </a:solidFill>
                <a:latin typeface="Berlin Sans FB" panose="020E0602020502020306" pitchFamily="34" charset="0"/>
              </a:rPr>
              <a:t>O</a:t>
            </a:r>
            <a:r>
              <a:rPr lang="fr-FR" altLang="fr-FR" sz="2667" b="1" dirty="0">
                <a:latin typeface="Berlin Sans FB" panose="020E0602020502020306" pitchFamily="34" charset="0"/>
              </a:rPr>
              <a:t>G ?</a:t>
            </a:r>
            <a:endParaRPr lang="fr-FR" altLang="fr-FR" sz="2400" dirty="0">
              <a:latin typeface="Berlin Sans FB" panose="020E0602020502020306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0AF9354-5866-4882-B441-D1A320498CCD}"/>
              </a:ext>
            </a:extLst>
          </p:cNvPr>
          <p:cNvSpPr/>
          <p:nvPr/>
        </p:nvSpPr>
        <p:spPr>
          <a:xfrm>
            <a:off x="108298" y="6165304"/>
            <a:ext cx="3455590" cy="6021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Franklin Gothic Heavy" panose="020B0903020102020204" pitchFamily="34" charset="0"/>
                <a:ea typeface="+mn-ea"/>
                <a:cs typeface="+mn-cs"/>
              </a:rPr>
              <a:t>DIRECTION MARCHE 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Franklin Gothic Heavy" panose="020B0903020102020204" pitchFamily="34" charset="0"/>
                <a:ea typeface="+mn-ea"/>
                <a:cs typeface="+mn-cs"/>
              </a:rPr>
              <a:t>PREMIUM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Franklin Gothic Heavy" panose="020B0903020102020204" pitchFamily="34" charset="0"/>
                <a:ea typeface="+mn-ea"/>
                <a:cs typeface="+mn-cs"/>
              </a:rPr>
              <a:t>Pôle Expertise Premium</a:t>
            </a:r>
          </a:p>
        </p:txBody>
      </p:sp>
      <p:pic>
        <p:nvPicPr>
          <p:cNvPr id="14" name="Image 2" descr="cid:image008.jpg@01D7596C.B409CC40">
            <a:extLst>
              <a:ext uri="{FF2B5EF4-FFF2-40B4-BE49-F238E27FC236}">
                <a16:creationId xmlns:a16="http://schemas.microsoft.com/office/drawing/2014/main" id="{A3B3417F-8FDF-4679-AF43-4360487EDD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5113" y="6278430"/>
            <a:ext cx="1569000" cy="4578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5012209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11"/>
          <p:cNvSpPr txBox="1">
            <a:spLocks noChangeArrowheads="1"/>
          </p:cNvSpPr>
          <p:nvPr/>
        </p:nvSpPr>
        <p:spPr bwMode="auto">
          <a:xfrm>
            <a:off x="134938" y="187498"/>
            <a:ext cx="9009061" cy="5027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2667" b="1" dirty="0">
                <a:solidFill>
                  <a:srgbClr val="FF0000"/>
                </a:solidFill>
                <a:latin typeface="Berlin Sans FB" panose="020E0602020502020306" pitchFamily="34" charset="0"/>
              </a:rPr>
              <a:t>L</a:t>
            </a:r>
            <a:r>
              <a:rPr lang="fr-FR" altLang="fr-FR" sz="2667" b="1" dirty="0">
                <a:latin typeface="Berlin Sans FB" panose="020E0602020502020306" pitchFamily="34" charset="0"/>
              </a:rPr>
              <a:t>’</a:t>
            </a:r>
            <a:r>
              <a:rPr lang="fr-FR" altLang="fr-FR" sz="2667" b="1" dirty="0">
                <a:solidFill>
                  <a:srgbClr val="FF0000"/>
                </a:solidFill>
                <a:latin typeface="Berlin Sans FB" panose="020E0602020502020306" pitchFamily="34" charset="0"/>
              </a:rPr>
              <a:t>A</a:t>
            </a:r>
            <a:r>
              <a:rPr lang="fr-FR" altLang="fr-FR" sz="2667" b="1" dirty="0">
                <a:latin typeface="Berlin Sans FB" panose="020E0602020502020306" pitchFamily="34" charset="0"/>
              </a:rPr>
              <a:t>SSURANCE-</a:t>
            </a:r>
            <a:r>
              <a:rPr lang="fr-FR" altLang="fr-FR" sz="2667" b="1" dirty="0">
                <a:solidFill>
                  <a:srgbClr val="FF0000"/>
                </a:solidFill>
                <a:latin typeface="Berlin Sans FB" panose="020E0602020502020306" pitchFamily="34" charset="0"/>
              </a:rPr>
              <a:t>V</a:t>
            </a:r>
            <a:r>
              <a:rPr lang="fr-FR" altLang="fr-FR" sz="2667" b="1" dirty="0">
                <a:latin typeface="Berlin Sans FB" panose="020E0602020502020306" pitchFamily="34" charset="0"/>
              </a:rPr>
              <a:t>IE: </a:t>
            </a:r>
            <a:r>
              <a:rPr lang="fr-FR" altLang="fr-FR" sz="2667" b="1" dirty="0">
                <a:solidFill>
                  <a:srgbClr val="FF0000"/>
                </a:solidFill>
                <a:latin typeface="Berlin Sans FB" panose="020E0602020502020306" pitchFamily="34" charset="0"/>
              </a:rPr>
              <a:t>L</a:t>
            </a:r>
            <a:r>
              <a:rPr lang="fr-FR" altLang="fr-FR" sz="2667" b="1" dirty="0">
                <a:latin typeface="Berlin Sans FB" panose="020E0602020502020306" pitchFamily="34" charset="0"/>
              </a:rPr>
              <a:t>A </a:t>
            </a:r>
            <a:r>
              <a:rPr lang="fr-FR" altLang="fr-FR" sz="2667" b="1" dirty="0">
                <a:solidFill>
                  <a:srgbClr val="FF0000"/>
                </a:solidFill>
                <a:latin typeface="Berlin Sans FB" panose="020E0602020502020306" pitchFamily="34" charset="0"/>
              </a:rPr>
              <a:t>G</a:t>
            </a:r>
            <a:r>
              <a:rPr lang="fr-FR" altLang="fr-FR" sz="2667" b="1" dirty="0">
                <a:latin typeface="Berlin Sans FB" panose="020E0602020502020306" pitchFamily="34" charset="0"/>
              </a:rPr>
              <a:t>AMME </a:t>
            </a:r>
            <a:r>
              <a:rPr lang="fr-FR" altLang="fr-FR" sz="2667" b="1" dirty="0">
                <a:solidFill>
                  <a:srgbClr val="FF0000"/>
                </a:solidFill>
                <a:latin typeface="Berlin Sans FB" panose="020E0602020502020306" pitchFamily="34" charset="0"/>
              </a:rPr>
              <a:t>P</a:t>
            </a:r>
            <a:r>
              <a:rPr lang="fr-FR" altLang="fr-FR" sz="2667" b="1" dirty="0">
                <a:latin typeface="Berlin Sans FB" panose="020E0602020502020306" pitchFamily="34" charset="0"/>
              </a:rPr>
              <a:t>REMIUM</a:t>
            </a:r>
            <a:endParaRPr lang="fr-FR" altLang="fr-FR" sz="2400" dirty="0">
              <a:solidFill>
                <a:prstClr val="black"/>
              </a:solidFill>
              <a:latin typeface="Berlin Sans FB" panose="020E0602020502020306" pitchFamily="34" charset="0"/>
            </a:endParaRPr>
          </a:p>
        </p:txBody>
      </p:sp>
      <p:sp>
        <p:nvSpPr>
          <p:cNvPr id="9" name="ZoneTexte 8"/>
          <p:cNvSpPr txBox="1">
            <a:spLocks noChangeArrowheads="1"/>
          </p:cNvSpPr>
          <p:nvPr/>
        </p:nvSpPr>
        <p:spPr bwMode="auto">
          <a:xfrm>
            <a:off x="-180528" y="1027853"/>
            <a:ext cx="9473239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2001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1200120" lvl="2" indent="-285743" defTabSz="914378" fontAlgn="base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Font typeface="Wingdings" panose="05000000000000000000" pitchFamily="2" charset="2"/>
              <a:buChar char="n"/>
            </a:pPr>
            <a:r>
              <a:rPr lang="fr-FR" altLang="fr-FR" sz="2200" dirty="0">
                <a:solidFill>
                  <a:prstClr val="black"/>
                </a:solidFill>
                <a:latin typeface="Berlin Sans FB" panose="020E0602020502020306" pitchFamily="34" charset="0"/>
              </a:rPr>
              <a:t>La Gestion sous mandat (GSM) et les Orientations de Gestion (OG)</a:t>
            </a:r>
          </a:p>
        </p:txBody>
      </p:sp>
      <p:grpSp>
        <p:nvGrpSpPr>
          <p:cNvPr id="21" name="Groupe 20"/>
          <p:cNvGrpSpPr/>
          <p:nvPr/>
        </p:nvGrpSpPr>
        <p:grpSpPr>
          <a:xfrm>
            <a:off x="240304" y="2459796"/>
            <a:ext cx="1368152" cy="932388"/>
            <a:chOff x="3635896" y="1500840"/>
            <a:chExt cx="1904029" cy="1172728"/>
          </a:xfrm>
        </p:grpSpPr>
        <p:pic>
          <p:nvPicPr>
            <p:cNvPr id="22" name="Image 21"/>
            <p:cNvPicPr>
              <a:picLocks noChangeAspect="1"/>
            </p:cNvPicPr>
            <p:nvPr/>
          </p:nvPicPr>
          <p:blipFill rotWithShape="1">
            <a:blip r:embed="rId2"/>
            <a:srcRect l="10153" t="26375" r="83206" b="65750"/>
            <a:stretch/>
          </p:blipFill>
          <p:spPr>
            <a:xfrm>
              <a:off x="4129729" y="2062661"/>
              <a:ext cx="916362" cy="610907"/>
            </a:xfrm>
            <a:prstGeom prst="rect">
              <a:avLst/>
            </a:prstGeom>
          </p:spPr>
        </p:pic>
        <p:pic>
          <p:nvPicPr>
            <p:cNvPr id="23" name="Image 22"/>
            <p:cNvPicPr>
              <a:picLocks noChangeAspect="1"/>
            </p:cNvPicPr>
            <p:nvPr/>
          </p:nvPicPr>
          <p:blipFill rotWithShape="1">
            <a:blip r:embed="rId3"/>
            <a:srcRect l="10706" t="30313" r="79885" b="64765"/>
            <a:stretch/>
          </p:blipFill>
          <p:spPr>
            <a:xfrm>
              <a:off x="3635896" y="1500840"/>
              <a:ext cx="1904029" cy="560008"/>
            </a:xfrm>
            <a:prstGeom prst="rect">
              <a:avLst/>
            </a:prstGeom>
          </p:spPr>
        </p:pic>
      </p:grpSp>
      <p:sp>
        <p:nvSpPr>
          <p:cNvPr id="27" name="ZoneTexte 44">
            <a:hlinkClick r:id="" action="ppaction://noaction"/>
          </p:cNvPr>
          <p:cNvSpPr txBox="1">
            <a:spLocks noChangeArrowheads="1"/>
          </p:cNvSpPr>
          <p:nvPr/>
        </p:nvSpPr>
        <p:spPr bwMode="auto">
          <a:xfrm>
            <a:off x="1835696" y="2492896"/>
            <a:ext cx="179076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121917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1800" i="1" dirty="0">
                <a:solidFill>
                  <a:srgbClr val="FFE05D"/>
                </a:solidFill>
                <a:latin typeface="Berlin Sans FB" panose="020E0602020502020306" pitchFamily="34" charset="0"/>
              </a:rPr>
              <a:t>NUANCES PLUS</a:t>
            </a:r>
          </a:p>
        </p:txBody>
      </p:sp>
      <p:sp>
        <p:nvSpPr>
          <p:cNvPr id="33" name="Rectangle 32"/>
          <p:cNvSpPr/>
          <p:nvPr/>
        </p:nvSpPr>
        <p:spPr>
          <a:xfrm>
            <a:off x="827584" y="1672095"/>
            <a:ext cx="796839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19170" fontAlgn="base">
              <a:spcBef>
                <a:spcPct val="0"/>
              </a:spcBef>
              <a:spcAft>
                <a:spcPct val="0"/>
              </a:spcAft>
            </a:pPr>
            <a:r>
              <a:rPr lang="fr-FR" altLang="fr-FR" sz="1600" dirty="0">
                <a:solidFill>
                  <a:schemeClr val="bg1">
                    <a:lumMod val="50000"/>
                  </a:schemeClr>
                </a:solidFill>
                <a:latin typeface="Kristen ITC" panose="03050502040202030202" pitchFamily="66" charset="0"/>
              </a:rPr>
              <a:t>Le seuil d’accès et les supports éligibles en accompagnement varient selon l’assureur …</a:t>
            </a:r>
          </a:p>
        </p:txBody>
      </p:sp>
      <p:cxnSp>
        <p:nvCxnSpPr>
          <p:cNvPr id="34" name="Connecteur droit 33"/>
          <p:cNvCxnSpPr/>
          <p:nvPr/>
        </p:nvCxnSpPr>
        <p:spPr>
          <a:xfrm flipH="1">
            <a:off x="4556090" y="2256870"/>
            <a:ext cx="1" cy="4124458"/>
          </a:xfrm>
          <a:prstGeom prst="line">
            <a:avLst/>
          </a:pr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>
          <a:xfrm>
            <a:off x="1253609" y="2828265"/>
            <a:ext cx="3102367" cy="5436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09585" lvl="1" indent="0" defTabSz="121917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1333" dirty="0">
                <a:solidFill>
                  <a:prstClr val="black"/>
                </a:solidFill>
                <a:latin typeface="Kristen ITC" panose="03050502040202030202" pitchFamily="66" charset="0"/>
              </a:rPr>
              <a:t>Seuil d’accès de </a:t>
            </a:r>
            <a:r>
              <a:rPr lang="fr-FR" altLang="fr-FR" sz="1600" b="1" dirty="0">
                <a:solidFill>
                  <a:prstClr val="black"/>
                </a:solidFill>
                <a:latin typeface="Kristen ITC" panose="03050502040202030202" pitchFamily="66" charset="0"/>
              </a:rPr>
              <a:t>5 000 €</a:t>
            </a:r>
          </a:p>
          <a:p>
            <a:pPr marL="609585" lvl="1" indent="0" defTabSz="121917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1333" dirty="0">
                <a:solidFill>
                  <a:prstClr val="black"/>
                </a:solidFill>
                <a:latin typeface="Kristen ITC" panose="03050502040202030202" pitchFamily="66" charset="0"/>
              </a:rPr>
              <a:t>accessible à tout moment</a:t>
            </a:r>
          </a:p>
        </p:txBody>
      </p:sp>
      <p:sp>
        <p:nvSpPr>
          <p:cNvPr id="39" name="ZoneTexte 38"/>
          <p:cNvSpPr txBox="1"/>
          <p:nvPr/>
        </p:nvSpPr>
        <p:spPr>
          <a:xfrm>
            <a:off x="4746364" y="2367092"/>
            <a:ext cx="4049610" cy="22670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1219170">
              <a:defRPr/>
            </a:pPr>
            <a:r>
              <a:rPr lang="fr-FR" sz="1733" b="1" dirty="0">
                <a:solidFill>
                  <a:srgbClr val="1F49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" panose="020E0602020502020306" pitchFamily="34" charset="0"/>
              </a:rPr>
              <a:t>Supports éligibles en accompagnement d’une GSM</a:t>
            </a:r>
            <a:r>
              <a:rPr lang="fr-FR" sz="1733" dirty="0">
                <a:solidFill>
                  <a:srgbClr val="1F497D">
                    <a:lumMod val="60000"/>
                    <a:lumOff val="4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" panose="020E0602020502020306" pitchFamily="34" charset="0"/>
              </a:rPr>
              <a:t> </a:t>
            </a:r>
            <a:r>
              <a:rPr lang="fr-FR" sz="1733" dirty="0">
                <a:solidFill>
                  <a:srgbClr val="1F49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" panose="020E0602020502020306" pitchFamily="34" charset="0"/>
              </a:rPr>
              <a:t>: </a:t>
            </a:r>
          </a:p>
          <a:p>
            <a:pPr algn="ctr" defTabSz="1219170">
              <a:defRPr/>
            </a:pPr>
            <a:endParaRPr lang="fr-FR" sz="1733" dirty="0">
              <a:solidFill>
                <a:srgbClr val="1F497D"/>
              </a:solidFill>
              <a:latin typeface="Berlin Sans FB" panose="020E0602020502020306" pitchFamily="34" charset="0"/>
            </a:endParaRPr>
          </a:p>
          <a:p>
            <a:pPr algn="ctr" defTabSz="1219170">
              <a:defRPr/>
            </a:pPr>
            <a:r>
              <a:rPr lang="fr-FR" dirty="0">
                <a:solidFill>
                  <a:srgbClr val="1F497D"/>
                </a:solidFill>
                <a:latin typeface="Berlin Sans FB" panose="020E0602020502020306" pitchFamily="34" charset="0"/>
              </a:rPr>
              <a:t>Le support en € du contrat </a:t>
            </a:r>
          </a:p>
          <a:p>
            <a:pPr algn="ctr" defTabSz="1219170">
              <a:defRPr/>
            </a:pPr>
            <a:r>
              <a:rPr lang="fr-FR" sz="1733" dirty="0">
                <a:solidFill>
                  <a:srgbClr val="1F497D"/>
                </a:solidFill>
                <a:latin typeface="Berlin Sans FB" panose="020E0602020502020306" pitchFamily="34" charset="0"/>
              </a:rPr>
              <a:t>(</a:t>
            </a:r>
            <a:r>
              <a:rPr lang="fr-FR" sz="1733" dirty="0" err="1">
                <a:solidFill>
                  <a:srgbClr val="1F497D"/>
                </a:solidFill>
                <a:latin typeface="Berlin Sans FB" panose="020E0602020502020306" pitchFamily="34" charset="0"/>
              </a:rPr>
              <a:t>Assureuro</a:t>
            </a:r>
            <a:r>
              <a:rPr lang="fr-FR" sz="1733" dirty="0">
                <a:solidFill>
                  <a:srgbClr val="1F497D"/>
                </a:solidFill>
                <a:latin typeface="Berlin Sans FB" panose="020E0602020502020306" pitchFamily="34" charset="0"/>
              </a:rPr>
              <a:t> ou Privilège Sécurité)</a:t>
            </a:r>
          </a:p>
          <a:p>
            <a:pPr algn="ctr" defTabSz="1219170">
              <a:defRPr/>
            </a:pPr>
            <a:endParaRPr lang="fr-FR" dirty="0">
              <a:solidFill>
                <a:srgbClr val="1F497D"/>
              </a:solidFill>
              <a:latin typeface="Berlin Sans FB" panose="020E0602020502020306" pitchFamily="34" charset="0"/>
            </a:endParaRPr>
          </a:p>
          <a:p>
            <a:pPr algn="ctr" defTabSz="1219170">
              <a:defRPr/>
            </a:pPr>
            <a:r>
              <a:rPr lang="fr-FR" dirty="0">
                <a:solidFill>
                  <a:srgbClr val="1F497D"/>
                </a:solidFill>
                <a:latin typeface="Berlin Sans FB" panose="020E0602020502020306" pitchFamily="34" charset="0"/>
              </a:rPr>
              <a:t>Les supports temporaires</a:t>
            </a:r>
          </a:p>
          <a:p>
            <a:pPr algn="ctr" defTabSz="1219170">
              <a:defRPr/>
            </a:pPr>
            <a:r>
              <a:rPr lang="fr-FR" dirty="0">
                <a:solidFill>
                  <a:srgbClr val="1F497D"/>
                </a:solidFill>
                <a:latin typeface="Berlin Sans FB" panose="020E0602020502020306" pitchFamily="34" charset="0"/>
              </a:rPr>
              <a:t>(Fonds à formules) 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DF692D6-5C24-4AF9-BACD-76694FDC19DA}"/>
              </a:ext>
            </a:extLst>
          </p:cNvPr>
          <p:cNvSpPr/>
          <p:nvPr/>
        </p:nvSpPr>
        <p:spPr>
          <a:xfrm>
            <a:off x="108298" y="6165304"/>
            <a:ext cx="3455590" cy="6021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Franklin Gothic Heavy" panose="020B0903020102020204" pitchFamily="34" charset="0"/>
              </a:rPr>
              <a:t>DIRECTION MARCHE </a:t>
            </a:r>
            <a:r>
              <a:rPr lang="fr-FR" sz="1400" dirty="0">
                <a:solidFill>
                  <a:srgbClr val="FF0000"/>
                </a:solidFill>
                <a:latin typeface="Franklin Gothic Heavy" panose="020B0903020102020204" pitchFamily="34" charset="0"/>
              </a:rPr>
              <a:t>PREMIUM</a:t>
            </a:r>
          </a:p>
          <a:p>
            <a:pPr algn="ctr"/>
            <a:r>
              <a:rPr lang="fr-FR" sz="1400" i="1" dirty="0">
                <a:solidFill>
                  <a:schemeClr val="bg1">
                    <a:lumMod val="65000"/>
                  </a:schemeClr>
                </a:solidFill>
                <a:latin typeface="Franklin Gothic Heavy" panose="020B0903020102020204" pitchFamily="34" charset="0"/>
              </a:rPr>
              <a:t>Pôle Expertise Premium</a:t>
            </a:r>
          </a:p>
        </p:txBody>
      </p:sp>
      <p:pic>
        <p:nvPicPr>
          <p:cNvPr id="17" name="Image 2" descr="cid:image008.jpg@01D7596C.B409CC40">
            <a:extLst>
              <a:ext uri="{FF2B5EF4-FFF2-40B4-BE49-F238E27FC236}">
                <a16:creationId xmlns:a16="http://schemas.microsoft.com/office/drawing/2014/main" id="{98608AF0-E95B-4C16-8DE9-3E4507C8E4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5113" y="6278430"/>
            <a:ext cx="1569000" cy="4578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791580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11"/>
          <p:cNvSpPr txBox="1">
            <a:spLocks noChangeArrowheads="1"/>
          </p:cNvSpPr>
          <p:nvPr/>
        </p:nvSpPr>
        <p:spPr bwMode="auto">
          <a:xfrm>
            <a:off x="134938" y="187498"/>
            <a:ext cx="9009061" cy="5027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2667" b="1" dirty="0">
                <a:solidFill>
                  <a:srgbClr val="FF0000"/>
                </a:solidFill>
                <a:latin typeface="Berlin Sans FB" panose="020E0602020502020306" pitchFamily="34" charset="0"/>
              </a:rPr>
              <a:t>L</a:t>
            </a:r>
            <a:r>
              <a:rPr lang="fr-FR" altLang="fr-FR" sz="2667" b="1" dirty="0">
                <a:latin typeface="Berlin Sans FB" panose="020E0602020502020306" pitchFamily="34" charset="0"/>
              </a:rPr>
              <a:t>’</a:t>
            </a:r>
            <a:r>
              <a:rPr lang="fr-FR" altLang="fr-FR" sz="2667" b="1" dirty="0">
                <a:solidFill>
                  <a:srgbClr val="FF0000"/>
                </a:solidFill>
                <a:latin typeface="Berlin Sans FB" panose="020E0602020502020306" pitchFamily="34" charset="0"/>
              </a:rPr>
              <a:t>A</a:t>
            </a:r>
            <a:r>
              <a:rPr lang="fr-FR" altLang="fr-FR" sz="2667" b="1" dirty="0">
                <a:latin typeface="Berlin Sans FB" panose="020E0602020502020306" pitchFamily="34" charset="0"/>
              </a:rPr>
              <a:t>SSURANCE-</a:t>
            </a:r>
            <a:r>
              <a:rPr lang="fr-FR" altLang="fr-FR" sz="2667" b="1" dirty="0">
                <a:solidFill>
                  <a:srgbClr val="FF0000"/>
                </a:solidFill>
                <a:latin typeface="Berlin Sans FB" panose="020E0602020502020306" pitchFamily="34" charset="0"/>
              </a:rPr>
              <a:t>V</a:t>
            </a:r>
            <a:r>
              <a:rPr lang="fr-FR" altLang="fr-FR" sz="2667" b="1" dirty="0">
                <a:latin typeface="Berlin Sans FB" panose="020E0602020502020306" pitchFamily="34" charset="0"/>
              </a:rPr>
              <a:t>IE: </a:t>
            </a:r>
            <a:r>
              <a:rPr lang="fr-FR" altLang="fr-FR" sz="2667" b="1" dirty="0">
                <a:solidFill>
                  <a:srgbClr val="FF0000"/>
                </a:solidFill>
                <a:latin typeface="Berlin Sans FB" panose="020E0602020502020306" pitchFamily="34" charset="0"/>
              </a:rPr>
              <a:t>L</a:t>
            </a:r>
            <a:r>
              <a:rPr lang="fr-FR" altLang="fr-FR" sz="2667" b="1" dirty="0">
                <a:latin typeface="Berlin Sans FB" panose="020E0602020502020306" pitchFamily="34" charset="0"/>
              </a:rPr>
              <a:t>A </a:t>
            </a:r>
            <a:r>
              <a:rPr lang="fr-FR" altLang="fr-FR" sz="2667" b="1" dirty="0">
                <a:solidFill>
                  <a:srgbClr val="FF0000"/>
                </a:solidFill>
                <a:latin typeface="Berlin Sans FB" panose="020E0602020502020306" pitchFamily="34" charset="0"/>
              </a:rPr>
              <a:t>G</a:t>
            </a:r>
            <a:r>
              <a:rPr lang="fr-FR" altLang="fr-FR" sz="2667" b="1" dirty="0">
                <a:latin typeface="Berlin Sans FB" panose="020E0602020502020306" pitchFamily="34" charset="0"/>
              </a:rPr>
              <a:t>AMME </a:t>
            </a:r>
            <a:r>
              <a:rPr lang="fr-FR" altLang="fr-FR" sz="2667" b="1" dirty="0">
                <a:solidFill>
                  <a:srgbClr val="FF0000"/>
                </a:solidFill>
                <a:latin typeface="Berlin Sans FB" panose="020E0602020502020306" pitchFamily="34" charset="0"/>
              </a:rPr>
              <a:t>P</a:t>
            </a:r>
            <a:r>
              <a:rPr lang="fr-FR" altLang="fr-FR" sz="2667" b="1" dirty="0">
                <a:latin typeface="Berlin Sans FB" panose="020E0602020502020306" pitchFamily="34" charset="0"/>
              </a:rPr>
              <a:t>REMIUM</a:t>
            </a:r>
            <a:endParaRPr lang="fr-FR" altLang="fr-FR" sz="2400" dirty="0">
              <a:solidFill>
                <a:prstClr val="black"/>
              </a:solidFill>
              <a:latin typeface="Berlin Sans FB" panose="020E0602020502020306" pitchFamily="34" charset="0"/>
            </a:endParaRPr>
          </a:p>
        </p:txBody>
      </p:sp>
      <p:sp>
        <p:nvSpPr>
          <p:cNvPr id="9" name="ZoneTexte 8"/>
          <p:cNvSpPr txBox="1">
            <a:spLocks noChangeArrowheads="1"/>
          </p:cNvSpPr>
          <p:nvPr/>
        </p:nvSpPr>
        <p:spPr bwMode="auto">
          <a:xfrm>
            <a:off x="-180528" y="1027853"/>
            <a:ext cx="9473239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2001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1200120" lvl="2" indent="-285743" defTabSz="914378" fontAlgn="base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Font typeface="Wingdings" panose="05000000000000000000" pitchFamily="2" charset="2"/>
              <a:buChar char="n"/>
            </a:pPr>
            <a:r>
              <a:rPr lang="fr-FR" altLang="fr-FR" sz="2200" dirty="0">
                <a:solidFill>
                  <a:prstClr val="black"/>
                </a:solidFill>
                <a:latin typeface="Berlin Sans FB" panose="020E0602020502020306" pitchFamily="34" charset="0"/>
              </a:rPr>
              <a:t>La Gestion sous mandat (GSM) et les Orientations de Gestion (OG)</a:t>
            </a:r>
          </a:p>
        </p:txBody>
      </p:sp>
      <p:sp>
        <p:nvSpPr>
          <p:cNvPr id="33" name="Rectangle 32"/>
          <p:cNvSpPr/>
          <p:nvPr/>
        </p:nvSpPr>
        <p:spPr>
          <a:xfrm>
            <a:off x="827584" y="1672095"/>
            <a:ext cx="796839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19170" fontAlgn="base">
              <a:spcBef>
                <a:spcPct val="0"/>
              </a:spcBef>
              <a:spcAft>
                <a:spcPct val="0"/>
              </a:spcAft>
            </a:pPr>
            <a:r>
              <a:rPr lang="fr-FR" altLang="fr-FR" sz="1600" dirty="0">
                <a:solidFill>
                  <a:schemeClr val="bg1">
                    <a:lumMod val="50000"/>
                  </a:schemeClr>
                </a:solidFill>
                <a:latin typeface="Kristen ITC" panose="03050502040202030202" pitchFamily="66" charset="0"/>
              </a:rPr>
              <a:t>Le seuil d’accès et les supports éligibles en accompagnement varient selon l’assureur …</a:t>
            </a:r>
          </a:p>
        </p:txBody>
      </p:sp>
      <p:cxnSp>
        <p:nvCxnSpPr>
          <p:cNvPr id="34" name="Connecteur droit 33"/>
          <p:cNvCxnSpPr/>
          <p:nvPr/>
        </p:nvCxnSpPr>
        <p:spPr>
          <a:xfrm flipH="1">
            <a:off x="4556090" y="2256870"/>
            <a:ext cx="1" cy="4124458"/>
          </a:xfrm>
          <a:prstGeom prst="line">
            <a:avLst/>
          </a:pr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8" name="Rectangle 37"/>
          <p:cNvSpPr/>
          <p:nvPr/>
        </p:nvSpPr>
        <p:spPr>
          <a:xfrm>
            <a:off x="1043608" y="3672653"/>
            <a:ext cx="3102367" cy="5436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09585" lvl="1" indent="0" defTabSz="121917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1333" dirty="0">
                <a:solidFill>
                  <a:prstClr val="black"/>
                </a:solidFill>
                <a:latin typeface="Kristen ITC" panose="03050502040202030202" pitchFamily="66" charset="0"/>
              </a:rPr>
              <a:t>Seuil d’accès de </a:t>
            </a:r>
            <a:r>
              <a:rPr lang="fr-FR" altLang="fr-FR" sz="1600" b="1" dirty="0">
                <a:solidFill>
                  <a:prstClr val="black"/>
                </a:solidFill>
                <a:latin typeface="Kristen ITC" panose="03050502040202030202" pitchFamily="66" charset="0"/>
              </a:rPr>
              <a:t>10 000 €</a:t>
            </a:r>
          </a:p>
          <a:p>
            <a:pPr marL="609585" lvl="1" indent="0" defTabSz="121917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1333" dirty="0">
                <a:solidFill>
                  <a:prstClr val="black"/>
                </a:solidFill>
                <a:latin typeface="Kristen ITC" panose="03050502040202030202" pitchFamily="66" charset="0"/>
              </a:rPr>
              <a:t>accessible à tout moment</a:t>
            </a:r>
          </a:p>
        </p:txBody>
      </p:sp>
      <p:sp>
        <p:nvSpPr>
          <p:cNvPr id="39" name="ZoneTexte 38"/>
          <p:cNvSpPr txBox="1"/>
          <p:nvPr/>
        </p:nvSpPr>
        <p:spPr>
          <a:xfrm>
            <a:off x="4746364" y="2367092"/>
            <a:ext cx="4049610" cy="39393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1219170">
              <a:defRPr/>
            </a:pPr>
            <a:r>
              <a:rPr lang="fr-FR" sz="1733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" panose="020E0602020502020306" pitchFamily="34" charset="0"/>
              </a:rPr>
              <a:t>Supports éligibles en accompagnement d’une 0G</a:t>
            </a:r>
            <a:r>
              <a:rPr lang="fr-FR" sz="1733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" panose="020E0602020502020306" pitchFamily="34" charset="0"/>
              </a:rPr>
              <a:t> : </a:t>
            </a:r>
          </a:p>
          <a:p>
            <a:pPr algn="ctr" defTabSz="1219170">
              <a:defRPr/>
            </a:pPr>
            <a:endParaRPr lang="fr-FR" sz="1733" dirty="0">
              <a:solidFill>
                <a:srgbClr val="C00000"/>
              </a:solidFill>
              <a:latin typeface="Berlin Sans FB" panose="020E0602020502020306" pitchFamily="34" charset="0"/>
            </a:endParaRPr>
          </a:p>
          <a:p>
            <a:pPr algn="ctr" defTabSz="1219170">
              <a:defRPr/>
            </a:pPr>
            <a:r>
              <a:rPr lang="fr-FR" dirty="0">
                <a:solidFill>
                  <a:srgbClr val="C00000"/>
                </a:solidFill>
                <a:latin typeface="Berlin Sans FB" panose="020E0602020502020306" pitchFamily="34" charset="0"/>
              </a:rPr>
              <a:t>Le support en € du contrat </a:t>
            </a:r>
          </a:p>
          <a:p>
            <a:pPr algn="ctr" defTabSz="1219170">
              <a:defRPr/>
            </a:pPr>
            <a:endParaRPr lang="fr-FR" dirty="0">
              <a:solidFill>
                <a:srgbClr val="C00000"/>
              </a:solidFill>
              <a:latin typeface="Berlin Sans FB" panose="020E0602020502020306" pitchFamily="34" charset="0"/>
            </a:endParaRPr>
          </a:p>
          <a:p>
            <a:pPr algn="ctr" defTabSz="1219170">
              <a:defRPr/>
            </a:pPr>
            <a:r>
              <a:rPr lang="fr-FR" dirty="0">
                <a:solidFill>
                  <a:srgbClr val="C00000"/>
                </a:solidFill>
                <a:latin typeface="Berlin Sans FB" panose="020E0602020502020306" pitchFamily="34" charset="0"/>
              </a:rPr>
              <a:t>Les supports temporaires</a:t>
            </a:r>
          </a:p>
          <a:p>
            <a:pPr algn="ctr" defTabSz="1219170">
              <a:defRPr/>
            </a:pPr>
            <a:r>
              <a:rPr lang="fr-FR" dirty="0">
                <a:solidFill>
                  <a:srgbClr val="C00000"/>
                </a:solidFill>
                <a:latin typeface="Berlin Sans FB" panose="020E0602020502020306" pitchFamily="34" charset="0"/>
              </a:rPr>
              <a:t>(Fonds à formules) </a:t>
            </a:r>
          </a:p>
          <a:p>
            <a:pPr algn="ctr" defTabSz="1219170">
              <a:defRPr/>
            </a:pPr>
            <a:endParaRPr lang="fr-FR" dirty="0">
              <a:solidFill>
                <a:srgbClr val="C00000"/>
              </a:solidFill>
              <a:latin typeface="Berlin Sans FB" panose="020E0602020502020306" pitchFamily="34" charset="0"/>
            </a:endParaRPr>
          </a:p>
          <a:p>
            <a:pPr algn="ctr" defTabSz="1219170">
              <a:defRPr/>
            </a:pPr>
            <a:r>
              <a:rPr lang="fr-FR" dirty="0">
                <a:solidFill>
                  <a:srgbClr val="C00000"/>
                </a:solidFill>
                <a:latin typeface="Berlin Sans FB" panose="020E0602020502020306" pitchFamily="34" charset="0"/>
              </a:rPr>
              <a:t>Les supports immobiliers</a:t>
            </a:r>
          </a:p>
          <a:p>
            <a:pPr algn="ctr" defTabSz="1219170">
              <a:defRPr/>
            </a:pPr>
            <a:r>
              <a:rPr lang="fr-FR" dirty="0">
                <a:solidFill>
                  <a:srgbClr val="C00000"/>
                </a:solidFill>
                <a:latin typeface="Berlin Sans FB" panose="020E0602020502020306" pitchFamily="34" charset="0"/>
              </a:rPr>
              <a:t>(OPCI, SCPI)</a:t>
            </a:r>
          </a:p>
          <a:p>
            <a:pPr algn="ctr" defTabSz="1219170">
              <a:defRPr/>
            </a:pPr>
            <a:endParaRPr lang="fr-FR" dirty="0">
              <a:solidFill>
                <a:srgbClr val="C00000"/>
              </a:solidFill>
              <a:latin typeface="Berlin Sans FB" panose="020E0602020502020306" pitchFamily="34" charset="0"/>
            </a:endParaRPr>
          </a:p>
          <a:p>
            <a:pPr algn="ctr" defTabSz="1219170">
              <a:defRPr/>
            </a:pPr>
            <a:r>
              <a:rPr lang="fr-FR" dirty="0">
                <a:solidFill>
                  <a:srgbClr val="C00000"/>
                </a:solidFill>
                <a:latin typeface="Berlin Sans FB" panose="020E0602020502020306" pitchFamily="34" charset="0"/>
              </a:rPr>
              <a:t>Les fonds de la gamme </a:t>
            </a:r>
            <a:r>
              <a:rPr lang="fr-FR" dirty="0" err="1">
                <a:solidFill>
                  <a:srgbClr val="C00000"/>
                </a:solidFill>
                <a:latin typeface="Berlin Sans FB" panose="020E0602020502020306" pitchFamily="34" charset="0"/>
              </a:rPr>
              <a:t>Selectiz</a:t>
            </a:r>
            <a:endParaRPr lang="fr-FR" dirty="0">
              <a:solidFill>
                <a:srgbClr val="C00000"/>
              </a:solidFill>
              <a:latin typeface="Berlin Sans FB" panose="020E0602020502020306" pitchFamily="34" charset="0"/>
            </a:endParaRPr>
          </a:p>
          <a:p>
            <a:pPr algn="ctr" defTabSz="1219170">
              <a:defRPr/>
            </a:pPr>
            <a:endParaRPr lang="fr-FR" dirty="0">
              <a:solidFill>
                <a:srgbClr val="1F497D"/>
              </a:solidFill>
              <a:latin typeface="Berlin Sans FB" panose="020E0602020502020306" pitchFamily="34" charset="0"/>
            </a:endParaRPr>
          </a:p>
          <a:p>
            <a:pPr algn="ctr" defTabSz="1219170">
              <a:defRPr/>
            </a:pPr>
            <a:endParaRPr lang="fr-FR" dirty="0">
              <a:solidFill>
                <a:srgbClr val="1F497D"/>
              </a:solidFill>
              <a:latin typeface="Berlin Sans FB" panose="020E0602020502020306" pitchFamily="34" charset="0"/>
            </a:endParaRPr>
          </a:p>
        </p:txBody>
      </p:sp>
      <p:grpSp>
        <p:nvGrpSpPr>
          <p:cNvPr id="19" name="Groupe 18"/>
          <p:cNvGrpSpPr/>
          <p:nvPr/>
        </p:nvGrpSpPr>
        <p:grpSpPr>
          <a:xfrm>
            <a:off x="179512" y="2592467"/>
            <a:ext cx="1361256" cy="620509"/>
            <a:chOff x="3347864" y="764704"/>
            <a:chExt cx="1710190" cy="865104"/>
          </a:xfrm>
        </p:grpSpPr>
        <p:sp>
          <p:nvSpPr>
            <p:cNvPr id="20" name="Rectangle 19"/>
            <p:cNvSpPr/>
            <p:nvPr/>
          </p:nvSpPr>
          <p:spPr>
            <a:xfrm>
              <a:off x="3545886" y="1269768"/>
              <a:ext cx="1512168" cy="360040"/>
            </a:xfrm>
            <a:prstGeom prst="rect">
              <a:avLst/>
            </a:prstGeom>
            <a:solidFill>
              <a:srgbClr val="B253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b="1" dirty="0"/>
                <a:t>BPCE Vie</a:t>
              </a:r>
            </a:p>
          </p:txBody>
        </p:sp>
        <p:pic>
          <p:nvPicPr>
            <p:cNvPr id="24" name="Image 23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462" t="28853" r="12616" b="28854"/>
            <a:stretch/>
          </p:blipFill>
          <p:spPr>
            <a:xfrm>
              <a:off x="3347864" y="764704"/>
              <a:ext cx="1710190" cy="432048"/>
            </a:xfrm>
            <a:prstGeom prst="rect">
              <a:avLst/>
            </a:prstGeom>
          </p:spPr>
        </p:pic>
      </p:grpSp>
      <p:sp>
        <p:nvSpPr>
          <p:cNvPr id="25" name="ZoneTexte 44">
            <a:hlinkClick r:id="" action="ppaction://noaction"/>
          </p:cNvPr>
          <p:cNvSpPr txBox="1">
            <a:spLocks noChangeArrowheads="1"/>
          </p:cNvSpPr>
          <p:nvPr/>
        </p:nvSpPr>
        <p:spPr bwMode="auto">
          <a:xfrm>
            <a:off x="1773496" y="2468941"/>
            <a:ext cx="223224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121917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1800" i="1" dirty="0">
                <a:solidFill>
                  <a:srgbClr val="FF3300"/>
                </a:solidFill>
                <a:latin typeface="Berlin Sans FB" panose="020E0602020502020306" pitchFamily="34" charset="0"/>
              </a:rPr>
              <a:t>MILLEVIE PREMIUM</a:t>
            </a:r>
          </a:p>
        </p:txBody>
      </p:sp>
      <p:sp>
        <p:nvSpPr>
          <p:cNvPr id="28" name="ZoneTexte 44">
            <a:hlinkClick r:id="" action="ppaction://noaction"/>
          </p:cNvPr>
          <p:cNvSpPr txBox="1">
            <a:spLocks noChangeArrowheads="1"/>
          </p:cNvSpPr>
          <p:nvPr/>
        </p:nvSpPr>
        <p:spPr bwMode="auto">
          <a:xfrm>
            <a:off x="1773497" y="3068960"/>
            <a:ext cx="164928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121917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1800" i="1" dirty="0">
                <a:solidFill>
                  <a:srgbClr val="DE0000"/>
                </a:solidFill>
                <a:latin typeface="Berlin Sans FB" panose="020E0602020502020306" pitchFamily="34" charset="0"/>
              </a:rPr>
              <a:t>MILLEVIE CAPI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394B3EE-19C2-4F01-BEE5-0738202A41D2}"/>
              </a:ext>
            </a:extLst>
          </p:cNvPr>
          <p:cNvSpPr/>
          <p:nvPr/>
        </p:nvSpPr>
        <p:spPr>
          <a:xfrm>
            <a:off x="108298" y="6165304"/>
            <a:ext cx="3455590" cy="6021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Franklin Gothic Heavy" panose="020B0903020102020204" pitchFamily="34" charset="0"/>
              </a:rPr>
              <a:t>DIRECTION MARCHE </a:t>
            </a:r>
            <a:r>
              <a:rPr lang="fr-FR" sz="1400" dirty="0">
                <a:solidFill>
                  <a:srgbClr val="FF0000"/>
                </a:solidFill>
                <a:latin typeface="Franklin Gothic Heavy" panose="020B0903020102020204" pitchFamily="34" charset="0"/>
              </a:rPr>
              <a:t>PREMIUM</a:t>
            </a:r>
          </a:p>
          <a:p>
            <a:pPr algn="ctr"/>
            <a:r>
              <a:rPr lang="fr-FR" sz="1400" i="1" dirty="0">
                <a:solidFill>
                  <a:schemeClr val="bg1">
                    <a:lumMod val="65000"/>
                  </a:schemeClr>
                </a:solidFill>
                <a:latin typeface="Franklin Gothic Heavy" panose="020B0903020102020204" pitchFamily="34" charset="0"/>
              </a:rPr>
              <a:t>Pôle Expertise Premium</a:t>
            </a:r>
          </a:p>
        </p:txBody>
      </p:sp>
      <p:pic>
        <p:nvPicPr>
          <p:cNvPr id="17" name="Image 2" descr="cid:image008.jpg@01D7596C.B409CC40">
            <a:extLst>
              <a:ext uri="{FF2B5EF4-FFF2-40B4-BE49-F238E27FC236}">
                <a16:creationId xmlns:a16="http://schemas.microsoft.com/office/drawing/2014/main" id="{6F357A8C-9811-43D7-A123-8FAF4F3D5C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5113" y="6278430"/>
            <a:ext cx="1569000" cy="4578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225024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8" grpId="0"/>
      <p:bldP spid="39" grpId="0"/>
      <p:bldP spid="25" grpId="0"/>
      <p:bldP spid="28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4D4ADC76-1182-495D-A055-C0F2716408D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-10" t="14001" r="1185" b="4801"/>
          <a:stretch/>
        </p:blipFill>
        <p:spPr>
          <a:xfrm>
            <a:off x="129829" y="1484784"/>
            <a:ext cx="9036496" cy="4176464"/>
          </a:xfrm>
          <a:prstGeom prst="rect">
            <a:avLst/>
          </a:prstGeom>
        </p:spPr>
      </p:pic>
      <p:sp>
        <p:nvSpPr>
          <p:cNvPr id="4" name="ZoneTexte 11"/>
          <p:cNvSpPr txBox="1">
            <a:spLocks noChangeArrowheads="1"/>
          </p:cNvSpPr>
          <p:nvPr/>
        </p:nvSpPr>
        <p:spPr bwMode="auto">
          <a:xfrm>
            <a:off x="289025" y="260648"/>
            <a:ext cx="8877300" cy="5027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2667" b="1" dirty="0">
                <a:solidFill>
                  <a:srgbClr val="FF0000"/>
                </a:solidFill>
                <a:latin typeface="Berlin Sans FB" panose="020E0602020502020306" pitchFamily="34" charset="0"/>
              </a:rPr>
              <a:t>A</a:t>
            </a:r>
            <a:r>
              <a:rPr lang="fr-FR" altLang="fr-FR" sz="2667" b="1" dirty="0">
                <a:latin typeface="Berlin Sans FB" panose="020E0602020502020306" pitchFamily="34" charset="0"/>
              </a:rPr>
              <a:t>CCES</a:t>
            </a:r>
            <a:r>
              <a:rPr lang="fr-FR" altLang="fr-FR" sz="2667" b="1" dirty="0">
                <a:solidFill>
                  <a:srgbClr val="FF0000"/>
                </a:solidFill>
                <a:latin typeface="Berlin Sans FB" panose="020E0602020502020306" pitchFamily="34" charset="0"/>
              </a:rPr>
              <a:t> R</a:t>
            </a:r>
            <a:r>
              <a:rPr lang="fr-FR" altLang="fr-FR" sz="2667" b="1" dirty="0">
                <a:latin typeface="Berlin Sans FB" panose="020E0602020502020306" pitchFamily="34" charset="0"/>
              </a:rPr>
              <a:t>EPORTING-</a:t>
            </a:r>
            <a:r>
              <a:rPr lang="fr-FR" altLang="fr-FR" sz="2667" b="1" dirty="0">
                <a:solidFill>
                  <a:srgbClr val="FF0000"/>
                </a:solidFill>
                <a:latin typeface="Berlin Sans FB" panose="020E0602020502020306" pitchFamily="34" charset="0"/>
              </a:rPr>
              <a:t>E</a:t>
            </a:r>
            <a:r>
              <a:rPr lang="fr-FR" altLang="fr-FR" sz="2667" b="1" dirty="0">
                <a:latin typeface="Berlin Sans FB" panose="020E0602020502020306" pitchFamily="34" charset="0"/>
              </a:rPr>
              <a:t>SPACE </a:t>
            </a:r>
            <a:r>
              <a:rPr lang="fr-FR" altLang="fr-FR" sz="2667" b="1" dirty="0">
                <a:solidFill>
                  <a:srgbClr val="FF0000"/>
                </a:solidFill>
                <a:latin typeface="Berlin Sans FB" panose="020E0602020502020306" pitchFamily="34" charset="0"/>
              </a:rPr>
              <a:t>D</a:t>
            </a:r>
            <a:r>
              <a:rPr lang="fr-FR" altLang="fr-FR" sz="2667" b="1" dirty="0">
                <a:latin typeface="Berlin Sans FB" panose="020E0602020502020306" pitchFamily="34" charset="0"/>
              </a:rPr>
              <a:t>EFI </a:t>
            </a:r>
            <a:endParaRPr lang="fr-FR" altLang="fr-FR" sz="2400" dirty="0">
              <a:solidFill>
                <a:prstClr val="black"/>
              </a:solidFill>
              <a:latin typeface="Berlin Sans FB" panose="020E0602020502020306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0CAD6F6-47EF-43E5-8671-BD86A8A4971E}"/>
              </a:ext>
            </a:extLst>
          </p:cNvPr>
          <p:cNvSpPr/>
          <p:nvPr/>
        </p:nvSpPr>
        <p:spPr>
          <a:xfrm>
            <a:off x="108298" y="6165304"/>
            <a:ext cx="3455590" cy="6021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Franklin Gothic Heavy" panose="020B0903020102020204" pitchFamily="34" charset="0"/>
                <a:ea typeface="+mn-ea"/>
                <a:cs typeface="+mn-cs"/>
              </a:rPr>
              <a:t>DIRECTION MARCHE 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Franklin Gothic Heavy" panose="020B0903020102020204" pitchFamily="34" charset="0"/>
                <a:ea typeface="+mn-ea"/>
                <a:cs typeface="+mn-cs"/>
              </a:rPr>
              <a:t>PREMIUM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Franklin Gothic Heavy" panose="020B0903020102020204" pitchFamily="34" charset="0"/>
                <a:ea typeface="+mn-ea"/>
                <a:cs typeface="+mn-cs"/>
              </a:rPr>
              <a:t>Pôle Expertise Premium</a:t>
            </a:r>
          </a:p>
        </p:txBody>
      </p:sp>
      <p:pic>
        <p:nvPicPr>
          <p:cNvPr id="6" name="Image 2" descr="cid:image008.jpg@01D7596C.B409CC40">
            <a:extLst>
              <a:ext uri="{FF2B5EF4-FFF2-40B4-BE49-F238E27FC236}">
                <a16:creationId xmlns:a16="http://schemas.microsoft.com/office/drawing/2014/main" id="{98732B07-DC5C-4E04-83FF-C1671674A5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5113" y="6278430"/>
            <a:ext cx="1569000" cy="4578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9727201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32B4C33C-19D7-4C80-9B48-2EE78FAE1A2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4204" b="5998"/>
          <a:stretch/>
        </p:blipFill>
        <p:spPr>
          <a:xfrm>
            <a:off x="0" y="1988840"/>
            <a:ext cx="9144000" cy="4104456"/>
          </a:xfrm>
          <a:prstGeom prst="rect">
            <a:avLst/>
          </a:prstGeom>
        </p:spPr>
      </p:pic>
      <p:sp>
        <p:nvSpPr>
          <p:cNvPr id="6" name="Flèche : gauche 5">
            <a:extLst>
              <a:ext uri="{FF2B5EF4-FFF2-40B4-BE49-F238E27FC236}">
                <a16:creationId xmlns:a16="http://schemas.microsoft.com/office/drawing/2014/main" id="{C669EC9A-A3D4-402D-B1D4-91EA0CC5B710}"/>
              </a:ext>
            </a:extLst>
          </p:cNvPr>
          <p:cNvSpPr/>
          <p:nvPr/>
        </p:nvSpPr>
        <p:spPr>
          <a:xfrm>
            <a:off x="7921347" y="3068960"/>
            <a:ext cx="683101" cy="432048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Flèche : droite 6">
            <a:extLst>
              <a:ext uri="{FF2B5EF4-FFF2-40B4-BE49-F238E27FC236}">
                <a16:creationId xmlns:a16="http://schemas.microsoft.com/office/drawing/2014/main" id="{DB5DF100-F6F5-43B4-8F31-592D5172CB25}"/>
              </a:ext>
            </a:extLst>
          </p:cNvPr>
          <p:cNvSpPr/>
          <p:nvPr/>
        </p:nvSpPr>
        <p:spPr>
          <a:xfrm>
            <a:off x="3779912" y="3186684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Flèche : bas 7">
            <a:extLst>
              <a:ext uri="{FF2B5EF4-FFF2-40B4-BE49-F238E27FC236}">
                <a16:creationId xmlns:a16="http://schemas.microsoft.com/office/drawing/2014/main" id="{D508CCD1-B36A-4B31-9FC2-34BBA1B49894}"/>
              </a:ext>
            </a:extLst>
          </p:cNvPr>
          <p:cNvSpPr/>
          <p:nvPr/>
        </p:nvSpPr>
        <p:spPr>
          <a:xfrm>
            <a:off x="5220072" y="1268760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ZoneTexte 11">
            <a:extLst>
              <a:ext uri="{FF2B5EF4-FFF2-40B4-BE49-F238E27FC236}">
                <a16:creationId xmlns:a16="http://schemas.microsoft.com/office/drawing/2014/main" id="{9CF4386B-495A-4B59-95B0-C1369BD6BD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025" y="260648"/>
            <a:ext cx="8877300" cy="5027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2667" b="1" dirty="0">
                <a:solidFill>
                  <a:srgbClr val="FF0000"/>
                </a:solidFill>
                <a:latin typeface="Berlin Sans FB" panose="020E0602020502020306" pitchFamily="34" charset="0"/>
              </a:rPr>
              <a:t>A</a:t>
            </a:r>
            <a:r>
              <a:rPr lang="fr-FR" altLang="fr-FR" sz="2667" b="1" dirty="0">
                <a:latin typeface="Berlin Sans FB" panose="020E0602020502020306" pitchFamily="34" charset="0"/>
              </a:rPr>
              <a:t>CCES</a:t>
            </a:r>
            <a:r>
              <a:rPr lang="fr-FR" altLang="fr-FR" sz="2667" b="1" dirty="0">
                <a:solidFill>
                  <a:srgbClr val="FF0000"/>
                </a:solidFill>
                <a:latin typeface="Berlin Sans FB" panose="020E0602020502020306" pitchFamily="34" charset="0"/>
              </a:rPr>
              <a:t> R</a:t>
            </a:r>
            <a:r>
              <a:rPr lang="fr-FR" altLang="fr-FR" sz="2667" b="1" dirty="0">
                <a:latin typeface="Berlin Sans FB" panose="020E0602020502020306" pitchFamily="34" charset="0"/>
              </a:rPr>
              <a:t>EPORTING-</a:t>
            </a:r>
            <a:r>
              <a:rPr lang="fr-FR" altLang="fr-FR" sz="2667" b="1" dirty="0">
                <a:solidFill>
                  <a:srgbClr val="FF0000"/>
                </a:solidFill>
                <a:latin typeface="Berlin Sans FB" panose="020E0602020502020306" pitchFamily="34" charset="0"/>
              </a:rPr>
              <a:t>E</a:t>
            </a:r>
            <a:r>
              <a:rPr lang="fr-FR" altLang="fr-FR" sz="2667" b="1" dirty="0">
                <a:latin typeface="Berlin Sans FB" panose="020E0602020502020306" pitchFamily="34" charset="0"/>
              </a:rPr>
              <a:t>SPACE </a:t>
            </a:r>
            <a:r>
              <a:rPr lang="fr-FR" altLang="fr-FR" sz="2667" b="1" dirty="0">
                <a:solidFill>
                  <a:srgbClr val="FF0000"/>
                </a:solidFill>
                <a:latin typeface="Berlin Sans FB" panose="020E0602020502020306" pitchFamily="34" charset="0"/>
              </a:rPr>
              <a:t>D</a:t>
            </a:r>
            <a:r>
              <a:rPr lang="fr-FR" altLang="fr-FR" sz="2667" b="1" dirty="0">
                <a:latin typeface="Berlin Sans FB" panose="020E0602020502020306" pitchFamily="34" charset="0"/>
              </a:rPr>
              <a:t>EFI </a:t>
            </a:r>
            <a:endParaRPr lang="fr-FR" altLang="fr-FR" sz="2400" dirty="0">
              <a:solidFill>
                <a:prstClr val="black"/>
              </a:solidFill>
              <a:latin typeface="Berlin Sans FB" panose="020E0602020502020306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2A0C9BB-EA6F-4603-8C77-7D8CEDF48172}"/>
              </a:ext>
            </a:extLst>
          </p:cNvPr>
          <p:cNvSpPr/>
          <p:nvPr/>
        </p:nvSpPr>
        <p:spPr>
          <a:xfrm>
            <a:off x="108298" y="6165304"/>
            <a:ext cx="3455590" cy="6021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Franklin Gothic Heavy" panose="020B0903020102020204" pitchFamily="34" charset="0"/>
                <a:ea typeface="+mn-ea"/>
                <a:cs typeface="+mn-cs"/>
              </a:rPr>
              <a:t>DIRECTION MARCHE 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Franklin Gothic Heavy" panose="020B0903020102020204" pitchFamily="34" charset="0"/>
                <a:ea typeface="+mn-ea"/>
                <a:cs typeface="+mn-cs"/>
              </a:rPr>
              <a:t>PREMIUM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Franklin Gothic Heavy" panose="020B0903020102020204" pitchFamily="34" charset="0"/>
                <a:ea typeface="+mn-ea"/>
                <a:cs typeface="+mn-cs"/>
              </a:rPr>
              <a:t>Pôle Expertise Premium</a:t>
            </a:r>
          </a:p>
        </p:txBody>
      </p:sp>
      <p:pic>
        <p:nvPicPr>
          <p:cNvPr id="11" name="Image 2" descr="cid:image008.jpg@01D7596C.B409CC40">
            <a:extLst>
              <a:ext uri="{FF2B5EF4-FFF2-40B4-BE49-F238E27FC236}">
                <a16:creationId xmlns:a16="http://schemas.microsoft.com/office/drawing/2014/main" id="{F14CB942-8068-4C46-915C-D8463D331E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5113" y="6278430"/>
            <a:ext cx="1569000" cy="4578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785219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7" grpId="1" animBg="1"/>
      <p:bldP spid="8" grpId="0" animBg="1"/>
      <p:bldP spid="8" grpId="1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9BCA367F-2256-4FBA-FC66-8AB1419210C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0801" r="5900" b="6601"/>
          <a:stretch/>
        </p:blipFill>
        <p:spPr>
          <a:xfrm>
            <a:off x="0" y="1412776"/>
            <a:ext cx="8604448" cy="4248472"/>
          </a:xfrm>
          <a:prstGeom prst="rect">
            <a:avLst/>
          </a:prstGeom>
        </p:spPr>
      </p:pic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6D820B34-0A46-43F2-BED1-09E5B0D5AE77}"/>
              </a:ext>
            </a:extLst>
          </p:cNvPr>
          <p:cNvSpPr/>
          <p:nvPr/>
        </p:nvSpPr>
        <p:spPr>
          <a:xfrm>
            <a:off x="971600" y="3573016"/>
            <a:ext cx="1800200" cy="432048"/>
          </a:xfrm>
          <a:prstGeom prst="roundRect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ZoneTexte 11">
            <a:extLst>
              <a:ext uri="{FF2B5EF4-FFF2-40B4-BE49-F238E27FC236}">
                <a16:creationId xmlns:a16="http://schemas.microsoft.com/office/drawing/2014/main" id="{A4C815CC-BDC2-425B-BF11-6E4254F930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025" y="260648"/>
            <a:ext cx="8877300" cy="5027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2667" b="1" dirty="0">
                <a:solidFill>
                  <a:srgbClr val="FF0000"/>
                </a:solidFill>
                <a:latin typeface="Berlin Sans FB" panose="020E0602020502020306" pitchFamily="34" charset="0"/>
              </a:rPr>
              <a:t>A</a:t>
            </a:r>
            <a:r>
              <a:rPr lang="fr-FR" altLang="fr-FR" sz="2667" b="1" dirty="0">
                <a:latin typeface="Berlin Sans FB" panose="020E0602020502020306" pitchFamily="34" charset="0"/>
              </a:rPr>
              <a:t>CCES</a:t>
            </a:r>
            <a:r>
              <a:rPr lang="fr-FR" altLang="fr-FR" sz="2667" b="1" dirty="0">
                <a:solidFill>
                  <a:srgbClr val="FF0000"/>
                </a:solidFill>
                <a:latin typeface="Berlin Sans FB" panose="020E0602020502020306" pitchFamily="34" charset="0"/>
              </a:rPr>
              <a:t> R</a:t>
            </a:r>
            <a:r>
              <a:rPr lang="fr-FR" altLang="fr-FR" sz="2667" b="1" dirty="0">
                <a:latin typeface="Berlin Sans FB" panose="020E0602020502020306" pitchFamily="34" charset="0"/>
              </a:rPr>
              <a:t>EPORTING-</a:t>
            </a:r>
            <a:r>
              <a:rPr lang="fr-FR" altLang="fr-FR" sz="2667" b="1" dirty="0">
                <a:solidFill>
                  <a:srgbClr val="FF0000"/>
                </a:solidFill>
                <a:latin typeface="Berlin Sans FB" panose="020E0602020502020306" pitchFamily="34" charset="0"/>
              </a:rPr>
              <a:t>E</a:t>
            </a:r>
            <a:r>
              <a:rPr lang="fr-FR" altLang="fr-FR" sz="2667" b="1" dirty="0">
                <a:latin typeface="Berlin Sans FB" panose="020E0602020502020306" pitchFamily="34" charset="0"/>
              </a:rPr>
              <a:t>SPACE </a:t>
            </a:r>
            <a:r>
              <a:rPr lang="fr-FR" altLang="fr-FR" sz="2667" b="1" dirty="0">
                <a:solidFill>
                  <a:srgbClr val="FF0000"/>
                </a:solidFill>
                <a:latin typeface="Berlin Sans FB" panose="020E0602020502020306" pitchFamily="34" charset="0"/>
              </a:rPr>
              <a:t>D</a:t>
            </a:r>
            <a:r>
              <a:rPr lang="fr-FR" altLang="fr-FR" sz="2667" b="1" dirty="0">
                <a:latin typeface="Berlin Sans FB" panose="020E0602020502020306" pitchFamily="34" charset="0"/>
              </a:rPr>
              <a:t>EFI </a:t>
            </a:r>
            <a:endParaRPr lang="fr-FR" altLang="fr-FR" sz="2400" dirty="0">
              <a:solidFill>
                <a:prstClr val="black"/>
              </a:solidFill>
              <a:latin typeface="Berlin Sans FB" panose="020E0602020502020306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FDEDBB4-92FD-4AA5-B5FD-C475FB84CE55}"/>
              </a:ext>
            </a:extLst>
          </p:cNvPr>
          <p:cNvSpPr/>
          <p:nvPr/>
        </p:nvSpPr>
        <p:spPr>
          <a:xfrm>
            <a:off x="108298" y="6165304"/>
            <a:ext cx="3455590" cy="6021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Franklin Gothic Heavy" panose="020B0903020102020204" pitchFamily="34" charset="0"/>
                <a:ea typeface="+mn-ea"/>
                <a:cs typeface="+mn-cs"/>
              </a:rPr>
              <a:t>DIRECTION MARCHE 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Franklin Gothic Heavy" panose="020B0903020102020204" pitchFamily="34" charset="0"/>
                <a:ea typeface="+mn-ea"/>
                <a:cs typeface="+mn-cs"/>
              </a:rPr>
              <a:t>PREMIUM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Franklin Gothic Heavy" panose="020B0903020102020204" pitchFamily="34" charset="0"/>
                <a:ea typeface="+mn-ea"/>
                <a:cs typeface="+mn-cs"/>
              </a:rPr>
              <a:t>Pôle Expertise Premium</a:t>
            </a:r>
          </a:p>
        </p:txBody>
      </p:sp>
      <p:pic>
        <p:nvPicPr>
          <p:cNvPr id="8" name="Image 2" descr="cid:image008.jpg@01D7596C.B409CC40">
            <a:extLst>
              <a:ext uri="{FF2B5EF4-FFF2-40B4-BE49-F238E27FC236}">
                <a16:creationId xmlns:a16="http://schemas.microsoft.com/office/drawing/2014/main" id="{983345F6-D40D-41FE-A199-2991B144D7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5113" y="6278430"/>
            <a:ext cx="1569000" cy="4578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619248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61EFC551-A6CB-DE16-1536-997A2BBE010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83" t="10800" r="6944" b="8001"/>
          <a:stretch/>
        </p:blipFill>
        <p:spPr>
          <a:xfrm>
            <a:off x="108298" y="1412776"/>
            <a:ext cx="8400812" cy="4176464"/>
          </a:xfrm>
          <a:prstGeom prst="rect">
            <a:avLst/>
          </a:prstGeom>
        </p:spPr>
      </p:pic>
      <p:sp>
        <p:nvSpPr>
          <p:cNvPr id="35" name="Titre 2">
            <a:extLst>
              <a:ext uri="{FF2B5EF4-FFF2-40B4-BE49-F238E27FC236}">
                <a16:creationId xmlns:a16="http://schemas.microsoft.com/office/drawing/2014/main" id="{89003E7E-19AF-453B-807B-57B67120C0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4890" y="331186"/>
            <a:ext cx="7874220" cy="415469"/>
          </a:xfrm>
          <a:noFill/>
        </p:spPr>
        <p:txBody>
          <a:bodyPr>
            <a:normAutofit fontScale="90000"/>
          </a:bodyPr>
          <a:lstStyle/>
          <a:p>
            <a:pPr lvl="3" algn="l" defTabSz="457200" rtl="0">
              <a:lnSpc>
                <a:spcPct val="90000"/>
              </a:lnSpc>
              <a:spcBef>
                <a:spcPct val="0"/>
              </a:spcBef>
              <a:defRPr/>
            </a:pPr>
            <a:br>
              <a:rPr lang="fr-FR" sz="2400" b="1" kern="1200" cap="all" dirty="0">
                <a:solidFill>
                  <a:srgbClr val="787878"/>
                </a:solidFill>
                <a:latin typeface="Polaris"/>
                <a:ea typeface="+mj-ea"/>
                <a:cs typeface="+mn-cs"/>
              </a:rPr>
            </a:br>
            <a:endParaRPr lang="fr-FR" sz="2000" kern="1200" cap="all" dirty="0">
              <a:solidFill>
                <a:schemeClr val="accent2"/>
              </a:solidFill>
              <a:latin typeface="Polaris"/>
              <a:ea typeface="+mj-ea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F8C45123-C77B-495A-B56D-B3858F323966}"/>
              </a:ext>
            </a:extLst>
          </p:cNvPr>
          <p:cNvSpPr/>
          <p:nvPr/>
        </p:nvSpPr>
        <p:spPr>
          <a:xfrm>
            <a:off x="6876256" y="3861048"/>
            <a:ext cx="1800200" cy="1800200"/>
          </a:xfrm>
          <a:prstGeom prst="roundRect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ZoneTexte 11">
            <a:extLst>
              <a:ext uri="{FF2B5EF4-FFF2-40B4-BE49-F238E27FC236}">
                <a16:creationId xmlns:a16="http://schemas.microsoft.com/office/drawing/2014/main" id="{E39AC5CB-1FD1-48F5-AB28-DE1A08C76B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025" y="260648"/>
            <a:ext cx="8877300" cy="5027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2667" b="1" dirty="0">
                <a:solidFill>
                  <a:srgbClr val="FF0000"/>
                </a:solidFill>
                <a:latin typeface="Berlin Sans FB" panose="020E0602020502020306" pitchFamily="34" charset="0"/>
              </a:rPr>
              <a:t>A</a:t>
            </a:r>
            <a:r>
              <a:rPr lang="fr-FR" altLang="fr-FR" sz="2667" b="1" dirty="0">
                <a:latin typeface="Berlin Sans FB" panose="020E0602020502020306" pitchFamily="34" charset="0"/>
              </a:rPr>
              <a:t>CCES</a:t>
            </a:r>
            <a:r>
              <a:rPr lang="fr-FR" altLang="fr-FR" sz="2667" b="1" dirty="0">
                <a:solidFill>
                  <a:srgbClr val="FF0000"/>
                </a:solidFill>
                <a:latin typeface="Berlin Sans FB" panose="020E0602020502020306" pitchFamily="34" charset="0"/>
              </a:rPr>
              <a:t> R</a:t>
            </a:r>
            <a:r>
              <a:rPr lang="fr-FR" altLang="fr-FR" sz="2667" b="1" dirty="0">
                <a:latin typeface="Berlin Sans FB" panose="020E0602020502020306" pitchFamily="34" charset="0"/>
              </a:rPr>
              <a:t>EPORTING-</a:t>
            </a:r>
            <a:r>
              <a:rPr lang="fr-FR" altLang="fr-FR" sz="2667" b="1" dirty="0">
                <a:solidFill>
                  <a:srgbClr val="FF0000"/>
                </a:solidFill>
                <a:latin typeface="Berlin Sans FB" panose="020E0602020502020306" pitchFamily="34" charset="0"/>
              </a:rPr>
              <a:t>E</a:t>
            </a:r>
            <a:r>
              <a:rPr lang="fr-FR" altLang="fr-FR" sz="2667" b="1" dirty="0">
                <a:latin typeface="Berlin Sans FB" panose="020E0602020502020306" pitchFamily="34" charset="0"/>
              </a:rPr>
              <a:t>SPACE </a:t>
            </a:r>
            <a:r>
              <a:rPr lang="fr-FR" altLang="fr-FR" sz="2667" b="1" dirty="0">
                <a:solidFill>
                  <a:srgbClr val="FF0000"/>
                </a:solidFill>
                <a:latin typeface="Berlin Sans FB" panose="020E0602020502020306" pitchFamily="34" charset="0"/>
              </a:rPr>
              <a:t>D</a:t>
            </a:r>
            <a:r>
              <a:rPr lang="fr-FR" altLang="fr-FR" sz="2667" b="1" dirty="0">
                <a:latin typeface="Berlin Sans FB" panose="020E0602020502020306" pitchFamily="34" charset="0"/>
              </a:rPr>
              <a:t>EFI </a:t>
            </a:r>
            <a:endParaRPr lang="fr-FR" altLang="fr-FR" sz="2400" dirty="0">
              <a:solidFill>
                <a:prstClr val="black"/>
              </a:solidFill>
              <a:latin typeface="Berlin Sans FB" panose="020E0602020502020306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391701B-2BB4-472F-B614-AD1792B767B6}"/>
              </a:ext>
            </a:extLst>
          </p:cNvPr>
          <p:cNvSpPr/>
          <p:nvPr/>
        </p:nvSpPr>
        <p:spPr>
          <a:xfrm>
            <a:off x="108298" y="6165304"/>
            <a:ext cx="3455590" cy="6021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Franklin Gothic Heavy" panose="020B0903020102020204" pitchFamily="34" charset="0"/>
                <a:ea typeface="+mn-ea"/>
                <a:cs typeface="+mn-cs"/>
              </a:rPr>
              <a:t>DIRECTION MARCHE 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Franklin Gothic Heavy" panose="020B0903020102020204" pitchFamily="34" charset="0"/>
                <a:ea typeface="+mn-ea"/>
                <a:cs typeface="+mn-cs"/>
              </a:rPr>
              <a:t>PREMIUM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Franklin Gothic Heavy" panose="020B0903020102020204" pitchFamily="34" charset="0"/>
                <a:ea typeface="+mn-ea"/>
                <a:cs typeface="+mn-cs"/>
              </a:rPr>
              <a:t>Pôle Expertise Premium</a:t>
            </a:r>
          </a:p>
        </p:txBody>
      </p:sp>
      <p:pic>
        <p:nvPicPr>
          <p:cNvPr id="9" name="Image 2" descr="cid:image008.jpg@01D7596C.B409CC40">
            <a:extLst>
              <a:ext uri="{FF2B5EF4-FFF2-40B4-BE49-F238E27FC236}">
                <a16:creationId xmlns:a16="http://schemas.microsoft.com/office/drawing/2014/main" id="{C04B1EEB-4314-42FE-A062-194C76EF8B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5113" y="6278430"/>
            <a:ext cx="1569000" cy="4578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966867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936BD5FB-9EFD-4FC4-B2DE-67C39673C1B4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715108" y="6321847"/>
            <a:ext cx="452461" cy="252474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l" defTabSz="914400" rtl="0" eaLnBrk="1" latinLnBrk="0" hangingPunct="1">
              <a:defRPr lang="fr-FR" sz="800" kern="0" spc="200" baseline="0" smtClean="0">
                <a:solidFill>
                  <a:schemeClr val="accent1"/>
                </a:solidFill>
                <a:latin typeface="Verdana"/>
                <a:ea typeface="+mn-ea"/>
                <a:cs typeface="Verdana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6F496DE-1E05-BF43-8036-15330E4D1321}" type="slidenum">
              <a:rPr kumimoji="0" lang="fr-FR" sz="800" b="0" i="0" u="none" strike="noStrike" kern="0" cap="none" spc="200" normalizeH="0" baseline="0" noProof="0" smtClean="0">
                <a:ln>
                  <a:noFill/>
                </a:ln>
                <a:solidFill>
                  <a:srgbClr val="581D74"/>
                </a:solidFill>
                <a:effectLst/>
                <a:uLnTx/>
                <a:uFillTx/>
                <a:latin typeface="Verdana"/>
                <a:ea typeface="+mn-ea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40</a:t>
            </a:fld>
            <a:endParaRPr kumimoji="0" lang="fr-FR" sz="800" b="0" i="0" u="none" strike="noStrike" kern="0" cap="none" spc="200" normalizeH="0" baseline="0" noProof="0" dirty="0">
              <a:ln>
                <a:noFill/>
              </a:ln>
              <a:solidFill>
                <a:srgbClr val="581D74"/>
              </a:solidFill>
              <a:effectLst/>
              <a:uLnTx/>
              <a:uFillTx/>
              <a:latin typeface="Verdana"/>
              <a:ea typeface="+mn-ea"/>
            </a:endParaRPr>
          </a:p>
        </p:txBody>
      </p:sp>
      <p:pic>
        <p:nvPicPr>
          <p:cNvPr id="10" name="Graphique 9" descr="Loupe">
            <a:extLst>
              <a:ext uri="{FF2B5EF4-FFF2-40B4-BE49-F238E27FC236}">
                <a16:creationId xmlns:a16="http://schemas.microsoft.com/office/drawing/2014/main" id="{FF1F3102-2D7E-491D-B12C-F65E412AAC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100392" y="220674"/>
            <a:ext cx="472022" cy="472022"/>
          </a:xfrm>
          <a:prstGeom prst="rect">
            <a:avLst/>
          </a:prstGeom>
        </p:spPr>
      </p:pic>
      <p:sp>
        <p:nvSpPr>
          <p:cNvPr id="11" name="ZoneTexte 11">
            <a:extLst>
              <a:ext uri="{FF2B5EF4-FFF2-40B4-BE49-F238E27FC236}">
                <a16:creationId xmlns:a16="http://schemas.microsoft.com/office/drawing/2014/main" id="{9E084BA8-EBD3-4727-8D69-23BB224EC5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025" y="260648"/>
            <a:ext cx="8877300" cy="5027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2667" b="1" dirty="0">
                <a:solidFill>
                  <a:srgbClr val="FF0000"/>
                </a:solidFill>
                <a:latin typeface="Berlin Sans FB" panose="020E0602020502020306" pitchFamily="34" charset="0"/>
              </a:rPr>
              <a:t>A</a:t>
            </a:r>
            <a:r>
              <a:rPr lang="fr-FR" altLang="fr-FR" sz="2667" b="1" dirty="0">
                <a:latin typeface="Berlin Sans FB" panose="020E0602020502020306" pitchFamily="34" charset="0"/>
              </a:rPr>
              <a:t>CCES</a:t>
            </a:r>
            <a:r>
              <a:rPr lang="fr-FR" altLang="fr-FR" sz="2667" b="1" dirty="0">
                <a:solidFill>
                  <a:srgbClr val="FF0000"/>
                </a:solidFill>
                <a:latin typeface="Berlin Sans FB" panose="020E0602020502020306" pitchFamily="34" charset="0"/>
              </a:rPr>
              <a:t> R</a:t>
            </a:r>
            <a:r>
              <a:rPr lang="fr-FR" altLang="fr-FR" sz="2667" b="1" dirty="0">
                <a:latin typeface="Berlin Sans FB" panose="020E0602020502020306" pitchFamily="34" charset="0"/>
              </a:rPr>
              <a:t>EPORTING-</a:t>
            </a:r>
            <a:r>
              <a:rPr lang="fr-FR" altLang="fr-FR" sz="2667" b="1" dirty="0">
                <a:solidFill>
                  <a:srgbClr val="FF0000"/>
                </a:solidFill>
                <a:latin typeface="Berlin Sans FB" panose="020E0602020502020306" pitchFamily="34" charset="0"/>
              </a:rPr>
              <a:t>E</a:t>
            </a:r>
            <a:r>
              <a:rPr lang="fr-FR" altLang="fr-FR" sz="2667" b="1" dirty="0">
                <a:latin typeface="Berlin Sans FB" panose="020E0602020502020306" pitchFamily="34" charset="0"/>
              </a:rPr>
              <a:t>SPACE </a:t>
            </a:r>
            <a:r>
              <a:rPr lang="fr-FR" altLang="fr-FR" sz="2667" b="1" dirty="0">
                <a:solidFill>
                  <a:srgbClr val="FF0000"/>
                </a:solidFill>
                <a:latin typeface="Berlin Sans FB" panose="020E0602020502020306" pitchFamily="34" charset="0"/>
              </a:rPr>
              <a:t>D</a:t>
            </a:r>
            <a:r>
              <a:rPr lang="fr-FR" altLang="fr-FR" sz="2667" b="1" dirty="0">
                <a:latin typeface="Berlin Sans FB" panose="020E0602020502020306" pitchFamily="34" charset="0"/>
              </a:rPr>
              <a:t>EFI </a:t>
            </a:r>
            <a:endParaRPr lang="fr-FR" altLang="fr-FR" sz="2400" dirty="0">
              <a:solidFill>
                <a:prstClr val="black"/>
              </a:solidFill>
              <a:latin typeface="Berlin Sans FB" panose="020E0602020502020306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AACBDE1-50E9-46E3-9B5B-072D3B3EDD79}"/>
              </a:ext>
            </a:extLst>
          </p:cNvPr>
          <p:cNvSpPr/>
          <p:nvPr/>
        </p:nvSpPr>
        <p:spPr>
          <a:xfrm>
            <a:off x="108298" y="6165304"/>
            <a:ext cx="3455590" cy="6021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Franklin Gothic Heavy" panose="020B0903020102020204" pitchFamily="34" charset="0"/>
                <a:ea typeface="+mn-ea"/>
                <a:cs typeface="+mn-cs"/>
              </a:rPr>
              <a:t>DIRECTION MARCHE 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Franklin Gothic Heavy" panose="020B0903020102020204" pitchFamily="34" charset="0"/>
                <a:ea typeface="+mn-ea"/>
                <a:cs typeface="+mn-cs"/>
              </a:rPr>
              <a:t>PREMIUM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Franklin Gothic Heavy" panose="020B0903020102020204" pitchFamily="34" charset="0"/>
                <a:ea typeface="+mn-ea"/>
                <a:cs typeface="+mn-cs"/>
              </a:rPr>
              <a:t>Pôle Expertise Premium</a:t>
            </a:r>
          </a:p>
        </p:txBody>
      </p:sp>
      <p:pic>
        <p:nvPicPr>
          <p:cNvPr id="13" name="Image 2" descr="cid:image008.jpg@01D7596C.B409CC40">
            <a:extLst>
              <a:ext uri="{FF2B5EF4-FFF2-40B4-BE49-F238E27FC236}">
                <a16:creationId xmlns:a16="http://schemas.microsoft.com/office/drawing/2014/main" id="{7C19A836-4666-4DA8-A074-0B38588ECC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5113" y="6278430"/>
            <a:ext cx="1569000" cy="4578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BD067E7-EFBE-4053-5ECB-A76C2D151EAF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4563" t="19201" r="38975" b="5200"/>
          <a:stretch/>
        </p:blipFill>
        <p:spPr>
          <a:xfrm>
            <a:off x="1619672" y="957539"/>
            <a:ext cx="5400600" cy="4942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08295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>
            <a:spLocks noChangeArrowheads="1"/>
          </p:cNvSpPr>
          <p:nvPr/>
        </p:nvSpPr>
        <p:spPr bwMode="auto">
          <a:xfrm>
            <a:off x="-386087" y="860456"/>
            <a:ext cx="9473239" cy="5360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2001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1200120" lvl="2" indent="-285743" defTabSz="914378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Font typeface="Wingdings" panose="05000000000000000000" pitchFamily="2" charset="2"/>
              <a:buChar char="n"/>
            </a:pPr>
            <a:r>
              <a:rPr lang="fr-FR" altLang="fr-FR" sz="2200" dirty="0">
                <a:solidFill>
                  <a:prstClr val="black"/>
                </a:solidFill>
                <a:latin typeface="Berlin Sans FB" panose="020E0602020502020306" pitchFamily="34" charset="0"/>
              </a:rPr>
              <a:t>Mise en œuvre …</a:t>
            </a:r>
          </a:p>
        </p:txBody>
      </p:sp>
      <p:sp>
        <p:nvSpPr>
          <p:cNvPr id="6" name="ZoneTexte 11"/>
          <p:cNvSpPr txBox="1">
            <a:spLocks noChangeArrowheads="1"/>
          </p:cNvSpPr>
          <p:nvPr/>
        </p:nvSpPr>
        <p:spPr bwMode="auto">
          <a:xfrm>
            <a:off x="134939" y="187498"/>
            <a:ext cx="8877300" cy="5027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2667" b="1" dirty="0">
                <a:solidFill>
                  <a:srgbClr val="FF0000"/>
                </a:solidFill>
                <a:latin typeface="Berlin Sans FB" panose="020E0602020502020306" pitchFamily="34" charset="0"/>
              </a:rPr>
              <a:t>M</a:t>
            </a:r>
            <a:r>
              <a:rPr lang="fr-FR" altLang="fr-FR" sz="2667" b="1" dirty="0">
                <a:latin typeface="Berlin Sans FB" panose="020E0602020502020306" pitchFamily="34" charset="0"/>
              </a:rPr>
              <a:t>ODALITES </a:t>
            </a:r>
            <a:r>
              <a:rPr lang="fr-FR" altLang="fr-FR" sz="2667" b="1" dirty="0">
                <a:solidFill>
                  <a:srgbClr val="FF0000"/>
                </a:solidFill>
                <a:latin typeface="Berlin Sans FB" panose="020E0602020502020306" pitchFamily="34" charset="0"/>
              </a:rPr>
              <a:t>O</a:t>
            </a:r>
            <a:r>
              <a:rPr lang="fr-FR" altLang="fr-FR" sz="2667" b="1" dirty="0">
                <a:latin typeface="Berlin Sans FB" panose="020E0602020502020306" pitchFamily="34" charset="0"/>
              </a:rPr>
              <a:t>PERATIONNELLES </a:t>
            </a:r>
            <a:endParaRPr lang="fr-FR" altLang="fr-FR" sz="2400" dirty="0">
              <a:solidFill>
                <a:prstClr val="black"/>
              </a:solidFill>
              <a:latin typeface="Berlin Sans FB" panose="020E0602020502020306" pitchFamily="34" charset="0"/>
            </a:endParaRPr>
          </a:p>
        </p:txBody>
      </p:sp>
      <p:sp>
        <p:nvSpPr>
          <p:cNvPr id="30" name="ZoneTexte 29"/>
          <p:cNvSpPr txBox="1">
            <a:spLocks noChangeArrowheads="1"/>
          </p:cNvSpPr>
          <p:nvPr/>
        </p:nvSpPr>
        <p:spPr bwMode="auto">
          <a:xfrm>
            <a:off x="617553" y="1874587"/>
            <a:ext cx="6906775" cy="40011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121917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2000" dirty="0">
                <a:solidFill>
                  <a:schemeClr val="bg1"/>
                </a:solidFill>
                <a:latin typeface="Kristen ITC" panose="03050502040202030202" pitchFamily="66" charset="0"/>
              </a:rPr>
              <a:t>Un parcours LEA spécifique</a:t>
            </a:r>
          </a:p>
        </p:txBody>
      </p:sp>
      <p:grpSp>
        <p:nvGrpSpPr>
          <p:cNvPr id="12" name="Groupe 11"/>
          <p:cNvGrpSpPr/>
          <p:nvPr/>
        </p:nvGrpSpPr>
        <p:grpSpPr>
          <a:xfrm>
            <a:off x="6462700" y="448758"/>
            <a:ext cx="827112" cy="892010"/>
            <a:chOff x="6616124" y="919431"/>
            <a:chExt cx="1313418" cy="1255331"/>
          </a:xfrm>
        </p:grpSpPr>
        <p:pic>
          <p:nvPicPr>
            <p:cNvPr id="13" name="Image 1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616124" y="925592"/>
              <a:ext cx="1281067" cy="1249170"/>
            </a:xfrm>
            <a:prstGeom prst="rect">
              <a:avLst/>
            </a:prstGeom>
          </p:spPr>
        </p:pic>
        <p:pic>
          <p:nvPicPr>
            <p:cNvPr id="15" name="Image 14"/>
            <p:cNvPicPr>
              <a:picLocks noChangeAspect="1"/>
            </p:cNvPicPr>
            <p:nvPr/>
          </p:nvPicPr>
          <p:blipFill rotWithShape="1">
            <a:blip r:embed="rId3"/>
            <a:srcRect l="63455" t="30143" r="28969" b="55907"/>
            <a:stretch/>
          </p:blipFill>
          <p:spPr>
            <a:xfrm>
              <a:off x="7635687" y="919431"/>
              <a:ext cx="293855" cy="296650"/>
            </a:xfrm>
            <a:prstGeom prst="rect">
              <a:avLst/>
            </a:prstGeom>
          </p:spPr>
        </p:pic>
      </p:grpSp>
      <p:grpSp>
        <p:nvGrpSpPr>
          <p:cNvPr id="17" name="Groupe 16"/>
          <p:cNvGrpSpPr/>
          <p:nvPr/>
        </p:nvGrpSpPr>
        <p:grpSpPr>
          <a:xfrm>
            <a:off x="7383111" y="483603"/>
            <a:ext cx="855454" cy="857165"/>
            <a:chOff x="3972700" y="4946399"/>
            <a:chExt cx="855454" cy="857165"/>
          </a:xfrm>
        </p:grpSpPr>
        <p:pic>
          <p:nvPicPr>
            <p:cNvPr id="18" name="Image 17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972700" y="4948110"/>
              <a:ext cx="855454" cy="855454"/>
            </a:xfrm>
            <a:prstGeom prst="rect">
              <a:avLst/>
            </a:prstGeom>
          </p:spPr>
        </p:pic>
        <p:pic>
          <p:nvPicPr>
            <p:cNvPr id="19" name="Image 18"/>
            <p:cNvPicPr>
              <a:picLocks noChangeAspect="1"/>
            </p:cNvPicPr>
            <p:nvPr/>
          </p:nvPicPr>
          <p:blipFill rotWithShape="1">
            <a:blip r:embed="rId3"/>
            <a:srcRect l="63455" t="30143" r="28969" b="55907"/>
            <a:stretch/>
          </p:blipFill>
          <p:spPr>
            <a:xfrm>
              <a:off x="4622781" y="4946399"/>
              <a:ext cx="185052" cy="210793"/>
            </a:xfrm>
            <a:prstGeom prst="rect">
              <a:avLst/>
            </a:prstGeom>
          </p:spPr>
        </p:pic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D1684F38-2102-425A-B4EC-BCBFEB51964E}"/>
              </a:ext>
            </a:extLst>
          </p:cNvPr>
          <p:cNvSpPr/>
          <p:nvPr/>
        </p:nvSpPr>
        <p:spPr>
          <a:xfrm>
            <a:off x="108298" y="6165304"/>
            <a:ext cx="3455590" cy="6021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Franklin Gothic Heavy" panose="020B0903020102020204" pitchFamily="34" charset="0"/>
                <a:ea typeface="+mn-ea"/>
                <a:cs typeface="+mn-cs"/>
              </a:rPr>
              <a:t>DIRECTION MARCHE 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Franklin Gothic Heavy" panose="020B0903020102020204" pitchFamily="34" charset="0"/>
                <a:ea typeface="+mn-ea"/>
                <a:cs typeface="+mn-cs"/>
              </a:rPr>
              <a:t>PREMIUM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Franklin Gothic Heavy" panose="020B0903020102020204" pitchFamily="34" charset="0"/>
                <a:ea typeface="+mn-ea"/>
                <a:cs typeface="+mn-cs"/>
              </a:rPr>
              <a:t>Pôle Expertise Premium</a:t>
            </a:r>
          </a:p>
        </p:txBody>
      </p:sp>
      <p:pic>
        <p:nvPicPr>
          <p:cNvPr id="16" name="Image 2" descr="cid:image008.jpg@01D7596C.B409CC40">
            <a:extLst>
              <a:ext uri="{FF2B5EF4-FFF2-40B4-BE49-F238E27FC236}">
                <a16:creationId xmlns:a16="http://schemas.microsoft.com/office/drawing/2014/main" id="{801F5DE8-5AA6-4E73-9EB8-275457303B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5113" y="6278430"/>
            <a:ext cx="1569000" cy="4578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3418683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18">
            <a:extLst>
              <a:ext uri="{FF2B5EF4-FFF2-40B4-BE49-F238E27FC236}">
                <a16:creationId xmlns:a16="http://schemas.microsoft.com/office/drawing/2014/main" id="{DF21B894-23E5-4109-A10B-DC2227C908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87415"/>
            <a:ext cx="9144000" cy="4083170"/>
          </a:xfrm>
          <a:prstGeom prst="rect">
            <a:avLst/>
          </a:prstGeom>
        </p:spPr>
      </p:pic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3819FD9C-5794-4C92-95E4-012DD01D46E4}"/>
              </a:ext>
            </a:extLst>
          </p:cNvPr>
          <p:cNvSpPr/>
          <p:nvPr/>
        </p:nvSpPr>
        <p:spPr>
          <a:xfrm>
            <a:off x="3707904" y="1700808"/>
            <a:ext cx="936104" cy="504056"/>
          </a:xfrm>
          <a:prstGeom prst="roundRect">
            <a:avLst/>
          </a:prstGeom>
          <a:noFill/>
          <a:ln w="571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Flèche : haut 20">
            <a:extLst>
              <a:ext uri="{FF2B5EF4-FFF2-40B4-BE49-F238E27FC236}">
                <a16:creationId xmlns:a16="http://schemas.microsoft.com/office/drawing/2014/main" id="{DA031CFA-B001-42F0-90C9-5CAC60575F9B}"/>
              </a:ext>
            </a:extLst>
          </p:cNvPr>
          <p:cNvSpPr/>
          <p:nvPr/>
        </p:nvSpPr>
        <p:spPr>
          <a:xfrm>
            <a:off x="8460432" y="2939796"/>
            <a:ext cx="484632" cy="978408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3A8C564E-FE01-47E3-A504-0D20B6F272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9049" y="2127732"/>
            <a:ext cx="7515225" cy="781050"/>
          </a:xfrm>
          <a:prstGeom prst="rect">
            <a:avLst/>
          </a:prstGeom>
        </p:spPr>
      </p:pic>
      <p:sp>
        <p:nvSpPr>
          <p:cNvPr id="8" name="ZoneTexte 11">
            <a:extLst>
              <a:ext uri="{FF2B5EF4-FFF2-40B4-BE49-F238E27FC236}">
                <a16:creationId xmlns:a16="http://schemas.microsoft.com/office/drawing/2014/main" id="{4BC97862-B939-4F11-9A50-DA4647DEA4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4939" y="187498"/>
            <a:ext cx="8877300" cy="5027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2667" b="1" dirty="0">
                <a:solidFill>
                  <a:srgbClr val="FF0000"/>
                </a:solidFill>
                <a:latin typeface="Berlin Sans FB" panose="020E0602020502020306" pitchFamily="34" charset="0"/>
              </a:rPr>
              <a:t>L</a:t>
            </a:r>
            <a:r>
              <a:rPr lang="fr-FR" altLang="fr-FR" sz="2667" b="1" dirty="0">
                <a:latin typeface="Berlin Sans FB" panose="020E0602020502020306" pitchFamily="34" charset="0"/>
              </a:rPr>
              <a:t>EA</a:t>
            </a:r>
            <a:r>
              <a:rPr lang="fr-FR" altLang="fr-FR" sz="2667" b="1" dirty="0">
                <a:solidFill>
                  <a:srgbClr val="FF0000"/>
                </a:solidFill>
                <a:latin typeface="Berlin Sans FB" panose="020E0602020502020306" pitchFamily="34" charset="0"/>
              </a:rPr>
              <a:t>: M</a:t>
            </a:r>
            <a:r>
              <a:rPr lang="fr-FR" altLang="fr-FR" sz="2667" b="1" dirty="0">
                <a:latin typeface="Berlin Sans FB" panose="020E0602020502020306" pitchFamily="34" charset="0"/>
              </a:rPr>
              <a:t>ISE</a:t>
            </a:r>
            <a:r>
              <a:rPr lang="fr-FR" altLang="fr-FR" sz="2667" b="1" dirty="0">
                <a:solidFill>
                  <a:srgbClr val="FF0000"/>
                </a:solidFill>
                <a:latin typeface="Berlin Sans FB" panose="020E0602020502020306" pitchFamily="34" charset="0"/>
              </a:rPr>
              <a:t> E</a:t>
            </a:r>
            <a:r>
              <a:rPr lang="fr-FR" altLang="fr-FR" sz="2667" b="1" dirty="0">
                <a:latin typeface="Berlin Sans FB" panose="020E0602020502020306" pitchFamily="34" charset="0"/>
              </a:rPr>
              <a:t>N</a:t>
            </a:r>
            <a:r>
              <a:rPr lang="fr-FR" altLang="fr-FR" sz="2667" b="1" dirty="0">
                <a:solidFill>
                  <a:srgbClr val="FF0000"/>
                </a:solidFill>
                <a:latin typeface="Berlin Sans FB" panose="020E0602020502020306" pitchFamily="34" charset="0"/>
              </a:rPr>
              <a:t> P</a:t>
            </a:r>
            <a:r>
              <a:rPr lang="fr-FR" altLang="fr-FR" sz="2667" b="1" dirty="0">
                <a:latin typeface="Berlin Sans FB" panose="020E0602020502020306" pitchFamily="34" charset="0"/>
              </a:rPr>
              <a:t>LACE</a:t>
            </a:r>
            <a:r>
              <a:rPr lang="fr-FR" altLang="fr-FR" sz="2667" b="1" dirty="0">
                <a:solidFill>
                  <a:srgbClr val="FF0000"/>
                </a:solidFill>
                <a:latin typeface="Berlin Sans FB" panose="020E0602020502020306" pitchFamily="34" charset="0"/>
              </a:rPr>
              <a:t> D’U</a:t>
            </a:r>
            <a:r>
              <a:rPr lang="fr-FR" altLang="fr-FR" sz="2667" b="1" dirty="0">
                <a:latin typeface="Berlin Sans FB" panose="020E0602020502020306" pitchFamily="34" charset="0"/>
              </a:rPr>
              <a:t>NE</a:t>
            </a:r>
            <a:r>
              <a:rPr lang="fr-FR" altLang="fr-FR" sz="2667" b="1" dirty="0">
                <a:solidFill>
                  <a:srgbClr val="FF0000"/>
                </a:solidFill>
                <a:latin typeface="Berlin Sans FB" panose="020E0602020502020306" pitchFamily="34" charset="0"/>
              </a:rPr>
              <a:t> G</a:t>
            </a:r>
            <a:r>
              <a:rPr lang="fr-FR" altLang="fr-FR" sz="2667" b="1" dirty="0">
                <a:latin typeface="Berlin Sans FB" panose="020E0602020502020306" pitchFamily="34" charset="0"/>
              </a:rPr>
              <a:t>ESTION</a:t>
            </a:r>
            <a:r>
              <a:rPr lang="fr-FR" altLang="fr-FR" sz="2667" b="1" dirty="0">
                <a:solidFill>
                  <a:srgbClr val="FF0000"/>
                </a:solidFill>
                <a:latin typeface="Berlin Sans FB" panose="020E0602020502020306" pitchFamily="34" charset="0"/>
              </a:rPr>
              <a:t> D</a:t>
            </a:r>
            <a:r>
              <a:rPr lang="fr-FR" altLang="fr-FR" sz="2667" b="1" dirty="0">
                <a:latin typeface="Berlin Sans FB" panose="020E0602020502020306" pitchFamily="34" charset="0"/>
              </a:rPr>
              <a:t>ELEGUEE </a:t>
            </a:r>
            <a:endParaRPr lang="fr-FR" altLang="fr-FR" sz="2400" dirty="0">
              <a:solidFill>
                <a:prstClr val="black"/>
              </a:solidFill>
              <a:latin typeface="Berlin Sans FB" panose="020E0602020502020306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CE745A0-1D6D-4F7E-A5A0-2FCF65E0AC7B}"/>
              </a:ext>
            </a:extLst>
          </p:cNvPr>
          <p:cNvSpPr/>
          <p:nvPr/>
        </p:nvSpPr>
        <p:spPr>
          <a:xfrm>
            <a:off x="108298" y="6165304"/>
            <a:ext cx="3455590" cy="6021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Franklin Gothic Heavy" panose="020B0903020102020204" pitchFamily="34" charset="0"/>
                <a:ea typeface="+mn-ea"/>
                <a:cs typeface="+mn-cs"/>
              </a:rPr>
              <a:t>DIRECTION MARCHE 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Franklin Gothic Heavy" panose="020B0903020102020204" pitchFamily="34" charset="0"/>
                <a:ea typeface="+mn-ea"/>
                <a:cs typeface="+mn-cs"/>
              </a:rPr>
              <a:t>PREMIUM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Franklin Gothic Heavy" panose="020B0903020102020204" pitchFamily="34" charset="0"/>
                <a:ea typeface="+mn-ea"/>
                <a:cs typeface="+mn-cs"/>
              </a:rPr>
              <a:t>Pôle Expertise Premium</a:t>
            </a:r>
          </a:p>
        </p:txBody>
      </p:sp>
      <p:pic>
        <p:nvPicPr>
          <p:cNvPr id="10" name="Image 2" descr="cid:image008.jpg@01D7596C.B409CC40">
            <a:extLst>
              <a:ext uri="{FF2B5EF4-FFF2-40B4-BE49-F238E27FC236}">
                <a16:creationId xmlns:a16="http://schemas.microsoft.com/office/drawing/2014/main" id="{79569AE6-1FB9-43DB-BE49-47AD7975B4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5113" y="6278430"/>
            <a:ext cx="1569000" cy="4578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31467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D55F2871-FD0F-4647-9C82-5EEF730C10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42532"/>
            <a:ext cx="9144000" cy="4172935"/>
          </a:xfrm>
          <a:prstGeom prst="rect">
            <a:avLst/>
          </a:prstGeom>
        </p:spPr>
      </p:pic>
      <p:sp>
        <p:nvSpPr>
          <p:cNvPr id="4" name="Flèche : gauche 3">
            <a:extLst>
              <a:ext uri="{FF2B5EF4-FFF2-40B4-BE49-F238E27FC236}">
                <a16:creationId xmlns:a16="http://schemas.microsoft.com/office/drawing/2014/main" id="{7967FE94-A0A5-48BA-8409-8B2AC838A8ED}"/>
              </a:ext>
            </a:extLst>
          </p:cNvPr>
          <p:cNvSpPr/>
          <p:nvPr/>
        </p:nvSpPr>
        <p:spPr>
          <a:xfrm>
            <a:off x="7596336" y="2852936"/>
            <a:ext cx="978408" cy="48463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ZoneTexte 11">
            <a:extLst>
              <a:ext uri="{FF2B5EF4-FFF2-40B4-BE49-F238E27FC236}">
                <a16:creationId xmlns:a16="http://schemas.microsoft.com/office/drawing/2014/main" id="{A25E6B34-2F43-4B66-BB4E-E14D1D119A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4939" y="187498"/>
            <a:ext cx="8877300" cy="5027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2667" b="1" dirty="0">
                <a:solidFill>
                  <a:srgbClr val="FF0000"/>
                </a:solidFill>
                <a:latin typeface="Berlin Sans FB" panose="020E0602020502020306" pitchFamily="34" charset="0"/>
              </a:rPr>
              <a:t>L</a:t>
            </a:r>
            <a:r>
              <a:rPr lang="fr-FR" altLang="fr-FR" sz="2667" b="1" dirty="0">
                <a:latin typeface="Berlin Sans FB" panose="020E0602020502020306" pitchFamily="34" charset="0"/>
              </a:rPr>
              <a:t>EA</a:t>
            </a:r>
            <a:r>
              <a:rPr lang="fr-FR" altLang="fr-FR" sz="2667" b="1" dirty="0">
                <a:solidFill>
                  <a:srgbClr val="FF0000"/>
                </a:solidFill>
                <a:latin typeface="Berlin Sans FB" panose="020E0602020502020306" pitchFamily="34" charset="0"/>
              </a:rPr>
              <a:t>: M</a:t>
            </a:r>
            <a:r>
              <a:rPr lang="fr-FR" altLang="fr-FR" sz="2667" b="1" dirty="0">
                <a:latin typeface="Berlin Sans FB" panose="020E0602020502020306" pitchFamily="34" charset="0"/>
              </a:rPr>
              <a:t>ISE</a:t>
            </a:r>
            <a:r>
              <a:rPr lang="fr-FR" altLang="fr-FR" sz="2667" b="1" dirty="0">
                <a:solidFill>
                  <a:srgbClr val="FF0000"/>
                </a:solidFill>
                <a:latin typeface="Berlin Sans FB" panose="020E0602020502020306" pitchFamily="34" charset="0"/>
              </a:rPr>
              <a:t> E</a:t>
            </a:r>
            <a:r>
              <a:rPr lang="fr-FR" altLang="fr-FR" sz="2667" b="1" dirty="0">
                <a:latin typeface="Berlin Sans FB" panose="020E0602020502020306" pitchFamily="34" charset="0"/>
              </a:rPr>
              <a:t>N</a:t>
            </a:r>
            <a:r>
              <a:rPr lang="fr-FR" altLang="fr-FR" sz="2667" b="1" dirty="0">
                <a:solidFill>
                  <a:srgbClr val="FF0000"/>
                </a:solidFill>
                <a:latin typeface="Berlin Sans FB" panose="020E0602020502020306" pitchFamily="34" charset="0"/>
              </a:rPr>
              <a:t> P</a:t>
            </a:r>
            <a:r>
              <a:rPr lang="fr-FR" altLang="fr-FR" sz="2667" b="1" dirty="0">
                <a:latin typeface="Berlin Sans FB" panose="020E0602020502020306" pitchFamily="34" charset="0"/>
              </a:rPr>
              <a:t>LACE</a:t>
            </a:r>
            <a:r>
              <a:rPr lang="fr-FR" altLang="fr-FR" sz="2667" b="1" dirty="0">
                <a:solidFill>
                  <a:srgbClr val="FF0000"/>
                </a:solidFill>
                <a:latin typeface="Berlin Sans FB" panose="020E0602020502020306" pitchFamily="34" charset="0"/>
              </a:rPr>
              <a:t> D’U</a:t>
            </a:r>
            <a:r>
              <a:rPr lang="fr-FR" altLang="fr-FR" sz="2667" b="1" dirty="0">
                <a:latin typeface="Berlin Sans FB" panose="020E0602020502020306" pitchFamily="34" charset="0"/>
              </a:rPr>
              <a:t>NE</a:t>
            </a:r>
            <a:r>
              <a:rPr lang="fr-FR" altLang="fr-FR" sz="2667" b="1" dirty="0">
                <a:solidFill>
                  <a:srgbClr val="FF0000"/>
                </a:solidFill>
                <a:latin typeface="Berlin Sans FB" panose="020E0602020502020306" pitchFamily="34" charset="0"/>
              </a:rPr>
              <a:t> G</a:t>
            </a:r>
            <a:r>
              <a:rPr lang="fr-FR" altLang="fr-FR" sz="2667" b="1" dirty="0">
                <a:latin typeface="Berlin Sans FB" panose="020E0602020502020306" pitchFamily="34" charset="0"/>
              </a:rPr>
              <a:t>ESTION</a:t>
            </a:r>
            <a:r>
              <a:rPr lang="fr-FR" altLang="fr-FR" sz="2667" b="1" dirty="0">
                <a:solidFill>
                  <a:srgbClr val="FF0000"/>
                </a:solidFill>
                <a:latin typeface="Berlin Sans FB" panose="020E0602020502020306" pitchFamily="34" charset="0"/>
              </a:rPr>
              <a:t> D</a:t>
            </a:r>
            <a:r>
              <a:rPr lang="fr-FR" altLang="fr-FR" sz="2667" b="1" dirty="0">
                <a:latin typeface="Berlin Sans FB" panose="020E0602020502020306" pitchFamily="34" charset="0"/>
              </a:rPr>
              <a:t>ELEGUEE </a:t>
            </a:r>
            <a:endParaRPr lang="fr-FR" altLang="fr-FR" sz="2400" dirty="0">
              <a:solidFill>
                <a:prstClr val="black"/>
              </a:solidFill>
              <a:latin typeface="Berlin Sans FB" panose="020E0602020502020306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BEA44D6-79F3-4D17-A9B1-257FC64DD310}"/>
              </a:ext>
            </a:extLst>
          </p:cNvPr>
          <p:cNvSpPr/>
          <p:nvPr/>
        </p:nvSpPr>
        <p:spPr>
          <a:xfrm>
            <a:off x="108298" y="6165304"/>
            <a:ext cx="3455590" cy="6021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Franklin Gothic Heavy" panose="020B0903020102020204" pitchFamily="34" charset="0"/>
                <a:ea typeface="+mn-ea"/>
                <a:cs typeface="+mn-cs"/>
              </a:rPr>
              <a:t>DIRECTION MARCHE 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Franklin Gothic Heavy" panose="020B0903020102020204" pitchFamily="34" charset="0"/>
                <a:ea typeface="+mn-ea"/>
                <a:cs typeface="+mn-cs"/>
              </a:rPr>
              <a:t>PREMIUM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Franklin Gothic Heavy" panose="020B0903020102020204" pitchFamily="34" charset="0"/>
                <a:ea typeface="+mn-ea"/>
                <a:cs typeface="+mn-cs"/>
              </a:rPr>
              <a:t>Pôle Expertise Premium</a:t>
            </a:r>
          </a:p>
        </p:txBody>
      </p:sp>
      <p:pic>
        <p:nvPicPr>
          <p:cNvPr id="8" name="Image 2" descr="cid:image008.jpg@01D7596C.B409CC40">
            <a:extLst>
              <a:ext uri="{FF2B5EF4-FFF2-40B4-BE49-F238E27FC236}">
                <a16:creationId xmlns:a16="http://schemas.microsoft.com/office/drawing/2014/main" id="{5991B985-B434-4FEE-9852-A72A71AFB5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5113" y="6278430"/>
            <a:ext cx="1569000" cy="4578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800343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itre 2">
            <a:extLst>
              <a:ext uri="{FF2B5EF4-FFF2-40B4-BE49-F238E27FC236}">
                <a16:creationId xmlns:a16="http://schemas.microsoft.com/office/drawing/2014/main" id="{89003E7E-19AF-453B-807B-57B67120C0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331" y="523862"/>
            <a:ext cx="7874220" cy="415469"/>
          </a:xfrm>
          <a:noFill/>
        </p:spPr>
        <p:txBody>
          <a:bodyPr>
            <a:normAutofit fontScale="90000"/>
          </a:bodyPr>
          <a:lstStyle/>
          <a:p>
            <a:pPr lvl="3" algn="l" defTabSz="457200" rtl="0">
              <a:lnSpc>
                <a:spcPct val="90000"/>
              </a:lnSpc>
              <a:spcBef>
                <a:spcPct val="0"/>
              </a:spcBef>
              <a:defRPr/>
            </a:pPr>
            <a:br>
              <a:rPr lang="fr-FR" sz="2400" b="1" kern="1200" cap="all" dirty="0">
                <a:solidFill>
                  <a:srgbClr val="787878"/>
                </a:solidFill>
                <a:latin typeface="Polaris"/>
                <a:ea typeface="+mj-ea"/>
                <a:cs typeface="+mn-cs"/>
              </a:rPr>
            </a:br>
            <a:endParaRPr lang="fr-FR" sz="2000" kern="1200" cap="all" dirty="0">
              <a:solidFill>
                <a:schemeClr val="accent2"/>
              </a:solidFill>
              <a:latin typeface="Polaris"/>
              <a:ea typeface="+mj-ea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8B5F559-4F28-446C-A0E3-FE5C736062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85621"/>
            <a:ext cx="9144000" cy="4086758"/>
          </a:xfrm>
          <a:prstGeom prst="rect">
            <a:avLst/>
          </a:prstGeom>
        </p:spPr>
      </p:pic>
      <p:sp>
        <p:nvSpPr>
          <p:cNvPr id="6" name="Flèche : haut 5">
            <a:extLst>
              <a:ext uri="{FF2B5EF4-FFF2-40B4-BE49-F238E27FC236}">
                <a16:creationId xmlns:a16="http://schemas.microsoft.com/office/drawing/2014/main" id="{41B43D93-673C-4AED-BB8C-737541847533}"/>
              </a:ext>
            </a:extLst>
          </p:cNvPr>
          <p:cNvSpPr/>
          <p:nvPr/>
        </p:nvSpPr>
        <p:spPr>
          <a:xfrm>
            <a:off x="4247964" y="4581128"/>
            <a:ext cx="648072" cy="36004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ZoneTexte 11">
            <a:extLst>
              <a:ext uri="{FF2B5EF4-FFF2-40B4-BE49-F238E27FC236}">
                <a16:creationId xmlns:a16="http://schemas.microsoft.com/office/drawing/2014/main" id="{FDB1B8E6-38ED-45C4-850E-6BA9B38CC8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4939" y="187498"/>
            <a:ext cx="8877300" cy="5027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2667" b="1" dirty="0">
                <a:solidFill>
                  <a:srgbClr val="FF0000"/>
                </a:solidFill>
                <a:latin typeface="Berlin Sans FB" panose="020E0602020502020306" pitchFamily="34" charset="0"/>
              </a:rPr>
              <a:t>L</a:t>
            </a:r>
            <a:r>
              <a:rPr lang="fr-FR" altLang="fr-FR" sz="2667" b="1" dirty="0">
                <a:latin typeface="Berlin Sans FB" panose="020E0602020502020306" pitchFamily="34" charset="0"/>
              </a:rPr>
              <a:t>EA</a:t>
            </a:r>
            <a:r>
              <a:rPr lang="fr-FR" altLang="fr-FR" sz="2667" b="1" dirty="0">
                <a:solidFill>
                  <a:srgbClr val="FF0000"/>
                </a:solidFill>
                <a:latin typeface="Berlin Sans FB" panose="020E0602020502020306" pitchFamily="34" charset="0"/>
              </a:rPr>
              <a:t>: M</a:t>
            </a:r>
            <a:r>
              <a:rPr lang="fr-FR" altLang="fr-FR" sz="2667" b="1" dirty="0">
                <a:latin typeface="Berlin Sans FB" panose="020E0602020502020306" pitchFamily="34" charset="0"/>
              </a:rPr>
              <a:t>ISE</a:t>
            </a:r>
            <a:r>
              <a:rPr lang="fr-FR" altLang="fr-FR" sz="2667" b="1" dirty="0">
                <a:solidFill>
                  <a:srgbClr val="FF0000"/>
                </a:solidFill>
                <a:latin typeface="Berlin Sans FB" panose="020E0602020502020306" pitchFamily="34" charset="0"/>
              </a:rPr>
              <a:t> E</a:t>
            </a:r>
            <a:r>
              <a:rPr lang="fr-FR" altLang="fr-FR" sz="2667" b="1" dirty="0">
                <a:latin typeface="Berlin Sans FB" panose="020E0602020502020306" pitchFamily="34" charset="0"/>
              </a:rPr>
              <a:t>N</a:t>
            </a:r>
            <a:r>
              <a:rPr lang="fr-FR" altLang="fr-FR" sz="2667" b="1" dirty="0">
                <a:solidFill>
                  <a:srgbClr val="FF0000"/>
                </a:solidFill>
                <a:latin typeface="Berlin Sans FB" panose="020E0602020502020306" pitchFamily="34" charset="0"/>
              </a:rPr>
              <a:t> P</a:t>
            </a:r>
            <a:r>
              <a:rPr lang="fr-FR" altLang="fr-FR" sz="2667" b="1" dirty="0">
                <a:latin typeface="Berlin Sans FB" panose="020E0602020502020306" pitchFamily="34" charset="0"/>
              </a:rPr>
              <a:t>LACE</a:t>
            </a:r>
            <a:r>
              <a:rPr lang="fr-FR" altLang="fr-FR" sz="2667" b="1" dirty="0">
                <a:solidFill>
                  <a:srgbClr val="FF0000"/>
                </a:solidFill>
                <a:latin typeface="Berlin Sans FB" panose="020E0602020502020306" pitchFamily="34" charset="0"/>
              </a:rPr>
              <a:t> D’U</a:t>
            </a:r>
            <a:r>
              <a:rPr lang="fr-FR" altLang="fr-FR" sz="2667" b="1" dirty="0">
                <a:latin typeface="Berlin Sans FB" panose="020E0602020502020306" pitchFamily="34" charset="0"/>
              </a:rPr>
              <a:t>NE</a:t>
            </a:r>
            <a:r>
              <a:rPr lang="fr-FR" altLang="fr-FR" sz="2667" b="1" dirty="0">
                <a:solidFill>
                  <a:srgbClr val="FF0000"/>
                </a:solidFill>
                <a:latin typeface="Berlin Sans FB" panose="020E0602020502020306" pitchFamily="34" charset="0"/>
              </a:rPr>
              <a:t> G</a:t>
            </a:r>
            <a:r>
              <a:rPr lang="fr-FR" altLang="fr-FR" sz="2667" b="1" dirty="0">
                <a:latin typeface="Berlin Sans FB" panose="020E0602020502020306" pitchFamily="34" charset="0"/>
              </a:rPr>
              <a:t>ESTION</a:t>
            </a:r>
            <a:r>
              <a:rPr lang="fr-FR" altLang="fr-FR" sz="2667" b="1" dirty="0">
                <a:solidFill>
                  <a:srgbClr val="FF0000"/>
                </a:solidFill>
                <a:latin typeface="Berlin Sans FB" panose="020E0602020502020306" pitchFamily="34" charset="0"/>
              </a:rPr>
              <a:t> D</a:t>
            </a:r>
            <a:r>
              <a:rPr lang="fr-FR" altLang="fr-FR" sz="2667" b="1" dirty="0">
                <a:latin typeface="Berlin Sans FB" panose="020E0602020502020306" pitchFamily="34" charset="0"/>
              </a:rPr>
              <a:t>ELEGUEE </a:t>
            </a:r>
            <a:endParaRPr lang="fr-FR" altLang="fr-FR" sz="2400" dirty="0">
              <a:solidFill>
                <a:prstClr val="black"/>
              </a:solidFill>
              <a:latin typeface="Berlin Sans FB" panose="020E0602020502020306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1774F56-7EC0-4D0B-AA8D-4A31CB5A0BE9}"/>
              </a:ext>
            </a:extLst>
          </p:cNvPr>
          <p:cNvSpPr/>
          <p:nvPr/>
        </p:nvSpPr>
        <p:spPr>
          <a:xfrm>
            <a:off x="108298" y="6165304"/>
            <a:ext cx="3455590" cy="6021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Franklin Gothic Heavy" panose="020B0903020102020204" pitchFamily="34" charset="0"/>
                <a:ea typeface="+mn-ea"/>
                <a:cs typeface="+mn-cs"/>
              </a:rPr>
              <a:t>DIRECTION MARCHE 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Franklin Gothic Heavy" panose="020B0903020102020204" pitchFamily="34" charset="0"/>
                <a:ea typeface="+mn-ea"/>
                <a:cs typeface="+mn-cs"/>
              </a:rPr>
              <a:t>PREMIUM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Franklin Gothic Heavy" panose="020B0903020102020204" pitchFamily="34" charset="0"/>
                <a:ea typeface="+mn-ea"/>
                <a:cs typeface="+mn-cs"/>
              </a:rPr>
              <a:t>Pôle Expertise Premium</a:t>
            </a:r>
          </a:p>
        </p:txBody>
      </p:sp>
      <p:pic>
        <p:nvPicPr>
          <p:cNvPr id="9" name="Image 2" descr="cid:image008.jpg@01D7596C.B409CC40">
            <a:extLst>
              <a:ext uri="{FF2B5EF4-FFF2-40B4-BE49-F238E27FC236}">
                <a16:creationId xmlns:a16="http://schemas.microsoft.com/office/drawing/2014/main" id="{48008DAD-D0BA-4DB2-AC82-C03336FB12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5113" y="6278430"/>
            <a:ext cx="1569000" cy="4578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865641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EBA64CCB-F223-452A-A015-B4428EA646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75019"/>
            <a:ext cx="9144000" cy="4107962"/>
          </a:xfrm>
          <a:prstGeom prst="rect">
            <a:avLst/>
          </a:prstGeom>
        </p:spPr>
      </p:pic>
      <p:sp>
        <p:nvSpPr>
          <p:cNvPr id="4" name="Flèche : gauche 3">
            <a:extLst>
              <a:ext uri="{FF2B5EF4-FFF2-40B4-BE49-F238E27FC236}">
                <a16:creationId xmlns:a16="http://schemas.microsoft.com/office/drawing/2014/main" id="{53FA1A46-6297-4F93-B3C3-1F5D5B71EFE6}"/>
              </a:ext>
            </a:extLst>
          </p:cNvPr>
          <p:cNvSpPr/>
          <p:nvPr/>
        </p:nvSpPr>
        <p:spPr>
          <a:xfrm>
            <a:off x="7596336" y="3717032"/>
            <a:ext cx="978408" cy="48463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ZoneTexte 11">
            <a:extLst>
              <a:ext uri="{FF2B5EF4-FFF2-40B4-BE49-F238E27FC236}">
                <a16:creationId xmlns:a16="http://schemas.microsoft.com/office/drawing/2014/main" id="{4BDA9EA1-730E-466A-BAA3-76E9B8B124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4939" y="187498"/>
            <a:ext cx="8877300" cy="5027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2667" b="1" dirty="0">
                <a:solidFill>
                  <a:srgbClr val="FF0000"/>
                </a:solidFill>
                <a:latin typeface="Berlin Sans FB" panose="020E0602020502020306" pitchFamily="34" charset="0"/>
              </a:rPr>
              <a:t>L</a:t>
            </a:r>
            <a:r>
              <a:rPr lang="fr-FR" altLang="fr-FR" sz="2667" b="1" dirty="0">
                <a:latin typeface="Berlin Sans FB" panose="020E0602020502020306" pitchFamily="34" charset="0"/>
              </a:rPr>
              <a:t>EA</a:t>
            </a:r>
            <a:r>
              <a:rPr lang="fr-FR" altLang="fr-FR" sz="2667" b="1" dirty="0">
                <a:solidFill>
                  <a:srgbClr val="FF0000"/>
                </a:solidFill>
                <a:latin typeface="Berlin Sans FB" panose="020E0602020502020306" pitchFamily="34" charset="0"/>
              </a:rPr>
              <a:t>: M</a:t>
            </a:r>
            <a:r>
              <a:rPr lang="fr-FR" altLang="fr-FR" sz="2667" b="1" dirty="0">
                <a:latin typeface="Berlin Sans FB" panose="020E0602020502020306" pitchFamily="34" charset="0"/>
              </a:rPr>
              <a:t>ISE</a:t>
            </a:r>
            <a:r>
              <a:rPr lang="fr-FR" altLang="fr-FR" sz="2667" b="1" dirty="0">
                <a:solidFill>
                  <a:srgbClr val="FF0000"/>
                </a:solidFill>
                <a:latin typeface="Berlin Sans FB" panose="020E0602020502020306" pitchFamily="34" charset="0"/>
              </a:rPr>
              <a:t> E</a:t>
            </a:r>
            <a:r>
              <a:rPr lang="fr-FR" altLang="fr-FR" sz="2667" b="1" dirty="0">
                <a:latin typeface="Berlin Sans FB" panose="020E0602020502020306" pitchFamily="34" charset="0"/>
              </a:rPr>
              <a:t>N</a:t>
            </a:r>
            <a:r>
              <a:rPr lang="fr-FR" altLang="fr-FR" sz="2667" b="1" dirty="0">
                <a:solidFill>
                  <a:srgbClr val="FF0000"/>
                </a:solidFill>
                <a:latin typeface="Berlin Sans FB" panose="020E0602020502020306" pitchFamily="34" charset="0"/>
              </a:rPr>
              <a:t> P</a:t>
            </a:r>
            <a:r>
              <a:rPr lang="fr-FR" altLang="fr-FR" sz="2667" b="1" dirty="0">
                <a:latin typeface="Berlin Sans FB" panose="020E0602020502020306" pitchFamily="34" charset="0"/>
              </a:rPr>
              <a:t>LACE</a:t>
            </a:r>
            <a:r>
              <a:rPr lang="fr-FR" altLang="fr-FR" sz="2667" b="1" dirty="0">
                <a:solidFill>
                  <a:srgbClr val="FF0000"/>
                </a:solidFill>
                <a:latin typeface="Berlin Sans FB" panose="020E0602020502020306" pitchFamily="34" charset="0"/>
              </a:rPr>
              <a:t> D’U</a:t>
            </a:r>
            <a:r>
              <a:rPr lang="fr-FR" altLang="fr-FR" sz="2667" b="1" dirty="0">
                <a:latin typeface="Berlin Sans FB" panose="020E0602020502020306" pitchFamily="34" charset="0"/>
              </a:rPr>
              <a:t>NE</a:t>
            </a:r>
            <a:r>
              <a:rPr lang="fr-FR" altLang="fr-FR" sz="2667" b="1" dirty="0">
                <a:solidFill>
                  <a:srgbClr val="FF0000"/>
                </a:solidFill>
                <a:latin typeface="Berlin Sans FB" panose="020E0602020502020306" pitchFamily="34" charset="0"/>
              </a:rPr>
              <a:t> G</a:t>
            </a:r>
            <a:r>
              <a:rPr lang="fr-FR" altLang="fr-FR" sz="2667" b="1" dirty="0">
                <a:latin typeface="Berlin Sans FB" panose="020E0602020502020306" pitchFamily="34" charset="0"/>
              </a:rPr>
              <a:t>ESTION</a:t>
            </a:r>
            <a:r>
              <a:rPr lang="fr-FR" altLang="fr-FR" sz="2667" b="1" dirty="0">
                <a:solidFill>
                  <a:srgbClr val="FF0000"/>
                </a:solidFill>
                <a:latin typeface="Berlin Sans FB" panose="020E0602020502020306" pitchFamily="34" charset="0"/>
              </a:rPr>
              <a:t> D</a:t>
            </a:r>
            <a:r>
              <a:rPr lang="fr-FR" altLang="fr-FR" sz="2667" b="1" dirty="0">
                <a:latin typeface="Berlin Sans FB" panose="020E0602020502020306" pitchFamily="34" charset="0"/>
              </a:rPr>
              <a:t>ELEGUEE </a:t>
            </a:r>
            <a:endParaRPr lang="fr-FR" altLang="fr-FR" sz="2400" dirty="0">
              <a:solidFill>
                <a:prstClr val="black"/>
              </a:solidFill>
              <a:latin typeface="Berlin Sans FB" panose="020E0602020502020306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32D7ED4-E226-498B-9183-F77A45EDD673}"/>
              </a:ext>
            </a:extLst>
          </p:cNvPr>
          <p:cNvSpPr/>
          <p:nvPr/>
        </p:nvSpPr>
        <p:spPr>
          <a:xfrm>
            <a:off x="108298" y="6165304"/>
            <a:ext cx="3455590" cy="6021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Franklin Gothic Heavy" panose="020B0903020102020204" pitchFamily="34" charset="0"/>
                <a:ea typeface="+mn-ea"/>
                <a:cs typeface="+mn-cs"/>
              </a:rPr>
              <a:t>DIRECTION MARCHE 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Franklin Gothic Heavy" panose="020B0903020102020204" pitchFamily="34" charset="0"/>
                <a:ea typeface="+mn-ea"/>
                <a:cs typeface="+mn-cs"/>
              </a:rPr>
              <a:t>PREMIUM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Franklin Gothic Heavy" panose="020B0903020102020204" pitchFamily="34" charset="0"/>
                <a:ea typeface="+mn-ea"/>
                <a:cs typeface="+mn-cs"/>
              </a:rPr>
              <a:t>Pôle Expertise Premium</a:t>
            </a:r>
          </a:p>
        </p:txBody>
      </p:sp>
      <p:pic>
        <p:nvPicPr>
          <p:cNvPr id="8" name="Image 2" descr="cid:image008.jpg@01D7596C.B409CC40">
            <a:extLst>
              <a:ext uri="{FF2B5EF4-FFF2-40B4-BE49-F238E27FC236}">
                <a16:creationId xmlns:a16="http://schemas.microsoft.com/office/drawing/2014/main" id="{1F19BB0E-DE50-4204-B017-E15247EE47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5113" y="6278430"/>
            <a:ext cx="1569000" cy="4578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799133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>
            <a:spLocks noChangeArrowheads="1"/>
          </p:cNvSpPr>
          <p:nvPr/>
        </p:nvSpPr>
        <p:spPr bwMode="auto">
          <a:xfrm>
            <a:off x="-386087" y="860456"/>
            <a:ext cx="9473239" cy="5360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2001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1200120" marR="0" lvl="2" indent="-285743" algn="l" defTabSz="914378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r>
              <a:rPr kumimoji="0" lang="fr-FR" altLang="fr-FR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erlin Sans FB" panose="020E0602020502020306" pitchFamily="34" charset="0"/>
                <a:ea typeface="+mn-ea"/>
                <a:cs typeface="+mn-cs"/>
              </a:rPr>
              <a:t>Mise en œuvre …</a:t>
            </a:r>
          </a:p>
        </p:txBody>
      </p:sp>
      <p:sp>
        <p:nvSpPr>
          <p:cNvPr id="6" name="ZoneTexte 11"/>
          <p:cNvSpPr txBox="1">
            <a:spLocks noChangeArrowheads="1"/>
          </p:cNvSpPr>
          <p:nvPr/>
        </p:nvSpPr>
        <p:spPr bwMode="auto">
          <a:xfrm>
            <a:off x="134939" y="187498"/>
            <a:ext cx="8877300" cy="5027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12191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altLang="fr-FR" sz="2667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erlin Sans FB" panose="020E0602020502020306" pitchFamily="34" charset="0"/>
                <a:ea typeface="+mn-ea"/>
                <a:cs typeface="+mn-cs"/>
              </a:rPr>
              <a:t>M</a:t>
            </a:r>
            <a:r>
              <a:rPr kumimoji="0" lang="fr-FR" altLang="fr-FR" sz="2667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erlin Sans FB" panose="020E0602020502020306" pitchFamily="34" charset="0"/>
                <a:ea typeface="+mn-ea"/>
                <a:cs typeface="+mn-cs"/>
              </a:rPr>
              <a:t>ODALITES OPERATIONNELLES </a:t>
            </a:r>
            <a:endParaRPr kumimoji="0" lang="fr-FR" alt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erlin Sans FB" panose="020E0602020502020306" pitchFamily="34" charset="0"/>
              <a:ea typeface="+mn-ea"/>
              <a:cs typeface="+mn-cs"/>
            </a:endParaRPr>
          </a:p>
        </p:txBody>
      </p:sp>
      <p:sp>
        <p:nvSpPr>
          <p:cNvPr id="30" name="ZoneTexte 29"/>
          <p:cNvSpPr txBox="1">
            <a:spLocks noChangeArrowheads="1"/>
          </p:cNvSpPr>
          <p:nvPr/>
        </p:nvSpPr>
        <p:spPr bwMode="auto">
          <a:xfrm>
            <a:off x="617553" y="1874587"/>
            <a:ext cx="7415639" cy="40011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kumimoji="0" lang="fr-FR" alt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risten ITC" panose="03050502040202030202" pitchFamily="66" charset="0"/>
                <a:ea typeface="+mn-ea"/>
                <a:cs typeface="+mn-cs"/>
              </a:rPr>
              <a:t>CNP </a:t>
            </a:r>
            <a:r>
              <a:rPr lang="fr-FR" altLang="fr-FR" sz="2000" i="1" dirty="0">
                <a:solidFill>
                  <a:srgbClr val="FFE05D"/>
                </a:solidFill>
                <a:latin typeface="Berlin Sans FB" panose="020E0602020502020306" pitchFamily="34" charset="0"/>
              </a:rPr>
              <a:t>NUANCES PLUS</a:t>
            </a:r>
            <a:endParaRPr kumimoji="0" lang="fr-FR" altLang="fr-FR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Kristen ITC" panose="03050502040202030202" pitchFamily="66" charset="0"/>
              <a:ea typeface="+mn-ea"/>
              <a:cs typeface="+mn-cs"/>
            </a:endParaRPr>
          </a:p>
        </p:txBody>
      </p:sp>
      <p:grpSp>
        <p:nvGrpSpPr>
          <p:cNvPr id="12" name="Groupe 11"/>
          <p:cNvGrpSpPr/>
          <p:nvPr/>
        </p:nvGrpSpPr>
        <p:grpSpPr>
          <a:xfrm>
            <a:off x="6462700" y="448758"/>
            <a:ext cx="827112" cy="892010"/>
            <a:chOff x="6616124" y="919431"/>
            <a:chExt cx="1313418" cy="1255331"/>
          </a:xfrm>
        </p:grpSpPr>
        <p:pic>
          <p:nvPicPr>
            <p:cNvPr id="13" name="Image 1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616124" y="925592"/>
              <a:ext cx="1281067" cy="1249170"/>
            </a:xfrm>
            <a:prstGeom prst="rect">
              <a:avLst/>
            </a:prstGeom>
          </p:spPr>
        </p:pic>
        <p:pic>
          <p:nvPicPr>
            <p:cNvPr id="15" name="Image 14"/>
            <p:cNvPicPr>
              <a:picLocks noChangeAspect="1"/>
            </p:cNvPicPr>
            <p:nvPr/>
          </p:nvPicPr>
          <p:blipFill rotWithShape="1">
            <a:blip r:embed="rId3"/>
            <a:srcRect l="63455" t="30143" r="28969" b="55907"/>
            <a:stretch/>
          </p:blipFill>
          <p:spPr>
            <a:xfrm>
              <a:off x="7635687" y="919431"/>
              <a:ext cx="293855" cy="296650"/>
            </a:xfrm>
            <a:prstGeom prst="rect">
              <a:avLst/>
            </a:prstGeom>
          </p:spPr>
        </p:pic>
      </p:grpSp>
      <p:grpSp>
        <p:nvGrpSpPr>
          <p:cNvPr id="17" name="Groupe 16"/>
          <p:cNvGrpSpPr/>
          <p:nvPr/>
        </p:nvGrpSpPr>
        <p:grpSpPr>
          <a:xfrm>
            <a:off x="7383111" y="483603"/>
            <a:ext cx="855454" cy="857165"/>
            <a:chOff x="3972700" y="4946399"/>
            <a:chExt cx="855454" cy="857165"/>
          </a:xfrm>
        </p:grpSpPr>
        <p:pic>
          <p:nvPicPr>
            <p:cNvPr id="18" name="Image 17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972700" y="4948110"/>
              <a:ext cx="855454" cy="855454"/>
            </a:xfrm>
            <a:prstGeom prst="rect">
              <a:avLst/>
            </a:prstGeom>
          </p:spPr>
        </p:pic>
        <p:pic>
          <p:nvPicPr>
            <p:cNvPr id="19" name="Image 18"/>
            <p:cNvPicPr>
              <a:picLocks noChangeAspect="1"/>
            </p:cNvPicPr>
            <p:nvPr/>
          </p:nvPicPr>
          <p:blipFill rotWithShape="1">
            <a:blip r:embed="rId3"/>
            <a:srcRect l="63455" t="30143" r="28969" b="55907"/>
            <a:stretch/>
          </p:blipFill>
          <p:spPr>
            <a:xfrm>
              <a:off x="4622781" y="4946399"/>
              <a:ext cx="185052" cy="210793"/>
            </a:xfrm>
            <a:prstGeom prst="rect">
              <a:avLst/>
            </a:prstGeom>
          </p:spPr>
        </p:pic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1D0E81EC-65EC-42AC-8360-95180C128DCE}"/>
              </a:ext>
            </a:extLst>
          </p:cNvPr>
          <p:cNvSpPr/>
          <p:nvPr/>
        </p:nvSpPr>
        <p:spPr>
          <a:xfrm>
            <a:off x="108298" y="6165304"/>
            <a:ext cx="3455590" cy="6021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Franklin Gothic Heavy" panose="020B0903020102020204" pitchFamily="34" charset="0"/>
                <a:ea typeface="+mn-ea"/>
                <a:cs typeface="+mn-cs"/>
              </a:rPr>
              <a:t>DIRECTION MARCHE 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Franklin Gothic Heavy" panose="020B0903020102020204" pitchFamily="34" charset="0"/>
                <a:ea typeface="+mn-ea"/>
                <a:cs typeface="+mn-cs"/>
              </a:rPr>
              <a:t>PREMIUM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Franklin Gothic Heavy" panose="020B0903020102020204" pitchFamily="34" charset="0"/>
                <a:ea typeface="+mn-ea"/>
                <a:cs typeface="+mn-cs"/>
              </a:rPr>
              <a:t>Pôle Expertise Premium</a:t>
            </a:r>
          </a:p>
        </p:txBody>
      </p:sp>
      <p:pic>
        <p:nvPicPr>
          <p:cNvPr id="16" name="Image 2" descr="cid:image008.jpg@01D7596C.B409CC40">
            <a:extLst>
              <a:ext uri="{FF2B5EF4-FFF2-40B4-BE49-F238E27FC236}">
                <a16:creationId xmlns:a16="http://schemas.microsoft.com/office/drawing/2014/main" id="{28B8A934-B2B5-4293-960E-7251A82800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5113" y="6278430"/>
            <a:ext cx="1569000" cy="4578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9825679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e 16"/>
          <p:cNvGrpSpPr/>
          <p:nvPr/>
        </p:nvGrpSpPr>
        <p:grpSpPr>
          <a:xfrm>
            <a:off x="7188623" y="116632"/>
            <a:ext cx="827112" cy="892010"/>
            <a:chOff x="6616124" y="919431"/>
            <a:chExt cx="1313418" cy="1255331"/>
          </a:xfrm>
        </p:grpSpPr>
        <p:pic>
          <p:nvPicPr>
            <p:cNvPr id="18" name="Image 17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616124" y="925592"/>
              <a:ext cx="1281067" cy="1249170"/>
            </a:xfrm>
            <a:prstGeom prst="rect">
              <a:avLst/>
            </a:prstGeom>
          </p:spPr>
        </p:pic>
        <p:pic>
          <p:nvPicPr>
            <p:cNvPr id="21" name="Image 20"/>
            <p:cNvPicPr>
              <a:picLocks noChangeAspect="1"/>
            </p:cNvPicPr>
            <p:nvPr/>
          </p:nvPicPr>
          <p:blipFill rotWithShape="1">
            <a:blip r:embed="rId3"/>
            <a:srcRect l="63455" t="30143" r="28969" b="55907"/>
            <a:stretch/>
          </p:blipFill>
          <p:spPr>
            <a:xfrm>
              <a:off x="7635687" y="919431"/>
              <a:ext cx="293855" cy="296650"/>
            </a:xfrm>
            <a:prstGeom prst="rect">
              <a:avLst/>
            </a:prstGeom>
          </p:spPr>
        </p:pic>
      </p:grpSp>
      <p:grpSp>
        <p:nvGrpSpPr>
          <p:cNvPr id="22" name="Groupe 21"/>
          <p:cNvGrpSpPr/>
          <p:nvPr/>
        </p:nvGrpSpPr>
        <p:grpSpPr>
          <a:xfrm>
            <a:off x="8109034" y="151477"/>
            <a:ext cx="855454" cy="857165"/>
            <a:chOff x="3972700" y="4946399"/>
            <a:chExt cx="855454" cy="857165"/>
          </a:xfrm>
        </p:grpSpPr>
        <p:pic>
          <p:nvPicPr>
            <p:cNvPr id="23" name="Image 2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972700" y="4948110"/>
              <a:ext cx="855454" cy="855454"/>
            </a:xfrm>
            <a:prstGeom prst="rect">
              <a:avLst/>
            </a:prstGeom>
          </p:spPr>
        </p:pic>
        <p:pic>
          <p:nvPicPr>
            <p:cNvPr id="27" name="Image 26"/>
            <p:cNvPicPr>
              <a:picLocks noChangeAspect="1"/>
            </p:cNvPicPr>
            <p:nvPr/>
          </p:nvPicPr>
          <p:blipFill rotWithShape="1">
            <a:blip r:embed="rId3"/>
            <a:srcRect l="63455" t="30143" r="28969" b="55907"/>
            <a:stretch/>
          </p:blipFill>
          <p:spPr>
            <a:xfrm>
              <a:off x="4622781" y="4946399"/>
              <a:ext cx="185052" cy="210793"/>
            </a:xfrm>
            <a:prstGeom prst="rect">
              <a:avLst/>
            </a:prstGeom>
          </p:spPr>
        </p:pic>
      </p:grpSp>
      <p:grpSp>
        <p:nvGrpSpPr>
          <p:cNvPr id="26" name="Groupe 25"/>
          <p:cNvGrpSpPr/>
          <p:nvPr/>
        </p:nvGrpSpPr>
        <p:grpSpPr>
          <a:xfrm>
            <a:off x="4128588" y="252142"/>
            <a:ext cx="1163492" cy="800594"/>
            <a:chOff x="3635896" y="1500840"/>
            <a:chExt cx="1904029" cy="1172728"/>
          </a:xfrm>
        </p:grpSpPr>
        <p:pic>
          <p:nvPicPr>
            <p:cNvPr id="28" name="Image 27"/>
            <p:cNvPicPr>
              <a:picLocks noChangeAspect="1"/>
            </p:cNvPicPr>
            <p:nvPr/>
          </p:nvPicPr>
          <p:blipFill rotWithShape="1">
            <a:blip r:embed="rId5"/>
            <a:srcRect l="10153" t="26375" r="83206" b="65750"/>
            <a:stretch/>
          </p:blipFill>
          <p:spPr>
            <a:xfrm>
              <a:off x="4129729" y="2062661"/>
              <a:ext cx="916362" cy="610907"/>
            </a:xfrm>
            <a:prstGeom prst="rect">
              <a:avLst/>
            </a:prstGeom>
          </p:spPr>
        </p:pic>
        <p:pic>
          <p:nvPicPr>
            <p:cNvPr id="29" name="Image 28"/>
            <p:cNvPicPr>
              <a:picLocks noChangeAspect="1"/>
            </p:cNvPicPr>
            <p:nvPr/>
          </p:nvPicPr>
          <p:blipFill rotWithShape="1">
            <a:blip r:embed="rId6"/>
            <a:srcRect l="10706" t="30313" r="79885" b="64765"/>
            <a:stretch/>
          </p:blipFill>
          <p:spPr>
            <a:xfrm>
              <a:off x="3635896" y="1500840"/>
              <a:ext cx="1904029" cy="560008"/>
            </a:xfrm>
            <a:prstGeom prst="rect">
              <a:avLst/>
            </a:prstGeom>
          </p:spPr>
        </p:pic>
      </p:grpSp>
      <p:sp>
        <p:nvSpPr>
          <p:cNvPr id="32" name="ZoneTexte 44">
            <a:hlinkClick r:id="" action="ppaction://noaction"/>
          </p:cNvPr>
          <p:cNvSpPr txBox="1">
            <a:spLocks noChangeArrowheads="1"/>
          </p:cNvSpPr>
          <p:nvPr/>
        </p:nvSpPr>
        <p:spPr bwMode="auto">
          <a:xfrm>
            <a:off x="5422668" y="314072"/>
            <a:ext cx="1790765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121917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1400" i="1" dirty="0">
                <a:solidFill>
                  <a:srgbClr val="FFE05D"/>
                </a:solidFill>
                <a:latin typeface="Berlin Sans FB" panose="020E0602020502020306" pitchFamily="34" charset="0"/>
              </a:rPr>
              <a:t>NUANCES PLUS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B70BD7D-8680-44A2-9D63-0BFDD8635ADF}"/>
              </a:ext>
            </a:extLst>
          </p:cNvPr>
          <p:cNvSpPr/>
          <p:nvPr/>
        </p:nvSpPr>
        <p:spPr>
          <a:xfrm>
            <a:off x="108298" y="6165304"/>
            <a:ext cx="3455590" cy="6021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Franklin Gothic Heavy" panose="020B0903020102020204" pitchFamily="34" charset="0"/>
                <a:ea typeface="+mn-ea"/>
                <a:cs typeface="+mn-cs"/>
              </a:rPr>
              <a:t>DIRECTION MARCHE 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Franklin Gothic Heavy" panose="020B0903020102020204" pitchFamily="34" charset="0"/>
                <a:ea typeface="+mn-ea"/>
                <a:cs typeface="+mn-cs"/>
              </a:rPr>
              <a:t>PREMIUM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Franklin Gothic Heavy" panose="020B0903020102020204" pitchFamily="34" charset="0"/>
                <a:ea typeface="+mn-ea"/>
                <a:cs typeface="+mn-cs"/>
              </a:rPr>
              <a:t>Pôle Expertise Premium</a:t>
            </a:r>
          </a:p>
        </p:txBody>
      </p:sp>
      <p:pic>
        <p:nvPicPr>
          <p:cNvPr id="16" name="Image 2" descr="cid:image008.jpg@01D7596C.B409CC40">
            <a:extLst>
              <a:ext uri="{FF2B5EF4-FFF2-40B4-BE49-F238E27FC236}">
                <a16:creationId xmlns:a16="http://schemas.microsoft.com/office/drawing/2014/main" id="{2C669CB0-76A6-41D4-ADEB-3C42BBA400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5113" y="6278430"/>
            <a:ext cx="1569000" cy="4578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B43B6449-B69B-73CB-EB38-E16A2FF28F4D}"/>
              </a:ext>
            </a:extLst>
          </p:cNvPr>
          <p:cNvGraphicFramePr>
            <a:graphicFrameLocks noGrp="1"/>
          </p:cNvGraphicFramePr>
          <p:nvPr/>
        </p:nvGraphicFramePr>
        <p:xfrm>
          <a:off x="108298" y="1268760"/>
          <a:ext cx="8835870" cy="4824534"/>
        </p:xfrm>
        <a:graphic>
          <a:graphicData uri="http://schemas.openxmlformats.org/drawingml/2006/table">
            <a:tbl>
              <a:tblPr/>
              <a:tblGrid>
                <a:gridCol w="1298911">
                  <a:extLst>
                    <a:ext uri="{9D8B030D-6E8A-4147-A177-3AD203B41FA5}">
                      <a16:colId xmlns:a16="http://schemas.microsoft.com/office/drawing/2014/main" val="2395332389"/>
                    </a:ext>
                  </a:extLst>
                </a:gridCol>
                <a:gridCol w="1080606">
                  <a:extLst>
                    <a:ext uri="{9D8B030D-6E8A-4147-A177-3AD203B41FA5}">
                      <a16:colId xmlns:a16="http://schemas.microsoft.com/office/drawing/2014/main" val="1626183790"/>
                    </a:ext>
                  </a:extLst>
                </a:gridCol>
                <a:gridCol w="1298911">
                  <a:extLst>
                    <a:ext uri="{9D8B030D-6E8A-4147-A177-3AD203B41FA5}">
                      <a16:colId xmlns:a16="http://schemas.microsoft.com/office/drawing/2014/main" val="904584760"/>
                    </a:ext>
                  </a:extLst>
                </a:gridCol>
                <a:gridCol w="1298911">
                  <a:extLst>
                    <a:ext uri="{9D8B030D-6E8A-4147-A177-3AD203B41FA5}">
                      <a16:colId xmlns:a16="http://schemas.microsoft.com/office/drawing/2014/main" val="770180716"/>
                    </a:ext>
                  </a:extLst>
                </a:gridCol>
                <a:gridCol w="835014">
                  <a:extLst>
                    <a:ext uri="{9D8B030D-6E8A-4147-A177-3AD203B41FA5}">
                      <a16:colId xmlns:a16="http://schemas.microsoft.com/office/drawing/2014/main" val="2783707742"/>
                    </a:ext>
                  </a:extLst>
                </a:gridCol>
                <a:gridCol w="862303">
                  <a:extLst>
                    <a:ext uri="{9D8B030D-6E8A-4147-A177-3AD203B41FA5}">
                      <a16:colId xmlns:a16="http://schemas.microsoft.com/office/drawing/2014/main" val="37395256"/>
                    </a:ext>
                  </a:extLst>
                </a:gridCol>
                <a:gridCol w="862303">
                  <a:extLst>
                    <a:ext uri="{9D8B030D-6E8A-4147-A177-3AD203B41FA5}">
                      <a16:colId xmlns:a16="http://schemas.microsoft.com/office/drawing/2014/main" val="1804496810"/>
                    </a:ext>
                  </a:extLst>
                </a:gridCol>
                <a:gridCol w="1298911">
                  <a:extLst>
                    <a:ext uri="{9D8B030D-6E8A-4147-A177-3AD203B41FA5}">
                      <a16:colId xmlns:a16="http://schemas.microsoft.com/office/drawing/2014/main" val="3661385712"/>
                    </a:ext>
                  </a:extLst>
                </a:gridCol>
              </a:tblGrid>
              <a:tr h="421725">
                <a:tc>
                  <a:txBody>
                    <a:bodyPr/>
                    <a:lstStyle/>
                    <a:p>
                      <a:pPr algn="ctr" fontAlgn="b"/>
                      <a:r>
                        <a:rPr lang="fr-FR" sz="6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75B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7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Type d'actes 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75B5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fr-FR" sz="7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Opérations à réaliser 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75B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7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Outil de saisie </a:t>
                      </a:r>
                      <a:br>
                        <a:rPr lang="fr-FR" sz="7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fr-FR" sz="7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à utiliser 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75B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7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Supports /</a:t>
                      </a:r>
                      <a:br>
                        <a:rPr lang="fr-FR" sz="7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fr-FR" sz="7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choix de la répartition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75B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7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Outil de conseil à utiliser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75B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7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NB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75B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3823165"/>
                  </a:ext>
                </a:extLst>
              </a:tr>
              <a:tr h="481972">
                <a:tc rowSpan="9">
                  <a:txBody>
                    <a:bodyPr/>
                    <a:lstStyle/>
                    <a:p>
                      <a:pPr algn="ctr" fontAlgn="ctr"/>
                      <a:r>
                        <a:rPr lang="fr-FR" sz="6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CNP</a:t>
                      </a:r>
                      <a:br>
                        <a:rPr lang="fr-FR" sz="6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fr-FR" sz="6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NUANCES PRIVILEGE ET NUANCES PLUS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2F75B5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fr-FR" sz="6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VERSEMENT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99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600" b="1" i="0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A </a:t>
                      </a:r>
                      <a:r>
                        <a:rPr lang="fr-FR" sz="6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- Versement complémentaire - faire de la GSM et/ou FAF</a:t>
                      </a:r>
                      <a:br>
                        <a:rPr lang="fr-FR" sz="6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fr-FR" sz="6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sur contrat </a:t>
                      </a:r>
                      <a:r>
                        <a:rPr lang="fr-FR" sz="6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déjà en GSM</a:t>
                      </a:r>
                      <a:endParaRPr lang="fr-FR" sz="60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6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PUMA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Mixte  :</a:t>
                      </a:r>
                      <a:b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€, GSM, FAF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6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LEA </a:t>
                      </a:r>
                      <a:br>
                        <a:rPr lang="fr-FR" sz="6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fr-FR" sz="6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à l'étape 2 "proposition et personnalisation"</a:t>
                      </a:r>
                      <a:br>
                        <a:rPr lang="fr-FR" sz="6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endParaRPr lang="fr-FR" sz="60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7030A0"/>
                    </a:solidFill>
                  </a:tcPr>
                </a:tc>
                <a:tc rowSpan="9">
                  <a:txBody>
                    <a:bodyPr/>
                    <a:lstStyle/>
                    <a:p>
                      <a:pPr algn="l" fontAlgn="b"/>
                      <a: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LEA identifie les produits cohabitables avec la GSM.</a:t>
                      </a:r>
                      <a:b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b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Pas de SCPI, OPCI, Assur Immeuble, Selectiz ou Uc libres possibles.</a:t>
                      </a:r>
                      <a:b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b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Les UC libres, Selectiz et les fonds immobiliers existants seront vendus automatiquement lors du changement de mode de gestion.</a:t>
                      </a:r>
                      <a:b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fr-FR" sz="6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De même pour les parts SP de la gamme H20.</a:t>
                      </a:r>
                      <a:b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b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Les FAF éventuels existants seront conservés.</a:t>
                      </a:r>
                      <a:b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Le désinvestissement d'un FAF ne peut pas se faire lors du changement de mode de gestion.</a:t>
                      </a:r>
                      <a:b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b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La répartition des supports dans PUMA ou ISI lors du changment de mode de gestion se fait hors FAF existants.</a:t>
                      </a:r>
                      <a:b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" Le réinvestissement de votre épargne porte sur l'ensemble des supports en dehors des FCP déjà acquis ".</a:t>
                      </a:r>
                      <a:b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b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L'opération "recyclage FCP"  n'est plus accessible sous PUMA par la suite.</a:t>
                      </a:r>
                      <a:b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 l'échéance les FAF basculent automatiquement dans la poche GSM.</a:t>
                      </a:r>
                      <a:endParaRPr lang="fr-FR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41578645"/>
                  </a:ext>
                </a:extLst>
              </a:tr>
              <a:tr h="722958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fr-FR" sz="600" b="1" i="0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B</a:t>
                      </a:r>
                      <a:r>
                        <a:rPr lang="fr-FR" sz="6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 - Versement complémentaire - faire  de la GSM (seule ou avec FAF) </a:t>
                      </a:r>
                      <a:r>
                        <a:rPr lang="fr-FR" sz="6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sur contrat en gestion libre</a:t>
                      </a:r>
                      <a:br>
                        <a:rPr lang="fr-FR" sz="6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endParaRPr lang="fr-FR" sz="60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Etape 1 - Faire un versement euros / UC avec le FAF recherché  et/ou fonds OSTRUM TRESORERIE R FR0011563535 ou SUSTAINABLE TRESORERIE RE FR0013298965 en lieu et place de la GSM  pour le taux de frais réduits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6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PUMA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€ , FAF et/ou fonds OSTRUM TRESORERIE R ou SUSTAINABLE TRESORERIE</a:t>
                      </a:r>
                      <a:b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en attente transfo GSM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fr-FR" sz="6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Un seul parcours LEA avec allocation cible intégrant GSM</a:t>
                      </a:r>
                      <a:br>
                        <a:rPr lang="fr-FR" sz="6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fr-FR" sz="6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à l'étape 2 "proposition et personnalisation"</a:t>
                      </a:r>
                      <a:br>
                        <a:rPr lang="fr-FR" sz="6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fr-FR" sz="6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du conseil</a:t>
                      </a:r>
                      <a:br>
                        <a:rPr lang="fr-FR" sz="6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endParaRPr lang="fr-FR" sz="60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9445044"/>
                  </a:ext>
                </a:extLst>
              </a:tr>
              <a:tr h="722958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Etape 2 - Modifier le mode de gestion en GSM (signature le même jour mais envoi ISI  / ou reprise ISI sous PUMA apres dénouement versement)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6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ISI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indiquer la répartition entre € et GSM</a:t>
                      </a:r>
                      <a:br>
                        <a:rPr lang="fr-FR" sz="6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fr-FR" sz="6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on raisonne sur le montant du contrat hors FAF existants ou ajoutés en étape 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6972713"/>
                  </a:ext>
                </a:extLst>
              </a:tr>
              <a:tr h="120493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75B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5987035"/>
                  </a:ext>
                </a:extLst>
              </a:tr>
              <a:tr h="602465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fr-FR" sz="6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ARBITRAGE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600" b="1" i="0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  <a:r>
                        <a:rPr lang="fr-FR" sz="6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 - Arbitrage gestion libre vers de la</a:t>
                      </a:r>
                      <a:r>
                        <a:rPr lang="fr-FR" sz="6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 GSM</a:t>
                      </a:r>
                      <a:r>
                        <a:rPr lang="fr-FR" sz="6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fr-FR" sz="6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uniquement </a:t>
                      </a:r>
                      <a:br>
                        <a:rPr lang="fr-FR" sz="6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endParaRPr lang="fr-FR" sz="60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Modifier le mode de gestion </a:t>
                      </a:r>
                      <a:b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en GSM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6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PUMA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indiquer la répartition entre € et GSM</a:t>
                      </a:r>
                      <a:b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fr-FR" sz="6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on raisonne sur le montant du contrat hors FAF existants</a:t>
                      </a:r>
                      <a:endParaRPr lang="fr-FR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fr-FR" sz="6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LEA </a:t>
                      </a:r>
                      <a:br>
                        <a:rPr lang="fr-FR" sz="6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fr-FR" sz="6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à l'étape 2 "proposition et personnalisation"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1577335"/>
                  </a:ext>
                </a:extLst>
              </a:tr>
              <a:tr h="722958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600" b="1" i="0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B</a:t>
                      </a:r>
                      <a:r>
                        <a:rPr lang="fr-FR" sz="6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 - Arbitrage gestion libre </a:t>
                      </a:r>
                      <a:br>
                        <a:rPr lang="fr-FR" sz="6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fr-FR" sz="6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vers de la GSM </a:t>
                      </a:r>
                      <a:r>
                        <a:rPr lang="fr-FR" sz="6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+ nouveau FAF</a:t>
                      </a:r>
                      <a:endParaRPr lang="fr-FR" sz="60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Modifier le mode de gestion </a:t>
                      </a:r>
                      <a:b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en GSM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6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PUMA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indiquer la répartition entre €, GSM, et nouveau FAF</a:t>
                      </a:r>
                      <a:br>
                        <a:rPr lang="fr-FR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fr-FR" sz="6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on raisonne sur le montant du contrat hors FAF existants</a:t>
                      </a:r>
                      <a:endParaRPr lang="fr-FR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9850240"/>
                  </a:ext>
                </a:extLst>
              </a:tr>
              <a:tr h="240986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600" b="1" i="0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C</a:t>
                      </a:r>
                      <a:r>
                        <a:rPr lang="fr-FR" sz="6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 - Arbitrage dans un </a:t>
                      </a:r>
                      <a:r>
                        <a:rPr lang="fr-FR" sz="6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contrat déjà en GSM</a:t>
                      </a:r>
                      <a:endParaRPr lang="fr-FR" sz="60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Arbitrage standard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6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PUMA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Mixte  :</a:t>
                      </a:r>
                      <a:b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€, GSM, FAF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3424850"/>
                  </a:ext>
                </a:extLst>
              </a:tr>
              <a:tr h="120493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 fontAlgn="b"/>
                      <a:r>
                        <a:rPr lang="fr-FR" sz="6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75B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436494"/>
                  </a:ext>
                </a:extLst>
              </a:tr>
              <a:tr h="667526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6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OUVERTURE</a:t>
                      </a:r>
                      <a:br>
                        <a:rPr lang="fr-FR" sz="6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fr-FR" sz="6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TRANSFERT PACTE OU FOURGOUS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6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Ouverture Nuances Privilège (</a:t>
                      </a:r>
                      <a:r>
                        <a:rPr lang="fr-FR" sz="6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Transfert Fourgous</a:t>
                      </a:r>
                      <a:r>
                        <a:rPr lang="fr-FR" sz="6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)</a:t>
                      </a:r>
                      <a:br>
                        <a:rPr lang="fr-FR" sz="6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fr-FR" sz="6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 ou Nuances Plus (</a:t>
                      </a:r>
                      <a:r>
                        <a:rPr lang="fr-FR" sz="6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Transfert Pacte</a:t>
                      </a:r>
                      <a:r>
                        <a:rPr lang="fr-FR" sz="6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Ouverture par transfert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6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PUMA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Mixte  :</a:t>
                      </a:r>
                      <a:b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€, GSM, FAF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6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LEA </a:t>
                      </a:r>
                      <a:br>
                        <a:rPr lang="fr-FR" sz="6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fr-FR" sz="6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à l'étape 2 "proposition et personnalisation"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0537206"/>
                  </a:ext>
                </a:extLst>
              </a:tr>
            </a:tbl>
          </a:graphicData>
        </a:graphic>
      </p:graphicFrame>
      <p:pic>
        <p:nvPicPr>
          <p:cNvPr id="3" name="Picture 4">
            <a:extLst>
              <a:ext uri="{FF2B5EF4-FFF2-40B4-BE49-F238E27FC236}">
                <a16:creationId xmlns:a16="http://schemas.microsoft.com/office/drawing/2014/main" id="{00000000-0008-0000-0000-00000A000000}"/>
              </a:ext>
            </a:extLst>
          </p:cNvPr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5362" y="1949977"/>
            <a:ext cx="576063" cy="537219"/>
          </a:xfrm>
          <a:prstGeom prst="rect">
            <a:avLst/>
          </a:prstGeom>
          <a:noFill/>
        </p:spPr>
      </p:pic>
      <p:pic>
        <p:nvPicPr>
          <p:cNvPr id="4" name="Picture 4">
            <a:extLst>
              <a:ext uri="{FF2B5EF4-FFF2-40B4-BE49-F238E27FC236}">
                <a16:creationId xmlns:a16="http://schemas.microsoft.com/office/drawing/2014/main" id="{00000000-0008-0000-0000-000004000000}"/>
              </a:ext>
            </a:extLst>
          </p:cNvPr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995362" y="5525915"/>
            <a:ext cx="576064" cy="53722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80105684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>
            <a:spLocks noChangeArrowheads="1"/>
          </p:cNvSpPr>
          <p:nvPr/>
        </p:nvSpPr>
        <p:spPr bwMode="auto">
          <a:xfrm>
            <a:off x="-386087" y="860456"/>
            <a:ext cx="9473239" cy="5360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2001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1200120" marR="0" lvl="2" indent="-285743" algn="l" defTabSz="914378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r>
              <a:rPr kumimoji="0" lang="fr-FR" altLang="fr-FR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erlin Sans FB" panose="020E0602020502020306" pitchFamily="34" charset="0"/>
                <a:ea typeface="+mn-ea"/>
                <a:cs typeface="+mn-cs"/>
              </a:rPr>
              <a:t>Mise en œuvre …</a:t>
            </a:r>
          </a:p>
        </p:txBody>
      </p:sp>
      <p:sp>
        <p:nvSpPr>
          <p:cNvPr id="6" name="ZoneTexte 11"/>
          <p:cNvSpPr txBox="1">
            <a:spLocks noChangeArrowheads="1"/>
          </p:cNvSpPr>
          <p:nvPr/>
        </p:nvSpPr>
        <p:spPr bwMode="auto">
          <a:xfrm>
            <a:off x="134939" y="187498"/>
            <a:ext cx="8877300" cy="5027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12191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altLang="fr-FR" sz="2667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erlin Sans FB" panose="020E0602020502020306" pitchFamily="34" charset="0"/>
                <a:ea typeface="+mn-ea"/>
                <a:cs typeface="+mn-cs"/>
              </a:rPr>
              <a:t>M</a:t>
            </a:r>
            <a:r>
              <a:rPr kumimoji="0" lang="fr-FR" altLang="fr-FR" sz="2667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erlin Sans FB" panose="020E0602020502020306" pitchFamily="34" charset="0"/>
                <a:ea typeface="+mn-ea"/>
                <a:cs typeface="+mn-cs"/>
              </a:rPr>
              <a:t>ODALITES OPERATIONNELLES </a:t>
            </a:r>
            <a:endParaRPr kumimoji="0" lang="fr-FR" alt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erlin Sans FB" panose="020E0602020502020306" pitchFamily="34" charset="0"/>
              <a:ea typeface="+mn-ea"/>
              <a:cs typeface="+mn-cs"/>
            </a:endParaRPr>
          </a:p>
        </p:txBody>
      </p:sp>
      <p:sp>
        <p:nvSpPr>
          <p:cNvPr id="30" name="ZoneTexte 29"/>
          <p:cNvSpPr txBox="1">
            <a:spLocks noChangeArrowheads="1"/>
          </p:cNvSpPr>
          <p:nvPr/>
        </p:nvSpPr>
        <p:spPr bwMode="auto">
          <a:xfrm>
            <a:off x="687510" y="1844824"/>
            <a:ext cx="7416825" cy="40011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2000" dirty="0">
                <a:solidFill>
                  <a:prstClr val="white"/>
                </a:solidFill>
                <a:latin typeface="Kristen ITC" panose="03050502040202030202" pitchFamily="66" charset="0"/>
              </a:rPr>
              <a:t>CNP </a:t>
            </a:r>
            <a:r>
              <a:rPr lang="fr-FR" altLang="fr-FR" sz="2000" i="1" dirty="0">
                <a:solidFill>
                  <a:srgbClr val="FF3300"/>
                </a:solidFill>
                <a:latin typeface="Berlin Sans FB" panose="020E0602020502020306" pitchFamily="34" charset="0"/>
              </a:rPr>
              <a:t>MILLEVIE PREMIUM – CAPI</a:t>
            </a:r>
          </a:p>
        </p:txBody>
      </p:sp>
      <p:grpSp>
        <p:nvGrpSpPr>
          <p:cNvPr id="12" name="Groupe 11"/>
          <p:cNvGrpSpPr/>
          <p:nvPr/>
        </p:nvGrpSpPr>
        <p:grpSpPr>
          <a:xfrm>
            <a:off x="6462700" y="448758"/>
            <a:ext cx="827112" cy="892010"/>
            <a:chOff x="6616124" y="919431"/>
            <a:chExt cx="1313418" cy="1255331"/>
          </a:xfrm>
        </p:grpSpPr>
        <p:pic>
          <p:nvPicPr>
            <p:cNvPr id="13" name="Image 1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616124" y="925592"/>
              <a:ext cx="1281067" cy="1249170"/>
            </a:xfrm>
            <a:prstGeom prst="rect">
              <a:avLst/>
            </a:prstGeom>
          </p:spPr>
        </p:pic>
        <p:pic>
          <p:nvPicPr>
            <p:cNvPr id="15" name="Image 14"/>
            <p:cNvPicPr>
              <a:picLocks noChangeAspect="1"/>
            </p:cNvPicPr>
            <p:nvPr/>
          </p:nvPicPr>
          <p:blipFill rotWithShape="1">
            <a:blip r:embed="rId3"/>
            <a:srcRect l="63455" t="30143" r="28969" b="55907"/>
            <a:stretch/>
          </p:blipFill>
          <p:spPr>
            <a:xfrm>
              <a:off x="7635687" y="919431"/>
              <a:ext cx="293855" cy="296650"/>
            </a:xfrm>
            <a:prstGeom prst="rect">
              <a:avLst/>
            </a:prstGeom>
          </p:spPr>
        </p:pic>
      </p:grpSp>
      <p:grpSp>
        <p:nvGrpSpPr>
          <p:cNvPr id="17" name="Groupe 16"/>
          <p:cNvGrpSpPr/>
          <p:nvPr/>
        </p:nvGrpSpPr>
        <p:grpSpPr>
          <a:xfrm>
            <a:off x="7383111" y="483603"/>
            <a:ext cx="855454" cy="857165"/>
            <a:chOff x="3972700" y="4946399"/>
            <a:chExt cx="855454" cy="857165"/>
          </a:xfrm>
        </p:grpSpPr>
        <p:pic>
          <p:nvPicPr>
            <p:cNvPr id="18" name="Image 17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972700" y="4948110"/>
              <a:ext cx="855454" cy="855454"/>
            </a:xfrm>
            <a:prstGeom prst="rect">
              <a:avLst/>
            </a:prstGeom>
          </p:spPr>
        </p:pic>
        <p:pic>
          <p:nvPicPr>
            <p:cNvPr id="19" name="Image 18"/>
            <p:cNvPicPr>
              <a:picLocks noChangeAspect="1"/>
            </p:cNvPicPr>
            <p:nvPr/>
          </p:nvPicPr>
          <p:blipFill rotWithShape="1">
            <a:blip r:embed="rId3"/>
            <a:srcRect l="63455" t="30143" r="28969" b="55907"/>
            <a:stretch/>
          </p:blipFill>
          <p:spPr>
            <a:xfrm>
              <a:off x="4622781" y="4946399"/>
              <a:ext cx="185052" cy="210793"/>
            </a:xfrm>
            <a:prstGeom prst="rect">
              <a:avLst/>
            </a:prstGeom>
          </p:spPr>
        </p:pic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91568830-8145-4935-80AD-EAA9B7CAD65C}"/>
              </a:ext>
            </a:extLst>
          </p:cNvPr>
          <p:cNvSpPr/>
          <p:nvPr/>
        </p:nvSpPr>
        <p:spPr>
          <a:xfrm>
            <a:off x="108298" y="6165304"/>
            <a:ext cx="3455590" cy="6021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Franklin Gothic Heavy" panose="020B0903020102020204" pitchFamily="34" charset="0"/>
                <a:ea typeface="+mn-ea"/>
                <a:cs typeface="+mn-cs"/>
              </a:rPr>
              <a:t>DIRECTION MARCHE 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Franklin Gothic Heavy" panose="020B0903020102020204" pitchFamily="34" charset="0"/>
                <a:ea typeface="+mn-ea"/>
                <a:cs typeface="+mn-cs"/>
              </a:rPr>
              <a:t>PREMIUM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Franklin Gothic Heavy" panose="020B0903020102020204" pitchFamily="34" charset="0"/>
                <a:ea typeface="+mn-ea"/>
                <a:cs typeface="+mn-cs"/>
              </a:rPr>
              <a:t>Pôle Expertise Premium</a:t>
            </a:r>
          </a:p>
        </p:txBody>
      </p:sp>
      <p:pic>
        <p:nvPicPr>
          <p:cNvPr id="16" name="Image 2" descr="cid:image008.jpg@01D7596C.B409CC40">
            <a:extLst>
              <a:ext uri="{FF2B5EF4-FFF2-40B4-BE49-F238E27FC236}">
                <a16:creationId xmlns:a16="http://schemas.microsoft.com/office/drawing/2014/main" id="{66BC531F-1108-4BA3-A89B-2908D4D934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5113" y="6278430"/>
            <a:ext cx="1569000" cy="4578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4651017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/>
          <p:cNvGrpSpPr/>
          <p:nvPr/>
        </p:nvGrpSpPr>
        <p:grpSpPr>
          <a:xfrm>
            <a:off x="4138212" y="385813"/>
            <a:ext cx="1043638" cy="526104"/>
            <a:chOff x="179512" y="2592468"/>
            <a:chExt cx="1361256" cy="620508"/>
          </a:xfrm>
        </p:grpSpPr>
        <p:sp>
          <p:nvSpPr>
            <p:cNvPr id="20" name="Rectangle 19"/>
            <p:cNvSpPr/>
            <p:nvPr/>
          </p:nvSpPr>
          <p:spPr>
            <a:xfrm>
              <a:off x="337131" y="2954732"/>
              <a:ext cx="1203637" cy="258244"/>
            </a:xfrm>
            <a:prstGeom prst="rect">
              <a:avLst/>
            </a:prstGeom>
            <a:solidFill>
              <a:srgbClr val="B253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200" b="1" dirty="0"/>
                <a:t>BPCE Vie</a:t>
              </a:r>
            </a:p>
          </p:txBody>
        </p:sp>
        <p:pic>
          <p:nvPicPr>
            <p:cNvPr id="24" name="Image 23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462" t="28853" r="12616" b="28854"/>
            <a:stretch/>
          </p:blipFill>
          <p:spPr>
            <a:xfrm>
              <a:off x="179512" y="2592468"/>
              <a:ext cx="1361256" cy="309893"/>
            </a:xfrm>
            <a:prstGeom prst="rect">
              <a:avLst/>
            </a:prstGeom>
          </p:spPr>
        </p:pic>
      </p:grpSp>
      <p:sp>
        <p:nvSpPr>
          <p:cNvPr id="25" name="ZoneTexte 44">
            <a:hlinkClick r:id="" action="ppaction://noaction"/>
          </p:cNvPr>
          <p:cNvSpPr txBox="1">
            <a:spLocks noChangeArrowheads="1"/>
          </p:cNvSpPr>
          <p:nvPr/>
        </p:nvSpPr>
        <p:spPr bwMode="auto">
          <a:xfrm>
            <a:off x="5181850" y="279533"/>
            <a:ext cx="176448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121917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1400" i="1" dirty="0">
                <a:solidFill>
                  <a:srgbClr val="FF3300"/>
                </a:solidFill>
                <a:latin typeface="Berlin Sans FB" panose="020E0602020502020306" pitchFamily="34" charset="0"/>
              </a:rPr>
              <a:t>MILLEVIE PREMIUM</a:t>
            </a:r>
          </a:p>
          <a:p>
            <a:pPr algn="ctr" defTabSz="121917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1400" i="1" dirty="0">
                <a:solidFill>
                  <a:srgbClr val="DE0000"/>
                </a:solidFill>
                <a:latin typeface="Berlin Sans FB" panose="020E0602020502020306" pitchFamily="34" charset="0"/>
              </a:rPr>
              <a:t>MILLEVIE CAPI</a:t>
            </a:r>
            <a:endParaRPr lang="fr-FR" altLang="fr-FR" sz="1400" i="1" dirty="0">
              <a:solidFill>
                <a:srgbClr val="FF0000"/>
              </a:solidFill>
              <a:latin typeface="Berlin Sans FB" panose="020E0602020502020306" pitchFamily="34" charset="0"/>
            </a:endParaRPr>
          </a:p>
        </p:txBody>
      </p:sp>
      <p:grpSp>
        <p:nvGrpSpPr>
          <p:cNvPr id="17" name="Groupe 16"/>
          <p:cNvGrpSpPr/>
          <p:nvPr/>
        </p:nvGrpSpPr>
        <p:grpSpPr>
          <a:xfrm>
            <a:off x="7188623" y="116632"/>
            <a:ext cx="827112" cy="892010"/>
            <a:chOff x="6616124" y="919431"/>
            <a:chExt cx="1313418" cy="1255331"/>
          </a:xfrm>
        </p:grpSpPr>
        <p:pic>
          <p:nvPicPr>
            <p:cNvPr id="18" name="Image 1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616124" y="925592"/>
              <a:ext cx="1281067" cy="1249170"/>
            </a:xfrm>
            <a:prstGeom prst="rect">
              <a:avLst/>
            </a:prstGeom>
          </p:spPr>
        </p:pic>
        <p:pic>
          <p:nvPicPr>
            <p:cNvPr id="21" name="Image 20"/>
            <p:cNvPicPr>
              <a:picLocks noChangeAspect="1"/>
            </p:cNvPicPr>
            <p:nvPr/>
          </p:nvPicPr>
          <p:blipFill rotWithShape="1">
            <a:blip r:embed="rId4"/>
            <a:srcRect l="63455" t="30143" r="28969" b="55907"/>
            <a:stretch/>
          </p:blipFill>
          <p:spPr>
            <a:xfrm>
              <a:off x="7635687" y="919431"/>
              <a:ext cx="293855" cy="296650"/>
            </a:xfrm>
            <a:prstGeom prst="rect">
              <a:avLst/>
            </a:prstGeom>
          </p:spPr>
        </p:pic>
      </p:grpSp>
      <p:grpSp>
        <p:nvGrpSpPr>
          <p:cNvPr id="22" name="Groupe 21"/>
          <p:cNvGrpSpPr/>
          <p:nvPr/>
        </p:nvGrpSpPr>
        <p:grpSpPr>
          <a:xfrm>
            <a:off x="8109034" y="151477"/>
            <a:ext cx="855454" cy="857165"/>
            <a:chOff x="3972700" y="4946399"/>
            <a:chExt cx="855454" cy="857165"/>
          </a:xfrm>
        </p:grpSpPr>
        <p:pic>
          <p:nvPicPr>
            <p:cNvPr id="23" name="Image 22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972700" y="4948110"/>
              <a:ext cx="855454" cy="855454"/>
            </a:xfrm>
            <a:prstGeom prst="rect">
              <a:avLst/>
            </a:prstGeom>
          </p:spPr>
        </p:pic>
        <p:pic>
          <p:nvPicPr>
            <p:cNvPr id="27" name="Image 26"/>
            <p:cNvPicPr>
              <a:picLocks noChangeAspect="1"/>
            </p:cNvPicPr>
            <p:nvPr/>
          </p:nvPicPr>
          <p:blipFill rotWithShape="1">
            <a:blip r:embed="rId4"/>
            <a:srcRect l="63455" t="30143" r="28969" b="55907"/>
            <a:stretch/>
          </p:blipFill>
          <p:spPr>
            <a:xfrm>
              <a:off x="4622781" y="4946399"/>
              <a:ext cx="185052" cy="210793"/>
            </a:xfrm>
            <a:prstGeom prst="rect">
              <a:avLst/>
            </a:prstGeom>
          </p:spPr>
        </p:pic>
      </p:grpSp>
      <p:sp>
        <p:nvSpPr>
          <p:cNvPr id="19" name="Rectangle 18">
            <a:extLst>
              <a:ext uri="{FF2B5EF4-FFF2-40B4-BE49-F238E27FC236}">
                <a16:creationId xmlns:a16="http://schemas.microsoft.com/office/drawing/2014/main" id="{EBBE5288-E76C-4E78-A4A9-656378E67B01}"/>
              </a:ext>
            </a:extLst>
          </p:cNvPr>
          <p:cNvSpPr/>
          <p:nvPr/>
        </p:nvSpPr>
        <p:spPr>
          <a:xfrm>
            <a:off x="108298" y="6165304"/>
            <a:ext cx="3455590" cy="6021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Franklin Gothic Heavy" panose="020B0903020102020204" pitchFamily="34" charset="0"/>
                <a:ea typeface="+mn-ea"/>
                <a:cs typeface="+mn-cs"/>
              </a:rPr>
              <a:t>DIRECTION MARCHE 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Franklin Gothic Heavy" panose="020B0903020102020204" pitchFamily="34" charset="0"/>
                <a:ea typeface="+mn-ea"/>
                <a:cs typeface="+mn-cs"/>
              </a:rPr>
              <a:t>PREMIUM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Franklin Gothic Heavy" panose="020B0903020102020204" pitchFamily="34" charset="0"/>
                <a:ea typeface="+mn-ea"/>
                <a:cs typeface="+mn-cs"/>
              </a:rPr>
              <a:t>Pôle Expertise Premium</a:t>
            </a:r>
          </a:p>
        </p:txBody>
      </p:sp>
      <p:pic>
        <p:nvPicPr>
          <p:cNvPr id="26" name="Image 2" descr="cid:image008.jpg@01D7596C.B409CC40">
            <a:extLst>
              <a:ext uri="{FF2B5EF4-FFF2-40B4-BE49-F238E27FC236}">
                <a16:creationId xmlns:a16="http://schemas.microsoft.com/office/drawing/2014/main" id="{7F0A4065-2BA0-44E7-94BC-2AED0CD1F8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5113" y="6278430"/>
            <a:ext cx="1569000" cy="4578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635E090A-305A-DA5C-B105-0C965F6E4CC3}"/>
              </a:ext>
            </a:extLst>
          </p:cNvPr>
          <p:cNvGraphicFramePr>
            <a:graphicFrameLocks noGrp="1"/>
          </p:cNvGraphicFramePr>
          <p:nvPr/>
        </p:nvGraphicFramePr>
        <p:xfrm>
          <a:off x="740742" y="1136478"/>
          <a:ext cx="7647679" cy="5028560"/>
        </p:xfrm>
        <a:graphic>
          <a:graphicData uri="http://schemas.openxmlformats.org/drawingml/2006/table">
            <a:tbl>
              <a:tblPr/>
              <a:tblGrid>
                <a:gridCol w="996522">
                  <a:extLst>
                    <a:ext uri="{9D8B030D-6E8A-4147-A177-3AD203B41FA5}">
                      <a16:colId xmlns:a16="http://schemas.microsoft.com/office/drawing/2014/main" val="4126749674"/>
                    </a:ext>
                  </a:extLst>
                </a:gridCol>
                <a:gridCol w="829040">
                  <a:extLst>
                    <a:ext uri="{9D8B030D-6E8A-4147-A177-3AD203B41FA5}">
                      <a16:colId xmlns:a16="http://schemas.microsoft.com/office/drawing/2014/main" val="1888400882"/>
                    </a:ext>
                  </a:extLst>
                </a:gridCol>
                <a:gridCol w="996522">
                  <a:extLst>
                    <a:ext uri="{9D8B030D-6E8A-4147-A177-3AD203B41FA5}">
                      <a16:colId xmlns:a16="http://schemas.microsoft.com/office/drawing/2014/main" val="1576873792"/>
                    </a:ext>
                  </a:extLst>
                </a:gridCol>
                <a:gridCol w="663650">
                  <a:extLst>
                    <a:ext uri="{9D8B030D-6E8A-4147-A177-3AD203B41FA5}">
                      <a16:colId xmlns:a16="http://schemas.microsoft.com/office/drawing/2014/main" val="1479169097"/>
                    </a:ext>
                  </a:extLst>
                </a:gridCol>
                <a:gridCol w="875097">
                  <a:extLst>
                    <a:ext uri="{9D8B030D-6E8A-4147-A177-3AD203B41FA5}">
                      <a16:colId xmlns:a16="http://schemas.microsoft.com/office/drawing/2014/main" val="2615883467"/>
                    </a:ext>
                  </a:extLst>
                </a:gridCol>
                <a:gridCol w="661557">
                  <a:extLst>
                    <a:ext uri="{9D8B030D-6E8A-4147-A177-3AD203B41FA5}">
                      <a16:colId xmlns:a16="http://schemas.microsoft.com/office/drawing/2014/main" val="2872588307"/>
                    </a:ext>
                  </a:extLst>
                </a:gridCol>
                <a:gridCol w="875097">
                  <a:extLst>
                    <a:ext uri="{9D8B030D-6E8A-4147-A177-3AD203B41FA5}">
                      <a16:colId xmlns:a16="http://schemas.microsoft.com/office/drawing/2014/main" val="1556677729"/>
                    </a:ext>
                  </a:extLst>
                </a:gridCol>
                <a:gridCol w="875097">
                  <a:extLst>
                    <a:ext uri="{9D8B030D-6E8A-4147-A177-3AD203B41FA5}">
                      <a16:colId xmlns:a16="http://schemas.microsoft.com/office/drawing/2014/main" val="3223714609"/>
                    </a:ext>
                  </a:extLst>
                </a:gridCol>
                <a:gridCol w="875097">
                  <a:extLst>
                    <a:ext uri="{9D8B030D-6E8A-4147-A177-3AD203B41FA5}">
                      <a16:colId xmlns:a16="http://schemas.microsoft.com/office/drawing/2014/main" val="2260872351"/>
                    </a:ext>
                  </a:extLst>
                </a:gridCol>
              </a:tblGrid>
              <a:tr h="208301">
                <a:tc>
                  <a:txBody>
                    <a:bodyPr/>
                    <a:lstStyle/>
                    <a:p>
                      <a:pPr algn="l" fontAlgn="b"/>
                      <a:r>
                        <a:rPr lang="fr-FR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6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Type d'actes 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fr-FR" sz="6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Opérations à réaliser 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fr-FR" sz="6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Outil de saisie à utiliser 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6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Supports /</a:t>
                      </a:r>
                      <a:br>
                        <a:rPr lang="fr-FR" sz="6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fr-FR" sz="6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choix de la répartition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6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Outil de conseil </a:t>
                      </a:r>
                      <a:br>
                        <a:rPr lang="fr-FR" sz="6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fr-FR" sz="6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à utiliser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6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NB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13780136"/>
                  </a:ext>
                </a:extLst>
              </a:tr>
              <a:tr h="557812">
                <a:tc rowSpan="11">
                  <a:txBody>
                    <a:bodyPr/>
                    <a:lstStyle/>
                    <a:p>
                      <a:pPr algn="ctr" fontAlgn="ctr"/>
                      <a:r>
                        <a:rPr lang="fr-FR" sz="6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BPCE</a:t>
                      </a:r>
                      <a:br>
                        <a:rPr lang="fr-FR" sz="6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fr-FR" sz="6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MILLEVIE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5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OUVERTURE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fr-FR" sz="5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Ouverture nouveau contrat MILLEVIE</a:t>
                      </a:r>
                      <a:br>
                        <a:rPr lang="fr-FR" sz="5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fr-FR" sz="5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avec tous les supports autorisés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fr-FR" sz="5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MYASSUR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renseigner OG et son poids, puis renseigner le poids </a:t>
                      </a:r>
                      <a:br>
                        <a:rPr lang="fr-FR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fr-FR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hors OG, </a:t>
                      </a:r>
                      <a:br>
                        <a:rPr lang="fr-FR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fr-FR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puis renseigner </a:t>
                      </a:r>
                      <a:r>
                        <a:rPr lang="fr-FR" sz="5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UNIQUEMENT dans la poche hors OG, le fonds €, les FAF, les SCPI OPCI et  Selectiz</a:t>
                      </a:r>
                      <a:endParaRPr lang="fr-FR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5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LEA </a:t>
                      </a:r>
                      <a:br>
                        <a:rPr lang="fr-FR" sz="5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fr-FR" sz="5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à l'étape 2 "proposition et personnalisation"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5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ATTENTION au sein de la poche hors OG, le fonds €, les FAF, les OPCI SCPI, et Selectiz doivent faire un total de 100 %</a:t>
                      </a:r>
                      <a:br>
                        <a:rPr lang="fr-FR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br>
                        <a:rPr lang="fr-FR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fr-FR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LEA identifie les produits cohabitables avec l'OG</a:t>
                      </a:r>
                      <a:endParaRPr lang="fr-FR" sz="5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2754635"/>
                  </a:ext>
                </a:extLst>
              </a:tr>
              <a:tr h="82224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919273"/>
                  </a:ext>
                </a:extLst>
              </a:tr>
              <a:tr h="242561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fr-FR" sz="5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VERSEMENT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99FF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fr-FR" sz="500" b="1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  <a:r>
                        <a:rPr lang="fr-FR" sz="5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 - Versement complémentaire - faire  de l'OG seule ou avec FAF et/ou SCPI OPCI et/ou selectiz</a:t>
                      </a:r>
                      <a:br>
                        <a:rPr lang="fr-FR" sz="5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fr-FR" sz="5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sur </a:t>
                      </a:r>
                      <a:r>
                        <a:rPr lang="fr-FR" sz="5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contrat en gestion libre</a:t>
                      </a:r>
                      <a:endParaRPr lang="fr-FR" sz="50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l" fontAlgn="b"/>
                      <a:r>
                        <a:rPr lang="fr-FR" sz="500" b="1" i="0" u="none" strike="noStrike">
                          <a:solidFill>
                            <a:srgbClr val="5B9BD5"/>
                          </a:solidFill>
                          <a:effectLst/>
                          <a:latin typeface="Calibri" panose="020F0502020204030204" pitchFamily="34" charset="0"/>
                        </a:rPr>
                        <a:t>OPERATION EN 2 ETAPES : on pourra inclure les nouveaux supports FAF et/ou SCPI/OPCI  et/ou Selectiz en étape 1 UNIQUEMENT</a:t>
                      </a:r>
                      <a:br>
                        <a:rPr lang="fr-FR" sz="500" b="1" i="0" u="none" strike="noStrike">
                          <a:solidFill>
                            <a:srgbClr val="5B9BD5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fr-FR" sz="500" b="1" i="0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NOUVEAUTE 2021 : UNE SEULE ETAPE ET UN SEUL DOCUMENT VIA WEBASSUR </a:t>
                      </a:r>
                      <a:endParaRPr lang="fr-FR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7398233"/>
                  </a:ext>
                </a:extLst>
              </a:tr>
              <a:tr h="717187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Etape 1 - Faire un versement € / UC (avec le FAF recherché  et/ou SCPI OPCI et/ou Selectiz et/ou fonds OSTRUM SRI MONEY  R ou OSTRUM SRI MONEY PLUS en lieu et place de l'OG  pour taux de frais)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5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MYASSUR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fr-FR" sz="500" b="1" i="0" u="none" strike="noStrike" dirty="0">
                          <a:solidFill>
                            <a:srgbClr val="FFFF00"/>
                          </a:solidFill>
                          <a:effectLst/>
                          <a:latin typeface="Calibri" panose="020F0502020204030204" pitchFamily="34" charset="0"/>
                        </a:rPr>
                        <a:t>OU NOUVEAUTE 2021</a:t>
                      </a:r>
                      <a:br>
                        <a:rPr lang="fr-FR" sz="5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br>
                        <a:rPr lang="fr-FR" sz="5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fr-FR" sz="5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WEBASSUR</a:t>
                      </a:r>
                      <a:br>
                        <a:rPr lang="fr-FR" sz="5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fr-FR" sz="500" b="1" i="0" u="none" strike="noStrike" dirty="0">
                          <a:solidFill>
                            <a:srgbClr val="FFFF00"/>
                          </a:solidFill>
                          <a:effectLst/>
                          <a:latin typeface="Calibri" panose="020F0502020204030204" pitchFamily="34" charset="0"/>
                        </a:rPr>
                        <a:t>en 1 seule étape </a:t>
                      </a:r>
                      <a:br>
                        <a:rPr lang="fr-FR" sz="500" b="1" i="0" u="none" strike="noStrike" dirty="0">
                          <a:solidFill>
                            <a:srgbClr val="FFFF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fr-FR" sz="500" b="1" i="0" u="none" strike="noStrike" dirty="0">
                          <a:solidFill>
                            <a:srgbClr val="FFFF00"/>
                          </a:solidFill>
                          <a:effectLst/>
                          <a:latin typeface="Calibri" panose="020F0502020204030204" pitchFamily="34" charset="0"/>
                        </a:rPr>
                        <a:t>et un seul document</a:t>
                      </a:r>
                      <a:br>
                        <a:rPr lang="fr-FR" sz="5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br>
                        <a:rPr lang="fr-FR" sz="5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fr-FR" sz="5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suivre le mode opératoire détaillé joint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€, FAF et/ou SCPI/OPCI et/ou Selectiz et/ou fonds OSTRUM SRI MONEY R ou OSTRUM SRI MONEY PLUS</a:t>
                      </a:r>
                      <a:br>
                        <a:rPr lang="fr-FR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fr-FR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en attente transfo OG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fr-FR" sz="5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LEA </a:t>
                      </a:r>
                      <a:br>
                        <a:rPr lang="fr-FR" sz="5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fr-FR" sz="5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à l'étape 2 "proposition et personnalisation"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5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Lire et suivre le mode opératoire joint concernant le changement de mode de gestion WEBASSUR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25423428"/>
                  </a:ext>
                </a:extLst>
              </a:tr>
              <a:tr h="717187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Etape 2 - Modifier le mode de gestion</a:t>
                      </a:r>
                      <a:br>
                        <a:rPr lang="fr-FR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fr-FR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en OG (signature le même jour </a:t>
                      </a:r>
                      <a:r>
                        <a:rPr lang="fr-FR" sz="5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MAIS indiquer la date J + 1 sur le document WEBASSUR pour envoi</a:t>
                      </a:r>
                      <a:r>
                        <a:rPr lang="fr-FR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5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WEBASSUR</a:t>
                      </a:r>
                      <a:br>
                        <a:rPr lang="fr-FR" sz="5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fr-FR" sz="5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par Avenant changement de mode de gestion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5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Lire et suivre le mode opératoire joint concernant le changement de mode de gestion WEBASSUR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500" b="0" i="0" u="sng" strike="noStrike">
                          <a:solidFill>
                            <a:srgbClr val="0563C1"/>
                          </a:solidFill>
                          <a:effectLst/>
                          <a:latin typeface="Calibri" panose="020F0502020204030204" pitchFamily="34" charset="0"/>
                          <a:hlinkClick r:id="rId7"/>
                        </a:rPr>
                        <a:t>\\Fsgeedrt\directions\GEE MARCHE_PREMIUM_CAGP DRT\CEGEE - DGP CAGP\Réunions GP- supports et documentation\OG Synthèse et bons réflexes\Version 2021\Le changement de mode de gestion Mode opératoire MYASSUR et WEBASSUR.pdf</a:t>
                      </a:r>
                      <a:endParaRPr lang="fr-FR" sz="500" b="0" i="0" u="sng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53457691"/>
                  </a:ext>
                </a:extLst>
              </a:tr>
              <a:tr h="64134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fr-FR" sz="500" b="1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B</a:t>
                      </a:r>
                      <a:r>
                        <a:rPr lang="fr-FR" sz="5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 - Versement complementaire - faire de l'OG et/ou  FAF et/ou SCPI OPCI et/ou Selectiz sur </a:t>
                      </a:r>
                      <a:r>
                        <a:rPr lang="fr-FR" sz="5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contrat en OG</a:t>
                      </a:r>
                      <a:r>
                        <a:rPr lang="fr-FR" sz="5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fr-FR" sz="5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MYASSUR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renseigner OG et son poids, puis renseigner le poids </a:t>
                      </a:r>
                      <a:br>
                        <a:rPr lang="fr-FR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fr-FR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hors OG, </a:t>
                      </a:r>
                      <a:br>
                        <a:rPr lang="fr-FR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fr-FR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puis renseigner </a:t>
                      </a:r>
                      <a:r>
                        <a:rPr lang="fr-FR" sz="5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UNIQUEMENT dans la poche hors OG, le fonds €, les FAF, les SCPI OPCI et  Selectiz</a:t>
                      </a:r>
                      <a:endParaRPr lang="fr-FR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5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LEA </a:t>
                      </a:r>
                      <a:br>
                        <a:rPr lang="fr-FR" sz="5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fr-FR" sz="5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à l'étape 2 "proposition et personnalisation"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5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ATTENTION au sein de la poche hors OG, le fonds €, les FAF, les OPCI SCPI, et Selectiz doivent faire un total de 100 %</a:t>
                      </a:r>
                      <a:br>
                        <a:rPr lang="fr-FR" sz="5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br>
                        <a:rPr lang="fr-FR" sz="5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fr-FR" sz="5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LEA identifie les produits cohabitables avec l'OG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72018077"/>
                  </a:ext>
                </a:extLst>
              </a:tr>
              <a:tr h="82224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fr-FR" sz="5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7900016"/>
                  </a:ext>
                </a:extLst>
              </a:tr>
              <a:tr h="345341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fr-FR" sz="5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ARBITRAGE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500" b="1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  <a:r>
                        <a:rPr lang="fr-FR" sz="5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 - Arbitrage gestion libre vers de </a:t>
                      </a:r>
                      <a:r>
                        <a:rPr lang="fr-FR" sz="5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l'OG uniquement </a:t>
                      </a:r>
                      <a:br>
                        <a:rPr lang="fr-FR" sz="5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endParaRPr lang="fr-FR" sz="50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Avenant Changement de mode de gestion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fr-FR" sz="5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MYASSUR</a:t>
                      </a:r>
                      <a:br>
                        <a:rPr lang="fr-FR" sz="5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fr-FR" sz="5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Aide ou Mode Opératoire joint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5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Arbitrage automatique et complémentaire - Aide ou Mode Opératoire</a:t>
                      </a:r>
                      <a:br>
                        <a:rPr lang="fr-FR" sz="5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fr-FR" sz="5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 MYASSUR joint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fr-FR" sz="5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LEA </a:t>
                      </a:r>
                      <a:br>
                        <a:rPr lang="fr-FR" sz="5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fr-FR" sz="5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à l'étape 2 "proposition et personnalisation"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b"/>
                      <a:r>
                        <a:rPr lang="fr-FR" sz="5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Lire et suivre le mode opératoire joint concernant le changement de mode de gestion MYASSUR ou WEBASSUR </a:t>
                      </a:r>
                      <a:endParaRPr lang="fr-FR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9815932"/>
                  </a:ext>
                </a:extLst>
              </a:tr>
              <a:tr h="31875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l" fontAlgn="ctr"/>
                      <a:r>
                        <a:rPr lang="fr-FR" sz="500" b="1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B</a:t>
                      </a:r>
                      <a:r>
                        <a:rPr lang="fr-FR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 </a:t>
                      </a:r>
                      <a:r>
                        <a:rPr lang="fr-FR" sz="5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Arbitrage gestion libre vers de l'OG</a:t>
                      </a:r>
                      <a:r>
                        <a:rPr lang="fr-FR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fr-FR" sz="5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+ FAF et/ou SCPI et/ou Selectiz</a:t>
                      </a:r>
                      <a:endParaRPr lang="fr-FR" sz="5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Etape 1 - Réaliser un arbitrage UC libre et/ ou € vers FAF et/ou SCPI et/ou Selectiz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fr-FR" sz="5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MYASSUR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fr-FR" sz="5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Lire et suivre le mode opératoire joint concernant le changement de mode de gestion WEBASSUR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5260129"/>
                  </a:ext>
                </a:extLst>
              </a:tr>
              <a:tr h="717187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Etape 2 - Modifier le mode de gestion</a:t>
                      </a:r>
                      <a:br>
                        <a:rPr lang="fr-FR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fr-FR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en OG (signature le même jour </a:t>
                      </a:r>
                      <a:r>
                        <a:rPr lang="fr-FR" sz="5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MAIS indiquer la date J + 1 sur le document WEBASSUR pour envoi</a:t>
                      </a:r>
                      <a:r>
                        <a:rPr lang="fr-FR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fr-FR" sz="5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WEBASSUR</a:t>
                      </a:r>
                      <a:br>
                        <a:rPr lang="fr-FR" sz="5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fr-FR" sz="5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par Avenant changement de mode de gestion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500" b="0" i="0" u="sng" strike="noStrike">
                          <a:solidFill>
                            <a:srgbClr val="0563C1"/>
                          </a:solidFill>
                          <a:effectLst/>
                          <a:latin typeface="Calibri" panose="020F0502020204030204" pitchFamily="34" charset="0"/>
                          <a:hlinkClick r:id="rId7"/>
                        </a:rPr>
                        <a:t>\\Fsgeedrt\directions\GEE MARCHE_PREMIUM_CAGP DRT\CEGEE - DGP CAGP\Réunions GP- supports et documentation\OG Synthèse et bons réflexes\Version 2021\Le changement de mode de gestion Mode opératoire MYASSUR et WEBASSUR.pdf</a:t>
                      </a:r>
                      <a:endParaRPr lang="fr-FR" sz="500" b="0" i="0" u="sng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7930860"/>
                  </a:ext>
                </a:extLst>
              </a:tr>
              <a:tr h="398437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fr-FR" sz="500" b="1" i="0" u="none" strike="noStrike" dirty="0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C</a:t>
                      </a:r>
                      <a:r>
                        <a:rPr lang="fr-FR" sz="5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 - Arbitrage dans un </a:t>
                      </a:r>
                      <a:r>
                        <a:rPr lang="fr-FR" sz="5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contrat déjà en OG</a:t>
                      </a:r>
                      <a:br>
                        <a:rPr lang="fr-FR" sz="5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fr-FR" sz="5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Ajouter ou enlever de l'OG</a:t>
                      </a:r>
                      <a:br>
                        <a:rPr lang="fr-FR" sz="5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fr-FR" sz="5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et/ou ajouter ou enlever FAF et/ou SCPI et/ou </a:t>
                      </a:r>
                      <a:r>
                        <a:rPr lang="fr-FR" sz="500" b="1" i="0" u="none" strike="noStrike" dirty="0" err="1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Selectiz</a:t>
                      </a:r>
                      <a:br>
                        <a:rPr lang="fr-FR" sz="5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endParaRPr lang="fr-FR" sz="5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fr-FR" sz="5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MYASSUR </a:t>
                      </a:r>
                      <a:br>
                        <a:rPr lang="fr-FR" sz="5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fr-FR" sz="5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arbitrage individuel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sélectionner supports à désinvestir</a:t>
                      </a:r>
                      <a:br>
                        <a:rPr lang="fr-FR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fr-FR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et sélectionner supports à réinvestir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5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ATTENTION répartir UNIQUEMENT vers les produits autorisés en cohabitation</a:t>
                      </a:r>
                      <a:br>
                        <a:rPr lang="fr-FR" sz="5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fr-FR" sz="5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LEA identifie les produits </a:t>
                      </a:r>
                      <a:r>
                        <a:rPr lang="fr-FR" sz="500" b="0" i="0" u="none" strike="noStrike" dirty="0" err="1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cohabitables</a:t>
                      </a:r>
                      <a:r>
                        <a:rPr lang="fr-FR" sz="5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 avec l'OG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10674619"/>
                  </a:ext>
                </a:extLst>
              </a:tr>
            </a:tbl>
          </a:graphicData>
        </a:graphic>
      </p:graphicFrame>
      <p:pic>
        <p:nvPicPr>
          <p:cNvPr id="8" name="Picture 4">
            <a:extLst>
              <a:ext uri="{FF2B5EF4-FFF2-40B4-BE49-F238E27FC236}">
                <a16:creationId xmlns:a16="http://schemas.microsoft.com/office/drawing/2014/main" id="{00000000-0008-0000-0000-000006000000}"/>
              </a:ext>
            </a:extLst>
          </p:cNvPr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24600" y="18640425"/>
            <a:ext cx="558800" cy="709613"/>
          </a:xfrm>
          <a:prstGeom prst="rect">
            <a:avLst/>
          </a:prstGeom>
          <a:noFill/>
        </p:spPr>
      </p:pic>
      <p:pic>
        <p:nvPicPr>
          <p:cNvPr id="9" name="Picture 4" descr="https://iobeya.b.bbg/iobeya/s/assets/28BD7365-D147-4f57-A395-FA18B2BFE913/1527252562932/1/4E45A792.png">
            <a:extLst>
              <a:ext uri="{FF2B5EF4-FFF2-40B4-BE49-F238E27FC236}">
                <a16:creationId xmlns:a16="http://schemas.microsoft.com/office/drawing/2014/main" id="{99B65201-0AEB-3611-4FAF-5A5A156B021F}"/>
              </a:ext>
            </a:extLst>
          </p:cNvPr>
          <p:cNvPicPr/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3581" y="4581128"/>
            <a:ext cx="563562" cy="533400"/>
          </a:xfrm>
          <a:prstGeom prst="rect">
            <a:avLst/>
          </a:prstGeom>
          <a:noFill/>
        </p:spPr>
      </p:pic>
      <p:pic>
        <p:nvPicPr>
          <p:cNvPr id="10" name="Picture 4" descr="https://iobeya.b.bbg/iobeya/s/assets/28BD7365-D147-4f57-A395-FA18B2BFE913/1527252562932/1/4E45A792.png">
            <a:extLst>
              <a:ext uri="{FF2B5EF4-FFF2-40B4-BE49-F238E27FC236}">
                <a16:creationId xmlns:a16="http://schemas.microsoft.com/office/drawing/2014/main" id="{457909A0-981C-7385-75F8-6728209C934A}"/>
              </a:ext>
            </a:extLst>
          </p:cNvPr>
          <p:cNvPicPr/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5024" y="2220776"/>
            <a:ext cx="563562" cy="5334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86545952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11"/>
          <p:cNvSpPr txBox="1">
            <a:spLocks noChangeArrowheads="1"/>
          </p:cNvSpPr>
          <p:nvPr/>
        </p:nvSpPr>
        <p:spPr bwMode="auto">
          <a:xfrm>
            <a:off x="134938" y="187498"/>
            <a:ext cx="9009061" cy="5027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2667" b="1" dirty="0">
                <a:solidFill>
                  <a:srgbClr val="FF0000"/>
                </a:solidFill>
                <a:latin typeface="Berlin Sans FB" panose="020E0602020502020306" pitchFamily="34" charset="0"/>
              </a:rPr>
              <a:t>P</a:t>
            </a:r>
            <a:r>
              <a:rPr lang="fr-FR" altLang="fr-FR" sz="2667" b="1" dirty="0">
                <a:latin typeface="Berlin Sans FB" panose="020E0602020502020306" pitchFamily="34" charset="0"/>
              </a:rPr>
              <a:t>OUR</a:t>
            </a:r>
            <a:r>
              <a:rPr lang="fr-FR" altLang="fr-FR" sz="2667" b="1" dirty="0">
                <a:solidFill>
                  <a:srgbClr val="FF0000"/>
                </a:solidFill>
                <a:latin typeface="Berlin Sans FB" panose="020E0602020502020306" pitchFamily="34" charset="0"/>
              </a:rPr>
              <a:t> N</a:t>
            </a:r>
            <a:r>
              <a:rPr lang="fr-FR" altLang="fr-FR" sz="2667" b="1" dirty="0">
                <a:latin typeface="Berlin Sans FB" panose="020E0602020502020306" pitchFamily="34" charset="0"/>
              </a:rPr>
              <a:t>E</a:t>
            </a:r>
            <a:r>
              <a:rPr lang="fr-FR" altLang="fr-FR" sz="2667" b="1" dirty="0">
                <a:solidFill>
                  <a:srgbClr val="FF0000"/>
                </a:solidFill>
                <a:latin typeface="Berlin Sans FB" panose="020E0602020502020306" pitchFamily="34" charset="0"/>
              </a:rPr>
              <a:t> R</a:t>
            </a:r>
            <a:r>
              <a:rPr lang="fr-FR" altLang="fr-FR" sz="2667" b="1" dirty="0">
                <a:latin typeface="Berlin Sans FB" panose="020E0602020502020306" pitchFamily="34" charset="0"/>
              </a:rPr>
              <a:t>IEN</a:t>
            </a:r>
            <a:r>
              <a:rPr lang="fr-FR" altLang="fr-FR" sz="2667" b="1" dirty="0">
                <a:solidFill>
                  <a:srgbClr val="FF0000"/>
                </a:solidFill>
                <a:latin typeface="Berlin Sans FB" panose="020E0602020502020306" pitchFamily="34" charset="0"/>
              </a:rPr>
              <a:t> O</a:t>
            </a:r>
            <a:r>
              <a:rPr lang="fr-FR" altLang="fr-FR" sz="2667" b="1" dirty="0">
                <a:latin typeface="Berlin Sans FB" panose="020E0602020502020306" pitchFamily="34" charset="0"/>
              </a:rPr>
              <a:t>UBLIER …</a:t>
            </a:r>
            <a:endParaRPr lang="fr-FR" altLang="fr-FR" sz="2400" dirty="0">
              <a:latin typeface="Berlin Sans FB" panose="020E0602020502020306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3EADEE0-8BDD-4D1C-877C-B93D6BD617C5}"/>
              </a:ext>
            </a:extLst>
          </p:cNvPr>
          <p:cNvSpPr/>
          <p:nvPr/>
        </p:nvSpPr>
        <p:spPr>
          <a:xfrm>
            <a:off x="1547664" y="1340768"/>
            <a:ext cx="5832648" cy="309634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600" b="1" dirty="0">
                <a:latin typeface="Ink Free" panose="03080402000500000000" pitchFamily="66" charset="0"/>
              </a:rPr>
              <a:t>En synthèse, et pour mémoire…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FB2CEDD3-4A37-4A0E-947B-D0DFE163AE8C}"/>
              </a:ext>
            </a:extLst>
          </p:cNvPr>
          <p:cNvGrpSpPr/>
          <p:nvPr/>
        </p:nvGrpSpPr>
        <p:grpSpPr>
          <a:xfrm>
            <a:off x="1187624" y="5057270"/>
            <a:ext cx="827112" cy="892010"/>
            <a:chOff x="6616124" y="919431"/>
            <a:chExt cx="1313418" cy="1255331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2B7E9945-4A10-4DA0-8BA3-E95D54C882D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616124" y="925592"/>
              <a:ext cx="1281067" cy="1249170"/>
            </a:xfrm>
            <a:prstGeom prst="rect">
              <a:avLst/>
            </a:prstGeom>
          </p:spPr>
        </p:pic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B8427C30-FFA9-470C-B9B3-90B967111DF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63455" t="30143" r="28969" b="55907"/>
            <a:stretch/>
          </p:blipFill>
          <p:spPr>
            <a:xfrm>
              <a:off x="7635687" y="919431"/>
              <a:ext cx="293855" cy="296650"/>
            </a:xfrm>
            <a:prstGeom prst="rect">
              <a:avLst/>
            </a:prstGeom>
          </p:spPr>
        </p:pic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405FA55C-F0DE-4807-845D-81BFC24677A9}"/>
              </a:ext>
            </a:extLst>
          </p:cNvPr>
          <p:cNvGrpSpPr/>
          <p:nvPr/>
        </p:nvGrpSpPr>
        <p:grpSpPr>
          <a:xfrm>
            <a:off x="2484756" y="5076880"/>
            <a:ext cx="855454" cy="857165"/>
            <a:chOff x="3972700" y="4946399"/>
            <a:chExt cx="855454" cy="857165"/>
          </a:xfrm>
        </p:grpSpPr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BB4F4F63-2D61-4849-9AA2-97A6964AC77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972700" y="4948110"/>
              <a:ext cx="855454" cy="855454"/>
            </a:xfrm>
            <a:prstGeom prst="rect">
              <a:avLst/>
            </a:prstGeom>
          </p:spPr>
        </p:pic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0AB69AC4-961C-4988-9F17-083FD4B7B74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63455" t="30143" r="28969" b="55907"/>
            <a:stretch/>
          </p:blipFill>
          <p:spPr>
            <a:xfrm>
              <a:off x="4622781" y="4946399"/>
              <a:ext cx="185052" cy="210793"/>
            </a:xfrm>
            <a:prstGeom prst="rect">
              <a:avLst/>
            </a:prstGeom>
          </p:spPr>
        </p:pic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558C64CA-0210-4BA5-883E-F88D7BEAFBB7}"/>
              </a:ext>
            </a:extLst>
          </p:cNvPr>
          <p:cNvGrpSpPr/>
          <p:nvPr/>
        </p:nvGrpSpPr>
        <p:grpSpPr>
          <a:xfrm>
            <a:off x="5345177" y="5086062"/>
            <a:ext cx="847983" cy="847983"/>
            <a:chOff x="4948153" y="4911554"/>
            <a:chExt cx="847983" cy="847983"/>
          </a:xfrm>
        </p:grpSpPr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AFF7E6BD-0817-495A-BFAF-E473AC88DDB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948153" y="4911554"/>
              <a:ext cx="847983" cy="847983"/>
            </a:xfrm>
            <a:prstGeom prst="rect">
              <a:avLst/>
            </a:prstGeom>
          </p:spPr>
        </p:pic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546E0ED1-7013-4E6F-B3C4-5EA5553C2AA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63455" t="30143" r="28969" b="55907"/>
            <a:stretch/>
          </p:blipFill>
          <p:spPr>
            <a:xfrm>
              <a:off x="5611084" y="4949700"/>
              <a:ext cx="185052" cy="210793"/>
            </a:xfrm>
            <a:prstGeom prst="rect">
              <a:avLst/>
            </a:prstGeom>
          </p:spPr>
        </p:pic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0B5DB505-EAEB-44BE-9A34-5B33D69C0E77}"/>
              </a:ext>
            </a:extLst>
          </p:cNvPr>
          <p:cNvGrpSpPr/>
          <p:nvPr/>
        </p:nvGrpSpPr>
        <p:grpSpPr>
          <a:xfrm>
            <a:off x="6472106" y="5103303"/>
            <a:ext cx="808299" cy="845977"/>
            <a:chOff x="6472106" y="5124207"/>
            <a:chExt cx="808299" cy="84597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6F1B47EB-D13A-47EE-A67D-772519DEE43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472106" y="5161885"/>
              <a:ext cx="808299" cy="808299"/>
            </a:xfrm>
            <a:prstGeom prst="rect">
              <a:avLst/>
            </a:prstGeom>
          </p:spPr>
        </p:pic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A1A9D810-D01D-4D5E-9CC4-1B2360A37C7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63455" t="30143" r="28969" b="55907"/>
            <a:stretch/>
          </p:blipFill>
          <p:spPr>
            <a:xfrm>
              <a:off x="7095353" y="5124207"/>
              <a:ext cx="185052" cy="210793"/>
            </a:xfrm>
            <a:prstGeom prst="rect">
              <a:avLst/>
            </a:prstGeom>
          </p:spPr>
        </p:pic>
      </p:grpSp>
      <p:sp>
        <p:nvSpPr>
          <p:cNvPr id="23" name="Rectangle 22">
            <a:extLst>
              <a:ext uri="{FF2B5EF4-FFF2-40B4-BE49-F238E27FC236}">
                <a16:creationId xmlns:a16="http://schemas.microsoft.com/office/drawing/2014/main" id="{981B65B5-81A0-4796-82EC-1DDBC4023CDB}"/>
              </a:ext>
            </a:extLst>
          </p:cNvPr>
          <p:cNvSpPr/>
          <p:nvPr/>
        </p:nvSpPr>
        <p:spPr>
          <a:xfrm>
            <a:off x="108298" y="6165304"/>
            <a:ext cx="3455590" cy="6021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Franklin Gothic Heavy" panose="020B0903020102020204" pitchFamily="34" charset="0"/>
                <a:ea typeface="+mn-ea"/>
                <a:cs typeface="+mn-cs"/>
              </a:rPr>
              <a:t>DIRECTION MARCHE 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Franklin Gothic Heavy" panose="020B0903020102020204" pitchFamily="34" charset="0"/>
                <a:ea typeface="+mn-ea"/>
                <a:cs typeface="+mn-cs"/>
              </a:rPr>
              <a:t>PREMIUM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Franklin Gothic Heavy" panose="020B0903020102020204" pitchFamily="34" charset="0"/>
                <a:ea typeface="+mn-ea"/>
                <a:cs typeface="+mn-cs"/>
              </a:rPr>
              <a:t>Pôle Expertise Premium</a:t>
            </a:r>
          </a:p>
        </p:txBody>
      </p:sp>
      <p:pic>
        <p:nvPicPr>
          <p:cNvPr id="24" name="Image 2" descr="cid:image008.jpg@01D7596C.B409CC40">
            <a:extLst>
              <a:ext uri="{FF2B5EF4-FFF2-40B4-BE49-F238E27FC236}">
                <a16:creationId xmlns:a16="http://schemas.microsoft.com/office/drawing/2014/main" id="{0DFF19C9-F318-4A9C-ABBC-FEE4CAAD9F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5113" y="6278430"/>
            <a:ext cx="1569000" cy="4578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23554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>
            <a:spLocks noChangeArrowheads="1"/>
          </p:cNvSpPr>
          <p:nvPr/>
        </p:nvSpPr>
        <p:spPr bwMode="auto">
          <a:xfrm>
            <a:off x="-438736" y="896954"/>
            <a:ext cx="9473239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2001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1200120" lvl="2" indent="-285743" defTabSz="914378" fontAlgn="base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Font typeface="Wingdings" panose="05000000000000000000" pitchFamily="2" charset="2"/>
              <a:buChar char="n"/>
            </a:pPr>
            <a:r>
              <a:rPr lang="fr-FR" altLang="fr-FR" sz="2200" dirty="0">
                <a:solidFill>
                  <a:prstClr val="black"/>
                </a:solidFill>
                <a:latin typeface="Berlin Sans FB" panose="020E0602020502020306" pitchFamily="34" charset="0"/>
              </a:rPr>
              <a:t>Une fiscalité complexe, liée à l’histoire …</a:t>
            </a:r>
          </a:p>
        </p:txBody>
      </p:sp>
      <p:sp>
        <p:nvSpPr>
          <p:cNvPr id="6" name="ZoneTexte 11"/>
          <p:cNvSpPr txBox="1">
            <a:spLocks noChangeArrowheads="1"/>
          </p:cNvSpPr>
          <p:nvPr/>
        </p:nvSpPr>
        <p:spPr bwMode="auto">
          <a:xfrm>
            <a:off x="134939" y="187498"/>
            <a:ext cx="8877300" cy="5027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2667" b="1" dirty="0">
                <a:solidFill>
                  <a:srgbClr val="FF0000"/>
                </a:solidFill>
                <a:latin typeface="Berlin Sans FB" panose="020E0602020502020306" pitchFamily="34" charset="0"/>
              </a:rPr>
              <a:t>L</a:t>
            </a:r>
            <a:r>
              <a:rPr lang="fr-FR" altLang="fr-FR" sz="2667" b="1" dirty="0">
                <a:latin typeface="Berlin Sans FB" panose="020E0602020502020306" pitchFamily="34" charset="0"/>
              </a:rPr>
              <a:t>’</a:t>
            </a:r>
            <a:r>
              <a:rPr lang="fr-FR" altLang="fr-FR" sz="2667" b="1" dirty="0">
                <a:solidFill>
                  <a:srgbClr val="FF0000"/>
                </a:solidFill>
                <a:latin typeface="Berlin Sans FB" panose="020E0602020502020306" pitchFamily="34" charset="0"/>
              </a:rPr>
              <a:t>A</a:t>
            </a:r>
            <a:r>
              <a:rPr lang="fr-FR" altLang="fr-FR" sz="2667" b="1" dirty="0">
                <a:latin typeface="Berlin Sans FB" panose="020E0602020502020306" pitchFamily="34" charset="0"/>
              </a:rPr>
              <a:t>SSURANCE-</a:t>
            </a:r>
            <a:r>
              <a:rPr lang="fr-FR" altLang="fr-FR" sz="2667" b="1" dirty="0">
                <a:solidFill>
                  <a:srgbClr val="FF0000"/>
                </a:solidFill>
                <a:latin typeface="Berlin Sans FB" panose="020E0602020502020306" pitchFamily="34" charset="0"/>
              </a:rPr>
              <a:t>V</a:t>
            </a:r>
            <a:r>
              <a:rPr lang="fr-FR" altLang="fr-FR" sz="2667" b="1" dirty="0">
                <a:latin typeface="Berlin Sans FB" panose="020E0602020502020306" pitchFamily="34" charset="0"/>
              </a:rPr>
              <a:t>IE: </a:t>
            </a:r>
            <a:r>
              <a:rPr lang="fr-FR" altLang="fr-FR" sz="2667" b="1" dirty="0">
                <a:solidFill>
                  <a:srgbClr val="FF0000"/>
                </a:solidFill>
                <a:latin typeface="Berlin Sans FB" panose="020E0602020502020306" pitchFamily="34" charset="0"/>
              </a:rPr>
              <a:t>F</a:t>
            </a:r>
            <a:r>
              <a:rPr lang="fr-FR" altLang="fr-FR" sz="2667" b="1" dirty="0">
                <a:latin typeface="Berlin Sans FB" panose="020E0602020502020306" pitchFamily="34" charset="0"/>
              </a:rPr>
              <a:t>ISCALITE</a:t>
            </a:r>
            <a:endParaRPr lang="fr-FR" altLang="fr-FR" sz="2400" dirty="0">
              <a:solidFill>
                <a:prstClr val="black"/>
              </a:solidFill>
              <a:latin typeface="Berlin Sans FB" panose="020E0602020502020306" pitchFamily="34" charset="0"/>
            </a:endParaRPr>
          </a:p>
        </p:txBody>
      </p:sp>
      <p:pic>
        <p:nvPicPr>
          <p:cNvPr id="12" name="Imag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0629" y="1461535"/>
            <a:ext cx="1066800" cy="1066800"/>
          </a:xfrm>
          <a:prstGeom prst="rect">
            <a:avLst/>
          </a:prstGeom>
        </p:spPr>
      </p:pic>
      <p:pic>
        <p:nvPicPr>
          <p:cNvPr id="13" name="Imag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6773" y="1465905"/>
            <a:ext cx="1003299" cy="1003299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539552" y="2996952"/>
            <a:ext cx="3233247" cy="2571726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defTabSz="1219170">
              <a:defRPr/>
            </a:pPr>
            <a:endParaRPr lang="fr-FR" sz="24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4297884" y="2999067"/>
            <a:ext cx="4162548" cy="2569611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defTabSz="1219170">
              <a:defRPr/>
            </a:pPr>
            <a:endParaRPr lang="fr-FR" sz="24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8" name="ZoneTexte 17"/>
          <p:cNvSpPr txBox="1">
            <a:spLocks noChangeArrowheads="1"/>
          </p:cNvSpPr>
          <p:nvPr/>
        </p:nvSpPr>
        <p:spPr bwMode="auto">
          <a:xfrm>
            <a:off x="373828" y="3082811"/>
            <a:ext cx="350461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121917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2000" dirty="0">
                <a:solidFill>
                  <a:prstClr val="black"/>
                </a:solidFill>
                <a:latin typeface="Kristen ITC" panose="03050502040202030202" pitchFamily="66" charset="0"/>
              </a:rPr>
              <a:t>Fiscalité en cas de vie</a:t>
            </a:r>
          </a:p>
        </p:txBody>
      </p:sp>
      <p:sp>
        <p:nvSpPr>
          <p:cNvPr id="20" name="ZoneTexte 19"/>
          <p:cNvSpPr txBox="1">
            <a:spLocks noChangeArrowheads="1"/>
          </p:cNvSpPr>
          <p:nvPr/>
        </p:nvSpPr>
        <p:spPr bwMode="auto">
          <a:xfrm>
            <a:off x="4348863" y="3082811"/>
            <a:ext cx="3463497" cy="40011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121917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2000" dirty="0">
                <a:solidFill>
                  <a:srgbClr val="C00000"/>
                </a:solidFill>
                <a:latin typeface="Kristen ITC" panose="03050502040202030202" pitchFamily="66" charset="0"/>
              </a:rPr>
              <a:t>Fiscalité en cas de décès</a:t>
            </a:r>
            <a:endParaRPr lang="fr-FR" altLang="fr-FR" sz="2000" b="1" dirty="0">
              <a:solidFill>
                <a:srgbClr val="C00000"/>
              </a:solidFill>
              <a:latin typeface="Kristen ITC" panose="03050502040202030202" pitchFamily="66" charset="0"/>
            </a:endParaRP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 rotWithShape="1">
          <a:blip r:embed="rId4"/>
          <a:srcRect l="9046" t="42125" r="47232" b="33266"/>
          <a:stretch/>
        </p:blipFill>
        <p:spPr>
          <a:xfrm>
            <a:off x="1020718" y="3620176"/>
            <a:ext cx="1944216" cy="615258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16175" y="3859398"/>
            <a:ext cx="907148" cy="907148"/>
          </a:xfrm>
          <a:prstGeom prst="rect">
            <a:avLst/>
          </a:prstGeom>
        </p:spPr>
      </p:pic>
      <p:pic>
        <p:nvPicPr>
          <p:cNvPr id="2" name="Image 1"/>
          <p:cNvPicPr>
            <a:picLocks noChangeAspect="1"/>
          </p:cNvPicPr>
          <p:nvPr/>
        </p:nvPicPr>
        <p:blipFill rotWithShape="1">
          <a:blip r:embed="rId6"/>
          <a:srcRect l="62729" t="21453" r="21221" b="36219"/>
          <a:stretch/>
        </p:blipFill>
        <p:spPr>
          <a:xfrm>
            <a:off x="6963785" y="3618964"/>
            <a:ext cx="936104" cy="1388016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12583F88-555E-43BB-BF71-9D44B9695979}"/>
              </a:ext>
            </a:extLst>
          </p:cNvPr>
          <p:cNvSpPr/>
          <p:nvPr/>
        </p:nvSpPr>
        <p:spPr>
          <a:xfrm>
            <a:off x="108298" y="6165304"/>
            <a:ext cx="3455590" cy="6021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Franklin Gothic Heavy" panose="020B0903020102020204" pitchFamily="34" charset="0"/>
              </a:rPr>
              <a:t>DIRECTION MARCHE </a:t>
            </a:r>
            <a:r>
              <a:rPr lang="fr-FR" sz="1400" dirty="0">
                <a:solidFill>
                  <a:srgbClr val="FF0000"/>
                </a:solidFill>
                <a:latin typeface="Franklin Gothic Heavy" panose="020B0903020102020204" pitchFamily="34" charset="0"/>
              </a:rPr>
              <a:t>PREMIUM</a:t>
            </a:r>
          </a:p>
          <a:p>
            <a:pPr algn="ctr"/>
            <a:r>
              <a:rPr lang="fr-FR" sz="1400" i="1" dirty="0">
                <a:solidFill>
                  <a:schemeClr val="bg1">
                    <a:lumMod val="65000"/>
                  </a:schemeClr>
                </a:solidFill>
                <a:latin typeface="Franklin Gothic Heavy" panose="020B0903020102020204" pitchFamily="34" charset="0"/>
              </a:rPr>
              <a:t>Pôle Expertise Premium</a:t>
            </a:r>
          </a:p>
        </p:txBody>
      </p:sp>
      <p:pic>
        <p:nvPicPr>
          <p:cNvPr id="19" name="Image 2" descr="cid:image008.jpg@01D7596C.B409CC40">
            <a:extLst>
              <a:ext uri="{FF2B5EF4-FFF2-40B4-BE49-F238E27FC236}">
                <a16:creationId xmlns:a16="http://schemas.microsoft.com/office/drawing/2014/main" id="{56408769-9C64-4E30-A02F-8128127B30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5113" y="6278430"/>
            <a:ext cx="1569000" cy="4578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306893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4" grpId="0" animBg="1"/>
      <p:bldP spid="15" grpId="0" animBg="1"/>
      <p:bldP spid="18" grpId="0"/>
      <p:bldP spid="20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>
            <a:spLocks noChangeArrowheads="1"/>
          </p:cNvSpPr>
          <p:nvPr/>
        </p:nvSpPr>
        <p:spPr bwMode="auto">
          <a:xfrm>
            <a:off x="-386087" y="860456"/>
            <a:ext cx="9473239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2001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1200120" lvl="2" indent="-285743" defTabSz="914378" fontAlgn="base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Font typeface="Wingdings" panose="05000000000000000000" pitchFamily="2" charset="2"/>
              <a:buChar char="n"/>
            </a:pPr>
            <a:r>
              <a:rPr lang="fr-FR" altLang="fr-FR" sz="2200" dirty="0">
                <a:solidFill>
                  <a:prstClr val="black"/>
                </a:solidFill>
                <a:latin typeface="Berlin Sans FB" panose="020E0602020502020306" pitchFamily="34" charset="0"/>
              </a:rPr>
              <a:t>Au commencement, il n’y a rien … et puis</a:t>
            </a:r>
          </a:p>
        </p:txBody>
      </p:sp>
      <p:sp>
        <p:nvSpPr>
          <p:cNvPr id="6" name="ZoneTexte 11"/>
          <p:cNvSpPr txBox="1">
            <a:spLocks noChangeArrowheads="1"/>
          </p:cNvSpPr>
          <p:nvPr/>
        </p:nvSpPr>
        <p:spPr bwMode="auto">
          <a:xfrm>
            <a:off x="134939" y="187498"/>
            <a:ext cx="8877300" cy="5027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2667" b="1" dirty="0">
                <a:solidFill>
                  <a:srgbClr val="FF0000"/>
                </a:solidFill>
                <a:latin typeface="Berlin Sans FB" panose="020E0602020502020306" pitchFamily="34" charset="0"/>
              </a:rPr>
              <a:t>L</a:t>
            </a:r>
            <a:r>
              <a:rPr lang="fr-FR" altLang="fr-FR" sz="2667" b="1" dirty="0">
                <a:latin typeface="Berlin Sans FB" panose="020E0602020502020306" pitchFamily="34" charset="0"/>
              </a:rPr>
              <a:t>’</a:t>
            </a:r>
            <a:r>
              <a:rPr lang="fr-FR" altLang="fr-FR" sz="2667" b="1" dirty="0">
                <a:solidFill>
                  <a:srgbClr val="FF0000"/>
                </a:solidFill>
                <a:latin typeface="Berlin Sans FB" panose="020E0602020502020306" pitchFamily="34" charset="0"/>
              </a:rPr>
              <a:t>A</a:t>
            </a:r>
            <a:r>
              <a:rPr lang="fr-FR" altLang="fr-FR" sz="2667" b="1" dirty="0">
                <a:latin typeface="Berlin Sans FB" panose="020E0602020502020306" pitchFamily="34" charset="0"/>
              </a:rPr>
              <a:t>SSURANCE-</a:t>
            </a:r>
            <a:r>
              <a:rPr lang="fr-FR" altLang="fr-FR" sz="2667" b="1" dirty="0">
                <a:solidFill>
                  <a:srgbClr val="FF0000"/>
                </a:solidFill>
                <a:latin typeface="Berlin Sans FB" panose="020E0602020502020306" pitchFamily="34" charset="0"/>
              </a:rPr>
              <a:t>V</a:t>
            </a:r>
            <a:r>
              <a:rPr lang="fr-FR" altLang="fr-FR" sz="2667" b="1" dirty="0">
                <a:latin typeface="Berlin Sans FB" panose="020E0602020502020306" pitchFamily="34" charset="0"/>
              </a:rPr>
              <a:t>IE: </a:t>
            </a:r>
            <a:r>
              <a:rPr lang="fr-FR" altLang="fr-FR" sz="2667" b="1" dirty="0">
                <a:solidFill>
                  <a:srgbClr val="FF0000"/>
                </a:solidFill>
                <a:latin typeface="Berlin Sans FB" panose="020E0602020502020306" pitchFamily="34" charset="0"/>
              </a:rPr>
              <a:t>F</a:t>
            </a:r>
            <a:r>
              <a:rPr lang="fr-FR" altLang="fr-FR" sz="2667" b="1" dirty="0">
                <a:latin typeface="Berlin Sans FB" panose="020E0602020502020306" pitchFamily="34" charset="0"/>
              </a:rPr>
              <a:t>ISCALITE EN CAS DE VIE </a:t>
            </a:r>
            <a:endParaRPr lang="fr-FR" altLang="fr-FR" sz="2400" dirty="0">
              <a:solidFill>
                <a:prstClr val="black"/>
              </a:solidFill>
              <a:latin typeface="Berlin Sans FB" panose="020E0602020502020306" pitchFamily="34" charset="0"/>
            </a:endParaRPr>
          </a:p>
        </p:txBody>
      </p:sp>
      <p:sp>
        <p:nvSpPr>
          <p:cNvPr id="12" name="ZoneTexte 11"/>
          <p:cNvSpPr txBox="1">
            <a:spLocks noChangeArrowheads="1"/>
          </p:cNvSpPr>
          <p:nvPr/>
        </p:nvSpPr>
        <p:spPr bwMode="auto">
          <a:xfrm>
            <a:off x="107504" y="1414787"/>
            <a:ext cx="1565009" cy="2974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121917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1333" b="1" dirty="0">
                <a:solidFill>
                  <a:prstClr val="black"/>
                </a:solidFill>
                <a:latin typeface="Kristen ITC" panose="03050502040202030202" pitchFamily="66" charset="0"/>
              </a:rPr>
              <a:t>1er Janvier 1983</a:t>
            </a:r>
          </a:p>
        </p:txBody>
      </p:sp>
      <p:sp>
        <p:nvSpPr>
          <p:cNvPr id="13" name="ZoneTexte 12"/>
          <p:cNvSpPr txBox="1">
            <a:spLocks noChangeArrowheads="1"/>
          </p:cNvSpPr>
          <p:nvPr/>
        </p:nvSpPr>
        <p:spPr bwMode="auto">
          <a:xfrm>
            <a:off x="106214" y="3140968"/>
            <a:ext cx="1585466" cy="2974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121917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1333" b="1" dirty="0">
                <a:solidFill>
                  <a:prstClr val="black"/>
                </a:solidFill>
                <a:latin typeface="Kristen ITC" panose="03050502040202030202" pitchFamily="66" charset="0"/>
              </a:rPr>
              <a:t>1</a:t>
            </a:r>
            <a:r>
              <a:rPr lang="fr-FR" altLang="fr-FR" sz="1333" b="1" baseline="30000" dirty="0">
                <a:solidFill>
                  <a:prstClr val="black"/>
                </a:solidFill>
                <a:latin typeface="Kristen ITC" panose="03050502040202030202" pitchFamily="66" charset="0"/>
              </a:rPr>
              <a:t>er</a:t>
            </a:r>
            <a:r>
              <a:rPr lang="fr-FR" altLang="fr-FR" sz="1333" b="1" dirty="0">
                <a:solidFill>
                  <a:prstClr val="black"/>
                </a:solidFill>
                <a:latin typeface="Kristen ITC" panose="03050502040202030202" pitchFamily="66" charset="0"/>
              </a:rPr>
              <a:t> Janvier 1990</a:t>
            </a:r>
          </a:p>
        </p:txBody>
      </p:sp>
      <p:sp>
        <p:nvSpPr>
          <p:cNvPr id="16" name="ZoneTexte 15"/>
          <p:cNvSpPr txBox="1">
            <a:spLocks noChangeArrowheads="1"/>
          </p:cNvSpPr>
          <p:nvPr/>
        </p:nvSpPr>
        <p:spPr bwMode="auto">
          <a:xfrm>
            <a:off x="1821017" y="1317559"/>
            <a:ext cx="4535561" cy="7076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1333" dirty="0">
                <a:solidFill>
                  <a:prstClr val="black"/>
                </a:solidFill>
                <a:latin typeface="Kristen ITC" panose="03050502040202030202" pitchFamily="66" charset="0"/>
              </a:rPr>
              <a:t>Pour les contrats souscrits </a:t>
            </a:r>
            <a:r>
              <a:rPr lang="fr-FR" altLang="fr-FR" sz="1333" dirty="0">
                <a:solidFill>
                  <a:srgbClr val="FF0000"/>
                </a:solidFill>
                <a:latin typeface="Kristen ITC" panose="03050502040202030202" pitchFamily="66" charset="0"/>
              </a:rPr>
              <a:t>à compter de cette date</a:t>
            </a:r>
            <a:r>
              <a:rPr lang="fr-FR" altLang="fr-FR" sz="1333" dirty="0">
                <a:solidFill>
                  <a:prstClr val="black"/>
                </a:solidFill>
                <a:latin typeface="Kristen ITC" panose="03050502040202030202" pitchFamily="66" charset="0"/>
              </a:rPr>
              <a:t>, les plus-values en cas de rachat sont soumises à l’IR</a:t>
            </a:r>
          </a:p>
        </p:txBody>
      </p:sp>
      <p:grpSp>
        <p:nvGrpSpPr>
          <p:cNvPr id="38" name="Groupe 37"/>
          <p:cNvGrpSpPr/>
          <p:nvPr/>
        </p:nvGrpSpPr>
        <p:grpSpPr>
          <a:xfrm>
            <a:off x="2528853" y="1971894"/>
            <a:ext cx="3543683" cy="996406"/>
            <a:chOff x="2684501" y="2216570"/>
            <a:chExt cx="3543683" cy="996406"/>
          </a:xfrm>
        </p:grpSpPr>
        <p:sp>
          <p:nvSpPr>
            <p:cNvPr id="17" name="ZoneTexte 27"/>
            <p:cNvSpPr txBox="1"/>
            <p:nvPr/>
          </p:nvSpPr>
          <p:spPr>
            <a:xfrm>
              <a:off x="3143324" y="2631584"/>
              <a:ext cx="720080" cy="276999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>
                <a:spcAft>
                  <a:spcPts val="0"/>
                </a:spcAft>
              </a:pPr>
              <a:r>
                <a:rPr lang="fr-FR" sz="1200" b="1" dirty="0">
                  <a:solidFill>
                    <a:srgbClr val="FFFFFF"/>
                  </a:solidFill>
                </a:rPr>
                <a:t>PFL 45% </a:t>
              </a:r>
              <a:endParaRPr lang="fr-FR" sz="1200" dirty="0">
                <a:effectLst/>
                <a:latin typeface="Times New Roman"/>
                <a:ea typeface="Times New Roman"/>
              </a:endParaRPr>
            </a:p>
          </p:txBody>
        </p:sp>
        <p:sp>
          <p:nvSpPr>
            <p:cNvPr id="18" name="ZoneTexte 28"/>
            <p:cNvSpPr txBox="1"/>
            <p:nvPr/>
          </p:nvSpPr>
          <p:spPr>
            <a:xfrm>
              <a:off x="3896586" y="2628199"/>
              <a:ext cx="740315" cy="276999"/>
            </a:xfrm>
            <a:prstGeom prst="rect">
              <a:avLst/>
            </a:prstGeom>
            <a:solidFill>
              <a:srgbClr val="00B0F0"/>
            </a:solidFill>
          </p:spPr>
          <p:txBody>
            <a:bodyPr wrap="square" rtlCol="0">
              <a:spAutoFit/>
            </a:bodyPr>
            <a:lstStyle/>
            <a:p>
              <a:pPr algn="ctr">
                <a:spcAft>
                  <a:spcPts val="0"/>
                </a:spcAft>
              </a:pPr>
              <a:r>
                <a:rPr lang="fr-FR" sz="1200" b="1" dirty="0">
                  <a:solidFill>
                    <a:srgbClr val="FFFFFF"/>
                  </a:solidFill>
                </a:rPr>
                <a:t>PFL 25% </a:t>
              </a:r>
              <a:endParaRPr lang="fr-FR" sz="1200" dirty="0">
                <a:latin typeface="Times New Roman"/>
                <a:ea typeface="Times New Roman"/>
              </a:endParaRPr>
            </a:p>
          </p:txBody>
        </p:sp>
        <p:sp>
          <p:nvSpPr>
            <p:cNvPr id="19" name="ZoneTexte 29"/>
            <p:cNvSpPr txBox="1"/>
            <p:nvPr/>
          </p:nvSpPr>
          <p:spPr>
            <a:xfrm>
              <a:off x="3143324" y="2905199"/>
              <a:ext cx="2304256" cy="30777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>
                <a:spcAft>
                  <a:spcPts val="0"/>
                </a:spcAft>
              </a:pPr>
              <a:r>
                <a:rPr lang="fr-FR" sz="1400" b="1" dirty="0">
                  <a:solidFill>
                    <a:srgbClr val="FFFFFF"/>
                  </a:solidFill>
                  <a:latin typeface="Arial Narrow"/>
                </a:rPr>
                <a:t>o</a:t>
              </a:r>
              <a:r>
                <a:rPr lang="fr-FR" sz="1400" b="1" kern="1200" dirty="0">
                  <a:solidFill>
                    <a:srgbClr val="FFFFFF"/>
                  </a:solidFill>
                  <a:effectLst/>
                  <a:latin typeface="Arial Narrow"/>
                </a:rPr>
                <a:t>u Barème progressif de l’IR</a:t>
              </a:r>
              <a:endParaRPr lang="fr-FR" sz="1400" b="1" dirty="0">
                <a:effectLst/>
                <a:latin typeface="Times New Roman"/>
                <a:ea typeface="Times New Roman"/>
              </a:endParaRPr>
            </a:p>
          </p:txBody>
        </p:sp>
        <p:cxnSp>
          <p:nvCxnSpPr>
            <p:cNvPr id="21" name="Connecteur droit avec flèche 20"/>
            <p:cNvCxnSpPr/>
            <p:nvPr/>
          </p:nvCxnSpPr>
          <p:spPr>
            <a:xfrm>
              <a:off x="2819002" y="2547219"/>
              <a:ext cx="3097610" cy="0"/>
            </a:xfrm>
            <a:prstGeom prst="straightConnector1">
              <a:avLst/>
            </a:prstGeom>
            <a:noFill/>
            <a:ln w="19050" cap="flat" cmpd="sng" algn="ctr">
              <a:solidFill>
                <a:srgbClr val="85203C"/>
              </a:solidFill>
              <a:prstDash val="solid"/>
              <a:tailEnd type="arrow"/>
            </a:ln>
            <a:effectLst/>
          </p:spPr>
        </p:cxnSp>
        <p:cxnSp>
          <p:nvCxnSpPr>
            <p:cNvPr id="22" name="Connecteur droit 21"/>
            <p:cNvCxnSpPr/>
            <p:nvPr/>
          </p:nvCxnSpPr>
          <p:spPr>
            <a:xfrm>
              <a:off x="5447580" y="2431649"/>
              <a:ext cx="0" cy="231140"/>
            </a:xfrm>
            <a:prstGeom prst="line">
              <a:avLst/>
            </a:prstGeom>
            <a:noFill/>
            <a:ln w="19050" cap="flat" cmpd="sng" algn="ctr">
              <a:solidFill>
                <a:schemeClr val="accent2">
                  <a:lumMod val="75000"/>
                </a:schemeClr>
              </a:solidFill>
              <a:prstDash val="solid"/>
            </a:ln>
            <a:effectLst/>
          </p:spPr>
        </p:cxnSp>
        <p:cxnSp>
          <p:nvCxnSpPr>
            <p:cNvPr id="23" name="Connecteur droit 22"/>
            <p:cNvCxnSpPr/>
            <p:nvPr/>
          </p:nvCxnSpPr>
          <p:spPr>
            <a:xfrm>
              <a:off x="4655492" y="2431649"/>
              <a:ext cx="0" cy="231140"/>
            </a:xfrm>
            <a:prstGeom prst="line">
              <a:avLst/>
            </a:prstGeom>
            <a:noFill/>
            <a:ln w="19050" cap="flat" cmpd="sng" algn="ctr">
              <a:solidFill>
                <a:schemeClr val="accent2">
                  <a:lumMod val="75000"/>
                </a:schemeClr>
              </a:solidFill>
              <a:prstDash val="solid"/>
            </a:ln>
            <a:effectLst/>
          </p:spPr>
        </p:cxnSp>
        <p:cxnSp>
          <p:nvCxnSpPr>
            <p:cNvPr id="24" name="Connecteur droit 23"/>
            <p:cNvCxnSpPr/>
            <p:nvPr/>
          </p:nvCxnSpPr>
          <p:spPr>
            <a:xfrm>
              <a:off x="3143324" y="2422816"/>
              <a:ext cx="0" cy="231140"/>
            </a:xfrm>
            <a:prstGeom prst="line">
              <a:avLst/>
            </a:prstGeom>
            <a:noFill/>
            <a:ln w="19050" cap="flat" cmpd="sng" algn="ctr">
              <a:solidFill>
                <a:schemeClr val="accent2">
                  <a:lumMod val="75000"/>
                </a:schemeClr>
              </a:solidFill>
              <a:prstDash val="solid"/>
            </a:ln>
            <a:effectLst/>
          </p:spPr>
        </p:cxnSp>
        <p:sp>
          <p:nvSpPr>
            <p:cNvPr id="25" name="ZoneTexte 24"/>
            <p:cNvSpPr txBox="1"/>
            <p:nvPr/>
          </p:nvSpPr>
          <p:spPr>
            <a:xfrm>
              <a:off x="2684501" y="2225958"/>
              <a:ext cx="1068636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100" dirty="0">
                  <a:solidFill>
                    <a:prstClr val="black"/>
                  </a:solidFill>
                  <a:latin typeface="Kristen ITC" panose="03050502040202030202" pitchFamily="66" charset="0"/>
                </a:rPr>
                <a:t>Ouverture</a:t>
              </a:r>
            </a:p>
          </p:txBody>
        </p:sp>
        <p:sp>
          <p:nvSpPr>
            <p:cNvPr id="26" name="ZoneTexte 25"/>
            <p:cNvSpPr txBox="1"/>
            <p:nvPr/>
          </p:nvSpPr>
          <p:spPr>
            <a:xfrm>
              <a:off x="4367460" y="2216570"/>
              <a:ext cx="795567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100" dirty="0">
                  <a:solidFill>
                    <a:prstClr val="black"/>
                  </a:solidFill>
                  <a:latin typeface="Kristen ITC" panose="03050502040202030202" pitchFamily="66" charset="0"/>
                </a:rPr>
                <a:t>4 ans</a:t>
              </a:r>
            </a:p>
          </p:txBody>
        </p:sp>
        <p:sp>
          <p:nvSpPr>
            <p:cNvPr id="27" name="ZoneTexte 26"/>
            <p:cNvSpPr txBox="1"/>
            <p:nvPr/>
          </p:nvSpPr>
          <p:spPr>
            <a:xfrm>
              <a:off x="5159548" y="2216570"/>
              <a:ext cx="1068636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100" dirty="0">
                  <a:solidFill>
                    <a:prstClr val="black"/>
                  </a:solidFill>
                  <a:latin typeface="Kristen ITC" panose="03050502040202030202" pitchFamily="66" charset="0"/>
                </a:rPr>
                <a:t>6 ans</a:t>
              </a:r>
            </a:p>
          </p:txBody>
        </p:sp>
        <p:cxnSp>
          <p:nvCxnSpPr>
            <p:cNvPr id="29" name="Connecteur droit 28"/>
            <p:cNvCxnSpPr/>
            <p:nvPr/>
          </p:nvCxnSpPr>
          <p:spPr>
            <a:xfrm>
              <a:off x="3863404" y="2431649"/>
              <a:ext cx="0" cy="231140"/>
            </a:xfrm>
            <a:prstGeom prst="line">
              <a:avLst/>
            </a:prstGeom>
            <a:noFill/>
            <a:ln w="19050" cap="flat" cmpd="sng" algn="ctr">
              <a:solidFill>
                <a:schemeClr val="accent2">
                  <a:lumMod val="75000"/>
                </a:schemeClr>
              </a:solidFill>
              <a:prstDash val="solid"/>
            </a:ln>
            <a:effectLst/>
          </p:spPr>
        </p:cxnSp>
        <p:sp>
          <p:nvSpPr>
            <p:cNvPr id="30" name="ZoneTexte 29"/>
            <p:cNvSpPr txBox="1"/>
            <p:nvPr/>
          </p:nvSpPr>
          <p:spPr>
            <a:xfrm>
              <a:off x="3575372" y="2220080"/>
              <a:ext cx="795567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100" dirty="0">
                  <a:solidFill>
                    <a:prstClr val="black"/>
                  </a:solidFill>
                  <a:latin typeface="Kristen ITC" panose="03050502040202030202" pitchFamily="66" charset="0"/>
                </a:rPr>
                <a:t>2 ans</a:t>
              </a:r>
            </a:p>
          </p:txBody>
        </p:sp>
        <p:sp>
          <p:nvSpPr>
            <p:cNvPr id="31" name="ZoneTexte 28"/>
            <p:cNvSpPr txBox="1"/>
            <p:nvPr/>
          </p:nvSpPr>
          <p:spPr>
            <a:xfrm>
              <a:off x="4662787" y="2631584"/>
              <a:ext cx="784793" cy="276999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>
                <a:spcAft>
                  <a:spcPts val="0"/>
                </a:spcAft>
              </a:pPr>
              <a:r>
                <a:rPr lang="fr-FR" sz="1200" b="1" dirty="0">
                  <a:solidFill>
                    <a:srgbClr val="FFFFFF"/>
                  </a:solidFill>
                </a:rPr>
                <a:t>PFL 15% </a:t>
              </a:r>
              <a:endParaRPr lang="fr-FR" sz="1200" dirty="0">
                <a:latin typeface="Times New Roman"/>
                <a:ea typeface="Times New Roman"/>
              </a:endParaRPr>
            </a:p>
          </p:txBody>
        </p:sp>
      </p:grpSp>
      <p:sp>
        <p:nvSpPr>
          <p:cNvPr id="40" name="ZoneTexte 27"/>
          <p:cNvSpPr txBox="1"/>
          <p:nvPr/>
        </p:nvSpPr>
        <p:spPr>
          <a:xfrm>
            <a:off x="3031079" y="4005885"/>
            <a:ext cx="1180881" cy="276999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>
              <a:spcAft>
                <a:spcPts val="0"/>
              </a:spcAft>
            </a:pPr>
            <a:r>
              <a:rPr lang="fr-FR" sz="1200" b="1" dirty="0">
                <a:solidFill>
                  <a:srgbClr val="FFFFFF"/>
                </a:solidFill>
              </a:rPr>
              <a:t>PFL 35% </a:t>
            </a:r>
            <a:endParaRPr lang="fr-FR" sz="1200" dirty="0">
              <a:effectLst/>
              <a:latin typeface="Times New Roman"/>
              <a:ea typeface="Times New Roman"/>
            </a:endParaRPr>
          </a:p>
        </p:txBody>
      </p:sp>
      <p:sp>
        <p:nvSpPr>
          <p:cNvPr id="41" name="ZoneTexte 28"/>
          <p:cNvSpPr txBox="1"/>
          <p:nvPr/>
        </p:nvSpPr>
        <p:spPr>
          <a:xfrm>
            <a:off x="4230725" y="4002500"/>
            <a:ext cx="1061207" cy="277000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ctr">
              <a:spcAft>
                <a:spcPts val="0"/>
              </a:spcAft>
            </a:pPr>
            <a:r>
              <a:rPr lang="fr-FR" sz="1200" b="1" dirty="0">
                <a:solidFill>
                  <a:srgbClr val="FFFFFF"/>
                </a:solidFill>
              </a:rPr>
              <a:t>PFL 15% </a:t>
            </a:r>
            <a:endParaRPr lang="fr-FR" sz="1200" dirty="0">
              <a:latin typeface="Times New Roman"/>
              <a:ea typeface="Times New Roman"/>
            </a:endParaRPr>
          </a:p>
        </p:txBody>
      </p:sp>
      <p:sp>
        <p:nvSpPr>
          <p:cNvPr id="42" name="ZoneTexte 29"/>
          <p:cNvSpPr txBox="1"/>
          <p:nvPr/>
        </p:nvSpPr>
        <p:spPr>
          <a:xfrm>
            <a:off x="3031079" y="4279500"/>
            <a:ext cx="2260853" cy="316611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>
              <a:spcAft>
                <a:spcPts val="0"/>
              </a:spcAft>
            </a:pPr>
            <a:r>
              <a:rPr lang="fr-FR" sz="1400" b="1" dirty="0">
                <a:solidFill>
                  <a:srgbClr val="FFFFFF"/>
                </a:solidFill>
                <a:latin typeface="Arial Narrow"/>
              </a:rPr>
              <a:t>o</a:t>
            </a:r>
            <a:r>
              <a:rPr lang="fr-FR" sz="1400" b="1" kern="1200" dirty="0">
                <a:solidFill>
                  <a:srgbClr val="FFFFFF"/>
                </a:solidFill>
                <a:effectLst/>
                <a:latin typeface="Arial Narrow"/>
              </a:rPr>
              <a:t>u Barème progressif de l’IR</a:t>
            </a:r>
            <a:endParaRPr lang="fr-FR" sz="1400" b="1" dirty="0">
              <a:effectLst/>
              <a:latin typeface="Times New Roman"/>
              <a:ea typeface="Times New Roman"/>
            </a:endParaRPr>
          </a:p>
        </p:txBody>
      </p:sp>
      <p:cxnSp>
        <p:nvCxnSpPr>
          <p:cNvPr id="43" name="Connecteur droit avec flèche 42"/>
          <p:cNvCxnSpPr/>
          <p:nvPr/>
        </p:nvCxnSpPr>
        <p:spPr>
          <a:xfrm>
            <a:off x="2679618" y="3921520"/>
            <a:ext cx="3097610" cy="0"/>
          </a:xfrm>
          <a:prstGeom prst="straightConnector1">
            <a:avLst/>
          </a:prstGeom>
          <a:noFill/>
          <a:ln w="19050" cap="flat" cmpd="sng" algn="ctr">
            <a:solidFill>
              <a:srgbClr val="85203C"/>
            </a:solidFill>
            <a:prstDash val="solid"/>
            <a:tailEnd type="arrow"/>
          </a:ln>
          <a:effectLst/>
        </p:spPr>
      </p:cxnSp>
      <p:cxnSp>
        <p:nvCxnSpPr>
          <p:cNvPr id="44" name="Connecteur droit 43"/>
          <p:cNvCxnSpPr/>
          <p:nvPr/>
        </p:nvCxnSpPr>
        <p:spPr>
          <a:xfrm>
            <a:off x="5308196" y="3805950"/>
            <a:ext cx="0" cy="231140"/>
          </a:xfrm>
          <a:prstGeom prst="line">
            <a:avLst/>
          </a:prstGeom>
          <a:noFill/>
          <a:ln w="19050" cap="flat" cmpd="sng" algn="ctr">
            <a:solidFill>
              <a:schemeClr val="accent2">
                <a:lumMod val="75000"/>
              </a:schemeClr>
            </a:solidFill>
            <a:prstDash val="solid"/>
          </a:ln>
          <a:effectLst/>
        </p:spPr>
      </p:cxnSp>
      <p:cxnSp>
        <p:nvCxnSpPr>
          <p:cNvPr id="45" name="Connecteur droit 44"/>
          <p:cNvCxnSpPr/>
          <p:nvPr/>
        </p:nvCxnSpPr>
        <p:spPr>
          <a:xfrm>
            <a:off x="4208481" y="3805950"/>
            <a:ext cx="0" cy="231140"/>
          </a:xfrm>
          <a:prstGeom prst="line">
            <a:avLst/>
          </a:prstGeom>
          <a:noFill/>
          <a:ln w="19050" cap="flat" cmpd="sng" algn="ctr">
            <a:solidFill>
              <a:schemeClr val="accent2">
                <a:lumMod val="75000"/>
              </a:schemeClr>
            </a:solidFill>
            <a:prstDash val="solid"/>
          </a:ln>
          <a:effectLst/>
        </p:spPr>
      </p:cxnSp>
      <p:cxnSp>
        <p:nvCxnSpPr>
          <p:cNvPr id="46" name="Connecteur droit 45"/>
          <p:cNvCxnSpPr/>
          <p:nvPr/>
        </p:nvCxnSpPr>
        <p:spPr>
          <a:xfrm>
            <a:off x="3003940" y="3797117"/>
            <a:ext cx="0" cy="231140"/>
          </a:xfrm>
          <a:prstGeom prst="line">
            <a:avLst/>
          </a:prstGeom>
          <a:noFill/>
          <a:ln w="19050" cap="flat" cmpd="sng" algn="ctr">
            <a:solidFill>
              <a:schemeClr val="accent2">
                <a:lumMod val="75000"/>
              </a:schemeClr>
            </a:solidFill>
            <a:prstDash val="solid"/>
          </a:ln>
          <a:effectLst/>
        </p:spPr>
      </p:cxnSp>
      <p:sp>
        <p:nvSpPr>
          <p:cNvPr id="47" name="ZoneTexte 46"/>
          <p:cNvSpPr txBox="1"/>
          <p:nvPr/>
        </p:nvSpPr>
        <p:spPr>
          <a:xfrm>
            <a:off x="2545117" y="3600259"/>
            <a:ext cx="106863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dirty="0">
                <a:solidFill>
                  <a:prstClr val="black"/>
                </a:solidFill>
                <a:latin typeface="Kristen ITC" panose="03050502040202030202" pitchFamily="66" charset="0"/>
              </a:rPr>
              <a:t>Ouverture</a:t>
            </a:r>
          </a:p>
        </p:txBody>
      </p:sp>
      <p:sp>
        <p:nvSpPr>
          <p:cNvPr id="48" name="ZoneTexte 47"/>
          <p:cNvSpPr txBox="1"/>
          <p:nvPr/>
        </p:nvSpPr>
        <p:spPr>
          <a:xfrm>
            <a:off x="3920449" y="3590871"/>
            <a:ext cx="79556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dirty="0">
                <a:solidFill>
                  <a:prstClr val="black"/>
                </a:solidFill>
                <a:latin typeface="Kristen ITC" panose="03050502040202030202" pitchFamily="66" charset="0"/>
              </a:rPr>
              <a:t>4 ans</a:t>
            </a:r>
          </a:p>
        </p:txBody>
      </p:sp>
      <p:sp>
        <p:nvSpPr>
          <p:cNvPr id="49" name="ZoneTexte 48"/>
          <p:cNvSpPr txBox="1"/>
          <p:nvPr/>
        </p:nvSpPr>
        <p:spPr>
          <a:xfrm>
            <a:off x="5020164" y="3590871"/>
            <a:ext cx="106863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dirty="0">
                <a:solidFill>
                  <a:prstClr val="black"/>
                </a:solidFill>
                <a:latin typeface="Kristen ITC" panose="03050502040202030202" pitchFamily="66" charset="0"/>
              </a:rPr>
              <a:t>8 ans</a:t>
            </a:r>
          </a:p>
        </p:txBody>
      </p:sp>
      <p:sp>
        <p:nvSpPr>
          <p:cNvPr id="53" name="ZoneTexte 52"/>
          <p:cNvSpPr txBox="1">
            <a:spLocks noChangeArrowheads="1"/>
          </p:cNvSpPr>
          <p:nvPr/>
        </p:nvSpPr>
        <p:spPr bwMode="auto">
          <a:xfrm>
            <a:off x="1836639" y="3070443"/>
            <a:ext cx="4535561" cy="5025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1333" dirty="0">
                <a:solidFill>
                  <a:prstClr val="black"/>
                </a:solidFill>
                <a:latin typeface="Kristen ITC" panose="03050502040202030202" pitchFamily="66" charset="0"/>
              </a:rPr>
              <a:t>Pour les contrats souscrits </a:t>
            </a:r>
            <a:r>
              <a:rPr lang="fr-FR" altLang="fr-FR" sz="1333" dirty="0">
                <a:solidFill>
                  <a:srgbClr val="FF0000"/>
                </a:solidFill>
                <a:latin typeface="Kristen ITC" panose="03050502040202030202" pitchFamily="66" charset="0"/>
              </a:rPr>
              <a:t>à compter de cette date</a:t>
            </a:r>
            <a:r>
              <a:rPr lang="fr-FR" altLang="fr-FR" sz="1333" dirty="0">
                <a:solidFill>
                  <a:prstClr val="black"/>
                </a:solidFill>
                <a:latin typeface="Kristen ITC" panose="03050502040202030202" pitchFamily="66" charset="0"/>
              </a:rPr>
              <a:t>, la fiscalité évolue…</a:t>
            </a:r>
          </a:p>
        </p:txBody>
      </p:sp>
      <p:pic>
        <p:nvPicPr>
          <p:cNvPr id="54" name="Image 5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73947" y="738583"/>
            <a:ext cx="369581" cy="369581"/>
          </a:xfrm>
          <a:prstGeom prst="rect">
            <a:avLst/>
          </a:prstGeom>
        </p:spPr>
      </p:pic>
      <p:sp>
        <p:nvSpPr>
          <p:cNvPr id="56" name="Pensées 55"/>
          <p:cNvSpPr/>
          <p:nvPr/>
        </p:nvSpPr>
        <p:spPr>
          <a:xfrm>
            <a:off x="5973947" y="2887840"/>
            <a:ext cx="1982429" cy="1133828"/>
          </a:xfrm>
          <a:prstGeom prst="cloudCallout">
            <a:avLst>
              <a:gd name="adj1" fmla="val -66196"/>
              <a:gd name="adj2" fmla="val 60746"/>
            </a:avLst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/>
              <a:t>La durée de détention est maintenant calculée à compter de la date d’ouverture …  </a:t>
            </a:r>
          </a:p>
        </p:txBody>
      </p:sp>
      <p:sp>
        <p:nvSpPr>
          <p:cNvPr id="50" name="Pensées 49"/>
          <p:cNvSpPr/>
          <p:nvPr/>
        </p:nvSpPr>
        <p:spPr>
          <a:xfrm>
            <a:off x="6221181" y="980728"/>
            <a:ext cx="1951219" cy="1044525"/>
          </a:xfrm>
          <a:prstGeom prst="cloudCallout">
            <a:avLst>
              <a:gd name="adj1" fmla="val -66196"/>
              <a:gd name="adj2" fmla="val 6074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/>
              <a:t>La durée de détention est une durée moyenne pondérée, issue d’un calcul complexe…  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3527408A-3E97-407C-9D8A-B7C28C072627}"/>
              </a:ext>
            </a:extLst>
          </p:cNvPr>
          <p:cNvSpPr/>
          <p:nvPr/>
        </p:nvSpPr>
        <p:spPr>
          <a:xfrm>
            <a:off x="108298" y="6165304"/>
            <a:ext cx="3455590" cy="6021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Franklin Gothic Heavy" panose="020B0903020102020204" pitchFamily="34" charset="0"/>
              </a:rPr>
              <a:t>DIRECTION MARCHE </a:t>
            </a:r>
            <a:r>
              <a:rPr lang="fr-FR" sz="1400" dirty="0">
                <a:solidFill>
                  <a:srgbClr val="FF0000"/>
                </a:solidFill>
                <a:latin typeface="Franklin Gothic Heavy" panose="020B0903020102020204" pitchFamily="34" charset="0"/>
              </a:rPr>
              <a:t>PREMIUM</a:t>
            </a:r>
          </a:p>
          <a:p>
            <a:pPr algn="ctr"/>
            <a:r>
              <a:rPr lang="fr-FR" sz="1400" i="1" dirty="0">
                <a:solidFill>
                  <a:schemeClr val="bg1">
                    <a:lumMod val="65000"/>
                  </a:schemeClr>
                </a:solidFill>
                <a:latin typeface="Franklin Gothic Heavy" panose="020B0903020102020204" pitchFamily="34" charset="0"/>
              </a:rPr>
              <a:t>Pôle Expertise Premium</a:t>
            </a:r>
          </a:p>
        </p:txBody>
      </p:sp>
      <p:pic>
        <p:nvPicPr>
          <p:cNvPr id="39" name="Image 2" descr="cid:image008.jpg@01D7596C.B409CC40">
            <a:extLst>
              <a:ext uri="{FF2B5EF4-FFF2-40B4-BE49-F238E27FC236}">
                <a16:creationId xmlns:a16="http://schemas.microsoft.com/office/drawing/2014/main" id="{5233EB06-1B67-45DB-8C09-D4FAA98709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5113" y="6278430"/>
            <a:ext cx="1569000" cy="4578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885423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7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7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7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7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7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7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7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7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7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7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7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7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7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2" grpId="0"/>
      <p:bldP spid="13" grpId="0"/>
      <p:bldP spid="16" grpId="0"/>
      <p:bldP spid="40" grpId="0" animBg="1"/>
      <p:bldP spid="41" grpId="0" animBg="1"/>
      <p:bldP spid="42" grpId="0" animBg="1"/>
      <p:bldP spid="47" grpId="0"/>
      <p:bldP spid="48" grpId="0"/>
      <p:bldP spid="49" grpId="0"/>
      <p:bldP spid="53" grpId="0"/>
      <p:bldP spid="56" grpId="0" animBg="1"/>
      <p:bldP spid="50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>
            <a:spLocks noChangeArrowheads="1"/>
          </p:cNvSpPr>
          <p:nvPr/>
        </p:nvSpPr>
        <p:spPr bwMode="auto">
          <a:xfrm>
            <a:off x="-386087" y="860456"/>
            <a:ext cx="9473239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2001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1200120" lvl="2" indent="-285743" defTabSz="914378" fontAlgn="base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Font typeface="Wingdings" panose="05000000000000000000" pitchFamily="2" charset="2"/>
              <a:buChar char="n"/>
            </a:pPr>
            <a:r>
              <a:rPr lang="fr-FR" altLang="fr-FR" sz="2200" dirty="0">
                <a:solidFill>
                  <a:prstClr val="black"/>
                </a:solidFill>
                <a:latin typeface="Berlin Sans FB" panose="020E0602020502020306" pitchFamily="34" charset="0"/>
              </a:rPr>
              <a:t>Au commencement, il n’y a rien … et puis</a:t>
            </a:r>
          </a:p>
        </p:txBody>
      </p:sp>
      <p:sp>
        <p:nvSpPr>
          <p:cNvPr id="6" name="ZoneTexte 11"/>
          <p:cNvSpPr txBox="1">
            <a:spLocks noChangeArrowheads="1"/>
          </p:cNvSpPr>
          <p:nvPr/>
        </p:nvSpPr>
        <p:spPr bwMode="auto">
          <a:xfrm>
            <a:off x="134939" y="187498"/>
            <a:ext cx="8877300" cy="5027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2667" b="1" dirty="0">
                <a:solidFill>
                  <a:srgbClr val="FF0000"/>
                </a:solidFill>
                <a:latin typeface="Berlin Sans FB" panose="020E0602020502020306" pitchFamily="34" charset="0"/>
              </a:rPr>
              <a:t>L</a:t>
            </a:r>
            <a:r>
              <a:rPr lang="fr-FR" altLang="fr-FR" sz="2667" b="1" dirty="0">
                <a:latin typeface="Berlin Sans FB" panose="020E0602020502020306" pitchFamily="34" charset="0"/>
              </a:rPr>
              <a:t>’</a:t>
            </a:r>
            <a:r>
              <a:rPr lang="fr-FR" altLang="fr-FR" sz="2667" b="1" dirty="0">
                <a:solidFill>
                  <a:srgbClr val="FF0000"/>
                </a:solidFill>
                <a:latin typeface="Berlin Sans FB" panose="020E0602020502020306" pitchFamily="34" charset="0"/>
              </a:rPr>
              <a:t>A</a:t>
            </a:r>
            <a:r>
              <a:rPr lang="fr-FR" altLang="fr-FR" sz="2667" b="1" dirty="0">
                <a:latin typeface="Berlin Sans FB" panose="020E0602020502020306" pitchFamily="34" charset="0"/>
              </a:rPr>
              <a:t>SSURANCE-</a:t>
            </a:r>
            <a:r>
              <a:rPr lang="fr-FR" altLang="fr-FR" sz="2667" b="1" dirty="0">
                <a:solidFill>
                  <a:srgbClr val="FF0000"/>
                </a:solidFill>
                <a:latin typeface="Berlin Sans FB" panose="020E0602020502020306" pitchFamily="34" charset="0"/>
              </a:rPr>
              <a:t>V</a:t>
            </a:r>
            <a:r>
              <a:rPr lang="fr-FR" altLang="fr-FR" sz="2667" b="1" dirty="0">
                <a:latin typeface="Berlin Sans FB" panose="020E0602020502020306" pitchFamily="34" charset="0"/>
              </a:rPr>
              <a:t>IE: </a:t>
            </a:r>
            <a:r>
              <a:rPr lang="fr-FR" altLang="fr-FR" sz="2667" b="1" dirty="0">
                <a:solidFill>
                  <a:srgbClr val="FF0000"/>
                </a:solidFill>
                <a:latin typeface="Berlin Sans FB" panose="020E0602020502020306" pitchFamily="34" charset="0"/>
              </a:rPr>
              <a:t>F</a:t>
            </a:r>
            <a:r>
              <a:rPr lang="fr-FR" altLang="fr-FR" sz="2667" b="1" dirty="0">
                <a:latin typeface="Berlin Sans FB" panose="020E0602020502020306" pitchFamily="34" charset="0"/>
              </a:rPr>
              <a:t>ISCALITE EN CAS DE VIE </a:t>
            </a:r>
            <a:endParaRPr lang="fr-FR" altLang="fr-FR" sz="2400" dirty="0">
              <a:solidFill>
                <a:prstClr val="black"/>
              </a:solidFill>
              <a:latin typeface="Berlin Sans FB" panose="020E0602020502020306" pitchFamily="34" charset="0"/>
            </a:endParaRPr>
          </a:p>
        </p:txBody>
      </p:sp>
      <p:sp>
        <p:nvSpPr>
          <p:cNvPr id="12" name="ZoneTexte 11"/>
          <p:cNvSpPr txBox="1">
            <a:spLocks noChangeArrowheads="1"/>
          </p:cNvSpPr>
          <p:nvPr/>
        </p:nvSpPr>
        <p:spPr bwMode="auto">
          <a:xfrm>
            <a:off x="107504" y="1414787"/>
            <a:ext cx="1565009" cy="2974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121917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1333" b="1" dirty="0">
                <a:solidFill>
                  <a:prstClr val="black"/>
                </a:solidFill>
                <a:latin typeface="Kristen ITC" panose="03050502040202030202" pitchFamily="66" charset="0"/>
              </a:rPr>
              <a:t>1er Janvier 1983</a:t>
            </a:r>
          </a:p>
        </p:txBody>
      </p:sp>
      <p:sp>
        <p:nvSpPr>
          <p:cNvPr id="13" name="ZoneTexte 12"/>
          <p:cNvSpPr txBox="1">
            <a:spLocks noChangeArrowheads="1"/>
          </p:cNvSpPr>
          <p:nvPr/>
        </p:nvSpPr>
        <p:spPr bwMode="auto">
          <a:xfrm>
            <a:off x="106214" y="3140968"/>
            <a:ext cx="1585466" cy="2974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121917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1333" b="1" dirty="0">
                <a:solidFill>
                  <a:prstClr val="black"/>
                </a:solidFill>
                <a:latin typeface="Kristen ITC" panose="03050502040202030202" pitchFamily="66" charset="0"/>
              </a:rPr>
              <a:t>1</a:t>
            </a:r>
            <a:r>
              <a:rPr lang="fr-FR" altLang="fr-FR" sz="1333" b="1" baseline="30000" dirty="0">
                <a:solidFill>
                  <a:prstClr val="black"/>
                </a:solidFill>
                <a:latin typeface="Kristen ITC" panose="03050502040202030202" pitchFamily="66" charset="0"/>
              </a:rPr>
              <a:t>er</a:t>
            </a:r>
            <a:r>
              <a:rPr lang="fr-FR" altLang="fr-FR" sz="1333" b="1" dirty="0">
                <a:solidFill>
                  <a:prstClr val="black"/>
                </a:solidFill>
                <a:latin typeface="Kristen ITC" panose="03050502040202030202" pitchFamily="66" charset="0"/>
              </a:rPr>
              <a:t> Janvier 1990</a:t>
            </a:r>
          </a:p>
        </p:txBody>
      </p:sp>
      <p:sp>
        <p:nvSpPr>
          <p:cNvPr id="14" name="ZoneTexte 13"/>
          <p:cNvSpPr txBox="1">
            <a:spLocks noChangeArrowheads="1"/>
          </p:cNvSpPr>
          <p:nvPr/>
        </p:nvSpPr>
        <p:spPr bwMode="auto">
          <a:xfrm>
            <a:off x="-36512" y="4787730"/>
            <a:ext cx="2102462" cy="2974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121917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1333" b="1" dirty="0">
                <a:solidFill>
                  <a:prstClr val="black"/>
                </a:solidFill>
                <a:latin typeface="Kristen ITC" panose="03050502040202030202" pitchFamily="66" charset="0"/>
              </a:rPr>
              <a:t>26 septembre 1997</a:t>
            </a:r>
          </a:p>
        </p:txBody>
      </p:sp>
      <p:sp>
        <p:nvSpPr>
          <p:cNvPr id="16" name="ZoneTexte 15"/>
          <p:cNvSpPr txBox="1">
            <a:spLocks noChangeArrowheads="1"/>
          </p:cNvSpPr>
          <p:nvPr/>
        </p:nvSpPr>
        <p:spPr bwMode="auto">
          <a:xfrm>
            <a:off x="1835696" y="1317559"/>
            <a:ext cx="4535561" cy="7076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1333" dirty="0">
                <a:solidFill>
                  <a:prstClr val="black"/>
                </a:solidFill>
                <a:latin typeface="Kristen ITC" panose="03050502040202030202" pitchFamily="66" charset="0"/>
              </a:rPr>
              <a:t>Pour les contrats souscrits </a:t>
            </a:r>
            <a:r>
              <a:rPr lang="fr-FR" altLang="fr-FR" sz="1333" dirty="0">
                <a:solidFill>
                  <a:srgbClr val="FF0000"/>
                </a:solidFill>
                <a:latin typeface="Kristen ITC" panose="03050502040202030202" pitchFamily="66" charset="0"/>
              </a:rPr>
              <a:t>à compter de cette date</a:t>
            </a:r>
            <a:r>
              <a:rPr lang="fr-FR" altLang="fr-FR" sz="1333" dirty="0">
                <a:solidFill>
                  <a:prstClr val="black"/>
                </a:solidFill>
                <a:latin typeface="Kristen ITC" panose="03050502040202030202" pitchFamily="66" charset="0"/>
              </a:rPr>
              <a:t>, les plus-values en cas de rachat sont soumises à l’IR</a:t>
            </a:r>
          </a:p>
        </p:txBody>
      </p:sp>
      <p:sp>
        <p:nvSpPr>
          <p:cNvPr id="20" name="ZoneTexte 30"/>
          <p:cNvSpPr txBox="1"/>
          <p:nvPr/>
        </p:nvSpPr>
        <p:spPr>
          <a:xfrm>
            <a:off x="6306366" y="2979461"/>
            <a:ext cx="1849368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0"/>
              </a:spcAft>
            </a:pPr>
            <a:r>
              <a:rPr lang="fr-FR" sz="1000" kern="1200" dirty="0">
                <a:solidFill>
                  <a:srgbClr val="000000"/>
                </a:solidFill>
                <a:effectLst/>
                <a:latin typeface="Arial Narrow"/>
                <a:ea typeface="+mn-ea"/>
                <a:cs typeface="+mn-cs"/>
              </a:rPr>
              <a:t>(*) Après application d’un abattement annuel de 4 600 € pour une personne seule ou 9 200 € pour un couple soumis à imposition commune </a:t>
            </a:r>
            <a:endParaRPr lang="fr-FR" sz="1200" dirty="0">
              <a:effectLst/>
              <a:latin typeface="Times New Roman"/>
              <a:ea typeface="Times New Roman"/>
            </a:endParaRPr>
          </a:p>
        </p:txBody>
      </p:sp>
      <p:sp>
        <p:nvSpPr>
          <p:cNvPr id="17" name="ZoneTexte 27"/>
          <p:cNvSpPr txBox="1"/>
          <p:nvPr/>
        </p:nvSpPr>
        <p:spPr>
          <a:xfrm>
            <a:off x="2987676" y="2386908"/>
            <a:ext cx="720080" cy="276999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>
              <a:spcAft>
                <a:spcPts val="0"/>
              </a:spcAft>
            </a:pPr>
            <a:r>
              <a:rPr lang="fr-FR" sz="1200" b="1" dirty="0">
                <a:solidFill>
                  <a:srgbClr val="FFFFFF"/>
                </a:solidFill>
              </a:rPr>
              <a:t>PFL 45% </a:t>
            </a:r>
            <a:endParaRPr lang="fr-FR" sz="1200" dirty="0">
              <a:effectLst/>
              <a:latin typeface="Times New Roman"/>
              <a:ea typeface="Times New Roman"/>
            </a:endParaRPr>
          </a:p>
        </p:txBody>
      </p:sp>
      <p:sp>
        <p:nvSpPr>
          <p:cNvPr id="18" name="ZoneTexte 28"/>
          <p:cNvSpPr txBox="1"/>
          <p:nvPr/>
        </p:nvSpPr>
        <p:spPr>
          <a:xfrm>
            <a:off x="3740938" y="2383523"/>
            <a:ext cx="740315" cy="276999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pPr algn="ctr">
              <a:spcAft>
                <a:spcPts val="0"/>
              </a:spcAft>
            </a:pPr>
            <a:r>
              <a:rPr lang="fr-FR" sz="1200" b="1" dirty="0">
                <a:solidFill>
                  <a:srgbClr val="FFFFFF"/>
                </a:solidFill>
              </a:rPr>
              <a:t>PFL 25% </a:t>
            </a:r>
            <a:endParaRPr lang="fr-FR" sz="1200" dirty="0">
              <a:latin typeface="Times New Roman"/>
              <a:ea typeface="Times New Roman"/>
            </a:endParaRPr>
          </a:p>
        </p:txBody>
      </p:sp>
      <p:cxnSp>
        <p:nvCxnSpPr>
          <p:cNvPr id="21" name="Connecteur droit avec flèche 20"/>
          <p:cNvCxnSpPr/>
          <p:nvPr/>
        </p:nvCxnSpPr>
        <p:spPr>
          <a:xfrm>
            <a:off x="2663354" y="2302543"/>
            <a:ext cx="3097610" cy="0"/>
          </a:xfrm>
          <a:prstGeom prst="straightConnector1">
            <a:avLst/>
          </a:prstGeom>
          <a:noFill/>
          <a:ln w="19050" cap="flat" cmpd="sng" algn="ctr">
            <a:solidFill>
              <a:srgbClr val="85203C"/>
            </a:solidFill>
            <a:prstDash val="solid"/>
            <a:tailEnd type="arrow"/>
          </a:ln>
          <a:effectLst/>
        </p:spPr>
      </p:cxnSp>
      <p:cxnSp>
        <p:nvCxnSpPr>
          <p:cNvPr id="22" name="Connecteur droit 21"/>
          <p:cNvCxnSpPr/>
          <p:nvPr/>
        </p:nvCxnSpPr>
        <p:spPr>
          <a:xfrm>
            <a:off x="5291932" y="2186973"/>
            <a:ext cx="0" cy="231140"/>
          </a:xfrm>
          <a:prstGeom prst="line">
            <a:avLst/>
          </a:prstGeom>
          <a:noFill/>
          <a:ln w="19050" cap="flat" cmpd="sng" algn="ctr">
            <a:solidFill>
              <a:schemeClr val="accent2">
                <a:lumMod val="75000"/>
              </a:schemeClr>
            </a:solidFill>
            <a:prstDash val="solid"/>
          </a:ln>
          <a:effectLst/>
        </p:spPr>
      </p:cxnSp>
      <p:cxnSp>
        <p:nvCxnSpPr>
          <p:cNvPr id="23" name="Connecteur droit 22"/>
          <p:cNvCxnSpPr/>
          <p:nvPr/>
        </p:nvCxnSpPr>
        <p:spPr>
          <a:xfrm>
            <a:off x="4499992" y="2186973"/>
            <a:ext cx="0" cy="231140"/>
          </a:xfrm>
          <a:prstGeom prst="line">
            <a:avLst/>
          </a:prstGeom>
          <a:noFill/>
          <a:ln w="19050" cap="flat" cmpd="sng" algn="ctr">
            <a:solidFill>
              <a:schemeClr val="accent2">
                <a:lumMod val="75000"/>
              </a:schemeClr>
            </a:solidFill>
            <a:prstDash val="solid"/>
          </a:ln>
          <a:effectLst/>
        </p:spPr>
      </p:cxnSp>
      <p:cxnSp>
        <p:nvCxnSpPr>
          <p:cNvPr id="24" name="Connecteur droit 23"/>
          <p:cNvCxnSpPr/>
          <p:nvPr/>
        </p:nvCxnSpPr>
        <p:spPr>
          <a:xfrm>
            <a:off x="2987676" y="2178140"/>
            <a:ext cx="0" cy="231140"/>
          </a:xfrm>
          <a:prstGeom prst="line">
            <a:avLst/>
          </a:prstGeom>
          <a:noFill/>
          <a:ln w="19050" cap="flat" cmpd="sng" algn="ctr">
            <a:solidFill>
              <a:schemeClr val="accent2">
                <a:lumMod val="75000"/>
              </a:schemeClr>
            </a:solidFill>
            <a:prstDash val="solid"/>
          </a:ln>
          <a:effectLst/>
        </p:spPr>
      </p:cxnSp>
      <p:sp>
        <p:nvSpPr>
          <p:cNvPr id="25" name="ZoneTexte 24"/>
          <p:cNvSpPr txBox="1"/>
          <p:nvPr/>
        </p:nvSpPr>
        <p:spPr>
          <a:xfrm>
            <a:off x="2528853" y="1981282"/>
            <a:ext cx="106863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dirty="0">
                <a:solidFill>
                  <a:prstClr val="black"/>
                </a:solidFill>
                <a:latin typeface="Kristen ITC" panose="03050502040202030202" pitchFamily="66" charset="0"/>
              </a:rPr>
              <a:t>Ouverture</a:t>
            </a:r>
          </a:p>
        </p:txBody>
      </p:sp>
      <p:sp>
        <p:nvSpPr>
          <p:cNvPr id="26" name="ZoneTexte 25"/>
          <p:cNvSpPr txBox="1"/>
          <p:nvPr/>
        </p:nvSpPr>
        <p:spPr>
          <a:xfrm>
            <a:off x="4211812" y="1971894"/>
            <a:ext cx="79556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dirty="0">
                <a:solidFill>
                  <a:prstClr val="black"/>
                </a:solidFill>
                <a:latin typeface="Kristen ITC" panose="03050502040202030202" pitchFamily="66" charset="0"/>
              </a:rPr>
              <a:t>4 ans</a:t>
            </a:r>
          </a:p>
        </p:txBody>
      </p:sp>
      <p:sp>
        <p:nvSpPr>
          <p:cNvPr id="27" name="ZoneTexte 26"/>
          <p:cNvSpPr txBox="1"/>
          <p:nvPr/>
        </p:nvSpPr>
        <p:spPr>
          <a:xfrm>
            <a:off x="5003900" y="1971894"/>
            <a:ext cx="106863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dirty="0">
                <a:solidFill>
                  <a:prstClr val="black"/>
                </a:solidFill>
                <a:latin typeface="Kristen ITC" panose="03050502040202030202" pitchFamily="66" charset="0"/>
              </a:rPr>
              <a:t>6 ans</a:t>
            </a:r>
          </a:p>
        </p:txBody>
      </p:sp>
      <p:cxnSp>
        <p:nvCxnSpPr>
          <p:cNvPr id="29" name="Connecteur droit 28"/>
          <p:cNvCxnSpPr/>
          <p:nvPr/>
        </p:nvCxnSpPr>
        <p:spPr>
          <a:xfrm>
            <a:off x="3707756" y="2186973"/>
            <a:ext cx="0" cy="231140"/>
          </a:xfrm>
          <a:prstGeom prst="line">
            <a:avLst/>
          </a:prstGeom>
          <a:noFill/>
          <a:ln w="19050" cap="flat" cmpd="sng" algn="ctr">
            <a:solidFill>
              <a:schemeClr val="accent2">
                <a:lumMod val="75000"/>
              </a:schemeClr>
            </a:solidFill>
            <a:prstDash val="solid"/>
          </a:ln>
          <a:effectLst/>
        </p:spPr>
      </p:cxnSp>
      <p:sp>
        <p:nvSpPr>
          <p:cNvPr id="30" name="ZoneTexte 29"/>
          <p:cNvSpPr txBox="1"/>
          <p:nvPr/>
        </p:nvSpPr>
        <p:spPr>
          <a:xfrm>
            <a:off x="3419724" y="1975404"/>
            <a:ext cx="79556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dirty="0">
                <a:solidFill>
                  <a:prstClr val="black"/>
                </a:solidFill>
                <a:latin typeface="Kristen ITC" panose="03050502040202030202" pitchFamily="66" charset="0"/>
              </a:rPr>
              <a:t>2 ans</a:t>
            </a:r>
          </a:p>
        </p:txBody>
      </p:sp>
      <p:sp>
        <p:nvSpPr>
          <p:cNvPr id="31" name="ZoneTexte 28"/>
          <p:cNvSpPr txBox="1"/>
          <p:nvPr/>
        </p:nvSpPr>
        <p:spPr>
          <a:xfrm>
            <a:off x="4507139" y="2386908"/>
            <a:ext cx="784793" cy="276999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>
              <a:spcAft>
                <a:spcPts val="0"/>
              </a:spcAft>
            </a:pPr>
            <a:r>
              <a:rPr lang="fr-FR" sz="1200" b="1" dirty="0">
                <a:solidFill>
                  <a:srgbClr val="FFFFFF"/>
                </a:solidFill>
              </a:rPr>
              <a:t>PFL 15% </a:t>
            </a:r>
            <a:endParaRPr lang="fr-FR" sz="1200" dirty="0">
              <a:latin typeface="Times New Roman"/>
              <a:ea typeface="Times New Roman"/>
            </a:endParaRPr>
          </a:p>
        </p:txBody>
      </p:sp>
      <p:sp>
        <p:nvSpPr>
          <p:cNvPr id="40" name="ZoneTexte 27"/>
          <p:cNvSpPr txBox="1"/>
          <p:nvPr/>
        </p:nvSpPr>
        <p:spPr>
          <a:xfrm>
            <a:off x="3031079" y="4005885"/>
            <a:ext cx="1180881" cy="276999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>
              <a:spcAft>
                <a:spcPts val="0"/>
              </a:spcAft>
            </a:pPr>
            <a:r>
              <a:rPr lang="fr-FR" sz="1200" b="1" dirty="0">
                <a:solidFill>
                  <a:srgbClr val="FFFFFF"/>
                </a:solidFill>
              </a:rPr>
              <a:t>PFL 35% </a:t>
            </a:r>
            <a:endParaRPr lang="fr-FR" sz="1200" dirty="0">
              <a:effectLst/>
              <a:latin typeface="Times New Roman"/>
              <a:ea typeface="Times New Roman"/>
            </a:endParaRPr>
          </a:p>
        </p:txBody>
      </p:sp>
      <p:sp>
        <p:nvSpPr>
          <p:cNvPr id="41" name="ZoneTexte 28"/>
          <p:cNvSpPr txBox="1"/>
          <p:nvPr/>
        </p:nvSpPr>
        <p:spPr>
          <a:xfrm>
            <a:off x="4230725" y="4002500"/>
            <a:ext cx="1061207" cy="277000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ctr">
              <a:spcAft>
                <a:spcPts val="0"/>
              </a:spcAft>
            </a:pPr>
            <a:r>
              <a:rPr lang="fr-FR" sz="1200" b="1" dirty="0">
                <a:solidFill>
                  <a:srgbClr val="FFFFFF"/>
                </a:solidFill>
              </a:rPr>
              <a:t>PFL 15% </a:t>
            </a:r>
            <a:endParaRPr lang="fr-FR" sz="1200" dirty="0">
              <a:latin typeface="Times New Roman"/>
              <a:ea typeface="Times New Roman"/>
            </a:endParaRPr>
          </a:p>
        </p:txBody>
      </p:sp>
      <p:cxnSp>
        <p:nvCxnSpPr>
          <p:cNvPr id="43" name="Connecteur droit avec flèche 42"/>
          <p:cNvCxnSpPr/>
          <p:nvPr/>
        </p:nvCxnSpPr>
        <p:spPr>
          <a:xfrm>
            <a:off x="2679618" y="3921520"/>
            <a:ext cx="3097610" cy="0"/>
          </a:xfrm>
          <a:prstGeom prst="straightConnector1">
            <a:avLst/>
          </a:prstGeom>
          <a:noFill/>
          <a:ln w="19050" cap="flat" cmpd="sng" algn="ctr">
            <a:solidFill>
              <a:srgbClr val="85203C"/>
            </a:solidFill>
            <a:prstDash val="solid"/>
            <a:tailEnd type="arrow"/>
          </a:ln>
          <a:effectLst/>
        </p:spPr>
      </p:cxnSp>
      <p:cxnSp>
        <p:nvCxnSpPr>
          <p:cNvPr id="44" name="Connecteur droit 43"/>
          <p:cNvCxnSpPr/>
          <p:nvPr/>
        </p:nvCxnSpPr>
        <p:spPr>
          <a:xfrm>
            <a:off x="5308196" y="3805950"/>
            <a:ext cx="0" cy="231140"/>
          </a:xfrm>
          <a:prstGeom prst="line">
            <a:avLst/>
          </a:prstGeom>
          <a:noFill/>
          <a:ln w="19050" cap="flat" cmpd="sng" algn="ctr">
            <a:solidFill>
              <a:schemeClr val="accent2">
                <a:lumMod val="75000"/>
              </a:schemeClr>
            </a:solidFill>
            <a:prstDash val="solid"/>
          </a:ln>
          <a:effectLst/>
        </p:spPr>
      </p:cxnSp>
      <p:cxnSp>
        <p:nvCxnSpPr>
          <p:cNvPr id="45" name="Connecteur droit 44"/>
          <p:cNvCxnSpPr/>
          <p:nvPr/>
        </p:nvCxnSpPr>
        <p:spPr>
          <a:xfrm>
            <a:off x="4208481" y="3805950"/>
            <a:ext cx="0" cy="231140"/>
          </a:xfrm>
          <a:prstGeom prst="line">
            <a:avLst/>
          </a:prstGeom>
          <a:noFill/>
          <a:ln w="19050" cap="flat" cmpd="sng" algn="ctr">
            <a:solidFill>
              <a:schemeClr val="accent2">
                <a:lumMod val="75000"/>
              </a:schemeClr>
            </a:solidFill>
            <a:prstDash val="solid"/>
          </a:ln>
          <a:effectLst/>
        </p:spPr>
      </p:cxnSp>
      <p:cxnSp>
        <p:nvCxnSpPr>
          <p:cNvPr id="46" name="Connecteur droit 45"/>
          <p:cNvCxnSpPr/>
          <p:nvPr/>
        </p:nvCxnSpPr>
        <p:spPr>
          <a:xfrm>
            <a:off x="3003940" y="3797117"/>
            <a:ext cx="0" cy="231140"/>
          </a:xfrm>
          <a:prstGeom prst="line">
            <a:avLst/>
          </a:prstGeom>
          <a:noFill/>
          <a:ln w="19050" cap="flat" cmpd="sng" algn="ctr">
            <a:solidFill>
              <a:schemeClr val="accent2">
                <a:lumMod val="75000"/>
              </a:schemeClr>
            </a:solidFill>
            <a:prstDash val="solid"/>
          </a:ln>
          <a:effectLst/>
        </p:spPr>
      </p:cxnSp>
      <p:sp>
        <p:nvSpPr>
          <p:cNvPr id="47" name="ZoneTexte 46"/>
          <p:cNvSpPr txBox="1"/>
          <p:nvPr/>
        </p:nvSpPr>
        <p:spPr>
          <a:xfrm>
            <a:off x="2545117" y="3600259"/>
            <a:ext cx="106863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dirty="0">
                <a:solidFill>
                  <a:prstClr val="black"/>
                </a:solidFill>
                <a:latin typeface="Kristen ITC" panose="03050502040202030202" pitchFamily="66" charset="0"/>
              </a:rPr>
              <a:t>Ouverture</a:t>
            </a:r>
          </a:p>
        </p:txBody>
      </p:sp>
      <p:sp>
        <p:nvSpPr>
          <p:cNvPr id="48" name="ZoneTexte 47"/>
          <p:cNvSpPr txBox="1"/>
          <p:nvPr/>
        </p:nvSpPr>
        <p:spPr>
          <a:xfrm>
            <a:off x="3920449" y="3590871"/>
            <a:ext cx="79556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dirty="0">
                <a:solidFill>
                  <a:prstClr val="black"/>
                </a:solidFill>
                <a:latin typeface="Kristen ITC" panose="03050502040202030202" pitchFamily="66" charset="0"/>
              </a:rPr>
              <a:t>4 ans</a:t>
            </a:r>
          </a:p>
        </p:txBody>
      </p:sp>
      <p:sp>
        <p:nvSpPr>
          <p:cNvPr id="49" name="ZoneTexte 48"/>
          <p:cNvSpPr txBox="1"/>
          <p:nvPr/>
        </p:nvSpPr>
        <p:spPr>
          <a:xfrm>
            <a:off x="5020164" y="3590871"/>
            <a:ext cx="106863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dirty="0">
                <a:solidFill>
                  <a:prstClr val="black"/>
                </a:solidFill>
                <a:latin typeface="Kristen ITC" panose="03050502040202030202" pitchFamily="66" charset="0"/>
              </a:rPr>
              <a:t>8 ans</a:t>
            </a:r>
          </a:p>
        </p:txBody>
      </p:sp>
      <p:sp>
        <p:nvSpPr>
          <p:cNvPr id="53" name="ZoneTexte 52"/>
          <p:cNvSpPr txBox="1">
            <a:spLocks noChangeArrowheads="1"/>
          </p:cNvSpPr>
          <p:nvPr/>
        </p:nvSpPr>
        <p:spPr bwMode="auto">
          <a:xfrm>
            <a:off x="1851318" y="3070443"/>
            <a:ext cx="4535561" cy="5025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1333" dirty="0">
                <a:solidFill>
                  <a:prstClr val="black"/>
                </a:solidFill>
                <a:latin typeface="Kristen ITC" panose="03050502040202030202" pitchFamily="66" charset="0"/>
              </a:rPr>
              <a:t>Pour les contrats souscrits </a:t>
            </a:r>
            <a:r>
              <a:rPr lang="fr-FR" altLang="fr-FR" sz="1333" dirty="0">
                <a:solidFill>
                  <a:srgbClr val="FF0000"/>
                </a:solidFill>
                <a:latin typeface="Kristen ITC" panose="03050502040202030202" pitchFamily="66" charset="0"/>
              </a:rPr>
              <a:t>à compter de cette date</a:t>
            </a:r>
            <a:r>
              <a:rPr lang="fr-FR" altLang="fr-FR" sz="1333" dirty="0">
                <a:solidFill>
                  <a:prstClr val="black"/>
                </a:solidFill>
                <a:latin typeface="Kristen ITC" panose="03050502040202030202" pitchFamily="66" charset="0"/>
              </a:rPr>
              <a:t>, la fiscalité évolue…</a:t>
            </a:r>
          </a:p>
        </p:txBody>
      </p:sp>
      <p:pic>
        <p:nvPicPr>
          <p:cNvPr id="54" name="Image 5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73947" y="738583"/>
            <a:ext cx="369581" cy="369581"/>
          </a:xfrm>
          <a:prstGeom prst="rect">
            <a:avLst/>
          </a:prstGeom>
        </p:spPr>
      </p:pic>
      <p:sp>
        <p:nvSpPr>
          <p:cNvPr id="50" name="ZoneTexte 49"/>
          <p:cNvSpPr txBox="1">
            <a:spLocks noChangeArrowheads="1"/>
          </p:cNvSpPr>
          <p:nvPr/>
        </p:nvSpPr>
        <p:spPr bwMode="auto">
          <a:xfrm>
            <a:off x="1843314" y="4787730"/>
            <a:ext cx="4535561" cy="5025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1333" dirty="0">
                <a:solidFill>
                  <a:prstClr val="black"/>
                </a:solidFill>
                <a:latin typeface="Kristen ITC" panose="03050502040202030202" pitchFamily="66" charset="0"/>
              </a:rPr>
              <a:t>On ajoute une taxation supplémentaire au-delà, pour les primes versées à compter de cette date …</a:t>
            </a:r>
          </a:p>
        </p:txBody>
      </p:sp>
      <p:sp>
        <p:nvSpPr>
          <p:cNvPr id="51" name="ZoneTexte 28"/>
          <p:cNvSpPr txBox="1"/>
          <p:nvPr/>
        </p:nvSpPr>
        <p:spPr>
          <a:xfrm>
            <a:off x="5319713" y="4005064"/>
            <a:ext cx="1046798" cy="276999"/>
          </a:xfrm>
          <a:prstGeom prst="rect">
            <a:avLst/>
          </a:prstGeom>
          <a:solidFill>
            <a:srgbClr val="7AE775"/>
          </a:solidFill>
        </p:spPr>
        <p:txBody>
          <a:bodyPr wrap="square" rtlCol="0">
            <a:spAutoFit/>
          </a:bodyPr>
          <a:lstStyle/>
          <a:p>
            <a:pPr algn="ctr">
              <a:spcAft>
                <a:spcPts val="0"/>
              </a:spcAft>
            </a:pPr>
            <a:r>
              <a:rPr lang="fr-FR" sz="1200" b="1" dirty="0">
                <a:solidFill>
                  <a:srgbClr val="FFFFFF"/>
                </a:solidFill>
              </a:rPr>
              <a:t>PFL 7,5% (*) </a:t>
            </a:r>
            <a:endParaRPr lang="fr-FR" sz="1200" dirty="0">
              <a:latin typeface="Times New Roman"/>
              <a:ea typeface="Times New Roman"/>
            </a:endParaRPr>
          </a:p>
        </p:txBody>
      </p:sp>
      <p:sp>
        <p:nvSpPr>
          <p:cNvPr id="52" name="ZoneTexte 28"/>
          <p:cNvSpPr txBox="1"/>
          <p:nvPr/>
        </p:nvSpPr>
        <p:spPr>
          <a:xfrm>
            <a:off x="5304007" y="2387157"/>
            <a:ext cx="1002359" cy="276999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>
              <a:spcAft>
                <a:spcPts val="0"/>
              </a:spcAft>
            </a:pPr>
            <a:r>
              <a:rPr lang="fr-FR" sz="1200" b="1" dirty="0">
                <a:solidFill>
                  <a:srgbClr val="FFFFFF"/>
                </a:solidFill>
              </a:rPr>
              <a:t>PFL 7,5% (*) </a:t>
            </a:r>
            <a:endParaRPr lang="fr-FR" sz="1200" dirty="0">
              <a:latin typeface="Times New Roman"/>
              <a:ea typeface="Times New Roman"/>
            </a:endParaRPr>
          </a:p>
        </p:txBody>
      </p:sp>
      <p:sp>
        <p:nvSpPr>
          <p:cNvPr id="59" name="ZoneTexte 29"/>
          <p:cNvSpPr txBox="1"/>
          <p:nvPr/>
        </p:nvSpPr>
        <p:spPr>
          <a:xfrm>
            <a:off x="2987676" y="2660523"/>
            <a:ext cx="2304256" cy="30777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>
              <a:spcAft>
                <a:spcPts val="0"/>
              </a:spcAft>
            </a:pPr>
            <a:r>
              <a:rPr lang="fr-FR" sz="1400" b="1" dirty="0">
                <a:solidFill>
                  <a:srgbClr val="FFFFFF"/>
                </a:solidFill>
                <a:latin typeface="Arial Narrow"/>
              </a:rPr>
              <a:t>o</a:t>
            </a:r>
            <a:r>
              <a:rPr lang="fr-FR" sz="1400" b="1" kern="1200" dirty="0">
                <a:solidFill>
                  <a:srgbClr val="FFFFFF"/>
                </a:solidFill>
                <a:effectLst/>
                <a:latin typeface="Arial Narrow"/>
              </a:rPr>
              <a:t>u Barème progressif de l’IR</a:t>
            </a:r>
            <a:endParaRPr lang="fr-FR" sz="1400" b="1" dirty="0">
              <a:effectLst/>
              <a:latin typeface="Times New Roman"/>
              <a:ea typeface="Times New Roman"/>
            </a:endParaRPr>
          </a:p>
        </p:txBody>
      </p:sp>
      <p:sp>
        <p:nvSpPr>
          <p:cNvPr id="55" name="ZoneTexte 29"/>
          <p:cNvSpPr txBox="1"/>
          <p:nvPr/>
        </p:nvSpPr>
        <p:spPr>
          <a:xfrm>
            <a:off x="3031080" y="4273351"/>
            <a:ext cx="2249556" cy="30777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>
              <a:spcAft>
                <a:spcPts val="0"/>
              </a:spcAft>
            </a:pPr>
            <a:r>
              <a:rPr lang="fr-FR" sz="1400" b="1" dirty="0">
                <a:solidFill>
                  <a:srgbClr val="FFFFFF"/>
                </a:solidFill>
                <a:latin typeface="Arial Narrow"/>
              </a:rPr>
              <a:t>o</a:t>
            </a:r>
            <a:r>
              <a:rPr lang="fr-FR" sz="1400" b="1" kern="1200" dirty="0">
                <a:solidFill>
                  <a:srgbClr val="FFFFFF"/>
                </a:solidFill>
                <a:effectLst/>
                <a:latin typeface="Arial Narrow"/>
              </a:rPr>
              <a:t>u Barème progressif de l’IR</a:t>
            </a:r>
            <a:endParaRPr lang="fr-FR" sz="1400" b="1" dirty="0">
              <a:effectLst/>
              <a:latin typeface="Times New Roman"/>
              <a:ea typeface="Times New Roman"/>
            </a:endParaRPr>
          </a:p>
        </p:txBody>
      </p:sp>
      <p:sp>
        <p:nvSpPr>
          <p:cNvPr id="42" name="ZoneTexte 29"/>
          <p:cNvSpPr txBox="1"/>
          <p:nvPr/>
        </p:nvSpPr>
        <p:spPr>
          <a:xfrm>
            <a:off x="5280636" y="2660522"/>
            <a:ext cx="1025730" cy="30777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>
              <a:spcAft>
                <a:spcPts val="0"/>
              </a:spcAft>
            </a:pPr>
            <a:r>
              <a:rPr lang="fr-FR" sz="1400" b="1" dirty="0">
                <a:solidFill>
                  <a:srgbClr val="FFFFFF"/>
                </a:solidFill>
                <a:latin typeface="Arial Narrow"/>
              </a:rPr>
              <a:t>(*)</a:t>
            </a:r>
            <a:endParaRPr lang="fr-FR" sz="1400" b="1" dirty="0">
              <a:effectLst/>
              <a:latin typeface="Times New Roman"/>
              <a:ea typeface="Times New Roman"/>
            </a:endParaRPr>
          </a:p>
        </p:txBody>
      </p:sp>
      <p:sp>
        <p:nvSpPr>
          <p:cNvPr id="57" name="ZoneTexte 29"/>
          <p:cNvSpPr txBox="1"/>
          <p:nvPr/>
        </p:nvSpPr>
        <p:spPr>
          <a:xfrm>
            <a:off x="5280637" y="4275697"/>
            <a:ext cx="1085874" cy="307777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>
              <a:spcAft>
                <a:spcPts val="0"/>
              </a:spcAft>
            </a:pPr>
            <a:r>
              <a:rPr lang="fr-FR" sz="1400" b="1" dirty="0">
                <a:solidFill>
                  <a:srgbClr val="FFFFFF"/>
                </a:solidFill>
                <a:latin typeface="Arial Narrow"/>
              </a:rPr>
              <a:t>(*)</a:t>
            </a:r>
            <a:endParaRPr lang="fr-FR" sz="1400" b="1" dirty="0">
              <a:effectLst/>
              <a:latin typeface="Times New Roman"/>
              <a:ea typeface="Times New Roman"/>
            </a:endParaRPr>
          </a:p>
        </p:txBody>
      </p:sp>
      <p:sp>
        <p:nvSpPr>
          <p:cNvPr id="58" name="ZoneTexte 57"/>
          <p:cNvSpPr txBox="1"/>
          <p:nvPr/>
        </p:nvSpPr>
        <p:spPr>
          <a:xfrm>
            <a:off x="6515856" y="1137027"/>
            <a:ext cx="223151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" panose="020E0602020502020306" pitchFamily="34" charset="0"/>
              </a:rPr>
              <a:t>Les prélèvements sociaux apparaissent en 1996 avec la CRDS, puis la CSG, le prélèvement social de 2% (initialement CNAF CNAVTS), la contribution de solidarité pour l’autonomie, le prélèvement de solidarité… </a:t>
            </a:r>
          </a:p>
        </p:txBody>
      </p:sp>
      <p:sp>
        <p:nvSpPr>
          <p:cNvPr id="3" name="Rectangle 2"/>
          <p:cNvSpPr/>
          <p:nvPr/>
        </p:nvSpPr>
        <p:spPr>
          <a:xfrm>
            <a:off x="6515857" y="4053935"/>
            <a:ext cx="2170944" cy="72285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200" dirty="0">
                <a:solidFill>
                  <a:srgbClr val="C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" panose="020E0602020502020306" pitchFamily="34" charset="0"/>
              </a:rPr>
              <a:t>D’un début timide à 0,50% , ils évoluent jusqu’au taux actuel de 17,20%</a:t>
            </a:r>
          </a:p>
        </p:txBody>
      </p:sp>
      <p:sp>
        <p:nvSpPr>
          <p:cNvPr id="60" name="Rectangle 59"/>
          <p:cNvSpPr/>
          <p:nvPr/>
        </p:nvSpPr>
        <p:spPr>
          <a:xfrm>
            <a:off x="6515856" y="4843715"/>
            <a:ext cx="2170944" cy="72285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200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" panose="020E0602020502020306" pitchFamily="34" charset="0"/>
              </a:rPr>
              <a:t>Ils vont petit à petit s’appliquer sur l’ensemble des contrats, en cas de rachat ou de décès, avec des modalités évolutives…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5A91464A-C465-41A7-9916-E2778B984061}"/>
              </a:ext>
            </a:extLst>
          </p:cNvPr>
          <p:cNvSpPr/>
          <p:nvPr/>
        </p:nvSpPr>
        <p:spPr>
          <a:xfrm>
            <a:off x="108298" y="6165304"/>
            <a:ext cx="3455590" cy="6021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Franklin Gothic Heavy" panose="020B0903020102020204" pitchFamily="34" charset="0"/>
              </a:rPr>
              <a:t>DIRECTION MARCHE </a:t>
            </a:r>
            <a:r>
              <a:rPr lang="fr-FR" sz="1400" dirty="0">
                <a:solidFill>
                  <a:srgbClr val="FF0000"/>
                </a:solidFill>
                <a:latin typeface="Franklin Gothic Heavy" panose="020B0903020102020204" pitchFamily="34" charset="0"/>
              </a:rPr>
              <a:t>PREMIUM</a:t>
            </a:r>
          </a:p>
          <a:p>
            <a:pPr algn="ctr"/>
            <a:r>
              <a:rPr lang="fr-FR" sz="1400" i="1" dirty="0">
                <a:solidFill>
                  <a:schemeClr val="bg1">
                    <a:lumMod val="65000"/>
                  </a:schemeClr>
                </a:solidFill>
                <a:latin typeface="Franklin Gothic Heavy" panose="020B0903020102020204" pitchFamily="34" charset="0"/>
              </a:rPr>
              <a:t>Pôle Expertise Premium</a:t>
            </a:r>
          </a:p>
        </p:txBody>
      </p:sp>
      <p:pic>
        <p:nvPicPr>
          <p:cNvPr id="61" name="Image 2" descr="cid:image008.jpg@01D7596C.B409CC40">
            <a:extLst>
              <a:ext uri="{FF2B5EF4-FFF2-40B4-BE49-F238E27FC236}">
                <a16:creationId xmlns:a16="http://schemas.microsoft.com/office/drawing/2014/main" id="{35119538-5477-4295-9009-372037AB9A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5113" y="6278430"/>
            <a:ext cx="1569000" cy="4578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11961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7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7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7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7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7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7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7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7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7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7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7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7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7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7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7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7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7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7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75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75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2" grpId="0"/>
      <p:bldP spid="13" grpId="0"/>
      <p:bldP spid="14" grpId="0"/>
      <p:bldP spid="16" grpId="0"/>
      <p:bldP spid="20" grpId="0"/>
      <p:bldP spid="17" grpId="0" animBg="1"/>
      <p:bldP spid="18" grpId="0" animBg="1"/>
      <p:bldP spid="25" grpId="0"/>
      <p:bldP spid="26" grpId="0"/>
      <p:bldP spid="27" grpId="0"/>
      <p:bldP spid="30" grpId="0"/>
      <p:bldP spid="31" grpId="0" animBg="1"/>
      <p:bldP spid="40" grpId="0" animBg="1"/>
      <p:bldP spid="41" grpId="0" animBg="1"/>
      <p:bldP spid="47" grpId="0"/>
      <p:bldP spid="48" grpId="0"/>
      <p:bldP spid="49" grpId="0"/>
      <p:bldP spid="53" grpId="0"/>
      <p:bldP spid="50" grpId="0"/>
      <p:bldP spid="51" grpId="0" animBg="1"/>
      <p:bldP spid="52" grpId="0" animBg="1"/>
      <p:bldP spid="59" grpId="0" animBg="1"/>
      <p:bldP spid="55" grpId="0" animBg="1"/>
      <p:bldP spid="42" grpId="0" animBg="1"/>
      <p:bldP spid="57" grpId="0" animBg="1"/>
      <p:bldP spid="58" grpId="0"/>
      <p:bldP spid="3" grpId="0"/>
      <p:bldP spid="60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>
            <a:spLocks noChangeArrowheads="1"/>
          </p:cNvSpPr>
          <p:nvPr/>
        </p:nvSpPr>
        <p:spPr bwMode="auto">
          <a:xfrm>
            <a:off x="-386087" y="860456"/>
            <a:ext cx="9473239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2001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1200120" lvl="2" indent="-285743" defTabSz="914378" fontAlgn="base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Font typeface="Wingdings" panose="05000000000000000000" pitchFamily="2" charset="2"/>
              <a:buChar char="n"/>
            </a:pPr>
            <a:r>
              <a:rPr lang="fr-FR" altLang="fr-FR" sz="2200" dirty="0">
                <a:solidFill>
                  <a:prstClr val="black"/>
                </a:solidFill>
                <a:latin typeface="Berlin Sans FB" panose="020E0602020502020306" pitchFamily="34" charset="0"/>
              </a:rPr>
              <a:t>Au commencement, il n’y a rien … et puis</a:t>
            </a:r>
          </a:p>
        </p:txBody>
      </p:sp>
      <p:sp>
        <p:nvSpPr>
          <p:cNvPr id="6" name="ZoneTexte 11"/>
          <p:cNvSpPr txBox="1">
            <a:spLocks noChangeArrowheads="1"/>
          </p:cNvSpPr>
          <p:nvPr/>
        </p:nvSpPr>
        <p:spPr bwMode="auto">
          <a:xfrm>
            <a:off x="134939" y="187498"/>
            <a:ext cx="8877300" cy="5027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2667" b="1" dirty="0">
                <a:solidFill>
                  <a:srgbClr val="FF0000"/>
                </a:solidFill>
                <a:latin typeface="Berlin Sans FB" panose="020E0602020502020306" pitchFamily="34" charset="0"/>
              </a:rPr>
              <a:t>L</a:t>
            </a:r>
            <a:r>
              <a:rPr lang="fr-FR" altLang="fr-FR" sz="2667" b="1" dirty="0">
                <a:latin typeface="Berlin Sans FB" panose="020E0602020502020306" pitchFamily="34" charset="0"/>
              </a:rPr>
              <a:t>’</a:t>
            </a:r>
            <a:r>
              <a:rPr lang="fr-FR" altLang="fr-FR" sz="2667" b="1" dirty="0">
                <a:solidFill>
                  <a:srgbClr val="FF0000"/>
                </a:solidFill>
                <a:latin typeface="Berlin Sans FB" panose="020E0602020502020306" pitchFamily="34" charset="0"/>
              </a:rPr>
              <a:t>A</a:t>
            </a:r>
            <a:r>
              <a:rPr lang="fr-FR" altLang="fr-FR" sz="2667" b="1" dirty="0">
                <a:latin typeface="Berlin Sans FB" panose="020E0602020502020306" pitchFamily="34" charset="0"/>
              </a:rPr>
              <a:t>SSURANCE-</a:t>
            </a:r>
            <a:r>
              <a:rPr lang="fr-FR" altLang="fr-FR" sz="2667" b="1" dirty="0">
                <a:solidFill>
                  <a:srgbClr val="FF0000"/>
                </a:solidFill>
                <a:latin typeface="Berlin Sans FB" panose="020E0602020502020306" pitchFamily="34" charset="0"/>
              </a:rPr>
              <a:t>V</a:t>
            </a:r>
            <a:r>
              <a:rPr lang="fr-FR" altLang="fr-FR" sz="2667" b="1" dirty="0">
                <a:latin typeface="Berlin Sans FB" panose="020E0602020502020306" pitchFamily="34" charset="0"/>
              </a:rPr>
              <a:t>IE: </a:t>
            </a:r>
            <a:r>
              <a:rPr lang="fr-FR" altLang="fr-FR" sz="2667" b="1" dirty="0">
                <a:solidFill>
                  <a:srgbClr val="FF0000"/>
                </a:solidFill>
                <a:latin typeface="Berlin Sans FB" panose="020E0602020502020306" pitchFamily="34" charset="0"/>
              </a:rPr>
              <a:t>F</a:t>
            </a:r>
            <a:r>
              <a:rPr lang="fr-FR" altLang="fr-FR" sz="2667" b="1" dirty="0">
                <a:latin typeface="Berlin Sans FB" panose="020E0602020502020306" pitchFamily="34" charset="0"/>
              </a:rPr>
              <a:t>ISCALITE EN CAS DE VIE </a:t>
            </a:r>
            <a:endParaRPr lang="fr-FR" altLang="fr-FR" sz="2400" dirty="0">
              <a:solidFill>
                <a:prstClr val="black"/>
              </a:solidFill>
              <a:latin typeface="Berlin Sans FB" panose="020E0602020502020306" pitchFamily="34" charset="0"/>
            </a:endParaRPr>
          </a:p>
        </p:txBody>
      </p:sp>
      <p:sp>
        <p:nvSpPr>
          <p:cNvPr id="12" name="ZoneTexte 11"/>
          <p:cNvSpPr txBox="1">
            <a:spLocks noChangeArrowheads="1"/>
          </p:cNvSpPr>
          <p:nvPr/>
        </p:nvSpPr>
        <p:spPr bwMode="auto">
          <a:xfrm>
            <a:off x="107504" y="1414787"/>
            <a:ext cx="1565009" cy="2974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121917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1333" b="1" dirty="0">
                <a:solidFill>
                  <a:prstClr val="black"/>
                </a:solidFill>
                <a:latin typeface="Kristen ITC" panose="03050502040202030202" pitchFamily="66" charset="0"/>
              </a:rPr>
              <a:t>1er Janvier 1983</a:t>
            </a:r>
          </a:p>
        </p:txBody>
      </p:sp>
      <p:sp>
        <p:nvSpPr>
          <p:cNvPr id="13" name="ZoneTexte 12"/>
          <p:cNvSpPr txBox="1">
            <a:spLocks noChangeArrowheads="1"/>
          </p:cNvSpPr>
          <p:nvPr/>
        </p:nvSpPr>
        <p:spPr bwMode="auto">
          <a:xfrm>
            <a:off x="106214" y="3140968"/>
            <a:ext cx="1585466" cy="2974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121917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1333" b="1" dirty="0">
                <a:solidFill>
                  <a:prstClr val="black"/>
                </a:solidFill>
                <a:latin typeface="Kristen ITC" panose="03050502040202030202" pitchFamily="66" charset="0"/>
              </a:rPr>
              <a:t>1</a:t>
            </a:r>
            <a:r>
              <a:rPr lang="fr-FR" altLang="fr-FR" sz="1333" b="1" baseline="30000" dirty="0">
                <a:solidFill>
                  <a:prstClr val="black"/>
                </a:solidFill>
                <a:latin typeface="Kristen ITC" panose="03050502040202030202" pitchFamily="66" charset="0"/>
              </a:rPr>
              <a:t>er</a:t>
            </a:r>
            <a:r>
              <a:rPr lang="fr-FR" altLang="fr-FR" sz="1333" b="1" dirty="0">
                <a:solidFill>
                  <a:prstClr val="black"/>
                </a:solidFill>
                <a:latin typeface="Kristen ITC" panose="03050502040202030202" pitchFamily="66" charset="0"/>
              </a:rPr>
              <a:t> Janvier 1990</a:t>
            </a:r>
          </a:p>
        </p:txBody>
      </p:sp>
      <p:sp>
        <p:nvSpPr>
          <p:cNvPr id="14" name="ZoneTexte 13"/>
          <p:cNvSpPr txBox="1">
            <a:spLocks noChangeArrowheads="1"/>
          </p:cNvSpPr>
          <p:nvPr/>
        </p:nvSpPr>
        <p:spPr bwMode="auto">
          <a:xfrm>
            <a:off x="-36512" y="4787730"/>
            <a:ext cx="2102462" cy="2974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121917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1333" b="1" dirty="0">
                <a:solidFill>
                  <a:prstClr val="black"/>
                </a:solidFill>
                <a:latin typeface="Kristen ITC" panose="03050502040202030202" pitchFamily="66" charset="0"/>
              </a:rPr>
              <a:t>26 septembre 1997</a:t>
            </a:r>
          </a:p>
        </p:txBody>
      </p:sp>
      <p:sp>
        <p:nvSpPr>
          <p:cNvPr id="15" name="ZoneTexte 14"/>
          <p:cNvSpPr txBox="1">
            <a:spLocks noChangeArrowheads="1"/>
          </p:cNvSpPr>
          <p:nvPr/>
        </p:nvSpPr>
        <p:spPr bwMode="auto">
          <a:xfrm>
            <a:off x="-36512" y="5723834"/>
            <a:ext cx="2102462" cy="2974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121917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1333" b="1" dirty="0">
                <a:solidFill>
                  <a:prstClr val="black"/>
                </a:solidFill>
                <a:latin typeface="Kristen ITC" panose="03050502040202030202" pitchFamily="66" charset="0"/>
              </a:rPr>
              <a:t>27 septembre 2017</a:t>
            </a:r>
          </a:p>
        </p:txBody>
      </p:sp>
      <p:sp>
        <p:nvSpPr>
          <p:cNvPr id="16" name="ZoneTexte 15"/>
          <p:cNvSpPr txBox="1">
            <a:spLocks noChangeArrowheads="1"/>
          </p:cNvSpPr>
          <p:nvPr/>
        </p:nvSpPr>
        <p:spPr bwMode="auto">
          <a:xfrm>
            <a:off x="1835696" y="1317559"/>
            <a:ext cx="4535561" cy="7076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1333" dirty="0">
                <a:solidFill>
                  <a:prstClr val="black"/>
                </a:solidFill>
                <a:latin typeface="Kristen ITC" panose="03050502040202030202" pitchFamily="66" charset="0"/>
              </a:rPr>
              <a:t>Pour les contrats souscrits </a:t>
            </a:r>
            <a:r>
              <a:rPr lang="fr-FR" altLang="fr-FR" sz="1333" dirty="0">
                <a:solidFill>
                  <a:srgbClr val="FF0000"/>
                </a:solidFill>
                <a:latin typeface="Kristen ITC" panose="03050502040202030202" pitchFamily="66" charset="0"/>
              </a:rPr>
              <a:t>à compter de cette date</a:t>
            </a:r>
            <a:r>
              <a:rPr lang="fr-FR" altLang="fr-FR" sz="1333" dirty="0">
                <a:solidFill>
                  <a:prstClr val="black"/>
                </a:solidFill>
                <a:latin typeface="Kristen ITC" panose="03050502040202030202" pitchFamily="66" charset="0"/>
              </a:rPr>
              <a:t>, les plus-values en cas de rachat sont soumises à l’IR</a:t>
            </a:r>
          </a:p>
        </p:txBody>
      </p:sp>
      <p:sp>
        <p:nvSpPr>
          <p:cNvPr id="20" name="ZoneTexte 30"/>
          <p:cNvSpPr txBox="1"/>
          <p:nvPr/>
        </p:nvSpPr>
        <p:spPr>
          <a:xfrm>
            <a:off x="6306366" y="2979461"/>
            <a:ext cx="1849368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0"/>
              </a:spcAft>
            </a:pPr>
            <a:r>
              <a:rPr lang="fr-FR" sz="1000" kern="1200" dirty="0">
                <a:solidFill>
                  <a:srgbClr val="000000"/>
                </a:solidFill>
                <a:effectLst/>
                <a:latin typeface="Arial Narrow"/>
                <a:ea typeface="+mn-ea"/>
                <a:cs typeface="+mn-cs"/>
              </a:rPr>
              <a:t>(*) Après application d’un abattement annuel de 4 600 € pour une personne seule ou 9 200 € pour un couple soumis à imposition commune </a:t>
            </a:r>
            <a:endParaRPr lang="fr-FR" sz="1200" dirty="0">
              <a:effectLst/>
              <a:latin typeface="Times New Roman"/>
              <a:ea typeface="Times New Roman"/>
            </a:endParaRPr>
          </a:p>
        </p:txBody>
      </p:sp>
      <p:sp>
        <p:nvSpPr>
          <p:cNvPr id="17" name="ZoneTexte 27"/>
          <p:cNvSpPr txBox="1"/>
          <p:nvPr/>
        </p:nvSpPr>
        <p:spPr>
          <a:xfrm>
            <a:off x="2987676" y="2386908"/>
            <a:ext cx="720080" cy="276999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>
              <a:spcAft>
                <a:spcPts val="0"/>
              </a:spcAft>
            </a:pPr>
            <a:r>
              <a:rPr lang="fr-FR" sz="1200" b="1" dirty="0">
                <a:solidFill>
                  <a:srgbClr val="FFFFFF"/>
                </a:solidFill>
              </a:rPr>
              <a:t>PFL 45% </a:t>
            </a:r>
            <a:endParaRPr lang="fr-FR" sz="1200" dirty="0">
              <a:effectLst/>
              <a:latin typeface="Times New Roman"/>
              <a:ea typeface="Times New Roman"/>
            </a:endParaRPr>
          </a:p>
        </p:txBody>
      </p:sp>
      <p:sp>
        <p:nvSpPr>
          <p:cNvPr id="18" name="ZoneTexte 28"/>
          <p:cNvSpPr txBox="1"/>
          <p:nvPr/>
        </p:nvSpPr>
        <p:spPr>
          <a:xfrm>
            <a:off x="3740938" y="2383523"/>
            <a:ext cx="740315" cy="276999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pPr algn="ctr">
              <a:spcAft>
                <a:spcPts val="0"/>
              </a:spcAft>
            </a:pPr>
            <a:r>
              <a:rPr lang="fr-FR" sz="1200" b="1" dirty="0">
                <a:solidFill>
                  <a:srgbClr val="FFFFFF"/>
                </a:solidFill>
              </a:rPr>
              <a:t>PFL 25% </a:t>
            </a:r>
            <a:endParaRPr lang="fr-FR" sz="1200" dirty="0">
              <a:latin typeface="Times New Roman"/>
              <a:ea typeface="Times New Roman"/>
            </a:endParaRPr>
          </a:p>
        </p:txBody>
      </p:sp>
      <p:cxnSp>
        <p:nvCxnSpPr>
          <p:cNvPr id="21" name="Connecteur droit avec flèche 20"/>
          <p:cNvCxnSpPr/>
          <p:nvPr/>
        </p:nvCxnSpPr>
        <p:spPr>
          <a:xfrm>
            <a:off x="2663354" y="2302543"/>
            <a:ext cx="3097610" cy="0"/>
          </a:xfrm>
          <a:prstGeom prst="straightConnector1">
            <a:avLst/>
          </a:prstGeom>
          <a:noFill/>
          <a:ln w="19050" cap="flat" cmpd="sng" algn="ctr">
            <a:solidFill>
              <a:srgbClr val="85203C"/>
            </a:solidFill>
            <a:prstDash val="solid"/>
            <a:tailEnd type="arrow"/>
          </a:ln>
          <a:effectLst/>
        </p:spPr>
      </p:cxnSp>
      <p:cxnSp>
        <p:nvCxnSpPr>
          <p:cNvPr id="22" name="Connecteur droit 21"/>
          <p:cNvCxnSpPr/>
          <p:nvPr/>
        </p:nvCxnSpPr>
        <p:spPr>
          <a:xfrm>
            <a:off x="5291932" y="2186973"/>
            <a:ext cx="0" cy="231140"/>
          </a:xfrm>
          <a:prstGeom prst="line">
            <a:avLst/>
          </a:prstGeom>
          <a:noFill/>
          <a:ln w="19050" cap="flat" cmpd="sng" algn="ctr">
            <a:solidFill>
              <a:schemeClr val="accent2">
                <a:lumMod val="75000"/>
              </a:schemeClr>
            </a:solidFill>
            <a:prstDash val="solid"/>
          </a:ln>
          <a:effectLst/>
        </p:spPr>
      </p:cxnSp>
      <p:cxnSp>
        <p:nvCxnSpPr>
          <p:cNvPr id="23" name="Connecteur droit 22"/>
          <p:cNvCxnSpPr/>
          <p:nvPr/>
        </p:nvCxnSpPr>
        <p:spPr>
          <a:xfrm>
            <a:off x="4499992" y="2186973"/>
            <a:ext cx="0" cy="231140"/>
          </a:xfrm>
          <a:prstGeom prst="line">
            <a:avLst/>
          </a:prstGeom>
          <a:noFill/>
          <a:ln w="19050" cap="flat" cmpd="sng" algn="ctr">
            <a:solidFill>
              <a:schemeClr val="accent2">
                <a:lumMod val="75000"/>
              </a:schemeClr>
            </a:solidFill>
            <a:prstDash val="solid"/>
          </a:ln>
          <a:effectLst/>
        </p:spPr>
      </p:cxnSp>
      <p:cxnSp>
        <p:nvCxnSpPr>
          <p:cNvPr id="24" name="Connecteur droit 23"/>
          <p:cNvCxnSpPr/>
          <p:nvPr/>
        </p:nvCxnSpPr>
        <p:spPr>
          <a:xfrm>
            <a:off x="2987676" y="2178140"/>
            <a:ext cx="0" cy="231140"/>
          </a:xfrm>
          <a:prstGeom prst="line">
            <a:avLst/>
          </a:prstGeom>
          <a:noFill/>
          <a:ln w="19050" cap="flat" cmpd="sng" algn="ctr">
            <a:solidFill>
              <a:schemeClr val="accent2">
                <a:lumMod val="75000"/>
              </a:schemeClr>
            </a:solidFill>
            <a:prstDash val="solid"/>
          </a:ln>
          <a:effectLst/>
        </p:spPr>
      </p:cxnSp>
      <p:sp>
        <p:nvSpPr>
          <p:cNvPr id="25" name="ZoneTexte 24"/>
          <p:cNvSpPr txBox="1"/>
          <p:nvPr/>
        </p:nvSpPr>
        <p:spPr>
          <a:xfrm>
            <a:off x="2528853" y="1981282"/>
            <a:ext cx="106863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dirty="0">
                <a:solidFill>
                  <a:prstClr val="black"/>
                </a:solidFill>
                <a:latin typeface="Kristen ITC" panose="03050502040202030202" pitchFamily="66" charset="0"/>
              </a:rPr>
              <a:t>Ouverture</a:t>
            </a:r>
          </a:p>
        </p:txBody>
      </p:sp>
      <p:sp>
        <p:nvSpPr>
          <p:cNvPr id="26" name="ZoneTexte 25"/>
          <p:cNvSpPr txBox="1"/>
          <p:nvPr/>
        </p:nvSpPr>
        <p:spPr>
          <a:xfrm>
            <a:off x="4211812" y="1971894"/>
            <a:ext cx="79556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dirty="0">
                <a:solidFill>
                  <a:prstClr val="black"/>
                </a:solidFill>
                <a:latin typeface="Kristen ITC" panose="03050502040202030202" pitchFamily="66" charset="0"/>
              </a:rPr>
              <a:t>4 ans</a:t>
            </a:r>
          </a:p>
        </p:txBody>
      </p:sp>
      <p:sp>
        <p:nvSpPr>
          <p:cNvPr id="27" name="ZoneTexte 26"/>
          <p:cNvSpPr txBox="1"/>
          <p:nvPr/>
        </p:nvSpPr>
        <p:spPr>
          <a:xfrm>
            <a:off x="5003900" y="1971894"/>
            <a:ext cx="106863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dirty="0">
                <a:solidFill>
                  <a:prstClr val="black"/>
                </a:solidFill>
                <a:latin typeface="Kristen ITC" panose="03050502040202030202" pitchFamily="66" charset="0"/>
              </a:rPr>
              <a:t>6 ans</a:t>
            </a:r>
          </a:p>
        </p:txBody>
      </p:sp>
      <p:cxnSp>
        <p:nvCxnSpPr>
          <p:cNvPr id="29" name="Connecteur droit 28"/>
          <p:cNvCxnSpPr/>
          <p:nvPr/>
        </p:nvCxnSpPr>
        <p:spPr>
          <a:xfrm>
            <a:off x="3707756" y="2186973"/>
            <a:ext cx="0" cy="231140"/>
          </a:xfrm>
          <a:prstGeom prst="line">
            <a:avLst/>
          </a:prstGeom>
          <a:noFill/>
          <a:ln w="19050" cap="flat" cmpd="sng" algn="ctr">
            <a:solidFill>
              <a:schemeClr val="accent2">
                <a:lumMod val="75000"/>
              </a:schemeClr>
            </a:solidFill>
            <a:prstDash val="solid"/>
          </a:ln>
          <a:effectLst/>
        </p:spPr>
      </p:cxnSp>
      <p:sp>
        <p:nvSpPr>
          <p:cNvPr id="30" name="ZoneTexte 29"/>
          <p:cNvSpPr txBox="1"/>
          <p:nvPr/>
        </p:nvSpPr>
        <p:spPr>
          <a:xfrm>
            <a:off x="3419724" y="1975404"/>
            <a:ext cx="79556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dirty="0">
                <a:solidFill>
                  <a:prstClr val="black"/>
                </a:solidFill>
                <a:latin typeface="Kristen ITC" panose="03050502040202030202" pitchFamily="66" charset="0"/>
              </a:rPr>
              <a:t>2 ans</a:t>
            </a:r>
          </a:p>
        </p:txBody>
      </p:sp>
      <p:sp>
        <p:nvSpPr>
          <p:cNvPr id="31" name="ZoneTexte 28"/>
          <p:cNvSpPr txBox="1"/>
          <p:nvPr/>
        </p:nvSpPr>
        <p:spPr>
          <a:xfrm>
            <a:off x="4507139" y="2386908"/>
            <a:ext cx="784793" cy="276999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>
              <a:spcAft>
                <a:spcPts val="0"/>
              </a:spcAft>
            </a:pPr>
            <a:r>
              <a:rPr lang="fr-FR" sz="1200" b="1" dirty="0">
                <a:solidFill>
                  <a:srgbClr val="FFFFFF"/>
                </a:solidFill>
              </a:rPr>
              <a:t>PFL 15% </a:t>
            </a:r>
            <a:endParaRPr lang="fr-FR" sz="1200" dirty="0">
              <a:latin typeface="Times New Roman"/>
              <a:ea typeface="Times New Roman"/>
            </a:endParaRPr>
          </a:p>
        </p:txBody>
      </p:sp>
      <p:sp>
        <p:nvSpPr>
          <p:cNvPr id="40" name="ZoneTexte 27"/>
          <p:cNvSpPr txBox="1"/>
          <p:nvPr/>
        </p:nvSpPr>
        <p:spPr>
          <a:xfrm>
            <a:off x="3031079" y="4005885"/>
            <a:ext cx="1180881" cy="276999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>
              <a:spcAft>
                <a:spcPts val="0"/>
              </a:spcAft>
            </a:pPr>
            <a:r>
              <a:rPr lang="fr-FR" sz="1200" b="1" dirty="0">
                <a:solidFill>
                  <a:srgbClr val="FFFFFF"/>
                </a:solidFill>
              </a:rPr>
              <a:t>PFL 35% </a:t>
            </a:r>
            <a:endParaRPr lang="fr-FR" sz="1200" dirty="0">
              <a:effectLst/>
              <a:latin typeface="Times New Roman"/>
              <a:ea typeface="Times New Roman"/>
            </a:endParaRPr>
          </a:p>
        </p:txBody>
      </p:sp>
      <p:sp>
        <p:nvSpPr>
          <p:cNvPr id="41" name="ZoneTexte 28"/>
          <p:cNvSpPr txBox="1"/>
          <p:nvPr/>
        </p:nvSpPr>
        <p:spPr>
          <a:xfrm>
            <a:off x="4230725" y="4002500"/>
            <a:ext cx="1061207" cy="277000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ctr">
              <a:spcAft>
                <a:spcPts val="0"/>
              </a:spcAft>
            </a:pPr>
            <a:r>
              <a:rPr lang="fr-FR" sz="1200" b="1" dirty="0">
                <a:solidFill>
                  <a:srgbClr val="FFFFFF"/>
                </a:solidFill>
              </a:rPr>
              <a:t>PFL 15% </a:t>
            </a:r>
            <a:endParaRPr lang="fr-FR" sz="1200" dirty="0">
              <a:latin typeface="Times New Roman"/>
              <a:ea typeface="Times New Roman"/>
            </a:endParaRPr>
          </a:p>
        </p:txBody>
      </p:sp>
      <p:cxnSp>
        <p:nvCxnSpPr>
          <p:cNvPr id="43" name="Connecteur droit avec flèche 42"/>
          <p:cNvCxnSpPr/>
          <p:nvPr/>
        </p:nvCxnSpPr>
        <p:spPr>
          <a:xfrm>
            <a:off x="2679618" y="3921520"/>
            <a:ext cx="3097610" cy="0"/>
          </a:xfrm>
          <a:prstGeom prst="straightConnector1">
            <a:avLst/>
          </a:prstGeom>
          <a:noFill/>
          <a:ln w="19050" cap="flat" cmpd="sng" algn="ctr">
            <a:solidFill>
              <a:srgbClr val="85203C"/>
            </a:solidFill>
            <a:prstDash val="solid"/>
            <a:tailEnd type="arrow"/>
          </a:ln>
          <a:effectLst/>
        </p:spPr>
      </p:cxnSp>
      <p:cxnSp>
        <p:nvCxnSpPr>
          <p:cNvPr id="44" name="Connecteur droit 43"/>
          <p:cNvCxnSpPr/>
          <p:nvPr/>
        </p:nvCxnSpPr>
        <p:spPr>
          <a:xfrm>
            <a:off x="5308196" y="3805950"/>
            <a:ext cx="0" cy="231140"/>
          </a:xfrm>
          <a:prstGeom prst="line">
            <a:avLst/>
          </a:prstGeom>
          <a:noFill/>
          <a:ln w="19050" cap="flat" cmpd="sng" algn="ctr">
            <a:solidFill>
              <a:schemeClr val="accent2">
                <a:lumMod val="75000"/>
              </a:schemeClr>
            </a:solidFill>
            <a:prstDash val="solid"/>
          </a:ln>
          <a:effectLst/>
        </p:spPr>
      </p:cxnSp>
      <p:cxnSp>
        <p:nvCxnSpPr>
          <p:cNvPr id="45" name="Connecteur droit 44"/>
          <p:cNvCxnSpPr/>
          <p:nvPr/>
        </p:nvCxnSpPr>
        <p:spPr>
          <a:xfrm>
            <a:off x="4208481" y="3805950"/>
            <a:ext cx="0" cy="231140"/>
          </a:xfrm>
          <a:prstGeom prst="line">
            <a:avLst/>
          </a:prstGeom>
          <a:noFill/>
          <a:ln w="19050" cap="flat" cmpd="sng" algn="ctr">
            <a:solidFill>
              <a:schemeClr val="accent2">
                <a:lumMod val="75000"/>
              </a:schemeClr>
            </a:solidFill>
            <a:prstDash val="solid"/>
          </a:ln>
          <a:effectLst/>
        </p:spPr>
      </p:cxnSp>
      <p:cxnSp>
        <p:nvCxnSpPr>
          <p:cNvPr id="46" name="Connecteur droit 45"/>
          <p:cNvCxnSpPr/>
          <p:nvPr/>
        </p:nvCxnSpPr>
        <p:spPr>
          <a:xfrm>
            <a:off x="3003940" y="3797117"/>
            <a:ext cx="0" cy="231140"/>
          </a:xfrm>
          <a:prstGeom prst="line">
            <a:avLst/>
          </a:prstGeom>
          <a:noFill/>
          <a:ln w="19050" cap="flat" cmpd="sng" algn="ctr">
            <a:solidFill>
              <a:schemeClr val="accent2">
                <a:lumMod val="75000"/>
              </a:schemeClr>
            </a:solidFill>
            <a:prstDash val="solid"/>
          </a:ln>
          <a:effectLst/>
        </p:spPr>
      </p:cxnSp>
      <p:sp>
        <p:nvSpPr>
          <p:cNvPr id="47" name="ZoneTexte 46"/>
          <p:cNvSpPr txBox="1"/>
          <p:nvPr/>
        </p:nvSpPr>
        <p:spPr>
          <a:xfrm>
            <a:off x="2545117" y="3600259"/>
            <a:ext cx="106863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dirty="0">
                <a:solidFill>
                  <a:prstClr val="black"/>
                </a:solidFill>
                <a:latin typeface="Kristen ITC" panose="03050502040202030202" pitchFamily="66" charset="0"/>
              </a:rPr>
              <a:t>Ouverture</a:t>
            </a:r>
          </a:p>
        </p:txBody>
      </p:sp>
      <p:sp>
        <p:nvSpPr>
          <p:cNvPr id="48" name="ZoneTexte 47"/>
          <p:cNvSpPr txBox="1"/>
          <p:nvPr/>
        </p:nvSpPr>
        <p:spPr>
          <a:xfrm>
            <a:off x="3920449" y="3590871"/>
            <a:ext cx="79556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dirty="0">
                <a:solidFill>
                  <a:prstClr val="black"/>
                </a:solidFill>
                <a:latin typeface="Kristen ITC" panose="03050502040202030202" pitchFamily="66" charset="0"/>
              </a:rPr>
              <a:t>4 ans</a:t>
            </a:r>
          </a:p>
        </p:txBody>
      </p:sp>
      <p:sp>
        <p:nvSpPr>
          <p:cNvPr id="49" name="ZoneTexte 48"/>
          <p:cNvSpPr txBox="1"/>
          <p:nvPr/>
        </p:nvSpPr>
        <p:spPr>
          <a:xfrm>
            <a:off x="5020164" y="3590871"/>
            <a:ext cx="106863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dirty="0">
                <a:solidFill>
                  <a:prstClr val="black"/>
                </a:solidFill>
                <a:latin typeface="Kristen ITC" panose="03050502040202030202" pitchFamily="66" charset="0"/>
              </a:rPr>
              <a:t>8 ans</a:t>
            </a:r>
          </a:p>
        </p:txBody>
      </p:sp>
      <p:sp>
        <p:nvSpPr>
          <p:cNvPr id="53" name="ZoneTexte 52"/>
          <p:cNvSpPr txBox="1">
            <a:spLocks noChangeArrowheads="1"/>
          </p:cNvSpPr>
          <p:nvPr/>
        </p:nvSpPr>
        <p:spPr bwMode="auto">
          <a:xfrm>
            <a:off x="1851318" y="3070443"/>
            <a:ext cx="4535561" cy="5025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1333" dirty="0">
                <a:solidFill>
                  <a:prstClr val="black"/>
                </a:solidFill>
                <a:latin typeface="Kristen ITC" panose="03050502040202030202" pitchFamily="66" charset="0"/>
              </a:rPr>
              <a:t>Pour les contrats souscrits </a:t>
            </a:r>
            <a:r>
              <a:rPr lang="fr-FR" altLang="fr-FR" sz="1333" dirty="0">
                <a:solidFill>
                  <a:srgbClr val="FF0000"/>
                </a:solidFill>
                <a:latin typeface="Kristen ITC" panose="03050502040202030202" pitchFamily="66" charset="0"/>
              </a:rPr>
              <a:t>à compter de cette date</a:t>
            </a:r>
            <a:r>
              <a:rPr lang="fr-FR" altLang="fr-FR" sz="1333" dirty="0">
                <a:solidFill>
                  <a:prstClr val="black"/>
                </a:solidFill>
                <a:latin typeface="Kristen ITC" panose="03050502040202030202" pitchFamily="66" charset="0"/>
              </a:rPr>
              <a:t>, la fiscalité évolue…</a:t>
            </a:r>
          </a:p>
        </p:txBody>
      </p:sp>
      <p:pic>
        <p:nvPicPr>
          <p:cNvPr id="54" name="Image 5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73947" y="738583"/>
            <a:ext cx="369581" cy="369581"/>
          </a:xfrm>
          <a:prstGeom prst="rect">
            <a:avLst/>
          </a:prstGeom>
        </p:spPr>
      </p:pic>
      <p:sp>
        <p:nvSpPr>
          <p:cNvPr id="50" name="ZoneTexte 49"/>
          <p:cNvSpPr txBox="1">
            <a:spLocks noChangeArrowheads="1"/>
          </p:cNvSpPr>
          <p:nvPr/>
        </p:nvSpPr>
        <p:spPr bwMode="auto">
          <a:xfrm>
            <a:off x="1843314" y="4787730"/>
            <a:ext cx="4535561" cy="5025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1333" dirty="0">
                <a:solidFill>
                  <a:prstClr val="black"/>
                </a:solidFill>
                <a:latin typeface="Kristen ITC" panose="03050502040202030202" pitchFamily="66" charset="0"/>
              </a:rPr>
              <a:t>On ajoute une taxation supplémentaire au-delà, pour les primes versées à compter de cette date …</a:t>
            </a:r>
          </a:p>
        </p:txBody>
      </p:sp>
      <p:sp>
        <p:nvSpPr>
          <p:cNvPr id="51" name="ZoneTexte 28"/>
          <p:cNvSpPr txBox="1"/>
          <p:nvPr/>
        </p:nvSpPr>
        <p:spPr>
          <a:xfrm>
            <a:off x="5319713" y="4005064"/>
            <a:ext cx="1046798" cy="276999"/>
          </a:xfrm>
          <a:prstGeom prst="rect">
            <a:avLst/>
          </a:prstGeom>
          <a:solidFill>
            <a:srgbClr val="7AE775"/>
          </a:solidFill>
        </p:spPr>
        <p:txBody>
          <a:bodyPr wrap="square" rtlCol="0">
            <a:spAutoFit/>
          </a:bodyPr>
          <a:lstStyle/>
          <a:p>
            <a:pPr algn="ctr">
              <a:spcAft>
                <a:spcPts val="0"/>
              </a:spcAft>
            </a:pPr>
            <a:r>
              <a:rPr lang="fr-FR" sz="1200" b="1" dirty="0">
                <a:solidFill>
                  <a:srgbClr val="FFFFFF"/>
                </a:solidFill>
              </a:rPr>
              <a:t>PFL 7,5% (*) </a:t>
            </a:r>
            <a:endParaRPr lang="fr-FR" sz="1200" dirty="0">
              <a:latin typeface="Times New Roman"/>
              <a:ea typeface="Times New Roman"/>
            </a:endParaRPr>
          </a:p>
        </p:txBody>
      </p:sp>
      <p:sp>
        <p:nvSpPr>
          <p:cNvPr id="52" name="ZoneTexte 28"/>
          <p:cNvSpPr txBox="1"/>
          <p:nvPr/>
        </p:nvSpPr>
        <p:spPr>
          <a:xfrm>
            <a:off x="5304007" y="2387157"/>
            <a:ext cx="1002359" cy="276999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>
              <a:spcAft>
                <a:spcPts val="0"/>
              </a:spcAft>
            </a:pPr>
            <a:r>
              <a:rPr lang="fr-FR" sz="1200" b="1" dirty="0">
                <a:solidFill>
                  <a:srgbClr val="FFFFFF"/>
                </a:solidFill>
              </a:rPr>
              <a:t>PFL 7,5% (*) </a:t>
            </a:r>
            <a:endParaRPr lang="fr-FR" sz="1200" dirty="0">
              <a:latin typeface="Times New Roman"/>
              <a:ea typeface="Times New Roman"/>
            </a:endParaRPr>
          </a:p>
        </p:txBody>
      </p:sp>
      <p:sp>
        <p:nvSpPr>
          <p:cNvPr id="56" name="ZoneTexte 55"/>
          <p:cNvSpPr txBox="1">
            <a:spLocks noChangeArrowheads="1"/>
          </p:cNvSpPr>
          <p:nvPr/>
        </p:nvSpPr>
        <p:spPr bwMode="auto">
          <a:xfrm>
            <a:off x="1851318" y="5628808"/>
            <a:ext cx="4535561" cy="5025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1333" dirty="0">
                <a:solidFill>
                  <a:prstClr val="black"/>
                </a:solidFill>
                <a:latin typeface="Kristen ITC" panose="03050502040202030202" pitchFamily="66" charset="0"/>
              </a:rPr>
              <a:t>Nouvelle donne pour les contrats souscrits ou alimentés à compter du 27 septembre 2017 …</a:t>
            </a:r>
          </a:p>
        </p:txBody>
      </p:sp>
      <p:sp>
        <p:nvSpPr>
          <p:cNvPr id="58" name="ZoneTexte 57"/>
          <p:cNvSpPr txBox="1">
            <a:spLocks noChangeArrowheads="1"/>
          </p:cNvSpPr>
          <p:nvPr/>
        </p:nvSpPr>
        <p:spPr bwMode="auto">
          <a:xfrm>
            <a:off x="6695579" y="1071241"/>
            <a:ext cx="2009109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121917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12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Kristen ITC" panose="03050502040202030202" pitchFamily="66" charset="0"/>
              </a:rPr>
              <a:t>Jusqu’ici, en cas de choix pour le prélèvement forfaitaire, celui-ci est LIBERATOIRE de l’impôt sur le revenu, et irrévocable</a:t>
            </a:r>
          </a:p>
        </p:txBody>
      </p:sp>
      <p:sp>
        <p:nvSpPr>
          <p:cNvPr id="42" name="ZoneTexte 29"/>
          <p:cNvSpPr txBox="1"/>
          <p:nvPr/>
        </p:nvSpPr>
        <p:spPr>
          <a:xfrm>
            <a:off x="2987676" y="2660523"/>
            <a:ext cx="2304256" cy="30777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>
              <a:spcAft>
                <a:spcPts val="0"/>
              </a:spcAft>
            </a:pPr>
            <a:r>
              <a:rPr lang="fr-FR" sz="1400" b="1" dirty="0">
                <a:solidFill>
                  <a:srgbClr val="FFFFFF"/>
                </a:solidFill>
                <a:latin typeface="Arial Narrow"/>
              </a:rPr>
              <a:t>o</a:t>
            </a:r>
            <a:r>
              <a:rPr lang="fr-FR" sz="1400" b="1" kern="1200" dirty="0">
                <a:solidFill>
                  <a:srgbClr val="FFFFFF"/>
                </a:solidFill>
                <a:effectLst/>
                <a:latin typeface="Arial Narrow"/>
              </a:rPr>
              <a:t>u Barème progressif de l’IR</a:t>
            </a:r>
            <a:endParaRPr lang="fr-FR" sz="1400" b="1" dirty="0">
              <a:effectLst/>
              <a:latin typeface="Times New Roman"/>
              <a:ea typeface="Times New Roman"/>
            </a:endParaRPr>
          </a:p>
        </p:txBody>
      </p:sp>
      <p:sp>
        <p:nvSpPr>
          <p:cNvPr id="57" name="ZoneTexte 29"/>
          <p:cNvSpPr txBox="1"/>
          <p:nvPr/>
        </p:nvSpPr>
        <p:spPr>
          <a:xfrm>
            <a:off x="3031080" y="4273351"/>
            <a:ext cx="2249556" cy="30777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>
              <a:spcAft>
                <a:spcPts val="0"/>
              </a:spcAft>
            </a:pPr>
            <a:r>
              <a:rPr lang="fr-FR" sz="1400" b="1" dirty="0">
                <a:solidFill>
                  <a:srgbClr val="FFFFFF"/>
                </a:solidFill>
                <a:latin typeface="Arial Narrow"/>
              </a:rPr>
              <a:t>o</a:t>
            </a:r>
            <a:r>
              <a:rPr lang="fr-FR" sz="1400" b="1" kern="1200" dirty="0">
                <a:solidFill>
                  <a:srgbClr val="FFFFFF"/>
                </a:solidFill>
                <a:effectLst/>
                <a:latin typeface="Arial Narrow"/>
              </a:rPr>
              <a:t>u Barème progressif de l’IR</a:t>
            </a:r>
            <a:endParaRPr lang="fr-FR" sz="1400" b="1" dirty="0">
              <a:effectLst/>
              <a:latin typeface="Times New Roman"/>
              <a:ea typeface="Times New Roman"/>
            </a:endParaRPr>
          </a:p>
        </p:txBody>
      </p:sp>
      <p:sp>
        <p:nvSpPr>
          <p:cNvPr id="60" name="ZoneTexte 29"/>
          <p:cNvSpPr txBox="1"/>
          <p:nvPr/>
        </p:nvSpPr>
        <p:spPr>
          <a:xfrm>
            <a:off x="5280636" y="2660522"/>
            <a:ext cx="1025730" cy="30777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>
              <a:spcAft>
                <a:spcPts val="0"/>
              </a:spcAft>
            </a:pPr>
            <a:r>
              <a:rPr lang="fr-FR" sz="1400" b="1" dirty="0">
                <a:solidFill>
                  <a:srgbClr val="FFFFFF"/>
                </a:solidFill>
                <a:latin typeface="Arial Narrow"/>
              </a:rPr>
              <a:t>(*)</a:t>
            </a:r>
            <a:endParaRPr lang="fr-FR" sz="1400" b="1" dirty="0">
              <a:effectLst/>
              <a:latin typeface="Times New Roman"/>
              <a:ea typeface="Times New Roman"/>
            </a:endParaRPr>
          </a:p>
        </p:txBody>
      </p:sp>
      <p:sp>
        <p:nvSpPr>
          <p:cNvPr id="61" name="ZoneTexte 29"/>
          <p:cNvSpPr txBox="1"/>
          <p:nvPr/>
        </p:nvSpPr>
        <p:spPr>
          <a:xfrm>
            <a:off x="5280637" y="4275697"/>
            <a:ext cx="1085874" cy="307777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>
              <a:spcAft>
                <a:spcPts val="0"/>
              </a:spcAft>
            </a:pPr>
            <a:r>
              <a:rPr lang="fr-FR" sz="1400" b="1" dirty="0">
                <a:solidFill>
                  <a:srgbClr val="FFFFFF"/>
                </a:solidFill>
                <a:latin typeface="Arial Narrow"/>
              </a:rPr>
              <a:t>(*)</a:t>
            </a:r>
            <a:endParaRPr lang="fr-FR" sz="1400" b="1" dirty="0">
              <a:effectLst/>
              <a:latin typeface="Times New Roman"/>
              <a:ea typeface="Times New Roman"/>
            </a:endParaRP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8BEE47E0-B01A-40F5-8A2B-E8F8536B2D57}"/>
              </a:ext>
            </a:extLst>
          </p:cNvPr>
          <p:cNvSpPr/>
          <p:nvPr/>
        </p:nvSpPr>
        <p:spPr>
          <a:xfrm>
            <a:off x="108298" y="6165304"/>
            <a:ext cx="3455590" cy="6021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Franklin Gothic Heavy" panose="020B0903020102020204" pitchFamily="34" charset="0"/>
              </a:rPr>
              <a:t>DIRECTION MARCHE </a:t>
            </a:r>
            <a:r>
              <a:rPr lang="fr-FR" sz="1400" dirty="0">
                <a:solidFill>
                  <a:srgbClr val="FF0000"/>
                </a:solidFill>
                <a:latin typeface="Franklin Gothic Heavy" panose="020B0903020102020204" pitchFamily="34" charset="0"/>
              </a:rPr>
              <a:t>PREMIUM</a:t>
            </a:r>
          </a:p>
          <a:p>
            <a:pPr algn="ctr"/>
            <a:r>
              <a:rPr lang="fr-FR" sz="1400" i="1" dirty="0">
                <a:solidFill>
                  <a:schemeClr val="bg1">
                    <a:lumMod val="65000"/>
                  </a:schemeClr>
                </a:solidFill>
                <a:latin typeface="Franklin Gothic Heavy" panose="020B0903020102020204" pitchFamily="34" charset="0"/>
              </a:rPr>
              <a:t>Pôle Expertise Premium</a:t>
            </a:r>
          </a:p>
        </p:txBody>
      </p:sp>
      <p:pic>
        <p:nvPicPr>
          <p:cNvPr id="59" name="Image 2" descr="cid:image008.jpg@01D7596C.B409CC40">
            <a:extLst>
              <a:ext uri="{FF2B5EF4-FFF2-40B4-BE49-F238E27FC236}">
                <a16:creationId xmlns:a16="http://schemas.microsoft.com/office/drawing/2014/main" id="{0FD64189-7E2A-41D3-89C6-DDF250FE96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5113" y="6278430"/>
            <a:ext cx="1569000" cy="4578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511274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7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7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7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7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7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7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7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7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7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7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7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7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7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7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7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75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7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7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75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75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2" grpId="0"/>
      <p:bldP spid="13" grpId="0"/>
      <p:bldP spid="14" grpId="0"/>
      <p:bldP spid="15" grpId="0"/>
      <p:bldP spid="16" grpId="0"/>
      <p:bldP spid="20" grpId="0"/>
      <p:bldP spid="17" grpId="0" animBg="1"/>
      <p:bldP spid="18" grpId="0" animBg="1"/>
      <p:bldP spid="25" grpId="0"/>
      <p:bldP spid="26" grpId="0"/>
      <p:bldP spid="27" grpId="0"/>
      <p:bldP spid="30" grpId="0"/>
      <p:bldP spid="31" grpId="0" animBg="1"/>
      <p:bldP spid="40" grpId="0" animBg="1"/>
      <p:bldP spid="41" grpId="0" animBg="1"/>
      <p:bldP spid="47" grpId="0"/>
      <p:bldP spid="48" grpId="0"/>
      <p:bldP spid="49" grpId="0"/>
      <p:bldP spid="53" grpId="0"/>
      <p:bldP spid="50" grpId="0"/>
      <p:bldP spid="51" grpId="0" animBg="1"/>
      <p:bldP spid="52" grpId="0" animBg="1"/>
      <p:bldP spid="56" grpId="0"/>
      <p:bldP spid="58" grpId="0"/>
      <p:bldP spid="42" grpId="0" animBg="1"/>
      <p:bldP spid="57" grpId="0" animBg="1"/>
      <p:bldP spid="60" grpId="0" animBg="1"/>
      <p:bldP spid="61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ZoneTexte 29"/>
          <p:cNvSpPr txBox="1"/>
          <p:nvPr/>
        </p:nvSpPr>
        <p:spPr>
          <a:xfrm>
            <a:off x="4077662" y="2679018"/>
            <a:ext cx="2232248" cy="307777"/>
          </a:xfrm>
          <a:prstGeom prst="rect">
            <a:avLst/>
          </a:prstGeom>
          <a:solidFill>
            <a:srgbClr val="FFDB69"/>
          </a:solidFill>
        </p:spPr>
        <p:txBody>
          <a:bodyPr wrap="square" rtlCol="0">
            <a:spAutoFit/>
          </a:bodyPr>
          <a:lstStyle/>
          <a:p>
            <a:pPr algn="ctr">
              <a:spcAft>
                <a:spcPts val="0"/>
              </a:spcAft>
            </a:pPr>
            <a:r>
              <a:rPr lang="fr-FR" sz="1400" b="1" dirty="0">
                <a:solidFill>
                  <a:srgbClr val="FFFFFF"/>
                </a:solidFill>
                <a:latin typeface="Arial Narrow"/>
              </a:rPr>
              <a:t>(*)</a:t>
            </a:r>
            <a:endParaRPr lang="fr-FR" sz="1400" b="1" dirty="0">
              <a:effectLst/>
              <a:latin typeface="Times New Roman"/>
              <a:ea typeface="Times New Roman"/>
            </a:endParaRPr>
          </a:p>
        </p:txBody>
      </p:sp>
      <p:sp>
        <p:nvSpPr>
          <p:cNvPr id="67" name="ZoneTexte 29"/>
          <p:cNvSpPr txBox="1"/>
          <p:nvPr/>
        </p:nvSpPr>
        <p:spPr>
          <a:xfrm>
            <a:off x="1961619" y="2671320"/>
            <a:ext cx="2277116" cy="315475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>
              <a:spcAft>
                <a:spcPts val="0"/>
              </a:spcAft>
            </a:pPr>
            <a:r>
              <a:rPr lang="fr-FR" sz="1400" b="1" dirty="0">
                <a:solidFill>
                  <a:srgbClr val="FFFFFF"/>
                </a:solidFill>
                <a:latin typeface="Arial Narrow"/>
              </a:rPr>
              <a:t>o</a:t>
            </a:r>
            <a:r>
              <a:rPr lang="fr-FR" sz="1400" b="1" kern="1200" dirty="0">
                <a:solidFill>
                  <a:srgbClr val="FFFFFF"/>
                </a:solidFill>
                <a:effectLst/>
                <a:latin typeface="Arial Narrow"/>
              </a:rPr>
              <a:t>u Barème progressif de l’IR</a:t>
            </a:r>
            <a:endParaRPr lang="fr-FR" sz="1400" b="1" dirty="0">
              <a:effectLst/>
              <a:latin typeface="Times New Roman"/>
              <a:ea typeface="Times New Roman"/>
            </a:endParaRPr>
          </a:p>
        </p:txBody>
      </p:sp>
      <p:sp>
        <p:nvSpPr>
          <p:cNvPr id="4" name="ZoneTexte 3"/>
          <p:cNvSpPr txBox="1">
            <a:spLocks noChangeArrowheads="1"/>
          </p:cNvSpPr>
          <p:nvPr/>
        </p:nvSpPr>
        <p:spPr bwMode="auto">
          <a:xfrm>
            <a:off x="-386087" y="860456"/>
            <a:ext cx="9473239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2001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1200120" lvl="2" indent="-285743" defTabSz="914378" fontAlgn="base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Font typeface="Wingdings" panose="05000000000000000000" pitchFamily="2" charset="2"/>
              <a:buChar char="n"/>
            </a:pPr>
            <a:r>
              <a:rPr lang="fr-FR" altLang="fr-FR" sz="2200" dirty="0">
                <a:solidFill>
                  <a:prstClr val="black"/>
                </a:solidFill>
                <a:latin typeface="Berlin Sans FB" panose="020E0602020502020306" pitchFamily="34" charset="0"/>
              </a:rPr>
              <a:t>Au commencement, il n’y a rien … et puis</a:t>
            </a:r>
          </a:p>
        </p:txBody>
      </p:sp>
      <p:sp>
        <p:nvSpPr>
          <p:cNvPr id="6" name="ZoneTexte 11"/>
          <p:cNvSpPr txBox="1">
            <a:spLocks noChangeArrowheads="1"/>
          </p:cNvSpPr>
          <p:nvPr/>
        </p:nvSpPr>
        <p:spPr bwMode="auto">
          <a:xfrm>
            <a:off x="134939" y="187498"/>
            <a:ext cx="8877300" cy="5027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2667" b="1" dirty="0">
                <a:solidFill>
                  <a:srgbClr val="FF0000"/>
                </a:solidFill>
                <a:latin typeface="Berlin Sans FB" panose="020E0602020502020306" pitchFamily="34" charset="0"/>
              </a:rPr>
              <a:t>L</a:t>
            </a:r>
            <a:r>
              <a:rPr lang="fr-FR" altLang="fr-FR" sz="2667" b="1" dirty="0">
                <a:latin typeface="Berlin Sans FB" panose="020E0602020502020306" pitchFamily="34" charset="0"/>
              </a:rPr>
              <a:t>’</a:t>
            </a:r>
            <a:r>
              <a:rPr lang="fr-FR" altLang="fr-FR" sz="2667" b="1" dirty="0">
                <a:solidFill>
                  <a:srgbClr val="FF0000"/>
                </a:solidFill>
                <a:latin typeface="Berlin Sans FB" panose="020E0602020502020306" pitchFamily="34" charset="0"/>
              </a:rPr>
              <a:t>A</a:t>
            </a:r>
            <a:r>
              <a:rPr lang="fr-FR" altLang="fr-FR" sz="2667" b="1" dirty="0">
                <a:latin typeface="Berlin Sans FB" panose="020E0602020502020306" pitchFamily="34" charset="0"/>
              </a:rPr>
              <a:t>SSURANCE-</a:t>
            </a:r>
            <a:r>
              <a:rPr lang="fr-FR" altLang="fr-FR" sz="2667" b="1" dirty="0">
                <a:solidFill>
                  <a:srgbClr val="FF0000"/>
                </a:solidFill>
                <a:latin typeface="Berlin Sans FB" panose="020E0602020502020306" pitchFamily="34" charset="0"/>
              </a:rPr>
              <a:t>V</a:t>
            </a:r>
            <a:r>
              <a:rPr lang="fr-FR" altLang="fr-FR" sz="2667" b="1" dirty="0">
                <a:latin typeface="Berlin Sans FB" panose="020E0602020502020306" pitchFamily="34" charset="0"/>
              </a:rPr>
              <a:t>IE: </a:t>
            </a:r>
            <a:r>
              <a:rPr lang="fr-FR" altLang="fr-FR" sz="2667" b="1" dirty="0">
                <a:solidFill>
                  <a:srgbClr val="FF0000"/>
                </a:solidFill>
                <a:latin typeface="Berlin Sans FB" panose="020E0602020502020306" pitchFamily="34" charset="0"/>
              </a:rPr>
              <a:t>F</a:t>
            </a:r>
            <a:r>
              <a:rPr lang="fr-FR" altLang="fr-FR" sz="2667" b="1" dirty="0">
                <a:latin typeface="Berlin Sans FB" panose="020E0602020502020306" pitchFamily="34" charset="0"/>
              </a:rPr>
              <a:t>ISCALITE EN CAS DE VIE </a:t>
            </a:r>
            <a:endParaRPr lang="fr-FR" altLang="fr-FR" sz="2400" dirty="0">
              <a:solidFill>
                <a:prstClr val="black"/>
              </a:solidFill>
              <a:latin typeface="Berlin Sans FB" panose="020E0602020502020306" pitchFamily="34" charset="0"/>
            </a:endParaRPr>
          </a:p>
        </p:txBody>
      </p:sp>
      <p:sp>
        <p:nvSpPr>
          <p:cNvPr id="15" name="ZoneTexte 14"/>
          <p:cNvSpPr txBox="1">
            <a:spLocks noChangeArrowheads="1"/>
          </p:cNvSpPr>
          <p:nvPr/>
        </p:nvSpPr>
        <p:spPr bwMode="auto">
          <a:xfrm>
            <a:off x="-36512" y="1435794"/>
            <a:ext cx="2102462" cy="2974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121917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1333" b="1" dirty="0">
                <a:solidFill>
                  <a:prstClr val="black"/>
                </a:solidFill>
                <a:latin typeface="Kristen ITC" panose="03050502040202030202" pitchFamily="66" charset="0"/>
              </a:rPr>
              <a:t>27 septembre 2017</a:t>
            </a:r>
          </a:p>
        </p:txBody>
      </p:sp>
      <p:sp>
        <p:nvSpPr>
          <p:cNvPr id="20" name="ZoneTexte 30"/>
          <p:cNvSpPr txBox="1"/>
          <p:nvPr/>
        </p:nvSpPr>
        <p:spPr>
          <a:xfrm>
            <a:off x="4365693" y="3201010"/>
            <a:ext cx="1849368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0"/>
              </a:spcAft>
            </a:pPr>
            <a:r>
              <a:rPr lang="fr-FR" sz="1000" kern="1200" dirty="0">
                <a:solidFill>
                  <a:srgbClr val="000000"/>
                </a:solidFill>
                <a:effectLst/>
                <a:latin typeface="Arial Narrow"/>
                <a:ea typeface="+mn-ea"/>
                <a:cs typeface="+mn-cs"/>
              </a:rPr>
              <a:t>(*) Après application d’un abattement annuel de 4 600 € pour une personne seule ou 9 200 € pour un couple soumis à imposition commune </a:t>
            </a:r>
            <a:endParaRPr lang="fr-FR" sz="1200" dirty="0">
              <a:effectLst/>
              <a:latin typeface="Times New Roman"/>
              <a:ea typeface="Times New Roman"/>
            </a:endParaRPr>
          </a:p>
        </p:txBody>
      </p:sp>
      <p:pic>
        <p:nvPicPr>
          <p:cNvPr id="54" name="Image 5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73947" y="738583"/>
            <a:ext cx="369581" cy="369581"/>
          </a:xfrm>
          <a:prstGeom prst="rect">
            <a:avLst/>
          </a:prstGeom>
        </p:spPr>
      </p:pic>
      <p:sp>
        <p:nvSpPr>
          <p:cNvPr id="56" name="ZoneTexte 55"/>
          <p:cNvSpPr txBox="1">
            <a:spLocks noChangeArrowheads="1"/>
          </p:cNvSpPr>
          <p:nvPr/>
        </p:nvSpPr>
        <p:spPr bwMode="auto">
          <a:xfrm>
            <a:off x="1851318" y="1340768"/>
            <a:ext cx="4535561" cy="5025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1333" dirty="0">
                <a:solidFill>
                  <a:prstClr val="black"/>
                </a:solidFill>
                <a:latin typeface="Kristen ITC" panose="03050502040202030202" pitchFamily="66" charset="0"/>
              </a:rPr>
              <a:t>Nouvelle donne pour les contrats souscrits ou alimentés </a:t>
            </a:r>
            <a:r>
              <a:rPr lang="fr-FR" altLang="fr-FR" sz="1333" dirty="0">
                <a:solidFill>
                  <a:srgbClr val="FF0000"/>
                </a:solidFill>
                <a:latin typeface="Kristen ITC" panose="03050502040202030202" pitchFamily="66" charset="0"/>
              </a:rPr>
              <a:t>à compter </a:t>
            </a:r>
            <a:r>
              <a:rPr lang="fr-FR" altLang="fr-FR" sz="1333" dirty="0">
                <a:solidFill>
                  <a:prstClr val="black"/>
                </a:solidFill>
                <a:latin typeface="Kristen ITC" panose="03050502040202030202" pitchFamily="66" charset="0"/>
              </a:rPr>
              <a:t>du 27 septembre 2017 …</a:t>
            </a:r>
          </a:p>
        </p:txBody>
      </p:sp>
      <p:cxnSp>
        <p:nvCxnSpPr>
          <p:cNvPr id="58" name="Connecteur droit avec flèche 57"/>
          <p:cNvCxnSpPr/>
          <p:nvPr/>
        </p:nvCxnSpPr>
        <p:spPr>
          <a:xfrm>
            <a:off x="1610157" y="2319489"/>
            <a:ext cx="3097610" cy="0"/>
          </a:xfrm>
          <a:prstGeom prst="straightConnector1">
            <a:avLst/>
          </a:prstGeom>
          <a:noFill/>
          <a:ln w="19050" cap="flat" cmpd="sng" algn="ctr">
            <a:solidFill>
              <a:srgbClr val="85203C"/>
            </a:solidFill>
            <a:prstDash val="solid"/>
            <a:tailEnd type="arrow"/>
          </a:ln>
          <a:effectLst/>
        </p:spPr>
      </p:cxnSp>
      <p:cxnSp>
        <p:nvCxnSpPr>
          <p:cNvPr id="60" name="Connecteur droit 59"/>
          <p:cNvCxnSpPr/>
          <p:nvPr/>
        </p:nvCxnSpPr>
        <p:spPr>
          <a:xfrm>
            <a:off x="4238735" y="2203919"/>
            <a:ext cx="0" cy="231140"/>
          </a:xfrm>
          <a:prstGeom prst="line">
            <a:avLst/>
          </a:prstGeom>
          <a:noFill/>
          <a:ln w="19050" cap="flat" cmpd="sng" algn="ctr">
            <a:solidFill>
              <a:schemeClr val="accent2">
                <a:lumMod val="75000"/>
              </a:schemeClr>
            </a:solidFill>
            <a:prstDash val="solid"/>
          </a:ln>
          <a:effectLst/>
        </p:spPr>
      </p:cxnSp>
      <p:cxnSp>
        <p:nvCxnSpPr>
          <p:cNvPr id="62" name="Connecteur droit 61"/>
          <p:cNvCxnSpPr/>
          <p:nvPr/>
        </p:nvCxnSpPr>
        <p:spPr>
          <a:xfrm>
            <a:off x="1934479" y="2195086"/>
            <a:ext cx="0" cy="231140"/>
          </a:xfrm>
          <a:prstGeom prst="line">
            <a:avLst/>
          </a:prstGeom>
          <a:noFill/>
          <a:ln w="19050" cap="flat" cmpd="sng" algn="ctr">
            <a:solidFill>
              <a:schemeClr val="accent2">
                <a:lumMod val="75000"/>
              </a:schemeClr>
            </a:solidFill>
            <a:prstDash val="solid"/>
          </a:ln>
          <a:effectLst/>
        </p:spPr>
      </p:cxnSp>
      <p:sp>
        <p:nvSpPr>
          <p:cNvPr id="63" name="ZoneTexte 62"/>
          <p:cNvSpPr txBox="1"/>
          <p:nvPr/>
        </p:nvSpPr>
        <p:spPr>
          <a:xfrm>
            <a:off x="1475656" y="1998228"/>
            <a:ext cx="106863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dirty="0">
                <a:solidFill>
                  <a:prstClr val="black"/>
                </a:solidFill>
                <a:latin typeface="Kristen ITC" panose="03050502040202030202" pitchFamily="66" charset="0"/>
              </a:rPr>
              <a:t>Ouverture</a:t>
            </a:r>
          </a:p>
        </p:txBody>
      </p:sp>
      <p:sp>
        <p:nvSpPr>
          <p:cNvPr id="65" name="ZoneTexte 64"/>
          <p:cNvSpPr txBox="1"/>
          <p:nvPr/>
        </p:nvSpPr>
        <p:spPr>
          <a:xfrm>
            <a:off x="3950703" y="1988840"/>
            <a:ext cx="106863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dirty="0">
                <a:solidFill>
                  <a:prstClr val="black"/>
                </a:solidFill>
                <a:latin typeface="Kristen ITC" panose="03050502040202030202" pitchFamily="66" charset="0"/>
              </a:rPr>
              <a:t>8 ans</a:t>
            </a:r>
          </a:p>
        </p:txBody>
      </p:sp>
      <p:sp>
        <p:nvSpPr>
          <p:cNvPr id="66" name="ZoneTexte 28"/>
          <p:cNvSpPr txBox="1"/>
          <p:nvPr/>
        </p:nvSpPr>
        <p:spPr>
          <a:xfrm>
            <a:off x="4216344" y="2403035"/>
            <a:ext cx="2093565" cy="276999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>
              <a:spcAft>
                <a:spcPts val="0"/>
              </a:spcAft>
            </a:pPr>
            <a:r>
              <a:rPr lang="fr-FR" sz="1200" b="1" dirty="0">
                <a:solidFill>
                  <a:srgbClr val="FFFFFF"/>
                </a:solidFill>
              </a:rPr>
              <a:t>PFNL 7,5% ou 12,8% (*) (**) </a:t>
            </a:r>
            <a:endParaRPr lang="fr-FR" sz="1200" dirty="0">
              <a:latin typeface="Times New Roman"/>
              <a:ea typeface="Times New Roman"/>
            </a:endParaRPr>
          </a:p>
        </p:txBody>
      </p:sp>
      <p:sp>
        <p:nvSpPr>
          <p:cNvPr id="69" name="ZoneTexte 30"/>
          <p:cNvSpPr txBox="1"/>
          <p:nvPr/>
        </p:nvSpPr>
        <p:spPr>
          <a:xfrm>
            <a:off x="4392170" y="4111828"/>
            <a:ext cx="1849368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0"/>
              </a:spcAft>
            </a:pPr>
            <a:r>
              <a:rPr lang="fr-FR" sz="1000" kern="1200" dirty="0">
                <a:solidFill>
                  <a:srgbClr val="000000"/>
                </a:solidFill>
                <a:effectLst/>
                <a:latin typeface="Arial Narrow"/>
                <a:ea typeface="+mn-ea"/>
                <a:cs typeface="+mn-cs"/>
              </a:rPr>
              <a:t>(**) Selon que le montant cumulé des primes nettes versées sur l’ensemble des contrats d’assurance-vie est inférieur </a:t>
            </a:r>
            <a:r>
              <a:rPr lang="fr-FR" sz="1000" dirty="0">
                <a:solidFill>
                  <a:srgbClr val="000000"/>
                </a:solidFill>
                <a:latin typeface="Arial Narrow"/>
              </a:rPr>
              <a:t>ou supérieur à 150 000 € </a:t>
            </a:r>
            <a:r>
              <a:rPr lang="fr-FR" sz="1000" kern="1200" dirty="0">
                <a:solidFill>
                  <a:srgbClr val="000000"/>
                </a:solidFill>
                <a:effectLst/>
                <a:latin typeface="Arial Narrow"/>
                <a:ea typeface="+mn-ea"/>
                <a:cs typeface="+mn-cs"/>
              </a:rPr>
              <a:t> </a:t>
            </a:r>
            <a:endParaRPr lang="fr-FR" sz="1200" dirty="0">
              <a:effectLst/>
              <a:latin typeface="Times New Roman"/>
              <a:ea typeface="Times New Roman"/>
            </a:endParaRPr>
          </a:p>
        </p:txBody>
      </p:sp>
      <p:sp>
        <p:nvSpPr>
          <p:cNvPr id="22" name="ZoneTexte 21"/>
          <p:cNvSpPr txBox="1">
            <a:spLocks noChangeArrowheads="1"/>
          </p:cNvSpPr>
          <p:nvPr/>
        </p:nvSpPr>
        <p:spPr bwMode="auto">
          <a:xfrm>
            <a:off x="6615445" y="1075899"/>
            <a:ext cx="2009109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121917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1200" b="1" dirty="0">
                <a:solidFill>
                  <a:srgbClr val="7030A0"/>
                </a:solidFill>
                <a:latin typeface="Kristen ITC" panose="03050502040202030202" pitchFamily="66" charset="0"/>
              </a:rPr>
              <a:t>Le prélèvement forfaitaire est cette fois NON LIBERATOIRE de l’impôt sur le revenu</a:t>
            </a:r>
          </a:p>
        </p:txBody>
      </p:sp>
      <p:sp>
        <p:nvSpPr>
          <p:cNvPr id="23" name="ZoneTexte 22"/>
          <p:cNvSpPr txBox="1">
            <a:spLocks noChangeArrowheads="1"/>
          </p:cNvSpPr>
          <p:nvPr/>
        </p:nvSpPr>
        <p:spPr bwMode="auto">
          <a:xfrm>
            <a:off x="6617858" y="2640942"/>
            <a:ext cx="2009109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121917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1200" b="1" dirty="0">
                <a:solidFill>
                  <a:srgbClr val="7030A0"/>
                </a:solidFill>
                <a:latin typeface="Kristen ITC" panose="03050502040202030202" pitchFamily="66" charset="0"/>
              </a:rPr>
              <a:t>On choisit le mode d’imposition définitif lors de la déclaration des revenus N effectuée en N+1</a:t>
            </a:r>
          </a:p>
        </p:txBody>
      </p:sp>
      <p:sp>
        <p:nvSpPr>
          <p:cNvPr id="42" name="ZoneTexte 27"/>
          <p:cNvSpPr txBox="1"/>
          <p:nvPr/>
        </p:nvSpPr>
        <p:spPr>
          <a:xfrm>
            <a:off x="1961618" y="2403035"/>
            <a:ext cx="2277117" cy="276999"/>
          </a:xfrm>
          <a:prstGeom prst="rect">
            <a:avLst/>
          </a:prstGeom>
          <a:solidFill>
            <a:srgbClr val="DE0000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>
              <a:spcAft>
                <a:spcPts val="0"/>
              </a:spcAft>
            </a:pPr>
            <a:r>
              <a:rPr lang="fr-FR" sz="1200" b="1" dirty="0">
                <a:solidFill>
                  <a:srgbClr val="FFFFFF"/>
                </a:solidFill>
              </a:rPr>
              <a:t>PFNL 12,8% </a:t>
            </a:r>
            <a:endParaRPr lang="fr-FR" sz="1200" dirty="0">
              <a:effectLst/>
              <a:latin typeface="Times New Roman"/>
              <a:ea typeface="Times New Roman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0F7360E0-46B5-46AB-97C0-28C4FBCF7F57}"/>
              </a:ext>
            </a:extLst>
          </p:cNvPr>
          <p:cNvSpPr/>
          <p:nvPr/>
        </p:nvSpPr>
        <p:spPr>
          <a:xfrm>
            <a:off x="108298" y="6165304"/>
            <a:ext cx="3455590" cy="6021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Franklin Gothic Heavy" panose="020B0903020102020204" pitchFamily="34" charset="0"/>
              </a:rPr>
              <a:t>DIRECTION MARCHE </a:t>
            </a:r>
            <a:r>
              <a:rPr lang="fr-FR" sz="1400" dirty="0">
                <a:solidFill>
                  <a:srgbClr val="FF0000"/>
                </a:solidFill>
                <a:latin typeface="Franklin Gothic Heavy" panose="020B0903020102020204" pitchFamily="34" charset="0"/>
              </a:rPr>
              <a:t>PREMIUM</a:t>
            </a:r>
          </a:p>
          <a:p>
            <a:pPr algn="ctr"/>
            <a:r>
              <a:rPr lang="fr-FR" sz="1400" i="1" dirty="0">
                <a:solidFill>
                  <a:schemeClr val="bg1">
                    <a:lumMod val="65000"/>
                  </a:schemeClr>
                </a:solidFill>
                <a:latin typeface="Franklin Gothic Heavy" panose="020B0903020102020204" pitchFamily="34" charset="0"/>
              </a:rPr>
              <a:t>Pôle Expertise Premium</a:t>
            </a:r>
          </a:p>
        </p:txBody>
      </p:sp>
      <p:pic>
        <p:nvPicPr>
          <p:cNvPr id="26" name="Image 2" descr="cid:image008.jpg@01D7596C.B409CC40">
            <a:extLst>
              <a:ext uri="{FF2B5EF4-FFF2-40B4-BE49-F238E27FC236}">
                <a16:creationId xmlns:a16="http://schemas.microsoft.com/office/drawing/2014/main" id="{F5F615C5-609F-418D-B6C3-4E24A05CA6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5113" y="6278430"/>
            <a:ext cx="1569000" cy="4578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297009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7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75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75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75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75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75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75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75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7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" grpId="0" animBg="1"/>
      <p:bldP spid="67" grpId="0" animBg="1"/>
      <p:bldP spid="4" grpId="0"/>
      <p:bldP spid="15" grpId="0"/>
      <p:bldP spid="20" grpId="0"/>
      <p:bldP spid="56" grpId="0"/>
      <p:bldP spid="63" grpId="0"/>
      <p:bldP spid="65" grpId="0"/>
      <p:bldP spid="66" grpId="0" animBg="1"/>
      <p:bldP spid="69" grpId="0"/>
      <p:bldP spid="22" grpId="0"/>
      <p:bldP spid="23" grpId="0"/>
      <p:bldP spid="42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>
            <a:spLocks noChangeArrowheads="1"/>
          </p:cNvSpPr>
          <p:nvPr/>
        </p:nvSpPr>
        <p:spPr bwMode="auto">
          <a:xfrm>
            <a:off x="-386087" y="860456"/>
            <a:ext cx="9473239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2001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1200120" lvl="2" indent="-285743" defTabSz="914378" fontAlgn="base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Font typeface="Wingdings" panose="05000000000000000000" pitchFamily="2" charset="2"/>
              <a:buChar char="n"/>
            </a:pPr>
            <a:r>
              <a:rPr lang="fr-FR" altLang="fr-FR" sz="2200" dirty="0">
                <a:solidFill>
                  <a:prstClr val="black"/>
                </a:solidFill>
                <a:latin typeface="Berlin Sans FB" panose="020E0602020502020306" pitchFamily="34" charset="0"/>
              </a:rPr>
              <a:t>Une fiscalité complexe, liée à l’histoire …</a:t>
            </a:r>
          </a:p>
        </p:txBody>
      </p:sp>
      <p:sp>
        <p:nvSpPr>
          <p:cNvPr id="6" name="ZoneTexte 11"/>
          <p:cNvSpPr txBox="1">
            <a:spLocks noChangeArrowheads="1"/>
          </p:cNvSpPr>
          <p:nvPr/>
        </p:nvSpPr>
        <p:spPr bwMode="auto">
          <a:xfrm>
            <a:off x="134939" y="187498"/>
            <a:ext cx="8877300" cy="5027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2667" b="1" dirty="0">
                <a:solidFill>
                  <a:srgbClr val="FF0000"/>
                </a:solidFill>
                <a:latin typeface="Berlin Sans FB" panose="020E0602020502020306" pitchFamily="34" charset="0"/>
              </a:rPr>
              <a:t>L</a:t>
            </a:r>
            <a:r>
              <a:rPr lang="fr-FR" altLang="fr-FR" sz="2667" b="1" dirty="0">
                <a:latin typeface="Berlin Sans FB" panose="020E0602020502020306" pitchFamily="34" charset="0"/>
              </a:rPr>
              <a:t>’</a:t>
            </a:r>
            <a:r>
              <a:rPr lang="fr-FR" altLang="fr-FR" sz="2667" b="1" dirty="0">
                <a:solidFill>
                  <a:srgbClr val="FF0000"/>
                </a:solidFill>
                <a:latin typeface="Berlin Sans FB" panose="020E0602020502020306" pitchFamily="34" charset="0"/>
              </a:rPr>
              <a:t>A</a:t>
            </a:r>
            <a:r>
              <a:rPr lang="fr-FR" altLang="fr-FR" sz="2667" b="1" dirty="0">
                <a:latin typeface="Berlin Sans FB" panose="020E0602020502020306" pitchFamily="34" charset="0"/>
              </a:rPr>
              <a:t>SSURANCE-</a:t>
            </a:r>
            <a:r>
              <a:rPr lang="fr-FR" altLang="fr-FR" sz="2667" b="1" dirty="0">
                <a:solidFill>
                  <a:srgbClr val="FF0000"/>
                </a:solidFill>
                <a:latin typeface="Berlin Sans FB" panose="020E0602020502020306" pitchFamily="34" charset="0"/>
              </a:rPr>
              <a:t>V</a:t>
            </a:r>
            <a:r>
              <a:rPr lang="fr-FR" altLang="fr-FR" sz="2667" b="1" dirty="0">
                <a:latin typeface="Berlin Sans FB" panose="020E0602020502020306" pitchFamily="34" charset="0"/>
              </a:rPr>
              <a:t>IE: </a:t>
            </a:r>
            <a:r>
              <a:rPr lang="fr-FR" altLang="fr-FR" sz="2667" b="1" dirty="0">
                <a:solidFill>
                  <a:srgbClr val="FF0000"/>
                </a:solidFill>
                <a:latin typeface="Berlin Sans FB" panose="020E0602020502020306" pitchFamily="34" charset="0"/>
              </a:rPr>
              <a:t>F</a:t>
            </a:r>
            <a:r>
              <a:rPr lang="fr-FR" altLang="fr-FR" sz="2667" b="1" dirty="0">
                <a:latin typeface="Berlin Sans FB" panose="020E0602020502020306" pitchFamily="34" charset="0"/>
              </a:rPr>
              <a:t>ISCALITE EN CAS DE VIE </a:t>
            </a:r>
            <a:endParaRPr lang="fr-FR" altLang="fr-FR" sz="2400" dirty="0">
              <a:solidFill>
                <a:prstClr val="black"/>
              </a:solidFill>
              <a:latin typeface="Berlin Sans FB" panose="020E0602020502020306" pitchFamily="34" charset="0"/>
            </a:endParaRPr>
          </a:p>
        </p:txBody>
      </p:sp>
      <p:pic>
        <p:nvPicPr>
          <p:cNvPr id="9" name="Picture 2" descr="Reforme Flat tax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346001"/>
            <a:ext cx="8394432" cy="4900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54D1194-AD7D-4D04-A670-8E9A0FAFE074}"/>
              </a:ext>
            </a:extLst>
          </p:cNvPr>
          <p:cNvSpPr/>
          <p:nvPr/>
        </p:nvSpPr>
        <p:spPr>
          <a:xfrm>
            <a:off x="108298" y="6165304"/>
            <a:ext cx="3455590" cy="6021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Franklin Gothic Heavy" panose="020B0903020102020204" pitchFamily="34" charset="0"/>
              </a:rPr>
              <a:t>DIRECTION MARCHE </a:t>
            </a:r>
            <a:r>
              <a:rPr lang="fr-FR" sz="1400" dirty="0">
                <a:solidFill>
                  <a:srgbClr val="FF0000"/>
                </a:solidFill>
                <a:latin typeface="Franklin Gothic Heavy" panose="020B0903020102020204" pitchFamily="34" charset="0"/>
              </a:rPr>
              <a:t>PREMIUM</a:t>
            </a:r>
          </a:p>
          <a:p>
            <a:pPr algn="ctr"/>
            <a:r>
              <a:rPr lang="fr-FR" sz="1400" i="1" dirty="0">
                <a:solidFill>
                  <a:schemeClr val="bg1">
                    <a:lumMod val="65000"/>
                  </a:schemeClr>
                </a:solidFill>
                <a:latin typeface="Franklin Gothic Heavy" panose="020B0903020102020204" pitchFamily="34" charset="0"/>
              </a:rPr>
              <a:t>Pôle Expertise Premium</a:t>
            </a:r>
          </a:p>
        </p:txBody>
      </p:sp>
      <p:pic>
        <p:nvPicPr>
          <p:cNvPr id="11" name="Image 2" descr="cid:image008.jpg@01D7596C.B409CC40">
            <a:extLst>
              <a:ext uri="{FF2B5EF4-FFF2-40B4-BE49-F238E27FC236}">
                <a16:creationId xmlns:a16="http://schemas.microsoft.com/office/drawing/2014/main" id="{3BD4965D-9694-49F7-9875-277ADEF4B1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5113" y="6278430"/>
            <a:ext cx="1569000" cy="4578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508794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>
            <a:spLocks noChangeArrowheads="1"/>
          </p:cNvSpPr>
          <p:nvPr/>
        </p:nvSpPr>
        <p:spPr bwMode="auto">
          <a:xfrm>
            <a:off x="-386087" y="860456"/>
            <a:ext cx="9473239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2001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1200120" lvl="2" indent="-285743" defTabSz="914378" fontAlgn="base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Font typeface="Wingdings" panose="05000000000000000000" pitchFamily="2" charset="2"/>
              <a:buChar char="n"/>
            </a:pPr>
            <a:r>
              <a:rPr lang="fr-FR" altLang="fr-FR" sz="2200" dirty="0">
                <a:solidFill>
                  <a:prstClr val="black"/>
                </a:solidFill>
                <a:latin typeface="Berlin Sans FB" panose="020E0602020502020306" pitchFamily="34" charset="0"/>
              </a:rPr>
              <a:t>Elle est encadrée par deux articles du Code Général des Impôts …</a:t>
            </a:r>
          </a:p>
        </p:txBody>
      </p:sp>
      <p:sp>
        <p:nvSpPr>
          <p:cNvPr id="6" name="ZoneTexte 11"/>
          <p:cNvSpPr txBox="1">
            <a:spLocks noChangeArrowheads="1"/>
          </p:cNvSpPr>
          <p:nvPr/>
        </p:nvSpPr>
        <p:spPr bwMode="auto">
          <a:xfrm>
            <a:off x="134939" y="187498"/>
            <a:ext cx="8877300" cy="5027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2667" b="1" dirty="0">
                <a:solidFill>
                  <a:srgbClr val="FF0000"/>
                </a:solidFill>
                <a:latin typeface="Berlin Sans FB" panose="020E0602020502020306" pitchFamily="34" charset="0"/>
              </a:rPr>
              <a:t>L</a:t>
            </a:r>
            <a:r>
              <a:rPr lang="fr-FR" altLang="fr-FR" sz="2667" b="1" dirty="0">
                <a:latin typeface="Berlin Sans FB" panose="020E0602020502020306" pitchFamily="34" charset="0"/>
              </a:rPr>
              <a:t>’</a:t>
            </a:r>
            <a:r>
              <a:rPr lang="fr-FR" altLang="fr-FR" sz="2667" b="1" dirty="0">
                <a:solidFill>
                  <a:srgbClr val="FF0000"/>
                </a:solidFill>
                <a:latin typeface="Berlin Sans FB" panose="020E0602020502020306" pitchFamily="34" charset="0"/>
              </a:rPr>
              <a:t>A</a:t>
            </a:r>
            <a:r>
              <a:rPr lang="fr-FR" altLang="fr-FR" sz="2667" b="1" dirty="0">
                <a:latin typeface="Berlin Sans FB" panose="020E0602020502020306" pitchFamily="34" charset="0"/>
              </a:rPr>
              <a:t>SSURANCE-</a:t>
            </a:r>
            <a:r>
              <a:rPr lang="fr-FR" altLang="fr-FR" sz="2667" b="1" dirty="0">
                <a:solidFill>
                  <a:srgbClr val="FF0000"/>
                </a:solidFill>
                <a:latin typeface="Berlin Sans FB" panose="020E0602020502020306" pitchFamily="34" charset="0"/>
              </a:rPr>
              <a:t>V</a:t>
            </a:r>
            <a:r>
              <a:rPr lang="fr-FR" altLang="fr-FR" sz="2667" b="1" dirty="0">
                <a:latin typeface="Berlin Sans FB" panose="020E0602020502020306" pitchFamily="34" charset="0"/>
              </a:rPr>
              <a:t>IE: </a:t>
            </a:r>
            <a:r>
              <a:rPr lang="fr-FR" altLang="fr-FR" sz="2667" b="1" dirty="0">
                <a:solidFill>
                  <a:srgbClr val="FF0000"/>
                </a:solidFill>
                <a:latin typeface="Berlin Sans FB" panose="020E0602020502020306" pitchFamily="34" charset="0"/>
              </a:rPr>
              <a:t>F</a:t>
            </a:r>
            <a:r>
              <a:rPr lang="fr-FR" altLang="fr-FR" sz="2667" b="1" dirty="0">
                <a:latin typeface="Berlin Sans FB" panose="020E0602020502020306" pitchFamily="34" charset="0"/>
              </a:rPr>
              <a:t>ISCALITE EN CAS DE </a:t>
            </a:r>
            <a:r>
              <a:rPr lang="fr-FR" altLang="fr-FR" sz="2667" b="1" dirty="0">
                <a:solidFill>
                  <a:srgbClr val="FF0000"/>
                </a:solidFill>
                <a:latin typeface="Berlin Sans FB" panose="020E0602020502020306" pitchFamily="34" charset="0"/>
              </a:rPr>
              <a:t>D</a:t>
            </a:r>
            <a:r>
              <a:rPr lang="fr-FR" altLang="fr-FR" sz="2667" b="1" dirty="0">
                <a:latin typeface="Berlin Sans FB" panose="020E0602020502020306" pitchFamily="34" charset="0"/>
              </a:rPr>
              <a:t>ECES </a:t>
            </a:r>
            <a:endParaRPr lang="fr-FR" altLang="fr-FR" sz="2400" dirty="0">
              <a:solidFill>
                <a:prstClr val="black"/>
              </a:solidFill>
              <a:latin typeface="Berlin Sans FB" panose="020E0602020502020306" pitchFamily="34" charset="0"/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339752" y="2420888"/>
            <a:ext cx="1186930" cy="16638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43" t="59331" r="72711" b="24284"/>
          <a:stretch/>
        </p:blipFill>
        <p:spPr bwMode="auto">
          <a:xfrm>
            <a:off x="4860032" y="2420889"/>
            <a:ext cx="1163587" cy="16638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B0AB9E80-3152-4119-B029-D098DE2583A1}"/>
              </a:ext>
            </a:extLst>
          </p:cNvPr>
          <p:cNvSpPr/>
          <p:nvPr/>
        </p:nvSpPr>
        <p:spPr>
          <a:xfrm>
            <a:off x="108298" y="6165304"/>
            <a:ext cx="3455590" cy="6021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Franklin Gothic Heavy" panose="020B0903020102020204" pitchFamily="34" charset="0"/>
              </a:rPr>
              <a:t>DIRECTION MARCHE </a:t>
            </a:r>
            <a:r>
              <a:rPr lang="fr-FR" sz="1400" dirty="0">
                <a:solidFill>
                  <a:srgbClr val="FF0000"/>
                </a:solidFill>
                <a:latin typeface="Franklin Gothic Heavy" panose="020B0903020102020204" pitchFamily="34" charset="0"/>
              </a:rPr>
              <a:t>PREMIUM</a:t>
            </a:r>
          </a:p>
          <a:p>
            <a:pPr algn="ctr"/>
            <a:r>
              <a:rPr lang="fr-FR" sz="1400" i="1" dirty="0">
                <a:solidFill>
                  <a:schemeClr val="bg1">
                    <a:lumMod val="65000"/>
                  </a:schemeClr>
                </a:solidFill>
                <a:latin typeface="Franklin Gothic Heavy" panose="020B0903020102020204" pitchFamily="34" charset="0"/>
              </a:rPr>
              <a:t>Pôle Expertise Premium</a:t>
            </a:r>
          </a:p>
        </p:txBody>
      </p:sp>
      <p:pic>
        <p:nvPicPr>
          <p:cNvPr id="10" name="Image 2" descr="cid:image008.jpg@01D7596C.B409CC40">
            <a:extLst>
              <a:ext uri="{FF2B5EF4-FFF2-40B4-BE49-F238E27FC236}">
                <a16:creationId xmlns:a16="http://schemas.microsoft.com/office/drawing/2014/main" id="{9514E28C-A916-481F-9105-28FDD90BF5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5113" y="6278430"/>
            <a:ext cx="1569000" cy="4578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785830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>
            <a:spLocks noChangeArrowheads="1"/>
          </p:cNvSpPr>
          <p:nvPr/>
        </p:nvSpPr>
        <p:spPr bwMode="auto">
          <a:xfrm>
            <a:off x="-386087" y="860456"/>
            <a:ext cx="9473239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2001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1200120" lvl="2" indent="-285743" defTabSz="914378" fontAlgn="base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Font typeface="Wingdings" panose="05000000000000000000" pitchFamily="2" charset="2"/>
              <a:buChar char="n"/>
            </a:pPr>
            <a:r>
              <a:rPr lang="fr-FR" altLang="fr-FR" sz="2200" dirty="0">
                <a:solidFill>
                  <a:prstClr val="black"/>
                </a:solidFill>
                <a:latin typeface="Berlin Sans FB" panose="020E0602020502020306" pitchFamily="34" charset="0"/>
              </a:rPr>
              <a:t>Une fiscalité complexe, liée à l’histoire …</a:t>
            </a:r>
          </a:p>
        </p:txBody>
      </p:sp>
      <p:sp>
        <p:nvSpPr>
          <p:cNvPr id="6" name="ZoneTexte 11"/>
          <p:cNvSpPr txBox="1">
            <a:spLocks noChangeArrowheads="1"/>
          </p:cNvSpPr>
          <p:nvPr/>
        </p:nvSpPr>
        <p:spPr bwMode="auto">
          <a:xfrm>
            <a:off x="134939" y="187498"/>
            <a:ext cx="8877300" cy="5027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2667" b="1" dirty="0">
                <a:solidFill>
                  <a:srgbClr val="FF0000"/>
                </a:solidFill>
                <a:latin typeface="Berlin Sans FB" panose="020E0602020502020306" pitchFamily="34" charset="0"/>
              </a:rPr>
              <a:t>L</a:t>
            </a:r>
            <a:r>
              <a:rPr lang="fr-FR" altLang="fr-FR" sz="2667" b="1" dirty="0">
                <a:latin typeface="Berlin Sans FB" panose="020E0602020502020306" pitchFamily="34" charset="0"/>
              </a:rPr>
              <a:t>’</a:t>
            </a:r>
            <a:r>
              <a:rPr lang="fr-FR" altLang="fr-FR" sz="2667" b="1" dirty="0">
                <a:solidFill>
                  <a:srgbClr val="FF0000"/>
                </a:solidFill>
                <a:latin typeface="Berlin Sans FB" panose="020E0602020502020306" pitchFamily="34" charset="0"/>
              </a:rPr>
              <a:t>A</a:t>
            </a:r>
            <a:r>
              <a:rPr lang="fr-FR" altLang="fr-FR" sz="2667" b="1" dirty="0">
                <a:latin typeface="Berlin Sans FB" panose="020E0602020502020306" pitchFamily="34" charset="0"/>
              </a:rPr>
              <a:t>SSURANCE-</a:t>
            </a:r>
            <a:r>
              <a:rPr lang="fr-FR" altLang="fr-FR" sz="2667" b="1" dirty="0">
                <a:solidFill>
                  <a:srgbClr val="FF0000"/>
                </a:solidFill>
                <a:latin typeface="Berlin Sans FB" panose="020E0602020502020306" pitchFamily="34" charset="0"/>
              </a:rPr>
              <a:t>V</a:t>
            </a:r>
            <a:r>
              <a:rPr lang="fr-FR" altLang="fr-FR" sz="2667" b="1" dirty="0">
                <a:latin typeface="Berlin Sans FB" panose="020E0602020502020306" pitchFamily="34" charset="0"/>
              </a:rPr>
              <a:t>IE: </a:t>
            </a:r>
            <a:r>
              <a:rPr lang="fr-FR" altLang="fr-FR" sz="2667" b="1" dirty="0">
                <a:solidFill>
                  <a:srgbClr val="FF0000"/>
                </a:solidFill>
                <a:latin typeface="Berlin Sans FB" panose="020E0602020502020306" pitchFamily="34" charset="0"/>
              </a:rPr>
              <a:t>F</a:t>
            </a:r>
            <a:r>
              <a:rPr lang="fr-FR" altLang="fr-FR" sz="2667" b="1" dirty="0">
                <a:latin typeface="Berlin Sans FB" panose="020E0602020502020306" pitchFamily="34" charset="0"/>
              </a:rPr>
              <a:t>ISCALITE EN CAS DE </a:t>
            </a:r>
            <a:r>
              <a:rPr lang="fr-FR" altLang="fr-FR" sz="2667" b="1" dirty="0">
                <a:solidFill>
                  <a:srgbClr val="FF0000"/>
                </a:solidFill>
                <a:latin typeface="Berlin Sans FB" panose="020E0602020502020306" pitchFamily="34" charset="0"/>
              </a:rPr>
              <a:t>D</a:t>
            </a:r>
            <a:r>
              <a:rPr lang="fr-FR" altLang="fr-FR" sz="2667" b="1" dirty="0">
                <a:latin typeface="Berlin Sans FB" panose="020E0602020502020306" pitchFamily="34" charset="0"/>
              </a:rPr>
              <a:t>ECES </a:t>
            </a:r>
            <a:endParaRPr lang="fr-FR" altLang="fr-FR" sz="2400" dirty="0">
              <a:solidFill>
                <a:prstClr val="black"/>
              </a:solidFill>
              <a:latin typeface="Berlin Sans FB" panose="020E0602020502020306" pitchFamily="34" charset="0"/>
            </a:endParaRPr>
          </a:p>
        </p:txBody>
      </p:sp>
      <p:sp>
        <p:nvSpPr>
          <p:cNvPr id="9" name="Rectangle à coins arrondis 8"/>
          <p:cNvSpPr/>
          <p:nvPr/>
        </p:nvSpPr>
        <p:spPr>
          <a:xfrm>
            <a:off x="283490" y="1700808"/>
            <a:ext cx="2648298" cy="1263424"/>
          </a:xfrm>
          <a:prstGeom prst="wedgeRoundRectCallout">
            <a:avLst>
              <a:gd name="adj1" fmla="val 103512"/>
              <a:gd name="adj2" fmla="val 95624"/>
              <a:gd name="adj3" fmla="val 16667"/>
            </a:avLst>
          </a:prstGeom>
          <a:solidFill>
            <a:srgbClr val="00B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Il ne s’applique que sur les </a:t>
            </a:r>
            <a:r>
              <a:rPr lang="fr-FR" b="1" dirty="0"/>
              <a:t>contrats souscrits ou alimentés </a:t>
            </a:r>
            <a:r>
              <a:rPr lang="fr-FR" dirty="0"/>
              <a:t>après le </a:t>
            </a:r>
            <a:r>
              <a:rPr lang="fr-FR" b="1" dirty="0"/>
              <a:t>20/11/1991…</a:t>
            </a:r>
          </a:p>
        </p:txBody>
      </p:sp>
      <p:sp>
        <p:nvSpPr>
          <p:cNvPr id="10" name="Rectangle à coins arrondis 9"/>
          <p:cNvSpPr/>
          <p:nvPr/>
        </p:nvSpPr>
        <p:spPr>
          <a:xfrm>
            <a:off x="5852435" y="1700808"/>
            <a:ext cx="2257823" cy="1263424"/>
          </a:xfrm>
          <a:prstGeom prst="wedgeRoundRectCallout">
            <a:avLst>
              <a:gd name="adj1" fmla="val -100724"/>
              <a:gd name="adj2" fmla="val 97817"/>
              <a:gd name="adj3" fmla="val 16667"/>
            </a:avLst>
          </a:prstGeom>
          <a:solidFill>
            <a:srgbClr val="00B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…lorsque l’</a:t>
            </a:r>
            <a:r>
              <a:rPr lang="fr-FR" b="1" dirty="0"/>
              <a:t>assuré</a:t>
            </a:r>
            <a:r>
              <a:rPr lang="fr-FR" dirty="0"/>
              <a:t> est âgé de </a:t>
            </a:r>
            <a:r>
              <a:rPr lang="fr-FR" b="1" dirty="0"/>
              <a:t>plus de 70 ans </a:t>
            </a:r>
            <a:r>
              <a:rPr lang="fr-FR" dirty="0"/>
              <a:t>lors du versement</a:t>
            </a:r>
          </a:p>
        </p:txBody>
      </p:sp>
      <p:sp>
        <p:nvSpPr>
          <p:cNvPr id="11" name="Rectangle à coins arrondis 10"/>
          <p:cNvSpPr/>
          <p:nvPr/>
        </p:nvSpPr>
        <p:spPr>
          <a:xfrm>
            <a:off x="755576" y="4556656"/>
            <a:ext cx="2165372" cy="1263424"/>
          </a:xfrm>
          <a:prstGeom prst="wedgeRoundRectCallout">
            <a:avLst>
              <a:gd name="adj1" fmla="val 102911"/>
              <a:gd name="adj2" fmla="val -56802"/>
              <a:gd name="adj3" fmla="val 16667"/>
            </a:avLst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Abattement sur les primes versées de 30 500 €</a:t>
            </a:r>
          </a:p>
        </p:txBody>
      </p:sp>
      <p:sp>
        <p:nvSpPr>
          <p:cNvPr id="14" name="ZoneTexte 13"/>
          <p:cNvSpPr txBox="1"/>
          <p:nvPr/>
        </p:nvSpPr>
        <p:spPr>
          <a:xfrm>
            <a:off x="4149307" y="1951377"/>
            <a:ext cx="10471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/>
              <a:t>…ET…</a:t>
            </a:r>
          </a:p>
        </p:txBody>
      </p:sp>
      <p:sp>
        <p:nvSpPr>
          <p:cNvPr id="15" name="Rectangle à coins arrondis 14"/>
          <p:cNvSpPr/>
          <p:nvPr/>
        </p:nvSpPr>
        <p:spPr>
          <a:xfrm>
            <a:off x="5852174" y="4365104"/>
            <a:ext cx="3184322" cy="1677134"/>
          </a:xfrm>
          <a:prstGeom prst="wedgeRoundRectCallout">
            <a:avLst>
              <a:gd name="adj1" fmla="val -96286"/>
              <a:gd name="adj2" fmla="val -63382"/>
              <a:gd name="adj3" fmla="val 16667"/>
            </a:avLst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La fraction de primes versées au-delà de ce montant est taxée au barème des droits de succession, en fonction du lien de parenté entre assuré et bénéficiaire</a:t>
            </a:r>
          </a:p>
        </p:txBody>
      </p:sp>
      <p:sp>
        <p:nvSpPr>
          <p:cNvPr id="16" name="ZoneTexte 15"/>
          <p:cNvSpPr txBox="1"/>
          <p:nvPr/>
        </p:nvSpPr>
        <p:spPr>
          <a:xfrm>
            <a:off x="3806910" y="5098256"/>
            <a:ext cx="138954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/>
              <a:t>…ALORS…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73C8F15-DE76-4187-946C-CAE9E3A9BF7B}"/>
              </a:ext>
            </a:extLst>
          </p:cNvPr>
          <p:cNvSpPr/>
          <p:nvPr/>
        </p:nvSpPr>
        <p:spPr>
          <a:xfrm>
            <a:off x="108298" y="6165304"/>
            <a:ext cx="3455590" cy="6021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Franklin Gothic Heavy" panose="020B0903020102020204" pitchFamily="34" charset="0"/>
              </a:rPr>
              <a:t>DIRECTION MARCHE </a:t>
            </a:r>
            <a:r>
              <a:rPr lang="fr-FR" sz="1400" dirty="0">
                <a:solidFill>
                  <a:srgbClr val="FF0000"/>
                </a:solidFill>
                <a:latin typeface="Franklin Gothic Heavy" panose="020B0903020102020204" pitchFamily="34" charset="0"/>
              </a:rPr>
              <a:t>PREMIUM</a:t>
            </a:r>
          </a:p>
          <a:p>
            <a:pPr algn="ctr"/>
            <a:r>
              <a:rPr lang="fr-FR" sz="1400" i="1" dirty="0">
                <a:solidFill>
                  <a:schemeClr val="bg1">
                    <a:lumMod val="65000"/>
                  </a:schemeClr>
                </a:solidFill>
                <a:latin typeface="Franklin Gothic Heavy" panose="020B0903020102020204" pitchFamily="34" charset="0"/>
              </a:rPr>
              <a:t>Pôle Expertise Premium</a:t>
            </a:r>
          </a:p>
        </p:txBody>
      </p:sp>
      <p:pic>
        <p:nvPicPr>
          <p:cNvPr id="18" name="Image 2" descr="cid:image008.jpg@01D7596C.B409CC40">
            <a:extLst>
              <a:ext uri="{FF2B5EF4-FFF2-40B4-BE49-F238E27FC236}">
                <a16:creationId xmlns:a16="http://schemas.microsoft.com/office/drawing/2014/main" id="{6B89C837-5E2F-49E9-965E-E524CD8129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5113" y="6278430"/>
            <a:ext cx="1569000" cy="4578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908218" y="2916888"/>
            <a:ext cx="1186930" cy="16638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507508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4" grpId="0"/>
      <p:bldP spid="15" grpId="0" animBg="1"/>
      <p:bldP spid="16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>
            <a:spLocks noChangeArrowheads="1"/>
          </p:cNvSpPr>
          <p:nvPr/>
        </p:nvSpPr>
        <p:spPr bwMode="auto">
          <a:xfrm>
            <a:off x="-386087" y="860456"/>
            <a:ext cx="9473239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2001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1200120" lvl="2" indent="-285743" defTabSz="914378" fontAlgn="base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Font typeface="Wingdings" panose="05000000000000000000" pitchFamily="2" charset="2"/>
              <a:buChar char="n"/>
            </a:pPr>
            <a:r>
              <a:rPr lang="fr-FR" altLang="fr-FR" sz="2200" dirty="0">
                <a:solidFill>
                  <a:prstClr val="black"/>
                </a:solidFill>
                <a:latin typeface="Berlin Sans FB" panose="020E0602020502020306" pitchFamily="34" charset="0"/>
              </a:rPr>
              <a:t>Une fiscalité complexe, liée à l’histoire …</a:t>
            </a:r>
          </a:p>
        </p:txBody>
      </p:sp>
      <p:sp>
        <p:nvSpPr>
          <p:cNvPr id="6" name="ZoneTexte 11"/>
          <p:cNvSpPr txBox="1">
            <a:spLocks noChangeArrowheads="1"/>
          </p:cNvSpPr>
          <p:nvPr/>
        </p:nvSpPr>
        <p:spPr bwMode="auto">
          <a:xfrm>
            <a:off x="134939" y="187498"/>
            <a:ext cx="8877300" cy="5027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2667" b="1" dirty="0">
                <a:solidFill>
                  <a:srgbClr val="FF0000"/>
                </a:solidFill>
                <a:latin typeface="Berlin Sans FB" panose="020E0602020502020306" pitchFamily="34" charset="0"/>
              </a:rPr>
              <a:t>L</a:t>
            </a:r>
            <a:r>
              <a:rPr lang="fr-FR" altLang="fr-FR" sz="2667" b="1" dirty="0">
                <a:latin typeface="Berlin Sans FB" panose="020E0602020502020306" pitchFamily="34" charset="0"/>
              </a:rPr>
              <a:t>’</a:t>
            </a:r>
            <a:r>
              <a:rPr lang="fr-FR" altLang="fr-FR" sz="2667" b="1" dirty="0">
                <a:solidFill>
                  <a:srgbClr val="FF0000"/>
                </a:solidFill>
                <a:latin typeface="Berlin Sans FB" panose="020E0602020502020306" pitchFamily="34" charset="0"/>
              </a:rPr>
              <a:t>A</a:t>
            </a:r>
            <a:r>
              <a:rPr lang="fr-FR" altLang="fr-FR" sz="2667" b="1" dirty="0">
                <a:latin typeface="Berlin Sans FB" panose="020E0602020502020306" pitchFamily="34" charset="0"/>
              </a:rPr>
              <a:t>SSURANCE-</a:t>
            </a:r>
            <a:r>
              <a:rPr lang="fr-FR" altLang="fr-FR" sz="2667" b="1" dirty="0">
                <a:solidFill>
                  <a:srgbClr val="FF0000"/>
                </a:solidFill>
                <a:latin typeface="Berlin Sans FB" panose="020E0602020502020306" pitchFamily="34" charset="0"/>
              </a:rPr>
              <a:t>V</a:t>
            </a:r>
            <a:r>
              <a:rPr lang="fr-FR" altLang="fr-FR" sz="2667" b="1" dirty="0">
                <a:latin typeface="Berlin Sans FB" panose="020E0602020502020306" pitchFamily="34" charset="0"/>
              </a:rPr>
              <a:t>IE: </a:t>
            </a:r>
            <a:r>
              <a:rPr lang="fr-FR" altLang="fr-FR" sz="2667" b="1" dirty="0">
                <a:solidFill>
                  <a:srgbClr val="FF0000"/>
                </a:solidFill>
                <a:latin typeface="Berlin Sans FB" panose="020E0602020502020306" pitchFamily="34" charset="0"/>
              </a:rPr>
              <a:t>F</a:t>
            </a:r>
            <a:r>
              <a:rPr lang="fr-FR" altLang="fr-FR" sz="2667" b="1" dirty="0">
                <a:latin typeface="Berlin Sans FB" panose="020E0602020502020306" pitchFamily="34" charset="0"/>
              </a:rPr>
              <a:t>ISCALITE EN CAS DE </a:t>
            </a:r>
            <a:r>
              <a:rPr lang="fr-FR" altLang="fr-FR" sz="2667" b="1" dirty="0">
                <a:solidFill>
                  <a:srgbClr val="FF0000"/>
                </a:solidFill>
                <a:latin typeface="Berlin Sans FB" panose="020E0602020502020306" pitchFamily="34" charset="0"/>
              </a:rPr>
              <a:t>D</a:t>
            </a:r>
            <a:r>
              <a:rPr lang="fr-FR" altLang="fr-FR" sz="2667" b="1" dirty="0">
                <a:latin typeface="Berlin Sans FB" panose="020E0602020502020306" pitchFamily="34" charset="0"/>
              </a:rPr>
              <a:t>ECES </a:t>
            </a:r>
            <a:endParaRPr lang="fr-FR" altLang="fr-FR" sz="2400" dirty="0">
              <a:solidFill>
                <a:prstClr val="black"/>
              </a:solidFill>
              <a:latin typeface="Berlin Sans FB" panose="020E0602020502020306" pitchFamily="34" charset="0"/>
            </a:endParaRPr>
          </a:p>
        </p:txBody>
      </p:sp>
      <p:sp>
        <p:nvSpPr>
          <p:cNvPr id="18" name="Rectangle à coins arrondis 17"/>
          <p:cNvSpPr/>
          <p:nvPr/>
        </p:nvSpPr>
        <p:spPr>
          <a:xfrm>
            <a:off x="1953692" y="1740893"/>
            <a:ext cx="1739575" cy="1263424"/>
          </a:xfrm>
          <a:prstGeom prst="wedgeRoundRectCallout">
            <a:avLst>
              <a:gd name="adj1" fmla="val 129693"/>
              <a:gd name="adj2" fmla="val 24346"/>
              <a:gd name="adj3" fmla="val 16667"/>
            </a:avLst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Le contrat est souscrit ou alimenté après le 13/10/1998</a:t>
            </a:r>
          </a:p>
        </p:txBody>
      </p:sp>
      <p:sp>
        <p:nvSpPr>
          <p:cNvPr id="19" name="Rectangle à coins arrondis 18"/>
          <p:cNvSpPr/>
          <p:nvPr/>
        </p:nvSpPr>
        <p:spPr>
          <a:xfrm>
            <a:off x="783117" y="4509119"/>
            <a:ext cx="2072524" cy="1251489"/>
          </a:xfrm>
          <a:prstGeom prst="wedgeRoundRectCallout">
            <a:avLst>
              <a:gd name="adj1" fmla="val 162452"/>
              <a:gd name="adj2" fmla="val -190480"/>
              <a:gd name="adj3" fmla="val 16667"/>
            </a:avLst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/>
              <a:t>Les capitaux transmis au décès </a:t>
            </a:r>
            <a:r>
              <a:rPr lang="fr-FR" dirty="0"/>
              <a:t>sont soumis à un </a:t>
            </a:r>
            <a:r>
              <a:rPr lang="fr-FR" b="1" dirty="0"/>
              <a:t>prélèvement</a:t>
            </a:r>
            <a:r>
              <a:rPr lang="fr-FR" dirty="0"/>
              <a:t>…</a:t>
            </a:r>
          </a:p>
        </p:txBody>
      </p:sp>
      <p:sp>
        <p:nvSpPr>
          <p:cNvPr id="20" name="Rectangle à coins arrondis 19"/>
          <p:cNvSpPr/>
          <p:nvPr/>
        </p:nvSpPr>
        <p:spPr>
          <a:xfrm>
            <a:off x="3077598" y="4509119"/>
            <a:ext cx="2072524" cy="1368153"/>
          </a:xfrm>
          <a:prstGeom prst="wedgeRoundRectCallout">
            <a:avLst>
              <a:gd name="adj1" fmla="val 52821"/>
              <a:gd name="adj2" fmla="val -186052"/>
              <a:gd name="adj3" fmla="val 16667"/>
            </a:avLst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… après application d’un </a:t>
            </a:r>
            <a:r>
              <a:rPr lang="fr-FR" b="1" dirty="0"/>
              <a:t>abattement de 152 500 € par bénéficiaire</a:t>
            </a:r>
            <a:r>
              <a:rPr lang="fr-FR" dirty="0"/>
              <a:t>…</a:t>
            </a:r>
          </a:p>
        </p:txBody>
      </p:sp>
      <p:sp>
        <p:nvSpPr>
          <p:cNvPr id="21" name="Rectangle à coins arrondis 20"/>
          <p:cNvSpPr/>
          <p:nvPr/>
        </p:nvSpPr>
        <p:spPr>
          <a:xfrm>
            <a:off x="5353444" y="4509119"/>
            <a:ext cx="2310536" cy="1251489"/>
          </a:xfrm>
          <a:prstGeom prst="wedgeRoundRectCallout">
            <a:avLst>
              <a:gd name="adj1" fmla="val -52800"/>
              <a:gd name="adj2" fmla="val -187159"/>
              <a:gd name="adj3" fmla="val 16667"/>
            </a:avLst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… au taux de </a:t>
            </a:r>
            <a:r>
              <a:rPr lang="fr-FR" b="1" dirty="0"/>
              <a:t>20% jusqu’à 700 000 €</a:t>
            </a:r>
            <a:r>
              <a:rPr lang="fr-FR" dirty="0"/>
              <a:t>, et de </a:t>
            </a:r>
            <a:r>
              <a:rPr lang="fr-FR" b="1" dirty="0"/>
              <a:t>31,25% au delà</a:t>
            </a:r>
          </a:p>
        </p:txBody>
      </p:sp>
      <p:sp>
        <p:nvSpPr>
          <p:cNvPr id="22" name="ZoneTexte 21"/>
          <p:cNvSpPr txBox="1"/>
          <p:nvPr/>
        </p:nvSpPr>
        <p:spPr>
          <a:xfrm>
            <a:off x="2128705" y="3186084"/>
            <a:ext cx="138954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/>
              <a:t>…ALORS…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8F4E4C3-C531-4822-B332-EC05BA50A725}"/>
              </a:ext>
            </a:extLst>
          </p:cNvPr>
          <p:cNvSpPr/>
          <p:nvPr/>
        </p:nvSpPr>
        <p:spPr>
          <a:xfrm>
            <a:off x="108298" y="6165304"/>
            <a:ext cx="3455590" cy="6021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Franklin Gothic Heavy" panose="020B0903020102020204" pitchFamily="34" charset="0"/>
              </a:rPr>
              <a:t>DIRECTION MARCHE </a:t>
            </a:r>
            <a:r>
              <a:rPr lang="fr-FR" sz="1400" dirty="0">
                <a:solidFill>
                  <a:srgbClr val="FF0000"/>
                </a:solidFill>
                <a:latin typeface="Franklin Gothic Heavy" panose="020B0903020102020204" pitchFamily="34" charset="0"/>
              </a:rPr>
              <a:t>PREMIUM</a:t>
            </a:r>
          </a:p>
          <a:p>
            <a:pPr algn="ctr"/>
            <a:r>
              <a:rPr lang="fr-FR" sz="1400" i="1" dirty="0">
                <a:solidFill>
                  <a:schemeClr val="bg1">
                    <a:lumMod val="65000"/>
                  </a:schemeClr>
                </a:solidFill>
                <a:latin typeface="Franklin Gothic Heavy" panose="020B0903020102020204" pitchFamily="34" charset="0"/>
              </a:rPr>
              <a:t>Pôle Expertise Premium</a:t>
            </a:r>
          </a:p>
        </p:txBody>
      </p:sp>
      <p:pic>
        <p:nvPicPr>
          <p:cNvPr id="13" name="Image 2" descr="cid:image008.jpg@01D7596C.B409CC40">
            <a:extLst>
              <a:ext uri="{FF2B5EF4-FFF2-40B4-BE49-F238E27FC236}">
                <a16:creationId xmlns:a16="http://schemas.microsoft.com/office/drawing/2014/main" id="{47269A12-54A1-4309-BAA6-29B4863565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5113" y="6278430"/>
            <a:ext cx="1569000" cy="4578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43" t="59331" r="72711" b="24284"/>
          <a:stretch/>
        </p:blipFill>
        <p:spPr bwMode="auto">
          <a:xfrm>
            <a:off x="4568329" y="1922373"/>
            <a:ext cx="1163587" cy="16638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134542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20" grpId="0" animBg="1"/>
      <p:bldP spid="21" grpId="0" animBg="1"/>
      <p:bldP spid="22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>
            <a:spLocks noChangeArrowheads="1"/>
          </p:cNvSpPr>
          <p:nvPr/>
        </p:nvSpPr>
        <p:spPr bwMode="auto">
          <a:xfrm>
            <a:off x="-386087" y="860456"/>
            <a:ext cx="9473239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2001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1200120" lvl="2" indent="-285743" defTabSz="914378" fontAlgn="base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Font typeface="Wingdings" panose="05000000000000000000" pitchFamily="2" charset="2"/>
              <a:buChar char="n"/>
            </a:pPr>
            <a:r>
              <a:rPr lang="fr-FR" altLang="fr-FR" sz="2200" dirty="0">
                <a:solidFill>
                  <a:prstClr val="black"/>
                </a:solidFill>
                <a:latin typeface="Berlin Sans FB" panose="020E0602020502020306" pitchFamily="34" charset="0"/>
              </a:rPr>
              <a:t>En résumé, l ’assurance-vie permet de transmettre au plan fiscal …</a:t>
            </a:r>
          </a:p>
        </p:txBody>
      </p:sp>
      <p:sp>
        <p:nvSpPr>
          <p:cNvPr id="6" name="ZoneTexte 11"/>
          <p:cNvSpPr txBox="1">
            <a:spLocks noChangeArrowheads="1"/>
          </p:cNvSpPr>
          <p:nvPr/>
        </p:nvSpPr>
        <p:spPr bwMode="auto">
          <a:xfrm>
            <a:off x="134939" y="187498"/>
            <a:ext cx="8877300" cy="5027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2667" b="1" dirty="0">
                <a:solidFill>
                  <a:srgbClr val="FF0000"/>
                </a:solidFill>
                <a:latin typeface="Berlin Sans FB" panose="020E0602020502020306" pitchFamily="34" charset="0"/>
              </a:rPr>
              <a:t>L</a:t>
            </a:r>
            <a:r>
              <a:rPr lang="fr-FR" altLang="fr-FR" sz="2667" b="1" dirty="0">
                <a:latin typeface="Berlin Sans FB" panose="020E0602020502020306" pitchFamily="34" charset="0"/>
              </a:rPr>
              <a:t>’</a:t>
            </a:r>
            <a:r>
              <a:rPr lang="fr-FR" altLang="fr-FR" sz="2667" b="1" dirty="0">
                <a:solidFill>
                  <a:srgbClr val="FF0000"/>
                </a:solidFill>
                <a:latin typeface="Berlin Sans FB" panose="020E0602020502020306" pitchFamily="34" charset="0"/>
              </a:rPr>
              <a:t>A</a:t>
            </a:r>
            <a:r>
              <a:rPr lang="fr-FR" altLang="fr-FR" sz="2667" b="1" dirty="0">
                <a:latin typeface="Berlin Sans FB" panose="020E0602020502020306" pitchFamily="34" charset="0"/>
              </a:rPr>
              <a:t>SSURANCE-</a:t>
            </a:r>
            <a:r>
              <a:rPr lang="fr-FR" altLang="fr-FR" sz="2667" b="1" dirty="0">
                <a:solidFill>
                  <a:srgbClr val="FF0000"/>
                </a:solidFill>
                <a:latin typeface="Berlin Sans FB" panose="020E0602020502020306" pitchFamily="34" charset="0"/>
              </a:rPr>
              <a:t>V</a:t>
            </a:r>
            <a:r>
              <a:rPr lang="fr-FR" altLang="fr-FR" sz="2667" b="1" dirty="0">
                <a:latin typeface="Berlin Sans FB" panose="020E0602020502020306" pitchFamily="34" charset="0"/>
              </a:rPr>
              <a:t>IE: </a:t>
            </a:r>
            <a:r>
              <a:rPr lang="fr-FR" altLang="fr-FR" sz="2667" b="1" dirty="0">
                <a:solidFill>
                  <a:srgbClr val="FF0000"/>
                </a:solidFill>
                <a:latin typeface="Berlin Sans FB" panose="020E0602020502020306" pitchFamily="34" charset="0"/>
              </a:rPr>
              <a:t>F</a:t>
            </a:r>
            <a:r>
              <a:rPr lang="fr-FR" altLang="fr-FR" sz="2667" b="1" dirty="0">
                <a:latin typeface="Berlin Sans FB" panose="020E0602020502020306" pitchFamily="34" charset="0"/>
              </a:rPr>
              <a:t>ISCALITE EN CAS DE </a:t>
            </a:r>
            <a:r>
              <a:rPr lang="fr-FR" altLang="fr-FR" sz="2667" b="1" dirty="0">
                <a:solidFill>
                  <a:srgbClr val="FF0000"/>
                </a:solidFill>
                <a:latin typeface="Berlin Sans FB" panose="020E0602020502020306" pitchFamily="34" charset="0"/>
              </a:rPr>
              <a:t>D</a:t>
            </a:r>
            <a:r>
              <a:rPr lang="fr-FR" altLang="fr-FR" sz="2667" b="1" dirty="0">
                <a:latin typeface="Berlin Sans FB" panose="020E0602020502020306" pitchFamily="34" charset="0"/>
              </a:rPr>
              <a:t>ECES </a:t>
            </a:r>
            <a:endParaRPr lang="fr-FR" altLang="fr-FR" sz="2400" dirty="0">
              <a:solidFill>
                <a:prstClr val="black"/>
              </a:solidFill>
              <a:latin typeface="Berlin Sans FB" panose="020E0602020502020306" pitchFamily="34" charset="0"/>
            </a:endParaRPr>
          </a:p>
        </p:txBody>
      </p:sp>
      <p:graphicFrame>
        <p:nvGraphicFramePr>
          <p:cNvPr id="13" name="Tableau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973186"/>
              </p:ext>
            </p:extLst>
          </p:nvPr>
        </p:nvGraphicFramePr>
        <p:xfrm>
          <a:off x="146771" y="1409638"/>
          <a:ext cx="8771356" cy="4226594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400893">
                  <a:extLst>
                    <a:ext uri="{9D8B030D-6E8A-4147-A177-3AD203B41FA5}">
                      <a16:colId xmlns:a16="http://schemas.microsoft.com/office/drawing/2014/main" val="3619597564"/>
                    </a:ext>
                  </a:extLst>
                </a:gridCol>
                <a:gridCol w="1874005">
                  <a:extLst>
                    <a:ext uri="{9D8B030D-6E8A-4147-A177-3AD203B41FA5}">
                      <a16:colId xmlns:a16="http://schemas.microsoft.com/office/drawing/2014/main" val="1594013940"/>
                    </a:ext>
                  </a:extLst>
                </a:gridCol>
                <a:gridCol w="1764109">
                  <a:extLst>
                    <a:ext uri="{9D8B030D-6E8A-4147-A177-3AD203B41FA5}">
                      <a16:colId xmlns:a16="http://schemas.microsoft.com/office/drawing/2014/main" val="2095130720"/>
                    </a:ext>
                  </a:extLst>
                </a:gridCol>
                <a:gridCol w="2186252">
                  <a:extLst>
                    <a:ext uri="{9D8B030D-6E8A-4147-A177-3AD203B41FA5}">
                      <a16:colId xmlns:a16="http://schemas.microsoft.com/office/drawing/2014/main" val="2642314136"/>
                    </a:ext>
                  </a:extLst>
                </a:gridCol>
                <a:gridCol w="1546097">
                  <a:extLst>
                    <a:ext uri="{9D8B030D-6E8A-4147-A177-3AD203B41FA5}">
                      <a16:colId xmlns:a16="http://schemas.microsoft.com/office/drawing/2014/main" val="3279320681"/>
                    </a:ext>
                  </a:extLst>
                </a:gridCol>
              </a:tblGrid>
              <a:tr h="376907">
                <a:tc>
                  <a:txBody>
                    <a:bodyPr/>
                    <a:lstStyle/>
                    <a:p>
                      <a:endParaRPr lang="fr-FR" sz="16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600" b="1" kern="1200" dirty="0">
                          <a:solidFill>
                            <a:schemeClr val="bg1"/>
                          </a:solidFill>
                          <a:latin typeface="Kristen ITC" panose="03050502040202030202" pitchFamily="66" charset="0"/>
                          <a:ea typeface="+mn-ea"/>
                          <a:cs typeface="+mn-cs"/>
                        </a:rPr>
                        <a:t>Primes versées avant le 13/10/1998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kern="1200" dirty="0">
                          <a:solidFill>
                            <a:schemeClr val="bg1"/>
                          </a:solidFill>
                          <a:latin typeface="Kristen ITC" panose="03050502040202030202" pitchFamily="66" charset="0"/>
                          <a:ea typeface="+mn-ea"/>
                          <a:cs typeface="+mn-cs"/>
                        </a:rPr>
                        <a:t>Primes versées après le 13/10/1998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2781222"/>
                  </a:ext>
                </a:extLst>
              </a:tr>
              <a:tr h="382142">
                <a:tc>
                  <a:txBody>
                    <a:bodyPr/>
                    <a:lstStyle/>
                    <a:p>
                      <a:pPr algn="ctr"/>
                      <a:endParaRPr lang="fr-FR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solidFill>
                            <a:srgbClr val="CD7371"/>
                          </a:solidFill>
                          <a:latin typeface="Kristen ITC" panose="03050502040202030202" pitchFamily="66" charset="0"/>
                        </a:rPr>
                        <a:t>Avant 70 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solidFill>
                            <a:srgbClr val="CD7371"/>
                          </a:solidFill>
                          <a:latin typeface="Kristen ITC" panose="03050502040202030202" pitchFamily="66" charset="0"/>
                        </a:rPr>
                        <a:t>Après 70 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solidFill>
                            <a:srgbClr val="CD7371"/>
                          </a:solidFill>
                          <a:latin typeface="Kristen ITC" panose="03050502040202030202" pitchFamily="66" charset="0"/>
                        </a:rPr>
                        <a:t>Avant 70 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solidFill>
                            <a:srgbClr val="CD7371"/>
                          </a:solidFill>
                          <a:latin typeface="Kristen ITC" panose="03050502040202030202" pitchFamily="66" charset="0"/>
                        </a:rPr>
                        <a:t>Après</a:t>
                      </a:r>
                      <a:r>
                        <a:rPr lang="fr-FR" sz="1600" baseline="0" dirty="0">
                          <a:solidFill>
                            <a:srgbClr val="CD7371"/>
                          </a:solidFill>
                          <a:latin typeface="Kristen ITC" panose="03050502040202030202" pitchFamily="66" charset="0"/>
                        </a:rPr>
                        <a:t> 70 ans</a:t>
                      </a:r>
                      <a:endParaRPr lang="fr-FR" sz="1600" dirty="0">
                        <a:solidFill>
                          <a:srgbClr val="CD7371"/>
                        </a:solidFill>
                        <a:latin typeface="Kristen ITC" panose="03050502040202030202" pitchFamily="66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4853077"/>
                  </a:ext>
                </a:extLst>
              </a:tr>
              <a:tr h="1394556">
                <a:tc>
                  <a:txBody>
                    <a:bodyPr/>
                    <a:lstStyle/>
                    <a:p>
                      <a:pPr algn="ctr"/>
                      <a:endParaRPr lang="fr-FR" sz="1600" dirty="0"/>
                    </a:p>
                    <a:p>
                      <a:pPr algn="ctr"/>
                      <a:r>
                        <a:rPr lang="fr-FR" sz="1400" b="1" kern="1200" dirty="0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  <a:latin typeface="Kristen ITC" panose="03050502040202030202" pitchFamily="66" charset="0"/>
                          <a:ea typeface="+mn-ea"/>
                          <a:cs typeface="+mn-cs"/>
                        </a:rPr>
                        <a:t>Contrats souscrits avant le 20/11/1991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b="1" dirty="0">
                          <a:solidFill>
                            <a:srgbClr val="C23C52"/>
                          </a:solidFill>
                          <a:effectLst/>
                          <a:latin typeface="Kristen ITC" panose="03050502040202030202" pitchFamily="66" charset="0"/>
                        </a:rPr>
                        <a:t>Exonération totale </a:t>
                      </a:r>
                      <a:r>
                        <a:rPr lang="fr-FR" sz="1400" dirty="0">
                          <a:solidFill>
                            <a:srgbClr val="C23C52"/>
                          </a:solidFill>
                          <a:effectLst/>
                          <a:latin typeface="Kristen ITC" panose="03050502040202030202" pitchFamily="66" charset="0"/>
                        </a:rPr>
                        <a:t>des capitaux transmis</a:t>
                      </a:r>
                      <a:endParaRPr lang="fr-FR" sz="1400" dirty="0">
                        <a:solidFill>
                          <a:srgbClr val="C23C52"/>
                        </a:solidFill>
                        <a:effectLst/>
                        <a:latin typeface="Kristen ITC" panose="03050502040202030202" pitchFamily="66" charset="0"/>
                        <a:ea typeface="Times New Roman"/>
                        <a:cs typeface="Times New Roman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kern="1200" dirty="0">
                          <a:solidFill>
                            <a:srgbClr val="C23C52"/>
                          </a:solidFill>
                          <a:effectLst/>
                          <a:latin typeface="Kristen ITC" panose="03050502040202030202" pitchFamily="66" charset="0"/>
                        </a:rPr>
                        <a:t>Capitaux transmis avec un abattement de 152.500 € par bénéficiaire en usufruit ou en pleine propriété, et taxation de 20% jusqu'à 700.000 € et 31.25% au-delà.</a:t>
                      </a:r>
                      <a:endParaRPr lang="fr-FR" sz="1400" kern="1200" dirty="0">
                        <a:solidFill>
                          <a:srgbClr val="C23C52"/>
                        </a:solidFill>
                        <a:effectLst/>
                        <a:latin typeface="Kristen ITC" panose="03050502040202030202" pitchFamily="66" charset="0"/>
                        <a:ea typeface="Times New Roman"/>
                        <a:cs typeface="Times New Roman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1178084"/>
                  </a:ext>
                </a:extLst>
              </a:tr>
              <a:tr h="207298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kern="1200" dirty="0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  <a:latin typeface="Kristen ITC" panose="03050502040202030202" pitchFamily="66" charset="0"/>
                          <a:ea typeface="+mn-ea"/>
                          <a:cs typeface="+mn-cs"/>
                        </a:rPr>
                        <a:t>Contrats souscrits après le 20/11/1991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>
                          <a:solidFill>
                            <a:srgbClr val="C23C52"/>
                          </a:solidFill>
                          <a:effectLst/>
                          <a:latin typeface="Kristen ITC" panose="03050502040202030202" pitchFamily="66" charset="0"/>
                        </a:rPr>
                        <a:t>Exonération totale </a:t>
                      </a:r>
                      <a:r>
                        <a:rPr lang="fr-FR" sz="1400" dirty="0">
                          <a:solidFill>
                            <a:srgbClr val="C23C52"/>
                          </a:solidFill>
                          <a:effectLst/>
                          <a:latin typeface="Kristen ITC" panose="03050502040202030202" pitchFamily="66" charset="0"/>
                        </a:rPr>
                        <a:t>des capitaux transmis</a:t>
                      </a:r>
                    </a:p>
                    <a:p>
                      <a:endParaRPr lang="fr-FR" sz="1400" dirty="0">
                        <a:solidFill>
                          <a:srgbClr val="C23C52"/>
                        </a:solidFill>
                        <a:latin typeface="Kristen ITC" panose="03050502040202030202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kern="1200" dirty="0">
                          <a:solidFill>
                            <a:srgbClr val="C23C52"/>
                          </a:solidFill>
                          <a:effectLst/>
                          <a:latin typeface="Kristen ITC" panose="03050502040202030202" pitchFamily="66" charset="0"/>
                        </a:rPr>
                        <a:t>Imposition aux droits de succession des primes au-delà d’un abattement de 30.500 € (hors intérêts)</a:t>
                      </a:r>
                      <a:endParaRPr lang="fr-FR" sz="1400" kern="1200" dirty="0">
                        <a:solidFill>
                          <a:srgbClr val="C23C52"/>
                        </a:solidFill>
                        <a:effectLst/>
                        <a:latin typeface="Kristen ITC" panose="03050502040202030202" pitchFamily="66" charset="0"/>
                        <a:ea typeface="Times New Roman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kern="1200" dirty="0">
                          <a:solidFill>
                            <a:srgbClr val="C23C52"/>
                          </a:solidFill>
                          <a:effectLst/>
                          <a:latin typeface="Kristen ITC" panose="03050502040202030202" pitchFamily="66" charset="0"/>
                        </a:rPr>
                        <a:t>Capitaux transmis avec abattement de 152.500 € par bénéficiaire en usufruit ou en pleine propriété et taxation de 20% jusqu'à 700.000 € et 31.25% au-delà.</a:t>
                      </a:r>
                      <a:endParaRPr lang="fr-FR" sz="1400" kern="1200" dirty="0">
                        <a:solidFill>
                          <a:srgbClr val="C23C52"/>
                        </a:solidFill>
                        <a:effectLst/>
                        <a:latin typeface="Kristen ITC" panose="03050502040202030202" pitchFamily="66" charset="0"/>
                        <a:ea typeface="Times New Roman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kern="1200" dirty="0">
                          <a:solidFill>
                            <a:srgbClr val="C23C52"/>
                          </a:solidFill>
                          <a:effectLst/>
                          <a:latin typeface="Kristen ITC" panose="03050502040202030202" pitchFamily="66" charset="0"/>
                        </a:rPr>
                        <a:t>Imposition aux droits de succession des primes au-delà d’un abattement de 30.500 € (hors intérêts)</a:t>
                      </a:r>
                      <a:endParaRPr lang="fr-FR" sz="1400" kern="1200" dirty="0">
                        <a:solidFill>
                          <a:srgbClr val="C23C52"/>
                        </a:solidFill>
                        <a:effectLst/>
                        <a:latin typeface="Kristen ITC" panose="03050502040202030202" pitchFamily="66" charset="0"/>
                        <a:ea typeface="Times New Roman"/>
                        <a:cs typeface="Times New Roman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7896834"/>
                  </a:ext>
                </a:extLst>
              </a:tr>
            </a:tbl>
          </a:graphicData>
        </a:graphic>
      </p:graphicFrame>
      <p:sp>
        <p:nvSpPr>
          <p:cNvPr id="9" name="Rectangle 8">
            <a:extLst>
              <a:ext uri="{FF2B5EF4-FFF2-40B4-BE49-F238E27FC236}">
                <a16:creationId xmlns:a16="http://schemas.microsoft.com/office/drawing/2014/main" id="{77855B85-9F44-4DED-B77C-EE0558A943C9}"/>
              </a:ext>
            </a:extLst>
          </p:cNvPr>
          <p:cNvSpPr/>
          <p:nvPr/>
        </p:nvSpPr>
        <p:spPr>
          <a:xfrm>
            <a:off x="108298" y="6165304"/>
            <a:ext cx="3455590" cy="6021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Franklin Gothic Heavy" panose="020B0903020102020204" pitchFamily="34" charset="0"/>
              </a:rPr>
              <a:t>DIRECTION MARCHE </a:t>
            </a:r>
            <a:r>
              <a:rPr lang="fr-FR" sz="1400" dirty="0">
                <a:solidFill>
                  <a:srgbClr val="FF0000"/>
                </a:solidFill>
                <a:latin typeface="Franklin Gothic Heavy" panose="020B0903020102020204" pitchFamily="34" charset="0"/>
              </a:rPr>
              <a:t>PREMIUM</a:t>
            </a:r>
          </a:p>
          <a:p>
            <a:pPr algn="ctr"/>
            <a:r>
              <a:rPr lang="fr-FR" sz="1400" i="1" dirty="0">
                <a:solidFill>
                  <a:schemeClr val="bg1">
                    <a:lumMod val="65000"/>
                  </a:schemeClr>
                </a:solidFill>
                <a:latin typeface="Franklin Gothic Heavy" panose="020B0903020102020204" pitchFamily="34" charset="0"/>
              </a:rPr>
              <a:t>Pôle Expertise Premium</a:t>
            </a:r>
          </a:p>
        </p:txBody>
      </p:sp>
      <p:pic>
        <p:nvPicPr>
          <p:cNvPr id="10" name="Image 2" descr="cid:image008.jpg@01D7596C.B409CC40">
            <a:extLst>
              <a:ext uri="{FF2B5EF4-FFF2-40B4-BE49-F238E27FC236}">
                <a16:creationId xmlns:a16="http://schemas.microsoft.com/office/drawing/2014/main" id="{CFC2F45C-549D-42E3-AB87-E4F5A26841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5113" y="6278430"/>
            <a:ext cx="1569000" cy="4578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431319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ZoneTexte 44">
            <a:hlinkClick r:id="" action="ppaction://noaction"/>
          </p:cNvPr>
          <p:cNvSpPr txBox="1">
            <a:spLocks noChangeArrowheads="1"/>
          </p:cNvSpPr>
          <p:nvPr/>
        </p:nvSpPr>
        <p:spPr bwMode="auto">
          <a:xfrm>
            <a:off x="611560" y="1475668"/>
            <a:ext cx="2232248" cy="430887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121917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2200" i="1" dirty="0">
                <a:solidFill>
                  <a:srgbClr val="FF9933"/>
                </a:solidFill>
                <a:latin typeface="Berlin Sans FB" panose="020E0602020502020306" pitchFamily="34" charset="0"/>
              </a:rPr>
              <a:t>NUANCES  CAPI</a:t>
            </a:r>
          </a:p>
        </p:txBody>
      </p:sp>
      <p:sp>
        <p:nvSpPr>
          <p:cNvPr id="4" name="ZoneTexte 3"/>
          <p:cNvSpPr txBox="1">
            <a:spLocks noChangeArrowheads="1"/>
          </p:cNvSpPr>
          <p:nvPr/>
        </p:nvSpPr>
        <p:spPr bwMode="auto">
          <a:xfrm>
            <a:off x="-330309" y="853603"/>
            <a:ext cx="9473239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2001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1200120" lvl="2" indent="-285743" defTabSz="914378" fontAlgn="base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Font typeface="Wingdings" panose="05000000000000000000" pitchFamily="2" charset="2"/>
              <a:buChar char="n"/>
            </a:pPr>
            <a:r>
              <a:rPr lang="fr-FR" altLang="fr-FR" sz="2200" dirty="0">
                <a:solidFill>
                  <a:prstClr val="black"/>
                </a:solidFill>
                <a:latin typeface="Berlin Sans FB" panose="020E0602020502020306" pitchFamily="34" charset="0"/>
              </a:rPr>
              <a:t>L’ancienne offre</a:t>
            </a:r>
          </a:p>
        </p:txBody>
      </p:sp>
      <p:sp>
        <p:nvSpPr>
          <p:cNvPr id="6" name="ZoneTexte 11"/>
          <p:cNvSpPr txBox="1">
            <a:spLocks noChangeArrowheads="1"/>
          </p:cNvSpPr>
          <p:nvPr/>
        </p:nvSpPr>
        <p:spPr bwMode="auto">
          <a:xfrm>
            <a:off x="134938" y="187498"/>
            <a:ext cx="9009061" cy="5027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2667" b="1" dirty="0">
                <a:solidFill>
                  <a:srgbClr val="FF0000"/>
                </a:solidFill>
                <a:latin typeface="Berlin Sans FB" panose="020E0602020502020306" pitchFamily="34" charset="0"/>
              </a:rPr>
              <a:t>L</a:t>
            </a:r>
            <a:r>
              <a:rPr lang="fr-FR" altLang="fr-FR" sz="2667" b="1" dirty="0">
                <a:latin typeface="Berlin Sans FB" panose="020E0602020502020306" pitchFamily="34" charset="0"/>
              </a:rPr>
              <a:t>’</a:t>
            </a:r>
            <a:r>
              <a:rPr lang="fr-FR" altLang="fr-FR" sz="2667" b="1" dirty="0">
                <a:solidFill>
                  <a:srgbClr val="FF0000"/>
                </a:solidFill>
                <a:latin typeface="Berlin Sans FB" panose="020E0602020502020306" pitchFamily="34" charset="0"/>
              </a:rPr>
              <a:t>A</a:t>
            </a:r>
            <a:r>
              <a:rPr lang="fr-FR" altLang="fr-FR" sz="2667" b="1" dirty="0">
                <a:latin typeface="Berlin Sans FB" panose="020E0602020502020306" pitchFamily="34" charset="0"/>
              </a:rPr>
              <a:t>SSURANCE-</a:t>
            </a:r>
            <a:r>
              <a:rPr lang="fr-FR" altLang="fr-FR" sz="2667" b="1" dirty="0">
                <a:solidFill>
                  <a:srgbClr val="FF0000"/>
                </a:solidFill>
                <a:latin typeface="Berlin Sans FB" panose="020E0602020502020306" pitchFamily="34" charset="0"/>
              </a:rPr>
              <a:t>V</a:t>
            </a:r>
            <a:r>
              <a:rPr lang="fr-FR" altLang="fr-FR" sz="2667" b="1" dirty="0">
                <a:latin typeface="Berlin Sans FB" panose="020E0602020502020306" pitchFamily="34" charset="0"/>
              </a:rPr>
              <a:t>IE: </a:t>
            </a:r>
            <a:r>
              <a:rPr lang="fr-FR" altLang="fr-FR" sz="2667" b="1" dirty="0">
                <a:solidFill>
                  <a:srgbClr val="FF0000"/>
                </a:solidFill>
                <a:latin typeface="Berlin Sans FB" panose="020E0602020502020306" pitchFamily="34" charset="0"/>
              </a:rPr>
              <a:t>L</a:t>
            </a:r>
            <a:r>
              <a:rPr lang="fr-FR" altLang="fr-FR" sz="2667" b="1" dirty="0">
                <a:latin typeface="Berlin Sans FB" panose="020E0602020502020306" pitchFamily="34" charset="0"/>
              </a:rPr>
              <a:t>A </a:t>
            </a:r>
            <a:r>
              <a:rPr lang="fr-FR" altLang="fr-FR" sz="2667" b="1" dirty="0">
                <a:solidFill>
                  <a:srgbClr val="FF0000"/>
                </a:solidFill>
                <a:latin typeface="Berlin Sans FB" panose="020E0602020502020306" pitchFamily="34" charset="0"/>
              </a:rPr>
              <a:t>G</a:t>
            </a:r>
            <a:r>
              <a:rPr lang="fr-FR" altLang="fr-FR" sz="2667" b="1" dirty="0">
                <a:latin typeface="Berlin Sans FB" panose="020E0602020502020306" pitchFamily="34" charset="0"/>
              </a:rPr>
              <a:t>AMME </a:t>
            </a:r>
            <a:r>
              <a:rPr lang="fr-FR" altLang="fr-FR" sz="2667" b="1" dirty="0">
                <a:solidFill>
                  <a:srgbClr val="FF0000"/>
                </a:solidFill>
                <a:latin typeface="Berlin Sans FB" panose="020E0602020502020306" pitchFamily="34" charset="0"/>
              </a:rPr>
              <a:t>P</a:t>
            </a:r>
            <a:r>
              <a:rPr lang="fr-FR" altLang="fr-FR" sz="2667" b="1" dirty="0">
                <a:latin typeface="Berlin Sans FB" panose="020E0602020502020306" pitchFamily="34" charset="0"/>
              </a:rPr>
              <a:t>REMIUM</a:t>
            </a:r>
            <a:endParaRPr lang="fr-FR" altLang="fr-FR" sz="2400" dirty="0">
              <a:solidFill>
                <a:prstClr val="black"/>
              </a:solidFill>
              <a:latin typeface="Berlin Sans FB" panose="020E0602020502020306" pitchFamily="34" charset="0"/>
            </a:endParaRPr>
          </a:p>
        </p:txBody>
      </p:sp>
      <p:grpSp>
        <p:nvGrpSpPr>
          <p:cNvPr id="22" name="Groupe 21"/>
          <p:cNvGrpSpPr/>
          <p:nvPr/>
        </p:nvGrpSpPr>
        <p:grpSpPr>
          <a:xfrm>
            <a:off x="3454295" y="698126"/>
            <a:ext cx="1904029" cy="1172728"/>
            <a:chOff x="3635896" y="1500840"/>
            <a:chExt cx="1904029" cy="1172728"/>
          </a:xfrm>
        </p:grpSpPr>
        <p:pic>
          <p:nvPicPr>
            <p:cNvPr id="18" name="Image 17"/>
            <p:cNvPicPr>
              <a:picLocks noChangeAspect="1"/>
            </p:cNvPicPr>
            <p:nvPr/>
          </p:nvPicPr>
          <p:blipFill rotWithShape="1">
            <a:blip r:embed="rId3"/>
            <a:srcRect l="10153" t="26375" r="83206" b="65750"/>
            <a:stretch/>
          </p:blipFill>
          <p:spPr>
            <a:xfrm>
              <a:off x="4129729" y="2062661"/>
              <a:ext cx="916362" cy="610907"/>
            </a:xfrm>
            <a:prstGeom prst="rect">
              <a:avLst/>
            </a:prstGeom>
          </p:spPr>
        </p:pic>
        <p:pic>
          <p:nvPicPr>
            <p:cNvPr id="19" name="Image 18"/>
            <p:cNvPicPr>
              <a:picLocks noChangeAspect="1"/>
            </p:cNvPicPr>
            <p:nvPr/>
          </p:nvPicPr>
          <p:blipFill rotWithShape="1">
            <a:blip r:embed="rId4"/>
            <a:srcRect l="10706" t="30313" r="79885" b="64765"/>
            <a:stretch/>
          </p:blipFill>
          <p:spPr>
            <a:xfrm>
              <a:off x="3635896" y="1500840"/>
              <a:ext cx="1904029" cy="560008"/>
            </a:xfrm>
            <a:prstGeom prst="rect">
              <a:avLst/>
            </a:prstGeom>
          </p:spPr>
        </p:pic>
      </p:grpSp>
      <p:pic>
        <p:nvPicPr>
          <p:cNvPr id="10" name="Picture 2" descr="Résultat de recherche d'images pour &quot;feuille de cahier à carreaux&quot;">
            <a:hlinkClick r:id="rId5"/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7000" contrast="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44949"/>
          <a:stretch/>
        </p:blipFill>
        <p:spPr bwMode="auto">
          <a:xfrm>
            <a:off x="-8384" y="2097733"/>
            <a:ext cx="8914701" cy="3438436"/>
          </a:xfrm>
          <a:prstGeom prst="rect">
            <a:avLst/>
          </a:prstGeom>
          <a:gradFill>
            <a:gsLst>
              <a:gs pos="4000">
                <a:srgbClr val="FF0000">
                  <a:tint val="66000"/>
                  <a:satMod val="160000"/>
                  <a:alpha val="34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5400000" scaled="1"/>
          </a:gra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sp>
        <p:nvSpPr>
          <p:cNvPr id="9" name="ZoneTexte 8"/>
          <p:cNvSpPr txBox="1">
            <a:spLocks noChangeArrowheads="1"/>
          </p:cNvSpPr>
          <p:nvPr/>
        </p:nvSpPr>
        <p:spPr bwMode="auto">
          <a:xfrm>
            <a:off x="1203866" y="2707173"/>
            <a:ext cx="7939063" cy="2862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121917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2000" b="1" dirty="0">
                <a:solidFill>
                  <a:prstClr val="black"/>
                </a:solidFill>
                <a:latin typeface="Bradley Hand ITC" panose="03070402050302030203" pitchFamily="66" charset="0"/>
              </a:rPr>
              <a:t>Plus de </a:t>
            </a:r>
            <a:r>
              <a:rPr lang="fr-FR" altLang="fr-FR" sz="2000" b="1" dirty="0">
                <a:solidFill>
                  <a:srgbClr val="FF3300"/>
                </a:solidFill>
                <a:latin typeface="Bradley Hand ITC" panose="03070402050302030203" pitchFamily="66" charset="0"/>
              </a:rPr>
              <a:t>70</a:t>
            </a:r>
            <a:r>
              <a:rPr lang="fr-FR" altLang="fr-FR" sz="2000" b="1" dirty="0">
                <a:solidFill>
                  <a:prstClr val="black"/>
                </a:solidFill>
                <a:latin typeface="Bradley Hand ITC" panose="03070402050302030203" pitchFamily="66" charset="0"/>
              </a:rPr>
              <a:t> supports UC</a:t>
            </a:r>
          </a:p>
          <a:p>
            <a:pPr defTabSz="121917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2000" b="1" dirty="0">
                <a:solidFill>
                  <a:srgbClr val="FF3300"/>
                </a:solidFill>
                <a:latin typeface="Bradley Hand ITC" panose="03070402050302030203" pitchFamily="66" charset="0"/>
              </a:rPr>
              <a:t>Pas de Montant </a:t>
            </a:r>
            <a:r>
              <a:rPr lang="fr-FR" altLang="fr-FR" sz="2000" b="1" dirty="0">
                <a:latin typeface="Bradley Hand ITC" panose="03070402050302030203" pitchFamily="66" charset="0"/>
              </a:rPr>
              <a:t>Minimum de versement</a:t>
            </a:r>
          </a:p>
          <a:p>
            <a:pPr defTabSz="121917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2000" b="1" dirty="0">
                <a:latin typeface="Bradley Hand ITC" panose="03070402050302030203" pitchFamily="66" charset="0"/>
              </a:rPr>
              <a:t>En cas d’adhésion démembrée, pas de versement complémentaire possible</a:t>
            </a:r>
          </a:p>
          <a:p>
            <a:pPr defTabSz="121917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2000" b="1" dirty="0">
                <a:latin typeface="Bradley Hand ITC" panose="03070402050302030203" pitchFamily="66" charset="0"/>
              </a:rPr>
              <a:t>Frais sur encours: </a:t>
            </a:r>
            <a:r>
              <a:rPr lang="fr-FR" altLang="fr-FR" sz="2000" b="1" dirty="0">
                <a:solidFill>
                  <a:srgbClr val="FF0000"/>
                </a:solidFill>
                <a:latin typeface="Bradley Hand ITC" panose="03070402050302030203" pitchFamily="66" charset="0"/>
              </a:rPr>
              <a:t>0,75% </a:t>
            </a:r>
            <a:r>
              <a:rPr lang="fr-FR" altLang="fr-FR" sz="2000" b="1" dirty="0">
                <a:latin typeface="Bradley Hand ITC" panose="03070402050302030203" pitchFamily="66" charset="0"/>
              </a:rPr>
              <a:t>sur le fonds €, et </a:t>
            </a:r>
            <a:r>
              <a:rPr lang="fr-FR" altLang="fr-FR" sz="2000" b="1" dirty="0">
                <a:solidFill>
                  <a:srgbClr val="FF0000"/>
                </a:solidFill>
                <a:latin typeface="Bradley Hand ITC" panose="03070402050302030203" pitchFamily="66" charset="0"/>
              </a:rPr>
              <a:t>1% </a:t>
            </a:r>
            <a:r>
              <a:rPr lang="fr-FR" altLang="fr-FR" sz="2000" b="1" dirty="0">
                <a:latin typeface="Bradley Hand ITC" panose="03070402050302030203" pitchFamily="66" charset="0"/>
              </a:rPr>
              <a:t>sur les UC</a:t>
            </a:r>
          </a:p>
          <a:p>
            <a:pPr defTabSz="121917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2000" b="1" dirty="0">
                <a:solidFill>
                  <a:srgbClr val="FF3300"/>
                </a:solidFill>
                <a:latin typeface="Bradley Hand ITC" panose="03070402050302030203" pitchFamily="66" charset="0"/>
              </a:rPr>
              <a:t>3 </a:t>
            </a:r>
            <a:r>
              <a:rPr lang="fr-FR" altLang="fr-FR" sz="2000" b="1" dirty="0">
                <a:latin typeface="Bradley Hand ITC" panose="03070402050302030203" pitchFamily="66" charset="0"/>
              </a:rPr>
              <a:t>options d’arbitrage automatique possibles</a:t>
            </a:r>
          </a:p>
          <a:p>
            <a:pPr defTabSz="121917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2000" b="1" dirty="0">
                <a:latin typeface="Bradley Hand ITC" panose="03070402050302030203" pitchFamily="66" charset="0"/>
              </a:rPr>
              <a:t>Pas de Garantie plancher en cas de décès</a:t>
            </a:r>
            <a:endParaRPr lang="fr-FR" altLang="fr-FR" sz="2000" b="1" dirty="0">
              <a:solidFill>
                <a:prstClr val="black"/>
              </a:solidFill>
              <a:latin typeface="Bradley Hand ITC" panose="03070402050302030203" pitchFamily="66" charset="0"/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flipH="1">
            <a:off x="8034849" y="2084503"/>
            <a:ext cx="563134" cy="563134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 rot="20381715">
            <a:off x="2392673" y="2222054"/>
            <a:ext cx="2222813" cy="288032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>
                <a:latin typeface="Kristen ITC" panose="03050502040202030202" pitchFamily="66" charset="0"/>
              </a:rPr>
              <a:t>Plus commercialisable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4D907BD-CB4B-46FB-A746-CD46A45FF713}"/>
              </a:ext>
            </a:extLst>
          </p:cNvPr>
          <p:cNvSpPr/>
          <p:nvPr/>
        </p:nvSpPr>
        <p:spPr>
          <a:xfrm rot="20381715">
            <a:off x="5000870" y="1608705"/>
            <a:ext cx="2689325" cy="722848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>
                <a:latin typeface="Kristen ITC" panose="03050502040202030202" pitchFamily="66" charset="0"/>
              </a:rPr>
              <a:t>Uniquement pour arbitrages ou versements complémentaires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187EB72-DF93-4CE2-B9A1-F1CC6E779B99}"/>
              </a:ext>
            </a:extLst>
          </p:cNvPr>
          <p:cNvSpPr/>
          <p:nvPr/>
        </p:nvSpPr>
        <p:spPr>
          <a:xfrm>
            <a:off x="108298" y="6165304"/>
            <a:ext cx="3455590" cy="6021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Franklin Gothic Heavy" panose="020B0903020102020204" pitchFamily="34" charset="0"/>
              </a:rPr>
              <a:t>DIRECTION MARCHE </a:t>
            </a:r>
            <a:r>
              <a:rPr lang="fr-FR" sz="1400" dirty="0">
                <a:solidFill>
                  <a:srgbClr val="FF0000"/>
                </a:solidFill>
                <a:latin typeface="Franklin Gothic Heavy" panose="020B0903020102020204" pitchFamily="34" charset="0"/>
              </a:rPr>
              <a:t>PREMIUM</a:t>
            </a:r>
          </a:p>
          <a:p>
            <a:pPr algn="ctr"/>
            <a:r>
              <a:rPr lang="fr-FR" sz="1400" i="1" dirty="0">
                <a:solidFill>
                  <a:schemeClr val="bg1">
                    <a:lumMod val="65000"/>
                  </a:schemeClr>
                </a:solidFill>
                <a:latin typeface="Franklin Gothic Heavy" panose="020B0903020102020204" pitchFamily="34" charset="0"/>
              </a:rPr>
              <a:t>Pôle Expertise Premium</a:t>
            </a:r>
          </a:p>
        </p:txBody>
      </p:sp>
      <p:pic>
        <p:nvPicPr>
          <p:cNvPr id="20" name="Image 2" descr="cid:image008.jpg@01D7596C.B409CC40">
            <a:extLst>
              <a:ext uri="{FF2B5EF4-FFF2-40B4-BE49-F238E27FC236}">
                <a16:creationId xmlns:a16="http://schemas.microsoft.com/office/drawing/2014/main" id="{6588A95B-AA53-40C1-8C0A-579C5AF701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5113" y="6278430"/>
            <a:ext cx="1569000" cy="4578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376989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9" grpId="0"/>
      <p:bldP spid="15" grpId="0" animBg="1"/>
      <p:bldP spid="16" grpId="0" animBg="1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>
            <a:spLocks noChangeArrowheads="1"/>
          </p:cNvSpPr>
          <p:nvPr/>
        </p:nvSpPr>
        <p:spPr bwMode="auto">
          <a:xfrm>
            <a:off x="-386087" y="860456"/>
            <a:ext cx="9473239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2001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1200120" lvl="2" indent="-285743" defTabSz="914378" fontAlgn="base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Font typeface="Wingdings" panose="05000000000000000000" pitchFamily="2" charset="2"/>
              <a:buChar char="n"/>
            </a:pPr>
            <a:r>
              <a:rPr lang="fr-FR" altLang="fr-FR" sz="2200" dirty="0">
                <a:solidFill>
                  <a:prstClr val="black"/>
                </a:solidFill>
                <a:latin typeface="Berlin Sans FB" panose="020E0602020502020306" pitchFamily="34" charset="0"/>
              </a:rPr>
              <a:t>Qu’est-ce qui différencie les deux ?</a:t>
            </a:r>
          </a:p>
        </p:txBody>
      </p:sp>
      <p:sp>
        <p:nvSpPr>
          <p:cNvPr id="6" name="ZoneTexte 11"/>
          <p:cNvSpPr txBox="1">
            <a:spLocks noChangeArrowheads="1"/>
          </p:cNvSpPr>
          <p:nvPr/>
        </p:nvSpPr>
        <p:spPr bwMode="auto">
          <a:xfrm>
            <a:off x="134938" y="187498"/>
            <a:ext cx="9009061" cy="5027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2667" b="1" dirty="0">
                <a:solidFill>
                  <a:srgbClr val="FF0000"/>
                </a:solidFill>
                <a:latin typeface="Berlin Sans FB" panose="020E0602020502020306" pitchFamily="34" charset="0"/>
              </a:rPr>
              <a:t>L</a:t>
            </a:r>
            <a:r>
              <a:rPr lang="fr-FR" altLang="fr-FR" sz="2667" b="1" dirty="0">
                <a:latin typeface="Berlin Sans FB" panose="020E0602020502020306" pitchFamily="34" charset="0"/>
              </a:rPr>
              <a:t>’</a:t>
            </a:r>
            <a:r>
              <a:rPr lang="fr-FR" altLang="fr-FR" sz="2667" b="1" dirty="0">
                <a:solidFill>
                  <a:srgbClr val="FF0000"/>
                </a:solidFill>
                <a:latin typeface="Berlin Sans FB" panose="020E0602020502020306" pitchFamily="34" charset="0"/>
              </a:rPr>
              <a:t>A</a:t>
            </a:r>
            <a:r>
              <a:rPr lang="fr-FR" altLang="fr-FR" sz="2667" b="1" dirty="0">
                <a:latin typeface="Berlin Sans FB" panose="020E0602020502020306" pitchFamily="34" charset="0"/>
              </a:rPr>
              <a:t>SSURANCE-</a:t>
            </a:r>
            <a:r>
              <a:rPr lang="fr-FR" altLang="fr-FR" sz="2667" b="1" dirty="0">
                <a:solidFill>
                  <a:srgbClr val="FF0000"/>
                </a:solidFill>
                <a:latin typeface="Berlin Sans FB" panose="020E0602020502020306" pitchFamily="34" charset="0"/>
              </a:rPr>
              <a:t>V</a:t>
            </a:r>
            <a:r>
              <a:rPr lang="fr-FR" altLang="fr-FR" sz="2667" b="1" dirty="0">
                <a:latin typeface="Berlin Sans FB" panose="020E0602020502020306" pitchFamily="34" charset="0"/>
              </a:rPr>
              <a:t>IE ET LE </a:t>
            </a:r>
            <a:r>
              <a:rPr lang="fr-FR" altLang="fr-FR" sz="2667" b="1" dirty="0">
                <a:solidFill>
                  <a:srgbClr val="FF0000"/>
                </a:solidFill>
                <a:latin typeface="Berlin Sans FB" panose="020E0602020502020306" pitchFamily="34" charset="0"/>
              </a:rPr>
              <a:t>C</a:t>
            </a:r>
            <a:r>
              <a:rPr lang="fr-FR" altLang="fr-FR" sz="2667" b="1" dirty="0">
                <a:latin typeface="Berlin Sans FB" panose="020E0602020502020306" pitchFamily="34" charset="0"/>
              </a:rPr>
              <a:t>ONTRAT DE </a:t>
            </a:r>
            <a:r>
              <a:rPr lang="fr-FR" altLang="fr-FR" sz="2667" b="1" dirty="0">
                <a:solidFill>
                  <a:srgbClr val="FF0000"/>
                </a:solidFill>
                <a:latin typeface="Berlin Sans FB" panose="020E0602020502020306" pitchFamily="34" charset="0"/>
              </a:rPr>
              <a:t>C</a:t>
            </a:r>
            <a:r>
              <a:rPr lang="fr-FR" altLang="fr-FR" sz="2667" b="1" dirty="0">
                <a:latin typeface="Berlin Sans FB" panose="020E0602020502020306" pitchFamily="34" charset="0"/>
              </a:rPr>
              <a:t>API</a:t>
            </a:r>
            <a:endParaRPr lang="fr-FR" altLang="fr-FR" sz="2400" dirty="0">
              <a:solidFill>
                <a:prstClr val="black"/>
              </a:solidFill>
              <a:latin typeface="Berlin Sans FB" panose="020E0602020502020306" pitchFamily="34" charset="0"/>
            </a:endParaRP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0858" y="1340768"/>
            <a:ext cx="1138808" cy="1138808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5986" y="2212935"/>
            <a:ext cx="640001" cy="640001"/>
          </a:xfrm>
          <a:prstGeom prst="rect">
            <a:avLst/>
          </a:prstGeom>
        </p:spPr>
      </p:pic>
      <p:sp>
        <p:nvSpPr>
          <p:cNvPr id="10" name="ZoneTexte 9"/>
          <p:cNvSpPr txBox="1"/>
          <p:nvPr/>
        </p:nvSpPr>
        <p:spPr>
          <a:xfrm>
            <a:off x="1099922" y="1340768"/>
            <a:ext cx="2522280" cy="6256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1219170">
              <a:defRPr/>
            </a:pPr>
            <a:r>
              <a:rPr lang="fr-FR" sz="1733" b="1" dirty="0">
                <a:solidFill>
                  <a:srgbClr val="1F49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" panose="020E0602020502020306" pitchFamily="34" charset="0"/>
              </a:rPr>
              <a:t>Contrat de capitalisation</a:t>
            </a:r>
            <a:endParaRPr lang="fr-FR" sz="1733" dirty="0">
              <a:solidFill>
                <a:srgbClr val="1F497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rlin Sans FB" panose="020E0602020502020306" pitchFamily="34" charset="0"/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6010160" y="1474106"/>
            <a:ext cx="2522280" cy="3590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1219170">
              <a:defRPr/>
            </a:pPr>
            <a:r>
              <a:rPr lang="fr-FR" sz="1733" b="1" dirty="0">
                <a:solidFill>
                  <a:srgbClr val="1F49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" panose="020E0602020502020306" pitchFamily="34" charset="0"/>
              </a:rPr>
              <a:t>Assurance-vie</a:t>
            </a:r>
            <a:endParaRPr lang="fr-FR" sz="1733" dirty="0">
              <a:solidFill>
                <a:srgbClr val="1F497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rlin Sans FB" panose="020E0602020502020306" pitchFamily="34" charset="0"/>
            </a:endParaRPr>
          </a:p>
        </p:txBody>
      </p:sp>
      <p:pic>
        <p:nvPicPr>
          <p:cNvPr id="12" name="Imag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44538" y="2212934"/>
            <a:ext cx="640002" cy="640002"/>
          </a:xfrm>
          <a:prstGeom prst="rect">
            <a:avLst/>
          </a:prstGeom>
        </p:spPr>
      </p:pic>
      <p:grpSp>
        <p:nvGrpSpPr>
          <p:cNvPr id="15" name="Groupe 14"/>
          <p:cNvGrpSpPr/>
          <p:nvPr/>
        </p:nvGrpSpPr>
        <p:grpSpPr>
          <a:xfrm>
            <a:off x="205588" y="4887935"/>
            <a:ext cx="1156937" cy="1008112"/>
            <a:chOff x="174703" y="4043583"/>
            <a:chExt cx="1210699" cy="1090504"/>
          </a:xfrm>
        </p:grpSpPr>
        <p:pic>
          <p:nvPicPr>
            <p:cNvPr id="9" name="Image 8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flipH="1">
              <a:off x="174703" y="4155237"/>
              <a:ext cx="978850" cy="978850"/>
            </a:xfrm>
            <a:prstGeom prst="rect">
              <a:avLst/>
            </a:prstGeom>
          </p:spPr>
        </p:pic>
        <p:pic>
          <p:nvPicPr>
            <p:cNvPr id="14" name="Picture 4" descr="Résultat de recherche d'images pour &quot;notaire&quot;">
              <a:hlinkClick r:id="rId5"/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1704" y="4043583"/>
              <a:ext cx="463698" cy="4636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3" name="Groupe 12"/>
          <p:cNvGrpSpPr/>
          <p:nvPr/>
        </p:nvGrpSpPr>
        <p:grpSpPr>
          <a:xfrm>
            <a:off x="2504922" y="2703694"/>
            <a:ext cx="3946635" cy="1522233"/>
            <a:chOff x="5220072" y="3130903"/>
            <a:chExt cx="3946635" cy="1522233"/>
          </a:xfrm>
        </p:grpSpPr>
        <p:pic>
          <p:nvPicPr>
            <p:cNvPr id="20" name="Picture 2" descr="Résultat de recherche d'images pour &quot;feuille de cahier à carreaux&quot;">
              <a:hlinkClick r:id="rId7"/>
            </p:cNvPr>
            <p:cNvPicPr>
              <a:picLocks noChangeAspect="1" noChangeArrowheads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44949"/>
            <a:stretch/>
          </p:blipFill>
          <p:spPr bwMode="auto">
            <a:xfrm>
              <a:off x="5220072" y="3130903"/>
              <a:ext cx="3946635" cy="1522233"/>
            </a:xfrm>
            <a:prstGeom prst="rect">
              <a:avLst/>
            </a:prstGeom>
            <a:noFill/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1" name="ZoneTexte 20"/>
            <p:cNvSpPr txBox="1">
              <a:spLocks noChangeArrowheads="1"/>
            </p:cNvSpPr>
            <p:nvPr/>
          </p:nvSpPr>
          <p:spPr bwMode="auto">
            <a:xfrm>
              <a:off x="5734365" y="3362359"/>
              <a:ext cx="3183761" cy="10363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defTabSz="1219170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1600" b="1" dirty="0">
                  <a:solidFill>
                    <a:prstClr val="black"/>
                  </a:solidFill>
                  <a:latin typeface="Bradley Hand ITC" panose="03070402050302030203" pitchFamily="66" charset="0"/>
                </a:rPr>
                <a:t>Fiscalité en cas de vie: </a:t>
              </a:r>
              <a:r>
                <a:rPr lang="fr-FR" altLang="fr-FR" sz="1600" b="1" dirty="0">
                  <a:solidFill>
                    <a:srgbClr val="FF0000"/>
                  </a:solidFill>
                  <a:latin typeface="Bradley Hand ITC" panose="03070402050302030203" pitchFamily="66" charset="0"/>
                </a:rPr>
                <a:t>La même !</a:t>
              </a:r>
            </a:p>
            <a:p>
              <a:pPr defTabSz="1219170" fontAlgn="base">
                <a:spcBef>
                  <a:spcPct val="0"/>
                </a:spcBef>
                <a:spcAft>
                  <a:spcPct val="0"/>
                </a:spcAft>
                <a:buNone/>
              </a:pPr>
              <a:endParaRPr lang="fr-FR" altLang="fr-FR" sz="667" b="1" dirty="0">
                <a:solidFill>
                  <a:prstClr val="black"/>
                </a:solidFill>
                <a:latin typeface="Bradley Hand ITC" panose="03070402050302030203" pitchFamily="66" charset="0"/>
              </a:endParaRPr>
            </a:p>
            <a:p>
              <a:pPr defTabSz="1219170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1600" b="1" dirty="0">
                  <a:solidFill>
                    <a:prstClr val="black"/>
                  </a:solidFill>
                  <a:latin typeface="Bradley Hand ITC" panose="03070402050302030203" pitchFamily="66" charset="0"/>
                </a:rPr>
                <a:t>Les supports éligibles: </a:t>
              </a:r>
              <a:r>
                <a:rPr lang="fr-FR" altLang="fr-FR" sz="1600" b="1" dirty="0">
                  <a:solidFill>
                    <a:srgbClr val="FF0000"/>
                  </a:solidFill>
                  <a:latin typeface="Bradley Hand ITC" panose="03070402050302030203" pitchFamily="66" charset="0"/>
                </a:rPr>
                <a:t>Identiques !</a:t>
              </a:r>
            </a:p>
            <a:p>
              <a:pPr defTabSz="1219170" fontAlgn="base">
                <a:spcBef>
                  <a:spcPct val="0"/>
                </a:spcBef>
                <a:spcAft>
                  <a:spcPct val="0"/>
                </a:spcAft>
                <a:buNone/>
              </a:pPr>
              <a:endParaRPr lang="fr-FR" altLang="fr-FR" sz="667" b="1" dirty="0">
                <a:solidFill>
                  <a:prstClr val="black"/>
                </a:solidFill>
                <a:latin typeface="Bradley Hand ITC" panose="03070402050302030203" pitchFamily="66" charset="0"/>
              </a:endParaRPr>
            </a:p>
            <a:p>
              <a:pPr defTabSz="1219170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1600" b="1" dirty="0">
                  <a:solidFill>
                    <a:prstClr val="black"/>
                  </a:solidFill>
                  <a:latin typeface="Bradley Hand ITC" panose="03070402050302030203" pitchFamily="66" charset="0"/>
                </a:rPr>
                <a:t>Mais…</a:t>
              </a:r>
            </a:p>
          </p:txBody>
        </p:sp>
      </p:grpSp>
      <p:sp>
        <p:nvSpPr>
          <p:cNvPr id="16" name="ZoneTexte 15"/>
          <p:cNvSpPr txBox="1"/>
          <p:nvPr/>
        </p:nvSpPr>
        <p:spPr>
          <a:xfrm>
            <a:off x="1750135" y="4454838"/>
            <a:ext cx="3233258" cy="584775"/>
          </a:xfrm>
          <a:prstGeom prst="rect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5400000" scaled="1"/>
            <a:tileRect/>
          </a:gradFill>
        </p:spPr>
        <p:txBody>
          <a:bodyPr wrap="square" rtlCol="0">
            <a:spAutoFit/>
          </a:bodyPr>
          <a:lstStyle/>
          <a:p>
            <a:pPr algn="ctr"/>
            <a:r>
              <a:rPr lang="fr-FR" sz="1600" dirty="0">
                <a:latin typeface="Berlin Sans FB" panose="020E0602020502020306" pitchFamily="34" charset="0"/>
              </a:rPr>
              <a:t>Pas de clause bénéficiaire en contrat de capitalisation</a:t>
            </a:r>
          </a:p>
        </p:txBody>
      </p:sp>
      <p:sp>
        <p:nvSpPr>
          <p:cNvPr id="17" name="ZoneTexte 16"/>
          <p:cNvSpPr txBox="1"/>
          <p:nvPr/>
        </p:nvSpPr>
        <p:spPr>
          <a:xfrm>
            <a:off x="1754452" y="5309832"/>
            <a:ext cx="3233258" cy="584775"/>
          </a:xfrm>
          <a:prstGeom prst="rect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5400000" scaled="1"/>
            <a:tileRect/>
          </a:gradFill>
        </p:spPr>
        <p:txBody>
          <a:bodyPr wrap="square" rtlCol="0">
            <a:spAutoFit/>
          </a:bodyPr>
          <a:lstStyle/>
          <a:p>
            <a:pPr algn="ctr"/>
            <a:r>
              <a:rPr lang="fr-FR" sz="1600" dirty="0">
                <a:latin typeface="Berlin Sans FB" panose="020E0602020502020306" pitchFamily="34" charset="0"/>
              </a:rPr>
              <a:t>Le contrat de capitalisation est un actif composant la succession</a:t>
            </a:r>
          </a:p>
        </p:txBody>
      </p:sp>
      <p:grpSp>
        <p:nvGrpSpPr>
          <p:cNvPr id="19" name="Groupe 18"/>
          <p:cNvGrpSpPr/>
          <p:nvPr/>
        </p:nvGrpSpPr>
        <p:grpSpPr>
          <a:xfrm>
            <a:off x="5410705" y="5039613"/>
            <a:ext cx="889487" cy="854994"/>
            <a:chOff x="3956136" y="1243004"/>
            <a:chExt cx="1636947" cy="1636947"/>
          </a:xfrm>
        </p:grpSpPr>
        <p:pic>
          <p:nvPicPr>
            <p:cNvPr id="22" name="Image 21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3956136" y="1243004"/>
              <a:ext cx="1636947" cy="1636947"/>
            </a:xfrm>
            <a:prstGeom prst="rect">
              <a:avLst/>
            </a:prstGeom>
          </p:spPr>
        </p:pic>
        <p:pic>
          <p:nvPicPr>
            <p:cNvPr id="23" name="Image 22"/>
            <p:cNvPicPr>
              <a:picLocks noChangeAspect="1"/>
            </p:cNvPicPr>
            <p:nvPr/>
          </p:nvPicPr>
          <p:blipFill rotWithShape="1">
            <a:blip r:embed="rId10"/>
            <a:srcRect l="63455" t="30143" r="28969" b="55907"/>
            <a:stretch/>
          </p:blipFill>
          <p:spPr>
            <a:xfrm>
              <a:off x="5193065" y="1248353"/>
              <a:ext cx="375488" cy="388738"/>
            </a:xfrm>
            <a:prstGeom prst="rect">
              <a:avLst/>
            </a:prstGeom>
          </p:spPr>
        </p:pic>
      </p:grpSp>
      <p:sp>
        <p:nvSpPr>
          <p:cNvPr id="2" name="Pensées 1"/>
          <p:cNvSpPr/>
          <p:nvPr/>
        </p:nvSpPr>
        <p:spPr>
          <a:xfrm>
            <a:off x="6823637" y="3114517"/>
            <a:ext cx="2267743" cy="1773418"/>
          </a:xfrm>
          <a:prstGeom prst="cloudCallout">
            <a:avLst>
              <a:gd name="adj1" fmla="val -67707"/>
              <a:gd name="adj2" fmla="val 57720"/>
            </a:avLst>
          </a:prstGeom>
          <a:noFill/>
          <a:ln>
            <a:solidFill>
              <a:schemeClr val="tx2">
                <a:lumMod val="60000"/>
                <a:lumOff val="40000"/>
              </a:schemeClr>
            </a:solidFill>
          </a:ln>
          <a:effectLst>
            <a:outerShdw blurRad="127000" dist="38100" dir="18900000" algn="bl" rotWithShape="0">
              <a:schemeClr val="tx2">
                <a:lumMod val="20000"/>
                <a:lumOff val="8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ZoneTexte 17"/>
          <p:cNvSpPr txBox="1"/>
          <p:nvPr/>
        </p:nvSpPr>
        <p:spPr>
          <a:xfrm>
            <a:off x="7144570" y="3394930"/>
            <a:ext cx="177355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accent1">
                    <a:lumMod val="75000"/>
                  </a:schemeClr>
                </a:solidFill>
                <a:latin typeface="Kristen ITC" panose="03050502040202030202" pitchFamily="66" charset="0"/>
              </a:rPr>
              <a:t>Il peut faire l’objet d’une donation, d’un legs… </a:t>
            </a:r>
          </a:p>
          <a:p>
            <a:r>
              <a:rPr lang="fr-FR" sz="1200" dirty="0">
                <a:solidFill>
                  <a:schemeClr val="accent1">
                    <a:lumMod val="75000"/>
                  </a:schemeClr>
                </a:solidFill>
                <a:latin typeface="Kristen ITC" panose="03050502040202030202" pitchFamily="66" charset="0"/>
              </a:rPr>
              <a:t>Le bénéficiaire conserve alors l’antériorité fiscale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F9A41A5-7F62-4336-80DF-3EC36305DD5E}"/>
              </a:ext>
            </a:extLst>
          </p:cNvPr>
          <p:cNvSpPr/>
          <p:nvPr/>
        </p:nvSpPr>
        <p:spPr>
          <a:xfrm>
            <a:off x="108298" y="6165304"/>
            <a:ext cx="3455590" cy="6021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Franklin Gothic Heavy" panose="020B0903020102020204" pitchFamily="34" charset="0"/>
              </a:rPr>
              <a:t>DIRECTION MARCHE </a:t>
            </a:r>
            <a:r>
              <a:rPr lang="fr-FR" sz="1400" dirty="0">
                <a:solidFill>
                  <a:srgbClr val="FF0000"/>
                </a:solidFill>
                <a:latin typeface="Franklin Gothic Heavy" panose="020B0903020102020204" pitchFamily="34" charset="0"/>
              </a:rPr>
              <a:t>PREMIUM</a:t>
            </a:r>
          </a:p>
          <a:p>
            <a:pPr algn="ctr"/>
            <a:r>
              <a:rPr lang="fr-FR" sz="1400" i="1" dirty="0">
                <a:solidFill>
                  <a:schemeClr val="bg1">
                    <a:lumMod val="65000"/>
                  </a:schemeClr>
                </a:solidFill>
                <a:latin typeface="Franklin Gothic Heavy" panose="020B0903020102020204" pitchFamily="34" charset="0"/>
              </a:rPr>
              <a:t>Pôle Expertise Premium</a:t>
            </a:r>
          </a:p>
        </p:txBody>
      </p:sp>
      <p:pic>
        <p:nvPicPr>
          <p:cNvPr id="25" name="Image 2" descr="cid:image008.jpg@01D7596C.B409CC40">
            <a:extLst>
              <a:ext uri="{FF2B5EF4-FFF2-40B4-BE49-F238E27FC236}">
                <a16:creationId xmlns:a16="http://schemas.microsoft.com/office/drawing/2014/main" id="{2E38A22A-85A9-4732-8B7F-3147312E4C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5113" y="6278430"/>
            <a:ext cx="1569000" cy="4578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747470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6" grpId="0" animBg="1"/>
      <p:bldP spid="17" grpId="0" animBg="1"/>
      <p:bldP spid="2" grpId="0" animBg="1"/>
      <p:bldP spid="18" grpId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11"/>
          <p:cNvSpPr txBox="1">
            <a:spLocks noChangeArrowheads="1"/>
          </p:cNvSpPr>
          <p:nvPr/>
        </p:nvSpPr>
        <p:spPr bwMode="auto">
          <a:xfrm>
            <a:off x="134938" y="187498"/>
            <a:ext cx="9009061" cy="5027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2667" b="1" dirty="0">
                <a:solidFill>
                  <a:srgbClr val="FF0000"/>
                </a:solidFill>
                <a:latin typeface="Berlin Sans FB" panose="020E0602020502020306" pitchFamily="34" charset="0"/>
              </a:rPr>
              <a:t>L</a:t>
            </a:r>
            <a:r>
              <a:rPr lang="fr-FR" altLang="fr-FR" sz="2667" b="1" dirty="0">
                <a:latin typeface="Berlin Sans FB" panose="020E0602020502020306" pitchFamily="34" charset="0"/>
              </a:rPr>
              <a:t>’</a:t>
            </a:r>
            <a:r>
              <a:rPr lang="fr-FR" altLang="fr-FR" sz="2667" b="1" dirty="0">
                <a:solidFill>
                  <a:srgbClr val="FF0000"/>
                </a:solidFill>
                <a:latin typeface="Berlin Sans FB" panose="020E0602020502020306" pitchFamily="34" charset="0"/>
              </a:rPr>
              <a:t>A</a:t>
            </a:r>
            <a:r>
              <a:rPr lang="fr-FR" altLang="fr-FR" sz="2667" b="1" dirty="0">
                <a:latin typeface="Berlin Sans FB" panose="020E0602020502020306" pitchFamily="34" charset="0"/>
              </a:rPr>
              <a:t>SSURANCE-</a:t>
            </a:r>
            <a:r>
              <a:rPr lang="fr-FR" altLang="fr-FR" sz="2667" b="1" dirty="0">
                <a:solidFill>
                  <a:srgbClr val="FF0000"/>
                </a:solidFill>
                <a:latin typeface="Berlin Sans FB" panose="020E0602020502020306" pitchFamily="34" charset="0"/>
              </a:rPr>
              <a:t>V</a:t>
            </a:r>
            <a:r>
              <a:rPr lang="fr-FR" altLang="fr-FR" sz="2667" b="1" dirty="0">
                <a:latin typeface="Berlin Sans FB" panose="020E0602020502020306" pitchFamily="34" charset="0"/>
              </a:rPr>
              <a:t>IE: </a:t>
            </a:r>
            <a:r>
              <a:rPr lang="fr-FR" altLang="fr-FR" sz="2667" b="1" dirty="0">
                <a:solidFill>
                  <a:srgbClr val="FF0000"/>
                </a:solidFill>
                <a:latin typeface="Berlin Sans FB" panose="020E0602020502020306" pitchFamily="34" charset="0"/>
              </a:rPr>
              <a:t>L</a:t>
            </a:r>
            <a:r>
              <a:rPr lang="fr-FR" altLang="fr-FR" sz="2667" b="1" dirty="0">
                <a:latin typeface="Berlin Sans FB" panose="020E0602020502020306" pitchFamily="34" charset="0"/>
              </a:rPr>
              <a:t>A </a:t>
            </a:r>
            <a:r>
              <a:rPr lang="fr-FR" altLang="fr-FR" sz="2667" b="1" dirty="0">
                <a:solidFill>
                  <a:srgbClr val="FF0000"/>
                </a:solidFill>
                <a:latin typeface="Berlin Sans FB" panose="020E0602020502020306" pitchFamily="34" charset="0"/>
              </a:rPr>
              <a:t>G</a:t>
            </a:r>
            <a:r>
              <a:rPr lang="fr-FR" altLang="fr-FR" sz="2667" b="1" dirty="0">
                <a:latin typeface="Berlin Sans FB" panose="020E0602020502020306" pitchFamily="34" charset="0"/>
              </a:rPr>
              <a:t>AMME </a:t>
            </a:r>
            <a:r>
              <a:rPr lang="fr-FR" altLang="fr-FR" sz="2667" b="1" dirty="0">
                <a:solidFill>
                  <a:srgbClr val="FF0000"/>
                </a:solidFill>
                <a:latin typeface="Berlin Sans FB" panose="020E0602020502020306" pitchFamily="34" charset="0"/>
              </a:rPr>
              <a:t>P</a:t>
            </a:r>
            <a:r>
              <a:rPr lang="fr-FR" altLang="fr-FR" sz="2667" b="1" dirty="0">
                <a:latin typeface="Berlin Sans FB" panose="020E0602020502020306" pitchFamily="34" charset="0"/>
              </a:rPr>
              <a:t>REMIUM</a:t>
            </a:r>
            <a:endParaRPr lang="fr-FR" altLang="fr-FR" sz="2400" dirty="0">
              <a:solidFill>
                <a:prstClr val="black"/>
              </a:solidFill>
              <a:latin typeface="Berlin Sans FB" panose="020E0602020502020306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3EADEE0-8BDD-4D1C-877C-B93D6BD617C5}"/>
              </a:ext>
            </a:extLst>
          </p:cNvPr>
          <p:cNvSpPr/>
          <p:nvPr/>
        </p:nvSpPr>
        <p:spPr>
          <a:xfrm>
            <a:off x="1547664" y="1340768"/>
            <a:ext cx="5832648" cy="309634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600" b="1" dirty="0">
                <a:latin typeface="Ink Free" panose="03080402000500000000" pitchFamily="66" charset="0"/>
              </a:rPr>
              <a:t>C’est terminé…</a:t>
            </a:r>
          </a:p>
          <a:p>
            <a:pPr algn="ctr"/>
            <a:endParaRPr lang="fr-FR" sz="3600" b="1" dirty="0">
              <a:latin typeface="Ink Free" panose="03080402000500000000" pitchFamily="66" charset="0"/>
            </a:endParaRPr>
          </a:p>
          <a:p>
            <a:pPr algn="ctr"/>
            <a:r>
              <a:rPr lang="fr-FR" sz="3600" b="1" dirty="0">
                <a:latin typeface="Ink Free" panose="03080402000500000000" pitchFamily="66" charset="0"/>
              </a:rPr>
              <a:t>BONNES VENTES !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FB2CEDD3-4A37-4A0E-947B-D0DFE163AE8C}"/>
              </a:ext>
            </a:extLst>
          </p:cNvPr>
          <p:cNvGrpSpPr/>
          <p:nvPr/>
        </p:nvGrpSpPr>
        <p:grpSpPr>
          <a:xfrm>
            <a:off x="1187624" y="5057270"/>
            <a:ext cx="827112" cy="892010"/>
            <a:chOff x="6616124" y="919431"/>
            <a:chExt cx="1313418" cy="1255331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2B7E9945-4A10-4DA0-8BA3-E95D54C882D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616124" y="925592"/>
              <a:ext cx="1281067" cy="1249170"/>
            </a:xfrm>
            <a:prstGeom prst="rect">
              <a:avLst/>
            </a:prstGeom>
          </p:spPr>
        </p:pic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B8427C30-FFA9-470C-B9B3-90B967111DF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63455" t="30143" r="28969" b="55907"/>
            <a:stretch/>
          </p:blipFill>
          <p:spPr>
            <a:xfrm>
              <a:off x="7635687" y="919431"/>
              <a:ext cx="293855" cy="296650"/>
            </a:xfrm>
            <a:prstGeom prst="rect">
              <a:avLst/>
            </a:prstGeom>
          </p:spPr>
        </p:pic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405FA55C-F0DE-4807-845D-81BFC24677A9}"/>
              </a:ext>
            </a:extLst>
          </p:cNvPr>
          <p:cNvGrpSpPr/>
          <p:nvPr/>
        </p:nvGrpSpPr>
        <p:grpSpPr>
          <a:xfrm>
            <a:off x="2484756" y="5076880"/>
            <a:ext cx="855454" cy="857165"/>
            <a:chOff x="3972700" y="4946399"/>
            <a:chExt cx="855454" cy="857165"/>
          </a:xfrm>
        </p:grpSpPr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BB4F4F63-2D61-4849-9AA2-97A6964AC77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972700" y="4948110"/>
              <a:ext cx="855454" cy="855454"/>
            </a:xfrm>
            <a:prstGeom prst="rect">
              <a:avLst/>
            </a:prstGeom>
          </p:spPr>
        </p:pic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0AB69AC4-961C-4988-9F17-083FD4B7B74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63455" t="30143" r="28969" b="55907"/>
            <a:stretch/>
          </p:blipFill>
          <p:spPr>
            <a:xfrm>
              <a:off x="4622781" y="4946399"/>
              <a:ext cx="185052" cy="210793"/>
            </a:xfrm>
            <a:prstGeom prst="rect">
              <a:avLst/>
            </a:prstGeom>
          </p:spPr>
        </p:pic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558C64CA-0210-4BA5-883E-F88D7BEAFBB7}"/>
              </a:ext>
            </a:extLst>
          </p:cNvPr>
          <p:cNvGrpSpPr/>
          <p:nvPr/>
        </p:nvGrpSpPr>
        <p:grpSpPr>
          <a:xfrm>
            <a:off x="5345177" y="5086062"/>
            <a:ext cx="847983" cy="847983"/>
            <a:chOff x="4948153" y="4911554"/>
            <a:chExt cx="847983" cy="847983"/>
          </a:xfrm>
        </p:grpSpPr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AFF7E6BD-0817-495A-BFAF-E473AC88DDB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948153" y="4911554"/>
              <a:ext cx="847983" cy="847983"/>
            </a:xfrm>
            <a:prstGeom prst="rect">
              <a:avLst/>
            </a:prstGeom>
          </p:spPr>
        </p:pic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546E0ED1-7013-4E6F-B3C4-5EA5553C2AA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63455" t="30143" r="28969" b="55907"/>
            <a:stretch/>
          </p:blipFill>
          <p:spPr>
            <a:xfrm>
              <a:off x="5611084" y="4949700"/>
              <a:ext cx="185052" cy="210793"/>
            </a:xfrm>
            <a:prstGeom prst="rect">
              <a:avLst/>
            </a:prstGeom>
          </p:spPr>
        </p:pic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0B5DB505-EAEB-44BE-9A34-5B33D69C0E77}"/>
              </a:ext>
            </a:extLst>
          </p:cNvPr>
          <p:cNvGrpSpPr/>
          <p:nvPr/>
        </p:nvGrpSpPr>
        <p:grpSpPr>
          <a:xfrm>
            <a:off x="6472106" y="5103303"/>
            <a:ext cx="808299" cy="845977"/>
            <a:chOff x="6472106" y="5124207"/>
            <a:chExt cx="808299" cy="84597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6F1B47EB-D13A-47EE-A67D-772519DEE43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472106" y="5161885"/>
              <a:ext cx="808299" cy="808299"/>
            </a:xfrm>
            <a:prstGeom prst="rect">
              <a:avLst/>
            </a:prstGeom>
          </p:spPr>
        </p:pic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A1A9D810-D01D-4D5E-9CC4-1B2360A37C7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63455" t="30143" r="28969" b="55907"/>
            <a:stretch/>
          </p:blipFill>
          <p:spPr>
            <a:xfrm>
              <a:off x="7095353" y="5124207"/>
              <a:ext cx="185052" cy="210793"/>
            </a:xfrm>
            <a:prstGeom prst="rect">
              <a:avLst/>
            </a:prstGeom>
          </p:spPr>
        </p:pic>
      </p:grpSp>
      <p:sp>
        <p:nvSpPr>
          <p:cNvPr id="23" name="Rectangle 22">
            <a:extLst>
              <a:ext uri="{FF2B5EF4-FFF2-40B4-BE49-F238E27FC236}">
                <a16:creationId xmlns:a16="http://schemas.microsoft.com/office/drawing/2014/main" id="{86714256-7362-4A0B-9676-5B7FAF291C82}"/>
              </a:ext>
            </a:extLst>
          </p:cNvPr>
          <p:cNvSpPr/>
          <p:nvPr/>
        </p:nvSpPr>
        <p:spPr>
          <a:xfrm>
            <a:off x="108298" y="6165304"/>
            <a:ext cx="3455590" cy="6021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Franklin Gothic Heavy" panose="020B0903020102020204" pitchFamily="34" charset="0"/>
                <a:ea typeface="+mn-ea"/>
                <a:cs typeface="+mn-cs"/>
              </a:rPr>
              <a:t>DIRECTION MARCHE 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Franklin Gothic Heavy" panose="020B0903020102020204" pitchFamily="34" charset="0"/>
                <a:ea typeface="+mn-ea"/>
                <a:cs typeface="+mn-cs"/>
              </a:rPr>
              <a:t>PREMIUM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Franklin Gothic Heavy" panose="020B0903020102020204" pitchFamily="34" charset="0"/>
                <a:ea typeface="+mn-ea"/>
                <a:cs typeface="+mn-cs"/>
              </a:rPr>
              <a:t>Pôle Expertise Premium</a:t>
            </a:r>
          </a:p>
        </p:txBody>
      </p:sp>
      <p:pic>
        <p:nvPicPr>
          <p:cNvPr id="24" name="Image 2" descr="cid:image008.jpg@01D7596C.B409CC40">
            <a:extLst>
              <a:ext uri="{FF2B5EF4-FFF2-40B4-BE49-F238E27FC236}">
                <a16:creationId xmlns:a16="http://schemas.microsoft.com/office/drawing/2014/main" id="{1202FD50-AD32-49A7-BBCE-777DBF07E6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5113" y="6278430"/>
            <a:ext cx="1569000" cy="4578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518783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Reminder27/10/2016 17:30:431622612330"/>
  <p:tag name="TOCTEMPLATESHAPENAME" val="Defaut name"/>
</p:tagLst>
</file>

<file path=ppt/theme/theme1.xml><?xml version="1.0" encoding="utf-8"?>
<a:theme xmlns:a="http://schemas.openxmlformats.org/drawingml/2006/main" name="2_1-MODELE PART">
  <a:themeElements>
    <a:clrScheme name="Personnalisé 22">
      <a:dk1>
        <a:srgbClr val="000000"/>
      </a:dk1>
      <a:lt1>
        <a:sysClr val="window" lastClr="FFFFFF"/>
      </a:lt1>
      <a:dk2>
        <a:srgbClr val="FF0000"/>
      </a:dk2>
      <a:lt2>
        <a:srgbClr val="BFBFBF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?mso-contentType ?>
<SharedContentType xmlns="Microsoft.SharePoint.Taxonomy.ContentTypeSync" SourceId="c52eb4dc-0ef3-4aa8-8e03-025dbf6c8637" ContentTypeId="0x0101" PreviousValue="false"/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C00AA343DF4084A8DCC80373A57C6F5" ma:contentTypeVersion="4" ma:contentTypeDescription="Create a new document." ma:contentTypeScope="" ma:versionID="7b5fdc842f2defc7bbea1a86768be2a1">
  <xsd:schema xmlns:xsd="http://www.w3.org/2001/XMLSchema" xmlns:xs="http://www.w3.org/2001/XMLSchema" xmlns:p="http://schemas.microsoft.com/office/2006/metadata/properties" xmlns:ns2="179145ea-0701-4ce5-8410-dfc7462513bb" xmlns:ns3="380a161a-ebc7-46f0-8258-08787d138c3a" targetNamespace="http://schemas.microsoft.com/office/2006/metadata/properties" ma:root="true" ma:fieldsID="ca101433dc46ddec09f9afd8828e3572" ns2:_="" ns3:_="">
    <xsd:import namespace="179145ea-0701-4ce5-8410-dfc7462513bb"/>
    <xsd:import namespace="380a161a-ebc7-46f0-8258-08787d138c3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79145ea-0701-4ce5-8410-dfc7462513b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80a161a-ebc7-46f0-8258-08787d138c3a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5EF0ADC-970F-4407-8194-EA6530EE0A7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03D6D4A-087F-4361-BF32-31830B10D390}">
  <ds:schemaRefs>
    <ds:schemaRef ds:uri="Microsoft.SharePoint.Taxonomy.ContentTypeSync"/>
  </ds:schemaRefs>
</ds:datastoreItem>
</file>

<file path=customXml/itemProps3.xml><?xml version="1.0" encoding="utf-8"?>
<ds:datastoreItem xmlns:ds="http://schemas.openxmlformats.org/officeDocument/2006/customXml" ds:itemID="{87C877C2-EF86-459D-B8FF-D48ADD7F0870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4.xml><?xml version="1.0" encoding="utf-8"?>
<ds:datastoreItem xmlns:ds="http://schemas.openxmlformats.org/officeDocument/2006/customXml" ds:itemID="{AC234C83-1FCF-4747-BD59-627BCB40DD7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79145ea-0701-4ce5-8410-dfc7462513bb"/>
    <ds:schemaRef ds:uri="380a161a-ebc7-46f0-8258-08787d138c3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12078</TotalTime>
  <Words>5474</Words>
  <Application>Microsoft Office PowerPoint</Application>
  <PresentationFormat>Affichage à l'écran (4:3)</PresentationFormat>
  <Paragraphs>811</Paragraphs>
  <Slides>63</Slides>
  <Notes>1</Notes>
  <HiddenSlides>0</HiddenSlides>
  <MMClips>0</MMClips>
  <ScaleCrop>false</ScaleCrop>
  <HeadingPairs>
    <vt:vector size="4" baseType="variant">
      <vt:variant>
        <vt:lpstr>Thème</vt:lpstr>
      </vt:variant>
      <vt:variant>
        <vt:i4>2</vt:i4>
      </vt:variant>
      <vt:variant>
        <vt:lpstr>Titres des diapositives</vt:lpstr>
      </vt:variant>
      <vt:variant>
        <vt:i4>63</vt:i4>
      </vt:variant>
    </vt:vector>
  </HeadingPairs>
  <TitlesOfParts>
    <vt:vector size="65" baseType="lpstr">
      <vt:lpstr>2_1-MODELE PART</vt:lpstr>
      <vt:lpstr>1_Thème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 </vt:lpstr>
      <vt:lpstr>Présentation PowerPoint</vt:lpstr>
      <vt:lpstr>Présentation PowerPoint</vt:lpstr>
      <vt:lpstr>Présentation PowerPoint</vt:lpstr>
      <vt:lpstr>Présentation PowerPoint</vt:lpstr>
      <vt:lpstr>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GCE Tech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FAMILLE RECOMPOSEE</dc:title>
  <dc:creator>A5130636</dc:creator>
  <cp:lastModifiedBy>MAUSY Claude [CEGEE]</cp:lastModifiedBy>
  <cp:revision>680</cp:revision>
  <dcterms:created xsi:type="dcterms:W3CDTF">2018-09-04T09:22:42Z</dcterms:created>
  <dcterms:modified xsi:type="dcterms:W3CDTF">2023-06-30T13:03:01Z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0x0101005C00AA343DF4084A8DCC80373A57C6F5</vt:lpwstr>
  </property>
  <property fmtid="{D5CDD505-2E9C-101B-9397-08002B2CF9AE}" pid="3" name="Order">
    <vt:r8>100</vt:r8>
  </property>
  <property fmtid="{D5CDD505-2E9C-101B-9397-08002B2CF9AE}" pid="4" name="MSIP_Label_48a19f0c-bea1-442e-a475-ed109d9ec508_Enabled">
    <vt:lpwstr>true</vt:lpwstr>
  </property>
  <property fmtid="{D5CDD505-2E9C-101B-9397-08002B2CF9AE}" pid="5" name="MSIP_Label_48a19f0c-bea1-442e-a475-ed109d9ec508_SetDate">
    <vt:lpwstr>2023-06-12T10:29:18Z</vt:lpwstr>
  </property>
  <property fmtid="{D5CDD505-2E9C-101B-9397-08002B2CF9AE}" pid="6" name="MSIP_Label_48a19f0c-bea1-442e-a475-ed109d9ec508_Method">
    <vt:lpwstr>Standard</vt:lpwstr>
  </property>
  <property fmtid="{D5CDD505-2E9C-101B-9397-08002B2CF9AE}" pid="7" name="MSIP_Label_48a19f0c-bea1-442e-a475-ed109d9ec508_Name">
    <vt:lpwstr>48a19f0c-bea1-442e-a475-ed109d9ec508</vt:lpwstr>
  </property>
  <property fmtid="{D5CDD505-2E9C-101B-9397-08002B2CF9AE}" pid="8" name="MSIP_Label_48a19f0c-bea1-442e-a475-ed109d9ec508_SiteId">
    <vt:lpwstr>d5bb6d35-8a82-4329-b49a-5030bd6497ab</vt:lpwstr>
  </property>
  <property fmtid="{D5CDD505-2E9C-101B-9397-08002B2CF9AE}" pid="9" name="MSIP_Label_48a19f0c-bea1-442e-a475-ed109d9ec508_ContentBits">
    <vt:lpwstr>0</vt:lpwstr>
  </property>
</Properties>
</file>