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60" r:id="rId3"/>
    <p:sldId id="2134806108" r:id="rId4"/>
    <p:sldId id="2134806109" r:id="rId5"/>
    <p:sldId id="2134806102" r:id="rId6"/>
    <p:sldId id="2134806100" r:id="rId7"/>
    <p:sldId id="2134806099" r:id="rId8"/>
    <p:sldId id="265" r:id="rId9"/>
    <p:sldId id="262" r:id="rId10"/>
    <p:sldId id="2134806107" r:id="rId11"/>
    <p:sldId id="261" r:id="rId12"/>
    <p:sldId id="2134806105" r:id="rId13"/>
    <p:sldId id="266" r:id="rId14"/>
    <p:sldId id="267" r:id="rId15"/>
    <p:sldId id="334" r:id="rId16"/>
    <p:sldId id="332" r:id="rId17"/>
    <p:sldId id="333" r:id="rId18"/>
    <p:sldId id="335" r:id="rId19"/>
    <p:sldId id="271" r:id="rId20"/>
    <p:sldId id="2134806104" r:id="rId21"/>
    <p:sldId id="288" r:id="rId22"/>
    <p:sldId id="289" r:id="rId23"/>
    <p:sldId id="290" r:id="rId24"/>
    <p:sldId id="291" r:id="rId25"/>
    <p:sldId id="292" r:id="rId26"/>
    <p:sldId id="293" r:id="rId27"/>
  </p:sldIdLst>
  <p:sldSz cx="12192000" cy="6858000"/>
  <p:notesSz cx="6797675" cy="9926638"/>
  <p:custShowLst>
    <p:custShow name="Diaporama personnalisé 2" id="0">
      <p:sldLst>
        <p:sld r:id="rId20"/>
        <p:sld r:id="rId21"/>
      </p:sldLst>
    </p:custShow>
    <p:custShow name="Diaporama personnalisé 1" id="1">
      <p:sldLst>
        <p:sld r:id="rId12"/>
        <p:sld r:id="rId13"/>
        <p:sld r:id="rId14"/>
        <p:sld r:id="rId15"/>
        <p:sld r:id="rId16"/>
        <p:sld r:id="rId17"/>
        <p:sld r:id="rId18"/>
        <p:sld r:id="rId19"/>
      </p:sldLst>
    </p:custShow>
    <p:custShow name="Diaporama personnalisé 3" id="2">
      <p:sldLst>
        <p:sld r:id="rId22"/>
        <p:sld r:id="rId23"/>
        <p:sld r:id="rId24"/>
        <p:sld r:id="rId25"/>
        <p:sld r:id="rId26"/>
        <p:sld r:id="rId27"/>
      </p:sldLst>
    </p:custShow>
    <p:custShow name="Diaporama personnalisé 4" id="3">
      <p:sldLst/>
    </p:custShow>
  </p:custShow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NTZMANN Bernard [CEGEE]" initials="KB[" lastIdx="1" clrIdx="0">
    <p:extLst>
      <p:ext uri="{19B8F6BF-5375-455C-9EA6-DF929625EA0E}">
        <p15:presenceInfo xmlns:p15="http://schemas.microsoft.com/office/powerpoint/2012/main" userId="S::bernard.kuntzmann@cegee.caisse-epargne.fr::34b1a1e0-3973-4174-8f09-080b7d8ccaf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 autoAdjust="0"/>
    <p:restoredTop sz="94660"/>
  </p:normalViewPr>
  <p:slideViewPr>
    <p:cSldViewPr>
      <p:cViewPr varScale="1">
        <p:scale>
          <a:sx n="106" d="100"/>
          <a:sy n="106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566F2-6897-4286-8379-C36572C8A8EF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44004-2B67-4FB4-B1AA-948DBE0DD2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9412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8532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6E40BB-58D3-481C-ABEE-B6F1C3FC27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01D56FF-0A90-4290-873B-A1CEFB07C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3F2400-0D85-4F08-B8B7-66F3F4BD5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9C20-D2F1-44BC-855D-E56A906B7488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F844E8-71E6-41E5-B216-87A6CDDF2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306769-E325-4A23-9CE6-4CE8B0E9B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2F3F-5AAB-426D-996F-A7035DDDB1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966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BC8FD1-748D-416C-882E-70F9828A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C08824-146C-4041-A560-C924E6155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1232D0-CA2A-4723-AFBD-91E55A3A4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9C20-D2F1-44BC-855D-E56A906B7488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581E1-2CF4-4E94-A66E-8192EAA9D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07B3A0-E3D4-4AD4-85FB-4A8F515C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2F3F-5AAB-426D-996F-A7035DDDB1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599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0EBBF8-8C01-411E-99FE-E46208342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05E4ED-4FCB-4F7F-8344-6B6E9B70F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7592EA-8D6C-4E32-8587-100BEEA44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9C20-D2F1-44BC-855D-E56A906B7488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CAC3D6-13AE-4C37-A1A9-C21E4DCE7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FE78B7-4BC6-4669-8630-5DDBA8E3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2F3F-5AAB-426D-996F-A7035DDDB1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0244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B4E1D2-6E64-48A3-9AC4-A873AB014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C1A562-810A-41AD-B6FC-E1CAE6DF25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CB87F5-F83B-4EC9-BCD4-18C518D65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9CA0CF-4B7A-44B4-BD0B-B29BFB0C4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9C20-D2F1-44BC-855D-E56A906B7488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C0747A-A62C-4B04-8234-6633F070A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57559-DE28-468C-B063-B716E3E1E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2F3F-5AAB-426D-996F-A7035DDDB1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9494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A9935D-0B7D-4B8D-8436-5A992680B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5146CC-3C25-420F-B585-FBF574BE0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FE8F3A-EC58-46C8-8E70-472FBF05AC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58CA0E1-D729-43C1-A41D-39CCB6EBBD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1F0877E-B8FF-44BF-ADB7-365E2EE3E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64B2EAA-7ACB-43DA-8B23-CB84E9764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9C20-D2F1-44BC-855D-E56A906B7488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588D92-5E01-4A00-983F-34458439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7F2D339-4737-44F1-8536-BAC338622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2F3F-5AAB-426D-996F-A7035DDDB1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82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A25483-0088-4D5C-BBD3-AA2E47810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C42276D-F20A-4F41-AE2B-7A7C6ACEE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9C20-D2F1-44BC-855D-E56A906B7488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6B7C09D-1B32-4D3C-86DB-2F910453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A5A2C99-225B-4AFC-81BA-10A5A505F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2F3F-5AAB-426D-996F-A7035DDDB1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68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D1D7B85-D374-48A1-8EAD-92A35071F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66698F-1199-4D75-8269-E1F35EC6C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2F3F-5AAB-426D-996F-A7035DDDB1F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2117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13A611-9493-445E-B35C-3960514FD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46479E-48B0-4916-AC45-6B00BC87C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63D1040-1031-417B-AAD1-605418C91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3B9842-C22B-4676-BEF4-E94765A04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9C20-D2F1-44BC-855D-E56A906B7488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EDA54B-6F65-4501-9385-C6A218386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0C0548-BC55-47AA-B696-41B9D1911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2F3F-5AAB-426D-996F-A7035DDDB1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193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9745D7-9E6E-486E-8539-7EF6B0B26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C365F7E-4F76-475D-A505-211AE0EB0D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3B187B9-4FF0-49F2-81D3-0EAC1C625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C5020B-E560-44F1-A653-D85B0C142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9C20-D2F1-44BC-855D-E56A906B7488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BC0320-E0DD-49A5-987C-ADB2B4F48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4FB0D2-966B-4496-AE85-06B278BFD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2F3F-5AAB-426D-996F-A7035DDDB1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527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E07FA8-7132-4CE8-A266-3D1C0D24F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E1DBC63-3A50-4DEC-8935-FDFC99D0E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4DA78A-F6FF-4BF2-B1EF-B68B36E49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9C20-D2F1-44BC-855D-E56A906B7488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086DD5-0AFC-43BF-9BC9-6B86B5E84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5BF004-873D-412D-A20F-238449EC2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2F3F-5AAB-426D-996F-A7035DDDB1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724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E0DD595-E4D9-4D13-BA70-F236440643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2E16B8-A522-4041-94C4-6FFFB4178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0DA3A8-1981-48EE-A499-11F8CF3E4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9C20-D2F1-44BC-855D-E56A906B7488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8D618F-08CE-4D5B-A91B-5E5ED0B4D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CCE4C9-5267-4E8C-BEA8-C326F1FEE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F2F3F-5AAB-426D-996F-A7035DDDB1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526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21153" y="1504783"/>
            <a:ext cx="10980739" cy="4860000"/>
          </a:xfrm>
        </p:spPr>
        <p:txBody>
          <a:bodyPr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48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92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9"/>
            <a:ext cx="10980739" cy="720000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8" y="137054"/>
            <a:ext cx="7300007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203663" y="701365"/>
            <a:ext cx="288000" cy="216000"/>
          </a:xfrm>
          <a:solidFill>
            <a:schemeClr val="accent4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95326" y="1113811"/>
            <a:ext cx="888207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2723719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</p:spTree>
    <p:extLst>
      <p:ext uri="{BB962C8B-B14F-4D97-AF65-F5344CB8AC3E}">
        <p14:creationId xmlns:p14="http://schemas.microsoft.com/office/powerpoint/2010/main" val="903386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21153" y="1504783"/>
            <a:ext cx="10980739" cy="4860000"/>
          </a:xfrm>
        </p:spPr>
        <p:txBody>
          <a:bodyPr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48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92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9"/>
            <a:ext cx="10980739" cy="720000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8" y="137054"/>
            <a:ext cx="7300007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203663" y="701365"/>
            <a:ext cx="288000" cy="216000"/>
          </a:xfrm>
          <a:solidFill>
            <a:schemeClr val="accent4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95326" y="1113811"/>
            <a:ext cx="888207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1925131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9" cy="4860000"/>
          </a:xfrm>
          <a:prstGeom prst="rect">
            <a:avLst/>
          </a:prstGeom>
        </p:spPr>
        <p:txBody>
          <a:bodyPr/>
          <a:lstStyle>
            <a:lvl1pPr marL="162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3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3013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30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9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3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8" y="137054"/>
            <a:ext cx="7300007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9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6" y="1113810"/>
            <a:ext cx="888207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75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4132126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5 juillet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241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5 juillet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30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5 juillet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0932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5 juillet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615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5 juillet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02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5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553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5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14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5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68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61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5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294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5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197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5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460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034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765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567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304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9" cy="4860000"/>
          </a:xfrm>
          <a:prstGeom prst="rect">
            <a:avLst/>
          </a:prstGeom>
        </p:spPr>
        <p:txBody>
          <a:bodyPr/>
          <a:lstStyle>
            <a:lvl1pPr marL="162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3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3013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30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9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3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8" y="137054"/>
            <a:ext cx="7300007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9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6" y="1113810"/>
            <a:ext cx="888207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75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1" name="Espace réservé du numéro de diapositive 8">
            <a:extLst>
              <a:ext uri="{FF2B5EF4-FFF2-40B4-BE49-F238E27FC236}">
                <a16:creationId xmlns:a16="http://schemas.microsoft.com/office/drawing/2014/main" id="{BFDBBF55-E859-4C36-AD23-FE32724C569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0956064" y="6517500"/>
            <a:ext cx="720000" cy="2520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C27D98D-97A8-4D85-8050-78A660B67E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1546" y="6314536"/>
            <a:ext cx="1392861" cy="54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494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ge de contenu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C8A4188B-E928-40A7-A72C-BF3B448FC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fr-FR"/>
              <a:t>Titre de la présentation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31993816-523E-49E3-B0A4-45F577846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3ADE562-BEB5-432E-AFF8-2923AA890A78}" type="datetime1">
              <a:rPr lang="fr-FR" smtClean="0"/>
              <a:pPr/>
              <a:t>05/07/2023</a:t>
            </a:fld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AFC8C875-1391-49D9-9CDE-5CD3E682D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B2B02-8FFA-4AE8-8936-873B449F5BB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9" name="Espace réservé du texte 17">
            <a:extLst>
              <a:ext uri="{FF2B5EF4-FFF2-40B4-BE49-F238E27FC236}">
                <a16:creationId xmlns:a16="http://schemas.microsoft.com/office/drawing/2014/main" id="{3AE301BA-027A-46DE-B492-0781869C0D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131" y="322001"/>
            <a:ext cx="11290050" cy="600075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Page de contenu simple - Titre Calibri 44 pt Bold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8A2EAD8-2727-4B40-8735-B274AFF310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131" y="1427558"/>
            <a:ext cx="11290050" cy="4608909"/>
          </a:xfrm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defRPr sz="1700"/>
            </a:lvl1pPr>
            <a:lvl2pPr>
              <a:lnSpc>
                <a:spcPct val="150000"/>
              </a:lnSpc>
              <a:spcBef>
                <a:spcPts val="1000"/>
              </a:spcBef>
              <a:defRPr sz="1700"/>
            </a:lvl2pPr>
            <a:lvl3pPr>
              <a:lnSpc>
                <a:spcPct val="150000"/>
              </a:lnSpc>
              <a:spcBef>
                <a:spcPts val="1000"/>
              </a:spcBef>
              <a:defRPr sz="1700"/>
            </a:lvl3pPr>
          </a:lstStyle>
          <a:p>
            <a:pPr lvl="0"/>
            <a:r>
              <a:rPr lang="fr-FR" dirty="0"/>
              <a:t>Une page de contenu très sobre pour faire passer le message sans artifices. Il est cependant possible d’intégrer certains </a:t>
            </a:r>
            <a:r>
              <a:rPr lang="fr-FR" dirty="0" err="1"/>
              <a:t>pictos</a:t>
            </a:r>
            <a:r>
              <a:rPr lang="fr-FR" dirty="0"/>
              <a:t> de l’identité visuelle pour illustrer le </a:t>
            </a:r>
            <a:r>
              <a:rPr lang="fr-FR" dirty="0" err="1"/>
              <a:t>propo</a:t>
            </a:r>
            <a:r>
              <a:rPr lang="fr-FR" dirty="0"/>
              <a:t>.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1693757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465600" y="2565400"/>
            <a:ext cx="55104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6192011" y="2565397"/>
            <a:ext cx="4512733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10858429" y="2216199"/>
            <a:ext cx="1776379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600000" y="1124744"/>
            <a:ext cx="109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000" y="6325666"/>
            <a:ext cx="23904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465600" y="1268933"/>
            <a:ext cx="112608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465600" y="1504800"/>
            <a:ext cx="112608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600000" y="4608000"/>
            <a:ext cx="52464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465600" y="2800800"/>
            <a:ext cx="55104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20547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3FD0-2996-49DE-AB32-44278BFA2600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C1805-9F29-413C-822E-F2705B180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562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image" Target="../media/image2.jpeg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E7239D2-9C39-4E1A-82D5-9974A784A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CFB28B-3941-4D7E-841B-8310C3E27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127F74-81D9-4A6D-B6C9-86AA960D2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09C20-D2F1-44BC-855D-E56A906B7488}" type="datetimeFigureOut">
              <a:rPr lang="fr-FR" smtClean="0"/>
              <a:t>05/07/2023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F8EFB5-B983-4564-B552-51A9C655B7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CAFC66-3CE5-4CF4-BD56-9A0ECB2BB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F2F3F-5AAB-426D-996F-A7035DDDB1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4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1" r:id="rId12"/>
    <p:sldLayoutId id="2147483682" r:id="rId13"/>
    <p:sldLayoutId id="2147483683" r:id="rId14"/>
    <p:sldLayoutId id="214748368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5 juillet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8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hyperlink" Target="https://intranetcegee.mycloud.intrabpce.fr/satisf_action/nos-clients-online/" TargetMode="External"/><Relationship Id="rId4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hyperlink" Target="https://www.aide.caisse-epargne.fr/contents/comment-activer-et-desactiver-mes-paiements-a-distance-par-carte-bancaire" TargetMode="External"/><Relationship Id="rId3" Type="http://schemas.openxmlformats.org/officeDocument/2006/relationships/image" Target="../media/image27.png"/><Relationship Id="rId7" Type="http://schemas.openxmlformats.org/officeDocument/2006/relationships/image" Target="../media/image32.png"/><Relationship Id="rId12" Type="http://schemas.openxmlformats.org/officeDocument/2006/relationships/hyperlink" Target="https://www.aide.caisse-epargne.fr/contents/comment-puis-je-visualiser-le-code-secret-de-ma-carte-bancaire-depuis-mon-application-mobile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svg"/><Relationship Id="rId11" Type="http://schemas.openxmlformats.org/officeDocument/2006/relationships/hyperlink" Target="https://www.youtube.com/watch?v=bfjpyBXH9tI" TargetMode="External"/><Relationship Id="rId5" Type="http://schemas.openxmlformats.org/officeDocument/2006/relationships/image" Target="../media/image30.png"/><Relationship Id="rId10" Type="http://schemas.openxmlformats.org/officeDocument/2006/relationships/hyperlink" Target="https://www.aide.caisse-epargne.fr/contents/comment-faire-opposition-a-distance" TargetMode="External"/><Relationship Id="rId4" Type="http://schemas.openxmlformats.org/officeDocument/2006/relationships/hyperlink" Target="http://commerciaux.celca.caisse-epargne.fr/download/2033/parcours-ligne-conseiller-mypremium/24800/2021103-nouveau-parcours-telephonique-lignes-conseillers-my-premium.pptx" TargetMode="External"/><Relationship Id="rId9" Type="http://schemas.openxmlformats.org/officeDocument/2006/relationships/image" Target="../media/image29.jpe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service-cegee-sps/sites/qualite/Obj_Quali/BDD/Forms/AllItems.aspx?RootFolder=%2Fsites%2Fqualite%2FObj%5FQuali%2FBDD%2FNCO&amp;FolderCTID=0x012000549A1825CC86B445AB8DB45A0172167C&amp;View=%7BF1302EDA%2D87F1%2D47B7%2DA844%2DF2B53BEA6DA0%7D" TargetMode="Externa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033/parcours-ligne-conseiller-mypremium/24801/20210304-parcours-mypremium-creation-dun-filtre-de-messagerie.ppt" TargetMode="External"/><Relationship Id="rId13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12" Type="http://schemas.openxmlformats.org/officeDocument/2006/relationships/hyperlink" Target="https://www.caisse-epargne.fr/grand-est-europe/banque-a-distance/toutes-vos-operations-a-distance/" TargetMode="External"/><Relationship Id="rId2" Type="http://schemas.openxmlformats.org/officeDocument/2006/relationships/hyperlink" Target="http://commerciaux.celca.caisse-epargne.fr/download/2033/parcours-ligne-conseiller-mypremium/24802/telephonie_mypremium_gestion-des-absences_decembre-2021.pp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2033/parcours-ligne-conseiller-mypremium/24800/2021103-nouveau-parcours-telephonique-lignes-conseillers-my-premium.pptx" TargetMode="External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0" Type="http://schemas.openxmlformats.org/officeDocument/2006/relationships/hyperlink" Target="http://commerciaux.celca.caisse-epargne.fr/download/1657/les-fonctionnalites-selfcare-par-canal/14482/les-fonctionnalites-selfcare-par-canal-05-2022.pdf" TargetMode="External"/><Relationship Id="rId4" Type="http://schemas.openxmlformats.org/officeDocument/2006/relationships/hyperlink" Target="http://commerciaux.celca.caisse-epargne.fr/download/1873/2021/24110/hdj-du-28-octobre-et-4-novembre-nouveau-parcours-telephonique-mypremium.pptx" TargetMode="External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7" Type="http://schemas.openxmlformats.org/officeDocument/2006/relationships/image" Target="../media/image57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commerciaux.celca.caisse-epargne.fr/download/1604/les-bonnes-pratiques/24303/20210304-parcours-mypremium-creation-dun-filtre-de-messagerie.pptx" TargetMode="Externa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commerciaux.celca.caisse-epargne.fr/download/1604/les-bonnes-pratiques/24303/20210304-parcours-mypremium-creation-dun-filtre-de-messagerie.pptx" TargetMode="Externa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isse-epargne.fr/grand-est-europe/particuliers/rendez-vous-en-ligne" TargetMode="External"/><Relationship Id="rId3" Type="http://schemas.openxmlformats.org/officeDocument/2006/relationships/package" Target="../embeddings/Microsoft_Word_Document.docx"/><Relationship Id="rId7" Type="http://schemas.openxmlformats.org/officeDocument/2006/relationships/hyperlink" Target="https://www.youtube.com/watch?app=desktop&amp;v=bfjpyBXH9tI" TargetMode="External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aide.caisse-epargne.fr/contents/comment-faire-opposition-a-distance" TargetMode="External"/><Relationship Id="rId5" Type="http://schemas.openxmlformats.org/officeDocument/2006/relationships/hyperlink" Target="https://www.aide.caisse-epargne.fr/contents/comment-puis-je-visualiser-le-code-secret-de-ma-carte-bancaire-depuis-mon-application-mobile" TargetMode="External"/><Relationship Id="rId4" Type="http://schemas.openxmlformats.org/officeDocument/2006/relationships/image" Target="../media/image68.emf"/><Relationship Id="rId9" Type="http://schemas.openxmlformats.org/officeDocument/2006/relationships/hyperlink" Target="https://assurancesnonvie-videos.natixis.com/caisse-d-039-epargne-1/espace-assurance-consulter-contrat-attestations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hyperlink" Target="mailto:nepasrepondre@mypremium.it-ce.fr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69.png"/><Relationship Id="rId4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9A88B18-58B7-4248-9AEB-E1A97A286B72}"/>
              </a:ext>
            </a:extLst>
          </p:cNvPr>
          <p:cNvCxnSpPr>
            <a:cxnSpLocks/>
          </p:cNvCxnSpPr>
          <p:nvPr/>
        </p:nvCxnSpPr>
        <p:spPr>
          <a:xfrm>
            <a:off x="6068613" y="964333"/>
            <a:ext cx="0" cy="5112568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Tampon de la poste Vecteur gratuit">
            <a:extLst>
              <a:ext uri="{FF2B5EF4-FFF2-40B4-BE49-F238E27FC236}">
                <a16:creationId xmlns:a16="http://schemas.microsoft.com/office/drawing/2014/main" id="{96703EB6-D168-4F11-8654-03499A467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73" b="32364" l="50479" r="60863">
                        <a14:foregroundMark x1="51118" y1="4000" x2="51278" y2="31636"/>
                        <a14:foregroundMark x1="51278" y1="31636" x2="52875" y2="31636"/>
                        <a14:foregroundMark x1="52875" y1="31636" x2="57508" y2="30909"/>
                        <a14:foregroundMark x1="57508" y1="30909" x2="60703" y2="31636"/>
                        <a14:foregroundMark x1="60703" y1="31636" x2="60383" y2="4000"/>
                        <a14:foregroundMark x1="60383" y1="4000" x2="51597" y2="4000"/>
                        <a14:foregroundMark x1="51597" y1="4000" x2="51118" y2="4364"/>
                        <a14:foregroundMark x1="60863" y1="3636" x2="60863" y2="18909"/>
                        <a14:foregroundMark x1="60863" y1="32727" x2="51438" y2="32364"/>
                        <a14:foregroundMark x1="50799" y1="32364" x2="50479" y2="7636"/>
                        <a14:foregroundMark x1="50479" y1="7636" x2="50958" y2="3273"/>
                        <a14:backgroundMark x1="50479" y1="31273" x2="50319" y2="4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17" t="1968" r="38331" b="66554"/>
          <a:stretch/>
        </p:blipFill>
        <p:spPr bwMode="auto">
          <a:xfrm>
            <a:off x="10313855" y="260648"/>
            <a:ext cx="1493200" cy="16116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57F37E-6F7B-43A4-8328-5B25F2E7F4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15026"/>
          <a:stretch/>
        </p:blipFill>
        <p:spPr>
          <a:xfrm>
            <a:off x="10576164" y="260648"/>
            <a:ext cx="1208468" cy="1417887"/>
          </a:xfrm>
          <a:prstGeom prst="rect">
            <a:avLst/>
          </a:prstGeom>
        </p:spPr>
      </p:pic>
      <p:pic>
        <p:nvPicPr>
          <p:cNvPr id="1030" name="Picture 6" descr="Tampon de la poste Vecteur gratuit">
            <a:extLst>
              <a:ext uri="{FF2B5EF4-FFF2-40B4-BE49-F238E27FC236}">
                <a16:creationId xmlns:a16="http://schemas.microsoft.com/office/drawing/2014/main" id="{94103E83-529B-432F-A3C3-1D1843C1F4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D6D6D6"/>
              </a:clrFrom>
              <a:clrTo>
                <a:srgbClr val="D6D6D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t="76604" r="76246"/>
          <a:stretch/>
        </p:blipFill>
        <p:spPr bwMode="auto">
          <a:xfrm>
            <a:off x="9669016" y="964333"/>
            <a:ext cx="1152119" cy="130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94E2828-80C3-46F7-8D72-AEAEE4E6D8BC}"/>
              </a:ext>
            </a:extLst>
          </p:cNvPr>
          <p:cNvSpPr txBox="1"/>
          <p:nvPr/>
        </p:nvSpPr>
        <p:spPr>
          <a:xfrm>
            <a:off x="723077" y="263013"/>
            <a:ext cx="1031385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la Qualité de service en période estivale</a:t>
            </a:r>
            <a:br>
              <a:rPr lang="fr-FR" sz="32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</a:br>
            <a:r>
              <a:rPr lang="fr-FR" sz="32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									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8D64EDD-3498-47FD-87F7-8670A0BAA3A7}"/>
              </a:ext>
            </a:extLst>
          </p:cNvPr>
          <p:cNvSpPr txBox="1"/>
          <p:nvPr/>
        </p:nvSpPr>
        <p:spPr>
          <a:xfrm>
            <a:off x="6346747" y="2319258"/>
            <a:ext cx="580982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sz="24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les réflexes en période estivale :</a:t>
            </a:r>
          </a:p>
          <a:p>
            <a:endParaRPr lang="fr-FR" sz="800" b="1" i="1" dirty="0">
              <a:solidFill>
                <a:schemeClr val="tx2">
                  <a:lumMod val="50000"/>
                </a:schemeClr>
              </a:solidFill>
              <a:latin typeface="Bradley Hand ITC" panose="03070402050302030203" pitchFamily="66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fr-FR" sz="24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Avant mon départ 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4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Pendant mes congés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4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A mon retour</a:t>
            </a:r>
          </a:p>
          <a:p>
            <a:pPr lvl="1"/>
            <a:endParaRPr lang="fr-FR" sz="2400" b="1" i="1" dirty="0">
              <a:solidFill>
                <a:schemeClr val="tx2">
                  <a:lumMod val="50000"/>
                </a:schemeClr>
              </a:solidFill>
              <a:latin typeface="Bradley Hand ITC" panose="03070402050302030203" pitchFamily="66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sz="24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Les liens utiles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342748-E93E-445D-86A2-2533C37AA67A}"/>
              </a:ext>
            </a:extLst>
          </p:cNvPr>
          <p:cNvSpPr txBox="1"/>
          <p:nvPr/>
        </p:nvSpPr>
        <p:spPr>
          <a:xfrm>
            <a:off x="263352" y="6043354"/>
            <a:ext cx="532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Heure du Jeudi du 6 Juillet 2023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1A526CC-DD00-5900-8A7C-BE5229935B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7" y="1111833"/>
            <a:ext cx="5613997" cy="491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5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94E2828-80C3-46F7-8D72-AEAEE4E6D8BC}"/>
              </a:ext>
            </a:extLst>
          </p:cNvPr>
          <p:cNvSpPr txBox="1"/>
          <p:nvPr/>
        </p:nvSpPr>
        <p:spPr>
          <a:xfrm>
            <a:off x="723077" y="263013"/>
            <a:ext cx="998143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A vos marques…Prêt…Klaxoon!!! </a:t>
            </a:r>
          </a:p>
          <a:p>
            <a:pPr algn="ctr"/>
            <a:br>
              <a:rPr lang="fr-FR" sz="36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</a:br>
            <a:r>
              <a:rPr lang="fr-FR" sz="32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									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8D64EDD-3498-47FD-87F7-8670A0BAA3A7}"/>
              </a:ext>
            </a:extLst>
          </p:cNvPr>
          <p:cNvSpPr txBox="1"/>
          <p:nvPr/>
        </p:nvSpPr>
        <p:spPr>
          <a:xfrm>
            <a:off x="6352846" y="1268760"/>
            <a:ext cx="55819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fr-FR" sz="2400" b="1" i="1" dirty="0">
              <a:solidFill>
                <a:schemeClr val="tx2">
                  <a:lumMod val="50000"/>
                </a:schemeClr>
              </a:solidFill>
              <a:latin typeface="Bradley Hand ITC" panose="03070402050302030203" pitchFamily="66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fr-FR" sz="2400" b="1" i="1" dirty="0">
              <a:solidFill>
                <a:schemeClr val="tx2">
                  <a:lumMod val="50000"/>
                </a:schemeClr>
              </a:solidFill>
              <a:latin typeface="Bradley Hand ITC" panose="03070402050302030203" pitchFamily="66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153B009-9416-37F7-2D0E-4366455FD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058" y="1425924"/>
            <a:ext cx="3621725" cy="384998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F46B2D-44F7-3D21-A6D8-EABB2E0B3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74" y="1628800"/>
            <a:ext cx="6642564" cy="43204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AE38AC-9799-ED54-93F3-64CC0E4B2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9656" y="4878150"/>
            <a:ext cx="915496" cy="107113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A218730-A1D9-CDEF-ECE2-60F8A8E0952E}"/>
              </a:ext>
            </a:extLst>
          </p:cNvPr>
          <p:cNvSpPr txBox="1"/>
          <p:nvPr/>
        </p:nvSpPr>
        <p:spPr>
          <a:xfrm>
            <a:off x="7536160" y="5661248"/>
            <a:ext cx="4536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https://app.klaxoon.com/join/EAZZVCP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FF5F038D-62F1-C976-E6BF-ABE91AD049CD}"/>
              </a:ext>
            </a:extLst>
          </p:cNvPr>
          <p:cNvCxnSpPr>
            <a:cxnSpLocks/>
          </p:cNvCxnSpPr>
          <p:nvPr/>
        </p:nvCxnSpPr>
        <p:spPr>
          <a:xfrm>
            <a:off x="7176120" y="1268760"/>
            <a:ext cx="0" cy="5112568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837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94E2828-80C3-46F7-8D72-AEAEE4E6D8BC}"/>
              </a:ext>
            </a:extLst>
          </p:cNvPr>
          <p:cNvSpPr txBox="1"/>
          <p:nvPr/>
        </p:nvSpPr>
        <p:spPr>
          <a:xfrm>
            <a:off x="723077" y="263013"/>
            <a:ext cx="99814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Une satisfaction impactée de 3 points en moyenne lors des périodes de congés.</a:t>
            </a:r>
          </a:p>
          <a:p>
            <a:pPr algn="ctr"/>
            <a:br>
              <a:rPr lang="fr-FR" sz="36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</a:br>
            <a:r>
              <a:rPr lang="fr-FR" sz="3200" b="1" i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</a:rPr>
              <a:t>									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8D64EDD-3498-47FD-87F7-8670A0BAA3A7}"/>
              </a:ext>
            </a:extLst>
          </p:cNvPr>
          <p:cNvSpPr txBox="1"/>
          <p:nvPr/>
        </p:nvSpPr>
        <p:spPr>
          <a:xfrm>
            <a:off x="6352846" y="1268760"/>
            <a:ext cx="55819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fr-FR" sz="2400" b="1" i="1" dirty="0">
              <a:solidFill>
                <a:schemeClr val="tx2">
                  <a:lumMod val="50000"/>
                </a:schemeClr>
              </a:solidFill>
              <a:latin typeface="Bradley Hand ITC" panose="03070402050302030203" pitchFamily="66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fr-FR" sz="2400" b="1" i="1" dirty="0">
              <a:solidFill>
                <a:schemeClr val="tx2">
                  <a:lumMod val="50000"/>
                </a:schemeClr>
              </a:solidFill>
              <a:latin typeface="Bradley Hand ITC" panose="03070402050302030203" pitchFamily="66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131936-82EE-4351-9865-D7E3F604A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22" y="2374537"/>
            <a:ext cx="4795162" cy="28008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172D84-7E48-5746-EE3D-6E0AC0276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155" y="1772816"/>
            <a:ext cx="6001724" cy="3974296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1CACEC1-1A88-F1AA-CBEF-5B48777B8A19}"/>
              </a:ext>
            </a:extLst>
          </p:cNvPr>
          <p:cNvCxnSpPr>
            <a:cxnSpLocks/>
          </p:cNvCxnSpPr>
          <p:nvPr/>
        </p:nvCxnSpPr>
        <p:spPr>
          <a:xfrm>
            <a:off x="5519936" y="1564674"/>
            <a:ext cx="0" cy="442061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88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98D97B9C-7FCA-4676-8937-5A610FCD1E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-9" t="1425" r="9" b="640"/>
          <a:stretch/>
        </p:blipFill>
        <p:spPr>
          <a:xfrm>
            <a:off x="5960721" y="-18161"/>
            <a:ext cx="6181962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36E4755-EAB1-4215-8CF7-DAAFCDDC4A3A}"/>
              </a:ext>
            </a:extLst>
          </p:cNvPr>
          <p:cNvSpPr txBox="1"/>
          <p:nvPr/>
        </p:nvSpPr>
        <p:spPr>
          <a:xfrm>
            <a:off x="27783" y="1588356"/>
            <a:ext cx="484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F3F7D4D-8841-49EF-A72C-385CBB36433E}"/>
              </a:ext>
            </a:extLst>
          </p:cNvPr>
          <p:cNvSpPr txBox="1"/>
          <p:nvPr/>
        </p:nvSpPr>
        <p:spPr>
          <a:xfrm>
            <a:off x="2711625" y="1471725"/>
            <a:ext cx="4104456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b="1" i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1. Avant mon départ en congés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BA9302-6FF4-46A1-A57E-96D218CB4B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99"/>
          <a:stretch/>
        </p:blipFill>
        <p:spPr>
          <a:xfrm>
            <a:off x="11038127" y="128519"/>
            <a:ext cx="1153873" cy="123572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6940C0E-F868-40B5-919D-363439A13FF9}"/>
              </a:ext>
            </a:extLst>
          </p:cNvPr>
          <p:cNvGrpSpPr/>
          <p:nvPr/>
        </p:nvGrpSpPr>
        <p:grpSpPr>
          <a:xfrm>
            <a:off x="427269" y="4974137"/>
            <a:ext cx="826906" cy="545146"/>
            <a:chOff x="4729163" y="3941763"/>
            <a:chExt cx="1201738" cy="865188"/>
          </a:xfrm>
          <a:solidFill>
            <a:srgbClr val="333333"/>
          </a:solidFill>
        </p:grpSpPr>
        <p:sp>
          <p:nvSpPr>
            <p:cNvPr id="8" name="Freeform 42">
              <a:extLst>
                <a:ext uri="{FF2B5EF4-FFF2-40B4-BE49-F238E27FC236}">
                  <a16:creationId xmlns:a16="http://schemas.microsoft.com/office/drawing/2014/main" id="{81E53667-4079-4E33-A5D5-60FF1E4FB9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9163" y="4475163"/>
              <a:ext cx="1201738" cy="153988"/>
            </a:xfrm>
            <a:custGeom>
              <a:avLst/>
              <a:gdLst>
                <a:gd name="T0" fmla="*/ 295 w 298"/>
                <a:gd name="T1" fmla="*/ 38 h 38"/>
                <a:gd name="T2" fmla="*/ 292 w 298"/>
                <a:gd name="T3" fmla="*/ 35 h 38"/>
                <a:gd name="T4" fmla="*/ 237 w 298"/>
                <a:gd name="T5" fmla="*/ 6 h 38"/>
                <a:gd name="T6" fmla="*/ 182 w 298"/>
                <a:gd name="T7" fmla="*/ 35 h 38"/>
                <a:gd name="T8" fmla="*/ 179 w 298"/>
                <a:gd name="T9" fmla="*/ 38 h 38"/>
                <a:gd name="T10" fmla="*/ 176 w 298"/>
                <a:gd name="T11" fmla="*/ 35 h 38"/>
                <a:gd name="T12" fmla="*/ 237 w 298"/>
                <a:gd name="T13" fmla="*/ 0 h 38"/>
                <a:gd name="T14" fmla="*/ 298 w 298"/>
                <a:gd name="T15" fmla="*/ 35 h 38"/>
                <a:gd name="T16" fmla="*/ 295 w 298"/>
                <a:gd name="T17" fmla="*/ 38 h 38"/>
                <a:gd name="T18" fmla="*/ 119 w 298"/>
                <a:gd name="T19" fmla="*/ 38 h 38"/>
                <a:gd name="T20" fmla="*/ 116 w 298"/>
                <a:gd name="T21" fmla="*/ 35 h 38"/>
                <a:gd name="T22" fmla="*/ 61 w 298"/>
                <a:gd name="T23" fmla="*/ 6 h 38"/>
                <a:gd name="T24" fmla="*/ 6 w 298"/>
                <a:gd name="T25" fmla="*/ 35 h 38"/>
                <a:gd name="T26" fmla="*/ 3 w 298"/>
                <a:gd name="T27" fmla="*/ 38 h 38"/>
                <a:gd name="T28" fmla="*/ 0 w 298"/>
                <a:gd name="T29" fmla="*/ 35 h 38"/>
                <a:gd name="T30" fmla="*/ 61 w 298"/>
                <a:gd name="T31" fmla="*/ 0 h 38"/>
                <a:gd name="T32" fmla="*/ 122 w 298"/>
                <a:gd name="T33" fmla="*/ 35 h 38"/>
                <a:gd name="T34" fmla="*/ 119 w 298"/>
                <a:gd name="T3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8" h="38">
                  <a:moveTo>
                    <a:pt x="295" y="38"/>
                  </a:moveTo>
                  <a:cubicBezTo>
                    <a:pt x="293" y="38"/>
                    <a:pt x="292" y="37"/>
                    <a:pt x="292" y="35"/>
                  </a:cubicBezTo>
                  <a:cubicBezTo>
                    <a:pt x="292" y="19"/>
                    <a:pt x="267" y="6"/>
                    <a:pt x="237" y="6"/>
                  </a:cubicBezTo>
                  <a:cubicBezTo>
                    <a:pt x="207" y="6"/>
                    <a:pt x="182" y="19"/>
                    <a:pt x="182" y="35"/>
                  </a:cubicBezTo>
                  <a:cubicBezTo>
                    <a:pt x="182" y="37"/>
                    <a:pt x="181" y="38"/>
                    <a:pt x="179" y="38"/>
                  </a:cubicBezTo>
                  <a:cubicBezTo>
                    <a:pt x="177" y="38"/>
                    <a:pt x="176" y="37"/>
                    <a:pt x="176" y="35"/>
                  </a:cubicBezTo>
                  <a:cubicBezTo>
                    <a:pt x="176" y="15"/>
                    <a:pt x="203" y="0"/>
                    <a:pt x="237" y="0"/>
                  </a:cubicBezTo>
                  <a:cubicBezTo>
                    <a:pt x="271" y="0"/>
                    <a:pt x="298" y="15"/>
                    <a:pt x="298" y="35"/>
                  </a:cubicBezTo>
                  <a:cubicBezTo>
                    <a:pt x="298" y="37"/>
                    <a:pt x="297" y="38"/>
                    <a:pt x="295" y="38"/>
                  </a:cubicBezTo>
                  <a:close/>
                  <a:moveTo>
                    <a:pt x="119" y="38"/>
                  </a:moveTo>
                  <a:cubicBezTo>
                    <a:pt x="117" y="38"/>
                    <a:pt x="116" y="37"/>
                    <a:pt x="116" y="35"/>
                  </a:cubicBezTo>
                  <a:cubicBezTo>
                    <a:pt x="116" y="19"/>
                    <a:pt x="91" y="6"/>
                    <a:pt x="61" y="6"/>
                  </a:cubicBezTo>
                  <a:cubicBezTo>
                    <a:pt x="31" y="6"/>
                    <a:pt x="6" y="19"/>
                    <a:pt x="6" y="35"/>
                  </a:cubicBezTo>
                  <a:cubicBezTo>
                    <a:pt x="6" y="37"/>
                    <a:pt x="5" y="38"/>
                    <a:pt x="3" y="38"/>
                  </a:cubicBezTo>
                  <a:cubicBezTo>
                    <a:pt x="1" y="38"/>
                    <a:pt x="0" y="37"/>
                    <a:pt x="0" y="35"/>
                  </a:cubicBezTo>
                  <a:cubicBezTo>
                    <a:pt x="0" y="15"/>
                    <a:pt x="27" y="0"/>
                    <a:pt x="61" y="0"/>
                  </a:cubicBezTo>
                  <a:cubicBezTo>
                    <a:pt x="95" y="0"/>
                    <a:pt x="122" y="15"/>
                    <a:pt x="122" y="35"/>
                  </a:cubicBezTo>
                  <a:cubicBezTo>
                    <a:pt x="122" y="37"/>
                    <a:pt x="121" y="38"/>
                    <a:pt x="119" y="3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" name="Freeform 43">
              <a:extLst>
                <a:ext uri="{FF2B5EF4-FFF2-40B4-BE49-F238E27FC236}">
                  <a16:creationId xmlns:a16="http://schemas.microsoft.com/office/drawing/2014/main" id="{CED19FB3-2A15-4084-9A09-4645AA2EE6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1876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1" name="Freeform 44">
              <a:extLst>
                <a:ext uri="{FF2B5EF4-FFF2-40B4-BE49-F238E27FC236}">
                  <a16:creationId xmlns:a16="http://schemas.microsoft.com/office/drawing/2014/main" id="{38B9DB0B-B782-47D6-A0FA-577B314B4B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5613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2" name="Freeform 45">
              <a:extLst>
                <a:ext uri="{FF2B5EF4-FFF2-40B4-BE49-F238E27FC236}">
                  <a16:creationId xmlns:a16="http://schemas.microsoft.com/office/drawing/2014/main" id="{00F8181E-9974-4759-9594-20FD5C699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426" y="3941763"/>
              <a:ext cx="23813" cy="865188"/>
            </a:xfrm>
            <a:custGeom>
              <a:avLst/>
              <a:gdLst>
                <a:gd name="T0" fmla="*/ 3 w 6"/>
                <a:gd name="T1" fmla="*/ 214 h 214"/>
                <a:gd name="T2" fmla="*/ 0 w 6"/>
                <a:gd name="T3" fmla="*/ 211 h 214"/>
                <a:gd name="T4" fmla="*/ 0 w 6"/>
                <a:gd name="T5" fmla="*/ 3 h 214"/>
                <a:gd name="T6" fmla="*/ 3 w 6"/>
                <a:gd name="T7" fmla="*/ 0 h 214"/>
                <a:gd name="T8" fmla="*/ 6 w 6"/>
                <a:gd name="T9" fmla="*/ 3 h 214"/>
                <a:gd name="T10" fmla="*/ 6 w 6"/>
                <a:gd name="T11" fmla="*/ 211 h 214"/>
                <a:gd name="T12" fmla="*/ 3 w 6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14">
                  <a:moveTo>
                    <a:pt x="3" y="214"/>
                  </a:moveTo>
                  <a:cubicBezTo>
                    <a:pt x="2" y="214"/>
                    <a:pt x="0" y="213"/>
                    <a:pt x="0" y="21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211"/>
                    <a:pt x="6" y="211"/>
                    <a:pt x="6" y="211"/>
                  </a:cubicBezTo>
                  <a:cubicBezTo>
                    <a:pt x="6" y="213"/>
                    <a:pt x="5" y="214"/>
                    <a:pt x="3" y="2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FFBAD1EA-8CB4-48E8-8D8F-5286FE2BCCA0}"/>
              </a:ext>
            </a:extLst>
          </p:cNvPr>
          <p:cNvSpPr txBox="1"/>
          <p:nvPr/>
        </p:nvSpPr>
        <p:spPr>
          <a:xfrm>
            <a:off x="1271464" y="2276705"/>
            <a:ext cx="10674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Que planifier ?</a:t>
            </a:r>
          </a:p>
          <a:p>
            <a:pPr marL="54000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Bloquer ses plages d’absence dans l’agenda		</a:t>
            </a: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  <a:sym typeface="Wingdings" panose="05000000000000000000" pitchFamily="2" charset="2"/>
              </a:rPr>
              <a:t> pour éviter la prise d’un rdv via internet</a:t>
            </a:r>
            <a:endParaRPr lang="fr-FR" sz="1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54000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Transmettre les dossiers de crédits </a:t>
            </a:r>
            <a:r>
              <a:rPr lang="fr-FR" sz="14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immo</a:t>
            </a: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en cours	  	</a:t>
            </a: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  <a:sym typeface="Wingdings" panose="05000000000000000000" pitchFamily="2" charset="2"/>
              </a:rPr>
              <a:t> pour assurer un suivi de qualité</a:t>
            </a:r>
            <a:endParaRPr lang="fr-FR" sz="1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54000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Communiquer à son binôme les situations MAD - RPM</a:t>
            </a: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  <a:sym typeface="Wingdings" panose="05000000000000000000" pitchFamily="2" charset="2"/>
              </a:rPr>
              <a:t>	 pour assurer le suivi du risque</a:t>
            </a:r>
            <a:endParaRPr lang="fr-FR" sz="1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4A19FC4-859B-40AB-A19F-AA5021A6452E}"/>
              </a:ext>
            </a:extLst>
          </p:cNvPr>
          <p:cNvSpPr txBox="1"/>
          <p:nvPr/>
        </p:nvSpPr>
        <p:spPr>
          <a:xfrm>
            <a:off x="1232503" y="4838906"/>
            <a:ext cx="1067410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Comment assurer un suivi de La Satisfaction Client ?</a:t>
            </a:r>
          </a:p>
          <a:p>
            <a:pPr marL="540000" indent="-28575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En veillant au traitement des levées d’anonymat via Nos clients On-line</a:t>
            </a:r>
            <a:r>
              <a:rPr lang="fr-FR" sz="1400" b="1" dirty="0">
                <a:latin typeface="Cavolini" panose="03000502040302020204" pitchFamily="66" charset="0"/>
                <a:cs typeface="Cavolini" panose="03000502040302020204" pitchFamily="66" charset="0"/>
              </a:rPr>
              <a:t>	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CD69C46-2A3A-4A44-8E33-AEA0C4B1DF40}"/>
              </a:ext>
            </a:extLst>
          </p:cNvPr>
          <p:cNvSpPr txBox="1"/>
          <p:nvPr/>
        </p:nvSpPr>
        <p:spPr>
          <a:xfrm>
            <a:off x="8163250" y="2399650"/>
            <a:ext cx="2253230" cy="7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33" name="Image 32" descr="Cartoon Vector icône document dans le style comique. Gestion de projet sign  illustration pictogramme. Pour faire la liste d'affaires à l'aide d'effet  splash concept Image Vectorielle Stock - Alamy">
            <a:extLst>
              <a:ext uri="{FF2B5EF4-FFF2-40B4-BE49-F238E27FC236}">
                <a16:creationId xmlns:a16="http://schemas.microsoft.com/office/drawing/2014/main" id="{3609FE79-BFB3-4727-8C56-00D09489B0D8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0" t="18980" r="24208" b="20106"/>
          <a:stretch/>
        </p:blipFill>
        <p:spPr bwMode="auto">
          <a:xfrm>
            <a:off x="356280" y="2588435"/>
            <a:ext cx="897895" cy="869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" descr="Icône De Clic D'indicateur De Main Symbole De Contact De Souris De Clic De  Doigt De Bouton De Curseur D'isolement, Flèche De Web Illustration de  Vecteur - Illustration du indicateur, curseur: 152282274">
            <a:hlinkClick r:id="rId5"/>
            <a:extLst>
              <a:ext uri="{FF2B5EF4-FFF2-40B4-BE49-F238E27FC236}">
                <a16:creationId xmlns:a16="http://schemas.microsoft.com/office/drawing/2014/main" id="{F9A60028-9B5B-476C-BAAA-638065982B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9369005" y="5302383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8D1C0AD-2646-44A4-A3D3-CC9626B6BADC}"/>
              </a:ext>
            </a:extLst>
          </p:cNvPr>
          <p:cNvSpPr txBox="1"/>
          <p:nvPr/>
        </p:nvSpPr>
        <p:spPr>
          <a:xfrm>
            <a:off x="511875" y="293560"/>
            <a:ext cx="105262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Pendant la période estivale, quels sont les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reflexes à adopter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 pour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assurer la continuité de la relation avec nos clients 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?</a:t>
            </a:r>
            <a:endParaRPr lang="fr-FR" sz="3200" b="1" cap="all" dirty="0">
              <a:solidFill>
                <a:srgbClr val="C00000"/>
              </a:solidFill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69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DE1A430-22D0-4D78-8670-672D4F7158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-9" t="1425" r="9" b="640"/>
          <a:stretch/>
        </p:blipFill>
        <p:spPr>
          <a:xfrm>
            <a:off x="6010038" y="-96469"/>
            <a:ext cx="6181962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A3341D9D-E896-4DF5-9B8A-16FF9B1647E5}"/>
              </a:ext>
            </a:extLst>
          </p:cNvPr>
          <p:cNvSpPr txBox="1"/>
          <p:nvPr/>
        </p:nvSpPr>
        <p:spPr>
          <a:xfrm>
            <a:off x="830542" y="2219078"/>
            <a:ext cx="10461268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Comment informer ses clients de son absence lors d’un appel téléphonique ?</a:t>
            </a:r>
          </a:p>
          <a:p>
            <a:pPr marL="720000" indent="-285750"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Comment transférer les notifications mails, vers la boîte générique ?</a:t>
            </a:r>
          </a:p>
          <a:p>
            <a:pPr marL="711450" lvl="1">
              <a:spcBef>
                <a:spcPts val="600"/>
              </a:spcBef>
              <a:spcAft>
                <a:spcPts val="600"/>
              </a:spcAft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	</a:t>
            </a:r>
          </a:p>
          <a:p>
            <a:pPr marL="711450" lvl="1"/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72000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Comment programmer un message d’absence pour les demandes mail de nos clients ?</a:t>
            </a:r>
          </a:p>
          <a:p>
            <a:pPr marL="711450" lvl="1">
              <a:spcBef>
                <a:spcPts val="600"/>
              </a:spcBef>
              <a:spcAft>
                <a:spcPts val="600"/>
              </a:spcAft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		</a:t>
            </a:r>
          </a:p>
          <a:p>
            <a:pPr marL="254250"/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72000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Comment guider nos clients en notre absence ?</a:t>
            </a:r>
          </a:p>
          <a:p>
            <a:pPr marL="254250">
              <a:spcBef>
                <a:spcPts val="1200"/>
              </a:spcBef>
              <a:spcAft>
                <a:spcPts val="1200"/>
              </a:spcAft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	</a:t>
            </a:r>
          </a:p>
          <a:p>
            <a:pPr marL="254250">
              <a:spcBef>
                <a:spcPts val="1200"/>
              </a:spcBef>
              <a:spcAft>
                <a:spcPts val="1200"/>
              </a:spcAft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	Activer mes paiements CB à distance		  </a:t>
            </a:r>
          </a:p>
          <a:p>
            <a:pPr marL="254250">
              <a:spcBef>
                <a:spcPts val="1200"/>
              </a:spcBef>
              <a:spcAft>
                <a:spcPts val="1200"/>
              </a:spcAft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	Faire opposition CB				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BA9302-6FF4-46A1-A57E-96D218CB4B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99"/>
          <a:stretch/>
        </p:blipFill>
        <p:spPr>
          <a:xfrm>
            <a:off x="11038127" y="128519"/>
            <a:ext cx="1153873" cy="1235726"/>
          </a:xfrm>
          <a:prstGeom prst="rect">
            <a:avLst/>
          </a:prstGeom>
        </p:spPr>
      </p:pic>
      <p:pic>
        <p:nvPicPr>
          <p:cNvPr id="13" name="Graphique 325">
            <a:hlinkClick r:id="rId4"/>
            <a:extLst>
              <a:ext uri="{FF2B5EF4-FFF2-40B4-BE49-F238E27FC236}">
                <a16:creationId xmlns:a16="http://schemas.microsoft.com/office/drawing/2014/main" id="{6FD8186F-27EA-4EBF-8E9D-0EDDC172F0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174" y="2294651"/>
            <a:ext cx="637337" cy="656172"/>
          </a:xfrm>
          <a:prstGeom prst="rect">
            <a:avLst/>
          </a:prstGeom>
        </p:spPr>
      </p:pic>
      <p:pic>
        <p:nvPicPr>
          <p:cNvPr id="14" name="Graphique 271">
            <a:extLst>
              <a:ext uri="{FF2B5EF4-FFF2-40B4-BE49-F238E27FC236}">
                <a16:creationId xmlns:a16="http://schemas.microsoft.com/office/drawing/2014/main" id="{A507BCE8-9878-4D48-9202-7EBDD191E6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299" y="3563218"/>
            <a:ext cx="639781" cy="656171"/>
          </a:xfrm>
          <a:prstGeom prst="rect">
            <a:avLst/>
          </a:prstGeom>
        </p:spPr>
      </p:pic>
      <p:pic>
        <p:nvPicPr>
          <p:cNvPr id="1028" name="Picture 4" descr="Icône De Clic D'indicateur De Main Symbole De Contact De Souris De Clic De  Doigt De Bouton De Curseur D'isolement, Flèche De Web Illustration de  Vecteur - Illustration du indicateur, curseur: 152282274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3410F73C-B25F-474E-A8C5-336CEF925B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9984433" y="2205759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Icône De Clic D'indicateur De Main Symbole De Contact De Souris De Clic De  Doigt De Bouton De Curseur D'isolement, Flèche De Web Illustration de  Vecteur - Illustration du indicateur, curseur: 152282274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CFEE1AC6-8572-4EFC-91F6-40D5A7702C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9984432" y="2622737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Icône De Clic D'indicateur De Main Symbole De Contact De Souris De Clic De  Doigt De Bouton De Curseur D'isolement, Flèche De Web Illustration de  Vecteur - Illustration du indicateur, curseur: 152282274">
            <a:hlinkClick r:id="rId10"/>
            <a:extLst>
              <a:ext uri="{FF2B5EF4-FFF2-40B4-BE49-F238E27FC236}">
                <a16:creationId xmlns:a16="http://schemas.microsoft.com/office/drawing/2014/main" id="{CFBB6D1E-6C2F-42EE-9464-BB5FB819C7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5552580" y="6165352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Icône De Clic D'indicateur De Main Symbole De Contact De Souris De Clic De  Doigt De Bouton De Curseur D'isolement, Flèche De Web Illustration de  Vecteur - Illustration du indicateur, curseur: 152282274">
            <a:hlinkClick r:id="rId11"/>
            <a:extLst>
              <a:ext uri="{FF2B5EF4-FFF2-40B4-BE49-F238E27FC236}">
                <a16:creationId xmlns:a16="http://schemas.microsoft.com/office/drawing/2014/main" id="{990A228F-94F3-423A-B9EB-749663EA4F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9984434" y="5463980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Icône De Clic D'indicateur De Main Symbole De Contact De Souris De Clic De  Doigt De Bouton De Curseur D'isolement, Flèche De Web Illustration de  Vecteur - Illustration du indicateur, curseur: 152282274">
            <a:hlinkClick r:id="rId12"/>
            <a:extLst>
              <a:ext uri="{FF2B5EF4-FFF2-40B4-BE49-F238E27FC236}">
                <a16:creationId xmlns:a16="http://schemas.microsoft.com/office/drawing/2014/main" id="{E663366D-C5EB-4219-95B9-A064332974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9984434" y="6093344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Icône De Clic D'indicateur De Main Symbole De Contact De Souris De Clic De  Doigt De Bouton De Curseur D'isolement, Flèche De Web Illustration de  Vecteur - Illustration du indicateur, curseur: 152282274">
            <a:hlinkClick r:id="rId13"/>
            <a:extLst>
              <a:ext uri="{FF2B5EF4-FFF2-40B4-BE49-F238E27FC236}">
                <a16:creationId xmlns:a16="http://schemas.microsoft.com/office/drawing/2014/main" id="{9396F41E-F0F3-4548-841F-0A1D2BD21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5552581" y="5596697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03FB69-1F44-4D8C-B38F-E8043FE39F7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1683" y="5053134"/>
            <a:ext cx="639781" cy="6155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2340AF-D1D6-46AF-87B0-11D150426D32}"/>
              </a:ext>
            </a:extLst>
          </p:cNvPr>
          <p:cNvSpPr/>
          <p:nvPr/>
        </p:nvSpPr>
        <p:spPr>
          <a:xfrm>
            <a:off x="7104021" y="5515234"/>
            <a:ext cx="27975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Augmenter son Plafond CB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0CD09E-47BC-47CE-8D83-3CACE2520265}"/>
              </a:ext>
            </a:extLst>
          </p:cNvPr>
          <p:cNvSpPr/>
          <p:nvPr/>
        </p:nvSpPr>
        <p:spPr>
          <a:xfrm>
            <a:off x="7104021" y="6078752"/>
            <a:ext cx="28248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Réédition de code secret CB</a:t>
            </a:r>
          </a:p>
        </p:txBody>
      </p:sp>
      <p:pic>
        <p:nvPicPr>
          <p:cNvPr id="18" name="Picture 4" descr="Icône De Clic D'indicateur De Main Symbole De Contact De Souris De Clic De  Doigt De Bouton De Curseur D'isolement, Flèche De Web Illustration de  Vecteur - Illustration du indicateur, curseur: 152282274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9476F836-4F8C-4EBC-B2D9-5FD3304BF1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4398" r="10333" b="23246"/>
          <a:stretch/>
        </p:blipFill>
        <p:spPr bwMode="auto">
          <a:xfrm>
            <a:off x="9984432" y="3676156"/>
            <a:ext cx="104747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8CC9F867-7D62-47D2-83C2-0518AAA08284}"/>
              </a:ext>
            </a:extLst>
          </p:cNvPr>
          <p:cNvSpPr txBox="1"/>
          <p:nvPr/>
        </p:nvSpPr>
        <p:spPr>
          <a:xfrm>
            <a:off x="2711625" y="1471725"/>
            <a:ext cx="4104456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b="1" i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1. Avant mon départ en congés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6D88CFC-DC8E-4D1C-82A1-2158AFDF384D}"/>
              </a:ext>
            </a:extLst>
          </p:cNvPr>
          <p:cNvSpPr txBox="1"/>
          <p:nvPr/>
        </p:nvSpPr>
        <p:spPr>
          <a:xfrm>
            <a:off x="511875" y="293560"/>
            <a:ext cx="105262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Pendant la période estivale, sur quelles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bonnes pratiques 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s’appuyer pour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maintenir la joignabilité de nos clients 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?</a:t>
            </a:r>
            <a:endParaRPr lang="fr-FR" sz="3200" b="1" cap="all" dirty="0">
              <a:solidFill>
                <a:srgbClr val="C00000"/>
              </a:solidFill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64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uiExpand="1" build="p"/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36E4755-EAB1-4215-8CF7-DAAFCDDC4A3A}"/>
              </a:ext>
            </a:extLst>
          </p:cNvPr>
          <p:cNvSpPr txBox="1"/>
          <p:nvPr/>
        </p:nvSpPr>
        <p:spPr>
          <a:xfrm>
            <a:off x="27783" y="1588356"/>
            <a:ext cx="484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BA9302-6FF4-46A1-A57E-96D218CB4B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9"/>
          <a:stretch/>
        </p:blipFill>
        <p:spPr>
          <a:xfrm>
            <a:off x="11038127" y="128519"/>
            <a:ext cx="1153873" cy="123572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ACD69C46-2A3A-4A44-8E33-AEA0C4B1DF40}"/>
              </a:ext>
            </a:extLst>
          </p:cNvPr>
          <p:cNvSpPr txBox="1"/>
          <p:nvPr/>
        </p:nvSpPr>
        <p:spPr>
          <a:xfrm>
            <a:off x="8163250" y="2399650"/>
            <a:ext cx="2253230" cy="7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DD5604-7163-4F8E-9103-785810606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105" y="2360101"/>
            <a:ext cx="634039" cy="658425"/>
          </a:xfrm>
          <a:prstGeom prst="rect">
            <a:avLst/>
          </a:prstGeom>
        </p:spPr>
      </p:pic>
      <p:pic>
        <p:nvPicPr>
          <p:cNvPr id="43" name="Graphique 271">
            <a:extLst>
              <a:ext uri="{FF2B5EF4-FFF2-40B4-BE49-F238E27FC236}">
                <a16:creationId xmlns:a16="http://schemas.microsoft.com/office/drawing/2014/main" id="{B160AF40-DDFE-4DA7-8C5E-C82924197A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55630" y="3415407"/>
            <a:ext cx="639781" cy="639781"/>
          </a:xfrm>
          <a:prstGeom prst="rect">
            <a:avLst/>
          </a:prstGeom>
        </p:spPr>
      </p:pic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BC76A9CB-AEAB-49D0-B6AA-8E0A240B6C70}"/>
              </a:ext>
            </a:extLst>
          </p:cNvPr>
          <p:cNvSpPr/>
          <p:nvPr/>
        </p:nvSpPr>
        <p:spPr>
          <a:xfrm>
            <a:off x="1416566" y="4594735"/>
            <a:ext cx="869118" cy="42295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MAD RPM</a:t>
            </a:r>
          </a:p>
          <a:p>
            <a:pPr algn="ctr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VIGI</a:t>
            </a: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B683DDD6-D81B-40C1-B06A-FEBAD79AA675}"/>
              </a:ext>
            </a:extLst>
          </p:cNvPr>
          <p:cNvGrpSpPr/>
          <p:nvPr/>
        </p:nvGrpSpPr>
        <p:grpSpPr>
          <a:xfrm>
            <a:off x="1557383" y="5647371"/>
            <a:ext cx="587482" cy="422955"/>
            <a:chOff x="4729163" y="3941763"/>
            <a:chExt cx="1201738" cy="865188"/>
          </a:xfrm>
          <a:solidFill>
            <a:srgbClr val="333333"/>
          </a:solidFill>
        </p:grpSpPr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69317DDA-F276-422A-BF3A-890A1F989D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9163" y="4475163"/>
              <a:ext cx="1201738" cy="153988"/>
            </a:xfrm>
            <a:custGeom>
              <a:avLst/>
              <a:gdLst>
                <a:gd name="T0" fmla="*/ 295 w 298"/>
                <a:gd name="T1" fmla="*/ 38 h 38"/>
                <a:gd name="T2" fmla="*/ 292 w 298"/>
                <a:gd name="T3" fmla="*/ 35 h 38"/>
                <a:gd name="T4" fmla="*/ 237 w 298"/>
                <a:gd name="T5" fmla="*/ 6 h 38"/>
                <a:gd name="T6" fmla="*/ 182 w 298"/>
                <a:gd name="T7" fmla="*/ 35 h 38"/>
                <a:gd name="T8" fmla="*/ 179 w 298"/>
                <a:gd name="T9" fmla="*/ 38 h 38"/>
                <a:gd name="T10" fmla="*/ 176 w 298"/>
                <a:gd name="T11" fmla="*/ 35 h 38"/>
                <a:gd name="T12" fmla="*/ 237 w 298"/>
                <a:gd name="T13" fmla="*/ 0 h 38"/>
                <a:gd name="T14" fmla="*/ 298 w 298"/>
                <a:gd name="T15" fmla="*/ 35 h 38"/>
                <a:gd name="T16" fmla="*/ 295 w 298"/>
                <a:gd name="T17" fmla="*/ 38 h 38"/>
                <a:gd name="T18" fmla="*/ 119 w 298"/>
                <a:gd name="T19" fmla="*/ 38 h 38"/>
                <a:gd name="T20" fmla="*/ 116 w 298"/>
                <a:gd name="T21" fmla="*/ 35 h 38"/>
                <a:gd name="T22" fmla="*/ 61 w 298"/>
                <a:gd name="T23" fmla="*/ 6 h 38"/>
                <a:gd name="T24" fmla="*/ 6 w 298"/>
                <a:gd name="T25" fmla="*/ 35 h 38"/>
                <a:gd name="T26" fmla="*/ 3 w 298"/>
                <a:gd name="T27" fmla="*/ 38 h 38"/>
                <a:gd name="T28" fmla="*/ 0 w 298"/>
                <a:gd name="T29" fmla="*/ 35 h 38"/>
                <a:gd name="T30" fmla="*/ 61 w 298"/>
                <a:gd name="T31" fmla="*/ 0 h 38"/>
                <a:gd name="T32" fmla="*/ 122 w 298"/>
                <a:gd name="T33" fmla="*/ 35 h 38"/>
                <a:gd name="T34" fmla="*/ 119 w 298"/>
                <a:gd name="T3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8" h="38">
                  <a:moveTo>
                    <a:pt x="295" y="38"/>
                  </a:moveTo>
                  <a:cubicBezTo>
                    <a:pt x="293" y="38"/>
                    <a:pt x="292" y="37"/>
                    <a:pt x="292" y="35"/>
                  </a:cubicBezTo>
                  <a:cubicBezTo>
                    <a:pt x="292" y="19"/>
                    <a:pt x="267" y="6"/>
                    <a:pt x="237" y="6"/>
                  </a:cubicBezTo>
                  <a:cubicBezTo>
                    <a:pt x="207" y="6"/>
                    <a:pt x="182" y="19"/>
                    <a:pt x="182" y="35"/>
                  </a:cubicBezTo>
                  <a:cubicBezTo>
                    <a:pt x="182" y="37"/>
                    <a:pt x="181" y="38"/>
                    <a:pt x="179" y="38"/>
                  </a:cubicBezTo>
                  <a:cubicBezTo>
                    <a:pt x="177" y="38"/>
                    <a:pt x="176" y="37"/>
                    <a:pt x="176" y="35"/>
                  </a:cubicBezTo>
                  <a:cubicBezTo>
                    <a:pt x="176" y="15"/>
                    <a:pt x="203" y="0"/>
                    <a:pt x="237" y="0"/>
                  </a:cubicBezTo>
                  <a:cubicBezTo>
                    <a:pt x="271" y="0"/>
                    <a:pt x="298" y="15"/>
                    <a:pt x="298" y="35"/>
                  </a:cubicBezTo>
                  <a:cubicBezTo>
                    <a:pt x="298" y="37"/>
                    <a:pt x="297" y="38"/>
                    <a:pt x="295" y="38"/>
                  </a:cubicBezTo>
                  <a:close/>
                  <a:moveTo>
                    <a:pt x="119" y="38"/>
                  </a:moveTo>
                  <a:cubicBezTo>
                    <a:pt x="117" y="38"/>
                    <a:pt x="116" y="37"/>
                    <a:pt x="116" y="35"/>
                  </a:cubicBezTo>
                  <a:cubicBezTo>
                    <a:pt x="116" y="19"/>
                    <a:pt x="91" y="6"/>
                    <a:pt x="61" y="6"/>
                  </a:cubicBezTo>
                  <a:cubicBezTo>
                    <a:pt x="31" y="6"/>
                    <a:pt x="6" y="19"/>
                    <a:pt x="6" y="35"/>
                  </a:cubicBezTo>
                  <a:cubicBezTo>
                    <a:pt x="6" y="37"/>
                    <a:pt x="5" y="38"/>
                    <a:pt x="3" y="38"/>
                  </a:cubicBezTo>
                  <a:cubicBezTo>
                    <a:pt x="1" y="38"/>
                    <a:pt x="0" y="37"/>
                    <a:pt x="0" y="35"/>
                  </a:cubicBezTo>
                  <a:cubicBezTo>
                    <a:pt x="0" y="15"/>
                    <a:pt x="27" y="0"/>
                    <a:pt x="61" y="0"/>
                  </a:cubicBezTo>
                  <a:cubicBezTo>
                    <a:pt x="95" y="0"/>
                    <a:pt x="122" y="15"/>
                    <a:pt x="122" y="35"/>
                  </a:cubicBezTo>
                  <a:cubicBezTo>
                    <a:pt x="122" y="37"/>
                    <a:pt x="121" y="38"/>
                    <a:pt x="119" y="3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47" name="Freeform 43">
              <a:extLst>
                <a:ext uri="{FF2B5EF4-FFF2-40B4-BE49-F238E27FC236}">
                  <a16:creationId xmlns:a16="http://schemas.microsoft.com/office/drawing/2014/main" id="{3A73BF1D-91A7-4B17-897C-BAEBAE03C7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1876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AE02603E-5530-4E49-8AC9-90BBD8FA3A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5613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4E7012FC-D5B0-4ACD-B851-36527E677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426" y="3941763"/>
              <a:ext cx="23813" cy="865188"/>
            </a:xfrm>
            <a:custGeom>
              <a:avLst/>
              <a:gdLst>
                <a:gd name="T0" fmla="*/ 3 w 6"/>
                <a:gd name="T1" fmla="*/ 214 h 214"/>
                <a:gd name="T2" fmla="*/ 0 w 6"/>
                <a:gd name="T3" fmla="*/ 211 h 214"/>
                <a:gd name="T4" fmla="*/ 0 w 6"/>
                <a:gd name="T5" fmla="*/ 3 h 214"/>
                <a:gd name="T6" fmla="*/ 3 w 6"/>
                <a:gd name="T7" fmla="*/ 0 h 214"/>
                <a:gd name="T8" fmla="*/ 6 w 6"/>
                <a:gd name="T9" fmla="*/ 3 h 214"/>
                <a:gd name="T10" fmla="*/ 6 w 6"/>
                <a:gd name="T11" fmla="*/ 211 h 214"/>
                <a:gd name="T12" fmla="*/ 3 w 6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14">
                  <a:moveTo>
                    <a:pt x="3" y="214"/>
                  </a:moveTo>
                  <a:cubicBezTo>
                    <a:pt x="2" y="214"/>
                    <a:pt x="0" y="213"/>
                    <a:pt x="0" y="21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211"/>
                    <a:pt x="6" y="211"/>
                    <a:pt x="6" y="211"/>
                  </a:cubicBezTo>
                  <a:cubicBezTo>
                    <a:pt x="6" y="213"/>
                    <a:pt x="5" y="214"/>
                    <a:pt x="3" y="2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7A28D833-57AA-45FD-84ED-27A541BC5876}"/>
              </a:ext>
            </a:extLst>
          </p:cNvPr>
          <p:cNvSpPr txBox="1"/>
          <p:nvPr/>
        </p:nvSpPr>
        <p:spPr>
          <a:xfrm>
            <a:off x="2870594" y="2399650"/>
            <a:ext cx="744538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400"/>
              </a:spcBef>
              <a:spcAft>
                <a:spcPts val="2400"/>
              </a:spcAft>
              <a:defRPr/>
            </a:pP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Solidarité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d’équipe &amp; </a:t>
            </a: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interception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des appels téléphoniques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spcBef>
                <a:spcPts val="2400"/>
              </a:spcBef>
              <a:spcAft>
                <a:spcPts val="2400"/>
              </a:spcAft>
              <a:defRPr/>
            </a:pP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Traitement au quotidien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, des demandes mails (de son binôme ou de la boîte générique)</a:t>
            </a:r>
          </a:p>
          <a:p>
            <a:pPr>
              <a:spcBef>
                <a:spcPts val="2400"/>
              </a:spcBef>
              <a:spcAft>
                <a:spcPts val="2400"/>
              </a:spcAft>
              <a:defRPr/>
            </a:pP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Décisions au quotidien 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des instances Risque des collaborateurs absents (dans le respect du schéma délégataire)</a:t>
            </a:r>
          </a:p>
          <a:p>
            <a:pPr>
              <a:spcBef>
                <a:spcPts val="2400"/>
              </a:spcBef>
              <a:spcAft>
                <a:spcPts val="2400"/>
              </a:spcAft>
              <a:defRPr/>
            </a:pP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Attention à la qualité de service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, à travers 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Nos Clients On-Line</a:t>
            </a:r>
            <a:r>
              <a:rPr lang="fr-FR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, notamment sur le </a:t>
            </a: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traitement des levées d’anonymat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A272E1E-39BB-4039-AA65-EF88B58E9D9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15000"/>
          </a:blip>
          <a:srcRect l="-9" t="1425" r="9" b="640"/>
          <a:stretch/>
        </p:blipFill>
        <p:spPr>
          <a:xfrm>
            <a:off x="5960721" y="-18161"/>
            <a:ext cx="6181962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DE82470-BCF2-494B-938B-3DB8458B072E}"/>
              </a:ext>
            </a:extLst>
          </p:cNvPr>
          <p:cNvSpPr txBox="1"/>
          <p:nvPr/>
        </p:nvSpPr>
        <p:spPr>
          <a:xfrm>
            <a:off x="2999655" y="1471725"/>
            <a:ext cx="324036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b="1" i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2. Pendant les congés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E055E93-E9BC-4015-805B-441720AEAE8C}"/>
              </a:ext>
            </a:extLst>
          </p:cNvPr>
          <p:cNvSpPr txBox="1"/>
          <p:nvPr/>
        </p:nvSpPr>
        <p:spPr>
          <a:xfrm>
            <a:off x="511875" y="293560"/>
            <a:ext cx="105262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Pendant la période estivale, quels sont les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reflexes à adopter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 pour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maintenir le lien avec nos clients 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?</a:t>
            </a:r>
            <a:endParaRPr lang="fr-FR" sz="3200" b="1" cap="all" dirty="0">
              <a:solidFill>
                <a:srgbClr val="C00000"/>
              </a:solidFill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74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0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36E4755-EAB1-4215-8CF7-DAAFCDDC4A3A}"/>
              </a:ext>
            </a:extLst>
          </p:cNvPr>
          <p:cNvSpPr txBox="1"/>
          <p:nvPr/>
        </p:nvSpPr>
        <p:spPr>
          <a:xfrm>
            <a:off x="27783" y="1588356"/>
            <a:ext cx="484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BA9302-6FF4-46A1-A57E-96D218CB4B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9"/>
          <a:stretch/>
        </p:blipFill>
        <p:spPr>
          <a:xfrm>
            <a:off x="11038127" y="128519"/>
            <a:ext cx="1153873" cy="123572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6940C0E-F868-40B5-919D-363439A13FF9}"/>
              </a:ext>
            </a:extLst>
          </p:cNvPr>
          <p:cNvGrpSpPr/>
          <p:nvPr/>
        </p:nvGrpSpPr>
        <p:grpSpPr>
          <a:xfrm>
            <a:off x="1393462" y="5598333"/>
            <a:ext cx="587482" cy="422955"/>
            <a:chOff x="4729163" y="3941763"/>
            <a:chExt cx="1201738" cy="865188"/>
          </a:xfrm>
          <a:solidFill>
            <a:srgbClr val="333333"/>
          </a:solidFill>
        </p:grpSpPr>
        <p:sp>
          <p:nvSpPr>
            <p:cNvPr id="8" name="Freeform 42">
              <a:extLst>
                <a:ext uri="{FF2B5EF4-FFF2-40B4-BE49-F238E27FC236}">
                  <a16:creationId xmlns:a16="http://schemas.microsoft.com/office/drawing/2014/main" id="{81E53667-4079-4E33-A5D5-60FF1E4FB9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9163" y="4475163"/>
              <a:ext cx="1201738" cy="153988"/>
            </a:xfrm>
            <a:custGeom>
              <a:avLst/>
              <a:gdLst>
                <a:gd name="T0" fmla="*/ 295 w 298"/>
                <a:gd name="T1" fmla="*/ 38 h 38"/>
                <a:gd name="T2" fmla="*/ 292 w 298"/>
                <a:gd name="T3" fmla="*/ 35 h 38"/>
                <a:gd name="T4" fmla="*/ 237 w 298"/>
                <a:gd name="T5" fmla="*/ 6 h 38"/>
                <a:gd name="T6" fmla="*/ 182 w 298"/>
                <a:gd name="T7" fmla="*/ 35 h 38"/>
                <a:gd name="T8" fmla="*/ 179 w 298"/>
                <a:gd name="T9" fmla="*/ 38 h 38"/>
                <a:gd name="T10" fmla="*/ 176 w 298"/>
                <a:gd name="T11" fmla="*/ 35 h 38"/>
                <a:gd name="T12" fmla="*/ 237 w 298"/>
                <a:gd name="T13" fmla="*/ 0 h 38"/>
                <a:gd name="T14" fmla="*/ 298 w 298"/>
                <a:gd name="T15" fmla="*/ 35 h 38"/>
                <a:gd name="T16" fmla="*/ 295 w 298"/>
                <a:gd name="T17" fmla="*/ 38 h 38"/>
                <a:gd name="T18" fmla="*/ 119 w 298"/>
                <a:gd name="T19" fmla="*/ 38 h 38"/>
                <a:gd name="T20" fmla="*/ 116 w 298"/>
                <a:gd name="T21" fmla="*/ 35 h 38"/>
                <a:gd name="T22" fmla="*/ 61 w 298"/>
                <a:gd name="T23" fmla="*/ 6 h 38"/>
                <a:gd name="T24" fmla="*/ 6 w 298"/>
                <a:gd name="T25" fmla="*/ 35 h 38"/>
                <a:gd name="T26" fmla="*/ 3 w 298"/>
                <a:gd name="T27" fmla="*/ 38 h 38"/>
                <a:gd name="T28" fmla="*/ 0 w 298"/>
                <a:gd name="T29" fmla="*/ 35 h 38"/>
                <a:gd name="T30" fmla="*/ 61 w 298"/>
                <a:gd name="T31" fmla="*/ 0 h 38"/>
                <a:gd name="T32" fmla="*/ 122 w 298"/>
                <a:gd name="T33" fmla="*/ 35 h 38"/>
                <a:gd name="T34" fmla="*/ 119 w 298"/>
                <a:gd name="T3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8" h="38">
                  <a:moveTo>
                    <a:pt x="295" y="38"/>
                  </a:moveTo>
                  <a:cubicBezTo>
                    <a:pt x="293" y="38"/>
                    <a:pt x="292" y="37"/>
                    <a:pt x="292" y="35"/>
                  </a:cubicBezTo>
                  <a:cubicBezTo>
                    <a:pt x="292" y="19"/>
                    <a:pt x="267" y="6"/>
                    <a:pt x="237" y="6"/>
                  </a:cubicBezTo>
                  <a:cubicBezTo>
                    <a:pt x="207" y="6"/>
                    <a:pt x="182" y="19"/>
                    <a:pt x="182" y="35"/>
                  </a:cubicBezTo>
                  <a:cubicBezTo>
                    <a:pt x="182" y="37"/>
                    <a:pt x="181" y="38"/>
                    <a:pt x="179" y="38"/>
                  </a:cubicBezTo>
                  <a:cubicBezTo>
                    <a:pt x="177" y="38"/>
                    <a:pt x="176" y="37"/>
                    <a:pt x="176" y="35"/>
                  </a:cubicBezTo>
                  <a:cubicBezTo>
                    <a:pt x="176" y="15"/>
                    <a:pt x="203" y="0"/>
                    <a:pt x="237" y="0"/>
                  </a:cubicBezTo>
                  <a:cubicBezTo>
                    <a:pt x="271" y="0"/>
                    <a:pt x="298" y="15"/>
                    <a:pt x="298" y="35"/>
                  </a:cubicBezTo>
                  <a:cubicBezTo>
                    <a:pt x="298" y="37"/>
                    <a:pt x="297" y="38"/>
                    <a:pt x="295" y="38"/>
                  </a:cubicBezTo>
                  <a:close/>
                  <a:moveTo>
                    <a:pt x="119" y="38"/>
                  </a:moveTo>
                  <a:cubicBezTo>
                    <a:pt x="117" y="38"/>
                    <a:pt x="116" y="37"/>
                    <a:pt x="116" y="35"/>
                  </a:cubicBezTo>
                  <a:cubicBezTo>
                    <a:pt x="116" y="19"/>
                    <a:pt x="91" y="6"/>
                    <a:pt x="61" y="6"/>
                  </a:cubicBezTo>
                  <a:cubicBezTo>
                    <a:pt x="31" y="6"/>
                    <a:pt x="6" y="19"/>
                    <a:pt x="6" y="35"/>
                  </a:cubicBezTo>
                  <a:cubicBezTo>
                    <a:pt x="6" y="37"/>
                    <a:pt x="5" y="38"/>
                    <a:pt x="3" y="38"/>
                  </a:cubicBezTo>
                  <a:cubicBezTo>
                    <a:pt x="1" y="38"/>
                    <a:pt x="0" y="37"/>
                    <a:pt x="0" y="35"/>
                  </a:cubicBezTo>
                  <a:cubicBezTo>
                    <a:pt x="0" y="15"/>
                    <a:pt x="27" y="0"/>
                    <a:pt x="61" y="0"/>
                  </a:cubicBezTo>
                  <a:cubicBezTo>
                    <a:pt x="95" y="0"/>
                    <a:pt x="122" y="15"/>
                    <a:pt x="122" y="35"/>
                  </a:cubicBezTo>
                  <a:cubicBezTo>
                    <a:pt x="122" y="37"/>
                    <a:pt x="121" y="38"/>
                    <a:pt x="119" y="3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" name="Freeform 43">
              <a:extLst>
                <a:ext uri="{FF2B5EF4-FFF2-40B4-BE49-F238E27FC236}">
                  <a16:creationId xmlns:a16="http://schemas.microsoft.com/office/drawing/2014/main" id="{CED19FB3-2A15-4084-9A09-4645AA2EE6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1876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1" name="Freeform 44">
              <a:extLst>
                <a:ext uri="{FF2B5EF4-FFF2-40B4-BE49-F238E27FC236}">
                  <a16:creationId xmlns:a16="http://schemas.microsoft.com/office/drawing/2014/main" id="{38B9DB0B-B782-47D6-A0FA-577B314B4B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5613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2" name="Freeform 45">
              <a:extLst>
                <a:ext uri="{FF2B5EF4-FFF2-40B4-BE49-F238E27FC236}">
                  <a16:creationId xmlns:a16="http://schemas.microsoft.com/office/drawing/2014/main" id="{00F8181E-9974-4759-9594-20FD5C699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426" y="3941763"/>
              <a:ext cx="23813" cy="865188"/>
            </a:xfrm>
            <a:custGeom>
              <a:avLst/>
              <a:gdLst>
                <a:gd name="T0" fmla="*/ 3 w 6"/>
                <a:gd name="T1" fmla="*/ 214 h 214"/>
                <a:gd name="T2" fmla="*/ 0 w 6"/>
                <a:gd name="T3" fmla="*/ 211 h 214"/>
                <a:gd name="T4" fmla="*/ 0 w 6"/>
                <a:gd name="T5" fmla="*/ 3 h 214"/>
                <a:gd name="T6" fmla="*/ 3 w 6"/>
                <a:gd name="T7" fmla="*/ 0 h 214"/>
                <a:gd name="T8" fmla="*/ 6 w 6"/>
                <a:gd name="T9" fmla="*/ 3 h 214"/>
                <a:gd name="T10" fmla="*/ 6 w 6"/>
                <a:gd name="T11" fmla="*/ 211 h 214"/>
                <a:gd name="T12" fmla="*/ 3 w 6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14">
                  <a:moveTo>
                    <a:pt x="3" y="214"/>
                  </a:moveTo>
                  <a:cubicBezTo>
                    <a:pt x="2" y="214"/>
                    <a:pt x="0" y="213"/>
                    <a:pt x="0" y="21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211"/>
                    <a:pt x="6" y="211"/>
                    <a:pt x="6" y="211"/>
                  </a:cubicBezTo>
                  <a:cubicBezTo>
                    <a:pt x="6" y="213"/>
                    <a:pt x="5" y="214"/>
                    <a:pt x="3" y="2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pic>
        <p:nvPicPr>
          <p:cNvPr id="13" name="Graphique 325">
            <a:extLst>
              <a:ext uri="{FF2B5EF4-FFF2-40B4-BE49-F238E27FC236}">
                <a16:creationId xmlns:a16="http://schemas.microsoft.com/office/drawing/2014/main" id="{6FD8186F-27EA-4EBF-8E9D-0EDDC172F0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43472" y="2244228"/>
            <a:ext cx="637337" cy="656172"/>
          </a:xfrm>
          <a:prstGeom prst="rect">
            <a:avLst/>
          </a:prstGeom>
        </p:spPr>
      </p:pic>
      <p:pic>
        <p:nvPicPr>
          <p:cNvPr id="14" name="Graphique 271">
            <a:extLst>
              <a:ext uri="{FF2B5EF4-FFF2-40B4-BE49-F238E27FC236}">
                <a16:creationId xmlns:a16="http://schemas.microsoft.com/office/drawing/2014/main" id="{A507BCE8-9878-4D48-9202-7EBDD191E6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45163" y="3431215"/>
            <a:ext cx="639781" cy="63978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0BC48B4-14A9-4249-A24D-08EA22AD2CC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3462" y="4497315"/>
            <a:ext cx="542925" cy="542925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ACD69C46-2A3A-4A44-8E33-AEA0C4B1DF40}"/>
              </a:ext>
            </a:extLst>
          </p:cNvPr>
          <p:cNvSpPr txBox="1"/>
          <p:nvPr/>
        </p:nvSpPr>
        <p:spPr>
          <a:xfrm>
            <a:off x="8163250" y="2399650"/>
            <a:ext cx="2253230" cy="7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A3AC2FA6-EEEC-4750-A800-9EFDFD40320C}"/>
              </a:ext>
            </a:extLst>
          </p:cNvPr>
          <p:cNvSpPr txBox="1"/>
          <p:nvPr/>
        </p:nvSpPr>
        <p:spPr>
          <a:xfrm>
            <a:off x="2431976" y="2399650"/>
            <a:ext cx="95310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D’être rappelés par le conseiller pour s’assurer que les demandes adressées pendant les congés ont bien été traitées.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fr-FR" sz="1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D’être informés du retour de congé de leur conseiller.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fr-FR" sz="1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D’avoir un retour sur le suivi de leur demande, en s’appuyant sur le débriefing réalisé avec son binôme sur les dossiers en cours.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fr-FR" sz="1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1600" b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D’être appelés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suite à une levée d’anonymat, pour s’assurer du suivi du dossier.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40D6465-7611-48C0-8BBA-1122970528E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15000"/>
          </a:blip>
          <a:srcRect l="-9" t="1425" r="9" b="640"/>
          <a:stretch/>
        </p:blipFill>
        <p:spPr>
          <a:xfrm>
            <a:off x="5960721" y="-18161"/>
            <a:ext cx="6181962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FBEEF7B-CC02-4429-91C4-E5EFA1EF7AC2}"/>
              </a:ext>
            </a:extLst>
          </p:cNvPr>
          <p:cNvSpPr txBox="1"/>
          <p:nvPr/>
        </p:nvSpPr>
        <p:spPr>
          <a:xfrm>
            <a:off x="2406326" y="1521910"/>
            <a:ext cx="656999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fr-FR" b="1" i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3. A mon retour de congés, nos clients apprécieront 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08E2939-8885-4A61-A122-70BF37ACAF25}"/>
              </a:ext>
            </a:extLst>
          </p:cNvPr>
          <p:cNvSpPr txBox="1"/>
          <p:nvPr/>
        </p:nvSpPr>
        <p:spPr>
          <a:xfrm>
            <a:off x="511875" y="293560"/>
            <a:ext cx="105262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Pendant la période estivale, quels sont les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reflexes à adopter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 pour </a:t>
            </a:r>
            <a:r>
              <a:rPr lang="fr-FR" sz="3200" b="1" cap="all" dirty="0">
                <a:solidFill>
                  <a:srgbClr val="C00000"/>
                </a:solidFill>
                <a:latin typeface="Mistral" panose="03090702030407020403" pitchFamily="66" charset="0"/>
              </a:rPr>
              <a:t>renouer le lien avec nos clients </a:t>
            </a:r>
            <a:r>
              <a:rPr lang="fr-FR" sz="3200" b="1" cap="all" dirty="0">
                <a:solidFill>
                  <a:schemeClr val="tx2">
                    <a:lumMod val="75000"/>
                  </a:schemeClr>
                </a:solidFill>
                <a:latin typeface="Mistral" panose="03090702030407020403" pitchFamily="66" charset="0"/>
              </a:rPr>
              <a:t>?</a:t>
            </a:r>
            <a:endParaRPr lang="fr-FR" sz="3200" b="1" cap="all" dirty="0">
              <a:solidFill>
                <a:srgbClr val="C00000"/>
              </a:solidFill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48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4981481-B663-FC03-0BA0-38FAD1AD1F76}"/>
              </a:ext>
            </a:extLst>
          </p:cNvPr>
          <p:cNvSpPr/>
          <p:nvPr/>
        </p:nvSpPr>
        <p:spPr>
          <a:xfrm>
            <a:off x="5730765" y="4630330"/>
            <a:ext cx="6048672" cy="1823006"/>
          </a:xfrm>
          <a:prstGeom prst="roundRect">
            <a:avLst/>
          </a:prstGeom>
          <a:solidFill>
            <a:schemeClr val="bg1">
              <a:lumMod val="85000"/>
              <a:alpha val="17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800" b="1" cap="all" dirty="0">
                <a:solidFill>
                  <a:schemeClr val="tx2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Page internet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DC40A3F-5C08-8E94-E380-C7DE13EB34E2}"/>
              </a:ext>
            </a:extLst>
          </p:cNvPr>
          <p:cNvSpPr/>
          <p:nvPr/>
        </p:nvSpPr>
        <p:spPr>
          <a:xfrm>
            <a:off x="5730765" y="1844358"/>
            <a:ext cx="6048672" cy="1804974"/>
          </a:xfrm>
          <a:prstGeom prst="roundRect">
            <a:avLst/>
          </a:prstGeom>
          <a:solidFill>
            <a:schemeClr val="bg1">
              <a:lumMod val="85000"/>
              <a:alpha val="17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800" b="1" cap="all" dirty="0">
                <a:solidFill>
                  <a:schemeClr val="tx2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Les fonctionnalités </a:t>
            </a:r>
            <a:r>
              <a:rPr lang="fr-FR" sz="1800" b="1" cap="all" dirty="0" err="1">
                <a:solidFill>
                  <a:schemeClr val="tx2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Selfcare</a:t>
            </a:r>
            <a:r>
              <a:rPr lang="fr-FR" sz="1800" b="1" cap="all" dirty="0">
                <a:solidFill>
                  <a:schemeClr val="tx2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par canal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E8A706F-FF68-FBA8-59DA-2520D68C2ECF}"/>
              </a:ext>
            </a:extLst>
          </p:cNvPr>
          <p:cNvSpPr/>
          <p:nvPr/>
        </p:nvSpPr>
        <p:spPr>
          <a:xfrm>
            <a:off x="509092" y="1844358"/>
            <a:ext cx="4722812" cy="4608978"/>
          </a:xfrm>
          <a:prstGeom prst="roundRect">
            <a:avLst/>
          </a:prstGeom>
          <a:solidFill>
            <a:schemeClr val="bg1">
              <a:lumMod val="85000"/>
              <a:alpha val="17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800" b="1" cap="all" dirty="0" err="1">
                <a:solidFill>
                  <a:schemeClr val="tx2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My</a:t>
            </a:r>
            <a:r>
              <a:rPr lang="fr-FR" sz="1800" b="1" cap="all" dirty="0">
                <a:solidFill>
                  <a:schemeClr val="tx2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Premium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AC9CA6-DEE5-4393-B3C0-EBE7103CCE4A}"/>
              </a:ext>
            </a:extLst>
          </p:cNvPr>
          <p:cNvSpPr txBox="1"/>
          <p:nvPr/>
        </p:nvSpPr>
        <p:spPr>
          <a:xfrm>
            <a:off x="1271464" y="337268"/>
            <a:ext cx="892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cap="all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Les liens pour vous être utile</a:t>
            </a:r>
            <a:endParaRPr lang="fr-FR" sz="2800" b="1" cap="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  <p:pic>
        <p:nvPicPr>
          <p:cNvPr id="28" name="Image 27">
            <a:hlinkClick r:id="rId2"/>
            <a:extLst>
              <a:ext uri="{FF2B5EF4-FFF2-40B4-BE49-F238E27FC236}">
                <a16:creationId xmlns:a16="http://schemas.microsoft.com/office/drawing/2014/main" id="{194FA8F5-C26E-8066-C775-A99D62688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953" y="2529369"/>
            <a:ext cx="3640821" cy="589163"/>
          </a:xfrm>
          <a:prstGeom prst="rect">
            <a:avLst/>
          </a:prstGeom>
        </p:spPr>
      </p:pic>
      <p:pic>
        <p:nvPicPr>
          <p:cNvPr id="30" name="Image 29">
            <a:hlinkClick r:id="rId4"/>
            <a:extLst>
              <a:ext uri="{FF2B5EF4-FFF2-40B4-BE49-F238E27FC236}">
                <a16:creationId xmlns:a16="http://schemas.microsoft.com/office/drawing/2014/main" id="{07430293-E71B-93C3-E6F5-793EF1370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048" y="3649332"/>
            <a:ext cx="3950678" cy="668474"/>
          </a:xfrm>
          <a:prstGeom prst="rect">
            <a:avLst/>
          </a:prstGeom>
        </p:spPr>
      </p:pic>
      <p:pic>
        <p:nvPicPr>
          <p:cNvPr id="32" name="Image 31">
            <a:hlinkClick r:id="rId6"/>
            <a:extLst>
              <a:ext uri="{FF2B5EF4-FFF2-40B4-BE49-F238E27FC236}">
                <a16:creationId xmlns:a16="http://schemas.microsoft.com/office/drawing/2014/main" id="{91978AD6-D4C8-9426-C37E-4CF356B9CA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776" y="4654640"/>
            <a:ext cx="3589177" cy="736454"/>
          </a:xfrm>
          <a:prstGeom prst="rect">
            <a:avLst/>
          </a:prstGeom>
        </p:spPr>
      </p:pic>
      <p:pic>
        <p:nvPicPr>
          <p:cNvPr id="34" name="Image 33">
            <a:hlinkClick r:id="rId8"/>
            <a:extLst>
              <a:ext uri="{FF2B5EF4-FFF2-40B4-BE49-F238E27FC236}">
                <a16:creationId xmlns:a16="http://schemas.microsoft.com/office/drawing/2014/main" id="{BB0A6B97-4BB6-1A10-EB61-4760A4558E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9712" y="5719691"/>
            <a:ext cx="3821571" cy="589163"/>
          </a:xfrm>
          <a:prstGeom prst="rect">
            <a:avLst/>
          </a:prstGeom>
        </p:spPr>
      </p:pic>
      <p:pic>
        <p:nvPicPr>
          <p:cNvPr id="36" name="Image 35">
            <a:hlinkClick r:id="rId10"/>
            <a:extLst>
              <a:ext uri="{FF2B5EF4-FFF2-40B4-BE49-F238E27FC236}">
                <a16:creationId xmlns:a16="http://schemas.microsoft.com/office/drawing/2014/main" id="{4AAE4D49-7B9D-77F4-A445-6E010A835E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03178" y="2633496"/>
            <a:ext cx="3797852" cy="691802"/>
          </a:xfrm>
          <a:prstGeom prst="rect">
            <a:avLst/>
          </a:prstGeom>
        </p:spPr>
      </p:pic>
      <p:pic>
        <p:nvPicPr>
          <p:cNvPr id="41" name="Image 40">
            <a:hlinkClick r:id="rId12"/>
            <a:extLst>
              <a:ext uri="{FF2B5EF4-FFF2-40B4-BE49-F238E27FC236}">
                <a16:creationId xmlns:a16="http://schemas.microsoft.com/office/drawing/2014/main" id="{430070C2-1922-E700-1899-FCBD71AAD8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39813" y="5372678"/>
            <a:ext cx="4384982" cy="69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2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1094F36-2BDC-4852-B56E-54E9F55B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fr-FR" sz="5400"/>
              <a:t>Vos contacts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670B88E-2396-A615-62A9-EA7E99371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78" y="3212527"/>
            <a:ext cx="3528392" cy="85269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08D4B2-9C68-112B-6957-C1EF0EA79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5033273"/>
            <a:ext cx="3987987" cy="85685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513BDB0-4380-61D0-02E3-9CC564D85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2703" y="1069798"/>
            <a:ext cx="5369182" cy="482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918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>
            <a:extLst>
              <a:ext uri="{FF2B5EF4-FFF2-40B4-BE49-F238E27FC236}">
                <a16:creationId xmlns:a16="http://schemas.microsoft.com/office/drawing/2014/main" id="{6DF850F5-3E54-4508-96BE-FABAAC0D75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51331" y="1200151"/>
            <a:ext cx="565149" cy="565149"/>
          </a:xfrm>
          <a:prstGeom prst="rect">
            <a:avLst/>
          </a:prstGeom>
        </p:spPr>
      </p:pic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914865" y="1226677"/>
            <a:ext cx="8108558" cy="4904300"/>
          </a:xfrm>
        </p:spPr>
        <p:txBody>
          <a:bodyPr>
            <a:normAutofit/>
          </a:bodyPr>
          <a:lstStyle/>
          <a:p>
            <a:r>
              <a:rPr lang="fr-FR" dirty="0">
                <a:highlight>
                  <a:srgbClr val="C0C0C0"/>
                </a:highlight>
              </a:rPr>
              <a:t>L’outil est commun à toutes les agences, </a:t>
            </a:r>
            <a:r>
              <a:rPr lang="fr-FR" b="1" dirty="0">
                <a:solidFill>
                  <a:srgbClr val="C31632"/>
                </a:solidFill>
                <a:highlight>
                  <a:srgbClr val="C0C0C0"/>
                </a:highlight>
              </a:rPr>
              <a:t>je ne supprime aucune absence de la liste</a:t>
            </a:r>
            <a:r>
              <a:rPr lang="fr-FR" dirty="0">
                <a:highlight>
                  <a:srgbClr val="C0C0C0"/>
                </a:highlight>
              </a:rPr>
              <a:t>, sauf en cas d’annulation d’une saisie que j’ai réalisée.</a:t>
            </a:r>
          </a:p>
          <a:p>
            <a:pPr lvl="1"/>
            <a:endParaRPr lang="fr-FR" dirty="0"/>
          </a:p>
          <a:p>
            <a:r>
              <a:rPr lang="fr-FR" dirty="0"/>
              <a:t>Pour saisir une absence j’ai besoin de l’ identifiant (AXXX). Je trouve cette information dans l’annuaire en cliquant sur l’icône « i »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Pour gagner du temps, je peux faire un copier de l’identifiant depuis l’annuaire puis le coller l’outil de saisie des absences </a:t>
            </a:r>
          </a:p>
          <a:p>
            <a:endParaRPr lang="fr-FR" dirty="0"/>
          </a:p>
          <a:p>
            <a:pPr marL="0" indent="0">
              <a:buNone/>
            </a:pPr>
            <a:endParaRPr lang="fr-FR" sz="800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deux informations essentielles qui facilitent la saisie d’une absence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r>
              <a:rPr lang="fr-FR" dirty="0"/>
              <a:t>Nouveau parcours téléphonique : gestion des absences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7EFBDC-CFA2-4E28-8E38-B86CA8073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580" y="3525497"/>
            <a:ext cx="2705100" cy="14859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374293-C9F6-426F-B0C3-106B85C40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9492" y="3312826"/>
            <a:ext cx="3315001" cy="18891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755998-7A7C-47AA-9B6C-F59825AF86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899" t="83375" r="17962" b="6348"/>
          <a:stretch/>
        </p:blipFill>
        <p:spPr>
          <a:xfrm>
            <a:off x="7265234" y="2443396"/>
            <a:ext cx="644577" cy="50966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3ED6BCC2-E2A0-4819-87E0-00D3FE99E2C0}"/>
              </a:ext>
            </a:extLst>
          </p:cNvPr>
          <p:cNvCxnSpPr>
            <a:cxnSpLocks/>
          </p:cNvCxnSpPr>
          <p:nvPr/>
        </p:nvCxnSpPr>
        <p:spPr>
          <a:xfrm flipH="1">
            <a:off x="5136630" y="2608289"/>
            <a:ext cx="1663908" cy="2098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FDC9EA8-97E7-477B-9AA4-F2C1200AAED2}"/>
              </a:ext>
            </a:extLst>
          </p:cNvPr>
          <p:cNvCxnSpPr>
            <a:cxnSpLocks/>
          </p:cNvCxnSpPr>
          <p:nvPr/>
        </p:nvCxnSpPr>
        <p:spPr>
          <a:xfrm flipV="1">
            <a:off x="5541365" y="4077323"/>
            <a:ext cx="1783829" cy="434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0B04885-B6A1-44B2-9945-21011EE2B256}"/>
              </a:ext>
            </a:extLst>
          </p:cNvPr>
          <p:cNvCxnSpPr>
            <a:cxnSpLocks/>
          </p:cNvCxnSpPr>
          <p:nvPr/>
        </p:nvCxnSpPr>
        <p:spPr>
          <a:xfrm>
            <a:off x="6965430" y="2623279"/>
            <a:ext cx="389744" cy="224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368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914865" y="1226677"/>
            <a:ext cx="8235554" cy="4860000"/>
          </a:xfrm>
        </p:spPr>
        <p:txBody>
          <a:bodyPr/>
          <a:lstStyle/>
          <a:p>
            <a:r>
              <a:rPr lang="fr-FR" dirty="0"/>
              <a:t>Je clique sur le lien qui m’a été transmis par mail. Je peux l’ajouter en favori pour faciliter mes saisies.</a:t>
            </a:r>
          </a:p>
          <a:p>
            <a:pPr marL="0" indent="0">
              <a:buNone/>
            </a:pPr>
            <a:r>
              <a:rPr lang="fr-FR" dirty="0"/>
              <a:t>			XXX			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L’outil s’ouvre automatiquement </a:t>
            </a:r>
          </a:p>
          <a:p>
            <a:pPr lvl="1"/>
            <a:r>
              <a:rPr lang="fr-FR" dirty="0"/>
              <a:t>Je peux fermer le message relatif à la traduction en cliquant sur la croix </a:t>
            </a:r>
          </a:p>
          <a:p>
            <a:endParaRPr lang="fr-FR" dirty="0"/>
          </a:p>
          <a:p>
            <a:pPr marL="0" indent="0">
              <a:buNone/>
            </a:pPr>
            <a:endParaRPr lang="fr-FR" sz="800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Puis je clique Absences des conseillers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J’ouvre l’outil de gestion des absences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r>
              <a:rPr lang="fr-FR" dirty="0"/>
              <a:t>Nouveau parcours téléphonique : gestion des absences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C1CDBCA-C11D-44E2-94EB-770F3C2AE276}"/>
              </a:ext>
            </a:extLst>
          </p:cNvPr>
          <p:cNvPicPr/>
          <p:nvPr/>
        </p:nvPicPr>
        <p:blipFill rotWithShape="1">
          <a:blip r:embed="rId2"/>
          <a:srcRect l="-1" r="39" b="34589"/>
          <a:stretch/>
        </p:blipFill>
        <p:spPr>
          <a:xfrm>
            <a:off x="3337504" y="3162809"/>
            <a:ext cx="5758472" cy="1296000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61991E5-AEEA-428F-9AB1-558E25330298}"/>
              </a:ext>
            </a:extLst>
          </p:cNvPr>
          <p:cNvCxnSpPr>
            <a:cxnSpLocks/>
          </p:cNvCxnSpPr>
          <p:nvPr/>
        </p:nvCxnSpPr>
        <p:spPr>
          <a:xfrm flipH="1">
            <a:off x="7755467" y="3031067"/>
            <a:ext cx="254000" cy="287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17AA12DB-0771-42A0-8DBE-88E63C972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863" y="4818723"/>
            <a:ext cx="5760000" cy="1044185"/>
          </a:xfrm>
          <a:prstGeom prst="rect">
            <a:avLst/>
          </a:prstGeom>
        </p:spPr>
      </p:pic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45C012A6-66F9-448B-A10B-B56DFCA53F4E}"/>
              </a:ext>
            </a:extLst>
          </p:cNvPr>
          <p:cNvCxnSpPr>
            <a:cxnSpLocks/>
          </p:cNvCxnSpPr>
          <p:nvPr/>
        </p:nvCxnSpPr>
        <p:spPr>
          <a:xfrm>
            <a:off x="3982387" y="4646952"/>
            <a:ext cx="0" cy="689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B547D0CD-3729-48D3-B184-086604ECB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3AFC09-9BF8-4AB0-BDA5-C9A9524ED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6724" y="1774298"/>
            <a:ext cx="1487553" cy="43285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0B0EFB9-31F3-4756-B36C-B4DEC91BFF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029" y="1976614"/>
            <a:ext cx="338997" cy="33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80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A6CBFC4C-190C-4E59-970B-499E9470DD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31949" y="1714501"/>
            <a:ext cx="527049" cy="527049"/>
          </a:xfrm>
          <a:prstGeom prst="rect">
            <a:avLst/>
          </a:prstGeom>
        </p:spPr>
      </p:pic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914865" y="1226677"/>
            <a:ext cx="8329802" cy="4860000"/>
          </a:xfrm>
        </p:spPr>
        <p:txBody>
          <a:bodyPr/>
          <a:lstStyle/>
          <a:p>
            <a:r>
              <a:rPr lang="fr-FR" dirty="0"/>
              <a:t>Dans cette première version la liste présentée recense toutes les absences des agences CEGEE. </a:t>
            </a:r>
          </a:p>
          <a:p>
            <a:pPr marL="177800" indent="0">
              <a:buNone/>
            </a:pPr>
            <a:r>
              <a:rPr lang="fr-FR" b="1" dirty="0">
                <a:solidFill>
                  <a:srgbClr val="C31632"/>
                </a:solidFill>
              </a:rPr>
              <a:t>Je ne supprime aucune absence car il peut s’agir des absences d’autres agences.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Pour renseigner une absence courte ou longue, je clique sur Ajouter des jours d’absence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Je saisis l’absence 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r>
              <a:rPr lang="fr-FR" dirty="0"/>
              <a:t>Nouveau parcours téléphonique : gestion des absences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1AAC64-36DE-44CD-B1A7-586F1BC23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583" y="2161370"/>
            <a:ext cx="5760000" cy="206017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E987C4-4BC0-4901-AA48-5F9C0BEED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291" y="4606848"/>
            <a:ext cx="5760000" cy="2060178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9F48F82-682B-409E-9BEF-B1333E018DCD}"/>
              </a:ext>
            </a:extLst>
          </p:cNvPr>
          <p:cNvCxnSpPr>
            <a:cxnSpLocks/>
          </p:cNvCxnSpPr>
          <p:nvPr/>
        </p:nvCxnSpPr>
        <p:spPr>
          <a:xfrm>
            <a:off x="3031068" y="4927601"/>
            <a:ext cx="4842933" cy="1490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266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914865" y="1226677"/>
            <a:ext cx="8235554" cy="5631323"/>
          </a:xfrm>
        </p:spPr>
        <p:txBody>
          <a:bodyPr>
            <a:normAutofit/>
          </a:bodyPr>
          <a:lstStyle/>
          <a:p>
            <a:r>
              <a:rPr lang="fr-FR" dirty="0"/>
              <a:t>Une fenêtre s’ouvre pour me permettre de renseigner les détails de l’absence</a:t>
            </a:r>
          </a:p>
          <a:p>
            <a:pPr marL="0" indent="0">
              <a:buNone/>
            </a:pPr>
            <a:endParaRPr lang="fr-FR" sz="1200" dirty="0"/>
          </a:p>
          <a:p>
            <a:r>
              <a:rPr lang="fr-FR" dirty="0"/>
              <a:t>En utilisant mon clavier ou les menus déroulants, </a:t>
            </a:r>
          </a:p>
          <a:p>
            <a:pPr marL="0" indent="0">
              <a:buNone/>
            </a:pPr>
            <a:endParaRPr lang="fr-FR" sz="1200" dirty="0"/>
          </a:p>
          <a:p>
            <a:r>
              <a:rPr lang="fr-FR" dirty="0"/>
              <a:t>Je saisis :</a:t>
            </a:r>
          </a:p>
          <a:p>
            <a:pPr lvl="1"/>
            <a:r>
              <a:rPr lang="fr-FR" dirty="0"/>
              <a:t>L’identifiant du conseiller (que je retrouve dans l’</a:t>
            </a:r>
            <a:r>
              <a:rPr lang="fr-FR" dirty="0">
                <a:hlinkClick r:id="rId2" action="ppaction://hlinksldjump"/>
              </a:rPr>
              <a:t>annuaire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La date et l’heure de début / La date et l’heure de la fin</a:t>
            </a:r>
          </a:p>
          <a:p>
            <a:pPr lvl="1"/>
            <a:r>
              <a:rPr lang="fr-FR" dirty="0"/>
              <a:t>Le type d’absence : </a:t>
            </a:r>
            <a:r>
              <a:rPr lang="fr-FR" dirty="0">
                <a:hlinkClick r:id="rId3" action="ppaction://hlinksldjump"/>
              </a:rPr>
              <a:t>Courte moins de 24h</a:t>
            </a:r>
            <a:r>
              <a:rPr lang="fr-FR" dirty="0"/>
              <a:t> (demi journée) ou</a:t>
            </a:r>
            <a:r>
              <a:rPr lang="fr-FR" dirty="0">
                <a:hlinkClick r:id="rId4" action="ppaction://hlinksldjump"/>
              </a:rPr>
              <a:t> longue supérieure ou égale à 24h</a:t>
            </a:r>
            <a:r>
              <a:rPr lang="fr-FR" dirty="0"/>
              <a:t> (un jour ou plus) 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Puis je clique sur Valider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Je renseigne les détails de l’absence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r>
              <a:rPr lang="fr-FR" dirty="0"/>
              <a:t>Nouveau parcours téléphonique : gestion des absences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17AEBF-7162-44D3-8C0E-7F233CD4A4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58" t="5390" r="3506" b="7057"/>
          <a:stretch/>
        </p:blipFill>
        <p:spPr>
          <a:xfrm>
            <a:off x="5733144" y="4524480"/>
            <a:ext cx="2191657" cy="1789234"/>
          </a:xfrm>
          <a:prstGeom prst="rect">
            <a:avLst/>
          </a:prstGeom>
          <a:ln>
            <a:solidFill>
              <a:srgbClr val="646464"/>
            </a:solidFill>
          </a:ln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9F48F82-682B-409E-9BEF-B1333E018DCD}"/>
              </a:ext>
            </a:extLst>
          </p:cNvPr>
          <p:cNvCxnSpPr>
            <a:cxnSpLocks/>
          </p:cNvCxnSpPr>
          <p:nvPr/>
        </p:nvCxnSpPr>
        <p:spPr>
          <a:xfrm>
            <a:off x="4724400" y="6223000"/>
            <a:ext cx="22479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8BB794BF-D35E-45E2-A8E3-85C445AA0CED}"/>
              </a:ext>
            </a:extLst>
          </p:cNvPr>
          <p:cNvPicPr/>
          <p:nvPr/>
        </p:nvPicPr>
        <p:blipFill rotWithShape="1">
          <a:blip r:embed="rId6"/>
          <a:srcRect l="32308" t="27780" r="32804" b="18674"/>
          <a:stretch/>
        </p:blipFill>
        <p:spPr>
          <a:xfrm>
            <a:off x="8343900" y="1685926"/>
            <a:ext cx="2009775" cy="1400175"/>
          </a:xfrm>
          <a:prstGeom prst="rect">
            <a:avLst/>
          </a:prstGeom>
          <a:ln>
            <a:solidFill>
              <a:srgbClr val="646464"/>
            </a:solidFill>
          </a:ln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DEE9815-E9C5-4432-AE19-6BA2D9BE6CFA}"/>
              </a:ext>
            </a:extLst>
          </p:cNvPr>
          <p:cNvCxnSpPr>
            <a:cxnSpLocks/>
          </p:cNvCxnSpPr>
          <p:nvPr/>
        </p:nvCxnSpPr>
        <p:spPr>
          <a:xfrm>
            <a:off x="6677026" y="2028825"/>
            <a:ext cx="17811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2BF55A2C-71C9-4C6D-A413-95444B1267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2187" y="3926275"/>
            <a:ext cx="2328269" cy="2097154"/>
          </a:xfrm>
          <a:prstGeom prst="rect">
            <a:avLst/>
          </a:prstGeom>
          <a:ln>
            <a:solidFill>
              <a:srgbClr val="646464"/>
            </a:solidFill>
          </a:ln>
        </p:spPr>
      </p:pic>
      <p:sp>
        <p:nvSpPr>
          <p:cNvPr id="40" name="Espace réservé du texte 39">
            <a:extLst>
              <a:ext uri="{FF2B5EF4-FFF2-40B4-BE49-F238E27FC236}">
                <a16:creationId xmlns:a16="http://schemas.microsoft.com/office/drawing/2014/main" id="{7376BF82-6B40-48C2-83A3-C22D65E8EC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30126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914865" y="1226677"/>
            <a:ext cx="8235554" cy="4860000"/>
          </a:xfrm>
        </p:spPr>
        <p:txBody>
          <a:bodyPr>
            <a:normAutofit/>
          </a:bodyPr>
          <a:lstStyle/>
          <a:p>
            <a:r>
              <a:rPr lang="fr-FR" dirty="0"/>
              <a:t>Sur l’écran suivant, après avoir validé ma saisie, un message confirme que l’absence est ajoutée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r>
              <a:rPr lang="fr-FR" dirty="0"/>
              <a:t>Je retrouve ma saisie dans la liste (détail pour filtrer par collaborateur)</a:t>
            </a:r>
          </a:p>
          <a:p>
            <a:endParaRPr lang="fr-FR" dirty="0"/>
          </a:p>
          <a:p>
            <a:r>
              <a:rPr lang="fr-FR" dirty="0"/>
              <a:t>Pour la modifier je clique sur l’icone « écrou » </a:t>
            </a:r>
          </a:p>
          <a:p>
            <a:endParaRPr lang="fr-FR" dirty="0"/>
          </a:p>
          <a:p>
            <a:r>
              <a:rPr lang="fr-FR" dirty="0">
                <a:highlight>
                  <a:srgbClr val="C0C0C0"/>
                </a:highlight>
              </a:rPr>
              <a:t>Pour éviter toute erreur, je supprime une absence </a:t>
            </a:r>
            <a:r>
              <a:rPr lang="fr-FR" b="1" u="sng" dirty="0">
                <a:solidFill>
                  <a:srgbClr val="C31632"/>
                </a:solidFill>
                <a:highlight>
                  <a:srgbClr val="C0C0C0"/>
                </a:highlight>
              </a:rPr>
              <a:t>uniquement en cas d’erreur </a:t>
            </a:r>
            <a:r>
              <a:rPr lang="fr-FR" dirty="0">
                <a:highlight>
                  <a:srgbClr val="C0C0C0"/>
                </a:highlight>
              </a:rPr>
              <a:t>de saisie, les absences échues sont supprimées automatiquement.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Je vérifie et modifie l’absence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r>
              <a:rPr lang="fr-FR" dirty="0"/>
              <a:t>Nouveau parcours téléphonique : gestion des absences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BB5D7D-431E-4EF1-95AD-C82A00052C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03"/>
          <a:stretch/>
        </p:blipFill>
        <p:spPr>
          <a:xfrm>
            <a:off x="3168650" y="1771652"/>
            <a:ext cx="5760000" cy="2333243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634917E-BAEC-414B-A087-95BD1DB709C7}"/>
              </a:ext>
            </a:extLst>
          </p:cNvPr>
          <p:cNvCxnSpPr>
            <a:cxnSpLocks/>
          </p:cNvCxnSpPr>
          <p:nvPr/>
        </p:nvCxnSpPr>
        <p:spPr>
          <a:xfrm>
            <a:off x="2771775" y="1704975"/>
            <a:ext cx="3429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9E774281-FB61-43F0-BB5B-0A4AD7210217}"/>
              </a:ext>
            </a:extLst>
          </p:cNvPr>
          <p:cNvCxnSpPr>
            <a:cxnSpLocks/>
          </p:cNvCxnSpPr>
          <p:nvPr/>
        </p:nvCxnSpPr>
        <p:spPr>
          <a:xfrm flipV="1">
            <a:off x="4705350" y="3486152"/>
            <a:ext cx="0" cy="5905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B5AD8408-DCDB-4471-9EC3-81A014C7FF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96" r="19186" b="16279"/>
          <a:stretch/>
        </p:blipFill>
        <p:spPr>
          <a:xfrm>
            <a:off x="6362701" y="4667251"/>
            <a:ext cx="304800" cy="342900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57C658F6-DAA8-4679-8101-83EF0AB567EC}"/>
              </a:ext>
            </a:extLst>
          </p:cNvPr>
          <p:cNvCxnSpPr>
            <a:cxnSpLocks/>
          </p:cNvCxnSpPr>
          <p:nvPr/>
        </p:nvCxnSpPr>
        <p:spPr>
          <a:xfrm flipV="1">
            <a:off x="6762750" y="3514727"/>
            <a:ext cx="1866900" cy="13334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D1F5EA67-A952-496A-9288-0EF8FC8B84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04400" y="5162551"/>
            <a:ext cx="565149" cy="56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295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space réservé du contenu 9">
            <a:extLst>
              <a:ext uri="{FF2B5EF4-FFF2-40B4-BE49-F238E27FC236}">
                <a16:creationId xmlns:a16="http://schemas.microsoft.com/office/drawing/2014/main" id="{12BD66AC-72AB-4466-ACA9-F1A626CCDE9E}"/>
              </a:ext>
            </a:extLst>
          </p:cNvPr>
          <p:cNvSpPr txBox="1">
            <a:spLocks/>
          </p:cNvSpPr>
          <p:nvPr/>
        </p:nvSpPr>
        <p:spPr>
          <a:xfrm>
            <a:off x="2074159" y="1230669"/>
            <a:ext cx="8235554" cy="447480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Par exemple, je suis absent une demi journée ou en formation moins d’un jour (classe virtuelle de quelques heures)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1" name="Tableau 40"/>
          <p:cNvGraphicFramePr>
            <a:graphicFrameLocks noGrp="1"/>
          </p:cNvGraphicFramePr>
          <p:nvPr/>
        </p:nvGraphicFramePr>
        <p:xfrm>
          <a:off x="2082524" y="1853862"/>
          <a:ext cx="7038164" cy="3797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9541">
                  <a:extLst>
                    <a:ext uri="{9D8B030D-6E8A-4147-A177-3AD203B41FA5}">
                      <a16:colId xmlns:a16="http://schemas.microsoft.com/office/drawing/2014/main" val="3765148447"/>
                    </a:ext>
                  </a:extLst>
                </a:gridCol>
                <a:gridCol w="1759541">
                  <a:extLst>
                    <a:ext uri="{9D8B030D-6E8A-4147-A177-3AD203B41FA5}">
                      <a16:colId xmlns:a16="http://schemas.microsoft.com/office/drawing/2014/main" val="1268540424"/>
                    </a:ext>
                  </a:extLst>
                </a:gridCol>
                <a:gridCol w="1759541">
                  <a:extLst>
                    <a:ext uri="{9D8B030D-6E8A-4147-A177-3AD203B41FA5}">
                      <a16:colId xmlns:a16="http://schemas.microsoft.com/office/drawing/2014/main" val="3363508910"/>
                    </a:ext>
                  </a:extLst>
                </a:gridCol>
                <a:gridCol w="1759541">
                  <a:extLst>
                    <a:ext uri="{9D8B030D-6E8A-4147-A177-3AD203B41FA5}">
                      <a16:colId xmlns:a16="http://schemas.microsoft.com/office/drawing/2014/main" val="2278248549"/>
                    </a:ext>
                  </a:extLst>
                </a:gridCol>
              </a:tblGrid>
              <a:tr h="311711"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Client</a:t>
                      </a:r>
                    </a:p>
                  </a:txBody>
                  <a:tcPr marL="27000" marR="2700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Conseiller spécifique</a:t>
                      </a:r>
                    </a:p>
                  </a:txBody>
                  <a:tcPr marL="27000" marR="2700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Ensemble des conseillers</a:t>
                      </a:r>
                    </a:p>
                  </a:txBody>
                  <a:tcPr marL="27000" marR="2700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Serveur Vocal Interactif</a:t>
                      </a:r>
                    </a:p>
                  </a:txBody>
                  <a:tcPr marL="27000" marR="27000" marT="34290" marB="34290" anchor="ctr"/>
                </a:tc>
                <a:extLst>
                  <a:ext uri="{0D108BD9-81ED-4DB2-BD59-A6C34878D82A}">
                    <a16:rowId xmlns:a16="http://schemas.microsoft.com/office/drawing/2014/main" val="2143514131"/>
                  </a:ext>
                </a:extLst>
              </a:tr>
              <a:tr h="3485731"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995487503"/>
                  </a:ext>
                </a:extLst>
              </a:tr>
            </a:tbl>
          </a:graphicData>
        </a:graphic>
      </p:graphicFrame>
      <p:sp>
        <p:nvSpPr>
          <p:cNvPr id="77" name="Organigramme : Décision 76"/>
          <p:cNvSpPr/>
          <p:nvPr/>
        </p:nvSpPr>
        <p:spPr>
          <a:xfrm>
            <a:off x="4059820" y="2890634"/>
            <a:ext cx="1290367" cy="310733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Réponse avant 3 sonneries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851669" y="3383575"/>
            <a:ext cx="1260938" cy="152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Bip pour interception</a:t>
            </a:r>
          </a:p>
        </p:txBody>
      </p:sp>
      <p:sp>
        <p:nvSpPr>
          <p:cNvPr id="94" name="ZoneTexte 93"/>
          <p:cNvSpPr txBox="1"/>
          <p:nvPr/>
        </p:nvSpPr>
        <p:spPr>
          <a:xfrm rot="2001004">
            <a:off x="3029614" y="2808710"/>
            <a:ext cx="193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chemeClr val="bg1">
                    <a:lumMod val="85000"/>
                  </a:schemeClr>
                </a:solidFill>
                <a:sym typeface="Webdings" panose="05030102010509060703" pitchFamily="18" charset="2"/>
              </a:rPr>
              <a:t></a:t>
            </a:r>
            <a:endParaRPr lang="fr-FR" sz="2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3799808" y="2879171"/>
            <a:ext cx="30809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Oui</a:t>
            </a:r>
          </a:p>
        </p:txBody>
      </p:sp>
      <p:sp>
        <p:nvSpPr>
          <p:cNvPr id="97" name="ZoneTexte 96"/>
          <p:cNvSpPr txBox="1"/>
          <p:nvPr/>
        </p:nvSpPr>
        <p:spPr>
          <a:xfrm rot="2001004">
            <a:off x="3027397" y="3576926"/>
            <a:ext cx="193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chemeClr val="bg1">
                    <a:lumMod val="85000"/>
                  </a:schemeClr>
                </a:solidFill>
                <a:sym typeface="Webdings" panose="05030102010509060703" pitchFamily="18" charset="2"/>
              </a:rPr>
              <a:t></a:t>
            </a:r>
            <a:endParaRPr lang="fr-FR" sz="2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3804383" y="3694028"/>
            <a:ext cx="30809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Oui</a:t>
            </a:r>
          </a:p>
        </p:txBody>
      </p:sp>
      <p:sp>
        <p:nvSpPr>
          <p:cNvPr id="103" name="Organigramme : Document 102"/>
          <p:cNvSpPr/>
          <p:nvPr/>
        </p:nvSpPr>
        <p:spPr>
          <a:xfrm>
            <a:off x="4379903" y="4746124"/>
            <a:ext cx="742126" cy="134794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/>
              <a:t>Demande rappel</a:t>
            </a:r>
          </a:p>
        </p:txBody>
      </p:sp>
      <p:sp>
        <p:nvSpPr>
          <p:cNvPr id="105" name="ZoneTexte 104"/>
          <p:cNvSpPr txBox="1"/>
          <p:nvPr/>
        </p:nvSpPr>
        <p:spPr>
          <a:xfrm rot="2001004">
            <a:off x="3033997" y="4711806"/>
            <a:ext cx="193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rgbClr val="00B050"/>
                </a:solidFill>
                <a:sym typeface="Webdings" panose="05030102010509060703" pitchFamily="18" charset="2"/>
              </a:rPr>
              <a:t></a:t>
            </a:r>
            <a:endParaRPr lang="fr-FR" sz="2100" dirty="0">
              <a:solidFill>
                <a:srgbClr val="00B050"/>
              </a:solidFill>
            </a:endParaRPr>
          </a:p>
        </p:txBody>
      </p:sp>
      <p:cxnSp>
        <p:nvCxnSpPr>
          <p:cNvPr id="110" name="Connecteur droit avec flèche 154"/>
          <p:cNvCxnSpPr>
            <a:stCxn id="113" idx="2"/>
            <a:endCxn id="130" idx="0"/>
          </p:cNvCxnSpPr>
          <p:nvPr/>
        </p:nvCxnSpPr>
        <p:spPr>
          <a:xfrm rot="5400000">
            <a:off x="5442401" y="4381788"/>
            <a:ext cx="284940" cy="1794533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ZoneTexte 110"/>
          <p:cNvSpPr txBox="1"/>
          <p:nvPr/>
        </p:nvSpPr>
        <p:spPr>
          <a:xfrm>
            <a:off x="3812780" y="4819280"/>
            <a:ext cx="311304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dirty="0">
                <a:solidFill>
                  <a:srgbClr val="00B050"/>
                </a:solidFill>
              </a:rPr>
              <a:t>Oui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7682226" y="4032042"/>
            <a:ext cx="1176274" cy="16127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</a:rPr>
              <a:t>Interrogation client</a:t>
            </a:r>
          </a:p>
        </p:txBody>
      </p:sp>
      <p:sp>
        <p:nvSpPr>
          <p:cNvPr id="113" name="Organigramme : Décision 112"/>
          <p:cNvSpPr/>
          <p:nvPr/>
        </p:nvSpPr>
        <p:spPr>
          <a:xfrm>
            <a:off x="5738044" y="4796853"/>
            <a:ext cx="1488186" cy="339731"/>
          </a:xfrm>
          <a:prstGeom prst="flowChartDecisi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</a:rPr>
              <a:t>Réponse </a:t>
            </a:r>
            <a:br>
              <a:rPr lang="fr-FR" sz="675" b="1" dirty="0">
                <a:solidFill>
                  <a:schemeClr val="bg1"/>
                </a:solidFill>
              </a:rPr>
            </a:br>
            <a:r>
              <a:rPr lang="fr-FR" sz="675" b="1" dirty="0">
                <a:solidFill>
                  <a:schemeClr val="bg1"/>
                </a:solidFill>
              </a:rPr>
              <a:t>avant  5 nouvelles sonneries</a:t>
            </a:r>
          </a:p>
        </p:txBody>
      </p:sp>
      <p:cxnSp>
        <p:nvCxnSpPr>
          <p:cNvPr id="114" name="Connecteur droit avec flèche 113"/>
          <p:cNvCxnSpPr>
            <a:stCxn id="113" idx="1"/>
          </p:cNvCxnSpPr>
          <p:nvPr/>
        </p:nvCxnSpPr>
        <p:spPr>
          <a:xfrm flipH="1">
            <a:off x="3237816" y="4966719"/>
            <a:ext cx="2500229" cy="27125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avec flèche 260"/>
          <p:cNvCxnSpPr>
            <a:endCxn id="138" idx="0"/>
          </p:cNvCxnSpPr>
          <p:nvPr/>
        </p:nvCxnSpPr>
        <p:spPr>
          <a:xfrm rot="10800000" flipV="1">
            <a:off x="2918357" y="4109550"/>
            <a:ext cx="4758435" cy="135364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>
            <a:stCxn id="93" idx="1"/>
          </p:cNvCxnSpPr>
          <p:nvPr/>
        </p:nvCxnSpPr>
        <p:spPr>
          <a:xfrm flipH="1" flipV="1">
            <a:off x="3237816" y="3863575"/>
            <a:ext cx="1475271" cy="8042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260"/>
          <p:cNvCxnSpPr>
            <a:cxnSpLocks/>
            <a:stCxn id="138" idx="3"/>
            <a:endCxn id="126" idx="0"/>
          </p:cNvCxnSpPr>
          <p:nvPr/>
        </p:nvCxnSpPr>
        <p:spPr>
          <a:xfrm>
            <a:off x="3335500" y="4389520"/>
            <a:ext cx="3146638" cy="135004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>
            <a:cxnSpLocks/>
            <a:stCxn id="126" idx="2"/>
            <a:endCxn id="113" idx="0"/>
          </p:cNvCxnSpPr>
          <p:nvPr/>
        </p:nvCxnSpPr>
        <p:spPr>
          <a:xfrm flipH="1">
            <a:off x="6482138" y="4675380"/>
            <a:ext cx="1" cy="121473"/>
          </a:xfrm>
          <a:prstGeom prst="straightConnector1">
            <a:avLst/>
          </a:prstGeom>
          <a:ln w="19050">
            <a:solidFill>
              <a:srgbClr val="8F0D2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avec flèche 260"/>
          <p:cNvCxnSpPr>
            <a:stCxn id="77" idx="2"/>
            <a:endCxn id="80" idx="0"/>
          </p:cNvCxnSpPr>
          <p:nvPr/>
        </p:nvCxnSpPr>
        <p:spPr>
          <a:xfrm rot="16200000" flipH="1">
            <a:off x="5502466" y="2403903"/>
            <a:ext cx="182208" cy="1777135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/>
          <p:cNvSpPr txBox="1"/>
          <p:nvPr/>
        </p:nvSpPr>
        <p:spPr>
          <a:xfrm>
            <a:off x="6665038" y="3709047"/>
            <a:ext cx="33054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Non</a:t>
            </a:r>
          </a:p>
        </p:txBody>
      </p:sp>
      <p:sp>
        <p:nvSpPr>
          <p:cNvPr id="121" name="ZoneTexte 120"/>
          <p:cNvSpPr txBox="1"/>
          <p:nvPr/>
        </p:nvSpPr>
        <p:spPr>
          <a:xfrm>
            <a:off x="5438145" y="5096993"/>
            <a:ext cx="33054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rgbClr val="FF0000"/>
                </a:solidFill>
              </a:rPr>
              <a:t>Non</a:t>
            </a:r>
          </a:p>
        </p:txBody>
      </p:sp>
      <p:cxnSp>
        <p:nvCxnSpPr>
          <p:cNvPr id="122" name="Connecteur droit avec flèche 260"/>
          <p:cNvCxnSpPr/>
          <p:nvPr/>
        </p:nvCxnSpPr>
        <p:spPr>
          <a:xfrm rot="16200000" flipH="1">
            <a:off x="5111422" y="3216578"/>
            <a:ext cx="169838" cy="83562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123"/>
          <p:cNvSpPr/>
          <p:nvPr/>
        </p:nvSpPr>
        <p:spPr>
          <a:xfrm>
            <a:off x="4124590" y="3383576"/>
            <a:ext cx="1248354" cy="1592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Sonneries complémentaires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5851669" y="4524524"/>
            <a:ext cx="1260938" cy="150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/>
              <a:t>Sonnerie sur tous les postes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3436651" y="4221310"/>
            <a:ext cx="1845377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75" b="1" dirty="0">
                <a:solidFill>
                  <a:srgbClr val="C00000"/>
                </a:solidFill>
              </a:rPr>
              <a:t>1. Etre mis en relation avec un autre conseiller</a:t>
            </a:r>
          </a:p>
        </p:txBody>
      </p:sp>
      <p:cxnSp>
        <p:nvCxnSpPr>
          <p:cNvPr id="128" name="Connecteur droit avec flèche 260"/>
          <p:cNvCxnSpPr>
            <a:stCxn id="138" idx="2"/>
            <a:endCxn id="103" idx="0"/>
          </p:cNvCxnSpPr>
          <p:nvPr/>
        </p:nvCxnSpPr>
        <p:spPr>
          <a:xfrm rot="16200000" flipH="1">
            <a:off x="3729284" y="3724444"/>
            <a:ext cx="212000" cy="1831363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>
          <a:xfrm>
            <a:off x="3415716" y="4475550"/>
            <a:ext cx="1359668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75" b="1" dirty="0">
                <a:solidFill>
                  <a:srgbClr val="C00000"/>
                </a:solidFill>
              </a:rPr>
              <a:t>2. Etre rappelé par </a:t>
            </a:r>
            <a:r>
              <a:rPr lang="fr-FR" sz="675" b="1" u="sng" dirty="0">
                <a:solidFill>
                  <a:srgbClr val="C00000"/>
                </a:solidFill>
              </a:rPr>
              <a:t>son</a:t>
            </a:r>
            <a:r>
              <a:rPr lang="fr-FR" sz="675" b="1" dirty="0">
                <a:solidFill>
                  <a:srgbClr val="C00000"/>
                </a:solidFill>
              </a:rPr>
              <a:t> conseiller</a:t>
            </a:r>
          </a:p>
        </p:txBody>
      </p:sp>
      <p:sp>
        <p:nvSpPr>
          <p:cNvPr id="130" name="Organigramme : Document 129"/>
          <p:cNvSpPr/>
          <p:nvPr/>
        </p:nvSpPr>
        <p:spPr>
          <a:xfrm>
            <a:off x="4316541" y="5421523"/>
            <a:ext cx="742126" cy="155666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/>
              <a:t>Demande rappel</a:t>
            </a:r>
          </a:p>
        </p:txBody>
      </p:sp>
      <p:sp>
        <p:nvSpPr>
          <p:cNvPr id="131" name="Rectangle 130">
            <a:hlinkClick r:id="" action="ppaction://noaction"/>
          </p:cNvPr>
          <p:cNvSpPr/>
          <p:nvPr/>
        </p:nvSpPr>
        <p:spPr>
          <a:xfrm>
            <a:off x="4201459" y="5362398"/>
            <a:ext cx="117131" cy="1182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88" dirty="0"/>
              <a:t>@</a:t>
            </a:r>
          </a:p>
        </p:txBody>
      </p:sp>
      <p:cxnSp>
        <p:nvCxnSpPr>
          <p:cNvPr id="137" name="Connecteur droit avec flèche 136"/>
          <p:cNvCxnSpPr>
            <a:stCxn id="77" idx="1"/>
          </p:cNvCxnSpPr>
          <p:nvPr/>
        </p:nvCxnSpPr>
        <p:spPr>
          <a:xfrm flipH="1">
            <a:off x="3215057" y="3045999"/>
            <a:ext cx="844763" cy="3532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Organigramme : Décision 137"/>
          <p:cNvSpPr/>
          <p:nvPr/>
        </p:nvSpPr>
        <p:spPr>
          <a:xfrm>
            <a:off x="2501212" y="4244915"/>
            <a:ext cx="834289" cy="289210"/>
          </a:xfrm>
          <a:prstGeom prst="flowChartDecision">
            <a:avLst/>
          </a:prstGeom>
          <a:solidFill>
            <a:srgbClr val="C00000"/>
          </a:solidFill>
          <a:ln>
            <a:solidFill>
              <a:srgbClr val="8F0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/>
                </a:solidFill>
              </a:rPr>
              <a:t>Choix Client</a:t>
            </a:r>
          </a:p>
        </p:txBody>
      </p:sp>
      <p:sp>
        <p:nvSpPr>
          <p:cNvPr id="139" name="ZoneTexte 138"/>
          <p:cNvSpPr txBox="1"/>
          <p:nvPr/>
        </p:nvSpPr>
        <p:spPr>
          <a:xfrm>
            <a:off x="5063694" y="3164771"/>
            <a:ext cx="33054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Non</a:t>
            </a:r>
          </a:p>
        </p:txBody>
      </p:sp>
      <p:cxnSp>
        <p:nvCxnSpPr>
          <p:cNvPr id="140" name="Connecteur droit avec flèche 260"/>
          <p:cNvCxnSpPr/>
          <p:nvPr/>
        </p:nvCxnSpPr>
        <p:spPr>
          <a:xfrm rot="10800000" flipV="1">
            <a:off x="5614156" y="3537006"/>
            <a:ext cx="832111" cy="101715"/>
          </a:xfrm>
          <a:prstGeom prst="bentConnector3">
            <a:avLst>
              <a:gd name="adj1" fmla="val -5204"/>
            </a:avLst>
          </a:prstGeom>
          <a:ln w="9525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Rectangle 198">
            <a:hlinkClick r:id="" action="ppaction://noaction"/>
          </p:cNvPr>
          <p:cNvSpPr/>
          <p:nvPr/>
        </p:nvSpPr>
        <p:spPr>
          <a:xfrm>
            <a:off x="4275239" y="4692300"/>
            <a:ext cx="117131" cy="1182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88" dirty="0"/>
              <a:t>@</a:t>
            </a:r>
          </a:p>
        </p:txBody>
      </p:sp>
      <p:cxnSp>
        <p:nvCxnSpPr>
          <p:cNvPr id="295" name="Connecteur droit avec flèche 294"/>
          <p:cNvCxnSpPr>
            <a:endCxn id="77" idx="0"/>
          </p:cNvCxnSpPr>
          <p:nvPr/>
        </p:nvCxnSpPr>
        <p:spPr>
          <a:xfrm flipH="1">
            <a:off x="4705003" y="2572508"/>
            <a:ext cx="8084" cy="318125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Connecteur droit avec flèche 298"/>
          <p:cNvCxnSpPr/>
          <p:nvPr/>
        </p:nvCxnSpPr>
        <p:spPr>
          <a:xfrm>
            <a:off x="4703554" y="3278875"/>
            <a:ext cx="1448" cy="10800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avec flèche 260"/>
          <p:cNvCxnSpPr>
            <a:stCxn id="93" idx="3"/>
            <a:endCxn id="112" idx="0"/>
          </p:cNvCxnSpPr>
          <p:nvPr/>
        </p:nvCxnSpPr>
        <p:spPr>
          <a:xfrm>
            <a:off x="6455703" y="3871617"/>
            <a:ext cx="1814660" cy="160424"/>
          </a:xfrm>
          <a:prstGeom prst="bentConnector2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rganigramme : Décision 92"/>
          <p:cNvSpPr/>
          <p:nvPr/>
        </p:nvSpPr>
        <p:spPr>
          <a:xfrm>
            <a:off x="4713086" y="3712628"/>
            <a:ext cx="1742616" cy="317981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Réponse avant 5 sonneries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334372" y="2406869"/>
            <a:ext cx="1235173" cy="165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/>
              <a:t>Appel Client</a:t>
            </a:r>
          </a:p>
        </p:txBody>
      </p:sp>
      <p:cxnSp>
        <p:nvCxnSpPr>
          <p:cNvPr id="51" name="Connecteur droit avec flèche 260"/>
          <p:cNvCxnSpPr>
            <a:cxnSpLocks/>
            <a:endCxn id="112" idx="0"/>
          </p:cNvCxnSpPr>
          <p:nvPr/>
        </p:nvCxnSpPr>
        <p:spPr>
          <a:xfrm>
            <a:off x="3581401" y="2495551"/>
            <a:ext cx="4688963" cy="1536491"/>
          </a:xfrm>
          <a:prstGeom prst="bentConnector2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space réservé du texte 10">
            <a:extLst>
              <a:ext uri="{FF2B5EF4-FFF2-40B4-BE49-F238E27FC236}">
                <a16:creationId xmlns:a16="http://schemas.microsoft.com/office/drawing/2014/main" id="{7E124DA3-D92D-420F-BF79-48556170FF69}"/>
              </a:ext>
            </a:extLst>
          </p:cNvPr>
          <p:cNvSpPr txBox="1">
            <a:spLocks/>
          </p:cNvSpPr>
          <p:nvPr/>
        </p:nvSpPr>
        <p:spPr>
          <a:xfrm>
            <a:off x="2045494" y="464149"/>
            <a:ext cx="823555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35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Le parcours pour un </a:t>
            </a:r>
            <a:r>
              <a:rPr lang="fr-FR" sz="1800" u="sng" dirty="0"/>
              <a:t>conseiller indisponible moins de 24h</a:t>
            </a:r>
            <a:endParaRPr lang="fr-FR" sz="1800" dirty="0"/>
          </a:p>
        </p:txBody>
      </p:sp>
      <p:sp>
        <p:nvSpPr>
          <p:cNvPr id="49" name="Espace réservé du texte 11">
            <a:extLst>
              <a:ext uri="{FF2B5EF4-FFF2-40B4-BE49-F238E27FC236}">
                <a16:creationId xmlns:a16="http://schemas.microsoft.com/office/drawing/2014/main" id="{B17AFE87-C033-4CE1-9B73-E26A55398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Nouveau parcours téléphonique : gestion des absences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EFC8FBC-965B-44FC-9091-269EDE467939}"/>
              </a:ext>
            </a:extLst>
          </p:cNvPr>
          <p:cNvSpPr/>
          <p:nvPr/>
        </p:nvSpPr>
        <p:spPr>
          <a:xfrm>
            <a:off x="3651394" y="2276624"/>
            <a:ext cx="2273156" cy="1236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tx1"/>
                </a:solidFill>
              </a:rPr>
              <a:t>Pas de sonnerie sur le poste du conseiller absent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AB77CDE-939C-4A52-A36A-0D091FD814EB}"/>
              </a:ext>
            </a:extLst>
          </p:cNvPr>
          <p:cNvSpPr/>
          <p:nvPr/>
        </p:nvSpPr>
        <p:spPr>
          <a:xfrm>
            <a:off x="9071352" y="3558005"/>
            <a:ext cx="3120645" cy="1735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Message pour le client :</a:t>
            </a:r>
          </a:p>
          <a:p>
            <a:pPr algn="ctr"/>
            <a:r>
              <a:rPr lang="fr-FR" sz="1000" b="1" dirty="0">
                <a:solidFill>
                  <a:schemeClr val="tx1"/>
                </a:solidFill>
              </a:rPr>
              <a:t>« </a:t>
            </a:r>
            <a:r>
              <a:rPr lang="fr-FR" sz="1000" b="1" i="1" dirty="0">
                <a:solidFill>
                  <a:schemeClr val="tx1"/>
                </a:solidFill>
              </a:rPr>
              <a:t>Bienvenue à la Caisse d’Epargne. </a:t>
            </a:r>
            <a:br>
              <a:rPr lang="fr-FR" sz="1000" b="1" i="1" dirty="0">
                <a:solidFill>
                  <a:schemeClr val="tx1"/>
                </a:solidFill>
              </a:rPr>
            </a:br>
            <a:r>
              <a:rPr lang="fr-FR" sz="1000" b="1" i="1" dirty="0">
                <a:solidFill>
                  <a:schemeClr val="tx1"/>
                </a:solidFill>
              </a:rPr>
              <a:t>Votre conseiller est actuellement indisponible. </a:t>
            </a:r>
            <a:br>
              <a:rPr lang="fr-FR" sz="1000" b="1" i="1" dirty="0">
                <a:solidFill>
                  <a:schemeClr val="tx1"/>
                </a:solidFill>
              </a:rPr>
            </a:br>
            <a:r>
              <a:rPr lang="fr-FR" sz="1000" b="1" i="1" dirty="0">
                <a:solidFill>
                  <a:schemeClr val="tx1"/>
                </a:solidFill>
              </a:rPr>
              <a:t>Vous avez  la possibilité d’être mis en relation avec un autre conseiller de l'agence en tapant 1. </a:t>
            </a:r>
            <a:br>
              <a:rPr lang="fr-FR" sz="1000" b="1" i="1" dirty="0">
                <a:solidFill>
                  <a:schemeClr val="tx1"/>
                </a:solidFill>
              </a:rPr>
            </a:br>
            <a:r>
              <a:rPr lang="fr-FR" sz="1000" b="1" i="1" dirty="0">
                <a:solidFill>
                  <a:schemeClr val="tx1"/>
                </a:solidFill>
              </a:rPr>
              <a:t>Si vous préférez être rappelé par Votre conseiller, tapez 2. »</a:t>
            </a:r>
          </a:p>
          <a:p>
            <a:pPr algn="ctr"/>
            <a:endParaRPr lang="fr-FR" sz="1000" b="1" dirty="0">
              <a:solidFill>
                <a:srgbClr val="C00000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A150CC6-03E7-4BC6-B674-AE6F72F7AD96}"/>
              </a:ext>
            </a:extLst>
          </p:cNvPr>
          <p:cNvSpPr/>
          <p:nvPr/>
        </p:nvSpPr>
        <p:spPr>
          <a:xfrm>
            <a:off x="3071664" y="5680929"/>
            <a:ext cx="3096344" cy="62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La demande de rappel est livrée dans la messagerie du conseiller absent. Pour accéder au mode opératoire pour mettre en place un transfert sur la BG Agence (avant l’absence), je </a:t>
            </a:r>
            <a:r>
              <a:rPr lang="fr-FR" sz="1000" b="1" dirty="0">
                <a:solidFill>
                  <a:schemeClr val="tx1"/>
                </a:solidFill>
                <a:hlinkClick r:id="rId2"/>
              </a:rPr>
              <a:t>clique ici</a:t>
            </a:r>
            <a:endParaRPr lang="fr-FR" sz="1000" b="1" dirty="0">
              <a:solidFill>
                <a:srgbClr val="C00000"/>
              </a:solidFill>
            </a:endParaRPr>
          </a:p>
        </p:txBody>
      </p:sp>
      <p:sp>
        <p:nvSpPr>
          <p:cNvPr id="67" name="Espace réservé du texte 12">
            <a:extLst>
              <a:ext uri="{FF2B5EF4-FFF2-40B4-BE49-F238E27FC236}">
                <a16:creationId xmlns:a16="http://schemas.microsoft.com/office/drawing/2014/main" id="{00EF8914-DFBA-4D28-A4CC-81CCD6F522C8}"/>
              </a:ext>
            </a:extLst>
          </p:cNvPr>
          <p:cNvSpPr txBox="1">
            <a:spLocks/>
          </p:cNvSpPr>
          <p:nvPr/>
        </p:nvSpPr>
        <p:spPr>
          <a:xfrm>
            <a:off x="1676747" y="701365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75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7912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Tableau 40"/>
          <p:cNvGraphicFramePr>
            <a:graphicFrameLocks noGrp="1"/>
          </p:cNvGraphicFramePr>
          <p:nvPr/>
        </p:nvGraphicFramePr>
        <p:xfrm>
          <a:off x="2082524" y="1853862"/>
          <a:ext cx="7038164" cy="3797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9541">
                  <a:extLst>
                    <a:ext uri="{9D8B030D-6E8A-4147-A177-3AD203B41FA5}">
                      <a16:colId xmlns:a16="http://schemas.microsoft.com/office/drawing/2014/main" val="3765148447"/>
                    </a:ext>
                  </a:extLst>
                </a:gridCol>
                <a:gridCol w="1759541">
                  <a:extLst>
                    <a:ext uri="{9D8B030D-6E8A-4147-A177-3AD203B41FA5}">
                      <a16:colId xmlns:a16="http://schemas.microsoft.com/office/drawing/2014/main" val="1268540424"/>
                    </a:ext>
                  </a:extLst>
                </a:gridCol>
                <a:gridCol w="1759541">
                  <a:extLst>
                    <a:ext uri="{9D8B030D-6E8A-4147-A177-3AD203B41FA5}">
                      <a16:colId xmlns:a16="http://schemas.microsoft.com/office/drawing/2014/main" val="3363508910"/>
                    </a:ext>
                  </a:extLst>
                </a:gridCol>
                <a:gridCol w="1759541">
                  <a:extLst>
                    <a:ext uri="{9D8B030D-6E8A-4147-A177-3AD203B41FA5}">
                      <a16:colId xmlns:a16="http://schemas.microsoft.com/office/drawing/2014/main" val="2278248549"/>
                    </a:ext>
                  </a:extLst>
                </a:gridCol>
              </a:tblGrid>
              <a:tr h="311711"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Client</a:t>
                      </a:r>
                    </a:p>
                  </a:txBody>
                  <a:tcPr marL="27000" marR="2700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Conseiller spécifique</a:t>
                      </a:r>
                    </a:p>
                  </a:txBody>
                  <a:tcPr marL="27000" marR="2700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Ensemble des conseillers</a:t>
                      </a:r>
                    </a:p>
                  </a:txBody>
                  <a:tcPr marL="27000" marR="2700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/>
                        <a:t>Serveur Vocal Interactif</a:t>
                      </a:r>
                    </a:p>
                  </a:txBody>
                  <a:tcPr marL="27000" marR="27000" marT="34290" marB="34290" anchor="ctr"/>
                </a:tc>
                <a:extLst>
                  <a:ext uri="{0D108BD9-81ED-4DB2-BD59-A6C34878D82A}">
                    <a16:rowId xmlns:a16="http://schemas.microsoft.com/office/drawing/2014/main" val="2143514131"/>
                  </a:ext>
                </a:extLst>
              </a:tr>
              <a:tr h="3485731"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9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995487503"/>
                  </a:ext>
                </a:extLst>
              </a:tr>
            </a:tbl>
          </a:graphicData>
        </a:graphic>
      </p:graphicFrame>
      <p:sp>
        <p:nvSpPr>
          <p:cNvPr id="77" name="Organigramme : Décision 76"/>
          <p:cNvSpPr/>
          <p:nvPr/>
        </p:nvSpPr>
        <p:spPr>
          <a:xfrm>
            <a:off x="4059820" y="2890634"/>
            <a:ext cx="1290367" cy="310733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Réponse avant 3 sonneries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851669" y="3383575"/>
            <a:ext cx="1260938" cy="152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Bip pour interception</a:t>
            </a:r>
          </a:p>
        </p:txBody>
      </p:sp>
      <p:sp>
        <p:nvSpPr>
          <p:cNvPr id="94" name="ZoneTexte 93"/>
          <p:cNvSpPr txBox="1"/>
          <p:nvPr/>
        </p:nvSpPr>
        <p:spPr>
          <a:xfrm rot="2001004">
            <a:off x="3029614" y="2808710"/>
            <a:ext cx="193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chemeClr val="bg1">
                    <a:lumMod val="85000"/>
                  </a:schemeClr>
                </a:solidFill>
                <a:sym typeface="Webdings" panose="05030102010509060703" pitchFamily="18" charset="2"/>
              </a:rPr>
              <a:t></a:t>
            </a:r>
            <a:endParaRPr lang="fr-FR" sz="2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3799808" y="2879171"/>
            <a:ext cx="30809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Oui</a:t>
            </a:r>
          </a:p>
        </p:txBody>
      </p:sp>
      <p:sp>
        <p:nvSpPr>
          <p:cNvPr id="97" name="ZoneTexte 96"/>
          <p:cNvSpPr txBox="1"/>
          <p:nvPr/>
        </p:nvSpPr>
        <p:spPr>
          <a:xfrm rot="2001004">
            <a:off x="3027397" y="3576926"/>
            <a:ext cx="193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chemeClr val="bg1">
                    <a:lumMod val="85000"/>
                  </a:schemeClr>
                </a:solidFill>
                <a:sym typeface="Webdings" panose="05030102010509060703" pitchFamily="18" charset="2"/>
              </a:rPr>
              <a:t></a:t>
            </a:r>
            <a:endParaRPr lang="fr-FR" sz="2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3804383" y="3694028"/>
            <a:ext cx="30809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Oui</a:t>
            </a:r>
          </a:p>
        </p:txBody>
      </p:sp>
      <p:sp>
        <p:nvSpPr>
          <p:cNvPr id="103" name="Organigramme : Document 102"/>
          <p:cNvSpPr/>
          <p:nvPr/>
        </p:nvSpPr>
        <p:spPr>
          <a:xfrm>
            <a:off x="4379903" y="4746124"/>
            <a:ext cx="742126" cy="134794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Demande rappel</a:t>
            </a:r>
          </a:p>
        </p:txBody>
      </p:sp>
      <p:sp>
        <p:nvSpPr>
          <p:cNvPr id="105" name="ZoneTexte 104"/>
          <p:cNvSpPr txBox="1"/>
          <p:nvPr/>
        </p:nvSpPr>
        <p:spPr>
          <a:xfrm rot="2001004">
            <a:off x="3033997" y="4711806"/>
            <a:ext cx="193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rgbClr val="00B050"/>
                </a:solidFill>
                <a:sym typeface="Webdings" panose="05030102010509060703" pitchFamily="18" charset="2"/>
              </a:rPr>
              <a:t></a:t>
            </a:r>
            <a:endParaRPr lang="fr-FR" sz="2100" dirty="0">
              <a:solidFill>
                <a:srgbClr val="00B050"/>
              </a:solidFill>
            </a:endParaRPr>
          </a:p>
        </p:txBody>
      </p:sp>
      <p:cxnSp>
        <p:nvCxnSpPr>
          <p:cNvPr id="110" name="Connecteur droit avec flèche 154"/>
          <p:cNvCxnSpPr>
            <a:stCxn id="113" idx="2"/>
            <a:endCxn id="130" idx="0"/>
          </p:cNvCxnSpPr>
          <p:nvPr/>
        </p:nvCxnSpPr>
        <p:spPr>
          <a:xfrm rot="5400000">
            <a:off x="5494824" y="4375084"/>
            <a:ext cx="225814" cy="1748813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ZoneTexte 110"/>
          <p:cNvSpPr txBox="1"/>
          <p:nvPr/>
        </p:nvSpPr>
        <p:spPr>
          <a:xfrm>
            <a:off x="3812780" y="4819280"/>
            <a:ext cx="311304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dirty="0">
                <a:solidFill>
                  <a:srgbClr val="00B050"/>
                </a:solidFill>
              </a:rPr>
              <a:t>Oui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7682226" y="4032042"/>
            <a:ext cx="1176274" cy="16127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</a:rPr>
              <a:t>Interrogation client</a:t>
            </a:r>
          </a:p>
        </p:txBody>
      </p:sp>
      <p:sp>
        <p:nvSpPr>
          <p:cNvPr id="113" name="Organigramme : Décision 112"/>
          <p:cNvSpPr/>
          <p:nvPr/>
        </p:nvSpPr>
        <p:spPr>
          <a:xfrm>
            <a:off x="5738044" y="4796853"/>
            <a:ext cx="1488186" cy="339731"/>
          </a:xfrm>
          <a:prstGeom prst="flowChartDecisi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</a:rPr>
              <a:t>Réponse </a:t>
            </a:r>
            <a:br>
              <a:rPr lang="fr-FR" sz="675" b="1" dirty="0">
                <a:solidFill>
                  <a:schemeClr val="bg1"/>
                </a:solidFill>
              </a:rPr>
            </a:br>
            <a:r>
              <a:rPr lang="fr-FR" sz="675" b="1" dirty="0">
                <a:solidFill>
                  <a:schemeClr val="bg1"/>
                </a:solidFill>
              </a:rPr>
              <a:t>avant  5 nouvelles sonneries</a:t>
            </a:r>
          </a:p>
        </p:txBody>
      </p:sp>
      <p:cxnSp>
        <p:nvCxnSpPr>
          <p:cNvPr id="114" name="Connecteur droit avec flèche 113"/>
          <p:cNvCxnSpPr>
            <a:stCxn id="113" idx="1"/>
          </p:cNvCxnSpPr>
          <p:nvPr/>
        </p:nvCxnSpPr>
        <p:spPr>
          <a:xfrm flipH="1">
            <a:off x="3237816" y="4966719"/>
            <a:ext cx="2500229" cy="27125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avec flèche 260"/>
          <p:cNvCxnSpPr>
            <a:endCxn id="138" idx="0"/>
          </p:cNvCxnSpPr>
          <p:nvPr/>
        </p:nvCxnSpPr>
        <p:spPr>
          <a:xfrm rot="10800000" flipV="1">
            <a:off x="2918357" y="4109550"/>
            <a:ext cx="4758435" cy="135364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>
            <a:stCxn id="93" idx="1"/>
          </p:cNvCxnSpPr>
          <p:nvPr/>
        </p:nvCxnSpPr>
        <p:spPr>
          <a:xfrm flipH="1" flipV="1">
            <a:off x="3237816" y="3863575"/>
            <a:ext cx="1475271" cy="8042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260"/>
          <p:cNvCxnSpPr>
            <a:stCxn id="138" idx="3"/>
            <a:endCxn id="126" idx="0"/>
          </p:cNvCxnSpPr>
          <p:nvPr/>
        </p:nvCxnSpPr>
        <p:spPr>
          <a:xfrm>
            <a:off x="3335500" y="4389520"/>
            <a:ext cx="3146638" cy="135004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>
            <a:stCxn id="126" idx="2"/>
            <a:endCxn id="113" idx="0"/>
          </p:cNvCxnSpPr>
          <p:nvPr/>
        </p:nvCxnSpPr>
        <p:spPr>
          <a:xfrm flipH="1">
            <a:off x="6482138" y="4675380"/>
            <a:ext cx="1" cy="121473"/>
          </a:xfrm>
          <a:prstGeom prst="straightConnector1">
            <a:avLst/>
          </a:prstGeom>
          <a:ln w="19050">
            <a:solidFill>
              <a:srgbClr val="8F0D2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avec flèche 260"/>
          <p:cNvCxnSpPr>
            <a:stCxn id="77" idx="2"/>
            <a:endCxn id="80" idx="0"/>
          </p:cNvCxnSpPr>
          <p:nvPr/>
        </p:nvCxnSpPr>
        <p:spPr>
          <a:xfrm rot="16200000" flipH="1">
            <a:off x="5502466" y="2403903"/>
            <a:ext cx="182208" cy="1777135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/>
          <p:cNvSpPr txBox="1"/>
          <p:nvPr/>
        </p:nvSpPr>
        <p:spPr>
          <a:xfrm>
            <a:off x="6665038" y="3709047"/>
            <a:ext cx="33054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Non</a:t>
            </a:r>
          </a:p>
        </p:txBody>
      </p:sp>
      <p:sp>
        <p:nvSpPr>
          <p:cNvPr id="121" name="ZoneTexte 120"/>
          <p:cNvSpPr txBox="1"/>
          <p:nvPr/>
        </p:nvSpPr>
        <p:spPr>
          <a:xfrm>
            <a:off x="5255265" y="5074133"/>
            <a:ext cx="33054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rgbClr val="FF0000"/>
                </a:solidFill>
              </a:rPr>
              <a:t>Non</a:t>
            </a:r>
          </a:p>
        </p:txBody>
      </p:sp>
      <p:cxnSp>
        <p:nvCxnSpPr>
          <p:cNvPr id="122" name="Connecteur droit avec flèche 260"/>
          <p:cNvCxnSpPr/>
          <p:nvPr/>
        </p:nvCxnSpPr>
        <p:spPr>
          <a:xfrm rot="16200000" flipH="1">
            <a:off x="5111422" y="3216578"/>
            <a:ext cx="169838" cy="83562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123"/>
          <p:cNvSpPr/>
          <p:nvPr/>
        </p:nvSpPr>
        <p:spPr>
          <a:xfrm>
            <a:off x="4124590" y="3383576"/>
            <a:ext cx="1248354" cy="1592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Sonneries complémentaires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5851669" y="4524524"/>
            <a:ext cx="1260938" cy="150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/>
              <a:t>Sonnerie sur tous les postes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3436651" y="4221310"/>
            <a:ext cx="1845377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75" b="1" dirty="0">
                <a:solidFill>
                  <a:srgbClr val="C00000"/>
                </a:solidFill>
              </a:rPr>
              <a:t>1. Etre mis en relation avec un autre conseiller</a:t>
            </a:r>
          </a:p>
        </p:txBody>
      </p:sp>
      <p:cxnSp>
        <p:nvCxnSpPr>
          <p:cNvPr id="128" name="Connecteur droit avec flèche 260"/>
          <p:cNvCxnSpPr>
            <a:stCxn id="138" idx="2"/>
            <a:endCxn id="103" idx="0"/>
          </p:cNvCxnSpPr>
          <p:nvPr/>
        </p:nvCxnSpPr>
        <p:spPr>
          <a:xfrm rot="16200000" flipH="1">
            <a:off x="3729284" y="3724444"/>
            <a:ext cx="212000" cy="1831363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>
          <a:xfrm>
            <a:off x="3415716" y="4475550"/>
            <a:ext cx="1359668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2. Etre rappelé par </a:t>
            </a:r>
            <a:r>
              <a:rPr lang="fr-FR" sz="675" b="1" u="sng" dirty="0">
                <a:solidFill>
                  <a:schemeClr val="bg1">
                    <a:lumMod val="85000"/>
                  </a:schemeClr>
                </a:solidFill>
              </a:rPr>
              <a:t>son</a:t>
            </a:r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 conseiller</a:t>
            </a:r>
          </a:p>
        </p:txBody>
      </p:sp>
      <p:sp>
        <p:nvSpPr>
          <p:cNvPr id="130" name="Organigramme : Document 129"/>
          <p:cNvSpPr/>
          <p:nvPr/>
        </p:nvSpPr>
        <p:spPr>
          <a:xfrm>
            <a:off x="4362261" y="5362397"/>
            <a:ext cx="742126" cy="155666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/>
              <a:t>Demande rappel</a:t>
            </a:r>
          </a:p>
        </p:txBody>
      </p:sp>
      <p:sp>
        <p:nvSpPr>
          <p:cNvPr id="131" name="Rectangle 130">
            <a:hlinkClick r:id="" action="ppaction://noaction"/>
          </p:cNvPr>
          <p:cNvSpPr/>
          <p:nvPr/>
        </p:nvSpPr>
        <p:spPr>
          <a:xfrm>
            <a:off x="4247179" y="5303272"/>
            <a:ext cx="117131" cy="1182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88" dirty="0"/>
              <a:t>@</a:t>
            </a:r>
          </a:p>
        </p:txBody>
      </p:sp>
      <p:cxnSp>
        <p:nvCxnSpPr>
          <p:cNvPr id="137" name="Connecteur droit avec flèche 136"/>
          <p:cNvCxnSpPr>
            <a:stCxn id="77" idx="1"/>
          </p:cNvCxnSpPr>
          <p:nvPr/>
        </p:nvCxnSpPr>
        <p:spPr>
          <a:xfrm flipH="1">
            <a:off x="3215057" y="3045999"/>
            <a:ext cx="844763" cy="3532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Organigramme : Décision 137"/>
          <p:cNvSpPr/>
          <p:nvPr/>
        </p:nvSpPr>
        <p:spPr>
          <a:xfrm>
            <a:off x="2501212" y="4244915"/>
            <a:ext cx="834289" cy="289210"/>
          </a:xfrm>
          <a:prstGeom prst="flowChartDecision">
            <a:avLst/>
          </a:prstGeom>
          <a:solidFill>
            <a:srgbClr val="C00000"/>
          </a:solidFill>
          <a:ln>
            <a:solidFill>
              <a:srgbClr val="8F0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/>
                </a:solidFill>
              </a:rPr>
              <a:t>Choix Client</a:t>
            </a:r>
          </a:p>
        </p:txBody>
      </p:sp>
      <p:sp>
        <p:nvSpPr>
          <p:cNvPr id="139" name="ZoneTexte 138"/>
          <p:cNvSpPr txBox="1"/>
          <p:nvPr/>
        </p:nvSpPr>
        <p:spPr>
          <a:xfrm>
            <a:off x="5063694" y="3164771"/>
            <a:ext cx="33054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b="1" i="1" dirty="0">
                <a:solidFill>
                  <a:schemeClr val="bg1">
                    <a:lumMod val="85000"/>
                  </a:schemeClr>
                </a:solidFill>
              </a:rPr>
              <a:t>Non</a:t>
            </a:r>
          </a:p>
        </p:txBody>
      </p:sp>
      <p:cxnSp>
        <p:nvCxnSpPr>
          <p:cNvPr id="140" name="Connecteur droit avec flèche 260"/>
          <p:cNvCxnSpPr/>
          <p:nvPr/>
        </p:nvCxnSpPr>
        <p:spPr>
          <a:xfrm rot="10800000" flipV="1">
            <a:off x="5614156" y="3537006"/>
            <a:ext cx="832111" cy="101715"/>
          </a:xfrm>
          <a:prstGeom prst="bentConnector3">
            <a:avLst>
              <a:gd name="adj1" fmla="val -5204"/>
            </a:avLst>
          </a:prstGeom>
          <a:ln w="9525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Rectangle 198">
            <a:hlinkClick r:id="" action="ppaction://noaction"/>
          </p:cNvPr>
          <p:cNvSpPr/>
          <p:nvPr/>
        </p:nvSpPr>
        <p:spPr>
          <a:xfrm>
            <a:off x="4275239" y="4692300"/>
            <a:ext cx="117131" cy="1182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88" dirty="0">
                <a:solidFill>
                  <a:schemeClr val="bg1">
                    <a:lumMod val="85000"/>
                  </a:schemeClr>
                </a:solidFill>
              </a:rPr>
              <a:t>@</a:t>
            </a:r>
          </a:p>
        </p:txBody>
      </p:sp>
      <p:cxnSp>
        <p:nvCxnSpPr>
          <p:cNvPr id="295" name="Connecteur droit avec flèche 294"/>
          <p:cNvCxnSpPr>
            <a:endCxn id="77" idx="0"/>
          </p:cNvCxnSpPr>
          <p:nvPr/>
        </p:nvCxnSpPr>
        <p:spPr>
          <a:xfrm flipH="1">
            <a:off x="4705003" y="2572508"/>
            <a:ext cx="8084" cy="318125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Connecteur droit avec flèche 298"/>
          <p:cNvCxnSpPr/>
          <p:nvPr/>
        </p:nvCxnSpPr>
        <p:spPr>
          <a:xfrm>
            <a:off x="4703554" y="3278875"/>
            <a:ext cx="1448" cy="10800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avec flèche 260"/>
          <p:cNvCxnSpPr>
            <a:stCxn id="93" idx="3"/>
            <a:endCxn id="112" idx="0"/>
          </p:cNvCxnSpPr>
          <p:nvPr/>
        </p:nvCxnSpPr>
        <p:spPr>
          <a:xfrm>
            <a:off x="6455703" y="3871617"/>
            <a:ext cx="1814660" cy="160424"/>
          </a:xfrm>
          <a:prstGeom prst="bentConnector2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rganigramme : Décision 92"/>
          <p:cNvSpPr/>
          <p:nvPr/>
        </p:nvSpPr>
        <p:spPr>
          <a:xfrm>
            <a:off x="4713086" y="3712628"/>
            <a:ext cx="1742616" cy="317981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>
                <a:solidFill>
                  <a:schemeClr val="bg1">
                    <a:lumMod val="85000"/>
                  </a:schemeClr>
                </a:solidFill>
              </a:rPr>
              <a:t>Réponse avant 5 sonneries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334372" y="2406869"/>
            <a:ext cx="1235173" cy="165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675" b="1" dirty="0"/>
              <a:t>Appel Client</a:t>
            </a:r>
          </a:p>
        </p:txBody>
      </p:sp>
      <p:cxnSp>
        <p:nvCxnSpPr>
          <p:cNvPr id="51" name="Connecteur droit avec flèche 260"/>
          <p:cNvCxnSpPr>
            <a:cxnSpLocks/>
            <a:stCxn id="66" idx="3"/>
            <a:endCxn id="112" idx="0"/>
          </p:cNvCxnSpPr>
          <p:nvPr/>
        </p:nvCxnSpPr>
        <p:spPr>
          <a:xfrm>
            <a:off x="3569545" y="2489689"/>
            <a:ext cx="4700819" cy="1542353"/>
          </a:xfrm>
          <a:prstGeom prst="bentConnector2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10AB2F83-F3EA-4D4A-B10F-CCF98A935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Nouveau parcours téléphonique : gestion des absences</a:t>
            </a:r>
          </a:p>
        </p:txBody>
      </p:sp>
      <p:sp>
        <p:nvSpPr>
          <p:cNvPr id="49" name="Espace réservé du texte 10">
            <a:extLst>
              <a:ext uri="{FF2B5EF4-FFF2-40B4-BE49-F238E27FC236}">
                <a16:creationId xmlns:a16="http://schemas.microsoft.com/office/drawing/2014/main" id="{C88FA7B8-46F1-4890-B050-6FD039859E05}"/>
              </a:ext>
            </a:extLst>
          </p:cNvPr>
          <p:cNvSpPr txBox="1">
            <a:spLocks/>
          </p:cNvSpPr>
          <p:nvPr/>
        </p:nvSpPr>
        <p:spPr>
          <a:xfrm>
            <a:off x="2045494" y="464149"/>
            <a:ext cx="823555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35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Le parcours pour un </a:t>
            </a:r>
            <a:r>
              <a:rPr lang="fr-FR" sz="1800" u="sng" dirty="0"/>
              <a:t>conseiller absent 24h ou plus de 24h</a:t>
            </a:r>
            <a:endParaRPr lang="fr-FR" sz="18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DD4001B-D8E3-4274-80C4-5A4F225B2391}"/>
              </a:ext>
            </a:extLst>
          </p:cNvPr>
          <p:cNvSpPr/>
          <p:nvPr/>
        </p:nvSpPr>
        <p:spPr>
          <a:xfrm>
            <a:off x="3651394" y="2276624"/>
            <a:ext cx="2273156" cy="1236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75" b="1" dirty="0">
                <a:solidFill>
                  <a:schemeClr val="tx1"/>
                </a:solidFill>
              </a:rPr>
              <a:t>Pas de sonnerie sur le poste du conseiller absent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661A375-B353-41AD-859A-BCDAC21FBE5C}"/>
              </a:ext>
            </a:extLst>
          </p:cNvPr>
          <p:cNvSpPr/>
          <p:nvPr/>
        </p:nvSpPr>
        <p:spPr>
          <a:xfrm>
            <a:off x="9197976" y="3777763"/>
            <a:ext cx="2322594" cy="9364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Message pour le client :</a:t>
            </a:r>
          </a:p>
          <a:p>
            <a:pPr algn="ctr"/>
            <a:r>
              <a:rPr lang="fr-FR" sz="1000" b="1" dirty="0">
                <a:solidFill>
                  <a:schemeClr val="tx1"/>
                </a:solidFill>
              </a:rPr>
              <a:t>« </a:t>
            </a:r>
            <a:r>
              <a:rPr lang="fr-FR" sz="1000" b="1" i="1" dirty="0">
                <a:solidFill>
                  <a:schemeClr val="tx1"/>
                </a:solidFill>
              </a:rPr>
              <a:t>Votre conseiller est </a:t>
            </a:r>
            <a:r>
              <a:rPr lang="fr-FR" sz="1000" b="1" i="1" dirty="0">
                <a:solidFill>
                  <a:srgbClr val="C00000"/>
                </a:solidFill>
              </a:rPr>
              <a:t>absent</a:t>
            </a:r>
          </a:p>
          <a:p>
            <a:endParaRPr lang="fr-FR" sz="1000" b="1" i="1" dirty="0">
              <a:solidFill>
                <a:srgbClr val="C00000"/>
              </a:solidFill>
            </a:endParaRPr>
          </a:p>
          <a:p>
            <a:pPr algn="ctr"/>
            <a:r>
              <a:rPr lang="fr-FR" sz="1000" b="1" i="1" dirty="0">
                <a:solidFill>
                  <a:schemeClr val="tx1"/>
                </a:solidFill>
              </a:rPr>
              <a:t>Nous vous mettons en relation avec un autre conseiller de l’agence »</a:t>
            </a:r>
          </a:p>
        </p:txBody>
      </p:sp>
      <p:sp>
        <p:nvSpPr>
          <p:cNvPr id="56" name="Espace réservé du contenu 9">
            <a:extLst>
              <a:ext uri="{FF2B5EF4-FFF2-40B4-BE49-F238E27FC236}">
                <a16:creationId xmlns:a16="http://schemas.microsoft.com/office/drawing/2014/main" id="{7B6F8D9F-A67C-4137-8550-5BC4934AD71C}"/>
              </a:ext>
            </a:extLst>
          </p:cNvPr>
          <p:cNvSpPr txBox="1">
            <a:spLocks/>
          </p:cNvSpPr>
          <p:nvPr/>
        </p:nvSpPr>
        <p:spPr>
          <a:xfrm>
            <a:off x="1929379" y="1299248"/>
            <a:ext cx="8235554" cy="486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Par exemple, je suis en congés une semaine ou absent pour une journée ou plus.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2E5D607-7871-4344-9F8D-9EA205E8358B}"/>
              </a:ext>
            </a:extLst>
          </p:cNvPr>
          <p:cNvSpPr/>
          <p:nvPr/>
        </p:nvSpPr>
        <p:spPr>
          <a:xfrm>
            <a:off x="3436651" y="5728483"/>
            <a:ext cx="2803365" cy="62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La demande de rappel est livrée dans la messagerie du conseiller absent. Pour accéder au mode opératoire pour mettre en place un transfert sur la BG Agence (avant l’absence), je </a:t>
            </a:r>
            <a:r>
              <a:rPr lang="fr-FR" sz="1000" b="1" dirty="0">
                <a:solidFill>
                  <a:schemeClr val="tx1"/>
                </a:solidFill>
                <a:hlinkClick r:id="rId2"/>
              </a:rPr>
              <a:t>clique ici</a:t>
            </a:r>
            <a:endParaRPr lang="fr-FR" sz="1000" b="1" dirty="0">
              <a:solidFill>
                <a:srgbClr val="C00000"/>
              </a:solidFill>
            </a:endParaRPr>
          </a:p>
        </p:txBody>
      </p:sp>
      <p:sp>
        <p:nvSpPr>
          <p:cNvPr id="57" name="Espace réservé du texte 12">
            <a:extLst>
              <a:ext uri="{FF2B5EF4-FFF2-40B4-BE49-F238E27FC236}">
                <a16:creationId xmlns:a16="http://schemas.microsoft.com/office/drawing/2014/main" id="{C70171C0-4A50-4FD5-B4FA-FC21FD933EF0}"/>
              </a:ext>
            </a:extLst>
          </p:cNvPr>
          <p:cNvSpPr txBox="1">
            <a:spLocks/>
          </p:cNvSpPr>
          <p:nvPr/>
        </p:nvSpPr>
        <p:spPr>
          <a:xfrm>
            <a:off x="1676747" y="701365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75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81666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 68">
            <a:extLst>
              <a:ext uri="{FF2B5EF4-FFF2-40B4-BE49-F238E27FC236}">
                <a16:creationId xmlns:a16="http://schemas.microsoft.com/office/drawing/2014/main" id="{584DE3F6-2010-4A27-A4BF-E2B52EA68CD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948" y="821055"/>
            <a:ext cx="5761355" cy="1310640"/>
          </a:xfrm>
          <a:prstGeom prst="rect">
            <a:avLst/>
          </a:prstGeom>
          <a:noFill/>
        </p:spPr>
      </p:pic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10AB2F83-F3EA-4D4A-B10F-CCF98A935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Nouveau parcours téléphonique : gestion des absences</a:t>
            </a:r>
          </a:p>
        </p:txBody>
      </p:sp>
      <p:sp>
        <p:nvSpPr>
          <p:cNvPr id="49" name="Espace réservé du texte 10">
            <a:extLst>
              <a:ext uri="{FF2B5EF4-FFF2-40B4-BE49-F238E27FC236}">
                <a16:creationId xmlns:a16="http://schemas.microsoft.com/office/drawing/2014/main" id="{C88FA7B8-46F1-4890-B050-6FD039859E05}"/>
              </a:ext>
            </a:extLst>
          </p:cNvPr>
          <p:cNvSpPr txBox="1">
            <a:spLocks/>
          </p:cNvSpPr>
          <p:nvPr/>
        </p:nvSpPr>
        <p:spPr>
          <a:xfrm>
            <a:off x="2045494" y="464149"/>
            <a:ext cx="823555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35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Je filtre la liste des absences par collaborateurs pour retrouver une saisie </a:t>
            </a:r>
          </a:p>
        </p:txBody>
      </p:sp>
      <p:sp>
        <p:nvSpPr>
          <p:cNvPr id="57" name="Espace réservé du texte 12">
            <a:extLst>
              <a:ext uri="{FF2B5EF4-FFF2-40B4-BE49-F238E27FC236}">
                <a16:creationId xmlns:a16="http://schemas.microsoft.com/office/drawing/2014/main" id="{C70171C0-4A50-4FD5-B4FA-FC21FD933EF0}"/>
              </a:ext>
            </a:extLst>
          </p:cNvPr>
          <p:cNvSpPr txBox="1">
            <a:spLocks/>
          </p:cNvSpPr>
          <p:nvPr/>
        </p:nvSpPr>
        <p:spPr>
          <a:xfrm>
            <a:off x="1676747" y="701365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75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8</a:t>
            </a:r>
          </a:p>
        </p:txBody>
      </p:sp>
      <p:sp>
        <p:nvSpPr>
          <p:cNvPr id="53" name="Espace réservé du contenu 9">
            <a:extLst>
              <a:ext uri="{FF2B5EF4-FFF2-40B4-BE49-F238E27FC236}">
                <a16:creationId xmlns:a16="http://schemas.microsoft.com/office/drawing/2014/main" id="{869B0F5C-511E-4BDF-81C2-22EF46A4DC64}"/>
              </a:ext>
            </a:extLst>
          </p:cNvPr>
          <p:cNvSpPr txBox="1">
            <a:spLocks/>
          </p:cNvSpPr>
          <p:nvPr/>
        </p:nvSpPr>
        <p:spPr>
          <a:xfrm>
            <a:off x="1914865" y="1226677"/>
            <a:ext cx="8235554" cy="56313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J’ouvre l’interface via le lien </a:t>
            </a:r>
          </a:p>
          <a:p>
            <a:pPr marL="266700" indent="0">
              <a:buNone/>
            </a:pPr>
            <a:r>
              <a:rPr lang="fr-FR" sz="1600" dirty="0"/>
              <a:t>habituel, puis je clique sur l’icone </a:t>
            </a:r>
          </a:p>
          <a:p>
            <a:pPr marL="266700" indent="0">
              <a:buNone/>
            </a:pPr>
            <a:r>
              <a:rPr lang="fr-FR" sz="1600" dirty="0"/>
              <a:t>« entonnoir » </a:t>
            </a:r>
          </a:p>
          <a:p>
            <a:pPr marL="0" indent="0">
              <a:buNone/>
            </a:pPr>
            <a:endParaRPr lang="fr-FR" sz="1600" dirty="0"/>
          </a:p>
          <a:p>
            <a:r>
              <a:rPr lang="fr-FR" sz="1600" dirty="0"/>
              <a:t>Je saisie l’identifiant du </a:t>
            </a:r>
          </a:p>
          <a:p>
            <a:pPr marL="266700" indent="0">
              <a:buNone/>
            </a:pPr>
            <a:r>
              <a:rPr lang="fr-FR" sz="1600" dirty="0"/>
              <a:t>collaborateur dans le cadre</a:t>
            </a:r>
          </a:p>
          <a:p>
            <a:pPr marL="266700" indent="0">
              <a:buNone/>
            </a:pPr>
            <a:r>
              <a:rPr lang="fr-FR" sz="1600" dirty="0"/>
              <a:t>dédié  </a:t>
            </a:r>
          </a:p>
          <a:p>
            <a:endParaRPr lang="fr-FR" sz="1600" dirty="0"/>
          </a:p>
          <a:p>
            <a:r>
              <a:rPr lang="fr-FR" sz="1600" dirty="0"/>
              <a:t>La ou les saisies me sont présentées   </a:t>
            </a:r>
          </a:p>
          <a:p>
            <a:pPr lvl="1"/>
            <a:endParaRPr lang="fr-FR" sz="1450" dirty="0"/>
          </a:p>
          <a:p>
            <a:pPr lvl="1"/>
            <a:r>
              <a:rPr lang="fr-FR" sz="1450" dirty="0"/>
              <a:t>Je peux modifier la saisie en cliquant</a:t>
            </a:r>
          </a:p>
          <a:p>
            <a:pPr marL="457200" lvl="1" indent="0">
              <a:buNone/>
            </a:pPr>
            <a:r>
              <a:rPr lang="fr-FR" sz="1450" dirty="0"/>
              <a:t>l’icone rouage  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28259B6D-DC44-4330-BBB1-B98BD4A1DD0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" b="48964"/>
          <a:stretch/>
        </p:blipFill>
        <p:spPr bwMode="auto">
          <a:xfrm>
            <a:off x="4813300" y="2508250"/>
            <a:ext cx="5650230" cy="1250950"/>
          </a:xfrm>
          <a:prstGeom prst="rect">
            <a:avLst/>
          </a:prstGeom>
          <a:noFill/>
        </p:spPr>
      </p:pic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2AE0A4FE-5BE4-4EE0-AB7B-F0B1DD253744}"/>
              </a:ext>
            </a:extLst>
          </p:cNvPr>
          <p:cNvCxnSpPr>
            <a:cxnSpLocks/>
          </p:cNvCxnSpPr>
          <p:nvPr/>
        </p:nvCxnSpPr>
        <p:spPr>
          <a:xfrm flipV="1">
            <a:off x="3495675" y="1933575"/>
            <a:ext cx="3314700" cy="114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B27B2281-755F-4B1C-9891-6F125A08AA76}"/>
              </a:ext>
            </a:extLst>
          </p:cNvPr>
          <p:cNvCxnSpPr>
            <a:cxnSpLocks/>
          </p:cNvCxnSpPr>
          <p:nvPr/>
        </p:nvCxnSpPr>
        <p:spPr>
          <a:xfrm flipV="1">
            <a:off x="2857500" y="3390900"/>
            <a:ext cx="2590800" cy="9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Image 61">
            <a:extLst>
              <a:ext uri="{FF2B5EF4-FFF2-40B4-BE49-F238E27FC236}">
                <a16:creationId xmlns:a16="http://schemas.microsoft.com/office/drawing/2014/main" id="{2F2C8EF2-9391-4B4F-8295-9E71A652F825}"/>
              </a:ext>
            </a:extLst>
          </p:cNvPr>
          <p:cNvPicPr/>
          <p:nvPr/>
        </p:nvPicPr>
        <p:blipFill rotWithShape="1">
          <a:blip r:embed="rId4"/>
          <a:srcRect r="33686" b="2788"/>
          <a:stretch/>
        </p:blipFill>
        <p:spPr>
          <a:xfrm>
            <a:off x="6009640" y="3931603"/>
            <a:ext cx="3820160" cy="1516698"/>
          </a:xfrm>
          <a:prstGeom prst="rect">
            <a:avLst/>
          </a:prstGeom>
        </p:spPr>
      </p:pic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1BD9C98B-FF77-4D5E-A04F-7DAAB80D92B5}"/>
              </a:ext>
            </a:extLst>
          </p:cNvPr>
          <p:cNvCxnSpPr>
            <a:cxnSpLocks/>
          </p:cNvCxnSpPr>
          <p:nvPr/>
        </p:nvCxnSpPr>
        <p:spPr>
          <a:xfrm>
            <a:off x="5629276" y="4171950"/>
            <a:ext cx="1152525" cy="781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0184384B-87E9-4E63-A4DE-A591839F9B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042" t="42219" r="2188" b="38142"/>
          <a:stretch/>
        </p:blipFill>
        <p:spPr>
          <a:xfrm>
            <a:off x="3400426" y="5114925"/>
            <a:ext cx="1533525" cy="1009651"/>
          </a:xfrm>
          <a:prstGeom prst="rect">
            <a:avLst/>
          </a:prstGeom>
        </p:spPr>
      </p:pic>
      <p:cxnSp>
        <p:nvCxnSpPr>
          <p:cNvPr id="78" name="Connecteur droit avec flèche 77">
            <a:extLst>
              <a:ext uri="{FF2B5EF4-FFF2-40B4-BE49-F238E27FC236}">
                <a16:creationId xmlns:a16="http://schemas.microsoft.com/office/drawing/2014/main" id="{9CC7F2BE-3340-46F8-BA4A-5C42A4AB03C0}"/>
              </a:ext>
            </a:extLst>
          </p:cNvPr>
          <p:cNvCxnSpPr>
            <a:cxnSpLocks/>
          </p:cNvCxnSpPr>
          <p:nvPr/>
        </p:nvCxnSpPr>
        <p:spPr>
          <a:xfrm>
            <a:off x="3305176" y="5048250"/>
            <a:ext cx="904875" cy="590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5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15622A-F156-0454-88FE-C3D80994E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088" y="1820600"/>
            <a:ext cx="4516329" cy="4516329"/>
          </a:xfrm>
          <a:prstGeom prst="rect">
            <a:avLst/>
          </a:prstGeo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382298" y="137054"/>
            <a:ext cx="6898751" cy="246404"/>
          </a:xfrm>
        </p:spPr>
        <p:txBody>
          <a:bodyPr/>
          <a:lstStyle/>
          <a:p>
            <a:r>
              <a:rPr lang="fr-FR" dirty="0"/>
              <a:t>                   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51545" y="2916492"/>
            <a:ext cx="1667819" cy="179099"/>
          </a:xfrm>
          <a:prstGeom prst="rect">
            <a:avLst/>
          </a:prstGeom>
          <a:solidFill>
            <a:srgbClr val="BFBFBF"/>
          </a:solidFill>
          <a:ln w="25400" cap="flat" cmpd="sng" algn="ctr">
            <a:solidFill>
              <a:srgbClr val="BFBFBF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/>
              </a:rPr>
              <a:t>NOM PRENOM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205925" y="2685660"/>
            <a:ext cx="5422787" cy="461665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Dans la liste des collaborateurs :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kern="0" dirty="0">
                <a:solidFill>
                  <a:srgbClr val="00B050"/>
                </a:solidFill>
                <a:cs typeface="Arial" panose="020B0604020202020204" pitchFamily="34" charset="0"/>
              </a:rPr>
              <a:t>Pour paramétrer mon absence prévue</a:t>
            </a:r>
            <a:endParaRPr lang="fr-FR" sz="1200" b="1" kern="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218063" y="3981176"/>
            <a:ext cx="5404692" cy="276999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Activez le bouton</a:t>
            </a:r>
            <a:endParaRPr lang="fr-FR" sz="1200" b="1" kern="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01796" y="5310115"/>
            <a:ext cx="3941492" cy="276999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Cliquez</a:t>
            </a:r>
            <a:endParaRPr lang="fr-FR" sz="1200" b="1" kern="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218063" y="4523988"/>
            <a:ext cx="5398512" cy="461665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Cochez la case « </a:t>
            </a:r>
            <a:r>
              <a:rPr lang="fr-FR" sz="1200" b="1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envoyer uniquement pendant e laps de temps</a:t>
            </a: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 » </a:t>
            </a:r>
          </a:p>
          <a:p>
            <a:pPr algn="just">
              <a:defRPr/>
            </a:pP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et renseignez les dates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199969" y="5744541"/>
            <a:ext cx="5416606" cy="276999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Le message type est pré-paramétré, </a:t>
            </a:r>
            <a:r>
              <a:rPr lang="fr-FR" sz="1200" b="1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il est nécessaire de le </a:t>
            </a:r>
            <a:r>
              <a:rPr lang="fr-FR" sz="1200" b="1" kern="0" dirty="0">
                <a:solidFill>
                  <a:srgbClr val="C00000"/>
                </a:solidFill>
                <a:cs typeface="Arial" panose="020B0604020202020204" pitchFamily="34" charset="0"/>
              </a:rPr>
              <a:t>modifier</a:t>
            </a:r>
            <a:r>
              <a:rPr lang="fr-FR" sz="1200" b="1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119392" y="5436003"/>
            <a:ext cx="4285025" cy="945325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schemeClr val="tx1">
                  <a:lumMod val="65000"/>
                  <a:lumOff val="35000"/>
                </a:schemeClr>
              </a:solidFill>
              <a:latin typeface="Arial Narrow"/>
            </a:endParaRPr>
          </a:p>
        </p:txBody>
      </p:sp>
      <p:cxnSp>
        <p:nvCxnSpPr>
          <p:cNvPr id="54" name="Connecteur droit avec flèche 53"/>
          <p:cNvCxnSpPr>
            <a:cxnSpLocks/>
            <a:stCxn id="40" idx="3"/>
            <a:endCxn id="61" idx="1"/>
          </p:cNvCxnSpPr>
          <p:nvPr/>
        </p:nvCxnSpPr>
        <p:spPr>
          <a:xfrm flipV="1">
            <a:off x="5616575" y="4605290"/>
            <a:ext cx="1990925" cy="149531"/>
          </a:xfrm>
          <a:prstGeom prst="straightConnector1">
            <a:avLst/>
          </a:prstGeom>
          <a:noFill/>
          <a:ln w="9525">
            <a:solidFill>
              <a:srgbClr val="646464"/>
            </a:solidFill>
          </a:ln>
        </p:spPr>
      </p:cxnSp>
      <p:cxnSp>
        <p:nvCxnSpPr>
          <p:cNvPr id="55" name="Connecteur droit avec flèche 54"/>
          <p:cNvCxnSpPr>
            <a:cxnSpLocks/>
          </p:cNvCxnSpPr>
          <p:nvPr/>
        </p:nvCxnSpPr>
        <p:spPr>
          <a:xfrm flipV="1">
            <a:off x="5622755" y="4101667"/>
            <a:ext cx="1646962" cy="28148"/>
          </a:xfrm>
          <a:prstGeom prst="straightConnector1">
            <a:avLst/>
          </a:prstGeom>
          <a:noFill/>
          <a:ln w="9525">
            <a:solidFill>
              <a:srgbClr val="646464"/>
            </a:solidFill>
          </a:ln>
        </p:spPr>
      </p:cxnSp>
      <p:sp>
        <p:nvSpPr>
          <p:cNvPr id="61" name="Rectangle 60"/>
          <p:cNvSpPr/>
          <p:nvPr/>
        </p:nvSpPr>
        <p:spPr>
          <a:xfrm>
            <a:off x="7607500" y="4272819"/>
            <a:ext cx="3796917" cy="664942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schemeClr val="tx1">
                  <a:lumMod val="65000"/>
                  <a:lumOff val="35000"/>
                </a:schemeClr>
              </a:solidFill>
              <a:latin typeface="Arial Narrow"/>
            </a:endParaRPr>
          </a:p>
        </p:txBody>
      </p:sp>
      <p:cxnSp>
        <p:nvCxnSpPr>
          <p:cNvPr id="65" name="Connecteur droit avec flèche 64"/>
          <p:cNvCxnSpPr>
            <a:cxnSpLocks/>
            <a:stCxn id="31" idx="3"/>
          </p:cNvCxnSpPr>
          <p:nvPr/>
        </p:nvCxnSpPr>
        <p:spPr>
          <a:xfrm flipV="1">
            <a:off x="4143288" y="5230125"/>
            <a:ext cx="2937347" cy="218490"/>
          </a:xfrm>
          <a:prstGeom prst="straightConnector1">
            <a:avLst/>
          </a:prstGeom>
          <a:noFill/>
          <a:ln w="9525">
            <a:solidFill>
              <a:srgbClr val="646464"/>
            </a:solidFill>
          </a:ln>
        </p:spPr>
      </p:cxnSp>
      <p:cxnSp>
        <p:nvCxnSpPr>
          <p:cNvPr id="81" name="Connecteur droit avec flèche 80"/>
          <p:cNvCxnSpPr>
            <a:cxnSpLocks/>
            <a:stCxn id="46" idx="3"/>
            <a:endCxn id="48" idx="1"/>
          </p:cNvCxnSpPr>
          <p:nvPr/>
        </p:nvCxnSpPr>
        <p:spPr>
          <a:xfrm>
            <a:off x="5616575" y="5883041"/>
            <a:ext cx="1502817" cy="25625"/>
          </a:xfrm>
          <a:prstGeom prst="straightConnector1">
            <a:avLst/>
          </a:prstGeom>
          <a:noFill/>
          <a:ln w="9525">
            <a:solidFill>
              <a:srgbClr val="646464"/>
            </a:solidFill>
          </a:ln>
        </p:spPr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E56468A3-69DB-422E-8BF1-B702AE2971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091"/>
          <a:stretch/>
        </p:blipFill>
        <p:spPr>
          <a:xfrm>
            <a:off x="7523675" y="43164"/>
            <a:ext cx="1788706" cy="34274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9AE3F6-4C6E-4DAD-BEE6-73214261E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969" y="523254"/>
            <a:ext cx="3382298" cy="1791704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76FFD28F-823A-4963-97EE-84392FFAD4B7}"/>
              </a:ext>
            </a:extLst>
          </p:cNvPr>
          <p:cNvSpPr/>
          <p:nvPr/>
        </p:nvSpPr>
        <p:spPr>
          <a:xfrm>
            <a:off x="7119392" y="5152636"/>
            <a:ext cx="1591666" cy="241864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schemeClr val="tx1">
                  <a:lumMod val="65000"/>
                  <a:lumOff val="35000"/>
                </a:schemeClr>
              </a:solidFill>
              <a:latin typeface="Arial Narrow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CF01823-C135-4D08-A357-717A63A80FB0}"/>
              </a:ext>
            </a:extLst>
          </p:cNvPr>
          <p:cNvSpPr/>
          <p:nvPr/>
        </p:nvSpPr>
        <p:spPr>
          <a:xfrm>
            <a:off x="7307453" y="4068041"/>
            <a:ext cx="2323312" cy="153047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schemeClr val="tx1">
                  <a:lumMod val="65000"/>
                  <a:lumOff val="35000"/>
                </a:schemeClr>
              </a:solidFill>
              <a:latin typeface="Arial Narrow"/>
            </a:endParaRPr>
          </a:p>
        </p:txBody>
      </p: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4A74BB70-DCAC-4D23-B1A3-C9639F4ED3AE}"/>
              </a:ext>
            </a:extLst>
          </p:cNvPr>
          <p:cNvCxnSpPr>
            <a:cxnSpLocks/>
            <a:stCxn id="28" idx="3"/>
          </p:cNvCxnSpPr>
          <p:nvPr/>
        </p:nvCxnSpPr>
        <p:spPr>
          <a:xfrm flipV="1">
            <a:off x="5628712" y="2638586"/>
            <a:ext cx="1337885" cy="277907"/>
          </a:xfrm>
          <a:prstGeom prst="straightConnector1">
            <a:avLst/>
          </a:prstGeom>
          <a:noFill/>
          <a:ln w="9525">
            <a:solidFill>
              <a:srgbClr val="646464"/>
            </a:solidFill>
            <a:tailEnd type="triangle"/>
          </a:ln>
        </p:spPr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60A4D514-3A1A-4893-98E6-ED2716A1B73A}"/>
              </a:ext>
            </a:extLst>
          </p:cNvPr>
          <p:cNvSpPr txBox="1"/>
          <p:nvPr/>
        </p:nvSpPr>
        <p:spPr>
          <a:xfrm>
            <a:off x="0" y="52046"/>
            <a:ext cx="7656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Je paramètre mon message d’absence à partir du nouveau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841CB4D-00F2-46CB-ACDE-04C26F9ABCD3}"/>
              </a:ext>
            </a:extLst>
          </p:cNvPr>
          <p:cNvSpPr/>
          <p:nvPr/>
        </p:nvSpPr>
        <p:spPr>
          <a:xfrm>
            <a:off x="6831673" y="1494138"/>
            <a:ext cx="5101771" cy="5311816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AE640A54-8DBE-4F0D-BDE2-8B43D4A58B0C}"/>
              </a:ext>
            </a:extLst>
          </p:cNvPr>
          <p:cNvCxnSpPr>
            <a:cxnSpLocks/>
          </p:cNvCxnSpPr>
          <p:nvPr/>
        </p:nvCxnSpPr>
        <p:spPr>
          <a:xfrm flipV="1">
            <a:off x="3534767" y="1820600"/>
            <a:ext cx="553145" cy="207628"/>
          </a:xfrm>
          <a:prstGeom prst="straightConnector1">
            <a:avLst/>
          </a:prstGeom>
          <a:noFill/>
          <a:ln w="9525">
            <a:solidFill>
              <a:srgbClr val="646464"/>
            </a:solidFill>
          </a:ln>
        </p:spPr>
      </p:cxnSp>
      <p:cxnSp>
        <p:nvCxnSpPr>
          <p:cNvPr id="74" name="Connecteur droit avec flèche 73">
            <a:extLst>
              <a:ext uri="{FF2B5EF4-FFF2-40B4-BE49-F238E27FC236}">
                <a16:creationId xmlns:a16="http://schemas.microsoft.com/office/drawing/2014/main" id="{44FB5276-7EDC-462B-AD6C-373525A458F8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1804459" y="971415"/>
            <a:ext cx="2338625" cy="308701"/>
          </a:xfrm>
          <a:prstGeom prst="straightConnector1">
            <a:avLst/>
          </a:prstGeom>
          <a:noFill/>
          <a:ln w="9525">
            <a:solidFill>
              <a:srgbClr val="646464"/>
            </a:solidFill>
          </a:ln>
        </p:spPr>
      </p:cxnSp>
      <p:sp>
        <p:nvSpPr>
          <p:cNvPr id="76" name="ZoneTexte 75">
            <a:extLst>
              <a:ext uri="{FF2B5EF4-FFF2-40B4-BE49-F238E27FC236}">
                <a16:creationId xmlns:a16="http://schemas.microsoft.com/office/drawing/2014/main" id="{EE764FBD-B10D-4EFB-BA8E-EC288AB9F85A}"/>
              </a:ext>
            </a:extLst>
          </p:cNvPr>
          <p:cNvSpPr txBox="1"/>
          <p:nvPr/>
        </p:nvSpPr>
        <p:spPr>
          <a:xfrm>
            <a:off x="4087912" y="1247553"/>
            <a:ext cx="1824903" cy="646331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b="1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Accès au paramétrage de la Gestion des absences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BEC439A-2873-45BA-8F1B-4D2B00C0D5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072" r="87495" b="68322"/>
          <a:stretch/>
        </p:blipFill>
        <p:spPr>
          <a:xfrm>
            <a:off x="190594" y="745611"/>
            <a:ext cx="1613865" cy="451607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76F607-A2C6-46E8-8A21-3E9058A61E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780" t="73988" r="5408"/>
          <a:stretch/>
        </p:blipFill>
        <p:spPr>
          <a:xfrm>
            <a:off x="2172542" y="1713184"/>
            <a:ext cx="1355787" cy="8977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DC4D984E-DF52-4E18-9EC4-E7AC28743291}"/>
              </a:ext>
            </a:extLst>
          </p:cNvPr>
          <p:cNvSpPr txBox="1"/>
          <p:nvPr/>
        </p:nvSpPr>
        <p:spPr>
          <a:xfrm>
            <a:off x="162232" y="3286602"/>
            <a:ext cx="5466480" cy="276999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kern="0" dirty="0">
                <a:solidFill>
                  <a:srgbClr val="C00000"/>
                </a:solidFill>
                <a:cs typeface="Arial" panose="020B0604020202020204" pitchFamily="34" charset="0"/>
              </a:rPr>
              <a:t>Pour paramétrer le message d’un collègue en cas d’absence imprévue</a:t>
            </a:r>
            <a:endParaRPr lang="fr-FR" sz="1200" b="1" kern="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9D5E244A-BBA3-4680-B4E3-F1CBCA68E17F}"/>
              </a:ext>
            </a:extLst>
          </p:cNvPr>
          <p:cNvCxnSpPr>
            <a:cxnSpLocks/>
          </p:cNvCxnSpPr>
          <p:nvPr/>
        </p:nvCxnSpPr>
        <p:spPr>
          <a:xfrm flipV="1">
            <a:off x="5641526" y="2853971"/>
            <a:ext cx="1325071" cy="546226"/>
          </a:xfrm>
          <a:prstGeom prst="straightConnector1">
            <a:avLst/>
          </a:prstGeom>
          <a:noFill/>
          <a:ln w="9525">
            <a:solidFill>
              <a:srgbClr val="646464"/>
            </a:solidFill>
            <a:tailEnd type="triangle"/>
          </a:ln>
        </p:spPr>
      </p:cxnSp>
    </p:spTree>
    <p:extLst>
      <p:ext uri="{BB962C8B-B14F-4D97-AF65-F5344CB8AC3E}">
        <p14:creationId xmlns:p14="http://schemas.microsoft.com/office/powerpoint/2010/main" val="1126466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9">
            <a:extLst>
              <a:ext uri="{FF2B5EF4-FFF2-40B4-BE49-F238E27FC236}">
                <a16:creationId xmlns:a16="http://schemas.microsoft.com/office/drawing/2014/main" id="{08BDA65D-6FDF-4632-82C3-20015C45A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12283"/>
            <a:ext cx="10980738" cy="5633434"/>
          </a:xfrm>
        </p:spPr>
        <p:txBody>
          <a:bodyPr>
            <a:normAutofit/>
          </a:bodyPr>
          <a:lstStyle/>
          <a:p>
            <a:r>
              <a:rPr lang="fr-FR" dirty="0"/>
              <a:t>Dans l’encart dédié je </a:t>
            </a:r>
            <a:r>
              <a:rPr lang="fr-FR" b="1" dirty="0">
                <a:solidFill>
                  <a:srgbClr val="C00000"/>
                </a:solidFill>
              </a:rPr>
              <a:t>remplace le message </a:t>
            </a:r>
            <a:r>
              <a:rPr lang="fr-FR" dirty="0"/>
              <a:t>enregistré par défaut par le message ci-dessous.</a:t>
            </a:r>
          </a:p>
          <a:p>
            <a:r>
              <a:rPr lang="fr-FR" dirty="0"/>
              <a:t>Puis je personnalise les informations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							</a:t>
            </a:r>
          </a:p>
          <a:p>
            <a:pPr marL="928800" lvl="2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-7350" y="-109335"/>
            <a:ext cx="10980738" cy="720000"/>
          </a:xfrm>
        </p:spPr>
        <p:txBody>
          <a:bodyPr/>
          <a:lstStyle/>
          <a:p>
            <a:r>
              <a:rPr lang="fr-FR" dirty="0"/>
              <a:t>Je personnalise mon message d’absence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0E8479-7A2D-45E8-8449-AF02C9D07BE9}"/>
              </a:ext>
            </a:extLst>
          </p:cNvPr>
          <p:cNvSpPr/>
          <p:nvPr/>
        </p:nvSpPr>
        <p:spPr>
          <a:xfrm>
            <a:off x="32347" y="2479876"/>
            <a:ext cx="1944000" cy="646331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Nom et mail du binôme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ou boite générique à renseigner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2CB261-98A4-4534-A0D6-97E1F18C7396}"/>
              </a:ext>
            </a:extLst>
          </p:cNvPr>
          <p:cNvSpPr/>
          <p:nvPr/>
        </p:nvSpPr>
        <p:spPr>
          <a:xfrm>
            <a:off x="21023" y="3950314"/>
            <a:ext cx="1944000" cy="276999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Choix des liens à insérer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5DEE1E-6F2E-4E2A-BE0B-5CE3316DCC44}"/>
              </a:ext>
            </a:extLst>
          </p:cNvPr>
          <p:cNvSpPr/>
          <p:nvPr/>
        </p:nvSpPr>
        <p:spPr>
          <a:xfrm>
            <a:off x="13049" y="1925784"/>
            <a:ext cx="1944000" cy="276999"/>
          </a:xfrm>
          <a:prstGeom prst="rect">
            <a:avLst/>
          </a:prstGeom>
          <a:noFill/>
          <a:ln w="9525">
            <a:solidFill>
              <a:sysClr val="window" lastClr="FFFFFF">
                <a:lumMod val="65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Date de retour à préciser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3BCFCB7-BC92-4132-96D6-0DBAF1AEF1F7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957049" y="2064284"/>
            <a:ext cx="9534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A51DCC4-7F31-476A-862C-C21ADD3FD6B0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1976347" y="2803042"/>
            <a:ext cx="951301" cy="7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92DA8FB-5C88-4A6D-BAB5-7584BC4D3AEA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1965023" y="4088814"/>
            <a:ext cx="9487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Icône De Main De Clic Vecteur Plat De Signe De Doigt De Curseur  Illustration de Vecteur - Illustration du souris, plat: 82899230">
            <a:extLst>
              <a:ext uri="{FF2B5EF4-FFF2-40B4-BE49-F238E27FC236}">
                <a16:creationId xmlns:a16="http://schemas.microsoft.com/office/drawing/2014/main" id="{19F39B83-5DA4-4259-9BDE-D6B607219A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5" t="14300" r="25299" b="11965"/>
          <a:stretch/>
        </p:blipFill>
        <p:spPr bwMode="auto">
          <a:xfrm rot="19078105">
            <a:off x="10189095" y="4125530"/>
            <a:ext cx="173261" cy="25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Objet 24">
            <a:extLst>
              <a:ext uri="{FF2B5EF4-FFF2-40B4-BE49-F238E27FC236}">
                <a16:creationId xmlns:a16="http://schemas.microsoft.com/office/drawing/2014/main" id="{7CD68D61-2535-4B6E-ACA9-F4D8F57073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60435"/>
              </p:ext>
            </p:extLst>
          </p:nvPr>
        </p:nvGraphicFramePr>
        <p:xfrm>
          <a:off x="767407" y="4837146"/>
          <a:ext cx="1557029" cy="1408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3" imgW="1118160" imgH="1012320" progId="Word.Document.12">
                  <p:embed/>
                </p:oleObj>
              </mc:Choice>
              <mc:Fallback>
                <p:oleObj name="Document" showAsIcon="1" r:id="rId3" imgW="1118160" imgH="1012320" progId="Word.Document.12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00C1DECE-D94F-4554-B455-F0E58DE139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7407" y="4837146"/>
                        <a:ext cx="1557029" cy="14085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972E875-43D2-40E8-A091-8F3134E43AB3}"/>
              </a:ext>
            </a:extLst>
          </p:cNvPr>
          <p:cNvSpPr/>
          <p:nvPr/>
        </p:nvSpPr>
        <p:spPr>
          <a:xfrm>
            <a:off x="6816080" y="3126207"/>
            <a:ext cx="45719" cy="302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9B9C0B-3264-41C5-B67B-420FAD309C38}"/>
              </a:ext>
            </a:extLst>
          </p:cNvPr>
          <p:cNvSpPr/>
          <p:nvPr/>
        </p:nvSpPr>
        <p:spPr>
          <a:xfrm>
            <a:off x="3071664" y="1355981"/>
            <a:ext cx="7736865" cy="5188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Bonjour,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suis actuellement absent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(e)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je prendrai connaissance de votre message à mon retour le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jj/mm/</a:t>
            </a:r>
            <a:r>
              <a:rPr lang="fr-FR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aaaa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Pendant mon absence, vous pouvez solliciter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M/Mme Prénom Nom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prenom.nom@cegee.caisse-epargne.fr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(ou adresse boite générique)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vous simplifier le quotidien, profitez des accès rapides :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rééditer le code secret de votre Carte Bancaire : </a:t>
            </a:r>
            <a:r>
              <a:rPr lang="fr-FR" b="1" i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Ici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faire opposition sur votre Carte Bancaire : </a:t>
            </a:r>
            <a:r>
              <a:rPr lang="fr-FR" b="1" i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Ici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augmenter le plafond de votre carte Bancaire : </a:t>
            </a:r>
            <a:r>
              <a:rPr lang="fr-FR" b="1" i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fr-FR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prendre un Rendez-vous : </a:t>
            </a:r>
            <a:r>
              <a:rPr lang="fr-FR" b="1" i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obtenir vos attestations (auto, habitation, enfants) : </a:t>
            </a:r>
            <a:r>
              <a:rPr lang="fr-FR" b="1" i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Cordialement,</a:t>
            </a:r>
            <a:r>
              <a:rPr lang="fr-FR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1664219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Situation</a:t>
            </a:r>
          </a:p>
          <a:p>
            <a:pPr lvl="1"/>
            <a:r>
              <a:rPr lang="fr-FR" dirty="0"/>
              <a:t>Lorsque le client fait une demande de rappel dans le parcours téléphonique, le message de demande de rappel est envoyé </a:t>
            </a:r>
            <a:r>
              <a:rPr lang="fr-FR" b="1" u="sng" dirty="0"/>
              <a:t>uniquement</a:t>
            </a:r>
            <a:r>
              <a:rPr lang="fr-FR" dirty="0"/>
              <a:t> au conseiller qui était destinataire de l’appel téléphonique.</a:t>
            </a:r>
          </a:p>
          <a:p>
            <a:r>
              <a:rPr lang="fr-FR" b="1" dirty="0">
                <a:solidFill>
                  <a:srgbClr val="FF0000"/>
                </a:solidFill>
              </a:rPr>
              <a:t>Objectifs</a:t>
            </a:r>
            <a:endParaRPr lang="fr-FR" dirty="0"/>
          </a:p>
          <a:p>
            <a:pPr lvl="2"/>
            <a:r>
              <a:rPr lang="fr-FR" dirty="0"/>
              <a:t>Permettre d’informer l’ensemble des collaborateurs de l’agence de la demande de rappel d’un client</a:t>
            </a:r>
          </a:p>
          <a:p>
            <a:pPr lvl="2"/>
            <a:r>
              <a:rPr lang="fr-FR" dirty="0"/>
              <a:t>Permettre de ne pas perdre les demandes de rappel lors des absences longues ou courtes</a:t>
            </a:r>
          </a:p>
          <a:p>
            <a:pPr lvl="2"/>
            <a:r>
              <a:rPr lang="fr-FR" dirty="0"/>
              <a:t>Permettre </a:t>
            </a:r>
            <a:r>
              <a:rPr lang="fr-FR" b="1" u="sng" dirty="0"/>
              <a:t>uniquement</a:t>
            </a:r>
            <a:r>
              <a:rPr lang="fr-FR" dirty="0"/>
              <a:t> le renvoi des messages de rappel à la boîte générique de l’agence </a:t>
            </a:r>
            <a:r>
              <a:rPr lang="fr-FR" b="1" u="sng" dirty="0"/>
              <a:t>(en doublon de l’envoi au conseiller)</a:t>
            </a:r>
          </a:p>
          <a:p>
            <a:pPr lvl="2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cette règle ?</a:t>
            </a:r>
          </a:p>
        </p:txBody>
      </p:sp>
    </p:spTree>
    <p:extLst>
      <p:ext uri="{BB962C8B-B14F-4D97-AF65-F5344CB8AC3E}">
        <p14:creationId xmlns:p14="http://schemas.microsoft.com/office/powerpoint/2010/main" val="3446051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22450" y="1354138"/>
            <a:ext cx="8542338" cy="473424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Accès à l’outil de création de règles dans OUTLOOK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étapes de création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2111455" y="1726956"/>
            <a:ext cx="7964874" cy="900076"/>
            <a:chOff x="587455" y="1726956"/>
            <a:chExt cx="7964874" cy="900076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7455" y="1726956"/>
              <a:ext cx="7964874" cy="639726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68936" y="1730635"/>
              <a:ext cx="1981201" cy="896397"/>
            </a:xfrm>
            <a:prstGeom prst="rect">
              <a:avLst/>
            </a:prstGeom>
          </p:spPr>
        </p:pic>
      </p:grpSp>
      <p:cxnSp>
        <p:nvCxnSpPr>
          <p:cNvPr id="11" name="Connecteur droit avec flèche 10"/>
          <p:cNvCxnSpPr/>
          <p:nvPr/>
        </p:nvCxnSpPr>
        <p:spPr>
          <a:xfrm flipV="1">
            <a:off x="5878864" y="2212928"/>
            <a:ext cx="739140" cy="3473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2767" y="2950602"/>
            <a:ext cx="2784134" cy="1541314"/>
          </a:xfrm>
          <a:prstGeom prst="rect">
            <a:avLst/>
          </a:prstGeom>
        </p:spPr>
      </p:pic>
      <p:cxnSp>
        <p:nvCxnSpPr>
          <p:cNvPr id="14" name="Connecteur droit avec flèche 13"/>
          <p:cNvCxnSpPr/>
          <p:nvPr/>
        </p:nvCxnSpPr>
        <p:spPr>
          <a:xfrm flipH="1">
            <a:off x="4702418" y="3802156"/>
            <a:ext cx="609600" cy="5641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5007" y="3106677"/>
            <a:ext cx="3278261" cy="2859314"/>
          </a:xfrm>
          <a:prstGeom prst="rect">
            <a:avLst/>
          </a:prstGeom>
        </p:spPr>
      </p:pic>
      <p:cxnSp>
        <p:nvCxnSpPr>
          <p:cNvPr id="18" name="Connecteur droit avec flèche 17"/>
          <p:cNvCxnSpPr/>
          <p:nvPr/>
        </p:nvCxnSpPr>
        <p:spPr>
          <a:xfrm flipV="1">
            <a:off x="5534840" y="4632758"/>
            <a:ext cx="1083164" cy="5564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3058774" y="5042654"/>
            <a:ext cx="251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Fenêtre de paramétrage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5217170" y="2751863"/>
            <a:ext cx="101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26" name="Organigramme : Connecteur 25"/>
          <p:cNvSpPr/>
          <p:nvPr/>
        </p:nvSpPr>
        <p:spPr>
          <a:xfrm>
            <a:off x="5459701" y="2397565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217170" y="3802156"/>
            <a:ext cx="101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28" name="Organigramme : Connecteur 27"/>
          <p:cNvSpPr/>
          <p:nvPr/>
        </p:nvSpPr>
        <p:spPr>
          <a:xfrm>
            <a:off x="5459701" y="3447858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29" name="Organigramme : Connecteur 28"/>
          <p:cNvSpPr/>
          <p:nvPr/>
        </p:nvSpPr>
        <p:spPr>
          <a:xfrm>
            <a:off x="4259535" y="4673903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7960900" y="2661662"/>
            <a:ext cx="277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Sélectionner et cliquer</a:t>
            </a:r>
          </a:p>
        </p:txBody>
      </p:sp>
      <p:sp>
        <p:nvSpPr>
          <p:cNvPr id="32" name="Organigramme : Connecteur 31"/>
          <p:cNvSpPr/>
          <p:nvPr/>
        </p:nvSpPr>
        <p:spPr>
          <a:xfrm>
            <a:off x="8864513" y="2307364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cxnSp>
        <p:nvCxnSpPr>
          <p:cNvPr id="33" name="Connecteur droit avec flèche 32"/>
          <p:cNvCxnSpPr/>
          <p:nvPr/>
        </p:nvCxnSpPr>
        <p:spPr>
          <a:xfrm flipH="1" flipV="1">
            <a:off x="7725555" y="2450124"/>
            <a:ext cx="805042" cy="1101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192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10384" y="1238171"/>
            <a:ext cx="8542338" cy="473424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Création de la règle : 1ère étape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pPr lvl="1"/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376" y="1638076"/>
            <a:ext cx="3246120" cy="2850759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étapes de création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2822356" y="3758754"/>
            <a:ext cx="767121" cy="946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cxnSpLocks/>
            <a:stCxn id="15" idx="2"/>
          </p:cNvCxnSpPr>
          <p:nvPr/>
        </p:nvCxnSpPr>
        <p:spPr>
          <a:xfrm>
            <a:off x="2404814" y="2860278"/>
            <a:ext cx="750956" cy="4355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839278" y="2490946"/>
            <a:ext cx="113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Cocher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874" y="3129985"/>
            <a:ext cx="2585554" cy="1358919"/>
          </a:xfrm>
          <a:prstGeom prst="rect">
            <a:avLst/>
          </a:prstGeom>
        </p:spPr>
      </p:pic>
      <p:cxnSp>
        <p:nvCxnSpPr>
          <p:cNvPr id="17" name="Connecteur droit avec flèche 16"/>
          <p:cNvCxnSpPr/>
          <p:nvPr/>
        </p:nvCxnSpPr>
        <p:spPr>
          <a:xfrm>
            <a:off x="8029652" y="2869216"/>
            <a:ext cx="18245" cy="68049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rganigramme : Connecteur 19"/>
          <p:cNvSpPr/>
          <p:nvPr/>
        </p:nvSpPr>
        <p:spPr>
          <a:xfrm>
            <a:off x="2381745" y="2136648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925685" y="3649392"/>
            <a:ext cx="88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23" name="Organigramme : Connecteur 22"/>
          <p:cNvSpPr/>
          <p:nvPr/>
        </p:nvSpPr>
        <p:spPr>
          <a:xfrm>
            <a:off x="2219144" y="3295094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6683265" y="2284442"/>
            <a:ext cx="26601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Renseigner</a:t>
            </a:r>
          </a:p>
          <a:p>
            <a:r>
              <a:rPr lang="fr-FR" sz="1400" dirty="0">
                <a:hlinkClick r:id="rId4"/>
              </a:rPr>
              <a:t>nepasrepondre@mypremium.it-ce.fr</a:t>
            </a:r>
            <a:endParaRPr lang="fr-FR" sz="1400" dirty="0"/>
          </a:p>
        </p:txBody>
      </p:sp>
      <p:sp>
        <p:nvSpPr>
          <p:cNvPr id="27" name="Organigramme : Connecteur 26"/>
          <p:cNvSpPr/>
          <p:nvPr/>
        </p:nvSpPr>
        <p:spPr>
          <a:xfrm>
            <a:off x="7744189" y="1977165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9470658" y="2735867"/>
            <a:ext cx="1016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Ajouter</a:t>
            </a:r>
          </a:p>
        </p:txBody>
      </p:sp>
      <p:sp>
        <p:nvSpPr>
          <p:cNvPr id="32" name="Organigramme : Connecteur 31"/>
          <p:cNvSpPr/>
          <p:nvPr/>
        </p:nvSpPr>
        <p:spPr>
          <a:xfrm>
            <a:off x="9713189" y="2381569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cxnSp>
        <p:nvCxnSpPr>
          <p:cNvPr id="33" name="Connecteur droit avec flèche 32"/>
          <p:cNvCxnSpPr/>
          <p:nvPr/>
        </p:nvCxnSpPr>
        <p:spPr>
          <a:xfrm flipH="1">
            <a:off x="9191186" y="3062898"/>
            <a:ext cx="695760" cy="5423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6874" y="4525166"/>
            <a:ext cx="2591893" cy="1380334"/>
          </a:xfrm>
          <a:prstGeom prst="rect">
            <a:avLst/>
          </a:prstGeom>
        </p:spPr>
      </p:pic>
      <p:sp>
        <p:nvSpPr>
          <p:cNvPr id="36" name="ZoneTexte 35"/>
          <p:cNvSpPr txBox="1"/>
          <p:nvPr/>
        </p:nvSpPr>
        <p:spPr>
          <a:xfrm>
            <a:off x="9445914" y="4812550"/>
            <a:ext cx="88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Valider</a:t>
            </a:r>
          </a:p>
        </p:txBody>
      </p:sp>
      <p:sp>
        <p:nvSpPr>
          <p:cNvPr id="37" name="Organigramme : Connecteur 36"/>
          <p:cNvSpPr/>
          <p:nvPr/>
        </p:nvSpPr>
        <p:spPr>
          <a:xfrm>
            <a:off x="9688445" y="4458253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5</a:t>
            </a:r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8794750" y="5139582"/>
            <a:ext cx="1067452" cy="5797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Imag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9446" y="4542547"/>
            <a:ext cx="3267980" cy="1194070"/>
          </a:xfrm>
          <a:prstGeom prst="rect">
            <a:avLst/>
          </a:prstGeom>
        </p:spPr>
      </p:pic>
      <p:sp>
        <p:nvSpPr>
          <p:cNvPr id="41" name="ZoneTexte 40"/>
          <p:cNvSpPr txBox="1"/>
          <p:nvPr/>
        </p:nvSpPr>
        <p:spPr>
          <a:xfrm>
            <a:off x="2036766" y="5195612"/>
            <a:ext cx="88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Vérifier</a:t>
            </a:r>
          </a:p>
        </p:txBody>
      </p:sp>
      <p:sp>
        <p:nvSpPr>
          <p:cNvPr id="42" name="Organigramme : Connecteur 41"/>
          <p:cNvSpPr/>
          <p:nvPr/>
        </p:nvSpPr>
        <p:spPr>
          <a:xfrm>
            <a:off x="2279297" y="4841315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6</a:t>
            </a:r>
          </a:p>
        </p:txBody>
      </p:sp>
      <p:cxnSp>
        <p:nvCxnSpPr>
          <p:cNvPr id="43" name="Connecteur droit avec flèche 42"/>
          <p:cNvCxnSpPr/>
          <p:nvPr/>
        </p:nvCxnSpPr>
        <p:spPr>
          <a:xfrm flipV="1">
            <a:off x="2617789" y="5016576"/>
            <a:ext cx="1250015" cy="5597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3941160" y="5752227"/>
            <a:ext cx="88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47" name="Organigramme : Connecteur 46"/>
          <p:cNvSpPr/>
          <p:nvPr/>
        </p:nvSpPr>
        <p:spPr>
          <a:xfrm>
            <a:off x="4183691" y="5397930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7</a:t>
            </a:r>
          </a:p>
        </p:txBody>
      </p:sp>
      <p:cxnSp>
        <p:nvCxnSpPr>
          <p:cNvPr id="48" name="Connecteur droit avec flèche 47"/>
          <p:cNvCxnSpPr>
            <a:stCxn id="46" idx="3"/>
          </p:cNvCxnSpPr>
          <p:nvPr/>
        </p:nvCxnSpPr>
        <p:spPr>
          <a:xfrm flipV="1">
            <a:off x="4823224" y="5657031"/>
            <a:ext cx="899200" cy="2798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588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10384" y="1238171"/>
            <a:ext cx="8542338" cy="473424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Création de la règle : 2éme étape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pPr lvl="1"/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étapes de création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565770" y="2366343"/>
            <a:ext cx="102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Cocher</a:t>
            </a:r>
          </a:p>
        </p:txBody>
      </p:sp>
      <p:sp>
        <p:nvSpPr>
          <p:cNvPr id="20" name="Organigramme : Connecteur 19"/>
          <p:cNvSpPr/>
          <p:nvPr/>
        </p:nvSpPr>
        <p:spPr>
          <a:xfrm>
            <a:off x="1993072" y="2041936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463568" y="4189523"/>
            <a:ext cx="112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23" name="Organigramme : Connecteur 22"/>
          <p:cNvSpPr/>
          <p:nvPr/>
        </p:nvSpPr>
        <p:spPr>
          <a:xfrm>
            <a:off x="2003017" y="3835225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6476885" y="1457162"/>
            <a:ext cx="266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Rechercher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La BG de votre agence</a:t>
            </a:r>
          </a:p>
        </p:txBody>
      </p:sp>
      <p:sp>
        <p:nvSpPr>
          <p:cNvPr id="27" name="Organigramme : Connecteur 26"/>
          <p:cNvSpPr/>
          <p:nvPr/>
        </p:nvSpPr>
        <p:spPr>
          <a:xfrm>
            <a:off x="7537809" y="1149885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5158739" y="2496828"/>
            <a:ext cx="1481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Sélectionner</a:t>
            </a:r>
          </a:p>
        </p:txBody>
      </p:sp>
      <p:sp>
        <p:nvSpPr>
          <p:cNvPr id="32" name="Organigramme : Connecteur 31"/>
          <p:cNvSpPr/>
          <p:nvPr/>
        </p:nvSpPr>
        <p:spPr>
          <a:xfrm>
            <a:off x="5623249" y="2134563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cxnSp>
        <p:nvCxnSpPr>
          <p:cNvPr id="33" name="Connecteur droit avec flèche 32"/>
          <p:cNvCxnSpPr>
            <a:cxnSpLocks/>
            <a:stCxn id="31" idx="2"/>
          </p:cNvCxnSpPr>
          <p:nvPr/>
        </p:nvCxnSpPr>
        <p:spPr>
          <a:xfrm>
            <a:off x="5899648" y="2866160"/>
            <a:ext cx="577238" cy="2022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4208" y="1536304"/>
            <a:ext cx="2384532" cy="2906157"/>
          </a:xfrm>
          <a:prstGeom prst="rect">
            <a:avLst/>
          </a:prstGeom>
        </p:spPr>
      </p:pic>
      <p:cxnSp>
        <p:nvCxnSpPr>
          <p:cNvPr id="14" name="Connecteur droit avec flèche 13"/>
          <p:cNvCxnSpPr/>
          <p:nvPr/>
        </p:nvCxnSpPr>
        <p:spPr>
          <a:xfrm flipV="1">
            <a:off x="2575748" y="4122420"/>
            <a:ext cx="1272352" cy="2787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2566848" y="2520014"/>
            <a:ext cx="251486" cy="228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952" y="2366342"/>
            <a:ext cx="4001256" cy="2435050"/>
          </a:xfrm>
          <a:prstGeom prst="rect">
            <a:avLst/>
          </a:prstGeom>
        </p:spPr>
      </p:pic>
      <p:cxnSp>
        <p:nvCxnSpPr>
          <p:cNvPr id="17" name="Connecteur droit avec flèche 16"/>
          <p:cNvCxnSpPr/>
          <p:nvPr/>
        </p:nvCxnSpPr>
        <p:spPr>
          <a:xfrm flipH="1">
            <a:off x="7258022" y="2041936"/>
            <a:ext cx="565251" cy="7357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5416573" y="4380967"/>
            <a:ext cx="919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Ajouter</a:t>
            </a:r>
          </a:p>
        </p:txBody>
      </p:sp>
      <p:sp>
        <p:nvSpPr>
          <p:cNvPr id="34" name="Organigramme : Connecteur 33"/>
          <p:cNvSpPr/>
          <p:nvPr/>
        </p:nvSpPr>
        <p:spPr>
          <a:xfrm>
            <a:off x="5674344" y="4026670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5</a:t>
            </a:r>
          </a:p>
        </p:txBody>
      </p:sp>
      <p:cxnSp>
        <p:nvCxnSpPr>
          <p:cNvPr id="35" name="Connecteur droit avec flèche 34"/>
          <p:cNvCxnSpPr/>
          <p:nvPr/>
        </p:nvCxnSpPr>
        <p:spPr>
          <a:xfrm flipV="1">
            <a:off x="6262950" y="4558855"/>
            <a:ext cx="377607" cy="67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8217425" y="5327422"/>
            <a:ext cx="919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Valider</a:t>
            </a:r>
          </a:p>
        </p:txBody>
      </p:sp>
      <p:sp>
        <p:nvSpPr>
          <p:cNvPr id="37" name="Organigramme : Connecteur 36"/>
          <p:cNvSpPr/>
          <p:nvPr/>
        </p:nvSpPr>
        <p:spPr>
          <a:xfrm>
            <a:off x="8475196" y="4973125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6</a:t>
            </a:r>
          </a:p>
        </p:txBody>
      </p:sp>
      <p:cxnSp>
        <p:nvCxnSpPr>
          <p:cNvPr id="38" name="Connecteur droit avec flèche 37"/>
          <p:cNvCxnSpPr>
            <a:stCxn id="36" idx="3"/>
          </p:cNvCxnSpPr>
          <p:nvPr/>
        </p:nvCxnSpPr>
        <p:spPr>
          <a:xfrm flipV="1">
            <a:off x="9137077" y="4798180"/>
            <a:ext cx="515222" cy="71390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Imag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273" y="4729971"/>
            <a:ext cx="3161909" cy="1130945"/>
          </a:xfrm>
          <a:prstGeom prst="rect">
            <a:avLst/>
          </a:prstGeom>
        </p:spPr>
      </p:pic>
      <p:sp>
        <p:nvSpPr>
          <p:cNvPr id="41" name="ZoneTexte 40"/>
          <p:cNvSpPr txBox="1"/>
          <p:nvPr/>
        </p:nvSpPr>
        <p:spPr>
          <a:xfrm>
            <a:off x="1721046" y="5319175"/>
            <a:ext cx="88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Vérifier</a:t>
            </a:r>
          </a:p>
        </p:txBody>
      </p:sp>
      <p:sp>
        <p:nvSpPr>
          <p:cNvPr id="42" name="Organigramme : Connecteur 41"/>
          <p:cNvSpPr/>
          <p:nvPr/>
        </p:nvSpPr>
        <p:spPr>
          <a:xfrm>
            <a:off x="1963577" y="4964878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7</a:t>
            </a:r>
          </a:p>
        </p:txBody>
      </p:sp>
      <p:cxnSp>
        <p:nvCxnSpPr>
          <p:cNvPr id="43" name="Connecteur droit avec flèche 42"/>
          <p:cNvCxnSpPr/>
          <p:nvPr/>
        </p:nvCxnSpPr>
        <p:spPr>
          <a:xfrm flipV="1">
            <a:off x="2587109" y="5140139"/>
            <a:ext cx="964974" cy="1060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6466993" y="5418595"/>
            <a:ext cx="88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45" name="Organigramme : Connecteur 44"/>
          <p:cNvSpPr/>
          <p:nvPr/>
        </p:nvSpPr>
        <p:spPr>
          <a:xfrm>
            <a:off x="6709524" y="5064298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8</a:t>
            </a:r>
          </a:p>
        </p:txBody>
      </p:sp>
      <p:cxnSp>
        <p:nvCxnSpPr>
          <p:cNvPr id="46" name="Connecteur droit avec flèche 45"/>
          <p:cNvCxnSpPr/>
          <p:nvPr/>
        </p:nvCxnSpPr>
        <p:spPr>
          <a:xfrm flipH="1">
            <a:off x="5876398" y="5603262"/>
            <a:ext cx="575354" cy="934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3414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10384" y="1238171"/>
            <a:ext cx="8542338" cy="473424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Création de la règle : 3éme étape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pPr lvl="1"/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étapes de création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2614433" y="5103971"/>
            <a:ext cx="975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578" y="1646204"/>
            <a:ext cx="3492343" cy="3034879"/>
          </a:xfrm>
          <a:prstGeom prst="rect">
            <a:avLst/>
          </a:prstGeom>
        </p:spPr>
      </p:pic>
      <p:sp>
        <p:nvSpPr>
          <p:cNvPr id="23" name="Organigramme : Connecteur 22"/>
          <p:cNvSpPr/>
          <p:nvPr/>
        </p:nvSpPr>
        <p:spPr>
          <a:xfrm>
            <a:off x="2858635" y="4730582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5335" y="1613561"/>
            <a:ext cx="3514446" cy="3038006"/>
          </a:xfrm>
          <a:prstGeom prst="rect">
            <a:avLst/>
          </a:prstGeom>
        </p:spPr>
      </p:pic>
      <p:sp>
        <p:nvSpPr>
          <p:cNvPr id="40" name="ZoneTexte 39"/>
          <p:cNvSpPr txBox="1"/>
          <p:nvPr/>
        </p:nvSpPr>
        <p:spPr>
          <a:xfrm>
            <a:off x="7187017" y="5178457"/>
            <a:ext cx="1142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Terminer</a:t>
            </a:r>
          </a:p>
        </p:txBody>
      </p:sp>
      <p:sp>
        <p:nvSpPr>
          <p:cNvPr id="47" name="Organigramme : Connecteur 46"/>
          <p:cNvSpPr/>
          <p:nvPr/>
        </p:nvSpPr>
        <p:spPr>
          <a:xfrm>
            <a:off x="7666855" y="4805068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cxnSp>
        <p:nvCxnSpPr>
          <p:cNvPr id="48" name="Connecteur droit avec flèche 47"/>
          <p:cNvCxnSpPr/>
          <p:nvPr/>
        </p:nvCxnSpPr>
        <p:spPr>
          <a:xfrm flipV="1">
            <a:off x="8397240" y="4594860"/>
            <a:ext cx="906780" cy="7239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3465465" y="4681083"/>
            <a:ext cx="1142973" cy="58154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293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10384" y="1238171"/>
            <a:ext cx="8542338" cy="473424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Activation ou désactivation de la règle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pPr lvl="1"/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GESTION de la règle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5248407" y="2684346"/>
            <a:ext cx="965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Cliquer</a:t>
            </a:r>
          </a:p>
        </p:txBody>
      </p:sp>
      <p:sp>
        <p:nvSpPr>
          <p:cNvPr id="23" name="Organigramme : Connecteur 22"/>
          <p:cNvSpPr/>
          <p:nvPr/>
        </p:nvSpPr>
        <p:spPr>
          <a:xfrm>
            <a:off x="5627268" y="2310957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939585" y="5836676"/>
            <a:ext cx="905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Valider</a:t>
            </a:r>
          </a:p>
        </p:txBody>
      </p:sp>
      <p:sp>
        <p:nvSpPr>
          <p:cNvPr id="47" name="Organigramme : Connecteur 46"/>
          <p:cNvSpPr/>
          <p:nvPr/>
        </p:nvSpPr>
        <p:spPr>
          <a:xfrm>
            <a:off x="6179033" y="5444486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018" y="3307756"/>
            <a:ext cx="2807354" cy="212734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383" y="3305694"/>
            <a:ext cx="2841956" cy="2131467"/>
          </a:xfrm>
          <a:prstGeom prst="rect">
            <a:avLst/>
          </a:prstGeom>
        </p:spPr>
      </p:pic>
      <p:grpSp>
        <p:nvGrpSpPr>
          <p:cNvPr id="9" name="Groupe 8"/>
          <p:cNvGrpSpPr/>
          <p:nvPr/>
        </p:nvGrpSpPr>
        <p:grpSpPr>
          <a:xfrm>
            <a:off x="2095864" y="1614058"/>
            <a:ext cx="7964874" cy="1283576"/>
            <a:chOff x="587455" y="1726956"/>
            <a:chExt cx="7964874" cy="1283576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7455" y="1726956"/>
              <a:ext cx="7964874" cy="639726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87385" y="1727593"/>
              <a:ext cx="1767841" cy="1282939"/>
            </a:xfrm>
            <a:prstGeom prst="rect">
              <a:avLst/>
            </a:prstGeom>
          </p:spPr>
        </p:pic>
      </p:grpSp>
      <p:cxnSp>
        <p:nvCxnSpPr>
          <p:cNvPr id="14" name="Connecteur droit avec flèche 13"/>
          <p:cNvCxnSpPr/>
          <p:nvPr/>
        </p:nvCxnSpPr>
        <p:spPr>
          <a:xfrm flipV="1">
            <a:off x="6234098" y="1991599"/>
            <a:ext cx="477365" cy="8514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rganigramme : Connecteur 18"/>
          <p:cNvSpPr/>
          <p:nvPr/>
        </p:nvSpPr>
        <p:spPr>
          <a:xfrm>
            <a:off x="9125819" y="2495132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cxnSp>
        <p:nvCxnSpPr>
          <p:cNvPr id="20" name="Connecteur droit avec flèche 19"/>
          <p:cNvCxnSpPr/>
          <p:nvPr/>
        </p:nvCxnSpPr>
        <p:spPr>
          <a:xfrm flipH="1" flipV="1">
            <a:off x="7740162" y="2860694"/>
            <a:ext cx="548222" cy="1918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 flipV="1">
            <a:off x="6845247" y="5377242"/>
            <a:ext cx="2307851" cy="6163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 flipV="1">
            <a:off x="4574932" y="5425674"/>
            <a:ext cx="1235217" cy="5979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6065110" y="4212564"/>
            <a:ext cx="965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Cocher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pour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activer</a:t>
            </a:r>
          </a:p>
        </p:txBody>
      </p:sp>
      <p:sp>
        <p:nvSpPr>
          <p:cNvPr id="26" name="Organigramme : Connecteur 25"/>
          <p:cNvSpPr/>
          <p:nvPr/>
        </p:nvSpPr>
        <p:spPr>
          <a:xfrm>
            <a:off x="6395466" y="3786917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cxnSp>
        <p:nvCxnSpPr>
          <p:cNvPr id="27" name="Connecteur droit avec flèche 26"/>
          <p:cNvCxnSpPr/>
          <p:nvPr/>
        </p:nvCxnSpPr>
        <p:spPr>
          <a:xfrm flipV="1">
            <a:off x="6940340" y="3857463"/>
            <a:ext cx="346331" cy="4658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1532232" y="4411506"/>
            <a:ext cx="12352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Décocher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pour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désactiver</a:t>
            </a:r>
          </a:p>
        </p:txBody>
      </p:sp>
      <p:sp>
        <p:nvSpPr>
          <p:cNvPr id="31" name="Organigramme : Connecteur 30"/>
          <p:cNvSpPr/>
          <p:nvPr/>
        </p:nvSpPr>
        <p:spPr>
          <a:xfrm>
            <a:off x="1973053" y="3986412"/>
            <a:ext cx="365760" cy="35052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cxnSp>
        <p:nvCxnSpPr>
          <p:cNvPr id="32" name="Connecteur droit avec flèche 31"/>
          <p:cNvCxnSpPr/>
          <p:nvPr/>
        </p:nvCxnSpPr>
        <p:spPr>
          <a:xfrm flipV="1">
            <a:off x="2523033" y="3871126"/>
            <a:ext cx="397454" cy="5191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8288385" y="2881895"/>
            <a:ext cx="2399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Sélectionner et cliquer</a:t>
            </a:r>
          </a:p>
        </p:txBody>
      </p:sp>
    </p:spTree>
    <p:extLst>
      <p:ext uri="{BB962C8B-B14F-4D97-AF65-F5344CB8AC3E}">
        <p14:creationId xmlns:p14="http://schemas.microsoft.com/office/powerpoint/2010/main" val="20854294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5910</TotalTime>
  <Words>1800</Words>
  <Application>Microsoft Office PowerPoint</Application>
  <PresentationFormat>Grand écran</PresentationFormat>
  <Paragraphs>487</Paragraphs>
  <Slides>25</Slides>
  <Notes>1</Notes>
  <HiddenSlides>16</HiddenSlides>
  <MMClips>0</MMClips>
  <ScaleCrop>false</ScaleCrop>
  <HeadingPairs>
    <vt:vector size="10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25</vt:i4>
      </vt:variant>
      <vt:variant>
        <vt:lpstr>Diaporamas personnalisés</vt:lpstr>
      </vt:variant>
      <vt:variant>
        <vt:i4>4</vt:i4>
      </vt:variant>
    </vt:vector>
  </HeadingPairs>
  <TitlesOfParts>
    <vt:vector size="46" baseType="lpstr">
      <vt:lpstr>Arial</vt:lpstr>
      <vt:lpstr>Arial Black</vt:lpstr>
      <vt:lpstr>Arial Narrow</vt:lpstr>
      <vt:lpstr>Bradley Hand ITC</vt:lpstr>
      <vt:lpstr>Calibri</vt:lpstr>
      <vt:lpstr>Calibri Light</vt:lpstr>
      <vt:lpstr>Cavolini</vt:lpstr>
      <vt:lpstr>Ink Free</vt:lpstr>
      <vt:lpstr>Mistral</vt:lpstr>
      <vt:lpstr>Montserrat Black</vt:lpstr>
      <vt:lpstr>Symbol</vt:lpstr>
      <vt:lpstr>ubuntu</vt:lpstr>
      <vt:lpstr>Wingdings</vt:lpstr>
      <vt:lpstr>Wingdings 2</vt:lpstr>
      <vt:lpstr>Thème Office</vt:lpstr>
      <vt:lpstr>Caisse d'Epargne</vt:lpstr>
      <vt:lpstr>Document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Vos contacts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Pourquoi cette règle ?</vt:lpstr>
      <vt:lpstr>Les étapes de création</vt:lpstr>
      <vt:lpstr>Les étapes de création</vt:lpstr>
      <vt:lpstr>Les étapes de création</vt:lpstr>
      <vt:lpstr>Les étapes de création</vt:lpstr>
      <vt:lpstr>GESTION de la règle</vt:lpstr>
      <vt:lpstr>Diaporama personnalisé 2</vt:lpstr>
      <vt:lpstr>Diaporama personnalisé 1</vt:lpstr>
      <vt:lpstr>Diaporama personnalisé 3</vt:lpstr>
      <vt:lpstr>Diaporama personnalisé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BLANCHE Magali [CEGEE]</dc:creator>
  <cp:lastModifiedBy>WEISS Michel [CEGEE]</cp:lastModifiedBy>
  <cp:revision>214</cp:revision>
  <cp:lastPrinted>2022-06-29T06:36:55Z</cp:lastPrinted>
  <dcterms:created xsi:type="dcterms:W3CDTF">2022-05-30T07:42:30Z</dcterms:created>
  <dcterms:modified xsi:type="dcterms:W3CDTF">2023-07-05T08:10:46Z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2023-06-27T07:45:30Z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