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sldIdLst>
    <p:sldId id="256" r:id="rId6"/>
    <p:sldId id="320" r:id="rId7"/>
    <p:sldId id="329" r:id="rId8"/>
    <p:sldId id="270" r:id="rId9"/>
    <p:sldId id="321" r:id="rId10"/>
    <p:sldId id="268" r:id="rId11"/>
    <p:sldId id="318" r:id="rId12"/>
    <p:sldId id="322" r:id="rId13"/>
    <p:sldId id="326" r:id="rId14"/>
    <p:sldId id="276" r:id="rId15"/>
    <p:sldId id="327" r:id="rId16"/>
    <p:sldId id="278" r:id="rId17"/>
    <p:sldId id="277" r:id="rId18"/>
    <p:sldId id="323" r:id="rId19"/>
    <p:sldId id="328" r:id="rId20"/>
    <p:sldId id="279" r:id="rId21"/>
    <p:sldId id="281" r:id="rId22"/>
    <p:sldId id="275" r:id="rId23"/>
    <p:sldId id="282" r:id="rId24"/>
    <p:sldId id="317"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77BF32"/>
    <a:srgbClr val="3F6D03"/>
    <a:srgbClr val="558C0E"/>
    <a:srgbClr val="F9CAD2"/>
    <a:srgbClr val="000000"/>
    <a:srgbClr val="FBDCDD"/>
    <a:srgbClr val="C31632"/>
    <a:srgbClr val="EC1B24"/>
    <a:srgbClr val="E730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091002-E62E-4328-827C-851C2D8A495F}" v="676" dt="2023-09-26T15:21:45.78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59" d="100"/>
          <a:sy n="59" d="100"/>
        </p:scale>
        <p:origin x="11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439DF6-654B-44C0-87F6-918539ABDFEB}" type="datetimeFigureOut">
              <a:rPr lang="fr-FR" smtClean="0"/>
              <a:t>04/10/2023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C6E7E-46B0-43B0-9589-518A21E4F709}" type="slidenum">
              <a:rPr lang="fr-FR" smtClean="0"/>
              <a:t>‹N°›</a:t>
            </a:fld>
            <a:endParaRPr lang="fr-FR"/>
          </a:p>
        </p:txBody>
      </p:sp>
    </p:spTree>
    <p:extLst>
      <p:ext uri="{BB962C8B-B14F-4D97-AF65-F5344CB8AC3E}">
        <p14:creationId xmlns:p14="http://schemas.microsoft.com/office/powerpoint/2010/main" val="391623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6F029E4-7884-43B4-A0BB-3DF41F91052B}" type="slidenum">
              <a:rPr lang="fr-FR" smtClean="0"/>
              <a:t>20</a:t>
            </a:fld>
            <a:endParaRPr lang="fr-FR"/>
          </a:p>
        </p:txBody>
      </p:sp>
    </p:spTree>
    <p:extLst>
      <p:ext uri="{BB962C8B-B14F-4D97-AF65-F5344CB8AC3E}">
        <p14:creationId xmlns:p14="http://schemas.microsoft.com/office/powerpoint/2010/main" val="630154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pic>
        <p:nvPicPr>
          <p:cNvPr id="4" name="Picture 10" descr="Suburban houses street with cottages with garages  and a truck with boxes a street">
            <a:extLst>
              <a:ext uri="{FF2B5EF4-FFF2-40B4-BE49-F238E27FC236}">
                <a16:creationId xmlns:a16="http://schemas.microsoft.com/office/drawing/2014/main" id="{8C36E606-3273-48AF-001F-CB74032E445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57675"/>
            <a:ext cx="12192823" cy="6045907"/>
          </a:xfrm>
          <a:prstGeom prst="rect">
            <a:avLst/>
          </a:prstGeom>
          <a:noFill/>
          <a:extLst>
            <a:ext uri="{909E8E84-426E-40DD-AFC4-6F175D3DCCD1}">
              <a14:hiddenFill xmlns:a14="http://schemas.microsoft.com/office/drawing/2010/main">
                <a:solidFill>
                  <a:srgbClr val="FFFFFF"/>
                </a:solidFill>
              </a14:hiddenFill>
            </a:ext>
          </a:extLst>
        </p:spPr>
      </p:pic>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5" name="Picture 10" descr="Suburban houses street with cottages with garages  and a truck with boxes a street">
            <a:extLst>
              <a:ext uri="{FF2B5EF4-FFF2-40B4-BE49-F238E27FC236}">
                <a16:creationId xmlns:a16="http://schemas.microsoft.com/office/drawing/2014/main" id="{EEC5CCDF-1E5E-3622-11FE-02288BBB2F77}"/>
              </a:ext>
            </a:extLst>
          </p:cNvPr>
          <p:cNvPicPr>
            <a:picLocks noChangeAspect="1" noChangeArrowheads="1"/>
          </p:cNvPicPr>
          <p:nvPr userDrawn="1"/>
        </p:nvPicPr>
        <p:blipFill rotWithShape="1">
          <a:blip r:embed="rId2">
            <a:alphaModFix amt="70000"/>
            <a:extLst>
              <a:ext uri="{28A0092B-C50C-407E-A947-70E740481C1C}">
                <a14:useLocalDpi xmlns:a14="http://schemas.microsoft.com/office/drawing/2010/main" val="0"/>
              </a:ext>
            </a:extLst>
          </a:blip>
          <a:srcRect l="4535" r="77586"/>
          <a:stretch/>
        </p:blipFill>
        <p:spPr bwMode="auto">
          <a:xfrm>
            <a:off x="552893" y="257681"/>
            <a:ext cx="2180038" cy="6045907"/>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959005"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COUVERTURE">
    <p:bg>
      <p:bgPr>
        <a:solidFill>
          <a:schemeClr val="bg1"/>
        </a:solidFill>
        <a:effectLst/>
      </p:bgPr>
    </p:bg>
    <p:spTree>
      <p:nvGrpSpPr>
        <p:cNvPr id="1" name=""/>
        <p:cNvGrpSpPr/>
        <p:nvPr/>
      </p:nvGrpSpPr>
      <p:grpSpPr>
        <a:xfrm>
          <a:off x="0" y="0"/>
          <a:ext cx="0" cy="0"/>
          <a:chOff x="0" y="0"/>
          <a:chExt cx="0" cy="0"/>
        </a:xfrm>
      </p:grpSpPr>
      <p:pic>
        <p:nvPicPr>
          <p:cNvPr id="12" name="Imag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pic>
        <p:nvPicPr>
          <p:cNvPr id="2" name="Picture 10" descr="Suburban houses street with cottages with garages  and a truck with boxes a street">
            <a:extLst>
              <a:ext uri="{FF2B5EF4-FFF2-40B4-BE49-F238E27FC236}">
                <a16:creationId xmlns:a16="http://schemas.microsoft.com/office/drawing/2014/main" id="{2EBD1D5C-7A23-7FF1-9BC4-763D04D3E129}"/>
              </a:ext>
            </a:extLst>
          </p:cNvPr>
          <p:cNvPicPr>
            <a:picLocks noChangeAspect="1" noChangeArrowheads="1"/>
          </p:cNvPicPr>
          <p:nvPr userDrawn="1"/>
        </p:nvPicPr>
        <p:blipFill>
          <a:blip r:embed="rId3">
            <a:alphaModFix amt="50000"/>
            <a:extLst>
              <a:ext uri="{28A0092B-C50C-407E-A947-70E740481C1C}">
                <a14:useLocalDpi xmlns:a14="http://schemas.microsoft.com/office/drawing/2010/main" val="0"/>
              </a:ext>
            </a:extLst>
          </a:blip>
          <a:srcRect/>
          <a:stretch>
            <a:fillRect/>
          </a:stretch>
        </p:blipFill>
        <p:spPr bwMode="auto">
          <a:xfrm>
            <a:off x="0" y="0"/>
            <a:ext cx="1219282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texte, Police, Graphique, logo&#10;&#10;Description générée automatiquement">
            <a:extLst>
              <a:ext uri="{FF2B5EF4-FFF2-40B4-BE49-F238E27FC236}">
                <a16:creationId xmlns:a16="http://schemas.microsoft.com/office/drawing/2014/main" id="{9C36198C-ED03-5BFB-5975-63B5657E62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99267" y="2181212"/>
            <a:ext cx="7593465" cy="2495575"/>
          </a:xfrm>
          <a:prstGeom prst="rect">
            <a:avLst/>
          </a:prstGeom>
        </p:spPr>
      </p:pic>
    </p:spTree>
    <p:extLst>
      <p:ext uri="{BB962C8B-B14F-4D97-AF65-F5344CB8AC3E}">
        <p14:creationId xmlns:p14="http://schemas.microsoft.com/office/powerpoint/2010/main" val="7396979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commerciaux.celca.caisse-epargne.fr/download/2165/2023/31070/s37-hdj-la-conquete.pptx"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10.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Y5Z40LkvcXw" TargetMode="External"/><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hyperlink" Target="https://www.youtube.com/watch?v=-hjs9V0eC5w" TargetMode="External"/><Relationship Id="rId1" Type="http://schemas.openxmlformats.org/officeDocument/2006/relationships/slideLayout" Target="../slideLayouts/slideLayout3.xml"/><Relationship Id="rId6" Type="http://schemas.openxmlformats.org/officeDocument/2006/relationships/hyperlink" Target="https://www.youtube.com/watch?v=Be9vXxu7TGs&amp;feature=youtu.be" TargetMode="External"/><Relationship Id="rId5" Type="http://schemas.openxmlformats.org/officeDocument/2006/relationships/image" Target="../media/image14.png"/><Relationship Id="rId10" Type="http://schemas.openxmlformats.org/officeDocument/2006/relationships/image" Target="../media/image17.png"/><Relationship Id="rId4" Type="http://schemas.openxmlformats.org/officeDocument/2006/relationships/hyperlink" Target="https://youtu.be/DgAbZJg-yQA" TargetMode="Externa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app.klaxoon.com/join/N7SBRJV" TargetMode="Externa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groupebpce.sharepoint.com/sites/CEGEE-MYDOCS/Documents%20partages/MO-A-0436.ppsx" TargetMode="Externa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6.png"/><Relationship Id="rId2" Type="http://schemas.openxmlformats.org/officeDocument/2006/relationships/hyperlink" Target="http://commerciaux.celca.caisse-epargne.fr/download/1955/ade-cnp-bpce-vie/30299/support-presentation-synthetique-ade.pptx" TargetMode="Externa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hyperlink" Target="http://commerciaux.celca.caisse-epargne.fr/particuliers/ateliers-des-decodeurs-la-primo-accession/" TargetMode="Externa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hyperlink" Target="http://commerciaux.celca.caisse-epargne.fr/particuliers/particuliers/" TargetMode="Externa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102709" y="5280333"/>
            <a:ext cx="4677605" cy="369575"/>
          </a:xfrm>
          <a:solidFill>
            <a:schemeClr val="bg1"/>
          </a:solidFill>
        </p:spPr>
        <p:txBody>
          <a:bodyPr/>
          <a:lstStyle/>
          <a:p>
            <a:r>
              <a:rPr lang="fr-FR" dirty="0">
                <a:solidFill>
                  <a:schemeClr val="accent4"/>
                </a:solidFill>
              </a:rPr>
              <a:t>Heure du Jeudi « crédit immobilier »</a:t>
            </a:r>
          </a:p>
        </p:txBody>
      </p:sp>
      <p:sp>
        <p:nvSpPr>
          <p:cNvPr id="3" name="Espace réservé du texte 2"/>
          <p:cNvSpPr>
            <a:spLocks noGrp="1"/>
          </p:cNvSpPr>
          <p:nvPr>
            <p:ph type="body" sz="quarter" idx="10"/>
          </p:nvPr>
        </p:nvSpPr>
        <p:spPr>
          <a:xfrm>
            <a:off x="1102709" y="5649908"/>
            <a:ext cx="4677605" cy="369575"/>
          </a:xfrm>
          <a:solidFill>
            <a:schemeClr val="bg1"/>
          </a:solidFill>
        </p:spPr>
        <p:txBody>
          <a:bodyPr>
            <a:normAutofit/>
          </a:bodyPr>
          <a:lstStyle/>
          <a:p>
            <a:r>
              <a:rPr lang="fr-FR" dirty="0">
                <a:solidFill>
                  <a:schemeClr val="accent4"/>
                </a:solidFill>
              </a:rPr>
              <a:t>05 octobre 2023</a:t>
            </a:r>
          </a:p>
        </p:txBody>
      </p:sp>
      <p:sp>
        <p:nvSpPr>
          <p:cNvPr id="4" name="Titre 3"/>
          <p:cNvSpPr>
            <a:spLocks noGrp="1"/>
          </p:cNvSpPr>
          <p:nvPr>
            <p:ph type="ctrTitle"/>
          </p:nvPr>
        </p:nvSpPr>
        <p:spPr>
          <a:xfrm>
            <a:off x="2149151" y="859348"/>
            <a:ext cx="7893698" cy="1535509"/>
          </a:xfrm>
          <a:solidFill>
            <a:schemeClr val="bg1"/>
          </a:solidFill>
        </p:spPr>
        <p:txBody>
          <a:bodyPr>
            <a:normAutofit/>
          </a:bodyPr>
          <a:lstStyle/>
          <a:p>
            <a:pPr algn="ctr"/>
            <a:r>
              <a:rPr lang="fr-FR" dirty="0">
                <a:solidFill>
                  <a:schemeClr val="accent4"/>
                </a:solidFill>
              </a:rPr>
              <a:t>Le crédit immobilier </a:t>
            </a:r>
            <a:r>
              <a:rPr lang="fr-FR" sz="2000" dirty="0">
                <a:solidFill>
                  <a:schemeClr val="accent4"/>
                </a:solidFill>
              </a:rPr>
              <a:t>Fondamentaux, parcours digital et bonnes pratiques. </a:t>
            </a:r>
            <a:endParaRPr lang="fr-FR" dirty="0">
              <a:solidFill>
                <a:schemeClr val="accent4"/>
              </a:solidFill>
            </a:endParaRPr>
          </a:p>
        </p:txBody>
      </p:sp>
      <p:sp>
        <p:nvSpPr>
          <p:cNvPr id="5" name="Espace réservé du texte 4"/>
          <p:cNvSpPr>
            <a:spLocks noGrp="1"/>
          </p:cNvSpPr>
          <p:nvPr>
            <p:ph type="body" sz="quarter" idx="11"/>
          </p:nvPr>
        </p:nvSpPr>
        <p:spPr>
          <a:xfrm>
            <a:off x="1091821" y="7669"/>
            <a:ext cx="10686197" cy="303679"/>
          </a:xfrm>
        </p:spPr>
        <p:txBody>
          <a:bodyPr/>
          <a:lstStyle/>
          <a:p>
            <a:r>
              <a:rPr lang="fr-FR" dirty="0"/>
              <a:t>Direction Marketing</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0"/>
            <a:ext cx="8366980" cy="6858000"/>
          </a:xfrm>
        </p:spPr>
        <p:txBody>
          <a:bodyPr anchor="ctr"/>
          <a:lstStyle/>
          <a:p>
            <a:r>
              <a:rPr lang="fr-FR" sz="2400" b="1" dirty="0"/>
              <a:t>Contexte</a:t>
            </a:r>
            <a:r>
              <a:rPr lang="fr-FR" sz="2400" dirty="0"/>
              <a:t> </a:t>
            </a:r>
          </a:p>
          <a:p>
            <a:endParaRPr lang="fr-FR" sz="2400" dirty="0"/>
          </a:p>
          <a:p>
            <a:r>
              <a:rPr lang="fr-FR" sz="2400" dirty="0"/>
              <a:t>Témoignages sur l’importance du 1er rendez-vous</a:t>
            </a:r>
          </a:p>
          <a:p>
            <a:endParaRPr lang="fr-FR" sz="2400" b="1" dirty="0"/>
          </a:p>
          <a:p>
            <a:r>
              <a:rPr lang="fr-FR" sz="2400" dirty="0"/>
              <a:t>Le parcours immobilier digital</a:t>
            </a:r>
          </a:p>
          <a:p>
            <a:endParaRPr lang="fr-FR" sz="2400" dirty="0"/>
          </a:p>
          <a:p>
            <a:r>
              <a:rPr lang="fr-FR" sz="2400" dirty="0"/>
              <a:t>Les différents dispositifs d’accompagnement au réseau </a:t>
            </a:r>
          </a:p>
        </p:txBody>
      </p:sp>
    </p:spTree>
    <p:extLst>
      <p:ext uri="{BB962C8B-B14F-4D97-AF65-F5344CB8AC3E}">
        <p14:creationId xmlns:p14="http://schemas.microsoft.com/office/powerpoint/2010/main" val="742965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B338FB5-8D50-E7AA-060B-FA1215E0EE57}"/>
              </a:ext>
            </a:extLst>
          </p:cNvPr>
          <p:cNvSpPr/>
          <p:nvPr/>
        </p:nvSpPr>
        <p:spPr>
          <a:xfrm>
            <a:off x="6412738" y="1507770"/>
            <a:ext cx="5611106" cy="4700118"/>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2023, une année ralentie </a:t>
            </a:r>
            <a:r>
              <a:rPr lang="fr-FR" dirty="0"/>
              <a:t>en immobilier…</a:t>
            </a:r>
          </a:p>
        </p:txBody>
      </p:sp>
      <p:sp>
        <p:nvSpPr>
          <p:cNvPr id="14" name="Espace réservé du contenu 13">
            <a:extLst>
              <a:ext uri="{FF2B5EF4-FFF2-40B4-BE49-F238E27FC236}">
                <a16:creationId xmlns:a16="http://schemas.microsoft.com/office/drawing/2014/main" id="{01A94997-DD30-414E-A739-95B0A2B2D31F}"/>
              </a:ext>
            </a:extLst>
          </p:cNvPr>
          <p:cNvSpPr>
            <a:spLocks noGrp="1"/>
          </p:cNvSpPr>
          <p:nvPr>
            <p:ph idx="1"/>
          </p:nvPr>
        </p:nvSpPr>
        <p:spPr>
          <a:xfrm>
            <a:off x="695325" y="1507770"/>
            <a:ext cx="5303451" cy="3671291"/>
          </a:xfrm>
        </p:spPr>
        <p:txBody>
          <a:bodyPr/>
          <a:lstStyle/>
          <a:p>
            <a:pPr algn="just"/>
            <a:r>
              <a:rPr lang="fr-FR" dirty="0">
                <a:effectLst/>
                <a:ea typeface="Calibri" panose="020F0502020204030204" pitchFamily="34" charset="0"/>
              </a:rPr>
              <a:t>Après plusieurs années de taux bas, qui </a:t>
            </a:r>
            <a:r>
              <a:rPr lang="fr-FR" dirty="0">
                <a:ea typeface="Calibri" panose="020F0502020204030204" pitchFamily="34" charset="0"/>
              </a:rPr>
              <a:t>ont </a:t>
            </a:r>
            <a:r>
              <a:rPr lang="fr-FR" dirty="0">
                <a:effectLst/>
                <a:ea typeface="Calibri" panose="020F0502020204030204" pitchFamily="34" charset="0"/>
              </a:rPr>
              <a:t>facilité l’accès à la propriété, la tendance a évolué et s’est inversée, jusqu’à retrouver aujourd’hui des taux que nous n’avions pas connus depuis + de 15 ans. </a:t>
            </a:r>
          </a:p>
          <a:p>
            <a:pPr algn="just"/>
            <a:r>
              <a:rPr lang="fr-FR" dirty="0">
                <a:effectLst/>
                <a:ea typeface="Calibri" panose="020F0502020204030204" pitchFamily="34" charset="0"/>
              </a:rPr>
              <a:t>Les impacts sont immédiats, et nous constatons depuis plusieurs mois un net </a:t>
            </a:r>
            <a:r>
              <a:rPr lang="fr-FR" dirty="0">
                <a:solidFill>
                  <a:srgbClr val="C00000"/>
                </a:solidFill>
                <a:effectLst/>
                <a:ea typeface="Calibri" panose="020F0502020204030204" pitchFamily="34" charset="0"/>
              </a:rPr>
              <a:t>ralentissement du nombre de transactions immobilières </a:t>
            </a:r>
            <a:r>
              <a:rPr lang="fr-FR" dirty="0">
                <a:effectLst/>
                <a:ea typeface="Calibri" panose="020F0502020204030204" pitchFamily="34" charset="0"/>
              </a:rPr>
              <a:t>(et par extension, de notre production de crédits immobiliers). </a:t>
            </a:r>
          </a:p>
        </p:txBody>
      </p:sp>
      <p:sp>
        <p:nvSpPr>
          <p:cNvPr id="4" name="Espace réservé du contenu 13">
            <a:extLst>
              <a:ext uri="{FF2B5EF4-FFF2-40B4-BE49-F238E27FC236}">
                <a16:creationId xmlns:a16="http://schemas.microsoft.com/office/drawing/2014/main" id="{85BEC9C7-8126-5F63-054E-35D7E4EE1CB8}"/>
              </a:ext>
            </a:extLst>
          </p:cNvPr>
          <p:cNvSpPr txBox="1">
            <a:spLocks/>
          </p:cNvSpPr>
          <p:nvPr/>
        </p:nvSpPr>
        <p:spPr>
          <a:xfrm>
            <a:off x="6412737" y="1510309"/>
            <a:ext cx="5202316" cy="4700118"/>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tabLst>
                <a:tab pos="457200" algn="l"/>
              </a:tabLst>
            </a:pPr>
            <a:r>
              <a:rPr lang="fr-FR" sz="1800" b="1" dirty="0">
                <a:effectLst/>
                <a:latin typeface="Calibri" panose="020F0502020204030204" pitchFamily="34" charset="0"/>
                <a:ea typeface="Times New Roman" panose="02020603050405020304" pitchFamily="18" charset="0"/>
              </a:rPr>
              <a:t>Quelques chiffres en </a:t>
            </a:r>
            <a:r>
              <a:rPr lang="fr-FR" sz="1800" b="1" dirty="0">
                <a:solidFill>
                  <a:srgbClr val="C00000"/>
                </a:solidFill>
                <a:effectLst/>
                <a:latin typeface="Calibri" panose="020F0502020204030204" pitchFamily="34" charset="0"/>
                <a:ea typeface="Times New Roman" panose="02020603050405020304" pitchFamily="18" charset="0"/>
              </a:rPr>
              <a:t>2023</a:t>
            </a:r>
            <a:r>
              <a:rPr lang="fr-FR" sz="1100" b="1" dirty="0">
                <a:effectLst/>
                <a:latin typeface="Calibri" panose="020F0502020204030204" pitchFamily="34" charset="0"/>
                <a:ea typeface="Times New Roman" panose="02020603050405020304" pitchFamily="18" charset="0"/>
              </a:rPr>
              <a:t> </a:t>
            </a:r>
          </a:p>
          <a:p>
            <a:pPr marL="0" indent="0">
              <a:buNone/>
              <a:tabLst>
                <a:tab pos="457200" algn="l"/>
              </a:tabLst>
            </a:pPr>
            <a:r>
              <a:rPr lang="fr-FR" sz="1100" dirty="0">
                <a:effectLst/>
                <a:latin typeface="Calibri" panose="020F0502020204030204" pitchFamily="34" charset="0"/>
                <a:ea typeface="Times New Roman" panose="02020603050405020304" pitchFamily="18" charset="0"/>
              </a:rPr>
              <a:t>(arrêtés à mi-septembre)</a:t>
            </a:r>
          </a:p>
          <a:p>
            <a:pPr marL="0" indent="0">
              <a:buNone/>
              <a:tabLst>
                <a:tab pos="457200" algn="l"/>
              </a:tabLst>
            </a:pPr>
            <a:endParaRPr lang="fr-FR" sz="1050" dirty="0">
              <a:effectLst/>
              <a:latin typeface="Calibri" panose="020F0502020204030204" pitchFamily="34" charset="0"/>
              <a:ea typeface="Calibri" panose="020F0502020204030204" pitchFamily="34" charset="0"/>
            </a:endParaRPr>
          </a:p>
          <a:p>
            <a:pPr marL="358775" lvl="1" indent="-184150">
              <a:buFont typeface="Arial" panose="020B0604020202020204" pitchFamily="34" charset="0"/>
              <a:buChar char="•"/>
            </a:pPr>
            <a:r>
              <a:rPr lang="fr-FR" dirty="0"/>
              <a:t>Production </a:t>
            </a:r>
            <a:r>
              <a:rPr lang="fr-FR" dirty="0" err="1"/>
              <a:t>immo</a:t>
            </a:r>
            <a:r>
              <a:rPr lang="fr-FR" dirty="0"/>
              <a:t> : </a:t>
            </a:r>
          </a:p>
          <a:p>
            <a:pPr marL="358775" lvl="1" indent="-184150">
              <a:buFont typeface="Arial" panose="020B0604020202020204" pitchFamily="34" charset="0"/>
              <a:buChar char="•"/>
            </a:pPr>
            <a:r>
              <a:rPr lang="fr-FR" dirty="0"/>
              <a:t>Nombre de crédits : </a:t>
            </a:r>
            <a:endParaRPr lang="fr-FR" b="1" dirty="0">
              <a:solidFill>
                <a:srgbClr val="C00000"/>
              </a:solidFill>
            </a:endParaRPr>
          </a:p>
          <a:p>
            <a:pPr marL="358775" lvl="1" indent="-184150">
              <a:buFont typeface="Arial" panose="020B0604020202020204" pitchFamily="34" charset="0"/>
              <a:buChar char="•"/>
            </a:pPr>
            <a:r>
              <a:rPr lang="fr-FR" dirty="0"/>
              <a:t>Montant moyen :</a:t>
            </a:r>
            <a:endParaRPr lang="fr-FR" b="1" dirty="0">
              <a:solidFill>
                <a:srgbClr val="C00000"/>
              </a:solidFill>
            </a:endParaRPr>
          </a:p>
          <a:p>
            <a:pPr marL="358775" lvl="1" indent="-184150">
              <a:buFont typeface="Arial" panose="020B0604020202020204" pitchFamily="34" charset="0"/>
              <a:buChar char="•"/>
            </a:pPr>
            <a:r>
              <a:rPr lang="fr-FR" dirty="0"/>
              <a:t>Taux moyen : </a:t>
            </a:r>
            <a:r>
              <a:rPr lang="fr-FR" b="1" dirty="0">
                <a:solidFill>
                  <a:srgbClr val="C00000"/>
                </a:solidFill>
              </a:rPr>
              <a:t>          </a:t>
            </a:r>
            <a:r>
              <a:rPr lang="fr-FR" dirty="0"/>
              <a:t>                                                     </a:t>
            </a:r>
            <a:r>
              <a:rPr lang="fr-FR" sz="1200" b="1" dirty="0"/>
              <a:t>(4,29% en septembre)</a:t>
            </a:r>
            <a:endParaRPr lang="fr-FR" b="1" dirty="0"/>
          </a:p>
          <a:p>
            <a:pPr marL="358775" lvl="1" indent="-184150">
              <a:buFont typeface="Arial" panose="020B0604020202020204" pitchFamily="34" charset="0"/>
              <a:buChar char="•"/>
            </a:pPr>
            <a:r>
              <a:rPr lang="fr-FR" dirty="0"/>
              <a:t>Taux moyen de frais de dossiers : </a:t>
            </a:r>
            <a:r>
              <a:rPr lang="fr-FR" b="1" dirty="0">
                <a:solidFill>
                  <a:srgbClr val="C00000"/>
                </a:solidFill>
              </a:rPr>
              <a:t>                                     </a:t>
            </a:r>
            <a:r>
              <a:rPr lang="fr-FR" sz="1200" dirty="0"/>
              <a:t>(</a:t>
            </a:r>
            <a:r>
              <a:rPr lang="fr-FR" sz="1200" b="1" dirty="0"/>
              <a:t>683€ en septembre 2023</a:t>
            </a:r>
            <a:r>
              <a:rPr lang="fr-FR" sz="1200" dirty="0"/>
              <a:t>) </a:t>
            </a:r>
          </a:p>
          <a:p>
            <a:pPr marL="358775" lvl="1" indent="-184150">
              <a:buFont typeface="Arial" panose="020B0604020202020204" pitchFamily="34" charset="0"/>
              <a:buChar char="•"/>
            </a:pPr>
            <a:r>
              <a:rPr lang="fr-FR" dirty="0"/>
              <a:t>Taux de recours CNP : </a:t>
            </a:r>
            <a:r>
              <a:rPr lang="fr-FR" b="1" dirty="0">
                <a:solidFill>
                  <a:srgbClr val="C00000"/>
                </a:solidFill>
              </a:rPr>
              <a:t>                                                </a:t>
            </a:r>
            <a:r>
              <a:rPr lang="fr-FR" sz="1200" dirty="0"/>
              <a:t>(</a:t>
            </a:r>
            <a:r>
              <a:rPr lang="fr-FR" sz="1200" b="1" dirty="0"/>
              <a:t>83,6% en septembre</a:t>
            </a:r>
            <a:r>
              <a:rPr lang="fr-FR" sz="1200" dirty="0"/>
              <a:t>)</a:t>
            </a:r>
            <a:r>
              <a:rPr lang="fr-FR" dirty="0"/>
              <a:t> </a:t>
            </a:r>
          </a:p>
          <a:p>
            <a:pPr marL="358775" lvl="1" indent="-184150">
              <a:buFont typeface="Arial" panose="020B0604020202020204" pitchFamily="34" charset="0"/>
              <a:buChar char="•"/>
            </a:pPr>
            <a:r>
              <a:rPr lang="fr-FR" dirty="0"/>
              <a:t>Part de la prescription : </a:t>
            </a:r>
            <a:r>
              <a:rPr lang="fr-FR" b="1" dirty="0">
                <a:solidFill>
                  <a:srgbClr val="C00000"/>
                </a:solidFill>
              </a:rPr>
              <a:t>          </a:t>
            </a:r>
            <a:r>
              <a:rPr lang="fr-FR" dirty="0"/>
              <a:t>                                      </a:t>
            </a:r>
            <a:r>
              <a:rPr lang="fr-FR" sz="1200" dirty="0"/>
              <a:t>(</a:t>
            </a:r>
            <a:r>
              <a:rPr lang="fr-FR" sz="1200" b="1" dirty="0"/>
              <a:t>27,6% en septembre</a:t>
            </a:r>
            <a:r>
              <a:rPr lang="fr-FR" sz="1200" dirty="0"/>
              <a:t>)</a:t>
            </a:r>
            <a:endParaRPr lang="fr-FR" dirty="0"/>
          </a:p>
        </p:txBody>
      </p:sp>
      <p:pic>
        <p:nvPicPr>
          <p:cNvPr id="12" name="Image 11">
            <a:extLst>
              <a:ext uri="{FF2B5EF4-FFF2-40B4-BE49-F238E27FC236}">
                <a16:creationId xmlns:a16="http://schemas.microsoft.com/office/drawing/2014/main" id="{E7EE360B-B3C3-58FA-81E2-A83143800FA3}"/>
              </a:ext>
            </a:extLst>
          </p:cNvPr>
          <p:cNvPicPr>
            <a:picLocks noChangeAspect="1"/>
          </p:cNvPicPr>
          <p:nvPr/>
        </p:nvPicPr>
        <p:blipFill>
          <a:blip r:embed="rId2"/>
          <a:stretch>
            <a:fillRect/>
          </a:stretch>
        </p:blipFill>
        <p:spPr>
          <a:xfrm flipH="1">
            <a:off x="1356335" y="3675424"/>
            <a:ext cx="3981430" cy="2584515"/>
          </a:xfrm>
          <a:prstGeom prst="rect">
            <a:avLst/>
          </a:prstGeom>
          <a:ln>
            <a:noFill/>
          </a:ln>
          <a:effectLst>
            <a:softEdge rad="112500"/>
          </a:effectLst>
        </p:spPr>
      </p:pic>
      <p:sp>
        <p:nvSpPr>
          <p:cNvPr id="19" name="ZoneTexte 18">
            <a:extLst>
              <a:ext uri="{FF2B5EF4-FFF2-40B4-BE49-F238E27FC236}">
                <a16:creationId xmlns:a16="http://schemas.microsoft.com/office/drawing/2014/main" id="{848C5834-5841-B760-A5C4-058FD09F6D0A}"/>
              </a:ext>
            </a:extLst>
          </p:cNvPr>
          <p:cNvSpPr txBox="1"/>
          <p:nvPr/>
        </p:nvSpPr>
        <p:spPr>
          <a:xfrm>
            <a:off x="10343300" y="1507770"/>
            <a:ext cx="1709247" cy="646331"/>
          </a:xfrm>
          <a:prstGeom prst="rect">
            <a:avLst/>
          </a:prstGeom>
          <a:noFill/>
        </p:spPr>
        <p:txBody>
          <a:bodyPr wrap="square">
            <a:spAutoFit/>
          </a:bodyPr>
          <a:lstStyle/>
          <a:p>
            <a:pPr marL="0" indent="0" algn="ctr">
              <a:buNone/>
              <a:tabLst>
                <a:tab pos="457200" algn="l"/>
              </a:tabLst>
            </a:pPr>
            <a:r>
              <a:rPr lang="fr-FR" dirty="0">
                <a:solidFill>
                  <a:schemeClr val="tx1">
                    <a:lumMod val="50000"/>
                    <a:lumOff val="50000"/>
                  </a:schemeClr>
                </a:solidFill>
                <a:latin typeface="Calibri" panose="020F0502020204030204" pitchFamily="34" charset="0"/>
              </a:rPr>
              <a:t>vs production globale de </a:t>
            </a:r>
            <a:r>
              <a:rPr lang="fr-FR" b="1" dirty="0">
                <a:solidFill>
                  <a:schemeClr val="tx1">
                    <a:lumMod val="50000"/>
                    <a:lumOff val="50000"/>
                  </a:schemeClr>
                </a:solidFill>
                <a:latin typeface="Calibri" panose="020F0502020204030204" pitchFamily="34" charset="0"/>
              </a:rPr>
              <a:t>2022</a:t>
            </a:r>
          </a:p>
        </p:txBody>
      </p:sp>
      <p:sp>
        <p:nvSpPr>
          <p:cNvPr id="8" name="ZoneTexte 7">
            <a:extLst>
              <a:ext uri="{FF2B5EF4-FFF2-40B4-BE49-F238E27FC236}">
                <a16:creationId xmlns:a16="http://schemas.microsoft.com/office/drawing/2014/main" id="{2D2AB0EF-BAA7-89FD-CB72-5622F8545E18}"/>
              </a:ext>
            </a:extLst>
          </p:cNvPr>
          <p:cNvSpPr txBox="1"/>
          <p:nvPr/>
        </p:nvSpPr>
        <p:spPr>
          <a:xfrm>
            <a:off x="10317783" y="4903558"/>
            <a:ext cx="1734764" cy="307777"/>
          </a:xfrm>
          <a:prstGeom prst="rect">
            <a:avLst/>
          </a:prstGeom>
          <a:noFill/>
        </p:spPr>
        <p:txBody>
          <a:bodyPr wrap="square" rtlCol="0">
            <a:spAutoFit/>
          </a:bodyPr>
          <a:lstStyle/>
          <a:p>
            <a:pPr algn="ctr"/>
            <a:r>
              <a:rPr lang="fr-FR" sz="1400" dirty="0">
                <a:solidFill>
                  <a:schemeClr val="tx1">
                    <a:lumMod val="50000"/>
                    <a:lumOff val="50000"/>
                  </a:schemeClr>
                </a:solidFill>
              </a:rPr>
              <a:t>70,4%</a:t>
            </a:r>
          </a:p>
        </p:txBody>
      </p:sp>
      <p:sp>
        <p:nvSpPr>
          <p:cNvPr id="9" name="ZoneTexte 8">
            <a:extLst>
              <a:ext uri="{FF2B5EF4-FFF2-40B4-BE49-F238E27FC236}">
                <a16:creationId xmlns:a16="http://schemas.microsoft.com/office/drawing/2014/main" id="{23F478C7-3A82-E706-A921-79EF5290183F}"/>
              </a:ext>
            </a:extLst>
          </p:cNvPr>
          <p:cNvSpPr txBox="1"/>
          <p:nvPr/>
        </p:nvSpPr>
        <p:spPr>
          <a:xfrm>
            <a:off x="10343301" y="4289491"/>
            <a:ext cx="1709246" cy="307777"/>
          </a:xfrm>
          <a:prstGeom prst="rect">
            <a:avLst/>
          </a:prstGeom>
          <a:noFill/>
        </p:spPr>
        <p:txBody>
          <a:bodyPr wrap="square" rtlCol="0">
            <a:spAutoFit/>
          </a:bodyPr>
          <a:lstStyle/>
          <a:p>
            <a:pPr algn="ctr"/>
            <a:r>
              <a:rPr lang="fr-FR" sz="1400" dirty="0">
                <a:solidFill>
                  <a:schemeClr val="tx1">
                    <a:lumMod val="50000"/>
                    <a:lumOff val="50000"/>
                  </a:schemeClr>
                </a:solidFill>
              </a:rPr>
              <a:t>464 €</a:t>
            </a:r>
          </a:p>
        </p:txBody>
      </p:sp>
      <p:sp>
        <p:nvSpPr>
          <p:cNvPr id="10" name="ZoneTexte 9">
            <a:extLst>
              <a:ext uri="{FF2B5EF4-FFF2-40B4-BE49-F238E27FC236}">
                <a16:creationId xmlns:a16="http://schemas.microsoft.com/office/drawing/2014/main" id="{E09F2D0B-A58C-E0E2-7119-E22E187A0E04}"/>
              </a:ext>
            </a:extLst>
          </p:cNvPr>
          <p:cNvSpPr txBox="1"/>
          <p:nvPr/>
        </p:nvSpPr>
        <p:spPr>
          <a:xfrm>
            <a:off x="10330541" y="5570427"/>
            <a:ext cx="1693302" cy="307777"/>
          </a:xfrm>
          <a:prstGeom prst="rect">
            <a:avLst/>
          </a:prstGeom>
          <a:noFill/>
        </p:spPr>
        <p:txBody>
          <a:bodyPr wrap="square" rtlCol="0">
            <a:spAutoFit/>
          </a:bodyPr>
          <a:lstStyle/>
          <a:p>
            <a:pPr algn="ctr"/>
            <a:r>
              <a:rPr lang="fr-FR" sz="1400" dirty="0">
                <a:solidFill>
                  <a:schemeClr val="tx1">
                    <a:lumMod val="50000"/>
                    <a:lumOff val="50000"/>
                  </a:schemeClr>
                </a:solidFill>
              </a:rPr>
              <a:t>57,1%</a:t>
            </a:r>
          </a:p>
        </p:txBody>
      </p:sp>
      <p:sp>
        <p:nvSpPr>
          <p:cNvPr id="13" name="ZoneTexte 12">
            <a:extLst>
              <a:ext uri="{FF2B5EF4-FFF2-40B4-BE49-F238E27FC236}">
                <a16:creationId xmlns:a16="http://schemas.microsoft.com/office/drawing/2014/main" id="{6C208D34-FAF8-84FF-B8E5-6093DDB71953}"/>
              </a:ext>
            </a:extLst>
          </p:cNvPr>
          <p:cNvSpPr txBox="1"/>
          <p:nvPr/>
        </p:nvSpPr>
        <p:spPr>
          <a:xfrm>
            <a:off x="10317782" y="3675424"/>
            <a:ext cx="1747524" cy="307777"/>
          </a:xfrm>
          <a:prstGeom prst="rect">
            <a:avLst/>
          </a:prstGeom>
          <a:noFill/>
        </p:spPr>
        <p:txBody>
          <a:bodyPr wrap="square" rtlCol="0">
            <a:spAutoFit/>
          </a:bodyPr>
          <a:lstStyle/>
          <a:p>
            <a:pPr algn="ctr"/>
            <a:r>
              <a:rPr lang="fr-FR" sz="1400" dirty="0">
                <a:solidFill>
                  <a:schemeClr val="tx1">
                    <a:lumMod val="50000"/>
                    <a:lumOff val="50000"/>
                  </a:schemeClr>
                </a:solidFill>
              </a:rPr>
              <a:t>1,61%</a:t>
            </a:r>
          </a:p>
        </p:txBody>
      </p:sp>
      <p:sp>
        <p:nvSpPr>
          <p:cNvPr id="15" name="ZoneTexte 14">
            <a:extLst>
              <a:ext uri="{FF2B5EF4-FFF2-40B4-BE49-F238E27FC236}">
                <a16:creationId xmlns:a16="http://schemas.microsoft.com/office/drawing/2014/main" id="{B1A73E3B-F214-7F50-2EF1-C49FE9C42116}"/>
              </a:ext>
            </a:extLst>
          </p:cNvPr>
          <p:cNvSpPr txBox="1"/>
          <p:nvPr/>
        </p:nvSpPr>
        <p:spPr>
          <a:xfrm>
            <a:off x="10330541" y="3245898"/>
            <a:ext cx="1722006" cy="307777"/>
          </a:xfrm>
          <a:prstGeom prst="rect">
            <a:avLst/>
          </a:prstGeom>
          <a:noFill/>
        </p:spPr>
        <p:txBody>
          <a:bodyPr wrap="square" rtlCol="0">
            <a:spAutoFit/>
          </a:bodyPr>
          <a:lstStyle/>
          <a:p>
            <a:pPr algn="ctr"/>
            <a:r>
              <a:rPr lang="fr-FR" sz="1400" dirty="0">
                <a:solidFill>
                  <a:schemeClr val="tx1">
                    <a:lumMod val="50000"/>
                    <a:lumOff val="50000"/>
                  </a:schemeClr>
                </a:solidFill>
              </a:rPr>
              <a:t>173 K€</a:t>
            </a:r>
          </a:p>
        </p:txBody>
      </p:sp>
      <p:sp>
        <p:nvSpPr>
          <p:cNvPr id="16" name="ZoneTexte 15">
            <a:extLst>
              <a:ext uri="{FF2B5EF4-FFF2-40B4-BE49-F238E27FC236}">
                <a16:creationId xmlns:a16="http://schemas.microsoft.com/office/drawing/2014/main" id="{06B793B0-4203-E6D8-513E-87D7BA26CCB3}"/>
              </a:ext>
            </a:extLst>
          </p:cNvPr>
          <p:cNvSpPr txBox="1"/>
          <p:nvPr/>
        </p:nvSpPr>
        <p:spPr>
          <a:xfrm>
            <a:off x="10343300" y="2785720"/>
            <a:ext cx="1722006" cy="307777"/>
          </a:xfrm>
          <a:prstGeom prst="rect">
            <a:avLst/>
          </a:prstGeom>
          <a:noFill/>
        </p:spPr>
        <p:txBody>
          <a:bodyPr wrap="square" rtlCol="0">
            <a:spAutoFit/>
          </a:bodyPr>
          <a:lstStyle/>
          <a:p>
            <a:pPr algn="ctr"/>
            <a:r>
              <a:rPr lang="fr-FR" sz="1400" dirty="0">
                <a:solidFill>
                  <a:schemeClr val="tx1">
                    <a:lumMod val="50000"/>
                    <a:lumOff val="50000"/>
                  </a:schemeClr>
                </a:solidFill>
              </a:rPr>
              <a:t>14 806 dossiers</a:t>
            </a:r>
          </a:p>
        </p:txBody>
      </p:sp>
      <p:sp>
        <p:nvSpPr>
          <p:cNvPr id="17" name="ZoneTexte 16">
            <a:extLst>
              <a:ext uri="{FF2B5EF4-FFF2-40B4-BE49-F238E27FC236}">
                <a16:creationId xmlns:a16="http://schemas.microsoft.com/office/drawing/2014/main" id="{E07CD638-567B-78DF-D221-BE75AD7C3A36}"/>
              </a:ext>
            </a:extLst>
          </p:cNvPr>
          <p:cNvSpPr txBox="1"/>
          <p:nvPr/>
        </p:nvSpPr>
        <p:spPr>
          <a:xfrm>
            <a:off x="10330541" y="2346486"/>
            <a:ext cx="1722006" cy="307777"/>
          </a:xfrm>
          <a:prstGeom prst="rect">
            <a:avLst/>
          </a:prstGeom>
          <a:noFill/>
        </p:spPr>
        <p:txBody>
          <a:bodyPr wrap="square" rtlCol="0">
            <a:spAutoFit/>
          </a:bodyPr>
          <a:lstStyle/>
          <a:p>
            <a:pPr algn="ctr"/>
            <a:r>
              <a:rPr lang="fr-FR" sz="1400" dirty="0">
                <a:solidFill>
                  <a:schemeClr val="tx1">
                    <a:lumMod val="50000"/>
                    <a:lumOff val="50000"/>
                  </a:schemeClr>
                </a:solidFill>
              </a:rPr>
              <a:t>2,56 Mds €</a:t>
            </a:r>
          </a:p>
        </p:txBody>
      </p:sp>
      <p:sp>
        <p:nvSpPr>
          <p:cNvPr id="21" name="ZoneTexte 20">
            <a:extLst>
              <a:ext uri="{FF2B5EF4-FFF2-40B4-BE49-F238E27FC236}">
                <a16:creationId xmlns:a16="http://schemas.microsoft.com/office/drawing/2014/main" id="{D02F6813-D1E1-78E6-8FA9-FE9052E16211}"/>
              </a:ext>
            </a:extLst>
          </p:cNvPr>
          <p:cNvSpPr txBox="1"/>
          <p:nvPr/>
        </p:nvSpPr>
        <p:spPr>
          <a:xfrm>
            <a:off x="8918560" y="4903558"/>
            <a:ext cx="1734764" cy="307777"/>
          </a:xfrm>
          <a:prstGeom prst="rect">
            <a:avLst/>
          </a:prstGeom>
          <a:noFill/>
        </p:spPr>
        <p:txBody>
          <a:bodyPr wrap="square" rtlCol="0">
            <a:spAutoFit/>
          </a:bodyPr>
          <a:lstStyle/>
          <a:p>
            <a:pPr algn="ctr"/>
            <a:r>
              <a:rPr lang="fr-FR" sz="1400" b="1" dirty="0">
                <a:solidFill>
                  <a:srgbClr val="C00000"/>
                </a:solidFill>
              </a:rPr>
              <a:t>68,6%</a:t>
            </a:r>
          </a:p>
        </p:txBody>
      </p:sp>
      <p:sp>
        <p:nvSpPr>
          <p:cNvPr id="22" name="ZoneTexte 21">
            <a:extLst>
              <a:ext uri="{FF2B5EF4-FFF2-40B4-BE49-F238E27FC236}">
                <a16:creationId xmlns:a16="http://schemas.microsoft.com/office/drawing/2014/main" id="{7DC4F533-2C09-9CB1-C2FF-5983EB18A115}"/>
              </a:ext>
            </a:extLst>
          </p:cNvPr>
          <p:cNvSpPr txBox="1"/>
          <p:nvPr/>
        </p:nvSpPr>
        <p:spPr>
          <a:xfrm>
            <a:off x="8944078" y="4289491"/>
            <a:ext cx="1709246" cy="307777"/>
          </a:xfrm>
          <a:prstGeom prst="rect">
            <a:avLst/>
          </a:prstGeom>
          <a:noFill/>
        </p:spPr>
        <p:txBody>
          <a:bodyPr wrap="square" rtlCol="0">
            <a:spAutoFit/>
          </a:bodyPr>
          <a:lstStyle/>
          <a:p>
            <a:pPr algn="ctr"/>
            <a:r>
              <a:rPr lang="fr-FR" sz="1400" b="1" dirty="0">
                <a:solidFill>
                  <a:srgbClr val="C00000"/>
                </a:solidFill>
              </a:rPr>
              <a:t>633 €</a:t>
            </a:r>
          </a:p>
        </p:txBody>
      </p:sp>
      <p:sp>
        <p:nvSpPr>
          <p:cNvPr id="23" name="ZoneTexte 22">
            <a:extLst>
              <a:ext uri="{FF2B5EF4-FFF2-40B4-BE49-F238E27FC236}">
                <a16:creationId xmlns:a16="http://schemas.microsoft.com/office/drawing/2014/main" id="{365781B1-5F6F-3409-13BB-59A5EBE33323}"/>
              </a:ext>
            </a:extLst>
          </p:cNvPr>
          <p:cNvSpPr txBox="1"/>
          <p:nvPr/>
        </p:nvSpPr>
        <p:spPr>
          <a:xfrm>
            <a:off x="8931318" y="5570427"/>
            <a:ext cx="1693302" cy="307777"/>
          </a:xfrm>
          <a:prstGeom prst="rect">
            <a:avLst/>
          </a:prstGeom>
          <a:noFill/>
        </p:spPr>
        <p:txBody>
          <a:bodyPr wrap="square" rtlCol="0">
            <a:spAutoFit/>
          </a:bodyPr>
          <a:lstStyle/>
          <a:p>
            <a:pPr algn="ctr"/>
            <a:r>
              <a:rPr lang="fr-FR" sz="1400" b="1" dirty="0">
                <a:solidFill>
                  <a:srgbClr val="C00000"/>
                </a:solidFill>
              </a:rPr>
              <a:t>49,1%</a:t>
            </a:r>
          </a:p>
        </p:txBody>
      </p:sp>
      <p:sp>
        <p:nvSpPr>
          <p:cNvPr id="24" name="ZoneTexte 23">
            <a:extLst>
              <a:ext uri="{FF2B5EF4-FFF2-40B4-BE49-F238E27FC236}">
                <a16:creationId xmlns:a16="http://schemas.microsoft.com/office/drawing/2014/main" id="{C5224565-C1C1-2744-4608-5FB876C6E7CC}"/>
              </a:ext>
            </a:extLst>
          </p:cNvPr>
          <p:cNvSpPr txBox="1"/>
          <p:nvPr/>
        </p:nvSpPr>
        <p:spPr>
          <a:xfrm>
            <a:off x="8918559" y="3675424"/>
            <a:ext cx="1747524" cy="307777"/>
          </a:xfrm>
          <a:prstGeom prst="rect">
            <a:avLst/>
          </a:prstGeom>
          <a:noFill/>
        </p:spPr>
        <p:txBody>
          <a:bodyPr wrap="square" rtlCol="0">
            <a:spAutoFit/>
          </a:bodyPr>
          <a:lstStyle/>
          <a:p>
            <a:pPr algn="ctr"/>
            <a:r>
              <a:rPr lang="fr-FR" sz="1400" b="1" dirty="0">
                <a:solidFill>
                  <a:srgbClr val="C00000"/>
                </a:solidFill>
              </a:rPr>
              <a:t>3,43%</a:t>
            </a:r>
          </a:p>
        </p:txBody>
      </p:sp>
      <p:sp>
        <p:nvSpPr>
          <p:cNvPr id="25" name="ZoneTexte 24">
            <a:extLst>
              <a:ext uri="{FF2B5EF4-FFF2-40B4-BE49-F238E27FC236}">
                <a16:creationId xmlns:a16="http://schemas.microsoft.com/office/drawing/2014/main" id="{9F0B33C3-65EC-8B1F-A533-AF93C680050A}"/>
              </a:ext>
            </a:extLst>
          </p:cNvPr>
          <p:cNvSpPr txBox="1"/>
          <p:nvPr/>
        </p:nvSpPr>
        <p:spPr>
          <a:xfrm>
            <a:off x="8931318" y="3245898"/>
            <a:ext cx="1722006" cy="307777"/>
          </a:xfrm>
          <a:prstGeom prst="rect">
            <a:avLst/>
          </a:prstGeom>
          <a:noFill/>
        </p:spPr>
        <p:txBody>
          <a:bodyPr wrap="square" rtlCol="0">
            <a:spAutoFit/>
          </a:bodyPr>
          <a:lstStyle/>
          <a:p>
            <a:pPr algn="ctr"/>
            <a:r>
              <a:rPr lang="fr-FR" sz="1400" b="1" dirty="0">
                <a:solidFill>
                  <a:srgbClr val="C00000"/>
                </a:solidFill>
              </a:rPr>
              <a:t>160 K€</a:t>
            </a:r>
          </a:p>
        </p:txBody>
      </p:sp>
      <p:sp>
        <p:nvSpPr>
          <p:cNvPr id="26" name="ZoneTexte 25">
            <a:extLst>
              <a:ext uri="{FF2B5EF4-FFF2-40B4-BE49-F238E27FC236}">
                <a16:creationId xmlns:a16="http://schemas.microsoft.com/office/drawing/2014/main" id="{2F3A993A-1318-5AEB-892F-C74F0029D431}"/>
              </a:ext>
            </a:extLst>
          </p:cNvPr>
          <p:cNvSpPr txBox="1"/>
          <p:nvPr/>
        </p:nvSpPr>
        <p:spPr>
          <a:xfrm>
            <a:off x="8944077" y="2785720"/>
            <a:ext cx="1722006" cy="307777"/>
          </a:xfrm>
          <a:prstGeom prst="rect">
            <a:avLst/>
          </a:prstGeom>
          <a:noFill/>
        </p:spPr>
        <p:txBody>
          <a:bodyPr wrap="square" rtlCol="0">
            <a:spAutoFit/>
          </a:bodyPr>
          <a:lstStyle/>
          <a:p>
            <a:pPr algn="ctr"/>
            <a:r>
              <a:rPr lang="fr-FR" sz="1400" b="1" dirty="0">
                <a:solidFill>
                  <a:srgbClr val="C00000"/>
                </a:solidFill>
              </a:rPr>
              <a:t>8 096 dossiers</a:t>
            </a:r>
          </a:p>
        </p:txBody>
      </p:sp>
      <p:sp>
        <p:nvSpPr>
          <p:cNvPr id="27" name="ZoneTexte 26">
            <a:extLst>
              <a:ext uri="{FF2B5EF4-FFF2-40B4-BE49-F238E27FC236}">
                <a16:creationId xmlns:a16="http://schemas.microsoft.com/office/drawing/2014/main" id="{4ECE746D-A22D-231F-7554-D5E8A61E13E5}"/>
              </a:ext>
            </a:extLst>
          </p:cNvPr>
          <p:cNvSpPr txBox="1"/>
          <p:nvPr/>
        </p:nvSpPr>
        <p:spPr>
          <a:xfrm>
            <a:off x="8931318" y="2346486"/>
            <a:ext cx="1722006" cy="307777"/>
          </a:xfrm>
          <a:prstGeom prst="rect">
            <a:avLst/>
          </a:prstGeom>
          <a:noFill/>
        </p:spPr>
        <p:txBody>
          <a:bodyPr wrap="square" rtlCol="0">
            <a:spAutoFit/>
          </a:bodyPr>
          <a:lstStyle/>
          <a:p>
            <a:pPr algn="ctr"/>
            <a:r>
              <a:rPr lang="fr-FR" sz="1400" b="1" dirty="0">
                <a:solidFill>
                  <a:srgbClr val="C00000"/>
                </a:solidFill>
              </a:rPr>
              <a:t>1,35 Mds €</a:t>
            </a:r>
          </a:p>
        </p:txBody>
      </p:sp>
    </p:spTree>
    <p:extLst>
      <p:ext uri="{BB962C8B-B14F-4D97-AF65-F5344CB8AC3E}">
        <p14:creationId xmlns:p14="http://schemas.microsoft.com/office/powerpoint/2010/main" val="267270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B338FB5-8D50-E7AA-060B-FA1215E0EE57}"/>
              </a:ext>
            </a:extLst>
          </p:cNvPr>
          <p:cNvSpPr/>
          <p:nvPr/>
        </p:nvSpPr>
        <p:spPr>
          <a:xfrm>
            <a:off x="694578" y="1284514"/>
            <a:ext cx="11497422" cy="5109338"/>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 qui nous oblige à </a:t>
            </a:r>
            <a:r>
              <a:rPr lang="fr-FR" dirty="0">
                <a:solidFill>
                  <a:srgbClr val="C00000"/>
                </a:solidFill>
              </a:rPr>
              <a:t>nous</a:t>
            </a:r>
            <a:r>
              <a:rPr lang="fr-FR" dirty="0"/>
              <a:t> </a:t>
            </a:r>
            <a:r>
              <a:rPr lang="fr-FR" dirty="0">
                <a:solidFill>
                  <a:srgbClr val="C00000"/>
                </a:solidFill>
              </a:rPr>
              <a:t>réinventer</a:t>
            </a:r>
            <a:r>
              <a:rPr lang="fr-FR" dirty="0"/>
              <a:t> et à </a:t>
            </a:r>
            <a:r>
              <a:rPr lang="fr-FR" dirty="0">
                <a:solidFill>
                  <a:srgbClr val="C00000"/>
                </a:solidFill>
              </a:rPr>
              <a:t>revenir aux fondamentaux</a:t>
            </a:r>
            <a:r>
              <a:rPr lang="fr-FR" dirty="0"/>
              <a:t>.</a:t>
            </a:r>
          </a:p>
        </p:txBody>
      </p:sp>
      <p:pic>
        <p:nvPicPr>
          <p:cNvPr id="1026" name="Picture 2" descr="Free vector woman bank worker, assistant or consultant wear formal suit with folder in hands in office with atm, desk with pc, credit or financial department employee provide services, cartoon vector illustration">
            <a:extLst>
              <a:ext uri="{FF2B5EF4-FFF2-40B4-BE49-F238E27FC236}">
                <a16:creationId xmlns:a16="http://schemas.microsoft.com/office/drawing/2014/main" id="{5E149B12-9875-D488-D76B-4E57364E93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1285" y="3401318"/>
            <a:ext cx="4578576" cy="29925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Espace réservé du contenu 7">
            <a:extLst>
              <a:ext uri="{FF2B5EF4-FFF2-40B4-BE49-F238E27FC236}">
                <a16:creationId xmlns:a16="http://schemas.microsoft.com/office/drawing/2014/main" id="{ABC23BE2-0E38-28FD-DD43-3EB7AA96F6D4}"/>
              </a:ext>
            </a:extLst>
          </p:cNvPr>
          <p:cNvSpPr>
            <a:spLocks noGrp="1"/>
          </p:cNvSpPr>
          <p:nvPr>
            <p:ph idx="1"/>
          </p:nvPr>
        </p:nvSpPr>
        <p:spPr/>
        <p:txBody>
          <a:bodyPr/>
          <a:lstStyle/>
          <a:p>
            <a:pPr algn="just"/>
            <a:r>
              <a:rPr lang="fr-FR" sz="1600" dirty="0">
                <a:ea typeface="Times New Roman" panose="02020603050405020304" pitchFamily="18" charset="0"/>
              </a:rPr>
              <a:t>Dans ce contexte, le crédit immobilier n’apparait plus comme notre principal levier de conquête pour la captation de nouveaux clients. C’est pour cela que différentes autres actions de conquête ont été créées, </a:t>
            </a:r>
            <a:r>
              <a:rPr lang="fr-FR" dirty="0">
                <a:ea typeface="Times New Roman" panose="02020603050405020304" pitchFamily="18" charset="0"/>
              </a:rPr>
              <a:t>comme par exemple, nos offres de </a:t>
            </a:r>
            <a:r>
              <a:rPr lang="fr-FR" sz="1600" dirty="0">
                <a:ea typeface="Times New Roman" panose="02020603050405020304" pitchFamily="18" charset="0"/>
              </a:rPr>
              <a:t>parrainage, de partenariat, ou encore </a:t>
            </a:r>
            <a:r>
              <a:rPr lang="fr-FR" dirty="0">
                <a:ea typeface="Times New Roman" panose="02020603050405020304" pitchFamily="18" charset="0"/>
              </a:rPr>
              <a:t>les </a:t>
            </a:r>
            <a:r>
              <a:rPr lang="fr-FR" sz="1600" dirty="0">
                <a:ea typeface="Times New Roman" panose="02020603050405020304" pitchFamily="18" charset="0"/>
              </a:rPr>
              <a:t>offres pour les salariés de nos clients pros et Entreprise… (voir </a:t>
            </a:r>
            <a:r>
              <a:rPr lang="fr-FR" sz="1600" dirty="0">
                <a:ea typeface="Times New Roman" panose="02020603050405020304" pitchFamily="18" charset="0"/>
                <a:hlinkClick r:id="rId3"/>
              </a:rPr>
              <a:t>HDJ conquête</a:t>
            </a:r>
            <a:r>
              <a:rPr lang="fr-FR" sz="1600" dirty="0">
                <a:ea typeface="Times New Roman" panose="02020603050405020304" pitchFamily="18" charset="0"/>
              </a:rPr>
              <a:t>).</a:t>
            </a:r>
          </a:p>
          <a:p>
            <a:pPr algn="just"/>
            <a:endParaRPr lang="fr-FR" sz="1600" dirty="0">
              <a:ea typeface="Times New Roman" panose="02020603050405020304" pitchFamily="18" charset="0"/>
            </a:endParaRPr>
          </a:p>
          <a:p>
            <a:pPr algn="just"/>
            <a:r>
              <a:rPr lang="fr-FR" dirty="0">
                <a:ea typeface="Times New Roman" panose="02020603050405020304" pitchFamily="18" charset="0"/>
              </a:rPr>
              <a:t>Toutefois, même si les opportunités se font plus rares, </a:t>
            </a:r>
            <a:r>
              <a:rPr lang="fr-FR" dirty="0">
                <a:solidFill>
                  <a:srgbClr val="C00000"/>
                </a:solidFill>
                <a:ea typeface="Times New Roman" panose="02020603050405020304" pitchFamily="18" charset="0"/>
              </a:rPr>
              <a:t>nous</a:t>
            </a:r>
            <a:r>
              <a:rPr lang="fr-FR" dirty="0">
                <a:ea typeface="Times New Roman" panose="02020603050405020304" pitchFamily="18" charset="0"/>
              </a:rPr>
              <a:t> </a:t>
            </a:r>
            <a:r>
              <a:rPr lang="fr-FR" dirty="0">
                <a:solidFill>
                  <a:srgbClr val="C00000"/>
                </a:solidFill>
                <a:ea typeface="Times New Roman" panose="02020603050405020304" pitchFamily="18" charset="0"/>
              </a:rPr>
              <a:t>restons toujours présents pour accompagner nos clients dans leurs projets</a:t>
            </a:r>
            <a:r>
              <a:rPr lang="fr-FR" dirty="0">
                <a:ea typeface="Times New Roman" panose="02020603050405020304" pitchFamily="18" charset="0"/>
              </a:rPr>
              <a:t>.</a:t>
            </a:r>
            <a:r>
              <a:rPr lang="fr-FR" b="1" dirty="0">
                <a:ea typeface="Times New Roman" panose="02020603050405020304" pitchFamily="18" charset="0"/>
              </a:rPr>
              <a:t> </a:t>
            </a:r>
            <a:r>
              <a:rPr lang="fr-FR" dirty="0">
                <a:ea typeface="Times New Roman" panose="02020603050405020304" pitchFamily="18" charset="0"/>
              </a:rPr>
              <a:t>Preuve en est, nos encours et nos parts de marché sur le Grand Est continuent à progresser en crédit immobilier. </a:t>
            </a:r>
            <a:endParaRPr lang="fr-FR" dirty="0">
              <a:ea typeface="Calibri" panose="020F0502020204030204" pitchFamily="34" charset="0"/>
            </a:endParaRPr>
          </a:p>
          <a:p>
            <a:endParaRPr lang="fr-FR" sz="1600" dirty="0">
              <a:ea typeface="Calibri" panose="020F0502020204030204" pitchFamily="34" charset="0"/>
            </a:endParaRPr>
          </a:p>
          <a:p>
            <a:endParaRPr lang="fr-FR" dirty="0"/>
          </a:p>
        </p:txBody>
      </p:sp>
      <p:sp>
        <p:nvSpPr>
          <p:cNvPr id="5" name="Espace réservé du contenu 13">
            <a:extLst>
              <a:ext uri="{FF2B5EF4-FFF2-40B4-BE49-F238E27FC236}">
                <a16:creationId xmlns:a16="http://schemas.microsoft.com/office/drawing/2014/main" id="{EAA82159-621C-1D53-A57E-B42625C2DC34}"/>
              </a:ext>
            </a:extLst>
          </p:cNvPr>
          <p:cNvSpPr txBox="1">
            <a:spLocks/>
          </p:cNvSpPr>
          <p:nvPr/>
        </p:nvSpPr>
        <p:spPr>
          <a:xfrm>
            <a:off x="694578" y="3845973"/>
            <a:ext cx="6045133" cy="216973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600"/>
              </a:spcAft>
            </a:pPr>
            <a:r>
              <a:rPr lang="fr-FR" dirty="0">
                <a:ea typeface="Times New Roman" panose="02020603050405020304" pitchFamily="18" charset="0"/>
              </a:rPr>
              <a:t>Cette période doit nous permettre de </a:t>
            </a:r>
            <a:r>
              <a:rPr lang="fr-FR" dirty="0">
                <a:solidFill>
                  <a:srgbClr val="C00000"/>
                </a:solidFill>
                <a:ea typeface="Times New Roman" panose="02020603050405020304" pitchFamily="18" charset="0"/>
              </a:rPr>
              <a:t>revenir sur des fondamentaux</a:t>
            </a:r>
            <a:r>
              <a:rPr lang="fr-FR" dirty="0">
                <a:ea typeface="Times New Roman" panose="02020603050405020304" pitchFamily="18" charset="0"/>
              </a:rPr>
              <a:t>, tels que :</a:t>
            </a:r>
          </a:p>
          <a:p>
            <a:pPr lvl="1" algn="just">
              <a:spcAft>
                <a:spcPts val="600"/>
              </a:spcAft>
            </a:pPr>
            <a:r>
              <a:rPr lang="fr-FR" dirty="0">
                <a:ea typeface="Times New Roman" panose="02020603050405020304" pitchFamily="18" charset="0"/>
              </a:rPr>
              <a:t>l’importance du </a:t>
            </a:r>
            <a:r>
              <a:rPr lang="fr-FR" dirty="0">
                <a:solidFill>
                  <a:srgbClr val="C00000"/>
                </a:solidFill>
                <a:ea typeface="Times New Roman" panose="02020603050405020304" pitchFamily="18" charset="0"/>
              </a:rPr>
              <a:t>1</a:t>
            </a:r>
            <a:r>
              <a:rPr lang="fr-FR" baseline="30000" dirty="0">
                <a:solidFill>
                  <a:srgbClr val="C00000"/>
                </a:solidFill>
                <a:ea typeface="Times New Roman" panose="02020603050405020304" pitchFamily="18" charset="0"/>
              </a:rPr>
              <a:t>er</a:t>
            </a:r>
            <a:r>
              <a:rPr lang="fr-FR" dirty="0">
                <a:solidFill>
                  <a:srgbClr val="C00000"/>
                </a:solidFill>
                <a:ea typeface="Times New Roman" panose="02020603050405020304" pitchFamily="18" charset="0"/>
              </a:rPr>
              <a:t> RDV, </a:t>
            </a:r>
          </a:p>
          <a:p>
            <a:pPr lvl="1" algn="just">
              <a:spcAft>
                <a:spcPts val="600"/>
              </a:spcAft>
            </a:pPr>
            <a:r>
              <a:rPr lang="fr-FR" dirty="0">
                <a:ea typeface="Times New Roman" panose="02020603050405020304" pitchFamily="18" charset="0"/>
              </a:rPr>
              <a:t>le </a:t>
            </a:r>
            <a:r>
              <a:rPr lang="fr-FR" dirty="0">
                <a:solidFill>
                  <a:srgbClr val="C00000"/>
                </a:solidFill>
                <a:ea typeface="Times New Roman" panose="02020603050405020304" pitchFamily="18" charset="0"/>
              </a:rPr>
              <a:t>parcours immobilier en digital,</a:t>
            </a:r>
          </a:p>
          <a:p>
            <a:pPr lvl="1" algn="just">
              <a:spcAft>
                <a:spcPts val="600"/>
              </a:spcAft>
            </a:pPr>
            <a:r>
              <a:rPr lang="fr-FR" dirty="0">
                <a:ea typeface="Times New Roman" panose="02020603050405020304" pitchFamily="18" charset="0"/>
              </a:rPr>
              <a:t>et les différents </a:t>
            </a:r>
            <a:r>
              <a:rPr lang="fr-FR" dirty="0">
                <a:solidFill>
                  <a:srgbClr val="C00000"/>
                </a:solidFill>
                <a:ea typeface="Times New Roman" panose="02020603050405020304" pitchFamily="18" charset="0"/>
              </a:rPr>
              <a:t>dispositifs d’accompagnements </a:t>
            </a:r>
            <a:r>
              <a:rPr lang="fr-FR" dirty="0">
                <a:ea typeface="Times New Roman" panose="02020603050405020304" pitchFamily="18" charset="0"/>
              </a:rPr>
              <a:t>à votre disposition pour gagner en </a:t>
            </a:r>
            <a:r>
              <a:rPr lang="fr-FR" dirty="0">
                <a:solidFill>
                  <a:srgbClr val="C00000"/>
                </a:solidFill>
                <a:ea typeface="Times New Roman" panose="02020603050405020304" pitchFamily="18" charset="0"/>
              </a:rPr>
              <a:t>efficacité et en satisfaction. </a:t>
            </a:r>
          </a:p>
          <a:p>
            <a:pPr algn="just"/>
            <a:r>
              <a:rPr lang="fr-FR" b="1" dirty="0">
                <a:ea typeface="Times New Roman" panose="02020603050405020304" pitchFamily="18" charset="0"/>
              </a:rPr>
              <a:t>C’est pour répondre à ces objectifs que nous vous proposons cette HDJ. </a:t>
            </a:r>
            <a:endParaRPr lang="fr-FR" b="1" dirty="0">
              <a:ea typeface="Calibri" panose="020F0502020204030204" pitchFamily="34" charset="0"/>
            </a:endParaRPr>
          </a:p>
        </p:txBody>
      </p:sp>
    </p:spTree>
    <p:extLst>
      <p:ext uri="{BB962C8B-B14F-4D97-AF65-F5344CB8AC3E}">
        <p14:creationId xmlns:p14="http://schemas.microsoft.com/office/powerpoint/2010/main" val="406867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0"/>
            <a:ext cx="8475837" cy="6858000"/>
          </a:xfrm>
        </p:spPr>
        <p:txBody>
          <a:bodyPr anchor="ctr"/>
          <a:lstStyle/>
          <a:p>
            <a:r>
              <a:rPr lang="fr-FR" sz="2400" dirty="0"/>
              <a:t>Contexte </a:t>
            </a:r>
          </a:p>
          <a:p>
            <a:endParaRPr lang="fr-FR" sz="2400" dirty="0"/>
          </a:p>
          <a:p>
            <a:r>
              <a:rPr lang="fr-FR" sz="2400" b="1" dirty="0"/>
              <a:t>Témoignages sur l’importance du 1er rendez-vous</a:t>
            </a:r>
          </a:p>
          <a:p>
            <a:endParaRPr lang="fr-FR" sz="2400" b="1" dirty="0"/>
          </a:p>
          <a:p>
            <a:r>
              <a:rPr lang="fr-FR" sz="2400" dirty="0"/>
              <a:t>Le parcours immobilier digital</a:t>
            </a:r>
          </a:p>
          <a:p>
            <a:endParaRPr lang="fr-FR" sz="2400" dirty="0"/>
          </a:p>
          <a:p>
            <a:r>
              <a:rPr lang="fr-FR" sz="2400" dirty="0"/>
              <a:t>Les différents dispositifs d’accompagnement au réseau </a:t>
            </a:r>
          </a:p>
        </p:txBody>
      </p:sp>
    </p:spTree>
    <p:extLst>
      <p:ext uri="{BB962C8B-B14F-4D97-AF65-F5344CB8AC3E}">
        <p14:creationId xmlns:p14="http://schemas.microsoft.com/office/powerpoint/2010/main" val="355126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DD2DE5-BB28-F500-4DFB-FAD38AB4B720}"/>
              </a:ext>
            </a:extLst>
          </p:cNvPr>
          <p:cNvSpPr/>
          <p:nvPr/>
        </p:nvSpPr>
        <p:spPr>
          <a:xfrm>
            <a:off x="533400" y="1397620"/>
            <a:ext cx="11658600" cy="4996232"/>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Le premier RDV </a:t>
            </a:r>
            <a:r>
              <a:rPr lang="fr-FR" dirty="0"/>
              <a:t>et le montage d’un dossier </a:t>
            </a:r>
            <a:r>
              <a:rPr lang="fr-FR" dirty="0" err="1"/>
              <a:t>immo</a:t>
            </a:r>
            <a:r>
              <a:rPr lang="fr-FR" dirty="0"/>
              <a:t>.</a:t>
            </a:r>
          </a:p>
        </p:txBody>
      </p:sp>
      <p:sp>
        <p:nvSpPr>
          <p:cNvPr id="2" name="ZoneTexte 1">
            <a:extLst>
              <a:ext uri="{FF2B5EF4-FFF2-40B4-BE49-F238E27FC236}">
                <a16:creationId xmlns:a16="http://schemas.microsoft.com/office/drawing/2014/main" id="{794A5829-093E-EC44-CFFA-CA6E87377187}"/>
              </a:ext>
            </a:extLst>
          </p:cNvPr>
          <p:cNvSpPr txBox="1"/>
          <p:nvPr/>
        </p:nvSpPr>
        <p:spPr>
          <a:xfrm>
            <a:off x="1635632" y="1713642"/>
            <a:ext cx="5345535" cy="923330"/>
          </a:xfrm>
          <a:prstGeom prst="rect">
            <a:avLst/>
          </a:prstGeom>
          <a:noFill/>
        </p:spPr>
        <p:txBody>
          <a:bodyPr wrap="square" rtlCol="0">
            <a:spAutoFit/>
          </a:bodyPr>
          <a:lstStyle/>
          <a:p>
            <a:pPr algn="just">
              <a:spcAft>
                <a:spcPts val="1500"/>
              </a:spcAft>
            </a:pPr>
            <a:r>
              <a:rPr lang="fr-FR" dirty="0">
                <a:solidFill>
                  <a:srgbClr val="C00000"/>
                </a:solidFill>
              </a:rPr>
              <a:t>Jonathan NERDEN</a:t>
            </a:r>
            <a:r>
              <a:rPr lang="fr-FR" dirty="0">
                <a:solidFill>
                  <a:schemeClr val="tx1">
                    <a:lumMod val="75000"/>
                    <a:lumOff val="25000"/>
                  </a:schemeClr>
                </a:solidFill>
              </a:rPr>
              <a:t>, Promoteur de l’Excellence sur la </a:t>
            </a:r>
            <a:r>
              <a:rPr lang="fr-FR" dirty="0">
                <a:solidFill>
                  <a:srgbClr val="C00000"/>
                </a:solidFill>
              </a:rPr>
              <a:t>DR</a:t>
            </a:r>
            <a:r>
              <a:rPr lang="fr-FR" dirty="0">
                <a:solidFill>
                  <a:schemeClr val="tx1">
                    <a:lumMod val="75000"/>
                    <a:lumOff val="25000"/>
                  </a:schemeClr>
                </a:solidFill>
              </a:rPr>
              <a:t> </a:t>
            </a:r>
            <a:r>
              <a:rPr lang="fr-FR" dirty="0">
                <a:solidFill>
                  <a:srgbClr val="C00000"/>
                </a:solidFill>
              </a:rPr>
              <a:t>Moselle</a:t>
            </a:r>
            <a:r>
              <a:rPr lang="fr-FR" dirty="0">
                <a:solidFill>
                  <a:schemeClr val="tx1">
                    <a:lumMod val="75000"/>
                    <a:lumOff val="25000"/>
                  </a:schemeClr>
                </a:solidFill>
              </a:rPr>
              <a:t> nous répond, en 3 minutes, aux 3 questions suivantes :  </a:t>
            </a:r>
          </a:p>
        </p:txBody>
      </p:sp>
      <p:sp>
        <p:nvSpPr>
          <p:cNvPr id="4" name="ZoneTexte 3">
            <a:extLst>
              <a:ext uri="{FF2B5EF4-FFF2-40B4-BE49-F238E27FC236}">
                <a16:creationId xmlns:a16="http://schemas.microsoft.com/office/drawing/2014/main" id="{E1C89AC9-C619-FACB-6634-C73028D90ACF}"/>
              </a:ext>
            </a:extLst>
          </p:cNvPr>
          <p:cNvSpPr txBox="1"/>
          <p:nvPr/>
        </p:nvSpPr>
        <p:spPr>
          <a:xfrm>
            <a:off x="639523" y="4355058"/>
            <a:ext cx="5456477" cy="307777"/>
          </a:xfrm>
          <a:prstGeom prst="rect">
            <a:avLst/>
          </a:prstGeom>
          <a:noFill/>
        </p:spPr>
        <p:txBody>
          <a:bodyPr wrap="square">
            <a:spAutoFit/>
          </a:bodyPr>
          <a:lstStyle/>
          <a:p>
            <a:pPr algn="just">
              <a:spcAft>
                <a:spcPts val="1500"/>
              </a:spcAft>
            </a:pPr>
            <a:r>
              <a:rPr lang="fr-FR" sz="1400" b="1" dirty="0">
                <a:solidFill>
                  <a:srgbClr val="C00000"/>
                </a:solidFill>
              </a:rPr>
              <a:t>2/</a:t>
            </a:r>
            <a:r>
              <a:rPr lang="fr-FR" sz="1400" dirty="0"/>
              <a:t> </a:t>
            </a:r>
            <a:r>
              <a:rPr lang="fr-FR" sz="1400" dirty="0">
                <a:solidFill>
                  <a:schemeClr val="tx1">
                    <a:lumMod val="75000"/>
                    <a:lumOff val="25000"/>
                  </a:schemeClr>
                </a:solidFill>
              </a:rPr>
              <a:t>Comment </a:t>
            </a:r>
            <a:r>
              <a:rPr lang="fr-FR" sz="1400" b="1" dirty="0">
                <a:solidFill>
                  <a:schemeClr val="tx1">
                    <a:lumMod val="75000"/>
                    <a:lumOff val="25000"/>
                  </a:schemeClr>
                </a:solidFill>
              </a:rPr>
              <a:t>gagner en qualité dans le montage </a:t>
            </a:r>
            <a:r>
              <a:rPr lang="fr-FR" sz="1400" dirty="0">
                <a:solidFill>
                  <a:schemeClr val="tx1">
                    <a:lumMod val="75000"/>
                    <a:lumOff val="25000"/>
                  </a:schemeClr>
                </a:solidFill>
              </a:rPr>
              <a:t>d’un dossier ?</a:t>
            </a:r>
          </a:p>
        </p:txBody>
      </p:sp>
      <p:sp>
        <p:nvSpPr>
          <p:cNvPr id="5" name="ZoneTexte 4">
            <a:extLst>
              <a:ext uri="{FF2B5EF4-FFF2-40B4-BE49-F238E27FC236}">
                <a16:creationId xmlns:a16="http://schemas.microsoft.com/office/drawing/2014/main" id="{B368A7AD-56B3-F397-46D2-1581DF8D0E2E}"/>
              </a:ext>
            </a:extLst>
          </p:cNvPr>
          <p:cNvSpPr txBox="1"/>
          <p:nvPr/>
        </p:nvSpPr>
        <p:spPr>
          <a:xfrm>
            <a:off x="639523" y="3406692"/>
            <a:ext cx="5456478" cy="523220"/>
          </a:xfrm>
          <a:prstGeom prst="rect">
            <a:avLst/>
          </a:prstGeom>
          <a:noFill/>
        </p:spPr>
        <p:txBody>
          <a:bodyPr wrap="square" rtlCol="0">
            <a:spAutoFit/>
          </a:bodyPr>
          <a:lstStyle/>
          <a:p>
            <a:pPr algn="just">
              <a:spcAft>
                <a:spcPts val="1500"/>
              </a:spcAft>
            </a:pPr>
            <a:r>
              <a:rPr lang="fr-FR" sz="1400" b="1" dirty="0">
                <a:solidFill>
                  <a:srgbClr val="C00000"/>
                </a:solidFill>
              </a:rPr>
              <a:t>1/</a:t>
            </a:r>
            <a:r>
              <a:rPr lang="fr-FR" sz="1400" dirty="0"/>
              <a:t> </a:t>
            </a:r>
            <a:r>
              <a:rPr lang="fr-FR" sz="1400" dirty="0">
                <a:solidFill>
                  <a:schemeClr val="tx1">
                    <a:lumMod val="75000"/>
                    <a:lumOff val="25000"/>
                  </a:schemeClr>
                </a:solidFill>
              </a:rPr>
              <a:t>Quels sont les </a:t>
            </a:r>
            <a:r>
              <a:rPr lang="fr-FR" sz="1400" b="1" dirty="0">
                <a:solidFill>
                  <a:schemeClr val="tx1">
                    <a:lumMod val="75000"/>
                    <a:lumOff val="25000"/>
                  </a:schemeClr>
                </a:solidFill>
              </a:rPr>
              <a:t>points clés d’un premier rendez-vous</a:t>
            </a:r>
            <a:r>
              <a:rPr lang="fr-FR" sz="1400" dirty="0">
                <a:solidFill>
                  <a:schemeClr val="tx1">
                    <a:lumMod val="75000"/>
                    <a:lumOff val="25000"/>
                  </a:schemeClr>
                </a:solidFill>
              </a:rPr>
              <a:t> dédié au crédit immobilier ? </a:t>
            </a:r>
          </a:p>
        </p:txBody>
      </p:sp>
      <p:sp>
        <p:nvSpPr>
          <p:cNvPr id="6" name="ZoneTexte 5">
            <a:extLst>
              <a:ext uri="{FF2B5EF4-FFF2-40B4-BE49-F238E27FC236}">
                <a16:creationId xmlns:a16="http://schemas.microsoft.com/office/drawing/2014/main" id="{6E9F2844-12C6-BB06-2773-324119171922}"/>
              </a:ext>
            </a:extLst>
          </p:cNvPr>
          <p:cNvSpPr txBox="1"/>
          <p:nvPr/>
        </p:nvSpPr>
        <p:spPr>
          <a:xfrm>
            <a:off x="639523" y="5285179"/>
            <a:ext cx="5456477" cy="523220"/>
          </a:xfrm>
          <a:prstGeom prst="rect">
            <a:avLst/>
          </a:prstGeom>
          <a:noFill/>
        </p:spPr>
        <p:txBody>
          <a:bodyPr wrap="square">
            <a:spAutoFit/>
          </a:bodyPr>
          <a:lstStyle/>
          <a:p>
            <a:pPr algn="just">
              <a:spcAft>
                <a:spcPts val="1500"/>
              </a:spcAft>
            </a:pPr>
            <a:r>
              <a:rPr lang="fr-FR" sz="1400" b="1" dirty="0">
                <a:solidFill>
                  <a:srgbClr val="C00000"/>
                </a:solidFill>
              </a:rPr>
              <a:t>3/</a:t>
            </a:r>
            <a:r>
              <a:rPr lang="fr-FR" sz="1400" dirty="0"/>
              <a:t> </a:t>
            </a:r>
            <a:r>
              <a:rPr lang="fr-FR" sz="1400" dirty="0">
                <a:solidFill>
                  <a:schemeClr val="tx1">
                    <a:lumMod val="75000"/>
                    <a:lumOff val="25000"/>
                  </a:schemeClr>
                </a:solidFill>
              </a:rPr>
              <a:t>Si tu avais </a:t>
            </a:r>
            <a:r>
              <a:rPr lang="fr-FR" sz="1400" b="1" dirty="0">
                <a:solidFill>
                  <a:schemeClr val="tx1">
                    <a:lumMod val="75000"/>
                    <a:lumOff val="25000"/>
                  </a:schemeClr>
                </a:solidFill>
              </a:rPr>
              <a:t>2 conseils à donner </a:t>
            </a:r>
            <a:r>
              <a:rPr lang="fr-FR" sz="1400" dirty="0">
                <a:solidFill>
                  <a:schemeClr val="tx1">
                    <a:lumMod val="75000"/>
                    <a:lumOff val="25000"/>
                  </a:schemeClr>
                </a:solidFill>
              </a:rPr>
              <a:t>aux collègues en agence, lesquels seraient-ils ? </a:t>
            </a:r>
          </a:p>
        </p:txBody>
      </p:sp>
      <p:pic>
        <p:nvPicPr>
          <p:cNvPr id="11" name="Picture 2" descr="Vector color retro tv set isolated on white background.">
            <a:extLst>
              <a:ext uri="{FF2B5EF4-FFF2-40B4-BE49-F238E27FC236}">
                <a16:creationId xmlns:a16="http://schemas.microsoft.com/office/drawing/2014/main" id="{18CB9988-852D-3F9B-78C3-7A85EBFC595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1155" t="2296" r="19459" b="35952"/>
          <a:stretch/>
        </p:blipFill>
        <p:spPr bwMode="auto">
          <a:xfrm>
            <a:off x="6788259" y="1329731"/>
            <a:ext cx="5345534" cy="526145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D27C78A-D43C-F24E-9630-67A772306753}"/>
              </a:ext>
            </a:extLst>
          </p:cNvPr>
          <p:cNvPicPr>
            <a:picLocks noChangeAspect="1"/>
          </p:cNvPicPr>
          <p:nvPr/>
        </p:nvPicPr>
        <p:blipFill>
          <a:blip r:embed="rId5"/>
          <a:stretch>
            <a:fillRect/>
          </a:stretch>
        </p:blipFill>
        <p:spPr>
          <a:xfrm>
            <a:off x="695325" y="1616198"/>
            <a:ext cx="765736" cy="11182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Video Jonathan NERDEN">
            <a:hlinkClick r:id="" action="ppaction://media"/>
            <a:extLst>
              <a:ext uri="{FF2B5EF4-FFF2-40B4-BE49-F238E27FC236}">
                <a16:creationId xmlns:a16="http://schemas.microsoft.com/office/drawing/2014/main" id="{02D72880-BBA5-2265-A222-8419B2AEDEC1}"/>
              </a:ext>
            </a:extLst>
          </p:cNvPr>
          <p:cNvPicPr>
            <a:picLocks noChangeAspect="1"/>
          </p:cNvPicPr>
          <p:nvPr>
            <a:videoFile r:link="rId1"/>
            <p:extLst>
              <p:ext uri="{DAA4B4D4-6D71-4841-9C94-3DE7FCFB9230}">
                <p14:media xmlns:p14="http://schemas.microsoft.com/office/powerpoint/2010/main" r:embed="rId2">
                  <p14:trim st="1716"/>
                </p14:media>
              </p:ext>
            </p:extLst>
          </p:nvPr>
        </p:nvPicPr>
        <p:blipFill>
          <a:blip r:embed="rId6"/>
          <a:stretch>
            <a:fillRect/>
          </a:stretch>
        </p:blipFill>
        <p:spPr>
          <a:xfrm>
            <a:off x="7378574" y="3180358"/>
            <a:ext cx="3865827" cy="2885464"/>
          </a:xfrm>
          <a:prstGeom prst="roundRect">
            <a:avLst/>
          </a:prstGeom>
        </p:spPr>
      </p:pic>
      <p:pic>
        <p:nvPicPr>
          <p:cNvPr id="15" name="Image 14">
            <a:extLst>
              <a:ext uri="{FF2B5EF4-FFF2-40B4-BE49-F238E27FC236}">
                <a16:creationId xmlns:a16="http://schemas.microsoft.com/office/drawing/2014/main" id="{36BF5A69-61AC-86C8-AE1C-F166726E222F}"/>
              </a:ext>
            </a:extLst>
          </p:cNvPr>
          <p:cNvPicPr>
            <a:picLocks noChangeAspect="1"/>
          </p:cNvPicPr>
          <p:nvPr/>
        </p:nvPicPr>
        <p:blipFill>
          <a:blip r:embed="rId7"/>
          <a:stretch>
            <a:fillRect/>
          </a:stretch>
        </p:blipFill>
        <p:spPr>
          <a:xfrm>
            <a:off x="8082300" y="6641051"/>
            <a:ext cx="2914650" cy="209550"/>
          </a:xfrm>
          <a:prstGeom prst="rect">
            <a:avLst/>
          </a:prstGeom>
        </p:spPr>
      </p:pic>
      <p:sp>
        <p:nvSpPr>
          <p:cNvPr id="16" name="ZoneTexte 15">
            <a:extLst>
              <a:ext uri="{FF2B5EF4-FFF2-40B4-BE49-F238E27FC236}">
                <a16:creationId xmlns:a16="http://schemas.microsoft.com/office/drawing/2014/main" id="{B4FE7AD0-2B36-B495-B4FD-F2F2387A1049}"/>
              </a:ext>
            </a:extLst>
          </p:cNvPr>
          <p:cNvSpPr txBox="1"/>
          <p:nvPr/>
        </p:nvSpPr>
        <p:spPr>
          <a:xfrm>
            <a:off x="8003271" y="6402905"/>
            <a:ext cx="3060071" cy="230832"/>
          </a:xfrm>
          <a:prstGeom prst="rect">
            <a:avLst/>
          </a:prstGeom>
          <a:noFill/>
        </p:spPr>
        <p:txBody>
          <a:bodyPr wrap="square" rtlCol="0">
            <a:spAutoFit/>
          </a:bodyPr>
          <a:lstStyle/>
          <a:p>
            <a:r>
              <a:rPr lang="fr-FR" sz="900" dirty="0">
                <a:solidFill>
                  <a:schemeClr val="tx1">
                    <a:lumMod val="65000"/>
                    <a:lumOff val="35000"/>
                  </a:schemeClr>
                </a:solidFill>
              </a:rPr>
              <a:t>Si la vidéo ne démarre pas passez en mode Diaporama</a:t>
            </a:r>
          </a:p>
        </p:txBody>
      </p:sp>
      <p:pic>
        <p:nvPicPr>
          <p:cNvPr id="17" name="Image 16">
            <a:extLst>
              <a:ext uri="{FF2B5EF4-FFF2-40B4-BE49-F238E27FC236}">
                <a16:creationId xmlns:a16="http://schemas.microsoft.com/office/drawing/2014/main" id="{2F79EAF5-2240-2BBE-3FDB-C975BCC68A69}"/>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0723598" y="6549031"/>
            <a:ext cx="368848" cy="339271"/>
          </a:xfrm>
          <a:prstGeom prst="rect">
            <a:avLst/>
          </a:prstGeom>
        </p:spPr>
      </p:pic>
    </p:spTree>
    <p:extLst>
      <p:ext uri="{BB962C8B-B14F-4D97-AF65-F5344CB8AC3E}">
        <p14:creationId xmlns:p14="http://schemas.microsoft.com/office/powerpoint/2010/main" val="24879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95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438BEA-A231-DD20-6CD8-E8A00D532D2A}"/>
              </a:ext>
            </a:extLst>
          </p:cNvPr>
          <p:cNvSpPr/>
          <p:nvPr/>
        </p:nvSpPr>
        <p:spPr>
          <a:xfrm>
            <a:off x="694578" y="1397620"/>
            <a:ext cx="11497422" cy="4996232"/>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Le premier RDV constitue les </a:t>
            </a:r>
            <a:r>
              <a:rPr lang="fr-FR" dirty="0">
                <a:solidFill>
                  <a:srgbClr val="C00000"/>
                </a:solidFill>
              </a:rPr>
              <a:t>fondations du projet immobilier du client.</a:t>
            </a:r>
          </a:p>
        </p:txBody>
      </p:sp>
      <p:sp>
        <p:nvSpPr>
          <p:cNvPr id="2" name="Espace réservé du contenu 4">
            <a:extLst>
              <a:ext uri="{FF2B5EF4-FFF2-40B4-BE49-F238E27FC236}">
                <a16:creationId xmlns:a16="http://schemas.microsoft.com/office/drawing/2014/main" id="{5B3B3313-1EE1-2491-FABB-25208225E052}"/>
              </a:ext>
            </a:extLst>
          </p:cNvPr>
          <p:cNvSpPr txBox="1">
            <a:spLocks/>
          </p:cNvSpPr>
          <p:nvPr/>
        </p:nvSpPr>
        <p:spPr>
          <a:xfrm>
            <a:off x="695325" y="1441934"/>
            <a:ext cx="8198304" cy="720000"/>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1500"/>
              </a:spcAft>
            </a:pPr>
            <a:r>
              <a:rPr lang="fr-FR" b="1" dirty="0"/>
              <a:t>Laurine DOUBLET</a:t>
            </a:r>
            <a:r>
              <a:rPr lang="fr-FR" dirty="0"/>
              <a:t>, Gestionnaire de Clientèle sur la DR </a:t>
            </a:r>
            <a:r>
              <a:rPr lang="fr-FR" dirty="0">
                <a:solidFill>
                  <a:srgbClr val="C00000"/>
                </a:solidFill>
              </a:rPr>
              <a:t>Marne Ardennes </a:t>
            </a:r>
            <a:r>
              <a:rPr lang="fr-FR" dirty="0"/>
              <a:t>nous présente les </a:t>
            </a:r>
            <a:r>
              <a:rPr lang="fr-FR" dirty="0">
                <a:solidFill>
                  <a:srgbClr val="C00000"/>
                </a:solidFill>
              </a:rPr>
              <a:t>incontournables</a:t>
            </a:r>
            <a:r>
              <a:rPr lang="fr-FR" dirty="0"/>
              <a:t> du premier rendez-vous et de la relation digitale.</a:t>
            </a:r>
          </a:p>
        </p:txBody>
      </p:sp>
      <p:sp>
        <p:nvSpPr>
          <p:cNvPr id="7" name="Espace réservé du contenu 4">
            <a:extLst>
              <a:ext uri="{FF2B5EF4-FFF2-40B4-BE49-F238E27FC236}">
                <a16:creationId xmlns:a16="http://schemas.microsoft.com/office/drawing/2014/main" id="{420CEA53-66BF-4414-F407-9ADCE24BD930}"/>
              </a:ext>
            </a:extLst>
          </p:cNvPr>
          <p:cNvSpPr txBox="1">
            <a:spLocks/>
          </p:cNvSpPr>
          <p:nvPr/>
        </p:nvSpPr>
        <p:spPr>
          <a:xfrm>
            <a:off x="1153886" y="5673856"/>
            <a:ext cx="10689771" cy="472024"/>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spcAft>
                <a:spcPts val="1500"/>
              </a:spcAft>
              <a:buNone/>
            </a:pPr>
            <a:r>
              <a:rPr lang="fr-FR" i="1" dirty="0"/>
              <a:t>« Quand le client est avec vous, consacrez-lui du temps pour </a:t>
            </a:r>
            <a:r>
              <a:rPr lang="fr-FR" i="1" dirty="0">
                <a:solidFill>
                  <a:srgbClr val="C00000"/>
                </a:solidFill>
              </a:rPr>
              <a:t>l’écouter parler de son projet </a:t>
            </a:r>
            <a:r>
              <a:rPr lang="fr-FR" i="1" dirty="0"/>
              <a:t>et </a:t>
            </a:r>
            <a:r>
              <a:rPr lang="fr-FR" i="1" dirty="0">
                <a:solidFill>
                  <a:srgbClr val="C00000"/>
                </a:solidFill>
              </a:rPr>
              <a:t>développez son autonomie </a:t>
            </a:r>
            <a:r>
              <a:rPr lang="fr-FR" i="1" dirty="0"/>
              <a:t>grâce au DNC, à la SED, à tout ce qui peut vous éviter du papier et vous faire perdre du temps ! » </a:t>
            </a:r>
          </a:p>
          <a:p>
            <a:pPr marL="468000" lvl="1" indent="0" algn="just">
              <a:spcAft>
                <a:spcPts val="1500"/>
              </a:spcAft>
              <a:buNone/>
            </a:pPr>
            <a:r>
              <a:rPr lang="fr-FR" sz="1600" dirty="0"/>
              <a:t>			</a:t>
            </a:r>
          </a:p>
          <a:p>
            <a:pPr marL="468000" lvl="1" indent="0" algn="just">
              <a:spcAft>
                <a:spcPts val="1500"/>
              </a:spcAft>
              <a:buNone/>
            </a:pPr>
            <a:endParaRPr lang="fr-FR" sz="1600" dirty="0"/>
          </a:p>
          <a:p>
            <a:pPr marL="468000" lvl="1" indent="0" algn="just">
              <a:spcAft>
                <a:spcPts val="1500"/>
              </a:spcAft>
              <a:buNone/>
            </a:pPr>
            <a:endParaRPr lang="fr-FR" sz="1600" dirty="0"/>
          </a:p>
          <a:p>
            <a:pPr marL="468000" lvl="1" indent="0" algn="just">
              <a:spcAft>
                <a:spcPts val="1500"/>
              </a:spcAft>
              <a:buNone/>
            </a:pPr>
            <a:endParaRPr lang="fr-FR" sz="1600" dirty="0"/>
          </a:p>
          <a:p>
            <a:pPr marL="468000" lvl="1" indent="0" algn="just">
              <a:spcAft>
                <a:spcPts val="1500"/>
              </a:spcAft>
              <a:buNone/>
            </a:pPr>
            <a:endParaRPr lang="fr-FR" sz="1600" dirty="0"/>
          </a:p>
          <a:p>
            <a:pPr lvl="1" algn="just">
              <a:spcAft>
                <a:spcPts val="1500"/>
              </a:spcAft>
            </a:pPr>
            <a:endParaRPr lang="fr-FR" dirty="0">
              <a:solidFill>
                <a:srgbClr val="C00000"/>
              </a:solidFill>
            </a:endParaRPr>
          </a:p>
          <a:p>
            <a:pPr lvl="1" algn="just"/>
            <a:endParaRPr lang="fr-FR" dirty="0"/>
          </a:p>
          <a:p>
            <a:pPr marL="468000" lvl="1" indent="0" algn="just">
              <a:spcBef>
                <a:spcPts val="400"/>
              </a:spcBef>
              <a:spcAft>
                <a:spcPts val="600"/>
              </a:spcAft>
              <a:buNone/>
            </a:pPr>
            <a:endParaRPr lang="fr-FR" dirty="0"/>
          </a:p>
          <a:p>
            <a:pPr marL="468000" lvl="1" indent="0" algn="just">
              <a:spcBef>
                <a:spcPts val="400"/>
              </a:spcBef>
              <a:spcAft>
                <a:spcPts val="600"/>
              </a:spcAft>
              <a:buNone/>
            </a:pPr>
            <a:endParaRPr lang="fr-FR" dirty="0"/>
          </a:p>
        </p:txBody>
      </p:sp>
      <p:pic>
        <p:nvPicPr>
          <p:cNvPr id="8" name="Image 7">
            <a:extLst>
              <a:ext uri="{FF2B5EF4-FFF2-40B4-BE49-F238E27FC236}">
                <a16:creationId xmlns:a16="http://schemas.microsoft.com/office/drawing/2014/main" id="{B2F05CAD-777B-F005-7176-807E1C4798AF}"/>
              </a:ext>
            </a:extLst>
          </p:cNvPr>
          <p:cNvPicPr>
            <a:picLocks noChangeAspect="1"/>
          </p:cNvPicPr>
          <p:nvPr/>
        </p:nvPicPr>
        <p:blipFill>
          <a:blip r:embed="rId2"/>
          <a:stretch>
            <a:fillRect/>
          </a:stretch>
        </p:blipFill>
        <p:spPr>
          <a:xfrm>
            <a:off x="9792835" y="1069263"/>
            <a:ext cx="1883228" cy="2519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Espace réservé du contenu 4">
            <a:extLst>
              <a:ext uri="{FF2B5EF4-FFF2-40B4-BE49-F238E27FC236}">
                <a16:creationId xmlns:a16="http://schemas.microsoft.com/office/drawing/2014/main" id="{A3653360-7AE0-921D-5D83-3C62A72361FB}"/>
              </a:ext>
            </a:extLst>
          </p:cNvPr>
          <p:cNvSpPr txBox="1">
            <a:spLocks/>
          </p:cNvSpPr>
          <p:nvPr/>
        </p:nvSpPr>
        <p:spPr>
          <a:xfrm>
            <a:off x="1153886" y="2285018"/>
            <a:ext cx="8360228" cy="1396251"/>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600"/>
              </a:spcAft>
              <a:buNone/>
            </a:pPr>
            <a:r>
              <a:rPr lang="fr-FR" sz="1400" dirty="0"/>
              <a:t>« </a:t>
            </a:r>
            <a:r>
              <a:rPr lang="fr-FR" sz="1400" i="1" dirty="0"/>
              <a:t>Comprendre le </a:t>
            </a:r>
            <a:r>
              <a:rPr lang="fr-FR" sz="1400" i="1" dirty="0">
                <a:solidFill>
                  <a:srgbClr val="C00000"/>
                </a:solidFill>
              </a:rPr>
              <a:t>projet</a:t>
            </a:r>
            <a:r>
              <a:rPr lang="fr-FR" sz="1400" i="1" dirty="0"/>
              <a:t> de mon client est primordial, ainsi la </a:t>
            </a:r>
            <a:r>
              <a:rPr lang="fr-FR" sz="1400" i="1" dirty="0">
                <a:solidFill>
                  <a:srgbClr val="C00000"/>
                </a:solidFill>
              </a:rPr>
              <a:t>découverte</a:t>
            </a:r>
            <a:r>
              <a:rPr lang="fr-FR" sz="1400" i="1" dirty="0"/>
              <a:t> permet d’avoir toutes les infos pour monter le dossier avec lui. Je prends des notes en lui expliquant toutes les étapes de A à Z. </a:t>
            </a:r>
          </a:p>
          <a:p>
            <a:pPr marL="0" indent="0" algn="just">
              <a:spcAft>
                <a:spcPts val="600"/>
              </a:spcAft>
              <a:buNone/>
            </a:pPr>
            <a:r>
              <a:rPr lang="fr-FR" sz="1400" i="1" dirty="0">
                <a:solidFill>
                  <a:srgbClr val="C00000"/>
                </a:solidFill>
              </a:rPr>
              <a:t>Puis je lui présente directement nos atouts digitaux</a:t>
            </a:r>
            <a:r>
              <a:rPr lang="fr-FR" sz="1400" i="1" dirty="0"/>
              <a:t>, en lui expliquant que via le DNC la collecte de ses documents se fait très rapidement et très simplement. J’en profite pour lui communiquer ses identifiants et mot de passe bien sûr ! </a:t>
            </a:r>
            <a:endParaRPr lang="fr-FR" sz="1400" i="1" dirty="0">
              <a:solidFill>
                <a:srgbClr val="C00000"/>
              </a:solidFill>
            </a:endParaRPr>
          </a:p>
        </p:txBody>
      </p:sp>
      <p:sp>
        <p:nvSpPr>
          <p:cNvPr id="4" name="Espace réservé du contenu 4">
            <a:extLst>
              <a:ext uri="{FF2B5EF4-FFF2-40B4-BE49-F238E27FC236}">
                <a16:creationId xmlns:a16="http://schemas.microsoft.com/office/drawing/2014/main" id="{0C52D26C-95DE-8B70-E66C-5566E3F65F99}"/>
              </a:ext>
            </a:extLst>
          </p:cNvPr>
          <p:cNvSpPr txBox="1">
            <a:spLocks/>
          </p:cNvSpPr>
          <p:nvPr/>
        </p:nvSpPr>
        <p:spPr>
          <a:xfrm>
            <a:off x="695325" y="5275513"/>
            <a:ext cx="8198304" cy="431001"/>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1500"/>
              </a:spcAft>
            </a:pPr>
            <a:r>
              <a:rPr lang="fr-FR" dirty="0"/>
              <a:t>Un </a:t>
            </a:r>
            <a:r>
              <a:rPr lang="fr-FR" dirty="0">
                <a:solidFill>
                  <a:srgbClr val="C00000"/>
                </a:solidFill>
              </a:rPr>
              <a:t>conseil à transmettre </a:t>
            </a:r>
            <a:r>
              <a:rPr lang="fr-FR" dirty="0"/>
              <a:t>aux collègues ?</a:t>
            </a:r>
          </a:p>
        </p:txBody>
      </p:sp>
      <p:sp>
        <p:nvSpPr>
          <p:cNvPr id="5" name="Espace réservé du contenu 4">
            <a:extLst>
              <a:ext uri="{FF2B5EF4-FFF2-40B4-BE49-F238E27FC236}">
                <a16:creationId xmlns:a16="http://schemas.microsoft.com/office/drawing/2014/main" id="{0FE832D9-F136-CC83-E85F-9BC498DD9826}"/>
              </a:ext>
            </a:extLst>
          </p:cNvPr>
          <p:cNvSpPr txBox="1">
            <a:spLocks/>
          </p:cNvSpPr>
          <p:nvPr/>
        </p:nvSpPr>
        <p:spPr>
          <a:xfrm>
            <a:off x="1153887" y="3605369"/>
            <a:ext cx="10613570" cy="1687392"/>
          </a:xfr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48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92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600"/>
              </a:spcAft>
              <a:buNone/>
            </a:pPr>
            <a:r>
              <a:rPr lang="fr-FR" sz="1400" i="1" dirty="0"/>
              <a:t>Ensuite, je liste les documents qu’il devra fournir et l’informe qu’il sera pleinement acteur de son dossier grâce à </a:t>
            </a:r>
            <a:r>
              <a:rPr lang="fr-FR" sz="1400" i="1" dirty="0">
                <a:solidFill>
                  <a:srgbClr val="C00000"/>
                </a:solidFill>
              </a:rPr>
              <a:t>l’accès au DNC</a:t>
            </a:r>
            <a:r>
              <a:rPr lang="fr-FR" sz="1400" i="1" dirty="0"/>
              <a:t>. Nous avançons donc </a:t>
            </a:r>
            <a:r>
              <a:rPr lang="fr-FR" sz="1400" i="1" dirty="0">
                <a:solidFill>
                  <a:srgbClr val="C00000"/>
                </a:solidFill>
              </a:rPr>
              <a:t>ensemble</a:t>
            </a:r>
            <a:r>
              <a:rPr lang="fr-FR" sz="1400" i="1" dirty="0"/>
              <a:t> sur son dossier et cela lui permet de visualiser son avancement et de gagner du temps. Le bon suivi en est simplifié pour lui et pour moi !</a:t>
            </a:r>
          </a:p>
          <a:p>
            <a:pPr marL="0" indent="0" algn="just">
              <a:spcAft>
                <a:spcPts val="600"/>
              </a:spcAft>
              <a:buNone/>
            </a:pPr>
            <a:r>
              <a:rPr lang="fr-FR" sz="1400" i="1" dirty="0"/>
              <a:t>S’il manque des éléments/documents, j’utilise des </a:t>
            </a:r>
            <a:r>
              <a:rPr lang="fr-FR" sz="1400" i="1" dirty="0">
                <a:solidFill>
                  <a:srgbClr val="C00000"/>
                </a:solidFill>
              </a:rPr>
              <a:t>modèles de mails </a:t>
            </a:r>
            <a:r>
              <a:rPr lang="fr-FR" sz="1400" i="1" dirty="0"/>
              <a:t>pour encore gagner du temps.</a:t>
            </a:r>
          </a:p>
          <a:p>
            <a:pPr marL="0" indent="0" algn="just">
              <a:spcAft>
                <a:spcPts val="600"/>
              </a:spcAft>
              <a:buNone/>
            </a:pPr>
            <a:r>
              <a:rPr lang="fr-FR" sz="1400" i="1" dirty="0"/>
              <a:t>Je profite également du 1</a:t>
            </a:r>
            <a:r>
              <a:rPr lang="fr-FR" sz="1400" i="1" baseline="30000" dirty="0"/>
              <a:t>er</a:t>
            </a:r>
            <a:r>
              <a:rPr lang="fr-FR" sz="1400" i="1" dirty="0"/>
              <a:t> Rendez-vous pour l’informer que nous consacrerons </a:t>
            </a:r>
            <a:r>
              <a:rPr lang="fr-FR" sz="1400" i="1" dirty="0">
                <a:solidFill>
                  <a:srgbClr val="C00000"/>
                </a:solidFill>
              </a:rPr>
              <a:t>un entretien dédié à l’ADE. » </a:t>
            </a:r>
          </a:p>
        </p:txBody>
      </p:sp>
    </p:spTree>
    <p:extLst>
      <p:ext uri="{BB962C8B-B14F-4D97-AF65-F5344CB8AC3E}">
        <p14:creationId xmlns:p14="http://schemas.microsoft.com/office/powerpoint/2010/main" val="817667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0"/>
            <a:ext cx="8475837" cy="6858000"/>
          </a:xfrm>
        </p:spPr>
        <p:txBody>
          <a:bodyPr anchor="ctr"/>
          <a:lstStyle/>
          <a:p>
            <a:r>
              <a:rPr lang="fr-FR" sz="2400" dirty="0"/>
              <a:t>Contexte </a:t>
            </a:r>
          </a:p>
          <a:p>
            <a:endParaRPr lang="fr-FR" sz="2400" dirty="0"/>
          </a:p>
          <a:p>
            <a:r>
              <a:rPr lang="fr-FR" sz="2400" dirty="0"/>
              <a:t>Témoignages sur l’importance du 1er rendez-vous</a:t>
            </a:r>
          </a:p>
          <a:p>
            <a:endParaRPr lang="fr-FR" sz="2400" b="1" dirty="0"/>
          </a:p>
          <a:p>
            <a:r>
              <a:rPr lang="fr-FR" sz="2400" b="1" dirty="0"/>
              <a:t>Le parcours immobilier digital</a:t>
            </a:r>
          </a:p>
          <a:p>
            <a:endParaRPr lang="fr-FR" sz="2400" b="1" dirty="0"/>
          </a:p>
          <a:p>
            <a:r>
              <a:rPr lang="fr-FR" sz="2400" dirty="0"/>
              <a:t>Les différents dispositifs d’accompagnement au réseau </a:t>
            </a:r>
          </a:p>
        </p:txBody>
      </p:sp>
    </p:spTree>
    <p:extLst>
      <p:ext uri="{BB962C8B-B14F-4D97-AF65-F5344CB8AC3E}">
        <p14:creationId xmlns:p14="http://schemas.microsoft.com/office/powerpoint/2010/main" val="3601918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contenu 13">
            <a:extLst>
              <a:ext uri="{FF2B5EF4-FFF2-40B4-BE49-F238E27FC236}">
                <a16:creationId xmlns:a16="http://schemas.microsoft.com/office/drawing/2014/main" id="{28BF6CEA-530D-9B76-B43A-2ABF2B7CA737}"/>
              </a:ext>
            </a:extLst>
          </p:cNvPr>
          <p:cNvSpPr txBox="1">
            <a:spLocks/>
          </p:cNvSpPr>
          <p:nvPr/>
        </p:nvSpPr>
        <p:spPr>
          <a:xfrm>
            <a:off x="9145050" y="1987483"/>
            <a:ext cx="2764971" cy="3912574"/>
          </a:xfrm>
          <a:prstGeom prst="rect">
            <a:avLst/>
          </a:prstGeom>
          <a:gradFill flip="none" rotWithShape="1">
            <a:gsLst>
              <a:gs pos="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dirty="0"/>
          </a:p>
        </p:txBody>
      </p:sp>
      <p:sp>
        <p:nvSpPr>
          <p:cNvPr id="28" name="Espace réservé du contenu 13">
            <a:extLst>
              <a:ext uri="{FF2B5EF4-FFF2-40B4-BE49-F238E27FC236}">
                <a16:creationId xmlns:a16="http://schemas.microsoft.com/office/drawing/2014/main" id="{53B9E3C4-B820-D93F-661F-38CDB68A6322}"/>
              </a:ext>
            </a:extLst>
          </p:cNvPr>
          <p:cNvSpPr txBox="1">
            <a:spLocks/>
          </p:cNvSpPr>
          <p:nvPr/>
        </p:nvSpPr>
        <p:spPr>
          <a:xfrm>
            <a:off x="6197980" y="1987484"/>
            <a:ext cx="2764971" cy="3912574"/>
          </a:xfrm>
          <a:prstGeom prst="rect">
            <a:avLst/>
          </a:prstGeom>
          <a:gradFill flip="none" rotWithShape="1">
            <a:gsLst>
              <a:gs pos="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dirty="0"/>
          </a:p>
        </p:txBody>
      </p:sp>
      <p:sp>
        <p:nvSpPr>
          <p:cNvPr id="27" name="Espace réservé du contenu 13">
            <a:extLst>
              <a:ext uri="{FF2B5EF4-FFF2-40B4-BE49-F238E27FC236}">
                <a16:creationId xmlns:a16="http://schemas.microsoft.com/office/drawing/2014/main" id="{778CB56E-7CF3-DF14-62C0-C0B52007FAC5}"/>
              </a:ext>
            </a:extLst>
          </p:cNvPr>
          <p:cNvSpPr txBox="1">
            <a:spLocks/>
          </p:cNvSpPr>
          <p:nvPr/>
        </p:nvSpPr>
        <p:spPr>
          <a:xfrm>
            <a:off x="3251387" y="1987484"/>
            <a:ext cx="2764971" cy="3912574"/>
          </a:xfrm>
          <a:prstGeom prst="rect">
            <a:avLst/>
          </a:prstGeom>
          <a:gradFill flip="none" rotWithShape="1">
            <a:gsLst>
              <a:gs pos="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dirty="0"/>
          </a:p>
        </p:txBody>
      </p:sp>
      <p:sp>
        <p:nvSpPr>
          <p:cNvPr id="26" name="Espace réservé du contenu 13">
            <a:extLst>
              <a:ext uri="{FF2B5EF4-FFF2-40B4-BE49-F238E27FC236}">
                <a16:creationId xmlns:a16="http://schemas.microsoft.com/office/drawing/2014/main" id="{69F85F7D-0CD2-4CBC-2F3D-ABCC63670338}"/>
              </a:ext>
            </a:extLst>
          </p:cNvPr>
          <p:cNvSpPr txBox="1">
            <a:spLocks/>
          </p:cNvSpPr>
          <p:nvPr/>
        </p:nvSpPr>
        <p:spPr>
          <a:xfrm>
            <a:off x="304794" y="1987484"/>
            <a:ext cx="2764971" cy="3912574"/>
          </a:xfrm>
          <a:prstGeom prst="rect">
            <a:avLst/>
          </a:prstGeom>
          <a:gradFill flip="none" rotWithShape="1">
            <a:gsLst>
              <a:gs pos="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dirty="0"/>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solidFill>
                  <a:srgbClr val="C00000"/>
                </a:solidFill>
              </a:rPr>
              <a:t>Le parcours immobilier en digital </a:t>
            </a:r>
            <a:r>
              <a:rPr lang="fr-FR" dirty="0"/>
              <a:t>est complet et il simplifie les différentes étapes du projet immobilier.</a:t>
            </a:r>
          </a:p>
        </p:txBody>
      </p:sp>
      <p:sp>
        <p:nvSpPr>
          <p:cNvPr id="14" name="Espace réservé du contenu 13">
            <a:extLst>
              <a:ext uri="{FF2B5EF4-FFF2-40B4-BE49-F238E27FC236}">
                <a16:creationId xmlns:a16="http://schemas.microsoft.com/office/drawing/2014/main" id="{01A94997-DD30-414E-A739-95B0A2B2D31F}"/>
              </a:ext>
            </a:extLst>
          </p:cNvPr>
          <p:cNvSpPr>
            <a:spLocks noGrp="1"/>
          </p:cNvSpPr>
          <p:nvPr>
            <p:ph idx="1"/>
          </p:nvPr>
        </p:nvSpPr>
        <p:spPr>
          <a:xfrm>
            <a:off x="695325" y="1382900"/>
            <a:ext cx="10980738" cy="453020"/>
          </a:xfrm>
        </p:spPr>
        <p:txBody>
          <a:bodyPr/>
          <a:lstStyle/>
          <a:p>
            <a:r>
              <a:rPr lang="fr-FR" dirty="0"/>
              <a:t>Les différentes étapes du parcours digital :</a:t>
            </a:r>
          </a:p>
          <a:p>
            <a:pPr marL="0" indent="0">
              <a:buNone/>
            </a:pPr>
            <a:endParaRPr lang="fr-FR" dirty="0"/>
          </a:p>
        </p:txBody>
      </p:sp>
      <p:sp>
        <p:nvSpPr>
          <p:cNvPr id="2" name="Rectangle : coins arrondis 1">
            <a:extLst>
              <a:ext uri="{FF2B5EF4-FFF2-40B4-BE49-F238E27FC236}">
                <a16:creationId xmlns:a16="http://schemas.microsoft.com/office/drawing/2014/main" id="{780F6DBE-3824-306C-4A01-182BCA77B856}"/>
              </a:ext>
            </a:extLst>
          </p:cNvPr>
          <p:cNvSpPr/>
          <p:nvPr/>
        </p:nvSpPr>
        <p:spPr>
          <a:xfrm>
            <a:off x="162801" y="1977228"/>
            <a:ext cx="3060451" cy="2540343"/>
          </a:xfrm>
          <a:custGeom>
            <a:avLst/>
            <a:gdLst>
              <a:gd name="connsiteX0" fmla="*/ 0 w 3060451"/>
              <a:gd name="connsiteY0" fmla="*/ 423399 h 2540343"/>
              <a:gd name="connsiteX1" fmla="*/ 423399 w 3060451"/>
              <a:gd name="connsiteY1" fmla="*/ 0 h 2540343"/>
              <a:gd name="connsiteX2" fmla="*/ 910403 w 3060451"/>
              <a:gd name="connsiteY2" fmla="*/ 0 h 2540343"/>
              <a:gd name="connsiteX3" fmla="*/ 1397406 w 3060451"/>
              <a:gd name="connsiteY3" fmla="*/ 0 h 2540343"/>
              <a:gd name="connsiteX4" fmla="*/ 1906547 w 3060451"/>
              <a:gd name="connsiteY4" fmla="*/ 0 h 2540343"/>
              <a:gd name="connsiteX5" fmla="*/ 2637052 w 3060451"/>
              <a:gd name="connsiteY5" fmla="*/ 0 h 2540343"/>
              <a:gd name="connsiteX6" fmla="*/ 3060451 w 3060451"/>
              <a:gd name="connsiteY6" fmla="*/ 423399 h 2540343"/>
              <a:gd name="connsiteX7" fmla="*/ 3060451 w 3060451"/>
              <a:gd name="connsiteY7" fmla="*/ 954043 h 2540343"/>
              <a:gd name="connsiteX8" fmla="*/ 3060451 w 3060451"/>
              <a:gd name="connsiteY8" fmla="*/ 1501623 h 2540343"/>
              <a:gd name="connsiteX9" fmla="*/ 3060451 w 3060451"/>
              <a:gd name="connsiteY9" fmla="*/ 2116944 h 2540343"/>
              <a:gd name="connsiteX10" fmla="*/ 2637052 w 3060451"/>
              <a:gd name="connsiteY10" fmla="*/ 2540343 h 2540343"/>
              <a:gd name="connsiteX11" fmla="*/ 2061502 w 3060451"/>
              <a:gd name="connsiteY11" fmla="*/ 2540343 h 2540343"/>
              <a:gd name="connsiteX12" fmla="*/ 1508089 w 3060451"/>
              <a:gd name="connsiteY12" fmla="*/ 2540343 h 2540343"/>
              <a:gd name="connsiteX13" fmla="*/ 932539 w 3060451"/>
              <a:gd name="connsiteY13" fmla="*/ 2540343 h 2540343"/>
              <a:gd name="connsiteX14" fmla="*/ 423399 w 3060451"/>
              <a:gd name="connsiteY14" fmla="*/ 2540343 h 2540343"/>
              <a:gd name="connsiteX15" fmla="*/ 0 w 3060451"/>
              <a:gd name="connsiteY15" fmla="*/ 2116944 h 2540343"/>
              <a:gd name="connsiteX16" fmla="*/ 0 w 3060451"/>
              <a:gd name="connsiteY16" fmla="*/ 1552429 h 2540343"/>
              <a:gd name="connsiteX17" fmla="*/ 0 w 3060451"/>
              <a:gd name="connsiteY17" fmla="*/ 970979 h 2540343"/>
              <a:gd name="connsiteX18" fmla="*/ 0 w 3060451"/>
              <a:gd name="connsiteY18" fmla="*/ 423399 h 254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60451" h="2540343" extrusionOk="0">
                <a:moveTo>
                  <a:pt x="0" y="423399"/>
                </a:moveTo>
                <a:cubicBezTo>
                  <a:pt x="-22373" y="181268"/>
                  <a:pt x="203146" y="2895"/>
                  <a:pt x="423399" y="0"/>
                </a:cubicBezTo>
                <a:cubicBezTo>
                  <a:pt x="544984" y="5780"/>
                  <a:pt x="782289" y="18737"/>
                  <a:pt x="910403" y="0"/>
                </a:cubicBezTo>
                <a:cubicBezTo>
                  <a:pt x="1038517" y="-18737"/>
                  <a:pt x="1174817" y="-922"/>
                  <a:pt x="1397406" y="0"/>
                </a:cubicBezTo>
                <a:cubicBezTo>
                  <a:pt x="1619995" y="922"/>
                  <a:pt x="1695840" y="-1392"/>
                  <a:pt x="1906547" y="0"/>
                </a:cubicBezTo>
                <a:cubicBezTo>
                  <a:pt x="2117254" y="1392"/>
                  <a:pt x="2291379" y="-25985"/>
                  <a:pt x="2637052" y="0"/>
                </a:cubicBezTo>
                <a:cubicBezTo>
                  <a:pt x="2833318" y="-18635"/>
                  <a:pt x="3062083" y="179684"/>
                  <a:pt x="3060451" y="423399"/>
                </a:cubicBezTo>
                <a:cubicBezTo>
                  <a:pt x="3064417" y="573360"/>
                  <a:pt x="3048878" y="732513"/>
                  <a:pt x="3060451" y="954043"/>
                </a:cubicBezTo>
                <a:cubicBezTo>
                  <a:pt x="3072024" y="1175573"/>
                  <a:pt x="3077356" y="1236255"/>
                  <a:pt x="3060451" y="1501623"/>
                </a:cubicBezTo>
                <a:cubicBezTo>
                  <a:pt x="3043546" y="1766991"/>
                  <a:pt x="3065160" y="1890710"/>
                  <a:pt x="3060451" y="2116944"/>
                </a:cubicBezTo>
                <a:cubicBezTo>
                  <a:pt x="3066189" y="2314941"/>
                  <a:pt x="2873269" y="2535113"/>
                  <a:pt x="2637052" y="2540343"/>
                </a:cubicBezTo>
                <a:cubicBezTo>
                  <a:pt x="2503032" y="2559007"/>
                  <a:pt x="2301825" y="2518667"/>
                  <a:pt x="2061502" y="2540343"/>
                </a:cubicBezTo>
                <a:cubicBezTo>
                  <a:pt x="1821179" y="2562020"/>
                  <a:pt x="1619734" y="2538678"/>
                  <a:pt x="1508089" y="2540343"/>
                </a:cubicBezTo>
                <a:cubicBezTo>
                  <a:pt x="1396444" y="2542008"/>
                  <a:pt x="1214155" y="2516141"/>
                  <a:pt x="932539" y="2540343"/>
                </a:cubicBezTo>
                <a:cubicBezTo>
                  <a:pt x="650923" y="2564546"/>
                  <a:pt x="545387" y="2544400"/>
                  <a:pt x="423399" y="2540343"/>
                </a:cubicBezTo>
                <a:cubicBezTo>
                  <a:pt x="243844" y="2559952"/>
                  <a:pt x="31797" y="2362867"/>
                  <a:pt x="0" y="2116944"/>
                </a:cubicBezTo>
                <a:cubicBezTo>
                  <a:pt x="27954" y="1839890"/>
                  <a:pt x="26211" y="1825625"/>
                  <a:pt x="0" y="1552429"/>
                </a:cubicBezTo>
                <a:cubicBezTo>
                  <a:pt x="-26211" y="1279233"/>
                  <a:pt x="23126" y="1197488"/>
                  <a:pt x="0" y="970979"/>
                </a:cubicBezTo>
                <a:cubicBezTo>
                  <a:pt x="-23126" y="744470"/>
                  <a:pt x="11746" y="632669"/>
                  <a:pt x="0" y="423399"/>
                </a:cubicBezTo>
                <a:close/>
              </a:path>
            </a:pathLst>
          </a:custGeom>
          <a:noFill/>
          <a:ln>
            <a:noFill/>
            <a:extLst>
              <a:ext uri="{C807C97D-BFC1-408E-A445-0C87EB9F89A2}">
                <ask:lineSketchStyleProps xmlns:ask="http://schemas.microsoft.com/office/drawing/2018/sketchyshapes" sd="1463203094">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Espace de collecte digital</a:t>
            </a:r>
          </a:p>
          <a:p>
            <a:pPr algn="ctr"/>
            <a:r>
              <a:rPr lang="fr-FR" sz="1400" b="1" dirty="0">
                <a:solidFill>
                  <a:schemeClr val="tx1">
                    <a:lumMod val="75000"/>
                    <a:lumOff val="25000"/>
                  </a:schemeClr>
                </a:solidFill>
              </a:rPr>
              <a:t> </a:t>
            </a:r>
          </a:p>
          <a:p>
            <a:pPr algn="ctr"/>
            <a:r>
              <a:rPr lang="fr-FR" sz="1200" dirty="0">
                <a:solidFill>
                  <a:schemeClr val="tx1">
                    <a:lumMod val="75000"/>
                    <a:lumOff val="25000"/>
                  </a:schemeClr>
                </a:solidFill>
              </a:rPr>
              <a:t>A disposition des clients et des courtiers (API ou </a:t>
            </a:r>
            <a:r>
              <a:rPr lang="fr-FR" sz="1200" dirty="0" err="1">
                <a:solidFill>
                  <a:schemeClr val="tx1">
                    <a:lumMod val="75000"/>
                    <a:lumOff val="25000"/>
                  </a:schemeClr>
                </a:solidFill>
              </a:rPr>
              <a:t>Connect</a:t>
            </a:r>
            <a:r>
              <a:rPr lang="fr-FR" sz="1200" dirty="0">
                <a:solidFill>
                  <a:schemeClr val="tx1">
                    <a:lumMod val="75000"/>
                    <a:lumOff val="25000"/>
                  </a:schemeClr>
                </a:solidFill>
              </a:rPr>
              <a:t> </a:t>
            </a:r>
            <a:r>
              <a:rPr lang="fr-FR" sz="1200" dirty="0" err="1">
                <a:solidFill>
                  <a:schemeClr val="tx1">
                    <a:lumMod val="75000"/>
                    <a:lumOff val="25000"/>
                  </a:schemeClr>
                </a:solidFill>
              </a:rPr>
              <a:t>Immo</a:t>
            </a:r>
            <a:r>
              <a:rPr lang="fr-FR" sz="1200" dirty="0">
                <a:solidFill>
                  <a:schemeClr val="tx1">
                    <a:lumMod val="75000"/>
                    <a:lumOff val="25000"/>
                  </a:schemeClr>
                </a:solidFill>
              </a:rPr>
              <a:t> en fonction des courtiers)</a:t>
            </a:r>
          </a:p>
          <a:p>
            <a:pPr algn="ctr"/>
            <a:endParaRPr lang="fr-FR" sz="1200" dirty="0">
              <a:solidFill>
                <a:srgbClr val="0070C0"/>
              </a:solidFill>
            </a:endParaRPr>
          </a:p>
          <a:p>
            <a:pPr algn="ctr"/>
            <a:r>
              <a:rPr lang="fr-FR" sz="1200" dirty="0">
                <a:solidFill>
                  <a:srgbClr val="0070C0"/>
                </a:solidFill>
              </a:rPr>
              <a:t>Tuto « Comment transmettre vos pièces justificatives » : </a:t>
            </a:r>
            <a:endParaRPr lang="fr-FR" sz="1200" dirty="0">
              <a:solidFill>
                <a:schemeClr val="bg1"/>
              </a:solidFill>
            </a:endParaRPr>
          </a:p>
        </p:txBody>
      </p:sp>
      <p:sp>
        <p:nvSpPr>
          <p:cNvPr id="5" name="Rectangle : coins arrondis 4">
            <a:extLst>
              <a:ext uri="{FF2B5EF4-FFF2-40B4-BE49-F238E27FC236}">
                <a16:creationId xmlns:a16="http://schemas.microsoft.com/office/drawing/2014/main" id="{5819B0D5-9B44-8186-4127-FD0517E02C98}"/>
              </a:ext>
            </a:extLst>
          </p:cNvPr>
          <p:cNvSpPr/>
          <p:nvPr/>
        </p:nvSpPr>
        <p:spPr>
          <a:xfrm>
            <a:off x="3185594" y="2112248"/>
            <a:ext cx="2910404" cy="2276914"/>
          </a:xfrm>
          <a:custGeom>
            <a:avLst/>
            <a:gdLst>
              <a:gd name="connsiteX0" fmla="*/ 0 w 2910404"/>
              <a:gd name="connsiteY0" fmla="*/ 379493 h 2276914"/>
              <a:gd name="connsiteX1" fmla="*/ 379493 w 2910404"/>
              <a:gd name="connsiteY1" fmla="*/ 0 h 2276914"/>
              <a:gd name="connsiteX2" fmla="*/ 917348 w 2910404"/>
              <a:gd name="connsiteY2" fmla="*/ 0 h 2276914"/>
              <a:gd name="connsiteX3" fmla="*/ 1455202 w 2910404"/>
              <a:gd name="connsiteY3" fmla="*/ 0 h 2276914"/>
              <a:gd name="connsiteX4" fmla="*/ 1993057 w 2910404"/>
              <a:gd name="connsiteY4" fmla="*/ 0 h 2276914"/>
              <a:gd name="connsiteX5" fmla="*/ 2530911 w 2910404"/>
              <a:gd name="connsiteY5" fmla="*/ 0 h 2276914"/>
              <a:gd name="connsiteX6" fmla="*/ 2910404 w 2910404"/>
              <a:gd name="connsiteY6" fmla="*/ 379493 h 2276914"/>
              <a:gd name="connsiteX7" fmla="*/ 2910404 w 2910404"/>
              <a:gd name="connsiteY7" fmla="*/ 900648 h 2276914"/>
              <a:gd name="connsiteX8" fmla="*/ 2910404 w 2910404"/>
              <a:gd name="connsiteY8" fmla="*/ 1421804 h 2276914"/>
              <a:gd name="connsiteX9" fmla="*/ 2910404 w 2910404"/>
              <a:gd name="connsiteY9" fmla="*/ 1897421 h 2276914"/>
              <a:gd name="connsiteX10" fmla="*/ 2530911 w 2910404"/>
              <a:gd name="connsiteY10" fmla="*/ 2276914 h 2276914"/>
              <a:gd name="connsiteX11" fmla="*/ 1993057 w 2910404"/>
              <a:gd name="connsiteY11" fmla="*/ 2276914 h 2276914"/>
              <a:gd name="connsiteX12" fmla="*/ 1455202 w 2910404"/>
              <a:gd name="connsiteY12" fmla="*/ 2276914 h 2276914"/>
              <a:gd name="connsiteX13" fmla="*/ 895833 w 2910404"/>
              <a:gd name="connsiteY13" fmla="*/ 2276914 h 2276914"/>
              <a:gd name="connsiteX14" fmla="*/ 379493 w 2910404"/>
              <a:gd name="connsiteY14" fmla="*/ 2276914 h 2276914"/>
              <a:gd name="connsiteX15" fmla="*/ 0 w 2910404"/>
              <a:gd name="connsiteY15" fmla="*/ 1897421 h 2276914"/>
              <a:gd name="connsiteX16" fmla="*/ 0 w 2910404"/>
              <a:gd name="connsiteY16" fmla="*/ 1421804 h 2276914"/>
              <a:gd name="connsiteX17" fmla="*/ 0 w 2910404"/>
              <a:gd name="connsiteY17" fmla="*/ 931007 h 2276914"/>
              <a:gd name="connsiteX18" fmla="*/ 0 w 2910404"/>
              <a:gd name="connsiteY18" fmla="*/ 379493 h 227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10404" h="2276914" extrusionOk="0">
                <a:moveTo>
                  <a:pt x="0" y="379493"/>
                </a:moveTo>
                <a:cubicBezTo>
                  <a:pt x="-25113" y="181146"/>
                  <a:pt x="173217" y="21471"/>
                  <a:pt x="379493" y="0"/>
                </a:cubicBezTo>
                <a:cubicBezTo>
                  <a:pt x="590412" y="-9813"/>
                  <a:pt x="660049" y="-12919"/>
                  <a:pt x="917348" y="0"/>
                </a:cubicBezTo>
                <a:cubicBezTo>
                  <a:pt x="1174648" y="12919"/>
                  <a:pt x="1237767" y="-1866"/>
                  <a:pt x="1455202" y="0"/>
                </a:cubicBezTo>
                <a:cubicBezTo>
                  <a:pt x="1672637" y="1866"/>
                  <a:pt x="1788999" y="-2950"/>
                  <a:pt x="1993057" y="0"/>
                </a:cubicBezTo>
                <a:cubicBezTo>
                  <a:pt x="2197116" y="2950"/>
                  <a:pt x="2423057" y="-14870"/>
                  <a:pt x="2530911" y="0"/>
                </a:cubicBezTo>
                <a:cubicBezTo>
                  <a:pt x="2744772" y="37104"/>
                  <a:pt x="2901772" y="178995"/>
                  <a:pt x="2910404" y="379493"/>
                </a:cubicBezTo>
                <a:cubicBezTo>
                  <a:pt x="2918331" y="505618"/>
                  <a:pt x="2891100" y="767404"/>
                  <a:pt x="2910404" y="900648"/>
                </a:cubicBezTo>
                <a:cubicBezTo>
                  <a:pt x="2929708" y="1033893"/>
                  <a:pt x="2933034" y="1171333"/>
                  <a:pt x="2910404" y="1421804"/>
                </a:cubicBezTo>
                <a:cubicBezTo>
                  <a:pt x="2887774" y="1672275"/>
                  <a:pt x="2907169" y="1705389"/>
                  <a:pt x="2910404" y="1897421"/>
                </a:cubicBezTo>
                <a:cubicBezTo>
                  <a:pt x="2929889" y="2090299"/>
                  <a:pt x="2739891" y="2287336"/>
                  <a:pt x="2530911" y="2276914"/>
                </a:cubicBezTo>
                <a:cubicBezTo>
                  <a:pt x="2316063" y="2264986"/>
                  <a:pt x="2248896" y="2276237"/>
                  <a:pt x="1993057" y="2276914"/>
                </a:cubicBezTo>
                <a:cubicBezTo>
                  <a:pt x="1737218" y="2277591"/>
                  <a:pt x="1595590" y="2284797"/>
                  <a:pt x="1455202" y="2276914"/>
                </a:cubicBezTo>
                <a:cubicBezTo>
                  <a:pt x="1314815" y="2269031"/>
                  <a:pt x="1113921" y="2294101"/>
                  <a:pt x="895833" y="2276914"/>
                </a:cubicBezTo>
                <a:cubicBezTo>
                  <a:pt x="677745" y="2259727"/>
                  <a:pt x="500155" y="2251941"/>
                  <a:pt x="379493" y="2276914"/>
                </a:cubicBezTo>
                <a:cubicBezTo>
                  <a:pt x="201861" y="2261561"/>
                  <a:pt x="-26694" y="2143842"/>
                  <a:pt x="0" y="1897421"/>
                </a:cubicBezTo>
                <a:cubicBezTo>
                  <a:pt x="-14753" y="1766858"/>
                  <a:pt x="-21377" y="1630496"/>
                  <a:pt x="0" y="1421804"/>
                </a:cubicBezTo>
                <a:cubicBezTo>
                  <a:pt x="21377" y="1213112"/>
                  <a:pt x="18304" y="1037056"/>
                  <a:pt x="0" y="931007"/>
                </a:cubicBezTo>
                <a:cubicBezTo>
                  <a:pt x="-18304" y="824958"/>
                  <a:pt x="3666" y="496577"/>
                  <a:pt x="0" y="379493"/>
                </a:cubicBezTo>
                <a:close/>
              </a:path>
            </a:pathLst>
          </a:custGeom>
          <a:noFill/>
          <a:ln>
            <a:noFill/>
            <a:extLst>
              <a:ext uri="{C807C97D-BFC1-408E-A445-0C87EB9F89A2}">
                <ask:lineSketchStyleProps xmlns:ask="http://schemas.microsoft.com/office/drawing/2018/sketchyshapes" sd="32553669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Signature en SED ou SAG </a:t>
            </a:r>
          </a:p>
          <a:p>
            <a:pPr algn="ctr"/>
            <a:endParaRPr lang="fr-FR" sz="1600" b="1" dirty="0">
              <a:solidFill>
                <a:schemeClr val="tx1">
                  <a:lumMod val="75000"/>
                  <a:lumOff val="25000"/>
                </a:schemeClr>
              </a:solidFill>
            </a:endParaRPr>
          </a:p>
          <a:p>
            <a:pPr algn="ctr"/>
            <a:r>
              <a:rPr lang="fr-FR" sz="1200" dirty="0">
                <a:solidFill>
                  <a:schemeClr val="tx1">
                    <a:lumMod val="75000"/>
                    <a:lumOff val="25000"/>
                  </a:schemeClr>
                </a:solidFill>
              </a:rPr>
              <a:t>Demande crédit, Fiche Standardisée d’Information (FSI), Avis de Conseil en Assurances (ACA)</a:t>
            </a:r>
          </a:p>
          <a:p>
            <a:pPr algn="ctr"/>
            <a:endParaRPr lang="fr-FR" sz="1200" dirty="0">
              <a:solidFill>
                <a:schemeClr val="tx1">
                  <a:lumMod val="75000"/>
                  <a:lumOff val="25000"/>
                </a:schemeClr>
              </a:solidFill>
            </a:endParaRPr>
          </a:p>
          <a:p>
            <a:pPr algn="ctr"/>
            <a:r>
              <a:rPr lang="fr-FR" sz="1200" dirty="0">
                <a:solidFill>
                  <a:srgbClr val="0070C0"/>
                </a:solidFill>
              </a:rPr>
              <a:t>Tuto « La signature de votre demande de crédit immobilier » :</a:t>
            </a:r>
          </a:p>
        </p:txBody>
      </p:sp>
      <p:sp>
        <p:nvSpPr>
          <p:cNvPr id="6" name="Rectangle : coins arrondis 5">
            <a:extLst>
              <a:ext uri="{FF2B5EF4-FFF2-40B4-BE49-F238E27FC236}">
                <a16:creationId xmlns:a16="http://schemas.microsoft.com/office/drawing/2014/main" id="{0ED2DBD3-6D11-EBDD-1A20-102ACB7CAF3A}"/>
              </a:ext>
            </a:extLst>
          </p:cNvPr>
          <p:cNvSpPr/>
          <p:nvPr/>
        </p:nvSpPr>
        <p:spPr>
          <a:xfrm>
            <a:off x="6197979" y="2351315"/>
            <a:ext cx="2764972" cy="1864940"/>
          </a:xfrm>
          <a:custGeom>
            <a:avLst/>
            <a:gdLst>
              <a:gd name="connsiteX0" fmla="*/ 0 w 2764972"/>
              <a:gd name="connsiteY0" fmla="*/ 310830 h 1864940"/>
              <a:gd name="connsiteX1" fmla="*/ 310830 w 2764972"/>
              <a:gd name="connsiteY1" fmla="*/ 0 h 1864940"/>
              <a:gd name="connsiteX2" fmla="*/ 825225 w 2764972"/>
              <a:gd name="connsiteY2" fmla="*/ 0 h 1864940"/>
              <a:gd name="connsiteX3" fmla="*/ 1339620 w 2764972"/>
              <a:gd name="connsiteY3" fmla="*/ 0 h 1864940"/>
              <a:gd name="connsiteX4" fmla="*/ 1875448 w 2764972"/>
              <a:gd name="connsiteY4" fmla="*/ 0 h 1864940"/>
              <a:gd name="connsiteX5" fmla="*/ 2454142 w 2764972"/>
              <a:gd name="connsiteY5" fmla="*/ 0 h 1864940"/>
              <a:gd name="connsiteX6" fmla="*/ 2764972 w 2764972"/>
              <a:gd name="connsiteY6" fmla="*/ 310830 h 1864940"/>
              <a:gd name="connsiteX7" fmla="*/ 2764972 w 2764972"/>
              <a:gd name="connsiteY7" fmla="*/ 932470 h 1864940"/>
              <a:gd name="connsiteX8" fmla="*/ 2764972 w 2764972"/>
              <a:gd name="connsiteY8" fmla="*/ 1554110 h 1864940"/>
              <a:gd name="connsiteX9" fmla="*/ 2454142 w 2764972"/>
              <a:gd name="connsiteY9" fmla="*/ 1864940 h 1864940"/>
              <a:gd name="connsiteX10" fmla="*/ 1961180 w 2764972"/>
              <a:gd name="connsiteY10" fmla="*/ 1864940 h 1864940"/>
              <a:gd name="connsiteX11" fmla="*/ 1382486 w 2764972"/>
              <a:gd name="connsiteY11" fmla="*/ 1864940 h 1864940"/>
              <a:gd name="connsiteX12" fmla="*/ 825225 w 2764972"/>
              <a:gd name="connsiteY12" fmla="*/ 1864940 h 1864940"/>
              <a:gd name="connsiteX13" fmla="*/ 310830 w 2764972"/>
              <a:gd name="connsiteY13" fmla="*/ 1864940 h 1864940"/>
              <a:gd name="connsiteX14" fmla="*/ 0 w 2764972"/>
              <a:gd name="connsiteY14" fmla="*/ 1554110 h 1864940"/>
              <a:gd name="connsiteX15" fmla="*/ 0 w 2764972"/>
              <a:gd name="connsiteY15" fmla="*/ 957336 h 1864940"/>
              <a:gd name="connsiteX16" fmla="*/ 0 w 2764972"/>
              <a:gd name="connsiteY16" fmla="*/ 310830 h 186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4972" h="1864940" extrusionOk="0">
                <a:moveTo>
                  <a:pt x="0" y="310830"/>
                </a:moveTo>
                <a:cubicBezTo>
                  <a:pt x="18298" y="137945"/>
                  <a:pt x="168552" y="-24997"/>
                  <a:pt x="310830" y="0"/>
                </a:cubicBezTo>
                <a:cubicBezTo>
                  <a:pt x="451983" y="-1474"/>
                  <a:pt x="699324" y="10488"/>
                  <a:pt x="825225" y="0"/>
                </a:cubicBezTo>
                <a:cubicBezTo>
                  <a:pt x="951127" y="-10488"/>
                  <a:pt x="1097542" y="21080"/>
                  <a:pt x="1339620" y="0"/>
                </a:cubicBezTo>
                <a:cubicBezTo>
                  <a:pt x="1581698" y="-21080"/>
                  <a:pt x="1693807" y="-23004"/>
                  <a:pt x="1875448" y="0"/>
                </a:cubicBezTo>
                <a:cubicBezTo>
                  <a:pt x="2057089" y="23004"/>
                  <a:pt x="2332461" y="19390"/>
                  <a:pt x="2454142" y="0"/>
                </a:cubicBezTo>
                <a:cubicBezTo>
                  <a:pt x="2627747" y="10438"/>
                  <a:pt x="2760680" y="154690"/>
                  <a:pt x="2764972" y="310830"/>
                </a:cubicBezTo>
                <a:cubicBezTo>
                  <a:pt x="2773206" y="549929"/>
                  <a:pt x="2760439" y="686486"/>
                  <a:pt x="2764972" y="932470"/>
                </a:cubicBezTo>
                <a:cubicBezTo>
                  <a:pt x="2769505" y="1178454"/>
                  <a:pt x="2752604" y="1377685"/>
                  <a:pt x="2764972" y="1554110"/>
                </a:cubicBezTo>
                <a:cubicBezTo>
                  <a:pt x="2792553" y="1757770"/>
                  <a:pt x="2632267" y="1853219"/>
                  <a:pt x="2454142" y="1864940"/>
                </a:cubicBezTo>
                <a:cubicBezTo>
                  <a:pt x="2266681" y="1875344"/>
                  <a:pt x="2180592" y="1869820"/>
                  <a:pt x="1961180" y="1864940"/>
                </a:cubicBezTo>
                <a:cubicBezTo>
                  <a:pt x="1741768" y="1860060"/>
                  <a:pt x="1595866" y="1846451"/>
                  <a:pt x="1382486" y="1864940"/>
                </a:cubicBezTo>
                <a:cubicBezTo>
                  <a:pt x="1169106" y="1883429"/>
                  <a:pt x="1022511" y="1869631"/>
                  <a:pt x="825225" y="1864940"/>
                </a:cubicBezTo>
                <a:cubicBezTo>
                  <a:pt x="627939" y="1860249"/>
                  <a:pt x="542226" y="1854946"/>
                  <a:pt x="310830" y="1864940"/>
                </a:cubicBezTo>
                <a:cubicBezTo>
                  <a:pt x="139271" y="1835591"/>
                  <a:pt x="-18526" y="1728889"/>
                  <a:pt x="0" y="1554110"/>
                </a:cubicBezTo>
                <a:cubicBezTo>
                  <a:pt x="-12069" y="1419514"/>
                  <a:pt x="17336" y="1121219"/>
                  <a:pt x="0" y="957336"/>
                </a:cubicBezTo>
                <a:cubicBezTo>
                  <a:pt x="-17336" y="793453"/>
                  <a:pt x="-23664" y="457580"/>
                  <a:pt x="0" y="310830"/>
                </a:cubicBezTo>
                <a:close/>
              </a:path>
            </a:pathLst>
          </a:custGeom>
          <a:noFill/>
          <a:ln>
            <a:noFill/>
            <a:extLst>
              <a:ext uri="{C807C97D-BFC1-408E-A445-0C87EB9F89A2}">
                <ask:lineSketchStyleProps xmlns:ask="http://schemas.microsoft.com/office/drawing/2018/sketchyshapes" sd="50549685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Signature électronique </a:t>
            </a:r>
          </a:p>
          <a:p>
            <a:pPr algn="ctr"/>
            <a:endParaRPr lang="fr-FR" sz="1600" b="1" dirty="0">
              <a:solidFill>
                <a:schemeClr val="tx1">
                  <a:lumMod val="75000"/>
                  <a:lumOff val="25000"/>
                </a:schemeClr>
              </a:solidFill>
            </a:endParaRPr>
          </a:p>
          <a:p>
            <a:pPr algn="ctr"/>
            <a:endParaRPr lang="fr-FR" sz="1600" b="1" dirty="0">
              <a:solidFill>
                <a:schemeClr val="tx1">
                  <a:lumMod val="75000"/>
                  <a:lumOff val="25000"/>
                </a:schemeClr>
              </a:solidFill>
            </a:endParaRPr>
          </a:p>
          <a:p>
            <a:pPr algn="ctr"/>
            <a:r>
              <a:rPr lang="fr-FR" sz="1200" dirty="0">
                <a:solidFill>
                  <a:schemeClr val="tx1">
                    <a:lumMod val="75000"/>
                    <a:lumOff val="25000"/>
                  </a:schemeClr>
                </a:solidFill>
              </a:rPr>
              <a:t>De l’offre de prêt ou d’un avenant</a:t>
            </a:r>
          </a:p>
          <a:p>
            <a:pPr algn="ctr"/>
            <a:endParaRPr lang="fr-FR" sz="1200" dirty="0">
              <a:solidFill>
                <a:schemeClr val="tx1">
                  <a:lumMod val="75000"/>
                  <a:lumOff val="25000"/>
                </a:schemeClr>
              </a:solidFill>
            </a:endParaRPr>
          </a:p>
          <a:p>
            <a:pPr algn="ctr"/>
            <a:endParaRPr lang="fr-FR" sz="1200" dirty="0">
              <a:solidFill>
                <a:schemeClr val="tx1">
                  <a:lumMod val="75000"/>
                  <a:lumOff val="25000"/>
                </a:schemeClr>
              </a:solidFill>
            </a:endParaRPr>
          </a:p>
          <a:p>
            <a:pPr algn="ctr"/>
            <a:r>
              <a:rPr lang="fr-FR" sz="1200" dirty="0">
                <a:solidFill>
                  <a:srgbClr val="0070C0"/>
                </a:solidFill>
              </a:rPr>
              <a:t>Tuto « Signature de votre offre ou avenant de crédit immobilier » :</a:t>
            </a:r>
          </a:p>
        </p:txBody>
      </p:sp>
      <p:sp>
        <p:nvSpPr>
          <p:cNvPr id="7" name="Rectangle : coins arrondis 6">
            <a:extLst>
              <a:ext uri="{FF2B5EF4-FFF2-40B4-BE49-F238E27FC236}">
                <a16:creationId xmlns:a16="http://schemas.microsoft.com/office/drawing/2014/main" id="{89BB93C3-10E4-86AD-A816-FCEC08CBC3F8}"/>
              </a:ext>
            </a:extLst>
          </p:cNvPr>
          <p:cNvSpPr/>
          <p:nvPr/>
        </p:nvSpPr>
        <p:spPr>
          <a:xfrm>
            <a:off x="9024830" y="2329543"/>
            <a:ext cx="2884626" cy="1972531"/>
          </a:xfrm>
          <a:custGeom>
            <a:avLst/>
            <a:gdLst>
              <a:gd name="connsiteX0" fmla="*/ 0 w 2884626"/>
              <a:gd name="connsiteY0" fmla="*/ 328762 h 1972531"/>
              <a:gd name="connsiteX1" fmla="*/ 328762 w 2884626"/>
              <a:gd name="connsiteY1" fmla="*/ 0 h 1972531"/>
              <a:gd name="connsiteX2" fmla="*/ 818724 w 2884626"/>
              <a:gd name="connsiteY2" fmla="*/ 0 h 1972531"/>
              <a:gd name="connsiteX3" fmla="*/ 1397771 w 2884626"/>
              <a:gd name="connsiteY3" fmla="*/ 0 h 1972531"/>
              <a:gd name="connsiteX4" fmla="*/ 1910004 w 2884626"/>
              <a:gd name="connsiteY4" fmla="*/ 0 h 1972531"/>
              <a:gd name="connsiteX5" fmla="*/ 2555864 w 2884626"/>
              <a:gd name="connsiteY5" fmla="*/ 0 h 1972531"/>
              <a:gd name="connsiteX6" fmla="*/ 2884626 w 2884626"/>
              <a:gd name="connsiteY6" fmla="*/ 328762 h 1972531"/>
              <a:gd name="connsiteX7" fmla="*/ 2884626 w 2884626"/>
              <a:gd name="connsiteY7" fmla="*/ 1012566 h 1972531"/>
              <a:gd name="connsiteX8" fmla="*/ 2884626 w 2884626"/>
              <a:gd name="connsiteY8" fmla="*/ 1643769 h 1972531"/>
              <a:gd name="connsiteX9" fmla="*/ 2555864 w 2884626"/>
              <a:gd name="connsiteY9" fmla="*/ 1972531 h 1972531"/>
              <a:gd name="connsiteX10" fmla="*/ 1976817 w 2884626"/>
              <a:gd name="connsiteY10" fmla="*/ 1972531 h 1972531"/>
              <a:gd name="connsiteX11" fmla="*/ 1420042 w 2884626"/>
              <a:gd name="connsiteY11" fmla="*/ 1972531 h 1972531"/>
              <a:gd name="connsiteX12" fmla="*/ 840995 w 2884626"/>
              <a:gd name="connsiteY12" fmla="*/ 1972531 h 1972531"/>
              <a:gd name="connsiteX13" fmla="*/ 328762 w 2884626"/>
              <a:gd name="connsiteY13" fmla="*/ 1972531 h 1972531"/>
              <a:gd name="connsiteX14" fmla="*/ 0 w 2884626"/>
              <a:gd name="connsiteY14" fmla="*/ 1643769 h 1972531"/>
              <a:gd name="connsiteX15" fmla="*/ 0 w 2884626"/>
              <a:gd name="connsiteY15" fmla="*/ 973115 h 1972531"/>
              <a:gd name="connsiteX16" fmla="*/ 0 w 2884626"/>
              <a:gd name="connsiteY16" fmla="*/ 328762 h 197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626" h="1972531" extrusionOk="0">
                <a:moveTo>
                  <a:pt x="0" y="328762"/>
                </a:moveTo>
                <a:cubicBezTo>
                  <a:pt x="-18667" y="161036"/>
                  <a:pt x="148189" y="-4428"/>
                  <a:pt x="328762" y="0"/>
                </a:cubicBezTo>
                <a:cubicBezTo>
                  <a:pt x="439194" y="-24483"/>
                  <a:pt x="708029" y="9995"/>
                  <a:pt x="818724" y="0"/>
                </a:cubicBezTo>
                <a:cubicBezTo>
                  <a:pt x="929419" y="-9995"/>
                  <a:pt x="1276668" y="-5046"/>
                  <a:pt x="1397771" y="0"/>
                </a:cubicBezTo>
                <a:cubicBezTo>
                  <a:pt x="1518874" y="5046"/>
                  <a:pt x="1772904" y="-11078"/>
                  <a:pt x="1910004" y="0"/>
                </a:cubicBezTo>
                <a:cubicBezTo>
                  <a:pt x="2047104" y="11078"/>
                  <a:pt x="2360472" y="-22193"/>
                  <a:pt x="2555864" y="0"/>
                </a:cubicBezTo>
                <a:cubicBezTo>
                  <a:pt x="2726319" y="9422"/>
                  <a:pt x="2865114" y="159077"/>
                  <a:pt x="2884626" y="328762"/>
                </a:cubicBezTo>
                <a:cubicBezTo>
                  <a:pt x="2915412" y="624857"/>
                  <a:pt x="2912167" y="804814"/>
                  <a:pt x="2884626" y="1012566"/>
                </a:cubicBezTo>
                <a:cubicBezTo>
                  <a:pt x="2857085" y="1220318"/>
                  <a:pt x="2887952" y="1416415"/>
                  <a:pt x="2884626" y="1643769"/>
                </a:cubicBezTo>
                <a:cubicBezTo>
                  <a:pt x="2855759" y="1836758"/>
                  <a:pt x="2769166" y="1959229"/>
                  <a:pt x="2555864" y="1972531"/>
                </a:cubicBezTo>
                <a:cubicBezTo>
                  <a:pt x="2300431" y="1944170"/>
                  <a:pt x="2250481" y="1944203"/>
                  <a:pt x="1976817" y="1972531"/>
                </a:cubicBezTo>
                <a:cubicBezTo>
                  <a:pt x="1703153" y="2000859"/>
                  <a:pt x="1553731" y="1965299"/>
                  <a:pt x="1420042" y="1972531"/>
                </a:cubicBezTo>
                <a:cubicBezTo>
                  <a:pt x="1286353" y="1979763"/>
                  <a:pt x="1073545" y="1953872"/>
                  <a:pt x="840995" y="1972531"/>
                </a:cubicBezTo>
                <a:cubicBezTo>
                  <a:pt x="608445" y="1991190"/>
                  <a:pt x="480444" y="1952646"/>
                  <a:pt x="328762" y="1972531"/>
                </a:cubicBezTo>
                <a:cubicBezTo>
                  <a:pt x="133681" y="1967317"/>
                  <a:pt x="-30846" y="1816665"/>
                  <a:pt x="0" y="1643769"/>
                </a:cubicBezTo>
                <a:cubicBezTo>
                  <a:pt x="16008" y="1397491"/>
                  <a:pt x="-24344" y="1151279"/>
                  <a:pt x="0" y="973115"/>
                </a:cubicBezTo>
                <a:cubicBezTo>
                  <a:pt x="24344" y="794951"/>
                  <a:pt x="-32170" y="555625"/>
                  <a:pt x="0" y="328762"/>
                </a:cubicBezTo>
                <a:close/>
              </a:path>
            </a:pathLst>
          </a:custGeom>
          <a:noFill/>
          <a:ln>
            <a:noFill/>
            <a:extLst>
              <a:ext uri="{C807C97D-BFC1-408E-A445-0C87EB9F89A2}">
                <ask:lineSketchStyleProps xmlns:ask="http://schemas.microsoft.com/office/drawing/2018/sketchyshapes" sd="1397065704">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E-</a:t>
            </a:r>
            <a:r>
              <a:rPr lang="fr-FR" sz="1600" b="1" dirty="0" err="1">
                <a:solidFill>
                  <a:schemeClr val="tx1">
                    <a:lumMod val="75000"/>
                    <a:lumOff val="25000"/>
                  </a:schemeClr>
                </a:solidFill>
              </a:rPr>
              <a:t>deblo</a:t>
            </a:r>
            <a:r>
              <a:rPr lang="fr-FR" sz="1600" b="1" dirty="0">
                <a:solidFill>
                  <a:schemeClr val="tx1">
                    <a:lumMod val="75000"/>
                    <a:lumOff val="25000"/>
                  </a:schemeClr>
                </a:solidFill>
              </a:rPr>
              <a:t> </a:t>
            </a:r>
            <a:r>
              <a:rPr lang="fr-FR" sz="1600" b="1" dirty="0" err="1">
                <a:solidFill>
                  <a:schemeClr val="tx1">
                    <a:lumMod val="75000"/>
                    <a:lumOff val="25000"/>
                  </a:schemeClr>
                </a:solidFill>
              </a:rPr>
              <a:t>selfcare</a:t>
            </a:r>
            <a:r>
              <a:rPr lang="fr-FR" sz="1600" b="1" dirty="0">
                <a:solidFill>
                  <a:schemeClr val="tx1">
                    <a:lumMod val="75000"/>
                    <a:lumOff val="25000"/>
                  </a:schemeClr>
                </a:solidFill>
              </a:rPr>
              <a:t> </a:t>
            </a: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r>
              <a:rPr lang="fr-FR" sz="1200" dirty="0">
                <a:solidFill>
                  <a:schemeClr val="tx1">
                    <a:lumMod val="75000"/>
                    <a:lumOff val="25000"/>
                  </a:schemeClr>
                </a:solidFill>
              </a:rPr>
              <a:t>Permet au client de poster sa demande de déblocage en toute autonomie, sans passer par l’agence</a:t>
            </a:r>
          </a:p>
          <a:p>
            <a:pPr algn="ctr"/>
            <a:endParaRPr lang="fr-FR" sz="1200" dirty="0">
              <a:solidFill>
                <a:schemeClr val="tx1">
                  <a:lumMod val="75000"/>
                  <a:lumOff val="25000"/>
                </a:schemeClr>
              </a:solidFill>
            </a:endParaRPr>
          </a:p>
          <a:p>
            <a:pPr algn="ctr"/>
            <a:r>
              <a:rPr lang="fr-FR" sz="1200" dirty="0">
                <a:solidFill>
                  <a:srgbClr val="0070C0"/>
                </a:solidFill>
              </a:rPr>
              <a:t>Tuto « E-DEBLO – Réalisez vos demandes de déblocage de fonds en ligne » :</a:t>
            </a:r>
          </a:p>
        </p:txBody>
      </p:sp>
      <p:pic>
        <p:nvPicPr>
          <p:cNvPr id="19" name="Image 18">
            <a:hlinkClick r:id="rId2"/>
            <a:extLst>
              <a:ext uri="{FF2B5EF4-FFF2-40B4-BE49-F238E27FC236}">
                <a16:creationId xmlns:a16="http://schemas.microsoft.com/office/drawing/2014/main" id="{4A60E04C-6E93-19E3-3E2F-BCADE16C43F3}"/>
              </a:ext>
            </a:extLst>
          </p:cNvPr>
          <p:cNvPicPr>
            <a:picLocks noChangeAspect="1"/>
          </p:cNvPicPr>
          <p:nvPr/>
        </p:nvPicPr>
        <p:blipFill>
          <a:blip r:embed="rId3"/>
          <a:stretch>
            <a:fillRect/>
          </a:stretch>
        </p:blipFill>
        <p:spPr>
          <a:xfrm>
            <a:off x="406164" y="4303830"/>
            <a:ext cx="2537731" cy="1444665"/>
          </a:xfrm>
          <a:prstGeom prst="rect">
            <a:avLst/>
          </a:prstGeom>
        </p:spPr>
      </p:pic>
      <p:pic>
        <p:nvPicPr>
          <p:cNvPr id="21" name="Image 20">
            <a:hlinkClick r:id="rId4"/>
            <a:extLst>
              <a:ext uri="{FF2B5EF4-FFF2-40B4-BE49-F238E27FC236}">
                <a16:creationId xmlns:a16="http://schemas.microsoft.com/office/drawing/2014/main" id="{204B648B-CC7E-1E6C-F4A8-3C70BCDDF8CB}"/>
              </a:ext>
            </a:extLst>
          </p:cNvPr>
          <p:cNvPicPr>
            <a:picLocks noChangeAspect="1"/>
          </p:cNvPicPr>
          <p:nvPr/>
        </p:nvPicPr>
        <p:blipFill>
          <a:blip r:embed="rId5"/>
          <a:stretch>
            <a:fillRect/>
          </a:stretch>
        </p:blipFill>
        <p:spPr>
          <a:xfrm>
            <a:off x="3364769" y="4302132"/>
            <a:ext cx="2537731" cy="1446363"/>
          </a:xfrm>
          <a:prstGeom prst="rect">
            <a:avLst/>
          </a:prstGeom>
        </p:spPr>
      </p:pic>
      <p:pic>
        <p:nvPicPr>
          <p:cNvPr id="23" name="Image 22">
            <a:hlinkClick r:id="rId6"/>
            <a:extLst>
              <a:ext uri="{FF2B5EF4-FFF2-40B4-BE49-F238E27FC236}">
                <a16:creationId xmlns:a16="http://schemas.microsoft.com/office/drawing/2014/main" id="{2C770B0D-F76D-BE58-3365-B95B964F5AD6}"/>
              </a:ext>
            </a:extLst>
          </p:cNvPr>
          <p:cNvPicPr>
            <a:picLocks noChangeAspect="1"/>
          </p:cNvPicPr>
          <p:nvPr/>
        </p:nvPicPr>
        <p:blipFill>
          <a:blip r:embed="rId7"/>
          <a:stretch>
            <a:fillRect/>
          </a:stretch>
        </p:blipFill>
        <p:spPr>
          <a:xfrm>
            <a:off x="6311839" y="4302074"/>
            <a:ext cx="2537730" cy="1436451"/>
          </a:xfrm>
          <a:prstGeom prst="rect">
            <a:avLst/>
          </a:prstGeom>
        </p:spPr>
      </p:pic>
      <p:pic>
        <p:nvPicPr>
          <p:cNvPr id="25" name="Image 24">
            <a:hlinkClick r:id="rId8"/>
            <a:extLst>
              <a:ext uri="{FF2B5EF4-FFF2-40B4-BE49-F238E27FC236}">
                <a16:creationId xmlns:a16="http://schemas.microsoft.com/office/drawing/2014/main" id="{6D8F83E7-4D96-1192-F50B-A2936986316B}"/>
              </a:ext>
            </a:extLst>
          </p:cNvPr>
          <p:cNvPicPr>
            <a:picLocks noChangeAspect="1"/>
          </p:cNvPicPr>
          <p:nvPr/>
        </p:nvPicPr>
        <p:blipFill>
          <a:blip r:embed="rId9"/>
          <a:stretch>
            <a:fillRect/>
          </a:stretch>
        </p:blipFill>
        <p:spPr>
          <a:xfrm>
            <a:off x="9247018" y="4302074"/>
            <a:ext cx="2561034" cy="1448175"/>
          </a:xfrm>
          <a:prstGeom prst="rect">
            <a:avLst/>
          </a:prstGeom>
        </p:spPr>
      </p:pic>
      <p:sp>
        <p:nvSpPr>
          <p:cNvPr id="30" name="Espace réservé du contenu 13">
            <a:extLst>
              <a:ext uri="{FF2B5EF4-FFF2-40B4-BE49-F238E27FC236}">
                <a16:creationId xmlns:a16="http://schemas.microsoft.com/office/drawing/2014/main" id="{F2795494-12DF-61D1-5C9E-8100604C5566}"/>
              </a:ext>
            </a:extLst>
          </p:cNvPr>
          <p:cNvSpPr txBox="1">
            <a:spLocks/>
          </p:cNvSpPr>
          <p:nvPr/>
        </p:nvSpPr>
        <p:spPr>
          <a:xfrm>
            <a:off x="695325" y="6007650"/>
            <a:ext cx="10980738" cy="4530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vidéos ci-dessus sont à destination des clients, n’hésitez pas à leur partager. </a:t>
            </a:r>
          </a:p>
        </p:txBody>
      </p:sp>
      <p:pic>
        <p:nvPicPr>
          <p:cNvPr id="35" name="Image 34">
            <a:hlinkClick r:id="rId2"/>
            <a:extLst>
              <a:ext uri="{FF2B5EF4-FFF2-40B4-BE49-F238E27FC236}">
                <a16:creationId xmlns:a16="http://schemas.microsoft.com/office/drawing/2014/main" id="{EF3D40D0-A14D-9B0E-916D-1F7F9019F193}"/>
              </a:ext>
            </a:extLst>
          </p:cNvPr>
          <p:cNvPicPr>
            <a:picLocks noChangeAspect="1"/>
          </p:cNvPicPr>
          <p:nvPr/>
        </p:nvPicPr>
        <p:blipFill>
          <a:blip r:embed="rId10"/>
          <a:stretch>
            <a:fillRect/>
          </a:stretch>
        </p:blipFill>
        <p:spPr>
          <a:xfrm>
            <a:off x="1461926" y="4828929"/>
            <a:ext cx="450706" cy="337457"/>
          </a:xfrm>
          <a:prstGeom prst="rect">
            <a:avLst/>
          </a:prstGeom>
        </p:spPr>
      </p:pic>
      <p:pic>
        <p:nvPicPr>
          <p:cNvPr id="36" name="Image 35">
            <a:hlinkClick r:id="rId8"/>
            <a:extLst>
              <a:ext uri="{FF2B5EF4-FFF2-40B4-BE49-F238E27FC236}">
                <a16:creationId xmlns:a16="http://schemas.microsoft.com/office/drawing/2014/main" id="{EE83811F-908F-8DEA-13CF-E254B50C1C11}"/>
              </a:ext>
            </a:extLst>
          </p:cNvPr>
          <p:cNvPicPr>
            <a:picLocks noChangeAspect="1"/>
          </p:cNvPicPr>
          <p:nvPr/>
        </p:nvPicPr>
        <p:blipFill>
          <a:blip r:embed="rId10"/>
          <a:stretch>
            <a:fillRect/>
          </a:stretch>
        </p:blipFill>
        <p:spPr>
          <a:xfrm>
            <a:off x="10302182" y="4828929"/>
            <a:ext cx="450706" cy="337457"/>
          </a:xfrm>
          <a:prstGeom prst="rect">
            <a:avLst/>
          </a:prstGeom>
        </p:spPr>
      </p:pic>
      <p:pic>
        <p:nvPicPr>
          <p:cNvPr id="37" name="Image 36">
            <a:hlinkClick r:id="rId6"/>
            <a:extLst>
              <a:ext uri="{FF2B5EF4-FFF2-40B4-BE49-F238E27FC236}">
                <a16:creationId xmlns:a16="http://schemas.microsoft.com/office/drawing/2014/main" id="{9C6236E5-C17A-9C27-C349-600A3E1BF873}"/>
              </a:ext>
            </a:extLst>
          </p:cNvPr>
          <p:cNvPicPr>
            <a:picLocks noChangeAspect="1"/>
          </p:cNvPicPr>
          <p:nvPr/>
        </p:nvPicPr>
        <p:blipFill>
          <a:blip r:embed="rId10"/>
          <a:stretch>
            <a:fillRect/>
          </a:stretch>
        </p:blipFill>
        <p:spPr>
          <a:xfrm>
            <a:off x="7355112" y="4828929"/>
            <a:ext cx="450706" cy="337457"/>
          </a:xfrm>
          <a:prstGeom prst="rect">
            <a:avLst/>
          </a:prstGeom>
        </p:spPr>
      </p:pic>
      <p:pic>
        <p:nvPicPr>
          <p:cNvPr id="38" name="Image 37">
            <a:hlinkClick r:id="rId4"/>
            <a:extLst>
              <a:ext uri="{FF2B5EF4-FFF2-40B4-BE49-F238E27FC236}">
                <a16:creationId xmlns:a16="http://schemas.microsoft.com/office/drawing/2014/main" id="{C626BC5C-CCD2-16A6-10DA-46ECD5BD7FB1}"/>
              </a:ext>
            </a:extLst>
          </p:cNvPr>
          <p:cNvPicPr>
            <a:picLocks noChangeAspect="1"/>
          </p:cNvPicPr>
          <p:nvPr/>
        </p:nvPicPr>
        <p:blipFill>
          <a:blip r:embed="rId10"/>
          <a:stretch>
            <a:fillRect/>
          </a:stretch>
        </p:blipFill>
        <p:spPr>
          <a:xfrm>
            <a:off x="4410027" y="4828929"/>
            <a:ext cx="450706" cy="337457"/>
          </a:xfrm>
          <a:prstGeom prst="rect">
            <a:avLst/>
          </a:prstGeom>
        </p:spPr>
      </p:pic>
    </p:spTree>
    <p:extLst>
      <p:ext uri="{BB962C8B-B14F-4D97-AF65-F5344CB8AC3E}">
        <p14:creationId xmlns:p14="http://schemas.microsoft.com/office/powerpoint/2010/main" val="1290891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D3DECF-9348-F1A8-E846-CCC5BBA70177}"/>
              </a:ext>
            </a:extLst>
          </p:cNvPr>
          <p:cNvSpPr/>
          <p:nvPr/>
        </p:nvSpPr>
        <p:spPr>
          <a:xfrm>
            <a:off x="4746170" y="4442570"/>
            <a:ext cx="7445829" cy="1762287"/>
          </a:xfrm>
          <a:prstGeom prst="rect">
            <a:avLst/>
          </a:prstGeom>
          <a:gradFill flip="none" rotWithShape="1">
            <a:gsLst>
              <a:gs pos="0">
                <a:schemeClr val="bg2">
                  <a:lumMod val="20000"/>
                  <a:lumOff val="80000"/>
                </a:schemeClr>
              </a:gs>
              <a:gs pos="100000">
                <a:schemeClr val="bg1"/>
              </a:gs>
              <a:gs pos="100000">
                <a:schemeClr val="bg2">
                  <a:lumMod val="20000"/>
                  <a:lumOff val="8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normAutofit/>
          </a:bodyPr>
          <a:lstStyle/>
          <a:p>
            <a:r>
              <a:rPr lang="fr-FR" dirty="0"/>
              <a:t>Le parcours immobilier en digital : </a:t>
            </a:r>
            <a:r>
              <a:rPr lang="fr-FR" dirty="0">
                <a:solidFill>
                  <a:srgbClr val="C00000"/>
                </a:solidFill>
              </a:rPr>
              <a:t>des avantages pour vos clients </a:t>
            </a:r>
            <a:r>
              <a:rPr lang="fr-FR" dirty="0"/>
              <a:t>et pour vous.</a:t>
            </a:r>
          </a:p>
        </p:txBody>
      </p:sp>
      <p:sp>
        <p:nvSpPr>
          <p:cNvPr id="10" name="Espace réservé du contenu 13">
            <a:extLst>
              <a:ext uri="{FF2B5EF4-FFF2-40B4-BE49-F238E27FC236}">
                <a16:creationId xmlns:a16="http://schemas.microsoft.com/office/drawing/2014/main" id="{A5E1CDEF-6301-B3A6-4BD6-F929EB4DF78D}"/>
              </a:ext>
            </a:extLst>
          </p:cNvPr>
          <p:cNvSpPr txBox="1">
            <a:spLocks/>
          </p:cNvSpPr>
          <p:nvPr/>
        </p:nvSpPr>
        <p:spPr>
          <a:xfrm>
            <a:off x="4746171" y="2153442"/>
            <a:ext cx="6902151" cy="19648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b="1" dirty="0"/>
              <a:t>Avantages pour le client : </a:t>
            </a:r>
          </a:p>
          <a:p>
            <a:pPr lvl="1">
              <a:spcAft>
                <a:spcPts val="600"/>
              </a:spcAft>
            </a:pPr>
            <a:r>
              <a:rPr lang="fr-FR" dirty="0">
                <a:solidFill>
                  <a:srgbClr val="C00000"/>
                </a:solidFill>
              </a:rPr>
              <a:t>Gain de temps </a:t>
            </a:r>
            <a:r>
              <a:rPr lang="fr-FR" dirty="0"/>
              <a:t>sur son dossier,</a:t>
            </a:r>
          </a:p>
          <a:p>
            <a:pPr lvl="1">
              <a:spcAft>
                <a:spcPts val="600"/>
              </a:spcAft>
            </a:pPr>
            <a:r>
              <a:rPr lang="fr-FR" dirty="0"/>
              <a:t>Il est </a:t>
            </a:r>
            <a:r>
              <a:rPr lang="fr-FR" dirty="0">
                <a:solidFill>
                  <a:srgbClr val="C00000"/>
                </a:solidFill>
              </a:rPr>
              <a:t>pleinement acteur </a:t>
            </a:r>
            <a:r>
              <a:rPr lang="fr-FR" dirty="0"/>
              <a:t>de son projet et en suit plus facilement les étapes,</a:t>
            </a:r>
          </a:p>
          <a:p>
            <a:pPr lvl="1">
              <a:spcAft>
                <a:spcPts val="600"/>
              </a:spcAft>
            </a:pPr>
            <a:r>
              <a:rPr lang="fr-FR" dirty="0">
                <a:solidFill>
                  <a:srgbClr val="C00000"/>
                </a:solidFill>
              </a:rPr>
              <a:t>Facilité et accessibilité </a:t>
            </a:r>
            <a:r>
              <a:rPr lang="fr-FR" dirty="0"/>
              <a:t>pour déposer ses justificatifs,</a:t>
            </a:r>
          </a:p>
          <a:p>
            <a:pPr lvl="1">
              <a:spcAft>
                <a:spcPts val="600"/>
              </a:spcAft>
            </a:pPr>
            <a:r>
              <a:rPr lang="fr-FR" dirty="0"/>
              <a:t>Sensibilité </a:t>
            </a:r>
            <a:r>
              <a:rPr lang="fr-FR" dirty="0">
                <a:solidFill>
                  <a:srgbClr val="C00000"/>
                </a:solidFill>
              </a:rPr>
              <a:t>écoresponsable</a:t>
            </a:r>
            <a:r>
              <a:rPr lang="fr-FR" dirty="0"/>
              <a:t>, objectif zéro papier.</a:t>
            </a:r>
          </a:p>
        </p:txBody>
      </p:sp>
      <p:pic>
        <p:nvPicPr>
          <p:cNvPr id="1030" name="Picture 6" descr="Free vector programmer and graphic designer characters create website man with laptop and woman with tablet deve...">
            <a:extLst>
              <a:ext uri="{FF2B5EF4-FFF2-40B4-BE49-F238E27FC236}">
                <a16:creationId xmlns:a16="http://schemas.microsoft.com/office/drawing/2014/main" id="{5761AD16-671B-6719-BA48-ABED67C9485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5936" y="1908139"/>
            <a:ext cx="3468235" cy="34682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vector start">
            <a:extLst>
              <a:ext uri="{FF2B5EF4-FFF2-40B4-BE49-F238E27FC236}">
                <a16:creationId xmlns:a16="http://schemas.microsoft.com/office/drawing/2014/main" id="{41F653FF-20A9-DC84-ECD9-97AF92F928E1}"/>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17858" y="3895938"/>
            <a:ext cx="1260928" cy="1260928"/>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13">
            <a:extLst>
              <a:ext uri="{FF2B5EF4-FFF2-40B4-BE49-F238E27FC236}">
                <a16:creationId xmlns:a16="http://schemas.microsoft.com/office/drawing/2014/main" id="{780B03C0-463C-2A90-D999-E565BFFDD297}"/>
              </a:ext>
            </a:extLst>
          </p:cNvPr>
          <p:cNvSpPr txBox="1">
            <a:spLocks/>
          </p:cNvSpPr>
          <p:nvPr/>
        </p:nvSpPr>
        <p:spPr>
          <a:xfrm>
            <a:off x="4746170" y="4518704"/>
            <a:ext cx="6455229" cy="118479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remercier les clients ayant opté pour un </a:t>
            </a:r>
            <a:r>
              <a:rPr lang="fr-FR" dirty="0">
                <a:solidFill>
                  <a:srgbClr val="C00000"/>
                </a:solidFill>
              </a:rPr>
              <a:t>parcours 100% digital</a:t>
            </a:r>
            <a:r>
              <a:rPr lang="fr-FR" dirty="0"/>
              <a:t>, une rétrocession des frais de dossiers d’un montant de </a:t>
            </a:r>
            <a:r>
              <a:rPr lang="fr-FR" b="1" dirty="0">
                <a:solidFill>
                  <a:srgbClr val="C00000"/>
                </a:solidFill>
              </a:rPr>
              <a:t>80€ leur sera reversée</a:t>
            </a:r>
            <a:r>
              <a:rPr lang="fr-FR" dirty="0"/>
              <a:t>. </a:t>
            </a:r>
          </a:p>
        </p:txBody>
      </p:sp>
      <p:sp>
        <p:nvSpPr>
          <p:cNvPr id="2" name="Espace réservé du contenu 13">
            <a:extLst>
              <a:ext uri="{FF2B5EF4-FFF2-40B4-BE49-F238E27FC236}">
                <a16:creationId xmlns:a16="http://schemas.microsoft.com/office/drawing/2014/main" id="{DA46412A-532B-9A14-16AB-F8965E729555}"/>
              </a:ext>
            </a:extLst>
          </p:cNvPr>
          <p:cNvSpPr txBox="1">
            <a:spLocks/>
          </p:cNvSpPr>
          <p:nvPr/>
        </p:nvSpPr>
        <p:spPr>
          <a:xfrm>
            <a:off x="4746169" y="5336076"/>
            <a:ext cx="7315201" cy="118479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Vous n’aurez rien à gérer en agence, ce dispositif sera intégralement géré et piloté par la Direction des Crédits en Engagements, qui vous informera des clients éligibles, afin que vous puissiez leur annoncer la bonne nouvelle.</a:t>
            </a:r>
          </a:p>
        </p:txBody>
      </p:sp>
    </p:spTree>
    <p:extLst>
      <p:ext uri="{BB962C8B-B14F-4D97-AF65-F5344CB8AC3E}">
        <p14:creationId xmlns:p14="http://schemas.microsoft.com/office/powerpoint/2010/main" val="2851266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Le parcours immobilier en digital : </a:t>
            </a:r>
            <a:r>
              <a:rPr lang="fr-FR" dirty="0">
                <a:solidFill>
                  <a:srgbClr val="C00000"/>
                </a:solidFill>
              </a:rPr>
              <a:t>des avantages </a:t>
            </a:r>
            <a:r>
              <a:rPr lang="fr-FR" dirty="0"/>
              <a:t>pour vos clients et </a:t>
            </a:r>
            <a:r>
              <a:rPr lang="fr-FR" dirty="0">
                <a:solidFill>
                  <a:srgbClr val="C00000"/>
                </a:solidFill>
              </a:rPr>
              <a:t>pour vous.</a:t>
            </a:r>
          </a:p>
        </p:txBody>
      </p:sp>
      <p:sp>
        <p:nvSpPr>
          <p:cNvPr id="5" name="Espace réservé du contenu 13">
            <a:extLst>
              <a:ext uri="{FF2B5EF4-FFF2-40B4-BE49-F238E27FC236}">
                <a16:creationId xmlns:a16="http://schemas.microsoft.com/office/drawing/2014/main" id="{170AA912-6B1D-E884-80E2-CB5BB042A51C}"/>
              </a:ext>
            </a:extLst>
          </p:cNvPr>
          <p:cNvSpPr txBox="1">
            <a:spLocks/>
          </p:cNvSpPr>
          <p:nvPr/>
        </p:nvSpPr>
        <p:spPr>
          <a:xfrm>
            <a:off x="4724402" y="2160230"/>
            <a:ext cx="7195455" cy="158731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b="1" dirty="0"/>
              <a:t>Avantages pour les collaborateurs : </a:t>
            </a:r>
          </a:p>
          <a:p>
            <a:pPr lvl="1">
              <a:spcAft>
                <a:spcPts val="600"/>
              </a:spcAft>
            </a:pPr>
            <a:r>
              <a:rPr lang="fr-FR" dirty="0">
                <a:solidFill>
                  <a:srgbClr val="C00000"/>
                </a:solidFill>
              </a:rPr>
              <a:t>Gain de temps </a:t>
            </a:r>
            <a:r>
              <a:rPr lang="fr-FR" dirty="0"/>
              <a:t>estimé, jusqu’à 2 heures sur le montage du dossier,</a:t>
            </a:r>
          </a:p>
          <a:p>
            <a:pPr lvl="1">
              <a:spcAft>
                <a:spcPts val="600"/>
              </a:spcAft>
            </a:pPr>
            <a:r>
              <a:rPr lang="fr-FR" dirty="0">
                <a:solidFill>
                  <a:srgbClr val="C00000"/>
                </a:solidFill>
              </a:rPr>
              <a:t>Sécurisation du process </a:t>
            </a:r>
            <a:r>
              <a:rPr lang="fr-FR" dirty="0"/>
              <a:t>: une offre signée électroniquement est automatiquement conforme, pas de risque de rature ou d’omission d’un paraphe ou d’une signature,</a:t>
            </a:r>
          </a:p>
          <a:p>
            <a:pPr lvl="1">
              <a:spcAft>
                <a:spcPts val="600"/>
              </a:spcAft>
            </a:pPr>
            <a:r>
              <a:rPr lang="fr-FR" dirty="0"/>
              <a:t>Evolution de la </a:t>
            </a:r>
            <a:r>
              <a:rPr lang="fr-FR" dirty="0">
                <a:solidFill>
                  <a:srgbClr val="C00000"/>
                </a:solidFill>
              </a:rPr>
              <a:t>satisfaction</a:t>
            </a:r>
            <a:r>
              <a:rPr lang="fr-FR" dirty="0"/>
              <a:t> des clients.</a:t>
            </a:r>
          </a:p>
        </p:txBody>
      </p:sp>
      <p:sp>
        <p:nvSpPr>
          <p:cNvPr id="6" name="Rectangle 5">
            <a:extLst>
              <a:ext uri="{FF2B5EF4-FFF2-40B4-BE49-F238E27FC236}">
                <a16:creationId xmlns:a16="http://schemas.microsoft.com/office/drawing/2014/main" id="{2DA01AFB-F2BF-559F-4B3F-BF4D1473068F}"/>
              </a:ext>
            </a:extLst>
          </p:cNvPr>
          <p:cNvSpPr/>
          <p:nvPr/>
        </p:nvSpPr>
        <p:spPr>
          <a:xfrm>
            <a:off x="4724402" y="4067494"/>
            <a:ext cx="7195456" cy="1832563"/>
          </a:xfrm>
          <a:prstGeom prst="rect">
            <a:avLst/>
          </a:prstGeom>
          <a:gradFill flip="none" rotWithShape="1">
            <a:gsLst>
              <a:gs pos="0">
                <a:schemeClr val="bg2">
                  <a:lumMod val="20000"/>
                  <a:lumOff val="80000"/>
                </a:schemeClr>
              </a:gs>
              <a:gs pos="100000">
                <a:schemeClr val="bg1"/>
              </a:gs>
              <a:gs pos="100000">
                <a:schemeClr val="bg2">
                  <a:lumMod val="20000"/>
                  <a:lumOff val="8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13">
            <a:extLst>
              <a:ext uri="{FF2B5EF4-FFF2-40B4-BE49-F238E27FC236}">
                <a16:creationId xmlns:a16="http://schemas.microsoft.com/office/drawing/2014/main" id="{E3360BDF-6385-6749-26A5-7CF23E411413}"/>
              </a:ext>
            </a:extLst>
          </p:cNvPr>
          <p:cNvSpPr txBox="1">
            <a:spLocks/>
          </p:cNvSpPr>
          <p:nvPr/>
        </p:nvSpPr>
        <p:spPr>
          <a:xfrm>
            <a:off x="4724402" y="4089267"/>
            <a:ext cx="6487885" cy="70608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D’ici la fin de l’année, la Direction des Crédits et Engagements va mettre en place un suivi et un pilotage de l’utilisation du digital.</a:t>
            </a:r>
          </a:p>
        </p:txBody>
      </p:sp>
      <p:pic>
        <p:nvPicPr>
          <p:cNvPr id="9" name="Picture 2" descr="Free vector start">
            <a:extLst>
              <a:ext uri="{FF2B5EF4-FFF2-40B4-BE49-F238E27FC236}">
                <a16:creationId xmlns:a16="http://schemas.microsoft.com/office/drawing/2014/main" id="{0DF55F4B-1E48-FC1E-018B-B9AF40F33522}"/>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17163" y="3540712"/>
            <a:ext cx="1254639" cy="1254639"/>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A8AE9890-C066-2BB8-5874-FCBD9247262A}"/>
              </a:ext>
            </a:extLst>
          </p:cNvPr>
          <p:cNvPicPr>
            <a:picLocks noChangeAspect="1"/>
          </p:cNvPicPr>
          <p:nvPr/>
        </p:nvPicPr>
        <p:blipFill>
          <a:blip r:embed="rId3"/>
          <a:stretch>
            <a:fillRect/>
          </a:stretch>
        </p:blipFill>
        <p:spPr>
          <a:xfrm>
            <a:off x="647517" y="2160230"/>
            <a:ext cx="3999507" cy="3439583"/>
          </a:xfrm>
          <a:prstGeom prst="rect">
            <a:avLst/>
          </a:prstGeom>
          <a:ln>
            <a:noFill/>
          </a:ln>
          <a:effectLst>
            <a:softEdge rad="112500"/>
          </a:effectLst>
        </p:spPr>
      </p:pic>
      <p:sp>
        <p:nvSpPr>
          <p:cNvPr id="2" name="Espace réservé du contenu 13">
            <a:extLst>
              <a:ext uri="{FF2B5EF4-FFF2-40B4-BE49-F238E27FC236}">
                <a16:creationId xmlns:a16="http://schemas.microsoft.com/office/drawing/2014/main" id="{868DFA93-7C94-5F4C-1905-64D4994B0513}"/>
              </a:ext>
            </a:extLst>
          </p:cNvPr>
          <p:cNvSpPr txBox="1">
            <a:spLocks/>
          </p:cNvSpPr>
          <p:nvPr/>
        </p:nvSpPr>
        <p:spPr>
          <a:xfrm>
            <a:off x="4724401" y="4723623"/>
            <a:ext cx="7195456" cy="144971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Une action de dynamisation pour faire évoluer encore plus l’utilisation de la SED ou de la SAG pour la demande de crédit va être mise en place. Les agences les plus vertueuses seront récompensées.</a:t>
            </a:r>
          </a:p>
          <a:p>
            <a:pPr marL="0" indent="174625" algn="just">
              <a:buNone/>
            </a:pPr>
            <a:r>
              <a:rPr lang="fr-FR" dirty="0"/>
              <a:t> Plus d’infos à venir…</a:t>
            </a:r>
          </a:p>
        </p:txBody>
      </p:sp>
    </p:spTree>
    <p:extLst>
      <p:ext uri="{BB962C8B-B14F-4D97-AF65-F5344CB8AC3E}">
        <p14:creationId xmlns:p14="http://schemas.microsoft.com/office/powerpoint/2010/main" val="214617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a:xfrm>
            <a:off x="695325" y="387948"/>
            <a:ext cx="10980738" cy="720000"/>
          </a:xfrm>
        </p:spPr>
        <p:txBody>
          <a:bodyPr/>
          <a:lstStyle/>
          <a:p>
            <a:r>
              <a:rPr lang="fr-FR" dirty="0" err="1">
                <a:solidFill>
                  <a:srgbClr val="C00000"/>
                </a:solidFill>
              </a:rPr>
              <a:t>MyCredimmo</a:t>
            </a:r>
            <a:r>
              <a:rPr lang="fr-FR" dirty="0">
                <a:solidFill>
                  <a:srgbClr val="C00000"/>
                </a:solidFill>
              </a:rPr>
              <a:t> va évoluer </a:t>
            </a:r>
            <a:r>
              <a:rPr lang="fr-FR" dirty="0"/>
              <a:t>le 09 octobre pour gagner en fluidité et en simplicité.</a:t>
            </a:r>
          </a:p>
        </p:txBody>
      </p:sp>
      <p:sp>
        <p:nvSpPr>
          <p:cNvPr id="14" name="Espace réservé du contenu 13">
            <a:extLst>
              <a:ext uri="{FF2B5EF4-FFF2-40B4-BE49-F238E27FC236}">
                <a16:creationId xmlns:a16="http://schemas.microsoft.com/office/drawing/2014/main" id="{01A94997-DD30-414E-A739-95B0A2B2D31F}"/>
              </a:ext>
            </a:extLst>
          </p:cNvPr>
          <p:cNvSpPr>
            <a:spLocks noGrp="1"/>
          </p:cNvSpPr>
          <p:nvPr>
            <p:ph idx="1"/>
          </p:nvPr>
        </p:nvSpPr>
        <p:spPr>
          <a:xfrm>
            <a:off x="695325" y="1388669"/>
            <a:ext cx="7512504" cy="5012132"/>
          </a:xfrm>
          <a:gradFill flip="none" rotWithShape="1">
            <a:gsLst>
              <a:gs pos="0">
                <a:schemeClr val="accent1">
                  <a:lumMod val="20000"/>
                  <a:lumOff val="80000"/>
                </a:schemeClr>
              </a:gs>
              <a:gs pos="100000">
                <a:schemeClr val="bg1"/>
              </a:gs>
            </a:gsLst>
            <a:lin ang="2700000" scaled="1"/>
            <a:tileRect/>
          </a:gradFill>
        </p:spPr>
        <p:txBody>
          <a:bodyPr/>
          <a:lstStyle/>
          <a:p>
            <a:pPr algn="just"/>
            <a:r>
              <a:rPr lang="fr-FR" dirty="0"/>
              <a:t>Une nouvelle interface arrive le 09 octobre prochain pour les outils d’instruction. </a:t>
            </a:r>
          </a:p>
          <a:p>
            <a:pPr algn="just"/>
            <a:endParaRPr lang="fr-FR" dirty="0"/>
          </a:p>
          <a:p>
            <a:pPr algn="just"/>
            <a:r>
              <a:rPr lang="fr-FR" dirty="0"/>
              <a:t>Les objectifs de cette évolution sont : </a:t>
            </a:r>
          </a:p>
          <a:p>
            <a:pPr lvl="1" algn="just">
              <a:spcAft>
                <a:spcPts val="600"/>
              </a:spcAft>
            </a:pPr>
            <a:r>
              <a:rPr lang="fr-FR" dirty="0"/>
              <a:t>Rendre la page Emprunteur </a:t>
            </a:r>
            <a:r>
              <a:rPr lang="fr-FR" b="1" dirty="0">
                <a:solidFill>
                  <a:srgbClr val="C00000"/>
                </a:solidFill>
              </a:rPr>
              <a:t>plus lisible</a:t>
            </a:r>
            <a:r>
              <a:rPr lang="fr-FR" dirty="0"/>
              <a:t> </a:t>
            </a:r>
          </a:p>
          <a:p>
            <a:pPr lvl="2" algn="just">
              <a:spcAft>
                <a:spcPts val="600"/>
              </a:spcAft>
            </a:pPr>
            <a:r>
              <a:rPr lang="fr-FR" dirty="0"/>
              <a:t>Regroupement des informations par blocs,</a:t>
            </a:r>
          </a:p>
          <a:p>
            <a:pPr lvl="2" algn="just">
              <a:spcAft>
                <a:spcPts val="600"/>
              </a:spcAft>
            </a:pPr>
            <a:r>
              <a:rPr lang="fr-FR" dirty="0"/>
              <a:t>Regroupement par personne pour l’affichage des revenus/charges, de l’épargne et des comptes.</a:t>
            </a:r>
          </a:p>
          <a:p>
            <a:pPr lvl="1" algn="just">
              <a:spcAft>
                <a:spcPts val="600"/>
              </a:spcAft>
            </a:pPr>
            <a:r>
              <a:rPr lang="fr-FR" dirty="0"/>
              <a:t>Proposer un </a:t>
            </a:r>
            <a:r>
              <a:rPr lang="fr-FR" b="1" dirty="0">
                <a:solidFill>
                  <a:srgbClr val="C00000"/>
                </a:solidFill>
              </a:rPr>
              <a:t>nouveau mode de présentation horizontal </a:t>
            </a:r>
            <a:r>
              <a:rPr lang="fr-FR" dirty="0"/>
              <a:t>avec le totem en haut de la page </a:t>
            </a:r>
          </a:p>
          <a:p>
            <a:pPr lvl="2" algn="just">
              <a:spcAft>
                <a:spcPts val="600"/>
              </a:spcAft>
            </a:pPr>
            <a:r>
              <a:rPr lang="fr-FR" dirty="0"/>
              <a:t>Gain de place en largeur pour l’affichage des pages (</a:t>
            </a:r>
            <a:r>
              <a:rPr lang="fr-FR" b="1" dirty="0"/>
              <a:t>moins de scroll</a:t>
            </a:r>
            <a:r>
              <a:rPr lang="fr-FR" dirty="0"/>
              <a:t>),</a:t>
            </a:r>
          </a:p>
          <a:p>
            <a:pPr lvl="2" algn="just">
              <a:spcAft>
                <a:spcPts val="600"/>
              </a:spcAft>
            </a:pPr>
            <a:r>
              <a:rPr lang="fr-FR" dirty="0"/>
              <a:t>Présentation évolutive en fonction de l’avancement du dossier, </a:t>
            </a:r>
          </a:p>
          <a:p>
            <a:pPr lvl="2" algn="just">
              <a:spcAft>
                <a:spcPts val="600"/>
              </a:spcAft>
            </a:pPr>
            <a:r>
              <a:rPr lang="fr-FR" dirty="0"/>
              <a:t>Suppression de la partie « Actions supplémentaires », mise en avant de certaines rubriques.</a:t>
            </a:r>
          </a:p>
          <a:p>
            <a:pPr lvl="1" algn="just">
              <a:spcAft>
                <a:spcPts val="600"/>
              </a:spcAft>
            </a:pPr>
            <a:r>
              <a:rPr lang="fr-FR" dirty="0"/>
              <a:t>Nouveau </a:t>
            </a:r>
            <a:r>
              <a:rPr lang="fr-FR" b="1" dirty="0">
                <a:solidFill>
                  <a:srgbClr val="C00000"/>
                </a:solidFill>
              </a:rPr>
              <a:t>parcours Prospect simplifié </a:t>
            </a:r>
            <a:r>
              <a:rPr lang="fr-FR" dirty="0"/>
              <a:t>dans </a:t>
            </a:r>
            <a:r>
              <a:rPr lang="fr-FR" dirty="0" err="1"/>
              <a:t>MyCrédimmo</a:t>
            </a:r>
            <a:r>
              <a:rPr lang="fr-FR" dirty="0"/>
              <a:t> lors de l’ajout Emprunteur.</a:t>
            </a:r>
          </a:p>
          <a:p>
            <a:pPr lvl="2" algn="just">
              <a:spcAft>
                <a:spcPts val="600"/>
              </a:spcAft>
            </a:pPr>
            <a:r>
              <a:rPr lang="fr-FR" dirty="0"/>
              <a:t>Calcul de l’enveloppe et proposition commerciale plus fluide et plus rapide.</a:t>
            </a:r>
          </a:p>
        </p:txBody>
      </p:sp>
      <p:pic>
        <p:nvPicPr>
          <p:cNvPr id="7" name="Image 6">
            <a:extLst>
              <a:ext uri="{FF2B5EF4-FFF2-40B4-BE49-F238E27FC236}">
                <a16:creationId xmlns:a16="http://schemas.microsoft.com/office/drawing/2014/main" id="{9253CC57-56D7-6D89-2E2A-EC1371E756C7}"/>
              </a:ext>
            </a:extLst>
          </p:cNvPr>
          <p:cNvPicPr>
            <a:picLocks noChangeAspect="1"/>
          </p:cNvPicPr>
          <p:nvPr/>
        </p:nvPicPr>
        <p:blipFill>
          <a:blip r:embed="rId2"/>
          <a:stretch>
            <a:fillRect/>
          </a:stretch>
        </p:blipFill>
        <p:spPr>
          <a:xfrm>
            <a:off x="8297523" y="1388669"/>
            <a:ext cx="3834122" cy="2469027"/>
          </a:xfrm>
          <a:prstGeom prst="rect">
            <a:avLst/>
          </a:prstGeom>
          <a:ln>
            <a:solidFill>
              <a:schemeClr val="bg1">
                <a:lumMod val="75000"/>
              </a:schemeClr>
            </a:solidFill>
            <a:extLst>
              <a:ext uri="{C807C97D-BFC1-408E-A445-0C87EB9F89A2}">
                <ask:lineSketchStyleProps xmlns:ask="http://schemas.microsoft.com/office/drawing/2018/sketchyshapes" sd="415436572">
                  <a:custGeom>
                    <a:avLst/>
                    <a:gdLst>
                      <a:gd name="connsiteX0" fmla="*/ 0 w 3834122"/>
                      <a:gd name="connsiteY0" fmla="*/ 0 h 2469027"/>
                      <a:gd name="connsiteX1" fmla="*/ 715703 w 3834122"/>
                      <a:gd name="connsiteY1" fmla="*/ 0 h 2469027"/>
                      <a:gd name="connsiteX2" fmla="*/ 1239699 w 3834122"/>
                      <a:gd name="connsiteY2" fmla="*/ 0 h 2469027"/>
                      <a:gd name="connsiteX3" fmla="*/ 1840379 w 3834122"/>
                      <a:gd name="connsiteY3" fmla="*/ 0 h 2469027"/>
                      <a:gd name="connsiteX4" fmla="*/ 2441058 w 3834122"/>
                      <a:gd name="connsiteY4" fmla="*/ 0 h 2469027"/>
                      <a:gd name="connsiteX5" fmla="*/ 3118419 w 3834122"/>
                      <a:gd name="connsiteY5" fmla="*/ 0 h 2469027"/>
                      <a:gd name="connsiteX6" fmla="*/ 3834122 w 3834122"/>
                      <a:gd name="connsiteY6" fmla="*/ 0 h 2469027"/>
                      <a:gd name="connsiteX7" fmla="*/ 3834122 w 3834122"/>
                      <a:gd name="connsiteY7" fmla="*/ 666637 h 2469027"/>
                      <a:gd name="connsiteX8" fmla="*/ 3834122 w 3834122"/>
                      <a:gd name="connsiteY8" fmla="*/ 1283894 h 2469027"/>
                      <a:gd name="connsiteX9" fmla="*/ 3834122 w 3834122"/>
                      <a:gd name="connsiteY9" fmla="*/ 1876461 h 2469027"/>
                      <a:gd name="connsiteX10" fmla="*/ 3834122 w 3834122"/>
                      <a:gd name="connsiteY10" fmla="*/ 2469027 h 2469027"/>
                      <a:gd name="connsiteX11" fmla="*/ 3310125 w 3834122"/>
                      <a:gd name="connsiteY11" fmla="*/ 2469027 h 2469027"/>
                      <a:gd name="connsiteX12" fmla="*/ 2747787 w 3834122"/>
                      <a:gd name="connsiteY12" fmla="*/ 2469027 h 2469027"/>
                      <a:gd name="connsiteX13" fmla="*/ 2223791 w 3834122"/>
                      <a:gd name="connsiteY13" fmla="*/ 2469027 h 2469027"/>
                      <a:gd name="connsiteX14" fmla="*/ 1508088 w 3834122"/>
                      <a:gd name="connsiteY14" fmla="*/ 2469027 h 2469027"/>
                      <a:gd name="connsiteX15" fmla="*/ 907409 w 3834122"/>
                      <a:gd name="connsiteY15" fmla="*/ 2469027 h 2469027"/>
                      <a:gd name="connsiteX16" fmla="*/ 0 w 3834122"/>
                      <a:gd name="connsiteY16" fmla="*/ 2469027 h 2469027"/>
                      <a:gd name="connsiteX17" fmla="*/ 0 w 3834122"/>
                      <a:gd name="connsiteY17" fmla="*/ 1851770 h 2469027"/>
                      <a:gd name="connsiteX18" fmla="*/ 0 w 3834122"/>
                      <a:gd name="connsiteY18" fmla="*/ 1308584 h 2469027"/>
                      <a:gd name="connsiteX19" fmla="*/ 0 w 3834122"/>
                      <a:gd name="connsiteY19" fmla="*/ 765398 h 2469027"/>
                      <a:gd name="connsiteX20" fmla="*/ 0 w 3834122"/>
                      <a:gd name="connsiteY20" fmla="*/ 0 h 246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34122" h="2469027" fill="none" extrusionOk="0">
                        <a:moveTo>
                          <a:pt x="0" y="0"/>
                        </a:moveTo>
                        <a:cubicBezTo>
                          <a:pt x="168760" y="-17814"/>
                          <a:pt x="509187" y="-28838"/>
                          <a:pt x="715703" y="0"/>
                        </a:cubicBezTo>
                        <a:cubicBezTo>
                          <a:pt x="922219" y="28838"/>
                          <a:pt x="1047548" y="-4804"/>
                          <a:pt x="1239699" y="0"/>
                        </a:cubicBezTo>
                        <a:cubicBezTo>
                          <a:pt x="1431850" y="4804"/>
                          <a:pt x="1643721" y="11285"/>
                          <a:pt x="1840379" y="0"/>
                        </a:cubicBezTo>
                        <a:cubicBezTo>
                          <a:pt x="2037037" y="-11285"/>
                          <a:pt x="2146450" y="11967"/>
                          <a:pt x="2441058" y="0"/>
                        </a:cubicBezTo>
                        <a:cubicBezTo>
                          <a:pt x="2735666" y="-11967"/>
                          <a:pt x="2957225" y="-7889"/>
                          <a:pt x="3118419" y="0"/>
                        </a:cubicBezTo>
                        <a:cubicBezTo>
                          <a:pt x="3279613" y="7889"/>
                          <a:pt x="3514638" y="18445"/>
                          <a:pt x="3834122" y="0"/>
                        </a:cubicBezTo>
                        <a:cubicBezTo>
                          <a:pt x="3802261" y="269731"/>
                          <a:pt x="3838295" y="433187"/>
                          <a:pt x="3834122" y="666637"/>
                        </a:cubicBezTo>
                        <a:cubicBezTo>
                          <a:pt x="3829949" y="900087"/>
                          <a:pt x="3846664" y="1034450"/>
                          <a:pt x="3834122" y="1283894"/>
                        </a:cubicBezTo>
                        <a:cubicBezTo>
                          <a:pt x="3821580" y="1533338"/>
                          <a:pt x="3831504" y="1608873"/>
                          <a:pt x="3834122" y="1876461"/>
                        </a:cubicBezTo>
                        <a:cubicBezTo>
                          <a:pt x="3836740" y="2144049"/>
                          <a:pt x="3860802" y="2270532"/>
                          <a:pt x="3834122" y="2469027"/>
                        </a:cubicBezTo>
                        <a:cubicBezTo>
                          <a:pt x="3677371" y="2485488"/>
                          <a:pt x="3420365" y="2448908"/>
                          <a:pt x="3310125" y="2469027"/>
                        </a:cubicBezTo>
                        <a:cubicBezTo>
                          <a:pt x="3199885" y="2489146"/>
                          <a:pt x="2895243" y="2476362"/>
                          <a:pt x="2747787" y="2469027"/>
                        </a:cubicBezTo>
                        <a:cubicBezTo>
                          <a:pt x="2600331" y="2461692"/>
                          <a:pt x="2484314" y="2448155"/>
                          <a:pt x="2223791" y="2469027"/>
                        </a:cubicBezTo>
                        <a:cubicBezTo>
                          <a:pt x="1963268" y="2489899"/>
                          <a:pt x="1722723" y="2496926"/>
                          <a:pt x="1508088" y="2469027"/>
                        </a:cubicBezTo>
                        <a:cubicBezTo>
                          <a:pt x="1293453" y="2441128"/>
                          <a:pt x="1082349" y="2450974"/>
                          <a:pt x="907409" y="2469027"/>
                        </a:cubicBezTo>
                        <a:cubicBezTo>
                          <a:pt x="732469" y="2487080"/>
                          <a:pt x="190502" y="2501222"/>
                          <a:pt x="0" y="2469027"/>
                        </a:cubicBezTo>
                        <a:cubicBezTo>
                          <a:pt x="2735" y="2179675"/>
                          <a:pt x="14425" y="2151690"/>
                          <a:pt x="0" y="1851770"/>
                        </a:cubicBezTo>
                        <a:cubicBezTo>
                          <a:pt x="-14425" y="1551850"/>
                          <a:pt x="20709" y="1439660"/>
                          <a:pt x="0" y="1308584"/>
                        </a:cubicBezTo>
                        <a:cubicBezTo>
                          <a:pt x="-20709" y="1177508"/>
                          <a:pt x="6749" y="916113"/>
                          <a:pt x="0" y="765398"/>
                        </a:cubicBezTo>
                        <a:cubicBezTo>
                          <a:pt x="-6749" y="614683"/>
                          <a:pt x="-9052" y="370368"/>
                          <a:pt x="0" y="0"/>
                        </a:cubicBezTo>
                        <a:close/>
                      </a:path>
                      <a:path w="3834122" h="2469027" stroke="0" extrusionOk="0">
                        <a:moveTo>
                          <a:pt x="0" y="0"/>
                        </a:moveTo>
                        <a:cubicBezTo>
                          <a:pt x="225425" y="5151"/>
                          <a:pt x="445889" y="-6524"/>
                          <a:pt x="715703" y="0"/>
                        </a:cubicBezTo>
                        <a:cubicBezTo>
                          <a:pt x="985517" y="6524"/>
                          <a:pt x="1122630" y="2155"/>
                          <a:pt x="1354723" y="0"/>
                        </a:cubicBezTo>
                        <a:cubicBezTo>
                          <a:pt x="1586816" y="-2155"/>
                          <a:pt x="1873885" y="22381"/>
                          <a:pt x="2032085" y="0"/>
                        </a:cubicBezTo>
                        <a:cubicBezTo>
                          <a:pt x="2190285" y="-22381"/>
                          <a:pt x="2437224" y="28263"/>
                          <a:pt x="2747787" y="0"/>
                        </a:cubicBezTo>
                        <a:cubicBezTo>
                          <a:pt x="3058350" y="-28263"/>
                          <a:pt x="3421150" y="-40360"/>
                          <a:pt x="3834122" y="0"/>
                        </a:cubicBezTo>
                        <a:cubicBezTo>
                          <a:pt x="3822438" y="220122"/>
                          <a:pt x="3848633" y="443156"/>
                          <a:pt x="3834122" y="666637"/>
                        </a:cubicBezTo>
                        <a:cubicBezTo>
                          <a:pt x="3819611" y="890118"/>
                          <a:pt x="3818224" y="1009219"/>
                          <a:pt x="3834122" y="1333275"/>
                        </a:cubicBezTo>
                        <a:cubicBezTo>
                          <a:pt x="3850020" y="1657331"/>
                          <a:pt x="3833264" y="1762550"/>
                          <a:pt x="3834122" y="1876461"/>
                        </a:cubicBezTo>
                        <a:cubicBezTo>
                          <a:pt x="3834980" y="1990372"/>
                          <a:pt x="3839508" y="2228620"/>
                          <a:pt x="3834122" y="2469027"/>
                        </a:cubicBezTo>
                        <a:cubicBezTo>
                          <a:pt x="3656530" y="2480891"/>
                          <a:pt x="3471396" y="2502342"/>
                          <a:pt x="3118419" y="2469027"/>
                        </a:cubicBezTo>
                        <a:cubicBezTo>
                          <a:pt x="2765442" y="2435712"/>
                          <a:pt x="2597762" y="2475637"/>
                          <a:pt x="2402716" y="2469027"/>
                        </a:cubicBezTo>
                        <a:cubicBezTo>
                          <a:pt x="2207670" y="2462417"/>
                          <a:pt x="2016123" y="2459431"/>
                          <a:pt x="1725355" y="2469027"/>
                        </a:cubicBezTo>
                        <a:cubicBezTo>
                          <a:pt x="1434587" y="2478623"/>
                          <a:pt x="1373048" y="2469535"/>
                          <a:pt x="1086335" y="2469027"/>
                        </a:cubicBezTo>
                        <a:cubicBezTo>
                          <a:pt x="799622" y="2468519"/>
                          <a:pt x="297547" y="2454492"/>
                          <a:pt x="0" y="2469027"/>
                        </a:cubicBezTo>
                        <a:cubicBezTo>
                          <a:pt x="-12378" y="2321486"/>
                          <a:pt x="-9385" y="2144443"/>
                          <a:pt x="0" y="1925841"/>
                        </a:cubicBezTo>
                        <a:cubicBezTo>
                          <a:pt x="9385" y="1707239"/>
                          <a:pt x="5943" y="1453333"/>
                          <a:pt x="0" y="1308584"/>
                        </a:cubicBezTo>
                        <a:cubicBezTo>
                          <a:pt x="-5943" y="1163835"/>
                          <a:pt x="-27144" y="913877"/>
                          <a:pt x="0" y="740708"/>
                        </a:cubicBezTo>
                        <a:cubicBezTo>
                          <a:pt x="27144" y="567539"/>
                          <a:pt x="22591" y="202642"/>
                          <a:pt x="0" y="0"/>
                        </a:cubicBezTo>
                        <a:close/>
                      </a:path>
                    </a:pathLst>
                  </a:custGeom>
                  <ask:type>
                    <ask:lineSketchNone/>
                  </ask:type>
                </ask:lineSketchStyleProps>
              </a:ext>
            </a:extLst>
          </a:ln>
        </p:spPr>
      </p:pic>
      <p:pic>
        <p:nvPicPr>
          <p:cNvPr id="8" name="Image 7">
            <a:extLst>
              <a:ext uri="{FF2B5EF4-FFF2-40B4-BE49-F238E27FC236}">
                <a16:creationId xmlns:a16="http://schemas.microsoft.com/office/drawing/2014/main" id="{9E123023-D31B-E94A-5D57-E5C9F9DF020B}"/>
              </a:ext>
            </a:extLst>
          </p:cNvPr>
          <p:cNvPicPr>
            <a:picLocks noChangeAspect="1"/>
          </p:cNvPicPr>
          <p:nvPr/>
        </p:nvPicPr>
        <p:blipFill rotWithShape="1">
          <a:blip r:embed="rId3"/>
          <a:srcRect l="170"/>
          <a:stretch/>
        </p:blipFill>
        <p:spPr>
          <a:xfrm>
            <a:off x="8297523" y="4001025"/>
            <a:ext cx="3834122" cy="2469027"/>
          </a:xfrm>
          <a:prstGeom prst="rect">
            <a:avLst/>
          </a:prstGeom>
          <a:ln>
            <a:solidFill>
              <a:schemeClr val="bg1">
                <a:lumMod val="75000"/>
              </a:schemeClr>
            </a:solidFill>
            <a:extLst>
              <a:ext uri="{C807C97D-BFC1-408E-A445-0C87EB9F89A2}">
                <ask:lineSketchStyleProps xmlns:ask="http://schemas.microsoft.com/office/drawing/2018/sketchyshapes" sd="118005705">
                  <a:custGeom>
                    <a:avLst/>
                    <a:gdLst>
                      <a:gd name="connsiteX0" fmla="*/ 0 w 3834122"/>
                      <a:gd name="connsiteY0" fmla="*/ 0 h 2469027"/>
                      <a:gd name="connsiteX1" fmla="*/ 600679 w 3834122"/>
                      <a:gd name="connsiteY1" fmla="*/ 0 h 2469027"/>
                      <a:gd name="connsiteX2" fmla="*/ 1239699 w 3834122"/>
                      <a:gd name="connsiteY2" fmla="*/ 0 h 2469027"/>
                      <a:gd name="connsiteX3" fmla="*/ 1802037 w 3834122"/>
                      <a:gd name="connsiteY3" fmla="*/ 0 h 2469027"/>
                      <a:gd name="connsiteX4" fmla="*/ 2326034 w 3834122"/>
                      <a:gd name="connsiteY4" fmla="*/ 0 h 2469027"/>
                      <a:gd name="connsiteX5" fmla="*/ 2965054 w 3834122"/>
                      <a:gd name="connsiteY5" fmla="*/ 0 h 2469027"/>
                      <a:gd name="connsiteX6" fmla="*/ 3834122 w 3834122"/>
                      <a:gd name="connsiteY6" fmla="*/ 0 h 2469027"/>
                      <a:gd name="connsiteX7" fmla="*/ 3834122 w 3834122"/>
                      <a:gd name="connsiteY7" fmla="*/ 641947 h 2469027"/>
                      <a:gd name="connsiteX8" fmla="*/ 3834122 w 3834122"/>
                      <a:gd name="connsiteY8" fmla="*/ 1234514 h 2469027"/>
                      <a:gd name="connsiteX9" fmla="*/ 3834122 w 3834122"/>
                      <a:gd name="connsiteY9" fmla="*/ 1777699 h 2469027"/>
                      <a:gd name="connsiteX10" fmla="*/ 3834122 w 3834122"/>
                      <a:gd name="connsiteY10" fmla="*/ 2469027 h 2469027"/>
                      <a:gd name="connsiteX11" fmla="*/ 3156760 w 3834122"/>
                      <a:gd name="connsiteY11" fmla="*/ 2469027 h 2469027"/>
                      <a:gd name="connsiteX12" fmla="*/ 2556081 w 3834122"/>
                      <a:gd name="connsiteY12" fmla="*/ 2469027 h 2469027"/>
                      <a:gd name="connsiteX13" fmla="*/ 2032085 w 3834122"/>
                      <a:gd name="connsiteY13" fmla="*/ 2469027 h 2469027"/>
                      <a:gd name="connsiteX14" fmla="*/ 1508088 w 3834122"/>
                      <a:gd name="connsiteY14" fmla="*/ 2469027 h 2469027"/>
                      <a:gd name="connsiteX15" fmla="*/ 907409 w 3834122"/>
                      <a:gd name="connsiteY15" fmla="*/ 2469027 h 2469027"/>
                      <a:gd name="connsiteX16" fmla="*/ 0 w 3834122"/>
                      <a:gd name="connsiteY16" fmla="*/ 2469027 h 2469027"/>
                      <a:gd name="connsiteX17" fmla="*/ 0 w 3834122"/>
                      <a:gd name="connsiteY17" fmla="*/ 1876461 h 2469027"/>
                      <a:gd name="connsiteX18" fmla="*/ 0 w 3834122"/>
                      <a:gd name="connsiteY18" fmla="*/ 1234514 h 2469027"/>
                      <a:gd name="connsiteX19" fmla="*/ 0 w 3834122"/>
                      <a:gd name="connsiteY19" fmla="*/ 641947 h 2469027"/>
                      <a:gd name="connsiteX20" fmla="*/ 0 w 3834122"/>
                      <a:gd name="connsiteY20" fmla="*/ 0 h 246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34122" h="2469027" fill="none" extrusionOk="0">
                        <a:moveTo>
                          <a:pt x="0" y="0"/>
                        </a:moveTo>
                        <a:cubicBezTo>
                          <a:pt x="298586" y="-29401"/>
                          <a:pt x="322505" y="-20574"/>
                          <a:pt x="600679" y="0"/>
                        </a:cubicBezTo>
                        <a:cubicBezTo>
                          <a:pt x="878853" y="20574"/>
                          <a:pt x="1101522" y="16295"/>
                          <a:pt x="1239699" y="0"/>
                        </a:cubicBezTo>
                        <a:cubicBezTo>
                          <a:pt x="1377876" y="-16295"/>
                          <a:pt x="1533470" y="-28071"/>
                          <a:pt x="1802037" y="0"/>
                        </a:cubicBezTo>
                        <a:cubicBezTo>
                          <a:pt x="2070604" y="28071"/>
                          <a:pt x="2174730" y="200"/>
                          <a:pt x="2326034" y="0"/>
                        </a:cubicBezTo>
                        <a:cubicBezTo>
                          <a:pt x="2477338" y="-200"/>
                          <a:pt x="2673972" y="-23015"/>
                          <a:pt x="2965054" y="0"/>
                        </a:cubicBezTo>
                        <a:cubicBezTo>
                          <a:pt x="3256136" y="23015"/>
                          <a:pt x="3511496" y="-12747"/>
                          <a:pt x="3834122" y="0"/>
                        </a:cubicBezTo>
                        <a:cubicBezTo>
                          <a:pt x="3856870" y="200892"/>
                          <a:pt x="3862108" y="431824"/>
                          <a:pt x="3834122" y="641947"/>
                        </a:cubicBezTo>
                        <a:cubicBezTo>
                          <a:pt x="3806136" y="852070"/>
                          <a:pt x="3846258" y="949209"/>
                          <a:pt x="3834122" y="1234514"/>
                        </a:cubicBezTo>
                        <a:cubicBezTo>
                          <a:pt x="3821986" y="1519819"/>
                          <a:pt x="3824284" y="1531342"/>
                          <a:pt x="3834122" y="1777699"/>
                        </a:cubicBezTo>
                        <a:cubicBezTo>
                          <a:pt x="3843960" y="2024057"/>
                          <a:pt x="3837749" y="2314107"/>
                          <a:pt x="3834122" y="2469027"/>
                        </a:cubicBezTo>
                        <a:cubicBezTo>
                          <a:pt x="3519532" y="2491647"/>
                          <a:pt x="3487049" y="2448094"/>
                          <a:pt x="3156760" y="2469027"/>
                        </a:cubicBezTo>
                        <a:cubicBezTo>
                          <a:pt x="2826471" y="2489960"/>
                          <a:pt x="2692464" y="2454183"/>
                          <a:pt x="2556081" y="2469027"/>
                        </a:cubicBezTo>
                        <a:cubicBezTo>
                          <a:pt x="2419698" y="2483871"/>
                          <a:pt x="2252791" y="2491403"/>
                          <a:pt x="2032085" y="2469027"/>
                        </a:cubicBezTo>
                        <a:cubicBezTo>
                          <a:pt x="1811379" y="2446651"/>
                          <a:pt x="1725171" y="2463012"/>
                          <a:pt x="1508088" y="2469027"/>
                        </a:cubicBezTo>
                        <a:cubicBezTo>
                          <a:pt x="1291005" y="2475042"/>
                          <a:pt x="1144470" y="2454059"/>
                          <a:pt x="907409" y="2469027"/>
                        </a:cubicBezTo>
                        <a:cubicBezTo>
                          <a:pt x="670348" y="2483995"/>
                          <a:pt x="333109" y="2500949"/>
                          <a:pt x="0" y="2469027"/>
                        </a:cubicBezTo>
                        <a:cubicBezTo>
                          <a:pt x="14303" y="2315911"/>
                          <a:pt x="-25647" y="2011125"/>
                          <a:pt x="0" y="1876461"/>
                        </a:cubicBezTo>
                        <a:cubicBezTo>
                          <a:pt x="25647" y="1741797"/>
                          <a:pt x="15010" y="1394637"/>
                          <a:pt x="0" y="1234514"/>
                        </a:cubicBezTo>
                        <a:cubicBezTo>
                          <a:pt x="-15010" y="1074391"/>
                          <a:pt x="-17685" y="797954"/>
                          <a:pt x="0" y="641947"/>
                        </a:cubicBezTo>
                        <a:cubicBezTo>
                          <a:pt x="17685" y="485940"/>
                          <a:pt x="-16663" y="204346"/>
                          <a:pt x="0" y="0"/>
                        </a:cubicBezTo>
                        <a:close/>
                      </a:path>
                      <a:path w="3834122" h="2469027" stroke="0" extrusionOk="0">
                        <a:moveTo>
                          <a:pt x="0" y="0"/>
                        </a:moveTo>
                        <a:cubicBezTo>
                          <a:pt x="210886" y="-13010"/>
                          <a:pt x="361820" y="20989"/>
                          <a:pt x="523997" y="0"/>
                        </a:cubicBezTo>
                        <a:cubicBezTo>
                          <a:pt x="686174" y="-20989"/>
                          <a:pt x="846004" y="-7042"/>
                          <a:pt x="1047993" y="0"/>
                        </a:cubicBezTo>
                        <a:cubicBezTo>
                          <a:pt x="1249982" y="7042"/>
                          <a:pt x="1483475" y="-1723"/>
                          <a:pt x="1610331" y="0"/>
                        </a:cubicBezTo>
                        <a:cubicBezTo>
                          <a:pt x="1737187" y="1723"/>
                          <a:pt x="2155941" y="30045"/>
                          <a:pt x="2326034" y="0"/>
                        </a:cubicBezTo>
                        <a:cubicBezTo>
                          <a:pt x="2496127" y="-30045"/>
                          <a:pt x="2733287" y="8712"/>
                          <a:pt x="2888372" y="0"/>
                        </a:cubicBezTo>
                        <a:cubicBezTo>
                          <a:pt x="3043457" y="-8712"/>
                          <a:pt x="3598803" y="-36029"/>
                          <a:pt x="3834122" y="0"/>
                        </a:cubicBezTo>
                        <a:cubicBezTo>
                          <a:pt x="3827375" y="275994"/>
                          <a:pt x="3847906" y="416383"/>
                          <a:pt x="3834122" y="592566"/>
                        </a:cubicBezTo>
                        <a:cubicBezTo>
                          <a:pt x="3820338" y="768749"/>
                          <a:pt x="3865545" y="1057711"/>
                          <a:pt x="3834122" y="1259204"/>
                        </a:cubicBezTo>
                        <a:cubicBezTo>
                          <a:pt x="3802699" y="1460697"/>
                          <a:pt x="3842269" y="1628384"/>
                          <a:pt x="3834122" y="1851770"/>
                        </a:cubicBezTo>
                        <a:cubicBezTo>
                          <a:pt x="3825975" y="2075156"/>
                          <a:pt x="3851918" y="2166695"/>
                          <a:pt x="3834122" y="2469027"/>
                        </a:cubicBezTo>
                        <a:cubicBezTo>
                          <a:pt x="3667942" y="2491815"/>
                          <a:pt x="3436650" y="2459950"/>
                          <a:pt x="3310125" y="2469027"/>
                        </a:cubicBezTo>
                        <a:cubicBezTo>
                          <a:pt x="3183600" y="2478104"/>
                          <a:pt x="2930632" y="2485201"/>
                          <a:pt x="2786129" y="2469027"/>
                        </a:cubicBezTo>
                        <a:cubicBezTo>
                          <a:pt x="2641626" y="2452853"/>
                          <a:pt x="2395761" y="2473100"/>
                          <a:pt x="2223791" y="2469027"/>
                        </a:cubicBezTo>
                        <a:cubicBezTo>
                          <a:pt x="2051821" y="2464954"/>
                          <a:pt x="1941172" y="2466810"/>
                          <a:pt x="1699794" y="2469027"/>
                        </a:cubicBezTo>
                        <a:cubicBezTo>
                          <a:pt x="1458416" y="2471244"/>
                          <a:pt x="1388650" y="2442990"/>
                          <a:pt x="1137456" y="2469027"/>
                        </a:cubicBezTo>
                        <a:cubicBezTo>
                          <a:pt x="886262" y="2495064"/>
                          <a:pt x="255412" y="2412795"/>
                          <a:pt x="0" y="2469027"/>
                        </a:cubicBezTo>
                        <a:cubicBezTo>
                          <a:pt x="30888" y="2207739"/>
                          <a:pt x="16892" y="1963346"/>
                          <a:pt x="0" y="1802390"/>
                        </a:cubicBezTo>
                        <a:cubicBezTo>
                          <a:pt x="-16892" y="1641434"/>
                          <a:pt x="4841" y="1491483"/>
                          <a:pt x="0" y="1234514"/>
                        </a:cubicBezTo>
                        <a:cubicBezTo>
                          <a:pt x="-4841" y="977545"/>
                          <a:pt x="24300" y="852158"/>
                          <a:pt x="0" y="592566"/>
                        </a:cubicBezTo>
                        <a:cubicBezTo>
                          <a:pt x="-24300" y="332974"/>
                          <a:pt x="-16324" y="131973"/>
                          <a:pt x="0" y="0"/>
                        </a:cubicBezTo>
                        <a:close/>
                      </a:path>
                    </a:pathLst>
                  </a:custGeom>
                  <ask:type>
                    <ask:lineSketchNone/>
                  </ask:type>
                </ask:lineSketchStyleProps>
              </a:ext>
            </a:extLst>
          </a:ln>
        </p:spPr>
      </p:pic>
    </p:spTree>
    <p:extLst>
      <p:ext uri="{BB962C8B-B14F-4D97-AF65-F5344CB8AC3E}">
        <p14:creationId xmlns:p14="http://schemas.microsoft.com/office/powerpoint/2010/main" val="2130467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13">
            <a:extLst>
              <a:ext uri="{FF2B5EF4-FFF2-40B4-BE49-F238E27FC236}">
                <a16:creationId xmlns:a16="http://schemas.microsoft.com/office/drawing/2014/main" id="{1D1F5DB0-0A28-0E80-094F-FDC03E374B89}"/>
              </a:ext>
            </a:extLst>
          </p:cNvPr>
          <p:cNvSpPr txBox="1">
            <a:spLocks/>
          </p:cNvSpPr>
          <p:nvPr/>
        </p:nvSpPr>
        <p:spPr>
          <a:xfrm>
            <a:off x="695325" y="1388669"/>
            <a:ext cx="10980738" cy="5012132"/>
          </a:xfrm>
          <a:prstGeom prst="rect">
            <a:avLst/>
          </a:prstGeom>
          <a:gradFill flip="none" rotWithShape="1">
            <a:gsLst>
              <a:gs pos="0">
                <a:schemeClr val="accent1">
                  <a:lumMod val="20000"/>
                  <a:lumOff val="80000"/>
                </a:schemeClr>
              </a:gs>
              <a:gs pos="100000">
                <a:schemeClr val="bg1"/>
              </a:gs>
            </a:gsLst>
            <a:lin ang="2700000" scaled="1"/>
            <a:tileRect/>
          </a:gra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fr-FR" dirty="0"/>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sz="1800" dirty="0">
                <a:solidFill>
                  <a:srgbClr val="C00000"/>
                </a:solidFill>
                <a:ea typeface="Calibri" panose="020F0502020204030204" pitchFamily="34" charset="0"/>
                <a:cs typeface="Times New Roman" panose="02020603050405020304" pitchFamily="18" charset="0"/>
              </a:rPr>
              <a:t>Testez vos connaissances </a:t>
            </a:r>
            <a:r>
              <a:rPr lang="fr-FR" sz="1800" dirty="0">
                <a:ea typeface="Calibri" panose="020F0502020204030204" pitchFamily="34" charset="0"/>
                <a:cs typeface="Times New Roman" panose="02020603050405020304" pitchFamily="18" charset="0"/>
              </a:rPr>
              <a:t>sur le parcours digital au service du client.</a:t>
            </a:r>
            <a:endParaRPr lang="fr-FR" dirty="0"/>
          </a:p>
        </p:txBody>
      </p:sp>
      <p:sp>
        <p:nvSpPr>
          <p:cNvPr id="2" name="Espace réservé du contenu 1">
            <a:extLst>
              <a:ext uri="{FF2B5EF4-FFF2-40B4-BE49-F238E27FC236}">
                <a16:creationId xmlns:a16="http://schemas.microsoft.com/office/drawing/2014/main" id="{E60AC712-7C5B-FCEE-5ACF-9C8D8F1FB090}"/>
              </a:ext>
            </a:extLst>
          </p:cNvPr>
          <p:cNvSpPr txBox="1">
            <a:spLocks noGrp="1"/>
          </p:cNvSpPr>
          <p:nvPr>
            <p:ph idx="1"/>
          </p:nvPr>
        </p:nvSpPr>
        <p:spPr>
          <a:xfrm>
            <a:off x="695325" y="1389063"/>
            <a:ext cx="10980738" cy="5216813"/>
          </a:xfrm>
          <a:prstGeom prst="rect">
            <a:avLst/>
          </a:prstGeom>
          <a:noFill/>
        </p:spPr>
        <p:txBody>
          <a:bodyPr wrap="square" rtlCol="0">
            <a:spAutoFit/>
          </a:bodyPr>
          <a:lstStyle/>
          <a:p>
            <a:r>
              <a:rPr lang="fr-FR" sz="1800" dirty="0">
                <a:effectLst/>
                <a:latin typeface="Calibri" panose="020F0502020204030204" pitchFamily="34" charset="0"/>
                <a:ea typeface="Calibri" panose="020F0502020204030204" pitchFamily="34" charset="0"/>
              </a:rPr>
              <a:t>Parce qu'un projet immobilier est un parcours, rendez-vous sur le circuit Klaxoon pour tester vos connaissances en 4 étapes sur le digital au service du cr</a:t>
            </a:r>
            <a:r>
              <a:rPr lang="fr-FR" sz="1800" dirty="0">
                <a:latin typeface="Calibri" panose="020F0502020204030204" pitchFamily="34" charset="0"/>
                <a:ea typeface="Calibri" panose="020F0502020204030204" pitchFamily="34" charset="0"/>
              </a:rPr>
              <a:t>é</a:t>
            </a:r>
            <a:r>
              <a:rPr lang="fr-FR" sz="1800" dirty="0">
                <a:effectLst/>
                <a:latin typeface="Calibri" panose="020F0502020204030204" pitchFamily="34" charset="0"/>
                <a:ea typeface="Calibri" panose="020F0502020204030204" pitchFamily="34" charset="0"/>
              </a:rPr>
              <a:t>dit immobilier.</a:t>
            </a:r>
          </a:p>
          <a:p>
            <a:r>
              <a:rPr lang="fr-FR" sz="1800" b="1" dirty="0">
                <a:latin typeface="Calibri" panose="020F0502020204030204" pitchFamily="34" charset="0"/>
                <a:ea typeface="Calibri" panose="020F0502020204030204" pitchFamily="34" charset="0"/>
              </a:rPr>
              <a:t>Utilisez le nom de votre agence comme pseudonyme pour démarrer le quiz.</a:t>
            </a:r>
          </a:p>
          <a:p>
            <a:endParaRPr lang="fr-FR" sz="1800" dirty="0">
              <a:effectLst/>
              <a:latin typeface="Calibri" panose="020F0502020204030204" pitchFamily="34" charset="0"/>
              <a:ea typeface="Calibri" panose="020F0502020204030204" pitchFamily="34" charset="0"/>
            </a:endParaRPr>
          </a:p>
          <a:p>
            <a:r>
              <a:rPr lang="fr-FR" sz="1800" u="sng" dirty="0">
                <a:solidFill>
                  <a:srgbClr val="0563C1"/>
                </a:solidFill>
                <a:effectLst/>
                <a:latin typeface="Calibri" panose="020F0502020204030204" pitchFamily="34" charset="0"/>
                <a:ea typeface="Calibri" panose="020F0502020204030204" pitchFamily="34" charset="0"/>
                <a:hlinkClick r:id="rId2"/>
              </a:rPr>
              <a:t>https://app.klaxoon.com/join/N7SBRJV</a:t>
            </a:r>
            <a:r>
              <a:rPr lang="fr-FR" sz="1800" dirty="0">
                <a:effectLst/>
                <a:latin typeface="Calibri" panose="020F0502020204030204" pitchFamily="34" charset="0"/>
                <a:ea typeface="Calibri" panose="020F0502020204030204" pitchFamily="34" charset="0"/>
              </a:rPr>
              <a:t> </a:t>
            </a:r>
          </a:p>
          <a:p>
            <a:endParaRPr lang="fr-FR" sz="1800" b="1" dirty="0">
              <a:effectLst/>
              <a:latin typeface="Calibri" panose="020F0502020204030204" pitchFamily="34" charset="0"/>
              <a:ea typeface="Calibri" panose="020F0502020204030204" pitchFamily="34" charset="0"/>
            </a:endParaRPr>
          </a:p>
          <a:p>
            <a:endParaRPr lang="fr-FR" sz="1800" b="1" dirty="0">
              <a:latin typeface="Calibri" panose="020F0502020204030204" pitchFamily="34" charset="0"/>
              <a:ea typeface="Calibri" panose="020F0502020204030204" pitchFamily="34" charset="0"/>
            </a:endParaRPr>
          </a:p>
          <a:p>
            <a:endParaRPr lang="fr-FR" sz="1800" b="1" dirty="0">
              <a:effectLst/>
              <a:latin typeface="Calibri" panose="020F0502020204030204" pitchFamily="34" charset="0"/>
              <a:ea typeface="Calibri" panose="020F0502020204030204" pitchFamily="34" charset="0"/>
            </a:endParaRPr>
          </a:p>
          <a:p>
            <a:endParaRPr lang="fr-FR" sz="1800" b="1" dirty="0">
              <a:latin typeface="Calibri" panose="020F0502020204030204" pitchFamily="34" charset="0"/>
              <a:ea typeface="Calibri" panose="020F0502020204030204" pitchFamily="34" charset="0"/>
            </a:endParaRPr>
          </a:p>
          <a:p>
            <a:endParaRPr lang="fr-FR" sz="1800" b="1" dirty="0">
              <a:effectLst/>
              <a:latin typeface="Calibri" panose="020F0502020204030204" pitchFamily="34" charset="0"/>
              <a:ea typeface="Calibri" panose="020F0502020204030204" pitchFamily="34" charset="0"/>
            </a:endParaRPr>
          </a:p>
          <a:p>
            <a:endParaRPr lang="fr-FR" sz="1800" b="1" dirty="0">
              <a:latin typeface="Calibri" panose="020F0502020204030204" pitchFamily="34" charset="0"/>
              <a:ea typeface="Calibri" panose="020F0502020204030204" pitchFamily="34" charset="0"/>
            </a:endParaRPr>
          </a:p>
          <a:p>
            <a:endParaRPr lang="fr-FR" sz="1800" b="1" dirty="0">
              <a:effectLst/>
              <a:latin typeface="Calibri" panose="020F0502020204030204" pitchFamily="34" charset="0"/>
              <a:ea typeface="Calibri" panose="020F0502020204030204" pitchFamily="34" charset="0"/>
            </a:endParaRPr>
          </a:p>
          <a:p>
            <a:endParaRPr lang="fr-FR" sz="1800" b="1" dirty="0">
              <a:latin typeface="Calibri" panose="020F0502020204030204" pitchFamily="34" charset="0"/>
              <a:ea typeface="Calibri" panose="020F0502020204030204" pitchFamily="34" charset="0"/>
            </a:endParaRPr>
          </a:p>
          <a:p>
            <a:endParaRPr lang="fr-FR" sz="1800" b="1" dirty="0">
              <a:effectLst/>
              <a:latin typeface="Calibri" panose="020F0502020204030204" pitchFamily="34" charset="0"/>
              <a:ea typeface="Calibri" panose="020F0502020204030204" pitchFamily="34" charset="0"/>
            </a:endParaRPr>
          </a:p>
          <a:p>
            <a:endParaRPr lang="fr-FR" dirty="0">
              <a:solidFill>
                <a:srgbClr val="C00000"/>
              </a:solidFill>
              <a:ea typeface="Calibri" panose="020F0502020204030204" pitchFamily="34" charset="0"/>
              <a:cs typeface="Times New Roman" panose="02020603050405020304" pitchFamily="18" charset="0"/>
            </a:endParaRPr>
          </a:p>
        </p:txBody>
      </p:sp>
      <p:pic>
        <p:nvPicPr>
          <p:cNvPr id="5" name="Image 4">
            <a:hlinkClick r:id="rId2"/>
            <a:extLst>
              <a:ext uri="{FF2B5EF4-FFF2-40B4-BE49-F238E27FC236}">
                <a16:creationId xmlns:a16="http://schemas.microsoft.com/office/drawing/2014/main" id="{465DD2AD-9004-71E9-15B8-F8BDB30EFF15}"/>
              </a:ext>
            </a:extLst>
          </p:cNvPr>
          <p:cNvPicPr>
            <a:picLocks noChangeAspect="1"/>
          </p:cNvPicPr>
          <p:nvPr/>
        </p:nvPicPr>
        <p:blipFill>
          <a:blip r:embed="rId3"/>
          <a:stretch>
            <a:fillRect/>
          </a:stretch>
        </p:blipFill>
        <p:spPr>
          <a:xfrm>
            <a:off x="1381411" y="3389013"/>
            <a:ext cx="4498998" cy="2462566"/>
          </a:xfrm>
          <a:prstGeom prst="rect">
            <a:avLst/>
          </a:prstGeom>
        </p:spPr>
      </p:pic>
      <p:pic>
        <p:nvPicPr>
          <p:cNvPr id="7" name="Image 6">
            <a:hlinkClick r:id="rId2"/>
            <a:extLst>
              <a:ext uri="{FF2B5EF4-FFF2-40B4-BE49-F238E27FC236}">
                <a16:creationId xmlns:a16="http://schemas.microsoft.com/office/drawing/2014/main" id="{75715D1E-2D1C-9F98-FF21-F5FC8E272908}"/>
              </a:ext>
            </a:extLst>
          </p:cNvPr>
          <p:cNvPicPr>
            <a:picLocks noChangeAspect="1"/>
          </p:cNvPicPr>
          <p:nvPr/>
        </p:nvPicPr>
        <p:blipFill rotWithShape="1">
          <a:blip r:embed="rId4"/>
          <a:srcRect l="536" b="2386"/>
          <a:stretch/>
        </p:blipFill>
        <p:spPr>
          <a:xfrm>
            <a:off x="6311592" y="3389013"/>
            <a:ext cx="4441570" cy="2462566"/>
          </a:xfrm>
          <a:prstGeom prst="rect">
            <a:avLst/>
          </a:prstGeom>
        </p:spPr>
      </p:pic>
      <p:pic>
        <p:nvPicPr>
          <p:cNvPr id="4" name="Image 3">
            <a:hlinkClick r:id="rId2"/>
            <a:extLst>
              <a:ext uri="{FF2B5EF4-FFF2-40B4-BE49-F238E27FC236}">
                <a16:creationId xmlns:a16="http://schemas.microsoft.com/office/drawing/2014/main" id="{0ABBC1DB-B7D4-4088-3D3C-D9D5B64415CE}"/>
              </a:ext>
            </a:extLst>
          </p:cNvPr>
          <p:cNvPicPr>
            <a:picLocks noChangeAspect="1"/>
          </p:cNvPicPr>
          <p:nvPr/>
        </p:nvPicPr>
        <p:blipFill>
          <a:blip r:embed="rId5">
            <a:duotone>
              <a:prstClr val="black"/>
              <a:schemeClr val="accent4">
                <a:tint val="45000"/>
                <a:satMod val="400000"/>
              </a:schemeClr>
            </a:duotone>
          </a:blip>
          <a:stretch>
            <a:fillRect/>
          </a:stretch>
        </p:blipFill>
        <p:spPr>
          <a:xfrm rot="5400000" flipH="1" flipV="1">
            <a:off x="10366041" y="5519725"/>
            <a:ext cx="695903" cy="669172"/>
          </a:xfrm>
          <a:prstGeom prst="rect">
            <a:avLst/>
          </a:prstGeom>
          <a:noFill/>
        </p:spPr>
      </p:pic>
      <p:pic>
        <p:nvPicPr>
          <p:cNvPr id="6" name="Image 5">
            <a:hlinkClick r:id="rId2"/>
            <a:extLst>
              <a:ext uri="{FF2B5EF4-FFF2-40B4-BE49-F238E27FC236}">
                <a16:creationId xmlns:a16="http://schemas.microsoft.com/office/drawing/2014/main" id="{DBB7CA50-1500-C2FF-98BD-5561EC0F80BB}"/>
              </a:ext>
            </a:extLst>
          </p:cNvPr>
          <p:cNvPicPr>
            <a:picLocks noChangeAspect="1"/>
          </p:cNvPicPr>
          <p:nvPr/>
        </p:nvPicPr>
        <p:blipFill>
          <a:blip r:embed="rId5">
            <a:duotone>
              <a:prstClr val="black"/>
              <a:schemeClr val="accent4">
                <a:tint val="45000"/>
                <a:satMod val="400000"/>
              </a:schemeClr>
            </a:duotone>
          </a:blip>
          <a:stretch>
            <a:fillRect/>
          </a:stretch>
        </p:blipFill>
        <p:spPr>
          <a:xfrm rot="5400000" flipH="1" flipV="1">
            <a:off x="5532457" y="5519725"/>
            <a:ext cx="695903" cy="669172"/>
          </a:xfrm>
          <a:prstGeom prst="rect">
            <a:avLst/>
          </a:prstGeom>
          <a:noFill/>
        </p:spPr>
      </p:pic>
    </p:spTree>
    <p:extLst>
      <p:ext uri="{BB962C8B-B14F-4D97-AF65-F5344CB8AC3E}">
        <p14:creationId xmlns:p14="http://schemas.microsoft.com/office/powerpoint/2010/main" val="4133326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0"/>
            <a:ext cx="7637637" cy="6858000"/>
          </a:xfrm>
        </p:spPr>
        <p:txBody>
          <a:bodyPr anchor="ctr"/>
          <a:lstStyle/>
          <a:p>
            <a:r>
              <a:rPr lang="fr-FR" sz="2400" dirty="0"/>
              <a:t>Contexte </a:t>
            </a:r>
          </a:p>
          <a:p>
            <a:endParaRPr lang="fr-FR" sz="2400" dirty="0"/>
          </a:p>
          <a:p>
            <a:r>
              <a:rPr lang="fr-FR" sz="2400" dirty="0"/>
              <a:t>Témoignages sur l’importance du 1er rendez-vous</a:t>
            </a:r>
          </a:p>
          <a:p>
            <a:endParaRPr lang="fr-FR" sz="2400" dirty="0"/>
          </a:p>
          <a:p>
            <a:r>
              <a:rPr lang="fr-FR" sz="2400" dirty="0"/>
              <a:t>Le parcours immobilier digital</a:t>
            </a:r>
          </a:p>
          <a:p>
            <a:endParaRPr lang="fr-FR" sz="2400" dirty="0"/>
          </a:p>
          <a:p>
            <a:r>
              <a:rPr lang="fr-FR" sz="2400" b="1" dirty="0"/>
              <a:t>Les différents dispositifs d’accompagnement au réseau </a:t>
            </a:r>
          </a:p>
        </p:txBody>
      </p:sp>
    </p:spTree>
    <p:extLst>
      <p:ext uri="{BB962C8B-B14F-4D97-AF65-F5344CB8AC3E}">
        <p14:creationId xmlns:p14="http://schemas.microsoft.com/office/powerpoint/2010/main" val="66686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err="1">
                <a:solidFill>
                  <a:srgbClr val="C00000"/>
                </a:solidFill>
              </a:rPr>
              <a:t>CloE</a:t>
            </a:r>
            <a:r>
              <a:rPr lang="fr-FR" dirty="0">
                <a:solidFill>
                  <a:srgbClr val="C00000"/>
                </a:solidFill>
              </a:rPr>
              <a:t> : le réflexe indispensable </a:t>
            </a:r>
            <a:r>
              <a:rPr lang="fr-FR" dirty="0"/>
              <a:t>avant de contacter l’assistance.</a:t>
            </a:r>
          </a:p>
        </p:txBody>
      </p:sp>
      <p:pic>
        <p:nvPicPr>
          <p:cNvPr id="17" name="Picture 8" descr="Free vector we love our work web banner woman working landing">
            <a:extLst>
              <a:ext uri="{FF2B5EF4-FFF2-40B4-BE49-F238E27FC236}">
                <a16:creationId xmlns:a16="http://schemas.microsoft.com/office/drawing/2014/main" id="{B6B257E8-11C4-B17C-7D87-AC10A01670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011" r="4184"/>
          <a:stretch/>
        </p:blipFill>
        <p:spPr bwMode="auto">
          <a:xfrm>
            <a:off x="869660" y="3018668"/>
            <a:ext cx="3019673" cy="27148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0F25E5D3-C1AE-334F-BBA5-DA62361A6F4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780470" y="1315514"/>
            <a:ext cx="1143000" cy="1038225"/>
          </a:xfrm>
          <a:prstGeom prst="rect">
            <a:avLst/>
          </a:prstGeom>
        </p:spPr>
      </p:pic>
      <p:sp>
        <p:nvSpPr>
          <p:cNvPr id="20" name="Espace réservé du contenu 1">
            <a:extLst>
              <a:ext uri="{FF2B5EF4-FFF2-40B4-BE49-F238E27FC236}">
                <a16:creationId xmlns:a16="http://schemas.microsoft.com/office/drawing/2014/main" id="{85E402B6-4640-A0C0-52FE-6988AB707446}"/>
              </a:ext>
            </a:extLst>
          </p:cNvPr>
          <p:cNvSpPr txBox="1">
            <a:spLocks/>
          </p:cNvSpPr>
          <p:nvPr/>
        </p:nvSpPr>
        <p:spPr>
          <a:xfrm>
            <a:off x="695325" y="1555473"/>
            <a:ext cx="9918246" cy="447164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Avant toute sollicitation de l’assistance, </a:t>
            </a:r>
            <a:r>
              <a:rPr lang="fr-FR" dirty="0">
                <a:solidFill>
                  <a:srgbClr val="C00000"/>
                </a:solidFill>
              </a:rPr>
              <a:t>pensez à consulter </a:t>
            </a:r>
            <a:r>
              <a:rPr lang="fr-FR" dirty="0" err="1">
                <a:solidFill>
                  <a:srgbClr val="C00000"/>
                </a:solidFill>
              </a:rPr>
              <a:t>CloE</a:t>
            </a:r>
            <a:r>
              <a:rPr lang="fr-FR" dirty="0">
                <a:solidFill>
                  <a:srgbClr val="C00000"/>
                </a:solidFill>
              </a:rPr>
              <a:t>. </a:t>
            </a:r>
            <a:r>
              <a:rPr lang="fr-FR" dirty="0"/>
              <a:t>Vous y trouverez un grand nombre de réponses sur le domaine immobilier.</a:t>
            </a:r>
          </a:p>
          <a:p>
            <a:endParaRPr lang="fr-FR" dirty="0"/>
          </a:p>
        </p:txBody>
      </p:sp>
      <p:sp>
        <p:nvSpPr>
          <p:cNvPr id="21" name="Espace réservé du contenu 1">
            <a:extLst>
              <a:ext uri="{FF2B5EF4-FFF2-40B4-BE49-F238E27FC236}">
                <a16:creationId xmlns:a16="http://schemas.microsoft.com/office/drawing/2014/main" id="{DF12FB35-1287-D113-F9CB-AD6AA6D771B3}"/>
              </a:ext>
            </a:extLst>
          </p:cNvPr>
          <p:cNvSpPr txBox="1">
            <a:spLocks/>
          </p:cNvSpPr>
          <p:nvPr/>
        </p:nvSpPr>
        <p:spPr>
          <a:xfrm>
            <a:off x="4063667" y="2725064"/>
            <a:ext cx="7859803" cy="33020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t>Dès qu’il y a un changement de process ou une nouveauté sur l’outil, l’assistance se charge de l’alimentation de </a:t>
            </a:r>
            <a:r>
              <a:rPr lang="fr-FR" dirty="0" err="1"/>
              <a:t>CloE</a:t>
            </a:r>
            <a:r>
              <a:rPr lang="fr-FR" dirty="0"/>
              <a:t>. Des informations y sont ajoutées dès que nécessaire.</a:t>
            </a:r>
          </a:p>
          <a:p>
            <a:pPr algn="just"/>
            <a:r>
              <a:rPr lang="fr-FR" dirty="0"/>
              <a:t>Après avoir pris connaissance de la réponse à votre demande :</a:t>
            </a:r>
          </a:p>
          <a:p>
            <a:pPr lvl="1" algn="just"/>
            <a:r>
              <a:rPr lang="fr-FR" dirty="0"/>
              <a:t>Si la réponse est satisfaisante, à la question « ai-je bien répondu à votre question ? » cliquez sur</a:t>
            </a:r>
          </a:p>
          <a:p>
            <a:pPr lvl="1" algn="just"/>
            <a:r>
              <a:rPr lang="fr-FR" dirty="0"/>
              <a:t>Si </a:t>
            </a:r>
            <a:r>
              <a:rPr lang="fr-FR" dirty="0" err="1"/>
              <a:t>CloE</a:t>
            </a:r>
            <a:r>
              <a:rPr lang="fr-FR" dirty="0"/>
              <a:t> n’a pas la réponse à votre demande, à la question « ai-je bien répondu à votre question ? » pensez à mettre                . Cela permettra à l’assistance d’enrichir </a:t>
            </a:r>
            <a:r>
              <a:rPr lang="fr-FR" dirty="0" err="1"/>
              <a:t>CloE</a:t>
            </a:r>
            <a:r>
              <a:rPr lang="fr-FR" dirty="0"/>
              <a:t> en apportant la réponse à la question posée.</a:t>
            </a:r>
          </a:p>
          <a:p>
            <a:pPr lvl="1" algn="just"/>
            <a:r>
              <a:rPr lang="fr-FR" dirty="0"/>
              <a:t>Si </a:t>
            </a:r>
            <a:r>
              <a:rPr lang="fr-FR" dirty="0" err="1"/>
              <a:t>CloE</a:t>
            </a:r>
            <a:r>
              <a:rPr lang="fr-FR" dirty="0"/>
              <a:t> vous apporte une réponse, mais que celle-ci vous semble fausse ou incomplète, n’hésitez pas à contacter l’assistance afin que l’information vous soit confirmée ou que la réponse soit ajustée dans l’outil.</a:t>
            </a:r>
          </a:p>
        </p:txBody>
      </p:sp>
      <p:pic>
        <p:nvPicPr>
          <p:cNvPr id="25" name="Image 24">
            <a:extLst>
              <a:ext uri="{FF2B5EF4-FFF2-40B4-BE49-F238E27FC236}">
                <a16:creationId xmlns:a16="http://schemas.microsoft.com/office/drawing/2014/main" id="{98373955-7A9C-8450-14CF-8D88C9F5C3DE}"/>
              </a:ext>
            </a:extLst>
          </p:cNvPr>
          <p:cNvPicPr>
            <a:picLocks noChangeAspect="1"/>
          </p:cNvPicPr>
          <p:nvPr/>
        </p:nvPicPr>
        <p:blipFill>
          <a:blip r:embed="rId4"/>
          <a:stretch>
            <a:fillRect/>
          </a:stretch>
        </p:blipFill>
        <p:spPr>
          <a:xfrm>
            <a:off x="7169391" y="4731104"/>
            <a:ext cx="805945" cy="276324"/>
          </a:xfrm>
          <a:prstGeom prst="rect">
            <a:avLst/>
          </a:prstGeom>
        </p:spPr>
      </p:pic>
      <p:pic>
        <p:nvPicPr>
          <p:cNvPr id="1026" name="Image 2">
            <a:extLst>
              <a:ext uri="{FF2B5EF4-FFF2-40B4-BE49-F238E27FC236}">
                <a16:creationId xmlns:a16="http://schemas.microsoft.com/office/drawing/2014/main" id="{4510DD25-B014-4873-0E5D-0FB505381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672" y="4091875"/>
            <a:ext cx="809414" cy="295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16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50FB68-F362-482E-8A36-F8E65E6735AE}"/>
              </a:ext>
            </a:extLst>
          </p:cNvPr>
          <p:cNvSpPr>
            <a:spLocks noGrp="1"/>
          </p:cNvSpPr>
          <p:nvPr>
            <p:ph idx="1"/>
          </p:nvPr>
        </p:nvSpPr>
        <p:spPr>
          <a:xfrm>
            <a:off x="695325" y="1326675"/>
            <a:ext cx="10980738" cy="460373"/>
          </a:xfrm>
        </p:spPr>
        <p:txBody>
          <a:bodyPr/>
          <a:lstStyle/>
          <a:p>
            <a:r>
              <a:rPr lang="fr-FR" dirty="0"/>
              <a:t>En fonction de vos besoins, différents moyens sont à votre disposition pour contacter l’Assistance.</a:t>
            </a:r>
          </a:p>
        </p:txBody>
      </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sz="1800" dirty="0">
                <a:ea typeface="Calibri" panose="020F0502020204030204" pitchFamily="34" charset="0"/>
                <a:cs typeface="Times New Roman" panose="02020603050405020304" pitchFamily="18" charset="0"/>
              </a:rPr>
              <a:t>Comment contacter les services </a:t>
            </a:r>
            <a:r>
              <a:rPr lang="fr-FR" sz="1800" dirty="0">
                <a:solidFill>
                  <a:srgbClr val="C00000"/>
                </a:solidFill>
                <a:ea typeface="Calibri" panose="020F0502020204030204" pitchFamily="34" charset="0"/>
                <a:cs typeface="Times New Roman" panose="02020603050405020304" pitchFamily="18" charset="0"/>
              </a:rPr>
              <a:t>Assistance</a:t>
            </a:r>
            <a:r>
              <a:rPr lang="fr-FR" sz="1800" dirty="0">
                <a:ea typeface="Calibri" panose="020F0502020204030204" pitchFamily="34" charset="0"/>
                <a:cs typeface="Times New Roman" panose="02020603050405020304" pitchFamily="18" charset="0"/>
              </a:rPr>
              <a:t> ou </a:t>
            </a:r>
            <a:r>
              <a:rPr lang="fr-FR" sz="1800" dirty="0">
                <a:solidFill>
                  <a:srgbClr val="C00000"/>
                </a:solidFill>
                <a:ea typeface="Calibri" panose="020F0502020204030204" pitchFamily="34" charset="0"/>
                <a:cs typeface="Times New Roman" panose="02020603050405020304" pitchFamily="18" charset="0"/>
              </a:rPr>
              <a:t>Instruction</a:t>
            </a:r>
            <a:r>
              <a:rPr lang="fr-FR" sz="1800" dirty="0">
                <a:ea typeface="Calibri" panose="020F0502020204030204" pitchFamily="34" charset="0"/>
                <a:cs typeface="Times New Roman" panose="02020603050405020304" pitchFamily="18" charset="0"/>
              </a:rPr>
              <a:t> et dans quels cas ? </a:t>
            </a:r>
          </a:p>
        </p:txBody>
      </p:sp>
      <p:sp>
        <p:nvSpPr>
          <p:cNvPr id="5128" name="Rectangle 5127">
            <a:extLst>
              <a:ext uri="{FF2B5EF4-FFF2-40B4-BE49-F238E27FC236}">
                <a16:creationId xmlns:a16="http://schemas.microsoft.com/office/drawing/2014/main" id="{BF127A9C-1D7E-49F6-966E-1292AA0946EC}"/>
              </a:ext>
            </a:extLst>
          </p:cNvPr>
          <p:cNvSpPr/>
          <p:nvPr/>
        </p:nvSpPr>
        <p:spPr>
          <a:xfrm>
            <a:off x="9606522" y="2035475"/>
            <a:ext cx="2501689" cy="3971496"/>
          </a:xfrm>
          <a:custGeom>
            <a:avLst/>
            <a:gdLst>
              <a:gd name="connsiteX0" fmla="*/ 0 w 2501689"/>
              <a:gd name="connsiteY0" fmla="*/ 0 h 3971496"/>
              <a:gd name="connsiteX1" fmla="*/ 550372 w 2501689"/>
              <a:gd name="connsiteY1" fmla="*/ 0 h 3971496"/>
              <a:gd name="connsiteX2" fmla="*/ 1125760 w 2501689"/>
              <a:gd name="connsiteY2" fmla="*/ 0 h 3971496"/>
              <a:gd name="connsiteX3" fmla="*/ 1751182 w 2501689"/>
              <a:gd name="connsiteY3" fmla="*/ 0 h 3971496"/>
              <a:gd name="connsiteX4" fmla="*/ 2501689 w 2501689"/>
              <a:gd name="connsiteY4" fmla="*/ 0 h 3971496"/>
              <a:gd name="connsiteX5" fmla="*/ 2501689 w 2501689"/>
              <a:gd name="connsiteY5" fmla="*/ 741346 h 3971496"/>
              <a:gd name="connsiteX6" fmla="*/ 2501689 w 2501689"/>
              <a:gd name="connsiteY6" fmla="*/ 1363547 h 3971496"/>
              <a:gd name="connsiteX7" fmla="*/ 2501689 w 2501689"/>
              <a:gd name="connsiteY7" fmla="*/ 2025463 h 3971496"/>
              <a:gd name="connsiteX8" fmla="*/ 2501689 w 2501689"/>
              <a:gd name="connsiteY8" fmla="*/ 2687379 h 3971496"/>
              <a:gd name="connsiteX9" fmla="*/ 2501689 w 2501689"/>
              <a:gd name="connsiteY9" fmla="*/ 3389010 h 3971496"/>
              <a:gd name="connsiteX10" fmla="*/ 2501689 w 2501689"/>
              <a:gd name="connsiteY10" fmla="*/ 3971496 h 3971496"/>
              <a:gd name="connsiteX11" fmla="*/ 1826233 w 2501689"/>
              <a:gd name="connsiteY11" fmla="*/ 3971496 h 3971496"/>
              <a:gd name="connsiteX12" fmla="*/ 1225828 w 2501689"/>
              <a:gd name="connsiteY12" fmla="*/ 3971496 h 3971496"/>
              <a:gd name="connsiteX13" fmla="*/ 575388 w 2501689"/>
              <a:gd name="connsiteY13" fmla="*/ 3971496 h 3971496"/>
              <a:gd name="connsiteX14" fmla="*/ 0 w 2501689"/>
              <a:gd name="connsiteY14" fmla="*/ 3971496 h 3971496"/>
              <a:gd name="connsiteX15" fmla="*/ 0 w 2501689"/>
              <a:gd name="connsiteY15" fmla="*/ 3309580 h 3971496"/>
              <a:gd name="connsiteX16" fmla="*/ 0 w 2501689"/>
              <a:gd name="connsiteY16" fmla="*/ 2607949 h 3971496"/>
              <a:gd name="connsiteX17" fmla="*/ 0 w 2501689"/>
              <a:gd name="connsiteY17" fmla="*/ 2065178 h 3971496"/>
              <a:gd name="connsiteX18" fmla="*/ 0 w 2501689"/>
              <a:gd name="connsiteY18" fmla="*/ 1522407 h 3971496"/>
              <a:gd name="connsiteX19" fmla="*/ 0 w 2501689"/>
              <a:gd name="connsiteY19" fmla="*/ 820776 h 3971496"/>
              <a:gd name="connsiteX20" fmla="*/ 0 w 2501689"/>
              <a:gd name="connsiteY20" fmla="*/ 0 h 397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01689" h="3971496" fill="none" extrusionOk="0">
                <a:moveTo>
                  <a:pt x="0" y="0"/>
                </a:moveTo>
                <a:cubicBezTo>
                  <a:pt x="134843" y="-9985"/>
                  <a:pt x="361100" y="21270"/>
                  <a:pt x="550372" y="0"/>
                </a:cubicBezTo>
                <a:cubicBezTo>
                  <a:pt x="739644" y="-21270"/>
                  <a:pt x="988627" y="13655"/>
                  <a:pt x="1125760" y="0"/>
                </a:cubicBezTo>
                <a:cubicBezTo>
                  <a:pt x="1262893" y="-13655"/>
                  <a:pt x="1530394" y="-3692"/>
                  <a:pt x="1751182" y="0"/>
                </a:cubicBezTo>
                <a:cubicBezTo>
                  <a:pt x="1971970" y="3692"/>
                  <a:pt x="2309904" y="-13888"/>
                  <a:pt x="2501689" y="0"/>
                </a:cubicBezTo>
                <a:cubicBezTo>
                  <a:pt x="2536432" y="249458"/>
                  <a:pt x="2513603" y="531194"/>
                  <a:pt x="2501689" y="741346"/>
                </a:cubicBezTo>
                <a:cubicBezTo>
                  <a:pt x="2489775" y="951498"/>
                  <a:pt x="2518484" y="1123755"/>
                  <a:pt x="2501689" y="1363547"/>
                </a:cubicBezTo>
                <a:cubicBezTo>
                  <a:pt x="2484894" y="1603339"/>
                  <a:pt x="2504032" y="1889152"/>
                  <a:pt x="2501689" y="2025463"/>
                </a:cubicBezTo>
                <a:cubicBezTo>
                  <a:pt x="2499346" y="2161774"/>
                  <a:pt x="2532896" y="2402812"/>
                  <a:pt x="2501689" y="2687379"/>
                </a:cubicBezTo>
                <a:cubicBezTo>
                  <a:pt x="2470482" y="2971946"/>
                  <a:pt x="2515794" y="3219415"/>
                  <a:pt x="2501689" y="3389010"/>
                </a:cubicBezTo>
                <a:cubicBezTo>
                  <a:pt x="2487584" y="3558605"/>
                  <a:pt x="2473480" y="3743383"/>
                  <a:pt x="2501689" y="3971496"/>
                </a:cubicBezTo>
                <a:cubicBezTo>
                  <a:pt x="2192167" y="3938258"/>
                  <a:pt x="2145194" y="3965628"/>
                  <a:pt x="1826233" y="3971496"/>
                </a:cubicBezTo>
                <a:cubicBezTo>
                  <a:pt x="1507272" y="3977364"/>
                  <a:pt x="1415464" y="3975746"/>
                  <a:pt x="1225828" y="3971496"/>
                </a:cubicBezTo>
                <a:cubicBezTo>
                  <a:pt x="1036192" y="3967246"/>
                  <a:pt x="768624" y="3953910"/>
                  <a:pt x="575388" y="3971496"/>
                </a:cubicBezTo>
                <a:cubicBezTo>
                  <a:pt x="382152" y="3989082"/>
                  <a:pt x="161903" y="3991014"/>
                  <a:pt x="0" y="3971496"/>
                </a:cubicBezTo>
                <a:cubicBezTo>
                  <a:pt x="23837" y="3728748"/>
                  <a:pt x="29755" y="3486656"/>
                  <a:pt x="0" y="3309580"/>
                </a:cubicBezTo>
                <a:cubicBezTo>
                  <a:pt x="-29755" y="3132504"/>
                  <a:pt x="-4985" y="2929193"/>
                  <a:pt x="0" y="2607949"/>
                </a:cubicBezTo>
                <a:cubicBezTo>
                  <a:pt x="4985" y="2286705"/>
                  <a:pt x="19727" y="2230370"/>
                  <a:pt x="0" y="2065178"/>
                </a:cubicBezTo>
                <a:cubicBezTo>
                  <a:pt x="-19727" y="1899986"/>
                  <a:pt x="17808" y="1722428"/>
                  <a:pt x="0" y="1522407"/>
                </a:cubicBezTo>
                <a:cubicBezTo>
                  <a:pt x="-17808" y="1322386"/>
                  <a:pt x="1922" y="1111602"/>
                  <a:pt x="0" y="820776"/>
                </a:cubicBezTo>
                <a:cubicBezTo>
                  <a:pt x="-1922" y="529950"/>
                  <a:pt x="-24119" y="271687"/>
                  <a:pt x="0" y="0"/>
                </a:cubicBezTo>
                <a:close/>
              </a:path>
              <a:path w="2501689" h="3971496" stroke="0" extrusionOk="0">
                <a:moveTo>
                  <a:pt x="0" y="0"/>
                </a:moveTo>
                <a:cubicBezTo>
                  <a:pt x="292358" y="11270"/>
                  <a:pt x="335344" y="-20684"/>
                  <a:pt x="650439" y="0"/>
                </a:cubicBezTo>
                <a:cubicBezTo>
                  <a:pt x="965534" y="20684"/>
                  <a:pt x="1114852" y="18611"/>
                  <a:pt x="1275861" y="0"/>
                </a:cubicBezTo>
                <a:cubicBezTo>
                  <a:pt x="1436870" y="-18611"/>
                  <a:pt x="1641590" y="2422"/>
                  <a:pt x="1926301" y="0"/>
                </a:cubicBezTo>
                <a:cubicBezTo>
                  <a:pt x="2211012" y="-2422"/>
                  <a:pt x="2224761" y="5088"/>
                  <a:pt x="2501689" y="0"/>
                </a:cubicBezTo>
                <a:cubicBezTo>
                  <a:pt x="2491783" y="203560"/>
                  <a:pt x="2527399" y="442899"/>
                  <a:pt x="2501689" y="661916"/>
                </a:cubicBezTo>
                <a:cubicBezTo>
                  <a:pt x="2475979" y="880933"/>
                  <a:pt x="2509625" y="1078932"/>
                  <a:pt x="2501689" y="1323832"/>
                </a:cubicBezTo>
                <a:cubicBezTo>
                  <a:pt x="2493753" y="1568732"/>
                  <a:pt x="2517499" y="1726394"/>
                  <a:pt x="2501689" y="1946033"/>
                </a:cubicBezTo>
                <a:cubicBezTo>
                  <a:pt x="2485879" y="2165672"/>
                  <a:pt x="2469841" y="2392091"/>
                  <a:pt x="2501689" y="2607949"/>
                </a:cubicBezTo>
                <a:cubicBezTo>
                  <a:pt x="2533537" y="2823807"/>
                  <a:pt x="2525388" y="3002702"/>
                  <a:pt x="2501689" y="3309580"/>
                </a:cubicBezTo>
                <a:cubicBezTo>
                  <a:pt x="2477990" y="3616458"/>
                  <a:pt x="2518355" y="3737409"/>
                  <a:pt x="2501689" y="3971496"/>
                </a:cubicBezTo>
                <a:cubicBezTo>
                  <a:pt x="2291893" y="3995716"/>
                  <a:pt x="2085645" y="3998147"/>
                  <a:pt x="1876267" y="3971496"/>
                </a:cubicBezTo>
                <a:cubicBezTo>
                  <a:pt x="1666889" y="3944845"/>
                  <a:pt x="1458773" y="3998933"/>
                  <a:pt x="1200811" y="3971496"/>
                </a:cubicBezTo>
                <a:cubicBezTo>
                  <a:pt x="942849" y="3944059"/>
                  <a:pt x="759511" y="4001858"/>
                  <a:pt x="575388" y="3971496"/>
                </a:cubicBezTo>
                <a:cubicBezTo>
                  <a:pt x="391265" y="3941134"/>
                  <a:pt x="157686" y="3943177"/>
                  <a:pt x="0" y="3971496"/>
                </a:cubicBezTo>
                <a:cubicBezTo>
                  <a:pt x="-31581" y="3803421"/>
                  <a:pt x="-25244" y="3569041"/>
                  <a:pt x="0" y="3269865"/>
                </a:cubicBezTo>
                <a:cubicBezTo>
                  <a:pt x="25244" y="2970689"/>
                  <a:pt x="-27080" y="2928271"/>
                  <a:pt x="0" y="2607949"/>
                </a:cubicBezTo>
                <a:cubicBezTo>
                  <a:pt x="27080" y="2287627"/>
                  <a:pt x="17901" y="2165323"/>
                  <a:pt x="0" y="1985748"/>
                </a:cubicBezTo>
                <a:cubicBezTo>
                  <a:pt x="-17901" y="1806173"/>
                  <a:pt x="2603" y="1544559"/>
                  <a:pt x="0" y="1403262"/>
                </a:cubicBezTo>
                <a:cubicBezTo>
                  <a:pt x="-2603" y="1261965"/>
                  <a:pt x="13648" y="988612"/>
                  <a:pt x="0" y="781061"/>
                </a:cubicBezTo>
                <a:cubicBezTo>
                  <a:pt x="-13648" y="573510"/>
                  <a:pt x="5156" y="346817"/>
                  <a:pt x="0" y="0"/>
                </a:cubicBezTo>
                <a:close/>
              </a:path>
            </a:pathLst>
          </a:custGeom>
          <a:solidFill>
            <a:schemeClr val="bg1">
              <a:lumMod val="95000"/>
            </a:schemeClr>
          </a:solidFill>
          <a:ln>
            <a:solidFill>
              <a:srgbClr val="C00000"/>
            </a:solidFill>
            <a:extLst>
              <a:ext uri="{C807C97D-BFC1-408E-A445-0C87EB9F89A2}">
                <ask:lineSketchStyleProps xmlns:ask="http://schemas.microsoft.com/office/drawing/2018/sketchyshapes" sd="107669358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pic>
        <p:nvPicPr>
          <p:cNvPr id="1034" name="Image 1033">
            <a:extLst>
              <a:ext uri="{FF2B5EF4-FFF2-40B4-BE49-F238E27FC236}">
                <a16:creationId xmlns:a16="http://schemas.microsoft.com/office/drawing/2014/main" id="{DB8149C3-0E08-F292-ACCA-F1A5C27C0EA6}"/>
              </a:ext>
            </a:extLst>
          </p:cNvPr>
          <p:cNvPicPr>
            <a:picLocks noChangeAspect="1"/>
          </p:cNvPicPr>
          <p:nvPr/>
        </p:nvPicPr>
        <p:blipFill rotWithShape="1">
          <a:blip r:embed="rId2">
            <a:clrChange>
              <a:clrFrom>
                <a:srgbClr val="FFFFFF"/>
              </a:clrFrom>
              <a:clrTo>
                <a:srgbClr val="FFFFFF">
                  <a:alpha val="0"/>
                </a:srgbClr>
              </a:clrTo>
            </a:clrChange>
            <a:duotone>
              <a:schemeClr val="accent1">
                <a:shade val="45000"/>
                <a:satMod val="135000"/>
              </a:schemeClr>
              <a:prstClr val="white"/>
            </a:duotone>
          </a:blip>
          <a:srcRect t="1" r="7061" b="6015"/>
          <a:stretch/>
        </p:blipFill>
        <p:spPr>
          <a:xfrm>
            <a:off x="11623157" y="1431142"/>
            <a:ext cx="397484" cy="900384"/>
          </a:xfrm>
          <a:prstGeom prst="rect">
            <a:avLst/>
          </a:prstGeom>
        </p:spPr>
      </p:pic>
      <p:sp>
        <p:nvSpPr>
          <p:cNvPr id="4" name="Espace réservé du contenu 1">
            <a:extLst>
              <a:ext uri="{FF2B5EF4-FFF2-40B4-BE49-F238E27FC236}">
                <a16:creationId xmlns:a16="http://schemas.microsoft.com/office/drawing/2014/main" id="{873B8CD7-FE83-E159-F459-6BE3391CAA01}"/>
              </a:ext>
            </a:extLst>
          </p:cNvPr>
          <p:cNvSpPr txBox="1">
            <a:spLocks/>
          </p:cNvSpPr>
          <p:nvPr/>
        </p:nvSpPr>
        <p:spPr>
          <a:xfrm>
            <a:off x="9721720" y="2147860"/>
            <a:ext cx="2341464" cy="375728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latin typeface="Dreaming Outloud Script Pro" panose="03050502040304050704" pitchFamily="66" charset="0"/>
                <a:ea typeface="Calibri" panose="020F0502020204030204" pitchFamily="34" charset="0"/>
                <a:cs typeface="Dreaming Outloud Script Pro" panose="03050502040304050704" pitchFamily="66" charset="0"/>
              </a:rPr>
              <a:t>Ces différents dispositifs sont, pour beaucoup, basés sur le volontariat. </a:t>
            </a:r>
          </a:p>
          <a:p>
            <a:r>
              <a:rPr lang="fr-FR" sz="1400" dirty="0">
                <a:latin typeface="Dreaming Outloud Script Pro" panose="03050502040304050704" pitchFamily="66" charset="0"/>
                <a:ea typeface="Calibri" panose="020F0502020204030204" pitchFamily="34" charset="0"/>
                <a:cs typeface="Dreaming Outloud Script Pro" panose="03050502040304050704" pitchFamily="66" charset="0"/>
              </a:rPr>
              <a:t>N’hésitez pas à contacter la DCE pour en savoir plus et pour vous y inscrire. </a:t>
            </a:r>
          </a:p>
          <a:p>
            <a:r>
              <a:rPr lang="fr-FR" sz="1400" b="1" dirty="0">
                <a:solidFill>
                  <a:srgbClr val="C00000"/>
                </a:solidFill>
                <a:latin typeface="Dreaming Outloud Script Pro" panose="03050502040304050704" pitchFamily="66" charset="0"/>
                <a:ea typeface="Calibri" panose="020F0502020204030204" pitchFamily="34" charset="0"/>
                <a:cs typeface="Dreaming Outloud Script Pro" panose="03050502040304050704" pitchFamily="66" charset="0"/>
              </a:rPr>
              <a:t>Ne pas confondre dans l’agenda : </a:t>
            </a:r>
          </a:p>
          <a:p>
            <a:pPr marL="0" indent="0">
              <a:buNone/>
            </a:pPr>
            <a:r>
              <a:rPr lang="fr-FR" sz="1400" b="1" dirty="0">
                <a:highlight>
                  <a:srgbClr val="FFFF00"/>
                </a:highlight>
                <a:latin typeface="Dreaming Outloud Script Pro" panose="03050502040304050704" pitchFamily="66" charset="0"/>
                <a:ea typeface="Calibri" panose="020F0502020204030204" pitchFamily="34" charset="0"/>
                <a:cs typeface="Dreaming Outloud Script Pro" panose="03050502040304050704" pitchFamily="66" charset="0"/>
              </a:rPr>
              <a:t>Assistance</a:t>
            </a:r>
            <a:r>
              <a:rPr lang="fr-FR" sz="1400" dirty="0">
                <a:latin typeface="Dreaming Outloud Script Pro" panose="03050502040304050704" pitchFamily="66" charset="0"/>
                <a:ea typeface="Calibri" panose="020F0502020204030204" pitchFamily="34" charset="0"/>
                <a:cs typeface="Dreaming Outloud Script Pro" panose="03050502040304050704" pitchFamily="66" charset="0"/>
              </a:rPr>
              <a:t> = aide au montage</a:t>
            </a:r>
          </a:p>
          <a:p>
            <a:pPr marL="0" indent="0">
              <a:buNone/>
            </a:pPr>
            <a:r>
              <a:rPr lang="fr-FR" sz="1400" b="1" dirty="0">
                <a:highlight>
                  <a:srgbClr val="FFFF00"/>
                </a:highlight>
                <a:latin typeface="Dreaming Outloud Script Pro" panose="03050502040304050704" pitchFamily="66" charset="0"/>
                <a:ea typeface="Calibri" panose="020F0502020204030204" pitchFamily="34" charset="0"/>
                <a:cs typeface="Dreaming Outloud Script Pro" panose="03050502040304050704" pitchFamily="66" charset="0"/>
              </a:rPr>
              <a:t>Instruction</a:t>
            </a:r>
            <a:r>
              <a:rPr lang="fr-FR" sz="1400" dirty="0">
                <a:latin typeface="Dreaming Outloud Script Pro" panose="03050502040304050704" pitchFamily="66" charset="0"/>
                <a:ea typeface="Calibri" panose="020F0502020204030204" pitchFamily="34" charset="0"/>
                <a:cs typeface="Dreaming Outloud Script Pro" panose="03050502040304050704" pitchFamily="66" charset="0"/>
              </a:rPr>
              <a:t> =  dossier finalisé complet , RDV d’instruction pour éditer les offres</a:t>
            </a:r>
          </a:p>
        </p:txBody>
      </p:sp>
      <p:graphicFrame>
        <p:nvGraphicFramePr>
          <p:cNvPr id="5130" name="Tableau 5130">
            <a:extLst>
              <a:ext uri="{FF2B5EF4-FFF2-40B4-BE49-F238E27FC236}">
                <a16:creationId xmlns:a16="http://schemas.microsoft.com/office/drawing/2014/main" id="{CF0F1782-33A1-841B-4B00-8ED2756A711E}"/>
              </a:ext>
            </a:extLst>
          </p:cNvPr>
          <p:cNvGraphicFramePr>
            <a:graphicFrameLocks noGrp="1"/>
          </p:cNvGraphicFramePr>
          <p:nvPr>
            <p:extLst>
              <p:ext uri="{D42A27DB-BD31-4B8C-83A1-F6EECF244321}">
                <p14:modId xmlns:p14="http://schemas.microsoft.com/office/powerpoint/2010/main" val="414806250"/>
              </p:ext>
            </p:extLst>
          </p:nvPr>
        </p:nvGraphicFramePr>
        <p:xfrm>
          <a:off x="370101" y="1896747"/>
          <a:ext cx="9163180" cy="4325527"/>
        </p:xfrm>
        <a:graphic>
          <a:graphicData uri="http://schemas.openxmlformats.org/drawingml/2006/table">
            <a:tbl>
              <a:tblPr firstRow="1" bandRow="1">
                <a:tableStyleId>{5C22544A-7EE6-4342-B048-85BDC9FD1C3A}</a:tableStyleId>
              </a:tblPr>
              <a:tblGrid>
                <a:gridCol w="3113328">
                  <a:extLst>
                    <a:ext uri="{9D8B030D-6E8A-4147-A177-3AD203B41FA5}">
                      <a16:colId xmlns:a16="http://schemas.microsoft.com/office/drawing/2014/main" val="3562049060"/>
                    </a:ext>
                  </a:extLst>
                </a:gridCol>
                <a:gridCol w="1382485">
                  <a:extLst>
                    <a:ext uri="{9D8B030D-6E8A-4147-A177-3AD203B41FA5}">
                      <a16:colId xmlns:a16="http://schemas.microsoft.com/office/drawing/2014/main" val="1936317814"/>
                    </a:ext>
                  </a:extLst>
                </a:gridCol>
                <a:gridCol w="4667367">
                  <a:extLst>
                    <a:ext uri="{9D8B030D-6E8A-4147-A177-3AD203B41FA5}">
                      <a16:colId xmlns:a16="http://schemas.microsoft.com/office/drawing/2014/main" val="3906055986"/>
                    </a:ext>
                  </a:extLst>
                </a:gridCol>
              </a:tblGrid>
              <a:tr h="69557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solidFill>
                            <a:schemeClr val="tx1">
                              <a:lumMod val="75000"/>
                              <a:lumOff val="25000"/>
                            </a:schemeClr>
                          </a:solidFill>
                        </a:rPr>
                        <a:t>Type d’accompagnement</a:t>
                      </a:r>
                    </a:p>
                  </a:txBody>
                  <a:tcPr anchor="c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solidFill>
                            <a:schemeClr val="tx1">
                              <a:lumMod val="75000"/>
                              <a:lumOff val="25000"/>
                            </a:schemeClr>
                          </a:solidFill>
                        </a:rPr>
                        <a:t>Durée moyenne</a:t>
                      </a:r>
                    </a:p>
                  </a:txBody>
                  <a:tcPr anchor="ctr">
                    <a:solidFill>
                      <a:schemeClr val="bg2">
                        <a:lumMod val="20000"/>
                        <a:lumOff val="80000"/>
                      </a:schemeClr>
                    </a:solidFill>
                  </a:tcPr>
                </a:tc>
                <a:tc>
                  <a:txBody>
                    <a:bodyPr/>
                    <a:lstStyle/>
                    <a:p>
                      <a:pPr algn="ctr"/>
                      <a:r>
                        <a:rPr lang="fr-FR" sz="1800" dirty="0">
                          <a:solidFill>
                            <a:schemeClr val="tx1">
                              <a:lumMod val="75000"/>
                              <a:lumOff val="25000"/>
                            </a:schemeClr>
                          </a:solidFill>
                        </a:rPr>
                        <a:t>Comment faire ?</a:t>
                      </a:r>
                    </a:p>
                  </a:txBody>
                  <a:tcPr anchor="ctr">
                    <a:solidFill>
                      <a:schemeClr val="bg2">
                        <a:lumMod val="20000"/>
                        <a:lumOff val="80000"/>
                      </a:schemeClr>
                    </a:solidFill>
                  </a:tcPr>
                </a:tc>
                <a:extLst>
                  <a:ext uri="{0D108BD9-81ED-4DB2-BD59-A6C34878D82A}">
                    <a16:rowId xmlns:a16="http://schemas.microsoft.com/office/drawing/2014/main" val="221173180"/>
                  </a:ext>
                </a:extLst>
              </a:tr>
              <a:tr h="894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 Aide au montage d’un dossier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 Mon 1</a:t>
                      </a:r>
                      <a:r>
                        <a:rPr lang="fr-FR" sz="1600" baseline="30000" dirty="0">
                          <a:solidFill>
                            <a:schemeClr val="tx1">
                              <a:lumMod val="75000"/>
                              <a:lumOff val="25000"/>
                            </a:schemeClr>
                          </a:solidFill>
                        </a:rPr>
                        <a:t>er</a:t>
                      </a:r>
                      <a:r>
                        <a:rPr lang="fr-FR" sz="1600" dirty="0">
                          <a:solidFill>
                            <a:schemeClr val="tx1">
                              <a:lumMod val="75000"/>
                              <a:lumOff val="25000"/>
                            </a:schemeClr>
                          </a:solidFill>
                        </a:rPr>
                        <a:t> dossier </a:t>
                      </a:r>
                      <a:r>
                        <a:rPr lang="fr-FR" sz="1600" dirty="0" err="1">
                          <a:solidFill>
                            <a:schemeClr val="tx1">
                              <a:lumMod val="75000"/>
                              <a:lumOff val="25000"/>
                            </a:schemeClr>
                          </a:solidFill>
                        </a:rPr>
                        <a:t>immo</a:t>
                      </a:r>
                      <a:endParaRPr lang="fr-FR" sz="1600"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 Dossier complexe</a:t>
                      </a:r>
                    </a:p>
                  </a:txBody>
                  <a:tcPr anchor="ctr">
                    <a:solidFill>
                      <a:schemeClr val="bg1">
                        <a:lumMod val="95000"/>
                      </a:schemeClr>
                    </a:solidFill>
                  </a:tcPr>
                </a:tc>
                <a:tc>
                  <a:txBody>
                    <a:bodyPr/>
                    <a:lstStyle/>
                    <a:p>
                      <a:pPr algn="ctr"/>
                      <a:r>
                        <a:rPr lang="fr-FR" sz="1600" dirty="0">
                          <a:solidFill>
                            <a:schemeClr val="tx1">
                              <a:lumMod val="75000"/>
                              <a:lumOff val="25000"/>
                            </a:schemeClr>
                          </a:solidFill>
                        </a:rPr>
                        <a:t>30 minutes</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108133578"/>
                  </a:ext>
                </a:extLst>
              </a:tr>
              <a:tr h="4029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Formations Crédits Immobiliers</a:t>
                      </a:r>
                    </a:p>
                  </a:txBody>
                  <a:tcPr anchor="ctr">
                    <a:solidFill>
                      <a:schemeClr val="bg1">
                        <a:lumMod val="95000"/>
                      </a:schemeClr>
                    </a:solidFill>
                  </a:tcPr>
                </a:tc>
                <a:tc>
                  <a:txBody>
                    <a:bodyPr/>
                    <a:lstStyle/>
                    <a:p>
                      <a:pPr algn="ctr"/>
                      <a:r>
                        <a:rPr lang="fr-FR" sz="1600" dirty="0">
                          <a:solidFill>
                            <a:schemeClr val="tx1">
                              <a:lumMod val="75000"/>
                              <a:lumOff val="25000"/>
                            </a:schemeClr>
                          </a:solidFill>
                        </a:rPr>
                        <a:t>90 minutes</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2850436872"/>
                  </a:ext>
                </a:extLst>
              </a:tr>
              <a:tr h="6293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Contrôle obligatoire des dossiers avant </a:t>
                      </a:r>
                      <a:r>
                        <a:rPr lang="fr-FR" sz="1600" dirty="0">
                          <a:solidFill>
                            <a:srgbClr val="C00000"/>
                          </a:solidFill>
                        </a:rPr>
                        <a:t>édition par le Back-Office</a:t>
                      </a:r>
                    </a:p>
                  </a:txBody>
                  <a:tcPr anchor="ctr">
                    <a:solidFill>
                      <a:schemeClr val="bg1">
                        <a:lumMod val="95000"/>
                      </a:schemeClr>
                    </a:solidFill>
                  </a:tcPr>
                </a:tc>
                <a:tc>
                  <a:txBody>
                    <a:bodyPr/>
                    <a:lstStyle/>
                    <a:p>
                      <a:pPr algn="ctr"/>
                      <a:r>
                        <a:rPr lang="fr-FR" sz="1600" dirty="0">
                          <a:solidFill>
                            <a:schemeClr val="tx1">
                              <a:lumMod val="75000"/>
                              <a:lumOff val="25000"/>
                            </a:schemeClr>
                          </a:solidFill>
                        </a:rPr>
                        <a:t>30 minutes</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1" dirty="0">
                        <a:solidFill>
                          <a:srgbClr val="C00000"/>
                        </a:solidFill>
                      </a:endParaRPr>
                    </a:p>
                  </a:txBody>
                  <a:tcPr anchor="ctr">
                    <a:solidFill>
                      <a:schemeClr val="bg1">
                        <a:lumMod val="95000"/>
                      </a:schemeClr>
                    </a:solidFill>
                  </a:tcPr>
                </a:tc>
                <a:extLst>
                  <a:ext uri="{0D108BD9-81ED-4DB2-BD59-A6C34878D82A}">
                    <a16:rowId xmlns:a16="http://schemas.microsoft.com/office/drawing/2014/main" val="2094755304"/>
                  </a:ext>
                </a:extLst>
              </a:tr>
              <a:tr h="8803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Accompagnement facultatif avant </a:t>
                      </a:r>
                      <a:r>
                        <a:rPr lang="fr-FR" sz="1600" dirty="0">
                          <a:solidFill>
                            <a:srgbClr val="C00000"/>
                          </a:solidFill>
                        </a:rPr>
                        <a:t>édition par l’agence </a:t>
                      </a:r>
                      <a:r>
                        <a:rPr lang="fr-FR" sz="1600" dirty="0">
                          <a:solidFill>
                            <a:schemeClr val="tx1">
                              <a:lumMod val="75000"/>
                              <a:lumOff val="25000"/>
                            </a:schemeClr>
                          </a:solidFill>
                        </a:rPr>
                        <a:t>(</a:t>
                      </a:r>
                      <a:r>
                        <a:rPr lang="fr-FR" sz="1600" b="0" dirty="0" err="1">
                          <a:solidFill>
                            <a:schemeClr val="tx1">
                              <a:lumMod val="75000"/>
                              <a:lumOff val="25000"/>
                            </a:schemeClr>
                          </a:solidFill>
                        </a:rPr>
                        <a:t>Optilead</a:t>
                      </a:r>
                      <a:r>
                        <a:rPr lang="fr-FR" sz="1600" b="0" dirty="0">
                          <a:solidFill>
                            <a:schemeClr val="tx1">
                              <a:lumMod val="75000"/>
                              <a:lumOff val="25000"/>
                            </a:schemeClr>
                          </a:solidFill>
                        </a:rPr>
                        <a:t>)</a:t>
                      </a:r>
                      <a:endParaRPr lang="fr-FR" sz="1600" dirty="0">
                        <a:solidFill>
                          <a:schemeClr val="tx1">
                            <a:lumMod val="75000"/>
                            <a:lumOff val="25000"/>
                          </a:schemeClr>
                        </a:solidFill>
                      </a:endParaRPr>
                    </a:p>
                  </a:txBody>
                  <a:tcPr anchor="ctr">
                    <a:solidFill>
                      <a:schemeClr val="bg1">
                        <a:lumMod val="95000"/>
                      </a:schemeClr>
                    </a:solidFill>
                  </a:tcPr>
                </a:tc>
                <a:tc>
                  <a:txBody>
                    <a:bodyPr/>
                    <a:lstStyle/>
                    <a:p>
                      <a:pPr algn="ctr"/>
                      <a:r>
                        <a:rPr lang="fr-FR" sz="1600" dirty="0">
                          <a:solidFill>
                            <a:schemeClr val="tx1">
                              <a:lumMod val="75000"/>
                              <a:lumOff val="25000"/>
                            </a:schemeClr>
                          </a:solidFill>
                        </a:rPr>
                        <a:t>15 minutes</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1" dirty="0">
                        <a:solidFill>
                          <a:srgbClr val="C00000"/>
                        </a:solidFill>
                      </a:endParaRPr>
                    </a:p>
                  </a:txBody>
                  <a:tcPr anchor="ctr">
                    <a:solidFill>
                      <a:schemeClr val="bg1">
                        <a:lumMod val="95000"/>
                      </a:schemeClr>
                    </a:solidFill>
                  </a:tcPr>
                </a:tc>
                <a:extLst>
                  <a:ext uri="{0D108BD9-81ED-4DB2-BD59-A6C34878D82A}">
                    <a16:rowId xmlns:a16="http://schemas.microsoft.com/office/drawing/2014/main" val="811056479"/>
                  </a:ext>
                </a:extLst>
              </a:tr>
              <a:tr h="6293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Une question de procédure, contacts…</a:t>
                      </a:r>
                    </a:p>
                  </a:txBody>
                  <a:tcPr anchor="ctr">
                    <a:solidFill>
                      <a:schemeClr val="bg1">
                        <a:lumMod val="95000"/>
                      </a:schemeClr>
                    </a:solidFill>
                  </a:tcPr>
                </a:tc>
                <a:tc>
                  <a:txBody>
                    <a:bodyPr/>
                    <a:lstStyle/>
                    <a:p>
                      <a:pPr algn="ctr"/>
                      <a:r>
                        <a:rPr lang="fr-FR" sz="1600" dirty="0">
                          <a:solidFill>
                            <a:schemeClr val="tx1">
                              <a:lumMod val="75000"/>
                              <a:lumOff val="25000"/>
                            </a:schemeClr>
                          </a:solidFill>
                        </a:rPr>
                        <a:t>30 secondes</a:t>
                      </a:r>
                    </a:p>
                  </a:txBody>
                  <a:tcPr anchor="ctr">
                    <a:solidFill>
                      <a:schemeClr val="bg1">
                        <a:lumMod val="95000"/>
                      </a:schemeClr>
                    </a:solidFill>
                  </a:tcPr>
                </a:tc>
                <a:tc>
                  <a:txBody>
                    <a:bodyPr/>
                    <a:lstStyle/>
                    <a:p>
                      <a:pPr algn="l"/>
                      <a:endParaRPr lang="fr-FR" sz="16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3365860209"/>
                  </a:ext>
                </a:extLst>
              </a:tr>
            </a:tbl>
          </a:graphicData>
        </a:graphic>
      </p:graphicFrame>
      <p:pic>
        <p:nvPicPr>
          <p:cNvPr id="1039" name="Image 1038">
            <a:extLst>
              <a:ext uri="{FF2B5EF4-FFF2-40B4-BE49-F238E27FC236}">
                <a16:creationId xmlns:a16="http://schemas.microsoft.com/office/drawing/2014/main" id="{75E7921A-8B12-EC71-965B-9F57E8384CE4}"/>
              </a:ext>
            </a:extLst>
          </p:cNvPr>
          <p:cNvPicPr>
            <a:picLocks noChangeAspect="1"/>
          </p:cNvPicPr>
          <p:nvPr/>
        </p:nvPicPr>
        <p:blipFill>
          <a:blip r:embed="rId3"/>
          <a:stretch>
            <a:fillRect/>
          </a:stretch>
        </p:blipFill>
        <p:spPr>
          <a:xfrm>
            <a:off x="8069344" y="3545111"/>
            <a:ext cx="1420158" cy="302087"/>
          </a:xfrm>
          <a:prstGeom prst="rect">
            <a:avLst/>
          </a:prstGeom>
        </p:spPr>
      </p:pic>
      <p:pic>
        <p:nvPicPr>
          <p:cNvPr id="1050" name="Image 1049">
            <a:extLst>
              <a:ext uri="{FF2B5EF4-FFF2-40B4-BE49-F238E27FC236}">
                <a16:creationId xmlns:a16="http://schemas.microsoft.com/office/drawing/2014/main" id="{19E34C31-9792-F755-B7E6-ACAE576A374B}"/>
              </a:ext>
            </a:extLst>
          </p:cNvPr>
          <p:cNvPicPr>
            <a:picLocks noChangeAspect="1"/>
          </p:cNvPicPr>
          <p:nvPr/>
        </p:nvPicPr>
        <p:blipFill>
          <a:blip r:embed="rId4">
            <a:clrChange>
              <a:clrFrom>
                <a:srgbClr val="98BDFE"/>
              </a:clrFrom>
              <a:clrTo>
                <a:srgbClr val="98BDFE">
                  <a:alpha val="0"/>
                </a:srgbClr>
              </a:clrTo>
            </a:clrChange>
            <a:grayscl/>
          </a:blip>
          <a:stretch>
            <a:fillRect/>
          </a:stretch>
        </p:blipFill>
        <p:spPr>
          <a:xfrm>
            <a:off x="8683156" y="3923402"/>
            <a:ext cx="623978" cy="578220"/>
          </a:xfrm>
          <a:prstGeom prst="rect">
            <a:avLst/>
          </a:prstGeom>
        </p:spPr>
      </p:pic>
      <p:pic>
        <p:nvPicPr>
          <p:cNvPr id="1051" name="Image 1050">
            <a:extLst>
              <a:ext uri="{FF2B5EF4-FFF2-40B4-BE49-F238E27FC236}">
                <a16:creationId xmlns:a16="http://schemas.microsoft.com/office/drawing/2014/main" id="{21167F48-7B21-05BF-1494-462F2406B9CC}"/>
              </a:ext>
            </a:extLst>
          </p:cNvPr>
          <p:cNvPicPr>
            <a:picLocks noChangeAspect="1"/>
          </p:cNvPicPr>
          <p:nvPr/>
        </p:nvPicPr>
        <p:blipFill>
          <a:blip r:embed="rId4">
            <a:clrChange>
              <a:clrFrom>
                <a:srgbClr val="98BDFE"/>
              </a:clrFrom>
              <a:clrTo>
                <a:srgbClr val="98BDFE">
                  <a:alpha val="0"/>
                </a:srgbClr>
              </a:clrTo>
            </a:clrChange>
            <a:grayscl/>
          </a:blip>
          <a:stretch>
            <a:fillRect/>
          </a:stretch>
        </p:blipFill>
        <p:spPr>
          <a:xfrm>
            <a:off x="8680786" y="4670909"/>
            <a:ext cx="623978" cy="578220"/>
          </a:xfrm>
          <a:prstGeom prst="rect">
            <a:avLst/>
          </a:prstGeom>
        </p:spPr>
      </p:pic>
      <p:grpSp>
        <p:nvGrpSpPr>
          <p:cNvPr id="1053" name="Groupe 1052">
            <a:extLst>
              <a:ext uri="{FF2B5EF4-FFF2-40B4-BE49-F238E27FC236}">
                <a16:creationId xmlns:a16="http://schemas.microsoft.com/office/drawing/2014/main" id="{5B560ECA-17EF-AB62-4E3E-52936A24EB3A}"/>
              </a:ext>
            </a:extLst>
          </p:cNvPr>
          <p:cNvGrpSpPr/>
          <p:nvPr/>
        </p:nvGrpSpPr>
        <p:grpSpPr>
          <a:xfrm>
            <a:off x="8680786" y="5458077"/>
            <a:ext cx="623978" cy="548894"/>
            <a:chOff x="10991084" y="5876041"/>
            <a:chExt cx="698632" cy="578220"/>
          </a:xfrm>
        </p:grpSpPr>
        <p:pic>
          <p:nvPicPr>
            <p:cNvPr id="1048" name="Image 1047">
              <a:extLst>
                <a:ext uri="{FF2B5EF4-FFF2-40B4-BE49-F238E27FC236}">
                  <a16:creationId xmlns:a16="http://schemas.microsoft.com/office/drawing/2014/main" id="{529E82D9-A680-5B73-2212-EF8DA91988E2}"/>
                </a:ext>
              </a:extLst>
            </p:cNvPr>
            <p:cNvPicPr>
              <a:picLocks noChangeAspect="1"/>
            </p:cNvPicPr>
            <p:nvPr/>
          </p:nvPicPr>
          <p:blipFill>
            <a:blip r:embed="rId5"/>
            <a:stretch>
              <a:fillRect/>
            </a:stretch>
          </p:blipFill>
          <p:spPr>
            <a:xfrm>
              <a:off x="10991084" y="5876041"/>
              <a:ext cx="698632" cy="578220"/>
            </a:xfrm>
            <a:prstGeom prst="rect">
              <a:avLst/>
            </a:prstGeom>
          </p:spPr>
        </p:pic>
        <p:pic>
          <p:nvPicPr>
            <p:cNvPr id="1052" name="Image 1051">
              <a:extLst>
                <a:ext uri="{FF2B5EF4-FFF2-40B4-BE49-F238E27FC236}">
                  <a16:creationId xmlns:a16="http://schemas.microsoft.com/office/drawing/2014/main" id="{B5CCA3A8-C006-8B58-E35C-A9492103A4F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1122104" y="5905605"/>
              <a:ext cx="389542" cy="353834"/>
            </a:xfrm>
            <a:prstGeom prst="rect">
              <a:avLst/>
            </a:prstGeom>
          </p:spPr>
        </p:pic>
      </p:grpSp>
      <p:pic>
        <p:nvPicPr>
          <p:cNvPr id="1033" name="Picture 2" descr="Free vector collection of round contact buttons">
            <a:extLst>
              <a:ext uri="{FF2B5EF4-FFF2-40B4-BE49-F238E27FC236}">
                <a16:creationId xmlns:a16="http://schemas.microsoft.com/office/drawing/2014/main" id="{C4BD071C-E637-3DEC-F9EF-504ADAF7E0CB}"/>
              </a:ext>
            </a:extLst>
          </p:cNvPr>
          <p:cNvPicPr>
            <a:picLocks noChangeAspect="1" noChangeArrowheads="1"/>
          </p:cNvPicPr>
          <p:nvPr/>
        </p:nvPicPr>
        <p:blipFill rotWithShape="1">
          <a:blip r:embed="rId7">
            <a:clrChange>
              <a:clrFrom>
                <a:srgbClr val="EEF2F5"/>
              </a:clrFrom>
              <a:clrTo>
                <a:srgbClr val="EEF2F5">
                  <a:alpha val="0"/>
                </a:srgbClr>
              </a:clrTo>
            </a:clrChange>
            <a:extLst>
              <a:ext uri="{28A0092B-C50C-407E-A947-70E740481C1C}">
                <a14:useLocalDpi xmlns:a14="http://schemas.microsoft.com/office/drawing/2010/main" val="0"/>
              </a:ext>
            </a:extLst>
          </a:blip>
          <a:srcRect l="39800" t="68822" r="36635" b="7506"/>
          <a:stretch/>
        </p:blipFill>
        <p:spPr bwMode="auto">
          <a:xfrm>
            <a:off x="8700844" y="2701123"/>
            <a:ext cx="718732" cy="722001"/>
          </a:xfrm>
          <a:prstGeom prst="rect">
            <a:avLst/>
          </a:prstGeom>
          <a:noFill/>
          <a:extLst>
            <a:ext uri="{909E8E84-426E-40DD-AFC4-6F175D3DCCD1}">
              <a14:hiddenFill xmlns:a14="http://schemas.microsoft.com/office/drawing/2010/main">
                <a:solidFill>
                  <a:srgbClr val="FFFFFF"/>
                </a:solidFill>
              </a14:hiddenFill>
            </a:ext>
          </a:extLst>
        </p:spPr>
      </p:pic>
      <p:sp>
        <p:nvSpPr>
          <p:cNvPr id="5132" name="ZoneTexte 5131">
            <a:extLst>
              <a:ext uri="{FF2B5EF4-FFF2-40B4-BE49-F238E27FC236}">
                <a16:creationId xmlns:a16="http://schemas.microsoft.com/office/drawing/2014/main" id="{91B76D02-C7BD-9CA7-D900-6D07203D13F8}"/>
              </a:ext>
            </a:extLst>
          </p:cNvPr>
          <p:cNvSpPr txBox="1"/>
          <p:nvPr/>
        </p:nvSpPr>
        <p:spPr>
          <a:xfrm>
            <a:off x="4902355" y="2716362"/>
            <a:ext cx="37624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Contacter </a:t>
            </a:r>
            <a:r>
              <a:rPr lang="fr-FR" sz="1600" b="1" dirty="0">
                <a:solidFill>
                  <a:srgbClr val="C00000"/>
                </a:solidFill>
              </a:rPr>
              <a:t>l’Assistance Crédits </a:t>
            </a:r>
            <a:r>
              <a:rPr lang="fr-FR" sz="1600" dirty="0">
                <a:solidFill>
                  <a:schemeClr val="tx1">
                    <a:lumMod val="75000"/>
                    <a:lumOff val="25000"/>
                  </a:schemeClr>
                </a:solidFill>
              </a:rPr>
              <a:t>au </a:t>
            </a:r>
            <a:r>
              <a:rPr lang="fr-FR" sz="1600" b="1" dirty="0">
                <a:solidFill>
                  <a:srgbClr val="C00000"/>
                </a:solidFill>
              </a:rPr>
              <a:t>03.88.40.24.24</a:t>
            </a:r>
            <a:r>
              <a:rPr lang="fr-FR" sz="1600" dirty="0">
                <a:solidFill>
                  <a:schemeClr val="tx1">
                    <a:lumMod val="75000"/>
                    <a:lumOff val="25000"/>
                  </a:schemeClr>
                </a:solidFill>
              </a:rPr>
              <a:t> pour prendre RDV</a:t>
            </a:r>
          </a:p>
        </p:txBody>
      </p:sp>
      <p:sp>
        <p:nvSpPr>
          <p:cNvPr id="5134" name="ZoneTexte 5133">
            <a:extLst>
              <a:ext uri="{FF2B5EF4-FFF2-40B4-BE49-F238E27FC236}">
                <a16:creationId xmlns:a16="http://schemas.microsoft.com/office/drawing/2014/main" id="{9C4A3116-AC1F-6F4B-CC5F-CE5BF07722FB}"/>
              </a:ext>
            </a:extLst>
          </p:cNvPr>
          <p:cNvSpPr txBox="1"/>
          <p:nvPr/>
        </p:nvSpPr>
        <p:spPr>
          <a:xfrm>
            <a:off x="4902354" y="3516982"/>
            <a:ext cx="231877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Inscriptions en ligne</a:t>
            </a:r>
          </a:p>
        </p:txBody>
      </p:sp>
      <p:sp>
        <p:nvSpPr>
          <p:cNvPr id="5136" name="ZoneTexte 5135">
            <a:extLst>
              <a:ext uri="{FF2B5EF4-FFF2-40B4-BE49-F238E27FC236}">
                <a16:creationId xmlns:a16="http://schemas.microsoft.com/office/drawing/2014/main" id="{68C13F14-E3C1-56EA-DBB2-EB2758D419E1}"/>
              </a:ext>
            </a:extLst>
          </p:cNvPr>
          <p:cNvSpPr txBox="1"/>
          <p:nvPr/>
        </p:nvSpPr>
        <p:spPr>
          <a:xfrm>
            <a:off x="4902354" y="3903916"/>
            <a:ext cx="37624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Positionner un RV dans l’agenda d’un gestionnaire </a:t>
            </a:r>
            <a:r>
              <a:rPr lang="fr-FR" sz="1600" b="1" dirty="0">
                <a:solidFill>
                  <a:srgbClr val="C00000"/>
                </a:solidFill>
              </a:rPr>
              <a:t>Crédits Instruction</a:t>
            </a:r>
          </a:p>
        </p:txBody>
      </p:sp>
      <p:sp>
        <p:nvSpPr>
          <p:cNvPr id="5137" name="ZoneTexte 5136">
            <a:extLst>
              <a:ext uri="{FF2B5EF4-FFF2-40B4-BE49-F238E27FC236}">
                <a16:creationId xmlns:a16="http://schemas.microsoft.com/office/drawing/2014/main" id="{7687CDB2-524A-B2EE-9EBA-9602E76304D9}"/>
              </a:ext>
            </a:extLst>
          </p:cNvPr>
          <p:cNvSpPr txBox="1"/>
          <p:nvPr/>
        </p:nvSpPr>
        <p:spPr>
          <a:xfrm>
            <a:off x="4902354" y="4704696"/>
            <a:ext cx="374239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lumMod val="75000"/>
                    <a:lumOff val="25000"/>
                  </a:schemeClr>
                </a:solidFill>
              </a:rPr>
              <a:t>Positionner un RV dans l’agenda d’un gestionnaire </a:t>
            </a:r>
            <a:r>
              <a:rPr lang="fr-FR" sz="1600" b="1" dirty="0">
                <a:solidFill>
                  <a:srgbClr val="C00000"/>
                </a:solidFill>
              </a:rPr>
              <a:t>Crédits Instruction</a:t>
            </a:r>
          </a:p>
        </p:txBody>
      </p:sp>
      <p:sp>
        <p:nvSpPr>
          <p:cNvPr id="5138" name="ZoneTexte 5137">
            <a:extLst>
              <a:ext uri="{FF2B5EF4-FFF2-40B4-BE49-F238E27FC236}">
                <a16:creationId xmlns:a16="http://schemas.microsoft.com/office/drawing/2014/main" id="{9FC3D909-A400-B6B2-ECDD-12F1A228CC86}"/>
              </a:ext>
            </a:extLst>
          </p:cNvPr>
          <p:cNvSpPr txBox="1"/>
          <p:nvPr/>
        </p:nvSpPr>
        <p:spPr>
          <a:xfrm>
            <a:off x="4902354" y="5563247"/>
            <a:ext cx="141518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err="1">
                <a:solidFill>
                  <a:schemeClr val="tx1">
                    <a:lumMod val="75000"/>
                    <a:lumOff val="25000"/>
                  </a:schemeClr>
                </a:solidFill>
              </a:rPr>
              <a:t>CloE</a:t>
            </a:r>
            <a:endParaRPr lang="fr-FR" sz="1600" dirty="0">
              <a:solidFill>
                <a:schemeClr val="tx1">
                  <a:lumMod val="75000"/>
                  <a:lumOff val="25000"/>
                </a:schemeClr>
              </a:solidFill>
            </a:endParaRPr>
          </a:p>
        </p:txBody>
      </p:sp>
    </p:spTree>
    <p:extLst>
      <p:ext uri="{BB962C8B-B14F-4D97-AF65-F5344CB8AC3E}">
        <p14:creationId xmlns:p14="http://schemas.microsoft.com/office/powerpoint/2010/main" val="2301447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50FB68-F362-482E-8A36-F8E65E6735AE}"/>
              </a:ext>
            </a:extLst>
          </p:cNvPr>
          <p:cNvSpPr>
            <a:spLocks noGrp="1"/>
          </p:cNvSpPr>
          <p:nvPr>
            <p:ph idx="1"/>
          </p:nvPr>
        </p:nvSpPr>
        <p:spPr/>
        <p:txBody>
          <a:bodyPr/>
          <a:lstStyle/>
          <a:p>
            <a:r>
              <a:rPr lang="fr-FR" dirty="0"/>
              <a:t>Le Guide des Actes de Gestion a été mis à jour. Il détaille les process et les informations sur les thématiques suivantes :</a:t>
            </a:r>
          </a:p>
          <a:p>
            <a:endParaRPr lang="fr-FR" dirty="0"/>
          </a:p>
          <a:p>
            <a:endParaRPr lang="fr-FR" dirty="0"/>
          </a:p>
        </p:txBody>
      </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sz="1800" dirty="0">
                <a:ea typeface="Calibri" panose="020F0502020204030204" pitchFamily="34" charset="0"/>
                <a:cs typeface="Times New Roman" panose="02020603050405020304" pitchFamily="18" charset="0"/>
              </a:rPr>
              <a:t>Le « </a:t>
            </a:r>
            <a:r>
              <a:rPr lang="fr-FR" sz="1800" dirty="0">
                <a:solidFill>
                  <a:srgbClr val="C00000"/>
                </a:solidFill>
                <a:ea typeface="Calibri" panose="020F0502020204030204" pitchFamily="34" charset="0"/>
                <a:cs typeface="Times New Roman" panose="02020603050405020304" pitchFamily="18" charset="0"/>
              </a:rPr>
              <a:t>Guide des actes de gestion </a:t>
            </a:r>
            <a:r>
              <a:rPr lang="fr-FR" sz="1800" dirty="0">
                <a:ea typeface="Calibri" panose="020F0502020204030204" pitchFamily="34" charset="0"/>
                <a:cs typeface="Times New Roman" panose="02020603050405020304" pitchFamily="18" charset="0"/>
              </a:rPr>
              <a:t>» a été mis à jour. </a:t>
            </a:r>
            <a:endParaRPr lang="fr-FR" dirty="0"/>
          </a:p>
        </p:txBody>
      </p:sp>
      <p:pic>
        <p:nvPicPr>
          <p:cNvPr id="5" name="Image 4">
            <a:hlinkClick r:id="rId2"/>
            <a:extLst>
              <a:ext uri="{FF2B5EF4-FFF2-40B4-BE49-F238E27FC236}">
                <a16:creationId xmlns:a16="http://schemas.microsoft.com/office/drawing/2014/main" id="{BF53116F-7DAC-538D-54FD-8896D6E3FC25}"/>
              </a:ext>
            </a:extLst>
          </p:cNvPr>
          <p:cNvPicPr>
            <a:picLocks noChangeAspect="1"/>
          </p:cNvPicPr>
          <p:nvPr/>
        </p:nvPicPr>
        <p:blipFill>
          <a:blip r:embed="rId3"/>
          <a:stretch>
            <a:fillRect/>
          </a:stretch>
        </p:blipFill>
        <p:spPr>
          <a:xfrm>
            <a:off x="6526060" y="1976432"/>
            <a:ext cx="5533965" cy="4153358"/>
          </a:xfrm>
          <a:prstGeom prst="rect">
            <a:avLst/>
          </a:prstGeom>
        </p:spPr>
      </p:pic>
      <p:pic>
        <p:nvPicPr>
          <p:cNvPr id="7" name="Image 6">
            <a:hlinkClick r:id="rId2"/>
            <a:extLst>
              <a:ext uri="{FF2B5EF4-FFF2-40B4-BE49-F238E27FC236}">
                <a16:creationId xmlns:a16="http://schemas.microsoft.com/office/drawing/2014/main" id="{E2E0D4CF-F3BC-6D5F-714C-1ACE2A1CC03E}"/>
              </a:ext>
            </a:extLst>
          </p:cNvPr>
          <p:cNvPicPr>
            <a:picLocks noChangeAspect="1"/>
          </p:cNvPicPr>
          <p:nvPr/>
        </p:nvPicPr>
        <p:blipFill>
          <a:blip r:embed="rId4"/>
          <a:stretch>
            <a:fillRect/>
          </a:stretch>
        </p:blipFill>
        <p:spPr>
          <a:xfrm>
            <a:off x="773547" y="1976432"/>
            <a:ext cx="5322453" cy="3989039"/>
          </a:xfrm>
          <a:prstGeom prst="rect">
            <a:avLst/>
          </a:prstGeom>
        </p:spPr>
      </p:pic>
    </p:spTree>
    <p:extLst>
      <p:ext uri="{BB962C8B-B14F-4D97-AF65-F5344CB8AC3E}">
        <p14:creationId xmlns:p14="http://schemas.microsoft.com/office/powerpoint/2010/main" val="1154740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17F01A-85FB-D3D6-BC8B-617235CCCBB9}"/>
              </a:ext>
            </a:extLst>
          </p:cNvPr>
          <p:cNvSpPr/>
          <p:nvPr/>
        </p:nvSpPr>
        <p:spPr>
          <a:xfrm>
            <a:off x="694578" y="1397620"/>
            <a:ext cx="11497422" cy="4996232"/>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Tout savoir sur l’</a:t>
            </a:r>
            <a:r>
              <a:rPr lang="fr-FR" dirty="0">
                <a:solidFill>
                  <a:srgbClr val="C00000"/>
                </a:solidFill>
              </a:rPr>
              <a:t>ADE.</a:t>
            </a:r>
            <a:endParaRPr lang="fr-FR" dirty="0"/>
          </a:p>
        </p:txBody>
      </p:sp>
      <p:sp>
        <p:nvSpPr>
          <p:cNvPr id="14" name="Espace réservé du contenu 13">
            <a:extLst>
              <a:ext uri="{FF2B5EF4-FFF2-40B4-BE49-F238E27FC236}">
                <a16:creationId xmlns:a16="http://schemas.microsoft.com/office/drawing/2014/main" id="{01A94997-DD30-414E-A739-95B0A2B2D31F}"/>
              </a:ext>
            </a:extLst>
          </p:cNvPr>
          <p:cNvSpPr>
            <a:spLocks noGrp="1"/>
          </p:cNvSpPr>
          <p:nvPr>
            <p:ph idx="1"/>
          </p:nvPr>
        </p:nvSpPr>
        <p:spPr>
          <a:xfrm>
            <a:off x="695325" y="1388669"/>
            <a:ext cx="8714062" cy="4848620"/>
          </a:xfrm>
        </p:spPr>
        <p:txBody>
          <a:bodyPr/>
          <a:lstStyle/>
          <a:p>
            <a:r>
              <a:rPr lang="fr-FR" dirty="0"/>
              <a:t>L’ADE (assurance des emprunteurs) est une étape incontournable dans un projet immobilier. </a:t>
            </a:r>
          </a:p>
          <a:p>
            <a:endParaRPr lang="fr-FR" dirty="0"/>
          </a:p>
          <a:p>
            <a:r>
              <a:rPr lang="fr-FR" dirty="0"/>
              <a:t> Afin de vous aider à l’aborder en toutes circonstances, nous vous proposons un support en 3 pages construit autour des points suivants : </a:t>
            </a:r>
            <a:endParaRPr lang="fr-FR" sz="1600" dirty="0"/>
          </a:p>
          <a:p>
            <a:endParaRPr lang="fr-FR" sz="1600" dirty="0"/>
          </a:p>
          <a:p>
            <a:pPr lvl="1"/>
            <a:r>
              <a:rPr lang="fr-FR" sz="1500" b="1" dirty="0"/>
              <a:t>Les incontournables de l’ADE,</a:t>
            </a:r>
          </a:p>
          <a:p>
            <a:pPr lvl="1"/>
            <a:endParaRPr lang="fr-FR" sz="1500" b="1" dirty="0"/>
          </a:p>
          <a:p>
            <a:pPr lvl="1"/>
            <a:r>
              <a:rPr lang="fr-FR" sz="1500" b="1" dirty="0"/>
              <a:t>Le descriptif de notre contrat,</a:t>
            </a:r>
          </a:p>
          <a:p>
            <a:pPr lvl="1"/>
            <a:endParaRPr lang="fr-FR" sz="1500" b="1" dirty="0"/>
          </a:p>
          <a:p>
            <a:pPr lvl="1"/>
            <a:r>
              <a:rPr lang="fr-FR" sz="1500" b="1" dirty="0"/>
              <a:t>Une synthèse.</a:t>
            </a:r>
            <a:endParaRPr lang="fr-FR" dirty="0"/>
          </a:p>
          <a:p>
            <a:endParaRPr lang="fr-FR" dirty="0"/>
          </a:p>
          <a:p>
            <a:endParaRPr lang="fr-FR" dirty="0"/>
          </a:p>
        </p:txBody>
      </p:sp>
      <p:pic>
        <p:nvPicPr>
          <p:cNvPr id="2" name="Image 1">
            <a:hlinkClick r:id="rId2"/>
            <a:extLst>
              <a:ext uri="{FF2B5EF4-FFF2-40B4-BE49-F238E27FC236}">
                <a16:creationId xmlns:a16="http://schemas.microsoft.com/office/drawing/2014/main" id="{893413F6-5D1D-E9F7-4791-DFBC338F5B31}"/>
              </a:ext>
            </a:extLst>
          </p:cNvPr>
          <p:cNvPicPr>
            <a:picLocks noChangeAspect="1"/>
          </p:cNvPicPr>
          <p:nvPr/>
        </p:nvPicPr>
        <p:blipFill>
          <a:blip r:embed="rId3"/>
          <a:stretch>
            <a:fillRect/>
          </a:stretch>
        </p:blipFill>
        <p:spPr>
          <a:xfrm>
            <a:off x="5644091" y="3012328"/>
            <a:ext cx="3765296" cy="2122444"/>
          </a:xfrm>
          <a:custGeom>
            <a:avLst/>
            <a:gdLst>
              <a:gd name="connsiteX0" fmla="*/ 0 w 3765296"/>
              <a:gd name="connsiteY0" fmla="*/ 0 h 2122444"/>
              <a:gd name="connsiteX1" fmla="*/ 514590 w 3765296"/>
              <a:gd name="connsiteY1" fmla="*/ 0 h 2122444"/>
              <a:gd name="connsiteX2" fmla="*/ 1217446 w 3765296"/>
              <a:gd name="connsiteY2" fmla="*/ 0 h 2122444"/>
              <a:gd name="connsiteX3" fmla="*/ 1732036 w 3765296"/>
              <a:gd name="connsiteY3" fmla="*/ 0 h 2122444"/>
              <a:gd name="connsiteX4" fmla="*/ 2246627 w 3765296"/>
              <a:gd name="connsiteY4" fmla="*/ 0 h 2122444"/>
              <a:gd name="connsiteX5" fmla="*/ 2949482 w 3765296"/>
              <a:gd name="connsiteY5" fmla="*/ 0 h 2122444"/>
              <a:gd name="connsiteX6" fmla="*/ 3765296 w 3765296"/>
              <a:gd name="connsiteY6" fmla="*/ 0 h 2122444"/>
              <a:gd name="connsiteX7" fmla="*/ 3765296 w 3765296"/>
              <a:gd name="connsiteY7" fmla="*/ 530611 h 2122444"/>
              <a:gd name="connsiteX8" fmla="*/ 3765296 w 3765296"/>
              <a:gd name="connsiteY8" fmla="*/ 1082446 h 2122444"/>
              <a:gd name="connsiteX9" fmla="*/ 3765296 w 3765296"/>
              <a:gd name="connsiteY9" fmla="*/ 1591833 h 2122444"/>
              <a:gd name="connsiteX10" fmla="*/ 3765296 w 3765296"/>
              <a:gd name="connsiteY10" fmla="*/ 2122444 h 2122444"/>
              <a:gd name="connsiteX11" fmla="*/ 3062441 w 3765296"/>
              <a:gd name="connsiteY11" fmla="*/ 2122444 h 2122444"/>
              <a:gd name="connsiteX12" fmla="*/ 2472544 w 3765296"/>
              <a:gd name="connsiteY12" fmla="*/ 2122444 h 2122444"/>
              <a:gd name="connsiteX13" fmla="*/ 1882648 w 3765296"/>
              <a:gd name="connsiteY13" fmla="*/ 2122444 h 2122444"/>
              <a:gd name="connsiteX14" fmla="*/ 1217446 w 3765296"/>
              <a:gd name="connsiteY14" fmla="*/ 2122444 h 2122444"/>
              <a:gd name="connsiteX15" fmla="*/ 0 w 3765296"/>
              <a:gd name="connsiteY15" fmla="*/ 2122444 h 2122444"/>
              <a:gd name="connsiteX16" fmla="*/ 0 w 3765296"/>
              <a:gd name="connsiteY16" fmla="*/ 1549384 h 2122444"/>
              <a:gd name="connsiteX17" fmla="*/ 0 w 3765296"/>
              <a:gd name="connsiteY17" fmla="*/ 976324 h 2122444"/>
              <a:gd name="connsiteX18" fmla="*/ 0 w 3765296"/>
              <a:gd name="connsiteY18" fmla="*/ 0 h 212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65296" h="2122444" fill="none" extrusionOk="0">
                <a:moveTo>
                  <a:pt x="0" y="0"/>
                </a:moveTo>
                <a:cubicBezTo>
                  <a:pt x="165861" y="-7268"/>
                  <a:pt x="355603" y="-241"/>
                  <a:pt x="514590" y="0"/>
                </a:cubicBezTo>
                <a:cubicBezTo>
                  <a:pt x="673577" y="241"/>
                  <a:pt x="958370" y="28382"/>
                  <a:pt x="1217446" y="0"/>
                </a:cubicBezTo>
                <a:cubicBezTo>
                  <a:pt x="1476522" y="-28382"/>
                  <a:pt x="1503783" y="3987"/>
                  <a:pt x="1732036" y="0"/>
                </a:cubicBezTo>
                <a:cubicBezTo>
                  <a:pt x="1960289" y="-3987"/>
                  <a:pt x="2048231" y="1705"/>
                  <a:pt x="2246627" y="0"/>
                </a:cubicBezTo>
                <a:cubicBezTo>
                  <a:pt x="2445023" y="-1705"/>
                  <a:pt x="2781942" y="15684"/>
                  <a:pt x="2949482" y="0"/>
                </a:cubicBezTo>
                <a:cubicBezTo>
                  <a:pt x="3117022" y="-15684"/>
                  <a:pt x="3397500" y="35053"/>
                  <a:pt x="3765296" y="0"/>
                </a:cubicBezTo>
                <a:cubicBezTo>
                  <a:pt x="3785039" y="257394"/>
                  <a:pt x="3770556" y="400820"/>
                  <a:pt x="3765296" y="530611"/>
                </a:cubicBezTo>
                <a:cubicBezTo>
                  <a:pt x="3760036" y="660402"/>
                  <a:pt x="3785939" y="925428"/>
                  <a:pt x="3765296" y="1082446"/>
                </a:cubicBezTo>
                <a:cubicBezTo>
                  <a:pt x="3744653" y="1239465"/>
                  <a:pt x="3754940" y="1419929"/>
                  <a:pt x="3765296" y="1591833"/>
                </a:cubicBezTo>
                <a:cubicBezTo>
                  <a:pt x="3775652" y="1763737"/>
                  <a:pt x="3752295" y="1942336"/>
                  <a:pt x="3765296" y="2122444"/>
                </a:cubicBezTo>
                <a:cubicBezTo>
                  <a:pt x="3480997" y="2101462"/>
                  <a:pt x="3371536" y="2110766"/>
                  <a:pt x="3062441" y="2122444"/>
                </a:cubicBezTo>
                <a:cubicBezTo>
                  <a:pt x="2753347" y="2134122"/>
                  <a:pt x="2765913" y="2130142"/>
                  <a:pt x="2472544" y="2122444"/>
                </a:cubicBezTo>
                <a:cubicBezTo>
                  <a:pt x="2179175" y="2114746"/>
                  <a:pt x="2036960" y="2141188"/>
                  <a:pt x="1882648" y="2122444"/>
                </a:cubicBezTo>
                <a:cubicBezTo>
                  <a:pt x="1728336" y="2103700"/>
                  <a:pt x="1392646" y="2142156"/>
                  <a:pt x="1217446" y="2122444"/>
                </a:cubicBezTo>
                <a:cubicBezTo>
                  <a:pt x="1042246" y="2102732"/>
                  <a:pt x="407502" y="2162639"/>
                  <a:pt x="0" y="2122444"/>
                </a:cubicBezTo>
                <a:cubicBezTo>
                  <a:pt x="10663" y="1956231"/>
                  <a:pt x="23652" y="1778636"/>
                  <a:pt x="0" y="1549384"/>
                </a:cubicBezTo>
                <a:cubicBezTo>
                  <a:pt x="-23652" y="1320132"/>
                  <a:pt x="-15659" y="1165299"/>
                  <a:pt x="0" y="976324"/>
                </a:cubicBezTo>
                <a:cubicBezTo>
                  <a:pt x="15659" y="787349"/>
                  <a:pt x="-44858" y="232789"/>
                  <a:pt x="0" y="0"/>
                </a:cubicBezTo>
                <a:close/>
              </a:path>
              <a:path w="3765296" h="2122444" stroke="0" extrusionOk="0">
                <a:moveTo>
                  <a:pt x="0" y="0"/>
                </a:moveTo>
                <a:cubicBezTo>
                  <a:pt x="202464" y="-8149"/>
                  <a:pt x="394218" y="27907"/>
                  <a:pt x="589896" y="0"/>
                </a:cubicBezTo>
                <a:cubicBezTo>
                  <a:pt x="785574" y="-27907"/>
                  <a:pt x="1024597" y="24382"/>
                  <a:pt x="1142140" y="0"/>
                </a:cubicBezTo>
                <a:cubicBezTo>
                  <a:pt x="1259683" y="-24382"/>
                  <a:pt x="1420085" y="25385"/>
                  <a:pt x="1656730" y="0"/>
                </a:cubicBezTo>
                <a:cubicBezTo>
                  <a:pt x="1893375" y="-25385"/>
                  <a:pt x="2123352" y="3208"/>
                  <a:pt x="2359585" y="0"/>
                </a:cubicBezTo>
                <a:cubicBezTo>
                  <a:pt x="2595818" y="-3208"/>
                  <a:pt x="2805301" y="-31339"/>
                  <a:pt x="3062441" y="0"/>
                </a:cubicBezTo>
                <a:cubicBezTo>
                  <a:pt x="3319581" y="31339"/>
                  <a:pt x="3487011" y="-2690"/>
                  <a:pt x="3765296" y="0"/>
                </a:cubicBezTo>
                <a:cubicBezTo>
                  <a:pt x="3769158" y="101071"/>
                  <a:pt x="3773103" y="277167"/>
                  <a:pt x="3765296" y="466938"/>
                </a:cubicBezTo>
                <a:cubicBezTo>
                  <a:pt x="3757489" y="656709"/>
                  <a:pt x="3762684" y="804806"/>
                  <a:pt x="3765296" y="976324"/>
                </a:cubicBezTo>
                <a:cubicBezTo>
                  <a:pt x="3767908" y="1147842"/>
                  <a:pt x="3759737" y="1302960"/>
                  <a:pt x="3765296" y="1443262"/>
                </a:cubicBezTo>
                <a:cubicBezTo>
                  <a:pt x="3770855" y="1583564"/>
                  <a:pt x="3743076" y="1824362"/>
                  <a:pt x="3765296" y="2122444"/>
                </a:cubicBezTo>
                <a:cubicBezTo>
                  <a:pt x="3549569" y="2117411"/>
                  <a:pt x="3389018" y="2096749"/>
                  <a:pt x="3137747" y="2122444"/>
                </a:cubicBezTo>
                <a:cubicBezTo>
                  <a:pt x="2886476" y="2148139"/>
                  <a:pt x="2730977" y="2133896"/>
                  <a:pt x="2434891" y="2122444"/>
                </a:cubicBezTo>
                <a:cubicBezTo>
                  <a:pt x="2138805" y="2110992"/>
                  <a:pt x="2104400" y="2130434"/>
                  <a:pt x="1920301" y="2122444"/>
                </a:cubicBezTo>
                <a:cubicBezTo>
                  <a:pt x="1736202" y="2114455"/>
                  <a:pt x="1568525" y="2123406"/>
                  <a:pt x="1368058" y="2122444"/>
                </a:cubicBezTo>
                <a:cubicBezTo>
                  <a:pt x="1167591" y="2121482"/>
                  <a:pt x="1016405" y="2121510"/>
                  <a:pt x="740508" y="2122444"/>
                </a:cubicBezTo>
                <a:cubicBezTo>
                  <a:pt x="464611" y="2123379"/>
                  <a:pt x="254306" y="2113444"/>
                  <a:pt x="0" y="2122444"/>
                </a:cubicBezTo>
                <a:cubicBezTo>
                  <a:pt x="-7213" y="1855073"/>
                  <a:pt x="-8332" y="1718945"/>
                  <a:pt x="0" y="1549384"/>
                </a:cubicBezTo>
                <a:cubicBezTo>
                  <a:pt x="8332" y="1379823"/>
                  <a:pt x="23255" y="1199886"/>
                  <a:pt x="0" y="997549"/>
                </a:cubicBezTo>
                <a:cubicBezTo>
                  <a:pt x="-23255" y="795212"/>
                  <a:pt x="-22015" y="270308"/>
                  <a:pt x="0" y="0"/>
                </a:cubicBezTo>
                <a:close/>
              </a:path>
            </a:pathLst>
          </a:custGeom>
          <a:ln>
            <a:solidFill>
              <a:schemeClr val="tx1">
                <a:lumMod val="50000"/>
                <a:lumOff val="50000"/>
              </a:schemeClr>
            </a:solidFill>
            <a:extLst>
              <a:ext uri="{C807C97D-BFC1-408E-A445-0C87EB9F89A2}">
                <ask:lineSketchStyleProps xmlns:ask="http://schemas.microsoft.com/office/drawing/2018/sketchyshapes" sd="3348889421">
                  <a:prstGeom prst="rect">
                    <a:avLst/>
                  </a:prstGeom>
                  <ask:type>
                    <ask:lineSketchFreehand/>
                  </ask:type>
                </ask:lineSketchStyleProps>
              </a:ext>
            </a:extLst>
          </a:ln>
        </p:spPr>
      </p:pic>
      <p:pic>
        <p:nvPicPr>
          <p:cNvPr id="4" name="Image 3">
            <a:hlinkClick r:id="rId2"/>
            <a:extLst>
              <a:ext uri="{FF2B5EF4-FFF2-40B4-BE49-F238E27FC236}">
                <a16:creationId xmlns:a16="http://schemas.microsoft.com/office/drawing/2014/main" id="{003F12AC-4547-AB9D-2D3D-D5176A5F01D1}"/>
              </a:ext>
            </a:extLst>
          </p:cNvPr>
          <p:cNvPicPr>
            <a:picLocks noChangeAspect="1"/>
          </p:cNvPicPr>
          <p:nvPr/>
        </p:nvPicPr>
        <p:blipFill>
          <a:blip r:embed="rId4"/>
          <a:stretch>
            <a:fillRect/>
          </a:stretch>
        </p:blipFill>
        <p:spPr>
          <a:xfrm>
            <a:off x="9562158" y="3001445"/>
            <a:ext cx="2113905" cy="1183028"/>
          </a:xfrm>
          <a:custGeom>
            <a:avLst/>
            <a:gdLst>
              <a:gd name="connsiteX0" fmla="*/ 0 w 2113905"/>
              <a:gd name="connsiteY0" fmla="*/ 0 h 1183028"/>
              <a:gd name="connsiteX1" fmla="*/ 570754 w 2113905"/>
              <a:gd name="connsiteY1" fmla="*/ 0 h 1183028"/>
              <a:gd name="connsiteX2" fmla="*/ 1099231 w 2113905"/>
              <a:gd name="connsiteY2" fmla="*/ 0 h 1183028"/>
              <a:gd name="connsiteX3" fmla="*/ 1585429 w 2113905"/>
              <a:gd name="connsiteY3" fmla="*/ 0 h 1183028"/>
              <a:gd name="connsiteX4" fmla="*/ 2113905 w 2113905"/>
              <a:gd name="connsiteY4" fmla="*/ 0 h 1183028"/>
              <a:gd name="connsiteX5" fmla="*/ 2113905 w 2113905"/>
              <a:gd name="connsiteY5" fmla="*/ 567853 h 1183028"/>
              <a:gd name="connsiteX6" fmla="*/ 2113905 w 2113905"/>
              <a:gd name="connsiteY6" fmla="*/ 1183028 h 1183028"/>
              <a:gd name="connsiteX7" fmla="*/ 1648846 w 2113905"/>
              <a:gd name="connsiteY7" fmla="*/ 1183028 h 1183028"/>
              <a:gd name="connsiteX8" fmla="*/ 1078092 w 2113905"/>
              <a:gd name="connsiteY8" fmla="*/ 1183028 h 1183028"/>
              <a:gd name="connsiteX9" fmla="*/ 528476 w 2113905"/>
              <a:gd name="connsiteY9" fmla="*/ 1183028 h 1183028"/>
              <a:gd name="connsiteX10" fmla="*/ 0 w 2113905"/>
              <a:gd name="connsiteY10" fmla="*/ 1183028 h 1183028"/>
              <a:gd name="connsiteX11" fmla="*/ 0 w 2113905"/>
              <a:gd name="connsiteY11" fmla="*/ 615175 h 1183028"/>
              <a:gd name="connsiteX12" fmla="*/ 0 w 2113905"/>
              <a:gd name="connsiteY12" fmla="*/ 0 h 118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3905" h="1183028" fill="none" extrusionOk="0">
                <a:moveTo>
                  <a:pt x="0" y="0"/>
                </a:moveTo>
                <a:cubicBezTo>
                  <a:pt x="253025" y="11965"/>
                  <a:pt x="374057" y="-21751"/>
                  <a:pt x="570754" y="0"/>
                </a:cubicBezTo>
                <a:cubicBezTo>
                  <a:pt x="767451" y="21751"/>
                  <a:pt x="973076" y="9916"/>
                  <a:pt x="1099231" y="0"/>
                </a:cubicBezTo>
                <a:cubicBezTo>
                  <a:pt x="1225386" y="-9916"/>
                  <a:pt x="1359653" y="23115"/>
                  <a:pt x="1585429" y="0"/>
                </a:cubicBezTo>
                <a:cubicBezTo>
                  <a:pt x="1811205" y="-23115"/>
                  <a:pt x="1912951" y="-13325"/>
                  <a:pt x="2113905" y="0"/>
                </a:cubicBezTo>
                <a:cubicBezTo>
                  <a:pt x="2126501" y="211112"/>
                  <a:pt x="2123030" y="383831"/>
                  <a:pt x="2113905" y="567853"/>
                </a:cubicBezTo>
                <a:cubicBezTo>
                  <a:pt x="2104780" y="751875"/>
                  <a:pt x="2099254" y="1038401"/>
                  <a:pt x="2113905" y="1183028"/>
                </a:cubicBezTo>
                <a:cubicBezTo>
                  <a:pt x="1998715" y="1172837"/>
                  <a:pt x="1880358" y="1194652"/>
                  <a:pt x="1648846" y="1183028"/>
                </a:cubicBezTo>
                <a:cubicBezTo>
                  <a:pt x="1417334" y="1171404"/>
                  <a:pt x="1206539" y="1208387"/>
                  <a:pt x="1078092" y="1183028"/>
                </a:cubicBezTo>
                <a:cubicBezTo>
                  <a:pt x="949645" y="1157669"/>
                  <a:pt x="770337" y="1161893"/>
                  <a:pt x="528476" y="1183028"/>
                </a:cubicBezTo>
                <a:cubicBezTo>
                  <a:pt x="286615" y="1204163"/>
                  <a:pt x="117175" y="1196508"/>
                  <a:pt x="0" y="1183028"/>
                </a:cubicBezTo>
                <a:cubicBezTo>
                  <a:pt x="-10114" y="983840"/>
                  <a:pt x="20302" y="877159"/>
                  <a:pt x="0" y="615175"/>
                </a:cubicBezTo>
                <a:cubicBezTo>
                  <a:pt x="-20302" y="353191"/>
                  <a:pt x="14500" y="200976"/>
                  <a:pt x="0" y="0"/>
                </a:cubicBezTo>
                <a:close/>
              </a:path>
              <a:path w="2113905" h="1183028" stroke="0" extrusionOk="0">
                <a:moveTo>
                  <a:pt x="0" y="0"/>
                </a:moveTo>
                <a:cubicBezTo>
                  <a:pt x="115889" y="17358"/>
                  <a:pt x="258650" y="1713"/>
                  <a:pt x="486198" y="0"/>
                </a:cubicBezTo>
                <a:cubicBezTo>
                  <a:pt x="713746" y="-1713"/>
                  <a:pt x="803031" y="-13611"/>
                  <a:pt x="951257" y="0"/>
                </a:cubicBezTo>
                <a:cubicBezTo>
                  <a:pt x="1099483" y="13611"/>
                  <a:pt x="1228691" y="19262"/>
                  <a:pt x="1458594" y="0"/>
                </a:cubicBezTo>
                <a:cubicBezTo>
                  <a:pt x="1688497" y="-19262"/>
                  <a:pt x="1980268" y="-16286"/>
                  <a:pt x="2113905" y="0"/>
                </a:cubicBezTo>
                <a:cubicBezTo>
                  <a:pt x="2115313" y="179720"/>
                  <a:pt x="2119770" y="338299"/>
                  <a:pt x="2113905" y="567853"/>
                </a:cubicBezTo>
                <a:cubicBezTo>
                  <a:pt x="2108040" y="797407"/>
                  <a:pt x="2105482" y="1056454"/>
                  <a:pt x="2113905" y="1183028"/>
                </a:cubicBezTo>
                <a:cubicBezTo>
                  <a:pt x="1934245" y="1183445"/>
                  <a:pt x="1787607" y="1182832"/>
                  <a:pt x="1627707" y="1183028"/>
                </a:cubicBezTo>
                <a:cubicBezTo>
                  <a:pt x="1467807" y="1183224"/>
                  <a:pt x="1216730" y="1182297"/>
                  <a:pt x="1056953" y="1183028"/>
                </a:cubicBezTo>
                <a:cubicBezTo>
                  <a:pt x="897176" y="1183759"/>
                  <a:pt x="817047" y="1161213"/>
                  <a:pt x="591893" y="1183028"/>
                </a:cubicBezTo>
                <a:cubicBezTo>
                  <a:pt x="366739" y="1204843"/>
                  <a:pt x="140825" y="1170736"/>
                  <a:pt x="0" y="1183028"/>
                </a:cubicBezTo>
                <a:cubicBezTo>
                  <a:pt x="-17753" y="1032009"/>
                  <a:pt x="-22951" y="772354"/>
                  <a:pt x="0" y="579684"/>
                </a:cubicBezTo>
                <a:cubicBezTo>
                  <a:pt x="22951" y="387014"/>
                  <a:pt x="18940" y="287646"/>
                  <a:pt x="0" y="0"/>
                </a:cubicBezTo>
                <a:close/>
              </a:path>
            </a:pathLst>
          </a:custGeom>
          <a:ln>
            <a:solidFill>
              <a:schemeClr val="tx1">
                <a:lumMod val="50000"/>
                <a:lumOff val="50000"/>
              </a:schemeClr>
            </a:solidFill>
            <a:extLst>
              <a:ext uri="{C807C97D-BFC1-408E-A445-0C87EB9F89A2}">
                <ask:lineSketchStyleProps xmlns:ask="http://schemas.microsoft.com/office/drawing/2018/sketchyshapes" sd="3962034773">
                  <a:prstGeom prst="rect">
                    <a:avLst/>
                  </a:prstGeom>
                  <ask:type>
                    <ask:lineSketchFreehand/>
                  </ask:type>
                </ask:lineSketchStyleProps>
              </a:ext>
            </a:extLst>
          </a:ln>
        </p:spPr>
      </p:pic>
      <p:sp>
        <p:nvSpPr>
          <p:cNvPr id="5" name="Rectangle 4">
            <a:extLst>
              <a:ext uri="{FF2B5EF4-FFF2-40B4-BE49-F238E27FC236}">
                <a16:creationId xmlns:a16="http://schemas.microsoft.com/office/drawing/2014/main" id="{2D4EE355-329A-85E4-274D-45DCAF6EFFD5}"/>
              </a:ext>
            </a:extLst>
          </p:cNvPr>
          <p:cNvSpPr/>
          <p:nvPr/>
        </p:nvSpPr>
        <p:spPr>
          <a:xfrm>
            <a:off x="2237731" y="5843786"/>
            <a:ext cx="8839167" cy="369332"/>
          </a:xfrm>
          <a:custGeom>
            <a:avLst/>
            <a:gdLst>
              <a:gd name="connsiteX0" fmla="*/ 0 w 8839167"/>
              <a:gd name="connsiteY0" fmla="*/ 0 h 369332"/>
              <a:gd name="connsiteX1" fmla="*/ 503153 w 8839167"/>
              <a:gd name="connsiteY1" fmla="*/ 0 h 369332"/>
              <a:gd name="connsiteX2" fmla="*/ 917913 w 8839167"/>
              <a:gd name="connsiteY2" fmla="*/ 0 h 369332"/>
              <a:gd name="connsiteX3" fmla="*/ 1509458 w 8839167"/>
              <a:gd name="connsiteY3" fmla="*/ 0 h 369332"/>
              <a:gd name="connsiteX4" fmla="*/ 2189394 w 8839167"/>
              <a:gd name="connsiteY4" fmla="*/ 0 h 369332"/>
              <a:gd name="connsiteX5" fmla="*/ 2604155 w 8839167"/>
              <a:gd name="connsiteY5" fmla="*/ 0 h 369332"/>
              <a:gd name="connsiteX6" fmla="*/ 3460874 w 8839167"/>
              <a:gd name="connsiteY6" fmla="*/ 0 h 369332"/>
              <a:gd name="connsiteX7" fmla="*/ 3964026 w 8839167"/>
              <a:gd name="connsiteY7" fmla="*/ 0 h 369332"/>
              <a:gd name="connsiteX8" fmla="*/ 4820746 w 8839167"/>
              <a:gd name="connsiteY8" fmla="*/ 0 h 369332"/>
              <a:gd name="connsiteX9" fmla="*/ 5412290 w 8839167"/>
              <a:gd name="connsiteY9" fmla="*/ 0 h 369332"/>
              <a:gd name="connsiteX10" fmla="*/ 6003834 w 8839167"/>
              <a:gd name="connsiteY10" fmla="*/ 0 h 369332"/>
              <a:gd name="connsiteX11" fmla="*/ 6506987 w 8839167"/>
              <a:gd name="connsiteY11" fmla="*/ 0 h 369332"/>
              <a:gd name="connsiteX12" fmla="*/ 6921748 w 8839167"/>
              <a:gd name="connsiteY12" fmla="*/ 0 h 369332"/>
              <a:gd name="connsiteX13" fmla="*/ 7690075 w 8839167"/>
              <a:gd name="connsiteY13" fmla="*/ 0 h 369332"/>
              <a:gd name="connsiteX14" fmla="*/ 8839167 w 8839167"/>
              <a:gd name="connsiteY14" fmla="*/ 0 h 369332"/>
              <a:gd name="connsiteX15" fmla="*/ 8839167 w 8839167"/>
              <a:gd name="connsiteY15" fmla="*/ 369332 h 369332"/>
              <a:gd name="connsiteX16" fmla="*/ 8336014 w 8839167"/>
              <a:gd name="connsiteY16" fmla="*/ 369332 h 369332"/>
              <a:gd name="connsiteX17" fmla="*/ 7921254 w 8839167"/>
              <a:gd name="connsiteY17" fmla="*/ 369332 h 369332"/>
              <a:gd name="connsiteX18" fmla="*/ 7506493 w 8839167"/>
              <a:gd name="connsiteY18" fmla="*/ 369332 h 369332"/>
              <a:gd name="connsiteX19" fmla="*/ 6649773 w 8839167"/>
              <a:gd name="connsiteY19" fmla="*/ 369332 h 369332"/>
              <a:gd name="connsiteX20" fmla="*/ 6235012 w 8839167"/>
              <a:gd name="connsiteY20" fmla="*/ 369332 h 369332"/>
              <a:gd name="connsiteX21" fmla="*/ 5466685 w 8839167"/>
              <a:gd name="connsiteY21" fmla="*/ 369332 h 369332"/>
              <a:gd name="connsiteX22" fmla="*/ 4786749 w 8839167"/>
              <a:gd name="connsiteY22" fmla="*/ 369332 h 369332"/>
              <a:gd name="connsiteX23" fmla="*/ 4283596 w 8839167"/>
              <a:gd name="connsiteY23" fmla="*/ 369332 h 369332"/>
              <a:gd name="connsiteX24" fmla="*/ 3780444 w 8839167"/>
              <a:gd name="connsiteY24" fmla="*/ 369332 h 369332"/>
              <a:gd name="connsiteX25" fmla="*/ 2923724 w 8839167"/>
              <a:gd name="connsiteY25" fmla="*/ 369332 h 369332"/>
              <a:gd name="connsiteX26" fmla="*/ 2332180 w 8839167"/>
              <a:gd name="connsiteY26" fmla="*/ 369332 h 369332"/>
              <a:gd name="connsiteX27" fmla="*/ 1740636 w 8839167"/>
              <a:gd name="connsiteY27" fmla="*/ 369332 h 369332"/>
              <a:gd name="connsiteX28" fmla="*/ 1149092 w 8839167"/>
              <a:gd name="connsiteY28" fmla="*/ 369332 h 369332"/>
              <a:gd name="connsiteX29" fmla="*/ 0 w 8839167"/>
              <a:gd name="connsiteY29" fmla="*/ 369332 h 369332"/>
              <a:gd name="connsiteX30" fmla="*/ 0 w 8839167"/>
              <a:gd name="connsiteY30"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39167" h="369332" fill="none" extrusionOk="0">
                <a:moveTo>
                  <a:pt x="0" y="0"/>
                </a:moveTo>
                <a:cubicBezTo>
                  <a:pt x="221598" y="-6736"/>
                  <a:pt x="274312" y="-8685"/>
                  <a:pt x="503153" y="0"/>
                </a:cubicBezTo>
                <a:cubicBezTo>
                  <a:pt x="731994" y="8685"/>
                  <a:pt x="802466" y="13435"/>
                  <a:pt x="917913" y="0"/>
                </a:cubicBezTo>
                <a:cubicBezTo>
                  <a:pt x="1033360" y="-13435"/>
                  <a:pt x="1366451" y="-17446"/>
                  <a:pt x="1509458" y="0"/>
                </a:cubicBezTo>
                <a:cubicBezTo>
                  <a:pt x="1652465" y="17446"/>
                  <a:pt x="1953757" y="20577"/>
                  <a:pt x="2189394" y="0"/>
                </a:cubicBezTo>
                <a:cubicBezTo>
                  <a:pt x="2425031" y="-20577"/>
                  <a:pt x="2519498" y="-11074"/>
                  <a:pt x="2604155" y="0"/>
                </a:cubicBezTo>
                <a:cubicBezTo>
                  <a:pt x="2688812" y="11074"/>
                  <a:pt x="3257415" y="-7738"/>
                  <a:pt x="3460874" y="0"/>
                </a:cubicBezTo>
                <a:cubicBezTo>
                  <a:pt x="3664333" y="7738"/>
                  <a:pt x="3749628" y="-9110"/>
                  <a:pt x="3964026" y="0"/>
                </a:cubicBezTo>
                <a:cubicBezTo>
                  <a:pt x="4178424" y="9110"/>
                  <a:pt x="4419535" y="-30154"/>
                  <a:pt x="4820746" y="0"/>
                </a:cubicBezTo>
                <a:cubicBezTo>
                  <a:pt x="5221957" y="30154"/>
                  <a:pt x="5144753" y="-26800"/>
                  <a:pt x="5412290" y="0"/>
                </a:cubicBezTo>
                <a:cubicBezTo>
                  <a:pt x="5679827" y="26800"/>
                  <a:pt x="5851817" y="22200"/>
                  <a:pt x="6003834" y="0"/>
                </a:cubicBezTo>
                <a:cubicBezTo>
                  <a:pt x="6155851" y="-22200"/>
                  <a:pt x="6293658" y="19469"/>
                  <a:pt x="6506987" y="0"/>
                </a:cubicBezTo>
                <a:cubicBezTo>
                  <a:pt x="6720316" y="-19469"/>
                  <a:pt x="6788540" y="-9659"/>
                  <a:pt x="6921748" y="0"/>
                </a:cubicBezTo>
                <a:cubicBezTo>
                  <a:pt x="7054956" y="9659"/>
                  <a:pt x="7414567" y="-21056"/>
                  <a:pt x="7690075" y="0"/>
                </a:cubicBezTo>
                <a:cubicBezTo>
                  <a:pt x="7965583" y="21056"/>
                  <a:pt x="8566466" y="47338"/>
                  <a:pt x="8839167" y="0"/>
                </a:cubicBezTo>
                <a:cubicBezTo>
                  <a:pt x="8852788" y="92117"/>
                  <a:pt x="8856365" y="237012"/>
                  <a:pt x="8839167" y="369332"/>
                </a:cubicBezTo>
                <a:cubicBezTo>
                  <a:pt x="8726748" y="346099"/>
                  <a:pt x="8485013" y="382523"/>
                  <a:pt x="8336014" y="369332"/>
                </a:cubicBezTo>
                <a:cubicBezTo>
                  <a:pt x="8187015" y="356141"/>
                  <a:pt x="8069305" y="354444"/>
                  <a:pt x="7921254" y="369332"/>
                </a:cubicBezTo>
                <a:cubicBezTo>
                  <a:pt x="7773203" y="384220"/>
                  <a:pt x="7654932" y="381268"/>
                  <a:pt x="7506493" y="369332"/>
                </a:cubicBezTo>
                <a:cubicBezTo>
                  <a:pt x="7358054" y="357396"/>
                  <a:pt x="6994087" y="332443"/>
                  <a:pt x="6649773" y="369332"/>
                </a:cubicBezTo>
                <a:cubicBezTo>
                  <a:pt x="6305459" y="406221"/>
                  <a:pt x="6331365" y="360987"/>
                  <a:pt x="6235012" y="369332"/>
                </a:cubicBezTo>
                <a:cubicBezTo>
                  <a:pt x="6138659" y="377677"/>
                  <a:pt x="5809356" y="331353"/>
                  <a:pt x="5466685" y="369332"/>
                </a:cubicBezTo>
                <a:cubicBezTo>
                  <a:pt x="5124014" y="407311"/>
                  <a:pt x="5083764" y="360466"/>
                  <a:pt x="4786749" y="369332"/>
                </a:cubicBezTo>
                <a:cubicBezTo>
                  <a:pt x="4489734" y="378198"/>
                  <a:pt x="4464959" y="381500"/>
                  <a:pt x="4283596" y="369332"/>
                </a:cubicBezTo>
                <a:cubicBezTo>
                  <a:pt x="4102233" y="357164"/>
                  <a:pt x="3897054" y="389456"/>
                  <a:pt x="3780444" y="369332"/>
                </a:cubicBezTo>
                <a:cubicBezTo>
                  <a:pt x="3663834" y="349208"/>
                  <a:pt x="3194878" y="370007"/>
                  <a:pt x="2923724" y="369332"/>
                </a:cubicBezTo>
                <a:cubicBezTo>
                  <a:pt x="2652570" y="368657"/>
                  <a:pt x="2522642" y="368123"/>
                  <a:pt x="2332180" y="369332"/>
                </a:cubicBezTo>
                <a:cubicBezTo>
                  <a:pt x="2141718" y="370541"/>
                  <a:pt x="1966006" y="390414"/>
                  <a:pt x="1740636" y="369332"/>
                </a:cubicBezTo>
                <a:cubicBezTo>
                  <a:pt x="1515266" y="348250"/>
                  <a:pt x="1397660" y="389750"/>
                  <a:pt x="1149092" y="369332"/>
                </a:cubicBezTo>
                <a:cubicBezTo>
                  <a:pt x="900524" y="348914"/>
                  <a:pt x="307995" y="356249"/>
                  <a:pt x="0" y="369332"/>
                </a:cubicBezTo>
                <a:cubicBezTo>
                  <a:pt x="14208" y="282105"/>
                  <a:pt x="-1506" y="171202"/>
                  <a:pt x="0" y="0"/>
                </a:cubicBezTo>
                <a:close/>
              </a:path>
              <a:path w="8839167" h="369332" stroke="0" extrusionOk="0">
                <a:moveTo>
                  <a:pt x="0" y="0"/>
                </a:moveTo>
                <a:cubicBezTo>
                  <a:pt x="329533" y="9881"/>
                  <a:pt x="456658" y="-26898"/>
                  <a:pt x="768328" y="0"/>
                </a:cubicBezTo>
                <a:cubicBezTo>
                  <a:pt x="1079998" y="26898"/>
                  <a:pt x="1230034" y="6956"/>
                  <a:pt x="1359872" y="0"/>
                </a:cubicBezTo>
                <a:cubicBezTo>
                  <a:pt x="1489710" y="-6956"/>
                  <a:pt x="1592937" y="11956"/>
                  <a:pt x="1774633" y="0"/>
                </a:cubicBezTo>
                <a:cubicBezTo>
                  <a:pt x="1956329" y="-11956"/>
                  <a:pt x="2104488" y="-21636"/>
                  <a:pt x="2277785" y="0"/>
                </a:cubicBezTo>
                <a:cubicBezTo>
                  <a:pt x="2451082" y="21636"/>
                  <a:pt x="2718216" y="-10152"/>
                  <a:pt x="2869330" y="0"/>
                </a:cubicBezTo>
                <a:cubicBezTo>
                  <a:pt x="3020445" y="10152"/>
                  <a:pt x="3199617" y="22819"/>
                  <a:pt x="3460874" y="0"/>
                </a:cubicBezTo>
                <a:cubicBezTo>
                  <a:pt x="3722131" y="-22819"/>
                  <a:pt x="3868317" y="-32601"/>
                  <a:pt x="4229201" y="0"/>
                </a:cubicBezTo>
                <a:cubicBezTo>
                  <a:pt x="4590085" y="32601"/>
                  <a:pt x="4576316" y="-7818"/>
                  <a:pt x="4909137" y="0"/>
                </a:cubicBezTo>
                <a:cubicBezTo>
                  <a:pt x="5241958" y="7818"/>
                  <a:pt x="5342319" y="-37451"/>
                  <a:pt x="5677465" y="0"/>
                </a:cubicBezTo>
                <a:cubicBezTo>
                  <a:pt x="6012611" y="37451"/>
                  <a:pt x="5997507" y="9357"/>
                  <a:pt x="6092226" y="0"/>
                </a:cubicBezTo>
                <a:cubicBezTo>
                  <a:pt x="6186945" y="-9357"/>
                  <a:pt x="6775450" y="36467"/>
                  <a:pt x="6948945" y="0"/>
                </a:cubicBezTo>
                <a:cubicBezTo>
                  <a:pt x="7122440" y="-36467"/>
                  <a:pt x="7373520" y="-29945"/>
                  <a:pt x="7628881" y="0"/>
                </a:cubicBezTo>
                <a:cubicBezTo>
                  <a:pt x="7884242" y="29945"/>
                  <a:pt x="8469068" y="38978"/>
                  <a:pt x="8839167" y="0"/>
                </a:cubicBezTo>
                <a:cubicBezTo>
                  <a:pt x="8846986" y="175726"/>
                  <a:pt x="8843123" y="250059"/>
                  <a:pt x="8839167" y="369332"/>
                </a:cubicBezTo>
                <a:cubicBezTo>
                  <a:pt x="8753983" y="361369"/>
                  <a:pt x="8571406" y="384398"/>
                  <a:pt x="8424406" y="369332"/>
                </a:cubicBezTo>
                <a:cubicBezTo>
                  <a:pt x="8277406" y="354266"/>
                  <a:pt x="8078666" y="390988"/>
                  <a:pt x="7921254" y="369332"/>
                </a:cubicBezTo>
                <a:cubicBezTo>
                  <a:pt x="7763842" y="347676"/>
                  <a:pt x="7658768" y="347135"/>
                  <a:pt x="7418101" y="369332"/>
                </a:cubicBezTo>
                <a:cubicBezTo>
                  <a:pt x="7177434" y="391529"/>
                  <a:pt x="6861356" y="382342"/>
                  <a:pt x="6649773" y="369332"/>
                </a:cubicBezTo>
                <a:cubicBezTo>
                  <a:pt x="6438190" y="356322"/>
                  <a:pt x="6357627" y="349731"/>
                  <a:pt x="6235012" y="369332"/>
                </a:cubicBezTo>
                <a:cubicBezTo>
                  <a:pt x="6112397" y="388933"/>
                  <a:pt x="5783797" y="382535"/>
                  <a:pt x="5643468" y="369332"/>
                </a:cubicBezTo>
                <a:cubicBezTo>
                  <a:pt x="5503139" y="356129"/>
                  <a:pt x="4981905" y="356927"/>
                  <a:pt x="4786749" y="369332"/>
                </a:cubicBezTo>
                <a:cubicBezTo>
                  <a:pt x="4591593" y="381737"/>
                  <a:pt x="4224652" y="333926"/>
                  <a:pt x="3930030" y="369332"/>
                </a:cubicBezTo>
                <a:cubicBezTo>
                  <a:pt x="3635408" y="404738"/>
                  <a:pt x="3363982" y="374606"/>
                  <a:pt x="3073310" y="369332"/>
                </a:cubicBezTo>
                <a:cubicBezTo>
                  <a:pt x="2782638" y="364058"/>
                  <a:pt x="2548410" y="368968"/>
                  <a:pt x="2216591" y="369332"/>
                </a:cubicBezTo>
                <a:cubicBezTo>
                  <a:pt x="1884772" y="369696"/>
                  <a:pt x="1914773" y="364295"/>
                  <a:pt x="1713439" y="369332"/>
                </a:cubicBezTo>
                <a:cubicBezTo>
                  <a:pt x="1512105" y="374369"/>
                  <a:pt x="1282897" y="371900"/>
                  <a:pt x="945111" y="369332"/>
                </a:cubicBezTo>
                <a:cubicBezTo>
                  <a:pt x="607325" y="366764"/>
                  <a:pt x="354292" y="334908"/>
                  <a:pt x="0" y="369332"/>
                </a:cubicBezTo>
                <a:cubicBezTo>
                  <a:pt x="7796" y="189511"/>
                  <a:pt x="14620" y="75217"/>
                  <a:pt x="0" y="0"/>
                </a:cubicBezTo>
                <a:close/>
              </a:path>
            </a:pathLst>
          </a:custGeom>
          <a:solidFill>
            <a:schemeClr val="accent4">
              <a:lumMod val="20000"/>
              <a:lumOff val="80000"/>
            </a:schemeClr>
          </a:solidFill>
          <a:ln>
            <a:solidFill>
              <a:srgbClr val="C00000"/>
            </a:solidFill>
            <a:extLst>
              <a:ext uri="{C807C97D-BFC1-408E-A445-0C87EB9F89A2}">
                <ask:lineSketchStyleProps xmlns:ask="http://schemas.microsoft.com/office/drawing/2018/sketchyshapes" sd="108879022">
                  <a:prstGeom prst="rect">
                    <a:avLst/>
                  </a:prstGeom>
                  <ask:type>
                    <ask:lineSketchFreehand/>
                  </ask:type>
                </ask:lineSketchStyleProps>
              </a:ext>
            </a:extLst>
          </a:ln>
        </p:spPr>
        <p:txBody>
          <a:bodyPr wrap="square">
            <a:spAutoFit/>
          </a:bodyPr>
          <a:lstStyle/>
          <a:p>
            <a:pPr algn="ctr"/>
            <a:r>
              <a:rPr lang="fr-FR" b="1" dirty="0">
                <a:solidFill>
                  <a:srgbClr val="C00000"/>
                </a:solidFill>
              </a:rPr>
              <a:t>ADE : Toujours proposée, jamais imposée, au libre choix du client</a:t>
            </a:r>
          </a:p>
        </p:txBody>
      </p:sp>
      <p:pic>
        <p:nvPicPr>
          <p:cNvPr id="6" name="Image 5">
            <a:hlinkClick r:id="rId2"/>
            <a:extLst>
              <a:ext uri="{FF2B5EF4-FFF2-40B4-BE49-F238E27FC236}">
                <a16:creationId xmlns:a16="http://schemas.microsoft.com/office/drawing/2014/main" id="{343477D5-EE62-D5FB-8E51-FCBAA153769F}"/>
              </a:ext>
            </a:extLst>
          </p:cNvPr>
          <p:cNvPicPr>
            <a:picLocks noChangeAspect="1"/>
          </p:cNvPicPr>
          <p:nvPr/>
        </p:nvPicPr>
        <p:blipFill>
          <a:blip r:embed="rId5"/>
          <a:stretch>
            <a:fillRect/>
          </a:stretch>
        </p:blipFill>
        <p:spPr>
          <a:xfrm>
            <a:off x="9571857" y="1654347"/>
            <a:ext cx="2087586" cy="1183028"/>
          </a:xfrm>
          <a:custGeom>
            <a:avLst/>
            <a:gdLst>
              <a:gd name="connsiteX0" fmla="*/ 0 w 2087586"/>
              <a:gd name="connsiteY0" fmla="*/ 0 h 1183028"/>
              <a:gd name="connsiteX1" fmla="*/ 737614 w 2087586"/>
              <a:gd name="connsiteY1" fmla="*/ 0 h 1183028"/>
              <a:gd name="connsiteX2" fmla="*/ 1433476 w 2087586"/>
              <a:gd name="connsiteY2" fmla="*/ 0 h 1183028"/>
              <a:gd name="connsiteX3" fmla="*/ 2087586 w 2087586"/>
              <a:gd name="connsiteY3" fmla="*/ 0 h 1183028"/>
              <a:gd name="connsiteX4" fmla="*/ 2087586 w 2087586"/>
              <a:gd name="connsiteY4" fmla="*/ 579684 h 1183028"/>
              <a:gd name="connsiteX5" fmla="*/ 2087586 w 2087586"/>
              <a:gd name="connsiteY5" fmla="*/ 1183028 h 1183028"/>
              <a:gd name="connsiteX6" fmla="*/ 1412600 w 2087586"/>
              <a:gd name="connsiteY6" fmla="*/ 1183028 h 1183028"/>
              <a:gd name="connsiteX7" fmla="*/ 716738 w 2087586"/>
              <a:gd name="connsiteY7" fmla="*/ 1183028 h 1183028"/>
              <a:gd name="connsiteX8" fmla="*/ 0 w 2087586"/>
              <a:gd name="connsiteY8" fmla="*/ 1183028 h 1183028"/>
              <a:gd name="connsiteX9" fmla="*/ 0 w 2087586"/>
              <a:gd name="connsiteY9" fmla="*/ 579684 h 1183028"/>
              <a:gd name="connsiteX10" fmla="*/ 0 w 2087586"/>
              <a:gd name="connsiteY10" fmla="*/ 0 h 118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7586" h="1183028" fill="none" extrusionOk="0">
                <a:moveTo>
                  <a:pt x="0" y="0"/>
                </a:moveTo>
                <a:cubicBezTo>
                  <a:pt x="185596" y="33377"/>
                  <a:pt x="515486" y="-30459"/>
                  <a:pt x="737614" y="0"/>
                </a:cubicBezTo>
                <a:cubicBezTo>
                  <a:pt x="959742" y="30459"/>
                  <a:pt x="1146778" y="-33001"/>
                  <a:pt x="1433476" y="0"/>
                </a:cubicBezTo>
                <a:cubicBezTo>
                  <a:pt x="1720174" y="33001"/>
                  <a:pt x="1885563" y="-26452"/>
                  <a:pt x="2087586" y="0"/>
                </a:cubicBezTo>
                <a:cubicBezTo>
                  <a:pt x="2073190" y="243996"/>
                  <a:pt x="2059709" y="353422"/>
                  <a:pt x="2087586" y="579684"/>
                </a:cubicBezTo>
                <a:cubicBezTo>
                  <a:pt x="2115463" y="805946"/>
                  <a:pt x="2076392" y="971123"/>
                  <a:pt x="2087586" y="1183028"/>
                </a:cubicBezTo>
                <a:cubicBezTo>
                  <a:pt x="1918616" y="1215128"/>
                  <a:pt x="1701602" y="1173810"/>
                  <a:pt x="1412600" y="1183028"/>
                </a:cubicBezTo>
                <a:cubicBezTo>
                  <a:pt x="1123598" y="1192246"/>
                  <a:pt x="972348" y="1174963"/>
                  <a:pt x="716738" y="1183028"/>
                </a:cubicBezTo>
                <a:cubicBezTo>
                  <a:pt x="461128" y="1191093"/>
                  <a:pt x="183290" y="1176848"/>
                  <a:pt x="0" y="1183028"/>
                </a:cubicBezTo>
                <a:cubicBezTo>
                  <a:pt x="-12704" y="910562"/>
                  <a:pt x="25323" y="760231"/>
                  <a:pt x="0" y="579684"/>
                </a:cubicBezTo>
                <a:cubicBezTo>
                  <a:pt x="-25323" y="399137"/>
                  <a:pt x="-22735" y="147639"/>
                  <a:pt x="0" y="0"/>
                </a:cubicBezTo>
                <a:close/>
              </a:path>
              <a:path w="2087586" h="1183028" stroke="0" extrusionOk="0">
                <a:moveTo>
                  <a:pt x="0" y="0"/>
                </a:moveTo>
                <a:cubicBezTo>
                  <a:pt x="148061" y="-11290"/>
                  <a:pt x="503817" y="-30398"/>
                  <a:pt x="654110" y="0"/>
                </a:cubicBezTo>
                <a:cubicBezTo>
                  <a:pt x="804403" y="30398"/>
                  <a:pt x="1048574" y="34356"/>
                  <a:pt x="1349972" y="0"/>
                </a:cubicBezTo>
                <a:cubicBezTo>
                  <a:pt x="1651370" y="-34356"/>
                  <a:pt x="1846027" y="-36021"/>
                  <a:pt x="2087586" y="0"/>
                </a:cubicBezTo>
                <a:cubicBezTo>
                  <a:pt x="2072484" y="123743"/>
                  <a:pt x="2076499" y="288990"/>
                  <a:pt x="2087586" y="567853"/>
                </a:cubicBezTo>
                <a:cubicBezTo>
                  <a:pt x="2098673" y="846716"/>
                  <a:pt x="2077835" y="933098"/>
                  <a:pt x="2087586" y="1183028"/>
                </a:cubicBezTo>
                <a:cubicBezTo>
                  <a:pt x="1887676" y="1163201"/>
                  <a:pt x="1647555" y="1183833"/>
                  <a:pt x="1433476" y="1183028"/>
                </a:cubicBezTo>
                <a:cubicBezTo>
                  <a:pt x="1219397" y="1182224"/>
                  <a:pt x="911006" y="1191405"/>
                  <a:pt x="758490" y="1183028"/>
                </a:cubicBezTo>
                <a:cubicBezTo>
                  <a:pt x="605974" y="1174651"/>
                  <a:pt x="289675" y="1202869"/>
                  <a:pt x="0" y="1183028"/>
                </a:cubicBezTo>
                <a:cubicBezTo>
                  <a:pt x="-13137" y="1037757"/>
                  <a:pt x="24034" y="824007"/>
                  <a:pt x="0" y="603344"/>
                </a:cubicBezTo>
                <a:cubicBezTo>
                  <a:pt x="-24034" y="382681"/>
                  <a:pt x="24981" y="238009"/>
                  <a:pt x="0" y="0"/>
                </a:cubicBezTo>
                <a:close/>
              </a:path>
            </a:pathLst>
          </a:custGeom>
          <a:ln>
            <a:solidFill>
              <a:schemeClr val="tx1">
                <a:lumMod val="50000"/>
                <a:lumOff val="50000"/>
              </a:schemeClr>
            </a:solidFill>
            <a:extLst>
              <a:ext uri="{C807C97D-BFC1-408E-A445-0C87EB9F89A2}">
                <ask:lineSketchStyleProps xmlns:ask="http://schemas.microsoft.com/office/drawing/2018/sketchyshapes" sd="551595599">
                  <a:prstGeom prst="rect">
                    <a:avLst/>
                  </a:prstGeom>
                  <ask:type>
                    <ask:lineSketchFreehand/>
                  </ask:type>
                </ask:lineSketchStyleProps>
              </a:ext>
            </a:extLst>
          </a:ln>
        </p:spPr>
      </p:pic>
      <p:pic>
        <p:nvPicPr>
          <p:cNvPr id="7" name="Image 6">
            <a:hlinkClick r:id="rId2"/>
            <a:extLst>
              <a:ext uri="{FF2B5EF4-FFF2-40B4-BE49-F238E27FC236}">
                <a16:creationId xmlns:a16="http://schemas.microsoft.com/office/drawing/2014/main" id="{8ADFA2A1-7DDC-BF1F-88B4-0E98D0D05DDF}"/>
              </a:ext>
            </a:extLst>
          </p:cNvPr>
          <p:cNvPicPr>
            <a:picLocks noChangeAspect="1"/>
          </p:cNvPicPr>
          <p:nvPr/>
        </p:nvPicPr>
        <p:blipFill>
          <a:blip r:embed="rId6"/>
          <a:stretch>
            <a:fillRect/>
          </a:stretch>
        </p:blipFill>
        <p:spPr>
          <a:xfrm>
            <a:off x="9571857" y="4300402"/>
            <a:ext cx="2104206" cy="1183027"/>
          </a:xfrm>
          <a:custGeom>
            <a:avLst/>
            <a:gdLst>
              <a:gd name="connsiteX0" fmla="*/ 0 w 2104206"/>
              <a:gd name="connsiteY0" fmla="*/ 0 h 1183027"/>
              <a:gd name="connsiteX1" fmla="*/ 568136 w 2104206"/>
              <a:gd name="connsiteY1" fmla="*/ 0 h 1183027"/>
              <a:gd name="connsiteX2" fmla="*/ 1052103 w 2104206"/>
              <a:gd name="connsiteY2" fmla="*/ 0 h 1183027"/>
              <a:gd name="connsiteX3" fmla="*/ 1578155 w 2104206"/>
              <a:gd name="connsiteY3" fmla="*/ 0 h 1183027"/>
              <a:gd name="connsiteX4" fmla="*/ 2104206 w 2104206"/>
              <a:gd name="connsiteY4" fmla="*/ 0 h 1183027"/>
              <a:gd name="connsiteX5" fmla="*/ 2104206 w 2104206"/>
              <a:gd name="connsiteY5" fmla="*/ 615174 h 1183027"/>
              <a:gd name="connsiteX6" fmla="*/ 2104206 w 2104206"/>
              <a:gd name="connsiteY6" fmla="*/ 1183027 h 1183027"/>
              <a:gd name="connsiteX7" fmla="*/ 1620239 w 2104206"/>
              <a:gd name="connsiteY7" fmla="*/ 1183027 h 1183027"/>
              <a:gd name="connsiteX8" fmla="*/ 1115229 w 2104206"/>
              <a:gd name="connsiteY8" fmla="*/ 1183027 h 1183027"/>
              <a:gd name="connsiteX9" fmla="*/ 631262 w 2104206"/>
              <a:gd name="connsiteY9" fmla="*/ 1183027 h 1183027"/>
              <a:gd name="connsiteX10" fmla="*/ 0 w 2104206"/>
              <a:gd name="connsiteY10" fmla="*/ 1183027 h 1183027"/>
              <a:gd name="connsiteX11" fmla="*/ 0 w 2104206"/>
              <a:gd name="connsiteY11" fmla="*/ 615174 h 1183027"/>
              <a:gd name="connsiteX12" fmla="*/ 0 w 2104206"/>
              <a:gd name="connsiteY12" fmla="*/ 0 h 118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4206" h="1183027" fill="none" extrusionOk="0">
                <a:moveTo>
                  <a:pt x="0" y="0"/>
                </a:moveTo>
                <a:cubicBezTo>
                  <a:pt x="119869" y="15456"/>
                  <a:pt x="407178" y="24432"/>
                  <a:pt x="568136" y="0"/>
                </a:cubicBezTo>
                <a:cubicBezTo>
                  <a:pt x="729094" y="-24432"/>
                  <a:pt x="886409" y="-17284"/>
                  <a:pt x="1052103" y="0"/>
                </a:cubicBezTo>
                <a:cubicBezTo>
                  <a:pt x="1217797" y="17284"/>
                  <a:pt x="1449792" y="-21880"/>
                  <a:pt x="1578155" y="0"/>
                </a:cubicBezTo>
                <a:cubicBezTo>
                  <a:pt x="1706518" y="21880"/>
                  <a:pt x="1927630" y="-8365"/>
                  <a:pt x="2104206" y="0"/>
                </a:cubicBezTo>
                <a:cubicBezTo>
                  <a:pt x="2124457" y="258940"/>
                  <a:pt x="2085477" y="434771"/>
                  <a:pt x="2104206" y="615174"/>
                </a:cubicBezTo>
                <a:cubicBezTo>
                  <a:pt x="2122935" y="795577"/>
                  <a:pt x="2090243" y="1068916"/>
                  <a:pt x="2104206" y="1183027"/>
                </a:cubicBezTo>
                <a:cubicBezTo>
                  <a:pt x="1908479" y="1174182"/>
                  <a:pt x="1792865" y="1186297"/>
                  <a:pt x="1620239" y="1183027"/>
                </a:cubicBezTo>
                <a:cubicBezTo>
                  <a:pt x="1447613" y="1179757"/>
                  <a:pt x="1353071" y="1161316"/>
                  <a:pt x="1115229" y="1183027"/>
                </a:cubicBezTo>
                <a:cubicBezTo>
                  <a:pt x="877387" y="1204739"/>
                  <a:pt x="808062" y="1158943"/>
                  <a:pt x="631262" y="1183027"/>
                </a:cubicBezTo>
                <a:cubicBezTo>
                  <a:pt x="454462" y="1207111"/>
                  <a:pt x="268399" y="1158912"/>
                  <a:pt x="0" y="1183027"/>
                </a:cubicBezTo>
                <a:cubicBezTo>
                  <a:pt x="20100" y="944272"/>
                  <a:pt x="-23600" y="740961"/>
                  <a:pt x="0" y="615174"/>
                </a:cubicBezTo>
                <a:cubicBezTo>
                  <a:pt x="23600" y="489387"/>
                  <a:pt x="6744" y="288659"/>
                  <a:pt x="0" y="0"/>
                </a:cubicBezTo>
                <a:close/>
              </a:path>
              <a:path w="2104206" h="1183027" stroke="0" extrusionOk="0">
                <a:moveTo>
                  <a:pt x="0" y="0"/>
                </a:moveTo>
                <a:cubicBezTo>
                  <a:pt x="121133" y="-14022"/>
                  <a:pt x="346247" y="-6117"/>
                  <a:pt x="462925" y="0"/>
                </a:cubicBezTo>
                <a:cubicBezTo>
                  <a:pt x="579604" y="6117"/>
                  <a:pt x="885141" y="-26536"/>
                  <a:pt x="1010019" y="0"/>
                </a:cubicBezTo>
                <a:cubicBezTo>
                  <a:pt x="1134897" y="26536"/>
                  <a:pt x="1421274" y="-11382"/>
                  <a:pt x="1536070" y="0"/>
                </a:cubicBezTo>
                <a:cubicBezTo>
                  <a:pt x="1650866" y="11382"/>
                  <a:pt x="1901875" y="25650"/>
                  <a:pt x="2104206" y="0"/>
                </a:cubicBezTo>
                <a:cubicBezTo>
                  <a:pt x="2080342" y="223714"/>
                  <a:pt x="2130363" y="360526"/>
                  <a:pt x="2104206" y="579683"/>
                </a:cubicBezTo>
                <a:cubicBezTo>
                  <a:pt x="2078049" y="798840"/>
                  <a:pt x="2133564" y="960905"/>
                  <a:pt x="2104206" y="1183027"/>
                </a:cubicBezTo>
                <a:cubicBezTo>
                  <a:pt x="1943501" y="1183724"/>
                  <a:pt x="1832884" y="1189505"/>
                  <a:pt x="1641281" y="1183027"/>
                </a:cubicBezTo>
                <a:cubicBezTo>
                  <a:pt x="1449679" y="1176549"/>
                  <a:pt x="1399601" y="1175591"/>
                  <a:pt x="1178355" y="1183027"/>
                </a:cubicBezTo>
                <a:cubicBezTo>
                  <a:pt x="957109" y="1190463"/>
                  <a:pt x="908652" y="1166327"/>
                  <a:pt x="694388" y="1183027"/>
                </a:cubicBezTo>
                <a:cubicBezTo>
                  <a:pt x="480124" y="1199727"/>
                  <a:pt x="150032" y="1155695"/>
                  <a:pt x="0" y="1183027"/>
                </a:cubicBezTo>
                <a:cubicBezTo>
                  <a:pt x="10719" y="963426"/>
                  <a:pt x="-23876" y="873855"/>
                  <a:pt x="0" y="579683"/>
                </a:cubicBezTo>
                <a:cubicBezTo>
                  <a:pt x="23876" y="285511"/>
                  <a:pt x="13708" y="268923"/>
                  <a:pt x="0" y="0"/>
                </a:cubicBezTo>
                <a:close/>
              </a:path>
            </a:pathLst>
          </a:custGeom>
          <a:ln>
            <a:solidFill>
              <a:schemeClr val="tx1">
                <a:lumMod val="50000"/>
                <a:lumOff val="50000"/>
              </a:schemeClr>
            </a:solidFill>
            <a:extLst>
              <a:ext uri="{C807C97D-BFC1-408E-A445-0C87EB9F89A2}">
                <ask:lineSketchStyleProps xmlns:ask="http://schemas.microsoft.com/office/drawing/2018/sketchyshapes" sd="938882836">
                  <a:prstGeom prst="rect">
                    <a:avLst/>
                  </a:prstGeom>
                  <ask:type>
                    <ask:lineSketchFreehand/>
                  </ask:type>
                </ask:lineSketchStyleProps>
              </a:ext>
            </a:extLst>
          </a:ln>
        </p:spPr>
      </p:pic>
      <p:pic>
        <p:nvPicPr>
          <p:cNvPr id="8" name="Image 7">
            <a:hlinkClick r:id="rId2"/>
            <a:extLst>
              <a:ext uri="{FF2B5EF4-FFF2-40B4-BE49-F238E27FC236}">
                <a16:creationId xmlns:a16="http://schemas.microsoft.com/office/drawing/2014/main" id="{55B9353A-EFD5-B784-9DE1-F33794EF3742}"/>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8873859" y="5043528"/>
            <a:ext cx="711666" cy="684330"/>
          </a:xfrm>
          <a:prstGeom prst="rect">
            <a:avLst/>
          </a:prstGeom>
          <a:noFill/>
        </p:spPr>
      </p:pic>
    </p:spTree>
    <p:extLst>
      <p:ext uri="{BB962C8B-B14F-4D97-AF65-F5344CB8AC3E}">
        <p14:creationId xmlns:p14="http://schemas.microsoft.com/office/powerpoint/2010/main" val="935146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5E0DC53-2E2A-B5AE-5F19-505F588D950A}"/>
              </a:ext>
            </a:extLst>
          </p:cNvPr>
          <p:cNvSpPr/>
          <p:nvPr/>
        </p:nvSpPr>
        <p:spPr>
          <a:xfrm>
            <a:off x="694578" y="1361485"/>
            <a:ext cx="11497422" cy="5032367"/>
          </a:xfrm>
          <a:prstGeom prst="rect">
            <a:avLst/>
          </a:prstGeom>
          <a:gradFill>
            <a:gsLst>
              <a:gs pos="0">
                <a:schemeClr val="bg2">
                  <a:lumMod val="20000"/>
                  <a:lumOff val="80000"/>
                </a:schemeClr>
              </a:gs>
              <a:gs pos="10000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ED50FB68-F362-482E-8A36-F8E65E6735AE}"/>
              </a:ext>
            </a:extLst>
          </p:cNvPr>
          <p:cNvSpPr>
            <a:spLocks noGrp="1"/>
          </p:cNvSpPr>
          <p:nvPr>
            <p:ph idx="1"/>
          </p:nvPr>
        </p:nvSpPr>
        <p:spPr>
          <a:xfrm>
            <a:off x="695325" y="1388669"/>
            <a:ext cx="10980738" cy="2040331"/>
          </a:xfrm>
        </p:spPr>
        <p:txBody>
          <a:bodyPr/>
          <a:lstStyle/>
          <a:p>
            <a:r>
              <a:rPr lang="fr-FR" dirty="0">
                <a:ea typeface="Calibri" panose="020F0502020204030204" pitchFamily="34" charset="0"/>
                <a:cs typeface="Times New Roman" panose="02020603050405020304" pitchFamily="18" charset="0"/>
              </a:rPr>
              <a:t>Pour aller plus loin, de nombreuses sources d’informations sont à votre disposition dans la                           . Vous y retrouverez, entre autres :</a:t>
            </a:r>
          </a:p>
          <a:p>
            <a:pPr lvl="1"/>
            <a:r>
              <a:rPr lang="fr-FR" dirty="0">
                <a:ea typeface="Calibri" panose="020F0502020204030204" pitchFamily="34" charset="0"/>
                <a:cs typeface="Times New Roman" panose="02020603050405020304" pitchFamily="18" charset="0"/>
              </a:rPr>
              <a:t>Le détail de la gamme des prêts réglementés ou non réglementés, avec leurs conditions et particularités, </a:t>
            </a:r>
          </a:p>
          <a:p>
            <a:pPr lvl="1"/>
            <a:r>
              <a:rPr lang="fr-FR" dirty="0">
                <a:ea typeface="Calibri" panose="020F0502020204030204" pitchFamily="34" charset="0"/>
                <a:cs typeface="Times New Roman" panose="02020603050405020304" pitchFamily="18" charset="0"/>
              </a:rPr>
              <a:t>Des outils d’aide à la vente,</a:t>
            </a:r>
          </a:p>
          <a:p>
            <a:pPr lvl="1"/>
            <a:r>
              <a:rPr lang="fr-FR" dirty="0">
                <a:ea typeface="Calibri" panose="020F0502020204030204" pitchFamily="34" charset="0"/>
                <a:cs typeface="Times New Roman" panose="02020603050405020304" pitchFamily="18" charset="0"/>
              </a:rPr>
              <a:t>Le mode opératoire de </a:t>
            </a:r>
            <a:r>
              <a:rPr lang="fr-FR" dirty="0" err="1">
                <a:ea typeface="Calibri" panose="020F0502020204030204" pitchFamily="34" charset="0"/>
                <a:cs typeface="Times New Roman" panose="02020603050405020304" pitchFamily="18" charset="0"/>
              </a:rPr>
              <a:t>Mycredimmo</a:t>
            </a:r>
            <a:endParaRPr lang="fr-FR" dirty="0">
              <a:ea typeface="Calibri" panose="020F0502020204030204" pitchFamily="34" charset="0"/>
              <a:cs typeface="Times New Roman" panose="02020603050405020304" pitchFamily="18" charset="0"/>
            </a:endParaRPr>
          </a:p>
        </p:txBody>
      </p:sp>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a:xfrm>
            <a:off x="695325" y="387948"/>
            <a:ext cx="10980738" cy="720000"/>
          </a:xfrm>
        </p:spPr>
        <p:txBody>
          <a:bodyPr/>
          <a:lstStyle/>
          <a:p>
            <a:r>
              <a:rPr lang="fr-FR" sz="1800" dirty="0">
                <a:ea typeface="Calibri" panose="020F0502020204030204" pitchFamily="34" charset="0"/>
                <a:cs typeface="Times New Roman" panose="02020603050405020304" pitchFamily="18" charset="0"/>
              </a:rPr>
              <a:t>Les </a:t>
            </a:r>
            <a:r>
              <a:rPr lang="fr-FR" sz="1800" dirty="0">
                <a:solidFill>
                  <a:srgbClr val="C00000"/>
                </a:solidFill>
                <a:ea typeface="Calibri" panose="020F0502020204030204" pitchFamily="34" charset="0"/>
                <a:cs typeface="Times New Roman" panose="02020603050405020304" pitchFamily="18" charset="0"/>
              </a:rPr>
              <a:t>autres sources d’information </a:t>
            </a:r>
            <a:r>
              <a:rPr lang="fr-FR" sz="1800" dirty="0">
                <a:ea typeface="Calibri" panose="020F0502020204030204" pitchFamily="34" charset="0"/>
                <a:cs typeface="Times New Roman" panose="02020603050405020304" pitchFamily="18" charset="0"/>
              </a:rPr>
              <a:t>à votre disposition.</a:t>
            </a:r>
          </a:p>
        </p:txBody>
      </p:sp>
      <p:pic>
        <p:nvPicPr>
          <p:cNvPr id="5" name="Image 4">
            <a:hlinkClick r:id="rId2"/>
            <a:extLst>
              <a:ext uri="{FF2B5EF4-FFF2-40B4-BE49-F238E27FC236}">
                <a16:creationId xmlns:a16="http://schemas.microsoft.com/office/drawing/2014/main" id="{169DE7BC-5136-6B6F-B67B-C375B770094C}"/>
              </a:ext>
            </a:extLst>
          </p:cNvPr>
          <p:cNvPicPr>
            <a:picLocks noChangeAspect="1"/>
          </p:cNvPicPr>
          <p:nvPr/>
        </p:nvPicPr>
        <p:blipFill>
          <a:blip r:embed="rId3"/>
          <a:stretch>
            <a:fillRect/>
          </a:stretch>
        </p:blipFill>
        <p:spPr>
          <a:xfrm>
            <a:off x="8821141" y="2729048"/>
            <a:ext cx="2978377" cy="1672826"/>
          </a:xfrm>
          <a:custGeom>
            <a:avLst/>
            <a:gdLst>
              <a:gd name="connsiteX0" fmla="*/ 0 w 2978377"/>
              <a:gd name="connsiteY0" fmla="*/ 0 h 1672826"/>
              <a:gd name="connsiteX1" fmla="*/ 565892 w 2978377"/>
              <a:gd name="connsiteY1" fmla="*/ 0 h 1672826"/>
              <a:gd name="connsiteX2" fmla="*/ 1221135 w 2978377"/>
              <a:gd name="connsiteY2" fmla="*/ 0 h 1672826"/>
              <a:gd name="connsiteX3" fmla="*/ 1727459 w 2978377"/>
              <a:gd name="connsiteY3" fmla="*/ 0 h 1672826"/>
              <a:gd name="connsiteX4" fmla="*/ 2263567 w 2978377"/>
              <a:gd name="connsiteY4" fmla="*/ 0 h 1672826"/>
              <a:gd name="connsiteX5" fmla="*/ 2978377 w 2978377"/>
              <a:gd name="connsiteY5" fmla="*/ 0 h 1672826"/>
              <a:gd name="connsiteX6" fmla="*/ 2978377 w 2978377"/>
              <a:gd name="connsiteY6" fmla="*/ 574337 h 1672826"/>
              <a:gd name="connsiteX7" fmla="*/ 2978377 w 2978377"/>
              <a:gd name="connsiteY7" fmla="*/ 1115217 h 1672826"/>
              <a:gd name="connsiteX8" fmla="*/ 2978377 w 2978377"/>
              <a:gd name="connsiteY8" fmla="*/ 1672826 h 1672826"/>
              <a:gd name="connsiteX9" fmla="*/ 2323134 w 2978377"/>
              <a:gd name="connsiteY9" fmla="*/ 1672826 h 1672826"/>
              <a:gd name="connsiteX10" fmla="*/ 1816810 w 2978377"/>
              <a:gd name="connsiteY10" fmla="*/ 1672826 h 1672826"/>
              <a:gd name="connsiteX11" fmla="*/ 1191351 w 2978377"/>
              <a:gd name="connsiteY11" fmla="*/ 1672826 h 1672826"/>
              <a:gd name="connsiteX12" fmla="*/ 595675 w 2978377"/>
              <a:gd name="connsiteY12" fmla="*/ 1672826 h 1672826"/>
              <a:gd name="connsiteX13" fmla="*/ 0 w 2978377"/>
              <a:gd name="connsiteY13" fmla="*/ 1672826 h 1672826"/>
              <a:gd name="connsiteX14" fmla="*/ 0 w 2978377"/>
              <a:gd name="connsiteY14" fmla="*/ 1165402 h 1672826"/>
              <a:gd name="connsiteX15" fmla="*/ 0 w 2978377"/>
              <a:gd name="connsiteY15" fmla="*/ 657978 h 1672826"/>
              <a:gd name="connsiteX16" fmla="*/ 0 w 2978377"/>
              <a:gd name="connsiteY16" fmla="*/ 0 h 167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78377" h="1672826" fill="none" extrusionOk="0">
                <a:moveTo>
                  <a:pt x="0" y="0"/>
                </a:moveTo>
                <a:cubicBezTo>
                  <a:pt x="192777" y="-19427"/>
                  <a:pt x="302206" y="584"/>
                  <a:pt x="565892" y="0"/>
                </a:cubicBezTo>
                <a:cubicBezTo>
                  <a:pt x="829578" y="-584"/>
                  <a:pt x="904016" y="-1409"/>
                  <a:pt x="1221135" y="0"/>
                </a:cubicBezTo>
                <a:cubicBezTo>
                  <a:pt x="1538254" y="1409"/>
                  <a:pt x="1521122" y="17251"/>
                  <a:pt x="1727459" y="0"/>
                </a:cubicBezTo>
                <a:cubicBezTo>
                  <a:pt x="1933796" y="-17251"/>
                  <a:pt x="2123460" y="13035"/>
                  <a:pt x="2263567" y="0"/>
                </a:cubicBezTo>
                <a:cubicBezTo>
                  <a:pt x="2403674" y="-13035"/>
                  <a:pt x="2692560" y="-31140"/>
                  <a:pt x="2978377" y="0"/>
                </a:cubicBezTo>
                <a:cubicBezTo>
                  <a:pt x="2956216" y="121121"/>
                  <a:pt x="2982266" y="416680"/>
                  <a:pt x="2978377" y="574337"/>
                </a:cubicBezTo>
                <a:cubicBezTo>
                  <a:pt x="2974488" y="731994"/>
                  <a:pt x="2996143" y="995485"/>
                  <a:pt x="2978377" y="1115217"/>
                </a:cubicBezTo>
                <a:cubicBezTo>
                  <a:pt x="2960611" y="1234949"/>
                  <a:pt x="2966765" y="1528444"/>
                  <a:pt x="2978377" y="1672826"/>
                </a:cubicBezTo>
                <a:cubicBezTo>
                  <a:pt x="2772827" y="1642707"/>
                  <a:pt x="2621291" y="1702651"/>
                  <a:pt x="2323134" y="1672826"/>
                </a:cubicBezTo>
                <a:cubicBezTo>
                  <a:pt x="2024977" y="1643001"/>
                  <a:pt x="1987457" y="1672032"/>
                  <a:pt x="1816810" y="1672826"/>
                </a:cubicBezTo>
                <a:cubicBezTo>
                  <a:pt x="1646163" y="1673620"/>
                  <a:pt x="1432015" y="1657907"/>
                  <a:pt x="1191351" y="1672826"/>
                </a:cubicBezTo>
                <a:cubicBezTo>
                  <a:pt x="950687" y="1687745"/>
                  <a:pt x="800340" y="1676088"/>
                  <a:pt x="595675" y="1672826"/>
                </a:cubicBezTo>
                <a:cubicBezTo>
                  <a:pt x="391010" y="1669564"/>
                  <a:pt x="194825" y="1676562"/>
                  <a:pt x="0" y="1672826"/>
                </a:cubicBezTo>
                <a:cubicBezTo>
                  <a:pt x="2342" y="1507471"/>
                  <a:pt x="-23901" y="1307572"/>
                  <a:pt x="0" y="1165402"/>
                </a:cubicBezTo>
                <a:cubicBezTo>
                  <a:pt x="23901" y="1023232"/>
                  <a:pt x="9155" y="894601"/>
                  <a:pt x="0" y="657978"/>
                </a:cubicBezTo>
                <a:cubicBezTo>
                  <a:pt x="-9155" y="421355"/>
                  <a:pt x="31172" y="285825"/>
                  <a:pt x="0" y="0"/>
                </a:cubicBezTo>
                <a:close/>
              </a:path>
              <a:path w="2978377" h="1672826" stroke="0" extrusionOk="0">
                <a:moveTo>
                  <a:pt x="0" y="0"/>
                </a:moveTo>
                <a:cubicBezTo>
                  <a:pt x="187880" y="-9334"/>
                  <a:pt x="310628" y="-23275"/>
                  <a:pt x="506324" y="0"/>
                </a:cubicBezTo>
                <a:cubicBezTo>
                  <a:pt x="702020" y="23275"/>
                  <a:pt x="853192" y="-1033"/>
                  <a:pt x="1012648" y="0"/>
                </a:cubicBezTo>
                <a:cubicBezTo>
                  <a:pt x="1172104" y="1033"/>
                  <a:pt x="1396951" y="-11095"/>
                  <a:pt x="1608324" y="0"/>
                </a:cubicBezTo>
                <a:cubicBezTo>
                  <a:pt x="1819697" y="11095"/>
                  <a:pt x="1961566" y="-13299"/>
                  <a:pt x="2144431" y="0"/>
                </a:cubicBezTo>
                <a:cubicBezTo>
                  <a:pt x="2327296" y="13299"/>
                  <a:pt x="2799645" y="3206"/>
                  <a:pt x="2978377" y="0"/>
                </a:cubicBezTo>
                <a:cubicBezTo>
                  <a:pt x="2957554" y="274196"/>
                  <a:pt x="3002509" y="343127"/>
                  <a:pt x="2978377" y="557609"/>
                </a:cubicBezTo>
                <a:cubicBezTo>
                  <a:pt x="2954245" y="772091"/>
                  <a:pt x="2965391" y="874328"/>
                  <a:pt x="2978377" y="1065033"/>
                </a:cubicBezTo>
                <a:cubicBezTo>
                  <a:pt x="2991363" y="1255738"/>
                  <a:pt x="3001672" y="1467370"/>
                  <a:pt x="2978377" y="1672826"/>
                </a:cubicBezTo>
                <a:cubicBezTo>
                  <a:pt x="2831848" y="1682757"/>
                  <a:pt x="2624727" y="1678891"/>
                  <a:pt x="2442269" y="1672826"/>
                </a:cubicBezTo>
                <a:cubicBezTo>
                  <a:pt x="2259811" y="1666761"/>
                  <a:pt x="2058892" y="1684431"/>
                  <a:pt x="1906161" y="1672826"/>
                </a:cubicBezTo>
                <a:cubicBezTo>
                  <a:pt x="1753430" y="1661221"/>
                  <a:pt x="1548436" y="1660667"/>
                  <a:pt x="1250918" y="1672826"/>
                </a:cubicBezTo>
                <a:cubicBezTo>
                  <a:pt x="953400" y="1684985"/>
                  <a:pt x="841391" y="1674829"/>
                  <a:pt x="714810" y="1672826"/>
                </a:cubicBezTo>
                <a:cubicBezTo>
                  <a:pt x="588229" y="1670823"/>
                  <a:pt x="355846" y="1653870"/>
                  <a:pt x="0" y="1672826"/>
                </a:cubicBezTo>
                <a:cubicBezTo>
                  <a:pt x="-23455" y="1562183"/>
                  <a:pt x="6178" y="1380059"/>
                  <a:pt x="0" y="1131946"/>
                </a:cubicBezTo>
                <a:cubicBezTo>
                  <a:pt x="-6178" y="883833"/>
                  <a:pt x="-5822" y="783539"/>
                  <a:pt x="0" y="557609"/>
                </a:cubicBezTo>
                <a:cubicBezTo>
                  <a:pt x="5822" y="331679"/>
                  <a:pt x="27147" y="182311"/>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2039753026">
                  <a:prstGeom prst="rect">
                    <a:avLst/>
                  </a:prstGeom>
                  <ask:type>
                    <ask:lineSketchFreehand/>
                  </ask:type>
                </ask:lineSketchStyleProps>
              </a:ext>
            </a:extLst>
          </a:ln>
        </p:spPr>
      </p:pic>
      <p:pic>
        <p:nvPicPr>
          <p:cNvPr id="7" name="Image 6">
            <a:extLst>
              <a:ext uri="{FF2B5EF4-FFF2-40B4-BE49-F238E27FC236}">
                <a16:creationId xmlns:a16="http://schemas.microsoft.com/office/drawing/2014/main" id="{3E195319-A9BF-0AFE-2535-A4524DE0B606}"/>
              </a:ext>
            </a:extLst>
          </p:cNvPr>
          <p:cNvPicPr>
            <a:picLocks noChangeAspect="1"/>
          </p:cNvPicPr>
          <p:nvPr/>
        </p:nvPicPr>
        <p:blipFill>
          <a:blip r:embed="rId4"/>
          <a:stretch>
            <a:fillRect/>
          </a:stretch>
        </p:blipFill>
        <p:spPr>
          <a:xfrm>
            <a:off x="8821141" y="4747085"/>
            <a:ext cx="2978377" cy="1646767"/>
          </a:xfrm>
          <a:prstGeom prst="rect">
            <a:avLst/>
          </a:prstGeom>
        </p:spPr>
      </p:pic>
      <p:pic>
        <p:nvPicPr>
          <p:cNvPr id="9" name="Image 8">
            <a:hlinkClick r:id="rId5"/>
            <a:extLst>
              <a:ext uri="{FF2B5EF4-FFF2-40B4-BE49-F238E27FC236}">
                <a16:creationId xmlns:a16="http://schemas.microsoft.com/office/drawing/2014/main" id="{9E8ECAC5-5363-F0C7-FAC0-D0A416A2DEF0}"/>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9170794" y="1361485"/>
            <a:ext cx="1506094" cy="321586"/>
          </a:xfrm>
          <a:prstGeom prst="rect">
            <a:avLst/>
          </a:prstGeom>
        </p:spPr>
      </p:pic>
      <p:sp>
        <p:nvSpPr>
          <p:cNvPr id="10" name="Espace réservé du contenu 1">
            <a:extLst>
              <a:ext uri="{FF2B5EF4-FFF2-40B4-BE49-F238E27FC236}">
                <a16:creationId xmlns:a16="http://schemas.microsoft.com/office/drawing/2014/main" id="{4BBECFF9-4352-BD6F-35E0-033277DA5E25}"/>
              </a:ext>
            </a:extLst>
          </p:cNvPr>
          <p:cNvSpPr txBox="1">
            <a:spLocks/>
          </p:cNvSpPr>
          <p:nvPr/>
        </p:nvSpPr>
        <p:spPr>
          <a:xfrm>
            <a:off x="695325" y="3536480"/>
            <a:ext cx="7859952" cy="285737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a:ea typeface="Calibri" panose="020F0502020204030204" pitchFamily="34" charset="0"/>
                <a:cs typeface="Times New Roman" panose="02020603050405020304" pitchFamily="18" charset="0"/>
              </a:rPr>
              <a:t>Par ailleurs,                                     « Et si c’était simple de devenir propriétaire ? » vous permettra d’éclaircir chaque étape du projet immobilier, (côté client ou côté collaborateur) de la détermination de l’enveloppe jusqu’à la crémaillère. </a:t>
            </a:r>
          </a:p>
          <a:p>
            <a:pPr algn="just"/>
            <a:endParaRPr lang="fr-FR" dirty="0">
              <a:ea typeface="Calibri" panose="020F0502020204030204" pitchFamily="34" charset="0"/>
              <a:cs typeface="Times New Roman" panose="02020603050405020304" pitchFamily="18" charset="0"/>
            </a:endParaRPr>
          </a:p>
          <a:p>
            <a:pPr algn="just"/>
            <a:r>
              <a:rPr lang="fr-FR" dirty="0">
                <a:cs typeface="Times New Roman" panose="02020603050405020304" pitchFamily="18" charset="0"/>
              </a:rPr>
              <a:t>N’hésitez pas à vous l’approprier, pour le présenter aux clients intéressés lors d’évènements que vous pourrez organiser.</a:t>
            </a:r>
          </a:p>
          <a:p>
            <a:pPr algn="just"/>
            <a:endParaRPr lang="fr-FR" dirty="0">
              <a:cs typeface="Times New Roman" panose="02020603050405020304" pitchFamily="18" charset="0"/>
            </a:endParaRPr>
          </a:p>
          <a:p>
            <a:pPr algn="just"/>
            <a:r>
              <a:rPr lang="fr-FR" dirty="0">
                <a:cs typeface="Times New Roman" panose="02020603050405020304" pitchFamily="18" charset="0"/>
              </a:rPr>
              <a:t>Enfin, n’hésitez pas à contacter </a:t>
            </a:r>
            <a:r>
              <a:rPr lang="fr-FR" sz="1800" dirty="0">
                <a:effectLst/>
                <a:latin typeface="Calibri" panose="020F0502020204030204" pitchFamily="34" charset="0"/>
                <a:ea typeface="Times New Roman" panose="02020603050405020304" pitchFamily="18" charset="0"/>
              </a:rPr>
              <a:t>vos </a:t>
            </a:r>
            <a:r>
              <a:rPr lang="fr-FR" sz="1800" dirty="0">
                <a:solidFill>
                  <a:srgbClr val="C00000"/>
                </a:solidFill>
                <a:effectLst/>
                <a:latin typeface="Calibri" panose="020F0502020204030204" pitchFamily="34" charset="0"/>
                <a:ea typeface="Times New Roman" panose="02020603050405020304" pitchFamily="18" charset="0"/>
              </a:rPr>
              <a:t>promoteurs de l’excellence </a:t>
            </a:r>
            <a:r>
              <a:rPr lang="fr-FR" dirty="0">
                <a:cs typeface="Times New Roman" panose="02020603050405020304" pitchFamily="18" charset="0"/>
              </a:rPr>
              <a:t>pour les accompagnements et animations.</a:t>
            </a:r>
            <a:endParaRPr lang="fr-FR" dirty="0"/>
          </a:p>
        </p:txBody>
      </p:sp>
      <p:pic>
        <p:nvPicPr>
          <p:cNvPr id="12" name="Image 11">
            <a:extLst>
              <a:ext uri="{FF2B5EF4-FFF2-40B4-BE49-F238E27FC236}">
                <a16:creationId xmlns:a16="http://schemas.microsoft.com/office/drawing/2014/main" id="{CFFA7C95-9E38-A895-C182-C67C7B16D2A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420797" y="4043323"/>
            <a:ext cx="333375" cy="342900"/>
          </a:xfrm>
          <a:prstGeom prst="rect">
            <a:avLst/>
          </a:prstGeom>
        </p:spPr>
      </p:pic>
      <p:pic>
        <p:nvPicPr>
          <p:cNvPr id="6" name="Image 5">
            <a:extLst>
              <a:ext uri="{FF2B5EF4-FFF2-40B4-BE49-F238E27FC236}">
                <a16:creationId xmlns:a16="http://schemas.microsoft.com/office/drawing/2014/main" id="{AF02B36D-E0C3-B7F5-9589-D1C38404A9E1}"/>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2091417" y="3260661"/>
            <a:ext cx="2076450" cy="609600"/>
          </a:xfrm>
          <a:prstGeom prst="rect">
            <a:avLst/>
          </a:prstGeom>
        </p:spPr>
      </p:pic>
    </p:spTree>
    <p:extLst>
      <p:ext uri="{BB962C8B-B14F-4D97-AF65-F5344CB8AC3E}">
        <p14:creationId xmlns:p14="http://schemas.microsoft.com/office/powerpoint/2010/main" val="3130032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7944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10008</TotalTime>
  <Words>2013</Words>
  <Application>Microsoft Office PowerPoint</Application>
  <PresentationFormat>Grand écran</PresentationFormat>
  <Paragraphs>216</Paragraphs>
  <Slides>20</Slides>
  <Notes>1</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Arial</vt:lpstr>
      <vt:lpstr>Arial Black</vt:lpstr>
      <vt:lpstr>Calibri</vt:lpstr>
      <vt:lpstr>Dreaming Outloud Script Pro</vt:lpstr>
      <vt:lpstr>Montserrat Black</vt:lpstr>
      <vt:lpstr>Wingdings</vt:lpstr>
      <vt:lpstr>Thème Office</vt:lpstr>
      <vt:lpstr>Le crédit immobilier Fondamentaux, parcours digital et bonnes pratiques.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308</cp:revision>
  <dcterms:created xsi:type="dcterms:W3CDTF">2020-06-24T09:20:11Z</dcterms:created>
  <dcterms:modified xsi:type="dcterms:W3CDTF">2023-10-04T12:36:45Z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