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90" r:id="rId6"/>
    <p:sldMasterId id="2147483698" r:id="rId7"/>
    <p:sldMasterId id="2147483708" r:id="rId8"/>
  </p:sldMasterIdLst>
  <p:notesMasterIdLst>
    <p:notesMasterId r:id="rId28"/>
  </p:notesMasterIdLst>
  <p:sldIdLst>
    <p:sldId id="271" r:id="rId9"/>
    <p:sldId id="274" r:id="rId10"/>
    <p:sldId id="264" r:id="rId11"/>
    <p:sldId id="2147378143" r:id="rId12"/>
    <p:sldId id="2147378131" r:id="rId13"/>
    <p:sldId id="2147378137" r:id="rId14"/>
    <p:sldId id="2147378123" r:id="rId15"/>
    <p:sldId id="2147378138" r:id="rId16"/>
    <p:sldId id="2147378122" r:id="rId17"/>
    <p:sldId id="2147378139" r:id="rId18"/>
    <p:sldId id="2147378117" r:id="rId19"/>
    <p:sldId id="2147378118" r:id="rId20"/>
    <p:sldId id="2147378130" r:id="rId21"/>
    <p:sldId id="2147378116" r:id="rId22"/>
    <p:sldId id="275" r:id="rId23"/>
    <p:sldId id="2147378121" r:id="rId24"/>
    <p:sldId id="299" r:id="rId25"/>
    <p:sldId id="2147378141" r:id="rId26"/>
    <p:sldId id="2147378144" r:id="rId27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0C0F"/>
    <a:srgbClr val="FFFFFF"/>
    <a:srgbClr val="000000"/>
    <a:srgbClr val="CCECFF"/>
    <a:srgbClr val="99CCFF"/>
    <a:srgbClr val="CCCCFF"/>
    <a:srgbClr val="DDDDDD"/>
    <a:srgbClr val="F4CDFF"/>
    <a:srgbClr val="CC99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35" autoAdjust="0"/>
    <p:restoredTop sz="96265" autoAdjust="0"/>
  </p:normalViewPr>
  <p:slideViewPr>
    <p:cSldViewPr snapToGrid="0">
      <p:cViewPr varScale="1">
        <p:scale>
          <a:sx n="62" d="100"/>
          <a:sy n="62" d="100"/>
        </p:scale>
        <p:origin x="608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geedrt\directions\GEE%20MARCHE_GRAND_PUBLIC%20DRT\Archives%20CEA\ANIMATION\Bernard\Excellence%20relationnelle\Qualit&#233;\Stats%20Qualit&#233;\SAE\Graph%20&#233;volution%20NP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geedrt\directions\GEE%20MARCHE_GRAND_PUBLIC%20DRT\Archives%20CEA\ANIMATION\Bernard\Excellence%20relationnelle\Qualit&#233;\Stats%20Qualit&#233;\SAE\Graph%20&#233;volution%20NP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0681135556895E-2"/>
          <c:y val="0.17363849672868439"/>
          <c:w val="0.89760085865970329"/>
          <c:h val="0.73369884477728953"/>
        </c:manualLayout>
      </c:layout>
      <c:lineChart>
        <c:grouping val="standard"/>
        <c:varyColors val="0"/>
        <c:ser>
          <c:idx val="0"/>
          <c:order val="0"/>
          <c:tx>
            <c:strRef>
              <c:f>Feuil1!$A$6</c:f>
              <c:strCache>
                <c:ptCount val="1"/>
                <c:pt idx="0">
                  <c:v>NPS CEGEE</c:v>
                </c:pt>
              </c:strCache>
            </c:strRef>
          </c:tx>
          <c:spPr>
            <a:ln w="31750" cap="rnd">
              <a:solidFill>
                <a:srgbClr val="C90C0F"/>
              </a:solidFill>
              <a:round/>
            </a:ln>
            <a:effectLst/>
          </c:spPr>
          <c:marker>
            <c:symbol val="circle"/>
            <c:size val="22"/>
            <c:spPr>
              <a:solidFill>
                <a:srgbClr val="C00000"/>
              </a:solidFill>
              <a:ln>
                <a:noFill/>
              </a:ln>
              <a:effectLst/>
            </c:spPr>
          </c:marker>
          <c:dLbls>
            <c:spPr>
              <a:solidFill>
                <a:schemeClr val="accent1">
                  <a:alpha val="0"/>
                </a:schemeClr>
              </a:solidFill>
              <a:ln>
                <a:solidFill>
                  <a:schemeClr val="bg1">
                    <a:alpha val="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Feuil1!$B$5:$E$5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 formatCode="mmm\-yy">
                  <c:v>45170</c:v>
                </c:pt>
              </c:numCache>
            </c:numRef>
          </c:cat>
          <c:val>
            <c:numRef>
              <c:f>Feuil1!$B$6:$E$6</c:f>
              <c:numCache>
                <c:formatCode>General</c:formatCode>
                <c:ptCount val="4"/>
                <c:pt idx="0">
                  <c:v>-13</c:v>
                </c:pt>
                <c:pt idx="1">
                  <c:v>2</c:v>
                </c:pt>
                <c:pt idx="2">
                  <c:v>10</c:v>
                </c:pt>
                <c:pt idx="3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61-44F6-9FF5-EE111E941F7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78277792"/>
        <c:axId val="378279760"/>
      </c:lineChart>
      <c:catAx>
        <c:axId val="37827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8279760"/>
        <c:crosses val="autoZero"/>
        <c:auto val="1"/>
        <c:lblAlgn val="ctr"/>
        <c:lblOffset val="100"/>
        <c:noMultiLvlLbl val="0"/>
      </c:catAx>
      <c:valAx>
        <c:axId val="3782797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8277792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39421829913179585"/>
          <c:y val="0.13364653490582987"/>
          <c:w val="0.56657296983973793"/>
          <c:h val="0.778912336511345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Feuil1!$B$4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9525" cap="flat" cmpd="sng" algn="ctr">
                <a:solidFill>
                  <a:schemeClr val="tx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1A9-4536-B15F-860DD3FC35D4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9525" cap="flat" cmpd="sng" algn="ctr">
                <a:solidFill>
                  <a:schemeClr val="tx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61A9-4536-B15F-860DD3FC35D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9525" cap="flat" cmpd="sng" algn="ctr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1A9-4536-B15F-860DD3FC35D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9525" cap="flat" cmpd="sng" algn="ctr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61A9-4536-B15F-860DD3FC35D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 w="9525" cap="flat" cmpd="sng" algn="ctr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1A9-4536-B15F-860DD3FC35D4}"/>
              </c:ext>
            </c:extLst>
          </c:dPt>
          <c:dLbls>
            <c:spPr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Feuil1!$A$5:$A$10</c:f>
              <c:strCache>
                <c:ptCount val="6"/>
                <c:pt idx="0">
                  <c:v>A potentiel </c:v>
                </c:pt>
                <c:pt idx="1">
                  <c:v>Grand Public </c:v>
                </c:pt>
                <c:pt idx="2">
                  <c:v>Essentiel à potentiel </c:v>
                </c:pt>
                <c:pt idx="3">
                  <c:v>Essentiel </c:v>
                </c:pt>
                <c:pt idx="4">
                  <c:v>Haut de gamme </c:v>
                </c:pt>
                <c:pt idx="5">
                  <c:v>Gestion privée </c:v>
                </c:pt>
              </c:strCache>
            </c:strRef>
          </c:cat>
          <c:val>
            <c:numRef>
              <c:f>Feuil1!$B$5:$B$10</c:f>
              <c:numCache>
                <c:formatCode>General</c:formatCode>
                <c:ptCount val="6"/>
                <c:pt idx="0">
                  <c:v>1</c:v>
                </c:pt>
                <c:pt idx="1">
                  <c:v>8</c:v>
                </c:pt>
                <c:pt idx="2">
                  <c:v>12</c:v>
                </c:pt>
                <c:pt idx="3">
                  <c:v>19</c:v>
                </c:pt>
                <c:pt idx="4">
                  <c:v>19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A9-4536-B15F-860DD3FC35D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041586648"/>
        <c:axId val="1041584848"/>
      </c:barChart>
      <c:catAx>
        <c:axId val="1041586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41584848"/>
        <c:crosses val="autoZero"/>
        <c:auto val="1"/>
        <c:lblAlgn val="ctr"/>
        <c:lblOffset val="100"/>
        <c:noMultiLvlLbl val="0"/>
      </c:catAx>
      <c:valAx>
        <c:axId val="104158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41586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2000" b="1">
                <a:solidFill>
                  <a:schemeClr val="tx2">
                    <a:lumMod val="60000"/>
                    <a:lumOff val="40000"/>
                  </a:schemeClr>
                </a:solidFill>
              </a:rPr>
              <a:t>Evolution</a:t>
            </a:r>
            <a:r>
              <a:rPr lang="fr-FR" sz="2000" b="1" baseline="0">
                <a:solidFill>
                  <a:schemeClr val="tx2">
                    <a:lumMod val="60000"/>
                    <a:lumOff val="40000"/>
                  </a:schemeClr>
                </a:solidFill>
              </a:rPr>
              <a:t> du classement de la CEGEE</a:t>
            </a:r>
            <a:endParaRPr lang="fr-FR" sz="2000" b="1">
              <a:solidFill>
                <a:schemeClr val="tx2">
                  <a:lumMod val="60000"/>
                  <a:lumOff val="40000"/>
                </a:schemeClr>
              </a:solidFill>
            </a:endParaRPr>
          </a:p>
        </c:rich>
      </c:tx>
      <c:layout>
        <c:manualLayout>
          <c:xMode val="edge"/>
          <c:yMode val="edge"/>
          <c:x val="6.8071705426356599E-3"/>
          <c:y val="3.7037037037037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2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2.6647286821705425E-2"/>
          <c:y val="0.17171296296296296"/>
          <c:w val="0.71656976744186052"/>
          <c:h val="0.67053988043161272"/>
        </c:manualLayout>
      </c:layout>
      <c:lineChart>
        <c:grouping val="standard"/>
        <c:varyColors val="0"/>
        <c:ser>
          <c:idx val="0"/>
          <c:order val="0"/>
          <c:tx>
            <c:strRef>
              <c:f>Feuil1!$A$2</c:f>
              <c:strCache>
                <c:ptCount val="1"/>
                <c:pt idx="0">
                  <c:v>NPS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8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Feuil1!$B$1:$E$1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Feuil1!$B$2:$E$2</c:f>
              <c:numCache>
                <c:formatCode>General</c:formatCode>
                <c:ptCount val="4"/>
                <c:pt idx="0">
                  <c:v>15</c:v>
                </c:pt>
                <c:pt idx="1">
                  <c:v>11</c:v>
                </c:pt>
                <c:pt idx="2">
                  <c:v>9</c:v>
                </c:pt>
                <c:pt idx="3">
                  <c:v>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CD5C-491C-9825-9DEA09F6CCC7}"/>
            </c:ext>
          </c:extLst>
        </c:ser>
        <c:ser>
          <c:idx val="1"/>
          <c:order val="1"/>
          <c:tx>
            <c:strRef>
              <c:f>Feuil1!$A$3</c:f>
              <c:strCache>
                <c:ptCount val="1"/>
                <c:pt idx="0">
                  <c:v>Facilité à joindre par téléphone</c:v>
                </c:pt>
              </c:strCache>
            </c:strRef>
          </c:tx>
          <c:spPr>
            <a:ln w="28575" cap="rnd">
              <a:solidFill>
                <a:schemeClr val="tx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18"/>
            <c:spPr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Feuil1!$B$1:$E$1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Feuil1!$B$3:$E$3</c:f>
              <c:numCache>
                <c:formatCode>General</c:formatCode>
                <c:ptCount val="4"/>
                <c:pt idx="0">
                  <c:v>15</c:v>
                </c:pt>
                <c:pt idx="1">
                  <c:v>14</c:v>
                </c:pt>
                <c:pt idx="2">
                  <c:v>11</c:v>
                </c:pt>
                <c:pt idx="3">
                  <c:v>11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CD5C-491C-9825-9DEA09F6C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0312232"/>
        <c:axId val="1110310792"/>
      </c:lineChart>
      <c:catAx>
        <c:axId val="1110312232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10310792"/>
        <c:crosses val="autoZero"/>
        <c:auto val="1"/>
        <c:lblAlgn val="ctr"/>
        <c:lblOffset val="100"/>
        <c:noMultiLvlLbl val="0"/>
      </c:catAx>
      <c:valAx>
        <c:axId val="1110310792"/>
        <c:scaling>
          <c:orientation val="maxMin"/>
          <c:max val="15"/>
          <c:min val="8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1031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926509186351702"/>
          <c:y val="0.19039297171186936"/>
          <c:w val="0.2979620643349814"/>
          <c:h val="0.402199620880723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592027296562693"/>
          <c:y val="2.6159298237093037E-2"/>
          <c:w val="0.4858296184121792"/>
          <c:h val="0.91243377686847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Feuil1!$B$5</c:f>
              <c:strCache>
                <c:ptCount val="1"/>
                <c:pt idx="0">
                  <c:v>NPS 2023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03-4DFE-B346-F3564361B40A}"/>
              </c:ext>
            </c:extLst>
          </c:dPt>
          <c:dLbls>
            <c:dLbl>
              <c:idx val="0"/>
              <c:spPr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03-4DFE-B346-F3564361B40A}"/>
                </c:ext>
              </c:extLst>
            </c:dLbl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Feuil1!$A$6:$A$7</c:f>
              <c:strCache>
                <c:ptCount val="2"/>
                <c:pt idx="0">
                  <c:v>NPS des clients avec un contact</c:v>
                </c:pt>
                <c:pt idx="1">
                  <c:v>NPS des clients sans contact</c:v>
                </c:pt>
              </c:strCache>
            </c:strRef>
          </c:cat>
          <c:val>
            <c:numRef>
              <c:f>Feuil1!$B$6:$B$7</c:f>
              <c:numCache>
                <c:formatCode>\+#\ ##0;\-#\ ##0</c:formatCode>
                <c:ptCount val="2"/>
                <c:pt idx="0">
                  <c:v>19.55</c:v>
                </c:pt>
                <c:pt idx="1">
                  <c:v>-18.7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03-4DFE-B346-F3564361B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21716664"/>
        <c:axId val="1121718104"/>
      </c:barChart>
      <c:catAx>
        <c:axId val="1121716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21718104"/>
        <c:crosses val="autoZero"/>
        <c:auto val="1"/>
        <c:lblAlgn val="ctr"/>
        <c:lblOffset val="100"/>
        <c:noMultiLvlLbl val="0"/>
      </c:catAx>
      <c:valAx>
        <c:axId val="1121718104"/>
        <c:scaling>
          <c:orientation val="minMax"/>
          <c:max val="20"/>
          <c:min val="-20"/>
        </c:scaling>
        <c:delete val="0"/>
        <c:axPos val="b"/>
        <c:numFmt formatCode="\+#\ ##0;\-#\ ##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21716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dotted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u="dotted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NPS par groupe d'âge</a:t>
            </a:r>
          </a:p>
        </c:rich>
      </c:tx>
      <c:layout>
        <c:manualLayout>
          <c:xMode val="edge"/>
          <c:yMode val="edge"/>
          <c:x val="0.1312430288546885"/>
          <c:y val="6.94445626568087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dotted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2.9122771570436631E-2"/>
          <c:y val="5.0716571828827238E-2"/>
          <c:w val="0.94032174103237121"/>
          <c:h val="0.845887649460484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21-45AE-A3BC-DCD2CEEB114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821-45AE-A3BC-DCD2CEEB114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821-45AE-A3BC-DCD2CEEB1146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821-45AE-A3BC-DCD2CEEB1146}"/>
              </c:ext>
            </c:extLst>
          </c:dPt>
          <c:dLbls>
            <c:dLbl>
              <c:idx val="3"/>
              <c:spPr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9821-45AE-A3BC-DCD2CEEB1146}"/>
                </c:ext>
              </c:extLst>
            </c:dLbl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Feuil1!$G$17:$J$17</c:f>
              <c:strCache>
                <c:ptCount val="4"/>
                <c:pt idx="0">
                  <c:v>18-24 ans</c:v>
                </c:pt>
                <c:pt idx="1">
                  <c:v>25-34 ans</c:v>
                </c:pt>
                <c:pt idx="2">
                  <c:v>35-58 ans</c:v>
                </c:pt>
                <c:pt idx="3">
                  <c:v>59 ans et plus</c:v>
                </c:pt>
              </c:strCache>
            </c:strRef>
          </c:cat>
          <c:val>
            <c:numRef>
              <c:f>Feuil1!$G$18:$J$18</c:f>
              <c:numCache>
                <c:formatCode>\+#\ ##0;\-#\ ##0</c:formatCode>
                <c:ptCount val="4"/>
                <c:pt idx="0">
                  <c:v>-4</c:v>
                </c:pt>
                <c:pt idx="1">
                  <c:v>-12</c:v>
                </c:pt>
                <c:pt idx="2">
                  <c:v>9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821-45AE-A3BC-DCD2CEEB1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38402096"/>
        <c:axId val="393505880"/>
      </c:barChart>
      <c:catAx>
        <c:axId val="43840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3505880"/>
        <c:crosses val="autoZero"/>
        <c:auto val="1"/>
        <c:lblAlgn val="ctr"/>
        <c:lblOffset val="100"/>
        <c:noMultiLvlLbl val="0"/>
      </c:catAx>
      <c:valAx>
        <c:axId val="393505880"/>
        <c:scaling>
          <c:orientation val="minMax"/>
          <c:max val="24"/>
          <c:min val="-12"/>
        </c:scaling>
        <c:delete val="0"/>
        <c:axPos val="l"/>
        <c:numFmt formatCode="\+#\ ##0;\-#\ ##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8402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76" cy="4909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486" y="0"/>
            <a:ext cx="2947776" cy="4909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798DAF-C642-41DB-B50B-3F439C82C79F}" type="datetimeFigureOut">
              <a:rPr lang="fr-FR" smtClean="0"/>
              <a:t>23/10/2023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60375" y="1227138"/>
            <a:ext cx="5880100" cy="3308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19494"/>
            <a:ext cx="5441315" cy="38615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16647"/>
            <a:ext cx="2947776" cy="4909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486" y="9316647"/>
            <a:ext cx="2947776" cy="4909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4E332-AD7B-4E29-A74D-4C2F43389A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930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029E4-7884-43B4-A0BB-3DF41F91052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8392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atisfaction client promotion immobilière ">
            <a:extLst>
              <a:ext uri="{FF2B5EF4-FFF2-40B4-BE49-F238E27FC236}">
                <a16:creationId xmlns:a16="http://schemas.microsoft.com/office/drawing/2014/main" id="{7F3A03A1-9E11-6058-9BAA-2AACF3CE55C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06" b="15408"/>
          <a:stretch/>
        </p:blipFill>
        <p:spPr bwMode="auto">
          <a:xfrm>
            <a:off x="0" y="-35561"/>
            <a:ext cx="12192000" cy="692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/>
          <p:cNvSpPr/>
          <p:nvPr userDrawn="1"/>
        </p:nvSpPr>
        <p:spPr>
          <a:xfrm rot="21236572">
            <a:off x="-44540" y="5735056"/>
            <a:ext cx="2632909" cy="1279093"/>
          </a:xfrm>
          <a:custGeom>
            <a:avLst/>
            <a:gdLst>
              <a:gd name="connsiteX0" fmla="*/ 0 w 3334772"/>
              <a:gd name="connsiteY0" fmla="*/ 0 h 1442985"/>
              <a:gd name="connsiteX1" fmla="*/ 3334772 w 3334772"/>
              <a:gd name="connsiteY1" fmla="*/ 0 h 1442985"/>
              <a:gd name="connsiteX2" fmla="*/ 3334772 w 3334772"/>
              <a:gd name="connsiteY2" fmla="*/ 1442985 h 1442985"/>
              <a:gd name="connsiteX3" fmla="*/ 0 w 3334772"/>
              <a:gd name="connsiteY3" fmla="*/ 1442985 h 1442985"/>
              <a:gd name="connsiteX4" fmla="*/ 0 w 3334772"/>
              <a:gd name="connsiteY4" fmla="*/ 0 h 1442985"/>
              <a:gd name="connsiteX0" fmla="*/ 797232 w 3334772"/>
              <a:gd name="connsiteY0" fmla="*/ 0 h 1454459"/>
              <a:gd name="connsiteX1" fmla="*/ 3334772 w 3334772"/>
              <a:gd name="connsiteY1" fmla="*/ 11474 h 1454459"/>
              <a:gd name="connsiteX2" fmla="*/ 3334772 w 3334772"/>
              <a:gd name="connsiteY2" fmla="*/ 1454459 h 1454459"/>
              <a:gd name="connsiteX3" fmla="*/ 0 w 3334772"/>
              <a:gd name="connsiteY3" fmla="*/ 1454459 h 1454459"/>
              <a:gd name="connsiteX4" fmla="*/ 797232 w 3334772"/>
              <a:gd name="connsiteY4" fmla="*/ 0 h 1454459"/>
              <a:gd name="connsiteX0" fmla="*/ 112455 w 2649995"/>
              <a:gd name="connsiteY0" fmla="*/ 0 h 1454459"/>
              <a:gd name="connsiteX1" fmla="*/ 2649995 w 2649995"/>
              <a:gd name="connsiteY1" fmla="*/ 11474 h 1454459"/>
              <a:gd name="connsiteX2" fmla="*/ 2649995 w 2649995"/>
              <a:gd name="connsiteY2" fmla="*/ 1454459 h 1454459"/>
              <a:gd name="connsiteX3" fmla="*/ 0 w 2649995"/>
              <a:gd name="connsiteY3" fmla="*/ 950698 h 1454459"/>
              <a:gd name="connsiteX4" fmla="*/ 112455 w 2649995"/>
              <a:gd name="connsiteY4" fmla="*/ 0 h 1454459"/>
              <a:gd name="connsiteX0" fmla="*/ 131786 w 2669326"/>
              <a:gd name="connsiteY0" fmla="*/ 0 h 1454459"/>
              <a:gd name="connsiteX1" fmla="*/ 2669326 w 2669326"/>
              <a:gd name="connsiteY1" fmla="*/ 11474 h 1454459"/>
              <a:gd name="connsiteX2" fmla="*/ 2669326 w 2669326"/>
              <a:gd name="connsiteY2" fmla="*/ 1454459 h 1454459"/>
              <a:gd name="connsiteX3" fmla="*/ 0 w 2669326"/>
              <a:gd name="connsiteY3" fmla="*/ 1003545 h 1454459"/>
              <a:gd name="connsiteX4" fmla="*/ 131786 w 2669326"/>
              <a:gd name="connsiteY4" fmla="*/ 0 h 1454459"/>
              <a:gd name="connsiteX0" fmla="*/ 131786 w 2669326"/>
              <a:gd name="connsiteY0" fmla="*/ 0 h 1300849"/>
              <a:gd name="connsiteX1" fmla="*/ 2669326 w 2669326"/>
              <a:gd name="connsiteY1" fmla="*/ 11474 h 1300849"/>
              <a:gd name="connsiteX2" fmla="*/ 2644452 w 2669326"/>
              <a:gd name="connsiteY2" fmla="*/ 1300849 h 1300849"/>
              <a:gd name="connsiteX3" fmla="*/ 0 w 2669326"/>
              <a:gd name="connsiteY3" fmla="*/ 1003545 h 1300849"/>
              <a:gd name="connsiteX4" fmla="*/ 131786 w 2669326"/>
              <a:gd name="connsiteY4" fmla="*/ 0 h 1300849"/>
              <a:gd name="connsiteX0" fmla="*/ 131786 w 2669326"/>
              <a:gd name="connsiteY0" fmla="*/ 0 h 1279418"/>
              <a:gd name="connsiteX1" fmla="*/ 2669326 w 2669326"/>
              <a:gd name="connsiteY1" fmla="*/ 11474 h 1279418"/>
              <a:gd name="connsiteX2" fmla="*/ 2646726 w 2669326"/>
              <a:gd name="connsiteY2" fmla="*/ 1279418 h 1279418"/>
              <a:gd name="connsiteX3" fmla="*/ 0 w 2669326"/>
              <a:gd name="connsiteY3" fmla="*/ 1003545 h 1279418"/>
              <a:gd name="connsiteX4" fmla="*/ 131786 w 2669326"/>
              <a:gd name="connsiteY4" fmla="*/ 0 h 1279418"/>
              <a:gd name="connsiteX0" fmla="*/ 50186 w 2587726"/>
              <a:gd name="connsiteY0" fmla="*/ 0 h 1279418"/>
              <a:gd name="connsiteX1" fmla="*/ 2587726 w 2587726"/>
              <a:gd name="connsiteY1" fmla="*/ 11474 h 1279418"/>
              <a:gd name="connsiteX2" fmla="*/ 2565126 w 2587726"/>
              <a:gd name="connsiteY2" fmla="*/ 1279418 h 1279418"/>
              <a:gd name="connsiteX3" fmla="*/ 0 w 2587726"/>
              <a:gd name="connsiteY3" fmla="*/ 934803 h 1279418"/>
              <a:gd name="connsiteX4" fmla="*/ 50186 w 2587726"/>
              <a:gd name="connsiteY4" fmla="*/ 0 h 1279418"/>
              <a:gd name="connsiteX0" fmla="*/ 91983 w 2629523"/>
              <a:gd name="connsiteY0" fmla="*/ 0 h 1279418"/>
              <a:gd name="connsiteX1" fmla="*/ 2629523 w 2629523"/>
              <a:gd name="connsiteY1" fmla="*/ 11474 h 1279418"/>
              <a:gd name="connsiteX2" fmla="*/ 2606923 w 2629523"/>
              <a:gd name="connsiteY2" fmla="*/ 1279418 h 1279418"/>
              <a:gd name="connsiteX3" fmla="*/ 0 w 2629523"/>
              <a:gd name="connsiteY3" fmla="*/ 1007769 h 1279418"/>
              <a:gd name="connsiteX4" fmla="*/ 91983 w 2629523"/>
              <a:gd name="connsiteY4" fmla="*/ 0 h 1279418"/>
              <a:gd name="connsiteX0" fmla="*/ 91983 w 2629523"/>
              <a:gd name="connsiteY0" fmla="*/ 0 h 1282479"/>
              <a:gd name="connsiteX1" fmla="*/ 2629523 w 2629523"/>
              <a:gd name="connsiteY1" fmla="*/ 11474 h 1282479"/>
              <a:gd name="connsiteX2" fmla="*/ 2606598 w 2629523"/>
              <a:gd name="connsiteY2" fmla="*/ 1282479 h 1282479"/>
              <a:gd name="connsiteX3" fmla="*/ 0 w 2629523"/>
              <a:gd name="connsiteY3" fmla="*/ 1007769 h 1282479"/>
              <a:gd name="connsiteX4" fmla="*/ 91983 w 2629523"/>
              <a:gd name="connsiteY4" fmla="*/ 0 h 1282479"/>
              <a:gd name="connsiteX0" fmla="*/ 94719 w 2629523"/>
              <a:gd name="connsiteY0" fmla="*/ 0 h 1279093"/>
              <a:gd name="connsiteX1" fmla="*/ 2629523 w 2629523"/>
              <a:gd name="connsiteY1" fmla="*/ 8088 h 1279093"/>
              <a:gd name="connsiteX2" fmla="*/ 2606598 w 2629523"/>
              <a:gd name="connsiteY2" fmla="*/ 1279093 h 1279093"/>
              <a:gd name="connsiteX3" fmla="*/ 0 w 2629523"/>
              <a:gd name="connsiteY3" fmla="*/ 1004383 h 1279093"/>
              <a:gd name="connsiteX4" fmla="*/ 94719 w 2629523"/>
              <a:gd name="connsiteY4" fmla="*/ 0 h 1279093"/>
              <a:gd name="connsiteX0" fmla="*/ 98105 w 2632909"/>
              <a:gd name="connsiteY0" fmla="*/ 0 h 1279093"/>
              <a:gd name="connsiteX1" fmla="*/ 2632909 w 2632909"/>
              <a:gd name="connsiteY1" fmla="*/ 8088 h 1279093"/>
              <a:gd name="connsiteX2" fmla="*/ 2609984 w 2632909"/>
              <a:gd name="connsiteY2" fmla="*/ 1279093 h 1279093"/>
              <a:gd name="connsiteX3" fmla="*/ 0 w 2632909"/>
              <a:gd name="connsiteY3" fmla="*/ 1007119 h 1279093"/>
              <a:gd name="connsiteX4" fmla="*/ 98105 w 2632909"/>
              <a:gd name="connsiteY4" fmla="*/ 0 h 1279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909" h="1279093">
                <a:moveTo>
                  <a:pt x="98105" y="0"/>
                </a:moveTo>
                <a:lnTo>
                  <a:pt x="2632909" y="8088"/>
                </a:lnTo>
                <a:lnTo>
                  <a:pt x="2609984" y="1279093"/>
                </a:lnTo>
                <a:lnTo>
                  <a:pt x="0" y="1007119"/>
                </a:lnTo>
                <a:lnTo>
                  <a:pt x="9810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52E6917B-2FCF-4317-8157-5AF0AE9BF2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0" y="5962510"/>
            <a:ext cx="2149966" cy="70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43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7E7EF0A-8A13-D5E4-5416-E801D4596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5000"/>
          </a:blip>
          <a:srcRect b="1579"/>
          <a:stretch/>
        </p:blipFill>
        <p:spPr>
          <a:xfrm>
            <a:off x="8362" y="0"/>
            <a:ext cx="4439920" cy="6936746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4859317" y="1417155"/>
            <a:ext cx="7038387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965266" y="147037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2090055" y="3956826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8">
            <a:extLst>
              <a:ext uri="{FF2B5EF4-FFF2-40B4-BE49-F238E27FC236}">
                <a16:creationId xmlns:a16="http://schemas.microsoft.com/office/drawing/2014/main" id="{BAD503D4-5CFD-40B3-904A-37AE85F84A6F}"/>
              </a:ext>
            </a:extLst>
          </p:cNvPr>
          <p:cNvSpPr/>
          <p:nvPr userDrawn="1"/>
        </p:nvSpPr>
        <p:spPr>
          <a:xfrm rot="21236572">
            <a:off x="-44540" y="5735056"/>
            <a:ext cx="2632909" cy="1279093"/>
          </a:xfrm>
          <a:custGeom>
            <a:avLst/>
            <a:gdLst>
              <a:gd name="connsiteX0" fmla="*/ 0 w 3334772"/>
              <a:gd name="connsiteY0" fmla="*/ 0 h 1442985"/>
              <a:gd name="connsiteX1" fmla="*/ 3334772 w 3334772"/>
              <a:gd name="connsiteY1" fmla="*/ 0 h 1442985"/>
              <a:gd name="connsiteX2" fmla="*/ 3334772 w 3334772"/>
              <a:gd name="connsiteY2" fmla="*/ 1442985 h 1442985"/>
              <a:gd name="connsiteX3" fmla="*/ 0 w 3334772"/>
              <a:gd name="connsiteY3" fmla="*/ 1442985 h 1442985"/>
              <a:gd name="connsiteX4" fmla="*/ 0 w 3334772"/>
              <a:gd name="connsiteY4" fmla="*/ 0 h 1442985"/>
              <a:gd name="connsiteX0" fmla="*/ 797232 w 3334772"/>
              <a:gd name="connsiteY0" fmla="*/ 0 h 1454459"/>
              <a:gd name="connsiteX1" fmla="*/ 3334772 w 3334772"/>
              <a:gd name="connsiteY1" fmla="*/ 11474 h 1454459"/>
              <a:gd name="connsiteX2" fmla="*/ 3334772 w 3334772"/>
              <a:gd name="connsiteY2" fmla="*/ 1454459 h 1454459"/>
              <a:gd name="connsiteX3" fmla="*/ 0 w 3334772"/>
              <a:gd name="connsiteY3" fmla="*/ 1454459 h 1454459"/>
              <a:gd name="connsiteX4" fmla="*/ 797232 w 3334772"/>
              <a:gd name="connsiteY4" fmla="*/ 0 h 1454459"/>
              <a:gd name="connsiteX0" fmla="*/ 112455 w 2649995"/>
              <a:gd name="connsiteY0" fmla="*/ 0 h 1454459"/>
              <a:gd name="connsiteX1" fmla="*/ 2649995 w 2649995"/>
              <a:gd name="connsiteY1" fmla="*/ 11474 h 1454459"/>
              <a:gd name="connsiteX2" fmla="*/ 2649995 w 2649995"/>
              <a:gd name="connsiteY2" fmla="*/ 1454459 h 1454459"/>
              <a:gd name="connsiteX3" fmla="*/ 0 w 2649995"/>
              <a:gd name="connsiteY3" fmla="*/ 950698 h 1454459"/>
              <a:gd name="connsiteX4" fmla="*/ 112455 w 2649995"/>
              <a:gd name="connsiteY4" fmla="*/ 0 h 1454459"/>
              <a:gd name="connsiteX0" fmla="*/ 131786 w 2669326"/>
              <a:gd name="connsiteY0" fmla="*/ 0 h 1454459"/>
              <a:gd name="connsiteX1" fmla="*/ 2669326 w 2669326"/>
              <a:gd name="connsiteY1" fmla="*/ 11474 h 1454459"/>
              <a:gd name="connsiteX2" fmla="*/ 2669326 w 2669326"/>
              <a:gd name="connsiteY2" fmla="*/ 1454459 h 1454459"/>
              <a:gd name="connsiteX3" fmla="*/ 0 w 2669326"/>
              <a:gd name="connsiteY3" fmla="*/ 1003545 h 1454459"/>
              <a:gd name="connsiteX4" fmla="*/ 131786 w 2669326"/>
              <a:gd name="connsiteY4" fmla="*/ 0 h 1454459"/>
              <a:gd name="connsiteX0" fmla="*/ 131786 w 2669326"/>
              <a:gd name="connsiteY0" fmla="*/ 0 h 1300849"/>
              <a:gd name="connsiteX1" fmla="*/ 2669326 w 2669326"/>
              <a:gd name="connsiteY1" fmla="*/ 11474 h 1300849"/>
              <a:gd name="connsiteX2" fmla="*/ 2644452 w 2669326"/>
              <a:gd name="connsiteY2" fmla="*/ 1300849 h 1300849"/>
              <a:gd name="connsiteX3" fmla="*/ 0 w 2669326"/>
              <a:gd name="connsiteY3" fmla="*/ 1003545 h 1300849"/>
              <a:gd name="connsiteX4" fmla="*/ 131786 w 2669326"/>
              <a:gd name="connsiteY4" fmla="*/ 0 h 1300849"/>
              <a:gd name="connsiteX0" fmla="*/ 131786 w 2669326"/>
              <a:gd name="connsiteY0" fmla="*/ 0 h 1279418"/>
              <a:gd name="connsiteX1" fmla="*/ 2669326 w 2669326"/>
              <a:gd name="connsiteY1" fmla="*/ 11474 h 1279418"/>
              <a:gd name="connsiteX2" fmla="*/ 2646726 w 2669326"/>
              <a:gd name="connsiteY2" fmla="*/ 1279418 h 1279418"/>
              <a:gd name="connsiteX3" fmla="*/ 0 w 2669326"/>
              <a:gd name="connsiteY3" fmla="*/ 1003545 h 1279418"/>
              <a:gd name="connsiteX4" fmla="*/ 131786 w 2669326"/>
              <a:gd name="connsiteY4" fmla="*/ 0 h 1279418"/>
              <a:gd name="connsiteX0" fmla="*/ 50186 w 2587726"/>
              <a:gd name="connsiteY0" fmla="*/ 0 h 1279418"/>
              <a:gd name="connsiteX1" fmla="*/ 2587726 w 2587726"/>
              <a:gd name="connsiteY1" fmla="*/ 11474 h 1279418"/>
              <a:gd name="connsiteX2" fmla="*/ 2565126 w 2587726"/>
              <a:gd name="connsiteY2" fmla="*/ 1279418 h 1279418"/>
              <a:gd name="connsiteX3" fmla="*/ 0 w 2587726"/>
              <a:gd name="connsiteY3" fmla="*/ 934803 h 1279418"/>
              <a:gd name="connsiteX4" fmla="*/ 50186 w 2587726"/>
              <a:gd name="connsiteY4" fmla="*/ 0 h 1279418"/>
              <a:gd name="connsiteX0" fmla="*/ 91983 w 2629523"/>
              <a:gd name="connsiteY0" fmla="*/ 0 h 1279418"/>
              <a:gd name="connsiteX1" fmla="*/ 2629523 w 2629523"/>
              <a:gd name="connsiteY1" fmla="*/ 11474 h 1279418"/>
              <a:gd name="connsiteX2" fmla="*/ 2606923 w 2629523"/>
              <a:gd name="connsiteY2" fmla="*/ 1279418 h 1279418"/>
              <a:gd name="connsiteX3" fmla="*/ 0 w 2629523"/>
              <a:gd name="connsiteY3" fmla="*/ 1007769 h 1279418"/>
              <a:gd name="connsiteX4" fmla="*/ 91983 w 2629523"/>
              <a:gd name="connsiteY4" fmla="*/ 0 h 1279418"/>
              <a:gd name="connsiteX0" fmla="*/ 91983 w 2629523"/>
              <a:gd name="connsiteY0" fmla="*/ 0 h 1282479"/>
              <a:gd name="connsiteX1" fmla="*/ 2629523 w 2629523"/>
              <a:gd name="connsiteY1" fmla="*/ 11474 h 1282479"/>
              <a:gd name="connsiteX2" fmla="*/ 2606598 w 2629523"/>
              <a:gd name="connsiteY2" fmla="*/ 1282479 h 1282479"/>
              <a:gd name="connsiteX3" fmla="*/ 0 w 2629523"/>
              <a:gd name="connsiteY3" fmla="*/ 1007769 h 1282479"/>
              <a:gd name="connsiteX4" fmla="*/ 91983 w 2629523"/>
              <a:gd name="connsiteY4" fmla="*/ 0 h 1282479"/>
              <a:gd name="connsiteX0" fmla="*/ 94719 w 2629523"/>
              <a:gd name="connsiteY0" fmla="*/ 0 h 1279093"/>
              <a:gd name="connsiteX1" fmla="*/ 2629523 w 2629523"/>
              <a:gd name="connsiteY1" fmla="*/ 8088 h 1279093"/>
              <a:gd name="connsiteX2" fmla="*/ 2606598 w 2629523"/>
              <a:gd name="connsiteY2" fmla="*/ 1279093 h 1279093"/>
              <a:gd name="connsiteX3" fmla="*/ 0 w 2629523"/>
              <a:gd name="connsiteY3" fmla="*/ 1004383 h 1279093"/>
              <a:gd name="connsiteX4" fmla="*/ 94719 w 2629523"/>
              <a:gd name="connsiteY4" fmla="*/ 0 h 1279093"/>
              <a:gd name="connsiteX0" fmla="*/ 98105 w 2632909"/>
              <a:gd name="connsiteY0" fmla="*/ 0 h 1279093"/>
              <a:gd name="connsiteX1" fmla="*/ 2632909 w 2632909"/>
              <a:gd name="connsiteY1" fmla="*/ 8088 h 1279093"/>
              <a:gd name="connsiteX2" fmla="*/ 2609984 w 2632909"/>
              <a:gd name="connsiteY2" fmla="*/ 1279093 h 1279093"/>
              <a:gd name="connsiteX3" fmla="*/ 0 w 2632909"/>
              <a:gd name="connsiteY3" fmla="*/ 1007119 h 1279093"/>
              <a:gd name="connsiteX4" fmla="*/ 98105 w 2632909"/>
              <a:gd name="connsiteY4" fmla="*/ 0 h 1279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909" h="1279093">
                <a:moveTo>
                  <a:pt x="98105" y="0"/>
                </a:moveTo>
                <a:lnTo>
                  <a:pt x="2632909" y="8088"/>
                </a:lnTo>
                <a:lnTo>
                  <a:pt x="2609984" y="1279093"/>
                </a:lnTo>
                <a:lnTo>
                  <a:pt x="0" y="1007119"/>
                </a:lnTo>
                <a:lnTo>
                  <a:pt x="9810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EFD20AF3-6DBC-4E22-8234-9DAF16AA28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0" y="5962510"/>
            <a:ext cx="2149966" cy="70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F3D6E77-BD4D-9ED6-41EB-8306048868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9">
            <a:extLst>
              <a:ext uri="{FF2B5EF4-FFF2-40B4-BE49-F238E27FC236}">
                <a16:creationId xmlns:a16="http://schemas.microsoft.com/office/drawing/2014/main" id="{9693D9E1-76A5-41FC-A635-2848CC9C3F3B}"/>
              </a:ext>
            </a:extLst>
          </p:cNvPr>
          <p:cNvSpPr/>
          <p:nvPr userDrawn="1"/>
        </p:nvSpPr>
        <p:spPr>
          <a:xfrm>
            <a:off x="0" y="505354"/>
            <a:ext cx="12192000" cy="5856394"/>
          </a:xfrm>
          <a:custGeom>
            <a:avLst/>
            <a:gdLst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989041 h 5989041"/>
              <a:gd name="connsiteX4" fmla="*/ 0 w 12192000"/>
              <a:gd name="connsiteY4" fmla="*/ 0 h 5989041"/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577561 h 5989041"/>
              <a:gd name="connsiteX4" fmla="*/ 0 w 12192000"/>
              <a:gd name="connsiteY4" fmla="*/ 0 h 598904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897601">
                <a:moveTo>
                  <a:pt x="0" y="0"/>
                </a:moveTo>
                <a:lnTo>
                  <a:pt x="12192000" y="0"/>
                </a:lnTo>
                <a:lnTo>
                  <a:pt x="12192000" y="5897601"/>
                </a:lnTo>
                <a:lnTo>
                  <a:pt x="0" y="55775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</p:spTree>
    <p:extLst>
      <p:ext uri="{BB962C8B-B14F-4D97-AF65-F5344CB8AC3E}">
        <p14:creationId xmlns:p14="http://schemas.microsoft.com/office/powerpoint/2010/main" val="3715583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Graphique, Caractère coloré, graphisme, art&#10;&#10;Description générée automatiquement">
            <a:extLst>
              <a:ext uri="{FF2B5EF4-FFF2-40B4-BE49-F238E27FC236}">
                <a16:creationId xmlns:a16="http://schemas.microsoft.com/office/drawing/2014/main" id="{2FB26ABF-74C4-0D25-9E94-0145318D9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2" t="64177" r="40409" b="14852"/>
          <a:stretch/>
        </p:blipFill>
        <p:spPr>
          <a:xfrm rot="16200000">
            <a:off x="-1582993" y="2088906"/>
            <a:ext cx="6858002" cy="2680188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1">
            <a:extLst>
              <a:ext uri="{FF2B5EF4-FFF2-40B4-BE49-F238E27FC236}">
                <a16:creationId xmlns:a16="http://schemas.microsoft.com/office/drawing/2014/main" id="{A808B42B-265F-E747-6A50-4DC7BEE0459D}"/>
              </a:ext>
            </a:extLst>
          </p:cNvPr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70361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548668-38A1-9761-CC2E-99C32E697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  <p:sp>
        <p:nvSpPr>
          <p:cNvPr id="4" name="Espace réservé du numéro de diapositive 1">
            <a:extLst>
              <a:ext uri="{FF2B5EF4-FFF2-40B4-BE49-F238E27FC236}">
                <a16:creationId xmlns:a16="http://schemas.microsoft.com/office/drawing/2014/main" id="{655CD413-801D-CED9-2B28-1E41B5DF0AD0}"/>
              </a:ext>
            </a:extLst>
          </p:cNvPr>
          <p:cNvSpPr txBox="1">
            <a:spLocks/>
          </p:cNvSpPr>
          <p:nvPr userDrawn="1"/>
        </p:nvSpPr>
        <p:spPr>
          <a:xfrm>
            <a:off x="10552083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595208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AB50B2-F8D6-661E-3DD1-EE1BEC3FEF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16668">
            <a:off x="-232757" y="627194"/>
            <a:ext cx="806951" cy="4504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2B6B8A-C65F-7459-A1E5-E720C637F9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  <p:sp>
        <p:nvSpPr>
          <p:cNvPr id="11" name="Espace réservé du numéro de diapositive 1">
            <a:extLst>
              <a:ext uri="{FF2B5EF4-FFF2-40B4-BE49-F238E27FC236}">
                <a16:creationId xmlns:a16="http://schemas.microsoft.com/office/drawing/2014/main" id="{7700D949-2701-3143-4D18-D0CB905DB90F}"/>
              </a:ext>
            </a:extLst>
          </p:cNvPr>
          <p:cNvSpPr txBox="1">
            <a:spLocks/>
          </p:cNvSpPr>
          <p:nvPr userDrawn="1"/>
        </p:nvSpPr>
        <p:spPr>
          <a:xfrm>
            <a:off x="10552083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145451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4" name="Espace réservé du numéro de diapositive 1">
            <a:extLst>
              <a:ext uri="{FF2B5EF4-FFF2-40B4-BE49-F238E27FC236}">
                <a16:creationId xmlns:a16="http://schemas.microsoft.com/office/drawing/2014/main" id="{25EC5DC1-CC36-FBAD-EF82-10ECFF2CAF43}"/>
              </a:ext>
            </a:extLst>
          </p:cNvPr>
          <p:cNvSpPr txBox="1">
            <a:spLocks/>
          </p:cNvSpPr>
          <p:nvPr userDrawn="1"/>
        </p:nvSpPr>
        <p:spPr>
          <a:xfrm>
            <a:off x="10552083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448919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16343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0139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ecteur gratuit chantier de construction avec construction de grue sur illustration de la rue">
            <a:extLst>
              <a:ext uri="{FF2B5EF4-FFF2-40B4-BE49-F238E27FC236}">
                <a16:creationId xmlns:a16="http://schemas.microsoft.com/office/drawing/2014/main" id="{A027E9C9-59D0-FC54-4B4C-68FDBD5D4D8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7"/>
          <a:stretch/>
        </p:blipFill>
        <p:spPr bwMode="auto">
          <a:xfrm>
            <a:off x="-3" y="454728"/>
            <a:ext cx="12191997" cy="596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ecteur paysage forestier de jour si beau.">
            <a:extLst>
              <a:ext uri="{FF2B5EF4-FFF2-40B4-BE49-F238E27FC236}">
                <a16:creationId xmlns:a16="http://schemas.microsoft.com/office/drawing/2014/main" id="{5CF494B8-61A1-807E-5EFA-D6F228A8397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" t="3484" r="1350" b="1696"/>
          <a:stretch/>
        </p:blipFill>
        <p:spPr bwMode="auto">
          <a:xfrm>
            <a:off x="-3" y="454246"/>
            <a:ext cx="12191998" cy="5969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Heure du Jeudi « Conquête »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14 septembre 2023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2763531"/>
            <a:ext cx="7893698" cy="1040664"/>
          </a:xfrm>
          <a:noFill/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Atteindre les sommets de la conquête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4135123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99813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ecteur paysage forestier de jour si beau.">
            <a:extLst>
              <a:ext uri="{FF2B5EF4-FFF2-40B4-BE49-F238E27FC236}">
                <a16:creationId xmlns:a16="http://schemas.microsoft.com/office/drawing/2014/main" id="{5CF494B8-61A1-807E-5EFA-D6F228A8397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9" t="3484" r="1350" b="1696"/>
          <a:stretch/>
        </p:blipFill>
        <p:spPr bwMode="auto">
          <a:xfrm>
            <a:off x="-1236125" y="0"/>
            <a:ext cx="14007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  <p:pic>
        <p:nvPicPr>
          <p:cNvPr id="7" name="Image 6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9C36198C-ED03-5BFB-5975-63B5657E621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267" y="2181212"/>
            <a:ext cx="7593465" cy="24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Vecteur mur de briques rouges et de branches de lierre de liane vieille façade de maison minable avec des plantes jungle">
            <a:extLst>
              <a:ext uri="{FF2B5EF4-FFF2-40B4-BE49-F238E27FC236}">
                <a16:creationId xmlns:a16="http://schemas.microsoft.com/office/drawing/2014/main" id="{FEDCC757-1538-D2D2-12A5-6E0F9C04961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41"/>
          <a:stretch/>
        </p:blipFill>
        <p:spPr bwMode="auto">
          <a:xfrm>
            <a:off x="-3" y="463352"/>
            <a:ext cx="12191996" cy="596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Heure du Jeudi « Conquête »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14 septembre 2023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2763531"/>
            <a:ext cx="7893698" cy="1040664"/>
          </a:xfrm>
          <a:noFill/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Construire la conquête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4135123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6397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Vecteur paysage forestier de jour si beau.">
            <a:extLst>
              <a:ext uri="{FF2B5EF4-FFF2-40B4-BE49-F238E27FC236}">
                <a16:creationId xmlns:a16="http://schemas.microsoft.com/office/drawing/2014/main" id="{1127E076-192A-D3B1-64CC-90C737594D9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7" t="3484" r="72797" b="1696"/>
          <a:stretch/>
        </p:blipFill>
        <p:spPr bwMode="auto">
          <a:xfrm>
            <a:off x="515939" y="454246"/>
            <a:ext cx="2680190" cy="5969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977CE7-4A6F-3FD3-8D3D-8C8A6A315B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39" y="-121920"/>
            <a:ext cx="2680190" cy="60269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49CD15-2AD0-18D2-0491-442ED3BAED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873" t="54304"/>
          <a:stretch/>
        </p:blipFill>
        <p:spPr>
          <a:xfrm>
            <a:off x="507230" y="6403754"/>
            <a:ext cx="2722014" cy="10682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868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Vecteur mur de briques rouges et de branches de lierre de liane vieille façade de maison minable avec des plantes jungle">
            <a:extLst>
              <a:ext uri="{FF2B5EF4-FFF2-40B4-BE49-F238E27FC236}">
                <a16:creationId xmlns:a16="http://schemas.microsoft.com/office/drawing/2014/main" id="{C87AFEF4-0D67-256A-F808-EE945E33CA3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" r="77211" b="16841"/>
          <a:stretch/>
        </p:blipFill>
        <p:spPr bwMode="auto">
          <a:xfrm>
            <a:off x="515939" y="10748"/>
            <a:ext cx="2680190" cy="685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22052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5416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284099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413887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781534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</p:spTree>
    <p:extLst>
      <p:ext uri="{BB962C8B-B14F-4D97-AF65-F5344CB8AC3E}">
        <p14:creationId xmlns:p14="http://schemas.microsoft.com/office/powerpoint/2010/main" val="760933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Graphique, Caractère coloré, graphisme, art&#10;&#10;Description générée automatiquement">
            <a:extLst>
              <a:ext uri="{FF2B5EF4-FFF2-40B4-BE49-F238E27FC236}">
                <a16:creationId xmlns:a16="http://schemas.microsoft.com/office/drawing/2014/main" id="{2FB26ABF-74C4-0D25-9E94-0145318D9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2" t="64177" r="40409" b="14852"/>
          <a:stretch/>
        </p:blipFill>
        <p:spPr>
          <a:xfrm rot="16200000">
            <a:off x="-1582993" y="2088906"/>
            <a:ext cx="6858002" cy="2680188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1">
            <a:extLst>
              <a:ext uri="{FF2B5EF4-FFF2-40B4-BE49-F238E27FC236}">
                <a16:creationId xmlns:a16="http://schemas.microsoft.com/office/drawing/2014/main" id="{A808B42B-265F-E747-6A50-4DC7BEE0459D}"/>
              </a:ext>
            </a:extLst>
          </p:cNvPr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946335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548668-38A1-9761-CC2E-99C32E697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  <p:sp>
        <p:nvSpPr>
          <p:cNvPr id="4" name="Espace réservé du numéro de diapositive 1">
            <a:extLst>
              <a:ext uri="{FF2B5EF4-FFF2-40B4-BE49-F238E27FC236}">
                <a16:creationId xmlns:a16="http://schemas.microsoft.com/office/drawing/2014/main" id="{655CD413-801D-CED9-2B28-1E41B5DF0AD0}"/>
              </a:ext>
            </a:extLst>
          </p:cNvPr>
          <p:cNvSpPr txBox="1">
            <a:spLocks/>
          </p:cNvSpPr>
          <p:nvPr userDrawn="1"/>
        </p:nvSpPr>
        <p:spPr>
          <a:xfrm>
            <a:off x="10552083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89199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AB50B2-F8D6-661E-3DD1-EE1BEC3FEF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16668">
            <a:off x="-232757" y="627194"/>
            <a:ext cx="806951" cy="4504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2B6B8A-C65F-7459-A1E5-E720C637F9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  <p:sp>
        <p:nvSpPr>
          <p:cNvPr id="11" name="Espace réservé du numéro de diapositive 1">
            <a:extLst>
              <a:ext uri="{FF2B5EF4-FFF2-40B4-BE49-F238E27FC236}">
                <a16:creationId xmlns:a16="http://schemas.microsoft.com/office/drawing/2014/main" id="{7700D949-2701-3143-4D18-D0CB905DB90F}"/>
              </a:ext>
            </a:extLst>
          </p:cNvPr>
          <p:cNvSpPr txBox="1">
            <a:spLocks/>
          </p:cNvSpPr>
          <p:nvPr userDrawn="1"/>
        </p:nvSpPr>
        <p:spPr>
          <a:xfrm>
            <a:off x="10552083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548577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4" name="Espace réservé du numéro de diapositive 1">
            <a:extLst>
              <a:ext uri="{FF2B5EF4-FFF2-40B4-BE49-F238E27FC236}">
                <a16:creationId xmlns:a16="http://schemas.microsoft.com/office/drawing/2014/main" id="{25EC5DC1-CC36-FBAD-EF82-10ECFF2CAF43}"/>
              </a:ext>
            </a:extLst>
          </p:cNvPr>
          <p:cNvSpPr txBox="1">
            <a:spLocks/>
          </p:cNvSpPr>
          <p:nvPr userDrawn="1"/>
        </p:nvSpPr>
        <p:spPr>
          <a:xfrm>
            <a:off x="10552083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878314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FC7D829-2436-67F9-D3BE-1E9D87F34F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  <p:sp>
        <p:nvSpPr>
          <p:cNvPr id="5" name="Espace réservé du numéro de diapositive 1">
            <a:extLst>
              <a:ext uri="{FF2B5EF4-FFF2-40B4-BE49-F238E27FC236}">
                <a16:creationId xmlns:a16="http://schemas.microsoft.com/office/drawing/2014/main" id="{1CA58803-B7A5-791E-587E-72D5CD35D43C}"/>
              </a:ext>
            </a:extLst>
          </p:cNvPr>
          <p:cNvSpPr txBox="1">
            <a:spLocks/>
          </p:cNvSpPr>
          <p:nvPr userDrawn="1"/>
        </p:nvSpPr>
        <p:spPr>
          <a:xfrm>
            <a:off x="10552083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32430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54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6" r:id="rId2"/>
    <p:sldLayoutId id="2147483683" r:id="rId3"/>
    <p:sldLayoutId id="214748367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0394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3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44221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eb.microsoftstream.com/video/83d4c054-4eb5-47cd-abd2-c59be4b2a983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9.png"/><Relationship Id="rId5" Type="http://schemas.openxmlformats.org/officeDocument/2006/relationships/image" Target="../media/image21.jpeg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5.emf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7" Type="http://schemas.openxmlformats.org/officeDocument/2006/relationships/hyperlink" Target="http://commerciaux.celca.caisse-epargne.fr/download/1488/segmentation-relationnelle/28719/carte_segmentation-relationnelle_2022.pdf" TargetMode="Externa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chart" Target="../charts/chart2.xml"/><Relationship Id="rId5" Type="http://schemas.openxmlformats.org/officeDocument/2006/relationships/image" Target="../media/image19.png"/><Relationship Id="rId4" Type="http://schemas.openxmlformats.org/officeDocument/2006/relationships/image" Target="../media/image26.emf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1.jpeg"/><Relationship Id="rId5" Type="http://schemas.openxmlformats.org/officeDocument/2006/relationships/chart" Target="../charts/chart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7" Type="http://schemas.openxmlformats.org/officeDocument/2006/relationships/chart" Target="../charts/char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9.png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2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chart" Target="../charts/chart5.xml"/><Relationship Id="rId5" Type="http://schemas.openxmlformats.org/officeDocument/2006/relationships/image" Target="../media/image19.png"/><Relationship Id="rId4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2.png"/><Relationship Id="rId12" Type="http://schemas.openxmlformats.org/officeDocument/2006/relationships/image" Target="../media/image36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hyperlink" Target="https://intranetcegee.mycloud.intrabpce.fr/satisf_action/podium/" TargetMode="External"/><Relationship Id="rId11" Type="http://schemas.openxmlformats.org/officeDocument/2006/relationships/image" Target="../media/image35.png"/><Relationship Id="rId5" Type="http://schemas.microsoft.com/office/2007/relationships/hdphoto" Target="../media/hdphoto3.wdp"/><Relationship Id="rId10" Type="http://schemas.microsoft.com/office/2007/relationships/hdphoto" Target="../media/hdphoto4.wdp"/><Relationship Id="rId4" Type="http://schemas.openxmlformats.org/officeDocument/2006/relationships/image" Target="../media/image31.png"/><Relationship Id="rId9" Type="http://schemas.openxmlformats.org/officeDocument/2006/relationships/image" Target="../media/image34.png"/><Relationship Id="rId1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0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app.powerbi.com/groups/me/apps/5e87969c-fd78-4c3c-a796-34c2928a2c19/reports/699f7d0f-f847-4ecf-8a0c-335e9833842e/ReportSectione3d3110b8c227b71e9c4?ctid=d5bb6d35-8a82-4329-b49a-5030bd6497ab&amp;experience=power-bi" TargetMode="External"/><Relationship Id="rId13" Type="http://schemas.openxmlformats.org/officeDocument/2006/relationships/image" Target="../media/image20.png"/><Relationship Id="rId3" Type="http://schemas.openxmlformats.org/officeDocument/2006/relationships/hyperlink" Target="https://intranetcegee.mycloud.intrabpce.fr/satisf_action/qhd/" TargetMode="External"/><Relationship Id="rId7" Type="http://schemas.openxmlformats.org/officeDocument/2006/relationships/image" Target="../media/image42.png"/><Relationship Id="rId12" Type="http://schemas.openxmlformats.org/officeDocument/2006/relationships/hyperlink" Target="https://intranetcegee.mycloud.intrabpce.fr/satisf_action/podiu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png"/><Relationship Id="rId11" Type="http://schemas.openxmlformats.org/officeDocument/2006/relationships/hyperlink" Target="https://npsafroid.fr/meteo_ce_1s7y1z/index.html" TargetMode="External"/><Relationship Id="rId5" Type="http://schemas.openxmlformats.org/officeDocument/2006/relationships/hyperlink" Target="https://intranetcegee.mycloud.intrabpce.fr/satisf_action/nos-clients-online/" TargetMode="External"/><Relationship Id="rId10" Type="http://schemas.openxmlformats.org/officeDocument/2006/relationships/hyperlink" Target="https://coursdelasatisfaction.qhd.fr/meteo_ce_1s7y1z/" TargetMode="External"/><Relationship Id="rId4" Type="http://schemas.openxmlformats.org/officeDocument/2006/relationships/hyperlink" Target="https://intranetcegee.mycloud.intrabpce.fr/satisf_action/sae/" TargetMode="External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hyperlink" Target="http://commerciaux.celca.caisse-epargne.fr/download/1838/mon-portfolio/19304/guide-utilisateur-mon-portfolio.docx" TargetMode="External"/><Relationship Id="rId4" Type="http://schemas.openxmlformats.org/officeDocument/2006/relationships/hyperlink" Target="https://app.powerbi.com/groups/f542cc8d-4b3e-49f9-ac90-c1566d7a0303/reports/750f0b8a-a4e5-466f-9fe6-f07c9a05613e/ReportSectiondc06cbc85a31bc055742?ctid=d5bb6d35-8a82-4329-b49a-5030bd6497ab&amp;experience=power-bi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microsoftstream.com/video/82e2b283-e733-408d-80f4-a16e4c755a0c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klaxoon.com/join/RXPRATM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A1B99B-AA19-418A-B599-C5A6F3F2A99F}"/>
              </a:ext>
            </a:extLst>
          </p:cNvPr>
          <p:cNvSpPr/>
          <p:nvPr/>
        </p:nvSpPr>
        <p:spPr>
          <a:xfrm>
            <a:off x="2339370" y="4495237"/>
            <a:ext cx="71366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Heure du Jeudi du 26 octobre &amp; 2 novembre 2023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5D249F-CC6B-7D70-E275-7D9824C39F0D}"/>
              </a:ext>
            </a:extLst>
          </p:cNvPr>
          <p:cNvSpPr/>
          <p:nvPr/>
        </p:nvSpPr>
        <p:spPr>
          <a:xfrm>
            <a:off x="2339370" y="2392459"/>
            <a:ext cx="633346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Arial Black" panose="020B0A04020102020204" pitchFamily="34" charset="0"/>
              </a:rPr>
              <a:t>SATISFACTION CLIENTS</a:t>
            </a:r>
          </a:p>
          <a:p>
            <a:endParaRPr lang="fr-FR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fr-FR" sz="2800" dirty="0">
                <a:latin typeface="Arial Black" panose="020B0A04020102020204" pitchFamily="34" charset="0"/>
              </a:rPr>
              <a:t>Préparons ensemble 2024</a:t>
            </a:r>
          </a:p>
          <a:p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841CB2-65C7-5A8A-23DB-CD30B0285DF4}"/>
              </a:ext>
            </a:extLst>
          </p:cNvPr>
          <p:cNvSpPr/>
          <p:nvPr/>
        </p:nvSpPr>
        <p:spPr>
          <a:xfrm>
            <a:off x="2449650" y="3898569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CA170DB-20FC-388E-C255-CB7C379DE3B6}"/>
              </a:ext>
            </a:extLst>
          </p:cNvPr>
          <p:cNvSpPr txBox="1"/>
          <p:nvPr/>
        </p:nvSpPr>
        <p:spPr>
          <a:xfrm>
            <a:off x="7592235" y="6214200"/>
            <a:ext cx="4319451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Passez en mode diaporama        (en bas à droite)       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5E11F23-30B6-70DA-7952-F8A85CBF2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3287" y="6259231"/>
            <a:ext cx="219810" cy="21771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14405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hlinkClick r:id="rId2"/>
            <a:extLst>
              <a:ext uri="{FF2B5EF4-FFF2-40B4-BE49-F238E27FC236}">
                <a16:creationId xmlns:a16="http://schemas.microsoft.com/office/drawing/2014/main" id="{DA9D52F6-1361-8344-111F-E732EB4A1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197" y="1270584"/>
            <a:ext cx="4812172" cy="450926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AAE4A51A-45E8-0D67-2A24-6C4268BD68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5000"/>
          </a:blip>
          <a:srcRect l="19149" r="18350" b="6771"/>
          <a:stretch/>
        </p:blipFill>
        <p:spPr>
          <a:xfrm>
            <a:off x="7096458" y="1733866"/>
            <a:ext cx="3867957" cy="324541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30D5EFA0-28B0-4CAB-B469-A4AE2F97C2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5631" y="464369"/>
            <a:ext cx="10980738" cy="720000"/>
          </a:xfrm>
        </p:spPr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188DF92-0D06-6C32-9518-79FC99C4B5AB}"/>
              </a:ext>
            </a:extLst>
          </p:cNvPr>
          <p:cNvSpPr txBox="1"/>
          <p:nvPr/>
        </p:nvSpPr>
        <p:spPr>
          <a:xfrm>
            <a:off x="357594" y="1881471"/>
            <a:ext cx="4274104" cy="2816156"/>
          </a:xfrm>
          <a:custGeom>
            <a:avLst/>
            <a:gdLst>
              <a:gd name="connsiteX0" fmla="*/ 0 w 4274104"/>
              <a:gd name="connsiteY0" fmla="*/ 0 h 2816156"/>
              <a:gd name="connsiteX1" fmla="*/ 534263 w 4274104"/>
              <a:gd name="connsiteY1" fmla="*/ 0 h 2816156"/>
              <a:gd name="connsiteX2" fmla="*/ 1025785 w 4274104"/>
              <a:gd name="connsiteY2" fmla="*/ 0 h 2816156"/>
              <a:gd name="connsiteX3" fmla="*/ 1474566 w 4274104"/>
              <a:gd name="connsiteY3" fmla="*/ 0 h 2816156"/>
              <a:gd name="connsiteX4" fmla="*/ 2094311 w 4274104"/>
              <a:gd name="connsiteY4" fmla="*/ 0 h 2816156"/>
              <a:gd name="connsiteX5" fmla="*/ 2671315 w 4274104"/>
              <a:gd name="connsiteY5" fmla="*/ 0 h 2816156"/>
              <a:gd name="connsiteX6" fmla="*/ 3291060 w 4274104"/>
              <a:gd name="connsiteY6" fmla="*/ 0 h 2816156"/>
              <a:gd name="connsiteX7" fmla="*/ 3697100 w 4274104"/>
              <a:gd name="connsiteY7" fmla="*/ 0 h 2816156"/>
              <a:gd name="connsiteX8" fmla="*/ 4274104 w 4274104"/>
              <a:gd name="connsiteY8" fmla="*/ 0 h 2816156"/>
              <a:gd name="connsiteX9" fmla="*/ 4274104 w 4274104"/>
              <a:gd name="connsiteY9" fmla="*/ 535070 h 2816156"/>
              <a:gd name="connsiteX10" fmla="*/ 4274104 w 4274104"/>
              <a:gd name="connsiteY10" fmla="*/ 1126462 h 2816156"/>
              <a:gd name="connsiteX11" fmla="*/ 4274104 w 4274104"/>
              <a:gd name="connsiteY11" fmla="*/ 1633370 h 2816156"/>
              <a:gd name="connsiteX12" fmla="*/ 4274104 w 4274104"/>
              <a:gd name="connsiteY12" fmla="*/ 2224763 h 2816156"/>
              <a:gd name="connsiteX13" fmla="*/ 4274104 w 4274104"/>
              <a:gd name="connsiteY13" fmla="*/ 2816156 h 2816156"/>
              <a:gd name="connsiteX14" fmla="*/ 3654359 w 4274104"/>
              <a:gd name="connsiteY14" fmla="*/ 2816156 h 2816156"/>
              <a:gd name="connsiteX15" fmla="*/ 3205578 w 4274104"/>
              <a:gd name="connsiteY15" fmla="*/ 2816156 h 2816156"/>
              <a:gd name="connsiteX16" fmla="*/ 2756797 w 4274104"/>
              <a:gd name="connsiteY16" fmla="*/ 2816156 h 2816156"/>
              <a:gd name="connsiteX17" fmla="*/ 2350757 w 4274104"/>
              <a:gd name="connsiteY17" fmla="*/ 2816156 h 2816156"/>
              <a:gd name="connsiteX18" fmla="*/ 1773753 w 4274104"/>
              <a:gd name="connsiteY18" fmla="*/ 2816156 h 2816156"/>
              <a:gd name="connsiteX19" fmla="*/ 1367713 w 4274104"/>
              <a:gd name="connsiteY19" fmla="*/ 2816156 h 2816156"/>
              <a:gd name="connsiteX20" fmla="*/ 833450 w 4274104"/>
              <a:gd name="connsiteY20" fmla="*/ 2816156 h 2816156"/>
              <a:gd name="connsiteX21" fmla="*/ 0 w 4274104"/>
              <a:gd name="connsiteY21" fmla="*/ 2816156 h 2816156"/>
              <a:gd name="connsiteX22" fmla="*/ 0 w 4274104"/>
              <a:gd name="connsiteY22" fmla="*/ 2337409 h 2816156"/>
              <a:gd name="connsiteX23" fmla="*/ 0 w 4274104"/>
              <a:gd name="connsiteY23" fmla="*/ 1774178 h 2816156"/>
              <a:gd name="connsiteX24" fmla="*/ 0 w 4274104"/>
              <a:gd name="connsiteY24" fmla="*/ 1210947 h 2816156"/>
              <a:gd name="connsiteX25" fmla="*/ 0 w 4274104"/>
              <a:gd name="connsiteY25" fmla="*/ 647716 h 2816156"/>
              <a:gd name="connsiteX26" fmla="*/ 0 w 4274104"/>
              <a:gd name="connsiteY26" fmla="*/ 0 h 281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274104" h="2816156" fill="none" extrusionOk="0">
                <a:moveTo>
                  <a:pt x="0" y="0"/>
                </a:moveTo>
                <a:cubicBezTo>
                  <a:pt x="207083" y="-3815"/>
                  <a:pt x="393176" y="8845"/>
                  <a:pt x="534263" y="0"/>
                </a:cubicBezTo>
                <a:cubicBezTo>
                  <a:pt x="675350" y="-8845"/>
                  <a:pt x="886253" y="14200"/>
                  <a:pt x="1025785" y="0"/>
                </a:cubicBezTo>
                <a:cubicBezTo>
                  <a:pt x="1165317" y="-14200"/>
                  <a:pt x="1329998" y="53448"/>
                  <a:pt x="1474566" y="0"/>
                </a:cubicBezTo>
                <a:cubicBezTo>
                  <a:pt x="1619134" y="-53448"/>
                  <a:pt x="1917142" y="2046"/>
                  <a:pt x="2094311" y="0"/>
                </a:cubicBezTo>
                <a:cubicBezTo>
                  <a:pt x="2271480" y="-2046"/>
                  <a:pt x="2405690" y="18551"/>
                  <a:pt x="2671315" y="0"/>
                </a:cubicBezTo>
                <a:cubicBezTo>
                  <a:pt x="2936940" y="-18551"/>
                  <a:pt x="3075684" y="51377"/>
                  <a:pt x="3291060" y="0"/>
                </a:cubicBezTo>
                <a:cubicBezTo>
                  <a:pt x="3506436" y="-51377"/>
                  <a:pt x="3609972" y="45931"/>
                  <a:pt x="3697100" y="0"/>
                </a:cubicBezTo>
                <a:cubicBezTo>
                  <a:pt x="3784228" y="-45931"/>
                  <a:pt x="4022519" y="28758"/>
                  <a:pt x="4274104" y="0"/>
                </a:cubicBezTo>
                <a:cubicBezTo>
                  <a:pt x="4334675" y="146563"/>
                  <a:pt x="4220895" y="427534"/>
                  <a:pt x="4274104" y="535070"/>
                </a:cubicBezTo>
                <a:cubicBezTo>
                  <a:pt x="4327313" y="642606"/>
                  <a:pt x="4231431" y="922953"/>
                  <a:pt x="4274104" y="1126462"/>
                </a:cubicBezTo>
                <a:cubicBezTo>
                  <a:pt x="4316777" y="1329971"/>
                  <a:pt x="4263292" y="1484085"/>
                  <a:pt x="4274104" y="1633370"/>
                </a:cubicBezTo>
                <a:cubicBezTo>
                  <a:pt x="4284916" y="1782655"/>
                  <a:pt x="4227196" y="1971846"/>
                  <a:pt x="4274104" y="2224763"/>
                </a:cubicBezTo>
                <a:cubicBezTo>
                  <a:pt x="4321012" y="2477680"/>
                  <a:pt x="4228250" y="2561794"/>
                  <a:pt x="4274104" y="2816156"/>
                </a:cubicBezTo>
                <a:cubicBezTo>
                  <a:pt x="4098622" y="2844601"/>
                  <a:pt x="3785864" y="2790291"/>
                  <a:pt x="3654359" y="2816156"/>
                </a:cubicBezTo>
                <a:cubicBezTo>
                  <a:pt x="3522855" y="2842021"/>
                  <a:pt x="3347284" y="2811879"/>
                  <a:pt x="3205578" y="2816156"/>
                </a:cubicBezTo>
                <a:cubicBezTo>
                  <a:pt x="3063872" y="2820433"/>
                  <a:pt x="2873180" y="2765020"/>
                  <a:pt x="2756797" y="2816156"/>
                </a:cubicBezTo>
                <a:cubicBezTo>
                  <a:pt x="2640414" y="2867292"/>
                  <a:pt x="2529500" y="2809369"/>
                  <a:pt x="2350757" y="2816156"/>
                </a:cubicBezTo>
                <a:cubicBezTo>
                  <a:pt x="2172014" y="2822943"/>
                  <a:pt x="2024884" y="2750882"/>
                  <a:pt x="1773753" y="2816156"/>
                </a:cubicBezTo>
                <a:cubicBezTo>
                  <a:pt x="1522622" y="2881430"/>
                  <a:pt x="1554418" y="2791956"/>
                  <a:pt x="1367713" y="2816156"/>
                </a:cubicBezTo>
                <a:cubicBezTo>
                  <a:pt x="1181008" y="2840356"/>
                  <a:pt x="965657" y="2806030"/>
                  <a:pt x="833450" y="2816156"/>
                </a:cubicBezTo>
                <a:cubicBezTo>
                  <a:pt x="701243" y="2826282"/>
                  <a:pt x="344623" y="2719221"/>
                  <a:pt x="0" y="2816156"/>
                </a:cubicBezTo>
                <a:cubicBezTo>
                  <a:pt x="-37283" y="2663688"/>
                  <a:pt x="54109" y="2477503"/>
                  <a:pt x="0" y="2337409"/>
                </a:cubicBezTo>
                <a:cubicBezTo>
                  <a:pt x="-54109" y="2197315"/>
                  <a:pt x="22177" y="1943851"/>
                  <a:pt x="0" y="1774178"/>
                </a:cubicBezTo>
                <a:cubicBezTo>
                  <a:pt x="-22177" y="1604505"/>
                  <a:pt x="17051" y="1332262"/>
                  <a:pt x="0" y="1210947"/>
                </a:cubicBezTo>
                <a:cubicBezTo>
                  <a:pt x="-17051" y="1089632"/>
                  <a:pt x="7130" y="847803"/>
                  <a:pt x="0" y="647716"/>
                </a:cubicBezTo>
                <a:cubicBezTo>
                  <a:pt x="-7130" y="447629"/>
                  <a:pt x="252" y="218648"/>
                  <a:pt x="0" y="0"/>
                </a:cubicBezTo>
                <a:close/>
              </a:path>
              <a:path w="4274104" h="2816156" stroke="0" extrusionOk="0">
                <a:moveTo>
                  <a:pt x="0" y="0"/>
                </a:moveTo>
                <a:cubicBezTo>
                  <a:pt x="153465" y="-26131"/>
                  <a:pt x="410752" y="53551"/>
                  <a:pt x="577004" y="0"/>
                </a:cubicBezTo>
                <a:cubicBezTo>
                  <a:pt x="743256" y="-53551"/>
                  <a:pt x="810240" y="31505"/>
                  <a:pt x="983044" y="0"/>
                </a:cubicBezTo>
                <a:cubicBezTo>
                  <a:pt x="1155848" y="-31505"/>
                  <a:pt x="1269093" y="49343"/>
                  <a:pt x="1431825" y="0"/>
                </a:cubicBezTo>
                <a:cubicBezTo>
                  <a:pt x="1594557" y="-49343"/>
                  <a:pt x="1758225" y="18061"/>
                  <a:pt x="2008829" y="0"/>
                </a:cubicBezTo>
                <a:cubicBezTo>
                  <a:pt x="2259433" y="-18061"/>
                  <a:pt x="2313986" y="46934"/>
                  <a:pt x="2543092" y="0"/>
                </a:cubicBezTo>
                <a:cubicBezTo>
                  <a:pt x="2772198" y="-46934"/>
                  <a:pt x="2832188" y="2461"/>
                  <a:pt x="3120096" y="0"/>
                </a:cubicBezTo>
                <a:cubicBezTo>
                  <a:pt x="3408004" y="-2461"/>
                  <a:pt x="3395443" y="58479"/>
                  <a:pt x="3611618" y="0"/>
                </a:cubicBezTo>
                <a:cubicBezTo>
                  <a:pt x="3827793" y="-58479"/>
                  <a:pt x="4104778" y="55546"/>
                  <a:pt x="4274104" y="0"/>
                </a:cubicBezTo>
                <a:cubicBezTo>
                  <a:pt x="4306624" y="168646"/>
                  <a:pt x="4201244" y="400882"/>
                  <a:pt x="4274104" y="619554"/>
                </a:cubicBezTo>
                <a:cubicBezTo>
                  <a:pt x="4346964" y="838226"/>
                  <a:pt x="4216789" y="955660"/>
                  <a:pt x="4274104" y="1210947"/>
                </a:cubicBezTo>
                <a:cubicBezTo>
                  <a:pt x="4331419" y="1466234"/>
                  <a:pt x="4267924" y="1551441"/>
                  <a:pt x="4274104" y="1802340"/>
                </a:cubicBezTo>
                <a:cubicBezTo>
                  <a:pt x="4280284" y="2053239"/>
                  <a:pt x="4166897" y="2398673"/>
                  <a:pt x="4274104" y="2816156"/>
                </a:cubicBezTo>
                <a:cubicBezTo>
                  <a:pt x="4112266" y="2849604"/>
                  <a:pt x="3936654" y="2768216"/>
                  <a:pt x="3782582" y="2816156"/>
                </a:cubicBezTo>
                <a:cubicBezTo>
                  <a:pt x="3628510" y="2864096"/>
                  <a:pt x="3420452" y="2811893"/>
                  <a:pt x="3162837" y="2816156"/>
                </a:cubicBezTo>
                <a:cubicBezTo>
                  <a:pt x="2905223" y="2820419"/>
                  <a:pt x="2831998" y="2803862"/>
                  <a:pt x="2714056" y="2816156"/>
                </a:cubicBezTo>
                <a:cubicBezTo>
                  <a:pt x="2596114" y="2828450"/>
                  <a:pt x="2292972" y="2756091"/>
                  <a:pt x="2179793" y="2816156"/>
                </a:cubicBezTo>
                <a:cubicBezTo>
                  <a:pt x="2066614" y="2876221"/>
                  <a:pt x="1925268" y="2788278"/>
                  <a:pt x="1688271" y="2816156"/>
                </a:cubicBezTo>
                <a:cubicBezTo>
                  <a:pt x="1451274" y="2844034"/>
                  <a:pt x="1326906" y="2774347"/>
                  <a:pt x="1068526" y="2816156"/>
                </a:cubicBezTo>
                <a:cubicBezTo>
                  <a:pt x="810146" y="2857965"/>
                  <a:pt x="726726" y="2807552"/>
                  <a:pt x="534263" y="2816156"/>
                </a:cubicBezTo>
                <a:cubicBezTo>
                  <a:pt x="341800" y="2824760"/>
                  <a:pt x="175275" y="2789764"/>
                  <a:pt x="0" y="2816156"/>
                </a:cubicBezTo>
                <a:cubicBezTo>
                  <a:pt x="-65912" y="2614300"/>
                  <a:pt x="10363" y="2516118"/>
                  <a:pt x="0" y="2224763"/>
                </a:cubicBezTo>
                <a:cubicBezTo>
                  <a:pt x="-10363" y="1933408"/>
                  <a:pt x="61659" y="1814615"/>
                  <a:pt x="0" y="1689694"/>
                </a:cubicBezTo>
                <a:cubicBezTo>
                  <a:pt x="-61659" y="1564773"/>
                  <a:pt x="17855" y="1291913"/>
                  <a:pt x="0" y="1154624"/>
                </a:cubicBezTo>
                <a:cubicBezTo>
                  <a:pt x="-17855" y="1017335"/>
                  <a:pt x="52881" y="792275"/>
                  <a:pt x="0" y="675877"/>
                </a:cubicBezTo>
                <a:cubicBezTo>
                  <a:pt x="-52881" y="559479"/>
                  <a:pt x="45380" y="259801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37816638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endParaRPr lang="fr-FR" sz="1800" b="1" dirty="0">
              <a:solidFill>
                <a:schemeClr val="bg1"/>
              </a:solidFill>
            </a:endParaRPr>
          </a:p>
          <a:p>
            <a:pPr marL="216000" marR="0" lvl="0" indent="-21600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Satisfaction </a:t>
            </a:r>
            <a:r>
              <a:rPr lang="fr-FR" b="1" dirty="0">
                <a:solidFill>
                  <a:schemeClr val="bg1"/>
                </a:solidFill>
                <a:latin typeface="Arial"/>
              </a:rPr>
              <a:t>C</a:t>
            </a:r>
            <a:r>
              <a:rPr kumimoji="0" lang="fr-FR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lients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est </a:t>
            </a:r>
            <a:b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élément essentiel </a:t>
            </a:r>
            <a:b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le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développement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b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 notre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fonds de commerce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tabLst/>
              <a:defRPr/>
            </a:pPr>
            <a:endParaRPr lang="fr-FR" b="1" dirty="0">
              <a:solidFill>
                <a:schemeClr val="bg1"/>
              </a:solidFill>
              <a:latin typeface="Arial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Mais comment répondre </a:t>
            </a:r>
            <a:b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à nos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ambitions </a:t>
            </a:r>
            <a:r>
              <a:rPr lang="fr-FR" b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"/>
              </a:rPr>
              <a:t>en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2024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 </a:t>
            </a:r>
            <a:endParaRPr lang="fr-FR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  <a:p>
            <a:pPr algn="ctr"/>
            <a:endParaRPr lang="fr-FR" sz="1800" b="1" dirty="0">
              <a:solidFill>
                <a:schemeClr val="bg1"/>
              </a:solidFill>
            </a:endParaRPr>
          </a:p>
        </p:txBody>
      </p:sp>
      <p:pic>
        <p:nvPicPr>
          <p:cNvPr id="3" name="Picture 6" descr="fleche-rouge - Tous Perfect">
            <a:extLst>
              <a:ext uri="{FF2B5EF4-FFF2-40B4-BE49-F238E27FC236}">
                <a16:creationId xmlns:a16="http://schemas.microsoft.com/office/drawing/2014/main" id="{6892C56B-9AAE-2A8E-25D5-A3CD858C9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87444" flipH="1">
            <a:off x="4645965" y="3560713"/>
            <a:ext cx="2140333" cy="96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154945-EC86-0272-11A1-80F130B0D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626417">
            <a:off x="8300517" y="2972296"/>
            <a:ext cx="768550" cy="76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6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70052" y="1450301"/>
            <a:ext cx="5902083" cy="4154270"/>
          </a:xfrm>
        </p:spPr>
        <p:txBody>
          <a:bodyPr/>
          <a:lstStyle/>
          <a:p>
            <a:r>
              <a:rPr lang="fr-FR" b="1" dirty="0"/>
              <a:t>Les réussites 2023 </a:t>
            </a:r>
          </a:p>
          <a:p>
            <a:endParaRPr lang="fr-FR" b="1" dirty="0"/>
          </a:p>
          <a:p>
            <a:r>
              <a:rPr lang="fr-FR" b="1" dirty="0"/>
              <a:t>Nos leviers d’amélioration</a:t>
            </a:r>
          </a:p>
          <a:p>
            <a:endParaRPr lang="fr-FR" b="1" dirty="0"/>
          </a:p>
          <a:p>
            <a:r>
              <a:rPr lang="fr-FR" b="1" dirty="0"/>
              <a:t>Nos ambitions majeures et part variable 2024</a:t>
            </a:r>
          </a:p>
          <a:p>
            <a:endParaRPr lang="fr-FR" sz="1800" dirty="0"/>
          </a:p>
          <a:p>
            <a:r>
              <a:rPr lang="fr-FR" b="1" dirty="0"/>
              <a:t>Les moyens</a:t>
            </a:r>
          </a:p>
          <a:p>
            <a:endParaRPr lang="fr-FR" b="1" dirty="0"/>
          </a:p>
          <a:p>
            <a:r>
              <a:rPr lang="fr-FR" b="1" dirty="0"/>
              <a:t>Quiz</a:t>
            </a:r>
          </a:p>
          <a:p>
            <a:endParaRPr lang="fr-FR" b="1" dirty="0"/>
          </a:p>
          <a:p>
            <a:endParaRPr lang="fr-FR" b="1" dirty="0"/>
          </a:p>
          <a:p>
            <a:pPr lvl="1"/>
            <a:endParaRPr lang="fr-FR" sz="1800" dirty="0"/>
          </a:p>
          <a:p>
            <a:pPr marL="457200" lvl="1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26759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que 12">
            <a:extLst>
              <a:ext uri="{FF2B5EF4-FFF2-40B4-BE49-F238E27FC236}">
                <a16:creationId xmlns:a16="http://schemas.microsoft.com/office/drawing/2014/main" id="{766CCEF9-5230-72F6-D884-988E06AC35D3}"/>
              </a:ext>
            </a:extLst>
          </p:cNvPr>
          <p:cNvSpPr>
            <a:spLocks noChangeAspect="1"/>
          </p:cNvSpPr>
          <p:nvPr/>
        </p:nvSpPr>
        <p:spPr>
          <a:xfrm>
            <a:off x="825412" y="687207"/>
            <a:ext cx="10541175" cy="5483585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rgbClr val="F2F2F2"/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1DE2F56-B777-F798-B341-D0EA8442F9CB}"/>
              </a:ext>
            </a:extLst>
          </p:cNvPr>
          <p:cNvSpPr/>
          <p:nvPr/>
        </p:nvSpPr>
        <p:spPr>
          <a:xfrm>
            <a:off x="2165840" y="3127855"/>
            <a:ext cx="3209925" cy="762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3600" b="1" dirty="0">
                <a:solidFill>
                  <a:schemeClr val="tx1"/>
                </a:solidFill>
              </a:rPr>
              <a:t>83%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F84A28F-9AC9-4624-87A2-3F3F029A2BFE}"/>
              </a:ext>
            </a:extLst>
          </p:cNvPr>
          <p:cNvSpPr/>
          <p:nvPr/>
        </p:nvSpPr>
        <p:spPr>
          <a:xfrm>
            <a:off x="2221707" y="4584495"/>
            <a:ext cx="3209925" cy="762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3600" b="1" dirty="0">
                <a:solidFill>
                  <a:schemeClr val="tx1"/>
                </a:solidFill>
              </a:rPr>
              <a:t>60%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D66A3EB-13C1-771D-9542-FDD50C9A9FC1}"/>
              </a:ext>
            </a:extLst>
          </p:cNvPr>
          <p:cNvSpPr/>
          <p:nvPr/>
        </p:nvSpPr>
        <p:spPr>
          <a:xfrm>
            <a:off x="6869907" y="3127855"/>
            <a:ext cx="3209925" cy="762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3600" b="1" dirty="0">
                <a:solidFill>
                  <a:schemeClr val="tx1"/>
                </a:solidFill>
              </a:rPr>
              <a:t>42%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7B12ABA-A0D2-B5C4-1FE6-B27CA7D45AF1}"/>
              </a:ext>
            </a:extLst>
          </p:cNvPr>
          <p:cNvSpPr/>
          <p:nvPr/>
        </p:nvSpPr>
        <p:spPr>
          <a:xfrm>
            <a:off x="6869906" y="4584495"/>
            <a:ext cx="3209925" cy="762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3600" b="1" dirty="0">
                <a:solidFill>
                  <a:schemeClr val="tx1"/>
                </a:solidFill>
              </a:rPr>
              <a:t>15%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C140AEFC-7CE7-3268-C9E0-F17A0D647BC3}"/>
              </a:ext>
            </a:extLst>
          </p:cNvPr>
          <p:cNvGrpSpPr/>
          <p:nvPr/>
        </p:nvGrpSpPr>
        <p:grpSpPr>
          <a:xfrm>
            <a:off x="2218196" y="927832"/>
            <a:ext cx="8126367" cy="825220"/>
            <a:chOff x="4243402" y="995402"/>
            <a:chExt cx="8126367" cy="825220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45FCA2BB-F2CE-9FDC-CB6A-A52C18BA8598}"/>
                </a:ext>
              </a:extLst>
            </p:cNvPr>
            <p:cNvSpPr txBox="1"/>
            <p:nvPr/>
          </p:nvSpPr>
          <p:spPr>
            <a:xfrm>
              <a:off x="4952354" y="1112736"/>
              <a:ext cx="741741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ontserrat Black" panose="00000A00000000000000" pitchFamily="2" charset="0"/>
                  <a:ea typeface="+mn-ea"/>
                  <a:cs typeface="+mn-cs"/>
                </a:rPr>
                <a:t>Testez vos connaissances</a:t>
              </a:r>
            </a:p>
          </p:txBody>
        </p:sp>
        <p:grpSp>
          <p:nvGrpSpPr>
            <p:cNvPr id="19" name="Graphique 1813">
              <a:extLst>
                <a:ext uri="{FF2B5EF4-FFF2-40B4-BE49-F238E27FC236}">
                  <a16:creationId xmlns:a16="http://schemas.microsoft.com/office/drawing/2014/main" id="{87F34B48-7F0A-1E23-5FD8-C52BB2D1D850}"/>
                </a:ext>
              </a:extLst>
            </p:cNvPr>
            <p:cNvGrpSpPr/>
            <p:nvPr/>
          </p:nvGrpSpPr>
          <p:grpSpPr>
            <a:xfrm>
              <a:off x="4243402" y="995402"/>
              <a:ext cx="708951" cy="661771"/>
              <a:chOff x="2279329" y="2853237"/>
              <a:chExt cx="426529" cy="398144"/>
            </a:xfrm>
            <a:noFill/>
          </p:grpSpPr>
          <p:grpSp>
            <p:nvGrpSpPr>
              <p:cNvPr id="20" name="Graphique 1813">
                <a:extLst>
                  <a:ext uri="{FF2B5EF4-FFF2-40B4-BE49-F238E27FC236}">
                    <a16:creationId xmlns:a16="http://schemas.microsoft.com/office/drawing/2014/main" id="{E9BFDAB8-799C-89B1-6D06-981F0C51930B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98144"/>
                <a:chOff x="2279329" y="2853237"/>
                <a:chExt cx="426529" cy="398144"/>
              </a:xfrm>
              <a:grpFill/>
            </p:grpSpPr>
            <p:grpSp>
              <p:nvGrpSpPr>
                <p:cNvPr id="22" name="Graphique 1813">
                  <a:extLst>
                    <a:ext uri="{FF2B5EF4-FFF2-40B4-BE49-F238E27FC236}">
                      <a16:creationId xmlns:a16="http://schemas.microsoft.com/office/drawing/2014/main" id="{9B4FC404-3D4F-3B4A-C0C6-36DCC15331C7}"/>
                    </a:ext>
                  </a:extLst>
                </p:cNvPr>
                <p:cNvGrpSpPr/>
                <p:nvPr/>
              </p:nvGrpSpPr>
              <p:grpSpPr>
                <a:xfrm>
                  <a:off x="2279329" y="2853237"/>
                  <a:ext cx="426529" cy="383857"/>
                  <a:chOff x="2279329" y="2853237"/>
                  <a:chExt cx="426529" cy="383857"/>
                </a:xfrm>
                <a:grpFill/>
              </p:grpSpPr>
              <p:grpSp>
                <p:nvGrpSpPr>
                  <p:cNvPr id="24" name="Graphique 1813">
                    <a:extLst>
                      <a:ext uri="{FF2B5EF4-FFF2-40B4-BE49-F238E27FC236}">
                        <a16:creationId xmlns:a16="http://schemas.microsoft.com/office/drawing/2014/main" id="{6DC58360-DCFF-EFA7-E88F-02EC655F7105}"/>
                      </a:ext>
                    </a:extLst>
                  </p:cNvPr>
                  <p:cNvGrpSpPr/>
                  <p:nvPr/>
                </p:nvGrpSpPr>
                <p:grpSpPr>
                  <a:xfrm>
                    <a:off x="2404487" y="2986968"/>
                    <a:ext cx="163258" cy="250126"/>
                    <a:chOff x="2404487" y="2986968"/>
                    <a:chExt cx="163258" cy="250126"/>
                  </a:xfrm>
                  <a:grpFill/>
                </p:grpSpPr>
                <p:sp>
                  <p:nvSpPr>
                    <p:cNvPr id="38" name="Forme libre : forme 37">
                      <a:extLst>
                        <a:ext uri="{FF2B5EF4-FFF2-40B4-BE49-F238E27FC236}">
                          <a16:creationId xmlns:a16="http://schemas.microsoft.com/office/drawing/2014/main" id="{EF24D975-08B3-21C5-8B9C-6E70AFF967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04487" y="2986968"/>
                      <a:ext cx="163258" cy="250126"/>
                    </a:xfrm>
                    <a:custGeom>
                      <a:avLst/>
                      <a:gdLst>
                        <a:gd name="connsiteX0" fmla="*/ 163259 w 163258"/>
                        <a:gd name="connsiteY0" fmla="*/ 81629 h 250126"/>
                        <a:gd name="connsiteX1" fmla="*/ 81629 w 163258"/>
                        <a:gd name="connsiteY1" fmla="*/ 0 h 250126"/>
                        <a:gd name="connsiteX2" fmla="*/ 0 w 163258"/>
                        <a:gd name="connsiteY2" fmla="*/ 81629 h 250126"/>
                        <a:gd name="connsiteX3" fmla="*/ 23527 w 163258"/>
                        <a:gd name="connsiteY3" fmla="*/ 138875 h 250126"/>
                        <a:gd name="connsiteX4" fmla="*/ 23527 w 163258"/>
                        <a:gd name="connsiteY4" fmla="*/ 138875 h 250126"/>
                        <a:gd name="connsiteX5" fmla="*/ 51911 w 163258"/>
                        <a:gd name="connsiteY5" fmla="*/ 249841 h 250126"/>
                        <a:gd name="connsiteX6" fmla="*/ 114967 w 163258"/>
                        <a:gd name="connsiteY6" fmla="*/ 250126 h 250126"/>
                        <a:gd name="connsiteX7" fmla="*/ 138875 w 163258"/>
                        <a:gd name="connsiteY7" fmla="*/ 139732 h 250126"/>
                        <a:gd name="connsiteX8" fmla="*/ 163259 w 163258"/>
                        <a:gd name="connsiteY8" fmla="*/ 81629 h 2501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3258" h="250126">
                          <a:moveTo>
                            <a:pt x="163259" y="81629"/>
                          </a:moveTo>
                          <a:cubicBezTo>
                            <a:pt x="163259" y="36576"/>
                            <a:pt x="126683" y="0"/>
                            <a:pt x="81629" y="0"/>
                          </a:cubicBezTo>
                          <a:cubicBezTo>
                            <a:pt x="36576" y="0"/>
                            <a:pt x="0" y="36576"/>
                            <a:pt x="0" y="81629"/>
                          </a:cubicBezTo>
                          <a:cubicBezTo>
                            <a:pt x="0" y="103918"/>
                            <a:pt x="8954" y="124111"/>
                            <a:pt x="23527" y="138875"/>
                          </a:cubicBezTo>
                          <a:lnTo>
                            <a:pt x="23527" y="138875"/>
                          </a:lnTo>
                          <a:cubicBezTo>
                            <a:pt x="58293" y="173641"/>
                            <a:pt x="51911" y="249841"/>
                            <a:pt x="51911" y="249841"/>
                          </a:cubicBezTo>
                          <a:lnTo>
                            <a:pt x="114967" y="250126"/>
                          </a:lnTo>
                          <a:cubicBezTo>
                            <a:pt x="114967" y="170688"/>
                            <a:pt x="134779" y="144304"/>
                            <a:pt x="138875" y="139732"/>
                          </a:cubicBezTo>
                          <a:cubicBezTo>
                            <a:pt x="153924" y="124873"/>
                            <a:pt x="163259" y="104394"/>
                            <a:pt x="163259" y="81629"/>
                          </a:cubicBezTo>
                          <a:close/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9" name="Forme libre : forme 38">
                      <a:extLst>
                        <a:ext uri="{FF2B5EF4-FFF2-40B4-BE49-F238E27FC236}">
                          <a16:creationId xmlns:a16="http://schemas.microsoft.com/office/drawing/2014/main" id="{6E2268A8-173D-EEF0-E2A9-24ECB4B1AD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55542" y="3190994"/>
                      <a:ext cx="63912" cy="9525"/>
                    </a:xfrm>
                    <a:custGeom>
                      <a:avLst/>
                      <a:gdLst>
                        <a:gd name="connsiteX0" fmla="*/ 0 w 63912"/>
                        <a:gd name="connsiteY0" fmla="*/ 0 h 9525"/>
                        <a:gd name="connsiteX1" fmla="*/ 63913 w 63912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3912" h="9525">
                          <a:moveTo>
                            <a:pt x="0" y="0"/>
                          </a:moveTo>
                          <a:lnTo>
                            <a:pt x="63913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25" name="Forme libre : forme 24">
                    <a:extLst>
                      <a:ext uri="{FF2B5EF4-FFF2-40B4-BE49-F238E27FC236}">
                        <a16:creationId xmlns:a16="http://schemas.microsoft.com/office/drawing/2014/main" id="{F5EEC559-22CC-5996-A8E5-A602B9793901}"/>
                      </a:ext>
                    </a:extLst>
                  </p:cNvPr>
                  <p:cNvSpPr/>
                  <p:nvPr/>
                </p:nvSpPr>
                <p:spPr>
                  <a:xfrm>
                    <a:off x="2461352" y="3012019"/>
                    <a:ext cx="22574" cy="4857"/>
                  </a:xfrm>
                  <a:custGeom>
                    <a:avLst/>
                    <a:gdLst>
                      <a:gd name="connsiteX0" fmla="*/ 0 w 22574"/>
                      <a:gd name="connsiteY0" fmla="*/ 4858 h 4857"/>
                      <a:gd name="connsiteX1" fmla="*/ 22574 w 22574"/>
                      <a:gd name="connsiteY1" fmla="*/ 0 h 4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574" h="4857">
                        <a:moveTo>
                          <a:pt x="0" y="4858"/>
                        </a:moveTo>
                        <a:cubicBezTo>
                          <a:pt x="6858" y="1715"/>
                          <a:pt x="14478" y="0"/>
                          <a:pt x="2257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Forme libre : forme 25">
                    <a:extLst>
                      <a:ext uri="{FF2B5EF4-FFF2-40B4-BE49-F238E27FC236}">
                        <a16:creationId xmlns:a16="http://schemas.microsoft.com/office/drawing/2014/main" id="{B162F70C-827F-6491-77D5-BB7F7BC73712}"/>
                      </a:ext>
                    </a:extLst>
                  </p:cNvPr>
                  <p:cNvSpPr/>
                  <p:nvPr/>
                </p:nvSpPr>
                <p:spPr>
                  <a:xfrm>
                    <a:off x="2429062" y="3029545"/>
                    <a:ext cx="14763" cy="48006"/>
                  </a:xfrm>
                  <a:custGeom>
                    <a:avLst/>
                    <a:gdLst>
                      <a:gd name="connsiteX0" fmla="*/ 953 w 14763"/>
                      <a:gd name="connsiteY0" fmla="*/ 48006 h 48006"/>
                      <a:gd name="connsiteX1" fmla="*/ 0 w 14763"/>
                      <a:gd name="connsiteY1" fmla="*/ 37719 h 48006"/>
                      <a:gd name="connsiteX2" fmla="*/ 14764 w 14763"/>
                      <a:gd name="connsiteY2" fmla="*/ 0 h 48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763" h="48006">
                        <a:moveTo>
                          <a:pt x="953" y="48006"/>
                        </a:moveTo>
                        <a:cubicBezTo>
                          <a:pt x="286" y="44672"/>
                          <a:pt x="0" y="41243"/>
                          <a:pt x="0" y="37719"/>
                        </a:cubicBezTo>
                        <a:cubicBezTo>
                          <a:pt x="0" y="23146"/>
                          <a:pt x="5620" y="9906"/>
                          <a:pt x="1476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" name="Forme libre : forme 26">
                    <a:extLst>
                      <a:ext uri="{FF2B5EF4-FFF2-40B4-BE49-F238E27FC236}">
                        <a16:creationId xmlns:a16="http://schemas.microsoft.com/office/drawing/2014/main" id="{A0C7AEB9-4065-2B9F-1D7E-3914BD716D2F}"/>
                      </a:ext>
                    </a:extLst>
                  </p:cNvPr>
                  <p:cNvSpPr/>
                  <p:nvPr/>
                </p:nvSpPr>
                <p:spPr>
                  <a:xfrm>
                    <a:off x="2492499" y="2853237"/>
                    <a:ext cx="9525" cy="56769"/>
                  </a:xfrm>
                  <a:custGeom>
                    <a:avLst/>
                    <a:gdLst>
                      <a:gd name="connsiteX0" fmla="*/ 0 w 9525"/>
                      <a:gd name="connsiteY0" fmla="*/ 0 h 56769"/>
                      <a:gd name="connsiteX1" fmla="*/ 0 w 9525"/>
                      <a:gd name="connsiteY1" fmla="*/ 56769 h 56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56769">
                        <a:moveTo>
                          <a:pt x="0" y="0"/>
                        </a:moveTo>
                        <a:lnTo>
                          <a:pt x="0" y="56769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28" name="Graphique 1813">
                    <a:extLst>
                      <a:ext uri="{FF2B5EF4-FFF2-40B4-BE49-F238E27FC236}">
                        <a16:creationId xmlns:a16="http://schemas.microsoft.com/office/drawing/2014/main" id="{04C7D36D-8F21-99AB-CEB4-058EA8775F81}"/>
                      </a:ext>
                    </a:extLst>
                  </p:cNvPr>
                  <p:cNvGrpSpPr/>
                  <p:nvPr/>
                </p:nvGrpSpPr>
                <p:grpSpPr>
                  <a:xfrm>
                    <a:off x="2605465" y="2913530"/>
                    <a:ext cx="100393" cy="307943"/>
                    <a:chOff x="2605465" y="2913530"/>
                    <a:chExt cx="100393" cy="307943"/>
                  </a:xfrm>
                  <a:grpFill/>
                </p:grpSpPr>
                <p:sp>
                  <p:nvSpPr>
                    <p:cNvPr id="35" name="Forme libre : forme 34">
                      <a:extLst>
                        <a:ext uri="{FF2B5EF4-FFF2-40B4-BE49-F238E27FC236}">
                          <a16:creationId xmlns:a16="http://schemas.microsoft.com/office/drawing/2014/main" id="{13FDD1F5-A274-46BD-B78A-4183445731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6227" y="2913530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0 h 40100"/>
                        <a:gd name="connsiteX1" fmla="*/ 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0"/>
                          </a:moveTo>
                          <a:lnTo>
                            <a:pt x="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6" name="Forme libre : forme 35">
                      <a:extLst>
                        <a:ext uri="{FF2B5EF4-FFF2-40B4-BE49-F238E27FC236}">
                          <a16:creationId xmlns:a16="http://schemas.microsoft.com/office/drawing/2014/main" id="{F2839C52-9907-C3FD-101A-E665D0A50B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9090" y="3067645"/>
                      <a:ext cx="56769" cy="9525"/>
                    </a:xfrm>
                    <a:custGeom>
                      <a:avLst/>
                      <a:gdLst>
                        <a:gd name="connsiteX0" fmla="*/ 56769 w 56769"/>
                        <a:gd name="connsiteY0" fmla="*/ 0 h 9525"/>
                        <a:gd name="connsiteX1" fmla="*/ 0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56769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7" name="Forme libre : forme 36">
                      <a:extLst>
                        <a:ext uri="{FF2B5EF4-FFF2-40B4-BE49-F238E27FC236}">
                          <a16:creationId xmlns:a16="http://schemas.microsoft.com/office/drawing/2014/main" id="{E3AA6E6F-DFC7-D5C4-EB1A-BCA7A8A06A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5465" y="3181373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40100 h 40100"/>
                        <a:gd name="connsiteX1" fmla="*/ 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4010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9" name="Graphique 1813">
                    <a:extLst>
                      <a:ext uri="{FF2B5EF4-FFF2-40B4-BE49-F238E27FC236}">
                        <a16:creationId xmlns:a16="http://schemas.microsoft.com/office/drawing/2014/main" id="{4D876DDC-671C-A9D0-C96B-3394F1D2CCAF}"/>
                      </a:ext>
                    </a:extLst>
                  </p:cNvPr>
                  <p:cNvGrpSpPr/>
                  <p:nvPr/>
                </p:nvGrpSpPr>
                <p:grpSpPr>
                  <a:xfrm>
                    <a:off x="2279329" y="2915435"/>
                    <a:ext cx="100393" cy="307943"/>
                    <a:chOff x="2279329" y="2915435"/>
                    <a:chExt cx="100393" cy="307943"/>
                  </a:xfrm>
                  <a:grpFill/>
                </p:grpSpPr>
                <p:sp>
                  <p:nvSpPr>
                    <p:cNvPr id="32" name="Forme libre : forme 31">
                      <a:extLst>
                        <a:ext uri="{FF2B5EF4-FFF2-40B4-BE49-F238E27FC236}">
                          <a16:creationId xmlns:a16="http://schemas.microsoft.com/office/drawing/2014/main" id="{34C33D26-F9D3-9EF0-AA4F-385A8C705F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8860" y="2915435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0 h 40100"/>
                        <a:gd name="connsiteX1" fmla="*/ 4010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0"/>
                          </a:moveTo>
                          <a:lnTo>
                            <a:pt x="4010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3" name="Forme libre : forme 32">
                      <a:extLst>
                        <a:ext uri="{FF2B5EF4-FFF2-40B4-BE49-F238E27FC236}">
                          <a16:creationId xmlns:a16="http://schemas.microsoft.com/office/drawing/2014/main" id="{1AEF2B8A-8244-76B4-7991-AB60DB9D07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9329" y="3069550"/>
                      <a:ext cx="56769" cy="9525"/>
                    </a:xfrm>
                    <a:custGeom>
                      <a:avLst/>
                      <a:gdLst>
                        <a:gd name="connsiteX0" fmla="*/ 0 w 56769"/>
                        <a:gd name="connsiteY0" fmla="*/ 0 h 9525"/>
                        <a:gd name="connsiteX1" fmla="*/ 56769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0" y="0"/>
                          </a:moveTo>
                          <a:lnTo>
                            <a:pt x="56769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4" name="Forme libre : forme 33">
                      <a:extLst>
                        <a:ext uri="{FF2B5EF4-FFF2-40B4-BE49-F238E27FC236}">
                          <a16:creationId xmlns:a16="http://schemas.microsoft.com/office/drawing/2014/main" id="{6992D200-443E-95E8-E062-6A3C202DA9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9622" y="3183278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40100 h 40100"/>
                        <a:gd name="connsiteX1" fmla="*/ 4010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40100"/>
                          </a:moveTo>
                          <a:lnTo>
                            <a:pt x="4010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10D30AAC-9288-A132-2788-51D53986CF1D}"/>
                      </a:ext>
                    </a:extLst>
                  </p:cNvPr>
                  <p:cNvSpPr/>
                  <p:nvPr/>
                </p:nvSpPr>
                <p:spPr>
                  <a:xfrm>
                    <a:off x="2458875" y="3207758"/>
                    <a:ext cx="21145" cy="9525"/>
                  </a:xfrm>
                  <a:custGeom>
                    <a:avLst/>
                    <a:gdLst>
                      <a:gd name="connsiteX0" fmla="*/ 0 w 21145"/>
                      <a:gd name="connsiteY0" fmla="*/ 0 h 9525"/>
                      <a:gd name="connsiteX1" fmla="*/ 21146 w 21145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145" h="9525">
                        <a:moveTo>
                          <a:pt x="0" y="0"/>
                        </a:moveTo>
                        <a:lnTo>
                          <a:pt x="21146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" name="Forme libre : forme 30">
                    <a:extLst>
                      <a:ext uri="{FF2B5EF4-FFF2-40B4-BE49-F238E27FC236}">
                        <a16:creationId xmlns:a16="http://schemas.microsoft.com/office/drawing/2014/main" id="{6182E4F6-44AB-72C4-9199-21680C2A7CEF}"/>
                      </a:ext>
                    </a:extLst>
                  </p:cNvPr>
                  <p:cNvSpPr/>
                  <p:nvPr/>
                </p:nvSpPr>
                <p:spPr>
                  <a:xfrm>
                    <a:off x="2459828" y="3222712"/>
                    <a:ext cx="34099" cy="9525"/>
                  </a:xfrm>
                  <a:custGeom>
                    <a:avLst/>
                    <a:gdLst>
                      <a:gd name="connsiteX0" fmla="*/ 0 w 34099"/>
                      <a:gd name="connsiteY0" fmla="*/ 0 h 9525"/>
                      <a:gd name="connsiteX1" fmla="*/ 34100 w 3409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4099" h="9525">
                        <a:moveTo>
                          <a:pt x="0" y="0"/>
                        </a:moveTo>
                        <a:lnTo>
                          <a:pt x="34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CB7ABDFE-F5BD-C5D7-743C-23AEEDBE8088}"/>
                    </a:ext>
                  </a:extLst>
                </p:cNvPr>
                <p:cNvSpPr/>
                <p:nvPr/>
              </p:nvSpPr>
              <p:spPr>
                <a:xfrm>
                  <a:off x="2466019" y="3238047"/>
                  <a:ext cx="44958" cy="13334"/>
                </a:xfrm>
                <a:custGeom>
                  <a:avLst/>
                  <a:gdLst>
                    <a:gd name="connsiteX0" fmla="*/ 44958 w 44958"/>
                    <a:gd name="connsiteY0" fmla="*/ 0 h 13334"/>
                    <a:gd name="connsiteX1" fmla="*/ 22479 w 44958"/>
                    <a:gd name="connsiteY1" fmla="*/ 13335 h 13334"/>
                    <a:gd name="connsiteX2" fmla="*/ 0 w 44958"/>
                    <a:gd name="connsiteY2" fmla="*/ 0 h 13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958" h="13334">
                      <a:moveTo>
                        <a:pt x="44958" y="0"/>
                      </a:moveTo>
                      <a:cubicBezTo>
                        <a:pt x="44958" y="7334"/>
                        <a:pt x="34862" y="13335"/>
                        <a:pt x="22479" y="13335"/>
                      </a:cubicBezTo>
                      <a:cubicBezTo>
                        <a:pt x="10001" y="13335"/>
                        <a:pt x="0" y="7334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3A501961-DE79-18BD-E6A5-678A32C6E47E}"/>
                  </a:ext>
                </a:extLst>
              </p:cNvPr>
              <p:cNvSpPr/>
              <p:nvPr/>
            </p:nvSpPr>
            <p:spPr>
              <a:xfrm>
                <a:off x="2457732" y="3016972"/>
                <a:ext cx="59245" cy="129158"/>
              </a:xfrm>
              <a:custGeom>
                <a:avLst/>
                <a:gdLst>
                  <a:gd name="connsiteX0" fmla="*/ 45529 w 59245"/>
                  <a:gd name="connsiteY0" fmla="*/ 0 h 129158"/>
                  <a:gd name="connsiteX1" fmla="*/ 0 w 59245"/>
                  <a:gd name="connsiteY1" fmla="*/ 70295 h 129158"/>
                  <a:gd name="connsiteX2" fmla="*/ 59245 w 59245"/>
                  <a:gd name="connsiteY2" fmla="*/ 68008 h 129158"/>
                  <a:gd name="connsiteX3" fmla="*/ 8287 w 59245"/>
                  <a:gd name="connsiteY3" fmla="*/ 129159 h 129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245" h="129158">
                    <a:moveTo>
                      <a:pt x="45529" y="0"/>
                    </a:moveTo>
                    <a:lnTo>
                      <a:pt x="0" y="70295"/>
                    </a:lnTo>
                    <a:lnTo>
                      <a:pt x="59245" y="68008"/>
                    </a:lnTo>
                    <a:lnTo>
                      <a:pt x="8287" y="12915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896C3465-46A1-A11B-3412-170AE938EAE3}"/>
              </a:ext>
            </a:extLst>
          </p:cNvPr>
          <p:cNvGrpSpPr/>
          <p:nvPr/>
        </p:nvGrpSpPr>
        <p:grpSpPr>
          <a:xfrm>
            <a:off x="2165840" y="3126120"/>
            <a:ext cx="3252043" cy="1268155"/>
            <a:chOff x="2159563" y="3163970"/>
            <a:chExt cx="3252043" cy="1268155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5CBE841-8161-C1D2-B921-D2D8912EA457}"/>
                </a:ext>
              </a:extLst>
            </p:cNvPr>
            <p:cNvSpPr txBox="1"/>
            <p:nvPr/>
          </p:nvSpPr>
          <p:spPr>
            <a:xfrm>
              <a:off x="2252598" y="3908905"/>
              <a:ext cx="315900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Segoe Print" panose="02000600000000000000" pitchFamily="2" charset="0"/>
                  <a:ea typeface="+mn-ea"/>
                  <a:cs typeface="+mn-cs"/>
                </a:rPr>
                <a:t>Et oui ! 83% de nos agences ont désormais un NPS Positif </a:t>
              </a: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AB18BCDD-3066-1616-7EE2-42BE6E21CC0A}"/>
                </a:ext>
              </a:extLst>
            </p:cNvPr>
            <p:cNvSpPr/>
            <p:nvPr/>
          </p:nvSpPr>
          <p:spPr>
            <a:xfrm>
              <a:off x="2159563" y="3163970"/>
              <a:ext cx="3209925" cy="762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83%</a:t>
              </a:r>
            </a:p>
          </p:txBody>
        </p:sp>
      </p:grp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F2879EF6-DFBC-A428-20BC-3FE7386EE2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9832" y="92077"/>
            <a:ext cx="7300006" cy="231246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1. </a:t>
            </a:r>
            <a:r>
              <a:rPr lang="fr-FR" b="1" dirty="0"/>
              <a:t>Les réussites 2023 </a:t>
            </a:r>
          </a:p>
          <a:p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32BB762-B141-E59F-C54F-07E24026C325}"/>
              </a:ext>
            </a:extLst>
          </p:cNvPr>
          <p:cNvSpPr txBox="1"/>
          <p:nvPr/>
        </p:nvSpPr>
        <p:spPr>
          <a:xfrm>
            <a:off x="1874461" y="2146801"/>
            <a:ext cx="8895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Quel est le pourcentage de nos agences avec un NPS positif à fin septembre ?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63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2678D3EC-B9B4-E01E-5D7A-8D93F2132F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286850"/>
              </p:ext>
            </p:extLst>
          </p:nvPr>
        </p:nvGraphicFramePr>
        <p:xfrm>
          <a:off x="859849" y="2194055"/>
          <a:ext cx="4834280" cy="3478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au-sommet-patrx-lenewplayer - Au Sommet - Au Sommet">
            <a:extLst>
              <a:ext uri="{FF2B5EF4-FFF2-40B4-BE49-F238E27FC236}">
                <a16:creationId xmlns:a16="http://schemas.microsoft.com/office/drawing/2014/main" id="{4BABCBAE-F3BD-85E5-EB90-CF653DC032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0" b="28130"/>
          <a:stretch/>
        </p:blipFill>
        <p:spPr bwMode="auto">
          <a:xfrm flipH="1">
            <a:off x="800777" y="1282927"/>
            <a:ext cx="5226774" cy="464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DCB4010A-6D81-4377-A90F-D6DB2F8145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5631" y="461123"/>
            <a:ext cx="10980738" cy="720000"/>
          </a:xfrm>
        </p:spPr>
        <p:txBody>
          <a:bodyPr>
            <a:normAutofit/>
          </a:bodyPr>
          <a:lstStyle/>
          <a:p>
            <a:r>
              <a:rPr lang="fr-FR" sz="2000" dirty="0"/>
              <a:t>Une satisfaction client </a:t>
            </a:r>
            <a:r>
              <a:rPr lang="fr-FR" sz="2000" dirty="0">
                <a:solidFill>
                  <a:srgbClr val="C00000"/>
                </a:solidFill>
              </a:rPr>
              <a:t>en progression constante </a:t>
            </a:r>
            <a:r>
              <a:rPr lang="fr-FR" sz="2000" dirty="0"/>
              <a:t>depuis 2020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B3846A-7DFD-3742-5B4A-17E707540E9D}"/>
              </a:ext>
            </a:extLst>
          </p:cNvPr>
          <p:cNvSpPr/>
          <p:nvPr/>
        </p:nvSpPr>
        <p:spPr>
          <a:xfrm>
            <a:off x="6117653" y="2460488"/>
            <a:ext cx="5229761" cy="3344055"/>
          </a:xfrm>
          <a:custGeom>
            <a:avLst/>
            <a:gdLst>
              <a:gd name="connsiteX0" fmla="*/ 0 w 5229761"/>
              <a:gd name="connsiteY0" fmla="*/ 0 h 3344055"/>
              <a:gd name="connsiteX1" fmla="*/ 633382 w 5229761"/>
              <a:gd name="connsiteY1" fmla="*/ 0 h 3344055"/>
              <a:gd name="connsiteX2" fmla="*/ 1214467 w 5229761"/>
              <a:gd name="connsiteY2" fmla="*/ 0 h 3344055"/>
              <a:gd name="connsiteX3" fmla="*/ 1900146 w 5229761"/>
              <a:gd name="connsiteY3" fmla="*/ 0 h 3344055"/>
              <a:gd name="connsiteX4" fmla="*/ 2533529 w 5229761"/>
              <a:gd name="connsiteY4" fmla="*/ 0 h 3344055"/>
              <a:gd name="connsiteX5" fmla="*/ 3062316 w 5229761"/>
              <a:gd name="connsiteY5" fmla="*/ 0 h 3344055"/>
              <a:gd name="connsiteX6" fmla="*/ 3695698 w 5229761"/>
              <a:gd name="connsiteY6" fmla="*/ 0 h 3344055"/>
              <a:gd name="connsiteX7" fmla="*/ 4224485 w 5229761"/>
              <a:gd name="connsiteY7" fmla="*/ 0 h 3344055"/>
              <a:gd name="connsiteX8" fmla="*/ 5229761 w 5229761"/>
              <a:gd name="connsiteY8" fmla="*/ 0 h 3344055"/>
              <a:gd name="connsiteX9" fmla="*/ 5229761 w 5229761"/>
              <a:gd name="connsiteY9" fmla="*/ 490461 h 3344055"/>
              <a:gd name="connsiteX10" fmla="*/ 5229761 w 5229761"/>
              <a:gd name="connsiteY10" fmla="*/ 980923 h 3344055"/>
              <a:gd name="connsiteX11" fmla="*/ 5229761 w 5229761"/>
              <a:gd name="connsiteY11" fmla="*/ 1571706 h 3344055"/>
              <a:gd name="connsiteX12" fmla="*/ 5229761 w 5229761"/>
              <a:gd name="connsiteY12" fmla="*/ 2062167 h 3344055"/>
              <a:gd name="connsiteX13" fmla="*/ 5229761 w 5229761"/>
              <a:gd name="connsiteY13" fmla="*/ 2552629 h 3344055"/>
              <a:gd name="connsiteX14" fmla="*/ 5229761 w 5229761"/>
              <a:gd name="connsiteY14" fmla="*/ 3344055 h 3344055"/>
              <a:gd name="connsiteX15" fmla="*/ 4700974 w 5229761"/>
              <a:gd name="connsiteY15" fmla="*/ 3344055 h 3344055"/>
              <a:gd name="connsiteX16" fmla="*/ 4172187 w 5229761"/>
              <a:gd name="connsiteY16" fmla="*/ 3344055 h 3344055"/>
              <a:gd name="connsiteX17" fmla="*/ 3747995 w 5229761"/>
              <a:gd name="connsiteY17" fmla="*/ 3344055 h 3344055"/>
              <a:gd name="connsiteX18" fmla="*/ 3323804 w 5229761"/>
              <a:gd name="connsiteY18" fmla="*/ 3344055 h 3344055"/>
              <a:gd name="connsiteX19" fmla="*/ 2690421 w 5229761"/>
              <a:gd name="connsiteY19" fmla="*/ 3344055 h 3344055"/>
              <a:gd name="connsiteX20" fmla="*/ 2057039 w 5229761"/>
              <a:gd name="connsiteY20" fmla="*/ 3344055 h 3344055"/>
              <a:gd name="connsiteX21" fmla="*/ 1528252 w 5229761"/>
              <a:gd name="connsiteY21" fmla="*/ 3344055 h 3344055"/>
              <a:gd name="connsiteX22" fmla="*/ 1051763 w 5229761"/>
              <a:gd name="connsiteY22" fmla="*/ 3344055 h 3344055"/>
              <a:gd name="connsiteX23" fmla="*/ 575274 w 5229761"/>
              <a:gd name="connsiteY23" fmla="*/ 3344055 h 3344055"/>
              <a:gd name="connsiteX24" fmla="*/ 0 w 5229761"/>
              <a:gd name="connsiteY24" fmla="*/ 3344055 h 3344055"/>
              <a:gd name="connsiteX25" fmla="*/ 0 w 5229761"/>
              <a:gd name="connsiteY25" fmla="*/ 2887034 h 3344055"/>
              <a:gd name="connsiteX26" fmla="*/ 0 w 5229761"/>
              <a:gd name="connsiteY26" fmla="*/ 2296251 h 3344055"/>
              <a:gd name="connsiteX27" fmla="*/ 0 w 5229761"/>
              <a:gd name="connsiteY27" fmla="*/ 1705468 h 3344055"/>
              <a:gd name="connsiteX28" fmla="*/ 0 w 5229761"/>
              <a:gd name="connsiteY28" fmla="*/ 1248447 h 3344055"/>
              <a:gd name="connsiteX29" fmla="*/ 0 w 5229761"/>
              <a:gd name="connsiteY29" fmla="*/ 691105 h 3344055"/>
              <a:gd name="connsiteX30" fmla="*/ 0 w 5229761"/>
              <a:gd name="connsiteY30" fmla="*/ 0 h 3344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29761" h="3344055" extrusionOk="0">
                <a:moveTo>
                  <a:pt x="0" y="0"/>
                </a:moveTo>
                <a:cubicBezTo>
                  <a:pt x="155583" y="-5249"/>
                  <a:pt x="426255" y="26785"/>
                  <a:pt x="633382" y="0"/>
                </a:cubicBezTo>
                <a:cubicBezTo>
                  <a:pt x="840509" y="-26785"/>
                  <a:pt x="1066327" y="65593"/>
                  <a:pt x="1214467" y="0"/>
                </a:cubicBezTo>
                <a:cubicBezTo>
                  <a:pt x="1362607" y="-65593"/>
                  <a:pt x="1708429" y="57341"/>
                  <a:pt x="1900146" y="0"/>
                </a:cubicBezTo>
                <a:cubicBezTo>
                  <a:pt x="2091863" y="-57341"/>
                  <a:pt x="2362878" y="13568"/>
                  <a:pt x="2533529" y="0"/>
                </a:cubicBezTo>
                <a:cubicBezTo>
                  <a:pt x="2704180" y="-13568"/>
                  <a:pt x="2870937" y="56266"/>
                  <a:pt x="3062316" y="0"/>
                </a:cubicBezTo>
                <a:cubicBezTo>
                  <a:pt x="3253695" y="-56266"/>
                  <a:pt x="3481288" y="45216"/>
                  <a:pt x="3695698" y="0"/>
                </a:cubicBezTo>
                <a:cubicBezTo>
                  <a:pt x="3910108" y="-45216"/>
                  <a:pt x="3998095" y="24913"/>
                  <a:pt x="4224485" y="0"/>
                </a:cubicBezTo>
                <a:cubicBezTo>
                  <a:pt x="4450875" y="-24913"/>
                  <a:pt x="4776654" y="111235"/>
                  <a:pt x="5229761" y="0"/>
                </a:cubicBezTo>
                <a:cubicBezTo>
                  <a:pt x="5283040" y="175469"/>
                  <a:pt x="5212791" y="283525"/>
                  <a:pt x="5229761" y="490461"/>
                </a:cubicBezTo>
                <a:cubicBezTo>
                  <a:pt x="5246731" y="697397"/>
                  <a:pt x="5216185" y="780857"/>
                  <a:pt x="5229761" y="980923"/>
                </a:cubicBezTo>
                <a:cubicBezTo>
                  <a:pt x="5243337" y="1180989"/>
                  <a:pt x="5208044" y="1277874"/>
                  <a:pt x="5229761" y="1571706"/>
                </a:cubicBezTo>
                <a:cubicBezTo>
                  <a:pt x="5251478" y="1865538"/>
                  <a:pt x="5190781" y="1894424"/>
                  <a:pt x="5229761" y="2062167"/>
                </a:cubicBezTo>
                <a:cubicBezTo>
                  <a:pt x="5268741" y="2229910"/>
                  <a:pt x="5203046" y="2376439"/>
                  <a:pt x="5229761" y="2552629"/>
                </a:cubicBezTo>
                <a:cubicBezTo>
                  <a:pt x="5256476" y="2728819"/>
                  <a:pt x="5181105" y="3086031"/>
                  <a:pt x="5229761" y="3344055"/>
                </a:cubicBezTo>
                <a:cubicBezTo>
                  <a:pt x="4978479" y="3367747"/>
                  <a:pt x="4830014" y="3319725"/>
                  <a:pt x="4700974" y="3344055"/>
                </a:cubicBezTo>
                <a:cubicBezTo>
                  <a:pt x="4571934" y="3368385"/>
                  <a:pt x="4424767" y="3313581"/>
                  <a:pt x="4172187" y="3344055"/>
                </a:cubicBezTo>
                <a:cubicBezTo>
                  <a:pt x="3919607" y="3374529"/>
                  <a:pt x="3948130" y="3336526"/>
                  <a:pt x="3747995" y="3344055"/>
                </a:cubicBezTo>
                <a:cubicBezTo>
                  <a:pt x="3547860" y="3351584"/>
                  <a:pt x="3533421" y="3337940"/>
                  <a:pt x="3323804" y="3344055"/>
                </a:cubicBezTo>
                <a:cubicBezTo>
                  <a:pt x="3114187" y="3350170"/>
                  <a:pt x="2899608" y="3297279"/>
                  <a:pt x="2690421" y="3344055"/>
                </a:cubicBezTo>
                <a:cubicBezTo>
                  <a:pt x="2481234" y="3390831"/>
                  <a:pt x="2355644" y="3268587"/>
                  <a:pt x="2057039" y="3344055"/>
                </a:cubicBezTo>
                <a:cubicBezTo>
                  <a:pt x="1758434" y="3419523"/>
                  <a:pt x="1636446" y="3341164"/>
                  <a:pt x="1528252" y="3344055"/>
                </a:cubicBezTo>
                <a:cubicBezTo>
                  <a:pt x="1420058" y="3346946"/>
                  <a:pt x="1180200" y="3338188"/>
                  <a:pt x="1051763" y="3344055"/>
                </a:cubicBezTo>
                <a:cubicBezTo>
                  <a:pt x="923326" y="3349922"/>
                  <a:pt x="716796" y="3293670"/>
                  <a:pt x="575274" y="3344055"/>
                </a:cubicBezTo>
                <a:cubicBezTo>
                  <a:pt x="433752" y="3394440"/>
                  <a:pt x="130339" y="3324377"/>
                  <a:pt x="0" y="3344055"/>
                </a:cubicBezTo>
                <a:cubicBezTo>
                  <a:pt x="-34418" y="3175014"/>
                  <a:pt x="54703" y="3077319"/>
                  <a:pt x="0" y="2887034"/>
                </a:cubicBezTo>
                <a:cubicBezTo>
                  <a:pt x="-54703" y="2696749"/>
                  <a:pt x="46724" y="2549384"/>
                  <a:pt x="0" y="2296251"/>
                </a:cubicBezTo>
                <a:cubicBezTo>
                  <a:pt x="-46724" y="2043118"/>
                  <a:pt x="12623" y="1981522"/>
                  <a:pt x="0" y="1705468"/>
                </a:cubicBezTo>
                <a:cubicBezTo>
                  <a:pt x="-12623" y="1429414"/>
                  <a:pt x="33064" y="1411551"/>
                  <a:pt x="0" y="1248447"/>
                </a:cubicBezTo>
                <a:cubicBezTo>
                  <a:pt x="-33064" y="1085343"/>
                  <a:pt x="49590" y="941382"/>
                  <a:pt x="0" y="691105"/>
                </a:cubicBezTo>
                <a:cubicBezTo>
                  <a:pt x="-49590" y="440828"/>
                  <a:pt x="19749" y="160674"/>
                  <a:pt x="0" y="0"/>
                </a:cubicBezTo>
                <a:close/>
              </a:path>
            </a:pathLst>
          </a:custGeom>
          <a:noFill/>
          <a:ln w="28575">
            <a:extLst>
              <a:ext uri="{C807C97D-BFC1-408E-A445-0C87EB9F89A2}">
                <ask:lineSketchStyleProps xmlns:ask="http://schemas.microsoft.com/office/drawing/2018/sketchyshapes" sd="309827267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ct val="119000"/>
              <a:buFont typeface="Wingdings" panose="05000000000000000000" pitchFamily="2" charset="2"/>
              <a:buChar char="§"/>
            </a:pPr>
            <a:r>
              <a:rPr lang="fr-FR" sz="1800" b="1" dirty="0">
                <a:solidFill>
                  <a:schemeClr val="tx1"/>
                </a:solidFill>
              </a:rPr>
              <a:t>67 agences labellisées Or en 2023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ct val="119000"/>
              <a:buFont typeface="Wingdings" panose="05000000000000000000" pitchFamily="2" charset="2"/>
              <a:buChar char="§"/>
            </a:pPr>
            <a:r>
              <a:rPr lang="fr-FR" sz="1800" b="1" dirty="0">
                <a:solidFill>
                  <a:schemeClr val="tx1"/>
                </a:solidFill>
              </a:rPr>
              <a:t>Un taux de clients promoteurs de 42 %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ct val="119000"/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80</a:t>
            </a:r>
            <a:r>
              <a:rPr lang="fr-FR" sz="1800" b="1" dirty="0">
                <a:solidFill>
                  <a:schemeClr val="tx1"/>
                </a:solidFill>
              </a:rPr>
              <a:t> % de nos agences avec un NPS positif</a:t>
            </a:r>
          </a:p>
          <a:p>
            <a:endParaRPr lang="fr-FR" sz="1800" b="1" dirty="0"/>
          </a:p>
          <a:p>
            <a:pPr marL="0" indent="0">
              <a:buNone/>
            </a:pPr>
            <a:endParaRPr lang="fr-FR" sz="1800" b="1" dirty="0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C4EF7E-1BF6-A92A-5EF2-27FBD6EAA6C5}"/>
              </a:ext>
            </a:extLst>
          </p:cNvPr>
          <p:cNvSpPr txBox="1"/>
          <p:nvPr/>
        </p:nvSpPr>
        <p:spPr>
          <a:xfrm>
            <a:off x="3080742" y="5496766"/>
            <a:ext cx="3234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Evolution du NPS CEGEE</a:t>
            </a:r>
          </a:p>
        </p:txBody>
      </p:sp>
      <p:pic>
        <p:nvPicPr>
          <p:cNvPr id="14" name="Picture 6" descr="fleche-rouge - Tous Perfect">
            <a:extLst>
              <a:ext uri="{FF2B5EF4-FFF2-40B4-BE49-F238E27FC236}">
                <a16:creationId xmlns:a16="http://schemas.microsoft.com/office/drawing/2014/main" id="{1A78C39A-3958-C1AE-352E-E93A4F99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8631" flipH="1" flipV="1">
            <a:off x="4782810" y="2289077"/>
            <a:ext cx="1476870" cy="746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F10A4B15-45CB-50D8-8BD7-66D2C70F5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5421" y="85697"/>
            <a:ext cx="7300006" cy="317168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1. </a:t>
            </a:r>
            <a:r>
              <a:rPr lang="fr-FR" b="1" dirty="0"/>
              <a:t>Les réussites 2023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CA4B5F-9ECE-234B-50E6-B9E08B33906B}"/>
              </a:ext>
            </a:extLst>
          </p:cNvPr>
          <p:cNvSpPr txBox="1"/>
          <p:nvPr/>
        </p:nvSpPr>
        <p:spPr>
          <a:xfrm>
            <a:off x="5249702" y="1476698"/>
            <a:ext cx="6097712" cy="615553"/>
          </a:xfrm>
          <a:custGeom>
            <a:avLst/>
            <a:gdLst>
              <a:gd name="connsiteX0" fmla="*/ 0 w 6097712"/>
              <a:gd name="connsiteY0" fmla="*/ 0 h 615553"/>
              <a:gd name="connsiteX1" fmla="*/ 615315 w 6097712"/>
              <a:gd name="connsiteY1" fmla="*/ 0 h 615553"/>
              <a:gd name="connsiteX2" fmla="*/ 1047698 w 6097712"/>
              <a:gd name="connsiteY2" fmla="*/ 0 h 615553"/>
              <a:gd name="connsiteX3" fmla="*/ 1723989 w 6097712"/>
              <a:gd name="connsiteY3" fmla="*/ 0 h 615553"/>
              <a:gd name="connsiteX4" fmla="*/ 2339304 w 6097712"/>
              <a:gd name="connsiteY4" fmla="*/ 0 h 615553"/>
              <a:gd name="connsiteX5" fmla="*/ 3015596 w 6097712"/>
              <a:gd name="connsiteY5" fmla="*/ 0 h 615553"/>
              <a:gd name="connsiteX6" fmla="*/ 3387002 w 6097712"/>
              <a:gd name="connsiteY6" fmla="*/ 0 h 615553"/>
              <a:gd name="connsiteX7" fmla="*/ 3758408 w 6097712"/>
              <a:gd name="connsiteY7" fmla="*/ 0 h 615553"/>
              <a:gd name="connsiteX8" fmla="*/ 4251768 w 6097712"/>
              <a:gd name="connsiteY8" fmla="*/ 0 h 615553"/>
              <a:gd name="connsiteX9" fmla="*/ 4928060 w 6097712"/>
              <a:gd name="connsiteY9" fmla="*/ 0 h 615553"/>
              <a:gd name="connsiteX10" fmla="*/ 5482397 w 6097712"/>
              <a:gd name="connsiteY10" fmla="*/ 0 h 615553"/>
              <a:gd name="connsiteX11" fmla="*/ 6097712 w 6097712"/>
              <a:gd name="connsiteY11" fmla="*/ 0 h 615553"/>
              <a:gd name="connsiteX12" fmla="*/ 6097712 w 6097712"/>
              <a:gd name="connsiteY12" fmla="*/ 313932 h 615553"/>
              <a:gd name="connsiteX13" fmla="*/ 6097712 w 6097712"/>
              <a:gd name="connsiteY13" fmla="*/ 615553 h 615553"/>
              <a:gd name="connsiteX14" fmla="*/ 5665329 w 6097712"/>
              <a:gd name="connsiteY14" fmla="*/ 615553 h 615553"/>
              <a:gd name="connsiteX15" fmla="*/ 5232946 w 6097712"/>
              <a:gd name="connsiteY15" fmla="*/ 615553 h 615553"/>
              <a:gd name="connsiteX16" fmla="*/ 4861539 w 6097712"/>
              <a:gd name="connsiteY16" fmla="*/ 615553 h 615553"/>
              <a:gd name="connsiteX17" fmla="*/ 4246225 w 6097712"/>
              <a:gd name="connsiteY17" fmla="*/ 615553 h 615553"/>
              <a:gd name="connsiteX18" fmla="*/ 3874819 w 6097712"/>
              <a:gd name="connsiteY18" fmla="*/ 615553 h 615553"/>
              <a:gd name="connsiteX19" fmla="*/ 3320481 w 6097712"/>
              <a:gd name="connsiteY19" fmla="*/ 615553 h 615553"/>
              <a:gd name="connsiteX20" fmla="*/ 2705167 w 6097712"/>
              <a:gd name="connsiteY20" fmla="*/ 615553 h 615553"/>
              <a:gd name="connsiteX21" fmla="*/ 2333761 w 6097712"/>
              <a:gd name="connsiteY21" fmla="*/ 615553 h 615553"/>
              <a:gd name="connsiteX22" fmla="*/ 1779423 w 6097712"/>
              <a:gd name="connsiteY22" fmla="*/ 615553 h 615553"/>
              <a:gd name="connsiteX23" fmla="*/ 1225086 w 6097712"/>
              <a:gd name="connsiteY23" fmla="*/ 615553 h 615553"/>
              <a:gd name="connsiteX24" fmla="*/ 853680 w 6097712"/>
              <a:gd name="connsiteY24" fmla="*/ 615553 h 615553"/>
              <a:gd name="connsiteX25" fmla="*/ 482274 w 6097712"/>
              <a:gd name="connsiteY25" fmla="*/ 615553 h 615553"/>
              <a:gd name="connsiteX26" fmla="*/ 0 w 6097712"/>
              <a:gd name="connsiteY26" fmla="*/ 615553 h 615553"/>
              <a:gd name="connsiteX27" fmla="*/ 0 w 6097712"/>
              <a:gd name="connsiteY27" fmla="*/ 320088 h 615553"/>
              <a:gd name="connsiteX28" fmla="*/ 0 w 6097712"/>
              <a:gd name="connsiteY28" fmla="*/ 0 h 61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97712" h="615553" fill="none" extrusionOk="0">
                <a:moveTo>
                  <a:pt x="0" y="0"/>
                </a:moveTo>
                <a:cubicBezTo>
                  <a:pt x="208653" y="-58894"/>
                  <a:pt x="375111" y="17155"/>
                  <a:pt x="615315" y="0"/>
                </a:cubicBezTo>
                <a:cubicBezTo>
                  <a:pt x="855519" y="-17155"/>
                  <a:pt x="844336" y="22737"/>
                  <a:pt x="1047698" y="0"/>
                </a:cubicBezTo>
                <a:cubicBezTo>
                  <a:pt x="1251060" y="-22737"/>
                  <a:pt x="1536199" y="14695"/>
                  <a:pt x="1723989" y="0"/>
                </a:cubicBezTo>
                <a:cubicBezTo>
                  <a:pt x="1911779" y="-14695"/>
                  <a:pt x="2124866" y="13262"/>
                  <a:pt x="2339304" y="0"/>
                </a:cubicBezTo>
                <a:cubicBezTo>
                  <a:pt x="2553743" y="-13262"/>
                  <a:pt x="2774961" y="48856"/>
                  <a:pt x="3015596" y="0"/>
                </a:cubicBezTo>
                <a:cubicBezTo>
                  <a:pt x="3256231" y="-48856"/>
                  <a:pt x="3282599" y="38303"/>
                  <a:pt x="3387002" y="0"/>
                </a:cubicBezTo>
                <a:cubicBezTo>
                  <a:pt x="3491405" y="-38303"/>
                  <a:pt x="3584519" y="28291"/>
                  <a:pt x="3758408" y="0"/>
                </a:cubicBezTo>
                <a:cubicBezTo>
                  <a:pt x="3932297" y="-28291"/>
                  <a:pt x="4078283" y="17751"/>
                  <a:pt x="4251768" y="0"/>
                </a:cubicBezTo>
                <a:cubicBezTo>
                  <a:pt x="4425253" y="-17751"/>
                  <a:pt x="4660348" y="2822"/>
                  <a:pt x="4928060" y="0"/>
                </a:cubicBezTo>
                <a:cubicBezTo>
                  <a:pt x="5195772" y="-2822"/>
                  <a:pt x="5286156" y="66181"/>
                  <a:pt x="5482397" y="0"/>
                </a:cubicBezTo>
                <a:cubicBezTo>
                  <a:pt x="5678638" y="-66181"/>
                  <a:pt x="5945341" y="32654"/>
                  <a:pt x="6097712" y="0"/>
                </a:cubicBezTo>
                <a:cubicBezTo>
                  <a:pt x="6131361" y="108975"/>
                  <a:pt x="6082518" y="200605"/>
                  <a:pt x="6097712" y="313932"/>
                </a:cubicBezTo>
                <a:cubicBezTo>
                  <a:pt x="6112906" y="427259"/>
                  <a:pt x="6071198" y="515514"/>
                  <a:pt x="6097712" y="615553"/>
                </a:cubicBezTo>
                <a:cubicBezTo>
                  <a:pt x="5925347" y="636341"/>
                  <a:pt x="5754412" y="594654"/>
                  <a:pt x="5665329" y="615553"/>
                </a:cubicBezTo>
                <a:cubicBezTo>
                  <a:pt x="5576246" y="636452"/>
                  <a:pt x="5347781" y="589628"/>
                  <a:pt x="5232946" y="615553"/>
                </a:cubicBezTo>
                <a:cubicBezTo>
                  <a:pt x="5118111" y="641478"/>
                  <a:pt x="4975391" y="582264"/>
                  <a:pt x="4861539" y="615553"/>
                </a:cubicBezTo>
                <a:cubicBezTo>
                  <a:pt x="4747687" y="648842"/>
                  <a:pt x="4471290" y="599907"/>
                  <a:pt x="4246225" y="615553"/>
                </a:cubicBezTo>
                <a:cubicBezTo>
                  <a:pt x="4021160" y="631199"/>
                  <a:pt x="3974634" y="598267"/>
                  <a:pt x="3874819" y="615553"/>
                </a:cubicBezTo>
                <a:cubicBezTo>
                  <a:pt x="3775004" y="632839"/>
                  <a:pt x="3556568" y="590034"/>
                  <a:pt x="3320481" y="615553"/>
                </a:cubicBezTo>
                <a:cubicBezTo>
                  <a:pt x="3084394" y="641072"/>
                  <a:pt x="2916866" y="602373"/>
                  <a:pt x="2705167" y="615553"/>
                </a:cubicBezTo>
                <a:cubicBezTo>
                  <a:pt x="2493468" y="628733"/>
                  <a:pt x="2477433" y="572719"/>
                  <a:pt x="2333761" y="615553"/>
                </a:cubicBezTo>
                <a:cubicBezTo>
                  <a:pt x="2190089" y="658387"/>
                  <a:pt x="2020680" y="605338"/>
                  <a:pt x="1779423" y="615553"/>
                </a:cubicBezTo>
                <a:cubicBezTo>
                  <a:pt x="1538166" y="625768"/>
                  <a:pt x="1409861" y="587162"/>
                  <a:pt x="1225086" y="615553"/>
                </a:cubicBezTo>
                <a:cubicBezTo>
                  <a:pt x="1040311" y="643944"/>
                  <a:pt x="948348" y="580755"/>
                  <a:pt x="853680" y="615553"/>
                </a:cubicBezTo>
                <a:cubicBezTo>
                  <a:pt x="759012" y="650351"/>
                  <a:pt x="648150" y="586711"/>
                  <a:pt x="482274" y="615553"/>
                </a:cubicBezTo>
                <a:cubicBezTo>
                  <a:pt x="316398" y="644395"/>
                  <a:pt x="122017" y="587228"/>
                  <a:pt x="0" y="615553"/>
                </a:cubicBezTo>
                <a:cubicBezTo>
                  <a:pt x="-24081" y="521469"/>
                  <a:pt x="19511" y="429180"/>
                  <a:pt x="0" y="320088"/>
                </a:cubicBezTo>
                <a:cubicBezTo>
                  <a:pt x="-19511" y="210996"/>
                  <a:pt x="27136" y="75099"/>
                  <a:pt x="0" y="0"/>
                </a:cubicBezTo>
                <a:close/>
              </a:path>
              <a:path w="6097712" h="615553" stroke="0" extrusionOk="0">
                <a:moveTo>
                  <a:pt x="0" y="0"/>
                </a:moveTo>
                <a:cubicBezTo>
                  <a:pt x="210401" y="-34537"/>
                  <a:pt x="351956" y="66855"/>
                  <a:pt x="615315" y="0"/>
                </a:cubicBezTo>
                <a:cubicBezTo>
                  <a:pt x="878674" y="-66855"/>
                  <a:pt x="852570" y="18204"/>
                  <a:pt x="986721" y="0"/>
                </a:cubicBezTo>
                <a:cubicBezTo>
                  <a:pt x="1120872" y="-18204"/>
                  <a:pt x="1231466" y="47557"/>
                  <a:pt x="1419104" y="0"/>
                </a:cubicBezTo>
                <a:cubicBezTo>
                  <a:pt x="1606742" y="-47557"/>
                  <a:pt x="1784974" y="47425"/>
                  <a:pt x="2034418" y="0"/>
                </a:cubicBezTo>
                <a:cubicBezTo>
                  <a:pt x="2283862" y="-47425"/>
                  <a:pt x="2470302" y="28038"/>
                  <a:pt x="2588756" y="0"/>
                </a:cubicBezTo>
                <a:cubicBezTo>
                  <a:pt x="2707210" y="-28038"/>
                  <a:pt x="2900330" y="59749"/>
                  <a:pt x="3204070" y="0"/>
                </a:cubicBezTo>
                <a:cubicBezTo>
                  <a:pt x="3507810" y="-59749"/>
                  <a:pt x="3540815" y="42682"/>
                  <a:pt x="3697431" y="0"/>
                </a:cubicBezTo>
                <a:cubicBezTo>
                  <a:pt x="3854047" y="-42682"/>
                  <a:pt x="4138615" y="63688"/>
                  <a:pt x="4373723" y="0"/>
                </a:cubicBezTo>
                <a:cubicBezTo>
                  <a:pt x="4608831" y="-63688"/>
                  <a:pt x="4727860" y="68544"/>
                  <a:pt x="5050014" y="0"/>
                </a:cubicBezTo>
                <a:cubicBezTo>
                  <a:pt x="5372168" y="-68544"/>
                  <a:pt x="5345094" y="51343"/>
                  <a:pt x="5604352" y="0"/>
                </a:cubicBezTo>
                <a:cubicBezTo>
                  <a:pt x="5863610" y="-51343"/>
                  <a:pt x="5902090" y="11196"/>
                  <a:pt x="6097712" y="0"/>
                </a:cubicBezTo>
                <a:cubicBezTo>
                  <a:pt x="6104824" y="118494"/>
                  <a:pt x="6095932" y="158107"/>
                  <a:pt x="6097712" y="289310"/>
                </a:cubicBezTo>
                <a:cubicBezTo>
                  <a:pt x="6099492" y="420513"/>
                  <a:pt x="6068502" y="547071"/>
                  <a:pt x="6097712" y="615553"/>
                </a:cubicBezTo>
                <a:cubicBezTo>
                  <a:pt x="5950194" y="649650"/>
                  <a:pt x="5750895" y="570267"/>
                  <a:pt x="5543375" y="615553"/>
                </a:cubicBezTo>
                <a:cubicBezTo>
                  <a:pt x="5335855" y="660839"/>
                  <a:pt x="5257805" y="587998"/>
                  <a:pt x="5110991" y="615553"/>
                </a:cubicBezTo>
                <a:cubicBezTo>
                  <a:pt x="4964177" y="643108"/>
                  <a:pt x="4750579" y="577202"/>
                  <a:pt x="4556654" y="615553"/>
                </a:cubicBezTo>
                <a:cubicBezTo>
                  <a:pt x="4362729" y="653904"/>
                  <a:pt x="4302414" y="599635"/>
                  <a:pt x="4063294" y="615553"/>
                </a:cubicBezTo>
                <a:cubicBezTo>
                  <a:pt x="3824174" y="631471"/>
                  <a:pt x="3665196" y="584413"/>
                  <a:pt x="3387002" y="615553"/>
                </a:cubicBezTo>
                <a:cubicBezTo>
                  <a:pt x="3108808" y="646693"/>
                  <a:pt x="3041190" y="571100"/>
                  <a:pt x="2832664" y="615553"/>
                </a:cubicBezTo>
                <a:cubicBezTo>
                  <a:pt x="2624138" y="660006"/>
                  <a:pt x="2410588" y="561139"/>
                  <a:pt x="2217350" y="615553"/>
                </a:cubicBezTo>
                <a:cubicBezTo>
                  <a:pt x="2024112" y="669967"/>
                  <a:pt x="1835176" y="604542"/>
                  <a:pt x="1602035" y="615553"/>
                </a:cubicBezTo>
                <a:cubicBezTo>
                  <a:pt x="1368894" y="626564"/>
                  <a:pt x="1159738" y="597149"/>
                  <a:pt x="925744" y="615553"/>
                </a:cubicBezTo>
                <a:cubicBezTo>
                  <a:pt x="691750" y="633957"/>
                  <a:pt x="703602" y="600938"/>
                  <a:pt x="554337" y="615553"/>
                </a:cubicBezTo>
                <a:cubicBezTo>
                  <a:pt x="405072" y="630168"/>
                  <a:pt x="134199" y="602616"/>
                  <a:pt x="0" y="615553"/>
                </a:cubicBezTo>
                <a:cubicBezTo>
                  <a:pt x="-23273" y="516850"/>
                  <a:pt x="8301" y="371477"/>
                  <a:pt x="0" y="295465"/>
                </a:cubicBezTo>
                <a:cubicBezTo>
                  <a:pt x="-8301" y="219453"/>
                  <a:pt x="3334" y="98930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37816638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endParaRPr lang="fr-FR" sz="800" b="1" dirty="0">
              <a:solidFill>
                <a:schemeClr val="bg1"/>
              </a:solidFill>
            </a:endParaRPr>
          </a:p>
          <a:p>
            <a:pPr algn="ctr"/>
            <a:r>
              <a:rPr lang="fr-FR" sz="1800" b="1" dirty="0">
                <a:solidFill>
                  <a:srgbClr val="FFFFFF"/>
                </a:solidFill>
              </a:rPr>
              <a:t>Un NPS positif à </a:t>
            </a:r>
            <a:r>
              <a:rPr lang="fr-FR" sz="18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+14 </a:t>
            </a:r>
            <a:r>
              <a:rPr lang="fr-FR" sz="1800" b="1" dirty="0">
                <a:solidFill>
                  <a:srgbClr val="FFFFFF"/>
                </a:solidFill>
              </a:rPr>
              <a:t>à fin septembre</a:t>
            </a:r>
          </a:p>
          <a:p>
            <a:pPr algn="ctr"/>
            <a:endParaRPr lang="fr-FR" sz="800" b="1" dirty="0">
              <a:solidFill>
                <a:schemeClr val="bg1"/>
              </a:solidFill>
            </a:endParaRPr>
          </a:p>
        </p:txBody>
      </p:sp>
      <p:pic>
        <p:nvPicPr>
          <p:cNvPr id="3" name="Son enregistré">
            <a:hlinkClick r:id="" action="ppaction://media"/>
            <a:extLst>
              <a:ext uri="{FF2B5EF4-FFF2-40B4-BE49-F238E27FC236}">
                <a16:creationId xmlns:a16="http://schemas.microsoft.com/office/drawing/2014/main" id="{A9F1E15F-6FCB-CBE5-352E-2B231E6421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47414" y="6224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raphique 12">
            <a:extLst>
              <a:ext uri="{FF2B5EF4-FFF2-40B4-BE49-F238E27FC236}">
                <a16:creationId xmlns:a16="http://schemas.microsoft.com/office/drawing/2014/main" id="{F07F5461-67E4-4A03-2F4C-AD5F3B535B85}"/>
              </a:ext>
            </a:extLst>
          </p:cNvPr>
          <p:cNvSpPr>
            <a:spLocks noChangeAspect="1"/>
          </p:cNvSpPr>
          <p:nvPr/>
        </p:nvSpPr>
        <p:spPr>
          <a:xfrm>
            <a:off x="825412" y="687207"/>
            <a:ext cx="10541175" cy="5483585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rgbClr val="F2F2F2"/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8ADFDDF-DC88-8CC1-457A-EAA7A3E8C0AC}"/>
              </a:ext>
            </a:extLst>
          </p:cNvPr>
          <p:cNvGrpSpPr/>
          <p:nvPr/>
        </p:nvGrpSpPr>
        <p:grpSpPr>
          <a:xfrm>
            <a:off x="4702653" y="995402"/>
            <a:ext cx="2262582" cy="825220"/>
            <a:chOff x="4243402" y="995402"/>
            <a:chExt cx="2262582" cy="825220"/>
          </a:xfrm>
        </p:grpSpPr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8C903FA9-8665-1625-B3C2-397FEAB30C12}"/>
                </a:ext>
              </a:extLst>
            </p:cNvPr>
            <p:cNvSpPr txBox="1"/>
            <p:nvPr/>
          </p:nvSpPr>
          <p:spPr>
            <a:xfrm>
              <a:off x="4952354" y="1112736"/>
              <a:ext cx="15536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EA4E55">
                      <a:lumMod val="75000"/>
                    </a:srgbClr>
                  </a:solidFill>
                  <a:effectLst/>
                  <a:uLnTx/>
                  <a:uFillTx/>
                  <a:latin typeface="Montserrat Black" panose="00000A00000000000000" pitchFamily="2" charset="0"/>
                  <a:ea typeface="+mn-ea"/>
                  <a:cs typeface="+mn-cs"/>
                </a:rPr>
                <a:t>QUIZ</a:t>
              </a:r>
            </a:p>
          </p:txBody>
        </p:sp>
        <p:grpSp>
          <p:nvGrpSpPr>
            <p:cNvPr id="50" name="Graphique 1813">
              <a:extLst>
                <a:ext uri="{FF2B5EF4-FFF2-40B4-BE49-F238E27FC236}">
                  <a16:creationId xmlns:a16="http://schemas.microsoft.com/office/drawing/2014/main" id="{13622FA0-E255-6F9C-2A2A-73E9FCC62B9F}"/>
                </a:ext>
              </a:extLst>
            </p:cNvPr>
            <p:cNvGrpSpPr/>
            <p:nvPr/>
          </p:nvGrpSpPr>
          <p:grpSpPr>
            <a:xfrm>
              <a:off x="4243402" y="995402"/>
              <a:ext cx="708951" cy="661771"/>
              <a:chOff x="2279329" y="2853237"/>
              <a:chExt cx="426529" cy="398144"/>
            </a:xfrm>
            <a:noFill/>
          </p:grpSpPr>
          <p:grpSp>
            <p:nvGrpSpPr>
              <p:cNvPr id="51" name="Graphique 1813">
                <a:extLst>
                  <a:ext uri="{FF2B5EF4-FFF2-40B4-BE49-F238E27FC236}">
                    <a16:creationId xmlns:a16="http://schemas.microsoft.com/office/drawing/2014/main" id="{12169907-B95D-A78E-2189-1A09908A5BCD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98144"/>
                <a:chOff x="2279329" y="2853237"/>
                <a:chExt cx="426529" cy="398144"/>
              </a:xfrm>
              <a:grpFill/>
            </p:grpSpPr>
            <p:grpSp>
              <p:nvGrpSpPr>
                <p:cNvPr id="53" name="Graphique 1813">
                  <a:extLst>
                    <a:ext uri="{FF2B5EF4-FFF2-40B4-BE49-F238E27FC236}">
                      <a16:creationId xmlns:a16="http://schemas.microsoft.com/office/drawing/2014/main" id="{C6E941E9-669F-CA77-DB72-E79AA310CB55}"/>
                    </a:ext>
                  </a:extLst>
                </p:cNvPr>
                <p:cNvGrpSpPr/>
                <p:nvPr/>
              </p:nvGrpSpPr>
              <p:grpSpPr>
                <a:xfrm>
                  <a:off x="2279329" y="2853237"/>
                  <a:ext cx="426529" cy="383857"/>
                  <a:chOff x="2279329" y="2853237"/>
                  <a:chExt cx="426529" cy="383857"/>
                </a:xfrm>
                <a:grpFill/>
              </p:grpSpPr>
              <p:grpSp>
                <p:nvGrpSpPr>
                  <p:cNvPr id="55" name="Graphique 1813">
                    <a:extLst>
                      <a:ext uri="{FF2B5EF4-FFF2-40B4-BE49-F238E27FC236}">
                        <a16:creationId xmlns:a16="http://schemas.microsoft.com/office/drawing/2014/main" id="{0C22C549-6545-589F-6C9F-D6BC1423E838}"/>
                      </a:ext>
                    </a:extLst>
                  </p:cNvPr>
                  <p:cNvGrpSpPr/>
                  <p:nvPr/>
                </p:nvGrpSpPr>
                <p:grpSpPr>
                  <a:xfrm>
                    <a:off x="2404487" y="2986968"/>
                    <a:ext cx="163258" cy="250126"/>
                    <a:chOff x="2404487" y="2986968"/>
                    <a:chExt cx="163258" cy="250126"/>
                  </a:xfrm>
                  <a:grpFill/>
                </p:grpSpPr>
                <p:sp>
                  <p:nvSpPr>
                    <p:cNvPr id="69" name="Forme libre : forme 68">
                      <a:extLst>
                        <a:ext uri="{FF2B5EF4-FFF2-40B4-BE49-F238E27FC236}">
                          <a16:creationId xmlns:a16="http://schemas.microsoft.com/office/drawing/2014/main" id="{1AB84FE4-1B1C-5C24-BEF5-6990D99E91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04487" y="2986968"/>
                      <a:ext cx="163258" cy="250126"/>
                    </a:xfrm>
                    <a:custGeom>
                      <a:avLst/>
                      <a:gdLst>
                        <a:gd name="connsiteX0" fmla="*/ 163259 w 163258"/>
                        <a:gd name="connsiteY0" fmla="*/ 81629 h 250126"/>
                        <a:gd name="connsiteX1" fmla="*/ 81629 w 163258"/>
                        <a:gd name="connsiteY1" fmla="*/ 0 h 250126"/>
                        <a:gd name="connsiteX2" fmla="*/ 0 w 163258"/>
                        <a:gd name="connsiteY2" fmla="*/ 81629 h 250126"/>
                        <a:gd name="connsiteX3" fmla="*/ 23527 w 163258"/>
                        <a:gd name="connsiteY3" fmla="*/ 138875 h 250126"/>
                        <a:gd name="connsiteX4" fmla="*/ 23527 w 163258"/>
                        <a:gd name="connsiteY4" fmla="*/ 138875 h 250126"/>
                        <a:gd name="connsiteX5" fmla="*/ 51911 w 163258"/>
                        <a:gd name="connsiteY5" fmla="*/ 249841 h 250126"/>
                        <a:gd name="connsiteX6" fmla="*/ 114967 w 163258"/>
                        <a:gd name="connsiteY6" fmla="*/ 250126 h 250126"/>
                        <a:gd name="connsiteX7" fmla="*/ 138875 w 163258"/>
                        <a:gd name="connsiteY7" fmla="*/ 139732 h 250126"/>
                        <a:gd name="connsiteX8" fmla="*/ 163259 w 163258"/>
                        <a:gd name="connsiteY8" fmla="*/ 81629 h 2501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3258" h="250126">
                          <a:moveTo>
                            <a:pt x="163259" y="81629"/>
                          </a:moveTo>
                          <a:cubicBezTo>
                            <a:pt x="163259" y="36576"/>
                            <a:pt x="126683" y="0"/>
                            <a:pt x="81629" y="0"/>
                          </a:cubicBezTo>
                          <a:cubicBezTo>
                            <a:pt x="36576" y="0"/>
                            <a:pt x="0" y="36576"/>
                            <a:pt x="0" y="81629"/>
                          </a:cubicBezTo>
                          <a:cubicBezTo>
                            <a:pt x="0" y="103918"/>
                            <a:pt x="8954" y="124111"/>
                            <a:pt x="23527" y="138875"/>
                          </a:cubicBezTo>
                          <a:lnTo>
                            <a:pt x="23527" y="138875"/>
                          </a:lnTo>
                          <a:cubicBezTo>
                            <a:pt x="58293" y="173641"/>
                            <a:pt x="51911" y="249841"/>
                            <a:pt x="51911" y="249841"/>
                          </a:cubicBezTo>
                          <a:lnTo>
                            <a:pt x="114967" y="250126"/>
                          </a:lnTo>
                          <a:cubicBezTo>
                            <a:pt x="114967" y="170688"/>
                            <a:pt x="134779" y="144304"/>
                            <a:pt x="138875" y="139732"/>
                          </a:cubicBezTo>
                          <a:cubicBezTo>
                            <a:pt x="153924" y="124873"/>
                            <a:pt x="163259" y="104394"/>
                            <a:pt x="163259" y="81629"/>
                          </a:cubicBezTo>
                          <a:close/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0" name="Forme libre : forme 69">
                      <a:extLst>
                        <a:ext uri="{FF2B5EF4-FFF2-40B4-BE49-F238E27FC236}">
                          <a16:creationId xmlns:a16="http://schemas.microsoft.com/office/drawing/2014/main" id="{6193A501-EB31-67E1-EE28-9329EAA46C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55542" y="3190994"/>
                      <a:ext cx="63912" cy="9525"/>
                    </a:xfrm>
                    <a:custGeom>
                      <a:avLst/>
                      <a:gdLst>
                        <a:gd name="connsiteX0" fmla="*/ 0 w 63912"/>
                        <a:gd name="connsiteY0" fmla="*/ 0 h 9525"/>
                        <a:gd name="connsiteX1" fmla="*/ 63913 w 63912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3912" h="9525">
                          <a:moveTo>
                            <a:pt x="0" y="0"/>
                          </a:moveTo>
                          <a:lnTo>
                            <a:pt x="63913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6" name="Forme libre : forme 55">
                    <a:extLst>
                      <a:ext uri="{FF2B5EF4-FFF2-40B4-BE49-F238E27FC236}">
                        <a16:creationId xmlns:a16="http://schemas.microsoft.com/office/drawing/2014/main" id="{53648368-B4C1-CDCE-F993-1FC8836743DA}"/>
                      </a:ext>
                    </a:extLst>
                  </p:cNvPr>
                  <p:cNvSpPr/>
                  <p:nvPr/>
                </p:nvSpPr>
                <p:spPr>
                  <a:xfrm>
                    <a:off x="2461352" y="3012019"/>
                    <a:ext cx="22574" cy="4857"/>
                  </a:xfrm>
                  <a:custGeom>
                    <a:avLst/>
                    <a:gdLst>
                      <a:gd name="connsiteX0" fmla="*/ 0 w 22574"/>
                      <a:gd name="connsiteY0" fmla="*/ 4858 h 4857"/>
                      <a:gd name="connsiteX1" fmla="*/ 22574 w 22574"/>
                      <a:gd name="connsiteY1" fmla="*/ 0 h 4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574" h="4857">
                        <a:moveTo>
                          <a:pt x="0" y="4858"/>
                        </a:moveTo>
                        <a:cubicBezTo>
                          <a:pt x="6858" y="1715"/>
                          <a:pt x="14478" y="0"/>
                          <a:pt x="2257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" name="Forme libre : forme 56">
                    <a:extLst>
                      <a:ext uri="{FF2B5EF4-FFF2-40B4-BE49-F238E27FC236}">
                        <a16:creationId xmlns:a16="http://schemas.microsoft.com/office/drawing/2014/main" id="{5B80DB30-69A2-CC5A-E1DF-45F2127A1C3F}"/>
                      </a:ext>
                    </a:extLst>
                  </p:cNvPr>
                  <p:cNvSpPr/>
                  <p:nvPr/>
                </p:nvSpPr>
                <p:spPr>
                  <a:xfrm>
                    <a:off x="2429062" y="3029545"/>
                    <a:ext cx="14763" cy="48006"/>
                  </a:xfrm>
                  <a:custGeom>
                    <a:avLst/>
                    <a:gdLst>
                      <a:gd name="connsiteX0" fmla="*/ 953 w 14763"/>
                      <a:gd name="connsiteY0" fmla="*/ 48006 h 48006"/>
                      <a:gd name="connsiteX1" fmla="*/ 0 w 14763"/>
                      <a:gd name="connsiteY1" fmla="*/ 37719 h 48006"/>
                      <a:gd name="connsiteX2" fmla="*/ 14764 w 14763"/>
                      <a:gd name="connsiteY2" fmla="*/ 0 h 48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763" h="48006">
                        <a:moveTo>
                          <a:pt x="953" y="48006"/>
                        </a:moveTo>
                        <a:cubicBezTo>
                          <a:pt x="286" y="44672"/>
                          <a:pt x="0" y="41243"/>
                          <a:pt x="0" y="37719"/>
                        </a:cubicBezTo>
                        <a:cubicBezTo>
                          <a:pt x="0" y="23146"/>
                          <a:pt x="5620" y="9906"/>
                          <a:pt x="1476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" name="Forme libre : forme 57">
                    <a:extLst>
                      <a:ext uri="{FF2B5EF4-FFF2-40B4-BE49-F238E27FC236}">
                        <a16:creationId xmlns:a16="http://schemas.microsoft.com/office/drawing/2014/main" id="{042EF326-3AB9-C114-7A0B-C040B21E77FB}"/>
                      </a:ext>
                    </a:extLst>
                  </p:cNvPr>
                  <p:cNvSpPr/>
                  <p:nvPr/>
                </p:nvSpPr>
                <p:spPr>
                  <a:xfrm>
                    <a:off x="2492499" y="2853237"/>
                    <a:ext cx="9525" cy="56769"/>
                  </a:xfrm>
                  <a:custGeom>
                    <a:avLst/>
                    <a:gdLst>
                      <a:gd name="connsiteX0" fmla="*/ 0 w 9525"/>
                      <a:gd name="connsiteY0" fmla="*/ 0 h 56769"/>
                      <a:gd name="connsiteX1" fmla="*/ 0 w 9525"/>
                      <a:gd name="connsiteY1" fmla="*/ 56769 h 56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56769">
                        <a:moveTo>
                          <a:pt x="0" y="0"/>
                        </a:moveTo>
                        <a:lnTo>
                          <a:pt x="0" y="56769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59" name="Graphique 1813">
                    <a:extLst>
                      <a:ext uri="{FF2B5EF4-FFF2-40B4-BE49-F238E27FC236}">
                        <a16:creationId xmlns:a16="http://schemas.microsoft.com/office/drawing/2014/main" id="{E2B4B2AE-D624-8CBF-E655-FF6DE292D8A8}"/>
                      </a:ext>
                    </a:extLst>
                  </p:cNvPr>
                  <p:cNvGrpSpPr/>
                  <p:nvPr/>
                </p:nvGrpSpPr>
                <p:grpSpPr>
                  <a:xfrm>
                    <a:off x="2605465" y="2913530"/>
                    <a:ext cx="100393" cy="307943"/>
                    <a:chOff x="2605465" y="2913530"/>
                    <a:chExt cx="100393" cy="307943"/>
                  </a:xfrm>
                  <a:grpFill/>
                </p:grpSpPr>
                <p:sp>
                  <p:nvSpPr>
                    <p:cNvPr id="66" name="Forme libre : forme 65">
                      <a:extLst>
                        <a:ext uri="{FF2B5EF4-FFF2-40B4-BE49-F238E27FC236}">
                          <a16:creationId xmlns:a16="http://schemas.microsoft.com/office/drawing/2014/main" id="{D2BC64A5-2759-D1F1-F872-15A59C3BF4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6227" y="2913530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0 h 40100"/>
                        <a:gd name="connsiteX1" fmla="*/ 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0"/>
                          </a:moveTo>
                          <a:lnTo>
                            <a:pt x="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7" name="Forme libre : forme 66">
                      <a:extLst>
                        <a:ext uri="{FF2B5EF4-FFF2-40B4-BE49-F238E27FC236}">
                          <a16:creationId xmlns:a16="http://schemas.microsoft.com/office/drawing/2014/main" id="{5833F251-5F05-12B4-01E5-8FE7524B2E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9090" y="3067645"/>
                      <a:ext cx="56769" cy="9525"/>
                    </a:xfrm>
                    <a:custGeom>
                      <a:avLst/>
                      <a:gdLst>
                        <a:gd name="connsiteX0" fmla="*/ 56769 w 56769"/>
                        <a:gd name="connsiteY0" fmla="*/ 0 h 9525"/>
                        <a:gd name="connsiteX1" fmla="*/ 0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56769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8" name="Forme libre : forme 67">
                      <a:extLst>
                        <a:ext uri="{FF2B5EF4-FFF2-40B4-BE49-F238E27FC236}">
                          <a16:creationId xmlns:a16="http://schemas.microsoft.com/office/drawing/2014/main" id="{4B21B7A2-B720-080F-70E3-CEF040FE99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5465" y="3181373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40100 h 40100"/>
                        <a:gd name="connsiteX1" fmla="*/ 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4010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60" name="Graphique 1813">
                    <a:extLst>
                      <a:ext uri="{FF2B5EF4-FFF2-40B4-BE49-F238E27FC236}">
                        <a16:creationId xmlns:a16="http://schemas.microsoft.com/office/drawing/2014/main" id="{AAE01D88-9B28-2BBF-03A6-8990C164718E}"/>
                      </a:ext>
                    </a:extLst>
                  </p:cNvPr>
                  <p:cNvGrpSpPr/>
                  <p:nvPr/>
                </p:nvGrpSpPr>
                <p:grpSpPr>
                  <a:xfrm>
                    <a:off x="2279329" y="2915435"/>
                    <a:ext cx="100393" cy="307943"/>
                    <a:chOff x="2279329" y="2915435"/>
                    <a:chExt cx="100393" cy="307943"/>
                  </a:xfrm>
                  <a:grpFill/>
                </p:grpSpPr>
                <p:sp>
                  <p:nvSpPr>
                    <p:cNvPr id="63" name="Forme libre : forme 62">
                      <a:extLst>
                        <a:ext uri="{FF2B5EF4-FFF2-40B4-BE49-F238E27FC236}">
                          <a16:creationId xmlns:a16="http://schemas.microsoft.com/office/drawing/2014/main" id="{9151A60B-F1ED-9940-B7CC-FB145E893F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8860" y="2915435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0 h 40100"/>
                        <a:gd name="connsiteX1" fmla="*/ 4010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0"/>
                          </a:moveTo>
                          <a:lnTo>
                            <a:pt x="4010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4" name="Forme libre : forme 63">
                      <a:extLst>
                        <a:ext uri="{FF2B5EF4-FFF2-40B4-BE49-F238E27FC236}">
                          <a16:creationId xmlns:a16="http://schemas.microsoft.com/office/drawing/2014/main" id="{82A5087B-A809-AF73-6484-4965A41E0B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9329" y="3069550"/>
                      <a:ext cx="56769" cy="9525"/>
                    </a:xfrm>
                    <a:custGeom>
                      <a:avLst/>
                      <a:gdLst>
                        <a:gd name="connsiteX0" fmla="*/ 0 w 56769"/>
                        <a:gd name="connsiteY0" fmla="*/ 0 h 9525"/>
                        <a:gd name="connsiteX1" fmla="*/ 56769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0" y="0"/>
                          </a:moveTo>
                          <a:lnTo>
                            <a:pt x="56769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" name="Forme libre : forme 64">
                      <a:extLst>
                        <a:ext uri="{FF2B5EF4-FFF2-40B4-BE49-F238E27FC236}">
                          <a16:creationId xmlns:a16="http://schemas.microsoft.com/office/drawing/2014/main" id="{D9C6EE04-4327-4377-2E40-558D201FA6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9622" y="3183278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40100 h 40100"/>
                        <a:gd name="connsiteX1" fmla="*/ 4010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40100"/>
                          </a:moveTo>
                          <a:lnTo>
                            <a:pt x="4010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1" name="Forme libre : forme 60">
                    <a:extLst>
                      <a:ext uri="{FF2B5EF4-FFF2-40B4-BE49-F238E27FC236}">
                        <a16:creationId xmlns:a16="http://schemas.microsoft.com/office/drawing/2014/main" id="{533EEF76-1F2A-0109-1FDD-49727F3A6E3D}"/>
                      </a:ext>
                    </a:extLst>
                  </p:cNvPr>
                  <p:cNvSpPr/>
                  <p:nvPr/>
                </p:nvSpPr>
                <p:spPr>
                  <a:xfrm>
                    <a:off x="2458875" y="3207758"/>
                    <a:ext cx="21145" cy="9525"/>
                  </a:xfrm>
                  <a:custGeom>
                    <a:avLst/>
                    <a:gdLst>
                      <a:gd name="connsiteX0" fmla="*/ 0 w 21145"/>
                      <a:gd name="connsiteY0" fmla="*/ 0 h 9525"/>
                      <a:gd name="connsiteX1" fmla="*/ 21146 w 21145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145" h="9525">
                        <a:moveTo>
                          <a:pt x="0" y="0"/>
                        </a:moveTo>
                        <a:lnTo>
                          <a:pt x="21146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" name="Forme libre : forme 61">
                    <a:extLst>
                      <a:ext uri="{FF2B5EF4-FFF2-40B4-BE49-F238E27FC236}">
                        <a16:creationId xmlns:a16="http://schemas.microsoft.com/office/drawing/2014/main" id="{8DECA387-0C6D-B239-6598-31A4B24A7BA7}"/>
                      </a:ext>
                    </a:extLst>
                  </p:cNvPr>
                  <p:cNvSpPr/>
                  <p:nvPr/>
                </p:nvSpPr>
                <p:spPr>
                  <a:xfrm>
                    <a:off x="2459828" y="3222712"/>
                    <a:ext cx="34099" cy="9525"/>
                  </a:xfrm>
                  <a:custGeom>
                    <a:avLst/>
                    <a:gdLst>
                      <a:gd name="connsiteX0" fmla="*/ 0 w 34099"/>
                      <a:gd name="connsiteY0" fmla="*/ 0 h 9525"/>
                      <a:gd name="connsiteX1" fmla="*/ 34100 w 3409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4099" h="9525">
                        <a:moveTo>
                          <a:pt x="0" y="0"/>
                        </a:moveTo>
                        <a:lnTo>
                          <a:pt x="34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88F1377A-FD0C-ABE3-79A2-12982FBB7104}"/>
                    </a:ext>
                  </a:extLst>
                </p:cNvPr>
                <p:cNvSpPr/>
                <p:nvPr/>
              </p:nvSpPr>
              <p:spPr>
                <a:xfrm>
                  <a:off x="2466019" y="3238047"/>
                  <a:ext cx="44958" cy="13334"/>
                </a:xfrm>
                <a:custGeom>
                  <a:avLst/>
                  <a:gdLst>
                    <a:gd name="connsiteX0" fmla="*/ 44958 w 44958"/>
                    <a:gd name="connsiteY0" fmla="*/ 0 h 13334"/>
                    <a:gd name="connsiteX1" fmla="*/ 22479 w 44958"/>
                    <a:gd name="connsiteY1" fmla="*/ 13335 h 13334"/>
                    <a:gd name="connsiteX2" fmla="*/ 0 w 44958"/>
                    <a:gd name="connsiteY2" fmla="*/ 0 h 13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958" h="13334">
                      <a:moveTo>
                        <a:pt x="44958" y="0"/>
                      </a:moveTo>
                      <a:cubicBezTo>
                        <a:pt x="44958" y="7334"/>
                        <a:pt x="34862" y="13335"/>
                        <a:pt x="22479" y="13335"/>
                      </a:cubicBezTo>
                      <a:cubicBezTo>
                        <a:pt x="10001" y="13335"/>
                        <a:pt x="0" y="7334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44A229E6-DD07-0765-FC72-28690BE1FA65}"/>
                  </a:ext>
                </a:extLst>
              </p:cNvPr>
              <p:cNvSpPr/>
              <p:nvPr/>
            </p:nvSpPr>
            <p:spPr>
              <a:xfrm>
                <a:off x="2457732" y="3016972"/>
                <a:ext cx="59245" cy="129158"/>
              </a:xfrm>
              <a:custGeom>
                <a:avLst/>
                <a:gdLst>
                  <a:gd name="connsiteX0" fmla="*/ 45529 w 59245"/>
                  <a:gd name="connsiteY0" fmla="*/ 0 h 129158"/>
                  <a:gd name="connsiteX1" fmla="*/ 0 w 59245"/>
                  <a:gd name="connsiteY1" fmla="*/ 70295 h 129158"/>
                  <a:gd name="connsiteX2" fmla="*/ 59245 w 59245"/>
                  <a:gd name="connsiteY2" fmla="*/ 68008 h 129158"/>
                  <a:gd name="connsiteX3" fmla="*/ 8287 w 59245"/>
                  <a:gd name="connsiteY3" fmla="*/ 129159 h 129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245" h="129158">
                    <a:moveTo>
                      <a:pt x="45529" y="0"/>
                    </a:moveTo>
                    <a:lnTo>
                      <a:pt x="0" y="70295"/>
                    </a:lnTo>
                    <a:lnTo>
                      <a:pt x="59245" y="68008"/>
                    </a:lnTo>
                    <a:lnTo>
                      <a:pt x="8287" y="12915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72" name="ZoneTexte 71">
            <a:extLst>
              <a:ext uri="{FF2B5EF4-FFF2-40B4-BE49-F238E27FC236}">
                <a16:creationId xmlns:a16="http://schemas.microsoft.com/office/drawing/2014/main" id="{B4B870B7-F52A-D700-0AF9-D656B69B9C7A}"/>
              </a:ext>
            </a:extLst>
          </p:cNvPr>
          <p:cNvSpPr txBox="1"/>
          <p:nvPr/>
        </p:nvSpPr>
        <p:spPr>
          <a:xfrm>
            <a:off x="1740897" y="2072783"/>
            <a:ext cx="8895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Quelle est la tranche d’âge qui nous recommande le plus ? </a:t>
            </a:r>
          </a:p>
        </p:txBody>
      </p: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B75F1B1B-5096-C64B-AB21-D395B2191A88}"/>
              </a:ext>
            </a:extLst>
          </p:cNvPr>
          <p:cNvSpPr/>
          <p:nvPr/>
        </p:nvSpPr>
        <p:spPr>
          <a:xfrm>
            <a:off x="2154502" y="3049365"/>
            <a:ext cx="3209925" cy="76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59 ans et +</a:t>
            </a:r>
          </a:p>
        </p:txBody>
      </p: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BE8954B5-C2F1-3146-EEFE-E8DF9D6DAAEB}"/>
              </a:ext>
            </a:extLst>
          </p:cNvPr>
          <p:cNvSpPr/>
          <p:nvPr/>
        </p:nvSpPr>
        <p:spPr>
          <a:xfrm>
            <a:off x="2154501" y="4586497"/>
            <a:ext cx="3209925" cy="76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35-58 ans </a:t>
            </a:r>
          </a:p>
        </p:txBody>
      </p: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B6E566C8-AF5D-3CC9-6759-18C5596BB43A}"/>
              </a:ext>
            </a:extLst>
          </p:cNvPr>
          <p:cNvSpPr/>
          <p:nvPr/>
        </p:nvSpPr>
        <p:spPr>
          <a:xfrm>
            <a:off x="6832402" y="4586497"/>
            <a:ext cx="3209925" cy="76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prstClr val="black"/>
                </a:solidFill>
                <a:latin typeface="Arial"/>
              </a:rPr>
              <a:t>18-25 ans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A7AE0D14-E331-FE68-7538-D113B77357C2}"/>
              </a:ext>
            </a:extLst>
          </p:cNvPr>
          <p:cNvGrpSpPr/>
          <p:nvPr/>
        </p:nvGrpSpPr>
        <p:grpSpPr>
          <a:xfrm>
            <a:off x="2082583" y="1425554"/>
            <a:ext cx="3941497" cy="2934936"/>
            <a:chOff x="3474293" y="3139872"/>
            <a:chExt cx="3941497" cy="2934936"/>
          </a:xfrm>
        </p:grpSpPr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02B2BF2B-3D29-4631-6B10-8EBF44865293}"/>
                </a:ext>
              </a:extLst>
            </p:cNvPr>
            <p:cNvSpPr txBox="1"/>
            <p:nvPr/>
          </p:nvSpPr>
          <p:spPr>
            <a:xfrm>
              <a:off x="3474293" y="5551588"/>
              <a:ext cx="394149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Segoe Print" panose="02000600000000000000" pitchFamily="2" charset="0"/>
                  <a:ea typeface="+mn-ea"/>
                  <a:cs typeface="+mn-cs"/>
                </a:rPr>
                <a:t>Ce sont bien les plus de 59 ans qui nous recommandent le plus !</a:t>
              </a:r>
            </a:p>
          </p:txBody>
        </p:sp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7CF50C6B-6186-D055-8B03-35C614506BC5}"/>
                </a:ext>
              </a:extLst>
            </p:cNvPr>
            <p:cNvGrpSpPr/>
            <p:nvPr/>
          </p:nvGrpSpPr>
          <p:grpSpPr>
            <a:xfrm>
              <a:off x="3546212" y="3139872"/>
              <a:ext cx="3209925" cy="2406012"/>
              <a:chOff x="3517737" y="3139872"/>
              <a:chExt cx="3209925" cy="2406012"/>
            </a:xfrm>
          </p:grpSpPr>
          <p:sp>
            <p:nvSpPr>
              <p:cNvPr id="94" name="Rectangle : coins arrondis 93">
                <a:extLst>
                  <a:ext uri="{FF2B5EF4-FFF2-40B4-BE49-F238E27FC236}">
                    <a16:creationId xmlns:a16="http://schemas.microsoft.com/office/drawing/2014/main" id="{5C198ECD-9C0C-A216-D11B-E077ED9D4740}"/>
                  </a:ext>
                </a:extLst>
              </p:cNvPr>
              <p:cNvSpPr/>
              <p:nvPr/>
            </p:nvSpPr>
            <p:spPr>
              <a:xfrm>
                <a:off x="3517737" y="4783884"/>
                <a:ext cx="3209925" cy="762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59 ans et +</a:t>
                </a: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7BB1ADDF-5B26-A8E6-2489-E610DD9B9B78}"/>
                  </a:ext>
                </a:extLst>
              </p:cNvPr>
              <p:cNvSpPr/>
              <p:nvPr/>
            </p:nvSpPr>
            <p:spPr>
              <a:xfrm>
                <a:off x="3713316" y="3139872"/>
                <a:ext cx="1379905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A5CC74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88DDF1-426A-9DCF-B2CB-9E63E24F25AD}"/>
              </a:ext>
            </a:extLst>
          </p:cNvPr>
          <p:cNvSpPr/>
          <p:nvPr/>
        </p:nvSpPr>
        <p:spPr>
          <a:xfrm>
            <a:off x="6760543" y="3049365"/>
            <a:ext cx="3209925" cy="76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25-34 ans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D40F3716-2FAF-6145-08B1-7780AC220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1. </a:t>
            </a:r>
            <a:r>
              <a:rPr lang="fr-FR" b="1" dirty="0"/>
              <a:t>Les réussites 2023 </a:t>
            </a:r>
          </a:p>
          <a:p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11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C629AAE4-5BB5-B69F-F999-86F350AC4E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1249" t="5701" r="11249" b="2362"/>
          <a:stretch/>
        </p:blipFill>
        <p:spPr>
          <a:xfrm>
            <a:off x="1359420" y="3364666"/>
            <a:ext cx="5743044" cy="2660939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8D2EF7C-CAD5-4740-B8DC-5A6C37CE62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5631" y="444500"/>
            <a:ext cx="11840862" cy="720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clients de plus de 59 ans sont </a:t>
            </a:r>
            <a:r>
              <a:rPr lang="fr-FR" dirty="0">
                <a:solidFill>
                  <a:srgbClr val="C00000"/>
                </a:solidFill>
              </a:rPr>
              <a:t>« Nos ambassadeurs »</a:t>
            </a:r>
          </a:p>
        </p:txBody>
      </p:sp>
      <p:pic>
        <p:nvPicPr>
          <p:cNvPr id="3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CBC9E0F6-BEC0-62D5-F183-4F152AC1D1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8203006" y="5324318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361D07-17DD-946C-A085-D46056A146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0000"/>
          </a:blip>
          <a:srcRect l="50947" r="14587"/>
          <a:stretch/>
        </p:blipFill>
        <p:spPr>
          <a:xfrm>
            <a:off x="7469311" y="1100389"/>
            <a:ext cx="4546332" cy="49252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4AC14E-D6A3-4B66-F862-9F8F80BA5F00}"/>
              </a:ext>
            </a:extLst>
          </p:cNvPr>
          <p:cNvSpPr txBox="1"/>
          <p:nvPr/>
        </p:nvSpPr>
        <p:spPr>
          <a:xfrm>
            <a:off x="4635810" y="2919143"/>
            <a:ext cx="165271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Cabin Sketch" panose="020B0503050202020004" pitchFamily="34" charset="0"/>
              </a:rPr>
              <a:t>+70 ans</a:t>
            </a:r>
          </a:p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NPS + 30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2235EC8-12CB-5B50-EDC8-FCD4BC79CC59}"/>
              </a:ext>
            </a:extLst>
          </p:cNvPr>
          <p:cNvSpPr txBox="1"/>
          <p:nvPr/>
        </p:nvSpPr>
        <p:spPr>
          <a:xfrm>
            <a:off x="605631" y="4695135"/>
            <a:ext cx="1838319" cy="83099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Cabin Sketch" panose="020B0503050202020004" pitchFamily="34" charset="0"/>
              </a:rPr>
              <a:t>50-59 ans</a:t>
            </a:r>
          </a:p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NPS + 12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7D9820A-43FE-74BF-1B82-92DD619FB019}"/>
              </a:ext>
            </a:extLst>
          </p:cNvPr>
          <p:cNvSpPr txBox="1"/>
          <p:nvPr/>
        </p:nvSpPr>
        <p:spPr>
          <a:xfrm>
            <a:off x="-1430858" y="6471128"/>
            <a:ext cx="64521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2200" b="1" i="0" u="none" strike="noStrike" kern="1200" baseline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200" dirty="0"/>
              <a:t>SAE 1</a:t>
            </a:r>
            <a:r>
              <a:rPr lang="fr-FR" sz="1200" baseline="30000" dirty="0"/>
              <a:t>er</a:t>
            </a:r>
            <a:r>
              <a:rPr lang="fr-FR" sz="1200" dirty="0"/>
              <a:t> trimestre 2023 : NPS par groupe d’âge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7ACBD46-1B09-7230-1E1D-BE58257F5620}"/>
              </a:ext>
            </a:extLst>
          </p:cNvPr>
          <p:cNvSpPr txBox="1"/>
          <p:nvPr/>
        </p:nvSpPr>
        <p:spPr>
          <a:xfrm>
            <a:off x="2542169" y="3750140"/>
            <a:ext cx="1910218" cy="83099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Cabin Sketch" panose="020B0503050202020004" pitchFamily="34" charset="0"/>
              </a:rPr>
              <a:t>60-69 ans</a:t>
            </a:r>
          </a:p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NPS + 23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CC58571-7237-1758-1E9D-4D6891FB3A97}"/>
              </a:ext>
            </a:extLst>
          </p:cNvPr>
          <p:cNvSpPr txBox="1"/>
          <p:nvPr/>
        </p:nvSpPr>
        <p:spPr>
          <a:xfrm>
            <a:off x="1745673" y="1312823"/>
            <a:ext cx="6622471" cy="892552"/>
          </a:xfrm>
          <a:custGeom>
            <a:avLst/>
            <a:gdLst>
              <a:gd name="connsiteX0" fmla="*/ 0 w 6622471"/>
              <a:gd name="connsiteY0" fmla="*/ 0 h 892552"/>
              <a:gd name="connsiteX1" fmla="*/ 551873 w 6622471"/>
              <a:gd name="connsiteY1" fmla="*/ 0 h 892552"/>
              <a:gd name="connsiteX2" fmla="*/ 1169970 w 6622471"/>
              <a:gd name="connsiteY2" fmla="*/ 0 h 892552"/>
              <a:gd name="connsiteX3" fmla="*/ 1854292 w 6622471"/>
              <a:gd name="connsiteY3" fmla="*/ 0 h 892552"/>
              <a:gd name="connsiteX4" fmla="*/ 2207490 w 6622471"/>
              <a:gd name="connsiteY4" fmla="*/ 0 h 892552"/>
              <a:gd name="connsiteX5" fmla="*/ 2560689 w 6622471"/>
              <a:gd name="connsiteY5" fmla="*/ 0 h 892552"/>
              <a:gd name="connsiteX6" fmla="*/ 3046337 w 6622471"/>
              <a:gd name="connsiteY6" fmla="*/ 0 h 892552"/>
              <a:gd name="connsiteX7" fmla="*/ 3730659 w 6622471"/>
              <a:gd name="connsiteY7" fmla="*/ 0 h 892552"/>
              <a:gd name="connsiteX8" fmla="*/ 4282531 w 6622471"/>
              <a:gd name="connsiteY8" fmla="*/ 0 h 892552"/>
              <a:gd name="connsiteX9" fmla="*/ 4768179 w 6622471"/>
              <a:gd name="connsiteY9" fmla="*/ 0 h 892552"/>
              <a:gd name="connsiteX10" fmla="*/ 5386276 w 6622471"/>
              <a:gd name="connsiteY10" fmla="*/ 0 h 892552"/>
              <a:gd name="connsiteX11" fmla="*/ 6070598 w 6622471"/>
              <a:gd name="connsiteY11" fmla="*/ 0 h 892552"/>
              <a:gd name="connsiteX12" fmla="*/ 6622471 w 6622471"/>
              <a:gd name="connsiteY12" fmla="*/ 0 h 892552"/>
              <a:gd name="connsiteX13" fmla="*/ 6622471 w 6622471"/>
              <a:gd name="connsiteY13" fmla="*/ 446276 h 892552"/>
              <a:gd name="connsiteX14" fmla="*/ 6622471 w 6622471"/>
              <a:gd name="connsiteY14" fmla="*/ 892552 h 892552"/>
              <a:gd name="connsiteX15" fmla="*/ 6269273 w 6622471"/>
              <a:gd name="connsiteY15" fmla="*/ 892552 h 892552"/>
              <a:gd name="connsiteX16" fmla="*/ 5916074 w 6622471"/>
              <a:gd name="connsiteY16" fmla="*/ 892552 h 892552"/>
              <a:gd name="connsiteX17" fmla="*/ 5364202 w 6622471"/>
              <a:gd name="connsiteY17" fmla="*/ 892552 h 892552"/>
              <a:gd name="connsiteX18" fmla="*/ 4746104 w 6622471"/>
              <a:gd name="connsiteY18" fmla="*/ 892552 h 892552"/>
              <a:gd name="connsiteX19" fmla="*/ 4392906 w 6622471"/>
              <a:gd name="connsiteY19" fmla="*/ 892552 h 892552"/>
              <a:gd name="connsiteX20" fmla="*/ 3841033 w 6622471"/>
              <a:gd name="connsiteY20" fmla="*/ 892552 h 892552"/>
              <a:gd name="connsiteX21" fmla="*/ 3289161 w 6622471"/>
              <a:gd name="connsiteY21" fmla="*/ 892552 h 892552"/>
              <a:gd name="connsiteX22" fmla="*/ 2935962 w 6622471"/>
              <a:gd name="connsiteY22" fmla="*/ 892552 h 892552"/>
              <a:gd name="connsiteX23" fmla="*/ 2582764 w 6622471"/>
              <a:gd name="connsiteY23" fmla="*/ 892552 h 892552"/>
              <a:gd name="connsiteX24" fmla="*/ 2030891 w 6622471"/>
              <a:gd name="connsiteY24" fmla="*/ 892552 h 892552"/>
              <a:gd name="connsiteX25" fmla="*/ 1611468 w 6622471"/>
              <a:gd name="connsiteY25" fmla="*/ 892552 h 892552"/>
              <a:gd name="connsiteX26" fmla="*/ 1192045 w 6622471"/>
              <a:gd name="connsiteY26" fmla="*/ 892552 h 892552"/>
              <a:gd name="connsiteX27" fmla="*/ 640172 w 6622471"/>
              <a:gd name="connsiteY27" fmla="*/ 892552 h 892552"/>
              <a:gd name="connsiteX28" fmla="*/ 0 w 6622471"/>
              <a:gd name="connsiteY28" fmla="*/ 892552 h 892552"/>
              <a:gd name="connsiteX29" fmla="*/ 0 w 6622471"/>
              <a:gd name="connsiteY29" fmla="*/ 437350 h 892552"/>
              <a:gd name="connsiteX30" fmla="*/ 0 w 6622471"/>
              <a:gd name="connsiteY30" fmla="*/ 0 h 89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622471" h="892552" fill="none" extrusionOk="0">
                <a:moveTo>
                  <a:pt x="0" y="0"/>
                </a:moveTo>
                <a:cubicBezTo>
                  <a:pt x="185215" y="-12072"/>
                  <a:pt x="386497" y="59477"/>
                  <a:pt x="551873" y="0"/>
                </a:cubicBezTo>
                <a:cubicBezTo>
                  <a:pt x="717249" y="-59477"/>
                  <a:pt x="865728" y="28673"/>
                  <a:pt x="1169970" y="0"/>
                </a:cubicBezTo>
                <a:cubicBezTo>
                  <a:pt x="1474212" y="-28673"/>
                  <a:pt x="1662189" y="9828"/>
                  <a:pt x="1854292" y="0"/>
                </a:cubicBezTo>
                <a:cubicBezTo>
                  <a:pt x="2046395" y="-9828"/>
                  <a:pt x="2117951" y="13562"/>
                  <a:pt x="2207490" y="0"/>
                </a:cubicBezTo>
                <a:cubicBezTo>
                  <a:pt x="2297029" y="-13562"/>
                  <a:pt x="2450102" y="22795"/>
                  <a:pt x="2560689" y="0"/>
                </a:cubicBezTo>
                <a:cubicBezTo>
                  <a:pt x="2671276" y="-22795"/>
                  <a:pt x="2934852" y="31475"/>
                  <a:pt x="3046337" y="0"/>
                </a:cubicBezTo>
                <a:cubicBezTo>
                  <a:pt x="3157822" y="-31475"/>
                  <a:pt x="3417421" y="33689"/>
                  <a:pt x="3730659" y="0"/>
                </a:cubicBezTo>
                <a:cubicBezTo>
                  <a:pt x="4043897" y="-33689"/>
                  <a:pt x="4018726" y="25899"/>
                  <a:pt x="4282531" y="0"/>
                </a:cubicBezTo>
                <a:cubicBezTo>
                  <a:pt x="4546336" y="-25899"/>
                  <a:pt x="4577196" y="29530"/>
                  <a:pt x="4768179" y="0"/>
                </a:cubicBezTo>
                <a:cubicBezTo>
                  <a:pt x="4959162" y="-29530"/>
                  <a:pt x="5108316" y="1235"/>
                  <a:pt x="5386276" y="0"/>
                </a:cubicBezTo>
                <a:cubicBezTo>
                  <a:pt x="5664236" y="-1235"/>
                  <a:pt x="5835120" y="29777"/>
                  <a:pt x="6070598" y="0"/>
                </a:cubicBezTo>
                <a:cubicBezTo>
                  <a:pt x="6306076" y="-29777"/>
                  <a:pt x="6412687" y="19017"/>
                  <a:pt x="6622471" y="0"/>
                </a:cubicBezTo>
                <a:cubicBezTo>
                  <a:pt x="6640656" y="106634"/>
                  <a:pt x="6574352" y="302396"/>
                  <a:pt x="6622471" y="446276"/>
                </a:cubicBezTo>
                <a:cubicBezTo>
                  <a:pt x="6670590" y="590156"/>
                  <a:pt x="6621881" y="707088"/>
                  <a:pt x="6622471" y="892552"/>
                </a:cubicBezTo>
                <a:cubicBezTo>
                  <a:pt x="6536787" y="915148"/>
                  <a:pt x="6391251" y="854857"/>
                  <a:pt x="6269273" y="892552"/>
                </a:cubicBezTo>
                <a:cubicBezTo>
                  <a:pt x="6147295" y="930247"/>
                  <a:pt x="5993466" y="880278"/>
                  <a:pt x="5916074" y="892552"/>
                </a:cubicBezTo>
                <a:cubicBezTo>
                  <a:pt x="5838682" y="904826"/>
                  <a:pt x="5570420" y="836955"/>
                  <a:pt x="5364202" y="892552"/>
                </a:cubicBezTo>
                <a:cubicBezTo>
                  <a:pt x="5157984" y="948149"/>
                  <a:pt x="4871099" y="839949"/>
                  <a:pt x="4746104" y="892552"/>
                </a:cubicBezTo>
                <a:cubicBezTo>
                  <a:pt x="4621109" y="945155"/>
                  <a:pt x="4557375" y="861435"/>
                  <a:pt x="4392906" y="892552"/>
                </a:cubicBezTo>
                <a:cubicBezTo>
                  <a:pt x="4228437" y="923669"/>
                  <a:pt x="4088667" y="840283"/>
                  <a:pt x="3841033" y="892552"/>
                </a:cubicBezTo>
                <a:cubicBezTo>
                  <a:pt x="3593399" y="944821"/>
                  <a:pt x="3446560" y="864933"/>
                  <a:pt x="3289161" y="892552"/>
                </a:cubicBezTo>
                <a:cubicBezTo>
                  <a:pt x="3131762" y="920171"/>
                  <a:pt x="3067261" y="874321"/>
                  <a:pt x="2935962" y="892552"/>
                </a:cubicBezTo>
                <a:cubicBezTo>
                  <a:pt x="2804663" y="910783"/>
                  <a:pt x="2756066" y="853097"/>
                  <a:pt x="2582764" y="892552"/>
                </a:cubicBezTo>
                <a:cubicBezTo>
                  <a:pt x="2409462" y="932007"/>
                  <a:pt x="2207674" y="850872"/>
                  <a:pt x="2030891" y="892552"/>
                </a:cubicBezTo>
                <a:cubicBezTo>
                  <a:pt x="1854108" y="934232"/>
                  <a:pt x="1808433" y="851454"/>
                  <a:pt x="1611468" y="892552"/>
                </a:cubicBezTo>
                <a:cubicBezTo>
                  <a:pt x="1414503" y="933650"/>
                  <a:pt x="1377793" y="877940"/>
                  <a:pt x="1192045" y="892552"/>
                </a:cubicBezTo>
                <a:cubicBezTo>
                  <a:pt x="1006297" y="907164"/>
                  <a:pt x="862499" y="842250"/>
                  <a:pt x="640172" y="892552"/>
                </a:cubicBezTo>
                <a:cubicBezTo>
                  <a:pt x="417845" y="942854"/>
                  <a:pt x="262966" y="866121"/>
                  <a:pt x="0" y="892552"/>
                </a:cubicBezTo>
                <a:cubicBezTo>
                  <a:pt x="-41687" y="782998"/>
                  <a:pt x="8103" y="554866"/>
                  <a:pt x="0" y="437350"/>
                </a:cubicBezTo>
                <a:cubicBezTo>
                  <a:pt x="-8103" y="319834"/>
                  <a:pt x="24787" y="214387"/>
                  <a:pt x="0" y="0"/>
                </a:cubicBezTo>
                <a:close/>
              </a:path>
              <a:path w="6622471" h="892552" stroke="0" extrusionOk="0">
                <a:moveTo>
                  <a:pt x="0" y="0"/>
                </a:moveTo>
                <a:cubicBezTo>
                  <a:pt x="215600" y="-70951"/>
                  <a:pt x="427470" y="16077"/>
                  <a:pt x="618097" y="0"/>
                </a:cubicBezTo>
                <a:cubicBezTo>
                  <a:pt x="808724" y="-16077"/>
                  <a:pt x="851630" y="26240"/>
                  <a:pt x="971296" y="0"/>
                </a:cubicBezTo>
                <a:cubicBezTo>
                  <a:pt x="1090962" y="-26240"/>
                  <a:pt x="1287385" y="36563"/>
                  <a:pt x="1390719" y="0"/>
                </a:cubicBezTo>
                <a:cubicBezTo>
                  <a:pt x="1494053" y="-36563"/>
                  <a:pt x="1818151" y="67709"/>
                  <a:pt x="2008816" y="0"/>
                </a:cubicBezTo>
                <a:cubicBezTo>
                  <a:pt x="2199481" y="-67709"/>
                  <a:pt x="2318528" y="8178"/>
                  <a:pt x="2560689" y="0"/>
                </a:cubicBezTo>
                <a:cubicBezTo>
                  <a:pt x="2802850" y="-8178"/>
                  <a:pt x="3041586" y="73881"/>
                  <a:pt x="3178786" y="0"/>
                </a:cubicBezTo>
                <a:cubicBezTo>
                  <a:pt x="3315986" y="-73881"/>
                  <a:pt x="3430396" y="40944"/>
                  <a:pt x="3664434" y="0"/>
                </a:cubicBezTo>
                <a:cubicBezTo>
                  <a:pt x="3898472" y="-40944"/>
                  <a:pt x="4189105" y="60424"/>
                  <a:pt x="4348756" y="0"/>
                </a:cubicBezTo>
                <a:cubicBezTo>
                  <a:pt x="4508407" y="-60424"/>
                  <a:pt x="4724407" y="81030"/>
                  <a:pt x="5033078" y="0"/>
                </a:cubicBezTo>
                <a:cubicBezTo>
                  <a:pt x="5341749" y="-81030"/>
                  <a:pt x="5419594" y="37168"/>
                  <a:pt x="5584951" y="0"/>
                </a:cubicBezTo>
                <a:cubicBezTo>
                  <a:pt x="5750308" y="-37168"/>
                  <a:pt x="5967637" y="27323"/>
                  <a:pt x="6070598" y="0"/>
                </a:cubicBezTo>
                <a:cubicBezTo>
                  <a:pt x="6173559" y="-27323"/>
                  <a:pt x="6373508" y="65494"/>
                  <a:pt x="6622471" y="0"/>
                </a:cubicBezTo>
                <a:cubicBezTo>
                  <a:pt x="6624649" y="92221"/>
                  <a:pt x="6579688" y="257549"/>
                  <a:pt x="6622471" y="455202"/>
                </a:cubicBezTo>
                <a:cubicBezTo>
                  <a:pt x="6665254" y="652855"/>
                  <a:pt x="6595442" y="783011"/>
                  <a:pt x="6622471" y="892552"/>
                </a:cubicBezTo>
                <a:cubicBezTo>
                  <a:pt x="6497321" y="911206"/>
                  <a:pt x="6373233" y="880874"/>
                  <a:pt x="6269273" y="892552"/>
                </a:cubicBezTo>
                <a:cubicBezTo>
                  <a:pt x="6165313" y="904230"/>
                  <a:pt x="5910610" y="859619"/>
                  <a:pt x="5717400" y="892552"/>
                </a:cubicBezTo>
                <a:cubicBezTo>
                  <a:pt x="5524190" y="925485"/>
                  <a:pt x="5429979" y="836543"/>
                  <a:pt x="5231752" y="892552"/>
                </a:cubicBezTo>
                <a:cubicBezTo>
                  <a:pt x="5033525" y="948561"/>
                  <a:pt x="4770397" y="888085"/>
                  <a:pt x="4547430" y="892552"/>
                </a:cubicBezTo>
                <a:cubicBezTo>
                  <a:pt x="4324463" y="897019"/>
                  <a:pt x="4265505" y="863188"/>
                  <a:pt x="3995558" y="892552"/>
                </a:cubicBezTo>
                <a:cubicBezTo>
                  <a:pt x="3725611" y="921916"/>
                  <a:pt x="3635264" y="820936"/>
                  <a:pt x="3377460" y="892552"/>
                </a:cubicBezTo>
                <a:cubicBezTo>
                  <a:pt x="3119656" y="964168"/>
                  <a:pt x="2904271" y="833561"/>
                  <a:pt x="2759363" y="892552"/>
                </a:cubicBezTo>
                <a:cubicBezTo>
                  <a:pt x="2614455" y="951543"/>
                  <a:pt x="2238635" y="815814"/>
                  <a:pt x="2075041" y="892552"/>
                </a:cubicBezTo>
                <a:cubicBezTo>
                  <a:pt x="1911447" y="969290"/>
                  <a:pt x="1849266" y="861577"/>
                  <a:pt x="1721842" y="892552"/>
                </a:cubicBezTo>
                <a:cubicBezTo>
                  <a:pt x="1594418" y="923527"/>
                  <a:pt x="1503516" y="891939"/>
                  <a:pt x="1368644" y="892552"/>
                </a:cubicBezTo>
                <a:cubicBezTo>
                  <a:pt x="1233772" y="893165"/>
                  <a:pt x="859069" y="863848"/>
                  <a:pt x="684322" y="892552"/>
                </a:cubicBezTo>
                <a:cubicBezTo>
                  <a:pt x="509575" y="921256"/>
                  <a:pt x="329697" y="861121"/>
                  <a:pt x="0" y="892552"/>
                </a:cubicBezTo>
                <a:cubicBezTo>
                  <a:pt x="-30794" y="779587"/>
                  <a:pt x="6824" y="565107"/>
                  <a:pt x="0" y="446276"/>
                </a:cubicBezTo>
                <a:cubicBezTo>
                  <a:pt x="-6824" y="327445"/>
                  <a:pt x="38919" y="128777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37816638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endParaRPr lang="fr-FR" sz="800" b="1" dirty="0">
              <a:solidFill>
                <a:srgbClr val="FFFFFF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+59 ans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représentent plus de la moitié des répondants, avec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un NPS supérieur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aux autres tranches d’âge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800" b="1" dirty="0">
              <a:solidFill>
                <a:srgbClr val="FFFFFF"/>
              </a:solidFill>
            </a:endParaRPr>
          </a:p>
        </p:txBody>
      </p:sp>
      <p:pic>
        <p:nvPicPr>
          <p:cNvPr id="7" name="Picture 6" descr="fleche-rouge - Tous Perfect">
            <a:extLst>
              <a:ext uri="{FF2B5EF4-FFF2-40B4-BE49-F238E27FC236}">
                <a16:creationId xmlns:a16="http://schemas.microsoft.com/office/drawing/2014/main" id="{0BBDEC4F-3AE0-0F02-035B-43664A526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80903" flipH="1" flipV="1">
            <a:off x="-72924" y="1789649"/>
            <a:ext cx="1879286" cy="94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618E0840-8BB0-F373-B6FE-1AE736689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59206" y="148727"/>
            <a:ext cx="3065850" cy="295773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1. </a:t>
            </a:r>
            <a:r>
              <a:rPr lang="fr-FR" b="1" dirty="0"/>
              <a:t>Les réussites 2023 </a:t>
            </a:r>
          </a:p>
        </p:txBody>
      </p:sp>
      <p:pic>
        <p:nvPicPr>
          <p:cNvPr id="8" name="Son enregistré">
            <a:hlinkClick r:id="" action="ppaction://media"/>
            <a:extLst>
              <a:ext uri="{FF2B5EF4-FFF2-40B4-BE49-F238E27FC236}">
                <a16:creationId xmlns:a16="http://schemas.microsoft.com/office/drawing/2014/main" id="{71FF0268-A2C6-7502-9783-6D36242B0A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83169" y="601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6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raphique 12">
            <a:extLst>
              <a:ext uri="{FF2B5EF4-FFF2-40B4-BE49-F238E27FC236}">
                <a16:creationId xmlns:a16="http://schemas.microsoft.com/office/drawing/2014/main" id="{F07F5461-67E4-4A03-2F4C-AD5F3B535B85}"/>
              </a:ext>
            </a:extLst>
          </p:cNvPr>
          <p:cNvSpPr>
            <a:spLocks noChangeAspect="1"/>
          </p:cNvSpPr>
          <p:nvPr/>
        </p:nvSpPr>
        <p:spPr>
          <a:xfrm>
            <a:off x="917832" y="679906"/>
            <a:ext cx="10541175" cy="5483585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rgbClr val="F2F2F2"/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8ADFDDF-DC88-8CC1-457A-EAA7A3E8C0AC}"/>
              </a:ext>
            </a:extLst>
          </p:cNvPr>
          <p:cNvGrpSpPr/>
          <p:nvPr/>
        </p:nvGrpSpPr>
        <p:grpSpPr>
          <a:xfrm>
            <a:off x="4702653" y="995402"/>
            <a:ext cx="2262582" cy="825220"/>
            <a:chOff x="4243402" y="995402"/>
            <a:chExt cx="2262582" cy="825220"/>
          </a:xfrm>
        </p:grpSpPr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8C903FA9-8665-1625-B3C2-397FEAB30C12}"/>
                </a:ext>
              </a:extLst>
            </p:cNvPr>
            <p:cNvSpPr txBox="1"/>
            <p:nvPr/>
          </p:nvSpPr>
          <p:spPr>
            <a:xfrm>
              <a:off x="4952354" y="1112736"/>
              <a:ext cx="15536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EA4E55">
                      <a:lumMod val="75000"/>
                    </a:srgbClr>
                  </a:solidFill>
                  <a:effectLst/>
                  <a:uLnTx/>
                  <a:uFillTx/>
                  <a:latin typeface="Montserrat Black" panose="00000A00000000000000" pitchFamily="2" charset="0"/>
                  <a:ea typeface="+mn-ea"/>
                  <a:cs typeface="+mn-cs"/>
                </a:rPr>
                <a:t>QUIZ</a:t>
              </a:r>
            </a:p>
          </p:txBody>
        </p:sp>
        <p:grpSp>
          <p:nvGrpSpPr>
            <p:cNvPr id="50" name="Graphique 1813">
              <a:extLst>
                <a:ext uri="{FF2B5EF4-FFF2-40B4-BE49-F238E27FC236}">
                  <a16:creationId xmlns:a16="http://schemas.microsoft.com/office/drawing/2014/main" id="{13622FA0-E255-6F9C-2A2A-73E9FCC62B9F}"/>
                </a:ext>
              </a:extLst>
            </p:cNvPr>
            <p:cNvGrpSpPr/>
            <p:nvPr/>
          </p:nvGrpSpPr>
          <p:grpSpPr>
            <a:xfrm>
              <a:off x="4243402" y="995402"/>
              <a:ext cx="708951" cy="661771"/>
              <a:chOff x="2279329" y="2853237"/>
              <a:chExt cx="426529" cy="398144"/>
            </a:xfrm>
            <a:noFill/>
          </p:grpSpPr>
          <p:grpSp>
            <p:nvGrpSpPr>
              <p:cNvPr id="51" name="Graphique 1813">
                <a:extLst>
                  <a:ext uri="{FF2B5EF4-FFF2-40B4-BE49-F238E27FC236}">
                    <a16:creationId xmlns:a16="http://schemas.microsoft.com/office/drawing/2014/main" id="{12169907-B95D-A78E-2189-1A09908A5BCD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98144"/>
                <a:chOff x="2279329" y="2853237"/>
                <a:chExt cx="426529" cy="398144"/>
              </a:xfrm>
              <a:grpFill/>
            </p:grpSpPr>
            <p:grpSp>
              <p:nvGrpSpPr>
                <p:cNvPr id="53" name="Graphique 1813">
                  <a:extLst>
                    <a:ext uri="{FF2B5EF4-FFF2-40B4-BE49-F238E27FC236}">
                      <a16:creationId xmlns:a16="http://schemas.microsoft.com/office/drawing/2014/main" id="{C6E941E9-669F-CA77-DB72-E79AA310CB55}"/>
                    </a:ext>
                  </a:extLst>
                </p:cNvPr>
                <p:cNvGrpSpPr/>
                <p:nvPr/>
              </p:nvGrpSpPr>
              <p:grpSpPr>
                <a:xfrm>
                  <a:off x="2279329" y="2853237"/>
                  <a:ext cx="426529" cy="383857"/>
                  <a:chOff x="2279329" y="2853237"/>
                  <a:chExt cx="426529" cy="383857"/>
                </a:xfrm>
                <a:grpFill/>
              </p:grpSpPr>
              <p:grpSp>
                <p:nvGrpSpPr>
                  <p:cNvPr id="55" name="Graphique 1813">
                    <a:extLst>
                      <a:ext uri="{FF2B5EF4-FFF2-40B4-BE49-F238E27FC236}">
                        <a16:creationId xmlns:a16="http://schemas.microsoft.com/office/drawing/2014/main" id="{0C22C549-6545-589F-6C9F-D6BC1423E838}"/>
                      </a:ext>
                    </a:extLst>
                  </p:cNvPr>
                  <p:cNvGrpSpPr/>
                  <p:nvPr/>
                </p:nvGrpSpPr>
                <p:grpSpPr>
                  <a:xfrm>
                    <a:off x="2404487" y="2986968"/>
                    <a:ext cx="163258" cy="250126"/>
                    <a:chOff x="2404487" y="2986968"/>
                    <a:chExt cx="163258" cy="250126"/>
                  </a:xfrm>
                  <a:grpFill/>
                </p:grpSpPr>
                <p:sp>
                  <p:nvSpPr>
                    <p:cNvPr id="69" name="Forme libre : forme 68">
                      <a:extLst>
                        <a:ext uri="{FF2B5EF4-FFF2-40B4-BE49-F238E27FC236}">
                          <a16:creationId xmlns:a16="http://schemas.microsoft.com/office/drawing/2014/main" id="{1AB84FE4-1B1C-5C24-BEF5-6990D99E91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04487" y="2986968"/>
                      <a:ext cx="163258" cy="250126"/>
                    </a:xfrm>
                    <a:custGeom>
                      <a:avLst/>
                      <a:gdLst>
                        <a:gd name="connsiteX0" fmla="*/ 163259 w 163258"/>
                        <a:gd name="connsiteY0" fmla="*/ 81629 h 250126"/>
                        <a:gd name="connsiteX1" fmla="*/ 81629 w 163258"/>
                        <a:gd name="connsiteY1" fmla="*/ 0 h 250126"/>
                        <a:gd name="connsiteX2" fmla="*/ 0 w 163258"/>
                        <a:gd name="connsiteY2" fmla="*/ 81629 h 250126"/>
                        <a:gd name="connsiteX3" fmla="*/ 23527 w 163258"/>
                        <a:gd name="connsiteY3" fmla="*/ 138875 h 250126"/>
                        <a:gd name="connsiteX4" fmla="*/ 23527 w 163258"/>
                        <a:gd name="connsiteY4" fmla="*/ 138875 h 250126"/>
                        <a:gd name="connsiteX5" fmla="*/ 51911 w 163258"/>
                        <a:gd name="connsiteY5" fmla="*/ 249841 h 250126"/>
                        <a:gd name="connsiteX6" fmla="*/ 114967 w 163258"/>
                        <a:gd name="connsiteY6" fmla="*/ 250126 h 250126"/>
                        <a:gd name="connsiteX7" fmla="*/ 138875 w 163258"/>
                        <a:gd name="connsiteY7" fmla="*/ 139732 h 250126"/>
                        <a:gd name="connsiteX8" fmla="*/ 163259 w 163258"/>
                        <a:gd name="connsiteY8" fmla="*/ 81629 h 2501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3258" h="250126">
                          <a:moveTo>
                            <a:pt x="163259" y="81629"/>
                          </a:moveTo>
                          <a:cubicBezTo>
                            <a:pt x="163259" y="36576"/>
                            <a:pt x="126683" y="0"/>
                            <a:pt x="81629" y="0"/>
                          </a:cubicBezTo>
                          <a:cubicBezTo>
                            <a:pt x="36576" y="0"/>
                            <a:pt x="0" y="36576"/>
                            <a:pt x="0" y="81629"/>
                          </a:cubicBezTo>
                          <a:cubicBezTo>
                            <a:pt x="0" y="103918"/>
                            <a:pt x="8954" y="124111"/>
                            <a:pt x="23527" y="138875"/>
                          </a:cubicBezTo>
                          <a:lnTo>
                            <a:pt x="23527" y="138875"/>
                          </a:lnTo>
                          <a:cubicBezTo>
                            <a:pt x="58293" y="173641"/>
                            <a:pt x="51911" y="249841"/>
                            <a:pt x="51911" y="249841"/>
                          </a:cubicBezTo>
                          <a:lnTo>
                            <a:pt x="114967" y="250126"/>
                          </a:lnTo>
                          <a:cubicBezTo>
                            <a:pt x="114967" y="170688"/>
                            <a:pt x="134779" y="144304"/>
                            <a:pt x="138875" y="139732"/>
                          </a:cubicBezTo>
                          <a:cubicBezTo>
                            <a:pt x="153924" y="124873"/>
                            <a:pt x="163259" y="104394"/>
                            <a:pt x="163259" y="81629"/>
                          </a:cubicBezTo>
                          <a:close/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0" name="Forme libre : forme 69">
                      <a:extLst>
                        <a:ext uri="{FF2B5EF4-FFF2-40B4-BE49-F238E27FC236}">
                          <a16:creationId xmlns:a16="http://schemas.microsoft.com/office/drawing/2014/main" id="{6193A501-EB31-67E1-EE28-9329EAA46C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55542" y="3190994"/>
                      <a:ext cx="63912" cy="9525"/>
                    </a:xfrm>
                    <a:custGeom>
                      <a:avLst/>
                      <a:gdLst>
                        <a:gd name="connsiteX0" fmla="*/ 0 w 63912"/>
                        <a:gd name="connsiteY0" fmla="*/ 0 h 9525"/>
                        <a:gd name="connsiteX1" fmla="*/ 63913 w 63912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3912" h="9525">
                          <a:moveTo>
                            <a:pt x="0" y="0"/>
                          </a:moveTo>
                          <a:lnTo>
                            <a:pt x="63913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6" name="Forme libre : forme 55">
                    <a:extLst>
                      <a:ext uri="{FF2B5EF4-FFF2-40B4-BE49-F238E27FC236}">
                        <a16:creationId xmlns:a16="http://schemas.microsoft.com/office/drawing/2014/main" id="{53648368-B4C1-CDCE-F993-1FC8836743DA}"/>
                      </a:ext>
                    </a:extLst>
                  </p:cNvPr>
                  <p:cNvSpPr/>
                  <p:nvPr/>
                </p:nvSpPr>
                <p:spPr>
                  <a:xfrm>
                    <a:off x="2461352" y="3012019"/>
                    <a:ext cx="22574" cy="4857"/>
                  </a:xfrm>
                  <a:custGeom>
                    <a:avLst/>
                    <a:gdLst>
                      <a:gd name="connsiteX0" fmla="*/ 0 w 22574"/>
                      <a:gd name="connsiteY0" fmla="*/ 4858 h 4857"/>
                      <a:gd name="connsiteX1" fmla="*/ 22574 w 22574"/>
                      <a:gd name="connsiteY1" fmla="*/ 0 h 4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574" h="4857">
                        <a:moveTo>
                          <a:pt x="0" y="4858"/>
                        </a:moveTo>
                        <a:cubicBezTo>
                          <a:pt x="6858" y="1715"/>
                          <a:pt x="14478" y="0"/>
                          <a:pt x="2257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" name="Forme libre : forme 56">
                    <a:extLst>
                      <a:ext uri="{FF2B5EF4-FFF2-40B4-BE49-F238E27FC236}">
                        <a16:creationId xmlns:a16="http://schemas.microsoft.com/office/drawing/2014/main" id="{5B80DB30-69A2-CC5A-E1DF-45F2127A1C3F}"/>
                      </a:ext>
                    </a:extLst>
                  </p:cNvPr>
                  <p:cNvSpPr/>
                  <p:nvPr/>
                </p:nvSpPr>
                <p:spPr>
                  <a:xfrm>
                    <a:off x="2429062" y="3029545"/>
                    <a:ext cx="14763" cy="48006"/>
                  </a:xfrm>
                  <a:custGeom>
                    <a:avLst/>
                    <a:gdLst>
                      <a:gd name="connsiteX0" fmla="*/ 953 w 14763"/>
                      <a:gd name="connsiteY0" fmla="*/ 48006 h 48006"/>
                      <a:gd name="connsiteX1" fmla="*/ 0 w 14763"/>
                      <a:gd name="connsiteY1" fmla="*/ 37719 h 48006"/>
                      <a:gd name="connsiteX2" fmla="*/ 14764 w 14763"/>
                      <a:gd name="connsiteY2" fmla="*/ 0 h 48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763" h="48006">
                        <a:moveTo>
                          <a:pt x="953" y="48006"/>
                        </a:moveTo>
                        <a:cubicBezTo>
                          <a:pt x="286" y="44672"/>
                          <a:pt x="0" y="41243"/>
                          <a:pt x="0" y="37719"/>
                        </a:cubicBezTo>
                        <a:cubicBezTo>
                          <a:pt x="0" y="23146"/>
                          <a:pt x="5620" y="9906"/>
                          <a:pt x="1476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" name="Forme libre : forme 57">
                    <a:extLst>
                      <a:ext uri="{FF2B5EF4-FFF2-40B4-BE49-F238E27FC236}">
                        <a16:creationId xmlns:a16="http://schemas.microsoft.com/office/drawing/2014/main" id="{042EF326-3AB9-C114-7A0B-C040B21E77FB}"/>
                      </a:ext>
                    </a:extLst>
                  </p:cNvPr>
                  <p:cNvSpPr/>
                  <p:nvPr/>
                </p:nvSpPr>
                <p:spPr>
                  <a:xfrm>
                    <a:off x="2492499" y="2853237"/>
                    <a:ext cx="9525" cy="56769"/>
                  </a:xfrm>
                  <a:custGeom>
                    <a:avLst/>
                    <a:gdLst>
                      <a:gd name="connsiteX0" fmla="*/ 0 w 9525"/>
                      <a:gd name="connsiteY0" fmla="*/ 0 h 56769"/>
                      <a:gd name="connsiteX1" fmla="*/ 0 w 9525"/>
                      <a:gd name="connsiteY1" fmla="*/ 56769 h 56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56769">
                        <a:moveTo>
                          <a:pt x="0" y="0"/>
                        </a:moveTo>
                        <a:lnTo>
                          <a:pt x="0" y="56769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59" name="Graphique 1813">
                    <a:extLst>
                      <a:ext uri="{FF2B5EF4-FFF2-40B4-BE49-F238E27FC236}">
                        <a16:creationId xmlns:a16="http://schemas.microsoft.com/office/drawing/2014/main" id="{E2B4B2AE-D624-8CBF-E655-FF6DE292D8A8}"/>
                      </a:ext>
                    </a:extLst>
                  </p:cNvPr>
                  <p:cNvGrpSpPr/>
                  <p:nvPr/>
                </p:nvGrpSpPr>
                <p:grpSpPr>
                  <a:xfrm>
                    <a:off x="2605465" y="2913530"/>
                    <a:ext cx="100393" cy="307943"/>
                    <a:chOff x="2605465" y="2913530"/>
                    <a:chExt cx="100393" cy="307943"/>
                  </a:xfrm>
                  <a:grpFill/>
                </p:grpSpPr>
                <p:sp>
                  <p:nvSpPr>
                    <p:cNvPr id="66" name="Forme libre : forme 65">
                      <a:extLst>
                        <a:ext uri="{FF2B5EF4-FFF2-40B4-BE49-F238E27FC236}">
                          <a16:creationId xmlns:a16="http://schemas.microsoft.com/office/drawing/2014/main" id="{D2BC64A5-2759-D1F1-F872-15A59C3BF4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6227" y="2913530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0 h 40100"/>
                        <a:gd name="connsiteX1" fmla="*/ 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0"/>
                          </a:moveTo>
                          <a:lnTo>
                            <a:pt x="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7" name="Forme libre : forme 66">
                      <a:extLst>
                        <a:ext uri="{FF2B5EF4-FFF2-40B4-BE49-F238E27FC236}">
                          <a16:creationId xmlns:a16="http://schemas.microsoft.com/office/drawing/2014/main" id="{5833F251-5F05-12B4-01E5-8FE7524B2E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9090" y="3067645"/>
                      <a:ext cx="56769" cy="9525"/>
                    </a:xfrm>
                    <a:custGeom>
                      <a:avLst/>
                      <a:gdLst>
                        <a:gd name="connsiteX0" fmla="*/ 56769 w 56769"/>
                        <a:gd name="connsiteY0" fmla="*/ 0 h 9525"/>
                        <a:gd name="connsiteX1" fmla="*/ 0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56769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8" name="Forme libre : forme 67">
                      <a:extLst>
                        <a:ext uri="{FF2B5EF4-FFF2-40B4-BE49-F238E27FC236}">
                          <a16:creationId xmlns:a16="http://schemas.microsoft.com/office/drawing/2014/main" id="{4B21B7A2-B720-080F-70E3-CEF040FE99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5465" y="3181373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40100 h 40100"/>
                        <a:gd name="connsiteX1" fmla="*/ 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4010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60" name="Graphique 1813">
                    <a:extLst>
                      <a:ext uri="{FF2B5EF4-FFF2-40B4-BE49-F238E27FC236}">
                        <a16:creationId xmlns:a16="http://schemas.microsoft.com/office/drawing/2014/main" id="{AAE01D88-9B28-2BBF-03A6-8990C164718E}"/>
                      </a:ext>
                    </a:extLst>
                  </p:cNvPr>
                  <p:cNvGrpSpPr/>
                  <p:nvPr/>
                </p:nvGrpSpPr>
                <p:grpSpPr>
                  <a:xfrm>
                    <a:off x="2279329" y="2915435"/>
                    <a:ext cx="100393" cy="307943"/>
                    <a:chOff x="2279329" y="2915435"/>
                    <a:chExt cx="100393" cy="307943"/>
                  </a:xfrm>
                  <a:grpFill/>
                </p:grpSpPr>
                <p:sp>
                  <p:nvSpPr>
                    <p:cNvPr id="63" name="Forme libre : forme 62">
                      <a:extLst>
                        <a:ext uri="{FF2B5EF4-FFF2-40B4-BE49-F238E27FC236}">
                          <a16:creationId xmlns:a16="http://schemas.microsoft.com/office/drawing/2014/main" id="{9151A60B-F1ED-9940-B7CC-FB145E893F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8860" y="2915435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0 h 40100"/>
                        <a:gd name="connsiteX1" fmla="*/ 4010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0"/>
                          </a:moveTo>
                          <a:lnTo>
                            <a:pt x="4010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4" name="Forme libre : forme 63">
                      <a:extLst>
                        <a:ext uri="{FF2B5EF4-FFF2-40B4-BE49-F238E27FC236}">
                          <a16:creationId xmlns:a16="http://schemas.microsoft.com/office/drawing/2014/main" id="{82A5087B-A809-AF73-6484-4965A41E0B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9329" y="3069550"/>
                      <a:ext cx="56769" cy="9525"/>
                    </a:xfrm>
                    <a:custGeom>
                      <a:avLst/>
                      <a:gdLst>
                        <a:gd name="connsiteX0" fmla="*/ 0 w 56769"/>
                        <a:gd name="connsiteY0" fmla="*/ 0 h 9525"/>
                        <a:gd name="connsiteX1" fmla="*/ 56769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0" y="0"/>
                          </a:moveTo>
                          <a:lnTo>
                            <a:pt x="56769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" name="Forme libre : forme 64">
                      <a:extLst>
                        <a:ext uri="{FF2B5EF4-FFF2-40B4-BE49-F238E27FC236}">
                          <a16:creationId xmlns:a16="http://schemas.microsoft.com/office/drawing/2014/main" id="{D9C6EE04-4327-4377-2E40-558D201FA6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9622" y="3183278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40100 h 40100"/>
                        <a:gd name="connsiteX1" fmla="*/ 4010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40100"/>
                          </a:moveTo>
                          <a:lnTo>
                            <a:pt x="4010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1" name="Forme libre : forme 60">
                    <a:extLst>
                      <a:ext uri="{FF2B5EF4-FFF2-40B4-BE49-F238E27FC236}">
                        <a16:creationId xmlns:a16="http://schemas.microsoft.com/office/drawing/2014/main" id="{533EEF76-1F2A-0109-1FDD-49727F3A6E3D}"/>
                      </a:ext>
                    </a:extLst>
                  </p:cNvPr>
                  <p:cNvSpPr/>
                  <p:nvPr/>
                </p:nvSpPr>
                <p:spPr>
                  <a:xfrm>
                    <a:off x="2458875" y="3207758"/>
                    <a:ext cx="21145" cy="9525"/>
                  </a:xfrm>
                  <a:custGeom>
                    <a:avLst/>
                    <a:gdLst>
                      <a:gd name="connsiteX0" fmla="*/ 0 w 21145"/>
                      <a:gd name="connsiteY0" fmla="*/ 0 h 9525"/>
                      <a:gd name="connsiteX1" fmla="*/ 21146 w 21145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145" h="9525">
                        <a:moveTo>
                          <a:pt x="0" y="0"/>
                        </a:moveTo>
                        <a:lnTo>
                          <a:pt x="21146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" name="Forme libre : forme 61">
                    <a:extLst>
                      <a:ext uri="{FF2B5EF4-FFF2-40B4-BE49-F238E27FC236}">
                        <a16:creationId xmlns:a16="http://schemas.microsoft.com/office/drawing/2014/main" id="{8DECA387-0C6D-B239-6598-31A4B24A7BA7}"/>
                      </a:ext>
                    </a:extLst>
                  </p:cNvPr>
                  <p:cNvSpPr/>
                  <p:nvPr/>
                </p:nvSpPr>
                <p:spPr>
                  <a:xfrm>
                    <a:off x="2459828" y="3222712"/>
                    <a:ext cx="34099" cy="9525"/>
                  </a:xfrm>
                  <a:custGeom>
                    <a:avLst/>
                    <a:gdLst>
                      <a:gd name="connsiteX0" fmla="*/ 0 w 34099"/>
                      <a:gd name="connsiteY0" fmla="*/ 0 h 9525"/>
                      <a:gd name="connsiteX1" fmla="*/ 34100 w 3409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4099" h="9525">
                        <a:moveTo>
                          <a:pt x="0" y="0"/>
                        </a:moveTo>
                        <a:lnTo>
                          <a:pt x="34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88F1377A-FD0C-ABE3-79A2-12982FBB7104}"/>
                    </a:ext>
                  </a:extLst>
                </p:cNvPr>
                <p:cNvSpPr/>
                <p:nvPr/>
              </p:nvSpPr>
              <p:spPr>
                <a:xfrm>
                  <a:off x="2466019" y="3238047"/>
                  <a:ext cx="44958" cy="13334"/>
                </a:xfrm>
                <a:custGeom>
                  <a:avLst/>
                  <a:gdLst>
                    <a:gd name="connsiteX0" fmla="*/ 44958 w 44958"/>
                    <a:gd name="connsiteY0" fmla="*/ 0 h 13334"/>
                    <a:gd name="connsiteX1" fmla="*/ 22479 w 44958"/>
                    <a:gd name="connsiteY1" fmla="*/ 13335 h 13334"/>
                    <a:gd name="connsiteX2" fmla="*/ 0 w 44958"/>
                    <a:gd name="connsiteY2" fmla="*/ 0 h 13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958" h="13334">
                      <a:moveTo>
                        <a:pt x="44958" y="0"/>
                      </a:moveTo>
                      <a:cubicBezTo>
                        <a:pt x="44958" y="7334"/>
                        <a:pt x="34862" y="13335"/>
                        <a:pt x="22479" y="13335"/>
                      </a:cubicBezTo>
                      <a:cubicBezTo>
                        <a:pt x="10001" y="13335"/>
                        <a:pt x="0" y="7334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44A229E6-DD07-0765-FC72-28690BE1FA65}"/>
                  </a:ext>
                </a:extLst>
              </p:cNvPr>
              <p:cNvSpPr/>
              <p:nvPr/>
            </p:nvSpPr>
            <p:spPr>
              <a:xfrm>
                <a:off x="2457732" y="3016972"/>
                <a:ext cx="59245" cy="129158"/>
              </a:xfrm>
              <a:custGeom>
                <a:avLst/>
                <a:gdLst>
                  <a:gd name="connsiteX0" fmla="*/ 45529 w 59245"/>
                  <a:gd name="connsiteY0" fmla="*/ 0 h 129158"/>
                  <a:gd name="connsiteX1" fmla="*/ 0 w 59245"/>
                  <a:gd name="connsiteY1" fmla="*/ 70295 h 129158"/>
                  <a:gd name="connsiteX2" fmla="*/ 59245 w 59245"/>
                  <a:gd name="connsiteY2" fmla="*/ 68008 h 129158"/>
                  <a:gd name="connsiteX3" fmla="*/ 8287 w 59245"/>
                  <a:gd name="connsiteY3" fmla="*/ 129159 h 129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245" h="129158">
                    <a:moveTo>
                      <a:pt x="45529" y="0"/>
                    </a:moveTo>
                    <a:lnTo>
                      <a:pt x="0" y="70295"/>
                    </a:lnTo>
                    <a:lnTo>
                      <a:pt x="59245" y="68008"/>
                    </a:lnTo>
                    <a:lnTo>
                      <a:pt x="8287" y="12915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72" name="ZoneTexte 71">
            <a:extLst>
              <a:ext uri="{FF2B5EF4-FFF2-40B4-BE49-F238E27FC236}">
                <a16:creationId xmlns:a16="http://schemas.microsoft.com/office/drawing/2014/main" id="{B4B870B7-F52A-D700-0AF9-D656B69B9C7A}"/>
              </a:ext>
            </a:extLst>
          </p:cNvPr>
          <p:cNvSpPr txBox="1"/>
          <p:nvPr/>
        </p:nvSpPr>
        <p:spPr>
          <a:xfrm>
            <a:off x="1823090" y="1864696"/>
            <a:ext cx="8895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Quel est le segment de clients qui nous apprécient le plus ? </a:t>
            </a:r>
          </a:p>
        </p:txBody>
      </p: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B75F1B1B-5096-C64B-AB21-D395B2191A88}"/>
              </a:ext>
            </a:extLst>
          </p:cNvPr>
          <p:cNvSpPr/>
          <p:nvPr/>
        </p:nvSpPr>
        <p:spPr>
          <a:xfrm>
            <a:off x="6827574" y="4604148"/>
            <a:ext cx="3209925" cy="76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Gestion privée </a:t>
            </a:r>
          </a:p>
        </p:txBody>
      </p: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BE8954B5-C2F1-3146-EEFE-E8DF9D6DAAEB}"/>
              </a:ext>
            </a:extLst>
          </p:cNvPr>
          <p:cNvSpPr/>
          <p:nvPr/>
        </p:nvSpPr>
        <p:spPr>
          <a:xfrm>
            <a:off x="2230109" y="4609371"/>
            <a:ext cx="3209925" cy="76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Potentiel </a:t>
            </a:r>
          </a:p>
        </p:txBody>
      </p: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B6E566C8-AF5D-3CC9-6759-18C5596BB43A}"/>
              </a:ext>
            </a:extLst>
          </p:cNvPr>
          <p:cNvSpPr/>
          <p:nvPr/>
        </p:nvSpPr>
        <p:spPr>
          <a:xfrm>
            <a:off x="2201680" y="3079155"/>
            <a:ext cx="3209925" cy="76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Essentiel</a:t>
            </a: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A7AE0D14-E331-FE68-7538-D113B77357C2}"/>
              </a:ext>
            </a:extLst>
          </p:cNvPr>
          <p:cNvGrpSpPr/>
          <p:nvPr/>
        </p:nvGrpSpPr>
        <p:grpSpPr>
          <a:xfrm>
            <a:off x="6837848" y="2981141"/>
            <a:ext cx="3216808" cy="2978949"/>
            <a:chOff x="3576013" y="3139872"/>
            <a:chExt cx="3216808" cy="2978949"/>
          </a:xfrm>
        </p:grpSpPr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02B2BF2B-3D29-4631-6B10-8EBF44865293}"/>
                </a:ext>
              </a:extLst>
            </p:cNvPr>
            <p:cNvSpPr txBox="1"/>
            <p:nvPr/>
          </p:nvSpPr>
          <p:spPr>
            <a:xfrm>
              <a:off x="3576013" y="5595601"/>
              <a:ext cx="320992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Segoe Print" panose="02000600000000000000" pitchFamily="2" charset="0"/>
                  <a:ea typeface="+mn-ea"/>
                  <a:cs typeface="+mn-cs"/>
                </a:rPr>
                <a:t>Les premiums sont les plus satisfaits de nos services ! </a:t>
              </a:r>
            </a:p>
          </p:txBody>
        </p:sp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7CF50C6B-6186-D055-8B03-35C614506BC5}"/>
                </a:ext>
              </a:extLst>
            </p:cNvPr>
            <p:cNvGrpSpPr/>
            <p:nvPr/>
          </p:nvGrpSpPr>
          <p:grpSpPr>
            <a:xfrm>
              <a:off x="3582896" y="3139872"/>
              <a:ext cx="3209925" cy="2382954"/>
              <a:chOff x="3554421" y="3139872"/>
              <a:chExt cx="3209925" cy="2382954"/>
            </a:xfrm>
          </p:grpSpPr>
          <p:sp>
            <p:nvSpPr>
              <p:cNvPr id="94" name="Rectangle : coins arrondis 93">
                <a:extLst>
                  <a:ext uri="{FF2B5EF4-FFF2-40B4-BE49-F238E27FC236}">
                    <a16:creationId xmlns:a16="http://schemas.microsoft.com/office/drawing/2014/main" id="{5C198ECD-9C0C-A216-D11B-E077ED9D4740}"/>
                  </a:ext>
                </a:extLst>
              </p:cNvPr>
              <p:cNvSpPr/>
              <p:nvPr/>
            </p:nvSpPr>
            <p:spPr>
              <a:xfrm>
                <a:off x="3554421" y="4760826"/>
                <a:ext cx="3209925" cy="762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Gestion privée </a:t>
                </a: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7BB1ADDF-5B26-A8E6-2489-E610DD9B9B78}"/>
                  </a:ext>
                </a:extLst>
              </p:cNvPr>
              <p:cNvSpPr/>
              <p:nvPr/>
            </p:nvSpPr>
            <p:spPr>
              <a:xfrm>
                <a:off x="3713316" y="3139872"/>
                <a:ext cx="1379905" cy="762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A5CC74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88DDF1-426A-9DCF-B2CB-9E63E24F25AD}"/>
              </a:ext>
            </a:extLst>
          </p:cNvPr>
          <p:cNvSpPr/>
          <p:nvPr/>
        </p:nvSpPr>
        <p:spPr>
          <a:xfrm>
            <a:off x="6787873" y="3040699"/>
            <a:ext cx="3209925" cy="76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Grand public </a:t>
            </a: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770588F2-EC4B-716E-0DE9-9E8B6E925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1. </a:t>
            </a:r>
            <a:r>
              <a:rPr lang="fr-FR" b="1" dirty="0"/>
              <a:t>Les réussites 2023 </a:t>
            </a:r>
          </a:p>
        </p:txBody>
      </p:sp>
    </p:spTree>
    <p:extLst>
      <p:ext uri="{BB962C8B-B14F-4D97-AF65-F5344CB8AC3E}">
        <p14:creationId xmlns:p14="http://schemas.microsoft.com/office/powerpoint/2010/main" val="14553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8D2EF7C-CAD5-4740-B8DC-5A6C37CE62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5631" y="444500"/>
            <a:ext cx="10980738" cy="720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Et les clients « Haut de gamme » sont </a:t>
            </a:r>
            <a:r>
              <a:rPr lang="fr-FR" dirty="0">
                <a:solidFill>
                  <a:srgbClr val="C00000"/>
                </a:solidFill>
              </a:rPr>
              <a:t>« Nos ambassadeurs »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EEF262-D176-CBD2-D027-528A1C5A0C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l="840" t="41194" r="41709"/>
          <a:stretch/>
        </p:blipFill>
        <p:spPr>
          <a:xfrm>
            <a:off x="557528" y="2469125"/>
            <a:ext cx="6936201" cy="339856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C579321-A370-C2EA-71D9-2FDB6EFA4598}"/>
              </a:ext>
            </a:extLst>
          </p:cNvPr>
          <p:cNvSpPr txBox="1"/>
          <p:nvPr/>
        </p:nvSpPr>
        <p:spPr>
          <a:xfrm>
            <a:off x="2230804" y="1358848"/>
            <a:ext cx="6715497" cy="892552"/>
          </a:xfrm>
          <a:custGeom>
            <a:avLst/>
            <a:gdLst>
              <a:gd name="connsiteX0" fmla="*/ 0 w 6715497"/>
              <a:gd name="connsiteY0" fmla="*/ 0 h 892552"/>
              <a:gd name="connsiteX1" fmla="*/ 559625 w 6715497"/>
              <a:gd name="connsiteY1" fmla="*/ 0 h 892552"/>
              <a:gd name="connsiteX2" fmla="*/ 1186404 w 6715497"/>
              <a:gd name="connsiteY2" fmla="*/ 0 h 892552"/>
              <a:gd name="connsiteX3" fmla="*/ 1880339 w 6715497"/>
              <a:gd name="connsiteY3" fmla="*/ 0 h 892552"/>
              <a:gd name="connsiteX4" fmla="*/ 2238499 w 6715497"/>
              <a:gd name="connsiteY4" fmla="*/ 0 h 892552"/>
              <a:gd name="connsiteX5" fmla="*/ 2596659 w 6715497"/>
              <a:gd name="connsiteY5" fmla="*/ 0 h 892552"/>
              <a:gd name="connsiteX6" fmla="*/ 3089129 w 6715497"/>
              <a:gd name="connsiteY6" fmla="*/ 0 h 892552"/>
              <a:gd name="connsiteX7" fmla="*/ 3783063 w 6715497"/>
              <a:gd name="connsiteY7" fmla="*/ 0 h 892552"/>
              <a:gd name="connsiteX8" fmla="*/ 4342688 w 6715497"/>
              <a:gd name="connsiteY8" fmla="*/ 0 h 892552"/>
              <a:gd name="connsiteX9" fmla="*/ 4835158 w 6715497"/>
              <a:gd name="connsiteY9" fmla="*/ 0 h 892552"/>
              <a:gd name="connsiteX10" fmla="*/ 5461938 w 6715497"/>
              <a:gd name="connsiteY10" fmla="*/ 0 h 892552"/>
              <a:gd name="connsiteX11" fmla="*/ 6155872 w 6715497"/>
              <a:gd name="connsiteY11" fmla="*/ 0 h 892552"/>
              <a:gd name="connsiteX12" fmla="*/ 6715497 w 6715497"/>
              <a:gd name="connsiteY12" fmla="*/ 0 h 892552"/>
              <a:gd name="connsiteX13" fmla="*/ 6715497 w 6715497"/>
              <a:gd name="connsiteY13" fmla="*/ 446276 h 892552"/>
              <a:gd name="connsiteX14" fmla="*/ 6715497 w 6715497"/>
              <a:gd name="connsiteY14" fmla="*/ 892552 h 892552"/>
              <a:gd name="connsiteX15" fmla="*/ 6357337 w 6715497"/>
              <a:gd name="connsiteY15" fmla="*/ 892552 h 892552"/>
              <a:gd name="connsiteX16" fmla="*/ 5999177 w 6715497"/>
              <a:gd name="connsiteY16" fmla="*/ 892552 h 892552"/>
              <a:gd name="connsiteX17" fmla="*/ 5439553 w 6715497"/>
              <a:gd name="connsiteY17" fmla="*/ 892552 h 892552"/>
              <a:gd name="connsiteX18" fmla="*/ 4812773 w 6715497"/>
              <a:gd name="connsiteY18" fmla="*/ 892552 h 892552"/>
              <a:gd name="connsiteX19" fmla="*/ 4454613 w 6715497"/>
              <a:gd name="connsiteY19" fmla="*/ 892552 h 892552"/>
              <a:gd name="connsiteX20" fmla="*/ 3894988 w 6715497"/>
              <a:gd name="connsiteY20" fmla="*/ 892552 h 892552"/>
              <a:gd name="connsiteX21" fmla="*/ 3335364 w 6715497"/>
              <a:gd name="connsiteY21" fmla="*/ 892552 h 892552"/>
              <a:gd name="connsiteX22" fmla="*/ 2977204 w 6715497"/>
              <a:gd name="connsiteY22" fmla="*/ 892552 h 892552"/>
              <a:gd name="connsiteX23" fmla="*/ 2619044 w 6715497"/>
              <a:gd name="connsiteY23" fmla="*/ 892552 h 892552"/>
              <a:gd name="connsiteX24" fmla="*/ 2059419 w 6715497"/>
              <a:gd name="connsiteY24" fmla="*/ 892552 h 892552"/>
              <a:gd name="connsiteX25" fmla="*/ 1634104 w 6715497"/>
              <a:gd name="connsiteY25" fmla="*/ 892552 h 892552"/>
              <a:gd name="connsiteX26" fmla="*/ 1208789 w 6715497"/>
              <a:gd name="connsiteY26" fmla="*/ 892552 h 892552"/>
              <a:gd name="connsiteX27" fmla="*/ 649165 w 6715497"/>
              <a:gd name="connsiteY27" fmla="*/ 892552 h 892552"/>
              <a:gd name="connsiteX28" fmla="*/ 0 w 6715497"/>
              <a:gd name="connsiteY28" fmla="*/ 892552 h 892552"/>
              <a:gd name="connsiteX29" fmla="*/ 0 w 6715497"/>
              <a:gd name="connsiteY29" fmla="*/ 437350 h 892552"/>
              <a:gd name="connsiteX30" fmla="*/ 0 w 6715497"/>
              <a:gd name="connsiteY30" fmla="*/ 0 h 89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715497" h="892552" fill="none" extrusionOk="0">
                <a:moveTo>
                  <a:pt x="0" y="0"/>
                </a:moveTo>
                <a:cubicBezTo>
                  <a:pt x="264095" y="-49162"/>
                  <a:pt x="338119" y="57512"/>
                  <a:pt x="559625" y="0"/>
                </a:cubicBezTo>
                <a:cubicBezTo>
                  <a:pt x="781132" y="-57512"/>
                  <a:pt x="946819" y="70985"/>
                  <a:pt x="1186404" y="0"/>
                </a:cubicBezTo>
                <a:cubicBezTo>
                  <a:pt x="1425989" y="-70985"/>
                  <a:pt x="1711185" y="45504"/>
                  <a:pt x="1880339" y="0"/>
                </a:cubicBezTo>
                <a:cubicBezTo>
                  <a:pt x="2049493" y="-45504"/>
                  <a:pt x="2064501" y="37930"/>
                  <a:pt x="2238499" y="0"/>
                </a:cubicBezTo>
                <a:cubicBezTo>
                  <a:pt x="2412497" y="-37930"/>
                  <a:pt x="2462813" y="10700"/>
                  <a:pt x="2596659" y="0"/>
                </a:cubicBezTo>
                <a:cubicBezTo>
                  <a:pt x="2730505" y="-10700"/>
                  <a:pt x="2986195" y="28816"/>
                  <a:pt x="3089129" y="0"/>
                </a:cubicBezTo>
                <a:cubicBezTo>
                  <a:pt x="3192063" y="-28816"/>
                  <a:pt x="3554264" y="43244"/>
                  <a:pt x="3783063" y="0"/>
                </a:cubicBezTo>
                <a:cubicBezTo>
                  <a:pt x="4011862" y="-43244"/>
                  <a:pt x="4128464" y="31141"/>
                  <a:pt x="4342688" y="0"/>
                </a:cubicBezTo>
                <a:cubicBezTo>
                  <a:pt x="4556913" y="-31141"/>
                  <a:pt x="4592791" y="29348"/>
                  <a:pt x="4835158" y="0"/>
                </a:cubicBezTo>
                <a:cubicBezTo>
                  <a:pt x="5077525" y="-29348"/>
                  <a:pt x="5336094" y="431"/>
                  <a:pt x="5461938" y="0"/>
                </a:cubicBezTo>
                <a:cubicBezTo>
                  <a:pt x="5587782" y="-431"/>
                  <a:pt x="6006699" y="9667"/>
                  <a:pt x="6155872" y="0"/>
                </a:cubicBezTo>
                <a:cubicBezTo>
                  <a:pt x="6305045" y="-9667"/>
                  <a:pt x="6500347" y="66499"/>
                  <a:pt x="6715497" y="0"/>
                </a:cubicBezTo>
                <a:cubicBezTo>
                  <a:pt x="6733682" y="106634"/>
                  <a:pt x="6667378" y="302396"/>
                  <a:pt x="6715497" y="446276"/>
                </a:cubicBezTo>
                <a:cubicBezTo>
                  <a:pt x="6763616" y="590156"/>
                  <a:pt x="6714907" y="707088"/>
                  <a:pt x="6715497" y="892552"/>
                </a:cubicBezTo>
                <a:cubicBezTo>
                  <a:pt x="6545490" y="932508"/>
                  <a:pt x="6531006" y="854198"/>
                  <a:pt x="6357337" y="892552"/>
                </a:cubicBezTo>
                <a:cubicBezTo>
                  <a:pt x="6183668" y="930906"/>
                  <a:pt x="6143804" y="883400"/>
                  <a:pt x="5999177" y="892552"/>
                </a:cubicBezTo>
                <a:cubicBezTo>
                  <a:pt x="5854550" y="901704"/>
                  <a:pt x="5609156" y="829415"/>
                  <a:pt x="5439553" y="892552"/>
                </a:cubicBezTo>
                <a:cubicBezTo>
                  <a:pt x="5269950" y="955689"/>
                  <a:pt x="4956416" y="825553"/>
                  <a:pt x="4812773" y="892552"/>
                </a:cubicBezTo>
                <a:cubicBezTo>
                  <a:pt x="4669130" y="959551"/>
                  <a:pt x="4532742" y="849603"/>
                  <a:pt x="4454613" y="892552"/>
                </a:cubicBezTo>
                <a:cubicBezTo>
                  <a:pt x="4376484" y="935501"/>
                  <a:pt x="4074361" y="845023"/>
                  <a:pt x="3894988" y="892552"/>
                </a:cubicBezTo>
                <a:cubicBezTo>
                  <a:pt x="3715616" y="940081"/>
                  <a:pt x="3465450" y="860724"/>
                  <a:pt x="3335364" y="892552"/>
                </a:cubicBezTo>
                <a:cubicBezTo>
                  <a:pt x="3205278" y="924380"/>
                  <a:pt x="3087363" y="883497"/>
                  <a:pt x="2977204" y="892552"/>
                </a:cubicBezTo>
                <a:cubicBezTo>
                  <a:pt x="2867045" y="901607"/>
                  <a:pt x="2769028" y="852237"/>
                  <a:pt x="2619044" y="892552"/>
                </a:cubicBezTo>
                <a:cubicBezTo>
                  <a:pt x="2469060" y="932867"/>
                  <a:pt x="2177540" y="864546"/>
                  <a:pt x="2059419" y="892552"/>
                </a:cubicBezTo>
                <a:cubicBezTo>
                  <a:pt x="1941299" y="920558"/>
                  <a:pt x="1784562" y="877473"/>
                  <a:pt x="1634104" y="892552"/>
                </a:cubicBezTo>
                <a:cubicBezTo>
                  <a:pt x="1483647" y="907631"/>
                  <a:pt x="1379855" y="886413"/>
                  <a:pt x="1208789" y="892552"/>
                </a:cubicBezTo>
                <a:cubicBezTo>
                  <a:pt x="1037724" y="898691"/>
                  <a:pt x="897754" y="862834"/>
                  <a:pt x="649165" y="892552"/>
                </a:cubicBezTo>
                <a:cubicBezTo>
                  <a:pt x="400576" y="922270"/>
                  <a:pt x="232523" y="889357"/>
                  <a:pt x="0" y="892552"/>
                </a:cubicBezTo>
                <a:cubicBezTo>
                  <a:pt x="-41687" y="782998"/>
                  <a:pt x="8103" y="554866"/>
                  <a:pt x="0" y="437350"/>
                </a:cubicBezTo>
                <a:cubicBezTo>
                  <a:pt x="-8103" y="319834"/>
                  <a:pt x="24787" y="214387"/>
                  <a:pt x="0" y="0"/>
                </a:cubicBezTo>
                <a:close/>
              </a:path>
              <a:path w="6715497" h="892552" stroke="0" extrusionOk="0">
                <a:moveTo>
                  <a:pt x="0" y="0"/>
                </a:moveTo>
                <a:cubicBezTo>
                  <a:pt x="217888" y="-12027"/>
                  <a:pt x="376884" y="39046"/>
                  <a:pt x="626780" y="0"/>
                </a:cubicBezTo>
                <a:cubicBezTo>
                  <a:pt x="876676" y="-39046"/>
                  <a:pt x="838656" y="40049"/>
                  <a:pt x="984940" y="0"/>
                </a:cubicBezTo>
                <a:cubicBezTo>
                  <a:pt x="1131224" y="-40049"/>
                  <a:pt x="1236759" y="36548"/>
                  <a:pt x="1410254" y="0"/>
                </a:cubicBezTo>
                <a:cubicBezTo>
                  <a:pt x="1583749" y="-36548"/>
                  <a:pt x="1781235" y="33681"/>
                  <a:pt x="2037034" y="0"/>
                </a:cubicBezTo>
                <a:cubicBezTo>
                  <a:pt x="2292833" y="-33681"/>
                  <a:pt x="2399154" y="27051"/>
                  <a:pt x="2596659" y="0"/>
                </a:cubicBezTo>
                <a:cubicBezTo>
                  <a:pt x="2794164" y="-27051"/>
                  <a:pt x="2920756" y="15385"/>
                  <a:pt x="3223439" y="0"/>
                </a:cubicBezTo>
                <a:cubicBezTo>
                  <a:pt x="3526122" y="-15385"/>
                  <a:pt x="3573762" y="3847"/>
                  <a:pt x="3715908" y="0"/>
                </a:cubicBezTo>
                <a:cubicBezTo>
                  <a:pt x="3858054" y="-3847"/>
                  <a:pt x="4236373" y="13625"/>
                  <a:pt x="4409843" y="0"/>
                </a:cubicBezTo>
                <a:cubicBezTo>
                  <a:pt x="4583313" y="-13625"/>
                  <a:pt x="4811389" y="2957"/>
                  <a:pt x="5103778" y="0"/>
                </a:cubicBezTo>
                <a:cubicBezTo>
                  <a:pt x="5396167" y="-2957"/>
                  <a:pt x="5492360" y="34900"/>
                  <a:pt x="5663402" y="0"/>
                </a:cubicBezTo>
                <a:cubicBezTo>
                  <a:pt x="5834444" y="-34900"/>
                  <a:pt x="5976515" y="34656"/>
                  <a:pt x="6155872" y="0"/>
                </a:cubicBezTo>
                <a:cubicBezTo>
                  <a:pt x="6335229" y="-34656"/>
                  <a:pt x="6490564" y="761"/>
                  <a:pt x="6715497" y="0"/>
                </a:cubicBezTo>
                <a:cubicBezTo>
                  <a:pt x="6717675" y="92221"/>
                  <a:pt x="6672714" y="257549"/>
                  <a:pt x="6715497" y="455202"/>
                </a:cubicBezTo>
                <a:cubicBezTo>
                  <a:pt x="6758280" y="652855"/>
                  <a:pt x="6688468" y="783011"/>
                  <a:pt x="6715497" y="892552"/>
                </a:cubicBezTo>
                <a:cubicBezTo>
                  <a:pt x="6600345" y="899098"/>
                  <a:pt x="6503310" y="851285"/>
                  <a:pt x="6357337" y="892552"/>
                </a:cubicBezTo>
                <a:cubicBezTo>
                  <a:pt x="6211364" y="933819"/>
                  <a:pt x="6002526" y="862505"/>
                  <a:pt x="5797712" y="892552"/>
                </a:cubicBezTo>
                <a:cubicBezTo>
                  <a:pt x="5592899" y="922599"/>
                  <a:pt x="5490959" y="842516"/>
                  <a:pt x="5305243" y="892552"/>
                </a:cubicBezTo>
                <a:cubicBezTo>
                  <a:pt x="5119527" y="942588"/>
                  <a:pt x="4768609" y="865301"/>
                  <a:pt x="4611308" y="892552"/>
                </a:cubicBezTo>
                <a:cubicBezTo>
                  <a:pt x="4454007" y="919803"/>
                  <a:pt x="4281454" y="890363"/>
                  <a:pt x="4051683" y="892552"/>
                </a:cubicBezTo>
                <a:cubicBezTo>
                  <a:pt x="3821913" y="894741"/>
                  <a:pt x="3576716" y="870439"/>
                  <a:pt x="3424903" y="892552"/>
                </a:cubicBezTo>
                <a:cubicBezTo>
                  <a:pt x="3273090" y="914665"/>
                  <a:pt x="3042571" y="859647"/>
                  <a:pt x="2798124" y="892552"/>
                </a:cubicBezTo>
                <a:cubicBezTo>
                  <a:pt x="2553677" y="925457"/>
                  <a:pt x="2353165" y="839982"/>
                  <a:pt x="2104189" y="892552"/>
                </a:cubicBezTo>
                <a:cubicBezTo>
                  <a:pt x="1855214" y="945122"/>
                  <a:pt x="1895794" y="857889"/>
                  <a:pt x="1746029" y="892552"/>
                </a:cubicBezTo>
                <a:cubicBezTo>
                  <a:pt x="1596264" y="927215"/>
                  <a:pt x="1522870" y="879297"/>
                  <a:pt x="1387869" y="892552"/>
                </a:cubicBezTo>
                <a:cubicBezTo>
                  <a:pt x="1252868" y="905807"/>
                  <a:pt x="958852" y="841383"/>
                  <a:pt x="693935" y="892552"/>
                </a:cubicBezTo>
                <a:cubicBezTo>
                  <a:pt x="429018" y="943721"/>
                  <a:pt x="319363" y="836898"/>
                  <a:pt x="0" y="892552"/>
                </a:cubicBezTo>
                <a:cubicBezTo>
                  <a:pt x="-30794" y="779587"/>
                  <a:pt x="6824" y="565107"/>
                  <a:pt x="0" y="446276"/>
                </a:cubicBezTo>
                <a:cubicBezTo>
                  <a:pt x="-6824" y="327445"/>
                  <a:pt x="38919" y="128777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37816638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endParaRPr lang="fr-FR" sz="800" b="1" dirty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bg1"/>
                </a:solidFill>
              </a:rPr>
              <a:t>Les clients </a:t>
            </a:r>
            <a:r>
              <a:rPr lang="fr-FR" b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"/>
              </a:rPr>
              <a:t>Gestion Privée et </a:t>
            </a:r>
            <a:r>
              <a:rPr lang="fr-FR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Haut de Gamme </a:t>
            </a:r>
            <a:br>
              <a:rPr lang="fr-FR" b="1" dirty="0">
                <a:solidFill>
                  <a:schemeClr val="bg1"/>
                </a:solidFill>
              </a:rPr>
            </a:br>
            <a:r>
              <a:rPr lang="fr-FR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plus satisfaits </a:t>
            </a:r>
            <a:r>
              <a:rPr lang="fr-FR" b="1" dirty="0">
                <a:solidFill>
                  <a:schemeClr val="bg1"/>
                </a:solidFill>
              </a:rPr>
              <a:t>que la moyenne de nos clients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800" b="1" dirty="0">
              <a:solidFill>
                <a:schemeClr val="bg1"/>
              </a:solidFill>
            </a:endParaRPr>
          </a:p>
        </p:txBody>
      </p:sp>
      <p:pic>
        <p:nvPicPr>
          <p:cNvPr id="8" name="Picture 6" descr="fleche-rouge - Tous Perfect">
            <a:extLst>
              <a:ext uri="{FF2B5EF4-FFF2-40B4-BE49-F238E27FC236}">
                <a16:creationId xmlns:a16="http://schemas.microsoft.com/office/drawing/2014/main" id="{8A45AD2F-A66E-7DC8-5259-3A497823A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50820" flipH="1" flipV="1">
            <a:off x="9231229" y="1696273"/>
            <a:ext cx="1459934" cy="73790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1806D07C-41C4-C005-4915-CFF36ECFB5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3182097"/>
              </p:ext>
            </p:extLst>
          </p:nvPr>
        </p:nvGraphicFramePr>
        <p:xfrm>
          <a:off x="7771896" y="1972638"/>
          <a:ext cx="4178366" cy="4270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847165C-36F6-5EEE-4CD3-337C0F234EE8}"/>
              </a:ext>
            </a:extLst>
          </p:cNvPr>
          <p:cNvSpPr txBox="1"/>
          <p:nvPr/>
        </p:nvSpPr>
        <p:spPr>
          <a:xfrm>
            <a:off x="10089931" y="5540798"/>
            <a:ext cx="18603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NPS par segmentation </a:t>
            </a:r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4082A392-FA4D-76CE-B9D9-5173BCCFF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1. </a:t>
            </a:r>
            <a:r>
              <a:rPr lang="fr-FR" b="1" dirty="0"/>
              <a:t>Les réussites 2023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E6DAAE2-650B-B604-2F4E-07D5D949E8BE}"/>
              </a:ext>
            </a:extLst>
          </p:cNvPr>
          <p:cNvSpPr txBox="1"/>
          <p:nvPr/>
        </p:nvSpPr>
        <p:spPr>
          <a:xfrm>
            <a:off x="605631" y="546947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7"/>
              </a:rPr>
              <a:t>La segmentation relationnelle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1A5991E-F9F2-C317-E3FA-2FD7FC130D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4487" y="5525409"/>
            <a:ext cx="584776" cy="584776"/>
          </a:xfrm>
          <a:prstGeom prst="rect">
            <a:avLst/>
          </a:prstGeom>
        </p:spPr>
      </p:pic>
      <p:pic>
        <p:nvPicPr>
          <p:cNvPr id="6" name="Son enregistré">
            <a:hlinkClick r:id="" action="ppaction://media"/>
            <a:extLst>
              <a:ext uri="{FF2B5EF4-FFF2-40B4-BE49-F238E27FC236}">
                <a16:creationId xmlns:a16="http://schemas.microsoft.com/office/drawing/2014/main" id="{CC7DD6FE-D9F2-10E2-E314-1A1BEE2EFE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020096" y="61461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9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La joignabilité par téléphone : </a:t>
            </a:r>
            <a:r>
              <a:rPr lang="fr-FR" dirty="0">
                <a:solidFill>
                  <a:schemeClr val="accent1"/>
                </a:solidFill>
                <a:latin typeface="Montserrat Black"/>
              </a:rPr>
              <a:t>un levier essentiel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LA JOIGNABILITE</a:t>
            </a:r>
          </a:p>
        </p:txBody>
      </p:sp>
      <p:grpSp>
        <p:nvGrpSpPr>
          <p:cNvPr id="38" name="Graphique 1830">
            <a:extLst>
              <a:ext uri="{FF2B5EF4-FFF2-40B4-BE49-F238E27FC236}">
                <a16:creationId xmlns:a16="http://schemas.microsoft.com/office/drawing/2014/main" id="{6BC20E26-5E04-4F4B-B895-04D9D62686F6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43" name="Graphique 1830">
              <a:extLst>
                <a:ext uri="{FF2B5EF4-FFF2-40B4-BE49-F238E27FC236}">
                  <a16:creationId xmlns:a16="http://schemas.microsoft.com/office/drawing/2014/main" id="{C619E78B-A128-43AE-AFFA-C39D4196266B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8C2D5DDC-07C6-49A8-8439-1005C0DB9F5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063152D0-8ECF-4272-A1BB-1CCEE855B21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970F8422-3ECF-4363-A3F5-B1671A5035F0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66585C63-09CF-403E-BC4E-D7148A3B810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E02249AF-5F75-476F-B976-1A50860D42A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E9EE1D39-2070-45E7-8835-3AC1C1C5C4A8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1727DA5D-6E9D-4782-8EA4-CC1604458B46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9C236FFB-357C-450B-A968-DFBCE159A28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B3BBD6C6-DEE9-4AF2-A5A2-C96A9C0B9D11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A32CDF2A-EC65-4DFD-A8AE-12E946352F16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B95DE52B-9E4F-475C-8F1A-322D08FC9AB7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92C3A42A-DD8B-4752-B7BE-77DAF692D9F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64BADB03-3081-4540-A2DF-934E038C7E2C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72182B7C-DD77-472D-9E60-45A3C5B6F661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9A644F44-B4D2-443B-98DF-4AC93F128CF8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A5119D7F-5E5D-4006-9CF3-320D5DA4F5A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3" name="Graphique 1772">
            <a:extLst>
              <a:ext uri="{FF2B5EF4-FFF2-40B4-BE49-F238E27FC236}">
                <a16:creationId xmlns:a16="http://schemas.microsoft.com/office/drawing/2014/main" id="{663F60D4-B497-4B9A-94FE-4F75E5C195BB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817B98EB-F6B2-4A4C-9480-D2F6700516C9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5" name="Graphique 1772">
              <a:extLst>
                <a:ext uri="{FF2B5EF4-FFF2-40B4-BE49-F238E27FC236}">
                  <a16:creationId xmlns:a16="http://schemas.microsoft.com/office/drawing/2014/main" id="{ABC014E3-EF38-4EBF-8AC0-D1E02E25ED0D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0436F13A-3F41-49E2-A972-FBDE12AA3214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28F36248-FA77-4714-BC07-4C1C5E1501DA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5D936D59-9FCB-4221-8B45-45DFB9FB1216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6E3F0368-42EA-4800-A7FD-C23F4A75A116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EB3AE297-5610-4CA2-8EE8-9AD429FBA8D7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27BAEFB7-962A-4E18-9A15-21EC0F4C49AC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65924146-6B03-4549-8095-C4E80D91EF65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71" name="Graphique 1772">
              <a:extLst>
                <a:ext uri="{FF2B5EF4-FFF2-40B4-BE49-F238E27FC236}">
                  <a16:creationId xmlns:a16="http://schemas.microsoft.com/office/drawing/2014/main" id="{D050D1CE-9064-4F5C-A1C8-99A2F5C0E69E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CE320266-F83E-4FF1-B6B0-1760969CE9A2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9FE99CE0-90F5-4219-BC47-8542AF261E9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90D8C606-4575-4A0E-954F-273DE2827A42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A3553663-6A50-452E-A6F7-2A39C81E4556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3A6F5AF4-0FE4-476B-B67F-0FDFEAF9F1B5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D93AC825-47A2-419C-9685-F111DC9929A1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5CDA5F8D-48D7-4297-8E23-7232E2ACCBAA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D6F5D391-A673-4961-978C-5EDE9F30BE70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CC3A8AC4-0401-4A14-AE2A-8A5256FEED21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04378FFB-1EA7-4F0A-9326-3DD331F5C1D2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95B8C88C-5F97-4B1E-B266-E6DAB9267DDA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551E0AB6-68E8-4BAE-8215-FB2F8FF2EED5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A86F7EDC-7B9B-4ADE-8F55-40D27B05059F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7" name="Graphique 1813">
            <a:extLst>
              <a:ext uri="{FF2B5EF4-FFF2-40B4-BE49-F238E27FC236}">
                <a16:creationId xmlns:a16="http://schemas.microsoft.com/office/drawing/2014/main" id="{5C5046BD-7965-486A-99B2-21B34C14D7C4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8" name="Graphique 1813">
              <a:extLst>
                <a:ext uri="{FF2B5EF4-FFF2-40B4-BE49-F238E27FC236}">
                  <a16:creationId xmlns:a16="http://schemas.microsoft.com/office/drawing/2014/main" id="{67D85F36-5738-4C92-A435-E234DEC7E87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90" name="Graphique 1813">
                <a:extLst>
                  <a:ext uri="{FF2B5EF4-FFF2-40B4-BE49-F238E27FC236}">
                    <a16:creationId xmlns:a16="http://schemas.microsoft.com/office/drawing/2014/main" id="{F703849B-B542-4077-A3A9-95BACF913776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5C22F97B-80CD-4E72-80FC-63A0660CD0D4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6" name="Forme libre : forme 105">
                    <a:extLst>
                      <a:ext uri="{FF2B5EF4-FFF2-40B4-BE49-F238E27FC236}">
                        <a16:creationId xmlns:a16="http://schemas.microsoft.com/office/drawing/2014/main" id="{D9265C1C-5758-44CC-AF07-7968AA71A23F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7" name="Forme libre : forme 106">
                    <a:extLst>
                      <a:ext uri="{FF2B5EF4-FFF2-40B4-BE49-F238E27FC236}">
                        <a16:creationId xmlns:a16="http://schemas.microsoft.com/office/drawing/2014/main" id="{41A2229C-7896-4394-8563-CB6ABDBB33FC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41B86380-C3A2-41D2-B668-8E9689C77999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B08F94AE-C519-4AFA-8308-A3934651125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Forme libre : forme 94">
                  <a:extLst>
                    <a:ext uri="{FF2B5EF4-FFF2-40B4-BE49-F238E27FC236}">
                      <a16:creationId xmlns:a16="http://schemas.microsoft.com/office/drawing/2014/main" id="{1DC289B1-296D-409A-B36E-15923FFD97DC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96" name="Graphique 1813">
                  <a:extLst>
                    <a:ext uri="{FF2B5EF4-FFF2-40B4-BE49-F238E27FC236}">
                      <a16:creationId xmlns:a16="http://schemas.microsoft.com/office/drawing/2014/main" id="{2E55762F-18B4-4050-88B8-EC8A5CE358C7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03" name="Forme libre : forme 102">
                    <a:extLst>
                      <a:ext uri="{FF2B5EF4-FFF2-40B4-BE49-F238E27FC236}">
                        <a16:creationId xmlns:a16="http://schemas.microsoft.com/office/drawing/2014/main" id="{6BDA2962-03BF-424B-847A-4D2C1D39049E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Forme libre : forme 103">
                    <a:extLst>
                      <a:ext uri="{FF2B5EF4-FFF2-40B4-BE49-F238E27FC236}">
                        <a16:creationId xmlns:a16="http://schemas.microsoft.com/office/drawing/2014/main" id="{D26B1769-1111-4764-85F2-12ADC71AA59A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" name="Forme libre : forme 104">
                    <a:extLst>
                      <a:ext uri="{FF2B5EF4-FFF2-40B4-BE49-F238E27FC236}">
                        <a16:creationId xmlns:a16="http://schemas.microsoft.com/office/drawing/2014/main" id="{6299EB7D-CF51-4703-B972-3EB0A9F8CF9C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7" name="Graphique 1813">
                  <a:extLst>
                    <a:ext uri="{FF2B5EF4-FFF2-40B4-BE49-F238E27FC236}">
                      <a16:creationId xmlns:a16="http://schemas.microsoft.com/office/drawing/2014/main" id="{90CDED4A-1322-45D9-A61B-BA39FDA597C6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C4F8E585-F284-4D0A-84C9-CB6C3C37C6F5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06E51B44-F34B-418C-B5A6-18BEE2DDB1C0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E219B03C-9C66-40F8-9352-CC1084A42563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705C0360-2A9D-44C7-9B55-D4386A62FFDB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Forme libre : forme 98">
                  <a:extLst>
                    <a:ext uri="{FF2B5EF4-FFF2-40B4-BE49-F238E27FC236}">
                      <a16:creationId xmlns:a16="http://schemas.microsoft.com/office/drawing/2014/main" id="{92D94092-A56F-4748-B607-2309D1A75635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220B6791-6513-4920-917E-13FF0E541917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3A9E2B71-5F98-4989-BCEA-18D0F079C92F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8" name="Graphique 1846">
            <a:extLst>
              <a:ext uri="{FF2B5EF4-FFF2-40B4-BE49-F238E27FC236}">
                <a16:creationId xmlns:a16="http://schemas.microsoft.com/office/drawing/2014/main" id="{BC2B71EC-EC5A-4E66-9D1C-8378B15155FA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DF534442-CA55-4416-AF42-20392E0DDB7E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7FD9C98E-B8F4-4E46-B227-377D4FF579E3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3EDFD581-705A-4E5E-A701-B4A57EA3735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F18233AF-B2A5-4119-AD6A-76B97F7CF588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3236B8FA-5C56-4537-B6BC-CE3C312B0131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BDDFEF34-DD86-4E40-917E-03BA0B82567D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FAB53D67-259D-4833-9AB2-938514A80E56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031568B6-1A06-41C3-BF85-653BA7A27FDA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5A14E174-8E6B-4F1C-80DB-22AD8DBAB83B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" name="Graphique 2">
            <a:extLst>
              <a:ext uri="{FF2B5EF4-FFF2-40B4-BE49-F238E27FC236}">
                <a16:creationId xmlns:a16="http://schemas.microsoft.com/office/drawing/2014/main" id="{668C3A98-9C48-12A2-90D9-13F03F51054E}"/>
              </a:ext>
            </a:extLst>
          </p:cNvPr>
          <p:cNvGrpSpPr/>
          <p:nvPr/>
        </p:nvGrpSpPr>
        <p:grpSpPr>
          <a:xfrm>
            <a:off x="673656" y="2692909"/>
            <a:ext cx="216456" cy="247380"/>
            <a:chOff x="1184026" y="296326"/>
            <a:chExt cx="555828" cy="635238"/>
          </a:xfrm>
          <a:noFill/>
        </p:grpSpPr>
        <p:sp>
          <p:nvSpPr>
            <p:cNvPr id="20" name="Forme libre : forme 17">
              <a:extLst>
                <a:ext uri="{FF2B5EF4-FFF2-40B4-BE49-F238E27FC236}">
                  <a16:creationId xmlns:a16="http://schemas.microsoft.com/office/drawing/2014/main" id="{2AC9BBE4-C7F4-8352-0F6E-CDF2EE9EAD05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orme libre : forme 18">
              <a:extLst>
                <a:ext uri="{FF2B5EF4-FFF2-40B4-BE49-F238E27FC236}">
                  <a16:creationId xmlns:a16="http://schemas.microsoft.com/office/drawing/2014/main" id="{DDAE59A4-2780-8037-4B5D-819B44B8D31F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Forme libre : forme 19">
              <a:extLst>
                <a:ext uri="{FF2B5EF4-FFF2-40B4-BE49-F238E27FC236}">
                  <a16:creationId xmlns:a16="http://schemas.microsoft.com/office/drawing/2014/main" id="{DC6DFF2B-06E9-C844-AC05-B82A81A102A1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orme libre : forme 20">
              <a:extLst>
                <a:ext uri="{FF2B5EF4-FFF2-40B4-BE49-F238E27FC236}">
                  <a16:creationId xmlns:a16="http://schemas.microsoft.com/office/drawing/2014/main" id="{316D0BA7-4E5D-E68B-583C-F8537BADA7E9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Forme libre : forme 21">
              <a:extLst>
                <a:ext uri="{FF2B5EF4-FFF2-40B4-BE49-F238E27FC236}">
                  <a16:creationId xmlns:a16="http://schemas.microsoft.com/office/drawing/2014/main" id="{CD7FAE78-FA1E-7A99-1096-081ADC4A9606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orme libre : forme 22">
              <a:extLst>
                <a:ext uri="{FF2B5EF4-FFF2-40B4-BE49-F238E27FC236}">
                  <a16:creationId xmlns:a16="http://schemas.microsoft.com/office/drawing/2014/main" id="{200E9624-DD1F-938A-42B3-9EFCEF238A22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orme libre : forme 23">
              <a:extLst>
                <a:ext uri="{FF2B5EF4-FFF2-40B4-BE49-F238E27FC236}">
                  <a16:creationId xmlns:a16="http://schemas.microsoft.com/office/drawing/2014/main" id="{5596A184-9EE6-4C8E-AB2E-DFCE996B6673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Forme libre : forme 24">
              <a:extLst>
                <a:ext uri="{FF2B5EF4-FFF2-40B4-BE49-F238E27FC236}">
                  <a16:creationId xmlns:a16="http://schemas.microsoft.com/office/drawing/2014/main" id="{A20F57FC-250F-C0C8-E0E0-5201997ACECF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18A6F51-35F3-5285-8598-6044C94257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r="15747"/>
          <a:stretch/>
        </p:blipFill>
        <p:spPr>
          <a:xfrm>
            <a:off x="6246651" y="1089141"/>
            <a:ext cx="5607153" cy="4984966"/>
          </a:xfrm>
          <a:prstGeom prst="rect">
            <a:avLst/>
          </a:prstGeom>
        </p:spPr>
      </p:pic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2544670B-B68B-CB57-6CC7-724514405D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2. </a:t>
            </a:r>
            <a:r>
              <a:rPr lang="fr-FR" dirty="0"/>
              <a:t>Nos leviers d’amélioration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AB26731-23F9-F04F-7FDA-56B16BF97ADE}"/>
              </a:ext>
            </a:extLst>
          </p:cNvPr>
          <p:cNvSpPr txBox="1"/>
          <p:nvPr/>
        </p:nvSpPr>
        <p:spPr>
          <a:xfrm>
            <a:off x="577687" y="1408378"/>
            <a:ext cx="6707789" cy="769441"/>
          </a:xfrm>
          <a:custGeom>
            <a:avLst/>
            <a:gdLst>
              <a:gd name="connsiteX0" fmla="*/ 0 w 6707789"/>
              <a:gd name="connsiteY0" fmla="*/ 0 h 769441"/>
              <a:gd name="connsiteX1" fmla="*/ 558982 w 6707789"/>
              <a:gd name="connsiteY1" fmla="*/ 0 h 769441"/>
              <a:gd name="connsiteX2" fmla="*/ 983809 w 6707789"/>
              <a:gd name="connsiteY2" fmla="*/ 0 h 769441"/>
              <a:gd name="connsiteX3" fmla="*/ 1609869 w 6707789"/>
              <a:gd name="connsiteY3" fmla="*/ 0 h 769441"/>
              <a:gd name="connsiteX4" fmla="*/ 2034696 w 6707789"/>
              <a:gd name="connsiteY4" fmla="*/ 0 h 769441"/>
              <a:gd name="connsiteX5" fmla="*/ 2660756 w 6707789"/>
              <a:gd name="connsiteY5" fmla="*/ 0 h 769441"/>
              <a:gd name="connsiteX6" fmla="*/ 3085583 w 6707789"/>
              <a:gd name="connsiteY6" fmla="*/ 0 h 769441"/>
              <a:gd name="connsiteX7" fmla="*/ 3778721 w 6707789"/>
              <a:gd name="connsiteY7" fmla="*/ 0 h 769441"/>
              <a:gd name="connsiteX8" fmla="*/ 4337704 w 6707789"/>
              <a:gd name="connsiteY8" fmla="*/ 0 h 769441"/>
              <a:gd name="connsiteX9" fmla="*/ 4829608 w 6707789"/>
              <a:gd name="connsiteY9" fmla="*/ 0 h 769441"/>
              <a:gd name="connsiteX10" fmla="*/ 5388590 w 6707789"/>
              <a:gd name="connsiteY10" fmla="*/ 0 h 769441"/>
              <a:gd name="connsiteX11" fmla="*/ 6014651 w 6707789"/>
              <a:gd name="connsiteY11" fmla="*/ 0 h 769441"/>
              <a:gd name="connsiteX12" fmla="*/ 6707789 w 6707789"/>
              <a:gd name="connsiteY12" fmla="*/ 0 h 769441"/>
              <a:gd name="connsiteX13" fmla="*/ 6707789 w 6707789"/>
              <a:gd name="connsiteY13" fmla="*/ 392415 h 769441"/>
              <a:gd name="connsiteX14" fmla="*/ 6707789 w 6707789"/>
              <a:gd name="connsiteY14" fmla="*/ 769441 h 769441"/>
              <a:gd name="connsiteX15" fmla="*/ 6215884 w 6707789"/>
              <a:gd name="connsiteY15" fmla="*/ 769441 h 769441"/>
              <a:gd name="connsiteX16" fmla="*/ 5522746 w 6707789"/>
              <a:gd name="connsiteY16" fmla="*/ 769441 h 769441"/>
              <a:gd name="connsiteX17" fmla="*/ 5097920 w 6707789"/>
              <a:gd name="connsiteY17" fmla="*/ 769441 h 769441"/>
              <a:gd name="connsiteX18" fmla="*/ 4404781 w 6707789"/>
              <a:gd name="connsiteY18" fmla="*/ 769441 h 769441"/>
              <a:gd name="connsiteX19" fmla="*/ 4047033 w 6707789"/>
              <a:gd name="connsiteY19" fmla="*/ 769441 h 769441"/>
              <a:gd name="connsiteX20" fmla="*/ 3353895 w 6707789"/>
              <a:gd name="connsiteY20" fmla="*/ 769441 h 769441"/>
              <a:gd name="connsiteX21" fmla="*/ 2660756 w 6707789"/>
              <a:gd name="connsiteY21" fmla="*/ 769441 h 769441"/>
              <a:gd name="connsiteX22" fmla="*/ 2034696 w 6707789"/>
              <a:gd name="connsiteY22" fmla="*/ 769441 h 769441"/>
              <a:gd name="connsiteX23" fmla="*/ 1542791 w 6707789"/>
              <a:gd name="connsiteY23" fmla="*/ 769441 h 769441"/>
              <a:gd name="connsiteX24" fmla="*/ 983809 w 6707789"/>
              <a:gd name="connsiteY24" fmla="*/ 769441 h 769441"/>
              <a:gd name="connsiteX25" fmla="*/ 558982 w 6707789"/>
              <a:gd name="connsiteY25" fmla="*/ 769441 h 769441"/>
              <a:gd name="connsiteX26" fmla="*/ 0 w 6707789"/>
              <a:gd name="connsiteY26" fmla="*/ 769441 h 769441"/>
              <a:gd name="connsiteX27" fmla="*/ 0 w 6707789"/>
              <a:gd name="connsiteY27" fmla="*/ 407804 h 769441"/>
              <a:gd name="connsiteX28" fmla="*/ 0 w 6707789"/>
              <a:gd name="connsiteY28" fmla="*/ 0 h 76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707789" h="769441" fill="none" extrusionOk="0">
                <a:moveTo>
                  <a:pt x="0" y="0"/>
                </a:moveTo>
                <a:cubicBezTo>
                  <a:pt x="140926" y="-10224"/>
                  <a:pt x="369178" y="57659"/>
                  <a:pt x="558982" y="0"/>
                </a:cubicBezTo>
                <a:cubicBezTo>
                  <a:pt x="748786" y="-57659"/>
                  <a:pt x="833870" y="4178"/>
                  <a:pt x="983809" y="0"/>
                </a:cubicBezTo>
                <a:cubicBezTo>
                  <a:pt x="1133748" y="-4178"/>
                  <a:pt x="1457767" y="23054"/>
                  <a:pt x="1609869" y="0"/>
                </a:cubicBezTo>
                <a:cubicBezTo>
                  <a:pt x="1761971" y="-23054"/>
                  <a:pt x="1930207" y="36100"/>
                  <a:pt x="2034696" y="0"/>
                </a:cubicBezTo>
                <a:cubicBezTo>
                  <a:pt x="2139185" y="-36100"/>
                  <a:pt x="2386301" y="7573"/>
                  <a:pt x="2660756" y="0"/>
                </a:cubicBezTo>
                <a:cubicBezTo>
                  <a:pt x="2935211" y="-7573"/>
                  <a:pt x="2875156" y="850"/>
                  <a:pt x="3085583" y="0"/>
                </a:cubicBezTo>
                <a:cubicBezTo>
                  <a:pt x="3296010" y="-850"/>
                  <a:pt x="3452007" y="6038"/>
                  <a:pt x="3778721" y="0"/>
                </a:cubicBezTo>
                <a:cubicBezTo>
                  <a:pt x="4105435" y="-6038"/>
                  <a:pt x="4097392" y="35266"/>
                  <a:pt x="4337704" y="0"/>
                </a:cubicBezTo>
                <a:cubicBezTo>
                  <a:pt x="4578016" y="-35266"/>
                  <a:pt x="4618546" y="15417"/>
                  <a:pt x="4829608" y="0"/>
                </a:cubicBezTo>
                <a:cubicBezTo>
                  <a:pt x="5040670" y="-15417"/>
                  <a:pt x="5120138" y="32795"/>
                  <a:pt x="5388590" y="0"/>
                </a:cubicBezTo>
                <a:cubicBezTo>
                  <a:pt x="5657042" y="-32795"/>
                  <a:pt x="5795282" y="63237"/>
                  <a:pt x="6014651" y="0"/>
                </a:cubicBezTo>
                <a:cubicBezTo>
                  <a:pt x="6234020" y="-63237"/>
                  <a:pt x="6414830" y="24662"/>
                  <a:pt x="6707789" y="0"/>
                </a:cubicBezTo>
                <a:cubicBezTo>
                  <a:pt x="6726832" y="108405"/>
                  <a:pt x="6677317" y="253143"/>
                  <a:pt x="6707789" y="392415"/>
                </a:cubicBezTo>
                <a:cubicBezTo>
                  <a:pt x="6738261" y="531688"/>
                  <a:pt x="6675740" y="621716"/>
                  <a:pt x="6707789" y="769441"/>
                </a:cubicBezTo>
                <a:cubicBezTo>
                  <a:pt x="6473183" y="810233"/>
                  <a:pt x="6426300" y="723917"/>
                  <a:pt x="6215884" y="769441"/>
                </a:cubicBezTo>
                <a:cubicBezTo>
                  <a:pt x="6005469" y="814965"/>
                  <a:pt x="5857865" y="694303"/>
                  <a:pt x="5522746" y="769441"/>
                </a:cubicBezTo>
                <a:cubicBezTo>
                  <a:pt x="5187627" y="844579"/>
                  <a:pt x="5184859" y="721673"/>
                  <a:pt x="5097920" y="769441"/>
                </a:cubicBezTo>
                <a:cubicBezTo>
                  <a:pt x="5010981" y="817209"/>
                  <a:pt x="4671567" y="697716"/>
                  <a:pt x="4404781" y="769441"/>
                </a:cubicBezTo>
                <a:cubicBezTo>
                  <a:pt x="4137995" y="841166"/>
                  <a:pt x="4176496" y="742198"/>
                  <a:pt x="4047033" y="769441"/>
                </a:cubicBezTo>
                <a:cubicBezTo>
                  <a:pt x="3917570" y="796684"/>
                  <a:pt x="3673905" y="700745"/>
                  <a:pt x="3353895" y="769441"/>
                </a:cubicBezTo>
                <a:cubicBezTo>
                  <a:pt x="3033885" y="838137"/>
                  <a:pt x="2894255" y="734524"/>
                  <a:pt x="2660756" y="769441"/>
                </a:cubicBezTo>
                <a:cubicBezTo>
                  <a:pt x="2427257" y="804358"/>
                  <a:pt x="2338991" y="744277"/>
                  <a:pt x="2034696" y="769441"/>
                </a:cubicBezTo>
                <a:cubicBezTo>
                  <a:pt x="1730401" y="794605"/>
                  <a:pt x="1703316" y="715555"/>
                  <a:pt x="1542791" y="769441"/>
                </a:cubicBezTo>
                <a:cubicBezTo>
                  <a:pt x="1382266" y="823327"/>
                  <a:pt x="1126377" y="759013"/>
                  <a:pt x="983809" y="769441"/>
                </a:cubicBezTo>
                <a:cubicBezTo>
                  <a:pt x="841241" y="779869"/>
                  <a:pt x="712893" y="752384"/>
                  <a:pt x="558982" y="769441"/>
                </a:cubicBezTo>
                <a:cubicBezTo>
                  <a:pt x="405071" y="786498"/>
                  <a:pt x="174923" y="766569"/>
                  <a:pt x="0" y="769441"/>
                </a:cubicBezTo>
                <a:cubicBezTo>
                  <a:pt x="-20520" y="642142"/>
                  <a:pt x="16111" y="586137"/>
                  <a:pt x="0" y="407804"/>
                </a:cubicBezTo>
                <a:cubicBezTo>
                  <a:pt x="-16111" y="229471"/>
                  <a:pt x="20420" y="152768"/>
                  <a:pt x="0" y="0"/>
                </a:cubicBezTo>
                <a:close/>
              </a:path>
              <a:path w="6707789" h="769441" stroke="0" extrusionOk="0">
                <a:moveTo>
                  <a:pt x="0" y="0"/>
                </a:moveTo>
                <a:cubicBezTo>
                  <a:pt x="162834" y="-3571"/>
                  <a:pt x="358498" y="51614"/>
                  <a:pt x="558982" y="0"/>
                </a:cubicBezTo>
                <a:cubicBezTo>
                  <a:pt x="759466" y="-51614"/>
                  <a:pt x="898407" y="10622"/>
                  <a:pt x="1185043" y="0"/>
                </a:cubicBezTo>
                <a:cubicBezTo>
                  <a:pt x="1471679" y="-10622"/>
                  <a:pt x="1542912" y="46620"/>
                  <a:pt x="1878181" y="0"/>
                </a:cubicBezTo>
                <a:cubicBezTo>
                  <a:pt x="2213450" y="-46620"/>
                  <a:pt x="2224783" y="16615"/>
                  <a:pt x="2504241" y="0"/>
                </a:cubicBezTo>
                <a:cubicBezTo>
                  <a:pt x="2783699" y="-16615"/>
                  <a:pt x="2859760" y="65847"/>
                  <a:pt x="3197379" y="0"/>
                </a:cubicBezTo>
                <a:cubicBezTo>
                  <a:pt x="3534998" y="-65847"/>
                  <a:pt x="3453046" y="7568"/>
                  <a:pt x="3555128" y="0"/>
                </a:cubicBezTo>
                <a:cubicBezTo>
                  <a:pt x="3657210" y="-7568"/>
                  <a:pt x="3825817" y="28577"/>
                  <a:pt x="3912877" y="0"/>
                </a:cubicBezTo>
                <a:cubicBezTo>
                  <a:pt x="3999937" y="-28577"/>
                  <a:pt x="4180976" y="134"/>
                  <a:pt x="4404781" y="0"/>
                </a:cubicBezTo>
                <a:cubicBezTo>
                  <a:pt x="4628586" y="-134"/>
                  <a:pt x="4721672" y="14282"/>
                  <a:pt x="4896686" y="0"/>
                </a:cubicBezTo>
                <a:cubicBezTo>
                  <a:pt x="5071700" y="-14282"/>
                  <a:pt x="5157417" y="13209"/>
                  <a:pt x="5388590" y="0"/>
                </a:cubicBezTo>
                <a:cubicBezTo>
                  <a:pt x="5619763" y="-13209"/>
                  <a:pt x="5716348" y="42078"/>
                  <a:pt x="5813417" y="0"/>
                </a:cubicBezTo>
                <a:cubicBezTo>
                  <a:pt x="5910486" y="-42078"/>
                  <a:pt x="6381559" y="33249"/>
                  <a:pt x="6707789" y="0"/>
                </a:cubicBezTo>
                <a:cubicBezTo>
                  <a:pt x="6732764" y="87749"/>
                  <a:pt x="6685685" y="186262"/>
                  <a:pt x="6707789" y="369332"/>
                </a:cubicBezTo>
                <a:cubicBezTo>
                  <a:pt x="6729893" y="552402"/>
                  <a:pt x="6699230" y="608340"/>
                  <a:pt x="6707789" y="769441"/>
                </a:cubicBezTo>
                <a:cubicBezTo>
                  <a:pt x="6502169" y="816854"/>
                  <a:pt x="6177739" y="727344"/>
                  <a:pt x="6014651" y="769441"/>
                </a:cubicBezTo>
                <a:cubicBezTo>
                  <a:pt x="5851563" y="811538"/>
                  <a:pt x="5713985" y="739948"/>
                  <a:pt x="5522746" y="769441"/>
                </a:cubicBezTo>
                <a:cubicBezTo>
                  <a:pt x="5331508" y="798934"/>
                  <a:pt x="5128221" y="728415"/>
                  <a:pt x="4963764" y="769441"/>
                </a:cubicBezTo>
                <a:cubicBezTo>
                  <a:pt x="4799307" y="810467"/>
                  <a:pt x="4561174" y="764652"/>
                  <a:pt x="4270626" y="769441"/>
                </a:cubicBezTo>
                <a:cubicBezTo>
                  <a:pt x="3980078" y="774230"/>
                  <a:pt x="3942621" y="755559"/>
                  <a:pt x="3711643" y="769441"/>
                </a:cubicBezTo>
                <a:cubicBezTo>
                  <a:pt x="3480665" y="783323"/>
                  <a:pt x="3397684" y="761696"/>
                  <a:pt x="3286817" y="769441"/>
                </a:cubicBezTo>
                <a:cubicBezTo>
                  <a:pt x="3175950" y="777186"/>
                  <a:pt x="2805883" y="730344"/>
                  <a:pt x="2660756" y="769441"/>
                </a:cubicBezTo>
                <a:cubicBezTo>
                  <a:pt x="2515629" y="808538"/>
                  <a:pt x="2226324" y="690049"/>
                  <a:pt x="1967618" y="769441"/>
                </a:cubicBezTo>
                <a:cubicBezTo>
                  <a:pt x="1708912" y="848833"/>
                  <a:pt x="1515150" y="728336"/>
                  <a:pt x="1341558" y="769441"/>
                </a:cubicBezTo>
                <a:cubicBezTo>
                  <a:pt x="1167966" y="810546"/>
                  <a:pt x="851480" y="730132"/>
                  <a:pt x="715497" y="769441"/>
                </a:cubicBezTo>
                <a:cubicBezTo>
                  <a:pt x="579514" y="808750"/>
                  <a:pt x="352630" y="693185"/>
                  <a:pt x="0" y="769441"/>
                </a:cubicBezTo>
                <a:cubicBezTo>
                  <a:pt x="-21165" y="606048"/>
                  <a:pt x="9003" y="493831"/>
                  <a:pt x="0" y="407804"/>
                </a:cubicBezTo>
                <a:cubicBezTo>
                  <a:pt x="-9003" y="321777"/>
                  <a:pt x="25432" y="94883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323583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fr-FR" sz="800" b="1" dirty="0">
              <a:solidFill>
                <a:schemeClr val="bg1"/>
              </a:solidFill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Un </a:t>
            </a:r>
            <a:r>
              <a:rPr lang="fr-FR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NPS qui plafonne en 2023</a:t>
            </a:r>
            <a:r>
              <a:rPr lang="fr-FR" b="1" dirty="0">
                <a:solidFill>
                  <a:schemeClr val="bg1"/>
                </a:solidFill>
              </a:rPr>
              <a:t>, sous l’effet </a:t>
            </a:r>
            <a:br>
              <a:rPr lang="fr-FR" b="1" dirty="0">
                <a:solidFill>
                  <a:schemeClr val="bg1"/>
                </a:solidFill>
              </a:rPr>
            </a:br>
            <a:r>
              <a:rPr lang="fr-FR" b="1" dirty="0">
                <a:solidFill>
                  <a:schemeClr val="bg1"/>
                </a:solidFill>
              </a:rPr>
              <a:t>d’une </a:t>
            </a:r>
            <a:r>
              <a:rPr lang="fr-FR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joignabilité par téléphone en retrait</a:t>
            </a:r>
            <a:endParaRPr lang="fr-FR" sz="8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A418D32C-F3D1-436C-6099-783F6BADE1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6740838"/>
              </p:ext>
            </p:extLst>
          </p:nvPr>
        </p:nvGraphicFramePr>
        <p:xfrm>
          <a:off x="538447" y="2756738"/>
          <a:ext cx="5459340" cy="2890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1" name="Picture 2" descr="au-sommet-patrx-lenewplayer - Au Sommet - Au Sommet">
            <a:extLst>
              <a:ext uri="{FF2B5EF4-FFF2-40B4-BE49-F238E27FC236}">
                <a16:creationId xmlns:a16="http://schemas.microsoft.com/office/drawing/2014/main" id="{2019167F-12B6-2C13-F83C-7A30A83EBD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0" b="28130"/>
          <a:stretch/>
        </p:blipFill>
        <p:spPr bwMode="auto">
          <a:xfrm flipH="1">
            <a:off x="665813" y="2796889"/>
            <a:ext cx="5335616" cy="302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22AB536-FD2B-6578-E12F-C8CF0FF04DBD}"/>
              </a:ext>
            </a:extLst>
          </p:cNvPr>
          <p:cNvSpPr txBox="1"/>
          <p:nvPr/>
        </p:nvSpPr>
        <p:spPr>
          <a:xfrm>
            <a:off x="574780" y="5777331"/>
            <a:ext cx="24463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Rang CEGEE - Bench</a:t>
            </a:r>
          </a:p>
        </p:txBody>
      </p:sp>
      <p:pic>
        <p:nvPicPr>
          <p:cNvPr id="6" name="Son enregistré">
            <a:hlinkClick r:id="" action="ppaction://media"/>
            <a:extLst>
              <a:ext uri="{FF2B5EF4-FFF2-40B4-BE49-F238E27FC236}">
                <a16:creationId xmlns:a16="http://schemas.microsoft.com/office/drawing/2014/main" id="{A5253B7A-7338-B0C1-42B0-67873F99B0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8534" y="53691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5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1EFDC3D8-D0BB-67FC-AC83-D0A3CCD24A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l="578" t="303" r="-578" b="46299"/>
          <a:stretch/>
        </p:blipFill>
        <p:spPr>
          <a:xfrm>
            <a:off x="9552440" y="1942633"/>
            <a:ext cx="2460128" cy="4292324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Les clients </a:t>
            </a:r>
            <a:r>
              <a:rPr lang="fr-FR" dirty="0">
                <a:solidFill>
                  <a:schemeClr val="accent1"/>
                </a:solidFill>
                <a:latin typeface="Montserrat Black"/>
              </a:rPr>
              <a:t>sans contact depuis plus d’un an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LES CLIENTS SANS CONTACT </a:t>
            </a:r>
          </a:p>
        </p:txBody>
      </p:sp>
      <p:grpSp>
        <p:nvGrpSpPr>
          <p:cNvPr id="38" name="Graphique 1830">
            <a:extLst>
              <a:ext uri="{FF2B5EF4-FFF2-40B4-BE49-F238E27FC236}">
                <a16:creationId xmlns:a16="http://schemas.microsoft.com/office/drawing/2014/main" id="{6BC20E26-5E04-4F4B-B895-04D9D62686F6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43" name="Graphique 1830">
              <a:extLst>
                <a:ext uri="{FF2B5EF4-FFF2-40B4-BE49-F238E27FC236}">
                  <a16:creationId xmlns:a16="http://schemas.microsoft.com/office/drawing/2014/main" id="{C619E78B-A128-43AE-AFFA-C39D4196266B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8C2D5DDC-07C6-49A8-8439-1005C0DB9F5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063152D0-8ECF-4272-A1BB-1CCEE855B21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970F8422-3ECF-4363-A3F5-B1671A5035F0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66585C63-09CF-403E-BC4E-D7148A3B810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E02249AF-5F75-476F-B976-1A50860D42A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E9EE1D39-2070-45E7-8835-3AC1C1C5C4A8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1727DA5D-6E9D-4782-8EA4-CC1604458B46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9C236FFB-357C-450B-A968-DFBCE159A28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B3BBD6C6-DEE9-4AF2-A5A2-C96A9C0B9D11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A32CDF2A-EC65-4DFD-A8AE-12E946352F16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B95DE52B-9E4F-475C-8F1A-322D08FC9AB7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92C3A42A-DD8B-4752-B7BE-77DAF692D9F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64BADB03-3081-4540-A2DF-934E038C7E2C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72182B7C-DD77-472D-9E60-45A3C5B6F661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9A644F44-B4D2-443B-98DF-4AC93F128CF8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A5119D7F-5E5D-4006-9CF3-320D5DA4F5A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3" name="Graphique 1772">
            <a:extLst>
              <a:ext uri="{FF2B5EF4-FFF2-40B4-BE49-F238E27FC236}">
                <a16:creationId xmlns:a16="http://schemas.microsoft.com/office/drawing/2014/main" id="{663F60D4-B497-4B9A-94FE-4F75E5C195BB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817B98EB-F6B2-4A4C-9480-D2F6700516C9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5" name="Graphique 1772">
              <a:extLst>
                <a:ext uri="{FF2B5EF4-FFF2-40B4-BE49-F238E27FC236}">
                  <a16:creationId xmlns:a16="http://schemas.microsoft.com/office/drawing/2014/main" id="{ABC014E3-EF38-4EBF-8AC0-D1E02E25ED0D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0436F13A-3F41-49E2-A972-FBDE12AA3214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28F36248-FA77-4714-BC07-4C1C5E1501DA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5D936D59-9FCB-4221-8B45-45DFB9FB1216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6E3F0368-42EA-4800-A7FD-C23F4A75A116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EB3AE297-5610-4CA2-8EE8-9AD429FBA8D7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27BAEFB7-962A-4E18-9A15-21EC0F4C49AC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65924146-6B03-4549-8095-C4E80D91EF65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71" name="Graphique 1772">
              <a:extLst>
                <a:ext uri="{FF2B5EF4-FFF2-40B4-BE49-F238E27FC236}">
                  <a16:creationId xmlns:a16="http://schemas.microsoft.com/office/drawing/2014/main" id="{D050D1CE-9064-4F5C-A1C8-99A2F5C0E69E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CE320266-F83E-4FF1-B6B0-1760969CE9A2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9FE99CE0-90F5-4219-BC47-8542AF261E9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90D8C606-4575-4A0E-954F-273DE2827A42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A3553663-6A50-452E-A6F7-2A39C81E4556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3A6F5AF4-0FE4-476B-B67F-0FDFEAF9F1B5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D93AC825-47A2-419C-9685-F111DC9929A1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5CDA5F8D-48D7-4297-8E23-7232E2ACCBAA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D6F5D391-A673-4961-978C-5EDE9F30BE70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CC3A8AC4-0401-4A14-AE2A-8A5256FEED21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04378FFB-1EA7-4F0A-9326-3DD331F5C1D2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95B8C88C-5F97-4B1E-B266-E6DAB9267DDA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551E0AB6-68E8-4BAE-8215-FB2F8FF2EED5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A86F7EDC-7B9B-4ADE-8F55-40D27B05059F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7" name="Graphique 1813">
            <a:extLst>
              <a:ext uri="{FF2B5EF4-FFF2-40B4-BE49-F238E27FC236}">
                <a16:creationId xmlns:a16="http://schemas.microsoft.com/office/drawing/2014/main" id="{5C5046BD-7965-486A-99B2-21B34C14D7C4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8" name="Graphique 1813">
              <a:extLst>
                <a:ext uri="{FF2B5EF4-FFF2-40B4-BE49-F238E27FC236}">
                  <a16:creationId xmlns:a16="http://schemas.microsoft.com/office/drawing/2014/main" id="{67D85F36-5738-4C92-A435-E234DEC7E87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90" name="Graphique 1813">
                <a:extLst>
                  <a:ext uri="{FF2B5EF4-FFF2-40B4-BE49-F238E27FC236}">
                    <a16:creationId xmlns:a16="http://schemas.microsoft.com/office/drawing/2014/main" id="{F703849B-B542-4077-A3A9-95BACF913776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5C22F97B-80CD-4E72-80FC-63A0660CD0D4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6" name="Forme libre : forme 105">
                    <a:extLst>
                      <a:ext uri="{FF2B5EF4-FFF2-40B4-BE49-F238E27FC236}">
                        <a16:creationId xmlns:a16="http://schemas.microsoft.com/office/drawing/2014/main" id="{D9265C1C-5758-44CC-AF07-7968AA71A23F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7" name="Forme libre : forme 106">
                    <a:extLst>
                      <a:ext uri="{FF2B5EF4-FFF2-40B4-BE49-F238E27FC236}">
                        <a16:creationId xmlns:a16="http://schemas.microsoft.com/office/drawing/2014/main" id="{41A2229C-7896-4394-8563-CB6ABDBB33FC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41B86380-C3A2-41D2-B668-8E9689C77999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B08F94AE-C519-4AFA-8308-A3934651125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Forme libre : forme 94">
                  <a:extLst>
                    <a:ext uri="{FF2B5EF4-FFF2-40B4-BE49-F238E27FC236}">
                      <a16:creationId xmlns:a16="http://schemas.microsoft.com/office/drawing/2014/main" id="{1DC289B1-296D-409A-B36E-15923FFD97DC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96" name="Graphique 1813">
                  <a:extLst>
                    <a:ext uri="{FF2B5EF4-FFF2-40B4-BE49-F238E27FC236}">
                      <a16:creationId xmlns:a16="http://schemas.microsoft.com/office/drawing/2014/main" id="{2E55762F-18B4-4050-88B8-EC8A5CE358C7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03" name="Forme libre : forme 102">
                    <a:extLst>
                      <a:ext uri="{FF2B5EF4-FFF2-40B4-BE49-F238E27FC236}">
                        <a16:creationId xmlns:a16="http://schemas.microsoft.com/office/drawing/2014/main" id="{6BDA2962-03BF-424B-847A-4D2C1D39049E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Forme libre : forme 103">
                    <a:extLst>
                      <a:ext uri="{FF2B5EF4-FFF2-40B4-BE49-F238E27FC236}">
                        <a16:creationId xmlns:a16="http://schemas.microsoft.com/office/drawing/2014/main" id="{D26B1769-1111-4764-85F2-12ADC71AA59A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" name="Forme libre : forme 104">
                    <a:extLst>
                      <a:ext uri="{FF2B5EF4-FFF2-40B4-BE49-F238E27FC236}">
                        <a16:creationId xmlns:a16="http://schemas.microsoft.com/office/drawing/2014/main" id="{6299EB7D-CF51-4703-B972-3EB0A9F8CF9C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7" name="Graphique 1813">
                  <a:extLst>
                    <a:ext uri="{FF2B5EF4-FFF2-40B4-BE49-F238E27FC236}">
                      <a16:creationId xmlns:a16="http://schemas.microsoft.com/office/drawing/2014/main" id="{90CDED4A-1322-45D9-A61B-BA39FDA597C6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C4F8E585-F284-4D0A-84C9-CB6C3C37C6F5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06E51B44-F34B-418C-B5A6-18BEE2DDB1C0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E219B03C-9C66-40F8-9352-CC1084A42563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705C0360-2A9D-44C7-9B55-D4386A62FFDB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Forme libre : forme 98">
                  <a:extLst>
                    <a:ext uri="{FF2B5EF4-FFF2-40B4-BE49-F238E27FC236}">
                      <a16:creationId xmlns:a16="http://schemas.microsoft.com/office/drawing/2014/main" id="{92D94092-A56F-4748-B607-2309D1A75635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220B6791-6513-4920-917E-13FF0E541917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3A9E2B71-5F98-4989-BCEA-18D0F079C92F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8" name="Graphique 1846">
            <a:extLst>
              <a:ext uri="{FF2B5EF4-FFF2-40B4-BE49-F238E27FC236}">
                <a16:creationId xmlns:a16="http://schemas.microsoft.com/office/drawing/2014/main" id="{BC2B71EC-EC5A-4E66-9D1C-8378B15155FA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DF534442-CA55-4416-AF42-20392E0DDB7E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7FD9C98E-B8F4-4E46-B227-377D4FF579E3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3EDFD581-705A-4E5E-A701-B4A57EA3735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F18233AF-B2A5-4119-AD6A-76B97F7CF588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3236B8FA-5C56-4537-B6BC-CE3C312B0131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BDDFEF34-DD86-4E40-917E-03BA0B82567D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FAB53D67-259D-4833-9AB2-938514A80E56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031568B6-1A06-41C3-BF85-653BA7A27FDA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5A14E174-8E6B-4F1C-80DB-22AD8DBAB83B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" name="Graphique 2">
            <a:extLst>
              <a:ext uri="{FF2B5EF4-FFF2-40B4-BE49-F238E27FC236}">
                <a16:creationId xmlns:a16="http://schemas.microsoft.com/office/drawing/2014/main" id="{668C3A98-9C48-12A2-90D9-13F03F51054E}"/>
              </a:ext>
            </a:extLst>
          </p:cNvPr>
          <p:cNvGrpSpPr/>
          <p:nvPr/>
        </p:nvGrpSpPr>
        <p:grpSpPr>
          <a:xfrm>
            <a:off x="673656" y="2692909"/>
            <a:ext cx="216456" cy="247380"/>
            <a:chOff x="1184026" y="296326"/>
            <a:chExt cx="555828" cy="635238"/>
          </a:xfrm>
          <a:noFill/>
        </p:grpSpPr>
        <p:sp>
          <p:nvSpPr>
            <p:cNvPr id="20" name="Forme libre : forme 17">
              <a:extLst>
                <a:ext uri="{FF2B5EF4-FFF2-40B4-BE49-F238E27FC236}">
                  <a16:creationId xmlns:a16="http://schemas.microsoft.com/office/drawing/2014/main" id="{2AC9BBE4-C7F4-8352-0F6E-CDF2EE9EAD05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orme libre : forme 18">
              <a:extLst>
                <a:ext uri="{FF2B5EF4-FFF2-40B4-BE49-F238E27FC236}">
                  <a16:creationId xmlns:a16="http://schemas.microsoft.com/office/drawing/2014/main" id="{DDAE59A4-2780-8037-4B5D-819B44B8D31F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Forme libre : forme 19">
              <a:extLst>
                <a:ext uri="{FF2B5EF4-FFF2-40B4-BE49-F238E27FC236}">
                  <a16:creationId xmlns:a16="http://schemas.microsoft.com/office/drawing/2014/main" id="{DC6DFF2B-06E9-C844-AC05-B82A81A102A1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orme libre : forme 20">
              <a:extLst>
                <a:ext uri="{FF2B5EF4-FFF2-40B4-BE49-F238E27FC236}">
                  <a16:creationId xmlns:a16="http://schemas.microsoft.com/office/drawing/2014/main" id="{316D0BA7-4E5D-E68B-583C-F8537BADA7E9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Forme libre : forme 21">
              <a:extLst>
                <a:ext uri="{FF2B5EF4-FFF2-40B4-BE49-F238E27FC236}">
                  <a16:creationId xmlns:a16="http://schemas.microsoft.com/office/drawing/2014/main" id="{CD7FAE78-FA1E-7A99-1096-081ADC4A9606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orme libre : forme 22">
              <a:extLst>
                <a:ext uri="{FF2B5EF4-FFF2-40B4-BE49-F238E27FC236}">
                  <a16:creationId xmlns:a16="http://schemas.microsoft.com/office/drawing/2014/main" id="{200E9624-DD1F-938A-42B3-9EFCEF238A22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orme libre : forme 23">
              <a:extLst>
                <a:ext uri="{FF2B5EF4-FFF2-40B4-BE49-F238E27FC236}">
                  <a16:creationId xmlns:a16="http://schemas.microsoft.com/office/drawing/2014/main" id="{5596A184-9EE6-4C8E-AB2E-DFCE996B6673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Forme libre : forme 24">
              <a:extLst>
                <a:ext uri="{FF2B5EF4-FFF2-40B4-BE49-F238E27FC236}">
                  <a16:creationId xmlns:a16="http://schemas.microsoft.com/office/drawing/2014/main" id="{A20F57FC-250F-C0C8-E0E0-5201997ACECF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2F0A0B9-9127-22FA-A585-897243D018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50000"/>
          </a:blip>
          <a:srcRect l="32996" r="37458"/>
          <a:stretch/>
        </p:blipFill>
        <p:spPr>
          <a:xfrm>
            <a:off x="468616" y="1414372"/>
            <a:ext cx="2460129" cy="4461005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DFC7397-05C5-F582-DB32-8E9E2794B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2. </a:t>
            </a:r>
            <a:r>
              <a:rPr lang="fr-FR" dirty="0"/>
              <a:t>Nos leviers d’amélioration</a:t>
            </a:r>
          </a:p>
        </p:txBody>
      </p:sp>
      <p:pic>
        <p:nvPicPr>
          <p:cNvPr id="4" name="Picture 6" descr="fleche-rouge - Tous Perfect">
            <a:extLst>
              <a:ext uri="{FF2B5EF4-FFF2-40B4-BE49-F238E27FC236}">
                <a16:creationId xmlns:a16="http://schemas.microsoft.com/office/drawing/2014/main" id="{E011007B-0E8F-B1AC-3D07-1FDB4461A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88389" flipH="1" flipV="1">
            <a:off x="3998513" y="2419385"/>
            <a:ext cx="1658681" cy="82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EDF016C-FFC9-1FB7-BADE-8ED1356DC8DE}"/>
              </a:ext>
            </a:extLst>
          </p:cNvPr>
          <p:cNvSpPr txBox="1"/>
          <p:nvPr/>
        </p:nvSpPr>
        <p:spPr>
          <a:xfrm>
            <a:off x="2100802" y="1101883"/>
            <a:ext cx="8174839" cy="892552"/>
          </a:xfrm>
          <a:custGeom>
            <a:avLst/>
            <a:gdLst>
              <a:gd name="connsiteX0" fmla="*/ 0 w 8174839"/>
              <a:gd name="connsiteY0" fmla="*/ 0 h 892552"/>
              <a:gd name="connsiteX1" fmla="*/ 665665 w 8174839"/>
              <a:gd name="connsiteY1" fmla="*/ 0 h 892552"/>
              <a:gd name="connsiteX2" fmla="*/ 1249583 w 8174839"/>
              <a:gd name="connsiteY2" fmla="*/ 0 h 892552"/>
              <a:gd name="connsiteX3" fmla="*/ 1751751 w 8174839"/>
              <a:gd name="connsiteY3" fmla="*/ 0 h 892552"/>
              <a:gd name="connsiteX4" fmla="*/ 2335668 w 8174839"/>
              <a:gd name="connsiteY4" fmla="*/ 0 h 892552"/>
              <a:gd name="connsiteX5" fmla="*/ 3001334 w 8174839"/>
              <a:gd name="connsiteY5" fmla="*/ 0 h 892552"/>
              <a:gd name="connsiteX6" fmla="*/ 3585251 w 8174839"/>
              <a:gd name="connsiteY6" fmla="*/ 0 h 892552"/>
              <a:gd name="connsiteX7" fmla="*/ 4250916 w 8174839"/>
              <a:gd name="connsiteY7" fmla="*/ 0 h 892552"/>
              <a:gd name="connsiteX8" fmla="*/ 4589588 w 8174839"/>
              <a:gd name="connsiteY8" fmla="*/ 0 h 892552"/>
              <a:gd name="connsiteX9" fmla="*/ 5010008 w 8174839"/>
              <a:gd name="connsiteY9" fmla="*/ 0 h 892552"/>
              <a:gd name="connsiteX10" fmla="*/ 5430429 w 8174839"/>
              <a:gd name="connsiteY10" fmla="*/ 0 h 892552"/>
              <a:gd name="connsiteX11" fmla="*/ 5850849 w 8174839"/>
              <a:gd name="connsiteY11" fmla="*/ 0 h 892552"/>
              <a:gd name="connsiteX12" fmla="*/ 6189521 w 8174839"/>
              <a:gd name="connsiteY12" fmla="*/ 0 h 892552"/>
              <a:gd name="connsiteX13" fmla="*/ 6773438 w 8174839"/>
              <a:gd name="connsiteY13" fmla="*/ 0 h 892552"/>
              <a:gd name="connsiteX14" fmla="*/ 7520852 w 8174839"/>
              <a:gd name="connsiteY14" fmla="*/ 0 h 892552"/>
              <a:gd name="connsiteX15" fmla="*/ 8174839 w 8174839"/>
              <a:gd name="connsiteY15" fmla="*/ 0 h 892552"/>
              <a:gd name="connsiteX16" fmla="*/ 8174839 w 8174839"/>
              <a:gd name="connsiteY16" fmla="*/ 419499 h 892552"/>
              <a:gd name="connsiteX17" fmla="*/ 8174839 w 8174839"/>
              <a:gd name="connsiteY17" fmla="*/ 892552 h 892552"/>
              <a:gd name="connsiteX18" fmla="*/ 7754419 w 8174839"/>
              <a:gd name="connsiteY18" fmla="*/ 892552 h 892552"/>
              <a:gd name="connsiteX19" fmla="*/ 7333998 w 8174839"/>
              <a:gd name="connsiteY19" fmla="*/ 892552 h 892552"/>
              <a:gd name="connsiteX20" fmla="*/ 6668333 w 8174839"/>
              <a:gd name="connsiteY20" fmla="*/ 892552 h 892552"/>
              <a:gd name="connsiteX21" fmla="*/ 6329661 w 8174839"/>
              <a:gd name="connsiteY21" fmla="*/ 892552 h 892552"/>
              <a:gd name="connsiteX22" fmla="*/ 5582247 w 8174839"/>
              <a:gd name="connsiteY22" fmla="*/ 892552 h 892552"/>
              <a:gd name="connsiteX23" fmla="*/ 4834833 w 8174839"/>
              <a:gd name="connsiteY23" fmla="*/ 892552 h 892552"/>
              <a:gd name="connsiteX24" fmla="*/ 4496161 w 8174839"/>
              <a:gd name="connsiteY24" fmla="*/ 892552 h 892552"/>
              <a:gd name="connsiteX25" fmla="*/ 3830496 w 8174839"/>
              <a:gd name="connsiteY25" fmla="*/ 892552 h 892552"/>
              <a:gd name="connsiteX26" fmla="*/ 3328327 w 8174839"/>
              <a:gd name="connsiteY26" fmla="*/ 892552 h 892552"/>
              <a:gd name="connsiteX27" fmla="*/ 2580913 w 8174839"/>
              <a:gd name="connsiteY27" fmla="*/ 892552 h 892552"/>
              <a:gd name="connsiteX28" fmla="*/ 2160493 w 8174839"/>
              <a:gd name="connsiteY28" fmla="*/ 892552 h 892552"/>
              <a:gd name="connsiteX29" fmla="*/ 1740073 w 8174839"/>
              <a:gd name="connsiteY29" fmla="*/ 892552 h 892552"/>
              <a:gd name="connsiteX30" fmla="*/ 1319653 w 8174839"/>
              <a:gd name="connsiteY30" fmla="*/ 892552 h 892552"/>
              <a:gd name="connsiteX31" fmla="*/ 899232 w 8174839"/>
              <a:gd name="connsiteY31" fmla="*/ 892552 h 892552"/>
              <a:gd name="connsiteX32" fmla="*/ 0 w 8174839"/>
              <a:gd name="connsiteY32" fmla="*/ 892552 h 892552"/>
              <a:gd name="connsiteX33" fmla="*/ 0 w 8174839"/>
              <a:gd name="connsiteY33" fmla="*/ 473053 h 892552"/>
              <a:gd name="connsiteX34" fmla="*/ 0 w 8174839"/>
              <a:gd name="connsiteY34" fmla="*/ 0 h 89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174839" h="892552" fill="none" extrusionOk="0">
                <a:moveTo>
                  <a:pt x="0" y="0"/>
                </a:moveTo>
                <a:cubicBezTo>
                  <a:pt x="146382" y="-74470"/>
                  <a:pt x="384956" y="73207"/>
                  <a:pt x="665665" y="0"/>
                </a:cubicBezTo>
                <a:cubicBezTo>
                  <a:pt x="946374" y="-73207"/>
                  <a:pt x="1021268" y="29751"/>
                  <a:pt x="1249583" y="0"/>
                </a:cubicBezTo>
                <a:cubicBezTo>
                  <a:pt x="1477898" y="-29751"/>
                  <a:pt x="1589728" y="4423"/>
                  <a:pt x="1751751" y="0"/>
                </a:cubicBezTo>
                <a:cubicBezTo>
                  <a:pt x="1913774" y="-4423"/>
                  <a:pt x="2048407" y="64691"/>
                  <a:pt x="2335668" y="0"/>
                </a:cubicBezTo>
                <a:cubicBezTo>
                  <a:pt x="2622929" y="-64691"/>
                  <a:pt x="2784167" y="30104"/>
                  <a:pt x="3001334" y="0"/>
                </a:cubicBezTo>
                <a:cubicBezTo>
                  <a:pt x="3218501" y="-30104"/>
                  <a:pt x="3339166" y="34645"/>
                  <a:pt x="3585251" y="0"/>
                </a:cubicBezTo>
                <a:cubicBezTo>
                  <a:pt x="3831336" y="-34645"/>
                  <a:pt x="4006796" y="44797"/>
                  <a:pt x="4250916" y="0"/>
                </a:cubicBezTo>
                <a:cubicBezTo>
                  <a:pt x="4495037" y="-44797"/>
                  <a:pt x="4467249" y="17655"/>
                  <a:pt x="4589588" y="0"/>
                </a:cubicBezTo>
                <a:cubicBezTo>
                  <a:pt x="4711927" y="-17655"/>
                  <a:pt x="4858717" y="13552"/>
                  <a:pt x="5010008" y="0"/>
                </a:cubicBezTo>
                <a:cubicBezTo>
                  <a:pt x="5161299" y="-13552"/>
                  <a:pt x="5240310" y="30726"/>
                  <a:pt x="5430429" y="0"/>
                </a:cubicBezTo>
                <a:cubicBezTo>
                  <a:pt x="5620548" y="-30726"/>
                  <a:pt x="5680782" y="45290"/>
                  <a:pt x="5850849" y="0"/>
                </a:cubicBezTo>
                <a:cubicBezTo>
                  <a:pt x="6020916" y="-45290"/>
                  <a:pt x="6082412" y="10655"/>
                  <a:pt x="6189521" y="0"/>
                </a:cubicBezTo>
                <a:cubicBezTo>
                  <a:pt x="6296630" y="-10655"/>
                  <a:pt x="6632584" y="14806"/>
                  <a:pt x="6773438" y="0"/>
                </a:cubicBezTo>
                <a:cubicBezTo>
                  <a:pt x="6914292" y="-14806"/>
                  <a:pt x="7238016" y="17588"/>
                  <a:pt x="7520852" y="0"/>
                </a:cubicBezTo>
                <a:cubicBezTo>
                  <a:pt x="7803688" y="-17588"/>
                  <a:pt x="7946967" y="10497"/>
                  <a:pt x="8174839" y="0"/>
                </a:cubicBezTo>
                <a:cubicBezTo>
                  <a:pt x="8222700" y="209640"/>
                  <a:pt x="8168428" y="260769"/>
                  <a:pt x="8174839" y="419499"/>
                </a:cubicBezTo>
                <a:cubicBezTo>
                  <a:pt x="8181250" y="578229"/>
                  <a:pt x="8150992" y="665979"/>
                  <a:pt x="8174839" y="892552"/>
                </a:cubicBezTo>
                <a:cubicBezTo>
                  <a:pt x="8021236" y="926864"/>
                  <a:pt x="7838806" y="872880"/>
                  <a:pt x="7754419" y="892552"/>
                </a:cubicBezTo>
                <a:cubicBezTo>
                  <a:pt x="7670032" y="912224"/>
                  <a:pt x="7520544" y="863834"/>
                  <a:pt x="7333998" y="892552"/>
                </a:cubicBezTo>
                <a:cubicBezTo>
                  <a:pt x="7147452" y="921270"/>
                  <a:pt x="6957388" y="816641"/>
                  <a:pt x="6668333" y="892552"/>
                </a:cubicBezTo>
                <a:cubicBezTo>
                  <a:pt x="6379279" y="968463"/>
                  <a:pt x="6420587" y="882810"/>
                  <a:pt x="6329661" y="892552"/>
                </a:cubicBezTo>
                <a:cubicBezTo>
                  <a:pt x="6238735" y="902294"/>
                  <a:pt x="5895962" y="861812"/>
                  <a:pt x="5582247" y="892552"/>
                </a:cubicBezTo>
                <a:cubicBezTo>
                  <a:pt x="5268532" y="923292"/>
                  <a:pt x="5079362" y="884897"/>
                  <a:pt x="4834833" y="892552"/>
                </a:cubicBezTo>
                <a:cubicBezTo>
                  <a:pt x="4590304" y="900207"/>
                  <a:pt x="4598367" y="881648"/>
                  <a:pt x="4496161" y="892552"/>
                </a:cubicBezTo>
                <a:cubicBezTo>
                  <a:pt x="4393955" y="903456"/>
                  <a:pt x="4088596" y="819289"/>
                  <a:pt x="3830496" y="892552"/>
                </a:cubicBezTo>
                <a:cubicBezTo>
                  <a:pt x="3572396" y="965815"/>
                  <a:pt x="3559302" y="879001"/>
                  <a:pt x="3328327" y="892552"/>
                </a:cubicBezTo>
                <a:cubicBezTo>
                  <a:pt x="3097352" y="906103"/>
                  <a:pt x="2900817" y="869182"/>
                  <a:pt x="2580913" y="892552"/>
                </a:cubicBezTo>
                <a:cubicBezTo>
                  <a:pt x="2261009" y="915922"/>
                  <a:pt x="2334745" y="861893"/>
                  <a:pt x="2160493" y="892552"/>
                </a:cubicBezTo>
                <a:cubicBezTo>
                  <a:pt x="1986241" y="923211"/>
                  <a:pt x="1841857" y="863064"/>
                  <a:pt x="1740073" y="892552"/>
                </a:cubicBezTo>
                <a:cubicBezTo>
                  <a:pt x="1638289" y="922040"/>
                  <a:pt x="1487490" y="868854"/>
                  <a:pt x="1319653" y="892552"/>
                </a:cubicBezTo>
                <a:cubicBezTo>
                  <a:pt x="1151816" y="916250"/>
                  <a:pt x="1065366" y="881930"/>
                  <a:pt x="899232" y="892552"/>
                </a:cubicBezTo>
                <a:cubicBezTo>
                  <a:pt x="733098" y="903174"/>
                  <a:pt x="304858" y="840700"/>
                  <a:pt x="0" y="892552"/>
                </a:cubicBezTo>
                <a:cubicBezTo>
                  <a:pt x="-16240" y="746533"/>
                  <a:pt x="5811" y="668201"/>
                  <a:pt x="0" y="473053"/>
                </a:cubicBezTo>
                <a:cubicBezTo>
                  <a:pt x="-5811" y="277905"/>
                  <a:pt x="48943" y="132515"/>
                  <a:pt x="0" y="0"/>
                </a:cubicBezTo>
                <a:close/>
              </a:path>
              <a:path w="8174839" h="892552" stroke="0" extrusionOk="0">
                <a:moveTo>
                  <a:pt x="0" y="0"/>
                </a:moveTo>
                <a:cubicBezTo>
                  <a:pt x="146930" y="-28056"/>
                  <a:pt x="397075" y="59735"/>
                  <a:pt x="583917" y="0"/>
                </a:cubicBezTo>
                <a:cubicBezTo>
                  <a:pt x="770759" y="-59735"/>
                  <a:pt x="945572" y="31571"/>
                  <a:pt x="1249583" y="0"/>
                </a:cubicBezTo>
                <a:cubicBezTo>
                  <a:pt x="1553594" y="-31571"/>
                  <a:pt x="1824697" y="76510"/>
                  <a:pt x="1996996" y="0"/>
                </a:cubicBezTo>
                <a:cubicBezTo>
                  <a:pt x="2169295" y="-76510"/>
                  <a:pt x="2476880" y="14197"/>
                  <a:pt x="2662662" y="0"/>
                </a:cubicBezTo>
                <a:cubicBezTo>
                  <a:pt x="2848444" y="-14197"/>
                  <a:pt x="3062249" y="25040"/>
                  <a:pt x="3410076" y="0"/>
                </a:cubicBezTo>
                <a:cubicBezTo>
                  <a:pt x="3757903" y="-25040"/>
                  <a:pt x="3664413" y="36492"/>
                  <a:pt x="3748748" y="0"/>
                </a:cubicBezTo>
                <a:cubicBezTo>
                  <a:pt x="3833083" y="-36492"/>
                  <a:pt x="3923345" y="29785"/>
                  <a:pt x="4087419" y="0"/>
                </a:cubicBezTo>
                <a:cubicBezTo>
                  <a:pt x="4251493" y="-29785"/>
                  <a:pt x="4427333" y="29468"/>
                  <a:pt x="4589588" y="0"/>
                </a:cubicBezTo>
                <a:cubicBezTo>
                  <a:pt x="4751843" y="-29468"/>
                  <a:pt x="4853035" y="38034"/>
                  <a:pt x="5091757" y="0"/>
                </a:cubicBezTo>
                <a:cubicBezTo>
                  <a:pt x="5330479" y="-38034"/>
                  <a:pt x="5426511" y="45724"/>
                  <a:pt x="5593926" y="0"/>
                </a:cubicBezTo>
                <a:cubicBezTo>
                  <a:pt x="5761341" y="-45724"/>
                  <a:pt x="5898494" y="28726"/>
                  <a:pt x="6014346" y="0"/>
                </a:cubicBezTo>
                <a:cubicBezTo>
                  <a:pt x="6130198" y="-28726"/>
                  <a:pt x="6382469" y="20239"/>
                  <a:pt x="6598263" y="0"/>
                </a:cubicBezTo>
                <a:cubicBezTo>
                  <a:pt x="6814057" y="-20239"/>
                  <a:pt x="6879921" y="37947"/>
                  <a:pt x="7018683" y="0"/>
                </a:cubicBezTo>
                <a:cubicBezTo>
                  <a:pt x="7157445" y="-37947"/>
                  <a:pt x="7219424" y="6292"/>
                  <a:pt x="7357355" y="0"/>
                </a:cubicBezTo>
                <a:cubicBezTo>
                  <a:pt x="7495286" y="-6292"/>
                  <a:pt x="7901459" y="15861"/>
                  <a:pt x="8174839" y="0"/>
                </a:cubicBezTo>
                <a:cubicBezTo>
                  <a:pt x="8180913" y="205369"/>
                  <a:pt x="8164304" y="304325"/>
                  <a:pt x="8174839" y="446276"/>
                </a:cubicBezTo>
                <a:cubicBezTo>
                  <a:pt x="8185374" y="588227"/>
                  <a:pt x="8163694" y="732621"/>
                  <a:pt x="8174839" y="892552"/>
                </a:cubicBezTo>
                <a:cubicBezTo>
                  <a:pt x="7988348" y="898888"/>
                  <a:pt x="7699316" y="865549"/>
                  <a:pt x="7509174" y="892552"/>
                </a:cubicBezTo>
                <a:cubicBezTo>
                  <a:pt x="7319032" y="919555"/>
                  <a:pt x="7071917" y="884078"/>
                  <a:pt x="6925256" y="892552"/>
                </a:cubicBezTo>
                <a:cubicBezTo>
                  <a:pt x="6778595" y="901026"/>
                  <a:pt x="6651928" y="863120"/>
                  <a:pt x="6504836" y="892552"/>
                </a:cubicBezTo>
                <a:cubicBezTo>
                  <a:pt x="6357744" y="921984"/>
                  <a:pt x="6052259" y="844825"/>
                  <a:pt x="5839171" y="892552"/>
                </a:cubicBezTo>
                <a:cubicBezTo>
                  <a:pt x="5626083" y="940279"/>
                  <a:pt x="5285827" y="813835"/>
                  <a:pt x="5091757" y="892552"/>
                </a:cubicBezTo>
                <a:cubicBezTo>
                  <a:pt x="4897687" y="971269"/>
                  <a:pt x="4589512" y="881139"/>
                  <a:pt x="4426091" y="892552"/>
                </a:cubicBezTo>
                <a:cubicBezTo>
                  <a:pt x="4262670" y="903965"/>
                  <a:pt x="4058489" y="827924"/>
                  <a:pt x="3760426" y="892552"/>
                </a:cubicBezTo>
                <a:cubicBezTo>
                  <a:pt x="3462364" y="957180"/>
                  <a:pt x="3189222" y="879192"/>
                  <a:pt x="3013012" y="892552"/>
                </a:cubicBezTo>
                <a:cubicBezTo>
                  <a:pt x="2836802" y="905912"/>
                  <a:pt x="2755392" y="870093"/>
                  <a:pt x="2674340" y="892552"/>
                </a:cubicBezTo>
                <a:cubicBezTo>
                  <a:pt x="2593288" y="915011"/>
                  <a:pt x="2211426" y="814068"/>
                  <a:pt x="2008675" y="892552"/>
                </a:cubicBezTo>
                <a:cubicBezTo>
                  <a:pt x="1805924" y="971036"/>
                  <a:pt x="1706531" y="853916"/>
                  <a:pt x="1588254" y="892552"/>
                </a:cubicBezTo>
                <a:cubicBezTo>
                  <a:pt x="1469977" y="931188"/>
                  <a:pt x="1108807" y="820074"/>
                  <a:pt x="922589" y="892552"/>
                </a:cubicBezTo>
                <a:cubicBezTo>
                  <a:pt x="736371" y="965030"/>
                  <a:pt x="599125" y="878298"/>
                  <a:pt x="502169" y="892552"/>
                </a:cubicBezTo>
                <a:cubicBezTo>
                  <a:pt x="405213" y="906806"/>
                  <a:pt x="172414" y="880404"/>
                  <a:pt x="0" y="892552"/>
                </a:cubicBezTo>
                <a:cubicBezTo>
                  <a:pt x="-39113" y="672362"/>
                  <a:pt x="35931" y="595482"/>
                  <a:pt x="0" y="437350"/>
                </a:cubicBezTo>
                <a:cubicBezTo>
                  <a:pt x="-35931" y="279218"/>
                  <a:pt x="9925" y="99524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323583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fr-FR" sz="8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fr-FR" b="1" dirty="0">
                <a:solidFill>
                  <a:srgbClr val="FFFFFF"/>
                </a:solidFill>
              </a:rPr>
              <a:t>Les </a:t>
            </a:r>
            <a:r>
              <a:rPr lang="fr-FR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rendez-vous avec nos clients impactent directement notre NPS</a:t>
            </a:r>
            <a:r>
              <a:rPr lang="fr-FR" b="1" dirty="0">
                <a:solidFill>
                  <a:srgbClr val="FFFFFF"/>
                </a:solidFill>
              </a:rPr>
              <a:t>, </a:t>
            </a:r>
            <a:br>
              <a:rPr lang="fr-FR" b="1" dirty="0">
                <a:solidFill>
                  <a:srgbClr val="FFFFFF"/>
                </a:solidFill>
              </a:rPr>
            </a:br>
            <a:r>
              <a:rPr lang="fr-FR" b="1" dirty="0">
                <a:solidFill>
                  <a:srgbClr val="FFFFFF"/>
                </a:solidFill>
              </a:rPr>
              <a:t>quel que soit le canal de contact (face à face, téléphone ou mail)</a:t>
            </a:r>
          </a:p>
          <a:p>
            <a:pPr algn="ctr"/>
            <a:endParaRPr lang="fr-FR" sz="8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5243C97C-586F-7A92-0921-EDA2263304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9964129"/>
              </p:ext>
            </p:extLst>
          </p:nvPr>
        </p:nvGraphicFramePr>
        <p:xfrm>
          <a:off x="3304618" y="2832379"/>
          <a:ext cx="5439253" cy="2882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2" name="Picture 6" descr="fleche-rouge - Tous Perfect">
            <a:extLst>
              <a:ext uri="{FF2B5EF4-FFF2-40B4-BE49-F238E27FC236}">
                <a16:creationId xmlns:a16="http://schemas.microsoft.com/office/drawing/2014/main" id="{37A2310D-A262-9841-9A35-24B805A5E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69167" flipH="1" flipV="1">
            <a:off x="8291180" y="5310404"/>
            <a:ext cx="1658681" cy="82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Son enregistré">
            <a:hlinkClick r:id="" action="ppaction://media"/>
            <a:extLst>
              <a:ext uri="{FF2B5EF4-FFF2-40B4-BE49-F238E27FC236}">
                <a16:creationId xmlns:a16="http://schemas.microsoft.com/office/drawing/2014/main" id="{E8B79342-688C-D659-34A6-CDEDA317DB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090275" y="73993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2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6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Les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jeunes et jeunes actifs</a:t>
            </a:r>
            <a:r>
              <a:rPr lang="fr-FR" dirty="0">
                <a:latin typeface="Montserrat Black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LES JEUNES </a:t>
            </a:r>
          </a:p>
        </p:txBody>
      </p:sp>
      <p:grpSp>
        <p:nvGrpSpPr>
          <p:cNvPr id="38" name="Graphique 1830">
            <a:extLst>
              <a:ext uri="{FF2B5EF4-FFF2-40B4-BE49-F238E27FC236}">
                <a16:creationId xmlns:a16="http://schemas.microsoft.com/office/drawing/2014/main" id="{6BC20E26-5E04-4F4B-B895-04D9D62686F6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43" name="Graphique 1830">
              <a:extLst>
                <a:ext uri="{FF2B5EF4-FFF2-40B4-BE49-F238E27FC236}">
                  <a16:creationId xmlns:a16="http://schemas.microsoft.com/office/drawing/2014/main" id="{C619E78B-A128-43AE-AFFA-C39D4196266B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8C2D5DDC-07C6-49A8-8439-1005C0DB9F5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063152D0-8ECF-4272-A1BB-1CCEE855B21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970F8422-3ECF-4363-A3F5-B1671A5035F0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66585C63-09CF-403E-BC4E-D7148A3B810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E02249AF-5F75-476F-B976-1A50860D42A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E9EE1D39-2070-45E7-8835-3AC1C1C5C4A8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1727DA5D-6E9D-4782-8EA4-CC1604458B46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9C236FFB-357C-450B-A968-DFBCE159A28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B3BBD6C6-DEE9-4AF2-A5A2-C96A9C0B9D11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A32CDF2A-EC65-4DFD-A8AE-12E946352F16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B95DE52B-9E4F-475C-8F1A-322D08FC9AB7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92C3A42A-DD8B-4752-B7BE-77DAF692D9F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64BADB03-3081-4540-A2DF-934E038C7E2C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72182B7C-DD77-472D-9E60-45A3C5B6F661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9A644F44-B4D2-443B-98DF-4AC93F128CF8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A5119D7F-5E5D-4006-9CF3-320D5DA4F5A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3" name="Graphique 1772">
            <a:extLst>
              <a:ext uri="{FF2B5EF4-FFF2-40B4-BE49-F238E27FC236}">
                <a16:creationId xmlns:a16="http://schemas.microsoft.com/office/drawing/2014/main" id="{663F60D4-B497-4B9A-94FE-4F75E5C195BB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817B98EB-F6B2-4A4C-9480-D2F6700516C9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5" name="Graphique 1772">
              <a:extLst>
                <a:ext uri="{FF2B5EF4-FFF2-40B4-BE49-F238E27FC236}">
                  <a16:creationId xmlns:a16="http://schemas.microsoft.com/office/drawing/2014/main" id="{ABC014E3-EF38-4EBF-8AC0-D1E02E25ED0D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0436F13A-3F41-49E2-A972-FBDE12AA3214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28F36248-FA77-4714-BC07-4C1C5E1501DA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5D936D59-9FCB-4221-8B45-45DFB9FB1216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6E3F0368-42EA-4800-A7FD-C23F4A75A116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EB3AE297-5610-4CA2-8EE8-9AD429FBA8D7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27BAEFB7-962A-4E18-9A15-21EC0F4C49AC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65924146-6B03-4549-8095-C4E80D91EF65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71" name="Graphique 1772">
              <a:extLst>
                <a:ext uri="{FF2B5EF4-FFF2-40B4-BE49-F238E27FC236}">
                  <a16:creationId xmlns:a16="http://schemas.microsoft.com/office/drawing/2014/main" id="{D050D1CE-9064-4F5C-A1C8-99A2F5C0E69E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CE320266-F83E-4FF1-B6B0-1760969CE9A2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9FE99CE0-90F5-4219-BC47-8542AF261E9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90D8C606-4575-4A0E-954F-273DE2827A42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A3553663-6A50-452E-A6F7-2A39C81E4556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3A6F5AF4-0FE4-476B-B67F-0FDFEAF9F1B5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D93AC825-47A2-419C-9685-F111DC9929A1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5CDA5F8D-48D7-4297-8E23-7232E2ACCBAA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D6F5D391-A673-4961-978C-5EDE9F30BE70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CC3A8AC4-0401-4A14-AE2A-8A5256FEED21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04378FFB-1EA7-4F0A-9326-3DD331F5C1D2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95B8C88C-5F97-4B1E-B266-E6DAB9267DDA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551E0AB6-68E8-4BAE-8215-FB2F8FF2EED5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A86F7EDC-7B9B-4ADE-8F55-40D27B05059F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7" name="Graphique 1813">
            <a:extLst>
              <a:ext uri="{FF2B5EF4-FFF2-40B4-BE49-F238E27FC236}">
                <a16:creationId xmlns:a16="http://schemas.microsoft.com/office/drawing/2014/main" id="{5C5046BD-7965-486A-99B2-21B34C14D7C4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8" name="Graphique 1813">
              <a:extLst>
                <a:ext uri="{FF2B5EF4-FFF2-40B4-BE49-F238E27FC236}">
                  <a16:creationId xmlns:a16="http://schemas.microsoft.com/office/drawing/2014/main" id="{67D85F36-5738-4C92-A435-E234DEC7E87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90" name="Graphique 1813">
                <a:extLst>
                  <a:ext uri="{FF2B5EF4-FFF2-40B4-BE49-F238E27FC236}">
                    <a16:creationId xmlns:a16="http://schemas.microsoft.com/office/drawing/2014/main" id="{F703849B-B542-4077-A3A9-95BACF913776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5C22F97B-80CD-4E72-80FC-63A0660CD0D4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6" name="Forme libre : forme 105">
                    <a:extLst>
                      <a:ext uri="{FF2B5EF4-FFF2-40B4-BE49-F238E27FC236}">
                        <a16:creationId xmlns:a16="http://schemas.microsoft.com/office/drawing/2014/main" id="{D9265C1C-5758-44CC-AF07-7968AA71A23F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7" name="Forme libre : forme 106">
                    <a:extLst>
                      <a:ext uri="{FF2B5EF4-FFF2-40B4-BE49-F238E27FC236}">
                        <a16:creationId xmlns:a16="http://schemas.microsoft.com/office/drawing/2014/main" id="{41A2229C-7896-4394-8563-CB6ABDBB33FC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41B86380-C3A2-41D2-B668-8E9689C77999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B08F94AE-C519-4AFA-8308-A3934651125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Forme libre : forme 94">
                  <a:extLst>
                    <a:ext uri="{FF2B5EF4-FFF2-40B4-BE49-F238E27FC236}">
                      <a16:creationId xmlns:a16="http://schemas.microsoft.com/office/drawing/2014/main" id="{1DC289B1-296D-409A-B36E-15923FFD97DC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96" name="Graphique 1813">
                  <a:extLst>
                    <a:ext uri="{FF2B5EF4-FFF2-40B4-BE49-F238E27FC236}">
                      <a16:creationId xmlns:a16="http://schemas.microsoft.com/office/drawing/2014/main" id="{2E55762F-18B4-4050-88B8-EC8A5CE358C7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03" name="Forme libre : forme 102">
                    <a:extLst>
                      <a:ext uri="{FF2B5EF4-FFF2-40B4-BE49-F238E27FC236}">
                        <a16:creationId xmlns:a16="http://schemas.microsoft.com/office/drawing/2014/main" id="{6BDA2962-03BF-424B-847A-4D2C1D39049E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Forme libre : forme 103">
                    <a:extLst>
                      <a:ext uri="{FF2B5EF4-FFF2-40B4-BE49-F238E27FC236}">
                        <a16:creationId xmlns:a16="http://schemas.microsoft.com/office/drawing/2014/main" id="{D26B1769-1111-4764-85F2-12ADC71AA59A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" name="Forme libre : forme 104">
                    <a:extLst>
                      <a:ext uri="{FF2B5EF4-FFF2-40B4-BE49-F238E27FC236}">
                        <a16:creationId xmlns:a16="http://schemas.microsoft.com/office/drawing/2014/main" id="{6299EB7D-CF51-4703-B972-3EB0A9F8CF9C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7" name="Graphique 1813">
                  <a:extLst>
                    <a:ext uri="{FF2B5EF4-FFF2-40B4-BE49-F238E27FC236}">
                      <a16:creationId xmlns:a16="http://schemas.microsoft.com/office/drawing/2014/main" id="{90CDED4A-1322-45D9-A61B-BA39FDA597C6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C4F8E585-F284-4D0A-84C9-CB6C3C37C6F5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06E51B44-F34B-418C-B5A6-18BEE2DDB1C0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E219B03C-9C66-40F8-9352-CC1084A42563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705C0360-2A9D-44C7-9B55-D4386A62FFDB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Forme libre : forme 98">
                  <a:extLst>
                    <a:ext uri="{FF2B5EF4-FFF2-40B4-BE49-F238E27FC236}">
                      <a16:creationId xmlns:a16="http://schemas.microsoft.com/office/drawing/2014/main" id="{92D94092-A56F-4748-B607-2309D1A75635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220B6791-6513-4920-917E-13FF0E541917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3A9E2B71-5F98-4989-BCEA-18D0F079C92F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8" name="Graphique 1846">
            <a:extLst>
              <a:ext uri="{FF2B5EF4-FFF2-40B4-BE49-F238E27FC236}">
                <a16:creationId xmlns:a16="http://schemas.microsoft.com/office/drawing/2014/main" id="{BC2B71EC-EC5A-4E66-9D1C-8378B15155FA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DF534442-CA55-4416-AF42-20392E0DDB7E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7FD9C98E-B8F4-4E46-B227-377D4FF579E3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3EDFD581-705A-4E5E-A701-B4A57EA3735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F18233AF-B2A5-4119-AD6A-76B97F7CF588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3236B8FA-5C56-4537-B6BC-CE3C312B0131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BDDFEF34-DD86-4E40-917E-03BA0B82567D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FAB53D67-259D-4833-9AB2-938514A80E56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031568B6-1A06-41C3-BF85-653BA7A27FDA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5A14E174-8E6B-4F1C-80DB-22AD8DBAB83B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" name="Graphique 2">
            <a:extLst>
              <a:ext uri="{FF2B5EF4-FFF2-40B4-BE49-F238E27FC236}">
                <a16:creationId xmlns:a16="http://schemas.microsoft.com/office/drawing/2014/main" id="{668C3A98-9C48-12A2-90D9-13F03F51054E}"/>
              </a:ext>
            </a:extLst>
          </p:cNvPr>
          <p:cNvGrpSpPr/>
          <p:nvPr/>
        </p:nvGrpSpPr>
        <p:grpSpPr>
          <a:xfrm>
            <a:off x="673656" y="2692909"/>
            <a:ext cx="216456" cy="247380"/>
            <a:chOff x="1184026" y="296326"/>
            <a:chExt cx="555828" cy="635238"/>
          </a:xfrm>
          <a:noFill/>
        </p:grpSpPr>
        <p:sp>
          <p:nvSpPr>
            <p:cNvPr id="20" name="Forme libre : forme 17">
              <a:extLst>
                <a:ext uri="{FF2B5EF4-FFF2-40B4-BE49-F238E27FC236}">
                  <a16:creationId xmlns:a16="http://schemas.microsoft.com/office/drawing/2014/main" id="{2AC9BBE4-C7F4-8352-0F6E-CDF2EE9EAD05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orme libre : forme 18">
              <a:extLst>
                <a:ext uri="{FF2B5EF4-FFF2-40B4-BE49-F238E27FC236}">
                  <a16:creationId xmlns:a16="http://schemas.microsoft.com/office/drawing/2014/main" id="{DDAE59A4-2780-8037-4B5D-819B44B8D31F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Forme libre : forme 19">
              <a:extLst>
                <a:ext uri="{FF2B5EF4-FFF2-40B4-BE49-F238E27FC236}">
                  <a16:creationId xmlns:a16="http://schemas.microsoft.com/office/drawing/2014/main" id="{DC6DFF2B-06E9-C844-AC05-B82A81A102A1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orme libre : forme 20">
              <a:extLst>
                <a:ext uri="{FF2B5EF4-FFF2-40B4-BE49-F238E27FC236}">
                  <a16:creationId xmlns:a16="http://schemas.microsoft.com/office/drawing/2014/main" id="{316D0BA7-4E5D-E68B-583C-F8537BADA7E9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Forme libre : forme 21">
              <a:extLst>
                <a:ext uri="{FF2B5EF4-FFF2-40B4-BE49-F238E27FC236}">
                  <a16:creationId xmlns:a16="http://schemas.microsoft.com/office/drawing/2014/main" id="{CD7FAE78-FA1E-7A99-1096-081ADC4A9606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orme libre : forme 22">
              <a:extLst>
                <a:ext uri="{FF2B5EF4-FFF2-40B4-BE49-F238E27FC236}">
                  <a16:creationId xmlns:a16="http://schemas.microsoft.com/office/drawing/2014/main" id="{200E9624-DD1F-938A-42B3-9EFCEF238A22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orme libre : forme 23">
              <a:extLst>
                <a:ext uri="{FF2B5EF4-FFF2-40B4-BE49-F238E27FC236}">
                  <a16:creationId xmlns:a16="http://schemas.microsoft.com/office/drawing/2014/main" id="{5596A184-9EE6-4C8E-AB2E-DFCE996B6673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Forme libre : forme 24">
              <a:extLst>
                <a:ext uri="{FF2B5EF4-FFF2-40B4-BE49-F238E27FC236}">
                  <a16:creationId xmlns:a16="http://schemas.microsoft.com/office/drawing/2014/main" id="{A20F57FC-250F-C0C8-E0E0-5201997ACECF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B8140834-9FD7-ACB7-BCB3-C3AF3B0707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l="38274" t="1478" r="11890" b="7260"/>
          <a:stretch/>
        </p:blipFill>
        <p:spPr>
          <a:xfrm>
            <a:off x="7056163" y="759598"/>
            <a:ext cx="4381282" cy="533880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72CACFC8-3B6E-FB21-9AFC-931B7C3D6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2. </a:t>
            </a:r>
            <a:r>
              <a:rPr lang="fr-FR" dirty="0"/>
              <a:t>Nos leviers d’amélioration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DB0DBD3-BBF5-3E46-695E-E35AF06994CD}"/>
              </a:ext>
            </a:extLst>
          </p:cNvPr>
          <p:cNvSpPr txBox="1"/>
          <p:nvPr/>
        </p:nvSpPr>
        <p:spPr>
          <a:xfrm>
            <a:off x="1012981" y="1246246"/>
            <a:ext cx="6726151" cy="1169551"/>
          </a:xfrm>
          <a:custGeom>
            <a:avLst/>
            <a:gdLst>
              <a:gd name="connsiteX0" fmla="*/ 0 w 6726151"/>
              <a:gd name="connsiteY0" fmla="*/ 0 h 1169551"/>
              <a:gd name="connsiteX1" fmla="*/ 560513 w 6726151"/>
              <a:gd name="connsiteY1" fmla="*/ 0 h 1169551"/>
              <a:gd name="connsiteX2" fmla="*/ 986502 w 6726151"/>
              <a:gd name="connsiteY2" fmla="*/ 0 h 1169551"/>
              <a:gd name="connsiteX3" fmla="*/ 1614276 w 6726151"/>
              <a:gd name="connsiteY3" fmla="*/ 0 h 1169551"/>
              <a:gd name="connsiteX4" fmla="*/ 2040266 w 6726151"/>
              <a:gd name="connsiteY4" fmla="*/ 0 h 1169551"/>
              <a:gd name="connsiteX5" fmla="*/ 2668040 w 6726151"/>
              <a:gd name="connsiteY5" fmla="*/ 0 h 1169551"/>
              <a:gd name="connsiteX6" fmla="*/ 3094029 w 6726151"/>
              <a:gd name="connsiteY6" fmla="*/ 0 h 1169551"/>
              <a:gd name="connsiteX7" fmla="*/ 3789065 w 6726151"/>
              <a:gd name="connsiteY7" fmla="*/ 0 h 1169551"/>
              <a:gd name="connsiteX8" fmla="*/ 4349578 w 6726151"/>
              <a:gd name="connsiteY8" fmla="*/ 0 h 1169551"/>
              <a:gd name="connsiteX9" fmla="*/ 4842829 w 6726151"/>
              <a:gd name="connsiteY9" fmla="*/ 0 h 1169551"/>
              <a:gd name="connsiteX10" fmla="*/ 5403341 w 6726151"/>
              <a:gd name="connsiteY10" fmla="*/ 0 h 1169551"/>
              <a:gd name="connsiteX11" fmla="*/ 6031115 w 6726151"/>
              <a:gd name="connsiteY11" fmla="*/ 0 h 1169551"/>
              <a:gd name="connsiteX12" fmla="*/ 6726151 w 6726151"/>
              <a:gd name="connsiteY12" fmla="*/ 0 h 1169551"/>
              <a:gd name="connsiteX13" fmla="*/ 6726151 w 6726151"/>
              <a:gd name="connsiteY13" fmla="*/ 596471 h 1169551"/>
              <a:gd name="connsiteX14" fmla="*/ 6726151 w 6726151"/>
              <a:gd name="connsiteY14" fmla="*/ 1169551 h 1169551"/>
              <a:gd name="connsiteX15" fmla="*/ 6232900 w 6726151"/>
              <a:gd name="connsiteY15" fmla="*/ 1169551 h 1169551"/>
              <a:gd name="connsiteX16" fmla="*/ 5537864 w 6726151"/>
              <a:gd name="connsiteY16" fmla="*/ 1169551 h 1169551"/>
              <a:gd name="connsiteX17" fmla="*/ 5111875 w 6726151"/>
              <a:gd name="connsiteY17" fmla="*/ 1169551 h 1169551"/>
              <a:gd name="connsiteX18" fmla="*/ 4416839 w 6726151"/>
              <a:gd name="connsiteY18" fmla="*/ 1169551 h 1169551"/>
              <a:gd name="connsiteX19" fmla="*/ 4058111 w 6726151"/>
              <a:gd name="connsiteY19" fmla="*/ 1169551 h 1169551"/>
              <a:gd name="connsiteX20" fmla="*/ 3363076 w 6726151"/>
              <a:gd name="connsiteY20" fmla="*/ 1169551 h 1169551"/>
              <a:gd name="connsiteX21" fmla="*/ 2668040 w 6726151"/>
              <a:gd name="connsiteY21" fmla="*/ 1169551 h 1169551"/>
              <a:gd name="connsiteX22" fmla="*/ 2040266 w 6726151"/>
              <a:gd name="connsiteY22" fmla="*/ 1169551 h 1169551"/>
              <a:gd name="connsiteX23" fmla="*/ 1547015 w 6726151"/>
              <a:gd name="connsiteY23" fmla="*/ 1169551 h 1169551"/>
              <a:gd name="connsiteX24" fmla="*/ 986502 w 6726151"/>
              <a:gd name="connsiteY24" fmla="*/ 1169551 h 1169551"/>
              <a:gd name="connsiteX25" fmla="*/ 560513 w 6726151"/>
              <a:gd name="connsiteY25" fmla="*/ 1169551 h 1169551"/>
              <a:gd name="connsiteX26" fmla="*/ 0 w 6726151"/>
              <a:gd name="connsiteY26" fmla="*/ 1169551 h 1169551"/>
              <a:gd name="connsiteX27" fmla="*/ 0 w 6726151"/>
              <a:gd name="connsiteY27" fmla="*/ 619862 h 1169551"/>
              <a:gd name="connsiteX28" fmla="*/ 0 w 6726151"/>
              <a:gd name="connsiteY28" fmla="*/ 0 h 116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726151" h="1169551" fill="none" extrusionOk="0">
                <a:moveTo>
                  <a:pt x="0" y="0"/>
                </a:moveTo>
                <a:cubicBezTo>
                  <a:pt x="156954" y="-28719"/>
                  <a:pt x="296814" y="8258"/>
                  <a:pt x="560513" y="0"/>
                </a:cubicBezTo>
                <a:cubicBezTo>
                  <a:pt x="824212" y="-8258"/>
                  <a:pt x="882617" y="24533"/>
                  <a:pt x="986502" y="0"/>
                </a:cubicBezTo>
                <a:cubicBezTo>
                  <a:pt x="1090387" y="-24533"/>
                  <a:pt x="1453690" y="39874"/>
                  <a:pt x="1614276" y="0"/>
                </a:cubicBezTo>
                <a:cubicBezTo>
                  <a:pt x="1774862" y="-39874"/>
                  <a:pt x="1915233" y="32546"/>
                  <a:pt x="2040266" y="0"/>
                </a:cubicBezTo>
                <a:cubicBezTo>
                  <a:pt x="2165299" y="-32546"/>
                  <a:pt x="2516179" y="65625"/>
                  <a:pt x="2668040" y="0"/>
                </a:cubicBezTo>
                <a:cubicBezTo>
                  <a:pt x="2819901" y="-65625"/>
                  <a:pt x="2924800" y="6119"/>
                  <a:pt x="3094029" y="0"/>
                </a:cubicBezTo>
                <a:cubicBezTo>
                  <a:pt x="3263258" y="-6119"/>
                  <a:pt x="3615907" y="43156"/>
                  <a:pt x="3789065" y="0"/>
                </a:cubicBezTo>
                <a:cubicBezTo>
                  <a:pt x="3962223" y="-43156"/>
                  <a:pt x="4091798" y="25360"/>
                  <a:pt x="4349578" y="0"/>
                </a:cubicBezTo>
                <a:cubicBezTo>
                  <a:pt x="4607358" y="-25360"/>
                  <a:pt x="4620532" y="13704"/>
                  <a:pt x="4842829" y="0"/>
                </a:cubicBezTo>
                <a:cubicBezTo>
                  <a:pt x="5065126" y="-13704"/>
                  <a:pt x="5264753" y="36514"/>
                  <a:pt x="5403341" y="0"/>
                </a:cubicBezTo>
                <a:cubicBezTo>
                  <a:pt x="5541929" y="-36514"/>
                  <a:pt x="5853878" y="23715"/>
                  <a:pt x="6031115" y="0"/>
                </a:cubicBezTo>
                <a:cubicBezTo>
                  <a:pt x="6208352" y="-23715"/>
                  <a:pt x="6497266" y="62830"/>
                  <a:pt x="6726151" y="0"/>
                </a:cubicBezTo>
                <a:cubicBezTo>
                  <a:pt x="6745925" y="292214"/>
                  <a:pt x="6696112" y="436377"/>
                  <a:pt x="6726151" y="596471"/>
                </a:cubicBezTo>
                <a:cubicBezTo>
                  <a:pt x="6756190" y="756565"/>
                  <a:pt x="6713057" y="913330"/>
                  <a:pt x="6726151" y="1169551"/>
                </a:cubicBezTo>
                <a:cubicBezTo>
                  <a:pt x="6603512" y="1185747"/>
                  <a:pt x="6442855" y="1122769"/>
                  <a:pt x="6232900" y="1169551"/>
                </a:cubicBezTo>
                <a:cubicBezTo>
                  <a:pt x="6022945" y="1216333"/>
                  <a:pt x="5812549" y="1138543"/>
                  <a:pt x="5537864" y="1169551"/>
                </a:cubicBezTo>
                <a:cubicBezTo>
                  <a:pt x="5263179" y="1200559"/>
                  <a:pt x="5276254" y="1144094"/>
                  <a:pt x="5111875" y="1169551"/>
                </a:cubicBezTo>
                <a:cubicBezTo>
                  <a:pt x="4947496" y="1195008"/>
                  <a:pt x="4565507" y="1123322"/>
                  <a:pt x="4416839" y="1169551"/>
                </a:cubicBezTo>
                <a:cubicBezTo>
                  <a:pt x="4268171" y="1215780"/>
                  <a:pt x="4152026" y="1168501"/>
                  <a:pt x="4058111" y="1169551"/>
                </a:cubicBezTo>
                <a:cubicBezTo>
                  <a:pt x="3964196" y="1170601"/>
                  <a:pt x="3660844" y="1167888"/>
                  <a:pt x="3363076" y="1169551"/>
                </a:cubicBezTo>
                <a:cubicBezTo>
                  <a:pt x="3065309" y="1171214"/>
                  <a:pt x="2810989" y="1129549"/>
                  <a:pt x="2668040" y="1169551"/>
                </a:cubicBezTo>
                <a:cubicBezTo>
                  <a:pt x="2525091" y="1209553"/>
                  <a:pt x="2220382" y="1098170"/>
                  <a:pt x="2040266" y="1169551"/>
                </a:cubicBezTo>
                <a:cubicBezTo>
                  <a:pt x="1860150" y="1240932"/>
                  <a:pt x="1730359" y="1160967"/>
                  <a:pt x="1547015" y="1169551"/>
                </a:cubicBezTo>
                <a:cubicBezTo>
                  <a:pt x="1363671" y="1178135"/>
                  <a:pt x="1109830" y="1112526"/>
                  <a:pt x="986502" y="1169551"/>
                </a:cubicBezTo>
                <a:cubicBezTo>
                  <a:pt x="863174" y="1226576"/>
                  <a:pt x="741275" y="1146583"/>
                  <a:pt x="560513" y="1169551"/>
                </a:cubicBezTo>
                <a:cubicBezTo>
                  <a:pt x="379751" y="1192519"/>
                  <a:pt x="207784" y="1143597"/>
                  <a:pt x="0" y="1169551"/>
                </a:cubicBezTo>
                <a:cubicBezTo>
                  <a:pt x="-29342" y="913502"/>
                  <a:pt x="4168" y="799399"/>
                  <a:pt x="0" y="619862"/>
                </a:cubicBezTo>
                <a:cubicBezTo>
                  <a:pt x="-4168" y="440325"/>
                  <a:pt x="34370" y="231260"/>
                  <a:pt x="0" y="0"/>
                </a:cubicBezTo>
                <a:close/>
              </a:path>
              <a:path w="6726151" h="1169551" stroke="0" extrusionOk="0">
                <a:moveTo>
                  <a:pt x="0" y="0"/>
                </a:moveTo>
                <a:cubicBezTo>
                  <a:pt x="112417" y="-37907"/>
                  <a:pt x="407542" y="26892"/>
                  <a:pt x="560513" y="0"/>
                </a:cubicBezTo>
                <a:cubicBezTo>
                  <a:pt x="713484" y="-26892"/>
                  <a:pt x="1061020" y="12193"/>
                  <a:pt x="1188287" y="0"/>
                </a:cubicBezTo>
                <a:cubicBezTo>
                  <a:pt x="1315554" y="-12193"/>
                  <a:pt x="1620699" y="72784"/>
                  <a:pt x="1883322" y="0"/>
                </a:cubicBezTo>
                <a:cubicBezTo>
                  <a:pt x="2145946" y="-72784"/>
                  <a:pt x="2367266" y="59819"/>
                  <a:pt x="2511096" y="0"/>
                </a:cubicBezTo>
                <a:cubicBezTo>
                  <a:pt x="2654926" y="-59819"/>
                  <a:pt x="2869829" y="37439"/>
                  <a:pt x="3206132" y="0"/>
                </a:cubicBezTo>
                <a:cubicBezTo>
                  <a:pt x="3542435" y="-37439"/>
                  <a:pt x="3476330" y="31708"/>
                  <a:pt x="3564860" y="0"/>
                </a:cubicBezTo>
                <a:cubicBezTo>
                  <a:pt x="3653390" y="-31708"/>
                  <a:pt x="3812429" y="33439"/>
                  <a:pt x="3923588" y="0"/>
                </a:cubicBezTo>
                <a:cubicBezTo>
                  <a:pt x="4034747" y="-33439"/>
                  <a:pt x="4299672" y="28884"/>
                  <a:pt x="4416839" y="0"/>
                </a:cubicBezTo>
                <a:cubicBezTo>
                  <a:pt x="4534006" y="-28884"/>
                  <a:pt x="4797951" y="11316"/>
                  <a:pt x="4910090" y="0"/>
                </a:cubicBezTo>
                <a:cubicBezTo>
                  <a:pt x="5022229" y="-11316"/>
                  <a:pt x="5245368" y="55159"/>
                  <a:pt x="5403341" y="0"/>
                </a:cubicBezTo>
                <a:cubicBezTo>
                  <a:pt x="5561314" y="-55159"/>
                  <a:pt x="5666166" y="10315"/>
                  <a:pt x="5829331" y="0"/>
                </a:cubicBezTo>
                <a:cubicBezTo>
                  <a:pt x="5992496" y="-10315"/>
                  <a:pt x="6498204" y="11899"/>
                  <a:pt x="6726151" y="0"/>
                </a:cubicBezTo>
                <a:cubicBezTo>
                  <a:pt x="6749319" y="220877"/>
                  <a:pt x="6714582" y="446848"/>
                  <a:pt x="6726151" y="561384"/>
                </a:cubicBezTo>
                <a:cubicBezTo>
                  <a:pt x="6737720" y="675920"/>
                  <a:pt x="6658882" y="1021340"/>
                  <a:pt x="6726151" y="1169551"/>
                </a:cubicBezTo>
                <a:cubicBezTo>
                  <a:pt x="6542445" y="1187864"/>
                  <a:pt x="6301185" y="1165111"/>
                  <a:pt x="6031115" y="1169551"/>
                </a:cubicBezTo>
                <a:cubicBezTo>
                  <a:pt x="5761045" y="1173991"/>
                  <a:pt x="5650839" y="1155598"/>
                  <a:pt x="5537864" y="1169551"/>
                </a:cubicBezTo>
                <a:cubicBezTo>
                  <a:pt x="5424889" y="1183504"/>
                  <a:pt x="5210529" y="1133332"/>
                  <a:pt x="4977352" y="1169551"/>
                </a:cubicBezTo>
                <a:cubicBezTo>
                  <a:pt x="4744175" y="1205770"/>
                  <a:pt x="4540416" y="1165285"/>
                  <a:pt x="4282316" y="1169551"/>
                </a:cubicBezTo>
                <a:cubicBezTo>
                  <a:pt x="4024216" y="1173817"/>
                  <a:pt x="3932876" y="1118489"/>
                  <a:pt x="3721804" y="1169551"/>
                </a:cubicBezTo>
                <a:cubicBezTo>
                  <a:pt x="3510732" y="1220613"/>
                  <a:pt x="3393443" y="1159471"/>
                  <a:pt x="3295814" y="1169551"/>
                </a:cubicBezTo>
                <a:cubicBezTo>
                  <a:pt x="3198185" y="1179631"/>
                  <a:pt x="2800326" y="1117822"/>
                  <a:pt x="2668040" y="1169551"/>
                </a:cubicBezTo>
                <a:cubicBezTo>
                  <a:pt x="2535754" y="1221280"/>
                  <a:pt x="2130452" y="1138346"/>
                  <a:pt x="1973004" y="1169551"/>
                </a:cubicBezTo>
                <a:cubicBezTo>
                  <a:pt x="1815556" y="1200756"/>
                  <a:pt x="1602937" y="1152795"/>
                  <a:pt x="1345230" y="1169551"/>
                </a:cubicBezTo>
                <a:cubicBezTo>
                  <a:pt x="1087523" y="1186307"/>
                  <a:pt x="1017580" y="1152275"/>
                  <a:pt x="717456" y="1169551"/>
                </a:cubicBezTo>
                <a:cubicBezTo>
                  <a:pt x="417332" y="1186827"/>
                  <a:pt x="328411" y="1156774"/>
                  <a:pt x="0" y="1169551"/>
                </a:cubicBezTo>
                <a:cubicBezTo>
                  <a:pt x="-682" y="1005712"/>
                  <a:pt x="60132" y="761428"/>
                  <a:pt x="0" y="619862"/>
                </a:cubicBezTo>
                <a:cubicBezTo>
                  <a:pt x="-60132" y="478296"/>
                  <a:pt x="6340" y="298988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323583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fr-FR" sz="8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fr-FR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Un ressenti négatif sur les moins de 35 ans</a:t>
            </a:r>
          </a:p>
          <a:p>
            <a:pPr marL="285750" indent="-285750" algn="ctr">
              <a:buFont typeface="Wingdings" panose="05000000000000000000" pitchFamily="2" charset="2"/>
              <a:buChar char="è"/>
            </a:pPr>
            <a:r>
              <a:rPr lang="fr-FR" b="1" dirty="0">
                <a:solidFill>
                  <a:srgbClr val="FFFFFF"/>
                </a:solidFill>
                <a:sym typeface="Wingdings" panose="05000000000000000000" pitchFamily="2" charset="2"/>
              </a:rPr>
              <a:t>Un levier essentiel d’amélioration de notre NPS, </a:t>
            </a:r>
            <a:br>
              <a:rPr lang="fr-FR" b="1" dirty="0">
                <a:solidFill>
                  <a:srgbClr val="FFFFFF"/>
                </a:solidFill>
                <a:sym typeface="Wingdings" panose="05000000000000000000" pitchFamily="2" charset="2"/>
              </a:rPr>
            </a:br>
            <a:r>
              <a:rPr lang="fr-FR" b="1" dirty="0">
                <a:solidFill>
                  <a:srgbClr val="FFFFFF"/>
                </a:solidFill>
                <a:sym typeface="Wingdings" panose="05000000000000000000" pitchFamily="2" charset="2"/>
              </a:rPr>
              <a:t>par le </a:t>
            </a:r>
            <a:r>
              <a:rPr lang="fr-FR" b="1" dirty="0">
                <a:solidFill>
                  <a:schemeClr val="tx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développement de la relation commerciale</a:t>
            </a:r>
          </a:p>
          <a:p>
            <a:pPr marL="285750" indent="-285750" algn="ctr">
              <a:buFont typeface="Wingdings" panose="05000000000000000000" pitchFamily="2" charset="2"/>
              <a:buChar char="è"/>
            </a:pPr>
            <a:endParaRPr lang="fr-FR" sz="8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Picture 6" descr="fleche-rouge - Tous Perfect">
            <a:extLst>
              <a:ext uri="{FF2B5EF4-FFF2-40B4-BE49-F238E27FC236}">
                <a16:creationId xmlns:a16="http://schemas.microsoft.com/office/drawing/2014/main" id="{2DDBF973-877A-1C10-077D-F61D51603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54474" flipH="1">
            <a:off x="175138" y="1940853"/>
            <a:ext cx="1658681" cy="1162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BEEBAB-CF27-2BBE-472F-F3E85DC194B1}"/>
              </a:ext>
            </a:extLst>
          </p:cNvPr>
          <p:cNvSpPr/>
          <p:nvPr/>
        </p:nvSpPr>
        <p:spPr>
          <a:xfrm>
            <a:off x="922349" y="3676374"/>
            <a:ext cx="3169017" cy="197279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C29C9460-6DDE-0BAD-F68A-09AFEEFCC2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6791981"/>
              </p:ext>
            </p:extLst>
          </p:nvPr>
        </p:nvGraphicFramePr>
        <p:xfrm>
          <a:off x="987261" y="2433415"/>
          <a:ext cx="5830283" cy="3172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D3813832-41B7-ADA9-BCFE-23B493F2FA35}"/>
              </a:ext>
            </a:extLst>
          </p:cNvPr>
          <p:cNvSpPr txBox="1"/>
          <p:nvPr/>
        </p:nvSpPr>
        <p:spPr>
          <a:xfrm>
            <a:off x="-865779" y="6500965"/>
            <a:ext cx="64521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2200" b="1" i="0" u="none" strike="noStrike" kern="1200" baseline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200" dirty="0"/>
              <a:t>SAE 1</a:t>
            </a:r>
            <a:r>
              <a:rPr lang="fr-FR" sz="1200" baseline="30000" dirty="0"/>
              <a:t>er</a:t>
            </a:r>
            <a:r>
              <a:rPr lang="fr-FR" sz="1200" dirty="0"/>
              <a:t> trimestre 2023 : NPS par groupe d’âge</a:t>
            </a:r>
          </a:p>
        </p:txBody>
      </p:sp>
      <p:pic>
        <p:nvPicPr>
          <p:cNvPr id="12" name="Son enregistré">
            <a:hlinkClick r:id="" action="ppaction://media"/>
            <a:extLst>
              <a:ext uri="{FF2B5EF4-FFF2-40B4-BE49-F238E27FC236}">
                <a16:creationId xmlns:a16="http://schemas.microsoft.com/office/drawing/2014/main" id="{F0B4D48F-8B1C-9D04-5947-593CBBC224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70589" y="55639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2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3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CD835AE-4DFC-A757-96D7-EF0207E915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837" t="15285" r="4869" b="8492"/>
          <a:stretch/>
        </p:blipFill>
        <p:spPr>
          <a:xfrm>
            <a:off x="-597" y="457058"/>
            <a:ext cx="12192000" cy="58564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81B2D7-E1A3-B109-ED07-6BE3C187E084}"/>
              </a:ext>
            </a:extLst>
          </p:cNvPr>
          <p:cNvSpPr/>
          <p:nvPr/>
        </p:nvSpPr>
        <p:spPr>
          <a:xfrm>
            <a:off x="8535220" y="2124668"/>
            <a:ext cx="2978614" cy="3789041"/>
          </a:xfrm>
          <a:custGeom>
            <a:avLst/>
            <a:gdLst>
              <a:gd name="connsiteX0" fmla="*/ 0 w 2978614"/>
              <a:gd name="connsiteY0" fmla="*/ 0 h 3789041"/>
              <a:gd name="connsiteX1" fmla="*/ 536151 w 2978614"/>
              <a:gd name="connsiteY1" fmla="*/ 0 h 3789041"/>
              <a:gd name="connsiteX2" fmla="*/ 1042515 w 2978614"/>
              <a:gd name="connsiteY2" fmla="*/ 0 h 3789041"/>
              <a:gd name="connsiteX3" fmla="*/ 1608452 w 2978614"/>
              <a:gd name="connsiteY3" fmla="*/ 0 h 3789041"/>
              <a:gd name="connsiteX4" fmla="*/ 2174388 w 2978614"/>
              <a:gd name="connsiteY4" fmla="*/ 0 h 3789041"/>
              <a:gd name="connsiteX5" fmla="*/ 2978614 w 2978614"/>
              <a:gd name="connsiteY5" fmla="*/ 0 h 3789041"/>
              <a:gd name="connsiteX6" fmla="*/ 2978614 w 2978614"/>
              <a:gd name="connsiteY6" fmla="*/ 593616 h 3789041"/>
              <a:gd name="connsiteX7" fmla="*/ 2978614 w 2978614"/>
              <a:gd name="connsiteY7" fmla="*/ 1149342 h 3789041"/>
              <a:gd name="connsiteX8" fmla="*/ 2978614 w 2978614"/>
              <a:gd name="connsiteY8" fmla="*/ 1856630 h 3789041"/>
              <a:gd name="connsiteX9" fmla="*/ 2978614 w 2978614"/>
              <a:gd name="connsiteY9" fmla="*/ 2563918 h 3789041"/>
              <a:gd name="connsiteX10" fmla="*/ 2978614 w 2978614"/>
              <a:gd name="connsiteY10" fmla="*/ 3195425 h 3789041"/>
              <a:gd name="connsiteX11" fmla="*/ 2978614 w 2978614"/>
              <a:gd name="connsiteY11" fmla="*/ 3789041 h 3789041"/>
              <a:gd name="connsiteX12" fmla="*/ 2412677 w 2978614"/>
              <a:gd name="connsiteY12" fmla="*/ 3789041 h 3789041"/>
              <a:gd name="connsiteX13" fmla="*/ 1906313 w 2978614"/>
              <a:gd name="connsiteY13" fmla="*/ 3789041 h 3789041"/>
              <a:gd name="connsiteX14" fmla="*/ 1310590 w 2978614"/>
              <a:gd name="connsiteY14" fmla="*/ 3789041 h 3789041"/>
              <a:gd name="connsiteX15" fmla="*/ 655295 w 2978614"/>
              <a:gd name="connsiteY15" fmla="*/ 3789041 h 3789041"/>
              <a:gd name="connsiteX16" fmla="*/ 0 w 2978614"/>
              <a:gd name="connsiteY16" fmla="*/ 3789041 h 3789041"/>
              <a:gd name="connsiteX17" fmla="*/ 0 w 2978614"/>
              <a:gd name="connsiteY17" fmla="*/ 3195425 h 3789041"/>
              <a:gd name="connsiteX18" fmla="*/ 0 w 2978614"/>
              <a:gd name="connsiteY18" fmla="*/ 2488137 h 3789041"/>
              <a:gd name="connsiteX19" fmla="*/ 0 w 2978614"/>
              <a:gd name="connsiteY19" fmla="*/ 1818740 h 3789041"/>
              <a:gd name="connsiteX20" fmla="*/ 0 w 2978614"/>
              <a:gd name="connsiteY20" fmla="*/ 1300904 h 3789041"/>
              <a:gd name="connsiteX21" fmla="*/ 0 w 2978614"/>
              <a:gd name="connsiteY21" fmla="*/ 631507 h 3789041"/>
              <a:gd name="connsiteX22" fmla="*/ 0 w 2978614"/>
              <a:gd name="connsiteY22" fmla="*/ 0 h 378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78614" h="3789041" fill="none" extrusionOk="0">
                <a:moveTo>
                  <a:pt x="0" y="0"/>
                </a:moveTo>
                <a:cubicBezTo>
                  <a:pt x="110106" y="-11313"/>
                  <a:pt x="343936" y="2919"/>
                  <a:pt x="536151" y="0"/>
                </a:cubicBezTo>
                <a:cubicBezTo>
                  <a:pt x="728366" y="-2919"/>
                  <a:pt x="846451" y="16029"/>
                  <a:pt x="1042515" y="0"/>
                </a:cubicBezTo>
                <a:cubicBezTo>
                  <a:pt x="1238579" y="-16029"/>
                  <a:pt x="1464239" y="22676"/>
                  <a:pt x="1608452" y="0"/>
                </a:cubicBezTo>
                <a:cubicBezTo>
                  <a:pt x="1752665" y="-22676"/>
                  <a:pt x="2057349" y="-18283"/>
                  <a:pt x="2174388" y="0"/>
                </a:cubicBezTo>
                <a:cubicBezTo>
                  <a:pt x="2291427" y="18283"/>
                  <a:pt x="2652345" y="-35246"/>
                  <a:pt x="2978614" y="0"/>
                </a:cubicBezTo>
                <a:cubicBezTo>
                  <a:pt x="2977932" y="271961"/>
                  <a:pt x="3002461" y="379214"/>
                  <a:pt x="2978614" y="593616"/>
                </a:cubicBezTo>
                <a:cubicBezTo>
                  <a:pt x="2954767" y="808018"/>
                  <a:pt x="2975381" y="1024079"/>
                  <a:pt x="2978614" y="1149342"/>
                </a:cubicBezTo>
                <a:cubicBezTo>
                  <a:pt x="2981847" y="1274605"/>
                  <a:pt x="3006877" y="1598296"/>
                  <a:pt x="2978614" y="1856630"/>
                </a:cubicBezTo>
                <a:cubicBezTo>
                  <a:pt x="2950351" y="2114964"/>
                  <a:pt x="3004035" y="2379896"/>
                  <a:pt x="2978614" y="2563918"/>
                </a:cubicBezTo>
                <a:cubicBezTo>
                  <a:pt x="2953193" y="2747940"/>
                  <a:pt x="2964080" y="3050860"/>
                  <a:pt x="2978614" y="3195425"/>
                </a:cubicBezTo>
                <a:cubicBezTo>
                  <a:pt x="2993148" y="3339990"/>
                  <a:pt x="3007974" y="3655828"/>
                  <a:pt x="2978614" y="3789041"/>
                </a:cubicBezTo>
                <a:cubicBezTo>
                  <a:pt x="2751147" y="3763870"/>
                  <a:pt x="2566100" y="3772278"/>
                  <a:pt x="2412677" y="3789041"/>
                </a:cubicBezTo>
                <a:cubicBezTo>
                  <a:pt x="2259254" y="3805804"/>
                  <a:pt x="2130537" y="3811501"/>
                  <a:pt x="1906313" y="3789041"/>
                </a:cubicBezTo>
                <a:cubicBezTo>
                  <a:pt x="1682089" y="3766581"/>
                  <a:pt x="1526621" y="3764359"/>
                  <a:pt x="1310590" y="3789041"/>
                </a:cubicBezTo>
                <a:cubicBezTo>
                  <a:pt x="1094559" y="3813723"/>
                  <a:pt x="848452" y="3795706"/>
                  <a:pt x="655295" y="3789041"/>
                </a:cubicBezTo>
                <a:cubicBezTo>
                  <a:pt x="462138" y="3782376"/>
                  <a:pt x="234909" y="3758023"/>
                  <a:pt x="0" y="3789041"/>
                </a:cubicBezTo>
                <a:cubicBezTo>
                  <a:pt x="-6789" y="3666590"/>
                  <a:pt x="5554" y="3430603"/>
                  <a:pt x="0" y="3195425"/>
                </a:cubicBezTo>
                <a:cubicBezTo>
                  <a:pt x="-5554" y="2960247"/>
                  <a:pt x="34150" y="2653973"/>
                  <a:pt x="0" y="2488137"/>
                </a:cubicBezTo>
                <a:cubicBezTo>
                  <a:pt x="-34150" y="2322301"/>
                  <a:pt x="26935" y="1964618"/>
                  <a:pt x="0" y="1818740"/>
                </a:cubicBezTo>
                <a:cubicBezTo>
                  <a:pt x="-26935" y="1672862"/>
                  <a:pt x="11041" y="1550525"/>
                  <a:pt x="0" y="1300904"/>
                </a:cubicBezTo>
                <a:cubicBezTo>
                  <a:pt x="-11041" y="1051283"/>
                  <a:pt x="24957" y="941456"/>
                  <a:pt x="0" y="631507"/>
                </a:cubicBezTo>
                <a:cubicBezTo>
                  <a:pt x="-24957" y="321558"/>
                  <a:pt x="-26274" y="228950"/>
                  <a:pt x="0" y="0"/>
                </a:cubicBezTo>
                <a:close/>
              </a:path>
              <a:path w="2978614" h="3789041" stroke="0" extrusionOk="0">
                <a:moveTo>
                  <a:pt x="0" y="0"/>
                </a:moveTo>
                <a:cubicBezTo>
                  <a:pt x="110553" y="-10470"/>
                  <a:pt x="320920" y="903"/>
                  <a:pt x="536151" y="0"/>
                </a:cubicBezTo>
                <a:cubicBezTo>
                  <a:pt x="751382" y="-903"/>
                  <a:pt x="992950" y="-28329"/>
                  <a:pt x="1161659" y="0"/>
                </a:cubicBezTo>
                <a:cubicBezTo>
                  <a:pt x="1330368" y="28329"/>
                  <a:pt x="1512997" y="25422"/>
                  <a:pt x="1787168" y="0"/>
                </a:cubicBezTo>
                <a:cubicBezTo>
                  <a:pt x="2061339" y="-25422"/>
                  <a:pt x="2132729" y="14113"/>
                  <a:pt x="2442463" y="0"/>
                </a:cubicBezTo>
                <a:cubicBezTo>
                  <a:pt x="2752197" y="-14113"/>
                  <a:pt x="2831292" y="10734"/>
                  <a:pt x="2978614" y="0"/>
                </a:cubicBezTo>
                <a:cubicBezTo>
                  <a:pt x="2999644" y="290465"/>
                  <a:pt x="2978907" y="493682"/>
                  <a:pt x="2978614" y="669397"/>
                </a:cubicBezTo>
                <a:cubicBezTo>
                  <a:pt x="2978321" y="845112"/>
                  <a:pt x="2974719" y="1086649"/>
                  <a:pt x="2978614" y="1225123"/>
                </a:cubicBezTo>
                <a:cubicBezTo>
                  <a:pt x="2982509" y="1363597"/>
                  <a:pt x="2948449" y="1560776"/>
                  <a:pt x="2978614" y="1894521"/>
                </a:cubicBezTo>
                <a:cubicBezTo>
                  <a:pt x="3008779" y="2228266"/>
                  <a:pt x="2994368" y="2209595"/>
                  <a:pt x="2978614" y="2450247"/>
                </a:cubicBezTo>
                <a:cubicBezTo>
                  <a:pt x="2962860" y="2690899"/>
                  <a:pt x="2970070" y="2738735"/>
                  <a:pt x="2978614" y="2968082"/>
                </a:cubicBezTo>
                <a:cubicBezTo>
                  <a:pt x="2987158" y="3197430"/>
                  <a:pt x="2989355" y="3493014"/>
                  <a:pt x="2978614" y="3789041"/>
                </a:cubicBezTo>
                <a:cubicBezTo>
                  <a:pt x="2821553" y="3807752"/>
                  <a:pt x="2707808" y="3777386"/>
                  <a:pt x="2442463" y="3789041"/>
                </a:cubicBezTo>
                <a:cubicBezTo>
                  <a:pt x="2177118" y="3800696"/>
                  <a:pt x="2152107" y="3803667"/>
                  <a:pt x="1936099" y="3789041"/>
                </a:cubicBezTo>
                <a:cubicBezTo>
                  <a:pt x="1720091" y="3774415"/>
                  <a:pt x="1592961" y="3788486"/>
                  <a:pt x="1280804" y="3789041"/>
                </a:cubicBezTo>
                <a:cubicBezTo>
                  <a:pt x="968648" y="3789596"/>
                  <a:pt x="879808" y="3813426"/>
                  <a:pt x="774440" y="3789041"/>
                </a:cubicBezTo>
                <a:cubicBezTo>
                  <a:pt x="669072" y="3764656"/>
                  <a:pt x="232635" y="3764615"/>
                  <a:pt x="0" y="3789041"/>
                </a:cubicBezTo>
                <a:cubicBezTo>
                  <a:pt x="-10214" y="3651739"/>
                  <a:pt x="-17232" y="3330321"/>
                  <a:pt x="0" y="3119644"/>
                </a:cubicBezTo>
                <a:cubicBezTo>
                  <a:pt x="17232" y="2908967"/>
                  <a:pt x="35302" y="2661903"/>
                  <a:pt x="0" y="2412356"/>
                </a:cubicBezTo>
                <a:cubicBezTo>
                  <a:pt x="-35302" y="2162809"/>
                  <a:pt x="-26401" y="1980469"/>
                  <a:pt x="0" y="1705068"/>
                </a:cubicBezTo>
                <a:cubicBezTo>
                  <a:pt x="26401" y="1429667"/>
                  <a:pt x="-19477" y="1302143"/>
                  <a:pt x="0" y="997781"/>
                </a:cubicBezTo>
                <a:cubicBezTo>
                  <a:pt x="19477" y="693419"/>
                  <a:pt x="-45979" y="266795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5974803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5BE0FB-F8E0-8393-8281-1B83559FA733}"/>
              </a:ext>
            </a:extLst>
          </p:cNvPr>
          <p:cNvSpPr/>
          <p:nvPr/>
        </p:nvSpPr>
        <p:spPr>
          <a:xfrm>
            <a:off x="4663276" y="1041997"/>
            <a:ext cx="2978614" cy="3789042"/>
          </a:xfrm>
          <a:custGeom>
            <a:avLst/>
            <a:gdLst>
              <a:gd name="connsiteX0" fmla="*/ 0 w 2978614"/>
              <a:gd name="connsiteY0" fmla="*/ 0 h 3789042"/>
              <a:gd name="connsiteX1" fmla="*/ 536151 w 2978614"/>
              <a:gd name="connsiteY1" fmla="*/ 0 h 3789042"/>
              <a:gd name="connsiteX2" fmla="*/ 1042515 w 2978614"/>
              <a:gd name="connsiteY2" fmla="*/ 0 h 3789042"/>
              <a:gd name="connsiteX3" fmla="*/ 1608452 w 2978614"/>
              <a:gd name="connsiteY3" fmla="*/ 0 h 3789042"/>
              <a:gd name="connsiteX4" fmla="*/ 2174388 w 2978614"/>
              <a:gd name="connsiteY4" fmla="*/ 0 h 3789042"/>
              <a:gd name="connsiteX5" fmla="*/ 2978614 w 2978614"/>
              <a:gd name="connsiteY5" fmla="*/ 0 h 3789042"/>
              <a:gd name="connsiteX6" fmla="*/ 2978614 w 2978614"/>
              <a:gd name="connsiteY6" fmla="*/ 593617 h 3789042"/>
              <a:gd name="connsiteX7" fmla="*/ 2978614 w 2978614"/>
              <a:gd name="connsiteY7" fmla="*/ 1149343 h 3789042"/>
              <a:gd name="connsiteX8" fmla="*/ 2978614 w 2978614"/>
              <a:gd name="connsiteY8" fmla="*/ 1856631 h 3789042"/>
              <a:gd name="connsiteX9" fmla="*/ 2978614 w 2978614"/>
              <a:gd name="connsiteY9" fmla="*/ 2563918 h 3789042"/>
              <a:gd name="connsiteX10" fmla="*/ 2978614 w 2978614"/>
              <a:gd name="connsiteY10" fmla="*/ 3195425 h 3789042"/>
              <a:gd name="connsiteX11" fmla="*/ 2978614 w 2978614"/>
              <a:gd name="connsiteY11" fmla="*/ 3789042 h 3789042"/>
              <a:gd name="connsiteX12" fmla="*/ 2412677 w 2978614"/>
              <a:gd name="connsiteY12" fmla="*/ 3789042 h 3789042"/>
              <a:gd name="connsiteX13" fmla="*/ 1906313 w 2978614"/>
              <a:gd name="connsiteY13" fmla="*/ 3789042 h 3789042"/>
              <a:gd name="connsiteX14" fmla="*/ 1310590 w 2978614"/>
              <a:gd name="connsiteY14" fmla="*/ 3789042 h 3789042"/>
              <a:gd name="connsiteX15" fmla="*/ 655295 w 2978614"/>
              <a:gd name="connsiteY15" fmla="*/ 3789042 h 3789042"/>
              <a:gd name="connsiteX16" fmla="*/ 0 w 2978614"/>
              <a:gd name="connsiteY16" fmla="*/ 3789042 h 3789042"/>
              <a:gd name="connsiteX17" fmla="*/ 0 w 2978614"/>
              <a:gd name="connsiteY17" fmla="*/ 3195425 h 3789042"/>
              <a:gd name="connsiteX18" fmla="*/ 0 w 2978614"/>
              <a:gd name="connsiteY18" fmla="*/ 2488138 h 3789042"/>
              <a:gd name="connsiteX19" fmla="*/ 0 w 2978614"/>
              <a:gd name="connsiteY19" fmla="*/ 1818740 h 3789042"/>
              <a:gd name="connsiteX20" fmla="*/ 0 w 2978614"/>
              <a:gd name="connsiteY20" fmla="*/ 1300904 h 3789042"/>
              <a:gd name="connsiteX21" fmla="*/ 0 w 2978614"/>
              <a:gd name="connsiteY21" fmla="*/ 631507 h 3789042"/>
              <a:gd name="connsiteX22" fmla="*/ 0 w 2978614"/>
              <a:gd name="connsiteY22" fmla="*/ 0 h 3789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78614" h="3789042" fill="none" extrusionOk="0">
                <a:moveTo>
                  <a:pt x="0" y="0"/>
                </a:moveTo>
                <a:cubicBezTo>
                  <a:pt x="110106" y="-11313"/>
                  <a:pt x="343936" y="2919"/>
                  <a:pt x="536151" y="0"/>
                </a:cubicBezTo>
                <a:cubicBezTo>
                  <a:pt x="728366" y="-2919"/>
                  <a:pt x="846451" y="16029"/>
                  <a:pt x="1042515" y="0"/>
                </a:cubicBezTo>
                <a:cubicBezTo>
                  <a:pt x="1238579" y="-16029"/>
                  <a:pt x="1464239" y="22676"/>
                  <a:pt x="1608452" y="0"/>
                </a:cubicBezTo>
                <a:cubicBezTo>
                  <a:pt x="1752665" y="-22676"/>
                  <a:pt x="2057349" y="-18283"/>
                  <a:pt x="2174388" y="0"/>
                </a:cubicBezTo>
                <a:cubicBezTo>
                  <a:pt x="2291427" y="18283"/>
                  <a:pt x="2652345" y="-35246"/>
                  <a:pt x="2978614" y="0"/>
                </a:cubicBezTo>
                <a:cubicBezTo>
                  <a:pt x="2983346" y="269294"/>
                  <a:pt x="3007923" y="375127"/>
                  <a:pt x="2978614" y="593617"/>
                </a:cubicBezTo>
                <a:cubicBezTo>
                  <a:pt x="2949305" y="812107"/>
                  <a:pt x="2975381" y="1024080"/>
                  <a:pt x="2978614" y="1149343"/>
                </a:cubicBezTo>
                <a:cubicBezTo>
                  <a:pt x="2981847" y="1274606"/>
                  <a:pt x="3006877" y="1598297"/>
                  <a:pt x="2978614" y="1856631"/>
                </a:cubicBezTo>
                <a:cubicBezTo>
                  <a:pt x="2950351" y="2114965"/>
                  <a:pt x="3003195" y="2385761"/>
                  <a:pt x="2978614" y="2563918"/>
                </a:cubicBezTo>
                <a:cubicBezTo>
                  <a:pt x="2954033" y="2742075"/>
                  <a:pt x="2964080" y="3050860"/>
                  <a:pt x="2978614" y="3195425"/>
                </a:cubicBezTo>
                <a:cubicBezTo>
                  <a:pt x="2993148" y="3339990"/>
                  <a:pt x="2951250" y="3652011"/>
                  <a:pt x="2978614" y="3789042"/>
                </a:cubicBezTo>
                <a:cubicBezTo>
                  <a:pt x="2751147" y="3763871"/>
                  <a:pt x="2566100" y="3772279"/>
                  <a:pt x="2412677" y="3789042"/>
                </a:cubicBezTo>
                <a:cubicBezTo>
                  <a:pt x="2259254" y="3805805"/>
                  <a:pt x="2130537" y="3811502"/>
                  <a:pt x="1906313" y="3789042"/>
                </a:cubicBezTo>
                <a:cubicBezTo>
                  <a:pt x="1682089" y="3766582"/>
                  <a:pt x="1526621" y="3764360"/>
                  <a:pt x="1310590" y="3789042"/>
                </a:cubicBezTo>
                <a:cubicBezTo>
                  <a:pt x="1094559" y="3813724"/>
                  <a:pt x="848452" y="3795707"/>
                  <a:pt x="655295" y="3789042"/>
                </a:cubicBezTo>
                <a:cubicBezTo>
                  <a:pt x="462138" y="3782377"/>
                  <a:pt x="234909" y="3758024"/>
                  <a:pt x="0" y="3789042"/>
                </a:cubicBezTo>
                <a:cubicBezTo>
                  <a:pt x="-10695" y="3670182"/>
                  <a:pt x="1294" y="3434473"/>
                  <a:pt x="0" y="3195425"/>
                </a:cubicBezTo>
                <a:cubicBezTo>
                  <a:pt x="-1294" y="2956377"/>
                  <a:pt x="-30721" y="2649716"/>
                  <a:pt x="0" y="2488138"/>
                </a:cubicBezTo>
                <a:cubicBezTo>
                  <a:pt x="30721" y="2326560"/>
                  <a:pt x="23441" y="1967818"/>
                  <a:pt x="0" y="1818740"/>
                </a:cubicBezTo>
                <a:cubicBezTo>
                  <a:pt x="-23441" y="1669662"/>
                  <a:pt x="11041" y="1550525"/>
                  <a:pt x="0" y="1300904"/>
                </a:cubicBezTo>
                <a:cubicBezTo>
                  <a:pt x="-11041" y="1051283"/>
                  <a:pt x="24957" y="941456"/>
                  <a:pt x="0" y="631507"/>
                </a:cubicBezTo>
                <a:cubicBezTo>
                  <a:pt x="-24957" y="321558"/>
                  <a:pt x="-26274" y="228950"/>
                  <a:pt x="0" y="0"/>
                </a:cubicBezTo>
                <a:close/>
              </a:path>
              <a:path w="2978614" h="3789042" stroke="0" extrusionOk="0">
                <a:moveTo>
                  <a:pt x="0" y="0"/>
                </a:moveTo>
                <a:cubicBezTo>
                  <a:pt x="110553" y="-10470"/>
                  <a:pt x="320920" y="903"/>
                  <a:pt x="536151" y="0"/>
                </a:cubicBezTo>
                <a:cubicBezTo>
                  <a:pt x="751382" y="-903"/>
                  <a:pt x="992950" y="-28329"/>
                  <a:pt x="1161659" y="0"/>
                </a:cubicBezTo>
                <a:cubicBezTo>
                  <a:pt x="1330368" y="28329"/>
                  <a:pt x="1512997" y="25422"/>
                  <a:pt x="1787168" y="0"/>
                </a:cubicBezTo>
                <a:cubicBezTo>
                  <a:pt x="2061339" y="-25422"/>
                  <a:pt x="2132729" y="14113"/>
                  <a:pt x="2442463" y="0"/>
                </a:cubicBezTo>
                <a:cubicBezTo>
                  <a:pt x="2752197" y="-14113"/>
                  <a:pt x="2831292" y="10734"/>
                  <a:pt x="2978614" y="0"/>
                </a:cubicBezTo>
                <a:cubicBezTo>
                  <a:pt x="2999644" y="290465"/>
                  <a:pt x="2978907" y="493682"/>
                  <a:pt x="2978614" y="669397"/>
                </a:cubicBezTo>
                <a:cubicBezTo>
                  <a:pt x="2978321" y="845112"/>
                  <a:pt x="2979413" y="1084483"/>
                  <a:pt x="2978614" y="1225124"/>
                </a:cubicBezTo>
                <a:cubicBezTo>
                  <a:pt x="2977815" y="1365765"/>
                  <a:pt x="3010828" y="1566423"/>
                  <a:pt x="2978614" y="1894521"/>
                </a:cubicBezTo>
                <a:cubicBezTo>
                  <a:pt x="2946400" y="2222619"/>
                  <a:pt x="2994368" y="2209595"/>
                  <a:pt x="2978614" y="2450247"/>
                </a:cubicBezTo>
                <a:cubicBezTo>
                  <a:pt x="2962860" y="2690899"/>
                  <a:pt x="2977803" y="2731419"/>
                  <a:pt x="2978614" y="2968083"/>
                </a:cubicBezTo>
                <a:cubicBezTo>
                  <a:pt x="2979425" y="3204747"/>
                  <a:pt x="2989355" y="3493015"/>
                  <a:pt x="2978614" y="3789042"/>
                </a:cubicBezTo>
                <a:cubicBezTo>
                  <a:pt x="2821553" y="3807753"/>
                  <a:pt x="2707808" y="3777387"/>
                  <a:pt x="2442463" y="3789042"/>
                </a:cubicBezTo>
                <a:cubicBezTo>
                  <a:pt x="2177118" y="3800697"/>
                  <a:pt x="2152107" y="3803668"/>
                  <a:pt x="1936099" y="3789042"/>
                </a:cubicBezTo>
                <a:cubicBezTo>
                  <a:pt x="1720091" y="3774416"/>
                  <a:pt x="1592961" y="3788487"/>
                  <a:pt x="1280804" y="3789042"/>
                </a:cubicBezTo>
                <a:cubicBezTo>
                  <a:pt x="968648" y="3789597"/>
                  <a:pt x="879808" y="3813427"/>
                  <a:pt x="774440" y="3789042"/>
                </a:cubicBezTo>
                <a:cubicBezTo>
                  <a:pt x="669072" y="3764657"/>
                  <a:pt x="232635" y="3764616"/>
                  <a:pt x="0" y="3789042"/>
                </a:cubicBezTo>
                <a:cubicBezTo>
                  <a:pt x="-10214" y="3651740"/>
                  <a:pt x="-17232" y="3330322"/>
                  <a:pt x="0" y="3119645"/>
                </a:cubicBezTo>
                <a:cubicBezTo>
                  <a:pt x="17232" y="2908968"/>
                  <a:pt x="35302" y="2661904"/>
                  <a:pt x="0" y="2412357"/>
                </a:cubicBezTo>
                <a:cubicBezTo>
                  <a:pt x="-35302" y="2162810"/>
                  <a:pt x="-26401" y="1980470"/>
                  <a:pt x="0" y="1705069"/>
                </a:cubicBezTo>
                <a:cubicBezTo>
                  <a:pt x="26401" y="1429668"/>
                  <a:pt x="-24018" y="1305093"/>
                  <a:pt x="0" y="997781"/>
                </a:cubicBezTo>
                <a:cubicBezTo>
                  <a:pt x="24018" y="690469"/>
                  <a:pt x="-45979" y="266795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5974803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C1ED72-2A04-C660-F5AD-BA71007712EE}"/>
              </a:ext>
            </a:extLst>
          </p:cNvPr>
          <p:cNvSpPr/>
          <p:nvPr/>
        </p:nvSpPr>
        <p:spPr>
          <a:xfrm>
            <a:off x="873830" y="1726644"/>
            <a:ext cx="2978614" cy="4026883"/>
          </a:xfrm>
          <a:custGeom>
            <a:avLst/>
            <a:gdLst>
              <a:gd name="connsiteX0" fmla="*/ 0 w 2978614"/>
              <a:gd name="connsiteY0" fmla="*/ 0 h 4026883"/>
              <a:gd name="connsiteX1" fmla="*/ 536151 w 2978614"/>
              <a:gd name="connsiteY1" fmla="*/ 0 h 4026883"/>
              <a:gd name="connsiteX2" fmla="*/ 1042515 w 2978614"/>
              <a:gd name="connsiteY2" fmla="*/ 0 h 4026883"/>
              <a:gd name="connsiteX3" fmla="*/ 1608452 w 2978614"/>
              <a:gd name="connsiteY3" fmla="*/ 0 h 4026883"/>
              <a:gd name="connsiteX4" fmla="*/ 2174388 w 2978614"/>
              <a:gd name="connsiteY4" fmla="*/ 0 h 4026883"/>
              <a:gd name="connsiteX5" fmla="*/ 2978614 w 2978614"/>
              <a:gd name="connsiteY5" fmla="*/ 0 h 4026883"/>
              <a:gd name="connsiteX6" fmla="*/ 2978614 w 2978614"/>
              <a:gd name="connsiteY6" fmla="*/ 630878 h 4026883"/>
              <a:gd name="connsiteX7" fmla="*/ 2978614 w 2978614"/>
              <a:gd name="connsiteY7" fmla="*/ 1221488 h 4026883"/>
              <a:gd name="connsiteX8" fmla="*/ 2978614 w 2978614"/>
              <a:gd name="connsiteY8" fmla="*/ 1973173 h 4026883"/>
              <a:gd name="connsiteX9" fmla="*/ 2978614 w 2978614"/>
              <a:gd name="connsiteY9" fmla="*/ 2724857 h 4026883"/>
              <a:gd name="connsiteX10" fmla="*/ 2978614 w 2978614"/>
              <a:gd name="connsiteY10" fmla="*/ 3396005 h 4026883"/>
              <a:gd name="connsiteX11" fmla="*/ 2978614 w 2978614"/>
              <a:gd name="connsiteY11" fmla="*/ 4026883 h 4026883"/>
              <a:gd name="connsiteX12" fmla="*/ 2412677 w 2978614"/>
              <a:gd name="connsiteY12" fmla="*/ 4026883 h 4026883"/>
              <a:gd name="connsiteX13" fmla="*/ 1906313 w 2978614"/>
              <a:gd name="connsiteY13" fmla="*/ 4026883 h 4026883"/>
              <a:gd name="connsiteX14" fmla="*/ 1310590 w 2978614"/>
              <a:gd name="connsiteY14" fmla="*/ 4026883 h 4026883"/>
              <a:gd name="connsiteX15" fmla="*/ 655295 w 2978614"/>
              <a:gd name="connsiteY15" fmla="*/ 4026883 h 4026883"/>
              <a:gd name="connsiteX16" fmla="*/ 0 w 2978614"/>
              <a:gd name="connsiteY16" fmla="*/ 4026883 h 4026883"/>
              <a:gd name="connsiteX17" fmla="*/ 0 w 2978614"/>
              <a:gd name="connsiteY17" fmla="*/ 3396005 h 4026883"/>
              <a:gd name="connsiteX18" fmla="*/ 0 w 2978614"/>
              <a:gd name="connsiteY18" fmla="*/ 2644320 h 4026883"/>
              <a:gd name="connsiteX19" fmla="*/ 0 w 2978614"/>
              <a:gd name="connsiteY19" fmla="*/ 1932904 h 4026883"/>
              <a:gd name="connsiteX20" fmla="*/ 0 w 2978614"/>
              <a:gd name="connsiteY20" fmla="*/ 1382563 h 4026883"/>
              <a:gd name="connsiteX21" fmla="*/ 0 w 2978614"/>
              <a:gd name="connsiteY21" fmla="*/ 671147 h 4026883"/>
              <a:gd name="connsiteX22" fmla="*/ 0 w 2978614"/>
              <a:gd name="connsiteY22" fmla="*/ 0 h 402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78614" h="4026883" fill="none" extrusionOk="0">
                <a:moveTo>
                  <a:pt x="0" y="0"/>
                </a:moveTo>
                <a:cubicBezTo>
                  <a:pt x="110106" y="-11313"/>
                  <a:pt x="343936" y="2919"/>
                  <a:pt x="536151" y="0"/>
                </a:cubicBezTo>
                <a:cubicBezTo>
                  <a:pt x="728366" y="-2919"/>
                  <a:pt x="846451" y="16029"/>
                  <a:pt x="1042515" y="0"/>
                </a:cubicBezTo>
                <a:cubicBezTo>
                  <a:pt x="1238579" y="-16029"/>
                  <a:pt x="1464239" y="22676"/>
                  <a:pt x="1608452" y="0"/>
                </a:cubicBezTo>
                <a:cubicBezTo>
                  <a:pt x="1752665" y="-22676"/>
                  <a:pt x="2057349" y="-18283"/>
                  <a:pt x="2174388" y="0"/>
                </a:cubicBezTo>
                <a:cubicBezTo>
                  <a:pt x="2291427" y="18283"/>
                  <a:pt x="2652345" y="-35246"/>
                  <a:pt x="2978614" y="0"/>
                </a:cubicBezTo>
                <a:cubicBezTo>
                  <a:pt x="2950300" y="265470"/>
                  <a:pt x="3008125" y="447262"/>
                  <a:pt x="2978614" y="630878"/>
                </a:cubicBezTo>
                <a:cubicBezTo>
                  <a:pt x="2949103" y="814494"/>
                  <a:pt x="2958689" y="935028"/>
                  <a:pt x="2978614" y="1221488"/>
                </a:cubicBezTo>
                <a:cubicBezTo>
                  <a:pt x="2998540" y="1507948"/>
                  <a:pt x="2996471" y="1688300"/>
                  <a:pt x="2978614" y="1973173"/>
                </a:cubicBezTo>
                <a:cubicBezTo>
                  <a:pt x="2960757" y="2258047"/>
                  <a:pt x="3002050" y="2396889"/>
                  <a:pt x="2978614" y="2724857"/>
                </a:cubicBezTo>
                <a:cubicBezTo>
                  <a:pt x="2955178" y="3052825"/>
                  <a:pt x="2982672" y="3176021"/>
                  <a:pt x="2978614" y="3396005"/>
                </a:cubicBezTo>
                <a:cubicBezTo>
                  <a:pt x="2974556" y="3615989"/>
                  <a:pt x="3005022" y="3742562"/>
                  <a:pt x="2978614" y="4026883"/>
                </a:cubicBezTo>
                <a:cubicBezTo>
                  <a:pt x="2751147" y="4001712"/>
                  <a:pt x="2566100" y="4010120"/>
                  <a:pt x="2412677" y="4026883"/>
                </a:cubicBezTo>
                <a:cubicBezTo>
                  <a:pt x="2259254" y="4043646"/>
                  <a:pt x="2130537" y="4049343"/>
                  <a:pt x="1906313" y="4026883"/>
                </a:cubicBezTo>
                <a:cubicBezTo>
                  <a:pt x="1682089" y="4004423"/>
                  <a:pt x="1526621" y="4002201"/>
                  <a:pt x="1310590" y="4026883"/>
                </a:cubicBezTo>
                <a:cubicBezTo>
                  <a:pt x="1094559" y="4051565"/>
                  <a:pt x="848452" y="4033548"/>
                  <a:pt x="655295" y="4026883"/>
                </a:cubicBezTo>
                <a:cubicBezTo>
                  <a:pt x="462138" y="4020218"/>
                  <a:pt x="234909" y="3995865"/>
                  <a:pt x="0" y="4026883"/>
                </a:cubicBezTo>
                <a:cubicBezTo>
                  <a:pt x="-21648" y="3716805"/>
                  <a:pt x="29754" y="3634281"/>
                  <a:pt x="0" y="3396005"/>
                </a:cubicBezTo>
                <a:cubicBezTo>
                  <a:pt x="-29754" y="3157729"/>
                  <a:pt x="37314" y="2895894"/>
                  <a:pt x="0" y="2644320"/>
                </a:cubicBezTo>
                <a:cubicBezTo>
                  <a:pt x="-37314" y="2392746"/>
                  <a:pt x="29903" y="2093934"/>
                  <a:pt x="0" y="1932904"/>
                </a:cubicBezTo>
                <a:cubicBezTo>
                  <a:pt x="-29903" y="1771874"/>
                  <a:pt x="-474" y="1618178"/>
                  <a:pt x="0" y="1382563"/>
                </a:cubicBezTo>
                <a:cubicBezTo>
                  <a:pt x="474" y="1146948"/>
                  <a:pt x="-17370" y="973744"/>
                  <a:pt x="0" y="671147"/>
                </a:cubicBezTo>
                <a:cubicBezTo>
                  <a:pt x="17370" y="368550"/>
                  <a:pt x="5381" y="164557"/>
                  <a:pt x="0" y="0"/>
                </a:cubicBezTo>
                <a:close/>
              </a:path>
              <a:path w="2978614" h="4026883" stroke="0" extrusionOk="0">
                <a:moveTo>
                  <a:pt x="0" y="0"/>
                </a:moveTo>
                <a:cubicBezTo>
                  <a:pt x="110553" y="-10470"/>
                  <a:pt x="320920" y="903"/>
                  <a:pt x="536151" y="0"/>
                </a:cubicBezTo>
                <a:cubicBezTo>
                  <a:pt x="751382" y="-903"/>
                  <a:pt x="992950" y="-28329"/>
                  <a:pt x="1161659" y="0"/>
                </a:cubicBezTo>
                <a:cubicBezTo>
                  <a:pt x="1330368" y="28329"/>
                  <a:pt x="1512997" y="25422"/>
                  <a:pt x="1787168" y="0"/>
                </a:cubicBezTo>
                <a:cubicBezTo>
                  <a:pt x="2061339" y="-25422"/>
                  <a:pt x="2132729" y="14113"/>
                  <a:pt x="2442463" y="0"/>
                </a:cubicBezTo>
                <a:cubicBezTo>
                  <a:pt x="2752197" y="-14113"/>
                  <a:pt x="2831292" y="10734"/>
                  <a:pt x="2978614" y="0"/>
                </a:cubicBezTo>
                <a:cubicBezTo>
                  <a:pt x="2992977" y="233082"/>
                  <a:pt x="2949534" y="524710"/>
                  <a:pt x="2978614" y="711416"/>
                </a:cubicBezTo>
                <a:cubicBezTo>
                  <a:pt x="3007694" y="898122"/>
                  <a:pt x="2987426" y="1046820"/>
                  <a:pt x="2978614" y="1302026"/>
                </a:cubicBezTo>
                <a:cubicBezTo>
                  <a:pt x="2969803" y="1557232"/>
                  <a:pt x="2993512" y="1729339"/>
                  <a:pt x="2978614" y="2013442"/>
                </a:cubicBezTo>
                <a:cubicBezTo>
                  <a:pt x="2963716" y="2297545"/>
                  <a:pt x="2996497" y="2437838"/>
                  <a:pt x="2978614" y="2604051"/>
                </a:cubicBezTo>
                <a:cubicBezTo>
                  <a:pt x="2960731" y="2770264"/>
                  <a:pt x="2951325" y="2995748"/>
                  <a:pt x="2978614" y="3154392"/>
                </a:cubicBezTo>
                <a:cubicBezTo>
                  <a:pt x="3005903" y="3313036"/>
                  <a:pt x="2945559" y="3834208"/>
                  <a:pt x="2978614" y="4026883"/>
                </a:cubicBezTo>
                <a:cubicBezTo>
                  <a:pt x="2821553" y="4045594"/>
                  <a:pt x="2707808" y="4015228"/>
                  <a:pt x="2442463" y="4026883"/>
                </a:cubicBezTo>
                <a:cubicBezTo>
                  <a:pt x="2177118" y="4038538"/>
                  <a:pt x="2152107" y="4041509"/>
                  <a:pt x="1936099" y="4026883"/>
                </a:cubicBezTo>
                <a:cubicBezTo>
                  <a:pt x="1720091" y="4012257"/>
                  <a:pt x="1592961" y="4026328"/>
                  <a:pt x="1280804" y="4026883"/>
                </a:cubicBezTo>
                <a:cubicBezTo>
                  <a:pt x="968648" y="4027438"/>
                  <a:pt x="879808" y="4051268"/>
                  <a:pt x="774440" y="4026883"/>
                </a:cubicBezTo>
                <a:cubicBezTo>
                  <a:pt x="669072" y="4002498"/>
                  <a:pt x="232635" y="4002457"/>
                  <a:pt x="0" y="4026883"/>
                </a:cubicBezTo>
                <a:cubicBezTo>
                  <a:pt x="2375" y="3717398"/>
                  <a:pt x="26121" y="3586195"/>
                  <a:pt x="0" y="3315467"/>
                </a:cubicBezTo>
                <a:cubicBezTo>
                  <a:pt x="-26121" y="3044739"/>
                  <a:pt x="-28059" y="2777473"/>
                  <a:pt x="0" y="2563782"/>
                </a:cubicBezTo>
                <a:cubicBezTo>
                  <a:pt x="28059" y="2350092"/>
                  <a:pt x="11492" y="2129422"/>
                  <a:pt x="0" y="1812097"/>
                </a:cubicBezTo>
                <a:cubicBezTo>
                  <a:pt x="-11492" y="1494772"/>
                  <a:pt x="4252" y="1321262"/>
                  <a:pt x="0" y="1060413"/>
                </a:cubicBezTo>
                <a:cubicBezTo>
                  <a:pt x="-4252" y="799564"/>
                  <a:pt x="42236" y="299112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5974803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41DCCA48-1A3E-4F4A-8BB5-16C471BA6D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5631" y="464430"/>
            <a:ext cx="10980738" cy="720000"/>
          </a:xfrm>
        </p:spPr>
        <p:txBody>
          <a:bodyPr>
            <a:normAutofit/>
          </a:bodyPr>
          <a:lstStyle/>
          <a:p>
            <a:r>
              <a:rPr lang="fr-FR" sz="2000" dirty="0"/>
              <a:t>Nos </a:t>
            </a:r>
            <a:r>
              <a:rPr lang="fr-FR" sz="2000" dirty="0">
                <a:solidFill>
                  <a:schemeClr val="accent1"/>
                </a:solidFill>
              </a:rPr>
              <a:t>ambitions </a:t>
            </a:r>
            <a:r>
              <a:rPr lang="fr-FR" sz="2000" dirty="0"/>
              <a:t>en 2024</a:t>
            </a:r>
            <a:endParaRPr lang="fr-FR" sz="2000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C04D9C-6A1E-D8F5-3C32-5068E940D487}"/>
              </a:ext>
            </a:extLst>
          </p:cNvPr>
          <p:cNvSpPr txBox="1"/>
          <p:nvPr/>
        </p:nvSpPr>
        <p:spPr>
          <a:xfrm>
            <a:off x="910004" y="2381994"/>
            <a:ext cx="29883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 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100%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de nos agences sur les podiums dont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50% en Or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9B483-C251-E2D9-4D82-CC5F9264359F}"/>
              </a:ext>
            </a:extLst>
          </p:cNvPr>
          <p:cNvSpPr txBox="1"/>
          <p:nvPr/>
        </p:nvSpPr>
        <p:spPr>
          <a:xfrm>
            <a:off x="4886804" y="2099793"/>
            <a:ext cx="27102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100%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de nos agences avec un NPS positif 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D31BAF9-3FD9-9417-706D-49BE0C733B4A}"/>
              </a:ext>
            </a:extLst>
          </p:cNvPr>
          <p:cNvSpPr txBox="1"/>
          <p:nvPr/>
        </p:nvSpPr>
        <p:spPr>
          <a:xfrm>
            <a:off x="1301900" y="4346542"/>
            <a:ext cx="2746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6"/>
              </a:rPr>
              <a:t>Les critères pour être sur les marches du podium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52B15B5-6805-99D3-C474-B7EFFB3F683A}"/>
              </a:ext>
            </a:extLst>
          </p:cNvPr>
          <p:cNvSpPr txBox="1"/>
          <p:nvPr/>
        </p:nvSpPr>
        <p:spPr>
          <a:xfrm>
            <a:off x="8339558" y="2863908"/>
            <a:ext cx="3493213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+20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Un NPS qui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poursuit sa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progression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en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bin Sketch" panose="020B0503050202020004" pitchFamily="34" charset="0"/>
              <a:ea typeface="+mn-ea"/>
              <a:cs typeface="+mn-cs"/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99A94CFD-76E0-4BC5-9535-D35B8F80A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3. </a:t>
            </a:r>
            <a:r>
              <a:rPr lang="fr-FR" dirty="0"/>
              <a:t>Nos ambitions majeures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B64C997-F007-E074-AECA-DD6C11D410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747371" y="5244674"/>
            <a:ext cx="620037" cy="62003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F9BA5D-0011-0E72-7393-E0BE0E7872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587" y="4853226"/>
            <a:ext cx="734404" cy="73440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56823A-6C3E-35C5-2E19-3054A534C7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6361" y="1340112"/>
            <a:ext cx="900078" cy="8012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46E4133-EEAA-41A9-FF7E-7BDAA14395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08776" y="1867501"/>
            <a:ext cx="900078" cy="80128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EF71158-37C1-17E1-453F-D3882482F0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53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9771" y="641352"/>
            <a:ext cx="900078" cy="8012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0874E4-0233-B72A-2802-EB263B4AC4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0767" y="3896370"/>
            <a:ext cx="832804" cy="83280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6D04DA4-3498-6A4A-8580-55CB053E05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80215" y="4973028"/>
            <a:ext cx="584776" cy="58477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610AFB-FF2D-7148-BE13-5357BF47B042}"/>
              </a:ext>
            </a:extLst>
          </p:cNvPr>
          <p:cNvSpPr/>
          <p:nvPr/>
        </p:nvSpPr>
        <p:spPr>
          <a:xfrm>
            <a:off x="-44182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LES AMBITIONS 2024 </a:t>
            </a:r>
          </a:p>
        </p:txBody>
      </p:sp>
      <p:pic>
        <p:nvPicPr>
          <p:cNvPr id="7" name="Son enregistré">
            <a:hlinkClick r:id="" action="ppaction://media"/>
            <a:extLst>
              <a:ext uri="{FF2B5EF4-FFF2-40B4-BE49-F238E27FC236}">
                <a16:creationId xmlns:a16="http://schemas.microsoft.com/office/drawing/2014/main" id="{FF977638-BD21-492B-BE5B-B008CBB41F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178577" y="69224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4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8D2EF7C-CAD5-4740-B8DC-5A6C37CE62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5608" y="443598"/>
            <a:ext cx="11387579" cy="720000"/>
          </a:xfrm>
        </p:spPr>
        <p:txBody>
          <a:bodyPr/>
          <a:lstStyle/>
          <a:p>
            <a:r>
              <a:rPr lang="fr-FR" dirty="0"/>
              <a:t>Des ambitions portées par une </a:t>
            </a:r>
            <a:r>
              <a:rPr lang="fr-FR" dirty="0">
                <a:solidFill>
                  <a:srgbClr val="C00000"/>
                </a:solidFill>
              </a:rPr>
              <a:t>dynamique collective </a:t>
            </a:r>
            <a:r>
              <a:rPr lang="fr-FR" dirty="0"/>
              <a:t>autour de notre </a:t>
            </a:r>
            <a:r>
              <a:rPr lang="fr-FR" dirty="0">
                <a:solidFill>
                  <a:srgbClr val="C00000"/>
                </a:solidFill>
              </a:rPr>
              <a:t>Part Variable 2024</a:t>
            </a:r>
            <a:endParaRPr lang="fr-FR" dirty="0"/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63E95CB-0F58-1D12-FA0A-7568DA83D8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4. </a:t>
            </a:r>
            <a:r>
              <a:rPr lang="fr-FR" dirty="0"/>
              <a:t>Nos ambitions majeures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3A2578-918D-48CC-D092-EE75DDB57A4C}"/>
              </a:ext>
            </a:extLst>
          </p:cNvPr>
          <p:cNvSpPr/>
          <p:nvPr/>
        </p:nvSpPr>
        <p:spPr>
          <a:xfrm>
            <a:off x="8103483" y="1367448"/>
            <a:ext cx="3201367" cy="4613844"/>
          </a:xfrm>
          <a:custGeom>
            <a:avLst/>
            <a:gdLst>
              <a:gd name="connsiteX0" fmla="*/ 0 w 3201367"/>
              <a:gd name="connsiteY0" fmla="*/ 0 h 4613844"/>
              <a:gd name="connsiteX1" fmla="*/ 704301 w 3201367"/>
              <a:gd name="connsiteY1" fmla="*/ 0 h 4613844"/>
              <a:gd name="connsiteX2" fmla="*/ 1312560 w 3201367"/>
              <a:gd name="connsiteY2" fmla="*/ 0 h 4613844"/>
              <a:gd name="connsiteX3" fmla="*/ 2016861 w 3201367"/>
              <a:gd name="connsiteY3" fmla="*/ 0 h 4613844"/>
              <a:gd name="connsiteX4" fmla="*/ 2625121 w 3201367"/>
              <a:gd name="connsiteY4" fmla="*/ 0 h 4613844"/>
              <a:gd name="connsiteX5" fmla="*/ 3201367 w 3201367"/>
              <a:gd name="connsiteY5" fmla="*/ 0 h 4613844"/>
              <a:gd name="connsiteX6" fmla="*/ 3201367 w 3201367"/>
              <a:gd name="connsiteY6" fmla="*/ 659121 h 4613844"/>
              <a:gd name="connsiteX7" fmla="*/ 3201367 w 3201367"/>
              <a:gd name="connsiteY7" fmla="*/ 1410518 h 4613844"/>
              <a:gd name="connsiteX8" fmla="*/ 3201367 w 3201367"/>
              <a:gd name="connsiteY8" fmla="*/ 2069639 h 4613844"/>
              <a:gd name="connsiteX9" fmla="*/ 3201367 w 3201367"/>
              <a:gd name="connsiteY9" fmla="*/ 2636482 h 4613844"/>
              <a:gd name="connsiteX10" fmla="*/ 3201367 w 3201367"/>
              <a:gd name="connsiteY10" fmla="*/ 3249464 h 4613844"/>
              <a:gd name="connsiteX11" fmla="*/ 3201367 w 3201367"/>
              <a:gd name="connsiteY11" fmla="*/ 3862447 h 4613844"/>
              <a:gd name="connsiteX12" fmla="*/ 3201367 w 3201367"/>
              <a:gd name="connsiteY12" fmla="*/ 4613844 h 4613844"/>
              <a:gd name="connsiteX13" fmla="*/ 2657135 w 3201367"/>
              <a:gd name="connsiteY13" fmla="*/ 4613844 h 4613844"/>
              <a:gd name="connsiteX14" fmla="*/ 2112902 w 3201367"/>
              <a:gd name="connsiteY14" fmla="*/ 4613844 h 4613844"/>
              <a:gd name="connsiteX15" fmla="*/ 1504642 w 3201367"/>
              <a:gd name="connsiteY15" fmla="*/ 4613844 h 4613844"/>
              <a:gd name="connsiteX16" fmla="*/ 832355 w 3201367"/>
              <a:gd name="connsiteY16" fmla="*/ 4613844 h 4613844"/>
              <a:gd name="connsiteX17" fmla="*/ 0 w 3201367"/>
              <a:gd name="connsiteY17" fmla="*/ 4613844 h 4613844"/>
              <a:gd name="connsiteX18" fmla="*/ 0 w 3201367"/>
              <a:gd name="connsiteY18" fmla="*/ 3862447 h 4613844"/>
              <a:gd name="connsiteX19" fmla="*/ 0 w 3201367"/>
              <a:gd name="connsiteY19" fmla="*/ 3157188 h 4613844"/>
              <a:gd name="connsiteX20" fmla="*/ 0 w 3201367"/>
              <a:gd name="connsiteY20" fmla="*/ 2451929 h 4613844"/>
              <a:gd name="connsiteX21" fmla="*/ 0 w 3201367"/>
              <a:gd name="connsiteY21" fmla="*/ 1746670 h 4613844"/>
              <a:gd name="connsiteX22" fmla="*/ 0 w 3201367"/>
              <a:gd name="connsiteY22" fmla="*/ 1225964 h 4613844"/>
              <a:gd name="connsiteX23" fmla="*/ 0 w 3201367"/>
              <a:gd name="connsiteY23" fmla="*/ 0 h 461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01367" h="4613844" fill="none" extrusionOk="0">
                <a:moveTo>
                  <a:pt x="0" y="0"/>
                </a:moveTo>
                <a:cubicBezTo>
                  <a:pt x="183871" y="-11964"/>
                  <a:pt x="500784" y="-5932"/>
                  <a:pt x="704301" y="0"/>
                </a:cubicBezTo>
                <a:cubicBezTo>
                  <a:pt x="907818" y="5932"/>
                  <a:pt x="1071350" y="23317"/>
                  <a:pt x="1312560" y="0"/>
                </a:cubicBezTo>
                <a:cubicBezTo>
                  <a:pt x="1553770" y="-23317"/>
                  <a:pt x="1855552" y="3985"/>
                  <a:pt x="2016861" y="0"/>
                </a:cubicBezTo>
                <a:cubicBezTo>
                  <a:pt x="2178170" y="-3985"/>
                  <a:pt x="2469187" y="-21995"/>
                  <a:pt x="2625121" y="0"/>
                </a:cubicBezTo>
                <a:cubicBezTo>
                  <a:pt x="2781055" y="21995"/>
                  <a:pt x="2982796" y="1616"/>
                  <a:pt x="3201367" y="0"/>
                </a:cubicBezTo>
                <a:cubicBezTo>
                  <a:pt x="3183096" y="293906"/>
                  <a:pt x="3179770" y="494869"/>
                  <a:pt x="3201367" y="659121"/>
                </a:cubicBezTo>
                <a:cubicBezTo>
                  <a:pt x="3222964" y="823373"/>
                  <a:pt x="3223449" y="1088476"/>
                  <a:pt x="3201367" y="1410518"/>
                </a:cubicBezTo>
                <a:cubicBezTo>
                  <a:pt x="3179285" y="1732560"/>
                  <a:pt x="3175291" y="1911244"/>
                  <a:pt x="3201367" y="2069639"/>
                </a:cubicBezTo>
                <a:cubicBezTo>
                  <a:pt x="3227443" y="2228034"/>
                  <a:pt x="3182200" y="2366199"/>
                  <a:pt x="3201367" y="2636482"/>
                </a:cubicBezTo>
                <a:cubicBezTo>
                  <a:pt x="3220534" y="2906765"/>
                  <a:pt x="3213349" y="3109425"/>
                  <a:pt x="3201367" y="3249464"/>
                </a:cubicBezTo>
                <a:cubicBezTo>
                  <a:pt x="3189385" y="3389503"/>
                  <a:pt x="3223723" y="3685421"/>
                  <a:pt x="3201367" y="3862447"/>
                </a:cubicBezTo>
                <a:cubicBezTo>
                  <a:pt x="3179011" y="4039473"/>
                  <a:pt x="3182906" y="4244566"/>
                  <a:pt x="3201367" y="4613844"/>
                </a:cubicBezTo>
                <a:cubicBezTo>
                  <a:pt x="3071054" y="4622621"/>
                  <a:pt x="2897226" y="4629550"/>
                  <a:pt x="2657135" y="4613844"/>
                </a:cubicBezTo>
                <a:cubicBezTo>
                  <a:pt x="2417044" y="4598138"/>
                  <a:pt x="2240091" y="4608275"/>
                  <a:pt x="2112902" y="4613844"/>
                </a:cubicBezTo>
                <a:cubicBezTo>
                  <a:pt x="1985713" y="4619413"/>
                  <a:pt x="1659610" y="4587956"/>
                  <a:pt x="1504642" y="4613844"/>
                </a:cubicBezTo>
                <a:cubicBezTo>
                  <a:pt x="1349674" y="4639732"/>
                  <a:pt x="1010445" y="4581903"/>
                  <a:pt x="832355" y="4613844"/>
                </a:cubicBezTo>
                <a:cubicBezTo>
                  <a:pt x="654265" y="4645785"/>
                  <a:pt x="200400" y="4574644"/>
                  <a:pt x="0" y="4613844"/>
                </a:cubicBezTo>
                <a:cubicBezTo>
                  <a:pt x="24371" y="4446660"/>
                  <a:pt x="-29138" y="4023824"/>
                  <a:pt x="0" y="3862447"/>
                </a:cubicBezTo>
                <a:cubicBezTo>
                  <a:pt x="29138" y="3701070"/>
                  <a:pt x="21267" y="3393970"/>
                  <a:pt x="0" y="3157188"/>
                </a:cubicBezTo>
                <a:cubicBezTo>
                  <a:pt x="-21267" y="2920406"/>
                  <a:pt x="10573" y="2633877"/>
                  <a:pt x="0" y="2451929"/>
                </a:cubicBezTo>
                <a:cubicBezTo>
                  <a:pt x="-10573" y="2269981"/>
                  <a:pt x="-31945" y="2051131"/>
                  <a:pt x="0" y="1746670"/>
                </a:cubicBezTo>
                <a:cubicBezTo>
                  <a:pt x="31945" y="1442209"/>
                  <a:pt x="-4064" y="1375990"/>
                  <a:pt x="0" y="1225964"/>
                </a:cubicBezTo>
                <a:cubicBezTo>
                  <a:pt x="4064" y="1075938"/>
                  <a:pt x="-18855" y="434149"/>
                  <a:pt x="0" y="0"/>
                </a:cubicBezTo>
                <a:close/>
              </a:path>
              <a:path w="3201367" h="4613844" stroke="0" extrusionOk="0">
                <a:moveTo>
                  <a:pt x="0" y="0"/>
                </a:moveTo>
                <a:cubicBezTo>
                  <a:pt x="241678" y="194"/>
                  <a:pt x="423277" y="-24568"/>
                  <a:pt x="576246" y="0"/>
                </a:cubicBezTo>
                <a:cubicBezTo>
                  <a:pt x="729215" y="24568"/>
                  <a:pt x="948959" y="-12401"/>
                  <a:pt x="1248533" y="0"/>
                </a:cubicBezTo>
                <a:cubicBezTo>
                  <a:pt x="1548107" y="12401"/>
                  <a:pt x="1631262" y="-794"/>
                  <a:pt x="1920820" y="0"/>
                </a:cubicBezTo>
                <a:cubicBezTo>
                  <a:pt x="2210378" y="794"/>
                  <a:pt x="2332192" y="-5750"/>
                  <a:pt x="2625121" y="0"/>
                </a:cubicBezTo>
                <a:cubicBezTo>
                  <a:pt x="2918050" y="5750"/>
                  <a:pt x="3067885" y="-3062"/>
                  <a:pt x="3201367" y="0"/>
                </a:cubicBezTo>
                <a:cubicBezTo>
                  <a:pt x="3176107" y="184413"/>
                  <a:pt x="3215604" y="365724"/>
                  <a:pt x="3201367" y="705259"/>
                </a:cubicBezTo>
                <a:cubicBezTo>
                  <a:pt x="3187130" y="1044794"/>
                  <a:pt x="3174029" y="1017454"/>
                  <a:pt x="3201367" y="1272103"/>
                </a:cubicBezTo>
                <a:cubicBezTo>
                  <a:pt x="3228705" y="1526752"/>
                  <a:pt x="3171109" y="1825359"/>
                  <a:pt x="3201367" y="1977362"/>
                </a:cubicBezTo>
                <a:cubicBezTo>
                  <a:pt x="3231625" y="2129365"/>
                  <a:pt x="3210913" y="2350089"/>
                  <a:pt x="3201367" y="2544205"/>
                </a:cubicBezTo>
                <a:cubicBezTo>
                  <a:pt x="3191821" y="2738321"/>
                  <a:pt x="3212908" y="2917472"/>
                  <a:pt x="3201367" y="3064911"/>
                </a:cubicBezTo>
                <a:cubicBezTo>
                  <a:pt x="3189826" y="3212350"/>
                  <a:pt x="3178742" y="3514194"/>
                  <a:pt x="3201367" y="3724031"/>
                </a:cubicBezTo>
                <a:cubicBezTo>
                  <a:pt x="3223992" y="3933868"/>
                  <a:pt x="3178858" y="4210827"/>
                  <a:pt x="3201367" y="4613844"/>
                </a:cubicBezTo>
                <a:cubicBezTo>
                  <a:pt x="2934710" y="4614169"/>
                  <a:pt x="2691506" y="4598311"/>
                  <a:pt x="2529080" y="4613844"/>
                </a:cubicBezTo>
                <a:cubicBezTo>
                  <a:pt x="2366654" y="4629377"/>
                  <a:pt x="1991423" y="4640369"/>
                  <a:pt x="1824779" y="4613844"/>
                </a:cubicBezTo>
                <a:cubicBezTo>
                  <a:pt x="1658135" y="4587319"/>
                  <a:pt x="1476710" y="4624242"/>
                  <a:pt x="1280547" y="4613844"/>
                </a:cubicBezTo>
                <a:cubicBezTo>
                  <a:pt x="1084384" y="4603446"/>
                  <a:pt x="934588" y="4613214"/>
                  <a:pt x="704301" y="4613844"/>
                </a:cubicBezTo>
                <a:cubicBezTo>
                  <a:pt x="474014" y="4614474"/>
                  <a:pt x="228587" y="4583442"/>
                  <a:pt x="0" y="4613844"/>
                </a:cubicBezTo>
                <a:cubicBezTo>
                  <a:pt x="-24469" y="4342407"/>
                  <a:pt x="-27933" y="4041009"/>
                  <a:pt x="0" y="3862447"/>
                </a:cubicBezTo>
                <a:cubicBezTo>
                  <a:pt x="27933" y="3683885"/>
                  <a:pt x="-36366" y="3338945"/>
                  <a:pt x="0" y="3111049"/>
                </a:cubicBezTo>
                <a:cubicBezTo>
                  <a:pt x="36366" y="2883153"/>
                  <a:pt x="28124" y="2725527"/>
                  <a:pt x="0" y="2359652"/>
                </a:cubicBezTo>
                <a:cubicBezTo>
                  <a:pt x="-28124" y="1993777"/>
                  <a:pt x="9640" y="2019225"/>
                  <a:pt x="0" y="1700531"/>
                </a:cubicBezTo>
                <a:cubicBezTo>
                  <a:pt x="-9640" y="1381837"/>
                  <a:pt x="-25384" y="1307821"/>
                  <a:pt x="0" y="1133687"/>
                </a:cubicBezTo>
                <a:cubicBezTo>
                  <a:pt x="25384" y="959553"/>
                  <a:pt x="5669" y="534607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5974803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3B4C7E-03C2-37DE-AE66-849F85453E64}"/>
              </a:ext>
            </a:extLst>
          </p:cNvPr>
          <p:cNvSpPr/>
          <p:nvPr/>
        </p:nvSpPr>
        <p:spPr>
          <a:xfrm>
            <a:off x="4314616" y="1367448"/>
            <a:ext cx="3228000" cy="4613844"/>
          </a:xfrm>
          <a:custGeom>
            <a:avLst/>
            <a:gdLst>
              <a:gd name="connsiteX0" fmla="*/ 0 w 3228000"/>
              <a:gd name="connsiteY0" fmla="*/ 0 h 4613844"/>
              <a:gd name="connsiteX1" fmla="*/ 710160 w 3228000"/>
              <a:gd name="connsiteY1" fmla="*/ 0 h 4613844"/>
              <a:gd name="connsiteX2" fmla="*/ 1323480 w 3228000"/>
              <a:gd name="connsiteY2" fmla="*/ 0 h 4613844"/>
              <a:gd name="connsiteX3" fmla="*/ 2033640 w 3228000"/>
              <a:gd name="connsiteY3" fmla="*/ 0 h 4613844"/>
              <a:gd name="connsiteX4" fmla="*/ 2646960 w 3228000"/>
              <a:gd name="connsiteY4" fmla="*/ 0 h 4613844"/>
              <a:gd name="connsiteX5" fmla="*/ 3228000 w 3228000"/>
              <a:gd name="connsiteY5" fmla="*/ 0 h 4613844"/>
              <a:gd name="connsiteX6" fmla="*/ 3228000 w 3228000"/>
              <a:gd name="connsiteY6" fmla="*/ 659121 h 4613844"/>
              <a:gd name="connsiteX7" fmla="*/ 3228000 w 3228000"/>
              <a:gd name="connsiteY7" fmla="*/ 1410518 h 4613844"/>
              <a:gd name="connsiteX8" fmla="*/ 3228000 w 3228000"/>
              <a:gd name="connsiteY8" fmla="*/ 2069639 h 4613844"/>
              <a:gd name="connsiteX9" fmla="*/ 3228000 w 3228000"/>
              <a:gd name="connsiteY9" fmla="*/ 2636482 h 4613844"/>
              <a:gd name="connsiteX10" fmla="*/ 3228000 w 3228000"/>
              <a:gd name="connsiteY10" fmla="*/ 3249464 h 4613844"/>
              <a:gd name="connsiteX11" fmla="*/ 3228000 w 3228000"/>
              <a:gd name="connsiteY11" fmla="*/ 3862447 h 4613844"/>
              <a:gd name="connsiteX12" fmla="*/ 3228000 w 3228000"/>
              <a:gd name="connsiteY12" fmla="*/ 4613844 h 4613844"/>
              <a:gd name="connsiteX13" fmla="*/ 2679240 w 3228000"/>
              <a:gd name="connsiteY13" fmla="*/ 4613844 h 4613844"/>
              <a:gd name="connsiteX14" fmla="*/ 2130480 w 3228000"/>
              <a:gd name="connsiteY14" fmla="*/ 4613844 h 4613844"/>
              <a:gd name="connsiteX15" fmla="*/ 1517160 w 3228000"/>
              <a:gd name="connsiteY15" fmla="*/ 4613844 h 4613844"/>
              <a:gd name="connsiteX16" fmla="*/ 839280 w 3228000"/>
              <a:gd name="connsiteY16" fmla="*/ 4613844 h 4613844"/>
              <a:gd name="connsiteX17" fmla="*/ 0 w 3228000"/>
              <a:gd name="connsiteY17" fmla="*/ 4613844 h 4613844"/>
              <a:gd name="connsiteX18" fmla="*/ 0 w 3228000"/>
              <a:gd name="connsiteY18" fmla="*/ 3862447 h 4613844"/>
              <a:gd name="connsiteX19" fmla="*/ 0 w 3228000"/>
              <a:gd name="connsiteY19" fmla="*/ 3157188 h 4613844"/>
              <a:gd name="connsiteX20" fmla="*/ 0 w 3228000"/>
              <a:gd name="connsiteY20" fmla="*/ 2451929 h 4613844"/>
              <a:gd name="connsiteX21" fmla="*/ 0 w 3228000"/>
              <a:gd name="connsiteY21" fmla="*/ 1746670 h 4613844"/>
              <a:gd name="connsiteX22" fmla="*/ 0 w 3228000"/>
              <a:gd name="connsiteY22" fmla="*/ 1225964 h 4613844"/>
              <a:gd name="connsiteX23" fmla="*/ 0 w 3228000"/>
              <a:gd name="connsiteY23" fmla="*/ 0 h 461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28000" h="4613844" fill="none" extrusionOk="0">
                <a:moveTo>
                  <a:pt x="0" y="0"/>
                </a:moveTo>
                <a:cubicBezTo>
                  <a:pt x="246513" y="-14134"/>
                  <a:pt x="416225" y="-29235"/>
                  <a:pt x="710160" y="0"/>
                </a:cubicBezTo>
                <a:cubicBezTo>
                  <a:pt x="1004095" y="29235"/>
                  <a:pt x="1080795" y="-7314"/>
                  <a:pt x="1323480" y="0"/>
                </a:cubicBezTo>
                <a:cubicBezTo>
                  <a:pt x="1566165" y="7314"/>
                  <a:pt x="1699904" y="7818"/>
                  <a:pt x="2033640" y="0"/>
                </a:cubicBezTo>
                <a:cubicBezTo>
                  <a:pt x="2367376" y="-7818"/>
                  <a:pt x="2382115" y="-15500"/>
                  <a:pt x="2646960" y="0"/>
                </a:cubicBezTo>
                <a:cubicBezTo>
                  <a:pt x="2911805" y="15500"/>
                  <a:pt x="3052106" y="28339"/>
                  <a:pt x="3228000" y="0"/>
                </a:cubicBezTo>
                <a:cubicBezTo>
                  <a:pt x="3209729" y="293906"/>
                  <a:pt x="3206403" y="494869"/>
                  <a:pt x="3228000" y="659121"/>
                </a:cubicBezTo>
                <a:cubicBezTo>
                  <a:pt x="3249597" y="823373"/>
                  <a:pt x="3250082" y="1088476"/>
                  <a:pt x="3228000" y="1410518"/>
                </a:cubicBezTo>
                <a:cubicBezTo>
                  <a:pt x="3205918" y="1732560"/>
                  <a:pt x="3201924" y="1911244"/>
                  <a:pt x="3228000" y="2069639"/>
                </a:cubicBezTo>
                <a:cubicBezTo>
                  <a:pt x="3254076" y="2228034"/>
                  <a:pt x="3208833" y="2366199"/>
                  <a:pt x="3228000" y="2636482"/>
                </a:cubicBezTo>
                <a:cubicBezTo>
                  <a:pt x="3247167" y="2906765"/>
                  <a:pt x="3239982" y="3109425"/>
                  <a:pt x="3228000" y="3249464"/>
                </a:cubicBezTo>
                <a:cubicBezTo>
                  <a:pt x="3216018" y="3389503"/>
                  <a:pt x="3250356" y="3685421"/>
                  <a:pt x="3228000" y="3862447"/>
                </a:cubicBezTo>
                <a:cubicBezTo>
                  <a:pt x="3205644" y="4039473"/>
                  <a:pt x="3209539" y="4244566"/>
                  <a:pt x="3228000" y="4613844"/>
                </a:cubicBezTo>
                <a:cubicBezTo>
                  <a:pt x="3100144" y="4624393"/>
                  <a:pt x="2849655" y="4588676"/>
                  <a:pt x="2679240" y="4613844"/>
                </a:cubicBezTo>
                <a:cubicBezTo>
                  <a:pt x="2508825" y="4639012"/>
                  <a:pt x="2334486" y="4593032"/>
                  <a:pt x="2130480" y="4613844"/>
                </a:cubicBezTo>
                <a:cubicBezTo>
                  <a:pt x="1926474" y="4634656"/>
                  <a:pt x="1744222" y="4619693"/>
                  <a:pt x="1517160" y="4613844"/>
                </a:cubicBezTo>
                <a:cubicBezTo>
                  <a:pt x="1290098" y="4607995"/>
                  <a:pt x="1114437" y="4603231"/>
                  <a:pt x="839280" y="4613844"/>
                </a:cubicBezTo>
                <a:cubicBezTo>
                  <a:pt x="564123" y="4624457"/>
                  <a:pt x="179197" y="4575440"/>
                  <a:pt x="0" y="4613844"/>
                </a:cubicBezTo>
                <a:cubicBezTo>
                  <a:pt x="24371" y="4446660"/>
                  <a:pt x="-29138" y="4023824"/>
                  <a:pt x="0" y="3862447"/>
                </a:cubicBezTo>
                <a:cubicBezTo>
                  <a:pt x="29138" y="3701070"/>
                  <a:pt x="21267" y="3393970"/>
                  <a:pt x="0" y="3157188"/>
                </a:cubicBezTo>
                <a:cubicBezTo>
                  <a:pt x="-21267" y="2920406"/>
                  <a:pt x="10573" y="2633877"/>
                  <a:pt x="0" y="2451929"/>
                </a:cubicBezTo>
                <a:cubicBezTo>
                  <a:pt x="-10573" y="2269981"/>
                  <a:pt x="-31945" y="2051131"/>
                  <a:pt x="0" y="1746670"/>
                </a:cubicBezTo>
                <a:cubicBezTo>
                  <a:pt x="31945" y="1442209"/>
                  <a:pt x="-4064" y="1375990"/>
                  <a:pt x="0" y="1225964"/>
                </a:cubicBezTo>
                <a:cubicBezTo>
                  <a:pt x="4064" y="1075938"/>
                  <a:pt x="-18855" y="434149"/>
                  <a:pt x="0" y="0"/>
                </a:cubicBezTo>
                <a:close/>
              </a:path>
              <a:path w="3228000" h="4613844" stroke="0" extrusionOk="0">
                <a:moveTo>
                  <a:pt x="0" y="0"/>
                </a:moveTo>
                <a:cubicBezTo>
                  <a:pt x="279850" y="-3325"/>
                  <a:pt x="380243" y="2345"/>
                  <a:pt x="581040" y="0"/>
                </a:cubicBezTo>
                <a:cubicBezTo>
                  <a:pt x="781837" y="-2345"/>
                  <a:pt x="990050" y="-19204"/>
                  <a:pt x="1258920" y="0"/>
                </a:cubicBezTo>
                <a:cubicBezTo>
                  <a:pt x="1527790" y="19204"/>
                  <a:pt x="1662378" y="-667"/>
                  <a:pt x="1936800" y="0"/>
                </a:cubicBezTo>
                <a:cubicBezTo>
                  <a:pt x="2211222" y="667"/>
                  <a:pt x="2322691" y="5298"/>
                  <a:pt x="2646960" y="0"/>
                </a:cubicBezTo>
                <a:cubicBezTo>
                  <a:pt x="2971229" y="-5298"/>
                  <a:pt x="3008588" y="3831"/>
                  <a:pt x="3228000" y="0"/>
                </a:cubicBezTo>
                <a:cubicBezTo>
                  <a:pt x="3202740" y="184413"/>
                  <a:pt x="3242237" y="365724"/>
                  <a:pt x="3228000" y="705259"/>
                </a:cubicBezTo>
                <a:cubicBezTo>
                  <a:pt x="3213763" y="1044794"/>
                  <a:pt x="3200662" y="1017454"/>
                  <a:pt x="3228000" y="1272103"/>
                </a:cubicBezTo>
                <a:cubicBezTo>
                  <a:pt x="3255338" y="1526752"/>
                  <a:pt x="3197742" y="1825359"/>
                  <a:pt x="3228000" y="1977362"/>
                </a:cubicBezTo>
                <a:cubicBezTo>
                  <a:pt x="3258258" y="2129365"/>
                  <a:pt x="3237546" y="2350089"/>
                  <a:pt x="3228000" y="2544205"/>
                </a:cubicBezTo>
                <a:cubicBezTo>
                  <a:pt x="3218454" y="2738321"/>
                  <a:pt x="3239541" y="2917472"/>
                  <a:pt x="3228000" y="3064911"/>
                </a:cubicBezTo>
                <a:cubicBezTo>
                  <a:pt x="3216459" y="3212350"/>
                  <a:pt x="3205375" y="3514194"/>
                  <a:pt x="3228000" y="3724031"/>
                </a:cubicBezTo>
                <a:cubicBezTo>
                  <a:pt x="3250625" y="3933868"/>
                  <a:pt x="3205491" y="4210827"/>
                  <a:pt x="3228000" y="4613844"/>
                </a:cubicBezTo>
                <a:cubicBezTo>
                  <a:pt x="2973137" y="4590444"/>
                  <a:pt x="2851112" y="4619664"/>
                  <a:pt x="2550120" y="4613844"/>
                </a:cubicBezTo>
                <a:cubicBezTo>
                  <a:pt x="2249128" y="4608024"/>
                  <a:pt x="2074122" y="4640319"/>
                  <a:pt x="1839960" y="4613844"/>
                </a:cubicBezTo>
                <a:cubicBezTo>
                  <a:pt x="1605798" y="4587369"/>
                  <a:pt x="1444440" y="4638435"/>
                  <a:pt x="1291200" y="4613844"/>
                </a:cubicBezTo>
                <a:cubicBezTo>
                  <a:pt x="1137960" y="4589253"/>
                  <a:pt x="935495" y="4619356"/>
                  <a:pt x="710160" y="4613844"/>
                </a:cubicBezTo>
                <a:cubicBezTo>
                  <a:pt x="484825" y="4608332"/>
                  <a:pt x="285375" y="4614145"/>
                  <a:pt x="0" y="4613844"/>
                </a:cubicBezTo>
                <a:cubicBezTo>
                  <a:pt x="-24469" y="4342407"/>
                  <a:pt x="-27933" y="4041009"/>
                  <a:pt x="0" y="3862447"/>
                </a:cubicBezTo>
                <a:cubicBezTo>
                  <a:pt x="27933" y="3683885"/>
                  <a:pt x="-36366" y="3338945"/>
                  <a:pt x="0" y="3111049"/>
                </a:cubicBezTo>
                <a:cubicBezTo>
                  <a:pt x="36366" y="2883153"/>
                  <a:pt x="28124" y="2725527"/>
                  <a:pt x="0" y="2359652"/>
                </a:cubicBezTo>
                <a:cubicBezTo>
                  <a:pt x="-28124" y="1993777"/>
                  <a:pt x="9640" y="2019225"/>
                  <a:pt x="0" y="1700531"/>
                </a:cubicBezTo>
                <a:cubicBezTo>
                  <a:pt x="-9640" y="1381837"/>
                  <a:pt x="-25384" y="1307821"/>
                  <a:pt x="0" y="1133687"/>
                </a:cubicBezTo>
                <a:cubicBezTo>
                  <a:pt x="25384" y="959553"/>
                  <a:pt x="5669" y="534607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5974803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850A34-02CE-FF8D-E1C4-FEFD595AC717}"/>
              </a:ext>
            </a:extLst>
          </p:cNvPr>
          <p:cNvSpPr/>
          <p:nvPr/>
        </p:nvSpPr>
        <p:spPr>
          <a:xfrm>
            <a:off x="552381" y="1358038"/>
            <a:ext cx="3201368" cy="4613844"/>
          </a:xfrm>
          <a:custGeom>
            <a:avLst/>
            <a:gdLst>
              <a:gd name="connsiteX0" fmla="*/ 0 w 3201368"/>
              <a:gd name="connsiteY0" fmla="*/ 0 h 4613844"/>
              <a:gd name="connsiteX1" fmla="*/ 704301 w 3201368"/>
              <a:gd name="connsiteY1" fmla="*/ 0 h 4613844"/>
              <a:gd name="connsiteX2" fmla="*/ 1312561 w 3201368"/>
              <a:gd name="connsiteY2" fmla="*/ 0 h 4613844"/>
              <a:gd name="connsiteX3" fmla="*/ 2016862 w 3201368"/>
              <a:gd name="connsiteY3" fmla="*/ 0 h 4613844"/>
              <a:gd name="connsiteX4" fmla="*/ 2625122 w 3201368"/>
              <a:gd name="connsiteY4" fmla="*/ 0 h 4613844"/>
              <a:gd name="connsiteX5" fmla="*/ 3201368 w 3201368"/>
              <a:gd name="connsiteY5" fmla="*/ 0 h 4613844"/>
              <a:gd name="connsiteX6" fmla="*/ 3201368 w 3201368"/>
              <a:gd name="connsiteY6" fmla="*/ 659121 h 4613844"/>
              <a:gd name="connsiteX7" fmla="*/ 3201368 w 3201368"/>
              <a:gd name="connsiteY7" fmla="*/ 1410518 h 4613844"/>
              <a:gd name="connsiteX8" fmla="*/ 3201368 w 3201368"/>
              <a:gd name="connsiteY8" fmla="*/ 2069639 h 4613844"/>
              <a:gd name="connsiteX9" fmla="*/ 3201368 w 3201368"/>
              <a:gd name="connsiteY9" fmla="*/ 2636482 h 4613844"/>
              <a:gd name="connsiteX10" fmla="*/ 3201368 w 3201368"/>
              <a:gd name="connsiteY10" fmla="*/ 3249464 h 4613844"/>
              <a:gd name="connsiteX11" fmla="*/ 3201368 w 3201368"/>
              <a:gd name="connsiteY11" fmla="*/ 3862447 h 4613844"/>
              <a:gd name="connsiteX12" fmla="*/ 3201368 w 3201368"/>
              <a:gd name="connsiteY12" fmla="*/ 4613844 h 4613844"/>
              <a:gd name="connsiteX13" fmla="*/ 2657135 w 3201368"/>
              <a:gd name="connsiteY13" fmla="*/ 4613844 h 4613844"/>
              <a:gd name="connsiteX14" fmla="*/ 2112903 w 3201368"/>
              <a:gd name="connsiteY14" fmla="*/ 4613844 h 4613844"/>
              <a:gd name="connsiteX15" fmla="*/ 1504643 w 3201368"/>
              <a:gd name="connsiteY15" fmla="*/ 4613844 h 4613844"/>
              <a:gd name="connsiteX16" fmla="*/ 832356 w 3201368"/>
              <a:gd name="connsiteY16" fmla="*/ 4613844 h 4613844"/>
              <a:gd name="connsiteX17" fmla="*/ 0 w 3201368"/>
              <a:gd name="connsiteY17" fmla="*/ 4613844 h 4613844"/>
              <a:gd name="connsiteX18" fmla="*/ 0 w 3201368"/>
              <a:gd name="connsiteY18" fmla="*/ 3862447 h 4613844"/>
              <a:gd name="connsiteX19" fmla="*/ 0 w 3201368"/>
              <a:gd name="connsiteY19" fmla="*/ 3157188 h 4613844"/>
              <a:gd name="connsiteX20" fmla="*/ 0 w 3201368"/>
              <a:gd name="connsiteY20" fmla="*/ 2451929 h 4613844"/>
              <a:gd name="connsiteX21" fmla="*/ 0 w 3201368"/>
              <a:gd name="connsiteY21" fmla="*/ 1746670 h 4613844"/>
              <a:gd name="connsiteX22" fmla="*/ 0 w 3201368"/>
              <a:gd name="connsiteY22" fmla="*/ 1225964 h 4613844"/>
              <a:gd name="connsiteX23" fmla="*/ 0 w 3201368"/>
              <a:gd name="connsiteY23" fmla="*/ 0 h 461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01368" h="4613844" fill="none" extrusionOk="0">
                <a:moveTo>
                  <a:pt x="0" y="0"/>
                </a:moveTo>
                <a:cubicBezTo>
                  <a:pt x="183871" y="-11964"/>
                  <a:pt x="500784" y="-5932"/>
                  <a:pt x="704301" y="0"/>
                </a:cubicBezTo>
                <a:cubicBezTo>
                  <a:pt x="907818" y="5932"/>
                  <a:pt x="1066334" y="17761"/>
                  <a:pt x="1312561" y="0"/>
                </a:cubicBezTo>
                <a:cubicBezTo>
                  <a:pt x="1558788" y="-17761"/>
                  <a:pt x="1855553" y="3985"/>
                  <a:pt x="2016862" y="0"/>
                </a:cubicBezTo>
                <a:cubicBezTo>
                  <a:pt x="2178171" y="-3985"/>
                  <a:pt x="2469188" y="-21995"/>
                  <a:pt x="2625122" y="0"/>
                </a:cubicBezTo>
                <a:cubicBezTo>
                  <a:pt x="2781056" y="21995"/>
                  <a:pt x="2982797" y="1616"/>
                  <a:pt x="3201368" y="0"/>
                </a:cubicBezTo>
                <a:cubicBezTo>
                  <a:pt x="3183097" y="293906"/>
                  <a:pt x="3179771" y="494869"/>
                  <a:pt x="3201368" y="659121"/>
                </a:cubicBezTo>
                <a:cubicBezTo>
                  <a:pt x="3222965" y="823373"/>
                  <a:pt x="3223450" y="1088476"/>
                  <a:pt x="3201368" y="1410518"/>
                </a:cubicBezTo>
                <a:cubicBezTo>
                  <a:pt x="3179286" y="1732560"/>
                  <a:pt x="3175292" y="1911244"/>
                  <a:pt x="3201368" y="2069639"/>
                </a:cubicBezTo>
                <a:cubicBezTo>
                  <a:pt x="3227444" y="2228034"/>
                  <a:pt x="3182201" y="2366199"/>
                  <a:pt x="3201368" y="2636482"/>
                </a:cubicBezTo>
                <a:cubicBezTo>
                  <a:pt x="3220535" y="2906765"/>
                  <a:pt x="3213350" y="3109425"/>
                  <a:pt x="3201368" y="3249464"/>
                </a:cubicBezTo>
                <a:cubicBezTo>
                  <a:pt x="3189386" y="3389503"/>
                  <a:pt x="3223724" y="3685421"/>
                  <a:pt x="3201368" y="3862447"/>
                </a:cubicBezTo>
                <a:cubicBezTo>
                  <a:pt x="3179012" y="4039473"/>
                  <a:pt x="3182907" y="4244566"/>
                  <a:pt x="3201368" y="4613844"/>
                </a:cubicBezTo>
                <a:cubicBezTo>
                  <a:pt x="3074728" y="4628196"/>
                  <a:pt x="2898519" y="4629590"/>
                  <a:pt x="2657135" y="4613844"/>
                </a:cubicBezTo>
                <a:cubicBezTo>
                  <a:pt x="2415751" y="4598098"/>
                  <a:pt x="2238075" y="4602909"/>
                  <a:pt x="2112903" y="4613844"/>
                </a:cubicBezTo>
                <a:cubicBezTo>
                  <a:pt x="1987731" y="4624779"/>
                  <a:pt x="1659611" y="4587956"/>
                  <a:pt x="1504643" y="4613844"/>
                </a:cubicBezTo>
                <a:cubicBezTo>
                  <a:pt x="1349675" y="4639732"/>
                  <a:pt x="1010446" y="4581903"/>
                  <a:pt x="832356" y="4613844"/>
                </a:cubicBezTo>
                <a:cubicBezTo>
                  <a:pt x="654266" y="4645785"/>
                  <a:pt x="205378" y="4576462"/>
                  <a:pt x="0" y="4613844"/>
                </a:cubicBezTo>
                <a:cubicBezTo>
                  <a:pt x="24371" y="4446660"/>
                  <a:pt x="-29138" y="4023824"/>
                  <a:pt x="0" y="3862447"/>
                </a:cubicBezTo>
                <a:cubicBezTo>
                  <a:pt x="29138" y="3701070"/>
                  <a:pt x="21267" y="3393970"/>
                  <a:pt x="0" y="3157188"/>
                </a:cubicBezTo>
                <a:cubicBezTo>
                  <a:pt x="-21267" y="2920406"/>
                  <a:pt x="10573" y="2633877"/>
                  <a:pt x="0" y="2451929"/>
                </a:cubicBezTo>
                <a:cubicBezTo>
                  <a:pt x="-10573" y="2269981"/>
                  <a:pt x="-31945" y="2051131"/>
                  <a:pt x="0" y="1746670"/>
                </a:cubicBezTo>
                <a:cubicBezTo>
                  <a:pt x="31945" y="1442209"/>
                  <a:pt x="-4064" y="1375990"/>
                  <a:pt x="0" y="1225964"/>
                </a:cubicBezTo>
                <a:cubicBezTo>
                  <a:pt x="4064" y="1075938"/>
                  <a:pt x="-18855" y="434149"/>
                  <a:pt x="0" y="0"/>
                </a:cubicBezTo>
                <a:close/>
              </a:path>
              <a:path w="3201368" h="4613844" stroke="0" extrusionOk="0">
                <a:moveTo>
                  <a:pt x="0" y="0"/>
                </a:moveTo>
                <a:cubicBezTo>
                  <a:pt x="241678" y="194"/>
                  <a:pt x="423277" y="-24568"/>
                  <a:pt x="576246" y="0"/>
                </a:cubicBezTo>
                <a:cubicBezTo>
                  <a:pt x="729215" y="24568"/>
                  <a:pt x="946093" y="-13505"/>
                  <a:pt x="1248534" y="0"/>
                </a:cubicBezTo>
                <a:cubicBezTo>
                  <a:pt x="1550975" y="13505"/>
                  <a:pt x="1631263" y="-794"/>
                  <a:pt x="1920821" y="0"/>
                </a:cubicBezTo>
                <a:cubicBezTo>
                  <a:pt x="2210379" y="794"/>
                  <a:pt x="2332193" y="-5750"/>
                  <a:pt x="2625122" y="0"/>
                </a:cubicBezTo>
                <a:cubicBezTo>
                  <a:pt x="2918051" y="5750"/>
                  <a:pt x="3067886" y="-3062"/>
                  <a:pt x="3201368" y="0"/>
                </a:cubicBezTo>
                <a:cubicBezTo>
                  <a:pt x="3176108" y="184413"/>
                  <a:pt x="3215605" y="365724"/>
                  <a:pt x="3201368" y="705259"/>
                </a:cubicBezTo>
                <a:cubicBezTo>
                  <a:pt x="3187131" y="1044794"/>
                  <a:pt x="3174030" y="1017454"/>
                  <a:pt x="3201368" y="1272103"/>
                </a:cubicBezTo>
                <a:cubicBezTo>
                  <a:pt x="3228706" y="1526752"/>
                  <a:pt x="3171110" y="1825359"/>
                  <a:pt x="3201368" y="1977362"/>
                </a:cubicBezTo>
                <a:cubicBezTo>
                  <a:pt x="3231626" y="2129365"/>
                  <a:pt x="3210914" y="2350089"/>
                  <a:pt x="3201368" y="2544205"/>
                </a:cubicBezTo>
                <a:cubicBezTo>
                  <a:pt x="3191822" y="2738321"/>
                  <a:pt x="3212909" y="2917472"/>
                  <a:pt x="3201368" y="3064911"/>
                </a:cubicBezTo>
                <a:cubicBezTo>
                  <a:pt x="3189827" y="3212350"/>
                  <a:pt x="3178743" y="3514194"/>
                  <a:pt x="3201368" y="3724031"/>
                </a:cubicBezTo>
                <a:cubicBezTo>
                  <a:pt x="3223993" y="3933868"/>
                  <a:pt x="3178859" y="4210827"/>
                  <a:pt x="3201368" y="4613844"/>
                </a:cubicBezTo>
                <a:cubicBezTo>
                  <a:pt x="2934711" y="4614169"/>
                  <a:pt x="2691507" y="4598311"/>
                  <a:pt x="2529081" y="4613844"/>
                </a:cubicBezTo>
                <a:cubicBezTo>
                  <a:pt x="2366655" y="4629377"/>
                  <a:pt x="1991424" y="4640369"/>
                  <a:pt x="1824780" y="4613844"/>
                </a:cubicBezTo>
                <a:cubicBezTo>
                  <a:pt x="1658136" y="4587319"/>
                  <a:pt x="1480700" y="4624318"/>
                  <a:pt x="1280547" y="4613844"/>
                </a:cubicBezTo>
                <a:cubicBezTo>
                  <a:pt x="1080394" y="4603370"/>
                  <a:pt x="934588" y="4613214"/>
                  <a:pt x="704301" y="4613844"/>
                </a:cubicBezTo>
                <a:cubicBezTo>
                  <a:pt x="474014" y="4614474"/>
                  <a:pt x="228587" y="4583442"/>
                  <a:pt x="0" y="4613844"/>
                </a:cubicBezTo>
                <a:cubicBezTo>
                  <a:pt x="-24469" y="4342407"/>
                  <a:pt x="-27933" y="4041009"/>
                  <a:pt x="0" y="3862447"/>
                </a:cubicBezTo>
                <a:cubicBezTo>
                  <a:pt x="27933" y="3683885"/>
                  <a:pt x="-36366" y="3338945"/>
                  <a:pt x="0" y="3111049"/>
                </a:cubicBezTo>
                <a:cubicBezTo>
                  <a:pt x="36366" y="2883153"/>
                  <a:pt x="28124" y="2725527"/>
                  <a:pt x="0" y="2359652"/>
                </a:cubicBezTo>
                <a:cubicBezTo>
                  <a:pt x="-28124" y="1993777"/>
                  <a:pt x="9640" y="2019225"/>
                  <a:pt x="0" y="1700531"/>
                </a:cubicBezTo>
                <a:cubicBezTo>
                  <a:pt x="-9640" y="1381837"/>
                  <a:pt x="-25384" y="1307821"/>
                  <a:pt x="0" y="1133687"/>
                </a:cubicBezTo>
                <a:cubicBezTo>
                  <a:pt x="25384" y="959553"/>
                  <a:pt x="5669" y="534607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5974803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4C016C-C7A9-98D0-1803-ACDFFBD824C7}"/>
              </a:ext>
            </a:extLst>
          </p:cNvPr>
          <p:cNvSpPr txBox="1"/>
          <p:nvPr/>
        </p:nvSpPr>
        <p:spPr>
          <a:xfrm>
            <a:off x="8103483" y="1829082"/>
            <a:ext cx="3228001" cy="219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wavy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Baromètre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NPS à froid </a:t>
            </a:r>
            <a:b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</a:b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du SAE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i="1" noProof="0" dirty="0">
                <a:solidFill>
                  <a:prstClr val="black"/>
                </a:solidFill>
                <a:latin typeface="Cabin Sketch" panose="020B0503050202020004" pitchFamily="34" charset="0"/>
              </a:rPr>
              <a:t>(en brut et en évolution)</a:t>
            </a:r>
            <a:endParaRPr kumimoji="0" lang="fr-FR" sz="11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bin Sketch" panose="020B05030502020200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bin Sketch" panose="020B0503050202020004" pitchFamily="34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0D30D5A-5B1B-503A-76A1-E23D58409C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907" t="18065" r="45141" b="24444"/>
          <a:stretch/>
        </p:blipFill>
        <p:spPr>
          <a:xfrm>
            <a:off x="9105932" y="4488969"/>
            <a:ext cx="1317046" cy="133298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2FA89E4-0550-B409-2819-CBDD63F5D376}"/>
              </a:ext>
            </a:extLst>
          </p:cNvPr>
          <p:cNvSpPr txBox="1"/>
          <p:nvPr/>
        </p:nvSpPr>
        <p:spPr>
          <a:xfrm>
            <a:off x="4376057" y="1794098"/>
            <a:ext cx="3082487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wavy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PV sur Objectif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NB de clients avec vente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bin Sketch" panose="020B05030502020200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bin Sketch" panose="020B0503050202020004" pitchFamily="34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CEAF81C-6728-C903-14E9-0182B61560C2}"/>
              </a:ext>
            </a:extLst>
          </p:cNvPr>
          <p:cNvSpPr txBox="1"/>
          <p:nvPr/>
        </p:nvSpPr>
        <p:spPr>
          <a:xfrm>
            <a:off x="473974" y="1783036"/>
            <a:ext cx="3358182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fr-FR" sz="3200" b="1" i="0" u="wavy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PV sur Objectif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bin Sketch" panose="020B0503050202020004" pitchFamily="34" charset="0"/>
                <a:ea typeface="+mn-ea"/>
                <a:cs typeface="+mn-cs"/>
              </a:rPr>
              <a:t>Taux de décroché téléphone conseiller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1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bin Sketch" panose="020B05030502020200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bin Sketch" panose="020B0503050202020004" pitchFamily="34" charset="0"/>
              <a:ea typeface="+mn-ea"/>
              <a:cs typeface="+mn-cs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66785B5-874C-0C72-8FEA-7487423234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844" t="22804" r="43906" b="26112"/>
          <a:stretch/>
        </p:blipFill>
        <p:spPr>
          <a:xfrm>
            <a:off x="1232631" y="4488969"/>
            <a:ext cx="1681616" cy="133298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082D91A-6B2A-1699-F6B6-EFF0796C0FB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094" t="18065" r="43750" b="21000"/>
          <a:stretch/>
        </p:blipFill>
        <p:spPr>
          <a:xfrm>
            <a:off x="5245014" y="4488970"/>
            <a:ext cx="1367204" cy="133298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22730CC-60BB-07C4-2E00-D923E9285A53}"/>
              </a:ext>
            </a:extLst>
          </p:cNvPr>
          <p:cNvSpPr/>
          <p:nvPr/>
        </p:nvSpPr>
        <p:spPr>
          <a:xfrm>
            <a:off x="-44182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Montserrat Black" panose="00000A00000000000000" pitchFamily="2" charset="0"/>
              </a:rPr>
              <a:t>PART VARIABLE QUALITE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2024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B9BD441-9721-0A6F-6C4C-6FE63B15A7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1952" y="992569"/>
            <a:ext cx="902286" cy="79864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E6AA4C-27F5-64D7-5B2D-CBEE197E96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6157" y="984391"/>
            <a:ext cx="902286" cy="79864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BBEF1F9-1820-8F91-7C55-5055415EA0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3312" y="992569"/>
            <a:ext cx="902286" cy="798645"/>
          </a:xfrm>
          <a:prstGeom prst="rect">
            <a:avLst/>
          </a:prstGeom>
        </p:spPr>
      </p:pic>
      <p:pic>
        <p:nvPicPr>
          <p:cNvPr id="21" name="Son enregistré">
            <a:hlinkClick r:id="" action="ppaction://media"/>
            <a:extLst>
              <a:ext uri="{FF2B5EF4-FFF2-40B4-BE49-F238E27FC236}">
                <a16:creationId xmlns:a16="http://schemas.microsoft.com/office/drawing/2014/main" id="{8355B046-7F90-560C-F5C7-0C57FA530F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76694" y="9843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2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306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9FF52D-AA24-4117-B01D-00042C8D02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5631" y="392687"/>
            <a:ext cx="10980738" cy="720000"/>
          </a:xfrm>
        </p:spPr>
        <p:txBody>
          <a:bodyPr/>
          <a:lstStyle/>
          <a:p>
            <a:r>
              <a:rPr lang="fr-FR" dirty="0"/>
              <a:t>Toutes les informations dont vous avez besoin pour suivre la satisfaction clients dans </a:t>
            </a:r>
          </a:p>
          <a:p>
            <a:r>
              <a:rPr lang="fr-FR" dirty="0">
                <a:solidFill>
                  <a:schemeClr val="accent1"/>
                </a:solidFill>
              </a:rPr>
              <a:t>« mes accès métiers »</a:t>
            </a:r>
          </a:p>
        </p:txBody>
      </p:sp>
      <p:sp>
        <p:nvSpPr>
          <p:cNvPr id="22" name="Parenthèse ouvrante 21">
            <a:extLst>
              <a:ext uri="{FF2B5EF4-FFF2-40B4-BE49-F238E27FC236}">
                <a16:creationId xmlns:a16="http://schemas.microsoft.com/office/drawing/2014/main" id="{9DB00E73-0B00-BF64-E1B2-09ACD1D1A859}"/>
              </a:ext>
            </a:extLst>
          </p:cNvPr>
          <p:cNvSpPr/>
          <p:nvPr/>
        </p:nvSpPr>
        <p:spPr>
          <a:xfrm rot="5400000">
            <a:off x="4302733" y="1537753"/>
            <a:ext cx="569354" cy="6873412"/>
          </a:xfrm>
          <a:custGeom>
            <a:avLst/>
            <a:gdLst>
              <a:gd name="connsiteX0" fmla="*/ 569354 w 569354"/>
              <a:gd name="connsiteY0" fmla="*/ 6873412 h 6873412"/>
              <a:gd name="connsiteX1" fmla="*/ 0 w 569354"/>
              <a:gd name="connsiteY1" fmla="*/ 6825968 h 6873412"/>
              <a:gd name="connsiteX2" fmla="*/ 0 w 569354"/>
              <a:gd name="connsiteY2" fmla="*/ 6351471 h 6873412"/>
              <a:gd name="connsiteX3" fmla="*/ 0 w 569354"/>
              <a:gd name="connsiteY3" fmla="*/ 5538048 h 6873412"/>
              <a:gd name="connsiteX4" fmla="*/ 0 w 569354"/>
              <a:gd name="connsiteY4" fmla="*/ 5063552 h 6873412"/>
              <a:gd name="connsiteX5" fmla="*/ 0 w 569354"/>
              <a:gd name="connsiteY5" fmla="*/ 4317914 h 6873412"/>
              <a:gd name="connsiteX6" fmla="*/ 0 w 569354"/>
              <a:gd name="connsiteY6" fmla="*/ 3640062 h 6873412"/>
              <a:gd name="connsiteX7" fmla="*/ 0 w 569354"/>
              <a:gd name="connsiteY7" fmla="*/ 2962209 h 6873412"/>
              <a:gd name="connsiteX8" fmla="*/ 0 w 569354"/>
              <a:gd name="connsiteY8" fmla="*/ 2419927 h 6873412"/>
              <a:gd name="connsiteX9" fmla="*/ 0 w 569354"/>
              <a:gd name="connsiteY9" fmla="*/ 1809860 h 6873412"/>
              <a:gd name="connsiteX10" fmla="*/ 0 w 569354"/>
              <a:gd name="connsiteY10" fmla="*/ 1267578 h 6873412"/>
              <a:gd name="connsiteX11" fmla="*/ 0 w 569354"/>
              <a:gd name="connsiteY11" fmla="*/ 47444 h 6873412"/>
              <a:gd name="connsiteX12" fmla="*/ 569354 w 569354"/>
              <a:gd name="connsiteY12" fmla="*/ 0 h 6873412"/>
              <a:gd name="connsiteX13" fmla="*/ 569354 w 569354"/>
              <a:gd name="connsiteY13" fmla="*/ 549873 h 6873412"/>
              <a:gd name="connsiteX14" fmla="*/ 569354 w 569354"/>
              <a:gd name="connsiteY14" fmla="*/ 1305948 h 6873412"/>
              <a:gd name="connsiteX15" fmla="*/ 569354 w 569354"/>
              <a:gd name="connsiteY15" fmla="*/ 1924555 h 6873412"/>
              <a:gd name="connsiteX16" fmla="*/ 569354 w 569354"/>
              <a:gd name="connsiteY16" fmla="*/ 2474428 h 6873412"/>
              <a:gd name="connsiteX17" fmla="*/ 569354 w 569354"/>
              <a:gd name="connsiteY17" fmla="*/ 3230504 h 6873412"/>
              <a:gd name="connsiteX18" fmla="*/ 569354 w 569354"/>
              <a:gd name="connsiteY18" fmla="*/ 3917845 h 6873412"/>
              <a:gd name="connsiteX19" fmla="*/ 569354 w 569354"/>
              <a:gd name="connsiteY19" fmla="*/ 4742654 h 6873412"/>
              <a:gd name="connsiteX20" fmla="*/ 569354 w 569354"/>
              <a:gd name="connsiteY20" fmla="*/ 5429995 h 6873412"/>
              <a:gd name="connsiteX21" fmla="*/ 569354 w 569354"/>
              <a:gd name="connsiteY21" fmla="*/ 6048603 h 6873412"/>
              <a:gd name="connsiteX22" fmla="*/ 569354 w 569354"/>
              <a:gd name="connsiteY22" fmla="*/ 6873412 h 6873412"/>
              <a:gd name="connsiteX0" fmla="*/ 569354 w 569354"/>
              <a:gd name="connsiteY0" fmla="*/ 6873412 h 6873412"/>
              <a:gd name="connsiteX1" fmla="*/ 0 w 569354"/>
              <a:gd name="connsiteY1" fmla="*/ 6825968 h 6873412"/>
              <a:gd name="connsiteX2" fmla="*/ 0 w 569354"/>
              <a:gd name="connsiteY2" fmla="*/ 6012545 h 6873412"/>
              <a:gd name="connsiteX3" fmla="*/ 0 w 569354"/>
              <a:gd name="connsiteY3" fmla="*/ 5470263 h 6873412"/>
              <a:gd name="connsiteX4" fmla="*/ 0 w 569354"/>
              <a:gd name="connsiteY4" fmla="*/ 4995767 h 6873412"/>
              <a:gd name="connsiteX5" fmla="*/ 0 w 569354"/>
              <a:gd name="connsiteY5" fmla="*/ 4317914 h 6873412"/>
              <a:gd name="connsiteX6" fmla="*/ 0 w 569354"/>
              <a:gd name="connsiteY6" fmla="*/ 3572276 h 6873412"/>
              <a:gd name="connsiteX7" fmla="*/ 0 w 569354"/>
              <a:gd name="connsiteY7" fmla="*/ 3029995 h 6873412"/>
              <a:gd name="connsiteX8" fmla="*/ 0 w 569354"/>
              <a:gd name="connsiteY8" fmla="*/ 2284357 h 6873412"/>
              <a:gd name="connsiteX9" fmla="*/ 0 w 569354"/>
              <a:gd name="connsiteY9" fmla="*/ 1538719 h 6873412"/>
              <a:gd name="connsiteX10" fmla="*/ 0 w 569354"/>
              <a:gd name="connsiteY10" fmla="*/ 1064223 h 6873412"/>
              <a:gd name="connsiteX11" fmla="*/ 0 w 569354"/>
              <a:gd name="connsiteY11" fmla="*/ 47444 h 6873412"/>
              <a:gd name="connsiteX12" fmla="*/ 569354 w 569354"/>
              <a:gd name="connsiteY12" fmla="*/ 0 h 687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9354" h="6873412" stroke="0" extrusionOk="0">
                <a:moveTo>
                  <a:pt x="569354" y="6873412"/>
                </a:moveTo>
                <a:cubicBezTo>
                  <a:pt x="252318" y="6870742"/>
                  <a:pt x="235" y="6850929"/>
                  <a:pt x="0" y="6825968"/>
                </a:cubicBezTo>
                <a:cubicBezTo>
                  <a:pt x="22089" y="6691431"/>
                  <a:pt x="23478" y="6540989"/>
                  <a:pt x="0" y="6351471"/>
                </a:cubicBezTo>
                <a:cubicBezTo>
                  <a:pt x="-23478" y="6161953"/>
                  <a:pt x="37507" y="5766777"/>
                  <a:pt x="0" y="5538048"/>
                </a:cubicBezTo>
                <a:cubicBezTo>
                  <a:pt x="-37507" y="5309319"/>
                  <a:pt x="-6166" y="5285528"/>
                  <a:pt x="0" y="5063552"/>
                </a:cubicBezTo>
                <a:cubicBezTo>
                  <a:pt x="6166" y="4841576"/>
                  <a:pt x="1983" y="4521829"/>
                  <a:pt x="0" y="4317914"/>
                </a:cubicBezTo>
                <a:cubicBezTo>
                  <a:pt x="-1983" y="4113999"/>
                  <a:pt x="15021" y="3863233"/>
                  <a:pt x="0" y="3640062"/>
                </a:cubicBezTo>
                <a:cubicBezTo>
                  <a:pt x="-15021" y="3416891"/>
                  <a:pt x="27895" y="3300773"/>
                  <a:pt x="0" y="2962209"/>
                </a:cubicBezTo>
                <a:cubicBezTo>
                  <a:pt x="-27895" y="2623645"/>
                  <a:pt x="-24310" y="2660112"/>
                  <a:pt x="0" y="2419927"/>
                </a:cubicBezTo>
                <a:cubicBezTo>
                  <a:pt x="24310" y="2179742"/>
                  <a:pt x="-15127" y="2068586"/>
                  <a:pt x="0" y="1809860"/>
                </a:cubicBezTo>
                <a:cubicBezTo>
                  <a:pt x="15127" y="1551134"/>
                  <a:pt x="-13485" y="1505895"/>
                  <a:pt x="0" y="1267578"/>
                </a:cubicBezTo>
                <a:cubicBezTo>
                  <a:pt x="13485" y="1029261"/>
                  <a:pt x="9350" y="376182"/>
                  <a:pt x="0" y="47444"/>
                </a:cubicBezTo>
                <a:cubicBezTo>
                  <a:pt x="25408" y="39515"/>
                  <a:pt x="221212" y="14871"/>
                  <a:pt x="569354" y="0"/>
                </a:cubicBezTo>
                <a:cubicBezTo>
                  <a:pt x="548875" y="173437"/>
                  <a:pt x="576885" y="392747"/>
                  <a:pt x="569354" y="549873"/>
                </a:cubicBezTo>
                <a:cubicBezTo>
                  <a:pt x="561823" y="706999"/>
                  <a:pt x="600891" y="1027248"/>
                  <a:pt x="569354" y="1305948"/>
                </a:cubicBezTo>
                <a:cubicBezTo>
                  <a:pt x="537817" y="1584648"/>
                  <a:pt x="582172" y="1796617"/>
                  <a:pt x="569354" y="1924555"/>
                </a:cubicBezTo>
                <a:cubicBezTo>
                  <a:pt x="556536" y="2052493"/>
                  <a:pt x="593370" y="2257341"/>
                  <a:pt x="569354" y="2474428"/>
                </a:cubicBezTo>
                <a:cubicBezTo>
                  <a:pt x="545338" y="2691515"/>
                  <a:pt x="593397" y="2881912"/>
                  <a:pt x="569354" y="3230504"/>
                </a:cubicBezTo>
                <a:cubicBezTo>
                  <a:pt x="545311" y="3579096"/>
                  <a:pt x="601658" y="3658414"/>
                  <a:pt x="569354" y="3917845"/>
                </a:cubicBezTo>
                <a:cubicBezTo>
                  <a:pt x="537050" y="4177276"/>
                  <a:pt x="582116" y="4474067"/>
                  <a:pt x="569354" y="4742654"/>
                </a:cubicBezTo>
                <a:cubicBezTo>
                  <a:pt x="556592" y="5011241"/>
                  <a:pt x="542908" y="5268970"/>
                  <a:pt x="569354" y="5429995"/>
                </a:cubicBezTo>
                <a:cubicBezTo>
                  <a:pt x="595800" y="5591020"/>
                  <a:pt x="598992" y="5790296"/>
                  <a:pt x="569354" y="6048603"/>
                </a:cubicBezTo>
                <a:cubicBezTo>
                  <a:pt x="539716" y="6306910"/>
                  <a:pt x="589366" y="6671338"/>
                  <a:pt x="569354" y="6873412"/>
                </a:cubicBezTo>
                <a:close/>
              </a:path>
              <a:path w="569354" h="6873412" fill="none" extrusionOk="0">
                <a:moveTo>
                  <a:pt x="569354" y="6873412"/>
                </a:moveTo>
                <a:cubicBezTo>
                  <a:pt x="254490" y="6870836"/>
                  <a:pt x="1686" y="6856123"/>
                  <a:pt x="0" y="6825968"/>
                </a:cubicBezTo>
                <a:cubicBezTo>
                  <a:pt x="-16072" y="6451020"/>
                  <a:pt x="9343" y="6236298"/>
                  <a:pt x="0" y="6012545"/>
                </a:cubicBezTo>
                <a:cubicBezTo>
                  <a:pt x="-9343" y="5788792"/>
                  <a:pt x="-23318" y="5728588"/>
                  <a:pt x="0" y="5470263"/>
                </a:cubicBezTo>
                <a:cubicBezTo>
                  <a:pt x="23318" y="5211938"/>
                  <a:pt x="13591" y="5098492"/>
                  <a:pt x="0" y="4995767"/>
                </a:cubicBezTo>
                <a:cubicBezTo>
                  <a:pt x="-13591" y="4893042"/>
                  <a:pt x="32563" y="4623770"/>
                  <a:pt x="0" y="4317914"/>
                </a:cubicBezTo>
                <a:cubicBezTo>
                  <a:pt x="-32563" y="4012058"/>
                  <a:pt x="-29974" y="3922866"/>
                  <a:pt x="0" y="3572276"/>
                </a:cubicBezTo>
                <a:cubicBezTo>
                  <a:pt x="29974" y="3221686"/>
                  <a:pt x="-24837" y="3146301"/>
                  <a:pt x="0" y="3029995"/>
                </a:cubicBezTo>
                <a:cubicBezTo>
                  <a:pt x="24837" y="2913689"/>
                  <a:pt x="29333" y="2529229"/>
                  <a:pt x="0" y="2284357"/>
                </a:cubicBezTo>
                <a:cubicBezTo>
                  <a:pt x="-29333" y="2039485"/>
                  <a:pt x="-29525" y="1833247"/>
                  <a:pt x="0" y="1538719"/>
                </a:cubicBezTo>
                <a:cubicBezTo>
                  <a:pt x="29525" y="1244191"/>
                  <a:pt x="16053" y="1291002"/>
                  <a:pt x="0" y="1064223"/>
                </a:cubicBezTo>
                <a:cubicBezTo>
                  <a:pt x="-16053" y="837444"/>
                  <a:pt x="48004" y="470919"/>
                  <a:pt x="0" y="47444"/>
                </a:cubicBezTo>
                <a:cubicBezTo>
                  <a:pt x="-59950" y="30037"/>
                  <a:pt x="208719" y="-6029"/>
                  <a:pt x="569354" y="0"/>
                </a:cubicBezTo>
              </a:path>
              <a:path w="569354" h="6873412" fill="none" stroke="0" extrusionOk="0">
                <a:moveTo>
                  <a:pt x="569354" y="6873412"/>
                </a:moveTo>
                <a:cubicBezTo>
                  <a:pt x="251268" y="6870222"/>
                  <a:pt x="6330" y="6853580"/>
                  <a:pt x="0" y="6825968"/>
                </a:cubicBezTo>
                <a:cubicBezTo>
                  <a:pt x="-20614" y="6678881"/>
                  <a:pt x="6300" y="6304420"/>
                  <a:pt x="0" y="6148116"/>
                </a:cubicBezTo>
                <a:cubicBezTo>
                  <a:pt x="-6300" y="5991812"/>
                  <a:pt x="-13684" y="5727761"/>
                  <a:pt x="0" y="5538048"/>
                </a:cubicBezTo>
                <a:cubicBezTo>
                  <a:pt x="13684" y="5348335"/>
                  <a:pt x="11071" y="5208603"/>
                  <a:pt x="0" y="5063552"/>
                </a:cubicBezTo>
                <a:cubicBezTo>
                  <a:pt x="-11071" y="4918501"/>
                  <a:pt x="-28858" y="4530322"/>
                  <a:pt x="0" y="4385699"/>
                </a:cubicBezTo>
                <a:cubicBezTo>
                  <a:pt x="28858" y="4241076"/>
                  <a:pt x="-21826" y="4021019"/>
                  <a:pt x="0" y="3911203"/>
                </a:cubicBezTo>
                <a:cubicBezTo>
                  <a:pt x="21826" y="3801387"/>
                  <a:pt x="-862" y="3567888"/>
                  <a:pt x="0" y="3368921"/>
                </a:cubicBezTo>
                <a:cubicBezTo>
                  <a:pt x="862" y="3169954"/>
                  <a:pt x="32772" y="2943352"/>
                  <a:pt x="0" y="2691068"/>
                </a:cubicBezTo>
                <a:cubicBezTo>
                  <a:pt x="-32772" y="2438784"/>
                  <a:pt x="4264" y="2253661"/>
                  <a:pt x="0" y="2013216"/>
                </a:cubicBezTo>
                <a:cubicBezTo>
                  <a:pt x="-4264" y="1772771"/>
                  <a:pt x="-23248" y="1709241"/>
                  <a:pt x="0" y="1470934"/>
                </a:cubicBezTo>
                <a:cubicBezTo>
                  <a:pt x="23248" y="1232627"/>
                  <a:pt x="15985" y="1057675"/>
                  <a:pt x="0" y="928652"/>
                </a:cubicBezTo>
                <a:cubicBezTo>
                  <a:pt x="-15985" y="799629"/>
                  <a:pt x="-26761" y="231070"/>
                  <a:pt x="0" y="47444"/>
                </a:cubicBezTo>
                <a:cubicBezTo>
                  <a:pt x="-26279" y="14112"/>
                  <a:pt x="266998" y="4113"/>
                  <a:pt x="569354" y="0"/>
                </a:cubicBezTo>
              </a:path>
            </a:pathLst>
          </a:custGeom>
          <a:ln w="28575">
            <a:solidFill>
              <a:srgbClr val="E41B1B"/>
            </a:solidFill>
            <a:extLst>
              <a:ext uri="{C807C97D-BFC1-408E-A445-0C87EB9F89A2}">
                <ask:lineSketchStyleProps xmlns:ask="http://schemas.microsoft.com/office/drawing/2018/sketchyshapes" sd="3783936420">
                  <a:prstGeom prst="leftBracke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54" name="Espace réservé du contenu 1">
            <a:extLst>
              <a:ext uri="{FF2B5EF4-FFF2-40B4-BE49-F238E27FC236}">
                <a16:creationId xmlns:a16="http://schemas.microsoft.com/office/drawing/2014/main" id="{F36D6A9C-B4B6-FCE3-345E-BD672357E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064" y="4725518"/>
            <a:ext cx="4195099" cy="2894838"/>
          </a:xfrm>
        </p:spPr>
        <p:txBody>
          <a:bodyPr/>
          <a:lstStyle/>
          <a:p>
            <a:r>
              <a:rPr lang="fr-FR" sz="1400" b="1" dirty="0">
                <a:solidFill>
                  <a:schemeClr val="accent1"/>
                </a:solidFill>
              </a:rPr>
              <a:t>Le ressenti des clients 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400" dirty="0">
                <a:hlinkClick r:id="rId3"/>
              </a:rPr>
              <a:t>Résultats QHD</a:t>
            </a:r>
            <a:endParaRPr lang="fr-FR" sz="14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1400" dirty="0">
                <a:hlinkClick r:id="rId4"/>
              </a:rPr>
              <a:t>Résultats SAE</a:t>
            </a:r>
            <a:endParaRPr lang="fr-FR" sz="14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1400" dirty="0">
                <a:hlinkClick r:id="rId5"/>
              </a:rPr>
              <a:t>Levées d’anonymat (Nos clients On-line)</a:t>
            </a:r>
            <a:endParaRPr lang="fr-FR" sz="1400" dirty="0"/>
          </a:p>
          <a:p>
            <a:pPr marL="0" indent="0">
              <a:buNone/>
            </a:pPr>
            <a:endParaRPr lang="fr-FR" sz="1400" dirty="0"/>
          </a:p>
          <a:p>
            <a:endParaRPr lang="fr-FR" sz="1400" dirty="0"/>
          </a:p>
          <a:p>
            <a:endParaRPr lang="fr-FR" sz="1400" dirty="0"/>
          </a:p>
          <a:p>
            <a:endParaRPr lang="fr-FR" sz="14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070BDD0-0487-9077-DBC9-89B334FE56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05" t="10526" r="33259" b="61630"/>
          <a:stretch/>
        </p:blipFill>
        <p:spPr>
          <a:xfrm>
            <a:off x="732860" y="1471304"/>
            <a:ext cx="8463311" cy="2629335"/>
          </a:xfrm>
          <a:custGeom>
            <a:avLst/>
            <a:gdLst>
              <a:gd name="connsiteX0" fmla="*/ 0 w 8463311"/>
              <a:gd name="connsiteY0" fmla="*/ 0 h 2629335"/>
              <a:gd name="connsiteX1" fmla="*/ 564221 w 8463311"/>
              <a:gd name="connsiteY1" fmla="*/ 0 h 2629335"/>
              <a:gd name="connsiteX2" fmla="*/ 1297708 w 8463311"/>
              <a:gd name="connsiteY2" fmla="*/ 0 h 2629335"/>
              <a:gd name="connsiteX3" fmla="*/ 1608029 w 8463311"/>
              <a:gd name="connsiteY3" fmla="*/ 0 h 2629335"/>
              <a:gd name="connsiteX4" fmla="*/ 2172250 w 8463311"/>
              <a:gd name="connsiteY4" fmla="*/ 0 h 2629335"/>
              <a:gd name="connsiteX5" fmla="*/ 2651837 w 8463311"/>
              <a:gd name="connsiteY5" fmla="*/ 0 h 2629335"/>
              <a:gd name="connsiteX6" fmla="*/ 3300691 w 8463311"/>
              <a:gd name="connsiteY6" fmla="*/ 0 h 2629335"/>
              <a:gd name="connsiteX7" fmla="*/ 3864912 w 8463311"/>
              <a:gd name="connsiteY7" fmla="*/ 0 h 2629335"/>
              <a:gd name="connsiteX8" fmla="*/ 4344500 w 8463311"/>
              <a:gd name="connsiteY8" fmla="*/ 0 h 2629335"/>
              <a:gd name="connsiteX9" fmla="*/ 5077987 w 8463311"/>
              <a:gd name="connsiteY9" fmla="*/ 0 h 2629335"/>
              <a:gd name="connsiteX10" fmla="*/ 5388308 w 8463311"/>
              <a:gd name="connsiteY10" fmla="*/ 0 h 2629335"/>
              <a:gd name="connsiteX11" fmla="*/ 6037162 w 8463311"/>
              <a:gd name="connsiteY11" fmla="*/ 0 h 2629335"/>
              <a:gd name="connsiteX12" fmla="*/ 6686016 w 8463311"/>
              <a:gd name="connsiteY12" fmla="*/ 0 h 2629335"/>
              <a:gd name="connsiteX13" fmla="*/ 7250236 w 8463311"/>
              <a:gd name="connsiteY13" fmla="*/ 0 h 2629335"/>
              <a:gd name="connsiteX14" fmla="*/ 7899090 w 8463311"/>
              <a:gd name="connsiteY14" fmla="*/ 0 h 2629335"/>
              <a:gd name="connsiteX15" fmla="*/ 8463311 w 8463311"/>
              <a:gd name="connsiteY15" fmla="*/ 0 h 2629335"/>
              <a:gd name="connsiteX16" fmla="*/ 8463311 w 8463311"/>
              <a:gd name="connsiteY16" fmla="*/ 446987 h 2629335"/>
              <a:gd name="connsiteX17" fmla="*/ 8463311 w 8463311"/>
              <a:gd name="connsiteY17" fmla="*/ 972854 h 2629335"/>
              <a:gd name="connsiteX18" fmla="*/ 8463311 w 8463311"/>
              <a:gd name="connsiteY18" fmla="*/ 1446134 h 2629335"/>
              <a:gd name="connsiteX19" fmla="*/ 8463311 w 8463311"/>
              <a:gd name="connsiteY19" fmla="*/ 1972001 h 2629335"/>
              <a:gd name="connsiteX20" fmla="*/ 8463311 w 8463311"/>
              <a:gd name="connsiteY20" fmla="*/ 2629335 h 2629335"/>
              <a:gd name="connsiteX21" fmla="*/ 7729824 w 8463311"/>
              <a:gd name="connsiteY21" fmla="*/ 2629335 h 2629335"/>
              <a:gd name="connsiteX22" fmla="*/ 7165603 w 8463311"/>
              <a:gd name="connsiteY22" fmla="*/ 2629335 h 2629335"/>
              <a:gd name="connsiteX23" fmla="*/ 6686016 w 8463311"/>
              <a:gd name="connsiteY23" fmla="*/ 2629335 h 2629335"/>
              <a:gd name="connsiteX24" fmla="*/ 5952529 w 8463311"/>
              <a:gd name="connsiteY24" fmla="*/ 2629335 h 2629335"/>
              <a:gd name="connsiteX25" fmla="*/ 5388308 w 8463311"/>
              <a:gd name="connsiteY25" fmla="*/ 2629335 h 2629335"/>
              <a:gd name="connsiteX26" fmla="*/ 4824087 w 8463311"/>
              <a:gd name="connsiteY26" fmla="*/ 2629335 h 2629335"/>
              <a:gd name="connsiteX27" fmla="*/ 4090600 w 8463311"/>
              <a:gd name="connsiteY27" fmla="*/ 2629335 h 2629335"/>
              <a:gd name="connsiteX28" fmla="*/ 3526380 w 8463311"/>
              <a:gd name="connsiteY28" fmla="*/ 2629335 h 2629335"/>
              <a:gd name="connsiteX29" fmla="*/ 2792893 w 8463311"/>
              <a:gd name="connsiteY29" fmla="*/ 2629335 h 2629335"/>
              <a:gd name="connsiteX30" fmla="*/ 2059406 w 8463311"/>
              <a:gd name="connsiteY30" fmla="*/ 2629335 h 2629335"/>
              <a:gd name="connsiteX31" fmla="*/ 1325919 w 8463311"/>
              <a:gd name="connsiteY31" fmla="*/ 2629335 h 2629335"/>
              <a:gd name="connsiteX32" fmla="*/ 761698 w 8463311"/>
              <a:gd name="connsiteY32" fmla="*/ 2629335 h 2629335"/>
              <a:gd name="connsiteX33" fmla="*/ 0 w 8463311"/>
              <a:gd name="connsiteY33" fmla="*/ 2629335 h 2629335"/>
              <a:gd name="connsiteX34" fmla="*/ 0 w 8463311"/>
              <a:gd name="connsiteY34" fmla="*/ 2103468 h 2629335"/>
              <a:gd name="connsiteX35" fmla="*/ 0 w 8463311"/>
              <a:gd name="connsiteY35" fmla="*/ 1525014 h 2629335"/>
              <a:gd name="connsiteX36" fmla="*/ 0 w 8463311"/>
              <a:gd name="connsiteY36" fmla="*/ 1051734 h 2629335"/>
              <a:gd name="connsiteX37" fmla="*/ 0 w 8463311"/>
              <a:gd name="connsiteY37" fmla="*/ 578454 h 2629335"/>
              <a:gd name="connsiteX38" fmla="*/ 0 w 8463311"/>
              <a:gd name="connsiteY38" fmla="*/ 0 h 2629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463311" h="2629335" fill="none" extrusionOk="0">
                <a:moveTo>
                  <a:pt x="0" y="0"/>
                </a:moveTo>
                <a:cubicBezTo>
                  <a:pt x="255984" y="-51387"/>
                  <a:pt x="401663" y="35166"/>
                  <a:pt x="564221" y="0"/>
                </a:cubicBezTo>
                <a:cubicBezTo>
                  <a:pt x="726779" y="-35166"/>
                  <a:pt x="979341" y="81832"/>
                  <a:pt x="1297708" y="0"/>
                </a:cubicBezTo>
                <a:cubicBezTo>
                  <a:pt x="1616075" y="-81832"/>
                  <a:pt x="1491169" y="22266"/>
                  <a:pt x="1608029" y="0"/>
                </a:cubicBezTo>
                <a:cubicBezTo>
                  <a:pt x="1724889" y="-22266"/>
                  <a:pt x="2047012" y="11644"/>
                  <a:pt x="2172250" y="0"/>
                </a:cubicBezTo>
                <a:cubicBezTo>
                  <a:pt x="2297488" y="-11644"/>
                  <a:pt x="2418927" y="26658"/>
                  <a:pt x="2651837" y="0"/>
                </a:cubicBezTo>
                <a:cubicBezTo>
                  <a:pt x="2884747" y="-26658"/>
                  <a:pt x="3119186" y="9164"/>
                  <a:pt x="3300691" y="0"/>
                </a:cubicBezTo>
                <a:cubicBezTo>
                  <a:pt x="3482196" y="-9164"/>
                  <a:pt x="3653622" y="21501"/>
                  <a:pt x="3864912" y="0"/>
                </a:cubicBezTo>
                <a:cubicBezTo>
                  <a:pt x="4076202" y="-21501"/>
                  <a:pt x="4185428" y="43511"/>
                  <a:pt x="4344500" y="0"/>
                </a:cubicBezTo>
                <a:cubicBezTo>
                  <a:pt x="4503572" y="-43511"/>
                  <a:pt x="4902645" y="82329"/>
                  <a:pt x="5077987" y="0"/>
                </a:cubicBezTo>
                <a:cubicBezTo>
                  <a:pt x="5253329" y="-82329"/>
                  <a:pt x="5275420" y="9178"/>
                  <a:pt x="5388308" y="0"/>
                </a:cubicBezTo>
                <a:cubicBezTo>
                  <a:pt x="5501196" y="-9178"/>
                  <a:pt x="5866545" y="36682"/>
                  <a:pt x="6037162" y="0"/>
                </a:cubicBezTo>
                <a:cubicBezTo>
                  <a:pt x="6207779" y="-36682"/>
                  <a:pt x="6498556" y="22469"/>
                  <a:pt x="6686016" y="0"/>
                </a:cubicBezTo>
                <a:cubicBezTo>
                  <a:pt x="6873476" y="-22469"/>
                  <a:pt x="7014699" y="33759"/>
                  <a:pt x="7250236" y="0"/>
                </a:cubicBezTo>
                <a:cubicBezTo>
                  <a:pt x="7485773" y="-33759"/>
                  <a:pt x="7707215" y="74169"/>
                  <a:pt x="7899090" y="0"/>
                </a:cubicBezTo>
                <a:cubicBezTo>
                  <a:pt x="8090965" y="-74169"/>
                  <a:pt x="8348287" y="18467"/>
                  <a:pt x="8463311" y="0"/>
                </a:cubicBezTo>
                <a:cubicBezTo>
                  <a:pt x="8493856" y="192102"/>
                  <a:pt x="8415397" y="242162"/>
                  <a:pt x="8463311" y="446987"/>
                </a:cubicBezTo>
                <a:cubicBezTo>
                  <a:pt x="8511225" y="651812"/>
                  <a:pt x="8445963" y="776631"/>
                  <a:pt x="8463311" y="972854"/>
                </a:cubicBezTo>
                <a:cubicBezTo>
                  <a:pt x="8480659" y="1169077"/>
                  <a:pt x="8461323" y="1248549"/>
                  <a:pt x="8463311" y="1446134"/>
                </a:cubicBezTo>
                <a:cubicBezTo>
                  <a:pt x="8465299" y="1643719"/>
                  <a:pt x="8408614" y="1807762"/>
                  <a:pt x="8463311" y="1972001"/>
                </a:cubicBezTo>
                <a:cubicBezTo>
                  <a:pt x="8518008" y="2136240"/>
                  <a:pt x="8449786" y="2403290"/>
                  <a:pt x="8463311" y="2629335"/>
                </a:cubicBezTo>
                <a:cubicBezTo>
                  <a:pt x="8223410" y="2664938"/>
                  <a:pt x="7885516" y="2602319"/>
                  <a:pt x="7729824" y="2629335"/>
                </a:cubicBezTo>
                <a:cubicBezTo>
                  <a:pt x="7574132" y="2656351"/>
                  <a:pt x="7379361" y="2585253"/>
                  <a:pt x="7165603" y="2629335"/>
                </a:cubicBezTo>
                <a:cubicBezTo>
                  <a:pt x="6951845" y="2673417"/>
                  <a:pt x="6801698" y="2585097"/>
                  <a:pt x="6686016" y="2629335"/>
                </a:cubicBezTo>
                <a:cubicBezTo>
                  <a:pt x="6570334" y="2673573"/>
                  <a:pt x="6156365" y="2627108"/>
                  <a:pt x="5952529" y="2629335"/>
                </a:cubicBezTo>
                <a:cubicBezTo>
                  <a:pt x="5748693" y="2631562"/>
                  <a:pt x="5529677" y="2588835"/>
                  <a:pt x="5388308" y="2629335"/>
                </a:cubicBezTo>
                <a:cubicBezTo>
                  <a:pt x="5246939" y="2669835"/>
                  <a:pt x="4980976" y="2605946"/>
                  <a:pt x="4824087" y="2629335"/>
                </a:cubicBezTo>
                <a:cubicBezTo>
                  <a:pt x="4667198" y="2652724"/>
                  <a:pt x="4429378" y="2576168"/>
                  <a:pt x="4090600" y="2629335"/>
                </a:cubicBezTo>
                <a:cubicBezTo>
                  <a:pt x="3751822" y="2682502"/>
                  <a:pt x="3676220" y="2596276"/>
                  <a:pt x="3526380" y="2629335"/>
                </a:cubicBezTo>
                <a:cubicBezTo>
                  <a:pt x="3376540" y="2662394"/>
                  <a:pt x="3079320" y="2549087"/>
                  <a:pt x="2792893" y="2629335"/>
                </a:cubicBezTo>
                <a:cubicBezTo>
                  <a:pt x="2506466" y="2709583"/>
                  <a:pt x="2380600" y="2586381"/>
                  <a:pt x="2059406" y="2629335"/>
                </a:cubicBezTo>
                <a:cubicBezTo>
                  <a:pt x="1738212" y="2672289"/>
                  <a:pt x="1606683" y="2604127"/>
                  <a:pt x="1325919" y="2629335"/>
                </a:cubicBezTo>
                <a:cubicBezTo>
                  <a:pt x="1045155" y="2654543"/>
                  <a:pt x="1041549" y="2573403"/>
                  <a:pt x="761698" y="2629335"/>
                </a:cubicBezTo>
                <a:cubicBezTo>
                  <a:pt x="481847" y="2685267"/>
                  <a:pt x="237652" y="2553223"/>
                  <a:pt x="0" y="2629335"/>
                </a:cubicBezTo>
                <a:cubicBezTo>
                  <a:pt x="-632" y="2488356"/>
                  <a:pt x="42544" y="2345931"/>
                  <a:pt x="0" y="2103468"/>
                </a:cubicBezTo>
                <a:cubicBezTo>
                  <a:pt x="-42544" y="1861005"/>
                  <a:pt x="24836" y="1656639"/>
                  <a:pt x="0" y="1525014"/>
                </a:cubicBezTo>
                <a:cubicBezTo>
                  <a:pt x="-24836" y="1393389"/>
                  <a:pt x="23626" y="1285205"/>
                  <a:pt x="0" y="1051734"/>
                </a:cubicBezTo>
                <a:cubicBezTo>
                  <a:pt x="-23626" y="818263"/>
                  <a:pt x="25148" y="757330"/>
                  <a:pt x="0" y="578454"/>
                </a:cubicBezTo>
                <a:cubicBezTo>
                  <a:pt x="-25148" y="399578"/>
                  <a:pt x="61572" y="287379"/>
                  <a:pt x="0" y="0"/>
                </a:cubicBezTo>
                <a:close/>
              </a:path>
              <a:path w="8463311" h="2629335" stroke="0" extrusionOk="0">
                <a:moveTo>
                  <a:pt x="0" y="0"/>
                </a:moveTo>
                <a:cubicBezTo>
                  <a:pt x="134380" y="-21254"/>
                  <a:pt x="256249" y="24232"/>
                  <a:pt x="394955" y="0"/>
                </a:cubicBezTo>
                <a:cubicBezTo>
                  <a:pt x="533662" y="-24232"/>
                  <a:pt x="860850" y="37771"/>
                  <a:pt x="1043808" y="0"/>
                </a:cubicBezTo>
                <a:cubicBezTo>
                  <a:pt x="1226766" y="-37771"/>
                  <a:pt x="1356610" y="4676"/>
                  <a:pt x="1438763" y="0"/>
                </a:cubicBezTo>
                <a:cubicBezTo>
                  <a:pt x="1520916" y="-4676"/>
                  <a:pt x="1642502" y="29561"/>
                  <a:pt x="1749084" y="0"/>
                </a:cubicBezTo>
                <a:cubicBezTo>
                  <a:pt x="1855666" y="-29561"/>
                  <a:pt x="1966107" y="22807"/>
                  <a:pt x="2144039" y="0"/>
                </a:cubicBezTo>
                <a:cubicBezTo>
                  <a:pt x="2321972" y="-22807"/>
                  <a:pt x="2365251" y="17612"/>
                  <a:pt x="2454360" y="0"/>
                </a:cubicBezTo>
                <a:cubicBezTo>
                  <a:pt x="2543469" y="-17612"/>
                  <a:pt x="2882176" y="72488"/>
                  <a:pt x="3103214" y="0"/>
                </a:cubicBezTo>
                <a:cubicBezTo>
                  <a:pt x="3324252" y="-72488"/>
                  <a:pt x="3394583" y="33374"/>
                  <a:pt x="3498169" y="0"/>
                </a:cubicBezTo>
                <a:cubicBezTo>
                  <a:pt x="3601755" y="-33374"/>
                  <a:pt x="3907657" y="1122"/>
                  <a:pt x="4062389" y="0"/>
                </a:cubicBezTo>
                <a:cubicBezTo>
                  <a:pt x="4217121" y="-1122"/>
                  <a:pt x="4379543" y="26290"/>
                  <a:pt x="4541977" y="0"/>
                </a:cubicBezTo>
                <a:cubicBezTo>
                  <a:pt x="4704411" y="-26290"/>
                  <a:pt x="4991758" y="41133"/>
                  <a:pt x="5190831" y="0"/>
                </a:cubicBezTo>
                <a:cubicBezTo>
                  <a:pt x="5389904" y="-41133"/>
                  <a:pt x="5617130" y="14547"/>
                  <a:pt x="5755051" y="0"/>
                </a:cubicBezTo>
                <a:cubicBezTo>
                  <a:pt x="5892972" y="-14547"/>
                  <a:pt x="5993480" y="24363"/>
                  <a:pt x="6065373" y="0"/>
                </a:cubicBezTo>
                <a:cubicBezTo>
                  <a:pt x="6137266" y="-24363"/>
                  <a:pt x="6255405" y="13889"/>
                  <a:pt x="6375694" y="0"/>
                </a:cubicBezTo>
                <a:cubicBezTo>
                  <a:pt x="6495983" y="-13889"/>
                  <a:pt x="6701990" y="38880"/>
                  <a:pt x="7024548" y="0"/>
                </a:cubicBezTo>
                <a:cubicBezTo>
                  <a:pt x="7347106" y="-38880"/>
                  <a:pt x="7326784" y="24877"/>
                  <a:pt x="7419503" y="0"/>
                </a:cubicBezTo>
                <a:cubicBezTo>
                  <a:pt x="7512223" y="-24877"/>
                  <a:pt x="7577702" y="17416"/>
                  <a:pt x="7729824" y="0"/>
                </a:cubicBezTo>
                <a:cubicBezTo>
                  <a:pt x="7881946" y="-17416"/>
                  <a:pt x="8105363" y="29283"/>
                  <a:pt x="8463311" y="0"/>
                </a:cubicBezTo>
                <a:cubicBezTo>
                  <a:pt x="8473025" y="181681"/>
                  <a:pt x="8417663" y="393414"/>
                  <a:pt x="8463311" y="499574"/>
                </a:cubicBezTo>
                <a:cubicBezTo>
                  <a:pt x="8508959" y="605734"/>
                  <a:pt x="8448102" y="775004"/>
                  <a:pt x="8463311" y="999147"/>
                </a:cubicBezTo>
                <a:cubicBezTo>
                  <a:pt x="8478520" y="1223290"/>
                  <a:pt x="8457538" y="1350172"/>
                  <a:pt x="8463311" y="1525014"/>
                </a:cubicBezTo>
                <a:cubicBezTo>
                  <a:pt x="8469084" y="1699856"/>
                  <a:pt x="8437003" y="1821869"/>
                  <a:pt x="8463311" y="2103468"/>
                </a:cubicBezTo>
                <a:cubicBezTo>
                  <a:pt x="8489619" y="2385067"/>
                  <a:pt x="8438512" y="2367796"/>
                  <a:pt x="8463311" y="2629335"/>
                </a:cubicBezTo>
                <a:cubicBezTo>
                  <a:pt x="8378396" y="2646649"/>
                  <a:pt x="8181948" y="2606343"/>
                  <a:pt x="8068356" y="2629335"/>
                </a:cubicBezTo>
                <a:cubicBezTo>
                  <a:pt x="7954765" y="2652327"/>
                  <a:pt x="7715773" y="2623674"/>
                  <a:pt x="7588769" y="2629335"/>
                </a:cubicBezTo>
                <a:cubicBezTo>
                  <a:pt x="7461765" y="2634996"/>
                  <a:pt x="7236370" y="2628272"/>
                  <a:pt x="7024548" y="2629335"/>
                </a:cubicBezTo>
                <a:cubicBezTo>
                  <a:pt x="6812726" y="2630398"/>
                  <a:pt x="6848696" y="2602783"/>
                  <a:pt x="6714227" y="2629335"/>
                </a:cubicBezTo>
                <a:cubicBezTo>
                  <a:pt x="6579758" y="2655887"/>
                  <a:pt x="6349565" y="2600570"/>
                  <a:pt x="6150006" y="2629335"/>
                </a:cubicBezTo>
                <a:cubicBezTo>
                  <a:pt x="5950447" y="2658100"/>
                  <a:pt x="5979571" y="2620423"/>
                  <a:pt x="5839685" y="2629335"/>
                </a:cubicBezTo>
                <a:cubicBezTo>
                  <a:pt x="5699799" y="2638247"/>
                  <a:pt x="5375757" y="2580587"/>
                  <a:pt x="5190831" y="2629335"/>
                </a:cubicBezTo>
                <a:cubicBezTo>
                  <a:pt x="5005905" y="2678083"/>
                  <a:pt x="4851876" y="2608824"/>
                  <a:pt x="4541977" y="2629335"/>
                </a:cubicBezTo>
                <a:cubicBezTo>
                  <a:pt x="4232078" y="2649846"/>
                  <a:pt x="4321936" y="2617195"/>
                  <a:pt x="4231656" y="2629335"/>
                </a:cubicBezTo>
                <a:cubicBezTo>
                  <a:pt x="4141376" y="2641475"/>
                  <a:pt x="3832992" y="2610823"/>
                  <a:pt x="3667435" y="2629335"/>
                </a:cubicBezTo>
                <a:cubicBezTo>
                  <a:pt x="3501878" y="2647847"/>
                  <a:pt x="3448263" y="2603543"/>
                  <a:pt x="3272480" y="2629335"/>
                </a:cubicBezTo>
                <a:cubicBezTo>
                  <a:pt x="3096698" y="2655127"/>
                  <a:pt x="2939251" y="2586912"/>
                  <a:pt x="2708260" y="2629335"/>
                </a:cubicBezTo>
                <a:cubicBezTo>
                  <a:pt x="2477269" y="2671758"/>
                  <a:pt x="2422786" y="2598954"/>
                  <a:pt x="2313305" y="2629335"/>
                </a:cubicBezTo>
                <a:cubicBezTo>
                  <a:pt x="2203824" y="2659716"/>
                  <a:pt x="2029000" y="2589219"/>
                  <a:pt x="1749084" y="2629335"/>
                </a:cubicBezTo>
                <a:cubicBezTo>
                  <a:pt x="1469168" y="2669451"/>
                  <a:pt x="1354589" y="2628969"/>
                  <a:pt x="1100230" y="2629335"/>
                </a:cubicBezTo>
                <a:cubicBezTo>
                  <a:pt x="845871" y="2629701"/>
                  <a:pt x="474161" y="2520533"/>
                  <a:pt x="0" y="2629335"/>
                </a:cubicBezTo>
                <a:cubicBezTo>
                  <a:pt x="-14136" y="2413283"/>
                  <a:pt x="36288" y="2290361"/>
                  <a:pt x="0" y="2156055"/>
                </a:cubicBezTo>
                <a:cubicBezTo>
                  <a:pt x="-36288" y="2021749"/>
                  <a:pt x="56275" y="1800462"/>
                  <a:pt x="0" y="1682774"/>
                </a:cubicBezTo>
                <a:cubicBezTo>
                  <a:pt x="-56275" y="1565086"/>
                  <a:pt x="22238" y="1252158"/>
                  <a:pt x="0" y="1104321"/>
                </a:cubicBezTo>
                <a:cubicBezTo>
                  <a:pt x="-22238" y="956484"/>
                  <a:pt x="37207" y="810092"/>
                  <a:pt x="0" y="604747"/>
                </a:cubicBezTo>
                <a:cubicBezTo>
                  <a:pt x="-37207" y="399402"/>
                  <a:pt x="72349" y="249600"/>
                  <a:pt x="0" y="0"/>
                </a:cubicBezTo>
                <a:close/>
              </a:path>
            </a:pathLst>
          </a:custGeom>
          <a:ln>
            <a:solidFill>
              <a:srgbClr val="000000"/>
            </a:solidFill>
            <a:extLst>
              <a:ext uri="{C807C97D-BFC1-408E-A445-0C87EB9F89A2}">
                <ask:lineSketchStyleProps xmlns:ask="http://schemas.microsoft.com/office/drawing/2018/sketchyshapes" sd="8119972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8" name="Picture 2" descr="Start Menu Search icon">
            <a:extLst>
              <a:ext uri="{FF2B5EF4-FFF2-40B4-BE49-F238E27FC236}">
                <a16:creationId xmlns:a16="http://schemas.microsoft.com/office/drawing/2014/main" id="{7FFB4F7B-B5BC-DF0B-554E-8CE7C6022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1826">
            <a:off x="6415227" y="1009549"/>
            <a:ext cx="2211980" cy="217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174AD6F-32C4-16D4-A8F4-7A2EAA355FC7}"/>
              </a:ext>
            </a:extLst>
          </p:cNvPr>
          <p:cNvSpPr txBox="1"/>
          <p:nvPr/>
        </p:nvSpPr>
        <p:spPr>
          <a:xfrm>
            <a:off x="8376863" y="4765045"/>
            <a:ext cx="343224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téléphonie 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8"/>
              </a:rPr>
              <a:t>Taux de décroché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(ligne accueil et</a:t>
            </a:r>
            <a:r>
              <a:rPr kumimoji="0" lang="fr-FR" sz="14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ligne conseiller)</a:t>
            </a:r>
          </a:p>
        </p:txBody>
      </p:sp>
      <p:pic>
        <p:nvPicPr>
          <p:cNvPr id="23" name="Picture 6" descr="fleche-rouge - Tous Perfect">
            <a:extLst>
              <a:ext uri="{FF2B5EF4-FFF2-40B4-BE49-F238E27FC236}">
                <a16:creationId xmlns:a16="http://schemas.microsoft.com/office/drawing/2014/main" id="{630EEE66-7CB5-FB07-8A17-68115F250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073141" flipH="1" flipV="1">
            <a:off x="7517127" y="3473331"/>
            <a:ext cx="1691190" cy="842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8E09767D-D92E-D7F8-271A-4094DFC46BA1}"/>
              </a:ext>
            </a:extLst>
          </p:cNvPr>
          <p:cNvSpPr txBox="1"/>
          <p:nvPr/>
        </p:nvSpPr>
        <p:spPr>
          <a:xfrm>
            <a:off x="5040331" y="4459257"/>
            <a:ext cx="268636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pilotage et le suivi 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10"/>
              </a:rPr>
              <a:t>Météo QHD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+mn-ea"/>
                <a:cs typeface="+mn-cs"/>
              </a:rPr>
              <a:t>« Nouveau »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11"/>
              </a:rPr>
              <a:t>Météo SAE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+mn-ea"/>
                <a:cs typeface="+mn-cs"/>
              </a:rPr>
              <a:t>« Nouveau »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12"/>
              </a:rPr>
              <a:t>Les podiums et agences Or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Parenthèse ouvrante 29">
            <a:extLst>
              <a:ext uri="{FF2B5EF4-FFF2-40B4-BE49-F238E27FC236}">
                <a16:creationId xmlns:a16="http://schemas.microsoft.com/office/drawing/2014/main" id="{EA397856-F2FF-37C7-C657-7238F2BD87AC}"/>
              </a:ext>
            </a:extLst>
          </p:cNvPr>
          <p:cNvSpPr/>
          <p:nvPr/>
        </p:nvSpPr>
        <p:spPr>
          <a:xfrm rot="5400000">
            <a:off x="9627459" y="3309135"/>
            <a:ext cx="569354" cy="3348466"/>
          </a:xfrm>
          <a:custGeom>
            <a:avLst/>
            <a:gdLst>
              <a:gd name="connsiteX0" fmla="*/ 569354 w 569354"/>
              <a:gd name="connsiteY0" fmla="*/ 3348466 h 3348466"/>
              <a:gd name="connsiteX1" fmla="*/ 0 w 569354"/>
              <a:gd name="connsiteY1" fmla="*/ 3301022 h 3348466"/>
              <a:gd name="connsiteX2" fmla="*/ 0 w 569354"/>
              <a:gd name="connsiteY2" fmla="*/ 2747914 h 3348466"/>
              <a:gd name="connsiteX3" fmla="*/ 0 w 569354"/>
              <a:gd name="connsiteY3" fmla="*/ 2032127 h 3348466"/>
              <a:gd name="connsiteX4" fmla="*/ 0 w 569354"/>
              <a:gd name="connsiteY4" fmla="*/ 1479018 h 3348466"/>
              <a:gd name="connsiteX5" fmla="*/ 0 w 569354"/>
              <a:gd name="connsiteY5" fmla="*/ 795767 h 3348466"/>
              <a:gd name="connsiteX6" fmla="*/ 0 w 569354"/>
              <a:gd name="connsiteY6" fmla="*/ 47444 h 3348466"/>
              <a:gd name="connsiteX7" fmla="*/ 569354 w 569354"/>
              <a:gd name="connsiteY7" fmla="*/ 0 h 3348466"/>
              <a:gd name="connsiteX8" fmla="*/ 569354 w 569354"/>
              <a:gd name="connsiteY8" fmla="*/ 736663 h 3348466"/>
              <a:gd name="connsiteX9" fmla="*/ 569354 w 569354"/>
              <a:gd name="connsiteY9" fmla="*/ 1339386 h 3348466"/>
              <a:gd name="connsiteX10" fmla="*/ 569354 w 569354"/>
              <a:gd name="connsiteY10" fmla="*/ 2076049 h 3348466"/>
              <a:gd name="connsiteX11" fmla="*/ 569354 w 569354"/>
              <a:gd name="connsiteY11" fmla="*/ 2645288 h 3348466"/>
              <a:gd name="connsiteX12" fmla="*/ 569354 w 569354"/>
              <a:gd name="connsiteY12" fmla="*/ 3348466 h 3348466"/>
              <a:gd name="connsiteX0" fmla="*/ 569354 w 569354"/>
              <a:gd name="connsiteY0" fmla="*/ 3348466 h 3348466"/>
              <a:gd name="connsiteX1" fmla="*/ 0 w 569354"/>
              <a:gd name="connsiteY1" fmla="*/ 3301022 h 3348466"/>
              <a:gd name="connsiteX2" fmla="*/ 0 w 569354"/>
              <a:gd name="connsiteY2" fmla="*/ 2747914 h 3348466"/>
              <a:gd name="connsiteX3" fmla="*/ 0 w 569354"/>
              <a:gd name="connsiteY3" fmla="*/ 2097198 h 3348466"/>
              <a:gd name="connsiteX4" fmla="*/ 0 w 569354"/>
              <a:gd name="connsiteY4" fmla="*/ 1511554 h 3348466"/>
              <a:gd name="connsiteX5" fmla="*/ 0 w 569354"/>
              <a:gd name="connsiteY5" fmla="*/ 958446 h 3348466"/>
              <a:gd name="connsiteX6" fmla="*/ 0 w 569354"/>
              <a:gd name="connsiteY6" fmla="*/ 47444 h 3348466"/>
              <a:gd name="connsiteX7" fmla="*/ 569354 w 569354"/>
              <a:gd name="connsiteY7" fmla="*/ 0 h 334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9354" h="3348466" stroke="0" extrusionOk="0">
                <a:moveTo>
                  <a:pt x="569354" y="3348466"/>
                </a:moveTo>
                <a:cubicBezTo>
                  <a:pt x="252318" y="3345796"/>
                  <a:pt x="235" y="3325983"/>
                  <a:pt x="0" y="3301022"/>
                </a:cubicBezTo>
                <a:cubicBezTo>
                  <a:pt x="15688" y="3124452"/>
                  <a:pt x="9955" y="3014526"/>
                  <a:pt x="0" y="2747914"/>
                </a:cubicBezTo>
                <a:cubicBezTo>
                  <a:pt x="-9955" y="2481302"/>
                  <a:pt x="-795" y="2337068"/>
                  <a:pt x="0" y="2032127"/>
                </a:cubicBezTo>
                <a:cubicBezTo>
                  <a:pt x="795" y="1727186"/>
                  <a:pt x="-3388" y="1624436"/>
                  <a:pt x="0" y="1479018"/>
                </a:cubicBezTo>
                <a:cubicBezTo>
                  <a:pt x="3388" y="1333600"/>
                  <a:pt x="-19089" y="1000315"/>
                  <a:pt x="0" y="795767"/>
                </a:cubicBezTo>
                <a:cubicBezTo>
                  <a:pt x="19089" y="591219"/>
                  <a:pt x="-18762" y="332884"/>
                  <a:pt x="0" y="47444"/>
                </a:cubicBezTo>
                <a:cubicBezTo>
                  <a:pt x="9545" y="5882"/>
                  <a:pt x="262012" y="-3264"/>
                  <a:pt x="569354" y="0"/>
                </a:cubicBezTo>
                <a:cubicBezTo>
                  <a:pt x="553955" y="152856"/>
                  <a:pt x="570034" y="384729"/>
                  <a:pt x="569354" y="736663"/>
                </a:cubicBezTo>
                <a:cubicBezTo>
                  <a:pt x="568674" y="1088597"/>
                  <a:pt x="578398" y="1203027"/>
                  <a:pt x="569354" y="1339386"/>
                </a:cubicBezTo>
                <a:cubicBezTo>
                  <a:pt x="560310" y="1475745"/>
                  <a:pt x="553228" y="1860871"/>
                  <a:pt x="569354" y="2076049"/>
                </a:cubicBezTo>
                <a:cubicBezTo>
                  <a:pt x="585480" y="2291227"/>
                  <a:pt x="581971" y="2435528"/>
                  <a:pt x="569354" y="2645288"/>
                </a:cubicBezTo>
                <a:cubicBezTo>
                  <a:pt x="556737" y="2855048"/>
                  <a:pt x="578299" y="3001754"/>
                  <a:pt x="569354" y="3348466"/>
                </a:cubicBezTo>
                <a:close/>
              </a:path>
              <a:path w="569354" h="3348466" fill="none" extrusionOk="0">
                <a:moveTo>
                  <a:pt x="569354" y="3348466"/>
                </a:moveTo>
                <a:cubicBezTo>
                  <a:pt x="251311" y="3351728"/>
                  <a:pt x="-3590" y="3324391"/>
                  <a:pt x="0" y="3301022"/>
                </a:cubicBezTo>
                <a:cubicBezTo>
                  <a:pt x="15333" y="3055070"/>
                  <a:pt x="16701" y="2894804"/>
                  <a:pt x="0" y="2747914"/>
                </a:cubicBezTo>
                <a:cubicBezTo>
                  <a:pt x="-16701" y="2601024"/>
                  <a:pt x="-1244" y="2368795"/>
                  <a:pt x="0" y="2097198"/>
                </a:cubicBezTo>
                <a:cubicBezTo>
                  <a:pt x="1244" y="1825601"/>
                  <a:pt x="-1269" y="1781206"/>
                  <a:pt x="0" y="1511554"/>
                </a:cubicBezTo>
                <a:cubicBezTo>
                  <a:pt x="1269" y="1241902"/>
                  <a:pt x="12229" y="1194688"/>
                  <a:pt x="0" y="958446"/>
                </a:cubicBezTo>
                <a:cubicBezTo>
                  <a:pt x="-12229" y="722204"/>
                  <a:pt x="20307" y="261375"/>
                  <a:pt x="0" y="47444"/>
                </a:cubicBezTo>
                <a:cubicBezTo>
                  <a:pt x="35137" y="-21083"/>
                  <a:pt x="224244" y="5848"/>
                  <a:pt x="569354" y="0"/>
                </a:cubicBezTo>
              </a:path>
              <a:path w="569354" h="3348466" fill="none" stroke="0" extrusionOk="0">
                <a:moveTo>
                  <a:pt x="569354" y="3348466"/>
                </a:moveTo>
                <a:cubicBezTo>
                  <a:pt x="258154" y="3345742"/>
                  <a:pt x="-172" y="3328607"/>
                  <a:pt x="0" y="3301022"/>
                </a:cubicBezTo>
                <a:cubicBezTo>
                  <a:pt x="6581" y="3174279"/>
                  <a:pt x="7407" y="2984822"/>
                  <a:pt x="0" y="2682842"/>
                </a:cubicBezTo>
                <a:cubicBezTo>
                  <a:pt x="-7407" y="2380862"/>
                  <a:pt x="13144" y="2287396"/>
                  <a:pt x="0" y="2097198"/>
                </a:cubicBezTo>
                <a:cubicBezTo>
                  <a:pt x="-13144" y="1907000"/>
                  <a:pt x="-12573" y="1745530"/>
                  <a:pt x="0" y="1413947"/>
                </a:cubicBezTo>
                <a:cubicBezTo>
                  <a:pt x="12573" y="1082364"/>
                  <a:pt x="-953" y="950845"/>
                  <a:pt x="0" y="763231"/>
                </a:cubicBezTo>
                <a:cubicBezTo>
                  <a:pt x="953" y="575617"/>
                  <a:pt x="-33379" y="322691"/>
                  <a:pt x="0" y="47444"/>
                </a:cubicBezTo>
                <a:cubicBezTo>
                  <a:pt x="-43524" y="40071"/>
                  <a:pt x="238920" y="-22267"/>
                  <a:pt x="569354" y="0"/>
                </a:cubicBezTo>
              </a:path>
            </a:pathLst>
          </a:custGeom>
          <a:ln w="28575">
            <a:solidFill>
              <a:srgbClr val="E41B1B"/>
            </a:solidFill>
            <a:extLst>
              <a:ext uri="{C807C97D-BFC1-408E-A445-0C87EB9F89A2}">
                <ask:lineSketchStyleProps xmlns:ask="http://schemas.microsoft.com/office/drawing/2018/sketchyshapes" sd="3783936420">
                  <a:prstGeom prst="leftBracke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1" name="Picture 6" descr="fleche-rouge - Tous Perfect">
            <a:extLst>
              <a:ext uri="{FF2B5EF4-FFF2-40B4-BE49-F238E27FC236}">
                <a16:creationId xmlns:a16="http://schemas.microsoft.com/office/drawing/2014/main" id="{A8345A25-1018-B849-F862-F7501EB9F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20539" flipH="1">
            <a:off x="559892" y="3597962"/>
            <a:ext cx="1309809" cy="101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49" name="Connecteur droit 2048">
            <a:extLst>
              <a:ext uri="{FF2B5EF4-FFF2-40B4-BE49-F238E27FC236}">
                <a16:creationId xmlns:a16="http://schemas.microsoft.com/office/drawing/2014/main" id="{55EAC8CC-1DD0-7D3C-1D97-508BE8F4D2FC}"/>
              </a:ext>
            </a:extLst>
          </p:cNvPr>
          <p:cNvCxnSpPr>
            <a:cxnSpLocks/>
          </p:cNvCxnSpPr>
          <p:nvPr/>
        </p:nvCxnSpPr>
        <p:spPr>
          <a:xfrm>
            <a:off x="1261503" y="3601228"/>
            <a:ext cx="774782" cy="0"/>
          </a:xfrm>
          <a:prstGeom prst="line">
            <a:avLst/>
          </a:prstGeom>
          <a:ln w="38100">
            <a:solidFill>
              <a:srgbClr val="C90C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Connecteur droit 2050">
            <a:extLst>
              <a:ext uri="{FF2B5EF4-FFF2-40B4-BE49-F238E27FC236}">
                <a16:creationId xmlns:a16="http://schemas.microsoft.com/office/drawing/2014/main" id="{58F05878-B2C4-B14D-62C1-82354764A982}"/>
              </a:ext>
            </a:extLst>
          </p:cNvPr>
          <p:cNvCxnSpPr>
            <a:cxnSpLocks/>
          </p:cNvCxnSpPr>
          <p:nvPr/>
        </p:nvCxnSpPr>
        <p:spPr>
          <a:xfrm>
            <a:off x="5898573" y="3439790"/>
            <a:ext cx="1630700" cy="0"/>
          </a:xfrm>
          <a:prstGeom prst="line">
            <a:avLst/>
          </a:prstGeom>
          <a:ln w="38100">
            <a:solidFill>
              <a:srgbClr val="C90C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689BE90-7EA6-4B5E-533B-1696250319CF}"/>
              </a:ext>
            </a:extLst>
          </p:cNvPr>
          <p:cNvSpPr/>
          <p:nvPr/>
        </p:nvSpPr>
        <p:spPr>
          <a:xfrm>
            <a:off x="-21112" y="10790"/>
            <a:ext cx="39439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SUIVRE LES CLIENTS SANS CONTACT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D9657932-73B6-06E2-6EBB-8BDCBF43B344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b="1" dirty="0">
                <a:solidFill>
                  <a:srgbClr val="C00000"/>
                </a:solidFill>
                <a:latin typeface="Arial Black" panose="020B0A04020102020204" pitchFamily="34" charset="0"/>
              </a:rPr>
              <a:t>4.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Les Moyens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B541C9-FF8F-B21E-D7F4-9F2D9E42DB2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55711" y="4720697"/>
            <a:ext cx="584776" cy="5847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E631FC-135D-F1E0-9EFA-1F4A4439EFB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01593" y="4748820"/>
            <a:ext cx="584776" cy="58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557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Les outils pour suivre et piloter les clients sans contact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SUIVRE LES CLIENTS SANS CONTACT</a:t>
            </a:r>
          </a:p>
        </p:txBody>
      </p:sp>
      <p:grpSp>
        <p:nvGrpSpPr>
          <p:cNvPr id="38" name="Graphique 1830">
            <a:extLst>
              <a:ext uri="{FF2B5EF4-FFF2-40B4-BE49-F238E27FC236}">
                <a16:creationId xmlns:a16="http://schemas.microsoft.com/office/drawing/2014/main" id="{6BC20E26-5E04-4F4B-B895-04D9D62686F6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43" name="Graphique 1830">
              <a:extLst>
                <a:ext uri="{FF2B5EF4-FFF2-40B4-BE49-F238E27FC236}">
                  <a16:creationId xmlns:a16="http://schemas.microsoft.com/office/drawing/2014/main" id="{C619E78B-A128-43AE-AFFA-C39D4196266B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8C2D5DDC-07C6-49A8-8439-1005C0DB9F5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063152D0-8ECF-4272-A1BB-1CCEE855B21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970F8422-3ECF-4363-A3F5-B1671A5035F0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66585C63-09CF-403E-BC4E-D7148A3B810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E02249AF-5F75-476F-B976-1A50860D42A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E9EE1D39-2070-45E7-8835-3AC1C1C5C4A8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1727DA5D-6E9D-4782-8EA4-CC1604458B46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9C236FFB-357C-450B-A968-DFBCE159A28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B3BBD6C6-DEE9-4AF2-A5A2-C96A9C0B9D11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A32CDF2A-EC65-4DFD-A8AE-12E946352F16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B95DE52B-9E4F-475C-8F1A-322D08FC9AB7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92C3A42A-DD8B-4752-B7BE-77DAF692D9F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64BADB03-3081-4540-A2DF-934E038C7E2C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72182B7C-DD77-472D-9E60-45A3C5B6F661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9A644F44-B4D2-443B-98DF-4AC93F128CF8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A5119D7F-5E5D-4006-9CF3-320D5DA4F5A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3" name="Graphique 1772">
            <a:extLst>
              <a:ext uri="{FF2B5EF4-FFF2-40B4-BE49-F238E27FC236}">
                <a16:creationId xmlns:a16="http://schemas.microsoft.com/office/drawing/2014/main" id="{663F60D4-B497-4B9A-94FE-4F75E5C195BB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817B98EB-F6B2-4A4C-9480-D2F6700516C9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5" name="Graphique 1772">
              <a:extLst>
                <a:ext uri="{FF2B5EF4-FFF2-40B4-BE49-F238E27FC236}">
                  <a16:creationId xmlns:a16="http://schemas.microsoft.com/office/drawing/2014/main" id="{ABC014E3-EF38-4EBF-8AC0-D1E02E25ED0D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0436F13A-3F41-49E2-A972-FBDE12AA3214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28F36248-FA77-4714-BC07-4C1C5E1501DA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5D936D59-9FCB-4221-8B45-45DFB9FB1216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6E3F0368-42EA-4800-A7FD-C23F4A75A116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EB3AE297-5610-4CA2-8EE8-9AD429FBA8D7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27BAEFB7-962A-4E18-9A15-21EC0F4C49AC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65924146-6B03-4549-8095-C4E80D91EF65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71" name="Graphique 1772">
              <a:extLst>
                <a:ext uri="{FF2B5EF4-FFF2-40B4-BE49-F238E27FC236}">
                  <a16:creationId xmlns:a16="http://schemas.microsoft.com/office/drawing/2014/main" id="{D050D1CE-9064-4F5C-A1C8-99A2F5C0E69E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CE320266-F83E-4FF1-B6B0-1760969CE9A2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9FE99CE0-90F5-4219-BC47-8542AF261E9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90D8C606-4575-4A0E-954F-273DE2827A42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A3553663-6A50-452E-A6F7-2A39C81E4556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3A6F5AF4-0FE4-476B-B67F-0FDFEAF9F1B5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D93AC825-47A2-419C-9685-F111DC9929A1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5CDA5F8D-48D7-4297-8E23-7232E2ACCBAA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D6F5D391-A673-4961-978C-5EDE9F30BE70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CC3A8AC4-0401-4A14-AE2A-8A5256FEED21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04378FFB-1EA7-4F0A-9326-3DD331F5C1D2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95B8C88C-5F97-4B1E-B266-E6DAB9267DDA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551E0AB6-68E8-4BAE-8215-FB2F8FF2EED5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A86F7EDC-7B9B-4ADE-8F55-40D27B05059F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7" name="Graphique 1813">
            <a:extLst>
              <a:ext uri="{FF2B5EF4-FFF2-40B4-BE49-F238E27FC236}">
                <a16:creationId xmlns:a16="http://schemas.microsoft.com/office/drawing/2014/main" id="{5C5046BD-7965-486A-99B2-21B34C14D7C4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8" name="Graphique 1813">
              <a:extLst>
                <a:ext uri="{FF2B5EF4-FFF2-40B4-BE49-F238E27FC236}">
                  <a16:creationId xmlns:a16="http://schemas.microsoft.com/office/drawing/2014/main" id="{67D85F36-5738-4C92-A435-E234DEC7E87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90" name="Graphique 1813">
                <a:extLst>
                  <a:ext uri="{FF2B5EF4-FFF2-40B4-BE49-F238E27FC236}">
                    <a16:creationId xmlns:a16="http://schemas.microsoft.com/office/drawing/2014/main" id="{F703849B-B542-4077-A3A9-95BACF913776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5C22F97B-80CD-4E72-80FC-63A0660CD0D4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6" name="Forme libre : forme 105">
                    <a:extLst>
                      <a:ext uri="{FF2B5EF4-FFF2-40B4-BE49-F238E27FC236}">
                        <a16:creationId xmlns:a16="http://schemas.microsoft.com/office/drawing/2014/main" id="{D9265C1C-5758-44CC-AF07-7968AA71A23F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7" name="Forme libre : forme 106">
                    <a:extLst>
                      <a:ext uri="{FF2B5EF4-FFF2-40B4-BE49-F238E27FC236}">
                        <a16:creationId xmlns:a16="http://schemas.microsoft.com/office/drawing/2014/main" id="{41A2229C-7896-4394-8563-CB6ABDBB33FC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41B86380-C3A2-41D2-B668-8E9689C77999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B08F94AE-C519-4AFA-8308-A3934651125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Forme libre : forme 94">
                  <a:extLst>
                    <a:ext uri="{FF2B5EF4-FFF2-40B4-BE49-F238E27FC236}">
                      <a16:creationId xmlns:a16="http://schemas.microsoft.com/office/drawing/2014/main" id="{1DC289B1-296D-409A-B36E-15923FFD97DC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96" name="Graphique 1813">
                  <a:extLst>
                    <a:ext uri="{FF2B5EF4-FFF2-40B4-BE49-F238E27FC236}">
                      <a16:creationId xmlns:a16="http://schemas.microsoft.com/office/drawing/2014/main" id="{2E55762F-18B4-4050-88B8-EC8A5CE358C7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03" name="Forme libre : forme 102">
                    <a:extLst>
                      <a:ext uri="{FF2B5EF4-FFF2-40B4-BE49-F238E27FC236}">
                        <a16:creationId xmlns:a16="http://schemas.microsoft.com/office/drawing/2014/main" id="{6BDA2962-03BF-424B-847A-4D2C1D39049E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Forme libre : forme 103">
                    <a:extLst>
                      <a:ext uri="{FF2B5EF4-FFF2-40B4-BE49-F238E27FC236}">
                        <a16:creationId xmlns:a16="http://schemas.microsoft.com/office/drawing/2014/main" id="{D26B1769-1111-4764-85F2-12ADC71AA59A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" name="Forme libre : forme 104">
                    <a:extLst>
                      <a:ext uri="{FF2B5EF4-FFF2-40B4-BE49-F238E27FC236}">
                        <a16:creationId xmlns:a16="http://schemas.microsoft.com/office/drawing/2014/main" id="{6299EB7D-CF51-4703-B972-3EB0A9F8CF9C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7" name="Graphique 1813">
                  <a:extLst>
                    <a:ext uri="{FF2B5EF4-FFF2-40B4-BE49-F238E27FC236}">
                      <a16:creationId xmlns:a16="http://schemas.microsoft.com/office/drawing/2014/main" id="{90CDED4A-1322-45D9-A61B-BA39FDA597C6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C4F8E585-F284-4D0A-84C9-CB6C3C37C6F5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06E51B44-F34B-418C-B5A6-18BEE2DDB1C0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E219B03C-9C66-40F8-9352-CC1084A42563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705C0360-2A9D-44C7-9B55-D4386A62FFDB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Forme libre : forme 98">
                  <a:extLst>
                    <a:ext uri="{FF2B5EF4-FFF2-40B4-BE49-F238E27FC236}">
                      <a16:creationId xmlns:a16="http://schemas.microsoft.com/office/drawing/2014/main" id="{92D94092-A56F-4748-B607-2309D1A75635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220B6791-6513-4920-917E-13FF0E541917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3A9E2B71-5F98-4989-BCEA-18D0F079C92F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8" name="Graphique 1846">
            <a:extLst>
              <a:ext uri="{FF2B5EF4-FFF2-40B4-BE49-F238E27FC236}">
                <a16:creationId xmlns:a16="http://schemas.microsoft.com/office/drawing/2014/main" id="{BC2B71EC-EC5A-4E66-9D1C-8378B15155FA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DF534442-CA55-4416-AF42-20392E0DDB7E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7FD9C98E-B8F4-4E46-B227-377D4FF579E3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3EDFD581-705A-4E5E-A701-B4A57EA3735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F18233AF-B2A5-4119-AD6A-76B97F7CF588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3236B8FA-5C56-4537-B6BC-CE3C312B0131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BDDFEF34-DD86-4E40-917E-03BA0B82567D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FAB53D67-259D-4833-9AB2-938514A80E56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031568B6-1A06-41C3-BF85-653BA7A27FDA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5A14E174-8E6B-4F1C-80DB-22AD8DBAB83B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" name="Graphique 2">
            <a:extLst>
              <a:ext uri="{FF2B5EF4-FFF2-40B4-BE49-F238E27FC236}">
                <a16:creationId xmlns:a16="http://schemas.microsoft.com/office/drawing/2014/main" id="{668C3A98-9C48-12A2-90D9-13F03F51054E}"/>
              </a:ext>
            </a:extLst>
          </p:cNvPr>
          <p:cNvGrpSpPr/>
          <p:nvPr/>
        </p:nvGrpSpPr>
        <p:grpSpPr>
          <a:xfrm>
            <a:off x="673656" y="2692909"/>
            <a:ext cx="216456" cy="247380"/>
            <a:chOff x="1184026" y="296326"/>
            <a:chExt cx="555828" cy="635238"/>
          </a:xfrm>
          <a:noFill/>
        </p:grpSpPr>
        <p:sp>
          <p:nvSpPr>
            <p:cNvPr id="20" name="Forme libre : forme 17">
              <a:extLst>
                <a:ext uri="{FF2B5EF4-FFF2-40B4-BE49-F238E27FC236}">
                  <a16:creationId xmlns:a16="http://schemas.microsoft.com/office/drawing/2014/main" id="{2AC9BBE4-C7F4-8352-0F6E-CDF2EE9EAD05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orme libre : forme 18">
              <a:extLst>
                <a:ext uri="{FF2B5EF4-FFF2-40B4-BE49-F238E27FC236}">
                  <a16:creationId xmlns:a16="http://schemas.microsoft.com/office/drawing/2014/main" id="{DDAE59A4-2780-8037-4B5D-819B44B8D31F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Forme libre : forme 19">
              <a:extLst>
                <a:ext uri="{FF2B5EF4-FFF2-40B4-BE49-F238E27FC236}">
                  <a16:creationId xmlns:a16="http://schemas.microsoft.com/office/drawing/2014/main" id="{DC6DFF2B-06E9-C844-AC05-B82A81A102A1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orme libre : forme 20">
              <a:extLst>
                <a:ext uri="{FF2B5EF4-FFF2-40B4-BE49-F238E27FC236}">
                  <a16:creationId xmlns:a16="http://schemas.microsoft.com/office/drawing/2014/main" id="{316D0BA7-4E5D-E68B-583C-F8537BADA7E9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Forme libre : forme 21">
              <a:extLst>
                <a:ext uri="{FF2B5EF4-FFF2-40B4-BE49-F238E27FC236}">
                  <a16:creationId xmlns:a16="http://schemas.microsoft.com/office/drawing/2014/main" id="{CD7FAE78-FA1E-7A99-1096-081ADC4A9606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orme libre : forme 22">
              <a:extLst>
                <a:ext uri="{FF2B5EF4-FFF2-40B4-BE49-F238E27FC236}">
                  <a16:creationId xmlns:a16="http://schemas.microsoft.com/office/drawing/2014/main" id="{200E9624-DD1F-938A-42B3-9EFCEF238A22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orme libre : forme 23">
              <a:extLst>
                <a:ext uri="{FF2B5EF4-FFF2-40B4-BE49-F238E27FC236}">
                  <a16:creationId xmlns:a16="http://schemas.microsoft.com/office/drawing/2014/main" id="{5596A184-9EE6-4C8E-AB2E-DFCE996B6673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Forme libre : forme 24">
              <a:extLst>
                <a:ext uri="{FF2B5EF4-FFF2-40B4-BE49-F238E27FC236}">
                  <a16:creationId xmlns:a16="http://schemas.microsoft.com/office/drawing/2014/main" id="{A20F57FC-250F-C0C8-E0E0-5201997ACECF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3E63FC9C-46AA-1DAF-21FD-98E8E2F20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4. </a:t>
            </a:r>
            <a:r>
              <a:rPr lang="fr-FR" dirty="0"/>
              <a:t>Les Moyens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0C33A41-4B22-D5B5-D419-ED48C2D26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082" y="1441463"/>
            <a:ext cx="9496085" cy="2915125"/>
          </a:xfrm>
          <a:custGeom>
            <a:avLst/>
            <a:gdLst>
              <a:gd name="connsiteX0" fmla="*/ 0 w 9496085"/>
              <a:gd name="connsiteY0" fmla="*/ 0 h 2915125"/>
              <a:gd name="connsiteX1" fmla="*/ 498544 w 9496085"/>
              <a:gd name="connsiteY1" fmla="*/ 0 h 2915125"/>
              <a:gd name="connsiteX2" fmla="*/ 1281971 w 9496085"/>
              <a:gd name="connsiteY2" fmla="*/ 0 h 2915125"/>
              <a:gd name="connsiteX3" fmla="*/ 2065398 w 9496085"/>
              <a:gd name="connsiteY3" fmla="*/ 0 h 2915125"/>
              <a:gd name="connsiteX4" fmla="*/ 2374021 w 9496085"/>
              <a:gd name="connsiteY4" fmla="*/ 0 h 2915125"/>
              <a:gd name="connsiteX5" fmla="*/ 2682644 w 9496085"/>
              <a:gd name="connsiteY5" fmla="*/ 0 h 2915125"/>
              <a:gd name="connsiteX6" fmla="*/ 3466071 w 9496085"/>
              <a:gd name="connsiteY6" fmla="*/ 0 h 2915125"/>
              <a:gd name="connsiteX7" fmla="*/ 4154537 w 9496085"/>
              <a:gd name="connsiteY7" fmla="*/ 0 h 2915125"/>
              <a:gd name="connsiteX8" fmla="*/ 4463160 w 9496085"/>
              <a:gd name="connsiteY8" fmla="*/ 0 h 2915125"/>
              <a:gd name="connsiteX9" fmla="*/ 5151626 w 9496085"/>
              <a:gd name="connsiteY9" fmla="*/ 0 h 2915125"/>
              <a:gd name="connsiteX10" fmla="*/ 5935053 w 9496085"/>
              <a:gd name="connsiteY10" fmla="*/ 0 h 2915125"/>
              <a:gd name="connsiteX11" fmla="*/ 6243676 w 9496085"/>
              <a:gd name="connsiteY11" fmla="*/ 0 h 2915125"/>
              <a:gd name="connsiteX12" fmla="*/ 6932142 w 9496085"/>
              <a:gd name="connsiteY12" fmla="*/ 0 h 2915125"/>
              <a:gd name="connsiteX13" fmla="*/ 7525647 w 9496085"/>
              <a:gd name="connsiteY13" fmla="*/ 0 h 2915125"/>
              <a:gd name="connsiteX14" fmla="*/ 8119153 w 9496085"/>
              <a:gd name="connsiteY14" fmla="*/ 0 h 2915125"/>
              <a:gd name="connsiteX15" fmla="*/ 8427775 w 9496085"/>
              <a:gd name="connsiteY15" fmla="*/ 0 h 2915125"/>
              <a:gd name="connsiteX16" fmla="*/ 8926320 w 9496085"/>
              <a:gd name="connsiteY16" fmla="*/ 0 h 2915125"/>
              <a:gd name="connsiteX17" fmla="*/ 9496085 w 9496085"/>
              <a:gd name="connsiteY17" fmla="*/ 0 h 2915125"/>
              <a:gd name="connsiteX18" fmla="*/ 9496085 w 9496085"/>
              <a:gd name="connsiteY18" fmla="*/ 524723 h 2915125"/>
              <a:gd name="connsiteX19" fmla="*/ 9496085 w 9496085"/>
              <a:gd name="connsiteY19" fmla="*/ 1020294 h 2915125"/>
              <a:gd name="connsiteX20" fmla="*/ 9496085 w 9496085"/>
              <a:gd name="connsiteY20" fmla="*/ 1632470 h 2915125"/>
              <a:gd name="connsiteX21" fmla="*/ 9496085 w 9496085"/>
              <a:gd name="connsiteY21" fmla="*/ 2273798 h 2915125"/>
              <a:gd name="connsiteX22" fmla="*/ 9496085 w 9496085"/>
              <a:gd name="connsiteY22" fmla="*/ 2915125 h 2915125"/>
              <a:gd name="connsiteX23" fmla="*/ 9092501 w 9496085"/>
              <a:gd name="connsiteY23" fmla="*/ 2915125 h 2915125"/>
              <a:gd name="connsiteX24" fmla="*/ 8593957 w 9496085"/>
              <a:gd name="connsiteY24" fmla="*/ 2915125 h 2915125"/>
              <a:gd name="connsiteX25" fmla="*/ 7905491 w 9496085"/>
              <a:gd name="connsiteY25" fmla="*/ 2915125 h 2915125"/>
              <a:gd name="connsiteX26" fmla="*/ 7406946 w 9496085"/>
              <a:gd name="connsiteY26" fmla="*/ 2915125 h 2915125"/>
              <a:gd name="connsiteX27" fmla="*/ 6718480 w 9496085"/>
              <a:gd name="connsiteY27" fmla="*/ 2915125 h 2915125"/>
              <a:gd name="connsiteX28" fmla="*/ 6409857 w 9496085"/>
              <a:gd name="connsiteY28" fmla="*/ 2915125 h 2915125"/>
              <a:gd name="connsiteX29" fmla="*/ 5911313 w 9496085"/>
              <a:gd name="connsiteY29" fmla="*/ 2915125 h 2915125"/>
              <a:gd name="connsiteX30" fmla="*/ 5127886 w 9496085"/>
              <a:gd name="connsiteY30" fmla="*/ 2915125 h 2915125"/>
              <a:gd name="connsiteX31" fmla="*/ 4534381 w 9496085"/>
              <a:gd name="connsiteY31" fmla="*/ 2915125 h 2915125"/>
              <a:gd name="connsiteX32" fmla="*/ 3845914 w 9496085"/>
              <a:gd name="connsiteY32" fmla="*/ 2915125 h 2915125"/>
              <a:gd name="connsiteX33" fmla="*/ 3347370 w 9496085"/>
              <a:gd name="connsiteY33" fmla="*/ 2915125 h 2915125"/>
              <a:gd name="connsiteX34" fmla="*/ 3038747 w 9496085"/>
              <a:gd name="connsiteY34" fmla="*/ 2915125 h 2915125"/>
              <a:gd name="connsiteX35" fmla="*/ 2350281 w 9496085"/>
              <a:gd name="connsiteY35" fmla="*/ 2915125 h 2915125"/>
              <a:gd name="connsiteX36" fmla="*/ 1946697 w 9496085"/>
              <a:gd name="connsiteY36" fmla="*/ 2915125 h 2915125"/>
              <a:gd name="connsiteX37" fmla="*/ 1163270 w 9496085"/>
              <a:gd name="connsiteY37" fmla="*/ 2915125 h 2915125"/>
              <a:gd name="connsiteX38" fmla="*/ 0 w 9496085"/>
              <a:gd name="connsiteY38" fmla="*/ 2915125 h 2915125"/>
              <a:gd name="connsiteX39" fmla="*/ 0 w 9496085"/>
              <a:gd name="connsiteY39" fmla="*/ 2361251 h 2915125"/>
              <a:gd name="connsiteX40" fmla="*/ 0 w 9496085"/>
              <a:gd name="connsiteY40" fmla="*/ 1719924 h 2915125"/>
              <a:gd name="connsiteX41" fmla="*/ 0 w 9496085"/>
              <a:gd name="connsiteY41" fmla="*/ 1136899 h 2915125"/>
              <a:gd name="connsiteX42" fmla="*/ 0 w 9496085"/>
              <a:gd name="connsiteY42" fmla="*/ 524722 h 2915125"/>
              <a:gd name="connsiteX43" fmla="*/ 0 w 9496085"/>
              <a:gd name="connsiteY43" fmla="*/ 0 h 291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9496085" h="2915125" fill="none" extrusionOk="0">
                <a:moveTo>
                  <a:pt x="0" y="0"/>
                </a:moveTo>
                <a:cubicBezTo>
                  <a:pt x="126335" y="-8249"/>
                  <a:pt x="256587" y="48355"/>
                  <a:pt x="498544" y="0"/>
                </a:cubicBezTo>
                <a:cubicBezTo>
                  <a:pt x="740501" y="-48355"/>
                  <a:pt x="905448" y="89619"/>
                  <a:pt x="1281971" y="0"/>
                </a:cubicBezTo>
                <a:cubicBezTo>
                  <a:pt x="1658494" y="-89619"/>
                  <a:pt x="1770792" y="28163"/>
                  <a:pt x="2065398" y="0"/>
                </a:cubicBezTo>
                <a:cubicBezTo>
                  <a:pt x="2360004" y="-28163"/>
                  <a:pt x="2286631" y="18526"/>
                  <a:pt x="2374021" y="0"/>
                </a:cubicBezTo>
                <a:cubicBezTo>
                  <a:pt x="2461411" y="-18526"/>
                  <a:pt x="2597853" y="13771"/>
                  <a:pt x="2682644" y="0"/>
                </a:cubicBezTo>
                <a:cubicBezTo>
                  <a:pt x="2767435" y="-13771"/>
                  <a:pt x="3104126" y="53938"/>
                  <a:pt x="3466071" y="0"/>
                </a:cubicBezTo>
                <a:cubicBezTo>
                  <a:pt x="3828016" y="-53938"/>
                  <a:pt x="3874226" y="63882"/>
                  <a:pt x="4154537" y="0"/>
                </a:cubicBezTo>
                <a:cubicBezTo>
                  <a:pt x="4434848" y="-63882"/>
                  <a:pt x="4350481" y="1656"/>
                  <a:pt x="4463160" y="0"/>
                </a:cubicBezTo>
                <a:cubicBezTo>
                  <a:pt x="4575839" y="-1656"/>
                  <a:pt x="4944178" y="51073"/>
                  <a:pt x="5151626" y="0"/>
                </a:cubicBezTo>
                <a:cubicBezTo>
                  <a:pt x="5359074" y="-51073"/>
                  <a:pt x="5685485" y="89246"/>
                  <a:pt x="5935053" y="0"/>
                </a:cubicBezTo>
                <a:cubicBezTo>
                  <a:pt x="6184621" y="-89246"/>
                  <a:pt x="6160722" y="21442"/>
                  <a:pt x="6243676" y="0"/>
                </a:cubicBezTo>
                <a:cubicBezTo>
                  <a:pt x="6326630" y="-21442"/>
                  <a:pt x="6781466" y="56471"/>
                  <a:pt x="6932142" y="0"/>
                </a:cubicBezTo>
                <a:cubicBezTo>
                  <a:pt x="7082818" y="-56471"/>
                  <a:pt x="7401394" y="35354"/>
                  <a:pt x="7525647" y="0"/>
                </a:cubicBezTo>
                <a:cubicBezTo>
                  <a:pt x="7649901" y="-35354"/>
                  <a:pt x="7830432" y="56039"/>
                  <a:pt x="8119153" y="0"/>
                </a:cubicBezTo>
                <a:cubicBezTo>
                  <a:pt x="8407874" y="-56039"/>
                  <a:pt x="8341005" y="12499"/>
                  <a:pt x="8427775" y="0"/>
                </a:cubicBezTo>
                <a:cubicBezTo>
                  <a:pt x="8514545" y="-12499"/>
                  <a:pt x="8706811" y="14760"/>
                  <a:pt x="8926320" y="0"/>
                </a:cubicBezTo>
                <a:cubicBezTo>
                  <a:pt x="9145830" y="-14760"/>
                  <a:pt x="9302486" y="1976"/>
                  <a:pt x="9496085" y="0"/>
                </a:cubicBezTo>
                <a:cubicBezTo>
                  <a:pt x="9536477" y="208950"/>
                  <a:pt x="9465822" y="401957"/>
                  <a:pt x="9496085" y="524723"/>
                </a:cubicBezTo>
                <a:cubicBezTo>
                  <a:pt x="9526348" y="647489"/>
                  <a:pt x="9469296" y="827649"/>
                  <a:pt x="9496085" y="1020294"/>
                </a:cubicBezTo>
                <a:cubicBezTo>
                  <a:pt x="9522874" y="1212939"/>
                  <a:pt x="9467692" y="1398734"/>
                  <a:pt x="9496085" y="1632470"/>
                </a:cubicBezTo>
                <a:cubicBezTo>
                  <a:pt x="9524478" y="1866206"/>
                  <a:pt x="9454204" y="2109508"/>
                  <a:pt x="9496085" y="2273798"/>
                </a:cubicBezTo>
                <a:cubicBezTo>
                  <a:pt x="9537966" y="2438088"/>
                  <a:pt x="9427500" y="2651657"/>
                  <a:pt x="9496085" y="2915125"/>
                </a:cubicBezTo>
                <a:cubicBezTo>
                  <a:pt x="9393417" y="2917918"/>
                  <a:pt x="9178380" y="2908100"/>
                  <a:pt x="9092501" y="2915125"/>
                </a:cubicBezTo>
                <a:cubicBezTo>
                  <a:pt x="9006622" y="2922150"/>
                  <a:pt x="8798454" y="2886760"/>
                  <a:pt x="8593957" y="2915125"/>
                </a:cubicBezTo>
                <a:cubicBezTo>
                  <a:pt x="8389460" y="2943490"/>
                  <a:pt x="8168303" y="2897243"/>
                  <a:pt x="7905491" y="2915125"/>
                </a:cubicBezTo>
                <a:cubicBezTo>
                  <a:pt x="7642679" y="2933007"/>
                  <a:pt x="7527565" y="2878695"/>
                  <a:pt x="7406946" y="2915125"/>
                </a:cubicBezTo>
                <a:cubicBezTo>
                  <a:pt x="7286328" y="2951555"/>
                  <a:pt x="7007139" y="2875676"/>
                  <a:pt x="6718480" y="2915125"/>
                </a:cubicBezTo>
                <a:cubicBezTo>
                  <a:pt x="6429821" y="2954574"/>
                  <a:pt x="6483491" y="2909379"/>
                  <a:pt x="6409857" y="2915125"/>
                </a:cubicBezTo>
                <a:cubicBezTo>
                  <a:pt x="6336223" y="2920871"/>
                  <a:pt x="6088470" y="2890083"/>
                  <a:pt x="5911313" y="2915125"/>
                </a:cubicBezTo>
                <a:cubicBezTo>
                  <a:pt x="5734156" y="2940167"/>
                  <a:pt x="5465769" y="2893450"/>
                  <a:pt x="5127886" y="2915125"/>
                </a:cubicBezTo>
                <a:cubicBezTo>
                  <a:pt x="4790003" y="2936800"/>
                  <a:pt x="4756524" y="2896474"/>
                  <a:pt x="4534381" y="2915125"/>
                </a:cubicBezTo>
                <a:cubicBezTo>
                  <a:pt x="4312238" y="2933776"/>
                  <a:pt x="4091699" y="2843993"/>
                  <a:pt x="3845914" y="2915125"/>
                </a:cubicBezTo>
                <a:cubicBezTo>
                  <a:pt x="3600129" y="2986257"/>
                  <a:pt x="3520596" y="2865445"/>
                  <a:pt x="3347370" y="2915125"/>
                </a:cubicBezTo>
                <a:cubicBezTo>
                  <a:pt x="3174144" y="2964805"/>
                  <a:pt x="3109330" y="2904888"/>
                  <a:pt x="3038747" y="2915125"/>
                </a:cubicBezTo>
                <a:cubicBezTo>
                  <a:pt x="2968164" y="2925362"/>
                  <a:pt x="2673679" y="2870412"/>
                  <a:pt x="2350281" y="2915125"/>
                </a:cubicBezTo>
                <a:cubicBezTo>
                  <a:pt x="2026883" y="2959838"/>
                  <a:pt x="2066507" y="2906272"/>
                  <a:pt x="1946697" y="2915125"/>
                </a:cubicBezTo>
                <a:cubicBezTo>
                  <a:pt x="1826887" y="2923978"/>
                  <a:pt x="1400219" y="2886534"/>
                  <a:pt x="1163270" y="2915125"/>
                </a:cubicBezTo>
                <a:cubicBezTo>
                  <a:pt x="926321" y="2943716"/>
                  <a:pt x="316013" y="2906803"/>
                  <a:pt x="0" y="2915125"/>
                </a:cubicBezTo>
                <a:cubicBezTo>
                  <a:pt x="-55388" y="2788312"/>
                  <a:pt x="23460" y="2479329"/>
                  <a:pt x="0" y="2361251"/>
                </a:cubicBezTo>
                <a:cubicBezTo>
                  <a:pt x="-23460" y="2243173"/>
                  <a:pt x="46985" y="1996813"/>
                  <a:pt x="0" y="1719924"/>
                </a:cubicBezTo>
                <a:cubicBezTo>
                  <a:pt x="-46985" y="1443035"/>
                  <a:pt x="24623" y="1362180"/>
                  <a:pt x="0" y="1136899"/>
                </a:cubicBezTo>
                <a:cubicBezTo>
                  <a:pt x="-24623" y="911618"/>
                  <a:pt x="1914" y="723743"/>
                  <a:pt x="0" y="524722"/>
                </a:cubicBezTo>
                <a:cubicBezTo>
                  <a:pt x="-1914" y="325701"/>
                  <a:pt x="20920" y="261334"/>
                  <a:pt x="0" y="0"/>
                </a:cubicBezTo>
                <a:close/>
              </a:path>
              <a:path w="9496085" h="2915125" stroke="0" extrusionOk="0">
                <a:moveTo>
                  <a:pt x="0" y="0"/>
                </a:moveTo>
                <a:cubicBezTo>
                  <a:pt x="223312" y="-19572"/>
                  <a:pt x="313015" y="33418"/>
                  <a:pt x="498544" y="0"/>
                </a:cubicBezTo>
                <a:cubicBezTo>
                  <a:pt x="684073" y="-33418"/>
                  <a:pt x="695108" y="2838"/>
                  <a:pt x="807167" y="0"/>
                </a:cubicBezTo>
                <a:cubicBezTo>
                  <a:pt x="919226" y="-2838"/>
                  <a:pt x="1027344" y="26225"/>
                  <a:pt x="1115790" y="0"/>
                </a:cubicBezTo>
                <a:cubicBezTo>
                  <a:pt x="1204236" y="-26225"/>
                  <a:pt x="1570755" y="28160"/>
                  <a:pt x="1709295" y="0"/>
                </a:cubicBezTo>
                <a:cubicBezTo>
                  <a:pt x="1847836" y="-28160"/>
                  <a:pt x="2109017" y="32261"/>
                  <a:pt x="2302801" y="0"/>
                </a:cubicBezTo>
                <a:cubicBezTo>
                  <a:pt x="2496585" y="-32261"/>
                  <a:pt x="2523392" y="18631"/>
                  <a:pt x="2611423" y="0"/>
                </a:cubicBezTo>
                <a:cubicBezTo>
                  <a:pt x="2699454" y="-18631"/>
                  <a:pt x="3200778" y="79058"/>
                  <a:pt x="3394850" y="0"/>
                </a:cubicBezTo>
                <a:cubicBezTo>
                  <a:pt x="3588922" y="-79058"/>
                  <a:pt x="3598755" y="11168"/>
                  <a:pt x="3798434" y="0"/>
                </a:cubicBezTo>
                <a:cubicBezTo>
                  <a:pt x="3998113" y="-11168"/>
                  <a:pt x="4080446" y="46375"/>
                  <a:pt x="4202018" y="0"/>
                </a:cubicBezTo>
                <a:cubicBezTo>
                  <a:pt x="4323590" y="-46375"/>
                  <a:pt x="4558204" y="20512"/>
                  <a:pt x="4890484" y="0"/>
                </a:cubicBezTo>
                <a:cubicBezTo>
                  <a:pt x="5222764" y="-20512"/>
                  <a:pt x="5424275" y="27093"/>
                  <a:pt x="5578950" y="0"/>
                </a:cubicBezTo>
                <a:cubicBezTo>
                  <a:pt x="5733625" y="-27093"/>
                  <a:pt x="6051606" y="64294"/>
                  <a:pt x="6172455" y="0"/>
                </a:cubicBezTo>
                <a:cubicBezTo>
                  <a:pt x="6293305" y="-64294"/>
                  <a:pt x="6534321" y="46938"/>
                  <a:pt x="6765961" y="0"/>
                </a:cubicBezTo>
                <a:cubicBezTo>
                  <a:pt x="6997601" y="-46938"/>
                  <a:pt x="7328341" y="41218"/>
                  <a:pt x="7549388" y="0"/>
                </a:cubicBezTo>
                <a:cubicBezTo>
                  <a:pt x="7770435" y="-41218"/>
                  <a:pt x="7852225" y="23107"/>
                  <a:pt x="7952971" y="0"/>
                </a:cubicBezTo>
                <a:cubicBezTo>
                  <a:pt x="8053717" y="-23107"/>
                  <a:pt x="8204627" y="2236"/>
                  <a:pt x="8451516" y="0"/>
                </a:cubicBezTo>
                <a:cubicBezTo>
                  <a:pt x="8698405" y="-2236"/>
                  <a:pt x="9152997" y="91964"/>
                  <a:pt x="9496085" y="0"/>
                </a:cubicBezTo>
                <a:cubicBezTo>
                  <a:pt x="9554864" y="283299"/>
                  <a:pt x="9439870" y="430704"/>
                  <a:pt x="9496085" y="583025"/>
                </a:cubicBezTo>
                <a:cubicBezTo>
                  <a:pt x="9552300" y="735346"/>
                  <a:pt x="9469961" y="939760"/>
                  <a:pt x="9496085" y="1224353"/>
                </a:cubicBezTo>
                <a:cubicBezTo>
                  <a:pt x="9522209" y="1508946"/>
                  <a:pt x="9464608" y="1597211"/>
                  <a:pt x="9496085" y="1719924"/>
                </a:cubicBezTo>
                <a:cubicBezTo>
                  <a:pt x="9527562" y="1842637"/>
                  <a:pt x="9454375" y="2168615"/>
                  <a:pt x="9496085" y="2361251"/>
                </a:cubicBezTo>
                <a:cubicBezTo>
                  <a:pt x="9537795" y="2553887"/>
                  <a:pt x="9459568" y="2643388"/>
                  <a:pt x="9496085" y="2915125"/>
                </a:cubicBezTo>
                <a:cubicBezTo>
                  <a:pt x="9353113" y="2939130"/>
                  <a:pt x="9229048" y="2856817"/>
                  <a:pt x="8997541" y="2915125"/>
                </a:cubicBezTo>
                <a:cubicBezTo>
                  <a:pt x="8766034" y="2973433"/>
                  <a:pt x="8780523" y="2878404"/>
                  <a:pt x="8688918" y="2915125"/>
                </a:cubicBezTo>
                <a:cubicBezTo>
                  <a:pt x="8597313" y="2951846"/>
                  <a:pt x="8278066" y="2858473"/>
                  <a:pt x="8095412" y="2915125"/>
                </a:cubicBezTo>
                <a:cubicBezTo>
                  <a:pt x="7912758" y="2971777"/>
                  <a:pt x="7904129" y="2892702"/>
                  <a:pt x="7786790" y="2915125"/>
                </a:cubicBezTo>
                <a:cubicBezTo>
                  <a:pt x="7669451" y="2937548"/>
                  <a:pt x="7508320" y="2881490"/>
                  <a:pt x="7288245" y="2915125"/>
                </a:cubicBezTo>
                <a:cubicBezTo>
                  <a:pt x="7068170" y="2948760"/>
                  <a:pt x="6999222" y="2898594"/>
                  <a:pt x="6789701" y="2915125"/>
                </a:cubicBezTo>
                <a:cubicBezTo>
                  <a:pt x="6580180" y="2931656"/>
                  <a:pt x="6196435" y="2895507"/>
                  <a:pt x="6006274" y="2915125"/>
                </a:cubicBezTo>
                <a:cubicBezTo>
                  <a:pt x="5816113" y="2934743"/>
                  <a:pt x="5814373" y="2890568"/>
                  <a:pt x="5697651" y="2915125"/>
                </a:cubicBezTo>
                <a:cubicBezTo>
                  <a:pt x="5580929" y="2939682"/>
                  <a:pt x="5458317" y="2883413"/>
                  <a:pt x="5389028" y="2915125"/>
                </a:cubicBezTo>
                <a:cubicBezTo>
                  <a:pt x="5319739" y="2946837"/>
                  <a:pt x="5217195" y="2900675"/>
                  <a:pt x="5080405" y="2915125"/>
                </a:cubicBezTo>
                <a:cubicBezTo>
                  <a:pt x="4943615" y="2929575"/>
                  <a:pt x="4575341" y="2834185"/>
                  <a:pt x="4391939" y="2915125"/>
                </a:cubicBezTo>
                <a:cubicBezTo>
                  <a:pt x="4208537" y="2996065"/>
                  <a:pt x="4131594" y="2899751"/>
                  <a:pt x="3988356" y="2915125"/>
                </a:cubicBezTo>
                <a:cubicBezTo>
                  <a:pt x="3845118" y="2930499"/>
                  <a:pt x="3802016" y="2883353"/>
                  <a:pt x="3679733" y="2915125"/>
                </a:cubicBezTo>
                <a:cubicBezTo>
                  <a:pt x="3557450" y="2946897"/>
                  <a:pt x="3385413" y="2909733"/>
                  <a:pt x="3276149" y="2915125"/>
                </a:cubicBezTo>
                <a:cubicBezTo>
                  <a:pt x="3166885" y="2920517"/>
                  <a:pt x="2868198" y="2849100"/>
                  <a:pt x="2587683" y="2915125"/>
                </a:cubicBezTo>
                <a:cubicBezTo>
                  <a:pt x="2307168" y="2981150"/>
                  <a:pt x="2150429" y="2861439"/>
                  <a:pt x="1899217" y="2915125"/>
                </a:cubicBezTo>
                <a:cubicBezTo>
                  <a:pt x="1648005" y="2968811"/>
                  <a:pt x="1542257" y="2832580"/>
                  <a:pt x="1210751" y="2915125"/>
                </a:cubicBezTo>
                <a:cubicBezTo>
                  <a:pt x="879245" y="2997670"/>
                  <a:pt x="808349" y="2859848"/>
                  <a:pt x="617246" y="2915125"/>
                </a:cubicBezTo>
                <a:cubicBezTo>
                  <a:pt x="426144" y="2970402"/>
                  <a:pt x="251736" y="2853057"/>
                  <a:pt x="0" y="2915125"/>
                </a:cubicBezTo>
                <a:cubicBezTo>
                  <a:pt x="-23735" y="2730868"/>
                  <a:pt x="50130" y="2582591"/>
                  <a:pt x="0" y="2332100"/>
                </a:cubicBezTo>
                <a:cubicBezTo>
                  <a:pt x="-50130" y="2081609"/>
                  <a:pt x="8531" y="1939438"/>
                  <a:pt x="0" y="1749075"/>
                </a:cubicBezTo>
                <a:cubicBezTo>
                  <a:pt x="-8531" y="1558712"/>
                  <a:pt x="53025" y="1240781"/>
                  <a:pt x="0" y="1107748"/>
                </a:cubicBezTo>
                <a:cubicBezTo>
                  <a:pt x="-53025" y="974715"/>
                  <a:pt x="12330" y="815874"/>
                  <a:pt x="0" y="612176"/>
                </a:cubicBezTo>
                <a:cubicBezTo>
                  <a:pt x="-12330" y="408478"/>
                  <a:pt x="57480" y="249009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489644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6" name="Picture 6" descr="fleche-rouge - Tous Perfect">
            <a:extLst>
              <a:ext uri="{FF2B5EF4-FFF2-40B4-BE49-F238E27FC236}">
                <a16:creationId xmlns:a16="http://schemas.microsoft.com/office/drawing/2014/main" id="{396A6F69-DF98-1D9C-8DB1-4521A3D68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20539" flipH="1">
            <a:off x="471502" y="4203529"/>
            <a:ext cx="1143996" cy="8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5B4E6A8F-D21A-1357-ACE1-EB6634A00145}"/>
              </a:ext>
            </a:extLst>
          </p:cNvPr>
          <p:cNvSpPr/>
          <p:nvPr/>
        </p:nvSpPr>
        <p:spPr>
          <a:xfrm rot="5400000">
            <a:off x="2812051" y="3672542"/>
            <a:ext cx="815608" cy="3215352"/>
          </a:xfrm>
          <a:custGeom>
            <a:avLst/>
            <a:gdLst>
              <a:gd name="connsiteX0" fmla="*/ 815608 w 815608"/>
              <a:gd name="connsiteY0" fmla="*/ 3215352 h 3215352"/>
              <a:gd name="connsiteX1" fmla="*/ 0 w 815608"/>
              <a:gd name="connsiteY1" fmla="*/ 3147387 h 3215352"/>
              <a:gd name="connsiteX2" fmla="*/ 0 w 815608"/>
              <a:gd name="connsiteY2" fmla="*/ 2623885 h 3215352"/>
              <a:gd name="connsiteX3" fmla="*/ 0 w 815608"/>
              <a:gd name="connsiteY3" fmla="*/ 1946412 h 3215352"/>
              <a:gd name="connsiteX4" fmla="*/ 0 w 815608"/>
              <a:gd name="connsiteY4" fmla="*/ 1422911 h 3215352"/>
              <a:gd name="connsiteX5" fmla="*/ 0 w 815608"/>
              <a:gd name="connsiteY5" fmla="*/ 776232 h 3215352"/>
              <a:gd name="connsiteX6" fmla="*/ 0 w 815608"/>
              <a:gd name="connsiteY6" fmla="*/ 67965 h 3215352"/>
              <a:gd name="connsiteX7" fmla="*/ 815608 w 815608"/>
              <a:gd name="connsiteY7" fmla="*/ 0 h 3215352"/>
              <a:gd name="connsiteX8" fmla="*/ 815608 w 815608"/>
              <a:gd name="connsiteY8" fmla="*/ 707377 h 3215352"/>
              <a:gd name="connsiteX9" fmla="*/ 815608 w 815608"/>
              <a:gd name="connsiteY9" fmla="*/ 1286141 h 3215352"/>
              <a:gd name="connsiteX10" fmla="*/ 815608 w 815608"/>
              <a:gd name="connsiteY10" fmla="*/ 1993518 h 3215352"/>
              <a:gd name="connsiteX11" fmla="*/ 815608 w 815608"/>
              <a:gd name="connsiteY11" fmla="*/ 2540128 h 3215352"/>
              <a:gd name="connsiteX12" fmla="*/ 815608 w 815608"/>
              <a:gd name="connsiteY12" fmla="*/ 3215352 h 3215352"/>
              <a:gd name="connsiteX0" fmla="*/ 815608 w 815608"/>
              <a:gd name="connsiteY0" fmla="*/ 3215352 h 3215352"/>
              <a:gd name="connsiteX1" fmla="*/ 0 w 815608"/>
              <a:gd name="connsiteY1" fmla="*/ 3147387 h 3215352"/>
              <a:gd name="connsiteX2" fmla="*/ 0 w 815608"/>
              <a:gd name="connsiteY2" fmla="*/ 2623885 h 3215352"/>
              <a:gd name="connsiteX3" fmla="*/ 0 w 815608"/>
              <a:gd name="connsiteY3" fmla="*/ 2008001 h 3215352"/>
              <a:gd name="connsiteX4" fmla="*/ 0 w 815608"/>
              <a:gd name="connsiteY4" fmla="*/ 1453705 h 3215352"/>
              <a:gd name="connsiteX5" fmla="*/ 0 w 815608"/>
              <a:gd name="connsiteY5" fmla="*/ 930203 h 3215352"/>
              <a:gd name="connsiteX6" fmla="*/ 0 w 815608"/>
              <a:gd name="connsiteY6" fmla="*/ 67965 h 3215352"/>
              <a:gd name="connsiteX7" fmla="*/ 815608 w 815608"/>
              <a:gd name="connsiteY7" fmla="*/ 0 h 321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5608" h="3215352" stroke="0" extrusionOk="0">
                <a:moveTo>
                  <a:pt x="815608" y="3215352"/>
                </a:moveTo>
                <a:cubicBezTo>
                  <a:pt x="360457" y="3210504"/>
                  <a:pt x="1185" y="3178661"/>
                  <a:pt x="0" y="3147387"/>
                </a:cubicBezTo>
                <a:cubicBezTo>
                  <a:pt x="-1890" y="2908904"/>
                  <a:pt x="-21266" y="2759168"/>
                  <a:pt x="0" y="2623885"/>
                </a:cubicBezTo>
                <a:cubicBezTo>
                  <a:pt x="21266" y="2488602"/>
                  <a:pt x="20919" y="2169191"/>
                  <a:pt x="0" y="1946412"/>
                </a:cubicBezTo>
                <a:cubicBezTo>
                  <a:pt x="-20919" y="1723633"/>
                  <a:pt x="9891" y="1563516"/>
                  <a:pt x="0" y="1422911"/>
                </a:cubicBezTo>
                <a:cubicBezTo>
                  <a:pt x="-9891" y="1282306"/>
                  <a:pt x="-21821" y="932695"/>
                  <a:pt x="0" y="776232"/>
                </a:cubicBezTo>
                <a:cubicBezTo>
                  <a:pt x="21821" y="619769"/>
                  <a:pt x="8356" y="382942"/>
                  <a:pt x="0" y="67965"/>
                </a:cubicBezTo>
                <a:cubicBezTo>
                  <a:pt x="41061" y="-35643"/>
                  <a:pt x="439871" y="-34325"/>
                  <a:pt x="815608" y="0"/>
                </a:cubicBezTo>
                <a:cubicBezTo>
                  <a:pt x="844745" y="154041"/>
                  <a:pt x="845488" y="537284"/>
                  <a:pt x="815608" y="707377"/>
                </a:cubicBezTo>
                <a:cubicBezTo>
                  <a:pt x="785728" y="877470"/>
                  <a:pt x="804394" y="1074628"/>
                  <a:pt x="815608" y="1286141"/>
                </a:cubicBezTo>
                <a:cubicBezTo>
                  <a:pt x="826822" y="1497654"/>
                  <a:pt x="840901" y="1808365"/>
                  <a:pt x="815608" y="1993518"/>
                </a:cubicBezTo>
                <a:cubicBezTo>
                  <a:pt x="790315" y="2178671"/>
                  <a:pt x="800014" y="2314137"/>
                  <a:pt x="815608" y="2540128"/>
                </a:cubicBezTo>
                <a:cubicBezTo>
                  <a:pt x="831203" y="2766119"/>
                  <a:pt x="824013" y="2979861"/>
                  <a:pt x="815608" y="3215352"/>
                </a:cubicBezTo>
                <a:close/>
              </a:path>
              <a:path w="815608" h="3215352" fill="none" extrusionOk="0">
                <a:moveTo>
                  <a:pt x="815608" y="3215352"/>
                </a:moveTo>
                <a:cubicBezTo>
                  <a:pt x="360265" y="3219792"/>
                  <a:pt x="-3893" y="3181850"/>
                  <a:pt x="0" y="3147387"/>
                </a:cubicBezTo>
                <a:cubicBezTo>
                  <a:pt x="1582" y="2889288"/>
                  <a:pt x="-22663" y="2873438"/>
                  <a:pt x="0" y="2623885"/>
                </a:cubicBezTo>
                <a:cubicBezTo>
                  <a:pt x="22663" y="2374332"/>
                  <a:pt x="5421" y="2132942"/>
                  <a:pt x="0" y="2008001"/>
                </a:cubicBezTo>
                <a:cubicBezTo>
                  <a:pt x="-5421" y="1883060"/>
                  <a:pt x="-10448" y="1692447"/>
                  <a:pt x="0" y="1453705"/>
                </a:cubicBezTo>
                <a:cubicBezTo>
                  <a:pt x="10448" y="1214963"/>
                  <a:pt x="-3522" y="1119931"/>
                  <a:pt x="0" y="930203"/>
                </a:cubicBezTo>
                <a:cubicBezTo>
                  <a:pt x="3522" y="740475"/>
                  <a:pt x="26161" y="374650"/>
                  <a:pt x="0" y="67965"/>
                </a:cubicBezTo>
                <a:cubicBezTo>
                  <a:pt x="21910" y="4038"/>
                  <a:pt x="315661" y="9440"/>
                  <a:pt x="815608" y="0"/>
                </a:cubicBezTo>
              </a:path>
              <a:path w="815608" h="3215352" fill="none" stroke="0" extrusionOk="0">
                <a:moveTo>
                  <a:pt x="815608" y="3215352"/>
                </a:moveTo>
                <a:cubicBezTo>
                  <a:pt x="371170" y="3210308"/>
                  <a:pt x="-306" y="3187384"/>
                  <a:pt x="0" y="3147387"/>
                </a:cubicBezTo>
                <a:cubicBezTo>
                  <a:pt x="-16119" y="3022916"/>
                  <a:pt x="-20504" y="2823998"/>
                  <a:pt x="0" y="2562297"/>
                </a:cubicBezTo>
                <a:cubicBezTo>
                  <a:pt x="20504" y="2300596"/>
                  <a:pt x="15024" y="2159313"/>
                  <a:pt x="0" y="2008001"/>
                </a:cubicBezTo>
                <a:cubicBezTo>
                  <a:pt x="-15024" y="1856689"/>
                  <a:pt x="10254" y="1640768"/>
                  <a:pt x="0" y="1361322"/>
                </a:cubicBezTo>
                <a:cubicBezTo>
                  <a:pt x="-10254" y="1081876"/>
                  <a:pt x="-17122" y="965701"/>
                  <a:pt x="0" y="745438"/>
                </a:cubicBezTo>
                <a:cubicBezTo>
                  <a:pt x="17122" y="525175"/>
                  <a:pt x="-2303" y="333824"/>
                  <a:pt x="0" y="67965"/>
                </a:cubicBezTo>
                <a:cubicBezTo>
                  <a:pt x="-74299" y="62574"/>
                  <a:pt x="358099" y="-9834"/>
                  <a:pt x="815608" y="0"/>
                </a:cubicBezTo>
              </a:path>
            </a:pathLst>
          </a:custGeom>
          <a:ln w="28575">
            <a:solidFill>
              <a:srgbClr val="E41B1B"/>
            </a:solidFill>
            <a:extLst>
              <a:ext uri="{C807C97D-BFC1-408E-A445-0C87EB9F89A2}">
                <ask:lineSketchStyleProps xmlns:ask="http://schemas.microsoft.com/office/drawing/2018/sketchyshapes" sd="3783936420">
                  <a:prstGeom prst="leftBracke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694A5D0-5219-0370-8635-7126C6B70038}"/>
              </a:ext>
            </a:extLst>
          </p:cNvPr>
          <p:cNvSpPr txBox="1"/>
          <p:nvPr/>
        </p:nvSpPr>
        <p:spPr>
          <a:xfrm>
            <a:off x="1678014" y="4938852"/>
            <a:ext cx="2643486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Consultation du fonds de commerce et Requêtes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hlinkClick r:id="rId4"/>
              </a:rPr>
              <a:t>Mon Portfolio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</a:endParaRPr>
          </a:p>
          <a:p>
            <a:pPr marL="216000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ü"/>
              <a:defRPr/>
            </a:pPr>
            <a:r>
              <a:rPr lang="fr-FR" sz="1400" dirty="0">
                <a:hlinkClick r:id="rId5"/>
              </a:rPr>
              <a:t>Guide utilisateur</a:t>
            </a:r>
            <a:endParaRPr lang="fr-FR" sz="1400" dirty="0"/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</a:endParaRPr>
          </a:p>
        </p:txBody>
      </p:sp>
      <p:pic>
        <p:nvPicPr>
          <p:cNvPr id="2" name="Picture 2" descr="Start Menu Search icon">
            <a:extLst>
              <a:ext uri="{FF2B5EF4-FFF2-40B4-BE49-F238E27FC236}">
                <a16:creationId xmlns:a16="http://schemas.microsoft.com/office/drawing/2014/main" id="{5AB28757-B445-C0A9-A6C0-A5C1F38F6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6990">
            <a:off x="1313509" y="1119126"/>
            <a:ext cx="2211980" cy="217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47E509EA-F728-087C-A561-DFE691B3D4A4}"/>
              </a:ext>
            </a:extLst>
          </p:cNvPr>
          <p:cNvCxnSpPr>
            <a:cxnSpLocks/>
          </p:cNvCxnSpPr>
          <p:nvPr/>
        </p:nvCxnSpPr>
        <p:spPr>
          <a:xfrm>
            <a:off x="1253447" y="4032360"/>
            <a:ext cx="2437502" cy="0"/>
          </a:xfrm>
          <a:prstGeom prst="line">
            <a:avLst/>
          </a:prstGeom>
          <a:ln w="38100">
            <a:solidFill>
              <a:srgbClr val="C90C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5116A1C7-201A-1F18-E026-0DA2E6F2E6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9740" y="5462072"/>
            <a:ext cx="584776" cy="584776"/>
          </a:xfrm>
          <a:prstGeom prst="rect">
            <a:avLst/>
          </a:prstGeom>
        </p:spPr>
      </p:pic>
      <p:pic>
        <p:nvPicPr>
          <p:cNvPr id="6" name="Picture 6" descr="fleche-rouge - Tous Perfect">
            <a:extLst>
              <a:ext uri="{FF2B5EF4-FFF2-40B4-BE49-F238E27FC236}">
                <a16:creationId xmlns:a16="http://schemas.microsoft.com/office/drawing/2014/main" id="{757EB61B-9884-B28A-AF7A-12E94AEA5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39467" flipH="1" flipV="1">
            <a:off x="3573674" y="1763275"/>
            <a:ext cx="1280022" cy="107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62DEAC9-A2E2-90CC-702B-FC5E63626A75}"/>
              </a:ext>
            </a:extLst>
          </p:cNvPr>
          <p:cNvCxnSpPr/>
          <p:nvPr/>
        </p:nvCxnSpPr>
        <p:spPr>
          <a:xfrm>
            <a:off x="3987657" y="3381633"/>
            <a:ext cx="126244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924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7ADBCB52-7511-4911-9544-FF322FE203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Tous ensemble </a:t>
            </a:r>
            <a:r>
              <a:rPr lang="fr-FR" dirty="0"/>
              <a:t>pour améliorer la Satisfaction clients 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D361D5-6B27-AFED-521F-0AA2E9DD3B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b="7999"/>
          <a:stretch/>
        </p:blipFill>
        <p:spPr>
          <a:xfrm rot="5749275">
            <a:off x="6408203" y="250649"/>
            <a:ext cx="4263866" cy="6694129"/>
          </a:xfrm>
          <a:prstGeom prst="rect">
            <a:avLst/>
          </a:prstGeom>
        </p:spPr>
      </p:pic>
      <p:pic>
        <p:nvPicPr>
          <p:cNvPr id="17" name="Image 16">
            <a:hlinkClick r:id="rId3"/>
            <a:extLst>
              <a:ext uri="{FF2B5EF4-FFF2-40B4-BE49-F238E27FC236}">
                <a16:creationId xmlns:a16="http://schemas.microsoft.com/office/drawing/2014/main" id="{A836D651-A491-690B-33B0-595B959504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35" t="31994" r="37057" b="8432"/>
          <a:stretch/>
        </p:blipFill>
        <p:spPr>
          <a:xfrm rot="345441">
            <a:off x="5939770" y="1884946"/>
            <a:ext cx="5065160" cy="3257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1F1424E-9245-EC7A-E4E8-EB3472EBA452}"/>
              </a:ext>
            </a:extLst>
          </p:cNvPr>
          <p:cNvSpPr/>
          <p:nvPr/>
        </p:nvSpPr>
        <p:spPr>
          <a:xfrm>
            <a:off x="154112" y="1917755"/>
            <a:ext cx="5429376" cy="1684962"/>
          </a:xfrm>
          <a:custGeom>
            <a:avLst/>
            <a:gdLst>
              <a:gd name="connsiteX0" fmla="*/ 0 w 5429376"/>
              <a:gd name="connsiteY0" fmla="*/ 0 h 1684962"/>
              <a:gd name="connsiteX1" fmla="*/ 488644 w 5429376"/>
              <a:gd name="connsiteY1" fmla="*/ 0 h 1684962"/>
              <a:gd name="connsiteX2" fmla="*/ 1031581 w 5429376"/>
              <a:gd name="connsiteY2" fmla="*/ 0 h 1684962"/>
              <a:gd name="connsiteX3" fmla="*/ 1520225 w 5429376"/>
              <a:gd name="connsiteY3" fmla="*/ 0 h 1684962"/>
              <a:gd name="connsiteX4" fmla="*/ 2008869 w 5429376"/>
              <a:gd name="connsiteY4" fmla="*/ 0 h 1684962"/>
              <a:gd name="connsiteX5" fmla="*/ 2551807 w 5429376"/>
              <a:gd name="connsiteY5" fmla="*/ 0 h 1684962"/>
              <a:gd name="connsiteX6" fmla="*/ 3094744 w 5429376"/>
              <a:gd name="connsiteY6" fmla="*/ 0 h 1684962"/>
              <a:gd name="connsiteX7" fmla="*/ 3474801 w 5429376"/>
              <a:gd name="connsiteY7" fmla="*/ 0 h 1684962"/>
              <a:gd name="connsiteX8" fmla="*/ 3854857 w 5429376"/>
              <a:gd name="connsiteY8" fmla="*/ 0 h 1684962"/>
              <a:gd name="connsiteX9" fmla="*/ 4234913 w 5429376"/>
              <a:gd name="connsiteY9" fmla="*/ 0 h 1684962"/>
              <a:gd name="connsiteX10" fmla="*/ 4723557 w 5429376"/>
              <a:gd name="connsiteY10" fmla="*/ 0 h 1684962"/>
              <a:gd name="connsiteX11" fmla="*/ 5429376 w 5429376"/>
              <a:gd name="connsiteY11" fmla="*/ 0 h 1684962"/>
              <a:gd name="connsiteX12" fmla="*/ 5429376 w 5429376"/>
              <a:gd name="connsiteY12" fmla="*/ 595353 h 1684962"/>
              <a:gd name="connsiteX13" fmla="*/ 5429376 w 5429376"/>
              <a:gd name="connsiteY13" fmla="*/ 1140158 h 1684962"/>
              <a:gd name="connsiteX14" fmla="*/ 5429376 w 5429376"/>
              <a:gd name="connsiteY14" fmla="*/ 1684962 h 1684962"/>
              <a:gd name="connsiteX15" fmla="*/ 4995026 w 5429376"/>
              <a:gd name="connsiteY15" fmla="*/ 1684962 h 1684962"/>
              <a:gd name="connsiteX16" fmla="*/ 4343501 w 5429376"/>
              <a:gd name="connsiteY16" fmla="*/ 1684962 h 1684962"/>
              <a:gd name="connsiteX17" fmla="*/ 3854857 w 5429376"/>
              <a:gd name="connsiteY17" fmla="*/ 1684962 h 1684962"/>
              <a:gd name="connsiteX18" fmla="*/ 3257626 w 5429376"/>
              <a:gd name="connsiteY18" fmla="*/ 1684962 h 1684962"/>
              <a:gd name="connsiteX19" fmla="*/ 2768982 w 5429376"/>
              <a:gd name="connsiteY19" fmla="*/ 1684962 h 1684962"/>
              <a:gd name="connsiteX20" fmla="*/ 2280338 w 5429376"/>
              <a:gd name="connsiteY20" fmla="*/ 1684962 h 1684962"/>
              <a:gd name="connsiteX21" fmla="*/ 1683107 w 5429376"/>
              <a:gd name="connsiteY21" fmla="*/ 1684962 h 1684962"/>
              <a:gd name="connsiteX22" fmla="*/ 1303050 w 5429376"/>
              <a:gd name="connsiteY22" fmla="*/ 1684962 h 1684962"/>
              <a:gd name="connsiteX23" fmla="*/ 868700 w 5429376"/>
              <a:gd name="connsiteY23" fmla="*/ 1684962 h 1684962"/>
              <a:gd name="connsiteX24" fmla="*/ 0 w 5429376"/>
              <a:gd name="connsiteY24" fmla="*/ 1684962 h 1684962"/>
              <a:gd name="connsiteX25" fmla="*/ 0 w 5429376"/>
              <a:gd name="connsiteY25" fmla="*/ 1157007 h 1684962"/>
              <a:gd name="connsiteX26" fmla="*/ 0 w 5429376"/>
              <a:gd name="connsiteY26" fmla="*/ 578504 h 1684962"/>
              <a:gd name="connsiteX27" fmla="*/ 0 w 5429376"/>
              <a:gd name="connsiteY27" fmla="*/ 0 h 1684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29376" h="1684962" fill="none" extrusionOk="0">
                <a:moveTo>
                  <a:pt x="0" y="0"/>
                </a:moveTo>
                <a:cubicBezTo>
                  <a:pt x="230701" y="-2558"/>
                  <a:pt x="336105" y="5447"/>
                  <a:pt x="488644" y="0"/>
                </a:cubicBezTo>
                <a:cubicBezTo>
                  <a:pt x="641183" y="-5447"/>
                  <a:pt x="919545" y="6953"/>
                  <a:pt x="1031581" y="0"/>
                </a:cubicBezTo>
                <a:cubicBezTo>
                  <a:pt x="1143617" y="-6953"/>
                  <a:pt x="1367756" y="22482"/>
                  <a:pt x="1520225" y="0"/>
                </a:cubicBezTo>
                <a:cubicBezTo>
                  <a:pt x="1672694" y="-22482"/>
                  <a:pt x="1857512" y="4258"/>
                  <a:pt x="2008869" y="0"/>
                </a:cubicBezTo>
                <a:cubicBezTo>
                  <a:pt x="2160226" y="-4258"/>
                  <a:pt x="2439558" y="28824"/>
                  <a:pt x="2551807" y="0"/>
                </a:cubicBezTo>
                <a:cubicBezTo>
                  <a:pt x="2664056" y="-28824"/>
                  <a:pt x="2837647" y="59854"/>
                  <a:pt x="3094744" y="0"/>
                </a:cubicBezTo>
                <a:cubicBezTo>
                  <a:pt x="3351841" y="-59854"/>
                  <a:pt x="3390523" y="37663"/>
                  <a:pt x="3474801" y="0"/>
                </a:cubicBezTo>
                <a:cubicBezTo>
                  <a:pt x="3559079" y="-37663"/>
                  <a:pt x="3767737" y="9917"/>
                  <a:pt x="3854857" y="0"/>
                </a:cubicBezTo>
                <a:cubicBezTo>
                  <a:pt x="3941977" y="-9917"/>
                  <a:pt x="4093900" y="656"/>
                  <a:pt x="4234913" y="0"/>
                </a:cubicBezTo>
                <a:cubicBezTo>
                  <a:pt x="4375926" y="-656"/>
                  <a:pt x="4546151" y="3650"/>
                  <a:pt x="4723557" y="0"/>
                </a:cubicBezTo>
                <a:cubicBezTo>
                  <a:pt x="4900963" y="-3650"/>
                  <a:pt x="5158644" y="70770"/>
                  <a:pt x="5429376" y="0"/>
                </a:cubicBezTo>
                <a:cubicBezTo>
                  <a:pt x="5464184" y="149388"/>
                  <a:pt x="5390591" y="411799"/>
                  <a:pt x="5429376" y="595353"/>
                </a:cubicBezTo>
                <a:cubicBezTo>
                  <a:pt x="5468161" y="778907"/>
                  <a:pt x="5374264" y="1027592"/>
                  <a:pt x="5429376" y="1140158"/>
                </a:cubicBezTo>
                <a:cubicBezTo>
                  <a:pt x="5484488" y="1252725"/>
                  <a:pt x="5389818" y="1570638"/>
                  <a:pt x="5429376" y="1684962"/>
                </a:cubicBezTo>
                <a:cubicBezTo>
                  <a:pt x="5273026" y="1712992"/>
                  <a:pt x="5188516" y="1665523"/>
                  <a:pt x="4995026" y="1684962"/>
                </a:cubicBezTo>
                <a:cubicBezTo>
                  <a:pt x="4801536" y="1704401"/>
                  <a:pt x="4497878" y="1617596"/>
                  <a:pt x="4343501" y="1684962"/>
                </a:cubicBezTo>
                <a:cubicBezTo>
                  <a:pt x="4189124" y="1752328"/>
                  <a:pt x="4094381" y="1632718"/>
                  <a:pt x="3854857" y="1684962"/>
                </a:cubicBezTo>
                <a:cubicBezTo>
                  <a:pt x="3615333" y="1737206"/>
                  <a:pt x="3434846" y="1622697"/>
                  <a:pt x="3257626" y="1684962"/>
                </a:cubicBezTo>
                <a:cubicBezTo>
                  <a:pt x="3080406" y="1747227"/>
                  <a:pt x="2981610" y="1629693"/>
                  <a:pt x="2768982" y="1684962"/>
                </a:cubicBezTo>
                <a:cubicBezTo>
                  <a:pt x="2556354" y="1740231"/>
                  <a:pt x="2479069" y="1668636"/>
                  <a:pt x="2280338" y="1684962"/>
                </a:cubicBezTo>
                <a:cubicBezTo>
                  <a:pt x="2081607" y="1701288"/>
                  <a:pt x="1840336" y="1623236"/>
                  <a:pt x="1683107" y="1684962"/>
                </a:cubicBezTo>
                <a:cubicBezTo>
                  <a:pt x="1525878" y="1746688"/>
                  <a:pt x="1391664" y="1660382"/>
                  <a:pt x="1303050" y="1684962"/>
                </a:cubicBezTo>
                <a:cubicBezTo>
                  <a:pt x="1214436" y="1709542"/>
                  <a:pt x="1057896" y="1635435"/>
                  <a:pt x="868700" y="1684962"/>
                </a:cubicBezTo>
                <a:cubicBezTo>
                  <a:pt x="679504" y="1734489"/>
                  <a:pt x="369177" y="1594977"/>
                  <a:pt x="0" y="1684962"/>
                </a:cubicBezTo>
                <a:cubicBezTo>
                  <a:pt x="-57647" y="1497706"/>
                  <a:pt x="43304" y="1292069"/>
                  <a:pt x="0" y="1157007"/>
                </a:cubicBezTo>
                <a:cubicBezTo>
                  <a:pt x="-43304" y="1021946"/>
                  <a:pt x="55488" y="824755"/>
                  <a:pt x="0" y="578504"/>
                </a:cubicBezTo>
                <a:cubicBezTo>
                  <a:pt x="-55488" y="332253"/>
                  <a:pt x="23002" y="181953"/>
                  <a:pt x="0" y="0"/>
                </a:cubicBezTo>
                <a:close/>
              </a:path>
              <a:path w="5429376" h="1684962" stroke="0" extrusionOk="0">
                <a:moveTo>
                  <a:pt x="0" y="0"/>
                </a:moveTo>
                <a:cubicBezTo>
                  <a:pt x="109314" y="-5894"/>
                  <a:pt x="347583" y="43823"/>
                  <a:pt x="488644" y="0"/>
                </a:cubicBezTo>
                <a:cubicBezTo>
                  <a:pt x="629705" y="-43823"/>
                  <a:pt x="783047" y="19520"/>
                  <a:pt x="1031581" y="0"/>
                </a:cubicBezTo>
                <a:cubicBezTo>
                  <a:pt x="1280115" y="-19520"/>
                  <a:pt x="1441842" y="54994"/>
                  <a:pt x="1628813" y="0"/>
                </a:cubicBezTo>
                <a:cubicBezTo>
                  <a:pt x="1815784" y="-54994"/>
                  <a:pt x="2085141" y="59002"/>
                  <a:pt x="2226044" y="0"/>
                </a:cubicBezTo>
                <a:cubicBezTo>
                  <a:pt x="2366947" y="-59002"/>
                  <a:pt x="2431618" y="28667"/>
                  <a:pt x="2606100" y="0"/>
                </a:cubicBezTo>
                <a:cubicBezTo>
                  <a:pt x="2780582" y="-28667"/>
                  <a:pt x="2851983" y="26231"/>
                  <a:pt x="3040451" y="0"/>
                </a:cubicBezTo>
                <a:cubicBezTo>
                  <a:pt x="3228919" y="-26231"/>
                  <a:pt x="3358588" y="49905"/>
                  <a:pt x="3529094" y="0"/>
                </a:cubicBezTo>
                <a:cubicBezTo>
                  <a:pt x="3699600" y="-49905"/>
                  <a:pt x="3832947" y="16213"/>
                  <a:pt x="4126326" y="0"/>
                </a:cubicBezTo>
                <a:cubicBezTo>
                  <a:pt x="4419705" y="-16213"/>
                  <a:pt x="4414100" y="125"/>
                  <a:pt x="4669263" y="0"/>
                </a:cubicBezTo>
                <a:cubicBezTo>
                  <a:pt x="4924426" y="-125"/>
                  <a:pt x="5174352" y="85673"/>
                  <a:pt x="5429376" y="0"/>
                </a:cubicBezTo>
                <a:cubicBezTo>
                  <a:pt x="5455734" y="148215"/>
                  <a:pt x="5369251" y="283150"/>
                  <a:pt x="5429376" y="544804"/>
                </a:cubicBezTo>
                <a:cubicBezTo>
                  <a:pt x="5489501" y="806458"/>
                  <a:pt x="5373063" y="886411"/>
                  <a:pt x="5429376" y="1055910"/>
                </a:cubicBezTo>
                <a:cubicBezTo>
                  <a:pt x="5485689" y="1225409"/>
                  <a:pt x="5420246" y="1504985"/>
                  <a:pt x="5429376" y="1684962"/>
                </a:cubicBezTo>
                <a:cubicBezTo>
                  <a:pt x="5265110" y="1737561"/>
                  <a:pt x="5081695" y="1644852"/>
                  <a:pt x="4940732" y="1684962"/>
                </a:cubicBezTo>
                <a:cubicBezTo>
                  <a:pt x="4799769" y="1725072"/>
                  <a:pt x="4670603" y="1680427"/>
                  <a:pt x="4560676" y="1684962"/>
                </a:cubicBezTo>
                <a:cubicBezTo>
                  <a:pt x="4450749" y="1689497"/>
                  <a:pt x="4219024" y="1666630"/>
                  <a:pt x="4017738" y="1684962"/>
                </a:cubicBezTo>
                <a:cubicBezTo>
                  <a:pt x="3816452" y="1703294"/>
                  <a:pt x="3745819" y="1657214"/>
                  <a:pt x="3583388" y="1684962"/>
                </a:cubicBezTo>
                <a:cubicBezTo>
                  <a:pt x="3420957" y="1712710"/>
                  <a:pt x="3322536" y="1663852"/>
                  <a:pt x="3094744" y="1684962"/>
                </a:cubicBezTo>
                <a:cubicBezTo>
                  <a:pt x="2866952" y="1706072"/>
                  <a:pt x="2827973" y="1657617"/>
                  <a:pt x="2714688" y="1684962"/>
                </a:cubicBezTo>
                <a:cubicBezTo>
                  <a:pt x="2601403" y="1712307"/>
                  <a:pt x="2330526" y="1655265"/>
                  <a:pt x="2171750" y="1684962"/>
                </a:cubicBezTo>
                <a:cubicBezTo>
                  <a:pt x="2012974" y="1714659"/>
                  <a:pt x="1737582" y="1673816"/>
                  <a:pt x="1520225" y="1684962"/>
                </a:cubicBezTo>
                <a:cubicBezTo>
                  <a:pt x="1302868" y="1696108"/>
                  <a:pt x="1214386" y="1636395"/>
                  <a:pt x="977288" y="1684962"/>
                </a:cubicBezTo>
                <a:cubicBezTo>
                  <a:pt x="740190" y="1733529"/>
                  <a:pt x="590374" y="1638282"/>
                  <a:pt x="488644" y="1684962"/>
                </a:cubicBezTo>
                <a:cubicBezTo>
                  <a:pt x="386914" y="1731642"/>
                  <a:pt x="199033" y="1631503"/>
                  <a:pt x="0" y="1684962"/>
                </a:cubicBezTo>
                <a:cubicBezTo>
                  <a:pt x="-60389" y="1513785"/>
                  <a:pt x="10096" y="1314439"/>
                  <a:pt x="0" y="1140158"/>
                </a:cubicBezTo>
                <a:cubicBezTo>
                  <a:pt x="-10096" y="965877"/>
                  <a:pt x="23146" y="715408"/>
                  <a:pt x="0" y="595353"/>
                </a:cubicBezTo>
                <a:cubicBezTo>
                  <a:pt x="-23146" y="475298"/>
                  <a:pt x="19127" y="256436"/>
                  <a:pt x="0" y="0"/>
                </a:cubicBezTo>
                <a:close/>
              </a:path>
            </a:pathLst>
          </a:custGeom>
          <a:solidFill>
            <a:srgbClr val="C90C0F"/>
          </a:solidFill>
          <a:ln w="31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9166794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Découvrez le témoignage et les bonnes pratiques d’Olivier MERLAND </a:t>
            </a:r>
          </a:p>
          <a:p>
            <a:pPr algn="ctr"/>
            <a:endParaRPr lang="fr-FR" b="1" dirty="0">
              <a:solidFill>
                <a:schemeClr val="bg1"/>
              </a:solidFill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Agence Or de Verdun Centrale</a:t>
            </a:r>
          </a:p>
        </p:txBody>
      </p:sp>
      <p:pic>
        <p:nvPicPr>
          <p:cNvPr id="18" name="Picture 6" descr="fleche-rouge - Tous Perfect">
            <a:extLst>
              <a:ext uri="{FF2B5EF4-FFF2-40B4-BE49-F238E27FC236}">
                <a16:creationId xmlns:a16="http://schemas.microsoft.com/office/drawing/2014/main" id="{363BFD01-84F0-9926-E41B-F201DBF5F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3196991" y="3850104"/>
            <a:ext cx="1459934" cy="1089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riangle isocèle 18">
            <a:hlinkClick r:id="rId3"/>
            <a:extLst>
              <a:ext uri="{FF2B5EF4-FFF2-40B4-BE49-F238E27FC236}">
                <a16:creationId xmlns:a16="http://schemas.microsoft.com/office/drawing/2014/main" id="{B99A1727-94DC-B791-8CA2-EEACEF7D2340}"/>
              </a:ext>
            </a:extLst>
          </p:cNvPr>
          <p:cNvSpPr/>
          <p:nvPr/>
        </p:nvSpPr>
        <p:spPr>
          <a:xfrm rot="5683114">
            <a:off x="8378006" y="3411456"/>
            <a:ext cx="611447" cy="456199"/>
          </a:xfrm>
          <a:prstGeom prst="triangle">
            <a:avLst>
              <a:gd name="adj" fmla="val 4759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039F5168-7C0C-D1B9-6496-44A46A6DB0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4. </a:t>
            </a:r>
            <a:r>
              <a:rPr lang="fr-FR" dirty="0"/>
              <a:t>Les Moyens</a:t>
            </a:r>
          </a:p>
        </p:txBody>
      </p:sp>
    </p:spTree>
    <p:extLst>
      <p:ext uri="{BB962C8B-B14F-4D97-AF65-F5344CB8AC3E}">
        <p14:creationId xmlns:p14="http://schemas.microsoft.com/office/powerpoint/2010/main" val="4085216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>
            <a:extLst>
              <a:ext uri="{FF2B5EF4-FFF2-40B4-BE49-F238E27FC236}">
                <a16:creationId xmlns:a16="http://schemas.microsoft.com/office/drawing/2014/main" id="{09FC645B-5B7D-8E80-B390-0B5BE5E6F7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096000" y="731677"/>
            <a:ext cx="5960840" cy="5366108"/>
          </a:xfrm>
          <a:prstGeom prst="rect">
            <a:avLst/>
          </a:prstGeom>
        </p:spPr>
      </p:pic>
      <p:sp>
        <p:nvSpPr>
          <p:cNvPr id="6" name="Espace réservé du texte 29">
            <a:extLst>
              <a:ext uri="{FF2B5EF4-FFF2-40B4-BE49-F238E27FC236}">
                <a16:creationId xmlns:a16="http://schemas.microsoft.com/office/drawing/2014/main" id="{36B03443-482E-4CB8-41BB-1AD35358B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5.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Quiz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6FC3CB-8D5C-0A5E-A880-6AC1164DB17D}"/>
              </a:ext>
            </a:extLst>
          </p:cNvPr>
          <p:cNvSpPr txBox="1"/>
          <p:nvPr/>
        </p:nvSpPr>
        <p:spPr>
          <a:xfrm>
            <a:off x="723967" y="1418341"/>
            <a:ext cx="6435804" cy="1446550"/>
          </a:xfrm>
          <a:custGeom>
            <a:avLst/>
            <a:gdLst>
              <a:gd name="connsiteX0" fmla="*/ 0 w 6435804"/>
              <a:gd name="connsiteY0" fmla="*/ 0 h 1446550"/>
              <a:gd name="connsiteX1" fmla="*/ 585073 w 6435804"/>
              <a:gd name="connsiteY1" fmla="*/ 0 h 1446550"/>
              <a:gd name="connsiteX2" fmla="*/ 1041430 w 6435804"/>
              <a:gd name="connsiteY2" fmla="*/ 0 h 1446550"/>
              <a:gd name="connsiteX3" fmla="*/ 1690861 w 6435804"/>
              <a:gd name="connsiteY3" fmla="*/ 0 h 1446550"/>
              <a:gd name="connsiteX4" fmla="*/ 2147218 w 6435804"/>
              <a:gd name="connsiteY4" fmla="*/ 0 h 1446550"/>
              <a:gd name="connsiteX5" fmla="*/ 2796649 w 6435804"/>
              <a:gd name="connsiteY5" fmla="*/ 0 h 1446550"/>
              <a:gd name="connsiteX6" fmla="*/ 3253006 w 6435804"/>
              <a:gd name="connsiteY6" fmla="*/ 0 h 1446550"/>
              <a:gd name="connsiteX7" fmla="*/ 3966796 w 6435804"/>
              <a:gd name="connsiteY7" fmla="*/ 0 h 1446550"/>
              <a:gd name="connsiteX8" fmla="*/ 4551869 w 6435804"/>
              <a:gd name="connsiteY8" fmla="*/ 0 h 1446550"/>
              <a:gd name="connsiteX9" fmla="*/ 5072584 w 6435804"/>
              <a:gd name="connsiteY9" fmla="*/ 0 h 1446550"/>
              <a:gd name="connsiteX10" fmla="*/ 5657657 w 6435804"/>
              <a:gd name="connsiteY10" fmla="*/ 0 h 1446550"/>
              <a:gd name="connsiteX11" fmla="*/ 6435804 w 6435804"/>
              <a:gd name="connsiteY11" fmla="*/ 0 h 1446550"/>
              <a:gd name="connsiteX12" fmla="*/ 6435804 w 6435804"/>
              <a:gd name="connsiteY12" fmla="*/ 482183 h 1446550"/>
              <a:gd name="connsiteX13" fmla="*/ 6435804 w 6435804"/>
              <a:gd name="connsiteY13" fmla="*/ 949901 h 1446550"/>
              <a:gd name="connsiteX14" fmla="*/ 6435804 w 6435804"/>
              <a:gd name="connsiteY14" fmla="*/ 1446550 h 1446550"/>
              <a:gd name="connsiteX15" fmla="*/ 5915089 w 6435804"/>
              <a:gd name="connsiteY15" fmla="*/ 1446550 h 1446550"/>
              <a:gd name="connsiteX16" fmla="*/ 5201300 w 6435804"/>
              <a:gd name="connsiteY16" fmla="*/ 1446550 h 1446550"/>
              <a:gd name="connsiteX17" fmla="*/ 4744943 w 6435804"/>
              <a:gd name="connsiteY17" fmla="*/ 1446550 h 1446550"/>
              <a:gd name="connsiteX18" fmla="*/ 4031154 w 6435804"/>
              <a:gd name="connsiteY18" fmla="*/ 1446550 h 1446550"/>
              <a:gd name="connsiteX19" fmla="*/ 3639155 w 6435804"/>
              <a:gd name="connsiteY19" fmla="*/ 1446550 h 1446550"/>
              <a:gd name="connsiteX20" fmla="*/ 2925365 w 6435804"/>
              <a:gd name="connsiteY20" fmla="*/ 1446550 h 1446550"/>
              <a:gd name="connsiteX21" fmla="*/ 2211576 w 6435804"/>
              <a:gd name="connsiteY21" fmla="*/ 1446550 h 1446550"/>
              <a:gd name="connsiteX22" fmla="*/ 1562145 w 6435804"/>
              <a:gd name="connsiteY22" fmla="*/ 1446550 h 1446550"/>
              <a:gd name="connsiteX23" fmla="*/ 1041430 w 6435804"/>
              <a:gd name="connsiteY23" fmla="*/ 1446550 h 1446550"/>
              <a:gd name="connsiteX24" fmla="*/ 0 w 6435804"/>
              <a:gd name="connsiteY24" fmla="*/ 1446550 h 1446550"/>
              <a:gd name="connsiteX25" fmla="*/ 0 w 6435804"/>
              <a:gd name="connsiteY25" fmla="*/ 993298 h 1446550"/>
              <a:gd name="connsiteX26" fmla="*/ 0 w 6435804"/>
              <a:gd name="connsiteY26" fmla="*/ 554511 h 1446550"/>
              <a:gd name="connsiteX27" fmla="*/ 0 w 6435804"/>
              <a:gd name="connsiteY27" fmla="*/ 0 h 144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435804" h="1446550" fill="none" extrusionOk="0">
                <a:moveTo>
                  <a:pt x="0" y="0"/>
                </a:moveTo>
                <a:cubicBezTo>
                  <a:pt x="200288" y="-36610"/>
                  <a:pt x="325496" y="35370"/>
                  <a:pt x="585073" y="0"/>
                </a:cubicBezTo>
                <a:cubicBezTo>
                  <a:pt x="844650" y="-35370"/>
                  <a:pt x="814531" y="8500"/>
                  <a:pt x="1041430" y="0"/>
                </a:cubicBezTo>
                <a:cubicBezTo>
                  <a:pt x="1268329" y="-8500"/>
                  <a:pt x="1557514" y="63330"/>
                  <a:pt x="1690861" y="0"/>
                </a:cubicBezTo>
                <a:cubicBezTo>
                  <a:pt x="1824208" y="-63330"/>
                  <a:pt x="1994156" y="9405"/>
                  <a:pt x="2147218" y="0"/>
                </a:cubicBezTo>
                <a:cubicBezTo>
                  <a:pt x="2300280" y="-9405"/>
                  <a:pt x="2604968" y="58995"/>
                  <a:pt x="2796649" y="0"/>
                </a:cubicBezTo>
                <a:cubicBezTo>
                  <a:pt x="2988330" y="-58995"/>
                  <a:pt x="3078101" y="34889"/>
                  <a:pt x="3253006" y="0"/>
                </a:cubicBezTo>
                <a:cubicBezTo>
                  <a:pt x="3427911" y="-34889"/>
                  <a:pt x="3781857" y="69419"/>
                  <a:pt x="3966796" y="0"/>
                </a:cubicBezTo>
                <a:cubicBezTo>
                  <a:pt x="4151735" y="-69419"/>
                  <a:pt x="4297389" y="65543"/>
                  <a:pt x="4551869" y="0"/>
                </a:cubicBezTo>
                <a:cubicBezTo>
                  <a:pt x="4806349" y="-65543"/>
                  <a:pt x="4912986" y="13882"/>
                  <a:pt x="5072584" y="0"/>
                </a:cubicBezTo>
                <a:cubicBezTo>
                  <a:pt x="5232183" y="-13882"/>
                  <a:pt x="5473870" y="38655"/>
                  <a:pt x="5657657" y="0"/>
                </a:cubicBezTo>
                <a:cubicBezTo>
                  <a:pt x="5841444" y="-38655"/>
                  <a:pt x="6216230" y="60436"/>
                  <a:pt x="6435804" y="0"/>
                </a:cubicBezTo>
                <a:cubicBezTo>
                  <a:pt x="6450929" y="133205"/>
                  <a:pt x="6420680" y="330636"/>
                  <a:pt x="6435804" y="482183"/>
                </a:cubicBezTo>
                <a:cubicBezTo>
                  <a:pt x="6450928" y="633730"/>
                  <a:pt x="6411032" y="834096"/>
                  <a:pt x="6435804" y="949901"/>
                </a:cubicBezTo>
                <a:cubicBezTo>
                  <a:pt x="6460576" y="1065706"/>
                  <a:pt x="6408282" y="1308306"/>
                  <a:pt x="6435804" y="1446550"/>
                </a:cubicBezTo>
                <a:cubicBezTo>
                  <a:pt x="6287646" y="1456901"/>
                  <a:pt x="6094335" y="1390891"/>
                  <a:pt x="5915089" y="1446550"/>
                </a:cubicBezTo>
                <a:cubicBezTo>
                  <a:pt x="5735843" y="1502209"/>
                  <a:pt x="5468731" y="1379057"/>
                  <a:pt x="5201300" y="1446550"/>
                </a:cubicBezTo>
                <a:cubicBezTo>
                  <a:pt x="4933869" y="1514043"/>
                  <a:pt x="4919544" y="1421976"/>
                  <a:pt x="4744943" y="1446550"/>
                </a:cubicBezTo>
                <a:cubicBezTo>
                  <a:pt x="4570342" y="1471124"/>
                  <a:pt x="4210017" y="1445786"/>
                  <a:pt x="4031154" y="1446550"/>
                </a:cubicBezTo>
                <a:cubicBezTo>
                  <a:pt x="3852291" y="1447314"/>
                  <a:pt x="3798676" y="1404821"/>
                  <a:pt x="3639155" y="1446550"/>
                </a:cubicBezTo>
                <a:cubicBezTo>
                  <a:pt x="3479634" y="1488279"/>
                  <a:pt x="3179544" y="1411722"/>
                  <a:pt x="2925365" y="1446550"/>
                </a:cubicBezTo>
                <a:cubicBezTo>
                  <a:pt x="2671186" y="1481378"/>
                  <a:pt x="2358599" y="1369742"/>
                  <a:pt x="2211576" y="1446550"/>
                </a:cubicBezTo>
                <a:cubicBezTo>
                  <a:pt x="2064553" y="1523358"/>
                  <a:pt x="1792243" y="1423723"/>
                  <a:pt x="1562145" y="1446550"/>
                </a:cubicBezTo>
                <a:cubicBezTo>
                  <a:pt x="1332047" y="1469377"/>
                  <a:pt x="1263520" y="1424518"/>
                  <a:pt x="1041430" y="1446550"/>
                </a:cubicBezTo>
                <a:cubicBezTo>
                  <a:pt x="819340" y="1468582"/>
                  <a:pt x="463793" y="1404897"/>
                  <a:pt x="0" y="1446550"/>
                </a:cubicBezTo>
                <a:cubicBezTo>
                  <a:pt x="-26205" y="1284223"/>
                  <a:pt x="49910" y="1125204"/>
                  <a:pt x="0" y="993298"/>
                </a:cubicBezTo>
                <a:cubicBezTo>
                  <a:pt x="-49910" y="861392"/>
                  <a:pt x="47233" y="666905"/>
                  <a:pt x="0" y="554511"/>
                </a:cubicBezTo>
                <a:cubicBezTo>
                  <a:pt x="-47233" y="442117"/>
                  <a:pt x="58428" y="229920"/>
                  <a:pt x="0" y="0"/>
                </a:cubicBezTo>
                <a:close/>
              </a:path>
              <a:path w="6435804" h="1446550" stroke="0" extrusionOk="0">
                <a:moveTo>
                  <a:pt x="0" y="0"/>
                </a:moveTo>
                <a:cubicBezTo>
                  <a:pt x="135709" y="-43437"/>
                  <a:pt x="445806" y="39879"/>
                  <a:pt x="585073" y="0"/>
                </a:cubicBezTo>
                <a:cubicBezTo>
                  <a:pt x="724340" y="-39879"/>
                  <a:pt x="940628" y="58193"/>
                  <a:pt x="1234504" y="0"/>
                </a:cubicBezTo>
                <a:cubicBezTo>
                  <a:pt x="1528380" y="-58193"/>
                  <a:pt x="1675182" y="56002"/>
                  <a:pt x="1948293" y="0"/>
                </a:cubicBezTo>
                <a:cubicBezTo>
                  <a:pt x="2221404" y="-56002"/>
                  <a:pt x="2313639" y="43059"/>
                  <a:pt x="2597725" y="0"/>
                </a:cubicBezTo>
                <a:cubicBezTo>
                  <a:pt x="2881811" y="-43059"/>
                  <a:pt x="3133424" y="55623"/>
                  <a:pt x="3311514" y="0"/>
                </a:cubicBezTo>
                <a:cubicBezTo>
                  <a:pt x="3489604" y="-55623"/>
                  <a:pt x="3570886" y="1538"/>
                  <a:pt x="3703513" y="0"/>
                </a:cubicBezTo>
                <a:cubicBezTo>
                  <a:pt x="3836140" y="-1538"/>
                  <a:pt x="3912729" y="19534"/>
                  <a:pt x="4095512" y="0"/>
                </a:cubicBezTo>
                <a:cubicBezTo>
                  <a:pt x="4278295" y="-19534"/>
                  <a:pt x="4465731" y="14346"/>
                  <a:pt x="4616227" y="0"/>
                </a:cubicBezTo>
                <a:cubicBezTo>
                  <a:pt x="4766724" y="-14346"/>
                  <a:pt x="4900211" y="46469"/>
                  <a:pt x="5136942" y="0"/>
                </a:cubicBezTo>
                <a:cubicBezTo>
                  <a:pt x="5373673" y="-46469"/>
                  <a:pt x="5443513" y="40979"/>
                  <a:pt x="5657657" y="0"/>
                </a:cubicBezTo>
                <a:cubicBezTo>
                  <a:pt x="5871802" y="-40979"/>
                  <a:pt x="6093366" y="63130"/>
                  <a:pt x="6435804" y="0"/>
                </a:cubicBezTo>
                <a:cubicBezTo>
                  <a:pt x="6493108" y="196036"/>
                  <a:pt x="6417471" y="371906"/>
                  <a:pt x="6435804" y="482183"/>
                </a:cubicBezTo>
                <a:cubicBezTo>
                  <a:pt x="6454137" y="592460"/>
                  <a:pt x="6388976" y="807908"/>
                  <a:pt x="6435804" y="949901"/>
                </a:cubicBezTo>
                <a:cubicBezTo>
                  <a:pt x="6482632" y="1091894"/>
                  <a:pt x="6396452" y="1232586"/>
                  <a:pt x="6435804" y="1446550"/>
                </a:cubicBezTo>
                <a:cubicBezTo>
                  <a:pt x="6213606" y="1452529"/>
                  <a:pt x="5920028" y="1445861"/>
                  <a:pt x="5722015" y="1446550"/>
                </a:cubicBezTo>
                <a:cubicBezTo>
                  <a:pt x="5524002" y="1447239"/>
                  <a:pt x="5417194" y="1396043"/>
                  <a:pt x="5201300" y="1446550"/>
                </a:cubicBezTo>
                <a:cubicBezTo>
                  <a:pt x="4985407" y="1497057"/>
                  <a:pt x="4852090" y="1414873"/>
                  <a:pt x="4616227" y="1446550"/>
                </a:cubicBezTo>
                <a:cubicBezTo>
                  <a:pt x="4380364" y="1478227"/>
                  <a:pt x="4100035" y="1375342"/>
                  <a:pt x="3902438" y="1446550"/>
                </a:cubicBezTo>
                <a:cubicBezTo>
                  <a:pt x="3704841" y="1517758"/>
                  <a:pt x="3513058" y="1389895"/>
                  <a:pt x="3317364" y="1446550"/>
                </a:cubicBezTo>
                <a:cubicBezTo>
                  <a:pt x="3121670" y="1503205"/>
                  <a:pt x="3084582" y="1401908"/>
                  <a:pt x="2861007" y="1446550"/>
                </a:cubicBezTo>
                <a:cubicBezTo>
                  <a:pt x="2637432" y="1491192"/>
                  <a:pt x="2501508" y="1403978"/>
                  <a:pt x="2211576" y="1446550"/>
                </a:cubicBezTo>
                <a:cubicBezTo>
                  <a:pt x="1921644" y="1489122"/>
                  <a:pt x="1655766" y="1370050"/>
                  <a:pt x="1497787" y="1446550"/>
                </a:cubicBezTo>
                <a:cubicBezTo>
                  <a:pt x="1339808" y="1523050"/>
                  <a:pt x="1030093" y="1401622"/>
                  <a:pt x="848356" y="1446550"/>
                </a:cubicBezTo>
                <a:cubicBezTo>
                  <a:pt x="666619" y="1491478"/>
                  <a:pt x="210305" y="1396609"/>
                  <a:pt x="0" y="1446550"/>
                </a:cubicBezTo>
                <a:cubicBezTo>
                  <a:pt x="-3486" y="1290937"/>
                  <a:pt x="7529" y="1121457"/>
                  <a:pt x="0" y="935436"/>
                </a:cubicBezTo>
                <a:cubicBezTo>
                  <a:pt x="-7529" y="749415"/>
                  <a:pt x="47035" y="672861"/>
                  <a:pt x="0" y="453252"/>
                </a:cubicBezTo>
                <a:cubicBezTo>
                  <a:pt x="-47035" y="233643"/>
                  <a:pt x="41649" y="149668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323583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fr-FR" sz="800" dirty="0">
              <a:solidFill>
                <a:schemeClr val="bg1"/>
              </a:solidFill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Testez vos connaissances :</a:t>
            </a:r>
          </a:p>
          <a:p>
            <a:pPr algn="ctr"/>
            <a:br>
              <a:rPr lang="fr-FR" b="1" dirty="0">
                <a:solidFill>
                  <a:schemeClr val="bg1"/>
                </a:solidFill>
              </a:rPr>
            </a:br>
            <a:r>
              <a:rPr lang="fr-FR" b="1" dirty="0">
                <a:solidFill>
                  <a:schemeClr val="bg1"/>
                </a:solidFill>
              </a:rPr>
              <a:t>cliquez sur le lien 	ou	 scannez le</a:t>
            </a:r>
            <a:endParaRPr lang="fr-FR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ci-dessous			</a:t>
            </a:r>
            <a:r>
              <a:rPr lang="fr-FR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QR CODE</a:t>
            </a:r>
          </a:p>
          <a:p>
            <a:pPr algn="ctr"/>
            <a:endParaRPr lang="fr-FR" sz="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4AF7B54-161B-4634-B038-60F822051924}"/>
              </a:ext>
            </a:extLst>
          </p:cNvPr>
          <p:cNvGrpSpPr/>
          <p:nvPr/>
        </p:nvGrpSpPr>
        <p:grpSpPr>
          <a:xfrm>
            <a:off x="515937" y="328869"/>
            <a:ext cx="2594057" cy="834307"/>
            <a:chOff x="4243402" y="995402"/>
            <a:chExt cx="2594057" cy="834307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2D11632-3EAF-151A-4D0D-2B92AEB12199}"/>
                </a:ext>
              </a:extLst>
            </p:cNvPr>
            <p:cNvSpPr txBox="1"/>
            <p:nvPr/>
          </p:nvSpPr>
          <p:spPr>
            <a:xfrm>
              <a:off x="5283829" y="1121823"/>
              <a:ext cx="15536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EA4E55">
                      <a:lumMod val="75000"/>
                    </a:srgbClr>
                  </a:solidFill>
                  <a:effectLst/>
                  <a:uLnTx/>
                  <a:uFillTx/>
                  <a:latin typeface="Montserrat Black" panose="00000A00000000000000" pitchFamily="2" charset="0"/>
                  <a:ea typeface="+mn-ea"/>
                  <a:cs typeface="+mn-cs"/>
                </a:rPr>
                <a:t>QUIZ</a:t>
              </a:r>
            </a:p>
          </p:txBody>
        </p:sp>
        <p:grpSp>
          <p:nvGrpSpPr>
            <p:cNvPr id="10" name="Graphique 1813">
              <a:extLst>
                <a:ext uri="{FF2B5EF4-FFF2-40B4-BE49-F238E27FC236}">
                  <a16:creationId xmlns:a16="http://schemas.microsoft.com/office/drawing/2014/main" id="{567B89EC-C989-41AA-0D20-3E8FDA3BE6ED}"/>
                </a:ext>
              </a:extLst>
            </p:cNvPr>
            <p:cNvGrpSpPr/>
            <p:nvPr/>
          </p:nvGrpSpPr>
          <p:grpSpPr>
            <a:xfrm>
              <a:off x="4243402" y="995402"/>
              <a:ext cx="708951" cy="661771"/>
              <a:chOff x="2279329" y="2853237"/>
              <a:chExt cx="426529" cy="398144"/>
            </a:xfrm>
            <a:noFill/>
          </p:grpSpPr>
          <p:grpSp>
            <p:nvGrpSpPr>
              <p:cNvPr id="11" name="Graphique 1813">
                <a:extLst>
                  <a:ext uri="{FF2B5EF4-FFF2-40B4-BE49-F238E27FC236}">
                    <a16:creationId xmlns:a16="http://schemas.microsoft.com/office/drawing/2014/main" id="{5A723F4D-5B54-7DE3-B3A4-A62ED0F1B4D8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98144"/>
                <a:chOff x="2279329" y="2853237"/>
                <a:chExt cx="426529" cy="398144"/>
              </a:xfrm>
              <a:grpFill/>
            </p:grpSpPr>
            <p:grpSp>
              <p:nvGrpSpPr>
                <p:cNvPr id="13" name="Graphique 1813">
                  <a:extLst>
                    <a:ext uri="{FF2B5EF4-FFF2-40B4-BE49-F238E27FC236}">
                      <a16:creationId xmlns:a16="http://schemas.microsoft.com/office/drawing/2014/main" id="{E1EA8C76-D5D2-65F3-AC3F-22848AA61713}"/>
                    </a:ext>
                  </a:extLst>
                </p:cNvPr>
                <p:cNvGrpSpPr/>
                <p:nvPr/>
              </p:nvGrpSpPr>
              <p:grpSpPr>
                <a:xfrm>
                  <a:off x="2279329" y="2853237"/>
                  <a:ext cx="426529" cy="383857"/>
                  <a:chOff x="2279329" y="2853237"/>
                  <a:chExt cx="426529" cy="383857"/>
                </a:xfrm>
                <a:grpFill/>
              </p:grpSpPr>
              <p:grpSp>
                <p:nvGrpSpPr>
                  <p:cNvPr id="15" name="Graphique 1813">
                    <a:extLst>
                      <a:ext uri="{FF2B5EF4-FFF2-40B4-BE49-F238E27FC236}">
                        <a16:creationId xmlns:a16="http://schemas.microsoft.com/office/drawing/2014/main" id="{2A1EF379-A2C8-86E4-214D-EB933D517A0C}"/>
                      </a:ext>
                    </a:extLst>
                  </p:cNvPr>
                  <p:cNvGrpSpPr/>
                  <p:nvPr/>
                </p:nvGrpSpPr>
                <p:grpSpPr>
                  <a:xfrm>
                    <a:off x="2404487" y="2986968"/>
                    <a:ext cx="163258" cy="250126"/>
                    <a:chOff x="2404487" y="2986968"/>
                    <a:chExt cx="163258" cy="250126"/>
                  </a:xfrm>
                  <a:grpFill/>
                </p:grpSpPr>
                <p:sp>
                  <p:nvSpPr>
                    <p:cNvPr id="29" name="Forme libre : forme 28">
                      <a:extLst>
                        <a:ext uri="{FF2B5EF4-FFF2-40B4-BE49-F238E27FC236}">
                          <a16:creationId xmlns:a16="http://schemas.microsoft.com/office/drawing/2014/main" id="{A5C20637-1ED9-4586-4D80-D320BD4969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04487" y="2986968"/>
                      <a:ext cx="163258" cy="250126"/>
                    </a:xfrm>
                    <a:custGeom>
                      <a:avLst/>
                      <a:gdLst>
                        <a:gd name="connsiteX0" fmla="*/ 163259 w 163258"/>
                        <a:gd name="connsiteY0" fmla="*/ 81629 h 250126"/>
                        <a:gd name="connsiteX1" fmla="*/ 81629 w 163258"/>
                        <a:gd name="connsiteY1" fmla="*/ 0 h 250126"/>
                        <a:gd name="connsiteX2" fmla="*/ 0 w 163258"/>
                        <a:gd name="connsiteY2" fmla="*/ 81629 h 250126"/>
                        <a:gd name="connsiteX3" fmla="*/ 23527 w 163258"/>
                        <a:gd name="connsiteY3" fmla="*/ 138875 h 250126"/>
                        <a:gd name="connsiteX4" fmla="*/ 23527 w 163258"/>
                        <a:gd name="connsiteY4" fmla="*/ 138875 h 250126"/>
                        <a:gd name="connsiteX5" fmla="*/ 51911 w 163258"/>
                        <a:gd name="connsiteY5" fmla="*/ 249841 h 250126"/>
                        <a:gd name="connsiteX6" fmla="*/ 114967 w 163258"/>
                        <a:gd name="connsiteY6" fmla="*/ 250126 h 250126"/>
                        <a:gd name="connsiteX7" fmla="*/ 138875 w 163258"/>
                        <a:gd name="connsiteY7" fmla="*/ 139732 h 250126"/>
                        <a:gd name="connsiteX8" fmla="*/ 163259 w 163258"/>
                        <a:gd name="connsiteY8" fmla="*/ 81629 h 2501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3258" h="250126">
                          <a:moveTo>
                            <a:pt x="163259" y="81629"/>
                          </a:moveTo>
                          <a:cubicBezTo>
                            <a:pt x="163259" y="36576"/>
                            <a:pt x="126683" y="0"/>
                            <a:pt x="81629" y="0"/>
                          </a:cubicBezTo>
                          <a:cubicBezTo>
                            <a:pt x="36576" y="0"/>
                            <a:pt x="0" y="36576"/>
                            <a:pt x="0" y="81629"/>
                          </a:cubicBezTo>
                          <a:cubicBezTo>
                            <a:pt x="0" y="103918"/>
                            <a:pt x="8954" y="124111"/>
                            <a:pt x="23527" y="138875"/>
                          </a:cubicBezTo>
                          <a:lnTo>
                            <a:pt x="23527" y="138875"/>
                          </a:lnTo>
                          <a:cubicBezTo>
                            <a:pt x="58293" y="173641"/>
                            <a:pt x="51911" y="249841"/>
                            <a:pt x="51911" y="249841"/>
                          </a:cubicBezTo>
                          <a:lnTo>
                            <a:pt x="114967" y="250126"/>
                          </a:lnTo>
                          <a:cubicBezTo>
                            <a:pt x="114967" y="170688"/>
                            <a:pt x="134779" y="144304"/>
                            <a:pt x="138875" y="139732"/>
                          </a:cubicBezTo>
                          <a:cubicBezTo>
                            <a:pt x="153924" y="124873"/>
                            <a:pt x="163259" y="104394"/>
                            <a:pt x="163259" y="81629"/>
                          </a:cubicBezTo>
                          <a:close/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0" name="Forme libre : forme 29">
                      <a:extLst>
                        <a:ext uri="{FF2B5EF4-FFF2-40B4-BE49-F238E27FC236}">
                          <a16:creationId xmlns:a16="http://schemas.microsoft.com/office/drawing/2014/main" id="{D9F69631-F824-A4E2-031A-0D0C4A5EFD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55542" y="3190994"/>
                      <a:ext cx="63912" cy="9525"/>
                    </a:xfrm>
                    <a:custGeom>
                      <a:avLst/>
                      <a:gdLst>
                        <a:gd name="connsiteX0" fmla="*/ 0 w 63912"/>
                        <a:gd name="connsiteY0" fmla="*/ 0 h 9525"/>
                        <a:gd name="connsiteX1" fmla="*/ 63913 w 63912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3912" h="9525">
                          <a:moveTo>
                            <a:pt x="0" y="0"/>
                          </a:moveTo>
                          <a:lnTo>
                            <a:pt x="63913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6" name="Forme libre : forme 15">
                    <a:extLst>
                      <a:ext uri="{FF2B5EF4-FFF2-40B4-BE49-F238E27FC236}">
                        <a16:creationId xmlns:a16="http://schemas.microsoft.com/office/drawing/2014/main" id="{CF949E2D-E049-0FEA-CF75-D0E4465885D0}"/>
                      </a:ext>
                    </a:extLst>
                  </p:cNvPr>
                  <p:cNvSpPr/>
                  <p:nvPr/>
                </p:nvSpPr>
                <p:spPr>
                  <a:xfrm>
                    <a:off x="2461352" y="3012019"/>
                    <a:ext cx="22574" cy="4857"/>
                  </a:xfrm>
                  <a:custGeom>
                    <a:avLst/>
                    <a:gdLst>
                      <a:gd name="connsiteX0" fmla="*/ 0 w 22574"/>
                      <a:gd name="connsiteY0" fmla="*/ 4858 h 4857"/>
                      <a:gd name="connsiteX1" fmla="*/ 22574 w 22574"/>
                      <a:gd name="connsiteY1" fmla="*/ 0 h 4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574" h="4857">
                        <a:moveTo>
                          <a:pt x="0" y="4858"/>
                        </a:moveTo>
                        <a:cubicBezTo>
                          <a:pt x="6858" y="1715"/>
                          <a:pt x="14478" y="0"/>
                          <a:pt x="2257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" name="Forme libre : forme 16">
                    <a:extLst>
                      <a:ext uri="{FF2B5EF4-FFF2-40B4-BE49-F238E27FC236}">
                        <a16:creationId xmlns:a16="http://schemas.microsoft.com/office/drawing/2014/main" id="{5C7B2DA7-2EEB-E7F8-3528-FFF2AEB082C1}"/>
                      </a:ext>
                    </a:extLst>
                  </p:cNvPr>
                  <p:cNvSpPr/>
                  <p:nvPr/>
                </p:nvSpPr>
                <p:spPr>
                  <a:xfrm>
                    <a:off x="2429062" y="3029545"/>
                    <a:ext cx="14763" cy="48006"/>
                  </a:xfrm>
                  <a:custGeom>
                    <a:avLst/>
                    <a:gdLst>
                      <a:gd name="connsiteX0" fmla="*/ 953 w 14763"/>
                      <a:gd name="connsiteY0" fmla="*/ 48006 h 48006"/>
                      <a:gd name="connsiteX1" fmla="*/ 0 w 14763"/>
                      <a:gd name="connsiteY1" fmla="*/ 37719 h 48006"/>
                      <a:gd name="connsiteX2" fmla="*/ 14764 w 14763"/>
                      <a:gd name="connsiteY2" fmla="*/ 0 h 48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763" h="48006">
                        <a:moveTo>
                          <a:pt x="953" y="48006"/>
                        </a:moveTo>
                        <a:cubicBezTo>
                          <a:pt x="286" y="44672"/>
                          <a:pt x="0" y="41243"/>
                          <a:pt x="0" y="37719"/>
                        </a:cubicBezTo>
                        <a:cubicBezTo>
                          <a:pt x="0" y="23146"/>
                          <a:pt x="5620" y="9906"/>
                          <a:pt x="1476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" name="Forme libre : forme 17">
                    <a:extLst>
                      <a:ext uri="{FF2B5EF4-FFF2-40B4-BE49-F238E27FC236}">
                        <a16:creationId xmlns:a16="http://schemas.microsoft.com/office/drawing/2014/main" id="{CD0E50AC-A1F9-3171-35E9-F5C9F42F59B3}"/>
                      </a:ext>
                    </a:extLst>
                  </p:cNvPr>
                  <p:cNvSpPr/>
                  <p:nvPr/>
                </p:nvSpPr>
                <p:spPr>
                  <a:xfrm>
                    <a:off x="2492499" y="2853237"/>
                    <a:ext cx="9525" cy="56769"/>
                  </a:xfrm>
                  <a:custGeom>
                    <a:avLst/>
                    <a:gdLst>
                      <a:gd name="connsiteX0" fmla="*/ 0 w 9525"/>
                      <a:gd name="connsiteY0" fmla="*/ 0 h 56769"/>
                      <a:gd name="connsiteX1" fmla="*/ 0 w 9525"/>
                      <a:gd name="connsiteY1" fmla="*/ 56769 h 56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56769">
                        <a:moveTo>
                          <a:pt x="0" y="0"/>
                        </a:moveTo>
                        <a:lnTo>
                          <a:pt x="0" y="56769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9" name="Graphique 1813">
                    <a:extLst>
                      <a:ext uri="{FF2B5EF4-FFF2-40B4-BE49-F238E27FC236}">
                        <a16:creationId xmlns:a16="http://schemas.microsoft.com/office/drawing/2014/main" id="{7DA45D32-FDAC-21F5-E406-452AB7B2FD79}"/>
                      </a:ext>
                    </a:extLst>
                  </p:cNvPr>
                  <p:cNvGrpSpPr/>
                  <p:nvPr/>
                </p:nvGrpSpPr>
                <p:grpSpPr>
                  <a:xfrm>
                    <a:off x="2605465" y="2913530"/>
                    <a:ext cx="100393" cy="307943"/>
                    <a:chOff x="2605465" y="2913530"/>
                    <a:chExt cx="100393" cy="307943"/>
                  </a:xfrm>
                  <a:grpFill/>
                </p:grpSpPr>
                <p:sp>
                  <p:nvSpPr>
                    <p:cNvPr id="26" name="Forme libre : forme 25">
                      <a:extLst>
                        <a:ext uri="{FF2B5EF4-FFF2-40B4-BE49-F238E27FC236}">
                          <a16:creationId xmlns:a16="http://schemas.microsoft.com/office/drawing/2014/main" id="{E1D9EF90-5632-465D-A435-152CE91003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6227" y="2913530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0 h 40100"/>
                        <a:gd name="connsiteX1" fmla="*/ 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0"/>
                          </a:moveTo>
                          <a:lnTo>
                            <a:pt x="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7" name="Forme libre : forme 26">
                      <a:extLst>
                        <a:ext uri="{FF2B5EF4-FFF2-40B4-BE49-F238E27FC236}">
                          <a16:creationId xmlns:a16="http://schemas.microsoft.com/office/drawing/2014/main" id="{BD5BF04D-5988-11AE-C43D-EFC98DA3E0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9090" y="3067645"/>
                      <a:ext cx="56769" cy="9525"/>
                    </a:xfrm>
                    <a:custGeom>
                      <a:avLst/>
                      <a:gdLst>
                        <a:gd name="connsiteX0" fmla="*/ 56769 w 56769"/>
                        <a:gd name="connsiteY0" fmla="*/ 0 h 9525"/>
                        <a:gd name="connsiteX1" fmla="*/ 0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56769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8" name="Forme libre : forme 27">
                      <a:extLst>
                        <a:ext uri="{FF2B5EF4-FFF2-40B4-BE49-F238E27FC236}">
                          <a16:creationId xmlns:a16="http://schemas.microsoft.com/office/drawing/2014/main" id="{5FDFC137-EC53-FE8B-574F-064F5DD5B5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5465" y="3181373"/>
                      <a:ext cx="40100" cy="40100"/>
                    </a:xfrm>
                    <a:custGeom>
                      <a:avLst/>
                      <a:gdLst>
                        <a:gd name="connsiteX0" fmla="*/ 40100 w 40100"/>
                        <a:gd name="connsiteY0" fmla="*/ 40100 h 40100"/>
                        <a:gd name="connsiteX1" fmla="*/ 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40100" y="4010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0" name="Graphique 1813">
                    <a:extLst>
                      <a:ext uri="{FF2B5EF4-FFF2-40B4-BE49-F238E27FC236}">
                        <a16:creationId xmlns:a16="http://schemas.microsoft.com/office/drawing/2014/main" id="{D5D351A5-EAED-0E07-A382-B299298589E2}"/>
                      </a:ext>
                    </a:extLst>
                  </p:cNvPr>
                  <p:cNvGrpSpPr/>
                  <p:nvPr/>
                </p:nvGrpSpPr>
                <p:grpSpPr>
                  <a:xfrm>
                    <a:off x="2279329" y="2915435"/>
                    <a:ext cx="100393" cy="307943"/>
                    <a:chOff x="2279329" y="2915435"/>
                    <a:chExt cx="100393" cy="307943"/>
                  </a:xfrm>
                  <a:grpFill/>
                </p:grpSpPr>
                <p:sp>
                  <p:nvSpPr>
                    <p:cNvPr id="23" name="Forme libre : forme 22">
                      <a:extLst>
                        <a:ext uri="{FF2B5EF4-FFF2-40B4-BE49-F238E27FC236}">
                          <a16:creationId xmlns:a16="http://schemas.microsoft.com/office/drawing/2014/main" id="{300EF564-FD79-91FC-9B85-A9419B879C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8860" y="2915435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0 h 40100"/>
                        <a:gd name="connsiteX1" fmla="*/ 40100 w 40100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0"/>
                          </a:moveTo>
                          <a:lnTo>
                            <a:pt x="40100" y="4010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4" name="Forme libre : forme 23">
                      <a:extLst>
                        <a:ext uri="{FF2B5EF4-FFF2-40B4-BE49-F238E27FC236}">
                          <a16:creationId xmlns:a16="http://schemas.microsoft.com/office/drawing/2014/main" id="{4B446AB9-3329-C7B7-DD45-3FC69649F5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9329" y="3069550"/>
                      <a:ext cx="56769" cy="9525"/>
                    </a:xfrm>
                    <a:custGeom>
                      <a:avLst/>
                      <a:gdLst>
                        <a:gd name="connsiteX0" fmla="*/ 0 w 56769"/>
                        <a:gd name="connsiteY0" fmla="*/ 0 h 9525"/>
                        <a:gd name="connsiteX1" fmla="*/ 56769 w 5676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6769" h="9525">
                          <a:moveTo>
                            <a:pt x="0" y="0"/>
                          </a:moveTo>
                          <a:lnTo>
                            <a:pt x="56769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" name="Forme libre : forme 24">
                      <a:extLst>
                        <a:ext uri="{FF2B5EF4-FFF2-40B4-BE49-F238E27FC236}">
                          <a16:creationId xmlns:a16="http://schemas.microsoft.com/office/drawing/2014/main" id="{C75B1C1E-4F53-9E6F-697D-F470EF3828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9622" y="3183278"/>
                      <a:ext cx="40100" cy="40100"/>
                    </a:xfrm>
                    <a:custGeom>
                      <a:avLst/>
                      <a:gdLst>
                        <a:gd name="connsiteX0" fmla="*/ 0 w 40100"/>
                        <a:gd name="connsiteY0" fmla="*/ 40100 h 40100"/>
                        <a:gd name="connsiteX1" fmla="*/ 40100 w 40100"/>
                        <a:gd name="connsiteY1" fmla="*/ 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0100" h="40100">
                          <a:moveTo>
                            <a:pt x="0" y="40100"/>
                          </a:moveTo>
                          <a:lnTo>
                            <a:pt x="4010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21" name="Forme libre : forme 20">
                    <a:extLst>
                      <a:ext uri="{FF2B5EF4-FFF2-40B4-BE49-F238E27FC236}">
                        <a16:creationId xmlns:a16="http://schemas.microsoft.com/office/drawing/2014/main" id="{A09602B4-EC22-069D-6E5A-7AEE6FAEE3C9}"/>
                      </a:ext>
                    </a:extLst>
                  </p:cNvPr>
                  <p:cNvSpPr/>
                  <p:nvPr/>
                </p:nvSpPr>
                <p:spPr>
                  <a:xfrm>
                    <a:off x="2458875" y="3207758"/>
                    <a:ext cx="21145" cy="9525"/>
                  </a:xfrm>
                  <a:custGeom>
                    <a:avLst/>
                    <a:gdLst>
                      <a:gd name="connsiteX0" fmla="*/ 0 w 21145"/>
                      <a:gd name="connsiteY0" fmla="*/ 0 h 9525"/>
                      <a:gd name="connsiteX1" fmla="*/ 21146 w 21145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145" h="9525">
                        <a:moveTo>
                          <a:pt x="0" y="0"/>
                        </a:moveTo>
                        <a:lnTo>
                          <a:pt x="21146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Forme libre : forme 21">
                    <a:extLst>
                      <a:ext uri="{FF2B5EF4-FFF2-40B4-BE49-F238E27FC236}">
                        <a16:creationId xmlns:a16="http://schemas.microsoft.com/office/drawing/2014/main" id="{02451A53-48BD-6093-3970-3D9D0D7C3431}"/>
                      </a:ext>
                    </a:extLst>
                  </p:cNvPr>
                  <p:cNvSpPr/>
                  <p:nvPr/>
                </p:nvSpPr>
                <p:spPr>
                  <a:xfrm>
                    <a:off x="2459828" y="3222712"/>
                    <a:ext cx="34099" cy="9525"/>
                  </a:xfrm>
                  <a:custGeom>
                    <a:avLst/>
                    <a:gdLst>
                      <a:gd name="connsiteX0" fmla="*/ 0 w 34099"/>
                      <a:gd name="connsiteY0" fmla="*/ 0 h 9525"/>
                      <a:gd name="connsiteX1" fmla="*/ 34100 w 3409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4099" h="9525">
                        <a:moveTo>
                          <a:pt x="0" y="0"/>
                        </a:moveTo>
                        <a:lnTo>
                          <a:pt x="34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" name="Forme libre : forme 13">
                  <a:extLst>
                    <a:ext uri="{FF2B5EF4-FFF2-40B4-BE49-F238E27FC236}">
                      <a16:creationId xmlns:a16="http://schemas.microsoft.com/office/drawing/2014/main" id="{93502455-F1A4-52ED-2E12-E634658568CF}"/>
                    </a:ext>
                  </a:extLst>
                </p:cNvPr>
                <p:cNvSpPr/>
                <p:nvPr/>
              </p:nvSpPr>
              <p:spPr>
                <a:xfrm>
                  <a:off x="2466019" y="3238047"/>
                  <a:ext cx="44958" cy="13334"/>
                </a:xfrm>
                <a:custGeom>
                  <a:avLst/>
                  <a:gdLst>
                    <a:gd name="connsiteX0" fmla="*/ 44958 w 44958"/>
                    <a:gd name="connsiteY0" fmla="*/ 0 h 13334"/>
                    <a:gd name="connsiteX1" fmla="*/ 22479 w 44958"/>
                    <a:gd name="connsiteY1" fmla="*/ 13335 h 13334"/>
                    <a:gd name="connsiteX2" fmla="*/ 0 w 44958"/>
                    <a:gd name="connsiteY2" fmla="*/ 0 h 13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958" h="13334">
                      <a:moveTo>
                        <a:pt x="44958" y="0"/>
                      </a:moveTo>
                      <a:cubicBezTo>
                        <a:pt x="44958" y="7334"/>
                        <a:pt x="34862" y="13335"/>
                        <a:pt x="22479" y="13335"/>
                      </a:cubicBezTo>
                      <a:cubicBezTo>
                        <a:pt x="10001" y="13335"/>
                        <a:pt x="0" y="7334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BFB9A9B2-269F-8854-94B7-17E304174469}"/>
                  </a:ext>
                </a:extLst>
              </p:cNvPr>
              <p:cNvSpPr/>
              <p:nvPr/>
            </p:nvSpPr>
            <p:spPr>
              <a:xfrm>
                <a:off x="2457732" y="3016970"/>
                <a:ext cx="59245" cy="129158"/>
              </a:xfrm>
              <a:custGeom>
                <a:avLst/>
                <a:gdLst>
                  <a:gd name="connsiteX0" fmla="*/ 45529 w 59245"/>
                  <a:gd name="connsiteY0" fmla="*/ 0 h 129158"/>
                  <a:gd name="connsiteX1" fmla="*/ 0 w 59245"/>
                  <a:gd name="connsiteY1" fmla="*/ 70295 h 129158"/>
                  <a:gd name="connsiteX2" fmla="*/ 59245 w 59245"/>
                  <a:gd name="connsiteY2" fmla="*/ 68008 h 129158"/>
                  <a:gd name="connsiteX3" fmla="*/ 8287 w 59245"/>
                  <a:gd name="connsiteY3" fmla="*/ 129159 h 129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245" h="129158">
                    <a:moveTo>
                      <a:pt x="45529" y="0"/>
                    </a:moveTo>
                    <a:lnTo>
                      <a:pt x="0" y="70295"/>
                    </a:lnTo>
                    <a:lnTo>
                      <a:pt x="59245" y="68008"/>
                    </a:lnTo>
                    <a:lnTo>
                      <a:pt x="8287" y="12915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7" name="Picture 8" descr="Icône De Clic De Main Dans La Conception À La Mode De Modèle De Contour  Illustration Graphique De Vecteur Cliquez Sur Le Symbole Pour La Conception  Du Site Web Logo Application Et">
            <a:hlinkClick r:id="rId3"/>
            <a:extLst>
              <a:ext uri="{FF2B5EF4-FFF2-40B4-BE49-F238E27FC236}">
                <a16:creationId xmlns:a16="http://schemas.microsoft.com/office/drawing/2014/main" id="{4461CF37-0F4E-0D99-69B0-DE6037A3C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38218">
            <a:off x="995895" y="4062507"/>
            <a:ext cx="938770" cy="83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B2A5B0C-0466-90D8-3BFF-5909F27979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0142" y="3002165"/>
            <a:ext cx="3008196" cy="3141752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52248696-3574-2B67-3397-C573F278D3A9}"/>
              </a:ext>
            </a:extLst>
          </p:cNvPr>
          <p:cNvSpPr txBox="1"/>
          <p:nvPr/>
        </p:nvSpPr>
        <p:spPr>
          <a:xfrm>
            <a:off x="1623810" y="4079544"/>
            <a:ext cx="1331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hlinkClick r:id="rId3"/>
              </a:rPr>
              <a:t>Lien quiz</a:t>
            </a:r>
            <a:endParaRPr lang="fr-FR" dirty="0"/>
          </a:p>
        </p:txBody>
      </p:sp>
      <p:pic>
        <p:nvPicPr>
          <p:cNvPr id="2" name="Picture 6" descr="fleche-rouge - Tous Perfect">
            <a:extLst>
              <a:ext uri="{FF2B5EF4-FFF2-40B4-BE49-F238E27FC236}">
                <a16:creationId xmlns:a16="http://schemas.microsoft.com/office/drawing/2014/main" id="{ED4DE70E-C6D1-6105-9E81-5651EF556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49998" flipH="1" flipV="1">
            <a:off x="1789668" y="2888297"/>
            <a:ext cx="1464664" cy="1086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6" descr="fleche-rouge - Tous Perfect">
            <a:extLst>
              <a:ext uri="{FF2B5EF4-FFF2-40B4-BE49-F238E27FC236}">
                <a16:creationId xmlns:a16="http://schemas.microsoft.com/office/drawing/2014/main" id="{6E73722B-D8C8-BF0A-9C51-6CE039092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39727" flipH="1">
            <a:off x="4260384" y="2823788"/>
            <a:ext cx="1631955" cy="121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42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ED5B1A8-DF44-E07B-7D8A-0226FED3F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26025" t="26970" r="50980" b="10773"/>
          <a:stretch/>
        </p:blipFill>
        <p:spPr>
          <a:xfrm>
            <a:off x="8902478" y="1050816"/>
            <a:ext cx="3199198" cy="4872002"/>
          </a:xfrm>
          <a:prstGeom prst="rect">
            <a:avLst/>
          </a:prstGeom>
        </p:spPr>
      </p:pic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E54B3215-28B8-ACF6-71C4-107BB1237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4. </a:t>
            </a:r>
            <a:r>
              <a:rPr lang="fr-FR" dirty="0"/>
              <a:t>Les Moyens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11FD0548-84D3-6712-51C8-00827768AD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05345" y="443598"/>
            <a:ext cx="10381024" cy="720000"/>
          </a:xfrm>
        </p:spPr>
        <p:txBody>
          <a:bodyPr/>
          <a:lstStyle/>
          <a:p>
            <a:r>
              <a:rPr lang="fr-FR" dirty="0"/>
              <a:t>Partager vos idées autour de la satisfaction client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3F7373D-1232-85E5-F72E-52DD312A0E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29" t="23183" r="52613" b="24848"/>
          <a:stretch/>
        </p:blipFill>
        <p:spPr>
          <a:xfrm>
            <a:off x="360483" y="2221446"/>
            <a:ext cx="2748066" cy="387001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D9B49CA-E055-07D4-2B53-CF99F840C85E}"/>
              </a:ext>
            </a:extLst>
          </p:cNvPr>
          <p:cNvSpPr txBox="1"/>
          <p:nvPr/>
        </p:nvSpPr>
        <p:spPr>
          <a:xfrm>
            <a:off x="872371" y="2452083"/>
            <a:ext cx="1971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highlight>
                  <a:srgbClr val="C90C0F"/>
                </a:highlight>
                <a:latin typeface="Dreaming Outloud Pro" panose="020B0604020202020204" pitchFamily="66" charset="0"/>
                <a:cs typeface="Dreaming Outloud Pro" panose="020B0604020202020204" pitchFamily="66" charset="0"/>
              </a:rPr>
              <a:t>Nos Forces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4DCBE36-2B97-09F5-E166-2C5496D81B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29" t="23183" r="52613" b="24848"/>
          <a:stretch/>
        </p:blipFill>
        <p:spPr>
          <a:xfrm>
            <a:off x="3121007" y="2249154"/>
            <a:ext cx="2748066" cy="387001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C12DB30-8827-532A-8E25-6D803320D0D6}"/>
              </a:ext>
            </a:extLst>
          </p:cNvPr>
          <p:cNvSpPr txBox="1"/>
          <p:nvPr/>
        </p:nvSpPr>
        <p:spPr>
          <a:xfrm>
            <a:off x="2908534" y="2477106"/>
            <a:ext cx="3449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highlight>
                  <a:srgbClr val="C90C0F"/>
                </a:highlight>
                <a:latin typeface="Dreaming Outloud Pro" panose="020B0604020202020204" pitchFamily="66" charset="0"/>
                <a:cs typeface="Dreaming Outloud Pro" panose="020B0604020202020204" pitchFamily="66" charset="0"/>
              </a:rPr>
              <a:t>Nos axes de progrès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84B184F-870A-F3DC-EA65-A70E863F0F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29" t="23183" r="52613" b="24848"/>
          <a:stretch/>
        </p:blipFill>
        <p:spPr>
          <a:xfrm>
            <a:off x="5936941" y="2186808"/>
            <a:ext cx="2748066" cy="3870014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39C4A34-4C81-078C-ABFB-4A616B11458E}"/>
              </a:ext>
            </a:extLst>
          </p:cNvPr>
          <p:cNvSpPr txBox="1"/>
          <p:nvPr/>
        </p:nvSpPr>
        <p:spPr>
          <a:xfrm>
            <a:off x="6322076" y="2431849"/>
            <a:ext cx="2358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highlight>
                  <a:srgbClr val="C90C0F"/>
                </a:highlight>
                <a:latin typeface="Dreaming Outloud Pro" panose="020B0604020202020204" pitchFamily="66" charset="0"/>
                <a:cs typeface="Dreaming Outloud Pro" panose="020B0604020202020204" pitchFamily="66" charset="0"/>
              </a:rPr>
              <a:t>Notre plan d’action</a:t>
            </a:r>
          </a:p>
        </p:txBody>
      </p:sp>
      <p:pic>
        <p:nvPicPr>
          <p:cNvPr id="21" name="Picture 6" descr="fleche-rouge - Tous Perfect">
            <a:extLst>
              <a:ext uri="{FF2B5EF4-FFF2-40B4-BE49-F238E27FC236}">
                <a16:creationId xmlns:a16="http://schemas.microsoft.com/office/drawing/2014/main" id="{E23936DF-7C3F-3FD9-993B-28D5A001D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60925" flipH="1">
            <a:off x="6023236" y="1122003"/>
            <a:ext cx="1512044" cy="1172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 descr="fleche-rouge - Tous Perfect">
            <a:extLst>
              <a:ext uri="{FF2B5EF4-FFF2-40B4-BE49-F238E27FC236}">
                <a16:creationId xmlns:a16="http://schemas.microsoft.com/office/drawing/2014/main" id="{0CA7D9D2-CF69-C64C-0775-CD6402C46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60925" flipH="1">
            <a:off x="3336375" y="1194548"/>
            <a:ext cx="1487385" cy="1153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 descr="fleche-rouge - Tous Perfect">
            <a:extLst>
              <a:ext uri="{FF2B5EF4-FFF2-40B4-BE49-F238E27FC236}">
                <a16:creationId xmlns:a16="http://schemas.microsoft.com/office/drawing/2014/main" id="{F32E8875-FBA4-F67B-BC8A-AF0C89E0D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60925" flipH="1">
            <a:off x="685998" y="1153451"/>
            <a:ext cx="1489231" cy="115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F46C39A-F72D-18F0-1B32-B52F920E0817}"/>
              </a:ext>
            </a:extLst>
          </p:cNvPr>
          <p:cNvSpPr txBox="1"/>
          <p:nvPr/>
        </p:nvSpPr>
        <p:spPr>
          <a:xfrm>
            <a:off x="2331835" y="1373722"/>
            <a:ext cx="7263245" cy="615553"/>
          </a:xfrm>
          <a:custGeom>
            <a:avLst/>
            <a:gdLst>
              <a:gd name="connsiteX0" fmla="*/ 0 w 7263245"/>
              <a:gd name="connsiteY0" fmla="*/ 0 h 615553"/>
              <a:gd name="connsiteX1" fmla="*/ 703976 w 7263245"/>
              <a:gd name="connsiteY1" fmla="*/ 0 h 615553"/>
              <a:gd name="connsiteX2" fmla="*/ 1335320 w 7263245"/>
              <a:gd name="connsiteY2" fmla="*/ 0 h 615553"/>
              <a:gd name="connsiteX3" fmla="*/ 1748766 w 7263245"/>
              <a:gd name="connsiteY3" fmla="*/ 0 h 615553"/>
              <a:gd name="connsiteX4" fmla="*/ 2452742 w 7263245"/>
              <a:gd name="connsiteY4" fmla="*/ 0 h 615553"/>
              <a:gd name="connsiteX5" fmla="*/ 3011453 w 7263245"/>
              <a:gd name="connsiteY5" fmla="*/ 0 h 615553"/>
              <a:gd name="connsiteX6" fmla="*/ 3497532 w 7263245"/>
              <a:gd name="connsiteY6" fmla="*/ 0 h 615553"/>
              <a:gd name="connsiteX7" fmla="*/ 4056243 w 7263245"/>
              <a:gd name="connsiteY7" fmla="*/ 0 h 615553"/>
              <a:gd name="connsiteX8" fmla="*/ 4687587 w 7263245"/>
              <a:gd name="connsiteY8" fmla="*/ 0 h 615553"/>
              <a:gd name="connsiteX9" fmla="*/ 5246298 w 7263245"/>
              <a:gd name="connsiteY9" fmla="*/ 0 h 615553"/>
              <a:gd name="connsiteX10" fmla="*/ 5877641 w 7263245"/>
              <a:gd name="connsiteY10" fmla="*/ 0 h 615553"/>
              <a:gd name="connsiteX11" fmla="*/ 6218455 w 7263245"/>
              <a:gd name="connsiteY11" fmla="*/ 0 h 615553"/>
              <a:gd name="connsiteX12" fmla="*/ 6631901 w 7263245"/>
              <a:gd name="connsiteY12" fmla="*/ 0 h 615553"/>
              <a:gd name="connsiteX13" fmla="*/ 7263245 w 7263245"/>
              <a:gd name="connsiteY13" fmla="*/ 0 h 615553"/>
              <a:gd name="connsiteX14" fmla="*/ 7263245 w 7263245"/>
              <a:gd name="connsiteY14" fmla="*/ 295465 h 615553"/>
              <a:gd name="connsiteX15" fmla="*/ 7263245 w 7263245"/>
              <a:gd name="connsiteY15" fmla="*/ 615553 h 615553"/>
              <a:gd name="connsiteX16" fmla="*/ 6559269 w 7263245"/>
              <a:gd name="connsiteY16" fmla="*/ 615553 h 615553"/>
              <a:gd name="connsiteX17" fmla="*/ 5855293 w 7263245"/>
              <a:gd name="connsiteY17" fmla="*/ 615553 h 615553"/>
              <a:gd name="connsiteX18" fmla="*/ 5151317 w 7263245"/>
              <a:gd name="connsiteY18" fmla="*/ 615553 h 615553"/>
              <a:gd name="connsiteX19" fmla="*/ 4519973 w 7263245"/>
              <a:gd name="connsiteY19" fmla="*/ 615553 h 615553"/>
              <a:gd name="connsiteX20" fmla="*/ 4033895 w 7263245"/>
              <a:gd name="connsiteY20" fmla="*/ 615553 h 615553"/>
              <a:gd name="connsiteX21" fmla="*/ 3475183 w 7263245"/>
              <a:gd name="connsiteY21" fmla="*/ 615553 h 615553"/>
              <a:gd name="connsiteX22" fmla="*/ 3061737 w 7263245"/>
              <a:gd name="connsiteY22" fmla="*/ 615553 h 615553"/>
              <a:gd name="connsiteX23" fmla="*/ 2430394 w 7263245"/>
              <a:gd name="connsiteY23" fmla="*/ 615553 h 615553"/>
              <a:gd name="connsiteX24" fmla="*/ 2089580 w 7263245"/>
              <a:gd name="connsiteY24" fmla="*/ 615553 h 615553"/>
              <a:gd name="connsiteX25" fmla="*/ 1385604 w 7263245"/>
              <a:gd name="connsiteY25" fmla="*/ 615553 h 615553"/>
              <a:gd name="connsiteX26" fmla="*/ 681628 w 7263245"/>
              <a:gd name="connsiteY26" fmla="*/ 615553 h 615553"/>
              <a:gd name="connsiteX27" fmla="*/ 0 w 7263245"/>
              <a:gd name="connsiteY27" fmla="*/ 615553 h 615553"/>
              <a:gd name="connsiteX28" fmla="*/ 0 w 7263245"/>
              <a:gd name="connsiteY28" fmla="*/ 301621 h 615553"/>
              <a:gd name="connsiteX29" fmla="*/ 0 w 7263245"/>
              <a:gd name="connsiteY29" fmla="*/ 0 h 61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263245" h="615553" fill="none" extrusionOk="0">
                <a:moveTo>
                  <a:pt x="0" y="0"/>
                </a:moveTo>
                <a:cubicBezTo>
                  <a:pt x="250695" y="-83236"/>
                  <a:pt x="399729" y="83458"/>
                  <a:pt x="703976" y="0"/>
                </a:cubicBezTo>
                <a:cubicBezTo>
                  <a:pt x="1008223" y="-83458"/>
                  <a:pt x="1153836" y="51352"/>
                  <a:pt x="1335320" y="0"/>
                </a:cubicBezTo>
                <a:cubicBezTo>
                  <a:pt x="1516804" y="-51352"/>
                  <a:pt x="1546934" y="32414"/>
                  <a:pt x="1748766" y="0"/>
                </a:cubicBezTo>
                <a:cubicBezTo>
                  <a:pt x="1950598" y="-32414"/>
                  <a:pt x="2231490" y="33109"/>
                  <a:pt x="2452742" y="0"/>
                </a:cubicBezTo>
                <a:cubicBezTo>
                  <a:pt x="2673994" y="-33109"/>
                  <a:pt x="2749711" y="49061"/>
                  <a:pt x="3011453" y="0"/>
                </a:cubicBezTo>
                <a:cubicBezTo>
                  <a:pt x="3273195" y="-49061"/>
                  <a:pt x="3264671" y="37202"/>
                  <a:pt x="3497532" y="0"/>
                </a:cubicBezTo>
                <a:cubicBezTo>
                  <a:pt x="3730393" y="-37202"/>
                  <a:pt x="3831336" y="51278"/>
                  <a:pt x="4056243" y="0"/>
                </a:cubicBezTo>
                <a:cubicBezTo>
                  <a:pt x="4281150" y="-51278"/>
                  <a:pt x="4396256" y="2406"/>
                  <a:pt x="4687587" y="0"/>
                </a:cubicBezTo>
                <a:cubicBezTo>
                  <a:pt x="4978918" y="-2406"/>
                  <a:pt x="5112463" y="24694"/>
                  <a:pt x="5246298" y="0"/>
                </a:cubicBezTo>
                <a:cubicBezTo>
                  <a:pt x="5380133" y="-24694"/>
                  <a:pt x="5575993" y="63970"/>
                  <a:pt x="5877641" y="0"/>
                </a:cubicBezTo>
                <a:cubicBezTo>
                  <a:pt x="6179289" y="-63970"/>
                  <a:pt x="6114926" y="4570"/>
                  <a:pt x="6218455" y="0"/>
                </a:cubicBezTo>
                <a:cubicBezTo>
                  <a:pt x="6321984" y="-4570"/>
                  <a:pt x="6482086" y="30813"/>
                  <a:pt x="6631901" y="0"/>
                </a:cubicBezTo>
                <a:cubicBezTo>
                  <a:pt x="6781716" y="-30813"/>
                  <a:pt x="7088584" y="65291"/>
                  <a:pt x="7263245" y="0"/>
                </a:cubicBezTo>
                <a:cubicBezTo>
                  <a:pt x="7279946" y="136518"/>
                  <a:pt x="7254173" y="208345"/>
                  <a:pt x="7263245" y="295465"/>
                </a:cubicBezTo>
                <a:cubicBezTo>
                  <a:pt x="7272317" y="382586"/>
                  <a:pt x="7242442" y="485986"/>
                  <a:pt x="7263245" y="615553"/>
                </a:cubicBezTo>
                <a:cubicBezTo>
                  <a:pt x="6976599" y="650676"/>
                  <a:pt x="6871983" y="615043"/>
                  <a:pt x="6559269" y="615553"/>
                </a:cubicBezTo>
                <a:cubicBezTo>
                  <a:pt x="6246555" y="616063"/>
                  <a:pt x="6121183" y="575228"/>
                  <a:pt x="5855293" y="615553"/>
                </a:cubicBezTo>
                <a:cubicBezTo>
                  <a:pt x="5589403" y="655878"/>
                  <a:pt x="5349119" y="610519"/>
                  <a:pt x="5151317" y="615553"/>
                </a:cubicBezTo>
                <a:cubicBezTo>
                  <a:pt x="4953515" y="620587"/>
                  <a:pt x="4821972" y="573918"/>
                  <a:pt x="4519973" y="615553"/>
                </a:cubicBezTo>
                <a:cubicBezTo>
                  <a:pt x="4217974" y="657188"/>
                  <a:pt x="4167015" y="592010"/>
                  <a:pt x="4033895" y="615553"/>
                </a:cubicBezTo>
                <a:cubicBezTo>
                  <a:pt x="3900775" y="639096"/>
                  <a:pt x="3708818" y="605601"/>
                  <a:pt x="3475183" y="615553"/>
                </a:cubicBezTo>
                <a:cubicBezTo>
                  <a:pt x="3241548" y="625505"/>
                  <a:pt x="3183424" y="587129"/>
                  <a:pt x="3061737" y="615553"/>
                </a:cubicBezTo>
                <a:cubicBezTo>
                  <a:pt x="2940050" y="643977"/>
                  <a:pt x="2619974" y="604837"/>
                  <a:pt x="2430394" y="615553"/>
                </a:cubicBezTo>
                <a:cubicBezTo>
                  <a:pt x="2240814" y="626269"/>
                  <a:pt x="2165523" y="575834"/>
                  <a:pt x="2089580" y="615553"/>
                </a:cubicBezTo>
                <a:cubicBezTo>
                  <a:pt x="2013637" y="655272"/>
                  <a:pt x="1560829" y="533650"/>
                  <a:pt x="1385604" y="615553"/>
                </a:cubicBezTo>
                <a:cubicBezTo>
                  <a:pt x="1210379" y="697456"/>
                  <a:pt x="839918" y="571485"/>
                  <a:pt x="681628" y="615553"/>
                </a:cubicBezTo>
                <a:cubicBezTo>
                  <a:pt x="523338" y="659621"/>
                  <a:pt x="172743" y="558011"/>
                  <a:pt x="0" y="615553"/>
                </a:cubicBezTo>
                <a:cubicBezTo>
                  <a:pt x="-6402" y="531928"/>
                  <a:pt x="9162" y="449840"/>
                  <a:pt x="0" y="301621"/>
                </a:cubicBezTo>
                <a:cubicBezTo>
                  <a:pt x="-9162" y="153402"/>
                  <a:pt x="16068" y="113160"/>
                  <a:pt x="0" y="0"/>
                </a:cubicBezTo>
                <a:close/>
              </a:path>
              <a:path w="7263245" h="615553" stroke="0" extrusionOk="0">
                <a:moveTo>
                  <a:pt x="0" y="0"/>
                </a:moveTo>
                <a:cubicBezTo>
                  <a:pt x="251741" y="-16848"/>
                  <a:pt x="312237" y="56722"/>
                  <a:pt x="558711" y="0"/>
                </a:cubicBezTo>
                <a:cubicBezTo>
                  <a:pt x="805185" y="-56722"/>
                  <a:pt x="978501" y="56333"/>
                  <a:pt x="1190055" y="0"/>
                </a:cubicBezTo>
                <a:cubicBezTo>
                  <a:pt x="1401609" y="-56333"/>
                  <a:pt x="1683183" y="46435"/>
                  <a:pt x="1894031" y="0"/>
                </a:cubicBezTo>
                <a:cubicBezTo>
                  <a:pt x="2104879" y="-46435"/>
                  <a:pt x="2276158" y="40190"/>
                  <a:pt x="2525374" y="0"/>
                </a:cubicBezTo>
                <a:cubicBezTo>
                  <a:pt x="2774590" y="-40190"/>
                  <a:pt x="2999986" y="5144"/>
                  <a:pt x="3229350" y="0"/>
                </a:cubicBezTo>
                <a:cubicBezTo>
                  <a:pt x="3458714" y="-5144"/>
                  <a:pt x="3482055" y="6949"/>
                  <a:pt x="3570164" y="0"/>
                </a:cubicBezTo>
                <a:cubicBezTo>
                  <a:pt x="3658273" y="-6949"/>
                  <a:pt x="3750194" y="25153"/>
                  <a:pt x="3910978" y="0"/>
                </a:cubicBezTo>
                <a:cubicBezTo>
                  <a:pt x="4071762" y="-25153"/>
                  <a:pt x="4235332" y="10944"/>
                  <a:pt x="4397057" y="0"/>
                </a:cubicBezTo>
                <a:cubicBezTo>
                  <a:pt x="4558782" y="-10944"/>
                  <a:pt x="4686787" y="6974"/>
                  <a:pt x="4883135" y="0"/>
                </a:cubicBezTo>
                <a:cubicBezTo>
                  <a:pt x="5079483" y="-6974"/>
                  <a:pt x="5233222" y="42449"/>
                  <a:pt x="5369214" y="0"/>
                </a:cubicBezTo>
                <a:cubicBezTo>
                  <a:pt x="5505206" y="-42449"/>
                  <a:pt x="5668765" y="10999"/>
                  <a:pt x="5782660" y="0"/>
                </a:cubicBezTo>
                <a:cubicBezTo>
                  <a:pt x="5896555" y="-10999"/>
                  <a:pt x="6102564" y="24537"/>
                  <a:pt x="6341372" y="0"/>
                </a:cubicBezTo>
                <a:cubicBezTo>
                  <a:pt x="6580180" y="-24537"/>
                  <a:pt x="6649665" y="41429"/>
                  <a:pt x="6754818" y="0"/>
                </a:cubicBezTo>
                <a:cubicBezTo>
                  <a:pt x="6859971" y="-41429"/>
                  <a:pt x="7157762" y="19611"/>
                  <a:pt x="7263245" y="0"/>
                </a:cubicBezTo>
                <a:cubicBezTo>
                  <a:pt x="7279103" y="64947"/>
                  <a:pt x="7244993" y="179178"/>
                  <a:pt x="7263245" y="307777"/>
                </a:cubicBezTo>
                <a:cubicBezTo>
                  <a:pt x="7281497" y="436376"/>
                  <a:pt x="7254932" y="517119"/>
                  <a:pt x="7263245" y="615553"/>
                </a:cubicBezTo>
                <a:cubicBezTo>
                  <a:pt x="6957553" y="660289"/>
                  <a:pt x="6843286" y="554247"/>
                  <a:pt x="6559269" y="615553"/>
                </a:cubicBezTo>
                <a:cubicBezTo>
                  <a:pt x="6275252" y="676859"/>
                  <a:pt x="6104593" y="584532"/>
                  <a:pt x="5855293" y="615553"/>
                </a:cubicBezTo>
                <a:cubicBezTo>
                  <a:pt x="5605993" y="646574"/>
                  <a:pt x="5514031" y="570503"/>
                  <a:pt x="5296582" y="615553"/>
                </a:cubicBezTo>
                <a:cubicBezTo>
                  <a:pt x="5079133" y="660603"/>
                  <a:pt x="5010967" y="603123"/>
                  <a:pt x="4883135" y="615553"/>
                </a:cubicBezTo>
                <a:cubicBezTo>
                  <a:pt x="4755303" y="627983"/>
                  <a:pt x="4564720" y="606238"/>
                  <a:pt x="4251792" y="615553"/>
                </a:cubicBezTo>
                <a:cubicBezTo>
                  <a:pt x="3938864" y="624868"/>
                  <a:pt x="3791619" y="587532"/>
                  <a:pt x="3547816" y="615553"/>
                </a:cubicBezTo>
                <a:cubicBezTo>
                  <a:pt x="3304013" y="643574"/>
                  <a:pt x="3066131" y="583617"/>
                  <a:pt x="2916472" y="615553"/>
                </a:cubicBezTo>
                <a:cubicBezTo>
                  <a:pt x="2766813" y="647489"/>
                  <a:pt x="2503874" y="562012"/>
                  <a:pt x="2285129" y="615553"/>
                </a:cubicBezTo>
                <a:cubicBezTo>
                  <a:pt x="2066384" y="669094"/>
                  <a:pt x="1931824" y="533275"/>
                  <a:pt x="1581153" y="615553"/>
                </a:cubicBezTo>
                <a:cubicBezTo>
                  <a:pt x="1230482" y="697831"/>
                  <a:pt x="1397488" y="596263"/>
                  <a:pt x="1240339" y="615553"/>
                </a:cubicBezTo>
                <a:cubicBezTo>
                  <a:pt x="1083190" y="634843"/>
                  <a:pt x="771449" y="614170"/>
                  <a:pt x="608995" y="615553"/>
                </a:cubicBezTo>
                <a:cubicBezTo>
                  <a:pt x="446541" y="616936"/>
                  <a:pt x="170596" y="547389"/>
                  <a:pt x="0" y="615553"/>
                </a:cubicBezTo>
                <a:cubicBezTo>
                  <a:pt x="-1466" y="496089"/>
                  <a:pt x="22181" y="376131"/>
                  <a:pt x="0" y="301621"/>
                </a:cubicBezTo>
                <a:cubicBezTo>
                  <a:pt x="-22181" y="227111"/>
                  <a:pt x="35241" y="60921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323583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fr-FR" sz="8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Comment s’entrainer fin 2023, pour </a:t>
            </a:r>
            <a:r>
              <a:rPr lang="fr-FR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être dans le match en 2024 </a:t>
            </a:r>
            <a:r>
              <a:rPr lang="fr-FR" b="1" dirty="0">
                <a:solidFill>
                  <a:schemeClr val="bg1"/>
                </a:solidFill>
              </a:rPr>
              <a:t>?</a:t>
            </a:r>
          </a:p>
          <a:p>
            <a:pPr marL="285750" indent="-285750" algn="ctr">
              <a:buFont typeface="Wingdings" panose="05000000000000000000" pitchFamily="2" charset="2"/>
              <a:buChar char="è"/>
            </a:pPr>
            <a:endParaRPr lang="fr-FR" sz="8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0501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11004</TotalTime>
  <Words>793</Words>
  <Application>Microsoft Office PowerPoint</Application>
  <PresentationFormat>Grand écran</PresentationFormat>
  <Paragraphs>166</Paragraphs>
  <Slides>19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19</vt:i4>
      </vt:variant>
    </vt:vector>
  </HeadingPairs>
  <TitlesOfParts>
    <vt:vector size="31" baseType="lpstr">
      <vt:lpstr>Arial</vt:lpstr>
      <vt:lpstr>Arial Black</vt:lpstr>
      <vt:lpstr>Cabin Sketch</vt:lpstr>
      <vt:lpstr>Calibri</vt:lpstr>
      <vt:lpstr>Dreaming Outloud Pro</vt:lpstr>
      <vt:lpstr>Montserrat Black</vt:lpstr>
      <vt:lpstr>Segoe Print</vt:lpstr>
      <vt:lpstr>Wingdings</vt:lpstr>
      <vt:lpstr>Thème Office</vt:lpstr>
      <vt:lpstr>1_Thème Office</vt:lpstr>
      <vt:lpstr>2_Thème Office</vt:lpstr>
      <vt:lpstr>3_Thème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BLANCHE Magali [CEGEE]</cp:lastModifiedBy>
  <cp:revision>639</cp:revision>
  <cp:lastPrinted>2023-10-09T13:01:04Z</cp:lastPrinted>
  <dcterms:created xsi:type="dcterms:W3CDTF">2020-06-24T09:20:11Z</dcterms:created>
  <dcterms:modified xsi:type="dcterms:W3CDTF">2023-10-23T14:21:30Z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2023-02-22T09:33:55Z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